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80" r:id="rId1"/>
  </p:sldMasterIdLst>
  <p:notesMasterIdLst>
    <p:notesMasterId r:id="rId10"/>
  </p:notesMasterIdLst>
  <p:sldIdLst>
    <p:sldId id="256" r:id="rId2"/>
    <p:sldId id="266" r:id="rId3"/>
    <p:sldId id="262" r:id="rId4"/>
    <p:sldId id="257" r:id="rId5"/>
    <p:sldId id="258" r:id="rId6"/>
    <p:sldId id="259" r:id="rId7"/>
    <p:sldId id="267" r:id="rId8"/>
    <p:sldId id="261" r:id="rId9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11"/>
      <p:bold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  <p:embeddedFont>
      <p:font typeface="Wingdings 3" panose="05040102010807070707" pitchFamily="18" charset="2"/>
      <p:regular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T1Mai7NKa+f3FKglEGSWFuPql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53" autoAdjust="0"/>
  </p:normalViewPr>
  <p:slideViewPr>
    <p:cSldViewPr snapToGrid="0">
      <p:cViewPr varScale="1">
        <p:scale>
          <a:sx n="70" d="100"/>
          <a:sy n="70" d="100"/>
        </p:scale>
        <p:origin x="117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EF48F-AEED-490A-A21C-35EBA855316E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C75ABA-49A5-4422-BF11-AA4C8D62802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Meet with researchers and model the intake interview</a:t>
          </a:r>
        </a:p>
      </dgm:t>
    </dgm:pt>
    <dgm:pt modelId="{0671F5A3-97E5-4591-82CE-B40C1E617515}" type="parTrans" cxnId="{8A47240E-866D-448D-9000-6ECF2B76EAAB}">
      <dgm:prSet/>
      <dgm:spPr/>
      <dgm:t>
        <a:bodyPr/>
        <a:lstStyle/>
        <a:p>
          <a:endParaRPr lang="en-US"/>
        </a:p>
      </dgm:t>
    </dgm:pt>
    <dgm:pt modelId="{2753E630-BC6E-40DB-82DF-F689035F7255}" type="sibTrans" cxnId="{8A47240E-866D-448D-9000-6ECF2B76EAAB}">
      <dgm:prSet/>
      <dgm:spPr/>
      <dgm:t>
        <a:bodyPr/>
        <a:lstStyle/>
        <a:p>
          <a:endParaRPr lang="en-US"/>
        </a:p>
      </dgm:t>
    </dgm:pt>
    <dgm:pt modelId="{8D67AEF4-6259-4C78-983E-5CAA320909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Please be prepared to switch back to room after 15 mins</a:t>
          </a:r>
        </a:p>
      </dgm:t>
    </dgm:pt>
    <dgm:pt modelId="{2F11B034-6F76-4D2C-94C5-701B64A71D4C}" type="parTrans" cxnId="{EB332DAD-1EB4-47D0-88AE-66C300D149F4}">
      <dgm:prSet/>
      <dgm:spPr/>
      <dgm:t>
        <a:bodyPr/>
        <a:lstStyle/>
        <a:p>
          <a:endParaRPr lang="en-US"/>
        </a:p>
      </dgm:t>
    </dgm:pt>
    <dgm:pt modelId="{B75FFF93-6E00-4990-ADDD-F78991AEC710}" type="sibTrans" cxnId="{EB332DAD-1EB4-47D0-88AE-66C300D149F4}">
      <dgm:prSet/>
      <dgm:spPr/>
      <dgm:t>
        <a:bodyPr/>
        <a:lstStyle/>
        <a:p>
          <a:endParaRPr lang="en-US"/>
        </a:p>
      </dgm:t>
    </dgm:pt>
    <dgm:pt modelId="{B648B682-C57E-45AE-B04F-D95552D43523}" type="pres">
      <dgm:prSet presAssocID="{C02EF48F-AEED-490A-A21C-35EBA855316E}" presName="root" presStyleCnt="0">
        <dgm:presLayoutVars>
          <dgm:dir/>
          <dgm:resizeHandles val="exact"/>
        </dgm:presLayoutVars>
      </dgm:prSet>
      <dgm:spPr/>
    </dgm:pt>
    <dgm:pt modelId="{BBA2ACDC-9A6E-4804-9E1A-A0B6AE535A1A}" type="pres">
      <dgm:prSet presAssocID="{8FC75ABA-49A5-4422-BF11-AA4C8D628028}" presName="compNode" presStyleCnt="0"/>
      <dgm:spPr/>
    </dgm:pt>
    <dgm:pt modelId="{37AAE088-7983-46C3-8D8E-6B5A553B3920}" type="pres">
      <dgm:prSet presAssocID="{8FC75ABA-49A5-4422-BF11-AA4C8D62802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63E87FD-939E-46F3-988D-38E5AF18594F}" type="pres">
      <dgm:prSet presAssocID="{8FC75ABA-49A5-4422-BF11-AA4C8D628028}" presName="spaceRect" presStyleCnt="0"/>
      <dgm:spPr/>
    </dgm:pt>
    <dgm:pt modelId="{9287D736-14FD-4FAC-B3EE-50064AEAB994}" type="pres">
      <dgm:prSet presAssocID="{8FC75ABA-49A5-4422-BF11-AA4C8D628028}" presName="textRect" presStyleLbl="revTx" presStyleIdx="0" presStyleCnt="2">
        <dgm:presLayoutVars>
          <dgm:chMax val="1"/>
          <dgm:chPref val="1"/>
        </dgm:presLayoutVars>
      </dgm:prSet>
      <dgm:spPr/>
    </dgm:pt>
    <dgm:pt modelId="{1B0274D1-8586-4F44-AF23-ECE4E932854D}" type="pres">
      <dgm:prSet presAssocID="{2753E630-BC6E-40DB-82DF-F689035F7255}" presName="sibTrans" presStyleCnt="0"/>
      <dgm:spPr/>
    </dgm:pt>
    <dgm:pt modelId="{A473665D-D64A-40FF-B1BB-B4AFB2656C4E}" type="pres">
      <dgm:prSet presAssocID="{8D67AEF4-6259-4C78-983E-5CAA320909CA}" presName="compNode" presStyleCnt="0"/>
      <dgm:spPr/>
    </dgm:pt>
    <dgm:pt modelId="{179D328F-FD39-4A99-B33D-364B1450EFAE}" type="pres">
      <dgm:prSet presAssocID="{8D67AEF4-6259-4C78-983E-5CAA320909C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arm Clock"/>
        </a:ext>
      </dgm:extLst>
    </dgm:pt>
    <dgm:pt modelId="{9FC31374-8F19-43C9-8734-77566A846C27}" type="pres">
      <dgm:prSet presAssocID="{8D67AEF4-6259-4C78-983E-5CAA320909CA}" presName="spaceRect" presStyleCnt="0"/>
      <dgm:spPr/>
    </dgm:pt>
    <dgm:pt modelId="{6E5CFEDF-39D2-44CF-9792-F83500E4C5AA}" type="pres">
      <dgm:prSet presAssocID="{8D67AEF4-6259-4C78-983E-5CAA320909C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A47240E-866D-448D-9000-6ECF2B76EAAB}" srcId="{C02EF48F-AEED-490A-A21C-35EBA855316E}" destId="{8FC75ABA-49A5-4422-BF11-AA4C8D628028}" srcOrd="0" destOrd="0" parTransId="{0671F5A3-97E5-4591-82CE-B40C1E617515}" sibTransId="{2753E630-BC6E-40DB-82DF-F689035F7255}"/>
    <dgm:cxn modelId="{26778B31-08B7-4A32-BB69-632CD80D2A91}" type="presOf" srcId="{8FC75ABA-49A5-4422-BF11-AA4C8D628028}" destId="{9287D736-14FD-4FAC-B3EE-50064AEAB994}" srcOrd="0" destOrd="0" presId="urn:microsoft.com/office/officeart/2018/2/layout/IconLabelList"/>
    <dgm:cxn modelId="{71F24A41-3169-4917-B017-A7E589D789D6}" type="presOf" srcId="{8D67AEF4-6259-4C78-983E-5CAA320909CA}" destId="{6E5CFEDF-39D2-44CF-9792-F83500E4C5AA}" srcOrd="0" destOrd="0" presId="urn:microsoft.com/office/officeart/2018/2/layout/IconLabelList"/>
    <dgm:cxn modelId="{EB332DAD-1EB4-47D0-88AE-66C300D149F4}" srcId="{C02EF48F-AEED-490A-A21C-35EBA855316E}" destId="{8D67AEF4-6259-4C78-983E-5CAA320909CA}" srcOrd="1" destOrd="0" parTransId="{2F11B034-6F76-4D2C-94C5-701B64A71D4C}" sibTransId="{B75FFF93-6E00-4990-ADDD-F78991AEC710}"/>
    <dgm:cxn modelId="{637FCCBD-42C1-4193-A80A-BBD939479769}" type="presOf" srcId="{C02EF48F-AEED-490A-A21C-35EBA855316E}" destId="{B648B682-C57E-45AE-B04F-D95552D43523}" srcOrd="0" destOrd="0" presId="urn:microsoft.com/office/officeart/2018/2/layout/IconLabelList"/>
    <dgm:cxn modelId="{8A95E04A-25F8-479B-B6C3-0139CB8BD49E}" type="presParOf" srcId="{B648B682-C57E-45AE-B04F-D95552D43523}" destId="{BBA2ACDC-9A6E-4804-9E1A-A0B6AE535A1A}" srcOrd="0" destOrd="0" presId="urn:microsoft.com/office/officeart/2018/2/layout/IconLabelList"/>
    <dgm:cxn modelId="{C7F4438C-2F44-4FF2-B86E-8E4618DEC7D7}" type="presParOf" srcId="{BBA2ACDC-9A6E-4804-9E1A-A0B6AE535A1A}" destId="{37AAE088-7983-46C3-8D8E-6B5A553B3920}" srcOrd="0" destOrd="0" presId="urn:microsoft.com/office/officeart/2018/2/layout/IconLabelList"/>
    <dgm:cxn modelId="{029A2A67-0C50-4A1F-B11D-B1105B0AED2E}" type="presParOf" srcId="{BBA2ACDC-9A6E-4804-9E1A-A0B6AE535A1A}" destId="{863E87FD-939E-46F3-988D-38E5AF18594F}" srcOrd="1" destOrd="0" presId="urn:microsoft.com/office/officeart/2018/2/layout/IconLabelList"/>
    <dgm:cxn modelId="{A9E17968-C000-4607-9293-0A4E5F1FD51C}" type="presParOf" srcId="{BBA2ACDC-9A6E-4804-9E1A-A0B6AE535A1A}" destId="{9287D736-14FD-4FAC-B3EE-50064AEAB994}" srcOrd="2" destOrd="0" presId="urn:microsoft.com/office/officeart/2018/2/layout/IconLabelList"/>
    <dgm:cxn modelId="{2FF3EA6F-46AD-47F4-AEB8-84859F1D2F81}" type="presParOf" srcId="{B648B682-C57E-45AE-B04F-D95552D43523}" destId="{1B0274D1-8586-4F44-AF23-ECE4E932854D}" srcOrd="1" destOrd="0" presId="urn:microsoft.com/office/officeart/2018/2/layout/IconLabelList"/>
    <dgm:cxn modelId="{213A4274-D570-4AA9-A362-F36D1ACDDF88}" type="presParOf" srcId="{B648B682-C57E-45AE-B04F-D95552D43523}" destId="{A473665D-D64A-40FF-B1BB-B4AFB2656C4E}" srcOrd="2" destOrd="0" presId="urn:microsoft.com/office/officeart/2018/2/layout/IconLabelList"/>
    <dgm:cxn modelId="{9953C5C0-7349-4C2D-8EC1-A9D4B549A231}" type="presParOf" srcId="{A473665D-D64A-40FF-B1BB-B4AFB2656C4E}" destId="{179D328F-FD39-4A99-B33D-364B1450EFAE}" srcOrd="0" destOrd="0" presId="urn:microsoft.com/office/officeart/2018/2/layout/IconLabelList"/>
    <dgm:cxn modelId="{3D9BCA3E-2AA0-41E3-841E-FD43FA6AE3A8}" type="presParOf" srcId="{A473665D-D64A-40FF-B1BB-B4AFB2656C4E}" destId="{9FC31374-8F19-43C9-8734-77566A846C27}" srcOrd="1" destOrd="0" presId="urn:microsoft.com/office/officeart/2018/2/layout/IconLabelList"/>
    <dgm:cxn modelId="{9E5EB398-0779-402B-A15B-C259CDEEB067}" type="presParOf" srcId="{A473665D-D64A-40FF-B1BB-B4AFB2656C4E}" destId="{6E5CFEDF-39D2-44CF-9792-F83500E4C5A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AE088-7983-46C3-8D8E-6B5A553B3920}">
      <dsp:nvSpPr>
        <dsp:cNvPr id="0" name=""/>
        <dsp:cNvSpPr/>
      </dsp:nvSpPr>
      <dsp:spPr>
        <a:xfrm>
          <a:off x="815575" y="748482"/>
          <a:ext cx="1306125" cy="1306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87D736-14FD-4FAC-B3EE-50064AEAB994}">
      <dsp:nvSpPr>
        <dsp:cNvPr id="0" name=""/>
        <dsp:cNvSpPr/>
      </dsp:nvSpPr>
      <dsp:spPr>
        <a:xfrm>
          <a:off x="17388" y="2412290"/>
          <a:ext cx="290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Meet with researchers and model the intake interview</a:t>
          </a:r>
        </a:p>
      </dsp:txBody>
      <dsp:txXfrm>
        <a:off x="17388" y="2412290"/>
        <a:ext cx="2902500" cy="720000"/>
      </dsp:txXfrm>
    </dsp:sp>
    <dsp:sp modelId="{179D328F-FD39-4A99-B33D-364B1450EFAE}">
      <dsp:nvSpPr>
        <dsp:cNvPr id="0" name=""/>
        <dsp:cNvSpPr/>
      </dsp:nvSpPr>
      <dsp:spPr>
        <a:xfrm>
          <a:off x="4226013" y="748482"/>
          <a:ext cx="1306125" cy="1306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CFEDF-39D2-44CF-9792-F83500E4C5AA}">
      <dsp:nvSpPr>
        <dsp:cNvPr id="0" name=""/>
        <dsp:cNvSpPr/>
      </dsp:nvSpPr>
      <dsp:spPr>
        <a:xfrm>
          <a:off x="3427825" y="2412290"/>
          <a:ext cx="290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Please be prepared to switch back to room after 15 mins</a:t>
          </a:r>
        </a:p>
      </dsp:txBody>
      <dsp:txXfrm>
        <a:off x="3427825" y="2412290"/>
        <a:ext cx="2902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4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10" name="Google Shape;110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28" name="Google Shape;128;p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6" name="Google Shape;146;p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2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111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59038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4355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571756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1890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47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0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8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8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6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1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7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6/25/2025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1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9742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1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722313" y="2156619"/>
            <a:ext cx="6389687" cy="1964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5000" dirty="0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The Intake Interview</a:t>
            </a:r>
            <a:endParaRPr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D2AD8-4E15-252F-F194-754584A0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Opening an intake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E649C-F7A8-9F5B-3493-3A2E343B9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23043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Hi, I'm Sara. I'd like to start using the HPC for my academic work. What steps should I take? </a:t>
            </a:r>
          </a:p>
          <a:p>
            <a:pPr marL="0" indent="0">
              <a:buNone/>
            </a:pPr>
            <a:r>
              <a:rPr lang="en-US" dirty="0"/>
              <a:t>What questions do you usually ask during the setup process?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0BC03-CF6E-E069-CBD8-1E396829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0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E5079-BFEF-7868-11AA-D910E1C7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1647569"/>
            <a:ext cx="6347715" cy="190294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Why are introductory meeting important?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230F4-8444-3573-F366-2F76A38B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5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>
            <a:spLocks noGrp="1"/>
          </p:cNvSpPr>
          <p:nvPr>
            <p:ph type="title"/>
          </p:nvPr>
        </p:nvSpPr>
        <p:spPr>
          <a:xfrm>
            <a:off x="609599" y="609600"/>
            <a:ext cx="6347713" cy="93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Intake Interview Goals</a:t>
            </a:r>
            <a:endParaRPr dirty="0">
              <a:solidFill>
                <a:srgbClr val="0070C0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04F3E87F-7764-F6B3-948B-7D162326EA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049657"/>
              </p:ext>
            </p:extLst>
          </p:nvPr>
        </p:nvGraphicFramePr>
        <p:xfrm>
          <a:off x="1195678" y="1985750"/>
          <a:ext cx="6076950" cy="2538484"/>
        </p:xfrm>
        <a:graphic>
          <a:graphicData uri="http://schemas.openxmlformats.org/drawingml/2006/table">
            <a:tbl>
              <a:tblPr/>
              <a:tblGrid>
                <a:gridCol w="472715">
                  <a:extLst>
                    <a:ext uri="{9D8B030D-6E8A-4147-A177-3AD203B41FA5}">
                      <a16:colId xmlns:a16="http://schemas.microsoft.com/office/drawing/2014/main" val="1644701152"/>
                    </a:ext>
                  </a:extLst>
                </a:gridCol>
                <a:gridCol w="5604235">
                  <a:extLst>
                    <a:ext uri="{9D8B030D-6E8A-4147-A177-3AD203B41FA5}">
                      <a16:colId xmlns:a16="http://schemas.microsoft.com/office/drawing/2014/main" val="3906623061"/>
                    </a:ext>
                  </a:extLst>
                </a:gridCol>
              </a:tblGrid>
              <a:tr h="128050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🔍</a:t>
                      </a:r>
                    </a:p>
                  </a:txBody>
                  <a:tcPr marL="62604" marR="62604" marT="31302" marB="313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 the Project Needs</a:t>
                      </a:r>
                      <a:b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Identify research objectives, data requirements, and computational needs.</a:t>
                      </a:r>
                    </a:p>
                  </a:txBody>
                  <a:tcPr marL="62604" marR="62604" marT="31302" marB="313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24399"/>
                  </a:ext>
                </a:extLst>
              </a:tr>
              <a:tr h="125798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🤝</a:t>
                      </a:r>
                    </a:p>
                  </a:txBody>
                  <a:tcPr marL="62604" marR="62604" marT="31302" marB="313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Build a Collaborative Relationship</a:t>
                      </a:r>
                      <a:b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Establish trust and alignment from the start.</a:t>
                      </a:r>
                    </a:p>
                  </a:txBody>
                  <a:tcPr marL="62604" marR="62604" marT="31302" marB="313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510235"/>
                  </a:ext>
                </a:extLst>
              </a:tr>
            </a:tbl>
          </a:graphicData>
        </a:graphic>
      </p:graphicFrame>
      <p:sp>
        <p:nvSpPr>
          <p:cNvPr id="114" name="Google Shape;114;p2"/>
          <p:cNvSpPr txBox="1">
            <a:spLocks noGrp="1"/>
          </p:cNvSpPr>
          <p:nvPr>
            <p:ph type="ftr" sz="quarter" idx="11"/>
          </p:nvPr>
        </p:nvSpPr>
        <p:spPr>
          <a:xfrm>
            <a:off x="2552700" y="5931163"/>
            <a:ext cx="40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How to do an Intake Interview?</a:t>
            </a:r>
            <a:endParaRPr sz="12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Virtual Residency Workshop 2025, Wed June 25</a:t>
            </a:r>
            <a:endParaRPr sz="1200" dirty="0"/>
          </a:p>
        </p:txBody>
      </p:sp>
      <p:sp>
        <p:nvSpPr>
          <p:cNvPr id="115" name="Google Shape;115;p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271970-6094-D7A4-749A-B01AD30D4DB2}"/>
              </a:ext>
            </a:extLst>
          </p:cNvPr>
          <p:cNvSpPr txBox="1"/>
          <p:nvPr/>
        </p:nvSpPr>
        <p:spPr>
          <a:xfrm>
            <a:off x="1195678" y="5467118"/>
            <a:ext cx="5635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“</a:t>
            </a:r>
            <a:r>
              <a:rPr lang="en-US" sz="1400" i="1" dirty="0"/>
              <a:t>A strong start builds momentum for meaningful collaboration</a:t>
            </a:r>
            <a:r>
              <a:rPr lang="en-US" sz="1400" dirty="0"/>
              <a:t>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28"/>
    </mc:Choice>
    <mc:Fallback xmlns="">
      <p:transition spd="slow" advTm="772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9" name="Rectangle 128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Pillars of Effective Communication</a:t>
            </a:r>
          </a:p>
        </p:txBody>
      </p:sp>
      <p:sp>
        <p:nvSpPr>
          <p:cNvPr id="131" name="Isosceles Triangle 130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3" name="Google Shape;123;p3"/>
          <p:cNvSpPr txBox="1">
            <a:spLocks noGrp="1"/>
          </p:cNvSpPr>
          <p:nvPr>
            <p:ph type="ftr" sz="quarter" idx="11"/>
          </p:nvPr>
        </p:nvSpPr>
        <p:spPr>
          <a:xfrm>
            <a:off x="2120362" y="5849652"/>
            <a:ext cx="4723209" cy="448556"/>
          </a:xfrm>
          <a:prstGeom prst="rect">
            <a:avLst/>
          </a:prstGeom>
        </p:spPr>
        <p:txBody>
          <a:bodyPr spcFirstLastPara="1" lIns="91425" tIns="45700" rIns="91425" bIns="45700" anchorCtr="0">
            <a:noAutofit/>
          </a:bodyPr>
          <a:lstStyle/>
          <a:p>
            <a:pPr lvl="0" algn="ctr"/>
            <a:endParaRPr lang="en-US" sz="1200" dirty="0"/>
          </a:p>
          <a:p>
            <a:pPr lvl="0" algn="ctr"/>
            <a:r>
              <a:rPr lang="en-US" sz="1200" dirty="0"/>
              <a:t>How to do an Intake Interview?</a:t>
            </a:r>
          </a:p>
          <a:p>
            <a:pPr lvl="0" algn="ctr"/>
            <a:r>
              <a:rPr lang="en-US" sz="1200" dirty="0"/>
              <a:t>Virtual Residency Workshop 2025, Wed June 25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</p:txBody>
      </p:sp>
      <p:sp>
        <p:nvSpPr>
          <p:cNvPr id="124" name="Google Shape;124;p3"/>
          <p:cNvSpPr txBox="1">
            <a:spLocks noGrp="1"/>
          </p:cNvSpPr>
          <p:nvPr>
            <p:ph type="sldNum" sz="quarter" idx="12"/>
          </p:nvPr>
        </p:nvSpPr>
        <p:spPr>
          <a:xfrm>
            <a:off x="7420899" y="6182876"/>
            <a:ext cx="512504" cy="365125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/>
              <a:pPr marL="0" lvl="0" indent="0" rtl="0">
                <a:spcBef>
                  <a:spcPts val="0"/>
                </a:spcBef>
                <a:spcAft>
                  <a:spcPts val="600"/>
                </a:spcAft>
                <a:buNone/>
              </a:pPr>
              <a:t>5</a:t>
            </a:fld>
            <a:endParaRPr lang="en-US"/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2E22B61-C081-23DA-5557-F26DA07B73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299625"/>
              </p:ext>
            </p:extLst>
          </p:nvPr>
        </p:nvGraphicFramePr>
        <p:xfrm>
          <a:off x="1054100" y="1276349"/>
          <a:ext cx="7191976" cy="3773445"/>
        </p:xfrm>
        <a:graphic>
          <a:graphicData uri="http://schemas.openxmlformats.org/drawingml/2006/table">
            <a:tbl>
              <a:tblPr/>
              <a:tblGrid>
                <a:gridCol w="576119">
                  <a:extLst>
                    <a:ext uri="{9D8B030D-6E8A-4147-A177-3AD203B41FA5}">
                      <a16:colId xmlns:a16="http://schemas.microsoft.com/office/drawing/2014/main" val="2578240287"/>
                    </a:ext>
                  </a:extLst>
                </a:gridCol>
                <a:gridCol w="2355119">
                  <a:extLst>
                    <a:ext uri="{9D8B030D-6E8A-4147-A177-3AD203B41FA5}">
                      <a16:colId xmlns:a16="http://schemas.microsoft.com/office/drawing/2014/main" val="1775525830"/>
                    </a:ext>
                  </a:extLst>
                </a:gridCol>
                <a:gridCol w="4260738">
                  <a:extLst>
                    <a:ext uri="{9D8B030D-6E8A-4147-A177-3AD203B41FA5}">
                      <a16:colId xmlns:a16="http://schemas.microsoft.com/office/drawing/2014/main" val="875643869"/>
                    </a:ext>
                  </a:extLst>
                </a:gridCol>
              </a:tblGrid>
              <a:tr h="57879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🧠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Adapt to Styles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</a:rPr>
                        <a:t>Respect and adjust to different communication approaches.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196849"/>
                  </a:ext>
                </a:extLst>
              </a:tr>
              <a:tr h="57879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👂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Listen Actively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</a:rPr>
                        <a:t>Focus fully, </a:t>
                      </a:r>
                      <a:r>
                        <a:rPr lang="en-US" sz="1500" b="0" i="0" u="none" strike="noStrike" dirty="0" err="1">
                          <a:effectLst/>
                          <a:latin typeface="Arial" panose="020B0604020202020204" pitchFamily="34" charset="0"/>
                        </a:rPr>
                        <a:t>reflectback</a:t>
                      </a: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</a:rPr>
                        <a:t>, and show you understand.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732410"/>
                  </a:ext>
                </a:extLst>
              </a:tr>
              <a:tr h="57879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🙋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Show Genuine Curiosity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</a:rPr>
                        <a:t>Be interested, not just polite—ask thoughtful questions.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777216"/>
                  </a:ext>
                </a:extLst>
              </a:tr>
              <a:tr h="52258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🏆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Recognize Impact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0" i="0" u="none" strike="noStrike">
                          <a:effectLst/>
                          <a:latin typeface="Arial" panose="020B0604020202020204" pitchFamily="34" charset="0"/>
                        </a:rPr>
                        <a:t>Acknowledge their work’s value and relevance.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114777"/>
                  </a:ext>
                </a:extLst>
              </a:tr>
              <a:tr h="57879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⏸️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</a:rPr>
                        <a:t>Pause &amp; Reflect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</a:rPr>
                        <a:t>Allow space for clarification and deeper insights.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475790"/>
                  </a:ext>
                </a:extLst>
              </a:tr>
              <a:tr h="41312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🔄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1" i="0" u="none" strike="noStrike" dirty="0">
                          <a:effectLst/>
                          <a:latin typeface="Arial" panose="020B0604020202020204" pitchFamily="34" charset="0"/>
                        </a:rPr>
                        <a:t>Foster Dialogue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</a:rPr>
                        <a:t>Make it a two-way exchange, not a lecture.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6298"/>
                  </a:ext>
                </a:extLst>
              </a:tr>
              <a:tr h="52258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📩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1" i="0" u="none" strike="noStrike" dirty="0">
                          <a:effectLst/>
                          <a:latin typeface="Arial" panose="020B0604020202020204" pitchFamily="34" charset="0"/>
                        </a:rPr>
                        <a:t>Follow Up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</a:rPr>
                        <a:t>Reinforce trust by continuing the conversation.</a:t>
                      </a:r>
                    </a:p>
                  </a:txBody>
                  <a:tcPr marL="75232" marR="75232" marT="37616" marB="3761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17904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6127BFD-110B-E9C3-9894-09BBF4E720AF}"/>
              </a:ext>
            </a:extLst>
          </p:cNvPr>
          <p:cNvSpPr txBox="1"/>
          <p:nvPr/>
        </p:nvSpPr>
        <p:spPr>
          <a:xfrm>
            <a:off x="1130300" y="5226078"/>
            <a:ext cx="643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EF03461-C930-0D96-A3E1-2A776FADF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995" y="5224964"/>
            <a:ext cx="6146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"Good communication builds more than understanding—it builds trust."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Google Shape;130;p4"/>
          <p:cNvSpPr txBox="1"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Specific, Open-Ended Questions</a:t>
            </a:r>
          </a:p>
        </p:txBody>
      </p:sp>
      <p:sp>
        <p:nvSpPr>
          <p:cNvPr id="140" name="Isosceles Triangle 139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3" name="Google Shape;133;p4"/>
          <p:cNvSpPr txBox="1">
            <a:spLocks noGrp="1"/>
          </p:cNvSpPr>
          <p:nvPr>
            <p:ph type="ftr" sz="quarter" idx="11"/>
          </p:nvPr>
        </p:nvSpPr>
        <p:spPr>
          <a:xfrm>
            <a:off x="1892302" y="6045200"/>
            <a:ext cx="4723209" cy="482845"/>
          </a:xfrm>
          <a:prstGeom prst="rect">
            <a:avLst/>
          </a:prstGeom>
        </p:spPr>
        <p:txBody>
          <a:bodyPr spcFirstLastPara="1" lIns="91425" tIns="45700" rIns="91425" bIns="45700" anchorCtr="0">
            <a:noAutofit/>
          </a:bodyPr>
          <a:lstStyle/>
          <a:p>
            <a:pPr lvl="0" algn="ctr"/>
            <a:endParaRPr lang="en-US" sz="1200" dirty="0"/>
          </a:p>
          <a:p>
            <a:pPr lvl="0" algn="ctr"/>
            <a:r>
              <a:rPr lang="en-US" sz="1200" dirty="0"/>
              <a:t>How to do an Intake Interview?</a:t>
            </a:r>
          </a:p>
          <a:p>
            <a:pPr lvl="0" algn="ctr"/>
            <a:r>
              <a:rPr lang="en-US" sz="1200" dirty="0"/>
              <a:t>Virtual Residency Workshop 2025, Wed June 25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</p:txBody>
      </p:sp>
      <p:sp>
        <p:nvSpPr>
          <p:cNvPr id="132" name="Google Shape;132;p4"/>
          <p:cNvSpPr txBox="1">
            <a:spLocks noGrp="1"/>
          </p:cNvSpPr>
          <p:nvPr>
            <p:ph type="sldNum" sz="quarter" idx="12"/>
          </p:nvPr>
        </p:nvSpPr>
        <p:spPr>
          <a:xfrm>
            <a:off x="7420899" y="6182876"/>
            <a:ext cx="512504" cy="365125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US"/>
              <a:pPr marL="0" lvl="0" indent="0" rtl="0">
                <a:spcBef>
                  <a:spcPts val="0"/>
                </a:spcBef>
                <a:spcAft>
                  <a:spcPts val="600"/>
                </a:spcAft>
                <a:buNone/>
              </a:pPr>
              <a:t>6</a:t>
            </a:fld>
            <a:endParaRPr lang="en-US"/>
          </a:p>
        </p:txBody>
      </p:sp>
      <p:sp>
        <p:nvSpPr>
          <p:cNvPr id="142" name="Isosceles Triangle 141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DAD7723-40B3-733A-669A-676A7756F3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965504"/>
              </p:ext>
            </p:extLst>
          </p:nvPr>
        </p:nvGraphicFramePr>
        <p:xfrm>
          <a:off x="800100" y="1874034"/>
          <a:ext cx="7753350" cy="3536411"/>
        </p:xfrm>
        <a:graphic>
          <a:graphicData uri="http://schemas.openxmlformats.org/drawingml/2006/table">
            <a:tbl>
              <a:tblPr/>
              <a:tblGrid>
                <a:gridCol w="3950932">
                  <a:extLst>
                    <a:ext uri="{9D8B030D-6E8A-4147-A177-3AD203B41FA5}">
                      <a16:colId xmlns:a16="http://schemas.microsoft.com/office/drawing/2014/main" val="3108040185"/>
                    </a:ext>
                  </a:extLst>
                </a:gridCol>
                <a:gridCol w="3802418">
                  <a:extLst>
                    <a:ext uri="{9D8B030D-6E8A-4147-A177-3AD203B41FA5}">
                      <a16:colId xmlns:a16="http://schemas.microsoft.com/office/drawing/2014/main" val="727153828"/>
                    </a:ext>
                  </a:extLst>
                </a:gridCol>
              </a:tblGrid>
              <a:tr h="357441">
                <a:tc>
                  <a:txBody>
                    <a:bodyPr/>
                    <a:lstStyle/>
                    <a:p>
                      <a:r>
                        <a:rPr lang="en-US" sz="1600" dirty="0"/>
                        <a:t>💬 </a:t>
                      </a:r>
                      <a:r>
                        <a:rPr lang="en-US" sz="1600" b="1" dirty="0"/>
                        <a:t>Question</a:t>
                      </a:r>
                      <a:endParaRPr lang="en-US" sz="1600" dirty="0"/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🧠 </a:t>
                      </a:r>
                      <a:r>
                        <a:rPr lang="en-US" sz="1600" b="1"/>
                        <a:t>Why It Matters</a:t>
                      </a:r>
                      <a:endParaRPr lang="en-US" sz="1600"/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3926122"/>
                  </a:ext>
                </a:extLst>
              </a:tr>
              <a:tr h="619774">
                <a:tc>
                  <a:txBody>
                    <a:bodyPr/>
                    <a:lstStyle/>
                    <a:p>
                      <a:r>
                        <a:rPr lang="en-US" sz="1600" dirty="0"/>
                        <a:t>What language is your software written in?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Reveals architecture and ecosystem.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548734"/>
                  </a:ext>
                </a:extLst>
              </a:tr>
              <a:tr h="619774">
                <a:tc>
                  <a:txBody>
                    <a:bodyPr/>
                    <a:lstStyle/>
                    <a:p>
                      <a:r>
                        <a:rPr lang="en-US" sz="1600" dirty="0"/>
                        <a:t>Is it parallelized?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Indicates performance tuning potential.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350363"/>
                  </a:ext>
                </a:extLst>
              </a:tr>
              <a:tr h="619774">
                <a:tc>
                  <a:txBody>
                    <a:bodyPr/>
                    <a:lstStyle/>
                    <a:p>
                      <a:r>
                        <a:rPr lang="en-US" sz="1600"/>
                        <a:t>Who wrote it?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Identifies key collaborators or maintainers.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884332"/>
                  </a:ext>
                </a:extLst>
              </a:tr>
              <a:tr h="536361">
                <a:tc>
                  <a:txBody>
                    <a:bodyPr/>
                    <a:lstStyle/>
                    <a:p>
                      <a:r>
                        <a:rPr lang="en-US" sz="1600" dirty="0"/>
                        <a:t>What OS has it been run on?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Informs portability and compatibility.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165408"/>
                  </a:ext>
                </a:extLst>
              </a:tr>
              <a:tr h="357441">
                <a:tc>
                  <a:txBody>
                    <a:bodyPr/>
                    <a:lstStyle/>
                    <a:p>
                      <a:r>
                        <a:rPr lang="en-US" sz="1600"/>
                        <a:t>What problem is it solving?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Provides scientific context.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400560"/>
                  </a:ext>
                </a:extLst>
              </a:tr>
              <a:tr h="425846">
                <a:tc>
                  <a:txBody>
                    <a:bodyPr/>
                    <a:lstStyle/>
                    <a:p>
                      <a:r>
                        <a:rPr lang="en-US" sz="1600" dirty="0"/>
                        <a:t>What algorithm or method is used?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Uncovers numerical complexity.</a:t>
                      </a:r>
                    </a:p>
                  </a:txBody>
                  <a:tcPr marL="88403" marR="88403" marT="44202" marB="442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6387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B98DC8D-E2D4-C787-3A9B-F0F869FFE2B8}"/>
              </a:ext>
            </a:extLst>
          </p:cNvPr>
          <p:cNvSpPr txBox="1"/>
          <p:nvPr/>
        </p:nvSpPr>
        <p:spPr>
          <a:xfrm>
            <a:off x="930398" y="1289259"/>
            <a:ext cx="631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Purpose:</a:t>
            </a:r>
            <a:br>
              <a:rPr lang="en-US" sz="1400" dirty="0"/>
            </a:br>
            <a:r>
              <a:rPr lang="en-US" sz="1400" dirty="0"/>
              <a:t>Simple questions that lead to rich technical conversations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A6C7-C509-0F83-D672-7F475BDEA10E}"/>
              </a:ext>
            </a:extLst>
          </p:cNvPr>
          <p:cNvSpPr txBox="1"/>
          <p:nvPr/>
        </p:nvSpPr>
        <p:spPr>
          <a:xfrm>
            <a:off x="1238249" y="5575422"/>
            <a:ext cx="6438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🛠️ </a:t>
            </a:r>
            <a:r>
              <a:rPr lang="en-US" sz="1600" i="1" dirty="0"/>
              <a:t>These are not checkboxes—they're conversation starters.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06B1-607F-0BF6-D792-AC1DE55F2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Closing an introductory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3C1C9-B52F-8FFF-12A5-62116F2A7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2984616"/>
          </a:xfrm>
        </p:spPr>
        <p:txBody>
          <a:bodyPr/>
          <a:lstStyle/>
          <a:p>
            <a:pPr marL="0" indent="0" fontAlgn="ctr">
              <a:buNone/>
            </a:pPr>
            <a:r>
              <a:rPr lang="en-US" dirty="0"/>
              <a:t>	🗺️</a:t>
            </a:r>
          </a:p>
          <a:p>
            <a:pPr marL="0" indent="0" fontAlgn="ctr">
              <a:buNone/>
            </a:pPr>
            <a:r>
              <a:rPr lang="en-US" b="1" dirty="0"/>
              <a:t>	Outline an Action Plan &amp; Timeline</a:t>
            </a:r>
            <a:br>
              <a:rPr lang="en-US" dirty="0"/>
            </a:br>
            <a:r>
              <a:rPr lang="en-US" dirty="0"/>
              <a:t>	Create a high-level roadmap and identify next steps.</a:t>
            </a:r>
          </a:p>
          <a:p>
            <a:pPr marL="0" indent="0" fontAlgn="ctr">
              <a:buNone/>
            </a:pPr>
            <a:endParaRPr lang="en-US" dirty="0"/>
          </a:p>
          <a:p>
            <a:pPr marL="0" indent="0" fontAlgn="ctr">
              <a:buNone/>
            </a:pPr>
            <a:r>
              <a:rPr lang="en-US" dirty="0"/>
              <a:t>	🔄</a:t>
            </a:r>
          </a:p>
          <a:p>
            <a:pPr marL="0" indent="0" fontAlgn="ctr">
              <a:buNone/>
            </a:pPr>
            <a:r>
              <a:rPr lang="en-US" b="1" dirty="0"/>
              <a:t>	Plan for Ongoing Collaboration</a:t>
            </a:r>
            <a:br>
              <a:rPr lang="en-US" dirty="0"/>
            </a:br>
            <a:r>
              <a:rPr lang="en-US" dirty="0"/>
              <a:t>	Decide on follow-ups, check-ins, and progress tracking.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3FF30-50D0-B061-8452-3108957D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0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70C0"/>
                </a:solidFill>
              </a:rPr>
              <a:t>Breakout Rooms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163" name="Google Shape;149;p6">
            <a:extLst>
              <a:ext uri="{FF2B5EF4-FFF2-40B4-BE49-F238E27FC236}">
                <a16:creationId xmlns:a16="http://schemas.microsoft.com/office/drawing/2014/main" id="{53BCE8AD-CA7F-1EAC-8AF5-3974DA293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901245"/>
              </p:ext>
            </p:extLst>
          </p:nvPr>
        </p:nvGraphicFramePr>
        <p:xfrm>
          <a:off x="609599" y="21605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1" name="Google Shape;151;p6"/>
          <p:cNvSpPr txBox="1">
            <a:spLocks noGrp="1"/>
          </p:cNvSpPr>
          <p:nvPr>
            <p:ph type="ftr" sz="quarter" idx="11"/>
          </p:nvPr>
        </p:nvSpPr>
        <p:spPr>
          <a:xfrm>
            <a:off x="2042125" y="5946775"/>
            <a:ext cx="4038600" cy="60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/>
            <a:endParaRPr lang="en-US" sz="1200" dirty="0"/>
          </a:p>
          <a:p>
            <a:pPr lvl="0" algn="ctr"/>
            <a:endParaRPr lang="en-US" sz="1200" dirty="0"/>
          </a:p>
          <a:p>
            <a:pPr lvl="0" algn="ctr"/>
            <a:endParaRPr lang="en-US" sz="1200" dirty="0"/>
          </a:p>
          <a:p>
            <a:pPr lvl="0" algn="ctr"/>
            <a:r>
              <a:rPr lang="en-US" sz="1200" dirty="0"/>
              <a:t>How to do an Intake Interview?</a:t>
            </a:r>
          </a:p>
          <a:p>
            <a:pPr lvl="0" algn="ctr"/>
            <a:r>
              <a:rPr lang="en-US" sz="1200" dirty="0"/>
              <a:t>Virtual Residency Workshop 2025, Wed June 25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50" name="Google Shape;150;p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425</TotalTime>
  <Words>426</Words>
  <Application>Microsoft Office PowerPoint</Application>
  <PresentationFormat>On-screen Show (4:3)</PresentationFormat>
  <Paragraphs>85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Black</vt:lpstr>
      <vt:lpstr>Times New Roman</vt:lpstr>
      <vt:lpstr>Arial</vt:lpstr>
      <vt:lpstr>Calibri</vt:lpstr>
      <vt:lpstr>Trebuchet MS</vt:lpstr>
      <vt:lpstr>Wingdings 3</vt:lpstr>
      <vt:lpstr>Facet</vt:lpstr>
      <vt:lpstr>PowerPoint Presentation</vt:lpstr>
      <vt:lpstr>Opening an intake interview</vt:lpstr>
      <vt:lpstr>Why are introductory meeting important?</vt:lpstr>
      <vt:lpstr>Intake Interview Goals</vt:lpstr>
      <vt:lpstr>Pillars of Effective Communication</vt:lpstr>
      <vt:lpstr>Specific, Open-Ended Questions</vt:lpstr>
      <vt:lpstr>Closing an introductory meeting</vt:lpstr>
      <vt:lpstr>Breakout Rooms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Henry Neeman</dc:creator>
  <cp:lastModifiedBy>Kope, Shubha R.</cp:lastModifiedBy>
  <cp:revision>7</cp:revision>
  <dcterms:created xsi:type="dcterms:W3CDTF">2001-08-18T12:37:15Z</dcterms:created>
  <dcterms:modified xsi:type="dcterms:W3CDTF">2025-06-25T14:48:18Z</dcterms:modified>
</cp:coreProperties>
</file>