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90" r:id="rId1"/>
  </p:sldMasterIdLst>
  <p:notesMasterIdLst>
    <p:notesMasterId r:id="rId66"/>
  </p:notesMasterIdLst>
  <p:sldIdLst>
    <p:sldId id="256" r:id="rId2"/>
    <p:sldId id="257" r:id="rId3"/>
    <p:sldId id="258" r:id="rId4"/>
    <p:sldId id="259" r:id="rId5"/>
    <p:sldId id="260" r:id="rId6"/>
    <p:sldId id="275" r:id="rId7"/>
    <p:sldId id="274" r:id="rId8"/>
    <p:sldId id="261" r:id="rId9"/>
    <p:sldId id="276" r:id="rId10"/>
    <p:sldId id="262" r:id="rId11"/>
    <p:sldId id="263" r:id="rId12"/>
    <p:sldId id="264" r:id="rId13"/>
    <p:sldId id="266" r:id="rId14"/>
    <p:sldId id="267" r:id="rId15"/>
    <p:sldId id="271" r:id="rId16"/>
    <p:sldId id="268" r:id="rId17"/>
    <p:sldId id="265" r:id="rId18"/>
    <p:sldId id="270" r:id="rId19"/>
    <p:sldId id="272" r:id="rId20"/>
    <p:sldId id="273" r:id="rId21"/>
    <p:sldId id="277" r:id="rId22"/>
    <p:sldId id="281" r:id="rId23"/>
    <p:sldId id="286" r:id="rId24"/>
    <p:sldId id="320" r:id="rId25"/>
    <p:sldId id="278" r:id="rId26"/>
    <p:sldId id="279" r:id="rId27"/>
    <p:sldId id="280" r:id="rId28"/>
    <p:sldId id="282" r:id="rId29"/>
    <p:sldId id="283" r:id="rId30"/>
    <p:sldId id="285" r:id="rId31"/>
    <p:sldId id="284" r:id="rId32"/>
    <p:sldId id="287" r:id="rId33"/>
    <p:sldId id="288" r:id="rId34"/>
    <p:sldId id="289" r:id="rId35"/>
    <p:sldId id="290" r:id="rId36"/>
    <p:sldId id="291" r:id="rId37"/>
    <p:sldId id="292" r:id="rId38"/>
    <p:sldId id="303" r:id="rId39"/>
    <p:sldId id="304" r:id="rId40"/>
    <p:sldId id="305" r:id="rId41"/>
    <p:sldId id="293" r:id="rId42"/>
    <p:sldId id="295" r:id="rId43"/>
    <p:sldId id="296" r:id="rId44"/>
    <p:sldId id="294" r:id="rId45"/>
    <p:sldId id="297" r:id="rId46"/>
    <p:sldId id="298" r:id="rId47"/>
    <p:sldId id="302" r:id="rId48"/>
    <p:sldId id="300" r:id="rId49"/>
    <p:sldId id="301" r:id="rId50"/>
    <p:sldId id="299" r:id="rId51"/>
    <p:sldId id="306" r:id="rId52"/>
    <p:sldId id="307" r:id="rId53"/>
    <p:sldId id="308" r:id="rId54"/>
    <p:sldId id="309" r:id="rId55"/>
    <p:sldId id="310" r:id="rId56"/>
    <p:sldId id="311" r:id="rId57"/>
    <p:sldId id="312" r:id="rId58"/>
    <p:sldId id="313" r:id="rId59"/>
    <p:sldId id="314" r:id="rId60"/>
    <p:sldId id="315" r:id="rId61"/>
    <p:sldId id="316" r:id="rId62"/>
    <p:sldId id="317" r:id="rId63"/>
    <p:sldId id="319" r:id="rId64"/>
    <p:sldId id="318" r:id="rId6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654"/>
    <p:restoredTop sz="94778"/>
  </p:normalViewPr>
  <p:slideViewPr>
    <p:cSldViewPr snapToGrid="0">
      <p:cViewPr varScale="1">
        <p:scale>
          <a:sx n="102" d="100"/>
          <a:sy n="102" d="100"/>
        </p:scale>
        <p:origin x="200" y="4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presProps" Target="pres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A5B7EED-EADB-7841-A708-5CF6942E30D5}" type="datetimeFigureOut">
              <a:rPr lang="en-US" smtClean="0"/>
              <a:t>6/18/25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DBF974D-380E-7E41-95A0-09F2DF3CFA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41422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Invite attendees to add more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DBF974D-380E-7E41-95A0-09F2DF3CFA22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946639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22CE497-8BA4-2C1B-B3F9-4F65933E466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23EC950D-CA50-5934-A635-8D822739EA2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8143E166-5190-74B2-F524-D02B4AD51C4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D04DC22-7805-FE92-046F-F83CB3333B6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DBF974D-380E-7E41-95A0-09F2DF3CFA22}" type="slidenum">
              <a:rPr lang="en-US" smtClean="0"/>
              <a:t>50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176513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EE36C1D-0C15-9996-08F9-B7890EC24F8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04A810C4-7199-94BC-2B2C-5331A0D95B7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CF579815-E399-354B-7ED4-F7D910DC2B9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28FB4C7-CA07-9BEC-D8E1-DBF6662A00F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DBF974D-380E-7E41-95A0-09F2DF3CFA22}" type="slidenum">
              <a:rPr lang="en-US" smtClean="0"/>
              <a:t>51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381547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94B7178-FF2E-8506-79EE-9057E45DF68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3081B49B-5921-15AA-AD05-F1344604444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5230379D-C200-4684-9FB0-2EF525C9B91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4007AE5-4122-E294-E109-F3D4E9266FD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DBF974D-380E-7E41-95A0-09F2DF3CFA22}" type="slidenum">
              <a:rPr lang="en-US" smtClean="0"/>
              <a:t>52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994066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253F52A-BF20-49B2-42F0-73A4A2DBEDA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C18A602C-2994-6AA3-6B14-9FFFB17B0D1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3D981628-FF2D-E46D-0955-81FED79F5CE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4CEC515-C671-EE63-C0D7-E0C6F69E241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DBF974D-380E-7E41-95A0-09F2DF3CFA22}" type="slidenum">
              <a:rPr lang="en-US" smtClean="0"/>
              <a:t>53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621099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E2BF2D4-A1C3-C5D0-4C67-8DE5EB245AE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ABC10349-EFBD-A50E-5425-403096799BC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F23A7F2F-4558-983A-8F00-935C848CCC4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1BA9ED0-FBEA-D354-4F78-B32F6CE4F4B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DBF974D-380E-7E41-95A0-09F2DF3CFA22}" type="slidenum">
              <a:rPr lang="en-US" smtClean="0"/>
              <a:t>54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23521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9A944DB-F1D5-D7F5-BDF1-FD30236BADF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F68730BE-D065-4F38-AF06-A67B9B01DA4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35D33039-D19A-95FA-3AFC-994812CE958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9866D82-F8BF-6F03-6888-EC5D81D4C3C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DBF974D-380E-7E41-95A0-09F2DF3CFA22}" type="slidenum">
              <a:rPr lang="en-US" smtClean="0"/>
              <a:t>55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371974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37763BB-C099-6F91-4A05-A3F424794E0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6C07C89A-4BB2-91D7-411A-DCA1C038C3D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74BC5FD5-3C9F-829E-F0A5-D22A4029ED1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5FDBB60-2EC5-821C-6AA6-EEFE70F6532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DBF974D-380E-7E41-95A0-09F2DF3CFA22}" type="slidenum">
              <a:rPr lang="en-US" smtClean="0"/>
              <a:t>56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331961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0C5636E-6C80-A5D7-C697-2DF19E32DB5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56A7A945-D7C2-F6A9-6C06-F7118A57ACE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E905E985-79B0-3222-6251-A8D20C2E924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A2946E6-9DB1-5C7F-958D-A9EEDD48848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DBF974D-380E-7E41-95A0-09F2DF3CFA22}" type="slidenum">
              <a:rPr lang="en-US" smtClean="0"/>
              <a:t>57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895038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99F6A57-32C7-BC3B-F7BF-06E40243AD2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ACEF6715-AA53-F81E-6438-EA93D3AFA52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DCD968C4-89F9-C061-2EAF-D80EBA3CF50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A802191-E7C9-61B6-38D9-FFAA3A39D76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DBF974D-380E-7E41-95A0-09F2DF3CFA22}" type="slidenum">
              <a:rPr lang="en-US" smtClean="0"/>
              <a:t>58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2235327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028C888-2567-6747-9CF3-2BB0245BA6D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8E98F8D9-76B6-C106-99E1-46FD8DE3881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C3F91129-5C77-2D0E-96F3-FFEFB22FC89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2F9567E-DC9E-5F4D-A7C0-AEFF6F3B274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DBF974D-380E-7E41-95A0-09F2DF3CFA22}" type="slidenum">
              <a:rPr lang="en-US" smtClean="0"/>
              <a:t>59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618113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C458B90-46E1-DC22-F42D-DB11845A08D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D1BC8D0A-7EEB-5468-7D89-D3893C06EFD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078DD05A-290A-C441-898E-EB3C96D29C6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Invite attendees to add more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F2EC753-0D18-B37C-7268-C76D1D66792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DBF974D-380E-7E41-95A0-09F2DF3CFA22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2218849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58B9884-4335-243A-696F-143AF2382A6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0591ACCC-91BB-EFF3-B310-E0EF594E1DA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F0A23F4C-405D-4A7C-7924-76202517491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07DA523-BE5B-F0E5-2B7E-97901326077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DBF974D-380E-7E41-95A0-09F2DF3CFA22}" type="slidenum">
              <a:rPr lang="en-US" smtClean="0"/>
              <a:t>60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8674487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655CFFA-22C4-AC28-6CC6-34455993DF0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EC2C39FB-31F9-27E6-962D-9ECED40B0E1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C2E27BEE-50E3-03F2-5E4A-F0055A13A4B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33EB80F-52CB-A450-9797-C374D12A220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DBF974D-380E-7E41-95A0-09F2DF3CFA22}" type="slidenum">
              <a:rPr lang="en-US" smtClean="0"/>
              <a:t>61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2707156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CC08793-E68F-9B58-C860-BB919641D15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9B78F93D-CCBE-0C37-7834-2DA24DBA8E4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E597376F-A7D1-A481-A3FF-310110C75D4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75CBA95-C03E-9CF4-1483-727ACDFE960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DBF974D-380E-7E41-95A0-09F2DF3CFA22}" type="slidenum">
              <a:rPr lang="en-US" smtClean="0"/>
              <a:t>62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8190685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4A9BDE9-08DE-B23C-793B-B43CD1858EF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8A958997-6829-9C72-C1A4-87347CCC210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293CB31D-A548-942D-3F9F-CBC2B261A51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580F2E7-7DDD-E065-4C12-310D9F1A490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DBF974D-380E-7E41-95A0-09F2DF3CFA22}" type="slidenum">
              <a:rPr lang="en-US" smtClean="0"/>
              <a:t>63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5457304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935C890-86E7-EE54-3D2F-AC772B8F1EE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F5E9AB8F-3E53-3EA7-B438-D5AEB49925E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DE974010-AC9F-97DC-B986-1EAE2527CAE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A072969-33D4-D426-062E-F7D693B3C16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DBF974D-380E-7E41-95A0-09F2DF3CFA22}" type="slidenum">
              <a:rPr lang="en-US" smtClean="0"/>
              <a:t>64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933234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CD0BF6F-ED11-04EA-4BDB-75F89F8D45F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4285C55F-EF11-9A6A-2C4D-C501DE5AAD6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B08BDE95-E53E-5CAC-949A-94EEF9D01E8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Invite attendees to add more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C88F71C-789C-1B2E-926D-5E414A17360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DBF974D-380E-7E41-95A0-09F2DF3CFA22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705256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DBF974D-380E-7E41-95A0-09F2DF3CFA22}" type="slidenum">
              <a:rPr lang="en-US" smtClean="0"/>
              <a:t>44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465388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589FBA3-6881-9252-75D6-BE88DCFCAA4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2F88E0D1-DA3A-5281-0803-9BED0EF2829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1A27A926-9DC6-FCB3-A28C-A9872D26BCA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F9EBCEA-F574-F436-1863-9439DC08A1C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DBF974D-380E-7E41-95A0-09F2DF3CFA22}" type="slidenum">
              <a:rPr lang="en-US" smtClean="0"/>
              <a:t>45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195927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158FA64-D42D-C456-3A9C-96D43F7E52A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F907ED7C-1125-BA6C-6E0A-B525FD8CD52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A1EC3F5A-D561-AE43-CA81-3B6665D2CD6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138DDD8-1A71-50FF-585B-93A0BA46D87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DBF974D-380E-7E41-95A0-09F2DF3CFA22}" type="slidenum">
              <a:rPr lang="en-US" smtClean="0"/>
              <a:t>46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866931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DB0CD5B-90AA-E96F-FD0E-86C3022DF2D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6D7BD95F-05E3-5F29-0534-C5FC5D9D95E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DE93B35B-2D10-708B-DEEC-3563BDFBE10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DB57FA7-5C15-4FFB-B760-CB22A056E73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DBF974D-380E-7E41-95A0-09F2DF3CFA22}" type="slidenum">
              <a:rPr lang="en-US" smtClean="0"/>
              <a:t>47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385566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7016D6A-32B5-3A33-3107-227B6AABFBD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EDAEB6F2-436E-9EF8-DE1B-E0CC63B5917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DDE25E46-468A-0CEB-C188-CE7D374338E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0CBAD7E-5CA7-4212-71CD-1FE38E6C69C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DBF974D-380E-7E41-95A0-09F2DF3CFA22}" type="slidenum">
              <a:rPr lang="en-US" smtClean="0"/>
              <a:t>48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384264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AE31CEF-2CEA-F8B7-E41D-B542A5D33BE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7DEBF2FA-E445-1614-D1B2-9135938B1E4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0133F64A-E85D-48F1-C00A-99FA693FFA6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BE3E0B5-F20E-C677-6F43-D7F95CF9290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DBF974D-380E-7E41-95A0-09F2DF3CFA22}" type="slidenum">
              <a:rPr lang="en-US" smtClean="0"/>
              <a:t>49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449255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2">
            <a:alphaModFix amt="30000"/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pSp>
        <p:nvGrpSpPr>
          <p:cNvPr id="11" name="Group 10"/>
          <p:cNvGrpSpPr/>
          <p:nvPr/>
        </p:nvGrpSpPr>
        <p:grpSpPr>
          <a:xfrm>
            <a:off x="0" y="0"/>
            <a:ext cx="2305051" cy="6858001"/>
            <a:chOff x="0" y="0"/>
            <a:chExt cx="2305051" cy="6858001"/>
          </a:xfrm>
          <a:gradFill flip="none" rotWithShape="1">
            <a:gsLst>
              <a:gs pos="0">
                <a:schemeClr val="tx2"/>
              </a:gs>
              <a:gs pos="100000">
                <a:schemeClr val="tx2">
                  <a:lumMod val="50000"/>
                </a:schemeClr>
              </a:gs>
            </a:gsLst>
            <a:lin ang="5400000" scaled="0"/>
            <a:tileRect/>
          </a:gradFill>
        </p:grpSpPr>
        <p:sp>
          <p:nvSpPr>
            <p:cNvPr id="12" name="Rectangle 5"/>
            <p:cNvSpPr>
              <a:spLocks noChangeArrowheads="1"/>
            </p:cNvSpPr>
            <p:nvPr/>
          </p:nvSpPr>
          <p:spPr bwMode="auto">
            <a:xfrm>
              <a:off x="1209675" y="4763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3" name="Freeform 6"/>
            <p:cNvSpPr>
              <a:spLocks noEditPoints="1"/>
            </p:cNvSpPr>
            <p:nvPr/>
          </p:nvSpPr>
          <p:spPr bwMode="auto">
            <a:xfrm>
              <a:off x="1128713" y="21764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4" name="Freeform 7"/>
            <p:cNvSpPr>
              <a:spLocks noEditPoints="1"/>
            </p:cNvSpPr>
            <p:nvPr/>
          </p:nvSpPr>
          <p:spPr bwMode="auto">
            <a:xfrm>
              <a:off x="1123950" y="4021138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5" name="Rectangle 8"/>
            <p:cNvSpPr>
              <a:spLocks noChangeArrowheads="1"/>
            </p:cNvSpPr>
            <p:nvPr/>
          </p:nvSpPr>
          <p:spPr bwMode="auto">
            <a:xfrm>
              <a:off x="414338" y="9525"/>
              <a:ext cx="28575" cy="44815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6" name="Freeform 9"/>
            <p:cNvSpPr>
              <a:spLocks noEditPoints="1"/>
            </p:cNvSpPr>
            <p:nvPr/>
          </p:nvSpPr>
          <p:spPr bwMode="auto">
            <a:xfrm>
              <a:off x="333375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7" name="Freeform 10"/>
            <p:cNvSpPr/>
            <p:nvPr/>
          </p:nvSpPr>
          <p:spPr bwMode="auto">
            <a:xfrm>
              <a:off x="190500" y="9525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66"/>
                  </a:lnTo>
                  <a:lnTo>
                    <a:pt x="81" y="380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3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8" name="Freeform 11"/>
            <p:cNvSpPr/>
            <p:nvPr/>
          </p:nvSpPr>
          <p:spPr bwMode="auto">
            <a:xfrm>
              <a:off x="1290638" y="14288"/>
              <a:ext cx="376238" cy="1801813"/>
            </a:xfrm>
            <a:custGeom>
              <a:avLst/>
              <a:gdLst/>
              <a:ahLst/>
              <a:cxnLst/>
              <a:rect l="0" t="0" r="r" b="b"/>
              <a:pathLst>
                <a:path w="237" h="1135">
                  <a:moveTo>
                    <a:pt x="222" y="1135"/>
                  </a:moveTo>
                  <a:lnTo>
                    <a:pt x="0" y="620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17"/>
                  </a:lnTo>
                  <a:lnTo>
                    <a:pt x="237" y="1129"/>
                  </a:lnTo>
                  <a:lnTo>
                    <a:pt x="222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9" name="Freeform 12"/>
            <p:cNvSpPr>
              <a:spLocks noEditPoints="1"/>
            </p:cNvSpPr>
            <p:nvPr/>
          </p:nvSpPr>
          <p:spPr bwMode="auto">
            <a:xfrm>
              <a:off x="1600200" y="180181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0" name="Freeform 13"/>
            <p:cNvSpPr/>
            <p:nvPr/>
          </p:nvSpPr>
          <p:spPr bwMode="auto">
            <a:xfrm>
              <a:off x="1381125" y="9525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219" y="898"/>
                  </a:moveTo>
                  <a:lnTo>
                    <a:pt x="0" y="3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380"/>
                  </a:lnTo>
                  <a:lnTo>
                    <a:pt x="234" y="892"/>
                  </a:lnTo>
                  <a:lnTo>
                    <a:pt x="219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1" name="Freeform 14"/>
            <p:cNvSpPr/>
            <p:nvPr/>
          </p:nvSpPr>
          <p:spPr bwMode="auto">
            <a:xfrm>
              <a:off x="1643063" y="0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96" y="575"/>
                  </a:moveTo>
                  <a:lnTo>
                    <a:pt x="78" y="575"/>
                  </a:lnTo>
                  <a:lnTo>
                    <a:pt x="78" y="192"/>
                  </a:lnTo>
                  <a:lnTo>
                    <a:pt x="0" y="6"/>
                  </a:lnTo>
                  <a:lnTo>
                    <a:pt x="15" y="0"/>
                  </a:lnTo>
                  <a:lnTo>
                    <a:pt x="96" y="189"/>
                  </a:lnTo>
                  <a:lnTo>
                    <a:pt x="96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2" name="Freeform 15"/>
            <p:cNvSpPr>
              <a:spLocks noEditPoints="1"/>
            </p:cNvSpPr>
            <p:nvPr/>
          </p:nvSpPr>
          <p:spPr bwMode="auto">
            <a:xfrm>
              <a:off x="1685925" y="14208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3" name="Freeform 16"/>
            <p:cNvSpPr>
              <a:spLocks noEditPoints="1"/>
            </p:cNvSpPr>
            <p:nvPr/>
          </p:nvSpPr>
          <p:spPr bwMode="auto">
            <a:xfrm>
              <a:off x="168592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4" name="Freeform 17"/>
            <p:cNvSpPr/>
            <p:nvPr/>
          </p:nvSpPr>
          <p:spPr bwMode="auto">
            <a:xfrm>
              <a:off x="1743075" y="4763"/>
              <a:ext cx="419100" cy="522288"/>
            </a:xfrm>
            <a:custGeom>
              <a:avLst/>
              <a:gdLst/>
              <a:ahLst/>
              <a:cxnLst/>
              <a:rect l="0" t="0" r="r" b="b"/>
              <a:pathLst>
                <a:path w="264" h="329">
                  <a:moveTo>
                    <a:pt x="252" y="329"/>
                  </a:moveTo>
                  <a:lnTo>
                    <a:pt x="45" y="120"/>
                  </a:lnTo>
                  <a:lnTo>
                    <a:pt x="0" y="6"/>
                  </a:lnTo>
                  <a:lnTo>
                    <a:pt x="15" y="0"/>
                  </a:lnTo>
                  <a:lnTo>
                    <a:pt x="60" y="111"/>
                  </a:lnTo>
                  <a:lnTo>
                    <a:pt x="264" y="317"/>
                  </a:lnTo>
                  <a:lnTo>
                    <a:pt x="252" y="32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5" name="Freeform 18"/>
            <p:cNvSpPr>
              <a:spLocks noEditPoints="1"/>
            </p:cNvSpPr>
            <p:nvPr/>
          </p:nvSpPr>
          <p:spPr bwMode="auto">
            <a:xfrm>
              <a:off x="2119313" y="488950"/>
              <a:ext cx="161925" cy="147638"/>
            </a:xfrm>
            <a:custGeom>
              <a:avLst/>
              <a:gdLst/>
              <a:ahLst/>
              <a:cxnLst/>
              <a:rect l="0" t="0" r="r" b="b"/>
              <a:pathLst>
                <a:path w="34" h="31">
                  <a:moveTo>
                    <a:pt x="17" y="31"/>
                  </a:moveTo>
                  <a:cubicBezTo>
                    <a:pt x="13" y="31"/>
                    <a:pt x="9" y="30"/>
                    <a:pt x="6" y="27"/>
                  </a:cubicBezTo>
                  <a:cubicBezTo>
                    <a:pt x="0" y="20"/>
                    <a:pt x="0" y="10"/>
                    <a:pt x="6" y="4"/>
                  </a:cubicBezTo>
                  <a:cubicBezTo>
                    <a:pt x="9" y="1"/>
                    <a:pt x="13" y="0"/>
                    <a:pt x="17" y="0"/>
                  </a:cubicBezTo>
                  <a:cubicBezTo>
                    <a:pt x="21" y="0"/>
                    <a:pt x="25" y="1"/>
                    <a:pt x="28" y="4"/>
                  </a:cubicBezTo>
                  <a:cubicBezTo>
                    <a:pt x="34" y="10"/>
                    <a:pt x="34" y="20"/>
                    <a:pt x="28" y="27"/>
                  </a:cubicBezTo>
                  <a:cubicBezTo>
                    <a:pt x="25" y="30"/>
                    <a:pt x="21" y="31"/>
                    <a:pt x="17" y="31"/>
                  </a:cubicBezTo>
                  <a:close/>
                  <a:moveTo>
                    <a:pt x="17" y="4"/>
                  </a:moveTo>
                  <a:cubicBezTo>
                    <a:pt x="14" y="4"/>
                    <a:pt x="11" y="5"/>
                    <a:pt x="9" y="7"/>
                  </a:cubicBezTo>
                  <a:cubicBezTo>
                    <a:pt x="4" y="12"/>
                    <a:pt x="4" y="19"/>
                    <a:pt x="9" y="24"/>
                  </a:cubicBezTo>
                  <a:cubicBezTo>
                    <a:pt x="11" y="26"/>
                    <a:pt x="14" y="27"/>
                    <a:pt x="17" y="27"/>
                  </a:cubicBezTo>
                  <a:cubicBezTo>
                    <a:pt x="20" y="27"/>
                    <a:pt x="23" y="26"/>
                    <a:pt x="25" y="24"/>
                  </a:cubicBezTo>
                  <a:cubicBezTo>
                    <a:pt x="30" y="19"/>
                    <a:pt x="30" y="12"/>
                    <a:pt x="25" y="7"/>
                  </a:cubicBezTo>
                  <a:cubicBezTo>
                    <a:pt x="23" y="5"/>
                    <a:pt x="20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6" name="Freeform 19"/>
            <p:cNvSpPr/>
            <p:nvPr/>
          </p:nvSpPr>
          <p:spPr bwMode="auto">
            <a:xfrm>
              <a:off x="952500" y="4763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72"/>
                  </a:lnTo>
                  <a:lnTo>
                    <a:pt x="0" y="189"/>
                  </a:lnTo>
                  <a:lnTo>
                    <a:pt x="81" y="0"/>
                  </a:lnTo>
                  <a:lnTo>
                    <a:pt x="96" y="6"/>
                  </a:lnTo>
                  <a:lnTo>
                    <a:pt x="15" y="192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7" name="Freeform 20"/>
            <p:cNvSpPr>
              <a:spLocks noEditPoints="1"/>
            </p:cNvSpPr>
            <p:nvPr/>
          </p:nvSpPr>
          <p:spPr bwMode="auto">
            <a:xfrm>
              <a:off x="8667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2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8" name="Freeform 21"/>
            <p:cNvSpPr>
              <a:spLocks noEditPoints="1"/>
            </p:cNvSpPr>
            <p:nvPr/>
          </p:nvSpPr>
          <p:spPr bwMode="auto">
            <a:xfrm>
              <a:off x="890588" y="15541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9" name="Freeform 22"/>
            <p:cNvSpPr/>
            <p:nvPr/>
          </p:nvSpPr>
          <p:spPr bwMode="auto">
            <a:xfrm>
              <a:off x="738188" y="5622925"/>
              <a:ext cx="338138" cy="1216025"/>
            </a:xfrm>
            <a:custGeom>
              <a:avLst/>
              <a:gdLst/>
              <a:ahLst/>
              <a:cxnLst/>
              <a:rect l="0" t="0" r="r" b="b"/>
              <a:pathLst>
                <a:path w="213" h="766">
                  <a:moveTo>
                    <a:pt x="213" y="766"/>
                  </a:moveTo>
                  <a:lnTo>
                    <a:pt x="195" y="766"/>
                  </a:lnTo>
                  <a:lnTo>
                    <a:pt x="195" y="464"/>
                  </a:lnTo>
                  <a:lnTo>
                    <a:pt x="0" y="6"/>
                  </a:lnTo>
                  <a:lnTo>
                    <a:pt x="12" y="0"/>
                  </a:lnTo>
                  <a:lnTo>
                    <a:pt x="213" y="461"/>
                  </a:lnTo>
                  <a:lnTo>
                    <a:pt x="213" y="76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0" name="Freeform 23"/>
            <p:cNvSpPr>
              <a:spLocks noEditPoints="1"/>
            </p:cNvSpPr>
            <p:nvPr/>
          </p:nvSpPr>
          <p:spPr bwMode="auto">
            <a:xfrm>
              <a:off x="647700" y="5480050"/>
              <a:ext cx="157163" cy="157163"/>
            </a:xfrm>
            <a:custGeom>
              <a:avLst/>
              <a:gdLst/>
              <a:ahLst/>
              <a:cxnLst/>
              <a:rect l="0" t="0" r="r" b="b"/>
              <a:pathLst>
                <a:path w="33" h="33">
                  <a:moveTo>
                    <a:pt x="17" y="33"/>
                  </a:moveTo>
                  <a:cubicBezTo>
                    <a:pt x="8" y="33"/>
                    <a:pt x="0" y="26"/>
                    <a:pt x="0" y="17"/>
                  </a:cubicBezTo>
                  <a:cubicBezTo>
                    <a:pt x="0" y="8"/>
                    <a:pt x="8" y="0"/>
                    <a:pt x="17" y="0"/>
                  </a:cubicBezTo>
                  <a:cubicBezTo>
                    <a:pt x="26" y="0"/>
                    <a:pt x="33" y="8"/>
                    <a:pt x="33" y="17"/>
                  </a:cubicBezTo>
                  <a:cubicBezTo>
                    <a:pt x="33" y="26"/>
                    <a:pt x="26" y="33"/>
                    <a:pt x="17" y="33"/>
                  </a:cubicBezTo>
                  <a:close/>
                  <a:moveTo>
                    <a:pt x="17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29"/>
                    <a:pt x="17" y="29"/>
                  </a:cubicBezTo>
                  <a:cubicBezTo>
                    <a:pt x="23" y="29"/>
                    <a:pt x="29" y="24"/>
                    <a:pt x="29" y="17"/>
                  </a:cubicBezTo>
                  <a:cubicBezTo>
                    <a:pt x="29" y="10"/>
                    <a:pt x="23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1" name="Freeform 24"/>
            <p:cNvSpPr>
              <a:spLocks noEditPoints="1"/>
            </p:cNvSpPr>
            <p:nvPr/>
          </p:nvSpPr>
          <p:spPr bwMode="auto">
            <a:xfrm>
              <a:off x="666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2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2" name="Freeform 25"/>
            <p:cNvSpPr/>
            <p:nvPr/>
          </p:nvSpPr>
          <p:spPr bwMode="auto">
            <a:xfrm>
              <a:off x="0" y="3897313"/>
              <a:ext cx="133350" cy="266700"/>
            </a:xfrm>
            <a:custGeom>
              <a:avLst/>
              <a:gdLst/>
              <a:ahLst/>
              <a:cxnLst/>
              <a:rect l="0" t="0" r="r" b="b"/>
              <a:pathLst>
                <a:path w="84" h="168">
                  <a:moveTo>
                    <a:pt x="69" y="168"/>
                  </a:moveTo>
                  <a:lnTo>
                    <a:pt x="0" y="6"/>
                  </a:lnTo>
                  <a:lnTo>
                    <a:pt x="12" y="0"/>
                  </a:lnTo>
                  <a:lnTo>
                    <a:pt x="84" y="162"/>
                  </a:lnTo>
                  <a:lnTo>
                    <a:pt x="69" y="16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3" name="Freeform 26"/>
            <p:cNvSpPr>
              <a:spLocks noEditPoints="1"/>
            </p:cNvSpPr>
            <p:nvPr/>
          </p:nvSpPr>
          <p:spPr bwMode="auto">
            <a:xfrm>
              <a:off x="66675" y="414972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4" name="Freeform 27"/>
            <p:cNvSpPr/>
            <p:nvPr/>
          </p:nvSpPr>
          <p:spPr bwMode="auto">
            <a:xfrm>
              <a:off x="0" y="1644650"/>
              <a:ext cx="133350" cy="269875"/>
            </a:xfrm>
            <a:custGeom>
              <a:avLst/>
              <a:gdLst/>
              <a:ahLst/>
              <a:cxnLst/>
              <a:rect l="0" t="0" r="r" b="b"/>
              <a:pathLst>
                <a:path w="84" h="170">
                  <a:moveTo>
                    <a:pt x="12" y="170"/>
                  </a:moveTo>
                  <a:lnTo>
                    <a:pt x="0" y="164"/>
                  </a:lnTo>
                  <a:lnTo>
                    <a:pt x="69" y="0"/>
                  </a:lnTo>
                  <a:lnTo>
                    <a:pt x="84" y="6"/>
                  </a:lnTo>
                  <a:lnTo>
                    <a:pt x="12" y="17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5" name="Freeform 28"/>
            <p:cNvSpPr>
              <a:spLocks noEditPoints="1"/>
            </p:cNvSpPr>
            <p:nvPr/>
          </p:nvSpPr>
          <p:spPr bwMode="auto">
            <a:xfrm>
              <a:off x="66675" y="146843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6" name="Freeform 29"/>
            <p:cNvSpPr/>
            <p:nvPr/>
          </p:nvSpPr>
          <p:spPr bwMode="auto">
            <a:xfrm>
              <a:off x="695325" y="4763"/>
              <a:ext cx="309563" cy="1558925"/>
            </a:xfrm>
            <a:custGeom>
              <a:avLst/>
              <a:gdLst/>
              <a:ahLst/>
              <a:cxnLst/>
              <a:rect l="0" t="0" r="r" b="b"/>
              <a:pathLst>
                <a:path w="195" h="982">
                  <a:moveTo>
                    <a:pt x="195" y="982"/>
                  </a:moveTo>
                  <a:lnTo>
                    <a:pt x="177" y="982"/>
                  </a:lnTo>
                  <a:lnTo>
                    <a:pt x="177" y="805"/>
                  </a:lnTo>
                  <a:lnTo>
                    <a:pt x="0" y="629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23"/>
                  </a:lnTo>
                  <a:lnTo>
                    <a:pt x="195" y="796"/>
                  </a:lnTo>
                  <a:lnTo>
                    <a:pt x="195" y="98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7" name="Freeform 30"/>
            <p:cNvSpPr>
              <a:spLocks noEditPoints="1"/>
            </p:cNvSpPr>
            <p:nvPr/>
          </p:nvSpPr>
          <p:spPr bwMode="auto">
            <a:xfrm>
              <a:off x="57150" y="48815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8" name="Freeform 31"/>
            <p:cNvSpPr/>
            <p:nvPr/>
          </p:nvSpPr>
          <p:spPr bwMode="auto">
            <a:xfrm>
              <a:off x="138113" y="5060950"/>
              <a:ext cx="304800" cy="1778000"/>
            </a:xfrm>
            <a:custGeom>
              <a:avLst/>
              <a:gdLst/>
              <a:ahLst/>
              <a:cxnLst/>
              <a:rect l="0" t="0" r="r" b="b"/>
              <a:pathLst>
                <a:path w="192" h="1120">
                  <a:moveTo>
                    <a:pt x="192" y="1120"/>
                  </a:moveTo>
                  <a:lnTo>
                    <a:pt x="177" y="1120"/>
                  </a:lnTo>
                  <a:lnTo>
                    <a:pt x="177" y="360"/>
                  </a:lnTo>
                  <a:lnTo>
                    <a:pt x="0" y="1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77"/>
                  </a:lnTo>
                  <a:lnTo>
                    <a:pt x="192" y="354"/>
                  </a:lnTo>
                  <a:lnTo>
                    <a:pt x="192" y="11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9" name="Freeform 32"/>
            <p:cNvSpPr>
              <a:spLocks noEditPoints="1"/>
            </p:cNvSpPr>
            <p:nvPr/>
          </p:nvSpPr>
          <p:spPr bwMode="auto">
            <a:xfrm>
              <a:off x="561975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0" name="Rectangle 33"/>
            <p:cNvSpPr>
              <a:spLocks noChangeArrowheads="1"/>
            </p:cNvSpPr>
            <p:nvPr/>
          </p:nvSpPr>
          <p:spPr bwMode="auto">
            <a:xfrm>
              <a:off x="642938" y="6610350"/>
              <a:ext cx="23813" cy="2428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41" name="Freeform 34"/>
            <p:cNvSpPr>
              <a:spLocks noEditPoints="1"/>
            </p:cNvSpPr>
            <p:nvPr/>
          </p:nvSpPr>
          <p:spPr bwMode="auto">
            <a:xfrm>
              <a:off x="76200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2" name="Freeform 35"/>
            <p:cNvSpPr/>
            <p:nvPr/>
          </p:nvSpPr>
          <p:spPr bwMode="auto">
            <a:xfrm>
              <a:off x="0" y="5978525"/>
              <a:ext cx="190500" cy="461963"/>
            </a:xfrm>
            <a:custGeom>
              <a:avLst/>
              <a:gdLst/>
              <a:ahLst/>
              <a:cxnLst/>
              <a:rect l="0" t="0" r="r" b="b"/>
              <a:pathLst>
                <a:path w="120" h="291">
                  <a:moveTo>
                    <a:pt x="120" y="291"/>
                  </a:moveTo>
                  <a:lnTo>
                    <a:pt x="105" y="291"/>
                  </a:lnTo>
                  <a:lnTo>
                    <a:pt x="105" y="114"/>
                  </a:lnTo>
                  <a:lnTo>
                    <a:pt x="0" y="9"/>
                  </a:lnTo>
                  <a:lnTo>
                    <a:pt x="12" y="0"/>
                  </a:lnTo>
                  <a:lnTo>
                    <a:pt x="120" y="108"/>
                  </a:lnTo>
                  <a:lnTo>
                    <a:pt x="120" y="29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3" name="Freeform 36"/>
            <p:cNvSpPr/>
            <p:nvPr/>
          </p:nvSpPr>
          <p:spPr bwMode="auto">
            <a:xfrm>
              <a:off x="1014413" y="1801813"/>
              <a:ext cx="214313" cy="755650"/>
            </a:xfrm>
            <a:custGeom>
              <a:avLst/>
              <a:gdLst/>
              <a:ahLst/>
              <a:cxnLst/>
              <a:rect l="0" t="0" r="r" b="b"/>
              <a:pathLst>
                <a:path w="135" h="476">
                  <a:moveTo>
                    <a:pt x="12" y="476"/>
                  </a:moveTo>
                  <a:lnTo>
                    <a:pt x="0" y="476"/>
                  </a:lnTo>
                  <a:lnTo>
                    <a:pt x="0" y="128"/>
                  </a:lnTo>
                  <a:lnTo>
                    <a:pt x="126" y="0"/>
                  </a:lnTo>
                  <a:lnTo>
                    <a:pt x="135" y="9"/>
                  </a:lnTo>
                  <a:lnTo>
                    <a:pt x="12" y="131"/>
                  </a:lnTo>
                  <a:lnTo>
                    <a:pt x="12" y="47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4" name="Freeform 37"/>
            <p:cNvSpPr>
              <a:spLocks noEditPoints="1"/>
            </p:cNvSpPr>
            <p:nvPr/>
          </p:nvSpPr>
          <p:spPr bwMode="auto">
            <a:xfrm>
              <a:off x="938213" y="2547938"/>
              <a:ext cx="166688" cy="160338"/>
            </a:xfrm>
            <a:custGeom>
              <a:avLst/>
              <a:gdLst/>
              <a:ahLst/>
              <a:cxnLst/>
              <a:rect l="0" t="0" r="r" b="b"/>
              <a:pathLst>
                <a:path w="35" h="34">
                  <a:moveTo>
                    <a:pt x="18" y="34"/>
                  </a:moveTo>
                  <a:cubicBezTo>
                    <a:pt x="8" y="34"/>
                    <a:pt x="0" y="26"/>
                    <a:pt x="0" y="17"/>
                  </a:cubicBezTo>
                  <a:cubicBezTo>
                    <a:pt x="0" y="7"/>
                    <a:pt x="8" y="0"/>
                    <a:pt x="18" y="0"/>
                  </a:cubicBezTo>
                  <a:cubicBezTo>
                    <a:pt x="27" y="0"/>
                    <a:pt x="35" y="7"/>
                    <a:pt x="35" y="17"/>
                  </a:cubicBezTo>
                  <a:cubicBezTo>
                    <a:pt x="35" y="26"/>
                    <a:pt x="27" y="34"/>
                    <a:pt x="18" y="34"/>
                  </a:cubicBezTo>
                  <a:close/>
                  <a:moveTo>
                    <a:pt x="18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30"/>
                    <a:pt x="18" y="30"/>
                  </a:cubicBezTo>
                  <a:cubicBezTo>
                    <a:pt x="25" y="30"/>
                    <a:pt x="31" y="24"/>
                    <a:pt x="31" y="17"/>
                  </a:cubicBezTo>
                  <a:cubicBezTo>
                    <a:pt x="31" y="10"/>
                    <a:pt x="25" y="4"/>
                    <a:pt x="18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5" name="Freeform 38"/>
            <p:cNvSpPr/>
            <p:nvPr/>
          </p:nvSpPr>
          <p:spPr bwMode="auto">
            <a:xfrm>
              <a:off x="595313" y="4763"/>
              <a:ext cx="638175" cy="4025900"/>
            </a:xfrm>
            <a:custGeom>
              <a:avLst/>
              <a:gdLst/>
              <a:ahLst/>
              <a:cxnLst/>
              <a:rect l="0" t="0" r="r" b="b"/>
              <a:pathLst>
                <a:path w="402" h="2536">
                  <a:moveTo>
                    <a:pt x="402" y="2536"/>
                  </a:moveTo>
                  <a:lnTo>
                    <a:pt x="387" y="2536"/>
                  </a:lnTo>
                  <a:lnTo>
                    <a:pt x="387" y="2311"/>
                  </a:lnTo>
                  <a:lnTo>
                    <a:pt x="0" y="1925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916"/>
                  </a:lnTo>
                  <a:lnTo>
                    <a:pt x="402" y="2302"/>
                  </a:lnTo>
                  <a:lnTo>
                    <a:pt x="402" y="253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6" name="Freeform 39"/>
            <p:cNvSpPr/>
            <p:nvPr/>
          </p:nvSpPr>
          <p:spPr bwMode="auto">
            <a:xfrm>
              <a:off x="1223963" y="1382713"/>
              <a:ext cx="142875" cy="476250"/>
            </a:xfrm>
            <a:custGeom>
              <a:avLst/>
              <a:gdLst/>
              <a:ahLst/>
              <a:cxnLst/>
              <a:rect l="0" t="0" r="r" b="b"/>
              <a:pathLst>
                <a:path w="90" h="300">
                  <a:moveTo>
                    <a:pt x="90" y="300"/>
                  </a:moveTo>
                  <a:lnTo>
                    <a:pt x="78" y="300"/>
                  </a:lnTo>
                  <a:lnTo>
                    <a:pt x="78" y="84"/>
                  </a:lnTo>
                  <a:lnTo>
                    <a:pt x="0" y="9"/>
                  </a:lnTo>
                  <a:lnTo>
                    <a:pt x="9" y="0"/>
                  </a:lnTo>
                  <a:lnTo>
                    <a:pt x="90" y="81"/>
                  </a:lnTo>
                  <a:lnTo>
                    <a:pt x="90" y="30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7" name="Freeform 40"/>
            <p:cNvSpPr>
              <a:spLocks noEditPoints="1"/>
            </p:cNvSpPr>
            <p:nvPr/>
          </p:nvSpPr>
          <p:spPr bwMode="auto">
            <a:xfrm>
              <a:off x="1300163" y="1849438"/>
              <a:ext cx="109538" cy="107950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8" name="Freeform 41"/>
            <p:cNvSpPr/>
            <p:nvPr/>
          </p:nvSpPr>
          <p:spPr bwMode="auto">
            <a:xfrm>
              <a:off x="280988" y="3417888"/>
              <a:ext cx="142875" cy="474663"/>
            </a:xfrm>
            <a:custGeom>
              <a:avLst/>
              <a:gdLst/>
              <a:ahLst/>
              <a:cxnLst/>
              <a:rect l="0" t="0" r="r" b="b"/>
              <a:pathLst>
                <a:path w="90" h="299">
                  <a:moveTo>
                    <a:pt x="12" y="299"/>
                  </a:moveTo>
                  <a:lnTo>
                    <a:pt x="0" y="299"/>
                  </a:lnTo>
                  <a:lnTo>
                    <a:pt x="0" y="80"/>
                  </a:lnTo>
                  <a:lnTo>
                    <a:pt x="81" y="0"/>
                  </a:lnTo>
                  <a:lnTo>
                    <a:pt x="90" y="8"/>
                  </a:lnTo>
                  <a:lnTo>
                    <a:pt x="12" y="83"/>
                  </a:lnTo>
                  <a:lnTo>
                    <a:pt x="12" y="29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9" name="Freeform 42"/>
            <p:cNvSpPr>
              <a:spLocks noEditPoints="1"/>
            </p:cNvSpPr>
            <p:nvPr/>
          </p:nvSpPr>
          <p:spPr bwMode="auto">
            <a:xfrm>
              <a:off x="238125" y="38830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1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1" y="0"/>
                  </a:cubicBezTo>
                  <a:cubicBezTo>
                    <a:pt x="17" y="0"/>
                    <a:pt x="23" y="5"/>
                    <a:pt x="23" y="12"/>
                  </a:cubicBezTo>
                  <a:cubicBezTo>
                    <a:pt x="23" y="18"/>
                    <a:pt x="17" y="23"/>
                    <a:pt x="11" y="23"/>
                  </a:cubicBezTo>
                  <a:close/>
                  <a:moveTo>
                    <a:pt x="11" y="4"/>
                  </a:moveTo>
                  <a:cubicBezTo>
                    <a:pt x="7" y="4"/>
                    <a:pt x="4" y="8"/>
                    <a:pt x="4" y="12"/>
                  </a:cubicBezTo>
                  <a:cubicBezTo>
                    <a:pt x="4" y="16"/>
                    <a:pt x="7" y="19"/>
                    <a:pt x="11" y="19"/>
                  </a:cubicBezTo>
                  <a:cubicBezTo>
                    <a:pt x="15" y="19"/>
                    <a:pt x="19" y="16"/>
                    <a:pt x="19" y="12"/>
                  </a:cubicBezTo>
                  <a:cubicBezTo>
                    <a:pt x="19" y="8"/>
                    <a:pt x="15" y="4"/>
                    <a:pt x="11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0" name="Freeform 43"/>
            <p:cNvSpPr/>
            <p:nvPr/>
          </p:nvSpPr>
          <p:spPr bwMode="auto">
            <a:xfrm>
              <a:off x="4763" y="2166938"/>
              <a:ext cx="114300" cy="452438"/>
            </a:xfrm>
            <a:custGeom>
              <a:avLst/>
              <a:gdLst/>
              <a:ahLst/>
              <a:cxnLst/>
              <a:rect l="0" t="0" r="r" b="b"/>
              <a:pathLst>
                <a:path w="72" h="285">
                  <a:moveTo>
                    <a:pt x="6" y="285"/>
                  </a:moveTo>
                  <a:lnTo>
                    <a:pt x="0" y="276"/>
                  </a:lnTo>
                  <a:lnTo>
                    <a:pt x="60" y="216"/>
                  </a:lnTo>
                  <a:lnTo>
                    <a:pt x="60" y="0"/>
                  </a:lnTo>
                  <a:lnTo>
                    <a:pt x="72" y="0"/>
                  </a:lnTo>
                  <a:lnTo>
                    <a:pt x="72" y="222"/>
                  </a:lnTo>
                  <a:lnTo>
                    <a:pt x="6" y="28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1" name="Freeform 44"/>
            <p:cNvSpPr>
              <a:spLocks noEditPoints="1"/>
            </p:cNvSpPr>
            <p:nvPr/>
          </p:nvSpPr>
          <p:spPr bwMode="auto">
            <a:xfrm>
              <a:off x="52388" y="20669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2" name="Rectangle 45"/>
            <p:cNvSpPr>
              <a:spLocks noChangeArrowheads="1"/>
            </p:cNvSpPr>
            <p:nvPr/>
          </p:nvSpPr>
          <p:spPr bwMode="auto">
            <a:xfrm>
              <a:off x="1228725" y="4662488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53" name="Freeform 46"/>
            <p:cNvSpPr/>
            <p:nvPr/>
          </p:nvSpPr>
          <p:spPr bwMode="auto">
            <a:xfrm>
              <a:off x="1319213" y="5041900"/>
              <a:ext cx="371475" cy="1801813"/>
            </a:xfrm>
            <a:custGeom>
              <a:avLst/>
              <a:gdLst/>
              <a:ahLst/>
              <a:cxnLst/>
              <a:rect l="0" t="0" r="r" b="b"/>
              <a:pathLst>
                <a:path w="234" h="1135">
                  <a:moveTo>
                    <a:pt x="15" y="1135"/>
                  </a:moveTo>
                  <a:lnTo>
                    <a:pt x="0" y="1135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19" y="0"/>
                  </a:lnTo>
                  <a:lnTo>
                    <a:pt x="234" y="6"/>
                  </a:lnTo>
                  <a:lnTo>
                    <a:pt x="15" y="518"/>
                  </a:lnTo>
                  <a:lnTo>
                    <a:pt x="15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4" name="Freeform 47"/>
            <p:cNvSpPr>
              <a:spLocks noEditPoints="1"/>
            </p:cNvSpPr>
            <p:nvPr/>
          </p:nvSpPr>
          <p:spPr bwMode="auto">
            <a:xfrm>
              <a:off x="1147763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5" name="Freeform 48"/>
            <p:cNvSpPr/>
            <p:nvPr/>
          </p:nvSpPr>
          <p:spPr bwMode="auto">
            <a:xfrm>
              <a:off x="819150" y="3983038"/>
              <a:ext cx="347663" cy="2860675"/>
            </a:xfrm>
            <a:custGeom>
              <a:avLst/>
              <a:gdLst/>
              <a:ahLst/>
              <a:cxnLst/>
              <a:rect l="0" t="0" r="r" b="b"/>
              <a:pathLst>
                <a:path w="219" h="1802">
                  <a:moveTo>
                    <a:pt x="219" y="1802"/>
                  </a:moveTo>
                  <a:lnTo>
                    <a:pt x="201" y="1802"/>
                  </a:lnTo>
                  <a:lnTo>
                    <a:pt x="201" y="1185"/>
                  </a:lnTo>
                  <a:lnTo>
                    <a:pt x="0" y="3"/>
                  </a:lnTo>
                  <a:lnTo>
                    <a:pt x="15" y="0"/>
                  </a:lnTo>
                  <a:lnTo>
                    <a:pt x="219" y="1185"/>
                  </a:lnTo>
                  <a:lnTo>
                    <a:pt x="219" y="180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6" name="Freeform 49"/>
            <p:cNvSpPr>
              <a:spLocks noEditPoints="1"/>
            </p:cNvSpPr>
            <p:nvPr/>
          </p:nvSpPr>
          <p:spPr bwMode="auto">
            <a:xfrm>
              <a:off x="728663" y="3806825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7" name="Freeform 50"/>
            <p:cNvSpPr>
              <a:spLocks noEditPoints="1"/>
            </p:cNvSpPr>
            <p:nvPr/>
          </p:nvSpPr>
          <p:spPr bwMode="auto">
            <a:xfrm>
              <a:off x="1624013" y="486727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8" name="Freeform 51"/>
            <p:cNvSpPr/>
            <p:nvPr/>
          </p:nvSpPr>
          <p:spPr bwMode="auto">
            <a:xfrm>
              <a:off x="1404938" y="5422900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18" y="898"/>
                  </a:moveTo>
                  <a:lnTo>
                    <a:pt x="0" y="898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22" y="0"/>
                  </a:lnTo>
                  <a:lnTo>
                    <a:pt x="234" y="6"/>
                  </a:lnTo>
                  <a:lnTo>
                    <a:pt x="18" y="518"/>
                  </a:lnTo>
                  <a:lnTo>
                    <a:pt x="18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9" name="Freeform 52"/>
            <p:cNvSpPr/>
            <p:nvPr/>
          </p:nvSpPr>
          <p:spPr bwMode="auto">
            <a:xfrm>
              <a:off x="1666875" y="5945188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15" y="575"/>
                  </a:moveTo>
                  <a:lnTo>
                    <a:pt x="0" y="569"/>
                  </a:lnTo>
                  <a:lnTo>
                    <a:pt x="81" y="383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6"/>
                  </a:lnTo>
                  <a:lnTo>
                    <a:pt x="15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0" name="Freeform 53"/>
            <p:cNvSpPr>
              <a:spLocks noEditPoints="1"/>
            </p:cNvSpPr>
            <p:nvPr/>
          </p:nvSpPr>
          <p:spPr bwMode="auto">
            <a:xfrm>
              <a:off x="1709738" y="52466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1" name="Freeform 54"/>
            <p:cNvSpPr>
              <a:spLocks noEditPoints="1"/>
            </p:cNvSpPr>
            <p:nvPr/>
          </p:nvSpPr>
          <p:spPr bwMode="auto">
            <a:xfrm>
              <a:off x="1709738" y="57642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2" name="Freeform 55"/>
            <p:cNvSpPr/>
            <p:nvPr/>
          </p:nvSpPr>
          <p:spPr bwMode="auto">
            <a:xfrm>
              <a:off x="1766888" y="6330950"/>
              <a:ext cx="419100" cy="527050"/>
            </a:xfrm>
            <a:custGeom>
              <a:avLst/>
              <a:gdLst/>
              <a:ahLst/>
              <a:cxnLst/>
              <a:rect l="0" t="0" r="r" b="b"/>
              <a:pathLst>
                <a:path w="264" h="332">
                  <a:moveTo>
                    <a:pt x="12" y="332"/>
                  </a:moveTo>
                  <a:lnTo>
                    <a:pt x="0" y="326"/>
                  </a:lnTo>
                  <a:lnTo>
                    <a:pt x="45" y="206"/>
                  </a:lnTo>
                  <a:lnTo>
                    <a:pt x="255" y="0"/>
                  </a:lnTo>
                  <a:lnTo>
                    <a:pt x="264" y="12"/>
                  </a:lnTo>
                  <a:lnTo>
                    <a:pt x="60" y="215"/>
                  </a:lnTo>
                  <a:lnTo>
                    <a:pt x="12" y="3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3" name="Freeform 56"/>
            <p:cNvSpPr>
              <a:spLocks noEditPoints="1"/>
            </p:cNvSpPr>
            <p:nvPr/>
          </p:nvSpPr>
          <p:spPr bwMode="auto">
            <a:xfrm>
              <a:off x="2147888" y="6221413"/>
              <a:ext cx="157163" cy="147638"/>
            </a:xfrm>
            <a:custGeom>
              <a:avLst/>
              <a:gdLst/>
              <a:ahLst/>
              <a:cxnLst/>
              <a:rect l="0" t="0" r="r" b="b"/>
              <a:pathLst>
                <a:path w="33" h="31">
                  <a:moveTo>
                    <a:pt x="16" y="31"/>
                  </a:moveTo>
                  <a:cubicBezTo>
                    <a:pt x="12" y="31"/>
                    <a:pt x="8" y="29"/>
                    <a:pt x="5" y="26"/>
                  </a:cubicBezTo>
                  <a:cubicBezTo>
                    <a:pt x="2" y="24"/>
                    <a:pt x="0" y="20"/>
                    <a:pt x="0" y="15"/>
                  </a:cubicBezTo>
                  <a:cubicBezTo>
                    <a:pt x="0" y="11"/>
                    <a:pt x="2" y="7"/>
                    <a:pt x="5" y="4"/>
                  </a:cubicBezTo>
                  <a:cubicBezTo>
                    <a:pt x="8" y="1"/>
                    <a:pt x="12" y="0"/>
                    <a:pt x="16" y="0"/>
                  </a:cubicBezTo>
                  <a:cubicBezTo>
                    <a:pt x="20" y="0"/>
                    <a:pt x="24" y="1"/>
                    <a:pt x="27" y="4"/>
                  </a:cubicBezTo>
                  <a:cubicBezTo>
                    <a:pt x="33" y="10"/>
                    <a:pt x="33" y="20"/>
                    <a:pt x="27" y="26"/>
                  </a:cubicBezTo>
                  <a:cubicBezTo>
                    <a:pt x="24" y="29"/>
                    <a:pt x="20" y="31"/>
                    <a:pt x="16" y="31"/>
                  </a:cubicBezTo>
                  <a:close/>
                  <a:moveTo>
                    <a:pt x="16" y="4"/>
                  </a:moveTo>
                  <a:cubicBezTo>
                    <a:pt x="13" y="4"/>
                    <a:pt x="10" y="5"/>
                    <a:pt x="8" y="7"/>
                  </a:cubicBezTo>
                  <a:cubicBezTo>
                    <a:pt x="6" y="9"/>
                    <a:pt x="4" y="12"/>
                    <a:pt x="4" y="15"/>
                  </a:cubicBezTo>
                  <a:cubicBezTo>
                    <a:pt x="4" y="19"/>
                    <a:pt x="6" y="21"/>
                    <a:pt x="8" y="24"/>
                  </a:cubicBezTo>
                  <a:cubicBezTo>
                    <a:pt x="10" y="26"/>
                    <a:pt x="13" y="27"/>
                    <a:pt x="16" y="27"/>
                  </a:cubicBezTo>
                  <a:cubicBezTo>
                    <a:pt x="19" y="27"/>
                    <a:pt x="22" y="26"/>
                    <a:pt x="24" y="24"/>
                  </a:cubicBezTo>
                  <a:cubicBezTo>
                    <a:pt x="29" y="19"/>
                    <a:pt x="29" y="12"/>
                    <a:pt x="24" y="7"/>
                  </a:cubicBezTo>
                  <a:cubicBezTo>
                    <a:pt x="22" y="5"/>
                    <a:pt x="19" y="4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4" name="Freeform 57"/>
            <p:cNvSpPr/>
            <p:nvPr/>
          </p:nvSpPr>
          <p:spPr bwMode="auto">
            <a:xfrm>
              <a:off x="504825" y="9525"/>
              <a:ext cx="233363" cy="5103813"/>
            </a:xfrm>
            <a:custGeom>
              <a:avLst/>
              <a:gdLst/>
              <a:ahLst/>
              <a:cxnLst/>
              <a:rect l="0" t="0" r="r" b="b"/>
              <a:pathLst>
                <a:path w="147" h="3215">
                  <a:moveTo>
                    <a:pt x="132" y="3215"/>
                  </a:moveTo>
                  <a:lnTo>
                    <a:pt x="129" y="2754"/>
                  </a:lnTo>
                  <a:lnTo>
                    <a:pt x="0" y="1901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898"/>
                  </a:lnTo>
                  <a:lnTo>
                    <a:pt x="144" y="2754"/>
                  </a:lnTo>
                  <a:lnTo>
                    <a:pt x="147" y="3215"/>
                  </a:lnTo>
                  <a:lnTo>
                    <a:pt x="132" y="321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5" name="Freeform 58"/>
            <p:cNvSpPr>
              <a:spLocks noEditPoints="1"/>
            </p:cNvSpPr>
            <p:nvPr/>
          </p:nvSpPr>
          <p:spPr bwMode="auto">
            <a:xfrm>
              <a:off x="633413" y="5103813"/>
              <a:ext cx="185738" cy="185738"/>
            </a:xfrm>
            <a:custGeom>
              <a:avLst/>
              <a:gdLst/>
              <a:ahLst/>
              <a:cxnLst/>
              <a:rect l="0" t="0" r="r" b="b"/>
              <a:pathLst>
                <a:path w="39" h="39">
                  <a:moveTo>
                    <a:pt x="20" y="39"/>
                  </a:moveTo>
                  <a:cubicBezTo>
                    <a:pt x="9" y="39"/>
                    <a:pt x="0" y="30"/>
                    <a:pt x="0" y="19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0" y="0"/>
                    <a:pt x="39" y="9"/>
                    <a:pt x="39" y="19"/>
                  </a:cubicBezTo>
                  <a:cubicBezTo>
                    <a:pt x="39" y="30"/>
                    <a:pt x="30" y="39"/>
                    <a:pt x="20" y="39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19"/>
                  </a:cubicBezTo>
                  <a:cubicBezTo>
                    <a:pt x="4" y="28"/>
                    <a:pt x="11" y="35"/>
                    <a:pt x="20" y="35"/>
                  </a:cubicBezTo>
                  <a:cubicBezTo>
                    <a:pt x="28" y="35"/>
                    <a:pt x="35" y="28"/>
                    <a:pt x="35" y="19"/>
                  </a:cubicBezTo>
                  <a:cubicBezTo>
                    <a:pt x="35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76424" y="1122363"/>
            <a:ext cx="8791575" cy="2387600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76424" y="3602038"/>
            <a:ext cx="8791575" cy="1655762"/>
          </a:xfrm>
        </p:spPr>
        <p:txBody>
          <a:bodyPr>
            <a:normAutofit/>
          </a:bodyPr>
          <a:lstStyle>
            <a:lvl1pPr marL="0" indent="0" algn="l">
              <a:buNone/>
              <a:defRPr sz="2000" cap="all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077511" y="5410201"/>
            <a:ext cx="2743200" cy="365125"/>
          </a:xfrm>
        </p:spPr>
        <p:txBody>
          <a:bodyPr/>
          <a:lstStyle/>
          <a:p>
            <a:fld id="{3DE07053-8EF4-6F49-8FFE-F820F3F5CA08}" type="datetimeFigureOut">
              <a:rPr lang="en-US" smtClean="0"/>
              <a:t>6/18/25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876424" y="5410201"/>
            <a:ext cx="5124886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96911" y="5410199"/>
            <a:ext cx="771089" cy="365125"/>
          </a:xfrm>
        </p:spPr>
        <p:txBody>
          <a:bodyPr/>
          <a:lstStyle/>
          <a:p>
            <a:fld id="{66D06A21-E607-784E-A7B0-6F4C8EE4FE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85258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4304664"/>
            <a:ext cx="9912355" cy="819355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41411" y="606426"/>
            <a:ext cx="9912354" cy="3299778"/>
          </a:xfrm>
          <a:prstGeom prst="round2DiagRect">
            <a:avLst>
              <a:gd name="adj1" fmla="val 4860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3200"/>
            </a:lvl1pPr>
          </a:lstStyle>
          <a:p>
            <a:pPr marL="0" lvl="0" indent="0">
              <a:buNone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5124020"/>
            <a:ext cx="9910859" cy="682472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E07053-8EF4-6F49-8FFE-F820F3F5CA08}" type="datetimeFigureOut">
              <a:rPr lang="en-US" smtClean="0"/>
              <a:t>6/18/25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D06A21-E607-784E-A7B0-6F4C8EE4FE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07609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56" y="609600"/>
            <a:ext cx="9905955" cy="3429000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4419599"/>
            <a:ext cx="9904459" cy="1371599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E07053-8EF4-6F49-8FFE-F820F3F5CA08}" type="datetimeFigureOut">
              <a:rPr lang="en-US" smtClean="0"/>
              <a:t>6/18/25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D06A21-E607-784E-A7B0-6F4C8EE4FE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874800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599"/>
            <a:ext cx="9302752" cy="2748429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365557"/>
            <a:ext cx="875229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4309919"/>
            <a:ext cx="9906002" cy="1489496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E07053-8EF4-6F49-8FFE-F820F3F5CA08}" type="datetimeFigureOut">
              <a:rPr lang="en-US" smtClean="0"/>
              <a:t>6/18/25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D06A21-E607-784E-A7B0-6F4C8EE4FEC0}" type="slidenum">
              <a:rPr lang="en-US" smtClean="0"/>
              <a:t>‹#›</a:t>
            </a:fld>
            <a:endParaRPr lang="en-US"/>
          </a:p>
        </p:txBody>
      </p:sp>
      <p:sp>
        <p:nvSpPr>
          <p:cNvPr id="60" name="TextBox 59"/>
          <p:cNvSpPr txBox="1"/>
          <p:nvPr/>
        </p:nvSpPr>
        <p:spPr>
          <a:xfrm>
            <a:off x="903512" y="73239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61" name="TextBox 60"/>
          <p:cNvSpPr txBox="1"/>
          <p:nvPr/>
        </p:nvSpPr>
        <p:spPr>
          <a:xfrm>
            <a:off x="10537370" y="276497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75628917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2134041"/>
            <a:ext cx="9906001" cy="2511835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4657655"/>
            <a:ext cx="9904505" cy="1140644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E07053-8EF4-6F49-8FFE-F820F3F5CA08}" type="datetimeFigureOut">
              <a:rPr lang="en-US" smtClean="0"/>
              <a:t>6/18/25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D06A21-E607-784E-A7B0-6F4C8EE4FE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438321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1141410" y="2674463"/>
            <a:ext cx="3196899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27918" y="3360263"/>
            <a:ext cx="3208735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4766" y="2677635"/>
            <a:ext cx="3184385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04213" y="3363435"/>
            <a:ext cx="3195830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442" y="2674463"/>
            <a:ext cx="3194968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52442" y="3360263"/>
            <a:ext cx="3194968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E07053-8EF4-6F49-8FFE-F820F3F5CA08}" type="datetimeFigureOut">
              <a:rPr lang="en-US" smtClean="0"/>
              <a:t>6/18/25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D06A21-E607-784E-A7B0-6F4C8EE4FE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41051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1141411" y="609600"/>
            <a:ext cx="9905999" cy="1905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1141413" y="4404596"/>
            <a:ext cx="319524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141413" y="2666998"/>
            <a:ext cx="31952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41413" y="4980858"/>
            <a:ext cx="3195240" cy="8178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89053" y="4404596"/>
            <a:ext cx="320040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89053" y="2666998"/>
            <a:ext cx="31989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87593" y="4980857"/>
            <a:ext cx="3200400" cy="81034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567" y="4404595"/>
            <a:ext cx="3190741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852442" y="2666998"/>
            <a:ext cx="3194969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852442" y="4980854"/>
            <a:ext cx="3194968" cy="810345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E07053-8EF4-6F49-8FFE-F820F3F5CA08}" type="datetimeFigureOut">
              <a:rPr lang="en-US" smtClean="0"/>
              <a:t>6/18/25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D06A21-E607-784E-A7B0-6F4C8EE4FE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960549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E07053-8EF4-6F49-8FFE-F820F3F5CA08}" type="datetimeFigureOut">
              <a:rPr lang="en-US" smtClean="0"/>
              <a:t>6/18/25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D06A21-E607-784E-A7B0-6F4C8EE4FE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086916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042400" y="609599"/>
            <a:ext cx="2005011" cy="5181601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1410" y="609599"/>
            <a:ext cx="7748590" cy="518160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E07053-8EF4-6F49-8FFE-F820F3F5CA08}" type="datetimeFigureOut">
              <a:rPr lang="en-US" smtClean="0"/>
              <a:t>6/18/25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D06A21-E607-784E-A7B0-6F4C8EE4FE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17823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E07053-8EF4-6F49-8FFE-F820F3F5CA08}" type="datetimeFigureOut">
              <a:rPr lang="en-US" smtClean="0"/>
              <a:t>6/18/25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D06A21-E607-784E-A7B0-6F4C8EE4FE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23058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419226"/>
            <a:ext cx="9906000" cy="2852737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424362"/>
            <a:ext cx="9906000" cy="1374776"/>
          </a:xfrm>
        </p:spPr>
        <p:txBody>
          <a:bodyPr>
            <a:normAutofit/>
          </a:bodyPr>
          <a:lstStyle>
            <a:lvl1pPr marL="0" indent="0">
              <a:buNone/>
              <a:defRPr sz="1800" cap="all" baseline="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E07053-8EF4-6F49-8FFE-F820F3F5CA08}" type="datetimeFigureOut">
              <a:rPr lang="en-US" smtClean="0"/>
              <a:t>6/18/25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D06A21-E607-784E-A7B0-6F4C8EE4FE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74144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1410" y="2249486"/>
            <a:ext cx="4878389" cy="354171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249486"/>
            <a:ext cx="4875211" cy="354171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E07053-8EF4-6F49-8FFE-F820F3F5CA08}" type="datetimeFigureOut">
              <a:rPr lang="en-US" smtClean="0"/>
              <a:t>6/18/25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D06A21-E607-784E-A7B0-6F4C8EE4FE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43273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19126"/>
            <a:ext cx="9906000" cy="1477961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0019" y="2249486"/>
            <a:ext cx="4649783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1410" y="3073397"/>
            <a:ext cx="4878391" cy="271780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8" y="2249485"/>
            <a:ext cx="4646602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073397"/>
            <a:ext cx="4875210" cy="271780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E07053-8EF4-6F49-8FFE-F820F3F5CA08}" type="datetimeFigureOut">
              <a:rPr lang="en-US" smtClean="0"/>
              <a:t>6/18/25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D06A21-E607-784E-A7B0-6F4C8EE4FE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1969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E07053-8EF4-6F49-8FFE-F820F3F5CA08}" type="datetimeFigureOut">
              <a:rPr lang="en-US" smtClean="0"/>
              <a:t>6/18/25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D06A21-E607-784E-A7B0-6F4C8EE4FE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87626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E07053-8EF4-6F49-8FFE-F820F3F5CA08}" type="datetimeFigureOut">
              <a:rPr lang="en-US" smtClean="0"/>
              <a:t>6/18/25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D06A21-E607-784E-A7B0-6F4C8EE4FE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32542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6705" y="609601"/>
            <a:ext cx="3856037" cy="1639884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56200" y="592666"/>
            <a:ext cx="5891209" cy="5198534"/>
          </a:xfrm>
        </p:spPr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6705" y="2249486"/>
            <a:ext cx="3856037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E07053-8EF4-6F49-8FFE-F820F3F5CA08}" type="datetimeFigureOut">
              <a:rPr lang="en-US" smtClean="0"/>
              <a:t>6/18/25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D06A21-E607-784E-A7B0-6F4C8EE4FE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50171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5934508" cy="163988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380721" y="609601"/>
            <a:ext cx="3666690" cy="5181599"/>
          </a:xfrm>
          <a:prstGeom prst="round2DiagRect">
            <a:avLst>
              <a:gd name="adj1" fmla="val 5608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2249486"/>
            <a:ext cx="5934511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E07053-8EF4-6F49-8FFE-F820F3F5CA08}" type="datetimeFigureOut">
              <a:rPr lang="en-US" smtClean="0"/>
              <a:t>6/18/25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D06A21-E607-784E-A7B0-6F4C8EE4FE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97653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 amt="30000"/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pSp>
        <p:nvGrpSpPr>
          <p:cNvPr id="8" name="Group 7"/>
          <p:cNvGrpSpPr/>
          <p:nvPr/>
        </p:nvGrpSpPr>
        <p:grpSpPr>
          <a:xfrm>
            <a:off x="-14288" y="0"/>
            <a:ext cx="12053888" cy="6858001"/>
            <a:chOff x="-14288" y="0"/>
            <a:chExt cx="12053888" cy="6858001"/>
          </a:xfrm>
          <a:gradFill flip="none" rotWithShape="1">
            <a:gsLst>
              <a:gs pos="0">
                <a:schemeClr val="tx2"/>
              </a:gs>
              <a:gs pos="100000">
                <a:schemeClr val="tx2">
                  <a:lumMod val="50000"/>
                </a:schemeClr>
              </a:gs>
            </a:gsLst>
            <a:lin ang="5400000" scaled="0"/>
            <a:tileRect/>
          </a:gradFill>
        </p:grpSpPr>
        <p:grpSp>
          <p:nvGrpSpPr>
            <p:cNvPr id="9" name="Group 8"/>
            <p:cNvGrpSpPr/>
            <p:nvPr/>
          </p:nvGrpSpPr>
          <p:grpSpPr>
            <a:xfrm>
              <a:off x="-14288" y="0"/>
              <a:ext cx="1220788" cy="6858001"/>
              <a:chOff x="-14288" y="0"/>
              <a:chExt cx="1220788" cy="6858001"/>
            </a:xfrm>
            <a:grpFill/>
          </p:grpSpPr>
          <p:sp>
            <p:nvSpPr>
              <p:cNvPr id="21" name="Rectangle 5"/>
              <p:cNvSpPr>
                <a:spLocks noChangeArrowheads="1"/>
              </p:cNvSpPr>
              <p:nvPr/>
            </p:nvSpPr>
            <p:spPr bwMode="auto">
              <a:xfrm>
                <a:off x="114300" y="4763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22" name="Freeform 6"/>
              <p:cNvSpPr>
                <a:spLocks noEditPoints="1"/>
              </p:cNvSpPr>
              <p:nvPr/>
            </p:nvSpPr>
            <p:spPr bwMode="auto">
              <a:xfrm>
                <a:off x="33337" y="217646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3" name="Freeform 7"/>
              <p:cNvSpPr>
                <a:spLocks noEditPoints="1"/>
              </p:cNvSpPr>
              <p:nvPr/>
            </p:nvSpPr>
            <p:spPr bwMode="auto">
              <a:xfrm>
                <a:off x="28575" y="4021138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4" name="Freeform 8"/>
              <p:cNvSpPr/>
              <p:nvPr/>
            </p:nvSpPr>
            <p:spPr bwMode="auto">
              <a:xfrm>
                <a:off x="200025" y="4763"/>
                <a:ext cx="369888" cy="1811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41">
                    <a:moveTo>
                      <a:pt x="218" y="1141"/>
                    </a:moveTo>
                    <a:lnTo>
                      <a:pt x="0" y="626"/>
                    </a:lnTo>
                    <a:lnTo>
                      <a:pt x="0" y="0"/>
                    </a:lnTo>
                    <a:lnTo>
                      <a:pt x="15" y="0"/>
                    </a:lnTo>
                    <a:lnTo>
                      <a:pt x="15" y="623"/>
                    </a:lnTo>
                    <a:lnTo>
                      <a:pt x="233" y="1135"/>
                    </a:lnTo>
                    <a:lnTo>
                      <a:pt x="218" y="114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5" name="Freeform 9"/>
              <p:cNvSpPr>
                <a:spLocks noEditPoints="1"/>
              </p:cNvSpPr>
              <p:nvPr/>
            </p:nvSpPr>
            <p:spPr bwMode="auto">
              <a:xfrm>
                <a:off x="503237" y="1801813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6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6" name="Freeform 10"/>
              <p:cNvSpPr/>
              <p:nvPr/>
            </p:nvSpPr>
            <p:spPr bwMode="auto">
              <a:xfrm>
                <a:off x="285750" y="4763"/>
                <a:ext cx="369888" cy="1430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901">
                    <a:moveTo>
                      <a:pt x="221" y="901"/>
                    </a:moveTo>
                    <a:lnTo>
                      <a:pt x="0" y="383"/>
                    </a:lnTo>
                    <a:lnTo>
                      <a:pt x="0" y="0"/>
                    </a:lnTo>
                    <a:lnTo>
                      <a:pt x="18" y="0"/>
                    </a:lnTo>
                    <a:lnTo>
                      <a:pt x="18" y="380"/>
                    </a:lnTo>
                    <a:lnTo>
                      <a:pt x="233" y="895"/>
                    </a:lnTo>
                    <a:lnTo>
                      <a:pt x="221" y="90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7" name="Freeform 11"/>
              <p:cNvSpPr/>
              <p:nvPr/>
            </p:nvSpPr>
            <p:spPr bwMode="auto">
              <a:xfrm>
                <a:off x="546100" y="0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96" y="575"/>
                    </a:moveTo>
                    <a:lnTo>
                      <a:pt x="78" y="575"/>
                    </a:lnTo>
                    <a:lnTo>
                      <a:pt x="78" y="192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96" y="189"/>
                    </a:lnTo>
                    <a:lnTo>
                      <a:pt x="96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8" name="Freeform 12"/>
              <p:cNvSpPr>
                <a:spLocks noEditPoints="1"/>
              </p:cNvSpPr>
              <p:nvPr/>
            </p:nvSpPr>
            <p:spPr bwMode="auto">
              <a:xfrm>
                <a:off x="588962" y="14208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7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9" name="Freeform 13"/>
              <p:cNvSpPr>
                <a:spLocks noEditPoints="1"/>
              </p:cNvSpPr>
              <p:nvPr/>
            </p:nvSpPr>
            <p:spPr bwMode="auto">
              <a:xfrm>
                <a:off x="588962" y="9032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0" name="Freeform 14"/>
              <p:cNvSpPr/>
              <p:nvPr/>
            </p:nvSpPr>
            <p:spPr bwMode="auto">
              <a:xfrm>
                <a:off x="641350" y="0"/>
                <a:ext cx="422275" cy="527050"/>
              </a:xfrm>
              <a:custGeom>
                <a:avLst/>
                <a:gdLst/>
                <a:ahLst/>
                <a:cxnLst/>
                <a:rect l="0" t="0" r="r" b="b"/>
                <a:pathLst>
                  <a:path w="266" h="332">
                    <a:moveTo>
                      <a:pt x="257" y="332"/>
                    </a:moveTo>
                    <a:lnTo>
                      <a:pt x="48" y="123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63" y="114"/>
                    </a:lnTo>
                    <a:lnTo>
                      <a:pt x="266" y="320"/>
                    </a:lnTo>
                    <a:lnTo>
                      <a:pt x="257" y="33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1" name="Freeform 15"/>
              <p:cNvSpPr>
                <a:spLocks noEditPoints="1"/>
              </p:cNvSpPr>
              <p:nvPr/>
            </p:nvSpPr>
            <p:spPr bwMode="auto">
              <a:xfrm>
                <a:off x="1020762" y="488950"/>
                <a:ext cx="161925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4" h="31">
                    <a:moveTo>
                      <a:pt x="17" y="31"/>
                    </a:moveTo>
                    <a:cubicBezTo>
                      <a:pt x="13" y="31"/>
                      <a:pt x="9" y="30"/>
                      <a:pt x="6" y="27"/>
                    </a:cubicBezTo>
                    <a:cubicBezTo>
                      <a:pt x="0" y="20"/>
                      <a:pt x="0" y="10"/>
                      <a:pt x="6" y="4"/>
                    </a:cubicBezTo>
                    <a:cubicBezTo>
                      <a:pt x="9" y="1"/>
                      <a:pt x="13" y="0"/>
                      <a:pt x="17" y="0"/>
                    </a:cubicBezTo>
                    <a:cubicBezTo>
                      <a:pt x="21" y="0"/>
                      <a:pt x="25" y="1"/>
                      <a:pt x="28" y="4"/>
                    </a:cubicBezTo>
                    <a:cubicBezTo>
                      <a:pt x="34" y="10"/>
                      <a:pt x="34" y="20"/>
                      <a:pt x="28" y="27"/>
                    </a:cubicBezTo>
                    <a:cubicBezTo>
                      <a:pt x="25" y="30"/>
                      <a:pt x="21" y="31"/>
                      <a:pt x="17" y="31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5"/>
                      <a:pt x="9" y="7"/>
                    </a:cubicBezTo>
                    <a:cubicBezTo>
                      <a:pt x="4" y="12"/>
                      <a:pt x="4" y="19"/>
                      <a:pt x="9" y="24"/>
                    </a:cubicBezTo>
                    <a:cubicBezTo>
                      <a:pt x="11" y="26"/>
                      <a:pt x="14" y="27"/>
                      <a:pt x="17" y="27"/>
                    </a:cubicBezTo>
                    <a:cubicBezTo>
                      <a:pt x="20" y="27"/>
                      <a:pt x="23" y="26"/>
                      <a:pt x="25" y="24"/>
                    </a:cubicBezTo>
                    <a:cubicBezTo>
                      <a:pt x="30" y="19"/>
                      <a:pt x="30" y="12"/>
                      <a:pt x="25" y="7"/>
                    </a:cubicBezTo>
                    <a:cubicBezTo>
                      <a:pt x="23" y="5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2" name="Line 16"/>
              <p:cNvSpPr>
                <a:spLocks noChangeShapeType="1"/>
              </p:cNvSpPr>
              <p:nvPr/>
            </p:nvSpPr>
            <p:spPr bwMode="auto">
              <a:xfrm>
                <a:off x="-4763" y="9525"/>
                <a:ext cx="0" cy="0"/>
              </a:xfrm>
              <a:prstGeom prst="line">
                <a:avLst/>
              </a:prstGeom>
              <a:grpFill/>
              <a:ln w="15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</p:sp>
          <p:sp>
            <p:nvSpPr>
              <p:cNvPr id="33" name="Freeform 17"/>
              <p:cNvSpPr/>
              <p:nvPr/>
            </p:nvSpPr>
            <p:spPr bwMode="auto">
              <a:xfrm>
                <a:off x="9525" y="1801813"/>
                <a:ext cx="123825" cy="127000"/>
              </a:xfrm>
              <a:custGeom>
                <a:avLst/>
                <a:gdLst/>
                <a:ahLst/>
                <a:cxnLst/>
                <a:rect l="0" t="0" r="r" b="b"/>
                <a:pathLst>
                  <a:path w="78" h="80">
                    <a:moveTo>
                      <a:pt x="6" y="80"/>
                    </a:moveTo>
                    <a:lnTo>
                      <a:pt x="0" y="71"/>
                    </a:lnTo>
                    <a:lnTo>
                      <a:pt x="69" y="0"/>
                    </a:lnTo>
                    <a:lnTo>
                      <a:pt x="78" y="9"/>
                    </a:lnTo>
                    <a:lnTo>
                      <a:pt x="6" y="8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4" name="Freeform 18"/>
              <p:cNvSpPr/>
              <p:nvPr/>
            </p:nvSpPr>
            <p:spPr bwMode="auto">
              <a:xfrm>
                <a:off x="-9525" y="3549650"/>
                <a:ext cx="147638" cy="481013"/>
              </a:xfrm>
              <a:custGeom>
                <a:avLst/>
                <a:gdLst/>
                <a:ahLst/>
                <a:cxnLst/>
                <a:rect l="0" t="0" r="r" b="b"/>
                <a:pathLst>
                  <a:path w="93" h="303">
                    <a:moveTo>
                      <a:pt x="93" y="303"/>
                    </a:moveTo>
                    <a:lnTo>
                      <a:pt x="78" y="303"/>
                    </a:lnTo>
                    <a:lnTo>
                      <a:pt x="78" y="78"/>
                    </a:lnTo>
                    <a:lnTo>
                      <a:pt x="0" y="12"/>
                    </a:lnTo>
                    <a:lnTo>
                      <a:pt x="12" y="0"/>
                    </a:lnTo>
                    <a:lnTo>
                      <a:pt x="93" y="69"/>
                    </a:lnTo>
                    <a:lnTo>
                      <a:pt x="93" y="30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5" name="Freeform 19"/>
              <p:cNvSpPr/>
              <p:nvPr/>
            </p:nvSpPr>
            <p:spPr bwMode="auto">
              <a:xfrm>
                <a:off x="128587" y="1382713"/>
                <a:ext cx="142875" cy="476250"/>
              </a:xfrm>
              <a:custGeom>
                <a:avLst/>
                <a:gdLst/>
                <a:ahLst/>
                <a:cxnLst/>
                <a:rect l="0" t="0" r="r" b="b"/>
                <a:pathLst>
                  <a:path w="90" h="300">
                    <a:moveTo>
                      <a:pt x="90" y="300"/>
                    </a:moveTo>
                    <a:lnTo>
                      <a:pt x="78" y="300"/>
                    </a:lnTo>
                    <a:lnTo>
                      <a:pt x="78" y="84"/>
                    </a:lnTo>
                    <a:lnTo>
                      <a:pt x="0" y="9"/>
                    </a:lnTo>
                    <a:lnTo>
                      <a:pt x="9" y="0"/>
                    </a:lnTo>
                    <a:lnTo>
                      <a:pt x="90" y="81"/>
                    </a:lnTo>
                    <a:lnTo>
                      <a:pt x="90" y="30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6" name="Freeform 20"/>
              <p:cNvSpPr>
                <a:spLocks noEditPoints="1"/>
              </p:cNvSpPr>
              <p:nvPr/>
            </p:nvSpPr>
            <p:spPr bwMode="auto">
              <a:xfrm>
                <a:off x="204787" y="1849438"/>
                <a:ext cx="114300" cy="107950"/>
              </a:xfrm>
              <a:custGeom>
                <a:avLst/>
                <a:gdLst/>
                <a:ahLst/>
                <a:cxnLst/>
                <a:rect l="0" t="0" r="r" b="b"/>
                <a:pathLst>
                  <a:path w="24" h="23">
                    <a:moveTo>
                      <a:pt x="12" y="23"/>
                    </a:moveTo>
                    <a:cubicBezTo>
                      <a:pt x="6" y="23"/>
                      <a:pt x="0" y="18"/>
                      <a:pt x="0" y="12"/>
                    </a:cubicBezTo>
                    <a:cubicBezTo>
                      <a:pt x="0" y="5"/>
                      <a:pt x="6" y="0"/>
                      <a:pt x="12" y="0"/>
                    </a:cubicBezTo>
                    <a:cubicBezTo>
                      <a:pt x="18" y="0"/>
                      <a:pt x="24" y="5"/>
                      <a:pt x="24" y="12"/>
                    </a:cubicBezTo>
                    <a:cubicBezTo>
                      <a:pt x="24" y="18"/>
                      <a:pt x="18" y="23"/>
                      <a:pt x="12" y="23"/>
                    </a:cubicBezTo>
                    <a:close/>
                    <a:moveTo>
                      <a:pt x="12" y="4"/>
                    </a:moveTo>
                    <a:cubicBezTo>
                      <a:pt x="8" y="4"/>
                      <a:pt x="4" y="8"/>
                      <a:pt x="4" y="12"/>
                    </a:cubicBezTo>
                    <a:cubicBezTo>
                      <a:pt x="4" y="16"/>
                      <a:pt x="8" y="19"/>
                      <a:pt x="12" y="19"/>
                    </a:cubicBezTo>
                    <a:cubicBezTo>
                      <a:pt x="16" y="19"/>
                      <a:pt x="20" y="16"/>
                      <a:pt x="20" y="12"/>
                    </a:cubicBezTo>
                    <a:cubicBezTo>
                      <a:pt x="20" y="8"/>
                      <a:pt x="16" y="4"/>
                      <a:pt x="12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7" name="Rectangle 21"/>
              <p:cNvSpPr>
                <a:spLocks noChangeArrowheads="1"/>
              </p:cNvSpPr>
              <p:nvPr/>
            </p:nvSpPr>
            <p:spPr bwMode="auto">
              <a:xfrm>
                <a:off x="133350" y="4662488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38" name="Freeform 22"/>
              <p:cNvSpPr/>
              <p:nvPr/>
            </p:nvSpPr>
            <p:spPr bwMode="auto">
              <a:xfrm>
                <a:off x="223837" y="5041900"/>
                <a:ext cx="369888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35">
                    <a:moveTo>
                      <a:pt x="15" y="1135"/>
                    </a:moveTo>
                    <a:lnTo>
                      <a:pt x="0" y="1135"/>
                    </a:lnTo>
                    <a:lnTo>
                      <a:pt x="0" y="515"/>
                    </a:lnTo>
                    <a:lnTo>
                      <a:pt x="0" y="512"/>
                    </a:lnTo>
                    <a:lnTo>
                      <a:pt x="218" y="0"/>
                    </a:lnTo>
                    <a:lnTo>
                      <a:pt x="233" y="6"/>
                    </a:lnTo>
                    <a:lnTo>
                      <a:pt x="15" y="518"/>
                    </a:lnTo>
                    <a:lnTo>
                      <a:pt x="15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9" name="Freeform 23"/>
              <p:cNvSpPr>
                <a:spLocks noEditPoints="1"/>
              </p:cNvSpPr>
              <p:nvPr/>
            </p:nvSpPr>
            <p:spPr bwMode="auto">
              <a:xfrm>
                <a:off x="52387" y="44815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0" name="Freeform 24"/>
              <p:cNvSpPr/>
              <p:nvPr/>
            </p:nvSpPr>
            <p:spPr bwMode="auto">
              <a:xfrm>
                <a:off x="-14288" y="5627688"/>
                <a:ext cx="85725" cy="1216025"/>
              </a:xfrm>
              <a:custGeom>
                <a:avLst/>
                <a:gdLst/>
                <a:ahLst/>
                <a:cxnLst/>
                <a:rect l="0" t="0" r="r" b="b"/>
                <a:pathLst>
                  <a:path w="54" h="766">
                    <a:moveTo>
                      <a:pt x="54" y="766"/>
                    </a:moveTo>
                    <a:lnTo>
                      <a:pt x="36" y="766"/>
                    </a:lnTo>
                    <a:lnTo>
                      <a:pt x="36" y="149"/>
                    </a:lnTo>
                    <a:lnTo>
                      <a:pt x="0" y="3"/>
                    </a:lnTo>
                    <a:lnTo>
                      <a:pt x="18" y="0"/>
                    </a:lnTo>
                    <a:lnTo>
                      <a:pt x="54" y="146"/>
                    </a:lnTo>
                    <a:lnTo>
                      <a:pt x="54" y="76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1" name="Freeform 25"/>
              <p:cNvSpPr>
                <a:spLocks noEditPoints="1"/>
              </p:cNvSpPr>
              <p:nvPr/>
            </p:nvSpPr>
            <p:spPr bwMode="auto">
              <a:xfrm>
                <a:off x="527050" y="48672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2" name="Freeform 26"/>
              <p:cNvSpPr/>
              <p:nvPr/>
            </p:nvSpPr>
            <p:spPr bwMode="auto">
              <a:xfrm>
                <a:off x="309562" y="5422900"/>
                <a:ext cx="374650" cy="1425575"/>
              </a:xfrm>
              <a:custGeom>
                <a:avLst/>
                <a:gdLst/>
                <a:ahLst/>
                <a:cxnLst/>
                <a:rect l="0" t="0" r="r" b="b"/>
                <a:pathLst>
                  <a:path w="236" h="898">
                    <a:moveTo>
                      <a:pt x="18" y="898"/>
                    </a:moveTo>
                    <a:lnTo>
                      <a:pt x="0" y="898"/>
                    </a:lnTo>
                    <a:lnTo>
                      <a:pt x="0" y="515"/>
                    </a:lnTo>
                    <a:lnTo>
                      <a:pt x="3" y="512"/>
                    </a:lnTo>
                    <a:lnTo>
                      <a:pt x="221" y="0"/>
                    </a:lnTo>
                    <a:lnTo>
                      <a:pt x="236" y="6"/>
                    </a:lnTo>
                    <a:lnTo>
                      <a:pt x="18" y="518"/>
                    </a:lnTo>
                    <a:lnTo>
                      <a:pt x="18" y="89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3" name="Freeform 27"/>
              <p:cNvSpPr/>
              <p:nvPr/>
            </p:nvSpPr>
            <p:spPr bwMode="auto">
              <a:xfrm>
                <a:off x="569912" y="5945188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15" y="575"/>
                    </a:moveTo>
                    <a:lnTo>
                      <a:pt x="0" y="569"/>
                    </a:lnTo>
                    <a:lnTo>
                      <a:pt x="81" y="383"/>
                    </a:lnTo>
                    <a:lnTo>
                      <a:pt x="81" y="0"/>
                    </a:lnTo>
                    <a:lnTo>
                      <a:pt x="96" y="0"/>
                    </a:lnTo>
                    <a:lnTo>
                      <a:pt x="96" y="386"/>
                    </a:lnTo>
                    <a:lnTo>
                      <a:pt x="15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4" name="Freeform 28"/>
              <p:cNvSpPr>
                <a:spLocks noEditPoints="1"/>
              </p:cNvSpPr>
              <p:nvPr/>
            </p:nvSpPr>
            <p:spPr bwMode="auto">
              <a:xfrm>
                <a:off x="612775" y="52466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5" name="Freeform 29"/>
              <p:cNvSpPr>
                <a:spLocks noEditPoints="1"/>
              </p:cNvSpPr>
              <p:nvPr/>
            </p:nvSpPr>
            <p:spPr bwMode="auto">
              <a:xfrm>
                <a:off x="612775" y="57642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6" name="Freeform 30"/>
              <p:cNvSpPr/>
              <p:nvPr/>
            </p:nvSpPr>
            <p:spPr bwMode="auto">
              <a:xfrm>
                <a:off x="669925" y="6330950"/>
                <a:ext cx="417513" cy="517525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6">
                    <a:moveTo>
                      <a:pt x="15" y="326"/>
                    </a:moveTo>
                    <a:lnTo>
                      <a:pt x="0" y="320"/>
                    </a:lnTo>
                    <a:lnTo>
                      <a:pt x="45" y="206"/>
                    </a:lnTo>
                    <a:lnTo>
                      <a:pt x="48" y="206"/>
                    </a:lnTo>
                    <a:lnTo>
                      <a:pt x="254" y="0"/>
                    </a:lnTo>
                    <a:lnTo>
                      <a:pt x="263" y="12"/>
                    </a:lnTo>
                    <a:lnTo>
                      <a:pt x="60" y="215"/>
                    </a:lnTo>
                    <a:lnTo>
                      <a:pt x="15" y="32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7" name="Freeform 31"/>
              <p:cNvSpPr>
                <a:spLocks noEditPoints="1"/>
              </p:cNvSpPr>
              <p:nvPr/>
            </p:nvSpPr>
            <p:spPr bwMode="auto">
              <a:xfrm>
                <a:off x="1049337" y="6221413"/>
                <a:ext cx="157163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3" h="31">
                    <a:moveTo>
                      <a:pt x="16" y="31"/>
                    </a:moveTo>
                    <a:cubicBezTo>
                      <a:pt x="12" y="31"/>
                      <a:pt x="8" y="29"/>
                      <a:pt x="5" y="26"/>
                    </a:cubicBezTo>
                    <a:cubicBezTo>
                      <a:pt x="2" y="24"/>
                      <a:pt x="0" y="20"/>
                      <a:pt x="0" y="15"/>
                    </a:cubicBezTo>
                    <a:cubicBezTo>
                      <a:pt x="0" y="11"/>
                      <a:pt x="2" y="7"/>
                      <a:pt x="5" y="4"/>
                    </a:cubicBezTo>
                    <a:cubicBezTo>
                      <a:pt x="8" y="1"/>
                      <a:pt x="12" y="0"/>
                      <a:pt x="16" y="0"/>
                    </a:cubicBezTo>
                    <a:cubicBezTo>
                      <a:pt x="20" y="0"/>
                      <a:pt x="24" y="1"/>
                      <a:pt x="27" y="4"/>
                    </a:cubicBezTo>
                    <a:cubicBezTo>
                      <a:pt x="33" y="10"/>
                      <a:pt x="33" y="20"/>
                      <a:pt x="27" y="26"/>
                    </a:cubicBezTo>
                    <a:cubicBezTo>
                      <a:pt x="24" y="29"/>
                      <a:pt x="20" y="31"/>
                      <a:pt x="16" y="31"/>
                    </a:cubicBezTo>
                    <a:close/>
                    <a:moveTo>
                      <a:pt x="16" y="4"/>
                    </a:moveTo>
                    <a:cubicBezTo>
                      <a:pt x="13" y="4"/>
                      <a:pt x="10" y="5"/>
                      <a:pt x="8" y="7"/>
                    </a:cubicBezTo>
                    <a:cubicBezTo>
                      <a:pt x="6" y="9"/>
                      <a:pt x="4" y="12"/>
                      <a:pt x="4" y="15"/>
                    </a:cubicBezTo>
                    <a:cubicBezTo>
                      <a:pt x="4" y="19"/>
                      <a:pt x="6" y="21"/>
                      <a:pt x="8" y="24"/>
                    </a:cubicBezTo>
                    <a:cubicBezTo>
                      <a:pt x="10" y="26"/>
                      <a:pt x="13" y="27"/>
                      <a:pt x="16" y="27"/>
                    </a:cubicBezTo>
                    <a:cubicBezTo>
                      <a:pt x="19" y="27"/>
                      <a:pt x="22" y="26"/>
                      <a:pt x="24" y="24"/>
                    </a:cubicBezTo>
                    <a:cubicBezTo>
                      <a:pt x="29" y="19"/>
                      <a:pt x="29" y="12"/>
                      <a:pt x="24" y="7"/>
                    </a:cubicBezTo>
                    <a:cubicBezTo>
                      <a:pt x="22" y="5"/>
                      <a:pt x="19" y="4"/>
                      <a:pt x="16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</p:grpSp>
        <p:grpSp>
          <p:nvGrpSpPr>
            <p:cNvPr id="10" name="Group 9"/>
            <p:cNvGrpSpPr/>
            <p:nvPr/>
          </p:nvGrpSpPr>
          <p:grpSpPr>
            <a:xfrm>
              <a:off x="11364912" y="0"/>
              <a:ext cx="674688" cy="6848476"/>
              <a:chOff x="11364912" y="0"/>
              <a:chExt cx="674688" cy="6848476"/>
            </a:xfrm>
            <a:grpFill/>
          </p:grpSpPr>
          <p:sp>
            <p:nvSpPr>
              <p:cNvPr id="11" name="Freeform 32"/>
              <p:cNvSpPr/>
              <p:nvPr/>
            </p:nvSpPr>
            <p:spPr bwMode="auto">
              <a:xfrm>
                <a:off x="11483975" y="0"/>
                <a:ext cx="417513" cy="512763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3">
                    <a:moveTo>
                      <a:pt x="12" y="323"/>
                    </a:moveTo>
                    <a:lnTo>
                      <a:pt x="0" y="314"/>
                    </a:lnTo>
                    <a:lnTo>
                      <a:pt x="203" y="108"/>
                    </a:lnTo>
                    <a:lnTo>
                      <a:pt x="248" y="0"/>
                    </a:lnTo>
                    <a:lnTo>
                      <a:pt x="263" y="6"/>
                    </a:lnTo>
                    <a:lnTo>
                      <a:pt x="218" y="117"/>
                    </a:lnTo>
                    <a:lnTo>
                      <a:pt x="218" y="117"/>
                    </a:lnTo>
                    <a:lnTo>
                      <a:pt x="12" y="32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2" name="Freeform 33"/>
              <p:cNvSpPr>
                <a:spLocks noEditPoints="1"/>
              </p:cNvSpPr>
              <p:nvPr/>
            </p:nvSpPr>
            <p:spPr bwMode="auto">
              <a:xfrm>
                <a:off x="11364912" y="474663"/>
                <a:ext cx="157163" cy="152400"/>
              </a:xfrm>
              <a:custGeom>
                <a:avLst/>
                <a:gdLst/>
                <a:ahLst/>
                <a:cxnLst/>
                <a:rect l="0" t="0" r="r" b="b"/>
                <a:pathLst>
                  <a:path w="33" h="32">
                    <a:moveTo>
                      <a:pt x="17" y="32"/>
                    </a:moveTo>
                    <a:cubicBezTo>
                      <a:pt x="13" y="32"/>
                      <a:pt x="9" y="30"/>
                      <a:pt x="6" y="27"/>
                    </a:cubicBezTo>
                    <a:cubicBezTo>
                      <a:pt x="0" y="21"/>
                      <a:pt x="0" y="11"/>
                      <a:pt x="6" y="5"/>
                    </a:cubicBezTo>
                    <a:cubicBezTo>
                      <a:pt x="9" y="2"/>
                      <a:pt x="13" y="0"/>
                      <a:pt x="17" y="0"/>
                    </a:cubicBezTo>
                    <a:cubicBezTo>
                      <a:pt x="21" y="0"/>
                      <a:pt x="25" y="2"/>
                      <a:pt x="28" y="5"/>
                    </a:cubicBezTo>
                    <a:cubicBezTo>
                      <a:pt x="31" y="8"/>
                      <a:pt x="33" y="12"/>
                      <a:pt x="33" y="16"/>
                    </a:cubicBezTo>
                    <a:cubicBezTo>
                      <a:pt x="33" y="20"/>
                      <a:pt x="31" y="24"/>
                      <a:pt x="28" y="27"/>
                    </a:cubicBezTo>
                    <a:cubicBezTo>
                      <a:pt x="25" y="30"/>
                      <a:pt x="21" y="32"/>
                      <a:pt x="17" y="32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6"/>
                      <a:pt x="9" y="8"/>
                    </a:cubicBezTo>
                    <a:cubicBezTo>
                      <a:pt x="4" y="12"/>
                      <a:pt x="4" y="20"/>
                      <a:pt x="9" y="24"/>
                    </a:cubicBezTo>
                    <a:cubicBezTo>
                      <a:pt x="11" y="27"/>
                      <a:pt x="14" y="28"/>
                      <a:pt x="17" y="28"/>
                    </a:cubicBezTo>
                    <a:cubicBezTo>
                      <a:pt x="20" y="28"/>
                      <a:pt x="23" y="27"/>
                      <a:pt x="26" y="24"/>
                    </a:cubicBezTo>
                    <a:cubicBezTo>
                      <a:pt x="30" y="20"/>
                      <a:pt x="30" y="12"/>
                      <a:pt x="26" y="8"/>
                    </a:cubicBezTo>
                    <a:cubicBezTo>
                      <a:pt x="23" y="6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3" name="Freeform 34"/>
              <p:cNvSpPr>
                <a:spLocks noEditPoints="1"/>
              </p:cNvSpPr>
              <p:nvPr/>
            </p:nvSpPr>
            <p:spPr bwMode="auto">
              <a:xfrm>
                <a:off x="11631612" y="1539875"/>
                <a:ext cx="188913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4" name="Freeform 35"/>
              <p:cNvSpPr/>
              <p:nvPr/>
            </p:nvSpPr>
            <p:spPr bwMode="auto">
              <a:xfrm>
                <a:off x="11531600" y="5694363"/>
                <a:ext cx="298450" cy="1154113"/>
              </a:xfrm>
              <a:custGeom>
                <a:avLst/>
                <a:gdLst/>
                <a:ahLst/>
                <a:cxnLst/>
                <a:rect l="0" t="0" r="r" b="b"/>
                <a:pathLst>
                  <a:path w="188" h="727">
                    <a:moveTo>
                      <a:pt x="15" y="727"/>
                    </a:moveTo>
                    <a:lnTo>
                      <a:pt x="0" y="727"/>
                    </a:lnTo>
                    <a:lnTo>
                      <a:pt x="0" y="407"/>
                    </a:lnTo>
                    <a:lnTo>
                      <a:pt x="0" y="407"/>
                    </a:lnTo>
                    <a:lnTo>
                      <a:pt x="176" y="0"/>
                    </a:lnTo>
                    <a:lnTo>
                      <a:pt x="188" y="6"/>
                    </a:lnTo>
                    <a:lnTo>
                      <a:pt x="15" y="410"/>
                    </a:lnTo>
                    <a:lnTo>
                      <a:pt x="15" y="72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5" name="Freeform 36"/>
              <p:cNvSpPr>
                <a:spLocks noEditPoints="1"/>
              </p:cNvSpPr>
              <p:nvPr/>
            </p:nvSpPr>
            <p:spPr bwMode="auto">
              <a:xfrm>
                <a:off x="11772900" y="5551488"/>
                <a:ext cx="157163" cy="155575"/>
              </a:xfrm>
              <a:custGeom>
                <a:avLst/>
                <a:gdLst/>
                <a:ahLst/>
                <a:cxnLst/>
                <a:rect l="0" t="0" r="r" b="b"/>
                <a:pathLst>
                  <a:path w="33" h="33">
                    <a:moveTo>
                      <a:pt x="17" y="33"/>
                    </a:moveTo>
                    <a:cubicBezTo>
                      <a:pt x="8" y="33"/>
                      <a:pt x="0" y="25"/>
                      <a:pt x="0" y="16"/>
                    </a:cubicBezTo>
                    <a:cubicBezTo>
                      <a:pt x="0" y="7"/>
                      <a:pt x="8" y="0"/>
                      <a:pt x="17" y="0"/>
                    </a:cubicBezTo>
                    <a:cubicBezTo>
                      <a:pt x="26" y="0"/>
                      <a:pt x="33" y="7"/>
                      <a:pt x="33" y="16"/>
                    </a:cubicBezTo>
                    <a:cubicBezTo>
                      <a:pt x="33" y="25"/>
                      <a:pt x="26" y="33"/>
                      <a:pt x="17" y="33"/>
                    </a:cubicBezTo>
                    <a:close/>
                    <a:moveTo>
                      <a:pt x="17" y="4"/>
                    </a:moveTo>
                    <a:cubicBezTo>
                      <a:pt x="10" y="4"/>
                      <a:pt x="4" y="9"/>
                      <a:pt x="4" y="16"/>
                    </a:cubicBezTo>
                    <a:cubicBezTo>
                      <a:pt x="4" y="23"/>
                      <a:pt x="10" y="29"/>
                      <a:pt x="17" y="29"/>
                    </a:cubicBezTo>
                    <a:cubicBezTo>
                      <a:pt x="23" y="29"/>
                      <a:pt x="29" y="23"/>
                      <a:pt x="29" y="16"/>
                    </a:cubicBezTo>
                    <a:cubicBezTo>
                      <a:pt x="29" y="9"/>
                      <a:pt x="23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6" name="Freeform 37"/>
              <p:cNvSpPr/>
              <p:nvPr/>
            </p:nvSpPr>
            <p:spPr bwMode="auto">
              <a:xfrm>
                <a:off x="11710987" y="4763"/>
                <a:ext cx="304800" cy="1544638"/>
              </a:xfrm>
              <a:custGeom>
                <a:avLst/>
                <a:gdLst/>
                <a:ahLst/>
                <a:cxnLst/>
                <a:rect l="0" t="0" r="r" b="b"/>
                <a:pathLst>
                  <a:path w="192" h="973">
                    <a:moveTo>
                      <a:pt x="15" y="973"/>
                    </a:moveTo>
                    <a:lnTo>
                      <a:pt x="0" y="973"/>
                    </a:lnTo>
                    <a:lnTo>
                      <a:pt x="0" y="790"/>
                    </a:lnTo>
                    <a:lnTo>
                      <a:pt x="174" y="614"/>
                    </a:lnTo>
                    <a:lnTo>
                      <a:pt x="174" y="0"/>
                    </a:lnTo>
                    <a:lnTo>
                      <a:pt x="192" y="0"/>
                    </a:lnTo>
                    <a:lnTo>
                      <a:pt x="192" y="620"/>
                    </a:lnTo>
                    <a:lnTo>
                      <a:pt x="15" y="796"/>
                    </a:lnTo>
                    <a:lnTo>
                      <a:pt x="15" y="97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7" name="Freeform 38"/>
              <p:cNvSpPr>
                <a:spLocks noEditPoints="1"/>
              </p:cNvSpPr>
              <p:nvPr/>
            </p:nvSpPr>
            <p:spPr bwMode="auto">
              <a:xfrm>
                <a:off x="11636375" y="4867275"/>
                <a:ext cx="188913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8" name="Freeform 39"/>
              <p:cNvSpPr/>
              <p:nvPr/>
            </p:nvSpPr>
            <p:spPr bwMode="auto">
              <a:xfrm>
                <a:off x="11441112" y="5046663"/>
                <a:ext cx="307975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194" h="1135">
                    <a:moveTo>
                      <a:pt x="18" y="1135"/>
                    </a:moveTo>
                    <a:lnTo>
                      <a:pt x="0" y="1135"/>
                    </a:lnTo>
                    <a:lnTo>
                      <a:pt x="0" y="354"/>
                    </a:lnTo>
                    <a:lnTo>
                      <a:pt x="176" y="177"/>
                    </a:lnTo>
                    <a:lnTo>
                      <a:pt x="176" y="0"/>
                    </a:lnTo>
                    <a:lnTo>
                      <a:pt x="194" y="0"/>
                    </a:lnTo>
                    <a:lnTo>
                      <a:pt x="194" y="183"/>
                    </a:lnTo>
                    <a:lnTo>
                      <a:pt x="18" y="360"/>
                    </a:lnTo>
                    <a:lnTo>
                      <a:pt x="18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9" name="Freeform 40"/>
              <p:cNvSpPr>
                <a:spLocks noEditPoints="1"/>
              </p:cNvSpPr>
              <p:nvPr/>
            </p:nvSpPr>
            <p:spPr bwMode="auto">
              <a:xfrm>
                <a:off x="11849100" y="64166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0" name="Rectangle 41"/>
              <p:cNvSpPr>
                <a:spLocks noChangeArrowheads="1"/>
              </p:cNvSpPr>
              <p:nvPr/>
            </p:nvSpPr>
            <p:spPr bwMode="auto">
              <a:xfrm>
                <a:off x="11939587" y="6596063"/>
                <a:ext cx="23813" cy="25241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</p:grp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1413" y="618518"/>
            <a:ext cx="9905998" cy="14785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2" y="2249487"/>
            <a:ext cx="9905999" cy="35417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456921" y="588327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DE07053-8EF4-6F49-8FFE-F820F3F5CA08}" type="datetimeFigureOut">
              <a:rPr lang="en-US" smtClean="0"/>
              <a:t>6/18/25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41411" y="5883275"/>
            <a:ext cx="623930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 cap="all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76321" y="5883274"/>
            <a:ext cx="77108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D06A21-E607-784E-A7B0-6F4C8EE4FE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2841168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91" r:id="rId1"/>
    <p:sldLayoutId id="2147483692" r:id="rId2"/>
    <p:sldLayoutId id="2147483693" r:id="rId3"/>
    <p:sldLayoutId id="2147483694" r:id="rId4"/>
    <p:sldLayoutId id="2147483695" r:id="rId5"/>
    <p:sldLayoutId id="2147483696" r:id="rId6"/>
    <p:sldLayoutId id="2147483697" r:id="rId7"/>
    <p:sldLayoutId id="2147483698" r:id="rId8"/>
    <p:sldLayoutId id="2147483699" r:id="rId9"/>
    <p:sldLayoutId id="2147483700" r:id="rId10"/>
    <p:sldLayoutId id="2147483701" r:id="rId11"/>
    <p:sldLayoutId id="2147483702" r:id="rId12"/>
    <p:sldLayoutId id="2147483703" r:id="rId13"/>
    <p:sldLayoutId id="2147483704" r:id="rId14"/>
    <p:sldLayoutId id="2147483705" r:id="rId15"/>
    <p:sldLayoutId id="2147483706" r:id="rId16"/>
    <p:sldLayoutId id="2147483707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SzPct val="125000"/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jpg"/><Relationship Id="rId4" Type="http://schemas.openxmlformats.org/officeDocument/2006/relationships/image" Target="../media/image4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png"/><Relationship Id="rId4" Type="http://schemas.openxmlformats.org/officeDocument/2006/relationships/image" Target="../media/image5.jp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5.jp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png"/><Relationship Id="rId4" Type="http://schemas.openxmlformats.org/officeDocument/2006/relationships/image" Target="../media/image13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png"/><Relationship Id="rId4" Type="http://schemas.openxmlformats.org/officeDocument/2006/relationships/image" Target="../media/image14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5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8.png"/><Relationship Id="rId4" Type="http://schemas.openxmlformats.org/officeDocument/2006/relationships/image" Target="../media/image5.jp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5.jp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1.png"/><Relationship Id="rId4" Type="http://schemas.openxmlformats.org/officeDocument/2006/relationships/image" Target="../media/image5.jp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2.png"/><Relationship Id="rId4" Type="http://schemas.openxmlformats.org/officeDocument/2006/relationships/image" Target="../media/image5.jp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3.png"/><Relationship Id="rId4" Type="http://schemas.openxmlformats.org/officeDocument/2006/relationships/image" Target="../media/image5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4.png"/><Relationship Id="rId4" Type="http://schemas.openxmlformats.org/officeDocument/2006/relationships/image" Target="../media/image5.jp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5.jpg"/><Relationship Id="rId4" Type="http://schemas.openxmlformats.org/officeDocument/2006/relationships/image" Target="../media/image5.jp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6.jpeg"/><Relationship Id="rId4" Type="http://schemas.openxmlformats.org/officeDocument/2006/relationships/image" Target="../media/image5.jp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6.jpeg"/><Relationship Id="rId4" Type="http://schemas.openxmlformats.org/officeDocument/2006/relationships/image" Target="../media/image5.jp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6.jpeg"/><Relationship Id="rId5" Type="http://schemas.openxmlformats.org/officeDocument/2006/relationships/image" Target="../media/image5.jpg"/><Relationship Id="rId4" Type="http://schemas.openxmlformats.org/officeDocument/2006/relationships/image" Target="../media/image3.pn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6.jpeg"/><Relationship Id="rId5" Type="http://schemas.openxmlformats.org/officeDocument/2006/relationships/image" Target="../media/image5.jpg"/><Relationship Id="rId4" Type="http://schemas.openxmlformats.org/officeDocument/2006/relationships/image" Target="../media/image3.pn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6.jpeg"/><Relationship Id="rId5" Type="http://schemas.openxmlformats.org/officeDocument/2006/relationships/image" Target="../media/image5.jpg"/><Relationship Id="rId4" Type="http://schemas.openxmlformats.org/officeDocument/2006/relationships/image" Target="../media/image3.png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6.jpeg"/><Relationship Id="rId5" Type="http://schemas.openxmlformats.org/officeDocument/2006/relationships/image" Target="../media/image5.jpg"/><Relationship Id="rId4" Type="http://schemas.openxmlformats.org/officeDocument/2006/relationships/image" Target="../media/image3.png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5" Type="http://schemas.openxmlformats.org/officeDocument/2006/relationships/image" Target="../media/image27.png"/><Relationship Id="rId4" Type="http://schemas.openxmlformats.org/officeDocument/2006/relationships/image" Target="../media/image5.jpg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5" Type="http://schemas.openxmlformats.org/officeDocument/2006/relationships/image" Target="../media/image28.png"/><Relationship Id="rId4" Type="http://schemas.openxmlformats.org/officeDocument/2006/relationships/image" Target="../media/image5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jpg"/><Relationship Id="rId4" Type="http://schemas.openxmlformats.org/officeDocument/2006/relationships/image" Target="../media/image3.png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7" Type="http://schemas.openxmlformats.org/officeDocument/2006/relationships/image" Target="../media/image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0.png"/><Relationship Id="rId5" Type="http://schemas.openxmlformats.org/officeDocument/2006/relationships/image" Target="../media/image29.png"/><Relationship Id="rId4" Type="http://schemas.openxmlformats.org/officeDocument/2006/relationships/image" Target="../media/image5.jpg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1.jpeg"/><Relationship Id="rId5" Type="http://schemas.openxmlformats.org/officeDocument/2006/relationships/image" Target="../media/image5.jpg"/><Relationship Id="rId4" Type="http://schemas.openxmlformats.org/officeDocument/2006/relationships/image" Target="../media/image3.png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jpg"/><Relationship Id="rId4" Type="http://schemas.openxmlformats.org/officeDocument/2006/relationships/image" Target="../media/image3.png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jpg"/><Relationship Id="rId4" Type="http://schemas.openxmlformats.org/officeDocument/2006/relationships/image" Target="../media/image3.png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jpg"/><Relationship Id="rId4" Type="http://schemas.openxmlformats.org/officeDocument/2006/relationships/image" Target="../media/image3.png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jpg"/><Relationship Id="rId4" Type="http://schemas.openxmlformats.org/officeDocument/2006/relationships/image" Target="../media/image3.png"/></Relationships>
</file>

<file path=ppt/slides/_rels/slide5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png"/><Relationship Id="rId3" Type="http://schemas.openxmlformats.org/officeDocument/2006/relationships/image" Target="../media/image1.jpeg"/><Relationship Id="rId7" Type="http://schemas.openxmlformats.org/officeDocument/2006/relationships/image" Target="../media/image33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2.png"/><Relationship Id="rId5" Type="http://schemas.openxmlformats.org/officeDocument/2006/relationships/image" Target="../media/image5.jpg"/><Relationship Id="rId4" Type="http://schemas.openxmlformats.org/officeDocument/2006/relationships/image" Target="../media/image3.png"/><Relationship Id="rId9" Type="http://schemas.openxmlformats.org/officeDocument/2006/relationships/image" Target="../media/image35.png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jpg"/><Relationship Id="rId4" Type="http://schemas.openxmlformats.org/officeDocument/2006/relationships/image" Target="../media/image3.png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6.png"/><Relationship Id="rId5" Type="http://schemas.openxmlformats.org/officeDocument/2006/relationships/image" Target="../media/image5.jpg"/><Relationship Id="rId4" Type="http://schemas.openxmlformats.org/officeDocument/2006/relationships/image" Target="../media/image3.png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7.png"/><Relationship Id="rId5" Type="http://schemas.openxmlformats.org/officeDocument/2006/relationships/image" Target="../media/image5.jpg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jpg"/><Relationship Id="rId4" Type="http://schemas.openxmlformats.org/officeDocument/2006/relationships/image" Target="../media/image3.png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8.png"/><Relationship Id="rId5" Type="http://schemas.openxmlformats.org/officeDocument/2006/relationships/image" Target="../media/image5.jpg"/><Relationship Id="rId4" Type="http://schemas.openxmlformats.org/officeDocument/2006/relationships/image" Target="../media/image3.png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7" Type="http://schemas.openxmlformats.org/officeDocument/2006/relationships/image" Target="../media/image40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9.png"/><Relationship Id="rId5" Type="http://schemas.openxmlformats.org/officeDocument/2006/relationships/image" Target="../media/image5.jpg"/><Relationship Id="rId4" Type="http://schemas.openxmlformats.org/officeDocument/2006/relationships/image" Target="../media/image3.png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7" Type="http://schemas.openxmlformats.org/officeDocument/2006/relationships/image" Target="../media/image3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2.png"/><Relationship Id="rId5" Type="http://schemas.openxmlformats.org/officeDocument/2006/relationships/image" Target="../media/image41.png"/><Relationship Id="rId4" Type="http://schemas.openxmlformats.org/officeDocument/2006/relationships/image" Target="../media/image5.jpg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4.jpg"/><Relationship Id="rId5" Type="http://schemas.openxmlformats.org/officeDocument/2006/relationships/image" Target="../media/image43.jpg"/><Relationship Id="rId4" Type="http://schemas.openxmlformats.org/officeDocument/2006/relationships/image" Target="../media/image3.png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5" Type="http://schemas.openxmlformats.org/officeDocument/2006/relationships/image" Target="../media/image45.png"/><Relationship Id="rId4" Type="http://schemas.openxmlformats.org/officeDocument/2006/relationships/image" Target="../media/image5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jpg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360607-49D6-CE0D-03D9-EA8A494BF62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409662" y="1316582"/>
            <a:ext cx="5372675" cy="1075235"/>
          </a:xfrm>
        </p:spPr>
        <p:txBody>
          <a:bodyPr>
            <a:normAutofit/>
          </a:bodyPr>
          <a:lstStyle/>
          <a:p>
            <a:r>
              <a:rPr lang="en-US" dirty="0"/>
              <a:t>CI User Support</a:t>
            </a:r>
          </a:p>
        </p:txBody>
      </p:sp>
      <p:pic>
        <p:nvPicPr>
          <p:cNvPr id="4" name="Picture 3" descr="A logo with a cactus and text&#10;&#10;AI-generated content may be incorrect.">
            <a:extLst>
              <a:ext uri="{FF2B5EF4-FFF2-40B4-BE49-F238E27FC236}">
                <a16:creationId xmlns:a16="http://schemas.microsoft.com/office/drawing/2014/main" id="{D440E167-305B-CD5F-0550-146802B4B35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94854" y="2391817"/>
            <a:ext cx="3365402" cy="3365402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A185915D-5323-184C-7BF1-32F8373278FE}"/>
              </a:ext>
            </a:extLst>
          </p:cNvPr>
          <p:cNvSpPr txBox="1"/>
          <p:nvPr/>
        </p:nvSpPr>
        <p:spPr>
          <a:xfrm>
            <a:off x="2721166" y="6265710"/>
            <a:ext cx="6103344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/>
              <a:t>Virtual Residency 2025, Monday June 23, 2025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BC6C2F6-1C2E-A1E6-BB4F-7188618CD178}"/>
              </a:ext>
            </a:extLst>
          </p:cNvPr>
          <p:cNvSpPr txBox="1"/>
          <p:nvPr/>
        </p:nvSpPr>
        <p:spPr>
          <a:xfrm>
            <a:off x="2808244" y="3102619"/>
            <a:ext cx="5126660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/>
              <a:t>Chris Reidy</a:t>
            </a:r>
          </a:p>
          <a:p>
            <a:r>
              <a:rPr lang="en-US" sz="3200" dirty="0"/>
              <a:t>Research Facilitation Manager</a:t>
            </a:r>
          </a:p>
          <a:p>
            <a:r>
              <a:rPr lang="en-US" sz="3200" dirty="0"/>
              <a:t>University of Arizona</a:t>
            </a:r>
          </a:p>
        </p:txBody>
      </p:sp>
      <p:sp>
        <p:nvSpPr>
          <p:cNvPr id="8" name="Subtitle 7">
            <a:extLst>
              <a:ext uri="{FF2B5EF4-FFF2-40B4-BE49-F238E27FC236}">
                <a16:creationId xmlns:a16="http://schemas.microsoft.com/office/drawing/2014/main" id="{F0918C5B-24EB-29C0-9725-FDD076A031D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125959" y="3102619"/>
            <a:ext cx="1903192" cy="1655762"/>
          </a:xfr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4763160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duotone>
              <a:schemeClr val="bg2">
                <a:shade val="88000"/>
                <a:hueMod val="106000"/>
                <a:satMod val="140000"/>
                <a:lumMod val="54000"/>
              </a:schemeClr>
              <a:schemeClr val="bg2">
                <a:tint val="98000"/>
                <a:hueMod val="90000"/>
                <a:satMod val="150000"/>
                <a:lumMod val="160000"/>
              </a:schemeClr>
            </a:duotone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352CDDB3-2632-04BB-27D6-56703662E34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5C869A02-E04D-271E-5995-B89FDCB2E782}"/>
              </a:ext>
            </a:extLst>
          </p:cNvPr>
          <p:cNvSpPr txBox="1"/>
          <p:nvPr/>
        </p:nvSpPr>
        <p:spPr>
          <a:xfrm>
            <a:off x="1740757" y="400811"/>
            <a:ext cx="5055295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>
                <a:latin typeface="Calibri" panose="020F0502020204030204" pitchFamily="34" charset="0"/>
                <a:cs typeface="Calibri" panose="020F0502020204030204" pitchFamily="34" charset="0"/>
              </a:rPr>
              <a:t>Expectations – Users</a:t>
            </a:r>
          </a:p>
        </p:txBody>
      </p:sp>
      <p:pic>
        <p:nvPicPr>
          <p:cNvPr id="4" name="Picture 3" descr="A logo with a cactus and text&#10;&#10;AI-generated content may be incorrect.">
            <a:extLst>
              <a:ext uri="{FF2B5EF4-FFF2-40B4-BE49-F238E27FC236}">
                <a16:creationId xmlns:a16="http://schemas.microsoft.com/office/drawing/2014/main" id="{09109B17-CD43-3A6A-BBF2-5E120B8735F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60096" y="4658458"/>
            <a:ext cx="2054395" cy="2054395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BFC8A6E4-22EA-BB6D-FAEE-9F853598C41C}"/>
              </a:ext>
            </a:extLst>
          </p:cNvPr>
          <p:cNvSpPr txBox="1"/>
          <p:nvPr/>
        </p:nvSpPr>
        <p:spPr>
          <a:xfrm>
            <a:off x="2721166" y="6265710"/>
            <a:ext cx="610334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Virtual Residency 2025, Monday June 23, 2025</a:t>
            </a:r>
          </a:p>
        </p:txBody>
      </p:sp>
      <p:pic>
        <p:nvPicPr>
          <p:cNvPr id="5" name="Picture 4" descr="A logo of a university of arizona&#10;&#10;AI-generated content may be incorrect.">
            <a:extLst>
              <a:ext uri="{FF2B5EF4-FFF2-40B4-BE49-F238E27FC236}">
                <a16:creationId xmlns:a16="http://schemas.microsoft.com/office/drawing/2014/main" id="{D4605A34-63AA-6E5C-445E-92E41EE072A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5353" y="5550574"/>
            <a:ext cx="1162279" cy="1162279"/>
          </a:xfrm>
          <a:prstGeom prst="rect">
            <a:avLst/>
          </a:prstGeom>
          <a:solidFill>
            <a:schemeClr val="tx1">
              <a:alpha val="40000"/>
            </a:schemeClr>
          </a:solidFill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2FE26797-2001-27AF-0AE2-E40A5901E0FF}"/>
              </a:ext>
            </a:extLst>
          </p:cNvPr>
          <p:cNvSpPr txBox="1"/>
          <p:nvPr/>
        </p:nvSpPr>
        <p:spPr>
          <a:xfrm>
            <a:off x="1818494" y="1114955"/>
            <a:ext cx="9695026" cy="452431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/>
              <a:t>Typical Roles</a:t>
            </a:r>
          </a:p>
          <a:p>
            <a:r>
              <a:rPr lang="en-US" sz="3200" dirty="0"/>
              <a:t>“hands-on”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dirty="0"/>
              <a:t>Researcher or research team member (student, post-doc)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dirty="0"/>
              <a:t>Instructor or learner</a:t>
            </a:r>
          </a:p>
          <a:p>
            <a:endParaRPr lang="en-US" sz="3200" dirty="0"/>
          </a:p>
          <a:p>
            <a:r>
              <a:rPr lang="en-US" sz="3200" dirty="0"/>
              <a:t>Expectations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/>
              <a:t>Reasonable allocations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/>
              <a:t>Technology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/>
              <a:t>24 x 7 support ?  highly knowledgeable ?</a:t>
            </a:r>
          </a:p>
        </p:txBody>
      </p:sp>
    </p:spTree>
    <p:extLst>
      <p:ext uri="{BB962C8B-B14F-4D97-AF65-F5344CB8AC3E}">
        <p14:creationId xmlns:p14="http://schemas.microsoft.com/office/powerpoint/2010/main" val="34662938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duotone>
              <a:schemeClr val="bg2">
                <a:shade val="88000"/>
                <a:hueMod val="106000"/>
                <a:satMod val="140000"/>
                <a:lumMod val="54000"/>
              </a:schemeClr>
              <a:schemeClr val="bg2">
                <a:tint val="98000"/>
                <a:hueMod val="90000"/>
                <a:satMod val="150000"/>
                <a:lumMod val="160000"/>
              </a:schemeClr>
            </a:duotone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A21B964E-432C-DB58-16B1-ABE3AD45852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5633B5E3-4F92-94A7-4B7D-41134EDA4819}"/>
              </a:ext>
            </a:extLst>
          </p:cNvPr>
          <p:cNvSpPr txBox="1"/>
          <p:nvPr/>
        </p:nvSpPr>
        <p:spPr>
          <a:xfrm>
            <a:off x="1740757" y="400811"/>
            <a:ext cx="4547270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>
                <a:latin typeface="Calibri" panose="020F0502020204030204" pitchFamily="34" charset="0"/>
                <a:cs typeface="Calibri" panose="020F0502020204030204" pitchFamily="34" charset="0"/>
              </a:rPr>
              <a:t>Categorizing Users</a:t>
            </a:r>
          </a:p>
        </p:txBody>
      </p:sp>
      <p:pic>
        <p:nvPicPr>
          <p:cNvPr id="4" name="Picture 3" descr="A logo with a cactus and text&#10;&#10;AI-generated content may be incorrect.">
            <a:extLst>
              <a:ext uri="{FF2B5EF4-FFF2-40B4-BE49-F238E27FC236}">
                <a16:creationId xmlns:a16="http://schemas.microsoft.com/office/drawing/2014/main" id="{CD3A2FBC-8C46-4E9E-0ABD-E7FE88B90FC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60096" y="4658458"/>
            <a:ext cx="2054395" cy="2054395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8A72EBEC-BE24-6C13-8085-69407E73B8FF}"/>
              </a:ext>
            </a:extLst>
          </p:cNvPr>
          <p:cNvSpPr txBox="1"/>
          <p:nvPr/>
        </p:nvSpPr>
        <p:spPr>
          <a:xfrm>
            <a:off x="2721166" y="6265710"/>
            <a:ext cx="610334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Virtual Residency 2025, Monday June 23, 2025</a:t>
            </a:r>
          </a:p>
        </p:txBody>
      </p:sp>
      <p:pic>
        <p:nvPicPr>
          <p:cNvPr id="5" name="Picture 4" descr="A logo of a university of arizona&#10;&#10;AI-generated content may be incorrect.">
            <a:extLst>
              <a:ext uri="{FF2B5EF4-FFF2-40B4-BE49-F238E27FC236}">
                <a16:creationId xmlns:a16="http://schemas.microsoft.com/office/drawing/2014/main" id="{DACEBC08-3196-B024-A89B-AE99C52CB43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5353" y="5550574"/>
            <a:ext cx="1162279" cy="1162279"/>
          </a:xfrm>
          <a:prstGeom prst="rect">
            <a:avLst/>
          </a:prstGeom>
          <a:solidFill>
            <a:schemeClr val="tx1">
              <a:alpha val="40000"/>
            </a:schemeClr>
          </a:solidFill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02CB42D8-E1EA-3C3C-FF16-F4FD827B28CB}"/>
              </a:ext>
            </a:extLst>
          </p:cNvPr>
          <p:cNvSpPr txBox="1"/>
          <p:nvPr/>
        </p:nvSpPr>
        <p:spPr>
          <a:xfrm>
            <a:off x="1840527" y="1170252"/>
            <a:ext cx="4534768" cy="501675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/>
              <a:t>Three broad categories: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dirty="0"/>
              <a:t>Novice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dirty="0"/>
              <a:t>Intermediate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dirty="0"/>
              <a:t>Advanced</a:t>
            </a:r>
          </a:p>
          <a:p>
            <a:endParaRPr lang="en-US" sz="3200" dirty="0"/>
          </a:p>
          <a:p>
            <a:r>
              <a:rPr lang="en-US" sz="3200" dirty="0"/>
              <a:t>How do you identify them?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/>
              <a:t>History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/>
              <a:t>Rookie mistakes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/>
              <a:t>Their responses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/>
              <a:t>The language used</a:t>
            </a:r>
          </a:p>
        </p:txBody>
      </p:sp>
    </p:spTree>
    <p:extLst>
      <p:ext uri="{BB962C8B-B14F-4D97-AF65-F5344CB8AC3E}">
        <p14:creationId xmlns:p14="http://schemas.microsoft.com/office/powerpoint/2010/main" val="154784832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duotone>
              <a:schemeClr val="bg2">
                <a:shade val="88000"/>
                <a:hueMod val="106000"/>
                <a:satMod val="140000"/>
                <a:lumMod val="54000"/>
              </a:schemeClr>
              <a:schemeClr val="bg2">
                <a:tint val="98000"/>
                <a:hueMod val="90000"/>
                <a:satMod val="150000"/>
                <a:lumMod val="160000"/>
              </a:schemeClr>
            </a:duotone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42D665F8-9FF1-9A41-D2F0-50E351594FF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2F4508A4-5D08-AD6B-2F18-9ED5355883D0}"/>
              </a:ext>
            </a:extLst>
          </p:cNvPr>
          <p:cNvSpPr txBox="1"/>
          <p:nvPr/>
        </p:nvSpPr>
        <p:spPr>
          <a:xfrm>
            <a:off x="1729741" y="222958"/>
            <a:ext cx="5887637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>
                <a:latin typeface="Calibri" panose="020F0502020204030204" pitchFamily="34" charset="0"/>
                <a:cs typeface="Calibri" panose="020F0502020204030204" pitchFamily="34" charset="0"/>
              </a:rPr>
              <a:t>Category 1: Novice Users</a:t>
            </a:r>
          </a:p>
        </p:txBody>
      </p:sp>
      <p:pic>
        <p:nvPicPr>
          <p:cNvPr id="4" name="Picture 3" descr="A logo with a cactus and text&#10;&#10;AI-generated content may be incorrect.">
            <a:extLst>
              <a:ext uri="{FF2B5EF4-FFF2-40B4-BE49-F238E27FC236}">
                <a16:creationId xmlns:a16="http://schemas.microsoft.com/office/drawing/2014/main" id="{522513A9-6D54-E1C9-8C97-8B0D0A9C6DC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60096" y="4658458"/>
            <a:ext cx="2054395" cy="2054395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C6C5A3D2-2F3E-F88E-B488-45CAD2A9A8A7}"/>
              </a:ext>
            </a:extLst>
          </p:cNvPr>
          <p:cNvSpPr txBox="1"/>
          <p:nvPr/>
        </p:nvSpPr>
        <p:spPr>
          <a:xfrm>
            <a:off x="2721166" y="6265710"/>
            <a:ext cx="610334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Virtual Residency 2025, Monday June 23, 2025</a:t>
            </a:r>
          </a:p>
        </p:txBody>
      </p:sp>
      <p:pic>
        <p:nvPicPr>
          <p:cNvPr id="5" name="Picture 4" descr="A logo of a university of arizona&#10;&#10;AI-generated content may be incorrect.">
            <a:extLst>
              <a:ext uri="{FF2B5EF4-FFF2-40B4-BE49-F238E27FC236}">
                <a16:creationId xmlns:a16="http://schemas.microsoft.com/office/drawing/2014/main" id="{1794F2D1-E26C-7C19-23C0-1A54C8146CA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5353" y="5550574"/>
            <a:ext cx="1162279" cy="1162279"/>
          </a:xfrm>
          <a:prstGeom prst="rect">
            <a:avLst/>
          </a:prstGeom>
          <a:solidFill>
            <a:schemeClr val="tx1">
              <a:alpha val="40000"/>
            </a:schemeClr>
          </a:solidFill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B2BE9C5C-9870-770E-76E4-E4340FAB07BF}"/>
              </a:ext>
            </a:extLst>
          </p:cNvPr>
          <p:cNvSpPr txBox="1"/>
          <p:nvPr/>
        </p:nvSpPr>
        <p:spPr>
          <a:xfrm>
            <a:off x="1820580" y="874455"/>
            <a:ext cx="9066713" cy="550920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/>
              <a:t>Characteristics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dirty="0"/>
              <a:t>Little experience with Linux or the command line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dirty="0"/>
              <a:t>May already use </a:t>
            </a:r>
            <a:r>
              <a:rPr lang="en-US" sz="3200" dirty="0" err="1"/>
              <a:t>Matlab</a:t>
            </a:r>
            <a:r>
              <a:rPr lang="en-US" sz="3200" dirty="0"/>
              <a:t>, R or Python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dirty="0"/>
              <a:t>Rarely understand parallelism</a:t>
            </a:r>
          </a:p>
          <a:p>
            <a:endParaRPr lang="en-US" sz="3200" dirty="0"/>
          </a:p>
          <a:p>
            <a:r>
              <a:rPr lang="en-US" sz="3200" dirty="0"/>
              <a:t>Generate 40-50% of requests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/>
              <a:t>Account setup and resources available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/>
              <a:t>Navigating the node types (bastion, login, compute)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/>
              <a:t>Access issues (ssh keys, OnDemand)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/>
              <a:t>Understanding errors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/>
              <a:t>File permissions</a:t>
            </a:r>
          </a:p>
        </p:txBody>
      </p:sp>
    </p:spTree>
    <p:extLst>
      <p:ext uri="{BB962C8B-B14F-4D97-AF65-F5344CB8AC3E}">
        <p14:creationId xmlns:p14="http://schemas.microsoft.com/office/powerpoint/2010/main" val="280973283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duotone>
              <a:schemeClr val="bg2">
                <a:shade val="88000"/>
                <a:hueMod val="106000"/>
                <a:satMod val="140000"/>
                <a:lumMod val="54000"/>
              </a:schemeClr>
              <a:schemeClr val="bg2">
                <a:tint val="98000"/>
                <a:hueMod val="90000"/>
                <a:satMod val="150000"/>
                <a:lumMod val="160000"/>
              </a:schemeClr>
            </a:duotone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F5F37100-9471-1A92-45F6-12EF4154AB7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01248CCE-5576-2674-D96F-F2371A13EDC0}"/>
              </a:ext>
            </a:extLst>
          </p:cNvPr>
          <p:cNvSpPr txBox="1"/>
          <p:nvPr/>
        </p:nvSpPr>
        <p:spPr>
          <a:xfrm>
            <a:off x="1740757" y="400811"/>
            <a:ext cx="6045309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>
                <a:latin typeface="Calibri" panose="020F0502020204030204" pitchFamily="34" charset="0"/>
                <a:cs typeface="Calibri" panose="020F0502020204030204" pitchFamily="34" charset="0"/>
              </a:rPr>
              <a:t>Support for Novice Users</a:t>
            </a:r>
          </a:p>
        </p:txBody>
      </p:sp>
      <p:pic>
        <p:nvPicPr>
          <p:cNvPr id="4" name="Picture 3" descr="A logo with a cactus and text&#10;&#10;AI-generated content may be incorrect.">
            <a:extLst>
              <a:ext uri="{FF2B5EF4-FFF2-40B4-BE49-F238E27FC236}">
                <a16:creationId xmlns:a16="http://schemas.microsoft.com/office/drawing/2014/main" id="{74A6B4D7-46C8-218B-1093-AAEF6CD4419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60096" y="4658458"/>
            <a:ext cx="2054395" cy="2054395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1A1BCFDF-069F-A4B3-49AA-04A524ABC3E3}"/>
              </a:ext>
            </a:extLst>
          </p:cNvPr>
          <p:cNvSpPr txBox="1"/>
          <p:nvPr/>
        </p:nvSpPr>
        <p:spPr>
          <a:xfrm>
            <a:off x="2721166" y="6265710"/>
            <a:ext cx="610334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Virtual Residency 2025, Monday June 23, 2025</a:t>
            </a:r>
          </a:p>
        </p:txBody>
      </p:sp>
      <p:pic>
        <p:nvPicPr>
          <p:cNvPr id="5" name="Picture 4" descr="A logo of a university of arizona&#10;&#10;AI-generated content may be incorrect.">
            <a:extLst>
              <a:ext uri="{FF2B5EF4-FFF2-40B4-BE49-F238E27FC236}">
                <a16:creationId xmlns:a16="http://schemas.microsoft.com/office/drawing/2014/main" id="{20947C8B-066F-7747-666D-0E154BF13D0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5353" y="5550574"/>
            <a:ext cx="1162279" cy="1162279"/>
          </a:xfrm>
          <a:prstGeom prst="rect">
            <a:avLst/>
          </a:prstGeom>
          <a:solidFill>
            <a:schemeClr val="tx1">
              <a:alpha val="40000"/>
            </a:schemeClr>
          </a:solidFill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717E5D90-0730-F23C-CB32-13EC8B17CCC3}"/>
              </a:ext>
            </a:extLst>
          </p:cNvPr>
          <p:cNvSpPr txBox="1"/>
          <p:nvPr/>
        </p:nvSpPr>
        <p:spPr>
          <a:xfrm>
            <a:off x="1840527" y="1401670"/>
            <a:ext cx="9265293" cy="35394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dirty="0"/>
              <a:t>Good documentation with plenty of “Getting Started”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dirty="0"/>
              <a:t>Introductory workshops, in person and online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dirty="0"/>
              <a:t>Office Hours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dirty="0"/>
              <a:t>“Face-to-face” support – Zoom or in-person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dirty="0"/>
              <a:t>Ease of use. Open OnDemand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dirty="0"/>
              <a:t>Ease of use for CLI – modules, scheduler, samples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dirty="0"/>
              <a:t>Software installation assistance</a:t>
            </a:r>
          </a:p>
        </p:txBody>
      </p:sp>
    </p:spTree>
    <p:extLst>
      <p:ext uri="{BB962C8B-B14F-4D97-AF65-F5344CB8AC3E}">
        <p14:creationId xmlns:p14="http://schemas.microsoft.com/office/powerpoint/2010/main" val="148779148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logo of a university of arizona&#10;&#10;AI-generated content may be incorrect.">
            <a:extLst>
              <a:ext uri="{FF2B5EF4-FFF2-40B4-BE49-F238E27FC236}">
                <a16:creationId xmlns:a16="http://schemas.microsoft.com/office/drawing/2014/main" id="{1133A9E5-C6F7-0E09-52BD-E3CC1B3FEBA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9931" y="5616675"/>
            <a:ext cx="1162279" cy="1162279"/>
          </a:xfrm>
          <a:prstGeom prst="rect">
            <a:avLst/>
          </a:prstGeom>
          <a:solidFill>
            <a:schemeClr val="tx1">
              <a:alpha val="40000"/>
            </a:schemeClr>
          </a:solidFill>
        </p:spPr>
      </p:pic>
      <p:pic>
        <p:nvPicPr>
          <p:cNvPr id="8" name="Picture 7" descr="A screenshot of a web page&#10;&#10;AI-generated content may be incorrect.">
            <a:extLst>
              <a:ext uri="{FF2B5EF4-FFF2-40B4-BE49-F238E27FC236}">
                <a16:creationId xmlns:a16="http://schemas.microsoft.com/office/drawing/2014/main" id="{8E1C8A41-622B-790C-1D79-4595D7FDE04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58887" y="219801"/>
            <a:ext cx="10438970" cy="6559153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B5FEE44B-3D25-28A7-31DF-FAF0FDEA704D}"/>
              </a:ext>
            </a:extLst>
          </p:cNvPr>
          <p:cNvSpPr txBox="1"/>
          <p:nvPr/>
        </p:nvSpPr>
        <p:spPr>
          <a:xfrm>
            <a:off x="4223969" y="453619"/>
            <a:ext cx="415767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err="1">
                <a:solidFill>
                  <a:schemeClr val="bg1"/>
                </a:solidFill>
              </a:rPr>
              <a:t>hpcdocs.hpc.arizona.edu</a:t>
            </a:r>
            <a:endParaRPr lang="en-US" sz="3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242529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B214C5F-DAFB-98AC-1728-C493316BE4E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omputer with a screen on&#10;&#10;AI-generated content may be incorrect.">
            <a:extLst>
              <a:ext uri="{FF2B5EF4-FFF2-40B4-BE49-F238E27FC236}">
                <a16:creationId xmlns:a16="http://schemas.microsoft.com/office/drawing/2014/main" id="{9D13BC50-D8D4-3231-8196-FEAAD0BA2D1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9931" y="898625"/>
            <a:ext cx="11632138" cy="471805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43478ED4-9767-D127-C623-D50D549CD05D}"/>
              </a:ext>
            </a:extLst>
          </p:cNvPr>
          <p:cNvSpPr txBox="1"/>
          <p:nvPr/>
        </p:nvSpPr>
        <p:spPr>
          <a:xfrm>
            <a:off x="4572001" y="242371"/>
            <a:ext cx="255352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err="1"/>
              <a:t>slurm-web.com</a:t>
            </a:r>
            <a:endParaRPr lang="en-US" sz="3200" dirty="0"/>
          </a:p>
        </p:txBody>
      </p:sp>
      <p:pic>
        <p:nvPicPr>
          <p:cNvPr id="6" name="Picture 5" descr="A logo of a university of arizona&#10;&#10;AI-generated content may be incorrect.">
            <a:extLst>
              <a:ext uri="{FF2B5EF4-FFF2-40B4-BE49-F238E27FC236}">
                <a16:creationId xmlns:a16="http://schemas.microsoft.com/office/drawing/2014/main" id="{36CE17DD-E54D-9E9C-3124-88D4DCAD54D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9931" y="5616675"/>
            <a:ext cx="1162279" cy="1162279"/>
          </a:xfrm>
          <a:prstGeom prst="rect">
            <a:avLst/>
          </a:prstGeom>
          <a:solidFill>
            <a:schemeClr val="tx1">
              <a:alpha val="40000"/>
            </a:schemeClr>
          </a:solidFill>
        </p:spPr>
      </p:pic>
    </p:spTree>
    <p:extLst>
      <p:ext uri="{BB962C8B-B14F-4D97-AF65-F5344CB8AC3E}">
        <p14:creationId xmlns:p14="http://schemas.microsoft.com/office/powerpoint/2010/main" val="59242810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4744F27-D2B9-1760-6ADE-E9A012A5E27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664D4963-12A0-B5B3-6E4A-65D10332034F}"/>
              </a:ext>
            </a:extLst>
          </p:cNvPr>
          <p:cNvSpPr txBox="1"/>
          <p:nvPr/>
        </p:nvSpPr>
        <p:spPr>
          <a:xfrm>
            <a:off x="0" y="2533879"/>
            <a:ext cx="337945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err="1"/>
              <a:t>openondemand.org</a:t>
            </a:r>
            <a:endParaRPr lang="en-US" sz="3200" dirty="0"/>
          </a:p>
        </p:txBody>
      </p:sp>
      <p:pic>
        <p:nvPicPr>
          <p:cNvPr id="6" name="Picture 5" descr="A logo of a university of arizona&#10;&#10;AI-generated content may be incorrect.">
            <a:extLst>
              <a:ext uri="{FF2B5EF4-FFF2-40B4-BE49-F238E27FC236}">
                <a16:creationId xmlns:a16="http://schemas.microsoft.com/office/drawing/2014/main" id="{F2ACD0CF-D195-C73E-B156-5400AF79172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9931" y="5616675"/>
            <a:ext cx="1162279" cy="1162279"/>
          </a:xfrm>
          <a:prstGeom prst="rect">
            <a:avLst/>
          </a:prstGeom>
          <a:solidFill>
            <a:schemeClr val="tx1">
              <a:alpha val="40000"/>
            </a:schemeClr>
          </a:solidFill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3437DB1E-FFEE-87C6-741F-B05D3CEF51A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79634" y="96283"/>
            <a:ext cx="6973983" cy="584775"/>
          </a:xfrm>
          <a:prstGeom prst="rect">
            <a:avLst/>
          </a:prstGeom>
        </p:spPr>
      </p:pic>
      <p:pic>
        <p:nvPicPr>
          <p:cNvPr id="8" name="Picture 7" descr="A screenshot of a computer&#10;&#10;AI-generated content may be incorrect.">
            <a:extLst>
              <a:ext uri="{FF2B5EF4-FFF2-40B4-BE49-F238E27FC236}">
                <a16:creationId xmlns:a16="http://schemas.microsoft.com/office/drawing/2014/main" id="{921F697A-A5EF-9279-EB69-5E122E0E291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79634" y="681058"/>
            <a:ext cx="6305626" cy="60235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74902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duotone>
              <a:schemeClr val="bg2">
                <a:shade val="88000"/>
                <a:hueMod val="106000"/>
                <a:satMod val="140000"/>
                <a:lumMod val="54000"/>
              </a:schemeClr>
              <a:schemeClr val="bg2">
                <a:tint val="98000"/>
                <a:hueMod val="90000"/>
                <a:satMod val="150000"/>
                <a:lumMod val="160000"/>
              </a:schemeClr>
            </a:duotone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5166DBD8-0581-8F5E-3CF4-193226753D4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5D59D35E-06C4-B714-4969-DA9A9D8E9E3A}"/>
              </a:ext>
            </a:extLst>
          </p:cNvPr>
          <p:cNvSpPr txBox="1"/>
          <p:nvPr/>
        </p:nvSpPr>
        <p:spPr>
          <a:xfrm>
            <a:off x="1718723" y="239517"/>
            <a:ext cx="7305333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>
                <a:latin typeface="Calibri" panose="020F0502020204030204" pitchFamily="34" charset="0"/>
                <a:cs typeface="Calibri" panose="020F0502020204030204" pitchFamily="34" charset="0"/>
              </a:rPr>
              <a:t>Category 2: Intermediate Users</a:t>
            </a:r>
          </a:p>
        </p:txBody>
      </p:sp>
      <p:pic>
        <p:nvPicPr>
          <p:cNvPr id="4" name="Picture 3" descr="A logo with a cactus and text&#10;&#10;AI-generated content may be incorrect.">
            <a:extLst>
              <a:ext uri="{FF2B5EF4-FFF2-40B4-BE49-F238E27FC236}">
                <a16:creationId xmlns:a16="http://schemas.microsoft.com/office/drawing/2014/main" id="{11623C66-7280-09D0-50E2-D94D0AEDB2F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60096" y="4658458"/>
            <a:ext cx="2054395" cy="2054395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BE394E7E-FC2D-AE87-256A-81DC239928E6}"/>
              </a:ext>
            </a:extLst>
          </p:cNvPr>
          <p:cNvSpPr txBox="1"/>
          <p:nvPr/>
        </p:nvSpPr>
        <p:spPr>
          <a:xfrm>
            <a:off x="2721166" y="6265710"/>
            <a:ext cx="610334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Virtual Residency 2025, Monday June 23, 2025</a:t>
            </a:r>
          </a:p>
        </p:txBody>
      </p:sp>
      <p:pic>
        <p:nvPicPr>
          <p:cNvPr id="5" name="Picture 4" descr="A logo of a university of arizona&#10;&#10;AI-generated content may be incorrect.">
            <a:extLst>
              <a:ext uri="{FF2B5EF4-FFF2-40B4-BE49-F238E27FC236}">
                <a16:creationId xmlns:a16="http://schemas.microsoft.com/office/drawing/2014/main" id="{962651CF-DDFF-0089-7052-AD0BB97A439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5353" y="5550574"/>
            <a:ext cx="1162279" cy="1162279"/>
          </a:xfrm>
          <a:prstGeom prst="rect">
            <a:avLst/>
          </a:prstGeom>
          <a:solidFill>
            <a:schemeClr val="tx1">
              <a:alpha val="40000"/>
            </a:schemeClr>
          </a:solidFill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944CA782-4B7F-EE2E-42E2-8A7072E9D4B3}"/>
              </a:ext>
            </a:extLst>
          </p:cNvPr>
          <p:cNvSpPr txBox="1"/>
          <p:nvPr/>
        </p:nvSpPr>
        <p:spPr>
          <a:xfrm>
            <a:off x="1637068" y="882734"/>
            <a:ext cx="9250225" cy="550920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/>
              <a:t>Characteristics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dirty="0"/>
              <a:t>Have some experience to run jobs (CLI or OnDemand)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dirty="0"/>
              <a:t>Can often manage file permissions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dirty="0"/>
              <a:t>Problem determination skills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dirty="0"/>
              <a:t>Understand virtual environments for Python, R </a:t>
            </a:r>
          </a:p>
          <a:p>
            <a:endParaRPr lang="en-US" sz="3200" dirty="0"/>
          </a:p>
          <a:p>
            <a:r>
              <a:rPr lang="en-US" sz="3200" dirty="0"/>
              <a:t>Generate 30-40% of requests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/>
              <a:t>Assistance with complex software and environments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/>
              <a:t>Assistance with performance issues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/>
              <a:t>Assistance with migration / versioning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/>
              <a:t>Special requests</a:t>
            </a:r>
          </a:p>
        </p:txBody>
      </p:sp>
    </p:spTree>
    <p:extLst>
      <p:ext uri="{BB962C8B-B14F-4D97-AF65-F5344CB8AC3E}">
        <p14:creationId xmlns:p14="http://schemas.microsoft.com/office/powerpoint/2010/main" val="48057120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duotone>
              <a:schemeClr val="bg2">
                <a:shade val="88000"/>
                <a:hueMod val="106000"/>
                <a:satMod val="140000"/>
                <a:lumMod val="54000"/>
              </a:schemeClr>
              <a:schemeClr val="bg2">
                <a:tint val="98000"/>
                <a:hueMod val="90000"/>
                <a:satMod val="150000"/>
                <a:lumMod val="160000"/>
              </a:schemeClr>
            </a:duotone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A8031D09-A821-B283-764A-587CDDB542C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CF757F52-693A-84B3-9092-7E9D1AB10A50}"/>
              </a:ext>
            </a:extLst>
          </p:cNvPr>
          <p:cNvSpPr txBox="1"/>
          <p:nvPr/>
        </p:nvSpPr>
        <p:spPr>
          <a:xfrm>
            <a:off x="1740757" y="400811"/>
            <a:ext cx="7591245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>
                <a:latin typeface="Calibri" panose="020F0502020204030204" pitchFamily="34" charset="0"/>
                <a:cs typeface="Calibri" panose="020F0502020204030204" pitchFamily="34" charset="0"/>
              </a:rPr>
              <a:t>Support for Intermediate Users</a:t>
            </a:r>
          </a:p>
        </p:txBody>
      </p:sp>
      <p:pic>
        <p:nvPicPr>
          <p:cNvPr id="4" name="Picture 3" descr="A logo with a cactus and text&#10;&#10;AI-generated content may be incorrect.">
            <a:extLst>
              <a:ext uri="{FF2B5EF4-FFF2-40B4-BE49-F238E27FC236}">
                <a16:creationId xmlns:a16="http://schemas.microsoft.com/office/drawing/2014/main" id="{AB7ED3FA-FEED-ED19-DD46-D958746AC3C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60096" y="4658458"/>
            <a:ext cx="2054395" cy="2054395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61783088-3EED-2522-AA02-038A511F01C1}"/>
              </a:ext>
            </a:extLst>
          </p:cNvPr>
          <p:cNvSpPr txBox="1"/>
          <p:nvPr/>
        </p:nvSpPr>
        <p:spPr>
          <a:xfrm>
            <a:off x="2721166" y="6265710"/>
            <a:ext cx="610334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Virtual Residency 2025, Monday June 23, 2025</a:t>
            </a:r>
          </a:p>
        </p:txBody>
      </p:sp>
      <p:pic>
        <p:nvPicPr>
          <p:cNvPr id="5" name="Picture 4" descr="A logo of a university of arizona&#10;&#10;AI-generated content may be incorrect.">
            <a:extLst>
              <a:ext uri="{FF2B5EF4-FFF2-40B4-BE49-F238E27FC236}">
                <a16:creationId xmlns:a16="http://schemas.microsoft.com/office/drawing/2014/main" id="{FFAE1406-926F-3C2A-0298-73A3C479D35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5353" y="5550574"/>
            <a:ext cx="1162279" cy="1162279"/>
          </a:xfrm>
          <a:prstGeom prst="rect">
            <a:avLst/>
          </a:prstGeom>
          <a:solidFill>
            <a:schemeClr val="tx1">
              <a:alpha val="40000"/>
            </a:schemeClr>
          </a:solidFill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F107348A-2780-4848-067A-DFD7B5DA18EA}"/>
              </a:ext>
            </a:extLst>
          </p:cNvPr>
          <p:cNvSpPr txBox="1"/>
          <p:nvPr/>
        </p:nvSpPr>
        <p:spPr>
          <a:xfrm>
            <a:off x="1840527" y="1401670"/>
            <a:ext cx="9002336" cy="35394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dirty="0"/>
              <a:t>Teach them to fish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dirty="0"/>
              <a:t>More complex examples in documentation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dirty="0"/>
              <a:t>Domain specific training or software specific training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dirty="0"/>
              <a:t>Thorough answers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dirty="0"/>
              <a:t>Build enduring relationships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dirty="0"/>
              <a:t>Admit when you don’t know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dirty="0"/>
              <a:t>Support for complex software installations </a:t>
            </a:r>
          </a:p>
        </p:txBody>
      </p:sp>
    </p:spTree>
    <p:extLst>
      <p:ext uri="{BB962C8B-B14F-4D97-AF65-F5344CB8AC3E}">
        <p14:creationId xmlns:p14="http://schemas.microsoft.com/office/powerpoint/2010/main" val="169673889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duotone>
              <a:schemeClr val="bg2">
                <a:shade val="88000"/>
                <a:hueMod val="106000"/>
                <a:satMod val="140000"/>
                <a:lumMod val="54000"/>
              </a:schemeClr>
              <a:schemeClr val="bg2">
                <a:tint val="98000"/>
                <a:hueMod val="90000"/>
                <a:satMod val="150000"/>
                <a:lumMod val="160000"/>
              </a:schemeClr>
            </a:duotone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EF4580DC-49A7-9430-58D9-1735D0509D3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E00CA41E-0C79-CC0A-0A0B-555F032CA2AE}"/>
              </a:ext>
            </a:extLst>
          </p:cNvPr>
          <p:cNvSpPr txBox="1"/>
          <p:nvPr/>
        </p:nvSpPr>
        <p:spPr>
          <a:xfrm>
            <a:off x="1501204" y="2457"/>
            <a:ext cx="6577570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>
                <a:latin typeface="Calibri" panose="020F0502020204030204" pitchFamily="34" charset="0"/>
                <a:cs typeface="Calibri" panose="020F0502020204030204" pitchFamily="34" charset="0"/>
              </a:rPr>
              <a:t>Category 3: Advanced Users</a:t>
            </a:r>
          </a:p>
        </p:txBody>
      </p:sp>
      <p:pic>
        <p:nvPicPr>
          <p:cNvPr id="4" name="Picture 3" descr="A logo with a cactus and text&#10;&#10;AI-generated content may be incorrect.">
            <a:extLst>
              <a:ext uri="{FF2B5EF4-FFF2-40B4-BE49-F238E27FC236}">
                <a16:creationId xmlns:a16="http://schemas.microsoft.com/office/drawing/2014/main" id="{4EC5DF83-2940-1955-943E-E5D6B9F6ECC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60096" y="4658458"/>
            <a:ext cx="2054395" cy="2054395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E3A2D3A7-EAB9-08DF-5B83-96EEEC7D87E0}"/>
              </a:ext>
            </a:extLst>
          </p:cNvPr>
          <p:cNvSpPr txBox="1"/>
          <p:nvPr/>
        </p:nvSpPr>
        <p:spPr>
          <a:xfrm>
            <a:off x="2721166" y="6265710"/>
            <a:ext cx="610334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Virtual Residency 2025, Monday June 23, 2025</a:t>
            </a:r>
          </a:p>
        </p:txBody>
      </p:sp>
      <p:pic>
        <p:nvPicPr>
          <p:cNvPr id="5" name="Picture 4" descr="A logo of a university of arizona&#10;&#10;AI-generated content may be incorrect.">
            <a:extLst>
              <a:ext uri="{FF2B5EF4-FFF2-40B4-BE49-F238E27FC236}">
                <a16:creationId xmlns:a16="http://schemas.microsoft.com/office/drawing/2014/main" id="{9A2A5680-66FB-6D75-1703-BB84D716CA0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5353" y="5550574"/>
            <a:ext cx="1162279" cy="1162279"/>
          </a:xfrm>
          <a:prstGeom prst="rect">
            <a:avLst/>
          </a:prstGeom>
          <a:solidFill>
            <a:schemeClr val="tx1">
              <a:alpha val="40000"/>
            </a:schemeClr>
          </a:solidFill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73376EB5-D760-9517-5E90-B6D4227E33C6}"/>
              </a:ext>
            </a:extLst>
          </p:cNvPr>
          <p:cNvSpPr txBox="1"/>
          <p:nvPr/>
        </p:nvSpPr>
        <p:spPr>
          <a:xfrm>
            <a:off x="1501204" y="756510"/>
            <a:ext cx="8972072" cy="550920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/>
              <a:t>Characteristics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dirty="0"/>
              <a:t>May be hands on faculty, research staff postdocs </a:t>
            </a:r>
          </a:p>
          <a:p>
            <a:r>
              <a:rPr lang="en-US" sz="3200" dirty="0"/>
              <a:t>or advanced students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dirty="0"/>
              <a:t>Technically proficient, parallelism and performance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dirty="0"/>
              <a:t>Develop complex workflows and software upgrades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dirty="0"/>
              <a:t>Organizing data repositories </a:t>
            </a:r>
          </a:p>
          <a:p>
            <a:endParaRPr lang="en-US" sz="3200" dirty="0"/>
          </a:p>
          <a:p>
            <a:r>
              <a:rPr lang="en-US" sz="3200" dirty="0"/>
              <a:t>Generate 10-15% of requests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/>
              <a:t>Assistance with complex software and environments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/>
              <a:t>Assistance with complex or system problems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/>
              <a:t>Special requests</a:t>
            </a:r>
          </a:p>
        </p:txBody>
      </p:sp>
    </p:spTree>
    <p:extLst>
      <p:ext uri="{BB962C8B-B14F-4D97-AF65-F5344CB8AC3E}">
        <p14:creationId xmlns:p14="http://schemas.microsoft.com/office/powerpoint/2010/main" val="373357658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duotone>
              <a:schemeClr val="bg2">
                <a:shade val="88000"/>
                <a:hueMod val="106000"/>
                <a:satMod val="140000"/>
                <a:lumMod val="54000"/>
              </a:schemeClr>
              <a:schemeClr val="bg2">
                <a:tint val="98000"/>
                <a:hueMod val="90000"/>
                <a:satMod val="150000"/>
                <a:lumMod val="160000"/>
              </a:schemeClr>
            </a:duotone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E2631CB6-7DA0-AE1B-9AC0-5F3C09EE4DCA}"/>
              </a:ext>
            </a:extLst>
          </p:cNvPr>
          <p:cNvSpPr txBox="1"/>
          <p:nvPr/>
        </p:nvSpPr>
        <p:spPr>
          <a:xfrm>
            <a:off x="3244318" y="730239"/>
            <a:ext cx="5578771" cy="46474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>
                <a:latin typeface="Calibri" panose="020F0502020204030204" pitchFamily="34" charset="0"/>
                <a:cs typeface="Calibri" panose="020F0502020204030204" pitchFamily="34" charset="0"/>
              </a:rPr>
              <a:t>Discussion Topics</a:t>
            </a:r>
          </a:p>
          <a:p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Cyber Infrastructure Community</a:t>
            </a:r>
          </a:p>
          <a:p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CI Expectations </a:t>
            </a:r>
          </a:p>
          <a:p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Classifying Users</a:t>
            </a:r>
          </a:p>
          <a:p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HPC Support Teams</a:t>
            </a:r>
          </a:p>
          <a:p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Teaching </a:t>
            </a:r>
          </a:p>
          <a:p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Conflicts</a:t>
            </a:r>
          </a:p>
          <a:p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Resources</a:t>
            </a:r>
          </a:p>
          <a:p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Stories</a:t>
            </a:r>
          </a:p>
        </p:txBody>
      </p:sp>
      <p:pic>
        <p:nvPicPr>
          <p:cNvPr id="4" name="Picture 3" descr="A logo with a cactus and text&#10;&#10;AI-generated content may be incorrect.">
            <a:extLst>
              <a:ext uri="{FF2B5EF4-FFF2-40B4-BE49-F238E27FC236}">
                <a16:creationId xmlns:a16="http://schemas.microsoft.com/office/drawing/2014/main" id="{B537B499-0D20-290B-6C94-A6B3EBF5C7F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60096" y="4658458"/>
            <a:ext cx="2054395" cy="2054395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9508AB1E-AE6D-1443-3E8D-172BA3EC2597}"/>
              </a:ext>
            </a:extLst>
          </p:cNvPr>
          <p:cNvSpPr txBox="1"/>
          <p:nvPr/>
        </p:nvSpPr>
        <p:spPr>
          <a:xfrm>
            <a:off x="2721166" y="6265710"/>
            <a:ext cx="610334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Virtual Residency 2025, Monday June 23, 2025</a:t>
            </a:r>
          </a:p>
        </p:txBody>
      </p:sp>
      <p:pic>
        <p:nvPicPr>
          <p:cNvPr id="1028" name="Picture 4" descr="438,000+ Artificial Intelligence Stock Photos, Pictures ...">
            <a:extLst>
              <a:ext uri="{FF2B5EF4-FFF2-40B4-BE49-F238E27FC236}">
                <a16:creationId xmlns:a16="http://schemas.microsoft.com/office/drawing/2014/main" id="{0AD14DF6-EE01-6080-D03B-59FB45F8407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388" t="11507" r="21842" b="9918"/>
          <a:stretch>
            <a:fillRect/>
          </a:stretch>
        </p:blipFill>
        <p:spPr bwMode="auto">
          <a:xfrm>
            <a:off x="165254" y="143220"/>
            <a:ext cx="2423712" cy="19940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7" descr="A logo of a university of arizona&#10;&#10;AI-generated content may be incorrect.">
            <a:extLst>
              <a:ext uri="{FF2B5EF4-FFF2-40B4-BE49-F238E27FC236}">
                <a16:creationId xmlns:a16="http://schemas.microsoft.com/office/drawing/2014/main" id="{A14FC7CB-CC69-F89B-DD82-7CB0F91BF76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95353" y="5550574"/>
            <a:ext cx="1162279" cy="1162279"/>
          </a:xfrm>
          <a:prstGeom prst="rect">
            <a:avLst/>
          </a:prstGeom>
          <a:solidFill>
            <a:schemeClr val="tx1">
              <a:alpha val="40000"/>
            </a:schemeClr>
          </a:solidFill>
        </p:spPr>
      </p:pic>
    </p:spTree>
    <p:extLst>
      <p:ext uri="{BB962C8B-B14F-4D97-AF65-F5344CB8AC3E}">
        <p14:creationId xmlns:p14="http://schemas.microsoft.com/office/powerpoint/2010/main" val="361701948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duotone>
              <a:schemeClr val="bg2">
                <a:shade val="88000"/>
                <a:hueMod val="106000"/>
                <a:satMod val="140000"/>
                <a:lumMod val="54000"/>
              </a:schemeClr>
              <a:schemeClr val="bg2">
                <a:tint val="98000"/>
                <a:hueMod val="90000"/>
                <a:satMod val="150000"/>
                <a:lumMod val="160000"/>
              </a:schemeClr>
            </a:duotone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CA3EEEE9-028B-B5F4-A066-B8811D1EB72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677B2840-CB32-0D4A-5A45-CC0115C7D4DA}"/>
              </a:ext>
            </a:extLst>
          </p:cNvPr>
          <p:cNvSpPr txBox="1"/>
          <p:nvPr/>
        </p:nvSpPr>
        <p:spPr>
          <a:xfrm>
            <a:off x="1740757" y="400811"/>
            <a:ext cx="6584559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>
                <a:latin typeface="Calibri" panose="020F0502020204030204" pitchFamily="34" charset="0"/>
                <a:cs typeface="Calibri" panose="020F0502020204030204" pitchFamily="34" charset="0"/>
              </a:rPr>
              <a:t>Support for Advanced Users</a:t>
            </a:r>
          </a:p>
        </p:txBody>
      </p:sp>
      <p:pic>
        <p:nvPicPr>
          <p:cNvPr id="4" name="Picture 3" descr="A logo with a cactus and text&#10;&#10;AI-generated content may be incorrect.">
            <a:extLst>
              <a:ext uri="{FF2B5EF4-FFF2-40B4-BE49-F238E27FC236}">
                <a16:creationId xmlns:a16="http://schemas.microsoft.com/office/drawing/2014/main" id="{0E74AAF4-8F23-CC25-D0FF-8E7AD21A8B8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60096" y="4658458"/>
            <a:ext cx="2054395" cy="2054395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2D3364FA-6976-64DE-BB53-F198533EE1EC}"/>
              </a:ext>
            </a:extLst>
          </p:cNvPr>
          <p:cNvSpPr txBox="1"/>
          <p:nvPr/>
        </p:nvSpPr>
        <p:spPr>
          <a:xfrm>
            <a:off x="2721166" y="6265710"/>
            <a:ext cx="610334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Virtual Residency 2025, Monday June 23, 2025</a:t>
            </a:r>
          </a:p>
        </p:txBody>
      </p:sp>
      <p:pic>
        <p:nvPicPr>
          <p:cNvPr id="5" name="Picture 4" descr="A logo of a university of arizona&#10;&#10;AI-generated content may be incorrect.">
            <a:extLst>
              <a:ext uri="{FF2B5EF4-FFF2-40B4-BE49-F238E27FC236}">
                <a16:creationId xmlns:a16="http://schemas.microsoft.com/office/drawing/2014/main" id="{81E15F9B-0B07-F3E8-5AB1-802427F9655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5353" y="5550574"/>
            <a:ext cx="1162279" cy="1162279"/>
          </a:xfrm>
          <a:prstGeom prst="rect">
            <a:avLst/>
          </a:prstGeom>
          <a:solidFill>
            <a:schemeClr val="tx1">
              <a:alpha val="40000"/>
            </a:schemeClr>
          </a:solidFill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6AB5BA36-EFAB-8C10-05AE-3C0065F5F415}"/>
              </a:ext>
            </a:extLst>
          </p:cNvPr>
          <p:cNvSpPr txBox="1"/>
          <p:nvPr/>
        </p:nvSpPr>
        <p:spPr>
          <a:xfrm>
            <a:off x="1464721" y="1258450"/>
            <a:ext cx="8395375" cy="403187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dirty="0"/>
              <a:t>Intermediate user support applies also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dirty="0"/>
              <a:t>Treat them as peers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dirty="0"/>
              <a:t>Try to meet regularly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dirty="0"/>
              <a:t>Use them as stakeholder advocates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dirty="0"/>
              <a:t>Ask for pilot project support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dirty="0"/>
              <a:t>Involve them in hardware acquisitions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dirty="0"/>
              <a:t>‘White glove support’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dirty="0"/>
              <a:t>Be flexible. Make small judicious rule exceptions </a:t>
            </a:r>
          </a:p>
        </p:txBody>
      </p:sp>
    </p:spTree>
    <p:extLst>
      <p:ext uri="{BB962C8B-B14F-4D97-AF65-F5344CB8AC3E}">
        <p14:creationId xmlns:p14="http://schemas.microsoft.com/office/powerpoint/2010/main" val="19049988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duotone>
              <a:schemeClr val="bg2">
                <a:shade val="88000"/>
                <a:hueMod val="106000"/>
                <a:satMod val="140000"/>
                <a:lumMod val="54000"/>
              </a:schemeClr>
              <a:schemeClr val="bg2">
                <a:tint val="98000"/>
                <a:hueMod val="90000"/>
                <a:satMod val="150000"/>
                <a:lumMod val="160000"/>
              </a:schemeClr>
            </a:duotone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C9EB7803-AE20-7EE3-56AA-EFAB7F4FAAF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4BC1FB9F-F108-2725-9992-B218080775D8}"/>
              </a:ext>
            </a:extLst>
          </p:cNvPr>
          <p:cNvSpPr txBox="1"/>
          <p:nvPr/>
        </p:nvSpPr>
        <p:spPr>
          <a:xfrm>
            <a:off x="1740757" y="400811"/>
            <a:ext cx="4667816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>
                <a:latin typeface="Calibri" panose="020F0502020204030204" pitchFamily="34" charset="0"/>
                <a:cs typeface="Calibri" panose="020F0502020204030204" pitchFamily="34" charset="0"/>
              </a:rPr>
              <a:t>HPC Support Teams</a:t>
            </a:r>
          </a:p>
        </p:txBody>
      </p:sp>
      <p:pic>
        <p:nvPicPr>
          <p:cNvPr id="4" name="Picture 3" descr="A logo with a cactus and text&#10;&#10;AI-generated content may be incorrect.">
            <a:extLst>
              <a:ext uri="{FF2B5EF4-FFF2-40B4-BE49-F238E27FC236}">
                <a16:creationId xmlns:a16="http://schemas.microsoft.com/office/drawing/2014/main" id="{09903126-357D-D369-A0EF-24917446030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60096" y="4658458"/>
            <a:ext cx="2054395" cy="2054395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27661F50-429D-913F-7FD6-EA48AE7F501A}"/>
              </a:ext>
            </a:extLst>
          </p:cNvPr>
          <p:cNvSpPr txBox="1"/>
          <p:nvPr/>
        </p:nvSpPr>
        <p:spPr>
          <a:xfrm>
            <a:off x="2721166" y="6265710"/>
            <a:ext cx="610334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Virtual Residency 2025, Monday June 23, 2025</a:t>
            </a:r>
          </a:p>
        </p:txBody>
      </p:sp>
      <p:pic>
        <p:nvPicPr>
          <p:cNvPr id="5" name="Picture 4" descr="A logo of a university of arizona&#10;&#10;AI-generated content may be incorrect.">
            <a:extLst>
              <a:ext uri="{FF2B5EF4-FFF2-40B4-BE49-F238E27FC236}">
                <a16:creationId xmlns:a16="http://schemas.microsoft.com/office/drawing/2014/main" id="{D3DE6C52-9B71-CFF6-6C87-632A799D8AD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5353" y="5550574"/>
            <a:ext cx="1162279" cy="1162279"/>
          </a:xfrm>
          <a:prstGeom prst="rect">
            <a:avLst/>
          </a:prstGeom>
          <a:solidFill>
            <a:schemeClr val="tx1">
              <a:alpha val="40000"/>
            </a:schemeClr>
          </a:solidFill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5700C22A-9B9A-91F1-B3B5-312892F5C1F9}"/>
              </a:ext>
            </a:extLst>
          </p:cNvPr>
          <p:cNvSpPr txBox="1"/>
          <p:nvPr/>
        </p:nvSpPr>
        <p:spPr>
          <a:xfrm>
            <a:off x="1278667" y="1467771"/>
            <a:ext cx="675037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/>
              <a:t>My team has 5 FTE (one position vacant)</a:t>
            </a:r>
          </a:p>
        </p:txBody>
      </p:sp>
    </p:spTree>
    <p:extLst>
      <p:ext uri="{BB962C8B-B14F-4D97-AF65-F5344CB8AC3E}">
        <p14:creationId xmlns:p14="http://schemas.microsoft.com/office/powerpoint/2010/main" val="167498936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duotone>
              <a:schemeClr val="bg2">
                <a:shade val="88000"/>
                <a:hueMod val="106000"/>
                <a:satMod val="140000"/>
                <a:lumMod val="54000"/>
              </a:schemeClr>
              <a:schemeClr val="bg2">
                <a:tint val="98000"/>
                <a:hueMod val="90000"/>
                <a:satMod val="150000"/>
                <a:lumMod val="160000"/>
              </a:schemeClr>
            </a:duotone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A3DC436A-3E2D-1B33-B144-69D0D1F5CB6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246B4853-3C43-3BA7-D357-9C2B2E398359}"/>
              </a:ext>
            </a:extLst>
          </p:cNvPr>
          <p:cNvSpPr txBox="1"/>
          <p:nvPr/>
        </p:nvSpPr>
        <p:spPr>
          <a:xfrm>
            <a:off x="1740757" y="400811"/>
            <a:ext cx="4667816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>
                <a:latin typeface="Calibri" panose="020F0502020204030204" pitchFamily="34" charset="0"/>
                <a:cs typeface="Calibri" panose="020F0502020204030204" pitchFamily="34" charset="0"/>
              </a:rPr>
              <a:t>HPC Support Teams</a:t>
            </a:r>
          </a:p>
        </p:txBody>
      </p:sp>
      <p:pic>
        <p:nvPicPr>
          <p:cNvPr id="4" name="Picture 3" descr="A logo with a cactus and text&#10;&#10;AI-generated content may be incorrect.">
            <a:extLst>
              <a:ext uri="{FF2B5EF4-FFF2-40B4-BE49-F238E27FC236}">
                <a16:creationId xmlns:a16="http://schemas.microsoft.com/office/drawing/2014/main" id="{E82E7EE5-7A0C-3789-7B0B-4CE112B879B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60096" y="4658458"/>
            <a:ext cx="2054395" cy="2054395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7FE0D7A1-E29E-F5BA-35CE-83D48E3B6C79}"/>
              </a:ext>
            </a:extLst>
          </p:cNvPr>
          <p:cNvSpPr txBox="1"/>
          <p:nvPr/>
        </p:nvSpPr>
        <p:spPr>
          <a:xfrm>
            <a:off x="2721166" y="6265710"/>
            <a:ext cx="610334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Virtual Residency 2025, Monday June 23, 2025</a:t>
            </a:r>
          </a:p>
        </p:txBody>
      </p:sp>
      <p:pic>
        <p:nvPicPr>
          <p:cNvPr id="5" name="Picture 4" descr="A logo of a university of arizona&#10;&#10;AI-generated content may be incorrect.">
            <a:extLst>
              <a:ext uri="{FF2B5EF4-FFF2-40B4-BE49-F238E27FC236}">
                <a16:creationId xmlns:a16="http://schemas.microsoft.com/office/drawing/2014/main" id="{3B2B5548-4660-72AE-470B-6A1414183BF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5353" y="5550574"/>
            <a:ext cx="1162279" cy="1162279"/>
          </a:xfrm>
          <a:prstGeom prst="rect">
            <a:avLst/>
          </a:prstGeom>
          <a:solidFill>
            <a:schemeClr val="tx1">
              <a:alpha val="40000"/>
            </a:schemeClr>
          </a:solidFill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6C3AD418-B71A-F097-8984-B51C592C74DF}"/>
              </a:ext>
            </a:extLst>
          </p:cNvPr>
          <p:cNvSpPr txBox="1"/>
          <p:nvPr/>
        </p:nvSpPr>
        <p:spPr>
          <a:xfrm>
            <a:off x="606638" y="1435767"/>
            <a:ext cx="4946419" cy="30469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/>
              <a:t>Typical engagements include: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/>
              <a:t>Building software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/>
              <a:t>Onboarding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/>
              <a:t>Training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/>
              <a:t>Problem determination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/>
              <a:t>Data storage</a:t>
            </a:r>
          </a:p>
        </p:txBody>
      </p:sp>
      <p:pic>
        <p:nvPicPr>
          <p:cNvPr id="10" name="Picture 9" descr="A pie chart with numbers and text&#10;&#10;AI-generated content may be incorrect.">
            <a:extLst>
              <a:ext uri="{FF2B5EF4-FFF2-40B4-BE49-F238E27FC236}">
                <a16:creationId xmlns:a16="http://schemas.microsoft.com/office/drawing/2014/main" id="{FD5A77FC-2917-73B6-A88F-678896653A3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468772" y="1170252"/>
            <a:ext cx="6619333" cy="35780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3670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duotone>
              <a:schemeClr val="bg2">
                <a:shade val="88000"/>
                <a:hueMod val="106000"/>
                <a:satMod val="140000"/>
                <a:lumMod val="54000"/>
              </a:schemeClr>
              <a:schemeClr val="bg2">
                <a:tint val="98000"/>
                <a:hueMod val="90000"/>
                <a:satMod val="150000"/>
                <a:lumMod val="160000"/>
              </a:schemeClr>
            </a:duotone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E6E8DB5B-CA04-F8D2-73D0-E61EAFFE22E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B95EB613-E31E-2559-186B-4053D829048C}"/>
              </a:ext>
            </a:extLst>
          </p:cNvPr>
          <p:cNvSpPr txBox="1"/>
          <p:nvPr/>
        </p:nvSpPr>
        <p:spPr>
          <a:xfrm>
            <a:off x="1740757" y="400811"/>
            <a:ext cx="4667816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>
                <a:latin typeface="Calibri" panose="020F0502020204030204" pitchFamily="34" charset="0"/>
                <a:cs typeface="Calibri" panose="020F0502020204030204" pitchFamily="34" charset="0"/>
              </a:rPr>
              <a:t>HPC Support Teams</a:t>
            </a:r>
          </a:p>
        </p:txBody>
      </p:sp>
      <p:pic>
        <p:nvPicPr>
          <p:cNvPr id="4" name="Picture 3" descr="A logo with a cactus and text&#10;&#10;AI-generated content may be incorrect.">
            <a:extLst>
              <a:ext uri="{FF2B5EF4-FFF2-40B4-BE49-F238E27FC236}">
                <a16:creationId xmlns:a16="http://schemas.microsoft.com/office/drawing/2014/main" id="{63CB0982-9B81-4D96-C726-B44C6C5352F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60096" y="4658458"/>
            <a:ext cx="2054395" cy="2054395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0F806275-BCA5-75F0-054A-3E92FE84EDD9}"/>
              </a:ext>
            </a:extLst>
          </p:cNvPr>
          <p:cNvSpPr txBox="1"/>
          <p:nvPr/>
        </p:nvSpPr>
        <p:spPr>
          <a:xfrm>
            <a:off x="2721166" y="6265710"/>
            <a:ext cx="610334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Virtual Residency 2025, Monday June 23, 2025</a:t>
            </a:r>
          </a:p>
        </p:txBody>
      </p:sp>
      <p:pic>
        <p:nvPicPr>
          <p:cNvPr id="5" name="Picture 4" descr="A logo of a university of arizona&#10;&#10;AI-generated content may be incorrect.">
            <a:extLst>
              <a:ext uri="{FF2B5EF4-FFF2-40B4-BE49-F238E27FC236}">
                <a16:creationId xmlns:a16="http://schemas.microsoft.com/office/drawing/2014/main" id="{9394CC27-6CEE-4F94-0080-A3277EF90EC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5353" y="5550574"/>
            <a:ext cx="1162279" cy="1162279"/>
          </a:xfrm>
          <a:prstGeom prst="rect">
            <a:avLst/>
          </a:prstGeom>
          <a:solidFill>
            <a:schemeClr val="tx1">
              <a:alpha val="40000"/>
            </a:schemeClr>
          </a:solidFill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C6418EE2-DDC1-6D03-F2A6-45DAE947A2E3}"/>
              </a:ext>
            </a:extLst>
          </p:cNvPr>
          <p:cNvSpPr txBox="1"/>
          <p:nvPr/>
        </p:nvSpPr>
        <p:spPr>
          <a:xfrm>
            <a:off x="1840527" y="1401670"/>
            <a:ext cx="4027898" cy="25545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/>
              <a:t>Software engagements: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/>
              <a:t>R and Python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/>
              <a:t>Workflows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/>
              <a:t>GPUs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/>
              <a:t>OS Migration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FF666B82-7FE3-E422-4053-79319172181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619181" y="677642"/>
            <a:ext cx="5161566" cy="3980816"/>
          </a:xfrm>
          <a:prstGeom prst="rect">
            <a:avLst/>
          </a:prstGeom>
        </p:spPr>
      </p:pic>
      <p:pic>
        <p:nvPicPr>
          <p:cNvPr id="10" name="Picture 9" descr="A number with black text&#10;&#10;AI-generated content may be incorrect.">
            <a:extLst>
              <a:ext uri="{FF2B5EF4-FFF2-40B4-BE49-F238E27FC236}">
                <a16:creationId xmlns:a16="http://schemas.microsoft.com/office/drawing/2014/main" id="{61442572-98C6-8A9B-8983-85DED9E61CE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619181" y="4719030"/>
            <a:ext cx="3088318" cy="14861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568587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duotone>
              <a:schemeClr val="bg2">
                <a:shade val="88000"/>
                <a:hueMod val="106000"/>
                <a:satMod val="140000"/>
                <a:lumMod val="54000"/>
              </a:schemeClr>
              <a:schemeClr val="bg2">
                <a:tint val="98000"/>
                <a:hueMod val="90000"/>
                <a:satMod val="150000"/>
                <a:lumMod val="160000"/>
              </a:schemeClr>
            </a:duotone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F6DB09F2-1BBA-952F-FBBE-C726BEDB167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888AC49A-A110-89B1-D9F1-F6F95F3B923B}"/>
              </a:ext>
            </a:extLst>
          </p:cNvPr>
          <p:cNvSpPr txBox="1"/>
          <p:nvPr/>
        </p:nvSpPr>
        <p:spPr>
          <a:xfrm>
            <a:off x="1740757" y="400811"/>
            <a:ext cx="4667816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>
                <a:latin typeface="Calibri" panose="020F0502020204030204" pitchFamily="34" charset="0"/>
                <a:cs typeface="Calibri" panose="020F0502020204030204" pitchFamily="34" charset="0"/>
              </a:rPr>
              <a:t>HPC Support Teams</a:t>
            </a:r>
          </a:p>
        </p:txBody>
      </p:sp>
      <p:pic>
        <p:nvPicPr>
          <p:cNvPr id="4" name="Picture 3" descr="A logo with a cactus and text&#10;&#10;AI-generated content may be incorrect.">
            <a:extLst>
              <a:ext uri="{FF2B5EF4-FFF2-40B4-BE49-F238E27FC236}">
                <a16:creationId xmlns:a16="http://schemas.microsoft.com/office/drawing/2014/main" id="{D3004544-2156-0CC4-557E-8A5CA4DBF72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60096" y="4658458"/>
            <a:ext cx="2054395" cy="2054395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793BC866-853E-D361-FDA3-C6B7866060E1}"/>
              </a:ext>
            </a:extLst>
          </p:cNvPr>
          <p:cNvSpPr txBox="1"/>
          <p:nvPr/>
        </p:nvSpPr>
        <p:spPr>
          <a:xfrm>
            <a:off x="2721166" y="6265710"/>
            <a:ext cx="610334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Virtual Residency 2025, Monday June 23, 2025</a:t>
            </a:r>
          </a:p>
        </p:txBody>
      </p:sp>
      <p:pic>
        <p:nvPicPr>
          <p:cNvPr id="5" name="Picture 4" descr="A logo of a university of arizona&#10;&#10;AI-generated content may be incorrect.">
            <a:extLst>
              <a:ext uri="{FF2B5EF4-FFF2-40B4-BE49-F238E27FC236}">
                <a16:creationId xmlns:a16="http://schemas.microsoft.com/office/drawing/2014/main" id="{16D7697E-A1C5-D2A5-892E-5FEB89CC579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5353" y="5550574"/>
            <a:ext cx="1162279" cy="1162279"/>
          </a:xfrm>
          <a:prstGeom prst="rect">
            <a:avLst/>
          </a:prstGeom>
          <a:solidFill>
            <a:schemeClr val="tx1">
              <a:alpha val="40000"/>
            </a:schemeClr>
          </a:solidFill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F3E4AF63-7EA4-85F4-9363-E66D79EAA6BF}"/>
              </a:ext>
            </a:extLst>
          </p:cNvPr>
          <p:cNvSpPr txBox="1"/>
          <p:nvPr/>
        </p:nvSpPr>
        <p:spPr>
          <a:xfrm>
            <a:off x="1278667" y="1467771"/>
            <a:ext cx="10714728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/>
              <a:t>My team has 5 FTE (one position vacant)</a:t>
            </a:r>
          </a:p>
          <a:p>
            <a:r>
              <a:rPr lang="en-US" sz="3200" b="1" dirty="0"/>
              <a:t>We meet daily from 9AM to whenever (lunch) on </a:t>
            </a:r>
            <a:r>
              <a:rPr lang="en-US" sz="3200" b="1" dirty="0" err="1"/>
              <a:t>GatherTown</a:t>
            </a:r>
            <a:endParaRPr lang="en-US" sz="3200" b="1" dirty="0"/>
          </a:p>
        </p:txBody>
      </p:sp>
    </p:spTree>
    <p:extLst>
      <p:ext uri="{BB962C8B-B14F-4D97-AF65-F5344CB8AC3E}">
        <p14:creationId xmlns:p14="http://schemas.microsoft.com/office/powerpoint/2010/main" val="155698361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duotone>
              <a:schemeClr val="bg2">
                <a:shade val="88000"/>
                <a:hueMod val="106000"/>
                <a:satMod val="140000"/>
                <a:lumMod val="54000"/>
              </a:schemeClr>
              <a:schemeClr val="bg2">
                <a:tint val="98000"/>
                <a:hueMod val="90000"/>
                <a:satMod val="150000"/>
                <a:lumMod val="160000"/>
              </a:schemeClr>
            </a:duotone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50436448-3DC3-D94B-D523-BD6409BD6E3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5A996F7E-9AD9-5A18-F1B5-81520822F799}"/>
              </a:ext>
            </a:extLst>
          </p:cNvPr>
          <p:cNvSpPr txBox="1"/>
          <p:nvPr/>
        </p:nvSpPr>
        <p:spPr>
          <a:xfrm>
            <a:off x="1740757" y="400811"/>
            <a:ext cx="4667816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>
                <a:latin typeface="Calibri" panose="020F0502020204030204" pitchFamily="34" charset="0"/>
                <a:cs typeface="Calibri" panose="020F0502020204030204" pitchFamily="34" charset="0"/>
              </a:rPr>
              <a:t>HPC Support Teams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85B73B8-38C6-AB8B-3515-092EC63801AC}"/>
              </a:ext>
            </a:extLst>
          </p:cNvPr>
          <p:cNvSpPr txBox="1"/>
          <p:nvPr/>
        </p:nvSpPr>
        <p:spPr>
          <a:xfrm>
            <a:off x="2721166" y="6265710"/>
            <a:ext cx="610334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Virtual Residency 2025, Monday June 23, 2025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7064C72C-1B37-1E1B-8966-DAA47C3CA923}"/>
              </a:ext>
            </a:extLst>
          </p:cNvPr>
          <p:cNvSpPr txBox="1"/>
          <p:nvPr/>
        </p:nvSpPr>
        <p:spPr>
          <a:xfrm>
            <a:off x="1840527" y="1401670"/>
            <a:ext cx="8960273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My team has 5 FTE (one position vacant)</a:t>
            </a:r>
          </a:p>
          <a:p>
            <a:r>
              <a:rPr lang="en-US" sz="2800" dirty="0"/>
              <a:t>We meet daily from 9AM to whenever (lunch) on </a:t>
            </a:r>
            <a:r>
              <a:rPr lang="en-US" sz="2800" dirty="0" err="1"/>
              <a:t>GatherTown</a:t>
            </a:r>
            <a:endParaRPr lang="en-US" sz="2800" dirty="0"/>
          </a:p>
        </p:txBody>
      </p:sp>
      <p:pic>
        <p:nvPicPr>
          <p:cNvPr id="5" name="Picture 4" descr="A logo of a university of arizona&#10;&#10;AI-generated content may be incorrect.">
            <a:extLst>
              <a:ext uri="{FF2B5EF4-FFF2-40B4-BE49-F238E27FC236}">
                <a16:creationId xmlns:a16="http://schemas.microsoft.com/office/drawing/2014/main" id="{AC3A7AC8-AB8F-EED4-F9CC-5C05EDB84C8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5353" y="5550574"/>
            <a:ext cx="1162279" cy="1162279"/>
          </a:xfrm>
          <a:prstGeom prst="rect">
            <a:avLst/>
          </a:prstGeom>
          <a:solidFill>
            <a:schemeClr val="tx1">
              <a:alpha val="40000"/>
            </a:schemeClr>
          </a:solidFill>
        </p:spPr>
      </p:pic>
      <p:pic>
        <p:nvPicPr>
          <p:cNvPr id="8" name="Picture 7" descr="A screenshot of a video game&#10;&#10;AI-generated content may be incorrect.">
            <a:extLst>
              <a:ext uri="{FF2B5EF4-FFF2-40B4-BE49-F238E27FC236}">
                <a16:creationId xmlns:a16="http://schemas.microsoft.com/office/drawing/2014/main" id="{BB4740E5-71D5-C547-04D8-04D3A6FF676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1860" y="1044385"/>
            <a:ext cx="10400012" cy="5590657"/>
          </a:xfrm>
          <a:prstGeom prst="rect">
            <a:avLst/>
          </a:prstGeom>
        </p:spPr>
      </p:pic>
      <p:pic>
        <p:nvPicPr>
          <p:cNvPr id="4" name="Picture 3" descr="A logo with a cactus and text&#10;&#10;AI-generated content may be incorrect.">
            <a:extLst>
              <a:ext uri="{FF2B5EF4-FFF2-40B4-BE49-F238E27FC236}">
                <a16:creationId xmlns:a16="http://schemas.microsoft.com/office/drawing/2014/main" id="{A516FBD9-D6F4-BDEC-9121-DD8C51EE40D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860096" y="4658458"/>
            <a:ext cx="2054395" cy="20543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865959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duotone>
              <a:schemeClr val="bg2">
                <a:shade val="88000"/>
                <a:hueMod val="106000"/>
                <a:satMod val="140000"/>
                <a:lumMod val="54000"/>
              </a:schemeClr>
              <a:schemeClr val="bg2">
                <a:tint val="98000"/>
                <a:hueMod val="90000"/>
                <a:satMod val="150000"/>
                <a:lumMod val="160000"/>
              </a:schemeClr>
            </a:duotone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E6E07F77-7795-0B29-FD07-A89EB2FE401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812CBDF8-8DFD-A281-880A-F30C8B3CD72B}"/>
              </a:ext>
            </a:extLst>
          </p:cNvPr>
          <p:cNvSpPr txBox="1"/>
          <p:nvPr/>
        </p:nvSpPr>
        <p:spPr>
          <a:xfrm>
            <a:off x="1740757" y="400811"/>
            <a:ext cx="4667816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>
                <a:latin typeface="Calibri" panose="020F0502020204030204" pitchFamily="34" charset="0"/>
                <a:cs typeface="Calibri" panose="020F0502020204030204" pitchFamily="34" charset="0"/>
              </a:rPr>
              <a:t>HPC Support Teams</a:t>
            </a:r>
          </a:p>
        </p:txBody>
      </p:sp>
      <p:pic>
        <p:nvPicPr>
          <p:cNvPr id="4" name="Picture 3" descr="A logo with a cactus and text&#10;&#10;AI-generated content may be incorrect.">
            <a:extLst>
              <a:ext uri="{FF2B5EF4-FFF2-40B4-BE49-F238E27FC236}">
                <a16:creationId xmlns:a16="http://schemas.microsoft.com/office/drawing/2014/main" id="{650CBA7E-B885-74F1-52AF-223F8EC171A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60096" y="4658458"/>
            <a:ext cx="2054395" cy="2054395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EF641D0A-537F-4708-3021-5CD131EFFD10}"/>
              </a:ext>
            </a:extLst>
          </p:cNvPr>
          <p:cNvSpPr txBox="1"/>
          <p:nvPr/>
        </p:nvSpPr>
        <p:spPr>
          <a:xfrm>
            <a:off x="2721166" y="6265710"/>
            <a:ext cx="610334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Virtual Residency 2025, Monday June 23, 2025</a:t>
            </a:r>
          </a:p>
        </p:txBody>
      </p:sp>
      <p:pic>
        <p:nvPicPr>
          <p:cNvPr id="5" name="Picture 4" descr="A logo of a university of arizona&#10;&#10;AI-generated content may be incorrect.">
            <a:extLst>
              <a:ext uri="{FF2B5EF4-FFF2-40B4-BE49-F238E27FC236}">
                <a16:creationId xmlns:a16="http://schemas.microsoft.com/office/drawing/2014/main" id="{E1B0B9A6-543A-70DA-8C90-62CBE2540CA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5353" y="5550574"/>
            <a:ext cx="1162279" cy="1162279"/>
          </a:xfrm>
          <a:prstGeom prst="rect">
            <a:avLst/>
          </a:prstGeom>
          <a:solidFill>
            <a:schemeClr val="tx1">
              <a:alpha val="40000"/>
            </a:schemeClr>
          </a:solidFill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05C4E2AE-AFD0-F375-8AFD-764053DCCCCA}"/>
              </a:ext>
            </a:extLst>
          </p:cNvPr>
          <p:cNvSpPr txBox="1"/>
          <p:nvPr/>
        </p:nvSpPr>
        <p:spPr>
          <a:xfrm>
            <a:off x="1357632" y="1414712"/>
            <a:ext cx="10205551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/>
              <a:t>My team has 5 FTE (one position vacant)</a:t>
            </a:r>
          </a:p>
          <a:p>
            <a:r>
              <a:rPr lang="en-US" sz="3200" dirty="0"/>
              <a:t>We meet daily from 9AM to whenever (lunch) on </a:t>
            </a:r>
            <a:r>
              <a:rPr lang="en-US" sz="3200" dirty="0" err="1"/>
              <a:t>GatherTown</a:t>
            </a:r>
            <a:endParaRPr lang="en-US" sz="3200" dirty="0"/>
          </a:p>
          <a:p>
            <a:r>
              <a:rPr lang="en-US" sz="3200" b="1" dirty="0"/>
              <a:t>We also use it for weekly Office Hours</a:t>
            </a:r>
          </a:p>
        </p:txBody>
      </p:sp>
    </p:spTree>
    <p:extLst>
      <p:ext uri="{BB962C8B-B14F-4D97-AF65-F5344CB8AC3E}">
        <p14:creationId xmlns:p14="http://schemas.microsoft.com/office/powerpoint/2010/main" val="375981292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duotone>
              <a:schemeClr val="bg2">
                <a:shade val="88000"/>
                <a:hueMod val="106000"/>
                <a:satMod val="140000"/>
                <a:lumMod val="54000"/>
              </a:schemeClr>
              <a:schemeClr val="bg2">
                <a:tint val="98000"/>
                <a:hueMod val="90000"/>
                <a:satMod val="150000"/>
                <a:lumMod val="160000"/>
              </a:schemeClr>
            </a:duotone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CE8EDFA0-957D-F564-4C4C-37CED7D22C7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A81C5E83-4825-7113-EB54-38691C8895A8}"/>
              </a:ext>
            </a:extLst>
          </p:cNvPr>
          <p:cNvSpPr txBox="1"/>
          <p:nvPr/>
        </p:nvSpPr>
        <p:spPr>
          <a:xfrm>
            <a:off x="1740757" y="400811"/>
            <a:ext cx="4667816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>
                <a:latin typeface="Calibri" panose="020F0502020204030204" pitchFamily="34" charset="0"/>
                <a:cs typeface="Calibri" panose="020F0502020204030204" pitchFamily="34" charset="0"/>
              </a:rPr>
              <a:t>HPC Support Teams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233D2BF-DC34-0934-A17A-C7FE9BFA61C5}"/>
              </a:ext>
            </a:extLst>
          </p:cNvPr>
          <p:cNvSpPr txBox="1"/>
          <p:nvPr/>
        </p:nvSpPr>
        <p:spPr>
          <a:xfrm>
            <a:off x="2721166" y="6265710"/>
            <a:ext cx="610334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Virtual Residency 2025, Monday June 23, 2025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A03D1BBB-3CBA-4247-6626-DB969669D23D}"/>
              </a:ext>
            </a:extLst>
          </p:cNvPr>
          <p:cNvSpPr txBox="1"/>
          <p:nvPr/>
        </p:nvSpPr>
        <p:spPr>
          <a:xfrm>
            <a:off x="1840527" y="1401670"/>
            <a:ext cx="8960273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My team has 5 FTE (one position vacant)</a:t>
            </a:r>
          </a:p>
          <a:p>
            <a:r>
              <a:rPr lang="en-US" sz="2800" dirty="0"/>
              <a:t>We meet daily from 9AM to whenever (lunch) on </a:t>
            </a:r>
            <a:r>
              <a:rPr lang="en-US" sz="2800" dirty="0" err="1"/>
              <a:t>GatherTown</a:t>
            </a:r>
            <a:endParaRPr lang="en-US" sz="2800" dirty="0"/>
          </a:p>
        </p:txBody>
      </p:sp>
      <p:pic>
        <p:nvPicPr>
          <p:cNvPr id="5" name="Picture 4" descr="A logo of a university of arizona&#10;&#10;AI-generated content may be incorrect.">
            <a:extLst>
              <a:ext uri="{FF2B5EF4-FFF2-40B4-BE49-F238E27FC236}">
                <a16:creationId xmlns:a16="http://schemas.microsoft.com/office/drawing/2014/main" id="{F8719199-B86C-7382-D1F5-DA0614342D3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5353" y="5550574"/>
            <a:ext cx="1162279" cy="1162279"/>
          </a:xfrm>
          <a:prstGeom prst="rect">
            <a:avLst/>
          </a:prstGeom>
          <a:solidFill>
            <a:schemeClr val="tx1">
              <a:alpha val="40000"/>
            </a:schemeClr>
          </a:solidFill>
        </p:spPr>
      </p:pic>
      <p:pic>
        <p:nvPicPr>
          <p:cNvPr id="9" name="Picture 8" descr="A video game screen shot&#10;&#10;AI-generated content may be incorrect.">
            <a:extLst>
              <a:ext uri="{FF2B5EF4-FFF2-40B4-BE49-F238E27FC236}">
                <a16:creationId xmlns:a16="http://schemas.microsoft.com/office/drawing/2014/main" id="{D23CC160-B9F0-65E4-65CE-EACCD1E4B4C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0052" y="222958"/>
            <a:ext cx="9775659" cy="6489895"/>
          </a:xfrm>
          <a:prstGeom prst="rect">
            <a:avLst/>
          </a:prstGeom>
        </p:spPr>
      </p:pic>
      <p:pic>
        <p:nvPicPr>
          <p:cNvPr id="4" name="Picture 3" descr="A logo with a cactus and text&#10;&#10;AI-generated content may be incorrect.">
            <a:extLst>
              <a:ext uri="{FF2B5EF4-FFF2-40B4-BE49-F238E27FC236}">
                <a16:creationId xmlns:a16="http://schemas.microsoft.com/office/drawing/2014/main" id="{BD3994DA-93BA-C1FD-4ED3-3ACE78C2B90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860096" y="4658458"/>
            <a:ext cx="2054395" cy="20543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974659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duotone>
              <a:schemeClr val="bg2">
                <a:shade val="88000"/>
                <a:hueMod val="106000"/>
                <a:satMod val="140000"/>
                <a:lumMod val="54000"/>
              </a:schemeClr>
              <a:schemeClr val="bg2">
                <a:tint val="98000"/>
                <a:hueMod val="90000"/>
                <a:satMod val="150000"/>
                <a:lumMod val="160000"/>
              </a:schemeClr>
            </a:duotone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DAD5CB85-EBC1-969B-F294-D982463F0C2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F2248887-365B-66D5-997C-45F08A4CCBE9}"/>
              </a:ext>
            </a:extLst>
          </p:cNvPr>
          <p:cNvSpPr txBox="1"/>
          <p:nvPr/>
        </p:nvSpPr>
        <p:spPr>
          <a:xfrm>
            <a:off x="1740757" y="400811"/>
            <a:ext cx="4667816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>
                <a:latin typeface="Calibri" panose="020F0502020204030204" pitchFamily="34" charset="0"/>
                <a:cs typeface="Calibri" panose="020F0502020204030204" pitchFamily="34" charset="0"/>
              </a:rPr>
              <a:t>HPC Support Teams</a:t>
            </a:r>
          </a:p>
        </p:txBody>
      </p:sp>
      <p:pic>
        <p:nvPicPr>
          <p:cNvPr id="4" name="Picture 3" descr="A logo with a cactus and text&#10;&#10;AI-generated content may be incorrect.">
            <a:extLst>
              <a:ext uri="{FF2B5EF4-FFF2-40B4-BE49-F238E27FC236}">
                <a16:creationId xmlns:a16="http://schemas.microsoft.com/office/drawing/2014/main" id="{002CBF9D-1E3D-8345-D34C-98258BF03D6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60096" y="4658458"/>
            <a:ext cx="2054395" cy="2054395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69665E3B-2AB6-58DA-3ACD-C4F9EC0D951C}"/>
              </a:ext>
            </a:extLst>
          </p:cNvPr>
          <p:cNvSpPr txBox="1"/>
          <p:nvPr/>
        </p:nvSpPr>
        <p:spPr>
          <a:xfrm>
            <a:off x="2721166" y="6265710"/>
            <a:ext cx="610334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Virtual Residency 2025, Monday June 23, 2025</a:t>
            </a:r>
          </a:p>
        </p:txBody>
      </p:sp>
      <p:pic>
        <p:nvPicPr>
          <p:cNvPr id="5" name="Picture 4" descr="A logo of a university of arizona&#10;&#10;AI-generated content may be incorrect.">
            <a:extLst>
              <a:ext uri="{FF2B5EF4-FFF2-40B4-BE49-F238E27FC236}">
                <a16:creationId xmlns:a16="http://schemas.microsoft.com/office/drawing/2014/main" id="{94CBFC7A-1EF4-3C56-E623-EC9D855EB59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5353" y="5550574"/>
            <a:ext cx="1162279" cy="1162279"/>
          </a:xfrm>
          <a:prstGeom prst="rect">
            <a:avLst/>
          </a:prstGeom>
          <a:solidFill>
            <a:schemeClr val="tx1">
              <a:alpha val="40000"/>
            </a:schemeClr>
          </a:solidFill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24811AAA-7994-FDD6-7F1D-34AAF0EA3377}"/>
              </a:ext>
            </a:extLst>
          </p:cNvPr>
          <p:cNvSpPr txBox="1"/>
          <p:nvPr/>
        </p:nvSpPr>
        <p:spPr>
          <a:xfrm>
            <a:off x="1357632" y="1456754"/>
            <a:ext cx="10205551" cy="206210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/>
              <a:t>My team has 5 FTE (one position vacant)</a:t>
            </a:r>
          </a:p>
          <a:p>
            <a:r>
              <a:rPr lang="en-US" sz="3200" dirty="0"/>
              <a:t>We meet daily from 9AM to whenever (lunch) on </a:t>
            </a:r>
            <a:r>
              <a:rPr lang="en-US" sz="3200" dirty="0" err="1"/>
              <a:t>GatherTown</a:t>
            </a:r>
            <a:endParaRPr lang="en-US" sz="3200" dirty="0"/>
          </a:p>
          <a:p>
            <a:r>
              <a:rPr lang="en-US" sz="3200" dirty="0"/>
              <a:t>We also use it for weekly Office Hours</a:t>
            </a:r>
          </a:p>
          <a:p>
            <a:r>
              <a:rPr lang="en-US" sz="3200" b="1" dirty="0"/>
              <a:t>We use ServiceNow for ticketing</a:t>
            </a:r>
          </a:p>
        </p:txBody>
      </p:sp>
    </p:spTree>
    <p:extLst>
      <p:ext uri="{BB962C8B-B14F-4D97-AF65-F5344CB8AC3E}">
        <p14:creationId xmlns:p14="http://schemas.microsoft.com/office/powerpoint/2010/main" val="100775598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duotone>
              <a:schemeClr val="bg2">
                <a:shade val="88000"/>
                <a:hueMod val="106000"/>
                <a:satMod val="140000"/>
                <a:lumMod val="54000"/>
              </a:schemeClr>
              <a:schemeClr val="bg2">
                <a:tint val="98000"/>
                <a:hueMod val="90000"/>
                <a:satMod val="150000"/>
                <a:lumMod val="160000"/>
              </a:schemeClr>
            </a:duotone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81D62DA7-F52B-B535-C1B3-B4107FE984B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92052224-CC84-7494-0D7C-C7DC61F53318}"/>
              </a:ext>
            </a:extLst>
          </p:cNvPr>
          <p:cNvSpPr txBox="1"/>
          <p:nvPr/>
        </p:nvSpPr>
        <p:spPr>
          <a:xfrm>
            <a:off x="1740757" y="400811"/>
            <a:ext cx="4667816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>
                <a:latin typeface="Calibri" panose="020F0502020204030204" pitchFamily="34" charset="0"/>
                <a:cs typeface="Calibri" panose="020F0502020204030204" pitchFamily="34" charset="0"/>
              </a:rPr>
              <a:t>HPC Support Teams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1095D56-9F94-C6CC-64A7-69A91B368E46}"/>
              </a:ext>
            </a:extLst>
          </p:cNvPr>
          <p:cNvSpPr txBox="1"/>
          <p:nvPr/>
        </p:nvSpPr>
        <p:spPr>
          <a:xfrm>
            <a:off x="2721166" y="6265710"/>
            <a:ext cx="610334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Virtual Residency 2025, Monday June 23, 2025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CCDC682B-2484-8E4A-E3B5-570128BBC9E2}"/>
              </a:ext>
            </a:extLst>
          </p:cNvPr>
          <p:cNvSpPr txBox="1"/>
          <p:nvPr/>
        </p:nvSpPr>
        <p:spPr>
          <a:xfrm>
            <a:off x="1840527" y="1401670"/>
            <a:ext cx="8960273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My team has 5 FTE (one position vacant)</a:t>
            </a:r>
          </a:p>
          <a:p>
            <a:r>
              <a:rPr lang="en-US" sz="2800" dirty="0"/>
              <a:t>We meet daily from 9AM to whenever (lunch) on </a:t>
            </a:r>
            <a:r>
              <a:rPr lang="en-US" sz="2800" dirty="0" err="1"/>
              <a:t>GatherTown</a:t>
            </a:r>
            <a:endParaRPr lang="en-US" sz="2800" dirty="0"/>
          </a:p>
        </p:txBody>
      </p:sp>
      <p:pic>
        <p:nvPicPr>
          <p:cNvPr id="5" name="Picture 4" descr="A logo of a university of arizona&#10;&#10;AI-generated content may be incorrect.">
            <a:extLst>
              <a:ext uri="{FF2B5EF4-FFF2-40B4-BE49-F238E27FC236}">
                <a16:creationId xmlns:a16="http://schemas.microsoft.com/office/drawing/2014/main" id="{720A8542-E060-9D52-FFDB-34CCC1ACFC8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5353" y="5550574"/>
            <a:ext cx="1162279" cy="1162279"/>
          </a:xfrm>
          <a:prstGeom prst="rect">
            <a:avLst/>
          </a:prstGeom>
          <a:solidFill>
            <a:schemeClr val="tx1">
              <a:alpha val="40000"/>
            </a:schemeClr>
          </a:solidFill>
        </p:spPr>
      </p:pic>
      <p:pic>
        <p:nvPicPr>
          <p:cNvPr id="4" name="Picture 3" descr="A logo with a cactus and text&#10;&#10;AI-generated content may be incorrect.">
            <a:extLst>
              <a:ext uri="{FF2B5EF4-FFF2-40B4-BE49-F238E27FC236}">
                <a16:creationId xmlns:a16="http://schemas.microsoft.com/office/drawing/2014/main" id="{45FA5D36-0CC3-0A0E-C01A-194821C70B1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860096" y="4658458"/>
            <a:ext cx="2054395" cy="2054395"/>
          </a:xfrm>
          <a:prstGeom prst="rect">
            <a:avLst/>
          </a:prstGeom>
        </p:spPr>
      </p:pic>
      <p:pic>
        <p:nvPicPr>
          <p:cNvPr id="8" name="Picture 7" descr="A screenshot of a computer&#10;&#10;AI-generated content may be incorrect.">
            <a:extLst>
              <a:ext uri="{FF2B5EF4-FFF2-40B4-BE49-F238E27FC236}">
                <a16:creationId xmlns:a16="http://schemas.microsoft.com/office/drawing/2014/main" id="{7236AA39-1092-FD5C-CFE7-5B7052B844A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76492" y="1078919"/>
            <a:ext cx="8960820" cy="5274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45325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duotone>
              <a:schemeClr val="bg2">
                <a:shade val="88000"/>
                <a:hueMod val="106000"/>
                <a:satMod val="140000"/>
                <a:lumMod val="54000"/>
              </a:schemeClr>
              <a:schemeClr val="bg2">
                <a:tint val="98000"/>
                <a:hueMod val="90000"/>
                <a:satMod val="150000"/>
                <a:lumMod val="160000"/>
              </a:schemeClr>
            </a:duotone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45C143EA-67BE-2481-A53F-B4E5AA8E519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E6F4D874-1FAD-ED36-01FD-E3E342A9C388}"/>
              </a:ext>
            </a:extLst>
          </p:cNvPr>
          <p:cNvSpPr txBox="1"/>
          <p:nvPr/>
        </p:nvSpPr>
        <p:spPr>
          <a:xfrm>
            <a:off x="3244318" y="730239"/>
            <a:ext cx="4942122" cy="52014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>
                <a:latin typeface="Calibri" panose="020F0502020204030204" pitchFamily="34" charset="0"/>
                <a:cs typeface="Calibri" panose="020F0502020204030204" pitchFamily="34" charset="0"/>
              </a:rPr>
              <a:t>University of Arizona</a:t>
            </a:r>
          </a:p>
          <a:p>
            <a:r>
              <a:rPr lang="en-US" sz="3600" dirty="0">
                <a:latin typeface="Calibri" panose="020F0502020204030204" pitchFamily="34" charset="0"/>
                <a:cs typeface="Calibri" panose="020F0502020204030204" pitchFamily="34" charset="0"/>
              </a:rPr>
              <a:t>Research Technologies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600" dirty="0">
                <a:latin typeface="Calibri" panose="020F0502020204030204" pitchFamily="34" charset="0"/>
                <a:cs typeface="Calibri" panose="020F0502020204030204" pitchFamily="34" charset="0"/>
              </a:rPr>
              <a:t>Central IT (UITS)</a:t>
            </a:r>
          </a:p>
          <a:p>
            <a:r>
              <a:rPr lang="en-US" sz="3600" dirty="0">
                <a:latin typeface="Calibri" panose="020F0502020204030204" pitchFamily="34" charset="0"/>
                <a:cs typeface="Calibri" panose="020F0502020204030204" pitchFamily="34" charset="0"/>
              </a:rPr>
              <a:t>Teams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600" dirty="0">
                <a:latin typeface="Calibri" panose="020F0502020204030204" pitchFamily="34" charset="0"/>
                <a:cs typeface="Calibri" panose="020F0502020204030204" pitchFamily="34" charset="0"/>
              </a:rPr>
              <a:t>Systems team (3)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600" dirty="0">
                <a:latin typeface="Calibri" panose="020F0502020204030204" pitchFamily="34" charset="0"/>
                <a:cs typeface="Calibri" panose="020F0502020204030204" pitchFamily="34" charset="0"/>
              </a:rPr>
              <a:t>Facilitators (5)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600" dirty="0">
                <a:latin typeface="Calibri" panose="020F0502020204030204" pitchFamily="34" charset="0"/>
                <a:cs typeface="Calibri" panose="020F0502020204030204" pitchFamily="34" charset="0"/>
              </a:rPr>
              <a:t>Secure research (2)</a:t>
            </a:r>
          </a:p>
          <a:p>
            <a:r>
              <a:rPr lang="en-US" sz="3600" dirty="0">
                <a:latin typeface="Calibri" panose="020F0502020204030204" pitchFamily="34" charset="0"/>
                <a:cs typeface="Calibri" panose="020F0502020204030204" pitchFamily="34" charset="0"/>
              </a:rPr>
              <a:t>3 clusters – 45,000 cores</a:t>
            </a:r>
          </a:p>
          <a:p>
            <a:r>
              <a:rPr lang="en-US" sz="3600" dirty="0">
                <a:latin typeface="Calibri" panose="020F0502020204030204" pitchFamily="34" charset="0"/>
                <a:cs typeface="Calibri" panose="020F0502020204030204" pitchFamily="34" charset="0"/>
              </a:rPr>
              <a:t>HIPAA and CUI clusters</a:t>
            </a:r>
            <a:endParaRPr lang="en-US" sz="32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4" name="Picture 3" descr="A logo with a cactus and text&#10;&#10;AI-generated content may be incorrect.">
            <a:extLst>
              <a:ext uri="{FF2B5EF4-FFF2-40B4-BE49-F238E27FC236}">
                <a16:creationId xmlns:a16="http://schemas.microsoft.com/office/drawing/2014/main" id="{394ED611-7579-8B49-E794-D5BC68086B9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60096" y="4658458"/>
            <a:ext cx="2054395" cy="2054395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1AB3CC26-4C2C-1129-42E2-BD6447C42AA0}"/>
              </a:ext>
            </a:extLst>
          </p:cNvPr>
          <p:cNvSpPr txBox="1"/>
          <p:nvPr/>
        </p:nvSpPr>
        <p:spPr>
          <a:xfrm>
            <a:off x="2721166" y="6265710"/>
            <a:ext cx="610334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Virtual Residency 2025, Monday June 23, 2025</a:t>
            </a:r>
          </a:p>
        </p:txBody>
      </p:sp>
      <p:pic>
        <p:nvPicPr>
          <p:cNvPr id="5" name="Picture 4" descr="A logo of a university of arizona&#10;&#10;AI-generated content may be incorrect.">
            <a:extLst>
              <a:ext uri="{FF2B5EF4-FFF2-40B4-BE49-F238E27FC236}">
                <a16:creationId xmlns:a16="http://schemas.microsoft.com/office/drawing/2014/main" id="{4BE012B6-4BB7-9D1D-B1AC-6512F1D025A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6166" y="2234453"/>
            <a:ext cx="1905000" cy="190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716621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duotone>
              <a:schemeClr val="bg2">
                <a:shade val="88000"/>
                <a:hueMod val="106000"/>
                <a:satMod val="140000"/>
                <a:lumMod val="54000"/>
              </a:schemeClr>
              <a:schemeClr val="bg2">
                <a:tint val="98000"/>
                <a:hueMod val="90000"/>
                <a:satMod val="150000"/>
                <a:lumMod val="160000"/>
              </a:schemeClr>
            </a:duotone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D709B67C-29CC-57F1-C3EC-834F9F90B68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572A1514-AD77-DE92-738F-4DF7707FA551}"/>
              </a:ext>
            </a:extLst>
          </p:cNvPr>
          <p:cNvSpPr txBox="1"/>
          <p:nvPr/>
        </p:nvSpPr>
        <p:spPr>
          <a:xfrm>
            <a:off x="1740757" y="400811"/>
            <a:ext cx="4667816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>
                <a:latin typeface="Calibri" panose="020F0502020204030204" pitchFamily="34" charset="0"/>
                <a:cs typeface="Calibri" panose="020F0502020204030204" pitchFamily="34" charset="0"/>
              </a:rPr>
              <a:t>HPC Support Teams</a:t>
            </a:r>
          </a:p>
        </p:txBody>
      </p:sp>
      <p:pic>
        <p:nvPicPr>
          <p:cNvPr id="4" name="Picture 3" descr="A logo with a cactus and text&#10;&#10;AI-generated content may be incorrect.">
            <a:extLst>
              <a:ext uri="{FF2B5EF4-FFF2-40B4-BE49-F238E27FC236}">
                <a16:creationId xmlns:a16="http://schemas.microsoft.com/office/drawing/2014/main" id="{94A666DD-FFC0-A71F-3BCE-A43E77B73AD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60096" y="4658458"/>
            <a:ext cx="2054395" cy="2054395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F0BECCC9-2F26-6CA1-8EC6-E3122CBF05DE}"/>
              </a:ext>
            </a:extLst>
          </p:cNvPr>
          <p:cNvSpPr txBox="1"/>
          <p:nvPr/>
        </p:nvSpPr>
        <p:spPr>
          <a:xfrm>
            <a:off x="2721166" y="6265710"/>
            <a:ext cx="610334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Virtual Residency 2025, Monday June 23, 2025</a:t>
            </a:r>
          </a:p>
        </p:txBody>
      </p:sp>
      <p:pic>
        <p:nvPicPr>
          <p:cNvPr id="5" name="Picture 4" descr="A logo of a university of arizona&#10;&#10;AI-generated content may be incorrect.">
            <a:extLst>
              <a:ext uri="{FF2B5EF4-FFF2-40B4-BE49-F238E27FC236}">
                <a16:creationId xmlns:a16="http://schemas.microsoft.com/office/drawing/2014/main" id="{008382A1-3C05-484F-D111-6B50B94ED3E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5353" y="5550574"/>
            <a:ext cx="1162279" cy="1162279"/>
          </a:xfrm>
          <a:prstGeom prst="rect">
            <a:avLst/>
          </a:prstGeom>
          <a:solidFill>
            <a:schemeClr val="tx1">
              <a:alpha val="40000"/>
            </a:schemeClr>
          </a:solidFill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5368B847-C738-BEA4-4040-52509B21FCC1}"/>
              </a:ext>
            </a:extLst>
          </p:cNvPr>
          <p:cNvSpPr txBox="1"/>
          <p:nvPr/>
        </p:nvSpPr>
        <p:spPr>
          <a:xfrm>
            <a:off x="1201549" y="1412687"/>
            <a:ext cx="10205551" cy="25545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/>
              <a:t>My team has 5 FTE (one position vacant)</a:t>
            </a:r>
          </a:p>
          <a:p>
            <a:r>
              <a:rPr lang="en-US" sz="3200" dirty="0"/>
              <a:t>We meet daily from 9AM to whenever (lunch) on </a:t>
            </a:r>
            <a:r>
              <a:rPr lang="en-US" sz="3200" dirty="0" err="1"/>
              <a:t>GatherTown</a:t>
            </a:r>
            <a:endParaRPr lang="en-US" sz="3200" dirty="0"/>
          </a:p>
          <a:p>
            <a:r>
              <a:rPr lang="en-US" sz="3200" dirty="0"/>
              <a:t>We also use it for weekly Office Hours</a:t>
            </a:r>
          </a:p>
          <a:p>
            <a:r>
              <a:rPr lang="en-US" sz="3200" dirty="0"/>
              <a:t>We use ServiceNow for ticketing</a:t>
            </a:r>
          </a:p>
          <a:p>
            <a:r>
              <a:rPr lang="en-US" sz="3200" b="1" dirty="0"/>
              <a:t>Our newish Documentation site is proving very effective</a:t>
            </a:r>
          </a:p>
        </p:txBody>
      </p:sp>
    </p:spTree>
    <p:extLst>
      <p:ext uri="{BB962C8B-B14F-4D97-AF65-F5344CB8AC3E}">
        <p14:creationId xmlns:p14="http://schemas.microsoft.com/office/powerpoint/2010/main" val="120605080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211C819-734E-71BC-4C95-1EEA1E423B1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logo of a university of arizona&#10;&#10;AI-generated content may be incorrect.">
            <a:extLst>
              <a:ext uri="{FF2B5EF4-FFF2-40B4-BE49-F238E27FC236}">
                <a16:creationId xmlns:a16="http://schemas.microsoft.com/office/drawing/2014/main" id="{88DA251D-7D56-1CC6-9FFB-88D5727E870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9931" y="5616675"/>
            <a:ext cx="1162279" cy="1162279"/>
          </a:xfrm>
          <a:prstGeom prst="rect">
            <a:avLst/>
          </a:prstGeom>
          <a:solidFill>
            <a:schemeClr val="tx1">
              <a:alpha val="40000"/>
            </a:schemeClr>
          </a:solidFill>
        </p:spPr>
      </p:pic>
      <p:pic>
        <p:nvPicPr>
          <p:cNvPr id="8" name="Picture 7" descr="A screenshot of a web page&#10;&#10;AI-generated content may be incorrect.">
            <a:extLst>
              <a:ext uri="{FF2B5EF4-FFF2-40B4-BE49-F238E27FC236}">
                <a16:creationId xmlns:a16="http://schemas.microsoft.com/office/drawing/2014/main" id="{874ACF43-9F1F-82E4-8973-8928D961EEC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9931" y="167180"/>
            <a:ext cx="8345277" cy="5243616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60F456B6-4F9B-8108-D29D-81C7855852BB}"/>
              </a:ext>
            </a:extLst>
          </p:cNvPr>
          <p:cNvSpPr txBox="1"/>
          <p:nvPr/>
        </p:nvSpPr>
        <p:spPr>
          <a:xfrm>
            <a:off x="4223969" y="453619"/>
            <a:ext cx="415767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err="1">
                <a:solidFill>
                  <a:schemeClr val="bg1"/>
                </a:solidFill>
              </a:rPr>
              <a:t>hpcdocs.hpc.arizona.edu</a:t>
            </a:r>
            <a:endParaRPr lang="en-US" sz="3200" dirty="0">
              <a:solidFill>
                <a:schemeClr val="bg1"/>
              </a:solidFill>
            </a:endParaRPr>
          </a:p>
        </p:txBody>
      </p:sp>
      <p:pic>
        <p:nvPicPr>
          <p:cNvPr id="3" name="Picture 2" descr="A graph on a screen&#10;&#10;AI-generated content may be incorrect.">
            <a:extLst>
              <a:ext uri="{FF2B5EF4-FFF2-40B4-BE49-F238E27FC236}">
                <a16:creationId xmlns:a16="http://schemas.microsoft.com/office/drawing/2014/main" id="{75A065C7-3204-61E0-C647-4282ACB6729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51250" y="2216149"/>
            <a:ext cx="8442246" cy="4188231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24D9705D-DF20-0E11-79DD-2D58521E5CD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689686" y="5616674"/>
            <a:ext cx="2333941" cy="7877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1982776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duotone>
              <a:schemeClr val="bg2">
                <a:shade val="88000"/>
                <a:hueMod val="106000"/>
                <a:satMod val="140000"/>
                <a:lumMod val="54000"/>
              </a:schemeClr>
              <a:schemeClr val="bg2">
                <a:tint val="98000"/>
                <a:hueMod val="90000"/>
                <a:satMod val="150000"/>
                <a:lumMod val="160000"/>
              </a:schemeClr>
            </a:duotone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F28F6522-215D-92AD-7A22-315E203D2E6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4160E5B3-1000-891A-2290-33938DEC850F}"/>
              </a:ext>
            </a:extLst>
          </p:cNvPr>
          <p:cNvSpPr txBox="1"/>
          <p:nvPr/>
        </p:nvSpPr>
        <p:spPr>
          <a:xfrm>
            <a:off x="1740757" y="400811"/>
            <a:ext cx="4667816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>
                <a:latin typeface="Calibri" panose="020F0502020204030204" pitchFamily="34" charset="0"/>
                <a:cs typeface="Calibri" panose="020F0502020204030204" pitchFamily="34" charset="0"/>
              </a:rPr>
              <a:t>HPC Support Teams</a:t>
            </a:r>
          </a:p>
        </p:txBody>
      </p:sp>
      <p:pic>
        <p:nvPicPr>
          <p:cNvPr id="4" name="Picture 3" descr="A logo with a cactus and text&#10;&#10;AI-generated content may be incorrect.">
            <a:extLst>
              <a:ext uri="{FF2B5EF4-FFF2-40B4-BE49-F238E27FC236}">
                <a16:creationId xmlns:a16="http://schemas.microsoft.com/office/drawing/2014/main" id="{2F4195F4-0DF1-E4F0-4834-6C0C076402E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60096" y="4658458"/>
            <a:ext cx="2054395" cy="2054395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3E3F3C7E-78F4-FE19-6585-A803346C6A03}"/>
              </a:ext>
            </a:extLst>
          </p:cNvPr>
          <p:cNvSpPr txBox="1"/>
          <p:nvPr/>
        </p:nvSpPr>
        <p:spPr>
          <a:xfrm>
            <a:off x="2721166" y="6265710"/>
            <a:ext cx="610334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Virtual Residency 2025, Monday June 23, 2025</a:t>
            </a:r>
          </a:p>
        </p:txBody>
      </p:sp>
      <p:pic>
        <p:nvPicPr>
          <p:cNvPr id="5" name="Picture 4" descr="A logo of a university of arizona&#10;&#10;AI-generated content may be incorrect.">
            <a:extLst>
              <a:ext uri="{FF2B5EF4-FFF2-40B4-BE49-F238E27FC236}">
                <a16:creationId xmlns:a16="http://schemas.microsoft.com/office/drawing/2014/main" id="{757EDC32-5898-691A-8A9F-A97F5DA9ABA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5353" y="5550574"/>
            <a:ext cx="1162279" cy="1162279"/>
          </a:xfrm>
          <a:prstGeom prst="rect">
            <a:avLst/>
          </a:prstGeom>
          <a:solidFill>
            <a:schemeClr val="tx1">
              <a:alpha val="40000"/>
            </a:schemeClr>
          </a:solidFill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97FFE965-5034-F670-F417-B724FCB8237D}"/>
              </a:ext>
            </a:extLst>
          </p:cNvPr>
          <p:cNvSpPr txBox="1"/>
          <p:nvPr/>
        </p:nvSpPr>
        <p:spPr>
          <a:xfrm>
            <a:off x="1840527" y="1401670"/>
            <a:ext cx="10205551" cy="30469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/>
              <a:t>My team has 5 FTE (one position vacant)</a:t>
            </a:r>
          </a:p>
          <a:p>
            <a:r>
              <a:rPr lang="en-US" sz="3200" dirty="0"/>
              <a:t>We meet daily from 9AM to whenever (lunch) on </a:t>
            </a:r>
            <a:r>
              <a:rPr lang="en-US" sz="3200" dirty="0" err="1"/>
              <a:t>GatherTown</a:t>
            </a:r>
            <a:endParaRPr lang="en-US" sz="3200" dirty="0"/>
          </a:p>
          <a:p>
            <a:r>
              <a:rPr lang="en-US" sz="3200" dirty="0"/>
              <a:t>We also use it for weekly Office Hours</a:t>
            </a:r>
          </a:p>
          <a:p>
            <a:r>
              <a:rPr lang="en-US" sz="3200" dirty="0"/>
              <a:t>We use ServiceNow for ticketing</a:t>
            </a:r>
          </a:p>
          <a:p>
            <a:r>
              <a:rPr lang="en-US" sz="3200" dirty="0"/>
              <a:t>Our newish Documentation site is proving very effective</a:t>
            </a:r>
          </a:p>
          <a:p>
            <a:r>
              <a:rPr lang="en-US" sz="3200" b="1" dirty="0"/>
              <a:t>We document our policies</a:t>
            </a:r>
          </a:p>
        </p:txBody>
      </p:sp>
    </p:spTree>
    <p:extLst>
      <p:ext uri="{BB962C8B-B14F-4D97-AF65-F5344CB8AC3E}">
        <p14:creationId xmlns:p14="http://schemas.microsoft.com/office/powerpoint/2010/main" val="2143599223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duotone>
              <a:schemeClr val="bg2">
                <a:shade val="88000"/>
                <a:hueMod val="106000"/>
                <a:satMod val="140000"/>
                <a:lumMod val="54000"/>
              </a:schemeClr>
              <a:schemeClr val="bg2">
                <a:tint val="98000"/>
                <a:hueMod val="90000"/>
                <a:satMod val="150000"/>
                <a:lumMod val="160000"/>
              </a:schemeClr>
            </a:duotone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7ED33D9A-887B-A6E7-0E80-DAADEC0A7ED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47CF16AC-266F-3C9C-6E64-C31D4D1312CD}"/>
              </a:ext>
            </a:extLst>
          </p:cNvPr>
          <p:cNvSpPr txBox="1"/>
          <p:nvPr/>
        </p:nvSpPr>
        <p:spPr>
          <a:xfrm>
            <a:off x="1740757" y="400811"/>
            <a:ext cx="4667816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>
                <a:latin typeface="Calibri" panose="020F0502020204030204" pitchFamily="34" charset="0"/>
                <a:cs typeface="Calibri" panose="020F0502020204030204" pitchFamily="34" charset="0"/>
              </a:rPr>
              <a:t>HPC Support Teams</a:t>
            </a:r>
          </a:p>
        </p:txBody>
      </p:sp>
      <p:pic>
        <p:nvPicPr>
          <p:cNvPr id="4" name="Picture 3" descr="A logo with a cactus and text&#10;&#10;AI-generated content may be incorrect.">
            <a:extLst>
              <a:ext uri="{FF2B5EF4-FFF2-40B4-BE49-F238E27FC236}">
                <a16:creationId xmlns:a16="http://schemas.microsoft.com/office/drawing/2014/main" id="{0F54680A-A43D-A35D-E37D-1A7B551AA5A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60096" y="4658458"/>
            <a:ext cx="2054395" cy="2054395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93C706E9-3B27-C66F-71C0-A7F18D693110}"/>
              </a:ext>
            </a:extLst>
          </p:cNvPr>
          <p:cNvSpPr txBox="1"/>
          <p:nvPr/>
        </p:nvSpPr>
        <p:spPr>
          <a:xfrm>
            <a:off x="2721166" y="6265710"/>
            <a:ext cx="610334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Virtual Residency 2025, Monday June 23, 2025</a:t>
            </a:r>
          </a:p>
        </p:txBody>
      </p:sp>
      <p:pic>
        <p:nvPicPr>
          <p:cNvPr id="5" name="Picture 4" descr="A logo of a university of arizona&#10;&#10;AI-generated content may be incorrect.">
            <a:extLst>
              <a:ext uri="{FF2B5EF4-FFF2-40B4-BE49-F238E27FC236}">
                <a16:creationId xmlns:a16="http://schemas.microsoft.com/office/drawing/2014/main" id="{17310922-213B-8DE2-4339-F314B658A50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5353" y="5550574"/>
            <a:ext cx="1162279" cy="1162279"/>
          </a:xfrm>
          <a:prstGeom prst="rect">
            <a:avLst/>
          </a:prstGeom>
          <a:solidFill>
            <a:schemeClr val="tx1">
              <a:alpha val="40000"/>
            </a:schemeClr>
          </a:solidFill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D476AC4F-A0A6-C3A5-FC85-7F3CD512DEE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030184" y="1316090"/>
            <a:ext cx="5069239" cy="4234484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E650152E-3A56-CD8A-E706-E06D14B82570}"/>
              </a:ext>
            </a:extLst>
          </p:cNvPr>
          <p:cNvSpPr txBox="1"/>
          <p:nvPr/>
        </p:nvSpPr>
        <p:spPr>
          <a:xfrm>
            <a:off x="1413332" y="1470326"/>
            <a:ext cx="158126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>
                <a:latin typeface="Calibri" panose="020F0502020204030204" pitchFamily="34" charset="0"/>
                <a:cs typeface="Calibri" panose="020F0502020204030204" pitchFamily="34" charset="0"/>
              </a:rPr>
              <a:t>Policies</a:t>
            </a:r>
          </a:p>
        </p:txBody>
      </p:sp>
    </p:spTree>
    <p:extLst>
      <p:ext uri="{BB962C8B-B14F-4D97-AF65-F5344CB8AC3E}">
        <p14:creationId xmlns:p14="http://schemas.microsoft.com/office/powerpoint/2010/main" val="3678950934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duotone>
              <a:schemeClr val="bg2">
                <a:shade val="88000"/>
                <a:hueMod val="106000"/>
                <a:satMod val="140000"/>
                <a:lumMod val="54000"/>
              </a:schemeClr>
              <a:schemeClr val="bg2">
                <a:tint val="98000"/>
                <a:hueMod val="90000"/>
                <a:satMod val="150000"/>
                <a:lumMod val="160000"/>
              </a:schemeClr>
            </a:duotone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886EF7BA-86D6-769A-8FF1-53D378D80F4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A80C65B5-3E4A-0C55-6462-E86CDC6E8B8C}"/>
              </a:ext>
            </a:extLst>
          </p:cNvPr>
          <p:cNvSpPr txBox="1"/>
          <p:nvPr/>
        </p:nvSpPr>
        <p:spPr>
          <a:xfrm>
            <a:off x="1740757" y="400811"/>
            <a:ext cx="4667816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>
                <a:latin typeface="Calibri" panose="020F0502020204030204" pitchFamily="34" charset="0"/>
                <a:cs typeface="Calibri" panose="020F0502020204030204" pitchFamily="34" charset="0"/>
              </a:rPr>
              <a:t>HPC Support Teams</a:t>
            </a:r>
          </a:p>
        </p:txBody>
      </p:sp>
      <p:pic>
        <p:nvPicPr>
          <p:cNvPr id="4" name="Picture 3" descr="A logo with a cactus and text&#10;&#10;AI-generated content may be incorrect.">
            <a:extLst>
              <a:ext uri="{FF2B5EF4-FFF2-40B4-BE49-F238E27FC236}">
                <a16:creationId xmlns:a16="http://schemas.microsoft.com/office/drawing/2014/main" id="{363396F9-CA58-AD36-35CF-755F9DE141E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60096" y="4658458"/>
            <a:ext cx="2054395" cy="2054395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8430D3E7-E9FE-5FA1-845D-174602B6325F}"/>
              </a:ext>
            </a:extLst>
          </p:cNvPr>
          <p:cNvSpPr txBox="1"/>
          <p:nvPr/>
        </p:nvSpPr>
        <p:spPr>
          <a:xfrm>
            <a:off x="2721166" y="6265710"/>
            <a:ext cx="610334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Virtual Residency 2025, Monday June 23, 2025</a:t>
            </a:r>
          </a:p>
        </p:txBody>
      </p:sp>
      <p:pic>
        <p:nvPicPr>
          <p:cNvPr id="5" name="Picture 4" descr="A logo of a university of arizona&#10;&#10;AI-generated content may be incorrect.">
            <a:extLst>
              <a:ext uri="{FF2B5EF4-FFF2-40B4-BE49-F238E27FC236}">
                <a16:creationId xmlns:a16="http://schemas.microsoft.com/office/drawing/2014/main" id="{C9C80718-B3EC-A3D7-F6EF-46456246ED6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5353" y="5550574"/>
            <a:ext cx="1162279" cy="1162279"/>
          </a:xfrm>
          <a:prstGeom prst="rect">
            <a:avLst/>
          </a:prstGeom>
          <a:solidFill>
            <a:schemeClr val="tx1">
              <a:alpha val="40000"/>
            </a:schemeClr>
          </a:solidFill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70B6C234-8C00-0A67-BA22-4102F16987BA}"/>
              </a:ext>
            </a:extLst>
          </p:cNvPr>
          <p:cNvSpPr txBox="1"/>
          <p:nvPr/>
        </p:nvSpPr>
        <p:spPr>
          <a:xfrm>
            <a:off x="1357632" y="1368619"/>
            <a:ext cx="10205551" cy="35394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/>
              <a:t>My team has 5 FTE (one position vacant)</a:t>
            </a:r>
          </a:p>
          <a:p>
            <a:r>
              <a:rPr lang="en-US" sz="3200" dirty="0"/>
              <a:t>We meet daily from 9AM to whenever (lunch) on </a:t>
            </a:r>
            <a:r>
              <a:rPr lang="en-US" sz="3200" dirty="0" err="1"/>
              <a:t>GatherTown</a:t>
            </a:r>
            <a:endParaRPr lang="en-US" sz="3200" dirty="0"/>
          </a:p>
          <a:p>
            <a:r>
              <a:rPr lang="en-US" sz="3200" dirty="0"/>
              <a:t>We also use it for weekly Office Hours</a:t>
            </a:r>
          </a:p>
          <a:p>
            <a:r>
              <a:rPr lang="en-US" sz="3200" dirty="0"/>
              <a:t>We use ServiceNow for ticketing</a:t>
            </a:r>
          </a:p>
          <a:p>
            <a:r>
              <a:rPr lang="en-US" sz="3200" dirty="0"/>
              <a:t>Our newish Documentation site is proving very effective</a:t>
            </a:r>
          </a:p>
          <a:p>
            <a:r>
              <a:rPr lang="en-US" sz="3200" dirty="0"/>
              <a:t>We document our policies</a:t>
            </a:r>
          </a:p>
          <a:p>
            <a:r>
              <a:rPr lang="en-US" sz="3200" b="1" dirty="0"/>
              <a:t>Metrics justify your existence to stakeholders</a:t>
            </a:r>
          </a:p>
        </p:txBody>
      </p:sp>
    </p:spTree>
    <p:extLst>
      <p:ext uri="{BB962C8B-B14F-4D97-AF65-F5344CB8AC3E}">
        <p14:creationId xmlns:p14="http://schemas.microsoft.com/office/powerpoint/2010/main" val="938713559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duotone>
              <a:schemeClr val="bg2">
                <a:shade val="88000"/>
                <a:hueMod val="106000"/>
                <a:satMod val="140000"/>
                <a:lumMod val="54000"/>
              </a:schemeClr>
              <a:schemeClr val="bg2">
                <a:tint val="98000"/>
                <a:hueMod val="90000"/>
                <a:satMod val="150000"/>
                <a:lumMod val="160000"/>
              </a:schemeClr>
            </a:duotone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00130218-3072-6C78-69C7-D2F9B84E94D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6BEFB23B-D18E-F659-2095-65D818751FD8}"/>
              </a:ext>
            </a:extLst>
          </p:cNvPr>
          <p:cNvSpPr txBox="1"/>
          <p:nvPr/>
        </p:nvSpPr>
        <p:spPr>
          <a:xfrm>
            <a:off x="1740757" y="400811"/>
            <a:ext cx="4667816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>
                <a:latin typeface="Calibri" panose="020F0502020204030204" pitchFamily="34" charset="0"/>
                <a:cs typeface="Calibri" panose="020F0502020204030204" pitchFamily="34" charset="0"/>
              </a:rPr>
              <a:t>HPC Support Teams</a:t>
            </a:r>
          </a:p>
        </p:txBody>
      </p:sp>
      <p:pic>
        <p:nvPicPr>
          <p:cNvPr id="4" name="Picture 3" descr="A logo with a cactus and text&#10;&#10;AI-generated content may be incorrect.">
            <a:extLst>
              <a:ext uri="{FF2B5EF4-FFF2-40B4-BE49-F238E27FC236}">
                <a16:creationId xmlns:a16="http://schemas.microsoft.com/office/drawing/2014/main" id="{91341190-C6BB-2986-7442-E251D80E8EC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60096" y="4658458"/>
            <a:ext cx="2054395" cy="2054395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A889E79F-BB09-5127-C0BC-793347CAC68A}"/>
              </a:ext>
            </a:extLst>
          </p:cNvPr>
          <p:cNvSpPr txBox="1"/>
          <p:nvPr/>
        </p:nvSpPr>
        <p:spPr>
          <a:xfrm>
            <a:off x="2721166" y="6265710"/>
            <a:ext cx="610334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Virtual Residency 2025, Monday June 23, 2025</a:t>
            </a:r>
          </a:p>
        </p:txBody>
      </p:sp>
      <p:pic>
        <p:nvPicPr>
          <p:cNvPr id="5" name="Picture 4" descr="A logo of a university of arizona&#10;&#10;AI-generated content may be incorrect.">
            <a:extLst>
              <a:ext uri="{FF2B5EF4-FFF2-40B4-BE49-F238E27FC236}">
                <a16:creationId xmlns:a16="http://schemas.microsoft.com/office/drawing/2014/main" id="{39B82414-2745-3EF9-F6C6-B7E828B5512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5353" y="5550574"/>
            <a:ext cx="1162279" cy="1162279"/>
          </a:xfrm>
          <a:prstGeom prst="rect">
            <a:avLst/>
          </a:prstGeom>
          <a:solidFill>
            <a:schemeClr val="tx1">
              <a:alpha val="40000"/>
            </a:schemeClr>
          </a:solidFill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44C99E52-048D-AE7E-2175-78B0E9D16D2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93845" y="2022213"/>
            <a:ext cx="5054642" cy="3187322"/>
          </a:xfrm>
          <a:prstGeom prst="rect">
            <a:avLst/>
          </a:prstGeom>
        </p:spPr>
      </p:pic>
      <p:pic>
        <p:nvPicPr>
          <p:cNvPr id="10" name="Picture 9" descr="A graph of blue and white bars&#10;&#10;AI-generated content may be incorrect.">
            <a:extLst>
              <a:ext uri="{FF2B5EF4-FFF2-40B4-BE49-F238E27FC236}">
                <a16:creationId xmlns:a16="http://schemas.microsoft.com/office/drawing/2014/main" id="{76D38A13-8737-72D6-13AF-340DEDDF136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372415" y="2022213"/>
            <a:ext cx="6625740" cy="2768681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C621ACC3-D037-A5DA-EF99-23B07760BD07}"/>
              </a:ext>
            </a:extLst>
          </p:cNvPr>
          <p:cNvSpPr txBox="1"/>
          <p:nvPr/>
        </p:nvSpPr>
        <p:spPr>
          <a:xfrm>
            <a:off x="2002588" y="5500989"/>
            <a:ext cx="72125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https://</a:t>
            </a:r>
            <a:r>
              <a:rPr lang="en-US" dirty="0" err="1"/>
              <a:t>hpcdocs.hpc.arizona.edu</a:t>
            </a:r>
            <a:r>
              <a:rPr lang="en-US" dirty="0"/>
              <a:t>/assets/pdfs/HPC%20FY24%20Metrics.pdf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33157A40-7D99-AFBF-22F4-4C3634A2BDF9}"/>
              </a:ext>
            </a:extLst>
          </p:cNvPr>
          <p:cNvSpPr txBox="1"/>
          <p:nvPr/>
        </p:nvSpPr>
        <p:spPr>
          <a:xfrm>
            <a:off x="1740757" y="1138540"/>
            <a:ext cx="148309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/>
              <a:t>Metrics</a:t>
            </a:r>
          </a:p>
        </p:txBody>
      </p:sp>
    </p:spTree>
    <p:extLst>
      <p:ext uri="{BB962C8B-B14F-4D97-AF65-F5344CB8AC3E}">
        <p14:creationId xmlns:p14="http://schemas.microsoft.com/office/powerpoint/2010/main" val="3712833684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duotone>
              <a:schemeClr val="bg2">
                <a:shade val="88000"/>
                <a:hueMod val="106000"/>
                <a:satMod val="140000"/>
                <a:lumMod val="54000"/>
              </a:schemeClr>
              <a:schemeClr val="bg2">
                <a:tint val="98000"/>
                <a:hueMod val="90000"/>
                <a:satMod val="150000"/>
                <a:lumMod val="160000"/>
              </a:schemeClr>
            </a:duotone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E3B31237-BCE7-BF40-B71D-61512E641B2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58592460-C3FA-35C4-F41A-5D165F67F7E3}"/>
              </a:ext>
            </a:extLst>
          </p:cNvPr>
          <p:cNvSpPr txBox="1"/>
          <p:nvPr/>
        </p:nvSpPr>
        <p:spPr>
          <a:xfrm>
            <a:off x="1740757" y="400811"/>
            <a:ext cx="4667816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>
                <a:latin typeface="Calibri" panose="020F0502020204030204" pitchFamily="34" charset="0"/>
                <a:cs typeface="Calibri" panose="020F0502020204030204" pitchFamily="34" charset="0"/>
              </a:rPr>
              <a:t>HPC Support Teams</a:t>
            </a:r>
          </a:p>
        </p:txBody>
      </p:sp>
      <p:pic>
        <p:nvPicPr>
          <p:cNvPr id="4" name="Picture 3" descr="A logo with a cactus and text&#10;&#10;AI-generated content may be incorrect.">
            <a:extLst>
              <a:ext uri="{FF2B5EF4-FFF2-40B4-BE49-F238E27FC236}">
                <a16:creationId xmlns:a16="http://schemas.microsoft.com/office/drawing/2014/main" id="{462064D5-4677-B077-2037-95FA540A8B5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60096" y="4658458"/>
            <a:ext cx="2054395" cy="2054395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FAE36C30-E0B3-76E5-93EC-66223BA993CD}"/>
              </a:ext>
            </a:extLst>
          </p:cNvPr>
          <p:cNvSpPr txBox="1"/>
          <p:nvPr/>
        </p:nvSpPr>
        <p:spPr>
          <a:xfrm>
            <a:off x="2721166" y="6265710"/>
            <a:ext cx="610334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Virtual Residency 2025, Monday June 23, 2025</a:t>
            </a:r>
          </a:p>
        </p:txBody>
      </p:sp>
      <p:pic>
        <p:nvPicPr>
          <p:cNvPr id="5" name="Picture 4" descr="A logo of a university of arizona&#10;&#10;AI-generated content may be incorrect.">
            <a:extLst>
              <a:ext uri="{FF2B5EF4-FFF2-40B4-BE49-F238E27FC236}">
                <a16:creationId xmlns:a16="http://schemas.microsoft.com/office/drawing/2014/main" id="{E33A5B47-33B2-DB07-3630-800138708EB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5353" y="5550574"/>
            <a:ext cx="1162279" cy="1162279"/>
          </a:xfrm>
          <a:prstGeom prst="rect">
            <a:avLst/>
          </a:prstGeom>
          <a:solidFill>
            <a:schemeClr val="tx1">
              <a:alpha val="40000"/>
            </a:schemeClr>
          </a:solidFill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CEF157E7-93D1-2A62-A288-8126B675568E}"/>
              </a:ext>
            </a:extLst>
          </p:cNvPr>
          <p:cNvSpPr txBox="1"/>
          <p:nvPr/>
        </p:nvSpPr>
        <p:spPr>
          <a:xfrm>
            <a:off x="2002588" y="5500989"/>
            <a:ext cx="72125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https://</a:t>
            </a:r>
            <a:r>
              <a:rPr lang="en-US" dirty="0" err="1"/>
              <a:t>hpcdocs.hpc.arizona.edu</a:t>
            </a:r>
            <a:r>
              <a:rPr lang="en-US" dirty="0"/>
              <a:t>/assets/pdfs/HPC%20FY24%20Metrics.pdf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9BB5BB81-EF95-F83E-CCF1-86C484219415}"/>
              </a:ext>
            </a:extLst>
          </p:cNvPr>
          <p:cNvSpPr txBox="1"/>
          <p:nvPr/>
        </p:nvSpPr>
        <p:spPr>
          <a:xfrm>
            <a:off x="1740757" y="1138540"/>
            <a:ext cx="148309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/>
              <a:t>Metrics</a:t>
            </a:r>
          </a:p>
        </p:txBody>
      </p:sp>
      <p:pic>
        <p:nvPicPr>
          <p:cNvPr id="6" name="Picture 5" descr="A close-up of a pie chart&#10;&#10;AI-generated content may be incorrect.">
            <a:extLst>
              <a:ext uri="{FF2B5EF4-FFF2-40B4-BE49-F238E27FC236}">
                <a16:creationId xmlns:a16="http://schemas.microsoft.com/office/drawing/2014/main" id="{411AEECF-9590-3399-1D5A-2C5C6A4E08C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88465" y="276393"/>
            <a:ext cx="9266784" cy="52245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9861862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duotone>
              <a:schemeClr val="bg2">
                <a:shade val="88000"/>
                <a:hueMod val="106000"/>
                <a:satMod val="140000"/>
                <a:lumMod val="54000"/>
              </a:schemeClr>
              <a:schemeClr val="bg2">
                <a:tint val="98000"/>
                <a:hueMod val="90000"/>
                <a:satMod val="150000"/>
                <a:lumMod val="160000"/>
              </a:schemeClr>
            </a:duotone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0FAA9A0F-41F2-64F5-ABAA-62095594C61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CE16E7DA-1610-301F-FBC5-FBC7A25601E9}"/>
              </a:ext>
            </a:extLst>
          </p:cNvPr>
          <p:cNvSpPr txBox="1"/>
          <p:nvPr/>
        </p:nvSpPr>
        <p:spPr>
          <a:xfrm>
            <a:off x="1740757" y="400811"/>
            <a:ext cx="4667816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>
                <a:latin typeface="Calibri" panose="020F0502020204030204" pitchFamily="34" charset="0"/>
                <a:cs typeface="Calibri" panose="020F0502020204030204" pitchFamily="34" charset="0"/>
              </a:rPr>
              <a:t>HPC Support Teams</a:t>
            </a:r>
          </a:p>
        </p:txBody>
      </p:sp>
      <p:pic>
        <p:nvPicPr>
          <p:cNvPr id="4" name="Picture 3" descr="A logo with a cactus and text&#10;&#10;AI-generated content may be incorrect.">
            <a:extLst>
              <a:ext uri="{FF2B5EF4-FFF2-40B4-BE49-F238E27FC236}">
                <a16:creationId xmlns:a16="http://schemas.microsoft.com/office/drawing/2014/main" id="{354BA5BB-AFC5-116B-FCD6-9E1ABD42B33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60096" y="4658458"/>
            <a:ext cx="2054395" cy="2054395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B445E10C-B6FD-80C8-F15A-3E1EE1AC678D}"/>
              </a:ext>
            </a:extLst>
          </p:cNvPr>
          <p:cNvSpPr txBox="1"/>
          <p:nvPr/>
        </p:nvSpPr>
        <p:spPr>
          <a:xfrm>
            <a:off x="2721166" y="6265710"/>
            <a:ext cx="610334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Virtual Residency 2025, Monday June 23, 2025</a:t>
            </a:r>
          </a:p>
        </p:txBody>
      </p:sp>
      <p:pic>
        <p:nvPicPr>
          <p:cNvPr id="5" name="Picture 4" descr="A logo of a university of arizona&#10;&#10;AI-generated content may be incorrect.">
            <a:extLst>
              <a:ext uri="{FF2B5EF4-FFF2-40B4-BE49-F238E27FC236}">
                <a16:creationId xmlns:a16="http://schemas.microsoft.com/office/drawing/2014/main" id="{A847B3EC-0AF3-F599-3E94-F7129283B4A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5353" y="5550574"/>
            <a:ext cx="1162279" cy="1162279"/>
          </a:xfrm>
          <a:prstGeom prst="rect">
            <a:avLst/>
          </a:prstGeom>
          <a:solidFill>
            <a:schemeClr val="tx1">
              <a:alpha val="40000"/>
            </a:schemeClr>
          </a:solidFill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954AE3C0-CC21-AAA4-4DEB-A11EDD7E272F}"/>
              </a:ext>
            </a:extLst>
          </p:cNvPr>
          <p:cNvSpPr txBox="1"/>
          <p:nvPr/>
        </p:nvSpPr>
        <p:spPr>
          <a:xfrm>
            <a:off x="2002588" y="5500989"/>
            <a:ext cx="72125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https://</a:t>
            </a:r>
            <a:r>
              <a:rPr lang="en-US" dirty="0" err="1"/>
              <a:t>hpcdocs.hpc.arizona.edu</a:t>
            </a:r>
            <a:r>
              <a:rPr lang="en-US" dirty="0"/>
              <a:t>/assets/pdfs/HPC%20FY24%20Metrics.pdf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C0EEDD59-531C-D82F-B59E-6738C40E63B5}"/>
              </a:ext>
            </a:extLst>
          </p:cNvPr>
          <p:cNvSpPr txBox="1"/>
          <p:nvPr/>
        </p:nvSpPr>
        <p:spPr>
          <a:xfrm>
            <a:off x="385682" y="2592767"/>
            <a:ext cx="148309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/>
              <a:t>Metrics</a:t>
            </a:r>
          </a:p>
        </p:txBody>
      </p:sp>
      <p:pic>
        <p:nvPicPr>
          <p:cNvPr id="8" name="Picture 7" descr="A close-up of a computer&#10;&#10;AI-generated content may be incorrect.">
            <a:extLst>
              <a:ext uri="{FF2B5EF4-FFF2-40B4-BE49-F238E27FC236}">
                <a16:creationId xmlns:a16="http://schemas.microsoft.com/office/drawing/2014/main" id="{229F81B9-E460-FDC6-4691-1591A0B6C59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868780" y="1109679"/>
            <a:ext cx="8015887" cy="49385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3317868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duotone>
              <a:schemeClr val="bg2">
                <a:shade val="88000"/>
                <a:hueMod val="106000"/>
                <a:satMod val="140000"/>
                <a:lumMod val="54000"/>
              </a:schemeClr>
              <a:schemeClr val="bg2">
                <a:tint val="98000"/>
                <a:hueMod val="90000"/>
                <a:satMod val="150000"/>
                <a:lumMod val="160000"/>
              </a:schemeClr>
            </a:duotone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4AF6D0C4-3686-68ED-A2DB-75AAD622399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75518291-F9D6-2F10-C7AF-1E289EA48FE2}"/>
              </a:ext>
            </a:extLst>
          </p:cNvPr>
          <p:cNvSpPr txBox="1"/>
          <p:nvPr/>
        </p:nvSpPr>
        <p:spPr>
          <a:xfrm>
            <a:off x="1740757" y="400811"/>
            <a:ext cx="4667816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>
                <a:latin typeface="Calibri" panose="020F0502020204030204" pitchFamily="34" charset="0"/>
                <a:cs typeface="Calibri" panose="020F0502020204030204" pitchFamily="34" charset="0"/>
              </a:rPr>
              <a:t>HPC Support Teams</a:t>
            </a:r>
          </a:p>
        </p:txBody>
      </p:sp>
      <p:pic>
        <p:nvPicPr>
          <p:cNvPr id="4" name="Picture 3" descr="A logo with a cactus and text&#10;&#10;AI-generated content may be incorrect.">
            <a:extLst>
              <a:ext uri="{FF2B5EF4-FFF2-40B4-BE49-F238E27FC236}">
                <a16:creationId xmlns:a16="http://schemas.microsoft.com/office/drawing/2014/main" id="{90D72E08-01C6-1B07-3E45-F0880B30ACB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60096" y="4658458"/>
            <a:ext cx="2054395" cy="2054395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9936FE0E-AB0D-C8D7-658F-881350C0ADB8}"/>
              </a:ext>
            </a:extLst>
          </p:cNvPr>
          <p:cNvSpPr txBox="1"/>
          <p:nvPr/>
        </p:nvSpPr>
        <p:spPr>
          <a:xfrm>
            <a:off x="2721166" y="6265710"/>
            <a:ext cx="610334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Virtual Residency 2025, Monday June 23, 2025</a:t>
            </a:r>
          </a:p>
        </p:txBody>
      </p:sp>
      <p:pic>
        <p:nvPicPr>
          <p:cNvPr id="5" name="Picture 4" descr="A logo of a university of arizona&#10;&#10;AI-generated content may be incorrect.">
            <a:extLst>
              <a:ext uri="{FF2B5EF4-FFF2-40B4-BE49-F238E27FC236}">
                <a16:creationId xmlns:a16="http://schemas.microsoft.com/office/drawing/2014/main" id="{67D96D9E-D906-E836-ACC3-72D141E870A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5353" y="5550574"/>
            <a:ext cx="1162279" cy="1162279"/>
          </a:xfrm>
          <a:prstGeom prst="rect">
            <a:avLst/>
          </a:prstGeom>
          <a:solidFill>
            <a:schemeClr val="tx1">
              <a:alpha val="40000"/>
            </a:schemeClr>
          </a:solidFill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6CC0A88A-942E-5E50-42B8-3948BB063967}"/>
              </a:ext>
            </a:extLst>
          </p:cNvPr>
          <p:cNvSpPr txBox="1"/>
          <p:nvPr/>
        </p:nvSpPr>
        <p:spPr>
          <a:xfrm>
            <a:off x="1357632" y="1413063"/>
            <a:ext cx="10205551" cy="403187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/>
              <a:t>My team has 5 FTE (one position vacant)</a:t>
            </a:r>
          </a:p>
          <a:p>
            <a:r>
              <a:rPr lang="en-US" sz="3200" dirty="0"/>
              <a:t>We meet daily from 9AM to whenever (lunch) on </a:t>
            </a:r>
            <a:r>
              <a:rPr lang="en-US" sz="3200" dirty="0" err="1"/>
              <a:t>GatherTown</a:t>
            </a:r>
            <a:endParaRPr lang="en-US" sz="3200" dirty="0"/>
          </a:p>
          <a:p>
            <a:r>
              <a:rPr lang="en-US" sz="3200" dirty="0"/>
              <a:t>We also use it for weekly Office Hours</a:t>
            </a:r>
          </a:p>
          <a:p>
            <a:r>
              <a:rPr lang="en-US" sz="3200" dirty="0"/>
              <a:t>We use ServiceNow for ticketing</a:t>
            </a:r>
          </a:p>
          <a:p>
            <a:r>
              <a:rPr lang="en-US" sz="3200" dirty="0"/>
              <a:t>Our newish Documentation site is proving very effective</a:t>
            </a:r>
          </a:p>
          <a:p>
            <a:r>
              <a:rPr lang="en-US" sz="3200" dirty="0"/>
              <a:t>We document our policies</a:t>
            </a:r>
          </a:p>
          <a:p>
            <a:r>
              <a:rPr lang="en-US" sz="3200" dirty="0"/>
              <a:t>Metrics justify your existence to stakeholders</a:t>
            </a:r>
          </a:p>
          <a:p>
            <a:r>
              <a:rPr lang="en-US" sz="3200" b="1" dirty="0"/>
              <a:t>Hard Skills and Soft Skills</a:t>
            </a:r>
          </a:p>
        </p:txBody>
      </p:sp>
    </p:spTree>
    <p:extLst>
      <p:ext uri="{BB962C8B-B14F-4D97-AF65-F5344CB8AC3E}">
        <p14:creationId xmlns:p14="http://schemas.microsoft.com/office/powerpoint/2010/main" val="3546604879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duotone>
              <a:schemeClr val="bg2">
                <a:shade val="88000"/>
                <a:hueMod val="106000"/>
                <a:satMod val="140000"/>
                <a:lumMod val="54000"/>
              </a:schemeClr>
              <a:schemeClr val="bg2">
                <a:tint val="98000"/>
                <a:hueMod val="90000"/>
                <a:satMod val="150000"/>
                <a:lumMod val="160000"/>
              </a:schemeClr>
            </a:duotone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65BEF487-6892-3BF9-F5C3-278D6E436AE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3E9376E7-54B6-4B29-F90D-412F6673FF90}"/>
              </a:ext>
            </a:extLst>
          </p:cNvPr>
          <p:cNvSpPr txBox="1"/>
          <p:nvPr/>
        </p:nvSpPr>
        <p:spPr>
          <a:xfrm>
            <a:off x="1740757" y="400811"/>
            <a:ext cx="4667816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>
                <a:latin typeface="Calibri" panose="020F0502020204030204" pitchFamily="34" charset="0"/>
                <a:cs typeface="Calibri" panose="020F0502020204030204" pitchFamily="34" charset="0"/>
              </a:rPr>
              <a:t>HPC Support Teams</a:t>
            </a:r>
          </a:p>
        </p:txBody>
      </p:sp>
      <p:pic>
        <p:nvPicPr>
          <p:cNvPr id="4" name="Picture 3" descr="A logo with a cactus and text&#10;&#10;AI-generated content may be incorrect.">
            <a:extLst>
              <a:ext uri="{FF2B5EF4-FFF2-40B4-BE49-F238E27FC236}">
                <a16:creationId xmlns:a16="http://schemas.microsoft.com/office/drawing/2014/main" id="{F7B8ECC6-F210-15A3-99CF-E6EA9C651E7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60096" y="4658458"/>
            <a:ext cx="2054395" cy="2054395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C4B17448-73EF-CA0E-BA8A-4CEFC0FFC4A9}"/>
              </a:ext>
            </a:extLst>
          </p:cNvPr>
          <p:cNvSpPr txBox="1"/>
          <p:nvPr/>
        </p:nvSpPr>
        <p:spPr>
          <a:xfrm>
            <a:off x="2721166" y="6265710"/>
            <a:ext cx="610334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Virtual Residency 2025, Monday June 23, 2025</a:t>
            </a:r>
          </a:p>
        </p:txBody>
      </p:sp>
      <p:pic>
        <p:nvPicPr>
          <p:cNvPr id="5" name="Picture 4" descr="A logo of a university of arizona&#10;&#10;AI-generated content may be incorrect.">
            <a:extLst>
              <a:ext uri="{FF2B5EF4-FFF2-40B4-BE49-F238E27FC236}">
                <a16:creationId xmlns:a16="http://schemas.microsoft.com/office/drawing/2014/main" id="{AF24B6AD-4492-B44B-74EC-F8AD1457DB8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5353" y="5550574"/>
            <a:ext cx="1162279" cy="1162279"/>
          </a:xfrm>
          <a:prstGeom prst="rect">
            <a:avLst/>
          </a:prstGeom>
          <a:solidFill>
            <a:schemeClr val="tx1">
              <a:alpha val="40000"/>
            </a:schemeClr>
          </a:solidFill>
        </p:spPr>
      </p:pic>
      <p:pic>
        <p:nvPicPr>
          <p:cNvPr id="6" name="Picture 5" descr="A screenshot of a computer&#10;&#10;AI-generated content may be incorrect.">
            <a:extLst>
              <a:ext uri="{FF2B5EF4-FFF2-40B4-BE49-F238E27FC236}">
                <a16:creationId xmlns:a16="http://schemas.microsoft.com/office/drawing/2014/main" id="{8DDDCABC-142D-F0A5-B58A-39DB746C1D0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95353" y="1158280"/>
            <a:ext cx="8490561" cy="5554573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0BD7DC16-3E05-C5B4-FD2E-6778D2DE1A45}"/>
              </a:ext>
            </a:extLst>
          </p:cNvPr>
          <p:cNvSpPr txBox="1"/>
          <p:nvPr/>
        </p:nvSpPr>
        <p:spPr>
          <a:xfrm>
            <a:off x="9221118" y="2368627"/>
            <a:ext cx="1733167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/>
              <a:t>Planning</a:t>
            </a:r>
          </a:p>
          <a:p>
            <a:r>
              <a:rPr lang="en-US" sz="3600" dirty="0"/>
              <a:t>Team</a:t>
            </a:r>
          </a:p>
          <a:p>
            <a:r>
              <a:rPr lang="en-US" sz="3600" dirty="0"/>
              <a:t>Charter</a:t>
            </a:r>
          </a:p>
        </p:txBody>
      </p:sp>
    </p:spTree>
    <p:extLst>
      <p:ext uri="{BB962C8B-B14F-4D97-AF65-F5344CB8AC3E}">
        <p14:creationId xmlns:p14="http://schemas.microsoft.com/office/powerpoint/2010/main" val="131779187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duotone>
              <a:schemeClr val="bg2">
                <a:shade val="88000"/>
                <a:hueMod val="106000"/>
                <a:satMod val="140000"/>
                <a:lumMod val="54000"/>
              </a:schemeClr>
              <a:schemeClr val="bg2">
                <a:tint val="98000"/>
                <a:hueMod val="90000"/>
                <a:satMod val="150000"/>
                <a:lumMod val="160000"/>
              </a:schemeClr>
            </a:duotone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F491E043-0DE8-6EE6-A1F6-8DBD48F4236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15AD3612-429C-8887-0B23-32B95E60C55D}"/>
              </a:ext>
            </a:extLst>
          </p:cNvPr>
          <p:cNvSpPr txBox="1"/>
          <p:nvPr/>
        </p:nvSpPr>
        <p:spPr>
          <a:xfrm>
            <a:off x="1267031" y="446393"/>
            <a:ext cx="9620262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>
                <a:latin typeface="Calibri" panose="020F0502020204030204" pitchFamily="34" charset="0"/>
                <a:cs typeface="Calibri" panose="020F0502020204030204" pitchFamily="34" charset="0"/>
              </a:rPr>
              <a:t>What is </a:t>
            </a:r>
            <a:r>
              <a:rPr lang="en-US" sz="4400" dirty="0" err="1">
                <a:latin typeface="Calibri" panose="020F0502020204030204" pitchFamily="34" charset="0"/>
                <a:cs typeface="Calibri" panose="020F0502020204030204" pitchFamily="34" charset="0"/>
              </a:rPr>
              <a:t>CyberInfrastructure</a:t>
            </a:r>
            <a:r>
              <a:rPr lang="en-US" sz="4400" dirty="0">
                <a:latin typeface="Calibri" panose="020F0502020204030204" pitchFamily="34" charset="0"/>
                <a:cs typeface="Calibri" panose="020F0502020204030204" pitchFamily="34" charset="0"/>
              </a:rPr>
              <a:t> (CI) Anyway?</a:t>
            </a:r>
          </a:p>
        </p:txBody>
      </p:sp>
      <p:pic>
        <p:nvPicPr>
          <p:cNvPr id="4" name="Picture 3" descr="A logo with a cactus and text&#10;&#10;AI-generated content may be incorrect.">
            <a:extLst>
              <a:ext uri="{FF2B5EF4-FFF2-40B4-BE49-F238E27FC236}">
                <a16:creationId xmlns:a16="http://schemas.microsoft.com/office/drawing/2014/main" id="{6E40F8CA-60B3-BD49-071C-15BD48B2766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60096" y="4658458"/>
            <a:ext cx="2054395" cy="2054395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099EC463-BFAE-A94B-4A6F-18B82B6E871B}"/>
              </a:ext>
            </a:extLst>
          </p:cNvPr>
          <p:cNvSpPr txBox="1"/>
          <p:nvPr/>
        </p:nvSpPr>
        <p:spPr>
          <a:xfrm>
            <a:off x="2721166" y="6265710"/>
            <a:ext cx="610334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Virtual Residency 2025, Monday June 23, 2025</a:t>
            </a:r>
          </a:p>
        </p:txBody>
      </p:sp>
      <p:pic>
        <p:nvPicPr>
          <p:cNvPr id="5" name="Picture 4" descr="A logo of a university of arizona&#10;&#10;AI-generated content may be incorrect.">
            <a:extLst>
              <a:ext uri="{FF2B5EF4-FFF2-40B4-BE49-F238E27FC236}">
                <a16:creationId xmlns:a16="http://schemas.microsoft.com/office/drawing/2014/main" id="{97F0675B-2A91-E3C8-A924-F2950BE1737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5353" y="5550574"/>
            <a:ext cx="1162279" cy="1162279"/>
          </a:xfrm>
          <a:prstGeom prst="rect">
            <a:avLst/>
          </a:prstGeom>
          <a:solidFill>
            <a:schemeClr val="tx1">
              <a:alpha val="40000"/>
            </a:schemeClr>
          </a:solidFill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580A9711-29B3-4CA4-EA5F-713127F3BA77}"/>
              </a:ext>
            </a:extLst>
          </p:cNvPr>
          <p:cNvSpPr txBox="1"/>
          <p:nvPr/>
        </p:nvSpPr>
        <p:spPr>
          <a:xfrm>
            <a:off x="1840527" y="1401670"/>
            <a:ext cx="6584816" cy="480131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Components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Computing systems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Data storage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Advanced instruments and repositories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Visualizations environments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High speed networks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People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Purpose</a:t>
            </a:r>
          </a:p>
          <a:p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Enable scholarly innovation and discoveries </a:t>
            </a:r>
          </a:p>
          <a:p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not otherwise possible</a:t>
            </a:r>
          </a:p>
        </p:txBody>
      </p:sp>
    </p:spTree>
    <p:extLst>
      <p:ext uri="{BB962C8B-B14F-4D97-AF65-F5344CB8AC3E}">
        <p14:creationId xmlns:p14="http://schemas.microsoft.com/office/powerpoint/2010/main" val="1207762461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duotone>
              <a:schemeClr val="bg2">
                <a:shade val="88000"/>
                <a:hueMod val="106000"/>
                <a:satMod val="140000"/>
                <a:lumMod val="54000"/>
              </a:schemeClr>
              <a:schemeClr val="bg2">
                <a:tint val="98000"/>
                <a:hueMod val="90000"/>
                <a:satMod val="150000"/>
                <a:lumMod val="160000"/>
              </a:schemeClr>
            </a:duotone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16C5D5AF-2561-16B5-17EB-62F4CDA894D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4E620F3B-9E7F-DE06-B8D0-93F4CE947DC5}"/>
              </a:ext>
            </a:extLst>
          </p:cNvPr>
          <p:cNvSpPr txBox="1"/>
          <p:nvPr/>
        </p:nvSpPr>
        <p:spPr>
          <a:xfrm>
            <a:off x="1740757" y="400811"/>
            <a:ext cx="4667816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>
                <a:latin typeface="Calibri" panose="020F0502020204030204" pitchFamily="34" charset="0"/>
                <a:cs typeface="Calibri" panose="020F0502020204030204" pitchFamily="34" charset="0"/>
              </a:rPr>
              <a:t>HPC Support Teams</a:t>
            </a:r>
          </a:p>
        </p:txBody>
      </p:sp>
      <p:pic>
        <p:nvPicPr>
          <p:cNvPr id="4" name="Picture 3" descr="A logo with a cactus and text&#10;&#10;AI-generated content may be incorrect.">
            <a:extLst>
              <a:ext uri="{FF2B5EF4-FFF2-40B4-BE49-F238E27FC236}">
                <a16:creationId xmlns:a16="http://schemas.microsoft.com/office/drawing/2014/main" id="{13D1BCDE-AA84-F826-9C6F-3FC3A2A2544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60096" y="4658458"/>
            <a:ext cx="2054395" cy="2054395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C905E799-E681-B8AF-7302-51B799CF4155}"/>
              </a:ext>
            </a:extLst>
          </p:cNvPr>
          <p:cNvSpPr txBox="1"/>
          <p:nvPr/>
        </p:nvSpPr>
        <p:spPr>
          <a:xfrm>
            <a:off x="2721166" y="6265710"/>
            <a:ext cx="610334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Virtual Residency 2025, Monday June 23, 2025</a:t>
            </a:r>
          </a:p>
        </p:txBody>
      </p:sp>
      <p:pic>
        <p:nvPicPr>
          <p:cNvPr id="5" name="Picture 4" descr="A logo of a university of arizona&#10;&#10;AI-generated content may be incorrect.">
            <a:extLst>
              <a:ext uri="{FF2B5EF4-FFF2-40B4-BE49-F238E27FC236}">
                <a16:creationId xmlns:a16="http://schemas.microsoft.com/office/drawing/2014/main" id="{4CE8EB20-B87F-18C9-0FC8-7BAD83A7DC5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5353" y="5550574"/>
            <a:ext cx="1162279" cy="1162279"/>
          </a:xfrm>
          <a:prstGeom prst="rect">
            <a:avLst/>
          </a:prstGeom>
          <a:solidFill>
            <a:schemeClr val="tx1">
              <a:alpha val="40000"/>
            </a:schemeClr>
          </a:solidFill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8B4C716F-3115-FAE3-4305-9AFCF48E143B}"/>
              </a:ext>
            </a:extLst>
          </p:cNvPr>
          <p:cNvSpPr txBox="1"/>
          <p:nvPr/>
        </p:nvSpPr>
        <p:spPr>
          <a:xfrm>
            <a:off x="9221118" y="2368627"/>
            <a:ext cx="1824923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/>
              <a:t>Planning.</a:t>
            </a:r>
          </a:p>
          <a:p>
            <a:r>
              <a:rPr lang="en-US" sz="3600" dirty="0"/>
              <a:t>Team</a:t>
            </a:r>
          </a:p>
          <a:p>
            <a:r>
              <a:rPr lang="en-US" sz="3600" dirty="0"/>
              <a:t>Charter</a:t>
            </a:r>
          </a:p>
        </p:txBody>
      </p:sp>
      <p:pic>
        <p:nvPicPr>
          <p:cNvPr id="8" name="Picture 7" descr="A screenshot of a document&#10;&#10;AI-generated content may be incorrect.">
            <a:extLst>
              <a:ext uri="{FF2B5EF4-FFF2-40B4-BE49-F238E27FC236}">
                <a16:creationId xmlns:a16="http://schemas.microsoft.com/office/drawing/2014/main" id="{71FB4028-4171-F97F-3323-8A3F77540E0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95352" y="1050981"/>
            <a:ext cx="8485939" cy="57116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9955572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duotone>
              <a:schemeClr val="bg2">
                <a:shade val="88000"/>
                <a:hueMod val="106000"/>
                <a:satMod val="140000"/>
                <a:lumMod val="54000"/>
              </a:schemeClr>
              <a:schemeClr val="bg2">
                <a:tint val="98000"/>
                <a:hueMod val="90000"/>
                <a:satMod val="150000"/>
                <a:lumMod val="160000"/>
              </a:schemeClr>
            </a:duotone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6806C8C6-54BF-5B3C-0353-4E61A493EFC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33C914EA-4E4F-4A66-F0D0-5B14691FD544}"/>
              </a:ext>
            </a:extLst>
          </p:cNvPr>
          <p:cNvSpPr txBox="1"/>
          <p:nvPr/>
        </p:nvSpPr>
        <p:spPr>
          <a:xfrm>
            <a:off x="1740757" y="400811"/>
            <a:ext cx="2189574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>
                <a:latin typeface="Calibri" panose="020F0502020204030204" pitchFamily="34" charset="0"/>
                <a:cs typeface="Calibri" panose="020F0502020204030204" pitchFamily="34" charset="0"/>
              </a:rPr>
              <a:t>Teaching</a:t>
            </a:r>
          </a:p>
        </p:txBody>
      </p:sp>
      <p:pic>
        <p:nvPicPr>
          <p:cNvPr id="4" name="Picture 3" descr="A logo with a cactus and text&#10;&#10;AI-generated content may be incorrect.">
            <a:extLst>
              <a:ext uri="{FF2B5EF4-FFF2-40B4-BE49-F238E27FC236}">
                <a16:creationId xmlns:a16="http://schemas.microsoft.com/office/drawing/2014/main" id="{FDF4A114-6BA6-C978-6534-4C4B5E8B807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60096" y="4658458"/>
            <a:ext cx="2054395" cy="2054395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F7EE5923-75AF-F750-B6BA-48D505BCB261}"/>
              </a:ext>
            </a:extLst>
          </p:cNvPr>
          <p:cNvSpPr txBox="1"/>
          <p:nvPr/>
        </p:nvSpPr>
        <p:spPr>
          <a:xfrm>
            <a:off x="2721166" y="6265710"/>
            <a:ext cx="610334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Virtual Residency 2025, Monday June 23, 2025</a:t>
            </a:r>
          </a:p>
        </p:txBody>
      </p:sp>
      <p:pic>
        <p:nvPicPr>
          <p:cNvPr id="5" name="Picture 4" descr="A logo of a university of arizona&#10;&#10;AI-generated content may be incorrect.">
            <a:extLst>
              <a:ext uri="{FF2B5EF4-FFF2-40B4-BE49-F238E27FC236}">
                <a16:creationId xmlns:a16="http://schemas.microsoft.com/office/drawing/2014/main" id="{998FC2D5-728A-0C64-F52F-D90D4CCCFB2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5353" y="5550574"/>
            <a:ext cx="1162279" cy="1162279"/>
          </a:xfrm>
          <a:prstGeom prst="rect">
            <a:avLst/>
          </a:prstGeom>
          <a:solidFill>
            <a:schemeClr val="tx1">
              <a:alpha val="40000"/>
            </a:schemeClr>
          </a:solidFill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ABD47CF0-36CE-C2AD-6E77-AF0AAB6931C9}"/>
              </a:ext>
            </a:extLst>
          </p:cNvPr>
          <p:cNvSpPr txBox="1"/>
          <p:nvPr/>
        </p:nvSpPr>
        <p:spPr>
          <a:xfrm>
            <a:off x="1840527" y="1401670"/>
            <a:ext cx="783644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/>
              <a:t>Typical compute experience for new users</a:t>
            </a:r>
          </a:p>
        </p:txBody>
      </p:sp>
      <p:pic>
        <p:nvPicPr>
          <p:cNvPr id="6" name="Picture 5" descr="A close-up of a cell phone&#10;&#10;Description automatically generated">
            <a:extLst>
              <a:ext uri="{FF2B5EF4-FFF2-40B4-BE49-F238E27FC236}">
                <a16:creationId xmlns:a16="http://schemas.microsoft.com/office/drawing/2014/main" id="{5B0D89EB-14CB-0FB9-5700-C533A4F21CB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4497" y="2156308"/>
            <a:ext cx="4996682" cy="35797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9441453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duotone>
              <a:schemeClr val="bg2">
                <a:shade val="88000"/>
                <a:hueMod val="106000"/>
                <a:satMod val="140000"/>
                <a:lumMod val="54000"/>
              </a:schemeClr>
              <a:schemeClr val="bg2">
                <a:tint val="98000"/>
                <a:hueMod val="90000"/>
                <a:satMod val="150000"/>
                <a:lumMod val="160000"/>
              </a:schemeClr>
            </a:duotone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84B4890C-95B8-78A3-C994-68D8F6ADD39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C018DAA3-EF31-0D20-158A-5D4E208670C0}"/>
              </a:ext>
            </a:extLst>
          </p:cNvPr>
          <p:cNvSpPr txBox="1"/>
          <p:nvPr/>
        </p:nvSpPr>
        <p:spPr>
          <a:xfrm>
            <a:off x="1740757" y="400811"/>
            <a:ext cx="2189574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>
                <a:latin typeface="Calibri" panose="020F0502020204030204" pitchFamily="34" charset="0"/>
                <a:cs typeface="Calibri" panose="020F0502020204030204" pitchFamily="34" charset="0"/>
              </a:rPr>
              <a:t>Teaching</a:t>
            </a:r>
          </a:p>
        </p:txBody>
      </p:sp>
      <p:pic>
        <p:nvPicPr>
          <p:cNvPr id="4" name="Picture 3" descr="A logo with a cactus and text&#10;&#10;AI-generated content may be incorrect.">
            <a:extLst>
              <a:ext uri="{FF2B5EF4-FFF2-40B4-BE49-F238E27FC236}">
                <a16:creationId xmlns:a16="http://schemas.microsoft.com/office/drawing/2014/main" id="{ECD209C2-3329-E941-79E3-DA556FC9469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60096" y="4658458"/>
            <a:ext cx="2054395" cy="2054395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73247858-F43C-C533-8711-CABEA59221B5}"/>
              </a:ext>
            </a:extLst>
          </p:cNvPr>
          <p:cNvSpPr txBox="1"/>
          <p:nvPr/>
        </p:nvSpPr>
        <p:spPr>
          <a:xfrm>
            <a:off x="2721166" y="6265710"/>
            <a:ext cx="610334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Virtual Residency 2025, Monday June 23, 2025</a:t>
            </a:r>
          </a:p>
        </p:txBody>
      </p:sp>
      <p:pic>
        <p:nvPicPr>
          <p:cNvPr id="5" name="Picture 4" descr="A logo of a university of arizona&#10;&#10;AI-generated content may be incorrect.">
            <a:extLst>
              <a:ext uri="{FF2B5EF4-FFF2-40B4-BE49-F238E27FC236}">
                <a16:creationId xmlns:a16="http://schemas.microsoft.com/office/drawing/2014/main" id="{DA41FE85-1ED7-EFFC-715E-77FB30FA1E3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5353" y="5550574"/>
            <a:ext cx="1162279" cy="1162279"/>
          </a:xfrm>
          <a:prstGeom prst="rect">
            <a:avLst/>
          </a:prstGeom>
          <a:solidFill>
            <a:schemeClr val="tx1">
              <a:alpha val="40000"/>
            </a:schemeClr>
          </a:solidFill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D64EB262-7368-3079-5C25-23B236B9F507}"/>
              </a:ext>
            </a:extLst>
          </p:cNvPr>
          <p:cNvSpPr txBox="1"/>
          <p:nvPr/>
        </p:nvSpPr>
        <p:spPr>
          <a:xfrm>
            <a:off x="1840527" y="1401670"/>
            <a:ext cx="7096045" cy="31085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/>
              <a:t>The Challenges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/>
              <a:t>Motivation – why is it worth it?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/>
              <a:t>Format – what is the best delivery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/>
              <a:t>Effectiveness – was the gal achieved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/>
              <a:t>Improvement – what could be improved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/>
              <a:t>Skills</a:t>
            </a:r>
          </a:p>
        </p:txBody>
      </p:sp>
      <p:pic>
        <p:nvPicPr>
          <p:cNvPr id="6" name="Picture 4" descr="Amazon.com: Rae Dunn #1 Teacher Desk Sign – Metal Apple with Wooden Base  Plaque Desktop Display – Country, Farmhouse Style - Metal Desk Top  Decoration for Home, School, Classroom – Self Standing">
            <a:extLst>
              <a:ext uri="{FF2B5EF4-FFF2-40B4-BE49-F238E27FC236}">
                <a16:creationId xmlns:a16="http://schemas.microsoft.com/office/drawing/2014/main" id="{EB63D924-ADF4-2988-E07D-3D6865B9F73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24510" y="1170252"/>
            <a:ext cx="2328666" cy="30534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6182964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duotone>
              <a:schemeClr val="bg2">
                <a:shade val="88000"/>
                <a:hueMod val="106000"/>
                <a:satMod val="140000"/>
                <a:lumMod val="54000"/>
              </a:schemeClr>
              <a:schemeClr val="bg2">
                <a:tint val="98000"/>
                <a:hueMod val="90000"/>
                <a:satMod val="150000"/>
                <a:lumMod val="160000"/>
              </a:schemeClr>
            </a:duotone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C070D05B-7BFD-6C3E-B7A1-DA8C898D6AA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36DF19AF-CFE0-0BCC-8A80-5CA70C5B9F59}"/>
              </a:ext>
            </a:extLst>
          </p:cNvPr>
          <p:cNvSpPr txBox="1"/>
          <p:nvPr/>
        </p:nvSpPr>
        <p:spPr>
          <a:xfrm>
            <a:off x="1740757" y="400811"/>
            <a:ext cx="2189574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>
                <a:latin typeface="Calibri" panose="020F0502020204030204" pitchFamily="34" charset="0"/>
                <a:cs typeface="Calibri" panose="020F0502020204030204" pitchFamily="34" charset="0"/>
              </a:rPr>
              <a:t>Teaching</a:t>
            </a:r>
          </a:p>
        </p:txBody>
      </p:sp>
      <p:pic>
        <p:nvPicPr>
          <p:cNvPr id="4" name="Picture 3" descr="A logo with a cactus and text&#10;&#10;AI-generated content may be incorrect.">
            <a:extLst>
              <a:ext uri="{FF2B5EF4-FFF2-40B4-BE49-F238E27FC236}">
                <a16:creationId xmlns:a16="http://schemas.microsoft.com/office/drawing/2014/main" id="{38C6C7C9-B4D9-ACDB-6DB3-993096DB5F2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60096" y="4658458"/>
            <a:ext cx="2054395" cy="2054395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C0AA065C-6795-E635-0523-A391F3EFCB7C}"/>
              </a:ext>
            </a:extLst>
          </p:cNvPr>
          <p:cNvSpPr txBox="1"/>
          <p:nvPr/>
        </p:nvSpPr>
        <p:spPr>
          <a:xfrm>
            <a:off x="2721166" y="6265710"/>
            <a:ext cx="610334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Virtual Residency 2025, Monday June 23, 2025</a:t>
            </a:r>
          </a:p>
        </p:txBody>
      </p:sp>
      <p:pic>
        <p:nvPicPr>
          <p:cNvPr id="5" name="Picture 4" descr="A logo of a university of arizona&#10;&#10;AI-generated content may be incorrect.">
            <a:extLst>
              <a:ext uri="{FF2B5EF4-FFF2-40B4-BE49-F238E27FC236}">
                <a16:creationId xmlns:a16="http://schemas.microsoft.com/office/drawing/2014/main" id="{25FE5FC4-35E2-26FE-8AA0-7F2E9F07DEC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5353" y="5550574"/>
            <a:ext cx="1162279" cy="1162279"/>
          </a:xfrm>
          <a:prstGeom prst="rect">
            <a:avLst/>
          </a:prstGeom>
          <a:solidFill>
            <a:schemeClr val="tx1">
              <a:alpha val="40000"/>
            </a:schemeClr>
          </a:solidFill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0D77F617-F33C-2FFE-DC77-B5AE3307965E}"/>
              </a:ext>
            </a:extLst>
          </p:cNvPr>
          <p:cNvSpPr txBox="1"/>
          <p:nvPr/>
        </p:nvSpPr>
        <p:spPr>
          <a:xfrm>
            <a:off x="1840527" y="1401670"/>
            <a:ext cx="5052986" cy="403187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/>
              <a:t>Motivations - they must match</a:t>
            </a:r>
            <a:r>
              <a:rPr lang="en-US" sz="2800" dirty="0"/>
              <a:t>.</a:t>
            </a:r>
          </a:p>
          <a:p>
            <a:r>
              <a:rPr lang="en-US" sz="3200" dirty="0"/>
              <a:t>For the facilitator: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/>
              <a:t>Onboarding made easier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/>
              <a:t>Reduce ongoing support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/>
              <a:t>Build relationships</a:t>
            </a:r>
          </a:p>
          <a:p>
            <a:r>
              <a:rPr lang="en-US" sz="3200" dirty="0"/>
              <a:t>For the user: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/>
              <a:t>Reduce barriers to HPC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/>
              <a:t>Self sufficiency</a:t>
            </a:r>
          </a:p>
        </p:txBody>
      </p:sp>
      <p:pic>
        <p:nvPicPr>
          <p:cNvPr id="6" name="Picture 4" descr="Amazon.com: Rae Dunn #1 Teacher Desk Sign – Metal Apple with Wooden Base  Plaque Desktop Display – Country, Farmhouse Style - Metal Desk Top  Decoration for Home, School, Classroom – Self Standing">
            <a:extLst>
              <a:ext uri="{FF2B5EF4-FFF2-40B4-BE49-F238E27FC236}">
                <a16:creationId xmlns:a16="http://schemas.microsoft.com/office/drawing/2014/main" id="{81017E80-B93F-9D59-73A7-558C6A8D31E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24510" y="1170252"/>
            <a:ext cx="2328666" cy="30534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94571917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duotone>
              <a:schemeClr val="bg2">
                <a:shade val="88000"/>
                <a:hueMod val="106000"/>
                <a:satMod val="140000"/>
                <a:lumMod val="54000"/>
              </a:schemeClr>
              <a:schemeClr val="bg2">
                <a:tint val="98000"/>
                <a:hueMod val="90000"/>
                <a:satMod val="150000"/>
                <a:lumMod val="160000"/>
              </a:schemeClr>
            </a:duotone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5287F892-941B-F3C5-F75F-2F6706BFA61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EE2D6554-A889-B5A1-19EA-A06C4E6472D2}"/>
              </a:ext>
            </a:extLst>
          </p:cNvPr>
          <p:cNvSpPr txBox="1"/>
          <p:nvPr/>
        </p:nvSpPr>
        <p:spPr>
          <a:xfrm>
            <a:off x="1740757" y="400811"/>
            <a:ext cx="2189574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>
                <a:latin typeface="Calibri" panose="020F0502020204030204" pitchFamily="34" charset="0"/>
                <a:cs typeface="Calibri" panose="020F0502020204030204" pitchFamily="34" charset="0"/>
              </a:rPr>
              <a:t>Teaching</a:t>
            </a:r>
          </a:p>
        </p:txBody>
      </p:sp>
      <p:pic>
        <p:nvPicPr>
          <p:cNvPr id="4" name="Picture 3" descr="A logo with a cactus and text&#10;&#10;AI-generated content may be incorrect.">
            <a:extLst>
              <a:ext uri="{FF2B5EF4-FFF2-40B4-BE49-F238E27FC236}">
                <a16:creationId xmlns:a16="http://schemas.microsoft.com/office/drawing/2014/main" id="{D4D084D3-90E3-B0AA-C516-A86220455B4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860096" y="4658458"/>
            <a:ext cx="2054395" cy="2054395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FD5C258D-FBE8-D1E5-F0B8-9F040657AB9E}"/>
              </a:ext>
            </a:extLst>
          </p:cNvPr>
          <p:cNvSpPr txBox="1"/>
          <p:nvPr/>
        </p:nvSpPr>
        <p:spPr>
          <a:xfrm>
            <a:off x="2721166" y="6265710"/>
            <a:ext cx="610334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Virtual Residency 2025, Monday June 23, 2025</a:t>
            </a:r>
          </a:p>
        </p:txBody>
      </p:sp>
      <p:pic>
        <p:nvPicPr>
          <p:cNvPr id="5" name="Picture 4" descr="A logo of a university of arizona&#10;&#10;AI-generated content may be incorrect.">
            <a:extLst>
              <a:ext uri="{FF2B5EF4-FFF2-40B4-BE49-F238E27FC236}">
                <a16:creationId xmlns:a16="http://schemas.microsoft.com/office/drawing/2014/main" id="{E6F08FC0-B34C-447A-2624-C61A4DA0D9F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95353" y="5550574"/>
            <a:ext cx="1162279" cy="1162279"/>
          </a:xfrm>
          <a:prstGeom prst="rect">
            <a:avLst/>
          </a:prstGeom>
          <a:solidFill>
            <a:schemeClr val="tx1">
              <a:alpha val="40000"/>
            </a:schemeClr>
          </a:solidFill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9E83CE93-E3E8-081A-84F0-3396C91C6F19}"/>
              </a:ext>
            </a:extLst>
          </p:cNvPr>
          <p:cNvSpPr txBox="1"/>
          <p:nvPr/>
        </p:nvSpPr>
        <p:spPr>
          <a:xfrm>
            <a:off x="1840527" y="1401670"/>
            <a:ext cx="6769802" cy="31085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/>
              <a:t>Formats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/>
              <a:t>HPC workshops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/>
              <a:t>Recordings on YouTube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/>
              <a:t>Consultations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/>
              <a:t>Modality: Zoom or in-person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/>
              <a:t>Guest presentations – Nvidia, </a:t>
            </a:r>
            <a:r>
              <a:rPr lang="en-US" sz="3200" dirty="0" err="1"/>
              <a:t>Matlab</a:t>
            </a:r>
            <a:endParaRPr lang="en-US" sz="3200" dirty="0"/>
          </a:p>
        </p:txBody>
      </p:sp>
      <p:pic>
        <p:nvPicPr>
          <p:cNvPr id="8" name="Picture 4" descr="Amazon.com: Rae Dunn #1 Teacher Desk Sign – Metal Apple with Wooden Base  Plaque Desktop Display – Country, Farmhouse Style - Metal Desk Top  Decoration for Home, School, Classroom – Self Standing">
            <a:extLst>
              <a:ext uri="{FF2B5EF4-FFF2-40B4-BE49-F238E27FC236}">
                <a16:creationId xmlns:a16="http://schemas.microsoft.com/office/drawing/2014/main" id="{7A5D5B9E-42E3-C4F4-35CA-F9E4FB14E4C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24510" y="1170252"/>
            <a:ext cx="2328666" cy="30534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23828551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duotone>
              <a:schemeClr val="bg2">
                <a:shade val="88000"/>
                <a:hueMod val="106000"/>
                <a:satMod val="140000"/>
                <a:lumMod val="54000"/>
              </a:schemeClr>
              <a:schemeClr val="bg2">
                <a:tint val="98000"/>
                <a:hueMod val="90000"/>
                <a:satMod val="150000"/>
                <a:lumMod val="160000"/>
              </a:schemeClr>
            </a:duotone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36BC4647-548E-7684-D1AA-6357F38571F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94E497C1-684A-9D76-BAFC-449F75023C4D}"/>
              </a:ext>
            </a:extLst>
          </p:cNvPr>
          <p:cNvSpPr txBox="1"/>
          <p:nvPr/>
        </p:nvSpPr>
        <p:spPr>
          <a:xfrm>
            <a:off x="1740757" y="400811"/>
            <a:ext cx="2189574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>
                <a:latin typeface="Calibri" panose="020F0502020204030204" pitchFamily="34" charset="0"/>
                <a:cs typeface="Calibri" panose="020F0502020204030204" pitchFamily="34" charset="0"/>
              </a:rPr>
              <a:t>Teaching</a:t>
            </a:r>
          </a:p>
        </p:txBody>
      </p:sp>
      <p:pic>
        <p:nvPicPr>
          <p:cNvPr id="4" name="Picture 3" descr="A logo with a cactus and text&#10;&#10;AI-generated content may be incorrect.">
            <a:extLst>
              <a:ext uri="{FF2B5EF4-FFF2-40B4-BE49-F238E27FC236}">
                <a16:creationId xmlns:a16="http://schemas.microsoft.com/office/drawing/2014/main" id="{AF0E1518-DEDC-D177-7937-92B16BF001C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860096" y="4658458"/>
            <a:ext cx="2054395" cy="2054395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3AF21C11-DC70-6609-8A94-5081847FE370}"/>
              </a:ext>
            </a:extLst>
          </p:cNvPr>
          <p:cNvSpPr txBox="1"/>
          <p:nvPr/>
        </p:nvSpPr>
        <p:spPr>
          <a:xfrm>
            <a:off x="2721166" y="6265710"/>
            <a:ext cx="610334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Virtual Residency 2025, Monday June 23, 2025</a:t>
            </a:r>
          </a:p>
        </p:txBody>
      </p:sp>
      <p:pic>
        <p:nvPicPr>
          <p:cNvPr id="5" name="Picture 4" descr="A logo of a university of arizona&#10;&#10;AI-generated content may be incorrect.">
            <a:extLst>
              <a:ext uri="{FF2B5EF4-FFF2-40B4-BE49-F238E27FC236}">
                <a16:creationId xmlns:a16="http://schemas.microsoft.com/office/drawing/2014/main" id="{285AB3BE-067C-8958-52B7-1ADE73EC196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95353" y="5550574"/>
            <a:ext cx="1162279" cy="1162279"/>
          </a:xfrm>
          <a:prstGeom prst="rect">
            <a:avLst/>
          </a:prstGeom>
          <a:solidFill>
            <a:schemeClr val="tx1">
              <a:alpha val="40000"/>
            </a:schemeClr>
          </a:solidFill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F0315344-EEEE-0667-9936-708607E5A428}"/>
              </a:ext>
            </a:extLst>
          </p:cNvPr>
          <p:cNvSpPr txBox="1"/>
          <p:nvPr/>
        </p:nvSpPr>
        <p:spPr>
          <a:xfrm>
            <a:off x="1554186" y="1170252"/>
            <a:ext cx="7270324" cy="538609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/>
              <a:t>Effectiveness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/>
              <a:t>Are the user expectations met?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/>
              <a:t>What knowledge do they already have?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800" dirty="0"/>
          </a:p>
          <a:p>
            <a:r>
              <a:rPr lang="en-US" sz="3200" dirty="0"/>
              <a:t>Practical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/>
              <a:t>Is there engagement?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/>
              <a:t>Was the pacing adequate?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/>
              <a:t>Was there user feedback?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/>
              <a:t>Was there a check for understanding?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/>
              <a:t>Was time allowed for questions?</a:t>
            </a:r>
            <a:r>
              <a:rPr lang="en-US" sz="2800" dirty="0"/>
              <a:t>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800" dirty="0"/>
          </a:p>
        </p:txBody>
      </p:sp>
      <p:pic>
        <p:nvPicPr>
          <p:cNvPr id="8" name="Picture 4" descr="Amazon.com: Rae Dunn #1 Teacher Desk Sign – Metal Apple with Wooden Base  Plaque Desktop Display – Country, Farmhouse Style - Metal Desk Top  Decoration for Home, School, Classroom – Self Standing">
            <a:extLst>
              <a:ext uri="{FF2B5EF4-FFF2-40B4-BE49-F238E27FC236}">
                <a16:creationId xmlns:a16="http://schemas.microsoft.com/office/drawing/2014/main" id="{4CA3FBB8-DCCB-69DA-F80B-FAB1ECF99FD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24510" y="1170252"/>
            <a:ext cx="2328666" cy="30534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14941097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duotone>
              <a:schemeClr val="bg2">
                <a:shade val="88000"/>
                <a:hueMod val="106000"/>
                <a:satMod val="140000"/>
                <a:lumMod val="54000"/>
              </a:schemeClr>
              <a:schemeClr val="bg2">
                <a:tint val="98000"/>
                <a:hueMod val="90000"/>
                <a:satMod val="150000"/>
                <a:lumMod val="160000"/>
              </a:schemeClr>
            </a:duotone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71A84BD7-70A4-A75D-1FC2-6B182BC60A2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42C0399C-5128-8AB8-627D-622359819C9B}"/>
              </a:ext>
            </a:extLst>
          </p:cNvPr>
          <p:cNvSpPr txBox="1"/>
          <p:nvPr/>
        </p:nvSpPr>
        <p:spPr>
          <a:xfrm>
            <a:off x="1740757" y="400811"/>
            <a:ext cx="2189574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>
                <a:latin typeface="Calibri" panose="020F0502020204030204" pitchFamily="34" charset="0"/>
                <a:cs typeface="Calibri" panose="020F0502020204030204" pitchFamily="34" charset="0"/>
              </a:rPr>
              <a:t>Teaching</a:t>
            </a:r>
          </a:p>
        </p:txBody>
      </p:sp>
      <p:pic>
        <p:nvPicPr>
          <p:cNvPr id="4" name="Picture 3" descr="A logo with a cactus and text&#10;&#10;AI-generated content may be incorrect.">
            <a:extLst>
              <a:ext uri="{FF2B5EF4-FFF2-40B4-BE49-F238E27FC236}">
                <a16:creationId xmlns:a16="http://schemas.microsoft.com/office/drawing/2014/main" id="{8A6FE031-4DC4-4EFC-5322-BCEE0829BCB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860096" y="4658458"/>
            <a:ext cx="2054395" cy="2054395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DBF9CE5B-11BC-A4C8-A810-7445AD664445}"/>
              </a:ext>
            </a:extLst>
          </p:cNvPr>
          <p:cNvSpPr txBox="1"/>
          <p:nvPr/>
        </p:nvSpPr>
        <p:spPr>
          <a:xfrm>
            <a:off x="2721166" y="6265710"/>
            <a:ext cx="610334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Virtual Residency 2025, Monday June 23, 2025</a:t>
            </a:r>
          </a:p>
        </p:txBody>
      </p:sp>
      <p:pic>
        <p:nvPicPr>
          <p:cNvPr id="5" name="Picture 4" descr="A logo of a university of arizona&#10;&#10;AI-generated content may be incorrect.">
            <a:extLst>
              <a:ext uri="{FF2B5EF4-FFF2-40B4-BE49-F238E27FC236}">
                <a16:creationId xmlns:a16="http://schemas.microsoft.com/office/drawing/2014/main" id="{E5E93B19-0A53-CA05-07E7-33C34906739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95353" y="5550574"/>
            <a:ext cx="1162279" cy="1162279"/>
          </a:xfrm>
          <a:prstGeom prst="rect">
            <a:avLst/>
          </a:prstGeom>
          <a:solidFill>
            <a:schemeClr val="tx1">
              <a:alpha val="40000"/>
            </a:schemeClr>
          </a:solidFill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A1B2C689-402E-DFC8-F921-1EE9B04149E2}"/>
              </a:ext>
            </a:extLst>
          </p:cNvPr>
          <p:cNvSpPr txBox="1"/>
          <p:nvPr/>
        </p:nvSpPr>
        <p:spPr>
          <a:xfrm>
            <a:off x="1840527" y="1401670"/>
            <a:ext cx="6483121" cy="39703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/>
              <a:t>Improvement</a:t>
            </a:r>
          </a:p>
          <a:p>
            <a:r>
              <a:rPr lang="en-US" sz="3200" dirty="0"/>
              <a:t>There is always room for improvement </a:t>
            </a:r>
          </a:p>
          <a:p>
            <a:r>
              <a:rPr lang="en-US" sz="3200" dirty="0"/>
              <a:t>in </a:t>
            </a:r>
            <a:r>
              <a:rPr lang="en-US" sz="3200" dirty="0" err="1"/>
              <a:t>anythingwe</a:t>
            </a:r>
            <a:r>
              <a:rPr lang="en-US" sz="3200" dirty="0"/>
              <a:t> do.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/>
              <a:t>Self assessment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/>
              <a:t>Feedback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/>
              <a:t>Peer review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800" dirty="0"/>
          </a:p>
          <a:p>
            <a:endParaRPr lang="en-US" sz="2800" dirty="0"/>
          </a:p>
        </p:txBody>
      </p:sp>
      <p:pic>
        <p:nvPicPr>
          <p:cNvPr id="8" name="Picture 4" descr="Amazon.com: Rae Dunn #1 Teacher Desk Sign – Metal Apple with Wooden Base  Plaque Desktop Display – Country, Farmhouse Style - Metal Desk Top  Decoration for Home, School, Classroom – Self Standing">
            <a:extLst>
              <a:ext uri="{FF2B5EF4-FFF2-40B4-BE49-F238E27FC236}">
                <a16:creationId xmlns:a16="http://schemas.microsoft.com/office/drawing/2014/main" id="{DB293076-78ED-74AE-36B0-190D73A3730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24510" y="1170252"/>
            <a:ext cx="2328666" cy="30534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20301330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duotone>
              <a:schemeClr val="bg2">
                <a:shade val="88000"/>
                <a:hueMod val="106000"/>
                <a:satMod val="140000"/>
                <a:lumMod val="54000"/>
              </a:schemeClr>
              <a:schemeClr val="bg2">
                <a:tint val="98000"/>
                <a:hueMod val="90000"/>
                <a:satMod val="150000"/>
                <a:lumMod val="160000"/>
              </a:schemeClr>
            </a:duotone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3C968235-91DE-4542-AA81-06E69337B5A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27B2F4F9-B0A9-69B3-677E-60A840F09AEF}"/>
              </a:ext>
            </a:extLst>
          </p:cNvPr>
          <p:cNvSpPr txBox="1"/>
          <p:nvPr/>
        </p:nvSpPr>
        <p:spPr>
          <a:xfrm>
            <a:off x="1740757" y="400811"/>
            <a:ext cx="2189574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>
                <a:latin typeface="Calibri" panose="020F0502020204030204" pitchFamily="34" charset="0"/>
                <a:cs typeface="Calibri" panose="020F0502020204030204" pitchFamily="34" charset="0"/>
              </a:rPr>
              <a:t>Teaching</a:t>
            </a:r>
          </a:p>
        </p:txBody>
      </p:sp>
      <p:pic>
        <p:nvPicPr>
          <p:cNvPr id="4" name="Picture 3" descr="A logo with a cactus and text&#10;&#10;AI-generated content may be incorrect.">
            <a:extLst>
              <a:ext uri="{FF2B5EF4-FFF2-40B4-BE49-F238E27FC236}">
                <a16:creationId xmlns:a16="http://schemas.microsoft.com/office/drawing/2014/main" id="{80EB1B77-07E3-81D0-1C25-4BBACF6E7A2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860096" y="4658458"/>
            <a:ext cx="2054395" cy="2054395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91868487-88B9-BB20-E8A7-B8108D95F8CB}"/>
              </a:ext>
            </a:extLst>
          </p:cNvPr>
          <p:cNvSpPr txBox="1"/>
          <p:nvPr/>
        </p:nvSpPr>
        <p:spPr>
          <a:xfrm>
            <a:off x="2721166" y="6265710"/>
            <a:ext cx="610334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Virtual Residency 2025, Monday June 23, 2025</a:t>
            </a:r>
          </a:p>
        </p:txBody>
      </p:sp>
      <p:pic>
        <p:nvPicPr>
          <p:cNvPr id="5" name="Picture 4" descr="A logo of a university of arizona&#10;&#10;AI-generated content may be incorrect.">
            <a:extLst>
              <a:ext uri="{FF2B5EF4-FFF2-40B4-BE49-F238E27FC236}">
                <a16:creationId xmlns:a16="http://schemas.microsoft.com/office/drawing/2014/main" id="{1B9D3165-95D9-9DB9-AF47-48E620FDAED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95353" y="5550574"/>
            <a:ext cx="1162279" cy="1162279"/>
          </a:xfrm>
          <a:prstGeom prst="rect">
            <a:avLst/>
          </a:prstGeom>
          <a:solidFill>
            <a:schemeClr val="tx1">
              <a:alpha val="40000"/>
            </a:schemeClr>
          </a:solidFill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E04D5E86-6D87-945F-9B3B-BEA41CA4621A}"/>
              </a:ext>
            </a:extLst>
          </p:cNvPr>
          <p:cNvSpPr txBox="1"/>
          <p:nvPr/>
        </p:nvSpPr>
        <p:spPr>
          <a:xfrm>
            <a:off x="1840527" y="1401670"/>
            <a:ext cx="3075073" cy="538609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/>
              <a:t>Skills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/>
              <a:t>Communication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/>
              <a:t>Listening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/>
              <a:t>Collaboration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/>
              <a:t>Adaptability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/>
              <a:t>Engagement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/>
              <a:t>Empathy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/>
              <a:t>Patience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800" dirty="0"/>
          </a:p>
          <a:p>
            <a:endParaRPr lang="en-US" sz="2800" dirty="0"/>
          </a:p>
          <a:p>
            <a:endParaRPr lang="en-US" sz="2800" dirty="0"/>
          </a:p>
        </p:txBody>
      </p:sp>
      <p:pic>
        <p:nvPicPr>
          <p:cNvPr id="8" name="Picture 4" descr="Amazon.com: Rae Dunn #1 Teacher Desk Sign – Metal Apple with Wooden Base  Plaque Desktop Display – Country, Farmhouse Style - Metal Desk Top  Decoration for Home, School, Classroom – Self Standing">
            <a:extLst>
              <a:ext uri="{FF2B5EF4-FFF2-40B4-BE49-F238E27FC236}">
                <a16:creationId xmlns:a16="http://schemas.microsoft.com/office/drawing/2014/main" id="{1BC0E691-3115-F765-B561-991A11561C7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24510" y="1170252"/>
            <a:ext cx="2328666" cy="30534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51781934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duotone>
              <a:schemeClr val="bg2">
                <a:shade val="88000"/>
                <a:hueMod val="106000"/>
                <a:satMod val="140000"/>
                <a:lumMod val="54000"/>
              </a:schemeClr>
              <a:schemeClr val="bg2">
                <a:tint val="98000"/>
                <a:hueMod val="90000"/>
                <a:satMod val="150000"/>
                <a:lumMod val="160000"/>
              </a:schemeClr>
            </a:duotone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A20364FE-6841-6710-BBC6-08E393D8B83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AEA88311-564C-8C5A-8CCE-069BB037E37B}"/>
              </a:ext>
            </a:extLst>
          </p:cNvPr>
          <p:cNvSpPr txBox="1"/>
          <p:nvPr/>
        </p:nvSpPr>
        <p:spPr>
          <a:xfrm>
            <a:off x="1740757" y="400811"/>
            <a:ext cx="7358809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>
                <a:latin typeface="Calibri" panose="020F0502020204030204" pitchFamily="34" charset="0"/>
                <a:cs typeface="Calibri" panose="020F0502020204030204" pitchFamily="34" charset="0"/>
              </a:rPr>
              <a:t>Teaching - in person workshops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6F45344-BB25-115B-19D1-F4C18CAEC598}"/>
              </a:ext>
            </a:extLst>
          </p:cNvPr>
          <p:cNvSpPr txBox="1"/>
          <p:nvPr/>
        </p:nvSpPr>
        <p:spPr>
          <a:xfrm>
            <a:off x="2721166" y="6265710"/>
            <a:ext cx="610334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Virtual Residency 2025, Monday June 23, 2025</a:t>
            </a:r>
          </a:p>
        </p:txBody>
      </p:sp>
      <p:pic>
        <p:nvPicPr>
          <p:cNvPr id="5" name="Picture 4" descr="A logo of a university of arizona&#10;&#10;AI-generated content may be incorrect.">
            <a:extLst>
              <a:ext uri="{FF2B5EF4-FFF2-40B4-BE49-F238E27FC236}">
                <a16:creationId xmlns:a16="http://schemas.microsoft.com/office/drawing/2014/main" id="{E91D7EA5-8CC4-450E-0821-26A5C8AF859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5353" y="5550574"/>
            <a:ext cx="1162279" cy="1162279"/>
          </a:xfrm>
          <a:prstGeom prst="rect">
            <a:avLst/>
          </a:prstGeom>
          <a:solidFill>
            <a:schemeClr val="tx1">
              <a:alpha val="40000"/>
            </a:schemeClr>
          </a:solidFill>
        </p:spPr>
      </p:pic>
      <p:pic>
        <p:nvPicPr>
          <p:cNvPr id="9" name="Picture 8" descr="A screenshot of a calendar&#10;&#10;AI-generated content may be incorrect.">
            <a:extLst>
              <a:ext uri="{FF2B5EF4-FFF2-40B4-BE49-F238E27FC236}">
                <a16:creationId xmlns:a16="http://schemas.microsoft.com/office/drawing/2014/main" id="{D65E2CF4-1A75-0644-811E-61F1AE7645F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95353" y="1170252"/>
            <a:ext cx="10255890" cy="4339030"/>
          </a:xfrm>
          <a:prstGeom prst="rect">
            <a:avLst/>
          </a:prstGeom>
        </p:spPr>
      </p:pic>
      <p:pic>
        <p:nvPicPr>
          <p:cNvPr id="4" name="Picture 3" descr="A logo with a cactus and text&#10;&#10;AI-generated content may be incorrect.">
            <a:extLst>
              <a:ext uri="{FF2B5EF4-FFF2-40B4-BE49-F238E27FC236}">
                <a16:creationId xmlns:a16="http://schemas.microsoft.com/office/drawing/2014/main" id="{B49DE9FE-2652-CB44-A829-9050A081310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860096" y="4658458"/>
            <a:ext cx="2054395" cy="20543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6017252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duotone>
              <a:schemeClr val="bg2">
                <a:shade val="88000"/>
                <a:hueMod val="106000"/>
                <a:satMod val="140000"/>
                <a:lumMod val="54000"/>
              </a:schemeClr>
              <a:schemeClr val="bg2">
                <a:tint val="98000"/>
                <a:hueMod val="90000"/>
                <a:satMod val="150000"/>
                <a:lumMod val="160000"/>
              </a:schemeClr>
            </a:duotone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DC30A17D-72D6-66DB-3304-D4E81FCAAC9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174958A0-B2BF-F063-E6F4-724D3232CE71}"/>
              </a:ext>
            </a:extLst>
          </p:cNvPr>
          <p:cNvSpPr txBox="1"/>
          <p:nvPr/>
        </p:nvSpPr>
        <p:spPr>
          <a:xfrm>
            <a:off x="1740757" y="400811"/>
            <a:ext cx="4561826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>
                <a:latin typeface="Calibri" panose="020F0502020204030204" pitchFamily="34" charset="0"/>
                <a:cs typeface="Calibri" panose="020F0502020204030204" pitchFamily="34" charset="0"/>
              </a:rPr>
              <a:t>Teaching - YouTube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1C8D26F-DD93-2DBA-371C-3F510F45B009}"/>
              </a:ext>
            </a:extLst>
          </p:cNvPr>
          <p:cNvSpPr txBox="1"/>
          <p:nvPr/>
        </p:nvSpPr>
        <p:spPr>
          <a:xfrm>
            <a:off x="2721166" y="6265710"/>
            <a:ext cx="610334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Virtual Residency 2025, Monday June 23, 2025</a:t>
            </a:r>
          </a:p>
        </p:txBody>
      </p:sp>
      <p:pic>
        <p:nvPicPr>
          <p:cNvPr id="5" name="Picture 4" descr="A logo of a university of arizona&#10;&#10;AI-generated content may be incorrect.">
            <a:extLst>
              <a:ext uri="{FF2B5EF4-FFF2-40B4-BE49-F238E27FC236}">
                <a16:creationId xmlns:a16="http://schemas.microsoft.com/office/drawing/2014/main" id="{CA37A0DA-6053-65DA-39C7-4DB658A9899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3301" y="5128137"/>
            <a:ext cx="1162279" cy="1162279"/>
          </a:xfrm>
          <a:prstGeom prst="rect">
            <a:avLst/>
          </a:prstGeom>
          <a:solidFill>
            <a:schemeClr val="tx1">
              <a:alpha val="40000"/>
            </a:schemeClr>
          </a:solidFill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4CA097C8-E233-DDA4-DA15-91F3D5275A5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03770" y="145147"/>
            <a:ext cx="10072424" cy="6145269"/>
          </a:xfrm>
          <a:prstGeom prst="rect">
            <a:avLst/>
          </a:prstGeom>
        </p:spPr>
      </p:pic>
      <p:pic>
        <p:nvPicPr>
          <p:cNvPr id="4" name="Picture 3" descr="A logo with a cactus and text&#10;&#10;AI-generated content may be incorrect.">
            <a:extLst>
              <a:ext uri="{FF2B5EF4-FFF2-40B4-BE49-F238E27FC236}">
                <a16:creationId xmlns:a16="http://schemas.microsoft.com/office/drawing/2014/main" id="{213994C8-3B16-6DE6-77EF-94BF9C1F575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860096" y="4658458"/>
            <a:ext cx="2054395" cy="20543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801788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duotone>
              <a:schemeClr val="bg2">
                <a:shade val="88000"/>
                <a:hueMod val="106000"/>
                <a:satMod val="140000"/>
                <a:lumMod val="54000"/>
              </a:schemeClr>
              <a:schemeClr val="bg2">
                <a:tint val="98000"/>
                <a:hueMod val="90000"/>
                <a:satMod val="150000"/>
                <a:lumMod val="160000"/>
              </a:schemeClr>
            </a:duotone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684130E3-A3E6-C921-FF6B-6DDD46D2868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D07001A1-0BBE-AB32-E965-3EB0A086C8DF}"/>
              </a:ext>
            </a:extLst>
          </p:cNvPr>
          <p:cNvSpPr txBox="1"/>
          <p:nvPr/>
        </p:nvSpPr>
        <p:spPr>
          <a:xfrm>
            <a:off x="1267031" y="446393"/>
            <a:ext cx="9523954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>
                <a:latin typeface="Calibri" panose="020F0502020204030204" pitchFamily="34" charset="0"/>
                <a:cs typeface="Calibri" panose="020F0502020204030204" pitchFamily="34" charset="0"/>
              </a:rPr>
              <a:t>Differences Between CI and Enterprise IT</a:t>
            </a:r>
          </a:p>
        </p:txBody>
      </p:sp>
      <p:pic>
        <p:nvPicPr>
          <p:cNvPr id="4" name="Picture 3" descr="A logo with a cactus and text&#10;&#10;AI-generated content may be incorrect.">
            <a:extLst>
              <a:ext uri="{FF2B5EF4-FFF2-40B4-BE49-F238E27FC236}">
                <a16:creationId xmlns:a16="http://schemas.microsoft.com/office/drawing/2014/main" id="{F412BCB4-CB4F-AF75-A4D9-CADBC3CA0CC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860096" y="4658458"/>
            <a:ext cx="2054395" cy="2054395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5719FF29-ED7C-B6E0-3078-13DD9B173A9C}"/>
              </a:ext>
            </a:extLst>
          </p:cNvPr>
          <p:cNvSpPr txBox="1"/>
          <p:nvPr/>
        </p:nvSpPr>
        <p:spPr>
          <a:xfrm>
            <a:off x="2721166" y="6265710"/>
            <a:ext cx="610334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Virtual Residency 2025, Monday June 23, 2025</a:t>
            </a:r>
          </a:p>
        </p:txBody>
      </p:sp>
      <p:pic>
        <p:nvPicPr>
          <p:cNvPr id="5" name="Picture 4" descr="A logo of a university of arizona&#10;&#10;AI-generated content may be incorrect.">
            <a:extLst>
              <a:ext uri="{FF2B5EF4-FFF2-40B4-BE49-F238E27FC236}">
                <a16:creationId xmlns:a16="http://schemas.microsoft.com/office/drawing/2014/main" id="{F7962D6C-64C5-5FC6-63E2-632DBC503FD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95353" y="5550574"/>
            <a:ext cx="1162279" cy="1162279"/>
          </a:xfrm>
          <a:prstGeom prst="rect">
            <a:avLst/>
          </a:prstGeom>
          <a:solidFill>
            <a:schemeClr val="tx1">
              <a:alpha val="40000"/>
            </a:schemeClr>
          </a:solidFill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ADD386B7-3EE0-2F63-4CDF-BC80C2508B6A}"/>
              </a:ext>
            </a:extLst>
          </p:cNvPr>
          <p:cNvSpPr txBox="1"/>
          <p:nvPr/>
        </p:nvSpPr>
        <p:spPr>
          <a:xfrm>
            <a:off x="1818493" y="1215834"/>
            <a:ext cx="6805709" cy="480131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/>
              <a:t>Enterprise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dirty="0"/>
              <a:t>Standard functions like finance, payroll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dirty="0"/>
              <a:t>Standard applications – CRM, RDB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dirty="0"/>
              <a:t>Not university specific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dirty="0"/>
              <a:t>Cloud optimized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r>
              <a:rPr lang="en-US" sz="3200" dirty="0"/>
              <a:t>CI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/>
              <a:t>Focus on users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/>
              <a:t>Non-standard software and uses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/>
              <a:t>Funding structure</a:t>
            </a:r>
          </a:p>
        </p:txBody>
      </p:sp>
    </p:spTree>
    <p:extLst>
      <p:ext uri="{BB962C8B-B14F-4D97-AF65-F5344CB8AC3E}">
        <p14:creationId xmlns:p14="http://schemas.microsoft.com/office/powerpoint/2010/main" val="963050164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duotone>
              <a:schemeClr val="bg2">
                <a:shade val="88000"/>
                <a:hueMod val="106000"/>
                <a:satMod val="140000"/>
                <a:lumMod val="54000"/>
              </a:schemeClr>
              <a:schemeClr val="bg2">
                <a:tint val="98000"/>
                <a:hueMod val="90000"/>
                <a:satMod val="150000"/>
                <a:lumMod val="160000"/>
              </a:schemeClr>
            </a:duotone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D1CD59DF-75D7-7557-E7E0-F763775773E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4C1E9DB4-9CED-74F8-56B0-CCE1CBDD6B8C}"/>
              </a:ext>
            </a:extLst>
          </p:cNvPr>
          <p:cNvSpPr txBox="1"/>
          <p:nvPr/>
        </p:nvSpPr>
        <p:spPr>
          <a:xfrm>
            <a:off x="1740757" y="400811"/>
            <a:ext cx="5500224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>
                <a:latin typeface="Calibri" panose="020F0502020204030204" pitchFamily="34" charset="0"/>
                <a:cs typeface="Calibri" panose="020F0502020204030204" pitchFamily="34" charset="0"/>
              </a:rPr>
              <a:t>Teaching - partnerships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D30FF11-2A94-B096-98CA-E7B8237B893B}"/>
              </a:ext>
            </a:extLst>
          </p:cNvPr>
          <p:cNvSpPr txBox="1"/>
          <p:nvPr/>
        </p:nvSpPr>
        <p:spPr>
          <a:xfrm>
            <a:off x="2721166" y="6265710"/>
            <a:ext cx="610334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Virtual Residency 2025, Monday June 23, 2025</a:t>
            </a:r>
          </a:p>
        </p:txBody>
      </p:sp>
      <p:pic>
        <p:nvPicPr>
          <p:cNvPr id="5" name="Picture 4" descr="A logo of a university of arizona&#10;&#10;AI-generated content may be incorrect.">
            <a:extLst>
              <a:ext uri="{FF2B5EF4-FFF2-40B4-BE49-F238E27FC236}">
                <a16:creationId xmlns:a16="http://schemas.microsoft.com/office/drawing/2014/main" id="{1169C34B-8784-7BB4-F64B-B7D7C63626B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5353" y="5550574"/>
            <a:ext cx="1162279" cy="1162279"/>
          </a:xfrm>
          <a:prstGeom prst="rect">
            <a:avLst/>
          </a:prstGeom>
          <a:solidFill>
            <a:schemeClr val="tx1">
              <a:alpha val="40000"/>
            </a:schemeClr>
          </a:solidFill>
        </p:spPr>
      </p:pic>
      <p:pic>
        <p:nvPicPr>
          <p:cNvPr id="11" name="Picture 10" descr="A screenshot of a web page&#10;&#10;AI-generated content may be incorrect.">
            <a:extLst>
              <a:ext uri="{FF2B5EF4-FFF2-40B4-BE49-F238E27FC236}">
                <a16:creationId xmlns:a16="http://schemas.microsoft.com/office/drawing/2014/main" id="{BAE136F8-FD7F-0F23-AEF2-F1B524C8B71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357632" y="1170252"/>
            <a:ext cx="8802248" cy="4614284"/>
          </a:xfrm>
          <a:prstGeom prst="rect">
            <a:avLst/>
          </a:prstGeom>
        </p:spPr>
      </p:pic>
      <p:pic>
        <p:nvPicPr>
          <p:cNvPr id="13" name="Picture 12" descr="A close up of a sign&#10;&#10;AI-generated content may be incorrect.">
            <a:extLst>
              <a:ext uri="{FF2B5EF4-FFF2-40B4-BE49-F238E27FC236}">
                <a16:creationId xmlns:a16="http://schemas.microsoft.com/office/drawing/2014/main" id="{695A5DEB-481A-E017-FDDB-0382671E5F1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525877" y="1181526"/>
            <a:ext cx="2286000" cy="469900"/>
          </a:xfrm>
          <a:prstGeom prst="rect">
            <a:avLst/>
          </a:prstGeom>
        </p:spPr>
      </p:pic>
      <p:pic>
        <p:nvPicPr>
          <p:cNvPr id="4" name="Picture 3" descr="A logo with a cactus and text&#10;&#10;AI-generated content may be incorrect.">
            <a:extLst>
              <a:ext uri="{FF2B5EF4-FFF2-40B4-BE49-F238E27FC236}">
                <a16:creationId xmlns:a16="http://schemas.microsoft.com/office/drawing/2014/main" id="{E0D06D7A-98F0-34F0-DF02-27B6B62C67A0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860096" y="4658458"/>
            <a:ext cx="2054395" cy="20543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6762536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duotone>
              <a:schemeClr val="bg2">
                <a:shade val="88000"/>
                <a:hueMod val="106000"/>
                <a:satMod val="140000"/>
                <a:lumMod val="54000"/>
              </a:schemeClr>
              <a:schemeClr val="bg2">
                <a:tint val="98000"/>
                <a:hueMod val="90000"/>
                <a:satMod val="150000"/>
                <a:lumMod val="160000"/>
              </a:schemeClr>
            </a:duotone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75A24198-EEA8-AA97-C851-9BF66D99858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DF940C98-65F8-2CFE-789E-C585523A5650}"/>
              </a:ext>
            </a:extLst>
          </p:cNvPr>
          <p:cNvSpPr txBox="1"/>
          <p:nvPr/>
        </p:nvSpPr>
        <p:spPr>
          <a:xfrm>
            <a:off x="1740757" y="400811"/>
            <a:ext cx="1936620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>
                <a:latin typeface="Calibri" panose="020F0502020204030204" pitchFamily="34" charset="0"/>
                <a:cs typeface="Calibri" panose="020F0502020204030204" pitchFamily="34" charset="0"/>
              </a:rPr>
              <a:t>Conflict</a:t>
            </a:r>
          </a:p>
        </p:txBody>
      </p:sp>
      <p:pic>
        <p:nvPicPr>
          <p:cNvPr id="4" name="Picture 3" descr="A logo with a cactus and text&#10;&#10;AI-generated content may be incorrect.">
            <a:extLst>
              <a:ext uri="{FF2B5EF4-FFF2-40B4-BE49-F238E27FC236}">
                <a16:creationId xmlns:a16="http://schemas.microsoft.com/office/drawing/2014/main" id="{DF84E95B-5DC7-F654-9181-E1D02971EEC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860096" y="4658458"/>
            <a:ext cx="2054395" cy="2054395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EAEC4AE7-1BCE-BC14-F282-FF53E179A6F1}"/>
              </a:ext>
            </a:extLst>
          </p:cNvPr>
          <p:cNvSpPr txBox="1"/>
          <p:nvPr/>
        </p:nvSpPr>
        <p:spPr>
          <a:xfrm>
            <a:off x="2721166" y="6265710"/>
            <a:ext cx="610334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Virtual Residency 2025, Monday June 23, 2025</a:t>
            </a:r>
          </a:p>
        </p:txBody>
      </p:sp>
      <p:pic>
        <p:nvPicPr>
          <p:cNvPr id="5" name="Picture 4" descr="A logo of a university of arizona&#10;&#10;AI-generated content may be incorrect.">
            <a:extLst>
              <a:ext uri="{FF2B5EF4-FFF2-40B4-BE49-F238E27FC236}">
                <a16:creationId xmlns:a16="http://schemas.microsoft.com/office/drawing/2014/main" id="{C52B1B04-7395-1E1D-001D-5BF17957B27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95353" y="5550574"/>
            <a:ext cx="1162279" cy="1162279"/>
          </a:xfrm>
          <a:prstGeom prst="rect">
            <a:avLst/>
          </a:prstGeom>
          <a:solidFill>
            <a:schemeClr val="tx1">
              <a:alpha val="40000"/>
            </a:schemeClr>
          </a:solidFill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9B75E30C-1556-7AB4-24A0-8BD1D512C4B0}"/>
              </a:ext>
            </a:extLst>
          </p:cNvPr>
          <p:cNvSpPr txBox="1"/>
          <p:nvPr/>
        </p:nvSpPr>
        <p:spPr>
          <a:xfrm>
            <a:off x="1840527" y="1401670"/>
            <a:ext cx="5516254" cy="44627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/>
              <a:t>Conflicts can occur within the </a:t>
            </a:r>
          </a:p>
          <a:p>
            <a:r>
              <a:rPr lang="en-US" sz="3600" dirty="0"/>
              <a:t>team or with users</a:t>
            </a:r>
            <a:r>
              <a:rPr lang="en-US" sz="3200" dirty="0"/>
              <a:t>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/>
              <a:t>Remain professional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/>
              <a:t>Invoke policies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/>
              <a:t>Preserve relationships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/>
              <a:t>Consult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800" dirty="0"/>
          </a:p>
          <a:p>
            <a:endParaRPr lang="en-US" sz="2800" dirty="0"/>
          </a:p>
          <a:p>
            <a:endParaRPr lang="en-US" sz="2800" dirty="0"/>
          </a:p>
        </p:txBody>
      </p:sp>
      <p:pic>
        <p:nvPicPr>
          <p:cNvPr id="9" name="Picture 2" descr="Lesson Plans - Resolving Conflicts">
            <a:extLst>
              <a:ext uri="{FF2B5EF4-FFF2-40B4-BE49-F238E27FC236}">
                <a16:creationId xmlns:a16="http://schemas.microsoft.com/office/drawing/2014/main" id="{E409B0E6-8F3D-4F25-5F30-ECC12F33945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81999" y="1003322"/>
            <a:ext cx="3449435" cy="36551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7760556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duotone>
              <a:schemeClr val="bg2">
                <a:shade val="88000"/>
                <a:hueMod val="106000"/>
                <a:satMod val="140000"/>
                <a:lumMod val="54000"/>
              </a:schemeClr>
              <a:schemeClr val="bg2">
                <a:tint val="98000"/>
                <a:hueMod val="90000"/>
                <a:satMod val="150000"/>
                <a:lumMod val="160000"/>
              </a:schemeClr>
            </a:duotone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93114EE2-92C5-A7AD-C0F1-84134083E62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F805B633-E39F-7A22-2A44-2D8276706827}"/>
              </a:ext>
            </a:extLst>
          </p:cNvPr>
          <p:cNvSpPr txBox="1"/>
          <p:nvPr/>
        </p:nvSpPr>
        <p:spPr>
          <a:xfrm>
            <a:off x="1740757" y="400811"/>
            <a:ext cx="4219297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>
                <a:latin typeface="Calibri" panose="020F0502020204030204" pitchFamily="34" charset="0"/>
                <a:cs typeface="Calibri" panose="020F0502020204030204" pitchFamily="34" charset="0"/>
              </a:rPr>
              <a:t>Conflict scenarios</a:t>
            </a:r>
          </a:p>
        </p:txBody>
      </p:sp>
      <p:pic>
        <p:nvPicPr>
          <p:cNvPr id="4" name="Picture 3" descr="A logo with a cactus and text&#10;&#10;AI-generated content may be incorrect.">
            <a:extLst>
              <a:ext uri="{FF2B5EF4-FFF2-40B4-BE49-F238E27FC236}">
                <a16:creationId xmlns:a16="http://schemas.microsoft.com/office/drawing/2014/main" id="{82026B22-B2A7-CFEB-9B1E-EDF30C52CB4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860096" y="4658458"/>
            <a:ext cx="2054395" cy="2054395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6615C531-2BD9-C363-3765-D00D4775712E}"/>
              </a:ext>
            </a:extLst>
          </p:cNvPr>
          <p:cNvSpPr txBox="1"/>
          <p:nvPr/>
        </p:nvSpPr>
        <p:spPr>
          <a:xfrm>
            <a:off x="2721166" y="6265710"/>
            <a:ext cx="610334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Virtual Residency 2025, Monday June 23, 2025</a:t>
            </a:r>
          </a:p>
        </p:txBody>
      </p:sp>
      <p:pic>
        <p:nvPicPr>
          <p:cNvPr id="5" name="Picture 4" descr="A logo of a university of arizona&#10;&#10;AI-generated content may be incorrect.">
            <a:extLst>
              <a:ext uri="{FF2B5EF4-FFF2-40B4-BE49-F238E27FC236}">
                <a16:creationId xmlns:a16="http://schemas.microsoft.com/office/drawing/2014/main" id="{3103F53F-D0E7-48E0-F3EC-483F9D418DD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95353" y="5550574"/>
            <a:ext cx="1162279" cy="1162279"/>
          </a:xfrm>
          <a:prstGeom prst="rect">
            <a:avLst/>
          </a:prstGeom>
          <a:solidFill>
            <a:schemeClr val="tx1">
              <a:alpha val="40000"/>
            </a:schemeClr>
          </a:solidFill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34E18D0C-D65C-A49E-D229-DC15AB9678CD}"/>
              </a:ext>
            </a:extLst>
          </p:cNvPr>
          <p:cNvSpPr txBox="1"/>
          <p:nvPr/>
        </p:nvSpPr>
        <p:spPr>
          <a:xfrm>
            <a:off x="1740757" y="1170252"/>
            <a:ext cx="9581662" cy="532453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sz="3200" dirty="0"/>
              <a:t>A user complains that they cannot get their work done</a:t>
            </a:r>
          </a:p>
          <a:p>
            <a:r>
              <a:rPr lang="en-US" sz="3200" dirty="0"/>
              <a:t>because someone else is “hogging” the queues.</a:t>
            </a:r>
          </a:p>
          <a:p>
            <a:endParaRPr lang="en-US" sz="3200" dirty="0"/>
          </a:p>
          <a:p>
            <a:r>
              <a:rPr lang="en-US" sz="3200" dirty="0"/>
              <a:t>2. A user reports a system problem. When forwarded to </a:t>
            </a:r>
          </a:p>
          <a:p>
            <a:r>
              <a:rPr lang="en-US" sz="3200" dirty="0"/>
              <a:t>the sysadmins, they say it is a user problem.</a:t>
            </a:r>
          </a:p>
          <a:p>
            <a:endParaRPr lang="en-US" sz="3200" dirty="0"/>
          </a:p>
          <a:p>
            <a:r>
              <a:rPr lang="en-US" sz="3200" dirty="0"/>
              <a:t>3. A user bypasses the support processes to management </a:t>
            </a:r>
          </a:p>
          <a:p>
            <a:r>
              <a:rPr lang="en-US" sz="3200" dirty="0"/>
              <a:t>or the systems team.</a:t>
            </a:r>
          </a:p>
          <a:p>
            <a:endParaRPr lang="en-US" sz="2800" dirty="0"/>
          </a:p>
          <a:p>
            <a:endParaRPr lang="en-US" sz="2800" dirty="0"/>
          </a:p>
          <a:p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275304887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duotone>
              <a:schemeClr val="bg2">
                <a:shade val="88000"/>
                <a:hueMod val="106000"/>
                <a:satMod val="140000"/>
                <a:lumMod val="54000"/>
              </a:schemeClr>
              <a:schemeClr val="bg2">
                <a:tint val="98000"/>
                <a:hueMod val="90000"/>
                <a:satMod val="150000"/>
                <a:lumMod val="160000"/>
              </a:schemeClr>
            </a:duotone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1563A66B-66B5-B556-8AD9-517B617DD77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B4AA31B0-2B55-8898-C426-C871570D7F3E}"/>
              </a:ext>
            </a:extLst>
          </p:cNvPr>
          <p:cNvSpPr txBox="1"/>
          <p:nvPr/>
        </p:nvSpPr>
        <p:spPr>
          <a:xfrm>
            <a:off x="1740757" y="400811"/>
            <a:ext cx="4411657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>
                <a:latin typeface="Calibri" panose="020F0502020204030204" pitchFamily="34" charset="0"/>
                <a:cs typeface="Calibri" panose="020F0502020204030204" pitchFamily="34" charset="0"/>
              </a:rPr>
              <a:t>Conflict scenario 1</a:t>
            </a:r>
          </a:p>
        </p:txBody>
      </p:sp>
      <p:pic>
        <p:nvPicPr>
          <p:cNvPr id="4" name="Picture 3" descr="A logo with a cactus and text&#10;&#10;AI-generated content may be incorrect.">
            <a:extLst>
              <a:ext uri="{FF2B5EF4-FFF2-40B4-BE49-F238E27FC236}">
                <a16:creationId xmlns:a16="http://schemas.microsoft.com/office/drawing/2014/main" id="{164EB71B-B919-3324-AA99-5E270E53F50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860096" y="4658458"/>
            <a:ext cx="2054395" cy="2054395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FC6AEE2B-CBE2-C6C8-4275-6AD42042FDFD}"/>
              </a:ext>
            </a:extLst>
          </p:cNvPr>
          <p:cNvSpPr txBox="1"/>
          <p:nvPr/>
        </p:nvSpPr>
        <p:spPr>
          <a:xfrm>
            <a:off x="2721166" y="6265710"/>
            <a:ext cx="610334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Virtual Residency 2025, Monday June 23, 2025</a:t>
            </a:r>
          </a:p>
        </p:txBody>
      </p:sp>
      <p:pic>
        <p:nvPicPr>
          <p:cNvPr id="5" name="Picture 4" descr="A logo of a university of arizona&#10;&#10;AI-generated content may be incorrect.">
            <a:extLst>
              <a:ext uri="{FF2B5EF4-FFF2-40B4-BE49-F238E27FC236}">
                <a16:creationId xmlns:a16="http://schemas.microsoft.com/office/drawing/2014/main" id="{26540CC6-014E-DD92-BD91-6BF2DE7464E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95353" y="5550574"/>
            <a:ext cx="1162279" cy="1162279"/>
          </a:xfrm>
          <a:prstGeom prst="rect">
            <a:avLst/>
          </a:prstGeom>
          <a:solidFill>
            <a:schemeClr val="tx1">
              <a:alpha val="40000"/>
            </a:schemeClr>
          </a:solidFill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E559BD60-EA30-8C16-6CC0-92C7712DBDFE}"/>
              </a:ext>
            </a:extLst>
          </p:cNvPr>
          <p:cNvSpPr txBox="1"/>
          <p:nvPr/>
        </p:nvSpPr>
        <p:spPr>
          <a:xfrm>
            <a:off x="1740757" y="1170252"/>
            <a:ext cx="8563883" cy="43396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/>
              <a:t>Someone is “hogging” the nodes</a:t>
            </a:r>
            <a:r>
              <a:rPr lang="en-US" sz="3200" dirty="0"/>
              <a:t>.</a:t>
            </a:r>
          </a:p>
          <a:p>
            <a:endParaRPr lang="en-US" sz="3200" dirty="0"/>
          </a:p>
          <a:p>
            <a:r>
              <a:rPr lang="en-US" sz="3600" dirty="0"/>
              <a:t>Thoughts: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600" dirty="0"/>
              <a:t>Are they “hogging” or just very productive?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600" dirty="0"/>
              <a:t>Is the first user under some pressure?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600" dirty="0"/>
              <a:t>Are they a ‘busybody’ or a ‘rules monitor’?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600" dirty="0"/>
              <a:t>Is there a SLURM policy issue?</a:t>
            </a:r>
          </a:p>
          <a:p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552742725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duotone>
              <a:schemeClr val="bg2">
                <a:shade val="88000"/>
                <a:hueMod val="106000"/>
                <a:satMod val="140000"/>
                <a:lumMod val="54000"/>
              </a:schemeClr>
              <a:schemeClr val="bg2">
                <a:tint val="98000"/>
                <a:hueMod val="90000"/>
                <a:satMod val="150000"/>
                <a:lumMod val="160000"/>
              </a:schemeClr>
            </a:duotone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E65333F8-0AE8-40B4-D397-148A56C7494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DD6A2D55-B477-1852-BD16-8F7FA9E0CFAA}"/>
              </a:ext>
            </a:extLst>
          </p:cNvPr>
          <p:cNvSpPr txBox="1"/>
          <p:nvPr/>
        </p:nvSpPr>
        <p:spPr>
          <a:xfrm>
            <a:off x="1740757" y="400811"/>
            <a:ext cx="4411657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>
                <a:latin typeface="Calibri" panose="020F0502020204030204" pitchFamily="34" charset="0"/>
                <a:cs typeface="Calibri" panose="020F0502020204030204" pitchFamily="34" charset="0"/>
              </a:rPr>
              <a:t>Conflict scenario 2</a:t>
            </a:r>
          </a:p>
        </p:txBody>
      </p:sp>
      <p:pic>
        <p:nvPicPr>
          <p:cNvPr id="4" name="Picture 3" descr="A logo with a cactus and text&#10;&#10;AI-generated content may be incorrect.">
            <a:extLst>
              <a:ext uri="{FF2B5EF4-FFF2-40B4-BE49-F238E27FC236}">
                <a16:creationId xmlns:a16="http://schemas.microsoft.com/office/drawing/2014/main" id="{CDB134F0-0E89-6A24-13EA-403E01F4591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860096" y="4658458"/>
            <a:ext cx="2054395" cy="2054395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B5A4E899-CFD8-F80B-5E0A-115DCDFB2A7E}"/>
              </a:ext>
            </a:extLst>
          </p:cNvPr>
          <p:cNvSpPr txBox="1"/>
          <p:nvPr/>
        </p:nvSpPr>
        <p:spPr>
          <a:xfrm>
            <a:off x="2721166" y="6265710"/>
            <a:ext cx="610334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Virtual Residency 2025, Monday June 23, 2025</a:t>
            </a:r>
          </a:p>
        </p:txBody>
      </p:sp>
      <p:pic>
        <p:nvPicPr>
          <p:cNvPr id="5" name="Picture 4" descr="A logo of a university of arizona&#10;&#10;AI-generated content may be incorrect.">
            <a:extLst>
              <a:ext uri="{FF2B5EF4-FFF2-40B4-BE49-F238E27FC236}">
                <a16:creationId xmlns:a16="http://schemas.microsoft.com/office/drawing/2014/main" id="{A0133E8B-5000-49A3-FF29-58D4F00CBAE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95353" y="5550574"/>
            <a:ext cx="1162279" cy="1162279"/>
          </a:xfrm>
          <a:prstGeom prst="rect">
            <a:avLst/>
          </a:prstGeom>
          <a:solidFill>
            <a:schemeClr val="tx1">
              <a:alpha val="40000"/>
            </a:schemeClr>
          </a:solidFill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2EF8F3AB-A28C-85E5-DA36-4C19E7F20275}"/>
              </a:ext>
            </a:extLst>
          </p:cNvPr>
          <p:cNvSpPr txBox="1"/>
          <p:nvPr/>
        </p:nvSpPr>
        <p:spPr>
          <a:xfrm>
            <a:off x="1740757" y="1170252"/>
            <a:ext cx="8648906" cy="43396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/>
              <a:t>Whose problem is it?</a:t>
            </a:r>
            <a:endParaRPr lang="en-US" sz="3200" dirty="0"/>
          </a:p>
          <a:p>
            <a:endParaRPr lang="en-US" sz="3200" dirty="0"/>
          </a:p>
          <a:p>
            <a:r>
              <a:rPr lang="en-US" sz="3600" dirty="0"/>
              <a:t>Thoughts: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600" dirty="0"/>
              <a:t>Do we have systems knowledge?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600" dirty="0"/>
              <a:t>Why do sysadmins think there is no problem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600" dirty="0"/>
              <a:t>How to respond to users?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600" dirty="0"/>
              <a:t>Is there a SLURM policy issue?</a:t>
            </a:r>
          </a:p>
          <a:p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675748974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duotone>
              <a:schemeClr val="bg2">
                <a:shade val="88000"/>
                <a:hueMod val="106000"/>
                <a:satMod val="140000"/>
                <a:lumMod val="54000"/>
              </a:schemeClr>
              <a:schemeClr val="bg2">
                <a:tint val="98000"/>
                <a:hueMod val="90000"/>
                <a:satMod val="150000"/>
                <a:lumMod val="160000"/>
              </a:schemeClr>
            </a:duotone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7ABE6AF9-65B1-0FB4-4699-775F7997FA9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2E608BDB-B885-B2C3-BFC9-7BF6C69906C1}"/>
              </a:ext>
            </a:extLst>
          </p:cNvPr>
          <p:cNvSpPr txBox="1"/>
          <p:nvPr/>
        </p:nvSpPr>
        <p:spPr>
          <a:xfrm>
            <a:off x="1740757" y="400811"/>
            <a:ext cx="4411657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>
                <a:latin typeface="Calibri" panose="020F0502020204030204" pitchFamily="34" charset="0"/>
                <a:cs typeface="Calibri" panose="020F0502020204030204" pitchFamily="34" charset="0"/>
              </a:rPr>
              <a:t>Conflict scenario 3</a:t>
            </a:r>
          </a:p>
        </p:txBody>
      </p:sp>
      <p:pic>
        <p:nvPicPr>
          <p:cNvPr id="4" name="Picture 3" descr="A logo with a cactus and text&#10;&#10;AI-generated content may be incorrect.">
            <a:extLst>
              <a:ext uri="{FF2B5EF4-FFF2-40B4-BE49-F238E27FC236}">
                <a16:creationId xmlns:a16="http://schemas.microsoft.com/office/drawing/2014/main" id="{A589C304-3FCA-B747-3118-B879587F3EB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860096" y="4658458"/>
            <a:ext cx="2054395" cy="2054395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21052E38-50AF-1E9A-2CBC-B9A918C4F75C}"/>
              </a:ext>
            </a:extLst>
          </p:cNvPr>
          <p:cNvSpPr txBox="1"/>
          <p:nvPr/>
        </p:nvSpPr>
        <p:spPr>
          <a:xfrm>
            <a:off x="2721166" y="6265710"/>
            <a:ext cx="610334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Virtual Residency 2025, Monday June 23, 2025</a:t>
            </a:r>
          </a:p>
        </p:txBody>
      </p:sp>
      <p:pic>
        <p:nvPicPr>
          <p:cNvPr id="5" name="Picture 4" descr="A logo of a university of arizona&#10;&#10;AI-generated content may be incorrect.">
            <a:extLst>
              <a:ext uri="{FF2B5EF4-FFF2-40B4-BE49-F238E27FC236}">
                <a16:creationId xmlns:a16="http://schemas.microsoft.com/office/drawing/2014/main" id="{35A18B26-4970-5973-3C76-0DB84614AEE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95353" y="5550574"/>
            <a:ext cx="1162279" cy="1162279"/>
          </a:xfrm>
          <a:prstGeom prst="rect">
            <a:avLst/>
          </a:prstGeom>
          <a:solidFill>
            <a:schemeClr val="tx1">
              <a:alpha val="40000"/>
            </a:schemeClr>
          </a:solidFill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7FA82CC7-EB36-E294-0632-8BD281D62A0A}"/>
              </a:ext>
            </a:extLst>
          </p:cNvPr>
          <p:cNvSpPr txBox="1"/>
          <p:nvPr/>
        </p:nvSpPr>
        <p:spPr>
          <a:xfrm>
            <a:off x="1740757" y="1170252"/>
            <a:ext cx="9238042" cy="33547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/>
              <a:t>Bypassing process</a:t>
            </a:r>
            <a:endParaRPr lang="en-US" sz="3200" dirty="0"/>
          </a:p>
          <a:p>
            <a:endParaRPr lang="en-US" sz="3200" dirty="0"/>
          </a:p>
          <a:p>
            <a:r>
              <a:rPr lang="en-US" sz="3600" dirty="0"/>
              <a:t>Thoughts: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600" dirty="0"/>
              <a:t>Is there a trust issue?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600" dirty="0"/>
              <a:t>Are the support policies clear and easy to use?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600" dirty="0"/>
              <a:t>How to respond?</a:t>
            </a:r>
          </a:p>
        </p:txBody>
      </p:sp>
    </p:spTree>
    <p:extLst>
      <p:ext uri="{BB962C8B-B14F-4D97-AF65-F5344CB8AC3E}">
        <p14:creationId xmlns:p14="http://schemas.microsoft.com/office/powerpoint/2010/main" val="225162576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duotone>
              <a:schemeClr val="bg2">
                <a:shade val="88000"/>
                <a:hueMod val="106000"/>
                <a:satMod val="140000"/>
                <a:lumMod val="54000"/>
              </a:schemeClr>
              <a:schemeClr val="bg2">
                <a:tint val="98000"/>
                <a:hueMod val="90000"/>
                <a:satMod val="150000"/>
                <a:lumMod val="160000"/>
              </a:schemeClr>
            </a:duotone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E693FB49-5FA2-103A-A384-B6DFAEA1E9A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4C9278C1-B176-F997-2B1B-704BCC60F521}"/>
              </a:ext>
            </a:extLst>
          </p:cNvPr>
          <p:cNvSpPr txBox="1"/>
          <p:nvPr/>
        </p:nvSpPr>
        <p:spPr>
          <a:xfrm>
            <a:off x="1740757" y="400811"/>
            <a:ext cx="4514184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>
                <a:latin typeface="Calibri" panose="020F0502020204030204" pitchFamily="34" charset="0"/>
                <a:cs typeface="Calibri" panose="020F0502020204030204" pitchFamily="34" charset="0"/>
              </a:rPr>
              <a:t>External Resources</a:t>
            </a:r>
          </a:p>
        </p:txBody>
      </p:sp>
      <p:pic>
        <p:nvPicPr>
          <p:cNvPr id="4" name="Picture 3" descr="A logo with a cactus and text&#10;&#10;AI-generated content may be incorrect.">
            <a:extLst>
              <a:ext uri="{FF2B5EF4-FFF2-40B4-BE49-F238E27FC236}">
                <a16:creationId xmlns:a16="http://schemas.microsoft.com/office/drawing/2014/main" id="{D7146899-2414-3739-1DA1-22E4F9AFC45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860096" y="4658458"/>
            <a:ext cx="2054395" cy="2054395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BF77ED93-1A84-FD31-49D2-6F0F5669A3A5}"/>
              </a:ext>
            </a:extLst>
          </p:cNvPr>
          <p:cNvSpPr txBox="1"/>
          <p:nvPr/>
        </p:nvSpPr>
        <p:spPr>
          <a:xfrm>
            <a:off x="2721166" y="6265710"/>
            <a:ext cx="610334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Virtual Residency 2025, Monday June 23, 2025</a:t>
            </a:r>
          </a:p>
        </p:txBody>
      </p:sp>
      <p:pic>
        <p:nvPicPr>
          <p:cNvPr id="5" name="Picture 4" descr="A logo of a university of arizona&#10;&#10;AI-generated content may be incorrect.">
            <a:extLst>
              <a:ext uri="{FF2B5EF4-FFF2-40B4-BE49-F238E27FC236}">
                <a16:creationId xmlns:a16="http://schemas.microsoft.com/office/drawing/2014/main" id="{4A1BFBDC-C495-39BE-3E3A-28B1A71B06F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95353" y="5550574"/>
            <a:ext cx="1162279" cy="1162279"/>
          </a:xfrm>
          <a:prstGeom prst="rect">
            <a:avLst/>
          </a:prstGeom>
          <a:solidFill>
            <a:schemeClr val="tx1">
              <a:alpha val="40000"/>
            </a:schemeClr>
          </a:solidFill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C34F20D8-37E8-CCB3-1867-F9449510867B}"/>
              </a:ext>
            </a:extLst>
          </p:cNvPr>
          <p:cNvSpPr txBox="1"/>
          <p:nvPr/>
        </p:nvSpPr>
        <p:spPr>
          <a:xfrm>
            <a:off x="1740757" y="1170252"/>
            <a:ext cx="9269974" cy="44627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/>
              <a:t>ACCESS</a:t>
            </a:r>
          </a:p>
          <a:p>
            <a:r>
              <a:rPr lang="en-US" sz="3600" dirty="0"/>
              <a:t> https://access-</a:t>
            </a:r>
            <a:r>
              <a:rPr lang="en-US" sz="3600" dirty="0" err="1"/>
              <a:t>ci.org</a:t>
            </a:r>
            <a:endParaRPr lang="en-US" sz="3600" dirty="0"/>
          </a:p>
          <a:p>
            <a:r>
              <a:rPr lang="en-US" sz="3600" dirty="0"/>
              <a:t>NAIRR </a:t>
            </a:r>
          </a:p>
          <a:p>
            <a:r>
              <a:rPr lang="en-US" sz="3600" dirty="0"/>
              <a:t> https://</a:t>
            </a:r>
            <a:r>
              <a:rPr lang="en-US" sz="3600" dirty="0" err="1"/>
              <a:t>nairrpilot.org</a:t>
            </a:r>
            <a:endParaRPr lang="en-US" sz="3600" dirty="0"/>
          </a:p>
          <a:p>
            <a:r>
              <a:rPr lang="en-US" sz="3600" dirty="0"/>
              <a:t>Campus Champions</a:t>
            </a:r>
          </a:p>
          <a:p>
            <a:r>
              <a:rPr lang="en-US" sz="3600" dirty="0"/>
              <a:t> https://</a:t>
            </a:r>
            <a:r>
              <a:rPr lang="en-US" sz="3600" dirty="0" err="1"/>
              <a:t>campuschampions.cyberinfrastructure.org</a:t>
            </a:r>
            <a:endParaRPr lang="en-US" sz="3600" dirty="0"/>
          </a:p>
          <a:p>
            <a:r>
              <a:rPr lang="en-US" sz="3600" dirty="0" err="1"/>
              <a:t>CaRCC</a:t>
            </a:r>
            <a:endParaRPr lang="en-US" sz="3200" dirty="0"/>
          </a:p>
          <a:p>
            <a:r>
              <a:rPr lang="en-US" sz="3200" dirty="0"/>
              <a:t> https://</a:t>
            </a:r>
            <a:r>
              <a:rPr lang="en-US" sz="3200" dirty="0" err="1"/>
              <a:t>carcc.org</a:t>
            </a:r>
            <a:endParaRPr lang="en-US" sz="3200" dirty="0"/>
          </a:p>
        </p:txBody>
      </p:sp>
      <p:pic>
        <p:nvPicPr>
          <p:cNvPr id="8" name="Picture 7" descr="A logo of a company&#10;&#10;AI-generated content may be incorrect.">
            <a:extLst>
              <a:ext uri="{FF2B5EF4-FFF2-40B4-BE49-F238E27FC236}">
                <a16:creationId xmlns:a16="http://schemas.microsoft.com/office/drawing/2014/main" id="{AA672E0D-5556-BB46-7BD9-65FBDA83FE3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995548" y="1231176"/>
            <a:ext cx="2476500" cy="533400"/>
          </a:xfrm>
          <a:prstGeom prst="rect">
            <a:avLst/>
          </a:prstGeom>
        </p:spPr>
      </p:pic>
      <p:pic>
        <p:nvPicPr>
          <p:cNvPr id="10" name="Picture 9" descr="A close-up of a logo&#10;&#10;AI-generated content may be incorrect.">
            <a:extLst>
              <a:ext uri="{FF2B5EF4-FFF2-40B4-BE49-F238E27FC236}">
                <a16:creationId xmlns:a16="http://schemas.microsoft.com/office/drawing/2014/main" id="{E70D7580-4E8A-E714-982D-0BF7EC3F9E2D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351148" y="3508679"/>
            <a:ext cx="1765300" cy="482600"/>
          </a:xfrm>
          <a:prstGeom prst="rect">
            <a:avLst/>
          </a:prstGeom>
        </p:spPr>
      </p:pic>
      <p:pic>
        <p:nvPicPr>
          <p:cNvPr id="12" name="Picture 11" descr="A close up of a logo&#10;&#10;AI-generated content may be incorrect.">
            <a:extLst>
              <a:ext uri="{FF2B5EF4-FFF2-40B4-BE49-F238E27FC236}">
                <a16:creationId xmlns:a16="http://schemas.microsoft.com/office/drawing/2014/main" id="{016967BE-7160-089F-39E7-546907C14F00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639948" y="4658458"/>
            <a:ext cx="1866900" cy="584200"/>
          </a:xfrm>
          <a:prstGeom prst="rect">
            <a:avLst/>
          </a:prstGeom>
        </p:spPr>
      </p:pic>
      <p:pic>
        <p:nvPicPr>
          <p:cNvPr id="14" name="Picture 13" descr="A blue background with white text&#10;&#10;AI-generated content may be incorrect.">
            <a:extLst>
              <a:ext uri="{FF2B5EF4-FFF2-40B4-BE49-F238E27FC236}">
                <a16:creationId xmlns:a16="http://schemas.microsoft.com/office/drawing/2014/main" id="{16E46411-9F4C-D81E-C1E7-E74F28DC0A61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211447" y="2343517"/>
            <a:ext cx="3135207" cy="584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1163296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duotone>
              <a:schemeClr val="bg2">
                <a:shade val="88000"/>
                <a:hueMod val="106000"/>
                <a:satMod val="140000"/>
                <a:lumMod val="54000"/>
              </a:schemeClr>
              <a:schemeClr val="bg2">
                <a:tint val="98000"/>
                <a:hueMod val="90000"/>
                <a:satMod val="150000"/>
                <a:lumMod val="160000"/>
              </a:schemeClr>
            </a:duotone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5E3847C7-9126-6571-2FE3-2B7B70DACE1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4B705BA8-BE5F-F1B2-E3E0-FA58C2E4CA0B}"/>
              </a:ext>
            </a:extLst>
          </p:cNvPr>
          <p:cNvSpPr txBox="1"/>
          <p:nvPr/>
        </p:nvSpPr>
        <p:spPr>
          <a:xfrm>
            <a:off x="1740757" y="400811"/>
            <a:ext cx="1754904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>
                <a:latin typeface="Calibri" panose="020F0502020204030204" pitchFamily="34" charset="0"/>
                <a:cs typeface="Calibri" panose="020F0502020204030204" pitchFamily="34" charset="0"/>
              </a:rPr>
              <a:t>Stories</a:t>
            </a:r>
          </a:p>
        </p:txBody>
      </p:sp>
      <p:pic>
        <p:nvPicPr>
          <p:cNvPr id="4" name="Picture 3" descr="A logo with a cactus and text&#10;&#10;AI-generated content may be incorrect.">
            <a:extLst>
              <a:ext uri="{FF2B5EF4-FFF2-40B4-BE49-F238E27FC236}">
                <a16:creationId xmlns:a16="http://schemas.microsoft.com/office/drawing/2014/main" id="{B9B4C579-3719-6402-B0F5-3E937E0F569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860096" y="4658458"/>
            <a:ext cx="2054395" cy="2054395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EE8A24E1-B52C-2129-8322-2D9C5F22F099}"/>
              </a:ext>
            </a:extLst>
          </p:cNvPr>
          <p:cNvSpPr txBox="1"/>
          <p:nvPr/>
        </p:nvSpPr>
        <p:spPr>
          <a:xfrm>
            <a:off x="2721166" y="6265710"/>
            <a:ext cx="610334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Virtual Residency 2025, Monday June 23, 2025</a:t>
            </a:r>
          </a:p>
        </p:txBody>
      </p:sp>
      <p:pic>
        <p:nvPicPr>
          <p:cNvPr id="5" name="Picture 4" descr="A logo of a university of arizona&#10;&#10;AI-generated content may be incorrect.">
            <a:extLst>
              <a:ext uri="{FF2B5EF4-FFF2-40B4-BE49-F238E27FC236}">
                <a16:creationId xmlns:a16="http://schemas.microsoft.com/office/drawing/2014/main" id="{56300B1F-B4AC-C765-79FE-D68173325A8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95353" y="5550574"/>
            <a:ext cx="1162279" cy="1162279"/>
          </a:xfrm>
          <a:prstGeom prst="rect">
            <a:avLst/>
          </a:prstGeom>
          <a:solidFill>
            <a:schemeClr val="tx1">
              <a:alpha val="40000"/>
            </a:schemeClr>
          </a:solidFill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4FDD72DE-E478-940B-6F3A-906168ADBCF1}"/>
              </a:ext>
            </a:extLst>
          </p:cNvPr>
          <p:cNvSpPr txBox="1"/>
          <p:nvPr/>
        </p:nvSpPr>
        <p:spPr>
          <a:xfrm>
            <a:off x="1740757" y="1170252"/>
            <a:ext cx="6433877" cy="33547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/>
              <a:t>Using stories to demonstrate value</a:t>
            </a:r>
            <a:endParaRPr lang="en-US" sz="3200" dirty="0"/>
          </a:p>
          <a:p>
            <a:endParaRPr lang="en-US" sz="3200" dirty="0"/>
          </a:p>
          <a:p>
            <a:r>
              <a:rPr lang="en-US" sz="3600" dirty="0"/>
              <a:t>Stories from the frontlines: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600" dirty="0"/>
              <a:t>The policy abuser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600" dirty="0"/>
              <a:t>The endless support requester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600" dirty="0"/>
              <a:t>The epitome of value</a:t>
            </a:r>
          </a:p>
        </p:txBody>
      </p:sp>
    </p:spTree>
    <p:extLst>
      <p:ext uri="{BB962C8B-B14F-4D97-AF65-F5344CB8AC3E}">
        <p14:creationId xmlns:p14="http://schemas.microsoft.com/office/powerpoint/2010/main" val="1584257595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duotone>
              <a:schemeClr val="bg2">
                <a:shade val="88000"/>
                <a:hueMod val="106000"/>
                <a:satMod val="140000"/>
                <a:lumMod val="54000"/>
              </a:schemeClr>
              <a:schemeClr val="bg2">
                <a:tint val="98000"/>
                <a:hueMod val="90000"/>
                <a:satMod val="150000"/>
                <a:lumMod val="160000"/>
              </a:schemeClr>
            </a:duotone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D2EC85E8-AFE2-161B-FA25-B3D84EF5FAB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58B37722-1FF9-AEF4-0EBE-CF74AF7F576F}"/>
              </a:ext>
            </a:extLst>
          </p:cNvPr>
          <p:cNvSpPr txBox="1"/>
          <p:nvPr/>
        </p:nvSpPr>
        <p:spPr>
          <a:xfrm>
            <a:off x="1740757" y="400811"/>
            <a:ext cx="1754904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>
                <a:latin typeface="Calibri" panose="020F0502020204030204" pitchFamily="34" charset="0"/>
                <a:cs typeface="Calibri" panose="020F0502020204030204" pitchFamily="34" charset="0"/>
              </a:rPr>
              <a:t>Stories</a:t>
            </a:r>
          </a:p>
        </p:txBody>
      </p:sp>
      <p:pic>
        <p:nvPicPr>
          <p:cNvPr id="4" name="Picture 3" descr="A logo with a cactus and text&#10;&#10;AI-generated content may be incorrect.">
            <a:extLst>
              <a:ext uri="{FF2B5EF4-FFF2-40B4-BE49-F238E27FC236}">
                <a16:creationId xmlns:a16="http://schemas.microsoft.com/office/drawing/2014/main" id="{1108694A-B47A-8730-1C34-A04574E6CE1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860096" y="4658458"/>
            <a:ext cx="2054395" cy="2054395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6D4F93DF-4C25-A5C0-A660-317A9474B992}"/>
              </a:ext>
            </a:extLst>
          </p:cNvPr>
          <p:cNvSpPr txBox="1"/>
          <p:nvPr/>
        </p:nvSpPr>
        <p:spPr>
          <a:xfrm>
            <a:off x="2721166" y="6265710"/>
            <a:ext cx="610334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Virtual Residency 2025, Monday June 23, 2025</a:t>
            </a:r>
          </a:p>
        </p:txBody>
      </p:sp>
      <p:pic>
        <p:nvPicPr>
          <p:cNvPr id="5" name="Picture 4" descr="A logo of a university of arizona&#10;&#10;AI-generated content may be incorrect.">
            <a:extLst>
              <a:ext uri="{FF2B5EF4-FFF2-40B4-BE49-F238E27FC236}">
                <a16:creationId xmlns:a16="http://schemas.microsoft.com/office/drawing/2014/main" id="{0FA7BACD-9544-8650-D6EB-E656E8BC187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95353" y="5550574"/>
            <a:ext cx="1162279" cy="1162279"/>
          </a:xfrm>
          <a:prstGeom prst="rect">
            <a:avLst/>
          </a:prstGeom>
          <a:solidFill>
            <a:schemeClr val="tx1">
              <a:alpha val="40000"/>
            </a:schemeClr>
          </a:solidFill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44314A1F-E4EF-A7E4-2C87-619A14BF7F22}"/>
              </a:ext>
            </a:extLst>
          </p:cNvPr>
          <p:cNvSpPr txBox="1"/>
          <p:nvPr/>
        </p:nvSpPr>
        <p:spPr>
          <a:xfrm>
            <a:off x="1740757" y="1170252"/>
            <a:ext cx="8362930" cy="113877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/>
              <a:t>Using stories to demonstrate value - YouTube</a:t>
            </a:r>
            <a:endParaRPr lang="en-US" sz="32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/>
              <a:t>The first-generation student</a:t>
            </a:r>
          </a:p>
        </p:txBody>
      </p:sp>
      <p:pic>
        <p:nvPicPr>
          <p:cNvPr id="8" name="Picture 7" descr="A person with mustache and glasses in a field&#10;&#10;AI-generated content may be incorrect.">
            <a:extLst>
              <a:ext uri="{FF2B5EF4-FFF2-40B4-BE49-F238E27FC236}">
                <a16:creationId xmlns:a16="http://schemas.microsoft.com/office/drawing/2014/main" id="{51BACCDA-5022-189F-62E2-BC987A3A1A9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309335" y="2496666"/>
            <a:ext cx="4631292" cy="37746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9823884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duotone>
              <a:schemeClr val="bg2">
                <a:shade val="88000"/>
                <a:hueMod val="106000"/>
                <a:satMod val="140000"/>
                <a:lumMod val="54000"/>
              </a:schemeClr>
              <a:schemeClr val="bg2">
                <a:tint val="98000"/>
                <a:hueMod val="90000"/>
                <a:satMod val="150000"/>
                <a:lumMod val="160000"/>
              </a:schemeClr>
            </a:duotone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99A70C3F-825A-65F4-6B23-F542D2A2686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8481D1C5-8F29-3614-9564-FA44C6ECA8FE}"/>
              </a:ext>
            </a:extLst>
          </p:cNvPr>
          <p:cNvSpPr txBox="1"/>
          <p:nvPr/>
        </p:nvSpPr>
        <p:spPr>
          <a:xfrm>
            <a:off x="1740757" y="400811"/>
            <a:ext cx="1754904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>
                <a:latin typeface="Calibri" panose="020F0502020204030204" pitchFamily="34" charset="0"/>
                <a:cs typeface="Calibri" panose="020F0502020204030204" pitchFamily="34" charset="0"/>
              </a:rPr>
              <a:t>Stories</a:t>
            </a:r>
          </a:p>
        </p:txBody>
      </p:sp>
      <p:pic>
        <p:nvPicPr>
          <p:cNvPr id="4" name="Picture 3" descr="A logo with a cactus and text&#10;&#10;AI-generated content may be incorrect.">
            <a:extLst>
              <a:ext uri="{FF2B5EF4-FFF2-40B4-BE49-F238E27FC236}">
                <a16:creationId xmlns:a16="http://schemas.microsoft.com/office/drawing/2014/main" id="{AC9695A5-A792-8352-755E-FA90A782861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860096" y="4658458"/>
            <a:ext cx="2054395" cy="2054395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5774B06F-9C1B-512D-C74A-EFEC70ABDD6B}"/>
              </a:ext>
            </a:extLst>
          </p:cNvPr>
          <p:cNvSpPr txBox="1"/>
          <p:nvPr/>
        </p:nvSpPr>
        <p:spPr>
          <a:xfrm>
            <a:off x="2721166" y="6265710"/>
            <a:ext cx="610334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Virtual Residency 2025, Monday June 23, 2025</a:t>
            </a:r>
          </a:p>
        </p:txBody>
      </p:sp>
      <p:pic>
        <p:nvPicPr>
          <p:cNvPr id="5" name="Picture 4" descr="A logo of a university of arizona&#10;&#10;AI-generated content may be incorrect.">
            <a:extLst>
              <a:ext uri="{FF2B5EF4-FFF2-40B4-BE49-F238E27FC236}">
                <a16:creationId xmlns:a16="http://schemas.microsoft.com/office/drawing/2014/main" id="{70150A20-E569-09F7-EFBA-A5D15178A85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95353" y="5550574"/>
            <a:ext cx="1162279" cy="1162279"/>
          </a:xfrm>
          <a:prstGeom prst="rect">
            <a:avLst/>
          </a:prstGeom>
          <a:solidFill>
            <a:schemeClr val="tx1">
              <a:alpha val="40000"/>
            </a:schemeClr>
          </a:solidFill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17ED24A5-590A-E891-B951-0AA82AD9CA03}"/>
              </a:ext>
            </a:extLst>
          </p:cNvPr>
          <p:cNvSpPr txBox="1"/>
          <p:nvPr/>
        </p:nvSpPr>
        <p:spPr>
          <a:xfrm>
            <a:off x="1740757" y="1170252"/>
            <a:ext cx="8362930" cy="113877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/>
              <a:t>Using stories to demonstrate value - YouTube</a:t>
            </a:r>
            <a:endParaRPr lang="en-US" sz="32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/>
              <a:t>The new graduate student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84C67A67-68A4-A902-10C6-E1D38C6BAB04}"/>
              </a:ext>
            </a:extLst>
          </p:cNvPr>
          <p:cNvPicPr>
            <a:picLocks noChangeAspect="1"/>
          </p:cNvPicPr>
          <p:nvPr/>
        </p:nvPicPr>
        <p:blipFill>
          <a:blip r:embed="rId6"/>
          <a:srcRect r="3653"/>
          <a:stretch>
            <a:fillRect/>
          </a:stretch>
        </p:blipFill>
        <p:spPr>
          <a:xfrm>
            <a:off x="2127733" y="2373894"/>
            <a:ext cx="5418821" cy="31766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902636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duotone>
              <a:schemeClr val="bg2">
                <a:shade val="88000"/>
                <a:hueMod val="106000"/>
                <a:satMod val="140000"/>
                <a:lumMod val="54000"/>
              </a:schemeClr>
              <a:schemeClr val="bg2">
                <a:tint val="98000"/>
                <a:hueMod val="90000"/>
                <a:satMod val="150000"/>
                <a:lumMod val="160000"/>
              </a:schemeClr>
            </a:duotone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E9F70412-CB97-CA98-54C6-34D2B950E66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4236C85E-D15D-CF6A-C257-87E135FAA5CB}"/>
              </a:ext>
            </a:extLst>
          </p:cNvPr>
          <p:cNvSpPr txBox="1"/>
          <p:nvPr/>
        </p:nvSpPr>
        <p:spPr>
          <a:xfrm>
            <a:off x="1267031" y="446393"/>
            <a:ext cx="4704173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>
                <a:latin typeface="Calibri" panose="020F0502020204030204" pitchFamily="34" charset="0"/>
                <a:cs typeface="Calibri" panose="020F0502020204030204" pitchFamily="34" charset="0"/>
              </a:rPr>
              <a:t>When is CI Valuable</a:t>
            </a:r>
          </a:p>
        </p:txBody>
      </p:sp>
      <p:pic>
        <p:nvPicPr>
          <p:cNvPr id="4" name="Picture 3" descr="A logo with a cactus and text&#10;&#10;AI-generated content may be incorrect.">
            <a:extLst>
              <a:ext uri="{FF2B5EF4-FFF2-40B4-BE49-F238E27FC236}">
                <a16:creationId xmlns:a16="http://schemas.microsoft.com/office/drawing/2014/main" id="{994513C8-1E06-BAFA-CC59-439ABD6A27A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860096" y="4658458"/>
            <a:ext cx="2054395" cy="2054395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C7550DAD-9315-01AE-239E-A03DE45838AC}"/>
              </a:ext>
            </a:extLst>
          </p:cNvPr>
          <p:cNvSpPr txBox="1"/>
          <p:nvPr/>
        </p:nvSpPr>
        <p:spPr>
          <a:xfrm>
            <a:off x="2721166" y="6265710"/>
            <a:ext cx="610334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Virtual Residency 2025, Monday June 23, 2025</a:t>
            </a:r>
          </a:p>
        </p:txBody>
      </p:sp>
      <p:pic>
        <p:nvPicPr>
          <p:cNvPr id="5" name="Picture 4" descr="A logo of a university of arizona&#10;&#10;AI-generated content may be incorrect.">
            <a:extLst>
              <a:ext uri="{FF2B5EF4-FFF2-40B4-BE49-F238E27FC236}">
                <a16:creationId xmlns:a16="http://schemas.microsoft.com/office/drawing/2014/main" id="{3F336380-01D0-FCDA-9CD0-8FD84F2EFC1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95353" y="5550574"/>
            <a:ext cx="1162279" cy="1162279"/>
          </a:xfrm>
          <a:prstGeom prst="rect">
            <a:avLst/>
          </a:prstGeom>
          <a:solidFill>
            <a:schemeClr val="tx1">
              <a:alpha val="40000"/>
            </a:schemeClr>
          </a:solidFill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A4F83B74-D892-4E83-E0C5-52F7CF843A18}"/>
              </a:ext>
            </a:extLst>
          </p:cNvPr>
          <p:cNvSpPr txBox="1"/>
          <p:nvPr/>
        </p:nvSpPr>
        <p:spPr>
          <a:xfrm>
            <a:off x="1840527" y="1401670"/>
            <a:ext cx="7077066" cy="25545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Shared environment for research teams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Avoid closet clusters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Multiply value of funding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Scaling up and scaling out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Reducing the time to science</a:t>
            </a:r>
          </a:p>
        </p:txBody>
      </p:sp>
    </p:spTree>
    <p:extLst>
      <p:ext uri="{BB962C8B-B14F-4D97-AF65-F5344CB8AC3E}">
        <p14:creationId xmlns:p14="http://schemas.microsoft.com/office/powerpoint/2010/main" val="3800695181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duotone>
              <a:schemeClr val="bg2">
                <a:shade val="88000"/>
                <a:hueMod val="106000"/>
                <a:satMod val="140000"/>
                <a:lumMod val="54000"/>
              </a:schemeClr>
              <a:schemeClr val="bg2">
                <a:tint val="98000"/>
                <a:hueMod val="90000"/>
                <a:satMod val="150000"/>
                <a:lumMod val="160000"/>
              </a:schemeClr>
            </a:duotone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4852D470-3152-EB6A-735E-DB64B0144D1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EA734CF7-000B-6AD8-7F6F-C6077D4D9C97}"/>
              </a:ext>
            </a:extLst>
          </p:cNvPr>
          <p:cNvSpPr txBox="1"/>
          <p:nvPr/>
        </p:nvSpPr>
        <p:spPr>
          <a:xfrm>
            <a:off x="1740757" y="400811"/>
            <a:ext cx="1754904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>
                <a:latin typeface="Calibri" panose="020F0502020204030204" pitchFamily="34" charset="0"/>
                <a:cs typeface="Calibri" panose="020F0502020204030204" pitchFamily="34" charset="0"/>
              </a:rPr>
              <a:t>Stories</a:t>
            </a:r>
          </a:p>
        </p:txBody>
      </p:sp>
      <p:pic>
        <p:nvPicPr>
          <p:cNvPr id="4" name="Picture 3" descr="A logo with a cactus and text&#10;&#10;AI-generated content may be incorrect.">
            <a:extLst>
              <a:ext uri="{FF2B5EF4-FFF2-40B4-BE49-F238E27FC236}">
                <a16:creationId xmlns:a16="http://schemas.microsoft.com/office/drawing/2014/main" id="{2E59B86C-5A4A-6C03-4532-8916F413B94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860096" y="4658458"/>
            <a:ext cx="2054395" cy="2054395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D9602614-9F88-CF3A-80C8-CAD5623822DE}"/>
              </a:ext>
            </a:extLst>
          </p:cNvPr>
          <p:cNvSpPr txBox="1"/>
          <p:nvPr/>
        </p:nvSpPr>
        <p:spPr>
          <a:xfrm>
            <a:off x="2721166" y="6265710"/>
            <a:ext cx="610334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Virtual Residency 2025, Monday June 23, 2025</a:t>
            </a:r>
          </a:p>
        </p:txBody>
      </p:sp>
      <p:pic>
        <p:nvPicPr>
          <p:cNvPr id="5" name="Picture 4" descr="A logo of a university of arizona&#10;&#10;AI-generated content may be incorrect.">
            <a:extLst>
              <a:ext uri="{FF2B5EF4-FFF2-40B4-BE49-F238E27FC236}">
                <a16:creationId xmlns:a16="http://schemas.microsoft.com/office/drawing/2014/main" id="{98AC5986-AD60-0C8B-9571-D1E56EF6073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95353" y="5550574"/>
            <a:ext cx="1162279" cy="1162279"/>
          </a:xfrm>
          <a:prstGeom prst="rect">
            <a:avLst/>
          </a:prstGeom>
          <a:solidFill>
            <a:schemeClr val="tx1">
              <a:alpha val="40000"/>
            </a:schemeClr>
          </a:solidFill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CA9B4426-F11B-74BC-1EBB-1D09270BAED5}"/>
              </a:ext>
            </a:extLst>
          </p:cNvPr>
          <p:cNvSpPr txBox="1"/>
          <p:nvPr/>
        </p:nvSpPr>
        <p:spPr>
          <a:xfrm>
            <a:off x="1740757" y="1170252"/>
            <a:ext cx="8362930" cy="113877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/>
              <a:t>Using stories to demonstrate value - YouTube</a:t>
            </a:r>
            <a:endParaRPr lang="en-US" sz="32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/>
              <a:t>Recruited faculty – cloud researcher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4251E94F-D2DC-C340-0E8D-388BD9E6A84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317826" y="2492488"/>
            <a:ext cx="5390523" cy="30580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507591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duotone>
              <a:schemeClr val="bg2">
                <a:shade val="88000"/>
                <a:hueMod val="106000"/>
                <a:satMod val="140000"/>
                <a:lumMod val="54000"/>
              </a:schemeClr>
              <a:schemeClr val="bg2">
                <a:tint val="98000"/>
                <a:hueMod val="90000"/>
                <a:satMod val="150000"/>
                <a:lumMod val="160000"/>
              </a:schemeClr>
            </a:duotone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0838DEB9-5BCA-9FC5-1709-2ADF36477BD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BC04E8B2-53A7-7D7C-2193-1242DF9D0969}"/>
              </a:ext>
            </a:extLst>
          </p:cNvPr>
          <p:cNvSpPr txBox="1"/>
          <p:nvPr/>
        </p:nvSpPr>
        <p:spPr>
          <a:xfrm>
            <a:off x="1740757" y="400811"/>
            <a:ext cx="4544129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>
                <a:latin typeface="Calibri" panose="020F0502020204030204" pitchFamily="34" charset="0"/>
                <a:cs typeface="Calibri" panose="020F0502020204030204" pitchFamily="34" charset="0"/>
              </a:rPr>
              <a:t>Stories - publishing</a:t>
            </a:r>
          </a:p>
        </p:txBody>
      </p:sp>
      <p:pic>
        <p:nvPicPr>
          <p:cNvPr id="4" name="Picture 3" descr="A logo with a cactus and text&#10;&#10;AI-generated content may be incorrect.">
            <a:extLst>
              <a:ext uri="{FF2B5EF4-FFF2-40B4-BE49-F238E27FC236}">
                <a16:creationId xmlns:a16="http://schemas.microsoft.com/office/drawing/2014/main" id="{596771C7-E056-E7AA-2750-9A6665D2CF3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860096" y="4658458"/>
            <a:ext cx="2054395" cy="2054395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A18AC16B-EA10-A9FD-2E6C-072C465727B1}"/>
              </a:ext>
            </a:extLst>
          </p:cNvPr>
          <p:cNvSpPr txBox="1"/>
          <p:nvPr/>
        </p:nvSpPr>
        <p:spPr>
          <a:xfrm>
            <a:off x="2721166" y="6265710"/>
            <a:ext cx="610334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Virtual Residency 2025, Monday June 23, 2025</a:t>
            </a:r>
          </a:p>
        </p:txBody>
      </p:sp>
      <p:pic>
        <p:nvPicPr>
          <p:cNvPr id="5" name="Picture 4" descr="A logo of a university of arizona&#10;&#10;AI-generated content may be incorrect.">
            <a:extLst>
              <a:ext uri="{FF2B5EF4-FFF2-40B4-BE49-F238E27FC236}">
                <a16:creationId xmlns:a16="http://schemas.microsoft.com/office/drawing/2014/main" id="{BC096F48-BB29-9F52-5938-C0B19A5750A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95353" y="5550574"/>
            <a:ext cx="1162279" cy="1162279"/>
          </a:xfrm>
          <a:prstGeom prst="rect">
            <a:avLst/>
          </a:prstGeom>
          <a:solidFill>
            <a:schemeClr val="tx1">
              <a:alpha val="40000"/>
            </a:schemeClr>
          </a:solidFill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B24BF846-A4FF-9BD8-3BE3-54FB00BBD1BF}"/>
              </a:ext>
            </a:extLst>
          </p:cNvPr>
          <p:cNvSpPr txBox="1"/>
          <p:nvPr/>
        </p:nvSpPr>
        <p:spPr>
          <a:xfrm>
            <a:off x="1740757" y="1170252"/>
            <a:ext cx="2142318" cy="113877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/>
              <a:t>Newsletter</a:t>
            </a:r>
          </a:p>
          <a:p>
            <a:endParaRPr lang="en-US" sz="3200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33CE0BA2-86EC-10FB-ECF2-BF523315F85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350835" y="1280197"/>
            <a:ext cx="2438400" cy="508000"/>
          </a:xfrm>
          <a:prstGeom prst="rect">
            <a:avLst/>
          </a:prstGeom>
        </p:spPr>
      </p:pic>
      <p:pic>
        <p:nvPicPr>
          <p:cNvPr id="11" name="Picture 10" descr="A text on a page&#10;&#10;AI-generated content may be incorrect.">
            <a:extLst>
              <a:ext uri="{FF2B5EF4-FFF2-40B4-BE49-F238E27FC236}">
                <a16:creationId xmlns:a16="http://schemas.microsoft.com/office/drawing/2014/main" id="{7CF48FCB-CC12-0BB5-E258-7D4240442489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847471" y="1847382"/>
            <a:ext cx="4330700" cy="1460500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23B6FCD4-7DA0-6E6B-CCA4-B359E386C872}"/>
              </a:ext>
            </a:extLst>
          </p:cNvPr>
          <p:cNvSpPr txBox="1"/>
          <p:nvPr/>
        </p:nvSpPr>
        <p:spPr>
          <a:xfrm>
            <a:off x="1334403" y="3550119"/>
            <a:ext cx="10471264" cy="209288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“I know that one of the things that people have liked in my new position</a:t>
            </a:r>
          </a:p>
          <a:p>
            <a:r>
              <a:rPr lang="en-US" sz="2800" dirty="0"/>
              <a:t> was this work I've done using computing and developing computational </a:t>
            </a:r>
          </a:p>
          <a:p>
            <a:r>
              <a:rPr lang="en-US" sz="2800" dirty="0"/>
              <a:t>methods. And so, I think I would not have this position, or it </a:t>
            </a:r>
          </a:p>
          <a:p>
            <a:r>
              <a:rPr lang="en-US" sz="2800" dirty="0"/>
              <a:t>would be very different if I hadn't had access to the HPC.”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9570917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duotone>
              <a:schemeClr val="bg2">
                <a:shade val="88000"/>
                <a:hueMod val="106000"/>
                <a:satMod val="140000"/>
                <a:lumMod val="54000"/>
              </a:schemeClr>
              <a:schemeClr val="bg2">
                <a:tint val="98000"/>
                <a:hueMod val="90000"/>
                <a:satMod val="150000"/>
                <a:lumMod val="160000"/>
              </a:schemeClr>
            </a:duotone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FFA62634-697B-B4FC-3FA5-3A05DCBCA29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6AFF0CB4-9D63-6E91-2912-45FD0DFB572D}"/>
              </a:ext>
            </a:extLst>
          </p:cNvPr>
          <p:cNvSpPr txBox="1"/>
          <p:nvPr/>
        </p:nvSpPr>
        <p:spPr>
          <a:xfrm>
            <a:off x="1740757" y="400811"/>
            <a:ext cx="4544129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>
                <a:latin typeface="Calibri" panose="020F0502020204030204" pitchFamily="34" charset="0"/>
                <a:cs typeface="Calibri" panose="020F0502020204030204" pitchFamily="34" charset="0"/>
              </a:rPr>
              <a:t>Stories - publishing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FF58FF3-C039-D8DA-8BD4-0F4F75EF5584}"/>
              </a:ext>
            </a:extLst>
          </p:cNvPr>
          <p:cNvSpPr txBox="1"/>
          <p:nvPr/>
        </p:nvSpPr>
        <p:spPr>
          <a:xfrm>
            <a:off x="2721166" y="6265710"/>
            <a:ext cx="610334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Virtual Residency 2025, Monday June 23, 2025</a:t>
            </a:r>
          </a:p>
        </p:txBody>
      </p:sp>
      <p:pic>
        <p:nvPicPr>
          <p:cNvPr id="5" name="Picture 4" descr="A logo of a university of arizona&#10;&#10;AI-generated content may be incorrect.">
            <a:extLst>
              <a:ext uri="{FF2B5EF4-FFF2-40B4-BE49-F238E27FC236}">
                <a16:creationId xmlns:a16="http://schemas.microsoft.com/office/drawing/2014/main" id="{C5A9F040-5439-3E79-D2FB-38AE92FF7BB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5353" y="5550574"/>
            <a:ext cx="1162279" cy="1162279"/>
          </a:xfrm>
          <a:prstGeom prst="rect">
            <a:avLst/>
          </a:prstGeom>
          <a:solidFill>
            <a:schemeClr val="tx1">
              <a:alpha val="40000"/>
            </a:schemeClr>
          </a:solidFill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A8A83F45-3092-D5AB-17B9-AF7723A2BF8B}"/>
              </a:ext>
            </a:extLst>
          </p:cNvPr>
          <p:cNvSpPr txBox="1"/>
          <p:nvPr/>
        </p:nvSpPr>
        <p:spPr>
          <a:xfrm>
            <a:off x="1740757" y="1170252"/>
            <a:ext cx="3798412" cy="113877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/>
              <a:t>Central IT Web Site</a:t>
            </a:r>
          </a:p>
          <a:p>
            <a:endParaRPr lang="en-US" sz="3200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C2763512-FA6C-4D52-D5BE-A9725294CC0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174195" y="600863"/>
            <a:ext cx="1676400" cy="901700"/>
          </a:xfrm>
          <a:prstGeom prst="rect">
            <a:avLst/>
          </a:prstGeom>
        </p:spPr>
      </p:pic>
      <p:pic>
        <p:nvPicPr>
          <p:cNvPr id="13" name="Picture 12" descr="A screenshot of a computer&#10;&#10;AI-generated content may be incorrect.">
            <a:extLst>
              <a:ext uri="{FF2B5EF4-FFF2-40B4-BE49-F238E27FC236}">
                <a16:creationId xmlns:a16="http://schemas.microsoft.com/office/drawing/2014/main" id="{24979600-E8D4-9735-8686-882259F6A75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6747" y="1739637"/>
            <a:ext cx="11952327" cy="3387299"/>
          </a:xfrm>
          <a:prstGeom prst="rect">
            <a:avLst/>
          </a:prstGeom>
        </p:spPr>
      </p:pic>
      <p:pic>
        <p:nvPicPr>
          <p:cNvPr id="4" name="Picture 3" descr="A logo with a cactus and text&#10;&#10;AI-generated content may be incorrect.">
            <a:extLst>
              <a:ext uri="{FF2B5EF4-FFF2-40B4-BE49-F238E27FC236}">
                <a16:creationId xmlns:a16="http://schemas.microsoft.com/office/drawing/2014/main" id="{B964F9D4-F702-EFB2-4EA7-8A68120D3CEE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860096" y="4658458"/>
            <a:ext cx="2054395" cy="20543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3830027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duotone>
              <a:schemeClr val="bg2">
                <a:shade val="88000"/>
                <a:hueMod val="106000"/>
                <a:satMod val="140000"/>
                <a:lumMod val="54000"/>
              </a:schemeClr>
              <a:schemeClr val="bg2">
                <a:tint val="98000"/>
                <a:hueMod val="90000"/>
                <a:satMod val="150000"/>
                <a:lumMod val="160000"/>
              </a:schemeClr>
            </a:duotone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829F2E4D-9781-40FA-C91B-75E521412DF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C14EC4DB-3EC2-DF64-3455-E96FAE4664E3}"/>
              </a:ext>
            </a:extLst>
          </p:cNvPr>
          <p:cNvSpPr txBox="1"/>
          <p:nvPr/>
        </p:nvSpPr>
        <p:spPr>
          <a:xfrm>
            <a:off x="1740757" y="400811"/>
            <a:ext cx="5327228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>
                <a:latin typeface="Calibri" panose="020F0502020204030204" pitchFamily="34" charset="0"/>
                <a:cs typeface="Calibri" panose="020F0502020204030204" pitchFamily="34" charset="0"/>
              </a:rPr>
              <a:t>Stories - presentations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09AD75F-6885-1460-F436-AFBBD5A8DBB3}"/>
              </a:ext>
            </a:extLst>
          </p:cNvPr>
          <p:cNvSpPr txBox="1"/>
          <p:nvPr/>
        </p:nvSpPr>
        <p:spPr>
          <a:xfrm>
            <a:off x="2721166" y="6265710"/>
            <a:ext cx="610334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Virtual Residency 2025, Monday June 23, 2025</a:t>
            </a:r>
          </a:p>
        </p:txBody>
      </p:sp>
      <p:pic>
        <p:nvPicPr>
          <p:cNvPr id="4" name="Picture 3" descr="A logo with a cactus and text&#10;&#10;AI-generated content may be incorrect.">
            <a:extLst>
              <a:ext uri="{FF2B5EF4-FFF2-40B4-BE49-F238E27FC236}">
                <a16:creationId xmlns:a16="http://schemas.microsoft.com/office/drawing/2014/main" id="{EA8D679A-E140-6A2E-506A-2F0832CF833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860096" y="4658458"/>
            <a:ext cx="2054395" cy="2054395"/>
          </a:xfrm>
          <a:prstGeom prst="rect">
            <a:avLst/>
          </a:prstGeom>
        </p:spPr>
      </p:pic>
      <p:pic>
        <p:nvPicPr>
          <p:cNvPr id="10" name="Picture 9" descr="A screenshot of a computer&#10;&#10;Description automatically generated with medium confidence">
            <a:extLst>
              <a:ext uri="{FF2B5EF4-FFF2-40B4-BE49-F238E27FC236}">
                <a16:creationId xmlns:a16="http://schemas.microsoft.com/office/drawing/2014/main" id="{161238C6-6B13-9382-6727-F6FFA3153A7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509" y="129315"/>
            <a:ext cx="11704068" cy="6583538"/>
          </a:xfrm>
          <a:prstGeom prst="rect">
            <a:avLst/>
          </a:prstGeom>
        </p:spPr>
      </p:pic>
      <p:pic>
        <p:nvPicPr>
          <p:cNvPr id="11" name="Picture 10" descr="Logo, company name&#10;&#10;Description automatically generated">
            <a:extLst>
              <a:ext uri="{FF2B5EF4-FFF2-40B4-BE49-F238E27FC236}">
                <a16:creationId xmlns:a16="http://schemas.microsoft.com/office/drawing/2014/main" id="{F90B8FD9-087C-7E8D-FA99-E51900C13CAD}"/>
              </a:ext>
            </a:extLst>
          </p:cNvPr>
          <p:cNvPicPr>
            <a:picLocks noChangeAspect="1"/>
          </p:cNvPicPr>
          <p:nvPr/>
        </p:nvPicPr>
        <p:blipFill>
          <a:blip r:embed="rId6">
            <a:alphaModFix amt="8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55887" y="4902919"/>
            <a:ext cx="3123784" cy="9250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4268448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duotone>
              <a:schemeClr val="bg2">
                <a:shade val="88000"/>
                <a:hueMod val="106000"/>
                <a:satMod val="140000"/>
                <a:lumMod val="54000"/>
              </a:schemeClr>
              <a:schemeClr val="bg2">
                <a:tint val="98000"/>
                <a:hueMod val="90000"/>
                <a:satMod val="150000"/>
                <a:lumMod val="160000"/>
              </a:schemeClr>
            </a:duotone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B1AFADDD-2A49-968A-EA7E-3A7A3B6A11F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003A2321-12B4-1E14-3EB7-86E0BBDDF523}"/>
              </a:ext>
            </a:extLst>
          </p:cNvPr>
          <p:cNvSpPr txBox="1"/>
          <p:nvPr/>
        </p:nvSpPr>
        <p:spPr>
          <a:xfrm>
            <a:off x="1740757" y="400811"/>
            <a:ext cx="8017003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>
                <a:latin typeface="Calibri" panose="020F0502020204030204" pitchFamily="34" charset="0"/>
                <a:cs typeface="Calibri" panose="020F0502020204030204" pitchFamily="34" charset="0"/>
              </a:rPr>
              <a:t>The End	Fin		</a:t>
            </a:r>
            <a:r>
              <a:rPr lang="en-US" sz="4400" dirty="0" err="1">
                <a:latin typeface="Calibri" panose="020F0502020204030204" pitchFamily="34" charset="0"/>
                <a:cs typeface="Calibri" panose="020F0502020204030204" pitchFamily="34" charset="0"/>
              </a:rPr>
              <a:t>Ainahaya</a:t>
            </a:r>
            <a:r>
              <a:rPr lang="en-US" sz="4400" dirty="0">
                <a:latin typeface="Calibri" panose="020F0502020204030204" pitchFamily="34" charset="0"/>
                <a:cs typeface="Calibri" panose="020F0502020204030204" pitchFamily="34" charset="0"/>
              </a:rPr>
              <a:t>		Owari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B0E4CCC-56B0-402E-E9C1-A9997B6C6F93}"/>
              </a:ext>
            </a:extLst>
          </p:cNvPr>
          <p:cNvSpPr txBox="1"/>
          <p:nvPr/>
        </p:nvSpPr>
        <p:spPr>
          <a:xfrm>
            <a:off x="2721166" y="6265710"/>
            <a:ext cx="610334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Virtual Residency 2025, Monday June 23, 2025</a:t>
            </a:r>
          </a:p>
        </p:txBody>
      </p:sp>
      <p:pic>
        <p:nvPicPr>
          <p:cNvPr id="5" name="Picture 4" descr="A logo of a university of arizona&#10;&#10;AI-generated content may be incorrect.">
            <a:extLst>
              <a:ext uri="{FF2B5EF4-FFF2-40B4-BE49-F238E27FC236}">
                <a16:creationId xmlns:a16="http://schemas.microsoft.com/office/drawing/2014/main" id="{72BC0BC6-F278-F18B-1140-BEBB60C6B4F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5353" y="5550574"/>
            <a:ext cx="1162279" cy="1162279"/>
          </a:xfrm>
          <a:prstGeom prst="rect">
            <a:avLst/>
          </a:prstGeom>
          <a:solidFill>
            <a:schemeClr val="tx1">
              <a:alpha val="40000"/>
            </a:schemeClr>
          </a:solidFill>
        </p:spPr>
      </p:pic>
      <p:pic>
        <p:nvPicPr>
          <p:cNvPr id="11" name="Picture 10" descr="A close up of a baby tiger&#10;&#10;AI-generated content may be incorrect.">
            <a:extLst>
              <a:ext uri="{FF2B5EF4-FFF2-40B4-BE49-F238E27FC236}">
                <a16:creationId xmlns:a16="http://schemas.microsoft.com/office/drawing/2014/main" id="{E2B9FBB3-7879-8754-7D29-1EFE3C64975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357631" y="1170252"/>
            <a:ext cx="8921105" cy="5143548"/>
          </a:xfrm>
          <a:prstGeom prst="rect">
            <a:avLst/>
          </a:prstGeom>
        </p:spPr>
      </p:pic>
      <p:pic>
        <p:nvPicPr>
          <p:cNvPr id="4" name="Picture 3" descr="A logo with a cactus and text&#10;&#10;AI-generated content may be incorrect.">
            <a:extLst>
              <a:ext uri="{FF2B5EF4-FFF2-40B4-BE49-F238E27FC236}">
                <a16:creationId xmlns:a16="http://schemas.microsoft.com/office/drawing/2014/main" id="{58BF9353-90CF-B8F6-E13A-E5732826D89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860096" y="4658458"/>
            <a:ext cx="2054395" cy="20543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091669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duotone>
              <a:schemeClr val="bg2">
                <a:shade val="88000"/>
                <a:hueMod val="106000"/>
                <a:satMod val="140000"/>
                <a:lumMod val="54000"/>
              </a:schemeClr>
              <a:schemeClr val="bg2">
                <a:tint val="98000"/>
                <a:hueMod val="90000"/>
                <a:satMod val="150000"/>
                <a:lumMod val="160000"/>
              </a:schemeClr>
            </a:duotone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5F350C06-E52E-A04C-339F-894ACE9B08B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EBC071A8-7812-5B19-7DFF-316EBAE80361}"/>
              </a:ext>
            </a:extLst>
          </p:cNvPr>
          <p:cNvSpPr txBox="1"/>
          <p:nvPr/>
        </p:nvSpPr>
        <p:spPr>
          <a:xfrm>
            <a:off x="1267031" y="446393"/>
            <a:ext cx="6754413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>
                <a:latin typeface="Calibri" panose="020F0502020204030204" pitchFamily="34" charset="0"/>
                <a:cs typeface="Calibri" panose="020F0502020204030204" pitchFamily="34" charset="0"/>
              </a:rPr>
              <a:t>The Value of CI User Support</a:t>
            </a:r>
          </a:p>
        </p:txBody>
      </p:sp>
      <p:pic>
        <p:nvPicPr>
          <p:cNvPr id="4" name="Picture 3" descr="A logo with a cactus and text&#10;&#10;AI-generated content may be incorrect.">
            <a:extLst>
              <a:ext uri="{FF2B5EF4-FFF2-40B4-BE49-F238E27FC236}">
                <a16:creationId xmlns:a16="http://schemas.microsoft.com/office/drawing/2014/main" id="{505B7E8E-9F37-A1B5-C1E8-D7EC578F9B6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860096" y="4658458"/>
            <a:ext cx="2054395" cy="2054395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E066C978-9252-E573-BEDC-2A9DC066BC81}"/>
              </a:ext>
            </a:extLst>
          </p:cNvPr>
          <p:cNvSpPr txBox="1"/>
          <p:nvPr/>
        </p:nvSpPr>
        <p:spPr>
          <a:xfrm>
            <a:off x="2721166" y="6265710"/>
            <a:ext cx="610334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Virtual Residency 2025, Monday June 23, 2025</a:t>
            </a:r>
          </a:p>
        </p:txBody>
      </p:sp>
      <p:pic>
        <p:nvPicPr>
          <p:cNvPr id="5" name="Picture 4" descr="A logo of a university of arizona&#10;&#10;AI-generated content may be incorrect.">
            <a:extLst>
              <a:ext uri="{FF2B5EF4-FFF2-40B4-BE49-F238E27FC236}">
                <a16:creationId xmlns:a16="http://schemas.microsoft.com/office/drawing/2014/main" id="{0024CFB1-B812-06B4-49DF-E8A725E035F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95353" y="5550574"/>
            <a:ext cx="1162279" cy="1162279"/>
          </a:xfrm>
          <a:prstGeom prst="rect">
            <a:avLst/>
          </a:prstGeom>
          <a:solidFill>
            <a:schemeClr val="tx1">
              <a:alpha val="40000"/>
            </a:schemeClr>
          </a:solidFill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7E1CF792-D6D0-45A2-2D19-22CA3769C0F2}"/>
              </a:ext>
            </a:extLst>
          </p:cNvPr>
          <p:cNvSpPr txBox="1"/>
          <p:nvPr/>
        </p:nvSpPr>
        <p:spPr>
          <a:xfrm>
            <a:off x="1840527" y="1401670"/>
            <a:ext cx="9224833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A study done in 2019 by University of Colorado Boulder </a:t>
            </a:r>
          </a:p>
          <a:p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determines CI User Support is critical to the operations of any </a:t>
            </a:r>
          </a:p>
          <a:p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CI Center. (Knuth et al., 2019)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3C2B38D-6957-2E18-0061-FC32EADBCC5D}"/>
              </a:ext>
            </a:extLst>
          </p:cNvPr>
          <p:cNvSpPr txBox="1"/>
          <p:nvPr/>
        </p:nvSpPr>
        <p:spPr>
          <a:xfrm>
            <a:off x="1918099" y="2972501"/>
            <a:ext cx="8911481" cy="18158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Improvements in the User Support operations (documentation, trainings, automation &amp; request handling) during 2018 resulted in a 31% increase in allocation requests on systems in 2019</a:t>
            </a:r>
          </a:p>
        </p:txBody>
      </p:sp>
    </p:spTree>
    <p:extLst>
      <p:ext uri="{BB962C8B-B14F-4D97-AF65-F5344CB8AC3E}">
        <p14:creationId xmlns:p14="http://schemas.microsoft.com/office/powerpoint/2010/main" val="344417908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duotone>
              <a:schemeClr val="bg2">
                <a:shade val="88000"/>
                <a:hueMod val="106000"/>
                <a:satMod val="140000"/>
                <a:lumMod val="54000"/>
              </a:schemeClr>
              <a:schemeClr val="bg2">
                <a:tint val="98000"/>
                <a:hueMod val="90000"/>
                <a:satMod val="150000"/>
                <a:lumMod val="160000"/>
              </a:schemeClr>
            </a:duotone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B18F08F6-3F68-62D1-0ADA-DAC91541554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4FC52D25-6814-2E97-DA42-F4EAFF4291F8}"/>
              </a:ext>
            </a:extLst>
          </p:cNvPr>
          <p:cNvSpPr txBox="1"/>
          <p:nvPr/>
        </p:nvSpPr>
        <p:spPr>
          <a:xfrm>
            <a:off x="1740757" y="400811"/>
            <a:ext cx="6724598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>
                <a:latin typeface="Calibri" panose="020F0502020204030204" pitchFamily="34" charset="0"/>
                <a:cs typeface="Calibri" panose="020F0502020204030204" pitchFamily="34" charset="0"/>
              </a:rPr>
              <a:t>Expectations – Stakeholders</a:t>
            </a:r>
          </a:p>
        </p:txBody>
      </p:sp>
      <p:pic>
        <p:nvPicPr>
          <p:cNvPr id="4" name="Picture 3" descr="A logo with a cactus and text&#10;&#10;AI-generated content may be incorrect.">
            <a:extLst>
              <a:ext uri="{FF2B5EF4-FFF2-40B4-BE49-F238E27FC236}">
                <a16:creationId xmlns:a16="http://schemas.microsoft.com/office/drawing/2014/main" id="{5590271F-EE8C-2AF4-3D20-9C942687CC3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60096" y="4658458"/>
            <a:ext cx="2054395" cy="2054395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A5B43583-CED2-2D7F-D0B0-FE21081E8A51}"/>
              </a:ext>
            </a:extLst>
          </p:cNvPr>
          <p:cNvSpPr txBox="1"/>
          <p:nvPr/>
        </p:nvSpPr>
        <p:spPr>
          <a:xfrm>
            <a:off x="2721166" y="6265710"/>
            <a:ext cx="610334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Virtual Residency 2025, Monday June 23, 2025</a:t>
            </a:r>
          </a:p>
        </p:txBody>
      </p:sp>
      <p:pic>
        <p:nvPicPr>
          <p:cNvPr id="5" name="Picture 4" descr="A logo of a university of arizona&#10;&#10;AI-generated content may be incorrect.">
            <a:extLst>
              <a:ext uri="{FF2B5EF4-FFF2-40B4-BE49-F238E27FC236}">
                <a16:creationId xmlns:a16="http://schemas.microsoft.com/office/drawing/2014/main" id="{3DA5F6F7-87BE-2C65-C7B8-80A3D397380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5353" y="5550574"/>
            <a:ext cx="1162279" cy="1162279"/>
          </a:xfrm>
          <a:prstGeom prst="rect">
            <a:avLst/>
          </a:prstGeom>
          <a:solidFill>
            <a:schemeClr val="tx1">
              <a:alpha val="40000"/>
            </a:schemeClr>
          </a:solidFill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B987EBD5-F709-7020-4B88-E3F9F8594419}"/>
              </a:ext>
            </a:extLst>
          </p:cNvPr>
          <p:cNvSpPr txBox="1"/>
          <p:nvPr/>
        </p:nvSpPr>
        <p:spPr>
          <a:xfrm>
            <a:off x="1829510" y="1240379"/>
            <a:ext cx="8958158" cy="495520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/>
              <a:t>Typical Roles</a:t>
            </a:r>
          </a:p>
          <a:p>
            <a:r>
              <a:rPr lang="en-US" sz="3200" dirty="0"/>
              <a:t>CIO, VPR, Provost, President, Governance Committee, </a:t>
            </a:r>
          </a:p>
          <a:p>
            <a:r>
              <a:rPr lang="en-US" sz="3200" dirty="0"/>
              <a:t>Faculty Senate</a:t>
            </a:r>
          </a:p>
          <a:p>
            <a:endParaRPr lang="en-US" sz="2800" dirty="0"/>
          </a:p>
          <a:p>
            <a:r>
              <a:rPr lang="en-US" sz="3200" dirty="0"/>
              <a:t>Expectations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/>
              <a:t>They want value for what they support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/>
              <a:t>Faculty recruitment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/>
              <a:t>Bring in more funding – R1, prestige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/>
              <a:t>Publications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/>
              <a:t>Graduations</a:t>
            </a:r>
          </a:p>
        </p:txBody>
      </p:sp>
    </p:spTree>
    <p:extLst>
      <p:ext uri="{BB962C8B-B14F-4D97-AF65-F5344CB8AC3E}">
        <p14:creationId xmlns:p14="http://schemas.microsoft.com/office/powerpoint/2010/main" val="203783106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duotone>
              <a:schemeClr val="bg2">
                <a:shade val="88000"/>
                <a:hueMod val="106000"/>
                <a:satMod val="140000"/>
                <a:lumMod val="54000"/>
              </a:schemeClr>
              <a:schemeClr val="bg2">
                <a:tint val="98000"/>
                <a:hueMod val="90000"/>
                <a:satMod val="150000"/>
                <a:lumMod val="160000"/>
              </a:schemeClr>
            </a:duotone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76E5A7BF-0A92-00B2-3BB1-80044C7010C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62D4EB42-1A39-DC3E-5221-E40962337D52}"/>
              </a:ext>
            </a:extLst>
          </p:cNvPr>
          <p:cNvSpPr txBox="1"/>
          <p:nvPr/>
        </p:nvSpPr>
        <p:spPr>
          <a:xfrm>
            <a:off x="1740757" y="400811"/>
            <a:ext cx="6173485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>
                <a:latin typeface="Calibri" panose="020F0502020204030204" pitchFamily="34" charset="0"/>
                <a:cs typeface="Calibri" panose="020F0502020204030204" pitchFamily="34" charset="0"/>
              </a:rPr>
              <a:t>Expectations – Faculty / PI</a:t>
            </a:r>
          </a:p>
        </p:txBody>
      </p:sp>
      <p:pic>
        <p:nvPicPr>
          <p:cNvPr id="4" name="Picture 3" descr="A logo with a cactus and text&#10;&#10;AI-generated content may be incorrect.">
            <a:extLst>
              <a:ext uri="{FF2B5EF4-FFF2-40B4-BE49-F238E27FC236}">
                <a16:creationId xmlns:a16="http://schemas.microsoft.com/office/drawing/2014/main" id="{007493C6-5A0B-B611-47DB-B56A9F8B779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60096" y="4658458"/>
            <a:ext cx="2054395" cy="2054395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A532B9F6-0F32-4C57-CD0D-793206E74521}"/>
              </a:ext>
            </a:extLst>
          </p:cNvPr>
          <p:cNvSpPr txBox="1"/>
          <p:nvPr/>
        </p:nvSpPr>
        <p:spPr>
          <a:xfrm>
            <a:off x="2721166" y="6265710"/>
            <a:ext cx="610334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Virtual Residency 2025, Monday June 23, 2025</a:t>
            </a:r>
          </a:p>
        </p:txBody>
      </p:sp>
      <p:pic>
        <p:nvPicPr>
          <p:cNvPr id="5" name="Picture 4" descr="A logo of a university of arizona&#10;&#10;AI-generated content may be incorrect.">
            <a:extLst>
              <a:ext uri="{FF2B5EF4-FFF2-40B4-BE49-F238E27FC236}">
                <a16:creationId xmlns:a16="http://schemas.microsoft.com/office/drawing/2014/main" id="{6268378D-1C6D-9403-B639-587EF6FC1A8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5353" y="5550574"/>
            <a:ext cx="1162279" cy="1162279"/>
          </a:xfrm>
          <a:prstGeom prst="rect">
            <a:avLst/>
          </a:prstGeom>
          <a:solidFill>
            <a:schemeClr val="tx1">
              <a:alpha val="40000"/>
            </a:schemeClr>
          </a:solidFill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816A81F9-83C0-5C8F-120B-13511C247747}"/>
              </a:ext>
            </a:extLst>
          </p:cNvPr>
          <p:cNvSpPr txBox="1"/>
          <p:nvPr/>
        </p:nvSpPr>
        <p:spPr>
          <a:xfrm>
            <a:off x="1799514" y="1170252"/>
            <a:ext cx="8784969" cy="501675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/>
              <a:t>Typical Roles</a:t>
            </a:r>
          </a:p>
          <a:p>
            <a:r>
              <a:rPr lang="en-US" sz="3200" dirty="0"/>
              <a:t>Knows about CI but may or may not use it personally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dirty="0"/>
              <a:t>Researcher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dirty="0"/>
              <a:t>Instructor</a:t>
            </a:r>
          </a:p>
          <a:p>
            <a:endParaRPr lang="en-US" sz="3200" dirty="0"/>
          </a:p>
          <a:p>
            <a:r>
              <a:rPr lang="en-US" sz="3200" dirty="0"/>
              <a:t>Expectations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/>
              <a:t>Reasonable costs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/>
              <a:t>Technology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/>
              <a:t>Immediate access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/>
              <a:t>Available support</a:t>
            </a:r>
          </a:p>
        </p:txBody>
      </p:sp>
    </p:spTree>
    <p:extLst>
      <p:ext uri="{BB962C8B-B14F-4D97-AF65-F5344CB8AC3E}">
        <p14:creationId xmlns:p14="http://schemas.microsoft.com/office/powerpoint/2010/main" val="1603062937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ircuit">
  <a:themeElements>
    <a:clrScheme name="Circuit">
      <a:dk1>
        <a:sysClr val="windowText" lastClr="000000"/>
      </a:dk1>
      <a:lt1>
        <a:sysClr val="window" lastClr="FFFFFF"/>
      </a:lt1>
      <a:dk2>
        <a:srgbClr val="252C36"/>
      </a:dk2>
      <a:lt2>
        <a:srgbClr val="7C96A3"/>
      </a:lt2>
      <a:accent1>
        <a:srgbClr val="4FD093"/>
      </a:accent1>
      <a:accent2>
        <a:srgbClr val="54BCDF"/>
      </a:accent2>
      <a:accent3>
        <a:srgbClr val="A262D0"/>
      </a:accent3>
      <a:accent4>
        <a:srgbClr val="D7537B"/>
      </a:accent4>
      <a:accent5>
        <a:srgbClr val="E78045"/>
      </a:accent5>
      <a:accent6>
        <a:srgbClr val="84C350"/>
      </a:accent6>
      <a:hlink>
        <a:srgbClr val="22FFFF"/>
      </a:hlink>
      <a:folHlink>
        <a:srgbClr val="9BF3FD"/>
      </a:folHlink>
    </a:clrScheme>
    <a:fontScheme name="Circuit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ircuit">
      <a:fillStyleLst>
        <a:solidFill>
          <a:schemeClr val="phClr"/>
        </a:solidFill>
        <a:gradFill rotWithShape="1">
          <a:gsLst>
            <a:gs pos="0">
              <a:schemeClr val="phClr">
                <a:tint val="58000"/>
                <a:satMod val="108000"/>
                <a:lumMod val="110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040000" scaled="0"/>
        </a:gradFill>
        <a:gradFill rotWithShape="1">
          <a:gsLst>
            <a:gs pos="0">
              <a:schemeClr val="phClr">
                <a:tint val="94000"/>
                <a:satMod val="105000"/>
                <a:lumMod val="102000"/>
              </a:schemeClr>
            </a:gs>
            <a:gs pos="100000">
              <a:schemeClr val="phClr">
                <a:shade val="74000"/>
                <a:satMod val="128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94000"/>
                <a:satMod val="148000"/>
                <a:lumMod val="140000"/>
              </a:schemeClr>
            </a:gs>
            <a:gs pos="100000">
              <a:schemeClr val="phClr">
                <a:shade val="92000"/>
                <a:hueMod val="104000"/>
                <a:satMod val="140000"/>
                <a:lumMod val="48000"/>
              </a:schemeClr>
            </a:gs>
          </a:gsLst>
          <a:lin ang="504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  <a:hueMod val="106000"/>
                <a:satMod val="140000"/>
                <a:lumMod val="42000"/>
              </a:schemeClr>
              <a:schemeClr val="phClr">
                <a:tint val="98000"/>
                <a:hueMod val="92000"/>
                <a:satMod val="220000"/>
                <a:lumMod val="9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ircuit" id="{0AC2F7E7-15F5-431C-B2A2-456FE929F56C}" vid="{142578CA-DEC9-49C3-80AF-C113973CC9A9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Circuit</Template>
  <TotalTime>7762</TotalTime>
  <Words>2276</Words>
  <Application>Microsoft Macintosh PowerPoint</Application>
  <PresentationFormat>Widescreen</PresentationFormat>
  <Paragraphs>468</Paragraphs>
  <Slides>64</Slides>
  <Notes>24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64</vt:i4>
      </vt:variant>
    </vt:vector>
  </HeadingPairs>
  <TitlesOfParts>
    <vt:vector size="69" baseType="lpstr">
      <vt:lpstr>Aptos</vt:lpstr>
      <vt:lpstr>Arial</vt:lpstr>
      <vt:lpstr>Calibri</vt:lpstr>
      <vt:lpstr>Tw Cen MT</vt:lpstr>
      <vt:lpstr>Circuit</vt:lpstr>
      <vt:lpstr>CI User Support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Reidy, Chris - (chrisreidy)</dc:creator>
  <cp:lastModifiedBy>Reidy, Chris - (chrisreidy)</cp:lastModifiedBy>
  <cp:revision>38</cp:revision>
  <dcterms:created xsi:type="dcterms:W3CDTF">2025-04-21T20:15:01Z</dcterms:created>
  <dcterms:modified xsi:type="dcterms:W3CDTF">2025-06-23T20:05:41Z</dcterms:modified>
</cp:coreProperties>
</file>