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5"/>
  </p:notesMasterIdLst>
  <p:handoutMasterIdLst>
    <p:handoutMasterId r:id="rId86"/>
  </p:handoutMasterIdLst>
  <p:sldIdLst>
    <p:sldId id="701" r:id="rId2"/>
    <p:sldId id="1261" r:id="rId3"/>
    <p:sldId id="1240" r:id="rId4"/>
    <p:sldId id="1241" r:id="rId5"/>
    <p:sldId id="1245" r:id="rId6"/>
    <p:sldId id="1242" r:id="rId7"/>
    <p:sldId id="1269" r:id="rId8"/>
    <p:sldId id="1207" r:id="rId9"/>
    <p:sldId id="1297" r:id="rId10"/>
    <p:sldId id="1208" r:id="rId11"/>
    <p:sldId id="1210" r:id="rId12"/>
    <p:sldId id="1211" r:id="rId13"/>
    <p:sldId id="1414" r:id="rId14"/>
    <p:sldId id="1247" r:id="rId15"/>
    <p:sldId id="1300" r:id="rId16"/>
    <p:sldId id="1293" r:id="rId17"/>
    <p:sldId id="1290" r:id="rId18"/>
    <p:sldId id="1291" r:id="rId19"/>
    <p:sldId id="1292" r:id="rId20"/>
    <p:sldId id="1337" r:id="rId21"/>
    <p:sldId id="1294" r:id="rId22"/>
    <p:sldId id="1295" r:id="rId23"/>
    <p:sldId id="1285" r:id="rId24"/>
    <p:sldId id="1296" r:id="rId25"/>
    <p:sldId id="1213" r:id="rId26"/>
    <p:sldId id="1214" r:id="rId27"/>
    <p:sldId id="1215" r:id="rId28"/>
    <p:sldId id="1216" r:id="rId29"/>
    <p:sldId id="1217" r:id="rId30"/>
    <p:sldId id="1218" r:id="rId31"/>
    <p:sldId id="1219" r:id="rId32"/>
    <p:sldId id="1220" r:id="rId33"/>
    <p:sldId id="1221" r:id="rId34"/>
    <p:sldId id="1201" r:id="rId35"/>
    <p:sldId id="1279" r:id="rId36"/>
    <p:sldId id="1248" r:id="rId37"/>
    <p:sldId id="1249" r:id="rId38"/>
    <p:sldId id="1250" r:id="rId39"/>
    <p:sldId id="1251" r:id="rId40"/>
    <p:sldId id="1252" r:id="rId41"/>
    <p:sldId id="1266" r:id="rId42"/>
    <p:sldId id="1254" r:id="rId43"/>
    <p:sldId id="1255" r:id="rId44"/>
    <p:sldId id="1260" r:id="rId45"/>
    <p:sldId id="1298" r:id="rId46"/>
    <p:sldId id="1289" r:id="rId47"/>
    <p:sldId id="1301" r:id="rId48"/>
    <p:sldId id="1202" r:id="rId49"/>
    <p:sldId id="1288" r:id="rId50"/>
    <p:sldId id="1256" r:id="rId51"/>
    <p:sldId id="1299" r:id="rId52"/>
    <p:sldId id="1262" r:id="rId53"/>
    <p:sldId id="1263" r:id="rId54"/>
    <p:sldId id="1264" r:id="rId55"/>
    <p:sldId id="1226" r:id="rId56"/>
    <p:sldId id="1281" r:id="rId57"/>
    <p:sldId id="1416" r:id="rId58"/>
    <p:sldId id="1287" r:id="rId59"/>
    <p:sldId id="1227" r:id="rId60"/>
    <p:sldId id="1228" r:id="rId61"/>
    <p:sldId id="1258" r:id="rId62"/>
    <p:sldId id="1338" r:id="rId63"/>
    <p:sldId id="1413" r:id="rId64"/>
    <p:sldId id="1362" r:id="rId65"/>
    <p:sldId id="1363" r:id="rId66"/>
    <p:sldId id="1368" r:id="rId67"/>
    <p:sldId id="1372" r:id="rId68"/>
    <p:sldId id="1373" r:id="rId69"/>
    <p:sldId id="1375" r:id="rId70"/>
    <p:sldId id="1415" r:id="rId71"/>
    <p:sldId id="1230" r:id="rId72"/>
    <p:sldId id="1270" r:id="rId73"/>
    <p:sldId id="1271" r:id="rId74"/>
    <p:sldId id="1272" r:id="rId75"/>
    <p:sldId id="1273" r:id="rId76"/>
    <p:sldId id="1276" r:id="rId77"/>
    <p:sldId id="1275" r:id="rId78"/>
    <p:sldId id="1231" r:id="rId79"/>
    <p:sldId id="1232" r:id="rId80"/>
    <p:sldId id="1233" r:id="rId81"/>
    <p:sldId id="1284" r:id="rId82"/>
    <p:sldId id="1265" r:id="rId83"/>
    <p:sldId id="1073" r:id="rId84"/>
  </p:sldIdLst>
  <p:sldSz cx="9144000" cy="6858000" type="screen4x3"/>
  <p:notesSz cx="6858000" cy="9144000"/>
  <p:custDataLst>
    <p:tags r:id="rId87"/>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29"/>
    <a:srgbClr val="FF4747"/>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575" autoAdjust="0"/>
  </p:normalViewPr>
  <p:slideViewPr>
    <p:cSldViewPr>
      <p:cViewPr varScale="1">
        <p:scale>
          <a:sx n="79" d="100"/>
          <a:sy n="79" d="100"/>
        </p:scale>
        <p:origin x="28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05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230223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154713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180747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1191163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248203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794413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2752067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412359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2553251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1659271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33674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3785002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3752728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2368241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2408794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2395744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1348642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539680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21871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3335242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1932719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45890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441410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2390270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3067717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3658738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3230930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2532724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2442506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433342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428622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1597158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167430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1469374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4087844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21851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1788956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1093556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3242727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2239224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3493175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82</a:t>
            </a:fld>
            <a:endParaRPr lang="en-US"/>
          </a:p>
        </p:txBody>
      </p:sp>
    </p:spTree>
    <p:extLst>
      <p:ext uri="{BB962C8B-B14F-4D97-AF65-F5344CB8AC3E}">
        <p14:creationId xmlns:p14="http://schemas.microsoft.com/office/powerpoint/2010/main" val="37907943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36598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115042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807963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263464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80901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3270291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2024, Mon June 24</a:t>
            </a:r>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2024, Mon June 24</a:t>
            </a:r>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2024, Mon June 24</a:t>
            </a:r>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a:p>
        </p:txBody>
      </p:sp>
      <p:sp>
        <p:nvSpPr>
          <p:cNvPr id="4" name="Text Placeholder 3"/>
          <p:cNvSpPr>
            <a:spLocks noGrp="1"/>
          </p:cNvSpPr>
          <p:nvPr>
            <p:ph type="body"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2024, Mon June 24</a:t>
            </a:r>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able Placeholder 2"/>
          <p:cNvSpPr>
            <a:spLocks noGrp="1"/>
          </p:cNvSpPr>
          <p:nvPr>
            <p:ph type="tbl" idx="1"/>
          </p:nvPr>
        </p:nvSpPr>
        <p:spPr>
          <a:xfrm>
            <a:off x="609600" y="1371600"/>
            <a:ext cx="7924800" cy="4648200"/>
          </a:xfrm>
        </p:spPr>
        <p:txBody>
          <a:bodyPr/>
          <a:lstStyle/>
          <a:p>
            <a:pPr lvl="0"/>
            <a:endParaRPr lang="en-US" noProof="0"/>
          </a:p>
        </p:txBody>
      </p:sp>
      <p:sp>
        <p:nvSpPr>
          <p:cNvPr id="7" name="Footer Placeholder 3"/>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2024, Mon June 24</a:t>
            </a:r>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2024, Mon June 24</a:t>
            </a:r>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2024, Mon June 24</a:t>
            </a:r>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2024, Mon June 24</a:t>
            </a:r>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2024, Mon June 24</a:t>
            </a:r>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a:t>Virtual Residency Intro Workshop Overview</a:t>
            </a:r>
          </a:p>
          <a:p>
            <a:pPr>
              <a:defRPr/>
            </a:pPr>
            <a:r>
              <a:rPr lang="en-US" dirty="0"/>
              <a:t>Virtual Residency Workshop 2024, Mon June 24</a:t>
            </a:r>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2024, Mon June 24</a:t>
            </a:r>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2024, Mon June 24</a:t>
            </a:r>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2024, Mon June 24</a:t>
            </a:r>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a:t>Virtual Residency Intro Workshop Overview</a:t>
            </a:r>
          </a:p>
          <a:p>
            <a:pPr>
              <a:defRPr/>
            </a:pPr>
            <a:r>
              <a:rPr lang="en-US" dirty="0"/>
              <a:t>Virtual Residency Workshop 2024, Mon June 24</a:t>
            </a:r>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dirty="0"/>
          </a:p>
        </p:txBody>
      </p:sp>
      <p:pic>
        <p:nvPicPr>
          <p:cNvPr id="3085" name="Picture 35" descr="oscer_logo_crimson_20060918"/>
          <p:cNvPicPr>
            <a:picLocks noChangeAspect="1" noChangeArrowheads="1"/>
          </p:cNvPicPr>
          <p:nvPr userDrawn="1"/>
        </p:nvPicPr>
        <p:blipFill>
          <a:blip r:embed="rId16"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5" descr="ou201_logo"/>
          <p:cNvPicPr>
            <a:picLocks noChangeAspect="1" noChangeArrowheads="1"/>
          </p:cNvPicPr>
          <p:nvPr userDrawn="1"/>
        </p:nvPicPr>
        <p:blipFill>
          <a:blip r:embed="rId17" cstate="print"/>
          <a:srcRect/>
          <a:stretch>
            <a:fillRect/>
          </a:stretch>
        </p:blipFill>
        <p:spPr bwMode="auto">
          <a:xfrm>
            <a:off x="178904" y="609600"/>
            <a:ext cx="393700" cy="538163"/>
          </a:xfrm>
          <a:prstGeom prst="rect">
            <a:avLst/>
          </a:prstGeom>
          <a:noFill/>
          <a:ln w="9525">
            <a:noFill/>
            <a:miter lim="800000"/>
            <a:headEnd/>
            <a:tailEnd/>
          </a:ln>
        </p:spPr>
      </p:pic>
      <p:pic>
        <p:nvPicPr>
          <p:cNvPr id="13" name="Picture 12" descr="Image result for xsede campus champions logo"/>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728438" y="6162339"/>
            <a:ext cx="414015" cy="56404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4447C5B-3270-4623-B548-E4517763FE8E}"/>
              </a:ext>
            </a:extLst>
          </p:cNvPr>
          <p:cNvGrpSpPr/>
          <p:nvPr userDrawn="1"/>
        </p:nvGrpSpPr>
        <p:grpSpPr>
          <a:xfrm>
            <a:off x="6790593" y="6206301"/>
            <a:ext cx="893884" cy="453891"/>
            <a:chOff x="3662934" y="689786"/>
            <a:chExt cx="1818132" cy="1063491"/>
          </a:xfrm>
        </p:grpSpPr>
        <p:pic>
          <p:nvPicPr>
            <p:cNvPr id="15" name="Picture 14">
              <a:extLst>
                <a:ext uri="{FF2B5EF4-FFF2-40B4-BE49-F238E27FC236}">
                  <a16:creationId xmlns:a16="http://schemas.microsoft.com/office/drawing/2014/main" id="{57C24691-36AF-4196-8DEF-C7CB32E90EE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62934" y="689786"/>
              <a:ext cx="1818132" cy="1063491"/>
            </a:xfrm>
            <a:prstGeom prst="rect">
              <a:avLst/>
            </a:prstGeom>
          </p:spPr>
        </p:pic>
        <p:sp>
          <p:nvSpPr>
            <p:cNvPr id="16" name="Rectangle 15">
              <a:extLst>
                <a:ext uri="{FF2B5EF4-FFF2-40B4-BE49-F238E27FC236}">
                  <a16:creationId xmlns:a16="http://schemas.microsoft.com/office/drawing/2014/main" id="{954E65C7-6E84-42DD-8D36-0D90E23C3740}"/>
                </a:ext>
              </a:extLst>
            </p:cNvPr>
            <p:cNvSpPr/>
            <p:nvPr/>
          </p:nvSpPr>
          <p:spPr bwMode="auto">
            <a:xfrm>
              <a:off x="3662934" y="1676400"/>
              <a:ext cx="1818132" cy="7687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pic>
        <p:nvPicPr>
          <p:cNvPr id="17" name="Picture 16">
            <a:extLst>
              <a:ext uri="{FF2B5EF4-FFF2-40B4-BE49-F238E27FC236}">
                <a16:creationId xmlns:a16="http://schemas.microsoft.com/office/drawing/2014/main" id="{BC422E6C-68EF-4742-AAFE-1A40DE040E47}"/>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07143" y="6231086"/>
            <a:ext cx="1736057" cy="29616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slideLayout" Target="../slideLayouts/slideLayout1.xml"/><Relationship Id="rId7" Type="http://schemas.openxmlformats.org/officeDocument/2006/relationships/image" Target="../media/image7.tif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gif"/><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mailto:virtualresidency2018@gmail.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scer.ou.edu/virtualresidency202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virtualresidency2024@gmail.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rti.org/publication/national-cyberinfrastructure-coordination-service-confere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eb.archive.org/web/20240218125959/https:/www.nsf.gov/cise/oac/ci203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eb.archive.org/web/20161215164600/https:/aciref.org/wp-content/uploads/2015/07/map.p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scer.ou.edu/virtualresidency20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virtualresidency2024@gmail.com" TargetMode="External"/><Relationship Id="rId4" Type="http://schemas.openxmlformats.org/officeDocument/2006/relationships/hyperlink" Target="http://www.oscer.ou.edu/virtualresidency2024/"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census.gov/content/dam/Census/library/publications/2016/acs/acs-35.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zoom.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virtualresidency2018@gmail.com" TargetMode="External"/><Relationship Id="rId4" Type="http://schemas.openxmlformats.org/officeDocument/2006/relationships/hyperlink" Target="http://www.oscer.ou.edu/virtualresidency2024/"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usnews.com/best-colleges/rankings/national-universiti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bls.gov/cps/cpsaat11.htm" TargetMode="External"/><Relationship Id="rId2" Type="http://schemas.openxmlformats.org/officeDocument/2006/relationships/hyperlink" Target="https://www.census.gov/quickfacts/fact/table/US/PST045219" TargetMode="External"/><Relationship Id="rId1" Type="http://schemas.openxmlformats.org/officeDocument/2006/relationships/slideLayout" Target="../slideLayouts/slideLayout2.xml"/><Relationship Id="rId5" Type="http://schemas.openxmlformats.org/officeDocument/2006/relationships/hyperlink" Target="https://sc20.supercomputing.org/attend/inclusivity/demographics/" TargetMode="External"/><Relationship Id="rId4" Type="http://schemas.openxmlformats.org/officeDocument/2006/relationships/hyperlink" Target="http://sc16.supercomputing.org/diversity/index.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virtualresidency2018@gmail.com" TargetMode="External"/><Relationship Id="rId4" Type="http://schemas.openxmlformats.org/officeDocument/2006/relationships/hyperlink" Target="http://www.oscer.ou.edu/virtualresidency2019/"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www.oscer.ou.edu/virtualresidency2021.php#agend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zoom.us/zoomconference?m=GBPzosolPR18D5S7Ig55m6KM95W8UxE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virtualresidency2018@gmail.com" TargetMode="External"/><Relationship Id="rId5" Type="http://schemas.openxmlformats.org/officeDocument/2006/relationships/hyperlink" Target="http://www.oscer.ou.edu/virtualresidency2019/" TargetMode="External"/><Relationship Id="rId4" Type="http://schemas.openxmlformats.org/officeDocument/2006/relationships/hyperlink" Target="mailto:hneeman@ou.edu"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gisci.org/Applicants/AbouttheProgram.aspx"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freapp.us/apps/android/com.im.uncle.sam/"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en.wikipedia.org/wiki/Generation_Z"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pewresearch.org/daily-number/baby-boomers-reti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doi.org/10.1145/3311790.3396629" TargetMode="External"/><Relationship Id="rId2" Type="http://schemas.openxmlformats.org/officeDocument/2006/relationships/hyperlink" Target="https://doi.org/10.1145/3437359.3465560" TargetMode="External"/><Relationship Id="rId1" Type="http://schemas.openxmlformats.org/officeDocument/2006/relationships/slideLayout" Target="../slideLayouts/slideLayout2.xml"/><Relationship Id="rId6" Type="http://schemas.openxmlformats.org/officeDocument/2006/relationships/hyperlink" Target="http://dx.doi.org/10.1145/2949550.2949584" TargetMode="External"/><Relationship Id="rId5" Type="http://schemas.openxmlformats.org/officeDocument/2006/relationships/hyperlink" Target="http://doi.org/10.1145/3219104.3219117" TargetMode="External"/><Relationship Id="rId4" Type="http://schemas.openxmlformats.org/officeDocument/2006/relationships/hyperlink" Target="http://doi.org/10.1145/3332186.3332204"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381000" y="668274"/>
            <a:ext cx="8382000" cy="2362200"/>
          </a:xfrm>
        </p:spPr>
        <p:txBody>
          <a:bodyPr/>
          <a:lstStyle/>
          <a:p>
            <a:pPr eaLnBrk="1" hangingPunct="1">
              <a:lnSpc>
                <a:spcPct val="80000"/>
              </a:lnSpc>
              <a:defRPr/>
            </a:pPr>
            <a:r>
              <a:rPr lang="en-US" dirty="0">
                <a:effectLst>
                  <a:outerShdw blurRad="38100" dist="38100" dir="2700000" algn="tl">
                    <a:srgbClr val="C0C0C0"/>
                  </a:outerShdw>
                </a:effectLst>
                <a:latin typeface="Arial Black" pitchFamily="34" charset="0"/>
              </a:rPr>
              <a:t>Virtual Residency</a:t>
            </a:r>
            <a:br>
              <a:rPr lang="en-US" dirty="0">
                <a:effectLst>
                  <a:outerShdw blurRad="38100" dist="38100" dir="2700000" algn="tl">
                    <a:srgbClr val="C0C0C0"/>
                  </a:outerShdw>
                </a:effectLst>
                <a:latin typeface="Arial Black" pitchFamily="34" charset="0"/>
              </a:rPr>
            </a:br>
            <a:r>
              <a:rPr lang="en-US" dirty="0">
                <a:effectLst>
                  <a:outerShdw blurRad="38100" dist="38100" dir="2700000" algn="tl">
                    <a:srgbClr val="C0C0C0"/>
                  </a:outerShdw>
                </a:effectLst>
                <a:latin typeface="Arial Black" pitchFamily="34" charset="0"/>
              </a:rPr>
              <a:t>Introductory Workshop:</a:t>
            </a:r>
            <a:br>
              <a:rPr lang="en-US" dirty="0">
                <a:effectLst>
                  <a:outerShdw blurRad="38100" dist="38100" dir="2700000" algn="tl">
                    <a:srgbClr val="C0C0C0"/>
                  </a:outerShdw>
                </a:effectLst>
                <a:latin typeface="Arial Black" pitchFamily="34" charset="0"/>
              </a:rPr>
            </a:br>
            <a:r>
              <a:rPr lang="en-US" dirty="0">
                <a:effectLst>
                  <a:outerShdw blurRad="38100" dist="38100" dir="2700000" algn="tl">
                    <a:srgbClr val="C0C0C0"/>
                  </a:outerShdw>
                </a:effectLst>
                <a:latin typeface="Arial Black" pitchFamily="34" charset="0"/>
              </a:rPr>
              <a:t>Overview</a:t>
            </a: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lnSpc>
                <a:spcPct val="90000"/>
              </a:lnSpc>
              <a:spcBef>
                <a:spcPts val="0"/>
              </a:spcBef>
            </a:pPr>
            <a:r>
              <a:rPr lang="en-US" b="1" dirty="0"/>
              <a:t>Henry Neeman, University of Oklahoma</a:t>
            </a:r>
          </a:p>
          <a:p>
            <a:pPr eaLnBrk="1" hangingPunct="1">
              <a:lnSpc>
                <a:spcPct val="90000"/>
              </a:lnSpc>
              <a:spcBef>
                <a:spcPts val="0"/>
              </a:spcBef>
            </a:pPr>
            <a:r>
              <a:rPr lang="en-US" sz="1800" b="1" dirty="0"/>
              <a:t>Director, OU Supercomputing Center for Education &amp; Research (OSCER)</a:t>
            </a:r>
          </a:p>
          <a:p>
            <a:pPr eaLnBrk="1" hangingPunct="1">
              <a:lnSpc>
                <a:spcPct val="90000"/>
              </a:lnSpc>
              <a:spcBef>
                <a:spcPts val="0"/>
              </a:spcBef>
            </a:pPr>
            <a:r>
              <a:rPr lang="en-US" sz="1800" b="1" dirty="0"/>
              <a:t>Associate Professor, </a:t>
            </a:r>
            <a:r>
              <a:rPr lang="en-US" sz="1800" b="1" dirty="0" err="1"/>
              <a:t>Gallogly</a:t>
            </a:r>
            <a:r>
              <a:rPr lang="en-US" sz="1800" b="1" dirty="0"/>
              <a:t> College of Engineering</a:t>
            </a:r>
          </a:p>
          <a:p>
            <a:pPr eaLnBrk="1" hangingPunct="1">
              <a:lnSpc>
                <a:spcPct val="90000"/>
              </a:lnSpc>
              <a:spcBef>
                <a:spcPts val="0"/>
              </a:spcBef>
            </a:pPr>
            <a:r>
              <a:rPr lang="en-US" sz="1800" b="1" dirty="0"/>
              <a:t>Adjunct Associate Professor, School of Computer Science</a:t>
            </a:r>
          </a:p>
          <a:p>
            <a:pPr eaLnBrk="1" hangingPunct="1">
              <a:lnSpc>
                <a:spcPct val="90000"/>
              </a:lnSpc>
              <a:spcBef>
                <a:spcPts val="0"/>
              </a:spcBef>
            </a:pPr>
            <a:r>
              <a:rPr lang="en-US" sz="1400" b="1" dirty="0"/>
              <a:t>Virtual Residency Introductory Workshop 2024</a:t>
            </a:r>
          </a:p>
          <a:p>
            <a:pPr eaLnBrk="1" hangingPunct="1">
              <a:spcBef>
                <a:spcPts val="0"/>
              </a:spcBef>
            </a:pPr>
            <a:r>
              <a:rPr lang="en-US" sz="1400" b="1" dirty="0"/>
              <a:t>Monday June 24 2024</a:t>
            </a:r>
          </a:p>
        </p:txBody>
      </p:sp>
      <p:pic>
        <p:nvPicPr>
          <p:cNvPr id="11274" name="Picture 7" descr="oscer_logo_crimson_20060918"/>
          <p:cNvPicPr>
            <a:picLocks noChangeAspect="1" noChangeArrowheads="1"/>
          </p:cNvPicPr>
          <p:nvPr/>
        </p:nvPicPr>
        <p:blipFill>
          <a:blip r:embed="rId5" cstate="print"/>
          <a:srcRect/>
          <a:stretch>
            <a:fillRect/>
          </a:stretch>
        </p:blipFill>
        <p:spPr bwMode="auto">
          <a:xfrm>
            <a:off x="1785237" y="5336640"/>
            <a:ext cx="1483086" cy="1066800"/>
          </a:xfrm>
          <a:prstGeom prst="rect">
            <a:avLst/>
          </a:prstGeom>
          <a:noFill/>
          <a:ln w="9525">
            <a:noFill/>
            <a:miter lim="800000"/>
            <a:headEnd/>
            <a:tailEnd/>
          </a:ln>
        </p:spPr>
      </p:pic>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3" name="Picture 2" descr="Image result for xsede campus champi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3308" y="5131569"/>
            <a:ext cx="1000376" cy="136289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AEE8EB5-E772-415F-87B2-C23DA5E5DCD3}"/>
              </a:ext>
            </a:extLst>
          </p:cNvPr>
          <p:cNvGrpSpPr/>
          <p:nvPr/>
        </p:nvGrpSpPr>
        <p:grpSpPr>
          <a:xfrm>
            <a:off x="3662934" y="454560"/>
            <a:ext cx="1818132" cy="1063491"/>
            <a:chOff x="3662934" y="689786"/>
            <a:chExt cx="1818132" cy="1063491"/>
          </a:xfrm>
        </p:grpSpPr>
        <p:pic>
          <p:nvPicPr>
            <p:cNvPr id="12" name="Picture 11">
              <a:extLst>
                <a:ext uri="{FF2B5EF4-FFF2-40B4-BE49-F238E27FC236}">
                  <a16:creationId xmlns:a16="http://schemas.microsoft.com/office/drawing/2014/main" id="{5F0B85E2-9119-4FED-9AAF-78A7CD27AB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2934" y="689786"/>
              <a:ext cx="1818132" cy="1063491"/>
            </a:xfrm>
            <a:prstGeom prst="rect">
              <a:avLst/>
            </a:prstGeom>
          </p:spPr>
        </p:pic>
        <p:sp>
          <p:nvSpPr>
            <p:cNvPr id="13" name="Rectangle 12">
              <a:extLst>
                <a:ext uri="{FF2B5EF4-FFF2-40B4-BE49-F238E27FC236}">
                  <a16:creationId xmlns:a16="http://schemas.microsoft.com/office/drawing/2014/main" id="{E2EA9F6C-BCC1-4805-B510-9A497F6BB663}"/>
                </a:ext>
              </a:extLst>
            </p:cNvPr>
            <p:cNvSpPr/>
            <p:nvPr/>
          </p:nvSpPr>
          <p:spPr bwMode="auto">
            <a:xfrm>
              <a:off x="3662934" y="1676400"/>
              <a:ext cx="1818132" cy="7687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pic>
        <p:nvPicPr>
          <p:cNvPr id="14" name="Picture 13">
            <a:extLst>
              <a:ext uri="{FF2B5EF4-FFF2-40B4-BE49-F238E27FC236}">
                <a16:creationId xmlns:a16="http://schemas.microsoft.com/office/drawing/2014/main" id="{39059490-4BBB-47F3-8056-4021DB60EE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2800" y="5580671"/>
            <a:ext cx="3203927" cy="546582"/>
          </a:xfrm>
          <a:prstGeom prst="rect">
            <a:avLst/>
          </a:prstGeom>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an Experiment!</a:t>
            </a:r>
          </a:p>
        </p:txBody>
      </p:sp>
      <p:sp>
        <p:nvSpPr>
          <p:cNvPr id="3" name="Content Placeholder 2"/>
          <p:cNvSpPr>
            <a:spLocks noGrp="1"/>
          </p:cNvSpPr>
          <p:nvPr>
            <p:ph idx="1"/>
          </p:nvPr>
        </p:nvSpPr>
        <p:spPr>
          <a:xfrm>
            <a:off x="304800" y="1371600"/>
            <a:ext cx="8478838" cy="4648200"/>
          </a:xfrm>
        </p:spPr>
        <p:txBody>
          <a:bodyPr/>
          <a:lstStyle/>
          <a:p>
            <a:r>
              <a:rPr lang="en-US" dirty="0"/>
              <a:t>Some of this week’s sessions, and some of the material in         the longstanding sessions, are exciting and new.</a:t>
            </a:r>
          </a:p>
          <a:p>
            <a:r>
              <a:rPr lang="en-US" dirty="0"/>
              <a:t>Those of you who are new are the 10</a:t>
            </a:r>
            <a:r>
              <a:rPr lang="en-US" baseline="30000" dirty="0"/>
              <a:t>th</a:t>
            </a:r>
            <a:r>
              <a:rPr lang="en-US" dirty="0"/>
              <a:t> cohort of                         what has become a national program.</a:t>
            </a:r>
          </a:p>
          <a:p>
            <a:r>
              <a:rPr lang="en-US" dirty="0"/>
              <a:t>This means that you’re helping us to pioneer a new way of developing the next generation Cyberinfrastructure (CI) workforce.</a:t>
            </a:r>
          </a:p>
          <a:p>
            <a:pPr marL="0" indent="0">
              <a:buNone/>
            </a:pPr>
            <a:endParaRPr lang="en-US" dirty="0"/>
          </a:p>
          <a:p>
            <a:pPr marL="0" indent="0">
              <a:buNone/>
            </a:pPr>
            <a:endParaRPr lang="en-US" dirty="0"/>
          </a:p>
          <a:p>
            <a:pPr marL="0" indent="0">
              <a:buNone/>
            </a:pPr>
            <a:endParaRPr lang="en-US" dirty="0"/>
          </a:p>
          <a:p>
            <a:pPr marL="0" indent="0">
              <a:buNone/>
            </a:pPr>
            <a:r>
              <a:rPr lang="en-US" sz="1800" dirty="0">
                <a:hlinkClick r:id="rId3"/>
              </a:rPr>
              <a:t>http://www.oscer.ou.edu/virtualresidency2024/</a:t>
            </a:r>
            <a:r>
              <a:rPr lang="en-US" sz="1800" dirty="0"/>
              <a:t>         </a:t>
            </a:r>
            <a:r>
              <a:rPr lang="en-US" sz="1800" dirty="0">
                <a:hlinkClick r:id="rId4"/>
              </a:rPr>
              <a:t>virtualresidency2024@gmail.com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a:t>
            </a:fld>
            <a:endParaRPr lang="en-US"/>
          </a:p>
        </p:txBody>
      </p:sp>
    </p:spTree>
    <p:extLst>
      <p:ext uri="{BB962C8B-B14F-4D97-AF65-F5344CB8AC3E}">
        <p14:creationId xmlns:p14="http://schemas.microsoft.com/office/powerpoint/2010/main" val="38955360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You …</a:t>
            </a:r>
          </a:p>
        </p:txBody>
      </p:sp>
      <p:sp>
        <p:nvSpPr>
          <p:cNvPr id="3" name="Content Placeholder 2"/>
          <p:cNvSpPr>
            <a:spLocks noGrp="1"/>
          </p:cNvSpPr>
          <p:nvPr>
            <p:ph idx="1"/>
          </p:nvPr>
        </p:nvSpPr>
        <p:spPr>
          <a:xfrm>
            <a:off x="304800" y="1295400"/>
            <a:ext cx="8610600" cy="4648200"/>
          </a:xfrm>
        </p:spPr>
        <p:txBody>
          <a:bodyPr/>
          <a:lstStyle/>
          <a:p>
            <a:endParaRPr lang="en-US" dirty="0"/>
          </a:p>
          <a:p>
            <a:endParaRPr lang="en-US" dirty="0"/>
          </a:p>
          <a:p>
            <a:endParaRPr lang="en-US" dirty="0"/>
          </a:p>
          <a:p>
            <a:endParaRPr lang="en-US" dirty="0"/>
          </a:p>
          <a:p>
            <a:endParaRPr lang="en-US" dirty="0"/>
          </a:p>
          <a:p>
            <a:endParaRPr lang="en-US" dirty="0"/>
          </a:p>
          <a:p>
            <a:r>
              <a:rPr lang="en-US" dirty="0"/>
              <a:t>… can make the Virtual Residency a success.</a:t>
            </a:r>
          </a:p>
          <a:p>
            <a:pPr lvl="1"/>
            <a:r>
              <a:rPr lang="en-US" dirty="0"/>
              <a:t>Ask questions – the only dumb questions are the ones you don’t ask.</a:t>
            </a:r>
          </a:p>
          <a:p>
            <a:pPr lvl="1"/>
            <a:r>
              <a:rPr lang="en-US" dirty="0"/>
              <a:t>Volunteer your ideas and experiences.</a:t>
            </a:r>
          </a:p>
          <a:p>
            <a:pPr lvl="1"/>
            <a:r>
              <a:rPr lang="en-US" dirty="0"/>
              <a:t>Ultimately, it’s you who will have to be in charge, not us.</a:t>
            </a:r>
          </a:p>
          <a:p>
            <a:pPr marL="0" indent="0">
              <a:buNone/>
            </a:pPr>
            <a:r>
              <a:rPr lang="en-US" sz="1800" dirty="0">
                <a:hlinkClick r:id="rId3"/>
              </a:rPr>
              <a:t>http://www.oscer.ou.edu/virtualresidency2024/</a:t>
            </a:r>
            <a:r>
              <a:rPr lang="en-US" sz="1800" dirty="0"/>
              <a:t>         </a:t>
            </a:r>
            <a:r>
              <a:rPr lang="en-US" sz="1800" dirty="0">
                <a:hlinkClick r:id="rId4"/>
              </a:rPr>
              <a:t>virtualresidency2024@gmail.com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a:t>
            </a:fld>
            <a:endParaRPr lang="en-US"/>
          </a:p>
        </p:txBody>
      </p:sp>
      <p:pic>
        <p:nvPicPr>
          <p:cNvPr id="3074" name="Picture 2" descr="Smokey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203" y="1371600"/>
            <a:ext cx="1697593" cy="24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631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7772400" cy="838200"/>
          </a:xfrm>
        </p:spPr>
        <p:txBody>
          <a:bodyPr>
            <a:normAutofit lnSpcReduction="10000"/>
          </a:bodyPr>
          <a:lstStyle/>
          <a:p>
            <a:pPr algn="ctr"/>
            <a:r>
              <a:rPr lang="en-US" sz="5000" dirty="0">
                <a:solidFill>
                  <a:schemeClr val="tx1"/>
                </a:solidFill>
                <a:latin typeface="Arial Black" panose="020B0A04020102020204" pitchFamily="34" charset="0"/>
              </a:rPr>
              <a:t>CI Facilitators</a:t>
            </a:r>
          </a:p>
        </p:txBody>
      </p:sp>
    </p:spTree>
    <p:extLst>
      <p:ext uri="{BB962C8B-B14F-4D97-AF65-F5344CB8AC3E}">
        <p14:creationId xmlns:p14="http://schemas.microsoft.com/office/powerpoint/2010/main" val="7654061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15F2-CDE3-04FB-5911-81A9613095F3}"/>
              </a:ext>
            </a:extLst>
          </p:cNvPr>
          <p:cNvSpPr>
            <a:spLocks noGrp="1"/>
          </p:cNvSpPr>
          <p:nvPr>
            <p:ph type="title"/>
          </p:nvPr>
        </p:nvSpPr>
        <p:spPr/>
        <p:txBody>
          <a:bodyPr/>
          <a:lstStyle/>
          <a:p>
            <a:r>
              <a:rPr lang="en-US" dirty="0"/>
              <a:t>What Is Cyberinfrastructure?</a:t>
            </a:r>
          </a:p>
        </p:txBody>
      </p:sp>
      <p:sp>
        <p:nvSpPr>
          <p:cNvPr id="3" name="Content Placeholder 2">
            <a:extLst>
              <a:ext uri="{FF2B5EF4-FFF2-40B4-BE49-F238E27FC236}">
                <a16:creationId xmlns:a16="http://schemas.microsoft.com/office/drawing/2014/main" id="{A6B3613E-9FAA-C7C6-867C-107A8FB3AC74}"/>
              </a:ext>
            </a:extLst>
          </p:cNvPr>
          <p:cNvSpPr>
            <a:spLocks noGrp="1"/>
          </p:cNvSpPr>
          <p:nvPr>
            <p:ph idx="1"/>
          </p:nvPr>
        </p:nvSpPr>
        <p:spPr>
          <a:xfrm>
            <a:off x="609600" y="1371600"/>
            <a:ext cx="8174038" cy="4648200"/>
          </a:xfrm>
        </p:spPr>
        <p:txBody>
          <a:bodyPr/>
          <a:lstStyle/>
          <a:p>
            <a:pPr marL="0" indent="0">
              <a:buNone/>
            </a:pPr>
            <a:r>
              <a:rPr lang="en-US" dirty="0"/>
              <a:t>What is Cyberinfrastructure (CI)? That depends on who you ask:</a:t>
            </a:r>
          </a:p>
          <a:p>
            <a:r>
              <a:rPr lang="en-US" dirty="0"/>
              <a:t>Network engineers: CI is the network.</a:t>
            </a:r>
          </a:p>
          <a:p>
            <a:r>
              <a:rPr lang="en-US" dirty="0"/>
              <a:t>Supercomputing professionals: CI is supercomputers,         plus the network.</a:t>
            </a:r>
          </a:p>
          <a:p>
            <a:r>
              <a:rPr lang="en-US" dirty="0"/>
              <a:t>Cybersecurity professionals: Cyberinfrastructure is  everything that needs cybersecurity.</a:t>
            </a:r>
          </a:p>
          <a:p>
            <a:r>
              <a:rPr lang="en-US" dirty="0"/>
              <a:t>Everyone else: CI is </a:t>
            </a:r>
            <a:r>
              <a:rPr lang="en-US" b="1" dirty="0"/>
              <a:t>my</a:t>
            </a:r>
            <a:r>
              <a:rPr lang="en-US" dirty="0"/>
              <a:t> thing, plus supercomputers,           plus the network.</a:t>
            </a:r>
          </a:p>
        </p:txBody>
      </p:sp>
      <p:sp>
        <p:nvSpPr>
          <p:cNvPr id="4" name="Footer Placeholder 3">
            <a:extLst>
              <a:ext uri="{FF2B5EF4-FFF2-40B4-BE49-F238E27FC236}">
                <a16:creationId xmlns:a16="http://schemas.microsoft.com/office/drawing/2014/main" id="{3E9A3888-C0E7-79A3-52CD-D45439841786}"/>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D3E1AC08-3398-D4EE-0180-28E5B7B1FE53}"/>
              </a:ext>
            </a:extLst>
          </p:cNvPr>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39644737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What is a CI Facilitator?</a:t>
            </a:r>
          </a:p>
        </p:txBody>
      </p:sp>
      <p:sp>
        <p:nvSpPr>
          <p:cNvPr id="3" name="Content Placeholder 2"/>
          <p:cNvSpPr>
            <a:spLocks noGrp="1"/>
          </p:cNvSpPr>
          <p:nvPr>
            <p:ph idx="1"/>
          </p:nvPr>
        </p:nvSpPr>
        <p:spPr>
          <a:xfrm>
            <a:off x="152400" y="1176007"/>
            <a:ext cx="8839200" cy="4648200"/>
          </a:xfrm>
        </p:spPr>
        <p:txBody>
          <a:bodyPr/>
          <a:lstStyle/>
          <a:p>
            <a:pPr>
              <a:spcBef>
                <a:spcPts val="0"/>
              </a:spcBef>
            </a:pPr>
            <a:r>
              <a:rPr lang="en-US" dirty="0"/>
              <a:t>“Advanced Cyberinfrastructure Research &amp; Education Facilitator” (ACI-REF – term coined by </a:t>
            </a:r>
            <a:r>
              <a:rPr lang="en-US" dirty="0" err="1"/>
              <a:t>Miron</a:t>
            </a:r>
            <a:r>
              <a:rPr lang="en-US" dirty="0"/>
              <a:t> </a:t>
            </a:r>
            <a:r>
              <a:rPr lang="en-US" dirty="0" err="1"/>
              <a:t>Livny</a:t>
            </a:r>
            <a:r>
              <a:rPr lang="en-US" dirty="0"/>
              <a:t>)</a:t>
            </a:r>
          </a:p>
          <a:p>
            <a:pPr>
              <a:spcBef>
                <a:spcPts val="0"/>
              </a:spcBef>
            </a:pPr>
            <a:r>
              <a:rPr lang="en-US" dirty="0"/>
              <a:t>Work with users – researchers and educators – to help them improve their research and/or education productivity and aspirations via advanced Cyberinfrastructure (CI).</a:t>
            </a:r>
          </a:p>
          <a:p>
            <a:pPr>
              <a:spcBef>
                <a:spcPts val="0"/>
              </a:spcBef>
            </a:pPr>
            <a:r>
              <a:rPr lang="en-US" dirty="0"/>
              <a:t>Typically, one or a few CI Facilitators have responsibility for        an entire institution, or even multiple institutions.</a:t>
            </a:r>
          </a:p>
          <a:p>
            <a:pPr>
              <a:spcBef>
                <a:spcPts val="0"/>
              </a:spcBef>
            </a:pPr>
            <a:r>
              <a:rPr lang="en-US" dirty="0"/>
              <a:t>At some institutions, CI Facilitation is part time; at others,           it’s full time. Some CI Facilitators are or used to be:</a:t>
            </a:r>
          </a:p>
          <a:p>
            <a:pPr lvl="1">
              <a:spcBef>
                <a:spcPts val="0"/>
              </a:spcBef>
            </a:pPr>
            <a:r>
              <a:rPr lang="en-US" dirty="0"/>
              <a:t>faculty (current or former);</a:t>
            </a:r>
          </a:p>
          <a:p>
            <a:pPr lvl="1">
              <a:spcBef>
                <a:spcPts val="0"/>
              </a:spcBef>
            </a:pPr>
            <a:r>
              <a:rPr lang="en-US" dirty="0"/>
              <a:t>postdocs (current or former);</a:t>
            </a:r>
          </a:p>
          <a:p>
            <a:pPr lvl="1">
              <a:spcBef>
                <a:spcPts val="0"/>
              </a:spcBef>
            </a:pPr>
            <a:r>
              <a:rPr lang="en-US" dirty="0"/>
              <a:t>research staff (current or former);</a:t>
            </a:r>
          </a:p>
          <a:p>
            <a:pPr lvl="1">
              <a:spcBef>
                <a:spcPts val="0"/>
              </a:spcBef>
            </a:pPr>
            <a:r>
              <a:rPr lang="en-US" dirty="0"/>
              <a:t>IT professionals, including from Enterprise IT (current or former);</a:t>
            </a:r>
          </a:p>
          <a:p>
            <a:pPr lvl="1">
              <a:spcBef>
                <a:spcPts val="0"/>
              </a:spcBef>
            </a:pPr>
            <a:r>
              <a:rPr lang="en-US" dirty="0"/>
              <a:t>graduate or undergraduate students (current or former).</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dirty="0"/>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15790175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443C-DB66-4E08-9F90-144F6378B1E0}"/>
              </a:ext>
            </a:extLst>
          </p:cNvPr>
          <p:cNvSpPr>
            <a:spLocks noGrp="1"/>
          </p:cNvSpPr>
          <p:nvPr>
            <p:ph type="title"/>
          </p:nvPr>
        </p:nvSpPr>
        <p:spPr/>
        <p:txBody>
          <a:bodyPr/>
          <a:lstStyle/>
          <a:p>
            <a:r>
              <a:rPr lang="en-US" dirty="0"/>
              <a:t>The Five Facings</a:t>
            </a:r>
          </a:p>
        </p:txBody>
      </p:sp>
      <p:sp>
        <p:nvSpPr>
          <p:cNvPr id="3" name="Content Placeholder 2">
            <a:extLst>
              <a:ext uri="{FF2B5EF4-FFF2-40B4-BE49-F238E27FC236}">
                <a16:creationId xmlns:a16="http://schemas.microsoft.com/office/drawing/2014/main" id="{0626FBA7-AC19-42C8-A515-2F2542373D71}"/>
              </a:ext>
            </a:extLst>
          </p:cNvPr>
          <p:cNvSpPr>
            <a:spLocks noGrp="1"/>
          </p:cNvSpPr>
          <p:nvPr>
            <p:ph idx="1"/>
          </p:nvPr>
        </p:nvSpPr>
        <p:spPr/>
        <p:txBody>
          <a:bodyPr/>
          <a:lstStyle/>
          <a:p>
            <a:r>
              <a:rPr lang="en-US" dirty="0"/>
              <a:t>Researcher-facing (e.g., CI Facilitator)</a:t>
            </a:r>
          </a:p>
          <a:p>
            <a:r>
              <a:rPr lang="en-US" dirty="0"/>
              <a:t>System-facing (e.g., cluster sysadmin, network engineer)</a:t>
            </a:r>
          </a:p>
          <a:p>
            <a:r>
              <a:rPr lang="en-US" dirty="0"/>
              <a:t>Data-facing (e.g., Research Data Librarian)</a:t>
            </a:r>
          </a:p>
          <a:p>
            <a:r>
              <a:rPr lang="en-US" dirty="0"/>
              <a:t>Software-facing (e.g., Research Software Engineer)</a:t>
            </a:r>
          </a:p>
          <a:p>
            <a:r>
              <a:rPr lang="en-US" dirty="0"/>
              <a:t>Strategy/policy-facing (e.g., institutional CI leader)</a:t>
            </a:r>
          </a:p>
        </p:txBody>
      </p:sp>
      <p:sp>
        <p:nvSpPr>
          <p:cNvPr id="4" name="Footer Placeholder 3">
            <a:extLst>
              <a:ext uri="{FF2B5EF4-FFF2-40B4-BE49-F238E27FC236}">
                <a16:creationId xmlns:a16="http://schemas.microsoft.com/office/drawing/2014/main" id="{625928B6-5309-4DF9-8274-A4CB8D233ABE}"/>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AB673061-E72F-4202-A22A-AF2487B79138}"/>
              </a:ext>
            </a:extLst>
          </p:cNvPr>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32347240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A0EE-3BD4-42DF-AEF0-627DB2386C6C}"/>
              </a:ext>
            </a:extLst>
          </p:cNvPr>
          <p:cNvSpPr>
            <a:spLocks noGrp="1"/>
          </p:cNvSpPr>
          <p:nvPr>
            <p:ph type="title"/>
          </p:nvPr>
        </p:nvSpPr>
        <p:spPr/>
        <p:txBody>
          <a:bodyPr/>
          <a:lstStyle/>
          <a:p>
            <a:r>
              <a:rPr lang="en-US" dirty="0"/>
              <a:t>What is a CI Facilitator NOT?</a:t>
            </a:r>
          </a:p>
        </p:txBody>
      </p:sp>
      <p:sp>
        <p:nvSpPr>
          <p:cNvPr id="3" name="Content Placeholder 2">
            <a:extLst>
              <a:ext uri="{FF2B5EF4-FFF2-40B4-BE49-F238E27FC236}">
                <a16:creationId xmlns:a16="http://schemas.microsoft.com/office/drawing/2014/main" id="{2CB53146-FDFC-445E-AB76-F5530A81D862}"/>
              </a:ext>
            </a:extLst>
          </p:cNvPr>
          <p:cNvSpPr>
            <a:spLocks noGrp="1"/>
          </p:cNvSpPr>
          <p:nvPr>
            <p:ph idx="1"/>
          </p:nvPr>
        </p:nvSpPr>
        <p:spPr>
          <a:xfrm>
            <a:off x="304800" y="1371600"/>
            <a:ext cx="8610600" cy="4648200"/>
          </a:xfrm>
        </p:spPr>
        <p:txBody>
          <a:bodyPr/>
          <a:lstStyle/>
          <a:p>
            <a:r>
              <a:rPr lang="en-US" dirty="0"/>
              <a:t>A CI Facilitator is </a:t>
            </a:r>
            <a:r>
              <a:rPr lang="en-US" b="1" u="sng" dirty="0"/>
              <a:t>NOT NECESSARILY</a:t>
            </a:r>
            <a:r>
              <a:rPr lang="en-US" dirty="0"/>
              <a:t> a computer scientist – </a:t>
            </a:r>
          </a:p>
          <a:p>
            <a:pPr marL="0" indent="0">
              <a:buNone/>
            </a:pPr>
            <a:r>
              <a:rPr lang="en-US" dirty="0"/>
              <a:t>in fact, many (most?) CI Facilitators come from non-CS disciplines.</a:t>
            </a:r>
          </a:p>
          <a:p>
            <a:r>
              <a:rPr lang="en-US" dirty="0"/>
              <a:t>A CI Facilitator is </a:t>
            </a:r>
            <a:r>
              <a:rPr lang="en-US" b="1" u="sng" dirty="0"/>
              <a:t>NOT NECESSARILY</a:t>
            </a:r>
            <a:r>
              <a:rPr lang="en-US" dirty="0"/>
              <a:t> a sysadmin – in fact, many CI Facilitators have little or no system-facing role.</a:t>
            </a:r>
          </a:p>
          <a:p>
            <a:r>
              <a:rPr lang="en-US" dirty="0"/>
              <a:t>A CI Facilitator is </a:t>
            </a:r>
            <a:r>
              <a:rPr lang="en-US" b="1" u="sng" dirty="0"/>
              <a:t>NOT NECESSARILY</a:t>
            </a:r>
            <a:r>
              <a:rPr lang="en-US" dirty="0"/>
              <a:t> a current or former researcher – though many are.</a:t>
            </a:r>
          </a:p>
          <a:p>
            <a:r>
              <a:rPr lang="en-US" dirty="0"/>
              <a:t>A CI Facilitator is </a:t>
            </a:r>
            <a:r>
              <a:rPr lang="en-US" b="1" u="sng" dirty="0"/>
              <a:t>NOT NECESSARILY</a:t>
            </a:r>
            <a:r>
              <a:rPr lang="en-US" dirty="0"/>
              <a:t> an IT professional –  in fact, many CI Facilitators aren’t IT professionals,             though many are.</a:t>
            </a:r>
          </a:p>
          <a:p>
            <a:r>
              <a:rPr lang="en-US" dirty="0"/>
              <a:t>A CI Facilitator is </a:t>
            </a:r>
            <a:r>
              <a:rPr lang="en-US" b="1" u="sng" dirty="0"/>
              <a:t>NOT NECESSARILY</a:t>
            </a:r>
            <a:r>
              <a:rPr lang="en-US" dirty="0"/>
              <a:t> an enterprise IT professional, though some are.</a:t>
            </a:r>
          </a:p>
        </p:txBody>
      </p:sp>
      <p:sp>
        <p:nvSpPr>
          <p:cNvPr id="4" name="Footer Placeholder 3">
            <a:extLst>
              <a:ext uri="{FF2B5EF4-FFF2-40B4-BE49-F238E27FC236}">
                <a16:creationId xmlns:a16="http://schemas.microsoft.com/office/drawing/2014/main" id="{36D1581B-85F5-4D33-83C3-85BD114BA37D}"/>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C99BAE56-A116-4846-83B2-CF002F60D834}"/>
              </a:ext>
            </a:extLst>
          </p:cNvPr>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2824488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F8CA-1513-46CA-935E-FF214D848E66}"/>
              </a:ext>
            </a:extLst>
          </p:cNvPr>
          <p:cNvSpPr>
            <a:spLocks noGrp="1"/>
          </p:cNvSpPr>
          <p:nvPr>
            <p:ph type="title"/>
          </p:nvPr>
        </p:nvSpPr>
        <p:spPr/>
        <p:txBody>
          <a:bodyPr/>
          <a:lstStyle/>
          <a:p>
            <a:r>
              <a:rPr lang="en-US" dirty="0"/>
              <a:t>What Do CI Facilitators Do? #1</a:t>
            </a:r>
          </a:p>
        </p:txBody>
      </p:sp>
      <p:sp>
        <p:nvSpPr>
          <p:cNvPr id="3" name="Content Placeholder 2">
            <a:extLst>
              <a:ext uri="{FF2B5EF4-FFF2-40B4-BE49-F238E27FC236}">
                <a16:creationId xmlns:a16="http://schemas.microsoft.com/office/drawing/2014/main" id="{F5367702-ED51-410E-8D3D-3114341097B5}"/>
              </a:ext>
            </a:extLst>
          </p:cNvPr>
          <p:cNvSpPr>
            <a:spLocks noGrp="1"/>
          </p:cNvSpPr>
          <p:nvPr>
            <p:ph idx="1"/>
          </p:nvPr>
        </p:nvSpPr>
        <p:spPr/>
        <p:txBody>
          <a:bodyPr/>
          <a:lstStyle/>
          <a:p>
            <a:pPr marL="0" indent="0">
              <a:buNone/>
            </a:pPr>
            <a:r>
              <a:rPr lang="en-US" dirty="0"/>
              <a:t>Cyberinfrastructure (CI) Facilitators are CI professionals    who work directly with Science, Technology, Engineering and Mathematics (STEM) and non-STEM researchers,        scholars (e.g., humanities) and creatives (e.g., arts),                               to advance the computing-intensive/data-intensive aspects of their research/scholarship/creative activity.</a:t>
            </a:r>
          </a:p>
        </p:txBody>
      </p:sp>
      <p:sp>
        <p:nvSpPr>
          <p:cNvPr id="4" name="Footer Placeholder 3">
            <a:extLst>
              <a:ext uri="{FF2B5EF4-FFF2-40B4-BE49-F238E27FC236}">
                <a16:creationId xmlns:a16="http://schemas.microsoft.com/office/drawing/2014/main" id="{F753A39D-4682-4CB3-A112-BBA542DECD86}"/>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2CCDFC09-503F-41B2-B94C-E288DC6A8452}"/>
              </a:ext>
            </a:extLst>
          </p:cNvPr>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18490697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EFF2-44BF-47B2-A76F-7CC497A6ECEC}"/>
              </a:ext>
            </a:extLst>
          </p:cNvPr>
          <p:cNvSpPr>
            <a:spLocks noGrp="1"/>
          </p:cNvSpPr>
          <p:nvPr>
            <p:ph type="title"/>
          </p:nvPr>
        </p:nvSpPr>
        <p:spPr/>
        <p:txBody>
          <a:bodyPr/>
          <a:lstStyle/>
          <a:p>
            <a:r>
              <a:rPr lang="en-US" dirty="0"/>
              <a:t>What Do CI Facilitators Do? #2</a:t>
            </a:r>
          </a:p>
        </p:txBody>
      </p:sp>
      <p:sp>
        <p:nvSpPr>
          <p:cNvPr id="3" name="Content Placeholder 2">
            <a:extLst>
              <a:ext uri="{FF2B5EF4-FFF2-40B4-BE49-F238E27FC236}">
                <a16:creationId xmlns:a16="http://schemas.microsoft.com/office/drawing/2014/main" id="{71B72200-6660-4607-861B-92A51E934B41}"/>
              </a:ext>
            </a:extLst>
          </p:cNvPr>
          <p:cNvSpPr>
            <a:spLocks noGrp="1"/>
          </p:cNvSpPr>
          <p:nvPr>
            <p:ph idx="1"/>
          </p:nvPr>
        </p:nvSpPr>
        <p:spPr/>
        <p:txBody>
          <a:bodyPr/>
          <a:lstStyle/>
          <a:p>
            <a:pPr marL="0" indent="0">
              <a:buNone/>
            </a:pPr>
            <a:r>
              <a:rPr lang="en-US" dirty="0"/>
              <a:t>CI Facilitation amplifies researcher productivity via:</a:t>
            </a:r>
          </a:p>
          <a:p>
            <a:r>
              <a:rPr lang="en-US" dirty="0"/>
              <a:t>adapting researcher workflows to CI systems                 (e.g., supercomputers, clouds, storage) and                teaching how to use these systems;</a:t>
            </a:r>
          </a:p>
          <a:p>
            <a:r>
              <a:rPr lang="en-US" dirty="0"/>
              <a:t>bridging between researchers and technology experts;</a:t>
            </a:r>
          </a:p>
          <a:p>
            <a:r>
              <a:rPr lang="en-US" dirty="0"/>
              <a:t>anticipating new CI needs for emerging research activities (e.g., GPUs for machine learning);</a:t>
            </a:r>
          </a:p>
          <a:p>
            <a:r>
              <a:rPr lang="en-US" dirty="0"/>
              <a:t>helping STEM researchers with limited coding experience to design use-case-specific software and to port to  advanced architectures;</a:t>
            </a:r>
          </a:p>
          <a:p>
            <a:r>
              <a:rPr lang="en-US" dirty="0"/>
              <a:t>teaching research cybersecurity and compliance             (e.g., HIPAA for grants);</a:t>
            </a:r>
          </a:p>
        </p:txBody>
      </p:sp>
      <p:sp>
        <p:nvSpPr>
          <p:cNvPr id="4" name="Footer Placeholder 3">
            <a:extLst>
              <a:ext uri="{FF2B5EF4-FFF2-40B4-BE49-F238E27FC236}">
                <a16:creationId xmlns:a16="http://schemas.microsoft.com/office/drawing/2014/main" id="{C090F935-FB25-4AD6-8BA4-BF25E1501C46}"/>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BE180A10-B45C-4011-A2A7-8E20A7FB6D09}"/>
              </a:ext>
            </a:extLst>
          </p:cNvPr>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40779566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A766-98F2-44CA-806D-47A40CB93334}"/>
              </a:ext>
            </a:extLst>
          </p:cNvPr>
          <p:cNvSpPr>
            <a:spLocks noGrp="1"/>
          </p:cNvSpPr>
          <p:nvPr>
            <p:ph type="title"/>
          </p:nvPr>
        </p:nvSpPr>
        <p:spPr/>
        <p:txBody>
          <a:bodyPr/>
          <a:lstStyle/>
          <a:p>
            <a:r>
              <a:rPr lang="en-US" dirty="0"/>
              <a:t>What Do CI Facilitators Do? #3</a:t>
            </a:r>
          </a:p>
        </p:txBody>
      </p:sp>
      <p:sp>
        <p:nvSpPr>
          <p:cNvPr id="3" name="Content Placeholder 2">
            <a:extLst>
              <a:ext uri="{FF2B5EF4-FFF2-40B4-BE49-F238E27FC236}">
                <a16:creationId xmlns:a16="http://schemas.microsoft.com/office/drawing/2014/main" id="{88A39185-7F8D-4DE4-A690-1E1AE8EB6F31}"/>
              </a:ext>
            </a:extLst>
          </p:cNvPr>
          <p:cNvSpPr>
            <a:spLocks noGrp="1"/>
          </p:cNvSpPr>
          <p:nvPr>
            <p:ph idx="1"/>
          </p:nvPr>
        </p:nvSpPr>
        <p:spPr/>
        <p:txBody>
          <a:bodyPr/>
          <a:lstStyle/>
          <a:p>
            <a:pPr marL="0" indent="0">
              <a:buNone/>
            </a:pPr>
            <a:r>
              <a:rPr lang="en-US" dirty="0"/>
              <a:t>CI Facilitation amplifies researcher productivity via (cont’d):</a:t>
            </a:r>
          </a:p>
          <a:p>
            <a:r>
              <a:rPr lang="en-US" dirty="0"/>
              <a:t>developing strategies for specific use cases;</a:t>
            </a:r>
          </a:p>
          <a:p>
            <a:r>
              <a:rPr lang="en-US" dirty="0"/>
              <a:t>teaching data management;</a:t>
            </a:r>
          </a:p>
          <a:p>
            <a:r>
              <a:rPr lang="en-US" dirty="0"/>
              <a:t>providing local and national training opportunities         (e.g., Software Carpentry workshops for novice CI skills);</a:t>
            </a:r>
          </a:p>
          <a:p>
            <a:r>
              <a:rPr lang="en-US" dirty="0"/>
              <a:t>helping researchers evaluate technology solutions;</a:t>
            </a:r>
          </a:p>
          <a:p>
            <a:r>
              <a:rPr lang="en-US" dirty="0"/>
              <a:t>recruiting new users and new use cases;</a:t>
            </a:r>
          </a:p>
          <a:p>
            <a:r>
              <a:rPr lang="en-US" dirty="0"/>
              <a:t>researcher advocate to central administration;</a:t>
            </a:r>
          </a:p>
          <a:p>
            <a:r>
              <a:rPr lang="en-US" dirty="0"/>
              <a:t>preparing CI-focused portions of publications, posters, </a:t>
            </a:r>
            <a:r>
              <a:rPr lang="en-US" dirty="0" err="1"/>
              <a:t>etc</a:t>
            </a:r>
            <a:r>
              <a:rPr lang="en-US" dirty="0"/>
              <a:t>;</a:t>
            </a:r>
          </a:p>
          <a:p>
            <a:r>
              <a:rPr lang="en-US" dirty="0"/>
              <a:t>composing CI text for grant proposals.</a:t>
            </a:r>
          </a:p>
        </p:txBody>
      </p:sp>
      <p:sp>
        <p:nvSpPr>
          <p:cNvPr id="4" name="Footer Placeholder 3">
            <a:extLst>
              <a:ext uri="{FF2B5EF4-FFF2-40B4-BE49-F238E27FC236}">
                <a16:creationId xmlns:a16="http://schemas.microsoft.com/office/drawing/2014/main" id="{59672B52-A824-475D-B502-56CC5746DC31}"/>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FE571C3E-D9FA-4A10-9451-3DBB8F887E3E}"/>
              </a:ext>
            </a:extLst>
          </p:cNvPr>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spTree>
    <p:extLst>
      <p:ext uri="{BB962C8B-B14F-4D97-AF65-F5344CB8AC3E}">
        <p14:creationId xmlns:p14="http://schemas.microsoft.com/office/powerpoint/2010/main" val="24314830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Webpage &amp; E-mail</a:t>
            </a:r>
          </a:p>
        </p:txBody>
      </p:sp>
      <p:sp>
        <p:nvSpPr>
          <p:cNvPr id="3" name="Content Placeholder 2"/>
          <p:cNvSpPr>
            <a:spLocks noGrp="1"/>
          </p:cNvSpPr>
          <p:nvPr>
            <p:ph idx="1"/>
          </p:nvPr>
        </p:nvSpPr>
        <p:spPr/>
        <p:txBody>
          <a:bodyPr/>
          <a:lstStyle/>
          <a:p>
            <a:r>
              <a:rPr lang="en-US" dirty="0"/>
              <a:t>Workshop webpage:</a:t>
            </a:r>
          </a:p>
          <a:p>
            <a:pPr marL="0" indent="0">
              <a:buNone/>
            </a:pPr>
            <a:r>
              <a:rPr lang="en-US" dirty="0">
                <a:hlinkClick r:id="rId3"/>
              </a:rPr>
              <a:t>http://www.oscer.ou.edu/virtualresidency2024/</a:t>
            </a:r>
            <a:endParaRPr lang="en-US" dirty="0"/>
          </a:p>
          <a:p>
            <a:pPr marL="0" indent="0">
              <a:buNone/>
            </a:pPr>
            <a:r>
              <a:rPr lang="en-US" dirty="0"/>
              <a:t>All materials will be posted here, including slides (if any), links to Google Docs for each session, and links to     streaming video recordings of the sessions (afterwards).</a:t>
            </a:r>
          </a:p>
          <a:p>
            <a:r>
              <a:rPr lang="en-US" dirty="0"/>
              <a:t>Workshop e-mail address:</a:t>
            </a:r>
          </a:p>
          <a:p>
            <a:pPr marL="0" indent="0">
              <a:buNone/>
            </a:pPr>
            <a:r>
              <a:rPr lang="en-US" dirty="0">
                <a:hlinkClick r:id="rId4"/>
              </a:rPr>
              <a:t>virtualresidency2024@gmail.com</a:t>
            </a:r>
            <a:endParaRPr lang="en-US" dirty="0"/>
          </a:p>
          <a:p>
            <a:pPr marL="0" indent="0">
              <a:buNone/>
            </a:pPr>
            <a:r>
              <a:rPr lang="en-US" dirty="0"/>
              <a:t>If you have questions, sending them to this e-mail address means that they’ll get auto-forwarded to Henry.</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a:t>
            </a:fld>
            <a:endParaRPr lang="en-US"/>
          </a:p>
        </p:txBody>
      </p:sp>
    </p:spTree>
    <p:extLst>
      <p:ext uri="{BB962C8B-B14F-4D97-AF65-F5344CB8AC3E}">
        <p14:creationId xmlns:p14="http://schemas.microsoft.com/office/powerpoint/2010/main" val="37284867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14B3-86C5-41C5-900B-50EC2AFC00AC}"/>
              </a:ext>
            </a:extLst>
          </p:cNvPr>
          <p:cNvSpPr>
            <a:spLocks noGrp="1"/>
          </p:cNvSpPr>
          <p:nvPr>
            <p:ph type="title"/>
          </p:nvPr>
        </p:nvSpPr>
        <p:spPr/>
        <p:txBody>
          <a:bodyPr/>
          <a:lstStyle/>
          <a:p>
            <a:r>
              <a:rPr lang="en-US" dirty="0"/>
              <a:t>CI Facilitators: What Qualities?</a:t>
            </a:r>
          </a:p>
        </p:txBody>
      </p:sp>
      <p:pic>
        <p:nvPicPr>
          <p:cNvPr id="6" name="Content Placeholder 5">
            <a:extLst>
              <a:ext uri="{FF2B5EF4-FFF2-40B4-BE49-F238E27FC236}">
                <a16:creationId xmlns:a16="http://schemas.microsoft.com/office/drawing/2014/main" id="{71B86E3E-07C2-44F3-A105-7329CBB58AD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3113" y="1330919"/>
            <a:ext cx="6217774" cy="4648200"/>
          </a:xfrm>
        </p:spPr>
      </p:pic>
      <p:sp>
        <p:nvSpPr>
          <p:cNvPr id="4" name="Slide Number Placeholder 3">
            <a:extLst>
              <a:ext uri="{FF2B5EF4-FFF2-40B4-BE49-F238E27FC236}">
                <a16:creationId xmlns:a16="http://schemas.microsoft.com/office/drawing/2014/main" id="{EF89E75E-EAAD-46E5-9EAE-C03FF5C53401}"/>
              </a:ext>
            </a:extLst>
          </p:cNvPr>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sp>
        <p:nvSpPr>
          <p:cNvPr id="7" name="Oval 6">
            <a:extLst>
              <a:ext uri="{FF2B5EF4-FFF2-40B4-BE49-F238E27FC236}">
                <a16:creationId xmlns:a16="http://schemas.microsoft.com/office/drawing/2014/main" id="{767086C1-47A0-4CE5-B984-5A52DB0610D0}"/>
              </a:ext>
            </a:extLst>
          </p:cNvPr>
          <p:cNvSpPr/>
          <p:nvPr/>
        </p:nvSpPr>
        <p:spPr bwMode="auto">
          <a:xfrm>
            <a:off x="4235390" y="3198181"/>
            <a:ext cx="762000" cy="762000"/>
          </a:xfrm>
          <a:prstGeom prst="ellipse">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3" name="Footer Placeholder 3">
            <a:extLst>
              <a:ext uri="{FF2B5EF4-FFF2-40B4-BE49-F238E27FC236}">
                <a16:creationId xmlns:a16="http://schemas.microsoft.com/office/drawing/2014/main" id="{FA5DC30F-E9F5-6E0B-A4AF-809EA32C170D}"/>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19607271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E860-BFB5-4354-A56C-9EBBBE9B9B1A}"/>
              </a:ext>
            </a:extLst>
          </p:cNvPr>
          <p:cNvSpPr>
            <a:spLocks noGrp="1"/>
          </p:cNvSpPr>
          <p:nvPr>
            <p:ph type="title"/>
          </p:nvPr>
        </p:nvSpPr>
        <p:spPr/>
        <p:txBody>
          <a:bodyPr/>
          <a:lstStyle/>
          <a:p>
            <a:r>
              <a:rPr lang="en-US" sz="3800" dirty="0"/>
              <a:t>Who Cares About CI Facilitators? #1</a:t>
            </a:r>
          </a:p>
        </p:txBody>
      </p:sp>
      <p:sp>
        <p:nvSpPr>
          <p:cNvPr id="3" name="Content Placeholder 2">
            <a:extLst>
              <a:ext uri="{FF2B5EF4-FFF2-40B4-BE49-F238E27FC236}">
                <a16:creationId xmlns:a16="http://schemas.microsoft.com/office/drawing/2014/main" id="{60C27414-EB6C-4F62-A70D-C7787963DB19}"/>
              </a:ext>
            </a:extLst>
          </p:cNvPr>
          <p:cNvSpPr>
            <a:spLocks noGrp="1"/>
          </p:cNvSpPr>
          <p:nvPr>
            <p:ph idx="1"/>
          </p:nvPr>
        </p:nvSpPr>
        <p:spPr>
          <a:xfrm>
            <a:off x="609600" y="1371600"/>
            <a:ext cx="8174038" cy="4648200"/>
          </a:xfrm>
        </p:spPr>
        <p:txBody>
          <a:bodyPr/>
          <a:lstStyle/>
          <a:p>
            <a:r>
              <a:rPr lang="en-US" u="sng" dirty="0"/>
              <a:t>Researchers</a:t>
            </a:r>
            <a:r>
              <a:rPr lang="en-US" dirty="0"/>
              <a:t>: They find us incredibly helpful!</a:t>
            </a:r>
          </a:p>
          <a:p>
            <a:r>
              <a:rPr lang="en-US" u="sng" dirty="0"/>
              <a:t>National leadership</a:t>
            </a:r>
            <a:r>
              <a:rPr lang="en-US" dirty="0"/>
              <a:t>:</a:t>
            </a:r>
          </a:p>
          <a:p>
            <a:pPr marL="0" indent="0">
              <a:buNone/>
            </a:pPr>
            <a:r>
              <a:rPr lang="en-US" dirty="0"/>
              <a:t>The National Cyberinfrastructure Coordination Service Conference report recommends the following:</a:t>
            </a:r>
          </a:p>
          <a:p>
            <a:pPr marL="0" indent="0">
              <a:buNone/>
            </a:pPr>
            <a:r>
              <a:rPr lang="en-US" dirty="0"/>
              <a:t>“Incentivize the development of new/ongoing efforts that bring together CI professionals to learn from one another and generate community efforts to identify and improve leading practices.”</a:t>
            </a:r>
          </a:p>
          <a:p>
            <a:pPr marL="0" indent="0">
              <a:buNone/>
            </a:pPr>
            <a:r>
              <a:rPr lang="en-US" sz="1650" dirty="0">
                <a:hlinkClick r:id="rId2"/>
              </a:rPr>
              <a:t>https://www.rti.org/publication/national-cyberinfrastructure-coordination-service-conference</a:t>
            </a:r>
            <a:endParaRPr lang="en-US" sz="1650" dirty="0"/>
          </a:p>
          <a:p>
            <a:pPr marL="0" indent="0">
              <a:buNone/>
            </a:pPr>
            <a:endParaRPr lang="en-US" dirty="0"/>
          </a:p>
        </p:txBody>
      </p:sp>
      <p:sp>
        <p:nvSpPr>
          <p:cNvPr id="4" name="Footer Placeholder 3">
            <a:extLst>
              <a:ext uri="{FF2B5EF4-FFF2-40B4-BE49-F238E27FC236}">
                <a16:creationId xmlns:a16="http://schemas.microsoft.com/office/drawing/2014/main" id="{34D05C93-5020-4074-95D1-266220F40BFD}"/>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37566A1F-A6AD-4619-B46D-50CE987D8FDA}"/>
              </a:ext>
            </a:extLst>
          </p:cNvPr>
          <p:cNvSpPr>
            <a:spLocks noGrp="1"/>
          </p:cNvSpPr>
          <p:nvPr>
            <p:ph type="sldNum" sz="quarter" idx="11"/>
          </p:nvPr>
        </p:nvSpPr>
        <p:spPr/>
        <p:txBody>
          <a:bodyPr/>
          <a:lstStyle/>
          <a:p>
            <a:pPr>
              <a:defRPr/>
            </a:pPr>
            <a:fld id="{DAFF6522-D39A-4EFB-9FD2-0F43165FD2EE}" type="slidenum">
              <a:rPr lang="en-US" smtClean="0"/>
              <a:pPr>
                <a:defRPr/>
              </a:pPr>
              <a:t>21</a:t>
            </a:fld>
            <a:endParaRPr lang="en-US"/>
          </a:p>
        </p:txBody>
      </p:sp>
    </p:spTree>
    <p:extLst>
      <p:ext uri="{BB962C8B-B14F-4D97-AF65-F5344CB8AC3E}">
        <p14:creationId xmlns:p14="http://schemas.microsoft.com/office/powerpoint/2010/main" val="8869030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F953-AE88-4144-99B1-6B6093A92DE6}"/>
              </a:ext>
            </a:extLst>
          </p:cNvPr>
          <p:cNvSpPr>
            <a:spLocks noGrp="1"/>
          </p:cNvSpPr>
          <p:nvPr>
            <p:ph type="title"/>
          </p:nvPr>
        </p:nvSpPr>
        <p:spPr/>
        <p:txBody>
          <a:bodyPr/>
          <a:lstStyle/>
          <a:p>
            <a:r>
              <a:rPr lang="en-US" sz="3800" dirty="0"/>
              <a:t>Who Cares About CI Facilitators? #2</a:t>
            </a:r>
          </a:p>
        </p:txBody>
      </p:sp>
      <p:sp>
        <p:nvSpPr>
          <p:cNvPr id="3" name="Content Placeholder 2">
            <a:extLst>
              <a:ext uri="{FF2B5EF4-FFF2-40B4-BE49-F238E27FC236}">
                <a16:creationId xmlns:a16="http://schemas.microsoft.com/office/drawing/2014/main" id="{813155BD-1A0A-4B82-9E31-9839D0DBE21F}"/>
              </a:ext>
            </a:extLst>
          </p:cNvPr>
          <p:cNvSpPr>
            <a:spLocks noGrp="1"/>
          </p:cNvSpPr>
          <p:nvPr>
            <p:ph idx="1"/>
          </p:nvPr>
        </p:nvSpPr>
        <p:spPr>
          <a:xfrm>
            <a:off x="228600" y="1371600"/>
            <a:ext cx="8686800" cy="4648200"/>
          </a:xfrm>
        </p:spPr>
        <p:txBody>
          <a:bodyPr/>
          <a:lstStyle/>
          <a:p>
            <a:pPr marL="0" indent="0">
              <a:buNone/>
            </a:pPr>
            <a:r>
              <a:rPr lang="en-US" dirty="0"/>
              <a:t>Similarly, the National Science Foundation’s CI 2030 report states:</a:t>
            </a:r>
          </a:p>
          <a:p>
            <a:r>
              <a:rPr lang="en-US" sz="2200" dirty="0"/>
              <a:t>“NSF should develop mechanisms to support teaming of scientists and engineers with ... [CI] professionals to ensure that science and engineering [research] benefits from future advances in ... [CI] ....”</a:t>
            </a:r>
          </a:p>
          <a:p>
            <a:r>
              <a:rPr lang="en-US" sz="2200" dirty="0"/>
              <a:t>“The skill and knowledge needed to use ... [CI] is very advanced and beyond the reach of most domain scientists. Professionals with [CI] expertise are in very short supply and there is an increasing need for ‘bridge’ technologists ... with enough domain expertise to understand research requirements and enough technical [CI] expertise to ... develop/apply the right [CI] solutions. Skills development, reliable funding sources, and rewarding career paths are desperately needed     for such individuals.”</a:t>
            </a:r>
          </a:p>
          <a:p>
            <a:pPr marL="0" indent="0">
              <a:buNone/>
            </a:pPr>
            <a:r>
              <a:rPr lang="en-US" sz="1900" dirty="0">
                <a:hlinkClick r:id="rId2"/>
              </a:rPr>
              <a:t>https://web.archive.org/web/20240218125959/https://www.nsf.gov/cise/oac/ci2030/</a:t>
            </a:r>
            <a:endParaRPr lang="en-US" sz="1900" dirty="0"/>
          </a:p>
        </p:txBody>
      </p:sp>
      <p:sp>
        <p:nvSpPr>
          <p:cNvPr id="4" name="Footer Placeholder 3">
            <a:extLst>
              <a:ext uri="{FF2B5EF4-FFF2-40B4-BE49-F238E27FC236}">
                <a16:creationId xmlns:a16="http://schemas.microsoft.com/office/drawing/2014/main" id="{BAF447E5-03A5-4F35-AF20-C4761F545510}"/>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EDDF40D3-4A42-4A18-A3C3-D6B8D22BA931}"/>
              </a:ext>
            </a:extLst>
          </p:cNvPr>
          <p:cNvSpPr>
            <a:spLocks noGrp="1"/>
          </p:cNvSpPr>
          <p:nvPr>
            <p:ph type="sldNum" sz="quarter" idx="11"/>
          </p:nvPr>
        </p:nvSpPr>
        <p:spPr/>
        <p:txBody>
          <a:bodyPr/>
          <a:lstStyle/>
          <a:p>
            <a:pPr>
              <a:defRPr/>
            </a:pPr>
            <a:fld id="{DAFF6522-D39A-4EFB-9FD2-0F43165FD2EE}" type="slidenum">
              <a:rPr lang="en-US" smtClean="0"/>
              <a:pPr>
                <a:defRPr/>
              </a:pPr>
              <a:t>22</a:t>
            </a:fld>
            <a:endParaRPr lang="en-US"/>
          </a:p>
        </p:txBody>
      </p:sp>
    </p:spTree>
    <p:extLst>
      <p:ext uri="{BB962C8B-B14F-4D97-AF65-F5344CB8AC3E}">
        <p14:creationId xmlns:p14="http://schemas.microsoft.com/office/powerpoint/2010/main" val="20792279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CF11-E931-4B2A-9772-367ED3E7A27D}"/>
              </a:ext>
            </a:extLst>
          </p:cNvPr>
          <p:cNvSpPr>
            <a:spLocks noGrp="1"/>
          </p:cNvSpPr>
          <p:nvPr>
            <p:ph type="title"/>
          </p:nvPr>
        </p:nvSpPr>
        <p:spPr/>
        <p:txBody>
          <a:bodyPr/>
          <a:lstStyle/>
          <a:p>
            <a:r>
              <a:rPr lang="en-US" dirty="0"/>
              <a:t>Growth in CI Facilitators</a:t>
            </a:r>
          </a:p>
        </p:txBody>
      </p:sp>
      <p:pic>
        <p:nvPicPr>
          <p:cNvPr id="7" name="Content Placeholder 6">
            <a:extLst>
              <a:ext uri="{FF2B5EF4-FFF2-40B4-BE49-F238E27FC236}">
                <a16:creationId xmlns:a16="http://schemas.microsoft.com/office/drawing/2014/main" id="{88B7DEBF-0313-4969-A800-0663332E59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447799"/>
            <a:ext cx="5705214" cy="2026151"/>
          </a:xfrm>
        </p:spPr>
      </p:pic>
      <p:sp>
        <p:nvSpPr>
          <p:cNvPr id="4" name="Footer Placeholder 3">
            <a:extLst>
              <a:ext uri="{FF2B5EF4-FFF2-40B4-BE49-F238E27FC236}">
                <a16:creationId xmlns:a16="http://schemas.microsoft.com/office/drawing/2014/main" id="{CD2D9569-A048-4FB0-B17F-5DC021405FC2}"/>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617D3013-3A1E-4C2B-B348-5096DEC939F8}"/>
              </a:ext>
            </a:extLst>
          </p:cNvPr>
          <p:cNvSpPr>
            <a:spLocks noGrp="1"/>
          </p:cNvSpPr>
          <p:nvPr>
            <p:ph type="sldNum" sz="quarter" idx="11"/>
          </p:nvPr>
        </p:nvSpPr>
        <p:spPr/>
        <p:txBody>
          <a:bodyPr/>
          <a:lstStyle/>
          <a:p>
            <a:pPr>
              <a:defRPr/>
            </a:pPr>
            <a:fld id="{DAFF6522-D39A-4EFB-9FD2-0F43165FD2EE}" type="slidenum">
              <a:rPr lang="en-US" smtClean="0"/>
              <a:pPr>
                <a:defRPr/>
              </a:pPr>
              <a:t>23</a:t>
            </a:fld>
            <a:endParaRPr lang="en-US"/>
          </a:p>
        </p:txBody>
      </p:sp>
      <p:pic>
        <p:nvPicPr>
          <p:cNvPr id="9" name="Picture 8">
            <a:extLst>
              <a:ext uri="{FF2B5EF4-FFF2-40B4-BE49-F238E27FC236}">
                <a16:creationId xmlns:a16="http://schemas.microsoft.com/office/drawing/2014/main" id="{C10B40AD-8708-42A2-9ED6-834906B7A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957" y="3482592"/>
            <a:ext cx="5606257" cy="2026151"/>
          </a:xfrm>
          <a:prstGeom prst="rect">
            <a:avLst/>
          </a:prstGeom>
        </p:spPr>
      </p:pic>
      <p:cxnSp>
        <p:nvCxnSpPr>
          <p:cNvPr id="11" name="Straight Connector 10">
            <a:extLst>
              <a:ext uri="{FF2B5EF4-FFF2-40B4-BE49-F238E27FC236}">
                <a16:creationId xmlns:a16="http://schemas.microsoft.com/office/drawing/2014/main" id="{1794EC08-634D-4E51-B0AB-018373B2D596}"/>
              </a:ext>
            </a:extLst>
          </p:cNvPr>
          <p:cNvCxnSpPr/>
          <p:nvPr/>
        </p:nvCxnSpPr>
        <p:spPr bwMode="auto">
          <a:xfrm>
            <a:off x="1905000" y="3482592"/>
            <a:ext cx="58674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2" name="TextBox 11">
            <a:extLst>
              <a:ext uri="{FF2B5EF4-FFF2-40B4-BE49-F238E27FC236}">
                <a16:creationId xmlns:a16="http://schemas.microsoft.com/office/drawing/2014/main" id="{AD62C4BE-74F7-478B-88A9-BB57163EF54D}"/>
              </a:ext>
            </a:extLst>
          </p:cNvPr>
          <p:cNvSpPr txBox="1"/>
          <p:nvPr/>
        </p:nvSpPr>
        <p:spPr>
          <a:xfrm>
            <a:off x="997085" y="5410201"/>
            <a:ext cx="7620000" cy="646331"/>
          </a:xfrm>
          <a:prstGeom prst="rect">
            <a:avLst/>
          </a:prstGeom>
          <a:noFill/>
        </p:spPr>
        <p:txBody>
          <a:bodyPr wrap="square" rtlCol="0">
            <a:spAutoFit/>
          </a:bodyPr>
          <a:lstStyle/>
          <a:p>
            <a:r>
              <a:rPr lang="en-US" dirty="0"/>
              <a:t>Participating Individuals (top) and Institutions (bottom) in Campus Champions, the Virtual Residency and the </a:t>
            </a:r>
            <a:r>
              <a:rPr lang="en-US" dirty="0" err="1"/>
              <a:t>CaRCC</a:t>
            </a:r>
            <a:r>
              <a:rPr lang="en-US" dirty="0"/>
              <a:t> Researcher-Facing group, 2008-19.</a:t>
            </a:r>
          </a:p>
        </p:txBody>
      </p:sp>
    </p:spTree>
    <p:extLst>
      <p:ext uri="{BB962C8B-B14F-4D97-AF65-F5344CB8AC3E}">
        <p14:creationId xmlns:p14="http://schemas.microsoft.com/office/powerpoint/2010/main" val="4755319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7772400" cy="1752600"/>
          </a:xfrm>
        </p:spPr>
        <p:txBody>
          <a:bodyPr>
            <a:normAutofit lnSpcReduction="10000"/>
          </a:bodyPr>
          <a:lstStyle/>
          <a:p>
            <a:pPr algn="ctr"/>
            <a:r>
              <a:rPr lang="en-US" sz="5000" dirty="0">
                <a:solidFill>
                  <a:schemeClr val="tx1"/>
                </a:solidFill>
                <a:latin typeface="Arial Black" panose="020B0A04020102020204" pitchFamily="34" charset="0"/>
              </a:rPr>
              <a:t>Virtual Residency</a:t>
            </a:r>
          </a:p>
          <a:p>
            <a:pPr algn="ctr"/>
            <a:r>
              <a:rPr lang="en-US" sz="5000" dirty="0">
                <a:latin typeface="Arial Black" panose="020B0A04020102020204" pitchFamily="34" charset="0"/>
              </a:rPr>
              <a:t>Background</a:t>
            </a: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5396127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ciref.org/wp-content/uploads/2014/04/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7561"/>
            <a:ext cx="4648200" cy="3054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 Little Background</a:t>
            </a:r>
          </a:p>
        </p:txBody>
      </p:sp>
      <p:sp>
        <p:nvSpPr>
          <p:cNvPr id="3" name="Content Placeholder 2"/>
          <p:cNvSpPr>
            <a:spLocks noGrp="1"/>
          </p:cNvSpPr>
          <p:nvPr>
            <p:ph idx="1"/>
          </p:nvPr>
        </p:nvSpPr>
        <p:spPr>
          <a:xfrm>
            <a:off x="609600" y="1177041"/>
            <a:ext cx="7924800" cy="4648200"/>
          </a:xfrm>
        </p:spPr>
        <p:txBody>
          <a:bodyPr/>
          <a:lstStyle/>
          <a:p>
            <a:r>
              <a:rPr lang="en-US" dirty="0"/>
              <a:t>In 2013, a team of 13 institutions led by Clemson U submitted an 8-figure proposal on this issue, to provide multiple CI Facilitators at each institution over a 4 year period.</a:t>
            </a:r>
          </a:p>
          <a:p>
            <a:endParaRPr lang="en-US" dirty="0"/>
          </a:p>
          <a:p>
            <a:endParaRPr lang="en-US" dirty="0"/>
          </a:p>
          <a:p>
            <a:endParaRPr lang="en-US" dirty="0"/>
          </a:p>
          <a:p>
            <a:endParaRPr lang="en-US" dirty="0"/>
          </a:p>
          <a:p>
            <a:endParaRPr lang="en-US" dirty="0"/>
          </a:p>
          <a:p>
            <a:pPr marL="0" indent="0">
              <a:buNone/>
            </a:pPr>
            <a:endParaRPr lang="en-US" dirty="0"/>
          </a:p>
          <a:p>
            <a:r>
              <a:rPr lang="en-US" dirty="0"/>
              <a:t>The proposal also included funding for                    advanced networking.</a:t>
            </a:r>
          </a:p>
          <a:p>
            <a:endParaRPr lang="en-US"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25</a:t>
            </a:fld>
            <a:endParaRPr lang="en-US"/>
          </a:p>
        </p:txBody>
      </p:sp>
      <p:sp>
        <p:nvSpPr>
          <p:cNvPr id="7" name="TextBox 6"/>
          <p:cNvSpPr txBox="1"/>
          <p:nvPr/>
        </p:nvSpPr>
        <p:spPr>
          <a:xfrm>
            <a:off x="1752600" y="5126650"/>
            <a:ext cx="5638800" cy="215444"/>
          </a:xfrm>
          <a:prstGeom prst="rect">
            <a:avLst/>
          </a:prstGeom>
          <a:noFill/>
        </p:spPr>
        <p:txBody>
          <a:bodyPr wrap="square" rtlCol="0">
            <a:spAutoFit/>
          </a:bodyPr>
          <a:lstStyle/>
          <a:p>
            <a:r>
              <a:rPr lang="en-US" sz="800" dirty="0">
                <a:hlinkClick r:id="rId4"/>
              </a:rPr>
              <a:t>https://web.archive.org/web/20161215164600/https://aciref.org/wp-content/uploads/2015/07/map.png</a:t>
            </a:r>
            <a:endParaRPr lang="en-US" sz="800" dirty="0"/>
          </a:p>
        </p:txBody>
      </p:sp>
    </p:spTree>
    <p:extLst>
      <p:ext uri="{BB962C8B-B14F-4D97-AF65-F5344CB8AC3E}">
        <p14:creationId xmlns:p14="http://schemas.microsoft.com/office/powerpoint/2010/main" val="42901227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OU’s Piece</a:t>
            </a:r>
          </a:p>
        </p:txBody>
      </p:sp>
      <p:sp>
        <p:nvSpPr>
          <p:cNvPr id="3" name="Content Placeholder 2"/>
          <p:cNvSpPr>
            <a:spLocks noGrp="1"/>
          </p:cNvSpPr>
          <p:nvPr>
            <p:ph idx="1"/>
          </p:nvPr>
        </p:nvSpPr>
        <p:spPr>
          <a:xfrm>
            <a:off x="304800" y="1371600"/>
            <a:ext cx="8478838" cy="4648200"/>
          </a:xfrm>
        </p:spPr>
        <p:txBody>
          <a:bodyPr/>
          <a:lstStyle/>
          <a:p>
            <a:pPr marL="0" indent="0">
              <a:buNone/>
            </a:pPr>
            <a:r>
              <a:rPr lang="en-US" dirty="0"/>
              <a:t>OU’s piece included some extra components:</a:t>
            </a:r>
          </a:p>
          <a:p>
            <a:r>
              <a:rPr lang="en-US" dirty="0"/>
              <a:t>A Virtual Residency to teach how to be a CI Facilitator – </a:t>
            </a:r>
            <a:r>
              <a:rPr lang="en-US" b="1" u="sng" dirty="0"/>
              <a:t>THIS</a:t>
            </a:r>
            <a:r>
              <a:rPr lang="en-US" dirty="0"/>
              <a:t>!</a:t>
            </a:r>
          </a:p>
          <a:p>
            <a:r>
              <a:rPr lang="en-US" dirty="0"/>
              <a:t>A component about EPSCoR jurisdictions, shared with            HI, SC and UT (note that UT has now graduated from EPSCoR):</a:t>
            </a:r>
          </a:p>
          <a:p>
            <a:pPr lvl="1"/>
            <a:r>
              <a:rPr lang="en-US" dirty="0"/>
              <a:t>EPSCoR: Established (formerly Experimental) Program for the Stimulation of Competitive Research: a federal program to promote and increase STEM research in states that get less than 0.75% of federal research funding.</a:t>
            </a:r>
          </a:p>
          <a:p>
            <a:pPr lvl="2"/>
            <a:r>
              <a:rPr lang="en-US" dirty="0"/>
              <a:t>NSF, </a:t>
            </a:r>
            <a:r>
              <a:rPr lang="en-US" dirty="0" err="1"/>
              <a:t>Dept</a:t>
            </a:r>
            <a:r>
              <a:rPr lang="en-US" dirty="0"/>
              <a:t> of Energy, </a:t>
            </a:r>
            <a:r>
              <a:rPr lang="en-US" dirty="0" err="1"/>
              <a:t>Dept</a:t>
            </a:r>
            <a:r>
              <a:rPr lang="en-US" dirty="0"/>
              <a:t> of Defense, NASA</a:t>
            </a:r>
          </a:p>
          <a:p>
            <a:pPr lvl="2"/>
            <a:r>
              <a:rPr lang="en-US" dirty="0"/>
              <a:t>NIH (known as INBRE)</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26</a:t>
            </a:fld>
            <a:endParaRPr lang="en-US"/>
          </a:p>
        </p:txBody>
      </p:sp>
    </p:spTree>
    <p:extLst>
      <p:ext uri="{BB962C8B-B14F-4D97-AF65-F5344CB8AC3E}">
        <p14:creationId xmlns:p14="http://schemas.microsoft.com/office/powerpoint/2010/main" val="2878350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 if only ….</a:t>
            </a:r>
          </a:p>
        </p:txBody>
      </p:sp>
      <p:sp>
        <p:nvSpPr>
          <p:cNvPr id="3" name="Content Placeholder 2"/>
          <p:cNvSpPr>
            <a:spLocks noGrp="1"/>
          </p:cNvSpPr>
          <p:nvPr>
            <p:ph sz="half" idx="1"/>
          </p:nvPr>
        </p:nvSpPr>
        <p:spPr/>
        <p:txBody>
          <a:bodyPr/>
          <a:lstStyle/>
          <a:p>
            <a:r>
              <a:rPr lang="en-US" dirty="0"/>
              <a:t> </a:t>
            </a:r>
          </a:p>
          <a:p>
            <a:endParaRPr lang="en-US" dirty="0"/>
          </a:p>
          <a:p>
            <a:endParaRPr lang="en-US" sz="2400" dirty="0"/>
          </a:p>
          <a:p>
            <a:r>
              <a:rPr lang="en-US" sz="2400" dirty="0"/>
              <a:t>“Phase 1:”</a:t>
            </a:r>
          </a:p>
          <a:p>
            <a:pPr lvl="1">
              <a:spcBef>
                <a:spcPts val="0"/>
              </a:spcBef>
            </a:pPr>
            <a:r>
              <a:rPr lang="en-US" sz="2000" dirty="0"/>
              <a:t>Clemson U</a:t>
            </a:r>
          </a:p>
          <a:p>
            <a:pPr lvl="1">
              <a:spcBef>
                <a:spcPts val="0"/>
              </a:spcBef>
            </a:pPr>
            <a:r>
              <a:rPr lang="en-US" sz="2000" dirty="0"/>
              <a:t>Harvard U</a:t>
            </a:r>
          </a:p>
          <a:p>
            <a:pPr lvl="1">
              <a:spcBef>
                <a:spcPts val="0"/>
              </a:spcBef>
            </a:pPr>
            <a:r>
              <a:rPr lang="en-US" sz="2000" dirty="0"/>
              <a:t>U Hawai’i</a:t>
            </a:r>
          </a:p>
          <a:p>
            <a:pPr lvl="1">
              <a:spcBef>
                <a:spcPts val="0"/>
              </a:spcBef>
            </a:pPr>
            <a:r>
              <a:rPr lang="en-US" sz="2000" dirty="0"/>
              <a:t>U Southern California</a:t>
            </a:r>
          </a:p>
          <a:p>
            <a:pPr lvl="1">
              <a:spcBef>
                <a:spcPts val="0"/>
              </a:spcBef>
            </a:pPr>
            <a:r>
              <a:rPr lang="en-US" sz="2000" dirty="0"/>
              <a:t>U Utah</a:t>
            </a:r>
          </a:p>
          <a:p>
            <a:pPr lvl="1">
              <a:spcBef>
                <a:spcPts val="0"/>
              </a:spcBef>
            </a:pPr>
            <a:r>
              <a:rPr lang="en-US" sz="2000" dirty="0"/>
              <a:t>U Wisconsin Madison</a:t>
            </a:r>
          </a:p>
          <a:p>
            <a:endParaRPr lang="en-US" dirty="0"/>
          </a:p>
        </p:txBody>
      </p:sp>
      <p:sp>
        <p:nvSpPr>
          <p:cNvPr id="4" name="Content Placeholder 3"/>
          <p:cNvSpPr>
            <a:spLocks noGrp="1"/>
          </p:cNvSpPr>
          <p:nvPr>
            <p:ph sz="half" idx="2"/>
          </p:nvPr>
        </p:nvSpPr>
        <p:spPr/>
        <p:txBody>
          <a:bodyPr/>
          <a:lstStyle/>
          <a:p>
            <a:endParaRPr lang="en-US" dirty="0"/>
          </a:p>
          <a:p>
            <a:endParaRPr lang="en-US" dirty="0"/>
          </a:p>
          <a:p>
            <a:endParaRPr lang="en-US" sz="2400" dirty="0"/>
          </a:p>
          <a:p>
            <a:r>
              <a:rPr lang="en-US" sz="2400" b="1" u="sng" dirty="0"/>
              <a:t>NOT</a:t>
            </a:r>
            <a:r>
              <a:rPr lang="en-US" sz="2400" dirty="0"/>
              <a:t> in “Phase 1:”</a:t>
            </a:r>
          </a:p>
          <a:p>
            <a:pPr lvl="1">
              <a:spcBef>
                <a:spcPts val="0"/>
              </a:spcBef>
            </a:pPr>
            <a:r>
              <a:rPr lang="en-US" sz="2000" dirty="0"/>
              <a:t>Arizona State U</a:t>
            </a:r>
          </a:p>
          <a:p>
            <a:pPr lvl="1">
              <a:spcBef>
                <a:spcPts val="0"/>
              </a:spcBef>
            </a:pPr>
            <a:r>
              <a:rPr lang="en-US" sz="2000" dirty="0"/>
              <a:t>Emory U</a:t>
            </a:r>
          </a:p>
          <a:p>
            <a:pPr lvl="1">
              <a:spcBef>
                <a:spcPts val="0"/>
              </a:spcBef>
            </a:pPr>
            <a:r>
              <a:rPr lang="en-US" sz="2000" dirty="0"/>
              <a:t>Ohio Supercomputer Center</a:t>
            </a:r>
          </a:p>
          <a:p>
            <a:pPr lvl="1">
              <a:spcBef>
                <a:spcPts val="0"/>
              </a:spcBef>
            </a:pPr>
            <a:r>
              <a:rPr lang="en-US" sz="2000" dirty="0"/>
              <a:t>Stanford U</a:t>
            </a:r>
          </a:p>
          <a:p>
            <a:pPr lvl="1">
              <a:spcBef>
                <a:spcPts val="0"/>
              </a:spcBef>
            </a:pPr>
            <a:r>
              <a:rPr lang="en-US" sz="2000" dirty="0"/>
              <a:t>Sunshine State Education &amp; Research Computing Alliance (SSERCA)</a:t>
            </a:r>
          </a:p>
          <a:p>
            <a:pPr lvl="1">
              <a:spcBef>
                <a:spcPts val="0"/>
              </a:spcBef>
            </a:pPr>
            <a:r>
              <a:rPr lang="en-US" sz="2000" b="1" dirty="0">
                <a:effectLst>
                  <a:outerShdw blurRad="38100" dist="38100" dir="2700000" algn="tl">
                    <a:srgbClr val="000000">
                      <a:alpha val="43137"/>
                    </a:srgbClr>
                  </a:outerShdw>
                </a:effectLst>
              </a:rPr>
              <a:t>U Oklahoma</a:t>
            </a:r>
          </a:p>
          <a:p>
            <a:pPr lvl="1">
              <a:spcBef>
                <a:spcPts val="0"/>
              </a:spcBef>
            </a:pPr>
            <a:r>
              <a:rPr lang="en-US" sz="2000" dirty="0"/>
              <a:t>U Washington</a:t>
            </a:r>
          </a:p>
        </p:txBody>
      </p:sp>
      <p:sp>
        <p:nvSpPr>
          <p:cNvPr id="5" name="Footer Placeholder 4"/>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27</a:t>
            </a:fld>
            <a:endParaRPr lang="en-US"/>
          </a:p>
        </p:txBody>
      </p:sp>
      <p:sp>
        <p:nvSpPr>
          <p:cNvPr id="7" name="TextBox 6"/>
          <p:cNvSpPr txBox="1"/>
          <p:nvPr/>
        </p:nvSpPr>
        <p:spPr>
          <a:xfrm>
            <a:off x="990600" y="1422400"/>
            <a:ext cx="7924800" cy="1200329"/>
          </a:xfrm>
          <a:prstGeom prst="rect">
            <a:avLst/>
          </a:prstGeom>
          <a:noFill/>
        </p:spPr>
        <p:txBody>
          <a:bodyPr wrap="square" rtlCol="0">
            <a:spAutoFit/>
          </a:bodyPr>
          <a:lstStyle/>
          <a:p>
            <a:pPr algn="l"/>
            <a:r>
              <a:rPr lang="en-US" sz="2400" dirty="0"/>
              <a:t>Unfortunately, the NSF wasn’t able to fully fund that proposal. The team ended up reducing down to 6 institutions for 2 years, and no advanced networking.</a:t>
            </a:r>
          </a:p>
        </p:txBody>
      </p:sp>
    </p:spTree>
    <p:extLst>
      <p:ext uri="{BB962C8B-B14F-4D97-AF65-F5344CB8AC3E}">
        <p14:creationId xmlns:p14="http://schemas.microsoft.com/office/powerpoint/2010/main" val="18262261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187625"/>
            <a:ext cx="7772400" cy="3405981"/>
          </a:xfrm>
        </p:spPr>
        <p:txBody>
          <a:bodyPr>
            <a:normAutofit fontScale="92500" lnSpcReduction="10000"/>
          </a:bodyPr>
          <a:lstStyle/>
          <a:p>
            <a:pPr algn="ctr"/>
            <a:r>
              <a:rPr lang="en-US" sz="5000" dirty="0">
                <a:latin typeface="Arial Black" panose="020B0A04020102020204" pitchFamily="34" charset="0"/>
              </a:rPr>
              <a:t>National Science Foundation’s     Campus Cyberinfrastructure Programs</a:t>
            </a: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486552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then …</a:t>
            </a:r>
          </a:p>
        </p:txBody>
      </p:sp>
      <p:sp>
        <p:nvSpPr>
          <p:cNvPr id="3" name="Content Placeholder 2"/>
          <p:cNvSpPr>
            <a:spLocks noGrp="1"/>
          </p:cNvSpPr>
          <p:nvPr>
            <p:ph idx="1"/>
          </p:nvPr>
        </p:nvSpPr>
        <p:spPr>
          <a:xfrm>
            <a:off x="609600" y="1371600"/>
            <a:ext cx="8021638" cy="4648200"/>
          </a:xfrm>
        </p:spPr>
        <p:txBody>
          <a:bodyPr/>
          <a:lstStyle/>
          <a:p>
            <a:r>
              <a:rPr lang="en-US" dirty="0"/>
              <a:t>In 2012-13, the NSF had a program called                “Campus Cyberinfrastructure - Networking Infrastructure &amp; Engineering” (CC-NIE).</a:t>
            </a:r>
          </a:p>
          <a:p>
            <a:pPr lvl="1"/>
            <a:r>
              <a:rPr lang="en-US" dirty="0"/>
              <a:t>Two subprograms: One for deploying networking equipment, one for innovative networking research.</a:t>
            </a:r>
          </a:p>
          <a:p>
            <a:pPr lvl="1"/>
            <a:r>
              <a:rPr lang="en-US" dirty="0"/>
              <a:t>OU, OSU, Oklahoma Innovation Institute, Langston U, </a:t>
            </a:r>
            <a:r>
              <a:rPr lang="en-US" dirty="0" err="1"/>
              <a:t>OneNet</a:t>
            </a:r>
            <a:r>
              <a:rPr lang="en-US" dirty="0"/>
              <a:t>: “</a:t>
            </a:r>
            <a:r>
              <a:rPr lang="en-US" dirty="0" err="1"/>
              <a:t>OneOklahoma</a:t>
            </a:r>
            <a:r>
              <a:rPr lang="en-US" dirty="0"/>
              <a:t> Friction Free Network”</a:t>
            </a:r>
          </a:p>
          <a:p>
            <a:r>
              <a:rPr lang="en-US" dirty="0"/>
              <a:t>In 2014, that was followed by “Campus Cyberinfrastructure - Infrastructure, Innovation &amp; Engineering” (CC*IIE).</a:t>
            </a:r>
          </a:p>
          <a:p>
            <a:pPr lvl="1"/>
            <a:r>
              <a:rPr lang="en-US" dirty="0"/>
              <a:t>Several new subprograms, including “Campus CI Engineer.”</a:t>
            </a:r>
          </a:p>
          <a:p>
            <a:r>
              <a:rPr lang="en-US" dirty="0"/>
              <a:t>Since then, the same program has had various names, but always starting with “Campus Cyberinfrastructure” (CC*).</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29</a:t>
            </a:fld>
            <a:endParaRPr lang="en-US"/>
          </a:p>
        </p:txBody>
      </p:sp>
    </p:spTree>
    <p:extLst>
      <p:ext uri="{BB962C8B-B14F-4D97-AF65-F5344CB8AC3E}">
        <p14:creationId xmlns:p14="http://schemas.microsoft.com/office/powerpoint/2010/main" val="10079962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 Videoconferencing</a:t>
            </a:r>
          </a:p>
        </p:txBody>
      </p:sp>
      <p:sp>
        <p:nvSpPr>
          <p:cNvPr id="3" name="Content Placeholder 2"/>
          <p:cNvSpPr>
            <a:spLocks noGrp="1"/>
          </p:cNvSpPr>
          <p:nvPr>
            <p:ph idx="1"/>
          </p:nvPr>
        </p:nvSpPr>
        <p:spPr>
          <a:xfrm>
            <a:off x="304800" y="1194311"/>
            <a:ext cx="8610600" cy="4648200"/>
          </a:xfrm>
        </p:spPr>
        <p:txBody>
          <a:bodyPr/>
          <a:lstStyle/>
          <a:p>
            <a:pPr>
              <a:spcBef>
                <a:spcPts val="200"/>
              </a:spcBef>
            </a:pPr>
            <a:r>
              <a:rPr lang="en-US" dirty="0"/>
              <a:t>Zoom is compatible with Windows, MacOS, Linux, iOS and Android.</a:t>
            </a:r>
          </a:p>
          <a:p>
            <a:pPr>
              <a:spcBef>
                <a:spcPts val="200"/>
              </a:spcBef>
            </a:pPr>
            <a:r>
              <a:rPr lang="en-US" dirty="0"/>
              <a:t>If you can’t use the Zoom app, you can use your phone for   audio-only (but </a:t>
            </a:r>
            <a:r>
              <a:rPr lang="en-US" dirty="0" err="1"/>
              <a:t>video+audio</a:t>
            </a:r>
            <a:r>
              <a:rPr lang="en-US" dirty="0"/>
              <a:t> is better).</a:t>
            </a:r>
          </a:p>
          <a:p>
            <a:pPr>
              <a:spcBef>
                <a:spcPts val="200"/>
              </a:spcBef>
            </a:pPr>
            <a:r>
              <a:rPr lang="en-US" dirty="0"/>
              <a:t>Slides will be posted on the workshop webpage,                         but we can’t guarantee that they’ll always be posted              before they’re used.</a:t>
            </a:r>
          </a:p>
          <a:p>
            <a:pPr>
              <a:spcBef>
                <a:spcPts val="200"/>
              </a:spcBef>
            </a:pPr>
            <a:r>
              <a:rPr lang="en-US" dirty="0"/>
              <a:t>We hope to be able to post streaming video of all sessions,      after each session, but we don’t know how long the lag will be (probably hours, hopefully by the next day: auto-captioned).</a:t>
            </a:r>
          </a:p>
          <a:p>
            <a:pPr>
              <a:spcBef>
                <a:spcPts val="200"/>
              </a:spcBef>
            </a:pPr>
            <a:r>
              <a:rPr lang="en-US" dirty="0"/>
              <a:t>Please </a:t>
            </a:r>
            <a:r>
              <a:rPr lang="en-US" b="1" u="sng" dirty="0"/>
              <a:t>MUTE YOURSELF</a:t>
            </a:r>
            <a:r>
              <a:rPr lang="en-US" dirty="0"/>
              <a:t> and </a:t>
            </a:r>
            <a:r>
              <a:rPr lang="en-US" b="1" u="sng" dirty="0"/>
              <a:t>TURN OFF YOUR CAMERA</a:t>
            </a:r>
            <a:r>
              <a:rPr lang="en-US" dirty="0"/>
              <a:t> except when you're talking.</a:t>
            </a:r>
          </a:p>
          <a:p>
            <a:pPr marL="0" indent="0">
              <a:spcBef>
                <a:spcPts val="200"/>
              </a:spcBef>
              <a:buNone/>
            </a:pPr>
            <a:r>
              <a:rPr lang="en-US" sz="1800" dirty="0">
                <a:hlinkClick r:id="rId3"/>
              </a:rPr>
              <a:t>http://www.oscer.ou.edu/</a:t>
            </a:r>
            <a:r>
              <a:rPr lang="en-US" sz="1800" dirty="0">
                <a:hlinkClick r:id="rId4"/>
              </a:rPr>
              <a:t>virtualresidency2024</a:t>
            </a:r>
            <a:r>
              <a:rPr lang="en-US" sz="1800" dirty="0">
                <a:hlinkClick r:id="rId3"/>
              </a:rPr>
              <a:t>/</a:t>
            </a:r>
            <a:r>
              <a:rPr lang="en-US" sz="1800" dirty="0"/>
              <a:t>         </a:t>
            </a:r>
            <a:r>
              <a:rPr lang="en-US" sz="1800" dirty="0">
                <a:hlinkClick r:id="rId5"/>
              </a:rPr>
              <a:t>virtualresidency2024@gmail.com</a:t>
            </a:r>
            <a:endParaRPr lang="en-US" sz="1800" dirty="0"/>
          </a:p>
          <a:p>
            <a:endParaRPr lang="en-US"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a:t>
            </a:fld>
            <a:endParaRPr lang="en-US"/>
          </a:p>
        </p:txBody>
      </p:sp>
    </p:spTree>
    <p:extLst>
      <p:ext uri="{BB962C8B-B14F-4D97-AF65-F5344CB8AC3E}">
        <p14:creationId xmlns:p14="http://schemas.microsoft.com/office/powerpoint/2010/main" val="115798082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a:t>
            </a:r>
          </a:p>
        </p:txBody>
      </p:sp>
      <p:sp>
        <p:nvSpPr>
          <p:cNvPr id="3" name="Content Placeholder 2"/>
          <p:cNvSpPr>
            <a:spLocks noGrp="1"/>
          </p:cNvSpPr>
          <p:nvPr>
            <p:ph idx="1"/>
          </p:nvPr>
        </p:nvSpPr>
        <p:spPr>
          <a:xfrm>
            <a:off x="228600" y="1180528"/>
            <a:ext cx="8763000" cy="4686872"/>
          </a:xfrm>
        </p:spPr>
        <p:txBody>
          <a:bodyPr/>
          <a:lstStyle/>
          <a:p>
            <a:pPr>
              <a:spcBef>
                <a:spcPts val="300"/>
              </a:spcBef>
            </a:pPr>
            <a:r>
              <a:rPr lang="en-US" dirty="0"/>
              <a:t>In 2014, OU submitted a Campus CI Engineer proposal:</a:t>
            </a:r>
          </a:p>
          <a:p>
            <a:pPr lvl="1">
              <a:spcBef>
                <a:spcPts val="300"/>
              </a:spcBef>
            </a:pPr>
            <a:r>
              <a:rPr lang="en-US" dirty="0"/>
              <a:t>“A Model for Advanced Cyberinfrastructure Research and Education Facilitators”</a:t>
            </a:r>
          </a:p>
          <a:p>
            <a:pPr lvl="1">
              <a:spcBef>
                <a:spcPts val="300"/>
              </a:spcBef>
            </a:pPr>
            <a:r>
              <a:rPr lang="en-US" dirty="0"/>
              <a:t>$400K</a:t>
            </a:r>
          </a:p>
          <a:p>
            <a:pPr lvl="1">
              <a:spcBef>
                <a:spcPts val="300"/>
              </a:spcBef>
            </a:pPr>
            <a:r>
              <a:rPr lang="en-US" dirty="0"/>
              <a:t>Highlighted the relationship between OU and the ACI-REF project.</a:t>
            </a:r>
          </a:p>
          <a:p>
            <a:pPr>
              <a:spcBef>
                <a:spcPts val="300"/>
              </a:spcBef>
            </a:pPr>
            <a:r>
              <a:rPr lang="en-US" dirty="0"/>
              <a:t>We put Clemson’s Phase 1 PI on our External Advisory Committee.</a:t>
            </a:r>
          </a:p>
          <a:p>
            <a:pPr>
              <a:spcBef>
                <a:spcPts val="300"/>
              </a:spcBef>
            </a:pPr>
            <a:r>
              <a:rPr lang="en-US" dirty="0"/>
              <a:t>OU was the only institution that was all of:</a:t>
            </a:r>
          </a:p>
          <a:p>
            <a:pPr lvl="1">
              <a:spcBef>
                <a:spcPts val="300"/>
              </a:spcBef>
            </a:pPr>
            <a:r>
              <a:rPr lang="en-US" dirty="0"/>
              <a:t>Former ACI-REF Phase 1 (so already involved)</a:t>
            </a:r>
          </a:p>
          <a:p>
            <a:pPr lvl="1">
              <a:spcBef>
                <a:spcPts val="300"/>
              </a:spcBef>
            </a:pPr>
            <a:r>
              <a:rPr lang="en-US" dirty="0" err="1"/>
              <a:t>EPSCoR</a:t>
            </a:r>
            <a:r>
              <a:rPr lang="en-US" dirty="0"/>
              <a:t> (and was to have co-led the ACI-REF </a:t>
            </a:r>
            <a:r>
              <a:rPr lang="en-US" dirty="0" err="1"/>
              <a:t>EPSCoR</a:t>
            </a:r>
            <a:r>
              <a:rPr lang="en-US" dirty="0"/>
              <a:t> thrust)</a:t>
            </a:r>
          </a:p>
          <a:p>
            <a:pPr lvl="1">
              <a:spcBef>
                <a:spcPts val="300"/>
              </a:spcBef>
            </a:pPr>
            <a:r>
              <a:rPr lang="en-US" dirty="0"/>
              <a:t>CC* equipment awardee (so needed a Campus CI Engineer already)</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30</a:t>
            </a:fld>
            <a:endParaRPr lang="en-US"/>
          </a:p>
        </p:txBody>
      </p:sp>
    </p:spTree>
    <p:extLst>
      <p:ext uri="{BB962C8B-B14F-4D97-AF65-F5344CB8AC3E}">
        <p14:creationId xmlns:p14="http://schemas.microsoft.com/office/powerpoint/2010/main" val="149177035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304800" y="1371600"/>
            <a:ext cx="8534400" cy="4648200"/>
          </a:xfrm>
        </p:spPr>
        <p:txBody>
          <a:bodyPr/>
          <a:lstStyle/>
          <a:p>
            <a:pPr lvl="0"/>
            <a:r>
              <a:rPr lang="en-US" sz="1850" u="sng" dirty="0"/>
              <a:t>Data-Intensive Research Facilitation</a:t>
            </a:r>
            <a:r>
              <a:rPr lang="en-US" sz="1850" dirty="0"/>
              <a:t>: Via Software Defined Networking (SDN) across OFFN, facilitate end-to-end management, by researchers, of high bandwidth/high performance data flows through a distributed hierarchy of open standards tools, providing researchers with a new layer of transparency into network transport at OU, among </a:t>
            </a:r>
            <a:r>
              <a:rPr lang="en-US" sz="1850" dirty="0" err="1"/>
              <a:t>OneOCII</a:t>
            </a:r>
            <a:r>
              <a:rPr lang="en-US" sz="1850" dirty="0"/>
              <a:t> institutions, and with ACI-REF members.</a:t>
            </a:r>
          </a:p>
          <a:p>
            <a:pPr lvl="0"/>
            <a:r>
              <a:rPr lang="en-US" sz="1850" u="sng" dirty="0"/>
              <a:t>Oklahoma ACI-REF project</a:t>
            </a:r>
            <a:r>
              <a:rPr lang="en-US" sz="1850" dirty="0"/>
              <a:t>: Lead and facilitate adoption of the ACI-REF approach across Oklahoma, leveraging extant and emerging capabilities within </a:t>
            </a:r>
            <a:r>
              <a:rPr lang="en-US" sz="1850" dirty="0" err="1"/>
              <a:t>OneOCII</a:t>
            </a:r>
            <a:r>
              <a:rPr lang="en-US" sz="1850" dirty="0"/>
              <a:t>.</a:t>
            </a:r>
          </a:p>
          <a:p>
            <a:pPr lvl="0"/>
            <a:r>
              <a:rPr lang="en-US" sz="1850" b="1" u="sng" dirty="0"/>
              <a:t>National training regime</a:t>
            </a:r>
            <a:r>
              <a:rPr lang="en-US" sz="1850" b="1" dirty="0"/>
              <a:t>: Provide a “virtual residency” program for      Campus CI Engineers and other ACI-REFs, open to not only CC*IIE awardees and ACI-REF members but </a:t>
            </a:r>
            <a:r>
              <a:rPr lang="en-US" sz="1850" b="1" u="sng" dirty="0">
                <a:effectLst>
                  <a:outerShdw blurRad="38100" dist="38100" dir="2700000" algn="tl">
                    <a:srgbClr val="000000">
                      <a:alpha val="43137"/>
                    </a:srgbClr>
                  </a:outerShdw>
                </a:effectLst>
              </a:rPr>
              <a:t>any institution that needs</a:t>
            </a:r>
            <a:r>
              <a:rPr lang="en-US" sz="1850" b="1" dirty="0"/>
              <a:t>.</a:t>
            </a:r>
          </a:p>
          <a:p>
            <a:pPr lvl="0"/>
            <a:r>
              <a:rPr lang="en-US" sz="1850" u="sng" dirty="0"/>
              <a:t>Research Experiences for Undergraduates (REU) Sites/Supplements</a:t>
            </a:r>
            <a:r>
              <a:rPr lang="en-US" sz="1850" dirty="0"/>
              <a:t>: Foster undergraduate research at OU via a culture of integrating REU sites and supplements into Science, Technology, Engineering &amp; Mathematics (STEM) research, including by all research themes on this proposed CC*IIE project.</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31</a:t>
            </a:fld>
            <a:endParaRPr lang="en-US"/>
          </a:p>
        </p:txBody>
      </p:sp>
    </p:spTree>
    <p:extLst>
      <p:ext uri="{BB962C8B-B14F-4D97-AF65-F5344CB8AC3E}">
        <p14:creationId xmlns:p14="http://schemas.microsoft.com/office/powerpoint/2010/main" val="1567427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a:t>
            </a:r>
          </a:p>
        </p:txBody>
      </p:sp>
      <p:sp>
        <p:nvSpPr>
          <p:cNvPr id="3" name="Content Placeholder 2"/>
          <p:cNvSpPr>
            <a:spLocks noGrp="1"/>
          </p:cNvSpPr>
          <p:nvPr>
            <p:ph idx="1"/>
          </p:nvPr>
        </p:nvSpPr>
        <p:spPr>
          <a:xfrm>
            <a:off x="609600" y="1262416"/>
            <a:ext cx="7924800" cy="4648200"/>
          </a:xfrm>
        </p:spPr>
        <p:txBody>
          <a:bodyPr/>
          <a:lstStyle/>
          <a:p>
            <a:pPr marL="0" indent="0">
              <a:buNone/>
            </a:pPr>
            <a:r>
              <a:rPr lang="en-US" dirty="0"/>
              <a:t>Reviewer comments</a:t>
            </a:r>
          </a:p>
          <a:p>
            <a:r>
              <a:rPr lang="en-US" dirty="0"/>
              <a:t>“This energetic, detailed and ambitious proposal from the University of Oklahoma deserves the highest priority for support. … There are </a:t>
            </a:r>
            <a:r>
              <a:rPr lang="en-US" b="1" u="sng" dirty="0"/>
              <a:t>no major weaknesses</a:t>
            </a:r>
            <a:r>
              <a:rPr lang="en-US" dirty="0"/>
              <a:t> in the proposal and many strengths. …”</a:t>
            </a:r>
          </a:p>
          <a:p>
            <a:r>
              <a:rPr lang="en-US" dirty="0"/>
              <a:t>“The broader impacts are nicely defined in terms of … the idea of a residency program …. A </a:t>
            </a:r>
            <a:r>
              <a:rPr lang="en-US" b="1" u="sng" dirty="0"/>
              <a:t>residency program</a:t>
            </a:r>
            <a:r>
              <a:rPr lang="en-US" dirty="0"/>
              <a:t> and enhancement of undergraduate research are strong enhancements to the proposal. …”</a:t>
            </a:r>
          </a:p>
          <a:p>
            <a:r>
              <a:rPr lang="en-US" dirty="0"/>
              <a:t>“This is one of the better proposals regarding … additional outreach via the budgeted </a:t>
            </a:r>
            <a:r>
              <a:rPr lang="en-US" b="1" u="sng" dirty="0"/>
              <a:t>virtual residency program</a:t>
            </a:r>
            <a:r>
              <a:rPr lang="en-US" dirty="0"/>
              <a:t>. …”</a:t>
            </a:r>
          </a:p>
          <a:p>
            <a:pPr marL="0" indent="0">
              <a:buNone/>
            </a:pPr>
            <a:r>
              <a:rPr lang="en-US" dirty="0"/>
              <a:t>[Emphasis added.]</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32</a:t>
            </a:fld>
            <a:endParaRPr lang="en-US"/>
          </a:p>
        </p:txBody>
      </p:sp>
    </p:spTree>
    <p:extLst>
      <p:ext uri="{BB962C8B-B14F-4D97-AF65-F5344CB8AC3E}">
        <p14:creationId xmlns:p14="http://schemas.microsoft.com/office/powerpoint/2010/main" val="25869979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More Success!</a:t>
            </a:r>
          </a:p>
        </p:txBody>
      </p:sp>
      <p:sp>
        <p:nvSpPr>
          <p:cNvPr id="3" name="Content Placeholder 2"/>
          <p:cNvSpPr>
            <a:spLocks noGrp="1"/>
          </p:cNvSpPr>
          <p:nvPr>
            <p:ph idx="1"/>
          </p:nvPr>
        </p:nvSpPr>
        <p:spPr>
          <a:xfrm>
            <a:off x="152400" y="1251019"/>
            <a:ext cx="8839200" cy="4648200"/>
          </a:xfrm>
        </p:spPr>
        <p:txBody>
          <a:bodyPr/>
          <a:lstStyle/>
          <a:p>
            <a:pPr marL="0" indent="0">
              <a:spcBef>
                <a:spcPts val="0"/>
              </a:spcBef>
              <a:buNone/>
            </a:pPr>
            <a:r>
              <a:rPr lang="en-US" dirty="0"/>
              <a:t>From a review from the Clemson-led Research Coordination Network grant that created the Campus Research Computing Consortium (</a:t>
            </a:r>
            <a:r>
              <a:rPr lang="en-US" dirty="0" err="1"/>
              <a:t>CaRCC</a:t>
            </a:r>
            <a:r>
              <a:rPr lang="en-US" dirty="0"/>
              <a:t>), regarding broader impacts:</a:t>
            </a:r>
          </a:p>
          <a:p>
            <a:pPr>
              <a:spcBef>
                <a:spcPts val="0"/>
              </a:spcBef>
            </a:pPr>
            <a:r>
              <a:rPr lang="en-US" dirty="0"/>
              <a:t>“The </a:t>
            </a:r>
            <a:r>
              <a:rPr lang="en-US" b="1" u="sng" dirty="0"/>
              <a:t>ACI-REF virtual residency</a:t>
            </a:r>
            <a:r>
              <a:rPr lang="en-US" dirty="0"/>
              <a:t> held at OU Supercomputing Center may be … notable … (the web site’s description of the workshop looked outstanding) – assuming it was available to          a broader community and not just the [Phase 1] awardees.”</a:t>
            </a:r>
          </a:p>
          <a:p>
            <a:pPr lvl="1">
              <a:spcBef>
                <a:spcPts val="0"/>
              </a:spcBef>
            </a:pPr>
            <a:r>
              <a:rPr lang="en-US" sz="1350" dirty="0"/>
              <a:t>2015:   49 of   50 participants (</a:t>
            </a:r>
            <a:r>
              <a:rPr lang="en-US" sz="1350" b="1" dirty="0"/>
              <a:t>98%</a:t>
            </a:r>
            <a:r>
              <a:rPr lang="en-US" sz="1350" dirty="0"/>
              <a:t>), from   37 of   38 institutions (</a:t>
            </a:r>
            <a:r>
              <a:rPr lang="en-US" sz="1350" b="1" dirty="0"/>
              <a:t>97%</a:t>
            </a:r>
            <a:r>
              <a:rPr lang="en-US" sz="1350" dirty="0"/>
              <a:t>), were “not just the [Phase 1] awardees.”</a:t>
            </a:r>
          </a:p>
          <a:p>
            <a:pPr lvl="1">
              <a:spcBef>
                <a:spcPts val="0"/>
              </a:spcBef>
            </a:pPr>
            <a:r>
              <a:rPr lang="en-US" sz="1350" dirty="0"/>
              <a:t>2016:   90 of   99 participants (</a:t>
            </a:r>
            <a:r>
              <a:rPr lang="en-US" sz="1350" b="1" dirty="0"/>
              <a:t>91%</a:t>
            </a:r>
            <a:r>
              <a:rPr lang="en-US" sz="1350" dirty="0"/>
              <a:t>), from   60 of   66 institutions (</a:t>
            </a:r>
            <a:r>
              <a:rPr lang="en-US" sz="1350" b="1" dirty="0"/>
              <a:t>91%</a:t>
            </a:r>
            <a:r>
              <a:rPr lang="en-US" sz="1350" dirty="0"/>
              <a:t>), were “not just the [Phase 1] awardees.”</a:t>
            </a:r>
          </a:p>
          <a:p>
            <a:pPr lvl="1">
              <a:spcBef>
                <a:spcPts val="0"/>
              </a:spcBef>
            </a:pPr>
            <a:r>
              <a:rPr lang="en-US" sz="1350" dirty="0"/>
              <a:t>2017: 186 of 196 participants (</a:t>
            </a:r>
            <a:r>
              <a:rPr lang="en-US" sz="1350" b="1" dirty="0"/>
              <a:t>95%</a:t>
            </a:r>
            <a:r>
              <a:rPr lang="en-US" sz="1350" dirty="0"/>
              <a:t>), from 128 of 134 institutions (</a:t>
            </a:r>
            <a:r>
              <a:rPr lang="en-US" sz="1350" b="1" dirty="0"/>
              <a:t>96%</a:t>
            </a:r>
            <a:r>
              <a:rPr lang="en-US" sz="1350" dirty="0"/>
              <a:t>), were “not just the [Phase 1] awardees.”</a:t>
            </a:r>
          </a:p>
          <a:p>
            <a:pPr lvl="1">
              <a:spcBef>
                <a:spcPts val="0"/>
              </a:spcBef>
            </a:pPr>
            <a:r>
              <a:rPr lang="en-US" sz="1350" dirty="0"/>
              <a:t>2018: 210 of 216 participants (</a:t>
            </a:r>
            <a:r>
              <a:rPr lang="en-US" sz="1350" b="1" dirty="0"/>
              <a:t>97%</a:t>
            </a:r>
            <a:r>
              <a:rPr lang="en-US" sz="1350" dirty="0"/>
              <a:t>), from 144 of 147 institutions (</a:t>
            </a:r>
            <a:r>
              <a:rPr lang="en-US" sz="1350" b="1" dirty="0"/>
              <a:t>98%</a:t>
            </a:r>
            <a:r>
              <a:rPr lang="en-US" sz="1350" dirty="0"/>
              <a:t>), were “not just the [Phase 1] awardees.”</a:t>
            </a:r>
          </a:p>
          <a:p>
            <a:pPr lvl="1">
              <a:spcBef>
                <a:spcPts val="0"/>
              </a:spcBef>
            </a:pPr>
            <a:r>
              <a:rPr lang="en-US" sz="1350" dirty="0"/>
              <a:t>2019: 249 of 254 participants (</a:t>
            </a:r>
            <a:r>
              <a:rPr lang="en-US" sz="1350" b="1" dirty="0"/>
              <a:t>98%</a:t>
            </a:r>
            <a:r>
              <a:rPr lang="en-US" sz="1350" dirty="0"/>
              <a:t>), from 161 of 164 institutions (</a:t>
            </a:r>
            <a:r>
              <a:rPr lang="en-US" sz="1350" b="1" dirty="0"/>
              <a:t>98%</a:t>
            </a:r>
            <a:r>
              <a:rPr lang="en-US" sz="1350" dirty="0"/>
              <a:t>), were “not just the [Phase 1] awardees.”</a:t>
            </a:r>
          </a:p>
          <a:p>
            <a:pPr lvl="1">
              <a:spcBef>
                <a:spcPts val="0"/>
              </a:spcBef>
            </a:pPr>
            <a:r>
              <a:rPr lang="en-US" sz="1350" dirty="0"/>
              <a:t>2020: 400 of 430 participants (</a:t>
            </a:r>
            <a:r>
              <a:rPr lang="en-US" sz="1350" b="1" dirty="0"/>
              <a:t>93%</a:t>
            </a:r>
            <a:r>
              <a:rPr lang="en-US" sz="1350" dirty="0"/>
              <a:t>), from 219 of 225 institutions (</a:t>
            </a:r>
            <a:r>
              <a:rPr lang="en-US" sz="1350" b="1" dirty="0"/>
              <a:t>97%</a:t>
            </a:r>
            <a:r>
              <a:rPr lang="en-US" sz="1350" dirty="0"/>
              <a:t>), were “not just the [Phase 1] awardees.”</a:t>
            </a:r>
          </a:p>
          <a:p>
            <a:pPr lvl="1">
              <a:spcBef>
                <a:spcPts val="0"/>
              </a:spcBef>
            </a:pPr>
            <a:r>
              <a:rPr lang="en-US" sz="1350" dirty="0"/>
              <a:t>2021: 339 of 347 participants (</a:t>
            </a:r>
            <a:r>
              <a:rPr lang="en-US" sz="1350" b="1" dirty="0"/>
              <a:t>98%</a:t>
            </a:r>
            <a:r>
              <a:rPr lang="en-US" sz="1350" dirty="0"/>
              <a:t>), from 187 of 191 institutions (</a:t>
            </a:r>
            <a:r>
              <a:rPr lang="en-US" sz="1350" b="1" dirty="0"/>
              <a:t>98%</a:t>
            </a:r>
            <a:r>
              <a:rPr lang="en-US" sz="1350" dirty="0"/>
              <a:t>) were “not just the [Phase 1] awardees.”</a:t>
            </a:r>
          </a:p>
          <a:p>
            <a:pPr lvl="1">
              <a:spcBef>
                <a:spcPts val="0"/>
              </a:spcBef>
            </a:pPr>
            <a:r>
              <a:rPr lang="en-US" sz="1350" dirty="0"/>
              <a:t>2022: 336 of 347 participants (</a:t>
            </a:r>
            <a:r>
              <a:rPr lang="en-US" sz="1350" b="1" dirty="0"/>
              <a:t>97%</a:t>
            </a:r>
            <a:r>
              <a:rPr lang="en-US" sz="1350" dirty="0"/>
              <a:t>), from 177 of 182 institutions (</a:t>
            </a:r>
            <a:r>
              <a:rPr lang="en-US" sz="1350" b="1" dirty="0"/>
              <a:t>97%</a:t>
            </a:r>
            <a:r>
              <a:rPr lang="en-US" sz="1350" dirty="0"/>
              <a:t>) were “not just the [Phase 1] awardees.”</a:t>
            </a:r>
          </a:p>
          <a:p>
            <a:pPr lvl="1">
              <a:spcBef>
                <a:spcPts val="0"/>
              </a:spcBef>
            </a:pPr>
            <a:r>
              <a:rPr lang="en-US" sz="1350" dirty="0"/>
              <a:t>2023: 336 of 329 participants (</a:t>
            </a:r>
            <a:r>
              <a:rPr lang="en-US" sz="1350" b="1" dirty="0"/>
              <a:t>95%</a:t>
            </a:r>
            <a:r>
              <a:rPr lang="en-US" sz="1350" dirty="0"/>
              <a:t>), from 193 of 197 institutions (</a:t>
            </a:r>
            <a:r>
              <a:rPr lang="en-US" sz="1350" b="1" dirty="0"/>
              <a:t>98%</a:t>
            </a:r>
            <a:r>
              <a:rPr lang="en-US" sz="1350" dirty="0"/>
              <a:t>) were “not just the [Phase 1] awardees.”</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33</a:t>
            </a:fld>
            <a:endParaRPr lang="en-US"/>
          </a:p>
        </p:txBody>
      </p:sp>
    </p:spTree>
    <p:extLst>
      <p:ext uri="{BB962C8B-B14F-4D97-AF65-F5344CB8AC3E}">
        <p14:creationId xmlns:p14="http://schemas.microsoft.com/office/powerpoint/2010/main" val="261111821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24607"/>
            <a:ext cx="7772400" cy="2362200"/>
          </a:xfrm>
        </p:spPr>
        <p:txBody>
          <a:bodyPr>
            <a:noAutofit/>
          </a:bodyPr>
          <a:lstStyle/>
          <a:p>
            <a:r>
              <a:rPr lang="en-US" sz="5000" dirty="0">
                <a:solidFill>
                  <a:schemeClr val="tx1"/>
                </a:solidFill>
                <a:latin typeface="Arial Black" panose="020B0A04020102020204" pitchFamily="34" charset="0"/>
              </a:rPr>
              <a:t>Why Enterprise IT Approaches to Training Won’t Work</a:t>
            </a:r>
            <a:br>
              <a:rPr lang="en-US" sz="5000" dirty="0">
                <a:solidFill>
                  <a:schemeClr val="tx1"/>
                </a:solidFill>
                <a:latin typeface="Arial Black" panose="020B0A04020102020204" pitchFamily="34" charset="0"/>
              </a:rPr>
            </a:br>
            <a:r>
              <a:rPr lang="en-US" sz="5000" dirty="0">
                <a:solidFill>
                  <a:schemeClr val="tx1"/>
                </a:solidFill>
                <a:latin typeface="Arial Black" panose="020B0A04020102020204" pitchFamily="34" charset="0"/>
              </a:rPr>
              <a:t>for CI Professionals</a:t>
            </a:r>
          </a:p>
        </p:txBody>
      </p:sp>
    </p:spTree>
    <p:extLst>
      <p:ext uri="{BB962C8B-B14F-4D97-AF65-F5344CB8AC3E}">
        <p14:creationId xmlns:p14="http://schemas.microsoft.com/office/powerpoint/2010/main" val="19362525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5F1B-F9E1-4F0D-BCA2-BD3E17ED6001}"/>
              </a:ext>
            </a:extLst>
          </p:cNvPr>
          <p:cNvSpPr>
            <a:spLocks noGrp="1"/>
          </p:cNvSpPr>
          <p:nvPr>
            <p:ph type="title"/>
          </p:nvPr>
        </p:nvSpPr>
        <p:spPr/>
        <p:txBody>
          <a:bodyPr/>
          <a:lstStyle/>
          <a:p>
            <a:r>
              <a:rPr lang="en-US" sz="3950" dirty="0"/>
              <a:t>Enterprise IT Training Won’t Work</a:t>
            </a:r>
          </a:p>
        </p:txBody>
      </p:sp>
      <p:sp>
        <p:nvSpPr>
          <p:cNvPr id="3" name="Content Placeholder 2">
            <a:extLst>
              <a:ext uri="{FF2B5EF4-FFF2-40B4-BE49-F238E27FC236}">
                <a16:creationId xmlns:a16="http://schemas.microsoft.com/office/drawing/2014/main" id="{FA4EC710-29F1-404E-A11C-68D8F9BEF595}"/>
              </a:ext>
            </a:extLst>
          </p:cNvPr>
          <p:cNvSpPr>
            <a:spLocks noGrp="1"/>
          </p:cNvSpPr>
          <p:nvPr>
            <p:ph idx="1"/>
          </p:nvPr>
        </p:nvSpPr>
        <p:spPr>
          <a:xfrm>
            <a:off x="228600" y="1135930"/>
            <a:ext cx="8555038" cy="4648200"/>
          </a:xfrm>
        </p:spPr>
        <p:txBody>
          <a:bodyPr/>
          <a:lstStyle/>
          <a:p>
            <a:pPr>
              <a:spcBef>
                <a:spcPts val="100"/>
              </a:spcBef>
            </a:pPr>
            <a:r>
              <a:rPr lang="en-US" b="1" u="sng" dirty="0"/>
              <a:t>Enterprise IT</a:t>
            </a:r>
            <a:r>
              <a:rPr lang="en-US" dirty="0"/>
              <a:t>: Millions of professionals</a:t>
            </a:r>
          </a:p>
          <a:p>
            <a:pPr marL="0" indent="0">
              <a:spcBef>
                <a:spcPts val="100"/>
              </a:spcBef>
              <a:buNone/>
            </a:pPr>
            <a:r>
              <a:rPr lang="en-US" dirty="0"/>
              <a:t>	1970: 0.45M (0.6% of US civilian workforce)</a:t>
            </a:r>
          </a:p>
          <a:p>
            <a:pPr marL="0" indent="0">
              <a:spcBef>
                <a:spcPts val="100"/>
              </a:spcBef>
              <a:buNone/>
            </a:pPr>
            <a:r>
              <a:rPr lang="en-US" dirty="0"/>
              <a:t>	2014: 4.6M (2.9%)</a:t>
            </a:r>
          </a:p>
          <a:p>
            <a:pPr lvl="2">
              <a:spcBef>
                <a:spcPts val="100"/>
              </a:spcBef>
            </a:pPr>
            <a:r>
              <a:rPr lang="en-US" dirty="0"/>
              <a:t>Compound Annual Growth Rate: 5.3% (doubles every 13 years)</a:t>
            </a:r>
          </a:p>
          <a:p>
            <a:pPr lvl="1">
              <a:spcBef>
                <a:spcPts val="100"/>
              </a:spcBef>
            </a:pPr>
            <a:r>
              <a:rPr lang="en-US" dirty="0"/>
              <a:t>Degree programs (AS, BS, MS, PhD, certificates)</a:t>
            </a:r>
          </a:p>
          <a:p>
            <a:pPr lvl="1">
              <a:spcBef>
                <a:spcPts val="100"/>
              </a:spcBef>
            </a:pPr>
            <a:r>
              <a:rPr lang="en-US" dirty="0"/>
              <a:t>Certifications (e.g., CISSP, RHCE, MCSE, </a:t>
            </a:r>
            <a:r>
              <a:rPr lang="en-US" dirty="0" err="1"/>
              <a:t>etc</a:t>
            </a:r>
            <a:r>
              <a:rPr lang="en-US" dirty="0"/>
              <a:t>)</a:t>
            </a:r>
          </a:p>
          <a:p>
            <a:pPr lvl="1">
              <a:spcBef>
                <a:spcPts val="100"/>
              </a:spcBef>
            </a:pPr>
            <a:r>
              <a:rPr lang="en-US" dirty="0"/>
              <a:t>Enormous resources devoted to constantly updating skills</a:t>
            </a:r>
          </a:p>
          <a:p>
            <a:pPr lvl="1">
              <a:spcBef>
                <a:spcPts val="100"/>
              </a:spcBef>
            </a:pPr>
            <a:r>
              <a:rPr lang="en-US" b="1" u="sng" dirty="0"/>
              <a:t>NOTE</a:t>
            </a:r>
            <a:r>
              <a:rPr lang="en-US" dirty="0"/>
              <a:t>: This </a:t>
            </a:r>
            <a:r>
              <a:rPr lang="en-US" b="1" u="sng" dirty="0"/>
              <a:t>DOESN’T</a:t>
            </a:r>
            <a:r>
              <a:rPr lang="en-US" dirty="0"/>
              <a:t> take into account the explosion of         data science degree programs in the late 2010s (all but AK, WY).</a:t>
            </a:r>
          </a:p>
          <a:p>
            <a:pPr>
              <a:spcBef>
                <a:spcPts val="100"/>
              </a:spcBef>
            </a:pPr>
            <a:r>
              <a:rPr lang="en-US" b="1" u="sng" dirty="0"/>
              <a:t>Research Computing</a:t>
            </a:r>
            <a:r>
              <a:rPr lang="en-US" dirty="0"/>
              <a:t>: Thousands of professionals</a:t>
            </a:r>
          </a:p>
          <a:p>
            <a:pPr lvl="1">
              <a:spcBef>
                <a:spcPts val="100"/>
              </a:spcBef>
            </a:pPr>
            <a:r>
              <a:rPr lang="en-US" dirty="0"/>
              <a:t>No degree programs</a:t>
            </a:r>
          </a:p>
          <a:p>
            <a:pPr lvl="1">
              <a:spcBef>
                <a:spcPts val="100"/>
              </a:spcBef>
            </a:pPr>
            <a:r>
              <a:rPr lang="en-US" dirty="0"/>
              <a:t>No certifications</a:t>
            </a:r>
          </a:p>
          <a:p>
            <a:pPr lvl="1">
              <a:spcBef>
                <a:spcPts val="100"/>
              </a:spcBef>
            </a:pPr>
            <a:r>
              <a:rPr lang="en-US" dirty="0"/>
              <a:t>Minimal resources for updating skills</a:t>
            </a:r>
          </a:p>
          <a:p>
            <a:pPr lvl="1">
              <a:spcBef>
                <a:spcPts val="100"/>
              </a:spcBef>
            </a:pPr>
            <a:r>
              <a:rPr lang="en-US" dirty="0"/>
              <a:t>Therefore, informal education is our best bet – like this!</a:t>
            </a:r>
          </a:p>
        </p:txBody>
      </p:sp>
      <p:sp>
        <p:nvSpPr>
          <p:cNvPr id="4" name="Footer Placeholder 3">
            <a:extLst>
              <a:ext uri="{FF2B5EF4-FFF2-40B4-BE49-F238E27FC236}">
                <a16:creationId xmlns:a16="http://schemas.microsoft.com/office/drawing/2014/main" id="{CEA081F2-49DD-4465-BCDD-00C27316AD61}"/>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0CD434CC-59CD-4CA4-BAFD-C53FB7DA52DC}"/>
              </a:ext>
            </a:extLst>
          </p:cNvPr>
          <p:cNvSpPr>
            <a:spLocks noGrp="1"/>
          </p:cNvSpPr>
          <p:nvPr>
            <p:ph type="sldNum" sz="quarter" idx="11"/>
          </p:nvPr>
        </p:nvSpPr>
        <p:spPr/>
        <p:txBody>
          <a:bodyPr/>
          <a:lstStyle/>
          <a:p>
            <a:pPr>
              <a:defRPr/>
            </a:pPr>
            <a:fld id="{DAFF6522-D39A-4EFB-9FD2-0F43165FD2EE}" type="slidenum">
              <a:rPr lang="en-US" smtClean="0"/>
              <a:pPr>
                <a:defRPr/>
              </a:pPr>
              <a:t>35</a:t>
            </a:fld>
            <a:endParaRPr lang="en-US"/>
          </a:p>
        </p:txBody>
      </p:sp>
      <p:sp>
        <p:nvSpPr>
          <p:cNvPr id="6" name="TextBox 5">
            <a:extLst>
              <a:ext uri="{FF2B5EF4-FFF2-40B4-BE49-F238E27FC236}">
                <a16:creationId xmlns:a16="http://schemas.microsoft.com/office/drawing/2014/main" id="{0A7ADDAF-3F33-4F68-AF3F-D6D2F9A181F6}"/>
              </a:ext>
            </a:extLst>
          </p:cNvPr>
          <p:cNvSpPr txBox="1"/>
          <p:nvPr/>
        </p:nvSpPr>
        <p:spPr>
          <a:xfrm>
            <a:off x="3934619" y="2029119"/>
            <a:ext cx="4724400" cy="246221"/>
          </a:xfrm>
          <a:prstGeom prst="rect">
            <a:avLst/>
          </a:prstGeom>
          <a:noFill/>
        </p:spPr>
        <p:txBody>
          <a:bodyPr wrap="square" rtlCol="0">
            <a:spAutoFit/>
          </a:bodyPr>
          <a:lstStyle/>
          <a:p>
            <a:pPr algn="l"/>
            <a:r>
              <a:rPr lang="en-US" sz="1000" dirty="0">
                <a:hlinkClick r:id="rId2"/>
              </a:rPr>
              <a:t>https://www.census.gov/content/dam/Census/library/publications/2016/acs/acs-35.pdf</a:t>
            </a:r>
            <a:endParaRPr lang="en-US" sz="1000" dirty="0"/>
          </a:p>
        </p:txBody>
      </p:sp>
    </p:spTree>
    <p:extLst>
      <p:ext uri="{BB962C8B-B14F-4D97-AF65-F5344CB8AC3E}">
        <p14:creationId xmlns:p14="http://schemas.microsoft.com/office/powerpoint/2010/main" val="350281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56619"/>
            <a:ext cx="7772400" cy="2491581"/>
          </a:xfrm>
        </p:spPr>
        <p:txBody>
          <a:bodyPr>
            <a:normAutofit/>
          </a:bodyPr>
          <a:lstStyle/>
          <a:p>
            <a:pPr algn="ctr"/>
            <a:r>
              <a:rPr lang="en-US" sz="5000" dirty="0">
                <a:solidFill>
                  <a:schemeClr val="tx1"/>
                </a:solidFill>
                <a:latin typeface="Arial Black" panose="020B0A04020102020204" pitchFamily="34" charset="0"/>
              </a:rPr>
              <a:t>Virtual Residency</a:t>
            </a:r>
          </a:p>
          <a:p>
            <a:pPr algn="ct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16443861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What?</a:t>
            </a:r>
          </a:p>
        </p:txBody>
      </p:sp>
      <p:sp>
        <p:nvSpPr>
          <p:cNvPr id="3" name="Content Placeholder 2"/>
          <p:cNvSpPr>
            <a:spLocks noGrp="1"/>
          </p:cNvSpPr>
          <p:nvPr>
            <p:ph idx="1"/>
          </p:nvPr>
        </p:nvSpPr>
        <p:spPr/>
        <p:txBody>
          <a:bodyPr/>
          <a:lstStyle/>
          <a:p>
            <a:r>
              <a:rPr lang="en-US" dirty="0"/>
              <a:t>We teach pre-service and in-service CI Facilitators                                      how to do (or do better)                                             Research Computing Facilitation.</a:t>
            </a:r>
          </a:p>
          <a:p>
            <a:r>
              <a:rPr lang="en-US" dirty="0"/>
              <a:t>But then we have a hidden secret agenda ….</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37</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30334201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How?</a:t>
            </a:r>
          </a:p>
        </p:txBody>
      </p:sp>
      <p:sp>
        <p:nvSpPr>
          <p:cNvPr id="3" name="Content Placeholder 2"/>
          <p:cNvSpPr>
            <a:spLocks noGrp="1"/>
          </p:cNvSpPr>
          <p:nvPr>
            <p:ph idx="1"/>
          </p:nvPr>
        </p:nvSpPr>
        <p:spPr>
          <a:xfrm>
            <a:off x="152400" y="1168400"/>
            <a:ext cx="8839200" cy="4648200"/>
          </a:xfrm>
        </p:spPr>
        <p:txBody>
          <a:bodyPr/>
          <a:lstStyle/>
          <a:p>
            <a:r>
              <a:rPr lang="en-US" dirty="0"/>
              <a:t>Annual weeklong summer workshop (since 2015)</a:t>
            </a:r>
          </a:p>
          <a:p>
            <a:pPr lvl="1"/>
            <a:r>
              <a:rPr lang="en-US" dirty="0"/>
              <a:t>U California System has run its own targeted workshop based on     our introductory workshop, in spring 2017 and spring 2018.</a:t>
            </a:r>
          </a:p>
          <a:p>
            <a:r>
              <a:rPr lang="en-US" dirty="0"/>
              <a:t>Virtual Residency workshop planning calls</a:t>
            </a:r>
          </a:p>
          <a:p>
            <a:r>
              <a:rPr lang="en-US" dirty="0"/>
              <a:t>Annual meeting at the SC supercomputing conference</a:t>
            </a:r>
          </a:p>
          <a:p>
            <a:r>
              <a:rPr lang="en-US" dirty="0"/>
              <a:t>2017-18, 18-19, 19-20, 20-21: Grant Proposal Writing Apprenticeship (now on hiatus due to getting the grant)</a:t>
            </a:r>
          </a:p>
          <a:p>
            <a:r>
              <a:rPr lang="en-US" dirty="0"/>
              <a:t>2018-19, 19-20, 20-21, 21-22, 22-23: Paper Writing Apprenticeship                       (PEARC’19, PEARC’20, PEARC’21 papers published)</a:t>
            </a:r>
          </a:p>
          <a:p>
            <a:r>
              <a:rPr lang="en-US" dirty="0"/>
              <a:t>2021-22, 22-23: Grant Running Apprenticeship (CCIFTD grant)</a:t>
            </a:r>
          </a:p>
          <a:p>
            <a:pPr marL="0" indent="0">
              <a:buNone/>
            </a:pPr>
            <a:r>
              <a:rPr lang="en-US" dirty="0"/>
              <a:t>Before the Virtual Residency,                                                               </a:t>
            </a:r>
            <a:r>
              <a:rPr lang="en-US" b="1" u="sng" dirty="0"/>
              <a:t>no one had ever been dumb enough to try to teach this stuff.</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38</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383680926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Why?</a:t>
            </a:r>
          </a:p>
        </p:txBody>
      </p:sp>
      <p:sp>
        <p:nvSpPr>
          <p:cNvPr id="3" name="Content Placeholder 2"/>
          <p:cNvSpPr>
            <a:spLocks noGrp="1"/>
          </p:cNvSpPr>
          <p:nvPr>
            <p:ph idx="1"/>
          </p:nvPr>
        </p:nvSpPr>
        <p:spPr>
          <a:xfrm>
            <a:off x="304800" y="1235120"/>
            <a:ext cx="8229600" cy="4648200"/>
          </a:xfrm>
        </p:spPr>
        <p:txBody>
          <a:bodyPr/>
          <a:lstStyle/>
          <a:p>
            <a:r>
              <a:rPr lang="en-US" dirty="0"/>
              <a:t>CI Facilitators have strong experience within their discipline (often non-CS).</a:t>
            </a:r>
          </a:p>
          <a:p>
            <a:r>
              <a:rPr lang="en-US" dirty="0"/>
              <a:t>Most CI Facilitators (and other CI pros) haven’t been faculty.</a:t>
            </a:r>
          </a:p>
          <a:p>
            <a:r>
              <a:rPr lang="en-US" dirty="0"/>
              <a:t>Sometimes little or no research experience (especially for      IT staff who have an enterprise IT background).</a:t>
            </a:r>
          </a:p>
          <a:p>
            <a:r>
              <a:rPr lang="en-US" dirty="0"/>
              <a:t>Even if strong research background, typically little or            no experience with research outside their own discipline.</a:t>
            </a:r>
          </a:p>
          <a:p>
            <a:r>
              <a:rPr lang="en-US" dirty="0"/>
              <a:t>When we started the Virtual Residency in 2015, there were   no local, regional or national programs to teach people how to be a CI Facilitator.</a:t>
            </a:r>
          </a:p>
          <a:p>
            <a:r>
              <a:rPr lang="en-US" dirty="0"/>
              <a:t>In the olden days, you could take your time learning           how to do this – but not anymore ….</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39</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40464279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 </a:t>
            </a:r>
            <a:r>
              <a:rPr lang="en-US" dirty="0" err="1"/>
              <a:t>Video+Audio</a:t>
            </a:r>
            <a:endParaRPr lang="en-US" dirty="0"/>
          </a:p>
        </p:txBody>
      </p:sp>
      <p:sp>
        <p:nvSpPr>
          <p:cNvPr id="3" name="Content Placeholder 2"/>
          <p:cNvSpPr>
            <a:spLocks noGrp="1"/>
          </p:cNvSpPr>
          <p:nvPr>
            <p:ph idx="1"/>
          </p:nvPr>
        </p:nvSpPr>
        <p:spPr>
          <a:xfrm>
            <a:off x="381000" y="1138599"/>
            <a:ext cx="8402638" cy="4648200"/>
          </a:xfrm>
        </p:spPr>
        <p:txBody>
          <a:bodyPr/>
          <a:lstStyle/>
          <a:p>
            <a:pPr>
              <a:spcBef>
                <a:spcPts val="0"/>
              </a:spcBef>
            </a:pPr>
            <a:r>
              <a:rPr lang="en-US" b="1" dirty="0"/>
              <a:t>General</a:t>
            </a:r>
          </a:p>
          <a:p>
            <a:pPr lvl="1">
              <a:spcBef>
                <a:spcPts val="0"/>
              </a:spcBef>
            </a:pPr>
            <a:r>
              <a:rPr lang="en-US" dirty="0"/>
              <a:t>You </a:t>
            </a:r>
            <a:r>
              <a:rPr lang="en-US" b="1" u="sng" dirty="0"/>
              <a:t>MUST</a:t>
            </a:r>
            <a:r>
              <a:rPr lang="en-US" dirty="0"/>
              <a:t> have a Zoom account. You can get a                   </a:t>
            </a:r>
            <a:r>
              <a:rPr lang="en-US" b="1" dirty="0"/>
              <a:t>FREE</a:t>
            </a:r>
            <a:r>
              <a:rPr lang="en-US" dirty="0"/>
              <a:t> Zoom Basic account at: </a:t>
            </a:r>
            <a:r>
              <a:rPr lang="en-US" dirty="0">
                <a:hlinkClick r:id="rId3"/>
              </a:rPr>
              <a:t>http://zoom.us/</a:t>
            </a:r>
            <a:endParaRPr lang="en-US" dirty="0"/>
          </a:p>
          <a:p>
            <a:pPr lvl="1">
              <a:spcBef>
                <a:spcPts val="0"/>
              </a:spcBef>
            </a:pPr>
            <a:r>
              <a:rPr lang="en-US" dirty="0"/>
              <a:t>In your Zoom account, please use either (a) your full name or    (b) your first name and institution, for reporting to the NSF.</a:t>
            </a:r>
          </a:p>
          <a:p>
            <a:pPr lvl="1">
              <a:spcBef>
                <a:spcPts val="0"/>
              </a:spcBef>
            </a:pPr>
            <a:r>
              <a:rPr lang="en-US" dirty="0"/>
              <a:t>Please </a:t>
            </a:r>
            <a:r>
              <a:rPr lang="en-US" b="1" u="sng" dirty="0"/>
              <a:t>update Zoom</a:t>
            </a:r>
            <a:r>
              <a:rPr lang="en-US" dirty="0"/>
              <a:t> to the most recent stable version.</a:t>
            </a:r>
          </a:p>
          <a:p>
            <a:pPr>
              <a:spcBef>
                <a:spcPts val="0"/>
              </a:spcBef>
            </a:pPr>
            <a:r>
              <a:rPr lang="en-US" b="1" dirty="0"/>
              <a:t>Windows</a:t>
            </a:r>
            <a:r>
              <a:rPr lang="en-US" dirty="0"/>
              <a:t>, </a:t>
            </a:r>
            <a:r>
              <a:rPr lang="en-US" b="1" dirty="0"/>
              <a:t>MacOS</a:t>
            </a:r>
            <a:r>
              <a:rPr lang="en-US" dirty="0"/>
              <a:t> or </a:t>
            </a:r>
            <a:r>
              <a:rPr lang="en-US" b="1" dirty="0"/>
              <a:t>Linux</a:t>
            </a:r>
            <a:r>
              <a:rPr lang="en-US" dirty="0"/>
              <a:t>:</a:t>
            </a:r>
          </a:p>
          <a:p>
            <a:pPr lvl="1">
              <a:spcBef>
                <a:spcPts val="0"/>
              </a:spcBef>
            </a:pPr>
            <a:r>
              <a:rPr lang="en-US" dirty="0"/>
              <a:t>In a web browser, go to the Zoom URL we sent you via e-mail.</a:t>
            </a:r>
          </a:p>
          <a:p>
            <a:pPr lvl="1">
              <a:spcBef>
                <a:spcPts val="0"/>
              </a:spcBef>
            </a:pPr>
            <a:r>
              <a:rPr lang="en-US" dirty="0"/>
              <a:t>That will get you a download of the Zoom app for your OS.</a:t>
            </a:r>
          </a:p>
          <a:p>
            <a:pPr>
              <a:spcBef>
                <a:spcPts val="0"/>
              </a:spcBef>
            </a:pPr>
            <a:r>
              <a:rPr lang="en-US" b="1" dirty="0"/>
              <a:t>Android</a:t>
            </a:r>
            <a:r>
              <a:rPr lang="en-US" dirty="0"/>
              <a:t> or </a:t>
            </a:r>
            <a:r>
              <a:rPr lang="en-US" b="1" dirty="0"/>
              <a:t>iOS</a:t>
            </a:r>
            <a:r>
              <a:rPr lang="en-US" dirty="0"/>
              <a:t>:</a:t>
            </a:r>
          </a:p>
          <a:p>
            <a:pPr lvl="1">
              <a:spcBef>
                <a:spcPts val="0"/>
              </a:spcBef>
            </a:pPr>
            <a:r>
              <a:rPr lang="en-US" dirty="0"/>
              <a:t>Go to your app store and download the FREE Zoom app.</a:t>
            </a:r>
          </a:p>
          <a:p>
            <a:pPr lvl="1">
              <a:spcBef>
                <a:spcPts val="0"/>
              </a:spcBef>
            </a:pPr>
            <a:r>
              <a:rPr lang="en-US" dirty="0"/>
              <a:t>Run the Zoom app and go to the meeting ID number in the e-mail.</a:t>
            </a:r>
          </a:p>
          <a:p>
            <a:pPr>
              <a:spcBef>
                <a:spcPts val="0"/>
              </a:spcBef>
            </a:pPr>
            <a:r>
              <a:rPr lang="en-US" dirty="0"/>
              <a:t>Please </a:t>
            </a:r>
            <a:r>
              <a:rPr lang="en-US" b="1" u="sng" dirty="0"/>
              <a:t>MUTE YOURSELF</a:t>
            </a:r>
            <a:r>
              <a:rPr lang="en-US" dirty="0"/>
              <a:t> and </a:t>
            </a:r>
            <a:r>
              <a:rPr lang="en-US" b="1" u="sng" dirty="0"/>
              <a:t>TURN OFF YOUR CAMERA</a:t>
            </a:r>
            <a:r>
              <a:rPr lang="en-US" dirty="0"/>
              <a:t> except when you're talking.</a:t>
            </a:r>
          </a:p>
          <a:p>
            <a:pPr marL="0" indent="0">
              <a:spcBef>
                <a:spcPts val="0"/>
              </a:spcBef>
              <a:buNone/>
            </a:pPr>
            <a:r>
              <a:rPr lang="en-US" sz="1800" dirty="0">
                <a:hlinkClick r:id="rId4"/>
              </a:rPr>
              <a:t>http://www.oscer.ou.edu/virtualresidency2024/</a:t>
            </a:r>
            <a:r>
              <a:rPr lang="en-US" sz="1800" dirty="0"/>
              <a:t>         </a:t>
            </a:r>
            <a:r>
              <a:rPr lang="en-US" sz="1800" dirty="0">
                <a:hlinkClick r:id="rId5"/>
              </a:rPr>
              <a:t>virtualresidency2024@gmail.com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1049266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Virtual </a:t>
            </a:r>
            <a:r>
              <a:rPr lang="en-US" dirty="0"/>
              <a:t>Residency</a:t>
            </a:r>
            <a:r>
              <a:rPr lang="en-US" sz="3900" dirty="0"/>
              <a:t>: Who?</a:t>
            </a:r>
          </a:p>
        </p:txBody>
      </p:sp>
      <p:sp>
        <p:nvSpPr>
          <p:cNvPr id="3" name="Content Placeholder 2"/>
          <p:cNvSpPr>
            <a:spLocks noGrp="1"/>
          </p:cNvSpPr>
          <p:nvPr>
            <p:ph idx="1"/>
          </p:nvPr>
        </p:nvSpPr>
        <p:spPr>
          <a:xfrm>
            <a:off x="217710" y="1138760"/>
            <a:ext cx="8675917" cy="4648200"/>
          </a:xfrm>
        </p:spPr>
        <p:txBody>
          <a:bodyPr/>
          <a:lstStyle/>
          <a:p>
            <a:pPr marL="0" indent="0">
              <a:spcBef>
                <a:spcPts val="0"/>
              </a:spcBef>
              <a:buNone/>
            </a:pPr>
            <a:r>
              <a:rPr lang="en-US" sz="2300" u="sng" dirty="0"/>
              <a:t>2015-present (before this week)</a:t>
            </a:r>
            <a:r>
              <a:rPr lang="en-US" sz="2300" dirty="0"/>
              <a:t>: We’ve already served 1558 people from 493 institutions in all 50 US states &amp; 4 US territories,                plus 19 other countries on 6 continents, including:</a:t>
            </a:r>
          </a:p>
          <a:p>
            <a:pPr>
              <a:spcBef>
                <a:spcPts val="0"/>
              </a:spcBef>
            </a:pPr>
            <a:r>
              <a:rPr lang="en-US" dirty="0"/>
              <a:t>  64 (13%) Minority Serving Institutions                                  (22% of 295 4+year MSIs, 14% of 468 MSIs);</a:t>
            </a:r>
          </a:p>
          <a:p>
            <a:pPr>
              <a:spcBef>
                <a:spcPts val="0"/>
              </a:spcBef>
            </a:pPr>
            <a:r>
              <a:rPr lang="en-US" dirty="0"/>
              <a:t>131 (27%) non-PhD-granting institutions;</a:t>
            </a:r>
          </a:p>
          <a:p>
            <a:pPr>
              <a:spcBef>
                <a:spcPts val="0"/>
              </a:spcBef>
            </a:pPr>
            <a:r>
              <a:rPr lang="en-US" dirty="0"/>
              <a:t>124 institutions (25%) in all 28 EPSCoR jurisdictions;</a:t>
            </a:r>
          </a:p>
          <a:p>
            <a:pPr>
              <a:spcBef>
                <a:spcPts val="0"/>
              </a:spcBef>
            </a:pPr>
            <a:r>
              <a:rPr lang="en-US" dirty="0"/>
              <a:t>286 institutions (58%) are Campus Champion institutions          (80% of Campus Champion institutions).</a:t>
            </a:r>
          </a:p>
          <a:p>
            <a:pPr marL="0" indent="0">
              <a:spcBef>
                <a:spcPts val="0"/>
              </a:spcBef>
              <a:buNone/>
            </a:pPr>
            <a:r>
              <a:rPr lang="en-US" sz="2300" dirty="0"/>
              <a:t>This is for </a:t>
            </a:r>
            <a:r>
              <a:rPr lang="en-US" sz="2300" b="1" u="sng" dirty="0"/>
              <a:t>ALL</a:t>
            </a:r>
            <a:r>
              <a:rPr lang="en-US" sz="2300" dirty="0"/>
              <a:t> Virtual Residency activities, including:</a:t>
            </a:r>
          </a:p>
          <a:p>
            <a:pPr>
              <a:spcBef>
                <a:spcPts val="0"/>
              </a:spcBef>
            </a:pPr>
            <a:r>
              <a:rPr lang="en-US" sz="2300" dirty="0"/>
              <a:t>workshops (including mini-workshops by/for U California);</a:t>
            </a:r>
          </a:p>
          <a:p>
            <a:pPr>
              <a:spcBef>
                <a:spcPts val="0"/>
              </a:spcBef>
            </a:pPr>
            <a:r>
              <a:rPr lang="en-US" sz="2300" dirty="0"/>
              <a:t>conference calls;</a:t>
            </a:r>
          </a:p>
          <a:p>
            <a:pPr>
              <a:spcBef>
                <a:spcPts val="0"/>
              </a:spcBef>
            </a:pPr>
            <a:r>
              <a:rPr lang="en-US" sz="2300" dirty="0"/>
              <a:t>the Apprenticeships (Grant Proposal Writing, Paper Writing,      Grant Running).</a:t>
            </a:r>
          </a:p>
        </p:txBody>
      </p:sp>
      <p:sp>
        <p:nvSpPr>
          <p:cNvPr id="5" name="Slide Number Placeholder 4"/>
          <p:cNvSpPr>
            <a:spLocks noGrp="1"/>
          </p:cNvSpPr>
          <p:nvPr>
            <p:ph type="sldNum" sz="quarter" idx="11"/>
          </p:nvPr>
        </p:nvSpPr>
        <p:spPr>
          <a:xfrm>
            <a:off x="7162800" y="6096000"/>
            <a:ext cx="1295400" cy="457200"/>
          </a:xfrm>
        </p:spPr>
        <p:txBody>
          <a:bodyPr/>
          <a:lstStyle/>
          <a:p>
            <a:pPr>
              <a:defRPr/>
            </a:pPr>
            <a:fld id="{DAFF6522-D39A-4EFB-9FD2-0F43165FD2EE}" type="slidenum">
              <a:rPr lang="en-US" smtClean="0"/>
              <a:pPr>
                <a:defRPr/>
              </a:pPr>
              <a:t>40</a:t>
            </a:fld>
            <a:endParaRPr lang="en-US"/>
          </a:p>
        </p:txBody>
      </p:sp>
      <p:sp>
        <p:nvSpPr>
          <p:cNvPr id="7" name="Rectangle 2"/>
          <p:cNvSpPr>
            <a:spLocks noChangeArrowheads="1"/>
          </p:cNvSpPr>
          <p:nvPr/>
        </p:nvSpPr>
        <p:spPr bwMode="auto">
          <a:xfrm>
            <a:off x="0" y="-184666"/>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8747882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7A0B-765F-4C62-B3C5-0B68D09BAF2C}"/>
              </a:ext>
            </a:extLst>
          </p:cNvPr>
          <p:cNvSpPr>
            <a:spLocks noGrp="1"/>
          </p:cNvSpPr>
          <p:nvPr>
            <p:ph type="title"/>
          </p:nvPr>
        </p:nvSpPr>
        <p:spPr/>
        <p:txBody>
          <a:bodyPr/>
          <a:lstStyle/>
          <a:p>
            <a:r>
              <a:rPr lang="en-US" dirty="0"/>
              <a:t>Virtual Residency: Who’s Here?</a:t>
            </a:r>
          </a:p>
        </p:txBody>
      </p:sp>
      <p:sp>
        <p:nvSpPr>
          <p:cNvPr id="3" name="Content Placeholder 2">
            <a:extLst>
              <a:ext uri="{FF2B5EF4-FFF2-40B4-BE49-F238E27FC236}">
                <a16:creationId xmlns:a16="http://schemas.microsoft.com/office/drawing/2014/main" id="{DEA87179-50DD-4339-AE0D-6E1E2FC8152F}"/>
              </a:ext>
            </a:extLst>
          </p:cNvPr>
          <p:cNvSpPr>
            <a:spLocks noGrp="1"/>
          </p:cNvSpPr>
          <p:nvPr>
            <p:ph idx="1"/>
          </p:nvPr>
        </p:nvSpPr>
        <p:spPr>
          <a:xfrm>
            <a:off x="233680" y="1209040"/>
            <a:ext cx="8534400" cy="4648200"/>
          </a:xfrm>
        </p:spPr>
        <p:txBody>
          <a:bodyPr/>
          <a:lstStyle/>
          <a:p>
            <a:pPr marL="0" indent="0">
              <a:spcBef>
                <a:spcPts val="0"/>
              </a:spcBef>
              <a:buNone/>
            </a:pPr>
            <a:r>
              <a:rPr lang="en-US" dirty="0"/>
              <a:t>We can’t yet say who’s </a:t>
            </a:r>
            <a:r>
              <a:rPr lang="en-US" u="sng" dirty="0"/>
              <a:t>attending</a:t>
            </a:r>
            <a:r>
              <a:rPr lang="en-US" dirty="0"/>
              <a:t> this week’s workshop, but         we can say who’s </a:t>
            </a:r>
            <a:r>
              <a:rPr lang="en-US" u="sng" dirty="0"/>
              <a:t>preregistered</a:t>
            </a:r>
            <a:r>
              <a:rPr lang="en-US" dirty="0"/>
              <a:t>:</a:t>
            </a:r>
          </a:p>
          <a:p>
            <a:pPr>
              <a:spcBef>
                <a:spcPts val="0"/>
              </a:spcBef>
            </a:pPr>
            <a:r>
              <a:rPr lang="en-US" dirty="0"/>
              <a:t>334 </a:t>
            </a:r>
            <a:r>
              <a:rPr lang="en-US" dirty="0" err="1"/>
              <a:t>preregistrants</a:t>
            </a:r>
            <a:r>
              <a:rPr lang="en-US" dirty="0"/>
              <a:t> (2023: 445; 2022: 510; 2021: 538; 2020: 582; 2019: 334; 2018: 312; 2017: 257)</a:t>
            </a:r>
          </a:p>
          <a:p>
            <a:pPr>
              <a:spcBef>
                <a:spcPts val="0"/>
              </a:spcBef>
            </a:pPr>
            <a:r>
              <a:rPr lang="en-US" dirty="0"/>
              <a:t>172 preregistered institutions, from 49 US states &amp; territories   and 5 other countries on 4 continents.</a:t>
            </a:r>
          </a:p>
          <a:p>
            <a:pPr lvl="1">
              <a:spcBef>
                <a:spcPts val="0"/>
              </a:spcBef>
            </a:pPr>
            <a:r>
              <a:rPr lang="en-US" dirty="0"/>
              <a:t>Includes 33 new institutions that haven’t previously participated!</a:t>
            </a:r>
          </a:p>
          <a:p>
            <a:pPr>
              <a:spcBef>
                <a:spcPts val="0"/>
              </a:spcBef>
            </a:pPr>
            <a:r>
              <a:rPr lang="en-US" dirty="0"/>
              <a:t>Based on past experience, we always expect                                      fewer attendees than </a:t>
            </a:r>
            <a:r>
              <a:rPr lang="en-US" dirty="0" err="1"/>
              <a:t>preregistrants</a:t>
            </a:r>
            <a:r>
              <a:rPr lang="en-US" dirty="0"/>
              <a:t>.</a:t>
            </a:r>
          </a:p>
        </p:txBody>
      </p:sp>
      <p:sp>
        <p:nvSpPr>
          <p:cNvPr id="4" name="Footer Placeholder 3">
            <a:extLst>
              <a:ext uri="{FF2B5EF4-FFF2-40B4-BE49-F238E27FC236}">
                <a16:creationId xmlns:a16="http://schemas.microsoft.com/office/drawing/2014/main" id="{D066BED3-9B38-4579-8500-82A8D77D211B}"/>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FC3CED43-8D1A-471E-85F2-26824D61BE4F}"/>
              </a:ext>
            </a:extLst>
          </p:cNvPr>
          <p:cNvSpPr>
            <a:spLocks noGrp="1"/>
          </p:cNvSpPr>
          <p:nvPr>
            <p:ph type="sldNum" sz="quarter" idx="11"/>
          </p:nvPr>
        </p:nvSpPr>
        <p:spPr/>
        <p:txBody>
          <a:bodyPr/>
          <a:lstStyle/>
          <a:p>
            <a:pPr>
              <a:defRPr/>
            </a:pPr>
            <a:fld id="{DAFF6522-D39A-4EFB-9FD2-0F43165FD2EE}" type="slidenum">
              <a:rPr lang="en-US" smtClean="0"/>
              <a:pPr>
                <a:defRPr/>
              </a:pPr>
              <a:t>41</a:t>
            </a:fld>
            <a:endParaRPr lang="en-US"/>
          </a:p>
        </p:txBody>
      </p:sp>
    </p:spTree>
    <p:extLst>
      <p:ext uri="{BB962C8B-B14F-4D97-AF65-F5344CB8AC3E}">
        <p14:creationId xmlns:p14="http://schemas.microsoft.com/office/powerpoint/2010/main" val="347878623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Helping Researchers Hard?</a:t>
            </a:r>
          </a:p>
        </p:txBody>
      </p:sp>
      <p:sp>
        <p:nvSpPr>
          <p:cNvPr id="3" name="Content Placeholder 2"/>
          <p:cNvSpPr>
            <a:spLocks noGrp="1"/>
          </p:cNvSpPr>
          <p:nvPr>
            <p:ph idx="1"/>
          </p:nvPr>
        </p:nvSpPr>
        <p:spPr/>
        <p:txBody>
          <a:bodyPr/>
          <a:lstStyle/>
          <a:p>
            <a:r>
              <a:rPr lang="en-US" b="1" u="sng" dirty="0"/>
              <a:t>Applicability</a:t>
            </a:r>
            <a:r>
              <a:rPr lang="en-US" dirty="0"/>
              <a:t>: More disciplines do computing-intensive and/or data-intensive research now than ever before.</a:t>
            </a:r>
            <a:endParaRPr lang="en-US" b="1" u="sng" dirty="0"/>
          </a:p>
          <a:p>
            <a:r>
              <a:rPr lang="en-US" b="1" u="sng" dirty="0"/>
              <a:t>Ubiquity</a:t>
            </a:r>
            <a:r>
              <a:rPr lang="en-US" dirty="0"/>
              <a:t>: Within any discipline, a greater proportion of researchers do computing-intensive and/or data-intensive research now than ever before.</a:t>
            </a:r>
          </a:p>
          <a:p>
            <a:r>
              <a:rPr lang="en-US" b="1" u="sng" dirty="0"/>
              <a:t>System Complexity</a:t>
            </a:r>
            <a:r>
              <a:rPr lang="en-US" dirty="0"/>
              <a:t>: The storage hierarchy is             getting deeper (flash, High Bandwidth Memory, </a:t>
            </a:r>
            <a:r>
              <a:rPr lang="en-US" dirty="0" err="1"/>
              <a:t>etc</a:t>
            </a:r>
            <a:r>
              <a:rPr lang="en-US" dirty="0"/>
              <a:t>), and parallelism is getting more hybrid (GPUs, </a:t>
            </a:r>
            <a:r>
              <a:rPr lang="en-US" dirty="0" err="1"/>
              <a:t>etc</a:t>
            </a:r>
            <a:r>
              <a:rPr lang="en-US" dirty="0"/>
              <a:t>).</a:t>
            </a:r>
          </a:p>
          <a:p>
            <a:r>
              <a:rPr lang="en-US" b="1" u="sng" dirty="0"/>
              <a:t>Conceptual Distance</a:t>
            </a:r>
            <a:r>
              <a:rPr lang="en-US" dirty="0"/>
              <a:t>: The mental gap from handheld computing to command line/Linux/batch/remote/shared.</a:t>
            </a:r>
          </a:p>
          <a:p>
            <a:pPr marL="0" indent="0">
              <a:buNone/>
            </a:pPr>
            <a:r>
              <a:rPr lang="en-US" dirty="0"/>
              <a:t>But we still only have one hour to teach them how to use CI before they lose interest!</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42</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30980517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More Institutions Have On-Campus CI</a:t>
            </a:r>
          </a:p>
        </p:txBody>
      </p:sp>
      <p:sp>
        <p:nvSpPr>
          <p:cNvPr id="3" name="Content Placeholder 2"/>
          <p:cNvSpPr>
            <a:spLocks noGrp="1"/>
          </p:cNvSpPr>
          <p:nvPr>
            <p:ph idx="1"/>
          </p:nvPr>
        </p:nvSpPr>
        <p:spPr/>
        <p:txBody>
          <a:bodyPr/>
          <a:lstStyle/>
          <a:p>
            <a:pPr marL="0" indent="0">
              <a:buNone/>
            </a:pPr>
            <a:r>
              <a:rPr lang="en-US" dirty="0"/>
              <a:t>The fraction of national universities that have                              on-campus research computing resources:</a:t>
            </a:r>
          </a:p>
          <a:p>
            <a:r>
              <a:rPr lang="en-US" dirty="0"/>
              <a:t>94% (137 of 146) R1s (Carnegie Classification Very High Research Activity);</a:t>
            </a:r>
          </a:p>
          <a:p>
            <a:r>
              <a:rPr lang="en-US" dirty="0"/>
              <a:t>55%   (73 of 133) R2s (High Research Activity);</a:t>
            </a:r>
          </a:p>
          <a:p>
            <a:r>
              <a:rPr lang="en-US" dirty="0"/>
              <a:t>on the US News rankings of top national universities:</a:t>
            </a:r>
          </a:p>
          <a:p>
            <a:pPr lvl="1"/>
            <a:r>
              <a:rPr lang="en-US" dirty="0"/>
              <a:t>98% (all but   2) of the top   50 institutions;</a:t>
            </a:r>
          </a:p>
          <a:p>
            <a:pPr lvl="1"/>
            <a:r>
              <a:rPr lang="en-US" dirty="0"/>
              <a:t>95% (all but   5) of the top 100;</a:t>
            </a:r>
          </a:p>
          <a:p>
            <a:pPr lvl="1"/>
            <a:r>
              <a:rPr lang="en-US" dirty="0"/>
              <a:t>84% (all but 21) of the top 150;</a:t>
            </a:r>
          </a:p>
          <a:p>
            <a:pPr lvl="1"/>
            <a:r>
              <a:rPr lang="en-US" dirty="0"/>
              <a:t>78% (all but 44) of the top 200.</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43</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24948407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Most Institutions Have Virtual Residents #1</a:t>
            </a:r>
          </a:p>
        </p:txBody>
      </p:sp>
      <p:sp>
        <p:nvSpPr>
          <p:cNvPr id="3" name="Content Placeholder 2"/>
          <p:cNvSpPr>
            <a:spLocks noGrp="1"/>
          </p:cNvSpPr>
          <p:nvPr>
            <p:ph idx="1"/>
          </p:nvPr>
        </p:nvSpPr>
        <p:spPr>
          <a:xfrm>
            <a:off x="588962" y="1371600"/>
            <a:ext cx="8021638" cy="4648200"/>
          </a:xfrm>
        </p:spPr>
        <p:txBody>
          <a:bodyPr/>
          <a:lstStyle/>
          <a:p>
            <a:pPr marL="0" indent="0">
              <a:buNone/>
            </a:pPr>
            <a:r>
              <a:rPr lang="en-US" dirty="0"/>
              <a:t>The fraction of US News national universities that have participated in, or are registered to participate in, the         Virtual Residency (percentages due to ties in the last position):</a:t>
            </a:r>
          </a:p>
          <a:p>
            <a:r>
              <a:rPr lang="en-US" dirty="0"/>
              <a:t>100%                    of the Top   25 institutions;</a:t>
            </a:r>
          </a:p>
          <a:p>
            <a:r>
              <a:rPr lang="en-US" dirty="0"/>
              <a:t>  98% (all but   1) of the Top   50;</a:t>
            </a:r>
          </a:p>
          <a:p>
            <a:r>
              <a:rPr lang="en-US" dirty="0"/>
              <a:t>  88% (all but 12) of the Top 100;</a:t>
            </a:r>
          </a:p>
          <a:p>
            <a:r>
              <a:rPr lang="en-US" dirty="0"/>
              <a:t>  82% (all but 27) of the Top 150;</a:t>
            </a:r>
          </a:p>
          <a:p>
            <a:r>
              <a:rPr lang="en-US" dirty="0"/>
              <a:t>  75% (all but 50) of the Top 200.</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44</a:t>
            </a:fld>
            <a:endParaRPr lang="en-US"/>
          </a:p>
        </p:txBody>
      </p:sp>
      <p:sp>
        <p:nvSpPr>
          <p:cNvPr id="6" name="TextBox 5">
            <a:extLst>
              <a:ext uri="{FF2B5EF4-FFF2-40B4-BE49-F238E27FC236}">
                <a16:creationId xmlns:a16="http://schemas.microsoft.com/office/drawing/2014/main" id="{8B859FBE-1D9F-497B-9AE6-05C1973CA4F0}"/>
              </a:ext>
            </a:extLst>
          </p:cNvPr>
          <p:cNvSpPr txBox="1"/>
          <p:nvPr/>
        </p:nvSpPr>
        <p:spPr>
          <a:xfrm>
            <a:off x="4038600" y="5717144"/>
            <a:ext cx="4343400" cy="246221"/>
          </a:xfrm>
          <a:prstGeom prst="rect">
            <a:avLst/>
          </a:prstGeom>
          <a:noFill/>
        </p:spPr>
        <p:txBody>
          <a:bodyPr wrap="square" rtlCol="0">
            <a:spAutoFit/>
          </a:bodyPr>
          <a:lstStyle/>
          <a:p>
            <a:r>
              <a:rPr lang="en-US" sz="1000" dirty="0">
                <a:hlinkClick r:id="rId3"/>
              </a:rPr>
              <a:t>https://www.usnews.com/best-colleges/rankings/national-universities</a:t>
            </a:r>
            <a:endParaRPr lang="en-US" sz="1000" dirty="0"/>
          </a:p>
        </p:txBody>
      </p:sp>
    </p:spTree>
    <p:extLst>
      <p:ext uri="{BB962C8B-B14F-4D97-AF65-F5344CB8AC3E}">
        <p14:creationId xmlns:p14="http://schemas.microsoft.com/office/powerpoint/2010/main" val="2079600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8EC2-BE1A-42EB-9F33-3196ECF791D8}"/>
              </a:ext>
            </a:extLst>
          </p:cNvPr>
          <p:cNvSpPr>
            <a:spLocks noGrp="1"/>
          </p:cNvSpPr>
          <p:nvPr>
            <p:ph type="title"/>
          </p:nvPr>
        </p:nvSpPr>
        <p:spPr/>
        <p:txBody>
          <a:bodyPr/>
          <a:lstStyle/>
          <a:p>
            <a:r>
              <a:rPr lang="en-US" sz="3200" dirty="0"/>
              <a:t>Most Institutions Have Virtual Residents #2</a:t>
            </a:r>
          </a:p>
        </p:txBody>
      </p:sp>
      <p:sp>
        <p:nvSpPr>
          <p:cNvPr id="3" name="Content Placeholder 2">
            <a:extLst>
              <a:ext uri="{FF2B5EF4-FFF2-40B4-BE49-F238E27FC236}">
                <a16:creationId xmlns:a16="http://schemas.microsoft.com/office/drawing/2014/main" id="{8924BD14-0756-416A-8346-FA36C45A8E25}"/>
              </a:ext>
            </a:extLst>
          </p:cNvPr>
          <p:cNvSpPr>
            <a:spLocks noGrp="1"/>
          </p:cNvSpPr>
          <p:nvPr>
            <p:ph idx="1"/>
          </p:nvPr>
        </p:nvSpPr>
        <p:spPr>
          <a:xfrm>
            <a:off x="609600" y="1371600"/>
            <a:ext cx="8021638" cy="4648200"/>
          </a:xfrm>
        </p:spPr>
        <p:txBody>
          <a:bodyPr/>
          <a:lstStyle/>
          <a:p>
            <a:pPr marL="0" indent="0">
              <a:buNone/>
            </a:pPr>
            <a:r>
              <a:rPr lang="en-US" dirty="0"/>
              <a:t>The fraction of R1 and R2 universities that have participated in, or are registered to participate in, the Virtual Residency:</a:t>
            </a:r>
          </a:p>
          <a:p>
            <a:r>
              <a:rPr lang="en-US" dirty="0"/>
              <a:t>R1: 95% (139 of 146);</a:t>
            </a:r>
          </a:p>
          <a:p>
            <a:r>
              <a:rPr lang="en-US" dirty="0"/>
              <a:t>R2:  62%  (88 of 135).</a:t>
            </a:r>
          </a:p>
        </p:txBody>
      </p:sp>
      <p:sp>
        <p:nvSpPr>
          <p:cNvPr id="4" name="Footer Placeholder 3">
            <a:extLst>
              <a:ext uri="{FF2B5EF4-FFF2-40B4-BE49-F238E27FC236}">
                <a16:creationId xmlns:a16="http://schemas.microsoft.com/office/drawing/2014/main" id="{39ED1554-5499-431F-B5EA-FEA27E927E8A}"/>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337D5A00-4111-48A8-B9F1-4A3C15DE657C}"/>
              </a:ext>
            </a:extLst>
          </p:cNvPr>
          <p:cNvSpPr>
            <a:spLocks noGrp="1"/>
          </p:cNvSpPr>
          <p:nvPr>
            <p:ph type="sldNum" sz="quarter" idx="11"/>
          </p:nvPr>
        </p:nvSpPr>
        <p:spPr/>
        <p:txBody>
          <a:bodyPr/>
          <a:lstStyle/>
          <a:p>
            <a:pPr>
              <a:defRPr/>
            </a:pPr>
            <a:fld id="{DAFF6522-D39A-4EFB-9FD2-0F43165FD2EE}" type="slidenum">
              <a:rPr lang="en-US" smtClean="0"/>
              <a:pPr>
                <a:defRPr/>
              </a:pPr>
              <a:t>45</a:t>
            </a:fld>
            <a:endParaRPr lang="en-US"/>
          </a:p>
        </p:txBody>
      </p:sp>
    </p:spTree>
    <p:extLst>
      <p:ext uri="{BB962C8B-B14F-4D97-AF65-F5344CB8AC3E}">
        <p14:creationId xmlns:p14="http://schemas.microsoft.com/office/powerpoint/2010/main" val="265853598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0A50-CB71-48F5-8F0F-19B19303B8A2}"/>
              </a:ext>
            </a:extLst>
          </p:cNvPr>
          <p:cNvSpPr>
            <a:spLocks noGrp="1"/>
          </p:cNvSpPr>
          <p:nvPr>
            <p:ph type="title"/>
          </p:nvPr>
        </p:nvSpPr>
        <p:spPr/>
        <p:txBody>
          <a:bodyPr/>
          <a:lstStyle/>
          <a:p>
            <a:r>
              <a:rPr lang="en-US" dirty="0"/>
              <a:t>Virtual Residency Evaluation</a:t>
            </a:r>
          </a:p>
        </p:txBody>
      </p:sp>
      <p:sp>
        <p:nvSpPr>
          <p:cNvPr id="3" name="Content Placeholder 2">
            <a:extLst>
              <a:ext uri="{FF2B5EF4-FFF2-40B4-BE49-F238E27FC236}">
                <a16:creationId xmlns:a16="http://schemas.microsoft.com/office/drawing/2014/main" id="{DF220C8A-3AC1-4372-96AD-9E96D26C6CA7}"/>
              </a:ext>
            </a:extLst>
          </p:cNvPr>
          <p:cNvSpPr>
            <a:spLocks noGrp="1"/>
          </p:cNvSpPr>
          <p:nvPr>
            <p:ph idx="1"/>
          </p:nvPr>
        </p:nvSpPr>
        <p:spPr>
          <a:xfrm>
            <a:off x="609600" y="1154783"/>
            <a:ext cx="8174038" cy="4648200"/>
          </a:xfrm>
        </p:spPr>
        <p:txBody>
          <a:bodyPr/>
          <a:lstStyle/>
          <a:p>
            <a:pPr>
              <a:spcBef>
                <a:spcPts val="200"/>
              </a:spcBef>
            </a:pPr>
            <a:r>
              <a:rPr lang="en-US" dirty="0"/>
              <a:t>For the 2020 workshop, we did an external evaluation of      the Virtual Residency workshop.</a:t>
            </a:r>
          </a:p>
          <a:p>
            <a:pPr lvl="1">
              <a:spcBef>
                <a:spcPts val="200"/>
              </a:spcBef>
            </a:pPr>
            <a:r>
              <a:rPr lang="en-US" dirty="0"/>
              <a:t>Georgia Tech Institutional Review Board protocol # H16227, approved 6/30/2016, approved for use at OU by OU’s IRB 5/13/2023.</a:t>
            </a:r>
          </a:p>
          <a:p>
            <a:pPr>
              <a:spcBef>
                <a:spcPts val="200"/>
              </a:spcBef>
            </a:pPr>
            <a:r>
              <a:rPr lang="en-US" dirty="0"/>
              <a:t>The evaluation was conducted by the same team that            does the evaluation for the XSEDE program,                          led by </a:t>
            </a:r>
            <a:r>
              <a:rPr lang="en-US" dirty="0" err="1"/>
              <a:t>Lizanne</a:t>
            </a:r>
            <a:r>
              <a:rPr lang="en-US" dirty="0"/>
              <a:t> DeStefano and Lorna Rivera.</a:t>
            </a:r>
          </a:p>
          <a:p>
            <a:pPr>
              <a:spcBef>
                <a:spcPts val="200"/>
              </a:spcBef>
            </a:pPr>
            <a:r>
              <a:rPr lang="en-US" dirty="0"/>
              <a:t>We presented a paper with the results of the evaluation at PEARC’21.</a:t>
            </a:r>
          </a:p>
          <a:p>
            <a:pPr marL="0" indent="0">
              <a:spcBef>
                <a:spcPts val="200"/>
              </a:spcBef>
              <a:buNone/>
            </a:pPr>
            <a:endParaRPr lang="en-US" dirty="0"/>
          </a:p>
          <a:p>
            <a:pPr marL="0" indent="0">
              <a:spcBef>
                <a:spcPts val="200"/>
              </a:spcBef>
              <a:buNone/>
            </a:pPr>
            <a:r>
              <a:rPr lang="en-US" dirty="0"/>
              <a:t>(The XSEDE program was succeeded by the ACCESS program.)</a:t>
            </a:r>
          </a:p>
        </p:txBody>
      </p:sp>
      <p:sp>
        <p:nvSpPr>
          <p:cNvPr id="4" name="Footer Placeholder 3">
            <a:extLst>
              <a:ext uri="{FF2B5EF4-FFF2-40B4-BE49-F238E27FC236}">
                <a16:creationId xmlns:a16="http://schemas.microsoft.com/office/drawing/2014/main" id="{74B360E2-BD6D-4744-A0B4-A20ADFA11E0F}"/>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48616297-9D84-4B08-992B-80433F36D39A}"/>
              </a:ext>
            </a:extLst>
          </p:cNvPr>
          <p:cNvSpPr>
            <a:spLocks noGrp="1"/>
          </p:cNvSpPr>
          <p:nvPr>
            <p:ph type="sldNum" sz="quarter" idx="11"/>
          </p:nvPr>
        </p:nvSpPr>
        <p:spPr/>
        <p:txBody>
          <a:bodyPr/>
          <a:lstStyle/>
          <a:p>
            <a:pPr>
              <a:defRPr/>
            </a:pPr>
            <a:fld id="{DAFF6522-D39A-4EFB-9FD2-0F43165FD2EE}" type="slidenum">
              <a:rPr lang="en-US" smtClean="0"/>
              <a:pPr>
                <a:defRPr/>
              </a:pPr>
              <a:t>46</a:t>
            </a:fld>
            <a:endParaRPr lang="en-US"/>
          </a:p>
        </p:txBody>
      </p:sp>
    </p:spTree>
    <p:extLst>
      <p:ext uri="{BB962C8B-B14F-4D97-AF65-F5344CB8AC3E}">
        <p14:creationId xmlns:p14="http://schemas.microsoft.com/office/powerpoint/2010/main" val="21230392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ECBB-FE5C-44A4-973C-8BAE824E3262}"/>
              </a:ext>
            </a:extLst>
          </p:cNvPr>
          <p:cNvSpPr>
            <a:spLocks noGrp="1"/>
          </p:cNvSpPr>
          <p:nvPr>
            <p:ph type="title"/>
          </p:nvPr>
        </p:nvSpPr>
        <p:spPr/>
        <p:txBody>
          <a:bodyPr/>
          <a:lstStyle/>
          <a:p>
            <a:r>
              <a:rPr lang="en-US" dirty="0"/>
              <a:t>Workshop 2020 Demographics</a:t>
            </a:r>
          </a:p>
        </p:txBody>
      </p:sp>
      <p:sp>
        <p:nvSpPr>
          <p:cNvPr id="3" name="Content Placeholder 2">
            <a:extLst>
              <a:ext uri="{FF2B5EF4-FFF2-40B4-BE49-F238E27FC236}">
                <a16:creationId xmlns:a16="http://schemas.microsoft.com/office/drawing/2014/main" id="{6EB0B749-37A8-4AD3-A225-B3E9D3E07F43}"/>
              </a:ext>
            </a:extLst>
          </p:cNvPr>
          <p:cNvSpPr>
            <a:spLocks noGrp="1"/>
          </p:cNvSpPr>
          <p:nvPr>
            <p:ph idx="1"/>
          </p:nvPr>
        </p:nvSpPr>
        <p:spPr>
          <a:xfrm>
            <a:off x="337350" y="1190100"/>
            <a:ext cx="8419654" cy="4648200"/>
          </a:xfrm>
        </p:spPr>
        <p:txBody>
          <a:bodyPr/>
          <a:lstStyle/>
          <a:p>
            <a:pPr>
              <a:spcBef>
                <a:spcPts val="0"/>
              </a:spcBef>
            </a:pPr>
            <a:r>
              <a:rPr lang="en-US" dirty="0"/>
              <a:t>Gender</a:t>
            </a:r>
          </a:p>
          <a:p>
            <a:pPr lvl="1">
              <a:spcBef>
                <a:spcPts val="0"/>
              </a:spcBef>
            </a:pPr>
            <a:r>
              <a:rPr lang="en-US" dirty="0"/>
              <a:t>VRP Women: 30%</a:t>
            </a:r>
          </a:p>
          <a:p>
            <a:pPr lvl="2">
              <a:spcBef>
                <a:spcPts val="0"/>
              </a:spcBef>
            </a:pPr>
            <a:r>
              <a:rPr lang="en-US" dirty="0"/>
              <a:t>US Population: 51% (VRP = 59% of US population)</a:t>
            </a:r>
          </a:p>
          <a:p>
            <a:pPr lvl="2">
              <a:spcBef>
                <a:spcPts val="0"/>
              </a:spcBef>
            </a:pPr>
            <a:r>
              <a:rPr lang="en-US" dirty="0"/>
              <a:t>All Computing/IT Occupations: 26% (VRP = 115% of CS/IT)</a:t>
            </a:r>
          </a:p>
          <a:p>
            <a:pPr lvl="2">
              <a:spcBef>
                <a:spcPts val="0"/>
              </a:spcBef>
            </a:pPr>
            <a:r>
              <a:rPr lang="en-US" dirty="0"/>
              <a:t>SC15-17: 13-14% (VRP = 200+% of recent SC conferences)</a:t>
            </a:r>
          </a:p>
          <a:p>
            <a:pPr>
              <a:spcBef>
                <a:spcPts val="0"/>
              </a:spcBef>
            </a:pPr>
            <a:r>
              <a:rPr lang="en-US" dirty="0"/>
              <a:t>Race/Ethnicity</a:t>
            </a:r>
          </a:p>
          <a:p>
            <a:pPr lvl="1">
              <a:spcBef>
                <a:spcPts val="0"/>
              </a:spcBef>
            </a:pPr>
            <a:r>
              <a:rPr lang="en-US" dirty="0"/>
              <a:t>VRP Underrepresented Minorities: 21%</a:t>
            </a:r>
          </a:p>
          <a:p>
            <a:pPr lvl="2">
              <a:spcBef>
                <a:spcPts val="0"/>
              </a:spcBef>
            </a:pPr>
            <a:r>
              <a:rPr lang="en-US" dirty="0"/>
              <a:t>US Population: 34% (VRP = 62% of US population)</a:t>
            </a:r>
          </a:p>
          <a:p>
            <a:pPr lvl="2">
              <a:spcBef>
                <a:spcPts val="0"/>
              </a:spcBef>
            </a:pPr>
            <a:r>
              <a:rPr lang="en-US" dirty="0"/>
              <a:t>All Computing/IT Occupations: 10% (VRP = 200+% of CS/IT)</a:t>
            </a:r>
          </a:p>
        </p:txBody>
      </p:sp>
      <p:sp>
        <p:nvSpPr>
          <p:cNvPr id="4" name="Slide Number Placeholder 3">
            <a:extLst>
              <a:ext uri="{FF2B5EF4-FFF2-40B4-BE49-F238E27FC236}">
                <a16:creationId xmlns:a16="http://schemas.microsoft.com/office/drawing/2014/main" id="{87285FE5-062A-4B2F-8FC0-C3695F71B8BB}"/>
              </a:ext>
            </a:extLst>
          </p:cNvPr>
          <p:cNvSpPr>
            <a:spLocks noGrp="1"/>
          </p:cNvSpPr>
          <p:nvPr>
            <p:ph type="sldNum" sz="quarter" idx="11"/>
          </p:nvPr>
        </p:nvSpPr>
        <p:spPr/>
        <p:txBody>
          <a:bodyPr/>
          <a:lstStyle/>
          <a:p>
            <a:pPr>
              <a:defRPr/>
            </a:pPr>
            <a:fld id="{DAFF6522-D39A-4EFB-9FD2-0F43165FD2EE}" type="slidenum">
              <a:rPr lang="en-US" smtClean="0"/>
              <a:pPr>
                <a:defRPr/>
              </a:pPr>
              <a:t>47</a:t>
            </a:fld>
            <a:endParaRPr lang="en-US"/>
          </a:p>
        </p:txBody>
      </p:sp>
      <p:sp>
        <p:nvSpPr>
          <p:cNvPr id="5" name="TextBox 4">
            <a:extLst>
              <a:ext uri="{FF2B5EF4-FFF2-40B4-BE49-F238E27FC236}">
                <a16:creationId xmlns:a16="http://schemas.microsoft.com/office/drawing/2014/main" id="{CB7DA590-6949-4209-9BF7-665F0358A12A}"/>
              </a:ext>
            </a:extLst>
          </p:cNvPr>
          <p:cNvSpPr txBox="1"/>
          <p:nvPr/>
        </p:nvSpPr>
        <p:spPr>
          <a:xfrm>
            <a:off x="609600" y="5252401"/>
            <a:ext cx="4287838" cy="830997"/>
          </a:xfrm>
          <a:prstGeom prst="rect">
            <a:avLst/>
          </a:prstGeom>
          <a:noFill/>
        </p:spPr>
        <p:txBody>
          <a:bodyPr wrap="square" rtlCol="0">
            <a:spAutoFit/>
          </a:bodyPr>
          <a:lstStyle/>
          <a:p>
            <a:pPr algn="l"/>
            <a:r>
              <a:rPr lang="en-US" sz="1200" dirty="0">
                <a:hlinkClick r:id="rId2"/>
              </a:rPr>
              <a:t>https://www.census.gov/quickfacts/fact/table/US/PST045219</a:t>
            </a:r>
            <a:endParaRPr lang="en-US" sz="1200" dirty="0"/>
          </a:p>
          <a:p>
            <a:pPr algn="l"/>
            <a:r>
              <a:rPr lang="en-US" sz="1200" dirty="0">
                <a:hlinkClick r:id="rId3"/>
              </a:rPr>
              <a:t>https://www.bls.gov/cps/cpsaat11.htm</a:t>
            </a:r>
            <a:endParaRPr lang="en-US" sz="1200" dirty="0"/>
          </a:p>
          <a:p>
            <a:pPr algn="l"/>
            <a:r>
              <a:rPr lang="en-US" sz="1200" dirty="0">
                <a:hlinkClick r:id="rId4"/>
              </a:rPr>
              <a:t>http://sc16.supercomputing.org/diversity/index.html</a:t>
            </a:r>
            <a:endParaRPr lang="en-US" sz="1200" dirty="0"/>
          </a:p>
          <a:p>
            <a:pPr algn="l"/>
            <a:r>
              <a:rPr lang="en-US" sz="1200" dirty="0">
                <a:hlinkClick r:id="rId5"/>
              </a:rPr>
              <a:t>https://sc20.supercomputing.org/attend/inclusivity/demographics/</a:t>
            </a:r>
            <a:endParaRPr lang="en-US" sz="1200" dirty="0"/>
          </a:p>
        </p:txBody>
      </p:sp>
      <p:sp>
        <p:nvSpPr>
          <p:cNvPr id="6" name="Footer Placeholder 3">
            <a:extLst>
              <a:ext uri="{FF2B5EF4-FFF2-40B4-BE49-F238E27FC236}">
                <a16:creationId xmlns:a16="http://schemas.microsoft.com/office/drawing/2014/main" id="{AEBBD77D-5698-498C-BC4F-F98AE51284D5}"/>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425496408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883B0-1DC8-489A-ADF2-50687D37A601}"/>
              </a:ext>
            </a:extLst>
          </p:cNvPr>
          <p:cNvSpPr>
            <a:spLocks noGrp="1"/>
          </p:cNvSpPr>
          <p:nvPr>
            <p:ph type="title"/>
          </p:nvPr>
        </p:nvSpPr>
        <p:spPr/>
        <p:txBody>
          <a:bodyPr/>
          <a:lstStyle/>
          <a:p>
            <a:r>
              <a:rPr lang="en-US" sz="3800" dirty="0"/>
              <a:t>Does the Virtual Residency Work? #1</a:t>
            </a:r>
          </a:p>
        </p:txBody>
      </p:sp>
      <p:sp>
        <p:nvSpPr>
          <p:cNvPr id="3" name="Content Placeholder 2">
            <a:extLst>
              <a:ext uri="{FF2B5EF4-FFF2-40B4-BE49-F238E27FC236}">
                <a16:creationId xmlns:a16="http://schemas.microsoft.com/office/drawing/2014/main" id="{2BC38C10-7BBB-4429-B20C-760983F21D4B}"/>
              </a:ext>
            </a:extLst>
          </p:cNvPr>
          <p:cNvSpPr>
            <a:spLocks noGrp="1"/>
          </p:cNvSpPr>
          <p:nvPr>
            <p:ph idx="1"/>
          </p:nvPr>
        </p:nvSpPr>
        <p:spPr>
          <a:xfrm>
            <a:off x="152400" y="1181220"/>
            <a:ext cx="8839200" cy="4648200"/>
          </a:xfrm>
        </p:spPr>
        <p:txBody>
          <a:bodyPr/>
          <a:lstStyle/>
          <a:p>
            <a:pPr>
              <a:spcBef>
                <a:spcPts val="0"/>
              </a:spcBef>
            </a:pPr>
            <a:r>
              <a:rPr lang="en-US" dirty="0"/>
              <a:t>The XSEDE evaluation team (Lorna Rivera, </a:t>
            </a:r>
            <a:r>
              <a:rPr lang="en-US" dirty="0" err="1"/>
              <a:t>Lizanne</a:t>
            </a:r>
            <a:r>
              <a:rPr lang="en-US" dirty="0"/>
              <a:t> DeStefano) did an evaluation of the 2020 workshop.</a:t>
            </a:r>
          </a:p>
          <a:p>
            <a:pPr>
              <a:spcBef>
                <a:spcPts val="0"/>
              </a:spcBef>
            </a:pPr>
            <a:r>
              <a:rPr lang="en-US" dirty="0"/>
              <a:t>Sessions were rated 3.90 - 4.42 on a 1 - 5 scale.</a:t>
            </a:r>
          </a:p>
          <a:p>
            <a:pPr>
              <a:spcBef>
                <a:spcPts val="0"/>
              </a:spcBef>
            </a:pPr>
            <a:r>
              <a:rPr lang="en-US" dirty="0"/>
              <a:t>Effect on underrepresented populations</a:t>
            </a:r>
          </a:p>
          <a:p>
            <a:pPr lvl="1">
              <a:spcBef>
                <a:spcPts val="0"/>
              </a:spcBef>
            </a:pPr>
            <a:r>
              <a:rPr lang="en-US" b="1" u="sng" dirty="0"/>
              <a:t>Underrepresented Minorities</a:t>
            </a:r>
          </a:p>
          <a:p>
            <a:pPr lvl="2">
              <a:spcBef>
                <a:spcPts val="0"/>
              </a:spcBef>
            </a:pPr>
            <a:r>
              <a:rPr lang="en-US" b="1" u="sng" dirty="0"/>
              <a:t>Experience</a:t>
            </a:r>
            <a:r>
              <a:rPr lang="en-US" dirty="0"/>
              <a:t>: Underrepresented minorities rated their experience as                           5% </a:t>
            </a:r>
            <a:r>
              <a:rPr lang="en-US" b="1" dirty="0"/>
              <a:t>MORE SUCCESSFUL </a:t>
            </a:r>
            <a:r>
              <a:rPr lang="en-US" dirty="0"/>
              <a:t>than non-URMs rated it (4.76 vs 4.52).</a:t>
            </a:r>
          </a:p>
          <a:p>
            <a:pPr lvl="2">
              <a:spcBef>
                <a:spcPts val="0"/>
              </a:spcBef>
            </a:pPr>
            <a:r>
              <a:rPr lang="en-US" b="1" u="sng" dirty="0"/>
              <a:t>Sessions</a:t>
            </a:r>
            <a:r>
              <a:rPr lang="en-US" dirty="0"/>
              <a:t>: Underrepresented minorities rated 2 sessions                                       12% </a:t>
            </a:r>
            <a:r>
              <a:rPr lang="en-US" b="1" dirty="0"/>
              <a:t>HIGHER</a:t>
            </a:r>
            <a:r>
              <a:rPr lang="en-US" dirty="0"/>
              <a:t> than non-URMs rated them (4.71 vs 4.20, 4.71 vs 4.19).</a:t>
            </a:r>
          </a:p>
          <a:p>
            <a:pPr lvl="2">
              <a:spcBef>
                <a:spcPts val="0"/>
              </a:spcBef>
            </a:pPr>
            <a:r>
              <a:rPr lang="en-US" b="1" u="sng" dirty="0"/>
              <a:t>Google Docs</a:t>
            </a:r>
            <a:r>
              <a:rPr lang="en-US" dirty="0"/>
              <a:t>: Underrepresented minorities rated the Google Docs      13% </a:t>
            </a:r>
            <a:r>
              <a:rPr lang="en-US" b="1" dirty="0"/>
              <a:t>MORE USEFUL</a:t>
            </a:r>
            <a:r>
              <a:rPr lang="en-US" dirty="0"/>
              <a:t> than non-URMs rated them (4.58 vs 4.07)</a:t>
            </a:r>
          </a:p>
          <a:p>
            <a:pPr lvl="2">
              <a:spcBef>
                <a:spcPts val="0"/>
              </a:spcBef>
            </a:pPr>
            <a:r>
              <a:rPr lang="en-US" dirty="0"/>
              <a:t>No other statistically significant differences found.</a:t>
            </a:r>
          </a:p>
          <a:p>
            <a:pPr lvl="1">
              <a:spcBef>
                <a:spcPts val="0"/>
              </a:spcBef>
            </a:pPr>
            <a:r>
              <a:rPr lang="en-US" b="1" u="sng" dirty="0"/>
              <a:t>Women</a:t>
            </a:r>
          </a:p>
          <a:p>
            <a:pPr lvl="2">
              <a:spcBef>
                <a:spcPts val="0"/>
              </a:spcBef>
            </a:pPr>
            <a:r>
              <a:rPr lang="en-US" b="1" u="sng" dirty="0"/>
              <a:t>Sessions</a:t>
            </a:r>
            <a:r>
              <a:rPr lang="en-US" dirty="0"/>
              <a:t>: Women rated 1 session 10% </a:t>
            </a:r>
            <a:r>
              <a:rPr lang="en-US" b="1" dirty="0"/>
              <a:t>LOWER</a:t>
            </a:r>
            <a:r>
              <a:rPr lang="en-US" dirty="0"/>
              <a:t> than men (3.85 vs 4.27).</a:t>
            </a:r>
          </a:p>
          <a:p>
            <a:pPr lvl="2">
              <a:spcBef>
                <a:spcPts val="0"/>
              </a:spcBef>
            </a:pPr>
            <a:r>
              <a:rPr lang="en-US" dirty="0"/>
              <a:t>No other statistically significant differences found.</a:t>
            </a:r>
          </a:p>
        </p:txBody>
      </p:sp>
      <p:sp>
        <p:nvSpPr>
          <p:cNvPr id="4" name="Slide Number Placeholder 3">
            <a:extLst>
              <a:ext uri="{FF2B5EF4-FFF2-40B4-BE49-F238E27FC236}">
                <a16:creationId xmlns:a16="http://schemas.microsoft.com/office/drawing/2014/main" id="{79D7FF3C-CBE8-45FE-BEF1-1AE1BC26D26C}"/>
              </a:ext>
            </a:extLst>
          </p:cNvPr>
          <p:cNvSpPr>
            <a:spLocks noGrp="1"/>
          </p:cNvSpPr>
          <p:nvPr>
            <p:ph type="sldNum" sz="quarter" idx="11"/>
          </p:nvPr>
        </p:nvSpPr>
        <p:spPr/>
        <p:txBody>
          <a:bodyPr/>
          <a:lstStyle/>
          <a:p>
            <a:pPr>
              <a:defRPr/>
            </a:pPr>
            <a:fld id="{DAFF6522-D39A-4EFB-9FD2-0F43165FD2EE}" type="slidenum">
              <a:rPr lang="en-US" smtClean="0"/>
              <a:pPr>
                <a:defRPr/>
              </a:pPr>
              <a:t>48</a:t>
            </a:fld>
            <a:endParaRPr lang="en-US"/>
          </a:p>
        </p:txBody>
      </p:sp>
      <p:sp>
        <p:nvSpPr>
          <p:cNvPr id="5" name="Footer Placeholder 3">
            <a:extLst>
              <a:ext uri="{FF2B5EF4-FFF2-40B4-BE49-F238E27FC236}">
                <a16:creationId xmlns:a16="http://schemas.microsoft.com/office/drawing/2014/main" id="{22FC37EC-DAFD-4AED-9C6B-43A0ABB5C2DD}"/>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122066022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5DBD-8079-488E-974F-635A576ADDF1}"/>
              </a:ext>
            </a:extLst>
          </p:cNvPr>
          <p:cNvSpPr>
            <a:spLocks noGrp="1"/>
          </p:cNvSpPr>
          <p:nvPr>
            <p:ph type="title"/>
          </p:nvPr>
        </p:nvSpPr>
        <p:spPr/>
        <p:txBody>
          <a:bodyPr/>
          <a:lstStyle/>
          <a:p>
            <a:r>
              <a:rPr lang="en-US" sz="3800" dirty="0"/>
              <a:t>Does the Virtual Residency Work? #2</a:t>
            </a:r>
          </a:p>
        </p:txBody>
      </p:sp>
      <p:sp>
        <p:nvSpPr>
          <p:cNvPr id="3" name="Content Placeholder 2">
            <a:extLst>
              <a:ext uri="{FF2B5EF4-FFF2-40B4-BE49-F238E27FC236}">
                <a16:creationId xmlns:a16="http://schemas.microsoft.com/office/drawing/2014/main" id="{FF3243A0-AF27-472A-95F0-D4E746B4F767}"/>
              </a:ext>
            </a:extLst>
          </p:cNvPr>
          <p:cNvSpPr>
            <a:spLocks noGrp="1"/>
          </p:cNvSpPr>
          <p:nvPr>
            <p:ph idx="1"/>
          </p:nvPr>
        </p:nvSpPr>
        <p:spPr>
          <a:xfrm>
            <a:off x="304800" y="1371600"/>
            <a:ext cx="8478838" cy="4648200"/>
          </a:xfrm>
        </p:spPr>
        <p:txBody>
          <a:bodyPr/>
          <a:lstStyle/>
          <a:p>
            <a:r>
              <a:rPr lang="en-US" dirty="0"/>
              <a:t>We assume that </a:t>
            </a:r>
            <a:r>
              <a:rPr lang="en-US" dirty="0" err="1"/>
              <a:t>y’all</a:t>
            </a:r>
            <a:r>
              <a:rPr lang="en-US" dirty="0"/>
              <a:t> are plenty busy with other things,             so you’d only bother to show up if this were worthwhile.</a:t>
            </a:r>
          </a:p>
          <a:p>
            <a:r>
              <a:rPr lang="en-US" dirty="0"/>
              <a:t>As of yesterday (</a:t>
            </a:r>
            <a:r>
              <a:rPr lang="en-US"/>
              <a:t>Sun June 26):</a:t>
            </a:r>
            <a:endParaRPr lang="en-US" dirty="0"/>
          </a:p>
          <a:p>
            <a:pPr lvl="1"/>
            <a:r>
              <a:rPr lang="en-US" dirty="0"/>
              <a:t>338 of 426 Virtual Residency institutions (79%) had participated in multiple Virtual Residency activities;</a:t>
            </a:r>
          </a:p>
          <a:p>
            <a:pPr lvl="1"/>
            <a:r>
              <a:rPr lang="en-US" dirty="0"/>
              <a:t>278 of 426 Virtual Residency institutions (65%) had participated in multiple types of Virtual Residency activities.</a:t>
            </a:r>
          </a:p>
        </p:txBody>
      </p:sp>
      <p:sp>
        <p:nvSpPr>
          <p:cNvPr id="4" name="Footer Placeholder 3">
            <a:extLst>
              <a:ext uri="{FF2B5EF4-FFF2-40B4-BE49-F238E27FC236}">
                <a16:creationId xmlns:a16="http://schemas.microsoft.com/office/drawing/2014/main" id="{2B8A7053-8F20-4153-8707-D125E8FABFEB}"/>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65EFFF54-6383-42AA-B847-197C360DA8D9}"/>
              </a:ext>
            </a:extLst>
          </p:cNvPr>
          <p:cNvSpPr>
            <a:spLocks noGrp="1"/>
          </p:cNvSpPr>
          <p:nvPr>
            <p:ph type="sldNum" sz="quarter" idx="11"/>
          </p:nvPr>
        </p:nvSpPr>
        <p:spPr/>
        <p:txBody>
          <a:bodyPr/>
          <a:lstStyle/>
          <a:p>
            <a:pPr>
              <a:defRPr/>
            </a:pPr>
            <a:fld id="{DAFF6522-D39A-4EFB-9FD2-0F43165FD2EE}" type="slidenum">
              <a:rPr lang="en-US" smtClean="0"/>
              <a:pPr>
                <a:defRPr/>
              </a:pPr>
              <a:t>49</a:t>
            </a:fld>
            <a:endParaRPr lang="en-US"/>
          </a:p>
        </p:txBody>
      </p:sp>
    </p:spTree>
    <p:extLst>
      <p:ext uri="{BB962C8B-B14F-4D97-AF65-F5344CB8AC3E}">
        <p14:creationId xmlns:p14="http://schemas.microsoft.com/office/powerpoint/2010/main" val="16059270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Phone: Audio Only, USA</a:t>
            </a:r>
          </a:p>
        </p:txBody>
      </p:sp>
      <p:sp>
        <p:nvSpPr>
          <p:cNvPr id="3" name="Content Placeholder 2"/>
          <p:cNvSpPr>
            <a:spLocks noGrp="1"/>
          </p:cNvSpPr>
          <p:nvPr>
            <p:ph idx="1"/>
          </p:nvPr>
        </p:nvSpPr>
        <p:spPr>
          <a:xfrm>
            <a:off x="304800" y="1153232"/>
            <a:ext cx="8610600" cy="4648200"/>
          </a:xfrm>
        </p:spPr>
        <p:txBody>
          <a:bodyPr/>
          <a:lstStyle/>
          <a:p>
            <a:pPr marL="0" indent="0">
              <a:spcBef>
                <a:spcPts val="0"/>
              </a:spcBef>
              <a:buNone/>
            </a:pPr>
            <a:r>
              <a:rPr lang="en-US" dirty="0"/>
              <a:t>For audio only via phone, from inside the USA:</a:t>
            </a:r>
          </a:p>
          <a:p>
            <a:pPr>
              <a:spcBef>
                <a:spcPts val="0"/>
              </a:spcBef>
            </a:pPr>
            <a:r>
              <a:rPr lang="en-US" dirty="0"/>
              <a:t>On any USA phone, dial one of the USA (toll) phone numbers           in the logistics e-mail.</a:t>
            </a:r>
          </a:p>
          <a:p>
            <a:pPr>
              <a:spcBef>
                <a:spcPts val="0"/>
              </a:spcBef>
            </a:pPr>
            <a:r>
              <a:rPr lang="en-US" dirty="0"/>
              <a:t>Use the session ID number and numeric password in the e-mail.</a:t>
            </a:r>
          </a:p>
          <a:p>
            <a:pPr>
              <a:spcBef>
                <a:spcPts val="0"/>
              </a:spcBef>
            </a:pPr>
            <a:r>
              <a:rPr lang="en-US" dirty="0"/>
              <a:t>Please e-mail </a:t>
            </a:r>
            <a:r>
              <a:rPr lang="en-US" dirty="0">
                <a:hlinkClick r:id="rId3"/>
              </a:rPr>
              <a:t>hneeman@ou.edu</a:t>
            </a:r>
            <a:r>
              <a:rPr lang="en-US" dirty="0"/>
              <a:t> with your name, institution and phone number, so that we can properly track and report           how many people attended from each institution.</a:t>
            </a:r>
          </a:p>
          <a:p>
            <a:pPr>
              <a:spcBef>
                <a:spcPts val="0"/>
              </a:spcBef>
            </a:pPr>
            <a:r>
              <a:rPr lang="en-US" b="1" u="sng" dirty="0"/>
              <a:t>NOTE</a:t>
            </a:r>
            <a:r>
              <a:rPr lang="en-US" dirty="0"/>
              <a:t>: </a:t>
            </a:r>
            <a:r>
              <a:rPr lang="en-US" b="1" dirty="0"/>
              <a:t>NO TOLL-FREE </a:t>
            </a:r>
            <a:r>
              <a:rPr lang="en-US" dirty="0"/>
              <a:t>telephone audio-only option for remote attendees inside or outside the USA.</a:t>
            </a:r>
          </a:p>
          <a:p>
            <a:pPr>
              <a:spcBef>
                <a:spcPts val="0"/>
              </a:spcBef>
            </a:pPr>
            <a:r>
              <a:rPr lang="en-US" dirty="0"/>
              <a:t>Please </a:t>
            </a:r>
            <a:r>
              <a:rPr lang="en-US" b="1" u="sng" dirty="0"/>
              <a:t>MUTE YOURSELF</a:t>
            </a:r>
            <a:r>
              <a:rPr lang="en-US" dirty="0"/>
              <a:t> and </a:t>
            </a:r>
            <a:r>
              <a:rPr lang="en-US" b="1" u="sng" dirty="0"/>
              <a:t>TURN OFF YOUR CAMERA</a:t>
            </a:r>
            <a:r>
              <a:rPr lang="en-US" dirty="0"/>
              <a:t> except when you're talking.</a:t>
            </a:r>
          </a:p>
          <a:p>
            <a:pPr marL="0" indent="0">
              <a:spcBef>
                <a:spcPts val="0"/>
              </a:spcBef>
              <a:buNone/>
            </a:pPr>
            <a:r>
              <a:rPr lang="en-US" sz="1800" dirty="0">
                <a:hlinkClick r:id="rId4"/>
              </a:rPr>
              <a:t>http://www.oscer.ou.edu/virtualresidency2024/</a:t>
            </a:r>
            <a:r>
              <a:rPr lang="en-US" sz="1800" dirty="0"/>
              <a:t>         </a:t>
            </a:r>
            <a:r>
              <a:rPr lang="en-US" sz="1800" dirty="0">
                <a:hlinkClick r:id="rId5"/>
              </a:rPr>
              <a:t>virtualresidency2024@gmail.com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extLst>
      <p:ext uri="{BB962C8B-B14F-4D97-AF65-F5344CB8AC3E}">
        <p14:creationId xmlns:p14="http://schemas.microsoft.com/office/powerpoint/2010/main" val="415067709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 Professional Ecosystem</a:t>
            </a:r>
          </a:p>
        </p:txBody>
      </p:sp>
      <p:sp>
        <p:nvSpPr>
          <p:cNvPr id="3" name="Content Placeholder 2"/>
          <p:cNvSpPr>
            <a:spLocks noGrp="1"/>
          </p:cNvSpPr>
          <p:nvPr>
            <p:ph idx="1"/>
          </p:nvPr>
        </p:nvSpPr>
        <p:spPr/>
        <p:txBody>
          <a:bodyPr/>
          <a:lstStyle/>
          <a:p>
            <a:r>
              <a:rPr lang="en-US" sz="2000" b="1" u="sng" dirty="0"/>
              <a:t>Campus Champions</a:t>
            </a:r>
          </a:p>
          <a:p>
            <a:r>
              <a:rPr lang="en-US" sz="2000" dirty="0"/>
              <a:t>Campus Research Computing Consortium (</a:t>
            </a:r>
            <a:r>
              <a:rPr lang="en-US" sz="2000" dirty="0" err="1"/>
              <a:t>CaRCC</a:t>
            </a:r>
            <a:r>
              <a:rPr lang="en-US" sz="2000" dirty="0"/>
              <a:t>)</a:t>
            </a:r>
          </a:p>
          <a:p>
            <a:r>
              <a:rPr lang="en-US" sz="2000" dirty="0"/>
              <a:t>The Carpentries</a:t>
            </a:r>
          </a:p>
          <a:p>
            <a:r>
              <a:rPr lang="en-US" sz="2000" dirty="0"/>
              <a:t>Coalition for Academic Scientific Computation</a:t>
            </a:r>
          </a:p>
          <a:p>
            <a:r>
              <a:rPr lang="en-US" sz="2000" dirty="0" err="1"/>
              <a:t>CyberAmbassadors</a:t>
            </a:r>
            <a:endParaRPr lang="en-US" sz="2000" dirty="0"/>
          </a:p>
          <a:p>
            <a:r>
              <a:rPr lang="en-US" sz="2000" dirty="0"/>
              <a:t>Linux Clusters Institute</a:t>
            </a:r>
          </a:p>
          <a:p>
            <a:r>
              <a:rPr lang="en-US" sz="2000" dirty="0"/>
              <a:t>RCD Nexus</a:t>
            </a:r>
          </a:p>
          <a:p>
            <a:r>
              <a:rPr lang="en-US" sz="2000" dirty="0"/>
              <a:t>SIGHPC Education Chapter</a:t>
            </a:r>
          </a:p>
          <a:p>
            <a:r>
              <a:rPr lang="en-US" sz="2000" dirty="0"/>
              <a:t>Science Gateways Community Institute</a:t>
            </a:r>
          </a:p>
          <a:p>
            <a:r>
              <a:rPr lang="en-US" sz="2000" dirty="0"/>
              <a:t>UK Research Software Engineer Association</a:t>
            </a:r>
          </a:p>
          <a:p>
            <a:r>
              <a:rPr lang="en-US" sz="2000" dirty="0"/>
              <a:t>US Research Software Engineer Association</a:t>
            </a:r>
          </a:p>
          <a:p>
            <a:r>
              <a:rPr lang="en-US" sz="2000" dirty="0"/>
              <a:t>US Research Software Sustainability Institute</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50</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
        <p:nvSpPr>
          <p:cNvPr id="7" name="TextBox 6"/>
          <p:cNvSpPr txBox="1"/>
          <p:nvPr/>
        </p:nvSpPr>
        <p:spPr>
          <a:xfrm>
            <a:off x="3484562" y="2895600"/>
            <a:ext cx="5049838" cy="1277273"/>
          </a:xfrm>
          <a:prstGeom prst="rect">
            <a:avLst/>
          </a:prstGeom>
          <a:noFill/>
        </p:spPr>
        <p:txBody>
          <a:bodyPr wrap="square" rtlCol="0">
            <a:spAutoFit/>
          </a:bodyPr>
          <a:lstStyle/>
          <a:p>
            <a:r>
              <a:rPr lang="en-US" sz="5300" dirty="0">
                <a:latin typeface="Arial Black" panose="020B0A04020102020204" pitchFamily="34" charset="0"/>
              </a:rPr>
              <a:t>JOIN THESE!</a:t>
            </a:r>
          </a:p>
          <a:p>
            <a:r>
              <a:rPr lang="en-US" sz="2400" dirty="0">
                <a:latin typeface="Arial Black" panose="020B0A04020102020204" pitchFamily="34" charset="0"/>
              </a:rPr>
              <a:t>Ask us for contact info!</a:t>
            </a:r>
          </a:p>
        </p:txBody>
      </p:sp>
    </p:spTree>
    <p:extLst>
      <p:ext uri="{BB962C8B-B14F-4D97-AF65-F5344CB8AC3E}">
        <p14:creationId xmlns:p14="http://schemas.microsoft.com/office/powerpoint/2010/main" val="381934119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56619"/>
            <a:ext cx="7772400" cy="2491581"/>
          </a:xfrm>
        </p:spPr>
        <p:txBody>
          <a:bodyPr>
            <a:normAutofit/>
          </a:bodyPr>
          <a:lstStyle/>
          <a:p>
            <a:pPr algn="ctr"/>
            <a:r>
              <a:rPr lang="en-US" sz="5000" dirty="0">
                <a:solidFill>
                  <a:schemeClr val="tx1"/>
                </a:solidFill>
                <a:latin typeface="Arial Black" panose="020B0A04020102020204" pitchFamily="34" charset="0"/>
              </a:rPr>
              <a:t>Virtual Residency</a:t>
            </a:r>
          </a:p>
          <a:p>
            <a:pPr algn="ctr"/>
            <a:r>
              <a:rPr lang="en-US" sz="5000" dirty="0">
                <a:latin typeface="Arial Black" panose="020B0A04020102020204" pitchFamily="34" charset="0"/>
              </a:rPr>
              <a:t>Workshop 2024</a:t>
            </a:r>
            <a:endParaRPr lang="en-US" sz="5000" dirty="0">
              <a:solidFill>
                <a:schemeClr val="tx1"/>
              </a:solidFill>
              <a:latin typeface="Arial Black" panose="020B0A04020102020204" pitchFamily="34" charset="0"/>
            </a:endParaRPr>
          </a:p>
          <a:p>
            <a:pPr algn="ct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14206591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2024 Intro Workshop Agenda</a:t>
            </a:r>
          </a:p>
        </p:txBody>
      </p:sp>
      <p:sp>
        <p:nvSpPr>
          <p:cNvPr id="3" name="Content Placeholder 2"/>
          <p:cNvSpPr>
            <a:spLocks noGrp="1"/>
          </p:cNvSpPr>
          <p:nvPr>
            <p:ph sz="half" idx="1"/>
          </p:nvPr>
        </p:nvSpPr>
        <p:spPr>
          <a:xfrm>
            <a:off x="381000" y="1320084"/>
            <a:ext cx="4114800" cy="4648200"/>
          </a:xfrm>
        </p:spPr>
        <p:txBody>
          <a:bodyPr/>
          <a:lstStyle/>
          <a:p>
            <a:pPr marL="0" indent="0">
              <a:buNone/>
            </a:pPr>
            <a:r>
              <a:rPr lang="en-US" sz="2100" dirty="0"/>
              <a:t>Mon June 24 2024</a:t>
            </a:r>
          </a:p>
          <a:p>
            <a:r>
              <a:rPr lang="en-US" sz="2100" b="1" u="sng" dirty="0"/>
              <a:t>Talk:</a:t>
            </a:r>
            <a:r>
              <a:rPr lang="en-US" sz="2100" dirty="0"/>
              <a:t> Virtual Residency Intro/</a:t>
            </a:r>
            <a:r>
              <a:rPr lang="en-US" sz="2100" dirty="0" err="1"/>
              <a:t>Intmd</a:t>
            </a:r>
            <a:r>
              <a:rPr lang="en-US" sz="2100" dirty="0"/>
              <a:t> Workshop 2024 Overview</a:t>
            </a:r>
          </a:p>
          <a:p>
            <a:r>
              <a:rPr lang="en-US" sz="2100" b="1" u="sng" dirty="0"/>
              <a:t>Talk: Intro:</a:t>
            </a:r>
            <a:r>
              <a:rPr lang="en-US" sz="2100" dirty="0"/>
              <a:t>                         Effective Communication</a:t>
            </a:r>
          </a:p>
          <a:p>
            <a:r>
              <a:rPr lang="en-US" sz="2100" b="1" u="sng" dirty="0"/>
              <a:t>Talk: Intro:</a:t>
            </a:r>
            <a:r>
              <a:rPr lang="en-US" sz="2100" dirty="0"/>
              <a:t> Faculty: Tenure, Promotion, Reward System</a:t>
            </a:r>
            <a:endParaRPr lang="en-US" sz="2100" baseline="30000" dirty="0"/>
          </a:p>
          <a:p>
            <a:r>
              <a:rPr lang="en-US" sz="2100" b="1" u="sng" dirty="0"/>
              <a:t>Talk: Intro:</a:t>
            </a:r>
            <a:r>
              <a:rPr lang="en-US" sz="2100" dirty="0"/>
              <a:t> CI User Support</a:t>
            </a:r>
            <a:endParaRPr lang="en-US" sz="2100" baseline="30000" dirty="0"/>
          </a:p>
        </p:txBody>
      </p:sp>
      <p:sp>
        <p:nvSpPr>
          <p:cNvPr id="4" name="Content Placeholder 3"/>
          <p:cNvSpPr>
            <a:spLocks noGrp="1"/>
          </p:cNvSpPr>
          <p:nvPr>
            <p:ph sz="half" idx="2"/>
          </p:nvPr>
        </p:nvSpPr>
        <p:spPr>
          <a:xfrm>
            <a:off x="4495800" y="1320084"/>
            <a:ext cx="4287838" cy="4648200"/>
          </a:xfrm>
        </p:spPr>
        <p:txBody>
          <a:bodyPr/>
          <a:lstStyle/>
          <a:p>
            <a:pPr marL="0" indent="0">
              <a:buNone/>
            </a:pPr>
            <a:r>
              <a:rPr lang="en-US" sz="2100" dirty="0"/>
              <a:t>Tue June 25 2024</a:t>
            </a:r>
          </a:p>
          <a:p>
            <a:r>
              <a:rPr lang="en-US" sz="2100" b="1" u="sng" dirty="0"/>
              <a:t>Talk: Intro:</a:t>
            </a:r>
            <a:r>
              <a:rPr lang="en-US" sz="2100" dirty="0"/>
              <a:t> The CI Landscape</a:t>
            </a:r>
          </a:p>
          <a:p>
            <a:r>
              <a:rPr lang="en-US" sz="2100" b="1" u="sng" dirty="0"/>
              <a:t>Talk/Demonstration: Intro:</a:t>
            </a:r>
            <a:r>
              <a:rPr lang="en-US" sz="2100" dirty="0"/>
              <a:t>             How to Do an Intake Interview / Intake Interview Demonstrations</a:t>
            </a:r>
          </a:p>
          <a:p>
            <a:r>
              <a:rPr lang="en-US" sz="2100" b="1" u="sng" dirty="0"/>
              <a:t>Panel: </a:t>
            </a:r>
            <a:r>
              <a:rPr lang="en-US" sz="2100" b="1" u="sng" dirty="0" err="1"/>
              <a:t>Intmd</a:t>
            </a:r>
            <a:r>
              <a:rPr lang="en-US" sz="2100" b="1" u="sng" dirty="0"/>
              <a:t>:</a:t>
            </a:r>
            <a:r>
              <a:rPr lang="en-US" sz="2100" dirty="0"/>
              <a:t>                          How to Learn and How to Teach                    Research Computing Resources</a:t>
            </a:r>
          </a:p>
          <a:p>
            <a:r>
              <a:rPr lang="en-US" sz="2100" b="1" u="sng" dirty="0"/>
              <a:t>Panel: </a:t>
            </a:r>
            <a:r>
              <a:rPr lang="en-US" sz="2100" b="1" u="sng" dirty="0" err="1"/>
              <a:t>Intmd</a:t>
            </a:r>
            <a:r>
              <a:rPr lang="en-US" sz="2100" b="1" u="sng" dirty="0"/>
              <a:t>:</a:t>
            </a:r>
            <a:r>
              <a:rPr lang="en-US" sz="2100" dirty="0"/>
              <a:t>                      Research Data Management</a:t>
            </a:r>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52</a:t>
            </a:fld>
            <a:endParaRPr lang="en-US"/>
          </a:p>
        </p:txBody>
      </p:sp>
      <p:sp>
        <p:nvSpPr>
          <p:cNvPr id="9"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166006579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2024 Intro Workshop Agenda</a:t>
            </a:r>
          </a:p>
        </p:txBody>
      </p:sp>
      <p:sp>
        <p:nvSpPr>
          <p:cNvPr id="3" name="Content Placeholder 2"/>
          <p:cNvSpPr>
            <a:spLocks noGrp="1"/>
          </p:cNvSpPr>
          <p:nvPr>
            <p:ph sz="half" idx="1"/>
          </p:nvPr>
        </p:nvSpPr>
        <p:spPr>
          <a:xfrm>
            <a:off x="228600" y="1264664"/>
            <a:ext cx="4495800" cy="4648200"/>
          </a:xfrm>
        </p:spPr>
        <p:txBody>
          <a:bodyPr/>
          <a:lstStyle/>
          <a:p>
            <a:pPr marL="0" indent="0">
              <a:buNone/>
            </a:pPr>
            <a:r>
              <a:rPr lang="en-US" sz="2100" dirty="0"/>
              <a:t>Wed June 26 2024</a:t>
            </a:r>
          </a:p>
          <a:p>
            <a:r>
              <a:rPr lang="en-US" sz="2100" b="1" u="sng" dirty="0"/>
              <a:t>Talk: Intro:</a:t>
            </a:r>
            <a:r>
              <a:rPr lang="en-US" sz="2100" dirty="0"/>
              <a:t> </a:t>
            </a:r>
            <a:r>
              <a:rPr lang="en-US" sz="2100" dirty="0" err="1"/>
              <a:t>CyberAmbassadors</a:t>
            </a:r>
            <a:r>
              <a:rPr lang="en-US" sz="2100" dirty="0"/>
              <a:t>:          Let’s Talk: Communicating That There's a Problem</a:t>
            </a:r>
          </a:p>
          <a:p>
            <a:r>
              <a:rPr lang="en-US" sz="2100" b="1" u="sng" dirty="0"/>
              <a:t>Talk/Practicum: Intro:</a:t>
            </a:r>
            <a:r>
              <a:rPr lang="en-US" sz="2100" dirty="0"/>
              <a:t>                        How to Do an Intake Interview / Intake Interviews with Real Researchers</a:t>
            </a:r>
          </a:p>
          <a:p>
            <a:r>
              <a:rPr lang="en-US" sz="2100" b="1" u="sng" dirty="0"/>
              <a:t>Panel: </a:t>
            </a:r>
            <a:r>
              <a:rPr lang="en-US" sz="2100" b="1" u="sng" dirty="0" err="1"/>
              <a:t>Intmd</a:t>
            </a:r>
            <a:r>
              <a:rPr lang="en-US" sz="2100" b="1" u="sng" dirty="0"/>
              <a:t>: </a:t>
            </a:r>
            <a:r>
              <a:rPr lang="en-US" sz="2100" dirty="0"/>
              <a:t>                              What Do Researchers Need from    CI Facilitators?</a:t>
            </a:r>
            <a:endParaRPr lang="en-US" sz="2100" baseline="30000" dirty="0"/>
          </a:p>
          <a:p>
            <a:r>
              <a:rPr lang="en-US" sz="2100" b="1" u="sng" dirty="0"/>
              <a:t>Panel: </a:t>
            </a:r>
            <a:r>
              <a:rPr lang="en-US" sz="2100" b="1" u="sng" dirty="0" err="1"/>
              <a:t>Intmd</a:t>
            </a:r>
            <a:r>
              <a:rPr lang="en-US" sz="2100" b="1" u="sng" dirty="0"/>
              <a:t>:</a:t>
            </a:r>
            <a:r>
              <a:rPr lang="en-US" sz="2100" dirty="0"/>
              <a:t>                        Facilitating Cloud Computing</a:t>
            </a:r>
          </a:p>
        </p:txBody>
      </p:sp>
      <p:sp>
        <p:nvSpPr>
          <p:cNvPr id="4" name="Content Placeholder 3"/>
          <p:cNvSpPr>
            <a:spLocks noGrp="1"/>
          </p:cNvSpPr>
          <p:nvPr>
            <p:ph sz="half" idx="2"/>
          </p:nvPr>
        </p:nvSpPr>
        <p:spPr>
          <a:xfrm>
            <a:off x="4648200" y="1170788"/>
            <a:ext cx="4267200" cy="4648200"/>
          </a:xfrm>
        </p:spPr>
        <p:txBody>
          <a:bodyPr/>
          <a:lstStyle/>
          <a:p>
            <a:pPr marL="0" indent="0">
              <a:spcBef>
                <a:spcPts val="0"/>
              </a:spcBef>
              <a:buNone/>
            </a:pPr>
            <a:r>
              <a:rPr lang="en-US" sz="2100" dirty="0"/>
              <a:t>Thu June 27 2024</a:t>
            </a:r>
          </a:p>
          <a:p>
            <a:pPr>
              <a:spcBef>
                <a:spcPts val="0"/>
              </a:spcBef>
            </a:pPr>
            <a:r>
              <a:rPr lang="en-US" sz="2100" b="1" u="sng" dirty="0"/>
              <a:t>Panel: </a:t>
            </a:r>
            <a:r>
              <a:rPr lang="en-US" sz="2100" b="1" u="sng" dirty="0" err="1"/>
              <a:t>Intmd</a:t>
            </a:r>
            <a:r>
              <a:rPr lang="en-US" sz="2100" b="1" u="sng" dirty="0"/>
              <a:t>:</a:t>
            </a:r>
            <a:r>
              <a:rPr lang="en-US" sz="2100" dirty="0"/>
              <a:t>                          Beyond the Intake Interview: Building Lasting Collaborations with Researchers</a:t>
            </a:r>
          </a:p>
          <a:p>
            <a:pPr>
              <a:spcBef>
                <a:spcPts val="0"/>
              </a:spcBef>
            </a:pPr>
            <a:r>
              <a:rPr lang="en-US" sz="2100" b="1" u="sng" dirty="0"/>
              <a:t>Talk: Intro:</a:t>
            </a:r>
            <a:r>
              <a:rPr lang="en-US" sz="2100" dirty="0"/>
              <a:t> </a:t>
            </a:r>
            <a:r>
              <a:rPr lang="en-US" sz="2100" dirty="0" err="1"/>
              <a:t>CyberAmbassadors</a:t>
            </a:r>
            <a:r>
              <a:rPr lang="en-US" sz="2100" dirty="0"/>
              <a:t>: Leading the Change: Equity and Inclusion; Leading with Principles: Ethics</a:t>
            </a:r>
          </a:p>
          <a:p>
            <a:pPr>
              <a:spcBef>
                <a:spcPts val="0"/>
              </a:spcBef>
            </a:pPr>
            <a:r>
              <a:rPr lang="en-US" sz="2100" b="1" u="sng" dirty="0"/>
              <a:t>Panel: </a:t>
            </a:r>
            <a:r>
              <a:rPr lang="en-US" sz="2100" b="1" u="sng" dirty="0" err="1"/>
              <a:t>Intmd</a:t>
            </a:r>
            <a:r>
              <a:rPr lang="en-US" sz="2100" b="1" u="sng" dirty="0"/>
              <a:t>:</a:t>
            </a:r>
            <a:r>
              <a:rPr lang="en-US" sz="2100" dirty="0"/>
              <a:t> Facilitating Artificial Intelligence/Machine Learning/Deep Learning</a:t>
            </a:r>
          </a:p>
          <a:p>
            <a:pPr>
              <a:spcBef>
                <a:spcPts val="0"/>
              </a:spcBef>
            </a:pPr>
            <a:r>
              <a:rPr lang="en-US" sz="2100" b="1" u="sng" dirty="0"/>
              <a:t>Panel: </a:t>
            </a:r>
            <a:r>
              <a:rPr lang="en-US" sz="2100" b="1" u="sng" dirty="0" err="1"/>
              <a:t>Intmd</a:t>
            </a:r>
            <a:r>
              <a:rPr lang="en-US" sz="2100" b="1" u="sng" dirty="0"/>
              <a:t>:</a:t>
            </a:r>
            <a:r>
              <a:rPr lang="en-US" sz="2100" dirty="0"/>
              <a:t> What I Wish        I’d Known When I Started as            a CI Facilitator</a:t>
            </a:r>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53</a:t>
            </a:fld>
            <a:endParaRPr lang="en-US"/>
          </a:p>
        </p:txBody>
      </p:sp>
      <p:sp>
        <p:nvSpPr>
          <p:cNvPr id="9"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165339254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2024 Intro Workshop Agenda</a:t>
            </a:r>
          </a:p>
        </p:txBody>
      </p:sp>
      <p:sp>
        <p:nvSpPr>
          <p:cNvPr id="3" name="Content Placeholder 2"/>
          <p:cNvSpPr>
            <a:spLocks noGrp="1"/>
          </p:cNvSpPr>
          <p:nvPr>
            <p:ph sz="half" idx="1"/>
          </p:nvPr>
        </p:nvSpPr>
        <p:spPr>
          <a:xfrm>
            <a:off x="457200" y="1320084"/>
            <a:ext cx="4038600" cy="4648200"/>
          </a:xfrm>
        </p:spPr>
        <p:txBody>
          <a:bodyPr/>
          <a:lstStyle/>
          <a:p>
            <a:pPr marL="0" indent="0">
              <a:buNone/>
            </a:pPr>
            <a:r>
              <a:rPr lang="en-US" sz="2100" dirty="0"/>
              <a:t>Fri June 28 2024</a:t>
            </a:r>
          </a:p>
          <a:p>
            <a:r>
              <a:rPr lang="en-US" sz="2100" b="1" u="sng" dirty="0"/>
              <a:t>Panel: </a:t>
            </a:r>
            <a:r>
              <a:rPr lang="en-US" sz="2100" b="1" u="sng" dirty="0" err="1"/>
              <a:t>Intmd</a:t>
            </a:r>
            <a:r>
              <a:rPr lang="en-US" sz="2100" b="1" u="sng" dirty="0"/>
              <a:t>:</a:t>
            </a:r>
            <a:r>
              <a:rPr lang="en-US" sz="2100" dirty="0"/>
              <a:t>                 Reducing Barriers to Entry      for New Users</a:t>
            </a:r>
          </a:p>
          <a:p>
            <a:r>
              <a:rPr lang="en-US" sz="2100" b="1" u="sng" dirty="0"/>
              <a:t>Roundtable:</a:t>
            </a:r>
            <a:r>
              <a:rPr lang="en-US" sz="2100" dirty="0"/>
              <a:t>                     Stories from the Trenches</a:t>
            </a:r>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54</a:t>
            </a:fld>
            <a:endParaRPr lang="en-US"/>
          </a:p>
        </p:txBody>
      </p:sp>
      <p:sp>
        <p:nvSpPr>
          <p:cNvPr id="8"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202011220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You can get a copy of the agenda in your web browser:</a:t>
            </a:r>
          </a:p>
          <a:p>
            <a:pPr marL="0" indent="0">
              <a:buNone/>
            </a:pPr>
            <a:r>
              <a:rPr lang="en-US" dirty="0">
                <a:hlinkClick r:id="rId3"/>
              </a:rPr>
              <a:t>http://www.oscer.ou.edu/virtualresidency2024.php#agenda</a:t>
            </a:r>
            <a:endParaRPr lang="en-US"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55</a:t>
            </a:fld>
            <a:endParaRPr lang="en-US"/>
          </a:p>
        </p:txBody>
      </p:sp>
    </p:spTree>
    <p:extLst>
      <p:ext uri="{BB962C8B-B14F-4D97-AF65-F5344CB8AC3E}">
        <p14:creationId xmlns:p14="http://schemas.microsoft.com/office/powerpoint/2010/main" val="361789673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E9F4-A7D3-4A9A-869F-AC4DD3F834FD}"/>
              </a:ext>
            </a:extLst>
          </p:cNvPr>
          <p:cNvSpPr>
            <a:spLocks noGrp="1"/>
          </p:cNvSpPr>
          <p:nvPr>
            <p:ph type="title"/>
          </p:nvPr>
        </p:nvSpPr>
        <p:spPr/>
        <p:txBody>
          <a:bodyPr/>
          <a:lstStyle/>
          <a:p>
            <a:r>
              <a:rPr lang="en-US" sz="3800" dirty="0"/>
              <a:t>57 Presenters from 49 Institutions #1</a:t>
            </a:r>
          </a:p>
        </p:txBody>
      </p:sp>
      <p:sp>
        <p:nvSpPr>
          <p:cNvPr id="3" name="Content Placeholder 2">
            <a:extLst>
              <a:ext uri="{FF2B5EF4-FFF2-40B4-BE49-F238E27FC236}">
                <a16:creationId xmlns:a16="http://schemas.microsoft.com/office/drawing/2014/main" id="{487B43A3-C679-4299-BAFF-9F65C4130700}"/>
              </a:ext>
            </a:extLst>
          </p:cNvPr>
          <p:cNvSpPr>
            <a:spLocks noGrp="1"/>
          </p:cNvSpPr>
          <p:nvPr>
            <p:ph sz="half" idx="1"/>
          </p:nvPr>
        </p:nvSpPr>
        <p:spPr>
          <a:xfrm>
            <a:off x="304800" y="1225680"/>
            <a:ext cx="4191000" cy="4648200"/>
          </a:xfrm>
        </p:spPr>
        <p:txBody>
          <a:bodyPr/>
          <a:lstStyle/>
          <a:p>
            <a:pPr>
              <a:buClrTx/>
              <a:buSzPct val="100000"/>
              <a:buFont typeface="+mj-lt"/>
              <a:buAutoNum type="arabicPeriod"/>
            </a:pPr>
            <a:r>
              <a:rPr lang="en-US" sz="1500" dirty="0" err="1"/>
              <a:t>Feseha</a:t>
            </a:r>
            <a:r>
              <a:rPr lang="en-US" sz="1500" dirty="0"/>
              <a:t> Abebe-</a:t>
            </a:r>
            <a:r>
              <a:rPr lang="en-US" sz="1500" dirty="0" err="1"/>
              <a:t>Akele</a:t>
            </a:r>
            <a:r>
              <a:rPr lang="en-US" sz="1500" dirty="0"/>
              <a:t>, Elizabeth City State U</a:t>
            </a:r>
          </a:p>
          <a:p>
            <a:pPr>
              <a:buClrTx/>
              <a:buSzPct val="100000"/>
              <a:buFont typeface="+mj-lt"/>
              <a:buAutoNum type="arabicPeriod"/>
            </a:pPr>
            <a:r>
              <a:rPr lang="en-US" sz="1500" dirty="0"/>
              <a:t>Liz Adams, U North Carolina Chapel Hill</a:t>
            </a:r>
          </a:p>
          <a:p>
            <a:pPr>
              <a:buClrTx/>
              <a:buSzPct val="100000"/>
              <a:buFont typeface="+mj-lt"/>
              <a:buAutoNum type="arabicPeriod"/>
            </a:pPr>
            <a:r>
              <a:rPr lang="en-US" sz="1500" dirty="0"/>
              <a:t>David </a:t>
            </a:r>
            <a:r>
              <a:rPr lang="en-US" sz="1500" dirty="0" err="1"/>
              <a:t>Apostal</a:t>
            </a:r>
            <a:r>
              <a:rPr lang="en-US" sz="1500" dirty="0"/>
              <a:t>, U North Dakota</a:t>
            </a:r>
          </a:p>
          <a:p>
            <a:pPr>
              <a:buClrTx/>
              <a:buSzPct val="100000"/>
              <a:buFont typeface="+mj-lt"/>
              <a:buAutoNum type="arabicPeriod"/>
            </a:pPr>
            <a:r>
              <a:rPr lang="en-US" sz="1500" dirty="0"/>
              <a:t>Phil </a:t>
            </a:r>
            <a:r>
              <a:rPr lang="en-US" sz="1500" dirty="0" err="1"/>
              <a:t>Bording</a:t>
            </a:r>
            <a:r>
              <a:rPr lang="en-US" sz="1500" dirty="0"/>
              <a:t>, Alabama A&amp;M U</a:t>
            </a:r>
          </a:p>
          <a:p>
            <a:pPr>
              <a:buClrTx/>
              <a:buSzPct val="100000"/>
              <a:buFont typeface="+mj-lt"/>
              <a:buAutoNum type="arabicPeriod"/>
            </a:pPr>
            <a:r>
              <a:rPr lang="es-ES" sz="1500" dirty="0"/>
              <a:t>Dan </a:t>
            </a:r>
            <a:r>
              <a:rPr lang="es-ES" sz="1500" dirty="0" err="1"/>
              <a:t>Brauss</a:t>
            </a:r>
            <a:r>
              <a:rPr lang="es-ES" sz="1500" dirty="0"/>
              <a:t>, Francis Marion U</a:t>
            </a:r>
          </a:p>
          <a:p>
            <a:pPr>
              <a:buClrTx/>
              <a:buSzPct val="100000"/>
              <a:buFont typeface="+mj-lt"/>
              <a:buAutoNum type="arabicPeriod"/>
            </a:pPr>
            <a:r>
              <a:rPr lang="es-ES" sz="1500" dirty="0"/>
              <a:t>Jay Cervino, U Alabama Tuscaloosa</a:t>
            </a:r>
            <a:endParaRPr lang="en-US" sz="1500" dirty="0"/>
          </a:p>
          <a:p>
            <a:pPr>
              <a:buClrTx/>
              <a:buSzPct val="100000"/>
              <a:buFont typeface="+mj-lt"/>
              <a:buAutoNum type="arabicPeriod"/>
            </a:pPr>
            <a:r>
              <a:rPr lang="en-US" sz="1500" dirty="0"/>
              <a:t>Yue Cathy Chang, author, How to Lead in Data Science</a:t>
            </a:r>
          </a:p>
          <a:p>
            <a:pPr>
              <a:buClrTx/>
              <a:buSzPct val="100000"/>
              <a:buFont typeface="+mj-lt"/>
              <a:buAutoNum type="arabicPeriod"/>
            </a:pPr>
            <a:r>
              <a:rPr lang="en-US" sz="1500" dirty="0"/>
              <a:t>Wallace Chase, U Otago</a:t>
            </a:r>
          </a:p>
          <a:p>
            <a:pPr>
              <a:buClrTx/>
              <a:buSzPct val="100000"/>
              <a:buFont typeface="+mj-lt"/>
              <a:buAutoNum type="arabicPeriod"/>
            </a:pPr>
            <a:r>
              <a:rPr lang="en-US" sz="1500" dirty="0"/>
              <a:t>Eduardo Colmenares, Midwestern State U</a:t>
            </a:r>
          </a:p>
          <a:p>
            <a:pPr>
              <a:buClrTx/>
              <a:buSzPct val="100000"/>
              <a:buFont typeface="+mj-lt"/>
              <a:buAutoNum type="arabicPeriod"/>
            </a:pPr>
            <a:r>
              <a:rPr lang="en-US" sz="1500" dirty="0"/>
              <a:t>Eric Coulter, Georgia Institute of Technology</a:t>
            </a:r>
          </a:p>
          <a:p>
            <a:pPr>
              <a:buClrTx/>
              <a:buSzPct val="100000"/>
              <a:buFont typeface="+mj-lt"/>
              <a:buAutoNum type="arabicPeriod"/>
            </a:pPr>
            <a:r>
              <a:rPr lang="en-US" sz="1500" dirty="0"/>
              <a:t>Nicholas Danes, Colorado School of Mines</a:t>
            </a:r>
          </a:p>
          <a:p>
            <a:pPr>
              <a:buClrTx/>
              <a:buSzPct val="100000"/>
              <a:buFont typeface="+mj-lt"/>
              <a:buAutoNum type="arabicPeriod"/>
            </a:pPr>
            <a:r>
              <a:rPr lang="en-US" sz="1500" dirty="0"/>
              <a:t>Jessica Davila, U Oklahoma</a:t>
            </a:r>
          </a:p>
          <a:p>
            <a:pPr>
              <a:buClrTx/>
              <a:buSzPct val="100000"/>
              <a:buFont typeface="+mj-lt"/>
              <a:buAutoNum type="arabicPeriod"/>
            </a:pPr>
            <a:r>
              <a:rPr lang="fr-FR" sz="1500" dirty="0"/>
              <a:t>Maureen </a:t>
            </a:r>
            <a:r>
              <a:rPr lang="fr-FR" sz="1500" dirty="0" err="1"/>
              <a:t>Donlin</a:t>
            </a:r>
            <a:r>
              <a:rPr lang="fr-FR" sz="1500" dirty="0"/>
              <a:t>, Saint Louis U</a:t>
            </a:r>
          </a:p>
          <a:p>
            <a:pPr>
              <a:buClrTx/>
              <a:buSzPct val="100000"/>
              <a:buFont typeface="+mj-lt"/>
              <a:buAutoNum type="arabicPeriod"/>
            </a:pPr>
            <a:r>
              <a:rPr lang="en-US" sz="1500" dirty="0"/>
              <a:t>Chris </a:t>
            </a:r>
            <a:r>
              <a:rPr lang="en-US" sz="1500" dirty="0" err="1"/>
              <a:t>Endemann</a:t>
            </a:r>
            <a:r>
              <a:rPr lang="en-US" sz="1500" dirty="0"/>
              <a:t>, U Wisconsin Madison</a:t>
            </a:r>
          </a:p>
          <a:p>
            <a:pPr>
              <a:buClrTx/>
              <a:buSzPct val="100000"/>
              <a:buFont typeface="+mj-lt"/>
              <a:buAutoNum type="arabicPeriod"/>
            </a:pPr>
            <a:r>
              <a:rPr lang="en-US" sz="1500" dirty="0"/>
              <a:t>Michael Ennis, Idaho State U</a:t>
            </a:r>
          </a:p>
          <a:p>
            <a:pPr>
              <a:buClrTx/>
              <a:buSzPct val="100000"/>
              <a:buFont typeface="+mj-lt"/>
              <a:buAutoNum type="arabicPeriod"/>
            </a:pPr>
            <a:r>
              <a:rPr lang="en-US" sz="1500" dirty="0"/>
              <a:t>Bob Freeman</a:t>
            </a:r>
          </a:p>
        </p:txBody>
      </p:sp>
      <p:sp>
        <p:nvSpPr>
          <p:cNvPr id="4" name="Content Placeholder 3">
            <a:extLst>
              <a:ext uri="{FF2B5EF4-FFF2-40B4-BE49-F238E27FC236}">
                <a16:creationId xmlns:a16="http://schemas.microsoft.com/office/drawing/2014/main" id="{B850A67B-C2B0-4395-AACE-5D04E56D5EC9}"/>
              </a:ext>
            </a:extLst>
          </p:cNvPr>
          <p:cNvSpPr>
            <a:spLocks noGrp="1"/>
          </p:cNvSpPr>
          <p:nvPr>
            <p:ph sz="half" idx="2"/>
          </p:nvPr>
        </p:nvSpPr>
        <p:spPr>
          <a:xfrm>
            <a:off x="4648200" y="1225680"/>
            <a:ext cx="3886200" cy="4648200"/>
          </a:xfrm>
        </p:spPr>
        <p:txBody>
          <a:bodyPr/>
          <a:lstStyle/>
          <a:p>
            <a:pPr>
              <a:buClrTx/>
              <a:buSzPct val="100000"/>
              <a:buFont typeface="+mj-lt"/>
              <a:buAutoNum type="arabicPeriod" startAt="17"/>
            </a:pPr>
            <a:r>
              <a:rPr lang="en-US" sz="1500" dirty="0" err="1"/>
              <a:t>Elyn</a:t>
            </a:r>
            <a:r>
              <a:rPr lang="en-US" sz="1500" dirty="0"/>
              <a:t> Fritz-Waters, Washington U St. Louis</a:t>
            </a:r>
          </a:p>
          <a:p>
            <a:pPr>
              <a:buClrTx/>
              <a:buSzPct val="100000"/>
              <a:buFont typeface="+mj-lt"/>
              <a:buAutoNum type="arabicPeriod" startAt="17"/>
            </a:pPr>
            <a:r>
              <a:rPr lang="en-US" sz="1500" dirty="0"/>
              <a:t>Matthew </a:t>
            </a:r>
            <a:r>
              <a:rPr lang="en-US" sz="1500" dirty="0" err="1"/>
              <a:t>Gorby</a:t>
            </a:r>
            <a:r>
              <a:rPr lang="en-US" sz="1500" dirty="0"/>
              <a:t>, Northwestern U</a:t>
            </a:r>
          </a:p>
          <a:p>
            <a:pPr>
              <a:buClrTx/>
              <a:buSzPct val="100000"/>
              <a:buFont typeface="+mj-lt"/>
              <a:buAutoNum type="arabicPeriod" startAt="17"/>
            </a:pPr>
            <a:r>
              <a:rPr lang="en-US" sz="1500" dirty="0"/>
              <a:t>Clinton Heider, Rice U</a:t>
            </a:r>
          </a:p>
          <a:p>
            <a:pPr>
              <a:buClrTx/>
              <a:buSzPct val="100000"/>
              <a:buFont typeface="+mj-lt"/>
              <a:buAutoNum type="arabicPeriod" startAt="17"/>
            </a:pPr>
            <a:r>
              <a:rPr lang="en-US" sz="1500" dirty="0"/>
              <a:t>Jose Hernandez, Florida State U</a:t>
            </a:r>
          </a:p>
          <a:p>
            <a:pPr>
              <a:buClrTx/>
              <a:buSzPct val="100000"/>
              <a:buFont typeface="+mj-lt"/>
              <a:buAutoNum type="arabicPeriod" startAt="17"/>
            </a:pPr>
            <a:r>
              <a:rPr lang="fr-FR" sz="1500" dirty="0"/>
              <a:t>Dodi </a:t>
            </a:r>
            <a:r>
              <a:rPr lang="fr-FR" sz="1500" dirty="0" err="1"/>
              <a:t>Heryadi</a:t>
            </a:r>
            <a:r>
              <a:rPr lang="fr-FR" sz="1500" dirty="0"/>
              <a:t>, U Notre Dame</a:t>
            </a:r>
          </a:p>
          <a:p>
            <a:pPr>
              <a:buClrTx/>
              <a:buSzPct val="100000"/>
              <a:buFont typeface="+mj-lt"/>
              <a:buAutoNum type="arabicPeriod" startAt="17"/>
            </a:pPr>
            <a:r>
              <a:rPr lang="en-US" sz="1500" dirty="0"/>
              <a:t>Pradeep </a:t>
            </a:r>
            <a:r>
              <a:rPr lang="en-US" sz="1500" dirty="0" err="1"/>
              <a:t>Hiriyur</a:t>
            </a:r>
            <a:r>
              <a:rPr lang="en-US" sz="1500" dirty="0"/>
              <a:t> Nagaraj, Pennsylvania State U</a:t>
            </a:r>
          </a:p>
          <a:p>
            <a:pPr>
              <a:buClrTx/>
              <a:buSzPct val="100000"/>
              <a:buFont typeface="+mj-lt"/>
              <a:buAutoNum type="arabicPeriod" startAt="17"/>
            </a:pPr>
            <a:r>
              <a:rPr lang="it-IT" sz="1500" dirty="0"/>
              <a:t>Sue Holl, California State U Sacramento</a:t>
            </a:r>
          </a:p>
          <a:p>
            <a:pPr>
              <a:buClrTx/>
              <a:buSzPct val="100000"/>
              <a:buFont typeface="+mj-lt"/>
              <a:buAutoNum type="arabicPeriod" startAt="17"/>
            </a:pPr>
            <a:r>
              <a:rPr lang="en-US" sz="1500" dirty="0"/>
              <a:t>Ann James, George Washington U</a:t>
            </a:r>
          </a:p>
          <a:p>
            <a:pPr>
              <a:buClrTx/>
              <a:buSzPct val="100000"/>
              <a:buFont typeface="+mj-lt"/>
              <a:buAutoNum type="arabicPeriod" startAt="17"/>
            </a:pPr>
            <a:r>
              <a:rPr lang="en-US" sz="1500" dirty="0"/>
              <a:t>Amira </a:t>
            </a:r>
            <a:r>
              <a:rPr lang="en-US" sz="1500" dirty="0" err="1"/>
              <a:t>Kefi</a:t>
            </a:r>
            <a:r>
              <a:rPr lang="en-US" sz="1500" dirty="0"/>
              <a:t>, U Illinois Chicago</a:t>
            </a:r>
          </a:p>
          <a:p>
            <a:pPr>
              <a:buClrTx/>
              <a:buSzPct val="100000"/>
              <a:buFont typeface="+mj-lt"/>
              <a:buAutoNum type="arabicPeriod" startAt="17"/>
            </a:pPr>
            <a:r>
              <a:rPr lang="en-US" sz="1500" dirty="0"/>
              <a:t>Gretta Kellogg, Pennsylvania State U</a:t>
            </a:r>
          </a:p>
          <a:p>
            <a:pPr>
              <a:buClrTx/>
              <a:buSzPct val="100000"/>
              <a:buFont typeface="+mj-lt"/>
              <a:buAutoNum type="arabicPeriod" startAt="17"/>
            </a:pPr>
            <a:r>
              <a:rPr lang="en-US" sz="1500" dirty="0"/>
              <a:t>Sheldon Liang, Lane College</a:t>
            </a:r>
          </a:p>
          <a:p>
            <a:pPr>
              <a:buClrTx/>
              <a:buSzPct val="100000"/>
              <a:buFont typeface="+mj-lt"/>
              <a:buAutoNum type="arabicPeriod" startAt="17"/>
            </a:pPr>
            <a:r>
              <a:rPr lang="en-US" sz="1500" dirty="0"/>
              <a:t>Karen Liston, Wayne State U</a:t>
            </a:r>
          </a:p>
          <a:p>
            <a:pPr>
              <a:buClrTx/>
              <a:buSzPct val="100000"/>
              <a:buFont typeface="+mj-lt"/>
              <a:buAutoNum type="arabicPeriod" startAt="17"/>
            </a:pPr>
            <a:r>
              <a:rPr lang="en-US" sz="1500" dirty="0"/>
              <a:t>Tobin </a:t>
            </a:r>
            <a:r>
              <a:rPr lang="en-US" sz="1500" dirty="0" err="1"/>
              <a:t>Magle</a:t>
            </a:r>
            <a:r>
              <a:rPr lang="en-US" sz="1500" dirty="0"/>
              <a:t>, Northwestern U</a:t>
            </a:r>
          </a:p>
          <a:p>
            <a:pPr>
              <a:buClrTx/>
              <a:buSzPct val="100000"/>
              <a:buFont typeface="+mj-lt"/>
              <a:buAutoNum type="arabicPeriod" startAt="17"/>
            </a:pPr>
            <a:r>
              <a:rPr lang="en-US" sz="1500" dirty="0"/>
              <a:t>Tom </a:t>
            </a:r>
            <a:r>
              <a:rPr lang="en-US" sz="1500" dirty="0" err="1"/>
              <a:t>Marcais</a:t>
            </a:r>
            <a:r>
              <a:rPr lang="en-US" sz="1500" dirty="0"/>
              <a:t>, Washington &amp; Lee U</a:t>
            </a:r>
          </a:p>
          <a:p>
            <a:pPr>
              <a:buClrTx/>
              <a:buSzPct val="100000"/>
              <a:buFont typeface="+mj-lt"/>
              <a:buAutoNum type="arabicPeriod" startAt="17"/>
            </a:pPr>
            <a:r>
              <a:rPr lang="en-US" sz="1500" dirty="0"/>
              <a:t>Sarah Marchese, Harvard U</a:t>
            </a:r>
          </a:p>
          <a:p>
            <a:pPr>
              <a:buClrTx/>
              <a:buSzPct val="100000"/>
              <a:buFont typeface="+mj-lt"/>
              <a:buAutoNum type="arabicPeriod" startAt="17"/>
            </a:pPr>
            <a:r>
              <a:rPr lang="en-US" sz="1500" dirty="0"/>
              <a:t>Bruce Mason, U Oklahoma</a:t>
            </a:r>
          </a:p>
        </p:txBody>
      </p:sp>
      <p:sp>
        <p:nvSpPr>
          <p:cNvPr id="5" name="Footer Placeholder 4">
            <a:extLst>
              <a:ext uri="{FF2B5EF4-FFF2-40B4-BE49-F238E27FC236}">
                <a16:creationId xmlns:a16="http://schemas.microsoft.com/office/drawing/2014/main" id="{B7C4CD2E-2D30-4C3C-960C-BBEFBD608C8C}"/>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6" name="Slide Number Placeholder 5">
            <a:extLst>
              <a:ext uri="{FF2B5EF4-FFF2-40B4-BE49-F238E27FC236}">
                <a16:creationId xmlns:a16="http://schemas.microsoft.com/office/drawing/2014/main" id="{D718A54A-6FAF-4BBC-8164-86EF4E4363CF}"/>
              </a:ext>
            </a:extLst>
          </p:cNvPr>
          <p:cNvSpPr>
            <a:spLocks noGrp="1"/>
          </p:cNvSpPr>
          <p:nvPr>
            <p:ph type="sldNum" sz="quarter" idx="11"/>
          </p:nvPr>
        </p:nvSpPr>
        <p:spPr/>
        <p:txBody>
          <a:bodyPr/>
          <a:lstStyle/>
          <a:p>
            <a:pPr>
              <a:defRPr/>
            </a:pPr>
            <a:fld id="{DA04F282-5D9D-4EB2-A4AC-1849A209E5C3}" type="slidenum">
              <a:rPr lang="en-US" smtClean="0"/>
              <a:pPr>
                <a:defRPr/>
              </a:pPr>
              <a:t>56</a:t>
            </a:fld>
            <a:endParaRPr lang="en-US"/>
          </a:p>
        </p:txBody>
      </p:sp>
    </p:spTree>
    <p:extLst>
      <p:ext uri="{BB962C8B-B14F-4D97-AF65-F5344CB8AC3E}">
        <p14:creationId xmlns:p14="http://schemas.microsoft.com/office/powerpoint/2010/main" val="272597416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E9F4-A7D3-4A9A-869F-AC4DD3F834FD}"/>
              </a:ext>
            </a:extLst>
          </p:cNvPr>
          <p:cNvSpPr>
            <a:spLocks noGrp="1"/>
          </p:cNvSpPr>
          <p:nvPr>
            <p:ph type="title"/>
          </p:nvPr>
        </p:nvSpPr>
        <p:spPr/>
        <p:txBody>
          <a:bodyPr/>
          <a:lstStyle/>
          <a:p>
            <a:r>
              <a:rPr lang="en-US" sz="3800" dirty="0"/>
              <a:t>57 Presenters from 49 Institutions #2</a:t>
            </a:r>
          </a:p>
        </p:txBody>
      </p:sp>
      <p:sp>
        <p:nvSpPr>
          <p:cNvPr id="3" name="Content Placeholder 2">
            <a:extLst>
              <a:ext uri="{FF2B5EF4-FFF2-40B4-BE49-F238E27FC236}">
                <a16:creationId xmlns:a16="http://schemas.microsoft.com/office/drawing/2014/main" id="{487B43A3-C679-4299-BAFF-9F65C4130700}"/>
              </a:ext>
            </a:extLst>
          </p:cNvPr>
          <p:cNvSpPr>
            <a:spLocks noGrp="1"/>
          </p:cNvSpPr>
          <p:nvPr>
            <p:ph sz="half" idx="1"/>
          </p:nvPr>
        </p:nvSpPr>
        <p:spPr>
          <a:xfrm>
            <a:off x="304800" y="1225680"/>
            <a:ext cx="4191000" cy="4648200"/>
          </a:xfrm>
        </p:spPr>
        <p:txBody>
          <a:bodyPr/>
          <a:lstStyle/>
          <a:p>
            <a:pPr>
              <a:buClrTx/>
              <a:buSzPct val="100000"/>
              <a:buFont typeface="+mj-lt"/>
              <a:buAutoNum type="arabicPeriod" startAt="33"/>
            </a:pPr>
            <a:r>
              <a:rPr lang="en-US" sz="1500" dirty="0"/>
              <a:t>Timothy </a:t>
            </a:r>
            <a:r>
              <a:rPr lang="en-US" sz="1500" dirty="0" err="1"/>
              <a:t>Middelkoop</a:t>
            </a:r>
            <a:r>
              <a:rPr lang="en-US" sz="1500" dirty="0"/>
              <a:t>, Internet2</a:t>
            </a:r>
          </a:p>
          <a:p>
            <a:pPr>
              <a:buClrTx/>
              <a:buSzPct val="100000"/>
              <a:buFont typeface="+mj-lt"/>
              <a:buAutoNum type="arabicPeriod" startAt="33"/>
            </a:pPr>
            <a:r>
              <a:rPr lang="en-US" sz="1500" dirty="0" err="1"/>
              <a:t>Maithilee</a:t>
            </a:r>
            <a:r>
              <a:rPr lang="en-US" sz="1500" dirty="0"/>
              <a:t> Mitra, Cornell U</a:t>
            </a:r>
          </a:p>
          <a:p>
            <a:pPr>
              <a:buClrTx/>
              <a:buSzPct val="100000"/>
              <a:buFont typeface="+mj-lt"/>
              <a:buAutoNum type="arabicPeriod" startAt="33"/>
            </a:pPr>
            <a:r>
              <a:rPr lang="en-US" sz="1500" dirty="0"/>
              <a:t>Abhishek Mukherjee, New Jersey Institute of Technology</a:t>
            </a:r>
          </a:p>
          <a:p>
            <a:pPr>
              <a:buClrTx/>
              <a:buSzPct val="100000"/>
              <a:buFont typeface="+mj-lt"/>
              <a:buAutoNum type="arabicPeriod" startAt="36"/>
            </a:pPr>
            <a:r>
              <a:rPr lang="en-US" sz="1500" dirty="0"/>
              <a:t>Marcelina </a:t>
            </a:r>
            <a:r>
              <a:rPr lang="en-US" sz="1500" dirty="0" err="1"/>
              <a:t>Nagales</a:t>
            </a:r>
            <a:r>
              <a:rPr lang="en-US" sz="1500" dirty="0"/>
              <a:t>, Florida State U</a:t>
            </a:r>
          </a:p>
          <a:p>
            <a:pPr>
              <a:buClrTx/>
              <a:buSzPct val="100000"/>
              <a:buFont typeface="+mj-lt"/>
              <a:buAutoNum type="arabicPeriod" startAt="36"/>
            </a:pPr>
            <a:r>
              <a:rPr lang="en-US" sz="1500" dirty="0"/>
              <a:t>Henry Neeman, University of Oklahoma</a:t>
            </a:r>
          </a:p>
          <a:p>
            <a:pPr>
              <a:buClrTx/>
              <a:buSzPct val="100000"/>
              <a:buFont typeface="+mj-lt"/>
              <a:buAutoNum type="arabicPeriod" startAt="36"/>
            </a:pPr>
            <a:r>
              <a:rPr lang="en-US" sz="1500" dirty="0"/>
              <a:t>John </a:t>
            </a:r>
            <a:r>
              <a:rPr lang="en-US" sz="1500" dirty="0" err="1"/>
              <a:t>Nyhuis</a:t>
            </a:r>
            <a:r>
              <a:rPr lang="en-US" sz="1500" dirty="0"/>
              <a:t>, Fred Hutch Cancer Center</a:t>
            </a:r>
          </a:p>
          <a:p>
            <a:pPr>
              <a:buClrTx/>
              <a:buSzPct val="100000"/>
              <a:buFont typeface="+mj-lt"/>
              <a:buAutoNum type="arabicPeriod" startAt="36"/>
            </a:pPr>
            <a:r>
              <a:rPr lang="en-US" sz="1500" dirty="0"/>
              <a:t>Mahmoud </a:t>
            </a:r>
            <a:r>
              <a:rPr lang="en-US" sz="1500" dirty="0" err="1"/>
              <a:t>Parvizi</a:t>
            </a:r>
            <a:r>
              <a:rPr lang="en-US" sz="1500" dirty="0"/>
              <a:t>, Michigan State U</a:t>
            </a:r>
          </a:p>
          <a:p>
            <a:pPr>
              <a:buClrTx/>
              <a:buSzPct val="100000"/>
              <a:buFont typeface="+mj-lt"/>
              <a:buAutoNum type="arabicPeriod" startAt="36"/>
            </a:pPr>
            <a:r>
              <a:rPr lang="en-US" sz="1500" dirty="0"/>
              <a:t>Jerry Perez, U Texas Dallas/U Texas Southwestern Medical Center</a:t>
            </a:r>
          </a:p>
          <a:p>
            <a:pPr>
              <a:buClrTx/>
              <a:buSzPct val="100000"/>
              <a:buFont typeface="+mj-lt"/>
              <a:buAutoNum type="arabicPeriod" startAt="36"/>
            </a:pPr>
            <a:r>
              <a:rPr lang="en-US" sz="1500" dirty="0"/>
              <a:t>Mike Renfro, Tennessee Tech U</a:t>
            </a:r>
          </a:p>
          <a:p>
            <a:pPr>
              <a:buClrTx/>
              <a:buSzPct val="100000"/>
              <a:buFont typeface="+mj-lt"/>
              <a:buAutoNum type="arabicPeriod" startAt="36"/>
            </a:pPr>
            <a:r>
              <a:rPr lang="en-US" sz="1500" dirty="0"/>
              <a:t>Pete </a:t>
            </a:r>
            <a:r>
              <a:rPr lang="en-US" sz="1500" dirty="0" err="1"/>
              <a:t>Schlax</a:t>
            </a:r>
            <a:r>
              <a:rPr lang="en-US" sz="1500" dirty="0"/>
              <a:t>, Bates College</a:t>
            </a:r>
          </a:p>
          <a:p>
            <a:pPr>
              <a:buClrTx/>
              <a:buSzPct val="100000"/>
              <a:buFont typeface="+mj-lt"/>
              <a:buAutoNum type="arabicPeriod" startAt="36"/>
            </a:pPr>
            <a:r>
              <a:rPr lang="en-US" sz="1500" dirty="0"/>
              <a:t>Chris Simmons, Massachusetts Green High Performance Computing Center</a:t>
            </a:r>
          </a:p>
          <a:p>
            <a:pPr>
              <a:buClrTx/>
              <a:buSzPct val="100000"/>
              <a:buFont typeface="+mj-lt"/>
              <a:buAutoNum type="arabicPeriod" startAt="36"/>
            </a:pPr>
            <a:r>
              <a:rPr lang="en-US" sz="1500" dirty="0"/>
              <a:t>Jason Simms, Swarthmore College</a:t>
            </a:r>
          </a:p>
          <a:p>
            <a:pPr>
              <a:buClrTx/>
              <a:buSzPct val="100000"/>
              <a:buFont typeface="+mj-lt"/>
              <a:buAutoNum type="arabicPeriod" startAt="36"/>
            </a:pPr>
            <a:r>
              <a:rPr lang="en-US" sz="1500" dirty="0"/>
              <a:t>Paul Snider, Kansas State U</a:t>
            </a:r>
          </a:p>
          <a:p>
            <a:pPr>
              <a:buClrTx/>
              <a:buSzPct val="100000"/>
              <a:buFont typeface="+mj-lt"/>
              <a:buAutoNum type="arabicPeriod" startAt="36"/>
            </a:pPr>
            <a:r>
              <a:rPr lang="en-US" sz="1500" dirty="0"/>
              <a:t>Ashley Stauffer, Pennsylvania State U</a:t>
            </a:r>
          </a:p>
          <a:p>
            <a:pPr>
              <a:buClrTx/>
              <a:buSzPct val="100000"/>
              <a:buFont typeface="+mj-lt"/>
              <a:buAutoNum type="arabicPeriod" startAt="36"/>
            </a:pPr>
            <a:r>
              <a:rPr lang="en-US" sz="1500" dirty="0"/>
              <a:t>Sarah Stevens, U Wisconsin Madison</a:t>
            </a:r>
          </a:p>
        </p:txBody>
      </p:sp>
      <p:sp>
        <p:nvSpPr>
          <p:cNvPr id="4" name="Content Placeholder 3">
            <a:extLst>
              <a:ext uri="{FF2B5EF4-FFF2-40B4-BE49-F238E27FC236}">
                <a16:creationId xmlns:a16="http://schemas.microsoft.com/office/drawing/2014/main" id="{B850A67B-C2B0-4395-AACE-5D04E56D5EC9}"/>
              </a:ext>
            </a:extLst>
          </p:cNvPr>
          <p:cNvSpPr>
            <a:spLocks noGrp="1"/>
          </p:cNvSpPr>
          <p:nvPr>
            <p:ph sz="half" idx="2"/>
          </p:nvPr>
        </p:nvSpPr>
        <p:spPr>
          <a:xfrm>
            <a:off x="4648200" y="1215953"/>
            <a:ext cx="3886200" cy="4648200"/>
          </a:xfrm>
        </p:spPr>
        <p:txBody>
          <a:bodyPr/>
          <a:lstStyle/>
          <a:p>
            <a:pPr>
              <a:buClrTx/>
              <a:buSzPct val="100000"/>
              <a:buFont typeface="+mj-lt"/>
              <a:buAutoNum type="arabicPeriod" startAt="48"/>
            </a:pPr>
            <a:r>
              <a:rPr lang="en-US" sz="1500" dirty="0"/>
              <a:t>Georgia Stuart, U Massachusetts Amherst</a:t>
            </a:r>
          </a:p>
          <a:p>
            <a:pPr>
              <a:buClrTx/>
              <a:buSzPct val="100000"/>
              <a:buFont typeface="+mj-lt"/>
              <a:buAutoNum type="arabicPeriod" startAt="48"/>
            </a:pPr>
            <a:r>
              <a:rPr lang="en-US" sz="1500" dirty="0"/>
              <a:t>Nandan Tandon, U Central Florida</a:t>
            </a:r>
          </a:p>
          <a:p>
            <a:pPr>
              <a:buClrTx/>
              <a:buSzPct val="100000"/>
              <a:buFont typeface="+mj-lt"/>
              <a:buAutoNum type="arabicPeriod" startAt="48"/>
            </a:pPr>
            <a:r>
              <a:rPr lang="en-US" sz="1500" dirty="0"/>
              <a:t>Ken Taylor, U Illinois Urbana-Champaign</a:t>
            </a:r>
          </a:p>
          <a:p>
            <a:pPr>
              <a:buClrTx/>
              <a:buSzPct val="100000"/>
              <a:buFont typeface="+mj-lt"/>
              <a:buAutoNum type="arabicPeriod" startAt="48"/>
            </a:pPr>
            <a:r>
              <a:rPr lang="en-US" sz="1500" dirty="0"/>
              <a:t>Alex Townsend, Florida State U</a:t>
            </a:r>
          </a:p>
          <a:p>
            <a:pPr>
              <a:buClrTx/>
              <a:buSzPct val="100000"/>
              <a:buFont typeface="+mj-lt"/>
              <a:buAutoNum type="arabicPeriod" startAt="48"/>
            </a:pPr>
            <a:r>
              <a:rPr lang="en-US" sz="1500" dirty="0"/>
              <a:t>Ravi </a:t>
            </a:r>
            <a:r>
              <a:rPr lang="en-US" sz="1500" dirty="0" err="1"/>
              <a:t>Vadapalli</a:t>
            </a:r>
            <a:r>
              <a:rPr lang="en-US" sz="1500" dirty="0"/>
              <a:t>, U Miami</a:t>
            </a:r>
          </a:p>
          <a:p>
            <a:pPr>
              <a:buClrTx/>
              <a:buSzPct val="100000"/>
              <a:buFont typeface="+mj-lt"/>
              <a:buAutoNum type="arabicPeriod" startAt="48"/>
            </a:pPr>
            <a:r>
              <a:rPr lang="en-US" sz="1500" dirty="0"/>
              <a:t>Hermann von </a:t>
            </a:r>
            <a:r>
              <a:rPr lang="en-US" sz="1500" dirty="0" err="1"/>
              <a:t>Drateln</a:t>
            </a:r>
            <a:endParaRPr lang="en-US" sz="1500" dirty="0"/>
          </a:p>
          <a:p>
            <a:pPr>
              <a:buClrTx/>
              <a:buSzPct val="100000"/>
              <a:buFont typeface="+mj-lt"/>
              <a:buAutoNum type="arabicPeriod" startAt="48"/>
            </a:pPr>
            <a:r>
              <a:rPr lang="en-US" sz="1500" dirty="0"/>
              <a:t>Dan Voss, Beaumont Health</a:t>
            </a:r>
          </a:p>
          <a:p>
            <a:pPr>
              <a:buClrTx/>
              <a:buSzPct val="100000"/>
              <a:buFont typeface="+mj-lt"/>
              <a:buAutoNum type="arabicPeriod" startAt="48"/>
            </a:pPr>
            <a:r>
              <a:rPr lang="en-US" sz="1500" dirty="0"/>
              <a:t>Daniel </a:t>
            </a:r>
            <a:r>
              <a:rPr lang="en-US" sz="1500" dirty="0" err="1"/>
              <a:t>Vrinceau</a:t>
            </a:r>
            <a:r>
              <a:rPr lang="en-US" sz="1500" dirty="0"/>
              <a:t>, Texas Southern U</a:t>
            </a:r>
          </a:p>
          <a:p>
            <a:pPr>
              <a:buClrTx/>
              <a:buSzPct val="100000"/>
              <a:buFont typeface="+mj-lt"/>
              <a:buAutoNum type="arabicPeriod" startAt="48"/>
            </a:pPr>
            <a:r>
              <a:rPr lang="en-US" sz="1500" dirty="0"/>
              <a:t>John Wallace, Dartmouth College</a:t>
            </a:r>
          </a:p>
          <a:p>
            <a:pPr>
              <a:buClrTx/>
              <a:buSzPct val="100000"/>
              <a:buFont typeface="+mj-lt"/>
              <a:buAutoNum type="arabicPeriod" startAt="48"/>
            </a:pPr>
            <a:r>
              <a:rPr lang="en-US" sz="1500" dirty="0"/>
              <a:t>Michael Weiner, Georgia Tech</a:t>
            </a:r>
          </a:p>
          <a:p>
            <a:pPr>
              <a:buClrTx/>
              <a:buSzPct val="100000"/>
              <a:buFont typeface="+mj-lt"/>
              <a:buAutoNum type="arabicPeriod" startAt="18"/>
            </a:pPr>
            <a:endParaRPr lang="en-US" sz="1400" dirty="0"/>
          </a:p>
        </p:txBody>
      </p:sp>
      <p:sp>
        <p:nvSpPr>
          <p:cNvPr id="5" name="Footer Placeholder 4">
            <a:extLst>
              <a:ext uri="{FF2B5EF4-FFF2-40B4-BE49-F238E27FC236}">
                <a16:creationId xmlns:a16="http://schemas.microsoft.com/office/drawing/2014/main" id="{B7C4CD2E-2D30-4C3C-960C-BBEFBD608C8C}"/>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6" name="Slide Number Placeholder 5">
            <a:extLst>
              <a:ext uri="{FF2B5EF4-FFF2-40B4-BE49-F238E27FC236}">
                <a16:creationId xmlns:a16="http://schemas.microsoft.com/office/drawing/2014/main" id="{D718A54A-6FAF-4BBC-8164-86EF4E4363CF}"/>
              </a:ext>
            </a:extLst>
          </p:cNvPr>
          <p:cNvSpPr>
            <a:spLocks noGrp="1"/>
          </p:cNvSpPr>
          <p:nvPr>
            <p:ph type="sldNum" sz="quarter" idx="11"/>
          </p:nvPr>
        </p:nvSpPr>
        <p:spPr/>
        <p:txBody>
          <a:bodyPr/>
          <a:lstStyle/>
          <a:p>
            <a:pPr>
              <a:defRPr/>
            </a:pPr>
            <a:fld id="{DA04F282-5D9D-4EB2-A4AC-1849A209E5C3}" type="slidenum">
              <a:rPr lang="en-US" smtClean="0"/>
              <a:pPr>
                <a:defRPr/>
              </a:pPr>
              <a:t>57</a:t>
            </a:fld>
            <a:endParaRPr lang="en-US"/>
          </a:p>
        </p:txBody>
      </p:sp>
    </p:spTree>
    <p:extLst>
      <p:ext uri="{BB962C8B-B14F-4D97-AF65-F5344CB8AC3E}">
        <p14:creationId xmlns:p14="http://schemas.microsoft.com/office/powerpoint/2010/main" val="179924970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9267-A993-4BD4-AD63-ABB5B83CFDFB}"/>
              </a:ext>
            </a:extLst>
          </p:cNvPr>
          <p:cNvSpPr>
            <a:spLocks noGrp="1"/>
          </p:cNvSpPr>
          <p:nvPr>
            <p:ph type="title"/>
          </p:nvPr>
        </p:nvSpPr>
        <p:spPr/>
        <p:txBody>
          <a:bodyPr/>
          <a:lstStyle/>
          <a:p>
            <a:r>
              <a:rPr lang="en-US" sz="3400" dirty="0"/>
              <a:t>How Did We Pick the Speakers/Panelists?</a:t>
            </a:r>
          </a:p>
        </p:txBody>
      </p:sp>
      <p:sp>
        <p:nvSpPr>
          <p:cNvPr id="3" name="Content Placeholder 2">
            <a:extLst>
              <a:ext uri="{FF2B5EF4-FFF2-40B4-BE49-F238E27FC236}">
                <a16:creationId xmlns:a16="http://schemas.microsoft.com/office/drawing/2014/main" id="{507C8641-FE32-4805-949D-5D1B4F9D60ED}"/>
              </a:ext>
            </a:extLst>
          </p:cNvPr>
          <p:cNvSpPr>
            <a:spLocks noGrp="1"/>
          </p:cNvSpPr>
          <p:nvPr>
            <p:ph idx="1"/>
          </p:nvPr>
        </p:nvSpPr>
        <p:spPr>
          <a:xfrm>
            <a:off x="364331" y="1190919"/>
            <a:ext cx="8534400" cy="4648200"/>
          </a:xfrm>
        </p:spPr>
        <p:txBody>
          <a:bodyPr/>
          <a:lstStyle/>
          <a:p>
            <a:r>
              <a:rPr lang="en-US" dirty="0"/>
              <a:t>The biggest complaint from previous years was that we had     the same few presenters over and over.</a:t>
            </a:r>
          </a:p>
          <a:p>
            <a:r>
              <a:rPr lang="en-US" dirty="0"/>
              <a:t>We wheedled and begged and pleaded until we got enough presenters for each session, with few repeaters.</a:t>
            </a:r>
          </a:p>
          <a:p>
            <a:r>
              <a:rPr lang="en-US" dirty="0"/>
              <a:t>This included pester e-mails to all Virtual Residents.</a:t>
            </a:r>
          </a:p>
        </p:txBody>
      </p:sp>
      <p:sp>
        <p:nvSpPr>
          <p:cNvPr id="4" name="Footer Placeholder 3">
            <a:extLst>
              <a:ext uri="{FF2B5EF4-FFF2-40B4-BE49-F238E27FC236}">
                <a16:creationId xmlns:a16="http://schemas.microsoft.com/office/drawing/2014/main" id="{1927B952-8EC0-4EE7-AD08-FC63C807EB46}"/>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001E6056-5A6C-456B-BDB7-EAC2AB7412C5}"/>
              </a:ext>
            </a:extLst>
          </p:cNvPr>
          <p:cNvSpPr>
            <a:spLocks noGrp="1"/>
          </p:cNvSpPr>
          <p:nvPr>
            <p:ph type="sldNum" sz="quarter" idx="11"/>
          </p:nvPr>
        </p:nvSpPr>
        <p:spPr/>
        <p:txBody>
          <a:bodyPr/>
          <a:lstStyle/>
          <a:p>
            <a:pPr>
              <a:defRPr/>
            </a:pPr>
            <a:fld id="{DAFF6522-D39A-4EFB-9FD2-0F43165FD2EE}" type="slidenum">
              <a:rPr lang="en-US" smtClean="0"/>
              <a:pPr>
                <a:defRPr/>
              </a:pPr>
              <a:t>58</a:t>
            </a:fld>
            <a:endParaRPr lang="en-US"/>
          </a:p>
        </p:txBody>
      </p:sp>
    </p:spTree>
    <p:extLst>
      <p:ext uri="{BB962C8B-B14F-4D97-AF65-F5344CB8AC3E}">
        <p14:creationId xmlns:p14="http://schemas.microsoft.com/office/powerpoint/2010/main" val="161432802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Here to Accomplish?</a:t>
            </a:r>
          </a:p>
        </p:txBody>
      </p:sp>
      <p:sp>
        <p:nvSpPr>
          <p:cNvPr id="3" name="Content Placeholder 2"/>
          <p:cNvSpPr>
            <a:spLocks noGrp="1"/>
          </p:cNvSpPr>
          <p:nvPr>
            <p:ph idx="1"/>
          </p:nvPr>
        </p:nvSpPr>
        <p:spPr>
          <a:xfrm>
            <a:off x="381000" y="1385246"/>
            <a:ext cx="8305800" cy="4648200"/>
          </a:xfrm>
        </p:spPr>
        <p:txBody>
          <a:bodyPr/>
          <a:lstStyle/>
          <a:p>
            <a:pPr>
              <a:spcBef>
                <a:spcPts val="300"/>
              </a:spcBef>
            </a:pPr>
            <a:r>
              <a:rPr lang="en-US" dirty="0"/>
              <a:t>Learn how to work with researchers who are using CI.</a:t>
            </a:r>
          </a:p>
          <a:p>
            <a:pPr lvl="1">
              <a:spcBef>
                <a:spcPts val="300"/>
              </a:spcBef>
            </a:pPr>
            <a:r>
              <a:rPr lang="en-US" dirty="0"/>
              <a:t>Learn how to find them.</a:t>
            </a:r>
          </a:p>
          <a:p>
            <a:pPr lvl="1">
              <a:spcBef>
                <a:spcPts val="300"/>
              </a:spcBef>
            </a:pPr>
            <a:r>
              <a:rPr lang="en-US" dirty="0"/>
              <a:t>Learn how to help them.</a:t>
            </a:r>
          </a:p>
          <a:p>
            <a:pPr>
              <a:spcBef>
                <a:spcPts val="300"/>
              </a:spcBef>
            </a:pPr>
            <a:r>
              <a:rPr lang="en-US" dirty="0"/>
              <a:t>Learn how to be institutional CI leaders.</a:t>
            </a:r>
          </a:p>
          <a:p>
            <a:pPr>
              <a:spcBef>
                <a:spcPts val="300"/>
              </a:spcBef>
            </a:pPr>
            <a:r>
              <a:rPr lang="en-US" dirty="0"/>
              <a:t>Start thinking about becoming national CI leaders.</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59</a:t>
            </a:fld>
            <a:endParaRPr lang="en-US"/>
          </a:p>
        </p:txBody>
      </p:sp>
    </p:spTree>
    <p:extLst>
      <p:ext uri="{BB962C8B-B14F-4D97-AF65-F5344CB8AC3E}">
        <p14:creationId xmlns:p14="http://schemas.microsoft.com/office/powerpoint/2010/main" val="15750947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Audio Only, Non-USA</a:t>
            </a:r>
          </a:p>
        </p:txBody>
      </p:sp>
      <p:sp>
        <p:nvSpPr>
          <p:cNvPr id="3" name="Content Placeholder 2"/>
          <p:cNvSpPr>
            <a:spLocks noGrp="1"/>
          </p:cNvSpPr>
          <p:nvPr>
            <p:ph idx="1"/>
          </p:nvPr>
        </p:nvSpPr>
        <p:spPr>
          <a:xfrm>
            <a:off x="76200" y="1247502"/>
            <a:ext cx="8915400" cy="4648200"/>
          </a:xfrm>
        </p:spPr>
        <p:txBody>
          <a:bodyPr/>
          <a:lstStyle/>
          <a:p>
            <a:pPr marL="0" indent="0">
              <a:spcBef>
                <a:spcPts val="0"/>
              </a:spcBef>
              <a:buNone/>
            </a:pPr>
            <a:r>
              <a:rPr lang="en-US" dirty="0"/>
              <a:t>For audio only via phone, from outside the USA:</a:t>
            </a:r>
          </a:p>
          <a:p>
            <a:pPr>
              <a:spcBef>
                <a:spcPts val="0"/>
              </a:spcBef>
            </a:pPr>
            <a:r>
              <a:rPr lang="en-US" dirty="0"/>
              <a:t>Open a web browser and go to:</a:t>
            </a:r>
          </a:p>
          <a:p>
            <a:pPr marL="0" indent="0">
              <a:spcBef>
                <a:spcPts val="0"/>
              </a:spcBef>
              <a:buNone/>
            </a:pPr>
            <a:r>
              <a:rPr lang="en-US" sz="2000" dirty="0">
                <a:hlinkClick r:id="rId3"/>
              </a:rPr>
              <a:t>https://zoom.us/zoomconference?m=GBPzosolPR18D5S7Ig55m6KM95W8UxEF</a:t>
            </a:r>
            <a:endParaRPr lang="en-US" sz="2000" dirty="0"/>
          </a:p>
          <a:p>
            <a:pPr>
              <a:spcBef>
                <a:spcPts val="0"/>
              </a:spcBef>
            </a:pPr>
            <a:r>
              <a:rPr lang="en-US" dirty="0"/>
              <a:t>Find your country and call that TOLL number (</a:t>
            </a:r>
            <a:r>
              <a:rPr lang="en-US" b="1" dirty="0"/>
              <a:t>NO TOLL-FREE</a:t>
            </a:r>
            <a:r>
              <a:rPr lang="en-US" dirty="0"/>
              <a:t>).</a:t>
            </a:r>
          </a:p>
          <a:p>
            <a:pPr>
              <a:spcBef>
                <a:spcPts val="0"/>
              </a:spcBef>
            </a:pPr>
            <a:r>
              <a:rPr lang="en-US" dirty="0"/>
              <a:t>Use the meeting ID and numeric password in the e-mail.</a:t>
            </a:r>
          </a:p>
          <a:p>
            <a:pPr>
              <a:spcBef>
                <a:spcPts val="0"/>
              </a:spcBef>
            </a:pPr>
            <a:r>
              <a:rPr lang="en-US" dirty="0"/>
              <a:t>Please e-mail </a:t>
            </a:r>
            <a:r>
              <a:rPr lang="en-US" dirty="0">
                <a:hlinkClick r:id="rId4"/>
              </a:rPr>
              <a:t>hneeman@ou.edu</a:t>
            </a:r>
            <a:r>
              <a:rPr lang="en-US" dirty="0"/>
              <a:t> with your name, institution and phone number, so that we can properly track and report how many people attended from each institution.</a:t>
            </a:r>
          </a:p>
          <a:p>
            <a:pPr>
              <a:spcBef>
                <a:spcPts val="0"/>
              </a:spcBef>
            </a:pPr>
            <a:r>
              <a:rPr lang="en-US" b="1" u="sng" dirty="0"/>
              <a:t>NOTE</a:t>
            </a:r>
            <a:r>
              <a:rPr lang="en-US" dirty="0"/>
              <a:t>: </a:t>
            </a:r>
            <a:r>
              <a:rPr lang="en-US" b="1" dirty="0"/>
              <a:t>NO TOLL FREE </a:t>
            </a:r>
            <a:r>
              <a:rPr lang="en-US" dirty="0"/>
              <a:t>telephone audio-only option for remote attendees inside or outside the USA.</a:t>
            </a:r>
          </a:p>
          <a:p>
            <a:pPr>
              <a:spcBef>
                <a:spcPts val="0"/>
              </a:spcBef>
            </a:pPr>
            <a:r>
              <a:rPr lang="en-US" dirty="0"/>
              <a:t>Please </a:t>
            </a:r>
            <a:r>
              <a:rPr lang="en-US" b="1" u="sng" dirty="0"/>
              <a:t>MUTE YOURSELF</a:t>
            </a:r>
            <a:r>
              <a:rPr lang="en-US" dirty="0"/>
              <a:t> and </a:t>
            </a:r>
            <a:r>
              <a:rPr lang="en-US" b="1" u="sng" dirty="0"/>
              <a:t>TURN OFF YOUR CAMERA</a:t>
            </a:r>
            <a:r>
              <a:rPr lang="en-US" dirty="0"/>
              <a:t> except when you're talking.</a:t>
            </a:r>
          </a:p>
          <a:p>
            <a:pPr marL="0" indent="0">
              <a:spcBef>
                <a:spcPts val="0"/>
              </a:spcBef>
              <a:buNone/>
            </a:pPr>
            <a:r>
              <a:rPr lang="en-US" sz="1800" dirty="0">
                <a:hlinkClick r:id="rId5"/>
              </a:rPr>
              <a:t>http://www.oscer.ou.edu/virtualresidency2024/</a:t>
            </a:r>
            <a:r>
              <a:rPr lang="en-US" sz="1800" dirty="0"/>
              <a:t>         </a:t>
            </a:r>
            <a:r>
              <a:rPr lang="en-US" sz="1800" dirty="0">
                <a:hlinkClick r:id="rId6"/>
              </a:rPr>
              <a:t>virtualresidency2024@gmail.com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a:t>
            </a:fld>
            <a:endParaRPr lang="en-US"/>
          </a:p>
        </p:txBody>
      </p:sp>
    </p:spTree>
    <p:extLst>
      <p:ext uri="{BB962C8B-B14F-4D97-AF65-F5344CB8AC3E}">
        <p14:creationId xmlns:p14="http://schemas.microsoft.com/office/powerpoint/2010/main" val="361606440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What Aren’t, and Are, We Trying to Do?</a:t>
            </a:r>
          </a:p>
        </p:txBody>
      </p:sp>
      <p:sp>
        <p:nvSpPr>
          <p:cNvPr id="3" name="Content Placeholder 2"/>
          <p:cNvSpPr>
            <a:spLocks noGrp="1"/>
          </p:cNvSpPr>
          <p:nvPr>
            <p:ph idx="1"/>
          </p:nvPr>
        </p:nvSpPr>
        <p:spPr/>
        <p:txBody>
          <a:bodyPr/>
          <a:lstStyle/>
          <a:p>
            <a:r>
              <a:rPr lang="en-US" dirty="0"/>
              <a:t>We </a:t>
            </a:r>
            <a:r>
              <a:rPr lang="en-US" b="1" u="sng" dirty="0"/>
              <a:t>AREN’T</a:t>
            </a:r>
            <a:r>
              <a:rPr lang="en-US" dirty="0"/>
              <a:t> trying to teach you a lot of technical content.</a:t>
            </a:r>
          </a:p>
          <a:p>
            <a:pPr lvl="1"/>
            <a:r>
              <a:rPr lang="en-US" dirty="0"/>
              <a:t>You can learn that from other sources.</a:t>
            </a:r>
          </a:p>
          <a:p>
            <a:pPr lvl="1"/>
            <a:r>
              <a:rPr lang="en-US" dirty="0"/>
              <a:t>We only have a few technical sessions.</a:t>
            </a:r>
          </a:p>
          <a:p>
            <a:r>
              <a:rPr lang="en-US" dirty="0"/>
              <a:t>We </a:t>
            </a:r>
            <a:r>
              <a:rPr lang="en-US" b="1" u="sng" dirty="0"/>
              <a:t>ARE</a:t>
            </a:r>
            <a:r>
              <a:rPr lang="en-US" dirty="0"/>
              <a:t> trying to teach you                                               the  </a:t>
            </a:r>
            <a:r>
              <a:rPr lang="en-US" b="1" dirty="0"/>
              <a:t>PROFESSION</a:t>
            </a:r>
            <a:r>
              <a:rPr lang="en-US" dirty="0"/>
              <a:t>  of CI facilitation (and CI leadership).</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60</a:t>
            </a:fld>
            <a:endParaRPr lang="en-US"/>
          </a:p>
        </p:txBody>
      </p:sp>
      <p:cxnSp>
        <p:nvCxnSpPr>
          <p:cNvPr id="13" name="Straight Connector 12"/>
          <p:cNvCxnSpPr/>
          <p:nvPr/>
        </p:nvCxnSpPr>
        <p:spPr bwMode="auto">
          <a:xfrm>
            <a:off x="6172200" y="1371600"/>
            <a:ext cx="1981200" cy="4572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4" name="Straight Connector 13"/>
          <p:cNvCxnSpPr/>
          <p:nvPr/>
        </p:nvCxnSpPr>
        <p:spPr bwMode="auto">
          <a:xfrm>
            <a:off x="6159690" y="1457325"/>
            <a:ext cx="1981200" cy="457200"/>
          </a:xfrm>
          <a:prstGeom prst="line">
            <a:avLst/>
          </a:prstGeom>
          <a:solidFill>
            <a:schemeClr val="accent1"/>
          </a:solidFill>
          <a:ln w="9525" cap="flat" cmpd="sng" algn="ctr">
            <a:solidFill>
              <a:schemeClr val="tx1"/>
            </a:solidFill>
            <a:prstDash val="solid"/>
            <a:miter lim="800000"/>
            <a:headEnd type="none" w="med" len="med"/>
            <a:tailEnd type="none" w="med" len="med"/>
          </a:ln>
          <a:effectLst/>
          <a:scene3d>
            <a:camera prst="orthographicFront">
              <a:rot lat="0" lon="10800000" rev="0"/>
            </a:camera>
            <a:lightRig rig="threePt" dir="t"/>
          </a:scene3d>
        </p:spPr>
      </p:cxnSp>
      <p:sp>
        <p:nvSpPr>
          <p:cNvPr id="15" name="Oval 14"/>
          <p:cNvSpPr/>
          <p:nvPr/>
        </p:nvSpPr>
        <p:spPr bwMode="auto">
          <a:xfrm>
            <a:off x="1447800" y="2941320"/>
            <a:ext cx="2133600" cy="5334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8397045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a:t>What’s Our Hidden Secret Agenda?</a:t>
            </a:r>
          </a:p>
        </p:txBody>
      </p:sp>
      <p:sp>
        <p:nvSpPr>
          <p:cNvPr id="3" name="Content Placeholder 2"/>
          <p:cNvSpPr>
            <a:spLocks noGrp="1"/>
          </p:cNvSpPr>
          <p:nvPr>
            <p:ph idx="1"/>
          </p:nvPr>
        </p:nvSpPr>
        <p:spPr/>
        <p:txBody>
          <a:bodyPr/>
          <a:lstStyle/>
          <a:p>
            <a:r>
              <a:rPr lang="en-US" dirty="0"/>
              <a:t>The real goal is to prepare for an upcoming transition to:</a:t>
            </a:r>
          </a:p>
          <a:p>
            <a:pPr lvl="1"/>
            <a:r>
              <a:rPr lang="en-US" dirty="0"/>
              <a:t>more need for this kind of skilled workforce, but</a:t>
            </a:r>
          </a:p>
          <a:p>
            <a:pPr lvl="1"/>
            <a:r>
              <a:rPr lang="en-US" dirty="0"/>
              <a:t>fewer people who know how to do it, with</a:t>
            </a:r>
          </a:p>
          <a:p>
            <a:pPr lvl="1"/>
            <a:r>
              <a:rPr lang="en-US" dirty="0"/>
              <a:t>no mechanism to prepare a sufficiently large cohort.</a:t>
            </a:r>
          </a:p>
          <a:p>
            <a:r>
              <a:rPr lang="en-US" dirty="0"/>
              <a:t>Some of the participants already knew how to do this.</a:t>
            </a:r>
          </a:p>
          <a:p>
            <a:pPr lvl="1"/>
            <a:r>
              <a:rPr lang="en-US" dirty="0"/>
              <a:t>But it took a very long time to learn on their own.</a:t>
            </a:r>
          </a:p>
          <a:p>
            <a:pPr lvl="1"/>
            <a:r>
              <a:rPr lang="en-US" dirty="0"/>
              <a:t>To keep up with demand, the community needs us to streamline the process so that new facilitators can become fully productive quickly.</a:t>
            </a:r>
          </a:p>
          <a:p>
            <a:r>
              <a:rPr lang="en-US" dirty="0"/>
              <a:t>These are the CI leaders of tomorrow.</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61</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100202769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2156619"/>
            <a:ext cx="8534400" cy="2491581"/>
          </a:xfrm>
        </p:spPr>
        <p:txBody>
          <a:bodyPr>
            <a:normAutofit fontScale="92500"/>
          </a:bodyPr>
          <a:lstStyle/>
          <a:p>
            <a:pPr algn="ctr"/>
            <a:r>
              <a:rPr lang="en-US" sz="5000" dirty="0">
                <a:solidFill>
                  <a:schemeClr val="tx1"/>
                </a:solidFill>
                <a:latin typeface="Arial Black" panose="020B0A04020102020204" pitchFamily="34" charset="0"/>
              </a:rPr>
              <a:t>CCIFTD:</a:t>
            </a:r>
          </a:p>
          <a:p>
            <a:pPr algn="ctr"/>
            <a:r>
              <a:rPr lang="en-US" sz="5000" dirty="0">
                <a:solidFill>
                  <a:schemeClr val="tx1"/>
                </a:solidFill>
                <a:latin typeface="Arial Black" panose="020B0A04020102020204" pitchFamily="34" charset="0"/>
              </a:rPr>
              <a:t>Certified CI Facilitator Training &amp; Development</a:t>
            </a:r>
          </a:p>
          <a:p>
            <a:pPr algn="ct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84628321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B73E-065C-4DBC-BF3D-46B6238B37E0}"/>
              </a:ext>
            </a:extLst>
          </p:cNvPr>
          <p:cNvSpPr>
            <a:spLocks noGrp="1"/>
          </p:cNvSpPr>
          <p:nvPr>
            <p:ph type="title"/>
          </p:nvPr>
        </p:nvSpPr>
        <p:spPr/>
        <p:txBody>
          <a:bodyPr/>
          <a:lstStyle/>
          <a:p>
            <a:r>
              <a:rPr lang="en-US" dirty="0"/>
              <a:t>NSF </a:t>
            </a:r>
            <a:r>
              <a:rPr lang="en-US" dirty="0" err="1"/>
              <a:t>CyberTraining</a:t>
            </a:r>
            <a:r>
              <a:rPr lang="en-US" dirty="0"/>
              <a:t> Grant</a:t>
            </a:r>
          </a:p>
        </p:txBody>
      </p:sp>
      <p:sp>
        <p:nvSpPr>
          <p:cNvPr id="3" name="Content Placeholder 2">
            <a:extLst>
              <a:ext uri="{FF2B5EF4-FFF2-40B4-BE49-F238E27FC236}">
                <a16:creationId xmlns:a16="http://schemas.microsoft.com/office/drawing/2014/main" id="{34CA8FC2-AE6B-451C-AA67-868E403B1592}"/>
              </a:ext>
            </a:extLst>
          </p:cNvPr>
          <p:cNvSpPr>
            <a:spLocks noGrp="1"/>
          </p:cNvSpPr>
          <p:nvPr>
            <p:ph idx="1"/>
          </p:nvPr>
        </p:nvSpPr>
        <p:spPr>
          <a:xfrm>
            <a:off x="381000" y="1270000"/>
            <a:ext cx="8534400" cy="4648200"/>
          </a:xfrm>
        </p:spPr>
        <p:txBody>
          <a:bodyPr/>
          <a:lstStyle/>
          <a:p>
            <a:pPr marL="0" indent="0">
              <a:spcBef>
                <a:spcPts val="100"/>
              </a:spcBef>
              <a:buNone/>
            </a:pPr>
            <a:r>
              <a:rPr lang="en-US" dirty="0"/>
              <a:t>“</a:t>
            </a:r>
            <a:r>
              <a:rPr lang="en-US" dirty="0" err="1"/>
              <a:t>CyberTraining</a:t>
            </a:r>
            <a:r>
              <a:rPr lang="en-US" dirty="0"/>
              <a:t>: Pilot: A Professional Development and </a:t>
            </a:r>
            <a:r>
              <a:rPr lang="fr-FR" dirty="0"/>
              <a:t>Certification Program for </a:t>
            </a:r>
            <a:r>
              <a:rPr lang="fr-FR" dirty="0" err="1"/>
              <a:t>Cyberinfrastructure</a:t>
            </a:r>
            <a:r>
              <a:rPr lang="fr-FR" dirty="0"/>
              <a:t> </a:t>
            </a:r>
            <a:r>
              <a:rPr lang="fr-FR" dirty="0" err="1"/>
              <a:t>Facilitators</a:t>
            </a:r>
            <a:r>
              <a:rPr lang="en-US" dirty="0"/>
              <a:t>”</a:t>
            </a:r>
          </a:p>
          <a:p>
            <a:pPr marL="0" indent="0">
              <a:spcBef>
                <a:spcPts val="100"/>
              </a:spcBef>
              <a:buNone/>
            </a:pPr>
            <a:r>
              <a:rPr lang="en-US" dirty="0"/>
              <a:t>NSF OAC-2118193</a:t>
            </a:r>
          </a:p>
          <a:p>
            <a:pPr marL="0" indent="0">
              <a:spcBef>
                <a:spcPts val="100"/>
              </a:spcBef>
              <a:buNone/>
            </a:pPr>
            <a:r>
              <a:rPr lang="fr-FR" dirty="0"/>
              <a:t>$299,993</a:t>
            </a:r>
            <a:endParaRPr lang="en-US" dirty="0"/>
          </a:p>
          <a:p>
            <a:pPr marL="0" indent="0">
              <a:spcBef>
                <a:spcPts val="100"/>
              </a:spcBef>
              <a:buNone/>
            </a:pPr>
            <a:r>
              <a:rPr lang="fr-FR" dirty="0"/>
              <a:t>9/1/2021 - 8/31/2024</a:t>
            </a:r>
          </a:p>
          <a:p>
            <a:pPr marL="0" indent="0">
              <a:spcBef>
                <a:spcPts val="100"/>
              </a:spcBef>
              <a:buNone/>
            </a:pPr>
            <a:r>
              <a:rPr lang="fr-FR" b="1" u="sng" dirty="0"/>
              <a:t>PI</a:t>
            </a:r>
            <a:r>
              <a:rPr lang="fr-FR" dirty="0"/>
              <a:t>: H. Neeman (U Oklahoma)</a:t>
            </a:r>
          </a:p>
          <a:p>
            <a:pPr marL="0" indent="0">
              <a:spcBef>
                <a:spcPts val="100"/>
              </a:spcBef>
              <a:buNone/>
            </a:pPr>
            <a:r>
              <a:rPr lang="fr-FR" b="1" u="sng" dirty="0"/>
              <a:t>Co-</a:t>
            </a:r>
            <a:r>
              <a:rPr lang="fr-FR" b="1" u="sng" dirty="0" err="1"/>
              <a:t>PIs</a:t>
            </a:r>
            <a:r>
              <a:rPr lang="fr-FR" dirty="0"/>
              <a:t>: Dana </a:t>
            </a:r>
            <a:r>
              <a:rPr lang="fr-FR" dirty="0" err="1"/>
              <a:t>Brunson</a:t>
            </a:r>
            <a:r>
              <a:rPr lang="fr-FR" dirty="0"/>
              <a:t> (Internet2), Dirk </a:t>
            </a:r>
            <a:r>
              <a:rPr lang="fr-FR" dirty="0" err="1"/>
              <a:t>Colbry</a:t>
            </a:r>
            <a:r>
              <a:rPr lang="fr-FR" dirty="0"/>
              <a:t> (Michigan State U)</a:t>
            </a:r>
          </a:p>
          <a:p>
            <a:pPr marL="0" indent="0">
              <a:spcBef>
                <a:spcPts val="100"/>
              </a:spcBef>
              <a:buNone/>
            </a:pPr>
            <a:r>
              <a:rPr lang="fr-FR" sz="1400" b="1" u="sng" dirty="0"/>
              <a:t>Senior Personnel</a:t>
            </a:r>
            <a:r>
              <a:rPr lang="fr-FR" sz="1400" dirty="0"/>
              <a:t>: Hussein Al-</a:t>
            </a:r>
            <a:r>
              <a:rPr lang="fr-FR" sz="1400" dirty="0" err="1"/>
              <a:t>Azzawi</a:t>
            </a:r>
            <a:r>
              <a:rPr lang="fr-FR" sz="1400" dirty="0"/>
              <a:t> (U New Mexico), </a:t>
            </a:r>
            <a:r>
              <a:rPr lang="fr-FR" sz="1400" dirty="0" err="1"/>
              <a:t>Izzat</a:t>
            </a:r>
            <a:r>
              <a:rPr lang="fr-FR" sz="1400" dirty="0"/>
              <a:t> </a:t>
            </a:r>
            <a:r>
              <a:rPr lang="fr-FR" sz="1400" dirty="0" err="1"/>
              <a:t>Alsmadi</a:t>
            </a:r>
            <a:r>
              <a:rPr lang="fr-FR" sz="1400" dirty="0"/>
              <a:t> (Texas A&amp;M U San Antonio), William Burke (George Washington U), </a:t>
            </a:r>
            <a:r>
              <a:rPr lang="fr-FR" sz="1400" dirty="0" err="1"/>
              <a:t>Sangwhan</a:t>
            </a:r>
            <a:r>
              <a:rPr lang="fr-FR" sz="1400" dirty="0"/>
              <a:t> </a:t>
            </a:r>
            <a:r>
              <a:rPr lang="fr-FR" sz="1400" dirty="0" err="1"/>
              <a:t>Cha</a:t>
            </a:r>
            <a:r>
              <a:rPr lang="fr-FR" sz="1400" dirty="0"/>
              <a:t> (Harrisburg U of Science &amp; </a:t>
            </a:r>
            <a:r>
              <a:rPr lang="fr-FR" sz="1400" dirty="0" err="1"/>
              <a:t>Technology</a:t>
            </a:r>
            <a:r>
              <a:rPr lang="fr-FR" sz="1400" dirty="0"/>
              <a:t>), Patrick </a:t>
            </a:r>
            <a:r>
              <a:rPr lang="fr-FR" sz="1400" dirty="0" err="1"/>
              <a:t>Clemins</a:t>
            </a:r>
            <a:r>
              <a:rPr lang="fr-FR" sz="1400" dirty="0"/>
              <a:t> (U Vermont), Galen Collier (</a:t>
            </a:r>
            <a:r>
              <a:rPr lang="fr-FR" sz="1400" dirty="0" err="1"/>
              <a:t>Rutgers</a:t>
            </a:r>
            <a:r>
              <a:rPr lang="fr-FR" sz="1400" dirty="0"/>
              <a:t> U), Eduardo </a:t>
            </a:r>
            <a:r>
              <a:rPr lang="fr-FR" sz="1400" dirty="0" err="1"/>
              <a:t>Colmenares</a:t>
            </a:r>
            <a:r>
              <a:rPr lang="fr-FR" sz="1400" dirty="0"/>
              <a:t>-Diaz (</a:t>
            </a:r>
            <a:r>
              <a:rPr lang="fr-FR" sz="1400" dirty="0" err="1"/>
              <a:t>Midwestern</a:t>
            </a:r>
            <a:r>
              <a:rPr lang="fr-FR" sz="1400" dirty="0"/>
              <a:t> State U), Calvin </a:t>
            </a:r>
            <a:r>
              <a:rPr lang="fr-FR" sz="1400" dirty="0" err="1"/>
              <a:t>Frye</a:t>
            </a:r>
            <a:r>
              <a:rPr lang="fr-FR" sz="1400" dirty="0"/>
              <a:t> (Case Western Reserve U), Sandra </a:t>
            </a:r>
            <a:r>
              <a:rPr lang="fr-FR" sz="1400" dirty="0" err="1"/>
              <a:t>Gesing</a:t>
            </a:r>
            <a:r>
              <a:rPr lang="fr-FR" sz="1400" dirty="0"/>
              <a:t> (Discovery Partner Institute), Joshua </a:t>
            </a:r>
            <a:r>
              <a:rPr lang="fr-FR" sz="1400" dirty="0" err="1"/>
              <a:t>Gyllinsky</a:t>
            </a:r>
            <a:r>
              <a:rPr lang="fr-FR" sz="1400" dirty="0"/>
              <a:t> (U Rhode Island), Anna </a:t>
            </a:r>
            <a:r>
              <a:rPr lang="fr-FR" sz="1400" dirty="0" err="1"/>
              <a:t>Klimaszewski</a:t>
            </a:r>
            <a:r>
              <a:rPr lang="fr-FR" sz="1400" dirty="0"/>
              <a:t>-Patterson (California State U Sacramento), Clifford </a:t>
            </a:r>
            <a:r>
              <a:rPr lang="fr-FR" sz="1400" dirty="0" err="1"/>
              <a:t>Kravit</a:t>
            </a:r>
            <a:r>
              <a:rPr lang="fr-FR" sz="1400" dirty="0"/>
              <a:t> (UCLA), Scott </a:t>
            </a:r>
            <a:r>
              <a:rPr lang="fr-FR" sz="1400" dirty="0" err="1"/>
              <a:t>Lathrop</a:t>
            </a:r>
            <a:r>
              <a:rPr lang="fr-FR" sz="1400" dirty="0"/>
              <a:t> (</a:t>
            </a:r>
            <a:r>
              <a:rPr lang="fr-FR" sz="1400" dirty="0" err="1"/>
              <a:t>Shodor</a:t>
            </a:r>
            <a:r>
              <a:rPr lang="fr-FR" sz="1400" dirty="0"/>
              <a:t>), Eileen Lu (USC), </a:t>
            </a:r>
            <a:r>
              <a:rPr lang="fr-FR" sz="1400" dirty="0" err="1"/>
              <a:t>Mariofanna</a:t>
            </a:r>
            <a:r>
              <a:rPr lang="fr-FR" sz="1400" dirty="0"/>
              <a:t> </a:t>
            </a:r>
            <a:r>
              <a:rPr lang="fr-FR" sz="1400" dirty="0" err="1"/>
              <a:t>Milanova</a:t>
            </a:r>
            <a:r>
              <a:rPr lang="fr-FR" sz="1400" dirty="0"/>
              <a:t> (U Arkansas Little Rock), Arman </a:t>
            </a:r>
            <a:r>
              <a:rPr lang="fr-FR" sz="1400" dirty="0" err="1"/>
              <a:t>Pazouki</a:t>
            </a:r>
            <a:r>
              <a:rPr lang="fr-FR" sz="1400" dirty="0"/>
              <a:t> (</a:t>
            </a:r>
            <a:r>
              <a:rPr lang="fr-FR" sz="1400" dirty="0" err="1"/>
              <a:t>Northwestern</a:t>
            </a:r>
            <a:r>
              <a:rPr lang="fr-FR" sz="1400" dirty="0"/>
              <a:t> U), </a:t>
            </a:r>
            <a:r>
              <a:rPr lang="fr-FR" sz="1400" dirty="0" err="1"/>
              <a:t>Shervin</a:t>
            </a:r>
            <a:r>
              <a:rPr lang="fr-FR" sz="1400" dirty="0"/>
              <a:t> </a:t>
            </a:r>
            <a:r>
              <a:rPr lang="fr-FR" sz="1400" dirty="0" err="1"/>
              <a:t>Sammak</a:t>
            </a:r>
            <a:r>
              <a:rPr lang="fr-FR" sz="1400" dirty="0"/>
              <a:t> (U Pittsburgh), Anita Schwartz (U Delaware), Horst Severini (OU), </a:t>
            </a:r>
            <a:r>
              <a:rPr lang="fr-FR" sz="1400" dirty="0" err="1"/>
              <a:t>Jifu</a:t>
            </a:r>
            <a:r>
              <a:rPr lang="fr-FR" sz="1400" dirty="0"/>
              <a:t> Tan (</a:t>
            </a:r>
            <a:r>
              <a:rPr lang="fr-FR" sz="1400" dirty="0" err="1"/>
              <a:t>Northern</a:t>
            </a:r>
            <a:r>
              <a:rPr lang="fr-FR" sz="1400" dirty="0"/>
              <a:t> Illinois U), Stephen </a:t>
            </a:r>
            <a:r>
              <a:rPr lang="fr-FR" sz="1400" dirty="0" err="1"/>
              <a:t>Wheat</a:t>
            </a:r>
            <a:r>
              <a:rPr lang="fr-FR" sz="1400" dirty="0"/>
              <a:t> (Oral Roberts U), </a:t>
            </a:r>
            <a:r>
              <a:rPr lang="fr-FR" sz="1400" dirty="0" err="1"/>
              <a:t>Mengjun</a:t>
            </a:r>
            <a:r>
              <a:rPr lang="fr-FR" sz="1400" dirty="0"/>
              <a:t> Xie (U Tennessee Chattanooga)</a:t>
            </a:r>
          </a:p>
          <a:p>
            <a:pPr marL="0" indent="0">
              <a:buNone/>
            </a:pPr>
            <a:endParaRPr lang="fr-FR" dirty="0"/>
          </a:p>
        </p:txBody>
      </p:sp>
      <p:sp>
        <p:nvSpPr>
          <p:cNvPr id="4" name="Slide Number Placeholder 3">
            <a:extLst>
              <a:ext uri="{FF2B5EF4-FFF2-40B4-BE49-F238E27FC236}">
                <a16:creationId xmlns:a16="http://schemas.microsoft.com/office/drawing/2014/main" id="{BEDFCDA2-F0C3-4487-92EE-E466852D66E7}"/>
              </a:ext>
            </a:extLst>
          </p:cNvPr>
          <p:cNvSpPr>
            <a:spLocks noGrp="1"/>
          </p:cNvSpPr>
          <p:nvPr>
            <p:ph type="sldNum" sz="quarter" idx="11"/>
          </p:nvPr>
        </p:nvSpPr>
        <p:spPr/>
        <p:txBody>
          <a:bodyPr/>
          <a:lstStyle/>
          <a:p>
            <a:pPr>
              <a:defRPr/>
            </a:pPr>
            <a:fld id="{DAFF6522-D39A-4EFB-9FD2-0F43165FD2EE}" type="slidenum">
              <a:rPr lang="en-US" smtClean="0"/>
              <a:pPr>
                <a:defRPr/>
              </a:pPr>
              <a:t>63</a:t>
            </a:fld>
            <a:endParaRPr lang="en-US"/>
          </a:p>
        </p:txBody>
      </p:sp>
      <p:sp>
        <p:nvSpPr>
          <p:cNvPr id="5" name="Footer Placeholder 3">
            <a:extLst>
              <a:ext uri="{FF2B5EF4-FFF2-40B4-BE49-F238E27FC236}">
                <a16:creationId xmlns:a16="http://schemas.microsoft.com/office/drawing/2014/main" id="{55B33A94-6BB0-5963-B31B-0047F50034A5}"/>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372139769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BBB-5705-48C6-8580-746C801DB267}"/>
              </a:ext>
            </a:extLst>
          </p:cNvPr>
          <p:cNvSpPr>
            <a:spLocks noGrp="1"/>
          </p:cNvSpPr>
          <p:nvPr>
            <p:ph type="title"/>
          </p:nvPr>
        </p:nvSpPr>
        <p:spPr/>
        <p:txBody>
          <a:bodyPr/>
          <a:lstStyle/>
          <a:p>
            <a:r>
              <a:rPr lang="en-US" sz="3650" dirty="0"/>
              <a:t>Professional Development Certification</a:t>
            </a:r>
          </a:p>
        </p:txBody>
      </p:sp>
      <p:sp>
        <p:nvSpPr>
          <p:cNvPr id="3" name="Content Placeholder 2">
            <a:extLst>
              <a:ext uri="{FF2B5EF4-FFF2-40B4-BE49-F238E27FC236}">
                <a16:creationId xmlns:a16="http://schemas.microsoft.com/office/drawing/2014/main" id="{DA7604C6-2055-4C15-906A-D54B54928172}"/>
              </a:ext>
            </a:extLst>
          </p:cNvPr>
          <p:cNvSpPr>
            <a:spLocks noGrp="1"/>
          </p:cNvSpPr>
          <p:nvPr>
            <p:ph idx="1"/>
          </p:nvPr>
        </p:nvSpPr>
        <p:spPr/>
        <p:txBody>
          <a:bodyPr/>
          <a:lstStyle/>
          <a:p>
            <a:pPr marL="0" indent="0">
              <a:buNone/>
            </a:pPr>
            <a:r>
              <a:rPr lang="en-US" i="1" dirty="0"/>
              <a:t>“Certification: A process, often voluntary, by which individuals who have demonstrated a level of expertise in the profession are identified to the public and other stakeholders by a third party.”</a:t>
            </a:r>
            <a:endParaRPr lang="en-US" dirty="0"/>
          </a:p>
          <a:p>
            <a:pPr marL="0" indent="0">
              <a:buNone/>
            </a:pPr>
            <a:endParaRPr lang="en-US" dirty="0"/>
          </a:p>
          <a:p>
            <a:pPr marL="0" indent="0">
              <a:buNone/>
            </a:pPr>
            <a:r>
              <a:rPr lang="en-US" sz="2000" dirty="0">
                <a:hlinkClick r:id="rId2"/>
              </a:rPr>
              <a:t>https://www.gisci.org/Applicants/AbouttheProgram.aspx</a:t>
            </a:r>
            <a:endParaRPr lang="en-US" sz="2000" dirty="0"/>
          </a:p>
        </p:txBody>
      </p:sp>
      <p:sp>
        <p:nvSpPr>
          <p:cNvPr id="4" name="Slide Number Placeholder 3">
            <a:extLst>
              <a:ext uri="{FF2B5EF4-FFF2-40B4-BE49-F238E27FC236}">
                <a16:creationId xmlns:a16="http://schemas.microsoft.com/office/drawing/2014/main" id="{0979A48D-6397-46EE-922A-9180A5140F6F}"/>
              </a:ext>
            </a:extLst>
          </p:cNvPr>
          <p:cNvSpPr>
            <a:spLocks noGrp="1"/>
          </p:cNvSpPr>
          <p:nvPr>
            <p:ph type="sldNum" sz="quarter" idx="11"/>
          </p:nvPr>
        </p:nvSpPr>
        <p:spPr/>
        <p:txBody>
          <a:bodyPr/>
          <a:lstStyle/>
          <a:p>
            <a:pPr>
              <a:defRPr/>
            </a:pPr>
            <a:fld id="{DAFF6522-D39A-4EFB-9FD2-0F43165FD2EE}" type="slidenum">
              <a:rPr lang="en-US" smtClean="0"/>
              <a:pPr>
                <a:defRPr/>
              </a:pPr>
              <a:t>64</a:t>
            </a:fld>
            <a:endParaRPr lang="en-US"/>
          </a:p>
        </p:txBody>
      </p:sp>
      <p:sp>
        <p:nvSpPr>
          <p:cNvPr id="5" name="Footer Placeholder 3">
            <a:extLst>
              <a:ext uri="{FF2B5EF4-FFF2-40B4-BE49-F238E27FC236}">
                <a16:creationId xmlns:a16="http://schemas.microsoft.com/office/drawing/2014/main" id="{95B96D3D-87B1-F881-4CCE-8EF9A451880C}"/>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80566713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8933-4C5F-41A4-BB2A-38364F58B773}"/>
              </a:ext>
            </a:extLst>
          </p:cNvPr>
          <p:cNvSpPr>
            <a:spLocks noGrp="1"/>
          </p:cNvSpPr>
          <p:nvPr>
            <p:ph type="title"/>
          </p:nvPr>
        </p:nvSpPr>
        <p:spPr/>
        <p:txBody>
          <a:bodyPr/>
          <a:lstStyle/>
          <a:p>
            <a:r>
              <a:rPr lang="en-US" dirty="0"/>
              <a:t>What is CCIFTD?</a:t>
            </a:r>
          </a:p>
        </p:txBody>
      </p:sp>
      <p:sp>
        <p:nvSpPr>
          <p:cNvPr id="3" name="Content Placeholder 2">
            <a:extLst>
              <a:ext uri="{FF2B5EF4-FFF2-40B4-BE49-F238E27FC236}">
                <a16:creationId xmlns:a16="http://schemas.microsoft.com/office/drawing/2014/main" id="{D426110B-53C7-4F5C-ADFE-3AAF7A4ABBC6}"/>
              </a:ext>
            </a:extLst>
          </p:cNvPr>
          <p:cNvSpPr>
            <a:spLocks noGrp="1"/>
          </p:cNvSpPr>
          <p:nvPr>
            <p:ph idx="1"/>
          </p:nvPr>
        </p:nvSpPr>
        <p:spPr/>
        <p:txBody>
          <a:bodyPr/>
          <a:lstStyle/>
          <a:p>
            <a:r>
              <a:rPr lang="en-US" dirty="0"/>
              <a:t>Certified Cyberinfrastructure Facilitator Training and Development (CCIFTD, pronounced “sifted”).</a:t>
            </a:r>
          </a:p>
          <a:p>
            <a:pPr lvl="1"/>
            <a:r>
              <a:rPr lang="en-US" dirty="0"/>
              <a:t>1</a:t>
            </a:r>
            <a:r>
              <a:rPr lang="en-US" baseline="30000" dirty="0"/>
              <a:t>st</a:t>
            </a:r>
            <a:r>
              <a:rPr lang="en-US" dirty="0"/>
              <a:t> (non-sponsored) link on Google!</a:t>
            </a:r>
          </a:p>
          <a:p>
            <a:pPr lvl="1"/>
            <a:r>
              <a:rPr lang="en-US" b="1" u="sng" dirty="0"/>
              <a:t>NOT THIS</a:t>
            </a:r>
            <a:r>
              <a:rPr lang="en-US" dirty="0"/>
              <a:t>: “Canadian Centre for International Fisheries Training and Development”</a:t>
            </a:r>
          </a:p>
          <a:p>
            <a:r>
              <a:rPr lang="en-US" dirty="0"/>
              <a:t>First-of-its-kind, </a:t>
            </a:r>
            <a:r>
              <a:rPr lang="en-US" b="1" u="sng" dirty="0"/>
              <a:t>non-matriculated</a:t>
            </a:r>
            <a:r>
              <a:rPr lang="en-US" dirty="0"/>
              <a:t> certification of professional development (</a:t>
            </a:r>
            <a:r>
              <a:rPr lang="en-US" b="1" u="sng" dirty="0"/>
              <a:t>informal education</a:t>
            </a:r>
            <a:r>
              <a:rPr lang="en-US" dirty="0"/>
              <a:t>).</a:t>
            </a:r>
          </a:p>
          <a:p>
            <a:pPr lvl="1"/>
            <a:r>
              <a:rPr lang="en-US" b="1" u="sng" dirty="0"/>
              <a:t>NOT</a:t>
            </a:r>
            <a:r>
              <a:rPr lang="en-US" dirty="0"/>
              <a:t> a matriculated graduate/undergraduate certificate</a:t>
            </a:r>
          </a:p>
          <a:p>
            <a:pPr lvl="1"/>
            <a:r>
              <a:rPr lang="en-US" b="1" u="sng" dirty="0"/>
              <a:t>NOT</a:t>
            </a:r>
            <a:r>
              <a:rPr lang="en-US" dirty="0"/>
              <a:t> a certificate of participation – exams!</a:t>
            </a:r>
          </a:p>
          <a:p>
            <a:r>
              <a:rPr lang="en-US" b="1" u="sng" dirty="0"/>
              <a:t>Badges</a:t>
            </a:r>
            <a:r>
              <a:rPr lang="en-US" dirty="0"/>
              <a:t>: training module, exam, scoring rubric</a:t>
            </a:r>
          </a:p>
          <a:p>
            <a:r>
              <a:rPr lang="en-US" b="1" u="sng" dirty="0"/>
              <a:t>Certification</a:t>
            </a:r>
            <a:r>
              <a:rPr lang="en-US" dirty="0"/>
              <a:t> comes from specific collections of badges.</a:t>
            </a:r>
          </a:p>
        </p:txBody>
      </p:sp>
      <p:sp>
        <p:nvSpPr>
          <p:cNvPr id="4" name="Slide Number Placeholder 3">
            <a:extLst>
              <a:ext uri="{FF2B5EF4-FFF2-40B4-BE49-F238E27FC236}">
                <a16:creationId xmlns:a16="http://schemas.microsoft.com/office/drawing/2014/main" id="{013B482C-B32D-4357-B6C7-B892EEF14C02}"/>
              </a:ext>
            </a:extLst>
          </p:cNvPr>
          <p:cNvSpPr>
            <a:spLocks noGrp="1"/>
          </p:cNvSpPr>
          <p:nvPr>
            <p:ph type="sldNum" sz="quarter" idx="11"/>
          </p:nvPr>
        </p:nvSpPr>
        <p:spPr/>
        <p:txBody>
          <a:bodyPr/>
          <a:lstStyle/>
          <a:p>
            <a:pPr>
              <a:defRPr/>
            </a:pPr>
            <a:fld id="{DAFF6522-D39A-4EFB-9FD2-0F43165FD2EE}" type="slidenum">
              <a:rPr lang="en-US" smtClean="0"/>
              <a:pPr>
                <a:defRPr/>
              </a:pPr>
              <a:t>65</a:t>
            </a:fld>
            <a:endParaRPr lang="en-US"/>
          </a:p>
        </p:txBody>
      </p:sp>
      <p:sp>
        <p:nvSpPr>
          <p:cNvPr id="5" name="Footer Placeholder 3">
            <a:extLst>
              <a:ext uri="{FF2B5EF4-FFF2-40B4-BE49-F238E27FC236}">
                <a16:creationId xmlns:a16="http://schemas.microsoft.com/office/drawing/2014/main" id="{A9462769-084C-152E-D331-252115AAEB24}"/>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310454918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E8E9-94FE-4CB4-BE9E-6885A9D1BF23}"/>
              </a:ext>
            </a:extLst>
          </p:cNvPr>
          <p:cNvSpPr>
            <a:spLocks noGrp="1"/>
          </p:cNvSpPr>
          <p:nvPr>
            <p:ph type="title"/>
          </p:nvPr>
        </p:nvSpPr>
        <p:spPr/>
        <p:txBody>
          <a:bodyPr/>
          <a:lstStyle/>
          <a:p>
            <a:r>
              <a:rPr lang="en-US" sz="3650" dirty="0"/>
              <a:t>Why Not a Degree or Grad Certificate?</a:t>
            </a:r>
          </a:p>
        </p:txBody>
      </p:sp>
      <p:sp>
        <p:nvSpPr>
          <p:cNvPr id="3" name="Content Placeholder 2">
            <a:extLst>
              <a:ext uri="{FF2B5EF4-FFF2-40B4-BE49-F238E27FC236}">
                <a16:creationId xmlns:a16="http://schemas.microsoft.com/office/drawing/2014/main" id="{5125D445-5CE7-49C2-A29F-AC84A11E9DF3}"/>
              </a:ext>
            </a:extLst>
          </p:cNvPr>
          <p:cNvSpPr>
            <a:spLocks noGrp="1"/>
          </p:cNvSpPr>
          <p:nvPr>
            <p:ph idx="1"/>
          </p:nvPr>
        </p:nvSpPr>
        <p:spPr>
          <a:xfrm>
            <a:off x="381000" y="1270000"/>
            <a:ext cx="8229600" cy="4648200"/>
          </a:xfrm>
        </p:spPr>
        <p:txBody>
          <a:bodyPr/>
          <a:lstStyle/>
          <a:p>
            <a:r>
              <a:rPr lang="en-US" dirty="0"/>
              <a:t>We expect a few thousand CI Facilitators:                             not enough to justify creating a degree or certificate program at any of the 146 R1s or 133 R2s.</a:t>
            </a:r>
          </a:p>
          <a:p>
            <a:r>
              <a:rPr lang="en-US" dirty="0"/>
              <a:t>Most people have never heard of CI Facilitation, so            even if there were a degree program, uptake would be low.</a:t>
            </a:r>
          </a:p>
          <a:p>
            <a:pPr lvl="1"/>
            <a:r>
              <a:rPr lang="en-US" b="1" u="sng" dirty="0"/>
              <a:t>Unhappy example</a:t>
            </a:r>
            <a:r>
              <a:rPr lang="en-US" dirty="0"/>
              <a:t>: Texas State Technical College had             an HPC sysadmin Associates degree for a few years,                but no one knew what HPC was, so they switched it to Cloud, because people have heard of Cloud – and even that’s gone now.</a:t>
            </a:r>
          </a:p>
        </p:txBody>
      </p:sp>
      <p:sp>
        <p:nvSpPr>
          <p:cNvPr id="4" name="Slide Number Placeholder 3">
            <a:extLst>
              <a:ext uri="{FF2B5EF4-FFF2-40B4-BE49-F238E27FC236}">
                <a16:creationId xmlns:a16="http://schemas.microsoft.com/office/drawing/2014/main" id="{5330C4EC-CF02-4B2F-8121-5730264D6E0D}"/>
              </a:ext>
            </a:extLst>
          </p:cNvPr>
          <p:cNvSpPr>
            <a:spLocks noGrp="1"/>
          </p:cNvSpPr>
          <p:nvPr>
            <p:ph type="sldNum" sz="quarter" idx="11"/>
          </p:nvPr>
        </p:nvSpPr>
        <p:spPr/>
        <p:txBody>
          <a:bodyPr/>
          <a:lstStyle/>
          <a:p>
            <a:pPr>
              <a:defRPr/>
            </a:pPr>
            <a:fld id="{DAFF6522-D39A-4EFB-9FD2-0F43165FD2EE}" type="slidenum">
              <a:rPr lang="en-US" smtClean="0"/>
              <a:pPr>
                <a:defRPr/>
              </a:pPr>
              <a:t>66</a:t>
            </a:fld>
            <a:endParaRPr lang="en-US"/>
          </a:p>
        </p:txBody>
      </p:sp>
      <p:sp>
        <p:nvSpPr>
          <p:cNvPr id="5" name="Footer Placeholder 3">
            <a:extLst>
              <a:ext uri="{FF2B5EF4-FFF2-40B4-BE49-F238E27FC236}">
                <a16:creationId xmlns:a16="http://schemas.microsoft.com/office/drawing/2014/main" id="{00B8C2FB-A5B6-26AD-1731-6AC9C470BB67}"/>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113055394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C8FC-E59F-4F0A-AA4F-35EF994B6F9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C1865D3-86A2-44D5-A39C-EDCF1FA82635}"/>
              </a:ext>
            </a:extLst>
          </p:cNvPr>
          <p:cNvSpPr>
            <a:spLocks noGrp="1"/>
          </p:cNvSpPr>
          <p:nvPr>
            <p:ph idx="1"/>
          </p:nvPr>
        </p:nvSpPr>
        <p:spPr>
          <a:xfrm>
            <a:off x="381000" y="1270000"/>
            <a:ext cx="8534400" cy="4648200"/>
          </a:xfrm>
        </p:spPr>
        <p:txBody>
          <a:bodyPr/>
          <a:lstStyle/>
          <a:p>
            <a:r>
              <a:rPr lang="en-US" b="1" u="sng" dirty="0"/>
              <a:t>From the perspective of CI Facilitators</a:t>
            </a:r>
            <a:r>
              <a:rPr lang="en-US" dirty="0"/>
              <a:t>:</a:t>
            </a:r>
          </a:p>
          <a:p>
            <a:pPr lvl="1"/>
            <a:r>
              <a:rPr lang="en-US" dirty="0"/>
              <a:t>Provide both </a:t>
            </a:r>
            <a:r>
              <a:rPr lang="en-US" u="sng" dirty="0"/>
              <a:t>training and proof of mastery</a:t>
            </a:r>
            <a:r>
              <a:rPr lang="en-US" dirty="0"/>
              <a:t> in                            skills that are mission critical to CI Facilitation.</a:t>
            </a:r>
          </a:p>
          <a:p>
            <a:pPr lvl="1"/>
            <a:r>
              <a:rPr lang="en-US" dirty="0"/>
              <a:t>Cultivate and expand the CI Facilitators community.</a:t>
            </a:r>
          </a:p>
          <a:p>
            <a:r>
              <a:rPr lang="en-US" b="1" u="sng" dirty="0"/>
              <a:t>From the perspective of CI centers</a:t>
            </a:r>
            <a:r>
              <a:rPr lang="en-US" dirty="0"/>
              <a:t>:                                </a:t>
            </a:r>
            <a:r>
              <a:rPr lang="en-US" u="sng" dirty="0"/>
              <a:t>Increase uptake of CI Facilitation</a:t>
            </a:r>
            <a:r>
              <a:rPr lang="en-US" dirty="0"/>
              <a:t> services, and therefore of CI.</a:t>
            </a:r>
          </a:p>
          <a:p>
            <a:r>
              <a:rPr lang="en-US" b="1" u="sng" dirty="0"/>
              <a:t>From the perspective of STEM researchers</a:t>
            </a:r>
            <a:r>
              <a:rPr lang="en-US" dirty="0"/>
              <a:t>:                  </a:t>
            </a:r>
            <a:r>
              <a:rPr lang="en-US" u="sng" dirty="0"/>
              <a:t>Increase computing/data-intensive STEM research productivity</a:t>
            </a:r>
            <a:r>
              <a:rPr lang="en-US" dirty="0"/>
              <a:t>, by applying CI expertise that many STEM researchers lack.</a:t>
            </a:r>
          </a:p>
        </p:txBody>
      </p:sp>
      <p:sp>
        <p:nvSpPr>
          <p:cNvPr id="4" name="Slide Number Placeholder 3">
            <a:extLst>
              <a:ext uri="{FF2B5EF4-FFF2-40B4-BE49-F238E27FC236}">
                <a16:creationId xmlns:a16="http://schemas.microsoft.com/office/drawing/2014/main" id="{55C060D0-77D8-4EBD-98BD-A4A2B0299968}"/>
              </a:ext>
            </a:extLst>
          </p:cNvPr>
          <p:cNvSpPr>
            <a:spLocks noGrp="1"/>
          </p:cNvSpPr>
          <p:nvPr>
            <p:ph type="sldNum" sz="quarter" idx="11"/>
          </p:nvPr>
        </p:nvSpPr>
        <p:spPr/>
        <p:txBody>
          <a:bodyPr/>
          <a:lstStyle/>
          <a:p>
            <a:pPr>
              <a:defRPr/>
            </a:pPr>
            <a:fld id="{DAFF6522-D39A-4EFB-9FD2-0F43165FD2EE}" type="slidenum">
              <a:rPr lang="en-US" smtClean="0"/>
              <a:pPr>
                <a:defRPr/>
              </a:pPr>
              <a:t>67</a:t>
            </a:fld>
            <a:endParaRPr lang="en-US"/>
          </a:p>
        </p:txBody>
      </p:sp>
      <p:sp>
        <p:nvSpPr>
          <p:cNvPr id="5" name="Footer Placeholder 3">
            <a:extLst>
              <a:ext uri="{FF2B5EF4-FFF2-40B4-BE49-F238E27FC236}">
                <a16:creationId xmlns:a16="http://schemas.microsoft.com/office/drawing/2014/main" id="{B0791BC6-03F4-0E0D-FEAA-CAE58784CF04}"/>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56673843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B969-A7B4-49BB-B7D3-ECA7F5F66192}"/>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C4D2B193-FF7E-4D3C-9EAA-D8B66506EA3E}"/>
              </a:ext>
            </a:extLst>
          </p:cNvPr>
          <p:cNvSpPr>
            <a:spLocks noGrp="1"/>
          </p:cNvSpPr>
          <p:nvPr>
            <p:ph idx="1"/>
          </p:nvPr>
        </p:nvSpPr>
        <p:spPr>
          <a:xfrm>
            <a:off x="304800" y="1165825"/>
            <a:ext cx="8610600" cy="4648200"/>
          </a:xfrm>
        </p:spPr>
        <p:txBody>
          <a:bodyPr/>
          <a:lstStyle/>
          <a:p>
            <a:pPr marL="457200" indent="-457200">
              <a:spcBef>
                <a:spcPts val="200"/>
              </a:spcBef>
              <a:buClrTx/>
              <a:buSzPct val="100000"/>
              <a:buFont typeface="+mj-lt"/>
              <a:buAutoNum type="arabicPeriod"/>
            </a:pPr>
            <a:r>
              <a:rPr lang="en-US" dirty="0"/>
              <a:t> </a:t>
            </a:r>
            <a:r>
              <a:rPr lang="en-US" b="1" u="sng" dirty="0"/>
              <a:t>Determine the skills</a:t>
            </a:r>
            <a:r>
              <a:rPr lang="en-US" dirty="0"/>
              <a:t> that are most valuable for CI Facilitation,   by surveying (</a:t>
            </a:r>
            <a:r>
              <a:rPr lang="en-US" dirty="0" err="1"/>
              <a:t>i</a:t>
            </a:r>
            <a:r>
              <a:rPr lang="en-US" dirty="0"/>
              <a:t>) experienced CI Facilitators, (ii) CI organization directors and (iii) STEM researchers who use CI.</a:t>
            </a:r>
          </a:p>
          <a:p>
            <a:pPr marL="457200" indent="-457200">
              <a:spcBef>
                <a:spcPts val="200"/>
              </a:spcBef>
              <a:buClrTx/>
              <a:buSzPct val="100000"/>
              <a:buFont typeface="+mj-lt"/>
              <a:buAutoNum type="arabicPeriod"/>
            </a:pPr>
            <a:r>
              <a:rPr lang="en-US" dirty="0"/>
              <a:t> </a:t>
            </a:r>
            <a:r>
              <a:rPr lang="en-US" b="1" u="sng" dirty="0"/>
              <a:t>Develop</a:t>
            </a:r>
            <a:r>
              <a:rPr lang="en-US" dirty="0"/>
              <a:t>, for each such skill, (a) a </a:t>
            </a:r>
            <a:r>
              <a:rPr lang="en-US" u="sng" dirty="0"/>
              <a:t>training mechanism</a:t>
            </a:r>
            <a:r>
              <a:rPr lang="en-US" dirty="0"/>
              <a:t>,               (b) an </a:t>
            </a:r>
            <a:r>
              <a:rPr lang="en-US" u="sng" dirty="0"/>
              <a:t>examination instrument</a:t>
            </a:r>
            <a:r>
              <a:rPr lang="en-US" dirty="0"/>
              <a:t> and (c) a </a:t>
            </a:r>
            <a:r>
              <a:rPr lang="en-US" u="sng" dirty="0"/>
              <a:t>scoring rubric</a:t>
            </a:r>
            <a:r>
              <a:rPr lang="en-US" dirty="0"/>
              <a:t>,               via (</a:t>
            </a:r>
            <a:r>
              <a:rPr lang="en-US" dirty="0" err="1"/>
              <a:t>i</a:t>
            </a:r>
            <a:r>
              <a:rPr lang="en-US" dirty="0"/>
              <a:t>) pilot testing at Virtual Residency workshops and             (ii) online resources.</a:t>
            </a:r>
          </a:p>
          <a:p>
            <a:pPr marL="457200" indent="-457200">
              <a:spcBef>
                <a:spcPts val="200"/>
              </a:spcBef>
              <a:buClrTx/>
              <a:buSzPct val="100000"/>
              <a:buFont typeface="+mj-lt"/>
              <a:buAutoNum type="arabicPeriod"/>
            </a:pPr>
            <a:r>
              <a:rPr lang="en-US" dirty="0"/>
              <a:t> </a:t>
            </a:r>
            <a:r>
              <a:rPr lang="en-US" b="1" u="sng" dirty="0"/>
              <a:t>Construct certification pathways</a:t>
            </a:r>
            <a:r>
              <a:rPr lang="en-US" dirty="0"/>
              <a:t> – subsets of badges that, collectively, merit certification.</a:t>
            </a:r>
          </a:p>
          <a:p>
            <a:pPr marL="457200" indent="-457200">
              <a:spcBef>
                <a:spcPts val="200"/>
              </a:spcBef>
              <a:buClrTx/>
              <a:buSzPct val="100000"/>
              <a:buFont typeface="+mj-lt"/>
              <a:buAutoNum type="arabicPeriod"/>
            </a:pPr>
            <a:r>
              <a:rPr lang="en-US" dirty="0"/>
              <a:t> </a:t>
            </a:r>
            <a:r>
              <a:rPr lang="en-US" b="1" u="sng" dirty="0"/>
              <a:t>Test badging methods</a:t>
            </a:r>
            <a:r>
              <a:rPr lang="en-US" dirty="0"/>
              <a:t>, leveraging Virtual Residency Program workshops and online materials.</a:t>
            </a:r>
          </a:p>
          <a:p>
            <a:pPr marL="457200" indent="-457200">
              <a:spcBef>
                <a:spcPts val="200"/>
              </a:spcBef>
              <a:buClrTx/>
              <a:buSzPct val="100000"/>
              <a:buFont typeface="+mj-lt"/>
              <a:buAutoNum type="arabicPeriod"/>
            </a:pPr>
            <a:r>
              <a:rPr lang="en-US" dirty="0"/>
              <a:t> </a:t>
            </a:r>
            <a:r>
              <a:rPr lang="en-US" b="1" u="sng" dirty="0"/>
              <a:t>Evaluate</a:t>
            </a:r>
            <a:r>
              <a:rPr lang="en-US" dirty="0"/>
              <a:t> the success of the CCIFTD program,                         both formatively and </a:t>
            </a:r>
            <a:r>
              <a:rPr lang="en-US" dirty="0" err="1"/>
              <a:t>summatively</a:t>
            </a:r>
            <a:r>
              <a:rPr lang="en-US" dirty="0"/>
              <a:t>.</a:t>
            </a:r>
          </a:p>
        </p:txBody>
      </p:sp>
      <p:sp>
        <p:nvSpPr>
          <p:cNvPr id="4" name="Slide Number Placeholder 3">
            <a:extLst>
              <a:ext uri="{FF2B5EF4-FFF2-40B4-BE49-F238E27FC236}">
                <a16:creationId xmlns:a16="http://schemas.microsoft.com/office/drawing/2014/main" id="{D216343F-B9E0-4F0D-A9F9-87802FEE7CED}"/>
              </a:ext>
            </a:extLst>
          </p:cNvPr>
          <p:cNvSpPr>
            <a:spLocks noGrp="1"/>
          </p:cNvSpPr>
          <p:nvPr>
            <p:ph type="sldNum" sz="quarter" idx="11"/>
          </p:nvPr>
        </p:nvSpPr>
        <p:spPr/>
        <p:txBody>
          <a:bodyPr/>
          <a:lstStyle/>
          <a:p>
            <a:pPr>
              <a:defRPr/>
            </a:pPr>
            <a:fld id="{DAFF6522-D39A-4EFB-9FD2-0F43165FD2EE}" type="slidenum">
              <a:rPr lang="en-US" smtClean="0"/>
              <a:pPr>
                <a:defRPr/>
              </a:pPr>
              <a:t>68</a:t>
            </a:fld>
            <a:endParaRPr lang="en-US"/>
          </a:p>
        </p:txBody>
      </p:sp>
      <p:sp>
        <p:nvSpPr>
          <p:cNvPr id="5" name="Footer Placeholder 3">
            <a:extLst>
              <a:ext uri="{FF2B5EF4-FFF2-40B4-BE49-F238E27FC236}">
                <a16:creationId xmlns:a16="http://schemas.microsoft.com/office/drawing/2014/main" id="{3C528170-8AA9-EB02-12A9-00F5B95B2B9F}"/>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331930010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ABFD-AF01-42FB-ACF8-2D69338C6F4D}"/>
              </a:ext>
            </a:extLst>
          </p:cNvPr>
          <p:cNvSpPr>
            <a:spLocks noGrp="1"/>
          </p:cNvSpPr>
          <p:nvPr>
            <p:ph type="title"/>
          </p:nvPr>
        </p:nvSpPr>
        <p:spPr/>
        <p:txBody>
          <a:bodyPr/>
          <a:lstStyle/>
          <a:p>
            <a:r>
              <a:rPr lang="en-US" dirty="0"/>
              <a:t>Challenges for Certification</a:t>
            </a:r>
          </a:p>
        </p:txBody>
      </p:sp>
      <p:sp>
        <p:nvSpPr>
          <p:cNvPr id="3" name="Content Placeholder 2">
            <a:extLst>
              <a:ext uri="{FF2B5EF4-FFF2-40B4-BE49-F238E27FC236}">
                <a16:creationId xmlns:a16="http://schemas.microsoft.com/office/drawing/2014/main" id="{0CBF98C7-A209-427A-8DEF-402616AA58B7}"/>
              </a:ext>
            </a:extLst>
          </p:cNvPr>
          <p:cNvSpPr>
            <a:spLocks noGrp="1"/>
          </p:cNvSpPr>
          <p:nvPr>
            <p:ph idx="1"/>
          </p:nvPr>
        </p:nvSpPr>
        <p:spPr>
          <a:xfrm>
            <a:off x="304800" y="1270000"/>
            <a:ext cx="8478838" cy="4648200"/>
          </a:xfrm>
        </p:spPr>
        <p:txBody>
          <a:bodyPr/>
          <a:lstStyle/>
          <a:p>
            <a:pPr marL="457200" indent="-457200">
              <a:buClrTx/>
              <a:buSzPct val="100000"/>
              <a:buFont typeface="+mj-lt"/>
              <a:buAutoNum type="arabicPeriod"/>
            </a:pPr>
            <a:r>
              <a:rPr lang="en-US" dirty="0"/>
              <a:t>What </a:t>
            </a:r>
            <a:r>
              <a:rPr lang="en-US" b="1" u="sng" dirty="0"/>
              <a:t>skills</a:t>
            </a:r>
            <a:r>
              <a:rPr lang="en-US" dirty="0"/>
              <a:t> do CI Facilitators need?</a:t>
            </a:r>
          </a:p>
          <a:p>
            <a:pPr marL="457200" indent="-457200">
              <a:buClrTx/>
              <a:buSzPct val="100000"/>
              <a:buFont typeface="+mj-lt"/>
              <a:buAutoNum type="arabicPeriod"/>
            </a:pPr>
            <a:r>
              <a:rPr lang="en-US" dirty="0"/>
              <a:t>How do CI Facilitators build </a:t>
            </a:r>
            <a:r>
              <a:rPr lang="en-US" b="1" u="sng" dirty="0"/>
              <a:t>credibility</a:t>
            </a:r>
            <a:r>
              <a:rPr lang="en-US" dirty="0"/>
              <a:t> with                       their researchers and institutions?</a:t>
            </a:r>
          </a:p>
          <a:p>
            <a:pPr marL="457200" indent="-457200">
              <a:buClrTx/>
              <a:buSzPct val="100000"/>
              <a:buFont typeface="+mj-lt"/>
              <a:buAutoNum type="arabicPeriod"/>
            </a:pPr>
            <a:r>
              <a:rPr lang="en-US" dirty="0"/>
              <a:t>How can we </a:t>
            </a:r>
            <a:r>
              <a:rPr lang="en-US" b="1" u="sng" dirty="0"/>
              <a:t>train enough CI Facilitators</a:t>
            </a:r>
            <a:r>
              <a:rPr lang="en-US" dirty="0"/>
              <a:t>                               to be able to meet this burgeoning national need?</a:t>
            </a:r>
          </a:p>
          <a:p>
            <a:pPr marL="457200" indent="-457200">
              <a:buClrTx/>
              <a:buSzPct val="100000"/>
              <a:buFont typeface="+mj-lt"/>
              <a:buAutoNum type="arabicPeriod"/>
            </a:pPr>
            <a:r>
              <a:rPr lang="en-US" dirty="0"/>
              <a:t>How confident can we be that our approach to preparing         CI Facilitators is </a:t>
            </a:r>
            <a:r>
              <a:rPr lang="en-US" b="1" u="sng" dirty="0"/>
              <a:t>effective</a:t>
            </a:r>
            <a:r>
              <a:rPr lang="en-US" dirty="0"/>
              <a:t>?</a:t>
            </a:r>
          </a:p>
          <a:p>
            <a:pPr marL="457200" indent="-457200">
              <a:buClrTx/>
              <a:buSzPct val="100000"/>
              <a:buFont typeface="+mj-lt"/>
              <a:buAutoNum type="arabicPeriod"/>
            </a:pPr>
            <a:r>
              <a:rPr lang="en-US" dirty="0"/>
              <a:t>How do we </a:t>
            </a:r>
            <a:r>
              <a:rPr lang="en-US" b="1" u="sng" dirty="0"/>
              <a:t>sustain</a:t>
            </a:r>
            <a:r>
              <a:rPr lang="en-US" dirty="0"/>
              <a:t> this approach beyond the near term?</a:t>
            </a:r>
          </a:p>
          <a:p>
            <a:pPr marL="0" indent="0">
              <a:buClrTx/>
              <a:buSzPct val="100000"/>
              <a:buNone/>
            </a:pPr>
            <a:endParaRPr lang="en-US" sz="1200" b="1" u="sng" dirty="0"/>
          </a:p>
          <a:p>
            <a:pPr marL="0" indent="0">
              <a:buClrTx/>
              <a:buSzPct val="100000"/>
              <a:buNone/>
            </a:pPr>
            <a:r>
              <a:rPr lang="en-US" b="1" u="sng" dirty="0"/>
              <a:t>NOT COVERED</a:t>
            </a:r>
            <a:r>
              <a:rPr lang="en-US" dirty="0"/>
              <a:t> by this Pilot Project:</a:t>
            </a:r>
          </a:p>
          <a:p>
            <a:pPr marL="457200" indent="-457200">
              <a:buClrTx/>
              <a:buSzPct val="100000"/>
              <a:buFont typeface="+mj-lt"/>
              <a:buAutoNum type="arabicPeriod" startAt="6"/>
            </a:pPr>
            <a:r>
              <a:rPr lang="en-US" dirty="0"/>
              <a:t>How do we expand to multiple levels of certification?</a:t>
            </a:r>
          </a:p>
          <a:p>
            <a:pPr marL="457200" indent="-457200">
              <a:buClrTx/>
              <a:buSzPct val="100000"/>
              <a:buFont typeface="+mj-lt"/>
              <a:buAutoNum type="arabicPeriod" startAt="6"/>
            </a:pPr>
            <a:r>
              <a:rPr lang="en-US" dirty="0"/>
              <a:t>How do we expand to meet the much larger needs of industry?</a:t>
            </a:r>
          </a:p>
        </p:txBody>
      </p:sp>
      <p:sp>
        <p:nvSpPr>
          <p:cNvPr id="4" name="Slide Number Placeholder 3">
            <a:extLst>
              <a:ext uri="{FF2B5EF4-FFF2-40B4-BE49-F238E27FC236}">
                <a16:creationId xmlns:a16="http://schemas.microsoft.com/office/drawing/2014/main" id="{5A758291-65AE-4BE6-9852-2BB4008EF646}"/>
              </a:ext>
            </a:extLst>
          </p:cNvPr>
          <p:cNvSpPr>
            <a:spLocks noGrp="1"/>
          </p:cNvSpPr>
          <p:nvPr>
            <p:ph type="sldNum" sz="quarter" idx="11"/>
          </p:nvPr>
        </p:nvSpPr>
        <p:spPr/>
        <p:txBody>
          <a:bodyPr/>
          <a:lstStyle/>
          <a:p>
            <a:pPr>
              <a:defRPr/>
            </a:pPr>
            <a:fld id="{DAFF6522-D39A-4EFB-9FD2-0F43165FD2EE}" type="slidenum">
              <a:rPr lang="en-US" smtClean="0"/>
              <a:pPr>
                <a:defRPr/>
              </a:pPr>
              <a:t>69</a:t>
            </a:fld>
            <a:endParaRPr lang="en-US"/>
          </a:p>
        </p:txBody>
      </p:sp>
      <p:sp>
        <p:nvSpPr>
          <p:cNvPr id="5" name="Footer Placeholder 3">
            <a:extLst>
              <a:ext uri="{FF2B5EF4-FFF2-40B4-BE49-F238E27FC236}">
                <a16:creationId xmlns:a16="http://schemas.microsoft.com/office/drawing/2014/main" id="{51CD509D-6C23-2664-7D8A-304122983B8A}"/>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Tree>
    <p:extLst>
      <p:ext uri="{BB962C8B-B14F-4D97-AF65-F5344CB8AC3E}">
        <p14:creationId xmlns:p14="http://schemas.microsoft.com/office/powerpoint/2010/main" val="20755350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47FBC-B745-4A7A-9AD0-69AD0FD0D3BA}"/>
              </a:ext>
            </a:extLst>
          </p:cNvPr>
          <p:cNvSpPr>
            <a:spLocks noGrp="1"/>
          </p:cNvSpPr>
          <p:nvPr>
            <p:ph type="title"/>
          </p:nvPr>
        </p:nvSpPr>
        <p:spPr/>
        <p:txBody>
          <a:bodyPr/>
          <a:lstStyle/>
          <a:p>
            <a:r>
              <a:rPr lang="en-US" dirty="0"/>
              <a:t>Zoom: Camera Off, Mic Muted</a:t>
            </a:r>
          </a:p>
        </p:txBody>
      </p:sp>
      <p:sp>
        <p:nvSpPr>
          <p:cNvPr id="3" name="Content Placeholder 2">
            <a:extLst>
              <a:ext uri="{FF2B5EF4-FFF2-40B4-BE49-F238E27FC236}">
                <a16:creationId xmlns:a16="http://schemas.microsoft.com/office/drawing/2014/main" id="{DB62D00E-C8D9-4D14-80F6-F0AEBB624590}"/>
              </a:ext>
            </a:extLst>
          </p:cNvPr>
          <p:cNvSpPr>
            <a:spLocks noGrp="1"/>
          </p:cNvSpPr>
          <p:nvPr>
            <p:ph idx="1"/>
          </p:nvPr>
        </p:nvSpPr>
        <p:spPr>
          <a:xfrm>
            <a:off x="609600" y="1173633"/>
            <a:ext cx="7924800" cy="4648200"/>
          </a:xfrm>
        </p:spPr>
        <p:txBody>
          <a:bodyPr/>
          <a:lstStyle/>
          <a:p>
            <a:pPr>
              <a:spcBef>
                <a:spcPts val="300"/>
              </a:spcBef>
            </a:pPr>
            <a:r>
              <a:rPr lang="en-US" dirty="0"/>
              <a:t>If you’re on Zoom, please keep your </a:t>
            </a:r>
            <a:r>
              <a:rPr lang="en-US" b="1" u="sng" dirty="0"/>
              <a:t>CAMERA OFF</a:t>
            </a:r>
            <a:r>
              <a:rPr lang="en-US" dirty="0"/>
              <a:t> </a:t>
            </a:r>
            <a:r>
              <a:rPr lang="en-US" b="1" dirty="0"/>
              <a:t>EXCEPT</a:t>
            </a:r>
            <a:r>
              <a:rPr lang="en-US" dirty="0"/>
              <a:t> (optionally) when you’re asking a question:</a:t>
            </a:r>
          </a:p>
          <a:p>
            <a:pPr lvl="1">
              <a:spcBef>
                <a:spcPts val="300"/>
              </a:spcBef>
            </a:pPr>
            <a:r>
              <a:rPr lang="en-US" dirty="0"/>
              <a:t>Some of our attendees have limited bandwidth for Zoom,         so having extra movement on the screen may slow down or even crash their Zoom connection.</a:t>
            </a:r>
          </a:p>
          <a:p>
            <a:pPr>
              <a:spcBef>
                <a:spcPts val="300"/>
              </a:spcBef>
            </a:pPr>
            <a:r>
              <a:rPr lang="en-US" dirty="0"/>
              <a:t>If you’re on Zoom or on the phone, please keep your </a:t>
            </a:r>
            <a:r>
              <a:rPr lang="en-US" b="1" u="sng" dirty="0"/>
              <a:t>MICROPHONE MUTED</a:t>
            </a:r>
            <a:r>
              <a:rPr lang="en-US" dirty="0"/>
              <a:t> except when you’re talking.</a:t>
            </a:r>
          </a:p>
          <a:p>
            <a:pPr>
              <a:spcBef>
                <a:spcPts val="300"/>
              </a:spcBef>
            </a:pPr>
            <a:r>
              <a:rPr lang="en-US" dirty="0"/>
              <a:t>Remember, there are lots of you (hundreds total,      typically more than a hundred at a time).</a:t>
            </a:r>
          </a:p>
          <a:p>
            <a:pPr>
              <a:spcBef>
                <a:spcPts val="300"/>
              </a:spcBef>
            </a:pPr>
            <a:r>
              <a:rPr lang="en-US" dirty="0"/>
              <a:t>If you forget to mute your camera and/or microphone,      we will mute you.</a:t>
            </a:r>
          </a:p>
          <a:p>
            <a:pPr>
              <a:spcBef>
                <a:spcPts val="300"/>
              </a:spcBef>
            </a:pPr>
            <a:r>
              <a:rPr lang="en-US" dirty="0"/>
              <a:t>If you keep turning those back on unnecessarily,               we will kick you off.</a:t>
            </a:r>
          </a:p>
        </p:txBody>
      </p:sp>
      <p:sp>
        <p:nvSpPr>
          <p:cNvPr id="4" name="Footer Placeholder 3">
            <a:extLst>
              <a:ext uri="{FF2B5EF4-FFF2-40B4-BE49-F238E27FC236}">
                <a16:creationId xmlns:a16="http://schemas.microsoft.com/office/drawing/2014/main" id="{F58BF69A-62D4-4137-934B-E442071B8571}"/>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6E931337-5A6C-4629-B481-6DD4B113E4CF}"/>
              </a:ext>
            </a:extLst>
          </p:cNvPr>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161088587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0865-2727-5583-B02F-D5EAFA5B9693}"/>
              </a:ext>
            </a:extLst>
          </p:cNvPr>
          <p:cNvSpPr>
            <a:spLocks noGrp="1"/>
          </p:cNvSpPr>
          <p:nvPr>
            <p:ph type="title"/>
          </p:nvPr>
        </p:nvSpPr>
        <p:spPr/>
        <p:txBody>
          <a:bodyPr/>
          <a:lstStyle/>
          <a:p>
            <a:r>
              <a:rPr lang="en-US" sz="3900" dirty="0"/>
              <a:t>CCIFTD Badges THIS WEEK!</a:t>
            </a:r>
          </a:p>
        </p:txBody>
      </p:sp>
      <p:sp>
        <p:nvSpPr>
          <p:cNvPr id="3" name="Content Placeholder 2">
            <a:extLst>
              <a:ext uri="{FF2B5EF4-FFF2-40B4-BE49-F238E27FC236}">
                <a16:creationId xmlns:a16="http://schemas.microsoft.com/office/drawing/2014/main" id="{03C83A35-78FC-2FFB-E794-EB0130C7EB11}"/>
              </a:ext>
            </a:extLst>
          </p:cNvPr>
          <p:cNvSpPr>
            <a:spLocks noGrp="1"/>
          </p:cNvSpPr>
          <p:nvPr>
            <p:ph idx="1"/>
          </p:nvPr>
        </p:nvSpPr>
        <p:spPr>
          <a:xfrm>
            <a:off x="304800" y="1371600"/>
            <a:ext cx="8478838" cy="4648200"/>
          </a:xfrm>
        </p:spPr>
        <p:txBody>
          <a:bodyPr/>
          <a:lstStyle/>
          <a:p>
            <a:r>
              <a:rPr lang="en-US" dirty="0"/>
              <a:t>This week, CCIFTD will provide more badges!</a:t>
            </a:r>
          </a:p>
          <a:p>
            <a:r>
              <a:rPr lang="en-US" dirty="0"/>
              <a:t>Specifically, for the Intake Interview Practicum session on Wed, we’ve arranged to have several badge judges.</a:t>
            </a:r>
          </a:p>
          <a:p>
            <a:pPr lvl="1"/>
            <a:r>
              <a:rPr lang="en-US" dirty="0"/>
              <a:t>You don’t have to do anything to earn the badge except show up and do your best!</a:t>
            </a:r>
          </a:p>
          <a:p>
            <a:pPr lvl="2"/>
            <a:r>
              <a:rPr lang="en-US" dirty="0"/>
              <a:t>Not everyone will earn the badge, but many will – for FREE!</a:t>
            </a:r>
          </a:p>
        </p:txBody>
      </p:sp>
      <p:sp>
        <p:nvSpPr>
          <p:cNvPr id="4" name="Footer Placeholder 3">
            <a:extLst>
              <a:ext uri="{FF2B5EF4-FFF2-40B4-BE49-F238E27FC236}">
                <a16:creationId xmlns:a16="http://schemas.microsoft.com/office/drawing/2014/main" id="{C4DB29CC-8181-4F62-B328-0C642E0A33A0}"/>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0802C0F7-AC72-8567-1D04-4CBF0371F148}"/>
              </a:ext>
            </a:extLst>
          </p:cNvPr>
          <p:cNvSpPr>
            <a:spLocks noGrp="1"/>
          </p:cNvSpPr>
          <p:nvPr>
            <p:ph type="sldNum" sz="quarter" idx="11"/>
          </p:nvPr>
        </p:nvSpPr>
        <p:spPr/>
        <p:txBody>
          <a:bodyPr/>
          <a:lstStyle/>
          <a:p>
            <a:pPr>
              <a:defRPr/>
            </a:pPr>
            <a:fld id="{DAFF6522-D39A-4EFB-9FD2-0F43165FD2EE}" type="slidenum">
              <a:rPr lang="en-US" smtClean="0"/>
              <a:pPr>
                <a:defRPr/>
              </a:pPr>
              <a:t>70</a:t>
            </a:fld>
            <a:endParaRPr lang="en-US"/>
          </a:p>
        </p:txBody>
      </p:sp>
    </p:spTree>
    <p:extLst>
      <p:ext uri="{BB962C8B-B14F-4D97-AF65-F5344CB8AC3E}">
        <p14:creationId xmlns:p14="http://schemas.microsoft.com/office/powerpoint/2010/main" val="71351000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1999" y="940389"/>
            <a:ext cx="7772400" cy="2491581"/>
          </a:xfrm>
        </p:spPr>
        <p:txBody>
          <a:bodyPr>
            <a:normAutofit/>
          </a:bodyPr>
          <a:lstStyle/>
          <a:p>
            <a:pPr algn="ctr"/>
            <a:r>
              <a:rPr lang="en-US" sz="5000" dirty="0">
                <a:solidFill>
                  <a:schemeClr val="tx1"/>
                </a:solidFill>
                <a:latin typeface="Arial Black" panose="020B0A04020102020204" pitchFamily="34" charset="0"/>
              </a:rPr>
              <a:t>You’re Next …</a:t>
            </a:r>
          </a:p>
          <a:p>
            <a:pPr algn="ctr"/>
            <a:endParaRPr lang="en-US" sz="5000" dirty="0">
              <a:solidFill>
                <a:schemeClr val="tx1"/>
              </a:solidFill>
              <a:latin typeface="Arial Black" panose="020B0A04020102020204" pitchFamily="34" charset="0"/>
            </a:endParaRPr>
          </a:p>
        </p:txBody>
      </p:sp>
      <p:pic>
        <p:nvPicPr>
          <p:cNvPr id="4098" name="Picture 2" descr="http://49b5af5c747982f45fd7-dec8f175b0901987f30693abc46dc353.r35.cf2.rackcdn.com/screenshots/13/09/25/bdfa00c6bc2abb09849e0f1e70bdba2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3503" y="2590800"/>
            <a:ext cx="1649391" cy="2933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8998" y="5524500"/>
            <a:ext cx="2438400" cy="230832"/>
          </a:xfrm>
          <a:prstGeom prst="rect">
            <a:avLst/>
          </a:prstGeom>
          <a:noFill/>
        </p:spPr>
        <p:txBody>
          <a:bodyPr wrap="square" rtlCol="0">
            <a:spAutoFit/>
          </a:bodyPr>
          <a:lstStyle/>
          <a:p>
            <a:r>
              <a:rPr lang="en-US" sz="900" dirty="0">
                <a:hlinkClick r:id="rId4"/>
              </a:rPr>
              <a:t>http://freapp.us/apps/android/com.im.uncle.sam/</a:t>
            </a:r>
            <a:endParaRPr lang="en-US" sz="900" dirty="0"/>
          </a:p>
        </p:txBody>
      </p:sp>
    </p:spTree>
    <p:extLst>
      <p:ext uri="{BB962C8B-B14F-4D97-AF65-F5344CB8AC3E}">
        <p14:creationId xmlns:p14="http://schemas.microsoft.com/office/powerpoint/2010/main" val="253032886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27E1-5134-4565-A3AD-2E9DE1992D1A}"/>
              </a:ext>
            </a:extLst>
          </p:cNvPr>
          <p:cNvSpPr>
            <a:spLocks noGrp="1"/>
          </p:cNvSpPr>
          <p:nvPr>
            <p:ph type="title"/>
          </p:nvPr>
        </p:nvSpPr>
        <p:spPr/>
        <p:txBody>
          <a:bodyPr/>
          <a:lstStyle/>
          <a:p>
            <a:r>
              <a:rPr lang="en-US" dirty="0"/>
              <a:t>Why Be an Institutional CI Leader?</a:t>
            </a:r>
          </a:p>
        </p:txBody>
      </p:sp>
      <p:sp>
        <p:nvSpPr>
          <p:cNvPr id="3" name="Content Placeholder 2">
            <a:extLst>
              <a:ext uri="{FF2B5EF4-FFF2-40B4-BE49-F238E27FC236}">
                <a16:creationId xmlns:a16="http://schemas.microsoft.com/office/drawing/2014/main" id="{F54E6ECE-A56A-4BF3-89A7-4E5E19BDD18F}"/>
              </a:ext>
            </a:extLst>
          </p:cNvPr>
          <p:cNvSpPr>
            <a:spLocks noGrp="1"/>
          </p:cNvSpPr>
          <p:nvPr>
            <p:ph idx="1"/>
          </p:nvPr>
        </p:nvSpPr>
        <p:spPr>
          <a:xfrm>
            <a:off x="512762" y="1145355"/>
            <a:ext cx="8021638" cy="4648200"/>
          </a:xfrm>
        </p:spPr>
        <p:txBody>
          <a:bodyPr/>
          <a:lstStyle/>
          <a:p>
            <a:r>
              <a:rPr lang="en-US" dirty="0"/>
              <a:t>Good, warmhearted, virtuous reasons:</a:t>
            </a:r>
          </a:p>
          <a:p>
            <a:pPr lvl="1"/>
            <a:r>
              <a:rPr lang="en-US" dirty="0"/>
              <a:t>You have good ideas based on experience and observation, which if implemented would tremendously help                  your institution’s researchers!</a:t>
            </a:r>
          </a:p>
          <a:p>
            <a:pPr lvl="1"/>
            <a:r>
              <a:rPr lang="en-US" dirty="0"/>
              <a:t>You love helping researchers use computing to improve their research! (If you didn’t, you never would have taken this job.)</a:t>
            </a:r>
          </a:p>
          <a:p>
            <a:pPr lvl="1"/>
            <a:r>
              <a:rPr lang="en-US" dirty="0"/>
              <a:t>You know that your administration needs help understanding research computing, and you’re great at that!</a:t>
            </a:r>
          </a:p>
          <a:p>
            <a:r>
              <a:rPr lang="en-US" dirty="0"/>
              <a:t>Wicked, selfish, mercenary reasons:</a:t>
            </a:r>
          </a:p>
          <a:p>
            <a:pPr lvl="1"/>
            <a:r>
              <a:rPr lang="en-US" dirty="0"/>
              <a:t>Better pay.</a:t>
            </a:r>
          </a:p>
          <a:p>
            <a:pPr lvl="1"/>
            <a:r>
              <a:rPr lang="en-US" dirty="0"/>
              <a:t>Higher job security.</a:t>
            </a:r>
          </a:p>
          <a:p>
            <a:pPr lvl="2"/>
            <a:r>
              <a:rPr lang="en-US" dirty="0"/>
              <a:t>These are because, at any institution, the fraction of employees who are willing to be a grownup is always low.</a:t>
            </a:r>
          </a:p>
        </p:txBody>
      </p:sp>
      <p:sp>
        <p:nvSpPr>
          <p:cNvPr id="4" name="Footer Placeholder 3">
            <a:extLst>
              <a:ext uri="{FF2B5EF4-FFF2-40B4-BE49-F238E27FC236}">
                <a16:creationId xmlns:a16="http://schemas.microsoft.com/office/drawing/2014/main" id="{07736E04-75B5-49E3-8551-6C7D00B5242C}"/>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2C3FF71B-F8C1-4D5A-B468-8647080FB0B7}"/>
              </a:ext>
            </a:extLst>
          </p:cNvPr>
          <p:cNvSpPr>
            <a:spLocks noGrp="1"/>
          </p:cNvSpPr>
          <p:nvPr>
            <p:ph type="sldNum" sz="quarter" idx="11"/>
          </p:nvPr>
        </p:nvSpPr>
        <p:spPr/>
        <p:txBody>
          <a:bodyPr/>
          <a:lstStyle/>
          <a:p>
            <a:pPr>
              <a:defRPr/>
            </a:pPr>
            <a:fld id="{DAFF6522-D39A-4EFB-9FD2-0F43165FD2EE}" type="slidenum">
              <a:rPr lang="en-US" smtClean="0"/>
              <a:pPr>
                <a:defRPr/>
              </a:pPr>
              <a:t>72</a:t>
            </a:fld>
            <a:endParaRPr lang="en-US"/>
          </a:p>
        </p:txBody>
      </p:sp>
    </p:spTree>
    <p:extLst>
      <p:ext uri="{BB962C8B-B14F-4D97-AF65-F5344CB8AC3E}">
        <p14:creationId xmlns:p14="http://schemas.microsoft.com/office/powerpoint/2010/main" val="57711082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8801-B85B-47E9-8FBD-60B8EC2AC4E7}"/>
              </a:ext>
            </a:extLst>
          </p:cNvPr>
          <p:cNvSpPr>
            <a:spLocks noGrp="1"/>
          </p:cNvSpPr>
          <p:nvPr>
            <p:ph type="title"/>
          </p:nvPr>
        </p:nvSpPr>
        <p:spPr/>
        <p:txBody>
          <a:bodyPr/>
          <a:lstStyle/>
          <a:p>
            <a:r>
              <a:rPr lang="en-US" dirty="0"/>
              <a:t>Why Be a National CI Leader?</a:t>
            </a:r>
          </a:p>
        </p:txBody>
      </p:sp>
      <p:sp>
        <p:nvSpPr>
          <p:cNvPr id="3" name="Content Placeholder 2">
            <a:extLst>
              <a:ext uri="{FF2B5EF4-FFF2-40B4-BE49-F238E27FC236}">
                <a16:creationId xmlns:a16="http://schemas.microsoft.com/office/drawing/2014/main" id="{5B4B4E5D-8C8E-43F8-9AD1-8CFB71D657B7}"/>
              </a:ext>
            </a:extLst>
          </p:cNvPr>
          <p:cNvSpPr>
            <a:spLocks noGrp="1"/>
          </p:cNvSpPr>
          <p:nvPr>
            <p:ph idx="1"/>
          </p:nvPr>
        </p:nvSpPr>
        <p:spPr>
          <a:xfrm>
            <a:off x="228600" y="1371600"/>
            <a:ext cx="8555038" cy="4648200"/>
          </a:xfrm>
        </p:spPr>
        <p:txBody>
          <a:bodyPr/>
          <a:lstStyle/>
          <a:p>
            <a:r>
              <a:rPr lang="en-US" dirty="0"/>
              <a:t>Good, warmhearted, virtuous reasons:</a:t>
            </a:r>
          </a:p>
          <a:p>
            <a:pPr lvl="1"/>
            <a:r>
              <a:rPr lang="en-US" dirty="0"/>
              <a:t>The national community would benefit from your keen insights!</a:t>
            </a:r>
          </a:p>
          <a:p>
            <a:pPr lvl="1"/>
            <a:r>
              <a:rPr lang="en-US" dirty="0"/>
              <a:t>You’ll have a chance to influence the course of research history!</a:t>
            </a:r>
          </a:p>
          <a:p>
            <a:r>
              <a:rPr lang="en-US" dirty="0"/>
              <a:t>Wicked, selfish, mercenary reasons:</a:t>
            </a:r>
          </a:p>
          <a:p>
            <a:pPr lvl="1"/>
            <a:r>
              <a:rPr lang="en-US" dirty="0"/>
              <a:t>Getting noticed by other national leaders will advance your career.</a:t>
            </a:r>
          </a:p>
          <a:p>
            <a:pPr lvl="1"/>
            <a:endParaRPr lang="en-US" dirty="0"/>
          </a:p>
        </p:txBody>
      </p:sp>
      <p:sp>
        <p:nvSpPr>
          <p:cNvPr id="4" name="Footer Placeholder 3">
            <a:extLst>
              <a:ext uri="{FF2B5EF4-FFF2-40B4-BE49-F238E27FC236}">
                <a16:creationId xmlns:a16="http://schemas.microsoft.com/office/drawing/2014/main" id="{B36CCC57-CB04-48F4-806F-FD0AEB3C50D0}"/>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C1779B9D-5B09-4EAB-A756-5621791C51F5}"/>
              </a:ext>
            </a:extLst>
          </p:cNvPr>
          <p:cNvSpPr>
            <a:spLocks noGrp="1"/>
          </p:cNvSpPr>
          <p:nvPr>
            <p:ph type="sldNum" sz="quarter" idx="11"/>
          </p:nvPr>
        </p:nvSpPr>
        <p:spPr/>
        <p:txBody>
          <a:bodyPr/>
          <a:lstStyle/>
          <a:p>
            <a:pPr>
              <a:defRPr/>
            </a:pPr>
            <a:fld id="{DAFF6522-D39A-4EFB-9FD2-0F43165FD2EE}" type="slidenum">
              <a:rPr lang="en-US" smtClean="0"/>
              <a:pPr>
                <a:defRPr/>
              </a:pPr>
              <a:t>73</a:t>
            </a:fld>
            <a:endParaRPr lang="en-US"/>
          </a:p>
        </p:txBody>
      </p:sp>
    </p:spTree>
    <p:extLst>
      <p:ext uri="{BB962C8B-B14F-4D97-AF65-F5344CB8AC3E}">
        <p14:creationId xmlns:p14="http://schemas.microsoft.com/office/powerpoint/2010/main" val="406174783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 Professional Ecosystem</a:t>
            </a:r>
          </a:p>
        </p:txBody>
      </p:sp>
      <p:sp>
        <p:nvSpPr>
          <p:cNvPr id="3" name="Content Placeholder 2"/>
          <p:cNvSpPr>
            <a:spLocks noGrp="1"/>
          </p:cNvSpPr>
          <p:nvPr>
            <p:ph idx="1"/>
          </p:nvPr>
        </p:nvSpPr>
        <p:spPr/>
        <p:txBody>
          <a:bodyPr/>
          <a:lstStyle/>
          <a:p>
            <a:r>
              <a:rPr lang="en-US" sz="2000" b="1" u="sng" dirty="0"/>
              <a:t>Campus Champions</a:t>
            </a:r>
          </a:p>
          <a:p>
            <a:r>
              <a:rPr lang="en-US" sz="2000" dirty="0"/>
              <a:t>Campus Research Computing Consortium (</a:t>
            </a:r>
            <a:r>
              <a:rPr lang="en-US" sz="2000" dirty="0" err="1"/>
              <a:t>CaRCC</a:t>
            </a:r>
            <a:r>
              <a:rPr lang="en-US" sz="2000" dirty="0"/>
              <a:t>)</a:t>
            </a:r>
          </a:p>
          <a:p>
            <a:r>
              <a:rPr lang="en-US" sz="2000" dirty="0"/>
              <a:t>The Carpentries</a:t>
            </a:r>
          </a:p>
          <a:p>
            <a:r>
              <a:rPr lang="en-US" sz="2000" dirty="0"/>
              <a:t>Coalition for Academic Scientific Computation</a:t>
            </a:r>
          </a:p>
          <a:p>
            <a:r>
              <a:rPr lang="en-US" sz="2000" dirty="0" err="1"/>
              <a:t>CyberAmbassadors</a:t>
            </a:r>
            <a:endParaRPr lang="en-US" sz="2000" dirty="0"/>
          </a:p>
          <a:p>
            <a:r>
              <a:rPr lang="en-US" sz="2000" dirty="0"/>
              <a:t>Linux Clusters Institute</a:t>
            </a:r>
          </a:p>
          <a:p>
            <a:r>
              <a:rPr lang="en-US" sz="2000" dirty="0"/>
              <a:t>RCD Nexus</a:t>
            </a:r>
          </a:p>
          <a:p>
            <a:r>
              <a:rPr lang="en-US" sz="2000" dirty="0"/>
              <a:t>SIGHPC Education Chapter</a:t>
            </a:r>
          </a:p>
          <a:p>
            <a:r>
              <a:rPr lang="en-US" sz="2000" dirty="0"/>
              <a:t>Science Gateways Community Institute</a:t>
            </a:r>
          </a:p>
          <a:p>
            <a:r>
              <a:rPr lang="en-US" sz="2000" dirty="0"/>
              <a:t>UK Society of Research Software Engineering</a:t>
            </a:r>
          </a:p>
          <a:p>
            <a:r>
              <a:rPr lang="en-US" sz="2000" dirty="0"/>
              <a:t>US Research Software Engineer Association</a:t>
            </a:r>
          </a:p>
          <a:p>
            <a:r>
              <a:rPr lang="en-US" sz="2000" dirty="0"/>
              <a:t>US Research Software Sustainability Institute</a:t>
            </a:r>
          </a:p>
          <a:p>
            <a:r>
              <a:rPr lang="en-US" sz="2000" dirty="0"/>
              <a:t>Virtual Residency</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74</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2024, Mon June 24</a:t>
            </a:r>
          </a:p>
        </p:txBody>
      </p:sp>
      <p:sp>
        <p:nvSpPr>
          <p:cNvPr id="7" name="TextBox 6"/>
          <p:cNvSpPr txBox="1"/>
          <p:nvPr/>
        </p:nvSpPr>
        <p:spPr>
          <a:xfrm>
            <a:off x="3733800" y="2758440"/>
            <a:ext cx="5049838" cy="1277273"/>
          </a:xfrm>
          <a:prstGeom prst="rect">
            <a:avLst/>
          </a:prstGeom>
          <a:noFill/>
        </p:spPr>
        <p:txBody>
          <a:bodyPr wrap="square" rtlCol="0">
            <a:spAutoFit/>
          </a:bodyPr>
          <a:lstStyle/>
          <a:p>
            <a:r>
              <a:rPr lang="en-US" sz="5300" dirty="0">
                <a:latin typeface="Arial Black" panose="020B0A04020102020204" pitchFamily="34" charset="0"/>
              </a:rPr>
              <a:t>JOIN THESE!</a:t>
            </a:r>
          </a:p>
          <a:p>
            <a:r>
              <a:rPr lang="en-US" sz="2400" dirty="0">
                <a:latin typeface="Arial Black" panose="020B0A04020102020204" pitchFamily="34" charset="0"/>
              </a:rPr>
              <a:t>Ask us for contact info!</a:t>
            </a:r>
          </a:p>
        </p:txBody>
      </p:sp>
    </p:spTree>
    <p:extLst>
      <p:ext uri="{BB962C8B-B14F-4D97-AF65-F5344CB8AC3E}">
        <p14:creationId xmlns:p14="http://schemas.microsoft.com/office/powerpoint/2010/main" val="91772825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D641-094D-4E26-AEA7-0A6BD2A19387}"/>
              </a:ext>
            </a:extLst>
          </p:cNvPr>
          <p:cNvSpPr>
            <a:spLocks noGrp="1"/>
          </p:cNvSpPr>
          <p:nvPr>
            <p:ph type="title"/>
          </p:nvPr>
        </p:nvSpPr>
        <p:spPr/>
        <p:txBody>
          <a:bodyPr/>
          <a:lstStyle/>
          <a:p>
            <a:r>
              <a:rPr lang="en-US" dirty="0"/>
              <a:t>Imposter Syndrome?</a:t>
            </a:r>
          </a:p>
        </p:txBody>
      </p:sp>
      <p:sp>
        <p:nvSpPr>
          <p:cNvPr id="3" name="Content Placeholder 2">
            <a:extLst>
              <a:ext uri="{FF2B5EF4-FFF2-40B4-BE49-F238E27FC236}">
                <a16:creationId xmlns:a16="http://schemas.microsoft.com/office/drawing/2014/main" id="{75F266BF-2F1C-4439-B465-1A20D31B8153}"/>
              </a:ext>
            </a:extLst>
          </p:cNvPr>
          <p:cNvSpPr>
            <a:spLocks noGrp="1"/>
          </p:cNvSpPr>
          <p:nvPr>
            <p:ph idx="1"/>
          </p:nvPr>
        </p:nvSpPr>
        <p:spPr/>
        <p:txBody>
          <a:bodyPr/>
          <a:lstStyle/>
          <a:p>
            <a:r>
              <a:rPr lang="en-US" dirty="0"/>
              <a:t>Do you ever feel like an imposter, and worry that     someone is going to find out that you really don’t know what you’re doing?</a:t>
            </a:r>
          </a:p>
          <a:p>
            <a:r>
              <a:rPr lang="en-US" dirty="0"/>
              <a:t>If so, good, that makes you normal.</a:t>
            </a:r>
          </a:p>
          <a:p>
            <a:pPr lvl="1"/>
            <a:r>
              <a:rPr lang="en-US" dirty="0"/>
              <a:t>(Me too.)</a:t>
            </a:r>
          </a:p>
        </p:txBody>
      </p:sp>
      <p:sp>
        <p:nvSpPr>
          <p:cNvPr id="4" name="Footer Placeholder 3">
            <a:extLst>
              <a:ext uri="{FF2B5EF4-FFF2-40B4-BE49-F238E27FC236}">
                <a16:creationId xmlns:a16="http://schemas.microsoft.com/office/drawing/2014/main" id="{3222639A-AC5E-4EA8-BAB8-20565B92F052}"/>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553EA803-3F83-4551-BE20-71DE81AF72F0}"/>
              </a:ext>
            </a:extLst>
          </p:cNvPr>
          <p:cNvSpPr>
            <a:spLocks noGrp="1"/>
          </p:cNvSpPr>
          <p:nvPr>
            <p:ph type="sldNum" sz="quarter" idx="11"/>
          </p:nvPr>
        </p:nvSpPr>
        <p:spPr/>
        <p:txBody>
          <a:bodyPr/>
          <a:lstStyle/>
          <a:p>
            <a:pPr>
              <a:defRPr/>
            </a:pPr>
            <a:fld id="{DAFF6522-D39A-4EFB-9FD2-0F43165FD2EE}" type="slidenum">
              <a:rPr lang="en-US" smtClean="0"/>
              <a:pPr>
                <a:defRPr/>
              </a:pPr>
              <a:t>75</a:t>
            </a:fld>
            <a:endParaRPr lang="en-US"/>
          </a:p>
        </p:txBody>
      </p:sp>
    </p:spTree>
    <p:extLst>
      <p:ext uri="{BB962C8B-B14F-4D97-AF65-F5344CB8AC3E}">
        <p14:creationId xmlns:p14="http://schemas.microsoft.com/office/powerpoint/2010/main" val="378287595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C9CA-BAAD-43B4-9445-DE8FFB55166E}"/>
              </a:ext>
            </a:extLst>
          </p:cNvPr>
          <p:cNvSpPr>
            <a:spLocks noGrp="1"/>
          </p:cNvSpPr>
          <p:nvPr>
            <p:ph type="title"/>
          </p:nvPr>
        </p:nvSpPr>
        <p:spPr/>
        <p:txBody>
          <a:bodyPr/>
          <a:lstStyle/>
          <a:p>
            <a:r>
              <a:rPr lang="en-US" dirty="0"/>
              <a:t>Ways You Can Make Your Mark</a:t>
            </a:r>
          </a:p>
        </p:txBody>
      </p:sp>
      <p:sp>
        <p:nvSpPr>
          <p:cNvPr id="3" name="Content Placeholder 2">
            <a:extLst>
              <a:ext uri="{FF2B5EF4-FFF2-40B4-BE49-F238E27FC236}">
                <a16:creationId xmlns:a16="http://schemas.microsoft.com/office/drawing/2014/main" id="{EEB75C13-0B24-4908-8925-5F1CC5D20A89}"/>
              </a:ext>
            </a:extLst>
          </p:cNvPr>
          <p:cNvSpPr>
            <a:spLocks noGrp="1"/>
          </p:cNvSpPr>
          <p:nvPr>
            <p:ph idx="1"/>
          </p:nvPr>
        </p:nvSpPr>
        <p:spPr>
          <a:xfrm>
            <a:off x="304800" y="1201914"/>
            <a:ext cx="8534400" cy="4648200"/>
          </a:xfrm>
        </p:spPr>
        <p:txBody>
          <a:bodyPr/>
          <a:lstStyle/>
          <a:p>
            <a:pPr marL="457200" indent="-457200">
              <a:spcBef>
                <a:spcPts val="200"/>
              </a:spcBef>
              <a:buClrTx/>
              <a:buSzPct val="100000"/>
              <a:buFont typeface="+mj-lt"/>
              <a:buAutoNum type="arabicPeriod"/>
            </a:pPr>
            <a:r>
              <a:rPr lang="en-US" dirty="0"/>
              <a:t>Invent good things. </a:t>
            </a:r>
            <a:r>
              <a:rPr lang="en-US" dirty="0">
                <a:solidFill>
                  <a:schemeClr val="bg1"/>
                </a:solidFill>
              </a:rPr>
              <a:t>– Henry examples:</a:t>
            </a:r>
          </a:p>
          <a:p>
            <a:pPr marL="857250" lvl="1" indent="-457200">
              <a:spcBef>
                <a:spcPts val="200"/>
              </a:spcBef>
              <a:buClrTx/>
              <a:buSzPct val="100000"/>
              <a:buFont typeface="+mj-lt"/>
              <a:buAutoNum type="alphaLcPeriod"/>
            </a:pPr>
            <a:r>
              <a:rPr lang="en-US" dirty="0">
                <a:solidFill>
                  <a:schemeClr val="bg1"/>
                </a:solidFill>
              </a:rPr>
              <a:t>Supercomputing in Plain English</a:t>
            </a:r>
          </a:p>
          <a:p>
            <a:pPr marL="857250" lvl="1" indent="-457200">
              <a:spcBef>
                <a:spcPts val="200"/>
              </a:spcBef>
              <a:buClrTx/>
              <a:buSzPct val="100000"/>
              <a:buFont typeface="+mj-lt"/>
              <a:buAutoNum type="alphaLcPeriod"/>
            </a:pPr>
            <a:r>
              <a:rPr lang="en-US" dirty="0" err="1">
                <a:solidFill>
                  <a:schemeClr val="bg1"/>
                </a:solidFill>
              </a:rPr>
              <a:t>OneOklahoma</a:t>
            </a:r>
            <a:r>
              <a:rPr lang="en-US" dirty="0">
                <a:solidFill>
                  <a:schemeClr val="bg1"/>
                </a:solidFill>
              </a:rPr>
              <a:t> Cyberinfrastructure Initiative (</a:t>
            </a:r>
            <a:r>
              <a:rPr lang="en-US" dirty="0" err="1">
                <a:solidFill>
                  <a:schemeClr val="bg1"/>
                </a:solidFill>
              </a:rPr>
              <a:t>OneOCII</a:t>
            </a:r>
            <a:r>
              <a:rPr lang="en-US" dirty="0">
                <a:solidFill>
                  <a:schemeClr val="bg1"/>
                </a:solidFill>
              </a:rPr>
              <a:t>)</a:t>
            </a:r>
          </a:p>
          <a:p>
            <a:pPr marL="857250" lvl="1" indent="-457200">
              <a:spcBef>
                <a:spcPts val="200"/>
              </a:spcBef>
              <a:buClrTx/>
              <a:buSzPct val="100000"/>
              <a:buFont typeface="+mj-lt"/>
              <a:buAutoNum type="alphaLcPeriod"/>
            </a:pPr>
            <a:r>
              <a:rPr lang="en-US" dirty="0">
                <a:solidFill>
                  <a:schemeClr val="bg1"/>
                </a:solidFill>
              </a:rPr>
              <a:t>PetaStore/</a:t>
            </a:r>
            <a:r>
              <a:rPr lang="en-US" dirty="0" err="1">
                <a:solidFill>
                  <a:schemeClr val="bg1"/>
                </a:solidFill>
              </a:rPr>
              <a:t>OURRstore</a:t>
            </a:r>
            <a:r>
              <a:rPr lang="en-US" dirty="0">
                <a:solidFill>
                  <a:schemeClr val="bg1"/>
                </a:solidFill>
              </a:rPr>
              <a:t> business model</a:t>
            </a:r>
          </a:p>
          <a:p>
            <a:pPr marL="857250" lvl="1" indent="-457200">
              <a:spcBef>
                <a:spcPts val="200"/>
              </a:spcBef>
              <a:buClrTx/>
              <a:buSzPct val="100000"/>
              <a:buFont typeface="+mj-lt"/>
              <a:buAutoNum type="alphaLcPeriod"/>
            </a:pPr>
            <a:r>
              <a:rPr lang="en-US" dirty="0">
                <a:solidFill>
                  <a:schemeClr val="bg1"/>
                </a:solidFill>
              </a:rPr>
              <a:t>Virtual Residency</a:t>
            </a:r>
          </a:p>
          <a:p>
            <a:pPr marL="1314450" lvl="2" indent="-514350">
              <a:spcBef>
                <a:spcPts val="200"/>
              </a:spcBef>
              <a:buClrTx/>
              <a:buSzPct val="100000"/>
              <a:buFont typeface="+mj-lt"/>
              <a:buAutoNum type="romanLcPeriod"/>
            </a:pPr>
            <a:r>
              <a:rPr lang="en-US" dirty="0">
                <a:solidFill>
                  <a:schemeClr val="bg1"/>
                </a:solidFill>
              </a:rPr>
              <a:t>Grant Proposal Writing Apprenticeship</a:t>
            </a:r>
          </a:p>
          <a:p>
            <a:pPr marL="1314450" lvl="2" indent="-514350">
              <a:spcBef>
                <a:spcPts val="200"/>
              </a:spcBef>
              <a:buClrTx/>
              <a:buSzPct val="100000"/>
              <a:buFont typeface="+mj-lt"/>
              <a:buAutoNum type="romanLcPeriod"/>
            </a:pPr>
            <a:r>
              <a:rPr lang="en-US" dirty="0">
                <a:solidFill>
                  <a:schemeClr val="bg1"/>
                </a:solidFill>
              </a:rPr>
              <a:t>Paper Writing Apprenticeship</a:t>
            </a:r>
          </a:p>
          <a:p>
            <a:pPr marL="857250" lvl="1" indent="-457200">
              <a:spcBef>
                <a:spcPts val="200"/>
              </a:spcBef>
              <a:buClrTx/>
              <a:buSzPct val="100000"/>
              <a:buFont typeface="+mj-lt"/>
              <a:buAutoNum type="alphaLcPeriod"/>
            </a:pPr>
            <a:r>
              <a:rPr lang="en-US" dirty="0">
                <a:solidFill>
                  <a:schemeClr val="bg1"/>
                </a:solidFill>
              </a:rPr>
              <a:t>CI Leadership Academy</a:t>
            </a:r>
          </a:p>
          <a:p>
            <a:pPr marL="457200" indent="-457200">
              <a:spcBef>
                <a:spcPts val="200"/>
              </a:spcBef>
              <a:buClrTx/>
              <a:buSzPct val="100000"/>
              <a:buFont typeface="+mj-lt"/>
              <a:buAutoNum type="arabicPeriod"/>
            </a:pPr>
            <a:r>
              <a:rPr lang="en-US" dirty="0"/>
              <a:t>Make good things better. </a:t>
            </a:r>
            <a:r>
              <a:rPr lang="en-US" dirty="0">
                <a:solidFill>
                  <a:schemeClr val="bg1"/>
                </a:solidFill>
              </a:rPr>
              <a:t>– Henry examples:</a:t>
            </a:r>
          </a:p>
          <a:p>
            <a:pPr marL="857250" lvl="1" indent="-457200">
              <a:spcBef>
                <a:spcPts val="200"/>
              </a:spcBef>
              <a:buClrTx/>
              <a:buSzPct val="100000"/>
              <a:buFont typeface="+mj-lt"/>
              <a:buAutoNum type="alphaLcPeriod"/>
            </a:pPr>
            <a:r>
              <a:rPr lang="en-US" dirty="0">
                <a:solidFill>
                  <a:schemeClr val="bg1"/>
                </a:solidFill>
              </a:rPr>
              <a:t>National Computational Science Institute’s Parallel Computing workshops</a:t>
            </a:r>
          </a:p>
          <a:p>
            <a:pPr marL="857250" lvl="1" indent="-457200">
              <a:spcBef>
                <a:spcPts val="200"/>
              </a:spcBef>
              <a:buClrTx/>
              <a:buSzPct val="100000"/>
              <a:buFont typeface="+mj-lt"/>
              <a:buAutoNum type="alphaLcPeriod"/>
            </a:pPr>
            <a:r>
              <a:rPr lang="en-US" dirty="0">
                <a:solidFill>
                  <a:schemeClr val="bg1"/>
                </a:solidFill>
              </a:rPr>
              <a:t>SC Education Program</a:t>
            </a:r>
          </a:p>
          <a:p>
            <a:pPr marL="857250" lvl="1" indent="-457200">
              <a:spcBef>
                <a:spcPts val="200"/>
              </a:spcBef>
              <a:buClrTx/>
              <a:buSzPct val="100000"/>
              <a:buFont typeface="+mj-lt"/>
              <a:buAutoNum type="alphaLcPeriod"/>
            </a:pPr>
            <a:r>
              <a:rPr lang="en-US" dirty="0">
                <a:solidFill>
                  <a:schemeClr val="bg1"/>
                </a:solidFill>
              </a:rPr>
              <a:t>Campus Champions (much more Dana &amp; leadership than me)</a:t>
            </a:r>
          </a:p>
        </p:txBody>
      </p:sp>
      <p:sp>
        <p:nvSpPr>
          <p:cNvPr id="4" name="Footer Placeholder 3">
            <a:extLst>
              <a:ext uri="{FF2B5EF4-FFF2-40B4-BE49-F238E27FC236}">
                <a16:creationId xmlns:a16="http://schemas.microsoft.com/office/drawing/2014/main" id="{5A5FDA36-DDF0-4465-AA4E-65B57026EC4D}"/>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C58A6CDF-5584-4BCD-BDDD-AB8620F23137}"/>
              </a:ext>
            </a:extLst>
          </p:cNvPr>
          <p:cNvSpPr>
            <a:spLocks noGrp="1"/>
          </p:cNvSpPr>
          <p:nvPr>
            <p:ph type="sldNum" sz="quarter" idx="11"/>
          </p:nvPr>
        </p:nvSpPr>
        <p:spPr/>
        <p:txBody>
          <a:bodyPr/>
          <a:lstStyle/>
          <a:p>
            <a:pPr>
              <a:defRPr/>
            </a:pPr>
            <a:fld id="{DAFF6522-D39A-4EFB-9FD2-0F43165FD2EE}" type="slidenum">
              <a:rPr lang="en-US" smtClean="0"/>
              <a:pPr>
                <a:defRPr/>
              </a:pPr>
              <a:t>76</a:t>
            </a:fld>
            <a:endParaRPr lang="en-US"/>
          </a:p>
        </p:txBody>
      </p:sp>
    </p:spTree>
    <p:extLst>
      <p:ext uri="{BB962C8B-B14F-4D97-AF65-F5344CB8AC3E}">
        <p14:creationId xmlns:p14="http://schemas.microsoft.com/office/powerpoint/2010/main" val="151353376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C9CA-BAAD-43B4-9445-DE8FFB55166E}"/>
              </a:ext>
            </a:extLst>
          </p:cNvPr>
          <p:cNvSpPr>
            <a:spLocks noGrp="1"/>
          </p:cNvSpPr>
          <p:nvPr>
            <p:ph type="title"/>
          </p:nvPr>
        </p:nvSpPr>
        <p:spPr/>
        <p:txBody>
          <a:bodyPr/>
          <a:lstStyle/>
          <a:p>
            <a:r>
              <a:rPr lang="en-US" dirty="0"/>
              <a:t>Ways You Can Make Your Mark</a:t>
            </a:r>
          </a:p>
        </p:txBody>
      </p:sp>
      <p:sp>
        <p:nvSpPr>
          <p:cNvPr id="3" name="Content Placeholder 2">
            <a:extLst>
              <a:ext uri="{FF2B5EF4-FFF2-40B4-BE49-F238E27FC236}">
                <a16:creationId xmlns:a16="http://schemas.microsoft.com/office/drawing/2014/main" id="{EEB75C13-0B24-4908-8925-5F1CC5D20A89}"/>
              </a:ext>
            </a:extLst>
          </p:cNvPr>
          <p:cNvSpPr>
            <a:spLocks noGrp="1"/>
          </p:cNvSpPr>
          <p:nvPr>
            <p:ph idx="1"/>
          </p:nvPr>
        </p:nvSpPr>
        <p:spPr>
          <a:xfrm>
            <a:off x="304800" y="1201914"/>
            <a:ext cx="8534400" cy="4648200"/>
          </a:xfrm>
        </p:spPr>
        <p:txBody>
          <a:bodyPr/>
          <a:lstStyle/>
          <a:p>
            <a:pPr marL="457200" indent="-457200">
              <a:spcBef>
                <a:spcPts val="0"/>
              </a:spcBef>
              <a:buClrTx/>
              <a:buSzPct val="100000"/>
              <a:buFont typeface="+mj-lt"/>
              <a:buAutoNum type="arabicPeriod"/>
            </a:pPr>
            <a:r>
              <a:rPr lang="en-US" dirty="0"/>
              <a:t>Invent good things</a:t>
            </a:r>
            <a:r>
              <a:rPr lang="en-US" dirty="0">
                <a:solidFill>
                  <a:schemeClr val="bg1"/>
                </a:solidFill>
              </a:rPr>
              <a:t>.</a:t>
            </a:r>
            <a:r>
              <a:rPr lang="en-US" dirty="0"/>
              <a:t> – Henry examples:</a:t>
            </a:r>
          </a:p>
          <a:p>
            <a:pPr marL="857250" lvl="1" indent="-457200">
              <a:spcBef>
                <a:spcPts val="0"/>
              </a:spcBef>
              <a:buClrTx/>
              <a:buSzPct val="100000"/>
              <a:buFont typeface="+mj-lt"/>
              <a:buAutoNum type="alphaLcPeriod"/>
            </a:pPr>
            <a:r>
              <a:rPr lang="en-US" dirty="0"/>
              <a:t>Supercomputing in Plain English</a:t>
            </a:r>
          </a:p>
          <a:p>
            <a:pPr marL="857250" lvl="1" indent="-457200">
              <a:spcBef>
                <a:spcPts val="0"/>
              </a:spcBef>
              <a:buClrTx/>
              <a:buSzPct val="100000"/>
              <a:buFont typeface="+mj-lt"/>
              <a:buAutoNum type="alphaLcPeriod"/>
            </a:pPr>
            <a:r>
              <a:rPr lang="en-US" dirty="0" err="1"/>
              <a:t>OneOklahoma</a:t>
            </a:r>
            <a:r>
              <a:rPr lang="en-US" dirty="0"/>
              <a:t> Cyberinfrastructure Initiative (</a:t>
            </a:r>
            <a:r>
              <a:rPr lang="en-US" dirty="0" err="1"/>
              <a:t>OneOCII</a:t>
            </a:r>
            <a:r>
              <a:rPr lang="en-US" dirty="0"/>
              <a:t>)</a:t>
            </a:r>
          </a:p>
          <a:p>
            <a:pPr marL="857250" lvl="1" indent="-457200">
              <a:spcBef>
                <a:spcPts val="0"/>
              </a:spcBef>
              <a:buClrTx/>
              <a:buSzPct val="100000"/>
              <a:buFont typeface="+mj-lt"/>
              <a:buAutoNum type="alphaLcPeriod"/>
            </a:pPr>
            <a:r>
              <a:rPr lang="en-US" dirty="0"/>
              <a:t>PetaStore/</a:t>
            </a:r>
            <a:r>
              <a:rPr lang="en-US" dirty="0" err="1"/>
              <a:t>OURRstore</a:t>
            </a:r>
            <a:r>
              <a:rPr lang="en-US" dirty="0"/>
              <a:t> business model</a:t>
            </a:r>
          </a:p>
          <a:p>
            <a:pPr marL="857250" lvl="1" indent="-457200">
              <a:spcBef>
                <a:spcPts val="0"/>
              </a:spcBef>
              <a:buClrTx/>
              <a:buSzPct val="100000"/>
              <a:buFont typeface="+mj-lt"/>
              <a:buAutoNum type="alphaLcPeriod"/>
            </a:pPr>
            <a:r>
              <a:rPr lang="en-US" dirty="0"/>
              <a:t>Virtual Residency</a:t>
            </a:r>
          </a:p>
          <a:p>
            <a:pPr marL="1314450" lvl="2" indent="-514350">
              <a:spcBef>
                <a:spcPts val="0"/>
              </a:spcBef>
              <a:buClrTx/>
              <a:buSzPct val="100000"/>
              <a:buFont typeface="+mj-lt"/>
              <a:buAutoNum type="romanLcPeriod"/>
            </a:pPr>
            <a:r>
              <a:rPr lang="en-US" dirty="0"/>
              <a:t>Grant Proposal Writing Apprenticeship</a:t>
            </a:r>
          </a:p>
          <a:p>
            <a:pPr marL="1314450" lvl="2" indent="-514350">
              <a:spcBef>
                <a:spcPts val="0"/>
              </a:spcBef>
              <a:buClrTx/>
              <a:buSzPct val="100000"/>
              <a:buFont typeface="+mj-lt"/>
              <a:buAutoNum type="romanLcPeriod"/>
            </a:pPr>
            <a:r>
              <a:rPr lang="en-US" dirty="0"/>
              <a:t>Paper Writing Apprenticeship</a:t>
            </a:r>
          </a:p>
          <a:p>
            <a:pPr marL="1314450" lvl="2" indent="-514350">
              <a:spcBef>
                <a:spcPts val="0"/>
              </a:spcBef>
              <a:buClrTx/>
              <a:buSzPct val="100000"/>
              <a:buFont typeface="+mj-lt"/>
              <a:buAutoNum type="romanLcPeriod"/>
            </a:pPr>
            <a:r>
              <a:rPr lang="en-US" dirty="0"/>
              <a:t>Grant Running Apprenticeship</a:t>
            </a:r>
          </a:p>
          <a:p>
            <a:pPr marL="857250" lvl="1" indent="-457200">
              <a:spcBef>
                <a:spcPts val="0"/>
              </a:spcBef>
              <a:buClrTx/>
              <a:buSzPct val="100000"/>
              <a:buFont typeface="+mj-lt"/>
              <a:buAutoNum type="alphaLcPeriod"/>
            </a:pPr>
            <a:r>
              <a:rPr lang="en-US" dirty="0"/>
              <a:t>CI Leadership Academy</a:t>
            </a:r>
          </a:p>
          <a:p>
            <a:pPr marL="457200" indent="-457200">
              <a:spcBef>
                <a:spcPts val="0"/>
              </a:spcBef>
              <a:buClrTx/>
              <a:buSzPct val="100000"/>
              <a:buFont typeface="+mj-lt"/>
              <a:buAutoNum type="arabicPeriod"/>
            </a:pPr>
            <a:r>
              <a:rPr lang="en-US" dirty="0"/>
              <a:t>Make good things better</a:t>
            </a:r>
            <a:r>
              <a:rPr lang="en-US" dirty="0">
                <a:solidFill>
                  <a:schemeClr val="bg1"/>
                </a:solidFill>
              </a:rPr>
              <a:t>.</a:t>
            </a:r>
            <a:r>
              <a:rPr lang="en-US" dirty="0"/>
              <a:t> – Henry examples:</a:t>
            </a:r>
          </a:p>
          <a:p>
            <a:pPr marL="857250" lvl="1" indent="-457200">
              <a:spcBef>
                <a:spcPts val="0"/>
              </a:spcBef>
              <a:buClrTx/>
              <a:buSzPct val="100000"/>
              <a:buFont typeface="+mj-lt"/>
              <a:buAutoNum type="alphaLcPeriod"/>
            </a:pPr>
            <a:r>
              <a:rPr lang="en-US" dirty="0"/>
              <a:t>National Computational Science Institute’s                            Parallel Computing workshops</a:t>
            </a:r>
          </a:p>
          <a:p>
            <a:pPr marL="857250" lvl="1" indent="-457200">
              <a:spcBef>
                <a:spcPts val="0"/>
              </a:spcBef>
              <a:buClrTx/>
              <a:buSzPct val="100000"/>
              <a:buFont typeface="+mj-lt"/>
              <a:buAutoNum type="alphaLcPeriod"/>
            </a:pPr>
            <a:r>
              <a:rPr lang="en-US" dirty="0"/>
              <a:t>SC Education Program</a:t>
            </a:r>
          </a:p>
          <a:p>
            <a:pPr marL="857250" lvl="1" indent="-457200">
              <a:spcBef>
                <a:spcPts val="0"/>
              </a:spcBef>
              <a:buClrTx/>
              <a:buSzPct val="100000"/>
              <a:buFont typeface="+mj-lt"/>
              <a:buAutoNum type="alphaLcPeriod"/>
            </a:pPr>
            <a:r>
              <a:rPr lang="en-US" dirty="0"/>
              <a:t>Campus Champions (much more Dana &amp; leadership than me)</a:t>
            </a:r>
          </a:p>
        </p:txBody>
      </p:sp>
      <p:sp>
        <p:nvSpPr>
          <p:cNvPr id="4" name="Footer Placeholder 3">
            <a:extLst>
              <a:ext uri="{FF2B5EF4-FFF2-40B4-BE49-F238E27FC236}">
                <a16:creationId xmlns:a16="http://schemas.microsoft.com/office/drawing/2014/main" id="{5A5FDA36-DDF0-4465-AA4E-65B57026EC4D}"/>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C58A6CDF-5584-4BCD-BDDD-AB8620F23137}"/>
              </a:ext>
            </a:extLst>
          </p:cNvPr>
          <p:cNvSpPr>
            <a:spLocks noGrp="1"/>
          </p:cNvSpPr>
          <p:nvPr>
            <p:ph type="sldNum" sz="quarter" idx="11"/>
          </p:nvPr>
        </p:nvSpPr>
        <p:spPr/>
        <p:txBody>
          <a:bodyPr/>
          <a:lstStyle/>
          <a:p>
            <a:pPr>
              <a:defRPr/>
            </a:pPr>
            <a:fld id="{DAFF6522-D39A-4EFB-9FD2-0F43165FD2EE}" type="slidenum">
              <a:rPr lang="en-US" smtClean="0"/>
              <a:pPr>
                <a:defRPr/>
              </a:pPr>
              <a:t>77</a:t>
            </a:fld>
            <a:endParaRPr lang="en-US"/>
          </a:p>
        </p:txBody>
      </p:sp>
    </p:spTree>
    <p:extLst>
      <p:ext uri="{BB962C8B-B14F-4D97-AF65-F5344CB8AC3E}">
        <p14:creationId xmlns:p14="http://schemas.microsoft.com/office/powerpoint/2010/main" val="40880595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Growing Need, a Growing Breed</a:t>
            </a:r>
          </a:p>
        </p:txBody>
      </p:sp>
      <p:sp>
        <p:nvSpPr>
          <p:cNvPr id="3" name="Content Placeholder 2"/>
          <p:cNvSpPr>
            <a:spLocks noGrp="1"/>
          </p:cNvSpPr>
          <p:nvPr>
            <p:ph idx="1"/>
          </p:nvPr>
        </p:nvSpPr>
        <p:spPr/>
        <p:txBody>
          <a:bodyPr/>
          <a:lstStyle/>
          <a:p>
            <a:r>
              <a:rPr lang="en-US" dirty="0"/>
              <a:t>The Coalition for Academic Scientific Computation (CASC) is a group of many of the mid-to-large academic and government CI centers in the US.</a:t>
            </a:r>
          </a:p>
          <a:p>
            <a:r>
              <a:rPr lang="en-US" dirty="0"/>
              <a:t>When OU joined CASC in 2004, there were               roughly 35 member institutions.</a:t>
            </a:r>
          </a:p>
          <a:p>
            <a:r>
              <a:rPr lang="en-US" dirty="0"/>
              <a:t>Now there are 106.</a:t>
            </a:r>
          </a:p>
          <a:p>
            <a:r>
              <a:rPr lang="en-US" dirty="0"/>
              <a:t>So the growth has been significant.</a:t>
            </a:r>
          </a:p>
          <a:p>
            <a:r>
              <a:rPr lang="en-US" dirty="0"/>
              <a:t>But, there are a total of 279 R1 and R2 institutions.</a:t>
            </a:r>
          </a:p>
          <a:p>
            <a:r>
              <a:rPr lang="en-US" dirty="0"/>
              <a:t>So the growth potential is substantial.</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78</a:t>
            </a:fld>
            <a:endParaRPr lang="en-US"/>
          </a:p>
        </p:txBody>
      </p:sp>
    </p:spTree>
    <p:extLst>
      <p:ext uri="{BB962C8B-B14F-4D97-AF65-F5344CB8AC3E}">
        <p14:creationId xmlns:p14="http://schemas.microsoft.com/office/powerpoint/2010/main" val="71580302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Ready to Be in Charge</a:t>
            </a:r>
          </a:p>
        </p:txBody>
      </p:sp>
      <p:sp>
        <p:nvSpPr>
          <p:cNvPr id="3" name="Content Placeholder 2"/>
          <p:cNvSpPr>
            <a:spLocks noGrp="1"/>
          </p:cNvSpPr>
          <p:nvPr>
            <p:ph idx="1"/>
          </p:nvPr>
        </p:nvSpPr>
        <p:spPr/>
        <p:txBody>
          <a:bodyPr/>
          <a:lstStyle/>
          <a:p>
            <a:r>
              <a:rPr lang="en-US" dirty="0"/>
              <a:t>Baby Boomers:     born 1946-1964 (ages 60-78)</a:t>
            </a:r>
          </a:p>
          <a:p>
            <a:r>
              <a:rPr lang="en-US" dirty="0"/>
              <a:t>Generation X:       born 1965-1980 (ages 44-59)</a:t>
            </a:r>
          </a:p>
          <a:p>
            <a:r>
              <a:rPr lang="en-US" dirty="0"/>
              <a:t>Millennials:           born 1981-1996 (ages 28-43)</a:t>
            </a:r>
          </a:p>
          <a:p>
            <a:r>
              <a:rPr lang="en-US" dirty="0"/>
              <a:t>Generation Z:        born 1997-2012 (ages 12-27)</a:t>
            </a:r>
          </a:p>
          <a:p>
            <a:r>
              <a:rPr lang="en-US" dirty="0"/>
              <a:t>Generation Alpha: born 2013-2023 (ages   0-11)</a:t>
            </a:r>
          </a:p>
          <a:p>
            <a:pPr marL="0" indent="0">
              <a:buNone/>
            </a:pPr>
            <a:r>
              <a:rPr lang="en-US" sz="900" dirty="0">
                <a:hlinkClick r:id="rId3"/>
              </a:rPr>
              <a:t>https://en.wikipedia.org/wiki/Generation_Z</a:t>
            </a:r>
            <a:endParaRPr lang="en-US" sz="900" dirty="0"/>
          </a:p>
          <a:p>
            <a:pPr marL="0" indent="0">
              <a:buNone/>
            </a:pPr>
            <a:r>
              <a:rPr lang="en-US" b="1" dirty="0"/>
              <a:t>“... [E]very day for the next 19 years, 10,000 baby boomers will reach age 65 ....” </a:t>
            </a:r>
            <a:r>
              <a:rPr lang="en-US" dirty="0"/>
              <a:t>– Pew Research Center, 2010</a:t>
            </a:r>
          </a:p>
          <a:p>
            <a:pPr marL="0" indent="0">
              <a:buNone/>
            </a:pPr>
            <a:r>
              <a:rPr lang="en-US" sz="900" dirty="0">
                <a:hlinkClick r:id="rId4"/>
              </a:rPr>
              <a:t>http://www.pewresearch.org/daily-number/baby-boomers-retire/</a:t>
            </a:r>
            <a:endParaRPr lang="en-US" sz="900" dirty="0"/>
          </a:p>
          <a:p>
            <a:pPr marL="0" indent="0">
              <a:buNone/>
            </a:pPr>
            <a:endParaRPr lang="en-US" sz="1200" dirty="0"/>
          </a:p>
          <a:p>
            <a:pPr marL="0" indent="0">
              <a:buNone/>
            </a:pPr>
            <a:r>
              <a:rPr lang="en-US" dirty="0"/>
              <a:t>Who do you think is going to have to take up the mantle they’re currently carrying?</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79</a:t>
            </a:fld>
            <a:endParaRPr lang="en-US"/>
          </a:p>
        </p:txBody>
      </p:sp>
    </p:spTree>
    <p:extLst>
      <p:ext uri="{BB962C8B-B14F-4D97-AF65-F5344CB8AC3E}">
        <p14:creationId xmlns:p14="http://schemas.microsoft.com/office/powerpoint/2010/main" val="9504675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361544" y="1147859"/>
            <a:ext cx="8153400" cy="4648200"/>
          </a:xfrm>
        </p:spPr>
        <p:txBody>
          <a:bodyPr/>
          <a:lstStyle/>
          <a:p>
            <a:pPr>
              <a:spcBef>
                <a:spcPts val="300"/>
              </a:spcBef>
            </a:pPr>
            <a:r>
              <a:rPr lang="en-US" dirty="0"/>
              <a:t>This is an experiment!</a:t>
            </a:r>
          </a:p>
          <a:p>
            <a:pPr>
              <a:spcBef>
                <a:spcPts val="300"/>
              </a:spcBef>
            </a:pPr>
            <a:r>
              <a:rPr lang="en-US" dirty="0"/>
              <a:t>CI Facilitators</a:t>
            </a:r>
          </a:p>
          <a:p>
            <a:pPr>
              <a:spcBef>
                <a:spcPts val="300"/>
              </a:spcBef>
            </a:pPr>
            <a:r>
              <a:rPr lang="en-US" dirty="0"/>
              <a:t>Virtual Residency Background</a:t>
            </a:r>
          </a:p>
          <a:p>
            <a:pPr>
              <a:spcBef>
                <a:spcPts val="300"/>
              </a:spcBef>
            </a:pPr>
            <a:r>
              <a:rPr lang="en-US" dirty="0"/>
              <a:t>National Science Foundation’s Campus Cyberinfrastructure Programs</a:t>
            </a:r>
          </a:p>
          <a:p>
            <a:pPr>
              <a:spcBef>
                <a:spcPts val="300"/>
              </a:spcBef>
            </a:pPr>
            <a:r>
              <a:rPr lang="en-US" dirty="0"/>
              <a:t>Why Enterprise IT Approaches to Training Won’t Work for CI Professionals</a:t>
            </a:r>
          </a:p>
          <a:p>
            <a:pPr>
              <a:spcBef>
                <a:spcPts val="300"/>
              </a:spcBef>
            </a:pPr>
            <a:r>
              <a:rPr lang="en-US" dirty="0"/>
              <a:t>Virtual Residency</a:t>
            </a:r>
          </a:p>
          <a:p>
            <a:pPr>
              <a:spcBef>
                <a:spcPts val="300"/>
              </a:spcBef>
            </a:pPr>
            <a:r>
              <a:rPr lang="en-US" dirty="0"/>
              <a:t>Virtual Residency Workshop 2024</a:t>
            </a:r>
          </a:p>
          <a:p>
            <a:pPr>
              <a:spcBef>
                <a:spcPts val="300"/>
              </a:spcBef>
            </a:pPr>
            <a:r>
              <a:rPr lang="en-US" dirty="0"/>
              <a:t>CCIFTD: Certified CI Facilitator Training &amp; Development</a:t>
            </a:r>
          </a:p>
          <a:p>
            <a:pPr>
              <a:spcBef>
                <a:spcPts val="300"/>
              </a:spcBef>
            </a:pPr>
            <a:r>
              <a:rPr lang="en-US" dirty="0"/>
              <a:t>You’re Next …</a:t>
            </a:r>
          </a:p>
          <a:p>
            <a:pPr marL="0" indent="0">
              <a:spcBef>
                <a:spcPts val="300"/>
              </a:spcBef>
              <a:buNone/>
            </a:pPr>
            <a:r>
              <a:rPr lang="en-US" sz="1800" dirty="0">
                <a:hlinkClick r:id="rId3"/>
              </a:rPr>
              <a:t>http://www.oscer.ou.edu/virtualresidency2024/</a:t>
            </a:r>
            <a:r>
              <a:rPr lang="en-US" sz="1800" dirty="0"/>
              <a:t>         </a:t>
            </a:r>
            <a:r>
              <a:rPr lang="en-US" sz="1800" dirty="0">
                <a:hlinkClick r:id="rId4"/>
              </a:rPr>
              <a:t>virtualresidency2024@gmail.com</a:t>
            </a:r>
            <a:endParaRPr lang="en-US" sz="1800" dirty="0"/>
          </a:p>
          <a:p>
            <a:endParaRPr lang="en-US" dirty="0"/>
          </a:p>
        </p:txBody>
      </p:sp>
      <p:sp>
        <p:nvSpPr>
          <p:cNvPr id="4" name="Footer Placeholder 3"/>
          <p:cNvSpPr>
            <a:spLocks noGrp="1"/>
          </p:cNvSpPr>
          <p:nvPr>
            <p:ph type="ftr" sz="quarter" idx="10"/>
          </p:nvPr>
        </p:nvSpPr>
        <p:spPr>
          <a:xfrm>
            <a:off x="2633663" y="6172200"/>
            <a:ext cx="3995737" cy="457200"/>
          </a:xfrm>
          <a:noFill/>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8</a:t>
            </a:fld>
            <a:endParaRPr lang="en-US" dirty="0"/>
          </a:p>
        </p:txBody>
      </p:sp>
    </p:spTree>
    <p:extLst>
      <p:ext uri="{BB962C8B-B14F-4D97-AF65-F5344CB8AC3E}">
        <p14:creationId xmlns:p14="http://schemas.microsoft.com/office/powerpoint/2010/main" val="96699626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is the Best Job Ever</a:t>
            </a:r>
          </a:p>
        </p:txBody>
      </p:sp>
      <p:sp>
        <p:nvSpPr>
          <p:cNvPr id="3" name="Content Placeholder 2"/>
          <p:cNvSpPr>
            <a:spLocks noGrp="1"/>
          </p:cNvSpPr>
          <p:nvPr>
            <p:ph idx="1"/>
          </p:nvPr>
        </p:nvSpPr>
        <p:spPr/>
        <p:txBody>
          <a:bodyPr/>
          <a:lstStyle/>
          <a:p>
            <a:pPr marL="0" indent="0">
              <a:buNone/>
            </a:pPr>
            <a:r>
              <a:rPr lang="en-US" dirty="0"/>
              <a:t>Every day, you get to see how the work you do                  helps other people to be successful.</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80</a:t>
            </a:fld>
            <a:endParaRPr lang="en-US"/>
          </a:p>
        </p:txBody>
      </p:sp>
    </p:spTree>
    <p:extLst>
      <p:ext uri="{BB962C8B-B14F-4D97-AF65-F5344CB8AC3E}">
        <p14:creationId xmlns:p14="http://schemas.microsoft.com/office/powerpoint/2010/main" val="2023924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ACAE-4080-485F-9E3D-470287E44A3A}"/>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B4AF0EAB-985F-49A8-A1EB-D7C775BD2FCC}"/>
              </a:ext>
            </a:extLst>
          </p:cNvPr>
          <p:cNvSpPr>
            <a:spLocks noGrp="1"/>
          </p:cNvSpPr>
          <p:nvPr>
            <p:ph idx="1"/>
          </p:nvPr>
        </p:nvSpPr>
        <p:spPr>
          <a:xfrm>
            <a:off x="457200" y="1371600"/>
            <a:ext cx="8326438" cy="4648200"/>
          </a:xfrm>
        </p:spPr>
        <p:txBody>
          <a:bodyPr/>
          <a:lstStyle/>
          <a:p>
            <a:r>
              <a:rPr lang="en-US" sz="1350" b="1" dirty="0">
                <a:solidFill>
                  <a:srgbClr val="7030A0"/>
                </a:solidFill>
              </a:rPr>
              <a:t>H. Neeman, L. Rivera, L. DeStefano, H. Al-Azzawi, D. Brunson, P. J. </a:t>
            </a:r>
            <a:r>
              <a:rPr lang="en-US" sz="1350" b="1" dirty="0" err="1">
                <a:solidFill>
                  <a:srgbClr val="7030A0"/>
                </a:solidFill>
              </a:rPr>
              <a:t>Clemins</a:t>
            </a:r>
            <a:r>
              <a:rPr lang="en-US" sz="1350" b="1" dirty="0">
                <a:solidFill>
                  <a:srgbClr val="7030A0"/>
                </a:solidFill>
              </a:rPr>
              <a:t>, D. </a:t>
            </a:r>
            <a:r>
              <a:rPr lang="en-US" sz="1350" b="1" dirty="0" err="1">
                <a:solidFill>
                  <a:srgbClr val="7030A0"/>
                </a:solidFill>
              </a:rPr>
              <a:t>Colbry</a:t>
            </a:r>
            <a:r>
              <a:rPr lang="en-US" sz="1350" b="1" dirty="0">
                <a:solidFill>
                  <a:srgbClr val="7030A0"/>
                </a:solidFill>
              </a:rPr>
              <a:t>, C. Frye,               S. </a:t>
            </a:r>
            <a:r>
              <a:rPr lang="en-US" sz="1350" b="1" dirty="0" err="1">
                <a:solidFill>
                  <a:srgbClr val="7030A0"/>
                </a:solidFill>
              </a:rPr>
              <a:t>Gesing</a:t>
            </a:r>
            <a:r>
              <a:rPr lang="en-US" sz="1350" b="1" dirty="0">
                <a:solidFill>
                  <a:srgbClr val="7030A0"/>
                </a:solidFill>
              </a:rPr>
              <a:t>,  J. V. </a:t>
            </a:r>
            <a:r>
              <a:rPr lang="en-US" sz="1350" b="1" dirty="0" err="1">
                <a:solidFill>
                  <a:srgbClr val="7030A0"/>
                </a:solidFill>
              </a:rPr>
              <a:t>Gyllinsky</a:t>
            </a:r>
            <a:r>
              <a:rPr lang="en-US" sz="1350" b="1" dirty="0">
                <a:solidFill>
                  <a:srgbClr val="7030A0"/>
                </a:solidFill>
              </a:rPr>
              <a:t>, A. </a:t>
            </a:r>
            <a:r>
              <a:rPr lang="en-US" sz="1350" b="1" dirty="0" err="1">
                <a:solidFill>
                  <a:srgbClr val="7030A0"/>
                </a:solidFill>
              </a:rPr>
              <a:t>Klimaszewski</a:t>
            </a:r>
            <a:r>
              <a:rPr lang="en-US" sz="1350" b="1" dirty="0">
                <a:solidFill>
                  <a:srgbClr val="7030A0"/>
                </a:solidFill>
              </a:rPr>
              <a:t>-Patterson, A. </a:t>
            </a:r>
            <a:r>
              <a:rPr lang="en-US" sz="1350" b="1" dirty="0" err="1">
                <a:solidFill>
                  <a:srgbClr val="7030A0"/>
                </a:solidFill>
              </a:rPr>
              <a:t>Phataralaoha</a:t>
            </a:r>
            <a:r>
              <a:rPr lang="en-US" sz="1350" b="1" dirty="0">
                <a:solidFill>
                  <a:srgbClr val="7030A0"/>
                </a:solidFill>
              </a:rPr>
              <a:t>, T. Price, M. </a:t>
            </a:r>
            <a:r>
              <a:rPr lang="en-US" sz="1350" b="1" dirty="0" err="1">
                <a:solidFill>
                  <a:srgbClr val="7030A0"/>
                </a:solidFill>
              </a:rPr>
              <a:t>Tanash</a:t>
            </a:r>
            <a:r>
              <a:rPr lang="en-US" sz="1350" b="1" dirty="0">
                <a:solidFill>
                  <a:srgbClr val="7030A0"/>
                </a:solidFill>
              </a:rPr>
              <a:t> and D. Voss, 2021: “An Evaluation of Cyberinfrastructure Facilitators Skills Training in the Virtual Residency Program.” </a:t>
            </a:r>
            <a:r>
              <a:rPr lang="en-US" sz="1350" b="1" i="1" dirty="0">
                <a:solidFill>
                  <a:srgbClr val="7030A0"/>
                </a:solidFill>
              </a:rPr>
              <a:t>Proc. PEARC’21</a:t>
            </a:r>
            <a:r>
              <a:rPr lang="en-US" sz="1350" b="1" dirty="0">
                <a:solidFill>
                  <a:srgbClr val="7030A0"/>
                </a:solidFill>
              </a:rPr>
              <a:t>. DOI: </a:t>
            </a:r>
            <a:r>
              <a:rPr lang="en-US" sz="1350" b="1" dirty="0">
                <a:solidFill>
                  <a:srgbClr val="7030A0"/>
                </a:solidFill>
                <a:hlinkClick r:id="rId2"/>
              </a:rPr>
              <a:t>10.1145/3437359.3465560</a:t>
            </a:r>
            <a:endParaRPr lang="en-US" sz="1350" b="1" dirty="0">
              <a:solidFill>
                <a:srgbClr val="7030A0"/>
              </a:solidFill>
            </a:endParaRPr>
          </a:p>
          <a:p>
            <a:r>
              <a:rPr lang="en-US" sz="1350" b="1" dirty="0">
                <a:solidFill>
                  <a:srgbClr val="7030A0"/>
                </a:solidFill>
              </a:rPr>
              <a:t>H. Neeman, D. Akin, H. Al-Azzawi, K. L. Brandt, J. Brooks Kieffer, D. Brunson, D. </a:t>
            </a:r>
            <a:r>
              <a:rPr lang="en-US" sz="1350" b="1" dirty="0" err="1">
                <a:solidFill>
                  <a:srgbClr val="7030A0"/>
                </a:solidFill>
              </a:rPr>
              <a:t>Colbry</a:t>
            </a:r>
            <a:r>
              <a:rPr lang="en-US" sz="1350" b="1" dirty="0">
                <a:solidFill>
                  <a:srgbClr val="7030A0"/>
                </a:solidFill>
              </a:rPr>
              <a:t>, S. </a:t>
            </a:r>
            <a:r>
              <a:rPr lang="en-US" sz="1350" b="1" dirty="0" err="1">
                <a:solidFill>
                  <a:srgbClr val="7030A0"/>
                </a:solidFill>
              </a:rPr>
              <a:t>Gesing</a:t>
            </a:r>
            <a:r>
              <a:rPr lang="en-US" sz="1350" b="1" dirty="0">
                <a:solidFill>
                  <a:srgbClr val="7030A0"/>
                </a:solidFill>
              </a:rPr>
              <a:t>,                 A. </a:t>
            </a:r>
            <a:r>
              <a:rPr lang="en-US" sz="1350" b="1" dirty="0" err="1">
                <a:solidFill>
                  <a:srgbClr val="7030A0"/>
                </a:solidFill>
              </a:rPr>
              <a:t>Klimaszewski</a:t>
            </a:r>
            <a:r>
              <a:rPr lang="en-US" sz="1350" b="1" dirty="0">
                <a:solidFill>
                  <a:srgbClr val="7030A0"/>
                </a:solidFill>
              </a:rPr>
              <a:t>-Patterson, C. </a:t>
            </a:r>
            <a:r>
              <a:rPr lang="en-US" sz="1350" b="1" dirty="0" err="1">
                <a:solidFill>
                  <a:srgbClr val="7030A0"/>
                </a:solidFill>
              </a:rPr>
              <a:t>Mizumoto</a:t>
            </a:r>
            <a:r>
              <a:rPr lang="en-US" sz="1350" b="1" dirty="0">
                <a:solidFill>
                  <a:srgbClr val="7030A0"/>
                </a:solidFill>
              </a:rPr>
              <a:t>, J. A. Pine-Thomas, A. Z. Schwartz, H. </a:t>
            </a:r>
            <a:r>
              <a:rPr lang="en-US" sz="1350" b="1" dirty="0" err="1">
                <a:solidFill>
                  <a:srgbClr val="7030A0"/>
                </a:solidFill>
              </a:rPr>
              <a:t>Severini</a:t>
            </a:r>
            <a:r>
              <a:rPr lang="en-US" sz="1350" b="1" dirty="0">
                <a:solidFill>
                  <a:srgbClr val="7030A0"/>
                </a:solidFill>
              </a:rPr>
              <a:t>, D. Voss and               M. </a:t>
            </a:r>
            <a:r>
              <a:rPr lang="en-US" sz="1350" b="1" dirty="0" err="1">
                <a:solidFill>
                  <a:srgbClr val="7030A0"/>
                </a:solidFill>
              </a:rPr>
              <a:t>Tanash</a:t>
            </a:r>
            <a:r>
              <a:rPr lang="en-US" sz="1350" b="1" dirty="0">
                <a:solidFill>
                  <a:srgbClr val="7030A0"/>
                </a:solidFill>
              </a:rPr>
              <a:t>, 2020: “Cyberinfrastructure Facilitation Skills Training via the Virtual Residency Program.”        </a:t>
            </a:r>
            <a:r>
              <a:rPr lang="en-US" sz="1350" b="1" i="1" dirty="0">
                <a:solidFill>
                  <a:srgbClr val="7030A0"/>
                </a:solidFill>
              </a:rPr>
              <a:t>Proc. PEARC’20</a:t>
            </a:r>
            <a:r>
              <a:rPr lang="en-US" sz="1350" b="1" dirty="0">
                <a:solidFill>
                  <a:srgbClr val="7030A0"/>
                </a:solidFill>
              </a:rPr>
              <a:t>, 421-428. DOI: </a:t>
            </a:r>
            <a:r>
              <a:rPr lang="en-US" sz="1350" b="1" dirty="0">
                <a:solidFill>
                  <a:srgbClr val="7030A0"/>
                </a:solidFill>
                <a:hlinkClick r:id="rId3"/>
              </a:rPr>
              <a:t>10.1145/3311790.3396629</a:t>
            </a:r>
            <a:endParaRPr lang="en-US" sz="1350" b="1" dirty="0">
              <a:solidFill>
                <a:srgbClr val="7030A0"/>
              </a:solidFill>
            </a:endParaRPr>
          </a:p>
          <a:p>
            <a:r>
              <a:rPr lang="en-US" sz="1350" b="1" dirty="0">
                <a:solidFill>
                  <a:srgbClr val="7030A0"/>
                </a:solidFill>
              </a:rPr>
              <a:t>H. Neeman, H. M. Al-Azzawi, D. Brunson, W. Burke, D. </a:t>
            </a:r>
            <a:r>
              <a:rPr lang="en-US" sz="1350" b="1" dirty="0" err="1">
                <a:solidFill>
                  <a:srgbClr val="7030A0"/>
                </a:solidFill>
              </a:rPr>
              <a:t>Colbry</a:t>
            </a:r>
            <a:r>
              <a:rPr lang="en-US" sz="1350" b="1" dirty="0">
                <a:solidFill>
                  <a:srgbClr val="7030A0"/>
                </a:solidFill>
              </a:rPr>
              <a:t>, J. T. </a:t>
            </a:r>
            <a:r>
              <a:rPr lang="en-US" sz="1350" b="1" dirty="0" err="1">
                <a:solidFill>
                  <a:srgbClr val="7030A0"/>
                </a:solidFill>
              </a:rPr>
              <a:t>Falgout</a:t>
            </a:r>
            <a:r>
              <a:rPr lang="en-US" sz="1350" b="1" dirty="0">
                <a:solidFill>
                  <a:srgbClr val="7030A0"/>
                </a:solidFill>
              </a:rPr>
              <a:t>, J. W. Ferguson,                     S. </a:t>
            </a:r>
            <a:r>
              <a:rPr lang="en-US" sz="1350" b="1" dirty="0" err="1">
                <a:solidFill>
                  <a:srgbClr val="7030A0"/>
                </a:solidFill>
              </a:rPr>
              <a:t>Gesing</a:t>
            </a:r>
            <a:r>
              <a:rPr lang="en-US" sz="1350" b="1" dirty="0">
                <a:solidFill>
                  <a:srgbClr val="7030A0"/>
                </a:solidFill>
              </a:rPr>
              <a:t>, J. </a:t>
            </a:r>
            <a:r>
              <a:rPr lang="en-US" sz="1350" b="1" dirty="0" err="1">
                <a:solidFill>
                  <a:srgbClr val="7030A0"/>
                </a:solidFill>
              </a:rPr>
              <a:t>Gyllinsky</a:t>
            </a:r>
            <a:r>
              <a:rPr lang="en-US" sz="1350" b="1" dirty="0">
                <a:solidFill>
                  <a:srgbClr val="7030A0"/>
                </a:solidFill>
              </a:rPr>
              <a:t>, C. S. Simmons, J. L. Simms, M. </a:t>
            </a:r>
            <a:r>
              <a:rPr lang="en-US" sz="1350" b="1" dirty="0" err="1">
                <a:solidFill>
                  <a:srgbClr val="7030A0"/>
                </a:solidFill>
              </a:rPr>
              <a:t>Tanash</a:t>
            </a:r>
            <a:r>
              <a:rPr lang="en-US" sz="1350" b="1" dirty="0">
                <a:solidFill>
                  <a:srgbClr val="7030A0"/>
                </a:solidFill>
              </a:rPr>
              <a:t>, D. Voss, J. Wells and S. </a:t>
            </a:r>
            <a:r>
              <a:rPr lang="en-US" sz="1350" b="1" dirty="0" err="1">
                <a:solidFill>
                  <a:srgbClr val="7030A0"/>
                </a:solidFill>
              </a:rPr>
              <a:t>Yockel</a:t>
            </a:r>
            <a:r>
              <a:rPr lang="en-US" sz="1350" b="1" dirty="0">
                <a:solidFill>
                  <a:srgbClr val="7030A0"/>
                </a:solidFill>
              </a:rPr>
              <a:t>, 2019:                    “Cultivating the Cyberinfrastructure Workforce via an Intermediate/Advanced Virtual Residency Workshop.” </a:t>
            </a:r>
            <a:r>
              <a:rPr lang="en-US" sz="1350" b="1" i="1" dirty="0">
                <a:solidFill>
                  <a:srgbClr val="7030A0"/>
                </a:solidFill>
              </a:rPr>
              <a:t>Proc. PEARC’19</a:t>
            </a:r>
            <a:r>
              <a:rPr lang="en-US" sz="1350" b="1" dirty="0">
                <a:solidFill>
                  <a:srgbClr val="7030A0"/>
                </a:solidFill>
              </a:rPr>
              <a:t>, article 79. DOI: </a:t>
            </a:r>
            <a:r>
              <a:rPr lang="en-US" sz="1350" b="1" u="sng" dirty="0">
                <a:hlinkClick r:id="rId4"/>
              </a:rPr>
              <a:t>10.1145/3332186.3332204</a:t>
            </a:r>
            <a:endParaRPr lang="en-US" sz="1350" b="1" dirty="0"/>
          </a:p>
          <a:p>
            <a:r>
              <a:rPr lang="en-US" sz="1350" dirty="0"/>
              <a:t>H. Neeman, H. M. Al-Azzawi, A. Bergstrom, Z. K. </a:t>
            </a:r>
            <a:r>
              <a:rPr lang="en-US" sz="1350" dirty="0" err="1"/>
              <a:t>Braiterman</a:t>
            </a:r>
            <a:r>
              <a:rPr lang="en-US" sz="1350" dirty="0"/>
              <a:t>, D. Brunson, D. </a:t>
            </a:r>
            <a:r>
              <a:rPr lang="en-US" sz="1350" dirty="0" err="1"/>
              <a:t>Colbry</a:t>
            </a:r>
            <a:r>
              <a:rPr lang="en-US" sz="1350" dirty="0"/>
              <a:t>, E. Colmenares,                A. N. Fuller, S. </a:t>
            </a:r>
            <a:r>
              <a:rPr lang="en-US" sz="1350" dirty="0" err="1"/>
              <a:t>Gesing</a:t>
            </a:r>
            <a:r>
              <a:rPr lang="en-US" sz="1350" dirty="0"/>
              <a:t>, M. </a:t>
            </a:r>
            <a:r>
              <a:rPr lang="en-US" sz="1350" dirty="0" err="1"/>
              <a:t>Kalyvaki</a:t>
            </a:r>
            <a:r>
              <a:rPr lang="en-US" sz="1350" dirty="0"/>
              <a:t>, C. </a:t>
            </a:r>
            <a:r>
              <a:rPr lang="en-US" sz="1350" dirty="0" err="1"/>
              <a:t>Mizumoto</a:t>
            </a:r>
            <a:r>
              <a:rPr lang="en-US" sz="1350" dirty="0"/>
              <a:t>, J. Park, A. Z. Schwartz, J. L. Simms and R. Vania, 2018: “Progress Update on the Development and Implementation of the Advanced Cyberinfrastructure Research &amp; Education Facilitators Virtual Residency Program.” </a:t>
            </a:r>
            <a:r>
              <a:rPr lang="en-US" sz="1350" i="1" dirty="0"/>
              <a:t>Proc. PEARC’18</a:t>
            </a:r>
            <a:r>
              <a:rPr lang="en-US" sz="1350" dirty="0"/>
              <a:t>, paper 71. DOI: </a:t>
            </a:r>
            <a:r>
              <a:rPr lang="en-US" sz="1350" u="sng" dirty="0">
                <a:hlinkClick r:id="rId5"/>
              </a:rPr>
              <a:t>10.1145/3219104.3219117</a:t>
            </a:r>
            <a:endParaRPr lang="en-US" sz="1350" dirty="0"/>
          </a:p>
          <a:p>
            <a:r>
              <a:rPr lang="en-US" sz="1350" dirty="0"/>
              <a:t>H. Neeman, A. Bergstrom, D. Brunson, C. </a:t>
            </a:r>
            <a:r>
              <a:rPr lang="en-US" sz="1350" dirty="0" err="1"/>
              <a:t>Ganote</a:t>
            </a:r>
            <a:r>
              <a:rPr lang="en-US" sz="1350" dirty="0"/>
              <a:t>, Z. Gray, B. </a:t>
            </a:r>
            <a:r>
              <a:rPr lang="en-US" sz="1350" dirty="0" err="1"/>
              <a:t>Guilfoos</a:t>
            </a:r>
            <a:r>
              <a:rPr lang="en-US" sz="1350" dirty="0"/>
              <a:t>, R. </a:t>
            </a:r>
            <a:r>
              <a:rPr lang="en-US" sz="1350" dirty="0" err="1"/>
              <a:t>Kalescky</a:t>
            </a:r>
            <a:r>
              <a:rPr lang="en-US" sz="1350" dirty="0"/>
              <a:t>, E. Lemley, B. G. Moore,            S. K. </a:t>
            </a:r>
            <a:r>
              <a:rPr lang="en-US" sz="1350" dirty="0" err="1"/>
              <a:t>Ramadugu</a:t>
            </a:r>
            <a:r>
              <a:rPr lang="en-US" sz="1350" dirty="0"/>
              <a:t>, A. </a:t>
            </a:r>
            <a:r>
              <a:rPr lang="en-US" sz="1350" dirty="0" err="1"/>
              <a:t>Romanella</a:t>
            </a:r>
            <a:r>
              <a:rPr lang="en-US" sz="1350" dirty="0"/>
              <a:t>, J. Rush, A. H. Sherman, B. Stengel and D. Voss, 2016: “The Advanced Cyberinfrastructure Research and Education Facilitators Virtual Residency: Toward a National Cyberinfrastructure Workforce.” </a:t>
            </a:r>
            <a:r>
              <a:rPr lang="en-US" sz="1350" i="1" dirty="0"/>
              <a:t>Proc. XSEDE'16</a:t>
            </a:r>
            <a:r>
              <a:rPr lang="en-US" sz="1350" dirty="0"/>
              <a:t>, article 57. DOI: </a:t>
            </a:r>
            <a:r>
              <a:rPr lang="en-US" sz="1350" u="sng" dirty="0">
                <a:hlinkClick r:id="rId6"/>
              </a:rPr>
              <a:t>10.1145/2949550.2949584</a:t>
            </a:r>
            <a:endParaRPr lang="en-US" sz="1350" dirty="0"/>
          </a:p>
          <a:p>
            <a:pPr marL="0" indent="0">
              <a:buNone/>
            </a:pPr>
            <a:endParaRPr lang="en-US" sz="800" dirty="0"/>
          </a:p>
          <a:p>
            <a:pPr marL="0" indent="0">
              <a:buNone/>
            </a:pPr>
            <a:r>
              <a:rPr lang="en-US" sz="1350" b="1" dirty="0">
                <a:solidFill>
                  <a:srgbClr val="7030A0"/>
                </a:solidFill>
              </a:rPr>
              <a:t>Purple bold = Paper Writing Apprenticeship</a:t>
            </a:r>
          </a:p>
        </p:txBody>
      </p:sp>
      <p:sp>
        <p:nvSpPr>
          <p:cNvPr id="4" name="Footer Placeholder 3">
            <a:extLst>
              <a:ext uri="{FF2B5EF4-FFF2-40B4-BE49-F238E27FC236}">
                <a16:creationId xmlns:a16="http://schemas.microsoft.com/office/drawing/2014/main" id="{DE5E8F03-DF72-487D-AA38-82536F3BB013}"/>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a:extLst>
              <a:ext uri="{FF2B5EF4-FFF2-40B4-BE49-F238E27FC236}">
                <a16:creationId xmlns:a16="http://schemas.microsoft.com/office/drawing/2014/main" id="{01D5723B-21CA-41A8-BBAC-4EBB49C79A3A}"/>
              </a:ext>
            </a:extLst>
          </p:cNvPr>
          <p:cNvSpPr>
            <a:spLocks noGrp="1"/>
          </p:cNvSpPr>
          <p:nvPr>
            <p:ph type="sldNum" sz="quarter" idx="11"/>
          </p:nvPr>
        </p:nvSpPr>
        <p:spPr/>
        <p:txBody>
          <a:bodyPr/>
          <a:lstStyle/>
          <a:p>
            <a:pPr>
              <a:defRPr/>
            </a:pPr>
            <a:fld id="{DAFF6522-D39A-4EFB-9FD2-0F43165FD2EE}" type="slidenum">
              <a:rPr lang="en-US" smtClean="0"/>
              <a:pPr>
                <a:defRPr/>
              </a:pPr>
              <a:t>81</a:t>
            </a:fld>
            <a:endParaRPr lang="en-US"/>
          </a:p>
        </p:txBody>
      </p:sp>
    </p:spTree>
    <p:extLst>
      <p:ext uri="{BB962C8B-B14F-4D97-AF65-F5344CB8AC3E}">
        <p14:creationId xmlns:p14="http://schemas.microsoft.com/office/powerpoint/2010/main" val="402681094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320298" y="1206710"/>
            <a:ext cx="8463340" cy="4648200"/>
          </a:xfrm>
        </p:spPr>
        <p:txBody>
          <a:bodyPr/>
          <a:lstStyle/>
          <a:p>
            <a:pPr marL="0" indent="0">
              <a:spcBef>
                <a:spcPts val="0"/>
              </a:spcBef>
              <a:buNone/>
            </a:pPr>
            <a:r>
              <a:rPr lang="en-US" sz="2050" dirty="0"/>
              <a:t>Portions of this material are based upon work supported by the             National Science Foundation and the Department of Defense                       under the following grants:</a:t>
            </a:r>
          </a:p>
          <a:p>
            <a:pPr>
              <a:spcBef>
                <a:spcPts val="0"/>
              </a:spcBef>
            </a:pPr>
            <a:r>
              <a:rPr lang="en-US" sz="1800" dirty="0"/>
              <a:t>NSF Grant No. 1440783, “A Model for Advanced Cyberinfrastructure Research and Education Facilitators”</a:t>
            </a:r>
          </a:p>
          <a:p>
            <a:pPr>
              <a:spcBef>
                <a:spcPts val="0"/>
              </a:spcBef>
            </a:pPr>
            <a:r>
              <a:rPr lang="en-US" sz="1800" dirty="0"/>
              <a:t>NSF Grant No. 1546711, “EAGER: Fact-Gathering and Planning for                             a National-Scale </a:t>
            </a:r>
            <a:r>
              <a:rPr lang="en-US" sz="1800" dirty="0" err="1"/>
              <a:t>Cyberpractitioner</a:t>
            </a:r>
            <a:r>
              <a:rPr lang="en-US" sz="1800" dirty="0"/>
              <a:t> Program,” Internet2, $41K</a:t>
            </a:r>
          </a:p>
          <a:p>
            <a:pPr>
              <a:spcBef>
                <a:spcPts val="0"/>
              </a:spcBef>
            </a:pPr>
            <a:r>
              <a:rPr lang="en-US" sz="1800" dirty="0"/>
              <a:t>NSF Grant No. 1620695, “RCN: Advancing Research and Education Through a National Network of Campus Research Computing, Infrastructures –                         The </a:t>
            </a:r>
            <a:r>
              <a:rPr lang="en-US" sz="1800" dirty="0" err="1"/>
              <a:t>CaRC</a:t>
            </a:r>
            <a:r>
              <a:rPr lang="en-US" sz="1800" dirty="0"/>
              <a:t> Consortium, “ Clemson U, $748K</a:t>
            </a:r>
          </a:p>
          <a:p>
            <a:pPr>
              <a:spcBef>
                <a:spcPts val="0"/>
              </a:spcBef>
            </a:pPr>
            <a:r>
              <a:rPr lang="en-US" sz="1800" dirty="0"/>
              <a:t>NSF Grant No. 1548562, “XSEDE 2.0: Integrating, Enabling and Enhancing    National Cyberinfrastructure with Expanding Community Involvement,”                     U Illinois Urbana-Champaign, $110M</a:t>
            </a:r>
          </a:p>
          <a:p>
            <a:pPr>
              <a:spcBef>
                <a:spcPts val="0"/>
              </a:spcBef>
            </a:pPr>
            <a:r>
              <a:rPr lang="en-US" sz="1800" dirty="0"/>
              <a:t>NSF Grant No. 1649475, “Cyberinfrastructure Leadership Academy,”                        U Oklahoma, $49K</a:t>
            </a:r>
          </a:p>
          <a:p>
            <a:pPr>
              <a:spcBef>
                <a:spcPts val="0"/>
              </a:spcBef>
            </a:pPr>
            <a:r>
              <a:rPr lang="en-US" sz="1800" dirty="0"/>
              <a:t>NSF Grant No. 2118193, “</a:t>
            </a:r>
            <a:r>
              <a:rPr lang="en-US" sz="1800" dirty="0" err="1"/>
              <a:t>CyberTraining</a:t>
            </a:r>
            <a:r>
              <a:rPr lang="en-US" sz="1800" dirty="0"/>
              <a:t>: Pilot: A Professional Development and </a:t>
            </a:r>
            <a:r>
              <a:rPr lang="fr-FR" sz="1800" dirty="0"/>
              <a:t>Certification Program for </a:t>
            </a:r>
            <a:r>
              <a:rPr lang="fr-FR" sz="1800" dirty="0" err="1"/>
              <a:t>Cyberinfrastructure</a:t>
            </a:r>
            <a:r>
              <a:rPr lang="fr-FR" sz="1800" dirty="0"/>
              <a:t> </a:t>
            </a:r>
            <a:r>
              <a:rPr lang="fr-FR" sz="1800" dirty="0" err="1"/>
              <a:t>Facilitators</a:t>
            </a:r>
            <a:r>
              <a:rPr lang="fr-FR" sz="1800" dirty="0"/>
              <a:t>, U Oklahoma, $300K</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2024, Mon June 24</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82</a:t>
            </a:fld>
            <a:endParaRPr lang="en-US"/>
          </a:p>
        </p:txBody>
      </p:sp>
      <p:pic>
        <p:nvPicPr>
          <p:cNvPr id="1026" name="Picture 2" descr="https://www.nsf.gov/images/logos/NSF_4-Color_bitmap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6645" y="1094423"/>
            <a:ext cx="113705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86273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a:latin typeface="Arial Black" panose="020B0A04020102020204" pitchFamily="34" charset="0"/>
              </a:rPr>
              <a:t>Thanks for your attention!</a:t>
            </a:r>
            <a:br>
              <a:rPr lang="en-US" sz="6000" dirty="0">
                <a:latin typeface="Arial Black" panose="020B0A04020102020204" pitchFamily="34" charset="0"/>
              </a:rPr>
            </a:br>
            <a:br>
              <a:rPr lang="en-US" sz="6000" dirty="0">
                <a:latin typeface="Arial Black" panose="020B0A04020102020204" pitchFamily="34" charset="0"/>
              </a:rPr>
            </a:br>
            <a:br>
              <a:rPr lang="en-US" sz="6000" dirty="0">
                <a:latin typeface="Arial Black" panose="020B0A04020102020204" pitchFamily="34" charset="0"/>
              </a:rPr>
            </a:br>
            <a:r>
              <a:rPr lang="en-US" sz="6000" dirty="0">
                <a:latin typeface="Arial Black" panose="020B0A04020102020204" pitchFamily="34" charset="0"/>
              </a:rPr>
              <a:t>Questions?</a:t>
            </a:r>
            <a:br>
              <a:rPr lang="en-US" sz="6000" dirty="0"/>
            </a:br>
            <a:r>
              <a:rPr lang="en-US" sz="3200" dirty="0"/>
              <a:t>hneeman@ou.edu</a:t>
            </a:r>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6390559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8001000" cy="838200"/>
          </a:xfrm>
        </p:spPr>
        <p:txBody>
          <a:bodyPr>
            <a:normAutofit lnSpcReduction="10000"/>
          </a:bodyPr>
          <a:lstStyle/>
          <a:p>
            <a:pPr algn="ctr"/>
            <a:r>
              <a:rPr lang="en-US" sz="5000" dirty="0">
                <a:solidFill>
                  <a:schemeClr val="tx1"/>
                </a:solidFill>
                <a:latin typeface="Arial Black" panose="020B0A04020102020204" pitchFamily="34" charset="0"/>
              </a:rPr>
              <a:t>This Is an Experiment!</a:t>
            </a:r>
          </a:p>
        </p:txBody>
      </p:sp>
    </p:spTree>
    <p:extLst>
      <p:ext uri="{BB962C8B-B14F-4D97-AF65-F5344CB8AC3E}">
        <p14:creationId xmlns:p14="http://schemas.microsoft.com/office/powerpoint/2010/main" val="5071672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30108</TotalTime>
  <Words>8626</Words>
  <Application>Microsoft Office PowerPoint</Application>
  <PresentationFormat>On-screen Show (4:3)</PresentationFormat>
  <Paragraphs>902</Paragraphs>
  <Slides>83</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Arial Black</vt:lpstr>
      <vt:lpstr>Tahoma</vt:lpstr>
      <vt:lpstr>Times New Roman</vt:lpstr>
      <vt:lpstr>Wingdings</vt:lpstr>
      <vt:lpstr>Blends</vt:lpstr>
      <vt:lpstr>Virtual Residency Introductory Workshop: Overview</vt:lpstr>
      <vt:lpstr>Workshop Webpage &amp; E-mail</vt:lpstr>
      <vt:lpstr>Zoom Videoconferencing</vt:lpstr>
      <vt:lpstr>Zoom: Video+Audio</vt:lpstr>
      <vt:lpstr>Phone: Audio Only, USA</vt:lpstr>
      <vt:lpstr>Phone: Audio Only, Non-USA</vt:lpstr>
      <vt:lpstr>Zoom: Camera Off, Mic Muted</vt:lpstr>
      <vt:lpstr>Outline</vt:lpstr>
      <vt:lpstr>PowerPoint Presentation</vt:lpstr>
      <vt:lpstr>This is an Experiment!</vt:lpstr>
      <vt:lpstr>Only You …</vt:lpstr>
      <vt:lpstr>PowerPoint Presentation</vt:lpstr>
      <vt:lpstr>What Is Cyberinfrastructure?</vt:lpstr>
      <vt:lpstr>What is a CI Facilitator?</vt:lpstr>
      <vt:lpstr>The Five Facings</vt:lpstr>
      <vt:lpstr>What is a CI Facilitator NOT?</vt:lpstr>
      <vt:lpstr>What Do CI Facilitators Do? #1</vt:lpstr>
      <vt:lpstr>What Do CI Facilitators Do? #2</vt:lpstr>
      <vt:lpstr>What Do CI Facilitators Do? #3</vt:lpstr>
      <vt:lpstr>CI Facilitators: What Qualities?</vt:lpstr>
      <vt:lpstr>Who Cares About CI Facilitators? #1</vt:lpstr>
      <vt:lpstr>Who Cares About CI Facilitators? #2</vt:lpstr>
      <vt:lpstr>Growth in CI Facilitators</vt:lpstr>
      <vt:lpstr>PowerPoint Presentation</vt:lpstr>
      <vt:lpstr>A Little Background</vt:lpstr>
      <vt:lpstr>OU’s Piece</vt:lpstr>
      <vt:lpstr>Ah, if only ….</vt:lpstr>
      <vt:lpstr>PowerPoint Presentation</vt:lpstr>
      <vt:lpstr>And then …</vt:lpstr>
      <vt:lpstr>So …</vt:lpstr>
      <vt:lpstr>Objectives</vt:lpstr>
      <vt:lpstr>Success!</vt:lpstr>
      <vt:lpstr>Even More Success!</vt:lpstr>
      <vt:lpstr>Why Enterprise IT Approaches to Training Won’t Work for CI Professionals</vt:lpstr>
      <vt:lpstr>Enterprise IT Training Won’t Work</vt:lpstr>
      <vt:lpstr>PowerPoint Presentation</vt:lpstr>
      <vt:lpstr>Virtual Residency: What?</vt:lpstr>
      <vt:lpstr>Virtual Residency: How?</vt:lpstr>
      <vt:lpstr>Virtual Residency: Why?</vt:lpstr>
      <vt:lpstr>Virtual Residency: Who?</vt:lpstr>
      <vt:lpstr>Virtual Residency: Who’s Here?</vt:lpstr>
      <vt:lpstr>Why is Helping Researchers Hard?</vt:lpstr>
      <vt:lpstr>More Institutions Have On-Campus CI</vt:lpstr>
      <vt:lpstr>Most Institutions Have Virtual Residents #1</vt:lpstr>
      <vt:lpstr>Most Institutions Have Virtual Residents #2</vt:lpstr>
      <vt:lpstr>Virtual Residency Evaluation</vt:lpstr>
      <vt:lpstr>Workshop 2020 Demographics</vt:lpstr>
      <vt:lpstr>Does the Virtual Residency Work? #1</vt:lpstr>
      <vt:lpstr>Does the Virtual Residency Work? #2</vt:lpstr>
      <vt:lpstr>The CI Professional Ecosystem</vt:lpstr>
      <vt:lpstr>PowerPoint Presentation</vt:lpstr>
      <vt:lpstr>2024 Intro Workshop Agenda</vt:lpstr>
      <vt:lpstr>2024 Intro Workshop Agenda</vt:lpstr>
      <vt:lpstr>2024 Intro Workshop Agenda</vt:lpstr>
      <vt:lpstr>Agenda</vt:lpstr>
      <vt:lpstr>57 Presenters from 49 Institutions #1</vt:lpstr>
      <vt:lpstr>57 Presenters from 49 Institutions #2</vt:lpstr>
      <vt:lpstr>How Did We Pick the Speakers/Panelists?</vt:lpstr>
      <vt:lpstr>What Are We Here to Accomplish?</vt:lpstr>
      <vt:lpstr>What Aren’t, and Are, We Trying to Do?</vt:lpstr>
      <vt:lpstr>What’s Our Hidden Secret Agenda?</vt:lpstr>
      <vt:lpstr>PowerPoint Presentation</vt:lpstr>
      <vt:lpstr>NSF CyberTraining Grant</vt:lpstr>
      <vt:lpstr>Professional Development Certification</vt:lpstr>
      <vt:lpstr>What is CCIFTD?</vt:lpstr>
      <vt:lpstr>Why Not a Degree or Grad Certificate?</vt:lpstr>
      <vt:lpstr>Objectives</vt:lpstr>
      <vt:lpstr>Method</vt:lpstr>
      <vt:lpstr>Challenges for Certification</vt:lpstr>
      <vt:lpstr>CCIFTD Badges THIS WEEK!</vt:lpstr>
      <vt:lpstr>PowerPoint Presentation</vt:lpstr>
      <vt:lpstr>Why Be an Institutional CI Leader?</vt:lpstr>
      <vt:lpstr>Why Be a National CI Leader?</vt:lpstr>
      <vt:lpstr>The CI Professional Ecosystem</vt:lpstr>
      <vt:lpstr>Imposter Syndrome?</vt:lpstr>
      <vt:lpstr>Ways You Can Make Your Mark</vt:lpstr>
      <vt:lpstr>Ways You Can Make Your Mark</vt:lpstr>
      <vt:lpstr>A Growing Need, a Growing Breed</vt:lpstr>
      <vt:lpstr>Get Ready to Be in Charge</vt:lpstr>
      <vt:lpstr>Why This is the Best Job Ever</vt:lpstr>
      <vt:lpstr>Bibliography</vt:lpstr>
      <vt:lpstr>Acknowledgements</vt:lpstr>
      <vt:lpstr>Thanks for your attention!   Questions? hneeman@ou.edu</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Residency 2019: Workshop Overview</dc:title>
  <dc:creator>Henry Neeman</dc:creator>
  <cp:lastModifiedBy>Neeman, Henry J.</cp:lastModifiedBy>
  <cp:revision>837</cp:revision>
  <cp:lastPrinted>1601-01-01T00:00:00Z</cp:lastPrinted>
  <dcterms:created xsi:type="dcterms:W3CDTF">2001-08-18T12:37:15Z</dcterms:created>
  <dcterms:modified xsi:type="dcterms:W3CDTF">2024-06-24T15:21:55Z</dcterms:modified>
</cp:coreProperties>
</file>