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0" r:id="rId5"/>
    <p:sldId id="276" r:id="rId6"/>
    <p:sldId id="259" r:id="rId7"/>
    <p:sldId id="302" r:id="rId8"/>
    <p:sldId id="296" r:id="rId9"/>
    <p:sldId id="281" r:id="rId10"/>
    <p:sldId id="282" r:id="rId11"/>
    <p:sldId id="260" r:id="rId12"/>
    <p:sldId id="261" r:id="rId13"/>
    <p:sldId id="299" r:id="rId14"/>
    <p:sldId id="283" r:id="rId15"/>
    <p:sldId id="286" r:id="rId16"/>
    <p:sldId id="262" r:id="rId17"/>
    <p:sldId id="269" r:id="rId18"/>
    <p:sldId id="292" r:id="rId19"/>
    <p:sldId id="263" r:id="rId20"/>
    <p:sldId id="268" r:id="rId21"/>
    <p:sldId id="288" r:id="rId22"/>
    <p:sldId id="298" r:id="rId23"/>
    <p:sldId id="300" r:id="rId24"/>
    <p:sldId id="264" r:id="rId25"/>
    <p:sldId id="272" r:id="rId26"/>
    <p:sldId id="265" r:id="rId27"/>
    <p:sldId id="297" r:id="rId28"/>
    <p:sldId id="287" r:id="rId29"/>
    <p:sldId id="278" r:id="rId30"/>
    <p:sldId id="294" r:id="rId31"/>
    <p:sldId id="293" r:id="rId32"/>
    <p:sldId id="301" r:id="rId33"/>
    <p:sldId id="295" r:id="rId34"/>
    <p:sldId id="290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77C30"/>
    <a:srgbClr val="D7E6F1"/>
    <a:srgbClr val="DFF3DD"/>
    <a:srgbClr val="CAEBC7"/>
    <a:srgbClr val="C7DCEB"/>
    <a:srgbClr val="BCCFE6"/>
    <a:srgbClr val="B3C9E3"/>
    <a:srgbClr val="9966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098"/>
            <a:ext cx="8229600" cy="497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Rank &amp; Tenure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5/18/2009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hyperlink" Target="https://docs.google.com/document/d/138wqMCbrcYX47Z3AXEQZKqyPxV-lj_h8uFcGHRLirEw/edit" TargetMode="External"/><Relationship Id="rId5" Type="http://schemas.openxmlformats.org/officeDocument/2006/relationships/hyperlink" Target="https://drive.google.com/drive/folders/1sewXHWLnov4aWmslXKa8KiSXYobrvbg7" TargetMode="Externa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.png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597634"/>
            <a:ext cx="7772400" cy="1943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Academic Life: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Tenure, Promotion, &amp;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A84BB-10EB-4A07-9741-0FB906A8F035}"/>
              </a:ext>
            </a:extLst>
          </p:cNvPr>
          <p:cNvSpPr txBox="1"/>
          <p:nvPr/>
        </p:nvSpPr>
        <p:spPr>
          <a:xfrm>
            <a:off x="3790950" y="5876925"/>
            <a:ext cx="5308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Data from American Institute of Physics,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NSF, NCES, and AAUP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34A2C7-8A5F-732E-98E2-C1B45B7127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3205480"/>
            <a:ext cx="7772400" cy="185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University-ese Vocabulary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Tenure – What, How, Why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are faculty so 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Pressures on current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Tenured?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443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 (~40 </a:t>
            </a:r>
            <a:r>
              <a:rPr lang="en-US" sz="2000" dirty="0" err="1">
                <a:latin typeface="Arial Black" pitchFamily="34" charset="0"/>
              </a:rPr>
              <a:t>yr</a:t>
            </a:r>
            <a:r>
              <a:rPr lang="en-US" sz="2000" dirty="0">
                <a:latin typeface="Arial Black" pitchFamily="34" charset="0"/>
              </a:rPr>
              <a:t> old)</a:t>
            </a:r>
          </a:p>
        </p:txBody>
      </p:sp>
    </p:spTree>
    <p:extLst>
      <p:ext uri="{BB962C8B-B14F-4D97-AF65-F5344CB8AC3E}">
        <p14:creationId xmlns:p14="http://schemas.microsoft.com/office/powerpoint/2010/main" val="23471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Tenure Decision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1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</a:p>
          </p:txBody>
        </p:sp>
        <p:sp>
          <p:nvSpPr>
            <p:cNvPr id="6" name="Bent Arrow 5"/>
            <p:cNvSpPr/>
            <p:nvPr>
              <p:custDataLst>
                <p:tags r:id="rId22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</a:p>
          </p:txBody>
        </p:sp>
      </p:grp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</a:p>
          </p:txBody>
        </p: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7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54BD07-F174-44EE-AE27-C68659CCC81B}"/>
              </a:ext>
            </a:extLst>
          </p:cNvPr>
          <p:cNvGrpSpPr/>
          <p:nvPr/>
        </p:nvGrpSpPr>
        <p:grpSpPr>
          <a:xfrm>
            <a:off x="5561527" y="1685550"/>
            <a:ext cx="2616558" cy="1243525"/>
            <a:chOff x="5561527" y="1685550"/>
            <a:chExt cx="2616558" cy="1243525"/>
          </a:xfrm>
        </p:grpSpPr>
        <p:sp>
          <p:nvSpPr>
            <p:cNvPr id="7" name="Rounded Rectangle 6"/>
            <p:cNvSpPr/>
            <p:nvPr>
              <p:custDataLst>
                <p:tags r:id="rId8"/>
              </p:custDataLst>
            </p:nvPr>
          </p:nvSpPr>
          <p:spPr>
            <a:xfrm>
              <a:off x="5561527" y="1685550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3FAE74F3-DE1F-4A14-8D51-129D9BA2803D}"/>
                </a:ext>
              </a:extLst>
            </p:cNvPr>
            <p:cNvSpPr/>
            <p:nvPr/>
          </p:nvSpPr>
          <p:spPr>
            <a:xfrm>
              <a:off x="7087673" y="2123430"/>
              <a:ext cx="256102" cy="80564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52550"/>
            <a:ext cx="8229600" cy="4839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Patents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Reputation</a:t>
            </a:r>
          </a:p>
          <a:p>
            <a:r>
              <a:rPr lang="en-US" dirty="0"/>
              <a:t>Talks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Student Mentoring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Service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52550"/>
            <a:ext cx="8229600" cy="4839237"/>
          </a:xfrm>
        </p:spPr>
        <p:txBody>
          <a:bodyPr>
            <a:normAutofit fontScale="77500" lnSpcReduction="20000"/>
          </a:bodyPr>
          <a:lstStyle/>
          <a:p>
            <a:r>
              <a:rPr lang="en-US" sz="6400" dirty="0"/>
              <a:t>Publications</a:t>
            </a:r>
          </a:p>
          <a:p>
            <a:r>
              <a:rPr lang="en-US" sz="6400" dirty="0"/>
              <a:t>Money</a:t>
            </a:r>
          </a:p>
          <a:p>
            <a:r>
              <a:rPr lang="en-US" sz="5200" dirty="0"/>
              <a:t>Patents</a:t>
            </a:r>
          </a:p>
          <a:p>
            <a:r>
              <a:rPr lang="en-US" sz="3500" dirty="0"/>
              <a:t>Collaborations</a:t>
            </a:r>
          </a:p>
          <a:p>
            <a:r>
              <a:rPr lang="en-US" sz="3500" dirty="0"/>
              <a:t>Reputation</a:t>
            </a:r>
          </a:p>
          <a:p>
            <a:r>
              <a:rPr lang="en-US" sz="3800" dirty="0"/>
              <a:t>Talks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Student Mentoring</a:t>
            </a:r>
          </a:p>
          <a:p>
            <a:r>
              <a:rPr lang="en-US" sz="2100" dirty="0"/>
              <a:t>Teaching</a:t>
            </a:r>
          </a:p>
          <a:p>
            <a:r>
              <a:rPr lang="en-US" sz="210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98662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746294"/>
          </a:xfrm>
        </p:spPr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72152"/>
            <a:ext cx="8229600" cy="5757957"/>
          </a:xfrm>
        </p:spPr>
        <p:txBody>
          <a:bodyPr>
            <a:normAutofit/>
          </a:bodyPr>
          <a:lstStyle/>
          <a:p>
            <a:r>
              <a:rPr lang="en-US" sz="3200" dirty="0"/>
              <a:t>Publications (5% - 50%)</a:t>
            </a:r>
          </a:p>
          <a:p>
            <a:r>
              <a:rPr lang="en-US" sz="3200" dirty="0"/>
              <a:t>Money (20 - 40% chance)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E7B2C-A055-B922-C62B-2FA8E40E2BA4}"/>
              </a:ext>
            </a:extLst>
          </p:cNvPr>
          <p:cNvSpPr txBox="1"/>
          <p:nvPr/>
        </p:nvSpPr>
        <p:spPr>
          <a:xfrm>
            <a:off x="7802880" y="4070846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NIH : 24%</a:t>
            </a:r>
          </a:p>
          <a:p>
            <a:r>
              <a:rPr lang="en-US" sz="2000" b="1" dirty="0"/>
              <a:t>NEH: 16%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FD516-F4C5-7670-B794-001A224B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9" y="2486264"/>
            <a:ext cx="7110490" cy="34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19141FC-6384-ED0C-6DBC-4027B9FF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16" y="1875700"/>
            <a:ext cx="3989707" cy="3914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2066E-5D5B-479B-AD07-3DE008B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Need?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4EB707D-CB79-4E41-868C-70F372EE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7" y="1020932"/>
            <a:ext cx="5009126" cy="2574691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C0EF115-1905-4C97-8BF4-416B6BA18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4" y="3595623"/>
            <a:ext cx="4833572" cy="32433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DCFE17-0BD6-4835-941F-953498666A7E}"/>
              </a:ext>
            </a:extLst>
          </p:cNvPr>
          <p:cNvGrpSpPr/>
          <p:nvPr/>
        </p:nvGrpSpPr>
        <p:grpSpPr>
          <a:xfrm>
            <a:off x="457200" y="5163550"/>
            <a:ext cx="5721928" cy="1015999"/>
            <a:chOff x="457200" y="5163127"/>
            <a:chExt cx="5721928" cy="10159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A8CC7E-053B-460C-9A2B-FC2F8B4645CD}"/>
                </a:ext>
              </a:extLst>
            </p:cNvPr>
            <p:cNvSpPr/>
            <p:nvPr/>
          </p:nvSpPr>
          <p:spPr>
            <a:xfrm>
              <a:off x="457200" y="5163127"/>
              <a:ext cx="4290291" cy="4802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llout: Line 3">
              <a:extLst>
                <a:ext uri="{FF2B5EF4-FFF2-40B4-BE49-F238E27FC236}">
                  <a16:creationId xmlns:a16="http://schemas.microsoft.com/office/drawing/2014/main" id="{448C4481-F809-4078-B3BE-1180F66770B8}"/>
                </a:ext>
              </a:extLst>
            </p:cNvPr>
            <p:cNvSpPr/>
            <p:nvPr/>
          </p:nvSpPr>
          <p:spPr>
            <a:xfrm>
              <a:off x="5154294" y="5837067"/>
              <a:ext cx="1024834" cy="342059"/>
            </a:xfrm>
            <a:prstGeom prst="borderCallout1">
              <a:avLst>
                <a:gd name="adj1" fmla="val 18750"/>
                <a:gd name="adj2" fmla="val -8333"/>
                <a:gd name="adj3" fmla="val -62113"/>
                <a:gd name="adj4" fmla="val -326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~60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F124F-EA5B-4A47-A515-59C66ABB48E8}"/>
              </a:ext>
            </a:extLst>
          </p:cNvPr>
          <p:cNvGrpSpPr/>
          <p:nvPr/>
        </p:nvGrpSpPr>
        <p:grpSpPr>
          <a:xfrm>
            <a:off x="7818985" y="1520672"/>
            <a:ext cx="1179849" cy="1648789"/>
            <a:chOff x="4710948" y="6151214"/>
            <a:chExt cx="1179849" cy="164878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1E648D2-138B-47BF-BB68-C701829714C3}"/>
                </a:ext>
              </a:extLst>
            </p:cNvPr>
            <p:cNvSpPr/>
            <p:nvPr/>
          </p:nvSpPr>
          <p:spPr>
            <a:xfrm>
              <a:off x="5154295" y="7319712"/>
              <a:ext cx="736502" cy="4802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0B739D4B-94B1-44DC-9B42-A26AD0587384}"/>
                </a:ext>
              </a:extLst>
            </p:cNvPr>
            <p:cNvSpPr/>
            <p:nvPr/>
          </p:nvSpPr>
          <p:spPr>
            <a:xfrm>
              <a:off x="4710948" y="6151214"/>
              <a:ext cx="1024834" cy="342059"/>
            </a:xfrm>
            <a:prstGeom prst="borderCallout1">
              <a:avLst>
                <a:gd name="adj1" fmla="val 53853"/>
                <a:gd name="adj2" fmla="val 99818"/>
                <a:gd name="adj3" fmla="val 345621"/>
                <a:gd name="adj4" fmla="val 7823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2021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53193A-D7AE-046D-7F1C-DA2B083E4BFE}"/>
              </a:ext>
            </a:extLst>
          </p:cNvPr>
          <p:cNvGrpSpPr/>
          <p:nvPr/>
        </p:nvGrpSpPr>
        <p:grpSpPr>
          <a:xfrm>
            <a:off x="485110" y="1170325"/>
            <a:ext cx="6256210" cy="1299231"/>
            <a:chOff x="485110" y="1170325"/>
            <a:chExt cx="6256210" cy="12992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8D4146-A656-8B0E-32A7-878F78D03260}"/>
                </a:ext>
              </a:extLst>
            </p:cNvPr>
            <p:cNvSpPr/>
            <p:nvPr/>
          </p:nvSpPr>
          <p:spPr>
            <a:xfrm>
              <a:off x="485110" y="2141874"/>
              <a:ext cx="4290291" cy="32768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Bent Line 12">
              <a:extLst>
                <a:ext uri="{FF2B5EF4-FFF2-40B4-BE49-F238E27FC236}">
                  <a16:creationId xmlns:a16="http://schemas.microsoft.com/office/drawing/2014/main" id="{14CE976D-D82D-29AF-04AC-DB3AF8411920}"/>
                </a:ext>
              </a:extLst>
            </p:cNvPr>
            <p:cNvSpPr/>
            <p:nvPr/>
          </p:nvSpPr>
          <p:spPr>
            <a:xfrm>
              <a:off x="5616936" y="1170325"/>
              <a:ext cx="1124384" cy="4209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2913"/>
                <a:gd name="adj6" fmla="val -7478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~370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2657"/>
            <a:ext cx="8229600" cy="827129"/>
          </a:xfrm>
        </p:spPr>
        <p:txBody>
          <a:bodyPr>
            <a:normAutofit/>
          </a:bodyPr>
          <a:lstStyle/>
          <a:p>
            <a:r>
              <a:rPr lang="en-US" dirty="0"/>
              <a:t>No Tenure, You Leave: Why do this???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3E7FE-F783-4F54-BA2C-C9B2498E2649}"/>
              </a:ext>
            </a:extLst>
          </p:cNvPr>
          <p:cNvSpPr txBox="1"/>
          <p:nvPr/>
        </p:nvSpPr>
        <p:spPr>
          <a:xfrm>
            <a:off x="370946" y="6331391"/>
            <a:ext cx="84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Independence, Education/Teaching, Prestige, No Imagination, …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21728-1F00-C83C-2AE6-B5C995F808D2}"/>
              </a:ext>
            </a:extLst>
          </p:cNvPr>
          <p:cNvGrpSpPr/>
          <p:nvPr/>
        </p:nvGrpSpPr>
        <p:grpSpPr>
          <a:xfrm>
            <a:off x="1422401" y="728508"/>
            <a:ext cx="6992128" cy="5602883"/>
            <a:chOff x="1422401" y="728508"/>
            <a:chExt cx="6992128" cy="5602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FD6014-EF41-7926-A3D6-D72CE2A1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401" y="728508"/>
              <a:ext cx="5865526" cy="5418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A71313-C6D5-42EA-BA08-C85FBE955EB7}"/>
                </a:ext>
              </a:extLst>
            </p:cNvPr>
            <p:cNvSpPr txBox="1"/>
            <p:nvPr/>
          </p:nvSpPr>
          <p:spPr>
            <a:xfrm flipH="1">
              <a:off x="4513479" y="5962059"/>
              <a:ext cx="39010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NSF, Survey of Earned Doctorates, 2023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Researchers are Focused!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5429264"/>
          </a:xfrm>
        </p:spPr>
        <p:txBody>
          <a:bodyPr>
            <a:normAutofit/>
          </a:bodyPr>
          <a:lstStyle/>
          <a:p>
            <a:r>
              <a:rPr lang="en-US" dirty="0"/>
              <a:t>Measurement of the t-</a:t>
            </a:r>
            <a:r>
              <a:rPr lang="en-US" dirty="0" err="1"/>
              <a:t>tbar</a:t>
            </a:r>
            <a:r>
              <a:rPr lang="en-US" dirty="0"/>
              <a:t> production cross section and top quark mass extraction using dilepton events in p-pbar collisions</a:t>
            </a:r>
          </a:p>
          <a:p>
            <a:endParaRPr lang="en-US" dirty="0"/>
          </a:p>
          <a:p>
            <a:r>
              <a:rPr lang="en-US" dirty="0"/>
              <a:t>To Swear Like a Sailor: Language, Culture, and Meaning in the American Maritime World, 1750 – 1850</a:t>
            </a:r>
          </a:p>
          <a:p>
            <a:endParaRPr lang="en-US" dirty="0"/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“Full”?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2773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2798A-A808-40C3-A90B-F96F355E12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7057" y="1391655"/>
            <a:ext cx="127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?</a:t>
            </a:r>
          </a:p>
        </p:txBody>
      </p:sp>
    </p:spTree>
    <p:extLst>
      <p:ext uri="{BB962C8B-B14F-4D97-AF65-F5344CB8AC3E}">
        <p14:creationId xmlns:p14="http://schemas.microsoft.com/office/powerpoint/2010/main" val="1196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After Tenure 1: Promotion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098145" y="1057416"/>
            <a:ext cx="2815105" cy="1584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403"/>
              <a:gd name="adj6" fmla="val -105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Like Tenure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573"/>
            <a:ext cx="8229600" cy="960194"/>
          </a:xfrm>
        </p:spPr>
        <p:txBody>
          <a:bodyPr>
            <a:normAutofit/>
          </a:bodyPr>
          <a:lstStyle/>
          <a:p>
            <a:r>
              <a:rPr lang="en-US" dirty="0"/>
              <a:t>Open your Chat: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114FA-628D-49E1-AEB9-1D64B6A7E984}"/>
              </a:ext>
            </a:extLst>
          </p:cNvPr>
          <p:cNvSpPr txBox="1"/>
          <p:nvPr/>
        </p:nvSpPr>
        <p:spPr>
          <a:xfrm>
            <a:off x="251480" y="2360433"/>
            <a:ext cx="8435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now have, or have you had in the past, an “Academic” position?</a:t>
            </a:r>
          </a:p>
          <a:p>
            <a:r>
              <a:rPr lang="en-US" sz="2800" dirty="0"/>
              <a:t>(Asst/Assoc/Full Prof., Research Prof., Adjunct/Instructor, Postdoc, etc.)</a:t>
            </a:r>
          </a:p>
          <a:p>
            <a:endParaRPr lang="en-US" sz="2800" dirty="0"/>
          </a:p>
          <a:p>
            <a:r>
              <a:rPr lang="en-US" sz="2800" dirty="0"/>
              <a:t>If so, describe briefly.</a:t>
            </a:r>
          </a:p>
          <a:p>
            <a:endParaRPr lang="en-US" sz="2800" dirty="0"/>
          </a:p>
          <a:p>
            <a:r>
              <a:rPr lang="en-US" sz="2800" dirty="0"/>
              <a:t>If not, what is/are your job title(s)?</a:t>
            </a:r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Post-Tenure 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International Talks</a:t>
            </a:r>
          </a:p>
          <a:p>
            <a:r>
              <a:rPr lang="en-US" dirty="0"/>
              <a:t>Conference Committees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Disciplinary Service</a:t>
            </a:r>
          </a:p>
          <a:p>
            <a:r>
              <a:rPr lang="en-US" dirty="0"/>
              <a:t>Public/Professional Service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Instruction &amp; Outreach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312593-0D7C-44D2-A021-7761DFEEBE44}"/>
              </a:ext>
            </a:extLst>
          </p:cNvPr>
          <p:cNvCxnSpPr/>
          <p:nvPr/>
        </p:nvCxnSpPr>
        <p:spPr>
          <a:xfrm>
            <a:off x="890752" y="5785945"/>
            <a:ext cx="1962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03EB9-ACDC-426B-8C24-47F5CA5A0BA8}"/>
              </a:ext>
            </a:extLst>
          </p:cNvPr>
          <p:cNvCxnSpPr>
            <a:cxnSpLocks/>
          </p:cNvCxnSpPr>
          <p:nvPr/>
        </p:nvCxnSpPr>
        <p:spPr>
          <a:xfrm>
            <a:off x="890752" y="3463159"/>
            <a:ext cx="3137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93E73-8629-4C42-B456-70ADBA569FF8}"/>
              </a:ext>
            </a:extLst>
          </p:cNvPr>
          <p:cNvCxnSpPr>
            <a:cxnSpLocks/>
          </p:cNvCxnSpPr>
          <p:nvPr/>
        </p:nvCxnSpPr>
        <p:spPr>
          <a:xfrm>
            <a:off x="890752" y="4845270"/>
            <a:ext cx="3531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Endowed Professorships (“Chairs”)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Raise a BUNCH of $$$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Set up Fiefdom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Steal Someone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578472" y="4009470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2421"/>
              <a:gd name="adj6" fmla="val 361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Funds may or may not have strings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824"/>
              <a:gd name="adj6" fmla="val -597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Expectation: Bring in A BUNCH of $$$</a:t>
            </a:r>
          </a:p>
        </p:txBody>
      </p:sp>
    </p:spTree>
    <p:extLst>
      <p:ext uri="{BB962C8B-B14F-4D97-AF65-F5344CB8AC3E}">
        <p14:creationId xmlns:p14="http://schemas.microsoft.com/office/powerpoint/2010/main" val="1772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DADA18-7242-17FB-2D0E-38EB3BA7B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Changes? Impacts? Future?</a:t>
            </a:r>
          </a:p>
        </p:txBody>
      </p:sp>
    </p:spTree>
    <p:extLst>
      <p:ext uri="{BB962C8B-B14F-4D97-AF65-F5344CB8AC3E}">
        <p14:creationId xmlns:p14="http://schemas.microsoft.com/office/powerpoint/2010/main" val="381896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r>
              <a:rPr lang="en-US" dirty="0"/>
              <a:t>Post-Tenure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B87EE-B2F3-4C5F-86B5-7FB6C51E8D29}"/>
              </a:ext>
            </a:extLst>
          </p:cNvPr>
          <p:cNvGrpSpPr/>
          <p:nvPr/>
        </p:nvGrpSpPr>
        <p:grpSpPr>
          <a:xfrm>
            <a:off x="457200" y="4718936"/>
            <a:ext cx="7257423" cy="564248"/>
            <a:chOff x="457200" y="3780841"/>
            <a:chExt cx="5147002" cy="2805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B9D146-05DD-41E6-918F-71E993BFFAEC}"/>
                </a:ext>
              </a:extLst>
            </p:cNvPr>
            <p:cNvSpPr/>
            <p:nvPr/>
          </p:nvSpPr>
          <p:spPr>
            <a:xfrm>
              <a:off x="457200" y="3790950"/>
              <a:ext cx="2918237" cy="2704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031B-87A1-49F2-BC77-FFFEDABD0832}"/>
                </a:ext>
              </a:extLst>
            </p:cNvPr>
            <p:cNvSpPr txBox="1"/>
            <p:nvPr/>
          </p:nvSpPr>
          <p:spPr>
            <a:xfrm>
              <a:off x="3623931" y="3780841"/>
              <a:ext cx="1980271" cy="260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Created/Imposed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Tenure 2:</a:t>
            </a:r>
            <a:br>
              <a:rPr lang="en-US" dirty="0"/>
            </a:br>
            <a:r>
              <a:rPr lang="en-US" dirty="0"/>
              <a:t>Post Tenure Review (Continuing Production)</a:t>
            </a:r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</a:p>
        </p:txBody>
      </p:sp>
      <p:sp>
        <p:nvSpPr>
          <p:cNvPr id="18" name="Bent Arrow 17"/>
          <p:cNvSpPr/>
          <p:nvPr>
            <p:custDataLst>
              <p:tags r:id="rId11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</a:p>
        </p:txBody>
      </p:sp>
      <p:sp>
        <p:nvSpPr>
          <p:cNvPr id="20" name="Left Arrow 19"/>
          <p:cNvSpPr/>
          <p:nvPr>
            <p:custDataLst>
              <p:tags r:id="rId13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5451"/>
            <a:ext cx="8229600" cy="746294"/>
          </a:xfrm>
        </p:spPr>
        <p:txBody>
          <a:bodyPr/>
          <a:lstStyle/>
          <a:p>
            <a:r>
              <a:rPr lang="en-US" dirty="0"/>
              <a:t>Teaching?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831745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4" y="4112291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081AB-1EFD-4C22-82DB-4555F8DC16C2}"/>
              </a:ext>
            </a:extLst>
          </p:cNvPr>
          <p:cNvSpPr txBox="1"/>
          <p:nvPr/>
        </p:nvSpPr>
        <p:spPr>
          <a:xfrm>
            <a:off x="5662488" y="831745"/>
            <a:ext cx="3367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General Dedication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“DBER”: Discipline-Based Education Research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“Professors of Practice”</a:t>
            </a:r>
          </a:p>
        </p:txBody>
      </p:sp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r>
              <a:rPr lang="en-US" dirty="0"/>
              <a:t>Post-Tenure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B87EE-B2F3-4C5F-86B5-7FB6C51E8D29}"/>
              </a:ext>
            </a:extLst>
          </p:cNvPr>
          <p:cNvGrpSpPr/>
          <p:nvPr/>
        </p:nvGrpSpPr>
        <p:grpSpPr>
          <a:xfrm>
            <a:off x="457199" y="3814720"/>
            <a:ext cx="8328026" cy="881102"/>
            <a:chOff x="457200" y="3790950"/>
            <a:chExt cx="5906280" cy="4381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B9D146-05DD-41E6-918F-71E993BFFAEC}"/>
                </a:ext>
              </a:extLst>
            </p:cNvPr>
            <p:cNvSpPr/>
            <p:nvPr/>
          </p:nvSpPr>
          <p:spPr>
            <a:xfrm>
              <a:off x="457200" y="3790950"/>
              <a:ext cx="3933825" cy="4381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031B-87A1-49F2-BC77-FFFEDABD0832}"/>
                </a:ext>
              </a:extLst>
            </p:cNvPr>
            <p:cNvSpPr txBox="1"/>
            <p:nvPr/>
          </p:nvSpPr>
          <p:spPr>
            <a:xfrm>
              <a:off x="4481389" y="3790950"/>
              <a:ext cx="1882091" cy="41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Student Population</a:t>
              </a:r>
              <a:br>
                <a:rPr lang="en-US" sz="2400" b="1" dirty="0">
                  <a:solidFill>
                    <a:srgbClr val="FF0000"/>
                  </a:solidFill>
                </a:rPr>
              </a:br>
              <a:r>
                <a:rPr lang="en-US" sz="2400" b="1" dirty="0">
                  <a:solidFill>
                    <a:srgbClr val="FF0000"/>
                  </a:solidFill>
                </a:rPr>
                <a:t>“Cliff”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4200222"/>
          </a:xfrm>
        </p:spPr>
        <p:txBody>
          <a:bodyPr>
            <a:normAutofit/>
          </a:bodyPr>
          <a:lstStyle/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 (West Virginia U.)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C79CB-4719-F5DB-ADDC-8366CB47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73" y="2178585"/>
            <a:ext cx="5975253" cy="46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92"/>
          </a:xfrm>
        </p:spPr>
        <p:txBody>
          <a:bodyPr/>
          <a:lstStyle/>
          <a:p>
            <a:r>
              <a:rPr lang="en-US" dirty="0"/>
              <a:t>Change in Status: Fewer Tenured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F6E31-2E40-CCDA-A68B-833F3759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1" y="872990"/>
            <a:ext cx="5652639" cy="404059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C5B34-31D9-4C3E-8B88-82ACC8E3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20" y="3393029"/>
            <a:ext cx="3726180" cy="3384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CD78E-5303-16B4-4FF7-9B0AF4CC52FC}"/>
              </a:ext>
            </a:extLst>
          </p:cNvPr>
          <p:cNvSpPr txBox="1"/>
          <p:nvPr/>
        </p:nvSpPr>
        <p:spPr>
          <a:xfrm>
            <a:off x="138561" y="5156391"/>
            <a:ext cx="4409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Tenure/Tenure Track: 53% -&gt; 33%</a:t>
            </a:r>
          </a:p>
          <a:p>
            <a:r>
              <a:rPr lang="en-US" sz="2400" b="1" dirty="0"/>
              <a:t>Part-time: 33% -&gt; 48%</a:t>
            </a:r>
          </a:p>
          <a:p>
            <a:r>
              <a:rPr lang="en-US" sz="2400" b="1" dirty="0"/>
              <a:t>Non-Tenured: 13% -&gt; 20%</a:t>
            </a:r>
          </a:p>
        </p:txBody>
      </p:sp>
    </p:spTree>
    <p:extLst>
      <p:ext uri="{BB962C8B-B14F-4D97-AF65-F5344CB8AC3E}">
        <p14:creationId xmlns:p14="http://schemas.microsoft.com/office/powerpoint/2010/main" val="28873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715261"/>
          </a:xfrm>
        </p:spPr>
        <p:txBody>
          <a:bodyPr/>
          <a:lstStyle/>
          <a:p>
            <a:r>
              <a:rPr lang="en-US" dirty="0"/>
              <a:t>Tenure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7241" y="5877175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AAUP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07B74-9744-B312-5B44-47E1CC4F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04" y="910367"/>
            <a:ext cx="6821686" cy="50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1" y="1304925"/>
            <a:ext cx="4038600" cy="5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Department 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304925"/>
            <a:ext cx="4114800" cy="505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16F4-706C-401D-9B06-CB1C8A5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Status: Fewer Part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ED3BF-F1F8-404C-8A72-0D789377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01" y="1401252"/>
            <a:ext cx="8017797" cy="4211271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E70B9-BA40-46A8-8586-FE0EFB6D60E3}"/>
              </a:ext>
            </a:extLst>
          </p:cNvPr>
          <p:cNvSpPr txBox="1"/>
          <p:nvPr/>
        </p:nvSpPr>
        <p:spPr>
          <a:xfrm>
            <a:off x="2362548" y="5705701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218697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BD3-3474-45BB-B1FB-71B48611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4D794-527E-40E4-92C2-391CBE2E8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03" y="1079938"/>
            <a:ext cx="8293735" cy="524807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EE5E0-EC23-4A14-A364-BDE649382675}"/>
              </a:ext>
            </a:extLst>
          </p:cNvPr>
          <p:cNvSpPr txBox="1"/>
          <p:nvPr/>
        </p:nvSpPr>
        <p:spPr>
          <a:xfrm>
            <a:off x="2496019" y="6340976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346279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BD3-3474-45BB-B1FB-71B48611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E5E0-EC23-4A14-A364-BDE649382675}"/>
              </a:ext>
            </a:extLst>
          </p:cNvPr>
          <p:cNvSpPr txBox="1"/>
          <p:nvPr/>
        </p:nvSpPr>
        <p:spPr>
          <a:xfrm>
            <a:off x="3940320" y="5837067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AAUP,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264F9-9776-405D-C447-DA07455D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44" y="1293135"/>
            <a:ext cx="6963912" cy="42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2A40-10F4-4489-9D86-CE24420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Change or Remove 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BDA7-39D7-4187-B9B7-83D67A6E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  <a:p>
            <a:r>
              <a:rPr lang="en-US" dirty="0"/>
              <a:t>Georgia</a:t>
            </a:r>
          </a:p>
          <a:p>
            <a:r>
              <a:rPr lang="en-US" dirty="0"/>
              <a:t>California</a:t>
            </a:r>
          </a:p>
          <a:p>
            <a:r>
              <a:rPr lang="en-US" dirty="0"/>
              <a:t>South Carolina</a:t>
            </a:r>
          </a:p>
          <a:p>
            <a:r>
              <a:rPr lang="en-US" dirty="0"/>
              <a:t>Iowa</a:t>
            </a:r>
          </a:p>
          <a:p>
            <a:r>
              <a:rPr lang="en-US" dirty="0"/>
              <a:t>Wisconsin</a:t>
            </a:r>
          </a:p>
          <a:p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530076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Who do you need to watch out for?</a:t>
            </a:r>
            <a:br>
              <a:rPr lang="en-US" sz="3600" dirty="0"/>
            </a:br>
            <a:r>
              <a:rPr lang="en-US" sz="3600" dirty="0"/>
              <a:t>Who do you need to help?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22606"/>
            <a:ext cx="4038600" cy="4809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922605"/>
            <a:ext cx="4114800" cy="4809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70638-30C7-4EB0-8711-1FCD4CB43559}"/>
              </a:ext>
            </a:extLst>
          </p:cNvPr>
          <p:cNvSpPr txBox="1"/>
          <p:nvPr/>
        </p:nvSpPr>
        <p:spPr>
          <a:xfrm>
            <a:off x="0" y="1143000"/>
            <a:ext cx="91439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put your answer on the </a:t>
            </a:r>
            <a:r>
              <a:rPr lang="en-US" sz="2400" dirty="0">
                <a:hlinkClick r:id="rId5"/>
              </a:rPr>
              <a:t>Workshop Google Docs</a:t>
            </a:r>
            <a:endParaRPr lang="en-US" sz="2400" dirty="0"/>
          </a:p>
          <a:p>
            <a:pPr algn="ctr"/>
            <a:r>
              <a:rPr lang="en-US" sz="1700" dirty="0">
                <a:hlinkClick r:id="rId6"/>
              </a:rPr>
              <a:t>https://docs.google.com/document/d/138wqMCbrcYX47Z3AXEQZKqyPxV-lj_h8uFcGHRLirEw/edit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21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3D204C-63DB-4F84-BFE4-382A5EE4E4E7}"/>
              </a:ext>
            </a:extLst>
          </p:cNvPr>
          <p:cNvSpPr/>
          <p:nvPr/>
        </p:nvSpPr>
        <p:spPr>
          <a:xfrm>
            <a:off x="4638675" y="2739285"/>
            <a:ext cx="4038599" cy="4014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DC7FE6-D7F7-41F8-BFB6-DBF596806652}"/>
              </a:ext>
            </a:extLst>
          </p:cNvPr>
          <p:cNvSpPr/>
          <p:nvPr/>
        </p:nvSpPr>
        <p:spPr>
          <a:xfrm>
            <a:off x="219074" y="100295"/>
            <a:ext cx="5977279" cy="2638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F5888-5768-4FBD-BF20-7CBCF0361A62}"/>
              </a:ext>
            </a:extLst>
          </p:cNvPr>
          <p:cNvSpPr/>
          <p:nvPr/>
        </p:nvSpPr>
        <p:spPr>
          <a:xfrm>
            <a:off x="219074" y="2242974"/>
            <a:ext cx="4038600" cy="35193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76251" y="2983624"/>
            <a:ext cx="3781424" cy="2605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Endowed Prof/Chair</a:t>
            </a:r>
          </a:p>
          <a:p>
            <a:pPr marL="0" indent="0">
              <a:buNone/>
            </a:pPr>
            <a:r>
              <a:rPr lang="en-US" dirty="0"/>
              <a:t>(Full) Professor</a:t>
            </a:r>
          </a:p>
          <a:p>
            <a:pPr marL="0" indent="0">
              <a:buNone/>
            </a:pPr>
            <a:r>
              <a:rPr lang="en-US" dirty="0"/>
              <a:t>Associate Prof</a:t>
            </a:r>
          </a:p>
          <a:p>
            <a:pPr marL="0" indent="0">
              <a:buNone/>
            </a:pPr>
            <a:r>
              <a:rPr lang="en-US" dirty="0"/>
              <a:t>Assistant Prof</a:t>
            </a:r>
          </a:p>
          <a:p>
            <a:pPr marL="0" indent="0">
              <a:buNone/>
            </a:pPr>
            <a:r>
              <a:rPr lang="en-US" dirty="0"/>
              <a:t>~Renew. Term Prof~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6326" y="2739285"/>
            <a:ext cx="4038600" cy="3970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Research Professor</a:t>
            </a:r>
          </a:p>
          <a:p>
            <a:pPr marL="0" indent="0">
              <a:buNone/>
            </a:pPr>
            <a:r>
              <a:rPr lang="en-US" dirty="0"/>
              <a:t>Research Scientist</a:t>
            </a:r>
          </a:p>
          <a:p>
            <a:pPr marL="0" indent="0">
              <a:buNone/>
            </a:pPr>
            <a:r>
              <a:rPr lang="en-US" dirty="0"/>
              <a:t>Renew. Term Prof.</a:t>
            </a:r>
          </a:p>
          <a:p>
            <a:pPr marL="0" indent="0">
              <a:buNone/>
            </a:pPr>
            <a:r>
              <a:rPr lang="en-US" dirty="0"/>
              <a:t>Post Doctoral Researcher</a:t>
            </a:r>
          </a:p>
          <a:p>
            <a:pPr marL="0" indent="0">
              <a:buNone/>
            </a:pPr>
            <a:r>
              <a:rPr lang="en-US" dirty="0"/>
              <a:t>Grad Res Assistant</a:t>
            </a:r>
          </a:p>
          <a:p>
            <a:pPr marL="0" indent="0">
              <a:buNone/>
            </a:pPr>
            <a:r>
              <a:rPr lang="en-US" dirty="0"/>
              <a:t>Instructor</a:t>
            </a:r>
          </a:p>
          <a:p>
            <a:pPr marL="0" indent="0">
              <a:buNone/>
            </a:pPr>
            <a:r>
              <a:rPr lang="en-US" dirty="0"/>
              <a:t>Adjunct Instructor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FD5F73-AC88-4B1D-BCD8-0C3669A8CC91}"/>
              </a:ext>
            </a:extLst>
          </p:cNvPr>
          <p:cNvGrpSpPr/>
          <p:nvPr/>
        </p:nvGrpSpPr>
        <p:grpSpPr>
          <a:xfrm>
            <a:off x="6360488" y="148486"/>
            <a:ext cx="2152651" cy="954107"/>
            <a:chOff x="6772275" y="704091"/>
            <a:chExt cx="2152651" cy="9541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D456909-0DC7-4930-9822-63435F0634CF}"/>
                </a:ext>
              </a:extLst>
            </p:cNvPr>
            <p:cNvSpPr/>
            <p:nvPr/>
          </p:nvSpPr>
          <p:spPr>
            <a:xfrm>
              <a:off x="6772275" y="704091"/>
              <a:ext cx="2152651" cy="9541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43E29D-4CBC-43BF-916F-BB34D2F91233}"/>
                </a:ext>
              </a:extLst>
            </p:cNvPr>
            <p:cNvSpPr txBox="1"/>
            <p:nvPr/>
          </p:nvSpPr>
          <p:spPr>
            <a:xfrm>
              <a:off x="6866477" y="704091"/>
              <a:ext cx="2058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Trustees</a:t>
              </a:r>
              <a:br>
                <a:rPr lang="en-US" sz="2800" dirty="0">
                  <a:latin typeface="Arial Rounded MT Bold" panose="020F0704030504030204" pitchFamily="34" charset="0"/>
                </a:rPr>
              </a:br>
              <a:r>
                <a:rPr lang="en-US" sz="2800" dirty="0">
                  <a:latin typeface="Arial Rounded MT Bold" panose="020F0704030504030204" pitchFamily="34" charset="0"/>
                </a:rPr>
                <a:t>Regents …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0A963B-DB8F-432F-BAF5-A732DDB4B31E}"/>
              </a:ext>
            </a:extLst>
          </p:cNvPr>
          <p:cNvSpPr txBox="1"/>
          <p:nvPr/>
        </p:nvSpPr>
        <p:spPr>
          <a:xfrm>
            <a:off x="432018" y="100295"/>
            <a:ext cx="5764335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President/Chancellor/etc.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Provost (Academic VP)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VP Research, VP Admin, CIO, …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Dean (“College”)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Dept. Chair/Director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073F0D-9624-4F36-A5DE-8F0005DBDF89}"/>
              </a:ext>
            </a:extLst>
          </p:cNvPr>
          <p:cNvSpPr/>
          <p:nvPr/>
        </p:nvSpPr>
        <p:spPr>
          <a:xfrm>
            <a:off x="6577832" y="1935993"/>
            <a:ext cx="2223268" cy="740085"/>
          </a:xfrm>
          <a:prstGeom prst="roundRect">
            <a:avLst/>
          </a:prstGeom>
          <a:solidFill>
            <a:srgbClr val="D7E6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“Soft” Money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11BE6D-A449-4D23-8C14-AB13C81A3E14}"/>
              </a:ext>
            </a:extLst>
          </p:cNvPr>
          <p:cNvSpPr/>
          <p:nvPr/>
        </p:nvSpPr>
        <p:spPr>
          <a:xfrm>
            <a:off x="982925" y="5838561"/>
            <a:ext cx="2510898" cy="740085"/>
          </a:xfrm>
          <a:prstGeom prst="roundRect">
            <a:avLst/>
          </a:prstGeom>
          <a:solidFill>
            <a:srgbClr val="DFF3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“Hard” Money</a:t>
            </a:r>
          </a:p>
        </p:txBody>
      </p:sp>
    </p:spTree>
    <p:extLst>
      <p:ext uri="{BB962C8B-B14F-4D97-AF65-F5344CB8AC3E}">
        <p14:creationId xmlns:p14="http://schemas.microsoft.com/office/powerpoint/2010/main" val="1502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4" grpId="0"/>
      <p:bldP spid="5" grpId="0"/>
      <p:bldP spid="8" grpId="0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“Tenure Track”</a:t>
            </a:r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32000" y="1167845"/>
            <a:ext cx="5080000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8EF41-5232-4115-93AA-FB7004471386}"/>
              </a:ext>
            </a:extLst>
          </p:cNvPr>
          <p:cNvSpPr txBox="1"/>
          <p:nvPr/>
        </p:nvSpPr>
        <p:spPr>
          <a:xfrm>
            <a:off x="2242612" y="5165738"/>
            <a:ext cx="4658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Chat: Define Academic Tenure</a:t>
            </a:r>
          </a:p>
        </p:txBody>
      </p:sp>
    </p:spTree>
    <p:extLst>
      <p:ext uri="{BB962C8B-B14F-4D97-AF65-F5344CB8AC3E}">
        <p14:creationId xmlns:p14="http://schemas.microsoft.com/office/powerpoint/2010/main" val="129418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&amp; Academic 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/>
              <a:t>Tenure … is 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and communication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/>
              <a:t>by professional scholars and teachers. Tenure is designed to provide faculty 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and reprisals which would otherwise inhibit the </a:t>
            </a:r>
            <a:r>
              <a:rPr lang="en-US" dirty="0">
                <a:solidFill>
                  <a:srgbClr val="0000FF"/>
                </a:solidFill>
              </a:rPr>
              <a:t>independent thought</a:t>
            </a:r>
            <a:r>
              <a:rPr lang="en-US" dirty="0"/>
              <a:t> and actions in their </a:t>
            </a:r>
            <a:r>
              <a:rPr lang="en-US" dirty="0">
                <a:solidFill>
                  <a:srgbClr val="0000FF"/>
                </a:solidFill>
              </a:rPr>
              <a:t>professional responsibility of search, verification, and 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 Faculty Handbook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PhD?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320040" y="1166057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62087" y="5956631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55158" y="482303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55158" y="3507615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13429" y="2437512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65829" y="1230580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56968" y="4823039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F8501-C5FF-E01F-708D-460B2D8A3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195" y="1016408"/>
            <a:ext cx="5625805" cy="494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787" y="370367"/>
            <a:ext cx="449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Physics Ph.D. Starting Salaries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A0B31-894A-4C78-92F9-3F8CCBA3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51" y="1229340"/>
            <a:ext cx="5848497" cy="48869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89926-CF43-2891-C433-2BD7C45058DA}"/>
              </a:ext>
            </a:extLst>
          </p:cNvPr>
          <p:cNvSpPr/>
          <p:nvPr/>
        </p:nvSpPr>
        <p:spPr>
          <a:xfrm>
            <a:off x="1647751" y="1860698"/>
            <a:ext cx="1223040" cy="13822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92FAD-E0F4-DDC1-AF69-4404789A2CBF}"/>
              </a:ext>
            </a:extLst>
          </p:cNvPr>
          <p:cNvSpPr txBox="1"/>
          <p:nvPr/>
        </p:nvSpPr>
        <p:spPr>
          <a:xfrm>
            <a:off x="223284" y="2488019"/>
            <a:ext cx="12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Permanent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AC7FF1-4F51-55B3-71BB-C97A1AEE938F}"/>
              </a:ext>
            </a:extLst>
          </p:cNvPr>
          <p:cNvSpPr/>
          <p:nvPr/>
        </p:nvSpPr>
        <p:spPr>
          <a:xfrm>
            <a:off x="1647751" y="3578683"/>
            <a:ext cx="1223040" cy="138223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7815-8FA2-8B3D-3E3F-D755E19F2DBA}"/>
              </a:ext>
            </a:extLst>
          </p:cNvPr>
          <p:cNvSpPr txBox="1"/>
          <p:nvPr/>
        </p:nvSpPr>
        <p:spPr>
          <a:xfrm>
            <a:off x="239570" y="3851217"/>
            <a:ext cx="121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Postdoc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Temporary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CE6CCF-750C-3DAF-A1C3-22810E4788A5}"/>
              </a:ext>
            </a:extLst>
          </p:cNvPr>
          <p:cNvSpPr/>
          <p:nvPr/>
        </p:nvSpPr>
        <p:spPr>
          <a:xfrm>
            <a:off x="1647751" y="5113315"/>
            <a:ext cx="1223040" cy="894080"/>
          </a:xfrm>
          <a:prstGeom prst="roundRect">
            <a:avLst/>
          </a:prstGeom>
          <a:noFill/>
          <a:ln w="28575">
            <a:solidFill>
              <a:srgbClr val="377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ECAF4-72C7-9BDF-1C83-9EAEAA4C40B3}"/>
              </a:ext>
            </a:extLst>
          </p:cNvPr>
          <p:cNvSpPr txBox="1"/>
          <p:nvPr/>
        </p:nvSpPr>
        <p:spPr>
          <a:xfrm>
            <a:off x="346478" y="5237189"/>
            <a:ext cx="121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77C30"/>
                </a:solidFill>
              </a:rPr>
              <a:t>Other</a:t>
            </a:r>
          </a:p>
          <a:p>
            <a:pPr algn="ctr"/>
            <a:r>
              <a:rPr lang="en-US" b="1" dirty="0">
                <a:solidFill>
                  <a:srgbClr val="377C30"/>
                </a:solidFill>
              </a:rPr>
              <a:t>Temporary</a:t>
            </a:r>
          </a:p>
        </p:txBody>
      </p:sp>
    </p:spTree>
    <p:extLst>
      <p:ext uri="{BB962C8B-B14F-4D97-AF65-F5344CB8AC3E}">
        <p14:creationId xmlns:p14="http://schemas.microsoft.com/office/powerpoint/2010/main" val="289884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Start Tenure?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9715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E21C9-23AE-67DE-6003-2129E4BC9E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419" y="1004797"/>
            <a:ext cx="5086611" cy="43690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2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992</Words>
  <Application>Microsoft Office PowerPoint</Application>
  <PresentationFormat>On-screen Show (4:3)</PresentationFormat>
  <Paragraphs>257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Open your Chat:</vt:lpstr>
      <vt:lpstr>Academic Vocabulary Test</vt:lpstr>
      <vt:lpstr>PowerPoint Presentation</vt:lpstr>
      <vt:lpstr>The “Tenure Track”</vt:lpstr>
      <vt:lpstr>Tenure &amp; Academic Freedom</vt:lpstr>
      <vt:lpstr>Academic Time-Line: PhD?</vt:lpstr>
      <vt:lpstr>PowerPoint Presentation</vt:lpstr>
      <vt:lpstr>Academic Time-Line: Start Tenure?</vt:lpstr>
      <vt:lpstr>Academic Time-Line: Tenured?</vt:lpstr>
      <vt:lpstr>The Tenure Decision</vt:lpstr>
      <vt:lpstr>“Academic Productivity”</vt:lpstr>
      <vt:lpstr>“Academic Productivity”</vt:lpstr>
      <vt:lpstr>“Academic Productivity”</vt:lpstr>
      <vt:lpstr>What’s the Need?</vt:lpstr>
      <vt:lpstr>No Tenure, You Leave: Why do this???</vt:lpstr>
      <vt:lpstr>Researchers are Focused!</vt:lpstr>
      <vt:lpstr>Academic Time-Line: “Full”?</vt:lpstr>
      <vt:lpstr>After Tenure 1: Promotion</vt:lpstr>
      <vt:lpstr>Post-Tenure Academic Productivity</vt:lpstr>
      <vt:lpstr>Endowed Professorships (“Chairs”)</vt:lpstr>
      <vt:lpstr>Changes? Impacts? Future?</vt:lpstr>
      <vt:lpstr>Abrogation of Tenure</vt:lpstr>
      <vt:lpstr>After Tenure 2: Post Tenure Review (Continuing Production)</vt:lpstr>
      <vt:lpstr>Teaching?</vt:lpstr>
      <vt:lpstr>Abrogation of Tenure</vt:lpstr>
      <vt:lpstr>Abrogation of Tenure</vt:lpstr>
      <vt:lpstr>Change in Status: Fewer Tenured</vt:lpstr>
      <vt:lpstr>Tenure Numbers</vt:lpstr>
      <vt:lpstr>Change in Status: Fewer Part Time</vt:lpstr>
      <vt:lpstr>Diversity?</vt:lpstr>
      <vt:lpstr>Diversity?</vt:lpstr>
      <vt:lpstr>Large Change or Remove Tenure</vt:lpstr>
      <vt:lpstr>Who do you need to watch out for? Who do you need to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Mason, Bruce A.</cp:lastModifiedBy>
  <cp:revision>92</cp:revision>
  <dcterms:created xsi:type="dcterms:W3CDTF">2009-05-18T02:43:21Z</dcterms:created>
  <dcterms:modified xsi:type="dcterms:W3CDTF">2024-06-24T15:32:02Z</dcterms:modified>
</cp:coreProperties>
</file>