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5"/>
  </p:notesMasterIdLst>
  <p:handoutMasterIdLst>
    <p:handoutMasterId r:id="rId76"/>
  </p:handoutMasterIdLst>
  <p:sldIdLst>
    <p:sldId id="701" r:id="rId2"/>
    <p:sldId id="1184" r:id="rId3"/>
    <p:sldId id="1138" r:id="rId4"/>
    <p:sldId id="1139" r:id="rId5"/>
    <p:sldId id="1140" r:id="rId6"/>
    <p:sldId id="1141" r:id="rId7"/>
    <p:sldId id="1142" r:id="rId8"/>
    <p:sldId id="1143" r:id="rId9"/>
    <p:sldId id="1144" r:id="rId10"/>
    <p:sldId id="1197" r:id="rId11"/>
    <p:sldId id="1198" r:id="rId12"/>
    <p:sldId id="1316" r:id="rId13"/>
    <p:sldId id="1317" r:id="rId14"/>
    <p:sldId id="1145" r:id="rId15"/>
    <p:sldId id="1148" r:id="rId16"/>
    <p:sldId id="1146" r:id="rId17"/>
    <p:sldId id="1147" r:id="rId18"/>
    <p:sldId id="1333" r:id="rId19"/>
    <p:sldId id="1351" r:id="rId20"/>
    <p:sldId id="1319" r:id="rId21"/>
    <p:sldId id="1320" r:id="rId22"/>
    <p:sldId id="1434" r:id="rId23"/>
    <p:sldId id="1435" r:id="rId24"/>
    <p:sldId id="1436" r:id="rId25"/>
    <p:sldId id="1437" r:id="rId26"/>
    <p:sldId id="1438" r:id="rId27"/>
    <p:sldId id="1439" r:id="rId28"/>
    <p:sldId id="1440" r:id="rId29"/>
    <p:sldId id="1328" r:id="rId30"/>
    <p:sldId id="1329" r:id="rId31"/>
    <p:sldId id="1330" r:id="rId32"/>
    <p:sldId id="1331" r:id="rId33"/>
    <p:sldId id="1332" r:id="rId34"/>
    <p:sldId id="1334" r:id="rId35"/>
    <p:sldId id="1335" r:id="rId36"/>
    <p:sldId id="1336" r:id="rId37"/>
    <p:sldId id="1337" r:id="rId38"/>
    <p:sldId id="1338" r:id="rId39"/>
    <p:sldId id="1339" r:id="rId40"/>
    <p:sldId id="1340" r:id="rId41"/>
    <p:sldId id="1341" r:id="rId42"/>
    <p:sldId id="1342" r:id="rId43"/>
    <p:sldId id="1343" r:id="rId44"/>
    <p:sldId id="1344" r:id="rId45"/>
    <p:sldId id="1345" r:id="rId46"/>
    <p:sldId id="1347" r:id="rId47"/>
    <p:sldId id="1348" r:id="rId48"/>
    <p:sldId id="1156" r:id="rId49"/>
    <p:sldId id="1157" r:id="rId50"/>
    <p:sldId id="1158" r:id="rId51"/>
    <p:sldId id="1159" r:id="rId52"/>
    <p:sldId id="1160" r:id="rId53"/>
    <p:sldId id="1161" r:id="rId54"/>
    <p:sldId id="1162" r:id="rId55"/>
    <p:sldId id="1163" r:id="rId56"/>
    <p:sldId id="1164" r:id="rId57"/>
    <p:sldId id="1165" r:id="rId58"/>
    <p:sldId id="1349" r:id="rId59"/>
    <p:sldId id="1350" r:id="rId60"/>
    <p:sldId id="1186" r:id="rId61"/>
    <p:sldId id="1166" r:id="rId62"/>
    <p:sldId id="1167" r:id="rId63"/>
    <p:sldId id="1168" r:id="rId64"/>
    <p:sldId id="1169" r:id="rId65"/>
    <p:sldId id="1170" r:id="rId66"/>
    <p:sldId id="1171" r:id="rId67"/>
    <p:sldId id="1172" r:id="rId68"/>
    <p:sldId id="1173" r:id="rId69"/>
    <p:sldId id="1174" r:id="rId70"/>
    <p:sldId id="1175" r:id="rId71"/>
    <p:sldId id="1176" r:id="rId72"/>
    <p:sldId id="1177" r:id="rId73"/>
    <p:sldId id="1314" r:id="rId74"/>
  </p:sldIdLst>
  <p:sldSz cx="9144000" cy="6858000" type="screen4x3"/>
  <p:notesSz cx="6858000" cy="9144000"/>
  <p:custDataLst>
    <p:tags r:id="rId7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7" autoAdjust="0"/>
    <p:restoredTop sz="94575" autoAdjust="0"/>
  </p:normalViewPr>
  <p:slideViewPr>
    <p:cSldViewPr>
      <p:cViewPr varScale="1">
        <p:scale>
          <a:sx n="74" d="100"/>
          <a:sy n="74" d="100"/>
        </p:scale>
        <p:origin x="86" y="2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3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05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35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7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41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66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94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4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08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1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8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42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897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823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144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61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39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876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9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91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858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94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45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61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887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668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831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841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8152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5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792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499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3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47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961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38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59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700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4954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7404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3903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712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60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14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1635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789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20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629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3446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921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6720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8168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1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81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63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9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2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mage result for xsede campus champions logo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38" y="6162339"/>
            <a:ext cx="414015" cy="56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4447C5B-3270-4623-B548-E4517763FE8E}"/>
              </a:ext>
            </a:extLst>
          </p:cNvPr>
          <p:cNvGrpSpPr/>
          <p:nvPr userDrawn="1"/>
        </p:nvGrpSpPr>
        <p:grpSpPr>
          <a:xfrm>
            <a:off x="6790593" y="6206301"/>
            <a:ext cx="893884" cy="453891"/>
            <a:chOff x="3662934" y="689786"/>
            <a:chExt cx="1818132" cy="106349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7C24691-36AF-4196-8DEF-C7CB32E90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4E65C7-6E84-42DD-8D36-0D90E23C3740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BC422E6C-68EF-4742-AAFE-1A40DE040E4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43" y="6231086"/>
            <a:ext cx="1736057" cy="2961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i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tif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cdoc.com/answers/9591/does-drinking-fluids-help-when-you-have-a-col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ctionary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tificamerican.com/article/people-literally-dont-know-when-to-shut-up-or-keep-talking-science-confirms/" TargetMode="External"/><Relationship Id="rId2" Type="http://schemas.openxmlformats.org/officeDocument/2006/relationships/hyperlink" Target="https://www.scientificamerican.com/article/people-differ-widely-in-their-understanding-of-even-a-simple-concept-such-as-the-word-penguin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DB5vSOmslGQBlNsR1fDzyeJlQlstLMcbaM5sk-nhM7o/edi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cnn.com/2016/09/07/technology/delta-computer-outage-cost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xyge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NKEZ3xnlciu8YEwM4yiPd5kiwwm7u8shW7NXW62_Iws/edit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4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ydrog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Helium" TargetMode="Externa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2011/nsf11011/nsf11011.jsp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lanets#Mas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mithsonianmag.com/smart-news/barns-are-painted-red-because-of-the-physics-of-dying-stars-58185724/?utm_source=keywee-facebook.com&amp;utm_medium=socialmedia&amp;utm_campaign=keywee&amp;kwp_0=283306&amp;kwp_4=1091891&amp;kwp_1=506963" TargetMode="External"/><Relationship Id="rId4" Type="http://schemas.openxmlformats.org/officeDocument/2006/relationships/hyperlink" Target="http://en.wikipedia.org/wiki/Earth" TargetMode="Externa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5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em.libretexts.org/Courses/College_of_Marin/Marin%3A_CHEM_114_-_Introductory_Chemistry_(Daubenmire)/04%3A_Atoms_and_Elements/4.6%3A_Looking_for_Patterns%3A_The_Periodic_Law_and_the_Periodic_Table" TargetMode="External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user.astro.columbia.edu/~gbryan/Site/IGM_files/gas_density_z0.png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ShMA85pv8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668274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500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Effective </a:t>
            </a:r>
            <a:r>
              <a:rPr lang="en-US" sz="5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Communication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Associate Professor, </a:t>
            </a:r>
            <a:r>
              <a:rPr lang="en-US" sz="1800" b="1" dirty="0" err="1"/>
              <a:t>Gallogly</a:t>
            </a:r>
            <a:r>
              <a:rPr lang="en-US" sz="1800" b="1" dirty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00" b="1" dirty="0"/>
              <a:t>Virtual Residency Introductory Workshop 2024</a:t>
            </a:r>
          </a:p>
          <a:p>
            <a:pPr eaLnBrk="1" hangingPunct="1">
              <a:spcBef>
                <a:spcPts val="0"/>
              </a:spcBef>
            </a:pPr>
            <a:r>
              <a:rPr lang="en-US" sz="1400" b="1" dirty="0"/>
              <a:t>Monday June 24 2024</a:t>
            </a:r>
          </a:p>
        </p:txBody>
      </p:sp>
      <p:pic>
        <p:nvPicPr>
          <p:cNvPr id="11274" name="Picture 7" descr="oscer_logo_crimson_200609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237" y="5336640"/>
            <a:ext cx="148308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 descr="Image result for xsede campus champions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308" y="5131569"/>
            <a:ext cx="1000376" cy="136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AEE8EB5-E772-415F-87B2-C23DA5E5DCD3}"/>
              </a:ext>
            </a:extLst>
          </p:cNvPr>
          <p:cNvGrpSpPr/>
          <p:nvPr/>
        </p:nvGrpSpPr>
        <p:grpSpPr>
          <a:xfrm>
            <a:off x="3662934" y="454560"/>
            <a:ext cx="1818132" cy="1063491"/>
            <a:chOff x="3662934" y="689786"/>
            <a:chExt cx="1818132" cy="10634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F0B85E2-9119-4FED-9AAF-78A7CD27A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2EA9F6C-BCC1-4805-B510-9A497F6BB663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9059490-4BBB-47F3-8056-4021DB60EE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580671"/>
            <a:ext cx="3203927" cy="54658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Colloquial definition</a:t>
            </a:r>
            <a:r>
              <a:rPr lang="en-US" dirty="0"/>
              <a:t>: Liquids.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Mom’s and physician’s definition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Something you should drink plenty of when you’re sick.</a:t>
            </a:r>
            <a:r>
              <a:rPr lang="en-US" dirty="0">
                <a:hlinkClick r:id="rId3"/>
              </a:rPr>
              <a:t> </a:t>
            </a:r>
            <a:endParaRPr lang="en-US" dirty="0"/>
          </a:p>
          <a:p>
            <a:pPr marL="0" indent="0">
              <a:buNone/>
            </a:pPr>
            <a:r>
              <a:rPr lang="en-US" sz="1800" dirty="0">
                <a:hlinkClick r:id="rId3"/>
              </a:rPr>
              <a:t>https://www.zocdoc.com/answers/9591/does-drinking-fluids-help-when-you-have-a-cold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5081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Physical science &amp; engineering definition</a:t>
            </a:r>
            <a:r>
              <a:rPr lang="en-US" dirty="0"/>
              <a:t>: Not solids.</a:t>
            </a:r>
          </a:p>
          <a:p>
            <a:pPr lvl="1"/>
            <a:r>
              <a:rPr lang="en-US" dirty="0"/>
              <a:t>Computational </a:t>
            </a:r>
            <a:r>
              <a:rPr lang="en-US" b="1" u="sng" dirty="0"/>
              <a:t>Fluid</a:t>
            </a:r>
            <a:r>
              <a:rPr lang="en-US" dirty="0"/>
              <a:t> Dynamics</a:t>
            </a:r>
          </a:p>
          <a:p>
            <a:pPr lvl="2"/>
            <a:r>
              <a:rPr lang="en-US" dirty="0"/>
              <a:t>The most popular fluid studied is air (Earth’s atmosphere).</a:t>
            </a:r>
          </a:p>
          <a:p>
            <a:pPr lvl="1"/>
            <a:r>
              <a:rPr lang="en-US" dirty="0"/>
              <a:t>“[A] substance, as a liquid or gas, that is capable of flowing       and that changes its shape at a steady rate when acted upon by                a force tending to change its shape.” – </a:t>
            </a:r>
            <a:r>
              <a:rPr lang="en-US" dirty="0">
                <a:hlinkClick r:id="rId3"/>
              </a:rPr>
              <a:t>dictionary.com</a:t>
            </a:r>
            <a:endParaRPr lang="en-US" dirty="0"/>
          </a:p>
          <a:p>
            <a:pPr lvl="1"/>
            <a:r>
              <a:rPr lang="en-US" dirty="0"/>
              <a:t>Liquids are </a:t>
            </a:r>
            <a:r>
              <a:rPr lang="en-US" b="1" i="1" u="sng" dirty="0"/>
              <a:t>incompressible</a:t>
            </a:r>
            <a:r>
              <a:rPr lang="en-US" dirty="0"/>
              <a:t> fluids.</a:t>
            </a:r>
          </a:p>
          <a:p>
            <a:r>
              <a:rPr lang="en-US" dirty="0"/>
              <a:t>Social science definitions</a:t>
            </a:r>
          </a:p>
          <a:p>
            <a:pPr lvl="1"/>
            <a:r>
              <a:rPr lang="en-US" dirty="0"/>
              <a:t>Something that has room for interpretation (e.g., gender).</a:t>
            </a:r>
          </a:p>
          <a:p>
            <a:pPr lvl="1"/>
            <a:r>
              <a:rPr lang="en-US" dirty="0"/>
              <a:t>Describing a feeling, mood or appearance.</a:t>
            </a:r>
          </a:p>
          <a:p>
            <a:r>
              <a:rPr lang="en-US" dirty="0"/>
              <a:t>Finance: An asset convertible into cash.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9130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B8B30-43A7-4F78-9695-BA164B75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C2B7F-7468-4C30-8225-4DC6BAC64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these is a database?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SQL/Oracle/Access/DB2/MongoDB?                              (According to computer scientists)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</a:t>
            </a:r>
          </a:p>
          <a:p>
            <a:pPr marL="457200" indent="-457200">
              <a:buClrTx/>
              <a:buSzPct val="100000"/>
              <a:buFont typeface="+mj-lt"/>
              <a:buAutoNum type="arabicPeriod" startAt="2"/>
            </a:pPr>
            <a:r>
              <a:rPr lang="en-US" dirty="0"/>
              <a:t>A large collection of files?                                               (According to </a:t>
            </a:r>
            <a:r>
              <a:rPr lang="en-US" dirty="0" err="1"/>
              <a:t>bioscientists</a:t>
            </a:r>
            <a:r>
              <a:rPr lang="en-US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B45164-4383-4472-9B36-43CE7A372E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E14CC-8518-4791-86CE-5EBEFE7674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883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8C1D8-00AF-42EA-A5C7-56850245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vs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24B3A-17CC-404B-AFF9-330137B15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What’s data? What’s metadata?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code data? To whom?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9545D-9C16-463A-883E-0B47C2DB9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03D6F-8527-437B-A63C-F3E850F78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1173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quantum scale over femtoseconds,                                        how much does gravity matter?</a:t>
            </a:r>
          </a:p>
          <a:p>
            <a:r>
              <a:rPr lang="en-US" dirty="0"/>
              <a:t>How about at cosmological scale over eons?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What are some other disciplines where gravity </a:t>
            </a:r>
            <a:r>
              <a:rPr lang="en-US" b="1" u="sng" dirty="0"/>
              <a:t>DOES</a:t>
            </a:r>
            <a:r>
              <a:rPr lang="en-US" dirty="0"/>
              <a:t> matter,       and some other disciplines where gravity </a:t>
            </a:r>
            <a:r>
              <a:rPr lang="en-US" b="1" u="sng" dirty="0"/>
              <a:t>DOESN’T</a:t>
            </a:r>
            <a:r>
              <a:rPr lang="en-US" dirty="0"/>
              <a:t> matter?       For each, </a:t>
            </a:r>
            <a:r>
              <a:rPr lang="en-US" b="1" u="sng" dirty="0"/>
              <a:t>EXPLAIN WHY</a:t>
            </a:r>
            <a:r>
              <a:rPr lang="en-US" dirty="0"/>
              <a:t>. (See this session’s Google Doc.)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3117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vs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Science is focused on discovery.</a:t>
            </a:r>
          </a:p>
          <a:p>
            <a:r>
              <a:rPr lang="en-US" dirty="0"/>
              <a:t>Engineering is focused on design.</a:t>
            </a:r>
          </a:p>
          <a:p>
            <a:r>
              <a:rPr lang="en-US" dirty="0"/>
              <a:t>In which case:</a:t>
            </a:r>
          </a:p>
          <a:p>
            <a:pPr lvl="1"/>
            <a:r>
              <a:rPr lang="en-US" dirty="0"/>
              <a:t>Is a design project research?</a:t>
            </a:r>
          </a:p>
          <a:p>
            <a:pPr lvl="1"/>
            <a:r>
              <a:rPr lang="en-US" dirty="0"/>
              <a:t>Do engineers do science research?</a:t>
            </a:r>
          </a:p>
          <a:p>
            <a:pPr lvl="1"/>
            <a:r>
              <a:rPr lang="en-US" dirty="0"/>
              <a:t>What is research about software?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3960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or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a domain scientist refers to CS as IT?</a:t>
            </a:r>
          </a:p>
          <a:p>
            <a:r>
              <a:rPr lang="en-US" dirty="0"/>
              <a:t>Wait, CS people do research? I thought they were just there        to help everyone else with their actual research …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983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Simulated Data Actually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had a colleague in Chemical Engineering who told me that,     if he referred to output from a simulation as “data” in front of    his colleagues, he’d be laughed out of the discipline.</a:t>
            </a:r>
          </a:p>
          <a:p>
            <a:endParaRPr lang="en-US" dirty="0"/>
          </a:p>
          <a:p>
            <a:r>
              <a:rPr lang="en-US" dirty="0"/>
              <a:t>A compiler designer considers code to be data –                        the stuff that everyone else considers data isn’t very interesting.</a:t>
            </a:r>
          </a:p>
          <a:p>
            <a:endParaRPr lang="en-US" dirty="0"/>
          </a:p>
          <a:p>
            <a:r>
              <a:rPr lang="en-US" dirty="0"/>
              <a:t>What are some examples of disciplines with very different definitions of “data” from what we’ve already discussed?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3616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1EFDF-C00E-401B-B8A8-68A087D3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They Know What You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CAF88-DB80-4F2D-9C9F-78082C5E4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174038" cy="46482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NO, RESEARCHERS DON’T KNOW WHAT YOU KNOW.</a:t>
            </a:r>
          </a:p>
          <a:p>
            <a:r>
              <a:rPr lang="en-US" dirty="0"/>
              <a:t>The most normal thing in the world is to assume that            the person you’re talking to knows what you know.</a:t>
            </a:r>
          </a:p>
          <a:p>
            <a:r>
              <a:rPr lang="en-US" dirty="0"/>
              <a:t>The second most normal thing in the world is                         to be dead wrong about that.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A9BC8-1427-4FCA-9761-938C76BB30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47E5C-F6C3-49B8-912A-41C697F6A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5372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A47F-9010-F6B2-7464-C450C8622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People Are Bad at This!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0FC50-E17C-977C-13FB-F0819B93C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0" i="0" dirty="0">
                <a:solidFill>
                  <a:srgbClr val="323232"/>
                </a:solidFill>
                <a:effectLst/>
              </a:rPr>
              <a:t>The probability two people selected at random will share the same concept about penguins is around 12 percent …”                </a:t>
            </a:r>
            <a:r>
              <a:rPr lang="en-US" sz="1800" dirty="0"/>
              <a:t>S. Makin, 2023: “People Differ Widely in Their Understanding of Even a Simple Concept Such as the Word ‘Penguin.’” </a:t>
            </a:r>
            <a:r>
              <a:rPr lang="en-US" sz="1800" i="1" dirty="0"/>
              <a:t>Scientific American</a:t>
            </a:r>
            <a:r>
              <a:rPr lang="en-US" sz="1800" dirty="0"/>
              <a:t>.</a:t>
            </a:r>
          </a:p>
          <a:p>
            <a:r>
              <a:rPr lang="en-US" sz="1200" dirty="0">
                <a:hlinkClick r:id="rId2"/>
              </a:rPr>
              <a:t>https://www.scientificamerican.com/article/people-differ-widely-in-their-understanding-of-even-a-simple-concept-such-as-the-word-penguin1/</a:t>
            </a:r>
            <a:endParaRPr lang="en-US" sz="1200" dirty="0"/>
          </a:p>
          <a:p>
            <a:r>
              <a:rPr lang="en-US" dirty="0"/>
              <a:t>“[Researchers]</a:t>
            </a:r>
            <a:r>
              <a:rPr lang="en-US" b="0" i="0" dirty="0">
                <a:solidFill>
                  <a:srgbClr val="323232"/>
                </a:solidFill>
                <a:effectLst/>
              </a:rPr>
              <a:t> found that only 2 percent of conversations ended at the time both parties desired, and only 30 percent of them finished when [even] one of the pair wanted them to.</a:t>
            </a:r>
            <a:r>
              <a:rPr lang="en-US" dirty="0"/>
              <a:t>”                      </a:t>
            </a:r>
            <a:r>
              <a:rPr lang="en-US" sz="1800" dirty="0"/>
              <a:t>R. </a:t>
            </a:r>
            <a:r>
              <a:rPr lang="en-US" sz="1800" dirty="0" err="1"/>
              <a:t>Nuwer</a:t>
            </a:r>
            <a:r>
              <a:rPr lang="en-US" sz="1800" dirty="0"/>
              <a:t>, 2021: “People Literally Don’t Know When to Shut Up – or Keep Talking –Science Confirms.” </a:t>
            </a:r>
            <a:r>
              <a:rPr lang="en-US" sz="1800" i="1" dirty="0"/>
              <a:t>Scientific American</a:t>
            </a:r>
            <a:r>
              <a:rPr lang="en-US" sz="1800" dirty="0"/>
              <a:t>.</a:t>
            </a:r>
          </a:p>
          <a:p>
            <a:r>
              <a:rPr lang="en-US" sz="1200" dirty="0">
                <a:hlinkClick r:id="rId3"/>
              </a:rPr>
              <a:t>https://www.scientificamerican.com/article/people-literally-dont-know-when-to-shut-up-or-keep-talking-science-confirms/</a:t>
            </a:r>
            <a:endParaRPr lang="en-US" sz="12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Thanks to Bev Corwin for these references!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B99C6-9BB8-73DC-CF90-35FF0CEA97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08B47-917E-F5A5-F276-C7F3DCE996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20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Talk to Researchers: Research Terminology</a:t>
            </a:r>
          </a:p>
          <a:p>
            <a:r>
              <a:rPr lang="en-US" dirty="0"/>
              <a:t>Enterprise IT vs Research Computing</a:t>
            </a:r>
          </a:p>
          <a:p>
            <a:r>
              <a:rPr lang="en-US" dirty="0"/>
              <a:t>The Mindset Gap</a:t>
            </a:r>
          </a:p>
          <a:p>
            <a:r>
              <a:rPr lang="en-US" dirty="0"/>
              <a:t>Researcher Types</a:t>
            </a:r>
          </a:p>
          <a:p>
            <a:r>
              <a:rPr lang="en-US" dirty="0"/>
              <a:t>Things to Say to a Researcher</a:t>
            </a:r>
          </a:p>
          <a:p>
            <a:r>
              <a:rPr lang="en-US" dirty="0"/>
              <a:t>How to Find Researchers</a:t>
            </a:r>
          </a:p>
          <a:p>
            <a:r>
              <a:rPr lang="en-US" dirty="0"/>
              <a:t>How to Find Researchers’ Projects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307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43B-92AA-478F-ABA4-930AE5EB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2B366-42B6-449D-A962-088976924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7018"/>
            <a:ext cx="8402638" cy="4884737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Go to: </a:t>
            </a:r>
            <a:r>
              <a:rPr lang="en-US" sz="1300" dirty="0">
                <a:hlinkClick r:id="rId2"/>
              </a:rPr>
              <a:t>https://docs.google.com/document/d/1DB5vSOmslGQBlNsR1fDzyeJlQlstLMcbaM5sk-nhM7o/edit</a:t>
            </a:r>
            <a:endParaRPr lang="en-US" sz="1300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At the bottom, enter a piece of terminology – </a:t>
            </a:r>
            <a:r>
              <a:rPr lang="en-US" b="1" dirty="0"/>
              <a:t>a term that’s used in many (sub-sub-)disciplines and/or colloquially </a:t>
            </a:r>
            <a:r>
              <a:rPr lang="en-US" dirty="0"/>
              <a:t>–  and the name of a research discipline (or sub-discipline or          sub-sub-discipline ...) that uses that term, and                    define what that term means in that (sub-sub-)discipline.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Or, you can add a new definition for a new (sub-sub-)discipline     to a term that’s already listed.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This way, we can create a shared glossary of terminology              as used in various disciplines.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Note that all the terms discussed in this session are already there, so you’ll have to add new ones!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4557B-832B-4FAB-A3B5-B24555912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2E39-35E6-4F6E-9AC4-35BC06831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5185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70174"/>
            <a:ext cx="7772400" cy="3124200"/>
          </a:xfrm>
        </p:spPr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Enterprise IT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vs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Research Computing: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Natural Enemies,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or Natural Allies?</a:t>
            </a:r>
          </a:p>
        </p:txBody>
      </p:sp>
    </p:spTree>
    <p:extLst>
      <p:ext uri="{BB962C8B-B14F-4D97-AF65-F5344CB8AC3E}">
        <p14:creationId xmlns:p14="http://schemas.microsoft.com/office/powerpoint/2010/main" val="91086524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8141-D03E-9FC2-874A-796287EC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Computing Is Weird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96A52-1412-B1E1-DAAF-00B7F6C6A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Research Computing is </a:t>
            </a:r>
            <a:r>
              <a:rPr lang="en-US" b="1" dirty="0"/>
              <a:t>VERY DIFFERENT</a:t>
            </a:r>
            <a:r>
              <a:rPr lang="en-US" dirty="0"/>
              <a:t> from Enterprise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 the other hand, Enterprise IT is almost all of IT,                whereas Research Computing is a tiny fraction of IT.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714A6-E304-7075-BC36-B8D739F2AD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ED379-2154-F7FE-444A-D6D0CA2A1A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0640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50" dirty="0"/>
              <a:t>Enterprise IT &amp; Research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4177"/>
            <a:ext cx="88392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Enterprise IT</a:t>
            </a:r>
            <a:r>
              <a:rPr lang="en-US" b="1" dirty="0"/>
              <a:t>: 5 NINES</a:t>
            </a:r>
          </a:p>
          <a:p>
            <a:pPr>
              <a:spcBef>
                <a:spcPts val="0"/>
              </a:spcBef>
            </a:pPr>
            <a:r>
              <a:rPr lang="en-US" dirty="0"/>
              <a:t>Secure</a:t>
            </a:r>
          </a:p>
          <a:p>
            <a:pPr>
              <a:spcBef>
                <a:spcPts val="0"/>
              </a:spcBef>
            </a:pPr>
            <a:r>
              <a:rPr lang="en-US" dirty="0"/>
              <a:t>Established technology</a:t>
            </a:r>
          </a:p>
          <a:p>
            <a:pPr>
              <a:spcBef>
                <a:spcPts val="0"/>
              </a:spcBef>
            </a:pPr>
            <a:r>
              <a:rPr lang="en-US" dirty="0"/>
              <a:t>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5 nines</a:t>
            </a:r>
            <a:r>
              <a:rPr lang="en-US" dirty="0"/>
              <a:t>: 99.999% uptime = 5¼ </a:t>
            </a:r>
            <a:r>
              <a:rPr lang="en-US" b="1" u="sng" dirty="0"/>
              <a:t>minutes</a:t>
            </a:r>
            <a:r>
              <a:rPr lang="en-US" dirty="0"/>
              <a:t> of downtime per year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Research Computing</a:t>
            </a:r>
            <a:r>
              <a:rPr lang="en-US" b="1" dirty="0"/>
              <a:t>: 1½ NINES</a:t>
            </a:r>
          </a:p>
          <a:p>
            <a:pPr>
              <a:spcBef>
                <a:spcPts val="0"/>
              </a:spcBef>
            </a:pPr>
            <a:r>
              <a:rPr lang="en-US" dirty="0"/>
              <a:t>Fast and flexible (turn on a dime)</a:t>
            </a:r>
          </a:p>
          <a:p>
            <a:pPr>
              <a:spcBef>
                <a:spcPts val="0"/>
              </a:spcBef>
            </a:pPr>
            <a:r>
              <a:rPr lang="en-US" dirty="0"/>
              <a:t>Cutting edge technology (= broken)</a:t>
            </a:r>
          </a:p>
          <a:p>
            <a:pPr>
              <a:spcBef>
                <a:spcPts val="0"/>
              </a:spcBef>
            </a:pPr>
            <a:r>
              <a:rPr lang="en-US" dirty="0"/>
              <a:t>In some cases, no such thing as 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1½ nines</a:t>
            </a:r>
            <a:r>
              <a:rPr lang="en-US" dirty="0"/>
              <a:t>: 95% uptime = 18¼ </a:t>
            </a:r>
            <a:r>
              <a:rPr lang="en-US" b="1" u="sng" dirty="0"/>
              <a:t>days</a:t>
            </a:r>
            <a:r>
              <a:rPr lang="en-US" dirty="0"/>
              <a:t> (438 hours) downtime per year</a:t>
            </a:r>
          </a:p>
          <a:p>
            <a:pPr lvl="1">
              <a:spcBef>
                <a:spcPts val="0"/>
              </a:spcBef>
            </a:pPr>
            <a:r>
              <a:rPr lang="en-US" dirty="0"/>
              <a:t>National Science Foundation standard, from NSF 23-518 (and others): </a:t>
            </a:r>
            <a:r>
              <a:rPr lang="en-US" sz="2000" dirty="0"/>
              <a:t>“… [NSF-funded] production resources should be unavailable as a result of scheduled and unscheduled maintenance no more than 5% of the time.”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9017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2479-3932-47AB-9EFF-B33456362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IT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7EC16-9F21-4AB4-9304-364399EA6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648200"/>
          </a:xfrm>
        </p:spPr>
        <p:txBody>
          <a:bodyPr/>
          <a:lstStyle/>
          <a:p>
            <a:r>
              <a:rPr lang="en-US" dirty="0"/>
              <a:t>On Aug 8 2016, Delta Air Lines experienced a power outage in their Atlanta data center that lasted 5 hours.</a:t>
            </a:r>
          </a:p>
          <a:p>
            <a:pPr lvl="1"/>
            <a:r>
              <a:rPr lang="en-US" dirty="0"/>
              <a:t>Cost: $150M ($1M for every 2 minutes of downtime)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https://money.cnn.com/2016/09/07/technology/delta-computer-outage-cost/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BF85E-5346-4604-8576-9EBE49F1E0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51306-0754-4FE2-A768-0D1A55649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6431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vs Research: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Suppose a mission critical capability is needed tomorrow,   and the relevant IT system goes down tonight.</a:t>
            </a:r>
          </a:p>
          <a:p>
            <a:pPr lvl="1"/>
            <a:r>
              <a:rPr lang="en-US" dirty="0"/>
              <a:t>Tomorrow, what happens to the Enterprise IT people           who are accountable for the outage?</a:t>
            </a:r>
          </a:p>
          <a:p>
            <a:pPr lvl="1"/>
            <a:r>
              <a:rPr lang="en-US" dirty="0"/>
              <a:t>Therefore, what must Enterprise IT people do                           to stay in business?</a:t>
            </a:r>
          </a:p>
          <a:p>
            <a:r>
              <a:rPr lang="en-US" dirty="0"/>
              <a:t>Suppose Research Computing isn’t on the cutting edge,     and thus proposals from the institution are less competitive.</a:t>
            </a:r>
          </a:p>
          <a:p>
            <a:pPr lvl="1"/>
            <a:r>
              <a:rPr lang="en-US" dirty="0"/>
              <a:t>Eventually, what will happen to the Research Computing team?</a:t>
            </a:r>
          </a:p>
          <a:p>
            <a:pPr lvl="1"/>
            <a:r>
              <a:rPr lang="en-US" dirty="0"/>
              <a:t>Therefore, what must Research Computing people do              to stay in business?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1314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Enterprise vs Research: How to Resolve?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176"/>
            <a:ext cx="8478838" cy="4648200"/>
          </a:xfrm>
        </p:spPr>
        <p:txBody>
          <a:bodyPr/>
          <a:lstStyle/>
          <a:p>
            <a:r>
              <a:rPr lang="en-US" b="1" u="sng" dirty="0"/>
              <a:t>Research Computing can afford to make mistakes</a:t>
            </a:r>
            <a:r>
              <a:rPr lang="en-US" dirty="0"/>
              <a:t>:                A system that’s mostly up but crashes occasionally is fine.</a:t>
            </a:r>
          </a:p>
          <a:p>
            <a:pPr lvl="1"/>
            <a:r>
              <a:rPr lang="en-US" dirty="0"/>
              <a:t>1 24-hour day of HPC downtime = 10-100 lost grad student days</a:t>
            </a:r>
          </a:p>
          <a:p>
            <a:pPr lvl="2"/>
            <a:r>
              <a:rPr lang="en-US" dirty="0"/>
              <a:t>1 grad student = ~$60K/</a:t>
            </a:r>
            <a:r>
              <a:rPr lang="en-US" dirty="0" err="1"/>
              <a:t>yr</a:t>
            </a:r>
            <a:r>
              <a:rPr lang="en-US" dirty="0"/>
              <a:t> fully loaded with </a:t>
            </a:r>
            <a:r>
              <a:rPr lang="en-US" dirty="0" err="1"/>
              <a:t>fringe+tuition+Overhead</a:t>
            </a:r>
            <a:r>
              <a:rPr lang="en-US" dirty="0"/>
              <a:t>       =&gt; 100 grad student days = ~$16K productivity loss                         =&gt; ~$300-$3000 productivity loss per research group</a:t>
            </a:r>
          </a:p>
          <a:p>
            <a:r>
              <a:rPr lang="en-US" b="1" u="sng" dirty="0"/>
              <a:t>Cost of 5 Nines vs 1½ Nines</a:t>
            </a:r>
            <a:r>
              <a:rPr lang="en-US" dirty="0"/>
              <a:t>: 5-10x, but budgets are fixed –    so the actual cost is cutting computing-intensive/data-intensive research productivity by 80-90%.</a:t>
            </a:r>
          </a:p>
          <a:p>
            <a:r>
              <a:rPr lang="en-US" b="1" u="sng" dirty="0"/>
              <a:t>Therefore</a:t>
            </a:r>
            <a:r>
              <a:rPr lang="en-US" dirty="0"/>
              <a:t>: Let the research machine go down from time to time,           as a tradeoff for having bigger (but less resilient) resources,          to maximize research productivity per year,                                at the cost of occasional lost days.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4996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6FAEC-18E0-4EE4-AE9A-A1468729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Failure is Normal?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65AA0-DD9C-477B-BEBB-2E01ED48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5867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calendar 2023, on OU’s supercomputer:</a:t>
            </a:r>
          </a:p>
          <a:p>
            <a:r>
              <a:rPr lang="en-US" dirty="0"/>
              <a:t>~3.9M jobs ran;</a:t>
            </a:r>
          </a:p>
          <a:p>
            <a:r>
              <a:rPr lang="en-US" dirty="0"/>
              <a:t>~302K jobs failed (7.8% of all jobs);</a:t>
            </a:r>
          </a:p>
          <a:p>
            <a:r>
              <a:rPr lang="en-US" dirty="0"/>
              <a:t>of those ~302K failed jobs,                12,822 jobs failed due to server failure              (4.3% of failed jobs, 0.33% of all jobs,   and many of these </a:t>
            </a:r>
            <a:r>
              <a:rPr lang="en-US" b="1" u="sng" dirty="0"/>
              <a:t>weren’t</a:t>
            </a:r>
            <a:r>
              <a:rPr lang="en-US" dirty="0"/>
              <a:t> hardware fails).</a:t>
            </a:r>
          </a:p>
          <a:p>
            <a:pPr marL="0" indent="0">
              <a:buNone/>
            </a:pPr>
            <a:r>
              <a:rPr lang="en-US" dirty="0"/>
              <a:t>So:</a:t>
            </a:r>
          </a:p>
          <a:p>
            <a:r>
              <a:rPr lang="en-US" dirty="0"/>
              <a:t>Batch job failure is </a:t>
            </a:r>
            <a:r>
              <a:rPr lang="en-US" b="1" u="sng" dirty="0"/>
              <a:t>normal</a:t>
            </a:r>
            <a:r>
              <a:rPr lang="en-US" dirty="0"/>
              <a:t>.</a:t>
            </a:r>
          </a:p>
          <a:p>
            <a:r>
              <a:rPr lang="en-US" dirty="0"/>
              <a:t>Batch job failure due to server failure is </a:t>
            </a:r>
            <a:r>
              <a:rPr lang="en-US" b="1" u="sng" dirty="0"/>
              <a:t>insignificant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3E9FD-C2D6-4A10-AEAA-3368297C1B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6439E-A094-4127-9FAF-ECB92753F8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1B9C76-A18C-4437-ADC1-AD466CA49FB2}"/>
              </a:ext>
            </a:extLst>
          </p:cNvPr>
          <p:cNvSpPr txBox="1"/>
          <p:nvPr/>
        </p:nvSpPr>
        <p:spPr>
          <a:xfrm>
            <a:off x="5791200" y="3575123"/>
            <a:ext cx="31502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3,286,137 COMPLETED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283,559    FAILED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246,001 CANCELLED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48,570   TIMEOUT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12,822 NODE_FAIL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5,189  REQUEUED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2,615   RUNNING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2,899   PENDING </a:t>
            </a:r>
          </a:p>
        </p:txBody>
      </p:sp>
    </p:spTree>
    <p:extLst>
      <p:ext uri="{BB962C8B-B14F-4D97-AF65-F5344CB8AC3E}">
        <p14:creationId xmlns:p14="http://schemas.microsoft.com/office/powerpoint/2010/main" val="87594119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A38DA-7B3B-40FC-9BA7-1E629785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292B5-A602-46C6-835B-CD958C6E7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648200"/>
          </a:xfrm>
        </p:spPr>
        <p:txBody>
          <a:bodyPr/>
          <a:lstStyle/>
          <a:p>
            <a:r>
              <a:rPr lang="en-US" dirty="0"/>
              <a:t>Research computing is </a:t>
            </a:r>
            <a:r>
              <a:rPr lang="en-US" b="1" u="sng" dirty="0"/>
              <a:t>LESS EXPENSIVE</a:t>
            </a:r>
            <a:r>
              <a:rPr lang="en-US" dirty="0"/>
              <a:t> than Enterprise IT.</a:t>
            </a:r>
          </a:p>
          <a:p>
            <a:r>
              <a:rPr lang="en-US" dirty="0"/>
              <a:t>But, it’s also </a:t>
            </a:r>
            <a:r>
              <a:rPr lang="en-US" b="1" u="sng" dirty="0"/>
              <a:t>LESS RESILIENT</a:t>
            </a:r>
            <a:r>
              <a:rPr lang="en-US" dirty="0"/>
              <a:t> (1½ nines vs 5 nines).</a:t>
            </a:r>
          </a:p>
          <a:p>
            <a:r>
              <a:rPr lang="en-US" dirty="0"/>
              <a:t>So, when a researcher comes to us for help with                            a specific capability, we should ask:</a:t>
            </a:r>
          </a:p>
          <a:p>
            <a:pPr marL="0" indent="0">
              <a:buNone/>
            </a:pPr>
            <a:r>
              <a:rPr lang="en-US" b="1" dirty="0"/>
              <a:t>“Can this capability tolerate an average of                          roughly 8 hours of downtime per month?”</a:t>
            </a:r>
          </a:p>
          <a:p>
            <a:r>
              <a:rPr lang="en-US" dirty="0"/>
              <a:t>If yes, Research Computing may well be their best bet.</a:t>
            </a:r>
          </a:p>
          <a:p>
            <a:r>
              <a:rPr lang="en-US" dirty="0"/>
              <a:t>If no, Enterprise IT is definitely the right way to go.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A3AA8-9B1D-4977-91BE-34A036338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EE4D9-435A-4D3B-B781-F729AAE1E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9392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The Mindset Gap</a:t>
            </a:r>
          </a:p>
        </p:txBody>
      </p:sp>
    </p:spTree>
    <p:extLst>
      <p:ext uri="{BB962C8B-B14F-4D97-AF65-F5344CB8AC3E}">
        <p14:creationId xmlns:p14="http://schemas.microsoft.com/office/powerpoint/2010/main" val="38458833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Talk to Researchers:</a:t>
            </a:r>
          </a:p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Research Terminology</a:t>
            </a:r>
          </a:p>
        </p:txBody>
      </p:sp>
    </p:spTree>
    <p:extLst>
      <p:ext uri="{BB962C8B-B14F-4D97-AF65-F5344CB8AC3E}">
        <p14:creationId xmlns:p14="http://schemas.microsoft.com/office/powerpoint/2010/main" val="364187285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Mindset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olden days – say, 20 years ago – we used to say that            a typical new Research Computing user came from                      a Windows or MacOS desktop or laptop background.</a:t>
            </a:r>
          </a:p>
          <a:p>
            <a:pPr lvl="1"/>
            <a:r>
              <a:rPr lang="en-US" dirty="0"/>
              <a:t>Those days are long gone ….</a:t>
            </a:r>
          </a:p>
          <a:p>
            <a:r>
              <a:rPr lang="en-US" dirty="0"/>
              <a:t>Nowadays, we say that a typical new user comes from               an iOS or Android background.</a:t>
            </a:r>
          </a:p>
          <a:p>
            <a:r>
              <a:rPr lang="en-US" dirty="0"/>
              <a:t>How has that changed our job?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2806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4648200"/>
          </a:xfrm>
        </p:spPr>
        <p:txBody>
          <a:bodyPr/>
          <a:lstStyle/>
          <a:p>
            <a:r>
              <a:rPr lang="en-US" dirty="0"/>
              <a:t>What’s the mental distance between a handheld vs                  Linux, command line, remote, shared, batch computing?</a:t>
            </a:r>
          </a:p>
          <a:p>
            <a:pPr lvl="1"/>
            <a:r>
              <a:rPr lang="en-US" dirty="0"/>
              <a:t>Installing software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Tap 3 times.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</a:t>
            </a:r>
            <a:r>
              <a:rPr lang="en-US" dirty="0" err="1"/>
              <a:t>EasyBuild</a:t>
            </a:r>
            <a:r>
              <a:rPr lang="en-US" dirty="0"/>
              <a:t> or </a:t>
            </a:r>
            <a:r>
              <a:rPr lang="en-US" dirty="0" err="1"/>
              <a:t>Spack</a:t>
            </a:r>
            <a:r>
              <a:rPr lang="en-US" dirty="0"/>
              <a:t> if you’re lucky,                   configure/make with lots of dependencies if you’re unlucky,                               bizarre random weirdness in practice.</a:t>
            </a:r>
          </a:p>
          <a:p>
            <a:pPr lvl="3"/>
            <a:r>
              <a:rPr lang="en-US" dirty="0"/>
              <a:t>Is it realistic to expect all of our users to be able to do this?</a:t>
            </a:r>
          </a:p>
          <a:p>
            <a:pPr lvl="1"/>
            <a:r>
              <a:rPr lang="en-US" dirty="0"/>
              <a:t>Installing storage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Buy a card for $10-50, pop it into the slot,                             the OS automatically recognizes it and starts using it – or get new phone!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RFP, bid evaluation, configuration, purchase, deployment, maintenance, expansion, decommissioning – several months.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5129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Cost of Storage?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r>
              <a:rPr lang="en-US" u="sng" dirty="0"/>
              <a:t>Handheld</a:t>
            </a:r>
            <a:r>
              <a:rPr lang="en-US" dirty="0"/>
              <a:t>: tens or hundreds of dollars                                (which gets you tens or hundreds of GB).</a:t>
            </a:r>
          </a:p>
          <a:p>
            <a:r>
              <a:rPr lang="en-US" u="sng" dirty="0"/>
              <a:t>Laptop</a:t>
            </a:r>
            <a:r>
              <a:rPr lang="en-US" dirty="0"/>
              <a:t>: tens or hundreds of dollars                                     (which gets you TB of spinning disk or GB/TB of SSD).</a:t>
            </a:r>
          </a:p>
          <a:p>
            <a:r>
              <a:rPr lang="en-US" u="sng" dirty="0"/>
              <a:t>Large scale</a:t>
            </a:r>
            <a:r>
              <a:rPr lang="en-US" dirty="0"/>
              <a:t> (per copy)</a:t>
            </a:r>
          </a:p>
          <a:p>
            <a:pPr lvl="1"/>
            <a:r>
              <a:rPr lang="en-US" dirty="0"/>
              <a:t>~1 PB usable tape:                  </a:t>
            </a:r>
            <a:r>
              <a:rPr lang="en-US" sz="1500" dirty="0"/>
              <a:t> </a:t>
            </a:r>
            <a:r>
              <a:rPr lang="en-US" dirty="0"/>
              <a:t>~$5K</a:t>
            </a:r>
          </a:p>
          <a:p>
            <a:pPr lvl="1"/>
            <a:r>
              <a:rPr lang="en-US" dirty="0"/>
              <a:t>~1 PB usable spinning disk : ~$47K (ultra-cheap version) =&gt;   ~8x</a:t>
            </a:r>
          </a:p>
          <a:p>
            <a:pPr lvl="1"/>
            <a:r>
              <a:rPr lang="en-US" dirty="0"/>
              <a:t>~1 PB usable SSD:              ~$329K (ultra-cheap version) =&gt; ~56x</a:t>
            </a:r>
          </a:p>
          <a:p>
            <a:pPr lvl="2"/>
            <a:r>
              <a:rPr lang="en-US" dirty="0"/>
              <a:t>And, for large scale resources, PB are normal!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2015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C167-C29B-43DC-9C04-7C537F2B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</p:spPr>
        <p:txBody>
          <a:bodyPr/>
          <a:lstStyle/>
          <a:p>
            <a:r>
              <a:rPr lang="en-US" sz="3000" dirty="0"/>
              <a:t>Why Else is Using Research Computing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59803-6F6C-41B7-A513-51F9E6373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Research Computing is hard</a:t>
            </a:r>
            <a:r>
              <a:rPr lang="en-US" dirty="0"/>
              <a:t> because: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the mindset gap;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Research Computing systems always get harder to use:</a:t>
            </a:r>
          </a:p>
          <a:p>
            <a:pPr lvl="1">
              <a:buClrTx/>
              <a:buSzPct val="100000"/>
            </a:pPr>
            <a:r>
              <a:rPr lang="en-US" dirty="0"/>
              <a:t>the storage hierarchy get deeper                                             (e.g., registers/cache/RAM/Optane/flash/spinning disk/tape),</a:t>
            </a:r>
          </a:p>
          <a:p>
            <a:pPr lvl="1">
              <a:buClrTx/>
              <a:buSzPct val="100000"/>
            </a:pPr>
            <a:r>
              <a:rPr lang="en-US" dirty="0"/>
              <a:t>parallelism gets more hybrid (e.g., MPI on top of GPUs);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more researchers need Research Computing:</a:t>
            </a:r>
          </a:p>
          <a:p>
            <a:pPr lvl="1">
              <a:buClrTx/>
              <a:buSzPct val="100000"/>
            </a:pPr>
            <a:r>
              <a:rPr lang="en-US" dirty="0"/>
              <a:t>more disciplines need Research Computing (e.g., life sciences, social sciences, humanities, arts, business, athletics),</a:t>
            </a:r>
          </a:p>
          <a:p>
            <a:pPr lvl="1">
              <a:buClrTx/>
              <a:buSzPct val="100000"/>
            </a:pPr>
            <a:r>
              <a:rPr lang="en-US" dirty="0"/>
              <a:t>a higher fraction of users within each discipline need     research computing.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F59C0-0DCB-4A92-97F8-B707135A16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B3BB2-1C0A-41F6-BA09-EDE3FA5D7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4809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Why Are Researchers “That Way”?</a:t>
            </a:r>
          </a:p>
        </p:txBody>
      </p:sp>
    </p:spTree>
    <p:extLst>
      <p:ext uri="{BB962C8B-B14F-4D97-AF65-F5344CB8AC3E}">
        <p14:creationId xmlns:p14="http://schemas.microsoft.com/office/powerpoint/2010/main" val="4937066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Faculty</a:t>
            </a:r>
          </a:p>
          <a:p>
            <a:pPr lvl="1"/>
            <a:r>
              <a:rPr lang="en-US" dirty="0"/>
              <a:t>Tenure-Track Faculty</a:t>
            </a:r>
          </a:p>
          <a:p>
            <a:pPr lvl="1"/>
            <a:r>
              <a:rPr lang="en-US" dirty="0"/>
              <a:t>Tenured Faculty</a:t>
            </a:r>
          </a:p>
          <a:p>
            <a:pPr lvl="1"/>
            <a:r>
              <a:rPr lang="en-US" dirty="0"/>
              <a:t>Research Faculty</a:t>
            </a:r>
          </a:p>
          <a:p>
            <a:r>
              <a:rPr lang="en-US" dirty="0"/>
              <a:t>Staff</a:t>
            </a:r>
          </a:p>
          <a:p>
            <a:pPr lvl="1"/>
            <a:r>
              <a:rPr lang="en-US" dirty="0"/>
              <a:t>Postdocs</a:t>
            </a:r>
          </a:p>
          <a:p>
            <a:r>
              <a:rPr lang="en-US" dirty="0"/>
              <a:t>Students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2682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44D5-6BB0-4879-A70A-7E9880E8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Faculty Rewarded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6979B-3CF8-4C5B-8929-92BCB268A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Faculty at research-intensive institutions are rewarded for </a:t>
            </a:r>
            <a:r>
              <a:rPr lang="en-US" u="sng" dirty="0"/>
              <a:t>three things</a:t>
            </a:r>
            <a:r>
              <a:rPr lang="en-US" dirty="0"/>
              <a:t>:</a:t>
            </a:r>
          </a:p>
          <a:p>
            <a:r>
              <a:rPr lang="en-US" u="sng" dirty="0"/>
              <a:t>bringing in grant money</a:t>
            </a:r>
            <a:r>
              <a:rPr lang="en-US" dirty="0"/>
              <a:t>;</a:t>
            </a:r>
          </a:p>
          <a:p>
            <a:r>
              <a:rPr lang="en-US" u="sng" dirty="0"/>
              <a:t>publishing papers</a:t>
            </a:r>
            <a:r>
              <a:rPr lang="en-US" dirty="0"/>
              <a:t>;</a:t>
            </a:r>
          </a:p>
          <a:p>
            <a:r>
              <a:rPr lang="en-US" u="sng" dirty="0"/>
              <a:t>graduating students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Faculty absolutely </a:t>
            </a:r>
            <a:r>
              <a:rPr lang="en-US" b="1" u="sng" dirty="0"/>
              <a:t>AREN’T</a:t>
            </a:r>
            <a:r>
              <a:rPr lang="en-US" dirty="0"/>
              <a:t> rewarded for having good IT.</a:t>
            </a:r>
          </a:p>
          <a:p>
            <a:pPr marL="0" indent="0">
              <a:buNone/>
            </a:pPr>
            <a:r>
              <a:rPr lang="en-US" dirty="0"/>
              <a:t>So they’d strongly prefer </a:t>
            </a:r>
            <a:r>
              <a:rPr lang="en-US" b="1" u="sng" dirty="0"/>
              <a:t>NOT</a:t>
            </a:r>
            <a:r>
              <a:rPr lang="en-US" dirty="0"/>
              <a:t> to pay more than                                 the </a:t>
            </a:r>
            <a:r>
              <a:rPr lang="en-US" b="1" u="sng" dirty="0"/>
              <a:t>ABSOLUTE MINIMUM</a:t>
            </a:r>
            <a:r>
              <a:rPr lang="en-US" dirty="0"/>
              <a:t> for their computing (ideally zero).</a:t>
            </a:r>
          </a:p>
          <a:p>
            <a:pPr marL="0" indent="0">
              <a:buNone/>
            </a:pPr>
            <a:r>
              <a:rPr lang="en-US" dirty="0"/>
              <a:t>(And their mental model for what compute and storage cost is the price of a laptop and some USB hard drives from                            their local big box store – because that’s been their experience so far.)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33D59-07D6-44E3-B3BC-3406B3CC3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5CDE6-274E-4300-868E-57A6CC9470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5215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Tenure-Track (Not Yet Tenured)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</a:p>
          <a:p>
            <a:r>
              <a:rPr lang="en-US" b="1" u="sng" dirty="0"/>
              <a:t>Incentive Structure</a:t>
            </a:r>
            <a:r>
              <a:rPr lang="en-US" dirty="0"/>
              <a:t>: I need to (a) publish lots of papers,      (b) bring in lots of grant money and (c) graduate lots of students, </a:t>
            </a:r>
            <a:r>
              <a:rPr lang="en-US" b="1" u="sng" dirty="0"/>
              <a:t>or I’m fired</a:t>
            </a:r>
            <a:r>
              <a:rPr lang="en-US" dirty="0"/>
              <a:t>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  <a:p>
            <a:r>
              <a:rPr lang="en-US" b="1" u="sng" dirty="0"/>
              <a:t>Timeline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7 years (typical tenure-track duration),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6 years (the 7</a:t>
            </a:r>
            <a:r>
              <a:rPr lang="en-US" baseline="30000" dirty="0"/>
              <a:t>th</a:t>
            </a:r>
            <a:r>
              <a:rPr lang="en-US" dirty="0"/>
              <a:t> year is finding a job elsewhere                  if I don’t get tenure here),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5 years (the 6</a:t>
            </a:r>
            <a:r>
              <a:rPr lang="en-US" baseline="30000" dirty="0"/>
              <a:t>th</a:t>
            </a:r>
            <a:r>
              <a:rPr lang="en-US" dirty="0"/>
              <a:t> year is when my materials are evaluated),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</a:t>
            </a:r>
            <a:r>
              <a:rPr lang="en-US" b="1" u="sng" dirty="0"/>
              <a:t>4 ½ years</a:t>
            </a:r>
            <a:r>
              <a:rPr lang="en-US" dirty="0"/>
              <a:t>, because it typically takes a journal article        about 6 months from submitting it to it getting published.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7699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153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  <a:endParaRPr lang="en-US" b="1" u="sng" dirty="0"/>
          </a:p>
          <a:p>
            <a:r>
              <a:rPr lang="en-US" b="1" u="sng" dirty="0"/>
              <a:t>Incentive Structure</a:t>
            </a:r>
            <a:r>
              <a:rPr lang="en-US" dirty="0"/>
              <a:t>: I need to publish lots of papers,        bring in lots of grant money and graduate lots of students,     or else:</a:t>
            </a:r>
          </a:p>
          <a:p>
            <a:pPr lvl="1"/>
            <a:r>
              <a:rPr lang="en-US" dirty="0"/>
              <a:t>I won’t get a raise;</a:t>
            </a:r>
          </a:p>
          <a:p>
            <a:pPr lvl="1"/>
            <a:r>
              <a:rPr lang="en-US" dirty="0"/>
              <a:t>I won’t get a named chair;</a:t>
            </a:r>
          </a:p>
          <a:p>
            <a:pPr lvl="1"/>
            <a:r>
              <a:rPr lang="en-US" dirty="0"/>
              <a:t>I won’t get other prestigious outcomes                                  (e.g., elected to the relevant National Academy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557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Research Faculty (Non-Tenure-Track)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If I don’t bring in grant money, I’m laid off.</a:t>
            </a:r>
          </a:p>
          <a:p>
            <a:r>
              <a:rPr lang="en-US" dirty="0"/>
              <a:t>I need to publish a lot to keep bringing in grant money.</a:t>
            </a:r>
          </a:p>
          <a:p>
            <a:r>
              <a:rPr lang="en-US" dirty="0"/>
              <a:t>I need a track record of graduating lots of students,             so I can get a tenure track job somewhere.</a:t>
            </a:r>
          </a:p>
          <a:p>
            <a:pPr lvl="1"/>
            <a:r>
              <a:rPr lang="en-US" dirty="0"/>
              <a:t>Because I don’t want to have to live on “soft money” forever!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4007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Oxygen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many of you believe that oxygen is a metal?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57395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Postdocs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 need to publish a lot or I’ll lose my postdoc position.</a:t>
            </a:r>
          </a:p>
          <a:p>
            <a:r>
              <a:rPr lang="en-US" dirty="0"/>
              <a:t>I need to learn how to get lots of grant money,                  and actually get some of my own,                                        so I can get a permanent position.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90633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first goal is to graduate.</a:t>
            </a:r>
          </a:p>
          <a:p>
            <a:r>
              <a:rPr lang="en-US" dirty="0"/>
              <a:t>Anything that delays graduation costs me money:</a:t>
            </a:r>
          </a:p>
          <a:p>
            <a:pPr lvl="1"/>
            <a:r>
              <a:rPr lang="en-US" dirty="0"/>
              <a:t>I may or may not have an assistantship, scholarship, grant, etc.</a:t>
            </a:r>
          </a:p>
          <a:p>
            <a:pPr lvl="1"/>
            <a:r>
              <a:rPr lang="en-US" dirty="0"/>
              <a:t>While I’m in school, I’m giving up                                              that many years of salary and benefits.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62100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Research Funding</a:t>
            </a:r>
          </a:p>
        </p:txBody>
      </p:sp>
    </p:spTree>
    <p:extLst>
      <p:ext uri="{BB962C8B-B14F-4D97-AF65-F5344CB8AC3E}">
        <p14:creationId xmlns:p14="http://schemas.microsoft.com/office/powerpoint/2010/main" val="288152581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B349D-9616-FB34-CA32-2D5C3D0B6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Research Funding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92D30-B654-00A0-FCEC-90952BF2F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35063"/>
            <a:ext cx="7924800" cy="48847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/>
              <a:t>Most academic research is funded by grants: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 </a:t>
            </a:r>
            <a:r>
              <a:rPr lang="en-US" u="sng" dirty="0"/>
              <a:t>random</a:t>
            </a:r>
            <a:r>
              <a:rPr lang="en-US" dirty="0"/>
              <a:t> amount of money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shows up on a </a:t>
            </a:r>
            <a:r>
              <a:rPr lang="en-US" u="sng" dirty="0"/>
              <a:t>random</a:t>
            </a:r>
            <a:r>
              <a:rPr lang="en-US" dirty="0"/>
              <a:t> date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and is available for a </a:t>
            </a:r>
            <a:r>
              <a:rPr lang="en-US" u="sng" dirty="0"/>
              <a:t>random</a:t>
            </a:r>
            <a:r>
              <a:rPr lang="en-US" dirty="0"/>
              <a:t> duration.</a:t>
            </a:r>
          </a:p>
          <a:p>
            <a:pPr>
              <a:spcBef>
                <a:spcPts val="300"/>
              </a:spcBef>
            </a:pPr>
            <a:r>
              <a:rPr lang="en-US" dirty="0"/>
              <a:t>Grants usually strongly </a:t>
            </a:r>
            <a:r>
              <a:rPr lang="en-US" u="sng" dirty="0"/>
              <a:t>favor</a:t>
            </a:r>
            <a:r>
              <a:rPr lang="en-US" dirty="0"/>
              <a:t> researcher salaries and </a:t>
            </a:r>
            <a:r>
              <a:rPr lang="en-US" u="sng" dirty="0"/>
              <a:t>disfavor</a:t>
            </a:r>
            <a:r>
              <a:rPr lang="en-US" dirty="0"/>
              <a:t> equipment, services and non-research staff.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Researchers don’t get much credit for the latter.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Recurring charges are very hard to pay long term.</a:t>
            </a:r>
          </a:p>
          <a:p>
            <a:pPr>
              <a:spcBef>
                <a:spcPts val="300"/>
              </a:spcBef>
            </a:pPr>
            <a:r>
              <a:rPr lang="en-US" dirty="0"/>
              <a:t>Some academic research at some institutions is       internally funded (for example, via endowment),               but this is typically larger and more common at            higher-ranked institutions.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The problem with the Top 50 is, there’s only 50 of them.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5AE130-556A-79B3-EEBB-9491DC348A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14330-B7AD-F77F-7DAB-6440C84868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43250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federal FY2021: </a:t>
            </a:r>
            <a:r>
              <a:rPr lang="en-US" b="1" dirty="0"/>
              <a:t>29% overall</a:t>
            </a:r>
          </a:p>
          <a:p>
            <a:pPr lvl="1">
              <a:spcBef>
                <a:spcPts val="0"/>
              </a:spcBef>
            </a:pPr>
            <a:r>
              <a:rPr lang="en-US" dirty="0"/>
              <a:t>Geosciences (GEO): 44%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Mathematical &amp; Physical Sciences (MPS): 33%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Computer &amp; Information Science &amp; Engineering (CISE): 29%</a:t>
            </a:r>
          </a:p>
          <a:p>
            <a:pPr lvl="2">
              <a:spcBef>
                <a:spcPts val="0"/>
              </a:spcBef>
            </a:pPr>
            <a:r>
              <a:rPr lang="en-US" dirty="0"/>
              <a:t>Office of Advanced Cyberinfrastructure (OAC): 32%</a:t>
            </a:r>
          </a:p>
          <a:p>
            <a:pPr lvl="1">
              <a:spcBef>
                <a:spcPts val="0"/>
              </a:spcBef>
            </a:pPr>
            <a:r>
              <a:rPr lang="en-US" dirty="0"/>
              <a:t>Technology, Innovation &amp; Partnerships (TIP): 29%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Education &amp; Human Resources (EHR): 27%</a:t>
            </a:r>
          </a:p>
          <a:p>
            <a:pPr lvl="1">
              <a:spcBef>
                <a:spcPts val="0"/>
              </a:spcBef>
            </a:pPr>
            <a:r>
              <a:rPr lang="en-US" dirty="0"/>
              <a:t>Office of the Director: 25%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Engineering (ENG): 25%</a:t>
            </a:r>
          </a:p>
          <a:p>
            <a:pPr lvl="1">
              <a:spcBef>
                <a:spcPts val="0"/>
              </a:spcBef>
            </a:pPr>
            <a:r>
              <a:rPr lang="en-US" dirty="0"/>
              <a:t>Biosciences (BIO): 24%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Social, Behavioral &amp; Economic (SBE): 23%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          You have to submit lots of proposals to get any funding.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 faculty can expect to spend a lot of time writing proposals.</a:t>
            </a:r>
            <a:endParaRPr lang="en-US" dirty="0">
              <a:hlinkClick r:id="" action="ppaction://noactio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" action="ppaction://noaction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1597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federal FY2021: </a:t>
            </a:r>
            <a:r>
              <a:rPr lang="en-US" b="1" dirty="0"/>
              <a:t>29% overall</a:t>
            </a:r>
          </a:p>
          <a:p>
            <a:pPr lvl="1">
              <a:spcBef>
                <a:spcPts val="0"/>
              </a:spcBef>
            </a:pPr>
            <a:r>
              <a:rPr lang="en-US" u="sng" dirty="0" err="1"/>
              <a:t>EPSCoR</a:t>
            </a:r>
            <a:r>
              <a:rPr lang="en-US" dirty="0"/>
              <a:t> jurisdictions (</a:t>
            </a:r>
            <a:r>
              <a:rPr lang="en-US" dirty="0" err="1"/>
              <a:t>EPSCoR</a:t>
            </a:r>
            <a:r>
              <a:rPr lang="en-US" dirty="0"/>
              <a:t> jurisdiction mean 29.9%):                    KY/LA 22%, VT 24%, IA/ID/NE/WY 25%, AL/OK/SC 26%, MS/NH 27%, WV 28%, KS/ME/NV 29%, AR/DE/NM/ND 30%,  SD 32%, PR 33%, MT 36%, AK 39%, RI 42%, HI 43%,                 US Virgin Islands 44% (9 proposals), Guam 33% (3 proposals), American Samoa/Northern Marianas Islands 100% (1 proposal),</a:t>
            </a:r>
          </a:p>
          <a:p>
            <a:pPr lvl="1">
              <a:spcBef>
                <a:spcPts val="0"/>
              </a:spcBef>
            </a:pPr>
            <a:r>
              <a:rPr lang="en-US" u="sng" dirty="0"/>
              <a:t>Non-</a:t>
            </a:r>
            <a:r>
              <a:rPr lang="en-US" u="sng" dirty="0" err="1"/>
              <a:t>EPSCoR</a:t>
            </a:r>
            <a:r>
              <a:rPr lang="en-US" dirty="0"/>
              <a:t> jurisdictions (non-EPSCOR jurisdiction mean 29.3%):                               FL 23%, OH/TN 24%, AZ/CT 25%, MO/TX/VA 26%, IN/UT 27%, NC 28%, NY/PA 29%, CA/GA/MA 30%, IL/MI 31%, CO/MD 32%, NJ/WA 33%, WI 34%, OR 35%, DC 36%, MN 37%, 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800" dirty="0">
                <a:hlinkClick r:id="rId3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 faculty can expect to spend a lot of time writing proposals.</a:t>
            </a:r>
            <a:endParaRPr lang="en-US" dirty="0">
              <a:hlinkClick r:id="" action="ppaction://noactio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" action="ppaction://noaction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41389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59406-CCCD-C0BA-8A70-4C20C0ED5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Research Computing Funding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75AB9-182E-6506-1D08-49C6CCFEE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Most academic institutions fund research computing via                       a combination of some or all of:</a:t>
            </a:r>
          </a:p>
          <a:p>
            <a:r>
              <a:rPr lang="en-US" dirty="0"/>
              <a:t>internal funds on a </a:t>
            </a:r>
            <a:r>
              <a:rPr lang="en-US" u="sng" dirty="0"/>
              <a:t>regular</a:t>
            </a:r>
            <a:r>
              <a:rPr lang="en-US" dirty="0"/>
              <a:t> cadence (annual budget);</a:t>
            </a:r>
          </a:p>
          <a:p>
            <a:r>
              <a:rPr lang="en-US" dirty="0"/>
              <a:t>internal funds at </a:t>
            </a:r>
            <a:r>
              <a:rPr lang="en-US" u="sng" dirty="0"/>
              <a:t>random</a:t>
            </a:r>
            <a:r>
              <a:rPr lang="en-US" dirty="0"/>
              <a:t> times (Let’s buy a supercomputer!);</a:t>
            </a:r>
          </a:p>
          <a:p>
            <a:r>
              <a:rPr lang="en-US" dirty="0"/>
              <a:t>grant funds at </a:t>
            </a:r>
            <a:r>
              <a:rPr lang="en-US" u="sng" dirty="0"/>
              <a:t>random</a:t>
            </a:r>
            <a:r>
              <a:rPr lang="en-US" dirty="0"/>
              <a:t> times (Let’s buy a supercomputer!);</a:t>
            </a:r>
          </a:p>
          <a:p>
            <a:r>
              <a:rPr lang="en-US" dirty="0"/>
              <a:t>for public institutions, state appropriations in </a:t>
            </a:r>
            <a:r>
              <a:rPr lang="en-US" u="sng" dirty="0"/>
              <a:t>random</a:t>
            </a:r>
            <a:r>
              <a:rPr lang="en-US" dirty="0"/>
              <a:t> years         (the legislature giveth and the legislature taketh away);</a:t>
            </a:r>
          </a:p>
          <a:p>
            <a:r>
              <a:rPr lang="en-US" dirty="0"/>
              <a:t>usage charges (uncommon);</a:t>
            </a:r>
          </a:p>
          <a:p>
            <a:r>
              <a:rPr lang="en-US" dirty="0"/>
              <a:t>“condominium” purchases of researcher-owned compute servers   at </a:t>
            </a:r>
            <a:r>
              <a:rPr lang="en-US" u="sng" dirty="0"/>
              <a:t>random</a:t>
            </a:r>
            <a:r>
              <a:rPr lang="en-US" dirty="0"/>
              <a:t> times.</a:t>
            </a:r>
          </a:p>
          <a:p>
            <a:pPr marL="0" indent="0">
              <a:buNone/>
            </a:pPr>
            <a:r>
              <a:rPr lang="en-US" dirty="0"/>
              <a:t>Also, some institutions like leasing, others like buying, others do both.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7DD4CC-5750-C91D-606B-3E8F42821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45FBD-3178-39FF-8022-EA3DA12D1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04295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A4CFE-5D02-4211-AF64-EB64CD5C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50" dirty="0"/>
              <a:t>How Should Faculty Spend Their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160C-32F5-497F-9C77-2283AD2C6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OU, we don’t ask faculty to write “grant” proposals                    for time on our supercomputer.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Faculty have a limited number of hours per year for               writing proposals.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We’d much rather they spend that time writing proposals for external research grants, than for internal time on a machine         that OU has already paid for.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2B258-1488-4E2F-97C9-FE7E4113D1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168BDF-1D0A-42B2-9AF4-43B13A44AD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73403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Things to Say to a Researcher</a:t>
            </a:r>
          </a:p>
        </p:txBody>
      </p:sp>
    </p:spTree>
    <p:extLst>
      <p:ext uri="{BB962C8B-B14F-4D97-AF65-F5344CB8AC3E}">
        <p14:creationId xmlns:p14="http://schemas.microsoft.com/office/powerpoint/2010/main" val="1027420533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“This other way of doing it is cheaper than                              how you’re currently doing it.”</a:t>
            </a:r>
          </a:p>
          <a:p>
            <a:r>
              <a:rPr lang="en-US" dirty="0"/>
              <a:t>“For the same cost, it could be so much better.”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1060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 number 8</a:t>
            </a:r>
          </a:p>
          <a:p>
            <a:r>
              <a:rPr lang="en-US" dirty="0" err="1"/>
              <a:t>Chalcogen</a:t>
            </a:r>
            <a:endParaRPr lang="en-US" dirty="0"/>
          </a:p>
          <a:p>
            <a:r>
              <a:rPr lang="en-US" dirty="0"/>
              <a:t>Key element in life</a:t>
            </a:r>
          </a:p>
          <a:p>
            <a:r>
              <a:rPr lang="en-US" dirty="0"/>
              <a:t>Also fire, rust, water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sz="1500" dirty="0">
                <a:hlinkClick r:id="rId3"/>
              </a:rPr>
              <a:t>http://en.wikipedia.org/wiki/Oxygen</a:t>
            </a: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75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“You get to decide how to use your piece.”</a:t>
            </a:r>
          </a:p>
          <a:p>
            <a:r>
              <a:rPr lang="en-US" dirty="0"/>
              <a:t>“You can share it with whoever you want.”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10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648200"/>
          </a:xfrm>
        </p:spPr>
        <p:txBody>
          <a:bodyPr/>
          <a:lstStyle/>
          <a:p>
            <a:r>
              <a:rPr lang="en-US" dirty="0"/>
              <a:t>“Your students won’t have to spend their time taking care of this.”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06258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</a:t>
            </a:r>
          </a:p>
        </p:txBody>
      </p:sp>
    </p:spTree>
    <p:extLst>
      <p:ext uri="{BB962C8B-B14F-4D97-AF65-F5344CB8AC3E}">
        <p14:creationId xmlns:p14="http://schemas.microsoft.com/office/powerpoint/2010/main" val="595886239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are the CDS&amp;E Researchers?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Go to your institution’s website.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Click on Academics.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Search for departmental websites.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On each departmental website, find the list of faculty            (the link is usually “Faculty” or “People”).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Read their research descriptions.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1648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to Look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r>
              <a:rPr lang="en-US" dirty="0"/>
              <a:t>Computational</a:t>
            </a:r>
          </a:p>
          <a:p>
            <a:r>
              <a:rPr lang="en-US" dirty="0"/>
              <a:t>Numerical</a:t>
            </a:r>
          </a:p>
          <a:p>
            <a:r>
              <a:rPr lang="en-US" dirty="0"/>
              <a:t>Parallel (especially in CS)</a:t>
            </a:r>
          </a:p>
          <a:p>
            <a:r>
              <a:rPr lang="en-US" dirty="0"/>
              <a:t>Informatics</a:t>
            </a:r>
          </a:p>
          <a:p>
            <a:r>
              <a:rPr lang="en-US" dirty="0"/>
              <a:t>For Chemistry, look for Computational Chemists,        Physical Chemists and Biochemists.</a:t>
            </a:r>
          </a:p>
          <a:p>
            <a:pPr marL="0" indent="0">
              <a:buNone/>
            </a:pPr>
            <a:r>
              <a:rPr lang="en-US" dirty="0"/>
              <a:t>There are plenty of others – over time you’ll develop a feel for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82511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those faculty.</a:t>
            </a:r>
          </a:p>
          <a:p>
            <a:r>
              <a:rPr lang="en-US" dirty="0"/>
              <a:t>Tell them what your role is.</a:t>
            </a:r>
          </a:p>
          <a:p>
            <a:r>
              <a:rPr lang="en-US" dirty="0"/>
              <a:t>If it’s for a proposal, tell them:</a:t>
            </a:r>
          </a:p>
          <a:p>
            <a:pPr lvl="1"/>
            <a:r>
              <a:rPr lang="en-US" dirty="0"/>
              <a:t>what the program is;</a:t>
            </a:r>
          </a:p>
          <a:p>
            <a:pPr lvl="1"/>
            <a:r>
              <a:rPr lang="en-US" dirty="0"/>
              <a:t>what the due date is;</a:t>
            </a:r>
          </a:p>
          <a:p>
            <a:pPr lvl="1"/>
            <a:r>
              <a:rPr lang="en-US" dirty="0"/>
              <a:t>how much money is on the table.</a:t>
            </a:r>
          </a:p>
          <a:p>
            <a:r>
              <a:rPr lang="en-US" dirty="0"/>
              <a:t>Ask them what their computational/storage/network/whatever needs are.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07197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 to New Faculty Meet-n-Greets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institution have events for new faculty?</a:t>
            </a:r>
          </a:p>
          <a:p>
            <a:r>
              <a:rPr lang="en-US" dirty="0"/>
              <a:t>Go to them!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37466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an appointment to visit with them.</a:t>
            </a:r>
          </a:p>
          <a:p>
            <a:pPr lvl="1"/>
            <a:r>
              <a:rPr lang="en-US" dirty="0"/>
              <a:t>Even better, offer to take them to lunch.</a:t>
            </a:r>
          </a:p>
          <a:p>
            <a:pPr lvl="2"/>
            <a:r>
              <a:rPr lang="en-US" dirty="0"/>
              <a:t>If you can get your institution to pay for the lunch,  even better.</a:t>
            </a:r>
          </a:p>
          <a:p>
            <a:r>
              <a:rPr lang="en-US" dirty="0"/>
              <a:t>Ask them questions:</a:t>
            </a:r>
          </a:p>
          <a:p>
            <a:pPr lvl="1"/>
            <a:r>
              <a:rPr lang="en-US" dirty="0"/>
              <a:t>At a high level, what’s your research about?</a:t>
            </a:r>
          </a:p>
          <a:p>
            <a:pPr lvl="1"/>
            <a:r>
              <a:rPr lang="en-US" dirty="0"/>
              <a:t>What are the computing-intensive and/or data-intensive aspects of your research?</a:t>
            </a:r>
          </a:p>
          <a:p>
            <a:pPr lvl="1"/>
            <a:r>
              <a:rPr lang="en-US" dirty="0"/>
              <a:t>Suppose you had an infinitely large, infinitely fast computer.    What research would you want to do?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45900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43B-92AA-478F-ABA4-930AE5EB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2B366-42B6-449D-A962-088976924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7018"/>
            <a:ext cx="8402638" cy="4884737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Go to: </a:t>
            </a:r>
            <a:r>
              <a:rPr lang="en-US" sz="1300" dirty="0">
                <a:hlinkClick r:id="rId2"/>
              </a:rPr>
              <a:t>https://docs.google.com/document/d/1NKEZ3xnlciu8YEwM4yiPd5kiwwm7u8shW7NXW62_Iws/edit</a:t>
            </a:r>
            <a:endParaRPr lang="en-US" sz="1300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At the bottom, enter a piece of terminology – </a:t>
            </a:r>
            <a:r>
              <a:rPr lang="en-US" b="1" dirty="0"/>
              <a:t>a term that’s used in many (sub-sub-)disciplines and/or colloquially </a:t>
            </a:r>
            <a:r>
              <a:rPr lang="en-US" dirty="0"/>
              <a:t>–  and the name of a research discipline (or sub-discipline or          sub-sub-discipline ...) that uses that term, and                    define what that term means in that (sub-sub-)discipline.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Or, you can add a new definition for a new (sub-sub-)discipline to a term that’s already listed.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This way, we can create a shared glossary of terminology as used in various disciplines.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Note that all the terms discussed in this session are already there, so you’ll have to add new ones!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4557B-832B-4FAB-A3B5-B24555912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2E39-35E6-4F6E-9AC4-35BC06831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73822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670539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Astronomy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universe’s visible matter is made of the following:</a:t>
            </a:r>
          </a:p>
          <a:p>
            <a:pPr lvl="1"/>
            <a:r>
              <a:rPr lang="en-US" dirty="0"/>
              <a:t>Hydrogen</a:t>
            </a:r>
          </a:p>
          <a:p>
            <a:pPr lvl="2"/>
            <a:r>
              <a:rPr lang="en-US" dirty="0"/>
              <a:t>Atomic number 1</a:t>
            </a:r>
          </a:p>
          <a:p>
            <a:pPr lvl="2"/>
            <a:r>
              <a:rPr lang="en-US" dirty="0"/>
              <a:t>75% of all baryonic mass</a:t>
            </a:r>
          </a:p>
          <a:p>
            <a:pPr lvl="2"/>
            <a:r>
              <a:rPr lang="en-US" dirty="0"/>
              <a:t>Most stars are made of hydrogen plasma</a:t>
            </a:r>
          </a:p>
          <a:p>
            <a:pPr lvl="1"/>
            <a:r>
              <a:rPr lang="en-US" dirty="0"/>
              <a:t>Helium</a:t>
            </a:r>
          </a:p>
          <a:p>
            <a:pPr lvl="2"/>
            <a:r>
              <a:rPr lang="en-US" dirty="0"/>
              <a:t>Atomic number 2</a:t>
            </a:r>
          </a:p>
          <a:p>
            <a:pPr lvl="2"/>
            <a:r>
              <a:rPr lang="en-US" dirty="0"/>
              <a:t>Noble gas (inert)</a:t>
            </a:r>
          </a:p>
          <a:p>
            <a:pPr lvl="2"/>
            <a:r>
              <a:rPr lang="en-US" dirty="0"/>
              <a:t>24% of total elemental mass</a:t>
            </a:r>
          </a:p>
          <a:p>
            <a:pPr lvl="1"/>
            <a:r>
              <a:rPr lang="en-US" dirty="0"/>
              <a:t>Other: ~1% (including oxygen </a:t>
            </a:r>
            <a:r>
              <a:rPr lang="en-US" b="1" dirty="0"/>
              <a:t>AND EVERYTHING ELSE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hlinkClick r:id="rId3"/>
              </a:rPr>
              <a:t>http://en.wikipedia.org/wiki/Hydrogen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http://en.wikipedia.org/wiki/Helium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41008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The Intake Interview</a:t>
            </a:r>
          </a:p>
        </p:txBody>
      </p:sp>
    </p:spTree>
    <p:extLst>
      <p:ext uri="{BB962C8B-B14F-4D97-AF65-F5344CB8AC3E}">
        <p14:creationId xmlns:p14="http://schemas.microsoft.com/office/powerpoint/2010/main" val="3755336846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Specific, Open-Ended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are questions whose answers you don’t really care about – but they’ll lead to useful discussions.</a:t>
            </a:r>
          </a:p>
          <a:p>
            <a:r>
              <a:rPr lang="en-US" dirty="0"/>
              <a:t>What language is your software written in?</a:t>
            </a:r>
          </a:p>
          <a:p>
            <a:r>
              <a:rPr lang="en-US" dirty="0"/>
              <a:t>Is it parallelized?</a:t>
            </a:r>
          </a:p>
          <a:p>
            <a:r>
              <a:rPr lang="en-US" dirty="0"/>
              <a:t>Who wrote it?</a:t>
            </a:r>
          </a:p>
          <a:p>
            <a:r>
              <a:rPr lang="en-US" dirty="0"/>
              <a:t>What operating system(s) has it been run on?</a:t>
            </a:r>
          </a:p>
          <a:p>
            <a:r>
              <a:rPr lang="en-US" dirty="0"/>
              <a:t>Briefly describe the science problem it’s used for.</a:t>
            </a:r>
          </a:p>
          <a:p>
            <a:r>
              <a:rPr lang="en-US" dirty="0"/>
              <a:t>Briefly describe the numerical method or algorithm.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6149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big is the memory footprint when running?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</a:t>
            </a:r>
            <a:r>
              <a:rPr lang="en-US" dirty="0" err="1"/>
              <a:t>timesteps</a:t>
            </a:r>
            <a:r>
              <a:rPr lang="en-US" dirty="0"/>
              <a:t>/iterations do you plan to run per experiment?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such experiments do you plan to run per year?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no input, a little bit of input or a lot of input?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a little bit of output or a lot of output?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Many small disk I/O transactions, or a few big ones?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48327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Researchers’ Projects</a:t>
            </a:r>
          </a:p>
        </p:txBody>
      </p:sp>
    </p:spTree>
    <p:extLst>
      <p:ext uri="{BB962C8B-B14F-4D97-AF65-F5344CB8AC3E}">
        <p14:creationId xmlns:p14="http://schemas.microsoft.com/office/powerpoint/2010/main" val="3608450329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Their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you’ve already talked to the researchers,                               you probably have a pretty good idea of                               who’s got big data and/or big compute needs.</a:t>
            </a:r>
          </a:p>
          <a:p>
            <a:r>
              <a:rPr lang="en-US" dirty="0"/>
              <a:t>Now you need to find out specifically                                       how much Cyberinfrastructure capacity they need.</a:t>
            </a:r>
          </a:p>
          <a:p>
            <a:r>
              <a:rPr lang="en-US" dirty="0"/>
              <a:t>You can always ask, but you’ll get more information                   if you’re writing an equipment proposal.</a:t>
            </a:r>
          </a:p>
          <a:p>
            <a:pPr lvl="1"/>
            <a:r>
              <a:rPr lang="en-US" dirty="0"/>
              <a:t>“I’m going to get you free goodies. Please send me                         a one page project summary plus the following details.”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08240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>
            <a:normAutofit/>
          </a:bodyPr>
          <a:lstStyle/>
          <a:p>
            <a:r>
              <a:rPr lang="en-US" dirty="0"/>
              <a:t>How much funding does your research currently have?        How much is pending? Planned? From what sources?</a:t>
            </a:r>
          </a:p>
          <a:p>
            <a:r>
              <a:rPr lang="en-US" dirty="0"/>
              <a:t>How many faculty, staff, postdocs, grad students and undergrads on your team will be served by this equipment?</a:t>
            </a:r>
          </a:p>
          <a:p>
            <a:r>
              <a:rPr lang="en-US" dirty="0"/>
              <a:t>What is the intellectual merit of your research?</a:t>
            </a:r>
          </a:p>
          <a:p>
            <a:r>
              <a:rPr lang="en-US" dirty="0"/>
              <a:t>What makes your research transformational/innovative?</a:t>
            </a:r>
          </a:p>
          <a:p>
            <a:r>
              <a:rPr lang="en-US" dirty="0"/>
              <a:t>What’s the importance/research impact of your research?</a:t>
            </a:r>
          </a:p>
          <a:p>
            <a:r>
              <a:rPr lang="en-US" dirty="0"/>
              <a:t>What are the broader impacts?</a:t>
            </a:r>
          </a:p>
          <a:p>
            <a:pPr lvl="1"/>
            <a:r>
              <a:rPr lang="en-US" dirty="0"/>
              <a:t>Education/training</a:t>
            </a:r>
          </a:p>
          <a:p>
            <a:pPr lvl="1"/>
            <a:r>
              <a:rPr lang="en-US" dirty="0"/>
              <a:t>Underrepresented populations (minorities, women, disabled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Economic/social impact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01242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of the proposed resource (CPU hours, storage, bandwidth, whatever) do you expect to need                            over lifetime of the grant (i.e., the next N years)?</a:t>
            </a:r>
          </a:p>
          <a:p>
            <a:r>
              <a:rPr lang="en-US" dirty="0"/>
              <a:t>How did you calculate this amount?</a:t>
            </a:r>
          </a:p>
          <a:p>
            <a:r>
              <a:rPr lang="en-US" dirty="0"/>
              <a:t>Why is this specific equipment important for your research?</a:t>
            </a:r>
          </a:p>
          <a:p>
            <a:r>
              <a:rPr lang="en-US" dirty="0"/>
              <a:t>What if you didn’t have this specific equipment?</a:t>
            </a:r>
          </a:p>
          <a:p>
            <a:r>
              <a:rPr lang="en-US" dirty="0"/>
              <a:t>Please give me a one page summary of your research                that incorporates these issues.</a:t>
            </a:r>
          </a:p>
          <a:p>
            <a:pPr lvl="1"/>
            <a:r>
              <a:rPr lang="en-US" dirty="0"/>
              <a:t>This is typically straightforward, because                                                                                                                                                         faculty often have either a 1 page summary from                     a grant proposal or a more broad research statement.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86324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/>
          </a:bodyPr>
          <a:lstStyle/>
          <a:p>
            <a:r>
              <a:rPr lang="en-US" dirty="0"/>
              <a:t>How many CPU core hours or node hours will you need over the next N years?</a:t>
            </a:r>
          </a:p>
          <a:p>
            <a:r>
              <a:rPr lang="en-US" dirty="0"/>
              <a:t>How did you determine that?</a:t>
            </a:r>
          </a:p>
          <a:p>
            <a:r>
              <a:rPr lang="en-US" dirty="0"/>
              <a:t>Have you benchmarked your code?</a:t>
            </a:r>
          </a:p>
          <a:p>
            <a:pPr lvl="1"/>
            <a:r>
              <a:rPr lang="en-US" dirty="0"/>
              <a:t>On what platform?</a:t>
            </a:r>
          </a:p>
          <a:p>
            <a:pPr lvl="1"/>
            <a:r>
              <a:rPr lang="en-US" dirty="0"/>
              <a:t>What is the expected performance improvement on the proposed instrument, compared to the platform you benchmarked on? How did you extrapolate that?</a:t>
            </a:r>
          </a:p>
          <a:p>
            <a:pPr lvl="1"/>
            <a:r>
              <a:rPr lang="en-US" dirty="0"/>
              <a:t>Do you plan to optimize the software? If so,                           what performance improvement do you anticipate, and why?</a:t>
            </a:r>
          </a:p>
          <a:p>
            <a:pPr marL="457200" lvl="1" indent="0">
              <a:buNone/>
            </a:pPr>
            <a:r>
              <a:rPr lang="en-US" dirty="0"/>
              <a:t>	[This only applies to their own homebrew codes.]</a:t>
            </a:r>
          </a:p>
          <a:p>
            <a:pPr marL="457200" lvl="1" indent="0">
              <a:buNone/>
            </a:pPr>
            <a:r>
              <a:rPr lang="en-US" sz="2400" dirty="0">
                <a:hlinkClick r:id="rId3"/>
              </a:rPr>
              <a:t>http://www.nsf.gov/pubs/2011/nsf11011/nsf11011.jsp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50325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/>
              <a:t>If the proposal is for a more novel type of platform                 (for example, accelerators such as GPUs):</a:t>
            </a:r>
          </a:p>
          <a:p>
            <a:pPr lvl="1"/>
            <a:r>
              <a:rPr lang="en-US" dirty="0"/>
              <a:t>Who will be responsible for porting the code to the novel platform?</a:t>
            </a:r>
          </a:p>
          <a:p>
            <a:pPr lvl="2"/>
            <a:r>
              <a:rPr lang="en-US" dirty="0"/>
              <a:t>If this is either a community code or a commercial code,                  the porting may already have been done by the developers.</a:t>
            </a:r>
          </a:p>
          <a:p>
            <a:pPr lvl="1"/>
            <a:r>
              <a:rPr lang="en-US" dirty="0"/>
              <a:t>Have they committed to do so?</a:t>
            </a:r>
          </a:p>
          <a:p>
            <a:pPr lvl="1"/>
            <a:r>
              <a:rPr lang="en-US" dirty="0"/>
              <a:t>What speedup is expected on the new platform? How did you determine that?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14807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MRI/CRI for Storage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storage will be needed for this project?</a:t>
            </a:r>
          </a:p>
          <a:p>
            <a:pPr lvl="1"/>
            <a:r>
              <a:rPr lang="en-US" dirty="0"/>
              <a:t>If this is a live storage MRI/CRI:                                                 What is the maximum amount of storage at a time                        that will be needed for this project?</a:t>
            </a:r>
          </a:p>
          <a:p>
            <a:pPr lvl="1"/>
            <a:r>
              <a:rPr lang="en-US" dirty="0"/>
              <a:t>If this is an archival storage MRI/CRI:                                        What is the total amount of storage needed                                 over the lifetime of the instrument?</a:t>
            </a:r>
          </a:p>
          <a:p>
            <a:r>
              <a:rPr lang="en-US" dirty="0"/>
              <a:t>How was that calculated?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4643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planets made of?</a:t>
            </a:r>
          </a:p>
          <a:p>
            <a:pPr marL="0" indent="0">
              <a:buNone/>
            </a:pPr>
            <a:r>
              <a:rPr lang="en-US" dirty="0"/>
              <a:t>Metals! (In the chemical sense)</a:t>
            </a:r>
          </a:p>
          <a:p>
            <a:r>
              <a:rPr lang="en-US" dirty="0"/>
              <a:t>Cores of iron, nickel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Earth’s core is 89% iron, 6% nickel, 5% other</a:t>
            </a:r>
          </a:p>
          <a:p>
            <a:r>
              <a:rPr lang="en-US" dirty="0"/>
              <a:t>Mantles of silicates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dirty="0">
                <a:hlinkClick r:id="rId3"/>
              </a:rPr>
              <a:t>http://en.wikipedia.org/wiki/Planets#Mass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hlinkClick r:id="rId4"/>
              </a:rPr>
              <a:t>http://en.wikipedia.org/wiki/Earth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900" dirty="0"/>
              <a:t>Rose Eveleth, “Barns Are Painted Red Because of the Physics of Dying Stars.”</a:t>
            </a:r>
          </a:p>
          <a:p>
            <a:pPr marL="0" indent="0">
              <a:buNone/>
            </a:pPr>
            <a:r>
              <a:rPr lang="en-US" sz="1200" dirty="0">
                <a:hlinkClick r:id="rId5"/>
              </a:rPr>
              <a:t>http://www.smithsonianmag.com/smart-news/barns-are-painted-red-because-of-the-physics-of-dying-stars-58185724/?utm_source=keywee-facebook.com&amp;utm_medium=socialmedia&amp;utm_campaign=keywee&amp;kwp_0=283306&amp;kwp_4=1091891&amp;kwp_1=506963</a:t>
            </a:r>
            <a:r>
              <a:rPr lang="en-US" sz="12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75390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26438" cy="4648200"/>
          </a:xfrm>
        </p:spPr>
        <p:txBody>
          <a:bodyPr>
            <a:normAutofit/>
          </a:bodyPr>
          <a:lstStyle/>
          <a:p>
            <a:r>
              <a:rPr lang="en-US" sz="2700" dirty="0"/>
              <a:t>What is the expected typical size of each dataset       being transferred?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(It would be helpful to know expected growth rate:        Are you expecting it to stay roughly the same over          the next several years, or to double every two years,         or what?)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94799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Where are such datasets originating, and                     where are they being transferred to?</a:t>
            </a:r>
          </a:p>
          <a:p>
            <a:pPr marL="0" indent="0">
              <a:buNone/>
            </a:pPr>
            <a:endParaRPr lang="en-US" sz="2700" dirty="0"/>
          </a:p>
          <a:p>
            <a:r>
              <a:rPr lang="en-US" sz="2700" dirty="0"/>
              <a:t>Why do such datasets need to be transferred          between these endpoints?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(That is, what requirement do these data transfers address for your team’s research?</a:t>
            </a:r>
            <a:r>
              <a:rPr lang="en-US" dirty="0"/>
              <a:t>)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21181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dirty="0"/>
              <a:t>What is the time window for transferring              each such dataset?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Why does each such dataset need to be transferred during that specific time window?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That is, what's the negative impact of the transfer taking</a:t>
            </a:r>
          </a:p>
          <a:p>
            <a:pPr marL="0" indent="0">
              <a:buNone/>
            </a:pPr>
            <a:r>
              <a:rPr lang="en-US" sz="3800" dirty="0"/>
              <a:t>(a) marginally longer and (b) much longer?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How often do you expect to have such a data transfer need?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94446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21797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r>
              <a:rPr lang="en-US" dirty="0"/>
              <a:t>To a chemist, “metals” have a very specific                chemical definition.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But, to an astronomer (especially a cosmologist),                 “metals” are anything that isn’t hydrogen or helium.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4901" y="4968749"/>
            <a:ext cx="3556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/>
              </a:rPr>
              <a:t>https://chem.libretexts.org/Courses/College_of_Marin/Marin%3A_CHEM_114_-_Introductory_Chemistry_(Daubenmire)/04%3A_Atoms_and_Elements/4.6%3A_Looking_for_Patterns%3A_The_Periodic_Law_and_the_Periodic_Table</a:t>
            </a:r>
            <a:endParaRPr lang="en-US" sz="800" dirty="0"/>
          </a:p>
        </p:txBody>
      </p:sp>
      <p:pic>
        <p:nvPicPr>
          <p:cNvPr id="1028" name="Picture 4" descr="http://user.astro.columbia.edu/~gbryan/Site/IGM_files/gas_density_z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40" y="2463364"/>
            <a:ext cx="2622507" cy="262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873" y="5091859"/>
            <a:ext cx="355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5"/>
              </a:rPr>
              <a:t>http://user.astro.columbia.edu/~gbryan/Site/IGM_files/gas_density_z0.png</a:t>
            </a:r>
            <a:endParaRPr lang="en-US" sz="8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2" descr="Sections of period table: Alkali metals, alkaline earth metals, transition metals, halogens, noble gases, lanthanide metals, actinide metals.">
            <a:extLst>
              <a:ext uri="{FF2B5EF4-FFF2-40B4-BE49-F238E27FC236}">
                <a16:creationId xmlns:a16="http://schemas.microsoft.com/office/drawing/2014/main" id="{16AD80E3-CAE5-4576-9E35-0DF3FE885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87" y="3900427"/>
            <a:ext cx="1920826" cy="109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 ">
            <a:extLst>
              <a:ext uri="{FF2B5EF4-FFF2-40B4-BE49-F238E27FC236}">
                <a16:creationId xmlns:a16="http://schemas.microsoft.com/office/drawing/2014/main" id="{4B26D29D-5B7A-4CBB-A56E-63B673F48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22" y="1818741"/>
            <a:ext cx="40268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C0E07E0-9A7A-4ACE-B14A-7E96162CA30F}"/>
              </a:ext>
            </a:extLst>
          </p:cNvPr>
          <p:cNvSpPr/>
          <p:nvPr/>
        </p:nvSpPr>
        <p:spPr bwMode="auto">
          <a:xfrm>
            <a:off x="7984249" y="2063601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8AFB19-A847-4982-8B05-73BCBE1B1321}"/>
              </a:ext>
            </a:extLst>
          </p:cNvPr>
          <p:cNvSpPr txBox="1"/>
          <p:nvPr/>
        </p:nvSpPr>
        <p:spPr>
          <a:xfrm>
            <a:off x="8001000" y="199826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0D2C6B-2FF3-4642-ACAF-FC84A6623373}"/>
              </a:ext>
            </a:extLst>
          </p:cNvPr>
          <p:cNvSpPr/>
          <p:nvPr/>
        </p:nvSpPr>
        <p:spPr bwMode="auto">
          <a:xfrm>
            <a:off x="8471343" y="1829208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C238A6-F3C2-4C22-9474-851A36AAE987}"/>
              </a:ext>
            </a:extLst>
          </p:cNvPr>
          <p:cNvSpPr txBox="1"/>
          <p:nvPr/>
        </p:nvSpPr>
        <p:spPr>
          <a:xfrm>
            <a:off x="8354890" y="1763871"/>
            <a:ext cx="53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1DB9B9-E6BA-4009-BFD6-C8B5575F1049}"/>
              </a:ext>
            </a:extLst>
          </p:cNvPr>
          <p:cNvSpPr txBox="1"/>
          <p:nvPr/>
        </p:nvSpPr>
        <p:spPr>
          <a:xfrm>
            <a:off x="4679722" y="1763871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08103816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5063"/>
            <a:ext cx="7924800" cy="4884737"/>
          </a:xfrm>
        </p:spPr>
        <p:txBody>
          <a:bodyPr/>
          <a:lstStyle/>
          <a:p>
            <a:r>
              <a:rPr lang="en-US" dirty="0"/>
              <a:t>What happens if you put a mathematician, a psychologist and a movie producer into a room and ask them to discuss projection?</a:t>
            </a:r>
          </a:p>
          <a:p>
            <a:pPr lvl="1"/>
            <a:r>
              <a:rPr lang="en-US" dirty="0"/>
              <a:t>What does “projection” mean to a mathematician?</a:t>
            </a:r>
          </a:p>
          <a:p>
            <a:pPr lvl="1"/>
            <a:r>
              <a:rPr lang="en-US" dirty="0"/>
              <a:t>What does “projection” mean to a psychologist?</a:t>
            </a:r>
          </a:p>
          <a:p>
            <a:pPr lvl="1"/>
            <a:r>
              <a:rPr lang="en-US" dirty="0"/>
              <a:t>What does “projection” mean to a movie producer?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key skill that you’ll develop by experience:</a:t>
            </a:r>
          </a:p>
          <a:p>
            <a:pPr marL="0" indent="0">
              <a:buNone/>
            </a:pPr>
            <a:r>
              <a:rPr lang="en-US" dirty="0"/>
              <a:t>How to tell when people are talking past each other by using the same words to mean different things, or vice versa.</a:t>
            </a:r>
          </a:p>
          <a:p>
            <a:pPr marL="0" indent="0">
              <a:buNone/>
            </a:pPr>
            <a:r>
              <a:rPr lang="en-US" dirty="0"/>
              <a:t>Example: “Who’s on first?” comedy routine: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https://www.youtube.com/watch?v=sShMA85pv8M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24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4306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27979</TotalTime>
  <Words>5640</Words>
  <Application>Microsoft Office PowerPoint</Application>
  <PresentationFormat>On-screen Show (4:3)</PresentationFormat>
  <Paragraphs>699</Paragraphs>
  <Slides>73</Slides>
  <Notes>58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 Black</vt:lpstr>
      <vt:lpstr>Courier New</vt:lpstr>
      <vt:lpstr>Tahoma</vt:lpstr>
      <vt:lpstr>Times New Roman</vt:lpstr>
      <vt:lpstr>Wingdings</vt:lpstr>
      <vt:lpstr>Blends</vt:lpstr>
      <vt:lpstr>Effective Communication</vt:lpstr>
      <vt:lpstr>Outline</vt:lpstr>
      <vt:lpstr>PowerPoint Presentation</vt:lpstr>
      <vt:lpstr>Is Oxygen a Metal?</vt:lpstr>
      <vt:lpstr>Oxygen in Real Life</vt:lpstr>
      <vt:lpstr>Oxygen in Astronomy</vt:lpstr>
      <vt:lpstr>Planets etc</vt:lpstr>
      <vt:lpstr>So What’s a Metal?</vt:lpstr>
      <vt:lpstr>Projection</vt:lpstr>
      <vt:lpstr>What Are Fluids?</vt:lpstr>
      <vt:lpstr>What Are Fluids? (cont’d)</vt:lpstr>
      <vt:lpstr>Database</vt:lpstr>
      <vt:lpstr>Data vs Metadata</vt:lpstr>
      <vt:lpstr>Scale</vt:lpstr>
      <vt:lpstr>Science vs Engineering</vt:lpstr>
      <vt:lpstr>CS or IT?</vt:lpstr>
      <vt:lpstr>Is Simulated Data Actually Data?</vt:lpstr>
      <vt:lpstr>Do They Know What You Know?</vt:lpstr>
      <vt:lpstr>Most People Are Bad at This!</vt:lpstr>
      <vt:lpstr>Exercise</vt:lpstr>
      <vt:lpstr>Enterprise IT vs Research Computing: Natural Enemies, or Natural Allies?</vt:lpstr>
      <vt:lpstr>Research Computing Is Weird</vt:lpstr>
      <vt:lpstr>Enterprise IT &amp; Research Computing</vt:lpstr>
      <vt:lpstr>Enterprise IT Example</vt:lpstr>
      <vt:lpstr>Enterprise vs Research: Incentives</vt:lpstr>
      <vt:lpstr>Enterprise vs Research: How to Resolve?</vt:lpstr>
      <vt:lpstr>How Much Failure is Normal?</vt:lpstr>
      <vt:lpstr>Implications for IT</vt:lpstr>
      <vt:lpstr>The Mindset Gap</vt:lpstr>
      <vt:lpstr>The Mindset Gap</vt:lpstr>
      <vt:lpstr>Mental Distance</vt:lpstr>
      <vt:lpstr>What’s the Cost of Storage?</vt:lpstr>
      <vt:lpstr>Why Else is Using Research Computing Hard?</vt:lpstr>
      <vt:lpstr>Why Are Researchers “That Way”?</vt:lpstr>
      <vt:lpstr>Researcher Types</vt:lpstr>
      <vt:lpstr>What Are Faculty Rewarded For?</vt:lpstr>
      <vt:lpstr>Tenure-Track (Not Yet Tenured) Faculty</vt:lpstr>
      <vt:lpstr>Tenured Faculty</vt:lpstr>
      <vt:lpstr>Research Faculty (Non-Tenure-Track)</vt:lpstr>
      <vt:lpstr>Postdocs</vt:lpstr>
      <vt:lpstr>Students</vt:lpstr>
      <vt:lpstr>Research Funding</vt:lpstr>
      <vt:lpstr>Academic Research Funding Model</vt:lpstr>
      <vt:lpstr>Probability of Success #1</vt:lpstr>
      <vt:lpstr>Probability of Success #2</vt:lpstr>
      <vt:lpstr>Research Computing Funding Models</vt:lpstr>
      <vt:lpstr>How Should Faculty Spend Their Time?</vt:lpstr>
      <vt:lpstr>Things to Say to a Researcher</vt:lpstr>
      <vt:lpstr>Cost</vt:lpstr>
      <vt:lpstr>Control</vt:lpstr>
      <vt:lpstr>Administration</vt:lpstr>
      <vt:lpstr>PowerPoint Presentation</vt:lpstr>
      <vt:lpstr>Where are the CDS&amp;E Researchers?</vt:lpstr>
      <vt:lpstr>Keywords to Look For</vt:lpstr>
      <vt:lpstr>Contact Them!</vt:lpstr>
      <vt:lpstr>Go to New Faculty Meet-n-Greets</vt:lpstr>
      <vt:lpstr>Visit Them!</vt:lpstr>
      <vt:lpstr>Exercise</vt:lpstr>
      <vt:lpstr>Thanks for your attention!   Questions? hneeman@ou.edu</vt:lpstr>
      <vt:lpstr>PowerPoint Presentation</vt:lpstr>
      <vt:lpstr>Specific, Open-Ended Questions</vt:lpstr>
      <vt:lpstr>Questions cont’d</vt:lpstr>
      <vt:lpstr>PowerPoint Presentation</vt:lpstr>
      <vt:lpstr>Know Their Research</vt:lpstr>
      <vt:lpstr>Equipment Proposal Questions #1</vt:lpstr>
      <vt:lpstr>Equipment Proposal Questions #2</vt:lpstr>
      <vt:lpstr>MRI/CRI for HPC Cluster Questions #1</vt:lpstr>
      <vt:lpstr>MRI/CRI for HPC Cluster Questions #2</vt:lpstr>
      <vt:lpstr>MRI/CRI for Storage Questions</vt:lpstr>
      <vt:lpstr>Campus CI Questions #1</vt:lpstr>
      <vt:lpstr>Campus CI Questions #2</vt:lpstr>
      <vt:lpstr>Campus CI Questions #3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Residency 2019: Workshop Overview</dc:title>
  <dc:creator>Henry Neeman</dc:creator>
  <cp:lastModifiedBy>Neeman, Henry J.</cp:lastModifiedBy>
  <cp:revision>827</cp:revision>
  <cp:lastPrinted>1601-01-01T00:00:00Z</cp:lastPrinted>
  <dcterms:created xsi:type="dcterms:W3CDTF">2001-08-18T12:37:15Z</dcterms:created>
  <dcterms:modified xsi:type="dcterms:W3CDTF">2024-06-24T04:44:46Z</dcterms:modified>
</cp:coreProperties>
</file>