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6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5143500" type="screen16x9"/>
  <p:notesSz cx="6858000" cy="9144000"/>
  <p:embeddedFontLst>
    <p:embeddedFont>
      <p:font typeface="Merriweather" panose="00000500000000000000" pitchFamily="2" charset="0"/>
      <p:regular r:id="rId64"/>
      <p:bold r:id="rId65"/>
      <p:italic r:id="rId66"/>
      <p:boldItalic r:id="rId67"/>
    </p:embeddedFont>
    <p:embeddedFont>
      <p:font typeface="Oswald" panose="00000500000000000000" pitchFamily="2" charset="0"/>
      <p:regular r:id="rId68"/>
      <p:bold r:id="rId69"/>
    </p:embeddedFont>
    <p:embeddedFont>
      <p:font typeface="Roboto" panose="02000000000000000000"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038" autoAdjust="0"/>
  </p:normalViewPr>
  <p:slideViewPr>
    <p:cSldViewPr snapToGrid="0">
      <p:cViewPr varScale="1">
        <p:scale>
          <a:sx n="102" d="100"/>
          <a:sy n="102" d="100"/>
        </p:scale>
        <p:origin x="826" y="72"/>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3.fntdata"/><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2.fntdata"/><Relationship Id="rId73" Type="http://schemas.openxmlformats.org/officeDocument/2006/relationships/font" Target="fonts/font10.fntdata"/><Relationship Id="rId78"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nider" userId="8e0ebc2d-ac24-4893-a19a-1809f9ac35e3" providerId="ADAL" clId="{700BAE9F-6DD0-4367-B530-7CCEDB0A769A}"/>
    <pc:docChg chg="undo redo custSel addSld delSld modSld">
      <pc:chgData name="Paul Snider" userId="8e0ebc2d-ac24-4893-a19a-1809f9ac35e3" providerId="ADAL" clId="{700BAE9F-6DD0-4367-B530-7CCEDB0A769A}" dt="2024-06-23T22:02:19.110" v="610" actId="47"/>
      <pc:docMkLst>
        <pc:docMk/>
      </pc:docMkLst>
      <pc:sldChg chg="modSp mod modNotesTx">
        <pc:chgData name="Paul Snider" userId="8e0ebc2d-ac24-4893-a19a-1809f9ac35e3" providerId="ADAL" clId="{700BAE9F-6DD0-4367-B530-7CCEDB0A769A}" dt="2024-06-23T21:47:08.174" v="251" actId="13926"/>
        <pc:sldMkLst>
          <pc:docMk/>
          <pc:sldMk cId="0" sldId="273"/>
        </pc:sldMkLst>
        <pc:picChg chg="mod">
          <ac:chgData name="Paul Snider" userId="8e0ebc2d-ac24-4893-a19a-1809f9ac35e3" providerId="ADAL" clId="{700BAE9F-6DD0-4367-B530-7CCEDB0A769A}" dt="2024-06-23T21:46:02.296" v="243" actId="1076"/>
          <ac:picMkLst>
            <pc:docMk/>
            <pc:sldMk cId="0" sldId="273"/>
            <ac:picMk id="325" creationId="{00000000-0000-0000-0000-000000000000}"/>
          </ac:picMkLst>
        </pc:picChg>
      </pc:sldChg>
      <pc:sldChg chg="modSp mod">
        <pc:chgData name="Paul Snider" userId="8e0ebc2d-ac24-4893-a19a-1809f9ac35e3" providerId="ADAL" clId="{700BAE9F-6DD0-4367-B530-7CCEDB0A769A}" dt="2024-06-23T21:50:27.791" v="254" actId="27636"/>
        <pc:sldMkLst>
          <pc:docMk/>
          <pc:sldMk cId="0" sldId="276"/>
        </pc:sldMkLst>
        <pc:spChg chg="mod">
          <ac:chgData name="Paul Snider" userId="8e0ebc2d-ac24-4893-a19a-1809f9ac35e3" providerId="ADAL" clId="{700BAE9F-6DD0-4367-B530-7CCEDB0A769A}" dt="2024-06-23T21:50:27.791" v="254" actId="27636"/>
          <ac:spMkLst>
            <pc:docMk/>
            <pc:sldMk cId="0" sldId="276"/>
            <ac:spMk id="345" creationId="{00000000-0000-0000-0000-000000000000}"/>
          </ac:spMkLst>
        </pc:spChg>
      </pc:sldChg>
      <pc:sldChg chg="modSp mod modNotes">
        <pc:chgData name="Paul Snider" userId="8e0ebc2d-ac24-4893-a19a-1809f9ac35e3" providerId="ADAL" clId="{700BAE9F-6DD0-4367-B530-7CCEDB0A769A}" dt="2024-06-23T21:56:56.617" v="609" actId="14100"/>
        <pc:sldMkLst>
          <pc:docMk/>
          <pc:sldMk cId="0" sldId="282"/>
        </pc:sldMkLst>
        <pc:spChg chg="mod">
          <ac:chgData name="Paul Snider" userId="8e0ebc2d-ac24-4893-a19a-1809f9ac35e3" providerId="ADAL" clId="{700BAE9F-6DD0-4367-B530-7CCEDB0A769A}" dt="2024-06-23T21:56:56.617" v="609" actId="14100"/>
          <ac:spMkLst>
            <pc:docMk/>
            <pc:sldMk cId="0" sldId="282"/>
            <ac:spMk id="403" creationId="{00000000-0000-0000-0000-000000000000}"/>
          </ac:spMkLst>
        </pc:spChg>
      </pc:sldChg>
      <pc:sldChg chg="add del">
        <pc:chgData name="Paul Snider" userId="8e0ebc2d-ac24-4893-a19a-1809f9ac35e3" providerId="ADAL" clId="{700BAE9F-6DD0-4367-B530-7CCEDB0A769A}" dt="2024-06-23T22:02:19.110" v="610" actId="47"/>
        <pc:sldMkLst>
          <pc:docMk/>
          <pc:sldMk cId="3554672827"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dn.pixabay.com/photo/2012/04/05/01/46/soccer-25762__340.p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dn.pixabay.com/photo/2014/04/03/10/24/goalie-310371__340.pn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dn.pixabay.com/photo/2012/04/05/01/46/soccer-25762__340.p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dn.pixabay.com/photo/2014/04/03/10/24/goalie-310371__340.p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dn.pixabay.com/photo/2020/10/11/17/20/icon-5646465__340.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dn.pixabay.com/photo/2017/01/31/23/06/communicate-2028004_960_720.p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dn.pixabay.com/photo/2014/04/03/10/28/stickman-310590__340.p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dn.pixabay.com/photo/2020/10/11/17/20/icon-5646465__340.jpg"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cdn.pixabay.com/photo/2016/09/15/18/28/update-1672350__340.png" TargetMode="External"/><Relationship Id="rId4" Type="http://schemas.openxmlformats.org/officeDocument/2006/relationships/hyperlink" Target="https://cdn.pixabay.com/photo/2017/04/03/17/24/teamwork-2198961__340.png"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dn.pixabay.com/photo/2013/07/12/17/12/angry-151791__340.p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dn.pixabay.com/photo/2020/10/11/17/20/icon-5646465__340.jpg"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cdn.pixabay.com/photo/2018/08/15/08/51/company-3607517__340.jpg" TargetMode="External"/><Relationship Id="rId4" Type="http://schemas.openxmlformats.org/officeDocument/2006/relationships/hyperlink" Target="https://cdn.pixabay.com/photo/2016/07/23/12/54/box-1536798__340.pn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dn.pixabay.com/photo/2013/07/12/17/12/question-151792__340.p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dn.pixabay.com/photo/2020/10/11/17/20/icon-5646465__340.jpg"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cdn.pixabay.com/photo/2014/04/03/10/28/stickman-310592__340.png" TargetMode="External"/><Relationship Id="rId5" Type="http://schemas.openxmlformats.org/officeDocument/2006/relationships/hyperlink" Target="https://cdn.pixabay.com/photo/2014/04/03/10/28/stickman-310593__340.png" TargetMode="External"/><Relationship Id="rId4" Type="http://schemas.openxmlformats.org/officeDocument/2006/relationships/hyperlink" Target="https://cdn.pixabay.com/photo/2013/07/12/17/12/sad-151795__340.png"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dn.pixabay.com/photo/2013/07/12/19/19/stickman-154553__340.p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dn.pixabay.com/photo/2013/07/12/19/19/stickman-154553__340.p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dn.pixabay.com/photo/2017/01/31/23/06/communicate-2028004_960_720.p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sdea.org.sg/journal/mirror-exercise-classic-drama-warm-up-activity/"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cdn.pixabay.com/photo/2020/03/30/05/37/head-4983119__340.jpg" TargetMode="External"/><Relationship Id="rId5" Type="http://schemas.openxmlformats.org/officeDocument/2006/relationships/hyperlink" Target="https://www.theatrefolk.com/blog/mirror-exercise-modified/" TargetMode="External"/><Relationship Id="rId4" Type="http://schemas.openxmlformats.org/officeDocument/2006/relationships/hyperlink" Target="https://dbp.theatredance.utexas.edu/content/mirrors"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jonathonleiner.medium.com/improv-games-for-virtual-space-66cbf4b77c97"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dn.pixabay.com/photo/2017/01/31/23/06/communicate-2028004_960_720.p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dn.pixabay.com/photo/2017/01/31/23/06/communicate-2028004_960_720.p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a9beb352b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a9beb352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d24c8ef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d24c8ef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Defining a Problem</a:t>
            </a:r>
            <a:endParaRPr b="1"/>
          </a:p>
          <a:p>
            <a:pPr marL="457200" lvl="0" indent="-298450" algn="l" rtl="0">
              <a:spcBef>
                <a:spcPts val="0"/>
              </a:spcBef>
              <a:spcAft>
                <a:spcPts val="0"/>
              </a:spcAft>
              <a:buSzPts val="1100"/>
              <a:buChar char="●"/>
            </a:pPr>
            <a:r>
              <a:rPr lang="en"/>
              <a:t>There are many different types of problems (as participants suggested in response to the previous slide)</a:t>
            </a:r>
            <a:endParaRPr/>
          </a:p>
          <a:p>
            <a:pPr marL="457200" lvl="0" indent="-298450" algn="l" rtl="0">
              <a:spcBef>
                <a:spcPts val="0"/>
              </a:spcBef>
              <a:spcAft>
                <a:spcPts val="0"/>
              </a:spcAft>
              <a:buSzPts val="1100"/>
              <a:buChar char="●"/>
            </a:pPr>
            <a:r>
              <a:rPr lang="en"/>
              <a:t>Here is is a dictionary definition of “Problem”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cef835710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cef83571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1394D"/>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Our Definition of “Problem”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the purposes of this training, we define a problem as occurring when there is a barrier to reaching our goal.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3"/>
              </a:rPr>
              <a:t>https://cdn.pixabay.com/photo/2012/04/05/01/46/soccer-25762__340.png</a:t>
            </a:r>
            <a:r>
              <a:rPr lang="en" i="1">
                <a:solidFill>
                  <a:schemeClr val="dk1"/>
                </a:solidFill>
              </a:rPr>
              <a:t> </a:t>
            </a:r>
            <a:endParaRPr i="1">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4"/>
              </a:rPr>
              <a:t>https://cdn.pixabay.com/photo/2014/04/03/10/24/goalie-310371__340.png</a:t>
            </a:r>
            <a:r>
              <a:rPr lang="en" i="1">
                <a:solidFill>
                  <a:schemeClr val="dk1"/>
                </a:solidFill>
              </a:rPr>
              <a:t> </a:t>
            </a:r>
            <a:endParaRPr i="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1cd6cb4a7_0_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1cd6cb4a7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31394D"/>
                </a:solidFill>
                <a:highlight>
                  <a:srgbClr val="F7B7F7"/>
                </a:highlight>
              </a:rPr>
              <a:t>NOTE: this is an animated slide.</a:t>
            </a:r>
            <a:endParaRPr>
              <a:solidFill>
                <a:srgbClr val="2A3990"/>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Our Definition of “Solution”</a:t>
            </a:r>
            <a:endParaRPr>
              <a:solidFill>
                <a:schemeClr val="dk1"/>
              </a:solidFill>
            </a:endParaRPr>
          </a:p>
          <a:p>
            <a:pPr marL="457200" lvl="0" indent="-298450" algn="l" rtl="0">
              <a:spcBef>
                <a:spcPts val="0"/>
              </a:spcBef>
              <a:spcAft>
                <a:spcPts val="0"/>
              </a:spcAft>
              <a:buSzPts val="1100"/>
              <a:buChar char="●"/>
            </a:pPr>
            <a:r>
              <a:rPr lang="en"/>
              <a:t>For the purposes of this training, we define a solution as occurring when the barrier to reaching our goal is removed or overcome.</a:t>
            </a:r>
            <a:endParaRPr/>
          </a:p>
          <a:p>
            <a:pPr marL="0" lvl="0" indent="0" algn="l" rtl="0">
              <a:spcBef>
                <a:spcPts val="0"/>
              </a:spcBef>
              <a:spcAft>
                <a:spcPts val="0"/>
              </a:spcAft>
              <a:buNone/>
            </a:pPr>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3"/>
              </a:rPr>
              <a:t>https://cdn.pixabay.com/photo/2012/04/05/01/46/soccer-25762__340.png</a:t>
            </a:r>
            <a:r>
              <a:rPr lang="en" i="1">
                <a:solidFill>
                  <a:schemeClr val="dk1"/>
                </a:solidFill>
              </a:rPr>
              <a:t> </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4"/>
              </a:rPr>
              <a:t>https://cdn.pixabay.com/photo/2014/04/03/10/24/goalie-310371__340.png</a:t>
            </a:r>
            <a:r>
              <a:rPr lang="en" i="1">
                <a:solidFill>
                  <a:schemeClr val="dk1"/>
                </a:solidFill>
              </a:rPr>
              <a:t> </a:t>
            </a:r>
            <a:endParaRPr i="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d24c8effd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d24c8effd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31394D"/>
                </a:solidFill>
                <a:highlight>
                  <a:srgbClr val="F7B7F7"/>
                </a:highlight>
              </a:rPr>
              <a:t>NOTE: this is an animated slide.</a:t>
            </a:r>
            <a:endParaRPr b="1">
              <a:solidFill>
                <a:srgbClr val="31394D"/>
              </a:solidFill>
              <a:highlight>
                <a:srgbClr val="F7B7F7"/>
              </a:highlight>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Effective Solutions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the purposes of this training, we define an effective solution as one that both </a:t>
            </a:r>
            <a:r>
              <a:rPr lang="en" b="1">
                <a:solidFill>
                  <a:schemeClr val="dk1"/>
                </a:solidFill>
              </a:rPr>
              <a:t>solves the current problem</a:t>
            </a:r>
            <a:r>
              <a:rPr lang="en">
                <a:solidFill>
                  <a:schemeClr val="dk1"/>
                </a:solidFill>
              </a:rPr>
              <a:t> and </a:t>
            </a:r>
            <a:r>
              <a:rPr lang="en" b="1">
                <a:solidFill>
                  <a:schemeClr val="dk1"/>
                </a:solidFill>
              </a:rPr>
              <a:t>maintains the relationships</a:t>
            </a:r>
            <a:r>
              <a:rPr lang="en">
                <a:solidFill>
                  <a:schemeClr val="dk1"/>
                </a:solidFill>
              </a:rPr>
              <a:t> with others involved in the problem-solving process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Solving the problem means removing barriers, finding a solution, and implementing it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Maintaining the relationship means working together, preserving and building connections, and building a strong foundation for success when new problems arise in the future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It’s important to balance both of these goals in order to identify a successful solution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Focusing only on the problem and ignoring the needs of the people trying to solve it may lead to unhappiness, less productivity, and in the worst case people leaving to work elsewhere (e.g., bosses who yell or who require unreasonable work hours don’t inspire their employees to do their best or to stay at the job long-term)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Focusing only on the relationships and ignoring the problem-solving process means you’re not actually getting the work done! (e.g., groups that prioritize social activities over work, or that prioritize the personal relationship dynamics, rather than the professional relationships, may not be able to solve problems efficiently)</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fc430acedb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fc430aced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Agenda</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Next, we’re going to shift to an examination of specific types of problems and how to solve them</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3a9beb352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3a9beb352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3a9beb352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3a9beb352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a9beb352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3a9beb352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011e5d2030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011e5d2030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rPr>
              <a:t>Example Problem Scenario 1</a:t>
            </a:r>
          </a:p>
          <a:p>
            <a:pPr marL="457200" lvl="0" indent="-298450" algn="l" rtl="0">
              <a:spcBef>
                <a:spcPts val="0"/>
              </a:spcBef>
              <a:spcAft>
                <a:spcPts val="0"/>
              </a:spcAft>
              <a:buClr>
                <a:schemeClr val="dk1"/>
              </a:buClr>
              <a:buSzPts val="1100"/>
              <a:buChar char="●"/>
            </a:pPr>
            <a:r>
              <a:rPr lang="en-US" dirty="0">
                <a:solidFill>
                  <a:schemeClr val="dk1"/>
                </a:solidFill>
              </a:rPr>
              <a:t>As an example scenario, let’s consider an IT Service Desk in an organization that processes help tickets</a:t>
            </a:r>
          </a:p>
          <a:p>
            <a:pPr marL="457200" lvl="0" indent="-298450" algn="l" rtl="0">
              <a:spcBef>
                <a:spcPts val="0"/>
              </a:spcBef>
              <a:spcAft>
                <a:spcPts val="0"/>
              </a:spcAft>
              <a:buClr>
                <a:schemeClr val="dk1"/>
              </a:buClr>
              <a:buSzPts val="1100"/>
              <a:buChar char="●"/>
            </a:pPr>
            <a:r>
              <a:rPr lang="en-US" dirty="0">
                <a:solidFill>
                  <a:schemeClr val="dk1"/>
                </a:solidFill>
              </a:rPr>
              <a:t>Assume that I am the Help Desk manager, and ask the staff members to increase help response speed so we can close more tickets, faster</a:t>
            </a:r>
          </a:p>
          <a:p>
            <a:pPr marL="457200" lvl="0" indent="-298450" algn="l" rtl="0">
              <a:spcBef>
                <a:spcPts val="0"/>
              </a:spcBef>
              <a:spcAft>
                <a:spcPts val="0"/>
              </a:spcAft>
              <a:buClr>
                <a:schemeClr val="dk1"/>
              </a:buClr>
              <a:buSzPts val="1100"/>
              <a:buChar char="●"/>
            </a:pPr>
            <a:r>
              <a:rPr lang="en-US" dirty="0">
                <a:solidFill>
                  <a:schemeClr val="dk1"/>
                </a:solidFill>
              </a:rPr>
              <a:t>What types of problems might prevent them from doing this?</a:t>
            </a:r>
          </a:p>
          <a:p>
            <a:pPr marL="0" lvl="0" indent="0" algn="l" rtl="0">
              <a:spcBef>
                <a:spcPts val="0"/>
              </a:spcBef>
              <a:spcAft>
                <a:spcPts val="0"/>
              </a:spcAft>
              <a:buNone/>
            </a:pPr>
            <a:endParaRPr lang="en" b="1" dirty="0">
              <a:solidFill>
                <a:schemeClr val="dk1"/>
              </a:solidFill>
            </a:endParaRPr>
          </a:p>
          <a:p>
            <a:pPr marL="0" lvl="0" indent="0" algn="l" rtl="0">
              <a:spcBef>
                <a:spcPts val="0"/>
              </a:spcBef>
              <a:spcAft>
                <a:spcPts val="0"/>
              </a:spcAft>
              <a:buNone/>
            </a:pPr>
            <a:r>
              <a:rPr lang="en" b="1" dirty="0">
                <a:solidFill>
                  <a:schemeClr val="dk1"/>
                </a:solidFill>
              </a:rPr>
              <a:t>Example Problem Scenario 2</a:t>
            </a:r>
            <a:endParaRPr b="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As an example scenario, let’s consider a production line in a factory that makes widgets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Assume that I am the line manager, and ask the members of the night shift to increase production speed so we can make more widgets, faster</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What types of problems might prevent them from doing this?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FACILITATION NOTE:</a:t>
            </a:r>
            <a:r>
              <a:rPr lang="en" dirty="0">
                <a:solidFill>
                  <a:schemeClr val="dk1"/>
                </a:solidFill>
              </a:rPr>
              <a:t> invite participants to brainstorm different sources/types of problems; the notes below are included as suggestions if you need ideas.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Don’t know how</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Not enough materials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Assembly line won’t run faster</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Equipment is old</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Parts are broken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Broke their leg</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Can’t read</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Don’t have transportation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Scheduled to do something else at the same time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Don’t want to work faster</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They think it is difficult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They want to be on day shift, because they’re too tired at night to work effectively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They’re bored by the production process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They’d rather chat during their shift breaks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Image available free for commercial use without attribution from: </a:t>
            </a:r>
            <a:r>
              <a:rPr lang="en" i="1" u="sng" dirty="0">
                <a:solidFill>
                  <a:schemeClr val="hlink"/>
                </a:solidFill>
                <a:hlinkClick r:id="rId3"/>
              </a:rPr>
              <a:t>https://cdn.pixabay.com/photo/2020/10/11/17/20/icon-5646465__340.jpg</a:t>
            </a:r>
            <a:r>
              <a:rPr lang="en" i="1" dirty="0">
                <a:solidFill>
                  <a:schemeClr val="dk1"/>
                </a:solidFill>
              </a:rPr>
              <a:t> </a:t>
            </a:r>
            <a:endParaRPr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723d91b6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2723d91b6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1394D"/>
                </a:solidFill>
                <a:highlight>
                  <a:srgbClr val="00FF00"/>
                </a:highlight>
              </a:rPr>
              <a:t>ONLINE ADAPTATION - Chatter</a:t>
            </a:r>
            <a:endParaRPr b="1" u="sng">
              <a:solidFill>
                <a:schemeClr val="dk1"/>
              </a:solidFill>
              <a:highlight>
                <a:srgbClr val="00FF00"/>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highlight>
                  <a:srgbClr val="FFFF00"/>
                </a:highlight>
              </a:rPr>
              <a:t>Chatter Setup</a:t>
            </a:r>
            <a:endParaRPr b="1">
              <a:solidFill>
                <a:schemeClr val="dk1"/>
              </a:solidFill>
              <a:highlight>
                <a:srgbClr val="FFFF00"/>
              </a:highlight>
            </a:endParaRPr>
          </a:p>
          <a:p>
            <a:pPr marL="457200" lvl="0" indent="-298450" algn="l" rtl="0">
              <a:spcBef>
                <a:spcPts val="0"/>
              </a:spcBef>
              <a:spcAft>
                <a:spcPts val="0"/>
              </a:spcAft>
              <a:buClr>
                <a:schemeClr val="dk1"/>
              </a:buClr>
              <a:buSzPts val="1100"/>
              <a:buChar char="●"/>
            </a:pPr>
            <a:r>
              <a:rPr lang="en">
                <a:solidFill>
                  <a:schemeClr val="dk1"/>
                </a:solidFill>
              </a:rPr>
              <a:t>Demonstrate how Chatter works with a straightforward question that is easy for participants to answer, but that will provide for a variety of responses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“Where in the world are you zooming from” is often a good demonstration question, as it gives you a sense of who is participating in the training.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may want to ask a different question depending on your audience and what type of information you’d like to know; for example: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do you work or attend school?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is your major or area of expertise?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is your current professional status? (undergraduate, graduate student, working professional, retiree)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is one thing you’re hoping to learn during this training?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Chatter Activity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Display the slide with the Chatter question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to type their response into chat but WAIT to hit enter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a little time to find their chat window and type a response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a brief countdown (3, 2, 1, Chat!)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the responses scroll through the chat window, call out a few examples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3"/>
              </a:rPr>
              <a:t>https://cdn.pixabay.com/photo/2017/01/31/23/06/communicate-2028004_960_720.png</a:t>
            </a:r>
            <a:r>
              <a:rPr lang="en" i="1">
                <a:solidFill>
                  <a:schemeClr val="dk1"/>
                </a:solidFill>
              </a:rPr>
              <a:t>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90218524a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290218524a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highlight>
                  <a:srgbClr val="FFFF00"/>
                </a:highlight>
              </a:rPr>
              <a:t>PREPARATION: </a:t>
            </a:r>
            <a:r>
              <a:rPr lang="en">
                <a:solidFill>
                  <a:schemeClr val="dk1"/>
                </a:solidFill>
                <a:highlight>
                  <a:srgbClr val="FFFF00"/>
                </a:highlight>
              </a:rPr>
              <a:t>Update this slide with your information, the hosts, etc.</a:t>
            </a:r>
            <a:endParaRPr b="1">
              <a:solidFill>
                <a:schemeClr val="dk1"/>
              </a:solidFill>
              <a:highlight>
                <a:srgbClr val="FFFF00"/>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d24c8eff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d24c8eff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While not all-encompassing, most problems can be divided into three broad categories: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Ability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Motivational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Interpersonal problems</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723d91b6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2723d91b6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Ability Problems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might be the source of an ability problem? (Invite participants to offer their suggestions.)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ABILITY</a:t>
            </a:r>
            <a:r>
              <a:rPr lang="en">
                <a:solidFill>
                  <a:schemeClr val="dk1"/>
                </a:solidFill>
              </a:rPr>
              <a:t> problems are caused by a lack of resources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There might be a lack of materials, information, knowledge, skill, time, personnel, etc.</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There is no way to solve an ability problem without providing the missing resources -OR- redefining the problem so that the missing resources are no longer required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3"/>
              </a:rPr>
              <a:t>https://cdn.pixabay.com/photo/2014/04/03/10/28/stickman-310590__340.png</a:t>
            </a:r>
            <a:r>
              <a:rPr lang="en" i="1">
                <a:solidFill>
                  <a:schemeClr val="dk1"/>
                </a:solidFill>
              </a:rPr>
              <a:t>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11e5d2030_0_8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11e5d2030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Solving Ability Problems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solve an ability problem, it’s important to work together to understand the situation and identify what needs to be done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Work with the other person to figure out the best solution; what is needed in order to solve the problem?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Widget Factory Example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Returning to the example of the widget factory, if we identify an ability problem we can work with our shift workers to resolve it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Perhaps they need additional workers or new materials or equipment upgrades, which could be provided to resolve the problem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3"/>
              </a:rPr>
              <a:t>https://cdn.pixabay.com/photo/2020/10/11/17/20/icon-5646465__340.jpg</a:t>
            </a:r>
            <a:r>
              <a:rPr lang="en" i="1">
                <a:solidFill>
                  <a:schemeClr val="dk1"/>
                </a:solidFill>
              </a:rPr>
              <a:t> </a:t>
            </a:r>
            <a:endParaRPr i="1">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4"/>
              </a:rPr>
              <a:t>https://cdn.pixabay.com/photo/2017/04/03/17/24/teamwork-2198961__340.png</a:t>
            </a:r>
            <a:r>
              <a:rPr lang="en" i="1">
                <a:solidFill>
                  <a:schemeClr val="dk1"/>
                </a:solidFill>
              </a:rPr>
              <a:t> </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5"/>
              </a:rPr>
              <a:t>https://cdn.pixabay.com/photo/2016/09/15/18/28/update-1672350__340.png</a:t>
            </a:r>
            <a:r>
              <a:rPr lang="en" i="1">
                <a:solidFill>
                  <a:schemeClr val="dk1"/>
                </a:solidFill>
              </a:rPr>
              <a:t> </a:t>
            </a:r>
            <a:endParaRPr i="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e15f5ef4da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e15f5ef4da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Motivational Problems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might be the source of a motivational problem? (Invite participants to offer their suggestions.)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MOTIVATIONAL </a:t>
            </a:r>
            <a:r>
              <a:rPr lang="en">
                <a:solidFill>
                  <a:schemeClr val="dk1"/>
                </a:solidFill>
              </a:rPr>
              <a:t>problems are caused by a lack of will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 task might be boring, difficult, tedious, repetitive, obnoxious, or simply uninspiring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 person isn’t interested in doing the work</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be able to force someone to do the task, but without addressing the underlying motivational issue you don’t have an effective solution (remember: we want to solve the problem and also maintain the relationship)</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3"/>
              </a:rPr>
              <a:t>https://cdn.pixabay.com/photo/2013/07/12/17/12/angry-151791__340.png</a:t>
            </a:r>
            <a:r>
              <a:rPr lang="en" i="1">
                <a:solidFill>
                  <a:schemeClr val="dk1"/>
                </a:solidFill>
              </a:rPr>
              <a:t>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024bf45df4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024bf45df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Solving Motivational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solve a motivational problem, we again want to understand the situation and identify what needs to be done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Unlike ability problems, when there’s a motivational problem you can’t assume that the other person is interested in collaborating with you to solve it -- you need to MOTIVATE them!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Motivate them to do the work by communicating the consequences of not doing it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Communicating Consequences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Natural consequences are those that happen automatically if the problem is not solved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Imposed consequences are those that you create in an effort to provide external motivation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Follow Up</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It’s important to follow up after resolving a motivational problem, to make sure that you’ve actually found an effective solution (one that solves the problem and maintains the relationship)</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you’ve motivated the person based on natural consequences, by convincing them of the importance of the task, they’re more likely to stay motivated to do the work in the future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you’ve motivated with imposed consequences, then you may have to continue to impose consequences in the future to get the person to do the task again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 fail to follow up, you’re less likely to find an effective solution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Widget Factory Example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Returning to the example of widget factory, how can we motivate our team to increase production?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can communicate a natural consequence, like if we don’t increase production numbers we can’t fulfill suppliers’ requests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Or we can impose a consequence, like losing a bonus for not meeting production quotas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3"/>
              </a:rPr>
              <a:t>https://cdn.pixabay.com/photo/2020/10/11/17/20/icon-5646465__340.jpg</a:t>
            </a:r>
            <a:r>
              <a:rPr lang="en" i="1">
                <a:solidFill>
                  <a:schemeClr val="dk1"/>
                </a:solidFill>
              </a:rPr>
              <a:t> </a:t>
            </a:r>
            <a:endParaRPr i="1">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4"/>
              </a:rPr>
              <a:t>https://cdn.pixabay.com/photo/2016/07/23/12/54/box-1536798__340.png</a:t>
            </a:r>
            <a:r>
              <a:rPr lang="en" i="1">
                <a:solidFill>
                  <a:schemeClr val="dk1"/>
                </a:solidFill>
              </a:rPr>
              <a:t> </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5"/>
              </a:rPr>
              <a:t>https://cdn.pixabay.com/photo/2018/08/15/08/51/company-3607517__340.jpg</a:t>
            </a:r>
            <a:r>
              <a:rPr lang="en" i="1">
                <a:solidFill>
                  <a:schemeClr val="dk1"/>
                </a:solidFill>
              </a:rPr>
              <a:t> </a:t>
            </a:r>
            <a:endParaRPr i="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3f16cdc8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e3f16cdc8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Interpersonal Problems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might be the source of an interpersonal problem? (Invite participants to offer their suggestions.)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INTERPERSONAL </a:t>
            </a:r>
            <a:r>
              <a:rPr lang="en">
                <a:solidFill>
                  <a:schemeClr val="dk1"/>
                </a:solidFill>
              </a:rPr>
              <a:t>problems are caused by conflicts between people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There might be conflicts of personality, sometimes rooted in differences in communication or work styles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There might be a history of negative interactions or experiences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There is often a lack of mutual respect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There may be misunderstandings, leading to distrust and a lack of cooperation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3"/>
              </a:rPr>
              <a:t>https://cdn.pixabay.com/photo/2013/07/12/17/12/question-151792__340.png</a:t>
            </a:r>
            <a:r>
              <a:rPr lang="en" i="1">
                <a:solidFill>
                  <a:schemeClr val="dk1"/>
                </a:solidFill>
              </a:rPr>
              <a:t>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14680684b_0_1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14680684b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Solving Interpersonal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solve an interpersonal problem, we again want to understand the situation and identify what needs to be done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Acknowledge emotion without judgement; say “that seems really challenging” instead of “you’re obviously upset”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both sides of the situation, and what your role and responsibility might be in creating the problem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Work collaboratively to repair the relationship first, then you can consider ways to solve the problem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Widget Factory Example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Returning to the example of widget factory, imagine that one of the line workers bursts into tears (or starts yelling and stomping) when we ask them to increase production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These are signs that there might be an interpersonal problem; for example, the worker might be resistant to increasing production because we’ve hurt their feelings or they feel like we aren’t really seeing or paying attention to their needs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solve this interpersonal problem, we need to spend time communicating and connecting with them to understand their concerns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Most people are naturally conflict-avoidant, and we may want to ignore interpersonal problems in the hope that they will go away on their own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Ignoring others’ feelings and concerns actually deepens interpersonal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cannot effectively solve ability or motivational problems without addressing interpersonal issues first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3"/>
              </a:rPr>
              <a:t>https://cdn.pixabay.com/photo/2020/10/11/17/20/icon-5646465__340.jpg</a:t>
            </a:r>
            <a:r>
              <a:rPr lang="en" i="1">
                <a:solidFill>
                  <a:schemeClr val="dk1"/>
                </a:solidFill>
              </a:rPr>
              <a:t> </a:t>
            </a:r>
            <a:endParaRPr i="1">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4"/>
              </a:rPr>
              <a:t>https://cdn.pixabay.com/photo/2013/07/12/17/12/sad-151795__340.png</a:t>
            </a:r>
            <a:r>
              <a:rPr lang="en" i="1">
                <a:solidFill>
                  <a:schemeClr val="dk1"/>
                </a:solidFill>
              </a:rPr>
              <a:t> </a:t>
            </a:r>
            <a:endParaRPr i="1">
              <a:solidFill>
                <a:schemeClr val="dk1"/>
              </a:solidFill>
            </a:endParaRPr>
          </a:p>
          <a:p>
            <a:pPr marL="0" lvl="0" indent="0" algn="l" rtl="0">
              <a:spcBef>
                <a:spcPts val="0"/>
              </a:spcBef>
              <a:spcAft>
                <a:spcPts val="0"/>
              </a:spcAft>
              <a:buNone/>
            </a:pPr>
            <a:r>
              <a:rPr lang="en" i="1">
                <a:solidFill>
                  <a:schemeClr val="dk1"/>
                </a:solidFill>
              </a:rPr>
              <a:t>Image available free for commercial use without attribution from: </a:t>
            </a:r>
            <a:r>
              <a:rPr lang="en" i="1" u="sng">
                <a:solidFill>
                  <a:schemeClr val="hlink"/>
                </a:solidFill>
                <a:hlinkClick r:id="rId5"/>
              </a:rPr>
              <a:t>https://cdn.pixabay.com/photo/2014/04/03/10/28/stickman-310593__340.png</a:t>
            </a:r>
            <a:r>
              <a:rPr lang="en" i="1">
                <a:solidFill>
                  <a:schemeClr val="dk1"/>
                </a:solidFill>
              </a:rPr>
              <a:t> </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6"/>
              </a:rPr>
              <a:t>https://cdn.pixabay.com/photo/2014/04/03/10/28/stickman-310592__340.png</a:t>
            </a:r>
            <a:r>
              <a:rPr lang="en" i="1">
                <a:solidFill>
                  <a:schemeClr val="dk1"/>
                </a:solidFill>
              </a:rPr>
              <a:t> </a:t>
            </a:r>
            <a:endParaRPr i="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fc430aced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fc430aced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highlight>
                  <a:srgbClr val="F7B7F7"/>
                </a:highlight>
              </a:rPr>
              <a:t>NOTE: this is an animated slide.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Why are interpersonal problems hard to resolve?</a:t>
            </a:r>
            <a:endParaRPr b="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They usually involve strong, negative feelings -- and many people are often uncomfortable having or demonstrating feelings, particularly in professional contexts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Strong feelings can overwhelm </a:t>
            </a:r>
            <a:endParaRPr b="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When we experience strong feelings, our logical minds can be overwhelmed</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We may not be able to communicate effectively, and we may not fully understand what others are saying</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We might overlook or confuse facts in the heat of an argument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Our natural desire to “win” can overwhelm our ability to determine what is the correct or best outcome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Strong feelings can lead to a “Fool’s Choice”</a:t>
            </a:r>
            <a:endParaRPr b="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 Fool’s Choice is a false problem, where we are presented with two bad options; for example:</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Tell a lie or lose a friend</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Cheat on a test or lose a scholarship</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Steal food or go hungry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In reality, there are alternatives available -- some of which may be good options, and some of which may be difficult to implement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Image available free for commercial use without attribution from: </a:t>
            </a:r>
            <a:r>
              <a:rPr lang="en" i="1" u="sng" dirty="0">
                <a:solidFill>
                  <a:schemeClr val="hlink"/>
                </a:solidFill>
                <a:hlinkClick r:id="rId3"/>
              </a:rPr>
              <a:t>https://cdn.pixabay.com/photo/2013/07/12/19/19/stickman-154553__340.png</a:t>
            </a:r>
            <a:r>
              <a:rPr lang="en" i="1" dirty="0">
                <a:solidFill>
                  <a:schemeClr val="dk1"/>
                </a:solidFill>
              </a:rPr>
              <a:t> </a:t>
            </a:r>
            <a:endParaRPr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fc430aced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fc430ace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How do we effectively address strong emotions?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 can be challenging and uncomfortable to address strong emotions at the time they are experienced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a result, many people instinctively ignore strong emotions and/or avoid having conversations about them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Ignoring strong emotions can create interpersonal problems: the other person is having a hard time, and if we don’t acknowledge that it may seem like we don’t care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There are some simple steps we can take to make it easier to address strong emotions; remember this becomes easier with practice!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Manage your own emotions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It’s natural to feel heightened emotions in response to another person’s distress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order to effectively address strong emotions, it is important to remain calm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Practice and model coping behaviors like pausing to take a few deep breaths and acknowledge the other person’s feelings</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Acknowledge emotion without judgement</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open-ended, neutral questions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acknowledges that the other person seems to be in distress, and lets them know that you notice and care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gives the other person the opportunity to share, if they want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Don’t force a conversation - remember that the underlying challenge may not be a story the other person is able or ready to share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 other person does share, focus on listening and trying to understand the situation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Provide encouraging feedback (“that sounds hard”) but allow them to do most of the talking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Focus on the individual and their emotional needs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focus should be on making a connection (part of maintaining the relationship)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Don’t try to solve the problem, unless the other person asks for your help or advice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3"/>
              </a:rPr>
              <a:t>https://cdn.pixabay.com/photo/2013/07/12/19/19/stickman-154553__340.png</a:t>
            </a:r>
            <a:r>
              <a:rPr lang="en" i="1">
                <a:solidFill>
                  <a:schemeClr val="dk1"/>
                </a:solidFill>
              </a:rPr>
              <a:t>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54e29e43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54e29e43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Agenda</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Remember that we started by defining what we mean by effective problem solving, which requires both solving the problem and maintaining the relationship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Then we talked about different types of problems (ability, motivational, interpersonal) and how to resolve them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Next, we’re going to put these lessons into practice</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aad926e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2aad926e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THIS SLIDE MUST BE INCLUDED IN YOUR PRESENTATION, and the text must be included in any handouts or materials you provide to participants.</a:t>
            </a:r>
            <a:endParaRPr b="1"/>
          </a:p>
          <a:p>
            <a:pPr marL="457200" lvl="0" indent="-298450" algn="l" rtl="0">
              <a:spcBef>
                <a:spcPts val="0"/>
              </a:spcBef>
              <a:spcAft>
                <a:spcPts val="0"/>
              </a:spcAft>
              <a:buSzPts val="1100"/>
              <a:buChar char="●"/>
            </a:pPr>
            <a:r>
              <a:rPr lang="en"/>
              <a:t>It is important to acknowledge the people and organizations that contributed to the success of the CyberAmbassador project</a:t>
            </a:r>
            <a:endParaRPr/>
          </a:p>
          <a:p>
            <a:pPr marL="457200" lvl="0" indent="-298450" algn="l" rtl="0">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e3f16cdc85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e3f16cdc8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choose one or more examples to use for this activity (or develop your own) and update the slides throughout the presentation as appropriate.</a:t>
            </a:r>
            <a:endParaRPr>
              <a:solidFill>
                <a:schemeClr val="dk1"/>
              </a:solidFill>
              <a:highlight>
                <a:srgbClr val="FFFF00"/>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spcBef>
                <a:spcPts val="0"/>
              </a:spcBef>
              <a:spcAft>
                <a:spcPts val="0"/>
              </a:spcAft>
              <a:buNone/>
            </a:pPr>
            <a:r>
              <a:rPr lang="en" b="1">
                <a:solidFill>
                  <a:schemeClr val="dk1"/>
                </a:solidFill>
              </a:rPr>
              <a:t>FACILITATION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activity can be conducted in large or small groups, depending on the goals and timing of your session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examples are purposely broad and open to interpretation; there are a variety of potential causes (ability, motivation, interpersonal), and no one right answer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an exercise focused more on the process of problem solving, rather than the specific content of the example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you choose to substitute your own problem solving scenario, please keep these factors in mind.</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011e5d2030_0_8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011e5d2030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 </a:t>
            </a:r>
            <a:r>
              <a:rPr lang="en">
                <a:solidFill>
                  <a:schemeClr val="dk1"/>
                </a:solidFill>
              </a:rPr>
              <a:t>this example is is appropriate for mixed audiences (different ages, different experiences or backgrounds) as describes a generic “report due” scenario that is understandable to most adults</a:t>
            </a:r>
            <a:endParaRPr>
              <a:solidFill>
                <a:schemeClr val="dk1"/>
              </a:solidFill>
            </a:endParaRPr>
          </a:p>
          <a:p>
            <a:pPr marL="0" lvl="0" indent="0" algn="l" rtl="0">
              <a:spcBef>
                <a:spcPts val="0"/>
              </a:spcBef>
              <a:spcAft>
                <a:spcPts val="0"/>
              </a:spcAft>
              <a:buNone/>
            </a:pPr>
            <a:endParaRPr b="1">
              <a:solidFill>
                <a:schemeClr val="dk1"/>
              </a:solidFill>
              <a:highlight>
                <a:srgbClr val="FFFF00"/>
              </a:highlight>
            </a:endParaRPr>
          </a:p>
          <a:p>
            <a:pPr marL="0" lvl="0" indent="0" algn="l" rtl="0">
              <a:spcBef>
                <a:spcPts val="0"/>
              </a:spcBef>
              <a:spcAft>
                <a:spcPts val="0"/>
              </a:spcAft>
              <a:buNone/>
            </a:pPr>
            <a:r>
              <a:rPr lang="en" b="1">
                <a:solidFill>
                  <a:schemeClr val="dk1"/>
                </a:solidFill>
              </a:rPr>
              <a:t>Activity Instructions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Review the different types of problems: ability (“I can’t do this”), motivational (“I don’t want to do this”), and interpersonal (“You can’t make me do this”)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that real problems are often caused by a mixture of issues (ability, motivational, interpersonal)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Guide participants through the problem solving process (note that since we don’t know in advance which types of problems we will encounter, we are going to cover all of the possible steps)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Step 1: Understand the Problem and its Causes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first step is trying to understand the problem and its underlying causes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real-life, this would be done through questions and careful listening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this exercise, encourage participants to brainstorm possible problems. Some ideas include: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Ability issues: the team members lack necessary skills or knowledge; the project is not well defined; the inconsistencies may be the result of problems with the analysis process or the underlying dataset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Motivational issues: the team is tired; the team is overworked; the team is ready for a break, and not interested in continuing to work at this pace to solve the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Interpersonal issues: not everyone on the team contributes the same level of effort, and some try to sabotage others’ work out of resentment; one of the team members is an outsider and doesn’t get along well with everyone else, so didn’t run their results past anyone else and that generated inconsistencies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Step 2: Identify Potential Solutions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Select one potential problem for the participants to focus on for the next step, which is identifying potential solutions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Make sure participants understand that you would NOT just “pick” a goal when solving a problem; however, since they can’t actually talk to the people in the scenario it’s okay to just pick a goal for this exercise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an example, here are some possible solutions if you choose “the team is tired” as the key source of the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Extend the project deadline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Add additional personnel to the project team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Bring in coffee and food to sustain a last-minute push to the deadline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Start the shut-down break early, and finish the project afterwards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Send everyone home for the day and resume work tomorrow morning once the team members have had some rest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Step 3: Identify Potential Consequences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Consequences should only be communicated to motivate, if needed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this exercise, it can be helpful to identify potential consequences (natural and imposed) to help participants understand the process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an example, here are some potential consequences if you choose “the team is tired” as the key source of the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Natural consequences: if the team is pushed to work past capacity, they won’t be as effective and may not achieve optimal results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Imposed consequences: if the team is pushed to work past capacity, they might quit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Step 4: Identify Implementation and Follow Up Plans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Select one potential solution and help participants think through the implementation and follow up processes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needs to be done? By whom? By what deadline?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How will you know if the solution worked?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type of follow up is required to ensure that the solution was successful? To avoid similar problems in the future?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Activity Debrief</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the participants after this exercise: how did it go?  Did it seem easy or difficult?  Did it seem realistic?  Is this harder in real life?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that in this example we covered all of the possible steps of the problem solving process (e.g., identifying consequences, following up); however, that may not be helpful in real life situations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Sometimes we are so anxious to fix a situation that we try to think of potential causes, solutions, consequences, etc., in advance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we go into a problem-diagnosis situation with a preconceived idea of what is happening, then we aren’t really trying to diagnosis the current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Communicating consequences or implementing follow-up plans isn’t always necessary (especially for simple ability problems), and if they are used inappropriately they can actually create interpersonal conflicts</a:t>
            </a:r>
            <a:endParaRPr b="1">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011e5d2030_0_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011e5d2030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 </a:t>
            </a:r>
            <a:r>
              <a:rPr lang="en">
                <a:solidFill>
                  <a:schemeClr val="dk1"/>
                </a:solidFill>
              </a:rPr>
              <a:t>this example is most appropriate for technically-savvy audiences, and tends to spark interesting conversations about the various interpretations of jargon like “shutdown” and “release”</a:t>
            </a:r>
            <a:endParaRPr>
              <a:solidFill>
                <a:schemeClr val="dk1"/>
              </a:solidFill>
            </a:endParaRPr>
          </a:p>
          <a:p>
            <a:pPr marL="0" lvl="0" indent="0" algn="l" rtl="0">
              <a:spcBef>
                <a:spcPts val="0"/>
              </a:spcBef>
              <a:spcAft>
                <a:spcPts val="0"/>
              </a:spcAft>
              <a:buNone/>
            </a:pPr>
            <a:endParaRPr b="1">
              <a:solidFill>
                <a:schemeClr val="dk1"/>
              </a:solidFill>
              <a:highlight>
                <a:srgbClr val="FFFF00"/>
              </a:highlight>
            </a:endParaRPr>
          </a:p>
          <a:p>
            <a:pPr marL="0" lvl="0" indent="0" algn="l" rtl="0">
              <a:spcBef>
                <a:spcPts val="0"/>
              </a:spcBef>
              <a:spcAft>
                <a:spcPts val="0"/>
              </a:spcAft>
              <a:buNone/>
            </a:pPr>
            <a:r>
              <a:rPr lang="en" b="1">
                <a:solidFill>
                  <a:schemeClr val="dk1"/>
                </a:solidFill>
              </a:rPr>
              <a:t>Activity Instructions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Review the different types of problems: ability (“I can’t do this”), motivational (“I don’t want to do this”), and interpersonal (“You can’t make me do this”)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that real problems are often caused by a mixture of issues (ability, motivational, interpersonal)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Guide participants through the problem solving process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Step 1: Understand the Problem and its Causes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first step is trying to understand the problem and its underlying causes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real-life, this would be done through questions and careful listening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this exercise, encourage participants to brainstorm possible problems. Some ideas include: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Ability issues: the team members lack necessary skills or knowledge; the project is not well defined; the inconsistencies may be the result of problems with the analysis process or the underlying dataset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Motivational issues: the team is tired; the team is overworked; the team is ready for a break, and not interested in continuing to work at this pace to solve the problem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Step 2: Identify Potential Solutions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Select one potential problem for the participants to focus on for the next step, which is identifying potential solutions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Make sure participants understand that you would NOT just “pick” a goal when solving a problem; however, since they can’t actually talk to the people in the scenario it’s okay to just pick a goal for this exercise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an example, here are some possible solutions if you choose “the team is tired” as the key source of the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Extend the project deadline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Add additional personnel to the project team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Bring in coffee and food to sustain a last-minute push to the deadline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Start the shut-down break early, and finish the project afterwards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Send everyone home for the day and resume work tomorrow morning once the team members have had some rest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Step 3: Identify Potential Consequences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Consequences should only be communicated to motivate, if needed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this exercise, it can be helpful to identify potential consequences (natural and imposed) to help participants understand the process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an example, here are some potential consequences if you choose “the team is tired” as the key source of the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Natural consequences: if the team is pushed to work past capacity, they won’t be as effective and may not achieve optimal results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Imposed consequences: if the team is pushed to work past capacity, they might quit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Step 4: Identify Implementation and Follow Up Plans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Select one potential solution and help participants think through the implementation and follow up processes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needs to be done? By whom? By what deadline?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How will you know if the solution worked?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type of follow up is required to ensure that the solution was successful? To avoid similar problems in the future?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Activity Debrief</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the participants after this exercise: how did it go?  Did it seem easy or difficult?  Did it seem realistic?  Is this harder in real life?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that in this example we covered all of the possible steps of the problem solving process (e.g., identifying consequences, following up); however, that may not be helpful in real life situations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Sometimes we are so anxious to fix a situation that we try to think of potential causes, solutions, consequences, etc., in advance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we go into a problem-diagnosis situation with a preconceived idea of what is happening, then we aren’t really trying to diagnosis the current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Communicating consequences or implementing follow-up plans isn’t always necessary (especially for simple ability problems), and if they are used inappropriately they can actually create interpersonal conflicts</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014680684b_0_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014680684b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00FF00"/>
                </a:highlight>
              </a:rPr>
              <a:t>ONLINE ADAPTATION - Problem Solving</a:t>
            </a:r>
            <a:endParaRPr b="1">
              <a:solidFill>
                <a:schemeClr val="dk1"/>
              </a:solidFill>
              <a:highlight>
                <a:srgbClr val="00FF00"/>
              </a:highlight>
            </a:endParaRPr>
          </a:p>
          <a:p>
            <a:pPr marL="0" lvl="0" indent="0" algn="l" rtl="0">
              <a:spcBef>
                <a:spcPts val="0"/>
              </a:spcBef>
              <a:spcAft>
                <a:spcPts val="0"/>
              </a:spcAft>
              <a:buNone/>
            </a:pPr>
            <a:endParaRPr b="1">
              <a:solidFill>
                <a:schemeClr val="dk1"/>
              </a:solidFill>
              <a:highlight>
                <a:srgbClr val="00FF00"/>
              </a:highlight>
            </a:endParaRPr>
          </a:p>
          <a:p>
            <a:pPr marL="0" lvl="0" indent="0" algn="l" rtl="0">
              <a:spcBef>
                <a:spcPts val="0"/>
              </a:spcBef>
              <a:spcAft>
                <a:spcPts val="0"/>
              </a:spcAft>
              <a:buNone/>
            </a:pPr>
            <a:r>
              <a:rPr lang="en" b="1">
                <a:solidFill>
                  <a:schemeClr val="dk1"/>
                </a:solidFill>
                <a:highlight>
                  <a:srgbClr val="FFFF00"/>
                </a:highlight>
              </a:rPr>
              <a:t>PREPARATION:</a:t>
            </a:r>
            <a:r>
              <a:rPr lang="en">
                <a:solidFill>
                  <a:schemeClr val="dk1"/>
                </a:solidFill>
                <a:highlight>
                  <a:srgbClr val="FFFF00"/>
                </a:highlight>
              </a:rPr>
              <a:t> update this slide with directions appropriate to the online adaptation strategy you choose for the Problem Diagnosis Rehearsal</a:t>
            </a:r>
            <a:endParaRPr>
              <a:solidFill>
                <a:schemeClr val="dk1"/>
              </a:solidFill>
              <a:highlight>
                <a:srgbClr val="FFFF00"/>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highlight>
                <a:srgbClr val="00FF00"/>
              </a:highligh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a9beb352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a9beb352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014680684b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014680684b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highlight>
                  <a:srgbClr val="00FF00"/>
                </a:highlight>
              </a:rPr>
              <a:t>ONLINE ADAPTATION - Problem Solving</a:t>
            </a:r>
            <a:endParaRPr b="1">
              <a:highlight>
                <a:srgbClr val="00FF00"/>
              </a:highlight>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There are several ways to facilitate this exercise successfully in an online training, with pros/cons depending on the size and type of training.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Option 1: Breakout Groups</a:t>
            </a:r>
            <a:endParaRPr b="1"/>
          </a:p>
          <a:p>
            <a:pPr marL="457200" lvl="0" indent="-298450" algn="l" rtl="0">
              <a:spcBef>
                <a:spcPts val="0"/>
              </a:spcBef>
              <a:spcAft>
                <a:spcPts val="0"/>
              </a:spcAft>
              <a:buSzPts val="1100"/>
              <a:buChar char="●"/>
            </a:pPr>
            <a:r>
              <a:rPr lang="en"/>
              <a:t>Assign participants to small breakout groups (4-6 individuals)</a:t>
            </a:r>
            <a:endParaRPr/>
          </a:p>
          <a:p>
            <a:pPr marL="457200" lvl="0" indent="-298450" algn="l" rtl="0">
              <a:spcBef>
                <a:spcPts val="0"/>
              </a:spcBef>
              <a:spcAft>
                <a:spcPts val="0"/>
              </a:spcAft>
              <a:buSzPts val="1100"/>
              <a:buChar char="●"/>
            </a:pPr>
            <a:r>
              <a:rPr lang="en"/>
              <a:t>Give participants very specific instructions in advance of the breakout rooms; for example:</a:t>
            </a:r>
            <a:endParaRPr/>
          </a:p>
          <a:p>
            <a:pPr marL="914400" lvl="1" indent="-298450" algn="l" rtl="0">
              <a:spcBef>
                <a:spcPts val="0"/>
              </a:spcBef>
              <a:spcAft>
                <a:spcPts val="0"/>
              </a:spcAft>
              <a:buSzPts val="1100"/>
              <a:buChar char="○"/>
            </a:pPr>
            <a:r>
              <a:rPr lang="en"/>
              <a:t>Accept the breakout room invitation, 4-6 people per room</a:t>
            </a:r>
            <a:endParaRPr/>
          </a:p>
          <a:p>
            <a:pPr marL="1371600" lvl="2" indent="-298450" algn="l" rtl="0">
              <a:spcBef>
                <a:spcPts val="0"/>
              </a:spcBef>
              <a:spcAft>
                <a:spcPts val="0"/>
              </a:spcAft>
              <a:buSzPts val="1100"/>
              <a:buChar char="■"/>
            </a:pPr>
            <a:r>
              <a:rPr lang="en"/>
              <a:t>Write down the room number, in case you need to rejoin later</a:t>
            </a:r>
            <a:endParaRPr/>
          </a:p>
          <a:p>
            <a:pPr marL="914400" lvl="1" indent="-298450" algn="l" rtl="0">
              <a:spcBef>
                <a:spcPts val="0"/>
              </a:spcBef>
              <a:spcAft>
                <a:spcPts val="0"/>
              </a:spcAft>
              <a:buSzPts val="1100"/>
              <a:buChar char="○"/>
            </a:pPr>
            <a:r>
              <a:rPr lang="en"/>
              <a:t>The person whose first name comes FIRST alphabetically will be the timekeeper</a:t>
            </a:r>
            <a:endParaRPr/>
          </a:p>
          <a:p>
            <a:pPr marL="914400" lvl="1" indent="-298450" algn="l" rtl="0">
              <a:spcBef>
                <a:spcPts val="0"/>
              </a:spcBef>
              <a:spcAft>
                <a:spcPts val="0"/>
              </a:spcAft>
              <a:buSzPts val="1100"/>
              <a:buChar char="○"/>
            </a:pPr>
            <a:r>
              <a:rPr lang="en"/>
              <a:t>Briefly introduce yourselves (name, company/organization, role)</a:t>
            </a:r>
            <a:endParaRPr/>
          </a:p>
          <a:p>
            <a:pPr marL="914400" lvl="1" indent="-298450" algn="l" rtl="0">
              <a:spcBef>
                <a:spcPts val="0"/>
              </a:spcBef>
              <a:spcAft>
                <a:spcPts val="0"/>
              </a:spcAft>
              <a:buSzPts val="1100"/>
              <a:buChar char="○"/>
            </a:pPr>
            <a:r>
              <a:rPr lang="en"/>
              <a:t>Discuss the problem diagnosis example</a:t>
            </a:r>
            <a:endParaRPr/>
          </a:p>
          <a:p>
            <a:pPr marL="914400" lvl="1" indent="-298450" algn="l" rtl="0">
              <a:spcBef>
                <a:spcPts val="0"/>
              </a:spcBef>
              <a:spcAft>
                <a:spcPts val="0"/>
              </a:spcAft>
              <a:buSzPts val="1100"/>
              <a:buChar char="○"/>
            </a:pPr>
            <a:r>
              <a:rPr lang="en"/>
              <a:t>Have someone take a few notes, so that your group can “report out” afterwards</a:t>
            </a:r>
            <a:endParaRPr/>
          </a:p>
          <a:p>
            <a:pPr marL="914400" lvl="1" indent="-298450" algn="l" rtl="0">
              <a:spcBef>
                <a:spcPts val="0"/>
              </a:spcBef>
              <a:spcAft>
                <a:spcPts val="0"/>
              </a:spcAft>
              <a:buSzPts val="1100"/>
              <a:buChar char="○"/>
            </a:pPr>
            <a:r>
              <a:rPr lang="en"/>
              <a:t>At the end of the activity, everyone should go back to the large group for a debrief</a:t>
            </a:r>
            <a:endParaRPr/>
          </a:p>
          <a:p>
            <a:pPr marL="457200" lvl="0" indent="-298450" algn="l" rtl="0">
              <a:spcBef>
                <a:spcPts val="0"/>
              </a:spcBef>
              <a:spcAft>
                <a:spcPts val="0"/>
              </a:spcAft>
              <a:buSzPts val="1100"/>
              <a:buChar char="●"/>
            </a:pPr>
            <a:r>
              <a:rPr lang="en"/>
              <a:t>Debrief participants as a large group after the rehearsal activity. </a:t>
            </a:r>
            <a:endParaRPr/>
          </a:p>
          <a:p>
            <a:pPr marL="914400" lvl="1" indent="-298450" algn="l" rtl="0">
              <a:spcBef>
                <a:spcPts val="0"/>
              </a:spcBef>
              <a:spcAft>
                <a:spcPts val="0"/>
              </a:spcAft>
              <a:buSzPts val="1100"/>
              <a:buChar char="○"/>
            </a:pPr>
            <a:r>
              <a:rPr lang="en"/>
              <a:t>What were participants’ experiences during this rehearsal?  Was it easier or more difficult than they expected?</a:t>
            </a:r>
            <a:endParaRPr/>
          </a:p>
          <a:p>
            <a:pPr marL="914400" lvl="1" indent="-298450" algn="l" rtl="0">
              <a:spcBef>
                <a:spcPts val="0"/>
              </a:spcBef>
              <a:spcAft>
                <a:spcPts val="0"/>
              </a:spcAft>
              <a:buSzPts val="1100"/>
              <a:buChar char="○"/>
            </a:pPr>
            <a:r>
              <a:rPr lang="en"/>
              <a:t>What types of problems (or problem sources) did they identify? </a:t>
            </a:r>
            <a:endParaRPr/>
          </a:p>
          <a:p>
            <a:pPr marL="914400" lvl="1" indent="-298450" algn="l" rtl="0">
              <a:spcBef>
                <a:spcPts val="0"/>
              </a:spcBef>
              <a:spcAft>
                <a:spcPts val="0"/>
              </a:spcAft>
              <a:buSzPts val="1100"/>
              <a:buChar char="○"/>
            </a:pPr>
            <a:r>
              <a:rPr lang="en"/>
              <a:t>What types of solutions did they come up with?</a:t>
            </a:r>
            <a:endParaRPr/>
          </a:p>
          <a:p>
            <a:pPr marL="457200" lvl="0" indent="-298450" algn="l" rtl="0">
              <a:spcBef>
                <a:spcPts val="0"/>
              </a:spcBef>
              <a:spcAft>
                <a:spcPts val="0"/>
              </a:spcAft>
              <a:buSzPts val="1100"/>
              <a:buChar char="●"/>
            </a:pPr>
            <a:r>
              <a:rPr lang="en"/>
              <a:t>For this approach, the facilitator will need to:</a:t>
            </a:r>
            <a:endParaRPr/>
          </a:p>
          <a:p>
            <a:pPr marL="914400" lvl="1" indent="-298450" algn="l" rtl="0">
              <a:spcBef>
                <a:spcPts val="0"/>
              </a:spcBef>
              <a:spcAft>
                <a:spcPts val="0"/>
              </a:spcAft>
              <a:buSzPts val="1100"/>
              <a:buChar char="○"/>
            </a:pPr>
            <a:r>
              <a:rPr lang="en"/>
              <a:t>Understand how to set up breakout sessions/rooms/groups within the videoconferencing software; support from a co-facilitator who can monitor technical issues is highly desirable</a:t>
            </a:r>
            <a:endParaRPr/>
          </a:p>
          <a:p>
            <a:pPr marL="914400" lvl="1" indent="-298450" algn="l" rtl="0">
              <a:spcBef>
                <a:spcPts val="0"/>
              </a:spcBef>
              <a:spcAft>
                <a:spcPts val="0"/>
              </a:spcAft>
              <a:buSzPts val="1100"/>
              <a:buChar char="○"/>
            </a:pPr>
            <a:r>
              <a:rPr lang="en"/>
              <a:t>Establish a naming convention for participants to indicate if they cannot speak during a breakout session (e.g., they’re in a shared or noisy environment). For example, asking participants to put an underscore or asterisk in front of their name will help sort the list of participants and allow the facilitator to determine whether to group “typers” into a single breakout room or distribute them across rooms.</a:t>
            </a:r>
            <a:endParaRPr/>
          </a:p>
          <a:p>
            <a:pPr marL="914400" lvl="1" indent="-298450" algn="l" rtl="0">
              <a:spcBef>
                <a:spcPts val="0"/>
              </a:spcBef>
              <a:spcAft>
                <a:spcPts val="0"/>
              </a:spcAft>
              <a:buSzPts val="1100"/>
              <a:buChar char="○"/>
            </a:pPr>
            <a:r>
              <a:rPr lang="en"/>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Option 2: Live Chat</a:t>
            </a:r>
            <a:endParaRPr b="1"/>
          </a:p>
          <a:p>
            <a:pPr marL="457200" lvl="0" indent="-298450" algn="l" rtl="0">
              <a:spcBef>
                <a:spcPts val="0"/>
              </a:spcBef>
              <a:spcAft>
                <a:spcPts val="0"/>
              </a:spcAft>
              <a:buSzPts val="1100"/>
              <a:buChar char="●"/>
            </a:pPr>
            <a:r>
              <a:rPr lang="en"/>
              <a:t>Invite participants to respond in chat (or by unmuting and speaking)</a:t>
            </a:r>
            <a:endParaRPr/>
          </a:p>
          <a:p>
            <a:pPr marL="457200" lvl="0" indent="-298450" algn="l" rtl="0">
              <a:spcBef>
                <a:spcPts val="0"/>
              </a:spcBef>
              <a:spcAft>
                <a:spcPts val="0"/>
              </a:spcAft>
              <a:buSzPts val="1100"/>
              <a:buChar char="●"/>
            </a:pPr>
            <a:r>
              <a:rPr lang="en"/>
              <a:t>Facilitate a discussion about the potential problems (or problem sources) that might exist in this example scenario</a:t>
            </a:r>
            <a:endParaRPr/>
          </a:p>
          <a:p>
            <a:pPr marL="457200" lvl="0" indent="-298450" algn="l" rtl="0">
              <a:spcBef>
                <a:spcPts val="0"/>
              </a:spcBef>
              <a:spcAft>
                <a:spcPts val="0"/>
              </a:spcAft>
              <a:buSzPts val="1100"/>
              <a:buChar char="●"/>
            </a:pPr>
            <a:r>
              <a:rPr lang="en"/>
              <a:t>Facilitate a discussion about potential solutions for the problem(s) you identify</a:t>
            </a:r>
            <a:endParaRPr/>
          </a:p>
          <a:p>
            <a:pPr marL="457200" lvl="0" indent="-298450" algn="l" rtl="0">
              <a:spcBef>
                <a:spcPts val="0"/>
              </a:spcBef>
              <a:spcAft>
                <a:spcPts val="0"/>
              </a:spcAft>
              <a:buSzPts val="1100"/>
              <a:buChar char="●"/>
            </a:pPr>
            <a:r>
              <a:rPr lang="en"/>
              <a:t>Reinforce the difference between ability (“I can’t do this”) and motivation (“I don’t want to do this”) problems, and remind participants that real problems are often caused by a mixture of ability and motivational issues</a:t>
            </a:r>
            <a:endParaRPr/>
          </a:p>
          <a:p>
            <a:pPr marL="457200" lvl="0" indent="-298450" algn="l" rtl="0">
              <a:spcBef>
                <a:spcPts val="0"/>
              </a:spcBef>
              <a:spcAft>
                <a:spcPts val="0"/>
              </a:spcAft>
              <a:buSzPts val="1100"/>
              <a:buChar char="●"/>
            </a:pPr>
            <a:r>
              <a:rPr lang="en"/>
              <a:t>For this approach, the facilitator will need to:</a:t>
            </a:r>
            <a:endParaRPr/>
          </a:p>
          <a:p>
            <a:pPr marL="914400" lvl="1" indent="-298450" algn="l" rtl="0">
              <a:spcBef>
                <a:spcPts val="0"/>
              </a:spcBef>
              <a:spcAft>
                <a:spcPts val="0"/>
              </a:spcAft>
              <a:buSzPts val="1100"/>
              <a:buChar char="○"/>
            </a:pPr>
            <a:r>
              <a:rPr lang="en"/>
              <a:t>Understand how the chat functionality works in the videoconference software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Option 3: Shared Notetaking Document</a:t>
            </a:r>
            <a:endParaRPr b="1"/>
          </a:p>
          <a:p>
            <a:pPr marL="457200" lvl="0" indent="-298450" algn="l" rtl="0">
              <a:spcBef>
                <a:spcPts val="0"/>
              </a:spcBef>
              <a:spcAft>
                <a:spcPts val="0"/>
              </a:spcAft>
              <a:buSzPts val="1100"/>
              <a:buChar char="●"/>
            </a:pPr>
            <a:r>
              <a:rPr lang="en"/>
              <a:t>Invite participants to brainstorm potential problems and/or problem sources for this scenario in a shared document; the facilitator can call out notable responses in real time</a:t>
            </a:r>
            <a:endParaRPr/>
          </a:p>
          <a:p>
            <a:pPr marL="914400" lvl="1" indent="-298450" algn="l" rtl="0">
              <a:spcBef>
                <a:spcPts val="0"/>
              </a:spcBef>
              <a:spcAft>
                <a:spcPts val="0"/>
              </a:spcAft>
              <a:buSzPts val="1100"/>
              <a:buChar char="○"/>
            </a:pPr>
            <a:r>
              <a:rPr lang="en"/>
              <a:t>This is a great way to engage participants in an activity - but can get chaotic when they are large numbers of participants (30 or less works okay for this)</a:t>
            </a:r>
            <a:endParaRPr/>
          </a:p>
          <a:p>
            <a:pPr marL="914400" lvl="1" indent="-298450" algn="l" rtl="0">
              <a:spcBef>
                <a:spcPts val="0"/>
              </a:spcBef>
              <a:spcAft>
                <a:spcPts val="0"/>
              </a:spcAft>
              <a:buSzPts val="1100"/>
              <a:buChar char="○"/>
            </a:pPr>
            <a:r>
              <a:rPr lang="en"/>
              <a:t>This is a good option in situations where participants may not be able to speak out loud</a:t>
            </a:r>
            <a:endParaRPr/>
          </a:p>
          <a:p>
            <a:pPr marL="914400" lvl="1" indent="-298450" algn="l" rtl="0">
              <a:spcBef>
                <a:spcPts val="0"/>
              </a:spcBef>
              <a:spcAft>
                <a:spcPts val="0"/>
              </a:spcAft>
              <a:buSzPts val="1100"/>
              <a:buChar char="○"/>
            </a:pPr>
            <a:r>
              <a:rPr lang="en"/>
              <a:t>This is NOT a good option in situations where participants do not have easy access to a keyboard, and may require participants to navigate away from the videoconference screen to use another browser</a:t>
            </a:r>
            <a:endParaRPr/>
          </a:p>
          <a:p>
            <a:pPr marL="457200" lvl="0" indent="-298450" algn="l" rtl="0">
              <a:spcBef>
                <a:spcPts val="0"/>
              </a:spcBef>
              <a:spcAft>
                <a:spcPts val="0"/>
              </a:spcAft>
              <a:buSzPts val="1100"/>
              <a:buChar char="●"/>
            </a:pPr>
            <a:r>
              <a:rPr lang="en"/>
              <a:t>Select one or more problems from the list of suggestions, and Invite participants to brainstorm potential solutions in a shared document; the facilitator can call out notable responses in real time</a:t>
            </a:r>
            <a:endParaRPr/>
          </a:p>
          <a:p>
            <a:pPr marL="457200" lvl="0" indent="-298450" algn="l" rtl="0">
              <a:spcBef>
                <a:spcPts val="0"/>
              </a:spcBef>
              <a:spcAft>
                <a:spcPts val="0"/>
              </a:spcAft>
              <a:buSzPts val="1100"/>
              <a:buChar char="●"/>
            </a:pPr>
            <a:r>
              <a:rPr lang="en"/>
              <a:t>For this approach, the facilitator will need to:</a:t>
            </a:r>
            <a:endParaRPr/>
          </a:p>
          <a:p>
            <a:pPr marL="914400" lvl="1" indent="-298450" algn="l" rtl="0">
              <a:spcBef>
                <a:spcPts val="0"/>
              </a:spcBef>
              <a:spcAft>
                <a:spcPts val="0"/>
              </a:spcAft>
              <a:buSzPts val="1100"/>
              <a:buChar char="○"/>
            </a:pPr>
            <a:r>
              <a:rPr lang="en"/>
              <a:t>Create the document in advance, adding the title “Problem Diagnosis Rehearsal” to the top of the document (and the file name, to help ensure you share the right file!)</a:t>
            </a:r>
            <a:endParaRPr/>
          </a:p>
          <a:p>
            <a:pPr marL="914400" lvl="1" indent="-298450" algn="l" rtl="0">
              <a:spcBef>
                <a:spcPts val="0"/>
              </a:spcBef>
              <a:spcAft>
                <a:spcPts val="0"/>
              </a:spcAft>
              <a:buSzPts val="1100"/>
              <a:buChar char="○"/>
            </a:pPr>
            <a:r>
              <a:rPr lang="en"/>
              <a:t>Decide how/where you want to brainstorm problems and solutions in the document: different pages? different columns of a table?</a:t>
            </a:r>
            <a:endParaRPr/>
          </a:p>
          <a:p>
            <a:pPr marL="914400" lvl="1" indent="-298450" algn="l" rtl="0">
              <a:spcBef>
                <a:spcPts val="0"/>
              </a:spcBef>
              <a:spcAft>
                <a:spcPts val="0"/>
              </a:spcAft>
              <a:buSzPts val="1100"/>
              <a:buChar char="○"/>
            </a:pPr>
            <a:r>
              <a:rPr lang="en"/>
              <a:t>Set the file permissions so that anyone with the link can edit the document</a:t>
            </a:r>
            <a:endParaRPr/>
          </a:p>
          <a:p>
            <a:pPr marL="914400" lvl="1" indent="-298450" algn="l" rtl="0">
              <a:spcBef>
                <a:spcPts val="0"/>
              </a:spcBef>
              <a:spcAft>
                <a:spcPts val="0"/>
              </a:spcAft>
              <a:buSzPts val="1100"/>
              <a:buChar char="○"/>
            </a:pPr>
            <a:r>
              <a:rPr lang="en"/>
              <a:t>Be prepared to copy/paste the document URL into the chat; remember that participants cannot click on or copy/paste a link that is displayed via shared screens</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fc430acedb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fc430aced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Agenda</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 and talked about different types of problems and solutions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We’ve also learned that problem solving isn’t always easy, and that problems can be complicated and involve multiple issues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Communication style is one important aspect of problem solving, and so we’re going to look at that next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3f16cdc85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3f16cdc85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Effective problem solving is hard!</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order to have an effective solution, we need effective communication between the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Communication is most effective when there are strong relationships between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Building strong relationships is an investment that requires trust, mutual respect, and a lot of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What makes an effective solution?</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Remember that we define an effective solution as one that both solves the problem and maintains the relationship</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e3f16cdc8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e3f16cdc8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Communication style matters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way that we communicate -- our style -- is an important factor in whether we are able to communicate effectively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all form unconscious biases and opinions about other people based on the ways they communicate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are naturally drawn to people with communication styles that are similar to our own, as these types of interactions can be more comfortable and less (cognitive) work, as we already understand the “rules” when our communication styles are well-aligned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Common elements of individual communication styles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Accents and dialects can make it more difficult to understand each other -- and we may have unconscious opinions about people with certain accents (e.g., we might assume that someone with a British accent is highly educated, while someone with an American Southern accent might be less educated)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Culture influences how we communicate; for example, in some cultures it is rude to speak to someone of the opposite gender or a different social caste, or to point with one finger for emphasis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pitch, speed and pacing of someone’s communication can influence how it is perceived or received; someone who talks quickly with a high-pitched voice might be perceived as over-excited, while someone who speaks slowly or hesitantly might be perceived as less-informed or ill-prepared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each have different tolerance levels for silence in a conversation, and we may use different social cues to indicate that we’d like to speak or that we’d like the speaker to stop talking; examples of these social cues range from the subtle (inhaling or opening your mouth as if to speak) to the more obvious (raising a hand, moving closer to or away from a conversation, or simply interrupting the speaker)</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3f16cdc8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3f16cdc8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a:t>
            </a:r>
            <a:r>
              <a:rPr lang="en">
                <a:solidFill>
                  <a:schemeClr val="dk1"/>
                </a:solidFill>
                <a:highlight>
                  <a:srgbClr val="FFFF00"/>
                </a:highlight>
              </a:rPr>
              <a:t> identify and curate a story from your own experience to share with participants.</a:t>
            </a:r>
            <a:endParaRPr/>
          </a:p>
          <a:p>
            <a:pPr marL="0" lvl="0" indent="0" algn="l" rtl="0">
              <a:spcBef>
                <a:spcPts val="0"/>
              </a:spcBef>
              <a:spcAft>
                <a:spcPts val="0"/>
              </a:spcAft>
              <a:buNone/>
            </a:pPr>
            <a:endParaRPr/>
          </a:p>
          <a:p>
            <a:pPr marL="0" lvl="0" indent="0" algn="l" rtl="0">
              <a:spcBef>
                <a:spcPts val="0"/>
              </a:spcBef>
              <a:spcAft>
                <a:spcPts val="0"/>
              </a:spcAft>
              <a:buNone/>
            </a:pPr>
            <a:r>
              <a:rPr lang="en" b="1"/>
              <a:t>Communication Style Matters</a:t>
            </a:r>
            <a:endParaRPr b="1"/>
          </a:p>
          <a:p>
            <a:pPr marL="457200" lvl="0" indent="-298450" algn="l" rtl="0">
              <a:spcBef>
                <a:spcPts val="0"/>
              </a:spcBef>
              <a:spcAft>
                <a:spcPts val="0"/>
              </a:spcAft>
              <a:buSzPts val="1100"/>
              <a:buChar char="●"/>
            </a:pPr>
            <a:r>
              <a:rPr lang="en"/>
              <a:t>Effective communication can have a significant, positive impact on our lives</a:t>
            </a:r>
            <a:endParaRPr/>
          </a:p>
          <a:p>
            <a:pPr marL="457200" lvl="0" indent="-298450" algn="l" rtl="0">
              <a:spcBef>
                <a:spcPts val="0"/>
              </a:spcBef>
              <a:spcAft>
                <a:spcPts val="0"/>
              </a:spcAft>
              <a:buSzPts val="1100"/>
              <a:buChar char="●"/>
            </a:pPr>
            <a:r>
              <a:rPr lang="en"/>
              <a:t>When we are able to communicate easily with another person, we are more likely to identify common interests or ways that we might be able to help one another (e.g., recommending someone for a job, connecting someone with a resource, sharing expertise)</a:t>
            </a:r>
            <a:endParaRPr/>
          </a:p>
          <a:p>
            <a:pPr marL="457200" lvl="0" indent="-298450" algn="l" rtl="0">
              <a:spcBef>
                <a:spcPts val="0"/>
              </a:spcBef>
              <a:spcAft>
                <a:spcPts val="0"/>
              </a:spcAft>
              <a:buSzPts val="1100"/>
              <a:buChar char="●"/>
            </a:pPr>
            <a:r>
              <a:rPr lang="en"/>
              <a:t>Ineffective communication can have significant, negative consequences: when we cannot communicate effectively, we are less likely to solve problems and build relationships</a:t>
            </a:r>
            <a:endParaRPr/>
          </a:p>
          <a:p>
            <a:pPr marL="0" lvl="0" indent="0" algn="l" rtl="0">
              <a:spcBef>
                <a:spcPts val="0"/>
              </a:spcBef>
              <a:spcAft>
                <a:spcPts val="0"/>
              </a:spcAft>
              <a:buNone/>
            </a:pPr>
            <a:endParaRPr b="1"/>
          </a:p>
          <a:p>
            <a:pPr marL="0" lvl="0" indent="0" algn="l" rtl="0">
              <a:spcBef>
                <a:spcPts val="0"/>
              </a:spcBef>
              <a:spcAft>
                <a:spcPts val="0"/>
              </a:spcAft>
              <a:buNone/>
            </a:pPr>
            <a:r>
              <a:rPr lang="en" b="1"/>
              <a:t>Share Your Story </a:t>
            </a:r>
            <a:endParaRPr b="1"/>
          </a:p>
          <a:p>
            <a:pPr marL="457200" lvl="0" indent="-298450" algn="l" rtl="0">
              <a:spcBef>
                <a:spcPts val="0"/>
              </a:spcBef>
              <a:spcAft>
                <a:spcPts val="0"/>
              </a:spcAft>
              <a:buSzPts val="1100"/>
              <a:buChar char="●"/>
            </a:pPr>
            <a:r>
              <a:rPr lang="en"/>
              <a:t>Share a story from your own experience about a time when you faced a communication challenge due to a lack of shared context, a lack of shared motivation, and/or a conflict in communication styles. </a:t>
            </a:r>
            <a:endParaRPr/>
          </a:p>
          <a:p>
            <a:pPr marL="457200" lvl="0" indent="-298450" algn="l" rtl="0">
              <a:spcBef>
                <a:spcPts val="0"/>
              </a:spcBef>
              <a:spcAft>
                <a:spcPts val="0"/>
              </a:spcAft>
              <a:buSzPts val="1100"/>
              <a:buChar char="●"/>
            </a:pPr>
            <a:r>
              <a:rPr lang="en"/>
              <a:t>What happened? What did you do? How did it turn out?</a:t>
            </a:r>
            <a:endParaRPr/>
          </a:p>
          <a:p>
            <a:pPr marL="457200" lvl="0" indent="-298450" algn="l" rtl="0">
              <a:spcBef>
                <a:spcPts val="0"/>
              </a:spcBef>
              <a:spcAft>
                <a:spcPts val="0"/>
              </a:spcAft>
              <a:buSzPts val="1100"/>
              <a:buChar char="●"/>
            </a:pPr>
            <a:r>
              <a:rPr lang="en"/>
              <a:t>Invite participants to share their own experiences, time permitting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90218524a_1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90218524a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FF00"/>
                </a:highlight>
              </a:rPr>
              <a:t>ONLINE ADAPTATION - Chatter Instructions</a:t>
            </a:r>
            <a:br>
              <a:rPr lang="en" b="1"/>
            </a:br>
            <a:endParaRPr b="1"/>
          </a:p>
          <a:p>
            <a:pPr marL="0" lvl="0" indent="0" algn="l" rtl="0">
              <a:spcBef>
                <a:spcPts val="0"/>
              </a:spcBef>
              <a:spcAft>
                <a:spcPts val="0"/>
              </a:spcAft>
              <a:buNone/>
            </a:pPr>
            <a:r>
              <a:rPr lang="en" b="1">
                <a:highlight>
                  <a:srgbClr val="FFFF00"/>
                </a:highlight>
              </a:rPr>
              <a:t>Chatter Setup</a:t>
            </a:r>
            <a:endParaRPr b="1">
              <a:highlight>
                <a:srgbClr val="FFFF00"/>
              </a:highlight>
            </a:endParaRPr>
          </a:p>
          <a:p>
            <a:pPr marL="457200" lvl="0" indent="-298450" algn="l" rtl="0">
              <a:spcBef>
                <a:spcPts val="0"/>
              </a:spcBef>
              <a:spcAft>
                <a:spcPts val="0"/>
              </a:spcAft>
              <a:buSzPts val="1100"/>
              <a:buChar char="●"/>
            </a:pPr>
            <a:r>
              <a:rPr lang="en"/>
              <a:t>If you choose to use the Chatter tool for online trainings, be sure to go through all of the slides, decide where you want to include Chatters, and add Chatter slides as appropriate</a:t>
            </a:r>
            <a:endParaRPr/>
          </a:p>
          <a:p>
            <a:pPr marL="0" lvl="0" indent="0" algn="l" rtl="0">
              <a:spcBef>
                <a:spcPts val="0"/>
              </a:spcBef>
              <a:spcAft>
                <a:spcPts val="0"/>
              </a:spcAft>
              <a:buNone/>
            </a:pPr>
            <a:endParaRPr b="1"/>
          </a:p>
          <a:p>
            <a:pPr marL="0" lvl="0" indent="0" algn="l" rtl="0">
              <a:spcBef>
                <a:spcPts val="0"/>
              </a:spcBef>
              <a:spcAft>
                <a:spcPts val="0"/>
              </a:spcAft>
              <a:buNone/>
            </a:pPr>
            <a:r>
              <a:rPr lang="en" b="1"/>
              <a:t>Chatter Instructions</a:t>
            </a:r>
            <a:endParaRPr b="1"/>
          </a:p>
          <a:p>
            <a:pPr marL="457200" lvl="0" indent="-298450" algn="l" rtl="0">
              <a:spcBef>
                <a:spcPts val="0"/>
              </a:spcBef>
              <a:spcAft>
                <a:spcPts val="0"/>
              </a:spcAft>
              <a:buClr>
                <a:srgbClr val="000000"/>
              </a:buClr>
              <a:buSzPts val="1100"/>
              <a:buChar char="●"/>
            </a:pPr>
            <a:r>
              <a:rPr lang="en"/>
              <a:t>Tell participants that you’ll be doing Chatter exercises throughout the training, and explain how this works:</a:t>
            </a:r>
            <a:endParaRPr/>
          </a:p>
          <a:p>
            <a:pPr marL="914400" lvl="1" indent="-298450" algn="l" rtl="0">
              <a:spcBef>
                <a:spcPts val="0"/>
              </a:spcBef>
              <a:spcAft>
                <a:spcPts val="0"/>
              </a:spcAft>
              <a:buClr>
                <a:srgbClr val="000000"/>
              </a:buClr>
              <a:buSzPts val="1100"/>
              <a:buChar char="○"/>
            </a:pPr>
            <a:r>
              <a:rPr lang="en"/>
              <a:t>You’ll ask a question</a:t>
            </a:r>
            <a:endParaRPr/>
          </a:p>
          <a:p>
            <a:pPr marL="914400" lvl="1" indent="-298450" algn="l" rtl="0">
              <a:spcBef>
                <a:spcPts val="0"/>
              </a:spcBef>
              <a:spcAft>
                <a:spcPts val="0"/>
              </a:spcAft>
              <a:buClr>
                <a:srgbClr val="000000"/>
              </a:buClr>
              <a:buSzPts val="1100"/>
              <a:buChar char="○"/>
            </a:pPr>
            <a:r>
              <a:rPr lang="en"/>
              <a:t>Participants will type their responses into the chat window, but WAIT to hit enter (which posts their answer into the chat)</a:t>
            </a:r>
            <a:endParaRPr/>
          </a:p>
          <a:p>
            <a:pPr marL="914400" lvl="1" indent="-298450" algn="l" rtl="0">
              <a:spcBef>
                <a:spcPts val="0"/>
              </a:spcBef>
              <a:spcAft>
                <a:spcPts val="0"/>
              </a:spcAft>
              <a:buClr>
                <a:srgbClr val="000000"/>
              </a:buClr>
              <a:buSzPts val="1100"/>
              <a:buChar char="○"/>
            </a:pPr>
            <a:r>
              <a:rPr lang="en"/>
              <a:t>You’ll give a few moments for participants to type their responses, then do a countdown (three, two, one, CHAT!)</a:t>
            </a:r>
            <a:endParaRPr/>
          </a:p>
          <a:p>
            <a:pPr marL="914400" lvl="1" indent="-298450" algn="l" rtl="0">
              <a:spcBef>
                <a:spcPts val="0"/>
              </a:spcBef>
              <a:spcAft>
                <a:spcPts val="0"/>
              </a:spcAft>
              <a:buClr>
                <a:srgbClr val="000000"/>
              </a:buClr>
              <a:buSzPts val="1100"/>
              <a:buChar char="○"/>
            </a:pPr>
            <a:r>
              <a:rPr lang="en"/>
              <a:t>When the countdown ends, everyone hits enter at the same time and all of the responses scroll through the chat window</a:t>
            </a:r>
            <a:endParaRPr/>
          </a:p>
          <a:p>
            <a:pPr marL="0" lvl="0" indent="0" algn="l" rtl="0">
              <a:spcBef>
                <a:spcPts val="0"/>
              </a:spcBef>
              <a:spcAft>
                <a:spcPts val="0"/>
              </a:spcAft>
              <a:buNone/>
            </a:pPr>
            <a:endParaRPr/>
          </a:p>
          <a:p>
            <a:pPr marL="0" lvl="0" indent="0" algn="l" rtl="0">
              <a:spcBef>
                <a:spcPts val="0"/>
              </a:spcBef>
              <a:spcAft>
                <a:spcPts val="0"/>
              </a:spcAft>
              <a:buNone/>
            </a:pPr>
            <a:r>
              <a:rPr lang="en" b="1" u="sng"/>
              <a:t>Notes</a:t>
            </a:r>
            <a:r>
              <a:rPr lang="en" b="1"/>
              <a:t>:</a:t>
            </a:r>
            <a:endParaRPr b="1"/>
          </a:p>
          <a:p>
            <a:pPr marL="457200" lvl="0" indent="-298450" algn="l" rtl="0">
              <a:spcBef>
                <a:spcPts val="0"/>
              </a:spcBef>
              <a:spcAft>
                <a:spcPts val="0"/>
              </a:spcAft>
              <a:buClr>
                <a:srgbClr val="000000"/>
              </a:buClr>
              <a:buSzPts val="1100"/>
              <a:buChar char="●"/>
            </a:pPr>
            <a:r>
              <a:rPr lang="en"/>
              <a:t>Chatter is a great way to get quick feedback and encourage lively participation in online trainings, particularly when there are large numbers of participants</a:t>
            </a:r>
            <a:endParaRPr/>
          </a:p>
          <a:p>
            <a:pPr marL="457200" lvl="0" indent="-298450" algn="l" rtl="0">
              <a:spcBef>
                <a:spcPts val="0"/>
              </a:spcBef>
              <a:spcAft>
                <a:spcPts val="0"/>
              </a:spcAft>
              <a:buClr>
                <a:srgbClr val="000000"/>
              </a:buClr>
              <a:buSzPts val="1100"/>
              <a:buChar char="●"/>
            </a:pPr>
            <a:r>
              <a:rPr lang="en"/>
              <a:t>Often, people feel awkward being the “first” to respond to a question asked during an online training</a:t>
            </a:r>
            <a:endParaRPr/>
          </a:p>
          <a:p>
            <a:pPr marL="914400" lvl="1" indent="-298450" algn="l" rtl="0">
              <a:spcBef>
                <a:spcPts val="0"/>
              </a:spcBef>
              <a:spcAft>
                <a:spcPts val="0"/>
              </a:spcAft>
              <a:buClr>
                <a:srgbClr val="000000"/>
              </a:buClr>
              <a:buSzPts val="1100"/>
              <a:buChar char="○"/>
            </a:pPr>
            <a:r>
              <a:rPr lang="en"/>
              <a:t>By asking everyone to type their response but wait before submitting, you are encouraging individual reflection and participation while removing the stress of “going first”</a:t>
            </a:r>
            <a:endParaRPr/>
          </a:p>
          <a:p>
            <a:pPr marL="457200" lvl="0" indent="-298450" algn="l" rtl="0">
              <a:spcBef>
                <a:spcPts val="0"/>
              </a:spcBef>
              <a:spcAft>
                <a:spcPts val="0"/>
              </a:spcAft>
              <a:buClr>
                <a:srgbClr val="000000"/>
              </a:buClr>
              <a:buSzPts val="1100"/>
              <a:buChar char="●"/>
            </a:pPr>
            <a:r>
              <a:rPr lang="en"/>
              <a:t>Asking for responses in chat, rather than having participants unmute and respond aloud, gives you more control over the timing of the exercise</a:t>
            </a:r>
            <a:endParaRPr/>
          </a:p>
          <a:p>
            <a:pPr marL="914400" lvl="1" indent="-298450" algn="l" rtl="0">
              <a:spcBef>
                <a:spcPts val="0"/>
              </a:spcBef>
              <a:spcAft>
                <a:spcPts val="0"/>
              </a:spcAft>
              <a:buClr>
                <a:srgbClr val="000000"/>
              </a:buClr>
              <a:buSzPts val="1100"/>
              <a:buChar char="○"/>
            </a:pPr>
            <a:r>
              <a:rPr lang="en"/>
              <a:t>You can simply call out a few responses and move on to the next slide</a:t>
            </a:r>
            <a:endParaRPr/>
          </a:p>
          <a:p>
            <a:pPr marL="914400" lvl="1" indent="-298450" algn="l" rtl="0">
              <a:spcBef>
                <a:spcPts val="0"/>
              </a:spcBef>
              <a:spcAft>
                <a:spcPts val="0"/>
              </a:spcAft>
              <a:buClr>
                <a:srgbClr val="000000"/>
              </a:buClr>
              <a:buSzPts val="1100"/>
              <a:buChar char="○"/>
            </a:pPr>
            <a:r>
              <a:rPr lang="en"/>
              <a:t>Or, you can use the Chatter response as the basis for more detailed discussion (either in chat or by having participants unmute and speak)</a:t>
            </a:r>
            <a:endParaRPr/>
          </a:p>
          <a:p>
            <a:pPr marL="457200" lvl="0" indent="-298450" algn="l" rtl="0">
              <a:spcBef>
                <a:spcPts val="0"/>
              </a:spcBef>
              <a:spcAft>
                <a:spcPts val="0"/>
              </a:spcAft>
              <a:buClr>
                <a:srgbClr val="000000"/>
              </a:buClr>
              <a:buSzPts val="1100"/>
              <a:buChar char="●"/>
            </a:pPr>
            <a:r>
              <a:rPr lang="en"/>
              <a:t>Encouraging participants to engage through chat is an inclusive approach for online trainings, where not everyone may be able to participate by speaking or with video due to a lack of bandwidth, equipment, or a sufficiently private space from which to join the training</a:t>
            </a:r>
            <a:endParaRPr/>
          </a:p>
          <a:p>
            <a:pPr marL="0" lvl="0" indent="0" algn="l" rtl="0">
              <a:spcBef>
                <a:spcPts val="0"/>
              </a:spcBef>
              <a:spcAft>
                <a:spcPts val="0"/>
              </a:spcAft>
              <a:buNone/>
            </a:pPr>
            <a:endParaRPr/>
          </a:p>
          <a:p>
            <a:pPr marL="0" lvl="0" indent="0" algn="l" rtl="0">
              <a:spcBef>
                <a:spcPts val="0"/>
              </a:spcBef>
              <a:spcAft>
                <a:spcPts val="0"/>
              </a:spcAft>
              <a:buNone/>
            </a:pPr>
            <a:r>
              <a:rPr lang="en" i="1"/>
              <a:t>Image available free for commercial use without attribution from: </a:t>
            </a:r>
            <a:r>
              <a:rPr lang="en" i="1" u="sng">
                <a:solidFill>
                  <a:schemeClr val="hlink"/>
                </a:solidFill>
                <a:hlinkClick r:id="rId3"/>
              </a:rPr>
              <a:t>https://cdn.pixabay.com/photo/2017/01/31/23/06/communicate-2028004_960_720.png</a:t>
            </a:r>
            <a:r>
              <a:rPr lang="en" i="1"/>
              <a:t> </a:t>
            </a:r>
            <a:endParaRPr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014680684b_0_1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014680684b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7B7F7"/>
                </a:highlight>
              </a:rPr>
              <a:t>NOTE: this is an animated slide.</a:t>
            </a:r>
            <a:endParaRPr b="1">
              <a:solidFill>
                <a:schemeClr val="dk1"/>
              </a:solidFill>
              <a:highlight>
                <a:srgbClr val="F7B7F7"/>
              </a:highlight>
            </a:endParaRPr>
          </a:p>
          <a:p>
            <a:pPr marL="0" lvl="0" indent="0" algn="l" rtl="0">
              <a:spcBef>
                <a:spcPts val="0"/>
              </a:spcBef>
              <a:spcAft>
                <a:spcPts val="0"/>
              </a:spcAft>
              <a:buClr>
                <a:schemeClr val="dk1"/>
              </a:buClr>
              <a:buSzPts val="1100"/>
              <a:buFont typeface="Arial"/>
              <a:buNone/>
            </a:pPr>
            <a:endParaRPr b="1">
              <a:solidFill>
                <a:schemeClr val="dk1"/>
              </a:solidFill>
              <a:highlight>
                <a:srgbClr val="F7B7F7"/>
              </a:highlight>
            </a:endParaRPr>
          </a:p>
          <a:p>
            <a:pPr marL="0" lvl="0" indent="0" algn="l" rtl="0">
              <a:spcBef>
                <a:spcPts val="0"/>
              </a:spcBef>
              <a:spcAft>
                <a:spcPts val="0"/>
              </a:spcAft>
              <a:buNone/>
            </a:pPr>
            <a:r>
              <a:rPr lang="en" b="1">
                <a:solidFill>
                  <a:schemeClr val="dk1"/>
                </a:solidFill>
              </a:rPr>
              <a:t>FACILITATION NOTE:</a:t>
            </a:r>
            <a:r>
              <a:rPr lang="en">
                <a:solidFill>
                  <a:schemeClr val="dk1"/>
                </a:solidFill>
              </a:rPr>
              <a:t> this slides about “Ask” and “Guess” culture is included as an optional example of the impact of communication styles on understanding and relationships between people. If you choose to include this information, you should carefully read the background information and consider adding an example from your own experience.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Communication style is heavily influenced by our experience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family, community, and culture in which we were raised shapes our expectations about communication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When two people have different expectations about communication, it can cause conflict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 interesting example of this is the discussion of “Ask” versus “Guess” cultures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Ask Culture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“Ask” culture, the basic premise is that it’s always okay to ask for what you want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asker believes that the other person is free to say no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asker is willing to accept “no” as a complete answer and make other plans, without trying to cajole or badger the other person into changing their mind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Guess Culture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“Guess” culture, the basic premise is that you should never make another person feel like they want or need to say “no”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guesser tries to gather information indirectly to figure out - without asking - whether the other person is likely to want to grant the guesser’s request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guesser believes that it is rude to ask for what you want directly, because it might make the other person uncomfortable to say “no”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guesser is hoping that the other person will offer without the guesser ever having to ask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there’s no offer but the guesser is able to figure out (guess!) that the other person is very likely to say yes, then they may ask for what they want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 guesser thinks the answer might be no or isn’t able to guess what the response will be, then they never make the request at all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An example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an example, imagine that you’re going to visit Chicago in a few weeks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know someone who lives there, and usually exchange messages with them a couple of times a year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You’d like to save some money by staying in their guest room instead of having to pay for a hotel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 “Asker” might say something like: “I’m going to be in Chicago in a few weeks and would love to stay with you if that’s alright. Feel free to say no, of course!”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Asker expects that the other person will actually feel free to say no - because *they* would be comfortable saying no in the same situation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“Guesser” might say something like: “I’m going to be in Chicago in a few weeks and am trying to figure out how to stay within my budget. Do you have any ideas for safe-but-cheap places I could stay?”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Guesser hopes that the other person will just offer their guest room, but if they get a list of suggested hotels instead they will assume that the other person doesn’t want to host them and would say no if they asked directly - so they don’t ask!</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14680684b_0_1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14680684b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7B7F7"/>
                </a:highlight>
              </a:rPr>
              <a:t>NOTE: this is an animated slide.</a:t>
            </a:r>
            <a:endParaRPr b="1">
              <a:solidFill>
                <a:schemeClr val="dk1"/>
              </a:solidFill>
              <a:highlight>
                <a:srgbClr val="F7B7F7"/>
              </a:highlight>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FACILITATION NOTE:</a:t>
            </a:r>
            <a:r>
              <a:rPr lang="en">
                <a:solidFill>
                  <a:schemeClr val="dk1"/>
                </a:solidFill>
              </a:rPr>
              <a:t> this slide offers an example of how “Ask” and “Guess” cultures can collide; if you include this material, you may want to offer an example from your own experience instead.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Different expectations can cause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Differences in communication styles can lead to misunderstandings and disagreements - even if the people involved don’t consciously understand what has happened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An example (two roommates)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“Asker” wants the other person to make dinner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“Guesser” is upset that they have to say no because they have class, and ends up blaming the other person for making them feel bad by asking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“Asker” doesn’t understand why there’s a problem, since they would have accepted “no” as an answer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“Guesser” doesn’t like having to say no and thinks the other person is insensitive for putting them in that position</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fc430acedb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fc430acedb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choose one or more activities and update the slides throughout the presentation as appropriate.</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4d24c8eff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4d24c8ef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find out what type of facilities you will have available for this session, as this activity works best in person when there is space to move freely. If the room in which you’re holding the session is not appropriate, consider whether moving to another space (hallway, room, atrium, etc.) or even outdoors might work.</a:t>
            </a:r>
            <a:endParaRPr>
              <a:solidFill>
                <a:schemeClr val="dk1"/>
              </a:solidFill>
              <a:highlight>
                <a:srgbClr val="FFFF00"/>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Activity Instructions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engage in a mirroring activity.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Explain that this is a common exercise for increasing awareness of interpersonal communication styles, particularly body language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activity originated in theater studies, and has been adopted by experts to teach scientists and engineers to communicate more effectively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move/stand as they are able for this activity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is an excellent opportunity to physically engage participants in the training, and standing adds a new energy to the rehearsal activity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Remember that some participants may have invisible (or visible) physical limitations; this activity can be done by participants who are sitting in chairs facing each other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Have participants stand/sit face to face with a partner (preferably someone they do not know)</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pairs to spread out so that they have room to move their arms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one person in each pair to go first; the partners should maintain eye contact and the selected partner should begin to move their hands/arms VERY SLOWLY, with the goal of allowing their partner to mirror the movements in real time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continue moving slowly and fluidly, one body part at a time, and avoid movements that require sustained balance or effort (e.g., keep both feet on the floor and remain facing each other)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Let participants know that they might feel like smiling or get “nervous giggles” and that’s okay – but they should let it out then continue the exercise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After a couple of minutes, ask the other partner to take the lead.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exercise is going well and you want to add an additional layer of challenge, pause the exercise and have participants “shake it out”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Then resume the exercise with NO ONE in the lead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Ask participants to really pay attention to their partner, and try to mirror each other's’ movements without anyone consciously “leading” the activity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Activity Debrief</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Engage participants in a discussion about this activity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did this activity go?  What did they learn?  What did they notice about effective communications?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FACILITATION NOTE: </a:t>
            </a:r>
            <a:r>
              <a:rPr lang="en">
                <a:solidFill>
                  <a:schemeClr val="dk1"/>
                </a:solidFill>
              </a:rPr>
              <a:t>facilitators may find the following resources helpful for exploring mirroring activities in more depth or variation</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dk1"/>
                </a:solidFill>
                <a:hlinkClick r:id="rId3">
                  <a:extLst>
                    <a:ext uri="{A12FA001-AC4F-418D-AE19-62706E023703}">
                      <ahyp:hlinkClr xmlns:ahyp="http://schemas.microsoft.com/office/drawing/2018/hyperlinkcolor" val="tx"/>
                    </a:ext>
                  </a:extLst>
                </a:hlinkClick>
              </a:rPr>
              <a:t>https://www.sdea.org.sg/journal/mirror-exercise-classic-drama-warm-up-activity/</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dk1"/>
                </a:solidFill>
                <a:hlinkClick r:id="rId4">
                  <a:extLst>
                    <a:ext uri="{A12FA001-AC4F-418D-AE19-62706E023703}">
                      <ahyp:hlinkClr xmlns:ahyp="http://schemas.microsoft.com/office/drawing/2018/hyperlinkcolor" val="tx"/>
                    </a:ext>
                  </a:extLst>
                </a:hlinkClick>
              </a:rPr>
              <a:t>https://dbp.theatredance.utexas.edu/content/mirrors</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dk1"/>
                </a:solidFill>
                <a:hlinkClick r:id="rId5">
                  <a:extLst>
                    <a:ext uri="{A12FA001-AC4F-418D-AE19-62706E023703}">
                      <ahyp:hlinkClr xmlns:ahyp="http://schemas.microsoft.com/office/drawing/2018/hyperlinkcolor" val="tx"/>
                    </a:ext>
                  </a:extLst>
                </a:hlinkClick>
              </a:rPr>
              <a:t>https://www.theatrefolk.com/blog/mirror-exercise-modified/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6"/>
              </a:rPr>
              <a:t>https://cdn.pixabay.com/photo/2020/03/30/05/37/head-4983119__340.jpg</a:t>
            </a:r>
            <a:r>
              <a:rPr lang="en" i="1">
                <a:solidFill>
                  <a:schemeClr val="dk1"/>
                </a:solidFill>
              </a:rPr>
              <a:t> </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fc430acedb_0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fc430acedb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00FF00"/>
                </a:highlight>
              </a:rPr>
              <a:t>ONLINE ADAPTATION - Mirroring</a:t>
            </a:r>
            <a:endParaRPr b="1">
              <a:solidFill>
                <a:schemeClr val="dk1"/>
              </a:solidFill>
              <a:highlight>
                <a:srgbClr val="00FF00"/>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underlying goal of the mirroring activity is to raise awareness of non-verbal communications and build trust between participants. These goals can be met in several ways during an online training, with pros/cons depending on the size and type of training. If you’d like to use a different activity, you may find this list of improv games that have worked well in virtual environments to be of help: </a:t>
            </a:r>
            <a:r>
              <a:rPr lang="en" u="sng">
                <a:solidFill>
                  <a:schemeClr val="dk1"/>
                </a:solidFill>
                <a:hlinkClick r:id="rId3">
                  <a:extLst>
                    <a:ext uri="{A12FA001-AC4F-418D-AE19-62706E023703}">
                      <ahyp:hlinkClr xmlns:ahyp="http://schemas.microsoft.com/office/drawing/2018/hyperlinkcolor" val="tx"/>
                    </a:ext>
                  </a:extLst>
                </a:hlinkClick>
              </a:rPr>
              <a:t>https://jonathonleiner.medium.com/improv-games-for-virtual-space-66cbf4b77c97</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Option 1: Large Group Mirroring Activity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participants to turn on their cameras, if possible, but stay muted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a volunteer to go first in leading the activity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leader should begin to move their hands/arms/head VERY SLOWLY, with the goal of allowing the other participants to mirror the movements in real time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the leader to continue moving slowly and fluidly, one body part at a time, and avoid movements that are out of the video frame (e.g., stick with hands, arms, shoulders, head, instead of feet and legs)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Let participants know that they might feel like smiling or get “nervous giggles” and that’s okay – but they should let it out then continue the exercise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After a minute or so, ask someone else to be the leader and continue the exercise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may want to assist participants in finding the new leader’s video on their screen by either having everyone *except* the new leader pause their motions for a few seconds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approach works well if there is a relatively small number of participants who can all be visible on screen simultaneously in the video conference software</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Option 2: Small Group Mirroring Activity</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Explain how the mirroring activity works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Assign participants to small breakout groups (4-6 individuals)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very specific instructions in advance of the breakout rooms; for example: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Accept the breakout room invitation, 4-6 people per room</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Write down the room number, in case you need to rejoin later</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Briefly introduce yourselves (name, company/organization, role)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Pick a group member to be the facilitator for this activity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 small group facilitator should pick the leader and keep track of time, switching leaders every 1-2 minutes until everyone has had a chance to lead (including the facilitator)</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At the end of the activity, everyone should go back to the large group for a debrief</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participants as a large group after the activity.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were participants’ experiences during this activity?  Was it easier or more difficult than they expected?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did they notice about (non-verbal) communication?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approach works well if there are too many participants to reasonably conduct a large-group mirroring activity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this approach, the facilitator will need to:</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Understand how to set up breakout sessions/rooms/groups within the videoconferencing software; support from a co-facilitator who can monitor technical issues is highly desirable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Establish a naming convention for participants to indicate if they cannot turn on their video during a breakout session. For example, asking participants to put an underscore or asterisk in front of their name will help sort the list of participants and allow the facilitator to determine whether to group non-video participants into a single breakout room or distribute them across rooms.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b="1">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fc430acedb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fc430acedb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Agenda</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 and talked about different types of problems and solutions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We’ve also learned that problem solving isn’t always easy, and that problems can be complicated and involve multiple issues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Communication style is one important aspect of problem solving, and so we’re going to look at that next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fc430acedb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fc430aced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7B7F7"/>
                </a:highlight>
              </a:rPr>
              <a:t>NOTE: this is an animated slide.</a:t>
            </a:r>
            <a:endParaRPr b="1">
              <a:solidFill>
                <a:schemeClr val="dk1"/>
              </a:solidFill>
              <a:highlight>
                <a:srgbClr val="F7B7F7"/>
              </a:highlight>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Communicating expectations and observations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Expectations are what we think, wish or assume to be the truth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Observations are facts: what do we know, based on actual experience or data?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By communicating expectations, we are telling the other person about our assumptions, goals or wishes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 expected that you would pick up the groceries when I gave you the list this morning, so I could cook dinner tonight”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By communicating observations, we are sharing actual facts or experiences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 didn’t see the groceries in the refrigerator and pantry when I got home tonight”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Communicating our expectations and observations provides a relatively neutral foundation for conversation and invites the other person to talk about the problem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Share expectations first, then observations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It’s important to communicate expectations first and then observations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Our expectations might be wrong, or we might have different expectations than the other person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 didn’t understand that you needed the groceries before 5pm today so you could cook dinner; I was planning to go shopping after doing my homework”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Our observations are true to the best of our knowledge, but we might not have all of the information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 haven’t had a chance to unpack the car yet, but I did the shopping”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Humans naturally have a tendency to remember and respond to the last thing they heard, especially when stress levels are high</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When we are feeling defensive, our natural instinct is to “fight back”</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When we are feeling defensive, we may not be listening carefully and are more likely to remember the last thing that we hear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Start conversations, not arguments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Sharing expectations and observations can be a more neutral way to start a conversation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It’s important to remain non-judgemental in our communications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we use the “expectations then observations” formula but have already determined that the other person is “guilty” that judgement can come across in our communications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other person feels judged or criticized, they are more likely to argue in an effort to defend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It’s pretty easy to argue about expectations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last thing that we hear is subjective (expectations), we may very well start to argue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We might have different expectations or different understandings of the situation, and can easily argue about whether the other person’s expectations were accurate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For example, “you didn’t specifically tell me to be done shopping by 5pm, so I thought it was fine to go after dinner”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It’s harder to argue about observations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last thing that we hear is factual (observations), we are less likely to argue (e.g., the groceries actually aren’t in the fridge or pantry)</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e3f16cdc85_0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e3f16cdc85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7B7F7"/>
                </a:highlight>
              </a:rPr>
              <a:t>NOTE: this is an animated slide.</a:t>
            </a:r>
            <a:endParaRPr b="1">
              <a:solidFill>
                <a:schemeClr val="dk1"/>
              </a:solidFill>
              <a:highlight>
                <a:srgbClr val="F7B7F7"/>
              </a:highlight>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Disagreements are normal</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It’s normal for individuals to disagree, even when they are communicating effectively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Our ideas, values, goals, and expectations may conflict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Our opinions about the best approach or the ideal solution may differ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Individuals who disagree can still work together effectively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need to respect and trust each other; often this foundation is established based on areas where they do agree with each other</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Considering a variety of ideas, perspectives and opinions can lead to better solutions -- sometimes, disagreements can actually highlight problems or areas for improvement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Agree to disagree?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Sometimes, it’s possible to “agree to disagree”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When the area of disagreement is not central to solving the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there is a way to “work around” the area of disagreement and focus instead on other options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Agreeing to disagree can let you move past the difference and make progress towards the larger goal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only works if you actually stop trying to convince the other person that you’re right!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Sometimes, disagreements are serious problems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When the area of disagreement is essential to the success of the problem solving process, then you cannot ignore it and just “agree to disagree.”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Some resolution is necessary, whether that is selecting one person’s solution and the other person agreeing not to object (even if they disagree with the choice), or bringing in other people or resources to broaden the conversation and identify other options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“ABC” method of working through disagreement</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Remember the “ABCs” of working through disagreements: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 agree. </a:t>
            </a:r>
            <a:r>
              <a:rPr lang="en">
                <a:solidFill>
                  <a:schemeClr val="dk1"/>
                </a:solidFill>
              </a:rPr>
              <a:t>Start by finding the area where you both agree.</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B: build.</a:t>
            </a:r>
            <a:r>
              <a:rPr lang="en">
                <a:solidFill>
                  <a:schemeClr val="dk1"/>
                </a:solidFill>
              </a:rPr>
              <a:t> Build the relationship based on this mutual agreement, building or enhancing the foundation for future discussions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C: compare.</a:t>
            </a:r>
            <a:r>
              <a:rPr lang="en">
                <a:solidFill>
                  <a:schemeClr val="dk1"/>
                </a:solidFill>
              </a:rPr>
              <a:t> Respectfully consider both perspectives, and try to understand why you disagree and where are the fundamental differences in your points of view. The goal is not to “win” the argument or get your way, but instead to figure out together what options are available and whether there is a solution that both of you can accept (even if it’s not your first choice).</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024bf45df4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024bf45df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choose one or more activities and update the slides throughout the presentation as appropriate.</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3f16cdc85_0_6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e3f16cdc85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choose one or more examples to use for this activity (or develop your own) and update the slides throughout the presentation as appropriate.</a:t>
            </a:r>
            <a:endParaRPr>
              <a:solidFill>
                <a:schemeClr val="dk1"/>
              </a:solidFill>
              <a:highlight>
                <a:srgbClr val="FFFF00"/>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FACILITATION NOTE:</a:t>
            </a:r>
            <a:r>
              <a:rPr lang="en">
                <a:solidFill>
                  <a:schemeClr val="dk1"/>
                </a:solidFill>
              </a:rPr>
              <a:t> you may want to let participants know in advance that the “before” and “after” examples you’re going to review are brief by necessity, as the information has to fit on a slide and communicate the situation quickly. Remind participants that communication styles vary, and some of them may feel that these examples are rude because they are brief and get to the point immediately. In real emails, some people prefer to start or end with more conversational information; adding in these social niceties is okay, as long as that does not obscure the expectations and observations that you are trying to communicate.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of emails that have been shortened</a:t>
            </a:r>
            <a:endParaRPr>
              <a:solidFill>
                <a:schemeClr val="dk1"/>
              </a:solidFill>
            </a:endParaRPr>
          </a:p>
          <a:p>
            <a:pPr marL="0" lvl="0" indent="0" algn="l" rtl="0">
              <a:spcBef>
                <a:spcPts val="0"/>
              </a:spcBef>
              <a:spcAft>
                <a:spcPts val="0"/>
              </a:spcAft>
              <a:buNone/>
            </a:pPr>
            <a:r>
              <a:rPr lang="en" b="1">
                <a:solidFill>
                  <a:schemeClr val="dk1"/>
                </a:solidFill>
              </a:rPr>
              <a:t>Effective Emails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Email can be a great way to practice using expectations and observations to communicate about problems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Email is asynchronous, which means you have time to draft, review, and revise your message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time can be particularly helpful if you’re experiencing strong emotions and need to reflect before communicating about the problem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Be sure to not fill in the “to” field of the email before you’re ready to send the final version, to avoid accidentally sending an upset or unfinished message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State your expectations clearly, using simple language and straightforward phrasing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Describe what you expected, including the timelines, responsible individuals, and outcomes as appropriate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State your observations clearly, using simple language and straightforward phrasing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Describe what you experienced, when, and who was involved, as appropriate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Avoid making assumptions about the source of the problem; remember that the goal is to communicate effectively!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Activity Instructions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Have a volunteer read aloud the example “before” email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Guide participants in a discussion to identify the expectations and observations (which are not clearly stated in the “before” example)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ideas for how to improve this email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“after” example email, highlighting the expectations, observations, natural consequences, and follow 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Note that natural consequences are included because sharing them can be a way of helping the recipient understand the impact of the situation, and perhaps motivating cooperation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Note that follow up actions are included to identify how this interaction will move forward; since email is an asynchronous “conversation” it is generally more effective to specifically identify what you expect to happen next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90218524a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290218524a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00FF00"/>
                </a:highlight>
              </a:rPr>
              <a:t>ONLINE ADAPTATION - Chatter Example</a:t>
            </a:r>
            <a:endParaRPr b="1" u="sng">
              <a:highlight>
                <a:srgbClr val="00FF00"/>
              </a:highlight>
            </a:endParaRPr>
          </a:p>
          <a:p>
            <a:pPr marL="0" lvl="0" indent="0" algn="l" rtl="0">
              <a:spcBef>
                <a:spcPts val="0"/>
              </a:spcBef>
              <a:spcAft>
                <a:spcPts val="0"/>
              </a:spcAft>
              <a:buNone/>
            </a:pPr>
            <a:endParaRPr/>
          </a:p>
          <a:p>
            <a:pPr marL="0" lvl="0" indent="0" algn="l" rtl="0">
              <a:spcBef>
                <a:spcPts val="0"/>
              </a:spcBef>
              <a:spcAft>
                <a:spcPts val="0"/>
              </a:spcAft>
              <a:buNone/>
            </a:pPr>
            <a:r>
              <a:rPr lang="en" b="1">
                <a:highlight>
                  <a:srgbClr val="FFFF00"/>
                </a:highlight>
              </a:rPr>
              <a:t>Chatter Setup</a:t>
            </a:r>
            <a:endParaRPr b="1">
              <a:highlight>
                <a:srgbClr val="FFFF00"/>
              </a:highlight>
            </a:endParaRPr>
          </a:p>
          <a:p>
            <a:pPr marL="457200" lvl="0" indent="-298450" algn="l" rtl="0">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marL="457200" lvl="0" indent="-298450" algn="l" rtl="0">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marL="457200" lvl="0" indent="-298450" algn="l" rtl="0">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marL="914400" lvl="1" indent="-298450" algn="l" rtl="0">
              <a:spcBef>
                <a:spcPts val="0"/>
              </a:spcBef>
              <a:spcAft>
                <a:spcPts val="0"/>
              </a:spcAft>
              <a:buClr>
                <a:srgbClr val="000000"/>
              </a:buClr>
              <a:buSzPts val="1100"/>
              <a:buChar char="○"/>
            </a:pPr>
            <a:r>
              <a:rPr lang="en"/>
              <a:t>Where do you work or attend school?</a:t>
            </a:r>
            <a:endParaRPr/>
          </a:p>
          <a:p>
            <a:pPr marL="914400" lvl="1" indent="-298450" algn="l" rtl="0">
              <a:spcBef>
                <a:spcPts val="0"/>
              </a:spcBef>
              <a:spcAft>
                <a:spcPts val="0"/>
              </a:spcAft>
              <a:buClr>
                <a:srgbClr val="000000"/>
              </a:buClr>
              <a:buSzPts val="1100"/>
              <a:buChar char="○"/>
            </a:pPr>
            <a:r>
              <a:rPr lang="en"/>
              <a:t>What is your major or area of expertise?</a:t>
            </a:r>
            <a:endParaRPr/>
          </a:p>
          <a:p>
            <a:pPr marL="914400" lvl="1" indent="-298450" algn="l" rtl="0">
              <a:spcBef>
                <a:spcPts val="0"/>
              </a:spcBef>
              <a:spcAft>
                <a:spcPts val="0"/>
              </a:spcAft>
              <a:buClr>
                <a:srgbClr val="000000"/>
              </a:buClr>
              <a:buSzPts val="1100"/>
              <a:buChar char="○"/>
            </a:pPr>
            <a:r>
              <a:rPr lang="en"/>
              <a:t>What is your current professional status? (undergraduate, graduate student, working professional, retiree)</a:t>
            </a:r>
            <a:endParaRPr/>
          </a:p>
          <a:p>
            <a:pPr marL="914400" lvl="1" indent="-298450" algn="l" rtl="0">
              <a:spcBef>
                <a:spcPts val="0"/>
              </a:spcBef>
              <a:spcAft>
                <a:spcPts val="0"/>
              </a:spcAft>
              <a:buClr>
                <a:srgbClr val="000000"/>
              </a:buClr>
              <a:buSzPts val="1100"/>
              <a:buChar char="○"/>
            </a:pPr>
            <a:r>
              <a:rPr lang="en"/>
              <a:t>What is one thing you’re hoping to learn during this training?</a:t>
            </a:r>
            <a:endParaRPr/>
          </a:p>
          <a:p>
            <a:pPr marL="0" lvl="0" indent="0" algn="l" rtl="0">
              <a:spcBef>
                <a:spcPts val="0"/>
              </a:spcBef>
              <a:spcAft>
                <a:spcPts val="0"/>
              </a:spcAft>
              <a:buNone/>
            </a:pPr>
            <a:endParaRPr/>
          </a:p>
          <a:p>
            <a:pPr marL="0" lvl="0" indent="0" algn="l" rtl="0">
              <a:spcBef>
                <a:spcPts val="0"/>
              </a:spcBef>
              <a:spcAft>
                <a:spcPts val="0"/>
              </a:spcAft>
              <a:buNone/>
            </a:pPr>
            <a:r>
              <a:rPr lang="en" b="1"/>
              <a:t>Chatter Activity</a:t>
            </a:r>
            <a:endParaRPr/>
          </a:p>
          <a:p>
            <a:pPr marL="457200" lvl="0" indent="-298450" algn="l" rtl="0">
              <a:spcBef>
                <a:spcPts val="0"/>
              </a:spcBef>
              <a:spcAft>
                <a:spcPts val="0"/>
              </a:spcAft>
              <a:buSzPts val="1100"/>
              <a:buChar char="●"/>
            </a:pPr>
            <a:r>
              <a:rPr lang="en"/>
              <a:t>Display the slide with the Chatter question</a:t>
            </a:r>
            <a:endParaRPr/>
          </a:p>
          <a:p>
            <a:pPr marL="457200" lvl="0" indent="-298450" algn="l" rtl="0">
              <a:spcBef>
                <a:spcPts val="0"/>
              </a:spcBef>
              <a:spcAft>
                <a:spcPts val="0"/>
              </a:spcAft>
              <a:buSzPts val="1100"/>
              <a:buChar char="●"/>
            </a:pPr>
            <a:r>
              <a:rPr lang="en"/>
              <a:t>Remind participants to type their response into chat but WAIT to hit enter</a:t>
            </a:r>
            <a:endParaRPr/>
          </a:p>
          <a:p>
            <a:pPr marL="457200" lvl="0" indent="-298450" algn="l" rtl="0">
              <a:spcBef>
                <a:spcPts val="0"/>
              </a:spcBef>
              <a:spcAft>
                <a:spcPts val="0"/>
              </a:spcAft>
              <a:buSzPts val="1100"/>
              <a:buChar char="●"/>
            </a:pPr>
            <a:r>
              <a:rPr lang="en"/>
              <a:t>Give participants a little time to find their chat window and type a response</a:t>
            </a:r>
            <a:endParaRPr/>
          </a:p>
          <a:p>
            <a:pPr marL="457200" lvl="0" indent="-298450" algn="l" rtl="0">
              <a:spcBef>
                <a:spcPts val="0"/>
              </a:spcBef>
              <a:spcAft>
                <a:spcPts val="0"/>
              </a:spcAft>
              <a:buSzPts val="1100"/>
              <a:buChar char="●"/>
            </a:pPr>
            <a:r>
              <a:rPr lang="en"/>
              <a:t>Give a brief countdown (3, 2, 1, Chat!)</a:t>
            </a:r>
            <a:endParaRPr/>
          </a:p>
          <a:p>
            <a:pPr marL="457200" lvl="0" indent="-298450" algn="l" rtl="0">
              <a:spcBef>
                <a:spcPts val="0"/>
              </a:spcBef>
              <a:spcAft>
                <a:spcPts val="0"/>
              </a:spcAft>
              <a:buSzPts val="1100"/>
              <a:buChar char="●"/>
            </a:pPr>
            <a:r>
              <a:rPr lang="en"/>
              <a:t>As the responses scroll through the chat window, call out a few examples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3"/>
              </a:rPr>
              <a:t>https://cdn.pixabay.com/photo/2017/01/31/23/06/communicate-2028004_960_720.png</a:t>
            </a:r>
            <a:r>
              <a:rPr lang="en" i="1">
                <a:solidFill>
                  <a:schemeClr val="dk1"/>
                </a:solidFill>
              </a:rPr>
              <a: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e3f16cdc85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e3f16cdc85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Example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e3f16cdc85_0_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e3f16cdc85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b="1">
                <a:solidFill>
                  <a:schemeClr val="dk1"/>
                </a:solidFill>
              </a:rPr>
              <a:t>Example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e3f16cdc85_0_6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e3f16cdc85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b="1">
                <a:solidFill>
                  <a:schemeClr val="dk1"/>
                </a:solidFill>
              </a:rPr>
              <a:t>Example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e3f16cdc85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e3f16cdc85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b="1">
                <a:solidFill>
                  <a:schemeClr val="dk1"/>
                </a:solidFill>
              </a:rPr>
              <a:t>Example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3f16cdc85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3f16cdc85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b="1">
                <a:solidFill>
                  <a:schemeClr val="dk1"/>
                </a:solidFill>
              </a:rPr>
              <a:t>Example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e3f16cdc85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e3f16cdc85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7B7F7"/>
                </a:highlight>
              </a:rPr>
              <a:t>NOTE: this is an animated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Example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fc430acedb_0_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fc430acedb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highlight>
                  <a:srgbClr val="00FF00"/>
                </a:highlight>
              </a:rPr>
              <a:t>ONLINE ADAPTATION - Email Communications</a:t>
            </a:r>
            <a:endParaRPr b="1">
              <a:highlight>
                <a:srgbClr val="00FF00"/>
              </a:highlight>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There are several ways to facilitate this exercise successfully in an online training, with pros/cons depending on the size and type of training.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chemeClr val="dk1"/>
                </a:solidFill>
              </a:rPr>
              <a:t>Option 1: Live Chat</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respond in chat (or by unmuting and speaking)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Facilitate a discussion about the “before” examples, inviting participants to identify expectations and observations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Facilitate a discussion about the “after” examples, reminding participants that this is just one example of how to communicate more effectively by email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approach tends to work well in virtual trainings, although with larger numbers of participants it is more difficult to actively engage everyone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this approach, the facilitator will need to:</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Understand how the chat functionality works in the video conference software</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Option 2: Breakout Groups</a:t>
            </a:r>
            <a:endParaRPr b="1"/>
          </a:p>
          <a:p>
            <a:pPr marL="457200" lvl="0" indent="-298450" algn="l" rtl="0">
              <a:spcBef>
                <a:spcPts val="0"/>
              </a:spcBef>
              <a:spcAft>
                <a:spcPts val="0"/>
              </a:spcAft>
              <a:buSzPts val="1100"/>
              <a:buChar char="●"/>
            </a:pPr>
            <a:r>
              <a:rPr lang="en"/>
              <a:t>Assign participants to small breakout groups (4-6 individuals)</a:t>
            </a:r>
            <a:endParaRPr/>
          </a:p>
          <a:p>
            <a:pPr marL="457200" lvl="0" indent="-298450" algn="l" rtl="0">
              <a:spcBef>
                <a:spcPts val="0"/>
              </a:spcBef>
              <a:spcAft>
                <a:spcPts val="0"/>
              </a:spcAft>
              <a:buSzPts val="1100"/>
              <a:buChar char="●"/>
            </a:pPr>
            <a:r>
              <a:rPr lang="en"/>
              <a:t>Give participants very specific instructions in advance of the breakout rooms; for example:</a:t>
            </a:r>
            <a:endParaRPr/>
          </a:p>
          <a:p>
            <a:pPr marL="914400" lvl="1" indent="-298450" algn="l" rtl="0">
              <a:spcBef>
                <a:spcPts val="0"/>
              </a:spcBef>
              <a:spcAft>
                <a:spcPts val="0"/>
              </a:spcAft>
              <a:buSzPts val="1100"/>
              <a:buChar char="○"/>
            </a:pPr>
            <a:r>
              <a:rPr lang="en"/>
              <a:t>Accept the breakout room invitation, 4-6 people per room</a:t>
            </a:r>
            <a:endParaRPr/>
          </a:p>
          <a:p>
            <a:pPr marL="1371600" lvl="2" indent="-298450" algn="l" rtl="0">
              <a:spcBef>
                <a:spcPts val="0"/>
              </a:spcBef>
              <a:spcAft>
                <a:spcPts val="0"/>
              </a:spcAft>
              <a:buSzPts val="1100"/>
              <a:buChar char="■"/>
            </a:pPr>
            <a:r>
              <a:rPr lang="en"/>
              <a:t>Write down the room number, in case you need to rejoin later</a:t>
            </a:r>
            <a:endParaRPr/>
          </a:p>
          <a:p>
            <a:pPr marL="914400" lvl="1" indent="-298450" algn="l" rtl="0">
              <a:spcBef>
                <a:spcPts val="0"/>
              </a:spcBef>
              <a:spcAft>
                <a:spcPts val="0"/>
              </a:spcAft>
              <a:buSzPts val="1100"/>
              <a:buChar char="○"/>
            </a:pPr>
            <a:r>
              <a:rPr lang="en"/>
              <a:t>The person whose first name comes FIRST alphabetically will be the timekeeper</a:t>
            </a:r>
            <a:endParaRPr/>
          </a:p>
          <a:p>
            <a:pPr marL="914400" lvl="1" indent="-298450" algn="l" rtl="0">
              <a:spcBef>
                <a:spcPts val="0"/>
              </a:spcBef>
              <a:spcAft>
                <a:spcPts val="0"/>
              </a:spcAft>
              <a:buSzPts val="1100"/>
              <a:buChar char="○"/>
            </a:pPr>
            <a:r>
              <a:rPr lang="en"/>
              <a:t>Briefly introduce yourselves (name, company/organization, role)</a:t>
            </a:r>
            <a:endParaRPr/>
          </a:p>
          <a:p>
            <a:pPr marL="914400" lvl="1" indent="-298450" algn="l" rtl="0">
              <a:spcBef>
                <a:spcPts val="0"/>
              </a:spcBef>
              <a:spcAft>
                <a:spcPts val="0"/>
              </a:spcAft>
              <a:buSzPts val="1100"/>
              <a:buChar char="○"/>
            </a:pPr>
            <a:r>
              <a:rPr lang="en"/>
              <a:t>Discuss the email communications examples</a:t>
            </a:r>
            <a:endParaRPr/>
          </a:p>
          <a:p>
            <a:pPr marL="914400" lvl="1" indent="-298450" algn="l" rtl="0">
              <a:spcBef>
                <a:spcPts val="0"/>
              </a:spcBef>
              <a:spcAft>
                <a:spcPts val="0"/>
              </a:spcAft>
              <a:buSzPts val="1100"/>
              <a:buChar char="○"/>
            </a:pPr>
            <a:r>
              <a:rPr lang="en"/>
              <a:t>Have someone take a few notes, so that your group can “report out” afterwards</a:t>
            </a:r>
            <a:endParaRPr/>
          </a:p>
          <a:p>
            <a:pPr marL="914400" lvl="1" indent="-298450" algn="l" rtl="0">
              <a:spcBef>
                <a:spcPts val="0"/>
              </a:spcBef>
              <a:spcAft>
                <a:spcPts val="0"/>
              </a:spcAft>
              <a:buSzPts val="1100"/>
              <a:buChar char="○"/>
            </a:pPr>
            <a:r>
              <a:rPr lang="en"/>
              <a:t>At the end of the activity, everyone should go back to the large group for a debrief</a:t>
            </a:r>
            <a:endParaRPr/>
          </a:p>
          <a:p>
            <a:pPr marL="457200" lvl="0" indent="-298450" algn="l" rtl="0">
              <a:spcBef>
                <a:spcPts val="0"/>
              </a:spcBef>
              <a:spcAft>
                <a:spcPts val="0"/>
              </a:spcAft>
              <a:buSzPts val="1100"/>
              <a:buChar char="●"/>
            </a:pPr>
            <a:r>
              <a:rPr lang="en"/>
              <a:t>Debrief participants as a large group after the rehearsal activity. </a:t>
            </a:r>
            <a:endParaRPr/>
          </a:p>
          <a:p>
            <a:pPr marL="914400" lvl="1" indent="-298450" algn="l" rtl="0">
              <a:spcBef>
                <a:spcPts val="0"/>
              </a:spcBef>
              <a:spcAft>
                <a:spcPts val="0"/>
              </a:spcAft>
              <a:buSzPts val="1100"/>
              <a:buChar char="○"/>
            </a:pPr>
            <a:r>
              <a:rPr lang="en"/>
              <a:t>What were participants’ experiences during this activity?  Was it easier or more difficult than they expected?</a:t>
            </a:r>
            <a:endParaRPr/>
          </a:p>
          <a:p>
            <a:pPr marL="914400" lvl="1" indent="-298450" algn="l" rtl="0">
              <a:spcBef>
                <a:spcPts val="0"/>
              </a:spcBef>
              <a:spcAft>
                <a:spcPts val="0"/>
              </a:spcAft>
              <a:buSzPts val="1100"/>
              <a:buChar char="○"/>
            </a:pPr>
            <a:r>
              <a:rPr lang="en"/>
              <a:t>What types of expectations and observations did they identify?</a:t>
            </a:r>
            <a:endParaRPr/>
          </a:p>
          <a:p>
            <a:pPr marL="457200" lvl="0" indent="-298450" algn="l" rtl="0">
              <a:spcBef>
                <a:spcPts val="0"/>
              </a:spcBef>
              <a:spcAft>
                <a:spcPts val="0"/>
              </a:spcAft>
              <a:buSzPts val="1100"/>
              <a:buChar char="●"/>
            </a:pPr>
            <a:r>
              <a:rPr lang="en"/>
              <a:t>For this approach, the facilitator will need to:</a:t>
            </a:r>
            <a:endParaRPr/>
          </a:p>
          <a:p>
            <a:pPr marL="914400" lvl="1" indent="-298450" algn="l" rtl="0">
              <a:spcBef>
                <a:spcPts val="0"/>
              </a:spcBef>
              <a:spcAft>
                <a:spcPts val="0"/>
              </a:spcAft>
              <a:buSzPts val="1100"/>
              <a:buChar char="○"/>
            </a:pPr>
            <a:r>
              <a:rPr lang="en"/>
              <a:t>Understand how to set up breakout sessions/rooms/groups within the videoconferencing software; support from a co-facilitator who can monitor technical issues is highly desirable</a:t>
            </a:r>
            <a:endParaRPr/>
          </a:p>
          <a:p>
            <a:pPr marL="914400" lvl="1" indent="-298450" algn="l" rtl="0">
              <a:spcBef>
                <a:spcPts val="0"/>
              </a:spcBef>
              <a:spcAft>
                <a:spcPts val="0"/>
              </a:spcAft>
              <a:buSzPts val="1100"/>
              <a:buChar char="○"/>
            </a:pPr>
            <a:r>
              <a:rPr lang="en"/>
              <a:t>Establish a naming convention for participants to indicate if they cannot speak during a breakout session (e.g., they’re in a shared or noisy environment). For example, asking participants to put an underscore or asterisk in front of their name will help sort the list of participants and allow the facilitator to determine whether to group “typers” into a single breakout room or distribute them across rooms.</a:t>
            </a:r>
            <a:endParaRPr/>
          </a:p>
          <a:p>
            <a:pPr marL="914400" lvl="1" indent="-298450" algn="l" rtl="0">
              <a:spcBef>
                <a:spcPts val="0"/>
              </a:spcBef>
              <a:spcAft>
                <a:spcPts val="0"/>
              </a:spcAft>
              <a:buSzPts val="1100"/>
              <a:buChar char="○"/>
            </a:pPr>
            <a:r>
              <a:rPr lang="en"/>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a:p>
          <a:p>
            <a:pPr marL="914400" lvl="1" indent="-298450" algn="l" rtl="0">
              <a:spcBef>
                <a:spcPts val="0"/>
              </a:spcBef>
              <a:spcAft>
                <a:spcPts val="0"/>
              </a:spcAft>
              <a:buSzPts val="1100"/>
              <a:buChar char="○"/>
            </a:pPr>
            <a:r>
              <a:rPr lang="en"/>
              <a:t>Decide in advance whether to provide just the “before” examples, or also the “after” examples</a:t>
            </a:r>
            <a:endParaRPr/>
          </a:p>
          <a:p>
            <a:pPr marL="1371600" lvl="2" indent="-298450" algn="l" rtl="0">
              <a:spcBef>
                <a:spcPts val="0"/>
              </a:spcBef>
              <a:spcAft>
                <a:spcPts val="0"/>
              </a:spcAft>
              <a:buSzPts val="1100"/>
              <a:buChar char="■"/>
            </a:pPr>
            <a:r>
              <a:rPr lang="en"/>
              <a:t>Providing both at the same time is simplest and allows participants to discuss the structure and contents, but does not provide as much practice identifying expectations and observations</a:t>
            </a:r>
            <a:endParaRPr/>
          </a:p>
          <a:p>
            <a:pPr marL="1371600" lvl="2" indent="-298450" algn="l" rtl="0">
              <a:spcBef>
                <a:spcPts val="0"/>
              </a:spcBef>
              <a:spcAft>
                <a:spcPts val="0"/>
              </a:spcAft>
              <a:buSzPts val="1100"/>
              <a:buChar char="■"/>
            </a:pPr>
            <a:r>
              <a:rPr lang="en"/>
              <a:t>Providing just the “before” examples can encourage participants to talk about expectations and observations, but can also cause frustration or uncertainty about what is the “right” answer; in this case, you may want to review one or two examples as a large group before sending participants to breakout rooms</a:t>
            </a:r>
            <a:endParaRPr/>
          </a:p>
          <a:p>
            <a:pPr marL="1371600" lvl="2" indent="-298450" algn="l" rtl="0">
              <a:spcBef>
                <a:spcPts val="0"/>
              </a:spcBef>
              <a:spcAft>
                <a:spcPts val="0"/>
              </a:spcAft>
              <a:buSzPts val="1100"/>
              <a:buChar char="■"/>
            </a:pPr>
            <a:r>
              <a:rPr lang="en"/>
              <a:t>Structuring the materials so that the “after” examples are not immediately available can encourage participants to identify expectations and observations first and then allow them to “check” their ideas against the after examples; however, this requires more effort to set up the participant materials in advance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fc430acedb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fc430acedb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00FF00"/>
                </a:highlight>
              </a:rPr>
              <a:t>ONLINE ADAPTATION - Email Communications</a:t>
            </a:r>
            <a:endParaRPr b="1">
              <a:solidFill>
                <a:schemeClr val="dk1"/>
              </a:solidFill>
              <a:highlight>
                <a:srgbClr val="00FF00"/>
              </a:highlight>
            </a:endParaRPr>
          </a:p>
          <a:p>
            <a:pPr marL="0" lvl="0" indent="0" algn="l" rtl="0">
              <a:spcBef>
                <a:spcPts val="0"/>
              </a:spcBef>
              <a:spcAft>
                <a:spcPts val="0"/>
              </a:spcAft>
              <a:buNone/>
            </a:pPr>
            <a:endParaRPr b="1">
              <a:solidFill>
                <a:schemeClr val="dk1"/>
              </a:solidFill>
              <a:highlight>
                <a:srgbClr val="00FF00"/>
              </a:highlight>
            </a:endParaRPr>
          </a:p>
          <a:p>
            <a:pPr marL="0" lvl="0" indent="0" algn="l" rtl="0">
              <a:spcBef>
                <a:spcPts val="0"/>
              </a:spcBef>
              <a:spcAft>
                <a:spcPts val="0"/>
              </a:spcAft>
              <a:buNone/>
            </a:pPr>
            <a:r>
              <a:rPr lang="en" b="1">
                <a:solidFill>
                  <a:schemeClr val="dk1"/>
                </a:solidFill>
                <a:highlight>
                  <a:srgbClr val="FFFF00"/>
                </a:highlight>
              </a:rPr>
              <a:t>PREPARATION:</a:t>
            </a:r>
            <a:r>
              <a:rPr lang="en">
                <a:solidFill>
                  <a:schemeClr val="dk1"/>
                </a:solidFill>
                <a:highlight>
                  <a:srgbClr val="FFFF00"/>
                </a:highlight>
              </a:rPr>
              <a:t> update this slide with directions appropriate to the online adaptation strategy you choose for the Problem Diagnosis Rehearsal</a:t>
            </a:r>
            <a:endParaRPr>
              <a:solidFill>
                <a:schemeClr val="dk1"/>
              </a:solidFill>
              <a:highlight>
                <a:srgbClr val="FFFF00"/>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highlight>
                <a:srgbClr val="00FF00"/>
              </a:highlight>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fc430acedb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fc430acedb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Agenda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we wrap up this session, we’re going to spend a few minutes reflecting on what we’ve learned today and give you the opportunity to provide feedback to help us improve future trainings</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fc430acedb_0_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fc430aced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0791B"/>
              </a:buClr>
              <a:buSzPts val="1100"/>
              <a:buFont typeface="Arial"/>
              <a:buNone/>
            </a:pPr>
            <a:r>
              <a:rPr lang="en" b="1">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b="1">
                <a:solidFill>
                  <a:schemeClr val="dk1"/>
                </a:solidFill>
              </a:rPr>
              <a:t>Learning Goals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CyberAmbassadors curriculum was developed using best practices in STEM (science, technology, engineering, math) education, which includes clearly articulating learning goals and mapping content and activities to those goals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By the end of this session, participants will have the knowledge and skills to: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Define effective problem solving and effective communication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Identify the characteristics of three common types of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Practice different processes for diagnosing and solving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Describe the impact of communication style and list factors that can influence individual styles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Illustrate the use of expectations and observations to invite conversation and avoid arguments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Reflect on the training and identify areas where they can apply what they’ve learned</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cef83571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cef8357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0791B"/>
              </a:buClr>
              <a:buSzPts val="1100"/>
              <a:buFont typeface="Arial"/>
              <a:buNone/>
            </a:pPr>
            <a:r>
              <a:rPr lang="en" b="1">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b="1">
                <a:solidFill>
                  <a:schemeClr val="dk1"/>
                </a:solidFill>
              </a:rPr>
              <a:t>Learning Goals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CyberAmbassadors curriculum was developed using best practices in STEM (science, technology, engineering, math) education, which includes clearly articulating learning goals and mapping content and activities to those goals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By the end of this session, participants will have the knowledge and skills to: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Define effective problem solving and effective communication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Identify the characteristics of three common types of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Describe the impact of communication style and list factors that can influence individual styles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Illustrate the use of expectations and observations to invite conversation and avoid arguments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Reflect on the training and identify areas where they can apply what they’ve learned</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014680684b_0_1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014680684b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Agenda</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Our agenda for this session starts with an introduction to and definition of what we mean by effective problem solving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look at several different types of problems, including ability, motivation and interpersonal problems, and practice ways to resolve them</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1cd6cb4a7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1cd6cb4a7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r>
              <a:rPr lang="en">
                <a:solidFill>
                  <a:schemeClr val="dk1"/>
                </a:solidFill>
              </a:rPr>
              <a:t> Invite participants to respond to this question; the notes below are included as suggestions if you need ideas.</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Something is broken or not working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Someone has done something wrong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When we don’t know what to do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Math problems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Bugs in a computer program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person we dislike or find difficult to work with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Not having enough time, money, resources, etc.</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c6af814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c6af814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1394D"/>
                </a:solidFill>
                <a:highlight>
                  <a:srgbClr val="00FF00"/>
                </a:highlight>
              </a:rPr>
              <a:t>ONLINE ADAPTATION - Chatter</a:t>
            </a:r>
            <a:endParaRPr b="1" u="sng">
              <a:solidFill>
                <a:schemeClr val="dk1"/>
              </a:solidFill>
              <a:highlight>
                <a:srgbClr val="00FF00"/>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highlight>
                  <a:srgbClr val="FFFF00"/>
                </a:highlight>
              </a:rPr>
              <a:t>Chatter Setup</a:t>
            </a:r>
            <a:endParaRPr b="1">
              <a:solidFill>
                <a:schemeClr val="dk1"/>
              </a:solidFill>
              <a:highlight>
                <a:srgbClr val="FFFF00"/>
              </a:highlight>
            </a:endParaRPr>
          </a:p>
          <a:p>
            <a:pPr marL="457200" lvl="0" indent="-298450" algn="l" rtl="0">
              <a:spcBef>
                <a:spcPts val="0"/>
              </a:spcBef>
              <a:spcAft>
                <a:spcPts val="0"/>
              </a:spcAft>
              <a:buClr>
                <a:schemeClr val="dk1"/>
              </a:buClr>
              <a:buSzPts val="1100"/>
              <a:buChar char="●"/>
            </a:pPr>
            <a:r>
              <a:rPr lang="en">
                <a:solidFill>
                  <a:schemeClr val="dk1"/>
                </a:solidFill>
              </a:rPr>
              <a:t>Demonstrate how Chatter works with a straightforward question that is easy for participants to answer, but that will provide for a variety of responses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“Where in the world are you zooming from” is often a good demonstration question, as it gives you a sense of who is participating in the training.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may want to ask a different question depending on your audience and what type of information you’d like to know; for example: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do you work or attend school?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is your major or area of expertise?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is your current professional status? (undergraduate, graduate student, working professional, retiree)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is one thing you’re hoping to learn during this training?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Chatter Activity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Display the slide with the Chatter question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to type their response into chat but WAIT to hit enter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a little time to find their chat window and type a response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a brief countdown (3, 2, 1, Chat!)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the responses scroll through the chat window, call out a few examples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available free for commercial use without attribution from: </a:t>
            </a:r>
            <a:r>
              <a:rPr lang="en" i="1" u="sng">
                <a:solidFill>
                  <a:schemeClr val="hlink"/>
                </a:solidFill>
                <a:hlinkClick r:id="rId3"/>
              </a:rPr>
              <a:t>https://cdn.pixabay.com/photo/2017/01/31/23/06/communicate-2028004_960_720.png</a:t>
            </a:r>
            <a:r>
              <a:rPr lang="en" i="1">
                <a:solidFill>
                  <a:schemeClr val="dk1"/>
                </a:solidFill>
              </a:rPr>
              <a:t>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 name="Google Shape;8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5" name="Google Shape;9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9" name="Google Shape;9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0" name="Google Shape;10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0" name="Google Shape;11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
        <p:cNvGrpSpPr/>
        <p:nvPr/>
      </p:nvGrpSpPr>
      <p:grpSpPr>
        <a:xfrm>
          <a:off x="0" y="0"/>
          <a:ext cx="0" cy="0"/>
          <a:chOff x="0" y="0"/>
          <a:chExt cx="0" cy="0"/>
        </a:xfrm>
      </p:grpSpPr>
      <p:sp>
        <p:nvSpPr>
          <p:cNvPr id="112" name="Google Shape;11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4" name="Google Shape;11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 name="Google Shape;11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6" name="Google Shape;11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19" name="Google Shape;11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0"/>
        <p:cNvGrpSpPr/>
        <p:nvPr/>
      </p:nvGrpSpPr>
      <p:grpSpPr>
        <a:xfrm>
          <a:off x="0" y="0"/>
          <a:ext cx="0" cy="0"/>
          <a:chOff x="0" y="0"/>
          <a:chExt cx="0" cy="0"/>
        </a:xfrm>
      </p:grpSpPr>
      <p:sp>
        <p:nvSpPr>
          <p:cNvPr id="121" name="Google Shape;121;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2" name="Google Shape;12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3" name="Google Shape;12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0"/>
        <p:cNvGrpSpPr/>
        <p:nvPr/>
      </p:nvGrpSpPr>
      <p:grpSpPr>
        <a:xfrm>
          <a:off x="0" y="0"/>
          <a:ext cx="0" cy="0"/>
          <a:chOff x="0" y="0"/>
          <a:chExt cx="0" cy="0"/>
        </a:xfrm>
      </p:grpSpPr>
      <p:sp>
        <p:nvSpPr>
          <p:cNvPr id="131" name="Google Shape;131;p26"/>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32" name="Google Shape;132;p26"/>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33" name="Google Shape;133;p26"/>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4" name="Google Shape;13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35"/>
        <p:cNvGrpSpPr/>
        <p:nvPr/>
      </p:nvGrpSpPr>
      <p:grpSpPr>
        <a:xfrm>
          <a:off x="0" y="0"/>
          <a:ext cx="0" cy="0"/>
          <a:chOff x="0" y="0"/>
          <a:chExt cx="0" cy="0"/>
        </a:xfrm>
      </p:grpSpPr>
      <p:sp>
        <p:nvSpPr>
          <p:cNvPr id="136" name="Google Shape;136;p27"/>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37" name="Google Shape;137;p27"/>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38" name="Google Shape;138;p27"/>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39" name="Google Shape;13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0"/>
        <p:cNvGrpSpPr/>
        <p:nvPr/>
      </p:nvGrpSpPr>
      <p:grpSpPr>
        <a:xfrm>
          <a:off x="0" y="0"/>
          <a:ext cx="0" cy="0"/>
          <a:chOff x="0" y="0"/>
          <a:chExt cx="0" cy="0"/>
        </a:xfrm>
      </p:grpSpPr>
      <p:sp>
        <p:nvSpPr>
          <p:cNvPr id="141" name="Google Shape;141;p28"/>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43" name="Google Shape;143;p28"/>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44" name="Google Shape;144;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45" name="Google Shape;145;p2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46" name="Google Shape;14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p29"/>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50" name="Google Shape;150;p29"/>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51" name="Google Shape;151;p29"/>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52" name="Google Shape;15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30"/>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56" name="Google Shape;15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7"/>
        <p:cNvGrpSpPr/>
        <p:nvPr/>
      </p:nvGrpSpPr>
      <p:grpSpPr>
        <a:xfrm>
          <a:off x="0" y="0"/>
          <a:ext cx="0" cy="0"/>
          <a:chOff x="0" y="0"/>
          <a:chExt cx="0" cy="0"/>
        </a:xfrm>
      </p:grpSpPr>
      <p:sp>
        <p:nvSpPr>
          <p:cNvPr id="158" name="Google Shape;158;p31"/>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1"/>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60" name="Google Shape;160;p31"/>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161" name="Google Shape;16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64" name="Google Shape;16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5"/>
        <p:cNvGrpSpPr/>
        <p:nvPr/>
      </p:nvGrpSpPr>
      <p:grpSpPr>
        <a:xfrm>
          <a:off x="0" y="0"/>
          <a:ext cx="0" cy="0"/>
          <a:chOff x="0" y="0"/>
          <a:chExt cx="0" cy="0"/>
        </a:xfrm>
      </p:grpSpPr>
      <p:sp>
        <p:nvSpPr>
          <p:cNvPr id="166" name="Google Shape;166;p33"/>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68" name="Google Shape;168;p33"/>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69" name="Google Shape;169;p33"/>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70" name="Google Shape;170;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1"/>
        <p:cNvGrpSpPr/>
        <p:nvPr/>
      </p:nvGrpSpPr>
      <p:grpSpPr>
        <a:xfrm>
          <a:off x="0" y="0"/>
          <a:ext cx="0" cy="0"/>
          <a:chOff x="0" y="0"/>
          <a:chExt cx="0" cy="0"/>
        </a:xfrm>
      </p:grpSpPr>
      <p:sp>
        <p:nvSpPr>
          <p:cNvPr id="172" name="Google Shape;172;p34"/>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4"/>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174" name="Google Shape;17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75"/>
        <p:cNvGrpSpPr/>
        <p:nvPr/>
      </p:nvGrpSpPr>
      <p:grpSpPr>
        <a:xfrm>
          <a:off x="0" y="0"/>
          <a:ext cx="0" cy="0"/>
          <a:chOff x="0" y="0"/>
          <a:chExt cx="0" cy="0"/>
        </a:xfrm>
      </p:grpSpPr>
      <p:sp>
        <p:nvSpPr>
          <p:cNvPr id="176" name="Google Shape;176;p35"/>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177" name="Google Shape;177;p35"/>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178" name="Google Shape;17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
        <p:nvSpPr>
          <p:cNvPr id="180" name="Google Shape;18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3" name="Google Shape;83;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4" name="Google Shape;8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128" name="Google Shape;128;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129" name="Google Shape;12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Henry - Don’t Forget to hit record!</a:t>
            </a:r>
            <a:endParaRPr/>
          </a:p>
        </p:txBody>
      </p:sp>
      <p:sp>
        <p:nvSpPr>
          <p:cNvPr id="186" name="Google Shape;186;p37"/>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6"/>
          <p:cNvPicPr preferRelativeResize="0"/>
          <p:nvPr/>
        </p:nvPicPr>
        <p:blipFill>
          <a:blip r:embed="rId3">
            <a:alphaModFix/>
          </a:blip>
          <a:stretch>
            <a:fillRect/>
          </a:stretch>
        </p:blipFill>
        <p:spPr>
          <a:xfrm>
            <a:off x="444675" y="982875"/>
            <a:ext cx="8387625" cy="3177750"/>
          </a:xfrm>
          <a:prstGeom prst="rect">
            <a:avLst/>
          </a:prstGeom>
          <a:noFill/>
          <a:ln>
            <a:noFill/>
          </a:ln>
        </p:spPr>
      </p:pic>
      <p:sp>
        <p:nvSpPr>
          <p:cNvPr id="251" name="Google Shape;251;p46"/>
          <p:cNvSpPr txBox="1"/>
          <p:nvPr/>
        </p:nvSpPr>
        <p:spPr>
          <a:xfrm>
            <a:off x="6439650" y="4637675"/>
            <a:ext cx="20817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From Google Dictionary</a:t>
            </a:r>
            <a:endParaRPr>
              <a:latin typeface="Roboto"/>
              <a:ea typeface="Roboto"/>
              <a:cs typeface="Roboto"/>
              <a:sym typeface="Roboto"/>
            </a:endParaRPr>
          </a:p>
        </p:txBody>
      </p:sp>
      <p:sp>
        <p:nvSpPr>
          <p:cNvPr id="252" name="Google Shape;252;p46"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Definition of a Problem</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define a problem?</a:t>
            </a:r>
            <a:br>
              <a:rPr lang="en"/>
            </a:br>
            <a:r>
              <a:rPr lang="en" sz="900">
                <a:latin typeface="Arial"/>
                <a:ea typeface="Arial"/>
                <a:cs typeface="Arial"/>
                <a:sym typeface="Arial"/>
              </a:rPr>
              <a:t>https://www.skillsyouneed.com/ips/problem-solving</a:t>
            </a:r>
            <a:endParaRPr sz="900"/>
          </a:p>
        </p:txBody>
      </p:sp>
      <p:grpSp>
        <p:nvGrpSpPr>
          <p:cNvPr id="259" name="Google Shape;259;p47"/>
          <p:cNvGrpSpPr/>
          <p:nvPr/>
        </p:nvGrpSpPr>
        <p:grpSpPr>
          <a:xfrm>
            <a:off x="5885338" y="1017788"/>
            <a:ext cx="2734200" cy="1134300"/>
            <a:chOff x="5885338" y="1017788"/>
            <a:chExt cx="2734200" cy="1134300"/>
          </a:xfrm>
        </p:grpSpPr>
        <p:grpSp>
          <p:nvGrpSpPr>
            <p:cNvPr id="260" name="Google Shape;260;p47"/>
            <p:cNvGrpSpPr/>
            <p:nvPr/>
          </p:nvGrpSpPr>
          <p:grpSpPr>
            <a:xfrm>
              <a:off x="5885338" y="1017788"/>
              <a:ext cx="2734200" cy="1134300"/>
              <a:chOff x="2246375" y="3421200"/>
              <a:chExt cx="2734200" cy="1134300"/>
            </a:xfrm>
          </p:grpSpPr>
          <p:sp>
            <p:nvSpPr>
              <p:cNvPr id="261" name="Google Shape;261;p47"/>
              <p:cNvSpPr/>
              <p:nvPr/>
            </p:nvSpPr>
            <p:spPr>
              <a:xfrm>
                <a:off x="2694275" y="3421200"/>
                <a:ext cx="1838400" cy="11343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7"/>
              <p:cNvSpPr/>
              <p:nvPr/>
            </p:nvSpPr>
            <p:spPr>
              <a:xfrm>
                <a:off x="4532675" y="3421200"/>
                <a:ext cx="447900" cy="1134300"/>
              </a:xfrm>
              <a:prstGeom prst="rtTriangl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7"/>
              <p:cNvSpPr/>
              <p:nvPr/>
            </p:nvSpPr>
            <p:spPr>
              <a:xfrm flipH="1">
                <a:off x="2246375" y="3421200"/>
                <a:ext cx="447900" cy="1134300"/>
              </a:xfrm>
              <a:prstGeom prst="rtTriangl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47"/>
            <p:cNvSpPr/>
            <p:nvPr/>
          </p:nvSpPr>
          <p:spPr>
            <a:xfrm rot="266617">
              <a:off x="6649211" y="1232253"/>
              <a:ext cx="1206473" cy="705368"/>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chemeClr val="dk1"/>
                  </a:solidFill>
                  <a:latin typeface="Oswald"/>
                </a:rPr>
                <a:t>Goal</a:t>
              </a:r>
            </a:p>
          </p:txBody>
        </p:sp>
      </p:grpSp>
      <p:grpSp>
        <p:nvGrpSpPr>
          <p:cNvPr id="265" name="Google Shape;265;p47"/>
          <p:cNvGrpSpPr/>
          <p:nvPr/>
        </p:nvGrpSpPr>
        <p:grpSpPr>
          <a:xfrm>
            <a:off x="1768726" y="2234375"/>
            <a:ext cx="5009650" cy="2254200"/>
            <a:chOff x="1768726" y="2234375"/>
            <a:chExt cx="5009650" cy="2254200"/>
          </a:xfrm>
        </p:grpSpPr>
        <p:sp>
          <p:nvSpPr>
            <p:cNvPr id="266" name="Google Shape;266;p47"/>
            <p:cNvSpPr/>
            <p:nvPr/>
          </p:nvSpPr>
          <p:spPr>
            <a:xfrm rot="266617">
              <a:off x="1805367" y="2359821"/>
              <a:ext cx="3279867" cy="1073060"/>
            </a:xfrm>
            <a:prstGeom prst="rect">
              <a:avLst/>
            </a:prstGeom>
          </p:spPr>
          <p:txBody>
            <a:bodyPr>
              <a:prstTxWarp prst="textPlain">
                <a:avLst/>
              </a:prstTxWarp>
            </a:bodyPr>
            <a:lstStyle/>
            <a:p>
              <a:pPr lvl="0" algn="ctr"/>
              <a:r>
                <a:rPr b="0" i="0">
                  <a:ln w="9525" cap="flat" cmpd="sng">
                    <a:solidFill>
                      <a:schemeClr val="accent4"/>
                    </a:solidFill>
                    <a:prstDash val="solid"/>
                    <a:round/>
                    <a:headEnd type="none" w="sm" len="sm"/>
                    <a:tailEnd type="none" w="sm" len="sm"/>
                  </a:ln>
                  <a:solidFill>
                    <a:schemeClr val="accent4"/>
                  </a:solidFill>
                  <a:latin typeface="Oswald"/>
                </a:rPr>
                <a:t>BARRIER</a:t>
              </a:r>
            </a:p>
          </p:txBody>
        </p:sp>
        <p:pic>
          <p:nvPicPr>
            <p:cNvPr id="267" name="Google Shape;267;p47" descr="A soccer goalie diving for the ball."/>
            <p:cNvPicPr preferRelativeResize="0"/>
            <p:nvPr/>
          </p:nvPicPr>
          <p:blipFill>
            <a:blip r:embed="rId3">
              <a:alphaModFix/>
            </a:blip>
            <a:stretch>
              <a:fillRect/>
            </a:stretch>
          </p:blipFill>
          <p:spPr>
            <a:xfrm>
              <a:off x="3160700" y="2679725"/>
              <a:ext cx="3617676" cy="1808850"/>
            </a:xfrm>
            <a:prstGeom prst="rect">
              <a:avLst/>
            </a:prstGeom>
            <a:noFill/>
            <a:ln>
              <a:noFill/>
            </a:ln>
          </p:spPr>
        </p:pic>
      </p:grpSp>
      <p:pic>
        <p:nvPicPr>
          <p:cNvPr id="268" name="Google Shape;268;p47" descr="A soccer ball."/>
          <p:cNvPicPr preferRelativeResize="0"/>
          <p:nvPr/>
        </p:nvPicPr>
        <p:blipFill rotWithShape="1">
          <a:blip r:embed="rId4">
            <a:alphaModFix/>
          </a:blip>
          <a:srcRect l="70098"/>
          <a:stretch/>
        </p:blipFill>
        <p:spPr>
          <a:xfrm>
            <a:off x="255750" y="3563150"/>
            <a:ext cx="979975" cy="1638676"/>
          </a:xfrm>
          <a:prstGeom prst="rect">
            <a:avLst/>
          </a:prstGeom>
          <a:noFill/>
          <a:ln>
            <a:noFill/>
          </a:ln>
        </p:spPr>
      </p:pic>
      <p:sp>
        <p:nvSpPr>
          <p:cNvPr id="269" name="Google Shape;269;p47"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9"/>
                                        </p:tgtEl>
                                        <p:attrNameLst>
                                          <p:attrName>style.visibility</p:attrName>
                                        </p:attrNameLst>
                                      </p:cBhvr>
                                      <p:to>
                                        <p:strVal val="visible"/>
                                      </p:to>
                                    </p:set>
                                    <p:animEffect transition="in" filter="fade">
                                      <p:cBhvr>
                                        <p:cTn id="10"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define a solution?</a:t>
            </a:r>
            <a:br>
              <a:rPr lang="en"/>
            </a:br>
            <a:r>
              <a:rPr lang="en" sz="900">
                <a:latin typeface="Arial"/>
                <a:ea typeface="Arial"/>
                <a:cs typeface="Arial"/>
                <a:sym typeface="Arial"/>
              </a:rPr>
              <a:t>https://www.skillsyouneed.com/ips/problem-solving</a:t>
            </a:r>
            <a:endParaRPr/>
          </a:p>
        </p:txBody>
      </p:sp>
      <p:grpSp>
        <p:nvGrpSpPr>
          <p:cNvPr id="275" name="Google Shape;275;p48"/>
          <p:cNvGrpSpPr/>
          <p:nvPr/>
        </p:nvGrpSpPr>
        <p:grpSpPr>
          <a:xfrm>
            <a:off x="5885338" y="1017788"/>
            <a:ext cx="2734200" cy="1134300"/>
            <a:chOff x="5885338" y="1017788"/>
            <a:chExt cx="2734200" cy="1134300"/>
          </a:xfrm>
        </p:grpSpPr>
        <p:grpSp>
          <p:nvGrpSpPr>
            <p:cNvPr id="276" name="Google Shape;276;p48"/>
            <p:cNvGrpSpPr/>
            <p:nvPr/>
          </p:nvGrpSpPr>
          <p:grpSpPr>
            <a:xfrm>
              <a:off x="5885338" y="1017788"/>
              <a:ext cx="2734200" cy="1134300"/>
              <a:chOff x="2246375" y="3421200"/>
              <a:chExt cx="2734200" cy="1134300"/>
            </a:xfrm>
          </p:grpSpPr>
          <p:sp>
            <p:nvSpPr>
              <p:cNvPr id="277" name="Google Shape;277;p48"/>
              <p:cNvSpPr/>
              <p:nvPr/>
            </p:nvSpPr>
            <p:spPr>
              <a:xfrm>
                <a:off x="2694275" y="3421200"/>
                <a:ext cx="1838400" cy="11343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8"/>
              <p:cNvSpPr/>
              <p:nvPr/>
            </p:nvSpPr>
            <p:spPr>
              <a:xfrm>
                <a:off x="4532675" y="3421200"/>
                <a:ext cx="447900" cy="1134300"/>
              </a:xfrm>
              <a:prstGeom prst="rtTriangl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8"/>
              <p:cNvSpPr/>
              <p:nvPr/>
            </p:nvSpPr>
            <p:spPr>
              <a:xfrm flipH="1">
                <a:off x="2246375" y="3421200"/>
                <a:ext cx="447900" cy="1134300"/>
              </a:xfrm>
              <a:prstGeom prst="rtTriangl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48"/>
            <p:cNvSpPr/>
            <p:nvPr/>
          </p:nvSpPr>
          <p:spPr>
            <a:xfrm rot="266617">
              <a:off x="6649211" y="1232253"/>
              <a:ext cx="1206473" cy="705368"/>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chemeClr val="dk1"/>
                  </a:solidFill>
                  <a:latin typeface="Oswald"/>
                </a:rPr>
                <a:t>Goal</a:t>
              </a:r>
            </a:p>
          </p:txBody>
        </p:sp>
      </p:grpSp>
      <p:grpSp>
        <p:nvGrpSpPr>
          <p:cNvPr id="281" name="Google Shape;281;p48"/>
          <p:cNvGrpSpPr/>
          <p:nvPr/>
        </p:nvGrpSpPr>
        <p:grpSpPr>
          <a:xfrm>
            <a:off x="1768726" y="2234375"/>
            <a:ext cx="5009650" cy="2254200"/>
            <a:chOff x="1768726" y="2234375"/>
            <a:chExt cx="5009650" cy="2254200"/>
          </a:xfrm>
        </p:grpSpPr>
        <p:sp>
          <p:nvSpPr>
            <p:cNvPr id="282" name="Google Shape;282;p48"/>
            <p:cNvSpPr/>
            <p:nvPr/>
          </p:nvSpPr>
          <p:spPr>
            <a:xfrm rot="266617">
              <a:off x="1805367" y="2359821"/>
              <a:ext cx="3279867" cy="1073060"/>
            </a:xfrm>
            <a:prstGeom prst="rect">
              <a:avLst/>
            </a:prstGeom>
          </p:spPr>
          <p:txBody>
            <a:bodyPr>
              <a:prstTxWarp prst="textPlain">
                <a:avLst/>
              </a:prstTxWarp>
            </a:bodyPr>
            <a:lstStyle/>
            <a:p>
              <a:pPr lvl="0" algn="ctr"/>
              <a:r>
                <a:rPr b="0" i="0">
                  <a:ln w="9525" cap="flat" cmpd="sng">
                    <a:solidFill>
                      <a:schemeClr val="accent4"/>
                    </a:solidFill>
                    <a:prstDash val="solid"/>
                    <a:round/>
                    <a:headEnd type="none" w="sm" len="sm"/>
                    <a:tailEnd type="none" w="sm" len="sm"/>
                  </a:ln>
                  <a:solidFill>
                    <a:schemeClr val="accent4"/>
                  </a:solidFill>
                  <a:latin typeface="Oswald"/>
                </a:rPr>
                <a:t>BARRIER</a:t>
              </a:r>
            </a:p>
          </p:txBody>
        </p:sp>
        <p:pic>
          <p:nvPicPr>
            <p:cNvPr id="283" name="Google Shape;283;p48" descr="A soccer goalie diving for the ball."/>
            <p:cNvPicPr preferRelativeResize="0"/>
            <p:nvPr/>
          </p:nvPicPr>
          <p:blipFill>
            <a:blip r:embed="rId3">
              <a:alphaModFix/>
            </a:blip>
            <a:stretch>
              <a:fillRect/>
            </a:stretch>
          </p:blipFill>
          <p:spPr>
            <a:xfrm>
              <a:off x="3160700" y="2679725"/>
              <a:ext cx="3617676" cy="1808850"/>
            </a:xfrm>
            <a:prstGeom prst="rect">
              <a:avLst/>
            </a:prstGeom>
            <a:noFill/>
            <a:ln>
              <a:noFill/>
            </a:ln>
          </p:spPr>
        </p:pic>
      </p:grpSp>
      <p:pic>
        <p:nvPicPr>
          <p:cNvPr id="284" name="Google Shape;284;p48" descr="A soccer ball."/>
          <p:cNvPicPr preferRelativeResize="0"/>
          <p:nvPr/>
        </p:nvPicPr>
        <p:blipFill rotWithShape="1">
          <a:blip r:embed="rId4">
            <a:alphaModFix/>
          </a:blip>
          <a:srcRect l="70098"/>
          <a:stretch/>
        </p:blipFill>
        <p:spPr>
          <a:xfrm>
            <a:off x="255750" y="3563150"/>
            <a:ext cx="979975" cy="1638676"/>
          </a:xfrm>
          <a:prstGeom prst="rect">
            <a:avLst/>
          </a:prstGeom>
          <a:noFill/>
          <a:ln>
            <a:noFill/>
          </a:ln>
        </p:spPr>
      </p:pic>
      <p:sp>
        <p:nvSpPr>
          <p:cNvPr id="285" name="Google Shape;285;p48"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1"/>
                                        </p:tgtEl>
                                      </p:cBhvr>
                                    </p:animEffect>
                                    <p:set>
                                      <p:cBhvr>
                                        <p:cTn id="7" dur="1" fill="hold">
                                          <p:stCondLst>
                                            <p:cond delay="500"/>
                                          </p:stCondLst>
                                        </p:cTn>
                                        <p:tgtEl>
                                          <p:spTgt spid="28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85"/>
                                        </p:tgtEl>
                                        <p:attrNameLst>
                                          <p:attrName>style.visibility</p:attrName>
                                        </p:attrNameLst>
                                      </p:cBhvr>
                                      <p:to>
                                        <p:strVal val="visible"/>
                                      </p:to>
                                    </p:set>
                                    <p:animEffect transition="in" filter="fade">
                                      <p:cBhvr>
                                        <p:cTn id="10"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9"/>
          <p:cNvSpPr txBox="1">
            <a:spLocks noGrp="1"/>
          </p:cNvSpPr>
          <p:nvPr>
            <p:ph type="body" idx="1"/>
          </p:nvPr>
        </p:nvSpPr>
        <p:spPr>
          <a:xfrm rot="-514603">
            <a:off x="3076006" y="1156865"/>
            <a:ext cx="1997538" cy="177237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0">
                <a:solidFill>
                  <a:srgbClr val="38761D"/>
                </a:solidFill>
              </a:rPr>
              <a:t>&amp;</a:t>
            </a:r>
            <a:endParaRPr sz="15000">
              <a:solidFill>
                <a:srgbClr val="38761D"/>
              </a:solidFill>
            </a:endParaRPr>
          </a:p>
        </p:txBody>
      </p:sp>
      <p:sp>
        <p:nvSpPr>
          <p:cNvPr id="291" name="Google Shape;291;p4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define an </a:t>
            </a:r>
            <a:r>
              <a:rPr lang="en" b="1" u="sng"/>
              <a:t>effective</a:t>
            </a:r>
            <a:r>
              <a:rPr lang="en" b="1"/>
              <a:t> </a:t>
            </a:r>
            <a:r>
              <a:rPr lang="en"/>
              <a:t>solution?</a:t>
            </a:r>
            <a:br>
              <a:rPr lang="en"/>
            </a:br>
            <a:r>
              <a:rPr lang="en" sz="900"/>
              <a:t>https://hbr.org/2020/02/how-to-mend-a-work-relationship</a:t>
            </a:r>
            <a:endParaRPr sz="900"/>
          </a:p>
        </p:txBody>
      </p:sp>
      <p:sp>
        <p:nvSpPr>
          <p:cNvPr id="292" name="Google Shape;292;p49"/>
          <p:cNvSpPr txBox="1">
            <a:spLocks noGrp="1"/>
          </p:cNvSpPr>
          <p:nvPr>
            <p:ph type="body" idx="1"/>
          </p:nvPr>
        </p:nvSpPr>
        <p:spPr>
          <a:xfrm>
            <a:off x="311700" y="1885350"/>
            <a:ext cx="3512400" cy="24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Solve the Problem</a:t>
            </a:r>
            <a:endParaRPr sz="2400"/>
          </a:p>
          <a:p>
            <a:pPr marL="457200" lvl="0" indent="-349250" algn="l" rtl="0">
              <a:spcBef>
                <a:spcPts val="1600"/>
              </a:spcBef>
              <a:spcAft>
                <a:spcPts val="0"/>
              </a:spcAft>
              <a:buSzPts val="1900"/>
              <a:buChar char="●"/>
            </a:pPr>
            <a:r>
              <a:rPr lang="en" sz="1900"/>
              <a:t>Remove barriers</a:t>
            </a:r>
            <a:endParaRPr sz="1900"/>
          </a:p>
          <a:p>
            <a:pPr marL="457200" lvl="0" indent="-349250" algn="l" rtl="0">
              <a:spcBef>
                <a:spcPts val="0"/>
              </a:spcBef>
              <a:spcAft>
                <a:spcPts val="0"/>
              </a:spcAft>
              <a:buSzPts val="1900"/>
              <a:buChar char="●"/>
            </a:pPr>
            <a:r>
              <a:rPr lang="en" sz="1900"/>
              <a:t>Find a solution</a:t>
            </a:r>
            <a:endParaRPr sz="1900"/>
          </a:p>
          <a:p>
            <a:pPr marL="457200" lvl="0" indent="-349250" algn="l" rtl="0">
              <a:spcBef>
                <a:spcPts val="0"/>
              </a:spcBef>
              <a:spcAft>
                <a:spcPts val="0"/>
              </a:spcAft>
              <a:buSzPts val="1900"/>
              <a:buChar char="●"/>
            </a:pPr>
            <a:r>
              <a:rPr lang="en" sz="1900"/>
              <a:t>Implement the plan</a:t>
            </a:r>
            <a:endParaRPr sz="1900"/>
          </a:p>
        </p:txBody>
      </p:sp>
      <p:sp>
        <p:nvSpPr>
          <p:cNvPr id="293" name="Google Shape;293;p49"/>
          <p:cNvSpPr txBox="1">
            <a:spLocks noGrp="1"/>
          </p:cNvSpPr>
          <p:nvPr>
            <p:ph type="body" idx="1"/>
          </p:nvPr>
        </p:nvSpPr>
        <p:spPr>
          <a:xfrm>
            <a:off x="4875950" y="1885350"/>
            <a:ext cx="4074300" cy="24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Maintain the Relationship</a:t>
            </a:r>
            <a:endParaRPr sz="2400"/>
          </a:p>
          <a:p>
            <a:pPr marL="457200" lvl="0" indent="-349250" algn="l" rtl="0">
              <a:spcBef>
                <a:spcPts val="1600"/>
              </a:spcBef>
              <a:spcAft>
                <a:spcPts val="0"/>
              </a:spcAft>
              <a:buSzPts val="1900"/>
              <a:buChar char="●"/>
            </a:pPr>
            <a:r>
              <a:rPr lang="en" sz="1900"/>
              <a:t>Build teamwork</a:t>
            </a:r>
            <a:endParaRPr sz="1900"/>
          </a:p>
          <a:p>
            <a:pPr marL="457200" lvl="0" indent="-349250" algn="l" rtl="0">
              <a:spcBef>
                <a:spcPts val="0"/>
              </a:spcBef>
              <a:spcAft>
                <a:spcPts val="0"/>
              </a:spcAft>
              <a:buSzPts val="1900"/>
              <a:buChar char="●"/>
            </a:pPr>
            <a:r>
              <a:rPr lang="en" sz="1900"/>
              <a:t>Strengthen connections</a:t>
            </a:r>
            <a:endParaRPr sz="1900"/>
          </a:p>
          <a:p>
            <a:pPr marL="457200" lvl="0" indent="-349250" algn="l" rtl="0">
              <a:spcBef>
                <a:spcPts val="0"/>
              </a:spcBef>
              <a:spcAft>
                <a:spcPts val="0"/>
              </a:spcAft>
              <a:buSzPts val="1900"/>
              <a:buChar char="●"/>
            </a:pPr>
            <a:r>
              <a:rPr lang="en" sz="1900"/>
              <a:t>Foundation for future success</a:t>
            </a:r>
            <a:endParaRPr sz="1900"/>
          </a:p>
        </p:txBody>
      </p:sp>
      <p:sp>
        <p:nvSpPr>
          <p:cNvPr id="294" name="Google Shape;294;p49"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90"/>
                                        </p:tgtEl>
                                        <p:attrNameLst>
                                          <p:attrName>style.visibility</p:attrName>
                                        </p:attrNameLst>
                                      </p:cBhvr>
                                      <p:to>
                                        <p:strVal val="visible"/>
                                      </p:to>
                                    </p:set>
                                    <p:anim calcmode="lin" valueType="num">
                                      <p:cBhvr additive="base">
                                        <p:cTn id="15" dur="500"/>
                                        <p:tgtEl>
                                          <p:spTgt spid="290"/>
                                        </p:tgtEl>
                                        <p:attrNameLst>
                                          <p:attrName>ppt_w</p:attrName>
                                        </p:attrNameLst>
                                      </p:cBhvr>
                                      <p:tavLst>
                                        <p:tav tm="0">
                                          <p:val>
                                            <p:strVal val="0"/>
                                          </p:val>
                                        </p:tav>
                                        <p:tav tm="100000">
                                          <p:val>
                                            <p:strVal val="#ppt_w"/>
                                          </p:val>
                                        </p:tav>
                                      </p:tavLst>
                                    </p:anim>
                                    <p:anim calcmode="lin" valueType="num">
                                      <p:cBhvr additive="base">
                                        <p:cTn id="16" dur="500"/>
                                        <p:tgtEl>
                                          <p:spTgt spid="290"/>
                                        </p:tgtEl>
                                        <p:attrNameLst>
                                          <p:attrName>ppt_h</p:attrName>
                                        </p:attrNameLst>
                                      </p:cBhvr>
                                      <p:tavLst>
                                        <p:tav tm="0">
                                          <p:val>
                                            <p:strVal val="0"/>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0"/>
          <p:cNvSpPr txBox="1">
            <a:spLocks noGrp="1"/>
          </p:cNvSpPr>
          <p:nvPr>
            <p:ph type="title"/>
          </p:nvPr>
        </p:nvSpPr>
        <p:spPr>
          <a:xfrm>
            <a:off x="490250" y="526350"/>
            <a:ext cx="8051400" cy="40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Agenda</a:t>
            </a:r>
            <a:endParaRPr/>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Defining Effective Problem Solving</a:t>
            </a:r>
            <a:endParaRPr sz="2400"/>
          </a:p>
          <a:p>
            <a:pPr marL="457200" lvl="0" indent="-381000" algn="l" rtl="0">
              <a:spcBef>
                <a:spcPts val="0"/>
              </a:spcBef>
              <a:spcAft>
                <a:spcPts val="0"/>
              </a:spcAft>
              <a:buSzPts val="2400"/>
              <a:buChar char="●"/>
            </a:pPr>
            <a:r>
              <a:rPr lang="en" sz="2400" u="sng"/>
              <a:t>Types of Problems and Solutions</a:t>
            </a:r>
            <a:endParaRPr sz="2400"/>
          </a:p>
          <a:p>
            <a:pPr marL="457200" lvl="0" indent="-381000" algn="l" rtl="0">
              <a:spcBef>
                <a:spcPts val="0"/>
              </a:spcBef>
              <a:spcAft>
                <a:spcPts val="0"/>
              </a:spcAft>
              <a:buSzPts val="2400"/>
              <a:buChar char="●"/>
            </a:pPr>
            <a:r>
              <a:rPr lang="en" sz="2400"/>
              <a:t>Impact of Communication Style</a:t>
            </a:r>
            <a:endParaRPr sz="2400"/>
          </a:p>
          <a:p>
            <a:pPr marL="457200" lvl="0" indent="-381000" algn="l" rtl="0">
              <a:spcBef>
                <a:spcPts val="0"/>
              </a:spcBef>
              <a:spcAft>
                <a:spcPts val="0"/>
              </a:spcAft>
              <a:buSzPts val="2400"/>
              <a:buChar char="●"/>
            </a:pPr>
            <a:r>
              <a:rPr lang="en" sz="2400"/>
              <a:t>Communication Practice</a:t>
            </a:r>
            <a:endParaRPr sz="2400"/>
          </a:p>
          <a:p>
            <a:pPr marL="0" lvl="0" indent="0" algn="l" rtl="0">
              <a:spcBef>
                <a:spcPts val="0"/>
              </a:spcBef>
              <a:spcAft>
                <a:spcPts val="0"/>
              </a:spcAft>
              <a:buNone/>
            </a:pPr>
            <a:endParaRPr sz="2400"/>
          </a:p>
        </p:txBody>
      </p:sp>
      <p:sp>
        <p:nvSpPr>
          <p:cNvPr id="300" name="Google Shape;300;p50"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Whose problem is it?</a:t>
            </a:r>
            <a:endParaRPr/>
          </a:p>
        </p:txBody>
      </p:sp>
      <p:sp>
        <p:nvSpPr>
          <p:cNvPr id="306" name="Google Shape;306;p5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Other people come to us with a technical problem.</a:t>
            </a:r>
            <a:endParaRPr/>
          </a:p>
          <a:p>
            <a:pPr marL="457200" lvl="0" indent="-342900" algn="l" rtl="0">
              <a:spcBef>
                <a:spcPts val="0"/>
              </a:spcBef>
              <a:spcAft>
                <a:spcPts val="0"/>
              </a:spcAft>
              <a:buSzPts val="1800"/>
              <a:buChar char="●"/>
            </a:pPr>
            <a:r>
              <a:rPr lang="en"/>
              <a:t>We have a problem with with someone else.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10"/>
        <p:cNvGrpSpPr/>
        <p:nvPr/>
      </p:nvGrpSpPr>
      <p:grpSpPr>
        <a:xfrm>
          <a:off x="0" y="0"/>
          <a:ext cx="0" cy="0"/>
          <a:chOff x="0" y="0"/>
          <a:chExt cx="0" cy="0"/>
        </a:xfrm>
      </p:grpSpPr>
      <p:sp>
        <p:nvSpPr>
          <p:cNvPr id="311" name="Google Shape;311;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problem solving</a:t>
            </a:r>
            <a:endParaRPr/>
          </a:p>
        </p:txBody>
      </p:sp>
      <p:sp>
        <p:nvSpPr>
          <p:cNvPr id="312" name="Google Shape;312;p5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Question:</a:t>
            </a:r>
            <a:r>
              <a:rPr lang="en"/>
              <a:t> I started my Matlab interaction session and it went crashed every time I start my code. Could you help me find out where the problem is?</a:t>
            </a:r>
            <a:endParaRPr/>
          </a:p>
          <a:p>
            <a:pPr marL="0" lvl="0" indent="0" algn="l" rtl="0">
              <a:spcBef>
                <a:spcPts val="1600"/>
              </a:spcBef>
              <a:spcAft>
                <a:spcPts val="0"/>
              </a:spcAft>
              <a:buNone/>
            </a:pPr>
            <a:r>
              <a:rPr lang="en" b="1"/>
              <a:t>Response: </a:t>
            </a:r>
            <a:r>
              <a:rPr lang="en"/>
              <a:t>The failure may due to the out-of-memory. Please increase the memory size and try again.</a:t>
            </a:r>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problem solving</a:t>
            </a:r>
            <a:endParaRPr/>
          </a:p>
        </p:txBody>
      </p:sp>
      <p:sp>
        <p:nvSpPr>
          <p:cNvPr id="318" name="Google Shape;318;p5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Question:</a:t>
            </a:r>
            <a:r>
              <a:rPr lang="en"/>
              <a:t> May I ask if the password for the sudo command is the same one as my log-in password? I tried to use the "sudo python setup.py install" under python directory, but it seems that my sudo password does not match my hpc log-in password. – Pat</a:t>
            </a:r>
            <a:endParaRPr/>
          </a:p>
          <a:p>
            <a:pPr marL="0" lvl="0" indent="0" algn="l" rtl="0">
              <a:spcBef>
                <a:spcPts val="1600"/>
              </a:spcBef>
              <a:spcAft>
                <a:spcPts val="0"/>
              </a:spcAft>
              <a:buNone/>
            </a:pPr>
            <a:r>
              <a:rPr lang="en" b="1"/>
              <a:t>Response: </a:t>
            </a:r>
            <a:r>
              <a:rPr lang="en"/>
              <a:t>Hi Pat,  sudo is not allowed for users. If you want to use pip, please install Anaconda. Instructions can be found </a:t>
            </a:r>
            <a:r>
              <a:rPr lang="en" b="1" u="sng">
                <a:solidFill>
                  <a:schemeClr val="dk1"/>
                </a:solidFill>
              </a:rPr>
              <a:t>HERE</a:t>
            </a:r>
            <a:r>
              <a:rPr lang="en"/>
              <a:t> - Best, Chris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4"/>
          <p:cNvSpPr txBox="1">
            <a:spLocks noGrp="1"/>
          </p:cNvSpPr>
          <p:nvPr>
            <p:ph type="title"/>
          </p:nvPr>
        </p:nvSpPr>
        <p:spPr>
          <a:xfrm>
            <a:off x="4856650" y="17895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1"/>
                </a:solidFill>
              </a:rPr>
              <a:t>We Have </a:t>
            </a:r>
            <a:br>
              <a:rPr lang="en">
                <a:solidFill>
                  <a:schemeClr val="lt1"/>
                </a:solidFill>
              </a:rPr>
            </a:br>
            <a:r>
              <a:rPr lang="en">
                <a:solidFill>
                  <a:schemeClr val="lt1"/>
                </a:solidFill>
              </a:rPr>
              <a:t>a Problem</a:t>
            </a:r>
            <a:endParaRPr>
              <a:solidFill>
                <a:schemeClr val="lt1"/>
              </a:solidFill>
            </a:endParaRPr>
          </a:p>
        </p:txBody>
      </p:sp>
      <p:sp>
        <p:nvSpPr>
          <p:cNvPr id="324" name="Google Shape;324;p54"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p54" descr="A downward-trending graph with gears."/>
          <p:cNvPicPr preferRelativeResize="0"/>
          <p:nvPr/>
        </p:nvPicPr>
        <p:blipFill rotWithShape="1">
          <a:blip r:embed="rId3">
            <a:alphaModFix/>
          </a:blip>
          <a:srcRect/>
          <a:stretch/>
        </p:blipFill>
        <p:spPr>
          <a:xfrm>
            <a:off x="-571275" y="0"/>
            <a:ext cx="5143275"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55" descr="A group of people with chat bubbles overhead."/>
          <p:cNvPicPr preferRelativeResize="0"/>
          <p:nvPr/>
        </p:nvPicPr>
        <p:blipFill>
          <a:blip r:embed="rId3">
            <a:alphaModFix/>
          </a:blip>
          <a:stretch>
            <a:fillRect/>
          </a:stretch>
        </p:blipFill>
        <p:spPr>
          <a:xfrm>
            <a:off x="5798419" y="1606788"/>
            <a:ext cx="3230926" cy="2680025"/>
          </a:xfrm>
          <a:prstGeom prst="rect">
            <a:avLst/>
          </a:prstGeom>
          <a:noFill/>
          <a:ln>
            <a:noFill/>
          </a:ln>
        </p:spPr>
      </p:pic>
      <p:sp>
        <p:nvSpPr>
          <p:cNvPr id="331" name="Google Shape;331;p55"/>
          <p:cNvSpPr txBox="1">
            <a:spLocks noGrp="1"/>
          </p:cNvSpPr>
          <p:nvPr>
            <p:ph type="title"/>
          </p:nvPr>
        </p:nvSpPr>
        <p:spPr>
          <a:xfrm>
            <a:off x="340025" y="336450"/>
            <a:ext cx="6366900" cy="10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id="332" name="Google Shape;332;p55"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5"/>
          <p:cNvSpPr txBox="1">
            <a:spLocks noGrp="1"/>
          </p:cNvSpPr>
          <p:nvPr>
            <p:ph type="body" idx="1"/>
          </p:nvPr>
        </p:nvSpPr>
        <p:spPr>
          <a:xfrm>
            <a:off x="340025" y="1342225"/>
            <a:ext cx="6366900" cy="1111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solidFill>
                  <a:srgbClr val="FFFFFF"/>
                </a:solidFill>
              </a:rPr>
              <a:t>What are some possible causes of our problem?</a:t>
            </a:r>
            <a:endParaRPr sz="2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subTitle" idx="1"/>
          </p:nvPr>
        </p:nvSpPr>
        <p:spPr>
          <a:xfrm>
            <a:off x="261825" y="247875"/>
            <a:ext cx="72099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dirty="0"/>
              <a:t>Let’s Talk: Communicating a problem</a:t>
            </a:r>
            <a:endParaRPr sz="2900" dirty="0"/>
          </a:p>
          <a:p>
            <a:pPr marL="0" lvl="0" indent="0" algn="l" rtl="0">
              <a:spcBef>
                <a:spcPts val="0"/>
              </a:spcBef>
              <a:spcAft>
                <a:spcPts val="0"/>
              </a:spcAft>
              <a:buNone/>
            </a:pPr>
            <a:endParaRPr sz="2900" dirty="0"/>
          </a:p>
          <a:p>
            <a:pPr marL="0" lvl="0" indent="0" algn="l" rtl="0">
              <a:spcBef>
                <a:spcPts val="0"/>
              </a:spcBef>
              <a:spcAft>
                <a:spcPts val="0"/>
              </a:spcAft>
              <a:buNone/>
            </a:pPr>
            <a:r>
              <a:rPr lang="en" sz="1800" dirty="0"/>
              <a:t>Facilitat</a:t>
            </a:r>
            <a:r>
              <a:rPr lang="en" sz="1800" dirty="0">
                <a:highlight>
                  <a:schemeClr val="lt1"/>
                </a:highlight>
              </a:rPr>
              <a:t>ed by: Paul Snider, Sue Holl</a:t>
            </a:r>
          </a:p>
          <a:p>
            <a:pPr marL="0" lvl="0" indent="0" algn="l" rtl="0">
              <a:spcBef>
                <a:spcPts val="0"/>
              </a:spcBef>
              <a:spcAft>
                <a:spcPts val="0"/>
              </a:spcAft>
              <a:buNone/>
            </a:pPr>
            <a:r>
              <a:rPr lang="en" sz="1800" dirty="0">
                <a:highlight>
                  <a:schemeClr val="lt1"/>
                </a:highlight>
              </a:rPr>
              <a:t>	          Dr. Jason Simms</a:t>
            </a:r>
            <a:endParaRPr sz="1800" dirty="0">
              <a:highlight>
                <a:schemeClr val="lt1"/>
              </a:highlight>
            </a:endParaRPr>
          </a:p>
          <a:p>
            <a:pPr marL="0" lvl="0" indent="0" algn="l" rtl="0">
              <a:spcBef>
                <a:spcPts val="0"/>
              </a:spcBef>
              <a:spcAft>
                <a:spcPts val="0"/>
              </a:spcAft>
              <a:buNone/>
            </a:pPr>
            <a:r>
              <a:rPr lang="en" sz="1800" dirty="0">
                <a:highlight>
                  <a:schemeClr val="lt1"/>
                </a:highlight>
              </a:rPr>
              <a:t>2024 Virtual Residency, June 26th</a:t>
            </a:r>
            <a:endParaRPr sz="1800" dirty="0"/>
          </a:p>
        </p:txBody>
      </p:sp>
      <p:sp>
        <p:nvSpPr>
          <p:cNvPr id="192" name="Google Shape;192;p38"/>
          <p:cNvSpPr txBox="1">
            <a:spLocks noGrp="1"/>
          </p:cNvSpPr>
          <p:nvPr>
            <p:ph type="ctrTitle"/>
          </p:nvPr>
        </p:nvSpPr>
        <p:spPr>
          <a:xfrm>
            <a:off x="3196225" y="3565550"/>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CyberAmbassadors</a:t>
            </a:r>
            <a:br>
              <a:rPr lang="en">
                <a:solidFill>
                  <a:schemeClr val="lt1"/>
                </a:solidFill>
              </a:rPr>
            </a:br>
            <a:r>
              <a:rPr lang="en" sz="2000">
                <a:solidFill>
                  <a:schemeClr val="lt1"/>
                </a:solidFill>
              </a:rPr>
              <a:t>Professional Skills for Interdisciplinary Work</a:t>
            </a:r>
            <a:endParaRPr sz="2000">
              <a:solidFill>
                <a:schemeClr val="lt1"/>
              </a:solidFill>
            </a:endParaRPr>
          </a:p>
        </p:txBody>
      </p:sp>
      <p:pic>
        <p:nvPicPr>
          <p:cNvPr id="193" name="Google Shape;193;p38" descr="CyberAmbassadors Logo."/>
          <p:cNvPicPr preferRelativeResize="0"/>
          <p:nvPr/>
        </p:nvPicPr>
        <p:blipFill>
          <a:blip r:embed="rId3">
            <a:alphaModFix/>
          </a:blip>
          <a:stretch>
            <a:fillRect/>
          </a:stretch>
        </p:blipFill>
        <p:spPr>
          <a:xfrm>
            <a:off x="7582156" y="171700"/>
            <a:ext cx="1400393" cy="671875"/>
          </a:xfrm>
          <a:prstGeom prst="rect">
            <a:avLst/>
          </a:prstGeom>
          <a:noFill/>
          <a:ln>
            <a:noFill/>
          </a:ln>
        </p:spPr>
      </p:pic>
      <p:sp>
        <p:nvSpPr>
          <p:cNvPr id="194" name="Google Shape;194;p38"/>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6"/>
          <p:cNvSpPr txBox="1">
            <a:spLocks noGrp="1"/>
          </p:cNvSpPr>
          <p:nvPr>
            <p:ph type="body" idx="1"/>
          </p:nvPr>
        </p:nvSpPr>
        <p:spPr>
          <a:xfrm>
            <a:off x="311700" y="1874520"/>
            <a:ext cx="8520600" cy="27726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Ability Problems</a:t>
            </a:r>
            <a:br>
              <a:rPr lang="en" sz="2700"/>
            </a:br>
            <a:endParaRPr sz="2700"/>
          </a:p>
          <a:p>
            <a:pPr marL="457200" lvl="0" indent="-400050" algn="l" rtl="0">
              <a:spcBef>
                <a:spcPts val="0"/>
              </a:spcBef>
              <a:spcAft>
                <a:spcPts val="0"/>
              </a:spcAft>
              <a:buSzPts val="2700"/>
              <a:buChar char="●"/>
            </a:pPr>
            <a:r>
              <a:rPr lang="en" sz="2700"/>
              <a:t>Motivational Problems</a:t>
            </a:r>
            <a:br>
              <a:rPr lang="en" sz="2700"/>
            </a:br>
            <a:endParaRPr sz="2700"/>
          </a:p>
          <a:p>
            <a:pPr marL="457200" lvl="0" indent="-400050" algn="l" rtl="0">
              <a:spcBef>
                <a:spcPts val="0"/>
              </a:spcBef>
              <a:spcAft>
                <a:spcPts val="0"/>
              </a:spcAft>
              <a:buSzPts val="2700"/>
              <a:buChar char="●"/>
            </a:pPr>
            <a:r>
              <a:rPr lang="en" sz="2700"/>
              <a:t>Interpersonal Problems</a:t>
            </a:r>
            <a:endParaRPr sz="2700"/>
          </a:p>
        </p:txBody>
      </p:sp>
      <p:sp>
        <p:nvSpPr>
          <p:cNvPr id="339" name="Google Shape;339;p56"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Categories of problems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a:spLocks noGrp="1"/>
          </p:cNvSpPr>
          <p:nvPr>
            <p:ph type="body" idx="1"/>
          </p:nvPr>
        </p:nvSpPr>
        <p:spPr>
          <a:xfrm>
            <a:off x="311700" y="1874520"/>
            <a:ext cx="8520600" cy="2772600"/>
          </a:xfrm>
          <a:prstGeom prst="rect">
            <a:avLst/>
          </a:prstGeom>
        </p:spPr>
        <p:txBody>
          <a:bodyPr spcFirstLastPara="1" wrap="square" lIns="91425" tIns="91425" rIns="91425" bIns="91425" anchor="t" anchorCtr="0">
            <a:normAutofit fontScale="92500"/>
          </a:bodyPr>
          <a:lstStyle/>
          <a:p>
            <a:pPr marL="457200" lvl="0" indent="-381000" algn="l" rtl="0">
              <a:spcBef>
                <a:spcPts val="0"/>
              </a:spcBef>
              <a:spcAft>
                <a:spcPts val="0"/>
              </a:spcAft>
              <a:buSzPts val="2400"/>
              <a:buChar char="●"/>
            </a:pPr>
            <a:r>
              <a:rPr lang="en" sz="2400"/>
              <a:t>Lack of resources</a:t>
            </a:r>
            <a:br>
              <a:rPr lang="en" sz="2400"/>
            </a:br>
            <a:endParaRPr sz="2400"/>
          </a:p>
          <a:p>
            <a:pPr marL="457200" lvl="0" indent="-381000" algn="l" rtl="0">
              <a:spcBef>
                <a:spcPts val="0"/>
              </a:spcBef>
              <a:spcAft>
                <a:spcPts val="0"/>
              </a:spcAft>
              <a:buSzPts val="2400"/>
              <a:buChar char="●"/>
            </a:pPr>
            <a:r>
              <a:rPr lang="en" sz="2400"/>
              <a:t>Lack of knowledge</a:t>
            </a:r>
            <a:br>
              <a:rPr lang="en" sz="2400"/>
            </a:br>
            <a:endParaRPr sz="2400"/>
          </a:p>
          <a:p>
            <a:pPr marL="457200" lvl="0" indent="-381000" algn="l" rtl="0">
              <a:spcBef>
                <a:spcPts val="0"/>
              </a:spcBef>
              <a:spcAft>
                <a:spcPts val="0"/>
              </a:spcAft>
              <a:buSzPts val="2400"/>
              <a:buChar char="●"/>
            </a:pPr>
            <a:r>
              <a:rPr lang="en" sz="2400"/>
              <a:t>Lack of skills</a:t>
            </a:r>
            <a:br>
              <a:rPr lang="en" sz="2400"/>
            </a:br>
            <a:endParaRPr sz="2400"/>
          </a:p>
          <a:p>
            <a:pPr marL="457200" lvl="0" indent="-381000" algn="l" rtl="0">
              <a:spcBef>
                <a:spcPts val="0"/>
              </a:spcBef>
              <a:spcAft>
                <a:spcPts val="0"/>
              </a:spcAft>
              <a:buSzPts val="2400"/>
              <a:buChar char="●"/>
            </a:pPr>
            <a:r>
              <a:rPr lang="en" sz="2400"/>
              <a:t>Lack of experience</a:t>
            </a:r>
            <a:endParaRPr sz="2400"/>
          </a:p>
        </p:txBody>
      </p:sp>
      <p:pic>
        <p:nvPicPr>
          <p:cNvPr id="346" name="Google Shape;346;p57"/>
          <p:cNvPicPr preferRelativeResize="0"/>
          <p:nvPr/>
        </p:nvPicPr>
        <p:blipFill>
          <a:blip r:embed="rId3">
            <a:alphaModFix/>
          </a:blip>
          <a:stretch>
            <a:fillRect/>
          </a:stretch>
        </p:blipFill>
        <p:spPr>
          <a:xfrm flipH="1">
            <a:off x="6505700" y="360900"/>
            <a:ext cx="1910450" cy="3820900"/>
          </a:xfrm>
          <a:prstGeom prst="rect">
            <a:avLst/>
          </a:prstGeom>
          <a:noFill/>
          <a:ln>
            <a:noFill/>
          </a:ln>
        </p:spPr>
      </p:pic>
      <p:sp>
        <p:nvSpPr>
          <p:cNvPr id="347" name="Google Shape;347;p57"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Ability Problems</a:t>
            </a:r>
            <a:br>
              <a:rPr lang="en"/>
            </a:br>
            <a:r>
              <a:rPr lang="en"/>
              <a:t>“I can’t do this”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Solving Ability Problems</a:t>
            </a:r>
            <a:endParaRPr/>
          </a:p>
        </p:txBody>
      </p:sp>
      <p:sp>
        <p:nvSpPr>
          <p:cNvPr id="354" name="Google Shape;354;p58"/>
          <p:cNvSpPr txBox="1">
            <a:spLocks noGrp="1"/>
          </p:cNvSpPr>
          <p:nvPr>
            <p:ph type="body" idx="1"/>
          </p:nvPr>
        </p:nvSpPr>
        <p:spPr>
          <a:xfrm>
            <a:off x="311700" y="1229875"/>
            <a:ext cx="8768100" cy="1459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Ask questions: what is going on?</a:t>
            </a:r>
            <a:endParaRPr/>
          </a:p>
          <a:p>
            <a:pPr marL="457200" lvl="0" indent="-342900" algn="l" rtl="0">
              <a:spcBef>
                <a:spcPts val="0"/>
              </a:spcBef>
              <a:spcAft>
                <a:spcPts val="0"/>
              </a:spcAft>
              <a:buSzPts val="1800"/>
              <a:buAutoNum type="arabicPeriod"/>
            </a:pPr>
            <a:r>
              <a:rPr lang="en"/>
              <a:t>Listen carefully: is this really an ability problem?</a:t>
            </a:r>
            <a:endParaRPr/>
          </a:p>
          <a:p>
            <a:pPr marL="457200" lvl="0" indent="-342900" algn="l" rtl="0">
              <a:spcBef>
                <a:spcPts val="0"/>
              </a:spcBef>
              <a:spcAft>
                <a:spcPts val="0"/>
              </a:spcAft>
              <a:buSzPts val="1800"/>
              <a:buAutoNum type="arabicPeriod"/>
            </a:pPr>
            <a:r>
              <a:rPr lang="en"/>
              <a:t>Avoid assumptions: don’t jump to conclusions or solutions until you understand</a:t>
            </a:r>
            <a:endParaRPr/>
          </a:p>
          <a:p>
            <a:pPr marL="457200" lvl="0" indent="-342900" algn="l" rtl="0">
              <a:spcBef>
                <a:spcPts val="0"/>
              </a:spcBef>
              <a:spcAft>
                <a:spcPts val="0"/>
              </a:spcAft>
              <a:buSzPts val="1800"/>
              <a:buAutoNum type="arabicPeriod"/>
            </a:pPr>
            <a:r>
              <a:rPr lang="en"/>
              <a:t>Work collaboratively to identify a solution: what needs to change?</a:t>
            </a:r>
            <a:endParaRPr/>
          </a:p>
        </p:txBody>
      </p:sp>
      <p:sp>
        <p:nvSpPr>
          <p:cNvPr id="355" name="Google Shape;355;p58"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6" name="Google Shape;356;p58" descr="A downward-trending graph with gears."/>
          <p:cNvPicPr preferRelativeResize="0"/>
          <p:nvPr/>
        </p:nvPicPr>
        <p:blipFill rotWithShape="1">
          <a:blip r:embed="rId3">
            <a:alphaModFix/>
          </a:blip>
          <a:srcRect/>
          <a:stretch/>
        </p:blipFill>
        <p:spPr>
          <a:xfrm>
            <a:off x="251977" y="2964350"/>
            <a:ext cx="1682314" cy="1682401"/>
          </a:xfrm>
          <a:prstGeom prst="rect">
            <a:avLst/>
          </a:prstGeom>
          <a:noFill/>
          <a:ln>
            <a:noFill/>
          </a:ln>
        </p:spPr>
      </p:pic>
      <p:pic>
        <p:nvPicPr>
          <p:cNvPr id="357" name="Google Shape;357;p58" descr="An upgrade sign with arrows pointing upwards."/>
          <p:cNvPicPr preferRelativeResize="0"/>
          <p:nvPr/>
        </p:nvPicPr>
        <p:blipFill>
          <a:blip r:embed="rId4">
            <a:alphaModFix/>
          </a:blip>
          <a:stretch>
            <a:fillRect/>
          </a:stretch>
        </p:blipFill>
        <p:spPr>
          <a:xfrm>
            <a:off x="4405800" y="3225150"/>
            <a:ext cx="1816574" cy="1211050"/>
          </a:xfrm>
          <a:prstGeom prst="rect">
            <a:avLst/>
          </a:prstGeom>
          <a:noFill/>
          <a:ln>
            <a:noFill/>
          </a:ln>
        </p:spPr>
      </p:pic>
      <p:pic>
        <p:nvPicPr>
          <p:cNvPr id="358" name="Google Shape;358;p58" descr="A group of people with gears underneath them."/>
          <p:cNvPicPr preferRelativeResize="0"/>
          <p:nvPr/>
        </p:nvPicPr>
        <p:blipFill>
          <a:blip r:embed="rId5">
            <a:alphaModFix/>
          </a:blip>
          <a:stretch>
            <a:fillRect/>
          </a:stretch>
        </p:blipFill>
        <p:spPr>
          <a:xfrm>
            <a:off x="2075200" y="3075650"/>
            <a:ext cx="2189700" cy="1459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59" descr="A person looking sad with their hands on their hips."/>
          <p:cNvPicPr preferRelativeResize="0"/>
          <p:nvPr/>
        </p:nvPicPr>
        <p:blipFill>
          <a:blip r:embed="rId3">
            <a:alphaModFix/>
          </a:blip>
          <a:stretch>
            <a:fillRect/>
          </a:stretch>
        </p:blipFill>
        <p:spPr>
          <a:xfrm flipH="1">
            <a:off x="6466500" y="1171788"/>
            <a:ext cx="1914075" cy="3828175"/>
          </a:xfrm>
          <a:prstGeom prst="rect">
            <a:avLst/>
          </a:prstGeom>
          <a:noFill/>
          <a:ln>
            <a:noFill/>
          </a:ln>
        </p:spPr>
      </p:pic>
      <p:sp>
        <p:nvSpPr>
          <p:cNvPr id="364" name="Google Shape;364;p59"/>
          <p:cNvSpPr txBox="1">
            <a:spLocks noGrp="1"/>
          </p:cNvSpPr>
          <p:nvPr>
            <p:ph type="body" idx="1"/>
          </p:nvPr>
        </p:nvSpPr>
        <p:spPr>
          <a:xfrm>
            <a:off x="311700" y="1874520"/>
            <a:ext cx="8520600" cy="2654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Inconvenient</a:t>
            </a:r>
            <a:br>
              <a:rPr lang="en" sz="2000"/>
            </a:br>
            <a:endParaRPr sz="2000"/>
          </a:p>
          <a:p>
            <a:pPr marL="457200" lvl="0" indent="-355600" algn="l" rtl="0">
              <a:spcBef>
                <a:spcPts val="0"/>
              </a:spcBef>
              <a:spcAft>
                <a:spcPts val="0"/>
              </a:spcAft>
              <a:buSzPts val="2000"/>
              <a:buChar char="●"/>
            </a:pPr>
            <a:r>
              <a:rPr lang="en" sz="2000"/>
              <a:t>Undesirable</a:t>
            </a:r>
            <a:br>
              <a:rPr lang="en" sz="2000"/>
            </a:br>
            <a:endParaRPr sz="2000"/>
          </a:p>
          <a:p>
            <a:pPr marL="457200" lvl="0" indent="-355600" algn="l" rtl="0">
              <a:spcBef>
                <a:spcPts val="0"/>
              </a:spcBef>
              <a:spcAft>
                <a:spcPts val="0"/>
              </a:spcAft>
              <a:buSzPts val="2000"/>
              <a:buChar char="●"/>
            </a:pPr>
            <a:r>
              <a:rPr lang="en" sz="2000"/>
              <a:t>Difficult</a:t>
            </a:r>
            <a:br>
              <a:rPr lang="en" sz="2000"/>
            </a:br>
            <a:endParaRPr sz="2000"/>
          </a:p>
          <a:p>
            <a:pPr marL="457200" lvl="0" indent="-355600" algn="l" rtl="0">
              <a:spcBef>
                <a:spcPts val="0"/>
              </a:spcBef>
              <a:spcAft>
                <a:spcPts val="0"/>
              </a:spcAft>
              <a:buSzPts val="2000"/>
              <a:buChar char="●"/>
            </a:pPr>
            <a:r>
              <a:rPr lang="en" sz="2000"/>
              <a:t>Boring</a:t>
            </a:r>
            <a:endParaRPr sz="2000"/>
          </a:p>
        </p:txBody>
      </p:sp>
      <p:sp>
        <p:nvSpPr>
          <p:cNvPr id="365" name="Google Shape;365;p59"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Motivational Problems</a:t>
            </a:r>
            <a:br>
              <a:rPr lang="en" b="1"/>
            </a:br>
            <a:r>
              <a:rPr lang="en"/>
              <a:t>“I don’t want to do this”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a:spLocks noGrp="1"/>
          </p:cNvSpPr>
          <p:nvPr>
            <p:ph type="body" idx="1"/>
          </p:nvPr>
        </p:nvSpPr>
        <p:spPr>
          <a:xfrm>
            <a:off x="311700" y="1115250"/>
            <a:ext cx="8758200" cy="1045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Ask questions: what is going on?</a:t>
            </a:r>
            <a:endParaRPr/>
          </a:p>
          <a:p>
            <a:pPr marL="914400" lvl="1" indent="-342900" algn="l" rtl="0">
              <a:lnSpc>
                <a:spcPct val="100000"/>
              </a:lnSpc>
              <a:spcBef>
                <a:spcPts val="0"/>
              </a:spcBef>
              <a:spcAft>
                <a:spcPts val="0"/>
              </a:spcAft>
              <a:buSzPts val="1800"/>
              <a:buChar char="○"/>
            </a:pPr>
            <a:r>
              <a:rPr lang="en"/>
              <a:t>Listen carefully: is this really a motivational problem?</a:t>
            </a:r>
            <a:endParaRPr/>
          </a:p>
          <a:p>
            <a:pPr marL="914400" lvl="1" indent="-342900" algn="l" rtl="0">
              <a:lnSpc>
                <a:spcPct val="100000"/>
              </a:lnSpc>
              <a:spcBef>
                <a:spcPts val="0"/>
              </a:spcBef>
              <a:spcAft>
                <a:spcPts val="1000"/>
              </a:spcAft>
              <a:buSzPts val="1800"/>
              <a:buChar char="○"/>
            </a:pPr>
            <a:r>
              <a:rPr lang="en"/>
              <a:t>Avoid assumptions: don’t jump to conclusions or solutions until you understand</a:t>
            </a:r>
            <a:endParaRPr/>
          </a:p>
        </p:txBody>
      </p:sp>
      <p:sp>
        <p:nvSpPr>
          <p:cNvPr id="372" name="Google Shape;372;p6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Solving Motivational Problems</a:t>
            </a:r>
            <a:endParaRPr/>
          </a:p>
        </p:txBody>
      </p:sp>
      <p:sp>
        <p:nvSpPr>
          <p:cNvPr id="373" name="Google Shape;373;p60"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0"/>
          <p:cNvSpPr txBox="1">
            <a:spLocks noGrp="1"/>
          </p:cNvSpPr>
          <p:nvPr>
            <p:ph type="body" idx="1"/>
          </p:nvPr>
        </p:nvSpPr>
        <p:spPr>
          <a:xfrm>
            <a:off x="311700" y="2160750"/>
            <a:ext cx="8758200" cy="1045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startAt="2"/>
            </a:pPr>
            <a:r>
              <a:rPr lang="en"/>
              <a:t>Motivate by communicating consequences</a:t>
            </a:r>
            <a:endParaRPr/>
          </a:p>
          <a:p>
            <a:pPr marL="914400" lvl="1" indent="-342900" algn="l" rtl="0">
              <a:lnSpc>
                <a:spcPct val="100000"/>
              </a:lnSpc>
              <a:spcBef>
                <a:spcPts val="0"/>
              </a:spcBef>
              <a:spcAft>
                <a:spcPts val="0"/>
              </a:spcAft>
              <a:buSzPts val="1800"/>
              <a:buChar char="○"/>
            </a:pPr>
            <a:r>
              <a:rPr lang="en"/>
              <a:t>Natural consequences: what is the impact on the task?</a:t>
            </a:r>
            <a:endParaRPr/>
          </a:p>
          <a:p>
            <a:pPr marL="914400" lvl="1" indent="-342900" algn="l" rtl="0">
              <a:lnSpc>
                <a:spcPct val="100000"/>
              </a:lnSpc>
              <a:spcBef>
                <a:spcPts val="0"/>
              </a:spcBef>
              <a:spcAft>
                <a:spcPts val="1000"/>
              </a:spcAft>
              <a:buSzPts val="1800"/>
              <a:buChar char="○"/>
            </a:pPr>
            <a:r>
              <a:rPr lang="en"/>
              <a:t>Imposed consequences: what is the impact on the person?</a:t>
            </a:r>
            <a:endParaRPr/>
          </a:p>
        </p:txBody>
      </p:sp>
      <p:sp>
        <p:nvSpPr>
          <p:cNvPr id="375" name="Google Shape;375;p60"/>
          <p:cNvSpPr txBox="1">
            <a:spLocks noGrp="1"/>
          </p:cNvSpPr>
          <p:nvPr>
            <p:ph type="body" idx="1"/>
          </p:nvPr>
        </p:nvSpPr>
        <p:spPr>
          <a:xfrm>
            <a:off x="311700" y="3206250"/>
            <a:ext cx="8758200" cy="483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startAt="3"/>
            </a:pPr>
            <a:r>
              <a:rPr lang="en"/>
              <a:t>Follow up to ensure an effective solution (solve problem + maintain relationship)</a:t>
            </a:r>
            <a:endParaRPr/>
          </a:p>
        </p:txBody>
      </p:sp>
      <p:pic>
        <p:nvPicPr>
          <p:cNvPr id="376" name="Google Shape;376;p60"/>
          <p:cNvPicPr preferRelativeResize="0"/>
          <p:nvPr/>
        </p:nvPicPr>
        <p:blipFill rotWithShape="1">
          <a:blip r:embed="rId3">
            <a:alphaModFix/>
          </a:blip>
          <a:srcRect/>
          <a:stretch/>
        </p:blipFill>
        <p:spPr>
          <a:xfrm>
            <a:off x="863822" y="3739954"/>
            <a:ext cx="1045375" cy="1045422"/>
          </a:xfrm>
          <a:prstGeom prst="rect">
            <a:avLst/>
          </a:prstGeom>
          <a:noFill/>
          <a:ln>
            <a:noFill/>
          </a:ln>
        </p:spPr>
      </p:pic>
      <p:pic>
        <p:nvPicPr>
          <p:cNvPr id="377" name="Google Shape;377;p60" descr="An open box."/>
          <p:cNvPicPr preferRelativeResize="0"/>
          <p:nvPr/>
        </p:nvPicPr>
        <p:blipFill>
          <a:blip r:embed="rId4">
            <a:alphaModFix/>
          </a:blip>
          <a:stretch>
            <a:fillRect/>
          </a:stretch>
        </p:blipFill>
        <p:spPr>
          <a:xfrm>
            <a:off x="2312065" y="3790375"/>
            <a:ext cx="1493875" cy="944575"/>
          </a:xfrm>
          <a:prstGeom prst="rect">
            <a:avLst/>
          </a:prstGeom>
          <a:noFill/>
          <a:ln>
            <a:noFill/>
          </a:ln>
        </p:spPr>
      </p:pic>
      <p:pic>
        <p:nvPicPr>
          <p:cNvPr id="378" name="Google Shape;378;p60" descr="An arrow projection of money."/>
          <p:cNvPicPr preferRelativeResize="0"/>
          <p:nvPr/>
        </p:nvPicPr>
        <p:blipFill>
          <a:blip r:embed="rId5">
            <a:alphaModFix/>
          </a:blip>
          <a:stretch>
            <a:fillRect/>
          </a:stretch>
        </p:blipFill>
        <p:spPr>
          <a:xfrm>
            <a:off x="4287474" y="3739950"/>
            <a:ext cx="1983230" cy="1045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Interpersonal Problems</a:t>
            </a:r>
            <a:r>
              <a:rPr lang="en"/>
              <a:t> </a:t>
            </a:r>
            <a:br>
              <a:rPr lang="en"/>
            </a:br>
            <a:r>
              <a:rPr lang="en"/>
              <a:t>“You can’t make me do this”</a:t>
            </a:r>
            <a:endParaRPr/>
          </a:p>
        </p:txBody>
      </p:sp>
      <p:pic>
        <p:nvPicPr>
          <p:cNvPr id="384" name="Google Shape;384;p61" descr="A person raising both of his arms up in the air."/>
          <p:cNvPicPr preferRelativeResize="0"/>
          <p:nvPr/>
        </p:nvPicPr>
        <p:blipFill>
          <a:blip r:embed="rId3">
            <a:alphaModFix/>
          </a:blip>
          <a:stretch>
            <a:fillRect/>
          </a:stretch>
        </p:blipFill>
        <p:spPr>
          <a:xfrm flipH="1">
            <a:off x="6950445" y="513663"/>
            <a:ext cx="1874904" cy="3657600"/>
          </a:xfrm>
          <a:prstGeom prst="rect">
            <a:avLst/>
          </a:prstGeom>
          <a:noFill/>
          <a:ln>
            <a:noFill/>
          </a:ln>
        </p:spPr>
      </p:pic>
      <p:sp>
        <p:nvSpPr>
          <p:cNvPr id="385" name="Google Shape;385;p61"/>
          <p:cNvSpPr txBox="1">
            <a:spLocks noGrp="1"/>
          </p:cNvSpPr>
          <p:nvPr>
            <p:ph type="body" idx="1"/>
          </p:nvPr>
        </p:nvSpPr>
        <p:spPr>
          <a:xfrm>
            <a:off x="311700" y="1877375"/>
            <a:ext cx="6532800" cy="2691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Personality conflicts</a:t>
            </a:r>
            <a:br>
              <a:rPr lang="en" sz="2000"/>
            </a:br>
            <a:endParaRPr sz="2000"/>
          </a:p>
          <a:p>
            <a:pPr marL="457200" lvl="0" indent="-355600" algn="l" rtl="0">
              <a:spcBef>
                <a:spcPts val="0"/>
              </a:spcBef>
              <a:spcAft>
                <a:spcPts val="0"/>
              </a:spcAft>
              <a:buSzPts val="2000"/>
              <a:buChar char="●"/>
            </a:pPr>
            <a:r>
              <a:rPr lang="en" sz="2000"/>
              <a:t>Negative experiences</a:t>
            </a:r>
            <a:br>
              <a:rPr lang="en" sz="2000"/>
            </a:br>
            <a:endParaRPr sz="2000"/>
          </a:p>
          <a:p>
            <a:pPr marL="457200" lvl="0" indent="-355600" algn="l" rtl="0">
              <a:spcBef>
                <a:spcPts val="0"/>
              </a:spcBef>
              <a:spcAft>
                <a:spcPts val="0"/>
              </a:spcAft>
              <a:buSzPts val="2000"/>
              <a:buChar char="●"/>
            </a:pPr>
            <a:r>
              <a:rPr lang="en" sz="2000"/>
              <a:t>Lack of mutual respect</a:t>
            </a:r>
            <a:br>
              <a:rPr lang="en" sz="2000"/>
            </a:br>
            <a:endParaRPr sz="2000"/>
          </a:p>
          <a:p>
            <a:pPr marL="457200" lvl="0" indent="-355600" algn="l" rtl="0">
              <a:spcBef>
                <a:spcPts val="0"/>
              </a:spcBef>
              <a:spcAft>
                <a:spcPts val="0"/>
              </a:spcAft>
              <a:buSzPts val="2000"/>
              <a:buChar char="●"/>
            </a:pPr>
            <a:r>
              <a:rPr lang="en" sz="2000"/>
              <a:t>Misunderstandings</a:t>
            </a:r>
            <a:endParaRPr sz="2000"/>
          </a:p>
        </p:txBody>
      </p:sp>
      <p:sp>
        <p:nvSpPr>
          <p:cNvPr id="386" name="Google Shape;386;p61"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2"/>
          <p:cNvSpPr txBox="1">
            <a:spLocks noGrp="1"/>
          </p:cNvSpPr>
          <p:nvPr>
            <p:ph type="body" idx="1"/>
          </p:nvPr>
        </p:nvSpPr>
        <p:spPr>
          <a:xfrm>
            <a:off x="311700" y="1229875"/>
            <a:ext cx="89235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Ask questions and listen carefully: what is going on?</a:t>
            </a:r>
            <a:endParaRPr/>
          </a:p>
          <a:p>
            <a:pPr marL="914400" lvl="1" indent="-342900" algn="l" rtl="0">
              <a:lnSpc>
                <a:spcPct val="100000"/>
              </a:lnSpc>
              <a:spcBef>
                <a:spcPts val="0"/>
              </a:spcBef>
              <a:spcAft>
                <a:spcPts val="0"/>
              </a:spcAft>
              <a:buSzPts val="1800"/>
              <a:buChar char="○"/>
            </a:pPr>
            <a:r>
              <a:rPr lang="en"/>
              <a:t>Acknowledge emotion without judgement (“that seems really challenging”)</a:t>
            </a:r>
            <a:endParaRPr/>
          </a:p>
          <a:p>
            <a:pPr marL="914400" lvl="1" indent="-342900" algn="l" rtl="0">
              <a:lnSpc>
                <a:spcPct val="100000"/>
              </a:lnSpc>
              <a:spcBef>
                <a:spcPts val="0"/>
              </a:spcBef>
              <a:spcAft>
                <a:spcPts val="0"/>
              </a:spcAft>
              <a:buSzPts val="1800"/>
              <a:buChar char="○"/>
            </a:pPr>
            <a:r>
              <a:rPr lang="en"/>
              <a:t>Avoid assumptions: don’t jump to conclusions or solutions until you understand</a:t>
            </a:r>
            <a:endParaRPr/>
          </a:p>
          <a:p>
            <a:pPr marL="914400" lvl="1" indent="-342900" algn="l" rtl="0">
              <a:lnSpc>
                <a:spcPct val="100000"/>
              </a:lnSpc>
              <a:spcBef>
                <a:spcPts val="0"/>
              </a:spcBef>
              <a:spcAft>
                <a:spcPts val="0"/>
              </a:spcAft>
              <a:buSzPts val="1800"/>
              <a:buChar char="○"/>
            </a:pPr>
            <a:r>
              <a:rPr lang="en"/>
              <a:t>Consider both sides: where might you be wrong?</a:t>
            </a:r>
            <a:endParaRPr/>
          </a:p>
          <a:p>
            <a:pPr marL="914400" lvl="1" indent="-342900" algn="l" rtl="0">
              <a:lnSpc>
                <a:spcPct val="100000"/>
              </a:lnSpc>
              <a:spcBef>
                <a:spcPts val="0"/>
              </a:spcBef>
              <a:spcAft>
                <a:spcPts val="0"/>
              </a:spcAft>
              <a:buSzPts val="1800"/>
              <a:buChar char="○"/>
            </a:pPr>
            <a:r>
              <a:rPr lang="en"/>
              <a:t>Pay attention to communication style differences, and adjust accordingly</a:t>
            </a:r>
            <a:endParaRPr/>
          </a:p>
          <a:p>
            <a:pPr marL="457200" lvl="0" indent="-342900" algn="l" rtl="0">
              <a:spcBef>
                <a:spcPts val="1000"/>
              </a:spcBef>
              <a:spcAft>
                <a:spcPts val="0"/>
              </a:spcAft>
              <a:buSzPts val="1800"/>
              <a:buAutoNum type="arabicPeriod"/>
            </a:pPr>
            <a:r>
              <a:rPr lang="en"/>
              <a:t>Work collaboratively to repair the relationship first, then consider problem solving</a:t>
            </a:r>
            <a:endParaRPr sz="1800"/>
          </a:p>
        </p:txBody>
      </p:sp>
      <p:sp>
        <p:nvSpPr>
          <p:cNvPr id="392" name="Google Shape;392;p6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Solving Interpersonal Problems</a:t>
            </a:r>
            <a:endParaRPr/>
          </a:p>
        </p:txBody>
      </p:sp>
      <p:pic>
        <p:nvPicPr>
          <p:cNvPr id="393" name="Google Shape;393;p62" descr="A person bent over crying."/>
          <p:cNvPicPr preferRelativeResize="0"/>
          <p:nvPr/>
        </p:nvPicPr>
        <p:blipFill>
          <a:blip r:embed="rId3">
            <a:alphaModFix/>
          </a:blip>
          <a:stretch>
            <a:fillRect/>
          </a:stretch>
        </p:blipFill>
        <p:spPr>
          <a:xfrm>
            <a:off x="2672650" y="3325650"/>
            <a:ext cx="787475" cy="1574950"/>
          </a:xfrm>
          <a:prstGeom prst="rect">
            <a:avLst/>
          </a:prstGeom>
          <a:noFill/>
          <a:ln>
            <a:noFill/>
          </a:ln>
        </p:spPr>
      </p:pic>
      <p:sp>
        <p:nvSpPr>
          <p:cNvPr id="394" name="Google Shape;394;p62"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5" name="Google Shape;395;p62" descr="A downward-trending graph with gears."/>
          <p:cNvPicPr preferRelativeResize="0"/>
          <p:nvPr/>
        </p:nvPicPr>
        <p:blipFill rotWithShape="1">
          <a:blip r:embed="rId4">
            <a:alphaModFix/>
          </a:blip>
          <a:srcRect/>
          <a:stretch/>
        </p:blipFill>
        <p:spPr>
          <a:xfrm>
            <a:off x="930972" y="3517466"/>
            <a:ext cx="1045375" cy="1045422"/>
          </a:xfrm>
          <a:prstGeom prst="rect">
            <a:avLst/>
          </a:prstGeom>
          <a:noFill/>
          <a:ln>
            <a:noFill/>
          </a:ln>
        </p:spPr>
      </p:pic>
      <p:grpSp>
        <p:nvGrpSpPr>
          <p:cNvPr id="396" name="Google Shape;396;p62"/>
          <p:cNvGrpSpPr/>
          <p:nvPr/>
        </p:nvGrpSpPr>
        <p:grpSpPr>
          <a:xfrm>
            <a:off x="4572010" y="3325652"/>
            <a:ext cx="1116837" cy="1574950"/>
            <a:chOff x="4572010" y="3325652"/>
            <a:chExt cx="1116837" cy="1574950"/>
          </a:xfrm>
        </p:grpSpPr>
        <p:pic>
          <p:nvPicPr>
            <p:cNvPr id="397" name="Google Shape;397;p62"/>
            <p:cNvPicPr preferRelativeResize="0"/>
            <p:nvPr/>
          </p:nvPicPr>
          <p:blipFill>
            <a:blip r:embed="rId5">
              <a:alphaModFix/>
            </a:blip>
            <a:stretch>
              <a:fillRect/>
            </a:stretch>
          </p:blipFill>
          <p:spPr>
            <a:xfrm>
              <a:off x="4901373" y="3325652"/>
              <a:ext cx="787475" cy="1574950"/>
            </a:xfrm>
            <a:prstGeom prst="rect">
              <a:avLst/>
            </a:prstGeom>
            <a:noFill/>
            <a:ln>
              <a:noFill/>
            </a:ln>
          </p:spPr>
        </p:pic>
        <p:pic>
          <p:nvPicPr>
            <p:cNvPr id="398" name="Google Shape;398;p62" descr="Two people shaking hands."/>
            <p:cNvPicPr preferRelativeResize="0"/>
            <p:nvPr/>
          </p:nvPicPr>
          <p:blipFill>
            <a:blip r:embed="rId5">
              <a:alphaModFix/>
            </a:blip>
            <a:stretch>
              <a:fillRect/>
            </a:stretch>
          </p:blipFill>
          <p:spPr>
            <a:xfrm flipH="1">
              <a:off x="4572010" y="3325652"/>
              <a:ext cx="787475" cy="15749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3"/>
          <p:cNvSpPr txBox="1">
            <a:spLocks noGrp="1"/>
          </p:cNvSpPr>
          <p:nvPr>
            <p:ph type="body" idx="1"/>
          </p:nvPr>
        </p:nvSpPr>
        <p:spPr>
          <a:xfrm>
            <a:off x="0" y="2661024"/>
            <a:ext cx="7046976" cy="1464675"/>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dirty="0"/>
              <a:t>Strong feelings can lead to a Fool’s Choice</a:t>
            </a:r>
            <a:endParaRPr dirty="0"/>
          </a:p>
          <a:p>
            <a:pPr marL="914400" lvl="1" indent="-317500" algn="l" rtl="0">
              <a:spcBef>
                <a:spcPts val="0"/>
              </a:spcBef>
              <a:spcAft>
                <a:spcPts val="0"/>
              </a:spcAft>
              <a:buSzPts val="1400"/>
              <a:buChar char="○"/>
            </a:pPr>
            <a:r>
              <a:rPr lang="en" dirty="0"/>
              <a:t>A false dilemma between two (bad) options -- “steal food or starve”</a:t>
            </a:r>
            <a:endParaRPr dirty="0"/>
          </a:p>
          <a:p>
            <a:pPr marL="914400" lvl="1" indent="-317500" algn="l" rtl="0">
              <a:spcBef>
                <a:spcPts val="0"/>
              </a:spcBef>
              <a:spcAft>
                <a:spcPts val="0"/>
              </a:spcAft>
              <a:buSzPts val="1400"/>
              <a:buChar char="○"/>
            </a:pPr>
            <a:r>
              <a:rPr lang="en" dirty="0"/>
              <a:t>In reality, there are alternative solutions</a:t>
            </a:r>
            <a:endParaRPr dirty="0"/>
          </a:p>
          <a:p>
            <a:pPr marL="1371600" lvl="2" indent="-304800" algn="l" rtl="0">
              <a:spcBef>
                <a:spcPts val="0"/>
              </a:spcBef>
              <a:spcAft>
                <a:spcPts val="0"/>
              </a:spcAft>
              <a:buSzPts val="1200"/>
              <a:buChar char="■"/>
            </a:pPr>
            <a:r>
              <a:rPr lang="en" sz="1200" dirty="0"/>
              <a:t>Visit a food bank, ask a friend or neighbor for assistance, ask a grocery store or restaurant for any food donations, pay it forward and help another when you can</a:t>
            </a:r>
          </a:p>
        </p:txBody>
      </p:sp>
      <p:sp>
        <p:nvSpPr>
          <p:cNvPr id="404" name="Google Shape;404;p63"/>
          <p:cNvSpPr txBox="1">
            <a:spLocks noGrp="1"/>
          </p:cNvSpPr>
          <p:nvPr>
            <p:ph type="body" idx="1"/>
          </p:nvPr>
        </p:nvSpPr>
        <p:spPr>
          <a:xfrm>
            <a:off x="0" y="1309350"/>
            <a:ext cx="8832300" cy="1262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Strong feelings can get in the way of logical thinking</a:t>
            </a:r>
            <a:endParaRPr/>
          </a:p>
          <a:p>
            <a:pPr marL="914400" lvl="1" indent="-317500" algn="l" rtl="0">
              <a:spcBef>
                <a:spcPts val="0"/>
              </a:spcBef>
              <a:spcAft>
                <a:spcPts val="0"/>
              </a:spcAft>
              <a:buSzPts val="1400"/>
              <a:buChar char="○"/>
            </a:pPr>
            <a:r>
              <a:rPr lang="en"/>
              <a:t>Miscommunications and misunderstandings are common</a:t>
            </a:r>
            <a:endParaRPr/>
          </a:p>
          <a:p>
            <a:pPr marL="914400" lvl="1" indent="-317500" algn="l" rtl="0">
              <a:spcBef>
                <a:spcPts val="0"/>
              </a:spcBef>
              <a:spcAft>
                <a:spcPts val="0"/>
              </a:spcAft>
              <a:buSzPts val="1400"/>
              <a:buChar char="○"/>
            </a:pPr>
            <a:r>
              <a:rPr lang="en"/>
              <a:t>Facts can be lost or confused</a:t>
            </a:r>
            <a:endParaRPr/>
          </a:p>
          <a:p>
            <a:pPr marL="914400" lvl="1" indent="-317500" algn="l" rtl="0">
              <a:spcBef>
                <a:spcPts val="0"/>
              </a:spcBef>
              <a:spcAft>
                <a:spcPts val="0"/>
              </a:spcAft>
              <a:buSzPts val="1400"/>
              <a:buChar char="○"/>
            </a:pPr>
            <a:r>
              <a:rPr lang="en"/>
              <a:t>We want to win the argument, even if we are not on the “right” side</a:t>
            </a:r>
            <a:endParaRPr/>
          </a:p>
        </p:txBody>
      </p:sp>
      <p:pic>
        <p:nvPicPr>
          <p:cNvPr id="405" name="Google Shape;405;p63" descr="A person bent over crying."/>
          <p:cNvPicPr preferRelativeResize="0"/>
          <p:nvPr/>
        </p:nvPicPr>
        <p:blipFill>
          <a:blip r:embed="rId3">
            <a:alphaModFix/>
          </a:blip>
          <a:stretch>
            <a:fillRect/>
          </a:stretch>
        </p:blipFill>
        <p:spPr>
          <a:xfrm flipH="1">
            <a:off x="7412900" y="1017800"/>
            <a:ext cx="1419400" cy="2838800"/>
          </a:xfrm>
          <a:prstGeom prst="rect">
            <a:avLst/>
          </a:prstGeom>
          <a:noFill/>
          <a:ln>
            <a:noFill/>
          </a:ln>
        </p:spPr>
      </p:pic>
      <p:sp>
        <p:nvSpPr>
          <p:cNvPr id="406" name="Google Shape;406;p6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Challenge of Strong Emotions</a:t>
            </a:r>
            <a:br>
              <a:rPr lang="en"/>
            </a:br>
            <a:r>
              <a:rPr lang="en" sz="800"/>
              <a:t>Patterson et al. (2012) Crucial Conversations: Tools for Talking When Stakes are High</a:t>
            </a:r>
            <a:endParaRPr sz="2800" b="1"/>
          </a:p>
        </p:txBody>
      </p:sp>
      <p:sp>
        <p:nvSpPr>
          <p:cNvPr id="407" name="Google Shape;407;p63"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4"/>
          <p:cNvSpPr txBox="1">
            <a:spLocks noGrp="1"/>
          </p:cNvSpPr>
          <p:nvPr>
            <p:ph type="body" idx="1"/>
          </p:nvPr>
        </p:nvSpPr>
        <p:spPr>
          <a:xfrm>
            <a:off x="0" y="1386475"/>
            <a:ext cx="7319700" cy="844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Manage your own emotions</a:t>
            </a:r>
            <a:endParaRPr/>
          </a:p>
          <a:p>
            <a:pPr marL="914400" lvl="1" indent="-342900" algn="l" rtl="0">
              <a:spcBef>
                <a:spcPts val="0"/>
              </a:spcBef>
              <a:spcAft>
                <a:spcPts val="1000"/>
              </a:spcAft>
              <a:buSzPts val="1800"/>
              <a:buChar char="○"/>
            </a:pPr>
            <a:r>
              <a:rPr lang="en"/>
              <a:t>Stay calm and model effective coping behaviors (pauses, deep breathing, etc.)</a:t>
            </a:r>
            <a:endParaRPr sz="1800"/>
          </a:p>
        </p:txBody>
      </p:sp>
      <p:sp>
        <p:nvSpPr>
          <p:cNvPr id="413" name="Google Shape;413;p6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Addressing Strong Emotions</a:t>
            </a:r>
            <a:br>
              <a:rPr lang="en"/>
            </a:br>
            <a:r>
              <a:rPr lang="en" sz="800"/>
              <a:t>https://sloanreview.mit.edu/article/the-smart-way-to-respond-to-negative-emotions-at-work/</a:t>
            </a:r>
            <a:endParaRPr sz="800"/>
          </a:p>
        </p:txBody>
      </p:sp>
      <p:pic>
        <p:nvPicPr>
          <p:cNvPr id="414" name="Google Shape;414;p64" descr="A person bent over crying."/>
          <p:cNvPicPr preferRelativeResize="0"/>
          <p:nvPr/>
        </p:nvPicPr>
        <p:blipFill>
          <a:blip r:embed="rId3">
            <a:alphaModFix/>
          </a:blip>
          <a:stretch>
            <a:fillRect/>
          </a:stretch>
        </p:blipFill>
        <p:spPr>
          <a:xfrm flipH="1">
            <a:off x="7412900" y="1017800"/>
            <a:ext cx="1419400" cy="2838800"/>
          </a:xfrm>
          <a:prstGeom prst="rect">
            <a:avLst/>
          </a:prstGeom>
          <a:noFill/>
          <a:ln>
            <a:noFill/>
          </a:ln>
        </p:spPr>
      </p:pic>
      <p:sp>
        <p:nvSpPr>
          <p:cNvPr id="415" name="Google Shape;415;p64"/>
          <p:cNvSpPr txBox="1">
            <a:spLocks noGrp="1"/>
          </p:cNvSpPr>
          <p:nvPr>
            <p:ph type="body" idx="1"/>
          </p:nvPr>
        </p:nvSpPr>
        <p:spPr>
          <a:xfrm>
            <a:off x="0" y="3282000"/>
            <a:ext cx="6347100" cy="931500"/>
          </a:xfrm>
          <a:prstGeom prst="rect">
            <a:avLst/>
          </a:prstGeom>
        </p:spPr>
        <p:txBody>
          <a:bodyPr spcFirstLastPara="1" wrap="square" lIns="91425" tIns="91425" rIns="91425" bIns="91425" anchor="t" anchorCtr="0">
            <a:noAutofit/>
          </a:bodyPr>
          <a:lstStyle/>
          <a:p>
            <a:pPr marL="457200" lvl="0" indent="0" algn="l" rtl="0">
              <a:spcBef>
                <a:spcPts val="1000"/>
              </a:spcBef>
              <a:spcAft>
                <a:spcPts val="0"/>
              </a:spcAft>
              <a:buNone/>
            </a:pPr>
            <a:r>
              <a:rPr lang="en"/>
              <a:t>Focus on the individual and their emotional needs</a:t>
            </a:r>
            <a:endParaRPr/>
          </a:p>
          <a:p>
            <a:pPr marL="914400" lvl="1" indent="-342900" algn="l" rtl="0">
              <a:spcBef>
                <a:spcPts val="0"/>
              </a:spcBef>
              <a:spcAft>
                <a:spcPts val="0"/>
              </a:spcAft>
              <a:buSzPts val="1800"/>
              <a:buChar char="○"/>
            </a:pPr>
            <a:r>
              <a:rPr lang="en"/>
              <a:t>Problem solving can happen later</a:t>
            </a:r>
            <a:endParaRPr sz="1800"/>
          </a:p>
        </p:txBody>
      </p:sp>
      <p:sp>
        <p:nvSpPr>
          <p:cNvPr id="416" name="Google Shape;416;p64"/>
          <p:cNvSpPr txBox="1">
            <a:spLocks noGrp="1"/>
          </p:cNvSpPr>
          <p:nvPr>
            <p:ph type="body" idx="1"/>
          </p:nvPr>
        </p:nvSpPr>
        <p:spPr>
          <a:xfrm>
            <a:off x="0" y="2140025"/>
            <a:ext cx="6347100" cy="1216200"/>
          </a:xfrm>
          <a:prstGeom prst="rect">
            <a:avLst/>
          </a:prstGeom>
        </p:spPr>
        <p:txBody>
          <a:bodyPr spcFirstLastPara="1" wrap="square" lIns="91425" tIns="91425" rIns="91425" bIns="91425" anchor="t" anchorCtr="0">
            <a:noAutofit/>
          </a:bodyPr>
          <a:lstStyle/>
          <a:p>
            <a:pPr marL="457200" lvl="0" indent="0" algn="l" rtl="0">
              <a:spcBef>
                <a:spcPts val="1000"/>
              </a:spcBef>
              <a:spcAft>
                <a:spcPts val="0"/>
              </a:spcAft>
              <a:buNone/>
            </a:pPr>
            <a:r>
              <a:rPr lang="en"/>
              <a:t>Acknowledge emotion without judgement</a:t>
            </a:r>
            <a:endParaRPr/>
          </a:p>
          <a:p>
            <a:pPr marL="914400" lvl="1" indent="-342900" algn="l" rtl="0">
              <a:lnSpc>
                <a:spcPct val="100000"/>
              </a:lnSpc>
              <a:spcBef>
                <a:spcPts val="0"/>
              </a:spcBef>
              <a:spcAft>
                <a:spcPts val="0"/>
              </a:spcAft>
              <a:buSzPts val="1800"/>
              <a:buChar char="○"/>
            </a:pPr>
            <a:r>
              <a:rPr lang="en"/>
              <a:t>Ask neutral questions (“how are you doing?” “is everything OK?”)</a:t>
            </a:r>
            <a:endParaRPr/>
          </a:p>
          <a:p>
            <a:pPr marL="914400" lvl="1" indent="-342900" algn="l" rtl="0">
              <a:lnSpc>
                <a:spcPct val="100000"/>
              </a:lnSpc>
              <a:spcBef>
                <a:spcPts val="0"/>
              </a:spcBef>
              <a:spcAft>
                <a:spcPts val="1000"/>
              </a:spcAft>
              <a:buSzPts val="1800"/>
              <a:buChar char="○"/>
            </a:pPr>
            <a:r>
              <a:rPr lang="en"/>
              <a:t>Listen carefully and try to understand what is going on</a:t>
            </a:r>
            <a:endParaRPr sz="1800"/>
          </a:p>
        </p:txBody>
      </p:sp>
      <p:sp>
        <p:nvSpPr>
          <p:cNvPr id="417" name="Google Shape;417;p64"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21"/>
        <p:cNvGrpSpPr/>
        <p:nvPr/>
      </p:nvGrpSpPr>
      <p:grpSpPr>
        <a:xfrm>
          <a:off x="0" y="0"/>
          <a:ext cx="0" cy="0"/>
          <a:chOff x="0" y="0"/>
          <a:chExt cx="0" cy="0"/>
        </a:xfrm>
      </p:grpSpPr>
      <p:sp>
        <p:nvSpPr>
          <p:cNvPr id="422" name="Google Shape;422;p65"/>
          <p:cNvSpPr txBox="1">
            <a:spLocks noGrp="1"/>
          </p:cNvSpPr>
          <p:nvPr>
            <p:ph type="title"/>
          </p:nvPr>
        </p:nvSpPr>
        <p:spPr>
          <a:xfrm>
            <a:off x="490250" y="526350"/>
            <a:ext cx="8051400" cy="40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Agenda</a:t>
            </a:r>
            <a:endParaRPr/>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Defining Effective Problem Solving</a:t>
            </a:r>
            <a:endParaRPr sz="2400"/>
          </a:p>
          <a:p>
            <a:pPr marL="457200" lvl="0" indent="-381000" algn="l" rtl="0">
              <a:spcBef>
                <a:spcPts val="0"/>
              </a:spcBef>
              <a:spcAft>
                <a:spcPts val="0"/>
              </a:spcAft>
              <a:buSzPts val="2400"/>
              <a:buChar char="●"/>
            </a:pPr>
            <a:r>
              <a:rPr lang="en" sz="2400"/>
              <a:t>Types of Problems and Solutions</a:t>
            </a:r>
            <a:endParaRPr sz="2400"/>
          </a:p>
          <a:p>
            <a:pPr marL="457200" lvl="0" indent="-381000" algn="l" rtl="0">
              <a:spcBef>
                <a:spcPts val="0"/>
              </a:spcBef>
              <a:spcAft>
                <a:spcPts val="0"/>
              </a:spcAft>
              <a:buSzPts val="2400"/>
              <a:buChar char="●"/>
            </a:pPr>
            <a:r>
              <a:rPr lang="en" sz="2400" u="sng"/>
              <a:t>Problem Solving Practice</a:t>
            </a:r>
            <a:endParaRPr sz="2400" u="sng"/>
          </a:p>
          <a:p>
            <a:pPr marL="457200" lvl="0" indent="-381000" algn="l" rtl="0">
              <a:spcBef>
                <a:spcPts val="0"/>
              </a:spcBef>
              <a:spcAft>
                <a:spcPts val="0"/>
              </a:spcAft>
              <a:buSzPts val="2400"/>
              <a:buChar char="●"/>
            </a:pPr>
            <a:r>
              <a:rPr lang="en" sz="2400"/>
              <a:t>Impact of Communication Style</a:t>
            </a:r>
            <a:endParaRPr sz="2400"/>
          </a:p>
          <a:p>
            <a:pPr marL="457200" lvl="0" indent="-381000" algn="l" rtl="0">
              <a:spcBef>
                <a:spcPts val="0"/>
              </a:spcBef>
              <a:spcAft>
                <a:spcPts val="0"/>
              </a:spcAft>
              <a:buSzPts val="2400"/>
              <a:buChar char="●"/>
            </a:pPr>
            <a:r>
              <a:rPr lang="en" sz="2400"/>
              <a:t>Communication Practice</a:t>
            </a:r>
            <a:endParaRPr sz="2400"/>
          </a:p>
        </p:txBody>
      </p:sp>
      <p:sp>
        <p:nvSpPr>
          <p:cNvPr id="423" name="Google Shape;423;p65"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9"/>
          <p:cNvSpPr txBox="1">
            <a:spLocks noGrp="1"/>
          </p:cNvSpPr>
          <p:nvPr>
            <p:ph type="body" idx="1"/>
          </p:nvPr>
        </p:nvSpPr>
        <p:spPr>
          <a:xfrm>
            <a:off x="311700" y="1505700"/>
            <a:ext cx="8520600" cy="2333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The </a:t>
            </a:r>
            <a:r>
              <a:rPr lang="en" sz="1200" b="1"/>
              <a:t>CyberAmbassadors</a:t>
            </a:r>
            <a:r>
              <a:rPr lang="en" sz="1200"/>
              <a:t> program was developed by Katy Luchini-Colbry and Dirk Colbry, evaluated by Julie Rojewski and Astri Briliyanti, and appreciates the efforts of our many </a:t>
            </a:r>
            <a:r>
              <a:rPr lang="en" sz="1200" b="1"/>
              <a:t>volunteer facilitators</a:t>
            </a:r>
            <a:r>
              <a:rPr lang="en" sz="1200"/>
              <a:t>. Program materials are protected under a CC BY-NC-SA 4.0 International License. This material is based upon work supported by the </a:t>
            </a:r>
            <a:r>
              <a:rPr lang="en" sz="1200" b="1"/>
              <a:t>National Science Foundation</a:t>
            </a:r>
            <a:r>
              <a:rPr lang="en" sz="1200"/>
              <a:t> under Grant No. 1730137. Any opinions, findings, and conclusions or recommendations expressed in this material are those of the author(s) and do not necessarily reflect the views of the National Science Foundation.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The CyberAmbassadors program was developed with contributions and feedback from many sources, including:</a:t>
            </a:r>
            <a:endParaRPr sz="1200"/>
          </a:p>
          <a:p>
            <a:pPr marL="457200" lvl="0" indent="-304800" algn="l" rtl="0">
              <a:lnSpc>
                <a:spcPct val="100000"/>
              </a:lnSpc>
              <a:spcBef>
                <a:spcPts val="1000"/>
              </a:spcBef>
              <a:spcAft>
                <a:spcPts val="0"/>
              </a:spcAft>
              <a:buSzPts val="1200"/>
              <a:buChar char="●"/>
            </a:pPr>
            <a:r>
              <a:rPr lang="en" sz="1200" b="1"/>
              <a:t>Teaming Up </a:t>
            </a:r>
            <a:r>
              <a:rPr lang="en" sz="1200"/>
              <a:t>includes substantial contributions from David Cribbs and Mark Luchini. </a:t>
            </a:r>
            <a:endParaRPr sz="1200"/>
          </a:p>
          <a:p>
            <a:pPr marL="457200" lvl="0" indent="-304800" algn="l" rtl="0">
              <a:lnSpc>
                <a:spcPct val="100000"/>
              </a:lnSpc>
              <a:spcBef>
                <a:spcPts val="0"/>
              </a:spcBef>
              <a:spcAft>
                <a:spcPts val="0"/>
              </a:spcAft>
              <a:buSzPts val="1200"/>
              <a:buChar char="●"/>
            </a:pPr>
            <a:r>
              <a:rPr lang="en" sz="1200" b="1"/>
              <a:t>Speaking Up </a:t>
            </a:r>
            <a:r>
              <a:rPr lang="en" sz="1200"/>
              <a:t>is adapted and expanded from Effective Presentation Skills by Tau Beta Pi Engineering Futures.</a:t>
            </a:r>
            <a:endParaRPr sz="1200"/>
          </a:p>
          <a:p>
            <a:pPr marL="457200" lvl="0" indent="-304800" algn="l" rtl="0">
              <a:lnSpc>
                <a:spcPct val="100000"/>
              </a:lnSpc>
              <a:spcBef>
                <a:spcPts val="0"/>
              </a:spcBef>
              <a:spcAft>
                <a:spcPts val="0"/>
              </a:spcAft>
              <a:buSzPts val="1200"/>
              <a:buChar char="●"/>
            </a:pPr>
            <a:r>
              <a:rPr lang="en" sz="1200" b="1"/>
              <a:t>Leading the Change </a:t>
            </a:r>
            <a:r>
              <a:rPr lang="en" sz="1200"/>
              <a:t>and </a:t>
            </a:r>
            <a:r>
              <a:rPr lang="en" sz="1200" b="1"/>
              <a:t>Leading with Principles </a:t>
            </a:r>
            <a:r>
              <a:rPr lang="en" sz="1200"/>
              <a:t>are informed by materials developed for the Entering Mentoring program and provided by cimerproject.org.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Additional sources are noted throughout the materials. Graphics and images are original creations, part of Google apps, or free for commercial use without attribution from pixabay.com. For more information, please contact colbryka@msu.edu.</a:t>
            </a:r>
            <a:endParaRPr sz="1200"/>
          </a:p>
          <a:p>
            <a:pPr marL="0" lvl="0" indent="0" algn="l" rtl="0">
              <a:lnSpc>
                <a:spcPct val="100000"/>
              </a:lnSpc>
              <a:spcBef>
                <a:spcPts val="0"/>
              </a:spcBef>
              <a:spcAft>
                <a:spcPts val="0"/>
              </a:spcAft>
              <a:buNone/>
            </a:pPr>
            <a:endParaRPr sz="1200"/>
          </a:p>
        </p:txBody>
      </p:sp>
      <p:sp>
        <p:nvSpPr>
          <p:cNvPr id="200" name="Google Shape;200;p3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Acknowledgements</a:t>
            </a:r>
            <a:endParaRPr/>
          </a:p>
        </p:txBody>
      </p:sp>
      <p:pic>
        <p:nvPicPr>
          <p:cNvPr id="201" name="Google Shape;201;p39" descr="CyberAmbassadors Logo."/>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202" name="Google Shape;202;p39"/>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Shape 427"/>
        <p:cNvGrpSpPr/>
        <p:nvPr/>
      </p:nvGrpSpPr>
      <p:grpSpPr>
        <a:xfrm>
          <a:off x="0" y="0"/>
          <a:ext cx="0" cy="0"/>
          <a:chOff x="0" y="0"/>
          <a:chExt cx="0" cy="0"/>
        </a:xfrm>
      </p:grpSpPr>
      <p:sp>
        <p:nvSpPr>
          <p:cNvPr id="428" name="Google Shape;428;p66"/>
          <p:cNvSpPr txBox="1">
            <a:spLocks noGrp="1"/>
          </p:cNvSpPr>
          <p:nvPr>
            <p:ph type="title"/>
          </p:nvPr>
        </p:nvSpPr>
        <p:spPr>
          <a:xfrm>
            <a:off x="490250" y="526350"/>
            <a:ext cx="75894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Rehearsal Activity:</a:t>
            </a:r>
            <a:br>
              <a:rPr lang="en"/>
            </a:br>
            <a:r>
              <a:rPr lang="en"/>
              <a:t>Problem Solving Process</a:t>
            </a:r>
            <a:endParaRPr/>
          </a:p>
        </p:txBody>
      </p:sp>
      <p:sp>
        <p:nvSpPr>
          <p:cNvPr id="429" name="Google Shape;429;p66"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33"/>
        <p:cNvGrpSpPr/>
        <p:nvPr/>
      </p:nvGrpSpPr>
      <p:grpSpPr>
        <a:xfrm>
          <a:off x="0" y="0"/>
          <a:ext cx="0" cy="0"/>
          <a:chOff x="0" y="0"/>
          <a:chExt cx="0" cy="0"/>
        </a:xfrm>
      </p:grpSpPr>
      <p:sp>
        <p:nvSpPr>
          <p:cNvPr id="434" name="Google Shape;434;p67"/>
          <p:cNvSpPr txBox="1">
            <a:spLocks noGrp="1"/>
          </p:cNvSpPr>
          <p:nvPr>
            <p:ph type="title"/>
          </p:nvPr>
        </p:nvSpPr>
        <p:spPr>
          <a:xfrm>
            <a:off x="311700" y="688525"/>
            <a:ext cx="8532000" cy="41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team has a report due in two days, right before the start of a 2-week holiday. Everyone is anxious to take a break and has been working overtime to compile the information. But when you reviewed the draft this morning, you realized there are significant inconsistencies.</a:t>
            </a:r>
            <a:endParaRPr/>
          </a:p>
          <a:p>
            <a:pPr marL="0" lvl="0" indent="0" algn="l" rtl="0">
              <a:spcBef>
                <a:spcPts val="0"/>
              </a:spcBef>
              <a:spcAft>
                <a:spcPts val="0"/>
              </a:spcAft>
              <a:buNone/>
            </a:pPr>
            <a:endParaRPr sz="2600"/>
          </a:p>
          <a:p>
            <a:pPr marL="0" lvl="0" indent="0" algn="l" rtl="0">
              <a:spcBef>
                <a:spcPts val="0"/>
              </a:spcBef>
              <a:spcAft>
                <a:spcPts val="0"/>
              </a:spcAft>
              <a:buNone/>
            </a:pPr>
            <a:r>
              <a:rPr lang="en" b="1"/>
              <a:t>What is the problem?  How will you solve it?</a:t>
            </a:r>
            <a:endParaRPr b="1"/>
          </a:p>
        </p:txBody>
      </p:sp>
      <p:sp>
        <p:nvSpPr>
          <p:cNvPr id="435" name="Google Shape;435;p67"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39"/>
        <p:cNvGrpSpPr/>
        <p:nvPr/>
      </p:nvGrpSpPr>
      <p:grpSpPr>
        <a:xfrm>
          <a:off x="0" y="0"/>
          <a:ext cx="0" cy="0"/>
          <a:chOff x="0" y="0"/>
          <a:chExt cx="0" cy="0"/>
        </a:xfrm>
      </p:grpSpPr>
      <p:sp>
        <p:nvSpPr>
          <p:cNvPr id="440" name="Google Shape;440;p68"/>
          <p:cNvSpPr txBox="1">
            <a:spLocks noGrp="1"/>
          </p:cNvSpPr>
          <p:nvPr>
            <p:ph type="title"/>
          </p:nvPr>
        </p:nvSpPr>
        <p:spPr>
          <a:xfrm>
            <a:off x="311700" y="688525"/>
            <a:ext cx="8532000" cy="41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team has a reporting deadline in two days, right before the start of a 2-week shutdown.  Everyone is anxious to take a break and has been pushing hard to get the release finished on time.  But this morning’s results show new inconsistencies in the data analysis.</a:t>
            </a:r>
            <a:endParaRPr/>
          </a:p>
          <a:p>
            <a:pPr marL="0" lvl="0" indent="0" algn="l" rtl="0">
              <a:spcBef>
                <a:spcPts val="0"/>
              </a:spcBef>
              <a:spcAft>
                <a:spcPts val="0"/>
              </a:spcAft>
              <a:buNone/>
            </a:pPr>
            <a:endParaRPr/>
          </a:p>
          <a:p>
            <a:pPr marL="0" lvl="0" indent="0" algn="l" rtl="0">
              <a:spcBef>
                <a:spcPts val="0"/>
              </a:spcBef>
              <a:spcAft>
                <a:spcPts val="0"/>
              </a:spcAft>
              <a:buNone/>
            </a:pPr>
            <a:r>
              <a:rPr lang="en" b="1"/>
              <a:t>What is the problem?  How will you solve it?</a:t>
            </a:r>
            <a:endParaRPr b="1"/>
          </a:p>
        </p:txBody>
      </p:sp>
      <p:sp>
        <p:nvSpPr>
          <p:cNvPr id="441" name="Google Shape;441;p68"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45"/>
        <p:cNvGrpSpPr/>
        <p:nvPr/>
      </p:nvGrpSpPr>
      <p:grpSpPr>
        <a:xfrm>
          <a:off x="0" y="0"/>
          <a:ext cx="0" cy="0"/>
          <a:chOff x="0" y="0"/>
          <a:chExt cx="0" cy="0"/>
        </a:xfrm>
      </p:grpSpPr>
      <p:sp>
        <p:nvSpPr>
          <p:cNvPr id="446" name="Google Shape;446;p69"/>
          <p:cNvSpPr txBox="1">
            <a:spLocks noGrp="1"/>
          </p:cNvSpPr>
          <p:nvPr>
            <p:ph type="body" idx="1"/>
          </p:nvPr>
        </p:nvSpPr>
        <p:spPr>
          <a:xfrm>
            <a:off x="311700" y="1638400"/>
            <a:ext cx="8520600" cy="2930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highlight>
                  <a:schemeClr val="lt1"/>
                </a:highlight>
              </a:rPr>
              <a:t>Add an underscore “ZZ_” to your zoom username if you will not be able to participate in the breakout rooms.  </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Accept the breakout room invitation, 4-5 people per room</a:t>
            </a:r>
            <a:endParaRPr sz="1400">
              <a:highlight>
                <a:schemeClr val="lt1"/>
              </a:highlight>
            </a:endParaRPr>
          </a:p>
          <a:p>
            <a:pPr marL="914400" lvl="1" indent="-317500" algn="l" rtl="0">
              <a:spcBef>
                <a:spcPts val="0"/>
              </a:spcBef>
              <a:spcAft>
                <a:spcPts val="0"/>
              </a:spcAft>
              <a:buSzPts val="1400"/>
              <a:buChar char="○"/>
            </a:pPr>
            <a:r>
              <a:rPr lang="en" sz="1400">
                <a:highlight>
                  <a:schemeClr val="lt1"/>
                </a:highlight>
              </a:rPr>
              <a:t>Write down the room number, in case you need to rejoin later</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The person whose first name comes FIRST alphabetically will be the timekeeper</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Briefly introduce yourselves (name, company/organization, role)</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Discuss the problem diagnosis example</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Have someone take a few notes, so that your group can “report out” afterwards</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At the end of the activity, everyone should go back to the large group for a debrief</a:t>
            </a:r>
            <a:endParaRPr sz="1400">
              <a:highlight>
                <a:schemeClr val="lt1"/>
              </a:highlight>
            </a:endParaRPr>
          </a:p>
        </p:txBody>
      </p:sp>
      <p:sp>
        <p:nvSpPr>
          <p:cNvPr id="447" name="Google Shape;447;p6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lt1"/>
                </a:highlight>
              </a:rPr>
              <a:t>Problem Solving Instructions:</a:t>
            </a:r>
            <a:br>
              <a:rPr lang="en">
                <a:highlight>
                  <a:schemeClr val="lt1"/>
                </a:highlight>
              </a:rPr>
            </a:br>
            <a:r>
              <a:rPr lang="en">
                <a:highlight>
                  <a:schemeClr val="lt1"/>
                </a:highlight>
              </a:rPr>
              <a:t>Virtual Breakout Rooms</a:t>
            </a:r>
            <a:endParaRPr>
              <a:highlight>
                <a:schemeClr val="lt1"/>
              </a:highlight>
            </a:endParaRPr>
          </a:p>
        </p:txBody>
      </p:sp>
      <p:sp>
        <p:nvSpPr>
          <p:cNvPr id="448" name="Google Shape;448;p69"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452"/>
        <p:cNvGrpSpPr/>
        <p:nvPr/>
      </p:nvGrpSpPr>
      <p:grpSpPr>
        <a:xfrm>
          <a:off x="0" y="0"/>
          <a:ext cx="0" cy="0"/>
          <a:chOff x="0" y="0"/>
          <a:chExt cx="0" cy="0"/>
        </a:xfrm>
      </p:grpSpPr>
      <p:sp>
        <p:nvSpPr>
          <p:cNvPr id="453" name="Google Shape;453;p7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for Nextime</a:t>
            </a:r>
            <a:endParaRPr/>
          </a:p>
        </p:txBody>
      </p:sp>
      <p:sp>
        <p:nvSpPr>
          <p:cNvPr id="454" name="Google Shape;454;p7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better instructions</a:t>
            </a:r>
            <a:endParaRPr/>
          </a:p>
          <a:p>
            <a:pPr marL="0" lvl="0" indent="457200" algn="l" rtl="0">
              <a:spcBef>
                <a:spcPts val="1600"/>
              </a:spcBef>
              <a:spcAft>
                <a:spcPts val="0"/>
              </a:spcAft>
              <a:buNone/>
            </a:pPr>
            <a:r>
              <a:rPr lang="en"/>
              <a:t>More details about what they should output</a:t>
            </a:r>
            <a:endParaRPr/>
          </a:p>
          <a:p>
            <a:pPr marL="0" lvl="0" indent="457200" algn="l" rtl="0">
              <a:spcBef>
                <a:spcPts val="1600"/>
              </a:spcBef>
              <a:spcAft>
                <a:spcPts val="0"/>
              </a:spcAft>
              <a:buNone/>
            </a:pPr>
            <a:r>
              <a:rPr lang="en"/>
              <a:t>Tell the rooms how long they will be in there.</a:t>
            </a:r>
            <a:endParaRPr/>
          </a:p>
          <a:p>
            <a:pPr marL="0" lvl="0" indent="0" algn="l" rtl="0">
              <a:spcBef>
                <a:spcPts val="1600"/>
              </a:spcBef>
              <a:spcAft>
                <a:spcPts val="0"/>
              </a:spcAft>
              <a:buNone/>
            </a:pPr>
            <a:r>
              <a:rPr lang="en"/>
              <a:t>Calculate the number of rooms as (Total participants - ZZ_participants)/5 </a:t>
            </a:r>
            <a:endParaRPr/>
          </a:p>
          <a:p>
            <a:pPr marL="0" lvl="0" indent="0" algn="l" rtl="0">
              <a:spcBef>
                <a:spcPts val="1600"/>
              </a:spcBef>
              <a:spcAft>
                <a:spcPts val="0"/>
              </a:spcAft>
              <a:buNone/>
            </a:pPr>
            <a:r>
              <a:rPr lang="en"/>
              <a:t>	Don’t use the automatic calculator</a:t>
            </a:r>
            <a:endParaRPr/>
          </a:p>
          <a:p>
            <a:pPr marL="0" lvl="0" indent="0" algn="l" rtl="0">
              <a:spcBef>
                <a:spcPts val="1600"/>
              </a:spcBef>
              <a:spcAft>
                <a:spcPts val="0"/>
              </a:spcAft>
              <a:buNone/>
            </a:pPr>
            <a:r>
              <a:rPr lang="en"/>
              <a:t>Add a co-host so they can help with the rooms.</a:t>
            </a:r>
            <a:endParaRPr/>
          </a:p>
          <a:p>
            <a:pPr marL="0" lvl="0" indent="0" algn="l" rtl="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58"/>
        <p:cNvGrpSpPr/>
        <p:nvPr/>
      </p:nvGrpSpPr>
      <p:grpSpPr>
        <a:xfrm>
          <a:off x="0" y="0"/>
          <a:ext cx="0" cy="0"/>
          <a:chOff x="0" y="0"/>
          <a:chExt cx="0" cy="0"/>
        </a:xfrm>
      </p:grpSpPr>
      <p:sp>
        <p:nvSpPr>
          <p:cNvPr id="459" name="Google Shape;459;p71"/>
          <p:cNvSpPr txBox="1">
            <a:spLocks noGrp="1"/>
          </p:cNvSpPr>
          <p:nvPr>
            <p:ph type="title"/>
          </p:nvPr>
        </p:nvSpPr>
        <p:spPr>
          <a:xfrm>
            <a:off x="0" y="228540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highlight>
                  <a:srgbClr val="00FF00"/>
                </a:highlight>
              </a:rPr>
              <a:t>ONLINE ADAPTATION: Problem Solving</a:t>
            </a:r>
            <a:br>
              <a:rPr lang="en" b="1">
                <a:highlight>
                  <a:srgbClr val="00FF00"/>
                </a:highlight>
              </a:rPr>
            </a:br>
            <a:r>
              <a:rPr lang="en" sz="1200"/>
              <a:t>Please see the slide notes for suggestions on how to adapt this activity for online delivery.</a:t>
            </a:r>
            <a:endParaRPr sz="900" b="1"/>
          </a:p>
        </p:txBody>
      </p:sp>
      <p:pic>
        <p:nvPicPr>
          <p:cNvPr id="460" name="Google Shape;460;p71" descr="CyberAmbassadors Logo."/>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id="461" name="Google Shape;461;p71"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2"/>
          <p:cNvSpPr txBox="1">
            <a:spLocks noGrp="1"/>
          </p:cNvSpPr>
          <p:nvPr>
            <p:ph type="title"/>
          </p:nvPr>
        </p:nvSpPr>
        <p:spPr>
          <a:xfrm>
            <a:off x="490250" y="526350"/>
            <a:ext cx="8051400" cy="40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Agenda</a:t>
            </a:r>
            <a:endParaRPr/>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Defining Effective Problem Solving</a:t>
            </a:r>
            <a:endParaRPr sz="2400"/>
          </a:p>
          <a:p>
            <a:pPr marL="457200" lvl="0" indent="-381000" algn="l" rtl="0">
              <a:spcBef>
                <a:spcPts val="0"/>
              </a:spcBef>
              <a:spcAft>
                <a:spcPts val="0"/>
              </a:spcAft>
              <a:buSzPts val="2400"/>
              <a:buChar char="●"/>
            </a:pPr>
            <a:r>
              <a:rPr lang="en" sz="2400"/>
              <a:t>Types of Problems and Solutions</a:t>
            </a:r>
            <a:endParaRPr sz="2400"/>
          </a:p>
          <a:p>
            <a:pPr marL="457200" lvl="0" indent="-381000" algn="l" rtl="0">
              <a:spcBef>
                <a:spcPts val="0"/>
              </a:spcBef>
              <a:spcAft>
                <a:spcPts val="0"/>
              </a:spcAft>
              <a:buSzPts val="2400"/>
              <a:buChar char="●"/>
            </a:pPr>
            <a:r>
              <a:rPr lang="en" sz="2400" u="sng"/>
              <a:t>Impact of Communication Style</a:t>
            </a:r>
            <a:endParaRPr sz="2400" u="sng"/>
          </a:p>
          <a:p>
            <a:pPr marL="457200" lvl="0" indent="-381000" algn="l" rtl="0">
              <a:spcBef>
                <a:spcPts val="0"/>
              </a:spcBef>
              <a:spcAft>
                <a:spcPts val="0"/>
              </a:spcAft>
              <a:buSzPts val="2400"/>
              <a:buChar char="●"/>
            </a:pPr>
            <a:r>
              <a:rPr lang="en" sz="2400"/>
              <a:t>Communication Practice</a:t>
            </a:r>
            <a:endParaRPr sz="2400"/>
          </a:p>
        </p:txBody>
      </p:sp>
      <p:sp>
        <p:nvSpPr>
          <p:cNvPr id="467" name="Google Shape;467;p72"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why is effective problem solving so hard?!</a:t>
            </a:r>
            <a:endParaRPr/>
          </a:p>
        </p:txBody>
      </p:sp>
      <p:grpSp>
        <p:nvGrpSpPr>
          <p:cNvPr id="473" name="Google Shape;473;p73"/>
          <p:cNvGrpSpPr/>
          <p:nvPr/>
        </p:nvGrpSpPr>
        <p:grpSpPr>
          <a:xfrm>
            <a:off x="3333369" y="3192358"/>
            <a:ext cx="5693092" cy="1819870"/>
            <a:chOff x="2814594" y="2940983"/>
            <a:chExt cx="5693092" cy="1819870"/>
          </a:xfrm>
        </p:grpSpPr>
        <p:grpSp>
          <p:nvGrpSpPr>
            <p:cNvPr id="474" name="Google Shape;474;p73"/>
            <p:cNvGrpSpPr/>
            <p:nvPr/>
          </p:nvGrpSpPr>
          <p:grpSpPr>
            <a:xfrm>
              <a:off x="6038025" y="2974310"/>
              <a:ext cx="2469661" cy="1384500"/>
              <a:chOff x="6038025" y="2598925"/>
              <a:chExt cx="2469661" cy="1384500"/>
            </a:xfrm>
          </p:grpSpPr>
          <p:cxnSp>
            <p:nvCxnSpPr>
              <p:cNvPr id="475" name="Google Shape;475;p73"/>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476" name="Google Shape;476;p73"/>
              <p:cNvSpPr txBox="1"/>
              <p:nvPr/>
            </p:nvSpPr>
            <p:spPr>
              <a:xfrm>
                <a:off x="6640486" y="2598925"/>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Trust, Respect, Effort</a:t>
                </a:r>
                <a:endParaRPr sz="800" b="1">
                  <a:latin typeface="Roboto"/>
                  <a:ea typeface="Roboto"/>
                  <a:cs typeface="Roboto"/>
                  <a:sym typeface="Roboto"/>
                </a:endParaRPr>
              </a:p>
            </p:txBody>
          </p:sp>
          <p:sp>
            <p:nvSpPr>
              <p:cNvPr id="477" name="Google Shape;477;p73"/>
              <p:cNvSpPr/>
              <p:nvPr/>
            </p:nvSpPr>
            <p:spPr>
              <a:xfrm>
                <a:off x="6424027" y="3212150"/>
                <a:ext cx="198600" cy="198300"/>
              </a:xfrm>
              <a:prstGeom prst="ellipse">
                <a:avLst/>
              </a:prstGeom>
              <a:solidFill>
                <a:srgbClr val="922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3"/>
              <p:cNvSpPr txBox="1"/>
              <p:nvPr/>
            </p:nvSpPr>
            <p:spPr>
              <a:xfrm>
                <a:off x="6399017" y="315610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endParaRPr sz="800">
                  <a:solidFill>
                    <a:srgbClr val="FFFFFF"/>
                  </a:solidFill>
                  <a:latin typeface="Roboto"/>
                  <a:ea typeface="Roboto"/>
                  <a:cs typeface="Roboto"/>
                  <a:sym typeface="Roboto"/>
                </a:endParaRPr>
              </a:p>
            </p:txBody>
          </p:sp>
        </p:grpSp>
        <p:sp>
          <p:nvSpPr>
            <p:cNvPr id="479" name="Google Shape;479;p73"/>
            <p:cNvSpPr/>
            <p:nvPr/>
          </p:nvSpPr>
          <p:spPr>
            <a:xfrm>
              <a:off x="3300911" y="2940983"/>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txBody>
            <a:bodyPr/>
            <a:lstStyle/>
            <a:p>
              <a:endParaRPr lang="en-US"/>
            </a:p>
          </p:txBody>
        </p:sp>
        <p:sp>
          <p:nvSpPr>
            <p:cNvPr id="480" name="Google Shape;480;p73"/>
            <p:cNvSpPr/>
            <p:nvPr/>
          </p:nvSpPr>
          <p:spPr>
            <a:xfrm>
              <a:off x="2814594" y="3376502"/>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551561"/>
            </a:solidFill>
            <a:ln>
              <a:noFill/>
            </a:ln>
          </p:spPr>
          <p:txBody>
            <a:bodyPr/>
            <a:lstStyle/>
            <a:p>
              <a:endParaRPr lang="en-US"/>
            </a:p>
          </p:txBody>
        </p:sp>
        <p:sp>
          <p:nvSpPr>
            <p:cNvPr id="481" name="Google Shape;481;p73"/>
            <p:cNvSpPr/>
            <p:nvPr/>
          </p:nvSpPr>
          <p:spPr>
            <a:xfrm flipH="1">
              <a:off x="4571177" y="3376502"/>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9225A5"/>
            </a:solidFill>
            <a:ln>
              <a:noFill/>
            </a:ln>
          </p:spPr>
          <p:txBody>
            <a:bodyPr/>
            <a:lstStyle/>
            <a:p>
              <a:endParaRPr lang="en-US"/>
            </a:p>
          </p:txBody>
        </p:sp>
      </p:grpSp>
      <p:grpSp>
        <p:nvGrpSpPr>
          <p:cNvPr id="482" name="Google Shape;482;p73"/>
          <p:cNvGrpSpPr/>
          <p:nvPr/>
        </p:nvGrpSpPr>
        <p:grpSpPr>
          <a:xfrm>
            <a:off x="1155096" y="2453203"/>
            <a:ext cx="5125669" cy="1444860"/>
            <a:chOff x="636321" y="2201828"/>
            <a:chExt cx="5125669" cy="1444860"/>
          </a:xfrm>
        </p:grpSpPr>
        <p:grpSp>
          <p:nvGrpSpPr>
            <p:cNvPr id="483" name="Google Shape;483;p73"/>
            <p:cNvGrpSpPr/>
            <p:nvPr/>
          </p:nvGrpSpPr>
          <p:grpSpPr>
            <a:xfrm>
              <a:off x="636321" y="2201828"/>
              <a:ext cx="2994729" cy="1384500"/>
              <a:chOff x="636321" y="1844098"/>
              <a:chExt cx="2994729" cy="1384500"/>
            </a:xfrm>
          </p:grpSpPr>
          <p:sp>
            <p:nvSpPr>
              <p:cNvPr id="484" name="Google Shape;484;p73"/>
              <p:cNvSpPr txBox="1"/>
              <p:nvPr/>
            </p:nvSpPr>
            <p:spPr>
              <a:xfrm>
                <a:off x="636321" y="1844098"/>
                <a:ext cx="1867200" cy="1384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latin typeface="Roboto"/>
                    <a:ea typeface="Roboto"/>
                    <a:cs typeface="Roboto"/>
                    <a:sym typeface="Roboto"/>
                  </a:rPr>
                  <a:t>Relationships</a:t>
                </a:r>
                <a:endParaRPr sz="800" b="1">
                  <a:latin typeface="Roboto"/>
                  <a:ea typeface="Roboto"/>
                  <a:cs typeface="Roboto"/>
                  <a:sym typeface="Roboto"/>
                </a:endParaRPr>
              </a:p>
            </p:txBody>
          </p:sp>
          <p:cxnSp>
            <p:nvCxnSpPr>
              <p:cNvPr id="485" name="Google Shape;485;p73"/>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486" name="Google Shape;486;p73"/>
              <p:cNvSpPr/>
              <p:nvPr/>
            </p:nvSpPr>
            <p:spPr>
              <a:xfrm>
                <a:off x="2523501" y="2431050"/>
                <a:ext cx="198600" cy="198300"/>
              </a:xfrm>
              <a:prstGeom prst="ellipse">
                <a:avLst/>
              </a:prstGeom>
              <a:solidFill>
                <a:srgbClr val="761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3"/>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endParaRPr sz="800">
                  <a:solidFill>
                    <a:srgbClr val="FFFFFF"/>
                  </a:solidFill>
                  <a:latin typeface="Roboto"/>
                  <a:ea typeface="Roboto"/>
                  <a:cs typeface="Roboto"/>
                  <a:sym typeface="Roboto"/>
                </a:endParaRPr>
              </a:p>
            </p:txBody>
          </p:sp>
        </p:grpSp>
        <p:sp>
          <p:nvSpPr>
            <p:cNvPr id="488" name="Google Shape;488;p73"/>
            <p:cNvSpPr/>
            <p:nvPr/>
          </p:nvSpPr>
          <p:spPr>
            <a:xfrm>
              <a:off x="3792524" y="2356849"/>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US"/>
            </a:p>
          </p:txBody>
        </p:sp>
        <p:sp>
          <p:nvSpPr>
            <p:cNvPr id="489" name="Google Shape;489;p73"/>
            <p:cNvSpPr/>
            <p:nvPr/>
          </p:nvSpPr>
          <p:spPr>
            <a:xfrm>
              <a:off x="3386580" y="2631362"/>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551561"/>
            </a:solidFill>
            <a:ln>
              <a:noFill/>
            </a:ln>
          </p:spPr>
          <p:txBody>
            <a:bodyPr/>
            <a:lstStyle/>
            <a:p>
              <a:endParaRPr lang="en-US"/>
            </a:p>
          </p:txBody>
        </p:sp>
        <p:sp>
          <p:nvSpPr>
            <p:cNvPr id="490" name="Google Shape;490;p73"/>
            <p:cNvSpPr/>
            <p:nvPr/>
          </p:nvSpPr>
          <p:spPr>
            <a:xfrm flipH="1">
              <a:off x="4572690" y="2631362"/>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761E86"/>
            </a:solidFill>
            <a:ln>
              <a:noFill/>
            </a:ln>
          </p:spPr>
          <p:txBody>
            <a:bodyPr/>
            <a:lstStyle/>
            <a:p>
              <a:endParaRPr lang="en-US"/>
            </a:p>
          </p:txBody>
        </p:sp>
      </p:grpSp>
      <p:grpSp>
        <p:nvGrpSpPr>
          <p:cNvPr id="491" name="Google Shape;491;p73"/>
          <p:cNvGrpSpPr/>
          <p:nvPr/>
        </p:nvGrpSpPr>
        <p:grpSpPr>
          <a:xfrm>
            <a:off x="4401161" y="1552020"/>
            <a:ext cx="4625300" cy="1409346"/>
            <a:chOff x="3882386" y="1300645"/>
            <a:chExt cx="4625300" cy="1409346"/>
          </a:xfrm>
        </p:grpSpPr>
        <p:grpSp>
          <p:nvGrpSpPr>
            <p:cNvPr id="492" name="Google Shape;492;p73"/>
            <p:cNvGrpSpPr/>
            <p:nvPr/>
          </p:nvGrpSpPr>
          <p:grpSpPr>
            <a:xfrm>
              <a:off x="4908100" y="1300645"/>
              <a:ext cx="3599586" cy="1384500"/>
              <a:chOff x="4908100" y="889950"/>
              <a:chExt cx="3599586" cy="1384500"/>
            </a:xfrm>
          </p:grpSpPr>
          <p:cxnSp>
            <p:nvCxnSpPr>
              <p:cNvPr id="493" name="Google Shape;493;p73"/>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494" name="Google Shape;494;p73"/>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Effective Communication</a:t>
                </a:r>
                <a:endParaRPr sz="800" b="1">
                  <a:latin typeface="Roboto"/>
                  <a:ea typeface="Roboto"/>
                  <a:cs typeface="Roboto"/>
                  <a:sym typeface="Roboto"/>
                </a:endParaRPr>
              </a:p>
            </p:txBody>
          </p:sp>
          <p:sp>
            <p:nvSpPr>
              <p:cNvPr id="495" name="Google Shape;495;p73"/>
              <p:cNvSpPr/>
              <p:nvPr/>
            </p:nvSpPr>
            <p:spPr>
              <a:xfrm>
                <a:off x="6427830" y="1493307"/>
                <a:ext cx="198600" cy="198300"/>
              </a:xfrm>
              <a:prstGeom prst="ellipse">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3"/>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endParaRPr sz="800">
                  <a:solidFill>
                    <a:srgbClr val="FFFFFF"/>
                  </a:solidFill>
                  <a:latin typeface="Roboto"/>
                  <a:ea typeface="Roboto"/>
                  <a:cs typeface="Roboto"/>
                  <a:sym typeface="Roboto"/>
                </a:endParaRPr>
              </a:p>
            </p:txBody>
          </p:sp>
        </p:grpSp>
        <p:sp>
          <p:nvSpPr>
            <p:cNvPr id="497" name="Google Shape;497;p73"/>
            <p:cNvSpPr/>
            <p:nvPr/>
          </p:nvSpPr>
          <p:spPr>
            <a:xfrm>
              <a:off x="3882386" y="1508850"/>
              <a:ext cx="693508" cy="1201140"/>
            </a:xfrm>
            <a:custGeom>
              <a:avLst/>
              <a:gdLst/>
              <a:ahLst/>
              <a:cxnLst/>
              <a:rect l="l" t="t" r="r" b="b"/>
              <a:pathLst>
                <a:path w="10635" h="16697" extrusionOk="0">
                  <a:moveTo>
                    <a:pt x="10635" y="0"/>
                  </a:moveTo>
                  <a:lnTo>
                    <a:pt x="0" y="12722"/>
                  </a:lnTo>
                  <a:lnTo>
                    <a:pt x="10635" y="16697"/>
                  </a:lnTo>
                  <a:close/>
                </a:path>
              </a:pathLst>
            </a:custGeom>
            <a:solidFill>
              <a:srgbClr val="551561"/>
            </a:solidFill>
            <a:ln>
              <a:noFill/>
            </a:ln>
          </p:spPr>
          <p:txBody>
            <a:bodyPr/>
            <a:lstStyle/>
            <a:p>
              <a:endParaRPr lang="en-US"/>
            </a:p>
          </p:txBody>
        </p:sp>
        <p:sp>
          <p:nvSpPr>
            <p:cNvPr id="498" name="Google Shape;498;p73"/>
            <p:cNvSpPr/>
            <p:nvPr/>
          </p:nvSpPr>
          <p:spPr>
            <a:xfrm flipH="1">
              <a:off x="4572675" y="1508850"/>
              <a:ext cx="693508" cy="1201140"/>
            </a:xfrm>
            <a:custGeom>
              <a:avLst/>
              <a:gdLst/>
              <a:ahLst/>
              <a:cxnLst/>
              <a:rect l="l" t="t" r="r" b="b"/>
              <a:pathLst>
                <a:path w="10635" h="16697" extrusionOk="0">
                  <a:moveTo>
                    <a:pt x="10635" y="0"/>
                  </a:moveTo>
                  <a:lnTo>
                    <a:pt x="0" y="12722"/>
                  </a:lnTo>
                  <a:lnTo>
                    <a:pt x="10635" y="16697"/>
                  </a:lnTo>
                  <a:close/>
                </a:path>
              </a:pathLst>
            </a:custGeom>
            <a:solidFill>
              <a:srgbClr val="701C7F"/>
            </a:solidFill>
            <a:ln>
              <a:noFill/>
            </a:ln>
          </p:spPr>
          <p:txBody>
            <a:bodyPr/>
            <a:lstStyle/>
            <a:p>
              <a:endParaRPr lang="en-US"/>
            </a:p>
          </p:txBody>
        </p:sp>
      </p:grpSp>
      <p:sp>
        <p:nvSpPr>
          <p:cNvPr id="499" name="Google Shape;499;p73"/>
          <p:cNvSpPr/>
          <p:nvPr/>
        </p:nvSpPr>
        <p:spPr>
          <a:xfrm>
            <a:off x="2059175" y="410000"/>
            <a:ext cx="4323300" cy="607800"/>
          </a:xfrm>
          <a:prstGeom prst="wedgeRectCallout">
            <a:avLst>
              <a:gd name="adj1" fmla="val -51770"/>
              <a:gd name="adj2" fmla="val 139203"/>
            </a:avLst>
          </a:prstGeom>
          <a:noFill/>
          <a:ln w="381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3"/>
          <p:cNvSpPr txBox="1">
            <a:spLocks noGrp="1"/>
          </p:cNvSpPr>
          <p:nvPr>
            <p:ph type="body" idx="4294967295"/>
          </p:nvPr>
        </p:nvSpPr>
        <p:spPr>
          <a:xfrm rot="-514603">
            <a:off x="945506" y="495590"/>
            <a:ext cx="1997538" cy="177237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0">
                <a:solidFill>
                  <a:srgbClr val="38761D"/>
                </a:solidFill>
              </a:rPr>
              <a:t>&amp;</a:t>
            </a:r>
            <a:endParaRPr sz="15000">
              <a:solidFill>
                <a:srgbClr val="38761D"/>
              </a:solidFill>
            </a:endParaRPr>
          </a:p>
        </p:txBody>
      </p:sp>
      <p:sp>
        <p:nvSpPr>
          <p:cNvPr id="501" name="Google Shape;501;p73"/>
          <p:cNvSpPr txBox="1">
            <a:spLocks noGrp="1"/>
          </p:cNvSpPr>
          <p:nvPr>
            <p:ph type="body" idx="4294967295"/>
          </p:nvPr>
        </p:nvSpPr>
        <p:spPr>
          <a:xfrm rot="-514818">
            <a:off x="237289" y="1052790"/>
            <a:ext cx="1252721" cy="126786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solidFill>
                  <a:srgbClr val="38761D"/>
                </a:solidFill>
              </a:rPr>
              <a:t>Solve </a:t>
            </a:r>
            <a:br>
              <a:rPr lang="en" sz="1500">
                <a:solidFill>
                  <a:srgbClr val="38761D"/>
                </a:solidFill>
              </a:rPr>
            </a:br>
            <a:r>
              <a:rPr lang="en" sz="1500">
                <a:solidFill>
                  <a:srgbClr val="38761D"/>
                </a:solidFill>
              </a:rPr>
              <a:t>the </a:t>
            </a:r>
            <a:br>
              <a:rPr lang="en" sz="1500">
                <a:solidFill>
                  <a:srgbClr val="38761D"/>
                </a:solidFill>
              </a:rPr>
            </a:br>
            <a:r>
              <a:rPr lang="en" sz="1500">
                <a:solidFill>
                  <a:srgbClr val="38761D"/>
                </a:solidFill>
              </a:rPr>
              <a:t>Problem</a:t>
            </a:r>
            <a:endParaRPr sz="1500">
              <a:solidFill>
                <a:srgbClr val="38761D"/>
              </a:solidFill>
            </a:endParaRPr>
          </a:p>
        </p:txBody>
      </p:sp>
      <p:sp>
        <p:nvSpPr>
          <p:cNvPr id="502" name="Google Shape;502;p73"/>
          <p:cNvSpPr txBox="1">
            <a:spLocks noGrp="1"/>
          </p:cNvSpPr>
          <p:nvPr>
            <p:ph type="body" idx="4294967295"/>
          </p:nvPr>
        </p:nvSpPr>
        <p:spPr>
          <a:xfrm rot="-514818">
            <a:off x="2103589" y="1728777"/>
            <a:ext cx="1252721" cy="126786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solidFill>
                  <a:srgbClr val="38761D"/>
                </a:solidFill>
              </a:rPr>
              <a:t>Maintain</a:t>
            </a:r>
            <a:br>
              <a:rPr lang="en" sz="1500">
                <a:solidFill>
                  <a:srgbClr val="38761D"/>
                </a:solidFill>
              </a:rPr>
            </a:br>
            <a:r>
              <a:rPr lang="en" sz="1500">
                <a:solidFill>
                  <a:srgbClr val="38761D"/>
                </a:solidFill>
              </a:rPr>
              <a:t>the </a:t>
            </a:r>
            <a:br>
              <a:rPr lang="en" sz="1500">
                <a:solidFill>
                  <a:srgbClr val="38761D"/>
                </a:solidFill>
              </a:rPr>
            </a:br>
            <a:r>
              <a:rPr lang="en" sz="1500">
                <a:solidFill>
                  <a:srgbClr val="38761D"/>
                </a:solidFill>
              </a:rPr>
              <a:t>Relationship</a:t>
            </a:r>
            <a:endParaRPr sz="1500">
              <a:solidFill>
                <a:srgbClr val="38761D"/>
              </a:solidFill>
            </a:endParaRPr>
          </a:p>
        </p:txBody>
      </p:sp>
      <p:sp>
        <p:nvSpPr>
          <p:cNvPr id="503" name="Google Shape;503;p73"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4"/>
          <p:cNvSpPr txBox="1">
            <a:spLocks noGrp="1"/>
          </p:cNvSpPr>
          <p:nvPr>
            <p:ph type="body" idx="1"/>
          </p:nvPr>
        </p:nvSpPr>
        <p:spPr>
          <a:xfrm>
            <a:off x="311700" y="1229875"/>
            <a:ext cx="5277000" cy="85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t>We form unconscious opinions about people based on their communication styles</a:t>
            </a:r>
            <a:endParaRPr sz="2000" b="1"/>
          </a:p>
        </p:txBody>
      </p:sp>
      <p:sp>
        <p:nvSpPr>
          <p:cNvPr id="509" name="Google Shape;509;p7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Communication Style Matters</a:t>
            </a:r>
            <a:br>
              <a:rPr lang="en"/>
            </a:br>
            <a:r>
              <a:rPr lang="en" sz="800"/>
              <a:t>Deborah Tannen (2011) “That’s Not what I Meant: How Conversational Styles Make or Break Relationships”</a:t>
            </a:r>
            <a:endParaRPr sz="800"/>
          </a:p>
          <a:p>
            <a:pPr marL="0" lvl="0" indent="0" algn="l" rtl="0">
              <a:spcBef>
                <a:spcPts val="0"/>
              </a:spcBef>
              <a:spcAft>
                <a:spcPts val="0"/>
              </a:spcAft>
              <a:buNone/>
            </a:pPr>
            <a:endParaRPr/>
          </a:p>
        </p:txBody>
      </p:sp>
      <p:sp>
        <p:nvSpPr>
          <p:cNvPr id="510" name="Google Shape;510;p74"/>
          <p:cNvSpPr txBox="1">
            <a:spLocks noGrp="1"/>
          </p:cNvSpPr>
          <p:nvPr>
            <p:ph type="body" idx="1"/>
          </p:nvPr>
        </p:nvSpPr>
        <p:spPr>
          <a:xfrm>
            <a:off x="344675" y="2082175"/>
            <a:ext cx="3959100" cy="1738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Accent</a:t>
            </a:r>
            <a:endParaRPr/>
          </a:p>
          <a:p>
            <a:pPr marL="457200" lvl="0" indent="-342900" algn="l" rtl="0">
              <a:spcBef>
                <a:spcPts val="0"/>
              </a:spcBef>
              <a:spcAft>
                <a:spcPts val="0"/>
              </a:spcAft>
              <a:buSzPts val="1800"/>
              <a:buChar char="●"/>
            </a:pPr>
            <a:r>
              <a:rPr lang="en"/>
              <a:t>Culture</a:t>
            </a:r>
            <a:endParaRPr/>
          </a:p>
          <a:p>
            <a:pPr marL="457200" lvl="0" indent="-342900" algn="l" rtl="0">
              <a:spcBef>
                <a:spcPts val="0"/>
              </a:spcBef>
              <a:spcAft>
                <a:spcPts val="0"/>
              </a:spcAft>
              <a:buSzPts val="1800"/>
              <a:buChar char="●"/>
            </a:pPr>
            <a:r>
              <a:rPr lang="en"/>
              <a:t>Pitch of voice</a:t>
            </a:r>
            <a:endParaRPr/>
          </a:p>
          <a:p>
            <a:pPr marL="457200" lvl="0" indent="-342900" algn="l" rtl="0">
              <a:spcBef>
                <a:spcPts val="0"/>
              </a:spcBef>
              <a:spcAft>
                <a:spcPts val="0"/>
              </a:spcAft>
              <a:buSzPts val="1800"/>
              <a:buChar char="●"/>
            </a:pPr>
            <a:r>
              <a:rPr lang="en"/>
              <a:t>Speed and pacing</a:t>
            </a:r>
            <a:endParaRPr/>
          </a:p>
          <a:p>
            <a:pPr marL="457200" lvl="0" indent="-342900" algn="l" rtl="0">
              <a:spcBef>
                <a:spcPts val="0"/>
              </a:spcBef>
              <a:spcAft>
                <a:spcPts val="0"/>
              </a:spcAft>
              <a:buSzPts val="1800"/>
              <a:buChar char="●"/>
            </a:pPr>
            <a:r>
              <a:rPr lang="en"/>
              <a:t>Pausing to allow others to speak</a:t>
            </a:r>
            <a:endParaRPr b="1"/>
          </a:p>
        </p:txBody>
      </p:sp>
      <p:sp>
        <p:nvSpPr>
          <p:cNvPr id="511" name="Google Shape;511;p74"/>
          <p:cNvSpPr txBox="1">
            <a:spLocks noGrp="1"/>
          </p:cNvSpPr>
          <p:nvPr>
            <p:ph type="body" idx="1"/>
          </p:nvPr>
        </p:nvSpPr>
        <p:spPr>
          <a:xfrm>
            <a:off x="4937475" y="2214800"/>
            <a:ext cx="3775200" cy="12606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a:t>We tend to like people with communication </a:t>
            </a:r>
            <a:br>
              <a:rPr lang="en" sz="2000"/>
            </a:br>
            <a:r>
              <a:rPr lang="en" sz="2000"/>
              <a:t>styles </a:t>
            </a:r>
            <a:r>
              <a:rPr lang="en" sz="2000" b="1"/>
              <a:t>similar to our own</a:t>
            </a:r>
            <a:endParaRPr sz="2000" b="1"/>
          </a:p>
        </p:txBody>
      </p:sp>
      <p:sp>
        <p:nvSpPr>
          <p:cNvPr id="512" name="Google Shape;512;p74"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5"/>
          <p:cNvSpPr txBox="1">
            <a:spLocks noGrp="1"/>
          </p:cNvSpPr>
          <p:nvPr>
            <p:ph type="body" idx="1"/>
          </p:nvPr>
        </p:nvSpPr>
        <p:spPr>
          <a:xfrm>
            <a:off x="481550" y="1081725"/>
            <a:ext cx="6260100" cy="363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“Many of our motives, so obvious to us, </a:t>
            </a:r>
            <a:br>
              <a:rPr lang="en" sz="2400"/>
            </a:br>
            <a:r>
              <a:rPr lang="en" sz="2400"/>
              <a:t>are never perceived by the people we talk to. </a:t>
            </a:r>
            <a:br>
              <a:rPr lang="en" sz="2400"/>
            </a:br>
            <a:r>
              <a:rPr lang="en" sz="2400"/>
              <a:t>Many instances of rudeness, stubbornness, inconsiderateness, or refusal to cooperate are really caused by differences in conversational style.”</a:t>
            </a:r>
            <a:endParaRPr sz="2400"/>
          </a:p>
          <a:p>
            <a:pPr marL="0" lvl="0" indent="0" algn="ctr" rtl="0">
              <a:spcBef>
                <a:spcPts val="1600"/>
              </a:spcBef>
              <a:spcAft>
                <a:spcPts val="1600"/>
              </a:spcAft>
              <a:buNone/>
            </a:pPr>
            <a:r>
              <a:rPr lang="en" sz="2400"/>
              <a:t>~ Deborah Tannen</a:t>
            </a:r>
            <a:endParaRPr sz="2400"/>
          </a:p>
        </p:txBody>
      </p:sp>
      <p:sp>
        <p:nvSpPr>
          <p:cNvPr id="518" name="Google Shape;518;p75"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5"/>
          <p:cNvSpPr txBox="1">
            <a:spLocks noGrp="1"/>
          </p:cNvSpPr>
          <p:nvPr>
            <p:ph type="title"/>
          </p:nvPr>
        </p:nvSpPr>
        <p:spPr>
          <a:xfrm>
            <a:off x="311700" y="410000"/>
            <a:ext cx="8520600" cy="60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solidFill>
                  <a:schemeClr val="dk1"/>
                </a:solidFill>
              </a:rPr>
              <a:t>Quote from Deborah Tannen</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0"/>
          <p:cNvSpPr txBox="1">
            <a:spLocks noGrp="1"/>
          </p:cNvSpPr>
          <p:nvPr>
            <p:ph type="body" idx="1"/>
          </p:nvPr>
        </p:nvSpPr>
        <p:spPr>
          <a:xfrm>
            <a:off x="340025" y="1342225"/>
            <a:ext cx="6366900" cy="1111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lt1"/>
              </a:buClr>
              <a:buSzPts val="2400"/>
              <a:buAutoNum type="arabicPeriod"/>
            </a:pPr>
            <a:r>
              <a:rPr lang="en" sz="2400">
                <a:solidFill>
                  <a:schemeClr val="lt1"/>
                </a:solidFill>
              </a:rPr>
              <a:t>Type your response into the chat window, but </a:t>
            </a:r>
            <a:r>
              <a:rPr lang="en" sz="2400" b="1">
                <a:solidFill>
                  <a:schemeClr val="lt1"/>
                </a:solidFill>
              </a:rPr>
              <a:t>WAIT </a:t>
            </a:r>
            <a:r>
              <a:rPr lang="en" sz="2400">
                <a:solidFill>
                  <a:schemeClr val="lt1"/>
                </a:solidFill>
              </a:rPr>
              <a:t>to hit enter</a:t>
            </a:r>
            <a:endParaRPr sz="2400">
              <a:solidFill>
                <a:schemeClr val="lt1"/>
              </a:solidFill>
            </a:endParaRPr>
          </a:p>
          <a:p>
            <a:pPr marL="457200" lvl="0" indent="-381000" algn="l" rtl="0">
              <a:spcBef>
                <a:spcPts val="1000"/>
              </a:spcBef>
              <a:spcAft>
                <a:spcPts val="0"/>
              </a:spcAft>
              <a:buClr>
                <a:schemeClr val="lt1"/>
              </a:buClr>
              <a:buSzPts val="2400"/>
              <a:buAutoNum type="arabicPeriod"/>
            </a:pPr>
            <a:r>
              <a:rPr lang="en" sz="2400">
                <a:solidFill>
                  <a:schemeClr val="lt1"/>
                </a:solidFill>
              </a:rPr>
              <a:t>Listen for the countdown</a:t>
            </a:r>
            <a:br>
              <a:rPr lang="en" sz="2400">
                <a:solidFill>
                  <a:schemeClr val="lt1"/>
                </a:solidFill>
              </a:rPr>
            </a:br>
            <a:r>
              <a:rPr lang="en" sz="2400">
                <a:solidFill>
                  <a:schemeClr val="lt1"/>
                </a:solidFill>
              </a:rPr>
              <a:t>(three, two, one, CHAT!)</a:t>
            </a:r>
            <a:endParaRPr sz="2400">
              <a:solidFill>
                <a:schemeClr val="lt1"/>
              </a:solidFill>
            </a:endParaRPr>
          </a:p>
          <a:p>
            <a:pPr marL="457200" lvl="0" indent="-381000" algn="l" rtl="0">
              <a:spcBef>
                <a:spcPts val="1000"/>
              </a:spcBef>
              <a:spcAft>
                <a:spcPts val="1000"/>
              </a:spcAft>
              <a:buClr>
                <a:schemeClr val="lt1"/>
              </a:buClr>
              <a:buSzPts val="2400"/>
              <a:buAutoNum type="arabicPeriod"/>
            </a:pPr>
            <a:r>
              <a:rPr lang="en" sz="2400">
                <a:solidFill>
                  <a:schemeClr val="lt1"/>
                </a:solidFill>
              </a:rPr>
              <a:t>Hit enter and watch the responses </a:t>
            </a:r>
            <a:br>
              <a:rPr lang="en" sz="2400">
                <a:solidFill>
                  <a:schemeClr val="lt1"/>
                </a:solidFill>
              </a:rPr>
            </a:br>
            <a:r>
              <a:rPr lang="en" sz="2400">
                <a:solidFill>
                  <a:schemeClr val="lt1"/>
                </a:solidFill>
              </a:rPr>
              <a:t>scroll through the chat window!</a:t>
            </a:r>
            <a:endParaRPr sz="2400">
              <a:solidFill>
                <a:schemeClr val="lt1"/>
              </a:solidFill>
            </a:endParaRPr>
          </a:p>
        </p:txBody>
      </p:sp>
      <p:sp>
        <p:nvSpPr>
          <p:cNvPr id="208" name="Google Shape;208;p40"/>
          <p:cNvSpPr txBox="1">
            <a:spLocks noGrp="1"/>
          </p:cNvSpPr>
          <p:nvPr>
            <p:ph type="title"/>
          </p:nvPr>
        </p:nvSpPr>
        <p:spPr>
          <a:xfrm>
            <a:off x="340025" y="336450"/>
            <a:ext cx="6366900" cy="10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a:solidFill>
                  <a:schemeClr val="lt1"/>
                </a:solidFill>
              </a:rPr>
              <a:t>Chatter</a:t>
            </a:r>
            <a:endParaRPr sz="3200"/>
          </a:p>
        </p:txBody>
      </p:sp>
      <p:sp>
        <p:nvSpPr>
          <p:cNvPr id="209" name="Google Shape;209;p40"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40" descr="A group of people with chat bubbles overhead."/>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523"/>
        <p:cNvGrpSpPr/>
        <p:nvPr/>
      </p:nvGrpSpPr>
      <p:grpSpPr>
        <a:xfrm>
          <a:off x="0" y="0"/>
          <a:ext cx="0" cy="0"/>
          <a:chOff x="0" y="0"/>
          <a:chExt cx="0" cy="0"/>
        </a:xfrm>
      </p:grpSpPr>
      <p:sp>
        <p:nvSpPr>
          <p:cNvPr id="524" name="Google Shape;524;p76"/>
          <p:cNvSpPr txBox="1">
            <a:spLocks noGrp="1"/>
          </p:cNvSpPr>
          <p:nvPr>
            <p:ph type="subTitle" idx="1"/>
          </p:nvPr>
        </p:nvSpPr>
        <p:spPr>
          <a:xfrm>
            <a:off x="4830000" y="3133200"/>
            <a:ext cx="4045200" cy="90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It’s rude to ask for what you want, </a:t>
            </a:r>
            <a:br>
              <a:rPr lang="en" sz="1800" b="1">
                <a:solidFill>
                  <a:schemeClr val="lt1"/>
                </a:solidFill>
              </a:rPr>
            </a:br>
            <a:r>
              <a:rPr lang="en" sz="1800">
                <a:solidFill>
                  <a:schemeClr val="lt1"/>
                </a:solidFill>
              </a:rPr>
              <a:t>unless you’re sure the answer is ‘yes.’</a:t>
            </a:r>
            <a:endParaRPr sz="1800">
              <a:solidFill>
                <a:schemeClr val="lt1"/>
              </a:solidFill>
            </a:endParaRPr>
          </a:p>
        </p:txBody>
      </p:sp>
      <p:sp>
        <p:nvSpPr>
          <p:cNvPr id="525" name="Google Shape;525;p76"/>
          <p:cNvSpPr txBox="1">
            <a:spLocks noGrp="1"/>
          </p:cNvSpPr>
          <p:nvPr>
            <p:ph type="body" idx="2"/>
          </p:nvPr>
        </p:nvSpPr>
        <p:spPr>
          <a:xfrm>
            <a:off x="265500" y="3133325"/>
            <a:ext cx="4045200" cy="905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1800" b="1">
                <a:solidFill>
                  <a:schemeClr val="dk1"/>
                </a:solidFill>
              </a:rPr>
              <a:t>It’s polite to ask for what you want, </a:t>
            </a:r>
            <a:r>
              <a:rPr lang="en" sz="1800">
                <a:solidFill>
                  <a:schemeClr val="dk1"/>
                </a:solidFill>
              </a:rPr>
              <a:t>since you’ll accept ‘no’ as an answer.</a:t>
            </a:r>
            <a:endParaRPr sz="1800">
              <a:solidFill>
                <a:schemeClr val="dk1"/>
              </a:solidFill>
            </a:endParaRPr>
          </a:p>
        </p:txBody>
      </p:sp>
      <p:sp>
        <p:nvSpPr>
          <p:cNvPr id="526" name="Google Shape;526;p76"/>
          <p:cNvSpPr txBox="1">
            <a:spLocks noGrp="1"/>
          </p:cNvSpPr>
          <p:nvPr>
            <p:ph type="title"/>
          </p:nvPr>
        </p:nvSpPr>
        <p:spPr>
          <a:xfrm>
            <a:off x="4830000" y="1151100"/>
            <a:ext cx="4045200" cy="142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1"/>
                </a:solidFill>
              </a:rPr>
              <a:t>Guess Culture</a:t>
            </a:r>
            <a:br>
              <a:rPr lang="en">
                <a:solidFill>
                  <a:schemeClr val="lt1"/>
                </a:solidFill>
              </a:rPr>
            </a:br>
            <a:r>
              <a:rPr lang="en" sz="2000">
                <a:solidFill>
                  <a:schemeClr val="lt1"/>
                </a:solidFill>
              </a:rPr>
              <a:t>(Don’t make me say no)</a:t>
            </a:r>
            <a:endParaRPr sz="2000">
              <a:solidFill>
                <a:schemeClr val="lt1"/>
              </a:solidFill>
            </a:endParaRPr>
          </a:p>
        </p:txBody>
      </p:sp>
      <p:sp>
        <p:nvSpPr>
          <p:cNvPr id="527" name="Google Shape;527;p76"/>
          <p:cNvSpPr txBox="1">
            <a:spLocks noGrp="1"/>
          </p:cNvSpPr>
          <p:nvPr>
            <p:ph type="title"/>
          </p:nvPr>
        </p:nvSpPr>
        <p:spPr>
          <a:xfrm>
            <a:off x="265500" y="1151100"/>
            <a:ext cx="4045200" cy="142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Ask Culture</a:t>
            </a:r>
            <a:br>
              <a:rPr lang="en"/>
            </a:br>
            <a:r>
              <a:rPr lang="en" sz="2000"/>
              <a:t>“Feel free to say no…”</a:t>
            </a:r>
            <a:endParaRPr sz="2000"/>
          </a:p>
        </p:txBody>
      </p:sp>
      <p:sp>
        <p:nvSpPr>
          <p:cNvPr id="528" name="Google Shape;528;p76"/>
          <p:cNvSpPr txBox="1"/>
          <p:nvPr/>
        </p:nvSpPr>
        <p:spPr>
          <a:xfrm>
            <a:off x="2100" y="4869000"/>
            <a:ext cx="4572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Roboto"/>
                <a:ea typeface="Roboto"/>
                <a:cs typeface="Roboto"/>
                <a:sym typeface="Roboto"/>
              </a:rPr>
              <a:t>https://www.theatlantic.com/national/archive/2010/05/askers-vs-guessers/340891/</a:t>
            </a:r>
            <a:endParaRPr/>
          </a:p>
        </p:txBody>
      </p:sp>
      <p:sp>
        <p:nvSpPr>
          <p:cNvPr id="529" name="Google Shape;529;p76"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533"/>
        <p:cNvGrpSpPr/>
        <p:nvPr/>
      </p:nvGrpSpPr>
      <p:grpSpPr>
        <a:xfrm>
          <a:off x="0" y="0"/>
          <a:ext cx="0" cy="0"/>
          <a:chOff x="0" y="0"/>
          <a:chExt cx="0" cy="0"/>
        </a:xfrm>
      </p:grpSpPr>
      <p:sp>
        <p:nvSpPr>
          <p:cNvPr id="534" name="Google Shape;534;p77"/>
          <p:cNvSpPr txBox="1">
            <a:spLocks noGrp="1"/>
          </p:cNvSpPr>
          <p:nvPr>
            <p:ph type="body" idx="1"/>
          </p:nvPr>
        </p:nvSpPr>
        <p:spPr>
          <a:xfrm>
            <a:off x="311700" y="1387825"/>
            <a:ext cx="8520600" cy="318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“Will you make dinner tonight? I have a late meeting.”</a:t>
            </a:r>
            <a:endParaRPr b="1"/>
          </a:p>
          <a:p>
            <a:pPr marL="0" lvl="0" indent="0" algn="r" rtl="0">
              <a:lnSpc>
                <a:spcPct val="100000"/>
              </a:lnSpc>
              <a:spcBef>
                <a:spcPts val="1600"/>
              </a:spcBef>
              <a:spcAft>
                <a:spcPts val="0"/>
              </a:spcAft>
              <a:buNone/>
            </a:pPr>
            <a:r>
              <a:rPr lang="en"/>
              <a:t>“Can’t you remember I have a class tonight?</a:t>
            </a:r>
            <a:br>
              <a:rPr lang="en"/>
            </a:br>
            <a:r>
              <a:rPr lang="en"/>
              <a:t>Why did you assume I can do it? You’re so insensitive!”</a:t>
            </a:r>
            <a:endParaRPr/>
          </a:p>
          <a:p>
            <a:pPr marL="0" lvl="0" indent="0" algn="l" rtl="0">
              <a:lnSpc>
                <a:spcPct val="100000"/>
              </a:lnSpc>
              <a:spcBef>
                <a:spcPts val="1600"/>
              </a:spcBef>
              <a:spcAft>
                <a:spcPts val="0"/>
              </a:spcAft>
              <a:buNone/>
            </a:pPr>
            <a:r>
              <a:rPr lang="en" b="1"/>
              <a:t>“But I just </a:t>
            </a:r>
            <a:r>
              <a:rPr lang="en" b="1" u="sng"/>
              <a:t>asked</a:t>
            </a:r>
            <a:r>
              <a:rPr lang="en" b="1"/>
              <a:t>. You could have said no if you were too busy.</a:t>
            </a:r>
            <a:br>
              <a:rPr lang="en" b="1"/>
            </a:br>
            <a:r>
              <a:rPr lang="en" b="1"/>
              <a:t>You don’t have to get upset.”</a:t>
            </a:r>
            <a:endParaRPr b="1"/>
          </a:p>
          <a:p>
            <a:pPr marL="0" lvl="0" indent="0" algn="r" rtl="0">
              <a:lnSpc>
                <a:spcPct val="100000"/>
              </a:lnSpc>
              <a:spcBef>
                <a:spcPts val="1600"/>
              </a:spcBef>
              <a:spcAft>
                <a:spcPts val="1600"/>
              </a:spcAft>
              <a:buNone/>
            </a:pPr>
            <a:r>
              <a:rPr lang="en"/>
              <a:t>“But you should pay enough attention </a:t>
            </a:r>
            <a:r>
              <a:rPr lang="en" u="sng"/>
              <a:t>to know when you shouldn’t ask</a:t>
            </a:r>
            <a:r>
              <a:rPr lang="en"/>
              <a:t>!”</a:t>
            </a:r>
            <a:endParaRPr/>
          </a:p>
        </p:txBody>
      </p:sp>
      <p:sp>
        <p:nvSpPr>
          <p:cNvPr id="535" name="Google Shape;535;p7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Styles Collide...</a:t>
            </a:r>
            <a:br>
              <a:rPr lang="en"/>
            </a:br>
            <a:r>
              <a:rPr lang="en" sz="800">
                <a:solidFill>
                  <a:schemeClr val="dk2"/>
                </a:solidFill>
                <a:latin typeface="Arial"/>
                <a:ea typeface="Arial"/>
                <a:cs typeface="Arial"/>
                <a:sym typeface="Arial"/>
              </a:rPr>
              <a:t>https://www.lesswrong.com/posts/vs3kzjLhbdKsndnBy/ask-and-guess</a:t>
            </a:r>
            <a:endParaRPr sz="8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536" name="Google Shape;536;p77"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Shape 540"/>
        <p:cNvGrpSpPr/>
        <p:nvPr/>
      </p:nvGrpSpPr>
      <p:grpSpPr>
        <a:xfrm>
          <a:off x="0" y="0"/>
          <a:ext cx="0" cy="0"/>
          <a:chOff x="0" y="0"/>
          <a:chExt cx="0" cy="0"/>
        </a:xfrm>
      </p:grpSpPr>
      <p:sp>
        <p:nvSpPr>
          <p:cNvPr id="541" name="Google Shape;541;p78"/>
          <p:cNvSpPr txBox="1">
            <a:spLocks noGrp="1"/>
          </p:cNvSpPr>
          <p:nvPr>
            <p:ph type="title"/>
          </p:nvPr>
        </p:nvSpPr>
        <p:spPr>
          <a:xfrm>
            <a:off x="490250" y="526350"/>
            <a:ext cx="7972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Rehearsal Activity:</a:t>
            </a:r>
            <a:br>
              <a:rPr lang="en"/>
            </a:br>
            <a:r>
              <a:rPr lang="en"/>
              <a:t>Communication Styles</a:t>
            </a:r>
            <a:endParaRPr/>
          </a:p>
        </p:txBody>
      </p:sp>
      <p:sp>
        <p:nvSpPr>
          <p:cNvPr id="542" name="Google Shape;542;p78"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546"/>
        <p:cNvGrpSpPr/>
        <p:nvPr/>
      </p:nvGrpSpPr>
      <p:grpSpPr>
        <a:xfrm>
          <a:off x="0" y="0"/>
          <a:ext cx="0" cy="0"/>
          <a:chOff x="0" y="0"/>
          <a:chExt cx="0" cy="0"/>
        </a:xfrm>
      </p:grpSpPr>
      <p:sp>
        <p:nvSpPr>
          <p:cNvPr id="547" name="Google Shape;547;p79"/>
          <p:cNvSpPr/>
          <p:nvPr/>
        </p:nvSpPr>
        <p:spPr>
          <a:xfrm>
            <a:off x="32875" y="32875"/>
            <a:ext cx="4371300" cy="5066400"/>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9"/>
          <p:cNvSpPr txBox="1">
            <a:spLocks noGrp="1"/>
          </p:cNvSpPr>
          <p:nvPr>
            <p:ph type="title"/>
          </p:nvPr>
        </p:nvSpPr>
        <p:spPr>
          <a:xfrm>
            <a:off x="262400" y="394850"/>
            <a:ext cx="2974800" cy="128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Mirroring </a:t>
            </a:r>
            <a:endParaRPr>
              <a:solidFill>
                <a:srgbClr val="000000"/>
              </a:solidFill>
            </a:endParaRPr>
          </a:p>
        </p:txBody>
      </p:sp>
      <p:sp>
        <p:nvSpPr>
          <p:cNvPr id="549" name="Google Shape;549;p79"/>
          <p:cNvSpPr txBox="1">
            <a:spLocks noGrp="1"/>
          </p:cNvSpPr>
          <p:nvPr>
            <p:ph type="body" idx="4294967295"/>
          </p:nvPr>
        </p:nvSpPr>
        <p:spPr>
          <a:xfrm>
            <a:off x="262400" y="1758325"/>
            <a:ext cx="3730800" cy="292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An effort to match communication styles with your partner</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Psychological, mirroring is “unconscious agreement”</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Mirroring behavior builds trust, makes others feel at ease</a:t>
            </a:r>
            <a:endParaRPr sz="1700"/>
          </a:p>
        </p:txBody>
      </p:sp>
      <p:sp>
        <p:nvSpPr>
          <p:cNvPr id="550" name="Google Shape;550;p79"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1" name="Google Shape;551;p79" descr="Two faces mirrored over each other."/>
          <p:cNvPicPr preferRelativeResize="0"/>
          <p:nvPr/>
        </p:nvPicPr>
        <p:blipFill>
          <a:blip r:embed="rId3">
            <a:alphaModFix/>
          </a:blip>
          <a:stretch>
            <a:fillRect/>
          </a:stretch>
        </p:blipFill>
        <p:spPr>
          <a:xfrm>
            <a:off x="4717176" y="1852675"/>
            <a:ext cx="4104475" cy="2736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555"/>
        <p:cNvGrpSpPr/>
        <p:nvPr/>
      </p:nvGrpSpPr>
      <p:grpSpPr>
        <a:xfrm>
          <a:off x="0" y="0"/>
          <a:ext cx="0" cy="0"/>
          <a:chOff x="0" y="0"/>
          <a:chExt cx="0" cy="0"/>
        </a:xfrm>
      </p:grpSpPr>
      <p:sp>
        <p:nvSpPr>
          <p:cNvPr id="556" name="Google Shape;556;p80"/>
          <p:cNvSpPr txBox="1">
            <a:spLocks noGrp="1"/>
          </p:cNvSpPr>
          <p:nvPr>
            <p:ph type="title"/>
          </p:nvPr>
        </p:nvSpPr>
        <p:spPr>
          <a:xfrm>
            <a:off x="0" y="228540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highlight>
                  <a:srgbClr val="00FF00"/>
                </a:highlight>
              </a:rPr>
              <a:t>ONLINE ADAPTATION: Mirroring</a:t>
            </a:r>
            <a:br>
              <a:rPr lang="en" b="1">
                <a:highlight>
                  <a:srgbClr val="00FF00"/>
                </a:highlight>
              </a:rPr>
            </a:br>
            <a:r>
              <a:rPr lang="en" sz="1200"/>
              <a:t>Please see the slide notes for suggestions on how to adapt this activity for online delivery.</a:t>
            </a:r>
            <a:endParaRPr sz="900" b="1"/>
          </a:p>
        </p:txBody>
      </p:sp>
      <p:pic>
        <p:nvPicPr>
          <p:cNvPr id="557" name="Google Shape;557;p80" descr="CyberAmbassadors Logo."/>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id="558" name="Google Shape;558;p80"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1"/>
          <p:cNvSpPr txBox="1">
            <a:spLocks noGrp="1"/>
          </p:cNvSpPr>
          <p:nvPr>
            <p:ph type="title"/>
          </p:nvPr>
        </p:nvSpPr>
        <p:spPr>
          <a:xfrm>
            <a:off x="490250" y="526350"/>
            <a:ext cx="8051400" cy="40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Agenda</a:t>
            </a:r>
            <a:endParaRPr/>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Defining Effective Problem Solving</a:t>
            </a:r>
            <a:endParaRPr sz="2400"/>
          </a:p>
          <a:p>
            <a:pPr marL="457200" lvl="0" indent="-381000" algn="l" rtl="0">
              <a:spcBef>
                <a:spcPts val="0"/>
              </a:spcBef>
              <a:spcAft>
                <a:spcPts val="0"/>
              </a:spcAft>
              <a:buSzPts val="2400"/>
              <a:buChar char="●"/>
            </a:pPr>
            <a:r>
              <a:rPr lang="en" sz="2400"/>
              <a:t>Types of Problems and Solutions</a:t>
            </a:r>
            <a:endParaRPr sz="2400"/>
          </a:p>
          <a:p>
            <a:pPr marL="457200" lvl="0" indent="-381000" algn="l" rtl="0">
              <a:spcBef>
                <a:spcPts val="0"/>
              </a:spcBef>
              <a:spcAft>
                <a:spcPts val="0"/>
              </a:spcAft>
              <a:buSzPts val="2400"/>
              <a:buChar char="●"/>
            </a:pPr>
            <a:r>
              <a:rPr lang="en" sz="2400"/>
              <a:t>Problem Solving Practice</a:t>
            </a:r>
            <a:endParaRPr sz="2400"/>
          </a:p>
          <a:p>
            <a:pPr marL="457200" lvl="0" indent="-381000" algn="l" rtl="0">
              <a:spcBef>
                <a:spcPts val="0"/>
              </a:spcBef>
              <a:spcAft>
                <a:spcPts val="0"/>
              </a:spcAft>
              <a:buSzPts val="2400"/>
              <a:buChar char="●"/>
            </a:pPr>
            <a:r>
              <a:rPr lang="en" sz="2400"/>
              <a:t>Impact of Communication Style</a:t>
            </a:r>
            <a:endParaRPr sz="2400"/>
          </a:p>
          <a:p>
            <a:pPr marL="457200" lvl="0" indent="-381000" algn="l" rtl="0">
              <a:spcBef>
                <a:spcPts val="0"/>
              </a:spcBef>
              <a:spcAft>
                <a:spcPts val="0"/>
              </a:spcAft>
              <a:buSzPts val="2400"/>
              <a:buChar char="●"/>
            </a:pPr>
            <a:r>
              <a:rPr lang="en" sz="2400" u="sng"/>
              <a:t>Communication Practice</a:t>
            </a:r>
            <a:endParaRPr sz="2400" u="sng"/>
          </a:p>
          <a:p>
            <a:pPr marL="457200" lvl="0" indent="-381000" algn="l" rtl="0">
              <a:spcBef>
                <a:spcPts val="0"/>
              </a:spcBef>
              <a:spcAft>
                <a:spcPts val="0"/>
              </a:spcAft>
              <a:buSzPts val="2400"/>
              <a:buChar char="●"/>
            </a:pPr>
            <a:r>
              <a:rPr lang="en" sz="2400"/>
              <a:t>Wrap Up and Evaluations</a:t>
            </a:r>
            <a:endParaRPr sz="2400"/>
          </a:p>
        </p:txBody>
      </p:sp>
      <p:sp>
        <p:nvSpPr>
          <p:cNvPr id="564" name="Google Shape;564;p81"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2"/>
          <p:cNvSpPr txBox="1">
            <a:spLocks noGrp="1"/>
          </p:cNvSpPr>
          <p:nvPr>
            <p:ph type="body" idx="1"/>
          </p:nvPr>
        </p:nvSpPr>
        <p:spPr>
          <a:xfrm>
            <a:off x="0" y="3546525"/>
            <a:ext cx="8520600" cy="10197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000">
                <a:solidFill>
                  <a:srgbClr val="595959"/>
                </a:solidFill>
                <a:latin typeface="Arial"/>
                <a:ea typeface="Arial"/>
                <a:cs typeface="Arial"/>
                <a:sym typeface="Arial"/>
              </a:rPr>
              <a:t>The goal is conversation, not argument</a:t>
            </a:r>
            <a:endParaRPr sz="2000">
              <a:solidFill>
                <a:srgbClr val="595959"/>
              </a:solidFill>
              <a:latin typeface="Arial"/>
              <a:ea typeface="Arial"/>
              <a:cs typeface="Arial"/>
              <a:sym typeface="Arial"/>
            </a:endParaRPr>
          </a:p>
          <a:p>
            <a:pPr marL="914400" lvl="1" indent="-330200" algn="l" rtl="0">
              <a:lnSpc>
                <a:spcPct val="1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It’s easy to argue about expectations</a:t>
            </a:r>
            <a:endParaRPr sz="1600">
              <a:solidFill>
                <a:srgbClr val="595959"/>
              </a:solidFill>
              <a:latin typeface="Arial"/>
              <a:ea typeface="Arial"/>
              <a:cs typeface="Arial"/>
              <a:sym typeface="Arial"/>
            </a:endParaRPr>
          </a:p>
          <a:p>
            <a:pPr marL="914400" lvl="1" indent="-330200" algn="l" rtl="0">
              <a:lnSpc>
                <a:spcPct val="1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We’re more inclined to have discussions about facts</a:t>
            </a:r>
            <a:endParaRPr sz="1600">
              <a:solidFill>
                <a:srgbClr val="595959"/>
              </a:solidFill>
              <a:latin typeface="Arial"/>
              <a:ea typeface="Arial"/>
              <a:cs typeface="Arial"/>
              <a:sym typeface="Arial"/>
            </a:endParaRPr>
          </a:p>
        </p:txBody>
      </p:sp>
      <p:sp>
        <p:nvSpPr>
          <p:cNvPr id="570" name="Google Shape;570;p82"/>
          <p:cNvSpPr txBox="1">
            <a:spLocks noGrp="1"/>
          </p:cNvSpPr>
          <p:nvPr>
            <p:ph type="body" idx="1"/>
          </p:nvPr>
        </p:nvSpPr>
        <p:spPr>
          <a:xfrm>
            <a:off x="0" y="1237025"/>
            <a:ext cx="8832300" cy="1068300"/>
          </a:xfrm>
          <a:prstGeom prst="rect">
            <a:avLst/>
          </a:prstGeom>
        </p:spPr>
        <p:txBody>
          <a:bodyPr spcFirstLastPara="1" wrap="square" lIns="91425" tIns="91425" rIns="91425" bIns="91425" anchor="t" anchorCtr="0">
            <a:spAutoFit/>
          </a:bodyPr>
          <a:lstStyle/>
          <a:p>
            <a:pPr marL="0" lvl="0" indent="457200" algn="l" rtl="0">
              <a:lnSpc>
                <a:spcPct val="115000"/>
              </a:lnSpc>
              <a:spcBef>
                <a:spcPts val="0"/>
              </a:spcBef>
              <a:spcAft>
                <a:spcPts val="0"/>
              </a:spcAft>
              <a:buNone/>
            </a:pPr>
            <a:r>
              <a:rPr lang="en" sz="2000">
                <a:solidFill>
                  <a:srgbClr val="595959"/>
                </a:solidFill>
                <a:latin typeface="Arial"/>
                <a:ea typeface="Arial"/>
                <a:cs typeface="Arial"/>
                <a:sym typeface="Arial"/>
              </a:rPr>
              <a:t>Invite conversation by sharing expectations and observations </a:t>
            </a:r>
            <a:endParaRPr sz="2000">
              <a:solidFill>
                <a:srgbClr val="595959"/>
              </a:solidFill>
              <a:latin typeface="Arial"/>
              <a:ea typeface="Arial"/>
              <a:cs typeface="Arial"/>
              <a:sym typeface="Arial"/>
            </a:endParaRPr>
          </a:p>
          <a:p>
            <a:pPr marL="914400" lvl="1" indent="-330200" algn="l" rtl="0">
              <a:lnSpc>
                <a:spcPct val="115000"/>
              </a:lnSpc>
              <a:spcBef>
                <a:spcPts val="0"/>
              </a:spcBef>
              <a:spcAft>
                <a:spcPts val="0"/>
              </a:spcAft>
              <a:buClr>
                <a:srgbClr val="595959"/>
              </a:buClr>
              <a:buSzPts val="1600"/>
              <a:buFont typeface="Arial"/>
              <a:buChar char="○"/>
            </a:pPr>
            <a:r>
              <a:rPr lang="en" sz="1600" b="1">
                <a:solidFill>
                  <a:srgbClr val="595959"/>
                </a:solidFill>
                <a:latin typeface="Arial"/>
                <a:ea typeface="Arial"/>
                <a:cs typeface="Arial"/>
                <a:sym typeface="Arial"/>
              </a:rPr>
              <a:t>Expectations</a:t>
            </a:r>
            <a:r>
              <a:rPr lang="en" sz="1600">
                <a:solidFill>
                  <a:srgbClr val="595959"/>
                </a:solidFill>
                <a:latin typeface="Arial"/>
                <a:ea typeface="Arial"/>
                <a:cs typeface="Arial"/>
                <a:sym typeface="Arial"/>
              </a:rPr>
              <a:t> are what we think, wish or assume to be the truth</a:t>
            </a:r>
            <a:endParaRPr sz="1600">
              <a:solidFill>
                <a:srgbClr val="595959"/>
              </a:solidFill>
              <a:latin typeface="Arial"/>
              <a:ea typeface="Arial"/>
              <a:cs typeface="Arial"/>
              <a:sym typeface="Arial"/>
            </a:endParaRPr>
          </a:p>
          <a:p>
            <a:pPr marL="914400" lvl="1" indent="-330200" algn="l" rtl="0">
              <a:lnSpc>
                <a:spcPct val="115000"/>
              </a:lnSpc>
              <a:spcBef>
                <a:spcPts val="0"/>
              </a:spcBef>
              <a:spcAft>
                <a:spcPts val="0"/>
              </a:spcAft>
              <a:buClr>
                <a:srgbClr val="595959"/>
              </a:buClr>
              <a:buSzPts val="1600"/>
              <a:buFont typeface="Arial"/>
              <a:buChar char="○"/>
            </a:pPr>
            <a:r>
              <a:rPr lang="en" sz="1600" b="1">
                <a:solidFill>
                  <a:srgbClr val="595959"/>
                </a:solidFill>
                <a:latin typeface="Arial"/>
                <a:ea typeface="Arial"/>
                <a:cs typeface="Arial"/>
                <a:sym typeface="Arial"/>
              </a:rPr>
              <a:t>Observations</a:t>
            </a:r>
            <a:r>
              <a:rPr lang="en" sz="1600">
                <a:solidFill>
                  <a:srgbClr val="595959"/>
                </a:solidFill>
                <a:latin typeface="Arial"/>
                <a:ea typeface="Arial"/>
                <a:cs typeface="Arial"/>
                <a:sym typeface="Arial"/>
              </a:rPr>
              <a:t> are facts: what do we know, based on actual experience or data?</a:t>
            </a:r>
            <a:endParaRPr sz="1600"/>
          </a:p>
        </p:txBody>
      </p:sp>
      <p:sp>
        <p:nvSpPr>
          <p:cNvPr id="571" name="Google Shape;571;p8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Start Conversations, Not Arguments</a:t>
            </a:r>
            <a:br>
              <a:rPr lang="en"/>
            </a:br>
            <a:r>
              <a:rPr lang="en" sz="800"/>
              <a:t>https://www.linkedin.com/pulse/what-resonated-week-expectations-vs-observations-amy-blaschka</a:t>
            </a:r>
            <a:endParaRPr sz="2800"/>
          </a:p>
          <a:p>
            <a:pPr marL="0" lvl="0" indent="0" algn="l" rtl="0">
              <a:spcBef>
                <a:spcPts val="0"/>
              </a:spcBef>
              <a:spcAft>
                <a:spcPts val="0"/>
              </a:spcAft>
              <a:buNone/>
            </a:pPr>
            <a:endParaRPr sz="900"/>
          </a:p>
        </p:txBody>
      </p:sp>
      <p:sp>
        <p:nvSpPr>
          <p:cNvPr id="572" name="Google Shape;572;p82"/>
          <p:cNvSpPr txBox="1">
            <a:spLocks noGrp="1"/>
          </p:cNvSpPr>
          <p:nvPr>
            <p:ph type="body" idx="1"/>
          </p:nvPr>
        </p:nvSpPr>
        <p:spPr>
          <a:xfrm>
            <a:off x="0" y="2392625"/>
            <a:ext cx="8520600" cy="10197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000">
                <a:solidFill>
                  <a:srgbClr val="595959"/>
                </a:solidFill>
                <a:latin typeface="Arial"/>
                <a:ea typeface="Arial"/>
                <a:cs typeface="Arial"/>
                <a:sym typeface="Arial"/>
              </a:rPr>
              <a:t>It’s important to communicate expectations first and then observations</a:t>
            </a:r>
            <a:endParaRPr sz="2000">
              <a:solidFill>
                <a:srgbClr val="595959"/>
              </a:solidFill>
              <a:latin typeface="Arial"/>
              <a:ea typeface="Arial"/>
              <a:cs typeface="Arial"/>
              <a:sym typeface="Arial"/>
            </a:endParaRPr>
          </a:p>
          <a:p>
            <a:pPr marL="914400" lvl="1" indent="-330200" algn="l" rtl="0">
              <a:lnSpc>
                <a:spcPct val="115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When we feel defensive, we may not be listening carefully</a:t>
            </a:r>
            <a:endParaRPr sz="1600">
              <a:solidFill>
                <a:srgbClr val="595959"/>
              </a:solidFill>
              <a:latin typeface="Arial"/>
              <a:ea typeface="Arial"/>
              <a:cs typeface="Arial"/>
              <a:sym typeface="Arial"/>
            </a:endParaRPr>
          </a:p>
          <a:p>
            <a:pPr marL="914400" lvl="1" indent="-330200" algn="l" rtl="0">
              <a:lnSpc>
                <a:spcPct val="2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We are more likely to remember the last thing we heard</a:t>
            </a:r>
            <a:endParaRPr sz="1600">
              <a:solidFill>
                <a:srgbClr val="595959"/>
              </a:solidFill>
              <a:latin typeface="Arial"/>
              <a:ea typeface="Arial"/>
              <a:cs typeface="Arial"/>
              <a:sym typeface="Arial"/>
            </a:endParaRPr>
          </a:p>
        </p:txBody>
      </p:sp>
      <p:sp>
        <p:nvSpPr>
          <p:cNvPr id="573" name="Google Shape;573;p82"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3"/>
          <p:cNvSpPr txBox="1">
            <a:spLocks noGrp="1"/>
          </p:cNvSpPr>
          <p:nvPr>
            <p:ph type="body" idx="1"/>
          </p:nvPr>
        </p:nvSpPr>
        <p:spPr>
          <a:xfrm>
            <a:off x="0" y="1961600"/>
            <a:ext cx="8682900" cy="1104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Can you “agree to disagree”?</a:t>
            </a:r>
            <a:endParaRPr/>
          </a:p>
          <a:p>
            <a:pPr marL="914400" lvl="1" indent="-317500" algn="l" rtl="0">
              <a:spcBef>
                <a:spcPts val="0"/>
              </a:spcBef>
              <a:spcAft>
                <a:spcPts val="0"/>
              </a:spcAft>
              <a:buSzPts val="1400"/>
              <a:buChar char="○"/>
            </a:pPr>
            <a:r>
              <a:rPr lang="en"/>
              <a:t>Yes, if the idea is not central to the solution</a:t>
            </a:r>
            <a:endParaRPr/>
          </a:p>
          <a:p>
            <a:pPr marL="914400" lvl="1" indent="-317500" algn="l" rtl="0">
              <a:spcBef>
                <a:spcPts val="0"/>
              </a:spcBef>
              <a:spcAft>
                <a:spcPts val="0"/>
              </a:spcAft>
              <a:buSzPts val="1400"/>
              <a:buChar char="○"/>
            </a:pPr>
            <a:r>
              <a:rPr lang="en"/>
              <a:t>No, if the disagreement is about factual information or is critical to the success of the solution</a:t>
            </a:r>
            <a:endParaRPr/>
          </a:p>
        </p:txBody>
      </p:sp>
      <p:sp>
        <p:nvSpPr>
          <p:cNvPr id="579" name="Google Shape;579;p83"/>
          <p:cNvSpPr txBox="1">
            <a:spLocks noGrp="1"/>
          </p:cNvSpPr>
          <p:nvPr>
            <p:ph type="body" idx="1"/>
          </p:nvPr>
        </p:nvSpPr>
        <p:spPr>
          <a:xfrm>
            <a:off x="0" y="1254600"/>
            <a:ext cx="8682900" cy="802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Our expectations and opinions may be different, but we can still work together</a:t>
            </a:r>
            <a:endParaRPr/>
          </a:p>
          <a:p>
            <a:pPr marL="914400" lvl="1" indent="-317500" algn="l" rtl="0">
              <a:spcBef>
                <a:spcPts val="0"/>
              </a:spcBef>
              <a:spcAft>
                <a:spcPts val="0"/>
              </a:spcAft>
              <a:buSzPts val="1400"/>
              <a:buChar char="○"/>
            </a:pPr>
            <a:r>
              <a:rPr lang="en"/>
              <a:t>Communicating effectively about diverse ideas can lead to new solutions</a:t>
            </a:r>
            <a:endParaRPr/>
          </a:p>
        </p:txBody>
      </p:sp>
      <p:sp>
        <p:nvSpPr>
          <p:cNvPr id="580" name="Google Shape;580;p8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What if you Still Disagree?</a:t>
            </a:r>
            <a:br>
              <a:rPr lang="en"/>
            </a:br>
            <a:r>
              <a:rPr lang="en" sz="900"/>
              <a:t>Patterson et al. (2012) Crucial Conversations: Tools for Talking When Stakes are High</a:t>
            </a:r>
            <a:endParaRPr sz="2900"/>
          </a:p>
        </p:txBody>
      </p:sp>
      <p:sp>
        <p:nvSpPr>
          <p:cNvPr id="581" name="Google Shape;581;p83"/>
          <p:cNvSpPr txBox="1">
            <a:spLocks noGrp="1"/>
          </p:cNvSpPr>
          <p:nvPr>
            <p:ph type="body" idx="1"/>
          </p:nvPr>
        </p:nvSpPr>
        <p:spPr>
          <a:xfrm>
            <a:off x="0" y="2898925"/>
            <a:ext cx="8682900" cy="1779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800"/>
              <a:t>When you disagree, remember your ABCs</a:t>
            </a:r>
            <a:endParaRPr sz="1800"/>
          </a:p>
          <a:p>
            <a:pPr marL="914400" lvl="1" indent="-317500" algn="l" rtl="0">
              <a:spcBef>
                <a:spcPts val="0"/>
              </a:spcBef>
              <a:spcAft>
                <a:spcPts val="0"/>
              </a:spcAft>
              <a:buSzPts val="1400"/>
              <a:buChar char="○"/>
            </a:pPr>
            <a:r>
              <a:rPr lang="en" b="1"/>
              <a:t>Agree.</a:t>
            </a:r>
            <a:r>
              <a:rPr lang="en"/>
              <a:t>  Start by finding the points where you agree.</a:t>
            </a:r>
            <a:endParaRPr/>
          </a:p>
          <a:p>
            <a:pPr marL="914400" lvl="1" indent="-317500" algn="l" rtl="0">
              <a:spcBef>
                <a:spcPts val="0"/>
              </a:spcBef>
              <a:spcAft>
                <a:spcPts val="0"/>
              </a:spcAft>
              <a:buSzPts val="1400"/>
              <a:buChar char="○"/>
            </a:pPr>
            <a:r>
              <a:rPr lang="en" b="1"/>
              <a:t>Build.</a:t>
            </a:r>
            <a:r>
              <a:rPr lang="en"/>
              <a:t>  Use these points of agreement as a foundation to build the relationship.</a:t>
            </a:r>
            <a:endParaRPr/>
          </a:p>
          <a:p>
            <a:pPr marL="914400" lvl="1" indent="-317500" algn="l" rtl="0">
              <a:spcBef>
                <a:spcPts val="0"/>
              </a:spcBef>
              <a:spcAft>
                <a:spcPts val="0"/>
              </a:spcAft>
              <a:buSzPts val="1400"/>
              <a:buChar char="○"/>
            </a:pPr>
            <a:r>
              <a:rPr lang="en" b="1"/>
              <a:t>Compare.  </a:t>
            </a:r>
            <a:r>
              <a:rPr lang="en"/>
              <a:t>Work together to examine the areas of disagreement and </a:t>
            </a:r>
            <a:br>
              <a:rPr lang="en"/>
            </a:br>
            <a:r>
              <a:rPr lang="en"/>
              <a:t>compare both perspectives.  You may not always find solutions, but </a:t>
            </a:r>
            <a:br>
              <a:rPr lang="en"/>
            </a:br>
            <a:r>
              <a:rPr lang="en"/>
              <a:t>you will gain understanding and build relationships.</a:t>
            </a:r>
            <a:endParaRPr/>
          </a:p>
        </p:txBody>
      </p:sp>
      <p:sp>
        <p:nvSpPr>
          <p:cNvPr id="582" name="Google Shape;582;p83"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86"/>
        <p:cNvGrpSpPr/>
        <p:nvPr/>
      </p:nvGrpSpPr>
      <p:grpSpPr>
        <a:xfrm>
          <a:off x="0" y="0"/>
          <a:ext cx="0" cy="0"/>
          <a:chOff x="0" y="0"/>
          <a:chExt cx="0" cy="0"/>
        </a:xfrm>
      </p:grpSpPr>
      <p:sp>
        <p:nvSpPr>
          <p:cNvPr id="587" name="Google Shape;587;p84"/>
          <p:cNvSpPr txBox="1">
            <a:spLocks noGrp="1"/>
          </p:cNvSpPr>
          <p:nvPr>
            <p:ph type="title"/>
          </p:nvPr>
        </p:nvSpPr>
        <p:spPr>
          <a:xfrm>
            <a:off x="490250" y="526350"/>
            <a:ext cx="7972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Rehearsal Activity:</a:t>
            </a:r>
            <a:br>
              <a:rPr lang="en"/>
            </a:br>
            <a:r>
              <a:rPr lang="en"/>
              <a:t>Effective Communication</a:t>
            </a:r>
            <a:endParaRPr/>
          </a:p>
        </p:txBody>
      </p:sp>
      <p:sp>
        <p:nvSpPr>
          <p:cNvPr id="588" name="Google Shape;588;p84"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5"/>
          <p:cNvSpPr txBox="1">
            <a:spLocks noGrp="1"/>
          </p:cNvSpPr>
          <p:nvPr>
            <p:ph type="body" idx="1"/>
          </p:nvPr>
        </p:nvSpPr>
        <p:spPr>
          <a:xfrm>
            <a:off x="0" y="1155700"/>
            <a:ext cx="8520600" cy="3339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Use expectations and observations to communicate about problems </a:t>
            </a:r>
            <a:endParaRPr/>
          </a:p>
          <a:p>
            <a:pPr marL="914400" lvl="1" indent="-317500" algn="l" rtl="0">
              <a:spcBef>
                <a:spcPts val="0"/>
              </a:spcBef>
              <a:spcAft>
                <a:spcPts val="0"/>
              </a:spcAft>
              <a:buSzPts val="1400"/>
              <a:buChar char="○"/>
            </a:pPr>
            <a:r>
              <a:rPr lang="en"/>
              <a:t>Email offers the opportunity to draft, review and revise</a:t>
            </a:r>
            <a:endParaRPr/>
          </a:p>
          <a:p>
            <a:pPr marL="914400" lvl="1" indent="-317500" algn="l" rtl="0">
              <a:spcBef>
                <a:spcPts val="0"/>
              </a:spcBef>
              <a:spcAft>
                <a:spcPts val="0"/>
              </a:spcAft>
              <a:buSzPts val="1400"/>
              <a:buChar char="○"/>
            </a:pPr>
            <a:r>
              <a:rPr lang="en"/>
              <a:t>Don’t fill in the “to” field until you’re actually ready to send the final version!</a:t>
            </a:r>
            <a:endParaRPr/>
          </a:p>
          <a:p>
            <a:pPr marL="457200" lvl="0" indent="0" algn="l" rtl="0">
              <a:spcBef>
                <a:spcPts val="1000"/>
              </a:spcBef>
              <a:spcAft>
                <a:spcPts val="0"/>
              </a:spcAft>
              <a:buNone/>
            </a:pPr>
            <a:r>
              <a:rPr lang="en"/>
              <a:t>Clearly state your expectations</a:t>
            </a:r>
            <a:endParaRPr/>
          </a:p>
          <a:p>
            <a:pPr marL="914400" lvl="1" indent="-317500" algn="l" rtl="0">
              <a:spcBef>
                <a:spcPts val="0"/>
              </a:spcBef>
              <a:spcAft>
                <a:spcPts val="0"/>
              </a:spcAft>
              <a:buSzPts val="1400"/>
              <a:buChar char="○"/>
            </a:pPr>
            <a:r>
              <a:rPr lang="en"/>
              <a:t>What did you expect to happen?</a:t>
            </a:r>
            <a:endParaRPr/>
          </a:p>
          <a:p>
            <a:pPr marL="457200" lvl="0" indent="0" algn="l" rtl="0">
              <a:spcBef>
                <a:spcPts val="1000"/>
              </a:spcBef>
              <a:spcAft>
                <a:spcPts val="0"/>
              </a:spcAft>
              <a:buNone/>
            </a:pPr>
            <a:r>
              <a:rPr lang="en"/>
              <a:t>Clearly describe your observations</a:t>
            </a:r>
            <a:endParaRPr/>
          </a:p>
          <a:p>
            <a:pPr marL="914400" lvl="1" indent="-317500" algn="l" rtl="0">
              <a:spcBef>
                <a:spcPts val="0"/>
              </a:spcBef>
              <a:spcAft>
                <a:spcPts val="0"/>
              </a:spcAft>
              <a:buSzPts val="1400"/>
              <a:buChar char="○"/>
            </a:pPr>
            <a:r>
              <a:rPr lang="en"/>
              <a:t>What did you see / hear / read / experience?</a:t>
            </a:r>
            <a:endParaRPr/>
          </a:p>
          <a:p>
            <a:pPr marL="914400" lvl="1" indent="-317500" algn="l" rtl="0">
              <a:spcBef>
                <a:spcPts val="0"/>
              </a:spcBef>
              <a:spcAft>
                <a:spcPts val="0"/>
              </a:spcAft>
              <a:buSzPts val="1400"/>
              <a:buChar char="○"/>
            </a:pPr>
            <a:r>
              <a:rPr lang="en"/>
              <a:t>When did you observe this?</a:t>
            </a:r>
            <a:endParaRPr/>
          </a:p>
          <a:p>
            <a:pPr marL="914400" lvl="1" indent="-317500" algn="l" rtl="0">
              <a:spcBef>
                <a:spcPts val="0"/>
              </a:spcBef>
              <a:spcAft>
                <a:spcPts val="0"/>
              </a:spcAft>
              <a:buSzPts val="1400"/>
              <a:buChar char="○"/>
            </a:pPr>
            <a:r>
              <a:rPr lang="en"/>
              <a:t>Who was involved?</a:t>
            </a:r>
            <a:endParaRPr/>
          </a:p>
          <a:p>
            <a:pPr marL="457200" lvl="0" indent="0" algn="l" rtl="0">
              <a:spcBef>
                <a:spcPts val="1000"/>
              </a:spcBef>
              <a:spcAft>
                <a:spcPts val="0"/>
              </a:spcAft>
              <a:buNone/>
            </a:pPr>
            <a:r>
              <a:rPr lang="en"/>
              <a:t>Avoid assumptions</a:t>
            </a:r>
            <a:endParaRPr/>
          </a:p>
          <a:p>
            <a:pPr marL="914400" lvl="1" indent="-317500" algn="l" rtl="0">
              <a:spcBef>
                <a:spcPts val="0"/>
              </a:spcBef>
              <a:spcAft>
                <a:spcPts val="0"/>
              </a:spcAft>
              <a:buSzPts val="1400"/>
              <a:buChar char="○"/>
            </a:pPr>
            <a:r>
              <a:rPr lang="en"/>
              <a:t>You may not understand the true source of the problem</a:t>
            </a:r>
            <a:endParaRPr/>
          </a:p>
        </p:txBody>
      </p:sp>
      <p:sp>
        <p:nvSpPr>
          <p:cNvPr id="594" name="Google Shape;594;p8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Practice: Email Communications</a:t>
            </a:r>
            <a:endParaRPr/>
          </a:p>
        </p:txBody>
      </p:sp>
      <p:sp>
        <p:nvSpPr>
          <p:cNvPr id="595" name="Google Shape;595;p85"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1"/>
          <p:cNvSpPr txBox="1">
            <a:spLocks noGrp="1"/>
          </p:cNvSpPr>
          <p:nvPr>
            <p:ph type="body" idx="1"/>
          </p:nvPr>
        </p:nvSpPr>
        <p:spPr>
          <a:xfrm>
            <a:off x="340025" y="1342225"/>
            <a:ext cx="6366900" cy="1111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a:solidFill>
                  <a:srgbClr val="FFFFFF"/>
                </a:solidFill>
              </a:rPr>
              <a:t>What interesting place will you visit this summer?</a:t>
            </a:r>
            <a:endParaRPr sz="2400" dirty="0">
              <a:solidFill>
                <a:srgbClr val="FFFFFF"/>
              </a:solidFill>
            </a:endParaRPr>
          </a:p>
        </p:txBody>
      </p:sp>
      <p:sp>
        <p:nvSpPr>
          <p:cNvPr id="216" name="Google Shape;216;p41"/>
          <p:cNvSpPr txBox="1">
            <a:spLocks noGrp="1"/>
          </p:cNvSpPr>
          <p:nvPr>
            <p:ph type="title"/>
          </p:nvPr>
        </p:nvSpPr>
        <p:spPr>
          <a:xfrm>
            <a:off x="340025" y="336450"/>
            <a:ext cx="6366900" cy="10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id="217" name="Google Shape;217;p41"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41" descr="A group of people with chat bubbles overhead."/>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599"/>
        <p:cNvGrpSpPr/>
        <p:nvPr/>
      </p:nvGrpSpPr>
      <p:grpSpPr>
        <a:xfrm>
          <a:off x="0" y="0"/>
          <a:ext cx="0" cy="0"/>
          <a:chOff x="0" y="0"/>
          <a:chExt cx="0" cy="0"/>
        </a:xfrm>
      </p:grpSpPr>
      <p:sp>
        <p:nvSpPr>
          <p:cNvPr id="600" name="Google Shape;600;p8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Example - Misusing HPC</a:t>
            </a:r>
            <a:endParaRPr/>
          </a:p>
        </p:txBody>
      </p:sp>
      <p:sp>
        <p:nvSpPr>
          <p:cNvPr id="601" name="Google Shape;601;p8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Jazz,</a:t>
            </a:r>
            <a:endParaRPr/>
          </a:p>
          <a:p>
            <a:pPr marL="0" lvl="0" indent="0" algn="l" rtl="0">
              <a:spcBef>
                <a:spcPts val="1600"/>
              </a:spcBef>
              <a:spcAft>
                <a:spcPts val="0"/>
              </a:spcAft>
              <a:buNone/>
            </a:pPr>
            <a:r>
              <a:rPr lang="en"/>
              <a:t>Your jobs are going over resource limits and causing the nodes to go down. You need to stop running them immediately or we will disable your account.</a:t>
            </a:r>
            <a:endParaRPr/>
          </a:p>
          <a:p>
            <a:pPr marL="457200" lvl="0" indent="-317500" algn="l" rtl="0">
              <a:spcBef>
                <a:spcPts val="1600"/>
              </a:spcBef>
              <a:spcAft>
                <a:spcPts val="0"/>
              </a:spcAft>
              <a:buSzPts val="1400"/>
              <a:buChar char="-"/>
            </a:pPr>
            <a:r>
              <a:rPr lang="en"/>
              <a:t>HPC Team </a:t>
            </a:r>
            <a:endParaRPr/>
          </a:p>
        </p:txBody>
      </p:sp>
      <p:sp>
        <p:nvSpPr>
          <p:cNvPr id="602" name="Google Shape;602;p8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Jazz,</a:t>
            </a:r>
            <a:endParaRPr/>
          </a:p>
          <a:p>
            <a:pPr marL="0" lvl="0" indent="0" algn="l" rtl="0">
              <a:spcBef>
                <a:spcPts val="1600"/>
              </a:spcBef>
              <a:spcAft>
                <a:spcPts val="0"/>
              </a:spcAft>
              <a:buNone/>
            </a:pPr>
            <a:r>
              <a:rPr lang="en" b="1">
                <a:solidFill>
                  <a:srgbClr val="38761D"/>
                </a:solidFill>
              </a:rPr>
              <a:t>The HPC system limits jobs in order to make the resources available to everyone.</a:t>
            </a:r>
            <a:r>
              <a:rPr lang="en"/>
              <a:t> </a:t>
            </a:r>
            <a:r>
              <a:rPr lang="en" u="sng"/>
              <a:t>We noticed that your jobs are consistently going over these limits,</a:t>
            </a:r>
            <a:r>
              <a:rPr lang="en"/>
              <a:t> </a:t>
            </a:r>
            <a:r>
              <a:rPr lang="en">
                <a:highlight>
                  <a:srgbClr val="FFFF00"/>
                </a:highlight>
              </a:rPr>
              <a:t>which causes the nodes to go down.</a:t>
            </a:r>
            <a:r>
              <a:rPr lang="en"/>
              <a:t> </a:t>
            </a:r>
            <a:endParaRPr/>
          </a:p>
          <a:p>
            <a:pPr marL="0" lvl="0" indent="0" algn="l" rtl="0">
              <a:spcBef>
                <a:spcPts val="1600"/>
              </a:spcBef>
              <a:spcAft>
                <a:spcPts val="0"/>
              </a:spcAft>
              <a:buNone/>
            </a:pPr>
            <a:r>
              <a:rPr lang="en" b="1">
                <a:solidFill>
                  <a:srgbClr val="9900FF"/>
                </a:solidFill>
              </a:rPr>
              <a:t>Would you please set up an appointment so that we can talk about your resource needs and try to identify a solution?</a:t>
            </a:r>
            <a:endParaRPr b="1">
              <a:solidFill>
                <a:srgbClr val="9900FF"/>
              </a:solidFill>
            </a:endParaRPr>
          </a:p>
          <a:p>
            <a:pPr marL="457200" lvl="0" indent="-317500" algn="l" rtl="0">
              <a:spcBef>
                <a:spcPts val="1600"/>
              </a:spcBef>
              <a:spcAft>
                <a:spcPts val="0"/>
              </a:spcAft>
              <a:buSzPts val="1400"/>
              <a:buChar char="-"/>
            </a:pPr>
            <a:r>
              <a:rPr lang="en"/>
              <a:t>HPC Team </a:t>
            </a:r>
            <a:endParaRPr/>
          </a:p>
          <a:p>
            <a:pPr marL="0" lvl="0" indent="0" algn="l" rtl="0">
              <a:spcBef>
                <a:spcPts val="1600"/>
              </a:spcBef>
              <a:spcAft>
                <a:spcPts val="1600"/>
              </a:spcAft>
              <a:buNone/>
            </a:pPr>
            <a:endParaRPr/>
          </a:p>
        </p:txBody>
      </p:sp>
      <p:sp>
        <p:nvSpPr>
          <p:cNvPr id="603" name="Google Shape;603;p86"/>
          <p:cNvSpPr txBox="1">
            <a:spLocks noGrp="1"/>
          </p:cNvSpPr>
          <p:nvPr>
            <p:ph type="body" idx="2"/>
          </p:nvPr>
        </p:nvSpPr>
        <p:spPr>
          <a:xfrm>
            <a:off x="6813900" y="293350"/>
            <a:ext cx="2018400" cy="11172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38761D"/>
                </a:solidFill>
              </a:rPr>
              <a:t>Expectations</a:t>
            </a:r>
            <a:endParaRPr b="1">
              <a:solidFill>
                <a:srgbClr val="38761D"/>
              </a:solidFill>
            </a:endParaRPr>
          </a:p>
          <a:p>
            <a:pPr marL="0" lvl="0" indent="0" algn="ctr" rtl="0">
              <a:lnSpc>
                <a:spcPct val="115000"/>
              </a:lnSpc>
              <a:spcBef>
                <a:spcPts val="0"/>
              </a:spcBef>
              <a:spcAft>
                <a:spcPts val="0"/>
              </a:spcAft>
              <a:buNone/>
            </a:pPr>
            <a:r>
              <a:rPr lang="en" u="sng"/>
              <a:t>Observations</a:t>
            </a:r>
            <a:endParaRPr u="sng"/>
          </a:p>
          <a:p>
            <a:pPr marL="0" lvl="0" indent="0" algn="ctr" rtl="0">
              <a:lnSpc>
                <a:spcPct val="115000"/>
              </a:lnSpc>
              <a:spcBef>
                <a:spcPts val="0"/>
              </a:spcBef>
              <a:spcAft>
                <a:spcPts val="0"/>
              </a:spcAft>
              <a:buNone/>
            </a:pPr>
            <a:r>
              <a:rPr lang="en">
                <a:highlight>
                  <a:srgbClr val="FFFF00"/>
                </a:highlight>
              </a:rPr>
              <a:t>Natural Consequences</a:t>
            </a:r>
            <a:endParaRPr>
              <a:highlight>
                <a:srgbClr val="FFFF00"/>
              </a:highlight>
            </a:endParaRPr>
          </a:p>
          <a:p>
            <a:pPr marL="0" lvl="0" indent="0" algn="ctr" rtl="0">
              <a:lnSpc>
                <a:spcPct val="115000"/>
              </a:lnSpc>
              <a:spcBef>
                <a:spcPts val="0"/>
              </a:spcBef>
              <a:spcAft>
                <a:spcPts val="0"/>
              </a:spcAft>
              <a:buNone/>
            </a:pPr>
            <a:r>
              <a:rPr lang="en" b="1">
                <a:solidFill>
                  <a:srgbClr val="9900FF"/>
                </a:solidFill>
              </a:rPr>
              <a:t>Follow Up</a:t>
            </a:r>
            <a:endParaRPr b="1">
              <a:solidFill>
                <a:srgbClr val="9900FF"/>
              </a:solidFill>
            </a:endParaRPr>
          </a:p>
        </p:txBody>
      </p:sp>
      <p:sp>
        <p:nvSpPr>
          <p:cNvPr id="604" name="Google Shape;604;p86"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Example - IT Problems</a:t>
            </a:r>
            <a:endParaRPr/>
          </a:p>
        </p:txBody>
      </p:sp>
      <p:sp>
        <p:nvSpPr>
          <p:cNvPr id="610" name="Google Shape;610;p87"/>
          <p:cNvSpPr txBox="1">
            <a:spLocks noGrp="1"/>
          </p:cNvSpPr>
          <p:nvPr>
            <p:ph type="body" idx="2"/>
          </p:nvPr>
        </p:nvSpPr>
        <p:spPr>
          <a:xfrm>
            <a:off x="4369325" y="1229975"/>
            <a:ext cx="44631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Dr. Xio,</a:t>
            </a:r>
            <a:endParaRPr/>
          </a:p>
          <a:p>
            <a:pPr marL="0" lvl="0" indent="0" algn="l" rtl="0">
              <a:spcBef>
                <a:spcPts val="1600"/>
              </a:spcBef>
              <a:spcAft>
                <a:spcPts val="0"/>
              </a:spcAft>
              <a:buNone/>
            </a:pPr>
            <a:r>
              <a:rPr lang="en" b="1">
                <a:solidFill>
                  <a:srgbClr val="38761D"/>
                </a:solidFill>
              </a:rPr>
              <a:t>The IT department has a ticketing system for our users to submit requests and let us know when there are problems.</a:t>
            </a:r>
            <a:r>
              <a:rPr lang="en"/>
              <a:t> </a:t>
            </a:r>
            <a:r>
              <a:rPr lang="en" u="sng"/>
              <a:t>I understand that you came into the office three times last week asking our staff to resolve a problem impacting your work.</a:t>
            </a:r>
            <a:endParaRPr u="sng"/>
          </a:p>
          <a:p>
            <a:pPr marL="0" lvl="0" indent="0" algn="l" rtl="0">
              <a:spcBef>
                <a:spcPts val="1600"/>
              </a:spcBef>
              <a:spcAft>
                <a:spcPts val="0"/>
              </a:spcAft>
              <a:buNone/>
            </a:pPr>
            <a:r>
              <a:rPr lang="en">
                <a:highlight>
                  <a:srgbClr val="FFFF00"/>
                </a:highlight>
              </a:rPr>
              <a:t>I rely on the ticketing system to track problems and assign staff to address them.</a:t>
            </a:r>
            <a:r>
              <a:rPr lang="en"/>
              <a:t> </a:t>
            </a:r>
            <a:r>
              <a:rPr lang="en" b="1">
                <a:solidFill>
                  <a:srgbClr val="9900FF"/>
                </a:solidFill>
              </a:rPr>
              <a:t>Please make sure to submit a ticket when you have an IT concern; if you do not receive a response within 48 hours, feel free to email me directly.</a:t>
            </a:r>
            <a:endParaRPr b="1">
              <a:solidFill>
                <a:srgbClr val="9900FF"/>
              </a:solidFill>
            </a:endParaRPr>
          </a:p>
          <a:p>
            <a:pPr marL="457200" lvl="0" indent="-317500" algn="l" rtl="0">
              <a:spcBef>
                <a:spcPts val="1600"/>
              </a:spcBef>
              <a:spcAft>
                <a:spcPts val="0"/>
              </a:spcAft>
              <a:buSzPts val="1400"/>
              <a:buChar char="-"/>
            </a:pPr>
            <a:r>
              <a:rPr lang="en"/>
              <a:t>Rory</a:t>
            </a:r>
            <a:endParaRPr/>
          </a:p>
        </p:txBody>
      </p:sp>
      <p:sp>
        <p:nvSpPr>
          <p:cNvPr id="611" name="Google Shape;611;p87"/>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Dr. Xio,</a:t>
            </a:r>
            <a:endParaRPr/>
          </a:p>
          <a:p>
            <a:pPr marL="0" lvl="0" indent="0" algn="l" rtl="0">
              <a:spcBef>
                <a:spcPts val="1600"/>
              </a:spcBef>
              <a:spcAft>
                <a:spcPts val="0"/>
              </a:spcAft>
              <a:buNone/>
            </a:pPr>
            <a:r>
              <a:rPr lang="en"/>
              <a:t>From now on please come to me with all questions and comments instead of the IT staff. I realize that there is a problem on the system that is impacting your work, but my staff is trying their best to fix the problem and your constant interruptions are distracting them and makes fixing the problem take longer.  </a:t>
            </a:r>
            <a:endParaRPr/>
          </a:p>
          <a:p>
            <a:pPr marL="457200" lvl="0" indent="-317500" algn="l" rtl="0">
              <a:spcBef>
                <a:spcPts val="1600"/>
              </a:spcBef>
              <a:spcAft>
                <a:spcPts val="0"/>
              </a:spcAft>
              <a:buSzPts val="1400"/>
              <a:buChar char="-"/>
            </a:pPr>
            <a:r>
              <a:rPr lang="en"/>
              <a:t>Rory</a:t>
            </a:r>
            <a:endParaRPr/>
          </a:p>
        </p:txBody>
      </p:sp>
      <p:sp>
        <p:nvSpPr>
          <p:cNvPr id="612" name="Google Shape;612;p87"/>
          <p:cNvSpPr txBox="1">
            <a:spLocks noGrp="1"/>
          </p:cNvSpPr>
          <p:nvPr>
            <p:ph type="body" idx="2"/>
          </p:nvPr>
        </p:nvSpPr>
        <p:spPr>
          <a:xfrm>
            <a:off x="6813900" y="293350"/>
            <a:ext cx="2018400" cy="11172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38761D"/>
                </a:solidFill>
              </a:rPr>
              <a:t>Expectations</a:t>
            </a:r>
            <a:endParaRPr b="1">
              <a:solidFill>
                <a:srgbClr val="38761D"/>
              </a:solidFill>
            </a:endParaRPr>
          </a:p>
          <a:p>
            <a:pPr marL="0" lvl="0" indent="0" algn="ctr" rtl="0">
              <a:lnSpc>
                <a:spcPct val="115000"/>
              </a:lnSpc>
              <a:spcBef>
                <a:spcPts val="0"/>
              </a:spcBef>
              <a:spcAft>
                <a:spcPts val="0"/>
              </a:spcAft>
              <a:buNone/>
            </a:pPr>
            <a:r>
              <a:rPr lang="en" u="sng"/>
              <a:t>Observations</a:t>
            </a:r>
            <a:endParaRPr u="sng"/>
          </a:p>
          <a:p>
            <a:pPr marL="0" lvl="0" indent="0" algn="ctr" rtl="0">
              <a:lnSpc>
                <a:spcPct val="115000"/>
              </a:lnSpc>
              <a:spcBef>
                <a:spcPts val="0"/>
              </a:spcBef>
              <a:spcAft>
                <a:spcPts val="0"/>
              </a:spcAft>
              <a:buNone/>
            </a:pPr>
            <a:r>
              <a:rPr lang="en">
                <a:highlight>
                  <a:srgbClr val="FFFF00"/>
                </a:highlight>
              </a:rPr>
              <a:t>Natural Consequences</a:t>
            </a:r>
            <a:endParaRPr>
              <a:highlight>
                <a:srgbClr val="FFFF00"/>
              </a:highlight>
            </a:endParaRPr>
          </a:p>
          <a:p>
            <a:pPr marL="0" lvl="0" indent="0" algn="ctr" rtl="0">
              <a:lnSpc>
                <a:spcPct val="115000"/>
              </a:lnSpc>
              <a:spcBef>
                <a:spcPts val="0"/>
              </a:spcBef>
              <a:spcAft>
                <a:spcPts val="0"/>
              </a:spcAft>
              <a:buNone/>
            </a:pPr>
            <a:r>
              <a:rPr lang="en" b="1">
                <a:solidFill>
                  <a:srgbClr val="9900FF"/>
                </a:solidFill>
              </a:rPr>
              <a:t>Follow Up</a:t>
            </a:r>
            <a:endParaRPr b="1">
              <a:solidFill>
                <a:srgbClr val="9900FF"/>
              </a:solidFill>
            </a:endParaRPr>
          </a:p>
        </p:txBody>
      </p:sp>
      <p:sp>
        <p:nvSpPr>
          <p:cNvPr id="613" name="Google Shape;613;p87"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Example - Interruptions</a:t>
            </a:r>
            <a:endParaRPr/>
          </a:p>
        </p:txBody>
      </p:sp>
      <p:sp>
        <p:nvSpPr>
          <p:cNvPr id="619" name="Google Shape;619;p88"/>
          <p:cNvSpPr txBox="1">
            <a:spLocks noGrp="1"/>
          </p:cNvSpPr>
          <p:nvPr>
            <p:ph type="body" idx="2"/>
          </p:nvPr>
        </p:nvSpPr>
        <p:spPr>
          <a:xfrm>
            <a:off x="4369325" y="1229975"/>
            <a:ext cx="44631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Ali,</a:t>
            </a:r>
            <a:endParaRPr/>
          </a:p>
          <a:p>
            <a:pPr marL="0" lvl="0" indent="0" algn="l" rtl="0">
              <a:spcBef>
                <a:spcPts val="1600"/>
              </a:spcBef>
              <a:spcAft>
                <a:spcPts val="0"/>
              </a:spcAft>
              <a:buNone/>
            </a:pPr>
            <a:r>
              <a:rPr lang="en" b="1">
                <a:solidFill>
                  <a:srgbClr val="38761D"/>
                </a:solidFill>
              </a:rPr>
              <a:t>The ground rules for our weekly meetings include making sure that everyone has a chance to contribute to the conversation.</a:t>
            </a:r>
            <a:r>
              <a:rPr lang="en"/>
              <a:t> </a:t>
            </a:r>
            <a:r>
              <a:rPr lang="en" u="sng"/>
              <a:t>I noticed that you interrupted me twice at the meeting this morning</a:t>
            </a:r>
            <a:r>
              <a:rPr lang="en"/>
              <a:t>, </a:t>
            </a:r>
            <a:r>
              <a:rPr lang="en">
                <a:highlight>
                  <a:srgbClr val="FFFF00"/>
                </a:highlight>
              </a:rPr>
              <a:t>which meant I wasn’t able to fully explain my idea for the project.</a:t>
            </a:r>
            <a:endParaRPr>
              <a:highlight>
                <a:srgbClr val="FFFF00"/>
              </a:highlight>
            </a:endParaRPr>
          </a:p>
          <a:p>
            <a:pPr marL="0" lvl="0" indent="0" algn="l" rtl="0">
              <a:spcBef>
                <a:spcPts val="1600"/>
              </a:spcBef>
              <a:spcAft>
                <a:spcPts val="0"/>
              </a:spcAft>
              <a:buNone/>
            </a:pPr>
            <a:r>
              <a:rPr lang="en" b="1">
                <a:solidFill>
                  <a:srgbClr val="9900FF"/>
                </a:solidFill>
              </a:rPr>
              <a:t>I’d like to present my idea at our next meeting; would you please include 10 minutes for me in the agenda?</a:t>
            </a:r>
            <a:endParaRPr b="1">
              <a:solidFill>
                <a:srgbClr val="9900FF"/>
              </a:solidFill>
            </a:endParaRPr>
          </a:p>
          <a:p>
            <a:pPr marL="457200" lvl="0" indent="-317500" algn="l" rtl="0">
              <a:spcBef>
                <a:spcPts val="1600"/>
              </a:spcBef>
              <a:spcAft>
                <a:spcPts val="0"/>
              </a:spcAft>
              <a:buSzPts val="1400"/>
              <a:buChar char="-"/>
            </a:pPr>
            <a:r>
              <a:rPr lang="en"/>
              <a:t>Kris</a:t>
            </a:r>
            <a:endParaRPr/>
          </a:p>
        </p:txBody>
      </p:sp>
      <p:sp>
        <p:nvSpPr>
          <p:cNvPr id="620" name="Google Shape;620;p88"/>
          <p:cNvSpPr txBox="1">
            <a:spLocks noGrp="1"/>
          </p:cNvSpPr>
          <p:nvPr>
            <p:ph type="body" idx="1"/>
          </p:nvPr>
        </p:nvSpPr>
        <p:spPr>
          <a:xfrm>
            <a:off x="311700" y="1229975"/>
            <a:ext cx="35487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Ali,</a:t>
            </a:r>
            <a:endParaRPr/>
          </a:p>
          <a:p>
            <a:pPr marL="0" lvl="0" indent="0" algn="l" rtl="0">
              <a:spcBef>
                <a:spcPts val="1600"/>
              </a:spcBef>
              <a:spcAft>
                <a:spcPts val="0"/>
              </a:spcAft>
              <a:buNone/>
            </a:pPr>
            <a:r>
              <a:rPr lang="en"/>
              <a:t>I am sick and tired of you interrupting me during meetings. My opinion is just as important as yours. Please stop. </a:t>
            </a:r>
            <a:endParaRPr/>
          </a:p>
          <a:p>
            <a:pPr marL="457200" lvl="0" indent="-317500" algn="l" rtl="0">
              <a:spcBef>
                <a:spcPts val="1600"/>
              </a:spcBef>
              <a:spcAft>
                <a:spcPts val="0"/>
              </a:spcAft>
              <a:buSzPts val="1400"/>
              <a:buChar char="-"/>
            </a:pPr>
            <a:r>
              <a:rPr lang="en"/>
              <a:t>Kris</a:t>
            </a:r>
            <a:endParaRPr/>
          </a:p>
        </p:txBody>
      </p:sp>
      <p:sp>
        <p:nvSpPr>
          <p:cNvPr id="621" name="Google Shape;621;p88"/>
          <p:cNvSpPr txBox="1">
            <a:spLocks noGrp="1"/>
          </p:cNvSpPr>
          <p:nvPr>
            <p:ph type="body" idx="2"/>
          </p:nvPr>
        </p:nvSpPr>
        <p:spPr>
          <a:xfrm>
            <a:off x="6813900" y="293350"/>
            <a:ext cx="2018400" cy="11172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38761D"/>
                </a:solidFill>
              </a:rPr>
              <a:t>Expectations</a:t>
            </a:r>
            <a:endParaRPr b="1">
              <a:solidFill>
                <a:srgbClr val="38761D"/>
              </a:solidFill>
            </a:endParaRPr>
          </a:p>
          <a:p>
            <a:pPr marL="0" lvl="0" indent="0" algn="ctr" rtl="0">
              <a:lnSpc>
                <a:spcPct val="115000"/>
              </a:lnSpc>
              <a:spcBef>
                <a:spcPts val="0"/>
              </a:spcBef>
              <a:spcAft>
                <a:spcPts val="0"/>
              </a:spcAft>
              <a:buNone/>
            </a:pPr>
            <a:r>
              <a:rPr lang="en" u="sng"/>
              <a:t>Observations</a:t>
            </a:r>
            <a:endParaRPr u="sng"/>
          </a:p>
          <a:p>
            <a:pPr marL="0" lvl="0" indent="0" algn="ctr" rtl="0">
              <a:lnSpc>
                <a:spcPct val="115000"/>
              </a:lnSpc>
              <a:spcBef>
                <a:spcPts val="0"/>
              </a:spcBef>
              <a:spcAft>
                <a:spcPts val="0"/>
              </a:spcAft>
              <a:buNone/>
            </a:pPr>
            <a:r>
              <a:rPr lang="en">
                <a:highlight>
                  <a:srgbClr val="FFFF00"/>
                </a:highlight>
              </a:rPr>
              <a:t>Natural Consequences</a:t>
            </a:r>
            <a:endParaRPr>
              <a:highlight>
                <a:srgbClr val="FFFF00"/>
              </a:highlight>
            </a:endParaRPr>
          </a:p>
          <a:p>
            <a:pPr marL="0" lvl="0" indent="0" algn="ctr" rtl="0">
              <a:lnSpc>
                <a:spcPct val="115000"/>
              </a:lnSpc>
              <a:spcBef>
                <a:spcPts val="0"/>
              </a:spcBef>
              <a:spcAft>
                <a:spcPts val="0"/>
              </a:spcAft>
              <a:buNone/>
            </a:pPr>
            <a:r>
              <a:rPr lang="en" b="1">
                <a:solidFill>
                  <a:srgbClr val="9900FF"/>
                </a:solidFill>
              </a:rPr>
              <a:t>Follow Up</a:t>
            </a:r>
            <a:endParaRPr b="1">
              <a:solidFill>
                <a:srgbClr val="9900FF"/>
              </a:solidFill>
            </a:endParaRPr>
          </a:p>
        </p:txBody>
      </p:sp>
      <p:sp>
        <p:nvSpPr>
          <p:cNvPr id="622" name="Google Shape;622;p88"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Example - Sandwiching</a:t>
            </a:r>
            <a:endParaRPr/>
          </a:p>
        </p:txBody>
      </p:sp>
      <p:sp>
        <p:nvSpPr>
          <p:cNvPr id="628" name="Google Shape;628;p89"/>
          <p:cNvSpPr txBox="1">
            <a:spLocks noGrp="1"/>
          </p:cNvSpPr>
          <p:nvPr>
            <p:ph type="body" idx="2"/>
          </p:nvPr>
        </p:nvSpPr>
        <p:spPr>
          <a:xfrm>
            <a:off x="4369325" y="1229975"/>
            <a:ext cx="44631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Alexis,</a:t>
            </a:r>
            <a:endParaRPr/>
          </a:p>
          <a:p>
            <a:pPr marL="0" lvl="0" indent="0" algn="l" rtl="0">
              <a:spcBef>
                <a:spcPts val="1600"/>
              </a:spcBef>
              <a:spcAft>
                <a:spcPts val="0"/>
              </a:spcAft>
              <a:buNone/>
            </a:pPr>
            <a:r>
              <a:rPr lang="en" b="1">
                <a:solidFill>
                  <a:srgbClr val="38761D"/>
                </a:solidFill>
              </a:rPr>
              <a:t>Each member of our team is expected to submit weekly progress reports.</a:t>
            </a:r>
            <a:r>
              <a:rPr lang="en"/>
              <a:t> </a:t>
            </a:r>
            <a:r>
              <a:rPr lang="en" u="sng"/>
              <a:t>I haven’t received your updates for the last two weeks</a:t>
            </a:r>
            <a:r>
              <a:rPr lang="en"/>
              <a:t>, </a:t>
            </a:r>
            <a:r>
              <a:rPr lang="en">
                <a:highlight>
                  <a:srgbClr val="FFFF00"/>
                </a:highlight>
              </a:rPr>
              <a:t>which means that I don’t know the current status of your project.</a:t>
            </a:r>
            <a:endParaRPr>
              <a:highlight>
                <a:srgbClr val="FFFF00"/>
              </a:highlight>
            </a:endParaRPr>
          </a:p>
          <a:p>
            <a:pPr marL="0" lvl="0" indent="0" algn="l" rtl="0">
              <a:spcBef>
                <a:spcPts val="1600"/>
              </a:spcBef>
              <a:spcAft>
                <a:spcPts val="0"/>
              </a:spcAft>
              <a:buNone/>
            </a:pPr>
            <a:r>
              <a:rPr lang="en" b="1">
                <a:solidFill>
                  <a:srgbClr val="9900FF"/>
                </a:solidFill>
              </a:rPr>
              <a:t>Please schedule an appointment within the next three days so that we can talk about your progress.</a:t>
            </a:r>
            <a:endParaRPr b="1">
              <a:solidFill>
                <a:srgbClr val="9900FF"/>
              </a:solidFill>
            </a:endParaRPr>
          </a:p>
          <a:p>
            <a:pPr marL="457200" lvl="0" indent="-317500" algn="l" rtl="0">
              <a:spcBef>
                <a:spcPts val="1600"/>
              </a:spcBef>
              <a:spcAft>
                <a:spcPts val="0"/>
              </a:spcAft>
              <a:buSzPts val="1400"/>
              <a:buChar char="-"/>
            </a:pPr>
            <a:r>
              <a:rPr lang="en"/>
              <a:t>Sage</a:t>
            </a:r>
            <a:endParaRPr/>
          </a:p>
        </p:txBody>
      </p:sp>
      <p:sp>
        <p:nvSpPr>
          <p:cNvPr id="629" name="Google Shape;629;p89"/>
          <p:cNvSpPr txBox="1">
            <a:spLocks noGrp="1"/>
          </p:cNvSpPr>
          <p:nvPr>
            <p:ph type="body" idx="1"/>
          </p:nvPr>
        </p:nvSpPr>
        <p:spPr>
          <a:xfrm>
            <a:off x="311700" y="1229975"/>
            <a:ext cx="35487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Alexis,</a:t>
            </a:r>
            <a:endParaRPr/>
          </a:p>
          <a:p>
            <a:pPr marL="0" lvl="0" indent="0" algn="l" rtl="0">
              <a:spcBef>
                <a:spcPts val="1600"/>
              </a:spcBef>
              <a:spcAft>
                <a:spcPts val="0"/>
              </a:spcAft>
              <a:buNone/>
            </a:pPr>
            <a:r>
              <a:rPr lang="en"/>
              <a:t>I really like the energy you are bringing to the team. However, I have noticed that you have stopped writing weekly reports. We really need them.  You have also created a wonderful workspace.  Keep up the good work.</a:t>
            </a:r>
            <a:endParaRPr/>
          </a:p>
          <a:p>
            <a:pPr marL="457200" lvl="0" indent="-317500" algn="l" rtl="0">
              <a:spcBef>
                <a:spcPts val="1600"/>
              </a:spcBef>
              <a:spcAft>
                <a:spcPts val="0"/>
              </a:spcAft>
              <a:buSzPts val="1400"/>
              <a:buChar char="-"/>
            </a:pPr>
            <a:r>
              <a:rPr lang="en"/>
              <a:t>Sage</a:t>
            </a:r>
            <a:endParaRPr/>
          </a:p>
        </p:txBody>
      </p:sp>
      <p:sp>
        <p:nvSpPr>
          <p:cNvPr id="630" name="Google Shape;630;p89"/>
          <p:cNvSpPr txBox="1">
            <a:spLocks noGrp="1"/>
          </p:cNvSpPr>
          <p:nvPr>
            <p:ph type="body" idx="2"/>
          </p:nvPr>
        </p:nvSpPr>
        <p:spPr>
          <a:xfrm>
            <a:off x="6813900" y="293350"/>
            <a:ext cx="2018400" cy="11172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38761D"/>
                </a:solidFill>
              </a:rPr>
              <a:t>Expectations</a:t>
            </a:r>
            <a:endParaRPr b="1">
              <a:solidFill>
                <a:srgbClr val="38761D"/>
              </a:solidFill>
            </a:endParaRPr>
          </a:p>
          <a:p>
            <a:pPr marL="0" lvl="0" indent="0" algn="ctr" rtl="0">
              <a:lnSpc>
                <a:spcPct val="115000"/>
              </a:lnSpc>
              <a:spcBef>
                <a:spcPts val="0"/>
              </a:spcBef>
              <a:spcAft>
                <a:spcPts val="0"/>
              </a:spcAft>
              <a:buNone/>
            </a:pPr>
            <a:r>
              <a:rPr lang="en" u="sng"/>
              <a:t>Observations</a:t>
            </a:r>
            <a:endParaRPr u="sng"/>
          </a:p>
          <a:p>
            <a:pPr marL="0" lvl="0" indent="0" algn="ctr" rtl="0">
              <a:lnSpc>
                <a:spcPct val="115000"/>
              </a:lnSpc>
              <a:spcBef>
                <a:spcPts val="0"/>
              </a:spcBef>
              <a:spcAft>
                <a:spcPts val="0"/>
              </a:spcAft>
              <a:buNone/>
            </a:pPr>
            <a:r>
              <a:rPr lang="en">
                <a:highlight>
                  <a:srgbClr val="FFFF00"/>
                </a:highlight>
              </a:rPr>
              <a:t>Natural Consequences</a:t>
            </a:r>
            <a:endParaRPr>
              <a:highlight>
                <a:srgbClr val="FFFF00"/>
              </a:highlight>
            </a:endParaRPr>
          </a:p>
          <a:p>
            <a:pPr marL="0" lvl="0" indent="0" algn="ctr" rtl="0">
              <a:lnSpc>
                <a:spcPct val="115000"/>
              </a:lnSpc>
              <a:spcBef>
                <a:spcPts val="0"/>
              </a:spcBef>
              <a:spcAft>
                <a:spcPts val="0"/>
              </a:spcAft>
              <a:buNone/>
            </a:pPr>
            <a:r>
              <a:rPr lang="en" b="1">
                <a:solidFill>
                  <a:srgbClr val="9900FF"/>
                </a:solidFill>
              </a:rPr>
              <a:t>Follow Up</a:t>
            </a:r>
            <a:endParaRPr b="1">
              <a:solidFill>
                <a:srgbClr val="9900FF"/>
              </a:solidFill>
            </a:endParaRPr>
          </a:p>
        </p:txBody>
      </p:sp>
      <p:sp>
        <p:nvSpPr>
          <p:cNvPr id="631" name="Google Shape;631;p89"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635"/>
        <p:cNvGrpSpPr/>
        <p:nvPr/>
      </p:nvGrpSpPr>
      <p:grpSpPr>
        <a:xfrm>
          <a:off x="0" y="0"/>
          <a:ext cx="0" cy="0"/>
          <a:chOff x="0" y="0"/>
          <a:chExt cx="0" cy="0"/>
        </a:xfrm>
      </p:grpSpPr>
      <p:sp>
        <p:nvSpPr>
          <p:cNvPr id="636" name="Google Shape;636;p9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Example - Help with Class</a:t>
            </a:r>
            <a:endParaRPr/>
          </a:p>
        </p:txBody>
      </p:sp>
      <p:sp>
        <p:nvSpPr>
          <p:cNvPr id="637" name="Google Shape;637;p90"/>
          <p:cNvSpPr txBox="1">
            <a:spLocks noGrp="1"/>
          </p:cNvSpPr>
          <p:nvPr>
            <p:ph type="body" idx="2"/>
          </p:nvPr>
        </p:nvSpPr>
        <p:spPr>
          <a:xfrm>
            <a:off x="4369325" y="1229975"/>
            <a:ext cx="44631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Dr. Horton,</a:t>
            </a:r>
            <a:endParaRPr/>
          </a:p>
          <a:p>
            <a:pPr marL="0" lvl="0" indent="0" algn="l" rtl="0">
              <a:spcBef>
                <a:spcPts val="1600"/>
              </a:spcBef>
              <a:spcAft>
                <a:spcPts val="0"/>
              </a:spcAft>
              <a:buNone/>
            </a:pPr>
            <a:r>
              <a:rPr lang="en" b="1">
                <a:solidFill>
                  <a:srgbClr val="38761D"/>
                </a:solidFill>
              </a:rPr>
              <a:t>I know that lectures are an important part of your class, and I have been attending regularly.</a:t>
            </a:r>
            <a:r>
              <a:rPr lang="en"/>
              <a:t> </a:t>
            </a:r>
            <a:r>
              <a:rPr lang="en" u="sng"/>
              <a:t>However, I’m having trouble understanding you during class</a:t>
            </a:r>
            <a:r>
              <a:rPr lang="en"/>
              <a:t>, </a:t>
            </a:r>
            <a:r>
              <a:rPr lang="en">
                <a:highlight>
                  <a:srgbClr val="FFFF00"/>
                </a:highlight>
              </a:rPr>
              <a:t>which means that I am falling behind.</a:t>
            </a:r>
            <a:endParaRPr>
              <a:highlight>
                <a:srgbClr val="FFFF00"/>
              </a:highlight>
            </a:endParaRPr>
          </a:p>
          <a:p>
            <a:pPr marL="0" lvl="0" indent="0" algn="l" rtl="0">
              <a:spcBef>
                <a:spcPts val="1600"/>
              </a:spcBef>
              <a:spcAft>
                <a:spcPts val="0"/>
              </a:spcAft>
              <a:buNone/>
            </a:pPr>
            <a:r>
              <a:rPr lang="en" b="1">
                <a:solidFill>
                  <a:srgbClr val="9900FF"/>
                </a:solidFill>
              </a:rPr>
              <a:t>Could I come to your office hours on Friday to talk about this?</a:t>
            </a:r>
            <a:endParaRPr b="1">
              <a:solidFill>
                <a:srgbClr val="9900FF"/>
              </a:solidFill>
            </a:endParaRPr>
          </a:p>
          <a:p>
            <a:pPr marL="0" lvl="0" indent="0" algn="l" rtl="0">
              <a:spcBef>
                <a:spcPts val="1600"/>
              </a:spcBef>
              <a:spcAft>
                <a:spcPts val="0"/>
              </a:spcAft>
              <a:buNone/>
            </a:pPr>
            <a:r>
              <a:rPr lang="en"/>
              <a:t>Thank you,</a:t>
            </a:r>
            <a:endParaRPr/>
          </a:p>
          <a:p>
            <a:pPr marL="0" lvl="0" indent="0" algn="l" rtl="0">
              <a:spcBef>
                <a:spcPts val="1600"/>
              </a:spcBef>
              <a:spcAft>
                <a:spcPts val="1600"/>
              </a:spcAft>
              <a:buNone/>
            </a:pPr>
            <a:r>
              <a:rPr lang="en"/>
              <a:t>Reese</a:t>
            </a:r>
            <a:endParaRPr/>
          </a:p>
        </p:txBody>
      </p:sp>
      <p:sp>
        <p:nvSpPr>
          <p:cNvPr id="638" name="Google Shape;638;p90"/>
          <p:cNvSpPr txBox="1">
            <a:spLocks noGrp="1"/>
          </p:cNvSpPr>
          <p:nvPr>
            <p:ph type="body" idx="1"/>
          </p:nvPr>
        </p:nvSpPr>
        <p:spPr>
          <a:xfrm>
            <a:off x="311700" y="1229975"/>
            <a:ext cx="35487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Dr. Horton,</a:t>
            </a:r>
            <a:endParaRPr/>
          </a:p>
          <a:p>
            <a:pPr marL="0" lvl="0" indent="0" algn="l" rtl="0">
              <a:spcBef>
                <a:spcPts val="1600"/>
              </a:spcBef>
              <a:spcAft>
                <a:spcPts val="0"/>
              </a:spcAft>
              <a:buNone/>
            </a:pPr>
            <a:r>
              <a:rPr lang="en"/>
              <a:t>I really like your class, however, I am having trouble understanding your accent.  Would it be possible to go to Dr. Aderal’s section instead?</a:t>
            </a:r>
            <a:endParaRPr/>
          </a:p>
          <a:p>
            <a:pPr marL="0" lvl="0" indent="0" algn="l" rtl="0">
              <a:spcBef>
                <a:spcPts val="1600"/>
              </a:spcBef>
              <a:spcAft>
                <a:spcPts val="0"/>
              </a:spcAft>
              <a:buNone/>
            </a:pPr>
            <a:r>
              <a:rPr lang="en"/>
              <a:t>Thank you,</a:t>
            </a:r>
            <a:endParaRPr/>
          </a:p>
          <a:p>
            <a:pPr marL="0" lvl="0" indent="0" algn="l" rtl="0">
              <a:spcBef>
                <a:spcPts val="1600"/>
              </a:spcBef>
              <a:spcAft>
                <a:spcPts val="1600"/>
              </a:spcAft>
              <a:buNone/>
            </a:pPr>
            <a:r>
              <a:rPr lang="en"/>
              <a:t>Reese</a:t>
            </a:r>
            <a:endParaRPr/>
          </a:p>
        </p:txBody>
      </p:sp>
      <p:sp>
        <p:nvSpPr>
          <p:cNvPr id="639" name="Google Shape;639;p90"/>
          <p:cNvSpPr txBox="1">
            <a:spLocks noGrp="1"/>
          </p:cNvSpPr>
          <p:nvPr>
            <p:ph type="body" idx="2"/>
          </p:nvPr>
        </p:nvSpPr>
        <p:spPr>
          <a:xfrm>
            <a:off x="6813900" y="293350"/>
            <a:ext cx="2018400" cy="11172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38761D"/>
                </a:solidFill>
              </a:rPr>
              <a:t>Expectations</a:t>
            </a:r>
            <a:endParaRPr b="1">
              <a:solidFill>
                <a:srgbClr val="38761D"/>
              </a:solidFill>
            </a:endParaRPr>
          </a:p>
          <a:p>
            <a:pPr marL="0" lvl="0" indent="0" algn="ctr" rtl="0">
              <a:lnSpc>
                <a:spcPct val="115000"/>
              </a:lnSpc>
              <a:spcBef>
                <a:spcPts val="0"/>
              </a:spcBef>
              <a:spcAft>
                <a:spcPts val="0"/>
              </a:spcAft>
              <a:buNone/>
            </a:pPr>
            <a:r>
              <a:rPr lang="en" u="sng"/>
              <a:t>Observations</a:t>
            </a:r>
            <a:endParaRPr u="sng"/>
          </a:p>
          <a:p>
            <a:pPr marL="0" lvl="0" indent="0" algn="ctr" rtl="0">
              <a:lnSpc>
                <a:spcPct val="115000"/>
              </a:lnSpc>
              <a:spcBef>
                <a:spcPts val="0"/>
              </a:spcBef>
              <a:spcAft>
                <a:spcPts val="0"/>
              </a:spcAft>
              <a:buNone/>
            </a:pPr>
            <a:r>
              <a:rPr lang="en">
                <a:highlight>
                  <a:srgbClr val="FFFF00"/>
                </a:highlight>
              </a:rPr>
              <a:t>Natural Consequences</a:t>
            </a:r>
            <a:endParaRPr>
              <a:highlight>
                <a:srgbClr val="FFFF00"/>
              </a:highlight>
            </a:endParaRPr>
          </a:p>
          <a:p>
            <a:pPr marL="0" lvl="0" indent="0" algn="ctr" rtl="0">
              <a:lnSpc>
                <a:spcPct val="115000"/>
              </a:lnSpc>
              <a:spcBef>
                <a:spcPts val="0"/>
              </a:spcBef>
              <a:spcAft>
                <a:spcPts val="0"/>
              </a:spcAft>
              <a:buNone/>
            </a:pPr>
            <a:r>
              <a:rPr lang="en" b="1">
                <a:solidFill>
                  <a:srgbClr val="9900FF"/>
                </a:solidFill>
              </a:rPr>
              <a:t>Follow Up</a:t>
            </a:r>
            <a:endParaRPr b="1">
              <a:solidFill>
                <a:srgbClr val="9900FF"/>
              </a:solidFill>
            </a:endParaRPr>
          </a:p>
        </p:txBody>
      </p:sp>
      <p:sp>
        <p:nvSpPr>
          <p:cNvPr id="640" name="Google Shape;640;p90"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Example - Student Intern</a:t>
            </a:r>
            <a:endParaRPr/>
          </a:p>
        </p:txBody>
      </p:sp>
      <p:sp>
        <p:nvSpPr>
          <p:cNvPr id="646" name="Google Shape;646;p91"/>
          <p:cNvSpPr txBox="1">
            <a:spLocks noGrp="1"/>
          </p:cNvSpPr>
          <p:nvPr>
            <p:ph type="body" idx="2"/>
          </p:nvPr>
        </p:nvSpPr>
        <p:spPr>
          <a:xfrm>
            <a:off x="4369325" y="1229975"/>
            <a:ext cx="44631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Harley,</a:t>
            </a:r>
            <a:endParaRPr/>
          </a:p>
          <a:p>
            <a:pPr marL="0" lvl="0" indent="0" algn="l" rtl="0">
              <a:spcBef>
                <a:spcPts val="1600"/>
              </a:spcBef>
              <a:spcAft>
                <a:spcPts val="0"/>
              </a:spcAft>
              <a:buNone/>
            </a:pPr>
            <a:r>
              <a:rPr lang="en" b="1">
                <a:solidFill>
                  <a:srgbClr val="38761D"/>
                </a:solidFill>
              </a:rPr>
              <a:t>As part of orientation, we explained that interns are expected to be in the office from 8am to 5pm, with a one hour lunch break.</a:t>
            </a:r>
            <a:r>
              <a:rPr lang="en"/>
              <a:t> </a:t>
            </a:r>
            <a:r>
              <a:rPr lang="en" u="sng"/>
              <a:t>I’ve noticed that you haven’t been at your desk until after 9:30 this week, and that you were gone by 3pm on Tuesday and Wednesday</a:t>
            </a:r>
            <a:r>
              <a:rPr lang="en"/>
              <a:t>. </a:t>
            </a:r>
            <a:r>
              <a:rPr lang="en">
                <a:highlight>
                  <a:srgbClr val="FFFF00"/>
                </a:highlight>
              </a:rPr>
              <a:t>Since you weren’t at your desk, I wasn’t able to talk to you about the draft report you submitted.</a:t>
            </a:r>
            <a:endParaRPr>
              <a:highlight>
                <a:srgbClr val="FFFF00"/>
              </a:highlight>
            </a:endParaRPr>
          </a:p>
          <a:p>
            <a:pPr marL="0" lvl="0" indent="0" algn="l" rtl="0">
              <a:spcBef>
                <a:spcPts val="1600"/>
              </a:spcBef>
              <a:spcAft>
                <a:spcPts val="0"/>
              </a:spcAft>
              <a:buNone/>
            </a:pPr>
            <a:r>
              <a:rPr lang="en" b="1">
                <a:solidFill>
                  <a:srgbClr val="9900FF"/>
                </a:solidFill>
              </a:rPr>
              <a:t>Please come to my office at 8am tomorrow so that we can talk about what’s going on.</a:t>
            </a:r>
            <a:endParaRPr b="1">
              <a:solidFill>
                <a:srgbClr val="9900FF"/>
              </a:solidFill>
            </a:endParaRPr>
          </a:p>
          <a:p>
            <a:pPr marL="0" lvl="0" indent="0" algn="l" rtl="0">
              <a:spcBef>
                <a:spcPts val="1600"/>
              </a:spcBef>
              <a:spcAft>
                <a:spcPts val="1600"/>
              </a:spcAft>
              <a:buNone/>
            </a:pPr>
            <a:r>
              <a:rPr lang="en"/>
              <a:t>Quinn</a:t>
            </a:r>
            <a:endParaRPr/>
          </a:p>
        </p:txBody>
      </p:sp>
      <p:sp>
        <p:nvSpPr>
          <p:cNvPr id="647" name="Google Shape;647;p91"/>
          <p:cNvSpPr txBox="1">
            <a:spLocks noGrp="1"/>
          </p:cNvSpPr>
          <p:nvPr>
            <p:ph type="body" idx="2"/>
          </p:nvPr>
        </p:nvSpPr>
        <p:spPr>
          <a:xfrm>
            <a:off x="6813900" y="293350"/>
            <a:ext cx="2018400" cy="11172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38761D"/>
                </a:solidFill>
              </a:rPr>
              <a:t>Expectations</a:t>
            </a:r>
            <a:endParaRPr b="1">
              <a:solidFill>
                <a:srgbClr val="38761D"/>
              </a:solidFill>
            </a:endParaRPr>
          </a:p>
          <a:p>
            <a:pPr marL="0" lvl="0" indent="0" algn="ctr" rtl="0">
              <a:lnSpc>
                <a:spcPct val="115000"/>
              </a:lnSpc>
              <a:spcBef>
                <a:spcPts val="0"/>
              </a:spcBef>
              <a:spcAft>
                <a:spcPts val="0"/>
              </a:spcAft>
              <a:buNone/>
            </a:pPr>
            <a:r>
              <a:rPr lang="en" u="sng"/>
              <a:t>Observations</a:t>
            </a:r>
            <a:endParaRPr u="sng"/>
          </a:p>
          <a:p>
            <a:pPr marL="0" lvl="0" indent="0" algn="ctr" rtl="0">
              <a:lnSpc>
                <a:spcPct val="115000"/>
              </a:lnSpc>
              <a:spcBef>
                <a:spcPts val="0"/>
              </a:spcBef>
              <a:spcAft>
                <a:spcPts val="0"/>
              </a:spcAft>
              <a:buNone/>
            </a:pPr>
            <a:r>
              <a:rPr lang="en">
                <a:highlight>
                  <a:srgbClr val="FFFF00"/>
                </a:highlight>
              </a:rPr>
              <a:t>Natural Consequences</a:t>
            </a:r>
            <a:endParaRPr>
              <a:highlight>
                <a:srgbClr val="FFFF00"/>
              </a:highlight>
            </a:endParaRPr>
          </a:p>
          <a:p>
            <a:pPr marL="0" lvl="0" indent="0" algn="ctr" rtl="0">
              <a:lnSpc>
                <a:spcPct val="115000"/>
              </a:lnSpc>
              <a:spcBef>
                <a:spcPts val="0"/>
              </a:spcBef>
              <a:spcAft>
                <a:spcPts val="0"/>
              </a:spcAft>
              <a:buNone/>
            </a:pPr>
            <a:r>
              <a:rPr lang="en" b="1">
                <a:solidFill>
                  <a:srgbClr val="9900FF"/>
                </a:solidFill>
              </a:rPr>
              <a:t>Follow Up</a:t>
            </a:r>
            <a:endParaRPr b="1">
              <a:solidFill>
                <a:srgbClr val="9900FF"/>
              </a:solidFill>
            </a:endParaRPr>
          </a:p>
        </p:txBody>
      </p:sp>
      <p:sp>
        <p:nvSpPr>
          <p:cNvPr id="648" name="Google Shape;648;p91"/>
          <p:cNvSpPr txBox="1">
            <a:spLocks noGrp="1"/>
          </p:cNvSpPr>
          <p:nvPr>
            <p:ph type="body" idx="1"/>
          </p:nvPr>
        </p:nvSpPr>
        <p:spPr>
          <a:xfrm>
            <a:off x="311700" y="1229975"/>
            <a:ext cx="35487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Dear Harley,</a:t>
            </a:r>
            <a:endParaRPr/>
          </a:p>
          <a:p>
            <a:pPr marL="0" lvl="0" indent="0" algn="l" rtl="0">
              <a:spcBef>
                <a:spcPts val="1600"/>
              </a:spcBef>
              <a:spcAft>
                <a:spcPts val="0"/>
              </a:spcAft>
              <a:buNone/>
            </a:pPr>
            <a:r>
              <a:rPr lang="en"/>
              <a:t>You are not spending enough time in the office and therefore not getting enough work done. I need you to either put in the time that is needed or you need to let me know so I can hire a different student to take your place.</a:t>
            </a:r>
            <a:endParaRPr/>
          </a:p>
          <a:p>
            <a:pPr marL="0" lvl="0" indent="0" algn="l" rtl="0">
              <a:spcBef>
                <a:spcPts val="1600"/>
              </a:spcBef>
              <a:spcAft>
                <a:spcPts val="1600"/>
              </a:spcAft>
              <a:buNone/>
            </a:pPr>
            <a:r>
              <a:rPr lang="en"/>
              <a:t>Quinn</a:t>
            </a:r>
            <a:endParaRPr/>
          </a:p>
        </p:txBody>
      </p:sp>
      <p:sp>
        <p:nvSpPr>
          <p:cNvPr id="649" name="Google Shape;649;p91"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653"/>
        <p:cNvGrpSpPr/>
        <p:nvPr/>
      </p:nvGrpSpPr>
      <p:grpSpPr>
        <a:xfrm>
          <a:off x="0" y="0"/>
          <a:ext cx="0" cy="0"/>
          <a:chOff x="0" y="0"/>
          <a:chExt cx="0" cy="0"/>
        </a:xfrm>
      </p:grpSpPr>
      <p:sp>
        <p:nvSpPr>
          <p:cNvPr id="654" name="Google Shape;654;p92"/>
          <p:cNvSpPr txBox="1">
            <a:spLocks noGrp="1"/>
          </p:cNvSpPr>
          <p:nvPr>
            <p:ph type="title"/>
          </p:nvPr>
        </p:nvSpPr>
        <p:spPr>
          <a:xfrm>
            <a:off x="0" y="228540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highlight>
                  <a:srgbClr val="00FF00"/>
                </a:highlight>
              </a:rPr>
              <a:t>ONLINE ADAPTATION: Email Communications</a:t>
            </a:r>
            <a:br>
              <a:rPr lang="en" b="1">
                <a:highlight>
                  <a:srgbClr val="00FF00"/>
                </a:highlight>
              </a:rPr>
            </a:br>
            <a:r>
              <a:rPr lang="en" sz="1200"/>
              <a:t>Please see the slide notes for suggestions on how to adapt this activity for online delivery.</a:t>
            </a:r>
            <a:endParaRPr sz="900" b="1"/>
          </a:p>
        </p:txBody>
      </p:sp>
      <p:pic>
        <p:nvPicPr>
          <p:cNvPr id="655" name="Google Shape;655;p92" descr="CyberAmbassadors Logo."/>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id="656" name="Google Shape;656;p92" descr="Small black square signaling the facilitator that all content for this slide has been displayed." title="End of slide indicator"/>
          <p:cNvSpPr/>
          <p:nvPr/>
        </p:nvSpPr>
        <p:spPr>
          <a:xfrm>
            <a:off x="8963825" y="4950275"/>
            <a:ext cx="91500" cy="91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660"/>
        <p:cNvGrpSpPr/>
        <p:nvPr/>
      </p:nvGrpSpPr>
      <p:grpSpPr>
        <a:xfrm>
          <a:off x="0" y="0"/>
          <a:ext cx="0" cy="0"/>
          <a:chOff x="0" y="0"/>
          <a:chExt cx="0" cy="0"/>
        </a:xfrm>
      </p:grpSpPr>
      <p:sp>
        <p:nvSpPr>
          <p:cNvPr id="661" name="Google Shape;661;p93"/>
          <p:cNvSpPr txBox="1">
            <a:spLocks noGrp="1"/>
          </p:cNvSpPr>
          <p:nvPr>
            <p:ph type="body" idx="1"/>
          </p:nvPr>
        </p:nvSpPr>
        <p:spPr>
          <a:xfrm>
            <a:off x="311700" y="1638400"/>
            <a:ext cx="8520600" cy="2930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highlight>
                  <a:schemeClr val="lt1"/>
                </a:highlight>
              </a:rPr>
              <a:t>Accept the breakout room invitation, 4-5 people per room</a:t>
            </a:r>
            <a:endParaRPr sz="1400">
              <a:highlight>
                <a:schemeClr val="lt1"/>
              </a:highlight>
            </a:endParaRPr>
          </a:p>
          <a:p>
            <a:pPr marL="914400" lvl="1" indent="-317500" algn="l" rtl="0">
              <a:spcBef>
                <a:spcPts val="0"/>
              </a:spcBef>
              <a:spcAft>
                <a:spcPts val="0"/>
              </a:spcAft>
              <a:buSzPts val="1400"/>
              <a:buChar char="○"/>
            </a:pPr>
            <a:r>
              <a:rPr lang="en" sz="1400">
                <a:highlight>
                  <a:schemeClr val="lt1"/>
                </a:highlight>
              </a:rPr>
              <a:t>Write down the room number, in case you need to rejoin later</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The person whose first name comes FIRST alphabetically will be the timekeeper</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Briefly introduce yourselves (name, company/organization, role)</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Discuss the email communications examples</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Have someone take a few notes, so that your group can “report out” afterwards</a:t>
            </a:r>
            <a:endParaRPr sz="1400">
              <a:highlight>
                <a:schemeClr val="lt1"/>
              </a:highlight>
            </a:endParaRPr>
          </a:p>
          <a:p>
            <a:pPr marL="457200" lvl="0" indent="-317500" algn="l" rtl="0">
              <a:spcBef>
                <a:spcPts val="0"/>
              </a:spcBef>
              <a:spcAft>
                <a:spcPts val="0"/>
              </a:spcAft>
              <a:buSzPts val="1400"/>
              <a:buChar char="●"/>
            </a:pPr>
            <a:r>
              <a:rPr lang="en" sz="1400">
                <a:highlight>
                  <a:schemeClr val="lt1"/>
                </a:highlight>
              </a:rPr>
              <a:t>At the end of the activity, everyone should go back to the large group for a debrie</a:t>
            </a:r>
            <a:r>
              <a:rPr lang="en" sz="1400">
                <a:highlight>
                  <a:srgbClr val="FFFF00"/>
                </a:highlight>
              </a:rPr>
              <a:t>f</a:t>
            </a:r>
            <a:endParaRPr sz="1400">
              <a:highlight>
                <a:srgbClr val="FFFF00"/>
              </a:highlight>
            </a:endParaRPr>
          </a:p>
        </p:txBody>
      </p:sp>
      <p:sp>
        <p:nvSpPr>
          <p:cNvPr id="662" name="Google Shape;662;p9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Email Communications Instructions:</a:t>
            </a:r>
            <a:br>
              <a:rPr lang="en">
                <a:highlight>
                  <a:srgbClr val="FFFF00"/>
                </a:highlight>
              </a:rPr>
            </a:br>
            <a:r>
              <a:rPr lang="en">
                <a:highlight>
                  <a:srgbClr val="FFFF00"/>
                </a:highlight>
              </a:rPr>
              <a:t>Virtual Breakout Rooms</a:t>
            </a:r>
            <a:endParaRPr>
              <a:highlight>
                <a:srgbClr val="FFFF00"/>
              </a:highlight>
            </a:endParaRPr>
          </a:p>
        </p:txBody>
      </p:sp>
      <p:sp>
        <p:nvSpPr>
          <p:cNvPr id="663" name="Google Shape;663;p93"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4"/>
          <p:cNvSpPr txBox="1">
            <a:spLocks noGrp="1"/>
          </p:cNvSpPr>
          <p:nvPr>
            <p:ph type="title"/>
          </p:nvPr>
        </p:nvSpPr>
        <p:spPr>
          <a:xfrm>
            <a:off x="490250" y="526350"/>
            <a:ext cx="8051400" cy="40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Agenda</a:t>
            </a:r>
            <a:endParaRPr/>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Defining Effective Problem Solving</a:t>
            </a:r>
            <a:endParaRPr sz="2400"/>
          </a:p>
          <a:p>
            <a:pPr marL="457200" lvl="0" indent="-381000" algn="l" rtl="0">
              <a:spcBef>
                <a:spcPts val="0"/>
              </a:spcBef>
              <a:spcAft>
                <a:spcPts val="0"/>
              </a:spcAft>
              <a:buSzPts val="2400"/>
              <a:buChar char="●"/>
            </a:pPr>
            <a:r>
              <a:rPr lang="en" sz="2400"/>
              <a:t>Types of Problems and Solutions</a:t>
            </a:r>
            <a:endParaRPr sz="2400"/>
          </a:p>
          <a:p>
            <a:pPr marL="457200" lvl="0" indent="-381000" algn="l" rtl="0">
              <a:spcBef>
                <a:spcPts val="0"/>
              </a:spcBef>
              <a:spcAft>
                <a:spcPts val="0"/>
              </a:spcAft>
              <a:buSzPts val="2400"/>
              <a:buChar char="●"/>
            </a:pPr>
            <a:r>
              <a:rPr lang="en" sz="2400"/>
              <a:t>Problem Solving Practice</a:t>
            </a:r>
            <a:endParaRPr sz="2400"/>
          </a:p>
          <a:p>
            <a:pPr marL="457200" lvl="0" indent="-381000" algn="l" rtl="0">
              <a:spcBef>
                <a:spcPts val="0"/>
              </a:spcBef>
              <a:spcAft>
                <a:spcPts val="0"/>
              </a:spcAft>
              <a:buSzPts val="2400"/>
              <a:buChar char="●"/>
            </a:pPr>
            <a:r>
              <a:rPr lang="en" sz="2400"/>
              <a:t>Impact of Communication Style</a:t>
            </a:r>
            <a:endParaRPr sz="2400"/>
          </a:p>
          <a:p>
            <a:pPr marL="457200" lvl="0" indent="-381000" algn="l" rtl="0">
              <a:spcBef>
                <a:spcPts val="0"/>
              </a:spcBef>
              <a:spcAft>
                <a:spcPts val="0"/>
              </a:spcAft>
              <a:buSzPts val="2400"/>
              <a:buChar char="●"/>
            </a:pPr>
            <a:r>
              <a:rPr lang="en" sz="2400"/>
              <a:t>Communication Practice</a:t>
            </a:r>
            <a:endParaRPr sz="2400"/>
          </a:p>
          <a:p>
            <a:pPr marL="457200" lvl="0" indent="-381000" algn="l" rtl="0">
              <a:spcBef>
                <a:spcPts val="0"/>
              </a:spcBef>
              <a:spcAft>
                <a:spcPts val="0"/>
              </a:spcAft>
              <a:buSzPts val="2400"/>
              <a:buChar char="●"/>
            </a:pPr>
            <a:r>
              <a:rPr lang="en" sz="2400" u="sng"/>
              <a:t>Wrap Up and Evaluations</a:t>
            </a:r>
            <a:endParaRPr sz="2400" u="sng"/>
          </a:p>
        </p:txBody>
      </p:sp>
      <p:sp>
        <p:nvSpPr>
          <p:cNvPr id="669" name="Google Shape;669;p94"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5"/>
          <p:cNvSpPr txBox="1">
            <a:spLocks noGrp="1"/>
          </p:cNvSpPr>
          <p:nvPr>
            <p:ph type="body" idx="1"/>
          </p:nvPr>
        </p:nvSpPr>
        <p:spPr>
          <a:xfrm>
            <a:off x="311700" y="1229875"/>
            <a:ext cx="86520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the end of this session, participants will have the knowledge and skills to:</a:t>
            </a:r>
            <a:endParaRPr/>
          </a:p>
          <a:p>
            <a:pPr marL="457200" lvl="0" indent="-317500" algn="l" rtl="0">
              <a:spcBef>
                <a:spcPts val="1600"/>
              </a:spcBef>
              <a:spcAft>
                <a:spcPts val="0"/>
              </a:spcAft>
              <a:buSzPts val="1400"/>
              <a:buChar char="●"/>
            </a:pPr>
            <a:r>
              <a:rPr lang="en" sz="1400"/>
              <a:t>Define effective problem solving and effective communication</a:t>
            </a:r>
            <a:endParaRPr sz="1400"/>
          </a:p>
          <a:p>
            <a:pPr marL="457200" lvl="0" indent="-317500" algn="l" rtl="0">
              <a:spcBef>
                <a:spcPts val="0"/>
              </a:spcBef>
              <a:spcAft>
                <a:spcPts val="0"/>
              </a:spcAft>
              <a:buSzPts val="1400"/>
              <a:buChar char="●"/>
            </a:pPr>
            <a:r>
              <a:rPr lang="en" sz="1400"/>
              <a:t>Identify the characteristics of three common types of problems</a:t>
            </a:r>
            <a:endParaRPr sz="1400"/>
          </a:p>
          <a:p>
            <a:pPr marL="457200" lvl="0" indent="-317500" algn="l" rtl="0">
              <a:spcBef>
                <a:spcPts val="0"/>
              </a:spcBef>
              <a:spcAft>
                <a:spcPts val="0"/>
              </a:spcAft>
              <a:buSzPts val="1400"/>
              <a:buChar char="●"/>
            </a:pPr>
            <a:r>
              <a:rPr lang="en" sz="1400"/>
              <a:t>Practice different processes for diagnosing and solving problems</a:t>
            </a:r>
            <a:endParaRPr sz="1400"/>
          </a:p>
          <a:p>
            <a:pPr marL="457200" lvl="0" indent="-317500" algn="l" rtl="0">
              <a:spcBef>
                <a:spcPts val="0"/>
              </a:spcBef>
              <a:spcAft>
                <a:spcPts val="0"/>
              </a:spcAft>
              <a:buSzPts val="1400"/>
              <a:buChar char="●"/>
            </a:pPr>
            <a:r>
              <a:rPr lang="en" sz="1400"/>
              <a:t>Describe the impact of communication style and list factors that can influence individual styles</a:t>
            </a:r>
            <a:endParaRPr sz="1400"/>
          </a:p>
          <a:p>
            <a:pPr marL="457200" lvl="0" indent="-317500" algn="l" rtl="0">
              <a:spcBef>
                <a:spcPts val="0"/>
              </a:spcBef>
              <a:spcAft>
                <a:spcPts val="0"/>
              </a:spcAft>
              <a:buSzPts val="1400"/>
              <a:buChar char="●"/>
            </a:pPr>
            <a:r>
              <a:rPr lang="en" sz="1400"/>
              <a:t>Illustrate the use of expectations and observations to invite conversation and avoid arguments</a:t>
            </a:r>
            <a:endParaRPr sz="1400"/>
          </a:p>
          <a:p>
            <a:pPr marL="457200" lvl="0" indent="-317500" algn="l" rtl="0">
              <a:spcBef>
                <a:spcPts val="0"/>
              </a:spcBef>
              <a:spcAft>
                <a:spcPts val="0"/>
              </a:spcAft>
              <a:buSzPts val="1400"/>
              <a:buChar char="●"/>
            </a:pPr>
            <a:r>
              <a:rPr lang="en" sz="1400"/>
              <a:t>Reflect on the training and identify areas where they can apply what they’ve learned</a:t>
            </a:r>
            <a:endParaRPr sz="1400"/>
          </a:p>
        </p:txBody>
      </p:sp>
      <p:sp>
        <p:nvSpPr>
          <p:cNvPr id="675" name="Google Shape;675;p9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Goals</a:t>
            </a:r>
            <a:endParaRPr/>
          </a:p>
        </p:txBody>
      </p:sp>
      <p:sp>
        <p:nvSpPr>
          <p:cNvPr id="676" name="Google Shape;676;p95"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body" idx="1"/>
          </p:nvPr>
        </p:nvSpPr>
        <p:spPr>
          <a:xfrm>
            <a:off x="311700" y="1229875"/>
            <a:ext cx="86520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By the end of this session, participants will have the knowledge and skills to:</a:t>
            </a:r>
            <a:endParaRPr sz="1900"/>
          </a:p>
          <a:p>
            <a:pPr marL="457200" lvl="0" indent="-323850" algn="l" rtl="0">
              <a:spcBef>
                <a:spcPts val="1600"/>
              </a:spcBef>
              <a:spcAft>
                <a:spcPts val="0"/>
              </a:spcAft>
              <a:buSzPts val="1500"/>
              <a:buChar char="●"/>
            </a:pPr>
            <a:r>
              <a:rPr lang="en" sz="1500"/>
              <a:t>Define effective problem solving and effective communication</a:t>
            </a:r>
            <a:endParaRPr sz="1500"/>
          </a:p>
          <a:p>
            <a:pPr marL="457200" lvl="0" indent="-323850" algn="l" rtl="0">
              <a:spcBef>
                <a:spcPts val="0"/>
              </a:spcBef>
              <a:spcAft>
                <a:spcPts val="0"/>
              </a:spcAft>
              <a:buSzPts val="1500"/>
              <a:buChar char="●"/>
            </a:pPr>
            <a:r>
              <a:rPr lang="en" sz="1500"/>
              <a:t>Identify the characteristics of three common types of problems</a:t>
            </a:r>
            <a:endParaRPr sz="1500"/>
          </a:p>
          <a:p>
            <a:pPr marL="457200" lvl="0" indent="-323850" algn="l" rtl="0">
              <a:spcBef>
                <a:spcPts val="0"/>
              </a:spcBef>
              <a:spcAft>
                <a:spcPts val="0"/>
              </a:spcAft>
              <a:buSzPts val="1500"/>
              <a:buChar char="●"/>
            </a:pPr>
            <a:r>
              <a:rPr lang="en" sz="1500"/>
              <a:t>Describe the impact of communication style and list factors that can influence individual styles</a:t>
            </a:r>
            <a:endParaRPr sz="1500"/>
          </a:p>
          <a:p>
            <a:pPr marL="457200" lvl="0" indent="-323850" algn="l" rtl="0">
              <a:spcBef>
                <a:spcPts val="0"/>
              </a:spcBef>
              <a:spcAft>
                <a:spcPts val="0"/>
              </a:spcAft>
              <a:buSzPts val="1500"/>
              <a:buChar char="●"/>
            </a:pPr>
            <a:r>
              <a:rPr lang="en" sz="1500"/>
              <a:t>Illustrate the use of expectations and observations to invite conversation and avoid arguments</a:t>
            </a:r>
            <a:endParaRPr sz="1500"/>
          </a:p>
          <a:p>
            <a:pPr marL="457200" lvl="0" indent="-323850" algn="l" rtl="0">
              <a:spcBef>
                <a:spcPts val="0"/>
              </a:spcBef>
              <a:spcAft>
                <a:spcPts val="0"/>
              </a:spcAft>
              <a:buSzPts val="1500"/>
              <a:buChar char="●"/>
            </a:pPr>
            <a:r>
              <a:rPr lang="en" sz="1500"/>
              <a:t>Reflect on the training and identify areas where they can apply what they’ve learned</a:t>
            </a:r>
            <a:endParaRPr sz="1500"/>
          </a:p>
        </p:txBody>
      </p:sp>
      <p:sp>
        <p:nvSpPr>
          <p:cNvPr id="224" name="Google Shape;224;p4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Goals</a:t>
            </a:r>
            <a:endParaRPr/>
          </a:p>
        </p:txBody>
      </p:sp>
      <p:sp>
        <p:nvSpPr>
          <p:cNvPr id="225" name="Google Shape;225;p42"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490250" y="526350"/>
            <a:ext cx="8051400" cy="40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Agenda</a:t>
            </a:r>
            <a:endParaRPr/>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u="sng"/>
              <a:t>Defining Effective Problem Solving</a:t>
            </a:r>
            <a:endParaRPr sz="2400" u="sng"/>
          </a:p>
          <a:p>
            <a:pPr marL="457200" lvl="0" indent="-381000" algn="l" rtl="0">
              <a:spcBef>
                <a:spcPts val="0"/>
              </a:spcBef>
              <a:spcAft>
                <a:spcPts val="0"/>
              </a:spcAft>
              <a:buSzPts val="2400"/>
              <a:buChar char="●"/>
            </a:pPr>
            <a:r>
              <a:rPr lang="en" sz="2400"/>
              <a:t>Types of Problems and Solutions</a:t>
            </a:r>
            <a:endParaRPr sz="2400"/>
          </a:p>
          <a:p>
            <a:pPr marL="457200" lvl="0" indent="-381000" algn="l" rtl="0">
              <a:spcBef>
                <a:spcPts val="0"/>
              </a:spcBef>
              <a:spcAft>
                <a:spcPts val="0"/>
              </a:spcAft>
              <a:buSzPts val="2400"/>
              <a:buChar char="●"/>
            </a:pPr>
            <a:r>
              <a:rPr lang="en" sz="2400"/>
              <a:t>Impact of Communication Style</a:t>
            </a:r>
            <a:endParaRPr sz="2400"/>
          </a:p>
          <a:p>
            <a:pPr marL="457200" lvl="0" indent="-381000" algn="l" rtl="0">
              <a:spcBef>
                <a:spcPts val="0"/>
              </a:spcBef>
              <a:spcAft>
                <a:spcPts val="0"/>
              </a:spcAft>
              <a:buSzPts val="2400"/>
              <a:buChar char="●"/>
            </a:pPr>
            <a:r>
              <a:rPr lang="en" sz="2400"/>
              <a:t>Communication Practice</a:t>
            </a:r>
            <a:endParaRPr sz="2400"/>
          </a:p>
        </p:txBody>
      </p:sp>
      <p:sp>
        <p:nvSpPr>
          <p:cNvPr id="231" name="Google Shape;231;p43" descr="Small black square signaling the facilitator that all content for this slide has been displayed." title="End of slide indicator"/>
          <p:cNvSpPr/>
          <p:nvPr/>
        </p:nvSpPr>
        <p:spPr>
          <a:xfrm>
            <a:off x="8963825" y="4950275"/>
            <a:ext cx="91500" cy="9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4"/>
          <p:cNvSpPr txBox="1">
            <a:spLocks noGrp="1"/>
          </p:cNvSpPr>
          <p:nvPr>
            <p:ph type="title"/>
          </p:nvPr>
        </p:nvSpPr>
        <p:spPr>
          <a:xfrm>
            <a:off x="311700" y="1256050"/>
            <a:ext cx="8520600" cy="203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How do we define a Problem?</a:t>
            </a:r>
            <a:endParaRPr sz="6000"/>
          </a:p>
        </p:txBody>
      </p:sp>
      <p:sp>
        <p:nvSpPr>
          <p:cNvPr id="237" name="Google Shape;237;p44"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5" descr="A group of people with chat bubbles overhead."/>
          <p:cNvPicPr preferRelativeResize="0"/>
          <p:nvPr/>
        </p:nvPicPr>
        <p:blipFill>
          <a:blip r:embed="rId3">
            <a:alphaModFix/>
          </a:blip>
          <a:stretch>
            <a:fillRect/>
          </a:stretch>
        </p:blipFill>
        <p:spPr>
          <a:xfrm>
            <a:off x="5798419" y="1606788"/>
            <a:ext cx="3230926" cy="2680025"/>
          </a:xfrm>
          <a:prstGeom prst="rect">
            <a:avLst/>
          </a:prstGeom>
          <a:noFill/>
          <a:ln>
            <a:noFill/>
          </a:ln>
        </p:spPr>
      </p:pic>
      <p:sp>
        <p:nvSpPr>
          <p:cNvPr id="243" name="Google Shape;243;p45"/>
          <p:cNvSpPr txBox="1">
            <a:spLocks noGrp="1"/>
          </p:cNvSpPr>
          <p:nvPr>
            <p:ph type="title"/>
          </p:nvPr>
        </p:nvSpPr>
        <p:spPr>
          <a:xfrm>
            <a:off x="340025" y="336450"/>
            <a:ext cx="6366900" cy="10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id="244" name="Google Shape;244;p45" descr="Small black square signaling the facilitator that all content for this slide has been displayed." title="End of slide indicator"/>
          <p:cNvSpPr/>
          <p:nvPr/>
        </p:nvSpPr>
        <p:spPr>
          <a:xfrm>
            <a:off x="8963825" y="4950275"/>
            <a:ext cx="91500" cy="9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5"/>
          <p:cNvSpPr txBox="1">
            <a:spLocks noGrp="1"/>
          </p:cNvSpPr>
          <p:nvPr>
            <p:ph type="body" idx="1"/>
          </p:nvPr>
        </p:nvSpPr>
        <p:spPr>
          <a:xfrm>
            <a:off x="340025" y="1342225"/>
            <a:ext cx="6366900" cy="1111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solidFill>
                  <a:srgbClr val="FFFFFF"/>
                </a:solidFill>
              </a:rPr>
              <a:t>How do we define a Problem?</a:t>
            </a:r>
            <a:endParaRPr sz="2400">
              <a:solidFill>
                <a:srgbClr val="FFFFFF"/>
              </a:solidFil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15059</Words>
  <Application>Microsoft Office PowerPoint</Application>
  <PresentationFormat>On-screen Show (16:9)</PresentationFormat>
  <Paragraphs>1120</Paragraphs>
  <Slides>59</Slides>
  <Notes>59</Notes>
  <HiddenSlides>19</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59</vt:i4>
      </vt:variant>
    </vt:vector>
  </HeadingPairs>
  <TitlesOfParts>
    <vt:vector size="66" baseType="lpstr">
      <vt:lpstr>Roboto</vt:lpstr>
      <vt:lpstr>Oswald</vt:lpstr>
      <vt:lpstr>Merriweather</vt:lpstr>
      <vt:lpstr>Arial</vt:lpstr>
      <vt:lpstr>Geometric</vt:lpstr>
      <vt:lpstr>Simple Light</vt:lpstr>
      <vt:lpstr>Paradigm</vt:lpstr>
      <vt:lpstr>Henry - Don’t Forget to hit record!</vt:lpstr>
      <vt:lpstr>CyberAmbassadors Professional Skills for Interdisciplinary Work</vt:lpstr>
      <vt:lpstr>Acknowledgements</vt:lpstr>
      <vt:lpstr>Chatter</vt:lpstr>
      <vt:lpstr>Chatter</vt:lpstr>
      <vt:lpstr>Learning Goals</vt:lpstr>
      <vt:lpstr>Agenda  Defining Effective Problem Solving Types of Problems and Solutions Impact of Communication Style Communication Practice</vt:lpstr>
      <vt:lpstr>How do we define a Problem?</vt:lpstr>
      <vt:lpstr>Chatter</vt:lpstr>
      <vt:lpstr>Definition of a Problem</vt:lpstr>
      <vt:lpstr>How do we define a problem? https://www.skillsyouneed.com/ips/problem-solving</vt:lpstr>
      <vt:lpstr>How do we define a solution? https://www.skillsyouneed.com/ips/problem-solving</vt:lpstr>
      <vt:lpstr>How do we define an effective solution? https://hbr.org/2020/02/how-to-mend-a-work-relationship</vt:lpstr>
      <vt:lpstr>Agenda  Defining Effective Problem Solving Types of Problems and Solutions Impact of Communication Style Communication Practice </vt:lpstr>
      <vt:lpstr>Whose problem is it?</vt:lpstr>
      <vt:lpstr>Example problem solving</vt:lpstr>
      <vt:lpstr>Example problem solving</vt:lpstr>
      <vt:lpstr>We Have  a Problem</vt:lpstr>
      <vt:lpstr>Chatter</vt:lpstr>
      <vt:lpstr>Categories of problems</vt:lpstr>
      <vt:lpstr>Ability Problems “I can’t do this”</vt:lpstr>
      <vt:lpstr>Solving Ability Problems</vt:lpstr>
      <vt:lpstr>Motivational Problems “I don’t want to do this”</vt:lpstr>
      <vt:lpstr>Solving Motivational Problems</vt:lpstr>
      <vt:lpstr>Interpersonal Problems  “You can’t make me do this”</vt:lpstr>
      <vt:lpstr>Solving Interpersonal Problems</vt:lpstr>
      <vt:lpstr>The Challenge of Strong Emotions Patterson et al. (2012) Crucial Conversations: Tools for Talking When Stakes are High</vt:lpstr>
      <vt:lpstr>Addressing Strong Emotions https://sloanreview.mit.edu/article/the-smart-way-to-respond-to-negative-emotions-at-work/</vt:lpstr>
      <vt:lpstr>Agenda  Defining Effective Problem Solving Types of Problems and Solutions Problem Solving Practice Impact of Communication Style Communication Practice</vt:lpstr>
      <vt:lpstr>Rehearsal Activity: Problem Solving Process</vt:lpstr>
      <vt:lpstr>Your team has a report due in two days, right before the start of a 2-week holiday. Everyone is anxious to take a break and has been working overtime to compile the information. But when you reviewed the draft this morning, you realized there are significant inconsistencies.  What is the problem?  How will you solve it?</vt:lpstr>
      <vt:lpstr>Your team has a reporting deadline in two days, right before the start of a 2-week shutdown.  Everyone is anxious to take a break and has been pushing hard to get the release finished on time.  But this morning’s results show new inconsistencies in the data analysis.  What is the problem?  How will you solve it?</vt:lpstr>
      <vt:lpstr>Problem Solving Instructions: Virtual Breakout Rooms</vt:lpstr>
      <vt:lpstr>Notes for Nextime</vt:lpstr>
      <vt:lpstr>ONLINE ADAPTATION: Problem Solving Please see the slide notes for suggestions on how to adapt this activity for online delivery.</vt:lpstr>
      <vt:lpstr>Agenda  Defining Effective Problem Solving Types of Problems and Solutions Impact of Communication Style Communication Practice</vt:lpstr>
      <vt:lpstr>So why is effective problem solving so hard?!</vt:lpstr>
      <vt:lpstr>Communication Style Matters Deborah Tannen (2011) “That’s Not what I Meant: How Conversational Styles Make or Break Relationships” </vt:lpstr>
      <vt:lpstr>Quote from Deborah Tannen</vt:lpstr>
      <vt:lpstr>Guess Culture (Don’t make me say no)</vt:lpstr>
      <vt:lpstr>When Styles Collide... https://www.lesswrong.com/posts/vs3kzjLhbdKsndnBy/ask-and-guess </vt:lpstr>
      <vt:lpstr>Rehearsal Activity: Communication Styles</vt:lpstr>
      <vt:lpstr>Mirroring </vt:lpstr>
      <vt:lpstr>ONLINE ADAPTATION: Mirroring Please see the slide notes for suggestions on how to adapt this activity for online delivery.</vt:lpstr>
      <vt:lpstr>Agenda  Defining Effective Problem Solving Types of Problems and Solutions Problem Solving Practice Impact of Communication Style Communication Practice Wrap Up and Evaluations</vt:lpstr>
      <vt:lpstr>How to Start Conversations, Not Arguments https://www.linkedin.com/pulse/what-resonated-week-expectations-vs-observations-amy-blaschka </vt:lpstr>
      <vt:lpstr>But What if you Still Disagree? Patterson et al. (2012) Crucial Conversations: Tools for Talking When Stakes are High</vt:lpstr>
      <vt:lpstr>Rehearsal Activity: Effective Communication</vt:lpstr>
      <vt:lpstr>Let’s Practice: Email Communications</vt:lpstr>
      <vt:lpstr>Email Example - Misusing HPC</vt:lpstr>
      <vt:lpstr>Email Example - IT Problems</vt:lpstr>
      <vt:lpstr>Email Example - Interruptions</vt:lpstr>
      <vt:lpstr>Email Example - Sandwiching</vt:lpstr>
      <vt:lpstr>Email Example - Help with Class</vt:lpstr>
      <vt:lpstr>Email Example - Student Intern</vt:lpstr>
      <vt:lpstr>ONLINE ADAPTATION: Email Communications Please see the slide notes for suggestions on how to adapt this activity for online delivery.</vt:lpstr>
      <vt:lpstr>Email Communications Instructions: Virtual Breakout Rooms</vt:lpstr>
      <vt:lpstr>Agenda  Defining Effective Problem Solving Types of Problems and Solutions Problem Solving Practice Impact of Communication Style Communication Practice Wrap Up and Evaluations</vt:lpstr>
      <vt:lpstr>Learning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 Don’t Forget to hit record!</dc:title>
  <dc:creator>Paul Snider</dc:creator>
  <cp:lastModifiedBy>Paul Snider</cp:lastModifiedBy>
  <cp:revision>1</cp:revision>
  <dcterms:modified xsi:type="dcterms:W3CDTF">2024-06-23T22:02:21Z</dcterms:modified>
</cp:coreProperties>
</file>