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53"/>
  </p:notesMasterIdLst>
  <p:sldIdLst>
    <p:sldId id="256" r:id="rId2"/>
    <p:sldId id="258" r:id="rId3"/>
    <p:sldId id="260" r:id="rId4"/>
    <p:sldId id="261" r:id="rId5"/>
    <p:sldId id="262" r:id="rId6"/>
    <p:sldId id="263" r:id="rId7"/>
    <p:sldId id="333" r:id="rId8"/>
    <p:sldId id="264" r:id="rId9"/>
    <p:sldId id="266" r:id="rId10"/>
    <p:sldId id="265" r:id="rId11"/>
    <p:sldId id="274" r:id="rId12"/>
    <p:sldId id="275" r:id="rId13"/>
    <p:sldId id="271" r:id="rId14"/>
    <p:sldId id="272" r:id="rId15"/>
    <p:sldId id="273" r:id="rId16"/>
    <p:sldId id="336" r:id="rId17"/>
    <p:sldId id="334" r:id="rId18"/>
    <p:sldId id="267" r:id="rId19"/>
    <p:sldId id="268" r:id="rId20"/>
    <p:sldId id="269" r:id="rId21"/>
    <p:sldId id="270" r:id="rId22"/>
    <p:sldId id="337" r:id="rId23"/>
    <p:sldId id="276" r:id="rId24"/>
    <p:sldId id="277" r:id="rId25"/>
    <p:sldId id="278" r:id="rId26"/>
    <p:sldId id="279" r:id="rId27"/>
    <p:sldId id="338" r:id="rId28"/>
    <p:sldId id="280" r:id="rId29"/>
    <p:sldId id="281" r:id="rId30"/>
    <p:sldId id="282" r:id="rId31"/>
    <p:sldId id="283" r:id="rId32"/>
    <p:sldId id="339" r:id="rId33"/>
    <p:sldId id="284" r:id="rId34"/>
    <p:sldId id="285" r:id="rId35"/>
    <p:sldId id="286" r:id="rId36"/>
    <p:sldId id="287" r:id="rId37"/>
    <p:sldId id="288" r:id="rId38"/>
    <p:sldId id="340" r:id="rId39"/>
    <p:sldId id="289" r:id="rId40"/>
    <p:sldId id="290" r:id="rId41"/>
    <p:sldId id="341" r:id="rId42"/>
    <p:sldId id="291" r:id="rId43"/>
    <p:sldId id="292" r:id="rId44"/>
    <p:sldId id="259" r:id="rId45"/>
    <p:sldId id="293" r:id="rId46"/>
    <p:sldId id="296" r:id="rId47"/>
    <p:sldId id="297" r:id="rId48"/>
    <p:sldId id="294" r:id="rId49"/>
    <p:sldId id="342" r:id="rId50"/>
    <p:sldId id="295" r:id="rId51"/>
    <p:sldId id="343"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D"/>
    <a:srgbClr val="172752"/>
    <a:srgbClr val="2837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06" autoAdjust="0"/>
    <p:restoredTop sz="94660"/>
  </p:normalViewPr>
  <p:slideViewPr>
    <p:cSldViewPr snapToGrid="0" showGuides="1">
      <p:cViewPr>
        <p:scale>
          <a:sx n="154" d="100"/>
          <a:sy n="154" d="100"/>
        </p:scale>
        <p:origin x="992" y="9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088A47-579C-4BFE-88E0-015ECBCFD647}" type="datetimeFigureOut">
              <a:rPr lang="en-US" smtClean="0"/>
              <a:t>6/3/24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D324F4-69BC-4A78-81D3-8C6FE14387A6}" type="slidenum">
              <a:rPr lang="en-US" smtClean="0"/>
              <a:t>‹#›</a:t>
            </a:fld>
            <a:endParaRPr lang="en-US"/>
          </a:p>
        </p:txBody>
      </p:sp>
    </p:spTree>
    <p:extLst>
      <p:ext uri="{BB962C8B-B14F-4D97-AF65-F5344CB8AC3E}">
        <p14:creationId xmlns:p14="http://schemas.microsoft.com/office/powerpoint/2010/main" val="1938243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85949"/>
            <a:ext cx="9144000" cy="1624013"/>
          </a:xfrm>
        </p:spPr>
        <p:txBody>
          <a:bodyPr anchor="b">
            <a:normAutofit/>
          </a:bodyPr>
          <a:lstStyle>
            <a:lvl1pPr algn="ctr">
              <a:defRPr sz="5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1524000" y="3602038"/>
            <a:ext cx="9144000" cy="865187"/>
          </a:xfrm>
        </p:spPr>
        <p:txBody>
          <a:bodyPr/>
          <a:lstStyle>
            <a:lvl1pPr marL="0" indent="0" algn="ctr">
              <a:buNone/>
              <a:defRPr sz="2400">
                <a:solidFill>
                  <a:schemeClr val="bg1"/>
                </a:solidFill>
                <a:latin typeface="Calibri" panose="020F0502020204030204" pitchFamily="34" charset="0"/>
                <a:ea typeface="Source Sans Pro" panose="020B050303040302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presenter’s name</a:t>
            </a:r>
          </a:p>
        </p:txBody>
      </p:sp>
    </p:spTree>
    <p:extLst>
      <p:ext uri="{BB962C8B-B14F-4D97-AF65-F5344CB8AC3E}">
        <p14:creationId xmlns:p14="http://schemas.microsoft.com/office/powerpoint/2010/main" val="1451355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3225E-00B5-44B1-A922-1B38983587AF}"/>
              </a:ext>
            </a:extLst>
          </p:cNvPr>
          <p:cNvSpPr>
            <a:spLocks noGrp="1"/>
          </p:cNvSpPr>
          <p:nvPr>
            <p:ph type="dt" sz="half" idx="10"/>
          </p:nvPr>
        </p:nvSpPr>
        <p:spPr/>
        <p:txBody>
          <a:bodyPr/>
          <a:lstStyle>
            <a:lvl1pPr>
              <a:defRPr sz="1600"/>
            </a:lvl1pPr>
          </a:lstStyle>
          <a:p>
            <a:fld id="{15B01066-EDCB-4F41-811F-F3549E1EA2F5}" type="datetimeFigureOut">
              <a:rPr lang="en-US" smtClean="0"/>
              <a:pPr/>
              <a:t>6/3/24</a:t>
            </a:fld>
            <a:endParaRPr lang="en-US"/>
          </a:p>
        </p:txBody>
      </p:sp>
      <p:sp>
        <p:nvSpPr>
          <p:cNvPr id="5" name="Slide Number Placeholder 4">
            <a:extLst>
              <a:ext uri="{FF2B5EF4-FFF2-40B4-BE49-F238E27FC236}">
                <a16:creationId xmlns:a16="http://schemas.microsoft.com/office/drawing/2014/main" id="{D0EF6404-9D51-4EC8-9568-B99C9E438643}"/>
              </a:ext>
            </a:extLst>
          </p:cNvPr>
          <p:cNvSpPr>
            <a:spLocks noGrp="1"/>
          </p:cNvSpPr>
          <p:nvPr>
            <p:ph type="sldNum" sz="quarter" idx="11"/>
          </p:nvPr>
        </p:nvSpPr>
        <p:spPr/>
        <p:txBody>
          <a:bodyPr/>
          <a:lstStyle>
            <a:lvl1pPr>
              <a:defRPr sz="1600"/>
            </a:lvl1pPr>
          </a:lstStyle>
          <a:p>
            <a:fld id="{93A0B336-CDC4-4324-8063-D6FD95B423CE}" type="slidenum">
              <a:rPr lang="en-US" smtClean="0"/>
              <a:pPr/>
              <a:t>‹#›</a:t>
            </a:fld>
            <a:endParaRPr lang="en-US"/>
          </a:p>
        </p:txBody>
      </p:sp>
    </p:spTree>
    <p:extLst>
      <p:ext uri="{BB962C8B-B14F-4D97-AF65-F5344CB8AC3E}">
        <p14:creationId xmlns:p14="http://schemas.microsoft.com/office/powerpoint/2010/main" val="1347295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492750"/>
          </a:xfrm>
        </p:spPr>
        <p:txBody>
          <a:bodyPr vert="eaVert"/>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492750"/>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E6A281-3311-4D15-99D6-92D2A4D052D0}"/>
              </a:ext>
            </a:extLst>
          </p:cNvPr>
          <p:cNvSpPr>
            <a:spLocks noGrp="1"/>
          </p:cNvSpPr>
          <p:nvPr>
            <p:ph type="dt" sz="half" idx="10"/>
          </p:nvPr>
        </p:nvSpPr>
        <p:spPr/>
        <p:txBody>
          <a:bodyPr/>
          <a:lstStyle>
            <a:lvl1pPr>
              <a:defRPr sz="1600"/>
            </a:lvl1pPr>
          </a:lstStyle>
          <a:p>
            <a:fld id="{15B01066-EDCB-4F41-811F-F3549E1EA2F5}" type="datetimeFigureOut">
              <a:rPr lang="en-US" smtClean="0"/>
              <a:pPr/>
              <a:t>6/3/24</a:t>
            </a:fld>
            <a:endParaRPr lang="en-US"/>
          </a:p>
        </p:txBody>
      </p:sp>
      <p:sp>
        <p:nvSpPr>
          <p:cNvPr id="5" name="Slide Number Placeholder 4">
            <a:extLst>
              <a:ext uri="{FF2B5EF4-FFF2-40B4-BE49-F238E27FC236}">
                <a16:creationId xmlns:a16="http://schemas.microsoft.com/office/drawing/2014/main" id="{4C47422A-6184-4AD3-B567-D6D2639F72C7}"/>
              </a:ext>
            </a:extLst>
          </p:cNvPr>
          <p:cNvSpPr>
            <a:spLocks noGrp="1"/>
          </p:cNvSpPr>
          <p:nvPr>
            <p:ph type="sldNum" sz="quarter" idx="11"/>
          </p:nvPr>
        </p:nvSpPr>
        <p:spPr/>
        <p:txBody>
          <a:bodyPr/>
          <a:lstStyle>
            <a:lvl1pPr>
              <a:defRPr sz="1600"/>
            </a:lvl1pPr>
          </a:lstStyle>
          <a:p>
            <a:fld id="{93A0B336-CDC4-4324-8063-D6FD95B423CE}" type="slidenum">
              <a:rPr lang="en-US" smtClean="0"/>
              <a:pPr/>
              <a:t>‹#›</a:t>
            </a:fld>
            <a:endParaRPr lang="en-US"/>
          </a:p>
        </p:txBody>
      </p:sp>
    </p:spTree>
    <p:extLst>
      <p:ext uri="{BB962C8B-B14F-4D97-AF65-F5344CB8AC3E}">
        <p14:creationId xmlns:p14="http://schemas.microsoft.com/office/powerpoint/2010/main" val="2940451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dirty="0"/>
              <a:t>Click to edit Master title style</a:t>
            </a:r>
          </a:p>
        </p:txBody>
      </p:sp>
      <p:sp>
        <p:nvSpPr>
          <p:cNvPr id="2" name="Date Placeholder 1">
            <a:extLst>
              <a:ext uri="{FF2B5EF4-FFF2-40B4-BE49-F238E27FC236}">
                <a16:creationId xmlns:a16="http://schemas.microsoft.com/office/drawing/2014/main" id="{3A0E3518-79D6-4F6D-A8A7-F2EFF49E4010}"/>
              </a:ext>
            </a:extLst>
          </p:cNvPr>
          <p:cNvSpPr>
            <a:spLocks noGrp="1"/>
          </p:cNvSpPr>
          <p:nvPr>
            <p:ph type="dt" sz="half" idx="10"/>
          </p:nvPr>
        </p:nvSpPr>
        <p:spPr/>
        <p:txBody>
          <a:bodyPr/>
          <a:lstStyle>
            <a:lvl1pPr>
              <a:defRPr sz="1600"/>
            </a:lvl1pPr>
          </a:lstStyle>
          <a:p>
            <a:fld id="{15B01066-EDCB-4F41-811F-F3549E1EA2F5}" type="datetimeFigureOut">
              <a:rPr lang="en-US" smtClean="0"/>
              <a:pPr/>
              <a:t>6/3/24</a:t>
            </a:fld>
            <a:endParaRPr lang="en-US"/>
          </a:p>
        </p:txBody>
      </p:sp>
      <p:sp>
        <p:nvSpPr>
          <p:cNvPr id="5" name="Slide Number Placeholder 4">
            <a:extLst>
              <a:ext uri="{FF2B5EF4-FFF2-40B4-BE49-F238E27FC236}">
                <a16:creationId xmlns:a16="http://schemas.microsoft.com/office/drawing/2014/main" id="{0B30D17A-4E92-45F2-821D-69AC5FBA8F19}"/>
              </a:ext>
            </a:extLst>
          </p:cNvPr>
          <p:cNvSpPr>
            <a:spLocks noGrp="1"/>
          </p:cNvSpPr>
          <p:nvPr>
            <p:ph type="sldNum" sz="quarter" idx="11"/>
          </p:nvPr>
        </p:nvSpPr>
        <p:spPr/>
        <p:txBody>
          <a:bodyPr/>
          <a:lstStyle>
            <a:lvl1pPr>
              <a:defRPr sz="1600"/>
            </a:lvl1pPr>
          </a:lstStyle>
          <a:p>
            <a:fld id="{93A0B336-CDC4-4324-8063-D6FD95B423CE}" type="slidenum">
              <a:rPr lang="en-US" smtClean="0"/>
              <a:pPr/>
              <a:t>‹#›</a:t>
            </a:fld>
            <a:endParaRPr lang="en-US"/>
          </a:p>
        </p:txBody>
      </p:sp>
    </p:spTree>
    <p:extLst>
      <p:ext uri="{BB962C8B-B14F-4D97-AF65-F5344CB8AC3E}">
        <p14:creationId xmlns:p14="http://schemas.microsoft.com/office/powerpoint/2010/main" val="1196921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263243"/>
            <a:ext cx="10515600" cy="2119312"/>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3483363"/>
            <a:ext cx="10515600" cy="1114496"/>
          </a:xfrm>
        </p:spPr>
        <p:txBody>
          <a:bodyPr/>
          <a:lstStyle>
            <a:lvl1pPr marL="0" indent="0">
              <a:buNone/>
              <a:defRPr sz="2400">
                <a:solidFill>
                  <a:srgbClr val="3D3D3D"/>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A39F8F1-5189-4575-9B3B-6D7450654934}"/>
              </a:ext>
            </a:extLst>
          </p:cNvPr>
          <p:cNvSpPr>
            <a:spLocks noGrp="1"/>
          </p:cNvSpPr>
          <p:nvPr>
            <p:ph type="dt" sz="half" idx="10"/>
          </p:nvPr>
        </p:nvSpPr>
        <p:spPr/>
        <p:txBody>
          <a:bodyPr/>
          <a:lstStyle>
            <a:lvl1pPr>
              <a:defRPr sz="1600"/>
            </a:lvl1pPr>
          </a:lstStyle>
          <a:p>
            <a:fld id="{15B01066-EDCB-4F41-811F-F3549E1EA2F5}" type="datetimeFigureOut">
              <a:rPr lang="en-US" smtClean="0"/>
              <a:pPr/>
              <a:t>6/3/24</a:t>
            </a:fld>
            <a:endParaRPr lang="en-US"/>
          </a:p>
        </p:txBody>
      </p:sp>
      <p:sp>
        <p:nvSpPr>
          <p:cNvPr id="5" name="Slide Number Placeholder 4">
            <a:extLst>
              <a:ext uri="{FF2B5EF4-FFF2-40B4-BE49-F238E27FC236}">
                <a16:creationId xmlns:a16="http://schemas.microsoft.com/office/drawing/2014/main" id="{392CADD9-20FF-4099-8D3B-D92D9F9521B8}"/>
              </a:ext>
            </a:extLst>
          </p:cNvPr>
          <p:cNvSpPr>
            <a:spLocks noGrp="1"/>
          </p:cNvSpPr>
          <p:nvPr>
            <p:ph type="sldNum" sz="quarter" idx="11"/>
          </p:nvPr>
        </p:nvSpPr>
        <p:spPr/>
        <p:txBody>
          <a:bodyPr/>
          <a:lstStyle>
            <a:lvl1pPr>
              <a:defRPr sz="1600"/>
            </a:lvl1pPr>
          </a:lstStyle>
          <a:p>
            <a:fld id="{93A0B336-CDC4-4324-8063-D6FD95B423CE}" type="slidenum">
              <a:rPr lang="en-US" smtClean="0"/>
              <a:pPr/>
              <a:t>‹#›</a:t>
            </a:fld>
            <a:endParaRPr lang="en-US"/>
          </a:p>
        </p:txBody>
      </p:sp>
    </p:spTree>
    <p:extLst>
      <p:ext uri="{BB962C8B-B14F-4D97-AF65-F5344CB8AC3E}">
        <p14:creationId xmlns:p14="http://schemas.microsoft.com/office/powerpoint/2010/main" val="3351825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838200" y="1491916"/>
            <a:ext cx="5181600" cy="4385009"/>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491916"/>
            <a:ext cx="5181600" cy="4385009"/>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47832E-DC5F-4BD3-AEE7-CF97F9E16026}"/>
              </a:ext>
            </a:extLst>
          </p:cNvPr>
          <p:cNvSpPr>
            <a:spLocks noGrp="1"/>
          </p:cNvSpPr>
          <p:nvPr>
            <p:ph type="dt" sz="half" idx="10"/>
          </p:nvPr>
        </p:nvSpPr>
        <p:spPr/>
        <p:txBody>
          <a:bodyPr/>
          <a:lstStyle>
            <a:lvl1pPr>
              <a:defRPr sz="1600"/>
            </a:lvl1pPr>
          </a:lstStyle>
          <a:p>
            <a:fld id="{15B01066-EDCB-4F41-811F-F3549E1EA2F5}" type="datetimeFigureOut">
              <a:rPr lang="en-US" smtClean="0"/>
              <a:pPr/>
              <a:t>6/3/24</a:t>
            </a:fld>
            <a:endParaRPr lang="en-US"/>
          </a:p>
        </p:txBody>
      </p:sp>
      <p:sp>
        <p:nvSpPr>
          <p:cNvPr id="6" name="Slide Number Placeholder 5">
            <a:extLst>
              <a:ext uri="{FF2B5EF4-FFF2-40B4-BE49-F238E27FC236}">
                <a16:creationId xmlns:a16="http://schemas.microsoft.com/office/drawing/2014/main" id="{E225156C-CFCE-4AF4-99AF-5F4024B97EDC}"/>
              </a:ext>
            </a:extLst>
          </p:cNvPr>
          <p:cNvSpPr>
            <a:spLocks noGrp="1"/>
          </p:cNvSpPr>
          <p:nvPr>
            <p:ph type="sldNum" sz="quarter" idx="11"/>
          </p:nvPr>
        </p:nvSpPr>
        <p:spPr/>
        <p:txBody>
          <a:bodyPr/>
          <a:lstStyle>
            <a:lvl1pPr>
              <a:defRPr sz="1600"/>
            </a:lvl1pPr>
          </a:lstStyle>
          <a:p>
            <a:fld id="{93A0B336-CDC4-4324-8063-D6FD95B423CE}" type="slidenum">
              <a:rPr lang="en-US" smtClean="0"/>
              <a:pPr/>
              <a:t>‹#›</a:t>
            </a:fld>
            <a:endParaRPr lang="en-US"/>
          </a:p>
        </p:txBody>
      </p:sp>
    </p:spTree>
    <p:extLst>
      <p:ext uri="{BB962C8B-B14F-4D97-AF65-F5344CB8AC3E}">
        <p14:creationId xmlns:p14="http://schemas.microsoft.com/office/powerpoint/2010/main" val="3312388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362075"/>
            <a:ext cx="5157787" cy="1143000"/>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333750"/>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362075"/>
            <a:ext cx="5183188" cy="1143000"/>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333750"/>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838200" y="266701"/>
            <a:ext cx="10515600" cy="933450"/>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2" name="Date Placeholder 1">
            <a:extLst>
              <a:ext uri="{FF2B5EF4-FFF2-40B4-BE49-F238E27FC236}">
                <a16:creationId xmlns:a16="http://schemas.microsoft.com/office/drawing/2014/main" id="{F6A4AD52-9E20-45D0-B3E8-6092DDA78FD0}"/>
              </a:ext>
            </a:extLst>
          </p:cNvPr>
          <p:cNvSpPr>
            <a:spLocks noGrp="1"/>
          </p:cNvSpPr>
          <p:nvPr>
            <p:ph type="dt" sz="half" idx="10"/>
          </p:nvPr>
        </p:nvSpPr>
        <p:spPr/>
        <p:txBody>
          <a:bodyPr/>
          <a:lstStyle>
            <a:lvl1pPr>
              <a:defRPr sz="1600"/>
            </a:lvl1pPr>
          </a:lstStyle>
          <a:p>
            <a:fld id="{15B01066-EDCB-4F41-811F-F3549E1EA2F5}" type="datetimeFigureOut">
              <a:rPr lang="en-US" smtClean="0"/>
              <a:pPr/>
              <a:t>6/3/24</a:t>
            </a:fld>
            <a:endParaRPr lang="en-US"/>
          </a:p>
        </p:txBody>
      </p:sp>
      <p:sp>
        <p:nvSpPr>
          <p:cNvPr id="7" name="Slide Number Placeholder 6">
            <a:extLst>
              <a:ext uri="{FF2B5EF4-FFF2-40B4-BE49-F238E27FC236}">
                <a16:creationId xmlns:a16="http://schemas.microsoft.com/office/drawing/2014/main" id="{33C5AE17-0CDD-4E7D-B34F-15B2ACC6F8DC}"/>
              </a:ext>
            </a:extLst>
          </p:cNvPr>
          <p:cNvSpPr>
            <a:spLocks noGrp="1"/>
          </p:cNvSpPr>
          <p:nvPr>
            <p:ph type="sldNum" sz="quarter" idx="11"/>
          </p:nvPr>
        </p:nvSpPr>
        <p:spPr/>
        <p:txBody>
          <a:bodyPr/>
          <a:lstStyle>
            <a:lvl1pPr>
              <a:defRPr sz="1600"/>
            </a:lvl1pPr>
          </a:lstStyle>
          <a:p>
            <a:fld id="{93A0B336-CDC4-4324-8063-D6FD95B423CE}" type="slidenum">
              <a:rPr lang="en-US" smtClean="0"/>
              <a:pPr/>
              <a:t>‹#›</a:t>
            </a:fld>
            <a:endParaRPr lang="en-US"/>
          </a:p>
        </p:txBody>
      </p:sp>
    </p:spTree>
    <p:extLst>
      <p:ext uri="{BB962C8B-B14F-4D97-AF65-F5344CB8AC3E}">
        <p14:creationId xmlns:p14="http://schemas.microsoft.com/office/powerpoint/2010/main" val="991246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2078744F-FA0C-49A6-9F89-BF78CB41774A}"/>
              </a:ext>
            </a:extLst>
          </p:cNvPr>
          <p:cNvSpPr>
            <a:spLocks noGrp="1"/>
          </p:cNvSpPr>
          <p:nvPr>
            <p:ph type="dt" sz="half" idx="10"/>
          </p:nvPr>
        </p:nvSpPr>
        <p:spPr/>
        <p:txBody>
          <a:bodyPr/>
          <a:lstStyle>
            <a:lvl1pPr>
              <a:defRPr sz="1600"/>
            </a:lvl1pPr>
          </a:lstStyle>
          <a:p>
            <a:fld id="{15B01066-EDCB-4F41-811F-F3549E1EA2F5}" type="datetimeFigureOut">
              <a:rPr lang="en-US" smtClean="0"/>
              <a:pPr/>
              <a:t>6/3/24</a:t>
            </a:fld>
            <a:endParaRPr lang="en-US"/>
          </a:p>
        </p:txBody>
      </p:sp>
      <p:sp>
        <p:nvSpPr>
          <p:cNvPr id="4" name="Slide Number Placeholder 3">
            <a:extLst>
              <a:ext uri="{FF2B5EF4-FFF2-40B4-BE49-F238E27FC236}">
                <a16:creationId xmlns:a16="http://schemas.microsoft.com/office/drawing/2014/main" id="{65E10735-27E1-4E18-9714-7145CF770A42}"/>
              </a:ext>
            </a:extLst>
          </p:cNvPr>
          <p:cNvSpPr>
            <a:spLocks noGrp="1"/>
          </p:cNvSpPr>
          <p:nvPr>
            <p:ph type="sldNum" sz="quarter" idx="11"/>
          </p:nvPr>
        </p:nvSpPr>
        <p:spPr/>
        <p:txBody>
          <a:bodyPr/>
          <a:lstStyle>
            <a:lvl1pPr>
              <a:defRPr sz="1600"/>
            </a:lvl1pPr>
          </a:lstStyle>
          <a:p>
            <a:fld id="{93A0B336-CDC4-4324-8063-D6FD95B423CE}" type="slidenum">
              <a:rPr lang="en-US" smtClean="0"/>
              <a:pPr/>
              <a:t>‹#›</a:t>
            </a:fld>
            <a:endParaRPr lang="en-US"/>
          </a:p>
        </p:txBody>
      </p:sp>
    </p:spTree>
    <p:extLst>
      <p:ext uri="{BB962C8B-B14F-4D97-AF65-F5344CB8AC3E}">
        <p14:creationId xmlns:p14="http://schemas.microsoft.com/office/powerpoint/2010/main" val="1221643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02C723-7CD0-4597-BA8E-8FE3C184222D}"/>
              </a:ext>
            </a:extLst>
          </p:cNvPr>
          <p:cNvSpPr>
            <a:spLocks noGrp="1"/>
          </p:cNvSpPr>
          <p:nvPr>
            <p:ph type="dt" sz="half" idx="10"/>
          </p:nvPr>
        </p:nvSpPr>
        <p:spPr/>
        <p:txBody>
          <a:bodyPr/>
          <a:lstStyle>
            <a:lvl1pPr>
              <a:defRPr sz="1600"/>
            </a:lvl1pPr>
          </a:lstStyle>
          <a:p>
            <a:fld id="{15B01066-EDCB-4F41-811F-F3549E1EA2F5}" type="datetimeFigureOut">
              <a:rPr lang="en-US" smtClean="0"/>
              <a:pPr/>
              <a:t>6/3/24</a:t>
            </a:fld>
            <a:endParaRPr lang="en-US"/>
          </a:p>
        </p:txBody>
      </p:sp>
      <p:sp>
        <p:nvSpPr>
          <p:cNvPr id="3" name="Slide Number Placeholder 2">
            <a:extLst>
              <a:ext uri="{FF2B5EF4-FFF2-40B4-BE49-F238E27FC236}">
                <a16:creationId xmlns:a16="http://schemas.microsoft.com/office/drawing/2014/main" id="{F5C0B0F1-2755-44E8-B910-8A0900FFFDBC}"/>
              </a:ext>
            </a:extLst>
          </p:cNvPr>
          <p:cNvSpPr>
            <a:spLocks noGrp="1"/>
          </p:cNvSpPr>
          <p:nvPr>
            <p:ph type="sldNum" sz="quarter" idx="11"/>
          </p:nvPr>
        </p:nvSpPr>
        <p:spPr/>
        <p:txBody>
          <a:bodyPr/>
          <a:lstStyle>
            <a:lvl1pPr>
              <a:defRPr sz="1600"/>
            </a:lvl1pPr>
          </a:lstStyle>
          <a:p>
            <a:fld id="{93A0B336-CDC4-4324-8063-D6FD95B423CE}" type="slidenum">
              <a:rPr lang="en-US" smtClean="0"/>
              <a:pPr/>
              <a:t>‹#›</a:t>
            </a:fld>
            <a:endParaRPr lang="en-US"/>
          </a:p>
        </p:txBody>
      </p:sp>
    </p:spTree>
    <p:extLst>
      <p:ext uri="{BB962C8B-B14F-4D97-AF65-F5344CB8AC3E}">
        <p14:creationId xmlns:p14="http://schemas.microsoft.com/office/powerpoint/2010/main" val="2996471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C5A61390-702A-4360-BD4A-6CA56ADA2BCB}"/>
              </a:ext>
            </a:extLst>
          </p:cNvPr>
          <p:cNvSpPr>
            <a:spLocks noGrp="1"/>
          </p:cNvSpPr>
          <p:nvPr>
            <p:ph type="dt" sz="half" idx="10"/>
          </p:nvPr>
        </p:nvSpPr>
        <p:spPr/>
        <p:txBody>
          <a:bodyPr/>
          <a:lstStyle>
            <a:lvl1pPr>
              <a:defRPr sz="1600"/>
            </a:lvl1pPr>
          </a:lstStyle>
          <a:p>
            <a:fld id="{15B01066-EDCB-4F41-811F-F3549E1EA2F5}" type="datetimeFigureOut">
              <a:rPr lang="en-US" smtClean="0"/>
              <a:pPr/>
              <a:t>6/3/24</a:t>
            </a:fld>
            <a:endParaRPr lang="en-US"/>
          </a:p>
        </p:txBody>
      </p:sp>
      <p:sp>
        <p:nvSpPr>
          <p:cNvPr id="6" name="Slide Number Placeholder 5">
            <a:extLst>
              <a:ext uri="{FF2B5EF4-FFF2-40B4-BE49-F238E27FC236}">
                <a16:creationId xmlns:a16="http://schemas.microsoft.com/office/drawing/2014/main" id="{34814AD9-F3D5-47EF-8CBA-D470E86E0CFB}"/>
              </a:ext>
            </a:extLst>
          </p:cNvPr>
          <p:cNvSpPr>
            <a:spLocks noGrp="1"/>
          </p:cNvSpPr>
          <p:nvPr>
            <p:ph type="sldNum" sz="quarter" idx="11"/>
          </p:nvPr>
        </p:nvSpPr>
        <p:spPr/>
        <p:txBody>
          <a:bodyPr/>
          <a:lstStyle>
            <a:lvl1pPr>
              <a:defRPr sz="1600"/>
            </a:lvl1pPr>
          </a:lstStyle>
          <a:p>
            <a:fld id="{93A0B336-CDC4-4324-8063-D6FD95B423CE}" type="slidenum">
              <a:rPr lang="en-US" smtClean="0"/>
              <a:pPr/>
              <a:t>‹#›</a:t>
            </a:fld>
            <a:endParaRPr lang="en-US"/>
          </a:p>
        </p:txBody>
      </p:sp>
    </p:spTree>
    <p:extLst>
      <p:ext uri="{BB962C8B-B14F-4D97-AF65-F5344CB8AC3E}">
        <p14:creationId xmlns:p14="http://schemas.microsoft.com/office/powerpoint/2010/main" val="1374775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B49C826-43B5-4298-ADB8-A6C0CB60DA11}"/>
              </a:ext>
            </a:extLst>
          </p:cNvPr>
          <p:cNvSpPr>
            <a:spLocks noGrp="1"/>
          </p:cNvSpPr>
          <p:nvPr>
            <p:ph type="dt" sz="half" idx="10"/>
          </p:nvPr>
        </p:nvSpPr>
        <p:spPr/>
        <p:txBody>
          <a:bodyPr/>
          <a:lstStyle>
            <a:lvl1pPr>
              <a:defRPr sz="1600"/>
            </a:lvl1pPr>
          </a:lstStyle>
          <a:p>
            <a:fld id="{15B01066-EDCB-4F41-811F-F3549E1EA2F5}" type="datetimeFigureOut">
              <a:rPr lang="en-US" smtClean="0"/>
              <a:pPr/>
              <a:t>6/3/24</a:t>
            </a:fld>
            <a:endParaRPr lang="en-US"/>
          </a:p>
        </p:txBody>
      </p:sp>
      <p:sp>
        <p:nvSpPr>
          <p:cNvPr id="6" name="Slide Number Placeholder 5">
            <a:extLst>
              <a:ext uri="{FF2B5EF4-FFF2-40B4-BE49-F238E27FC236}">
                <a16:creationId xmlns:a16="http://schemas.microsoft.com/office/drawing/2014/main" id="{BCBFEC00-4DA6-437A-963F-9A585DBFE05F}"/>
              </a:ext>
            </a:extLst>
          </p:cNvPr>
          <p:cNvSpPr>
            <a:spLocks noGrp="1"/>
          </p:cNvSpPr>
          <p:nvPr>
            <p:ph type="sldNum" sz="quarter" idx="11"/>
          </p:nvPr>
        </p:nvSpPr>
        <p:spPr/>
        <p:txBody>
          <a:bodyPr/>
          <a:lstStyle>
            <a:lvl1pPr>
              <a:defRPr sz="1600"/>
            </a:lvl1pPr>
          </a:lstStyle>
          <a:p>
            <a:fld id="{93A0B336-CDC4-4324-8063-D6FD95B423CE}" type="slidenum">
              <a:rPr lang="en-US" smtClean="0"/>
              <a:pPr/>
              <a:t>‹#›</a:t>
            </a:fld>
            <a:endParaRPr lang="en-US"/>
          </a:p>
        </p:txBody>
      </p:sp>
    </p:spTree>
    <p:extLst>
      <p:ext uri="{BB962C8B-B14F-4D97-AF65-F5344CB8AC3E}">
        <p14:creationId xmlns:p14="http://schemas.microsoft.com/office/powerpoint/2010/main" val="4180682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66701"/>
            <a:ext cx="10515600" cy="9334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0417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D059E1C-D80C-4988-A6E7-3446588F2DDB}"/>
              </a:ext>
            </a:extLst>
          </p:cNvPr>
          <p:cNvSpPr>
            <a:spLocks noGrp="1"/>
          </p:cNvSpPr>
          <p:nvPr>
            <p:ph type="dt" sz="half" idx="2"/>
          </p:nvPr>
        </p:nvSpPr>
        <p:spPr>
          <a:xfrm>
            <a:off x="4724400" y="6257924"/>
            <a:ext cx="2743200" cy="365125"/>
          </a:xfrm>
          <a:prstGeom prst="rect">
            <a:avLst/>
          </a:prstGeom>
        </p:spPr>
        <p:txBody>
          <a:bodyPr vert="horz" lIns="91440" tIns="45720" rIns="91440" bIns="45720" rtlCol="0" anchor="ctr"/>
          <a:lstStyle>
            <a:lvl1pPr algn="ctr">
              <a:defRPr sz="1200">
                <a:solidFill>
                  <a:schemeClr val="bg1"/>
                </a:solidFill>
              </a:defRPr>
            </a:lvl1pPr>
          </a:lstStyle>
          <a:p>
            <a:fld id="{15B01066-EDCB-4F41-811F-F3549E1EA2F5}" type="datetimeFigureOut">
              <a:rPr lang="en-US" smtClean="0"/>
              <a:pPr/>
              <a:t>6/3/24</a:t>
            </a:fld>
            <a:endParaRPr lang="en-US"/>
          </a:p>
        </p:txBody>
      </p:sp>
      <p:sp>
        <p:nvSpPr>
          <p:cNvPr id="5" name="Slide Number Placeholder 4">
            <a:extLst>
              <a:ext uri="{FF2B5EF4-FFF2-40B4-BE49-F238E27FC236}">
                <a16:creationId xmlns:a16="http://schemas.microsoft.com/office/drawing/2014/main" id="{C83EDBA5-D8F9-4937-81B5-E7BE444BEE96}"/>
              </a:ext>
            </a:extLst>
          </p:cNvPr>
          <p:cNvSpPr>
            <a:spLocks noGrp="1"/>
          </p:cNvSpPr>
          <p:nvPr>
            <p:ph type="sldNum" sz="quarter" idx="4"/>
          </p:nvPr>
        </p:nvSpPr>
        <p:spPr>
          <a:xfrm>
            <a:off x="838200" y="6257923"/>
            <a:ext cx="2743200" cy="365125"/>
          </a:xfrm>
          <a:prstGeom prst="rect">
            <a:avLst/>
          </a:prstGeom>
        </p:spPr>
        <p:txBody>
          <a:bodyPr vert="horz" lIns="91440" tIns="45720" rIns="91440" bIns="45720" rtlCol="0" anchor="ctr"/>
          <a:lstStyle>
            <a:lvl1pPr algn="l">
              <a:defRPr sz="1200">
                <a:solidFill>
                  <a:schemeClr val="bg1"/>
                </a:solidFill>
              </a:defRPr>
            </a:lvl1pPr>
          </a:lstStyle>
          <a:p>
            <a:fld id="{93A0B336-CDC4-4324-8063-D6FD95B423CE}" type="slidenum">
              <a:rPr lang="en-US" smtClean="0"/>
              <a:pPr/>
              <a:t>‹#›</a:t>
            </a:fld>
            <a:endParaRPr lang="en-US"/>
          </a:p>
        </p:txBody>
      </p:sp>
    </p:spTree>
    <p:extLst>
      <p:ext uri="{BB962C8B-B14F-4D97-AF65-F5344CB8AC3E}">
        <p14:creationId xmlns:p14="http://schemas.microsoft.com/office/powerpoint/2010/main" val="1267907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rgbClr val="172752"/>
          </a:solidFill>
          <a:latin typeface="Arial" panose="020B0604020202020204" pitchFamily="34" charset="0"/>
          <a:ea typeface="Source Sans Pro" panose="020B0503030403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D3D3D"/>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D3D3D"/>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D3D3D"/>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D3D3D"/>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D3D3D"/>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4.jpeg"/></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CI User Support</a:t>
            </a:r>
          </a:p>
        </p:txBody>
      </p:sp>
      <p:sp>
        <p:nvSpPr>
          <p:cNvPr id="3" name="Subtitle 2"/>
          <p:cNvSpPr>
            <a:spLocks noGrp="1"/>
          </p:cNvSpPr>
          <p:nvPr>
            <p:ph type="subTitle" idx="1"/>
          </p:nvPr>
        </p:nvSpPr>
        <p:spPr/>
        <p:txBody>
          <a:bodyPr>
            <a:normAutofit/>
          </a:bodyPr>
          <a:lstStyle/>
          <a:p>
            <a:r>
              <a:rPr lang="en-US" dirty="0" err="1"/>
              <a:t>Elyn</a:t>
            </a:r>
            <a:r>
              <a:rPr lang="en-US" dirty="0"/>
              <a:t> Fritz-Waters, HPC Research Facilitator III, Research Infrastructure Services</a:t>
            </a:r>
          </a:p>
        </p:txBody>
      </p:sp>
      <p:pic>
        <p:nvPicPr>
          <p:cNvPr id="4" name="Picture 3" descr="A logo for a research company&#10;&#10;Description automatically generated">
            <a:extLst>
              <a:ext uri="{FF2B5EF4-FFF2-40B4-BE49-F238E27FC236}">
                <a16:creationId xmlns:a16="http://schemas.microsoft.com/office/drawing/2014/main" id="{8142244B-7D96-284A-187D-DA4919666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3666" y="4567321"/>
            <a:ext cx="2298699" cy="2298699"/>
          </a:xfrm>
          <a:prstGeom prst="rect">
            <a:avLst/>
          </a:prstGeom>
        </p:spPr>
      </p:pic>
    </p:spTree>
    <p:extLst>
      <p:ext uri="{BB962C8B-B14F-4D97-AF65-F5344CB8AC3E}">
        <p14:creationId xmlns:p14="http://schemas.microsoft.com/office/powerpoint/2010/main" val="1818726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F01B25-271D-8D03-7AEC-BAFB1516EDD1}"/>
              </a:ext>
            </a:extLst>
          </p:cNvPr>
          <p:cNvSpPr>
            <a:spLocks noGrp="1"/>
          </p:cNvSpPr>
          <p:nvPr>
            <p:ph type="title"/>
          </p:nvPr>
        </p:nvSpPr>
        <p:spPr/>
        <p:txBody>
          <a:bodyPr/>
          <a:lstStyle/>
          <a:p>
            <a:r>
              <a:rPr lang="en-US" dirty="0"/>
              <a:t>Teaching</a:t>
            </a:r>
          </a:p>
        </p:txBody>
      </p:sp>
      <p:sp>
        <p:nvSpPr>
          <p:cNvPr id="4" name="Date Placeholder 3">
            <a:extLst>
              <a:ext uri="{FF2B5EF4-FFF2-40B4-BE49-F238E27FC236}">
                <a16:creationId xmlns:a16="http://schemas.microsoft.com/office/drawing/2014/main" id="{8880530D-3BD0-BF7C-5661-7466B2543691}"/>
              </a:ext>
            </a:extLst>
          </p:cNvPr>
          <p:cNvSpPr>
            <a:spLocks noGrp="1"/>
          </p:cNvSpPr>
          <p:nvPr>
            <p:ph type="dt" sz="half" idx="10"/>
          </p:nvPr>
        </p:nvSpPr>
        <p:spPr/>
        <p:txBody>
          <a:bodyPr/>
          <a:lstStyle/>
          <a:p>
            <a:fld id="{258E2021-D438-7F4D-95DC-44697C637B37}" type="datetime1">
              <a:rPr lang="en-US" smtClean="0"/>
              <a:t>6/18/24</a:t>
            </a:fld>
            <a:endParaRPr lang="en-US"/>
          </a:p>
        </p:txBody>
      </p:sp>
      <p:sp>
        <p:nvSpPr>
          <p:cNvPr id="5" name="Slide Number Placeholder 4">
            <a:extLst>
              <a:ext uri="{FF2B5EF4-FFF2-40B4-BE49-F238E27FC236}">
                <a16:creationId xmlns:a16="http://schemas.microsoft.com/office/drawing/2014/main" id="{BFECCC1E-44DF-E6FF-8B82-9B63B9010E95}"/>
              </a:ext>
            </a:extLst>
          </p:cNvPr>
          <p:cNvSpPr>
            <a:spLocks noGrp="1"/>
          </p:cNvSpPr>
          <p:nvPr>
            <p:ph type="sldNum" sz="quarter" idx="11"/>
          </p:nvPr>
        </p:nvSpPr>
        <p:spPr/>
        <p:txBody>
          <a:bodyPr/>
          <a:lstStyle/>
          <a:p>
            <a:fld id="{93A0B336-CDC4-4324-8063-D6FD95B423CE}" type="slidenum">
              <a:rPr lang="en-US" smtClean="0"/>
              <a:pPr/>
              <a:t>9</a:t>
            </a:fld>
            <a:endParaRPr lang="en-US"/>
          </a:p>
        </p:txBody>
      </p:sp>
      <p:sp>
        <p:nvSpPr>
          <p:cNvPr id="7" name="Content Placeholder 1">
            <a:extLst>
              <a:ext uri="{FF2B5EF4-FFF2-40B4-BE49-F238E27FC236}">
                <a16:creationId xmlns:a16="http://schemas.microsoft.com/office/drawing/2014/main" id="{0875B5F2-9478-8766-850B-331E873F0C25}"/>
              </a:ext>
            </a:extLst>
          </p:cNvPr>
          <p:cNvSpPr>
            <a:spLocks noGrp="1"/>
          </p:cNvSpPr>
          <p:nvPr>
            <p:ph idx="1"/>
          </p:nvPr>
        </p:nvSpPr>
        <p:spPr>
          <a:xfrm>
            <a:off x="838200" y="1825625"/>
            <a:ext cx="5816600" cy="4041775"/>
          </a:xfrm>
        </p:spPr>
        <p:txBody>
          <a:bodyPr>
            <a:normAutofit lnSpcReduction="10000"/>
          </a:bodyPr>
          <a:lstStyle/>
          <a:p>
            <a:r>
              <a:rPr lang="en-US" dirty="0"/>
              <a:t>One of the most important roles is that of teaching. User Support’s role in this aspect is to provide researchers with the knowledge and tools they need.</a:t>
            </a:r>
          </a:p>
          <a:p>
            <a:r>
              <a:rPr lang="en-US" dirty="0"/>
              <a:t>These can include workshops/trainings, one-on-one consultations, and guest lectures.</a:t>
            </a:r>
          </a:p>
          <a:p>
            <a:r>
              <a:rPr lang="en-US" dirty="0"/>
              <a:t>Teaching extends into other roles as well.</a:t>
            </a:r>
          </a:p>
        </p:txBody>
      </p:sp>
      <p:pic>
        <p:nvPicPr>
          <p:cNvPr id="2050" name="Picture 2" descr="The different teaching approaches explained | Tes">
            <a:extLst>
              <a:ext uri="{FF2B5EF4-FFF2-40B4-BE49-F238E27FC236}">
                <a16:creationId xmlns:a16="http://schemas.microsoft.com/office/drawing/2014/main" id="{EA70731B-D4F1-99CA-71B9-1ECC3070E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9291" y="1648864"/>
            <a:ext cx="3886466" cy="4041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logo for a research company&#10;&#10;Description automatically generated">
            <a:extLst>
              <a:ext uri="{FF2B5EF4-FFF2-40B4-BE49-F238E27FC236}">
                <a16:creationId xmlns:a16="http://schemas.microsoft.com/office/drawing/2014/main" id="{BBA82823-E618-AD98-283A-2902F40555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3750920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7275E6-E09D-1085-F76D-1935A9C7AE9F}"/>
              </a:ext>
            </a:extLst>
          </p:cNvPr>
          <p:cNvSpPr>
            <a:spLocks noGrp="1"/>
          </p:cNvSpPr>
          <p:nvPr>
            <p:ph idx="1"/>
          </p:nvPr>
        </p:nvSpPr>
        <p:spPr/>
        <p:txBody>
          <a:bodyPr>
            <a:normAutofit/>
          </a:bodyPr>
          <a:lstStyle/>
          <a:p>
            <a:r>
              <a:rPr lang="en-US" dirty="0"/>
              <a:t>Motivation – Why is it worth it?</a:t>
            </a:r>
          </a:p>
          <a:p>
            <a:r>
              <a:rPr lang="en-US" dirty="0"/>
              <a:t>Format – What is the best delivery?</a:t>
            </a:r>
          </a:p>
          <a:p>
            <a:r>
              <a:rPr lang="en-US" dirty="0"/>
              <a:t>Effectiveness – Was the goal achieved?</a:t>
            </a:r>
          </a:p>
          <a:p>
            <a:r>
              <a:rPr lang="en-US" dirty="0"/>
              <a:t>Improvement – What could be better?</a:t>
            </a:r>
          </a:p>
        </p:txBody>
      </p:sp>
      <p:sp>
        <p:nvSpPr>
          <p:cNvPr id="3" name="Title 2">
            <a:extLst>
              <a:ext uri="{FF2B5EF4-FFF2-40B4-BE49-F238E27FC236}">
                <a16:creationId xmlns:a16="http://schemas.microsoft.com/office/drawing/2014/main" id="{D38C9614-5EDC-C597-0D17-0FCB2B76869D}"/>
              </a:ext>
            </a:extLst>
          </p:cNvPr>
          <p:cNvSpPr>
            <a:spLocks noGrp="1"/>
          </p:cNvSpPr>
          <p:nvPr>
            <p:ph type="title"/>
          </p:nvPr>
        </p:nvSpPr>
        <p:spPr/>
        <p:txBody>
          <a:bodyPr/>
          <a:lstStyle/>
          <a:p>
            <a:r>
              <a:rPr lang="en-US" dirty="0"/>
              <a:t>Teaching: The Challenges</a:t>
            </a:r>
          </a:p>
        </p:txBody>
      </p:sp>
      <p:sp>
        <p:nvSpPr>
          <p:cNvPr id="4" name="Date Placeholder 3">
            <a:extLst>
              <a:ext uri="{FF2B5EF4-FFF2-40B4-BE49-F238E27FC236}">
                <a16:creationId xmlns:a16="http://schemas.microsoft.com/office/drawing/2014/main" id="{6B651EC6-8A34-104E-BBAE-1374C24E839A}"/>
              </a:ext>
            </a:extLst>
          </p:cNvPr>
          <p:cNvSpPr>
            <a:spLocks noGrp="1"/>
          </p:cNvSpPr>
          <p:nvPr>
            <p:ph type="dt" sz="half" idx="10"/>
          </p:nvPr>
        </p:nvSpPr>
        <p:spPr/>
        <p:txBody>
          <a:bodyPr/>
          <a:lstStyle/>
          <a:p>
            <a:fld id="{26BA2ABA-55F7-954A-A4FB-745A40359779}" type="datetime1">
              <a:rPr lang="en-US" smtClean="0"/>
              <a:t>6/18/24</a:t>
            </a:fld>
            <a:endParaRPr lang="en-US"/>
          </a:p>
        </p:txBody>
      </p:sp>
      <p:sp>
        <p:nvSpPr>
          <p:cNvPr id="5" name="Slide Number Placeholder 4">
            <a:extLst>
              <a:ext uri="{FF2B5EF4-FFF2-40B4-BE49-F238E27FC236}">
                <a16:creationId xmlns:a16="http://schemas.microsoft.com/office/drawing/2014/main" id="{EC36AC66-01B2-7AF3-E41D-02A28C525B66}"/>
              </a:ext>
            </a:extLst>
          </p:cNvPr>
          <p:cNvSpPr>
            <a:spLocks noGrp="1"/>
          </p:cNvSpPr>
          <p:nvPr>
            <p:ph type="sldNum" sz="quarter" idx="11"/>
          </p:nvPr>
        </p:nvSpPr>
        <p:spPr/>
        <p:txBody>
          <a:bodyPr/>
          <a:lstStyle/>
          <a:p>
            <a:fld id="{93A0B336-CDC4-4324-8063-D6FD95B423CE}" type="slidenum">
              <a:rPr lang="en-US" smtClean="0"/>
              <a:pPr/>
              <a:t>10</a:t>
            </a:fld>
            <a:endParaRPr lang="en-US"/>
          </a:p>
        </p:txBody>
      </p:sp>
      <p:pic>
        <p:nvPicPr>
          <p:cNvPr id="7" name="Picture 2" descr="The different teaching approaches explained | Tes">
            <a:extLst>
              <a:ext uri="{FF2B5EF4-FFF2-40B4-BE49-F238E27FC236}">
                <a16:creationId xmlns:a16="http://schemas.microsoft.com/office/drawing/2014/main" id="{83B8D159-1D85-EF29-BAC4-77CFE5CD2E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8883" y="-13614"/>
            <a:ext cx="1383277" cy="14385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logo for a research company&#10;&#10;Description automatically generated">
            <a:extLst>
              <a:ext uri="{FF2B5EF4-FFF2-40B4-BE49-F238E27FC236}">
                <a16:creationId xmlns:a16="http://schemas.microsoft.com/office/drawing/2014/main" id="{B19669F6-657B-78E4-8897-D8F1C8452F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1022510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E78598-5986-7ED1-1708-73CE225464E9}"/>
              </a:ext>
            </a:extLst>
          </p:cNvPr>
          <p:cNvSpPr>
            <a:spLocks noGrp="1"/>
          </p:cNvSpPr>
          <p:nvPr>
            <p:ph idx="1"/>
          </p:nvPr>
        </p:nvSpPr>
        <p:spPr/>
        <p:txBody>
          <a:bodyPr>
            <a:normAutofit fontScale="92500"/>
          </a:bodyPr>
          <a:lstStyle/>
          <a:p>
            <a:r>
              <a:rPr lang="en-US" dirty="0"/>
              <a:t>Motivation is important to the role of teaching. Those who are teaching must be motivated to provide the knowledge and the users must be motivated to seek out and engage in the opportunities for learning.</a:t>
            </a:r>
          </a:p>
          <a:p>
            <a:r>
              <a:rPr lang="en-US" dirty="0"/>
              <a:t>User Support Motivators</a:t>
            </a:r>
          </a:p>
          <a:p>
            <a:pPr lvl="1"/>
            <a:r>
              <a:rPr lang="en-US" dirty="0"/>
              <a:t>Reduce Support Needed</a:t>
            </a:r>
          </a:p>
          <a:p>
            <a:pPr lvl="1"/>
            <a:r>
              <a:rPr lang="en-US" dirty="0"/>
              <a:t>Fulfillment</a:t>
            </a:r>
          </a:p>
          <a:p>
            <a:pPr lvl="1"/>
            <a:r>
              <a:rPr lang="en-US" dirty="0"/>
              <a:t>Building Relationships</a:t>
            </a:r>
          </a:p>
          <a:p>
            <a:r>
              <a:rPr lang="en-US" dirty="0"/>
              <a:t>User Motivators</a:t>
            </a:r>
          </a:p>
          <a:p>
            <a:pPr lvl="1"/>
            <a:r>
              <a:rPr lang="en-US" dirty="0"/>
              <a:t>Barrier removal</a:t>
            </a:r>
          </a:p>
          <a:p>
            <a:pPr lvl="1"/>
            <a:r>
              <a:rPr lang="en-US" dirty="0"/>
              <a:t>Self-sufficiency</a:t>
            </a:r>
          </a:p>
          <a:p>
            <a:endParaRPr lang="en-US" dirty="0"/>
          </a:p>
        </p:txBody>
      </p:sp>
      <p:sp>
        <p:nvSpPr>
          <p:cNvPr id="3" name="Title 2">
            <a:extLst>
              <a:ext uri="{FF2B5EF4-FFF2-40B4-BE49-F238E27FC236}">
                <a16:creationId xmlns:a16="http://schemas.microsoft.com/office/drawing/2014/main" id="{A6BE783C-EDD6-3388-C6B3-6872D77573EA}"/>
              </a:ext>
            </a:extLst>
          </p:cNvPr>
          <p:cNvSpPr>
            <a:spLocks noGrp="1"/>
          </p:cNvSpPr>
          <p:nvPr>
            <p:ph type="title"/>
          </p:nvPr>
        </p:nvSpPr>
        <p:spPr/>
        <p:txBody>
          <a:bodyPr/>
          <a:lstStyle/>
          <a:p>
            <a:r>
              <a:rPr lang="en-US" dirty="0"/>
              <a:t>Teaching: Motivation</a:t>
            </a:r>
          </a:p>
        </p:txBody>
      </p:sp>
      <p:sp>
        <p:nvSpPr>
          <p:cNvPr id="4" name="Date Placeholder 3">
            <a:extLst>
              <a:ext uri="{FF2B5EF4-FFF2-40B4-BE49-F238E27FC236}">
                <a16:creationId xmlns:a16="http://schemas.microsoft.com/office/drawing/2014/main" id="{1C8989AC-2E6D-2709-5DF8-D1CF396C9EDD}"/>
              </a:ext>
            </a:extLst>
          </p:cNvPr>
          <p:cNvSpPr>
            <a:spLocks noGrp="1"/>
          </p:cNvSpPr>
          <p:nvPr>
            <p:ph type="dt" sz="half" idx="10"/>
          </p:nvPr>
        </p:nvSpPr>
        <p:spPr/>
        <p:txBody>
          <a:bodyPr/>
          <a:lstStyle/>
          <a:p>
            <a:fld id="{13626E3B-886B-DC4C-9C2C-A2934F81034E}" type="datetime1">
              <a:rPr lang="en-US" smtClean="0"/>
              <a:t>6/18/24</a:t>
            </a:fld>
            <a:endParaRPr lang="en-US"/>
          </a:p>
        </p:txBody>
      </p:sp>
      <p:sp>
        <p:nvSpPr>
          <p:cNvPr id="5" name="Slide Number Placeholder 4">
            <a:extLst>
              <a:ext uri="{FF2B5EF4-FFF2-40B4-BE49-F238E27FC236}">
                <a16:creationId xmlns:a16="http://schemas.microsoft.com/office/drawing/2014/main" id="{95C6B88C-20FA-0A31-7DEA-0B6C1EB62444}"/>
              </a:ext>
            </a:extLst>
          </p:cNvPr>
          <p:cNvSpPr>
            <a:spLocks noGrp="1"/>
          </p:cNvSpPr>
          <p:nvPr>
            <p:ph type="sldNum" sz="quarter" idx="11"/>
          </p:nvPr>
        </p:nvSpPr>
        <p:spPr/>
        <p:txBody>
          <a:bodyPr/>
          <a:lstStyle/>
          <a:p>
            <a:fld id="{93A0B336-CDC4-4324-8063-D6FD95B423CE}" type="slidenum">
              <a:rPr lang="en-US" smtClean="0"/>
              <a:pPr/>
              <a:t>11</a:t>
            </a:fld>
            <a:endParaRPr lang="en-US"/>
          </a:p>
        </p:txBody>
      </p:sp>
      <p:pic>
        <p:nvPicPr>
          <p:cNvPr id="7" name="Picture 2" descr="The different teaching approaches explained | Tes">
            <a:extLst>
              <a:ext uri="{FF2B5EF4-FFF2-40B4-BE49-F238E27FC236}">
                <a16:creationId xmlns:a16="http://schemas.microsoft.com/office/drawing/2014/main" id="{586A33A0-A78D-A6B2-51E4-64E9C84932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8883" y="-13614"/>
            <a:ext cx="1383277" cy="14385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logo for a research company&#10;&#10;Description automatically generated">
            <a:extLst>
              <a:ext uri="{FF2B5EF4-FFF2-40B4-BE49-F238E27FC236}">
                <a16:creationId xmlns:a16="http://schemas.microsoft.com/office/drawing/2014/main" id="{B894A6E4-3B57-547C-9D12-060F1E53BB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3813711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E67917-D693-A6CC-A953-CAE2C0E80690}"/>
              </a:ext>
            </a:extLst>
          </p:cNvPr>
          <p:cNvSpPr>
            <a:spLocks noGrp="1"/>
          </p:cNvSpPr>
          <p:nvPr>
            <p:ph idx="1"/>
          </p:nvPr>
        </p:nvSpPr>
        <p:spPr/>
        <p:txBody>
          <a:bodyPr/>
          <a:lstStyle/>
          <a:p>
            <a:r>
              <a:rPr lang="en-US" dirty="0"/>
              <a:t>There are many widely available and used formats and there are pros and cons to all of them. There is no single way that works for those teaching or those learning.</a:t>
            </a:r>
          </a:p>
          <a:p>
            <a:pPr lvl="1"/>
            <a:r>
              <a:rPr lang="en-US" dirty="0"/>
              <a:t>Documentation – adaptable, accessible, persistent</a:t>
            </a:r>
          </a:p>
          <a:p>
            <a:pPr lvl="1"/>
            <a:r>
              <a:rPr lang="en-US" dirty="0"/>
              <a:t>Workshops/Training – digital and in-person</a:t>
            </a:r>
          </a:p>
          <a:p>
            <a:pPr lvl="1"/>
            <a:r>
              <a:rPr lang="en-US" dirty="0"/>
              <a:t>Multimedia – Hybrid, videos and published presentations</a:t>
            </a:r>
          </a:p>
        </p:txBody>
      </p:sp>
      <p:sp>
        <p:nvSpPr>
          <p:cNvPr id="3" name="Title 2">
            <a:extLst>
              <a:ext uri="{FF2B5EF4-FFF2-40B4-BE49-F238E27FC236}">
                <a16:creationId xmlns:a16="http://schemas.microsoft.com/office/drawing/2014/main" id="{DE6A9162-C03C-27F9-21C6-74B97EF39686}"/>
              </a:ext>
            </a:extLst>
          </p:cNvPr>
          <p:cNvSpPr>
            <a:spLocks noGrp="1"/>
          </p:cNvSpPr>
          <p:nvPr>
            <p:ph type="title"/>
          </p:nvPr>
        </p:nvSpPr>
        <p:spPr/>
        <p:txBody>
          <a:bodyPr/>
          <a:lstStyle/>
          <a:p>
            <a:r>
              <a:rPr lang="en-US" dirty="0"/>
              <a:t>Teaching: Formats</a:t>
            </a:r>
          </a:p>
        </p:txBody>
      </p:sp>
      <p:sp>
        <p:nvSpPr>
          <p:cNvPr id="4" name="Date Placeholder 3">
            <a:extLst>
              <a:ext uri="{FF2B5EF4-FFF2-40B4-BE49-F238E27FC236}">
                <a16:creationId xmlns:a16="http://schemas.microsoft.com/office/drawing/2014/main" id="{38F19CF2-351E-F822-EA13-AFEEB869C44E}"/>
              </a:ext>
            </a:extLst>
          </p:cNvPr>
          <p:cNvSpPr>
            <a:spLocks noGrp="1"/>
          </p:cNvSpPr>
          <p:nvPr>
            <p:ph type="dt" sz="half" idx="10"/>
          </p:nvPr>
        </p:nvSpPr>
        <p:spPr/>
        <p:txBody>
          <a:bodyPr/>
          <a:lstStyle/>
          <a:p>
            <a:fld id="{52911131-AEDB-DA48-8939-D636DAA66377}" type="datetime1">
              <a:rPr lang="en-US" smtClean="0"/>
              <a:t>6/18/24</a:t>
            </a:fld>
            <a:endParaRPr lang="en-US"/>
          </a:p>
        </p:txBody>
      </p:sp>
      <p:sp>
        <p:nvSpPr>
          <p:cNvPr id="5" name="Slide Number Placeholder 4">
            <a:extLst>
              <a:ext uri="{FF2B5EF4-FFF2-40B4-BE49-F238E27FC236}">
                <a16:creationId xmlns:a16="http://schemas.microsoft.com/office/drawing/2014/main" id="{8A251E63-446A-CCE6-AA7E-978841B41CC0}"/>
              </a:ext>
            </a:extLst>
          </p:cNvPr>
          <p:cNvSpPr>
            <a:spLocks noGrp="1"/>
          </p:cNvSpPr>
          <p:nvPr>
            <p:ph type="sldNum" sz="quarter" idx="11"/>
          </p:nvPr>
        </p:nvSpPr>
        <p:spPr/>
        <p:txBody>
          <a:bodyPr/>
          <a:lstStyle/>
          <a:p>
            <a:fld id="{93A0B336-CDC4-4324-8063-D6FD95B423CE}" type="slidenum">
              <a:rPr lang="en-US" smtClean="0"/>
              <a:pPr/>
              <a:t>12</a:t>
            </a:fld>
            <a:endParaRPr lang="en-US"/>
          </a:p>
        </p:txBody>
      </p:sp>
      <p:pic>
        <p:nvPicPr>
          <p:cNvPr id="7" name="Picture 2" descr="The different teaching approaches explained | Tes">
            <a:extLst>
              <a:ext uri="{FF2B5EF4-FFF2-40B4-BE49-F238E27FC236}">
                <a16:creationId xmlns:a16="http://schemas.microsoft.com/office/drawing/2014/main" id="{5513AFFD-7724-4E57-F4E2-2849C15104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8883" y="-13614"/>
            <a:ext cx="1383277" cy="14385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logo for a research company&#10;&#10;Description automatically generated">
            <a:extLst>
              <a:ext uri="{FF2B5EF4-FFF2-40B4-BE49-F238E27FC236}">
                <a16:creationId xmlns:a16="http://schemas.microsoft.com/office/drawing/2014/main" id="{A8DC9368-44AE-D5B6-53DF-89D416DC3E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2443866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4ECAE8-EDD5-32D7-88E6-648B73208BB2}"/>
              </a:ext>
            </a:extLst>
          </p:cNvPr>
          <p:cNvSpPr>
            <a:spLocks noGrp="1"/>
          </p:cNvSpPr>
          <p:nvPr>
            <p:ph idx="1"/>
          </p:nvPr>
        </p:nvSpPr>
        <p:spPr/>
        <p:txBody>
          <a:bodyPr>
            <a:normAutofit/>
          </a:bodyPr>
          <a:lstStyle/>
          <a:p>
            <a:r>
              <a:rPr lang="en-US" dirty="0"/>
              <a:t>Are user expectations and understanding being met?</a:t>
            </a:r>
          </a:p>
          <a:p>
            <a:pPr lvl="1"/>
            <a:r>
              <a:rPr lang="en-US" dirty="0"/>
              <a:t>Was there clear communication?</a:t>
            </a:r>
          </a:p>
          <a:p>
            <a:pPr lvl="2"/>
            <a:r>
              <a:rPr lang="en-US" dirty="0"/>
              <a:t>Why do users wish to engage?</a:t>
            </a:r>
          </a:p>
          <a:p>
            <a:pPr lvl="2"/>
            <a:r>
              <a:rPr lang="en-US" dirty="0"/>
              <a:t>What knowledge to they already have?</a:t>
            </a:r>
          </a:p>
          <a:p>
            <a:pPr lvl="2"/>
            <a:r>
              <a:rPr lang="en-US" dirty="0"/>
              <a:t>What are users looking to get out of it?</a:t>
            </a:r>
          </a:p>
          <a:p>
            <a:pPr lvl="1"/>
            <a:r>
              <a:rPr lang="en-US" dirty="0"/>
              <a:t>Are the users understanding the material?</a:t>
            </a:r>
          </a:p>
          <a:p>
            <a:pPr lvl="2"/>
            <a:r>
              <a:rPr lang="en-US" dirty="0"/>
              <a:t>Is there engagement?</a:t>
            </a:r>
          </a:p>
          <a:p>
            <a:pPr lvl="2"/>
            <a:r>
              <a:rPr lang="en-US" dirty="0"/>
              <a:t>Was the pacing adequate?</a:t>
            </a:r>
          </a:p>
          <a:p>
            <a:pPr lvl="2"/>
            <a:r>
              <a:rPr lang="en-US" dirty="0"/>
              <a:t>Was there user feedback?</a:t>
            </a:r>
          </a:p>
          <a:p>
            <a:pPr lvl="2"/>
            <a:r>
              <a:rPr lang="en-US" dirty="0"/>
              <a:t>Was there a check for understanding?</a:t>
            </a:r>
          </a:p>
          <a:p>
            <a:pPr lvl="2"/>
            <a:r>
              <a:rPr lang="en-US" dirty="0"/>
              <a:t>Was there time allowed for questions?</a:t>
            </a:r>
          </a:p>
        </p:txBody>
      </p:sp>
      <p:sp>
        <p:nvSpPr>
          <p:cNvPr id="3" name="Title 2">
            <a:extLst>
              <a:ext uri="{FF2B5EF4-FFF2-40B4-BE49-F238E27FC236}">
                <a16:creationId xmlns:a16="http://schemas.microsoft.com/office/drawing/2014/main" id="{A38750E0-3402-424B-0B05-8D5D16356DCB}"/>
              </a:ext>
            </a:extLst>
          </p:cNvPr>
          <p:cNvSpPr>
            <a:spLocks noGrp="1"/>
          </p:cNvSpPr>
          <p:nvPr>
            <p:ph type="title"/>
          </p:nvPr>
        </p:nvSpPr>
        <p:spPr/>
        <p:txBody>
          <a:bodyPr/>
          <a:lstStyle/>
          <a:p>
            <a:r>
              <a:rPr lang="en-US" dirty="0"/>
              <a:t>Teaching: Effectiveness</a:t>
            </a:r>
          </a:p>
        </p:txBody>
      </p:sp>
      <p:sp>
        <p:nvSpPr>
          <p:cNvPr id="4" name="Date Placeholder 3">
            <a:extLst>
              <a:ext uri="{FF2B5EF4-FFF2-40B4-BE49-F238E27FC236}">
                <a16:creationId xmlns:a16="http://schemas.microsoft.com/office/drawing/2014/main" id="{D53E1D99-7CEA-27A8-5769-5FBFE974C10D}"/>
              </a:ext>
            </a:extLst>
          </p:cNvPr>
          <p:cNvSpPr>
            <a:spLocks noGrp="1"/>
          </p:cNvSpPr>
          <p:nvPr>
            <p:ph type="dt" sz="half" idx="10"/>
          </p:nvPr>
        </p:nvSpPr>
        <p:spPr/>
        <p:txBody>
          <a:bodyPr/>
          <a:lstStyle/>
          <a:p>
            <a:fld id="{C5C7787C-D2B4-CA41-9C4B-88AF6E49F95D}" type="datetime1">
              <a:rPr lang="en-US" smtClean="0"/>
              <a:t>6/18/24</a:t>
            </a:fld>
            <a:endParaRPr lang="en-US"/>
          </a:p>
        </p:txBody>
      </p:sp>
      <p:sp>
        <p:nvSpPr>
          <p:cNvPr id="5" name="Slide Number Placeholder 4">
            <a:extLst>
              <a:ext uri="{FF2B5EF4-FFF2-40B4-BE49-F238E27FC236}">
                <a16:creationId xmlns:a16="http://schemas.microsoft.com/office/drawing/2014/main" id="{2736C2FF-162A-546E-0818-589508371925}"/>
              </a:ext>
            </a:extLst>
          </p:cNvPr>
          <p:cNvSpPr>
            <a:spLocks noGrp="1"/>
          </p:cNvSpPr>
          <p:nvPr>
            <p:ph type="sldNum" sz="quarter" idx="11"/>
          </p:nvPr>
        </p:nvSpPr>
        <p:spPr/>
        <p:txBody>
          <a:bodyPr/>
          <a:lstStyle/>
          <a:p>
            <a:fld id="{93A0B336-CDC4-4324-8063-D6FD95B423CE}" type="slidenum">
              <a:rPr lang="en-US" smtClean="0"/>
              <a:pPr/>
              <a:t>13</a:t>
            </a:fld>
            <a:endParaRPr lang="en-US"/>
          </a:p>
        </p:txBody>
      </p:sp>
      <p:pic>
        <p:nvPicPr>
          <p:cNvPr id="7" name="Picture 2" descr="The different teaching approaches explained | Tes">
            <a:extLst>
              <a:ext uri="{FF2B5EF4-FFF2-40B4-BE49-F238E27FC236}">
                <a16:creationId xmlns:a16="http://schemas.microsoft.com/office/drawing/2014/main" id="{8B7A5FFE-37B5-EA0F-6C8B-E678EE50A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8883" y="-13614"/>
            <a:ext cx="1383277" cy="14385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logo for a research company&#10;&#10;Description automatically generated">
            <a:extLst>
              <a:ext uri="{FF2B5EF4-FFF2-40B4-BE49-F238E27FC236}">
                <a16:creationId xmlns:a16="http://schemas.microsoft.com/office/drawing/2014/main" id="{09B12857-087F-BD99-BDF8-3DADFC8D11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1499026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15F0D3-A837-F97E-0D69-F671B391E7FE}"/>
              </a:ext>
            </a:extLst>
          </p:cNvPr>
          <p:cNvSpPr>
            <a:spLocks noGrp="1"/>
          </p:cNvSpPr>
          <p:nvPr>
            <p:ph idx="1"/>
          </p:nvPr>
        </p:nvSpPr>
        <p:spPr/>
        <p:txBody>
          <a:bodyPr/>
          <a:lstStyle/>
          <a:p>
            <a:r>
              <a:rPr lang="en-US" dirty="0"/>
              <a:t>There is always room for improvement in anything we do. There are some important tools that can be used to aid in this improvement.</a:t>
            </a:r>
          </a:p>
          <a:p>
            <a:pPr lvl="1"/>
            <a:r>
              <a:rPr lang="en-US" dirty="0"/>
              <a:t>Self assessment</a:t>
            </a:r>
          </a:p>
          <a:p>
            <a:pPr lvl="1"/>
            <a:r>
              <a:rPr lang="en-US" dirty="0"/>
              <a:t>Feedback</a:t>
            </a:r>
          </a:p>
          <a:p>
            <a:pPr lvl="1"/>
            <a:r>
              <a:rPr lang="en-US" dirty="0"/>
              <a:t>Peer review</a:t>
            </a:r>
          </a:p>
        </p:txBody>
      </p:sp>
      <p:sp>
        <p:nvSpPr>
          <p:cNvPr id="3" name="Title 2">
            <a:extLst>
              <a:ext uri="{FF2B5EF4-FFF2-40B4-BE49-F238E27FC236}">
                <a16:creationId xmlns:a16="http://schemas.microsoft.com/office/drawing/2014/main" id="{D2DE57F1-4D84-88D2-E082-CF49146B87B5}"/>
              </a:ext>
            </a:extLst>
          </p:cNvPr>
          <p:cNvSpPr>
            <a:spLocks noGrp="1"/>
          </p:cNvSpPr>
          <p:nvPr>
            <p:ph type="title"/>
          </p:nvPr>
        </p:nvSpPr>
        <p:spPr/>
        <p:txBody>
          <a:bodyPr/>
          <a:lstStyle/>
          <a:p>
            <a:r>
              <a:rPr lang="en-US" dirty="0"/>
              <a:t>Teaching: Improvement</a:t>
            </a:r>
          </a:p>
        </p:txBody>
      </p:sp>
      <p:sp>
        <p:nvSpPr>
          <p:cNvPr id="4" name="Date Placeholder 3">
            <a:extLst>
              <a:ext uri="{FF2B5EF4-FFF2-40B4-BE49-F238E27FC236}">
                <a16:creationId xmlns:a16="http://schemas.microsoft.com/office/drawing/2014/main" id="{693EE7B7-DD23-A5C0-E780-DB089B640CC8}"/>
              </a:ext>
            </a:extLst>
          </p:cNvPr>
          <p:cNvSpPr>
            <a:spLocks noGrp="1"/>
          </p:cNvSpPr>
          <p:nvPr>
            <p:ph type="dt" sz="half" idx="10"/>
          </p:nvPr>
        </p:nvSpPr>
        <p:spPr/>
        <p:txBody>
          <a:bodyPr/>
          <a:lstStyle/>
          <a:p>
            <a:fld id="{710D80EB-D413-2949-88D9-ABDDBF385472}" type="datetime1">
              <a:rPr lang="en-US" smtClean="0"/>
              <a:t>6/18/24</a:t>
            </a:fld>
            <a:endParaRPr lang="en-US"/>
          </a:p>
        </p:txBody>
      </p:sp>
      <p:sp>
        <p:nvSpPr>
          <p:cNvPr id="5" name="Slide Number Placeholder 4">
            <a:extLst>
              <a:ext uri="{FF2B5EF4-FFF2-40B4-BE49-F238E27FC236}">
                <a16:creationId xmlns:a16="http://schemas.microsoft.com/office/drawing/2014/main" id="{A48EC61B-4075-C81E-51D7-B503B6068F11}"/>
              </a:ext>
            </a:extLst>
          </p:cNvPr>
          <p:cNvSpPr>
            <a:spLocks noGrp="1"/>
          </p:cNvSpPr>
          <p:nvPr>
            <p:ph type="sldNum" sz="quarter" idx="11"/>
          </p:nvPr>
        </p:nvSpPr>
        <p:spPr/>
        <p:txBody>
          <a:bodyPr/>
          <a:lstStyle/>
          <a:p>
            <a:fld id="{93A0B336-CDC4-4324-8063-D6FD95B423CE}" type="slidenum">
              <a:rPr lang="en-US" smtClean="0"/>
              <a:pPr/>
              <a:t>14</a:t>
            </a:fld>
            <a:endParaRPr lang="en-US"/>
          </a:p>
        </p:txBody>
      </p:sp>
      <p:pic>
        <p:nvPicPr>
          <p:cNvPr id="7" name="Picture 2" descr="The different teaching approaches explained | Tes">
            <a:extLst>
              <a:ext uri="{FF2B5EF4-FFF2-40B4-BE49-F238E27FC236}">
                <a16:creationId xmlns:a16="http://schemas.microsoft.com/office/drawing/2014/main" id="{EB0A55B4-4A40-8C46-9F25-ACE775C52D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8883" y="-13614"/>
            <a:ext cx="1383277" cy="14385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logo for a research company&#10;&#10;Description automatically generated">
            <a:extLst>
              <a:ext uri="{FF2B5EF4-FFF2-40B4-BE49-F238E27FC236}">
                <a16:creationId xmlns:a16="http://schemas.microsoft.com/office/drawing/2014/main" id="{D7334413-11B6-DD2F-B018-126503FD63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756638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15F0D3-A837-F97E-0D69-F671B391E7FE}"/>
              </a:ext>
            </a:extLst>
          </p:cNvPr>
          <p:cNvSpPr>
            <a:spLocks noGrp="1"/>
          </p:cNvSpPr>
          <p:nvPr>
            <p:ph idx="1"/>
          </p:nvPr>
        </p:nvSpPr>
        <p:spPr/>
        <p:txBody>
          <a:bodyPr/>
          <a:lstStyle/>
          <a:p>
            <a:r>
              <a:rPr lang="en-US" dirty="0"/>
              <a:t>Communication</a:t>
            </a:r>
          </a:p>
          <a:p>
            <a:r>
              <a:rPr lang="en-US" dirty="0"/>
              <a:t>Listening</a:t>
            </a:r>
          </a:p>
          <a:p>
            <a:r>
              <a:rPr lang="en-US" dirty="0"/>
              <a:t>Collaboration</a:t>
            </a:r>
          </a:p>
          <a:p>
            <a:r>
              <a:rPr lang="en-US" dirty="0"/>
              <a:t>Adaptability</a:t>
            </a:r>
          </a:p>
          <a:p>
            <a:r>
              <a:rPr lang="en-US" dirty="0"/>
              <a:t>Engagement</a:t>
            </a:r>
          </a:p>
          <a:p>
            <a:r>
              <a:rPr lang="en-US" dirty="0"/>
              <a:t>Empathy</a:t>
            </a:r>
          </a:p>
          <a:p>
            <a:r>
              <a:rPr lang="en-US" dirty="0"/>
              <a:t>Patience</a:t>
            </a:r>
          </a:p>
        </p:txBody>
      </p:sp>
      <p:sp>
        <p:nvSpPr>
          <p:cNvPr id="3" name="Title 2">
            <a:extLst>
              <a:ext uri="{FF2B5EF4-FFF2-40B4-BE49-F238E27FC236}">
                <a16:creationId xmlns:a16="http://schemas.microsoft.com/office/drawing/2014/main" id="{D2DE57F1-4D84-88D2-E082-CF49146B87B5}"/>
              </a:ext>
            </a:extLst>
          </p:cNvPr>
          <p:cNvSpPr>
            <a:spLocks noGrp="1"/>
          </p:cNvSpPr>
          <p:nvPr>
            <p:ph type="title"/>
          </p:nvPr>
        </p:nvSpPr>
        <p:spPr/>
        <p:txBody>
          <a:bodyPr/>
          <a:lstStyle/>
          <a:p>
            <a:r>
              <a:rPr lang="en-US" dirty="0"/>
              <a:t>Teaching: Skills</a:t>
            </a:r>
          </a:p>
        </p:txBody>
      </p:sp>
      <p:sp>
        <p:nvSpPr>
          <p:cNvPr id="4" name="Date Placeholder 3">
            <a:extLst>
              <a:ext uri="{FF2B5EF4-FFF2-40B4-BE49-F238E27FC236}">
                <a16:creationId xmlns:a16="http://schemas.microsoft.com/office/drawing/2014/main" id="{693EE7B7-DD23-A5C0-E780-DB089B640CC8}"/>
              </a:ext>
            </a:extLst>
          </p:cNvPr>
          <p:cNvSpPr>
            <a:spLocks noGrp="1"/>
          </p:cNvSpPr>
          <p:nvPr>
            <p:ph type="dt" sz="half" idx="10"/>
          </p:nvPr>
        </p:nvSpPr>
        <p:spPr/>
        <p:txBody>
          <a:bodyPr/>
          <a:lstStyle/>
          <a:p>
            <a:fld id="{710D80EB-D413-2949-88D9-ABDDBF385472}" type="datetime1">
              <a:rPr lang="en-US" smtClean="0"/>
              <a:t>6/18/24</a:t>
            </a:fld>
            <a:endParaRPr lang="en-US"/>
          </a:p>
        </p:txBody>
      </p:sp>
      <p:sp>
        <p:nvSpPr>
          <p:cNvPr id="5" name="Slide Number Placeholder 4">
            <a:extLst>
              <a:ext uri="{FF2B5EF4-FFF2-40B4-BE49-F238E27FC236}">
                <a16:creationId xmlns:a16="http://schemas.microsoft.com/office/drawing/2014/main" id="{A48EC61B-4075-C81E-51D7-B503B6068F11}"/>
              </a:ext>
            </a:extLst>
          </p:cNvPr>
          <p:cNvSpPr>
            <a:spLocks noGrp="1"/>
          </p:cNvSpPr>
          <p:nvPr>
            <p:ph type="sldNum" sz="quarter" idx="11"/>
          </p:nvPr>
        </p:nvSpPr>
        <p:spPr/>
        <p:txBody>
          <a:bodyPr/>
          <a:lstStyle/>
          <a:p>
            <a:fld id="{93A0B336-CDC4-4324-8063-D6FD95B423CE}" type="slidenum">
              <a:rPr lang="en-US" smtClean="0"/>
              <a:pPr/>
              <a:t>15</a:t>
            </a:fld>
            <a:endParaRPr lang="en-US"/>
          </a:p>
        </p:txBody>
      </p:sp>
      <p:pic>
        <p:nvPicPr>
          <p:cNvPr id="7" name="Picture 2" descr="The different teaching approaches explained | Tes">
            <a:extLst>
              <a:ext uri="{FF2B5EF4-FFF2-40B4-BE49-F238E27FC236}">
                <a16:creationId xmlns:a16="http://schemas.microsoft.com/office/drawing/2014/main" id="{EB0A55B4-4A40-8C46-9F25-ACE775C52D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8883" y="-13614"/>
            <a:ext cx="1383277" cy="14385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logo for a research company&#10;&#10;Description automatically generated">
            <a:extLst>
              <a:ext uri="{FF2B5EF4-FFF2-40B4-BE49-F238E27FC236}">
                <a16:creationId xmlns:a16="http://schemas.microsoft.com/office/drawing/2014/main" id="{4D394D52-7483-916B-F49B-47413F10D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764516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BE4645-0AAE-CD07-B68E-A256AA956E50}"/>
              </a:ext>
            </a:extLst>
          </p:cNvPr>
          <p:cNvSpPr>
            <a:spLocks noGrp="1"/>
          </p:cNvSpPr>
          <p:nvPr>
            <p:ph type="title"/>
          </p:nvPr>
        </p:nvSpPr>
        <p:spPr>
          <a:xfrm>
            <a:off x="838200" y="2776221"/>
            <a:ext cx="10515600" cy="933450"/>
          </a:xfrm>
        </p:spPr>
        <p:txBody>
          <a:bodyPr>
            <a:noAutofit/>
          </a:bodyPr>
          <a:lstStyle/>
          <a:p>
            <a:pPr algn="ctr"/>
            <a:r>
              <a:rPr lang="en-US" sz="7200" b="1" dirty="0"/>
              <a:t>Beginner</a:t>
            </a:r>
          </a:p>
        </p:txBody>
      </p:sp>
      <p:sp>
        <p:nvSpPr>
          <p:cNvPr id="4" name="Date Placeholder 3">
            <a:extLst>
              <a:ext uri="{FF2B5EF4-FFF2-40B4-BE49-F238E27FC236}">
                <a16:creationId xmlns:a16="http://schemas.microsoft.com/office/drawing/2014/main" id="{D15391B0-4078-ACF3-2D72-4EC497F350A6}"/>
              </a:ext>
            </a:extLst>
          </p:cNvPr>
          <p:cNvSpPr>
            <a:spLocks noGrp="1"/>
          </p:cNvSpPr>
          <p:nvPr>
            <p:ph type="dt" sz="half" idx="10"/>
          </p:nvPr>
        </p:nvSpPr>
        <p:spPr/>
        <p:txBody>
          <a:bodyPr/>
          <a:lstStyle/>
          <a:p>
            <a:fld id="{C7B8D087-4F0A-9348-8AAC-7725441D4431}" type="datetime1">
              <a:rPr lang="en-US" smtClean="0"/>
              <a:t>6/18/24</a:t>
            </a:fld>
            <a:endParaRPr lang="en-US"/>
          </a:p>
        </p:txBody>
      </p:sp>
      <p:sp>
        <p:nvSpPr>
          <p:cNvPr id="5" name="Slide Number Placeholder 4">
            <a:extLst>
              <a:ext uri="{FF2B5EF4-FFF2-40B4-BE49-F238E27FC236}">
                <a16:creationId xmlns:a16="http://schemas.microsoft.com/office/drawing/2014/main" id="{6313BA0E-304E-2A34-4C86-362D6193B501}"/>
              </a:ext>
            </a:extLst>
          </p:cNvPr>
          <p:cNvSpPr>
            <a:spLocks noGrp="1"/>
          </p:cNvSpPr>
          <p:nvPr>
            <p:ph type="sldNum" sz="quarter" idx="11"/>
          </p:nvPr>
        </p:nvSpPr>
        <p:spPr/>
        <p:txBody>
          <a:bodyPr/>
          <a:lstStyle/>
          <a:p>
            <a:fld id="{93A0B336-CDC4-4324-8063-D6FD95B423CE}" type="slidenum">
              <a:rPr lang="en-US" smtClean="0"/>
              <a:pPr/>
              <a:t>16</a:t>
            </a:fld>
            <a:endParaRPr lang="en-US"/>
          </a:p>
        </p:txBody>
      </p:sp>
      <p:pic>
        <p:nvPicPr>
          <p:cNvPr id="2" name="Picture 1" descr="A logo for a research company&#10;&#10;Description automatically generated">
            <a:extLst>
              <a:ext uri="{FF2B5EF4-FFF2-40B4-BE49-F238E27FC236}">
                <a16:creationId xmlns:a16="http://schemas.microsoft.com/office/drawing/2014/main" id="{01EE54DE-774E-ACE8-5060-FA0A13BD20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2656880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9FB3F9-3491-69C8-C512-5F757B25BE5E}"/>
              </a:ext>
            </a:extLst>
          </p:cNvPr>
          <p:cNvSpPr>
            <a:spLocks noGrp="1"/>
          </p:cNvSpPr>
          <p:nvPr>
            <p:ph idx="1"/>
          </p:nvPr>
        </p:nvSpPr>
        <p:spPr>
          <a:xfrm>
            <a:off x="838200" y="1825625"/>
            <a:ext cx="6067097" cy="4041775"/>
          </a:xfrm>
        </p:spPr>
        <p:txBody>
          <a:bodyPr>
            <a:normAutofit/>
          </a:bodyPr>
          <a:lstStyle/>
          <a:p>
            <a:r>
              <a:rPr lang="en-US" dirty="0"/>
              <a:t>Little to no experience with CLI</a:t>
            </a:r>
          </a:p>
          <a:p>
            <a:r>
              <a:rPr lang="en-US" dirty="0"/>
              <a:t>Some knowledge of statistics software</a:t>
            </a:r>
          </a:p>
          <a:p>
            <a:r>
              <a:rPr lang="en-US" dirty="0"/>
              <a:t>Limited knowledge of other programming</a:t>
            </a:r>
          </a:p>
          <a:p>
            <a:r>
              <a:rPr lang="en-US" dirty="0"/>
              <a:t>Little to no experience with parallelization</a:t>
            </a:r>
          </a:p>
          <a:p>
            <a:r>
              <a:rPr lang="en-US" dirty="0"/>
              <a:t>Little to no experience with schedulers</a:t>
            </a:r>
          </a:p>
          <a:p>
            <a:r>
              <a:rPr lang="en-US" dirty="0"/>
              <a:t>Little to no experience with research</a:t>
            </a:r>
          </a:p>
        </p:txBody>
      </p:sp>
      <p:sp>
        <p:nvSpPr>
          <p:cNvPr id="3" name="Title 2">
            <a:extLst>
              <a:ext uri="{FF2B5EF4-FFF2-40B4-BE49-F238E27FC236}">
                <a16:creationId xmlns:a16="http://schemas.microsoft.com/office/drawing/2014/main" id="{6695B525-33DD-6C6D-C968-315DE4F73D43}"/>
              </a:ext>
            </a:extLst>
          </p:cNvPr>
          <p:cNvSpPr>
            <a:spLocks noGrp="1"/>
          </p:cNvSpPr>
          <p:nvPr>
            <p:ph type="title"/>
          </p:nvPr>
        </p:nvSpPr>
        <p:spPr/>
        <p:txBody>
          <a:bodyPr/>
          <a:lstStyle/>
          <a:p>
            <a:r>
              <a:rPr lang="en-US" dirty="0"/>
              <a:t>Beginner: Characteristics</a:t>
            </a:r>
          </a:p>
        </p:txBody>
      </p:sp>
      <p:sp>
        <p:nvSpPr>
          <p:cNvPr id="4" name="Date Placeholder 3">
            <a:extLst>
              <a:ext uri="{FF2B5EF4-FFF2-40B4-BE49-F238E27FC236}">
                <a16:creationId xmlns:a16="http://schemas.microsoft.com/office/drawing/2014/main" id="{33C728EE-6809-5BED-0CD7-40648C52C566}"/>
              </a:ext>
            </a:extLst>
          </p:cNvPr>
          <p:cNvSpPr>
            <a:spLocks noGrp="1"/>
          </p:cNvSpPr>
          <p:nvPr>
            <p:ph type="dt" sz="half" idx="10"/>
          </p:nvPr>
        </p:nvSpPr>
        <p:spPr/>
        <p:txBody>
          <a:bodyPr/>
          <a:lstStyle/>
          <a:p>
            <a:fld id="{B2814B07-AF5B-EE4A-AB2E-A03437D33741}" type="datetime1">
              <a:rPr lang="en-US" smtClean="0"/>
              <a:t>6/18/24</a:t>
            </a:fld>
            <a:endParaRPr lang="en-US"/>
          </a:p>
        </p:txBody>
      </p:sp>
      <p:sp>
        <p:nvSpPr>
          <p:cNvPr id="5" name="Slide Number Placeholder 4">
            <a:extLst>
              <a:ext uri="{FF2B5EF4-FFF2-40B4-BE49-F238E27FC236}">
                <a16:creationId xmlns:a16="http://schemas.microsoft.com/office/drawing/2014/main" id="{0A3F7E50-BC98-C071-2A76-0E6A93B2B052}"/>
              </a:ext>
            </a:extLst>
          </p:cNvPr>
          <p:cNvSpPr>
            <a:spLocks noGrp="1"/>
          </p:cNvSpPr>
          <p:nvPr>
            <p:ph type="sldNum" sz="quarter" idx="11"/>
          </p:nvPr>
        </p:nvSpPr>
        <p:spPr/>
        <p:txBody>
          <a:bodyPr/>
          <a:lstStyle/>
          <a:p>
            <a:fld id="{93A0B336-CDC4-4324-8063-D6FD95B423CE}" type="slidenum">
              <a:rPr lang="en-US" smtClean="0"/>
              <a:pPr/>
              <a:t>17</a:t>
            </a:fld>
            <a:endParaRPr lang="en-US"/>
          </a:p>
        </p:txBody>
      </p:sp>
      <p:pic>
        <p:nvPicPr>
          <p:cNvPr id="10" name="Picture 9" descr="A close-up of a cell phone&#10;&#10;Description automatically generated">
            <a:extLst>
              <a:ext uri="{FF2B5EF4-FFF2-40B4-BE49-F238E27FC236}">
                <a16:creationId xmlns:a16="http://schemas.microsoft.com/office/drawing/2014/main" id="{0BCA4C65-FEBE-F95D-AD46-0CE2388B42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5318" y="1647210"/>
            <a:ext cx="4996682" cy="3579712"/>
          </a:xfrm>
          <a:prstGeom prst="rect">
            <a:avLst/>
          </a:prstGeom>
        </p:spPr>
      </p:pic>
      <p:pic>
        <p:nvPicPr>
          <p:cNvPr id="7" name="Picture 6" descr="A logo for a research company&#10;&#10;Description automatically generated">
            <a:extLst>
              <a:ext uri="{FF2B5EF4-FFF2-40B4-BE49-F238E27FC236}">
                <a16:creationId xmlns:a16="http://schemas.microsoft.com/office/drawing/2014/main" id="{031852E3-CECF-7A01-5309-AD936A5F9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4787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FB1D80-830C-89B3-0A6D-589F6269FBB6}"/>
              </a:ext>
            </a:extLst>
          </p:cNvPr>
          <p:cNvSpPr>
            <a:spLocks noGrp="1"/>
          </p:cNvSpPr>
          <p:nvPr>
            <p:ph idx="1"/>
          </p:nvPr>
        </p:nvSpPr>
        <p:spPr/>
        <p:txBody>
          <a:bodyPr>
            <a:normAutofit/>
          </a:bodyPr>
          <a:lstStyle/>
          <a:p>
            <a:r>
              <a:rPr lang="en-US" dirty="0"/>
              <a:t>Compute setup</a:t>
            </a:r>
          </a:p>
          <a:p>
            <a:r>
              <a:rPr lang="en-US" dirty="0"/>
              <a:t>Login procedures</a:t>
            </a:r>
          </a:p>
          <a:p>
            <a:r>
              <a:rPr lang="en-US" dirty="0"/>
              <a:t>Finding software</a:t>
            </a:r>
          </a:p>
          <a:p>
            <a:r>
              <a:rPr lang="en-US" dirty="0"/>
              <a:t>Getting help and documentation</a:t>
            </a:r>
          </a:p>
        </p:txBody>
      </p:sp>
      <p:sp>
        <p:nvSpPr>
          <p:cNvPr id="3" name="Title 2">
            <a:extLst>
              <a:ext uri="{FF2B5EF4-FFF2-40B4-BE49-F238E27FC236}">
                <a16:creationId xmlns:a16="http://schemas.microsoft.com/office/drawing/2014/main" id="{4981DE11-039C-B428-B1CE-A5D4F45E1542}"/>
              </a:ext>
            </a:extLst>
          </p:cNvPr>
          <p:cNvSpPr>
            <a:spLocks noGrp="1"/>
          </p:cNvSpPr>
          <p:nvPr>
            <p:ph type="title"/>
          </p:nvPr>
        </p:nvSpPr>
        <p:spPr/>
        <p:txBody>
          <a:bodyPr/>
          <a:lstStyle/>
          <a:p>
            <a:r>
              <a:rPr lang="en-US" dirty="0"/>
              <a:t>Beginner: Common Issues</a:t>
            </a:r>
          </a:p>
        </p:txBody>
      </p:sp>
      <p:sp>
        <p:nvSpPr>
          <p:cNvPr id="4" name="Date Placeholder 3">
            <a:extLst>
              <a:ext uri="{FF2B5EF4-FFF2-40B4-BE49-F238E27FC236}">
                <a16:creationId xmlns:a16="http://schemas.microsoft.com/office/drawing/2014/main" id="{D9E0B409-B585-17BE-9E68-418D17BE4667}"/>
              </a:ext>
            </a:extLst>
          </p:cNvPr>
          <p:cNvSpPr>
            <a:spLocks noGrp="1"/>
          </p:cNvSpPr>
          <p:nvPr>
            <p:ph type="dt" sz="half" idx="10"/>
          </p:nvPr>
        </p:nvSpPr>
        <p:spPr/>
        <p:txBody>
          <a:bodyPr/>
          <a:lstStyle/>
          <a:p>
            <a:fld id="{91FFF43A-2C5F-A448-A7CE-31DA6E322698}" type="datetime1">
              <a:rPr lang="en-US" smtClean="0"/>
              <a:t>6/18/24</a:t>
            </a:fld>
            <a:endParaRPr lang="en-US"/>
          </a:p>
        </p:txBody>
      </p:sp>
      <p:sp>
        <p:nvSpPr>
          <p:cNvPr id="5" name="Slide Number Placeholder 4">
            <a:extLst>
              <a:ext uri="{FF2B5EF4-FFF2-40B4-BE49-F238E27FC236}">
                <a16:creationId xmlns:a16="http://schemas.microsoft.com/office/drawing/2014/main" id="{52B876E2-918C-3783-1286-33A777E76210}"/>
              </a:ext>
            </a:extLst>
          </p:cNvPr>
          <p:cNvSpPr>
            <a:spLocks noGrp="1"/>
          </p:cNvSpPr>
          <p:nvPr>
            <p:ph type="sldNum" sz="quarter" idx="11"/>
          </p:nvPr>
        </p:nvSpPr>
        <p:spPr/>
        <p:txBody>
          <a:bodyPr/>
          <a:lstStyle/>
          <a:p>
            <a:fld id="{93A0B336-CDC4-4324-8063-D6FD95B423CE}" type="slidenum">
              <a:rPr lang="en-US" smtClean="0"/>
              <a:pPr/>
              <a:t>18</a:t>
            </a:fld>
            <a:endParaRPr lang="en-US"/>
          </a:p>
        </p:txBody>
      </p:sp>
      <p:pic>
        <p:nvPicPr>
          <p:cNvPr id="7" name="Picture 6" descr="A close-up of a cell phone&#10;&#10;Description automatically generated">
            <a:extLst>
              <a:ext uri="{FF2B5EF4-FFF2-40B4-BE49-F238E27FC236}">
                <a16:creationId xmlns:a16="http://schemas.microsoft.com/office/drawing/2014/main" id="{45411E59-1D60-4DE3-0745-FB0B2C53A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8838" y="35769"/>
            <a:ext cx="1573161" cy="1127041"/>
          </a:xfrm>
          <a:prstGeom prst="rect">
            <a:avLst/>
          </a:prstGeom>
        </p:spPr>
      </p:pic>
      <p:pic>
        <p:nvPicPr>
          <p:cNvPr id="8" name="Picture 7" descr="A logo for a research company&#10;&#10;Description automatically generated">
            <a:extLst>
              <a:ext uri="{FF2B5EF4-FFF2-40B4-BE49-F238E27FC236}">
                <a16:creationId xmlns:a16="http://schemas.microsoft.com/office/drawing/2014/main" id="{059C000A-3C2F-0433-EBAE-1D14D6318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3069588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3236F8-D225-481F-8CC0-F814164920D3}"/>
              </a:ext>
            </a:extLst>
          </p:cNvPr>
          <p:cNvSpPr>
            <a:spLocks noGrp="1"/>
          </p:cNvSpPr>
          <p:nvPr>
            <p:ph idx="1"/>
          </p:nvPr>
        </p:nvSpPr>
        <p:spPr>
          <a:xfrm>
            <a:off x="838200" y="1708149"/>
            <a:ext cx="10515600" cy="4041775"/>
          </a:xfrm>
        </p:spPr>
        <p:txBody>
          <a:bodyPr>
            <a:normAutofit/>
          </a:bodyPr>
          <a:lstStyle/>
          <a:p>
            <a:r>
              <a:rPr lang="en-US" dirty="0"/>
              <a:t>BS Animal Science – Iowa State University 2007</a:t>
            </a:r>
          </a:p>
          <a:p>
            <a:r>
              <a:rPr lang="en-US" dirty="0"/>
              <a:t>MS Animal Breeding &amp; Genetics – Iowa State University 2009</a:t>
            </a:r>
          </a:p>
          <a:p>
            <a:r>
              <a:rPr lang="en-US" dirty="0"/>
              <a:t>Assistant Scientist II – Iowa State University 2010-2017</a:t>
            </a:r>
          </a:p>
          <a:p>
            <a:r>
              <a:rPr lang="en-US" dirty="0"/>
              <a:t>Research Scientist II – University of Washington 2018</a:t>
            </a:r>
          </a:p>
          <a:p>
            <a:r>
              <a:rPr lang="en-US" dirty="0"/>
              <a:t>HPC Research Facilitator III – Washington University in St Louis 2020-Present</a:t>
            </a:r>
          </a:p>
        </p:txBody>
      </p:sp>
      <p:sp>
        <p:nvSpPr>
          <p:cNvPr id="3" name="Title 2">
            <a:extLst>
              <a:ext uri="{FF2B5EF4-FFF2-40B4-BE49-F238E27FC236}">
                <a16:creationId xmlns:a16="http://schemas.microsoft.com/office/drawing/2014/main" id="{833607C6-9483-4B72-B233-89BC40C3C3C1}"/>
              </a:ext>
            </a:extLst>
          </p:cNvPr>
          <p:cNvSpPr>
            <a:spLocks noGrp="1"/>
          </p:cNvSpPr>
          <p:nvPr>
            <p:ph type="title"/>
          </p:nvPr>
        </p:nvSpPr>
        <p:spPr/>
        <p:txBody>
          <a:bodyPr>
            <a:normAutofit/>
          </a:bodyPr>
          <a:lstStyle/>
          <a:p>
            <a:r>
              <a:rPr lang="en-US" dirty="0"/>
              <a:t>About Myself</a:t>
            </a:r>
          </a:p>
        </p:txBody>
      </p:sp>
      <p:sp>
        <p:nvSpPr>
          <p:cNvPr id="4" name="Date Placeholder 3">
            <a:extLst>
              <a:ext uri="{FF2B5EF4-FFF2-40B4-BE49-F238E27FC236}">
                <a16:creationId xmlns:a16="http://schemas.microsoft.com/office/drawing/2014/main" id="{338A3EFF-F5D2-4C9E-B84D-47237191BD14}"/>
              </a:ext>
            </a:extLst>
          </p:cNvPr>
          <p:cNvSpPr>
            <a:spLocks noGrp="1"/>
          </p:cNvSpPr>
          <p:nvPr>
            <p:ph type="dt" sz="half" idx="10"/>
          </p:nvPr>
        </p:nvSpPr>
        <p:spPr/>
        <p:txBody>
          <a:bodyPr/>
          <a:lstStyle/>
          <a:p>
            <a:fld id="{8BB31264-C00D-48BE-B4A1-970309E8C749}" type="datetime1">
              <a:rPr lang="en-US" smtClean="0"/>
              <a:t>6/18/24</a:t>
            </a:fld>
            <a:endParaRPr lang="en-US"/>
          </a:p>
        </p:txBody>
      </p:sp>
      <p:sp>
        <p:nvSpPr>
          <p:cNvPr id="5" name="Slide Number Placeholder 4">
            <a:extLst>
              <a:ext uri="{FF2B5EF4-FFF2-40B4-BE49-F238E27FC236}">
                <a16:creationId xmlns:a16="http://schemas.microsoft.com/office/drawing/2014/main" id="{C8E247A3-87FA-43C2-A693-8518B749FAE2}"/>
              </a:ext>
            </a:extLst>
          </p:cNvPr>
          <p:cNvSpPr>
            <a:spLocks noGrp="1"/>
          </p:cNvSpPr>
          <p:nvPr>
            <p:ph type="sldNum" sz="quarter" idx="11"/>
          </p:nvPr>
        </p:nvSpPr>
        <p:spPr/>
        <p:txBody>
          <a:bodyPr/>
          <a:lstStyle/>
          <a:p>
            <a:fld id="{93A0B336-CDC4-4324-8063-D6FD95B423CE}" type="slidenum">
              <a:rPr lang="en-US" smtClean="0"/>
              <a:pPr/>
              <a:t>1</a:t>
            </a:fld>
            <a:endParaRPr lang="en-US"/>
          </a:p>
        </p:txBody>
      </p:sp>
      <p:pic>
        <p:nvPicPr>
          <p:cNvPr id="9" name="Picture 8" descr="A logo for a research company&#10;&#10;Description automatically generated">
            <a:extLst>
              <a:ext uri="{FF2B5EF4-FFF2-40B4-BE49-F238E27FC236}">
                <a16:creationId xmlns:a16="http://schemas.microsoft.com/office/drawing/2014/main" id="{0A691527-3E9A-166D-E825-58F57E981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697041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F9ED9D-0250-D9DD-EED7-962EA5766CE5}"/>
              </a:ext>
            </a:extLst>
          </p:cNvPr>
          <p:cNvSpPr>
            <a:spLocks noGrp="1"/>
          </p:cNvSpPr>
          <p:nvPr>
            <p:ph idx="1"/>
          </p:nvPr>
        </p:nvSpPr>
        <p:spPr/>
        <p:txBody>
          <a:bodyPr/>
          <a:lstStyle/>
          <a:p>
            <a:r>
              <a:rPr lang="en-US" dirty="0"/>
              <a:t>Orientation and training</a:t>
            </a:r>
          </a:p>
          <a:p>
            <a:r>
              <a:rPr lang="en-US" dirty="0"/>
              <a:t>Lists</a:t>
            </a:r>
          </a:p>
          <a:p>
            <a:r>
              <a:rPr lang="en-US" dirty="0"/>
              <a:t>Text editors</a:t>
            </a:r>
          </a:p>
          <a:p>
            <a:r>
              <a:rPr lang="en-US" dirty="0"/>
              <a:t>How to access software</a:t>
            </a:r>
          </a:p>
          <a:p>
            <a:r>
              <a:rPr lang="en-US" dirty="0"/>
              <a:t>New software not previously used</a:t>
            </a:r>
          </a:p>
          <a:p>
            <a:r>
              <a:rPr lang="en-US" dirty="0"/>
              <a:t>Movement of data</a:t>
            </a:r>
          </a:p>
          <a:p>
            <a:r>
              <a:rPr lang="en-US" dirty="0"/>
              <a:t>Knowledge of job submission</a:t>
            </a:r>
          </a:p>
        </p:txBody>
      </p:sp>
      <p:sp>
        <p:nvSpPr>
          <p:cNvPr id="3" name="Title 2">
            <a:extLst>
              <a:ext uri="{FF2B5EF4-FFF2-40B4-BE49-F238E27FC236}">
                <a16:creationId xmlns:a16="http://schemas.microsoft.com/office/drawing/2014/main" id="{4482D6E4-02B6-BFFE-062F-409C5120321B}"/>
              </a:ext>
            </a:extLst>
          </p:cNvPr>
          <p:cNvSpPr>
            <a:spLocks noGrp="1"/>
          </p:cNvSpPr>
          <p:nvPr>
            <p:ph type="title"/>
          </p:nvPr>
        </p:nvSpPr>
        <p:spPr/>
        <p:txBody>
          <a:bodyPr/>
          <a:lstStyle/>
          <a:p>
            <a:r>
              <a:rPr lang="en-US" dirty="0"/>
              <a:t>Beginner: Needs</a:t>
            </a:r>
          </a:p>
        </p:txBody>
      </p:sp>
      <p:sp>
        <p:nvSpPr>
          <p:cNvPr id="4" name="Date Placeholder 3">
            <a:extLst>
              <a:ext uri="{FF2B5EF4-FFF2-40B4-BE49-F238E27FC236}">
                <a16:creationId xmlns:a16="http://schemas.microsoft.com/office/drawing/2014/main" id="{744AFF3E-372A-DD5E-0A6F-FCDFEF050396}"/>
              </a:ext>
            </a:extLst>
          </p:cNvPr>
          <p:cNvSpPr>
            <a:spLocks noGrp="1"/>
          </p:cNvSpPr>
          <p:nvPr>
            <p:ph type="dt" sz="half" idx="10"/>
          </p:nvPr>
        </p:nvSpPr>
        <p:spPr/>
        <p:txBody>
          <a:bodyPr/>
          <a:lstStyle/>
          <a:p>
            <a:fld id="{639DA79D-590C-6643-A0D2-011A51AFCE29}" type="datetime1">
              <a:rPr lang="en-US" smtClean="0"/>
              <a:t>6/18/24</a:t>
            </a:fld>
            <a:endParaRPr lang="en-US"/>
          </a:p>
        </p:txBody>
      </p:sp>
      <p:sp>
        <p:nvSpPr>
          <p:cNvPr id="5" name="Slide Number Placeholder 4">
            <a:extLst>
              <a:ext uri="{FF2B5EF4-FFF2-40B4-BE49-F238E27FC236}">
                <a16:creationId xmlns:a16="http://schemas.microsoft.com/office/drawing/2014/main" id="{7377BFC6-A916-4EA4-3449-DDC692C4E6BC}"/>
              </a:ext>
            </a:extLst>
          </p:cNvPr>
          <p:cNvSpPr>
            <a:spLocks noGrp="1"/>
          </p:cNvSpPr>
          <p:nvPr>
            <p:ph type="sldNum" sz="quarter" idx="11"/>
          </p:nvPr>
        </p:nvSpPr>
        <p:spPr/>
        <p:txBody>
          <a:bodyPr/>
          <a:lstStyle/>
          <a:p>
            <a:fld id="{93A0B336-CDC4-4324-8063-D6FD95B423CE}" type="slidenum">
              <a:rPr lang="en-US" smtClean="0"/>
              <a:pPr/>
              <a:t>19</a:t>
            </a:fld>
            <a:endParaRPr lang="en-US"/>
          </a:p>
        </p:txBody>
      </p:sp>
      <p:pic>
        <p:nvPicPr>
          <p:cNvPr id="7" name="Picture 6" descr="A close-up of a cell phone&#10;&#10;Description automatically generated">
            <a:extLst>
              <a:ext uri="{FF2B5EF4-FFF2-40B4-BE49-F238E27FC236}">
                <a16:creationId xmlns:a16="http://schemas.microsoft.com/office/drawing/2014/main" id="{022623D0-4064-2B29-B5EF-D8FD181B32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8838" y="35769"/>
            <a:ext cx="1573161" cy="1127041"/>
          </a:xfrm>
          <a:prstGeom prst="rect">
            <a:avLst/>
          </a:prstGeom>
        </p:spPr>
      </p:pic>
      <p:pic>
        <p:nvPicPr>
          <p:cNvPr id="8" name="Picture 7" descr="A logo for a research company&#10;&#10;Description automatically generated">
            <a:extLst>
              <a:ext uri="{FF2B5EF4-FFF2-40B4-BE49-F238E27FC236}">
                <a16:creationId xmlns:a16="http://schemas.microsoft.com/office/drawing/2014/main" id="{8C1DEE14-4C65-0449-9F43-BE3683E8AD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1153364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FD2107-4075-67DE-2015-F1C56163D8FD}"/>
              </a:ext>
            </a:extLst>
          </p:cNvPr>
          <p:cNvSpPr>
            <a:spLocks noGrp="1"/>
          </p:cNvSpPr>
          <p:nvPr>
            <p:ph idx="1"/>
          </p:nvPr>
        </p:nvSpPr>
        <p:spPr/>
        <p:txBody>
          <a:bodyPr>
            <a:normAutofit/>
          </a:bodyPr>
          <a:lstStyle/>
          <a:p>
            <a:r>
              <a:rPr lang="en-US" dirty="0"/>
              <a:t>Provide orientation and beginner level instruction</a:t>
            </a:r>
          </a:p>
          <a:p>
            <a:r>
              <a:rPr lang="en-US" dirty="0"/>
              <a:t>Maintain up to date documentation</a:t>
            </a:r>
          </a:p>
          <a:p>
            <a:r>
              <a:rPr lang="en-US" dirty="0"/>
              <a:t>Provide links</a:t>
            </a:r>
          </a:p>
          <a:p>
            <a:r>
              <a:rPr lang="en-US" dirty="0"/>
              <a:t>Build trust</a:t>
            </a:r>
          </a:p>
          <a:p>
            <a:pPr lvl="1"/>
            <a:r>
              <a:rPr lang="en-US" dirty="0"/>
              <a:t>Feel better about asking questions</a:t>
            </a:r>
          </a:p>
          <a:p>
            <a:pPr lvl="1"/>
            <a:r>
              <a:rPr lang="en-US" dirty="0"/>
              <a:t>Explain things simply</a:t>
            </a:r>
          </a:p>
          <a:p>
            <a:pPr lvl="1"/>
            <a:r>
              <a:rPr lang="en-US" dirty="0"/>
              <a:t>Be thorough</a:t>
            </a:r>
          </a:p>
        </p:txBody>
      </p:sp>
      <p:sp>
        <p:nvSpPr>
          <p:cNvPr id="3" name="Title 2">
            <a:extLst>
              <a:ext uri="{FF2B5EF4-FFF2-40B4-BE49-F238E27FC236}">
                <a16:creationId xmlns:a16="http://schemas.microsoft.com/office/drawing/2014/main" id="{0102AFCE-5E8A-DF94-51DF-167514046AA6}"/>
              </a:ext>
            </a:extLst>
          </p:cNvPr>
          <p:cNvSpPr>
            <a:spLocks noGrp="1"/>
          </p:cNvSpPr>
          <p:nvPr>
            <p:ph type="title"/>
          </p:nvPr>
        </p:nvSpPr>
        <p:spPr/>
        <p:txBody>
          <a:bodyPr/>
          <a:lstStyle/>
          <a:p>
            <a:r>
              <a:rPr lang="en-US" dirty="0"/>
              <a:t>Beginner: Teaching</a:t>
            </a:r>
          </a:p>
        </p:txBody>
      </p:sp>
      <p:sp>
        <p:nvSpPr>
          <p:cNvPr id="4" name="Date Placeholder 3">
            <a:extLst>
              <a:ext uri="{FF2B5EF4-FFF2-40B4-BE49-F238E27FC236}">
                <a16:creationId xmlns:a16="http://schemas.microsoft.com/office/drawing/2014/main" id="{88446EA9-FB40-6CE0-C603-354B6DE45253}"/>
              </a:ext>
            </a:extLst>
          </p:cNvPr>
          <p:cNvSpPr>
            <a:spLocks noGrp="1"/>
          </p:cNvSpPr>
          <p:nvPr>
            <p:ph type="dt" sz="half" idx="10"/>
          </p:nvPr>
        </p:nvSpPr>
        <p:spPr/>
        <p:txBody>
          <a:bodyPr/>
          <a:lstStyle/>
          <a:p>
            <a:fld id="{23CCC916-8E1F-7840-864A-7AFDFC779F77}" type="datetime1">
              <a:rPr lang="en-US" smtClean="0"/>
              <a:t>6/18/24</a:t>
            </a:fld>
            <a:endParaRPr lang="en-US"/>
          </a:p>
        </p:txBody>
      </p:sp>
      <p:sp>
        <p:nvSpPr>
          <p:cNvPr id="5" name="Slide Number Placeholder 4">
            <a:extLst>
              <a:ext uri="{FF2B5EF4-FFF2-40B4-BE49-F238E27FC236}">
                <a16:creationId xmlns:a16="http://schemas.microsoft.com/office/drawing/2014/main" id="{4396833B-96B2-4F19-120C-B97C3B6A9A18}"/>
              </a:ext>
            </a:extLst>
          </p:cNvPr>
          <p:cNvSpPr>
            <a:spLocks noGrp="1"/>
          </p:cNvSpPr>
          <p:nvPr>
            <p:ph type="sldNum" sz="quarter" idx="11"/>
          </p:nvPr>
        </p:nvSpPr>
        <p:spPr/>
        <p:txBody>
          <a:bodyPr/>
          <a:lstStyle/>
          <a:p>
            <a:fld id="{93A0B336-CDC4-4324-8063-D6FD95B423CE}" type="slidenum">
              <a:rPr lang="en-US" smtClean="0"/>
              <a:pPr/>
              <a:t>20</a:t>
            </a:fld>
            <a:endParaRPr lang="en-US"/>
          </a:p>
        </p:txBody>
      </p:sp>
      <p:pic>
        <p:nvPicPr>
          <p:cNvPr id="7" name="Picture 6" descr="A close-up of a cell phone&#10;&#10;Description automatically generated">
            <a:extLst>
              <a:ext uri="{FF2B5EF4-FFF2-40B4-BE49-F238E27FC236}">
                <a16:creationId xmlns:a16="http://schemas.microsoft.com/office/drawing/2014/main" id="{C5331141-7CF7-39FC-1194-E8712D43AE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8838" y="35769"/>
            <a:ext cx="1573161" cy="1127041"/>
          </a:xfrm>
          <a:prstGeom prst="rect">
            <a:avLst/>
          </a:prstGeom>
        </p:spPr>
      </p:pic>
      <p:pic>
        <p:nvPicPr>
          <p:cNvPr id="8" name="Picture 7" descr="A logo for a research company&#10;&#10;Description automatically generated">
            <a:extLst>
              <a:ext uri="{FF2B5EF4-FFF2-40B4-BE49-F238E27FC236}">
                <a16:creationId xmlns:a16="http://schemas.microsoft.com/office/drawing/2014/main" id="{47CAB942-C8A6-066A-10DB-B0E8A36AD5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510891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BE4645-0AAE-CD07-B68E-A256AA956E50}"/>
              </a:ext>
            </a:extLst>
          </p:cNvPr>
          <p:cNvSpPr>
            <a:spLocks noGrp="1"/>
          </p:cNvSpPr>
          <p:nvPr>
            <p:ph type="title"/>
          </p:nvPr>
        </p:nvSpPr>
        <p:spPr>
          <a:xfrm>
            <a:off x="838200" y="2776221"/>
            <a:ext cx="10515600" cy="933450"/>
          </a:xfrm>
        </p:spPr>
        <p:txBody>
          <a:bodyPr>
            <a:noAutofit/>
          </a:bodyPr>
          <a:lstStyle/>
          <a:p>
            <a:pPr algn="ctr"/>
            <a:r>
              <a:rPr lang="en-US" sz="7200" b="1" dirty="0"/>
              <a:t>Intermediate</a:t>
            </a:r>
          </a:p>
        </p:txBody>
      </p:sp>
      <p:sp>
        <p:nvSpPr>
          <p:cNvPr id="4" name="Date Placeholder 3">
            <a:extLst>
              <a:ext uri="{FF2B5EF4-FFF2-40B4-BE49-F238E27FC236}">
                <a16:creationId xmlns:a16="http://schemas.microsoft.com/office/drawing/2014/main" id="{D15391B0-4078-ACF3-2D72-4EC497F350A6}"/>
              </a:ext>
            </a:extLst>
          </p:cNvPr>
          <p:cNvSpPr>
            <a:spLocks noGrp="1"/>
          </p:cNvSpPr>
          <p:nvPr>
            <p:ph type="dt" sz="half" idx="10"/>
          </p:nvPr>
        </p:nvSpPr>
        <p:spPr/>
        <p:txBody>
          <a:bodyPr/>
          <a:lstStyle/>
          <a:p>
            <a:fld id="{C7B8D087-4F0A-9348-8AAC-7725441D4431}" type="datetime1">
              <a:rPr lang="en-US" smtClean="0"/>
              <a:t>6/18/24</a:t>
            </a:fld>
            <a:endParaRPr lang="en-US"/>
          </a:p>
        </p:txBody>
      </p:sp>
      <p:sp>
        <p:nvSpPr>
          <p:cNvPr id="5" name="Slide Number Placeholder 4">
            <a:extLst>
              <a:ext uri="{FF2B5EF4-FFF2-40B4-BE49-F238E27FC236}">
                <a16:creationId xmlns:a16="http://schemas.microsoft.com/office/drawing/2014/main" id="{6313BA0E-304E-2A34-4C86-362D6193B501}"/>
              </a:ext>
            </a:extLst>
          </p:cNvPr>
          <p:cNvSpPr>
            <a:spLocks noGrp="1"/>
          </p:cNvSpPr>
          <p:nvPr>
            <p:ph type="sldNum" sz="quarter" idx="11"/>
          </p:nvPr>
        </p:nvSpPr>
        <p:spPr/>
        <p:txBody>
          <a:bodyPr/>
          <a:lstStyle/>
          <a:p>
            <a:fld id="{93A0B336-CDC4-4324-8063-D6FD95B423CE}" type="slidenum">
              <a:rPr lang="en-US" smtClean="0"/>
              <a:pPr/>
              <a:t>21</a:t>
            </a:fld>
            <a:endParaRPr lang="en-US"/>
          </a:p>
        </p:txBody>
      </p:sp>
      <p:pic>
        <p:nvPicPr>
          <p:cNvPr id="2" name="Picture 1" descr="A logo for a research company&#10;&#10;Description automatically generated">
            <a:extLst>
              <a:ext uri="{FF2B5EF4-FFF2-40B4-BE49-F238E27FC236}">
                <a16:creationId xmlns:a16="http://schemas.microsoft.com/office/drawing/2014/main" id="{35B38F32-B8AE-1743-85EF-AD35B0A3B0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3150339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FD2107-4075-67DE-2015-F1C56163D8FD}"/>
              </a:ext>
            </a:extLst>
          </p:cNvPr>
          <p:cNvSpPr>
            <a:spLocks noGrp="1"/>
          </p:cNvSpPr>
          <p:nvPr>
            <p:ph idx="1"/>
          </p:nvPr>
        </p:nvSpPr>
        <p:spPr>
          <a:xfrm>
            <a:off x="838200" y="1825625"/>
            <a:ext cx="8272549" cy="4041775"/>
          </a:xfrm>
        </p:spPr>
        <p:txBody>
          <a:bodyPr>
            <a:normAutofit/>
          </a:bodyPr>
          <a:lstStyle/>
          <a:p>
            <a:r>
              <a:rPr lang="en-US" dirty="0"/>
              <a:t>Prior CLI experience</a:t>
            </a:r>
          </a:p>
          <a:p>
            <a:r>
              <a:rPr lang="en-US" dirty="0"/>
              <a:t>Varying experience with different languages</a:t>
            </a:r>
          </a:p>
          <a:p>
            <a:r>
              <a:rPr lang="en-US" dirty="0"/>
              <a:t>Knowledge of workflows</a:t>
            </a:r>
          </a:p>
          <a:p>
            <a:r>
              <a:rPr lang="en-US" dirty="0"/>
              <a:t>Will notice and report potential problems</a:t>
            </a:r>
          </a:p>
          <a:p>
            <a:r>
              <a:rPr lang="en-US" dirty="0"/>
              <a:t>Ability to use searches and troubleshooting</a:t>
            </a:r>
          </a:p>
          <a:p>
            <a:endParaRPr lang="en-US" dirty="0"/>
          </a:p>
        </p:txBody>
      </p:sp>
      <p:sp>
        <p:nvSpPr>
          <p:cNvPr id="3" name="Title 2">
            <a:extLst>
              <a:ext uri="{FF2B5EF4-FFF2-40B4-BE49-F238E27FC236}">
                <a16:creationId xmlns:a16="http://schemas.microsoft.com/office/drawing/2014/main" id="{0102AFCE-5E8A-DF94-51DF-167514046AA6}"/>
              </a:ext>
            </a:extLst>
          </p:cNvPr>
          <p:cNvSpPr>
            <a:spLocks noGrp="1"/>
          </p:cNvSpPr>
          <p:nvPr>
            <p:ph type="title"/>
          </p:nvPr>
        </p:nvSpPr>
        <p:spPr/>
        <p:txBody>
          <a:bodyPr/>
          <a:lstStyle/>
          <a:p>
            <a:r>
              <a:rPr lang="en-US" dirty="0"/>
              <a:t>Intermediate: Characteristics</a:t>
            </a:r>
          </a:p>
        </p:txBody>
      </p:sp>
      <p:sp>
        <p:nvSpPr>
          <p:cNvPr id="4" name="Date Placeholder 3">
            <a:extLst>
              <a:ext uri="{FF2B5EF4-FFF2-40B4-BE49-F238E27FC236}">
                <a16:creationId xmlns:a16="http://schemas.microsoft.com/office/drawing/2014/main" id="{88446EA9-FB40-6CE0-C603-354B6DE45253}"/>
              </a:ext>
            </a:extLst>
          </p:cNvPr>
          <p:cNvSpPr>
            <a:spLocks noGrp="1"/>
          </p:cNvSpPr>
          <p:nvPr>
            <p:ph type="dt" sz="half" idx="10"/>
          </p:nvPr>
        </p:nvSpPr>
        <p:spPr/>
        <p:txBody>
          <a:bodyPr/>
          <a:lstStyle/>
          <a:p>
            <a:fld id="{23CCC916-8E1F-7840-864A-7AFDFC779F77}" type="datetime1">
              <a:rPr lang="en-US" smtClean="0"/>
              <a:t>6/18/24</a:t>
            </a:fld>
            <a:endParaRPr lang="en-US"/>
          </a:p>
        </p:txBody>
      </p:sp>
      <p:sp>
        <p:nvSpPr>
          <p:cNvPr id="5" name="Slide Number Placeholder 4">
            <a:extLst>
              <a:ext uri="{FF2B5EF4-FFF2-40B4-BE49-F238E27FC236}">
                <a16:creationId xmlns:a16="http://schemas.microsoft.com/office/drawing/2014/main" id="{4396833B-96B2-4F19-120C-B97C3B6A9A18}"/>
              </a:ext>
            </a:extLst>
          </p:cNvPr>
          <p:cNvSpPr>
            <a:spLocks noGrp="1"/>
          </p:cNvSpPr>
          <p:nvPr>
            <p:ph type="sldNum" sz="quarter" idx="11"/>
          </p:nvPr>
        </p:nvSpPr>
        <p:spPr/>
        <p:txBody>
          <a:bodyPr/>
          <a:lstStyle/>
          <a:p>
            <a:fld id="{93A0B336-CDC4-4324-8063-D6FD95B423CE}" type="slidenum">
              <a:rPr lang="en-US" smtClean="0"/>
              <a:pPr/>
              <a:t>22</a:t>
            </a:fld>
            <a:endParaRPr lang="en-US"/>
          </a:p>
        </p:txBody>
      </p:sp>
      <p:pic>
        <p:nvPicPr>
          <p:cNvPr id="1026" name="Picture 2" descr="Command Line Vector Art, Icons, and Graphics for Free Download">
            <a:extLst>
              <a:ext uri="{FF2B5EF4-FFF2-40B4-BE49-F238E27FC236}">
                <a16:creationId xmlns:a16="http://schemas.microsoft.com/office/drawing/2014/main" id="{725FF30D-241D-7AC6-942D-5828BDC1B6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980" y="1062238"/>
            <a:ext cx="4041775" cy="4041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logo for a research company&#10;&#10;Description automatically generated">
            <a:extLst>
              <a:ext uri="{FF2B5EF4-FFF2-40B4-BE49-F238E27FC236}">
                <a16:creationId xmlns:a16="http://schemas.microsoft.com/office/drawing/2014/main" id="{60453846-33FB-C6B4-2628-EEEA9D3AFD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3441896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FD2107-4075-67DE-2015-F1C56163D8FD}"/>
              </a:ext>
            </a:extLst>
          </p:cNvPr>
          <p:cNvSpPr>
            <a:spLocks noGrp="1"/>
          </p:cNvSpPr>
          <p:nvPr>
            <p:ph idx="1"/>
          </p:nvPr>
        </p:nvSpPr>
        <p:spPr/>
        <p:txBody>
          <a:bodyPr>
            <a:normAutofit/>
          </a:bodyPr>
          <a:lstStyle/>
          <a:p>
            <a:r>
              <a:rPr lang="en-US" dirty="0"/>
              <a:t>The largest portion of users</a:t>
            </a:r>
          </a:p>
          <a:p>
            <a:r>
              <a:rPr lang="en-US" dirty="0"/>
              <a:t>First to notice and report problems</a:t>
            </a:r>
          </a:p>
          <a:p>
            <a:r>
              <a:rPr lang="en-US" dirty="0"/>
              <a:t>Mix of questions, both simple and complex</a:t>
            </a:r>
          </a:p>
          <a:p>
            <a:r>
              <a:rPr lang="en-US" dirty="0"/>
              <a:t>Aware of standard help channels</a:t>
            </a:r>
          </a:p>
          <a:p>
            <a:r>
              <a:rPr lang="en-US" dirty="0"/>
              <a:t>Have own way of doing things</a:t>
            </a:r>
          </a:p>
          <a:p>
            <a:r>
              <a:rPr lang="en-US" dirty="0"/>
              <a:t>May not like how system works or policies</a:t>
            </a:r>
          </a:p>
        </p:txBody>
      </p:sp>
      <p:sp>
        <p:nvSpPr>
          <p:cNvPr id="3" name="Title 2">
            <a:extLst>
              <a:ext uri="{FF2B5EF4-FFF2-40B4-BE49-F238E27FC236}">
                <a16:creationId xmlns:a16="http://schemas.microsoft.com/office/drawing/2014/main" id="{0102AFCE-5E8A-DF94-51DF-167514046AA6}"/>
              </a:ext>
            </a:extLst>
          </p:cNvPr>
          <p:cNvSpPr>
            <a:spLocks noGrp="1"/>
          </p:cNvSpPr>
          <p:nvPr>
            <p:ph type="title"/>
          </p:nvPr>
        </p:nvSpPr>
        <p:spPr/>
        <p:txBody>
          <a:bodyPr/>
          <a:lstStyle/>
          <a:p>
            <a:r>
              <a:rPr lang="en-US" dirty="0"/>
              <a:t>Intermediate: Common Issues</a:t>
            </a:r>
          </a:p>
        </p:txBody>
      </p:sp>
      <p:sp>
        <p:nvSpPr>
          <p:cNvPr id="4" name="Date Placeholder 3">
            <a:extLst>
              <a:ext uri="{FF2B5EF4-FFF2-40B4-BE49-F238E27FC236}">
                <a16:creationId xmlns:a16="http://schemas.microsoft.com/office/drawing/2014/main" id="{88446EA9-FB40-6CE0-C603-354B6DE45253}"/>
              </a:ext>
            </a:extLst>
          </p:cNvPr>
          <p:cNvSpPr>
            <a:spLocks noGrp="1"/>
          </p:cNvSpPr>
          <p:nvPr>
            <p:ph type="dt" sz="half" idx="10"/>
          </p:nvPr>
        </p:nvSpPr>
        <p:spPr/>
        <p:txBody>
          <a:bodyPr/>
          <a:lstStyle/>
          <a:p>
            <a:fld id="{23CCC916-8E1F-7840-864A-7AFDFC779F77}" type="datetime1">
              <a:rPr lang="en-US" smtClean="0"/>
              <a:t>6/18/24</a:t>
            </a:fld>
            <a:endParaRPr lang="en-US"/>
          </a:p>
        </p:txBody>
      </p:sp>
      <p:sp>
        <p:nvSpPr>
          <p:cNvPr id="5" name="Slide Number Placeholder 4">
            <a:extLst>
              <a:ext uri="{FF2B5EF4-FFF2-40B4-BE49-F238E27FC236}">
                <a16:creationId xmlns:a16="http://schemas.microsoft.com/office/drawing/2014/main" id="{4396833B-96B2-4F19-120C-B97C3B6A9A18}"/>
              </a:ext>
            </a:extLst>
          </p:cNvPr>
          <p:cNvSpPr>
            <a:spLocks noGrp="1"/>
          </p:cNvSpPr>
          <p:nvPr>
            <p:ph type="sldNum" sz="quarter" idx="11"/>
          </p:nvPr>
        </p:nvSpPr>
        <p:spPr/>
        <p:txBody>
          <a:bodyPr/>
          <a:lstStyle/>
          <a:p>
            <a:fld id="{93A0B336-CDC4-4324-8063-D6FD95B423CE}" type="slidenum">
              <a:rPr lang="en-US" smtClean="0"/>
              <a:pPr/>
              <a:t>23</a:t>
            </a:fld>
            <a:endParaRPr lang="en-US"/>
          </a:p>
        </p:txBody>
      </p:sp>
      <p:pic>
        <p:nvPicPr>
          <p:cNvPr id="7" name="Picture 2" descr="Command Line Vector Art, Icons, and Graphics for Free Download">
            <a:extLst>
              <a:ext uri="{FF2B5EF4-FFF2-40B4-BE49-F238E27FC236}">
                <a16:creationId xmlns:a16="http://schemas.microsoft.com/office/drawing/2014/main" id="{D5CAD97E-23F4-6EE2-810C-E5E8721106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3794" y="-13105"/>
            <a:ext cx="1448206" cy="14482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logo for a research company&#10;&#10;Description automatically generated">
            <a:extLst>
              <a:ext uri="{FF2B5EF4-FFF2-40B4-BE49-F238E27FC236}">
                <a16:creationId xmlns:a16="http://schemas.microsoft.com/office/drawing/2014/main" id="{E1C01F15-4F25-EBBD-AFFD-1BA2FE6EE4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872074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FD2107-4075-67DE-2015-F1C56163D8FD}"/>
              </a:ext>
            </a:extLst>
          </p:cNvPr>
          <p:cNvSpPr>
            <a:spLocks noGrp="1"/>
          </p:cNvSpPr>
          <p:nvPr>
            <p:ph idx="1"/>
          </p:nvPr>
        </p:nvSpPr>
        <p:spPr/>
        <p:txBody>
          <a:bodyPr>
            <a:normAutofit/>
          </a:bodyPr>
          <a:lstStyle/>
          <a:p>
            <a:r>
              <a:rPr lang="en-US" dirty="0"/>
              <a:t>More specific training</a:t>
            </a:r>
          </a:p>
          <a:p>
            <a:r>
              <a:rPr lang="en-US" dirty="0"/>
              <a:t>Effective solutions</a:t>
            </a:r>
          </a:p>
          <a:p>
            <a:r>
              <a:rPr lang="en-US" dirty="0"/>
              <a:t>Better performance and efficiency</a:t>
            </a:r>
          </a:p>
          <a:p>
            <a:r>
              <a:rPr lang="en-US" dirty="0"/>
              <a:t>Specific versions of software</a:t>
            </a:r>
          </a:p>
          <a:p>
            <a:r>
              <a:rPr lang="en-US" dirty="0"/>
              <a:t>Higher level of control</a:t>
            </a:r>
          </a:p>
          <a:p>
            <a:r>
              <a:rPr lang="en-US" dirty="0"/>
              <a:t>Setups that may conflict with system specs</a:t>
            </a:r>
          </a:p>
          <a:p>
            <a:r>
              <a:rPr lang="en-US" dirty="0"/>
              <a:t>Code support</a:t>
            </a:r>
          </a:p>
        </p:txBody>
      </p:sp>
      <p:sp>
        <p:nvSpPr>
          <p:cNvPr id="3" name="Title 2">
            <a:extLst>
              <a:ext uri="{FF2B5EF4-FFF2-40B4-BE49-F238E27FC236}">
                <a16:creationId xmlns:a16="http://schemas.microsoft.com/office/drawing/2014/main" id="{0102AFCE-5E8A-DF94-51DF-167514046AA6}"/>
              </a:ext>
            </a:extLst>
          </p:cNvPr>
          <p:cNvSpPr>
            <a:spLocks noGrp="1"/>
          </p:cNvSpPr>
          <p:nvPr>
            <p:ph type="title"/>
          </p:nvPr>
        </p:nvSpPr>
        <p:spPr/>
        <p:txBody>
          <a:bodyPr/>
          <a:lstStyle/>
          <a:p>
            <a:r>
              <a:rPr lang="en-US" dirty="0"/>
              <a:t>Intermediate: Needs</a:t>
            </a:r>
          </a:p>
        </p:txBody>
      </p:sp>
      <p:sp>
        <p:nvSpPr>
          <p:cNvPr id="4" name="Date Placeholder 3">
            <a:extLst>
              <a:ext uri="{FF2B5EF4-FFF2-40B4-BE49-F238E27FC236}">
                <a16:creationId xmlns:a16="http://schemas.microsoft.com/office/drawing/2014/main" id="{88446EA9-FB40-6CE0-C603-354B6DE45253}"/>
              </a:ext>
            </a:extLst>
          </p:cNvPr>
          <p:cNvSpPr>
            <a:spLocks noGrp="1"/>
          </p:cNvSpPr>
          <p:nvPr>
            <p:ph type="dt" sz="half" idx="10"/>
          </p:nvPr>
        </p:nvSpPr>
        <p:spPr/>
        <p:txBody>
          <a:bodyPr/>
          <a:lstStyle/>
          <a:p>
            <a:fld id="{23CCC916-8E1F-7840-864A-7AFDFC779F77}" type="datetime1">
              <a:rPr lang="en-US" smtClean="0"/>
              <a:t>6/18/24</a:t>
            </a:fld>
            <a:endParaRPr lang="en-US"/>
          </a:p>
        </p:txBody>
      </p:sp>
      <p:sp>
        <p:nvSpPr>
          <p:cNvPr id="5" name="Slide Number Placeholder 4">
            <a:extLst>
              <a:ext uri="{FF2B5EF4-FFF2-40B4-BE49-F238E27FC236}">
                <a16:creationId xmlns:a16="http://schemas.microsoft.com/office/drawing/2014/main" id="{4396833B-96B2-4F19-120C-B97C3B6A9A18}"/>
              </a:ext>
            </a:extLst>
          </p:cNvPr>
          <p:cNvSpPr>
            <a:spLocks noGrp="1"/>
          </p:cNvSpPr>
          <p:nvPr>
            <p:ph type="sldNum" sz="quarter" idx="11"/>
          </p:nvPr>
        </p:nvSpPr>
        <p:spPr/>
        <p:txBody>
          <a:bodyPr/>
          <a:lstStyle/>
          <a:p>
            <a:fld id="{93A0B336-CDC4-4324-8063-D6FD95B423CE}" type="slidenum">
              <a:rPr lang="en-US" smtClean="0"/>
              <a:pPr/>
              <a:t>24</a:t>
            </a:fld>
            <a:endParaRPr lang="en-US"/>
          </a:p>
        </p:txBody>
      </p:sp>
      <p:pic>
        <p:nvPicPr>
          <p:cNvPr id="7" name="Picture 2" descr="Command Line Vector Art, Icons, and Graphics for Free Download">
            <a:extLst>
              <a:ext uri="{FF2B5EF4-FFF2-40B4-BE49-F238E27FC236}">
                <a16:creationId xmlns:a16="http://schemas.microsoft.com/office/drawing/2014/main" id="{22FB5C38-43D1-34F2-F247-BF57C672E3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3794" y="-13105"/>
            <a:ext cx="1448206" cy="14482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logo for a research company&#10;&#10;Description automatically generated">
            <a:extLst>
              <a:ext uri="{FF2B5EF4-FFF2-40B4-BE49-F238E27FC236}">
                <a16:creationId xmlns:a16="http://schemas.microsoft.com/office/drawing/2014/main" id="{5DDD1A44-4E91-88ED-DCBD-E2B1AEE434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4257116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FD2107-4075-67DE-2015-F1C56163D8FD}"/>
              </a:ext>
            </a:extLst>
          </p:cNvPr>
          <p:cNvSpPr>
            <a:spLocks noGrp="1"/>
          </p:cNvSpPr>
          <p:nvPr>
            <p:ph idx="1"/>
          </p:nvPr>
        </p:nvSpPr>
        <p:spPr/>
        <p:txBody>
          <a:bodyPr>
            <a:normAutofit/>
          </a:bodyPr>
          <a:lstStyle/>
          <a:p>
            <a:r>
              <a:rPr lang="en-US" dirty="0"/>
              <a:t>Build mutual trust</a:t>
            </a:r>
          </a:p>
          <a:p>
            <a:r>
              <a:rPr lang="en-US" dirty="0"/>
              <a:t>More advanced classes</a:t>
            </a:r>
          </a:p>
          <a:p>
            <a:r>
              <a:rPr lang="en-US" dirty="0"/>
              <a:t>One on one meetings</a:t>
            </a:r>
          </a:p>
          <a:p>
            <a:r>
              <a:rPr lang="en-US" dirty="0"/>
              <a:t>Add additional information to documentation</a:t>
            </a:r>
          </a:p>
          <a:p>
            <a:r>
              <a:rPr lang="en-US" dirty="0"/>
              <a:t>Present data and evidence</a:t>
            </a:r>
          </a:p>
          <a:p>
            <a:r>
              <a:rPr lang="en-US" dirty="0"/>
              <a:t>Transparency</a:t>
            </a:r>
          </a:p>
          <a:p>
            <a:r>
              <a:rPr lang="en-US" dirty="0"/>
              <a:t>Encourage contact of vendor support or user forums</a:t>
            </a:r>
          </a:p>
          <a:p>
            <a:endParaRPr lang="en-US" dirty="0"/>
          </a:p>
        </p:txBody>
      </p:sp>
      <p:sp>
        <p:nvSpPr>
          <p:cNvPr id="3" name="Title 2">
            <a:extLst>
              <a:ext uri="{FF2B5EF4-FFF2-40B4-BE49-F238E27FC236}">
                <a16:creationId xmlns:a16="http://schemas.microsoft.com/office/drawing/2014/main" id="{0102AFCE-5E8A-DF94-51DF-167514046AA6}"/>
              </a:ext>
            </a:extLst>
          </p:cNvPr>
          <p:cNvSpPr>
            <a:spLocks noGrp="1"/>
          </p:cNvSpPr>
          <p:nvPr>
            <p:ph type="title"/>
          </p:nvPr>
        </p:nvSpPr>
        <p:spPr/>
        <p:txBody>
          <a:bodyPr/>
          <a:lstStyle/>
          <a:p>
            <a:r>
              <a:rPr lang="en-US" dirty="0"/>
              <a:t>Intermediate: Teaching</a:t>
            </a:r>
          </a:p>
        </p:txBody>
      </p:sp>
      <p:sp>
        <p:nvSpPr>
          <p:cNvPr id="4" name="Date Placeholder 3">
            <a:extLst>
              <a:ext uri="{FF2B5EF4-FFF2-40B4-BE49-F238E27FC236}">
                <a16:creationId xmlns:a16="http://schemas.microsoft.com/office/drawing/2014/main" id="{88446EA9-FB40-6CE0-C603-354B6DE45253}"/>
              </a:ext>
            </a:extLst>
          </p:cNvPr>
          <p:cNvSpPr>
            <a:spLocks noGrp="1"/>
          </p:cNvSpPr>
          <p:nvPr>
            <p:ph type="dt" sz="half" idx="10"/>
          </p:nvPr>
        </p:nvSpPr>
        <p:spPr/>
        <p:txBody>
          <a:bodyPr/>
          <a:lstStyle/>
          <a:p>
            <a:fld id="{23CCC916-8E1F-7840-864A-7AFDFC779F77}" type="datetime1">
              <a:rPr lang="en-US" smtClean="0"/>
              <a:t>6/18/24</a:t>
            </a:fld>
            <a:endParaRPr lang="en-US"/>
          </a:p>
        </p:txBody>
      </p:sp>
      <p:sp>
        <p:nvSpPr>
          <p:cNvPr id="5" name="Slide Number Placeholder 4">
            <a:extLst>
              <a:ext uri="{FF2B5EF4-FFF2-40B4-BE49-F238E27FC236}">
                <a16:creationId xmlns:a16="http://schemas.microsoft.com/office/drawing/2014/main" id="{4396833B-96B2-4F19-120C-B97C3B6A9A18}"/>
              </a:ext>
            </a:extLst>
          </p:cNvPr>
          <p:cNvSpPr>
            <a:spLocks noGrp="1"/>
          </p:cNvSpPr>
          <p:nvPr>
            <p:ph type="sldNum" sz="quarter" idx="11"/>
          </p:nvPr>
        </p:nvSpPr>
        <p:spPr/>
        <p:txBody>
          <a:bodyPr/>
          <a:lstStyle/>
          <a:p>
            <a:fld id="{93A0B336-CDC4-4324-8063-D6FD95B423CE}" type="slidenum">
              <a:rPr lang="en-US" smtClean="0"/>
              <a:pPr/>
              <a:t>25</a:t>
            </a:fld>
            <a:endParaRPr lang="en-US"/>
          </a:p>
        </p:txBody>
      </p:sp>
      <p:pic>
        <p:nvPicPr>
          <p:cNvPr id="7" name="Picture 2" descr="Command Line Vector Art, Icons, and Graphics for Free Download">
            <a:extLst>
              <a:ext uri="{FF2B5EF4-FFF2-40B4-BE49-F238E27FC236}">
                <a16:creationId xmlns:a16="http://schemas.microsoft.com/office/drawing/2014/main" id="{AFAE0D27-6F0B-C045-0D8D-73A1A919A1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3794" y="-13105"/>
            <a:ext cx="1448206" cy="14482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logo for a research company&#10;&#10;Description automatically generated">
            <a:extLst>
              <a:ext uri="{FF2B5EF4-FFF2-40B4-BE49-F238E27FC236}">
                <a16:creationId xmlns:a16="http://schemas.microsoft.com/office/drawing/2014/main" id="{9261F966-33C6-97BF-8C52-670054C7DE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1120597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BE4645-0AAE-CD07-B68E-A256AA956E50}"/>
              </a:ext>
            </a:extLst>
          </p:cNvPr>
          <p:cNvSpPr>
            <a:spLocks noGrp="1"/>
          </p:cNvSpPr>
          <p:nvPr>
            <p:ph type="title"/>
          </p:nvPr>
        </p:nvSpPr>
        <p:spPr>
          <a:xfrm>
            <a:off x="838200" y="2776221"/>
            <a:ext cx="10515600" cy="933450"/>
          </a:xfrm>
        </p:spPr>
        <p:txBody>
          <a:bodyPr>
            <a:noAutofit/>
          </a:bodyPr>
          <a:lstStyle/>
          <a:p>
            <a:pPr algn="ctr"/>
            <a:r>
              <a:rPr lang="en-US" sz="7200" b="1" dirty="0"/>
              <a:t>Advanced</a:t>
            </a:r>
          </a:p>
        </p:txBody>
      </p:sp>
      <p:sp>
        <p:nvSpPr>
          <p:cNvPr id="4" name="Date Placeholder 3">
            <a:extLst>
              <a:ext uri="{FF2B5EF4-FFF2-40B4-BE49-F238E27FC236}">
                <a16:creationId xmlns:a16="http://schemas.microsoft.com/office/drawing/2014/main" id="{D15391B0-4078-ACF3-2D72-4EC497F350A6}"/>
              </a:ext>
            </a:extLst>
          </p:cNvPr>
          <p:cNvSpPr>
            <a:spLocks noGrp="1"/>
          </p:cNvSpPr>
          <p:nvPr>
            <p:ph type="dt" sz="half" idx="10"/>
          </p:nvPr>
        </p:nvSpPr>
        <p:spPr/>
        <p:txBody>
          <a:bodyPr/>
          <a:lstStyle/>
          <a:p>
            <a:fld id="{C7B8D087-4F0A-9348-8AAC-7725441D4431}" type="datetime1">
              <a:rPr lang="en-US" smtClean="0"/>
              <a:t>6/18/24</a:t>
            </a:fld>
            <a:endParaRPr lang="en-US"/>
          </a:p>
        </p:txBody>
      </p:sp>
      <p:sp>
        <p:nvSpPr>
          <p:cNvPr id="5" name="Slide Number Placeholder 4">
            <a:extLst>
              <a:ext uri="{FF2B5EF4-FFF2-40B4-BE49-F238E27FC236}">
                <a16:creationId xmlns:a16="http://schemas.microsoft.com/office/drawing/2014/main" id="{6313BA0E-304E-2A34-4C86-362D6193B501}"/>
              </a:ext>
            </a:extLst>
          </p:cNvPr>
          <p:cNvSpPr>
            <a:spLocks noGrp="1"/>
          </p:cNvSpPr>
          <p:nvPr>
            <p:ph type="sldNum" sz="quarter" idx="11"/>
          </p:nvPr>
        </p:nvSpPr>
        <p:spPr/>
        <p:txBody>
          <a:bodyPr/>
          <a:lstStyle/>
          <a:p>
            <a:fld id="{93A0B336-CDC4-4324-8063-D6FD95B423CE}" type="slidenum">
              <a:rPr lang="en-US" smtClean="0"/>
              <a:pPr/>
              <a:t>26</a:t>
            </a:fld>
            <a:endParaRPr lang="en-US"/>
          </a:p>
        </p:txBody>
      </p:sp>
      <p:pic>
        <p:nvPicPr>
          <p:cNvPr id="2" name="Picture 1" descr="A logo for a research company&#10;&#10;Description automatically generated">
            <a:extLst>
              <a:ext uri="{FF2B5EF4-FFF2-40B4-BE49-F238E27FC236}">
                <a16:creationId xmlns:a16="http://schemas.microsoft.com/office/drawing/2014/main" id="{B9710ABC-CA19-340A-3A6A-D6EA2917DD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1695574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FD2107-4075-67DE-2015-F1C56163D8FD}"/>
              </a:ext>
            </a:extLst>
          </p:cNvPr>
          <p:cNvSpPr>
            <a:spLocks noGrp="1"/>
          </p:cNvSpPr>
          <p:nvPr>
            <p:ph idx="1"/>
          </p:nvPr>
        </p:nvSpPr>
        <p:spPr>
          <a:xfrm>
            <a:off x="838201" y="1825625"/>
            <a:ext cx="6177742" cy="4041775"/>
          </a:xfrm>
        </p:spPr>
        <p:txBody>
          <a:bodyPr>
            <a:normAutofit lnSpcReduction="10000"/>
          </a:bodyPr>
          <a:lstStyle/>
          <a:p>
            <a:r>
              <a:rPr lang="en-US" dirty="0"/>
              <a:t>Can be faculty, research staff, or advanced students</a:t>
            </a:r>
          </a:p>
          <a:p>
            <a:r>
              <a:rPr lang="en-US" dirty="0"/>
              <a:t>Experience and access to multiple HPC systems</a:t>
            </a:r>
          </a:p>
          <a:p>
            <a:r>
              <a:rPr lang="en-US" dirty="0"/>
              <a:t>Proficient in scripting or programming languages</a:t>
            </a:r>
          </a:p>
          <a:p>
            <a:r>
              <a:rPr lang="en-US" dirty="0"/>
              <a:t>Develop/Use parallel applications</a:t>
            </a:r>
          </a:p>
          <a:p>
            <a:r>
              <a:rPr lang="en-US" dirty="0"/>
              <a:t>Complex workflows and scripts</a:t>
            </a:r>
          </a:p>
          <a:p>
            <a:r>
              <a:rPr lang="en-US" dirty="0"/>
              <a:t>Willing to try new things</a:t>
            </a:r>
          </a:p>
        </p:txBody>
      </p:sp>
      <p:sp>
        <p:nvSpPr>
          <p:cNvPr id="3" name="Title 2">
            <a:extLst>
              <a:ext uri="{FF2B5EF4-FFF2-40B4-BE49-F238E27FC236}">
                <a16:creationId xmlns:a16="http://schemas.microsoft.com/office/drawing/2014/main" id="{0102AFCE-5E8A-DF94-51DF-167514046AA6}"/>
              </a:ext>
            </a:extLst>
          </p:cNvPr>
          <p:cNvSpPr>
            <a:spLocks noGrp="1"/>
          </p:cNvSpPr>
          <p:nvPr>
            <p:ph type="title"/>
          </p:nvPr>
        </p:nvSpPr>
        <p:spPr/>
        <p:txBody>
          <a:bodyPr/>
          <a:lstStyle/>
          <a:p>
            <a:r>
              <a:rPr lang="en-US" dirty="0"/>
              <a:t>Advanced: Characteristics</a:t>
            </a:r>
          </a:p>
        </p:txBody>
      </p:sp>
      <p:sp>
        <p:nvSpPr>
          <p:cNvPr id="4" name="Date Placeholder 3">
            <a:extLst>
              <a:ext uri="{FF2B5EF4-FFF2-40B4-BE49-F238E27FC236}">
                <a16:creationId xmlns:a16="http://schemas.microsoft.com/office/drawing/2014/main" id="{88446EA9-FB40-6CE0-C603-354B6DE45253}"/>
              </a:ext>
            </a:extLst>
          </p:cNvPr>
          <p:cNvSpPr>
            <a:spLocks noGrp="1"/>
          </p:cNvSpPr>
          <p:nvPr>
            <p:ph type="dt" sz="half" idx="10"/>
          </p:nvPr>
        </p:nvSpPr>
        <p:spPr/>
        <p:txBody>
          <a:bodyPr/>
          <a:lstStyle/>
          <a:p>
            <a:fld id="{23CCC916-8E1F-7840-864A-7AFDFC779F77}" type="datetime1">
              <a:rPr lang="en-US" smtClean="0"/>
              <a:t>6/18/24</a:t>
            </a:fld>
            <a:endParaRPr lang="en-US"/>
          </a:p>
        </p:txBody>
      </p:sp>
      <p:sp>
        <p:nvSpPr>
          <p:cNvPr id="5" name="Slide Number Placeholder 4">
            <a:extLst>
              <a:ext uri="{FF2B5EF4-FFF2-40B4-BE49-F238E27FC236}">
                <a16:creationId xmlns:a16="http://schemas.microsoft.com/office/drawing/2014/main" id="{4396833B-96B2-4F19-120C-B97C3B6A9A18}"/>
              </a:ext>
            </a:extLst>
          </p:cNvPr>
          <p:cNvSpPr>
            <a:spLocks noGrp="1"/>
          </p:cNvSpPr>
          <p:nvPr>
            <p:ph type="sldNum" sz="quarter" idx="11"/>
          </p:nvPr>
        </p:nvSpPr>
        <p:spPr/>
        <p:txBody>
          <a:bodyPr/>
          <a:lstStyle/>
          <a:p>
            <a:fld id="{93A0B336-CDC4-4324-8063-D6FD95B423CE}" type="slidenum">
              <a:rPr lang="en-US" smtClean="0"/>
              <a:pPr/>
              <a:t>27</a:t>
            </a:fld>
            <a:endParaRPr lang="en-US"/>
          </a:p>
        </p:txBody>
      </p:sp>
      <p:pic>
        <p:nvPicPr>
          <p:cNvPr id="5122" name="Picture 2" descr="neo matrix code">
            <a:extLst>
              <a:ext uri="{FF2B5EF4-FFF2-40B4-BE49-F238E27FC236}">
                <a16:creationId xmlns:a16="http://schemas.microsoft.com/office/drawing/2014/main" id="{19E86E80-CD4D-4904-70D9-E6932BF5B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14" y="2291443"/>
            <a:ext cx="4646776" cy="24413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logo for a research company&#10;&#10;Description automatically generated">
            <a:extLst>
              <a:ext uri="{FF2B5EF4-FFF2-40B4-BE49-F238E27FC236}">
                <a16:creationId xmlns:a16="http://schemas.microsoft.com/office/drawing/2014/main" id="{C0729C66-B973-0EE5-C249-300E1A2943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1299367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FD2107-4075-67DE-2015-F1C56163D8FD}"/>
              </a:ext>
            </a:extLst>
          </p:cNvPr>
          <p:cNvSpPr>
            <a:spLocks noGrp="1"/>
          </p:cNvSpPr>
          <p:nvPr>
            <p:ph idx="1"/>
          </p:nvPr>
        </p:nvSpPr>
        <p:spPr/>
        <p:txBody>
          <a:bodyPr>
            <a:normAutofit/>
          </a:bodyPr>
          <a:lstStyle/>
          <a:p>
            <a:r>
              <a:rPr lang="en-US" dirty="0"/>
              <a:t>Only a small fraction of support requests</a:t>
            </a:r>
          </a:p>
          <a:p>
            <a:r>
              <a:rPr lang="en-US" dirty="0"/>
              <a:t>Use of complex software/tools</a:t>
            </a:r>
          </a:p>
          <a:p>
            <a:r>
              <a:rPr lang="en-US" dirty="0"/>
              <a:t>Too advanced to act as local expert</a:t>
            </a:r>
          </a:p>
          <a:p>
            <a:r>
              <a:rPr lang="en-US" dirty="0"/>
              <a:t>Bug identification in hardware, 3</a:t>
            </a:r>
            <a:r>
              <a:rPr lang="en-US" baseline="30000" dirty="0"/>
              <a:t>rd</a:t>
            </a:r>
            <a:r>
              <a:rPr lang="en-US" dirty="0"/>
              <a:t> party applications, or libraries</a:t>
            </a:r>
          </a:p>
          <a:p>
            <a:r>
              <a:rPr lang="en-US" dirty="0"/>
              <a:t>Try to troubleshoot themselves and support is last resort</a:t>
            </a:r>
          </a:p>
          <a:p>
            <a:r>
              <a:rPr lang="en-US" dirty="0"/>
              <a:t>Contact often bypasses ticket system</a:t>
            </a:r>
          </a:p>
        </p:txBody>
      </p:sp>
      <p:sp>
        <p:nvSpPr>
          <p:cNvPr id="3" name="Title 2">
            <a:extLst>
              <a:ext uri="{FF2B5EF4-FFF2-40B4-BE49-F238E27FC236}">
                <a16:creationId xmlns:a16="http://schemas.microsoft.com/office/drawing/2014/main" id="{0102AFCE-5E8A-DF94-51DF-167514046AA6}"/>
              </a:ext>
            </a:extLst>
          </p:cNvPr>
          <p:cNvSpPr>
            <a:spLocks noGrp="1"/>
          </p:cNvSpPr>
          <p:nvPr>
            <p:ph type="title"/>
          </p:nvPr>
        </p:nvSpPr>
        <p:spPr/>
        <p:txBody>
          <a:bodyPr/>
          <a:lstStyle/>
          <a:p>
            <a:r>
              <a:rPr lang="en-US" dirty="0"/>
              <a:t>Advanced: Common Issues</a:t>
            </a:r>
          </a:p>
        </p:txBody>
      </p:sp>
      <p:sp>
        <p:nvSpPr>
          <p:cNvPr id="4" name="Date Placeholder 3">
            <a:extLst>
              <a:ext uri="{FF2B5EF4-FFF2-40B4-BE49-F238E27FC236}">
                <a16:creationId xmlns:a16="http://schemas.microsoft.com/office/drawing/2014/main" id="{88446EA9-FB40-6CE0-C603-354B6DE45253}"/>
              </a:ext>
            </a:extLst>
          </p:cNvPr>
          <p:cNvSpPr>
            <a:spLocks noGrp="1"/>
          </p:cNvSpPr>
          <p:nvPr>
            <p:ph type="dt" sz="half" idx="10"/>
          </p:nvPr>
        </p:nvSpPr>
        <p:spPr/>
        <p:txBody>
          <a:bodyPr/>
          <a:lstStyle/>
          <a:p>
            <a:fld id="{23CCC916-8E1F-7840-864A-7AFDFC779F77}" type="datetime1">
              <a:rPr lang="en-US" smtClean="0"/>
              <a:t>6/18/24</a:t>
            </a:fld>
            <a:endParaRPr lang="en-US"/>
          </a:p>
        </p:txBody>
      </p:sp>
      <p:sp>
        <p:nvSpPr>
          <p:cNvPr id="5" name="Slide Number Placeholder 4">
            <a:extLst>
              <a:ext uri="{FF2B5EF4-FFF2-40B4-BE49-F238E27FC236}">
                <a16:creationId xmlns:a16="http://schemas.microsoft.com/office/drawing/2014/main" id="{4396833B-96B2-4F19-120C-B97C3B6A9A18}"/>
              </a:ext>
            </a:extLst>
          </p:cNvPr>
          <p:cNvSpPr>
            <a:spLocks noGrp="1"/>
          </p:cNvSpPr>
          <p:nvPr>
            <p:ph type="sldNum" sz="quarter" idx="11"/>
          </p:nvPr>
        </p:nvSpPr>
        <p:spPr/>
        <p:txBody>
          <a:bodyPr/>
          <a:lstStyle/>
          <a:p>
            <a:fld id="{93A0B336-CDC4-4324-8063-D6FD95B423CE}" type="slidenum">
              <a:rPr lang="en-US" smtClean="0"/>
              <a:pPr/>
              <a:t>28</a:t>
            </a:fld>
            <a:endParaRPr lang="en-US"/>
          </a:p>
        </p:txBody>
      </p:sp>
      <p:pic>
        <p:nvPicPr>
          <p:cNvPr id="7" name="Picture 2" descr="neo matrix code">
            <a:extLst>
              <a:ext uri="{FF2B5EF4-FFF2-40B4-BE49-F238E27FC236}">
                <a16:creationId xmlns:a16="http://schemas.microsoft.com/office/drawing/2014/main" id="{0C86E5CF-44A0-66F0-5B2D-211F0E9870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0552" y="266701"/>
            <a:ext cx="1776678" cy="9334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logo for a research company&#10;&#10;Description automatically generated">
            <a:extLst>
              <a:ext uri="{FF2B5EF4-FFF2-40B4-BE49-F238E27FC236}">
                <a16:creationId xmlns:a16="http://schemas.microsoft.com/office/drawing/2014/main" id="{77C189E5-D77D-C3BB-EB5E-2DCC68AB2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2109216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0D45F9-2FF4-095F-C2E7-5015F1B3FDF6}"/>
              </a:ext>
            </a:extLst>
          </p:cNvPr>
          <p:cNvSpPr>
            <a:spLocks noGrp="1"/>
          </p:cNvSpPr>
          <p:nvPr>
            <p:ph type="title"/>
          </p:nvPr>
        </p:nvSpPr>
        <p:spPr/>
        <p:txBody>
          <a:bodyPr>
            <a:normAutofit/>
          </a:bodyPr>
          <a:lstStyle/>
          <a:p>
            <a:r>
              <a:rPr lang="en-US" dirty="0"/>
              <a:t>The Importance of CI User Support</a:t>
            </a:r>
          </a:p>
        </p:txBody>
      </p:sp>
      <p:sp>
        <p:nvSpPr>
          <p:cNvPr id="4" name="Date Placeholder 3">
            <a:extLst>
              <a:ext uri="{FF2B5EF4-FFF2-40B4-BE49-F238E27FC236}">
                <a16:creationId xmlns:a16="http://schemas.microsoft.com/office/drawing/2014/main" id="{980BA336-C2D4-8D0D-3061-79CE17DB4F1A}"/>
              </a:ext>
            </a:extLst>
          </p:cNvPr>
          <p:cNvSpPr>
            <a:spLocks noGrp="1"/>
          </p:cNvSpPr>
          <p:nvPr>
            <p:ph type="dt" sz="half" idx="10"/>
          </p:nvPr>
        </p:nvSpPr>
        <p:spPr/>
        <p:txBody>
          <a:bodyPr/>
          <a:lstStyle/>
          <a:p>
            <a:fld id="{18746E9D-ECD7-774F-8FE1-B42C75E95E5F}" type="datetime1">
              <a:rPr lang="en-US" smtClean="0"/>
              <a:t>6/18/24</a:t>
            </a:fld>
            <a:endParaRPr lang="en-US"/>
          </a:p>
        </p:txBody>
      </p:sp>
      <p:sp>
        <p:nvSpPr>
          <p:cNvPr id="5" name="Slide Number Placeholder 4">
            <a:extLst>
              <a:ext uri="{FF2B5EF4-FFF2-40B4-BE49-F238E27FC236}">
                <a16:creationId xmlns:a16="http://schemas.microsoft.com/office/drawing/2014/main" id="{B504A7B6-AC1D-EAFC-ED3D-42E59713A5AC}"/>
              </a:ext>
            </a:extLst>
          </p:cNvPr>
          <p:cNvSpPr>
            <a:spLocks noGrp="1"/>
          </p:cNvSpPr>
          <p:nvPr>
            <p:ph type="sldNum" sz="quarter" idx="11"/>
          </p:nvPr>
        </p:nvSpPr>
        <p:spPr/>
        <p:txBody>
          <a:bodyPr/>
          <a:lstStyle/>
          <a:p>
            <a:fld id="{93A0B336-CDC4-4324-8063-D6FD95B423CE}" type="slidenum">
              <a:rPr lang="en-US" smtClean="0"/>
              <a:pPr/>
              <a:t>2</a:t>
            </a:fld>
            <a:endParaRPr lang="en-US"/>
          </a:p>
        </p:txBody>
      </p:sp>
      <p:pic>
        <p:nvPicPr>
          <p:cNvPr id="10" name="Content Placeholder 9" descr="A person pushing a box on a bridge&#10;&#10;Description automatically generated with medium confidence">
            <a:extLst>
              <a:ext uri="{FF2B5EF4-FFF2-40B4-BE49-F238E27FC236}">
                <a16:creationId xmlns:a16="http://schemas.microsoft.com/office/drawing/2014/main" id="{AC359DDE-34FF-FDDC-5074-627560192A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7019" y="1648864"/>
            <a:ext cx="6897962" cy="4041775"/>
          </a:xfrm>
        </p:spPr>
      </p:pic>
      <p:pic>
        <p:nvPicPr>
          <p:cNvPr id="6" name="Picture 5" descr="A logo for a research company&#10;&#10;Description automatically generated">
            <a:extLst>
              <a:ext uri="{FF2B5EF4-FFF2-40B4-BE49-F238E27FC236}">
                <a16:creationId xmlns:a16="http://schemas.microsoft.com/office/drawing/2014/main" id="{F0B30097-184E-ED96-E7A8-5DAB6DB057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3331559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FD2107-4075-67DE-2015-F1C56163D8FD}"/>
              </a:ext>
            </a:extLst>
          </p:cNvPr>
          <p:cNvSpPr>
            <a:spLocks noGrp="1"/>
          </p:cNvSpPr>
          <p:nvPr>
            <p:ph idx="1"/>
          </p:nvPr>
        </p:nvSpPr>
        <p:spPr/>
        <p:txBody>
          <a:bodyPr>
            <a:normAutofit/>
          </a:bodyPr>
          <a:lstStyle/>
          <a:p>
            <a:r>
              <a:rPr lang="en-US" dirty="0"/>
              <a:t>VIP treatment</a:t>
            </a:r>
          </a:p>
          <a:p>
            <a:r>
              <a:rPr lang="en-US" dirty="0"/>
              <a:t>Direct/Open communication avenues</a:t>
            </a:r>
          </a:p>
          <a:p>
            <a:r>
              <a:rPr lang="en-US" dirty="0"/>
              <a:t>Acknowledgement of their level of knowledge</a:t>
            </a:r>
          </a:p>
          <a:p>
            <a:r>
              <a:rPr lang="en-US" dirty="0"/>
              <a:t>High level and direct vendor/developer support</a:t>
            </a:r>
          </a:p>
          <a:p>
            <a:r>
              <a:rPr lang="en-US" dirty="0"/>
              <a:t>Exceptions, violations of existing policies</a:t>
            </a:r>
          </a:p>
          <a:p>
            <a:r>
              <a:rPr lang="en-US" dirty="0"/>
              <a:t>Root access (Will never happen)</a:t>
            </a:r>
          </a:p>
        </p:txBody>
      </p:sp>
      <p:sp>
        <p:nvSpPr>
          <p:cNvPr id="3" name="Title 2">
            <a:extLst>
              <a:ext uri="{FF2B5EF4-FFF2-40B4-BE49-F238E27FC236}">
                <a16:creationId xmlns:a16="http://schemas.microsoft.com/office/drawing/2014/main" id="{0102AFCE-5E8A-DF94-51DF-167514046AA6}"/>
              </a:ext>
            </a:extLst>
          </p:cNvPr>
          <p:cNvSpPr>
            <a:spLocks noGrp="1"/>
          </p:cNvSpPr>
          <p:nvPr>
            <p:ph type="title"/>
          </p:nvPr>
        </p:nvSpPr>
        <p:spPr/>
        <p:txBody>
          <a:bodyPr/>
          <a:lstStyle/>
          <a:p>
            <a:r>
              <a:rPr lang="en-US" dirty="0"/>
              <a:t>Advanced: Needs</a:t>
            </a:r>
          </a:p>
        </p:txBody>
      </p:sp>
      <p:sp>
        <p:nvSpPr>
          <p:cNvPr id="4" name="Date Placeholder 3">
            <a:extLst>
              <a:ext uri="{FF2B5EF4-FFF2-40B4-BE49-F238E27FC236}">
                <a16:creationId xmlns:a16="http://schemas.microsoft.com/office/drawing/2014/main" id="{88446EA9-FB40-6CE0-C603-354B6DE45253}"/>
              </a:ext>
            </a:extLst>
          </p:cNvPr>
          <p:cNvSpPr>
            <a:spLocks noGrp="1"/>
          </p:cNvSpPr>
          <p:nvPr>
            <p:ph type="dt" sz="half" idx="10"/>
          </p:nvPr>
        </p:nvSpPr>
        <p:spPr/>
        <p:txBody>
          <a:bodyPr/>
          <a:lstStyle/>
          <a:p>
            <a:fld id="{23CCC916-8E1F-7840-864A-7AFDFC779F77}" type="datetime1">
              <a:rPr lang="en-US" smtClean="0"/>
              <a:t>6/18/24</a:t>
            </a:fld>
            <a:endParaRPr lang="en-US"/>
          </a:p>
        </p:txBody>
      </p:sp>
      <p:sp>
        <p:nvSpPr>
          <p:cNvPr id="5" name="Slide Number Placeholder 4">
            <a:extLst>
              <a:ext uri="{FF2B5EF4-FFF2-40B4-BE49-F238E27FC236}">
                <a16:creationId xmlns:a16="http://schemas.microsoft.com/office/drawing/2014/main" id="{4396833B-96B2-4F19-120C-B97C3B6A9A18}"/>
              </a:ext>
            </a:extLst>
          </p:cNvPr>
          <p:cNvSpPr>
            <a:spLocks noGrp="1"/>
          </p:cNvSpPr>
          <p:nvPr>
            <p:ph type="sldNum" sz="quarter" idx="11"/>
          </p:nvPr>
        </p:nvSpPr>
        <p:spPr/>
        <p:txBody>
          <a:bodyPr/>
          <a:lstStyle/>
          <a:p>
            <a:fld id="{93A0B336-CDC4-4324-8063-D6FD95B423CE}" type="slidenum">
              <a:rPr lang="en-US" smtClean="0"/>
              <a:pPr/>
              <a:t>29</a:t>
            </a:fld>
            <a:endParaRPr lang="en-US"/>
          </a:p>
        </p:txBody>
      </p:sp>
      <p:pic>
        <p:nvPicPr>
          <p:cNvPr id="7" name="Picture 2" descr="neo matrix code">
            <a:extLst>
              <a:ext uri="{FF2B5EF4-FFF2-40B4-BE49-F238E27FC236}">
                <a16:creationId xmlns:a16="http://schemas.microsoft.com/office/drawing/2014/main" id="{57F29648-855B-FD74-89F8-4A6D9C4A28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0552" y="266701"/>
            <a:ext cx="1776678" cy="9334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logo for a research company&#10;&#10;Description automatically generated">
            <a:extLst>
              <a:ext uri="{FF2B5EF4-FFF2-40B4-BE49-F238E27FC236}">
                <a16:creationId xmlns:a16="http://schemas.microsoft.com/office/drawing/2014/main" id="{359042B2-3555-8EF9-C093-84CCF277DE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1490088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FD2107-4075-67DE-2015-F1C56163D8FD}"/>
              </a:ext>
            </a:extLst>
          </p:cNvPr>
          <p:cNvSpPr>
            <a:spLocks noGrp="1"/>
          </p:cNvSpPr>
          <p:nvPr>
            <p:ph idx="1"/>
          </p:nvPr>
        </p:nvSpPr>
        <p:spPr/>
        <p:txBody>
          <a:bodyPr>
            <a:normAutofit/>
          </a:bodyPr>
          <a:lstStyle/>
          <a:p>
            <a:r>
              <a:rPr lang="en-US" dirty="0"/>
              <a:t>Build mutual trust</a:t>
            </a:r>
          </a:p>
          <a:p>
            <a:r>
              <a:rPr lang="en-US" dirty="0"/>
              <a:t>One on one meetings</a:t>
            </a:r>
          </a:p>
          <a:p>
            <a:r>
              <a:rPr lang="en-US" dirty="0"/>
              <a:t>Learn about their research</a:t>
            </a:r>
          </a:p>
          <a:p>
            <a:r>
              <a:rPr lang="en-US" dirty="0"/>
              <a:t>Don’t say something is impossible</a:t>
            </a:r>
          </a:p>
          <a:p>
            <a:r>
              <a:rPr lang="en-US" dirty="0"/>
              <a:t>Small exceptions that don’t impact other users</a:t>
            </a:r>
          </a:p>
          <a:p>
            <a:r>
              <a:rPr lang="en-US" dirty="0"/>
              <a:t>Transparent</a:t>
            </a:r>
          </a:p>
          <a:p>
            <a:r>
              <a:rPr lang="en-US" dirty="0"/>
              <a:t>Encourage contact of vendor support or user forums</a:t>
            </a:r>
          </a:p>
        </p:txBody>
      </p:sp>
      <p:sp>
        <p:nvSpPr>
          <p:cNvPr id="3" name="Title 2">
            <a:extLst>
              <a:ext uri="{FF2B5EF4-FFF2-40B4-BE49-F238E27FC236}">
                <a16:creationId xmlns:a16="http://schemas.microsoft.com/office/drawing/2014/main" id="{0102AFCE-5E8A-DF94-51DF-167514046AA6}"/>
              </a:ext>
            </a:extLst>
          </p:cNvPr>
          <p:cNvSpPr>
            <a:spLocks noGrp="1"/>
          </p:cNvSpPr>
          <p:nvPr>
            <p:ph type="title"/>
          </p:nvPr>
        </p:nvSpPr>
        <p:spPr/>
        <p:txBody>
          <a:bodyPr/>
          <a:lstStyle/>
          <a:p>
            <a:r>
              <a:rPr lang="en-US" dirty="0"/>
              <a:t>Advanced: Teaching</a:t>
            </a:r>
          </a:p>
        </p:txBody>
      </p:sp>
      <p:sp>
        <p:nvSpPr>
          <p:cNvPr id="4" name="Date Placeholder 3">
            <a:extLst>
              <a:ext uri="{FF2B5EF4-FFF2-40B4-BE49-F238E27FC236}">
                <a16:creationId xmlns:a16="http://schemas.microsoft.com/office/drawing/2014/main" id="{88446EA9-FB40-6CE0-C603-354B6DE45253}"/>
              </a:ext>
            </a:extLst>
          </p:cNvPr>
          <p:cNvSpPr>
            <a:spLocks noGrp="1"/>
          </p:cNvSpPr>
          <p:nvPr>
            <p:ph type="dt" sz="half" idx="10"/>
          </p:nvPr>
        </p:nvSpPr>
        <p:spPr/>
        <p:txBody>
          <a:bodyPr/>
          <a:lstStyle/>
          <a:p>
            <a:fld id="{23CCC916-8E1F-7840-864A-7AFDFC779F77}" type="datetime1">
              <a:rPr lang="en-US" smtClean="0"/>
              <a:t>6/18/24</a:t>
            </a:fld>
            <a:endParaRPr lang="en-US"/>
          </a:p>
        </p:txBody>
      </p:sp>
      <p:sp>
        <p:nvSpPr>
          <p:cNvPr id="5" name="Slide Number Placeholder 4">
            <a:extLst>
              <a:ext uri="{FF2B5EF4-FFF2-40B4-BE49-F238E27FC236}">
                <a16:creationId xmlns:a16="http://schemas.microsoft.com/office/drawing/2014/main" id="{4396833B-96B2-4F19-120C-B97C3B6A9A18}"/>
              </a:ext>
            </a:extLst>
          </p:cNvPr>
          <p:cNvSpPr>
            <a:spLocks noGrp="1"/>
          </p:cNvSpPr>
          <p:nvPr>
            <p:ph type="sldNum" sz="quarter" idx="11"/>
          </p:nvPr>
        </p:nvSpPr>
        <p:spPr/>
        <p:txBody>
          <a:bodyPr/>
          <a:lstStyle/>
          <a:p>
            <a:fld id="{93A0B336-CDC4-4324-8063-D6FD95B423CE}" type="slidenum">
              <a:rPr lang="en-US" smtClean="0"/>
              <a:pPr/>
              <a:t>30</a:t>
            </a:fld>
            <a:endParaRPr lang="en-US"/>
          </a:p>
        </p:txBody>
      </p:sp>
      <p:pic>
        <p:nvPicPr>
          <p:cNvPr id="7" name="Picture 2" descr="neo matrix code">
            <a:extLst>
              <a:ext uri="{FF2B5EF4-FFF2-40B4-BE49-F238E27FC236}">
                <a16:creationId xmlns:a16="http://schemas.microsoft.com/office/drawing/2014/main" id="{846A5B9B-1DEF-5810-C738-FF104E4A45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0552" y="266701"/>
            <a:ext cx="1776678" cy="9334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logo for a research company&#10;&#10;Description automatically generated">
            <a:extLst>
              <a:ext uri="{FF2B5EF4-FFF2-40B4-BE49-F238E27FC236}">
                <a16:creationId xmlns:a16="http://schemas.microsoft.com/office/drawing/2014/main" id="{8B80CEE2-0DBB-841F-A59D-310E359465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4272297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BE4645-0AAE-CD07-B68E-A256AA956E50}"/>
              </a:ext>
            </a:extLst>
          </p:cNvPr>
          <p:cNvSpPr>
            <a:spLocks noGrp="1"/>
          </p:cNvSpPr>
          <p:nvPr>
            <p:ph type="title"/>
          </p:nvPr>
        </p:nvSpPr>
        <p:spPr>
          <a:xfrm>
            <a:off x="838200" y="2776221"/>
            <a:ext cx="10515600" cy="933450"/>
          </a:xfrm>
        </p:spPr>
        <p:txBody>
          <a:bodyPr>
            <a:noAutofit/>
          </a:bodyPr>
          <a:lstStyle/>
          <a:p>
            <a:pPr algn="ctr"/>
            <a:r>
              <a:rPr lang="en-US" sz="7200" b="1" dirty="0"/>
              <a:t>Bridging Communications</a:t>
            </a:r>
          </a:p>
        </p:txBody>
      </p:sp>
      <p:sp>
        <p:nvSpPr>
          <p:cNvPr id="4" name="Date Placeholder 3">
            <a:extLst>
              <a:ext uri="{FF2B5EF4-FFF2-40B4-BE49-F238E27FC236}">
                <a16:creationId xmlns:a16="http://schemas.microsoft.com/office/drawing/2014/main" id="{D15391B0-4078-ACF3-2D72-4EC497F350A6}"/>
              </a:ext>
            </a:extLst>
          </p:cNvPr>
          <p:cNvSpPr>
            <a:spLocks noGrp="1"/>
          </p:cNvSpPr>
          <p:nvPr>
            <p:ph type="dt" sz="half" idx="10"/>
          </p:nvPr>
        </p:nvSpPr>
        <p:spPr/>
        <p:txBody>
          <a:bodyPr/>
          <a:lstStyle/>
          <a:p>
            <a:fld id="{C7B8D087-4F0A-9348-8AAC-7725441D4431}" type="datetime1">
              <a:rPr lang="en-US" smtClean="0"/>
              <a:t>6/18/24</a:t>
            </a:fld>
            <a:endParaRPr lang="en-US"/>
          </a:p>
        </p:txBody>
      </p:sp>
      <p:sp>
        <p:nvSpPr>
          <p:cNvPr id="5" name="Slide Number Placeholder 4">
            <a:extLst>
              <a:ext uri="{FF2B5EF4-FFF2-40B4-BE49-F238E27FC236}">
                <a16:creationId xmlns:a16="http://schemas.microsoft.com/office/drawing/2014/main" id="{6313BA0E-304E-2A34-4C86-362D6193B501}"/>
              </a:ext>
            </a:extLst>
          </p:cNvPr>
          <p:cNvSpPr>
            <a:spLocks noGrp="1"/>
          </p:cNvSpPr>
          <p:nvPr>
            <p:ph type="sldNum" sz="quarter" idx="11"/>
          </p:nvPr>
        </p:nvSpPr>
        <p:spPr/>
        <p:txBody>
          <a:bodyPr/>
          <a:lstStyle/>
          <a:p>
            <a:fld id="{93A0B336-CDC4-4324-8063-D6FD95B423CE}" type="slidenum">
              <a:rPr lang="en-US" smtClean="0"/>
              <a:pPr/>
              <a:t>31</a:t>
            </a:fld>
            <a:endParaRPr lang="en-US"/>
          </a:p>
        </p:txBody>
      </p:sp>
      <p:pic>
        <p:nvPicPr>
          <p:cNvPr id="2" name="Picture 1" descr="A logo for a research company&#10;&#10;Description automatically generated">
            <a:extLst>
              <a:ext uri="{FF2B5EF4-FFF2-40B4-BE49-F238E27FC236}">
                <a16:creationId xmlns:a16="http://schemas.microsoft.com/office/drawing/2014/main" id="{4F671074-E1DF-DD05-2605-9A019C7AE1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559989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FD2107-4075-67DE-2015-F1C56163D8FD}"/>
              </a:ext>
            </a:extLst>
          </p:cNvPr>
          <p:cNvSpPr>
            <a:spLocks noGrp="1"/>
          </p:cNvSpPr>
          <p:nvPr>
            <p:ph idx="1"/>
          </p:nvPr>
        </p:nvSpPr>
        <p:spPr>
          <a:xfrm>
            <a:off x="838200" y="1825625"/>
            <a:ext cx="6551815" cy="4041775"/>
          </a:xfrm>
        </p:spPr>
        <p:txBody>
          <a:bodyPr>
            <a:normAutofit/>
          </a:bodyPr>
          <a:lstStyle/>
          <a:p>
            <a:r>
              <a:rPr lang="en-US" dirty="0"/>
              <a:t>Researchers and CI professionals often have varying nomenclature and ways of thinking that can lead to ambiguity, confusion, and frustration.</a:t>
            </a:r>
          </a:p>
          <a:p>
            <a:r>
              <a:rPr lang="en-US" dirty="0"/>
              <a:t>This is further complicated by the diversity of researchers regarding background and cultural differences, including language barriers.</a:t>
            </a:r>
          </a:p>
        </p:txBody>
      </p:sp>
      <p:sp>
        <p:nvSpPr>
          <p:cNvPr id="3" name="Title 2">
            <a:extLst>
              <a:ext uri="{FF2B5EF4-FFF2-40B4-BE49-F238E27FC236}">
                <a16:creationId xmlns:a16="http://schemas.microsoft.com/office/drawing/2014/main" id="{0102AFCE-5E8A-DF94-51DF-167514046AA6}"/>
              </a:ext>
            </a:extLst>
          </p:cNvPr>
          <p:cNvSpPr>
            <a:spLocks noGrp="1"/>
          </p:cNvSpPr>
          <p:nvPr>
            <p:ph type="title"/>
          </p:nvPr>
        </p:nvSpPr>
        <p:spPr/>
        <p:txBody>
          <a:bodyPr/>
          <a:lstStyle/>
          <a:p>
            <a:r>
              <a:rPr lang="en-US" dirty="0"/>
              <a:t>Bridging Communications</a:t>
            </a:r>
          </a:p>
        </p:txBody>
      </p:sp>
      <p:sp>
        <p:nvSpPr>
          <p:cNvPr id="4" name="Date Placeholder 3">
            <a:extLst>
              <a:ext uri="{FF2B5EF4-FFF2-40B4-BE49-F238E27FC236}">
                <a16:creationId xmlns:a16="http://schemas.microsoft.com/office/drawing/2014/main" id="{88446EA9-FB40-6CE0-C603-354B6DE45253}"/>
              </a:ext>
            </a:extLst>
          </p:cNvPr>
          <p:cNvSpPr>
            <a:spLocks noGrp="1"/>
          </p:cNvSpPr>
          <p:nvPr>
            <p:ph type="dt" sz="half" idx="10"/>
          </p:nvPr>
        </p:nvSpPr>
        <p:spPr/>
        <p:txBody>
          <a:bodyPr/>
          <a:lstStyle/>
          <a:p>
            <a:fld id="{23CCC916-8E1F-7840-864A-7AFDFC779F77}" type="datetime1">
              <a:rPr lang="en-US" smtClean="0"/>
              <a:t>6/18/24</a:t>
            </a:fld>
            <a:endParaRPr lang="en-US"/>
          </a:p>
        </p:txBody>
      </p:sp>
      <p:sp>
        <p:nvSpPr>
          <p:cNvPr id="5" name="Slide Number Placeholder 4">
            <a:extLst>
              <a:ext uri="{FF2B5EF4-FFF2-40B4-BE49-F238E27FC236}">
                <a16:creationId xmlns:a16="http://schemas.microsoft.com/office/drawing/2014/main" id="{4396833B-96B2-4F19-120C-B97C3B6A9A18}"/>
              </a:ext>
            </a:extLst>
          </p:cNvPr>
          <p:cNvSpPr>
            <a:spLocks noGrp="1"/>
          </p:cNvSpPr>
          <p:nvPr>
            <p:ph type="sldNum" sz="quarter" idx="11"/>
          </p:nvPr>
        </p:nvSpPr>
        <p:spPr/>
        <p:txBody>
          <a:bodyPr/>
          <a:lstStyle/>
          <a:p>
            <a:fld id="{93A0B336-CDC4-4324-8063-D6FD95B423CE}" type="slidenum">
              <a:rPr lang="en-US" smtClean="0"/>
              <a:pPr/>
              <a:t>32</a:t>
            </a:fld>
            <a:endParaRPr lang="en-US"/>
          </a:p>
        </p:txBody>
      </p:sp>
      <p:pic>
        <p:nvPicPr>
          <p:cNvPr id="9220" name="Picture 4" descr="Decoding Graphic Mark Terminology">
            <a:extLst>
              <a:ext uri="{FF2B5EF4-FFF2-40B4-BE49-F238E27FC236}">
                <a16:creationId xmlns:a16="http://schemas.microsoft.com/office/drawing/2014/main" id="{CAABA3B4-6E9D-7DF7-3AFC-B3736E348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5986" y="2267296"/>
            <a:ext cx="4130501" cy="23234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logo for a research company&#10;&#10;Description automatically generated">
            <a:extLst>
              <a:ext uri="{FF2B5EF4-FFF2-40B4-BE49-F238E27FC236}">
                <a16:creationId xmlns:a16="http://schemas.microsoft.com/office/drawing/2014/main" id="{874615FA-900C-8A6E-3A7F-EB180A8A48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25667891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FD2107-4075-67DE-2015-F1C56163D8FD}"/>
              </a:ext>
            </a:extLst>
          </p:cNvPr>
          <p:cNvSpPr>
            <a:spLocks noGrp="1"/>
          </p:cNvSpPr>
          <p:nvPr>
            <p:ph idx="1"/>
          </p:nvPr>
        </p:nvSpPr>
        <p:spPr/>
        <p:txBody>
          <a:bodyPr>
            <a:normAutofit/>
          </a:bodyPr>
          <a:lstStyle/>
          <a:p>
            <a:r>
              <a:rPr lang="en-US" dirty="0"/>
              <a:t>Acronyms</a:t>
            </a:r>
          </a:p>
          <a:p>
            <a:pPr lvl="1"/>
            <a:r>
              <a:rPr lang="en-US" dirty="0"/>
              <a:t>SSD</a:t>
            </a:r>
          </a:p>
          <a:p>
            <a:pPr lvl="2"/>
            <a:r>
              <a:rPr lang="en-US" dirty="0"/>
              <a:t>CI professional: Solid State Drive (hard drive)</a:t>
            </a:r>
          </a:p>
          <a:p>
            <a:pPr lvl="2"/>
            <a:r>
              <a:rPr lang="en-US" dirty="0"/>
              <a:t>Researcher: Speech Sound Disorders</a:t>
            </a:r>
          </a:p>
          <a:p>
            <a:r>
              <a:rPr lang="en-US" dirty="0"/>
              <a:t>Technical terms</a:t>
            </a:r>
          </a:p>
          <a:p>
            <a:pPr lvl="1"/>
            <a:r>
              <a:rPr lang="en-US" dirty="0"/>
              <a:t>Singularity</a:t>
            </a:r>
          </a:p>
          <a:p>
            <a:pPr lvl="2"/>
            <a:r>
              <a:rPr lang="en-US" dirty="0"/>
              <a:t>CI professional: container platform common in HPC settings</a:t>
            </a:r>
          </a:p>
          <a:p>
            <a:pPr lvl="2"/>
            <a:r>
              <a:rPr lang="en-US" dirty="0"/>
              <a:t>Researcher:  a point of infinite density and gravity within which no object inside can ever escape</a:t>
            </a:r>
          </a:p>
        </p:txBody>
      </p:sp>
      <p:sp>
        <p:nvSpPr>
          <p:cNvPr id="3" name="Title 2">
            <a:extLst>
              <a:ext uri="{FF2B5EF4-FFF2-40B4-BE49-F238E27FC236}">
                <a16:creationId xmlns:a16="http://schemas.microsoft.com/office/drawing/2014/main" id="{0102AFCE-5E8A-DF94-51DF-167514046AA6}"/>
              </a:ext>
            </a:extLst>
          </p:cNvPr>
          <p:cNvSpPr>
            <a:spLocks noGrp="1"/>
          </p:cNvSpPr>
          <p:nvPr>
            <p:ph type="title"/>
          </p:nvPr>
        </p:nvSpPr>
        <p:spPr/>
        <p:txBody>
          <a:bodyPr>
            <a:normAutofit fontScale="90000"/>
          </a:bodyPr>
          <a:lstStyle/>
          <a:p>
            <a:r>
              <a:rPr lang="en-US" dirty="0"/>
              <a:t>Bridging Communications: </a:t>
            </a:r>
            <a:br>
              <a:rPr lang="en-US" dirty="0"/>
            </a:br>
            <a:r>
              <a:rPr lang="en-US" dirty="0"/>
              <a:t>Examples</a:t>
            </a:r>
          </a:p>
        </p:txBody>
      </p:sp>
      <p:sp>
        <p:nvSpPr>
          <p:cNvPr id="4" name="Date Placeholder 3">
            <a:extLst>
              <a:ext uri="{FF2B5EF4-FFF2-40B4-BE49-F238E27FC236}">
                <a16:creationId xmlns:a16="http://schemas.microsoft.com/office/drawing/2014/main" id="{88446EA9-FB40-6CE0-C603-354B6DE45253}"/>
              </a:ext>
            </a:extLst>
          </p:cNvPr>
          <p:cNvSpPr>
            <a:spLocks noGrp="1"/>
          </p:cNvSpPr>
          <p:nvPr>
            <p:ph type="dt" sz="half" idx="10"/>
          </p:nvPr>
        </p:nvSpPr>
        <p:spPr/>
        <p:txBody>
          <a:bodyPr/>
          <a:lstStyle/>
          <a:p>
            <a:fld id="{23CCC916-8E1F-7840-864A-7AFDFC779F77}" type="datetime1">
              <a:rPr lang="en-US" smtClean="0"/>
              <a:t>6/18/24</a:t>
            </a:fld>
            <a:endParaRPr lang="en-US"/>
          </a:p>
        </p:txBody>
      </p:sp>
      <p:sp>
        <p:nvSpPr>
          <p:cNvPr id="5" name="Slide Number Placeholder 4">
            <a:extLst>
              <a:ext uri="{FF2B5EF4-FFF2-40B4-BE49-F238E27FC236}">
                <a16:creationId xmlns:a16="http://schemas.microsoft.com/office/drawing/2014/main" id="{4396833B-96B2-4F19-120C-B97C3B6A9A18}"/>
              </a:ext>
            </a:extLst>
          </p:cNvPr>
          <p:cNvSpPr>
            <a:spLocks noGrp="1"/>
          </p:cNvSpPr>
          <p:nvPr>
            <p:ph type="sldNum" sz="quarter" idx="11"/>
          </p:nvPr>
        </p:nvSpPr>
        <p:spPr/>
        <p:txBody>
          <a:bodyPr/>
          <a:lstStyle/>
          <a:p>
            <a:fld id="{93A0B336-CDC4-4324-8063-D6FD95B423CE}" type="slidenum">
              <a:rPr lang="en-US" smtClean="0"/>
              <a:pPr/>
              <a:t>33</a:t>
            </a:fld>
            <a:endParaRPr lang="en-US"/>
          </a:p>
        </p:txBody>
      </p:sp>
      <p:pic>
        <p:nvPicPr>
          <p:cNvPr id="10242" name="Picture 2" descr="Decoding Graphic Mark Terminology">
            <a:extLst>
              <a:ext uri="{FF2B5EF4-FFF2-40B4-BE49-F238E27FC236}">
                <a16:creationId xmlns:a16="http://schemas.microsoft.com/office/drawing/2014/main" id="{0A8A86E4-EF78-2D44-7217-9C2FFACF2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0370" y="143222"/>
            <a:ext cx="2098501" cy="11804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logo for a research company&#10;&#10;Description automatically generated">
            <a:extLst>
              <a:ext uri="{FF2B5EF4-FFF2-40B4-BE49-F238E27FC236}">
                <a16:creationId xmlns:a16="http://schemas.microsoft.com/office/drawing/2014/main" id="{F8980F70-B66B-F97D-AABC-D39123491B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2838149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FD2107-4075-67DE-2015-F1C56163D8FD}"/>
              </a:ext>
            </a:extLst>
          </p:cNvPr>
          <p:cNvSpPr>
            <a:spLocks noGrp="1"/>
          </p:cNvSpPr>
          <p:nvPr>
            <p:ph idx="1"/>
          </p:nvPr>
        </p:nvSpPr>
        <p:spPr/>
        <p:txBody>
          <a:bodyPr>
            <a:normAutofit/>
          </a:bodyPr>
          <a:lstStyle/>
          <a:p>
            <a:r>
              <a:rPr lang="en-US" dirty="0"/>
              <a:t>Support should make attempts to be mindful of backgrounds or cultures of the users they work with</a:t>
            </a:r>
          </a:p>
          <a:p>
            <a:r>
              <a:rPr lang="en-US" dirty="0"/>
              <a:t>Important things to remember</a:t>
            </a:r>
          </a:p>
          <a:p>
            <a:pPr lvl="1"/>
            <a:r>
              <a:rPr lang="en-US" dirty="0"/>
              <a:t>Not all research disciplines are as open as others in sharing ideas</a:t>
            </a:r>
          </a:p>
          <a:p>
            <a:pPr lvl="1"/>
            <a:r>
              <a:rPr lang="en-US" dirty="0"/>
              <a:t>Personalities differ</a:t>
            </a:r>
          </a:p>
          <a:p>
            <a:pPr lvl="1"/>
            <a:r>
              <a:rPr lang="en-US" dirty="0"/>
              <a:t>Primary and secondary languages</a:t>
            </a:r>
          </a:p>
          <a:p>
            <a:pPr lvl="1"/>
            <a:r>
              <a:rPr lang="en-US" dirty="0"/>
              <a:t>Cultural backgrounds can impede communication</a:t>
            </a:r>
          </a:p>
          <a:p>
            <a:pPr lvl="1"/>
            <a:r>
              <a:rPr lang="en-US" dirty="0"/>
              <a:t>Users may not keep these things in mind</a:t>
            </a:r>
          </a:p>
        </p:txBody>
      </p:sp>
      <p:sp>
        <p:nvSpPr>
          <p:cNvPr id="3" name="Title 2">
            <a:extLst>
              <a:ext uri="{FF2B5EF4-FFF2-40B4-BE49-F238E27FC236}">
                <a16:creationId xmlns:a16="http://schemas.microsoft.com/office/drawing/2014/main" id="{0102AFCE-5E8A-DF94-51DF-167514046AA6}"/>
              </a:ext>
            </a:extLst>
          </p:cNvPr>
          <p:cNvSpPr>
            <a:spLocks noGrp="1"/>
          </p:cNvSpPr>
          <p:nvPr>
            <p:ph type="title"/>
          </p:nvPr>
        </p:nvSpPr>
        <p:spPr/>
        <p:txBody>
          <a:bodyPr>
            <a:normAutofit fontScale="90000"/>
          </a:bodyPr>
          <a:lstStyle/>
          <a:p>
            <a:r>
              <a:rPr lang="en-US" dirty="0"/>
              <a:t>Bridging Communications: </a:t>
            </a:r>
            <a:br>
              <a:rPr lang="en-US" dirty="0"/>
            </a:br>
            <a:r>
              <a:rPr lang="en-US" dirty="0"/>
              <a:t>Background and Cultural Differences</a:t>
            </a:r>
          </a:p>
        </p:txBody>
      </p:sp>
      <p:sp>
        <p:nvSpPr>
          <p:cNvPr id="4" name="Date Placeholder 3">
            <a:extLst>
              <a:ext uri="{FF2B5EF4-FFF2-40B4-BE49-F238E27FC236}">
                <a16:creationId xmlns:a16="http://schemas.microsoft.com/office/drawing/2014/main" id="{88446EA9-FB40-6CE0-C603-354B6DE45253}"/>
              </a:ext>
            </a:extLst>
          </p:cNvPr>
          <p:cNvSpPr>
            <a:spLocks noGrp="1"/>
          </p:cNvSpPr>
          <p:nvPr>
            <p:ph type="dt" sz="half" idx="10"/>
          </p:nvPr>
        </p:nvSpPr>
        <p:spPr/>
        <p:txBody>
          <a:bodyPr/>
          <a:lstStyle/>
          <a:p>
            <a:fld id="{23CCC916-8E1F-7840-864A-7AFDFC779F77}" type="datetime1">
              <a:rPr lang="en-US" smtClean="0"/>
              <a:t>6/18/24</a:t>
            </a:fld>
            <a:endParaRPr lang="en-US"/>
          </a:p>
        </p:txBody>
      </p:sp>
      <p:sp>
        <p:nvSpPr>
          <p:cNvPr id="5" name="Slide Number Placeholder 4">
            <a:extLst>
              <a:ext uri="{FF2B5EF4-FFF2-40B4-BE49-F238E27FC236}">
                <a16:creationId xmlns:a16="http://schemas.microsoft.com/office/drawing/2014/main" id="{4396833B-96B2-4F19-120C-B97C3B6A9A18}"/>
              </a:ext>
            </a:extLst>
          </p:cNvPr>
          <p:cNvSpPr>
            <a:spLocks noGrp="1"/>
          </p:cNvSpPr>
          <p:nvPr>
            <p:ph type="sldNum" sz="quarter" idx="11"/>
          </p:nvPr>
        </p:nvSpPr>
        <p:spPr/>
        <p:txBody>
          <a:bodyPr/>
          <a:lstStyle/>
          <a:p>
            <a:fld id="{93A0B336-CDC4-4324-8063-D6FD95B423CE}" type="slidenum">
              <a:rPr lang="en-US" smtClean="0"/>
              <a:pPr/>
              <a:t>34</a:t>
            </a:fld>
            <a:endParaRPr lang="en-US"/>
          </a:p>
        </p:txBody>
      </p:sp>
      <p:pic>
        <p:nvPicPr>
          <p:cNvPr id="7" name="Picture 2" descr="Decoding Graphic Mark Terminology">
            <a:extLst>
              <a:ext uri="{FF2B5EF4-FFF2-40B4-BE49-F238E27FC236}">
                <a16:creationId xmlns:a16="http://schemas.microsoft.com/office/drawing/2014/main" id="{BDFAECCA-819F-FE77-6E05-47C1FEBC99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0370" y="143222"/>
            <a:ext cx="2098501" cy="11804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logo for a research company&#10;&#10;Description automatically generated">
            <a:extLst>
              <a:ext uri="{FF2B5EF4-FFF2-40B4-BE49-F238E27FC236}">
                <a16:creationId xmlns:a16="http://schemas.microsoft.com/office/drawing/2014/main" id="{814FEF3B-47CF-37B8-BC13-BD14B934F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375893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FD2107-4075-67DE-2015-F1C56163D8FD}"/>
              </a:ext>
            </a:extLst>
          </p:cNvPr>
          <p:cNvSpPr>
            <a:spLocks noGrp="1"/>
          </p:cNvSpPr>
          <p:nvPr>
            <p:ph idx="1"/>
          </p:nvPr>
        </p:nvSpPr>
        <p:spPr/>
        <p:txBody>
          <a:bodyPr>
            <a:normAutofit/>
          </a:bodyPr>
          <a:lstStyle/>
          <a:p>
            <a:r>
              <a:rPr lang="en-US" dirty="0"/>
              <a:t>Attention to detail</a:t>
            </a:r>
          </a:p>
          <a:p>
            <a:r>
              <a:rPr lang="en-US" dirty="0"/>
              <a:t>Adaptability</a:t>
            </a:r>
          </a:p>
          <a:p>
            <a:r>
              <a:rPr lang="en-US" dirty="0"/>
              <a:t>Curiosity</a:t>
            </a:r>
          </a:p>
          <a:p>
            <a:r>
              <a:rPr lang="en-US" dirty="0"/>
              <a:t>Motivation</a:t>
            </a:r>
          </a:p>
          <a:p>
            <a:r>
              <a:rPr lang="en-US" dirty="0"/>
              <a:t>Writing</a:t>
            </a:r>
          </a:p>
          <a:p>
            <a:r>
              <a:rPr lang="en-US" dirty="0"/>
              <a:t>Effective Communication</a:t>
            </a:r>
          </a:p>
        </p:txBody>
      </p:sp>
      <p:sp>
        <p:nvSpPr>
          <p:cNvPr id="3" name="Title 2">
            <a:extLst>
              <a:ext uri="{FF2B5EF4-FFF2-40B4-BE49-F238E27FC236}">
                <a16:creationId xmlns:a16="http://schemas.microsoft.com/office/drawing/2014/main" id="{0102AFCE-5E8A-DF94-51DF-167514046AA6}"/>
              </a:ext>
            </a:extLst>
          </p:cNvPr>
          <p:cNvSpPr>
            <a:spLocks noGrp="1"/>
          </p:cNvSpPr>
          <p:nvPr>
            <p:ph type="title"/>
          </p:nvPr>
        </p:nvSpPr>
        <p:spPr/>
        <p:txBody>
          <a:bodyPr>
            <a:normAutofit fontScale="90000"/>
          </a:bodyPr>
          <a:lstStyle/>
          <a:p>
            <a:r>
              <a:rPr lang="en-US" dirty="0"/>
              <a:t>Bridging Communications:</a:t>
            </a:r>
            <a:br>
              <a:rPr lang="en-US" dirty="0"/>
            </a:br>
            <a:r>
              <a:rPr lang="en-US" dirty="0"/>
              <a:t>Skillsets</a:t>
            </a:r>
          </a:p>
        </p:txBody>
      </p:sp>
      <p:sp>
        <p:nvSpPr>
          <p:cNvPr id="4" name="Date Placeholder 3">
            <a:extLst>
              <a:ext uri="{FF2B5EF4-FFF2-40B4-BE49-F238E27FC236}">
                <a16:creationId xmlns:a16="http://schemas.microsoft.com/office/drawing/2014/main" id="{88446EA9-FB40-6CE0-C603-354B6DE45253}"/>
              </a:ext>
            </a:extLst>
          </p:cNvPr>
          <p:cNvSpPr>
            <a:spLocks noGrp="1"/>
          </p:cNvSpPr>
          <p:nvPr>
            <p:ph type="dt" sz="half" idx="10"/>
          </p:nvPr>
        </p:nvSpPr>
        <p:spPr/>
        <p:txBody>
          <a:bodyPr/>
          <a:lstStyle/>
          <a:p>
            <a:fld id="{23CCC916-8E1F-7840-864A-7AFDFC779F77}" type="datetime1">
              <a:rPr lang="en-US" smtClean="0"/>
              <a:t>6/18/24</a:t>
            </a:fld>
            <a:endParaRPr lang="en-US"/>
          </a:p>
        </p:txBody>
      </p:sp>
      <p:sp>
        <p:nvSpPr>
          <p:cNvPr id="5" name="Slide Number Placeholder 4">
            <a:extLst>
              <a:ext uri="{FF2B5EF4-FFF2-40B4-BE49-F238E27FC236}">
                <a16:creationId xmlns:a16="http://schemas.microsoft.com/office/drawing/2014/main" id="{4396833B-96B2-4F19-120C-B97C3B6A9A18}"/>
              </a:ext>
            </a:extLst>
          </p:cNvPr>
          <p:cNvSpPr>
            <a:spLocks noGrp="1"/>
          </p:cNvSpPr>
          <p:nvPr>
            <p:ph type="sldNum" sz="quarter" idx="11"/>
          </p:nvPr>
        </p:nvSpPr>
        <p:spPr/>
        <p:txBody>
          <a:bodyPr/>
          <a:lstStyle/>
          <a:p>
            <a:fld id="{93A0B336-CDC4-4324-8063-D6FD95B423CE}" type="slidenum">
              <a:rPr lang="en-US" smtClean="0"/>
              <a:pPr/>
              <a:t>35</a:t>
            </a:fld>
            <a:endParaRPr lang="en-US"/>
          </a:p>
        </p:txBody>
      </p:sp>
      <p:pic>
        <p:nvPicPr>
          <p:cNvPr id="7" name="Picture 2" descr="Decoding Graphic Mark Terminology">
            <a:extLst>
              <a:ext uri="{FF2B5EF4-FFF2-40B4-BE49-F238E27FC236}">
                <a16:creationId xmlns:a16="http://schemas.microsoft.com/office/drawing/2014/main" id="{BB2E9C31-87FC-7280-C11F-5C9EC107CA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0370" y="143222"/>
            <a:ext cx="2098501" cy="11804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logo for a research company&#10;&#10;Description automatically generated">
            <a:extLst>
              <a:ext uri="{FF2B5EF4-FFF2-40B4-BE49-F238E27FC236}">
                <a16:creationId xmlns:a16="http://schemas.microsoft.com/office/drawing/2014/main" id="{C99223B1-9AA1-D951-9F9C-6AFA3702CF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4259401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FD2107-4075-67DE-2015-F1C56163D8FD}"/>
              </a:ext>
            </a:extLst>
          </p:cNvPr>
          <p:cNvSpPr>
            <a:spLocks noGrp="1"/>
          </p:cNvSpPr>
          <p:nvPr>
            <p:ph idx="1"/>
          </p:nvPr>
        </p:nvSpPr>
        <p:spPr/>
        <p:txBody>
          <a:bodyPr>
            <a:normAutofit/>
          </a:bodyPr>
          <a:lstStyle/>
          <a:p>
            <a:r>
              <a:rPr lang="en-US" dirty="0"/>
              <a:t>Reducing jargon and acronyms</a:t>
            </a:r>
          </a:p>
          <a:p>
            <a:r>
              <a:rPr lang="en-US" dirty="0"/>
              <a:t>Using analogies</a:t>
            </a:r>
          </a:p>
          <a:p>
            <a:r>
              <a:rPr lang="en-US" dirty="0"/>
              <a:t>Checking for understanding</a:t>
            </a:r>
          </a:p>
          <a:p>
            <a:r>
              <a:rPr lang="en-US" dirty="0"/>
              <a:t>Active listening</a:t>
            </a:r>
          </a:p>
          <a:p>
            <a:r>
              <a:rPr lang="en-US" dirty="0"/>
              <a:t>Paraphrasing</a:t>
            </a:r>
          </a:p>
          <a:p>
            <a:r>
              <a:rPr lang="en-US" dirty="0"/>
              <a:t>Clarifying questions</a:t>
            </a:r>
          </a:p>
        </p:txBody>
      </p:sp>
      <p:sp>
        <p:nvSpPr>
          <p:cNvPr id="3" name="Title 2">
            <a:extLst>
              <a:ext uri="{FF2B5EF4-FFF2-40B4-BE49-F238E27FC236}">
                <a16:creationId xmlns:a16="http://schemas.microsoft.com/office/drawing/2014/main" id="{0102AFCE-5E8A-DF94-51DF-167514046AA6}"/>
              </a:ext>
            </a:extLst>
          </p:cNvPr>
          <p:cNvSpPr>
            <a:spLocks noGrp="1"/>
          </p:cNvSpPr>
          <p:nvPr>
            <p:ph type="title"/>
          </p:nvPr>
        </p:nvSpPr>
        <p:spPr/>
        <p:txBody>
          <a:bodyPr>
            <a:normAutofit fontScale="90000"/>
          </a:bodyPr>
          <a:lstStyle/>
          <a:p>
            <a:r>
              <a:rPr lang="en-US" dirty="0"/>
              <a:t>Bridging Communications:</a:t>
            </a:r>
            <a:br>
              <a:rPr lang="en-US" dirty="0"/>
            </a:br>
            <a:r>
              <a:rPr lang="en-US" dirty="0"/>
              <a:t>Methods</a:t>
            </a:r>
          </a:p>
        </p:txBody>
      </p:sp>
      <p:sp>
        <p:nvSpPr>
          <p:cNvPr id="4" name="Date Placeholder 3">
            <a:extLst>
              <a:ext uri="{FF2B5EF4-FFF2-40B4-BE49-F238E27FC236}">
                <a16:creationId xmlns:a16="http://schemas.microsoft.com/office/drawing/2014/main" id="{88446EA9-FB40-6CE0-C603-354B6DE45253}"/>
              </a:ext>
            </a:extLst>
          </p:cNvPr>
          <p:cNvSpPr>
            <a:spLocks noGrp="1"/>
          </p:cNvSpPr>
          <p:nvPr>
            <p:ph type="dt" sz="half" idx="10"/>
          </p:nvPr>
        </p:nvSpPr>
        <p:spPr/>
        <p:txBody>
          <a:bodyPr/>
          <a:lstStyle/>
          <a:p>
            <a:fld id="{23CCC916-8E1F-7840-864A-7AFDFC779F77}" type="datetime1">
              <a:rPr lang="en-US" smtClean="0"/>
              <a:t>6/18/24</a:t>
            </a:fld>
            <a:endParaRPr lang="en-US"/>
          </a:p>
        </p:txBody>
      </p:sp>
      <p:sp>
        <p:nvSpPr>
          <p:cNvPr id="5" name="Slide Number Placeholder 4">
            <a:extLst>
              <a:ext uri="{FF2B5EF4-FFF2-40B4-BE49-F238E27FC236}">
                <a16:creationId xmlns:a16="http://schemas.microsoft.com/office/drawing/2014/main" id="{4396833B-96B2-4F19-120C-B97C3B6A9A18}"/>
              </a:ext>
            </a:extLst>
          </p:cNvPr>
          <p:cNvSpPr>
            <a:spLocks noGrp="1"/>
          </p:cNvSpPr>
          <p:nvPr>
            <p:ph type="sldNum" sz="quarter" idx="11"/>
          </p:nvPr>
        </p:nvSpPr>
        <p:spPr/>
        <p:txBody>
          <a:bodyPr/>
          <a:lstStyle/>
          <a:p>
            <a:fld id="{93A0B336-CDC4-4324-8063-D6FD95B423CE}" type="slidenum">
              <a:rPr lang="en-US" smtClean="0"/>
              <a:pPr/>
              <a:t>36</a:t>
            </a:fld>
            <a:endParaRPr lang="en-US"/>
          </a:p>
        </p:txBody>
      </p:sp>
      <p:pic>
        <p:nvPicPr>
          <p:cNvPr id="7" name="Picture 2" descr="Decoding Graphic Mark Terminology">
            <a:extLst>
              <a:ext uri="{FF2B5EF4-FFF2-40B4-BE49-F238E27FC236}">
                <a16:creationId xmlns:a16="http://schemas.microsoft.com/office/drawing/2014/main" id="{06612016-B122-AFA3-C14E-F2EA30AA4F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0370" y="143222"/>
            <a:ext cx="2098501" cy="11804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logo for a research company&#10;&#10;Description automatically generated">
            <a:extLst>
              <a:ext uri="{FF2B5EF4-FFF2-40B4-BE49-F238E27FC236}">
                <a16:creationId xmlns:a16="http://schemas.microsoft.com/office/drawing/2014/main" id="{5497ED84-BEBC-053E-6B63-6691B09E5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2209600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BE4645-0AAE-CD07-B68E-A256AA956E50}"/>
              </a:ext>
            </a:extLst>
          </p:cNvPr>
          <p:cNvSpPr>
            <a:spLocks noGrp="1"/>
          </p:cNvSpPr>
          <p:nvPr>
            <p:ph type="title"/>
          </p:nvPr>
        </p:nvSpPr>
        <p:spPr>
          <a:xfrm>
            <a:off x="838200" y="2776221"/>
            <a:ext cx="10515600" cy="933450"/>
          </a:xfrm>
        </p:spPr>
        <p:txBody>
          <a:bodyPr>
            <a:noAutofit/>
          </a:bodyPr>
          <a:lstStyle/>
          <a:p>
            <a:pPr algn="ctr"/>
            <a:r>
              <a:rPr lang="en-US" sz="7200" b="1" dirty="0"/>
              <a:t>Expectations</a:t>
            </a:r>
          </a:p>
        </p:txBody>
      </p:sp>
      <p:sp>
        <p:nvSpPr>
          <p:cNvPr id="4" name="Date Placeholder 3">
            <a:extLst>
              <a:ext uri="{FF2B5EF4-FFF2-40B4-BE49-F238E27FC236}">
                <a16:creationId xmlns:a16="http://schemas.microsoft.com/office/drawing/2014/main" id="{D15391B0-4078-ACF3-2D72-4EC497F350A6}"/>
              </a:ext>
            </a:extLst>
          </p:cNvPr>
          <p:cNvSpPr>
            <a:spLocks noGrp="1"/>
          </p:cNvSpPr>
          <p:nvPr>
            <p:ph type="dt" sz="half" idx="10"/>
          </p:nvPr>
        </p:nvSpPr>
        <p:spPr/>
        <p:txBody>
          <a:bodyPr/>
          <a:lstStyle/>
          <a:p>
            <a:fld id="{C7B8D087-4F0A-9348-8AAC-7725441D4431}" type="datetime1">
              <a:rPr lang="en-US" smtClean="0"/>
              <a:t>6/18/24</a:t>
            </a:fld>
            <a:endParaRPr lang="en-US"/>
          </a:p>
        </p:txBody>
      </p:sp>
      <p:sp>
        <p:nvSpPr>
          <p:cNvPr id="5" name="Slide Number Placeholder 4">
            <a:extLst>
              <a:ext uri="{FF2B5EF4-FFF2-40B4-BE49-F238E27FC236}">
                <a16:creationId xmlns:a16="http://schemas.microsoft.com/office/drawing/2014/main" id="{6313BA0E-304E-2A34-4C86-362D6193B501}"/>
              </a:ext>
            </a:extLst>
          </p:cNvPr>
          <p:cNvSpPr>
            <a:spLocks noGrp="1"/>
          </p:cNvSpPr>
          <p:nvPr>
            <p:ph type="sldNum" sz="quarter" idx="11"/>
          </p:nvPr>
        </p:nvSpPr>
        <p:spPr/>
        <p:txBody>
          <a:bodyPr/>
          <a:lstStyle/>
          <a:p>
            <a:fld id="{93A0B336-CDC4-4324-8063-D6FD95B423CE}" type="slidenum">
              <a:rPr lang="en-US" smtClean="0"/>
              <a:pPr/>
              <a:t>37</a:t>
            </a:fld>
            <a:endParaRPr lang="en-US"/>
          </a:p>
        </p:txBody>
      </p:sp>
      <p:pic>
        <p:nvPicPr>
          <p:cNvPr id="2" name="Picture 1" descr="A logo for a research company&#10;&#10;Description automatically generated">
            <a:extLst>
              <a:ext uri="{FF2B5EF4-FFF2-40B4-BE49-F238E27FC236}">
                <a16:creationId xmlns:a16="http://schemas.microsoft.com/office/drawing/2014/main" id="{FBCAD10E-7C1E-BCC6-E383-AF0D0AC11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26161450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FD2107-4075-67DE-2015-F1C56163D8FD}"/>
              </a:ext>
            </a:extLst>
          </p:cNvPr>
          <p:cNvSpPr>
            <a:spLocks noGrp="1"/>
          </p:cNvSpPr>
          <p:nvPr>
            <p:ph idx="1"/>
          </p:nvPr>
        </p:nvSpPr>
        <p:spPr/>
        <p:txBody>
          <a:bodyPr>
            <a:normAutofit/>
          </a:bodyPr>
          <a:lstStyle/>
          <a:p>
            <a:r>
              <a:rPr lang="en-US" dirty="0"/>
              <a:t>Do it my way</a:t>
            </a:r>
          </a:p>
          <a:p>
            <a:r>
              <a:rPr lang="en-US" dirty="0"/>
              <a:t>I need X, why doesn’t the system support X?</a:t>
            </a:r>
          </a:p>
          <a:p>
            <a:r>
              <a:rPr lang="en-US" dirty="0"/>
              <a:t>Teach my students this stuff.</a:t>
            </a:r>
          </a:p>
          <a:p>
            <a:r>
              <a:rPr lang="en-US" dirty="0"/>
              <a:t>I and my time is important.</a:t>
            </a:r>
          </a:p>
        </p:txBody>
      </p:sp>
      <p:sp>
        <p:nvSpPr>
          <p:cNvPr id="3" name="Title 2">
            <a:extLst>
              <a:ext uri="{FF2B5EF4-FFF2-40B4-BE49-F238E27FC236}">
                <a16:creationId xmlns:a16="http://schemas.microsoft.com/office/drawing/2014/main" id="{0102AFCE-5E8A-DF94-51DF-167514046AA6}"/>
              </a:ext>
            </a:extLst>
          </p:cNvPr>
          <p:cNvSpPr>
            <a:spLocks noGrp="1"/>
          </p:cNvSpPr>
          <p:nvPr>
            <p:ph type="title"/>
          </p:nvPr>
        </p:nvSpPr>
        <p:spPr/>
        <p:txBody>
          <a:bodyPr/>
          <a:lstStyle/>
          <a:p>
            <a:r>
              <a:rPr lang="en-US" dirty="0"/>
              <a:t>Expectations: Faculty</a:t>
            </a:r>
          </a:p>
        </p:txBody>
      </p:sp>
      <p:sp>
        <p:nvSpPr>
          <p:cNvPr id="4" name="Date Placeholder 3">
            <a:extLst>
              <a:ext uri="{FF2B5EF4-FFF2-40B4-BE49-F238E27FC236}">
                <a16:creationId xmlns:a16="http://schemas.microsoft.com/office/drawing/2014/main" id="{88446EA9-FB40-6CE0-C603-354B6DE45253}"/>
              </a:ext>
            </a:extLst>
          </p:cNvPr>
          <p:cNvSpPr>
            <a:spLocks noGrp="1"/>
          </p:cNvSpPr>
          <p:nvPr>
            <p:ph type="dt" sz="half" idx="10"/>
          </p:nvPr>
        </p:nvSpPr>
        <p:spPr/>
        <p:txBody>
          <a:bodyPr/>
          <a:lstStyle/>
          <a:p>
            <a:fld id="{23CCC916-8E1F-7840-864A-7AFDFC779F77}" type="datetime1">
              <a:rPr lang="en-US" smtClean="0"/>
              <a:t>6/18/24</a:t>
            </a:fld>
            <a:endParaRPr lang="en-US"/>
          </a:p>
        </p:txBody>
      </p:sp>
      <p:sp>
        <p:nvSpPr>
          <p:cNvPr id="5" name="Slide Number Placeholder 4">
            <a:extLst>
              <a:ext uri="{FF2B5EF4-FFF2-40B4-BE49-F238E27FC236}">
                <a16:creationId xmlns:a16="http://schemas.microsoft.com/office/drawing/2014/main" id="{4396833B-96B2-4F19-120C-B97C3B6A9A18}"/>
              </a:ext>
            </a:extLst>
          </p:cNvPr>
          <p:cNvSpPr>
            <a:spLocks noGrp="1"/>
          </p:cNvSpPr>
          <p:nvPr>
            <p:ph type="sldNum" sz="quarter" idx="11"/>
          </p:nvPr>
        </p:nvSpPr>
        <p:spPr/>
        <p:txBody>
          <a:bodyPr/>
          <a:lstStyle/>
          <a:p>
            <a:fld id="{93A0B336-CDC4-4324-8063-D6FD95B423CE}" type="slidenum">
              <a:rPr lang="en-US" smtClean="0"/>
              <a:pPr/>
              <a:t>38</a:t>
            </a:fld>
            <a:endParaRPr lang="en-US"/>
          </a:p>
        </p:txBody>
      </p:sp>
      <p:pic>
        <p:nvPicPr>
          <p:cNvPr id="7" name="Picture 6" descr="A logo for a research company&#10;&#10;Description automatically generated">
            <a:extLst>
              <a:ext uri="{FF2B5EF4-FFF2-40B4-BE49-F238E27FC236}">
                <a16:creationId xmlns:a16="http://schemas.microsoft.com/office/drawing/2014/main" id="{7470D572-C596-8010-7871-7D597F9BC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1262508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4D7C23-513B-0DAA-C17C-DF6FBF60823D}"/>
              </a:ext>
            </a:extLst>
          </p:cNvPr>
          <p:cNvSpPr>
            <a:spLocks noGrp="1"/>
          </p:cNvSpPr>
          <p:nvPr>
            <p:ph type="title"/>
          </p:nvPr>
        </p:nvSpPr>
        <p:spPr/>
        <p:txBody>
          <a:bodyPr/>
          <a:lstStyle/>
          <a:p>
            <a:r>
              <a:rPr lang="en-US" dirty="0"/>
              <a:t>The Role of CI User Support</a:t>
            </a:r>
          </a:p>
        </p:txBody>
      </p:sp>
      <p:sp>
        <p:nvSpPr>
          <p:cNvPr id="4" name="Date Placeholder 3">
            <a:extLst>
              <a:ext uri="{FF2B5EF4-FFF2-40B4-BE49-F238E27FC236}">
                <a16:creationId xmlns:a16="http://schemas.microsoft.com/office/drawing/2014/main" id="{4A114AB5-E59A-8E72-0030-DDF871507B95}"/>
              </a:ext>
            </a:extLst>
          </p:cNvPr>
          <p:cNvSpPr>
            <a:spLocks noGrp="1"/>
          </p:cNvSpPr>
          <p:nvPr>
            <p:ph type="dt" sz="half" idx="10"/>
          </p:nvPr>
        </p:nvSpPr>
        <p:spPr/>
        <p:txBody>
          <a:bodyPr/>
          <a:lstStyle/>
          <a:p>
            <a:fld id="{78E8B15F-FFE6-C04E-B0E2-69A8C258BF7A}" type="datetime1">
              <a:rPr lang="en-US" smtClean="0"/>
              <a:t>6/18/24</a:t>
            </a:fld>
            <a:endParaRPr lang="en-US"/>
          </a:p>
        </p:txBody>
      </p:sp>
      <p:sp>
        <p:nvSpPr>
          <p:cNvPr id="5" name="Slide Number Placeholder 4">
            <a:extLst>
              <a:ext uri="{FF2B5EF4-FFF2-40B4-BE49-F238E27FC236}">
                <a16:creationId xmlns:a16="http://schemas.microsoft.com/office/drawing/2014/main" id="{4D7652BB-21C0-DDBE-F043-A86530D3CF74}"/>
              </a:ext>
            </a:extLst>
          </p:cNvPr>
          <p:cNvSpPr>
            <a:spLocks noGrp="1"/>
          </p:cNvSpPr>
          <p:nvPr>
            <p:ph type="sldNum" sz="quarter" idx="11"/>
          </p:nvPr>
        </p:nvSpPr>
        <p:spPr/>
        <p:txBody>
          <a:bodyPr/>
          <a:lstStyle/>
          <a:p>
            <a:fld id="{93A0B336-CDC4-4324-8063-D6FD95B423CE}" type="slidenum">
              <a:rPr lang="en-US" smtClean="0"/>
              <a:pPr/>
              <a:t>3</a:t>
            </a:fld>
            <a:endParaRPr lang="en-US"/>
          </a:p>
        </p:txBody>
      </p:sp>
      <p:sp>
        <p:nvSpPr>
          <p:cNvPr id="8" name="Content Placeholder 7">
            <a:extLst>
              <a:ext uri="{FF2B5EF4-FFF2-40B4-BE49-F238E27FC236}">
                <a16:creationId xmlns:a16="http://schemas.microsoft.com/office/drawing/2014/main" id="{17777232-2033-B1B6-00D0-1757C2B976DC}"/>
              </a:ext>
            </a:extLst>
          </p:cNvPr>
          <p:cNvSpPr>
            <a:spLocks noGrp="1"/>
          </p:cNvSpPr>
          <p:nvPr>
            <p:ph idx="1"/>
          </p:nvPr>
        </p:nvSpPr>
        <p:spPr/>
        <p:txBody>
          <a:bodyPr/>
          <a:lstStyle/>
          <a:p>
            <a:r>
              <a:rPr lang="en-US" dirty="0"/>
              <a:t>Education</a:t>
            </a:r>
          </a:p>
          <a:p>
            <a:r>
              <a:rPr lang="en-US" dirty="0"/>
              <a:t>Consultation</a:t>
            </a:r>
          </a:p>
          <a:p>
            <a:r>
              <a:rPr lang="en-US" dirty="0"/>
              <a:t>Problem Solving</a:t>
            </a:r>
          </a:p>
          <a:p>
            <a:r>
              <a:rPr lang="en-US" dirty="0"/>
              <a:t>Outreach</a:t>
            </a:r>
          </a:p>
          <a:p>
            <a:endParaRPr lang="en-US" dirty="0"/>
          </a:p>
          <a:p>
            <a:pPr marL="0" indent="0">
              <a:buNone/>
            </a:pPr>
            <a:r>
              <a:rPr lang="en-US" dirty="0"/>
              <a:t>CI User Support is the most visible aspect of a CI team and is often the “Front Door”</a:t>
            </a:r>
          </a:p>
        </p:txBody>
      </p:sp>
      <p:pic>
        <p:nvPicPr>
          <p:cNvPr id="9" name="Content Placeholder 9" descr="A person pushing a box on a bridge&#10;&#10;Description automatically generated with medium confidence">
            <a:extLst>
              <a:ext uri="{FF2B5EF4-FFF2-40B4-BE49-F238E27FC236}">
                <a16:creationId xmlns:a16="http://schemas.microsoft.com/office/drawing/2014/main" id="{2A224866-BEE7-7525-752F-1E361E44C7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5421" y="0"/>
            <a:ext cx="2186579" cy="1281199"/>
          </a:xfrm>
          <a:prstGeom prst="rect">
            <a:avLst/>
          </a:prstGeom>
        </p:spPr>
      </p:pic>
      <p:pic>
        <p:nvPicPr>
          <p:cNvPr id="6" name="Picture 5" descr="A logo for a research company&#10;&#10;Description automatically generated">
            <a:extLst>
              <a:ext uri="{FF2B5EF4-FFF2-40B4-BE49-F238E27FC236}">
                <a16:creationId xmlns:a16="http://schemas.microsoft.com/office/drawing/2014/main" id="{94351AE0-1522-9AF6-BBFA-066777DB0C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15894176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FD2107-4075-67DE-2015-F1C56163D8FD}"/>
              </a:ext>
            </a:extLst>
          </p:cNvPr>
          <p:cNvSpPr>
            <a:spLocks noGrp="1"/>
          </p:cNvSpPr>
          <p:nvPr>
            <p:ph idx="1"/>
          </p:nvPr>
        </p:nvSpPr>
        <p:spPr/>
        <p:txBody>
          <a:bodyPr>
            <a:normAutofit/>
          </a:bodyPr>
          <a:lstStyle/>
          <a:p>
            <a:r>
              <a:rPr lang="en-US" dirty="0"/>
              <a:t>Help me write my code.</a:t>
            </a:r>
          </a:p>
          <a:p>
            <a:r>
              <a:rPr lang="en-US" dirty="0"/>
              <a:t>It’s too hard to use your system.</a:t>
            </a:r>
          </a:p>
          <a:p>
            <a:r>
              <a:rPr lang="en-US" dirty="0"/>
              <a:t>Can you help me write my homework?</a:t>
            </a:r>
          </a:p>
          <a:p>
            <a:r>
              <a:rPr lang="en-US" dirty="0"/>
              <a:t>Why do I have to use command line?</a:t>
            </a:r>
          </a:p>
        </p:txBody>
      </p:sp>
      <p:sp>
        <p:nvSpPr>
          <p:cNvPr id="3" name="Title 2">
            <a:extLst>
              <a:ext uri="{FF2B5EF4-FFF2-40B4-BE49-F238E27FC236}">
                <a16:creationId xmlns:a16="http://schemas.microsoft.com/office/drawing/2014/main" id="{0102AFCE-5E8A-DF94-51DF-167514046AA6}"/>
              </a:ext>
            </a:extLst>
          </p:cNvPr>
          <p:cNvSpPr>
            <a:spLocks noGrp="1"/>
          </p:cNvSpPr>
          <p:nvPr>
            <p:ph type="title"/>
          </p:nvPr>
        </p:nvSpPr>
        <p:spPr/>
        <p:txBody>
          <a:bodyPr/>
          <a:lstStyle/>
          <a:p>
            <a:r>
              <a:rPr lang="en-US" dirty="0"/>
              <a:t>Expectations: Students</a:t>
            </a:r>
          </a:p>
        </p:txBody>
      </p:sp>
      <p:sp>
        <p:nvSpPr>
          <p:cNvPr id="4" name="Date Placeholder 3">
            <a:extLst>
              <a:ext uri="{FF2B5EF4-FFF2-40B4-BE49-F238E27FC236}">
                <a16:creationId xmlns:a16="http://schemas.microsoft.com/office/drawing/2014/main" id="{88446EA9-FB40-6CE0-C603-354B6DE45253}"/>
              </a:ext>
            </a:extLst>
          </p:cNvPr>
          <p:cNvSpPr>
            <a:spLocks noGrp="1"/>
          </p:cNvSpPr>
          <p:nvPr>
            <p:ph type="dt" sz="half" idx="10"/>
          </p:nvPr>
        </p:nvSpPr>
        <p:spPr/>
        <p:txBody>
          <a:bodyPr/>
          <a:lstStyle/>
          <a:p>
            <a:fld id="{23CCC916-8E1F-7840-864A-7AFDFC779F77}" type="datetime1">
              <a:rPr lang="en-US" smtClean="0"/>
              <a:t>6/18/24</a:t>
            </a:fld>
            <a:endParaRPr lang="en-US"/>
          </a:p>
        </p:txBody>
      </p:sp>
      <p:sp>
        <p:nvSpPr>
          <p:cNvPr id="5" name="Slide Number Placeholder 4">
            <a:extLst>
              <a:ext uri="{FF2B5EF4-FFF2-40B4-BE49-F238E27FC236}">
                <a16:creationId xmlns:a16="http://schemas.microsoft.com/office/drawing/2014/main" id="{4396833B-96B2-4F19-120C-B97C3B6A9A18}"/>
              </a:ext>
            </a:extLst>
          </p:cNvPr>
          <p:cNvSpPr>
            <a:spLocks noGrp="1"/>
          </p:cNvSpPr>
          <p:nvPr>
            <p:ph type="sldNum" sz="quarter" idx="11"/>
          </p:nvPr>
        </p:nvSpPr>
        <p:spPr/>
        <p:txBody>
          <a:bodyPr/>
          <a:lstStyle/>
          <a:p>
            <a:fld id="{93A0B336-CDC4-4324-8063-D6FD95B423CE}" type="slidenum">
              <a:rPr lang="en-US" smtClean="0"/>
              <a:pPr/>
              <a:t>39</a:t>
            </a:fld>
            <a:endParaRPr lang="en-US"/>
          </a:p>
        </p:txBody>
      </p:sp>
      <p:pic>
        <p:nvPicPr>
          <p:cNvPr id="7" name="Picture 6" descr="A logo for a research company&#10;&#10;Description automatically generated">
            <a:extLst>
              <a:ext uri="{FF2B5EF4-FFF2-40B4-BE49-F238E27FC236}">
                <a16:creationId xmlns:a16="http://schemas.microsoft.com/office/drawing/2014/main" id="{EC879953-54A4-B196-4DD0-7B70404718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2189439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BE4645-0AAE-CD07-B68E-A256AA956E50}"/>
              </a:ext>
            </a:extLst>
          </p:cNvPr>
          <p:cNvSpPr>
            <a:spLocks noGrp="1"/>
          </p:cNvSpPr>
          <p:nvPr>
            <p:ph type="title"/>
          </p:nvPr>
        </p:nvSpPr>
        <p:spPr>
          <a:xfrm>
            <a:off x="838200" y="2776221"/>
            <a:ext cx="10515600" cy="933450"/>
          </a:xfrm>
        </p:spPr>
        <p:txBody>
          <a:bodyPr>
            <a:noAutofit/>
          </a:bodyPr>
          <a:lstStyle/>
          <a:p>
            <a:pPr algn="ctr"/>
            <a:r>
              <a:rPr lang="en-US" sz="7200" b="1" dirty="0"/>
              <a:t>Bridging the Gap</a:t>
            </a:r>
          </a:p>
        </p:txBody>
      </p:sp>
      <p:sp>
        <p:nvSpPr>
          <p:cNvPr id="4" name="Date Placeholder 3">
            <a:extLst>
              <a:ext uri="{FF2B5EF4-FFF2-40B4-BE49-F238E27FC236}">
                <a16:creationId xmlns:a16="http://schemas.microsoft.com/office/drawing/2014/main" id="{D15391B0-4078-ACF3-2D72-4EC497F350A6}"/>
              </a:ext>
            </a:extLst>
          </p:cNvPr>
          <p:cNvSpPr>
            <a:spLocks noGrp="1"/>
          </p:cNvSpPr>
          <p:nvPr>
            <p:ph type="dt" sz="half" idx="10"/>
          </p:nvPr>
        </p:nvSpPr>
        <p:spPr/>
        <p:txBody>
          <a:bodyPr/>
          <a:lstStyle/>
          <a:p>
            <a:fld id="{C7B8D087-4F0A-9348-8AAC-7725441D4431}" type="datetime1">
              <a:rPr lang="en-US" smtClean="0"/>
              <a:t>6/18/24</a:t>
            </a:fld>
            <a:endParaRPr lang="en-US"/>
          </a:p>
        </p:txBody>
      </p:sp>
      <p:sp>
        <p:nvSpPr>
          <p:cNvPr id="5" name="Slide Number Placeholder 4">
            <a:extLst>
              <a:ext uri="{FF2B5EF4-FFF2-40B4-BE49-F238E27FC236}">
                <a16:creationId xmlns:a16="http://schemas.microsoft.com/office/drawing/2014/main" id="{6313BA0E-304E-2A34-4C86-362D6193B501}"/>
              </a:ext>
            </a:extLst>
          </p:cNvPr>
          <p:cNvSpPr>
            <a:spLocks noGrp="1"/>
          </p:cNvSpPr>
          <p:nvPr>
            <p:ph type="sldNum" sz="quarter" idx="11"/>
          </p:nvPr>
        </p:nvSpPr>
        <p:spPr/>
        <p:txBody>
          <a:bodyPr/>
          <a:lstStyle/>
          <a:p>
            <a:fld id="{93A0B336-CDC4-4324-8063-D6FD95B423CE}" type="slidenum">
              <a:rPr lang="en-US" smtClean="0"/>
              <a:pPr/>
              <a:t>40</a:t>
            </a:fld>
            <a:endParaRPr lang="en-US"/>
          </a:p>
        </p:txBody>
      </p:sp>
      <p:pic>
        <p:nvPicPr>
          <p:cNvPr id="2" name="Picture 1" descr="A logo for a research company&#10;&#10;Description automatically generated">
            <a:extLst>
              <a:ext uri="{FF2B5EF4-FFF2-40B4-BE49-F238E27FC236}">
                <a16:creationId xmlns:a16="http://schemas.microsoft.com/office/drawing/2014/main" id="{A52EDE89-F465-5762-43C0-756ADE682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14806045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FD2107-4075-67DE-2015-F1C56163D8FD}"/>
              </a:ext>
            </a:extLst>
          </p:cNvPr>
          <p:cNvSpPr>
            <a:spLocks noGrp="1"/>
          </p:cNvSpPr>
          <p:nvPr>
            <p:ph idx="1"/>
          </p:nvPr>
        </p:nvSpPr>
        <p:spPr/>
        <p:txBody>
          <a:bodyPr>
            <a:normAutofit/>
          </a:bodyPr>
          <a:lstStyle/>
          <a:p>
            <a:r>
              <a:rPr lang="en-US" dirty="0"/>
              <a:t>User Expectations vs CI Offerings</a:t>
            </a:r>
          </a:p>
          <a:p>
            <a:r>
              <a:rPr lang="en-US" dirty="0"/>
              <a:t>User Assumptions vs User Actual Needs</a:t>
            </a:r>
          </a:p>
          <a:p>
            <a:r>
              <a:rPr lang="en-US" dirty="0"/>
              <a:t>User Education vs CI Offered Trainings</a:t>
            </a:r>
          </a:p>
          <a:p>
            <a:r>
              <a:rPr lang="en-US" dirty="0"/>
              <a:t>User Education vs University Training</a:t>
            </a:r>
          </a:p>
          <a:p>
            <a:r>
              <a:rPr lang="en-US" dirty="0"/>
              <a:t>CI Offered Trainings vs University Training</a:t>
            </a:r>
          </a:p>
        </p:txBody>
      </p:sp>
      <p:sp>
        <p:nvSpPr>
          <p:cNvPr id="3" name="Title 2">
            <a:extLst>
              <a:ext uri="{FF2B5EF4-FFF2-40B4-BE49-F238E27FC236}">
                <a16:creationId xmlns:a16="http://schemas.microsoft.com/office/drawing/2014/main" id="{0102AFCE-5E8A-DF94-51DF-167514046AA6}"/>
              </a:ext>
            </a:extLst>
          </p:cNvPr>
          <p:cNvSpPr>
            <a:spLocks noGrp="1"/>
          </p:cNvSpPr>
          <p:nvPr>
            <p:ph type="title"/>
          </p:nvPr>
        </p:nvSpPr>
        <p:spPr/>
        <p:txBody>
          <a:bodyPr>
            <a:normAutofit fontScale="90000"/>
          </a:bodyPr>
          <a:lstStyle/>
          <a:p>
            <a:r>
              <a:rPr lang="en-US" dirty="0"/>
              <a:t>Bridging the Gap: </a:t>
            </a:r>
            <a:br>
              <a:rPr lang="en-US" dirty="0"/>
            </a:br>
            <a:r>
              <a:rPr lang="en-US" dirty="0"/>
              <a:t>Identifying the Gaps</a:t>
            </a:r>
          </a:p>
        </p:txBody>
      </p:sp>
      <p:sp>
        <p:nvSpPr>
          <p:cNvPr id="4" name="Date Placeholder 3">
            <a:extLst>
              <a:ext uri="{FF2B5EF4-FFF2-40B4-BE49-F238E27FC236}">
                <a16:creationId xmlns:a16="http://schemas.microsoft.com/office/drawing/2014/main" id="{88446EA9-FB40-6CE0-C603-354B6DE45253}"/>
              </a:ext>
            </a:extLst>
          </p:cNvPr>
          <p:cNvSpPr>
            <a:spLocks noGrp="1"/>
          </p:cNvSpPr>
          <p:nvPr>
            <p:ph type="dt" sz="half" idx="10"/>
          </p:nvPr>
        </p:nvSpPr>
        <p:spPr/>
        <p:txBody>
          <a:bodyPr/>
          <a:lstStyle/>
          <a:p>
            <a:fld id="{23CCC916-8E1F-7840-864A-7AFDFC779F77}" type="datetime1">
              <a:rPr lang="en-US" smtClean="0"/>
              <a:t>6/18/24</a:t>
            </a:fld>
            <a:endParaRPr lang="en-US"/>
          </a:p>
        </p:txBody>
      </p:sp>
      <p:sp>
        <p:nvSpPr>
          <p:cNvPr id="5" name="Slide Number Placeholder 4">
            <a:extLst>
              <a:ext uri="{FF2B5EF4-FFF2-40B4-BE49-F238E27FC236}">
                <a16:creationId xmlns:a16="http://schemas.microsoft.com/office/drawing/2014/main" id="{4396833B-96B2-4F19-120C-B97C3B6A9A18}"/>
              </a:ext>
            </a:extLst>
          </p:cNvPr>
          <p:cNvSpPr>
            <a:spLocks noGrp="1"/>
          </p:cNvSpPr>
          <p:nvPr>
            <p:ph type="sldNum" sz="quarter" idx="11"/>
          </p:nvPr>
        </p:nvSpPr>
        <p:spPr/>
        <p:txBody>
          <a:bodyPr/>
          <a:lstStyle/>
          <a:p>
            <a:fld id="{93A0B336-CDC4-4324-8063-D6FD95B423CE}" type="slidenum">
              <a:rPr lang="en-US" smtClean="0"/>
              <a:pPr/>
              <a:t>41</a:t>
            </a:fld>
            <a:endParaRPr lang="en-US"/>
          </a:p>
        </p:txBody>
      </p:sp>
      <p:pic>
        <p:nvPicPr>
          <p:cNvPr id="14338" name="Picture 2" descr="4,800+ Ravine Stock Illustrations, Royalty-Free Vector Graphics &amp; Clip Art  - iStock | Snow ravine, Ravine snow, Tuckerman ravine">
            <a:extLst>
              <a:ext uri="{FF2B5EF4-FFF2-40B4-BE49-F238E27FC236}">
                <a16:creationId xmlns:a16="http://schemas.microsoft.com/office/drawing/2014/main" id="{7BD611F8-F9FE-18DD-8CB5-469BFDE242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4618" y="1161994"/>
            <a:ext cx="2859182" cy="4041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logo for a research company&#10;&#10;Description automatically generated">
            <a:extLst>
              <a:ext uri="{FF2B5EF4-FFF2-40B4-BE49-F238E27FC236}">
                <a16:creationId xmlns:a16="http://schemas.microsoft.com/office/drawing/2014/main" id="{C974ABA6-CE1C-B3CD-7867-40F6B4BD4F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24138731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FD2107-4075-67DE-2015-F1C56163D8FD}"/>
              </a:ext>
            </a:extLst>
          </p:cNvPr>
          <p:cNvSpPr>
            <a:spLocks noGrp="1"/>
          </p:cNvSpPr>
          <p:nvPr>
            <p:ph idx="1"/>
          </p:nvPr>
        </p:nvSpPr>
        <p:spPr/>
        <p:txBody>
          <a:bodyPr>
            <a:normAutofit/>
          </a:bodyPr>
          <a:lstStyle/>
          <a:p>
            <a:r>
              <a:rPr lang="en-US" dirty="0"/>
              <a:t>What can CI do to reach out?</a:t>
            </a:r>
          </a:p>
          <a:p>
            <a:r>
              <a:rPr lang="en-US" dirty="0"/>
              <a:t>Who can be engaged to help?</a:t>
            </a:r>
          </a:p>
          <a:p>
            <a:r>
              <a:rPr lang="en-US" dirty="0"/>
              <a:t>What is the user responsible for?</a:t>
            </a:r>
          </a:p>
          <a:p>
            <a:r>
              <a:rPr lang="en-US" dirty="0"/>
              <a:t>What tools can be used?</a:t>
            </a:r>
          </a:p>
          <a:p>
            <a:r>
              <a:rPr lang="en-US" dirty="0"/>
              <a:t>What outside resources can be used?</a:t>
            </a:r>
          </a:p>
        </p:txBody>
      </p:sp>
      <p:sp>
        <p:nvSpPr>
          <p:cNvPr id="3" name="Title 2">
            <a:extLst>
              <a:ext uri="{FF2B5EF4-FFF2-40B4-BE49-F238E27FC236}">
                <a16:creationId xmlns:a16="http://schemas.microsoft.com/office/drawing/2014/main" id="{0102AFCE-5E8A-DF94-51DF-167514046AA6}"/>
              </a:ext>
            </a:extLst>
          </p:cNvPr>
          <p:cNvSpPr>
            <a:spLocks noGrp="1"/>
          </p:cNvSpPr>
          <p:nvPr>
            <p:ph type="title"/>
          </p:nvPr>
        </p:nvSpPr>
        <p:spPr/>
        <p:txBody>
          <a:bodyPr>
            <a:normAutofit fontScale="90000"/>
          </a:bodyPr>
          <a:lstStyle/>
          <a:p>
            <a:r>
              <a:rPr lang="en-US" dirty="0"/>
              <a:t>Bridging the Gap:</a:t>
            </a:r>
            <a:br>
              <a:rPr lang="en-US" dirty="0"/>
            </a:br>
            <a:r>
              <a:rPr lang="en-US" dirty="0"/>
              <a:t>Identifying the Bridges</a:t>
            </a:r>
          </a:p>
        </p:txBody>
      </p:sp>
      <p:sp>
        <p:nvSpPr>
          <p:cNvPr id="4" name="Date Placeholder 3">
            <a:extLst>
              <a:ext uri="{FF2B5EF4-FFF2-40B4-BE49-F238E27FC236}">
                <a16:creationId xmlns:a16="http://schemas.microsoft.com/office/drawing/2014/main" id="{88446EA9-FB40-6CE0-C603-354B6DE45253}"/>
              </a:ext>
            </a:extLst>
          </p:cNvPr>
          <p:cNvSpPr>
            <a:spLocks noGrp="1"/>
          </p:cNvSpPr>
          <p:nvPr>
            <p:ph type="dt" sz="half" idx="10"/>
          </p:nvPr>
        </p:nvSpPr>
        <p:spPr/>
        <p:txBody>
          <a:bodyPr/>
          <a:lstStyle/>
          <a:p>
            <a:fld id="{23CCC916-8E1F-7840-864A-7AFDFC779F77}" type="datetime1">
              <a:rPr lang="en-US" smtClean="0"/>
              <a:t>6/18/24</a:t>
            </a:fld>
            <a:endParaRPr lang="en-US"/>
          </a:p>
        </p:txBody>
      </p:sp>
      <p:sp>
        <p:nvSpPr>
          <p:cNvPr id="5" name="Slide Number Placeholder 4">
            <a:extLst>
              <a:ext uri="{FF2B5EF4-FFF2-40B4-BE49-F238E27FC236}">
                <a16:creationId xmlns:a16="http://schemas.microsoft.com/office/drawing/2014/main" id="{4396833B-96B2-4F19-120C-B97C3B6A9A18}"/>
              </a:ext>
            </a:extLst>
          </p:cNvPr>
          <p:cNvSpPr>
            <a:spLocks noGrp="1"/>
          </p:cNvSpPr>
          <p:nvPr>
            <p:ph type="sldNum" sz="quarter" idx="11"/>
          </p:nvPr>
        </p:nvSpPr>
        <p:spPr/>
        <p:txBody>
          <a:bodyPr/>
          <a:lstStyle/>
          <a:p>
            <a:fld id="{93A0B336-CDC4-4324-8063-D6FD95B423CE}" type="slidenum">
              <a:rPr lang="en-US" smtClean="0"/>
              <a:pPr/>
              <a:t>42</a:t>
            </a:fld>
            <a:endParaRPr lang="en-US"/>
          </a:p>
        </p:txBody>
      </p:sp>
      <p:pic>
        <p:nvPicPr>
          <p:cNvPr id="7" name="Picture 2" descr="4,800+ Ravine Stock Illustrations, Royalty-Free Vector Graphics &amp; Clip Art  - iStock | Snow ravine, Ravine snow, Tuckerman ravine">
            <a:extLst>
              <a:ext uri="{FF2B5EF4-FFF2-40B4-BE49-F238E27FC236}">
                <a16:creationId xmlns:a16="http://schemas.microsoft.com/office/drawing/2014/main" id="{CD460FFB-911D-DDA1-021D-50C28129C8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0668" y="64601"/>
            <a:ext cx="946264" cy="13376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logo for a research company&#10;&#10;Description automatically generated">
            <a:extLst>
              <a:ext uri="{FF2B5EF4-FFF2-40B4-BE49-F238E27FC236}">
                <a16:creationId xmlns:a16="http://schemas.microsoft.com/office/drawing/2014/main" id="{7F6405E1-E39C-9687-8184-09E1FC77A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5457895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D271A74A-3B71-3214-3A95-C934BF8D9DE5}"/>
              </a:ext>
            </a:extLst>
          </p:cNvPr>
          <p:cNvSpPr/>
          <p:nvPr/>
        </p:nvSpPr>
        <p:spPr>
          <a:xfrm>
            <a:off x="8196580" y="2180018"/>
            <a:ext cx="3571240" cy="36823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EE5E17B3-595F-0041-2CDD-3D7DF3B0764A}"/>
              </a:ext>
            </a:extLst>
          </p:cNvPr>
          <p:cNvSpPr/>
          <p:nvPr/>
        </p:nvSpPr>
        <p:spPr>
          <a:xfrm>
            <a:off x="4310380" y="2185098"/>
            <a:ext cx="3571240" cy="36823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A9B6EE40-42A9-163C-7143-AB173A3F1CD0}"/>
              </a:ext>
            </a:extLst>
          </p:cNvPr>
          <p:cNvSpPr/>
          <p:nvPr/>
        </p:nvSpPr>
        <p:spPr>
          <a:xfrm>
            <a:off x="424180" y="2185098"/>
            <a:ext cx="3571240" cy="36823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8A9E1C96-4170-DC9F-EF39-3CC58919BE96}"/>
              </a:ext>
            </a:extLst>
          </p:cNvPr>
          <p:cNvSpPr>
            <a:spLocks noGrp="1"/>
          </p:cNvSpPr>
          <p:nvPr>
            <p:ph idx="1"/>
          </p:nvPr>
        </p:nvSpPr>
        <p:spPr>
          <a:xfrm>
            <a:off x="424180" y="2573771"/>
            <a:ext cx="3571240" cy="4041775"/>
          </a:xfrm>
        </p:spPr>
        <p:txBody>
          <a:bodyPr>
            <a:normAutofit/>
          </a:bodyPr>
          <a:lstStyle/>
          <a:p>
            <a:pPr marL="0" indent="0" algn="ctr">
              <a:buNone/>
            </a:pPr>
            <a:r>
              <a:rPr lang="en-US" dirty="0">
                <a:solidFill>
                  <a:schemeClr val="tx2"/>
                </a:solidFill>
                <a:latin typeface="Source Sans Pro" panose="020B0503030403020204" pitchFamily="34" charset="0"/>
                <a:ea typeface="Source Sans Pro" panose="020B0503030403020204" pitchFamily="34" charset="0"/>
              </a:rPr>
              <a:t>Introductory Compute</a:t>
            </a:r>
          </a:p>
          <a:p>
            <a:pPr marL="0" indent="0">
              <a:buNone/>
            </a:pPr>
            <a:endParaRPr lang="en-US" dirty="0">
              <a:solidFill>
                <a:schemeClr val="tx2"/>
              </a:solidFill>
              <a:latin typeface="Source Sans Pro" panose="020B0503030403020204" pitchFamily="34" charset="0"/>
              <a:ea typeface="Source Sans Pro" panose="020B0503030403020204" pitchFamily="34" charset="0"/>
            </a:endParaRPr>
          </a:p>
          <a:p>
            <a:r>
              <a:rPr lang="en-US" dirty="0">
                <a:solidFill>
                  <a:schemeClr val="tx2"/>
                </a:solidFill>
                <a:latin typeface="Source Sans Pro" panose="020B0503030403020204" pitchFamily="34" charset="0"/>
                <a:ea typeface="Source Sans Pro" panose="020B0503030403020204" pitchFamily="34" charset="0"/>
              </a:rPr>
              <a:t>Topic 1</a:t>
            </a:r>
          </a:p>
          <a:p>
            <a:r>
              <a:rPr lang="en-US" dirty="0">
                <a:solidFill>
                  <a:schemeClr val="tx2"/>
                </a:solidFill>
                <a:latin typeface="Source Sans Pro" panose="020B0503030403020204" pitchFamily="34" charset="0"/>
                <a:ea typeface="Source Sans Pro" panose="020B0503030403020204" pitchFamily="34" charset="0"/>
              </a:rPr>
              <a:t>Topic 2</a:t>
            </a:r>
          </a:p>
          <a:p>
            <a:r>
              <a:rPr lang="en-US" dirty="0">
                <a:solidFill>
                  <a:schemeClr val="tx2"/>
                </a:solidFill>
                <a:latin typeface="Source Sans Pro" panose="020B0503030403020204" pitchFamily="34" charset="0"/>
                <a:ea typeface="Source Sans Pro" panose="020B0503030403020204" pitchFamily="34" charset="0"/>
              </a:rPr>
              <a:t>Topic 3</a:t>
            </a:r>
          </a:p>
          <a:p>
            <a:r>
              <a:rPr lang="en-US" dirty="0">
                <a:solidFill>
                  <a:schemeClr val="tx2"/>
                </a:solidFill>
                <a:latin typeface="Source Sans Pro" panose="020B0503030403020204" pitchFamily="34" charset="0"/>
                <a:ea typeface="Source Sans Pro" panose="020B0503030403020204" pitchFamily="34" charset="0"/>
              </a:rPr>
              <a:t>Topic 4</a:t>
            </a:r>
          </a:p>
        </p:txBody>
      </p:sp>
      <p:sp>
        <p:nvSpPr>
          <p:cNvPr id="3" name="Title 2">
            <a:extLst>
              <a:ext uri="{FF2B5EF4-FFF2-40B4-BE49-F238E27FC236}">
                <a16:creationId xmlns:a16="http://schemas.microsoft.com/office/drawing/2014/main" id="{2EB6FACA-541E-EBD4-9D2C-6462F454882A}"/>
              </a:ext>
            </a:extLst>
          </p:cNvPr>
          <p:cNvSpPr>
            <a:spLocks noGrp="1"/>
          </p:cNvSpPr>
          <p:nvPr>
            <p:ph type="title"/>
          </p:nvPr>
        </p:nvSpPr>
        <p:spPr/>
        <p:txBody>
          <a:bodyPr>
            <a:normAutofit fontScale="90000"/>
          </a:bodyPr>
          <a:lstStyle/>
          <a:p>
            <a:r>
              <a:rPr lang="en-US" dirty="0"/>
              <a:t>Bridging the Gap:</a:t>
            </a:r>
            <a:br>
              <a:rPr lang="en-US" dirty="0"/>
            </a:br>
            <a:r>
              <a:rPr lang="en-US" dirty="0"/>
              <a:t>Examples</a:t>
            </a:r>
          </a:p>
        </p:txBody>
      </p:sp>
      <p:sp>
        <p:nvSpPr>
          <p:cNvPr id="4" name="Date Placeholder 3">
            <a:extLst>
              <a:ext uri="{FF2B5EF4-FFF2-40B4-BE49-F238E27FC236}">
                <a16:creationId xmlns:a16="http://schemas.microsoft.com/office/drawing/2014/main" id="{97A08947-AA04-030E-1208-00573D93122E}"/>
              </a:ext>
            </a:extLst>
          </p:cNvPr>
          <p:cNvSpPr>
            <a:spLocks noGrp="1"/>
          </p:cNvSpPr>
          <p:nvPr>
            <p:ph type="dt" sz="half" idx="10"/>
          </p:nvPr>
        </p:nvSpPr>
        <p:spPr/>
        <p:txBody>
          <a:bodyPr/>
          <a:lstStyle/>
          <a:p>
            <a:fld id="{D180F3D6-8746-F345-AC71-5BB870BEBA0C}" type="datetime1">
              <a:rPr lang="en-US" smtClean="0"/>
              <a:t>6/18/24</a:t>
            </a:fld>
            <a:endParaRPr lang="en-US"/>
          </a:p>
        </p:txBody>
      </p:sp>
      <p:sp>
        <p:nvSpPr>
          <p:cNvPr id="5" name="Slide Number Placeholder 4">
            <a:extLst>
              <a:ext uri="{FF2B5EF4-FFF2-40B4-BE49-F238E27FC236}">
                <a16:creationId xmlns:a16="http://schemas.microsoft.com/office/drawing/2014/main" id="{A9BDB94F-C036-E891-2101-C5CDA4788F8E}"/>
              </a:ext>
            </a:extLst>
          </p:cNvPr>
          <p:cNvSpPr>
            <a:spLocks noGrp="1"/>
          </p:cNvSpPr>
          <p:nvPr>
            <p:ph type="sldNum" sz="quarter" idx="11"/>
          </p:nvPr>
        </p:nvSpPr>
        <p:spPr/>
        <p:txBody>
          <a:bodyPr/>
          <a:lstStyle/>
          <a:p>
            <a:fld id="{93A0B336-CDC4-4324-8063-D6FD95B423CE}" type="slidenum">
              <a:rPr lang="en-US" smtClean="0"/>
              <a:pPr/>
              <a:t>43</a:t>
            </a:fld>
            <a:endParaRPr lang="en-US"/>
          </a:p>
        </p:txBody>
      </p:sp>
      <p:sp>
        <p:nvSpPr>
          <p:cNvPr id="6" name="Content Placeholder 1">
            <a:extLst>
              <a:ext uri="{FF2B5EF4-FFF2-40B4-BE49-F238E27FC236}">
                <a16:creationId xmlns:a16="http://schemas.microsoft.com/office/drawing/2014/main" id="{7BC09438-6A7D-EB12-774D-9ED673E0B600}"/>
              </a:ext>
            </a:extLst>
          </p:cNvPr>
          <p:cNvSpPr txBox="1">
            <a:spLocks/>
          </p:cNvSpPr>
          <p:nvPr/>
        </p:nvSpPr>
        <p:spPr>
          <a:xfrm>
            <a:off x="4310380" y="2573771"/>
            <a:ext cx="3571240" cy="4041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D3D3D"/>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D3D3D"/>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D3D3D"/>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D3D3D"/>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D3D3D"/>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tx2"/>
                </a:solidFill>
                <a:latin typeface="Source Sans Pro" panose="020B0503030403020204" pitchFamily="34" charset="0"/>
                <a:ea typeface="Source Sans Pro" panose="020B0503030403020204" pitchFamily="34" charset="0"/>
              </a:rPr>
              <a:t>Intermediary Compute</a:t>
            </a:r>
          </a:p>
          <a:p>
            <a:pPr marL="0" indent="0">
              <a:buFont typeface="Arial" panose="020B0604020202020204" pitchFamily="34" charset="0"/>
              <a:buNone/>
            </a:pPr>
            <a:endParaRPr lang="en-US" dirty="0">
              <a:solidFill>
                <a:schemeClr val="tx2"/>
              </a:solidFill>
              <a:latin typeface="Source Sans Pro" panose="020B0503030403020204" pitchFamily="34" charset="0"/>
              <a:ea typeface="Source Sans Pro" panose="020B0503030403020204" pitchFamily="34" charset="0"/>
            </a:endParaRPr>
          </a:p>
          <a:p>
            <a:r>
              <a:rPr lang="en-US" dirty="0">
                <a:solidFill>
                  <a:schemeClr val="tx2"/>
                </a:solidFill>
                <a:latin typeface="Source Sans Pro" panose="020B0503030403020204" pitchFamily="34" charset="0"/>
                <a:ea typeface="Source Sans Pro" panose="020B0503030403020204" pitchFamily="34" charset="0"/>
              </a:rPr>
              <a:t>Topic 1</a:t>
            </a:r>
          </a:p>
          <a:p>
            <a:r>
              <a:rPr lang="en-US" dirty="0">
                <a:solidFill>
                  <a:schemeClr val="tx2"/>
                </a:solidFill>
                <a:latin typeface="Source Sans Pro" panose="020B0503030403020204" pitchFamily="34" charset="0"/>
                <a:ea typeface="Source Sans Pro" panose="020B0503030403020204" pitchFamily="34" charset="0"/>
              </a:rPr>
              <a:t>Topic 2</a:t>
            </a:r>
          </a:p>
          <a:p>
            <a:r>
              <a:rPr lang="en-US" dirty="0">
                <a:solidFill>
                  <a:schemeClr val="tx2"/>
                </a:solidFill>
                <a:latin typeface="Source Sans Pro" panose="020B0503030403020204" pitchFamily="34" charset="0"/>
                <a:ea typeface="Source Sans Pro" panose="020B0503030403020204" pitchFamily="34" charset="0"/>
              </a:rPr>
              <a:t>Topic 3</a:t>
            </a:r>
          </a:p>
          <a:p>
            <a:r>
              <a:rPr lang="en-US" dirty="0">
                <a:solidFill>
                  <a:schemeClr val="tx2"/>
                </a:solidFill>
                <a:latin typeface="Source Sans Pro" panose="020B0503030403020204" pitchFamily="34" charset="0"/>
                <a:ea typeface="Source Sans Pro" panose="020B0503030403020204" pitchFamily="34" charset="0"/>
              </a:rPr>
              <a:t>Topic 4</a:t>
            </a:r>
          </a:p>
        </p:txBody>
      </p:sp>
      <p:sp>
        <p:nvSpPr>
          <p:cNvPr id="7" name="Content Placeholder 1">
            <a:extLst>
              <a:ext uri="{FF2B5EF4-FFF2-40B4-BE49-F238E27FC236}">
                <a16:creationId xmlns:a16="http://schemas.microsoft.com/office/drawing/2014/main" id="{06FCBFE7-60B9-2256-6879-3AAF1DA85EE7}"/>
              </a:ext>
            </a:extLst>
          </p:cNvPr>
          <p:cNvSpPr txBox="1">
            <a:spLocks/>
          </p:cNvSpPr>
          <p:nvPr/>
        </p:nvSpPr>
        <p:spPr>
          <a:xfrm>
            <a:off x="8196580" y="2573771"/>
            <a:ext cx="3571240" cy="4041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D3D3D"/>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D3D3D"/>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D3D3D"/>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D3D3D"/>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D3D3D"/>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tx2"/>
                </a:solidFill>
                <a:latin typeface="Source Sans Pro" panose="020B0503030403020204" pitchFamily="34" charset="0"/>
                <a:ea typeface="Source Sans Pro" panose="020B0503030403020204" pitchFamily="34" charset="0"/>
              </a:rPr>
              <a:t>Advanced Compute</a:t>
            </a:r>
          </a:p>
          <a:p>
            <a:pPr marL="0" indent="0">
              <a:buFont typeface="Arial" panose="020B0604020202020204" pitchFamily="34" charset="0"/>
              <a:buNone/>
            </a:pPr>
            <a:endParaRPr lang="en-US" dirty="0">
              <a:solidFill>
                <a:schemeClr val="tx2"/>
              </a:solidFill>
              <a:latin typeface="Source Sans Pro" panose="020B0503030403020204" pitchFamily="34" charset="0"/>
              <a:ea typeface="Source Sans Pro" panose="020B0503030403020204" pitchFamily="34" charset="0"/>
            </a:endParaRPr>
          </a:p>
          <a:p>
            <a:r>
              <a:rPr lang="en-US" dirty="0">
                <a:solidFill>
                  <a:schemeClr val="tx2"/>
                </a:solidFill>
                <a:latin typeface="Source Sans Pro" panose="020B0503030403020204" pitchFamily="34" charset="0"/>
                <a:ea typeface="Source Sans Pro" panose="020B0503030403020204" pitchFamily="34" charset="0"/>
              </a:rPr>
              <a:t>Topic 1</a:t>
            </a:r>
          </a:p>
          <a:p>
            <a:r>
              <a:rPr lang="en-US" dirty="0">
                <a:solidFill>
                  <a:schemeClr val="tx2"/>
                </a:solidFill>
                <a:latin typeface="Source Sans Pro" panose="020B0503030403020204" pitchFamily="34" charset="0"/>
                <a:ea typeface="Source Sans Pro" panose="020B0503030403020204" pitchFamily="34" charset="0"/>
              </a:rPr>
              <a:t>Topic 2</a:t>
            </a:r>
          </a:p>
          <a:p>
            <a:r>
              <a:rPr lang="en-US" dirty="0">
                <a:solidFill>
                  <a:schemeClr val="tx2"/>
                </a:solidFill>
                <a:latin typeface="Source Sans Pro" panose="020B0503030403020204" pitchFamily="34" charset="0"/>
                <a:ea typeface="Source Sans Pro" panose="020B0503030403020204" pitchFamily="34" charset="0"/>
              </a:rPr>
              <a:t>Topic 3</a:t>
            </a:r>
          </a:p>
          <a:p>
            <a:r>
              <a:rPr lang="en-US" dirty="0">
                <a:solidFill>
                  <a:schemeClr val="tx2"/>
                </a:solidFill>
                <a:latin typeface="Source Sans Pro" panose="020B0503030403020204" pitchFamily="34" charset="0"/>
                <a:ea typeface="Source Sans Pro" panose="020B0503030403020204" pitchFamily="34" charset="0"/>
              </a:rPr>
              <a:t>Topic 4</a:t>
            </a:r>
          </a:p>
        </p:txBody>
      </p:sp>
      <p:sp>
        <p:nvSpPr>
          <p:cNvPr id="11" name="Right Arrow 10">
            <a:extLst>
              <a:ext uri="{FF2B5EF4-FFF2-40B4-BE49-F238E27FC236}">
                <a16:creationId xmlns:a16="http://schemas.microsoft.com/office/drawing/2014/main" id="{44EB9128-84B0-FAEE-8CD5-5B7B2770C5D4}"/>
              </a:ext>
            </a:extLst>
          </p:cNvPr>
          <p:cNvSpPr/>
          <p:nvPr/>
        </p:nvSpPr>
        <p:spPr>
          <a:xfrm rot="10800000">
            <a:off x="2697480" y="3641804"/>
            <a:ext cx="1054608" cy="383287"/>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5ED007CF-9444-B327-A609-1D9A1EBE00BE}"/>
              </a:ext>
            </a:extLst>
          </p:cNvPr>
          <p:cNvSpPr/>
          <p:nvPr/>
        </p:nvSpPr>
        <p:spPr>
          <a:xfrm rot="10800000">
            <a:off x="2697480" y="4165236"/>
            <a:ext cx="1054608" cy="383287"/>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CA4D8441-8F9B-C29A-3757-6FD15BAC290D}"/>
              </a:ext>
            </a:extLst>
          </p:cNvPr>
          <p:cNvSpPr/>
          <p:nvPr/>
        </p:nvSpPr>
        <p:spPr>
          <a:xfrm rot="10800000">
            <a:off x="2697480" y="4678537"/>
            <a:ext cx="1054608" cy="383287"/>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6E3BE8DD-5A7E-340D-D30A-60ED6A7B001B}"/>
              </a:ext>
            </a:extLst>
          </p:cNvPr>
          <p:cNvSpPr/>
          <p:nvPr/>
        </p:nvSpPr>
        <p:spPr>
          <a:xfrm rot="10800000">
            <a:off x="2697479" y="5162027"/>
            <a:ext cx="1054608" cy="383287"/>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id="{3ADDFB07-F39B-6EB6-886A-AF69D4A7C407}"/>
              </a:ext>
            </a:extLst>
          </p:cNvPr>
          <p:cNvSpPr/>
          <p:nvPr/>
        </p:nvSpPr>
        <p:spPr>
          <a:xfrm rot="5400000">
            <a:off x="1850325" y="1401624"/>
            <a:ext cx="718949" cy="831723"/>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a:extLst>
              <a:ext uri="{FF2B5EF4-FFF2-40B4-BE49-F238E27FC236}">
                <a16:creationId xmlns:a16="http://schemas.microsoft.com/office/drawing/2014/main" id="{B730F199-F9BB-4B67-E61B-B6B3F6DC5C9D}"/>
              </a:ext>
            </a:extLst>
          </p:cNvPr>
          <p:cNvSpPr/>
          <p:nvPr/>
        </p:nvSpPr>
        <p:spPr>
          <a:xfrm rot="5400000">
            <a:off x="5736525" y="1401626"/>
            <a:ext cx="718949" cy="831723"/>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extLst>
              <a:ext uri="{FF2B5EF4-FFF2-40B4-BE49-F238E27FC236}">
                <a16:creationId xmlns:a16="http://schemas.microsoft.com/office/drawing/2014/main" id="{106D0DA8-DF19-D9D4-3C5E-AF061ECC54C9}"/>
              </a:ext>
            </a:extLst>
          </p:cNvPr>
          <p:cNvSpPr/>
          <p:nvPr/>
        </p:nvSpPr>
        <p:spPr>
          <a:xfrm rot="5400000">
            <a:off x="9622726" y="1398261"/>
            <a:ext cx="718949" cy="831723"/>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descr="4,800+ Ravine Stock Illustrations, Royalty-Free Vector Graphics &amp; Clip Art  - iStock | Snow ravine, Ravine snow, Tuckerman ravine">
            <a:extLst>
              <a:ext uri="{FF2B5EF4-FFF2-40B4-BE49-F238E27FC236}">
                <a16:creationId xmlns:a16="http://schemas.microsoft.com/office/drawing/2014/main" id="{57F83F94-B72E-5F3C-24E1-6BBCD0CF57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0668" y="64601"/>
            <a:ext cx="946264" cy="13376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A logo for a research company&#10;&#10;Description automatically generated">
            <a:extLst>
              <a:ext uri="{FF2B5EF4-FFF2-40B4-BE49-F238E27FC236}">
                <a16:creationId xmlns:a16="http://schemas.microsoft.com/office/drawing/2014/main" id="{152E3F61-4A63-8176-12C9-0FAF8AC440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3753619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FD2107-4075-67DE-2015-F1C56163D8FD}"/>
              </a:ext>
            </a:extLst>
          </p:cNvPr>
          <p:cNvSpPr>
            <a:spLocks noGrp="1"/>
          </p:cNvSpPr>
          <p:nvPr>
            <p:ph idx="1"/>
          </p:nvPr>
        </p:nvSpPr>
        <p:spPr/>
        <p:txBody>
          <a:bodyPr>
            <a:normAutofit/>
          </a:bodyPr>
          <a:lstStyle/>
          <a:p>
            <a:r>
              <a:rPr lang="en-US" dirty="0"/>
              <a:t>Self assessment for users</a:t>
            </a:r>
          </a:p>
        </p:txBody>
      </p:sp>
      <p:sp>
        <p:nvSpPr>
          <p:cNvPr id="3" name="Title 2">
            <a:extLst>
              <a:ext uri="{FF2B5EF4-FFF2-40B4-BE49-F238E27FC236}">
                <a16:creationId xmlns:a16="http://schemas.microsoft.com/office/drawing/2014/main" id="{0102AFCE-5E8A-DF94-51DF-167514046AA6}"/>
              </a:ext>
            </a:extLst>
          </p:cNvPr>
          <p:cNvSpPr>
            <a:spLocks noGrp="1"/>
          </p:cNvSpPr>
          <p:nvPr>
            <p:ph type="title"/>
          </p:nvPr>
        </p:nvSpPr>
        <p:spPr/>
        <p:txBody>
          <a:bodyPr>
            <a:normAutofit fontScale="90000"/>
          </a:bodyPr>
          <a:lstStyle/>
          <a:p>
            <a:r>
              <a:rPr lang="en-US" dirty="0"/>
              <a:t>Bridging the Gap:</a:t>
            </a:r>
            <a:br>
              <a:rPr lang="en-US" dirty="0"/>
            </a:br>
            <a:r>
              <a:rPr lang="en-US" dirty="0"/>
              <a:t>Examples</a:t>
            </a:r>
          </a:p>
        </p:txBody>
      </p:sp>
      <p:sp>
        <p:nvSpPr>
          <p:cNvPr id="4" name="Date Placeholder 3">
            <a:extLst>
              <a:ext uri="{FF2B5EF4-FFF2-40B4-BE49-F238E27FC236}">
                <a16:creationId xmlns:a16="http://schemas.microsoft.com/office/drawing/2014/main" id="{88446EA9-FB40-6CE0-C603-354B6DE45253}"/>
              </a:ext>
            </a:extLst>
          </p:cNvPr>
          <p:cNvSpPr>
            <a:spLocks noGrp="1"/>
          </p:cNvSpPr>
          <p:nvPr>
            <p:ph type="dt" sz="half" idx="10"/>
          </p:nvPr>
        </p:nvSpPr>
        <p:spPr/>
        <p:txBody>
          <a:bodyPr/>
          <a:lstStyle/>
          <a:p>
            <a:fld id="{23CCC916-8E1F-7840-864A-7AFDFC779F77}" type="datetime1">
              <a:rPr lang="en-US" smtClean="0"/>
              <a:t>6/18/24</a:t>
            </a:fld>
            <a:endParaRPr lang="en-US"/>
          </a:p>
        </p:txBody>
      </p:sp>
      <p:sp>
        <p:nvSpPr>
          <p:cNvPr id="5" name="Slide Number Placeholder 4">
            <a:extLst>
              <a:ext uri="{FF2B5EF4-FFF2-40B4-BE49-F238E27FC236}">
                <a16:creationId xmlns:a16="http://schemas.microsoft.com/office/drawing/2014/main" id="{4396833B-96B2-4F19-120C-B97C3B6A9A18}"/>
              </a:ext>
            </a:extLst>
          </p:cNvPr>
          <p:cNvSpPr>
            <a:spLocks noGrp="1"/>
          </p:cNvSpPr>
          <p:nvPr>
            <p:ph type="sldNum" sz="quarter" idx="11"/>
          </p:nvPr>
        </p:nvSpPr>
        <p:spPr/>
        <p:txBody>
          <a:bodyPr/>
          <a:lstStyle/>
          <a:p>
            <a:fld id="{93A0B336-CDC4-4324-8063-D6FD95B423CE}" type="slidenum">
              <a:rPr lang="en-US" smtClean="0"/>
              <a:pPr/>
              <a:t>44</a:t>
            </a:fld>
            <a:endParaRPr lang="en-US"/>
          </a:p>
        </p:txBody>
      </p:sp>
      <p:pic>
        <p:nvPicPr>
          <p:cNvPr id="7" name="Picture 2" descr="4,800+ Ravine Stock Illustrations, Royalty-Free Vector Graphics &amp; Clip Art  - iStock | Snow ravine, Ravine snow, Tuckerman ravine">
            <a:extLst>
              <a:ext uri="{FF2B5EF4-FFF2-40B4-BE49-F238E27FC236}">
                <a16:creationId xmlns:a16="http://schemas.microsoft.com/office/drawing/2014/main" id="{3B7DA738-804A-BA54-E82D-7131C04380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0668" y="64601"/>
            <a:ext cx="946264" cy="1337650"/>
          </a:xfrm>
          <a:prstGeom prst="rect">
            <a:avLst/>
          </a:prstGeom>
          <a:noFill/>
          <a:extLst>
            <a:ext uri="{909E8E84-426E-40DD-AFC4-6F175D3DCCD1}">
              <a14:hiddenFill xmlns:a14="http://schemas.microsoft.com/office/drawing/2010/main">
                <a:solidFill>
                  <a:srgbClr val="FFFFFF"/>
                </a:solidFill>
              </a14:hiddenFill>
            </a:ext>
          </a:extLst>
        </p:spPr>
      </p:pic>
      <p:grpSp>
        <p:nvGrpSpPr>
          <p:cNvPr id="159" name="Group 158">
            <a:extLst>
              <a:ext uri="{FF2B5EF4-FFF2-40B4-BE49-F238E27FC236}">
                <a16:creationId xmlns:a16="http://schemas.microsoft.com/office/drawing/2014/main" id="{C32FD2E9-9632-8D4C-1968-2E0E7B1AE55F}"/>
              </a:ext>
            </a:extLst>
          </p:cNvPr>
          <p:cNvGrpSpPr/>
          <p:nvPr/>
        </p:nvGrpSpPr>
        <p:grpSpPr>
          <a:xfrm>
            <a:off x="5411587" y="1330117"/>
            <a:ext cx="5800203" cy="3663946"/>
            <a:chOff x="1417837" y="1221984"/>
            <a:chExt cx="12399764" cy="10949144"/>
          </a:xfrm>
        </p:grpSpPr>
        <p:grpSp>
          <p:nvGrpSpPr>
            <p:cNvPr id="131" name="Group 130">
              <a:extLst>
                <a:ext uri="{FF2B5EF4-FFF2-40B4-BE49-F238E27FC236}">
                  <a16:creationId xmlns:a16="http://schemas.microsoft.com/office/drawing/2014/main" id="{53905DBD-20E1-7D97-8DD1-B1B2D29C07C6}"/>
                </a:ext>
              </a:extLst>
            </p:cNvPr>
            <p:cNvGrpSpPr/>
            <p:nvPr/>
          </p:nvGrpSpPr>
          <p:grpSpPr>
            <a:xfrm>
              <a:off x="2266121" y="5636884"/>
              <a:ext cx="2286000" cy="2286000"/>
              <a:chOff x="1351723" y="979724"/>
              <a:chExt cx="1828800" cy="1828800"/>
            </a:xfrm>
          </p:grpSpPr>
          <p:sp>
            <p:nvSpPr>
              <p:cNvPr id="132" name="Rounded Rectangle 131">
                <a:extLst>
                  <a:ext uri="{FF2B5EF4-FFF2-40B4-BE49-F238E27FC236}">
                    <a16:creationId xmlns:a16="http://schemas.microsoft.com/office/drawing/2014/main" id="{201C8E82-0FB4-7D8D-9C68-C9D492F2F20B}"/>
                  </a:ext>
                </a:extLst>
              </p:cNvPr>
              <p:cNvSpPr/>
              <p:nvPr/>
            </p:nvSpPr>
            <p:spPr>
              <a:xfrm>
                <a:off x="1351723" y="979724"/>
                <a:ext cx="1828800" cy="1828800"/>
              </a:xfrm>
              <a:prstGeom prst="roundRect">
                <a:avLst/>
              </a:prstGeom>
              <a:solidFill>
                <a:srgbClr val="2B82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DBA3FBD0-4E65-204A-31CD-EB8AD6085BA5}"/>
                  </a:ext>
                </a:extLst>
              </p:cNvPr>
              <p:cNvSpPr txBox="1"/>
              <p:nvPr/>
            </p:nvSpPr>
            <p:spPr>
              <a:xfrm>
                <a:off x="1351723" y="1192913"/>
                <a:ext cx="1828800" cy="1545170"/>
              </a:xfrm>
              <a:prstGeom prst="rect">
                <a:avLst/>
              </a:prstGeom>
              <a:noFill/>
            </p:spPr>
            <p:txBody>
              <a:bodyPr wrap="square" rtlCol="0">
                <a:spAutoFit/>
              </a:bodyPr>
              <a:lstStyle/>
              <a:p>
                <a:pPr algn="ctr"/>
                <a:r>
                  <a:rPr lang="en-US" sz="1200" dirty="0">
                    <a:solidFill>
                      <a:srgbClr val="EEEEEE"/>
                    </a:solidFill>
                  </a:rPr>
                  <a:t>Do you know what CLI stands for?</a:t>
                </a:r>
              </a:p>
            </p:txBody>
          </p:sp>
        </p:grpSp>
        <p:grpSp>
          <p:nvGrpSpPr>
            <p:cNvPr id="134" name="Group 133">
              <a:extLst>
                <a:ext uri="{FF2B5EF4-FFF2-40B4-BE49-F238E27FC236}">
                  <a16:creationId xmlns:a16="http://schemas.microsoft.com/office/drawing/2014/main" id="{2D373B50-78BF-2193-C02C-B6D397C72D3F}"/>
                </a:ext>
              </a:extLst>
            </p:cNvPr>
            <p:cNvGrpSpPr/>
            <p:nvPr/>
          </p:nvGrpSpPr>
          <p:grpSpPr>
            <a:xfrm>
              <a:off x="2266122" y="1389772"/>
              <a:ext cx="2286000" cy="2286000"/>
              <a:chOff x="1351723" y="979724"/>
              <a:chExt cx="1828800" cy="1828800"/>
            </a:xfrm>
          </p:grpSpPr>
          <p:sp>
            <p:nvSpPr>
              <p:cNvPr id="135" name="Rounded Rectangle 134">
                <a:extLst>
                  <a:ext uri="{FF2B5EF4-FFF2-40B4-BE49-F238E27FC236}">
                    <a16:creationId xmlns:a16="http://schemas.microsoft.com/office/drawing/2014/main" id="{2F705018-6D56-4261-9C34-2462CFE2AC36}"/>
                  </a:ext>
                </a:extLst>
              </p:cNvPr>
              <p:cNvSpPr/>
              <p:nvPr/>
            </p:nvSpPr>
            <p:spPr>
              <a:xfrm>
                <a:off x="1351723" y="979724"/>
                <a:ext cx="1828800" cy="1828800"/>
              </a:xfrm>
              <a:prstGeom prst="roundRect">
                <a:avLst/>
              </a:prstGeom>
              <a:solidFill>
                <a:srgbClr val="2B82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a:extLst>
                  <a:ext uri="{FF2B5EF4-FFF2-40B4-BE49-F238E27FC236}">
                    <a16:creationId xmlns:a16="http://schemas.microsoft.com/office/drawing/2014/main" id="{8C47225B-AA7F-A369-9F41-598DC2174DD5}"/>
                  </a:ext>
                </a:extLst>
              </p:cNvPr>
              <p:cNvSpPr txBox="1"/>
              <p:nvPr/>
            </p:nvSpPr>
            <p:spPr>
              <a:xfrm>
                <a:off x="1351723" y="1172592"/>
                <a:ext cx="1828800" cy="1545170"/>
              </a:xfrm>
              <a:prstGeom prst="rect">
                <a:avLst/>
              </a:prstGeom>
              <a:noFill/>
            </p:spPr>
            <p:txBody>
              <a:bodyPr wrap="square" rtlCol="0">
                <a:spAutoFit/>
              </a:bodyPr>
              <a:lstStyle/>
              <a:p>
                <a:pPr algn="ctr"/>
                <a:r>
                  <a:rPr lang="en-US" sz="1200" dirty="0">
                    <a:solidFill>
                      <a:srgbClr val="EEEEEE"/>
                    </a:solidFill>
                  </a:rPr>
                  <a:t>Do you know what GUI stands for?</a:t>
                </a:r>
              </a:p>
            </p:txBody>
          </p:sp>
        </p:grpSp>
        <p:grpSp>
          <p:nvGrpSpPr>
            <p:cNvPr id="137" name="Group 136">
              <a:extLst>
                <a:ext uri="{FF2B5EF4-FFF2-40B4-BE49-F238E27FC236}">
                  <a16:creationId xmlns:a16="http://schemas.microsoft.com/office/drawing/2014/main" id="{605179AD-E4A1-73DD-B141-C64376CA2C34}"/>
                </a:ext>
              </a:extLst>
            </p:cNvPr>
            <p:cNvGrpSpPr/>
            <p:nvPr/>
          </p:nvGrpSpPr>
          <p:grpSpPr>
            <a:xfrm>
              <a:off x="6502400" y="1386128"/>
              <a:ext cx="7315201" cy="10781515"/>
              <a:chOff x="21707059" y="1074456"/>
              <a:chExt cx="7315201" cy="7315200"/>
            </a:xfrm>
          </p:grpSpPr>
          <p:sp>
            <p:nvSpPr>
              <p:cNvPr id="138" name="Rounded Rectangle 137">
                <a:extLst>
                  <a:ext uri="{FF2B5EF4-FFF2-40B4-BE49-F238E27FC236}">
                    <a16:creationId xmlns:a16="http://schemas.microsoft.com/office/drawing/2014/main" id="{7F82BBB0-0ED0-31BF-0816-7AF32468EADB}"/>
                  </a:ext>
                </a:extLst>
              </p:cNvPr>
              <p:cNvSpPr/>
              <p:nvPr/>
            </p:nvSpPr>
            <p:spPr>
              <a:xfrm>
                <a:off x="21707060" y="1074456"/>
                <a:ext cx="7315200" cy="7315200"/>
              </a:xfrm>
              <a:prstGeom prst="roundRect">
                <a:avLst/>
              </a:prstGeom>
              <a:solidFill>
                <a:srgbClr val="005F8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a:extLst>
                  <a:ext uri="{FF2B5EF4-FFF2-40B4-BE49-F238E27FC236}">
                    <a16:creationId xmlns:a16="http://schemas.microsoft.com/office/drawing/2014/main" id="{9A54D9BB-123D-8873-38B9-6BB34C4F54CD}"/>
                  </a:ext>
                </a:extLst>
              </p:cNvPr>
              <p:cNvSpPr txBox="1"/>
              <p:nvPr/>
            </p:nvSpPr>
            <p:spPr>
              <a:xfrm>
                <a:off x="21707061" y="1462021"/>
                <a:ext cx="7315199" cy="2433760"/>
              </a:xfrm>
              <a:prstGeom prst="rect">
                <a:avLst/>
              </a:prstGeom>
              <a:noFill/>
            </p:spPr>
            <p:txBody>
              <a:bodyPr wrap="square" rtlCol="0">
                <a:spAutoFit/>
              </a:bodyPr>
              <a:lstStyle/>
              <a:p>
                <a:pPr algn="ctr"/>
                <a:r>
                  <a:rPr lang="en-US" sz="3600" dirty="0">
                    <a:solidFill>
                      <a:srgbClr val="EEEEEE"/>
                    </a:solidFill>
                  </a:rPr>
                  <a:t>Introductory Compute</a:t>
                </a:r>
              </a:p>
            </p:txBody>
          </p:sp>
          <p:sp>
            <p:nvSpPr>
              <p:cNvPr id="140" name="TextBox 139">
                <a:extLst>
                  <a:ext uri="{FF2B5EF4-FFF2-40B4-BE49-F238E27FC236}">
                    <a16:creationId xmlns:a16="http://schemas.microsoft.com/office/drawing/2014/main" id="{C9FEE1F7-F3A0-3D22-6545-0D5A4D6B8D22}"/>
                  </a:ext>
                </a:extLst>
              </p:cNvPr>
              <p:cNvSpPr txBox="1"/>
              <p:nvPr/>
            </p:nvSpPr>
            <p:spPr>
              <a:xfrm>
                <a:off x="21707059" y="4022264"/>
                <a:ext cx="7315201" cy="3182607"/>
              </a:xfrm>
              <a:prstGeom prst="rect">
                <a:avLst/>
              </a:prstGeom>
              <a:noFill/>
            </p:spPr>
            <p:txBody>
              <a:bodyPr wrap="square" rtlCol="0">
                <a:spAutoFit/>
              </a:bodyPr>
              <a:lstStyle/>
              <a:p>
                <a:pPr algn="ctr"/>
                <a:r>
                  <a:rPr lang="en-US" sz="1200" dirty="0">
                    <a:solidFill>
                      <a:srgbClr val="EEEEEE"/>
                    </a:solidFill>
                  </a:rPr>
                  <a:t>You should start with our Introductory Compute seminar series.</a:t>
                </a:r>
              </a:p>
              <a:p>
                <a:pPr algn="ctr"/>
                <a:endParaRPr lang="en-US" sz="1200" dirty="0">
                  <a:solidFill>
                    <a:srgbClr val="EEEEEE"/>
                  </a:solidFill>
                </a:endParaRPr>
              </a:p>
              <a:p>
                <a:pPr algn="ctr"/>
                <a:r>
                  <a:rPr lang="en-US" sz="1200" dirty="0">
                    <a:solidFill>
                      <a:srgbClr val="EEEEEE"/>
                    </a:solidFill>
                  </a:rPr>
                  <a:t>And/or</a:t>
                </a:r>
              </a:p>
              <a:p>
                <a:pPr algn="ctr"/>
                <a:endParaRPr lang="en-US" sz="1200" dirty="0">
                  <a:solidFill>
                    <a:srgbClr val="EEEEEE"/>
                  </a:solidFill>
                </a:endParaRPr>
              </a:p>
              <a:p>
                <a:pPr algn="ctr"/>
                <a:r>
                  <a:rPr lang="en-US" sz="1200" dirty="0">
                    <a:solidFill>
                      <a:srgbClr val="EEEEEE"/>
                    </a:solidFill>
                  </a:rPr>
                  <a:t>You should explore the documentation in our Introductory Compute section of our documentation.</a:t>
                </a:r>
              </a:p>
            </p:txBody>
          </p:sp>
        </p:grpSp>
        <p:grpSp>
          <p:nvGrpSpPr>
            <p:cNvPr id="141" name="Group 140">
              <a:extLst>
                <a:ext uri="{FF2B5EF4-FFF2-40B4-BE49-F238E27FC236}">
                  <a16:creationId xmlns:a16="http://schemas.microsoft.com/office/drawing/2014/main" id="{135E4DAD-025C-3229-77B2-043469223F5E}"/>
                </a:ext>
              </a:extLst>
            </p:cNvPr>
            <p:cNvGrpSpPr/>
            <p:nvPr/>
          </p:nvGrpSpPr>
          <p:grpSpPr>
            <a:xfrm>
              <a:off x="1417837" y="3667553"/>
              <a:ext cx="5486401" cy="1909942"/>
              <a:chOff x="297582" y="2759594"/>
              <a:chExt cx="5486401" cy="1909942"/>
            </a:xfrm>
          </p:grpSpPr>
          <p:sp>
            <p:nvSpPr>
              <p:cNvPr id="142" name="Down Arrow 141">
                <a:extLst>
                  <a:ext uri="{FF2B5EF4-FFF2-40B4-BE49-F238E27FC236}">
                    <a16:creationId xmlns:a16="http://schemas.microsoft.com/office/drawing/2014/main" id="{63CD1329-F169-0B3E-8820-F2F170D1D317}"/>
                  </a:ext>
                </a:extLst>
              </p:cNvPr>
              <p:cNvSpPr/>
              <p:nvPr/>
            </p:nvSpPr>
            <p:spPr>
              <a:xfrm>
                <a:off x="1808922" y="2840736"/>
                <a:ext cx="914400" cy="1828800"/>
              </a:xfrm>
              <a:prstGeom prst="downArrow">
                <a:avLst/>
              </a:prstGeom>
              <a:solidFill>
                <a:srgbClr val="A5141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D76A5879-73C1-78AF-E8A8-534A75F019B3}"/>
                  </a:ext>
                </a:extLst>
              </p:cNvPr>
              <p:cNvSpPr txBox="1"/>
              <p:nvPr/>
            </p:nvSpPr>
            <p:spPr>
              <a:xfrm>
                <a:off x="297582" y="2759594"/>
                <a:ext cx="5486401" cy="1379615"/>
              </a:xfrm>
              <a:prstGeom prst="rect">
                <a:avLst/>
              </a:prstGeom>
              <a:noFill/>
            </p:spPr>
            <p:txBody>
              <a:bodyPr wrap="square" rtlCol="0">
                <a:spAutoFit/>
              </a:bodyPr>
              <a:lstStyle/>
              <a:p>
                <a:pPr algn="ctr"/>
                <a:r>
                  <a:rPr lang="en-US" sz="2400" dirty="0">
                    <a:solidFill>
                      <a:srgbClr val="3D3D3D"/>
                    </a:solidFill>
                  </a:rPr>
                  <a:t>Yes</a:t>
                </a:r>
              </a:p>
            </p:txBody>
          </p:sp>
        </p:grpSp>
        <p:grpSp>
          <p:nvGrpSpPr>
            <p:cNvPr id="144" name="Group 143">
              <a:extLst>
                <a:ext uri="{FF2B5EF4-FFF2-40B4-BE49-F238E27FC236}">
                  <a16:creationId xmlns:a16="http://schemas.microsoft.com/office/drawing/2014/main" id="{CF19527C-9FFB-93BD-ABB9-8B3B93E394CE}"/>
                </a:ext>
              </a:extLst>
            </p:cNvPr>
            <p:cNvGrpSpPr/>
            <p:nvPr/>
          </p:nvGrpSpPr>
          <p:grpSpPr>
            <a:xfrm>
              <a:off x="1453381" y="7887738"/>
              <a:ext cx="5486401" cy="1934781"/>
              <a:chOff x="333126" y="2734755"/>
              <a:chExt cx="5486401" cy="1934781"/>
            </a:xfrm>
          </p:grpSpPr>
          <p:sp>
            <p:nvSpPr>
              <p:cNvPr id="145" name="Down Arrow 144">
                <a:extLst>
                  <a:ext uri="{FF2B5EF4-FFF2-40B4-BE49-F238E27FC236}">
                    <a16:creationId xmlns:a16="http://schemas.microsoft.com/office/drawing/2014/main" id="{14239A26-04E3-217A-4A5A-B4D6AA0EAC1B}"/>
                  </a:ext>
                </a:extLst>
              </p:cNvPr>
              <p:cNvSpPr/>
              <p:nvPr/>
            </p:nvSpPr>
            <p:spPr>
              <a:xfrm>
                <a:off x="1808922" y="2840736"/>
                <a:ext cx="914400" cy="1828800"/>
              </a:xfrm>
              <a:prstGeom prst="downArrow">
                <a:avLst/>
              </a:prstGeom>
              <a:solidFill>
                <a:srgbClr val="A5141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D6060C14-5428-693F-2459-2FB5AC63C921}"/>
                  </a:ext>
                </a:extLst>
              </p:cNvPr>
              <p:cNvSpPr txBox="1"/>
              <p:nvPr/>
            </p:nvSpPr>
            <p:spPr>
              <a:xfrm>
                <a:off x="333126" y="2734755"/>
                <a:ext cx="5486401" cy="1379615"/>
              </a:xfrm>
              <a:prstGeom prst="rect">
                <a:avLst/>
              </a:prstGeom>
              <a:noFill/>
            </p:spPr>
            <p:txBody>
              <a:bodyPr wrap="square" rtlCol="0">
                <a:spAutoFit/>
              </a:bodyPr>
              <a:lstStyle/>
              <a:p>
                <a:pPr algn="ctr"/>
                <a:r>
                  <a:rPr lang="en-US" sz="2400" dirty="0">
                    <a:solidFill>
                      <a:srgbClr val="3D3D3D"/>
                    </a:solidFill>
                  </a:rPr>
                  <a:t>Yes</a:t>
                </a:r>
              </a:p>
            </p:txBody>
          </p:sp>
        </p:grpSp>
        <p:grpSp>
          <p:nvGrpSpPr>
            <p:cNvPr id="147" name="Group 146">
              <a:extLst>
                <a:ext uri="{FF2B5EF4-FFF2-40B4-BE49-F238E27FC236}">
                  <a16:creationId xmlns:a16="http://schemas.microsoft.com/office/drawing/2014/main" id="{DBBB247E-3D73-E8E9-3022-CD5D71010C97}"/>
                </a:ext>
              </a:extLst>
            </p:cNvPr>
            <p:cNvGrpSpPr/>
            <p:nvPr/>
          </p:nvGrpSpPr>
          <p:grpSpPr>
            <a:xfrm>
              <a:off x="2266121" y="9885128"/>
              <a:ext cx="2286000" cy="2286000"/>
              <a:chOff x="1351723" y="979724"/>
              <a:chExt cx="1828800" cy="1828800"/>
            </a:xfrm>
          </p:grpSpPr>
          <p:sp>
            <p:nvSpPr>
              <p:cNvPr id="148" name="Rounded Rectangle 147">
                <a:extLst>
                  <a:ext uri="{FF2B5EF4-FFF2-40B4-BE49-F238E27FC236}">
                    <a16:creationId xmlns:a16="http://schemas.microsoft.com/office/drawing/2014/main" id="{311B7721-E8C1-320D-E338-B1963C7F3628}"/>
                  </a:ext>
                </a:extLst>
              </p:cNvPr>
              <p:cNvSpPr/>
              <p:nvPr/>
            </p:nvSpPr>
            <p:spPr>
              <a:xfrm>
                <a:off x="1351723" y="979724"/>
                <a:ext cx="1828800" cy="1828800"/>
              </a:xfrm>
              <a:prstGeom prst="roundRect">
                <a:avLst/>
              </a:prstGeom>
              <a:solidFill>
                <a:srgbClr val="2B82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C162EA9C-A40A-A35F-D401-4041CEA9EEEA}"/>
                  </a:ext>
                </a:extLst>
              </p:cNvPr>
              <p:cNvSpPr txBox="1"/>
              <p:nvPr/>
            </p:nvSpPr>
            <p:spPr>
              <a:xfrm>
                <a:off x="1351723" y="1173039"/>
                <a:ext cx="1828800" cy="1545170"/>
              </a:xfrm>
              <a:prstGeom prst="rect">
                <a:avLst/>
              </a:prstGeom>
              <a:noFill/>
            </p:spPr>
            <p:txBody>
              <a:bodyPr wrap="square" rtlCol="0">
                <a:spAutoFit/>
              </a:bodyPr>
              <a:lstStyle/>
              <a:p>
                <a:pPr algn="ctr"/>
                <a:r>
                  <a:rPr lang="en-US" sz="1200" dirty="0">
                    <a:solidFill>
                      <a:srgbClr val="EEEEEE"/>
                    </a:solidFill>
                  </a:rPr>
                  <a:t>Do you know what HPC stands for?</a:t>
                </a:r>
              </a:p>
            </p:txBody>
          </p:sp>
        </p:grpSp>
        <p:grpSp>
          <p:nvGrpSpPr>
            <p:cNvPr id="150" name="Group 149">
              <a:extLst>
                <a:ext uri="{FF2B5EF4-FFF2-40B4-BE49-F238E27FC236}">
                  <a16:creationId xmlns:a16="http://schemas.microsoft.com/office/drawing/2014/main" id="{5415975F-244B-7C6A-5810-271FF6000E39}"/>
                </a:ext>
              </a:extLst>
            </p:cNvPr>
            <p:cNvGrpSpPr/>
            <p:nvPr/>
          </p:nvGrpSpPr>
          <p:grpSpPr>
            <a:xfrm>
              <a:off x="3988457" y="1221984"/>
              <a:ext cx="2712277" cy="1777056"/>
              <a:chOff x="3074056" y="1501382"/>
              <a:chExt cx="2712277" cy="1777056"/>
            </a:xfrm>
          </p:grpSpPr>
          <p:sp>
            <p:nvSpPr>
              <p:cNvPr id="151" name="Right Arrow 150">
                <a:extLst>
                  <a:ext uri="{FF2B5EF4-FFF2-40B4-BE49-F238E27FC236}">
                    <a16:creationId xmlns:a16="http://schemas.microsoft.com/office/drawing/2014/main" id="{305CF14C-F2D9-068D-54B1-4D9AE7E7D269}"/>
                  </a:ext>
                </a:extLst>
              </p:cNvPr>
              <p:cNvSpPr/>
              <p:nvPr/>
            </p:nvSpPr>
            <p:spPr>
              <a:xfrm>
                <a:off x="3698460" y="2364038"/>
                <a:ext cx="1828800" cy="914400"/>
              </a:xfrm>
              <a:prstGeom prst="rightArrow">
                <a:avLst/>
              </a:prstGeom>
              <a:solidFill>
                <a:srgbClr val="A5141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B6E1DA48-8EDA-889B-049B-E99D5AE6C5C9}"/>
                  </a:ext>
                </a:extLst>
              </p:cNvPr>
              <p:cNvSpPr txBox="1"/>
              <p:nvPr/>
            </p:nvSpPr>
            <p:spPr>
              <a:xfrm>
                <a:off x="3074056" y="1501382"/>
                <a:ext cx="2712277" cy="1379612"/>
              </a:xfrm>
              <a:prstGeom prst="rect">
                <a:avLst/>
              </a:prstGeom>
              <a:noFill/>
            </p:spPr>
            <p:txBody>
              <a:bodyPr wrap="square" rtlCol="0">
                <a:spAutoFit/>
              </a:bodyPr>
              <a:lstStyle/>
              <a:p>
                <a:pPr algn="ctr"/>
                <a:r>
                  <a:rPr lang="en-US" sz="2400" dirty="0">
                    <a:solidFill>
                      <a:srgbClr val="3D3D3D"/>
                    </a:solidFill>
                  </a:rPr>
                  <a:t>No</a:t>
                </a:r>
              </a:p>
            </p:txBody>
          </p:sp>
        </p:grpSp>
        <p:grpSp>
          <p:nvGrpSpPr>
            <p:cNvPr id="153" name="Group 152">
              <a:extLst>
                <a:ext uri="{FF2B5EF4-FFF2-40B4-BE49-F238E27FC236}">
                  <a16:creationId xmlns:a16="http://schemas.microsoft.com/office/drawing/2014/main" id="{B0625B0A-843C-8435-473C-15EC691E9EFC}"/>
                </a:ext>
              </a:extLst>
            </p:cNvPr>
            <p:cNvGrpSpPr/>
            <p:nvPr/>
          </p:nvGrpSpPr>
          <p:grpSpPr>
            <a:xfrm>
              <a:off x="3988457" y="5439505"/>
              <a:ext cx="2712277" cy="1826735"/>
              <a:chOff x="3074056" y="1451703"/>
              <a:chExt cx="2712277" cy="1826735"/>
            </a:xfrm>
          </p:grpSpPr>
          <p:sp>
            <p:nvSpPr>
              <p:cNvPr id="154" name="Right Arrow 153">
                <a:extLst>
                  <a:ext uri="{FF2B5EF4-FFF2-40B4-BE49-F238E27FC236}">
                    <a16:creationId xmlns:a16="http://schemas.microsoft.com/office/drawing/2014/main" id="{E363D4DA-40CF-CFFE-B44B-86D8152E5C90}"/>
                  </a:ext>
                </a:extLst>
              </p:cNvPr>
              <p:cNvSpPr/>
              <p:nvPr/>
            </p:nvSpPr>
            <p:spPr>
              <a:xfrm>
                <a:off x="3698460" y="2364038"/>
                <a:ext cx="1828800" cy="914400"/>
              </a:xfrm>
              <a:prstGeom prst="rightArrow">
                <a:avLst/>
              </a:prstGeom>
              <a:solidFill>
                <a:srgbClr val="A5141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id="{B22D376E-444B-0515-D18C-E6CF9E974D14}"/>
                  </a:ext>
                </a:extLst>
              </p:cNvPr>
              <p:cNvSpPr txBox="1"/>
              <p:nvPr/>
            </p:nvSpPr>
            <p:spPr>
              <a:xfrm>
                <a:off x="3074056" y="1451703"/>
                <a:ext cx="2712277" cy="1379612"/>
              </a:xfrm>
              <a:prstGeom prst="rect">
                <a:avLst/>
              </a:prstGeom>
              <a:noFill/>
            </p:spPr>
            <p:txBody>
              <a:bodyPr wrap="square" rtlCol="0">
                <a:spAutoFit/>
              </a:bodyPr>
              <a:lstStyle/>
              <a:p>
                <a:pPr algn="ctr"/>
                <a:r>
                  <a:rPr lang="en-US" sz="2400" dirty="0">
                    <a:solidFill>
                      <a:srgbClr val="3D3D3D"/>
                    </a:solidFill>
                  </a:rPr>
                  <a:t>No</a:t>
                </a:r>
              </a:p>
            </p:txBody>
          </p:sp>
        </p:grpSp>
        <p:grpSp>
          <p:nvGrpSpPr>
            <p:cNvPr id="156" name="Group 155">
              <a:extLst>
                <a:ext uri="{FF2B5EF4-FFF2-40B4-BE49-F238E27FC236}">
                  <a16:creationId xmlns:a16="http://schemas.microsoft.com/office/drawing/2014/main" id="{09D5105C-2B6C-BB63-F799-A70AC66B3499}"/>
                </a:ext>
              </a:extLst>
            </p:cNvPr>
            <p:cNvGrpSpPr/>
            <p:nvPr/>
          </p:nvGrpSpPr>
          <p:grpSpPr>
            <a:xfrm>
              <a:off x="3970685" y="9706127"/>
              <a:ext cx="2712277" cy="1801913"/>
              <a:chOff x="3056284" y="1476525"/>
              <a:chExt cx="2712277" cy="1801913"/>
            </a:xfrm>
          </p:grpSpPr>
          <p:sp>
            <p:nvSpPr>
              <p:cNvPr id="157" name="Right Arrow 156">
                <a:extLst>
                  <a:ext uri="{FF2B5EF4-FFF2-40B4-BE49-F238E27FC236}">
                    <a16:creationId xmlns:a16="http://schemas.microsoft.com/office/drawing/2014/main" id="{428A9A06-530B-6AF1-C79A-FE87F76B7DA1}"/>
                  </a:ext>
                </a:extLst>
              </p:cNvPr>
              <p:cNvSpPr/>
              <p:nvPr/>
            </p:nvSpPr>
            <p:spPr>
              <a:xfrm>
                <a:off x="3698460" y="2364038"/>
                <a:ext cx="1828800" cy="914400"/>
              </a:xfrm>
              <a:prstGeom prst="rightArrow">
                <a:avLst/>
              </a:prstGeom>
              <a:solidFill>
                <a:srgbClr val="A5141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a:extLst>
                  <a:ext uri="{FF2B5EF4-FFF2-40B4-BE49-F238E27FC236}">
                    <a16:creationId xmlns:a16="http://schemas.microsoft.com/office/drawing/2014/main" id="{1FA9BA5C-533F-0378-6360-D32C69ED4FCE}"/>
                  </a:ext>
                </a:extLst>
              </p:cNvPr>
              <p:cNvSpPr txBox="1"/>
              <p:nvPr/>
            </p:nvSpPr>
            <p:spPr>
              <a:xfrm>
                <a:off x="3056284" y="1476525"/>
                <a:ext cx="2712277" cy="1379612"/>
              </a:xfrm>
              <a:prstGeom prst="rect">
                <a:avLst/>
              </a:prstGeom>
              <a:noFill/>
            </p:spPr>
            <p:txBody>
              <a:bodyPr wrap="square" rtlCol="0">
                <a:spAutoFit/>
              </a:bodyPr>
              <a:lstStyle/>
              <a:p>
                <a:pPr algn="ctr"/>
                <a:r>
                  <a:rPr lang="en-US" sz="2400" dirty="0">
                    <a:solidFill>
                      <a:srgbClr val="3D3D3D"/>
                    </a:solidFill>
                  </a:rPr>
                  <a:t>No</a:t>
                </a:r>
              </a:p>
            </p:txBody>
          </p:sp>
        </p:grpSp>
      </p:grpSp>
      <p:sp>
        <p:nvSpPr>
          <p:cNvPr id="160" name="Down Arrow 159">
            <a:extLst>
              <a:ext uri="{FF2B5EF4-FFF2-40B4-BE49-F238E27FC236}">
                <a16:creationId xmlns:a16="http://schemas.microsoft.com/office/drawing/2014/main" id="{396CD50D-DB1E-E134-D67F-236E8E946344}"/>
              </a:ext>
            </a:extLst>
          </p:cNvPr>
          <p:cNvSpPr/>
          <p:nvPr/>
        </p:nvSpPr>
        <p:spPr>
          <a:xfrm>
            <a:off x="6112998" y="5020408"/>
            <a:ext cx="427726" cy="611977"/>
          </a:xfrm>
          <a:prstGeom prst="downArrow">
            <a:avLst/>
          </a:prstGeom>
          <a:solidFill>
            <a:srgbClr val="A5141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a:extLst>
              <a:ext uri="{FF2B5EF4-FFF2-40B4-BE49-F238E27FC236}">
                <a16:creationId xmlns:a16="http://schemas.microsoft.com/office/drawing/2014/main" id="{2FD5A966-9215-0084-FC15-C07BAADE19F7}"/>
              </a:ext>
            </a:extLst>
          </p:cNvPr>
          <p:cNvSpPr txBox="1"/>
          <p:nvPr/>
        </p:nvSpPr>
        <p:spPr>
          <a:xfrm>
            <a:off x="5422669" y="4984943"/>
            <a:ext cx="2566358" cy="461665"/>
          </a:xfrm>
          <a:prstGeom prst="rect">
            <a:avLst/>
          </a:prstGeom>
          <a:noFill/>
        </p:spPr>
        <p:txBody>
          <a:bodyPr wrap="square" rtlCol="0">
            <a:spAutoFit/>
          </a:bodyPr>
          <a:lstStyle/>
          <a:p>
            <a:pPr algn="ctr"/>
            <a:r>
              <a:rPr lang="en-US" sz="2400" dirty="0">
                <a:solidFill>
                  <a:srgbClr val="3D3D3D"/>
                </a:solidFill>
              </a:rPr>
              <a:t>Yes</a:t>
            </a:r>
          </a:p>
        </p:txBody>
      </p:sp>
      <p:pic>
        <p:nvPicPr>
          <p:cNvPr id="8" name="Picture 7" descr="A logo for a research company&#10;&#10;Description automatically generated">
            <a:extLst>
              <a:ext uri="{FF2B5EF4-FFF2-40B4-BE49-F238E27FC236}">
                <a16:creationId xmlns:a16="http://schemas.microsoft.com/office/drawing/2014/main" id="{85CEDDB7-D712-643F-C344-90E6AD8E70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9298190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28,000+ Green Check Mark Stock Photos, Pictures &amp; Royalty-Free Images -  iStock | Green check mark transparent, Green check mark icon, Green check  mark vector">
            <a:extLst>
              <a:ext uri="{FF2B5EF4-FFF2-40B4-BE49-F238E27FC236}">
                <a16:creationId xmlns:a16="http://schemas.microsoft.com/office/drawing/2014/main" id="{E0568C17-E0BE-DFF3-61B2-D00C99F11F38}"/>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6831931" y="1987213"/>
            <a:ext cx="3785938" cy="37859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ownload Prohibited, Don'T, Do Not. Royalty-Free Vector Graphic - Pixabay">
            <a:extLst>
              <a:ext uri="{FF2B5EF4-FFF2-40B4-BE49-F238E27FC236}">
                <a16:creationId xmlns:a16="http://schemas.microsoft.com/office/drawing/2014/main" id="{CBBB04AA-7B89-064A-2B8F-DD2845C6A66E}"/>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1868906" y="2281988"/>
            <a:ext cx="3196389" cy="3196389"/>
          </a:xfrm>
          <a:prstGeom prst="rect">
            <a:avLst/>
          </a:prstGeom>
          <a:noFill/>
          <a:effectLst>
            <a:outerShdw sx="1000" sy="1000" algn="ctr" rotWithShape="0">
              <a:srgbClr val="000000"/>
            </a:outerShdw>
            <a:reflection endPos="0" dir="5400000" sy="-100000" algn="bl" rotWithShape="0"/>
          </a:effectLst>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42FD2107-4075-67DE-2015-F1C56163D8FD}"/>
              </a:ext>
            </a:extLst>
          </p:cNvPr>
          <p:cNvSpPr>
            <a:spLocks noGrp="1"/>
          </p:cNvSpPr>
          <p:nvPr>
            <p:ph idx="1"/>
          </p:nvPr>
        </p:nvSpPr>
        <p:spPr>
          <a:xfrm>
            <a:off x="838200" y="2464575"/>
            <a:ext cx="5257800" cy="3402825"/>
          </a:xfrm>
        </p:spPr>
        <p:txBody>
          <a:bodyPr>
            <a:normAutofit/>
          </a:bodyPr>
          <a:lstStyle/>
          <a:p>
            <a:pPr marL="0" indent="0" algn="ctr">
              <a:buNone/>
            </a:pPr>
            <a:r>
              <a:rPr lang="en-US" dirty="0"/>
              <a:t>Do Not</a:t>
            </a:r>
          </a:p>
          <a:p>
            <a:pPr marL="0" indent="0" algn="ctr">
              <a:buNone/>
            </a:pPr>
            <a:endParaRPr lang="en-US" dirty="0"/>
          </a:p>
          <a:p>
            <a:pPr marL="0" indent="0">
              <a:buNone/>
            </a:pPr>
            <a:r>
              <a:rPr lang="en-US" dirty="0"/>
              <a:t>Your home directory is full please delete or move files from it.</a:t>
            </a:r>
          </a:p>
        </p:txBody>
      </p:sp>
      <p:sp>
        <p:nvSpPr>
          <p:cNvPr id="3" name="Title 2">
            <a:extLst>
              <a:ext uri="{FF2B5EF4-FFF2-40B4-BE49-F238E27FC236}">
                <a16:creationId xmlns:a16="http://schemas.microsoft.com/office/drawing/2014/main" id="{0102AFCE-5E8A-DF94-51DF-167514046AA6}"/>
              </a:ext>
            </a:extLst>
          </p:cNvPr>
          <p:cNvSpPr>
            <a:spLocks noGrp="1"/>
          </p:cNvSpPr>
          <p:nvPr>
            <p:ph type="title"/>
          </p:nvPr>
        </p:nvSpPr>
        <p:spPr/>
        <p:txBody>
          <a:bodyPr>
            <a:normAutofit fontScale="90000"/>
          </a:bodyPr>
          <a:lstStyle/>
          <a:p>
            <a:r>
              <a:rPr lang="en-US" dirty="0"/>
              <a:t>Bridging the Gap:</a:t>
            </a:r>
            <a:br>
              <a:rPr lang="en-US" dirty="0"/>
            </a:br>
            <a:r>
              <a:rPr lang="en-US" dirty="0"/>
              <a:t>Examples</a:t>
            </a:r>
          </a:p>
        </p:txBody>
      </p:sp>
      <p:sp>
        <p:nvSpPr>
          <p:cNvPr id="4" name="Date Placeholder 3">
            <a:extLst>
              <a:ext uri="{FF2B5EF4-FFF2-40B4-BE49-F238E27FC236}">
                <a16:creationId xmlns:a16="http://schemas.microsoft.com/office/drawing/2014/main" id="{88446EA9-FB40-6CE0-C603-354B6DE45253}"/>
              </a:ext>
            </a:extLst>
          </p:cNvPr>
          <p:cNvSpPr>
            <a:spLocks noGrp="1"/>
          </p:cNvSpPr>
          <p:nvPr>
            <p:ph type="dt" sz="half" idx="10"/>
          </p:nvPr>
        </p:nvSpPr>
        <p:spPr/>
        <p:txBody>
          <a:bodyPr/>
          <a:lstStyle/>
          <a:p>
            <a:fld id="{23CCC916-8E1F-7840-864A-7AFDFC779F77}" type="datetime1">
              <a:rPr lang="en-US" smtClean="0"/>
              <a:t>6/18/24</a:t>
            </a:fld>
            <a:endParaRPr lang="en-US"/>
          </a:p>
        </p:txBody>
      </p:sp>
      <p:sp>
        <p:nvSpPr>
          <p:cNvPr id="5" name="Slide Number Placeholder 4">
            <a:extLst>
              <a:ext uri="{FF2B5EF4-FFF2-40B4-BE49-F238E27FC236}">
                <a16:creationId xmlns:a16="http://schemas.microsoft.com/office/drawing/2014/main" id="{4396833B-96B2-4F19-120C-B97C3B6A9A18}"/>
              </a:ext>
            </a:extLst>
          </p:cNvPr>
          <p:cNvSpPr>
            <a:spLocks noGrp="1"/>
          </p:cNvSpPr>
          <p:nvPr>
            <p:ph type="sldNum" sz="quarter" idx="11"/>
          </p:nvPr>
        </p:nvSpPr>
        <p:spPr/>
        <p:txBody>
          <a:bodyPr/>
          <a:lstStyle/>
          <a:p>
            <a:fld id="{93A0B336-CDC4-4324-8063-D6FD95B423CE}" type="slidenum">
              <a:rPr lang="en-US" smtClean="0"/>
              <a:pPr/>
              <a:t>45</a:t>
            </a:fld>
            <a:endParaRPr lang="en-US"/>
          </a:p>
        </p:txBody>
      </p:sp>
      <p:pic>
        <p:nvPicPr>
          <p:cNvPr id="7" name="Picture 2" descr="4,800+ Ravine Stock Illustrations, Royalty-Free Vector Graphics &amp; Clip Art  - iStock | Snow ravine, Ravine snow, Tuckerman ravine">
            <a:extLst>
              <a:ext uri="{FF2B5EF4-FFF2-40B4-BE49-F238E27FC236}">
                <a16:creationId xmlns:a16="http://schemas.microsoft.com/office/drawing/2014/main" id="{5A4D3026-85A7-DBAF-C649-60BD387E3E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0668" y="64601"/>
            <a:ext cx="946264" cy="133765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a:extLst>
              <a:ext uri="{FF2B5EF4-FFF2-40B4-BE49-F238E27FC236}">
                <a16:creationId xmlns:a16="http://schemas.microsoft.com/office/drawing/2014/main" id="{FAC70B4B-2906-4E56-AB86-A52983D3526F}"/>
              </a:ext>
            </a:extLst>
          </p:cNvPr>
          <p:cNvSpPr txBox="1">
            <a:spLocks/>
          </p:cNvSpPr>
          <p:nvPr/>
        </p:nvSpPr>
        <p:spPr>
          <a:xfrm>
            <a:off x="6096000" y="2464575"/>
            <a:ext cx="5257800" cy="3402825"/>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D3D3D"/>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D3D3D"/>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D3D3D"/>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D3D3D"/>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D3D3D"/>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500" dirty="0"/>
              <a:t>Do</a:t>
            </a:r>
          </a:p>
          <a:p>
            <a:pPr marL="0" indent="0" algn="ctr">
              <a:buNone/>
            </a:pPr>
            <a:endParaRPr lang="en-US" dirty="0"/>
          </a:p>
          <a:p>
            <a:pPr marL="0" indent="0">
              <a:buNone/>
            </a:pPr>
            <a:r>
              <a:rPr lang="en-US" dirty="0"/>
              <a:t>It looks like your home directory is full. You can monitor this with the following command.</a:t>
            </a:r>
          </a:p>
          <a:p>
            <a:pPr marL="0" indent="0" algn="ctr">
              <a:buNone/>
            </a:pPr>
            <a:r>
              <a:rPr lang="en-US" dirty="0"/>
              <a:t>./command _</a:t>
            </a:r>
            <a:r>
              <a:rPr lang="en-US" dirty="0" err="1"/>
              <a:t>to_see_allocation</a:t>
            </a:r>
            <a:endParaRPr lang="en-US" dirty="0"/>
          </a:p>
          <a:p>
            <a:pPr marL="0" indent="0">
              <a:buNone/>
            </a:pPr>
            <a:r>
              <a:rPr lang="en-US" dirty="0"/>
              <a:t>As you can see, this shows your home directory is full. You can use the following command to find out what data is taking up the space.</a:t>
            </a:r>
          </a:p>
          <a:p>
            <a:pPr marL="0" indent="0" algn="ctr">
              <a:buNone/>
            </a:pPr>
            <a:r>
              <a:rPr lang="en-US" dirty="0"/>
              <a:t>./</a:t>
            </a:r>
            <a:r>
              <a:rPr lang="en-US" dirty="0" err="1"/>
              <a:t>command_to_see_usage</a:t>
            </a:r>
            <a:endParaRPr lang="en-US" dirty="0"/>
          </a:p>
          <a:p>
            <a:pPr marL="0" indent="0">
              <a:buNone/>
            </a:pPr>
            <a:r>
              <a:rPr lang="en-US" dirty="0"/>
              <a:t>From this, you can see X, Y, and Z are using up most of your space. You can do A, B, or C to free up space.</a:t>
            </a:r>
          </a:p>
        </p:txBody>
      </p:sp>
      <p:sp>
        <p:nvSpPr>
          <p:cNvPr id="10" name="Content Placeholder 1">
            <a:extLst>
              <a:ext uri="{FF2B5EF4-FFF2-40B4-BE49-F238E27FC236}">
                <a16:creationId xmlns:a16="http://schemas.microsoft.com/office/drawing/2014/main" id="{313E6FA7-912E-2005-BA20-5441F977D173}"/>
              </a:ext>
            </a:extLst>
          </p:cNvPr>
          <p:cNvSpPr txBox="1">
            <a:spLocks/>
          </p:cNvSpPr>
          <p:nvPr/>
        </p:nvSpPr>
        <p:spPr>
          <a:xfrm>
            <a:off x="838200" y="1584838"/>
            <a:ext cx="10515600" cy="4041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D3D3D"/>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D3D3D"/>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D3D3D"/>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D3D3D"/>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D3D3D"/>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A user submits a ticket about an ‘Out of Space’ error</a:t>
            </a:r>
          </a:p>
        </p:txBody>
      </p:sp>
      <p:pic>
        <p:nvPicPr>
          <p:cNvPr id="11" name="Picture 10" descr="A logo for a research company&#10;&#10;Description automatically generated">
            <a:extLst>
              <a:ext uri="{FF2B5EF4-FFF2-40B4-BE49-F238E27FC236}">
                <a16:creationId xmlns:a16="http://schemas.microsoft.com/office/drawing/2014/main" id="{DF227561-F807-4ABD-1213-096D106B86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4487447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FD2107-4075-67DE-2015-F1C56163D8FD}"/>
              </a:ext>
            </a:extLst>
          </p:cNvPr>
          <p:cNvSpPr>
            <a:spLocks noGrp="1"/>
          </p:cNvSpPr>
          <p:nvPr>
            <p:ph idx="1"/>
          </p:nvPr>
        </p:nvSpPr>
        <p:spPr/>
        <p:txBody>
          <a:bodyPr>
            <a:normAutofit/>
          </a:bodyPr>
          <a:lstStyle/>
          <a:p>
            <a:pPr marL="0" indent="0" algn="ctr">
              <a:buNone/>
            </a:pPr>
            <a:r>
              <a:rPr lang="en-US" dirty="0"/>
              <a:t>Multiple tickets have been created, over time, asking the same or very similar question.</a:t>
            </a:r>
          </a:p>
          <a:p>
            <a:pPr marL="0" indent="0" algn="ctr">
              <a:buNone/>
            </a:pPr>
            <a:endParaRPr lang="en-US" dirty="0"/>
          </a:p>
          <a:p>
            <a:r>
              <a:rPr lang="en-US" dirty="0"/>
              <a:t>Identify why that may be.</a:t>
            </a:r>
          </a:p>
          <a:p>
            <a:r>
              <a:rPr lang="en-US" dirty="0"/>
              <a:t>Take steps to address the issues.</a:t>
            </a:r>
          </a:p>
          <a:p>
            <a:pPr lvl="1"/>
            <a:r>
              <a:rPr lang="en-US" dirty="0"/>
              <a:t>Add the information to documentation.</a:t>
            </a:r>
          </a:p>
          <a:p>
            <a:pPr lvl="1"/>
            <a:r>
              <a:rPr lang="en-US" dirty="0"/>
              <a:t>Create a video of the topic.</a:t>
            </a:r>
          </a:p>
          <a:p>
            <a:pPr lvl="1"/>
            <a:r>
              <a:rPr lang="en-US" dirty="0"/>
              <a:t>Increase the visibility.</a:t>
            </a:r>
          </a:p>
        </p:txBody>
      </p:sp>
      <p:sp>
        <p:nvSpPr>
          <p:cNvPr id="3" name="Title 2">
            <a:extLst>
              <a:ext uri="{FF2B5EF4-FFF2-40B4-BE49-F238E27FC236}">
                <a16:creationId xmlns:a16="http://schemas.microsoft.com/office/drawing/2014/main" id="{0102AFCE-5E8A-DF94-51DF-167514046AA6}"/>
              </a:ext>
            </a:extLst>
          </p:cNvPr>
          <p:cNvSpPr>
            <a:spLocks noGrp="1"/>
          </p:cNvSpPr>
          <p:nvPr>
            <p:ph type="title"/>
          </p:nvPr>
        </p:nvSpPr>
        <p:spPr/>
        <p:txBody>
          <a:bodyPr>
            <a:normAutofit fontScale="90000"/>
          </a:bodyPr>
          <a:lstStyle/>
          <a:p>
            <a:r>
              <a:rPr lang="en-US" dirty="0"/>
              <a:t>Bridging the Gap:</a:t>
            </a:r>
            <a:br>
              <a:rPr lang="en-US" dirty="0"/>
            </a:br>
            <a:r>
              <a:rPr lang="en-US" dirty="0"/>
              <a:t>Examples</a:t>
            </a:r>
          </a:p>
        </p:txBody>
      </p:sp>
      <p:sp>
        <p:nvSpPr>
          <p:cNvPr id="4" name="Date Placeholder 3">
            <a:extLst>
              <a:ext uri="{FF2B5EF4-FFF2-40B4-BE49-F238E27FC236}">
                <a16:creationId xmlns:a16="http://schemas.microsoft.com/office/drawing/2014/main" id="{88446EA9-FB40-6CE0-C603-354B6DE45253}"/>
              </a:ext>
            </a:extLst>
          </p:cNvPr>
          <p:cNvSpPr>
            <a:spLocks noGrp="1"/>
          </p:cNvSpPr>
          <p:nvPr>
            <p:ph type="dt" sz="half" idx="10"/>
          </p:nvPr>
        </p:nvSpPr>
        <p:spPr/>
        <p:txBody>
          <a:bodyPr/>
          <a:lstStyle/>
          <a:p>
            <a:fld id="{23CCC916-8E1F-7840-864A-7AFDFC779F77}" type="datetime1">
              <a:rPr lang="en-US" smtClean="0"/>
              <a:t>6/18/24</a:t>
            </a:fld>
            <a:endParaRPr lang="en-US"/>
          </a:p>
        </p:txBody>
      </p:sp>
      <p:sp>
        <p:nvSpPr>
          <p:cNvPr id="5" name="Slide Number Placeholder 4">
            <a:extLst>
              <a:ext uri="{FF2B5EF4-FFF2-40B4-BE49-F238E27FC236}">
                <a16:creationId xmlns:a16="http://schemas.microsoft.com/office/drawing/2014/main" id="{4396833B-96B2-4F19-120C-B97C3B6A9A18}"/>
              </a:ext>
            </a:extLst>
          </p:cNvPr>
          <p:cNvSpPr>
            <a:spLocks noGrp="1"/>
          </p:cNvSpPr>
          <p:nvPr>
            <p:ph type="sldNum" sz="quarter" idx="11"/>
          </p:nvPr>
        </p:nvSpPr>
        <p:spPr/>
        <p:txBody>
          <a:bodyPr/>
          <a:lstStyle/>
          <a:p>
            <a:fld id="{93A0B336-CDC4-4324-8063-D6FD95B423CE}" type="slidenum">
              <a:rPr lang="en-US" smtClean="0"/>
              <a:pPr/>
              <a:t>46</a:t>
            </a:fld>
            <a:endParaRPr lang="en-US"/>
          </a:p>
        </p:txBody>
      </p:sp>
      <p:pic>
        <p:nvPicPr>
          <p:cNvPr id="7" name="Picture 2" descr="4,800+ Ravine Stock Illustrations, Royalty-Free Vector Graphics &amp; Clip Art  - iStock | Snow ravine, Ravine snow, Tuckerman ravine">
            <a:extLst>
              <a:ext uri="{FF2B5EF4-FFF2-40B4-BE49-F238E27FC236}">
                <a16:creationId xmlns:a16="http://schemas.microsoft.com/office/drawing/2014/main" id="{12DFDF3F-A1D3-5628-B1AE-E7CA6BB01E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0668" y="64601"/>
            <a:ext cx="946264" cy="13376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logo for a research company&#10;&#10;Description automatically generated">
            <a:extLst>
              <a:ext uri="{FF2B5EF4-FFF2-40B4-BE49-F238E27FC236}">
                <a16:creationId xmlns:a16="http://schemas.microsoft.com/office/drawing/2014/main" id="{1BB821DF-C2EE-F722-DCD9-12C8D85285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9995481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FD2107-4075-67DE-2015-F1C56163D8FD}"/>
              </a:ext>
            </a:extLst>
          </p:cNvPr>
          <p:cNvSpPr>
            <a:spLocks noGrp="1"/>
          </p:cNvSpPr>
          <p:nvPr>
            <p:ph idx="1"/>
          </p:nvPr>
        </p:nvSpPr>
        <p:spPr/>
        <p:txBody>
          <a:bodyPr>
            <a:normAutofit/>
          </a:bodyPr>
          <a:lstStyle/>
          <a:p>
            <a:r>
              <a:rPr lang="en-US" dirty="0"/>
              <a:t>Certification – Allow certification through seminars/classes.</a:t>
            </a:r>
          </a:p>
          <a:p>
            <a:r>
              <a:rPr lang="en-US" dirty="0"/>
              <a:t>Paid Seminar – Summer, in person, week-long session.</a:t>
            </a:r>
          </a:p>
          <a:p>
            <a:r>
              <a:rPr lang="en-US" dirty="0"/>
              <a:t>Hackathons – Allow users to bring problems/issues/software and help them to get things working.</a:t>
            </a:r>
          </a:p>
          <a:p>
            <a:r>
              <a:rPr lang="en-US" dirty="0"/>
              <a:t>Providers – Bring in providers to help costs and with expertise.</a:t>
            </a:r>
          </a:p>
          <a:p>
            <a:r>
              <a:rPr lang="en-US" dirty="0"/>
              <a:t>Hybrid/In person – Look at offering hybrid or in person options</a:t>
            </a:r>
          </a:p>
        </p:txBody>
      </p:sp>
      <p:sp>
        <p:nvSpPr>
          <p:cNvPr id="3" name="Title 2">
            <a:extLst>
              <a:ext uri="{FF2B5EF4-FFF2-40B4-BE49-F238E27FC236}">
                <a16:creationId xmlns:a16="http://schemas.microsoft.com/office/drawing/2014/main" id="{0102AFCE-5E8A-DF94-51DF-167514046AA6}"/>
              </a:ext>
            </a:extLst>
          </p:cNvPr>
          <p:cNvSpPr>
            <a:spLocks noGrp="1"/>
          </p:cNvSpPr>
          <p:nvPr>
            <p:ph type="title"/>
          </p:nvPr>
        </p:nvSpPr>
        <p:spPr/>
        <p:txBody>
          <a:bodyPr>
            <a:normAutofit fontScale="90000"/>
          </a:bodyPr>
          <a:lstStyle/>
          <a:p>
            <a:r>
              <a:rPr lang="en-US" dirty="0"/>
              <a:t>Bridging the Gap:</a:t>
            </a:r>
            <a:br>
              <a:rPr lang="en-US" dirty="0"/>
            </a:br>
            <a:r>
              <a:rPr lang="en-US" dirty="0"/>
              <a:t>Other Ideas</a:t>
            </a:r>
          </a:p>
        </p:txBody>
      </p:sp>
      <p:sp>
        <p:nvSpPr>
          <p:cNvPr id="4" name="Date Placeholder 3">
            <a:extLst>
              <a:ext uri="{FF2B5EF4-FFF2-40B4-BE49-F238E27FC236}">
                <a16:creationId xmlns:a16="http://schemas.microsoft.com/office/drawing/2014/main" id="{88446EA9-FB40-6CE0-C603-354B6DE45253}"/>
              </a:ext>
            </a:extLst>
          </p:cNvPr>
          <p:cNvSpPr>
            <a:spLocks noGrp="1"/>
          </p:cNvSpPr>
          <p:nvPr>
            <p:ph type="dt" sz="half" idx="10"/>
          </p:nvPr>
        </p:nvSpPr>
        <p:spPr/>
        <p:txBody>
          <a:bodyPr/>
          <a:lstStyle/>
          <a:p>
            <a:fld id="{23CCC916-8E1F-7840-864A-7AFDFC779F77}" type="datetime1">
              <a:rPr lang="en-US" smtClean="0"/>
              <a:t>6/18/24</a:t>
            </a:fld>
            <a:endParaRPr lang="en-US"/>
          </a:p>
        </p:txBody>
      </p:sp>
      <p:sp>
        <p:nvSpPr>
          <p:cNvPr id="5" name="Slide Number Placeholder 4">
            <a:extLst>
              <a:ext uri="{FF2B5EF4-FFF2-40B4-BE49-F238E27FC236}">
                <a16:creationId xmlns:a16="http://schemas.microsoft.com/office/drawing/2014/main" id="{4396833B-96B2-4F19-120C-B97C3B6A9A18}"/>
              </a:ext>
            </a:extLst>
          </p:cNvPr>
          <p:cNvSpPr>
            <a:spLocks noGrp="1"/>
          </p:cNvSpPr>
          <p:nvPr>
            <p:ph type="sldNum" sz="quarter" idx="11"/>
          </p:nvPr>
        </p:nvSpPr>
        <p:spPr/>
        <p:txBody>
          <a:bodyPr/>
          <a:lstStyle/>
          <a:p>
            <a:fld id="{93A0B336-CDC4-4324-8063-D6FD95B423CE}" type="slidenum">
              <a:rPr lang="en-US" smtClean="0"/>
              <a:pPr/>
              <a:t>47</a:t>
            </a:fld>
            <a:endParaRPr lang="en-US"/>
          </a:p>
        </p:txBody>
      </p:sp>
      <p:pic>
        <p:nvPicPr>
          <p:cNvPr id="7" name="Picture 2" descr="4,800+ Ravine Stock Illustrations, Royalty-Free Vector Graphics &amp; Clip Art  - iStock | Snow ravine, Ravine snow, Tuckerman ravine">
            <a:extLst>
              <a:ext uri="{FF2B5EF4-FFF2-40B4-BE49-F238E27FC236}">
                <a16:creationId xmlns:a16="http://schemas.microsoft.com/office/drawing/2014/main" id="{2500B8D5-8FF0-F92C-3042-84F6A6F525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0668" y="64601"/>
            <a:ext cx="946264" cy="13376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logo for a research company&#10;&#10;Description automatically generated">
            <a:extLst>
              <a:ext uri="{FF2B5EF4-FFF2-40B4-BE49-F238E27FC236}">
                <a16:creationId xmlns:a16="http://schemas.microsoft.com/office/drawing/2014/main" id="{99DE767F-0668-A318-4996-8A1F7FAF2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26868348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BE4645-0AAE-CD07-B68E-A256AA956E50}"/>
              </a:ext>
            </a:extLst>
          </p:cNvPr>
          <p:cNvSpPr>
            <a:spLocks noGrp="1"/>
          </p:cNvSpPr>
          <p:nvPr>
            <p:ph type="title"/>
          </p:nvPr>
        </p:nvSpPr>
        <p:spPr>
          <a:xfrm>
            <a:off x="838200" y="2776221"/>
            <a:ext cx="10515600" cy="933450"/>
          </a:xfrm>
        </p:spPr>
        <p:txBody>
          <a:bodyPr>
            <a:noAutofit/>
          </a:bodyPr>
          <a:lstStyle/>
          <a:p>
            <a:pPr algn="ctr"/>
            <a:r>
              <a:rPr lang="en-US" sz="7200" b="1" dirty="0"/>
              <a:t>Summary</a:t>
            </a:r>
          </a:p>
        </p:txBody>
      </p:sp>
      <p:sp>
        <p:nvSpPr>
          <p:cNvPr id="4" name="Date Placeholder 3">
            <a:extLst>
              <a:ext uri="{FF2B5EF4-FFF2-40B4-BE49-F238E27FC236}">
                <a16:creationId xmlns:a16="http://schemas.microsoft.com/office/drawing/2014/main" id="{D15391B0-4078-ACF3-2D72-4EC497F350A6}"/>
              </a:ext>
            </a:extLst>
          </p:cNvPr>
          <p:cNvSpPr>
            <a:spLocks noGrp="1"/>
          </p:cNvSpPr>
          <p:nvPr>
            <p:ph type="dt" sz="half" idx="10"/>
          </p:nvPr>
        </p:nvSpPr>
        <p:spPr/>
        <p:txBody>
          <a:bodyPr/>
          <a:lstStyle/>
          <a:p>
            <a:fld id="{C7B8D087-4F0A-9348-8AAC-7725441D4431}" type="datetime1">
              <a:rPr lang="en-US" smtClean="0"/>
              <a:t>6/18/24</a:t>
            </a:fld>
            <a:endParaRPr lang="en-US"/>
          </a:p>
        </p:txBody>
      </p:sp>
      <p:sp>
        <p:nvSpPr>
          <p:cNvPr id="5" name="Slide Number Placeholder 4">
            <a:extLst>
              <a:ext uri="{FF2B5EF4-FFF2-40B4-BE49-F238E27FC236}">
                <a16:creationId xmlns:a16="http://schemas.microsoft.com/office/drawing/2014/main" id="{6313BA0E-304E-2A34-4C86-362D6193B501}"/>
              </a:ext>
            </a:extLst>
          </p:cNvPr>
          <p:cNvSpPr>
            <a:spLocks noGrp="1"/>
          </p:cNvSpPr>
          <p:nvPr>
            <p:ph type="sldNum" sz="quarter" idx="11"/>
          </p:nvPr>
        </p:nvSpPr>
        <p:spPr/>
        <p:txBody>
          <a:bodyPr/>
          <a:lstStyle/>
          <a:p>
            <a:fld id="{93A0B336-CDC4-4324-8063-D6FD95B423CE}" type="slidenum">
              <a:rPr lang="en-US" smtClean="0"/>
              <a:pPr/>
              <a:t>48</a:t>
            </a:fld>
            <a:endParaRPr lang="en-US"/>
          </a:p>
        </p:txBody>
      </p:sp>
      <p:pic>
        <p:nvPicPr>
          <p:cNvPr id="2" name="Picture 1" descr="A logo for a research company&#10;&#10;Description automatically generated">
            <a:extLst>
              <a:ext uri="{FF2B5EF4-FFF2-40B4-BE49-F238E27FC236}">
                <a16:creationId xmlns:a16="http://schemas.microsoft.com/office/drawing/2014/main" id="{01DE70A6-B012-CCB6-3997-7F05F88EEF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891386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48D86F-AA3C-57BB-47C6-E983A52D5655}"/>
              </a:ext>
            </a:extLst>
          </p:cNvPr>
          <p:cNvSpPr>
            <a:spLocks noGrp="1"/>
          </p:cNvSpPr>
          <p:nvPr>
            <p:ph type="title"/>
          </p:nvPr>
        </p:nvSpPr>
        <p:spPr/>
        <p:txBody>
          <a:bodyPr/>
          <a:lstStyle/>
          <a:p>
            <a:r>
              <a:rPr lang="en-US" dirty="0"/>
              <a:t>The Importance of User Support</a:t>
            </a:r>
          </a:p>
        </p:txBody>
      </p:sp>
      <p:sp>
        <p:nvSpPr>
          <p:cNvPr id="4" name="Date Placeholder 3">
            <a:extLst>
              <a:ext uri="{FF2B5EF4-FFF2-40B4-BE49-F238E27FC236}">
                <a16:creationId xmlns:a16="http://schemas.microsoft.com/office/drawing/2014/main" id="{5C407A50-1DC4-E09D-7C33-60D905B30253}"/>
              </a:ext>
            </a:extLst>
          </p:cNvPr>
          <p:cNvSpPr>
            <a:spLocks noGrp="1"/>
          </p:cNvSpPr>
          <p:nvPr>
            <p:ph type="dt" sz="half" idx="10"/>
          </p:nvPr>
        </p:nvSpPr>
        <p:spPr/>
        <p:txBody>
          <a:bodyPr/>
          <a:lstStyle/>
          <a:p>
            <a:fld id="{AA499936-B47B-2140-BAD3-207E3A2A1680}" type="datetime1">
              <a:rPr lang="en-US" smtClean="0"/>
              <a:t>6/18/24</a:t>
            </a:fld>
            <a:endParaRPr lang="en-US"/>
          </a:p>
        </p:txBody>
      </p:sp>
      <p:sp>
        <p:nvSpPr>
          <p:cNvPr id="5" name="Slide Number Placeholder 4">
            <a:extLst>
              <a:ext uri="{FF2B5EF4-FFF2-40B4-BE49-F238E27FC236}">
                <a16:creationId xmlns:a16="http://schemas.microsoft.com/office/drawing/2014/main" id="{BFC6AB4B-DAEB-63DB-2BA8-016086A4EBF7}"/>
              </a:ext>
            </a:extLst>
          </p:cNvPr>
          <p:cNvSpPr>
            <a:spLocks noGrp="1"/>
          </p:cNvSpPr>
          <p:nvPr>
            <p:ph type="sldNum" sz="quarter" idx="11"/>
          </p:nvPr>
        </p:nvSpPr>
        <p:spPr/>
        <p:txBody>
          <a:bodyPr/>
          <a:lstStyle/>
          <a:p>
            <a:fld id="{93A0B336-CDC4-4324-8063-D6FD95B423CE}" type="slidenum">
              <a:rPr lang="en-US" smtClean="0"/>
              <a:pPr/>
              <a:t>4</a:t>
            </a:fld>
            <a:endParaRPr lang="en-US"/>
          </a:p>
        </p:txBody>
      </p:sp>
      <p:sp>
        <p:nvSpPr>
          <p:cNvPr id="6" name="Content Placeholder 7">
            <a:extLst>
              <a:ext uri="{FF2B5EF4-FFF2-40B4-BE49-F238E27FC236}">
                <a16:creationId xmlns:a16="http://schemas.microsoft.com/office/drawing/2014/main" id="{64E7A3A4-1A5D-9246-C302-538285FCB857}"/>
              </a:ext>
            </a:extLst>
          </p:cNvPr>
          <p:cNvSpPr>
            <a:spLocks noGrp="1"/>
          </p:cNvSpPr>
          <p:nvPr>
            <p:ph idx="1"/>
          </p:nvPr>
        </p:nvSpPr>
        <p:spPr>
          <a:xfrm>
            <a:off x="838200" y="1825625"/>
            <a:ext cx="10515600" cy="4041775"/>
          </a:xfrm>
        </p:spPr>
        <p:txBody>
          <a:bodyPr/>
          <a:lstStyle/>
          <a:p>
            <a:pPr marL="0" indent="0">
              <a:buNone/>
            </a:pPr>
            <a:r>
              <a:rPr lang="en-US" dirty="0"/>
              <a:t>Improvements in User Support (documentation, trainings, automation, request handling) result in an increase in allocation requests.</a:t>
            </a:r>
          </a:p>
          <a:p>
            <a:pPr marL="0" indent="0">
              <a:buNone/>
            </a:pPr>
            <a:endParaRPr lang="en-US" dirty="0"/>
          </a:p>
          <a:p>
            <a:pPr marL="0" indent="0">
              <a:buNone/>
            </a:pPr>
            <a:r>
              <a:rPr lang="en-US" dirty="0"/>
              <a:t>This comes from a study done by researchers at the University of Colorado Boulder in 2019. (Knuth et al., 2019)</a:t>
            </a:r>
          </a:p>
        </p:txBody>
      </p:sp>
      <p:pic>
        <p:nvPicPr>
          <p:cNvPr id="7" name="Content Placeholder 9" descr="A person pushing a box on a bridge&#10;&#10;Description automatically generated with medium confidence">
            <a:extLst>
              <a:ext uri="{FF2B5EF4-FFF2-40B4-BE49-F238E27FC236}">
                <a16:creationId xmlns:a16="http://schemas.microsoft.com/office/drawing/2014/main" id="{C2208014-910C-2682-2FF8-6DC0892849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5421" y="0"/>
            <a:ext cx="2186579" cy="1281199"/>
          </a:xfrm>
          <a:prstGeom prst="rect">
            <a:avLst/>
          </a:prstGeom>
        </p:spPr>
      </p:pic>
      <p:pic>
        <p:nvPicPr>
          <p:cNvPr id="8" name="Picture 7" descr="A logo for a research company&#10;&#10;Description automatically generated">
            <a:extLst>
              <a:ext uri="{FF2B5EF4-FFF2-40B4-BE49-F238E27FC236}">
                <a16:creationId xmlns:a16="http://schemas.microsoft.com/office/drawing/2014/main" id="{FAE2E47A-661A-68BF-8B0B-91C01B034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13116794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FD2107-4075-67DE-2015-F1C56163D8FD}"/>
              </a:ext>
            </a:extLst>
          </p:cNvPr>
          <p:cNvSpPr>
            <a:spLocks noGrp="1"/>
          </p:cNvSpPr>
          <p:nvPr>
            <p:ph idx="1"/>
          </p:nvPr>
        </p:nvSpPr>
        <p:spPr/>
        <p:txBody>
          <a:bodyPr>
            <a:normAutofit/>
          </a:bodyPr>
          <a:lstStyle/>
          <a:p>
            <a:r>
              <a:rPr lang="en-US" dirty="0"/>
              <a:t>User support is a role that encompasses a myriad of skillsets.</a:t>
            </a:r>
          </a:p>
          <a:p>
            <a:r>
              <a:rPr lang="en-US" dirty="0"/>
              <a:t>It is a challenging but rewarding role.</a:t>
            </a:r>
          </a:p>
          <a:p>
            <a:r>
              <a:rPr lang="en-US" dirty="0"/>
              <a:t>There is no single solution.</a:t>
            </a:r>
          </a:p>
          <a:p>
            <a:r>
              <a:rPr lang="en-US" dirty="0"/>
              <a:t>User expectations are a driving factor.</a:t>
            </a:r>
          </a:p>
          <a:p>
            <a:r>
              <a:rPr lang="en-US" dirty="0"/>
              <a:t>Teaching is one of the most important aspects.</a:t>
            </a:r>
          </a:p>
        </p:txBody>
      </p:sp>
      <p:sp>
        <p:nvSpPr>
          <p:cNvPr id="3" name="Title 2">
            <a:extLst>
              <a:ext uri="{FF2B5EF4-FFF2-40B4-BE49-F238E27FC236}">
                <a16:creationId xmlns:a16="http://schemas.microsoft.com/office/drawing/2014/main" id="{0102AFCE-5E8A-DF94-51DF-167514046AA6}"/>
              </a:ext>
            </a:extLst>
          </p:cNvPr>
          <p:cNvSpPr>
            <a:spLocks noGrp="1"/>
          </p:cNvSpPr>
          <p:nvPr>
            <p:ph type="title"/>
          </p:nvPr>
        </p:nvSpPr>
        <p:spPr/>
        <p:txBody>
          <a:bodyPr/>
          <a:lstStyle/>
          <a:p>
            <a:r>
              <a:rPr lang="en-US" dirty="0"/>
              <a:t>Summary</a:t>
            </a:r>
          </a:p>
        </p:txBody>
      </p:sp>
      <p:sp>
        <p:nvSpPr>
          <p:cNvPr id="4" name="Date Placeholder 3">
            <a:extLst>
              <a:ext uri="{FF2B5EF4-FFF2-40B4-BE49-F238E27FC236}">
                <a16:creationId xmlns:a16="http://schemas.microsoft.com/office/drawing/2014/main" id="{88446EA9-FB40-6CE0-C603-354B6DE45253}"/>
              </a:ext>
            </a:extLst>
          </p:cNvPr>
          <p:cNvSpPr>
            <a:spLocks noGrp="1"/>
          </p:cNvSpPr>
          <p:nvPr>
            <p:ph type="dt" sz="half" idx="10"/>
          </p:nvPr>
        </p:nvSpPr>
        <p:spPr/>
        <p:txBody>
          <a:bodyPr/>
          <a:lstStyle/>
          <a:p>
            <a:fld id="{23CCC916-8E1F-7840-864A-7AFDFC779F77}" type="datetime1">
              <a:rPr lang="en-US" smtClean="0"/>
              <a:t>6/18/24</a:t>
            </a:fld>
            <a:endParaRPr lang="en-US"/>
          </a:p>
        </p:txBody>
      </p:sp>
      <p:sp>
        <p:nvSpPr>
          <p:cNvPr id="5" name="Slide Number Placeholder 4">
            <a:extLst>
              <a:ext uri="{FF2B5EF4-FFF2-40B4-BE49-F238E27FC236}">
                <a16:creationId xmlns:a16="http://schemas.microsoft.com/office/drawing/2014/main" id="{4396833B-96B2-4F19-120C-B97C3B6A9A18}"/>
              </a:ext>
            </a:extLst>
          </p:cNvPr>
          <p:cNvSpPr>
            <a:spLocks noGrp="1"/>
          </p:cNvSpPr>
          <p:nvPr>
            <p:ph type="sldNum" sz="quarter" idx="11"/>
          </p:nvPr>
        </p:nvSpPr>
        <p:spPr/>
        <p:txBody>
          <a:bodyPr/>
          <a:lstStyle/>
          <a:p>
            <a:fld id="{93A0B336-CDC4-4324-8063-D6FD95B423CE}" type="slidenum">
              <a:rPr lang="en-US" smtClean="0"/>
              <a:pPr/>
              <a:t>49</a:t>
            </a:fld>
            <a:endParaRPr lang="en-US"/>
          </a:p>
        </p:txBody>
      </p:sp>
      <p:pic>
        <p:nvPicPr>
          <p:cNvPr id="7" name="Picture 6" descr="A logo for a research company&#10;&#10;Description automatically generated">
            <a:extLst>
              <a:ext uri="{FF2B5EF4-FFF2-40B4-BE49-F238E27FC236}">
                <a16:creationId xmlns:a16="http://schemas.microsoft.com/office/drawing/2014/main" id="{CBD20BF9-804D-5579-FB06-D4C27D002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29586501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BE4645-0AAE-CD07-B68E-A256AA956E50}"/>
              </a:ext>
            </a:extLst>
          </p:cNvPr>
          <p:cNvSpPr>
            <a:spLocks noGrp="1"/>
          </p:cNvSpPr>
          <p:nvPr>
            <p:ph type="title"/>
          </p:nvPr>
        </p:nvSpPr>
        <p:spPr>
          <a:xfrm>
            <a:off x="838200" y="2776221"/>
            <a:ext cx="10515600" cy="933450"/>
          </a:xfrm>
        </p:spPr>
        <p:txBody>
          <a:bodyPr>
            <a:noAutofit/>
          </a:bodyPr>
          <a:lstStyle/>
          <a:p>
            <a:pPr algn="ctr"/>
            <a:r>
              <a:rPr lang="en-US" sz="7200" b="1" dirty="0"/>
              <a:t>Thanks!</a:t>
            </a:r>
          </a:p>
        </p:txBody>
      </p:sp>
      <p:sp>
        <p:nvSpPr>
          <p:cNvPr id="4" name="Date Placeholder 3">
            <a:extLst>
              <a:ext uri="{FF2B5EF4-FFF2-40B4-BE49-F238E27FC236}">
                <a16:creationId xmlns:a16="http://schemas.microsoft.com/office/drawing/2014/main" id="{D15391B0-4078-ACF3-2D72-4EC497F350A6}"/>
              </a:ext>
            </a:extLst>
          </p:cNvPr>
          <p:cNvSpPr>
            <a:spLocks noGrp="1"/>
          </p:cNvSpPr>
          <p:nvPr>
            <p:ph type="dt" sz="half" idx="10"/>
          </p:nvPr>
        </p:nvSpPr>
        <p:spPr/>
        <p:txBody>
          <a:bodyPr/>
          <a:lstStyle/>
          <a:p>
            <a:fld id="{C7B8D087-4F0A-9348-8AAC-7725441D4431}" type="datetime1">
              <a:rPr lang="en-US" smtClean="0"/>
              <a:t>6/18/24</a:t>
            </a:fld>
            <a:endParaRPr lang="en-US"/>
          </a:p>
        </p:txBody>
      </p:sp>
      <p:sp>
        <p:nvSpPr>
          <p:cNvPr id="5" name="Slide Number Placeholder 4">
            <a:extLst>
              <a:ext uri="{FF2B5EF4-FFF2-40B4-BE49-F238E27FC236}">
                <a16:creationId xmlns:a16="http://schemas.microsoft.com/office/drawing/2014/main" id="{6313BA0E-304E-2A34-4C86-362D6193B501}"/>
              </a:ext>
            </a:extLst>
          </p:cNvPr>
          <p:cNvSpPr>
            <a:spLocks noGrp="1"/>
          </p:cNvSpPr>
          <p:nvPr>
            <p:ph type="sldNum" sz="quarter" idx="11"/>
          </p:nvPr>
        </p:nvSpPr>
        <p:spPr/>
        <p:txBody>
          <a:bodyPr/>
          <a:lstStyle/>
          <a:p>
            <a:fld id="{93A0B336-CDC4-4324-8063-D6FD95B423CE}" type="slidenum">
              <a:rPr lang="en-US" smtClean="0"/>
              <a:pPr/>
              <a:t>50</a:t>
            </a:fld>
            <a:endParaRPr lang="en-US"/>
          </a:p>
        </p:txBody>
      </p:sp>
      <p:sp>
        <p:nvSpPr>
          <p:cNvPr id="2" name="Title 2">
            <a:extLst>
              <a:ext uri="{FF2B5EF4-FFF2-40B4-BE49-F238E27FC236}">
                <a16:creationId xmlns:a16="http://schemas.microsoft.com/office/drawing/2014/main" id="{5F76F2BB-2194-71DC-B643-675F388B583A}"/>
              </a:ext>
            </a:extLst>
          </p:cNvPr>
          <p:cNvSpPr txBox="1">
            <a:spLocks/>
          </p:cNvSpPr>
          <p:nvPr/>
        </p:nvSpPr>
        <p:spPr>
          <a:xfrm>
            <a:off x="838200" y="3583622"/>
            <a:ext cx="10515600" cy="9334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172752"/>
                </a:solidFill>
                <a:latin typeface="Arial" panose="020B0604020202020204" pitchFamily="34" charset="0"/>
                <a:ea typeface="Source Sans Pro" panose="020B0503030403020204" pitchFamily="34" charset="0"/>
                <a:cs typeface="Arial" panose="020B0604020202020204" pitchFamily="34" charset="0"/>
              </a:defRPr>
            </a:lvl1pPr>
          </a:lstStyle>
          <a:p>
            <a:pPr algn="ctr"/>
            <a:r>
              <a:rPr lang="en-US" sz="3600" b="1" dirty="0"/>
              <a:t>Questions?</a:t>
            </a:r>
          </a:p>
        </p:txBody>
      </p:sp>
      <p:pic>
        <p:nvPicPr>
          <p:cNvPr id="9" name="Picture 8" descr="A logo for a research company&#10;&#10;Description automatically generated">
            <a:extLst>
              <a:ext uri="{FF2B5EF4-FFF2-40B4-BE49-F238E27FC236}">
                <a16:creationId xmlns:a16="http://schemas.microsoft.com/office/drawing/2014/main" id="{88905CE5-1C7A-2F8E-04FD-49CA630DCA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3273839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F9FE3D-F11A-ED8C-0C62-7ABBA8F5544D}"/>
              </a:ext>
            </a:extLst>
          </p:cNvPr>
          <p:cNvSpPr>
            <a:spLocks noGrp="1"/>
          </p:cNvSpPr>
          <p:nvPr>
            <p:ph idx="1"/>
          </p:nvPr>
        </p:nvSpPr>
        <p:spPr>
          <a:xfrm>
            <a:off x="838200" y="1767751"/>
            <a:ext cx="10515600" cy="4041775"/>
          </a:xfrm>
        </p:spPr>
        <p:txBody>
          <a:bodyPr>
            <a:normAutofit/>
          </a:bodyPr>
          <a:lstStyle/>
          <a:p>
            <a:r>
              <a:rPr lang="en-US" dirty="0"/>
              <a:t>User Support in many cases has an adaptive role as they have a wide range of responsibilities. These can change day to day and even minute to minute.</a:t>
            </a:r>
          </a:p>
          <a:p>
            <a:r>
              <a:rPr lang="en-US" dirty="0"/>
              <a:t>These responsibilities may include</a:t>
            </a:r>
          </a:p>
          <a:p>
            <a:pPr lvl="1"/>
            <a:r>
              <a:rPr lang="en-US" dirty="0"/>
              <a:t>Teaching</a:t>
            </a:r>
          </a:p>
          <a:p>
            <a:pPr lvl="1"/>
            <a:r>
              <a:rPr lang="en-US" dirty="0"/>
              <a:t>Troubleshooting</a:t>
            </a:r>
          </a:p>
          <a:p>
            <a:pPr lvl="1"/>
            <a:r>
              <a:rPr lang="en-US" dirty="0"/>
              <a:t>Bridging Communications</a:t>
            </a:r>
          </a:p>
          <a:p>
            <a:pPr lvl="1"/>
            <a:r>
              <a:rPr lang="en-US" dirty="0"/>
              <a:t>Outreach Coordination</a:t>
            </a:r>
          </a:p>
          <a:p>
            <a:pPr lvl="1"/>
            <a:r>
              <a:rPr lang="en-US" dirty="0"/>
              <a:t>Conflict Resolution Specialist</a:t>
            </a:r>
          </a:p>
        </p:txBody>
      </p:sp>
      <p:sp>
        <p:nvSpPr>
          <p:cNvPr id="3" name="Title 2">
            <a:extLst>
              <a:ext uri="{FF2B5EF4-FFF2-40B4-BE49-F238E27FC236}">
                <a16:creationId xmlns:a16="http://schemas.microsoft.com/office/drawing/2014/main" id="{4C517A93-668C-87ED-02ED-D657B6802568}"/>
              </a:ext>
            </a:extLst>
          </p:cNvPr>
          <p:cNvSpPr>
            <a:spLocks noGrp="1"/>
          </p:cNvSpPr>
          <p:nvPr>
            <p:ph type="title"/>
          </p:nvPr>
        </p:nvSpPr>
        <p:spPr/>
        <p:txBody>
          <a:bodyPr/>
          <a:lstStyle/>
          <a:p>
            <a:r>
              <a:rPr lang="en-US" dirty="0"/>
              <a:t>The Roles of User Support</a:t>
            </a:r>
          </a:p>
        </p:txBody>
      </p:sp>
      <p:sp>
        <p:nvSpPr>
          <p:cNvPr id="4" name="Date Placeholder 3">
            <a:extLst>
              <a:ext uri="{FF2B5EF4-FFF2-40B4-BE49-F238E27FC236}">
                <a16:creationId xmlns:a16="http://schemas.microsoft.com/office/drawing/2014/main" id="{8A98B25E-BD01-2EAE-851D-9107327B3D69}"/>
              </a:ext>
            </a:extLst>
          </p:cNvPr>
          <p:cNvSpPr>
            <a:spLocks noGrp="1"/>
          </p:cNvSpPr>
          <p:nvPr>
            <p:ph type="dt" sz="half" idx="10"/>
          </p:nvPr>
        </p:nvSpPr>
        <p:spPr/>
        <p:txBody>
          <a:bodyPr/>
          <a:lstStyle/>
          <a:p>
            <a:fld id="{95AE2DDF-65E1-6044-B523-BAB90AFEF2F7}" type="datetime1">
              <a:rPr lang="en-US" smtClean="0"/>
              <a:t>6/18/24</a:t>
            </a:fld>
            <a:endParaRPr lang="en-US"/>
          </a:p>
        </p:txBody>
      </p:sp>
      <p:sp>
        <p:nvSpPr>
          <p:cNvPr id="5" name="Slide Number Placeholder 4">
            <a:extLst>
              <a:ext uri="{FF2B5EF4-FFF2-40B4-BE49-F238E27FC236}">
                <a16:creationId xmlns:a16="http://schemas.microsoft.com/office/drawing/2014/main" id="{F74858B3-145D-936D-7489-ADE0B728DACE}"/>
              </a:ext>
            </a:extLst>
          </p:cNvPr>
          <p:cNvSpPr>
            <a:spLocks noGrp="1"/>
          </p:cNvSpPr>
          <p:nvPr>
            <p:ph type="sldNum" sz="quarter" idx="11"/>
          </p:nvPr>
        </p:nvSpPr>
        <p:spPr/>
        <p:txBody>
          <a:bodyPr/>
          <a:lstStyle/>
          <a:p>
            <a:fld id="{93A0B336-CDC4-4324-8063-D6FD95B423CE}" type="slidenum">
              <a:rPr lang="en-US" smtClean="0"/>
              <a:pPr/>
              <a:t>5</a:t>
            </a:fld>
            <a:endParaRPr lang="en-US"/>
          </a:p>
        </p:txBody>
      </p:sp>
      <p:pic>
        <p:nvPicPr>
          <p:cNvPr id="7" name="Content Placeholder 9" descr="A person pushing a box on a bridge&#10;&#10;Description automatically generated with medium confidence">
            <a:extLst>
              <a:ext uri="{FF2B5EF4-FFF2-40B4-BE49-F238E27FC236}">
                <a16:creationId xmlns:a16="http://schemas.microsoft.com/office/drawing/2014/main" id="{11942E1C-612B-ABB4-FA30-9E91D7DF12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5421" y="0"/>
            <a:ext cx="2186579" cy="1281199"/>
          </a:xfrm>
          <a:prstGeom prst="rect">
            <a:avLst/>
          </a:prstGeom>
        </p:spPr>
      </p:pic>
      <p:pic>
        <p:nvPicPr>
          <p:cNvPr id="8" name="Picture 7" descr="A logo for a research company&#10;&#10;Description automatically generated">
            <a:extLst>
              <a:ext uri="{FF2B5EF4-FFF2-40B4-BE49-F238E27FC236}">
                <a16:creationId xmlns:a16="http://schemas.microsoft.com/office/drawing/2014/main" id="{6D0C0FE6-BB1C-43BB-BD65-AB81C0FD45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2661784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3711B-0495-91D6-576E-B6084A154910}"/>
              </a:ext>
            </a:extLst>
          </p:cNvPr>
          <p:cNvSpPr>
            <a:spLocks noGrp="1"/>
          </p:cNvSpPr>
          <p:nvPr>
            <p:ph idx="1"/>
          </p:nvPr>
        </p:nvSpPr>
        <p:spPr/>
        <p:txBody>
          <a:bodyPr/>
          <a:lstStyle/>
          <a:p>
            <a:r>
              <a:rPr lang="en-US" dirty="0"/>
              <a:t>User experience, like most things, comes in a spectrum, but to be able to better teach and help users, we need to be able to separate them into classifications.</a:t>
            </a:r>
          </a:p>
          <a:p>
            <a:pPr lvl="1"/>
            <a:r>
              <a:rPr lang="en-US" dirty="0"/>
              <a:t>Beginner (Introductory)</a:t>
            </a:r>
          </a:p>
          <a:p>
            <a:pPr lvl="1"/>
            <a:r>
              <a:rPr lang="en-US" dirty="0"/>
              <a:t>Intermediate (Intermediary)</a:t>
            </a:r>
          </a:p>
          <a:p>
            <a:pPr lvl="1"/>
            <a:r>
              <a:rPr lang="en-US" dirty="0"/>
              <a:t>Skilled (Advanced)</a:t>
            </a:r>
          </a:p>
          <a:p>
            <a:endParaRPr lang="en-US" dirty="0"/>
          </a:p>
        </p:txBody>
      </p:sp>
      <p:sp>
        <p:nvSpPr>
          <p:cNvPr id="3" name="Title 2">
            <a:extLst>
              <a:ext uri="{FF2B5EF4-FFF2-40B4-BE49-F238E27FC236}">
                <a16:creationId xmlns:a16="http://schemas.microsoft.com/office/drawing/2014/main" id="{B357EE35-C1FE-F55D-BF85-80AF75898CEE}"/>
              </a:ext>
            </a:extLst>
          </p:cNvPr>
          <p:cNvSpPr>
            <a:spLocks noGrp="1"/>
          </p:cNvSpPr>
          <p:nvPr>
            <p:ph type="title"/>
          </p:nvPr>
        </p:nvSpPr>
        <p:spPr/>
        <p:txBody>
          <a:bodyPr/>
          <a:lstStyle/>
          <a:p>
            <a:r>
              <a:rPr lang="en-US" dirty="0"/>
              <a:t>Classifications of Users</a:t>
            </a:r>
          </a:p>
        </p:txBody>
      </p:sp>
      <p:sp>
        <p:nvSpPr>
          <p:cNvPr id="4" name="Date Placeholder 3">
            <a:extLst>
              <a:ext uri="{FF2B5EF4-FFF2-40B4-BE49-F238E27FC236}">
                <a16:creationId xmlns:a16="http://schemas.microsoft.com/office/drawing/2014/main" id="{1AA03E11-0FA2-1880-542B-DA8E8D3FAC1F}"/>
              </a:ext>
            </a:extLst>
          </p:cNvPr>
          <p:cNvSpPr>
            <a:spLocks noGrp="1"/>
          </p:cNvSpPr>
          <p:nvPr>
            <p:ph type="dt" sz="half" idx="10"/>
          </p:nvPr>
        </p:nvSpPr>
        <p:spPr/>
        <p:txBody>
          <a:bodyPr/>
          <a:lstStyle/>
          <a:p>
            <a:fld id="{28AC55A5-FB25-3E43-89C1-1A41CF509CAE}" type="datetime1">
              <a:rPr lang="en-US" smtClean="0"/>
              <a:t>6/18/24</a:t>
            </a:fld>
            <a:endParaRPr lang="en-US"/>
          </a:p>
        </p:txBody>
      </p:sp>
      <p:sp>
        <p:nvSpPr>
          <p:cNvPr id="5" name="Slide Number Placeholder 4">
            <a:extLst>
              <a:ext uri="{FF2B5EF4-FFF2-40B4-BE49-F238E27FC236}">
                <a16:creationId xmlns:a16="http://schemas.microsoft.com/office/drawing/2014/main" id="{46BC0C16-5549-2339-92A7-74022E1172E1}"/>
              </a:ext>
            </a:extLst>
          </p:cNvPr>
          <p:cNvSpPr>
            <a:spLocks noGrp="1"/>
          </p:cNvSpPr>
          <p:nvPr>
            <p:ph type="sldNum" sz="quarter" idx="11"/>
          </p:nvPr>
        </p:nvSpPr>
        <p:spPr/>
        <p:txBody>
          <a:bodyPr/>
          <a:lstStyle/>
          <a:p>
            <a:fld id="{93A0B336-CDC4-4324-8063-D6FD95B423CE}" type="slidenum">
              <a:rPr lang="en-US" smtClean="0"/>
              <a:pPr/>
              <a:t>6</a:t>
            </a:fld>
            <a:endParaRPr lang="en-US"/>
          </a:p>
        </p:txBody>
      </p:sp>
      <p:pic>
        <p:nvPicPr>
          <p:cNvPr id="6" name="Picture 5" descr="A logo for a research company&#10;&#10;Description automatically generated">
            <a:extLst>
              <a:ext uri="{FF2B5EF4-FFF2-40B4-BE49-F238E27FC236}">
                <a16:creationId xmlns:a16="http://schemas.microsoft.com/office/drawing/2014/main" id="{8E8CD8F4-CB03-5722-0894-2FE3A0E572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88554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5319C7-B6C0-4620-FB9F-C38E2D83AE83}"/>
              </a:ext>
            </a:extLst>
          </p:cNvPr>
          <p:cNvSpPr>
            <a:spLocks noGrp="1"/>
          </p:cNvSpPr>
          <p:nvPr>
            <p:ph idx="1"/>
          </p:nvPr>
        </p:nvSpPr>
        <p:spPr/>
        <p:txBody>
          <a:bodyPr>
            <a:normAutofit fontScale="77500" lnSpcReduction="20000"/>
          </a:bodyPr>
          <a:lstStyle/>
          <a:p>
            <a:r>
              <a:rPr lang="en-US" dirty="0"/>
              <a:t>Roles of User Support</a:t>
            </a:r>
          </a:p>
          <a:p>
            <a:pPr lvl="1"/>
            <a:r>
              <a:rPr lang="en-US" b="1" dirty="0"/>
              <a:t>Teaching</a:t>
            </a:r>
          </a:p>
          <a:p>
            <a:pPr lvl="1"/>
            <a:r>
              <a:rPr lang="en-US" dirty="0">
                <a:solidFill>
                  <a:schemeClr val="bg1">
                    <a:lumMod val="85000"/>
                  </a:schemeClr>
                </a:solidFill>
              </a:rPr>
              <a:t>Troubleshooting</a:t>
            </a:r>
          </a:p>
          <a:p>
            <a:pPr lvl="1"/>
            <a:r>
              <a:rPr lang="en-US" b="1" dirty="0"/>
              <a:t>Bridging Communications</a:t>
            </a:r>
          </a:p>
          <a:p>
            <a:pPr lvl="1"/>
            <a:r>
              <a:rPr lang="en-US" dirty="0">
                <a:solidFill>
                  <a:schemeClr val="bg1">
                    <a:lumMod val="85000"/>
                  </a:schemeClr>
                </a:solidFill>
              </a:rPr>
              <a:t>Outreach Coordination</a:t>
            </a:r>
          </a:p>
          <a:p>
            <a:pPr lvl="1"/>
            <a:r>
              <a:rPr lang="en-US" dirty="0">
                <a:solidFill>
                  <a:schemeClr val="bg1">
                    <a:lumMod val="85000"/>
                  </a:schemeClr>
                </a:solidFill>
              </a:rPr>
              <a:t>Conflict Resolution Specialist</a:t>
            </a:r>
          </a:p>
          <a:p>
            <a:r>
              <a:rPr lang="en-US" dirty="0"/>
              <a:t>Classifications of Users</a:t>
            </a:r>
          </a:p>
          <a:p>
            <a:pPr lvl="1"/>
            <a:r>
              <a:rPr lang="en-US" b="1" dirty="0"/>
              <a:t>Beginner</a:t>
            </a:r>
          </a:p>
          <a:p>
            <a:pPr lvl="1"/>
            <a:r>
              <a:rPr lang="en-US" b="1" dirty="0"/>
              <a:t>Intermediate</a:t>
            </a:r>
          </a:p>
          <a:p>
            <a:pPr lvl="1"/>
            <a:r>
              <a:rPr lang="en-US" b="1" dirty="0"/>
              <a:t>Skilled</a:t>
            </a:r>
          </a:p>
          <a:p>
            <a:r>
              <a:rPr lang="en-US" dirty="0"/>
              <a:t>Expectations</a:t>
            </a:r>
          </a:p>
          <a:p>
            <a:r>
              <a:rPr lang="en-US" dirty="0"/>
              <a:t>Bridging the Gap</a:t>
            </a:r>
          </a:p>
          <a:p>
            <a:r>
              <a:rPr lang="en-US" dirty="0"/>
              <a:t>Summary</a:t>
            </a:r>
          </a:p>
        </p:txBody>
      </p:sp>
      <p:sp>
        <p:nvSpPr>
          <p:cNvPr id="3" name="Title 2">
            <a:extLst>
              <a:ext uri="{FF2B5EF4-FFF2-40B4-BE49-F238E27FC236}">
                <a16:creationId xmlns:a16="http://schemas.microsoft.com/office/drawing/2014/main" id="{6F20962E-181D-DCEB-8DF5-777972CF032B}"/>
              </a:ext>
            </a:extLst>
          </p:cNvPr>
          <p:cNvSpPr>
            <a:spLocks noGrp="1"/>
          </p:cNvSpPr>
          <p:nvPr>
            <p:ph type="title"/>
          </p:nvPr>
        </p:nvSpPr>
        <p:spPr/>
        <p:txBody>
          <a:bodyPr/>
          <a:lstStyle/>
          <a:p>
            <a:r>
              <a:rPr lang="en-US" dirty="0"/>
              <a:t>Topics Covered</a:t>
            </a:r>
          </a:p>
        </p:txBody>
      </p:sp>
      <p:sp>
        <p:nvSpPr>
          <p:cNvPr id="4" name="Date Placeholder 3">
            <a:extLst>
              <a:ext uri="{FF2B5EF4-FFF2-40B4-BE49-F238E27FC236}">
                <a16:creationId xmlns:a16="http://schemas.microsoft.com/office/drawing/2014/main" id="{23173CBD-EE73-1260-DD64-D14EADFDFD6D}"/>
              </a:ext>
            </a:extLst>
          </p:cNvPr>
          <p:cNvSpPr>
            <a:spLocks noGrp="1"/>
          </p:cNvSpPr>
          <p:nvPr>
            <p:ph type="dt" sz="half" idx="10"/>
          </p:nvPr>
        </p:nvSpPr>
        <p:spPr/>
        <p:txBody>
          <a:bodyPr/>
          <a:lstStyle/>
          <a:p>
            <a:fld id="{1C2FF43F-D91C-174E-B386-B0773B878278}" type="datetime1">
              <a:rPr lang="en-US" smtClean="0"/>
              <a:t>6/18/24</a:t>
            </a:fld>
            <a:endParaRPr lang="en-US"/>
          </a:p>
        </p:txBody>
      </p:sp>
      <p:sp>
        <p:nvSpPr>
          <p:cNvPr id="5" name="Slide Number Placeholder 4">
            <a:extLst>
              <a:ext uri="{FF2B5EF4-FFF2-40B4-BE49-F238E27FC236}">
                <a16:creationId xmlns:a16="http://schemas.microsoft.com/office/drawing/2014/main" id="{0B303009-7D9D-3C73-A444-DB26A3ED3294}"/>
              </a:ext>
            </a:extLst>
          </p:cNvPr>
          <p:cNvSpPr>
            <a:spLocks noGrp="1"/>
          </p:cNvSpPr>
          <p:nvPr>
            <p:ph type="sldNum" sz="quarter" idx="11"/>
          </p:nvPr>
        </p:nvSpPr>
        <p:spPr/>
        <p:txBody>
          <a:bodyPr/>
          <a:lstStyle/>
          <a:p>
            <a:fld id="{93A0B336-CDC4-4324-8063-D6FD95B423CE}" type="slidenum">
              <a:rPr lang="en-US" smtClean="0"/>
              <a:pPr/>
              <a:t>7</a:t>
            </a:fld>
            <a:endParaRPr lang="en-US"/>
          </a:p>
        </p:txBody>
      </p:sp>
      <p:pic>
        <p:nvPicPr>
          <p:cNvPr id="7" name="Content Placeholder 9" descr="A person pushing a box on a bridge&#10;&#10;Description automatically generated with medium confidence">
            <a:extLst>
              <a:ext uri="{FF2B5EF4-FFF2-40B4-BE49-F238E27FC236}">
                <a16:creationId xmlns:a16="http://schemas.microsoft.com/office/drawing/2014/main" id="{BA2FFAEE-B5C2-A04B-4414-2453822D1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5421" y="0"/>
            <a:ext cx="2186579" cy="1281199"/>
          </a:xfrm>
          <a:prstGeom prst="rect">
            <a:avLst/>
          </a:prstGeom>
        </p:spPr>
      </p:pic>
      <p:pic>
        <p:nvPicPr>
          <p:cNvPr id="8" name="Picture 7" descr="A logo for a research company&#10;&#10;Description automatically generated">
            <a:extLst>
              <a:ext uri="{FF2B5EF4-FFF2-40B4-BE49-F238E27FC236}">
                <a16:creationId xmlns:a16="http://schemas.microsoft.com/office/drawing/2014/main" id="{49B6E959-87D6-5111-DA93-8B1EB77218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875359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BE4645-0AAE-CD07-B68E-A256AA956E50}"/>
              </a:ext>
            </a:extLst>
          </p:cNvPr>
          <p:cNvSpPr>
            <a:spLocks noGrp="1"/>
          </p:cNvSpPr>
          <p:nvPr>
            <p:ph type="title"/>
          </p:nvPr>
        </p:nvSpPr>
        <p:spPr>
          <a:xfrm>
            <a:off x="838200" y="2776221"/>
            <a:ext cx="10515600" cy="933450"/>
          </a:xfrm>
        </p:spPr>
        <p:txBody>
          <a:bodyPr>
            <a:noAutofit/>
          </a:bodyPr>
          <a:lstStyle/>
          <a:p>
            <a:pPr algn="ctr"/>
            <a:r>
              <a:rPr lang="en-US" sz="7200" b="1" dirty="0"/>
              <a:t>Teaching</a:t>
            </a:r>
          </a:p>
        </p:txBody>
      </p:sp>
      <p:sp>
        <p:nvSpPr>
          <p:cNvPr id="4" name="Date Placeholder 3">
            <a:extLst>
              <a:ext uri="{FF2B5EF4-FFF2-40B4-BE49-F238E27FC236}">
                <a16:creationId xmlns:a16="http://schemas.microsoft.com/office/drawing/2014/main" id="{D15391B0-4078-ACF3-2D72-4EC497F350A6}"/>
              </a:ext>
            </a:extLst>
          </p:cNvPr>
          <p:cNvSpPr>
            <a:spLocks noGrp="1"/>
          </p:cNvSpPr>
          <p:nvPr>
            <p:ph type="dt" sz="half" idx="10"/>
          </p:nvPr>
        </p:nvSpPr>
        <p:spPr/>
        <p:txBody>
          <a:bodyPr/>
          <a:lstStyle/>
          <a:p>
            <a:fld id="{C7B8D087-4F0A-9348-8AAC-7725441D4431}" type="datetime1">
              <a:rPr lang="en-US" smtClean="0"/>
              <a:t>6/18/24</a:t>
            </a:fld>
            <a:endParaRPr lang="en-US"/>
          </a:p>
        </p:txBody>
      </p:sp>
      <p:sp>
        <p:nvSpPr>
          <p:cNvPr id="5" name="Slide Number Placeholder 4">
            <a:extLst>
              <a:ext uri="{FF2B5EF4-FFF2-40B4-BE49-F238E27FC236}">
                <a16:creationId xmlns:a16="http://schemas.microsoft.com/office/drawing/2014/main" id="{6313BA0E-304E-2A34-4C86-362D6193B501}"/>
              </a:ext>
            </a:extLst>
          </p:cNvPr>
          <p:cNvSpPr>
            <a:spLocks noGrp="1"/>
          </p:cNvSpPr>
          <p:nvPr>
            <p:ph type="sldNum" sz="quarter" idx="11"/>
          </p:nvPr>
        </p:nvSpPr>
        <p:spPr/>
        <p:txBody>
          <a:bodyPr/>
          <a:lstStyle/>
          <a:p>
            <a:fld id="{93A0B336-CDC4-4324-8063-D6FD95B423CE}" type="slidenum">
              <a:rPr lang="en-US" smtClean="0"/>
              <a:pPr/>
              <a:t>8</a:t>
            </a:fld>
            <a:endParaRPr lang="en-US"/>
          </a:p>
        </p:txBody>
      </p:sp>
      <p:pic>
        <p:nvPicPr>
          <p:cNvPr id="2" name="Picture 1" descr="A logo for a research company&#10;&#10;Description automatically generated">
            <a:extLst>
              <a:ext uri="{FF2B5EF4-FFF2-40B4-BE49-F238E27FC236}">
                <a16:creationId xmlns:a16="http://schemas.microsoft.com/office/drawing/2014/main" id="{B0575B36-1380-126C-C5E4-A41E61CFF3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6971" y="6133607"/>
            <a:ext cx="613755" cy="613755"/>
          </a:xfrm>
          <a:prstGeom prst="rect">
            <a:avLst/>
          </a:prstGeom>
        </p:spPr>
      </p:pic>
    </p:spTree>
    <p:extLst>
      <p:ext uri="{BB962C8B-B14F-4D97-AF65-F5344CB8AC3E}">
        <p14:creationId xmlns:p14="http://schemas.microsoft.com/office/powerpoint/2010/main" val="84546310"/>
      </p:ext>
    </p:extLst>
  </p:cSld>
  <p:clrMapOvr>
    <a:masterClrMapping/>
  </p:clrMapOvr>
</p:sld>
</file>

<file path=ppt/theme/theme1.xml><?xml version="1.0" encoding="utf-8"?>
<a:theme xmlns:a="http://schemas.openxmlformats.org/drawingml/2006/main" name="Office Theme">
  <a:themeElements>
    <a:clrScheme name="2021_WashU_IT">
      <a:dk1>
        <a:srgbClr val="172752"/>
      </a:dk1>
      <a:lt1>
        <a:srgbClr val="FFFFFF"/>
      </a:lt1>
      <a:dk2>
        <a:srgbClr val="3D3D3D"/>
      </a:dk2>
      <a:lt2>
        <a:srgbClr val="EEEEEE"/>
      </a:lt2>
      <a:accent1>
        <a:srgbClr val="789B4A"/>
      </a:accent1>
      <a:accent2>
        <a:srgbClr val="2B8282"/>
      </a:accent2>
      <a:accent3>
        <a:srgbClr val="B85323"/>
      </a:accent3>
      <a:accent4>
        <a:srgbClr val="622466"/>
      </a:accent4>
      <a:accent5>
        <a:srgbClr val="6C7373"/>
      </a:accent5>
      <a:accent6>
        <a:srgbClr val="FFCC00"/>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92819</TotalTime>
  <Words>1834</Words>
  <Application>Microsoft Macintosh PowerPoint</Application>
  <PresentationFormat>Widescreen</PresentationFormat>
  <Paragraphs>415</Paragraphs>
  <Slides>51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Calibri</vt:lpstr>
      <vt:lpstr>Source Sans Pro</vt:lpstr>
      <vt:lpstr>Office Theme</vt:lpstr>
      <vt:lpstr>CI User Support</vt:lpstr>
      <vt:lpstr>About Myself</vt:lpstr>
      <vt:lpstr>The Importance of CI User Support</vt:lpstr>
      <vt:lpstr>The Role of CI User Support</vt:lpstr>
      <vt:lpstr>The Importance of User Support</vt:lpstr>
      <vt:lpstr>The Roles of User Support</vt:lpstr>
      <vt:lpstr>Classifications of Users</vt:lpstr>
      <vt:lpstr>Topics Covered</vt:lpstr>
      <vt:lpstr>Teaching</vt:lpstr>
      <vt:lpstr>Teaching</vt:lpstr>
      <vt:lpstr>Teaching: The Challenges</vt:lpstr>
      <vt:lpstr>Teaching: Motivation</vt:lpstr>
      <vt:lpstr>Teaching: Formats</vt:lpstr>
      <vt:lpstr>Teaching: Effectiveness</vt:lpstr>
      <vt:lpstr>Teaching: Improvement</vt:lpstr>
      <vt:lpstr>Teaching: Skills</vt:lpstr>
      <vt:lpstr>Beginner</vt:lpstr>
      <vt:lpstr>Beginner: Characteristics</vt:lpstr>
      <vt:lpstr>Beginner: Common Issues</vt:lpstr>
      <vt:lpstr>Beginner: Needs</vt:lpstr>
      <vt:lpstr>Beginner: Teaching</vt:lpstr>
      <vt:lpstr>Intermediate</vt:lpstr>
      <vt:lpstr>Intermediate: Characteristics</vt:lpstr>
      <vt:lpstr>Intermediate: Common Issues</vt:lpstr>
      <vt:lpstr>Intermediate: Needs</vt:lpstr>
      <vt:lpstr>Intermediate: Teaching</vt:lpstr>
      <vt:lpstr>Advanced</vt:lpstr>
      <vt:lpstr>Advanced: Characteristics</vt:lpstr>
      <vt:lpstr>Advanced: Common Issues</vt:lpstr>
      <vt:lpstr>Advanced: Needs</vt:lpstr>
      <vt:lpstr>Advanced: Teaching</vt:lpstr>
      <vt:lpstr>Bridging Communications</vt:lpstr>
      <vt:lpstr>Bridging Communications</vt:lpstr>
      <vt:lpstr>Bridging Communications:  Examples</vt:lpstr>
      <vt:lpstr>Bridging Communications:  Background and Cultural Differences</vt:lpstr>
      <vt:lpstr>Bridging Communications: Skillsets</vt:lpstr>
      <vt:lpstr>Bridging Communications: Methods</vt:lpstr>
      <vt:lpstr>Expectations</vt:lpstr>
      <vt:lpstr>Expectations: Faculty</vt:lpstr>
      <vt:lpstr>Expectations: Students</vt:lpstr>
      <vt:lpstr>Bridging the Gap</vt:lpstr>
      <vt:lpstr>Bridging the Gap:  Identifying the Gaps</vt:lpstr>
      <vt:lpstr>Bridging the Gap: Identifying the Bridges</vt:lpstr>
      <vt:lpstr>Bridging the Gap: Examples</vt:lpstr>
      <vt:lpstr>Bridging the Gap: Examples</vt:lpstr>
      <vt:lpstr>Bridging the Gap: Examples</vt:lpstr>
      <vt:lpstr>Bridging the Gap: Examples</vt:lpstr>
      <vt:lpstr>Bridging the Gap: Other Ideas</vt:lpstr>
      <vt:lpstr>Summary</vt:lpstr>
      <vt:lpstr>Summary</vt:lpstr>
      <vt:lpstr>Thanks!</vt:lpstr>
    </vt:vector>
  </TitlesOfParts>
  <Company>Washington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Stewart, Allison</dc:creator>
  <cp:lastModifiedBy>Fritz-Waters, Elyn</cp:lastModifiedBy>
  <cp:revision>69</cp:revision>
  <dcterms:created xsi:type="dcterms:W3CDTF">2021-09-14T15:35:30Z</dcterms:created>
  <dcterms:modified xsi:type="dcterms:W3CDTF">2024-06-24T12:03:03Z</dcterms:modified>
</cp:coreProperties>
</file>