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EC9F5-6478-B255-BD15-56874950DE26}" v="191" dt="2024-06-27T02:59:36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22363"/>
            <a:ext cx="11311758" cy="230877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2060"/>
                </a:solidFill>
                <a:highlight>
                  <a:srgbClr val="000080"/>
                </a:highlight>
                <a:latin typeface="+mn-lt"/>
                <a:ea typeface="+mn-lt"/>
                <a:cs typeface="+mn-lt"/>
              </a:rPr>
              <a:t>.</a:t>
            </a:r>
            <a:r>
              <a:rPr lang="en-US" b="1" dirty="0">
                <a:solidFill>
                  <a:srgbClr val="FFFF00"/>
                </a:solidFill>
                <a:highlight>
                  <a:srgbClr val="000080"/>
                </a:highlight>
                <a:latin typeface="+mn-lt"/>
                <a:ea typeface="+mn-lt"/>
                <a:cs typeface="+mn-lt"/>
              </a:rPr>
              <a:t> What I Wish I'd Known When I   </a:t>
            </a:r>
            <a:r>
              <a:rPr lang="en-US" b="1" dirty="0">
                <a:solidFill>
                  <a:srgbClr val="002060"/>
                </a:solidFill>
                <a:highlight>
                  <a:srgbClr val="000080"/>
                </a:highlight>
                <a:ea typeface="+mj-lt"/>
                <a:cs typeface="+mj-lt"/>
              </a:rPr>
              <a:t>.</a:t>
            </a:r>
            <a:r>
              <a:rPr lang="en-US" b="1" dirty="0">
                <a:solidFill>
                  <a:srgbClr val="FFFF00"/>
                </a:solidFill>
                <a:highlight>
                  <a:srgbClr val="000080"/>
                </a:highlight>
                <a:ea typeface="+mj-lt"/>
                <a:cs typeface="+mj-lt"/>
              </a:rPr>
              <a:t> </a:t>
            </a:r>
            <a:r>
              <a:rPr lang="en-US" b="1" dirty="0">
                <a:solidFill>
                  <a:srgbClr val="FFFF00"/>
                </a:solidFill>
                <a:highlight>
                  <a:srgbClr val="000080"/>
                </a:highlight>
                <a:latin typeface="+mn-lt"/>
                <a:ea typeface="+mn-lt"/>
                <a:cs typeface="+mn-lt"/>
              </a:rPr>
              <a:t>Started as a CI Facilitator 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sz="4000" b="1" err="1"/>
              <a:t>Feseha</a:t>
            </a:r>
            <a:r>
              <a:rPr lang="en-US" sz="4000" b="1" dirty="0"/>
              <a:t> Abebe-</a:t>
            </a:r>
            <a:r>
              <a:rPr lang="en-US" sz="4000" b="1" err="1"/>
              <a:t>Akele</a:t>
            </a:r>
            <a:r>
              <a:rPr lang="en-US" sz="4000" b="1" dirty="0"/>
              <a:t>, PhD</a:t>
            </a:r>
          </a:p>
          <a:p>
            <a:r>
              <a:rPr lang="en-US" sz="2800" b="1" dirty="0"/>
              <a:t>Elizabeth City State University, NC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A50A-BB68-5C31-0DC3-D778ACE1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wish I knew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4948C-2C85-1525-2A5D-195E74603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 dirty="0">
                <a:ea typeface="+mn-lt"/>
                <a:cs typeface="+mn-lt"/>
              </a:rPr>
              <a:t>Being a successful CI facilitator encompasses the essential aspects of focusing on both </a:t>
            </a:r>
            <a:r>
              <a:rPr lang="en-US" sz="4800" b="1" dirty="0">
                <a:solidFill>
                  <a:srgbClr val="FF0000"/>
                </a:solidFill>
                <a:ea typeface="+mn-lt"/>
                <a:cs typeface="+mn-lt"/>
              </a:rPr>
              <a:t>technical skills</a:t>
            </a:r>
            <a:r>
              <a:rPr lang="en-US" sz="4800" dirty="0">
                <a:ea typeface="+mn-lt"/>
                <a:cs typeface="+mn-lt"/>
              </a:rPr>
              <a:t> and the </a:t>
            </a:r>
            <a:r>
              <a:rPr lang="en-US" sz="4800" b="1" dirty="0">
                <a:solidFill>
                  <a:srgbClr val="FF0000"/>
                </a:solidFill>
                <a:ea typeface="+mn-lt"/>
                <a:cs typeface="+mn-lt"/>
              </a:rPr>
              <a:t>interpersonal dynamics</a:t>
            </a:r>
            <a:r>
              <a:rPr lang="en-US" sz="4800" dirty="0">
                <a:ea typeface="+mn-lt"/>
                <a:cs typeface="+mn-lt"/>
              </a:rPr>
              <a:t> crucial for driving </a:t>
            </a:r>
            <a:r>
              <a:rPr lang="en-US" sz="4800" b="1" dirty="0">
                <a:solidFill>
                  <a:srgbClr val="00B050"/>
                </a:solidFill>
                <a:ea typeface="+mn-lt"/>
                <a:cs typeface="+mn-lt"/>
              </a:rPr>
              <a:t>meaningful change</a:t>
            </a:r>
            <a:r>
              <a:rPr lang="en-US" sz="4800" dirty="0">
                <a:solidFill>
                  <a:srgbClr val="00B050"/>
                </a:solidFill>
                <a:ea typeface="+mn-lt"/>
                <a:cs typeface="+mn-lt"/>
              </a:rPr>
              <a:t> </a:t>
            </a:r>
            <a:r>
              <a:rPr lang="en-US" sz="4800" dirty="0">
                <a:ea typeface="+mn-lt"/>
                <a:cs typeface="+mn-lt"/>
              </a:rPr>
              <a:t>within organizations.</a:t>
            </a:r>
            <a:endParaRPr lang="en-US" sz="4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582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4EEE-E1D7-EE31-6EF6-FDFE6AA0E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236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 wish I knew how crucial it is 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20B65-F00C-FAD4-0A2B-1F9E4882B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Understand Organizational Culture</a:t>
            </a:r>
            <a:r>
              <a:rPr lang="en-US" sz="3600" dirty="0">
                <a:ea typeface="+mn-lt"/>
                <a:cs typeface="+mn-lt"/>
              </a:rPr>
              <a:t>: Recognize that CI efforts heavily depend on organizational culture. Spend time understanding the current culture and how it influences change initiatives.</a:t>
            </a:r>
          </a:p>
          <a:p>
            <a:r>
              <a:rPr lang="en-US" sz="3600" b="1" dirty="0">
                <a:ea typeface="+mn-lt"/>
                <a:cs typeface="+mn-lt"/>
              </a:rPr>
              <a:t>Build Relationships</a:t>
            </a:r>
            <a:r>
              <a:rPr lang="en-US" sz="3600" dirty="0">
                <a:ea typeface="+mn-lt"/>
                <a:cs typeface="+mn-lt"/>
              </a:rPr>
              <a:t>: Success in CI facilitation hinges on relationships. Invest in building trust with teams and stakeholders early on to foster open communication and collaboration.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6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FC88-390D-EEA0-D3CF-5ED7C0F4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28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 wish I knew how to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E971-7BC1-A590-B0CF-CE1FB267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453"/>
            <a:ext cx="10515600" cy="5113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Embrace Resistance</a:t>
            </a:r>
            <a:r>
              <a:rPr lang="en-US" sz="3600" dirty="0">
                <a:ea typeface="+mn-lt"/>
                <a:cs typeface="+mn-lt"/>
              </a:rPr>
              <a:t>: Anticipate resistance to change and view it as an opportunity rather than a hurdle. Address concerns transparently and involve detractors in the process to gain their support.</a:t>
            </a:r>
          </a:p>
          <a:p>
            <a:r>
              <a:rPr lang="en-US" sz="3600" b="1" dirty="0">
                <a:ea typeface="+mn-lt"/>
                <a:cs typeface="+mn-lt"/>
              </a:rPr>
              <a:t>Balance Quick Wins and Long-Term Goals</a:t>
            </a:r>
            <a:r>
              <a:rPr lang="en-US" sz="3600" dirty="0">
                <a:ea typeface="+mn-lt"/>
                <a:cs typeface="+mn-lt"/>
              </a:rPr>
              <a:t>: Aim for quick wins to demonstrate the effectiveness of CI initiatives but keep sight of long-term strategic goals to sustain momentum and drive continuous improvement with the adoption of emerging technologies.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FC88-390D-EEA0-D3CF-5ED7C0F4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288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 wish I knew how to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E971-7BC1-A590-B0CF-CE1FB267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453"/>
            <a:ext cx="10515600" cy="5113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Master Facilitation Skills</a:t>
            </a:r>
            <a:r>
              <a:rPr lang="en-US" sz="3600" dirty="0">
                <a:ea typeface="+mn-lt"/>
                <a:cs typeface="+mn-lt"/>
              </a:rPr>
              <a:t>: Develop strong facilitation skills to guide teams through problem-solving and decision-making processes effectively. This includes </a:t>
            </a:r>
            <a:r>
              <a:rPr lang="en-US" sz="3600" b="1" dirty="0">
                <a:solidFill>
                  <a:srgbClr val="00B050"/>
                </a:solidFill>
                <a:highlight>
                  <a:srgbClr val="FF00FF"/>
                </a:highlight>
                <a:ea typeface="+mn-lt"/>
                <a:cs typeface="+mn-lt"/>
              </a:rPr>
              <a:t>managing group dynamics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b="1" dirty="0">
                <a:solidFill>
                  <a:srgbClr val="FFFF00"/>
                </a:solidFill>
                <a:highlight>
                  <a:srgbClr val="000080"/>
                </a:highlight>
                <a:ea typeface="+mn-lt"/>
                <a:cs typeface="+mn-lt"/>
              </a:rPr>
              <a:t>keeping</a:t>
            </a:r>
            <a:r>
              <a:rPr lang="en-US" sz="3600" b="1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3600" b="1" dirty="0">
                <a:solidFill>
                  <a:srgbClr val="FFFF00"/>
                </a:solidFill>
                <a:highlight>
                  <a:srgbClr val="000080"/>
                </a:highlight>
                <a:ea typeface="+mn-lt"/>
                <a:cs typeface="+mn-lt"/>
              </a:rPr>
              <a:t>discussions on track</a:t>
            </a:r>
            <a:r>
              <a:rPr lang="en-US" sz="3600" dirty="0">
                <a:ea typeface="+mn-lt"/>
                <a:cs typeface="+mn-lt"/>
              </a:rPr>
              <a:t>, and </a:t>
            </a:r>
            <a:r>
              <a:rPr lang="en-US" sz="3600" b="1" dirty="0">
                <a:solidFill>
                  <a:srgbClr val="FF0000"/>
                </a:solidFill>
                <a:highlight>
                  <a:srgbClr val="00FFFF"/>
                </a:highlight>
                <a:ea typeface="+mn-lt"/>
                <a:cs typeface="+mn-lt"/>
              </a:rPr>
              <a:t>fostering creativity</a:t>
            </a:r>
            <a:r>
              <a:rPr lang="en-US" sz="3600" dirty="0">
                <a:ea typeface="+mn-lt"/>
                <a:cs typeface="+mn-lt"/>
              </a:rPr>
              <a:t>.</a:t>
            </a:r>
          </a:p>
          <a:p>
            <a:r>
              <a:rPr lang="en-US" sz="3600" b="1" dirty="0">
                <a:ea typeface="+mn-lt"/>
                <a:cs typeface="+mn-lt"/>
              </a:rPr>
              <a:t>Garner Leadership Support</a:t>
            </a:r>
            <a:r>
              <a:rPr lang="en-US" sz="3600" dirty="0">
                <a:ea typeface="+mn-lt"/>
                <a:cs typeface="+mn-lt"/>
              </a:rPr>
              <a:t>: Engage with and secure support from senior leadership early on. Their endorsement and involvement are crucial for overcoming organizational barriers and ensuring CI initiatives receive necessary resources.</a:t>
            </a:r>
          </a:p>
          <a:p>
            <a:endParaRPr lang="en-US" sz="3600" dirty="0"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3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FC88-390D-EEA0-D3CF-5ED7C0F4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28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 wish I knew how to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E971-7BC1-A590-B0CF-CE1FB267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453"/>
            <a:ext cx="10515600" cy="5113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Measure Impact</a:t>
            </a:r>
            <a:r>
              <a:rPr lang="en-US" sz="3600" dirty="0">
                <a:ea typeface="+mn-lt"/>
                <a:cs typeface="+mn-lt"/>
              </a:rPr>
              <a:t>: Establish metrics and mechanisms to track the impact of CI initiatives. Regularly evaluate outcomes against initial goals to demonstrate value and inform future improvements.</a:t>
            </a:r>
          </a:p>
          <a:p>
            <a:r>
              <a:rPr lang="en-US" sz="3600" b="1" dirty="0">
                <a:ea typeface="+mn-lt"/>
                <a:cs typeface="+mn-lt"/>
              </a:rPr>
              <a:t>Leverage Self-Reflection</a:t>
            </a:r>
            <a:r>
              <a:rPr lang="en-US" sz="3600" dirty="0">
                <a:ea typeface="+mn-lt"/>
                <a:cs typeface="+mn-lt"/>
              </a:rPr>
              <a:t>: Regularly reflect on your own facilitation style and effectiveness. Solicit feedback from teams and stakeholders to identify areas for improvement and refine your approach.</a:t>
            </a:r>
          </a:p>
          <a:p>
            <a:endParaRPr lang="en-US" sz="3600" dirty="0"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9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FC88-390D-EEA0-D3CF-5ED7C0F4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7644" y="2975681"/>
            <a:ext cx="3036712" cy="91828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6650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. What I Wish I'd Known When I   . Started as a CI Facilitator  </vt:lpstr>
      <vt:lpstr>I wish I knew . . .</vt:lpstr>
      <vt:lpstr>I wish I knew how crucial it is to</vt:lpstr>
      <vt:lpstr>I wish I knew how to </vt:lpstr>
      <vt:lpstr>I wish I knew how to </vt:lpstr>
      <vt:lpstr>I wish I knew how to 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123</cp:revision>
  <dcterms:created xsi:type="dcterms:W3CDTF">2024-06-27T02:36:39Z</dcterms:created>
  <dcterms:modified xsi:type="dcterms:W3CDTF">2024-06-27T02:59:46Z</dcterms:modified>
</cp:coreProperties>
</file>