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xls" ContentType="application/vnd.ms-excel"/>
  <Default Extension="rels" ContentType="application/vnd.openxmlformats-package.relationships+xml"/>
  <Default Extension="xml" ContentType="application/xml"/>
  <Default Extension="tiff" ContentType="image/tiff"/>
  <Default Extension="tif" ContentType="image/tif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17.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notesSlides/notesSlide18.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85.xml" ContentType="application/vnd.openxmlformats-officedocument.presentationml.tags+xml"/>
  <Override PartName="/ppt/notesSlides/notesSlide22.xml" ContentType="application/vnd.openxmlformats-officedocument.presentationml.notesSlide+xml"/>
  <Override PartName="/ppt/tags/tag86.xml" ContentType="application/vnd.openxmlformats-officedocument.presentationml.tags+xml"/>
  <Override PartName="/ppt/tags/tag87.xml" ContentType="application/vnd.openxmlformats-officedocument.presentationml.tags+xml"/>
  <Override PartName="/ppt/notesSlides/notesSlide23.xml" ContentType="application/vnd.openxmlformats-officedocument.presentationml.notesSlide+xml"/>
  <Override PartName="/ppt/tags/tag8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6" r:id="rId1"/>
  </p:sldMasterIdLst>
  <p:notesMasterIdLst>
    <p:notesMasterId r:id="rId104"/>
  </p:notesMasterIdLst>
  <p:handoutMasterIdLst>
    <p:handoutMasterId r:id="rId105"/>
  </p:handoutMasterIdLst>
  <p:sldIdLst>
    <p:sldId id="701" r:id="rId2"/>
    <p:sldId id="781" r:id="rId3"/>
    <p:sldId id="798" r:id="rId4"/>
    <p:sldId id="810" r:id="rId5"/>
    <p:sldId id="782" r:id="rId6"/>
    <p:sldId id="783" r:id="rId7"/>
    <p:sldId id="784" r:id="rId8"/>
    <p:sldId id="785" r:id="rId9"/>
    <p:sldId id="787" r:id="rId10"/>
    <p:sldId id="788" r:id="rId11"/>
    <p:sldId id="789" r:id="rId12"/>
    <p:sldId id="796" r:id="rId13"/>
    <p:sldId id="790" r:id="rId14"/>
    <p:sldId id="793" r:id="rId15"/>
    <p:sldId id="794" r:id="rId16"/>
    <p:sldId id="795" r:id="rId17"/>
    <p:sldId id="811" r:id="rId18"/>
    <p:sldId id="812" r:id="rId19"/>
    <p:sldId id="895" r:id="rId20"/>
    <p:sldId id="896" r:id="rId21"/>
    <p:sldId id="815" r:id="rId22"/>
    <p:sldId id="816" r:id="rId23"/>
    <p:sldId id="817" r:id="rId24"/>
    <p:sldId id="818" r:id="rId25"/>
    <p:sldId id="819" r:id="rId26"/>
    <p:sldId id="820" r:id="rId27"/>
    <p:sldId id="821" r:id="rId28"/>
    <p:sldId id="822" r:id="rId29"/>
    <p:sldId id="823" r:id="rId30"/>
    <p:sldId id="824" r:id="rId31"/>
    <p:sldId id="825" r:id="rId32"/>
    <p:sldId id="826" r:id="rId33"/>
    <p:sldId id="827" r:id="rId34"/>
    <p:sldId id="828" r:id="rId35"/>
    <p:sldId id="829" r:id="rId36"/>
    <p:sldId id="830" r:id="rId37"/>
    <p:sldId id="831" r:id="rId38"/>
    <p:sldId id="832" r:id="rId39"/>
    <p:sldId id="833" r:id="rId40"/>
    <p:sldId id="834" r:id="rId41"/>
    <p:sldId id="835" r:id="rId42"/>
    <p:sldId id="836" r:id="rId43"/>
    <p:sldId id="837" r:id="rId44"/>
    <p:sldId id="838" r:id="rId45"/>
    <p:sldId id="839" r:id="rId46"/>
    <p:sldId id="840" r:id="rId47"/>
    <p:sldId id="841" r:id="rId48"/>
    <p:sldId id="842" r:id="rId49"/>
    <p:sldId id="843" r:id="rId50"/>
    <p:sldId id="844" r:id="rId51"/>
    <p:sldId id="845" r:id="rId52"/>
    <p:sldId id="846" r:id="rId53"/>
    <p:sldId id="847" r:id="rId54"/>
    <p:sldId id="848" r:id="rId55"/>
    <p:sldId id="849" r:id="rId56"/>
    <p:sldId id="850" r:id="rId57"/>
    <p:sldId id="851" r:id="rId58"/>
    <p:sldId id="852" r:id="rId59"/>
    <p:sldId id="853" r:id="rId60"/>
    <p:sldId id="854" r:id="rId61"/>
    <p:sldId id="855" r:id="rId62"/>
    <p:sldId id="856" r:id="rId63"/>
    <p:sldId id="857" r:id="rId64"/>
    <p:sldId id="858" r:id="rId65"/>
    <p:sldId id="859" r:id="rId66"/>
    <p:sldId id="860" r:id="rId67"/>
    <p:sldId id="861" r:id="rId68"/>
    <p:sldId id="862" r:id="rId69"/>
    <p:sldId id="863" r:id="rId70"/>
    <p:sldId id="864" r:id="rId71"/>
    <p:sldId id="865" r:id="rId72"/>
    <p:sldId id="866" r:id="rId73"/>
    <p:sldId id="867" r:id="rId74"/>
    <p:sldId id="868" r:id="rId75"/>
    <p:sldId id="869" r:id="rId76"/>
    <p:sldId id="870" r:id="rId77"/>
    <p:sldId id="871" r:id="rId78"/>
    <p:sldId id="872" r:id="rId79"/>
    <p:sldId id="873" r:id="rId80"/>
    <p:sldId id="874" r:id="rId81"/>
    <p:sldId id="875" r:id="rId82"/>
    <p:sldId id="876" r:id="rId83"/>
    <p:sldId id="877" r:id="rId84"/>
    <p:sldId id="878" r:id="rId85"/>
    <p:sldId id="879" r:id="rId86"/>
    <p:sldId id="880" r:id="rId87"/>
    <p:sldId id="881" r:id="rId88"/>
    <p:sldId id="882" r:id="rId89"/>
    <p:sldId id="883" r:id="rId90"/>
    <p:sldId id="884" r:id="rId91"/>
    <p:sldId id="885" r:id="rId92"/>
    <p:sldId id="886" r:id="rId93"/>
    <p:sldId id="887" r:id="rId94"/>
    <p:sldId id="888" r:id="rId95"/>
    <p:sldId id="889" r:id="rId96"/>
    <p:sldId id="890" r:id="rId97"/>
    <p:sldId id="800" r:id="rId98"/>
    <p:sldId id="801" r:id="rId99"/>
    <p:sldId id="803" r:id="rId100"/>
    <p:sldId id="799" r:id="rId101"/>
    <p:sldId id="467" r:id="rId102"/>
    <p:sldId id="894" r:id="rId103"/>
  </p:sldIdLst>
  <p:sldSz cx="9144000" cy="6858000" type="screen4x3"/>
  <p:notesSz cx="6858000" cy="9144000"/>
  <p:custDataLst>
    <p:tags r:id="rId106"/>
  </p:custDataLst>
  <p:defaultTextStyle>
    <a:defPPr>
      <a:defRPr lang="en-US"/>
    </a:defPPr>
    <a:lvl1pPr algn="ctr" rtl="0" fontAlgn="base">
      <a:spcBef>
        <a:spcPct val="0"/>
      </a:spcBef>
      <a:spcAft>
        <a:spcPct val="0"/>
      </a:spcAft>
      <a:defRPr kern="1200">
        <a:solidFill>
          <a:schemeClr val="tx1"/>
        </a:solidFill>
        <a:latin typeface="Times New Roman" pitchFamily="18" charset="0"/>
        <a:ea typeface="+mn-ea"/>
        <a:cs typeface="+mn-cs"/>
      </a:defRPr>
    </a:lvl1pPr>
    <a:lvl2pPr marL="457200" algn="ctr" rtl="0" fontAlgn="base">
      <a:spcBef>
        <a:spcPct val="0"/>
      </a:spcBef>
      <a:spcAft>
        <a:spcPct val="0"/>
      </a:spcAft>
      <a:defRPr kern="1200">
        <a:solidFill>
          <a:schemeClr val="tx1"/>
        </a:solidFill>
        <a:latin typeface="Times New Roman" pitchFamily="18" charset="0"/>
        <a:ea typeface="+mn-ea"/>
        <a:cs typeface="+mn-cs"/>
      </a:defRPr>
    </a:lvl2pPr>
    <a:lvl3pPr marL="914400" algn="ctr" rtl="0" fontAlgn="base">
      <a:spcBef>
        <a:spcPct val="0"/>
      </a:spcBef>
      <a:spcAft>
        <a:spcPct val="0"/>
      </a:spcAft>
      <a:defRPr kern="1200">
        <a:solidFill>
          <a:schemeClr val="tx1"/>
        </a:solidFill>
        <a:latin typeface="Times New Roman" pitchFamily="18" charset="0"/>
        <a:ea typeface="+mn-ea"/>
        <a:cs typeface="+mn-cs"/>
      </a:defRPr>
    </a:lvl3pPr>
    <a:lvl4pPr marL="1371600" algn="ctr" rtl="0" fontAlgn="base">
      <a:spcBef>
        <a:spcPct val="0"/>
      </a:spcBef>
      <a:spcAft>
        <a:spcPct val="0"/>
      </a:spcAft>
      <a:defRPr kern="1200">
        <a:solidFill>
          <a:schemeClr val="tx1"/>
        </a:solidFill>
        <a:latin typeface="Times New Roman" pitchFamily="18" charset="0"/>
        <a:ea typeface="+mn-ea"/>
        <a:cs typeface="+mn-cs"/>
      </a:defRPr>
    </a:lvl4pPr>
    <a:lvl5pPr marL="1828800" algn="ctr"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FFCCFF"/>
    <a:srgbClr val="CC99FF"/>
    <a:srgbClr val="800080"/>
    <a:srgbClr val="CC6600"/>
    <a:srgbClr val="008000"/>
    <a:srgbClr val="A50021"/>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74" autoAdjust="0"/>
    <p:restoredTop sz="93474" autoAdjust="0"/>
  </p:normalViewPr>
  <p:slideViewPr>
    <p:cSldViewPr>
      <p:cViewPr varScale="1">
        <p:scale>
          <a:sx n="49" d="100"/>
          <a:sy n="49" d="100"/>
        </p:scale>
        <p:origin x="678" y="54"/>
      </p:cViewPr>
      <p:guideLst>
        <p:guide orient="horz" pos="2160"/>
        <p:guide pos="2880"/>
      </p:guideLst>
    </p:cSldViewPr>
  </p:slideViewPr>
  <p:outlineViewPr>
    <p:cViewPr>
      <p:scale>
        <a:sx n="33" d="100"/>
        <a:sy n="33" d="100"/>
      </p:scale>
      <p:origin x="0" y="-53964"/>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presProps" Target="presProps.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viewProps" Target="viewProp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ags" Target="tags/tag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theme" Target="theme/theme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image" Target="../media/image21.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4.wmf"/><Relationship Id="rId1" Type="http://schemas.openxmlformats.org/officeDocument/2006/relationships/image" Target="../media/image23.wmf"/><Relationship Id="rId4" Type="http://schemas.openxmlformats.org/officeDocument/2006/relationships/image" Target="../media/image26.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image" Target="../media/image2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smtClean="0"/>
            </a:lvl1pPr>
          </a:lstStyle>
          <a:p>
            <a:pPr>
              <a:defRPr/>
            </a:pPr>
            <a:endParaRPr lang="en-US"/>
          </a:p>
        </p:txBody>
      </p:sp>
      <p:sp>
        <p:nvSpPr>
          <p:cNvPr id="41987"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41988"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smtClean="0"/>
            </a:lvl1pPr>
          </a:lstStyle>
          <a:p>
            <a:pPr>
              <a:defRPr/>
            </a:pPr>
            <a:endParaRPr lang="en-US"/>
          </a:p>
        </p:txBody>
      </p:sp>
      <p:sp>
        <p:nvSpPr>
          <p:cNvPr id="41989"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24623497-17EC-4C85-AF35-E567DE506A0E}" type="slidenum">
              <a:rPr lang="en-US"/>
              <a:pPr>
                <a:defRPr/>
              </a:pPr>
              <a:t>‹#›</a:t>
            </a:fld>
            <a:endParaRPr lang="en-US"/>
          </a:p>
        </p:txBody>
      </p:sp>
    </p:spTree>
    <p:extLst>
      <p:ext uri="{BB962C8B-B14F-4D97-AF65-F5344CB8AC3E}">
        <p14:creationId xmlns:p14="http://schemas.microsoft.com/office/powerpoint/2010/main" val="21450277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smtClean="0"/>
            </a:lvl1pPr>
          </a:lstStyle>
          <a:p>
            <a:pPr>
              <a:defRPr/>
            </a:pPr>
            <a:endParaRPr lang="en-US"/>
          </a:p>
        </p:txBody>
      </p:sp>
      <p:sp>
        <p:nvSpPr>
          <p:cNvPr id="3993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829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994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994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smtClean="0"/>
            </a:lvl1pPr>
          </a:lstStyle>
          <a:p>
            <a:pPr>
              <a:defRPr/>
            </a:pPr>
            <a:endParaRPr lang="en-US"/>
          </a:p>
        </p:txBody>
      </p:sp>
      <p:sp>
        <p:nvSpPr>
          <p:cNvPr id="3994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FE03D026-CEFD-4132-B671-818C5F1E8BEA}" type="slidenum">
              <a:rPr lang="en-US"/>
              <a:pPr>
                <a:defRPr/>
              </a:pPr>
              <a:t>‹#›</a:t>
            </a:fld>
            <a:endParaRPr lang="en-US"/>
          </a:p>
        </p:txBody>
      </p:sp>
    </p:spTree>
    <p:extLst>
      <p:ext uri="{BB962C8B-B14F-4D97-AF65-F5344CB8AC3E}">
        <p14:creationId xmlns:p14="http://schemas.microsoft.com/office/powerpoint/2010/main" val="51855293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a:t>
            </a:fld>
            <a:endParaRPr lang="en-US"/>
          </a:p>
        </p:txBody>
      </p:sp>
    </p:spTree>
    <p:extLst>
      <p:ext uri="{BB962C8B-B14F-4D97-AF65-F5344CB8AC3E}">
        <p14:creationId xmlns:p14="http://schemas.microsoft.com/office/powerpoint/2010/main" val="10187983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10</a:t>
            </a:fld>
            <a:endParaRPr lang="en-US"/>
          </a:p>
        </p:txBody>
      </p:sp>
    </p:spTree>
    <p:extLst>
      <p:ext uri="{BB962C8B-B14F-4D97-AF65-F5344CB8AC3E}">
        <p14:creationId xmlns:p14="http://schemas.microsoft.com/office/powerpoint/2010/main" val="17546855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11</a:t>
            </a:fld>
            <a:endParaRPr lang="en-US"/>
          </a:p>
        </p:txBody>
      </p:sp>
    </p:spTree>
    <p:extLst>
      <p:ext uri="{BB962C8B-B14F-4D97-AF65-F5344CB8AC3E}">
        <p14:creationId xmlns:p14="http://schemas.microsoft.com/office/powerpoint/2010/main" val="30705912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12</a:t>
            </a:fld>
            <a:endParaRPr lang="en-US"/>
          </a:p>
        </p:txBody>
      </p:sp>
    </p:spTree>
    <p:extLst>
      <p:ext uri="{BB962C8B-B14F-4D97-AF65-F5344CB8AC3E}">
        <p14:creationId xmlns:p14="http://schemas.microsoft.com/office/powerpoint/2010/main" val="11707295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13</a:t>
            </a:fld>
            <a:endParaRPr lang="en-US"/>
          </a:p>
        </p:txBody>
      </p:sp>
    </p:spTree>
    <p:extLst>
      <p:ext uri="{BB962C8B-B14F-4D97-AF65-F5344CB8AC3E}">
        <p14:creationId xmlns:p14="http://schemas.microsoft.com/office/powerpoint/2010/main" val="815031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14</a:t>
            </a:fld>
            <a:endParaRPr lang="en-US"/>
          </a:p>
        </p:txBody>
      </p:sp>
    </p:spTree>
    <p:extLst>
      <p:ext uri="{BB962C8B-B14F-4D97-AF65-F5344CB8AC3E}">
        <p14:creationId xmlns:p14="http://schemas.microsoft.com/office/powerpoint/2010/main" val="7881554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15</a:t>
            </a:fld>
            <a:endParaRPr lang="en-US"/>
          </a:p>
        </p:txBody>
      </p:sp>
    </p:spTree>
    <p:extLst>
      <p:ext uri="{BB962C8B-B14F-4D97-AF65-F5344CB8AC3E}">
        <p14:creationId xmlns:p14="http://schemas.microsoft.com/office/powerpoint/2010/main" val="22851788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16</a:t>
            </a:fld>
            <a:endParaRPr lang="en-US"/>
          </a:p>
        </p:txBody>
      </p:sp>
    </p:spTree>
    <p:extLst>
      <p:ext uri="{BB962C8B-B14F-4D97-AF65-F5344CB8AC3E}">
        <p14:creationId xmlns:p14="http://schemas.microsoft.com/office/powerpoint/2010/main" val="20341613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19</a:t>
            </a:fld>
            <a:endParaRPr lang="en-US"/>
          </a:p>
        </p:txBody>
      </p:sp>
    </p:spTree>
    <p:extLst>
      <p:ext uri="{BB962C8B-B14F-4D97-AF65-F5344CB8AC3E}">
        <p14:creationId xmlns:p14="http://schemas.microsoft.com/office/powerpoint/2010/main" val="14925803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20</a:t>
            </a:fld>
            <a:endParaRPr lang="en-US"/>
          </a:p>
        </p:txBody>
      </p:sp>
    </p:spTree>
    <p:extLst>
      <p:ext uri="{BB962C8B-B14F-4D97-AF65-F5344CB8AC3E}">
        <p14:creationId xmlns:p14="http://schemas.microsoft.com/office/powerpoint/2010/main" val="24774326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97</a:t>
            </a:fld>
            <a:endParaRPr lang="en-US"/>
          </a:p>
        </p:txBody>
      </p:sp>
    </p:spTree>
    <p:extLst>
      <p:ext uri="{BB962C8B-B14F-4D97-AF65-F5344CB8AC3E}">
        <p14:creationId xmlns:p14="http://schemas.microsoft.com/office/powerpoint/2010/main" val="21741256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2</a:t>
            </a:fld>
            <a:endParaRPr lang="en-US"/>
          </a:p>
        </p:txBody>
      </p:sp>
    </p:spTree>
    <p:extLst>
      <p:ext uri="{BB962C8B-B14F-4D97-AF65-F5344CB8AC3E}">
        <p14:creationId xmlns:p14="http://schemas.microsoft.com/office/powerpoint/2010/main" val="18433084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98</a:t>
            </a:fld>
            <a:endParaRPr lang="en-US"/>
          </a:p>
        </p:txBody>
      </p:sp>
    </p:spTree>
    <p:extLst>
      <p:ext uri="{BB962C8B-B14F-4D97-AF65-F5344CB8AC3E}">
        <p14:creationId xmlns:p14="http://schemas.microsoft.com/office/powerpoint/2010/main" val="14321504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99</a:t>
            </a:fld>
            <a:endParaRPr lang="en-US"/>
          </a:p>
        </p:txBody>
      </p:sp>
    </p:spTree>
    <p:extLst>
      <p:ext uri="{BB962C8B-B14F-4D97-AF65-F5344CB8AC3E}">
        <p14:creationId xmlns:p14="http://schemas.microsoft.com/office/powerpoint/2010/main" val="21135817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100</a:t>
            </a:fld>
            <a:endParaRPr lang="en-US"/>
          </a:p>
        </p:txBody>
      </p:sp>
    </p:spTree>
    <p:extLst>
      <p:ext uri="{BB962C8B-B14F-4D97-AF65-F5344CB8AC3E}">
        <p14:creationId xmlns:p14="http://schemas.microsoft.com/office/powerpoint/2010/main" val="9672500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101</a:t>
            </a:fld>
            <a:endParaRPr lang="en-US"/>
          </a:p>
        </p:txBody>
      </p:sp>
    </p:spTree>
    <p:extLst>
      <p:ext uri="{BB962C8B-B14F-4D97-AF65-F5344CB8AC3E}">
        <p14:creationId xmlns:p14="http://schemas.microsoft.com/office/powerpoint/2010/main" val="10495332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3</a:t>
            </a:fld>
            <a:endParaRPr lang="en-US"/>
          </a:p>
        </p:txBody>
      </p:sp>
    </p:spTree>
    <p:extLst>
      <p:ext uri="{BB962C8B-B14F-4D97-AF65-F5344CB8AC3E}">
        <p14:creationId xmlns:p14="http://schemas.microsoft.com/office/powerpoint/2010/main" val="34550602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4</a:t>
            </a:fld>
            <a:endParaRPr lang="en-US"/>
          </a:p>
        </p:txBody>
      </p:sp>
    </p:spTree>
    <p:extLst>
      <p:ext uri="{BB962C8B-B14F-4D97-AF65-F5344CB8AC3E}">
        <p14:creationId xmlns:p14="http://schemas.microsoft.com/office/powerpoint/2010/main" val="42633635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5</a:t>
            </a:fld>
            <a:endParaRPr lang="en-US"/>
          </a:p>
        </p:txBody>
      </p:sp>
    </p:spTree>
    <p:extLst>
      <p:ext uri="{BB962C8B-B14F-4D97-AF65-F5344CB8AC3E}">
        <p14:creationId xmlns:p14="http://schemas.microsoft.com/office/powerpoint/2010/main" val="31290817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6</a:t>
            </a:fld>
            <a:endParaRPr lang="en-US"/>
          </a:p>
        </p:txBody>
      </p:sp>
    </p:spTree>
    <p:extLst>
      <p:ext uri="{BB962C8B-B14F-4D97-AF65-F5344CB8AC3E}">
        <p14:creationId xmlns:p14="http://schemas.microsoft.com/office/powerpoint/2010/main" val="9194211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7</a:t>
            </a:fld>
            <a:endParaRPr lang="en-US"/>
          </a:p>
        </p:txBody>
      </p:sp>
    </p:spTree>
    <p:extLst>
      <p:ext uri="{BB962C8B-B14F-4D97-AF65-F5344CB8AC3E}">
        <p14:creationId xmlns:p14="http://schemas.microsoft.com/office/powerpoint/2010/main" val="5062425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8</a:t>
            </a:fld>
            <a:endParaRPr lang="en-US"/>
          </a:p>
        </p:txBody>
      </p:sp>
    </p:spTree>
    <p:extLst>
      <p:ext uri="{BB962C8B-B14F-4D97-AF65-F5344CB8AC3E}">
        <p14:creationId xmlns:p14="http://schemas.microsoft.com/office/powerpoint/2010/main" val="29334021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9</a:t>
            </a:fld>
            <a:endParaRPr lang="en-US"/>
          </a:p>
        </p:txBody>
      </p:sp>
    </p:spTree>
    <p:extLst>
      <p:ext uri="{BB962C8B-B14F-4D97-AF65-F5344CB8AC3E}">
        <p14:creationId xmlns:p14="http://schemas.microsoft.com/office/powerpoint/2010/main" val="21644666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034"/>
          <p:cNvSpPr>
            <a:spLocks noChangeArrowheads="1"/>
          </p:cNvSpPr>
          <p:nvPr/>
        </p:nvSpPr>
        <p:spPr bwMode="auto">
          <a:xfrm>
            <a:off x="635000" y="2438400"/>
            <a:ext cx="31750" cy="1052513"/>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5" name="Rectangle 1035"/>
          <p:cNvSpPr>
            <a:spLocks noChangeArrowheads="1"/>
          </p:cNvSpPr>
          <p:nvPr/>
        </p:nvSpPr>
        <p:spPr bwMode="auto">
          <a:xfrm flipV="1">
            <a:off x="315913" y="3260725"/>
            <a:ext cx="8693150" cy="55563"/>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en-US"/>
          </a:p>
        </p:txBody>
      </p:sp>
      <p:sp>
        <p:nvSpPr>
          <p:cNvPr id="59404" name="Rectangle 1036"/>
          <p:cNvSpPr>
            <a:spLocks noGrp="1" noChangeArrowheads="1"/>
          </p:cNvSpPr>
          <p:nvPr>
            <p:ph type="ctrTitle"/>
          </p:nvPr>
        </p:nvSpPr>
        <p:spPr>
          <a:xfrm>
            <a:off x="990600" y="1828800"/>
            <a:ext cx="7772400" cy="1143000"/>
          </a:xfrm>
        </p:spPr>
        <p:txBody>
          <a:bodyPr/>
          <a:lstStyle>
            <a:lvl1pPr>
              <a:defRPr/>
            </a:lvl1pPr>
          </a:lstStyle>
          <a:p>
            <a:r>
              <a:rPr lang="en-US"/>
              <a:t>Click to edit Master title style</a:t>
            </a:r>
          </a:p>
        </p:txBody>
      </p:sp>
      <p:sp>
        <p:nvSpPr>
          <p:cNvPr id="59405" name="Rectangle 1037"/>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7" name="Rectangle 1038"/>
          <p:cNvSpPr>
            <a:spLocks noGrp="1" noChangeArrowheads="1"/>
          </p:cNvSpPr>
          <p:nvPr>
            <p:ph type="dt" sz="half" idx="10"/>
          </p:nvPr>
        </p:nvSpPr>
        <p:spPr bwMode="auto">
          <a:xfrm>
            <a:off x="990600" y="6248400"/>
            <a:ext cx="19050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l">
              <a:defRPr sz="1400" smtClean="0">
                <a:solidFill>
                  <a:schemeClr val="bg2"/>
                </a:solidFill>
                <a:latin typeface="Tahoma" pitchFamily="34" charset="0"/>
              </a:defRPr>
            </a:lvl1pPr>
          </a:lstStyle>
          <a:p>
            <a:pPr>
              <a:defRPr/>
            </a:pPr>
            <a:endParaRPr lang="en-US"/>
          </a:p>
        </p:txBody>
      </p:sp>
      <p:sp>
        <p:nvSpPr>
          <p:cNvPr id="8" name="Rectangle 1039"/>
          <p:cNvSpPr>
            <a:spLocks noGrp="1" noChangeArrowheads="1"/>
          </p:cNvSpPr>
          <p:nvPr>
            <p:ph type="ftr" sz="quarter" idx="11"/>
          </p:nvPr>
        </p:nvSpPr>
        <p:spPr>
          <a:xfrm>
            <a:off x="3429000" y="6248400"/>
            <a:ext cx="2895600" cy="457200"/>
          </a:xfrm>
        </p:spPr>
        <p:txBody>
          <a:bodyPr/>
          <a:lstStyle>
            <a:lvl1pPr>
              <a:defRPr smtClean="0">
                <a:solidFill>
                  <a:schemeClr val="bg2"/>
                </a:solidFill>
                <a:latin typeface="Tahoma" pitchFamily="34" charset="0"/>
              </a:defRPr>
            </a:lvl1pPr>
          </a:lstStyle>
          <a:p>
            <a:pPr>
              <a:defRPr/>
            </a:pPr>
            <a:r>
              <a:rPr lang="en-US"/>
              <a:t>OU Supercomputing Center for Education &amp; Research</a:t>
            </a:r>
          </a:p>
        </p:txBody>
      </p:sp>
      <p:sp>
        <p:nvSpPr>
          <p:cNvPr id="9" name="Rectangle 1040"/>
          <p:cNvSpPr>
            <a:spLocks noGrp="1" noChangeArrowheads="1"/>
          </p:cNvSpPr>
          <p:nvPr>
            <p:ph type="sldNum" sz="quarter" idx="12"/>
          </p:nvPr>
        </p:nvSpPr>
        <p:spPr>
          <a:xfrm>
            <a:off x="6858000" y="6248400"/>
            <a:ext cx="1905000" cy="457200"/>
          </a:xfrm>
        </p:spPr>
        <p:txBody>
          <a:bodyPr/>
          <a:lstStyle>
            <a:lvl1pPr>
              <a:defRPr smtClean="0">
                <a:solidFill>
                  <a:schemeClr val="bg2"/>
                </a:solidFill>
                <a:latin typeface="Tahoma" pitchFamily="34" charset="0"/>
              </a:defRPr>
            </a:lvl1pPr>
          </a:lstStyle>
          <a:p>
            <a:pPr>
              <a:defRPr/>
            </a:pPr>
            <a:fld id="{0444E359-79E0-4AF8-A8E7-4848D3ACC6D0}" type="slidenum">
              <a:rPr lang="en-US"/>
              <a:pPr>
                <a:defRPr/>
              </a:pPr>
              <a:t>‹#›</a:t>
            </a:fld>
            <a:endParaRPr lang="en-US"/>
          </a:p>
        </p:txBody>
      </p:sp>
      <p:pic>
        <p:nvPicPr>
          <p:cNvPr id="11" name="Picture 15" descr="ou201_logo"/>
          <p:cNvPicPr>
            <a:picLocks noChangeAspect="1" noChangeArrowheads="1"/>
          </p:cNvPicPr>
          <p:nvPr userDrawn="1"/>
        </p:nvPicPr>
        <p:blipFill>
          <a:blip r:embed="rId2" cstate="print"/>
          <a:srcRect/>
          <a:stretch>
            <a:fillRect/>
          </a:stretch>
        </p:blipFill>
        <p:spPr bwMode="auto">
          <a:xfrm>
            <a:off x="228600" y="2667000"/>
            <a:ext cx="393700" cy="538163"/>
          </a:xfrm>
          <a:prstGeom prst="rect">
            <a:avLst/>
          </a:prstGeom>
          <a:noFill/>
          <a:ln w="9525">
            <a:noFill/>
            <a:miter lim="800000"/>
            <a:headEnd/>
            <a:tailEnd/>
          </a:ln>
        </p:spPr>
      </p:pic>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ftr" sz="quarter" idx="10"/>
          </p:nvPr>
        </p:nvSpPr>
        <p:spPr>
          <a:ln/>
        </p:spPr>
        <p:txBody>
          <a:bodyPr/>
          <a:lstStyle>
            <a:lvl1pPr>
              <a:defRPr/>
            </a:lvl1pPr>
          </a:lstStyle>
          <a:p>
            <a:pPr>
              <a:defRPr/>
            </a:pPr>
            <a:r>
              <a:rPr lang="en-US" dirty="0" smtClean="0"/>
              <a:t>Supercomputing in Plain English: Storage Hierarchy</a:t>
            </a:r>
            <a:endParaRPr lang="en-US" dirty="0"/>
          </a:p>
          <a:p>
            <a:pPr>
              <a:defRPr/>
            </a:pPr>
            <a:r>
              <a:rPr lang="en-US" dirty="0" smtClean="0"/>
              <a:t>Tue Jan 27 2015</a:t>
            </a:r>
            <a:endParaRPr lang="en-US" dirty="0"/>
          </a:p>
        </p:txBody>
      </p:sp>
      <p:sp>
        <p:nvSpPr>
          <p:cNvPr id="5" name="Rectangle 13"/>
          <p:cNvSpPr>
            <a:spLocks noGrp="1" noChangeArrowheads="1"/>
          </p:cNvSpPr>
          <p:nvPr>
            <p:ph type="sldNum" sz="quarter" idx="11"/>
          </p:nvPr>
        </p:nvSpPr>
        <p:spPr>
          <a:ln/>
        </p:spPr>
        <p:txBody>
          <a:bodyPr/>
          <a:lstStyle>
            <a:lvl1pPr>
              <a:defRPr/>
            </a:lvl1pPr>
          </a:lstStyle>
          <a:p>
            <a:pPr>
              <a:defRPr/>
            </a:pPr>
            <a:fld id="{10235FF7-5179-46DA-B105-D41AB8E530FD}" type="slidenum">
              <a:rPr lang="en-US"/>
              <a:pPr>
                <a:defRPr/>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0525" y="457200"/>
            <a:ext cx="2043113"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457200"/>
            <a:ext cx="5978525"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ftr" sz="quarter" idx="10"/>
          </p:nvPr>
        </p:nvSpPr>
        <p:spPr>
          <a:ln/>
        </p:spPr>
        <p:txBody>
          <a:bodyPr/>
          <a:lstStyle>
            <a:lvl1pPr>
              <a:defRPr/>
            </a:lvl1pPr>
          </a:lstStyle>
          <a:p>
            <a:pPr>
              <a:defRPr/>
            </a:pPr>
            <a:r>
              <a:rPr lang="en-US" dirty="0" smtClean="0"/>
              <a:t>Supercomputing in Plain English: Storage Hierarchy</a:t>
            </a:r>
            <a:endParaRPr lang="en-US" dirty="0"/>
          </a:p>
          <a:p>
            <a:pPr>
              <a:defRPr/>
            </a:pPr>
            <a:r>
              <a:rPr lang="en-US" dirty="0" smtClean="0"/>
              <a:t>Tue Jan 27 2015</a:t>
            </a:r>
            <a:endParaRPr lang="en-US" dirty="0"/>
          </a:p>
        </p:txBody>
      </p:sp>
      <p:sp>
        <p:nvSpPr>
          <p:cNvPr id="5" name="Rectangle 13"/>
          <p:cNvSpPr>
            <a:spLocks noGrp="1" noChangeArrowheads="1"/>
          </p:cNvSpPr>
          <p:nvPr>
            <p:ph type="sldNum" sz="quarter" idx="11"/>
          </p:nvPr>
        </p:nvSpPr>
        <p:spPr>
          <a:ln/>
        </p:spPr>
        <p:txBody>
          <a:bodyPr/>
          <a:lstStyle>
            <a:lvl1pPr>
              <a:defRPr/>
            </a:lvl1pPr>
          </a:lstStyle>
          <a:p>
            <a:pPr>
              <a:defRPr/>
            </a:pPr>
            <a:fld id="{A53A9AA8-B67F-451E-A4EA-DB0938330C23}" type="slidenum">
              <a:rPr lang="en-US"/>
              <a:pPr>
                <a:defRPr/>
              </a:pPr>
              <a:t>‹#›</a:t>
            </a:fld>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90600" y="457200"/>
            <a:ext cx="7793038" cy="67786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371600"/>
            <a:ext cx="38862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71600"/>
            <a:ext cx="38862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4"/>
          <p:cNvSpPr>
            <a:spLocks noGrp="1"/>
          </p:cNvSpPr>
          <p:nvPr>
            <p:ph type="ftr" sz="quarter" idx="10"/>
          </p:nvPr>
        </p:nvSpPr>
        <p:spPr/>
        <p:txBody>
          <a:bodyPr/>
          <a:lstStyle>
            <a:lvl1pPr>
              <a:defRPr smtClean="0"/>
            </a:lvl1pPr>
          </a:lstStyle>
          <a:p>
            <a:pPr>
              <a:defRPr/>
            </a:pPr>
            <a:r>
              <a:rPr lang="en-US" dirty="0" smtClean="0"/>
              <a:t>Supercomputing in Plain English: Storage Hierarchy</a:t>
            </a:r>
            <a:endParaRPr lang="en-US" dirty="0"/>
          </a:p>
          <a:p>
            <a:pPr>
              <a:defRPr/>
            </a:pPr>
            <a:r>
              <a:rPr lang="en-US" dirty="0" smtClean="0"/>
              <a:t>Tue Jan 27 2015</a:t>
            </a:r>
            <a:endParaRPr lang="en-US" dirty="0"/>
          </a:p>
        </p:txBody>
      </p:sp>
      <p:sp>
        <p:nvSpPr>
          <p:cNvPr id="9" name="Slide Number Placeholder 5"/>
          <p:cNvSpPr>
            <a:spLocks noGrp="1"/>
          </p:cNvSpPr>
          <p:nvPr>
            <p:ph type="sldNum" sz="quarter" idx="11"/>
          </p:nvPr>
        </p:nvSpPr>
        <p:spPr/>
        <p:txBody>
          <a:bodyPr/>
          <a:lstStyle>
            <a:lvl1pPr>
              <a:defRPr smtClean="0"/>
            </a:lvl1pPr>
          </a:lstStyle>
          <a:p>
            <a:pPr>
              <a:defRPr/>
            </a:pPr>
            <a:fld id="{012EC9EB-093D-4AEC-827C-43FD36EDF2AE}" type="slidenum">
              <a:rPr lang="en-US"/>
              <a:pPr>
                <a:defRPr/>
              </a:pPr>
              <a:t>‹#›</a:t>
            </a:fld>
            <a:endParaRPr 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990600" y="457200"/>
            <a:ext cx="7793038" cy="677863"/>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09600" y="1371600"/>
            <a:ext cx="3886200" cy="4648200"/>
          </a:xfrm>
        </p:spPr>
        <p:txBody>
          <a:bodyPr/>
          <a:lstStyle/>
          <a:p>
            <a:pPr lvl="0"/>
            <a:endParaRPr lang="en-US" noProof="0" smtClean="0"/>
          </a:p>
        </p:txBody>
      </p:sp>
      <p:sp>
        <p:nvSpPr>
          <p:cNvPr id="4" name="Text Placeholder 3"/>
          <p:cNvSpPr>
            <a:spLocks noGrp="1"/>
          </p:cNvSpPr>
          <p:nvPr>
            <p:ph type="body" sz="half" idx="2"/>
          </p:nvPr>
        </p:nvSpPr>
        <p:spPr>
          <a:xfrm>
            <a:off x="4648200" y="1371600"/>
            <a:ext cx="38862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4"/>
          <p:cNvSpPr>
            <a:spLocks noGrp="1"/>
          </p:cNvSpPr>
          <p:nvPr>
            <p:ph type="ftr" sz="quarter" idx="10"/>
          </p:nvPr>
        </p:nvSpPr>
        <p:spPr/>
        <p:txBody>
          <a:bodyPr/>
          <a:lstStyle>
            <a:lvl1pPr>
              <a:defRPr smtClean="0"/>
            </a:lvl1pPr>
          </a:lstStyle>
          <a:p>
            <a:pPr>
              <a:defRPr/>
            </a:pPr>
            <a:r>
              <a:rPr lang="en-US" dirty="0" smtClean="0"/>
              <a:t>Supercomputing in Plain English: Storage Hierarchy</a:t>
            </a:r>
            <a:endParaRPr lang="en-US" dirty="0"/>
          </a:p>
          <a:p>
            <a:pPr>
              <a:defRPr/>
            </a:pPr>
            <a:r>
              <a:rPr lang="en-US" dirty="0" smtClean="0"/>
              <a:t>Tue Jan 27 2015</a:t>
            </a:r>
            <a:endParaRPr lang="en-US" dirty="0"/>
          </a:p>
        </p:txBody>
      </p:sp>
      <p:sp>
        <p:nvSpPr>
          <p:cNvPr id="9" name="Slide Number Placeholder 5"/>
          <p:cNvSpPr>
            <a:spLocks noGrp="1"/>
          </p:cNvSpPr>
          <p:nvPr>
            <p:ph type="sldNum" sz="quarter" idx="11"/>
          </p:nvPr>
        </p:nvSpPr>
        <p:spPr/>
        <p:txBody>
          <a:bodyPr/>
          <a:lstStyle>
            <a:lvl1pPr>
              <a:defRPr smtClean="0"/>
            </a:lvl1pPr>
          </a:lstStyle>
          <a:p>
            <a:pPr>
              <a:defRPr/>
            </a:pPr>
            <a:fld id="{D150A29B-C713-428D-8EEE-FBB5AB75213B}" type="slidenum">
              <a:rPr lang="en-US"/>
              <a:pPr>
                <a:defRPr/>
              </a:pPr>
              <a:t>‹#›</a:t>
            </a:fld>
            <a:endParaRPr lang="en-US"/>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90600" y="457200"/>
            <a:ext cx="7793038" cy="677863"/>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09600" y="1371600"/>
            <a:ext cx="7924800" cy="4648200"/>
          </a:xfrm>
        </p:spPr>
        <p:txBody>
          <a:bodyPr/>
          <a:lstStyle/>
          <a:p>
            <a:pPr lvl="0"/>
            <a:endParaRPr lang="en-US" noProof="0" smtClean="0"/>
          </a:p>
        </p:txBody>
      </p:sp>
      <p:sp>
        <p:nvSpPr>
          <p:cNvPr id="7" name="Footer Placeholder 3"/>
          <p:cNvSpPr>
            <a:spLocks noGrp="1"/>
          </p:cNvSpPr>
          <p:nvPr>
            <p:ph type="ftr" sz="quarter" idx="10"/>
          </p:nvPr>
        </p:nvSpPr>
        <p:spPr/>
        <p:txBody>
          <a:bodyPr/>
          <a:lstStyle>
            <a:lvl1pPr>
              <a:defRPr smtClean="0"/>
            </a:lvl1pPr>
          </a:lstStyle>
          <a:p>
            <a:pPr>
              <a:defRPr/>
            </a:pPr>
            <a:r>
              <a:rPr lang="en-US" dirty="0" smtClean="0"/>
              <a:t>Supercomputing in Plain English: Storage Hierarchy</a:t>
            </a:r>
            <a:endParaRPr lang="en-US" dirty="0"/>
          </a:p>
          <a:p>
            <a:pPr>
              <a:defRPr/>
            </a:pPr>
            <a:r>
              <a:rPr lang="en-US" dirty="0" smtClean="0"/>
              <a:t>Tue Jan 27 2015</a:t>
            </a:r>
            <a:endParaRPr lang="en-US" dirty="0"/>
          </a:p>
        </p:txBody>
      </p:sp>
      <p:sp>
        <p:nvSpPr>
          <p:cNvPr id="8" name="Slide Number Placeholder 4"/>
          <p:cNvSpPr>
            <a:spLocks noGrp="1"/>
          </p:cNvSpPr>
          <p:nvPr>
            <p:ph type="sldNum" sz="quarter" idx="11"/>
          </p:nvPr>
        </p:nvSpPr>
        <p:spPr/>
        <p:txBody>
          <a:bodyPr/>
          <a:lstStyle>
            <a:lvl1pPr>
              <a:defRPr smtClean="0"/>
            </a:lvl1pPr>
          </a:lstStyle>
          <a:p>
            <a:pPr>
              <a:defRPr/>
            </a:pPr>
            <a:fld id="{17696F83-8082-4514-8AA9-864DCCAA623D}" type="slidenum">
              <a:rPr lang="en-US"/>
              <a:pPr>
                <a:defRPr/>
              </a:pPr>
              <a:t>‹#›</a:t>
            </a:fld>
            <a:endParaRPr lang="en-US"/>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
            <a:ext cx="8021638" cy="677863"/>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09600" y="1371600"/>
            <a:ext cx="7924800" cy="4648200"/>
          </a:xfrm>
        </p:spPr>
        <p:txBody>
          <a:bodyPr/>
          <a:lstStyle/>
          <a:p>
            <a:endParaRPr lang="en-US"/>
          </a:p>
        </p:txBody>
      </p:sp>
      <p:sp>
        <p:nvSpPr>
          <p:cNvPr id="4" name="Footer Placeholder 3"/>
          <p:cNvSpPr>
            <a:spLocks noGrp="1"/>
          </p:cNvSpPr>
          <p:nvPr>
            <p:ph type="ftr" sz="quarter" idx="10"/>
          </p:nvPr>
        </p:nvSpPr>
        <p:spPr>
          <a:xfrm>
            <a:off x="2286000" y="6172200"/>
            <a:ext cx="4648200" cy="457200"/>
          </a:xfrm>
        </p:spPr>
        <p:txBody>
          <a:bodyPr/>
          <a:lstStyle>
            <a:lvl1pPr>
              <a:defRPr/>
            </a:lvl1pPr>
          </a:lstStyle>
          <a:p>
            <a:r>
              <a:rPr lang="en-US" dirty="0" smtClean="0"/>
              <a:t>Supercomputing in Plain English: Storage Hierarchy</a:t>
            </a:r>
            <a:endParaRPr lang="en-US" dirty="0"/>
          </a:p>
          <a:p>
            <a:r>
              <a:rPr lang="en-US" dirty="0" smtClean="0"/>
              <a:t>Tue Jan 27 2015</a:t>
            </a:r>
            <a:endParaRPr lang="en-US" dirty="0"/>
          </a:p>
        </p:txBody>
      </p:sp>
      <p:sp>
        <p:nvSpPr>
          <p:cNvPr id="5" name="Slide Number Placeholder 4"/>
          <p:cNvSpPr>
            <a:spLocks noGrp="1"/>
          </p:cNvSpPr>
          <p:nvPr>
            <p:ph type="sldNum" sz="quarter" idx="11"/>
          </p:nvPr>
        </p:nvSpPr>
        <p:spPr>
          <a:xfrm>
            <a:off x="7162800" y="6191250"/>
            <a:ext cx="1295400" cy="457200"/>
          </a:xfrm>
        </p:spPr>
        <p:txBody>
          <a:bodyPr/>
          <a:lstStyle>
            <a:lvl1pPr>
              <a:defRPr/>
            </a:lvl1pPr>
          </a:lstStyle>
          <a:p>
            <a:fld id="{419D801A-45E6-48EB-96F2-D98BF4A1B8B6}" type="slidenum">
              <a:rPr lang="en-US"/>
              <a:pPr/>
              <a:t>‹#›</a:t>
            </a:fld>
            <a:endParaRPr lang="en-US"/>
          </a:p>
        </p:txBody>
      </p:sp>
    </p:spTree>
    <p:extLst>
      <p:ext uri="{BB962C8B-B14F-4D97-AF65-F5344CB8AC3E}">
        <p14:creationId xmlns:p14="http://schemas.microsoft.com/office/powerpoint/2010/main" val="3444801965"/>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3"/>
          <p:cNvSpPr>
            <a:spLocks noGrp="1"/>
          </p:cNvSpPr>
          <p:nvPr>
            <p:ph type="ftr" sz="quarter" idx="10"/>
          </p:nvPr>
        </p:nvSpPr>
        <p:spPr/>
        <p:txBody>
          <a:bodyPr/>
          <a:lstStyle>
            <a:lvl1pPr>
              <a:defRPr smtClean="0"/>
            </a:lvl1pPr>
          </a:lstStyle>
          <a:p>
            <a:pPr>
              <a:defRPr/>
            </a:pPr>
            <a:r>
              <a:rPr lang="en-US" dirty="0" smtClean="0"/>
              <a:t>Supercomputing in Plain English: Storage Hierarchy</a:t>
            </a:r>
            <a:endParaRPr lang="en-US" dirty="0"/>
          </a:p>
          <a:p>
            <a:pPr>
              <a:defRPr/>
            </a:pPr>
            <a:r>
              <a:rPr lang="en-US" dirty="0" smtClean="0"/>
              <a:t>Tue Jan 27 2015</a:t>
            </a:r>
            <a:endParaRPr lang="en-US" dirty="0"/>
          </a:p>
        </p:txBody>
      </p:sp>
      <p:sp>
        <p:nvSpPr>
          <p:cNvPr id="8" name="Slide Number Placeholder 4"/>
          <p:cNvSpPr>
            <a:spLocks noGrp="1"/>
          </p:cNvSpPr>
          <p:nvPr>
            <p:ph type="sldNum" sz="quarter" idx="11"/>
          </p:nvPr>
        </p:nvSpPr>
        <p:spPr/>
        <p:txBody>
          <a:bodyPr/>
          <a:lstStyle>
            <a:lvl1pPr>
              <a:defRPr smtClean="0"/>
            </a:lvl1pPr>
          </a:lstStyle>
          <a:p>
            <a:pPr>
              <a:defRPr/>
            </a:pPr>
            <a:fld id="{DAFF6522-D39A-4EFB-9FD2-0F43165FD2EE}" type="slidenum">
              <a:rPr lang="en-US"/>
              <a:pPr>
                <a:defRPr/>
              </a:pPr>
              <a:t>‹#›</a:t>
            </a:fld>
            <a:endParaRPr lang="en-US"/>
          </a:p>
        </p:txBody>
      </p:sp>
    </p:spTree>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2"/>
          <p:cNvSpPr>
            <a:spLocks noGrp="1" noChangeArrowheads="1"/>
          </p:cNvSpPr>
          <p:nvPr>
            <p:ph type="ftr" sz="quarter" idx="10"/>
          </p:nvPr>
        </p:nvSpPr>
        <p:spPr>
          <a:ln/>
        </p:spPr>
        <p:txBody>
          <a:bodyPr/>
          <a:lstStyle>
            <a:lvl1pPr>
              <a:defRPr/>
            </a:lvl1pPr>
          </a:lstStyle>
          <a:p>
            <a:pPr>
              <a:defRPr/>
            </a:pPr>
            <a:r>
              <a:rPr lang="en-US" dirty="0" smtClean="0"/>
              <a:t>Supercomputing in Plain English: Storage Hierarchy</a:t>
            </a:r>
            <a:endParaRPr lang="en-US" dirty="0"/>
          </a:p>
          <a:p>
            <a:pPr>
              <a:defRPr/>
            </a:pPr>
            <a:r>
              <a:rPr lang="en-US" dirty="0" smtClean="0"/>
              <a:t>Tue Jan 27 2015</a:t>
            </a:r>
            <a:endParaRPr lang="en-US" dirty="0"/>
          </a:p>
        </p:txBody>
      </p:sp>
      <p:sp>
        <p:nvSpPr>
          <p:cNvPr id="5" name="Rectangle 13"/>
          <p:cNvSpPr>
            <a:spLocks noGrp="1" noChangeArrowheads="1"/>
          </p:cNvSpPr>
          <p:nvPr>
            <p:ph type="sldNum" sz="quarter" idx="11"/>
          </p:nvPr>
        </p:nvSpPr>
        <p:spPr>
          <a:ln/>
        </p:spPr>
        <p:txBody>
          <a:bodyPr/>
          <a:lstStyle>
            <a:lvl1pPr>
              <a:defRPr/>
            </a:lvl1pPr>
          </a:lstStyle>
          <a:p>
            <a:pPr>
              <a:defRPr/>
            </a:pPr>
            <a:fld id="{BAB2F73B-AF29-4A05-AF7F-4F48D44409C4}" type="slidenum">
              <a:rPr lang="en-US"/>
              <a:pPr>
                <a:defRPr/>
              </a:pPr>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371600"/>
            <a:ext cx="38862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71600"/>
            <a:ext cx="38862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4"/>
          <p:cNvSpPr>
            <a:spLocks noGrp="1"/>
          </p:cNvSpPr>
          <p:nvPr>
            <p:ph type="ftr" sz="quarter" idx="10"/>
          </p:nvPr>
        </p:nvSpPr>
        <p:spPr/>
        <p:txBody>
          <a:bodyPr/>
          <a:lstStyle>
            <a:lvl1pPr>
              <a:defRPr smtClean="0"/>
            </a:lvl1pPr>
          </a:lstStyle>
          <a:p>
            <a:pPr>
              <a:defRPr/>
            </a:pPr>
            <a:r>
              <a:rPr lang="en-US" dirty="0" smtClean="0"/>
              <a:t>Supercomputing in Plain English: Storage Hierarchy</a:t>
            </a:r>
            <a:endParaRPr lang="en-US" dirty="0"/>
          </a:p>
          <a:p>
            <a:pPr>
              <a:defRPr/>
            </a:pPr>
            <a:r>
              <a:rPr lang="en-US" dirty="0" smtClean="0"/>
              <a:t>Tue Jan 27 2015</a:t>
            </a:r>
            <a:endParaRPr lang="en-US" dirty="0"/>
          </a:p>
        </p:txBody>
      </p:sp>
      <p:sp>
        <p:nvSpPr>
          <p:cNvPr id="9" name="Slide Number Placeholder 5"/>
          <p:cNvSpPr>
            <a:spLocks noGrp="1"/>
          </p:cNvSpPr>
          <p:nvPr>
            <p:ph type="sldNum" sz="quarter" idx="11"/>
          </p:nvPr>
        </p:nvSpPr>
        <p:spPr/>
        <p:txBody>
          <a:bodyPr/>
          <a:lstStyle>
            <a:lvl1pPr>
              <a:defRPr smtClean="0"/>
            </a:lvl1pPr>
          </a:lstStyle>
          <a:p>
            <a:pPr>
              <a:defRPr/>
            </a:pPr>
            <a:fld id="{DA04F282-5D9D-4EB2-A4AC-1849A209E5C3}" type="slidenum">
              <a:rPr lang="en-US"/>
              <a:pPr>
                <a:defRPr/>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2"/>
          <p:cNvSpPr>
            <a:spLocks noGrp="1" noChangeArrowheads="1"/>
          </p:cNvSpPr>
          <p:nvPr>
            <p:ph type="ftr" sz="quarter" idx="10"/>
          </p:nvPr>
        </p:nvSpPr>
        <p:spPr>
          <a:ln/>
        </p:spPr>
        <p:txBody>
          <a:bodyPr/>
          <a:lstStyle>
            <a:lvl1pPr>
              <a:defRPr/>
            </a:lvl1pPr>
          </a:lstStyle>
          <a:p>
            <a:pPr>
              <a:defRPr/>
            </a:pPr>
            <a:r>
              <a:rPr lang="en-US" dirty="0" smtClean="0"/>
              <a:t>Supercomputing in Plain English: Storage Hierarchy</a:t>
            </a:r>
            <a:endParaRPr lang="en-US" dirty="0"/>
          </a:p>
          <a:p>
            <a:pPr>
              <a:defRPr/>
            </a:pPr>
            <a:r>
              <a:rPr lang="en-US" dirty="0" smtClean="0"/>
              <a:t>Tue Jan 27 2015</a:t>
            </a:r>
            <a:endParaRPr lang="en-US" dirty="0"/>
          </a:p>
        </p:txBody>
      </p:sp>
      <p:sp>
        <p:nvSpPr>
          <p:cNvPr id="8" name="Rectangle 13"/>
          <p:cNvSpPr>
            <a:spLocks noGrp="1" noChangeArrowheads="1"/>
          </p:cNvSpPr>
          <p:nvPr>
            <p:ph type="sldNum" sz="quarter" idx="11"/>
          </p:nvPr>
        </p:nvSpPr>
        <p:spPr>
          <a:ln/>
        </p:spPr>
        <p:txBody>
          <a:bodyPr/>
          <a:lstStyle>
            <a:lvl1pPr>
              <a:defRPr/>
            </a:lvl1pPr>
          </a:lstStyle>
          <a:p>
            <a:pPr>
              <a:defRPr/>
            </a:pPr>
            <a:fld id="{A54AFA57-DB10-4D8E-B495-9E7DF239E09B}" type="slidenum">
              <a:rPr lang="en-US"/>
              <a:pPr>
                <a:defRPr/>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 name="Footer Placeholder 2"/>
          <p:cNvSpPr>
            <a:spLocks noGrp="1"/>
          </p:cNvSpPr>
          <p:nvPr>
            <p:ph type="ftr" sz="quarter" idx="10"/>
          </p:nvPr>
        </p:nvSpPr>
        <p:spPr/>
        <p:txBody>
          <a:bodyPr/>
          <a:lstStyle>
            <a:lvl1pPr>
              <a:defRPr dirty="0" smtClean="0"/>
            </a:lvl1pPr>
          </a:lstStyle>
          <a:p>
            <a:pPr>
              <a:defRPr/>
            </a:pPr>
            <a:r>
              <a:rPr lang="en-US" dirty="0" smtClean="0"/>
              <a:t>Supercomputing in Plain English: Storage Hierarchy</a:t>
            </a:r>
          </a:p>
          <a:p>
            <a:pPr>
              <a:defRPr/>
            </a:pPr>
            <a:r>
              <a:rPr lang="en-US" dirty="0" smtClean="0"/>
              <a:t>Tue Jan 27 2015</a:t>
            </a:r>
            <a:endParaRPr lang="en-US" dirty="0"/>
          </a:p>
        </p:txBody>
      </p:sp>
      <p:sp>
        <p:nvSpPr>
          <p:cNvPr id="4" name="Rectangle 3"/>
          <p:cNvSpPr/>
          <p:nvPr userDrawn="1"/>
        </p:nvSpPr>
        <p:spPr bwMode="auto">
          <a:xfrm>
            <a:off x="6324600" y="6096000"/>
            <a:ext cx="152400" cy="762000"/>
          </a:xfrm>
          <a:prstGeom prst="rect">
            <a:avLst/>
          </a:prstGeom>
          <a:solidFill>
            <a:schemeClr val="bg1"/>
          </a:solidFill>
          <a:ln w="9525" cap="flat" cmpd="sng" algn="ctr">
            <a:noFill/>
            <a:prstDash val="solid"/>
            <a:miter lim="800000"/>
            <a:headEnd type="none" w="med" len="med"/>
            <a:tailEnd type="none" w="med" len="med"/>
          </a:ln>
          <a:effectLst/>
        </p:spPr>
        <p:txBody>
          <a:bodyPr wrap="none"/>
          <a:lstStyle/>
          <a:p>
            <a:pPr>
              <a:defRPr/>
            </a:pP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ftr" sz="quarter" idx="10"/>
          </p:nvPr>
        </p:nvSpPr>
        <p:spPr>
          <a:ln/>
        </p:spPr>
        <p:txBody>
          <a:bodyPr/>
          <a:lstStyle>
            <a:lvl1pPr>
              <a:defRPr/>
            </a:lvl1pPr>
          </a:lstStyle>
          <a:p>
            <a:pPr>
              <a:defRPr/>
            </a:pPr>
            <a:r>
              <a:rPr lang="en-US" dirty="0" smtClean="0"/>
              <a:t>Supercomputing in Plain English: Storage Hierarchy</a:t>
            </a:r>
            <a:endParaRPr lang="en-US" dirty="0"/>
          </a:p>
          <a:p>
            <a:pPr>
              <a:defRPr/>
            </a:pPr>
            <a:r>
              <a:rPr lang="en-US" dirty="0" smtClean="0"/>
              <a:t>Tue Jan 27 2015</a:t>
            </a:r>
            <a:endParaRPr lang="en-US" dirty="0"/>
          </a:p>
        </p:txBody>
      </p:sp>
      <p:sp>
        <p:nvSpPr>
          <p:cNvPr id="3" name="Rectangle 13"/>
          <p:cNvSpPr>
            <a:spLocks noGrp="1" noChangeArrowheads="1"/>
          </p:cNvSpPr>
          <p:nvPr>
            <p:ph type="sldNum" sz="quarter" idx="11"/>
          </p:nvPr>
        </p:nvSpPr>
        <p:spPr>
          <a:ln/>
        </p:spPr>
        <p:txBody>
          <a:bodyPr/>
          <a:lstStyle>
            <a:lvl1pPr>
              <a:defRPr/>
            </a:lvl1pPr>
          </a:lstStyle>
          <a:p>
            <a:pPr>
              <a:defRPr/>
            </a:pPr>
            <a:fld id="{C27E5F05-49DD-403D-8B1B-C58F7D6A2F66}" type="slidenum">
              <a:rPr lang="en-US"/>
              <a:pPr>
                <a:defRPr/>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ftr" sz="quarter" idx="10"/>
          </p:nvPr>
        </p:nvSpPr>
        <p:spPr>
          <a:ln/>
        </p:spPr>
        <p:txBody>
          <a:bodyPr/>
          <a:lstStyle>
            <a:lvl1pPr>
              <a:defRPr/>
            </a:lvl1pPr>
          </a:lstStyle>
          <a:p>
            <a:pPr>
              <a:defRPr/>
            </a:pPr>
            <a:r>
              <a:rPr lang="en-US" dirty="0" smtClean="0"/>
              <a:t>Supercomputing in Plain English: Storage Hierarchy</a:t>
            </a:r>
            <a:endParaRPr lang="en-US" dirty="0"/>
          </a:p>
          <a:p>
            <a:pPr>
              <a:defRPr/>
            </a:pPr>
            <a:r>
              <a:rPr lang="en-US" dirty="0" smtClean="0"/>
              <a:t>Tue Jan 27 2015</a:t>
            </a:r>
            <a:endParaRPr lang="en-US" dirty="0"/>
          </a:p>
        </p:txBody>
      </p:sp>
      <p:sp>
        <p:nvSpPr>
          <p:cNvPr id="6" name="Rectangle 13"/>
          <p:cNvSpPr>
            <a:spLocks noGrp="1" noChangeArrowheads="1"/>
          </p:cNvSpPr>
          <p:nvPr>
            <p:ph type="sldNum" sz="quarter" idx="11"/>
          </p:nvPr>
        </p:nvSpPr>
        <p:spPr>
          <a:ln/>
        </p:spPr>
        <p:txBody>
          <a:bodyPr/>
          <a:lstStyle>
            <a:lvl1pPr>
              <a:defRPr/>
            </a:lvl1pPr>
          </a:lstStyle>
          <a:p>
            <a:pPr>
              <a:defRPr/>
            </a:pPr>
            <a:fld id="{9E7A33A4-B068-4571-97F3-222EF8233FBE}" type="slidenum">
              <a:rPr lang="en-US"/>
              <a:pPr>
                <a:defRPr/>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ftr" sz="quarter" idx="10"/>
          </p:nvPr>
        </p:nvSpPr>
        <p:spPr>
          <a:ln/>
        </p:spPr>
        <p:txBody>
          <a:bodyPr/>
          <a:lstStyle>
            <a:lvl1pPr>
              <a:defRPr/>
            </a:lvl1pPr>
          </a:lstStyle>
          <a:p>
            <a:pPr>
              <a:defRPr/>
            </a:pPr>
            <a:r>
              <a:rPr lang="en-US" dirty="0" smtClean="0"/>
              <a:t>Supercomputing in Plain English: Storage Hierarchy</a:t>
            </a:r>
            <a:endParaRPr lang="en-US" dirty="0"/>
          </a:p>
          <a:p>
            <a:pPr>
              <a:defRPr/>
            </a:pPr>
            <a:r>
              <a:rPr lang="en-US" dirty="0" smtClean="0"/>
              <a:t>Tue Jan 27 2015</a:t>
            </a:r>
            <a:endParaRPr lang="en-US" dirty="0"/>
          </a:p>
        </p:txBody>
      </p:sp>
      <p:sp>
        <p:nvSpPr>
          <p:cNvPr id="6" name="Rectangle 13"/>
          <p:cNvSpPr>
            <a:spLocks noGrp="1" noChangeArrowheads="1"/>
          </p:cNvSpPr>
          <p:nvPr>
            <p:ph type="sldNum" sz="quarter" idx="11"/>
          </p:nvPr>
        </p:nvSpPr>
        <p:spPr>
          <a:ln/>
        </p:spPr>
        <p:txBody>
          <a:bodyPr/>
          <a:lstStyle>
            <a:lvl1pPr>
              <a:defRPr/>
            </a:lvl1pPr>
          </a:lstStyle>
          <a:p>
            <a:pPr>
              <a:defRPr/>
            </a:pPr>
            <a:fld id="{12CCE84F-D98D-47F7-A4D6-21F3EE13A38C}" type="slidenum">
              <a:rPr lang="en-US"/>
              <a:pPr>
                <a:defRPr/>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jpeg"/><Relationship Id="rId3" Type="http://schemas.openxmlformats.org/officeDocument/2006/relationships/slideLayout" Target="../slideLayouts/slideLayout3.xml"/><Relationship Id="rId21" Type="http://schemas.openxmlformats.org/officeDocument/2006/relationships/image" Target="../media/image5.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20"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tif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80" name="Rectangle 12"/>
          <p:cNvSpPr>
            <a:spLocks noGrp="1" noChangeArrowheads="1"/>
          </p:cNvSpPr>
          <p:nvPr>
            <p:ph type="ftr" sz="quarter" idx="3"/>
          </p:nvPr>
        </p:nvSpPr>
        <p:spPr bwMode="auto">
          <a:xfrm>
            <a:off x="2633663" y="6172200"/>
            <a:ext cx="3995737"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smtClean="0"/>
            </a:lvl1pPr>
          </a:lstStyle>
          <a:p>
            <a:pPr>
              <a:defRPr/>
            </a:pPr>
            <a:r>
              <a:rPr lang="en-US" dirty="0" smtClean="0"/>
              <a:t>Supercomputing in Plain English: Storage Hierarchy</a:t>
            </a:r>
          </a:p>
          <a:p>
            <a:pPr>
              <a:defRPr/>
            </a:pPr>
            <a:r>
              <a:rPr lang="en-US" dirty="0" smtClean="0"/>
              <a:t>Tue Jan 27 2015</a:t>
            </a:r>
            <a:endParaRPr lang="en-US" dirty="0"/>
          </a:p>
        </p:txBody>
      </p:sp>
      <p:sp>
        <p:nvSpPr>
          <p:cNvPr id="58381" name="Rectangle 13"/>
          <p:cNvSpPr>
            <a:spLocks noGrp="1" noChangeArrowheads="1"/>
          </p:cNvSpPr>
          <p:nvPr>
            <p:ph type="sldNum" sz="quarter" idx="4"/>
          </p:nvPr>
        </p:nvSpPr>
        <p:spPr bwMode="auto">
          <a:xfrm>
            <a:off x="7162800" y="6191250"/>
            <a:ext cx="12954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smtClean="0"/>
            </a:lvl1pPr>
          </a:lstStyle>
          <a:p>
            <a:pPr>
              <a:defRPr/>
            </a:pPr>
            <a:fld id="{33E90D56-9F13-476E-9C0C-A76A957C9F52}" type="slidenum">
              <a:rPr lang="en-US"/>
              <a:pPr>
                <a:defRPr/>
              </a:pPr>
              <a:t>‹#›</a:t>
            </a:fld>
            <a:endParaRPr lang="en-US"/>
          </a:p>
        </p:txBody>
      </p:sp>
      <p:pic>
        <p:nvPicPr>
          <p:cNvPr id="3084" name="Picture 15" descr="ou201_logo"/>
          <p:cNvPicPr>
            <a:picLocks noChangeAspect="1" noChangeArrowheads="1"/>
          </p:cNvPicPr>
          <p:nvPr userDrawn="1"/>
        </p:nvPicPr>
        <p:blipFill>
          <a:blip r:embed="rId17" cstate="print"/>
          <a:srcRect/>
          <a:stretch>
            <a:fillRect/>
          </a:stretch>
        </p:blipFill>
        <p:spPr bwMode="auto">
          <a:xfrm>
            <a:off x="1066800" y="6175524"/>
            <a:ext cx="393700" cy="538163"/>
          </a:xfrm>
          <a:prstGeom prst="rect">
            <a:avLst/>
          </a:prstGeom>
          <a:noFill/>
          <a:ln w="9525">
            <a:noFill/>
            <a:miter lim="800000"/>
            <a:headEnd/>
            <a:tailEnd/>
          </a:ln>
        </p:spPr>
      </p:pic>
      <p:pic>
        <p:nvPicPr>
          <p:cNvPr id="3085" name="Picture 35" descr="oscer_logo_crimson_20060918"/>
          <p:cNvPicPr>
            <a:picLocks noChangeAspect="1" noChangeArrowheads="1"/>
          </p:cNvPicPr>
          <p:nvPr userDrawn="1"/>
        </p:nvPicPr>
        <p:blipFill>
          <a:blip r:embed="rId18" cstate="print"/>
          <a:srcRect/>
          <a:stretch>
            <a:fillRect/>
          </a:stretch>
        </p:blipFill>
        <p:spPr bwMode="auto">
          <a:xfrm>
            <a:off x="228600" y="6127899"/>
            <a:ext cx="776288" cy="547688"/>
          </a:xfrm>
          <a:prstGeom prst="rect">
            <a:avLst/>
          </a:prstGeom>
          <a:noFill/>
          <a:ln w="9525">
            <a:noFill/>
            <a:miter lim="800000"/>
            <a:headEnd/>
            <a:tailEnd/>
          </a:ln>
        </p:spPr>
      </p:pic>
      <p:sp>
        <p:nvSpPr>
          <p:cNvPr id="58375" name="Rectangle 7"/>
          <p:cNvSpPr>
            <a:spLocks noChangeArrowheads="1"/>
          </p:cNvSpPr>
          <p:nvPr userDrawn="1"/>
        </p:nvSpPr>
        <p:spPr bwMode="gray">
          <a:xfrm>
            <a:off x="609600" y="381000"/>
            <a:ext cx="31750" cy="1052513"/>
          </a:xfrm>
          <a:prstGeom prst="rect">
            <a:avLst/>
          </a:prstGeom>
          <a:solidFill>
            <a:schemeClr val="bg2"/>
          </a:solidFill>
          <a:ln w="9525">
            <a:noFill/>
            <a:miter lim="800000"/>
            <a:headEnd/>
            <a:tailEnd/>
          </a:ln>
          <a:effectLst/>
        </p:spPr>
        <p:txBody>
          <a:bodyPr wrap="none" anchor="ctr"/>
          <a:lstStyle/>
          <a:p>
            <a:pPr>
              <a:defRPr/>
            </a:pPr>
            <a:endParaRPr kumimoji="1" lang="en-US" sz="2400">
              <a:latin typeface="Tahoma" pitchFamily="34" charset="0"/>
            </a:endParaRPr>
          </a:p>
        </p:txBody>
      </p:sp>
      <p:sp>
        <p:nvSpPr>
          <p:cNvPr id="58376" name="Rectangle 8"/>
          <p:cNvSpPr>
            <a:spLocks noChangeArrowheads="1"/>
          </p:cNvSpPr>
          <p:nvPr userDrawn="1"/>
        </p:nvSpPr>
        <p:spPr bwMode="gray">
          <a:xfrm>
            <a:off x="304800" y="1219200"/>
            <a:ext cx="8226425" cy="3175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kumimoji="1" lang="en-US" sz="2400">
              <a:latin typeface="Tahoma" pitchFamily="34" charset="0"/>
            </a:endParaRPr>
          </a:p>
        </p:txBody>
      </p:sp>
      <p:sp>
        <p:nvSpPr>
          <p:cNvPr id="3079" name="Rectangle 9"/>
          <p:cNvSpPr>
            <a:spLocks noGrp="1" noChangeArrowheads="1"/>
          </p:cNvSpPr>
          <p:nvPr userDrawn="1">
            <p:ph type="title"/>
          </p:nvPr>
        </p:nvSpPr>
        <p:spPr bwMode="auto">
          <a:xfrm>
            <a:off x="762000" y="457200"/>
            <a:ext cx="8021638" cy="677863"/>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3080" name="Rectangle 10"/>
          <p:cNvSpPr>
            <a:spLocks noGrp="1" noChangeArrowheads="1"/>
          </p:cNvSpPr>
          <p:nvPr userDrawn="1">
            <p:ph type="body" idx="1"/>
          </p:nvPr>
        </p:nvSpPr>
        <p:spPr bwMode="auto">
          <a:xfrm>
            <a:off x="609600" y="1371600"/>
            <a:ext cx="79248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pic>
        <p:nvPicPr>
          <p:cNvPr id="14" name="Picture 13"/>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460500" y="6364488"/>
            <a:ext cx="1663700" cy="283823"/>
          </a:xfrm>
          <a:prstGeom prst="rect">
            <a:avLst/>
          </a:prstGeom>
        </p:spPr>
      </p:pic>
      <p:pic>
        <p:nvPicPr>
          <p:cNvPr id="94210" name="Picture 2" descr="SiPE logo"/>
          <p:cNvPicPr>
            <a:picLocks noChangeAspect="1" noChangeArrowheads="1"/>
          </p:cNvPicPr>
          <p:nvPr userDrawn="1"/>
        </p:nvPicPr>
        <p:blipFill>
          <a:blip r:embed="rId20" cstate="print">
            <a:extLst>
              <a:ext uri="{28A0092B-C50C-407E-A947-70E740481C1C}">
                <a14:useLocalDpi xmlns:a14="http://schemas.microsoft.com/office/drawing/2010/main" val="0"/>
              </a:ext>
            </a:extLst>
          </a:blip>
          <a:srcRect/>
          <a:stretch>
            <a:fillRect/>
          </a:stretch>
        </p:blipFill>
        <p:spPr bwMode="auto">
          <a:xfrm>
            <a:off x="79375" y="579008"/>
            <a:ext cx="517525" cy="39874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http://www.oneocii.okepscor.org/wp-content/uploads/2014/02/Logo2-260x100.png"/>
          <p:cNvPicPr>
            <a:picLocks noChangeAspect="1" noChangeArrowheads="1"/>
          </p:cNvPicPr>
          <p:nvPr userDrawn="1"/>
        </p:nvPicPr>
        <p:blipFill>
          <a:blip r:embed="rId21">
            <a:extLst>
              <a:ext uri="{28A0092B-C50C-407E-A947-70E740481C1C}">
                <a14:useLocalDpi xmlns:a14="http://schemas.microsoft.com/office/drawing/2010/main" val="0"/>
              </a:ext>
            </a:extLst>
          </a:blip>
          <a:srcRect/>
          <a:stretch>
            <a:fillRect/>
          </a:stretch>
        </p:blipFill>
        <p:spPr bwMode="auto">
          <a:xfrm>
            <a:off x="6707189" y="6178341"/>
            <a:ext cx="1251302" cy="481271"/>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85" r:id="rId1"/>
    <p:sldLayoutId id="2147483686" r:id="rId2"/>
    <p:sldLayoutId id="2147483678" r:id="rId3"/>
    <p:sldLayoutId id="2147483687" r:id="rId4"/>
    <p:sldLayoutId id="2147483679" r:id="rId5"/>
    <p:sldLayoutId id="2147483688" r:id="rId6"/>
    <p:sldLayoutId id="2147483680" r:id="rId7"/>
    <p:sldLayoutId id="2147483681" r:id="rId8"/>
    <p:sldLayoutId id="2147483682" r:id="rId9"/>
    <p:sldLayoutId id="2147483683" r:id="rId10"/>
    <p:sldLayoutId id="2147483684" r:id="rId11"/>
    <p:sldLayoutId id="2147483689" r:id="rId12"/>
    <p:sldLayoutId id="2147483690" r:id="rId13"/>
    <p:sldLayoutId id="2147483691" r:id="rId14"/>
    <p:sldLayoutId id="2147483692" r:id="rId15"/>
  </p:sldLayoutIdLst>
  <p:transition/>
  <p:hf hdr="0" dt="0"/>
  <p:txStyles>
    <p:titleStyle>
      <a:lvl1pPr algn="ctr" rtl="0" eaLnBrk="0" fontAlgn="base" hangingPunct="0">
        <a:spcBef>
          <a:spcPct val="0"/>
        </a:spcBef>
        <a:spcAft>
          <a:spcPct val="0"/>
        </a:spcAft>
        <a:defRPr sz="4000" b="1">
          <a:solidFill>
            <a:schemeClr val="tx2"/>
          </a:solidFill>
          <a:latin typeface="+mj-lt"/>
          <a:ea typeface="+mj-ea"/>
          <a:cs typeface="+mj-cs"/>
        </a:defRPr>
      </a:lvl1pPr>
      <a:lvl2pPr algn="ctr" rtl="0" eaLnBrk="0" fontAlgn="base" hangingPunct="0">
        <a:spcBef>
          <a:spcPct val="0"/>
        </a:spcBef>
        <a:spcAft>
          <a:spcPct val="0"/>
        </a:spcAft>
        <a:defRPr sz="4000" b="1">
          <a:solidFill>
            <a:schemeClr val="tx2"/>
          </a:solidFill>
          <a:latin typeface="Times New Roman" pitchFamily="18" charset="0"/>
        </a:defRPr>
      </a:lvl2pPr>
      <a:lvl3pPr algn="ctr" rtl="0" eaLnBrk="0" fontAlgn="base" hangingPunct="0">
        <a:spcBef>
          <a:spcPct val="0"/>
        </a:spcBef>
        <a:spcAft>
          <a:spcPct val="0"/>
        </a:spcAft>
        <a:defRPr sz="4000" b="1">
          <a:solidFill>
            <a:schemeClr val="tx2"/>
          </a:solidFill>
          <a:latin typeface="Times New Roman" pitchFamily="18" charset="0"/>
        </a:defRPr>
      </a:lvl3pPr>
      <a:lvl4pPr algn="ctr" rtl="0" eaLnBrk="0" fontAlgn="base" hangingPunct="0">
        <a:spcBef>
          <a:spcPct val="0"/>
        </a:spcBef>
        <a:spcAft>
          <a:spcPct val="0"/>
        </a:spcAft>
        <a:defRPr sz="4000" b="1">
          <a:solidFill>
            <a:schemeClr val="tx2"/>
          </a:solidFill>
          <a:latin typeface="Times New Roman" pitchFamily="18" charset="0"/>
        </a:defRPr>
      </a:lvl4pPr>
      <a:lvl5pPr algn="ctr" rtl="0" eaLnBrk="0" fontAlgn="base" hangingPunct="0">
        <a:spcBef>
          <a:spcPct val="0"/>
        </a:spcBef>
        <a:spcAft>
          <a:spcPct val="0"/>
        </a:spcAft>
        <a:defRPr sz="4000" b="1">
          <a:solidFill>
            <a:schemeClr val="tx2"/>
          </a:solidFill>
          <a:latin typeface="Times New Roman" pitchFamily="18" charset="0"/>
        </a:defRPr>
      </a:lvl5pPr>
      <a:lvl6pPr marL="457200" algn="ctr" rtl="0" fontAlgn="base">
        <a:spcBef>
          <a:spcPct val="0"/>
        </a:spcBef>
        <a:spcAft>
          <a:spcPct val="0"/>
        </a:spcAft>
        <a:defRPr sz="4000" b="1">
          <a:solidFill>
            <a:schemeClr val="tx2"/>
          </a:solidFill>
          <a:latin typeface="Times New Roman" pitchFamily="18" charset="0"/>
        </a:defRPr>
      </a:lvl6pPr>
      <a:lvl7pPr marL="914400" algn="ctr" rtl="0" fontAlgn="base">
        <a:spcBef>
          <a:spcPct val="0"/>
        </a:spcBef>
        <a:spcAft>
          <a:spcPct val="0"/>
        </a:spcAft>
        <a:defRPr sz="4000" b="1">
          <a:solidFill>
            <a:schemeClr val="tx2"/>
          </a:solidFill>
          <a:latin typeface="Times New Roman" pitchFamily="18" charset="0"/>
        </a:defRPr>
      </a:lvl7pPr>
      <a:lvl8pPr marL="1371600" algn="ctr" rtl="0" fontAlgn="base">
        <a:spcBef>
          <a:spcPct val="0"/>
        </a:spcBef>
        <a:spcAft>
          <a:spcPct val="0"/>
        </a:spcAft>
        <a:defRPr sz="4000" b="1">
          <a:solidFill>
            <a:schemeClr val="tx2"/>
          </a:solidFill>
          <a:latin typeface="Times New Roman" pitchFamily="18" charset="0"/>
        </a:defRPr>
      </a:lvl8pPr>
      <a:lvl9pPr marL="1828800" algn="ctr" rtl="0" fontAlgn="base">
        <a:spcBef>
          <a:spcPct val="0"/>
        </a:spcBef>
        <a:spcAft>
          <a:spcPct val="0"/>
        </a:spcAft>
        <a:defRPr sz="40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rgbClr val="333399"/>
        </a:buClr>
        <a:buSzPct val="60000"/>
        <a:buFont typeface="Wingdings" pitchFamily="2" charset="2"/>
        <a:buChar char="n"/>
        <a:defRPr sz="2400">
          <a:solidFill>
            <a:schemeClr val="tx1"/>
          </a:solidFill>
          <a:latin typeface="+mn-lt"/>
          <a:ea typeface="+mn-ea"/>
          <a:cs typeface="+mn-cs"/>
        </a:defRPr>
      </a:lvl1pPr>
      <a:lvl2pPr marL="742950" indent="-285750" algn="l" rtl="0" eaLnBrk="0" fontAlgn="base" hangingPunct="0">
        <a:spcBef>
          <a:spcPct val="20000"/>
        </a:spcBef>
        <a:spcAft>
          <a:spcPct val="0"/>
        </a:spcAft>
        <a:buClr>
          <a:srgbClr val="A50021"/>
        </a:buClr>
        <a:buSzPct val="55000"/>
        <a:buFont typeface="Wingdings" pitchFamily="2" charset="2"/>
        <a:buChar char="n"/>
        <a:defRPr sz="2200">
          <a:solidFill>
            <a:schemeClr val="tx1"/>
          </a:solidFill>
          <a:latin typeface="+mn-lt"/>
        </a:defRPr>
      </a:lvl2pPr>
      <a:lvl3pPr marL="1143000" indent="-228600" algn="l" rtl="0" eaLnBrk="0" fontAlgn="base" hangingPunct="0">
        <a:spcBef>
          <a:spcPct val="20000"/>
        </a:spcBef>
        <a:spcAft>
          <a:spcPct val="0"/>
        </a:spcAft>
        <a:buClr>
          <a:srgbClr val="008000"/>
        </a:buClr>
        <a:buSzPct val="50000"/>
        <a:buFont typeface="Wingdings" pitchFamily="2" charset="2"/>
        <a:buChar char="n"/>
        <a:defRPr sz="2000">
          <a:solidFill>
            <a:schemeClr val="tx1"/>
          </a:solidFill>
          <a:latin typeface="+mn-lt"/>
        </a:defRPr>
      </a:lvl3pPr>
      <a:lvl4pPr marL="1600200" indent="-228600" algn="l" rtl="0" eaLnBrk="0" fontAlgn="base" hangingPunct="0">
        <a:spcBef>
          <a:spcPct val="20000"/>
        </a:spcBef>
        <a:spcAft>
          <a:spcPct val="0"/>
        </a:spcAft>
        <a:buClr>
          <a:srgbClr val="CC6600"/>
        </a:buClr>
        <a:buSzPct val="55000"/>
        <a:buFont typeface="Wingdings" pitchFamily="2" charset="2"/>
        <a:buChar char="n"/>
        <a:defRPr>
          <a:solidFill>
            <a:schemeClr val="tx1"/>
          </a:solidFill>
          <a:latin typeface="+mn-lt"/>
        </a:defRPr>
      </a:lvl4pPr>
      <a:lvl5pPr marL="2057400" indent="-228600" algn="l" rtl="0" eaLnBrk="0" fontAlgn="base" hangingPunct="0">
        <a:spcBef>
          <a:spcPct val="20000"/>
        </a:spcBef>
        <a:spcAft>
          <a:spcPct val="0"/>
        </a:spcAft>
        <a:buClr>
          <a:srgbClr val="800080"/>
        </a:buClr>
        <a:buSzPct val="50000"/>
        <a:buFont typeface="Wingdings" pitchFamily="2" charset="2"/>
        <a:buChar char="n"/>
        <a:defRPr sz="1600">
          <a:solidFill>
            <a:schemeClr val="tx1"/>
          </a:solidFill>
          <a:latin typeface="+mn-lt"/>
        </a:defRPr>
      </a:lvl5pPr>
      <a:lvl6pPr marL="2514600" indent="-228600" algn="l" rtl="0" fontAlgn="base">
        <a:spcBef>
          <a:spcPct val="20000"/>
        </a:spcBef>
        <a:spcAft>
          <a:spcPct val="0"/>
        </a:spcAft>
        <a:buClr>
          <a:srgbClr val="800080"/>
        </a:buClr>
        <a:buSzPct val="50000"/>
        <a:buFont typeface="Wingdings" pitchFamily="2" charset="2"/>
        <a:buChar char="n"/>
        <a:defRPr sz="1600">
          <a:solidFill>
            <a:schemeClr val="tx1"/>
          </a:solidFill>
          <a:latin typeface="+mn-lt"/>
        </a:defRPr>
      </a:lvl6pPr>
      <a:lvl7pPr marL="2971800" indent="-228600" algn="l" rtl="0" fontAlgn="base">
        <a:spcBef>
          <a:spcPct val="20000"/>
        </a:spcBef>
        <a:spcAft>
          <a:spcPct val="0"/>
        </a:spcAft>
        <a:buClr>
          <a:srgbClr val="800080"/>
        </a:buClr>
        <a:buSzPct val="50000"/>
        <a:buFont typeface="Wingdings" pitchFamily="2" charset="2"/>
        <a:buChar char="n"/>
        <a:defRPr sz="1600">
          <a:solidFill>
            <a:schemeClr val="tx1"/>
          </a:solidFill>
          <a:latin typeface="+mn-lt"/>
        </a:defRPr>
      </a:lvl7pPr>
      <a:lvl8pPr marL="3429000" indent="-228600" algn="l" rtl="0" fontAlgn="base">
        <a:spcBef>
          <a:spcPct val="20000"/>
        </a:spcBef>
        <a:spcAft>
          <a:spcPct val="0"/>
        </a:spcAft>
        <a:buClr>
          <a:srgbClr val="800080"/>
        </a:buClr>
        <a:buSzPct val="50000"/>
        <a:buFont typeface="Wingdings" pitchFamily="2" charset="2"/>
        <a:buChar char="n"/>
        <a:defRPr sz="1600">
          <a:solidFill>
            <a:schemeClr val="tx1"/>
          </a:solidFill>
          <a:latin typeface="+mn-lt"/>
        </a:defRPr>
      </a:lvl8pPr>
      <a:lvl9pPr marL="3886200" indent="-228600" algn="l" rtl="0" fontAlgn="base">
        <a:spcBef>
          <a:spcPct val="20000"/>
        </a:spcBef>
        <a:spcAft>
          <a:spcPct val="0"/>
        </a:spcAft>
        <a:buClr>
          <a:srgbClr val="800080"/>
        </a:buClr>
        <a:buSzPct val="50000"/>
        <a:buFont typeface="Wingdings" pitchFamily="2" charset="2"/>
        <a:buChar char="n"/>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slideLayout" Target="../slideLayouts/slideLayout1.xml"/><Relationship Id="rId7" Type="http://schemas.openxmlformats.org/officeDocument/2006/relationships/image" Target="../media/image8.tif"/><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notesSlide" Target="../notesSlides/notesSlide1.xml"/><Relationship Id="rId9"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8" Type="http://schemas.openxmlformats.org/officeDocument/2006/relationships/image" Target="../media/image35.jpeg"/><Relationship Id="rId13" Type="http://schemas.openxmlformats.org/officeDocument/2006/relationships/image" Target="../media/image40.png"/><Relationship Id="rId3" Type="http://schemas.openxmlformats.org/officeDocument/2006/relationships/notesSlide" Target="../notesSlides/notesSlide22.xml"/><Relationship Id="rId7" Type="http://schemas.openxmlformats.org/officeDocument/2006/relationships/image" Target="../media/image34.jpeg"/><Relationship Id="rId12" Type="http://schemas.openxmlformats.org/officeDocument/2006/relationships/image" Target="../media/image39.jpeg"/><Relationship Id="rId2" Type="http://schemas.openxmlformats.org/officeDocument/2006/relationships/slideLayout" Target="../slideLayouts/slideLayout2.xml"/><Relationship Id="rId1" Type="http://schemas.openxmlformats.org/officeDocument/2006/relationships/tags" Target="../tags/tag85.xml"/><Relationship Id="rId6" Type="http://schemas.openxmlformats.org/officeDocument/2006/relationships/image" Target="../media/image33.jpeg"/><Relationship Id="rId11" Type="http://schemas.openxmlformats.org/officeDocument/2006/relationships/image" Target="../media/image38.jpeg"/><Relationship Id="rId5" Type="http://schemas.openxmlformats.org/officeDocument/2006/relationships/image" Target="../media/image32.png"/><Relationship Id="rId15" Type="http://schemas.openxmlformats.org/officeDocument/2006/relationships/image" Target="../media/image42.jpeg"/><Relationship Id="rId10" Type="http://schemas.openxmlformats.org/officeDocument/2006/relationships/image" Target="../media/image37.jpeg"/><Relationship Id="rId4" Type="http://schemas.openxmlformats.org/officeDocument/2006/relationships/image" Target="../media/image31.jpeg"/><Relationship Id="rId9" Type="http://schemas.openxmlformats.org/officeDocument/2006/relationships/image" Target="../media/image36.jpeg"/><Relationship Id="rId14" Type="http://schemas.openxmlformats.org/officeDocument/2006/relationships/image" Target="../media/image41.png"/></Relationships>
</file>

<file path=ppt/slides/_rels/slide10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87.xml"/><Relationship Id="rId1" Type="http://schemas.openxmlformats.org/officeDocument/2006/relationships/tags" Target="../tags/tag86.xml"/><Relationship Id="rId5" Type="http://schemas.openxmlformats.org/officeDocument/2006/relationships/hyperlink" Target="http://www.oscer.ou.edu/" TargetMode="External"/><Relationship Id="rId4" Type="http://schemas.openxmlformats.org/officeDocument/2006/relationships/notesSlide" Target="../notesSlides/notesSlide23.xml"/></Relationships>
</file>

<file path=ppt/slides/_rels/slide102.xml.rels><?xml version="1.0" encoding="UTF-8" standalone="yes"?>
<Relationships xmlns="http://schemas.openxmlformats.org/package/2006/relationships"><Relationship Id="rId8" Type="http://schemas.openxmlformats.org/officeDocument/2006/relationships/hyperlink" Target="http://www.toshiba.com/taecdpd/products/features/MK2018gas-Over.shtml" TargetMode="External"/><Relationship Id="rId13" Type="http://schemas.openxmlformats.org/officeDocument/2006/relationships/hyperlink" Target="http://www.kingston.com/branded/image_files/nav_image_desktop.gif" TargetMode="External"/><Relationship Id="rId18" Type="http://schemas.openxmlformats.org/officeDocument/2006/relationships/hyperlink" Target="http://en.wikipedia.org/wiki/Itanium" TargetMode="External"/><Relationship Id="rId26" Type="http://schemas.openxmlformats.org/officeDocument/2006/relationships/hyperlink" Target="http://www.lithium.it/nove3.jpg" TargetMode="External"/><Relationship Id="rId3" Type="http://schemas.openxmlformats.org/officeDocument/2006/relationships/hyperlink" Target="http://graphics8.nytimes.com/images/2007/07/13/sports/auto600.gif" TargetMode="External"/><Relationship Id="rId21" Type="http://schemas.openxmlformats.org/officeDocument/2006/relationships/hyperlink" Target="http://www.pcdo.com/images/pcdo/20031021231900.jpg" TargetMode="External"/><Relationship Id="rId7" Type="http://schemas.openxmlformats.org/officeDocument/2006/relationships/hyperlink" Target="http://www.anandtech.com/showdoc.html?i=1460&amp;p=2" TargetMode="External"/><Relationship Id="rId12" Type="http://schemas.openxmlformats.org/officeDocument/2006/relationships/hyperlink" Target="http://en.wikipedia.org/wiki/POWER7" TargetMode="External"/><Relationship Id="rId17" Type="http://schemas.openxmlformats.org/officeDocument/2006/relationships/hyperlink" Target="http://hdf.ncsa.uiuc.edu/" TargetMode="External"/><Relationship Id="rId25" Type="http://schemas.openxmlformats.org/officeDocument/2006/relationships/hyperlink" Target="http://www.lenovo.hu/kszf/adatlap/Prosi_Proc_Core2_Mobile.pdf" TargetMode="External"/><Relationship Id="rId2" Type="http://schemas.openxmlformats.org/officeDocument/2006/relationships/slideLayout" Target="../slideLayouts/slideLayout6.xml"/><Relationship Id="rId16" Type="http://schemas.openxmlformats.org/officeDocument/2006/relationships/hyperlink" Target="http://www.unidata.ucar.edu/packages/netcdf/" TargetMode="External"/><Relationship Id="rId20" Type="http://schemas.openxmlformats.org/officeDocument/2006/relationships/hyperlink" Target="http://images.tomshardware.com/2007/08/08/extreme_fsb_2/qx6850.jpg" TargetMode="External"/><Relationship Id="rId1" Type="http://schemas.openxmlformats.org/officeDocument/2006/relationships/tags" Target="../tags/tag88.xml"/><Relationship Id="rId6" Type="http://schemas.openxmlformats.org/officeDocument/2006/relationships/hyperlink" Target="http://en.wikipedia.org/wiki/X64" TargetMode="External"/><Relationship Id="rId11" Type="http://schemas.openxmlformats.org/officeDocument/2006/relationships/hyperlink" Target="http://www.pricewatch.com/" TargetMode="External"/><Relationship Id="rId24" Type="http://schemas.openxmlformats.org/officeDocument/2006/relationships/hyperlink" Target="http://www.xbitlabs.com/articles/mobile/print/core2duo.html" TargetMode="External"/><Relationship Id="rId5" Type="http://schemas.openxmlformats.org/officeDocument/2006/relationships/hyperlink" Target="http://img.dell.com/images/global/products/resultgrid/sm/latit_d630.jpg" TargetMode="External"/><Relationship Id="rId15" Type="http://schemas.openxmlformats.org/officeDocument/2006/relationships/hyperlink" Target="http://www.storagereview.com/" TargetMode="External"/><Relationship Id="rId23" Type="http://schemas.openxmlformats.org/officeDocument/2006/relationships/hyperlink" Target="http://www.anandtech.com/cpuchipsets/showdoc.aspx?i=2353&amp;p=2" TargetMode="External"/><Relationship Id="rId28" Type="http://schemas.openxmlformats.org/officeDocument/2006/relationships/hyperlink" Target="http://www.intel.com/Assets/en_US/PDF/manual/248966.pdf" TargetMode="External"/><Relationship Id="rId10" Type="http://schemas.openxmlformats.org/officeDocument/2006/relationships/hyperlink" Target="ftp://download.intel.com/design/Pentium4/manuals/24896606.pdf" TargetMode="External"/><Relationship Id="rId19" Type="http://schemas.openxmlformats.org/officeDocument/2006/relationships/hyperlink" Target="ftp://download.intel.com/design/itanium2/manuals/25111003.pdf" TargetMode="External"/><Relationship Id="rId4" Type="http://schemas.openxmlformats.org/officeDocument/2006/relationships/hyperlink" Target="http://www.vw.com/newbeetle/" TargetMode="External"/><Relationship Id="rId9" Type="http://schemas.openxmlformats.org/officeDocument/2006/relationships/hyperlink" Target="http://www.toshiba.com/taecdpd/techdocs/sdr2002/2002spec.shtml" TargetMode="External"/><Relationship Id="rId14" Type="http://schemas.openxmlformats.org/officeDocument/2006/relationships/hyperlink" Target="http://www.visit.ou.edu/vc_campus_map.htm" TargetMode="External"/><Relationship Id="rId22" Type="http://schemas.openxmlformats.org/officeDocument/2006/relationships/hyperlink" Target="http://vnuuk.typepad.com/photos/uncategorized/itanium2.jpg" TargetMode="External"/><Relationship Id="rId27" Type="http://schemas.openxmlformats.org/officeDocument/2006/relationships/hyperlink" Target="http://cpu.rightmark.org/"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mailto:sipe2015@gmail.com"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linuxclustersinstitute.org/workshops/"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http://sc15.supercomputing.org/" TargetMode="External"/><Relationship Id="rId5" Type="http://schemas.openxmlformats.org/officeDocument/2006/relationships/hyperlink" Target="http://www.mcs.anl.gov/ieeecluster2015/" TargetMode="External"/><Relationship Id="rId4" Type="http://schemas.openxmlformats.org/officeDocument/2006/relationships/hyperlink" Target="https://conferences.xsede.org/xsede15" TargetMode="Externa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6.xml"/><Relationship Id="rId1" Type="http://schemas.openxmlformats.org/officeDocument/2006/relationships/tags" Target="../tags/tag5.xml"/><Relationship Id="rId5" Type="http://schemas.openxmlformats.org/officeDocument/2006/relationships/image" Target="../media/image10.wmf"/><Relationship Id="rId4" Type="http://schemas.openxmlformats.org/officeDocument/2006/relationships/image" Target="../media/image9.jpe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hyperlink" Target="http://content.hwigroup.net/images/products/xl/204419/dell_latitude_e5540_55405115.jpg" TargetMode="External"/><Relationship Id="rId5" Type="http://schemas.openxmlformats.org/officeDocument/2006/relationships/image" Target="../media/image11.jpeg"/><Relationship Id="rId4"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10.xml"/><Relationship Id="rId1" Type="http://schemas.openxmlformats.org/officeDocument/2006/relationships/tags" Target="../tags/tag9.xml"/><Relationship Id="rId5" Type="http://schemas.openxmlformats.org/officeDocument/2006/relationships/image" Target="../media/image12.jpeg"/><Relationship Id="rId4" Type="http://schemas.openxmlformats.org/officeDocument/2006/relationships/notesSlide" Target="../notesSlides/notesSlide18.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1.xml"/><Relationship Id="rId1" Type="http://schemas.openxmlformats.org/officeDocument/2006/relationships/tags" Target="../tags/tag11.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2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2.xml"/><Relationship Id="rId1" Type="http://schemas.openxmlformats.org/officeDocument/2006/relationships/tags" Target="../tags/tag14.xml"/><Relationship Id="rId5" Type="http://schemas.openxmlformats.org/officeDocument/2006/relationships/image" Target="../media/image15.jpeg"/><Relationship Id="rId4" Type="http://schemas.openxmlformats.org/officeDocument/2006/relationships/image" Target="../media/image14.jpeg"/></Relationships>
</file>

<file path=ppt/slides/_rels/slide25.xml.rels><?xml version="1.0" encoding="UTF-8" standalone="yes"?>
<Relationships xmlns="http://schemas.openxmlformats.org/package/2006/relationships"><Relationship Id="rId2" Type="http://schemas.openxmlformats.org/officeDocument/2006/relationships/hyperlink" Target="http://arxiv.org/ftp/arxiv/papers/1205/1205.1871.pdf"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1.xml"/><Relationship Id="rId1" Type="http://schemas.openxmlformats.org/officeDocument/2006/relationships/tags" Target="../tags/tag15.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2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6.xml"/><Relationship Id="rId1" Type="http://schemas.openxmlformats.org/officeDocument/2006/relationships/tags" Target="../tags/tag17.xml"/></Relationships>
</file>

<file path=ppt/slides/_rels/slide2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6.emf"/><Relationship Id="rId4" Type="http://schemas.openxmlformats.org/officeDocument/2006/relationships/oleObject" Target="../embeddings/Microsoft_Excel_97-2003_Worksheet1.xls"/></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1.xml"/><Relationship Id="rId1" Type="http://schemas.openxmlformats.org/officeDocument/2006/relationships/tags" Target="../tags/tag20.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22.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3.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25.xml"/><Relationship Id="rId1" Type="http://schemas.openxmlformats.org/officeDocument/2006/relationships/tags" Target="../tags/tag24.xml"/><Relationship Id="rId4" Type="http://schemas.openxmlformats.org/officeDocument/2006/relationships/image" Target="../media/image12.jpeg"/></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27.xml"/><Relationship Id="rId1" Type="http://schemas.openxmlformats.org/officeDocument/2006/relationships/tags" Target="../tags/tag26.xml"/><Relationship Id="rId4" Type="http://schemas.openxmlformats.org/officeDocument/2006/relationships/image" Target="../media/image12.jpeg"/></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8.emf"/><Relationship Id="rId4" Type="http://schemas.openxmlformats.org/officeDocument/2006/relationships/oleObject" Target="../embeddings/Microsoft_Excel_97-2003_Worksheet2.xls"/></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4.xml.rels><?xml version="1.0" encoding="UTF-8" standalone="yes"?>
<Relationships xmlns="http://schemas.openxmlformats.org/package/2006/relationships"><Relationship Id="rId3" Type="http://schemas.openxmlformats.org/officeDocument/2006/relationships/hyperlink" Target="http://www.oscer.ou.edu/education/"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2.xml"/><Relationship Id="rId1" Type="http://schemas.openxmlformats.org/officeDocument/2006/relationships/tags" Target="../tags/tag29.xml"/><Relationship Id="rId4" Type="http://schemas.openxmlformats.org/officeDocument/2006/relationships/image" Target="../media/image12.jpeg"/></Relationships>
</file>

<file path=ppt/slides/_rels/slide4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4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2.xml"/><Relationship Id="rId1" Type="http://schemas.openxmlformats.org/officeDocument/2006/relationships/tags" Target="../tags/tag33.xml"/></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34.xml"/></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5.xml"/></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6.xml"/></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7.xml"/></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39.xml"/></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0.xml"/></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41.xml"/></Relationships>
</file>

<file path=ppt/slides/_rels/slide5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2.xml"/><Relationship Id="rId1" Type="http://schemas.openxmlformats.org/officeDocument/2006/relationships/tags" Target="../tags/tag42.xml"/><Relationship Id="rId5" Type="http://schemas.openxmlformats.org/officeDocument/2006/relationships/image" Target="../media/image19.jpeg"/><Relationship Id="rId4" Type="http://schemas.openxmlformats.org/officeDocument/2006/relationships/image" Target="../media/image12.jpeg"/></Relationships>
</file>

<file path=ppt/slides/_rels/slide5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3.xml"/></Relationships>
</file>

<file path=ppt/slides/_rels/slide5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4.xml"/></Relationships>
</file>

<file path=ppt/slides/_rels/slide5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5.xml"/></Relationships>
</file>

<file path=ppt/slides/_rels/slide5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2.xml"/><Relationship Id="rId1" Type="http://schemas.openxmlformats.org/officeDocument/2006/relationships/tags" Target="../tags/tag46.xml"/></Relationships>
</file>

<file path=ppt/slides/_rels/slide5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1.xml"/><Relationship Id="rId1" Type="http://schemas.openxmlformats.org/officeDocument/2006/relationships/tags" Target="../tags/tag47.xml"/></Relationships>
</file>

<file path=ppt/slides/_rels/slide5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9.xml"/></Relationships>
</file>

<file path=ppt/slides/_rels/slide6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0.xml"/></Relationships>
</file>

<file path=ppt/slides/_rels/slide6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1.xml"/></Relationships>
</file>

<file path=ppt/slides/_rels/slide6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2.xml"/></Relationships>
</file>

<file path=ppt/slides/_rels/slide6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3.xml"/></Relationships>
</file>

<file path=ppt/slides/_rels/slide6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4.xml"/></Relationships>
</file>

<file path=ppt/slides/_rels/slide66.xml.rels><?xml version="1.0" encoding="UTF-8" standalone="yes"?>
<Relationships xmlns="http://schemas.openxmlformats.org/package/2006/relationships"><Relationship Id="rId8" Type="http://schemas.openxmlformats.org/officeDocument/2006/relationships/image" Target="../media/image22.emf"/><Relationship Id="rId3" Type="http://schemas.openxmlformats.org/officeDocument/2006/relationships/slideLayout" Target="../slideLayouts/slideLayout15.xml"/><Relationship Id="rId7" Type="http://schemas.openxmlformats.org/officeDocument/2006/relationships/oleObject" Target="../embeddings/Microsoft_Excel_97-2003_Worksheet3.xls"/><Relationship Id="rId2" Type="http://schemas.openxmlformats.org/officeDocument/2006/relationships/tags" Target="../tags/tag55.xml"/><Relationship Id="rId1" Type="http://schemas.openxmlformats.org/officeDocument/2006/relationships/vmlDrawing" Target="../drawings/vmlDrawing3.vml"/><Relationship Id="rId6" Type="http://schemas.openxmlformats.org/officeDocument/2006/relationships/oleObject" Target="../embeddings/oleObject4.bin"/><Relationship Id="rId5" Type="http://schemas.openxmlformats.org/officeDocument/2006/relationships/image" Target="../media/image21.emf"/><Relationship Id="rId4" Type="http://schemas.openxmlformats.org/officeDocument/2006/relationships/oleObject" Target="../embeddings/oleObject3.bin"/></Relationships>
</file>

<file path=ppt/slides/_rels/slide6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6.xml"/></Relationships>
</file>

<file path=ppt/slides/_rels/slide68.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slideLayout" Target="../slideLayouts/slideLayout2.xml"/><Relationship Id="rId7" Type="http://schemas.openxmlformats.org/officeDocument/2006/relationships/image" Target="../media/image24.wmf"/><Relationship Id="rId2" Type="http://schemas.openxmlformats.org/officeDocument/2006/relationships/tags" Target="../tags/tag57.xml"/><Relationship Id="rId1" Type="http://schemas.openxmlformats.org/officeDocument/2006/relationships/vmlDrawing" Target="../drawings/vmlDrawing4.vml"/><Relationship Id="rId6" Type="http://schemas.openxmlformats.org/officeDocument/2006/relationships/oleObject" Target="../embeddings/oleObject6.bin"/><Relationship Id="rId11" Type="http://schemas.openxmlformats.org/officeDocument/2006/relationships/image" Target="../media/image26.wmf"/><Relationship Id="rId5" Type="http://schemas.openxmlformats.org/officeDocument/2006/relationships/image" Target="../media/image23.wmf"/><Relationship Id="rId10" Type="http://schemas.openxmlformats.org/officeDocument/2006/relationships/oleObject" Target="../embeddings/oleObject8.bin"/><Relationship Id="rId4" Type="http://schemas.openxmlformats.org/officeDocument/2006/relationships/oleObject" Target="../embeddings/oleObject5.bin"/><Relationship Id="rId9" Type="http://schemas.openxmlformats.org/officeDocument/2006/relationships/image" Target="../media/image25.wmf"/></Relationships>
</file>

<file path=ppt/slides/_rels/slide6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8.xml"/></Relationships>
</file>

<file path=ppt/slides/_rels/slide7.xml.rels><?xml version="1.0" encoding="UTF-8" standalone="yes"?>
<Relationships xmlns="http://schemas.openxmlformats.org/package/2006/relationships"><Relationship Id="rId3" Type="http://schemas.openxmlformats.org/officeDocument/2006/relationships/hyperlink" Target="http://jwplayer.onenet.net/stream6/sipe.html"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9.xml"/></Relationships>
</file>

<file path=ppt/slides/_rels/slide7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0.xml"/></Relationships>
</file>

<file path=ppt/slides/_rels/slide72.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61.xml"/></Relationships>
</file>

<file path=ppt/slides/_rels/slide7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62.xml"/><Relationship Id="rId1" Type="http://schemas.openxmlformats.org/officeDocument/2006/relationships/vmlDrawing" Target="../drawings/vmlDrawing5.vml"/><Relationship Id="rId6" Type="http://schemas.openxmlformats.org/officeDocument/2006/relationships/image" Target="../media/image27.emf"/><Relationship Id="rId5" Type="http://schemas.openxmlformats.org/officeDocument/2006/relationships/oleObject" Target="../embeddings/Microsoft_Excel_97-2003_Worksheet4.xls"/><Relationship Id="rId4" Type="http://schemas.openxmlformats.org/officeDocument/2006/relationships/oleObject" Target="../embeddings/oleObject9.bin"/></Relationships>
</file>

<file path=ppt/slides/_rels/slide74.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63.xml"/></Relationships>
</file>

<file path=ppt/slides/_rels/slide7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4.xml"/></Relationships>
</file>

<file path=ppt/slides/_rels/slide7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5.xml"/></Relationships>
</file>

<file path=ppt/slides/_rels/slide7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6.xml"/></Relationships>
</file>

<file path=ppt/slides/_rels/slide7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7.xml"/></Relationships>
</file>

<file path=ppt/slides/_rels/slide7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8" Type="http://schemas.openxmlformats.org/officeDocument/2006/relationships/oleObject" Target="../embeddings/Microsoft_Excel_97-2003_Worksheet6.xls"/><Relationship Id="rId3" Type="http://schemas.openxmlformats.org/officeDocument/2006/relationships/slideLayout" Target="../slideLayouts/slideLayout6.xml"/><Relationship Id="rId7" Type="http://schemas.openxmlformats.org/officeDocument/2006/relationships/oleObject" Target="../embeddings/oleObject11.bin"/><Relationship Id="rId2" Type="http://schemas.openxmlformats.org/officeDocument/2006/relationships/tags" Target="../tags/tag69.xml"/><Relationship Id="rId1" Type="http://schemas.openxmlformats.org/officeDocument/2006/relationships/vmlDrawing" Target="../drawings/vmlDrawing6.vml"/><Relationship Id="rId6" Type="http://schemas.openxmlformats.org/officeDocument/2006/relationships/image" Target="../media/image28.emf"/><Relationship Id="rId5" Type="http://schemas.openxmlformats.org/officeDocument/2006/relationships/oleObject" Target="../embeddings/Microsoft_Excel_97-2003_Worksheet5.xls"/><Relationship Id="rId4" Type="http://schemas.openxmlformats.org/officeDocument/2006/relationships/oleObject" Target="../embeddings/oleObject10.bin"/><Relationship Id="rId9" Type="http://schemas.openxmlformats.org/officeDocument/2006/relationships/image" Target="../media/image29.emf"/></Relationships>
</file>

<file path=ppt/slides/_rels/slide8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0.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slideLayout" Target="../slideLayouts/slideLayout1.xml"/><Relationship Id="rId1" Type="http://schemas.openxmlformats.org/officeDocument/2006/relationships/tags" Target="../tags/tag71.xml"/></Relationships>
</file>

<file path=ppt/slides/_rels/slide8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2.xml"/></Relationships>
</file>

<file path=ppt/slides/_rels/slide8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3.xml"/></Relationships>
</file>

<file path=ppt/slides/_rels/slide8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4.xml"/></Relationships>
</file>

<file path=ppt/slides/_rels/slide8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5.xml"/></Relationships>
</file>

<file path=ppt/slides/_rels/slide8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6.xml"/></Relationships>
</file>

<file path=ppt/slides/_rels/slide8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8.xml"/></Relationships>
</file>

<file path=ppt/slides/_rels/slide9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79.xml"/></Relationships>
</file>

<file path=ppt/slides/_rels/slide9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2.xml"/><Relationship Id="rId1" Type="http://schemas.openxmlformats.org/officeDocument/2006/relationships/tags" Target="../tags/tag80.xml"/></Relationships>
</file>

<file path=ppt/slides/_rels/slide9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1.xml"/></Relationships>
</file>

<file path=ppt/slides/_rels/slide9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2.xml"/></Relationships>
</file>

<file path=ppt/slides/_rels/slide9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3.xml"/></Relationships>
</file>

<file path=ppt/slides/_rels/slide9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4.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hyperlink" Target="http://goo.gl/forms/jORZCz9xh7" TargetMode="External"/><Relationship Id="rId7" Type="http://schemas.openxmlformats.org/officeDocument/2006/relationships/hyperlink" Target="http://sc15.supercomputing.org/"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hyperlink" Target="http://www.mcs.anl.gov/ieeecluster2015/" TargetMode="External"/><Relationship Id="rId5" Type="http://schemas.openxmlformats.org/officeDocument/2006/relationships/hyperlink" Target="https://conferences.xsede.org/xsede15" TargetMode="External"/><Relationship Id="rId4" Type="http://schemas.openxmlformats.org/officeDocument/2006/relationships/hyperlink" Target="http://www.linuxclustersinstitute.org/workshop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381000" y="4724400"/>
            <a:ext cx="152400" cy="1676400"/>
          </a:xfrm>
          <a:prstGeom prst="rect">
            <a:avLst/>
          </a:prstGeom>
          <a:solidFill>
            <a:schemeClr val="bg1"/>
          </a:solidFill>
          <a:ln w="9525">
            <a:noFill/>
            <a:miter lim="800000"/>
            <a:headEnd/>
            <a:tailEnd/>
          </a:ln>
        </p:spPr>
        <p:txBody>
          <a:bodyPr wrap="none" anchor="ctr"/>
          <a:lstStyle/>
          <a:p>
            <a:endParaRPr lang="en-US"/>
          </a:p>
        </p:txBody>
      </p:sp>
      <p:sp>
        <p:nvSpPr>
          <p:cNvPr id="449540" name="Rectangle 4"/>
          <p:cNvSpPr>
            <a:spLocks noGrp="1" noChangeArrowheads="1"/>
          </p:cNvSpPr>
          <p:nvPr>
            <p:ph type="ctrTitle"/>
          </p:nvPr>
        </p:nvSpPr>
        <p:spPr>
          <a:xfrm>
            <a:off x="685800" y="933448"/>
            <a:ext cx="7924800" cy="2362200"/>
          </a:xfrm>
        </p:spPr>
        <p:txBody>
          <a:bodyPr/>
          <a:lstStyle/>
          <a:p>
            <a:pPr eaLnBrk="1" hangingPunct="1">
              <a:lnSpc>
                <a:spcPct val="80000"/>
              </a:lnSpc>
              <a:defRPr/>
            </a:pPr>
            <a:r>
              <a:rPr lang="en-US" sz="4800" dirty="0" smtClean="0">
                <a:effectLst>
                  <a:outerShdw blurRad="38100" dist="38100" dir="2700000" algn="tl">
                    <a:srgbClr val="C0C0C0"/>
                  </a:outerShdw>
                </a:effectLst>
                <a:latin typeface="Arial Black" pitchFamily="34" charset="0"/>
              </a:rPr>
              <a:t>Supercomputing</a:t>
            </a:r>
            <a:br>
              <a:rPr lang="en-US" sz="4800" dirty="0" smtClean="0">
                <a:effectLst>
                  <a:outerShdw blurRad="38100" dist="38100" dir="2700000" algn="tl">
                    <a:srgbClr val="C0C0C0"/>
                  </a:outerShdw>
                </a:effectLst>
                <a:latin typeface="Arial Black" pitchFamily="34" charset="0"/>
              </a:rPr>
            </a:br>
            <a:r>
              <a:rPr lang="en-US" sz="4800" dirty="0" smtClean="0">
                <a:effectLst>
                  <a:outerShdw blurRad="38100" dist="38100" dir="2700000" algn="tl">
                    <a:srgbClr val="C0C0C0"/>
                  </a:outerShdw>
                </a:effectLst>
                <a:latin typeface="Arial Black" pitchFamily="34" charset="0"/>
              </a:rPr>
              <a:t>in Plain English</a:t>
            </a:r>
            <a:br>
              <a:rPr lang="en-US" sz="4800" dirty="0" smtClean="0">
                <a:effectLst>
                  <a:outerShdw blurRad="38100" dist="38100" dir="2700000" algn="tl">
                    <a:srgbClr val="C0C0C0"/>
                  </a:outerShdw>
                </a:effectLst>
                <a:latin typeface="Arial Black" pitchFamily="34" charset="0"/>
              </a:rPr>
            </a:br>
            <a:r>
              <a:rPr lang="en-US" sz="3600" dirty="0" smtClean="0">
                <a:solidFill>
                  <a:schemeClr val="tx1"/>
                </a:solidFill>
              </a:rPr>
              <a:t>The Tyranny of the Storage Hierarchy</a:t>
            </a:r>
            <a:endParaRPr lang="en-US" sz="5400" dirty="0" smtClean="0">
              <a:effectLst>
                <a:outerShdw blurRad="38100" dist="38100" dir="2700000" algn="tl">
                  <a:srgbClr val="C0C0C0"/>
                </a:outerShdw>
              </a:effectLst>
              <a:latin typeface="Arial Black" pitchFamily="34" charset="0"/>
            </a:endParaRPr>
          </a:p>
        </p:txBody>
      </p:sp>
      <p:sp>
        <p:nvSpPr>
          <p:cNvPr id="11268" name="Rectangle 5"/>
          <p:cNvSpPr>
            <a:spLocks noGrp="1" noChangeArrowheads="1"/>
          </p:cNvSpPr>
          <p:nvPr>
            <p:ph type="subTitle" idx="1"/>
          </p:nvPr>
        </p:nvSpPr>
        <p:spPr>
          <a:xfrm>
            <a:off x="344128" y="3238500"/>
            <a:ext cx="8495072" cy="1600200"/>
          </a:xfrm>
        </p:spPr>
        <p:txBody>
          <a:bodyPr/>
          <a:lstStyle/>
          <a:p>
            <a:pPr eaLnBrk="1" hangingPunct="1">
              <a:lnSpc>
                <a:spcPct val="90000"/>
              </a:lnSpc>
              <a:spcBef>
                <a:spcPts val="0"/>
              </a:spcBef>
            </a:pPr>
            <a:r>
              <a:rPr lang="en-US" b="1" dirty="0" smtClean="0"/>
              <a:t>Henry Neeman, Director</a:t>
            </a:r>
          </a:p>
          <a:p>
            <a:pPr eaLnBrk="1" hangingPunct="1">
              <a:lnSpc>
                <a:spcPct val="90000"/>
              </a:lnSpc>
              <a:spcBef>
                <a:spcPts val="0"/>
              </a:spcBef>
            </a:pPr>
            <a:r>
              <a:rPr lang="en-US" sz="1700" b="1" dirty="0" smtClean="0"/>
              <a:t>Director, OU Supercomputing Center for Education &amp; Research (OSCER)</a:t>
            </a:r>
          </a:p>
          <a:p>
            <a:pPr eaLnBrk="1" hangingPunct="1">
              <a:lnSpc>
                <a:spcPct val="90000"/>
              </a:lnSpc>
              <a:spcBef>
                <a:spcPts val="0"/>
              </a:spcBef>
            </a:pPr>
            <a:r>
              <a:rPr lang="en-US" sz="1700" b="1" dirty="0" smtClean="0"/>
              <a:t>Assistant Vice President, Information Technology – Research Strategy Advisor</a:t>
            </a:r>
          </a:p>
          <a:p>
            <a:pPr eaLnBrk="1" hangingPunct="1">
              <a:lnSpc>
                <a:spcPct val="90000"/>
              </a:lnSpc>
              <a:spcBef>
                <a:spcPts val="0"/>
              </a:spcBef>
            </a:pPr>
            <a:r>
              <a:rPr lang="en-US" sz="1700" b="1" dirty="0" smtClean="0"/>
              <a:t>Associate Professor, College of Engineering</a:t>
            </a:r>
          </a:p>
          <a:p>
            <a:pPr eaLnBrk="1" hangingPunct="1">
              <a:lnSpc>
                <a:spcPct val="90000"/>
              </a:lnSpc>
              <a:spcBef>
                <a:spcPts val="0"/>
              </a:spcBef>
            </a:pPr>
            <a:r>
              <a:rPr lang="en-US" sz="1700" b="1" dirty="0" smtClean="0"/>
              <a:t>Adjunct Associate Professor, School of Computer Science</a:t>
            </a:r>
          </a:p>
          <a:p>
            <a:pPr eaLnBrk="1" hangingPunct="1">
              <a:lnSpc>
                <a:spcPct val="90000"/>
              </a:lnSpc>
              <a:spcBef>
                <a:spcPts val="0"/>
              </a:spcBef>
            </a:pPr>
            <a:r>
              <a:rPr lang="en-US" sz="1700" b="1" dirty="0" smtClean="0"/>
              <a:t>University of Oklahoma</a:t>
            </a:r>
          </a:p>
          <a:p>
            <a:pPr eaLnBrk="1" hangingPunct="1">
              <a:lnSpc>
                <a:spcPct val="90000"/>
              </a:lnSpc>
              <a:spcBef>
                <a:spcPts val="0"/>
              </a:spcBef>
            </a:pPr>
            <a:r>
              <a:rPr lang="en-US" sz="1700" b="1" dirty="0" smtClean="0"/>
              <a:t>Tuesday January 27 2015</a:t>
            </a:r>
          </a:p>
        </p:txBody>
      </p:sp>
      <p:sp>
        <p:nvSpPr>
          <p:cNvPr id="11270" name="Rectangle 8"/>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pic>
        <p:nvPicPr>
          <p:cNvPr id="11273" name="Picture 6" descr="ou201_logo"/>
          <p:cNvPicPr>
            <a:picLocks noChangeAspect="1" noChangeArrowheads="1"/>
          </p:cNvPicPr>
          <p:nvPr/>
        </p:nvPicPr>
        <p:blipFill>
          <a:blip r:embed="rId5" cstate="print"/>
          <a:srcRect/>
          <a:stretch>
            <a:fillRect/>
          </a:stretch>
        </p:blipFill>
        <p:spPr bwMode="auto">
          <a:xfrm>
            <a:off x="2357112" y="5361693"/>
            <a:ext cx="588818" cy="781653"/>
          </a:xfrm>
          <a:prstGeom prst="rect">
            <a:avLst/>
          </a:prstGeom>
          <a:noFill/>
          <a:ln w="9525">
            <a:noFill/>
            <a:miter lim="800000"/>
            <a:headEnd/>
            <a:tailEnd/>
          </a:ln>
        </p:spPr>
      </p:pic>
      <p:pic>
        <p:nvPicPr>
          <p:cNvPr id="11274" name="Picture 7" descr="oscer_logo_crimson_20060918"/>
          <p:cNvPicPr>
            <a:picLocks noChangeAspect="1" noChangeArrowheads="1"/>
          </p:cNvPicPr>
          <p:nvPr/>
        </p:nvPicPr>
        <p:blipFill>
          <a:blip r:embed="rId6" cstate="print"/>
          <a:srcRect/>
          <a:stretch>
            <a:fillRect/>
          </a:stretch>
        </p:blipFill>
        <p:spPr bwMode="auto">
          <a:xfrm>
            <a:off x="3004812" y="5181600"/>
            <a:ext cx="1483086" cy="1066800"/>
          </a:xfrm>
          <a:prstGeom prst="rect">
            <a:avLst/>
          </a:prstGeom>
          <a:noFill/>
          <a:ln w="9525">
            <a:noFill/>
            <a:miter lim="800000"/>
            <a:headEnd/>
            <a:tailEnd/>
          </a:ln>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01345" y="5196849"/>
            <a:ext cx="3652055" cy="623032"/>
          </a:xfrm>
          <a:prstGeom prst="rect">
            <a:avLst/>
          </a:prstGeom>
        </p:spPr>
      </p:pic>
      <p:pic>
        <p:nvPicPr>
          <p:cNvPr id="95234" name="Picture 2" descr="SiPE logo"/>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44128" y="4863264"/>
            <a:ext cx="2012984" cy="1550988"/>
          </a:xfrm>
          <a:prstGeom prst="rect">
            <a:avLst/>
          </a:prstGeom>
          <a:noFill/>
          <a:extLst>
            <a:ext uri="{909E8E84-426E-40DD-AFC4-6F175D3DCCD1}">
              <a14:hiddenFill xmlns:a14="http://schemas.microsoft.com/office/drawing/2010/main">
                <a:solidFill>
                  <a:srgbClr val="FFFFFF"/>
                </a:solidFill>
              </a14:hiddenFill>
            </a:ext>
          </a:extLst>
        </p:spPr>
      </p:pic>
      <p:pic>
        <p:nvPicPr>
          <p:cNvPr id="95236" name="Picture 4" descr="http://www.oneocii.okepscor.org/wp-content/uploads/2014/02/Logo2-260x100.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82053" y="5819881"/>
            <a:ext cx="1890637" cy="727168"/>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Supercomputing in Plain </a:t>
            </a:r>
            <a:r>
              <a:rPr lang="en-US" dirty="0" smtClean="0"/>
              <a:t>English: Storage Hierarchy</a:t>
            </a:r>
            <a:endParaRPr lang="en-US" dirty="0"/>
          </a:p>
          <a:p>
            <a:r>
              <a:rPr lang="en-US" dirty="0" smtClean="0"/>
              <a:t>Tue Jan 27 2015</a:t>
            </a:r>
            <a:endParaRPr lang="en-US" dirty="0"/>
          </a:p>
        </p:txBody>
      </p:sp>
      <p:sp>
        <p:nvSpPr>
          <p:cNvPr id="5" name="Slide Number Placeholder 4"/>
          <p:cNvSpPr>
            <a:spLocks noGrp="1"/>
          </p:cNvSpPr>
          <p:nvPr>
            <p:ph type="sldNum" sz="quarter" idx="11"/>
          </p:nvPr>
        </p:nvSpPr>
        <p:spPr/>
        <p:txBody>
          <a:bodyPr/>
          <a:lstStyle/>
          <a:p>
            <a:fld id="{4BF37389-4EFB-484B-AB5A-BD4F84D9F3C6}" type="slidenum">
              <a:rPr lang="en-US"/>
              <a:pPr/>
              <a:t>10</a:t>
            </a:fld>
            <a:endParaRPr lang="en-US"/>
          </a:p>
        </p:txBody>
      </p:sp>
      <p:sp>
        <p:nvSpPr>
          <p:cNvPr id="465922" name="Rectangle 2"/>
          <p:cNvSpPr>
            <a:spLocks noGrp="1" noChangeArrowheads="1"/>
          </p:cNvSpPr>
          <p:nvPr>
            <p:ph type="title"/>
          </p:nvPr>
        </p:nvSpPr>
        <p:spPr/>
        <p:txBody>
          <a:bodyPr/>
          <a:lstStyle/>
          <a:p>
            <a:r>
              <a:rPr lang="en-US" sz="3600" dirty="0"/>
              <a:t>Please Mute Yourself</a:t>
            </a:r>
          </a:p>
        </p:txBody>
      </p:sp>
      <p:sp>
        <p:nvSpPr>
          <p:cNvPr id="465923" name="Rectangle 3"/>
          <p:cNvSpPr>
            <a:spLocks noGrp="1" noChangeArrowheads="1"/>
          </p:cNvSpPr>
          <p:nvPr>
            <p:ph type="body" idx="1"/>
          </p:nvPr>
        </p:nvSpPr>
        <p:spPr/>
        <p:txBody>
          <a:bodyPr/>
          <a:lstStyle/>
          <a:p>
            <a:pPr>
              <a:buFont typeface="Wingdings" pitchFamily="2" charset="2"/>
              <a:buNone/>
            </a:pPr>
            <a:r>
              <a:rPr lang="en-US" dirty="0"/>
              <a:t>No matter how you connect, </a:t>
            </a:r>
            <a:r>
              <a:rPr lang="en-US" b="1" u="sng" dirty="0" smtClean="0"/>
              <a:t>PLEASE MUTE YOURSELF</a:t>
            </a:r>
            <a:r>
              <a:rPr lang="en-US" dirty="0" smtClean="0"/>
              <a:t>,  so </a:t>
            </a:r>
            <a:r>
              <a:rPr lang="en-US" dirty="0"/>
              <a:t>that we cannot hear you</a:t>
            </a:r>
            <a:r>
              <a:rPr lang="en-US" dirty="0" smtClean="0"/>
              <a:t>.</a:t>
            </a:r>
          </a:p>
          <a:p>
            <a:pPr>
              <a:buFont typeface="Wingdings" pitchFamily="2" charset="2"/>
              <a:buNone/>
            </a:pPr>
            <a:r>
              <a:rPr lang="en-US" dirty="0" smtClean="0"/>
              <a:t>(For </a:t>
            </a:r>
            <a:r>
              <a:rPr lang="en-US" dirty="0" err="1" smtClean="0"/>
              <a:t>Wowza</a:t>
            </a:r>
            <a:r>
              <a:rPr lang="en-US" dirty="0" smtClean="0"/>
              <a:t>, you don’t need to do that, because the information only goes from us to you, not from you to us.)</a:t>
            </a:r>
            <a:endParaRPr lang="en-US" dirty="0"/>
          </a:p>
          <a:p>
            <a:pPr>
              <a:buFont typeface="Wingdings" pitchFamily="2" charset="2"/>
              <a:buNone/>
            </a:pPr>
            <a:r>
              <a:rPr lang="en-US" dirty="0"/>
              <a:t>At OU, we will turn off the sound on all conferencing technologies.</a:t>
            </a:r>
          </a:p>
          <a:p>
            <a:pPr>
              <a:buFont typeface="Wingdings" pitchFamily="2" charset="2"/>
              <a:buNone/>
            </a:pPr>
            <a:r>
              <a:rPr lang="en-US" dirty="0"/>
              <a:t>That way, we won’t have problems with echo cancellation.</a:t>
            </a:r>
          </a:p>
          <a:p>
            <a:pPr>
              <a:buFont typeface="Wingdings" pitchFamily="2" charset="2"/>
              <a:buNone/>
            </a:pPr>
            <a:r>
              <a:rPr lang="en-US" dirty="0"/>
              <a:t>Of course, that means we cannot hear questions.</a:t>
            </a:r>
          </a:p>
          <a:p>
            <a:pPr>
              <a:buFont typeface="Wingdings" pitchFamily="2" charset="2"/>
              <a:buNone/>
            </a:pPr>
            <a:r>
              <a:rPr lang="en-US" dirty="0"/>
              <a:t>So for questions, you’ll need to send </a:t>
            </a:r>
            <a:r>
              <a:rPr lang="en-US" dirty="0" smtClean="0"/>
              <a:t>e-mail.</a:t>
            </a:r>
          </a:p>
          <a:p>
            <a:pPr>
              <a:buFont typeface="Wingdings" pitchFamily="2" charset="2"/>
              <a:buNone/>
            </a:pPr>
            <a:r>
              <a:rPr lang="en-US" b="1" dirty="0" smtClean="0"/>
              <a:t>PLEASE MUTE YOURSELF.</a:t>
            </a:r>
          </a:p>
          <a:p>
            <a:pPr>
              <a:buFont typeface="Wingdings" pitchFamily="2" charset="2"/>
              <a:buNone/>
            </a:pPr>
            <a:r>
              <a:rPr lang="en-US" b="1" dirty="0" smtClean="0"/>
              <a:t>PLEASE MUTE YOURSELF.</a:t>
            </a:r>
            <a:endParaRPr lang="en-US" b="1" dirty="0"/>
          </a:p>
        </p:txBody>
      </p:sp>
    </p:spTree>
    <p:extLst>
      <p:ext uri="{BB962C8B-B14F-4D97-AF65-F5344CB8AC3E}">
        <p14:creationId xmlns:p14="http://schemas.microsoft.com/office/powerpoint/2010/main" val="3901429959"/>
      </p:ext>
    </p:extLst>
  </p:cSld>
  <p:clrMapOvr>
    <a:masterClrMapping/>
  </p:clrMapOvr>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3998784" y="1190625"/>
            <a:ext cx="1163542" cy="1520819"/>
            <a:chOff x="4572000" y="1190625"/>
            <a:chExt cx="1295400" cy="1752600"/>
          </a:xfrm>
        </p:grpSpPr>
        <p:pic>
          <p:nvPicPr>
            <p:cNvPr id="553987" name="Picture 3" descr="atkinsdaniel"/>
            <p:cNvPicPr>
              <a:picLocks noChangeAspect="1" noChangeArrowheads="1"/>
            </p:cNvPicPr>
            <p:nvPr/>
          </p:nvPicPr>
          <p:blipFill>
            <a:blip r:embed="rId4" cstate="print"/>
            <a:srcRect/>
            <a:stretch>
              <a:fillRect/>
            </a:stretch>
          </p:blipFill>
          <p:spPr bwMode="auto">
            <a:xfrm>
              <a:off x="4619978" y="1263783"/>
              <a:ext cx="1237427" cy="1679442"/>
            </a:xfrm>
            <a:prstGeom prst="rect">
              <a:avLst/>
            </a:prstGeom>
            <a:noFill/>
          </p:spPr>
        </p:pic>
        <p:sp>
          <p:nvSpPr>
            <p:cNvPr id="553988" name="Rectangle 4"/>
            <p:cNvSpPr>
              <a:spLocks noChangeArrowheads="1"/>
            </p:cNvSpPr>
            <p:nvPr/>
          </p:nvSpPr>
          <p:spPr bwMode="auto">
            <a:xfrm>
              <a:off x="4572000" y="1190625"/>
              <a:ext cx="1295400" cy="254461"/>
            </a:xfrm>
            <a:prstGeom prst="rect">
              <a:avLst/>
            </a:prstGeom>
            <a:solidFill>
              <a:schemeClr val="bg1"/>
            </a:solidFill>
            <a:ln w="9525">
              <a:noFill/>
              <a:miter lim="800000"/>
              <a:headEnd/>
              <a:tailEnd/>
            </a:ln>
            <a:effectLst/>
          </p:spPr>
          <p:txBody>
            <a:bodyPr wrap="none" anchor="ctr"/>
            <a:lstStyle/>
            <a:p>
              <a:endParaRPr lang="en-US"/>
            </a:p>
          </p:txBody>
        </p:sp>
      </p:grpSp>
      <p:pic>
        <p:nvPicPr>
          <p:cNvPr id="36"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15367" y="3476766"/>
            <a:ext cx="870838" cy="13062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6258" name="Picture 2" descr="http://www.ncsa.illinois.edu/News/Stories/TransformComputing/thom.jpg"/>
          <p:cNvPicPr>
            <a:picLocks noChangeAspect="1" noChangeArrowheads="1"/>
          </p:cNvPicPr>
          <p:nvPr/>
        </p:nvPicPr>
        <p:blipFill>
          <a:blip r:embed="rId6" cstate="print"/>
          <a:srcRect/>
          <a:stretch>
            <a:fillRect/>
          </a:stretch>
        </p:blipFill>
        <p:spPr bwMode="auto">
          <a:xfrm>
            <a:off x="2433767" y="3612796"/>
            <a:ext cx="1038822" cy="1142706"/>
          </a:xfrm>
          <a:prstGeom prst="rect">
            <a:avLst/>
          </a:prstGeom>
          <a:noFill/>
        </p:spPr>
      </p:pic>
      <p:sp>
        <p:nvSpPr>
          <p:cNvPr id="23" name="Slide Number Placeholder 4"/>
          <p:cNvSpPr>
            <a:spLocks noGrp="1"/>
          </p:cNvSpPr>
          <p:nvPr>
            <p:ph type="sldNum" sz="quarter" idx="11"/>
          </p:nvPr>
        </p:nvSpPr>
        <p:spPr/>
        <p:txBody>
          <a:bodyPr/>
          <a:lstStyle/>
          <a:p>
            <a:fld id="{D4C6B874-FE2D-40EE-A33E-EB158CDD195A}" type="slidenum">
              <a:rPr lang="en-US"/>
              <a:pPr/>
              <a:t>100</a:t>
            </a:fld>
            <a:endParaRPr lang="en-US" dirty="0"/>
          </a:p>
        </p:txBody>
      </p:sp>
      <p:sp>
        <p:nvSpPr>
          <p:cNvPr id="553989" name="Rectangle 5"/>
          <p:cNvSpPr>
            <a:spLocks noGrp="1" noChangeArrowheads="1"/>
          </p:cNvSpPr>
          <p:nvPr>
            <p:ph type="title"/>
          </p:nvPr>
        </p:nvSpPr>
        <p:spPr/>
        <p:txBody>
          <a:bodyPr/>
          <a:lstStyle/>
          <a:p>
            <a:r>
              <a:rPr lang="en-US" sz="3600" dirty="0"/>
              <a:t>OK Supercomputing Symposium </a:t>
            </a:r>
            <a:r>
              <a:rPr lang="en-US" sz="3600" dirty="0" smtClean="0"/>
              <a:t>2015</a:t>
            </a:r>
            <a:endParaRPr lang="en-US" sz="3600" dirty="0"/>
          </a:p>
        </p:txBody>
      </p:sp>
      <p:sp>
        <p:nvSpPr>
          <p:cNvPr id="553990" name="Rectangle 6"/>
          <p:cNvSpPr>
            <a:spLocks noGrp="1" noChangeArrowheads="1"/>
          </p:cNvSpPr>
          <p:nvPr>
            <p:ph type="body" idx="1"/>
          </p:nvPr>
        </p:nvSpPr>
        <p:spPr>
          <a:xfrm>
            <a:off x="3807751" y="2599807"/>
            <a:ext cx="1600200" cy="1295400"/>
          </a:xfrm>
        </p:spPr>
        <p:txBody>
          <a:bodyPr/>
          <a:lstStyle/>
          <a:p>
            <a:pPr algn="ctr">
              <a:lnSpc>
                <a:spcPct val="80000"/>
              </a:lnSpc>
              <a:buFont typeface="Wingdings" pitchFamily="2" charset="2"/>
              <a:buNone/>
            </a:pPr>
            <a:r>
              <a:rPr lang="en-US" sz="1100" dirty="0"/>
              <a:t>2006 Keynote:</a:t>
            </a:r>
          </a:p>
          <a:p>
            <a:pPr algn="ctr">
              <a:lnSpc>
                <a:spcPct val="80000"/>
              </a:lnSpc>
              <a:buFont typeface="Wingdings" pitchFamily="2" charset="2"/>
              <a:buNone/>
            </a:pPr>
            <a:r>
              <a:rPr lang="en-US" sz="1100" dirty="0"/>
              <a:t>Dan Atkins</a:t>
            </a:r>
          </a:p>
          <a:p>
            <a:pPr algn="ctr">
              <a:lnSpc>
                <a:spcPct val="80000"/>
              </a:lnSpc>
              <a:buFont typeface="Wingdings" pitchFamily="2" charset="2"/>
              <a:buNone/>
            </a:pPr>
            <a:r>
              <a:rPr lang="en-US" sz="1100" dirty="0"/>
              <a:t>Head of NSF’s</a:t>
            </a:r>
          </a:p>
          <a:p>
            <a:pPr algn="ctr">
              <a:lnSpc>
                <a:spcPct val="80000"/>
              </a:lnSpc>
              <a:buFont typeface="Wingdings" pitchFamily="2" charset="2"/>
              <a:buNone/>
            </a:pPr>
            <a:r>
              <a:rPr lang="en-US" sz="1100" dirty="0"/>
              <a:t>Office of</a:t>
            </a:r>
          </a:p>
          <a:p>
            <a:pPr algn="ctr">
              <a:lnSpc>
                <a:spcPct val="80000"/>
              </a:lnSpc>
              <a:buFont typeface="Wingdings" pitchFamily="2" charset="2"/>
              <a:buNone/>
            </a:pPr>
            <a:r>
              <a:rPr lang="en-US" sz="1100" dirty="0" smtClean="0"/>
              <a:t>Cyberinfrastructure</a:t>
            </a:r>
            <a:endParaRPr lang="en-US" sz="1100" dirty="0"/>
          </a:p>
        </p:txBody>
      </p:sp>
      <p:pic>
        <p:nvPicPr>
          <p:cNvPr id="553991" name="Picture 7" descr="skim"/>
          <p:cNvPicPr>
            <a:picLocks noChangeAspect="1" noChangeArrowheads="1"/>
          </p:cNvPicPr>
          <p:nvPr/>
        </p:nvPicPr>
        <p:blipFill>
          <a:blip r:embed="rId7" cstate="print"/>
          <a:srcRect/>
          <a:stretch>
            <a:fillRect/>
          </a:stretch>
        </p:blipFill>
        <p:spPr bwMode="auto">
          <a:xfrm>
            <a:off x="1567216" y="1447800"/>
            <a:ext cx="1500553" cy="1125415"/>
          </a:xfrm>
          <a:prstGeom prst="rect">
            <a:avLst/>
          </a:prstGeom>
          <a:noFill/>
        </p:spPr>
      </p:pic>
      <p:sp>
        <p:nvSpPr>
          <p:cNvPr id="553992" name="Rectangle 8"/>
          <p:cNvSpPr>
            <a:spLocks noChangeArrowheads="1"/>
          </p:cNvSpPr>
          <p:nvPr/>
        </p:nvSpPr>
        <p:spPr bwMode="auto">
          <a:xfrm>
            <a:off x="1624080" y="2598760"/>
            <a:ext cx="1447800" cy="914400"/>
          </a:xfrm>
          <a:prstGeom prst="rect">
            <a:avLst/>
          </a:prstGeom>
          <a:noFill/>
          <a:ln w="9525">
            <a:noFill/>
            <a:miter lim="800000"/>
            <a:headEnd/>
            <a:tailEnd/>
          </a:ln>
          <a:effectLst/>
        </p:spPr>
        <p:txBody>
          <a:bodyPr/>
          <a:lstStyle/>
          <a:p>
            <a:pPr marL="342900" indent="-342900">
              <a:lnSpc>
                <a:spcPct val="70000"/>
              </a:lnSpc>
              <a:spcBef>
                <a:spcPct val="20000"/>
              </a:spcBef>
              <a:buClr>
                <a:srgbClr val="333399"/>
              </a:buClr>
              <a:buSzPct val="60000"/>
              <a:buFont typeface="Wingdings" pitchFamily="2" charset="2"/>
              <a:buNone/>
            </a:pPr>
            <a:r>
              <a:rPr lang="en-US" sz="1100" dirty="0"/>
              <a:t>2004 Keynote:</a:t>
            </a:r>
          </a:p>
          <a:p>
            <a:pPr marL="342900" indent="-342900">
              <a:lnSpc>
                <a:spcPct val="70000"/>
              </a:lnSpc>
              <a:spcBef>
                <a:spcPct val="20000"/>
              </a:spcBef>
              <a:buClr>
                <a:srgbClr val="333399"/>
              </a:buClr>
              <a:buSzPct val="60000"/>
              <a:buFont typeface="Wingdings" pitchFamily="2" charset="2"/>
              <a:buNone/>
            </a:pPr>
            <a:r>
              <a:rPr lang="en-US" sz="1100" dirty="0" err="1"/>
              <a:t>Sangtae</a:t>
            </a:r>
            <a:r>
              <a:rPr lang="en-US" sz="1100" dirty="0"/>
              <a:t> Kim</a:t>
            </a:r>
          </a:p>
          <a:p>
            <a:pPr marL="342900" indent="-342900">
              <a:lnSpc>
                <a:spcPct val="80000"/>
              </a:lnSpc>
              <a:spcBef>
                <a:spcPct val="20000"/>
              </a:spcBef>
              <a:buClr>
                <a:srgbClr val="333399"/>
              </a:buClr>
              <a:buSzPct val="60000"/>
              <a:buFont typeface="Wingdings" pitchFamily="2" charset="2"/>
              <a:buNone/>
            </a:pPr>
            <a:r>
              <a:rPr lang="en-US" sz="1100" dirty="0"/>
              <a:t>NSF </a:t>
            </a:r>
            <a:r>
              <a:rPr lang="en-US" sz="1100" dirty="0" smtClean="0"/>
              <a:t>Shared </a:t>
            </a:r>
          </a:p>
          <a:p>
            <a:pPr marL="342900" indent="-342900">
              <a:lnSpc>
                <a:spcPct val="70000"/>
              </a:lnSpc>
              <a:spcBef>
                <a:spcPct val="20000"/>
              </a:spcBef>
              <a:buClr>
                <a:srgbClr val="333399"/>
              </a:buClr>
              <a:buSzPct val="60000"/>
              <a:buFont typeface="Wingdings" pitchFamily="2" charset="2"/>
              <a:buNone/>
            </a:pPr>
            <a:r>
              <a:rPr lang="en-US" sz="1100" dirty="0" smtClean="0"/>
              <a:t>Cyberinfrastructure</a:t>
            </a:r>
          </a:p>
          <a:p>
            <a:pPr marL="342900" indent="-342900">
              <a:lnSpc>
                <a:spcPct val="70000"/>
              </a:lnSpc>
              <a:spcBef>
                <a:spcPct val="20000"/>
              </a:spcBef>
              <a:buClr>
                <a:srgbClr val="333399"/>
              </a:buClr>
              <a:buSzPct val="60000"/>
              <a:buFont typeface="Wingdings" pitchFamily="2" charset="2"/>
              <a:buNone/>
            </a:pPr>
            <a:r>
              <a:rPr lang="en-US" sz="1100" dirty="0" smtClean="0"/>
              <a:t>Division </a:t>
            </a:r>
            <a:r>
              <a:rPr lang="en-US" sz="1100" dirty="0"/>
              <a:t>Director</a:t>
            </a:r>
          </a:p>
        </p:txBody>
      </p:sp>
      <p:pic>
        <p:nvPicPr>
          <p:cNvPr id="553993" name="Picture 9" descr="freeman"/>
          <p:cNvPicPr>
            <a:picLocks noChangeAspect="1" noChangeArrowheads="1"/>
          </p:cNvPicPr>
          <p:nvPr/>
        </p:nvPicPr>
        <p:blipFill>
          <a:blip r:embed="rId8" cstate="print"/>
          <a:srcRect/>
          <a:stretch>
            <a:fillRect/>
          </a:stretch>
        </p:blipFill>
        <p:spPr bwMode="auto">
          <a:xfrm>
            <a:off x="457200" y="1447800"/>
            <a:ext cx="1066800" cy="1125415"/>
          </a:xfrm>
          <a:prstGeom prst="rect">
            <a:avLst/>
          </a:prstGeom>
          <a:noFill/>
        </p:spPr>
      </p:pic>
      <p:sp>
        <p:nvSpPr>
          <p:cNvPr id="553994" name="Rectangle 10"/>
          <p:cNvSpPr>
            <a:spLocks noChangeArrowheads="1"/>
          </p:cNvSpPr>
          <p:nvPr/>
        </p:nvSpPr>
        <p:spPr bwMode="auto">
          <a:xfrm>
            <a:off x="128850" y="2591835"/>
            <a:ext cx="1828800" cy="1149925"/>
          </a:xfrm>
          <a:prstGeom prst="rect">
            <a:avLst/>
          </a:prstGeom>
          <a:noFill/>
          <a:ln w="9525">
            <a:noFill/>
            <a:miter lim="800000"/>
            <a:headEnd/>
            <a:tailEnd/>
          </a:ln>
          <a:effectLst/>
        </p:spPr>
        <p:txBody>
          <a:bodyPr/>
          <a:lstStyle/>
          <a:p>
            <a:pPr marL="342900" indent="-342900">
              <a:lnSpc>
                <a:spcPct val="80000"/>
              </a:lnSpc>
              <a:spcBef>
                <a:spcPct val="20000"/>
              </a:spcBef>
              <a:buClr>
                <a:srgbClr val="333399"/>
              </a:buClr>
              <a:buSzPct val="60000"/>
              <a:buFont typeface="Wingdings" pitchFamily="2" charset="2"/>
              <a:buNone/>
            </a:pPr>
            <a:r>
              <a:rPr lang="en-US" sz="1100" dirty="0"/>
              <a:t>2003 Keynote:</a:t>
            </a:r>
          </a:p>
          <a:p>
            <a:pPr marL="342900" indent="-342900">
              <a:lnSpc>
                <a:spcPct val="60000"/>
              </a:lnSpc>
              <a:spcBef>
                <a:spcPct val="20000"/>
              </a:spcBef>
              <a:buClr>
                <a:srgbClr val="333399"/>
              </a:buClr>
              <a:buSzPct val="60000"/>
              <a:buFont typeface="Wingdings" pitchFamily="2" charset="2"/>
              <a:buNone/>
            </a:pPr>
            <a:r>
              <a:rPr lang="en-US" sz="1100" dirty="0"/>
              <a:t>Peter Freeman</a:t>
            </a:r>
          </a:p>
          <a:p>
            <a:pPr marL="342900" indent="-342900">
              <a:lnSpc>
                <a:spcPct val="70000"/>
              </a:lnSpc>
              <a:spcBef>
                <a:spcPct val="20000"/>
              </a:spcBef>
              <a:buClr>
                <a:srgbClr val="333399"/>
              </a:buClr>
              <a:buSzPct val="60000"/>
              <a:buFont typeface="Wingdings" pitchFamily="2" charset="2"/>
              <a:buNone/>
            </a:pPr>
            <a:r>
              <a:rPr lang="en-US" sz="1100" dirty="0" smtClean="0"/>
              <a:t>NSF</a:t>
            </a:r>
          </a:p>
          <a:p>
            <a:pPr marL="342900" indent="-342900">
              <a:lnSpc>
                <a:spcPct val="70000"/>
              </a:lnSpc>
              <a:spcBef>
                <a:spcPct val="20000"/>
              </a:spcBef>
              <a:buClr>
                <a:srgbClr val="333399"/>
              </a:buClr>
              <a:buSzPct val="60000"/>
              <a:buFont typeface="Wingdings" pitchFamily="2" charset="2"/>
              <a:buNone/>
            </a:pPr>
            <a:r>
              <a:rPr lang="en-US" sz="1100" dirty="0" smtClean="0"/>
              <a:t>Computer &amp; </a:t>
            </a:r>
            <a:r>
              <a:rPr lang="en-US" sz="1100" dirty="0"/>
              <a:t>Information</a:t>
            </a:r>
          </a:p>
          <a:p>
            <a:pPr marL="342900" indent="-342900">
              <a:lnSpc>
                <a:spcPct val="70000"/>
              </a:lnSpc>
              <a:spcBef>
                <a:spcPct val="20000"/>
              </a:spcBef>
              <a:buClr>
                <a:srgbClr val="333399"/>
              </a:buClr>
              <a:buSzPct val="60000"/>
              <a:buFont typeface="Wingdings" pitchFamily="2" charset="2"/>
              <a:buNone/>
            </a:pPr>
            <a:r>
              <a:rPr lang="en-US" sz="1100" dirty="0"/>
              <a:t>Science </a:t>
            </a:r>
            <a:r>
              <a:rPr lang="en-US" sz="1100" dirty="0" smtClean="0"/>
              <a:t>&amp; </a:t>
            </a:r>
            <a:r>
              <a:rPr lang="en-US" sz="1100" dirty="0"/>
              <a:t>Engineering</a:t>
            </a:r>
          </a:p>
          <a:p>
            <a:pPr marL="342900" indent="-342900">
              <a:lnSpc>
                <a:spcPct val="70000"/>
              </a:lnSpc>
              <a:spcBef>
                <a:spcPct val="20000"/>
              </a:spcBef>
              <a:buClr>
                <a:srgbClr val="333399"/>
              </a:buClr>
              <a:buSzPct val="60000"/>
              <a:buFont typeface="Wingdings" pitchFamily="2" charset="2"/>
              <a:buNone/>
            </a:pPr>
            <a:r>
              <a:rPr lang="en-US" sz="1100" dirty="0"/>
              <a:t>Assistant Director</a:t>
            </a:r>
          </a:p>
        </p:txBody>
      </p:sp>
      <p:pic>
        <p:nvPicPr>
          <p:cNvPr id="553995" name="Picture 11" descr="brooks"/>
          <p:cNvPicPr>
            <a:picLocks noChangeAspect="1" noChangeArrowheads="1"/>
          </p:cNvPicPr>
          <p:nvPr/>
        </p:nvPicPr>
        <p:blipFill>
          <a:blip r:embed="rId9" cstate="print"/>
          <a:srcRect/>
          <a:stretch>
            <a:fillRect/>
          </a:stretch>
        </p:blipFill>
        <p:spPr bwMode="auto">
          <a:xfrm>
            <a:off x="3107136" y="1447800"/>
            <a:ext cx="896815" cy="1125415"/>
          </a:xfrm>
          <a:prstGeom prst="rect">
            <a:avLst/>
          </a:prstGeom>
          <a:noFill/>
        </p:spPr>
      </p:pic>
      <p:sp>
        <p:nvSpPr>
          <p:cNvPr id="553996" name="Rectangle 12"/>
          <p:cNvSpPr>
            <a:spLocks noChangeArrowheads="1"/>
          </p:cNvSpPr>
          <p:nvPr/>
        </p:nvSpPr>
        <p:spPr bwMode="auto">
          <a:xfrm>
            <a:off x="2910687" y="2572511"/>
            <a:ext cx="1371600" cy="914400"/>
          </a:xfrm>
          <a:prstGeom prst="rect">
            <a:avLst/>
          </a:prstGeom>
          <a:noFill/>
          <a:ln w="9525">
            <a:noFill/>
            <a:miter lim="800000"/>
            <a:headEnd/>
            <a:tailEnd/>
          </a:ln>
          <a:effectLst/>
        </p:spPr>
        <p:txBody>
          <a:bodyPr/>
          <a:lstStyle/>
          <a:p>
            <a:pPr marL="342900" indent="-342900">
              <a:lnSpc>
                <a:spcPct val="80000"/>
              </a:lnSpc>
              <a:spcBef>
                <a:spcPct val="20000"/>
              </a:spcBef>
              <a:buClr>
                <a:srgbClr val="333399"/>
              </a:buClr>
              <a:buSzPct val="60000"/>
              <a:buFont typeface="Wingdings" pitchFamily="2" charset="2"/>
              <a:buNone/>
            </a:pPr>
            <a:r>
              <a:rPr lang="en-US" sz="1100" dirty="0"/>
              <a:t>2005 Keynote:</a:t>
            </a:r>
          </a:p>
          <a:p>
            <a:pPr marL="342900" indent="-342900">
              <a:lnSpc>
                <a:spcPct val="70000"/>
              </a:lnSpc>
              <a:spcBef>
                <a:spcPct val="20000"/>
              </a:spcBef>
              <a:buClr>
                <a:srgbClr val="333399"/>
              </a:buClr>
              <a:buSzPct val="60000"/>
              <a:buFont typeface="Wingdings" pitchFamily="2" charset="2"/>
              <a:buNone/>
            </a:pPr>
            <a:r>
              <a:rPr lang="en-US" sz="1100" dirty="0"/>
              <a:t>Walt Brooks</a:t>
            </a:r>
          </a:p>
          <a:p>
            <a:pPr marL="342900" indent="-342900">
              <a:lnSpc>
                <a:spcPct val="70000"/>
              </a:lnSpc>
              <a:spcBef>
                <a:spcPct val="20000"/>
              </a:spcBef>
              <a:buClr>
                <a:srgbClr val="333399"/>
              </a:buClr>
              <a:buSzPct val="60000"/>
              <a:buFont typeface="Wingdings" pitchFamily="2" charset="2"/>
              <a:buNone/>
            </a:pPr>
            <a:r>
              <a:rPr lang="en-US" sz="1100" dirty="0"/>
              <a:t>NASA Advanced</a:t>
            </a:r>
          </a:p>
          <a:p>
            <a:pPr marL="342900" indent="-342900">
              <a:lnSpc>
                <a:spcPct val="70000"/>
              </a:lnSpc>
              <a:spcBef>
                <a:spcPct val="20000"/>
              </a:spcBef>
              <a:buClr>
                <a:srgbClr val="333399"/>
              </a:buClr>
              <a:buSzPct val="60000"/>
              <a:buFont typeface="Wingdings" pitchFamily="2" charset="2"/>
              <a:buNone/>
            </a:pPr>
            <a:r>
              <a:rPr lang="en-US" sz="1100" dirty="0"/>
              <a:t>Supercomputing</a:t>
            </a:r>
          </a:p>
          <a:p>
            <a:pPr marL="342900" indent="-342900">
              <a:lnSpc>
                <a:spcPct val="70000"/>
              </a:lnSpc>
              <a:spcBef>
                <a:spcPct val="20000"/>
              </a:spcBef>
              <a:buClr>
                <a:srgbClr val="333399"/>
              </a:buClr>
              <a:buSzPct val="60000"/>
              <a:buFont typeface="Wingdings" pitchFamily="2" charset="2"/>
              <a:buNone/>
            </a:pPr>
            <a:r>
              <a:rPr lang="en-US" sz="1100" dirty="0"/>
              <a:t>Division Director</a:t>
            </a:r>
          </a:p>
        </p:txBody>
      </p:sp>
      <p:pic>
        <p:nvPicPr>
          <p:cNvPr id="553997" name="Picture 13" descr="boisseau"/>
          <p:cNvPicPr>
            <a:picLocks noChangeAspect="1" noChangeArrowheads="1"/>
          </p:cNvPicPr>
          <p:nvPr/>
        </p:nvPicPr>
        <p:blipFill>
          <a:blip r:embed="rId10" cstate="print"/>
          <a:srcRect/>
          <a:stretch>
            <a:fillRect/>
          </a:stretch>
        </p:blipFill>
        <p:spPr bwMode="auto">
          <a:xfrm>
            <a:off x="5216001" y="1416044"/>
            <a:ext cx="869148" cy="1157171"/>
          </a:xfrm>
          <a:prstGeom prst="rect">
            <a:avLst/>
          </a:prstGeom>
          <a:noFill/>
        </p:spPr>
      </p:pic>
      <p:sp>
        <p:nvSpPr>
          <p:cNvPr id="553998" name="Rectangle 14"/>
          <p:cNvSpPr>
            <a:spLocks noChangeArrowheads="1"/>
          </p:cNvSpPr>
          <p:nvPr/>
        </p:nvSpPr>
        <p:spPr bwMode="auto">
          <a:xfrm>
            <a:off x="4964775" y="2579225"/>
            <a:ext cx="1371600" cy="1066800"/>
          </a:xfrm>
          <a:prstGeom prst="rect">
            <a:avLst/>
          </a:prstGeom>
          <a:noFill/>
          <a:ln w="9525">
            <a:noFill/>
            <a:miter lim="800000"/>
            <a:headEnd/>
            <a:tailEnd/>
          </a:ln>
          <a:effectLst/>
        </p:spPr>
        <p:txBody>
          <a:bodyPr/>
          <a:lstStyle/>
          <a:p>
            <a:pPr marL="342900" indent="-342900">
              <a:lnSpc>
                <a:spcPct val="80000"/>
              </a:lnSpc>
              <a:spcBef>
                <a:spcPct val="20000"/>
              </a:spcBef>
              <a:buClr>
                <a:srgbClr val="333399"/>
              </a:buClr>
              <a:buSzPct val="60000"/>
              <a:buFont typeface="Wingdings" pitchFamily="2" charset="2"/>
              <a:buNone/>
            </a:pPr>
            <a:r>
              <a:rPr lang="en-US" sz="1100" dirty="0"/>
              <a:t>2007 Keynote:</a:t>
            </a:r>
          </a:p>
          <a:p>
            <a:pPr marL="342900" indent="-342900">
              <a:lnSpc>
                <a:spcPct val="70000"/>
              </a:lnSpc>
              <a:spcBef>
                <a:spcPct val="20000"/>
              </a:spcBef>
              <a:buClr>
                <a:srgbClr val="333399"/>
              </a:buClr>
              <a:buSzPct val="60000"/>
              <a:buFont typeface="Wingdings" pitchFamily="2" charset="2"/>
              <a:buNone/>
            </a:pPr>
            <a:r>
              <a:rPr lang="en-US" sz="1100" dirty="0"/>
              <a:t>Jay </a:t>
            </a:r>
            <a:r>
              <a:rPr lang="en-US" sz="1100" dirty="0" err="1"/>
              <a:t>Boisseau</a:t>
            </a:r>
            <a:endParaRPr lang="en-US" sz="1100" dirty="0"/>
          </a:p>
          <a:p>
            <a:pPr marL="342900" indent="-342900">
              <a:lnSpc>
                <a:spcPct val="70000"/>
              </a:lnSpc>
              <a:spcBef>
                <a:spcPct val="20000"/>
              </a:spcBef>
              <a:buClr>
                <a:srgbClr val="333399"/>
              </a:buClr>
              <a:buSzPct val="60000"/>
              <a:buFont typeface="Wingdings" pitchFamily="2" charset="2"/>
              <a:buNone/>
            </a:pPr>
            <a:r>
              <a:rPr lang="en-US" sz="1100" dirty="0"/>
              <a:t>Director</a:t>
            </a:r>
          </a:p>
          <a:p>
            <a:pPr marL="342900" indent="-342900">
              <a:lnSpc>
                <a:spcPct val="70000"/>
              </a:lnSpc>
              <a:spcBef>
                <a:spcPct val="20000"/>
              </a:spcBef>
              <a:buClr>
                <a:srgbClr val="333399"/>
              </a:buClr>
              <a:buSzPct val="60000"/>
              <a:buFont typeface="Wingdings" pitchFamily="2" charset="2"/>
              <a:buNone/>
            </a:pPr>
            <a:r>
              <a:rPr lang="en-US" sz="1100" dirty="0"/>
              <a:t>Texas Advanced</a:t>
            </a:r>
          </a:p>
          <a:p>
            <a:pPr marL="342900" indent="-342900">
              <a:lnSpc>
                <a:spcPct val="70000"/>
              </a:lnSpc>
              <a:spcBef>
                <a:spcPct val="20000"/>
              </a:spcBef>
              <a:buClr>
                <a:srgbClr val="333399"/>
              </a:buClr>
              <a:buSzPct val="60000"/>
              <a:buFont typeface="Wingdings" pitchFamily="2" charset="2"/>
              <a:buNone/>
            </a:pPr>
            <a:r>
              <a:rPr lang="en-US" sz="1100" dirty="0"/>
              <a:t>Computing Center</a:t>
            </a:r>
          </a:p>
          <a:p>
            <a:pPr marL="342900" indent="-342900">
              <a:lnSpc>
                <a:spcPct val="70000"/>
              </a:lnSpc>
              <a:spcBef>
                <a:spcPct val="20000"/>
              </a:spcBef>
              <a:buClr>
                <a:srgbClr val="333399"/>
              </a:buClr>
              <a:buSzPct val="60000"/>
              <a:buFont typeface="Wingdings" pitchFamily="2" charset="2"/>
              <a:buNone/>
            </a:pPr>
            <a:r>
              <a:rPr lang="en-US" sz="1100" dirty="0"/>
              <a:t>U. Texas Austin</a:t>
            </a:r>
          </a:p>
        </p:txBody>
      </p:sp>
      <p:pic>
        <p:nvPicPr>
          <p:cNvPr id="554000" name="Picture 16" descr="jose_munoz"/>
          <p:cNvPicPr>
            <a:picLocks noChangeAspect="1" noChangeArrowheads="1"/>
          </p:cNvPicPr>
          <p:nvPr/>
        </p:nvPicPr>
        <p:blipFill>
          <a:blip r:embed="rId11" cstate="print"/>
          <a:srcRect/>
          <a:stretch>
            <a:fillRect/>
          </a:stretch>
        </p:blipFill>
        <p:spPr bwMode="auto">
          <a:xfrm>
            <a:off x="6139306" y="1420420"/>
            <a:ext cx="900449" cy="1178340"/>
          </a:xfrm>
          <a:prstGeom prst="rect">
            <a:avLst/>
          </a:prstGeom>
          <a:noFill/>
        </p:spPr>
      </p:pic>
      <p:sp>
        <p:nvSpPr>
          <p:cNvPr id="554001" name="Text Box 17"/>
          <p:cNvSpPr txBox="1">
            <a:spLocks noChangeArrowheads="1"/>
          </p:cNvSpPr>
          <p:nvPr/>
        </p:nvSpPr>
        <p:spPr bwMode="auto">
          <a:xfrm>
            <a:off x="5947129" y="2572511"/>
            <a:ext cx="1524000" cy="1040285"/>
          </a:xfrm>
          <a:prstGeom prst="rect">
            <a:avLst/>
          </a:prstGeom>
          <a:noFill/>
          <a:ln w="9525">
            <a:noFill/>
            <a:miter lim="800000"/>
            <a:headEnd/>
            <a:tailEnd/>
          </a:ln>
          <a:effectLst/>
        </p:spPr>
        <p:txBody>
          <a:bodyPr>
            <a:spAutoFit/>
          </a:bodyPr>
          <a:lstStyle/>
          <a:p>
            <a:pPr>
              <a:lnSpc>
                <a:spcPct val="80000"/>
              </a:lnSpc>
              <a:spcBef>
                <a:spcPct val="50000"/>
              </a:spcBef>
            </a:pPr>
            <a:r>
              <a:rPr lang="en-US" sz="1100" dirty="0"/>
              <a:t>2008 Keynote: </a:t>
            </a:r>
            <a:r>
              <a:rPr lang="en-US" sz="1100" dirty="0" smtClean="0"/>
              <a:t>        Jos</a:t>
            </a:r>
            <a:r>
              <a:rPr lang="en-US" sz="1100" dirty="0" smtClean="0">
                <a:cs typeface="Times New Roman" pitchFamily="18" charset="0"/>
              </a:rPr>
              <a:t>é </a:t>
            </a:r>
            <a:r>
              <a:rPr lang="en-US" sz="1100" dirty="0">
                <a:cs typeface="Times New Roman" pitchFamily="18" charset="0"/>
              </a:rPr>
              <a:t>Munoz </a:t>
            </a:r>
            <a:r>
              <a:rPr lang="en-US" sz="1100" dirty="0" smtClean="0">
                <a:cs typeface="Times New Roman" pitchFamily="18" charset="0"/>
              </a:rPr>
              <a:t>        Deputy </a:t>
            </a:r>
            <a:r>
              <a:rPr lang="en-US" sz="1100" dirty="0">
                <a:cs typeface="Times New Roman" pitchFamily="18" charset="0"/>
              </a:rPr>
              <a:t>Office </a:t>
            </a:r>
            <a:r>
              <a:rPr lang="en-US" sz="1100" dirty="0" smtClean="0">
                <a:cs typeface="Times New Roman" pitchFamily="18" charset="0"/>
              </a:rPr>
              <a:t>  Director/Senior </a:t>
            </a:r>
            <a:r>
              <a:rPr lang="en-US" sz="1100" dirty="0">
                <a:cs typeface="Times New Roman" pitchFamily="18" charset="0"/>
              </a:rPr>
              <a:t>Scientific Advisor </a:t>
            </a:r>
            <a:r>
              <a:rPr lang="en-US" sz="1100" dirty="0" smtClean="0">
                <a:cs typeface="Times New Roman" pitchFamily="18" charset="0"/>
              </a:rPr>
              <a:t> NSF Office </a:t>
            </a:r>
            <a:r>
              <a:rPr lang="en-US" sz="1100" dirty="0">
                <a:cs typeface="Times New Roman" pitchFamily="18" charset="0"/>
              </a:rPr>
              <a:t>of </a:t>
            </a:r>
            <a:r>
              <a:rPr lang="en-US" sz="1100" dirty="0" smtClean="0">
                <a:cs typeface="Times New Roman" pitchFamily="18" charset="0"/>
              </a:rPr>
              <a:t>Cyberinfrastructure</a:t>
            </a:r>
            <a:endParaRPr lang="en-US" sz="1100" dirty="0">
              <a:cs typeface="Times New Roman" pitchFamily="18" charset="0"/>
            </a:endParaRPr>
          </a:p>
        </p:txBody>
      </p:sp>
      <p:sp>
        <p:nvSpPr>
          <p:cNvPr id="554003" name="Text Box 19"/>
          <p:cNvSpPr txBox="1">
            <a:spLocks noChangeArrowheads="1"/>
          </p:cNvSpPr>
          <p:nvPr/>
        </p:nvSpPr>
        <p:spPr bwMode="auto">
          <a:xfrm>
            <a:off x="7095946" y="2590696"/>
            <a:ext cx="1447800" cy="1006429"/>
          </a:xfrm>
          <a:prstGeom prst="rect">
            <a:avLst/>
          </a:prstGeom>
          <a:noFill/>
          <a:ln w="9525">
            <a:noFill/>
            <a:miter lim="800000"/>
            <a:headEnd/>
            <a:tailEnd/>
          </a:ln>
          <a:effectLst/>
        </p:spPr>
        <p:txBody>
          <a:bodyPr wrap="square">
            <a:spAutoFit/>
          </a:bodyPr>
          <a:lstStyle/>
          <a:p>
            <a:pPr>
              <a:lnSpc>
                <a:spcPct val="90000"/>
              </a:lnSpc>
              <a:spcBef>
                <a:spcPct val="50000"/>
              </a:spcBef>
            </a:pPr>
            <a:r>
              <a:rPr lang="en-US" sz="1100" dirty="0"/>
              <a:t>2009 Keynote: Douglass </a:t>
            </a:r>
            <a:r>
              <a:rPr lang="en-US" sz="1100" dirty="0" smtClean="0"/>
              <a:t>Post     Chief </a:t>
            </a:r>
            <a:r>
              <a:rPr lang="en-US" sz="1100" dirty="0"/>
              <a:t>Scientist         US Dept of Defense       HPC Modernization Program</a:t>
            </a:r>
          </a:p>
        </p:txBody>
      </p:sp>
      <p:sp>
        <p:nvSpPr>
          <p:cNvPr id="553999" name="Text Box 15"/>
          <p:cNvSpPr txBox="1">
            <a:spLocks noChangeArrowheads="1"/>
          </p:cNvSpPr>
          <p:nvPr/>
        </p:nvSpPr>
        <p:spPr bwMode="auto">
          <a:xfrm>
            <a:off x="6034639" y="3609842"/>
            <a:ext cx="2419503" cy="1945148"/>
          </a:xfrm>
          <a:prstGeom prst="rect">
            <a:avLst/>
          </a:prstGeom>
          <a:noFill/>
          <a:ln w="9525">
            <a:noFill/>
            <a:miter lim="800000"/>
            <a:headEnd/>
            <a:tailEnd/>
          </a:ln>
          <a:effectLst/>
        </p:spPr>
        <p:txBody>
          <a:bodyPr wrap="square">
            <a:spAutoFit/>
          </a:bodyPr>
          <a:lstStyle/>
          <a:p>
            <a:pPr>
              <a:spcBef>
                <a:spcPts val="0"/>
              </a:spcBef>
            </a:pPr>
            <a:r>
              <a:rPr lang="en-US" sz="2000" b="1" dirty="0" smtClean="0">
                <a:effectLst>
                  <a:outerShdw blurRad="38100" dist="38100" dir="2700000" algn="tl">
                    <a:srgbClr val="000000">
                      <a:alpha val="43137"/>
                    </a:srgbClr>
                  </a:outerShdw>
                </a:effectLst>
              </a:rPr>
              <a:t>FREE!</a:t>
            </a:r>
          </a:p>
          <a:p>
            <a:pPr>
              <a:spcBef>
                <a:spcPts val="0"/>
              </a:spcBef>
            </a:pPr>
            <a:r>
              <a:rPr lang="en-US" sz="2000" b="1" dirty="0" smtClean="0">
                <a:effectLst>
                  <a:outerShdw blurRad="38100" dist="38100" dir="2700000" algn="tl">
                    <a:srgbClr val="000000">
                      <a:alpha val="43137"/>
                    </a:srgbClr>
                  </a:outerShdw>
                </a:effectLst>
              </a:rPr>
              <a:t>Wed Sep 23 2015</a:t>
            </a:r>
          </a:p>
          <a:p>
            <a:pPr>
              <a:spcBef>
                <a:spcPts val="0"/>
              </a:spcBef>
            </a:pPr>
            <a:r>
              <a:rPr lang="en-US" sz="2000" b="1" dirty="0" smtClean="0">
                <a:effectLst>
                  <a:outerShdw blurRad="38100" dist="38100" dir="2700000" algn="tl">
                    <a:srgbClr val="000000">
                      <a:alpha val="43137"/>
                    </a:srgbClr>
                  </a:outerShdw>
                </a:effectLst>
              </a:rPr>
              <a:t>@ </a:t>
            </a:r>
            <a:r>
              <a:rPr lang="en-US" sz="2000" b="1" dirty="0">
                <a:effectLst>
                  <a:outerShdw blurRad="38100" dist="38100" dir="2700000" algn="tl">
                    <a:srgbClr val="000000">
                      <a:alpha val="43137"/>
                    </a:srgbClr>
                  </a:outerShdw>
                </a:effectLst>
              </a:rPr>
              <a:t>OU</a:t>
            </a:r>
          </a:p>
          <a:p>
            <a:pPr>
              <a:lnSpc>
                <a:spcPct val="30000"/>
              </a:lnSpc>
              <a:spcBef>
                <a:spcPct val="50000"/>
              </a:spcBef>
            </a:pPr>
            <a:r>
              <a:rPr lang="en-US" dirty="0">
                <a:solidFill>
                  <a:schemeClr val="bg1"/>
                </a:solidFill>
              </a:rPr>
              <a:t>Over 235 </a:t>
            </a:r>
            <a:r>
              <a:rPr lang="en-US" dirty="0" smtClean="0">
                <a:solidFill>
                  <a:schemeClr val="bg1"/>
                </a:solidFill>
              </a:rPr>
              <a:t>registra2ons </a:t>
            </a:r>
            <a:r>
              <a:rPr lang="en-US" dirty="0">
                <a:solidFill>
                  <a:schemeClr val="bg1"/>
                </a:solidFill>
              </a:rPr>
              <a:t>already!</a:t>
            </a:r>
          </a:p>
          <a:p>
            <a:pPr>
              <a:lnSpc>
                <a:spcPct val="80000"/>
              </a:lnSpc>
              <a:spcBef>
                <a:spcPct val="50000"/>
              </a:spcBef>
            </a:pPr>
            <a:r>
              <a:rPr lang="en-US" sz="1400" dirty="0">
                <a:solidFill>
                  <a:schemeClr val="bg1"/>
                </a:solidFill>
              </a:rPr>
              <a:t>Over </a:t>
            </a:r>
            <a:r>
              <a:rPr lang="en-US" sz="1400" dirty="0" smtClean="0">
                <a:solidFill>
                  <a:schemeClr val="bg1"/>
                </a:solidFill>
              </a:rPr>
              <a:t>152 </a:t>
            </a:r>
            <a:r>
              <a:rPr lang="en-US" sz="1400" dirty="0" err="1" smtClean="0">
                <a:solidFill>
                  <a:schemeClr val="bg1"/>
                </a:solidFill>
              </a:rPr>
              <a:t>inhe</a:t>
            </a:r>
            <a:r>
              <a:rPr lang="en-US" sz="1400" dirty="0" smtClean="0">
                <a:solidFill>
                  <a:schemeClr val="bg1"/>
                </a:solidFill>
              </a:rPr>
              <a:t> </a:t>
            </a:r>
            <a:r>
              <a:rPr lang="en-US" sz="1400" dirty="0">
                <a:solidFill>
                  <a:schemeClr val="bg1"/>
                </a:solidFill>
              </a:rPr>
              <a:t>first day, over 200 in the first week, over 225 in the first month.</a:t>
            </a:r>
          </a:p>
        </p:txBody>
      </p:sp>
      <p:sp>
        <p:nvSpPr>
          <p:cNvPr id="554005" name="Text Box 21"/>
          <p:cNvSpPr txBox="1">
            <a:spLocks noChangeArrowheads="1"/>
          </p:cNvSpPr>
          <p:nvPr/>
        </p:nvSpPr>
        <p:spPr bwMode="auto">
          <a:xfrm>
            <a:off x="5947129" y="4628582"/>
            <a:ext cx="2504398" cy="877163"/>
          </a:xfrm>
          <a:prstGeom prst="rect">
            <a:avLst/>
          </a:prstGeom>
          <a:noFill/>
          <a:ln w="9525">
            <a:noFill/>
            <a:miter lim="800000"/>
            <a:headEnd/>
            <a:tailEnd/>
          </a:ln>
          <a:effectLst/>
        </p:spPr>
        <p:txBody>
          <a:bodyPr wrap="square">
            <a:spAutoFit/>
          </a:bodyPr>
          <a:lstStyle/>
          <a:p>
            <a:pPr>
              <a:spcBef>
                <a:spcPts val="0"/>
              </a:spcBef>
            </a:pPr>
            <a:r>
              <a:rPr lang="en-US" sz="1500" b="1" dirty="0" smtClean="0"/>
              <a:t>Reception/Poster Session</a:t>
            </a:r>
          </a:p>
          <a:p>
            <a:pPr>
              <a:spcBef>
                <a:spcPts val="0"/>
              </a:spcBef>
            </a:pPr>
            <a:r>
              <a:rPr lang="en-US" sz="1500" b="1" dirty="0" smtClean="0"/>
              <a:t>Tue Sep 22 2015 </a:t>
            </a:r>
            <a:r>
              <a:rPr lang="en-US" sz="1500" b="1" dirty="0"/>
              <a:t>@ </a:t>
            </a:r>
            <a:r>
              <a:rPr lang="en-US" sz="1500" b="1" dirty="0" smtClean="0"/>
              <a:t>OU</a:t>
            </a:r>
            <a:endParaRPr lang="en-US" sz="1500" b="1" dirty="0"/>
          </a:p>
          <a:p>
            <a:pPr>
              <a:lnSpc>
                <a:spcPct val="20000"/>
              </a:lnSpc>
              <a:spcBef>
                <a:spcPct val="50000"/>
              </a:spcBef>
            </a:pPr>
            <a:r>
              <a:rPr lang="en-US" sz="1500" b="1" dirty="0" smtClean="0"/>
              <a:t>Symposium</a:t>
            </a:r>
          </a:p>
          <a:p>
            <a:pPr>
              <a:lnSpc>
                <a:spcPct val="20000"/>
              </a:lnSpc>
              <a:spcBef>
                <a:spcPct val="50000"/>
              </a:spcBef>
            </a:pPr>
            <a:r>
              <a:rPr lang="en-US" sz="1500" b="1" dirty="0" smtClean="0"/>
              <a:t>Wed Sep 23 2015 </a:t>
            </a:r>
            <a:r>
              <a:rPr lang="en-US" sz="1500" b="1" dirty="0"/>
              <a:t>@ </a:t>
            </a:r>
            <a:r>
              <a:rPr lang="en-US" sz="1500" b="1" dirty="0" smtClean="0"/>
              <a:t>OU</a:t>
            </a:r>
          </a:p>
        </p:txBody>
      </p:sp>
      <p:pic>
        <p:nvPicPr>
          <p:cNvPr id="554006" name="Picture 22" descr="post_douglass"/>
          <p:cNvPicPr>
            <a:picLocks noChangeAspect="1" noChangeArrowheads="1"/>
          </p:cNvPicPr>
          <p:nvPr/>
        </p:nvPicPr>
        <p:blipFill>
          <a:blip r:embed="rId12" cstate="print"/>
          <a:srcRect/>
          <a:stretch>
            <a:fillRect/>
          </a:stretch>
        </p:blipFill>
        <p:spPr bwMode="auto">
          <a:xfrm>
            <a:off x="7162800" y="1420420"/>
            <a:ext cx="943654" cy="1178340"/>
          </a:xfrm>
          <a:prstGeom prst="rect">
            <a:avLst/>
          </a:prstGeom>
          <a:noFill/>
        </p:spPr>
      </p:pic>
      <p:pic>
        <p:nvPicPr>
          <p:cNvPr id="79874" name="Picture 2"/>
          <p:cNvPicPr>
            <a:picLocks noChangeAspect="1" noChangeArrowheads="1"/>
          </p:cNvPicPr>
          <p:nvPr/>
        </p:nvPicPr>
        <p:blipFill>
          <a:blip r:embed="rId13" cstate="print"/>
          <a:srcRect/>
          <a:stretch>
            <a:fillRect/>
          </a:stretch>
        </p:blipFill>
        <p:spPr bwMode="auto">
          <a:xfrm>
            <a:off x="434454" y="3583477"/>
            <a:ext cx="937146" cy="1199547"/>
          </a:xfrm>
          <a:prstGeom prst="rect">
            <a:avLst/>
          </a:prstGeom>
          <a:noFill/>
          <a:ln w="9525">
            <a:noFill/>
            <a:miter lim="800000"/>
            <a:headEnd/>
            <a:tailEnd/>
          </a:ln>
        </p:spPr>
      </p:pic>
      <p:sp>
        <p:nvSpPr>
          <p:cNvPr id="27" name="Text Box 19"/>
          <p:cNvSpPr txBox="1">
            <a:spLocks noChangeArrowheads="1"/>
          </p:cNvSpPr>
          <p:nvPr/>
        </p:nvSpPr>
        <p:spPr bwMode="auto">
          <a:xfrm>
            <a:off x="258735" y="4769149"/>
            <a:ext cx="1447800" cy="854080"/>
          </a:xfrm>
          <a:prstGeom prst="rect">
            <a:avLst/>
          </a:prstGeom>
          <a:noFill/>
          <a:ln w="9525">
            <a:noFill/>
            <a:miter lim="800000"/>
            <a:headEnd/>
            <a:tailEnd/>
          </a:ln>
          <a:effectLst/>
        </p:spPr>
        <p:txBody>
          <a:bodyPr wrap="square">
            <a:spAutoFit/>
          </a:bodyPr>
          <a:lstStyle/>
          <a:p>
            <a:pPr>
              <a:lnSpc>
                <a:spcPct val="90000"/>
              </a:lnSpc>
              <a:spcBef>
                <a:spcPct val="50000"/>
              </a:spcBef>
            </a:pPr>
            <a:r>
              <a:rPr lang="en-US" sz="1100" dirty="0" smtClean="0"/>
              <a:t>2010 </a:t>
            </a:r>
            <a:r>
              <a:rPr lang="en-US" sz="1100" dirty="0"/>
              <a:t>Keynote</a:t>
            </a:r>
            <a:r>
              <a:rPr lang="en-US" sz="1100" dirty="0" smtClean="0"/>
              <a:t>:    Horst Simon     Deputy Director         Lawrence Berkeley National Laboratory</a:t>
            </a:r>
            <a:endParaRPr lang="en-US" sz="1100" dirty="0"/>
          </a:p>
        </p:txBody>
      </p:sp>
      <p:sp>
        <p:nvSpPr>
          <p:cNvPr id="31" name="Footer Placeholder 3"/>
          <p:cNvSpPr>
            <a:spLocks noGrp="1"/>
          </p:cNvSpPr>
          <p:nvPr>
            <p:ph type="ftr" sz="quarter" idx="10"/>
          </p:nvPr>
        </p:nvSpPr>
        <p:spPr>
          <a:xfrm>
            <a:off x="2633663" y="6172200"/>
            <a:ext cx="3995737" cy="457200"/>
          </a:xfrm>
          <a:noFill/>
        </p:spPr>
        <p:txBody>
          <a:bodyPr/>
          <a:lstStyle/>
          <a:p>
            <a:pPr>
              <a:defRPr/>
            </a:pPr>
            <a:r>
              <a:rPr lang="en-US" dirty="0" smtClean="0"/>
              <a:t>Supercomputing in Plain English: Storage Hierarchy</a:t>
            </a:r>
            <a:endParaRPr lang="en-US" dirty="0"/>
          </a:p>
          <a:p>
            <a:pPr>
              <a:defRPr/>
            </a:pPr>
            <a:r>
              <a:rPr lang="en-US" dirty="0" smtClean="0"/>
              <a:t>Tue Jan 27 2015</a:t>
            </a:r>
            <a:endParaRPr lang="en-US" dirty="0"/>
          </a:p>
        </p:txBody>
      </p:sp>
      <p:pic>
        <p:nvPicPr>
          <p:cNvPr id="33" name="Picture 32" descr="schneider_barry_cropped.png"/>
          <p:cNvPicPr>
            <a:picLocks noChangeAspect="1"/>
          </p:cNvPicPr>
          <p:nvPr/>
        </p:nvPicPr>
        <p:blipFill>
          <a:blip r:embed="rId14" cstate="print"/>
          <a:stretch>
            <a:fillRect/>
          </a:stretch>
        </p:blipFill>
        <p:spPr>
          <a:xfrm>
            <a:off x="1464901" y="3599148"/>
            <a:ext cx="911016" cy="1170001"/>
          </a:xfrm>
          <a:prstGeom prst="rect">
            <a:avLst/>
          </a:prstGeom>
        </p:spPr>
      </p:pic>
      <p:sp>
        <p:nvSpPr>
          <p:cNvPr id="34" name="Text Box 19"/>
          <p:cNvSpPr txBox="1">
            <a:spLocks noChangeArrowheads="1"/>
          </p:cNvSpPr>
          <p:nvPr/>
        </p:nvSpPr>
        <p:spPr bwMode="auto">
          <a:xfrm>
            <a:off x="1314773" y="4755501"/>
            <a:ext cx="1447800" cy="854080"/>
          </a:xfrm>
          <a:prstGeom prst="rect">
            <a:avLst/>
          </a:prstGeom>
          <a:noFill/>
          <a:ln w="9525">
            <a:noFill/>
            <a:miter lim="800000"/>
            <a:headEnd/>
            <a:tailEnd/>
          </a:ln>
          <a:effectLst/>
        </p:spPr>
        <p:txBody>
          <a:bodyPr wrap="square">
            <a:spAutoFit/>
          </a:bodyPr>
          <a:lstStyle/>
          <a:p>
            <a:pPr>
              <a:lnSpc>
                <a:spcPct val="90000"/>
              </a:lnSpc>
              <a:spcBef>
                <a:spcPct val="50000"/>
              </a:spcBef>
            </a:pPr>
            <a:r>
              <a:rPr lang="en-US" sz="1100" dirty="0" smtClean="0"/>
              <a:t>2011 </a:t>
            </a:r>
            <a:r>
              <a:rPr lang="en-US" sz="1100" dirty="0"/>
              <a:t>Keynote: </a:t>
            </a:r>
            <a:r>
              <a:rPr lang="en-US" sz="1100" dirty="0" smtClean="0"/>
              <a:t>   Barry Schneider  Program Manager         National Science Foundation</a:t>
            </a:r>
            <a:endParaRPr lang="en-US" sz="1100" dirty="0"/>
          </a:p>
        </p:txBody>
      </p:sp>
      <p:sp>
        <p:nvSpPr>
          <p:cNvPr id="32" name="Text Box 19"/>
          <p:cNvSpPr txBox="1">
            <a:spLocks noChangeArrowheads="1"/>
          </p:cNvSpPr>
          <p:nvPr/>
        </p:nvSpPr>
        <p:spPr bwMode="auto">
          <a:xfrm>
            <a:off x="2371453" y="4706622"/>
            <a:ext cx="1447800" cy="1006429"/>
          </a:xfrm>
          <a:prstGeom prst="rect">
            <a:avLst/>
          </a:prstGeom>
          <a:noFill/>
          <a:ln w="9525">
            <a:noFill/>
            <a:miter lim="800000"/>
            <a:headEnd/>
            <a:tailEnd/>
          </a:ln>
          <a:effectLst/>
        </p:spPr>
        <p:txBody>
          <a:bodyPr wrap="square">
            <a:spAutoFit/>
          </a:bodyPr>
          <a:lstStyle/>
          <a:p>
            <a:pPr>
              <a:lnSpc>
                <a:spcPct val="90000"/>
              </a:lnSpc>
              <a:spcBef>
                <a:spcPct val="50000"/>
              </a:spcBef>
            </a:pPr>
            <a:r>
              <a:rPr lang="en-US" sz="1100" dirty="0" smtClean="0"/>
              <a:t>2012 </a:t>
            </a:r>
            <a:r>
              <a:rPr lang="en-US" sz="1100" dirty="0"/>
              <a:t>Keynote: </a:t>
            </a:r>
            <a:r>
              <a:rPr lang="en-US" sz="1100" dirty="0" smtClean="0"/>
              <a:t>   Thom Dunning  Director          National Center for Supercomputing Applications</a:t>
            </a:r>
            <a:endParaRPr lang="en-US" sz="1100" dirty="0"/>
          </a:p>
        </p:txBody>
      </p:sp>
      <p:sp>
        <p:nvSpPr>
          <p:cNvPr id="4" name="TextBox 3"/>
          <p:cNvSpPr txBox="1"/>
          <p:nvPr/>
        </p:nvSpPr>
        <p:spPr>
          <a:xfrm>
            <a:off x="3486318" y="4791009"/>
            <a:ext cx="1572769" cy="1107996"/>
          </a:xfrm>
          <a:prstGeom prst="rect">
            <a:avLst/>
          </a:prstGeom>
          <a:noFill/>
        </p:spPr>
        <p:txBody>
          <a:bodyPr wrap="square" rtlCol="0">
            <a:spAutoFit/>
          </a:bodyPr>
          <a:lstStyle/>
          <a:p>
            <a:r>
              <a:rPr lang="en-US" sz="1100" dirty="0"/>
              <a:t>2013 Keynote:      </a:t>
            </a:r>
            <a:r>
              <a:rPr lang="en-US" sz="1100" dirty="0" smtClean="0"/>
              <a:t>       John </a:t>
            </a:r>
            <a:r>
              <a:rPr lang="en-US" sz="1100" dirty="0" err="1"/>
              <a:t>Shalf</a:t>
            </a:r>
            <a:r>
              <a:rPr lang="en-US" sz="1100" dirty="0"/>
              <a:t>           </a:t>
            </a:r>
            <a:r>
              <a:rPr lang="en-US" sz="1100" dirty="0" smtClean="0"/>
              <a:t>        </a:t>
            </a:r>
            <a:r>
              <a:rPr lang="en-US" sz="1100" dirty="0" err="1" smtClean="0"/>
              <a:t>Dept</a:t>
            </a:r>
            <a:r>
              <a:rPr lang="en-US" sz="1100" dirty="0" smtClean="0"/>
              <a:t> </a:t>
            </a:r>
            <a:r>
              <a:rPr lang="en-US" sz="1100" dirty="0"/>
              <a:t>Head </a:t>
            </a:r>
            <a:r>
              <a:rPr lang="en-US" sz="1100" dirty="0" smtClean="0"/>
              <a:t>CS Lawrence           Berkeley </a:t>
            </a:r>
            <a:r>
              <a:rPr lang="en-US" sz="1100" dirty="0"/>
              <a:t>Lab      </a:t>
            </a:r>
            <a:r>
              <a:rPr lang="en-US" sz="1100" dirty="0" smtClean="0"/>
              <a:t>    </a:t>
            </a:r>
            <a:r>
              <a:rPr lang="en-US" sz="1100" dirty="0"/>
              <a:t>CTO, </a:t>
            </a:r>
            <a:r>
              <a:rPr lang="en-US" sz="1100" dirty="0" smtClean="0"/>
              <a:t>NERSC</a:t>
            </a:r>
            <a:endParaRPr lang="en-US" sz="1100" dirty="0"/>
          </a:p>
        </p:txBody>
      </p:sp>
      <p:pic>
        <p:nvPicPr>
          <p:cNvPr id="2050" name="Picture 2" descr="http://151.1.219.218/0363ab79-79e0-4d83-a130-9d6d3eb28b6b.jp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675406" y="3612796"/>
            <a:ext cx="850250" cy="1134884"/>
          </a:xfrm>
          <a:prstGeom prst="rect">
            <a:avLst/>
          </a:prstGeom>
          <a:noFill/>
          <a:extLst>
            <a:ext uri="{909E8E84-426E-40DD-AFC4-6F175D3DCCD1}">
              <a14:hiddenFill xmlns:a14="http://schemas.microsoft.com/office/drawing/2010/main">
                <a:solidFill>
                  <a:srgbClr val="FFFFFF"/>
                </a:solidFill>
              </a14:hiddenFill>
            </a:ext>
          </a:extLst>
        </p:spPr>
      </p:pic>
      <p:sp>
        <p:nvSpPr>
          <p:cNvPr id="35" name="TextBox 34"/>
          <p:cNvSpPr txBox="1"/>
          <p:nvPr/>
        </p:nvSpPr>
        <p:spPr>
          <a:xfrm>
            <a:off x="4472316" y="4748048"/>
            <a:ext cx="1671430" cy="1200329"/>
          </a:xfrm>
          <a:prstGeom prst="rect">
            <a:avLst/>
          </a:prstGeom>
          <a:noFill/>
        </p:spPr>
        <p:txBody>
          <a:bodyPr wrap="square" rtlCol="0">
            <a:spAutoFit/>
          </a:bodyPr>
          <a:lstStyle/>
          <a:p>
            <a:r>
              <a:rPr lang="en-US" sz="1200" dirty="0" smtClean="0"/>
              <a:t>2014 </a:t>
            </a:r>
            <a:r>
              <a:rPr lang="en-US" sz="1200" dirty="0"/>
              <a:t>Keynote:      </a:t>
            </a:r>
            <a:r>
              <a:rPr lang="en-US" sz="1200" dirty="0" smtClean="0"/>
              <a:t>       Irene </a:t>
            </a:r>
            <a:r>
              <a:rPr lang="en-US" sz="1200" dirty="0" err="1" smtClean="0"/>
              <a:t>Qualters</a:t>
            </a:r>
            <a:r>
              <a:rPr lang="en-US" sz="1200" dirty="0" smtClean="0"/>
              <a:t>                   Division Director Advanced           </a:t>
            </a:r>
            <a:r>
              <a:rPr lang="en-US" sz="1200" dirty="0" err="1" smtClean="0"/>
              <a:t>Cyberinfarstructure</a:t>
            </a:r>
            <a:r>
              <a:rPr lang="en-US" sz="1200" dirty="0" smtClean="0"/>
              <a:t>          Division, NSF</a:t>
            </a:r>
            <a:endParaRPr lang="en-US" sz="1200" dirty="0"/>
          </a:p>
        </p:txBody>
      </p:sp>
    </p:spTree>
    <p:custDataLst>
      <p:tags r:id="rId1"/>
    </p:custDataLst>
    <p:extLst>
      <p:ext uri="{BB962C8B-B14F-4D97-AF65-F5344CB8AC3E}">
        <p14:creationId xmlns:p14="http://schemas.microsoft.com/office/powerpoint/2010/main" val="2036473450"/>
      </p:ext>
    </p:extLst>
  </p:cSld>
  <p:clrMapOvr>
    <a:masterClrMapping/>
  </p:clrMapOvr>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a:xfrm>
            <a:off x="838200" y="3733800"/>
            <a:ext cx="8001000" cy="1905000"/>
          </a:xfrm>
        </p:spPr>
        <p:txBody>
          <a:bodyPr/>
          <a:lstStyle/>
          <a:p>
            <a:pPr eaLnBrk="1" hangingPunct="1">
              <a:lnSpc>
                <a:spcPct val="90000"/>
              </a:lnSpc>
            </a:pPr>
            <a:r>
              <a:rPr lang="en-US" sz="6000" smtClean="0"/>
              <a:t>Thanks for your attention!</a:t>
            </a:r>
            <a:br>
              <a:rPr lang="en-US" sz="6000" smtClean="0"/>
            </a:br>
            <a:r>
              <a:rPr lang="en-US" sz="6000" smtClean="0"/>
              <a:t/>
            </a:r>
            <a:br>
              <a:rPr lang="en-US" sz="6000" smtClean="0"/>
            </a:br>
            <a:r>
              <a:rPr lang="en-US" sz="6000" smtClean="0"/>
              <a:t/>
            </a:r>
            <a:br>
              <a:rPr lang="en-US" sz="6000" smtClean="0"/>
            </a:br>
            <a:r>
              <a:rPr lang="en-US" sz="6000" smtClean="0"/>
              <a:t>Questions?</a:t>
            </a:r>
            <a:br>
              <a:rPr lang="en-US" sz="6000" smtClean="0"/>
            </a:br>
            <a:r>
              <a:rPr lang="en-US" sz="3200" smtClean="0">
                <a:hlinkClick r:id="rId5"/>
              </a:rPr>
              <a:t>www.oscer.ou.edu</a:t>
            </a:r>
            <a:endParaRPr lang="en-US" sz="3200" smtClean="0"/>
          </a:p>
        </p:txBody>
      </p:sp>
      <p:sp>
        <p:nvSpPr>
          <p:cNvPr id="80899" name="Rectangle 4"/>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2"/>
          <p:cNvSpPr>
            <a:spLocks noGrp="1"/>
          </p:cNvSpPr>
          <p:nvPr>
            <p:ph type="ftr" sz="quarter" idx="10"/>
          </p:nvPr>
        </p:nvSpPr>
        <p:spPr/>
        <p:txBody>
          <a:bodyPr/>
          <a:lstStyle/>
          <a:p>
            <a:r>
              <a:rPr lang="en-US" dirty="0" smtClean="0"/>
              <a:t>Supercomputing in Plain English: Storage Hierarchy</a:t>
            </a:r>
            <a:endParaRPr lang="en-US" dirty="0"/>
          </a:p>
          <a:p>
            <a:r>
              <a:rPr lang="en-US" dirty="0" smtClean="0"/>
              <a:t>Tue Jan 27 2015</a:t>
            </a:r>
            <a:endParaRPr lang="en-US" dirty="0"/>
          </a:p>
        </p:txBody>
      </p:sp>
      <p:sp>
        <p:nvSpPr>
          <p:cNvPr id="5" name="Slide Number Placeholder 3"/>
          <p:cNvSpPr>
            <a:spLocks noGrp="1"/>
          </p:cNvSpPr>
          <p:nvPr>
            <p:ph type="sldNum" sz="quarter" idx="4294967295"/>
          </p:nvPr>
        </p:nvSpPr>
        <p:spPr>
          <a:xfrm>
            <a:off x="7162800" y="6191250"/>
            <a:ext cx="1295400" cy="457200"/>
          </a:xfrm>
          <a:prstGeom prst="rect">
            <a:avLst/>
          </a:prstGeom>
        </p:spPr>
        <p:txBody>
          <a:bodyPr/>
          <a:lstStyle/>
          <a:p>
            <a:fld id="{FCDE0E21-E605-46F4-BDED-C3F1F4D1D977}" type="slidenum">
              <a:rPr lang="en-US"/>
              <a:pPr/>
              <a:t>102</a:t>
            </a:fld>
            <a:endParaRPr lang="en-US"/>
          </a:p>
        </p:txBody>
      </p:sp>
      <p:sp>
        <p:nvSpPr>
          <p:cNvPr id="636930" name="Rectangle 2"/>
          <p:cNvSpPr>
            <a:spLocks noGrp="1" noChangeArrowheads="1"/>
          </p:cNvSpPr>
          <p:nvPr>
            <p:ph type="title"/>
          </p:nvPr>
        </p:nvSpPr>
        <p:spPr/>
        <p:txBody>
          <a:bodyPr/>
          <a:lstStyle/>
          <a:p>
            <a:r>
              <a:rPr lang="en-US"/>
              <a:t>References</a:t>
            </a:r>
          </a:p>
        </p:txBody>
      </p:sp>
      <p:sp>
        <p:nvSpPr>
          <p:cNvPr id="636931" name="Text Box 3"/>
          <p:cNvSpPr txBox="1">
            <a:spLocks noChangeArrowheads="1"/>
          </p:cNvSpPr>
          <p:nvPr/>
        </p:nvSpPr>
        <p:spPr bwMode="auto">
          <a:xfrm>
            <a:off x="533400" y="1219200"/>
            <a:ext cx="8153400" cy="5025991"/>
          </a:xfrm>
          <a:prstGeom prst="rect">
            <a:avLst/>
          </a:prstGeom>
          <a:noFill/>
          <a:ln w="9525">
            <a:noFill/>
            <a:miter lim="800000"/>
            <a:headEnd/>
            <a:tailEnd/>
          </a:ln>
          <a:effectLst/>
        </p:spPr>
        <p:txBody>
          <a:bodyPr>
            <a:spAutoFit/>
          </a:bodyPr>
          <a:lstStyle/>
          <a:p>
            <a:pPr algn="l"/>
            <a:r>
              <a:rPr lang="en-US" sz="1000" dirty="0"/>
              <a:t>[1]</a:t>
            </a:r>
            <a:r>
              <a:rPr lang="en-US" sz="1000" dirty="0">
                <a:latin typeface="Courier New" pitchFamily="49" charset="0"/>
              </a:rPr>
              <a:t> </a:t>
            </a:r>
            <a:r>
              <a:rPr lang="en-US" sz="1000" dirty="0">
                <a:latin typeface="Courier New" pitchFamily="49" charset="0"/>
                <a:hlinkClick r:id="rId3"/>
              </a:rPr>
              <a:t>http://graphics8.nytimes.com/images/2007/07/13/sports/auto600.gif</a:t>
            </a:r>
            <a:endParaRPr lang="en-US" sz="1000" dirty="0">
              <a:latin typeface="Courier New" pitchFamily="49" charset="0"/>
            </a:endParaRPr>
          </a:p>
          <a:p>
            <a:pPr algn="l"/>
            <a:r>
              <a:rPr lang="en-US" sz="1000" dirty="0"/>
              <a:t>[2]</a:t>
            </a:r>
            <a:r>
              <a:rPr lang="en-US" sz="1000" dirty="0">
                <a:latin typeface="Rockwell Extra Bold" pitchFamily="18" charset="0"/>
              </a:rPr>
              <a:t>  </a:t>
            </a:r>
            <a:r>
              <a:rPr lang="en-US" sz="1000" dirty="0">
                <a:latin typeface="Courier New" pitchFamily="49" charset="0"/>
                <a:hlinkClick r:id="rId4"/>
              </a:rPr>
              <a:t>http://www.vw.com/newbeetle/</a:t>
            </a:r>
            <a:endParaRPr lang="en-US" sz="1000" dirty="0">
              <a:latin typeface="Courier New" pitchFamily="49" charset="0"/>
            </a:endParaRPr>
          </a:p>
          <a:p>
            <a:pPr algn="l"/>
            <a:r>
              <a:rPr lang="en-US" sz="1000" dirty="0"/>
              <a:t>[3]</a:t>
            </a:r>
            <a:r>
              <a:rPr lang="en-US" sz="1000" dirty="0">
                <a:latin typeface="Rockwell Extra Bold" pitchFamily="18" charset="0"/>
              </a:rPr>
              <a:t> </a:t>
            </a:r>
            <a:r>
              <a:rPr lang="en-US" sz="1000" dirty="0">
                <a:latin typeface="Courier New" pitchFamily="49" charset="0"/>
                <a:hlinkClick r:id="rId5"/>
              </a:rPr>
              <a:t>http://img.dell.com/images/global/products/resultgrid/sm/latit_d630.jpg</a:t>
            </a:r>
            <a:endParaRPr lang="en-US" sz="1000" dirty="0">
              <a:latin typeface="Courier New" pitchFamily="49" charset="0"/>
            </a:endParaRPr>
          </a:p>
          <a:p>
            <a:pPr algn="l"/>
            <a:r>
              <a:rPr lang="en-US" sz="1000" dirty="0"/>
              <a:t>[4] </a:t>
            </a:r>
            <a:r>
              <a:rPr lang="en-US" sz="1000" dirty="0">
                <a:latin typeface="Courier New" pitchFamily="49" charset="0"/>
                <a:hlinkClick r:id="rId6"/>
              </a:rPr>
              <a:t>http://en.wikipedia.org/wiki/X64</a:t>
            </a:r>
            <a:r>
              <a:rPr lang="en-US" sz="1000" dirty="0">
                <a:latin typeface="Courier New" pitchFamily="49" charset="0"/>
              </a:rPr>
              <a:t> </a:t>
            </a:r>
          </a:p>
          <a:p>
            <a:pPr algn="l"/>
            <a:r>
              <a:rPr lang="en-US" sz="1000" dirty="0"/>
              <a:t>[5]  Richard Gerber, The Software Optimization Cookbook: High-performance Recipes for the Intel Architecture. Intel Press, 2002, pp. 161-168.</a:t>
            </a:r>
          </a:p>
          <a:p>
            <a:pPr algn="l"/>
            <a:r>
              <a:rPr lang="en-US" sz="1000" dirty="0"/>
              <a:t>[6]</a:t>
            </a:r>
            <a:r>
              <a:rPr lang="en-US" sz="1000" dirty="0">
                <a:latin typeface="Rockwell Extra Bold" pitchFamily="18" charset="0"/>
              </a:rPr>
              <a:t>  </a:t>
            </a:r>
            <a:r>
              <a:rPr lang="en-US" sz="1000" dirty="0">
                <a:latin typeface="Courier New" pitchFamily="49" charset="0"/>
                <a:hlinkClick r:id="rId7"/>
              </a:rPr>
              <a:t>http://www.anandtech.com/showdoc.html?i=1460&amp;p=2</a:t>
            </a:r>
            <a:endParaRPr lang="en-US" sz="1000" dirty="0">
              <a:latin typeface="Rockwell Extra Bold" pitchFamily="18" charset="0"/>
            </a:endParaRPr>
          </a:p>
          <a:p>
            <a:pPr algn="l"/>
            <a:r>
              <a:rPr lang="en-US" sz="1000" dirty="0"/>
              <a:t>[8]</a:t>
            </a:r>
            <a:r>
              <a:rPr lang="en-US" sz="1000" dirty="0">
                <a:latin typeface="Rockwell Extra Bold" pitchFamily="18" charset="0"/>
              </a:rPr>
              <a:t>  </a:t>
            </a:r>
            <a:r>
              <a:rPr lang="en-US" sz="1000" dirty="0">
                <a:latin typeface="Courier New" pitchFamily="49" charset="0"/>
                <a:hlinkClick r:id="rId8"/>
              </a:rPr>
              <a:t>http://www.toshiba.com/taecdpd/products/features/MK2018gas-Over.shtml</a:t>
            </a:r>
            <a:endParaRPr lang="en-US" sz="1000" dirty="0">
              <a:latin typeface="Courier New" pitchFamily="49" charset="0"/>
            </a:endParaRPr>
          </a:p>
          <a:p>
            <a:pPr algn="l"/>
            <a:r>
              <a:rPr lang="en-US" sz="1000" dirty="0"/>
              <a:t>[9]</a:t>
            </a:r>
            <a:r>
              <a:rPr lang="en-US" sz="1000" dirty="0">
                <a:latin typeface="Rockwell Extra Bold" pitchFamily="18" charset="0"/>
              </a:rPr>
              <a:t>  </a:t>
            </a:r>
            <a:r>
              <a:rPr lang="en-US" sz="1000" dirty="0">
                <a:latin typeface="Courier New" pitchFamily="49" charset="0"/>
                <a:hlinkClick r:id="rId9"/>
              </a:rPr>
              <a:t>http://www.toshiba.com/taecdpd/techdocs/sdr2002/2002spec.shtml</a:t>
            </a:r>
            <a:endParaRPr lang="en-US" sz="1000" dirty="0">
              <a:latin typeface="Courier New" pitchFamily="49" charset="0"/>
            </a:endParaRPr>
          </a:p>
          <a:p>
            <a:pPr algn="l"/>
            <a:r>
              <a:rPr lang="en-US" sz="1000" dirty="0"/>
              <a:t>[10]</a:t>
            </a:r>
            <a:r>
              <a:rPr lang="en-US" sz="1000" dirty="0">
                <a:solidFill>
                  <a:srgbClr val="003366"/>
                </a:solidFill>
                <a:latin typeface="Rockwell Extra Bold" pitchFamily="18" charset="0"/>
              </a:rPr>
              <a:t> </a:t>
            </a:r>
            <a:r>
              <a:rPr lang="en-US" sz="1000" dirty="0">
                <a:solidFill>
                  <a:srgbClr val="003366"/>
                </a:solidFill>
                <a:latin typeface="Courier New" pitchFamily="49" charset="0"/>
                <a:hlinkClick r:id="rId10"/>
              </a:rPr>
              <a:t>ftp://download.intel.com/design/Pentium4/manuals/24896606.pdf</a:t>
            </a:r>
            <a:endParaRPr lang="en-US" sz="1000" dirty="0">
              <a:solidFill>
                <a:srgbClr val="003366"/>
              </a:solidFill>
              <a:latin typeface="Courier New" pitchFamily="49" charset="0"/>
            </a:endParaRPr>
          </a:p>
          <a:p>
            <a:pPr algn="l"/>
            <a:r>
              <a:rPr lang="en-US" sz="1000" dirty="0">
                <a:solidFill>
                  <a:srgbClr val="003366"/>
                </a:solidFill>
              </a:rPr>
              <a:t>[</a:t>
            </a:r>
            <a:r>
              <a:rPr lang="en-US" sz="1000" dirty="0"/>
              <a:t>11]</a:t>
            </a:r>
            <a:r>
              <a:rPr lang="en-US" sz="1000" dirty="0">
                <a:solidFill>
                  <a:srgbClr val="003366"/>
                </a:solidFill>
                <a:latin typeface="Rockwell Extra Bold" pitchFamily="18" charset="0"/>
              </a:rPr>
              <a:t> </a:t>
            </a:r>
            <a:r>
              <a:rPr lang="en-US" sz="1000" dirty="0">
                <a:solidFill>
                  <a:srgbClr val="003366"/>
                </a:solidFill>
                <a:latin typeface="Courier New" pitchFamily="49" charset="0"/>
                <a:hlinkClick r:id="rId11"/>
              </a:rPr>
              <a:t>http://www.pricewatch.com/</a:t>
            </a:r>
            <a:endParaRPr lang="en-US" sz="1000" dirty="0">
              <a:solidFill>
                <a:srgbClr val="003366"/>
              </a:solidFill>
              <a:latin typeface="Courier New" pitchFamily="49" charset="0"/>
            </a:endParaRPr>
          </a:p>
          <a:p>
            <a:pPr algn="l"/>
            <a:r>
              <a:rPr lang="en-US" sz="1000" dirty="0"/>
              <a:t>[12</a:t>
            </a:r>
            <a:r>
              <a:rPr lang="en-US" sz="1000" dirty="0" smtClean="0"/>
              <a:t>] </a:t>
            </a:r>
            <a:r>
              <a:rPr lang="en-US" sz="1000" dirty="0" smtClean="0">
                <a:hlinkClick r:id="rId12"/>
              </a:rPr>
              <a:t>http://en.wikipedia.org/wiki/POWER7</a:t>
            </a:r>
            <a:endParaRPr lang="en-US" sz="1000" dirty="0">
              <a:solidFill>
                <a:srgbClr val="003366"/>
              </a:solidFill>
            </a:endParaRPr>
          </a:p>
          <a:p>
            <a:pPr algn="l"/>
            <a:r>
              <a:rPr lang="en-US" sz="1000" dirty="0">
                <a:solidFill>
                  <a:srgbClr val="003366"/>
                </a:solidFill>
              </a:rPr>
              <a:t>[13] </a:t>
            </a:r>
            <a:r>
              <a:rPr lang="en-US" sz="1000" dirty="0">
                <a:latin typeface="Arial" charset="0"/>
                <a:hlinkClick r:id="rId13"/>
              </a:rPr>
              <a:t>http://www.kingston.com/branded/image_files/nav_image_desktop.gif</a:t>
            </a:r>
            <a:r>
              <a:rPr lang="en-US" sz="1000" dirty="0">
                <a:latin typeface="Arial" charset="0"/>
              </a:rPr>
              <a:t> </a:t>
            </a:r>
            <a:endParaRPr lang="en-US" sz="1000" dirty="0">
              <a:solidFill>
                <a:srgbClr val="003366"/>
              </a:solidFill>
              <a:latin typeface="Courier New" pitchFamily="49" charset="0"/>
            </a:endParaRPr>
          </a:p>
          <a:p>
            <a:pPr algn="l"/>
            <a:r>
              <a:rPr lang="en-US" sz="1000" dirty="0">
                <a:solidFill>
                  <a:srgbClr val="003366"/>
                </a:solidFill>
              </a:rPr>
              <a:t>14] M. Wolfe, High Performance Compilers for Parallel Computing. Addison-Wesley Publishing Company, Redwood City CA, 1996.</a:t>
            </a:r>
          </a:p>
          <a:p>
            <a:pPr algn="l"/>
            <a:r>
              <a:rPr lang="en-US" sz="1000" dirty="0">
                <a:solidFill>
                  <a:srgbClr val="003366"/>
                </a:solidFill>
              </a:rPr>
              <a:t>[15] </a:t>
            </a:r>
            <a:r>
              <a:rPr lang="en-US" sz="1000" dirty="0">
                <a:solidFill>
                  <a:srgbClr val="003366"/>
                </a:solidFill>
                <a:latin typeface="Courier New" pitchFamily="49" charset="0"/>
                <a:hlinkClick r:id="rId14"/>
              </a:rPr>
              <a:t>http://www.visit.ou.edu/vc_campus_map.htm</a:t>
            </a:r>
            <a:endParaRPr lang="en-US" sz="1000" dirty="0">
              <a:solidFill>
                <a:srgbClr val="003366"/>
              </a:solidFill>
              <a:latin typeface="Courier New" pitchFamily="49" charset="0"/>
            </a:endParaRPr>
          </a:p>
          <a:p>
            <a:pPr algn="l"/>
            <a:r>
              <a:rPr lang="en-US" sz="1000" dirty="0">
                <a:solidFill>
                  <a:srgbClr val="003366"/>
                </a:solidFill>
              </a:rPr>
              <a:t>[16] </a:t>
            </a:r>
            <a:r>
              <a:rPr lang="en-US" sz="1000" dirty="0">
                <a:solidFill>
                  <a:srgbClr val="003366"/>
                </a:solidFill>
                <a:latin typeface="Courier New" pitchFamily="49" charset="0"/>
                <a:hlinkClick r:id="rId15"/>
              </a:rPr>
              <a:t>http://www.storagereview.com/</a:t>
            </a:r>
            <a:endParaRPr lang="en-US" sz="1000" dirty="0">
              <a:solidFill>
                <a:srgbClr val="003366"/>
              </a:solidFill>
              <a:latin typeface="Courier New" pitchFamily="49" charset="0"/>
            </a:endParaRPr>
          </a:p>
          <a:p>
            <a:pPr algn="l"/>
            <a:r>
              <a:rPr lang="en-US" sz="1000" dirty="0">
                <a:solidFill>
                  <a:srgbClr val="003366"/>
                </a:solidFill>
              </a:rPr>
              <a:t>[17] </a:t>
            </a:r>
            <a:r>
              <a:rPr lang="en-US" sz="1000" dirty="0">
                <a:solidFill>
                  <a:srgbClr val="003366"/>
                </a:solidFill>
                <a:latin typeface="Courier New" pitchFamily="49" charset="0"/>
                <a:hlinkClick r:id="rId16"/>
              </a:rPr>
              <a:t>http://www.unidata.ucar.edu/packages/netcdf/</a:t>
            </a:r>
            <a:endParaRPr lang="en-US" sz="1000" dirty="0">
              <a:solidFill>
                <a:srgbClr val="003366"/>
              </a:solidFill>
              <a:latin typeface="Courier New" pitchFamily="49" charset="0"/>
            </a:endParaRPr>
          </a:p>
          <a:p>
            <a:pPr algn="l"/>
            <a:r>
              <a:rPr lang="en-US" sz="1000" dirty="0">
                <a:solidFill>
                  <a:srgbClr val="003366"/>
                </a:solidFill>
              </a:rPr>
              <a:t>[18] </a:t>
            </a:r>
            <a:r>
              <a:rPr lang="en-US" sz="1000" dirty="0">
                <a:solidFill>
                  <a:srgbClr val="003366"/>
                </a:solidFill>
                <a:latin typeface="Courier New" pitchFamily="49" charset="0"/>
                <a:hlinkClick r:id="rId17"/>
              </a:rPr>
              <a:t>http://hdf.ncsa.uiuc.edu/</a:t>
            </a:r>
            <a:endParaRPr lang="en-US" sz="1000" dirty="0">
              <a:solidFill>
                <a:srgbClr val="003366"/>
              </a:solidFill>
              <a:latin typeface="Courier New" pitchFamily="49" charset="0"/>
            </a:endParaRPr>
          </a:p>
          <a:p>
            <a:pPr algn="l"/>
            <a:r>
              <a:rPr lang="en-US" sz="1000" dirty="0">
                <a:solidFill>
                  <a:srgbClr val="003366"/>
                </a:solidFill>
                <a:latin typeface="Courier New" pitchFamily="49" charset="0"/>
              </a:rPr>
              <a:t>[23] </a:t>
            </a:r>
            <a:r>
              <a:rPr lang="en-US" sz="1000" dirty="0">
                <a:solidFill>
                  <a:srgbClr val="003366"/>
                </a:solidFill>
                <a:latin typeface="Courier New" pitchFamily="49" charset="0"/>
                <a:hlinkClick r:id="rId18"/>
              </a:rPr>
              <a:t>http://en.wikipedia.org/wiki/Itanium</a:t>
            </a:r>
            <a:endParaRPr lang="en-US" sz="1000" dirty="0">
              <a:solidFill>
                <a:srgbClr val="003366"/>
              </a:solidFill>
              <a:latin typeface="Courier New" pitchFamily="49" charset="0"/>
            </a:endParaRPr>
          </a:p>
          <a:p>
            <a:pPr algn="l"/>
            <a:r>
              <a:rPr lang="en-US" sz="1000" dirty="0">
                <a:solidFill>
                  <a:srgbClr val="003366"/>
                </a:solidFill>
                <a:latin typeface="Courier New" pitchFamily="49" charset="0"/>
              </a:rPr>
              <a:t>[19] </a:t>
            </a:r>
            <a:r>
              <a:rPr lang="en-US" sz="1000" dirty="0">
                <a:solidFill>
                  <a:srgbClr val="003366"/>
                </a:solidFill>
                <a:latin typeface="Courier New" pitchFamily="49" charset="0"/>
                <a:hlinkClick r:id="rId19"/>
              </a:rPr>
              <a:t>ftp://download.intel.com/design/itanium2/manuals/25111003.pdf</a:t>
            </a:r>
            <a:endParaRPr lang="en-US" sz="1000" dirty="0">
              <a:solidFill>
                <a:srgbClr val="003366"/>
              </a:solidFill>
              <a:latin typeface="Courier New" pitchFamily="49" charset="0"/>
            </a:endParaRPr>
          </a:p>
          <a:p>
            <a:pPr algn="l"/>
            <a:r>
              <a:rPr lang="en-US" sz="1000" dirty="0">
                <a:solidFill>
                  <a:srgbClr val="003366"/>
                </a:solidFill>
                <a:latin typeface="Courier New" pitchFamily="49" charset="0"/>
              </a:rPr>
              <a:t>[20] </a:t>
            </a:r>
            <a:r>
              <a:rPr lang="en-US" sz="1000" dirty="0">
                <a:solidFill>
                  <a:srgbClr val="003366"/>
                </a:solidFill>
                <a:latin typeface="Courier New" pitchFamily="49" charset="0"/>
                <a:hlinkClick r:id="rId20"/>
              </a:rPr>
              <a:t>http://images.tomshardware.com/2007/08/08/extreme_fsb_2/qx6850.jpg</a:t>
            </a:r>
            <a:r>
              <a:rPr lang="en-US" sz="1000" dirty="0">
                <a:solidFill>
                  <a:srgbClr val="003366"/>
                </a:solidFill>
                <a:latin typeface="Courier New" pitchFamily="49" charset="0"/>
              </a:rPr>
              <a:t> (em64t)</a:t>
            </a:r>
          </a:p>
          <a:p>
            <a:pPr algn="l"/>
            <a:r>
              <a:rPr lang="en-US" sz="1000" dirty="0">
                <a:solidFill>
                  <a:srgbClr val="003366"/>
                </a:solidFill>
              </a:rPr>
              <a:t>[21]</a:t>
            </a:r>
            <a:r>
              <a:rPr lang="en-US" sz="1000" dirty="0">
                <a:solidFill>
                  <a:srgbClr val="003366"/>
                </a:solidFill>
                <a:latin typeface="Courier New" pitchFamily="49" charset="0"/>
              </a:rPr>
              <a:t> </a:t>
            </a:r>
            <a:r>
              <a:rPr lang="en-US" sz="1000" dirty="0">
                <a:latin typeface="Courier New" pitchFamily="49" charset="0"/>
                <a:hlinkClick r:id="rId21"/>
              </a:rPr>
              <a:t>http://www.pcdo.com/images/pcdo/20031021231900.jpg</a:t>
            </a:r>
            <a:r>
              <a:rPr lang="en-US" sz="1000" dirty="0"/>
              <a:t> (power5)</a:t>
            </a:r>
          </a:p>
          <a:p>
            <a:pPr algn="l"/>
            <a:r>
              <a:rPr lang="en-US" sz="1000" dirty="0"/>
              <a:t>[22] </a:t>
            </a:r>
            <a:r>
              <a:rPr lang="en-US" sz="1000" dirty="0">
                <a:latin typeface="Courier New" pitchFamily="49" charset="0"/>
                <a:hlinkClick r:id="rId22"/>
              </a:rPr>
              <a:t>http://vnuuk.typepad.com/photos/uncategorized/itanium2.jpg</a:t>
            </a:r>
            <a:r>
              <a:rPr lang="en-US" sz="1000" dirty="0"/>
              <a:t> (i2)</a:t>
            </a:r>
          </a:p>
          <a:p>
            <a:pPr algn="l"/>
            <a:r>
              <a:rPr lang="en-US" sz="1000" dirty="0"/>
              <a:t>[??] </a:t>
            </a:r>
            <a:r>
              <a:rPr lang="en-US" sz="1000" dirty="0">
                <a:latin typeface="Courier New" pitchFamily="49" charset="0"/>
                <a:hlinkClick r:id="rId23"/>
              </a:rPr>
              <a:t>http://www.anandtech.com/cpuchipsets/showdoc.aspx?i=2353&amp;p=2</a:t>
            </a:r>
            <a:r>
              <a:rPr lang="en-US" sz="1000" dirty="0"/>
              <a:t> (Prescott cache latency)</a:t>
            </a:r>
          </a:p>
          <a:p>
            <a:pPr algn="l"/>
            <a:r>
              <a:rPr lang="en-US" sz="1000" dirty="0"/>
              <a:t>[??] </a:t>
            </a:r>
            <a:r>
              <a:rPr lang="en-US" sz="1000" dirty="0">
                <a:latin typeface="Courier New" pitchFamily="49" charset="0"/>
                <a:hlinkClick r:id="rId24"/>
              </a:rPr>
              <a:t>http://www.xbitlabs.com/articles/mobile/print/core2duo.html</a:t>
            </a:r>
            <a:r>
              <a:rPr lang="en-US" sz="1000" dirty="0"/>
              <a:t> (T2400 </a:t>
            </a:r>
            <a:r>
              <a:rPr lang="en-US" sz="1000" dirty="0" err="1"/>
              <a:t>Merom</a:t>
            </a:r>
            <a:r>
              <a:rPr lang="en-US" sz="1000" dirty="0"/>
              <a:t> cache)</a:t>
            </a:r>
          </a:p>
          <a:p>
            <a:pPr algn="l"/>
            <a:r>
              <a:rPr lang="en-US" sz="1000" dirty="0"/>
              <a:t>[??] </a:t>
            </a:r>
            <a:r>
              <a:rPr lang="en-US" sz="1000" dirty="0">
                <a:latin typeface="Courier New" pitchFamily="49" charset="0"/>
                <a:hlinkClick r:id="rId25"/>
              </a:rPr>
              <a:t>http://www.lenovo.hu/kszf/adatlap/Prosi_Proc_Core2_Mobile.pdf</a:t>
            </a:r>
            <a:r>
              <a:rPr lang="en-US" sz="1000" dirty="0"/>
              <a:t> (</a:t>
            </a:r>
            <a:r>
              <a:rPr lang="en-US" sz="1000" dirty="0" err="1"/>
              <a:t>Merom</a:t>
            </a:r>
            <a:r>
              <a:rPr lang="en-US" sz="1000" dirty="0"/>
              <a:t> cache line size)</a:t>
            </a:r>
          </a:p>
          <a:p>
            <a:pPr algn="l"/>
            <a:r>
              <a:rPr lang="en-US" sz="1000" dirty="0"/>
              <a:t>[25] </a:t>
            </a:r>
            <a:r>
              <a:rPr lang="en-US" sz="1000" dirty="0">
                <a:latin typeface="Courier New" pitchFamily="49" charset="0"/>
                <a:hlinkClick r:id="rId26"/>
              </a:rPr>
              <a:t>http://www.lithium.it/nove3.jpg</a:t>
            </a:r>
            <a:r>
              <a:rPr lang="en-US" sz="1000" dirty="0">
                <a:latin typeface="Arial" charset="0"/>
              </a:rPr>
              <a:t> </a:t>
            </a:r>
          </a:p>
          <a:p>
            <a:pPr algn="l">
              <a:lnSpc>
                <a:spcPct val="70000"/>
              </a:lnSpc>
            </a:pPr>
            <a:r>
              <a:rPr lang="en-US" sz="1000" dirty="0">
                <a:latin typeface="Arial" charset="0"/>
              </a:rPr>
              <a:t>[26] </a:t>
            </a:r>
            <a:r>
              <a:rPr lang="en-US" sz="1000" dirty="0">
                <a:latin typeface="Courier New" pitchFamily="49" charset="0"/>
                <a:hlinkClick r:id="rId27"/>
              </a:rPr>
              <a:t>http://cpu.rightmark.org</a:t>
            </a:r>
            <a:r>
              <a:rPr lang="en-US" sz="1000" dirty="0" smtClean="0">
                <a:latin typeface="Courier New" pitchFamily="49" charset="0"/>
                <a:hlinkClick r:id="rId27"/>
              </a:rPr>
              <a:t>/</a:t>
            </a:r>
            <a:r>
              <a:rPr lang="en-US" dirty="0" smtClean="0">
                <a:latin typeface="Courier New" pitchFamily="49" charset="0"/>
              </a:rPr>
              <a:t> </a:t>
            </a:r>
          </a:p>
          <a:p>
            <a:pPr algn="l">
              <a:lnSpc>
                <a:spcPct val="70000"/>
              </a:lnSpc>
            </a:pPr>
            <a:r>
              <a:rPr lang="en-US" sz="1000" dirty="0" smtClean="0">
                <a:cs typeface="Times New Roman" pitchFamily="18" charset="0"/>
              </a:rPr>
              <a:t>[27] </a:t>
            </a:r>
            <a:r>
              <a:rPr lang="en-US" sz="1000" dirty="0" err="1" smtClean="0">
                <a:cs typeface="Times New Roman" pitchFamily="18" charset="0"/>
              </a:rPr>
              <a:t>Tribuvan</a:t>
            </a:r>
            <a:r>
              <a:rPr lang="en-US" sz="1000" dirty="0" smtClean="0">
                <a:cs typeface="Times New Roman" pitchFamily="18" charset="0"/>
              </a:rPr>
              <a:t> Kumar </a:t>
            </a:r>
            <a:r>
              <a:rPr lang="en-US" sz="1000" dirty="0" err="1" smtClean="0">
                <a:cs typeface="Times New Roman" pitchFamily="18" charset="0"/>
              </a:rPr>
              <a:t>Prakash</a:t>
            </a:r>
            <a:r>
              <a:rPr lang="en-US" sz="1000" dirty="0" smtClean="0">
                <a:cs typeface="Times New Roman" pitchFamily="18" charset="0"/>
              </a:rPr>
              <a:t>, “Performance Analysis of Intel Core 2 Duo Processor.” MS Thesis, Dept of Electrical and Computer Engineering, Louisiana State University, 2007.</a:t>
            </a:r>
          </a:p>
          <a:p>
            <a:pPr algn="l">
              <a:lnSpc>
                <a:spcPct val="70000"/>
              </a:lnSpc>
            </a:pPr>
            <a:r>
              <a:rPr lang="en-US" sz="1000" dirty="0" smtClean="0">
                <a:cs typeface="Times New Roman" pitchFamily="18" charset="0"/>
              </a:rPr>
              <a:t>[28] R. </a:t>
            </a:r>
            <a:r>
              <a:rPr lang="en-US" sz="1000" dirty="0" err="1" smtClean="0">
                <a:cs typeface="Times New Roman" pitchFamily="18" charset="0"/>
              </a:rPr>
              <a:t>Kalla</a:t>
            </a:r>
            <a:r>
              <a:rPr lang="en-US" sz="1000" dirty="0" smtClean="0">
                <a:cs typeface="Times New Roman" pitchFamily="18" charset="0"/>
              </a:rPr>
              <a:t>, IBM, personal communication, 10/26/2010.</a:t>
            </a:r>
          </a:p>
          <a:p>
            <a:pPr algn="l"/>
            <a:r>
              <a:rPr lang="en-US" sz="1000" dirty="0" smtClean="0">
                <a:cs typeface="Times New Roman" pitchFamily="18" charset="0"/>
              </a:rPr>
              <a:t>[29] </a:t>
            </a:r>
            <a:r>
              <a:rPr lang="en-US" sz="1000" dirty="0"/>
              <a:t>Intel® 64 and </a:t>
            </a:r>
            <a:r>
              <a:rPr lang="en-US" sz="1000" dirty="0" smtClean="0"/>
              <a:t>IA-32 Architectures Optimization </a:t>
            </a:r>
            <a:r>
              <a:rPr lang="en-US" sz="1000" dirty="0"/>
              <a:t>Reference </a:t>
            </a:r>
            <a:r>
              <a:rPr lang="en-US" sz="1000" dirty="0" smtClean="0"/>
              <a:t>Manual</a:t>
            </a:r>
          </a:p>
          <a:p>
            <a:pPr algn="l">
              <a:lnSpc>
                <a:spcPct val="70000"/>
              </a:lnSpc>
            </a:pPr>
            <a:r>
              <a:rPr lang="en-US" sz="1000" dirty="0" smtClean="0">
                <a:latin typeface="Courier New" pitchFamily="49" charset="0"/>
                <a:cs typeface="Courier New" pitchFamily="49" charset="0"/>
                <a:hlinkClick r:id="rId28"/>
              </a:rPr>
              <a:t>http://www.intel.com/Assets/en_US/PDF/manual/248966.pdf</a:t>
            </a:r>
            <a:endParaRPr lang="en-US" sz="1000" dirty="0">
              <a:latin typeface="Courier New" pitchFamily="49" charset="0"/>
              <a:cs typeface="Courier New" pitchFamily="49" charset="0"/>
            </a:endParaRPr>
          </a:p>
        </p:txBody>
      </p:sp>
    </p:spTree>
    <p:custDataLst>
      <p:tags r:id="rId1"/>
    </p:custDataLst>
    <p:extLst>
      <p:ext uri="{BB962C8B-B14F-4D97-AF65-F5344CB8AC3E}">
        <p14:creationId xmlns:p14="http://schemas.microsoft.com/office/powerpoint/2010/main" val="1168795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Supercomputing in Plain </a:t>
            </a:r>
            <a:r>
              <a:rPr lang="en-US" dirty="0" smtClean="0"/>
              <a:t>English: Storage Hierarchy</a:t>
            </a:r>
            <a:endParaRPr lang="en-US" dirty="0"/>
          </a:p>
          <a:p>
            <a:r>
              <a:rPr lang="en-US" dirty="0" smtClean="0"/>
              <a:t>Tue Jan 27 2015</a:t>
            </a:r>
            <a:endParaRPr lang="en-US" dirty="0"/>
          </a:p>
        </p:txBody>
      </p:sp>
      <p:sp>
        <p:nvSpPr>
          <p:cNvPr id="5" name="Slide Number Placeholder 4"/>
          <p:cNvSpPr>
            <a:spLocks noGrp="1"/>
          </p:cNvSpPr>
          <p:nvPr>
            <p:ph type="sldNum" sz="quarter" idx="11"/>
          </p:nvPr>
        </p:nvSpPr>
        <p:spPr/>
        <p:txBody>
          <a:bodyPr/>
          <a:lstStyle/>
          <a:p>
            <a:fld id="{3C4F5EC7-229E-472C-A577-0EE5257C4F8A}" type="slidenum">
              <a:rPr lang="en-US"/>
              <a:pPr/>
              <a:t>11</a:t>
            </a:fld>
            <a:endParaRPr lang="en-US"/>
          </a:p>
        </p:txBody>
      </p:sp>
      <p:sp>
        <p:nvSpPr>
          <p:cNvPr id="455682" name="Rectangle 2"/>
          <p:cNvSpPr>
            <a:spLocks noGrp="1" noChangeArrowheads="1"/>
          </p:cNvSpPr>
          <p:nvPr>
            <p:ph type="title"/>
          </p:nvPr>
        </p:nvSpPr>
        <p:spPr/>
        <p:txBody>
          <a:bodyPr/>
          <a:lstStyle/>
          <a:p>
            <a:r>
              <a:rPr lang="en-US" sz="3600" dirty="0"/>
              <a:t>Questions </a:t>
            </a:r>
            <a:r>
              <a:rPr lang="en-US" sz="3600" dirty="0" smtClean="0"/>
              <a:t>via E-mail Only</a:t>
            </a:r>
            <a:endParaRPr lang="en-US" sz="3600" dirty="0"/>
          </a:p>
        </p:txBody>
      </p:sp>
      <p:sp>
        <p:nvSpPr>
          <p:cNvPr id="455683" name="Rectangle 3"/>
          <p:cNvSpPr>
            <a:spLocks noGrp="1" noChangeArrowheads="1"/>
          </p:cNvSpPr>
          <p:nvPr>
            <p:ph type="body" idx="1"/>
          </p:nvPr>
        </p:nvSpPr>
        <p:spPr/>
        <p:txBody>
          <a:bodyPr/>
          <a:lstStyle/>
          <a:p>
            <a:pPr>
              <a:lnSpc>
                <a:spcPct val="90000"/>
              </a:lnSpc>
              <a:buFont typeface="Wingdings" pitchFamily="2" charset="2"/>
              <a:buNone/>
            </a:pPr>
            <a:r>
              <a:rPr lang="en-US" dirty="0"/>
              <a:t>Ask questions </a:t>
            </a:r>
            <a:r>
              <a:rPr lang="en-US" dirty="0" smtClean="0"/>
              <a:t>by sending e-mail to:</a:t>
            </a:r>
          </a:p>
          <a:p>
            <a:pPr>
              <a:lnSpc>
                <a:spcPct val="90000"/>
              </a:lnSpc>
              <a:buFont typeface="Wingdings" pitchFamily="2" charset="2"/>
              <a:buNone/>
            </a:pPr>
            <a:endParaRPr lang="en-US" dirty="0" smtClean="0"/>
          </a:p>
          <a:p>
            <a:pPr algn="ctr">
              <a:lnSpc>
                <a:spcPct val="90000"/>
              </a:lnSpc>
              <a:buFont typeface="Wingdings" pitchFamily="2" charset="2"/>
              <a:buNone/>
            </a:pPr>
            <a:r>
              <a:rPr lang="en-US" dirty="0" smtClean="0">
                <a:latin typeface="Courier New" pitchFamily="49" charset="0"/>
                <a:cs typeface="Courier New" pitchFamily="49" charset="0"/>
                <a:hlinkClick r:id="rId3"/>
              </a:rPr>
              <a:t>sipe2015@gmail.com</a:t>
            </a:r>
            <a:endParaRPr lang="en-US" dirty="0"/>
          </a:p>
          <a:p>
            <a:pPr>
              <a:lnSpc>
                <a:spcPct val="80000"/>
              </a:lnSpc>
              <a:buFont typeface="Wingdings" pitchFamily="2" charset="2"/>
              <a:buNone/>
            </a:pPr>
            <a:endParaRPr lang="en-US" dirty="0"/>
          </a:p>
          <a:p>
            <a:pPr>
              <a:lnSpc>
                <a:spcPct val="80000"/>
              </a:lnSpc>
              <a:buFont typeface="Wingdings" pitchFamily="2" charset="2"/>
              <a:buNone/>
            </a:pPr>
            <a:r>
              <a:rPr lang="en-US" dirty="0"/>
              <a:t>All questions will be read out loud and then answered out loud</a:t>
            </a:r>
            <a:r>
              <a:rPr lang="en-US" dirty="0" smtClean="0"/>
              <a:t>.</a:t>
            </a:r>
          </a:p>
          <a:p>
            <a:pPr>
              <a:lnSpc>
                <a:spcPct val="80000"/>
              </a:lnSpc>
              <a:buFont typeface="Wingdings" pitchFamily="2" charset="2"/>
              <a:buNone/>
            </a:pPr>
            <a:endParaRPr lang="en-US" dirty="0"/>
          </a:p>
          <a:p>
            <a:pPr>
              <a:lnSpc>
                <a:spcPct val="80000"/>
              </a:lnSpc>
              <a:buFont typeface="Wingdings" pitchFamily="2" charset="2"/>
              <a:buNone/>
            </a:pPr>
            <a:r>
              <a:rPr lang="en-US" b="1" dirty="0" smtClean="0"/>
              <a:t>PLEASE MUTE YOURSELF.</a:t>
            </a:r>
            <a:endParaRPr lang="en-US" b="1" dirty="0"/>
          </a:p>
        </p:txBody>
      </p:sp>
    </p:spTree>
    <p:extLst>
      <p:ext uri="{BB962C8B-B14F-4D97-AF65-F5344CB8AC3E}">
        <p14:creationId xmlns:p14="http://schemas.microsoft.com/office/powerpoint/2010/main" val="2496542220"/>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Onsite: Talent Release Form</a:t>
            </a:r>
            <a:endParaRPr lang="en-US" dirty="0"/>
          </a:p>
        </p:txBody>
      </p:sp>
      <p:sp>
        <p:nvSpPr>
          <p:cNvPr id="3" name="Content Placeholder 2"/>
          <p:cNvSpPr>
            <a:spLocks noGrp="1"/>
          </p:cNvSpPr>
          <p:nvPr>
            <p:ph idx="1"/>
          </p:nvPr>
        </p:nvSpPr>
        <p:spPr/>
        <p:txBody>
          <a:bodyPr/>
          <a:lstStyle/>
          <a:p>
            <a:pPr marL="0" indent="0">
              <a:buNone/>
            </a:pPr>
            <a:r>
              <a:rPr lang="en-US" dirty="0" smtClean="0"/>
              <a:t>If you’re attending onsite, you </a:t>
            </a:r>
            <a:r>
              <a:rPr lang="en-US" b="1" u="sng" dirty="0" smtClean="0"/>
              <a:t>MUST</a:t>
            </a:r>
            <a:r>
              <a:rPr lang="en-US" dirty="0" smtClean="0"/>
              <a:t> do one of the following:</a:t>
            </a:r>
          </a:p>
          <a:p>
            <a:r>
              <a:rPr lang="en-US" dirty="0" smtClean="0"/>
              <a:t>complete and sign the Talent Release Form,</a:t>
            </a:r>
          </a:p>
          <a:p>
            <a:pPr marL="0" indent="0">
              <a:buNone/>
            </a:pPr>
            <a:r>
              <a:rPr lang="en-US" b="1" dirty="0" smtClean="0"/>
              <a:t>OR</a:t>
            </a:r>
          </a:p>
          <a:p>
            <a:r>
              <a:rPr lang="en-US" dirty="0" smtClean="0"/>
              <a:t>sit behind the cameras (where you can’t be seen) and don’t talk at all.</a:t>
            </a:r>
          </a:p>
          <a:p>
            <a:pPr marL="0" indent="0">
              <a:buNone/>
            </a:pPr>
            <a:endParaRPr lang="en-US" dirty="0"/>
          </a:p>
          <a:p>
            <a:pPr marL="0" indent="0">
              <a:buNone/>
            </a:pPr>
            <a:r>
              <a:rPr lang="en-US" dirty="0" smtClean="0"/>
              <a:t>If you aren’t onsite, then </a:t>
            </a:r>
            <a:r>
              <a:rPr lang="en-US" b="1" dirty="0" smtClean="0"/>
              <a:t>PLEASE </a:t>
            </a:r>
            <a:r>
              <a:rPr lang="en-US" b="1" dirty="0"/>
              <a:t>MUTE YOURSELF.</a:t>
            </a:r>
          </a:p>
          <a:p>
            <a:pPr marL="0" indent="0">
              <a:buNone/>
            </a:pPr>
            <a:endParaRPr lang="en-US" dirty="0"/>
          </a:p>
        </p:txBody>
      </p:sp>
      <p:sp>
        <p:nvSpPr>
          <p:cNvPr id="4" name="Footer Placeholder 3"/>
          <p:cNvSpPr>
            <a:spLocks noGrp="1"/>
          </p:cNvSpPr>
          <p:nvPr>
            <p:ph type="ftr" sz="quarter" idx="10"/>
          </p:nvPr>
        </p:nvSpPr>
        <p:spPr/>
        <p:txBody>
          <a:bodyPr/>
          <a:lstStyle/>
          <a:p>
            <a:pPr>
              <a:defRPr/>
            </a:pPr>
            <a:r>
              <a:rPr lang="en-US" dirty="0" smtClean="0"/>
              <a:t>Supercomputing in Plain English: Storage Hierarchy</a:t>
            </a:r>
          </a:p>
          <a:p>
            <a:pPr>
              <a:defRPr/>
            </a:pPr>
            <a:r>
              <a:rPr lang="en-US" dirty="0" smtClean="0"/>
              <a:t>Tue Jan 27 2015</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12</a:t>
            </a:fld>
            <a:endParaRPr lang="en-US"/>
          </a:p>
        </p:txBody>
      </p:sp>
    </p:spTree>
    <p:extLst>
      <p:ext uri="{BB962C8B-B14F-4D97-AF65-F5344CB8AC3E}">
        <p14:creationId xmlns:p14="http://schemas.microsoft.com/office/powerpoint/2010/main" val="2457377002"/>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effectLst>
                  <a:outerShdw blurRad="38100" dist="38100" dir="2700000" algn="tl">
                    <a:srgbClr val="000000">
                      <a:alpha val="43137"/>
                    </a:srgbClr>
                  </a:outerShdw>
                </a:effectLst>
              </a:rPr>
              <a:t>TENTATIVE</a:t>
            </a:r>
            <a:r>
              <a:rPr lang="en-US" dirty="0" smtClean="0">
                <a:effectLst>
                  <a:outerShdw blurRad="38100" dist="38100" dir="2700000" algn="tl">
                    <a:srgbClr val="000000">
                      <a:alpha val="43137"/>
                    </a:srgbClr>
                  </a:outerShdw>
                </a:effectLst>
              </a:rPr>
              <a:t> </a:t>
            </a:r>
            <a:r>
              <a:rPr lang="en-US" dirty="0" smtClean="0"/>
              <a:t>Schedule</a:t>
            </a:r>
            <a:endParaRPr lang="en-US" dirty="0"/>
          </a:p>
        </p:txBody>
      </p:sp>
      <p:sp>
        <p:nvSpPr>
          <p:cNvPr id="3" name="Content Placeholder 2"/>
          <p:cNvSpPr>
            <a:spLocks noGrp="1"/>
          </p:cNvSpPr>
          <p:nvPr>
            <p:ph idx="1"/>
          </p:nvPr>
        </p:nvSpPr>
        <p:spPr>
          <a:xfrm>
            <a:off x="609600" y="1371600"/>
            <a:ext cx="8001000" cy="4648200"/>
          </a:xfrm>
        </p:spPr>
        <p:txBody>
          <a:bodyPr/>
          <a:lstStyle/>
          <a:p>
            <a:pPr marL="0" indent="0">
              <a:spcBef>
                <a:spcPts val="0"/>
              </a:spcBef>
              <a:buNone/>
            </a:pPr>
            <a:r>
              <a:rPr lang="en-US" sz="2200" dirty="0"/>
              <a:t>Tue Jan </a:t>
            </a:r>
            <a:r>
              <a:rPr lang="en-US" sz="2200" dirty="0" smtClean="0"/>
              <a:t>20: Storage Hierarchy: </a:t>
            </a:r>
            <a:r>
              <a:rPr lang="en-US" sz="2200" dirty="0"/>
              <a:t>What the Heck is Supercomputing?</a:t>
            </a:r>
          </a:p>
          <a:p>
            <a:pPr marL="0" indent="0">
              <a:spcBef>
                <a:spcPts val="0"/>
              </a:spcBef>
              <a:buNone/>
            </a:pPr>
            <a:r>
              <a:rPr lang="en-US" sz="2200" dirty="0"/>
              <a:t>Tue Jan </a:t>
            </a:r>
            <a:r>
              <a:rPr lang="en-US" sz="2200" dirty="0" smtClean="0"/>
              <a:t>27: </a:t>
            </a:r>
            <a:r>
              <a:rPr lang="en-US" sz="2200" dirty="0"/>
              <a:t>The Tyranny of the Storage Hierarchy</a:t>
            </a:r>
          </a:p>
          <a:p>
            <a:pPr marL="0" indent="0">
              <a:spcBef>
                <a:spcPts val="0"/>
              </a:spcBef>
              <a:buNone/>
            </a:pPr>
            <a:r>
              <a:rPr lang="en-US" sz="2200" dirty="0"/>
              <a:t>Tue Feb </a:t>
            </a:r>
            <a:r>
              <a:rPr lang="en-US" sz="2200" dirty="0" smtClean="0"/>
              <a:t>3: </a:t>
            </a:r>
            <a:r>
              <a:rPr lang="en-US" sz="2200" dirty="0"/>
              <a:t>Instruction Level Parallelism</a:t>
            </a:r>
          </a:p>
          <a:p>
            <a:pPr marL="0" indent="0">
              <a:spcBef>
                <a:spcPts val="0"/>
              </a:spcBef>
              <a:buNone/>
            </a:pPr>
            <a:r>
              <a:rPr lang="en-US" sz="2200" dirty="0"/>
              <a:t>Tue Feb </a:t>
            </a:r>
            <a:r>
              <a:rPr lang="en-US" sz="2200" dirty="0" smtClean="0"/>
              <a:t>10: </a:t>
            </a:r>
            <a:r>
              <a:rPr lang="en-US" sz="2200" dirty="0"/>
              <a:t>Stupid Compiler Tricks</a:t>
            </a:r>
          </a:p>
          <a:p>
            <a:pPr marL="0" indent="0">
              <a:spcBef>
                <a:spcPts val="0"/>
              </a:spcBef>
              <a:buNone/>
            </a:pPr>
            <a:r>
              <a:rPr lang="en-US" sz="2200" dirty="0"/>
              <a:t>Tue Feb </a:t>
            </a:r>
            <a:r>
              <a:rPr lang="en-US" sz="2200" dirty="0" smtClean="0"/>
              <a:t>17: </a:t>
            </a:r>
            <a:r>
              <a:rPr lang="en-US" sz="2200" dirty="0"/>
              <a:t>Shared Memory Multithreading</a:t>
            </a:r>
          </a:p>
          <a:p>
            <a:pPr marL="0" indent="0">
              <a:spcBef>
                <a:spcPts val="0"/>
              </a:spcBef>
              <a:buNone/>
            </a:pPr>
            <a:r>
              <a:rPr lang="en-US" sz="2200" dirty="0"/>
              <a:t>Tue Feb </a:t>
            </a:r>
            <a:r>
              <a:rPr lang="en-US" sz="2200" dirty="0" smtClean="0"/>
              <a:t>24: </a:t>
            </a:r>
            <a:r>
              <a:rPr lang="en-US" sz="2200" dirty="0"/>
              <a:t>Distributed Multiprocessing</a:t>
            </a:r>
          </a:p>
          <a:p>
            <a:pPr marL="0" indent="0">
              <a:spcBef>
                <a:spcPts val="0"/>
              </a:spcBef>
              <a:buNone/>
            </a:pPr>
            <a:r>
              <a:rPr lang="en-US" sz="2200" dirty="0"/>
              <a:t>Tue March </a:t>
            </a:r>
            <a:r>
              <a:rPr lang="en-US" sz="2200" dirty="0" smtClean="0"/>
              <a:t>3: </a:t>
            </a:r>
            <a:r>
              <a:rPr lang="en-US" sz="2200" dirty="0"/>
              <a:t>Applications and Types of Parallelism</a:t>
            </a:r>
          </a:p>
          <a:p>
            <a:pPr marL="0" indent="0">
              <a:spcBef>
                <a:spcPts val="0"/>
              </a:spcBef>
              <a:buNone/>
            </a:pPr>
            <a:r>
              <a:rPr lang="en-US" sz="2200" dirty="0"/>
              <a:t>Tue March </a:t>
            </a:r>
            <a:r>
              <a:rPr lang="en-US" sz="2200" dirty="0" smtClean="0"/>
              <a:t>10: </a:t>
            </a:r>
            <a:r>
              <a:rPr lang="en-US" sz="2200" dirty="0"/>
              <a:t>Multicore Madness</a:t>
            </a:r>
          </a:p>
          <a:p>
            <a:pPr marL="0" indent="0">
              <a:spcBef>
                <a:spcPts val="0"/>
              </a:spcBef>
              <a:buNone/>
            </a:pPr>
            <a:r>
              <a:rPr lang="en-US" sz="2200" dirty="0"/>
              <a:t>Tue March </a:t>
            </a:r>
            <a:r>
              <a:rPr lang="en-US" sz="2200" dirty="0" smtClean="0"/>
              <a:t>17: </a:t>
            </a:r>
            <a:r>
              <a:rPr lang="en-US" sz="2200" b="1" dirty="0"/>
              <a:t>NO SESSION </a:t>
            </a:r>
            <a:r>
              <a:rPr lang="en-US" sz="2200" dirty="0"/>
              <a:t>(OU's Spring Break)</a:t>
            </a:r>
          </a:p>
          <a:p>
            <a:pPr marL="0" indent="0">
              <a:spcBef>
                <a:spcPts val="0"/>
              </a:spcBef>
              <a:buNone/>
            </a:pPr>
            <a:r>
              <a:rPr lang="en-US" sz="2200" dirty="0" smtClean="0"/>
              <a:t>Tue March 24: </a:t>
            </a:r>
            <a:r>
              <a:rPr lang="en-US" sz="2200" b="1" dirty="0" smtClean="0"/>
              <a:t>NO SESSION </a:t>
            </a:r>
            <a:r>
              <a:rPr lang="en-US" sz="2200" dirty="0" smtClean="0"/>
              <a:t>(Henry has a huge grant proposal due)</a:t>
            </a:r>
            <a:endParaRPr lang="en-US" sz="2200" dirty="0"/>
          </a:p>
          <a:p>
            <a:pPr marL="0" indent="0">
              <a:spcBef>
                <a:spcPts val="0"/>
              </a:spcBef>
              <a:buNone/>
            </a:pPr>
            <a:r>
              <a:rPr lang="en-US" sz="2200" dirty="0"/>
              <a:t>Tue March 31: High Throughput Computing</a:t>
            </a:r>
          </a:p>
          <a:p>
            <a:pPr marL="0" indent="0">
              <a:spcBef>
                <a:spcPts val="0"/>
              </a:spcBef>
              <a:buNone/>
            </a:pPr>
            <a:r>
              <a:rPr lang="en-US" sz="2200" dirty="0" smtClean="0"/>
              <a:t>Tue </a:t>
            </a:r>
            <a:r>
              <a:rPr lang="en-US" sz="2200" dirty="0"/>
              <a:t>Apr </a:t>
            </a:r>
            <a:r>
              <a:rPr lang="en-US" sz="2200" dirty="0" smtClean="0"/>
              <a:t>7: </a:t>
            </a:r>
            <a:r>
              <a:rPr lang="en-US" sz="2200" dirty="0"/>
              <a:t>GPGPU: Number Crunching in Your Graphics Card</a:t>
            </a:r>
          </a:p>
          <a:p>
            <a:pPr marL="0" indent="0">
              <a:spcBef>
                <a:spcPts val="0"/>
              </a:spcBef>
              <a:buNone/>
            </a:pPr>
            <a:r>
              <a:rPr lang="en-US" sz="2200" dirty="0"/>
              <a:t>Tue Apr </a:t>
            </a:r>
            <a:r>
              <a:rPr lang="en-US" sz="2200" dirty="0" smtClean="0"/>
              <a:t>14: </a:t>
            </a:r>
            <a:r>
              <a:rPr lang="en-US" sz="2200" dirty="0"/>
              <a:t>Grab Bag: Scientific Libraries, I/O Libraries, </a:t>
            </a:r>
            <a:r>
              <a:rPr lang="en-US" sz="2200" dirty="0" smtClean="0"/>
              <a:t>Visualization</a:t>
            </a:r>
            <a:endParaRPr lang="en-US" sz="2200" dirty="0"/>
          </a:p>
        </p:txBody>
      </p:sp>
      <p:sp>
        <p:nvSpPr>
          <p:cNvPr id="4" name="Footer Placeholder 3"/>
          <p:cNvSpPr>
            <a:spLocks noGrp="1"/>
          </p:cNvSpPr>
          <p:nvPr>
            <p:ph type="ftr" sz="quarter" idx="10"/>
          </p:nvPr>
        </p:nvSpPr>
        <p:spPr/>
        <p:txBody>
          <a:bodyPr/>
          <a:lstStyle/>
          <a:p>
            <a:pPr>
              <a:defRPr/>
            </a:pPr>
            <a:r>
              <a:rPr lang="en-US" dirty="0" smtClean="0"/>
              <a:t>Supercomputing in Plain English: Storage Hierarchy</a:t>
            </a:r>
          </a:p>
          <a:p>
            <a:pPr>
              <a:defRPr/>
            </a:pPr>
            <a:r>
              <a:rPr lang="en-US" dirty="0" smtClean="0"/>
              <a:t>Tue Jan 27 2015</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13</a:t>
            </a:fld>
            <a:endParaRPr lang="en-US"/>
          </a:p>
        </p:txBody>
      </p:sp>
    </p:spTree>
    <p:extLst>
      <p:ext uri="{BB962C8B-B14F-4D97-AF65-F5344CB8AC3E}">
        <p14:creationId xmlns:p14="http://schemas.microsoft.com/office/powerpoint/2010/main" val="2666071940"/>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Supercomputing in Plain </a:t>
            </a:r>
            <a:r>
              <a:rPr lang="en-US" dirty="0" smtClean="0"/>
              <a:t>English: Storage Hierarchy</a:t>
            </a:r>
            <a:endParaRPr lang="en-US" dirty="0"/>
          </a:p>
          <a:p>
            <a:r>
              <a:rPr lang="en-US" dirty="0" smtClean="0"/>
              <a:t>Tue Jan 27 2015</a:t>
            </a:r>
            <a:endParaRPr lang="en-US" dirty="0"/>
          </a:p>
        </p:txBody>
      </p:sp>
      <p:sp>
        <p:nvSpPr>
          <p:cNvPr id="5" name="Slide Number Placeholder 4"/>
          <p:cNvSpPr>
            <a:spLocks noGrp="1"/>
          </p:cNvSpPr>
          <p:nvPr>
            <p:ph type="sldNum" sz="quarter" idx="11"/>
          </p:nvPr>
        </p:nvSpPr>
        <p:spPr/>
        <p:txBody>
          <a:bodyPr/>
          <a:lstStyle/>
          <a:p>
            <a:fld id="{63FE677A-EF37-4970-9B49-8180FA10AF29}" type="slidenum">
              <a:rPr lang="en-US"/>
              <a:pPr/>
              <a:t>14</a:t>
            </a:fld>
            <a:endParaRPr lang="en-US"/>
          </a:p>
        </p:txBody>
      </p:sp>
      <p:sp>
        <p:nvSpPr>
          <p:cNvPr id="468994" name="Rectangle 2"/>
          <p:cNvSpPr>
            <a:spLocks noGrp="1" noChangeArrowheads="1"/>
          </p:cNvSpPr>
          <p:nvPr>
            <p:ph type="title"/>
          </p:nvPr>
        </p:nvSpPr>
        <p:spPr/>
        <p:txBody>
          <a:bodyPr/>
          <a:lstStyle/>
          <a:p>
            <a:r>
              <a:rPr lang="en-US" sz="3600" dirty="0"/>
              <a:t>Thanks for helping!</a:t>
            </a:r>
          </a:p>
        </p:txBody>
      </p:sp>
      <p:sp>
        <p:nvSpPr>
          <p:cNvPr id="468995" name="Rectangle 3"/>
          <p:cNvSpPr>
            <a:spLocks noGrp="1" noChangeArrowheads="1"/>
          </p:cNvSpPr>
          <p:nvPr>
            <p:ph type="body" idx="1"/>
          </p:nvPr>
        </p:nvSpPr>
        <p:spPr/>
        <p:txBody>
          <a:bodyPr/>
          <a:lstStyle/>
          <a:p>
            <a:pPr>
              <a:lnSpc>
                <a:spcPct val="90000"/>
              </a:lnSpc>
            </a:pPr>
            <a:r>
              <a:rPr lang="en-US" dirty="0" smtClean="0"/>
              <a:t>OU IT</a:t>
            </a:r>
          </a:p>
          <a:p>
            <a:pPr lvl="1">
              <a:lnSpc>
                <a:spcPct val="90000"/>
              </a:lnSpc>
            </a:pPr>
            <a:r>
              <a:rPr lang="en-US" dirty="0" smtClean="0"/>
              <a:t>OSCER </a:t>
            </a:r>
            <a:r>
              <a:rPr lang="en-US" dirty="0"/>
              <a:t>operations staff (Brandon George, Dave Akin, Brett Zimmerman, Josh </a:t>
            </a:r>
            <a:r>
              <a:rPr lang="en-US" dirty="0" smtClean="0"/>
              <a:t>Alexander, Patrick Calhoun)</a:t>
            </a:r>
          </a:p>
          <a:p>
            <a:pPr lvl="1">
              <a:lnSpc>
                <a:spcPct val="90000"/>
              </a:lnSpc>
            </a:pPr>
            <a:r>
              <a:rPr lang="en-US" dirty="0" smtClean="0"/>
              <a:t>Horst </a:t>
            </a:r>
            <a:r>
              <a:rPr lang="en-US" dirty="0" err="1" smtClean="0"/>
              <a:t>Severini</a:t>
            </a:r>
            <a:r>
              <a:rPr lang="en-US" dirty="0" smtClean="0"/>
              <a:t>, OSCER Associate Director for Remote &amp; Heterogeneous Computing</a:t>
            </a:r>
          </a:p>
          <a:p>
            <a:pPr lvl="1">
              <a:lnSpc>
                <a:spcPct val="90000"/>
              </a:lnSpc>
            </a:pPr>
            <a:r>
              <a:rPr lang="en-US" dirty="0" smtClean="0"/>
              <a:t>Debi </a:t>
            </a:r>
            <a:r>
              <a:rPr lang="en-US" dirty="0" err="1" smtClean="0"/>
              <a:t>Gentis</a:t>
            </a:r>
            <a:r>
              <a:rPr lang="en-US" dirty="0" smtClean="0"/>
              <a:t>, OSCER Coordinator</a:t>
            </a:r>
            <a:endParaRPr lang="en-US" dirty="0"/>
          </a:p>
          <a:p>
            <a:pPr lvl="1">
              <a:lnSpc>
                <a:spcPct val="90000"/>
              </a:lnSpc>
            </a:pPr>
            <a:r>
              <a:rPr lang="en-US" dirty="0" smtClean="0"/>
              <a:t>Jim Summers</a:t>
            </a:r>
          </a:p>
          <a:p>
            <a:pPr lvl="1">
              <a:lnSpc>
                <a:spcPct val="90000"/>
              </a:lnSpc>
            </a:pPr>
            <a:r>
              <a:rPr lang="en-US" dirty="0" smtClean="0"/>
              <a:t>The OU IT network team</a:t>
            </a:r>
            <a:endParaRPr lang="en-US" dirty="0"/>
          </a:p>
          <a:p>
            <a:pPr>
              <a:lnSpc>
                <a:spcPct val="90000"/>
              </a:lnSpc>
            </a:pPr>
            <a:r>
              <a:rPr lang="en-US" dirty="0" smtClean="0"/>
              <a:t>James Deaton</a:t>
            </a:r>
            <a:r>
              <a:rPr lang="en-US" dirty="0"/>
              <a:t>, Skyler </a:t>
            </a:r>
            <a:r>
              <a:rPr lang="en-US" dirty="0" smtClean="0"/>
              <a:t>Donahue, Jeremy Wright </a:t>
            </a:r>
            <a:r>
              <a:rPr lang="en-US" dirty="0"/>
              <a:t>and Steven </a:t>
            </a:r>
            <a:r>
              <a:rPr lang="en-US" dirty="0" smtClean="0"/>
              <a:t>Haldeman, </a:t>
            </a:r>
            <a:r>
              <a:rPr lang="en-US" dirty="0" err="1" smtClean="0"/>
              <a:t>OneNet</a:t>
            </a:r>
            <a:endParaRPr lang="en-US" dirty="0" smtClean="0"/>
          </a:p>
          <a:p>
            <a:pPr>
              <a:lnSpc>
                <a:spcPct val="90000"/>
              </a:lnSpc>
            </a:pPr>
            <a:r>
              <a:rPr lang="en-US" dirty="0" smtClean="0"/>
              <a:t>Kay Avila, U Iowa</a:t>
            </a:r>
          </a:p>
          <a:p>
            <a:pPr>
              <a:lnSpc>
                <a:spcPct val="90000"/>
              </a:lnSpc>
            </a:pPr>
            <a:r>
              <a:rPr lang="en-US" dirty="0" smtClean="0"/>
              <a:t>Stephen Harrell, Purdue U</a:t>
            </a:r>
          </a:p>
        </p:txBody>
      </p:sp>
    </p:spTree>
    <p:extLst>
      <p:ext uri="{BB962C8B-B14F-4D97-AF65-F5344CB8AC3E}">
        <p14:creationId xmlns:p14="http://schemas.microsoft.com/office/powerpoint/2010/main" val="4262068883"/>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Supercomputing in Plain </a:t>
            </a:r>
            <a:r>
              <a:rPr lang="en-US" dirty="0" smtClean="0"/>
              <a:t>English: Storage Hierarchy</a:t>
            </a:r>
            <a:endParaRPr lang="en-US" dirty="0"/>
          </a:p>
          <a:p>
            <a:r>
              <a:rPr lang="en-US" dirty="0" smtClean="0"/>
              <a:t>Tue Jan 27 2015</a:t>
            </a:r>
            <a:endParaRPr lang="en-US" dirty="0"/>
          </a:p>
        </p:txBody>
      </p:sp>
      <p:sp>
        <p:nvSpPr>
          <p:cNvPr id="5" name="Slide Number Placeholder 4"/>
          <p:cNvSpPr>
            <a:spLocks noGrp="1"/>
          </p:cNvSpPr>
          <p:nvPr>
            <p:ph type="sldNum" sz="quarter" idx="11"/>
          </p:nvPr>
        </p:nvSpPr>
        <p:spPr/>
        <p:txBody>
          <a:bodyPr/>
          <a:lstStyle/>
          <a:p>
            <a:fld id="{9A66C146-843B-48F7-A792-92EF9FF3154A}" type="slidenum">
              <a:rPr lang="en-US"/>
              <a:pPr/>
              <a:t>15</a:t>
            </a:fld>
            <a:endParaRPr lang="en-US"/>
          </a:p>
        </p:txBody>
      </p:sp>
      <p:sp>
        <p:nvSpPr>
          <p:cNvPr id="537602" name="Rectangle 2"/>
          <p:cNvSpPr>
            <a:spLocks noGrp="1" noChangeArrowheads="1"/>
          </p:cNvSpPr>
          <p:nvPr>
            <p:ph type="title"/>
          </p:nvPr>
        </p:nvSpPr>
        <p:spPr/>
        <p:txBody>
          <a:bodyPr/>
          <a:lstStyle/>
          <a:p>
            <a:r>
              <a:rPr lang="en-US" sz="3600"/>
              <a:t>This is an experiment!</a:t>
            </a:r>
          </a:p>
        </p:txBody>
      </p:sp>
      <p:sp>
        <p:nvSpPr>
          <p:cNvPr id="537603" name="Rectangle 3"/>
          <p:cNvSpPr>
            <a:spLocks noGrp="1" noChangeArrowheads="1"/>
          </p:cNvSpPr>
          <p:nvPr>
            <p:ph type="body" idx="1"/>
          </p:nvPr>
        </p:nvSpPr>
        <p:spPr/>
        <p:txBody>
          <a:bodyPr/>
          <a:lstStyle/>
          <a:p>
            <a:pPr>
              <a:buFont typeface="Wingdings" pitchFamily="2" charset="2"/>
              <a:buNone/>
            </a:pPr>
            <a:r>
              <a:rPr lang="en-US" dirty="0"/>
              <a:t>It’s the nature of these kinds of videoconferences that </a:t>
            </a:r>
            <a:r>
              <a:rPr lang="en-US" b="1" dirty="0"/>
              <a:t>FAILURES ARE GUARANTEED TO HAPPEN!       NO PROMISES!</a:t>
            </a:r>
          </a:p>
          <a:p>
            <a:pPr>
              <a:buFont typeface="Wingdings" pitchFamily="2" charset="2"/>
              <a:buNone/>
            </a:pPr>
            <a:r>
              <a:rPr lang="en-US" dirty="0"/>
              <a:t>So, please bear with us. Hopefully everything will work out well enough.</a:t>
            </a:r>
          </a:p>
          <a:p>
            <a:pPr>
              <a:buFont typeface="Wingdings" pitchFamily="2" charset="2"/>
              <a:buNone/>
            </a:pPr>
            <a:r>
              <a:rPr lang="en-US" dirty="0"/>
              <a:t>If you lose your connection, you can retry the same kind of connection, or try connecting another way.</a:t>
            </a:r>
          </a:p>
          <a:p>
            <a:pPr>
              <a:buFont typeface="Wingdings" pitchFamily="2" charset="2"/>
              <a:buNone/>
            </a:pPr>
            <a:r>
              <a:rPr lang="en-US" dirty="0"/>
              <a:t>Remember, if all else fails, you always have the toll free phone bridge to fall back on</a:t>
            </a:r>
            <a:r>
              <a:rPr lang="en-US" dirty="0" smtClean="0"/>
              <a:t>.</a:t>
            </a:r>
          </a:p>
          <a:p>
            <a:pPr>
              <a:buFont typeface="Wingdings" pitchFamily="2" charset="2"/>
              <a:buNone/>
            </a:pPr>
            <a:endParaRPr lang="en-US" dirty="0"/>
          </a:p>
          <a:p>
            <a:pPr>
              <a:buNone/>
            </a:pPr>
            <a:r>
              <a:rPr lang="en-US" b="1" dirty="0"/>
              <a:t>PLEASE MUTE YOURSELF</a:t>
            </a:r>
            <a:r>
              <a:rPr lang="en-US" b="1" dirty="0" smtClean="0"/>
              <a:t>.</a:t>
            </a:r>
            <a:endParaRPr lang="en-US" b="1" dirty="0"/>
          </a:p>
        </p:txBody>
      </p:sp>
    </p:spTree>
    <p:extLst>
      <p:ext uri="{BB962C8B-B14F-4D97-AF65-F5344CB8AC3E}">
        <p14:creationId xmlns:p14="http://schemas.microsoft.com/office/powerpoint/2010/main" val="552514060"/>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Coming in 2015!</a:t>
            </a:r>
            <a:endParaRPr lang="en-US" dirty="0"/>
          </a:p>
        </p:txBody>
      </p:sp>
      <p:sp>
        <p:nvSpPr>
          <p:cNvPr id="3" name="Content Placeholder 2"/>
          <p:cNvSpPr>
            <a:spLocks noGrp="1"/>
          </p:cNvSpPr>
          <p:nvPr>
            <p:ph idx="1"/>
          </p:nvPr>
        </p:nvSpPr>
        <p:spPr>
          <a:xfrm>
            <a:off x="392112" y="1339056"/>
            <a:ext cx="8478838" cy="4648200"/>
          </a:xfrm>
        </p:spPr>
        <p:txBody>
          <a:bodyPr/>
          <a:lstStyle/>
          <a:p>
            <a:pPr marL="457200" indent="-457200">
              <a:spcBef>
                <a:spcPts val="0"/>
              </a:spcBef>
              <a:buClrTx/>
              <a:buSzPct val="100000"/>
              <a:buNone/>
            </a:pPr>
            <a:r>
              <a:rPr lang="en-US" sz="1900" dirty="0" smtClean="0"/>
              <a:t>Linux Clusters Institute workshop May 18-22 2015 @ OU</a:t>
            </a:r>
          </a:p>
          <a:p>
            <a:pPr marL="457200" indent="-457200">
              <a:spcBef>
                <a:spcPts val="0"/>
              </a:spcBef>
              <a:buClrTx/>
              <a:buSzPct val="100000"/>
              <a:buNone/>
            </a:pPr>
            <a:r>
              <a:rPr lang="en-US" sz="1900" dirty="0"/>
              <a:t>	</a:t>
            </a:r>
            <a:r>
              <a:rPr lang="en-US" sz="1500" dirty="0" smtClean="0">
                <a:latin typeface="Courier New" panose="02070309020205020404" pitchFamily="49" charset="0"/>
                <a:cs typeface="Courier New" panose="02070309020205020404" pitchFamily="49" charset="0"/>
                <a:hlinkClick r:id="rId3"/>
              </a:rPr>
              <a:t>http://www.linuxclustersinstitute.org/workshops/</a:t>
            </a:r>
            <a:endParaRPr lang="en-US" sz="1500" dirty="0" smtClean="0">
              <a:latin typeface="Courier New" panose="02070309020205020404" pitchFamily="49" charset="0"/>
              <a:cs typeface="Courier New" panose="02070309020205020404" pitchFamily="49" charset="0"/>
            </a:endParaRPr>
          </a:p>
          <a:p>
            <a:pPr marL="457200" indent="-457200">
              <a:spcBef>
                <a:spcPts val="0"/>
              </a:spcBef>
              <a:buClrTx/>
              <a:buSzPct val="100000"/>
              <a:buNone/>
            </a:pPr>
            <a:r>
              <a:rPr lang="en-US" sz="1900" dirty="0" smtClean="0"/>
              <a:t>Great Plains Network Annual Meeting, May 27-29, Kansas City</a:t>
            </a:r>
          </a:p>
          <a:p>
            <a:pPr marL="457200" indent="-457200">
              <a:spcBef>
                <a:spcPts val="0"/>
              </a:spcBef>
              <a:buClrTx/>
              <a:buSzPct val="100000"/>
              <a:buNone/>
            </a:pPr>
            <a:r>
              <a:rPr lang="en-US" sz="1900" dirty="0"/>
              <a:t>Advanced Cyberinfrastructure Research &amp; Education Facilitators (ACI-REF) Virtual </a:t>
            </a:r>
            <a:r>
              <a:rPr lang="en-US" sz="1900" dirty="0" smtClean="0"/>
              <a:t>Residency May 31 - June 6 2015</a:t>
            </a:r>
          </a:p>
          <a:p>
            <a:pPr marL="457200" indent="-457200">
              <a:spcBef>
                <a:spcPts val="0"/>
              </a:spcBef>
              <a:buClrTx/>
              <a:buSzPct val="100000"/>
              <a:buNone/>
            </a:pPr>
            <a:r>
              <a:rPr lang="en-US" sz="1900" dirty="0" smtClean="0"/>
              <a:t>XSEDE2015, July 26-30, St. Louis MO</a:t>
            </a:r>
          </a:p>
          <a:p>
            <a:pPr marL="457200" indent="-457200">
              <a:spcBef>
                <a:spcPts val="0"/>
              </a:spcBef>
              <a:buClrTx/>
              <a:buSzPct val="100000"/>
              <a:buNone/>
            </a:pPr>
            <a:r>
              <a:rPr lang="en-US" sz="1900" dirty="0"/>
              <a:t>	</a:t>
            </a:r>
            <a:r>
              <a:rPr lang="en-US" sz="1500" dirty="0" smtClean="0">
                <a:latin typeface="Courier New" panose="02070309020205020404" pitchFamily="49" charset="0"/>
                <a:cs typeface="Courier New" panose="02070309020205020404" pitchFamily="49" charset="0"/>
                <a:hlinkClick r:id="rId4"/>
              </a:rPr>
              <a:t>https://conferences.xsede.org/xsede15</a:t>
            </a:r>
            <a:endParaRPr lang="en-US" sz="1500" dirty="0" smtClean="0">
              <a:latin typeface="Courier New" panose="02070309020205020404" pitchFamily="49" charset="0"/>
              <a:cs typeface="Courier New" panose="02070309020205020404" pitchFamily="49" charset="0"/>
            </a:endParaRPr>
          </a:p>
          <a:p>
            <a:pPr marL="457200" indent="-457200">
              <a:spcBef>
                <a:spcPts val="0"/>
              </a:spcBef>
              <a:buClrTx/>
              <a:buSzPct val="100000"/>
              <a:buNone/>
            </a:pPr>
            <a:r>
              <a:rPr lang="en-US" sz="1900" dirty="0" smtClean="0"/>
              <a:t>IEEE Cluster 2015, Sep 23-27, Chicago IL</a:t>
            </a:r>
          </a:p>
          <a:p>
            <a:pPr marL="457200" indent="-457200">
              <a:spcBef>
                <a:spcPts val="0"/>
              </a:spcBef>
              <a:buClrTx/>
              <a:buSzPct val="100000"/>
              <a:buNone/>
            </a:pPr>
            <a:r>
              <a:rPr lang="en-US" sz="1900" dirty="0"/>
              <a:t>	</a:t>
            </a:r>
            <a:r>
              <a:rPr lang="en-US" sz="1500" dirty="0" smtClean="0">
                <a:latin typeface="Courier New" panose="02070309020205020404" pitchFamily="49" charset="0"/>
                <a:cs typeface="Courier New" panose="02070309020205020404" pitchFamily="49" charset="0"/>
                <a:hlinkClick r:id="rId5"/>
              </a:rPr>
              <a:t>http://www.mcs.anl.gov/ieeecluster2015/</a:t>
            </a:r>
            <a:endParaRPr lang="en-US" sz="1500" dirty="0" smtClean="0">
              <a:latin typeface="Courier New" panose="02070309020205020404" pitchFamily="49" charset="0"/>
              <a:cs typeface="Courier New" panose="02070309020205020404" pitchFamily="49" charset="0"/>
            </a:endParaRPr>
          </a:p>
          <a:p>
            <a:pPr marL="457200" indent="-457200">
              <a:spcBef>
                <a:spcPts val="0"/>
              </a:spcBef>
              <a:buClrTx/>
              <a:buSzPct val="100000"/>
              <a:buNone/>
            </a:pPr>
            <a:r>
              <a:rPr lang="en-US" sz="1900" dirty="0" smtClean="0"/>
              <a:t>OKLAHOMA SUPERCOMPUTING SYMPOSIUM 2015, </a:t>
            </a:r>
            <a:r>
              <a:rPr lang="en-US" sz="1900" b="1" dirty="0" smtClean="0"/>
              <a:t>Sep 22-23 2015 </a:t>
            </a:r>
            <a:r>
              <a:rPr lang="en-US" sz="1900" dirty="0" smtClean="0"/>
              <a:t>@ OU</a:t>
            </a:r>
          </a:p>
          <a:p>
            <a:pPr marL="457200" indent="-457200">
              <a:spcBef>
                <a:spcPts val="0"/>
              </a:spcBef>
              <a:buClrTx/>
              <a:buSzPct val="100000"/>
              <a:buNone/>
            </a:pPr>
            <a:r>
              <a:rPr lang="en-US" sz="1900" dirty="0" smtClean="0"/>
              <a:t>SC13, Nov 15-20 2015, Austin TX</a:t>
            </a:r>
          </a:p>
          <a:p>
            <a:pPr marL="457200" indent="-457200">
              <a:spcBef>
                <a:spcPts val="0"/>
              </a:spcBef>
              <a:buClrTx/>
              <a:buSzPct val="100000"/>
              <a:buNone/>
            </a:pPr>
            <a:r>
              <a:rPr lang="en-US" sz="1900" dirty="0"/>
              <a:t>	</a:t>
            </a:r>
            <a:r>
              <a:rPr lang="en-US" sz="1500" dirty="0">
                <a:latin typeface="Courier New" panose="02070309020205020404" pitchFamily="49" charset="0"/>
                <a:cs typeface="Courier New" panose="02070309020205020404" pitchFamily="49" charset="0"/>
                <a:hlinkClick r:id="rId6"/>
              </a:rPr>
              <a:t>http://sc15.supercomputing.org/</a:t>
            </a:r>
            <a:endParaRPr lang="en-US" sz="1500" dirty="0">
              <a:latin typeface="Courier New" panose="02070309020205020404" pitchFamily="49" charset="0"/>
              <a:cs typeface="Courier New" panose="02070309020205020404" pitchFamily="49" charset="0"/>
            </a:endParaRPr>
          </a:p>
          <a:p>
            <a:pPr marL="457200" indent="-457200">
              <a:spcBef>
                <a:spcPts val="0"/>
              </a:spcBef>
              <a:buClrTx/>
              <a:buSzPct val="100000"/>
              <a:buNone/>
            </a:pPr>
            <a:endParaRPr lang="en-US" sz="1400" b="1" dirty="0" smtClean="0"/>
          </a:p>
          <a:p>
            <a:pPr marL="457200" indent="-457200">
              <a:spcBef>
                <a:spcPts val="0"/>
              </a:spcBef>
              <a:buClrTx/>
              <a:buSzPct val="100000"/>
              <a:buNone/>
            </a:pPr>
            <a:r>
              <a:rPr lang="en-US" b="1" dirty="0" smtClean="0"/>
              <a:t>PLEASE </a:t>
            </a:r>
            <a:r>
              <a:rPr lang="en-US" b="1" dirty="0"/>
              <a:t>MUTE YOURSELF.</a:t>
            </a:r>
          </a:p>
          <a:p>
            <a:pPr marL="457200" indent="-457200">
              <a:spcBef>
                <a:spcPts val="0"/>
              </a:spcBef>
              <a:buClrTx/>
              <a:buSzPct val="100000"/>
              <a:buNone/>
            </a:pPr>
            <a:endParaRPr lang="en-US" sz="1500" dirty="0">
              <a:latin typeface="Courier New" panose="02070309020205020404" pitchFamily="49" charset="0"/>
              <a:cs typeface="Courier New" panose="02070309020205020404" pitchFamily="49" charset="0"/>
            </a:endParaRPr>
          </a:p>
        </p:txBody>
      </p:sp>
      <p:sp>
        <p:nvSpPr>
          <p:cNvPr id="4" name="Footer Placeholder 3"/>
          <p:cNvSpPr>
            <a:spLocks noGrp="1"/>
          </p:cNvSpPr>
          <p:nvPr>
            <p:ph type="ftr" sz="quarter" idx="10"/>
          </p:nvPr>
        </p:nvSpPr>
        <p:spPr/>
        <p:txBody>
          <a:bodyPr/>
          <a:lstStyle/>
          <a:p>
            <a:pPr>
              <a:defRPr/>
            </a:pPr>
            <a:r>
              <a:rPr lang="en-US" dirty="0" smtClean="0"/>
              <a:t>Supercomputing in Plain English: Storage Hierarchy</a:t>
            </a:r>
          </a:p>
          <a:p>
            <a:pPr>
              <a:defRPr/>
            </a:pPr>
            <a:r>
              <a:rPr lang="en-US" dirty="0" smtClean="0"/>
              <a:t>Tue Jan 27 2015</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16</a:t>
            </a:fld>
            <a:endParaRPr lang="en-US"/>
          </a:p>
        </p:txBody>
      </p:sp>
    </p:spTree>
    <p:extLst>
      <p:ext uri="{BB962C8B-B14F-4D97-AF65-F5344CB8AC3E}">
        <p14:creationId xmlns:p14="http://schemas.microsoft.com/office/powerpoint/2010/main" val="3167203923"/>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8A066696-E8F5-48B1-9532-8E3CEAA80D21}" type="slidenum">
              <a:rPr lang="en-US"/>
              <a:pPr/>
              <a:t>17</a:t>
            </a:fld>
            <a:endParaRPr lang="en-US"/>
          </a:p>
        </p:txBody>
      </p:sp>
      <p:sp>
        <p:nvSpPr>
          <p:cNvPr id="558082" name="Rectangle 2"/>
          <p:cNvSpPr>
            <a:spLocks noGrp="1" noChangeArrowheads="1"/>
          </p:cNvSpPr>
          <p:nvPr>
            <p:ph type="title"/>
          </p:nvPr>
        </p:nvSpPr>
        <p:spPr/>
        <p:txBody>
          <a:bodyPr/>
          <a:lstStyle/>
          <a:p>
            <a:r>
              <a:rPr lang="en-US"/>
              <a:t>Outline</a:t>
            </a:r>
          </a:p>
        </p:txBody>
      </p:sp>
      <p:sp>
        <p:nvSpPr>
          <p:cNvPr id="558083" name="Rectangle 3"/>
          <p:cNvSpPr>
            <a:spLocks noGrp="1" noChangeArrowheads="1"/>
          </p:cNvSpPr>
          <p:nvPr>
            <p:ph type="body" idx="1"/>
          </p:nvPr>
        </p:nvSpPr>
        <p:spPr>
          <a:xfrm>
            <a:off x="831850" y="1371600"/>
            <a:ext cx="7332663" cy="4267200"/>
          </a:xfrm>
        </p:spPr>
        <p:txBody>
          <a:bodyPr/>
          <a:lstStyle/>
          <a:p>
            <a:r>
              <a:rPr lang="en-US" dirty="0"/>
              <a:t>What is the storage hierarchy?</a:t>
            </a:r>
          </a:p>
          <a:p>
            <a:pPr>
              <a:lnSpc>
                <a:spcPct val="80000"/>
              </a:lnSpc>
            </a:pPr>
            <a:r>
              <a:rPr lang="en-US" dirty="0"/>
              <a:t>Registers</a:t>
            </a:r>
          </a:p>
          <a:p>
            <a:pPr>
              <a:lnSpc>
                <a:spcPct val="80000"/>
              </a:lnSpc>
            </a:pPr>
            <a:r>
              <a:rPr lang="en-US" dirty="0"/>
              <a:t>Cache</a:t>
            </a:r>
          </a:p>
          <a:p>
            <a:pPr>
              <a:lnSpc>
                <a:spcPct val="80000"/>
              </a:lnSpc>
            </a:pPr>
            <a:r>
              <a:rPr lang="en-US" dirty="0"/>
              <a:t>Main Memory (RAM)</a:t>
            </a:r>
          </a:p>
          <a:p>
            <a:pPr>
              <a:lnSpc>
                <a:spcPct val="80000"/>
              </a:lnSpc>
            </a:pPr>
            <a:r>
              <a:rPr lang="en-US" dirty="0"/>
              <a:t>The Relationship Between RAM and Cache</a:t>
            </a:r>
          </a:p>
          <a:p>
            <a:pPr>
              <a:lnSpc>
                <a:spcPct val="80000"/>
              </a:lnSpc>
            </a:pPr>
            <a:r>
              <a:rPr lang="en-US" dirty="0"/>
              <a:t>The Importance of Being Local</a:t>
            </a:r>
          </a:p>
          <a:p>
            <a:pPr>
              <a:lnSpc>
                <a:spcPct val="80000"/>
              </a:lnSpc>
            </a:pPr>
            <a:r>
              <a:rPr lang="en-US" dirty="0"/>
              <a:t>Hard Disk</a:t>
            </a:r>
          </a:p>
          <a:p>
            <a:pPr>
              <a:lnSpc>
                <a:spcPct val="80000"/>
              </a:lnSpc>
            </a:pPr>
            <a:r>
              <a:rPr lang="en-US" dirty="0"/>
              <a:t>Virtual Memory</a:t>
            </a:r>
          </a:p>
        </p:txBody>
      </p:sp>
      <p:sp>
        <p:nvSpPr>
          <p:cNvPr id="8" name="Footer Placeholder 3"/>
          <p:cNvSpPr txBox="1">
            <a:spLocks/>
          </p:cNvSpPr>
          <p:nvPr/>
        </p:nvSpPr>
        <p:spPr bwMode="auto">
          <a:xfrm>
            <a:off x="1600200" y="6172200"/>
            <a:ext cx="5334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Supercomputing in Plain English: Storage Hierarchy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Tue Jan 27 2015</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Tree>
    <p:custDataLst>
      <p:tags r:id="rId1"/>
    </p:custDataLst>
    <p:extLst>
      <p:ext uri="{BB962C8B-B14F-4D97-AF65-F5344CB8AC3E}">
        <p14:creationId xmlns:p14="http://schemas.microsoft.com/office/powerpoint/2010/main" val="4309145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ooter Placeholder 4"/>
          <p:cNvSpPr>
            <a:spLocks noGrp="1"/>
          </p:cNvSpPr>
          <p:nvPr>
            <p:ph type="ftr" sz="quarter" idx="10"/>
          </p:nvPr>
        </p:nvSpPr>
        <p:spPr>
          <a:noFill/>
        </p:spPr>
        <p:txBody>
          <a:bodyPr/>
          <a:lstStyle/>
          <a:p>
            <a:r>
              <a:rPr lang="en-US" dirty="0" smtClean="0"/>
              <a:t>Supercomputing in Plain English: Storage Hierarchy</a:t>
            </a:r>
            <a:endParaRPr lang="en-US" dirty="0"/>
          </a:p>
          <a:p>
            <a:r>
              <a:rPr lang="en-US" dirty="0" smtClean="0"/>
              <a:t>Tue Jan 27 2015</a:t>
            </a:r>
            <a:endParaRPr lang="en-US" dirty="0"/>
          </a:p>
        </p:txBody>
      </p:sp>
      <p:sp>
        <p:nvSpPr>
          <p:cNvPr id="51203" name="Slide Number Placeholder 5"/>
          <p:cNvSpPr>
            <a:spLocks noGrp="1"/>
          </p:cNvSpPr>
          <p:nvPr>
            <p:ph type="sldNum" sz="quarter" idx="11"/>
          </p:nvPr>
        </p:nvSpPr>
        <p:spPr>
          <a:noFill/>
        </p:spPr>
        <p:txBody>
          <a:bodyPr/>
          <a:lstStyle/>
          <a:p>
            <a:fld id="{0A1F93A0-EEE6-4DAF-9A34-7598F2D6FAC3}" type="slidenum">
              <a:rPr lang="en-US"/>
              <a:pPr/>
              <a:t>18</a:t>
            </a:fld>
            <a:endParaRPr lang="en-US"/>
          </a:p>
        </p:txBody>
      </p:sp>
      <p:sp>
        <p:nvSpPr>
          <p:cNvPr id="51204" name="Rectangle 2"/>
          <p:cNvSpPr>
            <a:spLocks noGrp="1" noChangeArrowheads="1"/>
          </p:cNvSpPr>
          <p:nvPr>
            <p:ph type="title"/>
          </p:nvPr>
        </p:nvSpPr>
        <p:spPr>
          <a:xfrm>
            <a:off x="152400" y="228600"/>
            <a:ext cx="8763000" cy="838200"/>
          </a:xfrm>
        </p:spPr>
        <p:txBody>
          <a:bodyPr/>
          <a:lstStyle/>
          <a:p>
            <a:pPr eaLnBrk="1" hangingPunct="1"/>
            <a:r>
              <a:rPr lang="en-US" smtClean="0"/>
              <a:t>The Storage Hierarchy</a:t>
            </a:r>
          </a:p>
        </p:txBody>
      </p:sp>
      <p:sp>
        <p:nvSpPr>
          <p:cNvPr id="51205" name="Rectangle 3"/>
          <p:cNvSpPr>
            <a:spLocks noGrp="1" noChangeArrowheads="1"/>
          </p:cNvSpPr>
          <p:nvPr>
            <p:ph type="body" sz="half" idx="2"/>
          </p:nvPr>
        </p:nvSpPr>
        <p:spPr>
          <a:xfrm>
            <a:off x="3810000" y="2286000"/>
            <a:ext cx="4724400" cy="2209800"/>
          </a:xfrm>
        </p:spPr>
        <p:txBody>
          <a:bodyPr/>
          <a:lstStyle/>
          <a:p>
            <a:pPr eaLnBrk="1" hangingPunct="1"/>
            <a:r>
              <a:rPr lang="en-US" smtClean="0"/>
              <a:t>Registers</a:t>
            </a:r>
          </a:p>
          <a:p>
            <a:pPr eaLnBrk="1" hangingPunct="1">
              <a:lnSpc>
                <a:spcPct val="70000"/>
              </a:lnSpc>
            </a:pPr>
            <a:r>
              <a:rPr lang="en-US" smtClean="0"/>
              <a:t>Cache memory</a:t>
            </a:r>
          </a:p>
          <a:p>
            <a:pPr eaLnBrk="1" hangingPunct="1">
              <a:lnSpc>
                <a:spcPct val="70000"/>
              </a:lnSpc>
            </a:pPr>
            <a:r>
              <a:rPr lang="en-US" smtClean="0"/>
              <a:t>Main memory (RAM)</a:t>
            </a:r>
          </a:p>
          <a:p>
            <a:pPr eaLnBrk="1" hangingPunct="1">
              <a:lnSpc>
                <a:spcPct val="70000"/>
              </a:lnSpc>
            </a:pPr>
            <a:r>
              <a:rPr lang="en-US" smtClean="0"/>
              <a:t>Hard disk</a:t>
            </a:r>
          </a:p>
          <a:p>
            <a:pPr eaLnBrk="1" hangingPunct="1">
              <a:lnSpc>
                <a:spcPct val="70000"/>
              </a:lnSpc>
            </a:pPr>
            <a:r>
              <a:rPr lang="en-US" smtClean="0"/>
              <a:t>Removable media (CD, DVD etc)</a:t>
            </a:r>
          </a:p>
          <a:p>
            <a:pPr eaLnBrk="1" hangingPunct="1">
              <a:lnSpc>
                <a:spcPct val="70000"/>
              </a:lnSpc>
            </a:pPr>
            <a:r>
              <a:rPr lang="en-US" smtClean="0"/>
              <a:t>Internet</a:t>
            </a:r>
          </a:p>
        </p:txBody>
      </p:sp>
      <p:sp>
        <p:nvSpPr>
          <p:cNvPr id="51206" name="Text Box 5"/>
          <p:cNvSpPr txBox="1">
            <a:spLocks noChangeArrowheads="1"/>
          </p:cNvSpPr>
          <p:nvPr/>
        </p:nvSpPr>
        <p:spPr bwMode="auto">
          <a:xfrm>
            <a:off x="782638" y="2255838"/>
            <a:ext cx="2757487" cy="457200"/>
          </a:xfrm>
          <a:prstGeom prst="rect">
            <a:avLst/>
          </a:prstGeom>
          <a:noFill/>
          <a:ln w="9525">
            <a:noFill/>
            <a:miter lim="800000"/>
            <a:headEnd/>
            <a:tailEnd/>
          </a:ln>
        </p:spPr>
        <p:txBody>
          <a:bodyPr wrap="none">
            <a:spAutoFit/>
          </a:bodyPr>
          <a:lstStyle/>
          <a:p>
            <a:r>
              <a:rPr lang="en-US" sz="2400" b="1">
                <a:solidFill>
                  <a:srgbClr val="A50021"/>
                </a:solidFill>
              </a:rPr>
              <a:t>Fast, expensive, few</a:t>
            </a:r>
          </a:p>
        </p:txBody>
      </p:sp>
      <p:sp>
        <p:nvSpPr>
          <p:cNvPr id="51207" name="Rectangle 6"/>
          <p:cNvSpPr>
            <a:spLocks noChangeArrowheads="1"/>
          </p:cNvSpPr>
          <p:nvPr/>
        </p:nvSpPr>
        <p:spPr bwMode="auto">
          <a:xfrm>
            <a:off x="981075" y="3981450"/>
            <a:ext cx="2444750" cy="457200"/>
          </a:xfrm>
          <a:prstGeom prst="rect">
            <a:avLst/>
          </a:prstGeom>
          <a:noFill/>
          <a:ln w="9525">
            <a:noFill/>
            <a:miter lim="800000"/>
            <a:headEnd/>
            <a:tailEnd/>
          </a:ln>
        </p:spPr>
        <p:txBody>
          <a:bodyPr wrap="none">
            <a:spAutoFit/>
          </a:bodyPr>
          <a:lstStyle/>
          <a:p>
            <a:r>
              <a:rPr lang="en-US" sz="2400" b="1">
                <a:solidFill>
                  <a:srgbClr val="A50021"/>
                </a:solidFill>
              </a:rPr>
              <a:t>Slow, cheap, a lot</a:t>
            </a:r>
          </a:p>
        </p:txBody>
      </p:sp>
      <p:sp>
        <p:nvSpPr>
          <p:cNvPr id="51208" name="AutoShape 7"/>
          <p:cNvSpPr>
            <a:spLocks noChangeArrowheads="1"/>
          </p:cNvSpPr>
          <p:nvPr/>
        </p:nvSpPr>
        <p:spPr bwMode="auto">
          <a:xfrm>
            <a:off x="1905000" y="2762250"/>
            <a:ext cx="533400" cy="1295400"/>
          </a:xfrm>
          <a:prstGeom prst="downArrow">
            <a:avLst>
              <a:gd name="adj1" fmla="val 50000"/>
              <a:gd name="adj2" fmla="val 60714"/>
            </a:avLst>
          </a:prstGeom>
          <a:solidFill>
            <a:schemeClr val="accent1"/>
          </a:solidFill>
          <a:ln w="9525">
            <a:solidFill>
              <a:schemeClr val="tx1"/>
            </a:solidFill>
            <a:miter lim="800000"/>
            <a:headEnd/>
            <a:tailEnd/>
          </a:ln>
        </p:spPr>
        <p:txBody>
          <a:bodyPr wrap="none" anchor="ctr"/>
          <a:lstStyle/>
          <a:p>
            <a:endParaRPr lang="en-US"/>
          </a:p>
        </p:txBody>
      </p:sp>
      <p:grpSp>
        <p:nvGrpSpPr>
          <p:cNvPr id="51209" name="Group 11"/>
          <p:cNvGrpSpPr>
            <a:grpSpLocks/>
          </p:cNvGrpSpPr>
          <p:nvPr/>
        </p:nvGrpSpPr>
        <p:grpSpPr bwMode="auto">
          <a:xfrm>
            <a:off x="685800" y="4362450"/>
            <a:ext cx="4156075" cy="1404938"/>
            <a:chOff x="240" y="2736"/>
            <a:chExt cx="2618" cy="885"/>
          </a:xfrm>
        </p:grpSpPr>
        <p:grpSp>
          <p:nvGrpSpPr>
            <p:cNvPr id="51212" name="Group 12"/>
            <p:cNvGrpSpPr>
              <a:grpSpLocks/>
            </p:cNvGrpSpPr>
            <p:nvPr/>
          </p:nvGrpSpPr>
          <p:grpSpPr bwMode="auto">
            <a:xfrm>
              <a:off x="240" y="2736"/>
              <a:ext cx="2340" cy="885"/>
              <a:chOff x="240" y="2736"/>
              <a:chExt cx="2340" cy="885"/>
            </a:xfrm>
          </p:grpSpPr>
          <p:pic>
            <p:nvPicPr>
              <p:cNvPr id="51214" name="Picture 13" descr="vwbeetle_yellow"/>
              <p:cNvPicPr>
                <a:picLocks noChangeAspect="1" noChangeArrowheads="1"/>
              </p:cNvPicPr>
              <p:nvPr/>
            </p:nvPicPr>
            <p:blipFill>
              <a:blip r:embed="rId4" cstate="print"/>
              <a:srcRect/>
              <a:stretch>
                <a:fillRect/>
              </a:stretch>
            </p:blipFill>
            <p:spPr bwMode="auto">
              <a:xfrm>
                <a:off x="240" y="2736"/>
                <a:ext cx="996" cy="309"/>
              </a:xfrm>
              <a:prstGeom prst="rect">
                <a:avLst/>
              </a:prstGeom>
              <a:noFill/>
              <a:ln w="9525">
                <a:noFill/>
                <a:miter lim="800000"/>
                <a:headEnd/>
                <a:tailEnd/>
              </a:ln>
            </p:spPr>
          </p:pic>
          <p:pic>
            <p:nvPicPr>
              <p:cNvPr id="51215" name="Picture 14" descr="vwbeetle_yellow"/>
              <p:cNvPicPr>
                <a:picLocks noChangeAspect="1" noChangeArrowheads="1"/>
              </p:cNvPicPr>
              <p:nvPr/>
            </p:nvPicPr>
            <p:blipFill>
              <a:blip r:embed="rId4" cstate="print"/>
              <a:srcRect/>
              <a:stretch>
                <a:fillRect/>
              </a:stretch>
            </p:blipFill>
            <p:spPr bwMode="auto">
              <a:xfrm>
                <a:off x="912" y="2736"/>
                <a:ext cx="996" cy="309"/>
              </a:xfrm>
              <a:prstGeom prst="rect">
                <a:avLst/>
              </a:prstGeom>
              <a:noFill/>
              <a:ln w="9525">
                <a:noFill/>
                <a:miter lim="800000"/>
                <a:headEnd/>
                <a:tailEnd/>
              </a:ln>
            </p:spPr>
          </p:pic>
          <p:pic>
            <p:nvPicPr>
              <p:cNvPr id="51216" name="Picture 15" descr="vwbeetle_yellow"/>
              <p:cNvPicPr>
                <a:picLocks noChangeAspect="1" noChangeArrowheads="1"/>
              </p:cNvPicPr>
              <p:nvPr/>
            </p:nvPicPr>
            <p:blipFill>
              <a:blip r:embed="rId4" cstate="print"/>
              <a:srcRect/>
              <a:stretch>
                <a:fillRect/>
              </a:stretch>
            </p:blipFill>
            <p:spPr bwMode="auto">
              <a:xfrm>
                <a:off x="1584" y="2736"/>
                <a:ext cx="996" cy="309"/>
              </a:xfrm>
              <a:prstGeom prst="rect">
                <a:avLst/>
              </a:prstGeom>
              <a:noFill/>
              <a:ln w="9525">
                <a:noFill/>
                <a:miter lim="800000"/>
                <a:headEnd/>
                <a:tailEnd/>
              </a:ln>
            </p:spPr>
          </p:pic>
          <p:pic>
            <p:nvPicPr>
              <p:cNvPr id="51217" name="Picture 16" descr="vwbeetle_yellow"/>
              <p:cNvPicPr>
                <a:picLocks noChangeAspect="1" noChangeArrowheads="1"/>
              </p:cNvPicPr>
              <p:nvPr/>
            </p:nvPicPr>
            <p:blipFill>
              <a:blip r:embed="rId4" cstate="print"/>
              <a:srcRect/>
              <a:stretch>
                <a:fillRect/>
              </a:stretch>
            </p:blipFill>
            <p:spPr bwMode="auto">
              <a:xfrm>
                <a:off x="240" y="3024"/>
                <a:ext cx="996" cy="309"/>
              </a:xfrm>
              <a:prstGeom prst="rect">
                <a:avLst/>
              </a:prstGeom>
              <a:noFill/>
              <a:ln w="9525">
                <a:noFill/>
                <a:miter lim="800000"/>
                <a:headEnd/>
                <a:tailEnd/>
              </a:ln>
            </p:spPr>
          </p:pic>
          <p:pic>
            <p:nvPicPr>
              <p:cNvPr id="51218" name="Picture 17" descr="vwbeetle_yellow"/>
              <p:cNvPicPr>
                <a:picLocks noChangeAspect="1" noChangeArrowheads="1"/>
              </p:cNvPicPr>
              <p:nvPr/>
            </p:nvPicPr>
            <p:blipFill>
              <a:blip r:embed="rId4" cstate="print"/>
              <a:srcRect/>
              <a:stretch>
                <a:fillRect/>
              </a:stretch>
            </p:blipFill>
            <p:spPr bwMode="auto">
              <a:xfrm>
                <a:off x="912" y="3024"/>
                <a:ext cx="996" cy="309"/>
              </a:xfrm>
              <a:prstGeom prst="rect">
                <a:avLst/>
              </a:prstGeom>
              <a:noFill/>
              <a:ln w="9525">
                <a:noFill/>
                <a:miter lim="800000"/>
                <a:headEnd/>
                <a:tailEnd/>
              </a:ln>
            </p:spPr>
          </p:pic>
          <p:pic>
            <p:nvPicPr>
              <p:cNvPr id="51219" name="Picture 18" descr="vwbeetle_yellow"/>
              <p:cNvPicPr>
                <a:picLocks noChangeAspect="1" noChangeArrowheads="1"/>
              </p:cNvPicPr>
              <p:nvPr/>
            </p:nvPicPr>
            <p:blipFill>
              <a:blip r:embed="rId4" cstate="print"/>
              <a:srcRect/>
              <a:stretch>
                <a:fillRect/>
              </a:stretch>
            </p:blipFill>
            <p:spPr bwMode="auto">
              <a:xfrm>
                <a:off x="1584" y="3024"/>
                <a:ext cx="996" cy="309"/>
              </a:xfrm>
              <a:prstGeom prst="rect">
                <a:avLst/>
              </a:prstGeom>
              <a:noFill/>
              <a:ln w="9525">
                <a:noFill/>
                <a:miter lim="800000"/>
                <a:headEnd/>
                <a:tailEnd/>
              </a:ln>
            </p:spPr>
          </p:pic>
          <p:pic>
            <p:nvPicPr>
              <p:cNvPr id="51220" name="Picture 19" descr="vwbeetle_yellow"/>
              <p:cNvPicPr>
                <a:picLocks noChangeAspect="1" noChangeArrowheads="1"/>
              </p:cNvPicPr>
              <p:nvPr/>
            </p:nvPicPr>
            <p:blipFill>
              <a:blip r:embed="rId4" cstate="print"/>
              <a:srcRect/>
              <a:stretch>
                <a:fillRect/>
              </a:stretch>
            </p:blipFill>
            <p:spPr bwMode="auto">
              <a:xfrm>
                <a:off x="240" y="3312"/>
                <a:ext cx="996" cy="309"/>
              </a:xfrm>
              <a:prstGeom prst="rect">
                <a:avLst/>
              </a:prstGeom>
              <a:noFill/>
              <a:ln w="9525">
                <a:noFill/>
                <a:miter lim="800000"/>
                <a:headEnd/>
                <a:tailEnd/>
              </a:ln>
            </p:spPr>
          </p:pic>
          <p:pic>
            <p:nvPicPr>
              <p:cNvPr id="51221" name="Picture 20" descr="vwbeetle_yellow"/>
              <p:cNvPicPr>
                <a:picLocks noChangeAspect="1" noChangeArrowheads="1"/>
              </p:cNvPicPr>
              <p:nvPr/>
            </p:nvPicPr>
            <p:blipFill>
              <a:blip r:embed="rId4" cstate="print"/>
              <a:srcRect/>
              <a:stretch>
                <a:fillRect/>
              </a:stretch>
            </p:blipFill>
            <p:spPr bwMode="auto">
              <a:xfrm>
                <a:off x="912" y="3312"/>
                <a:ext cx="996" cy="309"/>
              </a:xfrm>
              <a:prstGeom prst="rect">
                <a:avLst/>
              </a:prstGeom>
              <a:noFill/>
              <a:ln w="9525">
                <a:noFill/>
                <a:miter lim="800000"/>
                <a:headEnd/>
                <a:tailEnd/>
              </a:ln>
            </p:spPr>
          </p:pic>
          <p:pic>
            <p:nvPicPr>
              <p:cNvPr id="51222" name="Picture 21" descr="vwbeetle_yellow"/>
              <p:cNvPicPr>
                <a:picLocks noChangeAspect="1" noChangeArrowheads="1"/>
              </p:cNvPicPr>
              <p:nvPr/>
            </p:nvPicPr>
            <p:blipFill>
              <a:blip r:embed="rId4" cstate="print"/>
              <a:srcRect/>
              <a:stretch>
                <a:fillRect/>
              </a:stretch>
            </p:blipFill>
            <p:spPr bwMode="auto">
              <a:xfrm>
                <a:off x="1584" y="3312"/>
                <a:ext cx="996" cy="309"/>
              </a:xfrm>
              <a:prstGeom prst="rect">
                <a:avLst/>
              </a:prstGeom>
              <a:noFill/>
              <a:ln w="9525">
                <a:noFill/>
                <a:miter lim="800000"/>
                <a:headEnd/>
                <a:tailEnd/>
              </a:ln>
            </p:spPr>
          </p:pic>
        </p:grpSp>
        <p:sp>
          <p:nvSpPr>
            <p:cNvPr id="51213" name="Text Box 22"/>
            <p:cNvSpPr txBox="1">
              <a:spLocks noChangeArrowheads="1"/>
            </p:cNvSpPr>
            <p:nvPr/>
          </p:nvSpPr>
          <p:spPr bwMode="auto">
            <a:xfrm>
              <a:off x="2630" y="2855"/>
              <a:ext cx="228" cy="173"/>
            </a:xfrm>
            <a:prstGeom prst="rect">
              <a:avLst/>
            </a:prstGeom>
            <a:noFill/>
            <a:ln w="9525">
              <a:noFill/>
              <a:miter lim="800000"/>
              <a:headEnd/>
              <a:tailEnd/>
            </a:ln>
          </p:spPr>
          <p:txBody>
            <a:bodyPr wrap="none">
              <a:spAutoFit/>
            </a:bodyPr>
            <a:lstStyle/>
            <a:p>
              <a:pPr algn="l"/>
              <a:r>
                <a:rPr lang="en-US" sz="1200"/>
                <a:t>[5]</a:t>
              </a:r>
            </a:p>
          </p:txBody>
        </p:sp>
      </p:grpSp>
      <p:sp>
        <p:nvSpPr>
          <p:cNvPr id="51210" name="Rectangle 55"/>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pic>
        <p:nvPicPr>
          <p:cNvPr id="51211" name="Picture 59" descr="MCj03985470000[1]"/>
          <p:cNvPicPr>
            <a:picLocks noChangeAspect="1" noChangeArrowheads="1"/>
          </p:cNvPicPr>
          <p:nvPr/>
        </p:nvPicPr>
        <p:blipFill>
          <a:blip r:embed="rId5" cstate="print"/>
          <a:srcRect/>
          <a:stretch>
            <a:fillRect/>
          </a:stretch>
        </p:blipFill>
        <p:spPr bwMode="auto">
          <a:xfrm>
            <a:off x="1219200" y="1371600"/>
            <a:ext cx="1833563" cy="969963"/>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211911446"/>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Footer Placeholder 4"/>
          <p:cNvSpPr>
            <a:spLocks noGrp="1"/>
          </p:cNvSpPr>
          <p:nvPr>
            <p:ph type="ftr" sz="quarter" idx="10"/>
          </p:nvPr>
        </p:nvSpPr>
        <p:spPr>
          <a:noFill/>
        </p:spPr>
        <p:txBody>
          <a:bodyPr/>
          <a:lstStyle/>
          <a:p>
            <a:r>
              <a:rPr lang="en-US" dirty="0" smtClean="0"/>
              <a:t>Supercomputing in Plain English: Storage Hierarchy</a:t>
            </a:r>
            <a:endParaRPr lang="en-US" dirty="0"/>
          </a:p>
          <a:p>
            <a:r>
              <a:rPr lang="en-US" dirty="0" smtClean="0"/>
              <a:t>Tue Jan 27 2015</a:t>
            </a:r>
            <a:endParaRPr lang="en-US" dirty="0"/>
          </a:p>
        </p:txBody>
      </p:sp>
      <p:sp>
        <p:nvSpPr>
          <p:cNvPr id="44035" name="Slide Number Placeholder 5"/>
          <p:cNvSpPr>
            <a:spLocks noGrp="1"/>
          </p:cNvSpPr>
          <p:nvPr>
            <p:ph type="sldNum" sz="quarter" idx="11"/>
          </p:nvPr>
        </p:nvSpPr>
        <p:spPr>
          <a:noFill/>
        </p:spPr>
        <p:txBody>
          <a:bodyPr/>
          <a:lstStyle/>
          <a:p>
            <a:fld id="{B26A2C10-0D43-417D-8BD9-09DDF910F988}" type="slidenum">
              <a:rPr lang="en-US"/>
              <a:pPr/>
              <a:t>19</a:t>
            </a:fld>
            <a:endParaRPr lang="en-US"/>
          </a:p>
        </p:txBody>
      </p:sp>
      <p:sp>
        <p:nvSpPr>
          <p:cNvPr id="44036" name="Rectangle 2"/>
          <p:cNvSpPr>
            <a:spLocks noGrp="1" noChangeArrowheads="1"/>
          </p:cNvSpPr>
          <p:nvPr>
            <p:ph type="title"/>
          </p:nvPr>
        </p:nvSpPr>
        <p:spPr/>
        <p:txBody>
          <a:bodyPr/>
          <a:lstStyle/>
          <a:p>
            <a:pPr eaLnBrk="1" hangingPunct="1"/>
            <a:r>
              <a:rPr lang="en-US" dirty="0" smtClean="0"/>
              <a:t>Henry’s Laptop</a:t>
            </a:r>
          </a:p>
        </p:txBody>
      </p:sp>
      <p:sp>
        <p:nvSpPr>
          <p:cNvPr id="44037" name="Rectangle 3"/>
          <p:cNvSpPr>
            <a:spLocks noGrp="1" noChangeArrowheads="1"/>
          </p:cNvSpPr>
          <p:nvPr>
            <p:ph type="body" sz="half" idx="2"/>
          </p:nvPr>
        </p:nvSpPr>
        <p:spPr>
          <a:xfrm>
            <a:off x="3810000" y="1752600"/>
            <a:ext cx="4876800" cy="4132263"/>
          </a:xfrm>
        </p:spPr>
        <p:txBody>
          <a:bodyPr/>
          <a:lstStyle/>
          <a:p>
            <a:pPr eaLnBrk="1" hangingPunct="1"/>
            <a:r>
              <a:rPr lang="en-US" sz="2200" dirty="0" smtClean="0"/>
              <a:t>Intel Core i3-4010U                         dual core, 1.7 GHz, 3 MB L3 Cache</a:t>
            </a:r>
          </a:p>
          <a:p>
            <a:pPr eaLnBrk="1" hangingPunct="1"/>
            <a:r>
              <a:rPr lang="en-US" sz="2200" dirty="0" smtClean="0"/>
              <a:t>12 GB 1600 MHz DDR3L SDRAM</a:t>
            </a:r>
          </a:p>
          <a:p>
            <a:pPr eaLnBrk="1" hangingPunct="1"/>
            <a:r>
              <a:rPr lang="en-US" sz="2200" dirty="0" smtClean="0"/>
              <a:t>340 GB SATA 5400 RPM Hard Drive</a:t>
            </a:r>
          </a:p>
          <a:p>
            <a:pPr eaLnBrk="1" hangingPunct="1"/>
            <a:r>
              <a:rPr lang="en-US" sz="2200" dirty="0" smtClean="0"/>
              <a:t>DVD</a:t>
            </a:r>
            <a:r>
              <a:rPr lang="en-US" sz="2200" u="sng" dirty="0" smtClean="0"/>
              <a:t>+</a:t>
            </a:r>
            <a:r>
              <a:rPr lang="en-US" sz="2200" dirty="0" smtClean="0"/>
              <a:t>RW/CD-RW Drive</a:t>
            </a:r>
          </a:p>
          <a:p>
            <a:pPr eaLnBrk="1" hangingPunct="1"/>
            <a:r>
              <a:rPr lang="en-US" sz="2200" dirty="0" smtClean="0"/>
              <a:t>1 </a:t>
            </a:r>
            <a:r>
              <a:rPr lang="en-US" sz="2200" dirty="0" err="1" smtClean="0"/>
              <a:t>Gbps</a:t>
            </a:r>
            <a:r>
              <a:rPr lang="en-US" sz="2200" dirty="0" smtClean="0"/>
              <a:t> Ethernet Adapter</a:t>
            </a:r>
          </a:p>
        </p:txBody>
      </p:sp>
      <p:sp>
        <p:nvSpPr>
          <p:cNvPr id="44038" name="Text Box 4"/>
          <p:cNvSpPr txBox="1">
            <a:spLocks noChangeArrowheads="1"/>
          </p:cNvSpPr>
          <p:nvPr/>
        </p:nvSpPr>
        <p:spPr bwMode="auto">
          <a:xfrm>
            <a:off x="364533" y="1828800"/>
            <a:ext cx="3536546" cy="523220"/>
          </a:xfrm>
          <a:prstGeom prst="rect">
            <a:avLst/>
          </a:prstGeom>
          <a:noFill/>
          <a:ln w="9525">
            <a:noFill/>
            <a:miter lim="800000"/>
            <a:headEnd/>
            <a:tailEnd/>
          </a:ln>
        </p:spPr>
        <p:txBody>
          <a:bodyPr wrap="none">
            <a:spAutoFit/>
          </a:bodyPr>
          <a:lstStyle/>
          <a:p>
            <a:r>
              <a:rPr lang="en-US" sz="2800" b="1" dirty="0" smtClean="0"/>
              <a:t>Dell Latitude E5540</a:t>
            </a:r>
            <a:r>
              <a:rPr lang="en-US" sz="2800" b="1" baseline="30000" dirty="0" smtClean="0"/>
              <a:t>[4</a:t>
            </a:r>
            <a:r>
              <a:rPr lang="en-US" sz="2800" b="1" baseline="30000" dirty="0"/>
              <a:t>]</a:t>
            </a:r>
          </a:p>
        </p:txBody>
      </p:sp>
      <p:sp>
        <p:nvSpPr>
          <p:cNvPr id="44039" name="Rectangle 5"/>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pic>
        <p:nvPicPr>
          <p:cNvPr id="9" name="Picture 2" descr="http://content.hwigroup.net/images/products/xl/204419/dell_latitude_e5540_55405115.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85862" y="2639357"/>
            <a:ext cx="2924138" cy="1775194"/>
          </a:xfrm>
          <a:prstGeom prst="rect">
            <a:avLst/>
          </a:prstGeom>
          <a:noFill/>
          <a:extLst>
            <a:ext uri="{909E8E84-426E-40DD-AFC4-6F175D3DCCD1}">
              <a14:hiddenFill xmlns:a14="http://schemas.microsoft.com/office/drawing/2010/main">
                <a:solidFill>
                  <a:srgbClr val="FFFFFF"/>
                </a:solidFill>
              </a14:hiddenFill>
            </a:ext>
          </a:extLst>
        </p:spPr>
      </p:pic>
      <p:sp>
        <p:nvSpPr>
          <p:cNvPr id="10" name="Text Box 39"/>
          <p:cNvSpPr txBox="1">
            <a:spLocks noChangeArrowheads="1"/>
          </p:cNvSpPr>
          <p:nvPr/>
        </p:nvSpPr>
        <p:spPr bwMode="auto">
          <a:xfrm>
            <a:off x="1173560" y="4414551"/>
            <a:ext cx="1752600" cy="369332"/>
          </a:xfrm>
          <a:prstGeom prst="rect">
            <a:avLst/>
          </a:prstGeom>
          <a:noFill/>
          <a:ln w="9525">
            <a:noFill/>
            <a:miter lim="800000"/>
            <a:headEnd/>
            <a:tailEnd/>
          </a:ln>
          <a:effectLst/>
        </p:spPr>
        <p:txBody>
          <a:bodyPr>
            <a:spAutoFit/>
          </a:bodyPr>
          <a:lstStyle/>
          <a:p>
            <a:pPr>
              <a:spcBef>
                <a:spcPct val="50000"/>
              </a:spcBef>
            </a:pPr>
            <a:r>
              <a:rPr lang="en-US" sz="600" dirty="0" smtClean="0">
                <a:latin typeface="Courier New" pitchFamily="49" charset="0"/>
                <a:hlinkClick r:id="rId6"/>
              </a:rPr>
              <a:t>http://content.hwigroup.net/images/products/xl/204419/dell_latitude_e5540_55405115.jpg</a:t>
            </a:r>
            <a:endParaRPr lang="en-US" sz="600" dirty="0">
              <a:latin typeface="Courier New" pitchFamily="49" charset="0"/>
            </a:endParaRPr>
          </a:p>
        </p:txBody>
      </p:sp>
    </p:spTree>
    <p:custDataLst>
      <p:tags r:id="rId1"/>
    </p:custDataLst>
    <p:extLst>
      <p:ext uri="{BB962C8B-B14F-4D97-AF65-F5344CB8AC3E}">
        <p14:creationId xmlns:p14="http://schemas.microsoft.com/office/powerpoint/2010/main" val="3213488463"/>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Supercomputing in Plain </a:t>
            </a:r>
            <a:r>
              <a:rPr lang="en-US" dirty="0" smtClean="0"/>
              <a:t>English: Storage Hierarchy</a:t>
            </a:r>
            <a:endParaRPr lang="en-US" dirty="0"/>
          </a:p>
          <a:p>
            <a:r>
              <a:rPr lang="en-US" dirty="0" smtClean="0"/>
              <a:t>Tue Jan 27 2015</a:t>
            </a:r>
            <a:endParaRPr lang="en-US" dirty="0"/>
          </a:p>
        </p:txBody>
      </p:sp>
      <p:sp>
        <p:nvSpPr>
          <p:cNvPr id="5" name="Slide Number Placeholder 4"/>
          <p:cNvSpPr>
            <a:spLocks noGrp="1"/>
          </p:cNvSpPr>
          <p:nvPr>
            <p:ph type="sldNum" sz="quarter" idx="11"/>
          </p:nvPr>
        </p:nvSpPr>
        <p:spPr/>
        <p:txBody>
          <a:bodyPr/>
          <a:lstStyle/>
          <a:p>
            <a:fld id="{BAF78582-057A-4635-8143-9FB397AB0807}" type="slidenum">
              <a:rPr lang="en-US"/>
              <a:pPr/>
              <a:t>2</a:t>
            </a:fld>
            <a:endParaRPr lang="en-US"/>
          </a:p>
        </p:txBody>
      </p:sp>
      <p:sp>
        <p:nvSpPr>
          <p:cNvPr id="450562" name="Rectangle 2"/>
          <p:cNvSpPr>
            <a:spLocks noGrp="1" noChangeArrowheads="1"/>
          </p:cNvSpPr>
          <p:nvPr>
            <p:ph type="title"/>
          </p:nvPr>
        </p:nvSpPr>
        <p:spPr/>
        <p:txBody>
          <a:bodyPr/>
          <a:lstStyle/>
          <a:p>
            <a:r>
              <a:rPr lang="en-US" sz="3600" dirty="0"/>
              <a:t>This is an experiment!</a:t>
            </a:r>
          </a:p>
        </p:txBody>
      </p:sp>
      <p:sp>
        <p:nvSpPr>
          <p:cNvPr id="450563" name="Rectangle 3"/>
          <p:cNvSpPr>
            <a:spLocks noGrp="1" noChangeArrowheads="1"/>
          </p:cNvSpPr>
          <p:nvPr>
            <p:ph type="body" idx="1"/>
          </p:nvPr>
        </p:nvSpPr>
        <p:spPr/>
        <p:txBody>
          <a:bodyPr/>
          <a:lstStyle/>
          <a:p>
            <a:pPr>
              <a:buFont typeface="Wingdings" pitchFamily="2" charset="2"/>
              <a:buNone/>
            </a:pPr>
            <a:r>
              <a:rPr lang="en-US"/>
              <a:t>It’s the nature of these kinds of videoconferences that </a:t>
            </a:r>
            <a:r>
              <a:rPr lang="en-US" b="1"/>
              <a:t>FAILURES ARE GUARANTEED TO HAPPEN!       NO PROMISES!</a:t>
            </a:r>
          </a:p>
          <a:p>
            <a:pPr>
              <a:buFont typeface="Wingdings" pitchFamily="2" charset="2"/>
              <a:buNone/>
            </a:pPr>
            <a:r>
              <a:rPr lang="en-US"/>
              <a:t>So, please bear with us. Hopefully everything will work out well enough.</a:t>
            </a:r>
          </a:p>
          <a:p>
            <a:pPr>
              <a:buFont typeface="Wingdings" pitchFamily="2" charset="2"/>
              <a:buNone/>
            </a:pPr>
            <a:r>
              <a:rPr lang="en-US"/>
              <a:t>If you lose your connection, you can retry the same kind of connection, or try connecting another way.</a:t>
            </a:r>
          </a:p>
          <a:p>
            <a:pPr>
              <a:buFont typeface="Wingdings" pitchFamily="2" charset="2"/>
              <a:buNone/>
            </a:pPr>
            <a:r>
              <a:rPr lang="en-US"/>
              <a:t>Remember, if all else fails, you always have the toll free phone bridge to fall back on.</a:t>
            </a:r>
          </a:p>
        </p:txBody>
      </p:sp>
    </p:spTree>
    <p:extLst>
      <p:ext uri="{BB962C8B-B14F-4D97-AF65-F5344CB8AC3E}">
        <p14:creationId xmlns:p14="http://schemas.microsoft.com/office/powerpoint/2010/main" val="4079476458"/>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Footer Placeholder 3"/>
          <p:cNvSpPr>
            <a:spLocks noGrp="1"/>
          </p:cNvSpPr>
          <p:nvPr>
            <p:ph type="ftr" sz="quarter" idx="10"/>
          </p:nvPr>
        </p:nvSpPr>
        <p:spPr>
          <a:noFill/>
        </p:spPr>
        <p:txBody>
          <a:bodyPr/>
          <a:lstStyle/>
          <a:p>
            <a:r>
              <a:rPr lang="en-US" dirty="0" smtClean="0"/>
              <a:t>Supercomputing in Plain English: Storage Hierarchy</a:t>
            </a:r>
            <a:endParaRPr lang="en-US" dirty="0"/>
          </a:p>
          <a:p>
            <a:r>
              <a:rPr lang="en-US" dirty="0" smtClean="0"/>
              <a:t>Tue Jan 27 2015</a:t>
            </a:r>
            <a:endParaRPr lang="en-US" dirty="0"/>
          </a:p>
        </p:txBody>
      </p:sp>
      <p:sp>
        <p:nvSpPr>
          <p:cNvPr id="55299" name="Slide Number Placeholder 4"/>
          <p:cNvSpPr>
            <a:spLocks noGrp="1"/>
          </p:cNvSpPr>
          <p:nvPr>
            <p:ph type="sldNum" sz="quarter" idx="11"/>
          </p:nvPr>
        </p:nvSpPr>
        <p:spPr>
          <a:noFill/>
        </p:spPr>
        <p:txBody>
          <a:bodyPr/>
          <a:lstStyle/>
          <a:p>
            <a:fld id="{4AAC9FDC-7849-439A-B3BA-205527E9066B}" type="slidenum">
              <a:rPr lang="en-US"/>
              <a:pPr/>
              <a:t>20</a:t>
            </a:fld>
            <a:endParaRPr lang="en-US"/>
          </a:p>
        </p:txBody>
      </p:sp>
      <p:sp>
        <p:nvSpPr>
          <p:cNvPr id="55301" name="Rectangle 2"/>
          <p:cNvSpPr>
            <a:spLocks noGrp="1" noChangeArrowheads="1"/>
          </p:cNvSpPr>
          <p:nvPr>
            <p:ph type="title"/>
          </p:nvPr>
        </p:nvSpPr>
        <p:spPr/>
        <p:txBody>
          <a:bodyPr/>
          <a:lstStyle/>
          <a:p>
            <a:pPr eaLnBrk="1" hangingPunct="1"/>
            <a:r>
              <a:rPr lang="en-US" smtClean="0"/>
              <a:t>Storage Speed, Size, Cost</a:t>
            </a:r>
          </a:p>
        </p:txBody>
      </p:sp>
      <p:graphicFrame>
        <p:nvGraphicFramePr>
          <p:cNvPr id="45588" name="Group 532"/>
          <p:cNvGraphicFramePr>
            <a:graphicFrameLocks noGrp="1"/>
          </p:cNvGraphicFramePr>
          <p:nvPr>
            <p:ph type="tbl" idx="1"/>
            <p:extLst>
              <p:ext uri="{D42A27DB-BD31-4B8C-83A1-F6EECF244321}">
                <p14:modId xmlns:p14="http://schemas.microsoft.com/office/powerpoint/2010/main" val="4260478477"/>
              </p:ext>
            </p:extLst>
          </p:nvPr>
        </p:nvGraphicFramePr>
        <p:xfrm>
          <a:off x="685800" y="1371600"/>
          <a:ext cx="7797800" cy="3895662"/>
        </p:xfrm>
        <a:graphic>
          <a:graphicData uri="http://schemas.openxmlformats.org/drawingml/2006/table">
            <a:tbl>
              <a:tblPr/>
              <a:tblGrid>
                <a:gridCol w="1066800"/>
                <a:gridCol w="1066800"/>
                <a:gridCol w="863600"/>
                <a:gridCol w="990600"/>
                <a:gridCol w="838200"/>
                <a:gridCol w="1019175"/>
                <a:gridCol w="962025"/>
                <a:gridCol w="990600"/>
              </a:tblGrid>
              <a:tr h="1131888">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endParaRPr kumimoji="0" lang="en-US" sz="2000" b="1" i="0" u="none" strike="noStrike" cap="none" normalizeH="0" baseline="0" dirty="0" smtClean="0">
                        <a:ln>
                          <a:noFill/>
                        </a:ln>
                        <a:solidFill>
                          <a:schemeClr val="tx1"/>
                        </a:solidFill>
                        <a:effectLst/>
                        <a:latin typeface="Times New Roman" pitchFamily="18" charset="0"/>
                      </a:endParaRPr>
                    </a:p>
                    <a:p>
                      <a:pPr marL="0" marR="0" lvl="0" indent="0" algn="ctr" defTabSz="914400" rtl="0" eaLnBrk="1" fontAlgn="base" latinLnBrk="0" hangingPunct="1">
                        <a:lnSpc>
                          <a:spcPct val="80000"/>
                        </a:lnSpc>
                        <a:spcBef>
                          <a:spcPct val="20000"/>
                        </a:spcBef>
                        <a:spcAft>
                          <a:spcPct val="0"/>
                        </a:spcAft>
                        <a:buClr>
                          <a:srgbClr val="333399"/>
                        </a:buClr>
                        <a:buSzPct val="60000"/>
                        <a:buFont typeface="Wingdings" pitchFamily="2" charset="2"/>
                        <a:buNone/>
                        <a:tabLst/>
                      </a:pPr>
                      <a:r>
                        <a:rPr kumimoji="0" lang="en-US" sz="2000" b="1" i="0" u="none" strike="noStrike" cap="none" normalizeH="0" baseline="0" dirty="0" smtClean="0">
                          <a:ln>
                            <a:noFill/>
                          </a:ln>
                          <a:solidFill>
                            <a:schemeClr val="tx1"/>
                          </a:solidFill>
                          <a:effectLst/>
                          <a:latin typeface="Times New Roman" pitchFamily="18" charset="0"/>
                        </a:rPr>
                        <a:t>Henry’s</a:t>
                      </a:r>
                    </a:p>
                    <a:p>
                      <a:pPr marL="0" marR="0" lvl="0" indent="0" algn="ctr" defTabSz="914400" rtl="0" eaLnBrk="1" fontAlgn="base" latinLnBrk="0" hangingPunct="1">
                        <a:lnSpc>
                          <a:spcPct val="80000"/>
                        </a:lnSpc>
                        <a:spcBef>
                          <a:spcPct val="20000"/>
                        </a:spcBef>
                        <a:spcAft>
                          <a:spcPct val="0"/>
                        </a:spcAft>
                        <a:buClr>
                          <a:srgbClr val="333399"/>
                        </a:buClr>
                        <a:buSzPct val="60000"/>
                        <a:buFont typeface="Wingdings" pitchFamily="2" charset="2"/>
                        <a:buNone/>
                        <a:tabLst/>
                      </a:pPr>
                      <a:r>
                        <a:rPr kumimoji="0" lang="en-US" sz="2000" b="1" i="0" u="none" strike="noStrike" cap="none" normalizeH="0" baseline="0" dirty="0" smtClean="0">
                          <a:ln>
                            <a:noFill/>
                          </a:ln>
                          <a:solidFill>
                            <a:schemeClr val="tx1"/>
                          </a:solidFill>
                          <a:effectLst/>
                          <a:latin typeface="Times New Roman" pitchFamily="18" charset="0"/>
                        </a:rPr>
                        <a:t>Laptop</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Registers</a:t>
                      </a:r>
                    </a:p>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(Intel  Core2 Duo</a:t>
                      </a:r>
                    </a:p>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1.6 GHz)</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Cache</a:t>
                      </a:r>
                    </a:p>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Memory</a:t>
                      </a:r>
                    </a:p>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(L3)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Main</a:t>
                      </a:r>
                    </a:p>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Memory</a:t>
                      </a:r>
                    </a:p>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(1600MHz DDR3L SDRAM)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Hard Drive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Ethernet</a:t>
                      </a:r>
                    </a:p>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(1000 Mbps)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DVD</a:t>
                      </a:r>
                      <a:r>
                        <a:rPr kumimoji="0" lang="en-US" sz="1400" b="0" i="0" u="sng" strike="noStrike" cap="none" normalizeH="0" baseline="0" dirty="0" smtClean="0">
                          <a:ln>
                            <a:noFill/>
                          </a:ln>
                          <a:solidFill>
                            <a:schemeClr val="tx1"/>
                          </a:solidFill>
                          <a:effectLst/>
                          <a:latin typeface="Times New Roman" pitchFamily="18" charset="0"/>
                        </a:rPr>
                        <a:t>+</a:t>
                      </a:r>
                      <a:r>
                        <a:rPr kumimoji="0" lang="en-US" sz="1400" b="0" i="0" u="none" strike="noStrike" cap="none" normalizeH="0" baseline="0" dirty="0" smtClean="0">
                          <a:ln>
                            <a:noFill/>
                          </a:ln>
                          <a:solidFill>
                            <a:schemeClr val="tx1"/>
                          </a:solidFill>
                          <a:effectLst/>
                          <a:latin typeface="Times New Roman" pitchFamily="18" charset="0"/>
                        </a:rPr>
                        <a:t>R</a:t>
                      </a:r>
                    </a:p>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(16x)</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Phone Modem</a:t>
                      </a:r>
                    </a:p>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(56 Kbps)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04875">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Speed</a:t>
                      </a:r>
                    </a:p>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(MB/sec)</a:t>
                      </a:r>
                    </a:p>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[peak]</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668,672</a:t>
                      </a:r>
                      <a:r>
                        <a:rPr kumimoji="0" lang="en-US" sz="1400" b="0" i="0" u="none" strike="noStrike" cap="none" normalizeH="0" baseline="30000" dirty="0" smtClean="0">
                          <a:ln>
                            <a:noFill/>
                          </a:ln>
                          <a:solidFill>
                            <a:schemeClr val="tx1"/>
                          </a:solidFill>
                          <a:effectLst/>
                          <a:latin typeface="Times New Roman" pitchFamily="18" charset="0"/>
                        </a:rPr>
                        <a:t>[6]</a:t>
                      </a:r>
                    </a:p>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(27.2 GFLOP/s*)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46,000</a:t>
                      </a:r>
                      <a:endParaRPr kumimoji="0" lang="en-US" sz="1400" b="0" i="0" u="none" strike="noStrike" cap="none" normalizeH="0" baseline="3000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15,000 </a:t>
                      </a:r>
                      <a:r>
                        <a:rPr kumimoji="0" lang="en-US" sz="1400" b="0" i="0" u="none" strike="noStrike" cap="none" normalizeH="0" baseline="30000" dirty="0" smtClean="0">
                          <a:ln>
                            <a:noFill/>
                          </a:ln>
                          <a:solidFill>
                            <a:schemeClr val="tx1"/>
                          </a:solidFill>
                          <a:effectLst/>
                          <a:latin typeface="Times New Roman" pitchFamily="18" charset="0"/>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100</a:t>
                      </a:r>
                      <a:r>
                        <a:rPr kumimoji="0" lang="en-US" sz="1400" b="0" i="0" u="none" strike="noStrike" cap="none" normalizeH="0" baseline="30000" dirty="0" smtClean="0">
                          <a:ln>
                            <a:noFill/>
                          </a:ln>
                          <a:solidFill>
                            <a:schemeClr val="tx1"/>
                          </a:solidFill>
                          <a:effectLst/>
                          <a:latin typeface="Times New Roman" pitchFamily="18" charset="0"/>
                        </a:rPr>
                        <a:t>[9]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125</a:t>
                      </a:r>
                    </a:p>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endParaRPr kumimoji="0" lang="en-US" sz="1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32             </a:t>
                      </a:r>
                      <a:r>
                        <a:rPr kumimoji="0" lang="en-US" sz="1400" b="0" i="0" u="none" strike="noStrike" cap="none" normalizeH="0" baseline="30000" dirty="0" smtClean="0">
                          <a:ln>
                            <a:noFill/>
                          </a:ln>
                          <a:solidFill>
                            <a:schemeClr val="tx1"/>
                          </a:solidFill>
                          <a:effectLst/>
                          <a:latin typeface="Times New Roman" pitchFamily="18" charset="0"/>
                        </a:rPr>
                        <a:t>[10]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0.007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93763">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Size</a:t>
                      </a:r>
                    </a:p>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(MB)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832 bytes**</a:t>
                      </a:r>
                    </a:p>
                    <a:p>
                      <a:pPr marL="0" marR="0" lvl="0" indent="0" algn="ctr" defTabSz="914400" rtl="0" eaLnBrk="1" fontAlgn="base" latinLnBrk="0" hangingPunct="1">
                        <a:lnSpc>
                          <a:spcPct val="12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30000" dirty="0" smtClean="0">
                          <a:ln>
                            <a:noFill/>
                          </a:ln>
                          <a:solidFill>
                            <a:schemeClr val="tx1"/>
                          </a:solidFill>
                          <a:effectLst/>
                          <a:latin typeface="Times New Roman" pitchFamily="18" charset="0"/>
                        </a:rPr>
                        <a:t>[11]</a:t>
                      </a:r>
                    </a:p>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endParaRPr kumimoji="0" lang="en-US" sz="14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12,288</a:t>
                      </a:r>
                    </a:p>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000" b="0" i="0" u="none" strike="noStrike" cap="none" normalizeH="0" baseline="0" dirty="0" smtClean="0">
                          <a:ln>
                            <a:noFill/>
                          </a:ln>
                          <a:solidFill>
                            <a:schemeClr val="tx1"/>
                          </a:solidFill>
                          <a:effectLst/>
                          <a:latin typeface="Times New Roman" pitchFamily="18" charset="0"/>
                        </a:rPr>
                        <a:t>4096 times as much as cache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200" b="0" i="0" u="none" strike="noStrike" cap="none" normalizeH="0" baseline="0" dirty="0" smtClean="0">
                          <a:ln>
                            <a:noFill/>
                          </a:ln>
                          <a:solidFill>
                            <a:schemeClr val="tx1"/>
                          </a:solidFill>
                          <a:effectLst/>
                          <a:latin typeface="Times New Roman" pitchFamily="18" charset="0"/>
                        </a:rPr>
                        <a:t>340,000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unlimited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unlimited</a:t>
                      </a:r>
                    </a:p>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endParaRPr kumimoji="0" lang="en-US" sz="1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unlimited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73113">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Cost</a:t>
                      </a:r>
                    </a:p>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($/MB)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endParaRPr kumimoji="0" lang="en-US" sz="1400" b="0" i="0" u="none" strike="noStrike" cap="none" normalizeH="0" baseline="0" smtClean="0">
                        <a:ln>
                          <a:noFill/>
                        </a:ln>
                        <a:solidFill>
                          <a:schemeClr val="tx1"/>
                        </a:solidFill>
                        <a:effectLst/>
                        <a:latin typeface="Times New Roman" pitchFamily="18" charset="0"/>
                      </a:endParaRPr>
                    </a:p>
                    <a:p>
                      <a:pPr marL="0" marR="0" lvl="0" indent="0" algn="ctr" defTabSz="914400" rtl="0" eaLnBrk="1" fontAlgn="base" latinLnBrk="0" hangingPunct="1">
                        <a:lnSpc>
                          <a:spcPct val="8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$38 [12]</a:t>
                      </a:r>
                      <a:endParaRPr kumimoji="0" lang="en-US" sz="14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$0.0084     [12]</a:t>
                      </a:r>
                    </a:p>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000" b="0" i="0" u="none" strike="noStrike" cap="none" normalizeH="0" baseline="0" dirty="0" smtClean="0">
                          <a:ln>
                            <a:noFill/>
                          </a:ln>
                          <a:solidFill>
                            <a:schemeClr val="tx1"/>
                          </a:solidFill>
                          <a:effectLst/>
                          <a:latin typeface="Times New Roman" pitchFamily="18" charset="0"/>
                        </a:rPr>
                        <a:t>~1/4500 as much as cache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300" b="0" i="0" u="none" strike="noStrike" cap="none" normalizeH="0" baseline="0" dirty="0" smtClean="0">
                          <a:ln>
                            <a:noFill/>
                          </a:ln>
                          <a:solidFill>
                            <a:schemeClr val="tx1"/>
                          </a:solidFill>
                          <a:effectLst/>
                          <a:latin typeface="Times New Roman" pitchFamily="18" charset="0"/>
                        </a:rPr>
                        <a:t>$0.00003</a:t>
                      </a:r>
                      <a:r>
                        <a:rPr kumimoji="0" lang="en-US" sz="1400" b="0" i="0" u="none" strike="noStrike" cap="none" normalizeH="0" baseline="0" dirty="0" smtClean="0">
                          <a:ln>
                            <a:noFill/>
                          </a:ln>
                          <a:solidFill>
                            <a:schemeClr val="tx1"/>
                          </a:solidFill>
                          <a:effectLst/>
                          <a:latin typeface="Times New Roman" pitchFamily="18" charset="0"/>
                        </a:rPr>
                        <a:t> </a:t>
                      </a:r>
                      <a:r>
                        <a:rPr kumimoji="0" lang="en-US" sz="1400" b="0" i="0" u="none" strike="noStrike" cap="none" normalizeH="0" baseline="30000" dirty="0" smtClean="0">
                          <a:ln>
                            <a:noFill/>
                          </a:ln>
                          <a:solidFill>
                            <a:schemeClr val="tx1"/>
                          </a:solidFill>
                          <a:effectLst/>
                          <a:latin typeface="Times New Roman" pitchFamily="18" charset="0"/>
                        </a:rPr>
                        <a:t>[12]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charged</a:t>
                      </a:r>
                    </a:p>
                    <a:p>
                      <a:pPr marL="0" marR="0" lvl="0" indent="0" algn="ctr" defTabSz="914400" rtl="0" eaLnBrk="1" fontAlgn="base" latinLnBrk="0" hangingPunct="1">
                        <a:lnSpc>
                          <a:spcPct val="8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per month</a:t>
                      </a:r>
                    </a:p>
                    <a:p>
                      <a:pPr marL="0" marR="0" lvl="0" indent="0" algn="ctr" defTabSz="914400" rtl="0" eaLnBrk="1" fontAlgn="base" latinLnBrk="0" hangingPunct="1">
                        <a:lnSpc>
                          <a:spcPct val="8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(typically)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$0.000045 </a:t>
                      </a:r>
                      <a:r>
                        <a:rPr kumimoji="0" lang="en-US" sz="1400" b="0" i="0" u="none" strike="noStrike" cap="none" normalizeH="0" baseline="30000" dirty="0" smtClean="0">
                          <a:ln>
                            <a:noFill/>
                          </a:ln>
                          <a:solidFill>
                            <a:schemeClr val="tx1"/>
                          </a:solidFill>
                          <a:effectLst/>
                          <a:latin typeface="Times New Roman" pitchFamily="18" charset="0"/>
                        </a:rPr>
                        <a:t>[12]</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charged per month (typically)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5349" name="Text Box 221"/>
          <p:cNvSpPr txBox="1">
            <a:spLocks noChangeArrowheads="1"/>
          </p:cNvSpPr>
          <p:nvPr/>
        </p:nvSpPr>
        <p:spPr bwMode="auto">
          <a:xfrm>
            <a:off x="762000" y="5257800"/>
            <a:ext cx="6595075" cy="830997"/>
          </a:xfrm>
          <a:prstGeom prst="rect">
            <a:avLst/>
          </a:prstGeom>
          <a:noFill/>
          <a:ln w="9525">
            <a:noFill/>
            <a:miter lim="800000"/>
            <a:headEnd/>
            <a:tailEnd/>
          </a:ln>
        </p:spPr>
        <p:txBody>
          <a:bodyPr wrap="none">
            <a:spAutoFit/>
          </a:bodyPr>
          <a:lstStyle/>
          <a:p>
            <a:pPr marL="457200" indent="-457200" algn="l"/>
            <a:r>
              <a:rPr lang="en-US" sz="1600" dirty="0"/>
              <a:t>*   </a:t>
            </a:r>
            <a:r>
              <a:rPr lang="en-US" sz="1600" u="sng" dirty="0"/>
              <a:t>G</a:t>
            </a:r>
            <a:r>
              <a:rPr lang="en-US" sz="1600" u="sng" dirty="0" smtClean="0"/>
              <a:t>FLOP/s</a:t>
            </a:r>
            <a:r>
              <a:rPr lang="en-US" sz="1600" dirty="0"/>
              <a:t>: </a:t>
            </a:r>
            <a:r>
              <a:rPr lang="en-US" sz="1600" dirty="0" smtClean="0"/>
              <a:t>billions </a:t>
            </a:r>
            <a:r>
              <a:rPr lang="en-US" sz="1600" dirty="0"/>
              <a:t>of floating point operations per second</a:t>
            </a:r>
          </a:p>
          <a:p>
            <a:pPr marL="457200" indent="-457200" algn="l"/>
            <a:r>
              <a:rPr lang="en-US" sz="1600" dirty="0"/>
              <a:t>** 16 64-bit general purpose registers, 8 64-bit floating point </a:t>
            </a:r>
            <a:r>
              <a:rPr lang="en-US" sz="1600" dirty="0" smtClean="0"/>
              <a:t>registers,</a:t>
            </a:r>
          </a:p>
          <a:p>
            <a:pPr marL="457200" indent="-457200" algn="l"/>
            <a:r>
              <a:rPr lang="en-US" sz="1600" dirty="0"/>
              <a:t> </a:t>
            </a:r>
            <a:r>
              <a:rPr lang="en-US" sz="1600" dirty="0" smtClean="0"/>
              <a:t>    8 </a:t>
            </a:r>
            <a:r>
              <a:rPr lang="en-US" sz="1600" dirty="0"/>
              <a:t>128-bit floating point vector registers</a:t>
            </a:r>
            <a:r>
              <a:rPr lang="en-US" sz="1600" dirty="0" smtClean="0"/>
              <a:t>, </a:t>
            </a:r>
            <a:r>
              <a:rPr lang="en-US" sz="1600" dirty="0"/>
              <a:t>16 256-bit floating point registers</a:t>
            </a:r>
          </a:p>
        </p:txBody>
      </p:sp>
      <p:sp>
        <p:nvSpPr>
          <p:cNvPr id="55350" name="Rectangle 565"/>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pic>
        <p:nvPicPr>
          <p:cNvPr id="11" name="Picture 2" descr="http://content.hwigroup.net/images/products/xl/204419/dell_latitude_e5540_55405115.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81400" y="5412799"/>
            <a:ext cx="1113518" cy="675998"/>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426741602"/>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2178" name="Rectangle 2"/>
          <p:cNvSpPr>
            <a:spLocks noGrp="1" noChangeArrowheads="1"/>
          </p:cNvSpPr>
          <p:nvPr>
            <p:ph type="ctrTitle"/>
          </p:nvPr>
        </p:nvSpPr>
        <p:spPr/>
        <p:txBody>
          <a:bodyPr/>
          <a:lstStyle/>
          <a:p>
            <a:r>
              <a:rPr lang="en-US"/>
              <a:t/>
            </a:r>
            <a:br>
              <a:rPr lang="en-US"/>
            </a:br>
            <a:r>
              <a:rPr lang="en-US" sz="6000"/>
              <a:t>Registers</a:t>
            </a:r>
          </a:p>
        </p:txBody>
      </p:sp>
      <p:sp>
        <p:nvSpPr>
          <p:cNvPr id="562179" name="Text Box 3"/>
          <p:cNvSpPr txBox="1">
            <a:spLocks noChangeArrowheads="1"/>
          </p:cNvSpPr>
          <p:nvPr/>
        </p:nvSpPr>
        <p:spPr bwMode="auto">
          <a:xfrm>
            <a:off x="6080125" y="4760913"/>
            <a:ext cx="438150" cy="274637"/>
          </a:xfrm>
          <a:prstGeom prst="rect">
            <a:avLst/>
          </a:prstGeom>
          <a:noFill/>
          <a:ln w="9525">
            <a:noFill/>
            <a:miter lim="800000"/>
            <a:headEnd/>
            <a:tailEnd/>
          </a:ln>
          <a:effectLst/>
        </p:spPr>
        <p:txBody>
          <a:bodyPr wrap="none">
            <a:spAutoFit/>
          </a:bodyPr>
          <a:lstStyle/>
          <a:p>
            <a:pPr algn="l"/>
            <a:r>
              <a:rPr lang="en-US" sz="1200"/>
              <a:t>[25]</a:t>
            </a:r>
            <a:endParaRPr lang="en-US"/>
          </a:p>
        </p:txBody>
      </p:sp>
      <p:pic>
        <p:nvPicPr>
          <p:cNvPr id="562180" name="Picture 4" descr="power5"/>
          <p:cNvPicPr>
            <a:picLocks noChangeAspect="1" noChangeArrowheads="1"/>
          </p:cNvPicPr>
          <p:nvPr/>
        </p:nvPicPr>
        <p:blipFill>
          <a:blip r:embed="rId3" cstate="print"/>
          <a:srcRect/>
          <a:stretch>
            <a:fillRect/>
          </a:stretch>
        </p:blipFill>
        <p:spPr bwMode="auto">
          <a:xfrm>
            <a:off x="3733800" y="3886200"/>
            <a:ext cx="2314575" cy="2370138"/>
          </a:xfrm>
          <a:prstGeom prst="rect">
            <a:avLst/>
          </a:prstGeom>
          <a:noFill/>
        </p:spPr>
      </p:pic>
    </p:spTree>
    <p:custDataLst>
      <p:tags r:id="rId1"/>
    </p:custDataLst>
    <p:extLst>
      <p:ext uri="{BB962C8B-B14F-4D97-AF65-F5344CB8AC3E}">
        <p14:creationId xmlns:p14="http://schemas.microsoft.com/office/powerpoint/2010/main" val="290036760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Footer Placeholder 3"/>
          <p:cNvSpPr txBox="1">
            <a:spLocks/>
          </p:cNvSpPr>
          <p:nvPr/>
        </p:nvSpPr>
        <p:spPr bwMode="auto">
          <a:xfrm>
            <a:off x="1600200" y="6172200"/>
            <a:ext cx="5334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Supercomputing in Plain English: Storage Hierarchy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Tue Jan 27 2015</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
        <p:nvSpPr>
          <p:cNvPr id="41" name="Slide Number Placeholder 4"/>
          <p:cNvSpPr>
            <a:spLocks noGrp="1"/>
          </p:cNvSpPr>
          <p:nvPr>
            <p:ph type="sldNum" sz="quarter" idx="11"/>
          </p:nvPr>
        </p:nvSpPr>
        <p:spPr/>
        <p:txBody>
          <a:bodyPr/>
          <a:lstStyle/>
          <a:p>
            <a:fld id="{8BF17352-4F7F-4C1E-91B0-5CB094DFD86D}" type="slidenum">
              <a:rPr lang="en-US"/>
              <a:pPr/>
              <a:t>22</a:t>
            </a:fld>
            <a:endParaRPr lang="en-US"/>
          </a:p>
        </p:txBody>
      </p:sp>
      <p:sp>
        <p:nvSpPr>
          <p:cNvPr id="563202" name="Rectangle 2"/>
          <p:cNvSpPr>
            <a:spLocks noGrp="1" noChangeArrowheads="1"/>
          </p:cNvSpPr>
          <p:nvPr>
            <p:ph type="title"/>
          </p:nvPr>
        </p:nvSpPr>
        <p:spPr/>
        <p:txBody>
          <a:bodyPr/>
          <a:lstStyle/>
          <a:p>
            <a:r>
              <a:rPr lang="en-US"/>
              <a:t>What Are Registers?</a:t>
            </a:r>
          </a:p>
        </p:txBody>
      </p:sp>
      <p:sp>
        <p:nvSpPr>
          <p:cNvPr id="563203" name="Rectangle 3"/>
          <p:cNvSpPr>
            <a:spLocks noGrp="1" noChangeArrowheads="1"/>
          </p:cNvSpPr>
          <p:nvPr>
            <p:ph type="body" idx="1"/>
          </p:nvPr>
        </p:nvSpPr>
        <p:spPr>
          <a:xfrm>
            <a:off x="831850" y="1371600"/>
            <a:ext cx="7332663" cy="1828800"/>
          </a:xfrm>
        </p:spPr>
        <p:txBody>
          <a:bodyPr/>
          <a:lstStyle/>
          <a:p>
            <a:pPr>
              <a:buFont typeface="Wingdings" pitchFamily="2" charset="2"/>
              <a:buNone/>
            </a:pPr>
            <a:r>
              <a:rPr lang="en-US" b="1" i="1" u="sng"/>
              <a:t>Registers</a:t>
            </a:r>
            <a:r>
              <a:rPr lang="en-US"/>
              <a:t> are memory-like locations inside the Central Processing Unit that hold data that are </a:t>
            </a:r>
            <a:r>
              <a:rPr lang="en-US" b="1" u="sng">
                <a:solidFill>
                  <a:schemeClr val="folHlink"/>
                </a:solidFill>
              </a:rPr>
              <a:t>being used right now</a:t>
            </a:r>
            <a:r>
              <a:rPr lang="en-US"/>
              <a:t> in operations.</a:t>
            </a:r>
          </a:p>
        </p:txBody>
      </p:sp>
      <p:sp>
        <p:nvSpPr>
          <p:cNvPr id="563204" name="Text Box 4"/>
          <p:cNvSpPr txBox="1">
            <a:spLocks noChangeArrowheads="1"/>
          </p:cNvSpPr>
          <p:nvPr/>
        </p:nvSpPr>
        <p:spPr bwMode="auto">
          <a:xfrm>
            <a:off x="7010400" y="4648200"/>
            <a:ext cx="433388" cy="457200"/>
          </a:xfrm>
          <a:prstGeom prst="rect">
            <a:avLst/>
          </a:prstGeom>
          <a:noFill/>
          <a:ln w="9525">
            <a:noFill/>
            <a:miter lim="800000"/>
            <a:headEnd/>
            <a:tailEnd/>
          </a:ln>
          <a:effectLst/>
        </p:spPr>
        <p:txBody>
          <a:bodyPr wrap="none">
            <a:spAutoFit/>
          </a:bodyPr>
          <a:lstStyle/>
          <a:p>
            <a:r>
              <a:rPr lang="en-US" sz="2400">
                <a:latin typeface="Tahoma" pitchFamily="34" charset="0"/>
              </a:rPr>
              <a:t>…</a:t>
            </a:r>
          </a:p>
        </p:txBody>
      </p:sp>
      <p:sp>
        <p:nvSpPr>
          <p:cNvPr id="563205" name="Rectangle 5"/>
          <p:cNvSpPr>
            <a:spLocks noChangeArrowheads="1"/>
          </p:cNvSpPr>
          <p:nvPr/>
        </p:nvSpPr>
        <p:spPr bwMode="auto">
          <a:xfrm>
            <a:off x="1066800" y="3200400"/>
            <a:ext cx="7162800" cy="2819400"/>
          </a:xfrm>
          <a:prstGeom prst="rect">
            <a:avLst/>
          </a:prstGeom>
          <a:solidFill>
            <a:schemeClr val="accent1"/>
          </a:solidFill>
          <a:ln w="9525">
            <a:solidFill>
              <a:schemeClr val="tx1"/>
            </a:solidFill>
            <a:miter lim="800000"/>
            <a:headEnd/>
            <a:tailEnd/>
          </a:ln>
          <a:effectLst/>
        </p:spPr>
        <p:txBody>
          <a:bodyPr wrap="none" anchor="ctr"/>
          <a:lstStyle/>
          <a:p>
            <a:endParaRPr lang="en-US" sz="1600">
              <a:latin typeface="Tahoma" pitchFamily="34" charset="0"/>
            </a:endParaRPr>
          </a:p>
        </p:txBody>
      </p:sp>
      <p:sp>
        <p:nvSpPr>
          <p:cNvPr id="563206" name="Line 6"/>
          <p:cNvSpPr>
            <a:spLocks noChangeShapeType="1"/>
          </p:cNvSpPr>
          <p:nvPr/>
        </p:nvSpPr>
        <p:spPr bwMode="auto">
          <a:xfrm>
            <a:off x="3505200" y="3200400"/>
            <a:ext cx="0" cy="2819400"/>
          </a:xfrm>
          <a:prstGeom prst="line">
            <a:avLst/>
          </a:prstGeom>
          <a:noFill/>
          <a:ln w="9525">
            <a:solidFill>
              <a:schemeClr val="tx1"/>
            </a:solidFill>
            <a:miter lim="800000"/>
            <a:headEnd/>
            <a:tailEnd/>
          </a:ln>
          <a:effectLst/>
        </p:spPr>
        <p:txBody>
          <a:bodyPr wrap="none"/>
          <a:lstStyle/>
          <a:p>
            <a:endParaRPr lang="en-US"/>
          </a:p>
        </p:txBody>
      </p:sp>
      <p:sp>
        <p:nvSpPr>
          <p:cNvPr id="563207" name="Line 7"/>
          <p:cNvSpPr>
            <a:spLocks noChangeShapeType="1"/>
          </p:cNvSpPr>
          <p:nvPr/>
        </p:nvSpPr>
        <p:spPr bwMode="auto">
          <a:xfrm>
            <a:off x="5943600" y="3200400"/>
            <a:ext cx="0" cy="2819400"/>
          </a:xfrm>
          <a:prstGeom prst="line">
            <a:avLst/>
          </a:prstGeom>
          <a:noFill/>
          <a:ln w="9525">
            <a:solidFill>
              <a:schemeClr val="tx1"/>
            </a:solidFill>
            <a:miter lim="800000"/>
            <a:headEnd/>
            <a:tailEnd/>
          </a:ln>
          <a:effectLst/>
        </p:spPr>
        <p:txBody>
          <a:bodyPr wrap="none"/>
          <a:lstStyle/>
          <a:p>
            <a:endParaRPr lang="en-US"/>
          </a:p>
        </p:txBody>
      </p:sp>
      <p:sp>
        <p:nvSpPr>
          <p:cNvPr id="563208" name="Rectangle 8"/>
          <p:cNvSpPr>
            <a:spLocks noChangeArrowheads="1"/>
          </p:cNvSpPr>
          <p:nvPr/>
        </p:nvSpPr>
        <p:spPr bwMode="auto">
          <a:xfrm>
            <a:off x="3581400" y="3206750"/>
            <a:ext cx="2349500" cy="366713"/>
          </a:xfrm>
          <a:prstGeom prst="rect">
            <a:avLst/>
          </a:prstGeom>
          <a:noFill/>
          <a:ln w="9525">
            <a:noFill/>
            <a:miter lim="800000"/>
            <a:headEnd/>
            <a:tailEnd/>
          </a:ln>
          <a:effectLst/>
        </p:spPr>
        <p:txBody>
          <a:bodyPr wrap="none">
            <a:spAutoFit/>
          </a:bodyPr>
          <a:lstStyle/>
          <a:p>
            <a:pPr algn="l"/>
            <a:r>
              <a:rPr lang="en-US" b="1"/>
              <a:t>Arithmetic/Logic Unit</a:t>
            </a:r>
          </a:p>
        </p:txBody>
      </p:sp>
      <p:sp>
        <p:nvSpPr>
          <p:cNvPr id="563209" name="Text Box 9"/>
          <p:cNvSpPr txBox="1">
            <a:spLocks noChangeArrowheads="1"/>
          </p:cNvSpPr>
          <p:nvPr/>
        </p:nvSpPr>
        <p:spPr bwMode="auto">
          <a:xfrm>
            <a:off x="1497013" y="3206750"/>
            <a:ext cx="1435100" cy="366713"/>
          </a:xfrm>
          <a:prstGeom prst="rect">
            <a:avLst/>
          </a:prstGeom>
          <a:noFill/>
          <a:ln w="9525">
            <a:noFill/>
            <a:miter lim="800000"/>
            <a:headEnd/>
            <a:tailEnd/>
          </a:ln>
          <a:effectLst/>
        </p:spPr>
        <p:txBody>
          <a:bodyPr wrap="none">
            <a:spAutoFit/>
          </a:bodyPr>
          <a:lstStyle/>
          <a:p>
            <a:r>
              <a:rPr lang="en-US" b="1"/>
              <a:t>Control Unit</a:t>
            </a:r>
          </a:p>
        </p:txBody>
      </p:sp>
      <p:sp>
        <p:nvSpPr>
          <p:cNvPr id="563210" name="Text Box 10"/>
          <p:cNvSpPr txBox="1">
            <a:spLocks noChangeArrowheads="1"/>
          </p:cNvSpPr>
          <p:nvPr/>
        </p:nvSpPr>
        <p:spPr bwMode="auto">
          <a:xfrm>
            <a:off x="6367463" y="3132138"/>
            <a:ext cx="1385887" cy="457200"/>
          </a:xfrm>
          <a:prstGeom prst="rect">
            <a:avLst/>
          </a:prstGeom>
          <a:noFill/>
          <a:ln w="9525">
            <a:noFill/>
            <a:miter lim="800000"/>
            <a:headEnd/>
            <a:tailEnd/>
          </a:ln>
          <a:effectLst/>
        </p:spPr>
        <p:txBody>
          <a:bodyPr wrap="none">
            <a:spAutoFit/>
          </a:bodyPr>
          <a:lstStyle/>
          <a:p>
            <a:r>
              <a:rPr lang="en-US" sz="2400" b="1"/>
              <a:t>Registers</a:t>
            </a:r>
          </a:p>
        </p:txBody>
      </p:sp>
      <p:sp>
        <p:nvSpPr>
          <p:cNvPr id="563211" name="Rectangle 11"/>
          <p:cNvSpPr>
            <a:spLocks noChangeArrowheads="1"/>
          </p:cNvSpPr>
          <p:nvPr/>
        </p:nvSpPr>
        <p:spPr bwMode="auto">
          <a:xfrm>
            <a:off x="1219200" y="3505200"/>
            <a:ext cx="2133600" cy="457200"/>
          </a:xfrm>
          <a:prstGeom prst="rect">
            <a:avLst/>
          </a:prstGeom>
          <a:solidFill>
            <a:schemeClr val="accent2"/>
          </a:solidFill>
          <a:ln w="9525">
            <a:solidFill>
              <a:schemeClr val="tx1"/>
            </a:solidFill>
            <a:miter lim="800000"/>
            <a:headEnd/>
            <a:tailEnd/>
          </a:ln>
          <a:effectLst/>
        </p:spPr>
        <p:txBody>
          <a:bodyPr wrap="none" anchor="ctr"/>
          <a:lstStyle/>
          <a:p>
            <a:r>
              <a:rPr lang="en-US" sz="1400"/>
              <a:t>Fetch Next Instruction</a:t>
            </a:r>
          </a:p>
        </p:txBody>
      </p:sp>
      <p:sp>
        <p:nvSpPr>
          <p:cNvPr id="563212" name="Rectangle 12"/>
          <p:cNvSpPr>
            <a:spLocks noChangeArrowheads="1"/>
          </p:cNvSpPr>
          <p:nvPr/>
        </p:nvSpPr>
        <p:spPr bwMode="auto">
          <a:xfrm>
            <a:off x="3733800" y="3581400"/>
            <a:ext cx="762000" cy="457200"/>
          </a:xfrm>
          <a:prstGeom prst="rect">
            <a:avLst/>
          </a:prstGeom>
          <a:solidFill>
            <a:srgbClr val="FF5050"/>
          </a:solidFill>
          <a:ln w="9525">
            <a:solidFill>
              <a:schemeClr val="tx1"/>
            </a:solidFill>
            <a:miter lim="800000"/>
            <a:headEnd/>
            <a:tailEnd/>
          </a:ln>
          <a:effectLst/>
        </p:spPr>
        <p:txBody>
          <a:bodyPr wrap="none" anchor="ctr"/>
          <a:lstStyle/>
          <a:p>
            <a:r>
              <a:rPr lang="en-US" sz="1600"/>
              <a:t>Add</a:t>
            </a:r>
          </a:p>
        </p:txBody>
      </p:sp>
      <p:sp>
        <p:nvSpPr>
          <p:cNvPr id="563213" name="Rectangle 13"/>
          <p:cNvSpPr>
            <a:spLocks noChangeArrowheads="1"/>
          </p:cNvSpPr>
          <p:nvPr/>
        </p:nvSpPr>
        <p:spPr bwMode="auto">
          <a:xfrm>
            <a:off x="4953000" y="3581400"/>
            <a:ext cx="762000" cy="457200"/>
          </a:xfrm>
          <a:prstGeom prst="rect">
            <a:avLst/>
          </a:prstGeom>
          <a:solidFill>
            <a:srgbClr val="FF5050"/>
          </a:solidFill>
          <a:ln w="9525">
            <a:solidFill>
              <a:schemeClr val="tx1"/>
            </a:solidFill>
            <a:miter lim="800000"/>
            <a:headEnd/>
            <a:tailEnd/>
          </a:ln>
          <a:effectLst/>
        </p:spPr>
        <p:txBody>
          <a:bodyPr wrap="none" anchor="ctr"/>
          <a:lstStyle/>
          <a:p>
            <a:r>
              <a:rPr lang="en-US" sz="1600"/>
              <a:t>Sub</a:t>
            </a:r>
          </a:p>
        </p:txBody>
      </p:sp>
      <p:sp>
        <p:nvSpPr>
          <p:cNvPr id="563214" name="Rectangle 14"/>
          <p:cNvSpPr>
            <a:spLocks noChangeArrowheads="1"/>
          </p:cNvSpPr>
          <p:nvPr/>
        </p:nvSpPr>
        <p:spPr bwMode="auto">
          <a:xfrm>
            <a:off x="3733800" y="4191000"/>
            <a:ext cx="762000" cy="457200"/>
          </a:xfrm>
          <a:prstGeom prst="rect">
            <a:avLst/>
          </a:prstGeom>
          <a:solidFill>
            <a:srgbClr val="FF5050"/>
          </a:solidFill>
          <a:ln w="9525">
            <a:solidFill>
              <a:schemeClr val="tx1"/>
            </a:solidFill>
            <a:miter lim="800000"/>
            <a:headEnd/>
            <a:tailEnd/>
          </a:ln>
          <a:effectLst/>
        </p:spPr>
        <p:txBody>
          <a:bodyPr wrap="none" anchor="ctr"/>
          <a:lstStyle/>
          <a:p>
            <a:r>
              <a:rPr lang="en-US" sz="1600"/>
              <a:t>Mult</a:t>
            </a:r>
          </a:p>
        </p:txBody>
      </p:sp>
      <p:sp>
        <p:nvSpPr>
          <p:cNvPr id="563215" name="Rectangle 15"/>
          <p:cNvSpPr>
            <a:spLocks noChangeArrowheads="1"/>
          </p:cNvSpPr>
          <p:nvPr/>
        </p:nvSpPr>
        <p:spPr bwMode="auto">
          <a:xfrm>
            <a:off x="4953000" y="4191000"/>
            <a:ext cx="762000" cy="457200"/>
          </a:xfrm>
          <a:prstGeom prst="rect">
            <a:avLst/>
          </a:prstGeom>
          <a:solidFill>
            <a:srgbClr val="FF5050"/>
          </a:solidFill>
          <a:ln w="9525">
            <a:solidFill>
              <a:schemeClr val="tx1"/>
            </a:solidFill>
            <a:miter lim="800000"/>
            <a:headEnd/>
            <a:tailEnd/>
          </a:ln>
          <a:effectLst/>
        </p:spPr>
        <p:txBody>
          <a:bodyPr wrap="none" anchor="ctr"/>
          <a:lstStyle/>
          <a:p>
            <a:r>
              <a:rPr lang="en-US" sz="1600"/>
              <a:t>Div</a:t>
            </a:r>
          </a:p>
        </p:txBody>
      </p:sp>
      <p:sp>
        <p:nvSpPr>
          <p:cNvPr id="563216" name="Rectangle 16"/>
          <p:cNvSpPr>
            <a:spLocks noChangeArrowheads="1"/>
          </p:cNvSpPr>
          <p:nvPr/>
        </p:nvSpPr>
        <p:spPr bwMode="auto">
          <a:xfrm>
            <a:off x="3733800" y="4800600"/>
            <a:ext cx="762000" cy="457200"/>
          </a:xfrm>
          <a:prstGeom prst="rect">
            <a:avLst/>
          </a:prstGeom>
          <a:solidFill>
            <a:srgbClr val="FF5050"/>
          </a:solidFill>
          <a:ln w="9525">
            <a:solidFill>
              <a:schemeClr val="tx1"/>
            </a:solidFill>
            <a:miter lim="800000"/>
            <a:headEnd/>
            <a:tailEnd/>
          </a:ln>
          <a:effectLst/>
        </p:spPr>
        <p:txBody>
          <a:bodyPr wrap="none" anchor="ctr"/>
          <a:lstStyle/>
          <a:p>
            <a:r>
              <a:rPr lang="en-US" sz="1600"/>
              <a:t>And</a:t>
            </a:r>
          </a:p>
        </p:txBody>
      </p:sp>
      <p:sp>
        <p:nvSpPr>
          <p:cNvPr id="563217" name="Rectangle 17"/>
          <p:cNvSpPr>
            <a:spLocks noChangeArrowheads="1"/>
          </p:cNvSpPr>
          <p:nvPr/>
        </p:nvSpPr>
        <p:spPr bwMode="auto">
          <a:xfrm>
            <a:off x="4953000" y="4800600"/>
            <a:ext cx="762000" cy="457200"/>
          </a:xfrm>
          <a:prstGeom prst="rect">
            <a:avLst/>
          </a:prstGeom>
          <a:solidFill>
            <a:srgbClr val="FF5050"/>
          </a:solidFill>
          <a:ln w="9525">
            <a:solidFill>
              <a:schemeClr val="tx1"/>
            </a:solidFill>
            <a:miter lim="800000"/>
            <a:headEnd/>
            <a:tailEnd/>
          </a:ln>
          <a:effectLst/>
        </p:spPr>
        <p:txBody>
          <a:bodyPr wrap="none" anchor="ctr"/>
          <a:lstStyle/>
          <a:p>
            <a:r>
              <a:rPr lang="en-US" sz="1600"/>
              <a:t>Or</a:t>
            </a:r>
          </a:p>
        </p:txBody>
      </p:sp>
      <p:sp>
        <p:nvSpPr>
          <p:cNvPr id="563218" name="Rectangle 18"/>
          <p:cNvSpPr>
            <a:spLocks noChangeArrowheads="1"/>
          </p:cNvSpPr>
          <p:nvPr/>
        </p:nvSpPr>
        <p:spPr bwMode="auto">
          <a:xfrm>
            <a:off x="3733800" y="5334000"/>
            <a:ext cx="762000" cy="457200"/>
          </a:xfrm>
          <a:prstGeom prst="rect">
            <a:avLst/>
          </a:prstGeom>
          <a:solidFill>
            <a:srgbClr val="FF5050"/>
          </a:solidFill>
          <a:ln w="9525">
            <a:solidFill>
              <a:schemeClr val="tx1"/>
            </a:solidFill>
            <a:miter lim="800000"/>
            <a:headEnd/>
            <a:tailEnd/>
          </a:ln>
          <a:effectLst/>
        </p:spPr>
        <p:txBody>
          <a:bodyPr wrap="none" anchor="ctr"/>
          <a:lstStyle/>
          <a:p>
            <a:r>
              <a:rPr lang="en-US" sz="1600"/>
              <a:t>Not</a:t>
            </a:r>
          </a:p>
        </p:txBody>
      </p:sp>
      <p:sp>
        <p:nvSpPr>
          <p:cNvPr id="563219" name="Text Box 19"/>
          <p:cNvSpPr txBox="1">
            <a:spLocks noChangeArrowheads="1"/>
          </p:cNvSpPr>
          <p:nvPr/>
        </p:nvSpPr>
        <p:spPr bwMode="auto">
          <a:xfrm>
            <a:off x="5078413" y="5265738"/>
            <a:ext cx="488950" cy="457200"/>
          </a:xfrm>
          <a:prstGeom prst="rect">
            <a:avLst/>
          </a:prstGeom>
          <a:noFill/>
          <a:ln w="9525">
            <a:noFill/>
            <a:miter lim="800000"/>
            <a:headEnd/>
            <a:tailEnd/>
          </a:ln>
          <a:effectLst/>
        </p:spPr>
        <p:txBody>
          <a:bodyPr wrap="none">
            <a:spAutoFit/>
          </a:bodyPr>
          <a:lstStyle/>
          <a:p>
            <a:r>
              <a:rPr lang="en-US" sz="2400"/>
              <a:t>…</a:t>
            </a:r>
          </a:p>
        </p:txBody>
      </p:sp>
      <p:sp>
        <p:nvSpPr>
          <p:cNvPr id="563220" name="Line 20"/>
          <p:cNvSpPr>
            <a:spLocks noChangeShapeType="1"/>
          </p:cNvSpPr>
          <p:nvPr/>
        </p:nvSpPr>
        <p:spPr bwMode="auto">
          <a:xfrm>
            <a:off x="5943600" y="3581400"/>
            <a:ext cx="2286000" cy="0"/>
          </a:xfrm>
          <a:prstGeom prst="line">
            <a:avLst/>
          </a:prstGeom>
          <a:noFill/>
          <a:ln w="9525">
            <a:solidFill>
              <a:schemeClr val="tx1"/>
            </a:solidFill>
            <a:miter lim="800000"/>
            <a:headEnd/>
            <a:tailEnd/>
          </a:ln>
          <a:effectLst/>
        </p:spPr>
        <p:txBody>
          <a:bodyPr wrap="none"/>
          <a:lstStyle/>
          <a:p>
            <a:endParaRPr lang="en-US"/>
          </a:p>
        </p:txBody>
      </p:sp>
      <p:sp>
        <p:nvSpPr>
          <p:cNvPr id="563221" name="Line 21"/>
          <p:cNvSpPr>
            <a:spLocks noChangeShapeType="1"/>
          </p:cNvSpPr>
          <p:nvPr/>
        </p:nvSpPr>
        <p:spPr bwMode="auto">
          <a:xfrm>
            <a:off x="5943600" y="4724400"/>
            <a:ext cx="2286000" cy="0"/>
          </a:xfrm>
          <a:prstGeom prst="line">
            <a:avLst/>
          </a:prstGeom>
          <a:noFill/>
          <a:ln w="9525">
            <a:solidFill>
              <a:schemeClr val="tx1"/>
            </a:solidFill>
            <a:miter lim="800000"/>
            <a:headEnd/>
            <a:tailEnd/>
          </a:ln>
          <a:effectLst/>
        </p:spPr>
        <p:txBody>
          <a:bodyPr wrap="none"/>
          <a:lstStyle/>
          <a:p>
            <a:endParaRPr lang="en-US"/>
          </a:p>
        </p:txBody>
      </p:sp>
      <p:sp>
        <p:nvSpPr>
          <p:cNvPr id="563222" name="Text Box 22"/>
          <p:cNvSpPr txBox="1">
            <a:spLocks noChangeArrowheads="1"/>
          </p:cNvSpPr>
          <p:nvPr/>
        </p:nvSpPr>
        <p:spPr bwMode="auto">
          <a:xfrm>
            <a:off x="6743700" y="3587750"/>
            <a:ext cx="762000" cy="336550"/>
          </a:xfrm>
          <a:prstGeom prst="rect">
            <a:avLst/>
          </a:prstGeom>
          <a:noFill/>
          <a:ln w="9525">
            <a:noFill/>
            <a:miter lim="800000"/>
            <a:headEnd/>
            <a:tailEnd/>
          </a:ln>
          <a:effectLst/>
        </p:spPr>
        <p:txBody>
          <a:bodyPr wrap="none">
            <a:spAutoFit/>
          </a:bodyPr>
          <a:lstStyle/>
          <a:p>
            <a:r>
              <a:rPr lang="en-US" sz="1600"/>
              <a:t>Integer</a:t>
            </a:r>
          </a:p>
        </p:txBody>
      </p:sp>
      <p:sp>
        <p:nvSpPr>
          <p:cNvPr id="563223" name="Text Box 23"/>
          <p:cNvSpPr txBox="1">
            <a:spLocks noChangeArrowheads="1"/>
          </p:cNvSpPr>
          <p:nvPr/>
        </p:nvSpPr>
        <p:spPr bwMode="auto">
          <a:xfrm>
            <a:off x="6432550" y="4730750"/>
            <a:ext cx="1344613" cy="336550"/>
          </a:xfrm>
          <a:prstGeom prst="rect">
            <a:avLst/>
          </a:prstGeom>
          <a:noFill/>
          <a:ln w="9525">
            <a:noFill/>
            <a:miter lim="800000"/>
            <a:headEnd/>
            <a:tailEnd/>
          </a:ln>
          <a:effectLst/>
        </p:spPr>
        <p:txBody>
          <a:bodyPr wrap="none">
            <a:spAutoFit/>
          </a:bodyPr>
          <a:lstStyle/>
          <a:p>
            <a:r>
              <a:rPr lang="en-US" sz="1600"/>
              <a:t>Floating Point</a:t>
            </a:r>
          </a:p>
        </p:txBody>
      </p:sp>
      <p:sp>
        <p:nvSpPr>
          <p:cNvPr id="563224" name="Rectangle 24"/>
          <p:cNvSpPr>
            <a:spLocks noChangeArrowheads="1"/>
          </p:cNvSpPr>
          <p:nvPr/>
        </p:nvSpPr>
        <p:spPr bwMode="auto">
          <a:xfrm>
            <a:off x="6096000" y="5105400"/>
            <a:ext cx="914400" cy="228600"/>
          </a:xfrm>
          <a:prstGeom prst="rect">
            <a:avLst/>
          </a:prstGeom>
          <a:solidFill>
            <a:srgbClr val="003399"/>
          </a:solidFill>
          <a:ln w="9525">
            <a:solidFill>
              <a:schemeClr val="tx1"/>
            </a:solidFill>
            <a:miter lim="800000"/>
            <a:headEnd/>
            <a:tailEnd/>
          </a:ln>
          <a:effectLst/>
        </p:spPr>
        <p:txBody>
          <a:bodyPr wrap="none" anchor="ctr"/>
          <a:lstStyle/>
          <a:p>
            <a:endParaRPr lang="en-US"/>
          </a:p>
        </p:txBody>
      </p:sp>
      <p:sp>
        <p:nvSpPr>
          <p:cNvPr id="563225" name="Rectangle 25"/>
          <p:cNvSpPr>
            <a:spLocks noChangeArrowheads="1"/>
          </p:cNvSpPr>
          <p:nvPr/>
        </p:nvSpPr>
        <p:spPr bwMode="auto">
          <a:xfrm>
            <a:off x="7162800" y="3962400"/>
            <a:ext cx="914400" cy="228600"/>
          </a:xfrm>
          <a:prstGeom prst="rect">
            <a:avLst/>
          </a:prstGeom>
          <a:solidFill>
            <a:srgbClr val="3399FF"/>
          </a:solidFill>
          <a:ln w="9525">
            <a:solidFill>
              <a:schemeClr val="tx1"/>
            </a:solidFill>
            <a:miter lim="800000"/>
            <a:headEnd/>
            <a:tailEnd/>
          </a:ln>
          <a:effectLst/>
        </p:spPr>
        <p:txBody>
          <a:bodyPr wrap="none" anchor="ctr"/>
          <a:lstStyle/>
          <a:p>
            <a:endParaRPr lang="en-US"/>
          </a:p>
        </p:txBody>
      </p:sp>
      <p:sp>
        <p:nvSpPr>
          <p:cNvPr id="563226" name="Rectangle 26"/>
          <p:cNvSpPr>
            <a:spLocks noChangeArrowheads="1"/>
          </p:cNvSpPr>
          <p:nvPr/>
        </p:nvSpPr>
        <p:spPr bwMode="auto">
          <a:xfrm>
            <a:off x="6096000" y="4267200"/>
            <a:ext cx="914400" cy="228600"/>
          </a:xfrm>
          <a:prstGeom prst="rect">
            <a:avLst/>
          </a:prstGeom>
          <a:solidFill>
            <a:srgbClr val="3399FF"/>
          </a:solidFill>
          <a:ln w="9525">
            <a:solidFill>
              <a:schemeClr val="tx1"/>
            </a:solidFill>
            <a:miter lim="800000"/>
            <a:headEnd/>
            <a:tailEnd/>
          </a:ln>
          <a:effectLst/>
        </p:spPr>
        <p:txBody>
          <a:bodyPr wrap="none" anchor="ctr"/>
          <a:lstStyle/>
          <a:p>
            <a:endParaRPr lang="en-US"/>
          </a:p>
        </p:txBody>
      </p:sp>
      <p:sp>
        <p:nvSpPr>
          <p:cNvPr id="563227" name="Rectangle 27"/>
          <p:cNvSpPr>
            <a:spLocks noChangeArrowheads="1"/>
          </p:cNvSpPr>
          <p:nvPr/>
        </p:nvSpPr>
        <p:spPr bwMode="auto">
          <a:xfrm>
            <a:off x="7162800" y="4267200"/>
            <a:ext cx="914400" cy="228600"/>
          </a:xfrm>
          <a:prstGeom prst="rect">
            <a:avLst/>
          </a:prstGeom>
          <a:solidFill>
            <a:srgbClr val="3399FF"/>
          </a:solidFill>
          <a:ln w="9525">
            <a:solidFill>
              <a:schemeClr val="tx1"/>
            </a:solidFill>
            <a:miter lim="800000"/>
            <a:headEnd/>
            <a:tailEnd/>
          </a:ln>
          <a:effectLst/>
        </p:spPr>
        <p:txBody>
          <a:bodyPr wrap="none" anchor="ctr"/>
          <a:lstStyle/>
          <a:p>
            <a:endParaRPr lang="en-US"/>
          </a:p>
        </p:txBody>
      </p:sp>
      <p:sp>
        <p:nvSpPr>
          <p:cNvPr id="563228" name="Rectangle 28"/>
          <p:cNvSpPr>
            <a:spLocks noChangeArrowheads="1"/>
          </p:cNvSpPr>
          <p:nvPr/>
        </p:nvSpPr>
        <p:spPr bwMode="auto">
          <a:xfrm>
            <a:off x="6096000" y="3962400"/>
            <a:ext cx="914400" cy="228600"/>
          </a:xfrm>
          <a:prstGeom prst="rect">
            <a:avLst/>
          </a:prstGeom>
          <a:solidFill>
            <a:srgbClr val="3399FF"/>
          </a:solidFill>
          <a:ln w="9525">
            <a:solidFill>
              <a:schemeClr val="tx1"/>
            </a:solidFill>
            <a:miter lim="800000"/>
            <a:headEnd/>
            <a:tailEnd/>
          </a:ln>
          <a:effectLst/>
        </p:spPr>
        <p:txBody>
          <a:bodyPr wrap="none" anchor="ctr"/>
          <a:lstStyle/>
          <a:p>
            <a:endParaRPr lang="en-US"/>
          </a:p>
        </p:txBody>
      </p:sp>
      <p:sp>
        <p:nvSpPr>
          <p:cNvPr id="563229" name="Rectangle 29"/>
          <p:cNvSpPr>
            <a:spLocks noChangeArrowheads="1"/>
          </p:cNvSpPr>
          <p:nvPr/>
        </p:nvSpPr>
        <p:spPr bwMode="auto">
          <a:xfrm>
            <a:off x="7162800" y="5105400"/>
            <a:ext cx="914400" cy="228600"/>
          </a:xfrm>
          <a:prstGeom prst="rect">
            <a:avLst/>
          </a:prstGeom>
          <a:solidFill>
            <a:srgbClr val="003399"/>
          </a:solidFill>
          <a:ln w="9525">
            <a:solidFill>
              <a:schemeClr val="tx1"/>
            </a:solidFill>
            <a:miter lim="800000"/>
            <a:headEnd/>
            <a:tailEnd/>
          </a:ln>
          <a:effectLst/>
        </p:spPr>
        <p:txBody>
          <a:bodyPr wrap="none" anchor="ctr"/>
          <a:lstStyle/>
          <a:p>
            <a:endParaRPr lang="en-US"/>
          </a:p>
        </p:txBody>
      </p:sp>
      <p:sp>
        <p:nvSpPr>
          <p:cNvPr id="563230" name="Rectangle 30"/>
          <p:cNvSpPr>
            <a:spLocks noChangeArrowheads="1"/>
          </p:cNvSpPr>
          <p:nvPr/>
        </p:nvSpPr>
        <p:spPr bwMode="auto">
          <a:xfrm>
            <a:off x="6096000" y="5410200"/>
            <a:ext cx="914400" cy="228600"/>
          </a:xfrm>
          <a:prstGeom prst="rect">
            <a:avLst/>
          </a:prstGeom>
          <a:solidFill>
            <a:srgbClr val="003399"/>
          </a:solidFill>
          <a:ln w="9525">
            <a:solidFill>
              <a:schemeClr val="tx1"/>
            </a:solidFill>
            <a:miter lim="800000"/>
            <a:headEnd/>
            <a:tailEnd/>
          </a:ln>
          <a:effectLst/>
        </p:spPr>
        <p:txBody>
          <a:bodyPr wrap="none" anchor="ctr"/>
          <a:lstStyle/>
          <a:p>
            <a:endParaRPr lang="en-US"/>
          </a:p>
        </p:txBody>
      </p:sp>
      <p:sp>
        <p:nvSpPr>
          <p:cNvPr id="563231" name="Rectangle 31"/>
          <p:cNvSpPr>
            <a:spLocks noChangeArrowheads="1"/>
          </p:cNvSpPr>
          <p:nvPr/>
        </p:nvSpPr>
        <p:spPr bwMode="auto">
          <a:xfrm>
            <a:off x="7162800" y="5410200"/>
            <a:ext cx="914400" cy="228600"/>
          </a:xfrm>
          <a:prstGeom prst="rect">
            <a:avLst/>
          </a:prstGeom>
          <a:solidFill>
            <a:srgbClr val="003399"/>
          </a:solidFill>
          <a:ln w="9525">
            <a:solidFill>
              <a:schemeClr val="tx1"/>
            </a:solidFill>
            <a:miter lim="800000"/>
            <a:headEnd/>
            <a:tailEnd/>
          </a:ln>
          <a:effectLst/>
        </p:spPr>
        <p:txBody>
          <a:bodyPr wrap="none" anchor="ctr"/>
          <a:lstStyle/>
          <a:p>
            <a:endParaRPr lang="en-US"/>
          </a:p>
        </p:txBody>
      </p:sp>
      <p:sp>
        <p:nvSpPr>
          <p:cNvPr id="563232" name="Text Box 32"/>
          <p:cNvSpPr txBox="1">
            <a:spLocks noChangeArrowheads="1"/>
          </p:cNvSpPr>
          <p:nvPr/>
        </p:nvSpPr>
        <p:spPr bwMode="auto">
          <a:xfrm>
            <a:off x="6831013" y="5418138"/>
            <a:ext cx="488950" cy="457200"/>
          </a:xfrm>
          <a:prstGeom prst="rect">
            <a:avLst/>
          </a:prstGeom>
          <a:noFill/>
          <a:ln w="9525">
            <a:noFill/>
            <a:miter lim="800000"/>
            <a:headEnd/>
            <a:tailEnd/>
          </a:ln>
          <a:effectLst/>
        </p:spPr>
        <p:txBody>
          <a:bodyPr wrap="none">
            <a:spAutoFit/>
          </a:bodyPr>
          <a:lstStyle/>
          <a:p>
            <a:r>
              <a:rPr lang="en-US" sz="2400"/>
              <a:t>…</a:t>
            </a:r>
          </a:p>
        </p:txBody>
      </p:sp>
      <p:sp>
        <p:nvSpPr>
          <p:cNvPr id="563233" name="Rectangle 33"/>
          <p:cNvSpPr>
            <a:spLocks noChangeArrowheads="1"/>
          </p:cNvSpPr>
          <p:nvPr/>
        </p:nvSpPr>
        <p:spPr bwMode="auto">
          <a:xfrm>
            <a:off x="1219200" y="4038600"/>
            <a:ext cx="990600" cy="457200"/>
          </a:xfrm>
          <a:prstGeom prst="rect">
            <a:avLst/>
          </a:prstGeom>
          <a:solidFill>
            <a:schemeClr val="accent2"/>
          </a:solidFill>
          <a:ln w="9525">
            <a:solidFill>
              <a:schemeClr val="tx1"/>
            </a:solidFill>
            <a:miter lim="800000"/>
            <a:headEnd/>
            <a:tailEnd/>
          </a:ln>
          <a:effectLst/>
        </p:spPr>
        <p:txBody>
          <a:bodyPr wrap="none" anchor="ctr"/>
          <a:lstStyle/>
          <a:p>
            <a:r>
              <a:rPr lang="en-US" sz="1400"/>
              <a:t>Fetch Data</a:t>
            </a:r>
          </a:p>
        </p:txBody>
      </p:sp>
      <p:sp>
        <p:nvSpPr>
          <p:cNvPr id="563234" name="Rectangle 34"/>
          <p:cNvSpPr>
            <a:spLocks noChangeArrowheads="1"/>
          </p:cNvSpPr>
          <p:nvPr/>
        </p:nvSpPr>
        <p:spPr bwMode="auto">
          <a:xfrm>
            <a:off x="2362200" y="4038600"/>
            <a:ext cx="990600" cy="457200"/>
          </a:xfrm>
          <a:prstGeom prst="rect">
            <a:avLst/>
          </a:prstGeom>
          <a:solidFill>
            <a:schemeClr val="accent2"/>
          </a:solidFill>
          <a:ln w="9525">
            <a:solidFill>
              <a:schemeClr val="tx1"/>
            </a:solidFill>
            <a:miter lim="800000"/>
            <a:headEnd/>
            <a:tailEnd/>
          </a:ln>
          <a:effectLst/>
        </p:spPr>
        <p:txBody>
          <a:bodyPr wrap="none" anchor="ctr"/>
          <a:lstStyle/>
          <a:p>
            <a:r>
              <a:rPr lang="en-US" sz="1400"/>
              <a:t>Store Data</a:t>
            </a:r>
          </a:p>
        </p:txBody>
      </p:sp>
      <p:sp>
        <p:nvSpPr>
          <p:cNvPr id="563235" name="Rectangle 35"/>
          <p:cNvSpPr>
            <a:spLocks noChangeArrowheads="1"/>
          </p:cNvSpPr>
          <p:nvPr/>
        </p:nvSpPr>
        <p:spPr bwMode="auto">
          <a:xfrm>
            <a:off x="1219200" y="4572000"/>
            <a:ext cx="2133600" cy="457200"/>
          </a:xfrm>
          <a:prstGeom prst="rect">
            <a:avLst/>
          </a:prstGeom>
          <a:solidFill>
            <a:schemeClr val="accent2"/>
          </a:solidFill>
          <a:ln w="9525">
            <a:solidFill>
              <a:schemeClr val="tx1"/>
            </a:solidFill>
            <a:miter lim="800000"/>
            <a:headEnd/>
            <a:tailEnd/>
          </a:ln>
          <a:effectLst/>
        </p:spPr>
        <p:txBody>
          <a:bodyPr wrap="none" anchor="ctr"/>
          <a:lstStyle/>
          <a:p>
            <a:r>
              <a:rPr lang="en-US" sz="1400"/>
              <a:t>Increment Instruction Ptr</a:t>
            </a:r>
          </a:p>
        </p:txBody>
      </p:sp>
      <p:sp>
        <p:nvSpPr>
          <p:cNvPr id="563236" name="Rectangle 36"/>
          <p:cNvSpPr>
            <a:spLocks noChangeArrowheads="1"/>
          </p:cNvSpPr>
          <p:nvPr/>
        </p:nvSpPr>
        <p:spPr bwMode="auto">
          <a:xfrm>
            <a:off x="1219200" y="5105400"/>
            <a:ext cx="2133600" cy="457200"/>
          </a:xfrm>
          <a:prstGeom prst="rect">
            <a:avLst/>
          </a:prstGeom>
          <a:solidFill>
            <a:schemeClr val="accent2"/>
          </a:solidFill>
          <a:ln w="9525">
            <a:solidFill>
              <a:schemeClr val="tx1"/>
            </a:solidFill>
            <a:miter lim="800000"/>
            <a:headEnd/>
            <a:tailEnd/>
          </a:ln>
          <a:effectLst/>
        </p:spPr>
        <p:txBody>
          <a:bodyPr wrap="none" anchor="ctr"/>
          <a:lstStyle/>
          <a:p>
            <a:r>
              <a:rPr lang="en-US" sz="1400"/>
              <a:t>Execute Instruction</a:t>
            </a:r>
          </a:p>
        </p:txBody>
      </p:sp>
      <p:sp>
        <p:nvSpPr>
          <p:cNvPr id="563237" name="Text Box 37"/>
          <p:cNvSpPr txBox="1">
            <a:spLocks noChangeArrowheads="1"/>
          </p:cNvSpPr>
          <p:nvPr/>
        </p:nvSpPr>
        <p:spPr bwMode="auto">
          <a:xfrm>
            <a:off x="2030413" y="5418138"/>
            <a:ext cx="488950" cy="457200"/>
          </a:xfrm>
          <a:prstGeom prst="rect">
            <a:avLst/>
          </a:prstGeom>
          <a:noFill/>
          <a:ln w="9525">
            <a:noFill/>
            <a:miter lim="800000"/>
            <a:headEnd/>
            <a:tailEnd/>
          </a:ln>
          <a:effectLst/>
        </p:spPr>
        <p:txBody>
          <a:bodyPr wrap="none">
            <a:spAutoFit/>
          </a:bodyPr>
          <a:lstStyle/>
          <a:p>
            <a:r>
              <a:rPr lang="en-US" sz="2400"/>
              <a:t>…</a:t>
            </a:r>
          </a:p>
        </p:txBody>
      </p:sp>
      <p:sp>
        <p:nvSpPr>
          <p:cNvPr id="563238" name="Text Box 38"/>
          <p:cNvSpPr txBox="1">
            <a:spLocks noChangeArrowheads="1"/>
          </p:cNvSpPr>
          <p:nvPr/>
        </p:nvSpPr>
        <p:spPr bwMode="auto">
          <a:xfrm>
            <a:off x="4192588" y="2678113"/>
            <a:ext cx="1019175" cy="579437"/>
          </a:xfrm>
          <a:prstGeom prst="rect">
            <a:avLst/>
          </a:prstGeom>
          <a:noFill/>
          <a:ln w="9525">
            <a:noFill/>
            <a:miter lim="800000"/>
            <a:headEnd/>
            <a:tailEnd/>
          </a:ln>
          <a:effectLst/>
        </p:spPr>
        <p:txBody>
          <a:bodyPr wrap="none">
            <a:spAutoFit/>
          </a:bodyPr>
          <a:lstStyle/>
          <a:p>
            <a:r>
              <a:rPr lang="en-US" sz="3200" b="1"/>
              <a:t>CPU</a:t>
            </a:r>
          </a:p>
        </p:txBody>
      </p:sp>
      <p:sp>
        <p:nvSpPr>
          <p:cNvPr id="563239" name="Line 39"/>
          <p:cNvSpPr>
            <a:spLocks noChangeShapeType="1"/>
          </p:cNvSpPr>
          <p:nvPr/>
        </p:nvSpPr>
        <p:spPr bwMode="auto">
          <a:xfrm>
            <a:off x="6400800" y="2286000"/>
            <a:ext cx="685800" cy="838200"/>
          </a:xfrm>
          <a:prstGeom prst="line">
            <a:avLst/>
          </a:prstGeom>
          <a:noFill/>
          <a:ln w="9525">
            <a:solidFill>
              <a:schemeClr val="tx1"/>
            </a:solidFill>
            <a:miter lim="800000"/>
            <a:headEnd/>
            <a:tailEnd type="triangle" w="lg" len="lg"/>
          </a:ln>
          <a:effectLst/>
        </p:spPr>
        <p:txBody>
          <a:bodyPr wrap="none"/>
          <a:lstStyle/>
          <a:p>
            <a:endParaRPr lang="en-US"/>
          </a:p>
        </p:txBody>
      </p:sp>
    </p:spTree>
    <p:custDataLst>
      <p:tags r:id="rId1"/>
    </p:custDataLst>
    <p:extLst>
      <p:ext uri="{BB962C8B-B14F-4D97-AF65-F5344CB8AC3E}">
        <p14:creationId xmlns:p14="http://schemas.microsoft.com/office/powerpoint/2010/main" val="418877080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Footer Placeholder 3"/>
          <p:cNvSpPr txBox="1">
            <a:spLocks/>
          </p:cNvSpPr>
          <p:nvPr/>
        </p:nvSpPr>
        <p:spPr bwMode="auto">
          <a:xfrm>
            <a:off x="1600200" y="6172200"/>
            <a:ext cx="5334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Supercomputing in Plain English: Storage Hierarchy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Tue Jan 27 2015</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
        <p:nvSpPr>
          <p:cNvPr id="27" name="Slide Number Placeholder 4"/>
          <p:cNvSpPr>
            <a:spLocks noGrp="1"/>
          </p:cNvSpPr>
          <p:nvPr>
            <p:ph type="sldNum" sz="quarter" idx="11"/>
          </p:nvPr>
        </p:nvSpPr>
        <p:spPr/>
        <p:txBody>
          <a:bodyPr/>
          <a:lstStyle/>
          <a:p>
            <a:fld id="{8EC83EAD-24CA-4DF9-9EFC-603091E7DA91}" type="slidenum">
              <a:rPr lang="en-US"/>
              <a:pPr/>
              <a:t>23</a:t>
            </a:fld>
            <a:endParaRPr lang="en-US"/>
          </a:p>
        </p:txBody>
      </p:sp>
      <p:sp>
        <p:nvSpPr>
          <p:cNvPr id="564226" name="Rectangle 2"/>
          <p:cNvSpPr>
            <a:spLocks noGrp="1" noChangeArrowheads="1"/>
          </p:cNvSpPr>
          <p:nvPr>
            <p:ph type="title"/>
          </p:nvPr>
        </p:nvSpPr>
        <p:spPr/>
        <p:txBody>
          <a:bodyPr/>
          <a:lstStyle/>
          <a:p>
            <a:r>
              <a:rPr lang="en-US"/>
              <a:t>How Registers Are Used</a:t>
            </a:r>
          </a:p>
        </p:txBody>
      </p:sp>
      <p:sp>
        <p:nvSpPr>
          <p:cNvPr id="564227" name="Rectangle 3"/>
          <p:cNvSpPr>
            <a:spLocks noGrp="1" noChangeArrowheads="1"/>
          </p:cNvSpPr>
          <p:nvPr>
            <p:ph type="body" idx="1"/>
          </p:nvPr>
        </p:nvSpPr>
        <p:spPr>
          <a:xfrm>
            <a:off x="609600" y="1295400"/>
            <a:ext cx="7772400" cy="2209800"/>
          </a:xfrm>
        </p:spPr>
        <p:txBody>
          <a:bodyPr/>
          <a:lstStyle/>
          <a:p>
            <a:pPr>
              <a:lnSpc>
                <a:spcPct val="90000"/>
              </a:lnSpc>
            </a:pPr>
            <a:r>
              <a:rPr lang="en-US"/>
              <a:t>Every arithmetic or logical operation has one or more operands and one result.</a:t>
            </a:r>
          </a:p>
          <a:p>
            <a:pPr>
              <a:lnSpc>
                <a:spcPct val="80000"/>
              </a:lnSpc>
            </a:pPr>
            <a:r>
              <a:rPr lang="en-US"/>
              <a:t>Operands are contained in source registers.</a:t>
            </a:r>
          </a:p>
          <a:p>
            <a:pPr>
              <a:lnSpc>
                <a:spcPct val="80000"/>
              </a:lnSpc>
            </a:pPr>
            <a:r>
              <a:rPr lang="en-US"/>
              <a:t>A “black box” of circuits performs the operation.</a:t>
            </a:r>
          </a:p>
          <a:p>
            <a:pPr>
              <a:lnSpc>
                <a:spcPct val="80000"/>
              </a:lnSpc>
            </a:pPr>
            <a:r>
              <a:rPr lang="en-US"/>
              <a:t>The result goes into a destination register.</a:t>
            </a:r>
          </a:p>
        </p:txBody>
      </p:sp>
      <p:sp>
        <p:nvSpPr>
          <p:cNvPr id="564228" name="Text Box 4"/>
          <p:cNvSpPr txBox="1">
            <a:spLocks noChangeArrowheads="1"/>
          </p:cNvSpPr>
          <p:nvPr/>
        </p:nvSpPr>
        <p:spPr bwMode="auto">
          <a:xfrm rot="16200000">
            <a:off x="239712" y="5170488"/>
            <a:ext cx="1349375" cy="457200"/>
          </a:xfrm>
          <a:prstGeom prst="rect">
            <a:avLst/>
          </a:prstGeom>
          <a:noFill/>
          <a:ln w="9525">
            <a:noFill/>
            <a:miter lim="800000"/>
            <a:headEnd/>
            <a:tailEnd/>
          </a:ln>
          <a:effectLst/>
        </p:spPr>
        <p:txBody>
          <a:bodyPr wrap="none">
            <a:spAutoFit/>
          </a:bodyPr>
          <a:lstStyle/>
          <a:p>
            <a:pPr algn="l"/>
            <a:r>
              <a:rPr lang="en-US" sz="2400"/>
              <a:t>Example:</a:t>
            </a:r>
          </a:p>
        </p:txBody>
      </p:sp>
      <p:sp>
        <p:nvSpPr>
          <p:cNvPr id="564229" name="Rectangle 5"/>
          <p:cNvSpPr>
            <a:spLocks noChangeArrowheads="1"/>
          </p:cNvSpPr>
          <p:nvPr/>
        </p:nvSpPr>
        <p:spPr bwMode="auto">
          <a:xfrm>
            <a:off x="1143000" y="4876800"/>
            <a:ext cx="1447800" cy="457200"/>
          </a:xfrm>
          <a:prstGeom prst="rect">
            <a:avLst/>
          </a:prstGeom>
          <a:solidFill>
            <a:srgbClr val="3399FF"/>
          </a:solidFill>
          <a:ln w="9525">
            <a:solidFill>
              <a:schemeClr val="tx1"/>
            </a:solidFill>
            <a:miter lim="800000"/>
            <a:headEnd/>
            <a:tailEnd/>
          </a:ln>
          <a:effectLst/>
        </p:spPr>
        <p:txBody>
          <a:bodyPr wrap="none" anchor="ctr"/>
          <a:lstStyle/>
          <a:p>
            <a:r>
              <a:rPr lang="en-US"/>
              <a:t>addend in R0</a:t>
            </a:r>
          </a:p>
        </p:txBody>
      </p:sp>
      <p:sp>
        <p:nvSpPr>
          <p:cNvPr id="564230" name="Rectangle 6"/>
          <p:cNvSpPr>
            <a:spLocks noChangeArrowheads="1"/>
          </p:cNvSpPr>
          <p:nvPr/>
        </p:nvSpPr>
        <p:spPr bwMode="auto">
          <a:xfrm>
            <a:off x="1143000" y="5486400"/>
            <a:ext cx="1447800" cy="457200"/>
          </a:xfrm>
          <a:prstGeom prst="rect">
            <a:avLst/>
          </a:prstGeom>
          <a:solidFill>
            <a:srgbClr val="3399FF"/>
          </a:solidFill>
          <a:ln w="9525">
            <a:solidFill>
              <a:schemeClr val="tx1"/>
            </a:solidFill>
            <a:miter lim="800000"/>
            <a:headEnd/>
            <a:tailEnd/>
          </a:ln>
          <a:effectLst/>
        </p:spPr>
        <p:txBody>
          <a:bodyPr wrap="none" anchor="ctr"/>
          <a:lstStyle/>
          <a:p>
            <a:r>
              <a:rPr lang="en-US"/>
              <a:t>augend in R1</a:t>
            </a:r>
          </a:p>
        </p:txBody>
      </p:sp>
      <p:sp>
        <p:nvSpPr>
          <p:cNvPr id="564231" name="Rectangle 7"/>
          <p:cNvSpPr>
            <a:spLocks noChangeArrowheads="1"/>
          </p:cNvSpPr>
          <p:nvPr/>
        </p:nvSpPr>
        <p:spPr bwMode="auto">
          <a:xfrm>
            <a:off x="3810000" y="5029200"/>
            <a:ext cx="990600" cy="914400"/>
          </a:xfrm>
          <a:prstGeom prst="rect">
            <a:avLst/>
          </a:prstGeom>
          <a:solidFill>
            <a:srgbClr val="FF5050"/>
          </a:solidFill>
          <a:ln w="9525">
            <a:solidFill>
              <a:schemeClr val="tx1"/>
            </a:solidFill>
            <a:miter lim="800000"/>
            <a:headEnd/>
            <a:tailEnd/>
          </a:ln>
          <a:effectLst/>
        </p:spPr>
        <p:txBody>
          <a:bodyPr wrap="none" anchor="ctr"/>
          <a:lstStyle/>
          <a:p>
            <a:r>
              <a:rPr lang="en-US" sz="2000"/>
              <a:t>ADD</a:t>
            </a:r>
          </a:p>
        </p:txBody>
      </p:sp>
      <p:sp>
        <p:nvSpPr>
          <p:cNvPr id="564232" name="Line 8"/>
          <p:cNvSpPr>
            <a:spLocks noChangeShapeType="1"/>
          </p:cNvSpPr>
          <p:nvPr/>
        </p:nvSpPr>
        <p:spPr bwMode="auto">
          <a:xfrm>
            <a:off x="2590800" y="5181600"/>
            <a:ext cx="1219200" cy="0"/>
          </a:xfrm>
          <a:prstGeom prst="line">
            <a:avLst/>
          </a:prstGeom>
          <a:noFill/>
          <a:ln w="9525">
            <a:solidFill>
              <a:schemeClr val="tx1"/>
            </a:solidFill>
            <a:miter lim="800000"/>
            <a:headEnd/>
            <a:tailEnd type="triangle" w="med" len="med"/>
          </a:ln>
          <a:effectLst/>
        </p:spPr>
        <p:txBody>
          <a:bodyPr wrap="none"/>
          <a:lstStyle/>
          <a:p>
            <a:endParaRPr lang="en-US"/>
          </a:p>
        </p:txBody>
      </p:sp>
      <p:sp>
        <p:nvSpPr>
          <p:cNvPr id="564233" name="Line 9"/>
          <p:cNvSpPr>
            <a:spLocks noChangeShapeType="1"/>
          </p:cNvSpPr>
          <p:nvPr/>
        </p:nvSpPr>
        <p:spPr bwMode="auto">
          <a:xfrm>
            <a:off x="2590800" y="5715000"/>
            <a:ext cx="1219200" cy="0"/>
          </a:xfrm>
          <a:prstGeom prst="line">
            <a:avLst/>
          </a:prstGeom>
          <a:noFill/>
          <a:ln w="9525">
            <a:solidFill>
              <a:schemeClr val="tx1"/>
            </a:solidFill>
            <a:miter lim="800000"/>
            <a:headEnd/>
            <a:tailEnd type="triangle" w="med" len="med"/>
          </a:ln>
          <a:effectLst/>
        </p:spPr>
        <p:txBody>
          <a:bodyPr wrap="none"/>
          <a:lstStyle/>
          <a:p>
            <a:endParaRPr lang="en-US"/>
          </a:p>
        </p:txBody>
      </p:sp>
      <p:sp>
        <p:nvSpPr>
          <p:cNvPr id="564234" name="Line 10"/>
          <p:cNvSpPr>
            <a:spLocks noChangeShapeType="1"/>
          </p:cNvSpPr>
          <p:nvPr/>
        </p:nvSpPr>
        <p:spPr bwMode="auto">
          <a:xfrm>
            <a:off x="4800600" y="5486400"/>
            <a:ext cx="1371600" cy="0"/>
          </a:xfrm>
          <a:prstGeom prst="line">
            <a:avLst/>
          </a:prstGeom>
          <a:noFill/>
          <a:ln w="9525">
            <a:solidFill>
              <a:schemeClr val="tx1"/>
            </a:solidFill>
            <a:miter lim="800000"/>
            <a:headEnd/>
            <a:tailEnd type="triangle" w="med" len="med"/>
          </a:ln>
          <a:effectLst/>
        </p:spPr>
        <p:txBody>
          <a:bodyPr wrap="none"/>
          <a:lstStyle/>
          <a:p>
            <a:endParaRPr lang="en-US"/>
          </a:p>
        </p:txBody>
      </p:sp>
      <p:sp>
        <p:nvSpPr>
          <p:cNvPr id="564235" name="Rectangle 11"/>
          <p:cNvSpPr>
            <a:spLocks noChangeArrowheads="1"/>
          </p:cNvSpPr>
          <p:nvPr/>
        </p:nvSpPr>
        <p:spPr bwMode="auto">
          <a:xfrm>
            <a:off x="6172200" y="5257800"/>
            <a:ext cx="1447800" cy="457200"/>
          </a:xfrm>
          <a:prstGeom prst="rect">
            <a:avLst/>
          </a:prstGeom>
          <a:solidFill>
            <a:srgbClr val="3399FF"/>
          </a:solidFill>
          <a:ln w="9525">
            <a:solidFill>
              <a:schemeClr val="tx1"/>
            </a:solidFill>
            <a:miter lim="800000"/>
            <a:headEnd/>
            <a:tailEnd/>
          </a:ln>
          <a:effectLst/>
        </p:spPr>
        <p:txBody>
          <a:bodyPr wrap="none" anchor="ctr"/>
          <a:lstStyle/>
          <a:p>
            <a:r>
              <a:rPr lang="en-US"/>
              <a:t>sum in R2</a:t>
            </a:r>
          </a:p>
        </p:txBody>
      </p:sp>
      <p:sp>
        <p:nvSpPr>
          <p:cNvPr id="564236" name="Text Box 12"/>
          <p:cNvSpPr txBox="1">
            <a:spLocks noChangeArrowheads="1"/>
          </p:cNvSpPr>
          <p:nvPr/>
        </p:nvSpPr>
        <p:spPr bwMode="auto">
          <a:xfrm>
            <a:off x="3048000" y="4876800"/>
            <a:ext cx="285750" cy="336550"/>
          </a:xfrm>
          <a:prstGeom prst="rect">
            <a:avLst/>
          </a:prstGeom>
          <a:noFill/>
          <a:ln w="9525">
            <a:noFill/>
            <a:miter lim="800000"/>
            <a:headEnd/>
            <a:tailEnd/>
          </a:ln>
          <a:effectLst/>
        </p:spPr>
        <p:txBody>
          <a:bodyPr wrap="none">
            <a:spAutoFit/>
          </a:bodyPr>
          <a:lstStyle/>
          <a:p>
            <a:r>
              <a:rPr lang="en-US" sz="1600"/>
              <a:t>5</a:t>
            </a:r>
          </a:p>
        </p:txBody>
      </p:sp>
      <p:sp>
        <p:nvSpPr>
          <p:cNvPr id="564237" name="Text Box 13"/>
          <p:cNvSpPr txBox="1">
            <a:spLocks noChangeArrowheads="1"/>
          </p:cNvSpPr>
          <p:nvPr/>
        </p:nvSpPr>
        <p:spPr bwMode="auto">
          <a:xfrm>
            <a:off x="3048000" y="5410200"/>
            <a:ext cx="285750" cy="336550"/>
          </a:xfrm>
          <a:prstGeom prst="rect">
            <a:avLst/>
          </a:prstGeom>
          <a:noFill/>
          <a:ln w="9525">
            <a:noFill/>
            <a:miter lim="800000"/>
            <a:headEnd/>
            <a:tailEnd/>
          </a:ln>
          <a:effectLst/>
        </p:spPr>
        <p:txBody>
          <a:bodyPr wrap="none">
            <a:spAutoFit/>
          </a:bodyPr>
          <a:lstStyle/>
          <a:p>
            <a:r>
              <a:rPr lang="en-US" sz="1600"/>
              <a:t>7</a:t>
            </a:r>
          </a:p>
        </p:txBody>
      </p:sp>
      <p:sp>
        <p:nvSpPr>
          <p:cNvPr id="564238" name="Text Box 14"/>
          <p:cNvSpPr txBox="1">
            <a:spLocks noChangeArrowheads="1"/>
          </p:cNvSpPr>
          <p:nvPr/>
        </p:nvSpPr>
        <p:spPr bwMode="auto">
          <a:xfrm>
            <a:off x="5334000" y="5181600"/>
            <a:ext cx="387350" cy="336550"/>
          </a:xfrm>
          <a:prstGeom prst="rect">
            <a:avLst/>
          </a:prstGeom>
          <a:noFill/>
          <a:ln w="9525">
            <a:noFill/>
            <a:miter lim="800000"/>
            <a:headEnd/>
            <a:tailEnd/>
          </a:ln>
          <a:effectLst/>
        </p:spPr>
        <p:txBody>
          <a:bodyPr wrap="none">
            <a:spAutoFit/>
          </a:bodyPr>
          <a:lstStyle/>
          <a:p>
            <a:r>
              <a:rPr lang="en-US" sz="1600"/>
              <a:t>12</a:t>
            </a:r>
          </a:p>
        </p:txBody>
      </p:sp>
      <p:sp>
        <p:nvSpPr>
          <p:cNvPr id="564239" name="Rectangle 15"/>
          <p:cNvSpPr>
            <a:spLocks noChangeArrowheads="1"/>
          </p:cNvSpPr>
          <p:nvPr/>
        </p:nvSpPr>
        <p:spPr bwMode="auto">
          <a:xfrm>
            <a:off x="1143000" y="3449638"/>
            <a:ext cx="1447800" cy="457200"/>
          </a:xfrm>
          <a:prstGeom prst="rect">
            <a:avLst/>
          </a:prstGeom>
          <a:solidFill>
            <a:srgbClr val="3399FF"/>
          </a:solidFill>
          <a:ln w="9525">
            <a:solidFill>
              <a:schemeClr val="tx1"/>
            </a:solidFill>
            <a:miter lim="800000"/>
            <a:headEnd/>
            <a:tailEnd/>
          </a:ln>
          <a:effectLst/>
        </p:spPr>
        <p:txBody>
          <a:bodyPr wrap="none" anchor="ctr"/>
          <a:lstStyle/>
          <a:p>
            <a:r>
              <a:rPr lang="en-US"/>
              <a:t>Register Ri</a:t>
            </a:r>
          </a:p>
        </p:txBody>
      </p:sp>
      <p:sp>
        <p:nvSpPr>
          <p:cNvPr id="564240" name="Rectangle 16"/>
          <p:cNvSpPr>
            <a:spLocks noChangeArrowheads="1"/>
          </p:cNvSpPr>
          <p:nvPr/>
        </p:nvSpPr>
        <p:spPr bwMode="auto">
          <a:xfrm>
            <a:off x="1143000" y="4135438"/>
            <a:ext cx="1447800" cy="457200"/>
          </a:xfrm>
          <a:prstGeom prst="rect">
            <a:avLst/>
          </a:prstGeom>
          <a:solidFill>
            <a:srgbClr val="3399FF"/>
          </a:solidFill>
          <a:ln w="9525">
            <a:solidFill>
              <a:schemeClr val="tx1"/>
            </a:solidFill>
            <a:miter lim="800000"/>
            <a:headEnd/>
            <a:tailEnd/>
          </a:ln>
          <a:effectLst/>
        </p:spPr>
        <p:txBody>
          <a:bodyPr wrap="none" anchor="ctr"/>
          <a:lstStyle/>
          <a:p>
            <a:r>
              <a:rPr lang="en-US"/>
              <a:t>Register Rj</a:t>
            </a:r>
          </a:p>
        </p:txBody>
      </p:sp>
      <p:sp>
        <p:nvSpPr>
          <p:cNvPr id="564241" name="Rectangle 17"/>
          <p:cNvSpPr>
            <a:spLocks noChangeArrowheads="1"/>
          </p:cNvSpPr>
          <p:nvPr/>
        </p:nvSpPr>
        <p:spPr bwMode="auto">
          <a:xfrm>
            <a:off x="3810000" y="3505200"/>
            <a:ext cx="990600" cy="969963"/>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564242" name="Line 18"/>
          <p:cNvSpPr>
            <a:spLocks noChangeShapeType="1"/>
          </p:cNvSpPr>
          <p:nvPr/>
        </p:nvSpPr>
        <p:spPr bwMode="auto">
          <a:xfrm>
            <a:off x="2590800" y="3678238"/>
            <a:ext cx="1219200" cy="0"/>
          </a:xfrm>
          <a:prstGeom prst="line">
            <a:avLst/>
          </a:prstGeom>
          <a:noFill/>
          <a:ln w="9525">
            <a:solidFill>
              <a:schemeClr val="tx1"/>
            </a:solidFill>
            <a:miter lim="800000"/>
            <a:headEnd/>
            <a:tailEnd type="triangle" w="med" len="med"/>
          </a:ln>
          <a:effectLst/>
        </p:spPr>
        <p:txBody>
          <a:bodyPr wrap="none"/>
          <a:lstStyle/>
          <a:p>
            <a:endParaRPr lang="en-US"/>
          </a:p>
        </p:txBody>
      </p:sp>
      <p:sp>
        <p:nvSpPr>
          <p:cNvPr id="564243" name="Line 19"/>
          <p:cNvSpPr>
            <a:spLocks noChangeShapeType="1"/>
          </p:cNvSpPr>
          <p:nvPr/>
        </p:nvSpPr>
        <p:spPr bwMode="auto">
          <a:xfrm>
            <a:off x="2590800" y="4364038"/>
            <a:ext cx="1219200" cy="0"/>
          </a:xfrm>
          <a:prstGeom prst="line">
            <a:avLst/>
          </a:prstGeom>
          <a:noFill/>
          <a:ln w="9525">
            <a:solidFill>
              <a:schemeClr val="tx1"/>
            </a:solidFill>
            <a:miter lim="800000"/>
            <a:headEnd/>
            <a:tailEnd type="triangle" w="med" len="med"/>
          </a:ln>
          <a:effectLst/>
        </p:spPr>
        <p:txBody>
          <a:bodyPr wrap="none"/>
          <a:lstStyle/>
          <a:p>
            <a:endParaRPr lang="en-US"/>
          </a:p>
        </p:txBody>
      </p:sp>
      <p:sp>
        <p:nvSpPr>
          <p:cNvPr id="564244" name="Line 20"/>
          <p:cNvSpPr>
            <a:spLocks noChangeShapeType="1"/>
          </p:cNvSpPr>
          <p:nvPr/>
        </p:nvSpPr>
        <p:spPr bwMode="auto">
          <a:xfrm flipV="1">
            <a:off x="4800600" y="4038600"/>
            <a:ext cx="1371600" cy="0"/>
          </a:xfrm>
          <a:prstGeom prst="line">
            <a:avLst/>
          </a:prstGeom>
          <a:noFill/>
          <a:ln w="9525">
            <a:solidFill>
              <a:schemeClr val="tx1"/>
            </a:solidFill>
            <a:miter lim="800000"/>
            <a:headEnd/>
            <a:tailEnd type="triangle" w="med" len="med"/>
          </a:ln>
          <a:effectLst/>
        </p:spPr>
        <p:txBody>
          <a:bodyPr wrap="none"/>
          <a:lstStyle/>
          <a:p>
            <a:endParaRPr lang="en-US"/>
          </a:p>
        </p:txBody>
      </p:sp>
      <p:sp>
        <p:nvSpPr>
          <p:cNvPr id="564245" name="Rectangle 21"/>
          <p:cNvSpPr>
            <a:spLocks noChangeArrowheads="1"/>
          </p:cNvSpPr>
          <p:nvPr/>
        </p:nvSpPr>
        <p:spPr bwMode="auto">
          <a:xfrm>
            <a:off x="6172200" y="3810000"/>
            <a:ext cx="1447800" cy="457200"/>
          </a:xfrm>
          <a:prstGeom prst="rect">
            <a:avLst/>
          </a:prstGeom>
          <a:solidFill>
            <a:srgbClr val="3399FF"/>
          </a:solidFill>
          <a:ln w="9525">
            <a:solidFill>
              <a:schemeClr val="tx1"/>
            </a:solidFill>
            <a:miter lim="800000"/>
            <a:headEnd/>
            <a:tailEnd/>
          </a:ln>
          <a:effectLst/>
        </p:spPr>
        <p:txBody>
          <a:bodyPr wrap="none" anchor="ctr"/>
          <a:lstStyle/>
          <a:p>
            <a:r>
              <a:rPr lang="en-US"/>
              <a:t>Register Rk</a:t>
            </a:r>
          </a:p>
        </p:txBody>
      </p:sp>
      <p:sp>
        <p:nvSpPr>
          <p:cNvPr id="564246" name="Text Box 22"/>
          <p:cNvSpPr txBox="1">
            <a:spLocks noChangeArrowheads="1"/>
          </p:cNvSpPr>
          <p:nvPr/>
        </p:nvSpPr>
        <p:spPr bwMode="auto">
          <a:xfrm>
            <a:off x="2709863" y="3359150"/>
            <a:ext cx="839787" cy="336550"/>
          </a:xfrm>
          <a:prstGeom prst="rect">
            <a:avLst/>
          </a:prstGeom>
          <a:noFill/>
          <a:ln w="9525">
            <a:noFill/>
            <a:miter lim="800000"/>
            <a:headEnd/>
            <a:tailEnd/>
          </a:ln>
          <a:effectLst/>
        </p:spPr>
        <p:txBody>
          <a:bodyPr wrap="none">
            <a:spAutoFit/>
          </a:bodyPr>
          <a:lstStyle/>
          <a:p>
            <a:r>
              <a:rPr lang="en-US" sz="1600"/>
              <a:t>operand</a:t>
            </a:r>
          </a:p>
        </p:txBody>
      </p:sp>
      <p:sp>
        <p:nvSpPr>
          <p:cNvPr id="564247" name="Text Box 23"/>
          <p:cNvSpPr txBox="1">
            <a:spLocks noChangeArrowheads="1"/>
          </p:cNvSpPr>
          <p:nvPr/>
        </p:nvSpPr>
        <p:spPr bwMode="auto">
          <a:xfrm>
            <a:off x="2732088" y="4065588"/>
            <a:ext cx="839787" cy="336550"/>
          </a:xfrm>
          <a:prstGeom prst="rect">
            <a:avLst/>
          </a:prstGeom>
          <a:noFill/>
          <a:ln w="9525">
            <a:noFill/>
            <a:miter lim="800000"/>
            <a:headEnd/>
            <a:tailEnd/>
          </a:ln>
          <a:effectLst/>
        </p:spPr>
        <p:txBody>
          <a:bodyPr wrap="none">
            <a:spAutoFit/>
          </a:bodyPr>
          <a:lstStyle/>
          <a:p>
            <a:r>
              <a:rPr lang="en-US" sz="1600"/>
              <a:t>operand</a:t>
            </a:r>
          </a:p>
        </p:txBody>
      </p:sp>
      <p:sp>
        <p:nvSpPr>
          <p:cNvPr id="564248" name="Text Box 24"/>
          <p:cNvSpPr txBox="1">
            <a:spLocks noChangeArrowheads="1"/>
          </p:cNvSpPr>
          <p:nvPr/>
        </p:nvSpPr>
        <p:spPr bwMode="auto">
          <a:xfrm>
            <a:off x="5191125" y="3684588"/>
            <a:ext cx="638175" cy="336550"/>
          </a:xfrm>
          <a:prstGeom prst="rect">
            <a:avLst/>
          </a:prstGeom>
          <a:noFill/>
          <a:ln w="9525">
            <a:noFill/>
            <a:miter lim="800000"/>
            <a:headEnd/>
            <a:tailEnd/>
          </a:ln>
          <a:effectLst/>
        </p:spPr>
        <p:txBody>
          <a:bodyPr wrap="none">
            <a:spAutoFit/>
          </a:bodyPr>
          <a:lstStyle/>
          <a:p>
            <a:r>
              <a:rPr lang="en-US" sz="1600"/>
              <a:t>result</a:t>
            </a:r>
          </a:p>
        </p:txBody>
      </p:sp>
      <p:sp>
        <p:nvSpPr>
          <p:cNvPr id="564249" name="Text Box 25"/>
          <p:cNvSpPr txBox="1">
            <a:spLocks noChangeArrowheads="1"/>
          </p:cNvSpPr>
          <p:nvPr/>
        </p:nvSpPr>
        <p:spPr bwMode="auto">
          <a:xfrm>
            <a:off x="3517900" y="4495800"/>
            <a:ext cx="1670050" cy="304800"/>
          </a:xfrm>
          <a:prstGeom prst="rect">
            <a:avLst/>
          </a:prstGeom>
          <a:noFill/>
          <a:ln w="9525">
            <a:noFill/>
            <a:miter lim="800000"/>
            <a:headEnd/>
            <a:tailEnd/>
          </a:ln>
          <a:effectLst/>
        </p:spPr>
        <p:txBody>
          <a:bodyPr wrap="none">
            <a:spAutoFit/>
          </a:bodyPr>
          <a:lstStyle/>
          <a:p>
            <a:r>
              <a:rPr lang="en-US" sz="1400" b="1"/>
              <a:t>Operation circuitry</a:t>
            </a:r>
          </a:p>
        </p:txBody>
      </p:sp>
    </p:spTree>
    <p:custDataLst>
      <p:tags r:id="rId1"/>
    </p:custDataLst>
    <p:extLst>
      <p:ext uri="{BB962C8B-B14F-4D97-AF65-F5344CB8AC3E}">
        <p14:creationId xmlns:p14="http://schemas.microsoft.com/office/powerpoint/2010/main" val="233965644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http://content.hwigroup.net/images/products/xl/204419/dell_latitude_e5540_5540511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3473" y="4106373"/>
            <a:ext cx="1113518" cy="675998"/>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4"/>
          <p:cNvSpPr>
            <a:spLocks noGrp="1"/>
          </p:cNvSpPr>
          <p:nvPr>
            <p:ph type="sldNum" sz="quarter" idx="11"/>
          </p:nvPr>
        </p:nvSpPr>
        <p:spPr/>
        <p:txBody>
          <a:bodyPr/>
          <a:lstStyle/>
          <a:p>
            <a:fld id="{CDE0100E-D50D-4546-98A0-5F91149C10A1}" type="slidenum">
              <a:rPr lang="en-US"/>
              <a:pPr/>
              <a:t>24</a:t>
            </a:fld>
            <a:endParaRPr lang="en-US"/>
          </a:p>
        </p:txBody>
      </p:sp>
      <p:sp>
        <p:nvSpPr>
          <p:cNvPr id="565250" name="Rectangle 2"/>
          <p:cNvSpPr>
            <a:spLocks noGrp="1" noChangeArrowheads="1"/>
          </p:cNvSpPr>
          <p:nvPr>
            <p:ph type="title"/>
          </p:nvPr>
        </p:nvSpPr>
        <p:spPr/>
        <p:txBody>
          <a:bodyPr/>
          <a:lstStyle/>
          <a:p>
            <a:r>
              <a:rPr lang="en-US" dirty="0"/>
              <a:t>How Many Registers?</a:t>
            </a:r>
          </a:p>
        </p:txBody>
      </p:sp>
      <p:sp>
        <p:nvSpPr>
          <p:cNvPr id="565251" name="Rectangle 3"/>
          <p:cNvSpPr>
            <a:spLocks noGrp="1" noChangeArrowheads="1"/>
          </p:cNvSpPr>
          <p:nvPr>
            <p:ph type="body" idx="1"/>
          </p:nvPr>
        </p:nvSpPr>
        <p:spPr>
          <a:xfrm>
            <a:off x="838200" y="1371600"/>
            <a:ext cx="7391400" cy="5029200"/>
          </a:xfrm>
        </p:spPr>
        <p:txBody>
          <a:bodyPr/>
          <a:lstStyle/>
          <a:p>
            <a:pPr>
              <a:buFont typeface="Wingdings" pitchFamily="2" charset="2"/>
              <a:buNone/>
            </a:pPr>
            <a:r>
              <a:rPr lang="en-US" sz="2000" dirty="0"/>
              <a:t>Typically, a CPU has less than </a:t>
            </a:r>
            <a:r>
              <a:rPr lang="en-US" sz="2000" dirty="0" smtClean="0"/>
              <a:t>8 </a:t>
            </a:r>
            <a:r>
              <a:rPr lang="en-US" sz="2000" dirty="0"/>
              <a:t>KB </a:t>
            </a:r>
            <a:r>
              <a:rPr lang="en-US" sz="2000" dirty="0" smtClean="0"/>
              <a:t>(8192 </a:t>
            </a:r>
            <a:r>
              <a:rPr lang="en-US" sz="2000" dirty="0"/>
              <a:t>bytes) of registers, usually split into registers for holding </a:t>
            </a:r>
            <a:r>
              <a:rPr lang="en-US" sz="2000" b="1" u="sng" dirty="0"/>
              <a:t>integer</a:t>
            </a:r>
            <a:r>
              <a:rPr lang="en-US" sz="2000" dirty="0"/>
              <a:t> values and registers for holding </a:t>
            </a:r>
            <a:r>
              <a:rPr lang="en-US" sz="2000" b="1" u="sng" dirty="0"/>
              <a:t>floating point</a:t>
            </a:r>
            <a:r>
              <a:rPr lang="en-US" sz="2000" dirty="0"/>
              <a:t> (real) values, plus a few special purpose registers.</a:t>
            </a:r>
          </a:p>
          <a:p>
            <a:pPr>
              <a:buFont typeface="Wingdings" pitchFamily="2" charset="2"/>
              <a:buNone/>
            </a:pPr>
            <a:r>
              <a:rPr lang="en-US" sz="2000" dirty="0"/>
              <a:t>Examples:</a:t>
            </a:r>
          </a:p>
          <a:p>
            <a:r>
              <a:rPr lang="en-US" sz="2000" b="1" u="sng" dirty="0" smtClean="0"/>
              <a:t>IBM POWER7</a:t>
            </a:r>
            <a:r>
              <a:rPr lang="en-US" sz="2000" dirty="0" smtClean="0"/>
              <a:t> (found in IBM p-Series supercomputers):            226 64-bit integer registers and 348 128-bit merged       vector/scalar registers (7376 bytes) </a:t>
            </a:r>
            <a:r>
              <a:rPr lang="en-US" sz="2000" baseline="30000" dirty="0" smtClean="0"/>
              <a:t>[28]</a:t>
            </a:r>
          </a:p>
          <a:p>
            <a:r>
              <a:rPr lang="en-US" sz="2000" b="1" u="sng" dirty="0" smtClean="0"/>
              <a:t>Intel Sandy Bridge</a:t>
            </a:r>
            <a:r>
              <a:rPr lang="en-US" sz="2000" b="1" dirty="0" smtClean="0"/>
              <a:t>:</a:t>
            </a:r>
            <a:r>
              <a:rPr lang="en-US" sz="2000" dirty="0" smtClean="0"/>
              <a:t> 16 64-bit general purpose registers, 8 64-bit floating point registers, 8 128-bit floating point vector registers,   16 256-bit floating point registers (832 bytes) </a:t>
            </a:r>
            <a:r>
              <a:rPr lang="en-US" sz="2000" baseline="30000" dirty="0" smtClean="0"/>
              <a:t>[29]</a:t>
            </a:r>
            <a:endParaRPr lang="en-US" sz="2000" b="1" u="sng" baseline="30000" dirty="0" smtClean="0"/>
          </a:p>
          <a:p>
            <a:r>
              <a:rPr lang="en-US" sz="2000" b="1" u="sng" dirty="0" smtClean="0"/>
              <a:t>Intel </a:t>
            </a:r>
            <a:r>
              <a:rPr lang="en-US" sz="2000" b="1" u="sng" dirty="0"/>
              <a:t>Itanium2</a:t>
            </a:r>
            <a:r>
              <a:rPr lang="en-US" sz="2000" dirty="0"/>
              <a:t>: 128 64-bit integer registers, 128 82-bit floating point registers (2304 bytes) </a:t>
            </a:r>
            <a:r>
              <a:rPr lang="en-US" sz="2000" baseline="30000" dirty="0"/>
              <a:t>[23]</a:t>
            </a:r>
          </a:p>
        </p:txBody>
      </p:sp>
      <p:pic>
        <p:nvPicPr>
          <p:cNvPr id="565253" name="Picture 5" descr="schooner_left1_mini"/>
          <p:cNvPicPr>
            <a:picLocks noChangeAspect="1" noChangeArrowheads="1"/>
          </p:cNvPicPr>
          <p:nvPr/>
        </p:nvPicPr>
        <p:blipFill>
          <a:blip r:embed="rId4" cstate="print"/>
          <a:srcRect/>
          <a:stretch>
            <a:fillRect/>
          </a:stretch>
        </p:blipFill>
        <p:spPr bwMode="auto">
          <a:xfrm>
            <a:off x="8001000" y="5181600"/>
            <a:ext cx="403225" cy="1066800"/>
          </a:xfrm>
          <a:prstGeom prst="rect">
            <a:avLst/>
          </a:prstGeom>
          <a:noFill/>
        </p:spPr>
      </p:pic>
      <p:pic>
        <p:nvPicPr>
          <p:cNvPr id="565255" name="Picture 7" descr="ibm_p5_590"/>
          <p:cNvPicPr>
            <a:picLocks noChangeAspect="1" noChangeArrowheads="1"/>
          </p:cNvPicPr>
          <p:nvPr/>
        </p:nvPicPr>
        <p:blipFill>
          <a:blip r:embed="rId5" cstate="print"/>
          <a:srcRect/>
          <a:stretch>
            <a:fillRect/>
          </a:stretch>
        </p:blipFill>
        <p:spPr bwMode="auto">
          <a:xfrm>
            <a:off x="7467600" y="2514600"/>
            <a:ext cx="735013" cy="1371600"/>
          </a:xfrm>
          <a:prstGeom prst="rect">
            <a:avLst/>
          </a:prstGeom>
          <a:noFill/>
        </p:spPr>
      </p:pic>
      <p:sp>
        <p:nvSpPr>
          <p:cNvPr id="10" name="Footer Placeholder 3"/>
          <p:cNvSpPr txBox="1">
            <a:spLocks/>
          </p:cNvSpPr>
          <p:nvPr/>
        </p:nvSpPr>
        <p:spPr bwMode="auto">
          <a:xfrm>
            <a:off x="1600200" y="6172200"/>
            <a:ext cx="5334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Supercomputing in Plain English: Storage Hierarchy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Tue Jan 27 2015</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pic>
        <p:nvPicPr>
          <p:cNvPr id="13" name="Picture 2" descr="http://content.hwigroup.net/images/products/xl/204419/dell_latitude_e5540_5540511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14355" y="4428043"/>
            <a:ext cx="1113518" cy="675998"/>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74217464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So Few Registers?</a:t>
            </a:r>
            <a:endParaRPr lang="en-US" dirty="0"/>
          </a:p>
        </p:txBody>
      </p:sp>
      <p:sp>
        <p:nvSpPr>
          <p:cNvPr id="3" name="Content Placeholder 2"/>
          <p:cNvSpPr>
            <a:spLocks noGrp="1"/>
          </p:cNvSpPr>
          <p:nvPr>
            <p:ph idx="1"/>
          </p:nvPr>
        </p:nvSpPr>
        <p:spPr/>
        <p:txBody>
          <a:bodyPr/>
          <a:lstStyle/>
          <a:p>
            <a:pPr marL="0" indent="0">
              <a:buNone/>
            </a:pPr>
            <a:r>
              <a:rPr lang="en-US" dirty="0" smtClean="0"/>
              <a:t>Why so few registers?</a:t>
            </a:r>
          </a:p>
          <a:p>
            <a:pPr marL="0" indent="0">
              <a:buNone/>
            </a:pPr>
            <a:r>
              <a:rPr lang="en-US" dirty="0" smtClean="0"/>
              <a:t>Because having more registers can be expensive, but doesn’t seem to help much:</a:t>
            </a:r>
          </a:p>
          <a:p>
            <a:pPr marL="0" indent="0">
              <a:buNone/>
            </a:pPr>
            <a:r>
              <a:rPr lang="en-US" dirty="0" smtClean="0"/>
              <a:t>“… [A]</a:t>
            </a:r>
            <a:r>
              <a:rPr lang="en-US" dirty="0" err="1" smtClean="0"/>
              <a:t>lthough</a:t>
            </a:r>
            <a:r>
              <a:rPr lang="en-US" dirty="0" smtClean="0"/>
              <a:t> </a:t>
            </a:r>
            <a:r>
              <a:rPr lang="en-US" dirty="0"/>
              <a:t>for all applications, </a:t>
            </a:r>
            <a:r>
              <a:rPr lang="en-US" dirty="0" smtClean="0"/>
              <a:t>in average</a:t>
            </a:r>
            <a:r>
              <a:rPr lang="en-US" dirty="0"/>
              <a:t>, the best size of </a:t>
            </a:r>
            <a:r>
              <a:rPr lang="en-US" dirty="0" smtClean="0"/>
              <a:t>[the] register </a:t>
            </a:r>
            <a:r>
              <a:rPr lang="en-US" dirty="0"/>
              <a:t>file is 68 and above but </a:t>
            </a:r>
            <a:r>
              <a:rPr lang="en-US" dirty="0" smtClean="0"/>
              <a:t>in sizes </a:t>
            </a:r>
            <a:r>
              <a:rPr lang="en-US" dirty="0"/>
              <a:t>near </a:t>
            </a:r>
            <a:r>
              <a:rPr lang="en-US" dirty="0" smtClean="0"/>
              <a:t>… half </a:t>
            </a:r>
            <a:r>
              <a:rPr lang="en-US" dirty="0"/>
              <a:t>of this size performance penalty is </a:t>
            </a:r>
            <a:r>
              <a:rPr lang="en-US" dirty="0" smtClean="0"/>
              <a:t>lower that </a:t>
            </a:r>
            <a:r>
              <a:rPr lang="en-US" dirty="0"/>
              <a:t>5</a:t>
            </a:r>
            <a:r>
              <a:rPr lang="en-US" dirty="0" smtClean="0"/>
              <a:t>%.”</a:t>
            </a:r>
          </a:p>
          <a:p>
            <a:pPr marL="0" indent="0">
              <a:buNone/>
            </a:pPr>
            <a:r>
              <a:rPr lang="en-US" sz="1600" dirty="0" smtClean="0"/>
              <a:t>M. </a:t>
            </a:r>
            <a:r>
              <a:rPr lang="en-US" sz="1600" dirty="0" err="1" smtClean="0"/>
              <a:t>Alipour</a:t>
            </a:r>
            <a:r>
              <a:rPr lang="en-US" sz="1600" dirty="0" smtClean="0"/>
              <a:t>, M. </a:t>
            </a:r>
            <a:r>
              <a:rPr lang="en-US" sz="1600" dirty="0"/>
              <a:t>E. </a:t>
            </a:r>
            <a:r>
              <a:rPr lang="en-US" sz="1600" dirty="0" err="1" smtClean="0"/>
              <a:t>Salehi</a:t>
            </a:r>
            <a:r>
              <a:rPr lang="en-US" sz="1600" dirty="0" smtClean="0"/>
              <a:t>, H. </a:t>
            </a:r>
            <a:r>
              <a:rPr lang="en-US" sz="1600" dirty="0" err="1"/>
              <a:t>S</a:t>
            </a:r>
            <a:r>
              <a:rPr lang="en-US" sz="1600" dirty="0" err="1" smtClean="0"/>
              <a:t>hojaei</a:t>
            </a:r>
            <a:r>
              <a:rPr lang="en-US" sz="1600" dirty="0" smtClean="0"/>
              <a:t> </a:t>
            </a:r>
            <a:r>
              <a:rPr lang="en-US" sz="1600" dirty="0" err="1" smtClean="0"/>
              <a:t>Baghini</a:t>
            </a:r>
            <a:r>
              <a:rPr lang="en-US" sz="1600" dirty="0" smtClean="0"/>
              <a:t>, “</a:t>
            </a:r>
            <a:r>
              <a:rPr lang="en-US" sz="1600" dirty="0"/>
              <a:t>Design Space Exploration to Find the Optimum </a:t>
            </a:r>
            <a:r>
              <a:rPr lang="en-US" sz="1600" dirty="0" smtClean="0"/>
              <a:t>Cache and </a:t>
            </a:r>
            <a:r>
              <a:rPr lang="en-US" sz="1600" dirty="0"/>
              <a:t>Register File Size for Embedded </a:t>
            </a:r>
            <a:r>
              <a:rPr lang="en-US" sz="1600" dirty="0" smtClean="0"/>
              <a:t>Applications.” </a:t>
            </a:r>
            <a:r>
              <a:rPr lang="en-US" sz="1600" i="1" dirty="0"/>
              <a:t>Int'l Conf. Embedded Systems and </a:t>
            </a:r>
            <a:r>
              <a:rPr lang="en-US" sz="1600" i="1" dirty="0" smtClean="0"/>
              <a:t>Applications (ESA'11)</a:t>
            </a:r>
            <a:r>
              <a:rPr lang="en-US" sz="1600" dirty="0" smtClean="0"/>
              <a:t>, 214-219. </a:t>
            </a:r>
            <a:r>
              <a:rPr lang="en-US" sz="1600" dirty="0" smtClean="0">
                <a:latin typeface="Courier New" panose="02070309020205020404" pitchFamily="49" charset="0"/>
                <a:cs typeface="Courier New" panose="02070309020205020404" pitchFamily="49" charset="0"/>
                <a:hlinkClick r:id="rId2"/>
              </a:rPr>
              <a:t>http://arxiv.org/ftp/arxiv/papers/1205/1205.1871.pdf</a:t>
            </a:r>
            <a:endParaRPr lang="en-US" sz="1600" dirty="0">
              <a:latin typeface="Courier New" panose="02070309020205020404" pitchFamily="49" charset="0"/>
              <a:cs typeface="Courier New" panose="02070309020205020404" pitchFamily="49" charset="0"/>
            </a:endParaRPr>
          </a:p>
          <a:p>
            <a:pPr marL="0" indent="0">
              <a:buNone/>
            </a:pPr>
            <a:r>
              <a:rPr lang="en-US" dirty="0" smtClean="0"/>
              <a:t>In other words, you can add more registers, but your CPU will cost more, may draw more power, and your performance improvement will be modest.</a:t>
            </a:r>
            <a:endParaRPr lang="en-US" dirty="0"/>
          </a:p>
        </p:txBody>
      </p:sp>
      <p:sp>
        <p:nvSpPr>
          <p:cNvPr id="4" name="Footer Placeholder 3"/>
          <p:cNvSpPr>
            <a:spLocks noGrp="1"/>
          </p:cNvSpPr>
          <p:nvPr>
            <p:ph type="ftr" sz="quarter" idx="10"/>
          </p:nvPr>
        </p:nvSpPr>
        <p:spPr/>
        <p:txBody>
          <a:bodyPr/>
          <a:lstStyle/>
          <a:p>
            <a:pPr>
              <a:defRPr/>
            </a:pPr>
            <a:r>
              <a:rPr lang="en-US" smtClean="0"/>
              <a:t>Supercomputing in Plain English: Storage Hierarchy</a:t>
            </a:r>
          </a:p>
          <a:p>
            <a:pPr>
              <a:defRPr/>
            </a:pPr>
            <a:r>
              <a:rPr lang="en-US" smtClean="0"/>
              <a:t>Tue Jan 27 2015</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25</a:t>
            </a:fld>
            <a:endParaRPr lang="en-US"/>
          </a:p>
        </p:txBody>
      </p:sp>
    </p:spTree>
    <p:extLst>
      <p:ext uri="{BB962C8B-B14F-4D97-AF65-F5344CB8AC3E}">
        <p14:creationId xmlns:p14="http://schemas.microsoft.com/office/powerpoint/2010/main" val="1991443339"/>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6274" name="Rectangle 2"/>
          <p:cNvSpPr>
            <a:spLocks noGrp="1" noChangeArrowheads="1"/>
          </p:cNvSpPr>
          <p:nvPr>
            <p:ph type="ctrTitle"/>
          </p:nvPr>
        </p:nvSpPr>
        <p:spPr/>
        <p:txBody>
          <a:bodyPr/>
          <a:lstStyle/>
          <a:p>
            <a:r>
              <a:rPr lang="en-US"/>
              <a:t/>
            </a:r>
            <a:br>
              <a:rPr lang="en-US"/>
            </a:br>
            <a:r>
              <a:rPr lang="en-US" sz="6000"/>
              <a:t>Cache</a:t>
            </a:r>
          </a:p>
        </p:txBody>
      </p:sp>
      <p:sp>
        <p:nvSpPr>
          <p:cNvPr id="566275" name="Text Box 3"/>
          <p:cNvSpPr txBox="1">
            <a:spLocks noChangeArrowheads="1"/>
          </p:cNvSpPr>
          <p:nvPr/>
        </p:nvSpPr>
        <p:spPr bwMode="auto">
          <a:xfrm>
            <a:off x="6080125" y="4684713"/>
            <a:ext cx="361950" cy="274637"/>
          </a:xfrm>
          <a:prstGeom prst="rect">
            <a:avLst/>
          </a:prstGeom>
          <a:noFill/>
          <a:ln w="9525">
            <a:noFill/>
            <a:miter lim="800000"/>
            <a:headEnd/>
            <a:tailEnd/>
          </a:ln>
          <a:effectLst/>
        </p:spPr>
        <p:txBody>
          <a:bodyPr wrap="none">
            <a:spAutoFit/>
          </a:bodyPr>
          <a:lstStyle/>
          <a:p>
            <a:pPr algn="l"/>
            <a:r>
              <a:rPr lang="en-US" sz="1200"/>
              <a:t>[4]</a:t>
            </a:r>
          </a:p>
        </p:txBody>
      </p:sp>
      <p:pic>
        <p:nvPicPr>
          <p:cNvPr id="566276" name="Picture 4" descr="power5"/>
          <p:cNvPicPr>
            <a:picLocks noChangeAspect="1" noChangeArrowheads="1"/>
          </p:cNvPicPr>
          <p:nvPr/>
        </p:nvPicPr>
        <p:blipFill>
          <a:blip r:embed="rId3" cstate="print"/>
          <a:srcRect/>
          <a:stretch>
            <a:fillRect/>
          </a:stretch>
        </p:blipFill>
        <p:spPr bwMode="auto">
          <a:xfrm>
            <a:off x="3733800" y="3886200"/>
            <a:ext cx="2314575" cy="2370138"/>
          </a:xfrm>
          <a:prstGeom prst="rect">
            <a:avLst/>
          </a:prstGeom>
          <a:noFill/>
        </p:spPr>
      </p:pic>
    </p:spTree>
    <p:custDataLst>
      <p:tags r:id="rId1"/>
    </p:custDataLst>
    <p:extLst>
      <p:ext uri="{BB962C8B-B14F-4D97-AF65-F5344CB8AC3E}">
        <p14:creationId xmlns:p14="http://schemas.microsoft.com/office/powerpoint/2010/main" val="342151993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55061291-C592-4509-BDAF-3746C565D67E}" type="slidenum">
              <a:rPr lang="en-US"/>
              <a:pPr/>
              <a:t>27</a:t>
            </a:fld>
            <a:endParaRPr lang="en-US"/>
          </a:p>
        </p:txBody>
      </p:sp>
      <p:sp>
        <p:nvSpPr>
          <p:cNvPr id="567298" name="Rectangle 2"/>
          <p:cNvSpPr>
            <a:spLocks noGrp="1" noChangeArrowheads="1"/>
          </p:cNvSpPr>
          <p:nvPr>
            <p:ph type="title"/>
          </p:nvPr>
        </p:nvSpPr>
        <p:spPr/>
        <p:txBody>
          <a:bodyPr/>
          <a:lstStyle/>
          <a:p>
            <a:r>
              <a:rPr lang="en-US"/>
              <a:t>What is Cache?</a:t>
            </a:r>
          </a:p>
        </p:txBody>
      </p:sp>
      <p:sp>
        <p:nvSpPr>
          <p:cNvPr id="567299" name="Rectangle 3"/>
          <p:cNvSpPr>
            <a:spLocks noGrp="1" noChangeArrowheads="1"/>
          </p:cNvSpPr>
          <p:nvPr>
            <p:ph type="body" idx="1"/>
          </p:nvPr>
        </p:nvSpPr>
        <p:spPr>
          <a:xfrm>
            <a:off x="685800" y="1219200"/>
            <a:ext cx="7696200" cy="5105400"/>
          </a:xfrm>
        </p:spPr>
        <p:txBody>
          <a:bodyPr/>
          <a:lstStyle/>
          <a:p>
            <a:pPr>
              <a:lnSpc>
                <a:spcPct val="90000"/>
              </a:lnSpc>
            </a:pPr>
            <a:r>
              <a:rPr lang="en-US" dirty="0"/>
              <a:t>A special kind of memory where data reside that </a:t>
            </a:r>
            <a:r>
              <a:rPr lang="en-US" b="1" u="sng" dirty="0">
                <a:solidFill>
                  <a:schemeClr val="folHlink"/>
                </a:solidFill>
              </a:rPr>
              <a:t>are</a:t>
            </a:r>
            <a:r>
              <a:rPr lang="en-US" u="sng" dirty="0">
                <a:solidFill>
                  <a:schemeClr val="folHlink"/>
                </a:solidFill>
              </a:rPr>
              <a:t> </a:t>
            </a:r>
            <a:r>
              <a:rPr lang="en-US" b="1" u="sng" dirty="0">
                <a:solidFill>
                  <a:schemeClr val="folHlink"/>
                </a:solidFill>
              </a:rPr>
              <a:t>about to be used</a:t>
            </a:r>
            <a:r>
              <a:rPr lang="en-US" dirty="0"/>
              <a:t> or </a:t>
            </a:r>
            <a:r>
              <a:rPr lang="en-US" b="1" u="sng" dirty="0">
                <a:solidFill>
                  <a:schemeClr val="folHlink"/>
                </a:solidFill>
              </a:rPr>
              <a:t>have</a:t>
            </a:r>
            <a:r>
              <a:rPr lang="en-US" u="sng" dirty="0">
                <a:solidFill>
                  <a:schemeClr val="folHlink"/>
                </a:solidFill>
              </a:rPr>
              <a:t> </a:t>
            </a:r>
            <a:r>
              <a:rPr lang="en-US" b="1" u="sng" dirty="0">
                <a:solidFill>
                  <a:schemeClr val="folHlink"/>
                </a:solidFill>
              </a:rPr>
              <a:t>just been used</a:t>
            </a:r>
            <a:r>
              <a:rPr lang="en-US" b="1" dirty="0"/>
              <a:t>.</a:t>
            </a:r>
          </a:p>
          <a:p>
            <a:pPr>
              <a:lnSpc>
                <a:spcPct val="80000"/>
              </a:lnSpc>
            </a:pPr>
            <a:r>
              <a:rPr lang="en-US" dirty="0"/>
              <a:t>Very fast =&gt; very expensive =&gt; very small (typically 100 to 10,000 times as expensive as RAM per byte)</a:t>
            </a:r>
          </a:p>
          <a:p>
            <a:pPr>
              <a:lnSpc>
                <a:spcPct val="80000"/>
              </a:lnSpc>
            </a:pPr>
            <a:r>
              <a:rPr lang="en-US" dirty="0"/>
              <a:t>Data in cache can be loaded into or stored from registers at speeds comparable to the speed of performing computations.</a:t>
            </a:r>
          </a:p>
          <a:p>
            <a:pPr>
              <a:lnSpc>
                <a:spcPct val="80000"/>
              </a:lnSpc>
            </a:pPr>
            <a:r>
              <a:rPr lang="en-US" dirty="0"/>
              <a:t>Data that are not in cache (but that are in Main Memory) take </a:t>
            </a:r>
            <a:r>
              <a:rPr lang="en-US" b="1" u="sng" dirty="0">
                <a:solidFill>
                  <a:schemeClr val="hlink"/>
                </a:solidFill>
              </a:rPr>
              <a:t>much</a:t>
            </a:r>
            <a:r>
              <a:rPr lang="en-US" dirty="0"/>
              <a:t> longer to load or store.</a:t>
            </a:r>
          </a:p>
          <a:p>
            <a:pPr>
              <a:lnSpc>
                <a:spcPct val="80000"/>
              </a:lnSpc>
            </a:pPr>
            <a:r>
              <a:rPr lang="en-US" dirty="0"/>
              <a:t>Cache is near the CPU: either inside the CPU or on the </a:t>
            </a:r>
            <a:r>
              <a:rPr lang="en-US" b="1" i="1" u="sng" dirty="0"/>
              <a:t>motherboard</a:t>
            </a:r>
            <a:r>
              <a:rPr lang="en-US" dirty="0"/>
              <a:t> that the CPU sits on.</a:t>
            </a:r>
          </a:p>
        </p:txBody>
      </p:sp>
      <p:sp>
        <p:nvSpPr>
          <p:cNvPr id="6" name="Footer Placeholder 3"/>
          <p:cNvSpPr txBox="1">
            <a:spLocks/>
          </p:cNvSpPr>
          <p:nvPr/>
        </p:nvSpPr>
        <p:spPr bwMode="auto">
          <a:xfrm>
            <a:off x="1600200" y="6172200"/>
            <a:ext cx="5334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Supercomputing in Plain English: Storage Hierarchy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Tue Jan 27 2015</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Tree>
    <p:custDataLst>
      <p:tags r:id="rId1"/>
    </p:custDataLst>
    <p:extLst>
      <p:ext uri="{BB962C8B-B14F-4D97-AF65-F5344CB8AC3E}">
        <p14:creationId xmlns:p14="http://schemas.microsoft.com/office/powerpoint/2010/main" val="413959647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ooter Placeholder 2"/>
          <p:cNvSpPr>
            <a:spLocks noGrp="1"/>
          </p:cNvSpPr>
          <p:nvPr>
            <p:ph type="ftr" sz="quarter" idx="10"/>
          </p:nvPr>
        </p:nvSpPr>
        <p:spPr>
          <a:xfrm>
            <a:off x="2252663" y="6172200"/>
            <a:ext cx="3995737" cy="457200"/>
          </a:xfrm>
        </p:spPr>
        <p:txBody>
          <a:bodyPr/>
          <a:lstStyle/>
          <a:p>
            <a:r>
              <a:rPr lang="en-US" dirty="0" smtClean="0"/>
              <a:t>Supercomputing in Plain English: Storage Hierarchy</a:t>
            </a:r>
            <a:endParaRPr lang="en-US" dirty="0"/>
          </a:p>
          <a:p>
            <a:r>
              <a:rPr lang="en-US" dirty="0" smtClean="0"/>
              <a:t>Tue Jan 27 2015</a:t>
            </a:r>
            <a:endParaRPr lang="en-US" dirty="0"/>
          </a:p>
        </p:txBody>
      </p:sp>
      <p:sp>
        <p:nvSpPr>
          <p:cNvPr id="19" name="Slide Number Placeholder 3"/>
          <p:cNvSpPr>
            <a:spLocks noGrp="1"/>
          </p:cNvSpPr>
          <p:nvPr>
            <p:ph type="sldNum" sz="quarter" idx="4294967295"/>
          </p:nvPr>
        </p:nvSpPr>
        <p:spPr>
          <a:xfrm>
            <a:off x="7162800" y="6191250"/>
            <a:ext cx="1295400" cy="457200"/>
          </a:xfrm>
          <a:prstGeom prst="rect">
            <a:avLst/>
          </a:prstGeom>
        </p:spPr>
        <p:txBody>
          <a:bodyPr/>
          <a:lstStyle/>
          <a:p>
            <a:fld id="{8E09AD0E-CE47-42A0-8F9E-5E1FAA43911B}" type="slidenum">
              <a:rPr lang="en-US"/>
              <a:pPr/>
              <a:t>28</a:t>
            </a:fld>
            <a:endParaRPr lang="en-US"/>
          </a:p>
        </p:txBody>
      </p:sp>
      <p:sp>
        <p:nvSpPr>
          <p:cNvPr id="568322" name="Rectangle 2"/>
          <p:cNvSpPr>
            <a:spLocks noGrp="1" noChangeArrowheads="1"/>
          </p:cNvSpPr>
          <p:nvPr>
            <p:ph type="title"/>
          </p:nvPr>
        </p:nvSpPr>
        <p:spPr/>
        <p:txBody>
          <a:bodyPr/>
          <a:lstStyle/>
          <a:p>
            <a:r>
              <a:rPr lang="en-US"/>
              <a:t>From Cache to the CPU</a:t>
            </a:r>
          </a:p>
        </p:txBody>
      </p:sp>
      <p:sp>
        <p:nvSpPr>
          <p:cNvPr id="568323" name="Text Box 3"/>
          <p:cNvSpPr txBox="1">
            <a:spLocks noChangeArrowheads="1"/>
          </p:cNvSpPr>
          <p:nvPr/>
        </p:nvSpPr>
        <p:spPr bwMode="auto">
          <a:xfrm>
            <a:off x="533400" y="5257800"/>
            <a:ext cx="8077200" cy="822325"/>
          </a:xfrm>
          <a:prstGeom prst="rect">
            <a:avLst/>
          </a:prstGeom>
          <a:noFill/>
          <a:ln w="9525">
            <a:noFill/>
            <a:miter lim="800000"/>
            <a:headEnd/>
            <a:tailEnd/>
          </a:ln>
          <a:effectLst/>
        </p:spPr>
        <p:txBody>
          <a:bodyPr>
            <a:spAutoFit/>
          </a:bodyPr>
          <a:lstStyle/>
          <a:p>
            <a:r>
              <a:rPr lang="en-US" sz="2400"/>
              <a:t>Typically, data move between cache and the CPU at speeds relatively near to that of the CPU performing calculations.</a:t>
            </a:r>
          </a:p>
        </p:txBody>
      </p:sp>
      <p:grpSp>
        <p:nvGrpSpPr>
          <p:cNvPr id="2" name="Group 4"/>
          <p:cNvGrpSpPr>
            <a:grpSpLocks/>
          </p:cNvGrpSpPr>
          <p:nvPr/>
        </p:nvGrpSpPr>
        <p:grpSpPr bwMode="auto">
          <a:xfrm>
            <a:off x="3124200" y="3200400"/>
            <a:ext cx="3429000" cy="2057400"/>
            <a:chOff x="480" y="2304"/>
            <a:chExt cx="2160" cy="1296"/>
          </a:xfrm>
        </p:grpSpPr>
        <p:sp>
          <p:nvSpPr>
            <p:cNvPr id="568325" name="Rectangle 5"/>
            <p:cNvSpPr>
              <a:spLocks noChangeArrowheads="1"/>
            </p:cNvSpPr>
            <p:nvPr/>
          </p:nvSpPr>
          <p:spPr bwMode="auto">
            <a:xfrm>
              <a:off x="480" y="2304"/>
              <a:ext cx="2160" cy="1296"/>
            </a:xfrm>
            <a:prstGeom prst="rect">
              <a:avLst/>
            </a:prstGeom>
            <a:solidFill>
              <a:srgbClr val="0000FF"/>
            </a:solidFill>
            <a:ln w="9525">
              <a:solidFill>
                <a:schemeClr val="tx1"/>
              </a:solidFill>
              <a:miter lim="800000"/>
              <a:headEnd/>
              <a:tailEnd/>
            </a:ln>
            <a:effectLst/>
          </p:spPr>
          <p:txBody>
            <a:bodyPr wrap="none" anchor="ctr"/>
            <a:lstStyle/>
            <a:p>
              <a:endParaRPr lang="en-US"/>
            </a:p>
          </p:txBody>
        </p:sp>
        <p:sp>
          <p:nvSpPr>
            <p:cNvPr id="568326" name="Line 6"/>
            <p:cNvSpPr>
              <a:spLocks noChangeShapeType="1"/>
            </p:cNvSpPr>
            <p:nvPr/>
          </p:nvSpPr>
          <p:spPr bwMode="auto">
            <a:xfrm>
              <a:off x="912" y="2304"/>
              <a:ext cx="0" cy="1296"/>
            </a:xfrm>
            <a:prstGeom prst="line">
              <a:avLst/>
            </a:prstGeom>
            <a:noFill/>
            <a:ln w="9525">
              <a:solidFill>
                <a:schemeClr val="tx1"/>
              </a:solidFill>
              <a:miter lim="800000"/>
              <a:headEnd/>
              <a:tailEnd/>
            </a:ln>
            <a:effectLst/>
          </p:spPr>
          <p:txBody>
            <a:bodyPr wrap="none"/>
            <a:lstStyle/>
            <a:p>
              <a:endParaRPr lang="en-US"/>
            </a:p>
          </p:txBody>
        </p:sp>
        <p:sp>
          <p:nvSpPr>
            <p:cNvPr id="568327" name="Line 7"/>
            <p:cNvSpPr>
              <a:spLocks noChangeShapeType="1"/>
            </p:cNvSpPr>
            <p:nvPr/>
          </p:nvSpPr>
          <p:spPr bwMode="auto">
            <a:xfrm>
              <a:off x="480" y="2736"/>
              <a:ext cx="2160" cy="0"/>
            </a:xfrm>
            <a:prstGeom prst="line">
              <a:avLst/>
            </a:prstGeom>
            <a:noFill/>
            <a:ln w="9525">
              <a:solidFill>
                <a:schemeClr val="tx1"/>
              </a:solidFill>
              <a:miter lim="800000"/>
              <a:headEnd/>
              <a:tailEnd/>
            </a:ln>
            <a:effectLst/>
          </p:spPr>
          <p:txBody>
            <a:bodyPr wrap="none"/>
            <a:lstStyle/>
            <a:p>
              <a:endParaRPr lang="en-US"/>
            </a:p>
          </p:txBody>
        </p:sp>
        <p:sp>
          <p:nvSpPr>
            <p:cNvPr id="568328" name="Line 8"/>
            <p:cNvSpPr>
              <a:spLocks noChangeShapeType="1"/>
            </p:cNvSpPr>
            <p:nvPr/>
          </p:nvSpPr>
          <p:spPr bwMode="auto">
            <a:xfrm>
              <a:off x="480" y="3168"/>
              <a:ext cx="2160" cy="0"/>
            </a:xfrm>
            <a:prstGeom prst="line">
              <a:avLst/>
            </a:prstGeom>
            <a:noFill/>
            <a:ln w="9525">
              <a:solidFill>
                <a:schemeClr val="tx1"/>
              </a:solidFill>
              <a:miter lim="800000"/>
              <a:headEnd/>
              <a:tailEnd/>
            </a:ln>
            <a:effectLst/>
          </p:spPr>
          <p:txBody>
            <a:bodyPr wrap="none"/>
            <a:lstStyle/>
            <a:p>
              <a:endParaRPr lang="en-US"/>
            </a:p>
          </p:txBody>
        </p:sp>
        <p:sp>
          <p:nvSpPr>
            <p:cNvPr id="568329" name="Line 9"/>
            <p:cNvSpPr>
              <a:spLocks noChangeShapeType="1"/>
            </p:cNvSpPr>
            <p:nvPr/>
          </p:nvSpPr>
          <p:spPr bwMode="auto">
            <a:xfrm>
              <a:off x="1344" y="2304"/>
              <a:ext cx="0" cy="1296"/>
            </a:xfrm>
            <a:prstGeom prst="line">
              <a:avLst/>
            </a:prstGeom>
            <a:noFill/>
            <a:ln w="9525">
              <a:solidFill>
                <a:schemeClr val="tx1"/>
              </a:solidFill>
              <a:miter lim="800000"/>
              <a:headEnd/>
              <a:tailEnd/>
            </a:ln>
            <a:effectLst/>
          </p:spPr>
          <p:txBody>
            <a:bodyPr wrap="none"/>
            <a:lstStyle/>
            <a:p>
              <a:endParaRPr lang="en-US"/>
            </a:p>
          </p:txBody>
        </p:sp>
        <p:sp>
          <p:nvSpPr>
            <p:cNvPr id="568330" name="Line 10"/>
            <p:cNvSpPr>
              <a:spLocks noChangeShapeType="1"/>
            </p:cNvSpPr>
            <p:nvPr/>
          </p:nvSpPr>
          <p:spPr bwMode="auto">
            <a:xfrm>
              <a:off x="1776" y="2304"/>
              <a:ext cx="0" cy="1296"/>
            </a:xfrm>
            <a:prstGeom prst="line">
              <a:avLst/>
            </a:prstGeom>
            <a:noFill/>
            <a:ln w="9525">
              <a:solidFill>
                <a:schemeClr val="tx1"/>
              </a:solidFill>
              <a:miter lim="800000"/>
              <a:headEnd/>
              <a:tailEnd/>
            </a:ln>
            <a:effectLst/>
          </p:spPr>
          <p:txBody>
            <a:bodyPr wrap="none"/>
            <a:lstStyle/>
            <a:p>
              <a:endParaRPr lang="en-US"/>
            </a:p>
          </p:txBody>
        </p:sp>
        <p:sp>
          <p:nvSpPr>
            <p:cNvPr id="568331" name="Line 11"/>
            <p:cNvSpPr>
              <a:spLocks noChangeShapeType="1"/>
            </p:cNvSpPr>
            <p:nvPr/>
          </p:nvSpPr>
          <p:spPr bwMode="auto">
            <a:xfrm>
              <a:off x="2208" y="2304"/>
              <a:ext cx="0" cy="1296"/>
            </a:xfrm>
            <a:prstGeom prst="line">
              <a:avLst/>
            </a:prstGeom>
            <a:noFill/>
            <a:ln w="9525">
              <a:solidFill>
                <a:schemeClr val="tx1"/>
              </a:solidFill>
              <a:miter lim="800000"/>
              <a:headEnd/>
              <a:tailEnd/>
            </a:ln>
            <a:effectLst/>
          </p:spPr>
          <p:txBody>
            <a:bodyPr wrap="none"/>
            <a:lstStyle/>
            <a:p>
              <a:endParaRPr lang="en-US"/>
            </a:p>
          </p:txBody>
        </p:sp>
      </p:grpSp>
      <p:sp>
        <p:nvSpPr>
          <p:cNvPr id="568332" name="Rectangle 12"/>
          <p:cNvSpPr>
            <a:spLocks noChangeArrowheads="1"/>
          </p:cNvSpPr>
          <p:nvPr/>
        </p:nvSpPr>
        <p:spPr bwMode="auto">
          <a:xfrm>
            <a:off x="3962400" y="1371600"/>
            <a:ext cx="1676400" cy="914400"/>
          </a:xfrm>
          <a:prstGeom prst="rect">
            <a:avLst/>
          </a:prstGeom>
          <a:solidFill>
            <a:schemeClr val="accent1"/>
          </a:solidFill>
          <a:ln w="9525">
            <a:solidFill>
              <a:schemeClr val="tx1"/>
            </a:solidFill>
            <a:miter lim="800000"/>
            <a:headEnd/>
            <a:tailEnd/>
          </a:ln>
          <a:effectLst/>
        </p:spPr>
        <p:txBody>
          <a:bodyPr wrap="none" anchor="ctr"/>
          <a:lstStyle/>
          <a:p>
            <a:r>
              <a:rPr lang="en-US" sz="3200"/>
              <a:t>CPU</a:t>
            </a:r>
          </a:p>
        </p:txBody>
      </p:sp>
      <p:sp>
        <p:nvSpPr>
          <p:cNvPr id="568333" name="AutoShape 13"/>
          <p:cNvSpPr>
            <a:spLocks noChangeArrowheads="1"/>
          </p:cNvSpPr>
          <p:nvPr/>
        </p:nvSpPr>
        <p:spPr bwMode="auto">
          <a:xfrm>
            <a:off x="4267200" y="2286000"/>
            <a:ext cx="1066800" cy="914400"/>
          </a:xfrm>
          <a:prstGeom prst="upDownArrow">
            <a:avLst>
              <a:gd name="adj1" fmla="val 50000"/>
              <a:gd name="adj2" fmla="val 20000"/>
            </a:avLst>
          </a:prstGeom>
          <a:solidFill>
            <a:schemeClr val="hlink"/>
          </a:solidFill>
          <a:ln w="9525">
            <a:solidFill>
              <a:schemeClr val="tx1"/>
            </a:solidFill>
            <a:miter lim="800000"/>
            <a:headEnd/>
            <a:tailEnd/>
          </a:ln>
          <a:effectLst/>
        </p:spPr>
        <p:txBody>
          <a:bodyPr wrap="none" anchor="ctr"/>
          <a:lstStyle/>
          <a:p>
            <a:endParaRPr lang="en-US"/>
          </a:p>
        </p:txBody>
      </p:sp>
      <p:sp>
        <p:nvSpPr>
          <p:cNvPr id="568334" name="Text Box 14"/>
          <p:cNvSpPr txBox="1">
            <a:spLocks noChangeArrowheads="1"/>
          </p:cNvSpPr>
          <p:nvPr/>
        </p:nvSpPr>
        <p:spPr bwMode="auto">
          <a:xfrm>
            <a:off x="6629400" y="3352800"/>
            <a:ext cx="1201738" cy="579438"/>
          </a:xfrm>
          <a:prstGeom prst="rect">
            <a:avLst/>
          </a:prstGeom>
          <a:noFill/>
          <a:ln w="9525">
            <a:noFill/>
            <a:miter lim="800000"/>
            <a:headEnd/>
            <a:tailEnd/>
          </a:ln>
          <a:effectLst/>
        </p:spPr>
        <p:txBody>
          <a:bodyPr wrap="none">
            <a:spAutoFit/>
          </a:bodyPr>
          <a:lstStyle/>
          <a:p>
            <a:r>
              <a:rPr lang="en-US" sz="3200"/>
              <a:t>Cache</a:t>
            </a:r>
          </a:p>
        </p:txBody>
      </p:sp>
      <p:sp>
        <p:nvSpPr>
          <p:cNvPr id="568335" name="Text Box 15"/>
          <p:cNvSpPr txBox="1">
            <a:spLocks noChangeArrowheads="1"/>
          </p:cNvSpPr>
          <p:nvPr/>
        </p:nvSpPr>
        <p:spPr bwMode="auto">
          <a:xfrm>
            <a:off x="5334000" y="2514600"/>
            <a:ext cx="3251211" cy="461665"/>
          </a:xfrm>
          <a:prstGeom prst="rect">
            <a:avLst/>
          </a:prstGeom>
          <a:noFill/>
          <a:ln w="9525">
            <a:noFill/>
            <a:miter lim="800000"/>
            <a:headEnd/>
            <a:tailEnd/>
          </a:ln>
          <a:effectLst/>
        </p:spPr>
        <p:txBody>
          <a:bodyPr wrap="none">
            <a:spAutoFit/>
          </a:bodyPr>
          <a:lstStyle/>
          <a:p>
            <a:pPr algn="l"/>
            <a:r>
              <a:rPr lang="en-US" sz="2400" dirty="0" smtClean="0"/>
              <a:t>46 GB/sec (~3x </a:t>
            </a:r>
            <a:r>
              <a:rPr lang="en-US" sz="2400" dirty="0"/>
              <a:t>RAM</a:t>
            </a:r>
            <a:r>
              <a:rPr lang="en-US" sz="2400" dirty="0" smtClean="0"/>
              <a:t>)</a:t>
            </a:r>
            <a:r>
              <a:rPr lang="en-US" sz="2400" baseline="30000" dirty="0" smtClean="0"/>
              <a:t>[7]</a:t>
            </a:r>
            <a:endParaRPr lang="en-US" sz="2400" baseline="30000" dirty="0"/>
          </a:p>
        </p:txBody>
      </p:sp>
      <p:sp>
        <p:nvSpPr>
          <p:cNvPr id="568336" name="Rectangle 16"/>
          <p:cNvSpPr>
            <a:spLocks noChangeArrowheads="1"/>
          </p:cNvSpPr>
          <p:nvPr/>
        </p:nvSpPr>
        <p:spPr bwMode="auto">
          <a:xfrm>
            <a:off x="5715000" y="1524000"/>
            <a:ext cx="1869423" cy="461665"/>
          </a:xfrm>
          <a:prstGeom prst="rect">
            <a:avLst/>
          </a:prstGeom>
          <a:noFill/>
          <a:ln w="9525">
            <a:noFill/>
            <a:miter lim="800000"/>
            <a:headEnd/>
            <a:tailEnd/>
          </a:ln>
          <a:effectLst/>
        </p:spPr>
        <p:txBody>
          <a:bodyPr wrap="none">
            <a:spAutoFit/>
          </a:bodyPr>
          <a:lstStyle/>
          <a:p>
            <a:pPr algn="l"/>
            <a:r>
              <a:rPr lang="en-US" sz="2400" dirty="0" smtClean="0"/>
              <a:t>653 GB/sec</a:t>
            </a:r>
            <a:r>
              <a:rPr lang="en-US" sz="2400" baseline="30000" dirty="0" smtClean="0"/>
              <a:t>[7</a:t>
            </a:r>
            <a:r>
              <a:rPr lang="en-US" sz="2400" baseline="30000" dirty="0"/>
              <a:t>]</a:t>
            </a:r>
          </a:p>
        </p:txBody>
      </p:sp>
      <p:pic>
        <p:nvPicPr>
          <p:cNvPr id="21" name="Picture 2" descr="http://content.hwigroup.net/images/products/xl/204419/dell_latitude_e5540_5540511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10500" y="1620347"/>
            <a:ext cx="1113518" cy="675998"/>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18482265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p:cNvSpPr>
            <a:spLocks noGrp="1"/>
          </p:cNvSpPr>
          <p:nvPr>
            <p:ph type="sldNum" sz="quarter" idx="11"/>
          </p:nvPr>
        </p:nvSpPr>
        <p:spPr/>
        <p:txBody>
          <a:bodyPr/>
          <a:lstStyle/>
          <a:p>
            <a:fld id="{E2D17750-4750-42CB-9219-21ED6A912638}" type="slidenum">
              <a:rPr lang="en-US"/>
              <a:pPr/>
              <a:t>29</a:t>
            </a:fld>
            <a:endParaRPr lang="en-US"/>
          </a:p>
        </p:txBody>
      </p:sp>
      <p:sp>
        <p:nvSpPr>
          <p:cNvPr id="569346" name="Rectangle 2"/>
          <p:cNvSpPr>
            <a:spLocks noGrp="1" noChangeArrowheads="1"/>
          </p:cNvSpPr>
          <p:nvPr>
            <p:ph type="title"/>
          </p:nvPr>
        </p:nvSpPr>
        <p:spPr/>
        <p:txBody>
          <a:bodyPr/>
          <a:lstStyle/>
          <a:p>
            <a:r>
              <a:rPr lang="en-US"/>
              <a:t>Multiple Levels of Cache</a:t>
            </a:r>
          </a:p>
        </p:txBody>
      </p:sp>
      <p:sp>
        <p:nvSpPr>
          <p:cNvPr id="569347" name="Rectangle 3"/>
          <p:cNvSpPr>
            <a:spLocks noGrp="1" noChangeArrowheads="1"/>
          </p:cNvSpPr>
          <p:nvPr>
            <p:ph type="body" idx="1"/>
          </p:nvPr>
        </p:nvSpPr>
        <p:spPr/>
        <p:txBody>
          <a:bodyPr/>
          <a:lstStyle/>
          <a:p>
            <a:pPr>
              <a:lnSpc>
                <a:spcPct val="90000"/>
              </a:lnSpc>
              <a:buFont typeface="Wingdings" pitchFamily="2" charset="2"/>
              <a:buNone/>
            </a:pPr>
            <a:r>
              <a:rPr lang="en-US" dirty="0"/>
              <a:t>Most contemporary CPUs have more than one level of cache. For example:</a:t>
            </a:r>
          </a:p>
          <a:p>
            <a:pPr>
              <a:lnSpc>
                <a:spcPct val="90000"/>
              </a:lnSpc>
            </a:pPr>
            <a:r>
              <a:rPr lang="en-US" b="1" u="sng" dirty="0"/>
              <a:t>Intel </a:t>
            </a:r>
            <a:r>
              <a:rPr lang="en-US" b="1" u="sng" dirty="0" smtClean="0"/>
              <a:t>Sandy Bridge</a:t>
            </a:r>
            <a:r>
              <a:rPr lang="en-US" dirty="0" smtClean="0"/>
              <a:t> </a:t>
            </a:r>
            <a:r>
              <a:rPr lang="en-US" baseline="30000" dirty="0"/>
              <a:t>[29</a:t>
            </a:r>
            <a:r>
              <a:rPr lang="en-US" baseline="30000" dirty="0" smtClean="0"/>
              <a:t>]</a:t>
            </a:r>
            <a:endParaRPr lang="en-US" baseline="30000" dirty="0"/>
          </a:p>
          <a:p>
            <a:pPr lvl="1">
              <a:lnSpc>
                <a:spcPct val="90000"/>
              </a:lnSpc>
            </a:pPr>
            <a:r>
              <a:rPr lang="en-US" dirty="0"/>
              <a:t>Level 1 caches: </a:t>
            </a:r>
            <a:r>
              <a:rPr lang="en-US" dirty="0" smtClean="0"/>
              <a:t>     </a:t>
            </a:r>
            <a:r>
              <a:rPr lang="en-US" sz="900" dirty="0" smtClean="0"/>
              <a:t> </a:t>
            </a:r>
            <a:r>
              <a:rPr lang="en-US" dirty="0"/>
              <a:t>32 KB instruction, 32 KB data</a:t>
            </a:r>
          </a:p>
          <a:p>
            <a:pPr lvl="1">
              <a:lnSpc>
                <a:spcPct val="90000"/>
              </a:lnSpc>
            </a:pPr>
            <a:r>
              <a:rPr lang="en-US" dirty="0"/>
              <a:t>Level 2 cache: </a:t>
            </a:r>
            <a:r>
              <a:rPr lang="en-US" dirty="0" smtClean="0"/>
              <a:t>     256 </a:t>
            </a:r>
            <a:r>
              <a:rPr lang="en-US" dirty="0"/>
              <a:t>KB </a:t>
            </a:r>
            <a:r>
              <a:rPr lang="en-US" b="1" i="1" u="sng" dirty="0"/>
              <a:t>unified</a:t>
            </a:r>
            <a:r>
              <a:rPr lang="en-US" dirty="0"/>
              <a:t> (</a:t>
            </a:r>
            <a:r>
              <a:rPr lang="en-US" dirty="0" err="1"/>
              <a:t>instruction+data</a:t>
            </a:r>
            <a:r>
              <a:rPr lang="en-US" dirty="0" smtClean="0"/>
              <a:t>)</a:t>
            </a:r>
          </a:p>
          <a:p>
            <a:pPr lvl="1">
              <a:lnSpc>
                <a:spcPct val="90000"/>
              </a:lnSpc>
            </a:pPr>
            <a:r>
              <a:rPr lang="en-US" dirty="0" smtClean="0"/>
              <a:t>Level 3 cache: 20,480 KB, shared among all cores</a:t>
            </a:r>
            <a:endParaRPr lang="en-US" dirty="0"/>
          </a:p>
          <a:p>
            <a:pPr>
              <a:lnSpc>
                <a:spcPct val="90000"/>
              </a:lnSpc>
            </a:pPr>
            <a:r>
              <a:rPr lang="en-US" b="1" u="sng" dirty="0"/>
              <a:t>IBM </a:t>
            </a:r>
            <a:r>
              <a:rPr lang="en-US" b="1" u="sng" dirty="0" smtClean="0"/>
              <a:t>POWER7</a:t>
            </a:r>
            <a:r>
              <a:rPr lang="en-US" dirty="0" smtClean="0"/>
              <a:t> </a:t>
            </a:r>
            <a:r>
              <a:rPr lang="en-US" baseline="30000" dirty="0" smtClean="0"/>
              <a:t>[28]</a:t>
            </a:r>
            <a:endParaRPr lang="en-US" baseline="30000" dirty="0"/>
          </a:p>
          <a:p>
            <a:pPr lvl="1">
              <a:lnSpc>
                <a:spcPct val="90000"/>
              </a:lnSpc>
            </a:pPr>
            <a:r>
              <a:rPr lang="en-US" dirty="0"/>
              <a:t>Level 1 </a:t>
            </a:r>
            <a:r>
              <a:rPr lang="en-US" dirty="0" smtClean="0"/>
              <a:t>cache:      32 </a:t>
            </a:r>
            <a:r>
              <a:rPr lang="en-US" dirty="0"/>
              <a:t>KB instruction, 32 KB </a:t>
            </a:r>
            <a:r>
              <a:rPr lang="en-US" dirty="0" smtClean="0"/>
              <a:t>data per core</a:t>
            </a:r>
            <a:endParaRPr lang="en-US" dirty="0"/>
          </a:p>
          <a:p>
            <a:pPr lvl="1">
              <a:lnSpc>
                <a:spcPct val="90000"/>
              </a:lnSpc>
            </a:pPr>
            <a:r>
              <a:rPr lang="en-US" dirty="0"/>
              <a:t>Level 2 cache: </a:t>
            </a:r>
            <a:r>
              <a:rPr lang="en-US" dirty="0" smtClean="0"/>
              <a:t>   256 KB </a:t>
            </a:r>
            <a:r>
              <a:rPr lang="en-US" dirty="0"/>
              <a:t>unified </a:t>
            </a:r>
            <a:r>
              <a:rPr lang="en-US" dirty="0" smtClean="0"/>
              <a:t>per core</a:t>
            </a:r>
            <a:endParaRPr lang="en-US" dirty="0"/>
          </a:p>
          <a:p>
            <a:pPr lvl="1">
              <a:lnSpc>
                <a:spcPct val="90000"/>
              </a:lnSpc>
            </a:pPr>
            <a:r>
              <a:rPr lang="en-US" dirty="0"/>
              <a:t>Level 3 cache: </a:t>
            </a:r>
            <a:r>
              <a:rPr lang="en-US" dirty="0" smtClean="0"/>
              <a:t> 4096 KB </a:t>
            </a:r>
            <a:r>
              <a:rPr lang="en-US" dirty="0"/>
              <a:t>unified </a:t>
            </a:r>
            <a:r>
              <a:rPr lang="en-US" dirty="0" smtClean="0"/>
              <a:t>per core</a:t>
            </a:r>
            <a:endParaRPr lang="en-US" sz="900" dirty="0"/>
          </a:p>
        </p:txBody>
      </p:sp>
      <p:sp>
        <p:nvSpPr>
          <p:cNvPr id="8" name="Footer Placeholder 3"/>
          <p:cNvSpPr txBox="1">
            <a:spLocks/>
          </p:cNvSpPr>
          <p:nvPr/>
        </p:nvSpPr>
        <p:spPr bwMode="auto">
          <a:xfrm>
            <a:off x="1600200" y="6172200"/>
            <a:ext cx="5334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Supercomputing in Plain English: Storage Hierarchy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Tue Jan 27 2015</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pic>
        <p:nvPicPr>
          <p:cNvPr id="10" name="Picture 2" descr="http://content.hwigroup.net/images/products/xl/204419/dell_latitude_e5540_5540511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70120" y="2514600"/>
            <a:ext cx="1113518" cy="675998"/>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0324547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Supercomputing in Plain </a:t>
            </a:r>
            <a:r>
              <a:rPr lang="en-US" dirty="0" smtClean="0"/>
              <a:t>English: Storage Hierarchy</a:t>
            </a:r>
            <a:endParaRPr lang="en-US" dirty="0"/>
          </a:p>
          <a:p>
            <a:r>
              <a:rPr lang="en-US" dirty="0" smtClean="0"/>
              <a:t>Tue Jan 27 2015</a:t>
            </a:r>
            <a:endParaRPr lang="en-US" dirty="0"/>
          </a:p>
        </p:txBody>
      </p:sp>
      <p:sp>
        <p:nvSpPr>
          <p:cNvPr id="5" name="Slide Number Placeholder 4"/>
          <p:cNvSpPr>
            <a:spLocks noGrp="1"/>
          </p:cNvSpPr>
          <p:nvPr>
            <p:ph type="sldNum" sz="quarter" idx="11"/>
          </p:nvPr>
        </p:nvSpPr>
        <p:spPr/>
        <p:txBody>
          <a:bodyPr/>
          <a:lstStyle/>
          <a:p>
            <a:fld id="{4BF37389-4EFB-484B-AB5A-BD4F84D9F3C6}" type="slidenum">
              <a:rPr lang="en-US"/>
              <a:pPr/>
              <a:t>3</a:t>
            </a:fld>
            <a:endParaRPr lang="en-US"/>
          </a:p>
        </p:txBody>
      </p:sp>
      <p:sp>
        <p:nvSpPr>
          <p:cNvPr id="465922" name="Rectangle 2"/>
          <p:cNvSpPr>
            <a:spLocks noGrp="1" noChangeArrowheads="1"/>
          </p:cNvSpPr>
          <p:nvPr>
            <p:ph type="title"/>
          </p:nvPr>
        </p:nvSpPr>
        <p:spPr/>
        <p:txBody>
          <a:bodyPr/>
          <a:lstStyle/>
          <a:p>
            <a:r>
              <a:rPr lang="en-US" sz="3600" dirty="0" smtClean="0"/>
              <a:t>PLEASE MUTE YOURSELF</a:t>
            </a:r>
            <a:endParaRPr lang="en-US" sz="3600" dirty="0"/>
          </a:p>
        </p:txBody>
      </p:sp>
      <p:sp>
        <p:nvSpPr>
          <p:cNvPr id="465923" name="Rectangle 3"/>
          <p:cNvSpPr>
            <a:spLocks noGrp="1" noChangeArrowheads="1"/>
          </p:cNvSpPr>
          <p:nvPr>
            <p:ph type="body" idx="1"/>
          </p:nvPr>
        </p:nvSpPr>
        <p:spPr/>
        <p:txBody>
          <a:bodyPr/>
          <a:lstStyle/>
          <a:p>
            <a:pPr>
              <a:buFont typeface="Wingdings" pitchFamily="2" charset="2"/>
              <a:buNone/>
            </a:pPr>
            <a:r>
              <a:rPr lang="en-US" dirty="0"/>
              <a:t>No matter how you connect, </a:t>
            </a:r>
            <a:r>
              <a:rPr lang="en-US" b="1" u="sng" dirty="0" smtClean="0"/>
              <a:t>PLEASE MUTE YOURSELF</a:t>
            </a:r>
            <a:r>
              <a:rPr lang="en-US" dirty="0" smtClean="0"/>
              <a:t>,  so </a:t>
            </a:r>
            <a:r>
              <a:rPr lang="en-US" dirty="0"/>
              <a:t>that we cannot hear you</a:t>
            </a:r>
            <a:r>
              <a:rPr lang="en-US" dirty="0" smtClean="0"/>
              <a:t>.</a:t>
            </a:r>
          </a:p>
          <a:p>
            <a:pPr>
              <a:buFont typeface="Wingdings" pitchFamily="2" charset="2"/>
              <a:buNone/>
            </a:pPr>
            <a:r>
              <a:rPr lang="en-US" dirty="0" smtClean="0"/>
              <a:t>At </a:t>
            </a:r>
            <a:r>
              <a:rPr lang="en-US" dirty="0"/>
              <a:t>OU, we will turn off the sound on all conferencing technologies.</a:t>
            </a:r>
          </a:p>
          <a:p>
            <a:pPr>
              <a:buFont typeface="Wingdings" pitchFamily="2" charset="2"/>
              <a:buNone/>
            </a:pPr>
            <a:r>
              <a:rPr lang="en-US" dirty="0"/>
              <a:t>That way, we won’t have problems with echo cancellation.</a:t>
            </a:r>
          </a:p>
          <a:p>
            <a:pPr>
              <a:buFont typeface="Wingdings" pitchFamily="2" charset="2"/>
              <a:buNone/>
            </a:pPr>
            <a:r>
              <a:rPr lang="en-US" dirty="0"/>
              <a:t>Of course, that means we cannot hear questions.</a:t>
            </a:r>
          </a:p>
          <a:p>
            <a:pPr>
              <a:buFont typeface="Wingdings" pitchFamily="2" charset="2"/>
              <a:buNone/>
            </a:pPr>
            <a:r>
              <a:rPr lang="en-US" dirty="0"/>
              <a:t>So for questions, you’ll need to send </a:t>
            </a:r>
            <a:r>
              <a:rPr lang="en-US" dirty="0" smtClean="0"/>
              <a:t>e-mail.</a:t>
            </a:r>
          </a:p>
          <a:p>
            <a:pPr>
              <a:buFont typeface="Wingdings" pitchFamily="2" charset="2"/>
              <a:buNone/>
            </a:pPr>
            <a:r>
              <a:rPr lang="en-US" b="1" dirty="0" smtClean="0"/>
              <a:t>PLEASE MUTE YOURSELF.</a:t>
            </a:r>
          </a:p>
          <a:p>
            <a:pPr>
              <a:buFont typeface="Wingdings" pitchFamily="2" charset="2"/>
              <a:buNone/>
            </a:pPr>
            <a:r>
              <a:rPr lang="en-US" b="1" dirty="0" smtClean="0"/>
              <a:t>PLEASE MUTE YOURSELF.</a:t>
            </a:r>
            <a:endParaRPr lang="en-US" b="1" dirty="0"/>
          </a:p>
        </p:txBody>
      </p:sp>
    </p:spTree>
    <p:extLst>
      <p:ext uri="{BB962C8B-B14F-4D97-AF65-F5344CB8AC3E}">
        <p14:creationId xmlns:p14="http://schemas.microsoft.com/office/powerpoint/2010/main" val="1217920994"/>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4294967295"/>
          </p:nvPr>
        </p:nvSpPr>
        <p:spPr>
          <a:xfrm>
            <a:off x="1600200" y="6172200"/>
            <a:ext cx="5334000" cy="457200"/>
          </a:xfrm>
          <a:prstGeom prst="rect">
            <a:avLst/>
          </a:prstGeom>
        </p:spPr>
        <p:txBody>
          <a:bodyPr/>
          <a:lstStyle/>
          <a:p>
            <a:endParaRPr lang="en-US" dirty="0"/>
          </a:p>
        </p:txBody>
      </p:sp>
      <p:sp>
        <p:nvSpPr>
          <p:cNvPr id="6" name="Slide Number Placeholder 4"/>
          <p:cNvSpPr>
            <a:spLocks noGrp="1"/>
          </p:cNvSpPr>
          <p:nvPr>
            <p:ph type="sldNum" sz="quarter" idx="11"/>
          </p:nvPr>
        </p:nvSpPr>
        <p:spPr/>
        <p:txBody>
          <a:bodyPr/>
          <a:lstStyle/>
          <a:p>
            <a:fld id="{6692E249-09FD-4EEB-BB2B-6EDADBC58A25}" type="slidenum">
              <a:rPr lang="en-US"/>
              <a:pPr/>
              <a:t>30</a:t>
            </a:fld>
            <a:endParaRPr lang="en-US"/>
          </a:p>
        </p:txBody>
      </p:sp>
      <p:sp>
        <p:nvSpPr>
          <p:cNvPr id="570370" name="Rectangle 2"/>
          <p:cNvSpPr>
            <a:spLocks noGrp="1" noChangeArrowheads="1"/>
          </p:cNvSpPr>
          <p:nvPr>
            <p:ph type="title"/>
          </p:nvPr>
        </p:nvSpPr>
        <p:spPr/>
        <p:txBody>
          <a:bodyPr/>
          <a:lstStyle/>
          <a:p>
            <a:r>
              <a:rPr lang="en-US"/>
              <a:t>Why Multiple Levels of Cache?</a:t>
            </a:r>
          </a:p>
        </p:txBody>
      </p:sp>
      <p:sp>
        <p:nvSpPr>
          <p:cNvPr id="570371" name="Rectangle 3"/>
          <p:cNvSpPr>
            <a:spLocks noGrp="1" noChangeArrowheads="1"/>
          </p:cNvSpPr>
          <p:nvPr>
            <p:ph type="body" idx="1"/>
          </p:nvPr>
        </p:nvSpPr>
        <p:spPr>
          <a:xfrm>
            <a:off x="609600" y="1295400"/>
            <a:ext cx="8077200" cy="4648200"/>
          </a:xfrm>
        </p:spPr>
        <p:txBody>
          <a:bodyPr/>
          <a:lstStyle/>
          <a:p>
            <a:pPr>
              <a:lnSpc>
                <a:spcPct val="90000"/>
              </a:lnSpc>
              <a:buFont typeface="Wingdings" pitchFamily="2" charset="2"/>
              <a:buNone/>
            </a:pPr>
            <a:r>
              <a:rPr lang="en-US" sz="2000" dirty="0"/>
              <a:t>The lower the level of cache:</a:t>
            </a:r>
          </a:p>
          <a:p>
            <a:pPr>
              <a:lnSpc>
                <a:spcPct val="70000"/>
              </a:lnSpc>
            </a:pPr>
            <a:r>
              <a:rPr lang="en-US" sz="2000" dirty="0"/>
              <a:t>the faster the cache can transfer data to the CPU;</a:t>
            </a:r>
          </a:p>
          <a:p>
            <a:pPr>
              <a:lnSpc>
                <a:spcPct val="70000"/>
              </a:lnSpc>
            </a:pPr>
            <a:r>
              <a:rPr lang="en-US" sz="2000" dirty="0"/>
              <a:t>the smaller that level of cache </a:t>
            </a:r>
            <a:r>
              <a:rPr lang="en-US" sz="2000" dirty="0" smtClean="0"/>
              <a:t>is </a:t>
            </a:r>
            <a:r>
              <a:rPr lang="en-US" sz="2000" b="1" dirty="0" smtClean="0"/>
              <a:t>(faster </a:t>
            </a:r>
            <a:r>
              <a:rPr lang="en-US" sz="2000" b="1" dirty="0"/>
              <a:t>=&gt; more expensive =&gt; </a:t>
            </a:r>
            <a:r>
              <a:rPr lang="en-US" sz="2000" b="1" dirty="0" smtClean="0"/>
              <a:t>smaller)</a:t>
            </a:r>
            <a:r>
              <a:rPr lang="en-US" sz="2000" dirty="0" smtClean="0"/>
              <a:t>.</a:t>
            </a:r>
            <a:endParaRPr lang="en-US" sz="2000" dirty="0"/>
          </a:p>
          <a:p>
            <a:pPr>
              <a:lnSpc>
                <a:spcPct val="80000"/>
              </a:lnSpc>
              <a:buFont typeface="Wingdings" pitchFamily="2" charset="2"/>
              <a:buNone/>
            </a:pPr>
            <a:r>
              <a:rPr lang="en-US" sz="2000" b="1" u="sng" dirty="0"/>
              <a:t>Example</a:t>
            </a:r>
            <a:r>
              <a:rPr lang="en-US" sz="2000" b="1" dirty="0"/>
              <a:t>: IBM </a:t>
            </a:r>
            <a:r>
              <a:rPr lang="en-US" sz="2000" b="1" dirty="0" smtClean="0"/>
              <a:t>POWER7 </a:t>
            </a:r>
            <a:r>
              <a:rPr lang="en-US" sz="2000" b="1" dirty="0"/>
              <a:t>latency to the CPU</a:t>
            </a:r>
            <a:r>
              <a:rPr lang="en-US" sz="2000" dirty="0"/>
              <a:t> </a:t>
            </a:r>
            <a:r>
              <a:rPr lang="en-US" sz="2000" baseline="30000" dirty="0" smtClean="0"/>
              <a:t>[28]</a:t>
            </a:r>
            <a:endParaRPr lang="en-US" sz="2000" dirty="0"/>
          </a:p>
          <a:p>
            <a:pPr>
              <a:lnSpc>
                <a:spcPct val="70000"/>
              </a:lnSpc>
            </a:pPr>
            <a:r>
              <a:rPr lang="en-US" sz="2000" dirty="0"/>
              <a:t>L1 cache:   </a:t>
            </a:r>
            <a:r>
              <a:rPr lang="en-US" sz="2000" dirty="0" smtClean="0"/>
              <a:t>    1    cycle  </a:t>
            </a:r>
            <a:r>
              <a:rPr lang="en-US" sz="800" dirty="0" smtClean="0"/>
              <a:t> </a:t>
            </a:r>
            <a:r>
              <a:rPr lang="en-US" sz="2000" dirty="0" smtClean="0"/>
              <a:t>=   </a:t>
            </a:r>
            <a:r>
              <a:rPr lang="en-US" sz="800" dirty="0" smtClean="0"/>
              <a:t> </a:t>
            </a:r>
            <a:r>
              <a:rPr lang="en-US" sz="2000" dirty="0" smtClean="0"/>
              <a:t>0.29 </a:t>
            </a:r>
            <a:r>
              <a:rPr lang="en-US" sz="800" dirty="0" smtClean="0"/>
              <a:t> </a:t>
            </a:r>
            <a:r>
              <a:rPr lang="en-US" sz="2000" dirty="0" smtClean="0"/>
              <a:t>ns </a:t>
            </a:r>
            <a:r>
              <a:rPr lang="en-US" sz="2000" dirty="0"/>
              <a:t>for </a:t>
            </a:r>
            <a:r>
              <a:rPr lang="en-US" sz="2000" dirty="0" smtClean="0"/>
              <a:t>3.5 GHz</a:t>
            </a:r>
            <a:endParaRPr lang="en-US" sz="2000" dirty="0"/>
          </a:p>
          <a:p>
            <a:pPr>
              <a:lnSpc>
                <a:spcPct val="80000"/>
              </a:lnSpc>
            </a:pPr>
            <a:r>
              <a:rPr lang="en-US" sz="2000" dirty="0"/>
              <a:t>L2 cache:   </a:t>
            </a:r>
            <a:r>
              <a:rPr lang="en-US" sz="2000" dirty="0" smtClean="0"/>
              <a:t>    8.5 cycles </a:t>
            </a:r>
            <a:r>
              <a:rPr lang="en-US" sz="2000" dirty="0"/>
              <a:t>= </a:t>
            </a:r>
            <a:r>
              <a:rPr lang="en-US" sz="2000" dirty="0" smtClean="0"/>
              <a:t>  2.43 </a:t>
            </a:r>
            <a:r>
              <a:rPr lang="en-US" sz="1000" dirty="0" smtClean="0"/>
              <a:t> </a:t>
            </a:r>
            <a:r>
              <a:rPr lang="en-US" sz="2000" dirty="0" smtClean="0"/>
              <a:t>ns </a:t>
            </a:r>
            <a:r>
              <a:rPr lang="en-US" sz="2000" dirty="0"/>
              <a:t>for </a:t>
            </a:r>
            <a:r>
              <a:rPr lang="en-US" sz="2000" dirty="0" smtClean="0"/>
              <a:t>3.5 GHz (average)</a:t>
            </a:r>
          </a:p>
          <a:p>
            <a:pPr>
              <a:lnSpc>
                <a:spcPct val="80000"/>
              </a:lnSpc>
            </a:pPr>
            <a:r>
              <a:rPr lang="en-US" sz="2000" dirty="0" smtClean="0"/>
              <a:t>L3 cache:    </a:t>
            </a:r>
            <a:r>
              <a:rPr lang="en-US" sz="1000" dirty="0" smtClean="0"/>
              <a:t> </a:t>
            </a:r>
            <a:r>
              <a:rPr lang="en-US" sz="2000" dirty="0" smtClean="0"/>
              <a:t>23.5 cycles =   </a:t>
            </a:r>
            <a:r>
              <a:rPr lang="en-US" sz="800" dirty="0" smtClean="0"/>
              <a:t> </a:t>
            </a:r>
            <a:r>
              <a:rPr lang="en-US" sz="2000" dirty="0" smtClean="0"/>
              <a:t>5.53 </a:t>
            </a:r>
            <a:r>
              <a:rPr lang="en-US" sz="800" dirty="0" smtClean="0"/>
              <a:t> </a:t>
            </a:r>
            <a:r>
              <a:rPr lang="en-US" sz="2000" dirty="0" smtClean="0"/>
              <a:t>ns for 3.5 GHz (local to core)</a:t>
            </a:r>
          </a:p>
          <a:p>
            <a:pPr>
              <a:lnSpc>
                <a:spcPct val="80000"/>
              </a:lnSpc>
            </a:pPr>
            <a:r>
              <a:rPr lang="en-US" sz="2000" dirty="0" smtClean="0"/>
              <a:t>RAM:        346    cycles = 98.86 </a:t>
            </a:r>
            <a:r>
              <a:rPr lang="en-US" sz="1000" dirty="0" smtClean="0"/>
              <a:t> </a:t>
            </a:r>
            <a:r>
              <a:rPr lang="en-US" sz="2000" dirty="0" smtClean="0"/>
              <a:t>ns for 3.5 GHz (1066 MHz RAM)</a:t>
            </a:r>
            <a:endParaRPr lang="en-US" sz="2000" dirty="0"/>
          </a:p>
          <a:p>
            <a:pPr>
              <a:lnSpc>
                <a:spcPct val="80000"/>
              </a:lnSpc>
              <a:buFont typeface="Wingdings" pitchFamily="2" charset="2"/>
              <a:buNone/>
            </a:pPr>
            <a:r>
              <a:rPr lang="en-US" sz="2000" b="1" u="sng" dirty="0"/>
              <a:t>Example</a:t>
            </a:r>
            <a:r>
              <a:rPr lang="en-US" sz="2000" b="1" dirty="0"/>
              <a:t>: Intel Itanium2 latency to the CPU </a:t>
            </a:r>
            <a:r>
              <a:rPr lang="en-US" sz="2000" baseline="30000" dirty="0"/>
              <a:t>[19]</a:t>
            </a:r>
          </a:p>
          <a:p>
            <a:pPr>
              <a:lnSpc>
                <a:spcPct val="80000"/>
              </a:lnSpc>
            </a:pPr>
            <a:r>
              <a:rPr lang="en-US" sz="2000" dirty="0"/>
              <a:t>L1 cache:   1 cycle   =   1.0 ns for 1.0 </a:t>
            </a:r>
            <a:r>
              <a:rPr lang="en-US" sz="2000" dirty="0" smtClean="0"/>
              <a:t>GHz</a:t>
            </a:r>
          </a:p>
          <a:p>
            <a:pPr>
              <a:lnSpc>
                <a:spcPct val="80000"/>
              </a:lnSpc>
            </a:pPr>
            <a:r>
              <a:rPr lang="en-US" sz="2000" dirty="0" smtClean="0"/>
              <a:t>L2 cache:   5 cycles =   5.0 ns for 1.0 GHz</a:t>
            </a:r>
          </a:p>
          <a:p>
            <a:pPr>
              <a:lnSpc>
                <a:spcPct val="80000"/>
              </a:lnSpc>
            </a:pPr>
            <a:r>
              <a:rPr lang="en-US" sz="2000" dirty="0" smtClean="0"/>
              <a:t>L3 </a:t>
            </a:r>
            <a:r>
              <a:rPr lang="en-US" sz="2000" dirty="0"/>
              <a:t>cache: 12-15 cycles = 12 – 15 ns for 1.0 </a:t>
            </a:r>
            <a:r>
              <a:rPr lang="en-US" sz="2000" dirty="0" smtClean="0"/>
              <a:t>GHz</a:t>
            </a:r>
          </a:p>
          <a:p>
            <a:pPr>
              <a:lnSpc>
                <a:spcPct val="80000"/>
              </a:lnSpc>
              <a:buNone/>
            </a:pPr>
            <a:r>
              <a:rPr lang="en-US" sz="2000" b="1" u="sng" dirty="0" smtClean="0"/>
              <a:t>Example</a:t>
            </a:r>
            <a:r>
              <a:rPr lang="en-US" sz="2000" b="1" dirty="0" smtClean="0"/>
              <a:t>: Intel Sandy Bridge</a:t>
            </a:r>
            <a:r>
              <a:rPr lang="en-US" sz="2000" baseline="30000" dirty="0"/>
              <a:t>[29]</a:t>
            </a:r>
            <a:endParaRPr lang="en-US" sz="2000" b="1" u="sng" baseline="30000" dirty="0"/>
          </a:p>
          <a:p>
            <a:pPr>
              <a:lnSpc>
                <a:spcPct val="70000"/>
              </a:lnSpc>
            </a:pPr>
            <a:r>
              <a:rPr lang="en-US" sz="2000" dirty="0" smtClean="0"/>
              <a:t>L1 </a:t>
            </a:r>
            <a:r>
              <a:rPr lang="en-US" sz="2000" dirty="0"/>
              <a:t>cache:   </a:t>
            </a:r>
            <a:r>
              <a:rPr lang="en-US" sz="2000" dirty="0" smtClean="0"/>
              <a:t>4 </a:t>
            </a:r>
            <a:r>
              <a:rPr lang="en-US" sz="2000" dirty="0"/>
              <a:t>cycles =  </a:t>
            </a:r>
            <a:r>
              <a:rPr lang="en-US" sz="2000" dirty="0" smtClean="0"/>
              <a:t> 2 ns          </a:t>
            </a:r>
            <a:r>
              <a:rPr lang="en-US" sz="2000" dirty="0"/>
              <a:t>@</a:t>
            </a:r>
            <a:r>
              <a:rPr lang="en-US" sz="2000" dirty="0" smtClean="0"/>
              <a:t> 2.0 GHz </a:t>
            </a:r>
            <a:r>
              <a:rPr lang="en-US" sz="2000" dirty="0"/>
              <a:t>= </a:t>
            </a:r>
            <a:r>
              <a:rPr lang="en-US" sz="2000" dirty="0" smtClean="0"/>
              <a:t>  </a:t>
            </a:r>
            <a:r>
              <a:rPr lang="en-US" sz="2000" dirty="0"/>
              <a:t>3</a:t>
            </a:r>
            <a:r>
              <a:rPr lang="en-US" sz="2000" dirty="0" smtClean="0"/>
              <a:t>2 </a:t>
            </a:r>
            <a:r>
              <a:rPr lang="en-US" sz="2000" dirty="0"/>
              <a:t>calculations</a:t>
            </a:r>
          </a:p>
          <a:p>
            <a:pPr>
              <a:lnSpc>
                <a:spcPct val="80000"/>
              </a:lnSpc>
            </a:pPr>
            <a:r>
              <a:rPr lang="en-US" sz="2000" dirty="0"/>
              <a:t>L2 cache: </a:t>
            </a:r>
            <a:r>
              <a:rPr lang="en-US" sz="2000" dirty="0" smtClean="0"/>
              <a:t>12 </a:t>
            </a:r>
            <a:r>
              <a:rPr lang="en-US" sz="2000" dirty="0"/>
              <a:t>cycles =  </a:t>
            </a:r>
            <a:r>
              <a:rPr lang="en-US" sz="2000" dirty="0" smtClean="0"/>
              <a:t> 6 </a:t>
            </a:r>
            <a:r>
              <a:rPr lang="en-US" sz="2000" dirty="0"/>
              <a:t>ns </a:t>
            </a:r>
            <a:r>
              <a:rPr lang="en-US" sz="2000" dirty="0" smtClean="0"/>
              <a:t>         @ 2.0 GHz =   </a:t>
            </a:r>
            <a:r>
              <a:rPr lang="en-US" sz="2000" dirty="0"/>
              <a:t>9</a:t>
            </a:r>
            <a:r>
              <a:rPr lang="en-US" sz="2000" dirty="0" smtClean="0"/>
              <a:t>6 </a:t>
            </a:r>
            <a:r>
              <a:rPr lang="en-US" sz="2000" dirty="0"/>
              <a:t>calculations</a:t>
            </a:r>
          </a:p>
          <a:p>
            <a:pPr>
              <a:lnSpc>
                <a:spcPct val="80000"/>
              </a:lnSpc>
            </a:pPr>
            <a:r>
              <a:rPr lang="en-US" sz="2000" dirty="0"/>
              <a:t>RAM: </a:t>
            </a:r>
            <a:r>
              <a:rPr lang="en-US" sz="2000" dirty="0" smtClean="0"/>
              <a:t>26-31 </a:t>
            </a:r>
            <a:r>
              <a:rPr lang="en-US" sz="2000" dirty="0"/>
              <a:t>cycles = </a:t>
            </a:r>
            <a:r>
              <a:rPr lang="en-US" sz="2000" dirty="0" smtClean="0"/>
              <a:t>13 – 15.5 ns @ 2.0 GHz </a:t>
            </a:r>
            <a:r>
              <a:rPr lang="en-US" sz="2000" dirty="0"/>
              <a:t>= </a:t>
            </a:r>
            <a:r>
              <a:rPr lang="en-US" sz="2000" dirty="0" smtClean="0"/>
              <a:t>200-248 </a:t>
            </a:r>
            <a:r>
              <a:rPr lang="en-US" sz="2000" dirty="0"/>
              <a:t>calculations </a:t>
            </a:r>
          </a:p>
        </p:txBody>
      </p:sp>
      <p:sp>
        <p:nvSpPr>
          <p:cNvPr id="7" name="Footer Placeholder 3"/>
          <p:cNvSpPr txBox="1">
            <a:spLocks/>
          </p:cNvSpPr>
          <p:nvPr/>
        </p:nvSpPr>
        <p:spPr bwMode="auto">
          <a:xfrm>
            <a:off x="1600200" y="6172200"/>
            <a:ext cx="5334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Supercomputing in Plain English: Storage Hierarchy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Tue Jan 27 2015</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pic>
        <p:nvPicPr>
          <p:cNvPr id="8" name="Picture 2" descr="http://content.hwigroup.net/images/products/xl/204419/dell_latitude_e5540_5540511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35434" y="5043903"/>
            <a:ext cx="1113518" cy="675998"/>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38241433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3"/>
          <p:cNvSpPr>
            <a:spLocks noGrp="1"/>
          </p:cNvSpPr>
          <p:nvPr>
            <p:ph type="ftr" sz="quarter" idx="4294967295"/>
          </p:nvPr>
        </p:nvSpPr>
        <p:spPr>
          <a:xfrm>
            <a:off x="1600200" y="6172200"/>
            <a:ext cx="5334000" cy="457200"/>
          </a:xfrm>
          <a:prstGeom prst="rect">
            <a:avLst/>
          </a:prstGeom>
        </p:spPr>
        <p:txBody>
          <a:bodyPr/>
          <a:lstStyle/>
          <a:p>
            <a:endParaRPr lang="en-US" dirty="0"/>
          </a:p>
        </p:txBody>
      </p:sp>
      <p:sp>
        <p:nvSpPr>
          <p:cNvPr id="8" name="Slide Number Placeholder 4"/>
          <p:cNvSpPr>
            <a:spLocks noGrp="1"/>
          </p:cNvSpPr>
          <p:nvPr>
            <p:ph type="sldNum" sz="quarter" idx="11"/>
          </p:nvPr>
        </p:nvSpPr>
        <p:spPr/>
        <p:txBody>
          <a:bodyPr/>
          <a:lstStyle/>
          <a:p>
            <a:fld id="{1E6989D3-0C91-49AD-B344-619D2E7D61EE}" type="slidenum">
              <a:rPr lang="en-US"/>
              <a:pPr/>
              <a:t>31</a:t>
            </a:fld>
            <a:endParaRPr lang="en-US"/>
          </a:p>
        </p:txBody>
      </p:sp>
      <p:sp>
        <p:nvSpPr>
          <p:cNvPr id="571394" name="Rectangle 2"/>
          <p:cNvSpPr>
            <a:spLocks noGrp="1" noChangeArrowheads="1"/>
          </p:cNvSpPr>
          <p:nvPr>
            <p:ph type="title"/>
          </p:nvPr>
        </p:nvSpPr>
        <p:spPr/>
        <p:txBody>
          <a:bodyPr/>
          <a:lstStyle/>
          <a:p>
            <a:r>
              <a:rPr lang="en-US" sz="3600"/>
              <a:t>Cache &amp; RAM Latencies</a:t>
            </a:r>
          </a:p>
        </p:txBody>
      </p:sp>
      <p:graphicFrame>
        <p:nvGraphicFramePr>
          <p:cNvPr id="571395" name="Object 3"/>
          <p:cNvGraphicFramePr>
            <a:graphicFrameLocks noGrp="1" noChangeAspect="1"/>
          </p:cNvGraphicFramePr>
          <p:nvPr>
            <p:ph idx="1"/>
          </p:nvPr>
        </p:nvGraphicFramePr>
        <p:xfrm>
          <a:off x="1219200" y="1066800"/>
          <a:ext cx="7696200" cy="5257800"/>
        </p:xfrm>
        <a:graphic>
          <a:graphicData uri="http://schemas.openxmlformats.org/presentationml/2006/ole">
            <mc:AlternateContent xmlns:mc="http://schemas.openxmlformats.org/markup-compatibility/2006">
              <mc:Choice xmlns:v="urn:schemas-microsoft-com:vml" Requires="v">
                <p:oleObj spid="_x0000_s1035" name="Worksheet" r:id="rId4" imgW="8686800" imgH="5934279" progId="Excel.Sheet.8">
                  <p:embed/>
                </p:oleObj>
              </mc:Choice>
              <mc:Fallback>
                <p:oleObj name="Worksheet" r:id="rId4" imgW="8686800" imgH="5934279" progId="Excel.Shee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1066800"/>
                        <a:ext cx="7696200" cy="5257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71396" name="Text Box 4"/>
          <p:cNvSpPr txBox="1">
            <a:spLocks noChangeArrowheads="1"/>
          </p:cNvSpPr>
          <p:nvPr/>
        </p:nvSpPr>
        <p:spPr bwMode="auto">
          <a:xfrm>
            <a:off x="69850" y="4724400"/>
            <a:ext cx="1143000" cy="457200"/>
          </a:xfrm>
          <a:prstGeom prst="rect">
            <a:avLst/>
          </a:prstGeom>
          <a:noFill/>
          <a:ln w="9525">
            <a:noFill/>
            <a:miter lim="800000"/>
            <a:headEnd/>
            <a:tailEnd/>
          </a:ln>
          <a:effectLst/>
        </p:spPr>
        <p:txBody>
          <a:bodyPr>
            <a:spAutoFit/>
          </a:bodyPr>
          <a:lstStyle/>
          <a:p>
            <a:pPr>
              <a:spcBef>
                <a:spcPct val="50000"/>
              </a:spcBef>
            </a:pPr>
            <a:r>
              <a:rPr lang="en-US" sz="2400" b="1"/>
              <a:t>Better</a:t>
            </a:r>
          </a:p>
        </p:txBody>
      </p:sp>
      <p:sp>
        <p:nvSpPr>
          <p:cNvPr id="571397" name="AutoShape 5"/>
          <p:cNvSpPr>
            <a:spLocks noChangeArrowheads="1"/>
          </p:cNvSpPr>
          <p:nvPr/>
        </p:nvSpPr>
        <p:spPr bwMode="auto">
          <a:xfrm>
            <a:off x="381000" y="2133600"/>
            <a:ext cx="609600" cy="2667000"/>
          </a:xfrm>
          <a:prstGeom prst="downArrow">
            <a:avLst>
              <a:gd name="adj1" fmla="val 50000"/>
              <a:gd name="adj2" fmla="val 109375"/>
            </a:avLst>
          </a:prstGeom>
          <a:solidFill>
            <a:schemeClr val="accent1"/>
          </a:solidFill>
          <a:ln w="9525">
            <a:solidFill>
              <a:schemeClr val="tx1"/>
            </a:solidFill>
            <a:miter lim="800000"/>
            <a:headEnd/>
            <a:tailEnd/>
          </a:ln>
          <a:effectLst/>
        </p:spPr>
        <p:txBody>
          <a:bodyPr wrap="none" anchor="ctr"/>
          <a:lstStyle/>
          <a:p>
            <a:endParaRPr lang="en-US"/>
          </a:p>
        </p:txBody>
      </p:sp>
      <p:sp>
        <p:nvSpPr>
          <p:cNvPr id="571398" name="Text Box 6"/>
          <p:cNvSpPr txBox="1">
            <a:spLocks noChangeArrowheads="1"/>
          </p:cNvSpPr>
          <p:nvPr/>
        </p:nvSpPr>
        <p:spPr bwMode="auto">
          <a:xfrm>
            <a:off x="7924800" y="5181600"/>
            <a:ext cx="457200" cy="244475"/>
          </a:xfrm>
          <a:prstGeom prst="rect">
            <a:avLst/>
          </a:prstGeom>
          <a:noFill/>
          <a:ln w="9525">
            <a:noFill/>
            <a:miter lim="800000"/>
            <a:headEnd/>
            <a:tailEnd/>
          </a:ln>
          <a:effectLst/>
        </p:spPr>
        <p:txBody>
          <a:bodyPr>
            <a:spAutoFit/>
          </a:bodyPr>
          <a:lstStyle/>
          <a:p>
            <a:pPr>
              <a:spcBef>
                <a:spcPct val="50000"/>
              </a:spcBef>
            </a:pPr>
            <a:r>
              <a:rPr lang="en-US" sz="1000"/>
              <a:t>[26]</a:t>
            </a:r>
          </a:p>
        </p:txBody>
      </p:sp>
      <p:sp>
        <p:nvSpPr>
          <p:cNvPr id="9" name="Footer Placeholder 3"/>
          <p:cNvSpPr txBox="1">
            <a:spLocks/>
          </p:cNvSpPr>
          <p:nvPr/>
        </p:nvSpPr>
        <p:spPr bwMode="auto">
          <a:xfrm>
            <a:off x="1600200" y="6172200"/>
            <a:ext cx="5334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Supercomputing in Plain English: Storage Hierarchy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Tue Jan 27 2015</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067791404"/>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2418" name="Rectangle 2"/>
          <p:cNvSpPr>
            <a:spLocks noGrp="1" noChangeArrowheads="1"/>
          </p:cNvSpPr>
          <p:nvPr>
            <p:ph type="ctrTitle"/>
          </p:nvPr>
        </p:nvSpPr>
        <p:spPr/>
        <p:txBody>
          <a:bodyPr/>
          <a:lstStyle/>
          <a:p>
            <a:r>
              <a:rPr lang="en-US" sz="6000"/>
              <a:t>Main Memory</a:t>
            </a:r>
          </a:p>
        </p:txBody>
      </p:sp>
      <p:sp>
        <p:nvSpPr>
          <p:cNvPr id="572419" name="Text Box 3"/>
          <p:cNvSpPr txBox="1">
            <a:spLocks noChangeArrowheads="1"/>
          </p:cNvSpPr>
          <p:nvPr/>
        </p:nvSpPr>
        <p:spPr bwMode="auto">
          <a:xfrm>
            <a:off x="5562600" y="4113213"/>
            <a:ext cx="438150" cy="274637"/>
          </a:xfrm>
          <a:prstGeom prst="rect">
            <a:avLst/>
          </a:prstGeom>
          <a:noFill/>
          <a:ln w="9525">
            <a:noFill/>
            <a:miter lim="800000"/>
            <a:headEnd/>
            <a:tailEnd/>
          </a:ln>
          <a:effectLst/>
        </p:spPr>
        <p:txBody>
          <a:bodyPr wrap="none">
            <a:spAutoFit/>
          </a:bodyPr>
          <a:lstStyle/>
          <a:p>
            <a:pPr algn="l"/>
            <a:r>
              <a:rPr lang="en-US" baseline="30000"/>
              <a:t>[13]</a:t>
            </a:r>
          </a:p>
        </p:txBody>
      </p:sp>
      <p:pic>
        <p:nvPicPr>
          <p:cNvPr id="572420" name="Picture 4" descr="ram"/>
          <p:cNvPicPr>
            <a:picLocks noChangeAspect="1" noChangeArrowheads="1"/>
          </p:cNvPicPr>
          <p:nvPr/>
        </p:nvPicPr>
        <p:blipFill>
          <a:blip r:embed="rId3" cstate="print"/>
          <a:srcRect/>
          <a:stretch>
            <a:fillRect/>
          </a:stretch>
        </p:blipFill>
        <p:spPr bwMode="auto">
          <a:xfrm>
            <a:off x="3581400" y="3657600"/>
            <a:ext cx="1981200" cy="1116013"/>
          </a:xfrm>
          <a:prstGeom prst="rect">
            <a:avLst/>
          </a:prstGeom>
          <a:noFill/>
        </p:spPr>
      </p:pic>
    </p:spTree>
    <p:custDataLst>
      <p:tags r:id="rId1"/>
    </p:custDataLst>
    <p:extLst>
      <p:ext uri="{BB962C8B-B14F-4D97-AF65-F5344CB8AC3E}">
        <p14:creationId xmlns:p14="http://schemas.microsoft.com/office/powerpoint/2010/main" val="40978518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1600200" y="6172200"/>
            <a:ext cx="5334000" cy="457200"/>
          </a:xfrm>
          <a:prstGeom prst="rect">
            <a:avLst/>
          </a:prstGeom>
        </p:spPr>
        <p:txBody>
          <a:bodyPr/>
          <a:lstStyle/>
          <a:p>
            <a:endParaRPr lang="en-US" dirty="0"/>
          </a:p>
        </p:txBody>
      </p:sp>
      <p:sp>
        <p:nvSpPr>
          <p:cNvPr id="5" name="Slide Number Placeholder 4"/>
          <p:cNvSpPr>
            <a:spLocks noGrp="1"/>
          </p:cNvSpPr>
          <p:nvPr>
            <p:ph type="sldNum" sz="quarter" idx="11"/>
          </p:nvPr>
        </p:nvSpPr>
        <p:spPr/>
        <p:txBody>
          <a:bodyPr/>
          <a:lstStyle/>
          <a:p>
            <a:fld id="{1873CBD8-5DA4-425F-9E09-1E96F0959FF6}" type="slidenum">
              <a:rPr lang="en-US"/>
              <a:pPr/>
              <a:t>33</a:t>
            </a:fld>
            <a:endParaRPr lang="en-US"/>
          </a:p>
        </p:txBody>
      </p:sp>
      <p:sp>
        <p:nvSpPr>
          <p:cNvPr id="573442" name="Rectangle 2"/>
          <p:cNvSpPr>
            <a:spLocks noGrp="1" noChangeArrowheads="1"/>
          </p:cNvSpPr>
          <p:nvPr>
            <p:ph type="title"/>
          </p:nvPr>
        </p:nvSpPr>
        <p:spPr/>
        <p:txBody>
          <a:bodyPr/>
          <a:lstStyle/>
          <a:p>
            <a:r>
              <a:rPr lang="en-US"/>
              <a:t>What is Main Memory?</a:t>
            </a:r>
          </a:p>
        </p:txBody>
      </p:sp>
      <p:sp>
        <p:nvSpPr>
          <p:cNvPr id="573443" name="Rectangle 3"/>
          <p:cNvSpPr>
            <a:spLocks noGrp="1" noChangeArrowheads="1"/>
          </p:cNvSpPr>
          <p:nvPr>
            <p:ph type="body" idx="1"/>
          </p:nvPr>
        </p:nvSpPr>
        <p:spPr>
          <a:xfrm>
            <a:off x="533400" y="1371600"/>
            <a:ext cx="8077200" cy="5029200"/>
          </a:xfrm>
        </p:spPr>
        <p:txBody>
          <a:bodyPr/>
          <a:lstStyle/>
          <a:p>
            <a:r>
              <a:rPr lang="en-US"/>
              <a:t>Where data reside for a program that is  </a:t>
            </a:r>
            <a:r>
              <a:rPr lang="en-US" b="1" u="sng">
                <a:solidFill>
                  <a:schemeClr val="folHlink"/>
                </a:solidFill>
              </a:rPr>
              <a:t>currently running</a:t>
            </a:r>
          </a:p>
          <a:p>
            <a:r>
              <a:rPr lang="en-US"/>
              <a:t>Sometimes called </a:t>
            </a:r>
            <a:r>
              <a:rPr lang="en-US" b="1" i="1" u="sng"/>
              <a:t>RAM</a:t>
            </a:r>
            <a:r>
              <a:rPr lang="en-US"/>
              <a:t> (Random Access Memory): you can load from or store into any main memory location at any time</a:t>
            </a:r>
          </a:p>
          <a:p>
            <a:r>
              <a:rPr lang="en-US"/>
              <a:t>Sometimes called </a:t>
            </a:r>
            <a:r>
              <a:rPr lang="en-US" b="1" i="1" u="sng"/>
              <a:t>core</a:t>
            </a:r>
            <a:r>
              <a:rPr lang="en-US"/>
              <a:t> (from magnetic “cores” that some memories used, many years ago)</a:t>
            </a:r>
          </a:p>
          <a:p>
            <a:r>
              <a:rPr lang="en-US"/>
              <a:t>Much slower =&gt; much cheaper =&gt; much bigger</a:t>
            </a:r>
          </a:p>
          <a:p>
            <a:endParaRPr lang="en-US"/>
          </a:p>
        </p:txBody>
      </p:sp>
      <p:sp>
        <p:nvSpPr>
          <p:cNvPr id="6" name="Footer Placeholder 3"/>
          <p:cNvSpPr txBox="1">
            <a:spLocks/>
          </p:cNvSpPr>
          <p:nvPr/>
        </p:nvSpPr>
        <p:spPr bwMode="auto">
          <a:xfrm>
            <a:off x="1600200" y="6172200"/>
            <a:ext cx="5334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Supercomputing in Plain English: Storage Hierarchy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Tue Jan 27 2015</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Tree>
    <p:custDataLst>
      <p:tags r:id="rId1"/>
    </p:custDataLst>
    <p:extLst>
      <p:ext uri="{BB962C8B-B14F-4D97-AF65-F5344CB8AC3E}">
        <p14:creationId xmlns:p14="http://schemas.microsoft.com/office/powerpoint/2010/main" val="339539621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Footer Placeholder 2"/>
          <p:cNvSpPr>
            <a:spLocks noGrp="1"/>
          </p:cNvSpPr>
          <p:nvPr>
            <p:ph type="ftr" sz="quarter" idx="10"/>
          </p:nvPr>
        </p:nvSpPr>
        <p:spPr>
          <a:xfrm>
            <a:off x="2257098" y="6172200"/>
            <a:ext cx="3995737" cy="457200"/>
          </a:xfrm>
        </p:spPr>
        <p:txBody>
          <a:bodyPr/>
          <a:lstStyle/>
          <a:p>
            <a:r>
              <a:rPr lang="en-US" dirty="0" smtClean="0"/>
              <a:t>Supercomputing in Plain English: Storage Hierarchy</a:t>
            </a:r>
            <a:endParaRPr lang="en-US" dirty="0"/>
          </a:p>
          <a:p>
            <a:r>
              <a:rPr lang="en-US" dirty="0" smtClean="0"/>
              <a:t>Tue Jan 27 2015</a:t>
            </a:r>
            <a:endParaRPr lang="en-US" dirty="0"/>
          </a:p>
        </p:txBody>
      </p:sp>
      <p:sp>
        <p:nvSpPr>
          <p:cNvPr id="32" name="Slide Number Placeholder 3"/>
          <p:cNvSpPr>
            <a:spLocks noGrp="1"/>
          </p:cNvSpPr>
          <p:nvPr>
            <p:ph type="sldNum" sz="quarter" idx="4294967295"/>
          </p:nvPr>
        </p:nvSpPr>
        <p:spPr>
          <a:xfrm>
            <a:off x="7162800" y="6191250"/>
            <a:ext cx="1295400" cy="457200"/>
          </a:xfrm>
          <a:prstGeom prst="rect">
            <a:avLst/>
          </a:prstGeom>
        </p:spPr>
        <p:txBody>
          <a:bodyPr/>
          <a:lstStyle/>
          <a:p>
            <a:fld id="{65B05967-4F28-41E2-A8C9-00C5ECF11A68}" type="slidenum">
              <a:rPr lang="en-US"/>
              <a:pPr/>
              <a:t>34</a:t>
            </a:fld>
            <a:endParaRPr lang="en-US"/>
          </a:p>
        </p:txBody>
      </p:sp>
      <p:sp>
        <p:nvSpPr>
          <p:cNvPr id="574466" name="Rectangle 2"/>
          <p:cNvSpPr>
            <a:spLocks noGrp="1" noChangeArrowheads="1"/>
          </p:cNvSpPr>
          <p:nvPr>
            <p:ph type="title"/>
          </p:nvPr>
        </p:nvSpPr>
        <p:spPr/>
        <p:txBody>
          <a:bodyPr/>
          <a:lstStyle/>
          <a:p>
            <a:r>
              <a:rPr lang="en-US"/>
              <a:t>What Main Memory Looks Like</a:t>
            </a:r>
          </a:p>
        </p:txBody>
      </p:sp>
      <p:sp>
        <p:nvSpPr>
          <p:cNvPr id="574467" name="Rectangle 3"/>
          <p:cNvSpPr>
            <a:spLocks noChangeArrowheads="1"/>
          </p:cNvSpPr>
          <p:nvPr/>
        </p:nvSpPr>
        <p:spPr bwMode="auto">
          <a:xfrm>
            <a:off x="533400" y="1905000"/>
            <a:ext cx="7772400" cy="228600"/>
          </a:xfrm>
          <a:prstGeom prst="rect">
            <a:avLst/>
          </a:prstGeom>
          <a:noFill/>
          <a:ln w="9525">
            <a:solidFill>
              <a:schemeClr val="tx1"/>
            </a:solidFill>
            <a:miter lim="800000"/>
            <a:headEnd/>
            <a:tailEnd/>
          </a:ln>
          <a:effectLst/>
        </p:spPr>
        <p:txBody>
          <a:bodyPr wrap="none" anchor="ctr"/>
          <a:lstStyle/>
          <a:p>
            <a:endParaRPr lang="en-US"/>
          </a:p>
        </p:txBody>
      </p:sp>
      <p:sp>
        <p:nvSpPr>
          <p:cNvPr id="574468" name="Line 4"/>
          <p:cNvSpPr>
            <a:spLocks noChangeShapeType="1"/>
          </p:cNvSpPr>
          <p:nvPr/>
        </p:nvSpPr>
        <p:spPr bwMode="auto">
          <a:xfrm>
            <a:off x="762000" y="1905000"/>
            <a:ext cx="0" cy="228600"/>
          </a:xfrm>
          <a:prstGeom prst="line">
            <a:avLst/>
          </a:prstGeom>
          <a:noFill/>
          <a:ln w="9525">
            <a:solidFill>
              <a:schemeClr val="tx1"/>
            </a:solidFill>
            <a:miter lim="800000"/>
            <a:headEnd/>
            <a:tailEnd/>
          </a:ln>
          <a:effectLst/>
        </p:spPr>
        <p:txBody>
          <a:bodyPr wrap="none"/>
          <a:lstStyle/>
          <a:p>
            <a:endParaRPr lang="en-US"/>
          </a:p>
        </p:txBody>
      </p:sp>
      <p:sp>
        <p:nvSpPr>
          <p:cNvPr id="574469" name="Line 5"/>
          <p:cNvSpPr>
            <a:spLocks noChangeShapeType="1"/>
          </p:cNvSpPr>
          <p:nvPr/>
        </p:nvSpPr>
        <p:spPr bwMode="auto">
          <a:xfrm>
            <a:off x="990600" y="1905000"/>
            <a:ext cx="0" cy="228600"/>
          </a:xfrm>
          <a:prstGeom prst="line">
            <a:avLst/>
          </a:prstGeom>
          <a:noFill/>
          <a:ln w="9525">
            <a:solidFill>
              <a:schemeClr val="tx1"/>
            </a:solidFill>
            <a:miter lim="800000"/>
            <a:headEnd/>
            <a:tailEnd/>
          </a:ln>
          <a:effectLst/>
        </p:spPr>
        <p:txBody>
          <a:bodyPr wrap="none"/>
          <a:lstStyle/>
          <a:p>
            <a:endParaRPr lang="en-US"/>
          </a:p>
        </p:txBody>
      </p:sp>
      <p:sp>
        <p:nvSpPr>
          <p:cNvPr id="574470" name="Line 6"/>
          <p:cNvSpPr>
            <a:spLocks noChangeShapeType="1"/>
          </p:cNvSpPr>
          <p:nvPr/>
        </p:nvSpPr>
        <p:spPr bwMode="auto">
          <a:xfrm>
            <a:off x="1219200" y="1905000"/>
            <a:ext cx="0" cy="228600"/>
          </a:xfrm>
          <a:prstGeom prst="line">
            <a:avLst/>
          </a:prstGeom>
          <a:noFill/>
          <a:ln w="9525">
            <a:solidFill>
              <a:schemeClr val="tx1"/>
            </a:solidFill>
            <a:miter lim="800000"/>
            <a:headEnd/>
            <a:tailEnd/>
          </a:ln>
          <a:effectLst/>
        </p:spPr>
        <p:txBody>
          <a:bodyPr wrap="none"/>
          <a:lstStyle/>
          <a:p>
            <a:endParaRPr lang="en-US"/>
          </a:p>
        </p:txBody>
      </p:sp>
      <p:sp>
        <p:nvSpPr>
          <p:cNvPr id="574471" name="Line 7"/>
          <p:cNvSpPr>
            <a:spLocks noChangeShapeType="1"/>
          </p:cNvSpPr>
          <p:nvPr/>
        </p:nvSpPr>
        <p:spPr bwMode="auto">
          <a:xfrm>
            <a:off x="1447800" y="1905000"/>
            <a:ext cx="0" cy="228600"/>
          </a:xfrm>
          <a:prstGeom prst="line">
            <a:avLst/>
          </a:prstGeom>
          <a:noFill/>
          <a:ln w="9525">
            <a:solidFill>
              <a:schemeClr val="tx1"/>
            </a:solidFill>
            <a:miter lim="800000"/>
            <a:headEnd/>
            <a:tailEnd/>
          </a:ln>
          <a:effectLst/>
        </p:spPr>
        <p:txBody>
          <a:bodyPr wrap="none"/>
          <a:lstStyle/>
          <a:p>
            <a:endParaRPr lang="en-US"/>
          </a:p>
        </p:txBody>
      </p:sp>
      <p:sp>
        <p:nvSpPr>
          <p:cNvPr id="574472" name="Line 8"/>
          <p:cNvSpPr>
            <a:spLocks noChangeShapeType="1"/>
          </p:cNvSpPr>
          <p:nvPr/>
        </p:nvSpPr>
        <p:spPr bwMode="auto">
          <a:xfrm>
            <a:off x="1676400" y="1905000"/>
            <a:ext cx="0" cy="228600"/>
          </a:xfrm>
          <a:prstGeom prst="line">
            <a:avLst/>
          </a:prstGeom>
          <a:noFill/>
          <a:ln w="9525">
            <a:solidFill>
              <a:schemeClr val="tx1"/>
            </a:solidFill>
            <a:miter lim="800000"/>
            <a:headEnd/>
            <a:tailEnd/>
          </a:ln>
          <a:effectLst/>
        </p:spPr>
        <p:txBody>
          <a:bodyPr wrap="none"/>
          <a:lstStyle/>
          <a:p>
            <a:endParaRPr lang="en-US"/>
          </a:p>
        </p:txBody>
      </p:sp>
      <p:sp>
        <p:nvSpPr>
          <p:cNvPr id="574473" name="Line 9"/>
          <p:cNvSpPr>
            <a:spLocks noChangeShapeType="1"/>
          </p:cNvSpPr>
          <p:nvPr/>
        </p:nvSpPr>
        <p:spPr bwMode="auto">
          <a:xfrm>
            <a:off x="1905000" y="1905000"/>
            <a:ext cx="0" cy="228600"/>
          </a:xfrm>
          <a:prstGeom prst="line">
            <a:avLst/>
          </a:prstGeom>
          <a:noFill/>
          <a:ln w="9525">
            <a:solidFill>
              <a:schemeClr val="tx1"/>
            </a:solidFill>
            <a:miter lim="800000"/>
            <a:headEnd/>
            <a:tailEnd/>
          </a:ln>
          <a:effectLst/>
        </p:spPr>
        <p:txBody>
          <a:bodyPr wrap="none"/>
          <a:lstStyle/>
          <a:p>
            <a:endParaRPr lang="en-US"/>
          </a:p>
        </p:txBody>
      </p:sp>
      <p:sp>
        <p:nvSpPr>
          <p:cNvPr id="574474" name="Line 10"/>
          <p:cNvSpPr>
            <a:spLocks noChangeShapeType="1"/>
          </p:cNvSpPr>
          <p:nvPr/>
        </p:nvSpPr>
        <p:spPr bwMode="auto">
          <a:xfrm>
            <a:off x="2133600" y="1905000"/>
            <a:ext cx="0" cy="228600"/>
          </a:xfrm>
          <a:prstGeom prst="line">
            <a:avLst/>
          </a:prstGeom>
          <a:noFill/>
          <a:ln w="9525">
            <a:solidFill>
              <a:schemeClr val="tx1"/>
            </a:solidFill>
            <a:miter lim="800000"/>
            <a:headEnd/>
            <a:tailEnd/>
          </a:ln>
          <a:effectLst/>
        </p:spPr>
        <p:txBody>
          <a:bodyPr wrap="none"/>
          <a:lstStyle/>
          <a:p>
            <a:endParaRPr lang="en-US"/>
          </a:p>
        </p:txBody>
      </p:sp>
      <p:sp>
        <p:nvSpPr>
          <p:cNvPr id="574475" name="Line 11"/>
          <p:cNvSpPr>
            <a:spLocks noChangeShapeType="1"/>
          </p:cNvSpPr>
          <p:nvPr/>
        </p:nvSpPr>
        <p:spPr bwMode="auto">
          <a:xfrm>
            <a:off x="2362200" y="1905000"/>
            <a:ext cx="0" cy="228600"/>
          </a:xfrm>
          <a:prstGeom prst="line">
            <a:avLst/>
          </a:prstGeom>
          <a:noFill/>
          <a:ln w="9525">
            <a:solidFill>
              <a:schemeClr val="tx1"/>
            </a:solidFill>
            <a:miter lim="800000"/>
            <a:headEnd/>
            <a:tailEnd/>
          </a:ln>
          <a:effectLst/>
        </p:spPr>
        <p:txBody>
          <a:bodyPr wrap="none"/>
          <a:lstStyle/>
          <a:p>
            <a:endParaRPr lang="en-US"/>
          </a:p>
        </p:txBody>
      </p:sp>
      <p:sp>
        <p:nvSpPr>
          <p:cNvPr id="574476" name="Line 12"/>
          <p:cNvSpPr>
            <a:spLocks noChangeShapeType="1"/>
          </p:cNvSpPr>
          <p:nvPr/>
        </p:nvSpPr>
        <p:spPr bwMode="auto">
          <a:xfrm>
            <a:off x="2590800" y="1905000"/>
            <a:ext cx="0" cy="228600"/>
          </a:xfrm>
          <a:prstGeom prst="line">
            <a:avLst/>
          </a:prstGeom>
          <a:noFill/>
          <a:ln w="9525">
            <a:solidFill>
              <a:schemeClr val="tx1"/>
            </a:solidFill>
            <a:miter lim="800000"/>
            <a:headEnd/>
            <a:tailEnd/>
          </a:ln>
          <a:effectLst/>
        </p:spPr>
        <p:txBody>
          <a:bodyPr wrap="none"/>
          <a:lstStyle/>
          <a:p>
            <a:endParaRPr lang="en-US"/>
          </a:p>
        </p:txBody>
      </p:sp>
      <p:sp>
        <p:nvSpPr>
          <p:cNvPr id="574477" name="Line 13"/>
          <p:cNvSpPr>
            <a:spLocks noChangeShapeType="1"/>
          </p:cNvSpPr>
          <p:nvPr/>
        </p:nvSpPr>
        <p:spPr bwMode="auto">
          <a:xfrm>
            <a:off x="2819400" y="1905000"/>
            <a:ext cx="0" cy="228600"/>
          </a:xfrm>
          <a:prstGeom prst="line">
            <a:avLst/>
          </a:prstGeom>
          <a:noFill/>
          <a:ln w="9525">
            <a:solidFill>
              <a:schemeClr val="tx1"/>
            </a:solidFill>
            <a:miter lim="800000"/>
            <a:headEnd/>
            <a:tailEnd/>
          </a:ln>
          <a:effectLst/>
        </p:spPr>
        <p:txBody>
          <a:bodyPr wrap="none"/>
          <a:lstStyle/>
          <a:p>
            <a:endParaRPr lang="en-US"/>
          </a:p>
        </p:txBody>
      </p:sp>
      <p:sp>
        <p:nvSpPr>
          <p:cNvPr id="574478" name="Line 14"/>
          <p:cNvSpPr>
            <a:spLocks noChangeShapeType="1"/>
          </p:cNvSpPr>
          <p:nvPr/>
        </p:nvSpPr>
        <p:spPr bwMode="auto">
          <a:xfrm>
            <a:off x="3048000" y="1905000"/>
            <a:ext cx="0" cy="228600"/>
          </a:xfrm>
          <a:prstGeom prst="line">
            <a:avLst/>
          </a:prstGeom>
          <a:noFill/>
          <a:ln w="9525">
            <a:solidFill>
              <a:schemeClr val="tx1"/>
            </a:solidFill>
            <a:miter lim="800000"/>
            <a:headEnd/>
            <a:tailEnd/>
          </a:ln>
          <a:effectLst/>
        </p:spPr>
        <p:txBody>
          <a:bodyPr wrap="none"/>
          <a:lstStyle/>
          <a:p>
            <a:endParaRPr lang="en-US"/>
          </a:p>
        </p:txBody>
      </p:sp>
      <p:sp>
        <p:nvSpPr>
          <p:cNvPr id="574479" name="Line 15"/>
          <p:cNvSpPr>
            <a:spLocks noChangeShapeType="1"/>
          </p:cNvSpPr>
          <p:nvPr/>
        </p:nvSpPr>
        <p:spPr bwMode="auto">
          <a:xfrm>
            <a:off x="8077200" y="1905000"/>
            <a:ext cx="0" cy="228600"/>
          </a:xfrm>
          <a:prstGeom prst="line">
            <a:avLst/>
          </a:prstGeom>
          <a:noFill/>
          <a:ln w="9525">
            <a:solidFill>
              <a:schemeClr val="tx1"/>
            </a:solidFill>
            <a:miter lim="800000"/>
            <a:headEnd/>
            <a:tailEnd/>
          </a:ln>
          <a:effectLst/>
        </p:spPr>
        <p:txBody>
          <a:bodyPr wrap="none"/>
          <a:lstStyle/>
          <a:p>
            <a:endParaRPr lang="en-US"/>
          </a:p>
        </p:txBody>
      </p:sp>
      <p:sp>
        <p:nvSpPr>
          <p:cNvPr id="574480" name="Text Box 16"/>
          <p:cNvSpPr txBox="1">
            <a:spLocks noChangeArrowheads="1"/>
          </p:cNvSpPr>
          <p:nvPr/>
        </p:nvSpPr>
        <p:spPr bwMode="auto">
          <a:xfrm>
            <a:off x="4983163" y="1538288"/>
            <a:ext cx="692150" cy="701675"/>
          </a:xfrm>
          <a:prstGeom prst="rect">
            <a:avLst/>
          </a:prstGeom>
          <a:noFill/>
          <a:ln w="9525">
            <a:noFill/>
            <a:miter lim="800000"/>
            <a:headEnd/>
            <a:tailEnd/>
          </a:ln>
          <a:effectLst/>
        </p:spPr>
        <p:txBody>
          <a:bodyPr wrap="none">
            <a:spAutoFit/>
          </a:bodyPr>
          <a:lstStyle/>
          <a:p>
            <a:r>
              <a:rPr lang="en-US" sz="4000"/>
              <a:t>…</a:t>
            </a:r>
          </a:p>
        </p:txBody>
      </p:sp>
      <p:sp>
        <p:nvSpPr>
          <p:cNvPr id="574481" name="Text Box 17"/>
          <p:cNvSpPr txBox="1">
            <a:spLocks noChangeArrowheads="1"/>
          </p:cNvSpPr>
          <p:nvPr/>
        </p:nvSpPr>
        <p:spPr bwMode="auto">
          <a:xfrm>
            <a:off x="536575" y="2138363"/>
            <a:ext cx="273050" cy="304800"/>
          </a:xfrm>
          <a:prstGeom prst="rect">
            <a:avLst/>
          </a:prstGeom>
          <a:noFill/>
          <a:ln w="9525">
            <a:noFill/>
            <a:miter lim="800000"/>
            <a:headEnd/>
            <a:tailEnd/>
          </a:ln>
          <a:effectLst/>
        </p:spPr>
        <p:txBody>
          <a:bodyPr wrap="none">
            <a:spAutoFit/>
          </a:bodyPr>
          <a:lstStyle/>
          <a:p>
            <a:r>
              <a:rPr lang="en-US" sz="1400"/>
              <a:t>0</a:t>
            </a:r>
          </a:p>
        </p:txBody>
      </p:sp>
      <p:sp>
        <p:nvSpPr>
          <p:cNvPr id="574482" name="Text Box 18"/>
          <p:cNvSpPr txBox="1">
            <a:spLocks noChangeArrowheads="1"/>
          </p:cNvSpPr>
          <p:nvPr/>
        </p:nvSpPr>
        <p:spPr bwMode="auto">
          <a:xfrm>
            <a:off x="777875" y="2144713"/>
            <a:ext cx="273050" cy="304800"/>
          </a:xfrm>
          <a:prstGeom prst="rect">
            <a:avLst/>
          </a:prstGeom>
          <a:noFill/>
          <a:ln w="9525">
            <a:noFill/>
            <a:miter lim="800000"/>
            <a:headEnd/>
            <a:tailEnd/>
          </a:ln>
          <a:effectLst/>
        </p:spPr>
        <p:txBody>
          <a:bodyPr wrap="none">
            <a:spAutoFit/>
          </a:bodyPr>
          <a:lstStyle/>
          <a:p>
            <a:r>
              <a:rPr lang="en-US" sz="1400"/>
              <a:t>1</a:t>
            </a:r>
          </a:p>
        </p:txBody>
      </p:sp>
      <p:sp>
        <p:nvSpPr>
          <p:cNvPr id="574483" name="Text Box 19"/>
          <p:cNvSpPr txBox="1">
            <a:spLocks noChangeArrowheads="1"/>
          </p:cNvSpPr>
          <p:nvPr/>
        </p:nvSpPr>
        <p:spPr bwMode="auto">
          <a:xfrm>
            <a:off x="1006475" y="2144713"/>
            <a:ext cx="273050" cy="304800"/>
          </a:xfrm>
          <a:prstGeom prst="rect">
            <a:avLst/>
          </a:prstGeom>
          <a:noFill/>
          <a:ln w="9525">
            <a:noFill/>
            <a:miter lim="800000"/>
            <a:headEnd/>
            <a:tailEnd/>
          </a:ln>
          <a:effectLst/>
        </p:spPr>
        <p:txBody>
          <a:bodyPr wrap="none">
            <a:spAutoFit/>
          </a:bodyPr>
          <a:lstStyle/>
          <a:p>
            <a:r>
              <a:rPr lang="en-US" sz="1400"/>
              <a:t>2</a:t>
            </a:r>
          </a:p>
        </p:txBody>
      </p:sp>
      <p:sp>
        <p:nvSpPr>
          <p:cNvPr id="574484" name="Text Box 20"/>
          <p:cNvSpPr txBox="1">
            <a:spLocks noChangeArrowheads="1"/>
          </p:cNvSpPr>
          <p:nvPr/>
        </p:nvSpPr>
        <p:spPr bwMode="auto">
          <a:xfrm>
            <a:off x="1222375" y="2138363"/>
            <a:ext cx="273050" cy="304800"/>
          </a:xfrm>
          <a:prstGeom prst="rect">
            <a:avLst/>
          </a:prstGeom>
          <a:noFill/>
          <a:ln w="9525">
            <a:noFill/>
            <a:miter lim="800000"/>
            <a:headEnd/>
            <a:tailEnd/>
          </a:ln>
          <a:effectLst/>
        </p:spPr>
        <p:txBody>
          <a:bodyPr wrap="none">
            <a:spAutoFit/>
          </a:bodyPr>
          <a:lstStyle/>
          <a:p>
            <a:r>
              <a:rPr lang="en-US" sz="1400"/>
              <a:t>3</a:t>
            </a:r>
          </a:p>
        </p:txBody>
      </p:sp>
      <p:sp>
        <p:nvSpPr>
          <p:cNvPr id="574485" name="Text Box 21"/>
          <p:cNvSpPr txBox="1">
            <a:spLocks noChangeArrowheads="1"/>
          </p:cNvSpPr>
          <p:nvPr/>
        </p:nvSpPr>
        <p:spPr bwMode="auto">
          <a:xfrm>
            <a:off x="1450975" y="2138363"/>
            <a:ext cx="273050" cy="304800"/>
          </a:xfrm>
          <a:prstGeom prst="rect">
            <a:avLst/>
          </a:prstGeom>
          <a:noFill/>
          <a:ln w="9525">
            <a:noFill/>
            <a:miter lim="800000"/>
            <a:headEnd/>
            <a:tailEnd/>
          </a:ln>
          <a:effectLst/>
        </p:spPr>
        <p:txBody>
          <a:bodyPr wrap="none">
            <a:spAutoFit/>
          </a:bodyPr>
          <a:lstStyle/>
          <a:p>
            <a:r>
              <a:rPr lang="en-US" sz="1400"/>
              <a:t>4</a:t>
            </a:r>
          </a:p>
        </p:txBody>
      </p:sp>
      <p:sp>
        <p:nvSpPr>
          <p:cNvPr id="574486" name="Text Box 22"/>
          <p:cNvSpPr txBox="1">
            <a:spLocks noChangeArrowheads="1"/>
          </p:cNvSpPr>
          <p:nvPr/>
        </p:nvSpPr>
        <p:spPr bwMode="auto">
          <a:xfrm>
            <a:off x="1692275" y="2144713"/>
            <a:ext cx="273050" cy="304800"/>
          </a:xfrm>
          <a:prstGeom prst="rect">
            <a:avLst/>
          </a:prstGeom>
          <a:noFill/>
          <a:ln w="9525">
            <a:noFill/>
            <a:miter lim="800000"/>
            <a:headEnd/>
            <a:tailEnd/>
          </a:ln>
          <a:effectLst/>
        </p:spPr>
        <p:txBody>
          <a:bodyPr wrap="none">
            <a:spAutoFit/>
          </a:bodyPr>
          <a:lstStyle/>
          <a:p>
            <a:r>
              <a:rPr lang="en-US" sz="1400"/>
              <a:t>5</a:t>
            </a:r>
          </a:p>
        </p:txBody>
      </p:sp>
      <p:sp>
        <p:nvSpPr>
          <p:cNvPr id="574487" name="Text Box 23"/>
          <p:cNvSpPr txBox="1">
            <a:spLocks noChangeArrowheads="1"/>
          </p:cNvSpPr>
          <p:nvPr/>
        </p:nvSpPr>
        <p:spPr bwMode="auto">
          <a:xfrm>
            <a:off x="1920875" y="2144713"/>
            <a:ext cx="273050" cy="304800"/>
          </a:xfrm>
          <a:prstGeom prst="rect">
            <a:avLst/>
          </a:prstGeom>
          <a:noFill/>
          <a:ln w="9525">
            <a:noFill/>
            <a:miter lim="800000"/>
            <a:headEnd/>
            <a:tailEnd/>
          </a:ln>
          <a:effectLst/>
        </p:spPr>
        <p:txBody>
          <a:bodyPr wrap="none">
            <a:spAutoFit/>
          </a:bodyPr>
          <a:lstStyle/>
          <a:p>
            <a:r>
              <a:rPr lang="en-US" sz="1400"/>
              <a:t>6</a:t>
            </a:r>
          </a:p>
        </p:txBody>
      </p:sp>
      <p:sp>
        <p:nvSpPr>
          <p:cNvPr id="574488" name="Text Box 24"/>
          <p:cNvSpPr txBox="1">
            <a:spLocks noChangeArrowheads="1"/>
          </p:cNvSpPr>
          <p:nvPr/>
        </p:nvSpPr>
        <p:spPr bwMode="auto">
          <a:xfrm>
            <a:off x="2149475" y="2144713"/>
            <a:ext cx="273050" cy="304800"/>
          </a:xfrm>
          <a:prstGeom prst="rect">
            <a:avLst/>
          </a:prstGeom>
          <a:noFill/>
          <a:ln w="9525">
            <a:noFill/>
            <a:miter lim="800000"/>
            <a:headEnd/>
            <a:tailEnd/>
          </a:ln>
          <a:effectLst/>
        </p:spPr>
        <p:txBody>
          <a:bodyPr wrap="none">
            <a:spAutoFit/>
          </a:bodyPr>
          <a:lstStyle/>
          <a:p>
            <a:r>
              <a:rPr lang="en-US" sz="1400"/>
              <a:t>7</a:t>
            </a:r>
          </a:p>
        </p:txBody>
      </p:sp>
      <p:sp>
        <p:nvSpPr>
          <p:cNvPr id="574489" name="Text Box 25"/>
          <p:cNvSpPr txBox="1">
            <a:spLocks noChangeArrowheads="1"/>
          </p:cNvSpPr>
          <p:nvPr/>
        </p:nvSpPr>
        <p:spPr bwMode="auto">
          <a:xfrm>
            <a:off x="2365375" y="2138363"/>
            <a:ext cx="273050" cy="304800"/>
          </a:xfrm>
          <a:prstGeom prst="rect">
            <a:avLst/>
          </a:prstGeom>
          <a:noFill/>
          <a:ln w="9525">
            <a:noFill/>
            <a:miter lim="800000"/>
            <a:headEnd/>
            <a:tailEnd/>
          </a:ln>
          <a:effectLst/>
        </p:spPr>
        <p:txBody>
          <a:bodyPr wrap="none">
            <a:spAutoFit/>
          </a:bodyPr>
          <a:lstStyle/>
          <a:p>
            <a:r>
              <a:rPr lang="en-US" sz="1400"/>
              <a:t>8</a:t>
            </a:r>
          </a:p>
        </p:txBody>
      </p:sp>
      <p:sp>
        <p:nvSpPr>
          <p:cNvPr id="574490" name="Text Box 26"/>
          <p:cNvSpPr txBox="1">
            <a:spLocks noChangeArrowheads="1"/>
          </p:cNvSpPr>
          <p:nvPr/>
        </p:nvSpPr>
        <p:spPr bwMode="auto">
          <a:xfrm>
            <a:off x="2606675" y="2144713"/>
            <a:ext cx="273050" cy="304800"/>
          </a:xfrm>
          <a:prstGeom prst="rect">
            <a:avLst/>
          </a:prstGeom>
          <a:noFill/>
          <a:ln w="9525">
            <a:noFill/>
            <a:miter lim="800000"/>
            <a:headEnd/>
            <a:tailEnd/>
          </a:ln>
          <a:effectLst/>
        </p:spPr>
        <p:txBody>
          <a:bodyPr wrap="none">
            <a:spAutoFit/>
          </a:bodyPr>
          <a:lstStyle/>
          <a:p>
            <a:r>
              <a:rPr lang="en-US" sz="1400"/>
              <a:t>9</a:t>
            </a:r>
          </a:p>
        </p:txBody>
      </p:sp>
      <p:sp>
        <p:nvSpPr>
          <p:cNvPr id="574491" name="Text Box 27"/>
          <p:cNvSpPr txBox="1">
            <a:spLocks noChangeArrowheads="1"/>
          </p:cNvSpPr>
          <p:nvPr/>
        </p:nvSpPr>
        <p:spPr bwMode="auto">
          <a:xfrm>
            <a:off x="2792413" y="2144713"/>
            <a:ext cx="361950" cy="304800"/>
          </a:xfrm>
          <a:prstGeom prst="rect">
            <a:avLst/>
          </a:prstGeom>
          <a:noFill/>
          <a:ln w="9525">
            <a:noFill/>
            <a:miter lim="800000"/>
            <a:headEnd/>
            <a:tailEnd/>
          </a:ln>
          <a:effectLst/>
        </p:spPr>
        <p:txBody>
          <a:bodyPr wrap="none">
            <a:spAutoFit/>
          </a:bodyPr>
          <a:lstStyle/>
          <a:p>
            <a:r>
              <a:rPr lang="en-US" sz="1400"/>
              <a:t>10</a:t>
            </a:r>
          </a:p>
        </p:txBody>
      </p:sp>
      <p:sp>
        <p:nvSpPr>
          <p:cNvPr id="574492" name="Text Box 28"/>
          <p:cNvSpPr txBox="1">
            <a:spLocks noChangeArrowheads="1"/>
          </p:cNvSpPr>
          <p:nvPr/>
        </p:nvSpPr>
        <p:spPr bwMode="auto">
          <a:xfrm>
            <a:off x="6902450" y="2900363"/>
            <a:ext cx="1073150" cy="304800"/>
          </a:xfrm>
          <a:prstGeom prst="rect">
            <a:avLst/>
          </a:prstGeom>
          <a:noFill/>
          <a:ln w="9525">
            <a:noFill/>
            <a:miter lim="800000"/>
            <a:headEnd/>
            <a:tailEnd/>
          </a:ln>
          <a:effectLst/>
        </p:spPr>
        <p:txBody>
          <a:bodyPr wrap="none">
            <a:spAutoFit/>
          </a:bodyPr>
          <a:lstStyle/>
          <a:p>
            <a:r>
              <a:rPr lang="en-US" sz="1400"/>
              <a:t>536,870,911</a:t>
            </a:r>
          </a:p>
        </p:txBody>
      </p:sp>
      <p:cxnSp>
        <p:nvCxnSpPr>
          <p:cNvPr id="574493" name="AutoShape 29"/>
          <p:cNvCxnSpPr>
            <a:cxnSpLocks noChangeShapeType="1"/>
            <a:stCxn id="574492" idx="0"/>
            <a:endCxn id="574467" idx="3"/>
          </p:cNvCxnSpPr>
          <p:nvPr/>
        </p:nvCxnSpPr>
        <p:spPr bwMode="auto">
          <a:xfrm rot="16200000">
            <a:off x="7431881" y="2026444"/>
            <a:ext cx="881063" cy="866775"/>
          </a:xfrm>
          <a:prstGeom prst="curvedConnector4">
            <a:avLst>
              <a:gd name="adj1" fmla="val 43421"/>
              <a:gd name="adj2" fmla="val 126375"/>
            </a:avLst>
          </a:prstGeom>
          <a:noFill/>
          <a:ln w="9525">
            <a:solidFill>
              <a:schemeClr val="tx1"/>
            </a:solidFill>
            <a:miter lim="800000"/>
            <a:headEnd/>
            <a:tailEnd type="triangle" w="med" len="med"/>
          </a:ln>
          <a:effectLst/>
        </p:spPr>
      </p:cxnSp>
      <p:sp>
        <p:nvSpPr>
          <p:cNvPr id="574494" name="Text Box 30"/>
          <p:cNvSpPr txBox="1">
            <a:spLocks noChangeArrowheads="1"/>
          </p:cNvSpPr>
          <p:nvPr/>
        </p:nvSpPr>
        <p:spPr bwMode="auto">
          <a:xfrm>
            <a:off x="1295400" y="3429000"/>
            <a:ext cx="6477000" cy="1066800"/>
          </a:xfrm>
          <a:prstGeom prst="rect">
            <a:avLst/>
          </a:prstGeom>
          <a:noFill/>
          <a:ln w="9525">
            <a:noFill/>
            <a:miter lim="800000"/>
            <a:headEnd/>
            <a:tailEnd/>
          </a:ln>
          <a:effectLst/>
        </p:spPr>
        <p:txBody>
          <a:bodyPr>
            <a:spAutoFit/>
          </a:bodyPr>
          <a:lstStyle/>
          <a:p>
            <a:r>
              <a:rPr lang="en-US" sz="3200"/>
              <a:t>You can think of main memory as a big long 1D array of bytes.</a:t>
            </a:r>
          </a:p>
        </p:txBody>
      </p:sp>
    </p:spTree>
    <p:custDataLst>
      <p:tags r:id="rId1"/>
    </p:custDataLst>
    <p:extLst>
      <p:ext uri="{BB962C8B-B14F-4D97-AF65-F5344CB8AC3E}">
        <p14:creationId xmlns:p14="http://schemas.microsoft.com/office/powerpoint/2010/main" val="79775394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5490" name="Rectangle 2"/>
          <p:cNvSpPr>
            <a:spLocks noGrp="1" noChangeArrowheads="1"/>
          </p:cNvSpPr>
          <p:nvPr>
            <p:ph type="ctrTitle"/>
          </p:nvPr>
        </p:nvSpPr>
        <p:spPr>
          <a:xfrm>
            <a:off x="685800" y="1371600"/>
            <a:ext cx="8001000" cy="2895600"/>
          </a:xfrm>
        </p:spPr>
        <p:txBody>
          <a:bodyPr/>
          <a:lstStyle/>
          <a:p>
            <a:r>
              <a:rPr lang="en-US" sz="6000"/>
              <a:t>The Relationship Between</a:t>
            </a:r>
            <a:br>
              <a:rPr lang="en-US" sz="6000"/>
            </a:br>
            <a:r>
              <a:rPr lang="en-US" sz="6000"/>
              <a:t>Main Memory &amp; Cache</a:t>
            </a:r>
          </a:p>
        </p:txBody>
      </p:sp>
    </p:spTree>
    <p:custDataLst>
      <p:tags r:id="rId1"/>
    </p:custDataLst>
    <p:extLst>
      <p:ext uri="{BB962C8B-B14F-4D97-AF65-F5344CB8AC3E}">
        <p14:creationId xmlns:p14="http://schemas.microsoft.com/office/powerpoint/2010/main" val="4705898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Footer Placeholder 2"/>
          <p:cNvSpPr>
            <a:spLocks noGrp="1"/>
          </p:cNvSpPr>
          <p:nvPr>
            <p:ph type="ftr" sz="quarter" idx="10"/>
          </p:nvPr>
        </p:nvSpPr>
        <p:spPr>
          <a:noFill/>
        </p:spPr>
        <p:txBody>
          <a:bodyPr/>
          <a:lstStyle/>
          <a:p>
            <a:r>
              <a:rPr lang="en-US" dirty="0" smtClean="0"/>
              <a:t>Supercomputing in Plain English: Storage Hierarchy</a:t>
            </a:r>
            <a:endParaRPr lang="en-US" dirty="0"/>
          </a:p>
          <a:p>
            <a:r>
              <a:rPr lang="en-US" dirty="0" smtClean="0"/>
              <a:t>Tue Jan 27 2015</a:t>
            </a:r>
            <a:endParaRPr lang="en-US" dirty="0"/>
          </a:p>
        </p:txBody>
      </p:sp>
      <p:sp>
        <p:nvSpPr>
          <p:cNvPr id="52227" name="Slide Number Placeholder 3"/>
          <p:cNvSpPr>
            <a:spLocks noGrp="1"/>
          </p:cNvSpPr>
          <p:nvPr>
            <p:ph type="sldNum" sz="quarter" idx="4294967295"/>
          </p:nvPr>
        </p:nvSpPr>
        <p:spPr>
          <a:xfrm>
            <a:off x="7162800" y="6191250"/>
            <a:ext cx="1295400" cy="457200"/>
          </a:xfrm>
          <a:noFill/>
        </p:spPr>
        <p:txBody>
          <a:bodyPr/>
          <a:lstStyle/>
          <a:p>
            <a:fld id="{D7AA3632-22E7-4B86-8750-7FE83C560DAD}" type="slidenum">
              <a:rPr lang="en-US"/>
              <a:pPr/>
              <a:t>36</a:t>
            </a:fld>
            <a:endParaRPr lang="en-US"/>
          </a:p>
        </p:txBody>
      </p:sp>
      <p:sp>
        <p:nvSpPr>
          <p:cNvPr id="52228" name="Rectangle 2"/>
          <p:cNvSpPr>
            <a:spLocks noGrp="1" noChangeArrowheads="1"/>
          </p:cNvSpPr>
          <p:nvPr>
            <p:ph type="title"/>
          </p:nvPr>
        </p:nvSpPr>
        <p:spPr/>
        <p:txBody>
          <a:bodyPr/>
          <a:lstStyle/>
          <a:p>
            <a:pPr eaLnBrk="1" hangingPunct="1"/>
            <a:r>
              <a:rPr lang="en-US" smtClean="0"/>
              <a:t>RAM is Slow</a:t>
            </a:r>
          </a:p>
        </p:txBody>
      </p:sp>
      <p:sp>
        <p:nvSpPr>
          <p:cNvPr id="52229" name="Rectangle 3"/>
          <p:cNvSpPr>
            <a:spLocks noChangeArrowheads="1"/>
          </p:cNvSpPr>
          <p:nvPr/>
        </p:nvSpPr>
        <p:spPr bwMode="auto">
          <a:xfrm>
            <a:off x="4191000" y="1295400"/>
            <a:ext cx="838200" cy="533400"/>
          </a:xfrm>
          <a:prstGeom prst="rect">
            <a:avLst/>
          </a:prstGeom>
          <a:solidFill>
            <a:schemeClr val="accent1"/>
          </a:solidFill>
          <a:ln w="9525">
            <a:solidFill>
              <a:schemeClr val="tx1"/>
            </a:solidFill>
            <a:miter lim="800000"/>
            <a:headEnd/>
            <a:tailEnd/>
          </a:ln>
        </p:spPr>
        <p:txBody>
          <a:bodyPr wrap="none" anchor="ctr"/>
          <a:lstStyle/>
          <a:p>
            <a:r>
              <a:rPr lang="en-US" sz="2400">
                <a:latin typeface="Rockwell Extra Bold" pitchFamily="18" charset="0"/>
              </a:rPr>
              <a:t>CPU</a:t>
            </a:r>
          </a:p>
        </p:txBody>
      </p:sp>
      <p:grpSp>
        <p:nvGrpSpPr>
          <p:cNvPr id="52230" name="Group 4"/>
          <p:cNvGrpSpPr>
            <a:grpSpLocks/>
          </p:cNvGrpSpPr>
          <p:nvPr/>
        </p:nvGrpSpPr>
        <p:grpSpPr bwMode="auto">
          <a:xfrm>
            <a:off x="990600" y="3581400"/>
            <a:ext cx="7315200" cy="2438400"/>
            <a:chOff x="624" y="2304"/>
            <a:chExt cx="4608" cy="1536"/>
          </a:xfrm>
        </p:grpSpPr>
        <p:sp>
          <p:nvSpPr>
            <p:cNvPr id="52240" name="Rectangle 5"/>
            <p:cNvSpPr>
              <a:spLocks noChangeArrowheads="1"/>
            </p:cNvSpPr>
            <p:nvPr/>
          </p:nvSpPr>
          <p:spPr bwMode="auto">
            <a:xfrm>
              <a:off x="624" y="2304"/>
              <a:ext cx="4608" cy="1536"/>
            </a:xfrm>
            <a:prstGeom prst="rect">
              <a:avLst/>
            </a:prstGeom>
            <a:solidFill>
              <a:srgbClr val="CC99FF"/>
            </a:solidFill>
            <a:ln w="9525">
              <a:solidFill>
                <a:schemeClr val="tx1"/>
              </a:solidFill>
              <a:miter lim="800000"/>
              <a:headEnd/>
              <a:tailEnd/>
            </a:ln>
          </p:spPr>
          <p:txBody>
            <a:bodyPr wrap="none" anchor="ctr"/>
            <a:lstStyle/>
            <a:p>
              <a:endParaRPr lang="en-US"/>
            </a:p>
          </p:txBody>
        </p:sp>
        <p:sp>
          <p:nvSpPr>
            <p:cNvPr id="52241" name="Line 6"/>
            <p:cNvSpPr>
              <a:spLocks noChangeShapeType="1"/>
            </p:cNvSpPr>
            <p:nvPr/>
          </p:nvSpPr>
          <p:spPr bwMode="auto">
            <a:xfrm>
              <a:off x="624" y="2496"/>
              <a:ext cx="4608" cy="0"/>
            </a:xfrm>
            <a:prstGeom prst="line">
              <a:avLst/>
            </a:prstGeom>
            <a:noFill/>
            <a:ln w="9525">
              <a:solidFill>
                <a:schemeClr val="tx1"/>
              </a:solidFill>
              <a:miter lim="800000"/>
              <a:headEnd/>
              <a:tailEnd/>
            </a:ln>
          </p:spPr>
          <p:txBody>
            <a:bodyPr wrap="none"/>
            <a:lstStyle/>
            <a:p>
              <a:endParaRPr lang="en-US"/>
            </a:p>
          </p:txBody>
        </p:sp>
        <p:sp>
          <p:nvSpPr>
            <p:cNvPr id="52242" name="Line 7"/>
            <p:cNvSpPr>
              <a:spLocks noChangeShapeType="1"/>
            </p:cNvSpPr>
            <p:nvPr/>
          </p:nvSpPr>
          <p:spPr bwMode="auto">
            <a:xfrm>
              <a:off x="624" y="2688"/>
              <a:ext cx="4608" cy="0"/>
            </a:xfrm>
            <a:prstGeom prst="line">
              <a:avLst/>
            </a:prstGeom>
            <a:noFill/>
            <a:ln w="9525">
              <a:solidFill>
                <a:schemeClr val="tx1"/>
              </a:solidFill>
              <a:miter lim="800000"/>
              <a:headEnd/>
              <a:tailEnd/>
            </a:ln>
          </p:spPr>
          <p:txBody>
            <a:bodyPr wrap="none"/>
            <a:lstStyle/>
            <a:p>
              <a:endParaRPr lang="en-US"/>
            </a:p>
          </p:txBody>
        </p:sp>
        <p:sp>
          <p:nvSpPr>
            <p:cNvPr id="52243" name="Line 8"/>
            <p:cNvSpPr>
              <a:spLocks noChangeShapeType="1"/>
            </p:cNvSpPr>
            <p:nvPr/>
          </p:nvSpPr>
          <p:spPr bwMode="auto">
            <a:xfrm>
              <a:off x="624" y="2880"/>
              <a:ext cx="4608" cy="0"/>
            </a:xfrm>
            <a:prstGeom prst="line">
              <a:avLst/>
            </a:prstGeom>
            <a:noFill/>
            <a:ln w="9525">
              <a:solidFill>
                <a:schemeClr val="tx1"/>
              </a:solidFill>
              <a:miter lim="800000"/>
              <a:headEnd/>
              <a:tailEnd/>
            </a:ln>
          </p:spPr>
          <p:txBody>
            <a:bodyPr wrap="none"/>
            <a:lstStyle/>
            <a:p>
              <a:endParaRPr lang="en-US"/>
            </a:p>
          </p:txBody>
        </p:sp>
        <p:sp>
          <p:nvSpPr>
            <p:cNvPr id="52244" name="Line 9"/>
            <p:cNvSpPr>
              <a:spLocks noChangeShapeType="1"/>
            </p:cNvSpPr>
            <p:nvPr/>
          </p:nvSpPr>
          <p:spPr bwMode="auto">
            <a:xfrm>
              <a:off x="624" y="3072"/>
              <a:ext cx="4608" cy="0"/>
            </a:xfrm>
            <a:prstGeom prst="line">
              <a:avLst/>
            </a:prstGeom>
            <a:noFill/>
            <a:ln w="9525">
              <a:solidFill>
                <a:schemeClr val="tx1"/>
              </a:solidFill>
              <a:miter lim="800000"/>
              <a:headEnd/>
              <a:tailEnd/>
            </a:ln>
          </p:spPr>
          <p:txBody>
            <a:bodyPr wrap="none"/>
            <a:lstStyle/>
            <a:p>
              <a:endParaRPr lang="en-US"/>
            </a:p>
          </p:txBody>
        </p:sp>
        <p:sp>
          <p:nvSpPr>
            <p:cNvPr id="52245" name="Line 10"/>
            <p:cNvSpPr>
              <a:spLocks noChangeShapeType="1"/>
            </p:cNvSpPr>
            <p:nvPr/>
          </p:nvSpPr>
          <p:spPr bwMode="auto">
            <a:xfrm>
              <a:off x="624" y="3264"/>
              <a:ext cx="4608" cy="0"/>
            </a:xfrm>
            <a:prstGeom prst="line">
              <a:avLst/>
            </a:prstGeom>
            <a:noFill/>
            <a:ln w="9525">
              <a:solidFill>
                <a:schemeClr val="tx1"/>
              </a:solidFill>
              <a:miter lim="800000"/>
              <a:headEnd/>
              <a:tailEnd/>
            </a:ln>
          </p:spPr>
          <p:txBody>
            <a:bodyPr wrap="none"/>
            <a:lstStyle/>
            <a:p>
              <a:endParaRPr lang="en-US"/>
            </a:p>
          </p:txBody>
        </p:sp>
        <p:sp>
          <p:nvSpPr>
            <p:cNvPr id="52246" name="Line 11"/>
            <p:cNvSpPr>
              <a:spLocks noChangeShapeType="1"/>
            </p:cNvSpPr>
            <p:nvPr/>
          </p:nvSpPr>
          <p:spPr bwMode="auto">
            <a:xfrm>
              <a:off x="624" y="3456"/>
              <a:ext cx="4608" cy="0"/>
            </a:xfrm>
            <a:prstGeom prst="line">
              <a:avLst/>
            </a:prstGeom>
            <a:noFill/>
            <a:ln w="9525">
              <a:solidFill>
                <a:schemeClr val="tx1"/>
              </a:solidFill>
              <a:miter lim="800000"/>
              <a:headEnd/>
              <a:tailEnd/>
            </a:ln>
          </p:spPr>
          <p:txBody>
            <a:bodyPr wrap="none"/>
            <a:lstStyle/>
            <a:p>
              <a:endParaRPr lang="en-US"/>
            </a:p>
          </p:txBody>
        </p:sp>
        <p:sp>
          <p:nvSpPr>
            <p:cNvPr id="52247" name="Line 12"/>
            <p:cNvSpPr>
              <a:spLocks noChangeShapeType="1"/>
            </p:cNvSpPr>
            <p:nvPr/>
          </p:nvSpPr>
          <p:spPr bwMode="auto">
            <a:xfrm>
              <a:off x="624" y="3648"/>
              <a:ext cx="4608" cy="0"/>
            </a:xfrm>
            <a:prstGeom prst="line">
              <a:avLst/>
            </a:prstGeom>
            <a:noFill/>
            <a:ln w="9525">
              <a:solidFill>
                <a:schemeClr val="tx1"/>
              </a:solidFill>
              <a:miter lim="800000"/>
              <a:headEnd/>
              <a:tailEnd/>
            </a:ln>
          </p:spPr>
          <p:txBody>
            <a:bodyPr wrap="none"/>
            <a:lstStyle/>
            <a:p>
              <a:endParaRPr lang="en-US"/>
            </a:p>
          </p:txBody>
        </p:sp>
        <p:sp>
          <p:nvSpPr>
            <p:cNvPr id="52248" name="Line 13"/>
            <p:cNvSpPr>
              <a:spLocks noChangeShapeType="1"/>
            </p:cNvSpPr>
            <p:nvPr/>
          </p:nvSpPr>
          <p:spPr bwMode="auto">
            <a:xfrm>
              <a:off x="5040" y="2304"/>
              <a:ext cx="0" cy="1536"/>
            </a:xfrm>
            <a:prstGeom prst="line">
              <a:avLst/>
            </a:prstGeom>
            <a:noFill/>
            <a:ln w="9525">
              <a:solidFill>
                <a:schemeClr val="tx1"/>
              </a:solidFill>
              <a:miter lim="800000"/>
              <a:headEnd/>
              <a:tailEnd/>
            </a:ln>
          </p:spPr>
          <p:txBody>
            <a:bodyPr wrap="none"/>
            <a:lstStyle/>
            <a:p>
              <a:endParaRPr lang="en-US"/>
            </a:p>
          </p:txBody>
        </p:sp>
        <p:sp>
          <p:nvSpPr>
            <p:cNvPr id="52249" name="Line 14"/>
            <p:cNvSpPr>
              <a:spLocks noChangeShapeType="1"/>
            </p:cNvSpPr>
            <p:nvPr/>
          </p:nvSpPr>
          <p:spPr bwMode="auto">
            <a:xfrm>
              <a:off x="816" y="2304"/>
              <a:ext cx="0" cy="1536"/>
            </a:xfrm>
            <a:prstGeom prst="line">
              <a:avLst/>
            </a:prstGeom>
            <a:noFill/>
            <a:ln w="9525">
              <a:solidFill>
                <a:schemeClr val="tx1"/>
              </a:solidFill>
              <a:miter lim="800000"/>
              <a:headEnd/>
              <a:tailEnd/>
            </a:ln>
          </p:spPr>
          <p:txBody>
            <a:bodyPr wrap="none"/>
            <a:lstStyle/>
            <a:p>
              <a:endParaRPr lang="en-US"/>
            </a:p>
          </p:txBody>
        </p:sp>
        <p:sp>
          <p:nvSpPr>
            <p:cNvPr id="52250" name="Line 15"/>
            <p:cNvSpPr>
              <a:spLocks noChangeShapeType="1"/>
            </p:cNvSpPr>
            <p:nvPr/>
          </p:nvSpPr>
          <p:spPr bwMode="auto">
            <a:xfrm>
              <a:off x="1008" y="2304"/>
              <a:ext cx="0" cy="1536"/>
            </a:xfrm>
            <a:prstGeom prst="line">
              <a:avLst/>
            </a:prstGeom>
            <a:noFill/>
            <a:ln w="9525">
              <a:solidFill>
                <a:schemeClr val="tx1"/>
              </a:solidFill>
              <a:miter lim="800000"/>
              <a:headEnd/>
              <a:tailEnd/>
            </a:ln>
          </p:spPr>
          <p:txBody>
            <a:bodyPr wrap="none"/>
            <a:lstStyle/>
            <a:p>
              <a:endParaRPr lang="en-US"/>
            </a:p>
          </p:txBody>
        </p:sp>
        <p:sp>
          <p:nvSpPr>
            <p:cNvPr id="52251" name="Line 16"/>
            <p:cNvSpPr>
              <a:spLocks noChangeShapeType="1"/>
            </p:cNvSpPr>
            <p:nvPr/>
          </p:nvSpPr>
          <p:spPr bwMode="auto">
            <a:xfrm>
              <a:off x="1200" y="2304"/>
              <a:ext cx="0" cy="1536"/>
            </a:xfrm>
            <a:prstGeom prst="line">
              <a:avLst/>
            </a:prstGeom>
            <a:noFill/>
            <a:ln w="9525">
              <a:solidFill>
                <a:schemeClr val="tx1"/>
              </a:solidFill>
              <a:miter lim="800000"/>
              <a:headEnd/>
              <a:tailEnd/>
            </a:ln>
          </p:spPr>
          <p:txBody>
            <a:bodyPr wrap="none"/>
            <a:lstStyle/>
            <a:p>
              <a:endParaRPr lang="en-US"/>
            </a:p>
          </p:txBody>
        </p:sp>
        <p:sp>
          <p:nvSpPr>
            <p:cNvPr id="52252" name="Line 17"/>
            <p:cNvSpPr>
              <a:spLocks noChangeShapeType="1"/>
            </p:cNvSpPr>
            <p:nvPr/>
          </p:nvSpPr>
          <p:spPr bwMode="auto">
            <a:xfrm>
              <a:off x="1392" y="2304"/>
              <a:ext cx="0" cy="1536"/>
            </a:xfrm>
            <a:prstGeom prst="line">
              <a:avLst/>
            </a:prstGeom>
            <a:noFill/>
            <a:ln w="9525">
              <a:solidFill>
                <a:schemeClr val="tx1"/>
              </a:solidFill>
              <a:miter lim="800000"/>
              <a:headEnd/>
              <a:tailEnd/>
            </a:ln>
          </p:spPr>
          <p:txBody>
            <a:bodyPr wrap="none"/>
            <a:lstStyle/>
            <a:p>
              <a:endParaRPr lang="en-US"/>
            </a:p>
          </p:txBody>
        </p:sp>
        <p:sp>
          <p:nvSpPr>
            <p:cNvPr id="52253" name="Line 18"/>
            <p:cNvSpPr>
              <a:spLocks noChangeShapeType="1"/>
            </p:cNvSpPr>
            <p:nvPr/>
          </p:nvSpPr>
          <p:spPr bwMode="auto">
            <a:xfrm>
              <a:off x="1584" y="2304"/>
              <a:ext cx="0" cy="1536"/>
            </a:xfrm>
            <a:prstGeom prst="line">
              <a:avLst/>
            </a:prstGeom>
            <a:noFill/>
            <a:ln w="9525">
              <a:solidFill>
                <a:schemeClr val="tx1"/>
              </a:solidFill>
              <a:miter lim="800000"/>
              <a:headEnd/>
              <a:tailEnd/>
            </a:ln>
          </p:spPr>
          <p:txBody>
            <a:bodyPr wrap="none"/>
            <a:lstStyle/>
            <a:p>
              <a:endParaRPr lang="en-US"/>
            </a:p>
          </p:txBody>
        </p:sp>
        <p:sp>
          <p:nvSpPr>
            <p:cNvPr id="52254" name="Line 19"/>
            <p:cNvSpPr>
              <a:spLocks noChangeShapeType="1"/>
            </p:cNvSpPr>
            <p:nvPr/>
          </p:nvSpPr>
          <p:spPr bwMode="auto">
            <a:xfrm>
              <a:off x="1776" y="2304"/>
              <a:ext cx="0" cy="1536"/>
            </a:xfrm>
            <a:prstGeom prst="line">
              <a:avLst/>
            </a:prstGeom>
            <a:noFill/>
            <a:ln w="9525">
              <a:solidFill>
                <a:schemeClr val="tx1"/>
              </a:solidFill>
              <a:miter lim="800000"/>
              <a:headEnd/>
              <a:tailEnd/>
            </a:ln>
          </p:spPr>
          <p:txBody>
            <a:bodyPr wrap="none"/>
            <a:lstStyle/>
            <a:p>
              <a:endParaRPr lang="en-US"/>
            </a:p>
          </p:txBody>
        </p:sp>
        <p:sp>
          <p:nvSpPr>
            <p:cNvPr id="52255" name="Line 20"/>
            <p:cNvSpPr>
              <a:spLocks noChangeShapeType="1"/>
            </p:cNvSpPr>
            <p:nvPr/>
          </p:nvSpPr>
          <p:spPr bwMode="auto">
            <a:xfrm>
              <a:off x="1968" y="2304"/>
              <a:ext cx="0" cy="1536"/>
            </a:xfrm>
            <a:prstGeom prst="line">
              <a:avLst/>
            </a:prstGeom>
            <a:noFill/>
            <a:ln w="9525">
              <a:solidFill>
                <a:schemeClr val="tx1"/>
              </a:solidFill>
              <a:miter lim="800000"/>
              <a:headEnd/>
              <a:tailEnd/>
            </a:ln>
          </p:spPr>
          <p:txBody>
            <a:bodyPr wrap="none"/>
            <a:lstStyle/>
            <a:p>
              <a:endParaRPr lang="en-US"/>
            </a:p>
          </p:txBody>
        </p:sp>
        <p:sp>
          <p:nvSpPr>
            <p:cNvPr id="52256" name="Line 21"/>
            <p:cNvSpPr>
              <a:spLocks noChangeShapeType="1"/>
            </p:cNvSpPr>
            <p:nvPr/>
          </p:nvSpPr>
          <p:spPr bwMode="auto">
            <a:xfrm>
              <a:off x="2160" y="2304"/>
              <a:ext cx="0" cy="1536"/>
            </a:xfrm>
            <a:prstGeom prst="line">
              <a:avLst/>
            </a:prstGeom>
            <a:noFill/>
            <a:ln w="9525">
              <a:solidFill>
                <a:schemeClr val="tx1"/>
              </a:solidFill>
              <a:miter lim="800000"/>
              <a:headEnd/>
              <a:tailEnd/>
            </a:ln>
          </p:spPr>
          <p:txBody>
            <a:bodyPr wrap="none"/>
            <a:lstStyle/>
            <a:p>
              <a:endParaRPr lang="en-US"/>
            </a:p>
          </p:txBody>
        </p:sp>
        <p:sp>
          <p:nvSpPr>
            <p:cNvPr id="52257" name="Line 22"/>
            <p:cNvSpPr>
              <a:spLocks noChangeShapeType="1"/>
            </p:cNvSpPr>
            <p:nvPr/>
          </p:nvSpPr>
          <p:spPr bwMode="auto">
            <a:xfrm>
              <a:off x="2352" y="2304"/>
              <a:ext cx="0" cy="1536"/>
            </a:xfrm>
            <a:prstGeom prst="line">
              <a:avLst/>
            </a:prstGeom>
            <a:noFill/>
            <a:ln w="9525">
              <a:solidFill>
                <a:schemeClr val="tx1"/>
              </a:solidFill>
              <a:miter lim="800000"/>
              <a:headEnd/>
              <a:tailEnd/>
            </a:ln>
          </p:spPr>
          <p:txBody>
            <a:bodyPr wrap="none"/>
            <a:lstStyle/>
            <a:p>
              <a:endParaRPr lang="en-US"/>
            </a:p>
          </p:txBody>
        </p:sp>
        <p:sp>
          <p:nvSpPr>
            <p:cNvPr id="52258" name="Line 23"/>
            <p:cNvSpPr>
              <a:spLocks noChangeShapeType="1"/>
            </p:cNvSpPr>
            <p:nvPr/>
          </p:nvSpPr>
          <p:spPr bwMode="auto">
            <a:xfrm>
              <a:off x="2544" y="2304"/>
              <a:ext cx="0" cy="1536"/>
            </a:xfrm>
            <a:prstGeom prst="line">
              <a:avLst/>
            </a:prstGeom>
            <a:noFill/>
            <a:ln w="9525">
              <a:solidFill>
                <a:schemeClr val="tx1"/>
              </a:solidFill>
              <a:miter lim="800000"/>
              <a:headEnd/>
              <a:tailEnd/>
            </a:ln>
          </p:spPr>
          <p:txBody>
            <a:bodyPr wrap="none"/>
            <a:lstStyle/>
            <a:p>
              <a:endParaRPr lang="en-US"/>
            </a:p>
          </p:txBody>
        </p:sp>
        <p:sp>
          <p:nvSpPr>
            <p:cNvPr id="52259" name="Line 24"/>
            <p:cNvSpPr>
              <a:spLocks noChangeShapeType="1"/>
            </p:cNvSpPr>
            <p:nvPr/>
          </p:nvSpPr>
          <p:spPr bwMode="auto">
            <a:xfrm>
              <a:off x="2736" y="2304"/>
              <a:ext cx="0" cy="1536"/>
            </a:xfrm>
            <a:prstGeom prst="line">
              <a:avLst/>
            </a:prstGeom>
            <a:noFill/>
            <a:ln w="9525">
              <a:solidFill>
                <a:schemeClr val="tx1"/>
              </a:solidFill>
              <a:miter lim="800000"/>
              <a:headEnd/>
              <a:tailEnd/>
            </a:ln>
          </p:spPr>
          <p:txBody>
            <a:bodyPr wrap="none"/>
            <a:lstStyle/>
            <a:p>
              <a:endParaRPr lang="en-US"/>
            </a:p>
          </p:txBody>
        </p:sp>
        <p:sp>
          <p:nvSpPr>
            <p:cNvPr id="52260" name="Line 25"/>
            <p:cNvSpPr>
              <a:spLocks noChangeShapeType="1"/>
            </p:cNvSpPr>
            <p:nvPr/>
          </p:nvSpPr>
          <p:spPr bwMode="auto">
            <a:xfrm>
              <a:off x="2928" y="2304"/>
              <a:ext cx="0" cy="1536"/>
            </a:xfrm>
            <a:prstGeom prst="line">
              <a:avLst/>
            </a:prstGeom>
            <a:noFill/>
            <a:ln w="9525">
              <a:solidFill>
                <a:schemeClr val="tx1"/>
              </a:solidFill>
              <a:miter lim="800000"/>
              <a:headEnd/>
              <a:tailEnd/>
            </a:ln>
          </p:spPr>
          <p:txBody>
            <a:bodyPr wrap="none"/>
            <a:lstStyle/>
            <a:p>
              <a:endParaRPr lang="en-US"/>
            </a:p>
          </p:txBody>
        </p:sp>
        <p:sp>
          <p:nvSpPr>
            <p:cNvPr id="52261" name="Line 26"/>
            <p:cNvSpPr>
              <a:spLocks noChangeShapeType="1"/>
            </p:cNvSpPr>
            <p:nvPr/>
          </p:nvSpPr>
          <p:spPr bwMode="auto">
            <a:xfrm>
              <a:off x="3120" y="2304"/>
              <a:ext cx="0" cy="1536"/>
            </a:xfrm>
            <a:prstGeom prst="line">
              <a:avLst/>
            </a:prstGeom>
            <a:noFill/>
            <a:ln w="9525">
              <a:solidFill>
                <a:schemeClr val="tx1"/>
              </a:solidFill>
              <a:miter lim="800000"/>
              <a:headEnd/>
              <a:tailEnd/>
            </a:ln>
          </p:spPr>
          <p:txBody>
            <a:bodyPr wrap="none"/>
            <a:lstStyle/>
            <a:p>
              <a:endParaRPr lang="en-US"/>
            </a:p>
          </p:txBody>
        </p:sp>
        <p:sp>
          <p:nvSpPr>
            <p:cNvPr id="52262" name="Line 27"/>
            <p:cNvSpPr>
              <a:spLocks noChangeShapeType="1"/>
            </p:cNvSpPr>
            <p:nvPr/>
          </p:nvSpPr>
          <p:spPr bwMode="auto">
            <a:xfrm>
              <a:off x="3312" y="2304"/>
              <a:ext cx="0" cy="1536"/>
            </a:xfrm>
            <a:prstGeom prst="line">
              <a:avLst/>
            </a:prstGeom>
            <a:noFill/>
            <a:ln w="9525">
              <a:solidFill>
                <a:schemeClr val="tx1"/>
              </a:solidFill>
              <a:miter lim="800000"/>
              <a:headEnd/>
              <a:tailEnd/>
            </a:ln>
          </p:spPr>
          <p:txBody>
            <a:bodyPr wrap="none"/>
            <a:lstStyle/>
            <a:p>
              <a:endParaRPr lang="en-US"/>
            </a:p>
          </p:txBody>
        </p:sp>
        <p:sp>
          <p:nvSpPr>
            <p:cNvPr id="52263" name="Line 28"/>
            <p:cNvSpPr>
              <a:spLocks noChangeShapeType="1"/>
            </p:cNvSpPr>
            <p:nvPr/>
          </p:nvSpPr>
          <p:spPr bwMode="auto">
            <a:xfrm>
              <a:off x="3504" y="2304"/>
              <a:ext cx="0" cy="1536"/>
            </a:xfrm>
            <a:prstGeom prst="line">
              <a:avLst/>
            </a:prstGeom>
            <a:noFill/>
            <a:ln w="9525">
              <a:solidFill>
                <a:schemeClr val="tx1"/>
              </a:solidFill>
              <a:miter lim="800000"/>
              <a:headEnd/>
              <a:tailEnd/>
            </a:ln>
          </p:spPr>
          <p:txBody>
            <a:bodyPr wrap="none"/>
            <a:lstStyle/>
            <a:p>
              <a:endParaRPr lang="en-US"/>
            </a:p>
          </p:txBody>
        </p:sp>
        <p:sp>
          <p:nvSpPr>
            <p:cNvPr id="52264" name="Line 29"/>
            <p:cNvSpPr>
              <a:spLocks noChangeShapeType="1"/>
            </p:cNvSpPr>
            <p:nvPr/>
          </p:nvSpPr>
          <p:spPr bwMode="auto">
            <a:xfrm>
              <a:off x="3696" y="2304"/>
              <a:ext cx="0" cy="1536"/>
            </a:xfrm>
            <a:prstGeom prst="line">
              <a:avLst/>
            </a:prstGeom>
            <a:noFill/>
            <a:ln w="9525">
              <a:solidFill>
                <a:schemeClr val="tx1"/>
              </a:solidFill>
              <a:miter lim="800000"/>
              <a:headEnd/>
              <a:tailEnd/>
            </a:ln>
          </p:spPr>
          <p:txBody>
            <a:bodyPr wrap="none"/>
            <a:lstStyle/>
            <a:p>
              <a:endParaRPr lang="en-US"/>
            </a:p>
          </p:txBody>
        </p:sp>
        <p:sp>
          <p:nvSpPr>
            <p:cNvPr id="52265" name="Line 30"/>
            <p:cNvSpPr>
              <a:spLocks noChangeShapeType="1"/>
            </p:cNvSpPr>
            <p:nvPr/>
          </p:nvSpPr>
          <p:spPr bwMode="auto">
            <a:xfrm>
              <a:off x="3888" y="2304"/>
              <a:ext cx="0" cy="1536"/>
            </a:xfrm>
            <a:prstGeom prst="line">
              <a:avLst/>
            </a:prstGeom>
            <a:noFill/>
            <a:ln w="9525">
              <a:solidFill>
                <a:schemeClr val="tx1"/>
              </a:solidFill>
              <a:miter lim="800000"/>
              <a:headEnd/>
              <a:tailEnd/>
            </a:ln>
          </p:spPr>
          <p:txBody>
            <a:bodyPr wrap="none"/>
            <a:lstStyle/>
            <a:p>
              <a:endParaRPr lang="en-US"/>
            </a:p>
          </p:txBody>
        </p:sp>
        <p:sp>
          <p:nvSpPr>
            <p:cNvPr id="52266" name="Line 31"/>
            <p:cNvSpPr>
              <a:spLocks noChangeShapeType="1"/>
            </p:cNvSpPr>
            <p:nvPr/>
          </p:nvSpPr>
          <p:spPr bwMode="auto">
            <a:xfrm>
              <a:off x="4080" y="2304"/>
              <a:ext cx="0" cy="1536"/>
            </a:xfrm>
            <a:prstGeom prst="line">
              <a:avLst/>
            </a:prstGeom>
            <a:noFill/>
            <a:ln w="9525">
              <a:solidFill>
                <a:schemeClr val="tx1"/>
              </a:solidFill>
              <a:miter lim="800000"/>
              <a:headEnd/>
              <a:tailEnd/>
            </a:ln>
          </p:spPr>
          <p:txBody>
            <a:bodyPr wrap="none"/>
            <a:lstStyle/>
            <a:p>
              <a:endParaRPr lang="en-US"/>
            </a:p>
          </p:txBody>
        </p:sp>
        <p:sp>
          <p:nvSpPr>
            <p:cNvPr id="52267" name="Line 32"/>
            <p:cNvSpPr>
              <a:spLocks noChangeShapeType="1"/>
            </p:cNvSpPr>
            <p:nvPr/>
          </p:nvSpPr>
          <p:spPr bwMode="auto">
            <a:xfrm>
              <a:off x="4272" y="2304"/>
              <a:ext cx="0" cy="1536"/>
            </a:xfrm>
            <a:prstGeom prst="line">
              <a:avLst/>
            </a:prstGeom>
            <a:noFill/>
            <a:ln w="9525">
              <a:solidFill>
                <a:schemeClr val="tx1"/>
              </a:solidFill>
              <a:miter lim="800000"/>
              <a:headEnd/>
              <a:tailEnd/>
            </a:ln>
          </p:spPr>
          <p:txBody>
            <a:bodyPr wrap="none"/>
            <a:lstStyle/>
            <a:p>
              <a:endParaRPr lang="en-US"/>
            </a:p>
          </p:txBody>
        </p:sp>
        <p:sp>
          <p:nvSpPr>
            <p:cNvPr id="52268" name="Line 33"/>
            <p:cNvSpPr>
              <a:spLocks noChangeShapeType="1"/>
            </p:cNvSpPr>
            <p:nvPr/>
          </p:nvSpPr>
          <p:spPr bwMode="auto">
            <a:xfrm>
              <a:off x="4464" y="2304"/>
              <a:ext cx="0" cy="1536"/>
            </a:xfrm>
            <a:prstGeom prst="line">
              <a:avLst/>
            </a:prstGeom>
            <a:noFill/>
            <a:ln w="9525">
              <a:solidFill>
                <a:schemeClr val="tx1"/>
              </a:solidFill>
              <a:miter lim="800000"/>
              <a:headEnd/>
              <a:tailEnd/>
            </a:ln>
          </p:spPr>
          <p:txBody>
            <a:bodyPr wrap="none"/>
            <a:lstStyle/>
            <a:p>
              <a:endParaRPr lang="en-US"/>
            </a:p>
          </p:txBody>
        </p:sp>
        <p:sp>
          <p:nvSpPr>
            <p:cNvPr id="52269" name="Line 34"/>
            <p:cNvSpPr>
              <a:spLocks noChangeShapeType="1"/>
            </p:cNvSpPr>
            <p:nvPr/>
          </p:nvSpPr>
          <p:spPr bwMode="auto">
            <a:xfrm>
              <a:off x="4656" y="2304"/>
              <a:ext cx="0" cy="1536"/>
            </a:xfrm>
            <a:prstGeom prst="line">
              <a:avLst/>
            </a:prstGeom>
            <a:noFill/>
            <a:ln w="9525">
              <a:solidFill>
                <a:schemeClr val="tx1"/>
              </a:solidFill>
              <a:miter lim="800000"/>
              <a:headEnd/>
              <a:tailEnd/>
            </a:ln>
          </p:spPr>
          <p:txBody>
            <a:bodyPr wrap="none"/>
            <a:lstStyle/>
            <a:p>
              <a:endParaRPr lang="en-US"/>
            </a:p>
          </p:txBody>
        </p:sp>
        <p:sp>
          <p:nvSpPr>
            <p:cNvPr id="52270" name="Line 35"/>
            <p:cNvSpPr>
              <a:spLocks noChangeShapeType="1"/>
            </p:cNvSpPr>
            <p:nvPr/>
          </p:nvSpPr>
          <p:spPr bwMode="auto">
            <a:xfrm>
              <a:off x="4848" y="2304"/>
              <a:ext cx="0" cy="1536"/>
            </a:xfrm>
            <a:prstGeom prst="line">
              <a:avLst/>
            </a:prstGeom>
            <a:noFill/>
            <a:ln w="9525">
              <a:solidFill>
                <a:schemeClr val="tx1"/>
              </a:solidFill>
              <a:miter lim="800000"/>
              <a:headEnd/>
              <a:tailEnd/>
            </a:ln>
          </p:spPr>
          <p:txBody>
            <a:bodyPr wrap="none"/>
            <a:lstStyle/>
            <a:p>
              <a:endParaRPr lang="en-US"/>
            </a:p>
          </p:txBody>
        </p:sp>
      </p:grpSp>
      <p:sp>
        <p:nvSpPr>
          <p:cNvPr id="52231" name="Line 37"/>
          <p:cNvSpPr>
            <a:spLocks noChangeShapeType="1"/>
          </p:cNvSpPr>
          <p:nvPr/>
        </p:nvSpPr>
        <p:spPr bwMode="auto">
          <a:xfrm>
            <a:off x="1981200" y="2895600"/>
            <a:ext cx="0" cy="0"/>
          </a:xfrm>
          <a:prstGeom prst="line">
            <a:avLst/>
          </a:prstGeom>
          <a:noFill/>
          <a:ln w="9525">
            <a:solidFill>
              <a:schemeClr val="tx1"/>
            </a:solidFill>
            <a:miter lim="800000"/>
            <a:headEnd/>
            <a:tailEnd/>
          </a:ln>
        </p:spPr>
        <p:txBody>
          <a:bodyPr wrap="none"/>
          <a:lstStyle/>
          <a:p>
            <a:endParaRPr lang="en-US"/>
          </a:p>
        </p:txBody>
      </p:sp>
      <p:sp>
        <p:nvSpPr>
          <p:cNvPr id="52232" name="Text Box 47"/>
          <p:cNvSpPr txBox="1">
            <a:spLocks noChangeArrowheads="1"/>
          </p:cNvSpPr>
          <p:nvPr/>
        </p:nvSpPr>
        <p:spPr bwMode="auto">
          <a:xfrm>
            <a:off x="-92075" y="1404938"/>
            <a:ext cx="184150" cy="457200"/>
          </a:xfrm>
          <a:prstGeom prst="rect">
            <a:avLst/>
          </a:prstGeom>
          <a:noFill/>
          <a:ln w="9525">
            <a:noFill/>
            <a:miter lim="800000"/>
            <a:headEnd/>
            <a:tailEnd/>
          </a:ln>
        </p:spPr>
        <p:txBody>
          <a:bodyPr wrap="none">
            <a:spAutoFit/>
          </a:bodyPr>
          <a:lstStyle/>
          <a:p>
            <a:pPr algn="l"/>
            <a:endParaRPr lang="en-US" sz="2400">
              <a:latin typeface="Tahoma" pitchFamily="34" charset="0"/>
            </a:endParaRPr>
          </a:p>
        </p:txBody>
      </p:sp>
      <p:sp>
        <p:nvSpPr>
          <p:cNvPr id="52233" name="Rectangle 49"/>
          <p:cNvSpPr>
            <a:spLocks noChangeArrowheads="1"/>
          </p:cNvSpPr>
          <p:nvPr/>
        </p:nvSpPr>
        <p:spPr bwMode="auto">
          <a:xfrm>
            <a:off x="5105400" y="1371600"/>
            <a:ext cx="1628972" cy="461665"/>
          </a:xfrm>
          <a:prstGeom prst="rect">
            <a:avLst/>
          </a:prstGeom>
          <a:noFill/>
          <a:ln w="9525">
            <a:noFill/>
            <a:miter lim="800000"/>
            <a:headEnd/>
            <a:tailEnd/>
          </a:ln>
        </p:spPr>
        <p:txBody>
          <a:bodyPr wrap="none">
            <a:spAutoFit/>
          </a:bodyPr>
          <a:lstStyle/>
          <a:p>
            <a:pPr algn="l"/>
            <a:r>
              <a:rPr lang="en-US" sz="2400" dirty="0" smtClean="0"/>
              <a:t>653 GB/sec</a:t>
            </a:r>
            <a:endParaRPr lang="en-US" sz="2400" baseline="30000" dirty="0"/>
          </a:p>
        </p:txBody>
      </p:sp>
      <p:sp>
        <p:nvSpPr>
          <p:cNvPr id="52234" name="Rectangle 50"/>
          <p:cNvSpPr>
            <a:spLocks noChangeArrowheads="1"/>
          </p:cNvSpPr>
          <p:nvPr/>
        </p:nvSpPr>
        <p:spPr bwMode="auto">
          <a:xfrm>
            <a:off x="5845475" y="3124200"/>
            <a:ext cx="2398413" cy="461665"/>
          </a:xfrm>
          <a:prstGeom prst="rect">
            <a:avLst/>
          </a:prstGeom>
          <a:noFill/>
          <a:ln w="9525">
            <a:noFill/>
            <a:miter lim="800000"/>
            <a:headEnd/>
            <a:tailEnd/>
          </a:ln>
        </p:spPr>
        <p:txBody>
          <a:bodyPr wrap="none">
            <a:spAutoFit/>
          </a:bodyPr>
          <a:lstStyle/>
          <a:p>
            <a:pPr algn="r"/>
            <a:r>
              <a:rPr lang="en-US" sz="2400" dirty="0" smtClean="0"/>
              <a:t>15 GB/sec (2.3%)</a:t>
            </a:r>
            <a:endParaRPr lang="en-US" sz="2400" baseline="30000" dirty="0"/>
          </a:p>
        </p:txBody>
      </p:sp>
      <p:sp>
        <p:nvSpPr>
          <p:cNvPr id="52235" name="AutoShape 53"/>
          <p:cNvSpPr>
            <a:spLocks noChangeArrowheads="1"/>
          </p:cNvSpPr>
          <p:nvPr/>
        </p:nvSpPr>
        <p:spPr bwMode="auto">
          <a:xfrm>
            <a:off x="4572000" y="1828800"/>
            <a:ext cx="76200" cy="1752600"/>
          </a:xfrm>
          <a:prstGeom prst="upDownArrow">
            <a:avLst>
              <a:gd name="adj1" fmla="val 50000"/>
              <a:gd name="adj2" fmla="val 460000"/>
            </a:avLst>
          </a:prstGeom>
          <a:solidFill>
            <a:schemeClr val="hlink"/>
          </a:solidFill>
          <a:ln w="9525">
            <a:solidFill>
              <a:schemeClr val="tx1"/>
            </a:solidFill>
            <a:miter lim="800000"/>
            <a:headEnd/>
            <a:tailEnd/>
          </a:ln>
        </p:spPr>
        <p:txBody>
          <a:bodyPr wrap="none" anchor="ctr"/>
          <a:lstStyle/>
          <a:p>
            <a:endParaRPr lang="en-US"/>
          </a:p>
        </p:txBody>
      </p:sp>
      <p:sp>
        <p:nvSpPr>
          <p:cNvPr id="52236" name="Rectangle 54"/>
          <p:cNvSpPr>
            <a:spLocks noChangeArrowheads="1"/>
          </p:cNvSpPr>
          <p:nvPr/>
        </p:nvSpPr>
        <p:spPr bwMode="auto">
          <a:xfrm>
            <a:off x="4724400" y="2362200"/>
            <a:ext cx="1519238" cy="457200"/>
          </a:xfrm>
          <a:prstGeom prst="rect">
            <a:avLst/>
          </a:prstGeom>
          <a:noFill/>
          <a:ln w="9525">
            <a:noFill/>
            <a:miter lim="800000"/>
            <a:headEnd/>
            <a:tailEnd/>
          </a:ln>
        </p:spPr>
        <p:txBody>
          <a:bodyPr wrap="none">
            <a:spAutoFit/>
          </a:bodyPr>
          <a:lstStyle/>
          <a:p>
            <a:pPr algn="l"/>
            <a:r>
              <a:rPr lang="en-US" sz="2400" b="1" i="1" u="sng">
                <a:solidFill>
                  <a:schemeClr val="tx2"/>
                </a:solidFill>
              </a:rPr>
              <a:t>Bottleneck</a:t>
            </a:r>
          </a:p>
        </p:txBody>
      </p:sp>
      <p:sp>
        <p:nvSpPr>
          <p:cNvPr id="52237" name="Text Box 55"/>
          <p:cNvSpPr txBox="1">
            <a:spLocks noChangeArrowheads="1"/>
          </p:cNvSpPr>
          <p:nvPr/>
        </p:nvSpPr>
        <p:spPr bwMode="auto">
          <a:xfrm>
            <a:off x="609600" y="1524000"/>
            <a:ext cx="3495675" cy="1920875"/>
          </a:xfrm>
          <a:prstGeom prst="rect">
            <a:avLst/>
          </a:prstGeom>
          <a:noFill/>
          <a:ln w="9525">
            <a:noFill/>
            <a:miter lim="800000"/>
            <a:headEnd/>
            <a:tailEnd/>
          </a:ln>
        </p:spPr>
        <p:txBody>
          <a:bodyPr wrap="none">
            <a:spAutoFit/>
          </a:bodyPr>
          <a:lstStyle/>
          <a:p>
            <a:pPr algn="l"/>
            <a:r>
              <a:rPr lang="en-US" sz="2000"/>
              <a:t>The speed of data transfer</a:t>
            </a:r>
          </a:p>
          <a:p>
            <a:pPr algn="l"/>
            <a:r>
              <a:rPr lang="en-US" sz="2000"/>
              <a:t>between Main Memory and the</a:t>
            </a:r>
          </a:p>
          <a:p>
            <a:pPr algn="l"/>
            <a:r>
              <a:rPr lang="en-US" sz="2000"/>
              <a:t>CPU is much slower than the</a:t>
            </a:r>
          </a:p>
          <a:p>
            <a:pPr algn="l"/>
            <a:r>
              <a:rPr lang="en-US" sz="2000"/>
              <a:t>speed of calculating, so the CPU</a:t>
            </a:r>
          </a:p>
          <a:p>
            <a:pPr algn="l"/>
            <a:r>
              <a:rPr lang="en-US" sz="2000"/>
              <a:t>spends most of its time waiting</a:t>
            </a:r>
          </a:p>
          <a:p>
            <a:pPr algn="l"/>
            <a:r>
              <a:rPr lang="en-US" sz="2000"/>
              <a:t>for data to come in or go out.</a:t>
            </a:r>
          </a:p>
        </p:txBody>
      </p:sp>
      <p:sp>
        <p:nvSpPr>
          <p:cNvPr id="52238" name="Rectangle 72"/>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pic>
        <p:nvPicPr>
          <p:cNvPr id="48" name="Picture 2" descr="http://content.hwigroup.net/images/products/xl/204419/dell_latitude_e5540_5540511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91399" y="1719679"/>
            <a:ext cx="1113518" cy="675998"/>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183547662"/>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Footer Placeholder 2"/>
          <p:cNvSpPr>
            <a:spLocks noGrp="1"/>
          </p:cNvSpPr>
          <p:nvPr>
            <p:ph type="ftr" sz="quarter" idx="10"/>
          </p:nvPr>
        </p:nvSpPr>
        <p:spPr>
          <a:noFill/>
        </p:spPr>
        <p:txBody>
          <a:bodyPr/>
          <a:lstStyle/>
          <a:p>
            <a:r>
              <a:rPr lang="en-US" dirty="0" smtClean="0"/>
              <a:t>Supercomputing in Plain English: Storage Hierarchy</a:t>
            </a:r>
            <a:endParaRPr lang="en-US" dirty="0"/>
          </a:p>
          <a:p>
            <a:r>
              <a:rPr lang="en-US" dirty="0" smtClean="0"/>
              <a:t>Tue Jan 27 2015</a:t>
            </a:r>
            <a:endParaRPr lang="en-US" dirty="0"/>
          </a:p>
        </p:txBody>
      </p:sp>
      <p:sp>
        <p:nvSpPr>
          <p:cNvPr id="53251" name="Slide Number Placeholder 3"/>
          <p:cNvSpPr>
            <a:spLocks noGrp="1"/>
          </p:cNvSpPr>
          <p:nvPr>
            <p:ph type="sldNum" sz="quarter" idx="4294967295"/>
          </p:nvPr>
        </p:nvSpPr>
        <p:spPr>
          <a:xfrm>
            <a:off x="7162800" y="6191250"/>
            <a:ext cx="1295400" cy="457200"/>
          </a:xfrm>
          <a:noFill/>
        </p:spPr>
        <p:txBody>
          <a:bodyPr/>
          <a:lstStyle/>
          <a:p>
            <a:fld id="{51CEF936-6AB2-47CA-BA47-1505430AD112}" type="slidenum">
              <a:rPr lang="en-US"/>
              <a:pPr/>
              <a:t>37</a:t>
            </a:fld>
            <a:endParaRPr lang="en-US"/>
          </a:p>
        </p:txBody>
      </p:sp>
      <p:sp>
        <p:nvSpPr>
          <p:cNvPr id="53252" name="Rectangle 1026"/>
          <p:cNvSpPr>
            <a:spLocks noGrp="1" noChangeArrowheads="1"/>
          </p:cNvSpPr>
          <p:nvPr>
            <p:ph type="title"/>
          </p:nvPr>
        </p:nvSpPr>
        <p:spPr/>
        <p:txBody>
          <a:bodyPr/>
          <a:lstStyle/>
          <a:p>
            <a:pPr eaLnBrk="1" hangingPunct="1"/>
            <a:r>
              <a:rPr lang="en-US" smtClean="0"/>
              <a:t>Why Have Cache?</a:t>
            </a:r>
          </a:p>
        </p:txBody>
      </p:sp>
      <p:sp>
        <p:nvSpPr>
          <p:cNvPr id="53253" name="Rectangle 1027"/>
          <p:cNvSpPr>
            <a:spLocks noChangeArrowheads="1"/>
          </p:cNvSpPr>
          <p:nvPr/>
        </p:nvSpPr>
        <p:spPr bwMode="auto">
          <a:xfrm>
            <a:off x="4191000" y="1295400"/>
            <a:ext cx="838200" cy="533400"/>
          </a:xfrm>
          <a:prstGeom prst="rect">
            <a:avLst/>
          </a:prstGeom>
          <a:solidFill>
            <a:schemeClr val="accent1"/>
          </a:solidFill>
          <a:ln w="9525">
            <a:solidFill>
              <a:schemeClr val="tx1"/>
            </a:solidFill>
            <a:miter lim="800000"/>
            <a:headEnd/>
            <a:tailEnd/>
          </a:ln>
        </p:spPr>
        <p:txBody>
          <a:bodyPr wrap="none" anchor="ctr"/>
          <a:lstStyle/>
          <a:p>
            <a:r>
              <a:rPr lang="en-US" sz="2400">
                <a:latin typeface="Rockwell Extra Bold" pitchFamily="18" charset="0"/>
              </a:rPr>
              <a:t>CPU</a:t>
            </a:r>
          </a:p>
        </p:txBody>
      </p:sp>
      <p:grpSp>
        <p:nvGrpSpPr>
          <p:cNvPr id="53254" name="Group 1028"/>
          <p:cNvGrpSpPr>
            <a:grpSpLocks/>
          </p:cNvGrpSpPr>
          <p:nvPr/>
        </p:nvGrpSpPr>
        <p:grpSpPr bwMode="auto">
          <a:xfrm>
            <a:off x="990600" y="3581400"/>
            <a:ext cx="7315200" cy="2438400"/>
            <a:chOff x="624" y="2304"/>
            <a:chExt cx="4608" cy="1536"/>
          </a:xfrm>
        </p:grpSpPr>
        <p:sp>
          <p:nvSpPr>
            <p:cNvPr id="53272" name="Rectangle 1029"/>
            <p:cNvSpPr>
              <a:spLocks noChangeArrowheads="1"/>
            </p:cNvSpPr>
            <p:nvPr/>
          </p:nvSpPr>
          <p:spPr bwMode="auto">
            <a:xfrm>
              <a:off x="624" y="2304"/>
              <a:ext cx="4608" cy="1536"/>
            </a:xfrm>
            <a:prstGeom prst="rect">
              <a:avLst/>
            </a:prstGeom>
            <a:solidFill>
              <a:srgbClr val="CC99FF"/>
            </a:solidFill>
            <a:ln w="9525">
              <a:solidFill>
                <a:schemeClr val="tx1"/>
              </a:solidFill>
              <a:miter lim="800000"/>
              <a:headEnd/>
              <a:tailEnd/>
            </a:ln>
          </p:spPr>
          <p:txBody>
            <a:bodyPr wrap="none" anchor="ctr"/>
            <a:lstStyle/>
            <a:p>
              <a:endParaRPr lang="en-US"/>
            </a:p>
          </p:txBody>
        </p:sp>
        <p:sp>
          <p:nvSpPr>
            <p:cNvPr id="53273" name="Line 1030"/>
            <p:cNvSpPr>
              <a:spLocks noChangeShapeType="1"/>
            </p:cNvSpPr>
            <p:nvPr/>
          </p:nvSpPr>
          <p:spPr bwMode="auto">
            <a:xfrm>
              <a:off x="624" y="2496"/>
              <a:ext cx="4608" cy="0"/>
            </a:xfrm>
            <a:prstGeom prst="line">
              <a:avLst/>
            </a:prstGeom>
            <a:noFill/>
            <a:ln w="9525">
              <a:solidFill>
                <a:schemeClr val="tx1"/>
              </a:solidFill>
              <a:miter lim="800000"/>
              <a:headEnd/>
              <a:tailEnd/>
            </a:ln>
          </p:spPr>
          <p:txBody>
            <a:bodyPr wrap="none"/>
            <a:lstStyle/>
            <a:p>
              <a:endParaRPr lang="en-US"/>
            </a:p>
          </p:txBody>
        </p:sp>
        <p:sp>
          <p:nvSpPr>
            <p:cNvPr id="53274" name="Line 1031"/>
            <p:cNvSpPr>
              <a:spLocks noChangeShapeType="1"/>
            </p:cNvSpPr>
            <p:nvPr/>
          </p:nvSpPr>
          <p:spPr bwMode="auto">
            <a:xfrm>
              <a:off x="624" y="2688"/>
              <a:ext cx="4608" cy="0"/>
            </a:xfrm>
            <a:prstGeom prst="line">
              <a:avLst/>
            </a:prstGeom>
            <a:noFill/>
            <a:ln w="9525">
              <a:solidFill>
                <a:schemeClr val="tx1"/>
              </a:solidFill>
              <a:miter lim="800000"/>
              <a:headEnd/>
              <a:tailEnd/>
            </a:ln>
          </p:spPr>
          <p:txBody>
            <a:bodyPr wrap="none"/>
            <a:lstStyle/>
            <a:p>
              <a:endParaRPr lang="en-US"/>
            </a:p>
          </p:txBody>
        </p:sp>
        <p:sp>
          <p:nvSpPr>
            <p:cNvPr id="53275" name="Line 1032"/>
            <p:cNvSpPr>
              <a:spLocks noChangeShapeType="1"/>
            </p:cNvSpPr>
            <p:nvPr/>
          </p:nvSpPr>
          <p:spPr bwMode="auto">
            <a:xfrm>
              <a:off x="624" y="2880"/>
              <a:ext cx="4608" cy="0"/>
            </a:xfrm>
            <a:prstGeom prst="line">
              <a:avLst/>
            </a:prstGeom>
            <a:noFill/>
            <a:ln w="9525">
              <a:solidFill>
                <a:schemeClr val="tx1"/>
              </a:solidFill>
              <a:miter lim="800000"/>
              <a:headEnd/>
              <a:tailEnd/>
            </a:ln>
          </p:spPr>
          <p:txBody>
            <a:bodyPr wrap="none"/>
            <a:lstStyle/>
            <a:p>
              <a:endParaRPr lang="en-US"/>
            </a:p>
          </p:txBody>
        </p:sp>
        <p:sp>
          <p:nvSpPr>
            <p:cNvPr id="53276" name="Line 1033"/>
            <p:cNvSpPr>
              <a:spLocks noChangeShapeType="1"/>
            </p:cNvSpPr>
            <p:nvPr/>
          </p:nvSpPr>
          <p:spPr bwMode="auto">
            <a:xfrm>
              <a:off x="624" y="3072"/>
              <a:ext cx="4608" cy="0"/>
            </a:xfrm>
            <a:prstGeom prst="line">
              <a:avLst/>
            </a:prstGeom>
            <a:noFill/>
            <a:ln w="9525">
              <a:solidFill>
                <a:schemeClr val="tx1"/>
              </a:solidFill>
              <a:miter lim="800000"/>
              <a:headEnd/>
              <a:tailEnd/>
            </a:ln>
          </p:spPr>
          <p:txBody>
            <a:bodyPr wrap="none"/>
            <a:lstStyle/>
            <a:p>
              <a:endParaRPr lang="en-US"/>
            </a:p>
          </p:txBody>
        </p:sp>
        <p:sp>
          <p:nvSpPr>
            <p:cNvPr id="53277" name="Line 1034"/>
            <p:cNvSpPr>
              <a:spLocks noChangeShapeType="1"/>
            </p:cNvSpPr>
            <p:nvPr/>
          </p:nvSpPr>
          <p:spPr bwMode="auto">
            <a:xfrm>
              <a:off x="624" y="3264"/>
              <a:ext cx="4608" cy="0"/>
            </a:xfrm>
            <a:prstGeom prst="line">
              <a:avLst/>
            </a:prstGeom>
            <a:noFill/>
            <a:ln w="9525">
              <a:solidFill>
                <a:schemeClr val="tx1"/>
              </a:solidFill>
              <a:miter lim="800000"/>
              <a:headEnd/>
              <a:tailEnd/>
            </a:ln>
          </p:spPr>
          <p:txBody>
            <a:bodyPr wrap="none"/>
            <a:lstStyle/>
            <a:p>
              <a:endParaRPr lang="en-US"/>
            </a:p>
          </p:txBody>
        </p:sp>
        <p:sp>
          <p:nvSpPr>
            <p:cNvPr id="53278" name="Line 1035"/>
            <p:cNvSpPr>
              <a:spLocks noChangeShapeType="1"/>
            </p:cNvSpPr>
            <p:nvPr/>
          </p:nvSpPr>
          <p:spPr bwMode="auto">
            <a:xfrm>
              <a:off x="624" y="3456"/>
              <a:ext cx="4608" cy="0"/>
            </a:xfrm>
            <a:prstGeom prst="line">
              <a:avLst/>
            </a:prstGeom>
            <a:noFill/>
            <a:ln w="9525">
              <a:solidFill>
                <a:schemeClr val="tx1"/>
              </a:solidFill>
              <a:miter lim="800000"/>
              <a:headEnd/>
              <a:tailEnd/>
            </a:ln>
          </p:spPr>
          <p:txBody>
            <a:bodyPr wrap="none"/>
            <a:lstStyle/>
            <a:p>
              <a:endParaRPr lang="en-US"/>
            </a:p>
          </p:txBody>
        </p:sp>
        <p:sp>
          <p:nvSpPr>
            <p:cNvPr id="53279" name="Line 1036"/>
            <p:cNvSpPr>
              <a:spLocks noChangeShapeType="1"/>
            </p:cNvSpPr>
            <p:nvPr/>
          </p:nvSpPr>
          <p:spPr bwMode="auto">
            <a:xfrm>
              <a:off x="624" y="3648"/>
              <a:ext cx="4608" cy="0"/>
            </a:xfrm>
            <a:prstGeom prst="line">
              <a:avLst/>
            </a:prstGeom>
            <a:noFill/>
            <a:ln w="9525">
              <a:solidFill>
                <a:schemeClr val="tx1"/>
              </a:solidFill>
              <a:miter lim="800000"/>
              <a:headEnd/>
              <a:tailEnd/>
            </a:ln>
          </p:spPr>
          <p:txBody>
            <a:bodyPr wrap="none"/>
            <a:lstStyle/>
            <a:p>
              <a:endParaRPr lang="en-US"/>
            </a:p>
          </p:txBody>
        </p:sp>
        <p:sp>
          <p:nvSpPr>
            <p:cNvPr id="53280" name="Line 1037"/>
            <p:cNvSpPr>
              <a:spLocks noChangeShapeType="1"/>
            </p:cNvSpPr>
            <p:nvPr/>
          </p:nvSpPr>
          <p:spPr bwMode="auto">
            <a:xfrm>
              <a:off x="5040" y="2304"/>
              <a:ext cx="0" cy="1536"/>
            </a:xfrm>
            <a:prstGeom prst="line">
              <a:avLst/>
            </a:prstGeom>
            <a:noFill/>
            <a:ln w="9525">
              <a:solidFill>
                <a:schemeClr val="tx1"/>
              </a:solidFill>
              <a:miter lim="800000"/>
              <a:headEnd/>
              <a:tailEnd/>
            </a:ln>
          </p:spPr>
          <p:txBody>
            <a:bodyPr wrap="none"/>
            <a:lstStyle/>
            <a:p>
              <a:endParaRPr lang="en-US"/>
            </a:p>
          </p:txBody>
        </p:sp>
        <p:sp>
          <p:nvSpPr>
            <p:cNvPr id="53281" name="Line 1038"/>
            <p:cNvSpPr>
              <a:spLocks noChangeShapeType="1"/>
            </p:cNvSpPr>
            <p:nvPr/>
          </p:nvSpPr>
          <p:spPr bwMode="auto">
            <a:xfrm>
              <a:off x="816" y="2304"/>
              <a:ext cx="0" cy="1536"/>
            </a:xfrm>
            <a:prstGeom prst="line">
              <a:avLst/>
            </a:prstGeom>
            <a:noFill/>
            <a:ln w="9525">
              <a:solidFill>
                <a:schemeClr val="tx1"/>
              </a:solidFill>
              <a:miter lim="800000"/>
              <a:headEnd/>
              <a:tailEnd/>
            </a:ln>
          </p:spPr>
          <p:txBody>
            <a:bodyPr wrap="none"/>
            <a:lstStyle/>
            <a:p>
              <a:endParaRPr lang="en-US"/>
            </a:p>
          </p:txBody>
        </p:sp>
        <p:sp>
          <p:nvSpPr>
            <p:cNvPr id="53282" name="Line 1039"/>
            <p:cNvSpPr>
              <a:spLocks noChangeShapeType="1"/>
            </p:cNvSpPr>
            <p:nvPr/>
          </p:nvSpPr>
          <p:spPr bwMode="auto">
            <a:xfrm>
              <a:off x="1008" y="2304"/>
              <a:ext cx="0" cy="1536"/>
            </a:xfrm>
            <a:prstGeom prst="line">
              <a:avLst/>
            </a:prstGeom>
            <a:noFill/>
            <a:ln w="9525">
              <a:solidFill>
                <a:schemeClr val="tx1"/>
              </a:solidFill>
              <a:miter lim="800000"/>
              <a:headEnd/>
              <a:tailEnd/>
            </a:ln>
          </p:spPr>
          <p:txBody>
            <a:bodyPr wrap="none"/>
            <a:lstStyle/>
            <a:p>
              <a:endParaRPr lang="en-US"/>
            </a:p>
          </p:txBody>
        </p:sp>
        <p:sp>
          <p:nvSpPr>
            <p:cNvPr id="53283" name="Line 1040"/>
            <p:cNvSpPr>
              <a:spLocks noChangeShapeType="1"/>
            </p:cNvSpPr>
            <p:nvPr/>
          </p:nvSpPr>
          <p:spPr bwMode="auto">
            <a:xfrm>
              <a:off x="1200" y="2304"/>
              <a:ext cx="0" cy="1536"/>
            </a:xfrm>
            <a:prstGeom prst="line">
              <a:avLst/>
            </a:prstGeom>
            <a:noFill/>
            <a:ln w="9525">
              <a:solidFill>
                <a:schemeClr val="tx1"/>
              </a:solidFill>
              <a:miter lim="800000"/>
              <a:headEnd/>
              <a:tailEnd/>
            </a:ln>
          </p:spPr>
          <p:txBody>
            <a:bodyPr wrap="none"/>
            <a:lstStyle/>
            <a:p>
              <a:endParaRPr lang="en-US"/>
            </a:p>
          </p:txBody>
        </p:sp>
        <p:sp>
          <p:nvSpPr>
            <p:cNvPr id="53284" name="Line 1041"/>
            <p:cNvSpPr>
              <a:spLocks noChangeShapeType="1"/>
            </p:cNvSpPr>
            <p:nvPr/>
          </p:nvSpPr>
          <p:spPr bwMode="auto">
            <a:xfrm>
              <a:off x="1392" y="2304"/>
              <a:ext cx="0" cy="1536"/>
            </a:xfrm>
            <a:prstGeom prst="line">
              <a:avLst/>
            </a:prstGeom>
            <a:noFill/>
            <a:ln w="9525">
              <a:solidFill>
                <a:schemeClr val="tx1"/>
              </a:solidFill>
              <a:miter lim="800000"/>
              <a:headEnd/>
              <a:tailEnd/>
            </a:ln>
          </p:spPr>
          <p:txBody>
            <a:bodyPr wrap="none"/>
            <a:lstStyle/>
            <a:p>
              <a:endParaRPr lang="en-US"/>
            </a:p>
          </p:txBody>
        </p:sp>
        <p:sp>
          <p:nvSpPr>
            <p:cNvPr id="53285" name="Line 1042"/>
            <p:cNvSpPr>
              <a:spLocks noChangeShapeType="1"/>
            </p:cNvSpPr>
            <p:nvPr/>
          </p:nvSpPr>
          <p:spPr bwMode="auto">
            <a:xfrm>
              <a:off x="1584" y="2304"/>
              <a:ext cx="0" cy="1536"/>
            </a:xfrm>
            <a:prstGeom prst="line">
              <a:avLst/>
            </a:prstGeom>
            <a:noFill/>
            <a:ln w="9525">
              <a:solidFill>
                <a:schemeClr val="tx1"/>
              </a:solidFill>
              <a:miter lim="800000"/>
              <a:headEnd/>
              <a:tailEnd/>
            </a:ln>
          </p:spPr>
          <p:txBody>
            <a:bodyPr wrap="none"/>
            <a:lstStyle/>
            <a:p>
              <a:endParaRPr lang="en-US"/>
            </a:p>
          </p:txBody>
        </p:sp>
        <p:sp>
          <p:nvSpPr>
            <p:cNvPr id="53286" name="Line 1043"/>
            <p:cNvSpPr>
              <a:spLocks noChangeShapeType="1"/>
            </p:cNvSpPr>
            <p:nvPr/>
          </p:nvSpPr>
          <p:spPr bwMode="auto">
            <a:xfrm>
              <a:off x="1776" y="2304"/>
              <a:ext cx="0" cy="1536"/>
            </a:xfrm>
            <a:prstGeom prst="line">
              <a:avLst/>
            </a:prstGeom>
            <a:noFill/>
            <a:ln w="9525">
              <a:solidFill>
                <a:schemeClr val="tx1"/>
              </a:solidFill>
              <a:miter lim="800000"/>
              <a:headEnd/>
              <a:tailEnd/>
            </a:ln>
          </p:spPr>
          <p:txBody>
            <a:bodyPr wrap="none"/>
            <a:lstStyle/>
            <a:p>
              <a:endParaRPr lang="en-US"/>
            </a:p>
          </p:txBody>
        </p:sp>
        <p:sp>
          <p:nvSpPr>
            <p:cNvPr id="53287" name="Line 1044"/>
            <p:cNvSpPr>
              <a:spLocks noChangeShapeType="1"/>
            </p:cNvSpPr>
            <p:nvPr/>
          </p:nvSpPr>
          <p:spPr bwMode="auto">
            <a:xfrm>
              <a:off x="1968" y="2304"/>
              <a:ext cx="0" cy="1536"/>
            </a:xfrm>
            <a:prstGeom prst="line">
              <a:avLst/>
            </a:prstGeom>
            <a:noFill/>
            <a:ln w="9525">
              <a:solidFill>
                <a:schemeClr val="tx1"/>
              </a:solidFill>
              <a:miter lim="800000"/>
              <a:headEnd/>
              <a:tailEnd/>
            </a:ln>
          </p:spPr>
          <p:txBody>
            <a:bodyPr wrap="none"/>
            <a:lstStyle/>
            <a:p>
              <a:endParaRPr lang="en-US"/>
            </a:p>
          </p:txBody>
        </p:sp>
        <p:sp>
          <p:nvSpPr>
            <p:cNvPr id="53288" name="Line 1045"/>
            <p:cNvSpPr>
              <a:spLocks noChangeShapeType="1"/>
            </p:cNvSpPr>
            <p:nvPr/>
          </p:nvSpPr>
          <p:spPr bwMode="auto">
            <a:xfrm>
              <a:off x="2160" y="2304"/>
              <a:ext cx="0" cy="1536"/>
            </a:xfrm>
            <a:prstGeom prst="line">
              <a:avLst/>
            </a:prstGeom>
            <a:noFill/>
            <a:ln w="9525">
              <a:solidFill>
                <a:schemeClr val="tx1"/>
              </a:solidFill>
              <a:miter lim="800000"/>
              <a:headEnd/>
              <a:tailEnd/>
            </a:ln>
          </p:spPr>
          <p:txBody>
            <a:bodyPr wrap="none"/>
            <a:lstStyle/>
            <a:p>
              <a:endParaRPr lang="en-US"/>
            </a:p>
          </p:txBody>
        </p:sp>
        <p:sp>
          <p:nvSpPr>
            <p:cNvPr id="53289" name="Line 1046"/>
            <p:cNvSpPr>
              <a:spLocks noChangeShapeType="1"/>
            </p:cNvSpPr>
            <p:nvPr/>
          </p:nvSpPr>
          <p:spPr bwMode="auto">
            <a:xfrm>
              <a:off x="2352" y="2304"/>
              <a:ext cx="0" cy="1536"/>
            </a:xfrm>
            <a:prstGeom prst="line">
              <a:avLst/>
            </a:prstGeom>
            <a:noFill/>
            <a:ln w="9525">
              <a:solidFill>
                <a:schemeClr val="tx1"/>
              </a:solidFill>
              <a:miter lim="800000"/>
              <a:headEnd/>
              <a:tailEnd/>
            </a:ln>
          </p:spPr>
          <p:txBody>
            <a:bodyPr wrap="none"/>
            <a:lstStyle/>
            <a:p>
              <a:endParaRPr lang="en-US"/>
            </a:p>
          </p:txBody>
        </p:sp>
        <p:sp>
          <p:nvSpPr>
            <p:cNvPr id="53290" name="Line 1047"/>
            <p:cNvSpPr>
              <a:spLocks noChangeShapeType="1"/>
            </p:cNvSpPr>
            <p:nvPr/>
          </p:nvSpPr>
          <p:spPr bwMode="auto">
            <a:xfrm>
              <a:off x="2544" y="2304"/>
              <a:ext cx="0" cy="1536"/>
            </a:xfrm>
            <a:prstGeom prst="line">
              <a:avLst/>
            </a:prstGeom>
            <a:noFill/>
            <a:ln w="9525">
              <a:solidFill>
                <a:schemeClr val="tx1"/>
              </a:solidFill>
              <a:miter lim="800000"/>
              <a:headEnd/>
              <a:tailEnd/>
            </a:ln>
          </p:spPr>
          <p:txBody>
            <a:bodyPr wrap="none"/>
            <a:lstStyle/>
            <a:p>
              <a:endParaRPr lang="en-US"/>
            </a:p>
          </p:txBody>
        </p:sp>
        <p:sp>
          <p:nvSpPr>
            <p:cNvPr id="53291" name="Line 1048"/>
            <p:cNvSpPr>
              <a:spLocks noChangeShapeType="1"/>
            </p:cNvSpPr>
            <p:nvPr/>
          </p:nvSpPr>
          <p:spPr bwMode="auto">
            <a:xfrm>
              <a:off x="2736" y="2304"/>
              <a:ext cx="0" cy="1536"/>
            </a:xfrm>
            <a:prstGeom prst="line">
              <a:avLst/>
            </a:prstGeom>
            <a:noFill/>
            <a:ln w="9525">
              <a:solidFill>
                <a:schemeClr val="tx1"/>
              </a:solidFill>
              <a:miter lim="800000"/>
              <a:headEnd/>
              <a:tailEnd/>
            </a:ln>
          </p:spPr>
          <p:txBody>
            <a:bodyPr wrap="none"/>
            <a:lstStyle/>
            <a:p>
              <a:endParaRPr lang="en-US"/>
            </a:p>
          </p:txBody>
        </p:sp>
        <p:sp>
          <p:nvSpPr>
            <p:cNvPr id="53292" name="Line 1049"/>
            <p:cNvSpPr>
              <a:spLocks noChangeShapeType="1"/>
            </p:cNvSpPr>
            <p:nvPr/>
          </p:nvSpPr>
          <p:spPr bwMode="auto">
            <a:xfrm>
              <a:off x="2928" y="2304"/>
              <a:ext cx="0" cy="1536"/>
            </a:xfrm>
            <a:prstGeom prst="line">
              <a:avLst/>
            </a:prstGeom>
            <a:noFill/>
            <a:ln w="9525">
              <a:solidFill>
                <a:schemeClr val="tx1"/>
              </a:solidFill>
              <a:miter lim="800000"/>
              <a:headEnd/>
              <a:tailEnd/>
            </a:ln>
          </p:spPr>
          <p:txBody>
            <a:bodyPr wrap="none"/>
            <a:lstStyle/>
            <a:p>
              <a:endParaRPr lang="en-US"/>
            </a:p>
          </p:txBody>
        </p:sp>
        <p:sp>
          <p:nvSpPr>
            <p:cNvPr id="53293" name="Line 1050"/>
            <p:cNvSpPr>
              <a:spLocks noChangeShapeType="1"/>
            </p:cNvSpPr>
            <p:nvPr/>
          </p:nvSpPr>
          <p:spPr bwMode="auto">
            <a:xfrm>
              <a:off x="3120" y="2304"/>
              <a:ext cx="0" cy="1536"/>
            </a:xfrm>
            <a:prstGeom prst="line">
              <a:avLst/>
            </a:prstGeom>
            <a:noFill/>
            <a:ln w="9525">
              <a:solidFill>
                <a:schemeClr val="tx1"/>
              </a:solidFill>
              <a:miter lim="800000"/>
              <a:headEnd/>
              <a:tailEnd/>
            </a:ln>
          </p:spPr>
          <p:txBody>
            <a:bodyPr wrap="none"/>
            <a:lstStyle/>
            <a:p>
              <a:endParaRPr lang="en-US"/>
            </a:p>
          </p:txBody>
        </p:sp>
        <p:sp>
          <p:nvSpPr>
            <p:cNvPr id="53294" name="Line 1051"/>
            <p:cNvSpPr>
              <a:spLocks noChangeShapeType="1"/>
            </p:cNvSpPr>
            <p:nvPr/>
          </p:nvSpPr>
          <p:spPr bwMode="auto">
            <a:xfrm>
              <a:off x="3312" y="2304"/>
              <a:ext cx="0" cy="1536"/>
            </a:xfrm>
            <a:prstGeom prst="line">
              <a:avLst/>
            </a:prstGeom>
            <a:noFill/>
            <a:ln w="9525">
              <a:solidFill>
                <a:schemeClr val="tx1"/>
              </a:solidFill>
              <a:miter lim="800000"/>
              <a:headEnd/>
              <a:tailEnd/>
            </a:ln>
          </p:spPr>
          <p:txBody>
            <a:bodyPr wrap="none"/>
            <a:lstStyle/>
            <a:p>
              <a:endParaRPr lang="en-US"/>
            </a:p>
          </p:txBody>
        </p:sp>
        <p:sp>
          <p:nvSpPr>
            <p:cNvPr id="53295" name="Line 1052"/>
            <p:cNvSpPr>
              <a:spLocks noChangeShapeType="1"/>
            </p:cNvSpPr>
            <p:nvPr/>
          </p:nvSpPr>
          <p:spPr bwMode="auto">
            <a:xfrm>
              <a:off x="3504" y="2304"/>
              <a:ext cx="0" cy="1536"/>
            </a:xfrm>
            <a:prstGeom prst="line">
              <a:avLst/>
            </a:prstGeom>
            <a:noFill/>
            <a:ln w="9525">
              <a:solidFill>
                <a:schemeClr val="tx1"/>
              </a:solidFill>
              <a:miter lim="800000"/>
              <a:headEnd/>
              <a:tailEnd/>
            </a:ln>
          </p:spPr>
          <p:txBody>
            <a:bodyPr wrap="none"/>
            <a:lstStyle/>
            <a:p>
              <a:endParaRPr lang="en-US"/>
            </a:p>
          </p:txBody>
        </p:sp>
        <p:sp>
          <p:nvSpPr>
            <p:cNvPr id="53296" name="Line 1053"/>
            <p:cNvSpPr>
              <a:spLocks noChangeShapeType="1"/>
            </p:cNvSpPr>
            <p:nvPr/>
          </p:nvSpPr>
          <p:spPr bwMode="auto">
            <a:xfrm>
              <a:off x="3696" y="2304"/>
              <a:ext cx="0" cy="1536"/>
            </a:xfrm>
            <a:prstGeom prst="line">
              <a:avLst/>
            </a:prstGeom>
            <a:noFill/>
            <a:ln w="9525">
              <a:solidFill>
                <a:schemeClr val="tx1"/>
              </a:solidFill>
              <a:miter lim="800000"/>
              <a:headEnd/>
              <a:tailEnd/>
            </a:ln>
          </p:spPr>
          <p:txBody>
            <a:bodyPr wrap="none"/>
            <a:lstStyle/>
            <a:p>
              <a:endParaRPr lang="en-US"/>
            </a:p>
          </p:txBody>
        </p:sp>
        <p:sp>
          <p:nvSpPr>
            <p:cNvPr id="53297" name="Line 1054"/>
            <p:cNvSpPr>
              <a:spLocks noChangeShapeType="1"/>
            </p:cNvSpPr>
            <p:nvPr/>
          </p:nvSpPr>
          <p:spPr bwMode="auto">
            <a:xfrm>
              <a:off x="3888" y="2304"/>
              <a:ext cx="0" cy="1536"/>
            </a:xfrm>
            <a:prstGeom prst="line">
              <a:avLst/>
            </a:prstGeom>
            <a:noFill/>
            <a:ln w="9525">
              <a:solidFill>
                <a:schemeClr val="tx1"/>
              </a:solidFill>
              <a:miter lim="800000"/>
              <a:headEnd/>
              <a:tailEnd/>
            </a:ln>
          </p:spPr>
          <p:txBody>
            <a:bodyPr wrap="none"/>
            <a:lstStyle/>
            <a:p>
              <a:endParaRPr lang="en-US"/>
            </a:p>
          </p:txBody>
        </p:sp>
        <p:sp>
          <p:nvSpPr>
            <p:cNvPr id="53298" name="Line 1055"/>
            <p:cNvSpPr>
              <a:spLocks noChangeShapeType="1"/>
            </p:cNvSpPr>
            <p:nvPr/>
          </p:nvSpPr>
          <p:spPr bwMode="auto">
            <a:xfrm>
              <a:off x="4080" y="2304"/>
              <a:ext cx="0" cy="1536"/>
            </a:xfrm>
            <a:prstGeom prst="line">
              <a:avLst/>
            </a:prstGeom>
            <a:noFill/>
            <a:ln w="9525">
              <a:solidFill>
                <a:schemeClr val="tx1"/>
              </a:solidFill>
              <a:miter lim="800000"/>
              <a:headEnd/>
              <a:tailEnd/>
            </a:ln>
          </p:spPr>
          <p:txBody>
            <a:bodyPr wrap="none"/>
            <a:lstStyle/>
            <a:p>
              <a:endParaRPr lang="en-US"/>
            </a:p>
          </p:txBody>
        </p:sp>
        <p:sp>
          <p:nvSpPr>
            <p:cNvPr id="53299" name="Line 1056"/>
            <p:cNvSpPr>
              <a:spLocks noChangeShapeType="1"/>
            </p:cNvSpPr>
            <p:nvPr/>
          </p:nvSpPr>
          <p:spPr bwMode="auto">
            <a:xfrm>
              <a:off x="4272" y="2304"/>
              <a:ext cx="0" cy="1536"/>
            </a:xfrm>
            <a:prstGeom prst="line">
              <a:avLst/>
            </a:prstGeom>
            <a:noFill/>
            <a:ln w="9525">
              <a:solidFill>
                <a:schemeClr val="tx1"/>
              </a:solidFill>
              <a:miter lim="800000"/>
              <a:headEnd/>
              <a:tailEnd/>
            </a:ln>
          </p:spPr>
          <p:txBody>
            <a:bodyPr wrap="none"/>
            <a:lstStyle/>
            <a:p>
              <a:endParaRPr lang="en-US"/>
            </a:p>
          </p:txBody>
        </p:sp>
        <p:sp>
          <p:nvSpPr>
            <p:cNvPr id="53300" name="Line 1057"/>
            <p:cNvSpPr>
              <a:spLocks noChangeShapeType="1"/>
            </p:cNvSpPr>
            <p:nvPr/>
          </p:nvSpPr>
          <p:spPr bwMode="auto">
            <a:xfrm>
              <a:off x="4464" y="2304"/>
              <a:ext cx="0" cy="1536"/>
            </a:xfrm>
            <a:prstGeom prst="line">
              <a:avLst/>
            </a:prstGeom>
            <a:noFill/>
            <a:ln w="9525">
              <a:solidFill>
                <a:schemeClr val="tx1"/>
              </a:solidFill>
              <a:miter lim="800000"/>
              <a:headEnd/>
              <a:tailEnd/>
            </a:ln>
          </p:spPr>
          <p:txBody>
            <a:bodyPr wrap="none"/>
            <a:lstStyle/>
            <a:p>
              <a:endParaRPr lang="en-US"/>
            </a:p>
          </p:txBody>
        </p:sp>
        <p:sp>
          <p:nvSpPr>
            <p:cNvPr id="53301" name="Line 1058"/>
            <p:cNvSpPr>
              <a:spLocks noChangeShapeType="1"/>
            </p:cNvSpPr>
            <p:nvPr/>
          </p:nvSpPr>
          <p:spPr bwMode="auto">
            <a:xfrm>
              <a:off x="4656" y="2304"/>
              <a:ext cx="0" cy="1536"/>
            </a:xfrm>
            <a:prstGeom prst="line">
              <a:avLst/>
            </a:prstGeom>
            <a:noFill/>
            <a:ln w="9525">
              <a:solidFill>
                <a:schemeClr val="tx1"/>
              </a:solidFill>
              <a:miter lim="800000"/>
              <a:headEnd/>
              <a:tailEnd/>
            </a:ln>
          </p:spPr>
          <p:txBody>
            <a:bodyPr wrap="none"/>
            <a:lstStyle/>
            <a:p>
              <a:endParaRPr lang="en-US"/>
            </a:p>
          </p:txBody>
        </p:sp>
        <p:sp>
          <p:nvSpPr>
            <p:cNvPr id="53302" name="Line 1059"/>
            <p:cNvSpPr>
              <a:spLocks noChangeShapeType="1"/>
            </p:cNvSpPr>
            <p:nvPr/>
          </p:nvSpPr>
          <p:spPr bwMode="auto">
            <a:xfrm>
              <a:off x="4848" y="2304"/>
              <a:ext cx="0" cy="1536"/>
            </a:xfrm>
            <a:prstGeom prst="line">
              <a:avLst/>
            </a:prstGeom>
            <a:noFill/>
            <a:ln w="9525">
              <a:solidFill>
                <a:schemeClr val="tx1"/>
              </a:solidFill>
              <a:miter lim="800000"/>
              <a:headEnd/>
              <a:tailEnd/>
            </a:ln>
          </p:spPr>
          <p:txBody>
            <a:bodyPr wrap="none"/>
            <a:lstStyle/>
            <a:p>
              <a:endParaRPr lang="en-US"/>
            </a:p>
          </p:txBody>
        </p:sp>
      </p:grpSp>
      <p:sp>
        <p:nvSpPr>
          <p:cNvPr id="53255" name="AutoShape 1060"/>
          <p:cNvSpPr>
            <a:spLocks noChangeArrowheads="1"/>
          </p:cNvSpPr>
          <p:nvPr/>
        </p:nvSpPr>
        <p:spPr bwMode="auto">
          <a:xfrm>
            <a:off x="4572000" y="3124200"/>
            <a:ext cx="76200" cy="457200"/>
          </a:xfrm>
          <a:prstGeom prst="upDownArrow">
            <a:avLst>
              <a:gd name="adj1" fmla="val 50000"/>
              <a:gd name="adj2" fmla="val 120000"/>
            </a:avLst>
          </a:prstGeom>
          <a:solidFill>
            <a:schemeClr val="hlink"/>
          </a:solidFill>
          <a:ln w="9525">
            <a:solidFill>
              <a:schemeClr val="tx1"/>
            </a:solidFill>
            <a:miter lim="800000"/>
            <a:headEnd/>
            <a:tailEnd/>
          </a:ln>
        </p:spPr>
        <p:txBody>
          <a:bodyPr wrap="none" anchor="ctr"/>
          <a:lstStyle/>
          <a:p>
            <a:endParaRPr lang="en-US"/>
          </a:p>
        </p:txBody>
      </p:sp>
      <p:sp>
        <p:nvSpPr>
          <p:cNvPr id="53256" name="Line 1061"/>
          <p:cNvSpPr>
            <a:spLocks noChangeShapeType="1"/>
          </p:cNvSpPr>
          <p:nvPr/>
        </p:nvSpPr>
        <p:spPr bwMode="auto">
          <a:xfrm>
            <a:off x="1981200" y="2895600"/>
            <a:ext cx="0" cy="0"/>
          </a:xfrm>
          <a:prstGeom prst="line">
            <a:avLst/>
          </a:prstGeom>
          <a:noFill/>
          <a:ln w="9525">
            <a:solidFill>
              <a:schemeClr val="tx1"/>
            </a:solidFill>
            <a:miter lim="800000"/>
            <a:headEnd/>
            <a:tailEnd/>
          </a:ln>
        </p:spPr>
        <p:txBody>
          <a:bodyPr wrap="none"/>
          <a:lstStyle/>
          <a:p>
            <a:endParaRPr lang="en-US"/>
          </a:p>
        </p:txBody>
      </p:sp>
      <p:grpSp>
        <p:nvGrpSpPr>
          <p:cNvPr id="53257" name="Group 1062"/>
          <p:cNvGrpSpPr>
            <a:grpSpLocks/>
          </p:cNvGrpSpPr>
          <p:nvPr/>
        </p:nvGrpSpPr>
        <p:grpSpPr bwMode="auto">
          <a:xfrm>
            <a:off x="3886200" y="2209800"/>
            <a:ext cx="1524000" cy="914400"/>
            <a:chOff x="2448" y="1392"/>
            <a:chExt cx="960" cy="576"/>
          </a:xfrm>
        </p:grpSpPr>
        <p:sp>
          <p:nvSpPr>
            <p:cNvPr id="53265" name="Rectangle 1063"/>
            <p:cNvSpPr>
              <a:spLocks noChangeArrowheads="1"/>
            </p:cNvSpPr>
            <p:nvPr/>
          </p:nvSpPr>
          <p:spPr bwMode="auto">
            <a:xfrm>
              <a:off x="2448" y="1392"/>
              <a:ext cx="960" cy="576"/>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53266" name="Line 1064"/>
            <p:cNvSpPr>
              <a:spLocks noChangeShapeType="1"/>
            </p:cNvSpPr>
            <p:nvPr/>
          </p:nvSpPr>
          <p:spPr bwMode="auto">
            <a:xfrm>
              <a:off x="2448" y="1584"/>
              <a:ext cx="960" cy="0"/>
            </a:xfrm>
            <a:prstGeom prst="line">
              <a:avLst/>
            </a:prstGeom>
            <a:noFill/>
            <a:ln w="9525">
              <a:solidFill>
                <a:schemeClr val="tx1"/>
              </a:solidFill>
              <a:miter lim="800000"/>
              <a:headEnd/>
              <a:tailEnd/>
            </a:ln>
          </p:spPr>
          <p:txBody>
            <a:bodyPr wrap="none"/>
            <a:lstStyle/>
            <a:p>
              <a:endParaRPr lang="en-US"/>
            </a:p>
          </p:txBody>
        </p:sp>
        <p:sp>
          <p:nvSpPr>
            <p:cNvPr id="53267" name="Line 1065"/>
            <p:cNvSpPr>
              <a:spLocks noChangeShapeType="1"/>
            </p:cNvSpPr>
            <p:nvPr/>
          </p:nvSpPr>
          <p:spPr bwMode="auto">
            <a:xfrm>
              <a:off x="2448" y="1776"/>
              <a:ext cx="960" cy="0"/>
            </a:xfrm>
            <a:prstGeom prst="line">
              <a:avLst/>
            </a:prstGeom>
            <a:noFill/>
            <a:ln w="9525">
              <a:solidFill>
                <a:schemeClr val="tx1"/>
              </a:solidFill>
              <a:miter lim="800000"/>
              <a:headEnd/>
              <a:tailEnd/>
            </a:ln>
          </p:spPr>
          <p:txBody>
            <a:bodyPr wrap="none"/>
            <a:lstStyle/>
            <a:p>
              <a:endParaRPr lang="en-US"/>
            </a:p>
          </p:txBody>
        </p:sp>
        <p:sp>
          <p:nvSpPr>
            <p:cNvPr id="53268" name="Line 1066"/>
            <p:cNvSpPr>
              <a:spLocks noChangeShapeType="1"/>
            </p:cNvSpPr>
            <p:nvPr/>
          </p:nvSpPr>
          <p:spPr bwMode="auto">
            <a:xfrm>
              <a:off x="3216" y="1392"/>
              <a:ext cx="0" cy="576"/>
            </a:xfrm>
            <a:prstGeom prst="line">
              <a:avLst/>
            </a:prstGeom>
            <a:noFill/>
            <a:ln w="9525">
              <a:solidFill>
                <a:schemeClr val="tx1"/>
              </a:solidFill>
              <a:miter lim="800000"/>
              <a:headEnd/>
              <a:tailEnd/>
            </a:ln>
          </p:spPr>
          <p:txBody>
            <a:bodyPr wrap="none"/>
            <a:lstStyle/>
            <a:p>
              <a:endParaRPr lang="en-US"/>
            </a:p>
          </p:txBody>
        </p:sp>
        <p:sp>
          <p:nvSpPr>
            <p:cNvPr id="53269" name="Line 1067"/>
            <p:cNvSpPr>
              <a:spLocks noChangeShapeType="1"/>
            </p:cNvSpPr>
            <p:nvPr/>
          </p:nvSpPr>
          <p:spPr bwMode="auto">
            <a:xfrm>
              <a:off x="2640" y="1392"/>
              <a:ext cx="0" cy="576"/>
            </a:xfrm>
            <a:prstGeom prst="line">
              <a:avLst/>
            </a:prstGeom>
            <a:noFill/>
            <a:ln w="9525">
              <a:solidFill>
                <a:schemeClr val="tx1"/>
              </a:solidFill>
              <a:miter lim="800000"/>
              <a:headEnd/>
              <a:tailEnd/>
            </a:ln>
          </p:spPr>
          <p:txBody>
            <a:bodyPr wrap="none"/>
            <a:lstStyle/>
            <a:p>
              <a:endParaRPr lang="en-US"/>
            </a:p>
          </p:txBody>
        </p:sp>
        <p:sp>
          <p:nvSpPr>
            <p:cNvPr id="53270" name="Line 1068"/>
            <p:cNvSpPr>
              <a:spLocks noChangeShapeType="1"/>
            </p:cNvSpPr>
            <p:nvPr/>
          </p:nvSpPr>
          <p:spPr bwMode="auto">
            <a:xfrm>
              <a:off x="2832" y="1392"/>
              <a:ext cx="0" cy="576"/>
            </a:xfrm>
            <a:prstGeom prst="line">
              <a:avLst/>
            </a:prstGeom>
            <a:noFill/>
            <a:ln w="9525">
              <a:solidFill>
                <a:schemeClr val="tx1"/>
              </a:solidFill>
              <a:miter lim="800000"/>
              <a:headEnd/>
              <a:tailEnd/>
            </a:ln>
          </p:spPr>
          <p:txBody>
            <a:bodyPr wrap="none"/>
            <a:lstStyle/>
            <a:p>
              <a:endParaRPr lang="en-US"/>
            </a:p>
          </p:txBody>
        </p:sp>
        <p:sp>
          <p:nvSpPr>
            <p:cNvPr id="53271" name="Line 1069"/>
            <p:cNvSpPr>
              <a:spLocks noChangeShapeType="1"/>
            </p:cNvSpPr>
            <p:nvPr/>
          </p:nvSpPr>
          <p:spPr bwMode="auto">
            <a:xfrm>
              <a:off x="3024" y="1392"/>
              <a:ext cx="0" cy="576"/>
            </a:xfrm>
            <a:prstGeom prst="line">
              <a:avLst/>
            </a:prstGeom>
            <a:noFill/>
            <a:ln w="9525">
              <a:solidFill>
                <a:schemeClr val="tx1"/>
              </a:solidFill>
              <a:miter lim="800000"/>
              <a:headEnd/>
              <a:tailEnd/>
            </a:ln>
          </p:spPr>
          <p:txBody>
            <a:bodyPr wrap="none"/>
            <a:lstStyle/>
            <a:p>
              <a:endParaRPr lang="en-US"/>
            </a:p>
          </p:txBody>
        </p:sp>
      </p:grpSp>
      <p:sp>
        <p:nvSpPr>
          <p:cNvPr id="53258" name="AutoShape 1070"/>
          <p:cNvSpPr>
            <a:spLocks noChangeArrowheads="1"/>
          </p:cNvSpPr>
          <p:nvPr/>
        </p:nvSpPr>
        <p:spPr bwMode="auto">
          <a:xfrm>
            <a:off x="4419600" y="1828800"/>
            <a:ext cx="381000" cy="381000"/>
          </a:xfrm>
          <a:prstGeom prst="upDownArrow">
            <a:avLst>
              <a:gd name="adj1" fmla="val 50000"/>
              <a:gd name="adj2" fmla="val 20000"/>
            </a:avLst>
          </a:prstGeom>
          <a:solidFill>
            <a:schemeClr val="hlink"/>
          </a:solidFill>
          <a:ln w="9525">
            <a:solidFill>
              <a:schemeClr val="tx1"/>
            </a:solidFill>
            <a:miter lim="800000"/>
            <a:headEnd/>
            <a:tailEnd/>
          </a:ln>
        </p:spPr>
        <p:txBody>
          <a:bodyPr wrap="none" anchor="ctr"/>
          <a:lstStyle/>
          <a:p>
            <a:endParaRPr lang="en-US"/>
          </a:p>
        </p:txBody>
      </p:sp>
      <p:sp>
        <p:nvSpPr>
          <p:cNvPr id="53259" name="Text Box 1071"/>
          <p:cNvSpPr txBox="1">
            <a:spLocks noChangeArrowheads="1"/>
          </p:cNvSpPr>
          <p:nvPr/>
        </p:nvSpPr>
        <p:spPr bwMode="auto">
          <a:xfrm>
            <a:off x="-92075" y="1404938"/>
            <a:ext cx="184150" cy="457200"/>
          </a:xfrm>
          <a:prstGeom prst="rect">
            <a:avLst/>
          </a:prstGeom>
          <a:noFill/>
          <a:ln w="9525">
            <a:noFill/>
            <a:miter lim="800000"/>
            <a:headEnd/>
            <a:tailEnd/>
          </a:ln>
        </p:spPr>
        <p:txBody>
          <a:bodyPr wrap="none">
            <a:spAutoFit/>
          </a:bodyPr>
          <a:lstStyle/>
          <a:p>
            <a:pPr algn="l"/>
            <a:endParaRPr lang="en-US" sz="2400">
              <a:latin typeface="Tahoma" pitchFamily="34" charset="0"/>
            </a:endParaRPr>
          </a:p>
        </p:txBody>
      </p:sp>
      <p:sp>
        <p:nvSpPr>
          <p:cNvPr id="53260" name="Text Box 1072"/>
          <p:cNvSpPr txBox="1">
            <a:spLocks noChangeArrowheads="1"/>
          </p:cNvSpPr>
          <p:nvPr/>
        </p:nvSpPr>
        <p:spPr bwMode="auto">
          <a:xfrm>
            <a:off x="533400" y="1524000"/>
            <a:ext cx="3621088" cy="1920875"/>
          </a:xfrm>
          <a:prstGeom prst="rect">
            <a:avLst/>
          </a:prstGeom>
          <a:noFill/>
          <a:ln w="9525">
            <a:noFill/>
            <a:miter lim="800000"/>
            <a:headEnd/>
            <a:tailEnd/>
          </a:ln>
        </p:spPr>
        <p:txBody>
          <a:bodyPr wrap="none">
            <a:spAutoFit/>
          </a:bodyPr>
          <a:lstStyle/>
          <a:p>
            <a:pPr algn="l"/>
            <a:r>
              <a:rPr lang="en-US" sz="2000"/>
              <a:t>Cache is much closer to the speed</a:t>
            </a:r>
          </a:p>
          <a:p>
            <a:pPr algn="l"/>
            <a:r>
              <a:rPr lang="en-US" sz="2000"/>
              <a:t>of the CPU, so the CPU doesn’t</a:t>
            </a:r>
          </a:p>
          <a:p>
            <a:pPr algn="l"/>
            <a:r>
              <a:rPr lang="en-US" sz="2000"/>
              <a:t>have to wait nearly as long for</a:t>
            </a:r>
          </a:p>
          <a:p>
            <a:pPr algn="l"/>
            <a:r>
              <a:rPr lang="en-US" sz="2000"/>
              <a:t>stuff that’s already in cache:</a:t>
            </a:r>
          </a:p>
          <a:p>
            <a:pPr algn="l"/>
            <a:r>
              <a:rPr lang="en-US" sz="2000"/>
              <a:t>it can do more</a:t>
            </a:r>
          </a:p>
          <a:p>
            <a:pPr algn="l"/>
            <a:r>
              <a:rPr lang="en-US" sz="2000"/>
              <a:t>operations per second!</a:t>
            </a:r>
          </a:p>
        </p:txBody>
      </p:sp>
      <p:sp>
        <p:nvSpPr>
          <p:cNvPr id="53261" name="Rectangle 1074"/>
          <p:cNvSpPr>
            <a:spLocks noChangeArrowheads="1"/>
          </p:cNvSpPr>
          <p:nvPr/>
        </p:nvSpPr>
        <p:spPr bwMode="auto">
          <a:xfrm>
            <a:off x="5229921" y="3124200"/>
            <a:ext cx="3013967" cy="461665"/>
          </a:xfrm>
          <a:prstGeom prst="rect">
            <a:avLst/>
          </a:prstGeom>
          <a:noFill/>
          <a:ln w="9525">
            <a:noFill/>
            <a:miter lim="800000"/>
            <a:headEnd/>
            <a:tailEnd/>
          </a:ln>
        </p:spPr>
        <p:txBody>
          <a:bodyPr wrap="none">
            <a:spAutoFit/>
          </a:bodyPr>
          <a:lstStyle/>
          <a:p>
            <a:pPr algn="r"/>
            <a:r>
              <a:rPr lang="en-US" sz="2400" dirty="0" smtClean="0"/>
              <a:t>15 GB/sec (2.3%)</a:t>
            </a:r>
            <a:r>
              <a:rPr lang="en-US" sz="2400" dirty="0" smtClean="0">
                <a:solidFill>
                  <a:schemeClr val="bg1"/>
                </a:solidFill>
              </a:rPr>
              <a:t>(1</a:t>
            </a:r>
            <a:r>
              <a:rPr lang="en-US" sz="2400" dirty="0">
                <a:solidFill>
                  <a:schemeClr val="bg1"/>
                </a:solidFill>
              </a:rPr>
              <a:t>%)</a:t>
            </a:r>
            <a:endParaRPr lang="en-US" sz="2400" baseline="30000" dirty="0">
              <a:solidFill>
                <a:schemeClr val="bg1"/>
              </a:solidFill>
            </a:endParaRPr>
          </a:p>
        </p:txBody>
      </p:sp>
      <p:sp>
        <p:nvSpPr>
          <p:cNvPr id="53262" name="Text Box 1075"/>
          <p:cNvSpPr txBox="1">
            <a:spLocks noChangeArrowheads="1"/>
          </p:cNvSpPr>
          <p:nvPr/>
        </p:nvSpPr>
        <p:spPr bwMode="auto">
          <a:xfrm>
            <a:off x="5486400" y="2362200"/>
            <a:ext cx="2236510" cy="461665"/>
          </a:xfrm>
          <a:prstGeom prst="rect">
            <a:avLst/>
          </a:prstGeom>
          <a:noFill/>
          <a:ln w="9525">
            <a:noFill/>
            <a:miter lim="800000"/>
            <a:headEnd/>
            <a:tailEnd/>
          </a:ln>
        </p:spPr>
        <p:txBody>
          <a:bodyPr wrap="none">
            <a:spAutoFit/>
          </a:bodyPr>
          <a:lstStyle/>
          <a:p>
            <a:pPr algn="l"/>
            <a:r>
              <a:rPr lang="en-US" sz="2400" dirty="0" smtClean="0"/>
              <a:t>46 GB/sec (8%)</a:t>
            </a:r>
            <a:endParaRPr lang="en-US" sz="2400" baseline="30000" dirty="0"/>
          </a:p>
        </p:txBody>
      </p:sp>
      <p:sp>
        <p:nvSpPr>
          <p:cNvPr id="53263" name="Rectangle 1108"/>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pic>
        <p:nvPicPr>
          <p:cNvPr id="56" name="Picture 2" descr="http://content.hwigroup.net/images/products/xl/204419/dell_latitude_e5540_5540511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91399" y="1719679"/>
            <a:ext cx="1113518" cy="675998"/>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45382127"/>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3"/>
          <p:cNvSpPr>
            <a:spLocks noGrp="1"/>
          </p:cNvSpPr>
          <p:nvPr>
            <p:ph type="ftr" sz="quarter" idx="4294967295"/>
          </p:nvPr>
        </p:nvSpPr>
        <p:spPr>
          <a:xfrm>
            <a:off x="1600200" y="6172200"/>
            <a:ext cx="5334000" cy="457200"/>
          </a:xfrm>
          <a:prstGeom prst="rect">
            <a:avLst/>
          </a:prstGeom>
        </p:spPr>
        <p:txBody>
          <a:bodyPr/>
          <a:lstStyle/>
          <a:p>
            <a:endParaRPr lang="en-US" dirty="0"/>
          </a:p>
        </p:txBody>
      </p:sp>
      <p:sp>
        <p:nvSpPr>
          <p:cNvPr id="8" name="Slide Number Placeholder 4"/>
          <p:cNvSpPr>
            <a:spLocks noGrp="1"/>
          </p:cNvSpPr>
          <p:nvPr>
            <p:ph type="sldNum" sz="quarter" idx="11"/>
          </p:nvPr>
        </p:nvSpPr>
        <p:spPr/>
        <p:txBody>
          <a:bodyPr/>
          <a:lstStyle/>
          <a:p>
            <a:fld id="{B6675929-06B1-44C9-8F1C-B6A56EE49258}" type="slidenum">
              <a:rPr lang="en-US"/>
              <a:pPr/>
              <a:t>38</a:t>
            </a:fld>
            <a:endParaRPr lang="en-US"/>
          </a:p>
        </p:txBody>
      </p:sp>
      <p:sp>
        <p:nvSpPr>
          <p:cNvPr id="578562" name="Rectangle 2"/>
          <p:cNvSpPr>
            <a:spLocks noGrp="1" noChangeArrowheads="1"/>
          </p:cNvSpPr>
          <p:nvPr>
            <p:ph type="title"/>
          </p:nvPr>
        </p:nvSpPr>
        <p:spPr/>
        <p:txBody>
          <a:bodyPr/>
          <a:lstStyle/>
          <a:p>
            <a:r>
              <a:rPr lang="en-US" sz="3600"/>
              <a:t>Cache &amp; RAM Bandwidths</a:t>
            </a:r>
          </a:p>
        </p:txBody>
      </p:sp>
      <p:graphicFrame>
        <p:nvGraphicFramePr>
          <p:cNvPr id="578563" name="Object 3"/>
          <p:cNvGraphicFramePr>
            <a:graphicFrameLocks noGrp="1" noChangeAspect="1"/>
          </p:cNvGraphicFramePr>
          <p:nvPr>
            <p:ph idx="1"/>
            <p:extLst>
              <p:ext uri="{D42A27DB-BD31-4B8C-83A1-F6EECF244321}">
                <p14:modId xmlns:p14="http://schemas.microsoft.com/office/powerpoint/2010/main" val="1242773953"/>
              </p:ext>
            </p:extLst>
          </p:nvPr>
        </p:nvGraphicFramePr>
        <p:xfrm>
          <a:off x="1143000" y="1350963"/>
          <a:ext cx="6781800" cy="4630737"/>
        </p:xfrm>
        <a:graphic>
          <a:graphicData uri="http://schemas.openxmlformats.org/presentationml/2006/ole">
            <mc:AlternateContent xmlns:mc="http://schemas.openxmlformats.org/markup-compatibility/2006">
              <mc:Choice xmlns:v="urn:schemas-microsoft-com:vml" Requires="v">
                <p:oleObj spid="_x0000_s2060" name="Worksheet" r:id="rId4" imgW="8677249" imgH="5924502" progId="Excel.Sheet.8">
                  <p:embed/>
                </p:oleObj>
              </mc:Choice>
              <mc:Fallback>
                <p:oleObj name="Worksheet" r:id="rId4" imgW="8677249" imgH="5924502" progId="Excel.Sheet.8">
                  <p:embed/>
                  <p:pic>
                    <p:nvPicPr>
                      <p:cNvPr id="0" name=""/>
                      <p:cNvPicPr>
                        <a:picLocks noChangeAspect="1" noChangeArrowheads="1"/>
                      </p:cNvPicPr>
                      <p:nvPr/>
                    </p:nvPicPr>
                    <p:blipFill>
                      <a:blip r:embed="rId5"/>
                      <a:srcRect/>
                      <a:stretch>
                        <a:fillRect/>
                      </a:stretch>
                    </p:blipFill>
                    <p:spPr bwMode="auto">
                      <a:xfrm>
                        <a:off x="1143000" y="1350963"/>
                        <a:ext cx="6781800" cy="46307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78565" name="AutoShape 5"/>
          <p:cNvSpPr>
            <a:spLocks noChangeArrowheads="1"/>
          </p:cNvSpPr>
          <p:nvPr/>
        </p:nvSpPr>
        <p:spPr bwMode="auto">
          <a:xfrm>
            <a:off x="381000" y="2133600"/>
            <a:ext cx="685800" cy="2590800"/>
          </a:xfrm>
          <a:prstGeom prst="upArrow">
            <a:avLst>
              <a:gd name="adj1" fmla="val 50000"/>
              <a:gd name="adj2" fmla="val 94444"/>
            </a:avLst>
          </a:prstGeom>
          <a:solidFill>
            <a:schemeClr val="accent1"/>
          </a:solidFill>
          <a:ln w="9525">
            <a:solidFill>
              <a:schemeClr val="tx1"/>
            </a:solidFill>
            <a:miter lim="800000"/>
            <a:headEnd/>
            <a:tailEnd/>
          </a:ln>
          <a:effectLst/>
        </p:spPr>
        <p:txBody>
          <a:bodyPr wrap="none" anchor="ctr"/>
          <a:lstStyle/>
          <a:p>
            <a:endParaRPr lang="en-US"/>
          </a:p>
        </p:txBody>
      </p:sp>
      <p:sp>
        <p:nvSpPr>
          <p:cNvPr id="578566" name="Text Box 6"/>
          <p:cNvSpPr txBox="1">
            <a:spLocks noChangeArrowheads="1"/>
          </p:cNvSpPr>
          <p:nvPr/>
        </p:nvSpPr>
        <p:spPr bwMode="auto">
          <a:xfrm>
            <a:off x="152400" y="1524000"/>
            <a:ext cx="1143000" cy="457200"/>
          </a:xfrm>
          <a:prstGeom prst="rect">
            <a:avLst/>
          </a:prstGeom>
          <a:noFill/>
          <a:ln w="9525">
            <a:noFill/>
            <a:miter lim="800000"/>
            <a:headEnd/>
            <a:tailEnd/>
          </a:ln>
          <a:effectLst/>
        </p:spPr>
        <p:txBody>
          <a:bodyPr>
            <a:spAutoFit/>
          </a:bodyPr>
          <a:lstStyle/>
          <a:p>
            <a:pPr>
              <a:spcBef>
                <a:spcPct val="50000"/>
              </a:spcBef>
            </a:pPr>
            <a:r>
              <a:rPr lang="en-US" sz="2400" b="1"/>
              <a:t>Better</a:t>
            </a:r>
          </a:p>
        </p:txBody>
      </p:sp>
      <p:sp>
        <p:nvSpPr>
          <p:cNvPr id="578567" name="Text Box 7"/>
          <p:cNvSpPr txBox="1">
            <a:spLocks noChangeArrowheads="1"/>
          </p:cNvSpPr>
          <p:nvPr/>
        </p:nvSpPr>
        <p:spPr bwMode="auto">
          <a:xfrm>
            <a:off x="7924800" y="5181600"/>
            <a:ext cx="457200" cy="244475"/>
          </a:xfrm>
          <a:prstGeom prst="rect">
            <a:avLst/>
          </a:prstGeom>
          <a:noFill/>
          <a:ln w="9525">
            <a:noFill/>
            <a:miter lim="800000"/>
            <a:headEnd/>
            <a:tailEnd/>
          </a:ln>
          <a:effectLst/>
        </p:spPr>
        <p:txBody>
          <a:bodyPr>
            <a:spAutoFit/>
          </a:bodyPr>
          <a:lstStyle/>
          <a:p>
            <a:pPr>
              <a:spcBef>
                <a:spcPct val="50000"/>
              </a:spcBef>
            </a:pPr>
            <a:r>
              <a:rPr lang="en-US" sz="1000"/>
              <a:t>[26]</a:t>
            </a:r>
          </a:p>
        </p:txBody>
      </p:sp>
      <p:sp>
        <p:nvSpPr>
          <p:cNvPr id="9" name="Footer Placeholder 3"/>
          <p:cNvSpPr txBox="1">
            <a:spLocks/>
          </p:cNvSpPr>
          <p:nvPr/>
        </p:nvSpPr>
        <p:spPr bwMode="auto">
          <a:xfrm>
            <a:off x="1600200" y="6172200"/>
            <a:ext cx="5334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Supercomputing in Plain English: Storage Hierarchy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Tue Jan 27 2015</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91481781"/>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1600200" y="6172200"/>
            <a:ext cx="5334000" cy="457200"/>
          </a:xfrm>
          <a:prstGeom prst="rect">
            <a:avLst/>
          </a:prstGeom>
        </p:spPr>
        <p:txBody>
          <a:bodyPr/>
          <a:lstStyle/>
          <a:p>
            <a:endParaRPr lang="en-US" dirty="0"/>
          </a:p>
        </p:txBody>
      </p:sp>
      <p:sp>
        <p:nvSpPr>
          <p:cNvPr id="5" name="Slide Number Placeholder 4"/>
          <p:cNvSpPr>
            <a:spLocks noGrp="1"/>
          </p:cNvSpPr>
          <p:nvPr>
            <p:ph type="sldNum" sz="quarter" idx="11"/>
          </p:nvPr>
        </p:nvSpPr>
        <p:spPr/>
        <p:txBody>
          <a:bodyPr/>
          <a:lstStyle/>
          <a:p>
            <a:fld id="{87738FF8-BD93-4D3B-8818-D90FDA5BA7DE}" type="slidenum">
              <a:rPr lang="en-US"/>
              <a:pPr/>
              <a:t>39</a:t>
            </a:fld>
            <a:endParaRPr lang="en-US"/>
          </a:p>
        </p:txBody>
      </p:sp>
      <p:sp>
        <p:nvSpPr>
          <p:cNvPr id="579586" name="Rectangle 2"/>
          <p:cNvSpPr>
            <a:spLocks noGrp="1" noChangeArrowheads="1"/>
          </p:cNvSpPr>
          <p:nvPr>
            <p:ph type="title"/>
          </p:nvPr>
        </p:nvSpPr>
        <p:spPr/>
        <p:txBody>
          <a:bodyPr/>
          <a:lstStyle/>
          <a:p>
            <a:r>
              <a:rPr lang="en-US"/>
              <a:t>Cache Use Jargon</a:t>
            </a:r>
          </a:p>
        </p:txBody>
      </p:sp>
      <p:sp>
        <p:nvSpPr>
          <p:cNvPr id="579587" name="Rectangle 3"/>
          <p:cNvSpPr>
            <a:spLocks noGrp="1" noChangeArrowheads="1"/>
          </p:cNvSpPr>
          <p:nvPr>
            <p:ph type="body" idx="1"/>
          </p:nvPr>
        </p:nvSpPr>
        <p:spPr>
          <a:xfrm>
            <a:off x="684213" y="1371600"/>
            <a:ext cx="7702550" cy="4648200"/>
          </a:xfrm>
        </p:spPr>
        <p:txBody>
          <a:bodyPr/>
          <a:lstStyle/>
          <a:p>
            <a:pPr>
              <a:lnSpc>
                <a:spcPct val="90000"/>
              </a:lnSpc>
            </a:pPr>
            <a:r>
              <a:rPr lang="en-US" b="1" i="1" u="sng"/>
              <a:t>Cache Hit</a:t>
            </a:r>
            <a:r>
              <a:rPr lang="en-US"/>
              <a:t>:  the data that the CPU needs right now are </a:t>
            </a:r>
            <a:r>
              <a:rPr lang="en-US" b="1" u="sng">
                <a:solidFill>
                  <a:schemeClr val="folHlink"/>
                </a:solidFill>
              </a:rPr>
              <a:t>already in cache</a:t>
            </a:r>
            <a:r>
              <a:rPr lang="en-US"/>
              <a:t>.</a:t>
            </a:r>
          </a:p>
          <a:p>
            <a:pPr>
              <a:lnSpc>
                <a:spcPct val="90000"/>
              </a:lnSpc>
            </a:pPr>
            <a:r>
              <a:rPr lang="en-US" b="1" i="1" u="sng"/>
              <a:t>Cache Miss</a:t>
            </a:r>
            <a:r>
              <a:rPr lang="en-US"/>
              <a:t>: the data that the CPU needs right now are </a:t>
            </a:r>
            <a:r>
              <a:rPr lang="en-US" b="1" u="sng">
                <a:solidFill>
                  <a:schemeClr val="hlink"/>
                </a:solidFill>
              </a:rPr>
              <a:t>not currently in cache</a:t>
            </a:r>
            <a:r>
              <a:rPr lang="en-US"/>
              <a:t>.</a:t>
            </a:r>
          </a:p>
          <a:p>
            <a:pPr>
              <a:lnSpc>
                <a:spcPct val="90000"/>
              </a:lnSpc>
              <a:buFont typeface="Wingdings" pitchFamily="2" charset="2"/>
              <a:buNone/>
            </a:pPr>
            <a:r>
              <a:rPr lang="en-US"/>
              <a:t>If all of your data are small enough to fit in cache, then when you run your program, you’ll get almost all cache hits (except at the very beginning), which means that your performance could be excellent!</a:t>
            </a:r>
          </a:p>
          <a:p>
            <a:pPr>
              <a:lnSpc>
                <a:spcPct val="90000"/>
              </a:lnSpc>
              <a:buFont typeface="Wingdings" pitchFamily="2" charset="2"/>
              <a:buNone/>
            </a:pPr>
            <a:r>
              <a:rPr lang="en-US"/>
              <a:t>Sadly, this rarely happens in real life: most problems of scientific or engineering interest are bigger than just a few MB.</a:t>
            </a:r>
          </a:p>
        </p:txBody>
      </p:sp>
      <p:sp>
        <p:nvSpPr>
          <p:cNvPr id="6" name="Footer Placeholder 3"/>
          <p:cNvSpPr txBox="1">
            <a:spLocks/>
          </p:cNvSpPr>
          <p:nvPr/>
        </p:nvSpPr>
        <p:spPr bwMode="auto">
          <a:xfrm>
            <a:off x="1600200" y="6172200"/>
            <a:ext cx="5334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Supercomputing in Plain English: Storage Hierarchy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Tue Jan 27 2015</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Tree>
    <p:custDataLst>
      <p:tags r:id="rId1"/>
    </p:custDataLst>
    <p:extLst>
      <p:ext uri="{BB962C8B-B14F-4D97-AF65-F5344CB8AC3E}">
        <p14:creationId xmlns:p14="http://schemas.microsoft.com/office/powerpoint/2010/main" val="10347818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Download the Slides Beforehand</a:t>
            </a:r>
            <a:endParaRPr lang="en-US" dirty="0"/>
          </a:p>
        </p:txBody>
      </p:sp>
      <p:sp>
        <p:nvSpPr>
          <p:cNvPr id="3" name="Content Placeholder 2"/>
          <p:cNvSpPr>
            <a:spLocks noGrp="1"/>
          </p:cNvSpPr>
          <p:nvPr>
            <p:ph idx="1"/>
          </p:nvPr>
        </p:nvSpPr>
        <p:spPr/>
        <p:txBody>
          <a:bodyPr/>
          <a:lstStyle/>
          <a:p>
            <a:pPr marL="0" indent="0">
              <a:buNone/>
            </a:pPr>
            <a:r>
              <a:rPr lang="en-US" dirty="0" smtClean="0"/>
              <a:t>Before the start of the session, please download the slides from the Supercomputing in Plain English website:</a:t>
            </a:r>
          </a:p>
          <a:p>
            <a:pPr marL="0" indent="0" algn="ctr">
              <a:buNone/>
            </a:pPr>
            <a:r>
              <a:rPr lang="en-US" sz="2000" dirty="0" smtClean="0">
                <a:latin typeface="Courier New" panose="02070309020205020404" pitchFamily="49" charset="0"/>
                <a:cs typeface="Courier New" panose="02070309020205020404" pitchFamily="49" charset="0"/>
                <a:hlinkClick r:id="rId3"/>
              </a:rPr>
              <a:t>http://www.oscer.ou.edu/education/</a:t>
            </a:r>
            <a:endParaRPr lang="en-US" sz="2000" dirty="0" smtClean="0">
              <a:latin typeface="Courier New" panose="02070309020205020404" pitchFamily="49" charset="0"/>
              <a:cs typeface="Courier New" panose="02070309020205020404" pitchFamily="49" charset="0"/>
            </a:endParaRPr>
          </a:p>
          <a:p>
            <a:pPr marL="0" indent="0">
              <a:buNone/>
            </a:pPr>
            <a:r>
              <a:rPr lang="en-US" dirty="0" smtClean="0"/>
              <a:t>That way, if anything goes wrong, you can still follow along with just audio.</a:t>
            </a:r>
          </a:p>
          <a:p>
            <a:pPr marL="0" indent="0">
              <a:buNone/>
            </a:pPr>
            <a:endParaRPr lang="en-US" dirty="0"/>
          </a:p>
          <a:p>
            <a:pPr marL="0" indent="0">
              <a:buNone/>
            </a:pPr>
            <a:r>
              <a:rPr lang="en-US" b="1" dirty="0"/>
              <a:t>PLEASE MUTE YOURSELF</a:t>
            </a:r>
            <a:r>
              <a:rPr lang="en-US" b="1" dirty="0" smtClean="0"/>
              <a:t>.</a:t>
            </a:r>
            <a:endParaRPr lang="en-US" b="1" dirty="0"/>
          </a:p>
        </p:txBody>
      </p:sp>
      <p:sp>
        <p:nvSpPr>
          <p:cNvPr id="4" name="Footer Placeholder 3"/>
          <p:cNvSpPr>
            <a:spLocks noGrp="1"/>
          </p:cNvSpPr>
          <p:nvPr>
            <p:ph type="ftr" sz="quarter" idx="10"/>
          </p:nvPr>
        </p:nvSpPr>
        <p:spPr/>
        <p:txBody>
          <a:bodyPr/>
          <a:lstStyle/>
          <a:p>
            <a:pPr>
              <a:defRPr/>
            </a:pPr>
            <a:r>
              <a:rPr lang="en-US" dirty="0" smtClean="0"/>
              <a:t>Supercomputing in Plain English: Storage Hierarchy</a:t>
            </a:r>
          </a:p>
          <a:p>
            <a:pPr>
              <a:defRPr/>
            </a:pPr>
            <a:r>
              <a:rPr lang="en-US" dirty="0" smtClean="0"/>
              <a:t>Tue Jan 27 2015</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4</a:t>
            </a:fld>
            <a:endParaRPr lang="en-US"/>
          </a:p>
        </p:txBody>
      </p:sp>
    </p:spTree>
    <p:extLst>
      <p:ext uri="{BB962C8B-B14F-4D97-AF65-F5344CB8AC3E}">
        <p14:creationId xmlns:p14="http://schemas.microsoft.com/office/powerpoint/2010/main" val="1233729790"/>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3"/>
          <p:cNvSpPr>
            <a:spLocks noGrp="1"/>
          </p:cNvSpPr>
          <p:nvPr>
            <p:ph type="ftr" sz="quarter" idx="4294967295"/>
          </p:nvPr>
        </p:nvSpPr>
        <p:spPr>
          <a:xfrm>
            <a:off x="1600200" y="6172200"/>
            <a:ext cx="5334000" cy="457200"/>
          </a:xfrm>
          <a:prstGeom prst="rect">
            <a:avLst/>
          </a:prstGeom>
        </p:spPr>
        <p:txBody>
          <a:bodyPr/>
          <a:lstStyle/>
          <a:p>
            <a:endParaRPr lang="en-US" dirty="0"/>
          </a:p>
        </p:txBody>
      </p:sp>
      <p:sp>
        <p:nvSpPr>
          <p:cNvPr id="8" name="Slide Number Placeholder 4"/>
          <p:cNvSpPr>
            <a:spLocks noGrp="1"/>
          </p:cNvSpPr>
          <p:nvPr>
            <p:ph type="sldNum" sz="quarter" idx="11"/>
          </p:nvPr>
        </p:nvSpPr>
        <p:spPr/>
        <p:txBody>
          <a:bodyPr/>
          <a:lstStyle/>
          <a:p>
            <a:fld id="{C48ADF62-80A3-4B50-B07A-7DC87D5971DC}" type="slidenum">
              <a:rPr lang="en-US"/>
              <a:pPr/>
              <a:t>40</a:t>
            </a:fld>
            <a:endParaRPr lang="en-US"/>
          </a:p>
        </p:txBody>
      </p:sp>
      <p:pic>
        <p:nvPicPr>
          <p:cNvPr id="580610" name="Picture 2" descr="ibm_p5_590"/>
          <p:cNvPicPr>
            <a:picLocks noChangeAspect="1" noChangeArrowheads="1"/>
          </p:cNvPicPr>
          <p:nvPr/>
        </p:nvPicPr>
        <p:blipFill>
          <a:blip r:embed="rId3" cstate="print"/>
          <a:srcRect/>
          <a:stretch>
            <a:fillRect/>
          </a:stretch>
        </p:blipFill>
        <p:spPr bwMode="auto">
          <a:xfrm>
            <a:off x="6324600" y="4419600"/>
            <a:ext cx="735013" cy="1371600"/>
          </a:xfrm>
          <a:prstGeom prst="rect">
            <a:avLst/>
          </a:prstGeom>
          <a:noFill/>
        </p:spPr>
      </p:pic>
      <p:sp>
        <p:nvSpPr>
          <p:cNvPr id="580611" name="Rectangle 3"/>
          <p:cNvSpPr>
            <a:spLocks noGrp="1" noChangeArrowheads="1"/>
          </p:cNvSpPr>
          <p:nvPr>
            <p:ph type="title"/>
          </p:nvPr>
        </p:nvSpPr>
        <p:spPr/>
        <p:txBody>
          <a:bodyPr/>
          <a:lstStyle/>
          <a:p>
            <a:r>
              <a:rPr lang="en-US" dirty="0"/>
              <a:t>Cache Lines</a:t>
            </a:r>
          </a:p>
        </p:txBody>
      </p:sp>
      <p:sp>
        <p:nvSpPr>
          <p:cNvPr id="580612" name="Rectangle 4"/>
          <p:cNvSpPr>
            <a:spLocks noGrp="1" noChangeArrowheads="1"/>
          </p:cNvSpPr>
          <p:nvPr>
            <p:ph type="body" idx="1"/>
          </p:nvPr>
        </p:nvSpPr>
        <p:spPr>
          <a:xfrm>
            <a:off x="685800" y="1371600"/>
            <a:ext cx="7772400" cy="5257800"/>
          </a:xfrm>
        </p:spPr>
        <p:txBody>
          <a:bodyPr/>
          <a:lstStyle/>
          <a:p>
            <a:pPr>
              <a:lnSpc>
                <a:spcPct val="90000"/>
              </a:lnSpc>
            </a:pPr>
            <a:r>
              <a:rPr lang="en-US" dirty="0"/>
              <a:t>A </a:t>
            </a:r>
            <a:r>
              <a:rPr lang="en-US" b="1" i="1" u="sng" dirty="0"/>
              <a:t>cache line</a:t>
            </a:r>
            <a:r>
              <a:rPr lang="en-US" dirty="0"/>
              <a:t> is a small, contiguous region in cache, corresponding to a contiguous region in RAM of the same size, that is loaded all at once.</a:t>
            </a:r>
          </a:p>
          <a:p>
            <a:pPr>
              <a:lnSpc>
                <a:spcPct val="70000"/>
              </a:lnSpc>
            </a:pPr>
            <a:r>
              <a:rPr lang="en-US" dirty="0"/>
              <a:t>Typical size:  32 to 1024 bytes</a:t>
            </a:r>
          </a:p>
          <a:p>
            <a:pPr>
              <a:lnSpc>
                <a:spcPct val="80000"/>
              </a:lnSpc>
            </a:pPr>
            <a:r>
              <a:rPr lang="en-US" dirty="0"/>
              <a:t>Examples</a:t>
            </a:r>
          </a:p>
          <a:p>
            <a:pPr lvl="1">
              <a:lnSpc>
                <a:spcPct val="90000"/>
              </a:lnSpc>
            </a:pPr>
            <a:r>
              <a:rPr lang="en-US" b="1" u="sng" dirty="0" smtClean="0"/>
              <a:t>Intel Sandy Bridge</a:t>
            </a:r>
            <a:r>
              <a:rPr lang="en-US" dirty="0" smtClean="0"/>
              <a:t> </a:t>
            </a:r>
            <a:r>
              <a:rPr lang="en-US" baseline="30000" dirty="0"/>
              <a:t>[</a:t>
            </a:r>
            <a:r>
              <a:rPr lang="en-US" baseline="30000" dirty="0" smtClean="0"/>
              <a:t>29]</a:t>
            </a:r>
            <a:endParaRPr lang="en-US" dirty="0"/>
          </a:p>
          <a:p>
            <a:pPr lvl="2"/>
            <a:r>
              <a:rPr lang="en-US" dirty="0"/>
              <a:t>L1 data cache:           </a:t>
            </a:r>
            <a:r>
              <a:rPr lang="en-US" sz="900" dirty="0"/>
              <a:t> </a:t>
            </a:r>
            <a:r>
              <a:rPr lang="en-US" sz="900" dirty="0" smtClean="0"/>
              <a:t>   </a:t>
            </a:r>
            <a:r>
              <a:rPr lang="en-US" dirty="0" smtClean="0"/>
              <a:t>64 </a:t>
            </a:r>
            <a:r>
              <a:rPr lang="en-US" dirty="0"/>
              <a:t>bytes per line</a:t>
            </a:r>
          </a:p>
          <a:p>
            <a:pPr lvl="2">
              <a:lnSpc>
                <a:spcPct val="90000"/>
              </a:lnSpc>
            </a:pPr>
            <a:r>
              <a:rPr lang="en-US" dirty="0"/>
              <a:t>L2 cache:                 </a:t>
            </a:r>
            <a:r>
              <a:rPr lang="en-US" dirty="0" smtClean="0"/>
              <a:t>    64 </a:t>
            </a:r>
            <a:r>
              <a:rPr lang="en-US" dirty="0"/>
              <a:t>bytes per line</a:t>
            </a:r>
          </a:p>
          <a:p>
            <a:pPr lvl="1">
              <a:lnSpc>
                <a:spcPct val="90000"/>
              </a:lnSpc>
            </a:pPr>
            <a:r>
              <a:rPr lang="en-US" b="1" u="sng" dirty="0" smtClean="0"/>
              <a:t>POWER7</a:t>
            </a:r>
            <a:r>
              <a:rPr lang="en-US" dirty="0" smtClean="0"/>
              <a:t> </a:t>
            </a:r>
            <a:r>
              <a:rPr lang="en-US" baseline="30000" dirty="0" smtClean="0"/>
              <a:t>[28]</a:t>
            </a:r>
            <a:endParaRPr lang="en-US" dirty="0"/>
          </a:p>
          <a:p>
            <a:pPr lvl="2">
              <a:lnSpc>
                <a:spcPct val="80000"/>
              </a:lnSpc>
            </a:pPr>
            <a:r>
              <a:rPr lang="en-US" dirty="0"/>
              <a:t>L1 instruction cache</a:t>
            </a:r>
            <a:r>
              <a:rPr lang="en-US" dirty="0" smtClean="0"/>
              <a:t>: </a:t>
            </a:r>
            <a:r>
              <a:rPr lang="en-US" sz="1000" dirty="0" smtClean="0"/>
              <a:t> </a:t>
            </a:r>
            <a:r>
              <a:rPr lang="en-US" dirty="0"/>
              <a:t>128 bytes per line</a:t>
            </a:r>
          </a:p>
          <a:p>
            <a:pPr lvl="2">
              <a:lnSpc>
                <a:spcPct val="80000"/>
              </a:lnSpc>
            </a:pPr>
            <a:r>
              <a:rPr lang="en-US" dirty="0"/>
              <a:t>L1 data cache:         </a:t>
            </a:r>
            <a:r>
              <a:rPr lang="en-US" dirty="0" smtClean="0"/>
              <a:t>   </a:t>
            </a:r>
            <a:r>
              <a:rPr lang="en-US" dirty="0"/>
              <a:t>128 bytes per line</a:t>
            </a:r>
          </a:p>
          <a:p>
            <a:pPr lvl="2">
              <a:lnSpc>
                <a:spcPct val="80000"/>
              </a:lnSpc>
            </a:pPr>
            <a:r>
              <a:rPr lang="en-US" dirty="0"/>
              <a:t>L2 cache:                  </a:t>
            </a:r>
            <a:r>
              <a:rPr lang="en-US" dirty="0" smtClean="0"/>
              <a:t>  </a:t>
            </a:r>
            <a:r>
              <a:rPr lang="en-US" dirty="0"/>
              <a:t>128 bytes per line</a:t>
            </a:r>
          </a:p>
          <a:p>
            <a:pPr lvl="2">
              <a:lnSpc>
                <a:spcPct val="80000"/>
              </a:lnSpc>
            </a:pPr>
            <a:r>
              <a:rPr lang="en-US" dirty="0"/>
              <a:t>L3 cache:                   </a:t>
            </a:r>
            <a:r>
              <a:rPr lang="en-US" dirty="0" smtClean="0"/>
              <a:t> 128bytes </a:t>
            </a:r>
            <a:r>
              <a:rPr lang="en-US" dirty="0"/>
              <a:t>per line </a:t>
            </a:r>
          </a:p>
        </p:txBody>
      </p:sp>
      <p:sp>
        <p:nvSpPr>
          <p:cNvPr id="9" name="Footer Placeholder 3"/>
          <p:cNvSpPr txBox="1">
            <a:spLocks/>
          </p:cNvSpPr>
          <p:nvPr/>
        </p:nvSpPr>
        <p:spPr bwMode="auto">
          <a:xfrm>
            <a:off x="1600200" y="6172200"/>
            <a:ext cx="5334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Supercomputing in Plain English: Storage Hierarchy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Tue Jan 27 2015</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pic>
        <p:nvPicPr>
          <p:cNvPr id="11" name="Picture 2" descr="http://content.hwigroup.net/images/products/xl/204419/dell_latitude_e5540_5540511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19157" y="3424376"/>
            <a:ext cx="1113518" cy="675998"/>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79703408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4294967295"/>
          </p:nvPr>
        </p:nvSpPr>
        <p:spPr>
          <a:xfrm>
            <a:off x="1600200" y="6172200"/>
            <a:ext cx="5334000" cy="457200"/>
          </a:xfrm>
          <a:prstGeom prst="rect">
            <a:avLst/>
          </a:prstGeom>
        </p:spPr>
        <p:txBody>
          <a:bodyPr/>
          <a:lstStyle/>
          <a:p>
            <a:endParaRPr lang="en-US" dirty="0"/>
          </a:p>
        </p:txBody>
      </p:sp>
      <p:sp>
        <p:nvSpPr>
          <p:cNvPr id="6" name="Slide Number Placeholder 4"/>
          <p:cNvSpPr>
            <a:spLocks noGrp="1"/>
          </p:cNvSpPr>
          <p:nvPr>
            <p:ph type="sldNum" sz="quarter" idx="11"/>
          </p:nvPr>
        </p:nvSpPr>
        <p:spPr/>
        <p:txBody>
          <a:bodyPr/>
          <a:lstStyle/>
          <a:p>
            <a:fld id="{2E241E46-CE36-41C3-9D97-FA39FF9B4AAA}" type="slidenum">
              <a:rPr lang="en-US"/>
              <a:pPr/>
              <a:t>41</a:t>
            </a:fld>
            <a:endParaRPr lang="en-US"/>
          </a:p>
        </p:txBody>
      </p:sp>
      <p:sp>
        <p:nvSpPr>
          <p:cNvPr id="581634" name="Rectangle 2"/>
          <p:cNvSpPr>
            <a:spLocks noGrp="1" noChangeArrowheads="1"/>
          </p:cNvSpPr>
          <p:nvPr>
            <p:ph type="title"/>
          </p:nvPr>
        </p:nvSpPr>
        <p:spPr/>
        <p:txBody>
          <a:bodyPr/>
          <a:lstStyle/>
          <a:p>
            <a:r>
              <a:rPr lang="en-US"/>
              <a:t>How Cache Works</a:t>
            </a:r>
          </a:p>
        </p:txBody>
      </p:sp>
      <p:sp>
        <p:nvSpPr>
          <p:cNvPr id="581635" name="Rectangle 3"/>
          <p:cNvSpPr>
            <a:spLocks noGrp="1" noChangeArrowheads="1"/>
          </p:cNvSpPr>
          <p:nvPr>
            <p:ph type="body" idx="1"/>
          </p:nvPr>
        </p:nvSpPr>
        <p:spPr>
          <a:xfrm>
            <a:off x="533400" y="1371600"/>
            <a:ext cx="8001000" cy="4648200"/>
          </a:xfrm>
        </p:spPr>
        <p:txBody>
          <a:bodyPr/>
          <a:lstStyle/>
          <a:p>
            <a:pPr marL="533400" indent="-533400">
              <a:lnSpc>
                <a:spcPct val="90000"/>
              </a:lnSpc>
              <a:buFont typeface="Wingdings" pitchFamily="2" charset="2"/>
              <a:buNone/>
            </a:pPr>
            <a:r>
              <a:rPr lang="en-US" dirty="0"/>
              <a:t>When you request data from a particular address in Main Memory, here’s what happens:</a:t>
            </a:r>
          </a:p>
          <a:p>
            <a:pPr marL="533400" indent="-533400">
              <a:lnSpc>
                <a:spcPct val="90000"/>
              </a:lnSpc>
              <a:buClr>
                <a:schemeClr val="tx1"/>
              </a:buClr>
              <a:buSzTx/>
              <a:buFont typeface="Wingdings" pitchFamily="2" charset="2"/>
              <a:buAutoNum type="arabicPeriod"/>
            </a:pPr>
            <a:r>
              <a:rPr lang="en-US" dirty="0"/>
              <a:t>The hardware checks whether the data for that address is already in cache. If so, it uses it.</a:t>
            </a:r>
          </a:p>
          <a:p>
            <a:pPr marL="533400" indent="-533400">
              <a:lnSpc>
                <a:spcPct val="90000"/>
              </a:lnSpc>
              <a:buClr>
                <a:schemeClr val="tx1"/>
              </a:buClr>
              <a:buSzTx/>
              <a:buFont typeface="Wingdings" pitchFamily="2" charset="2"/>
              <a:buAutoNum type="arabicPeriod"/>
            </a:pPr>
            <a:r>
              <a:rPr lang="en-US" dirty="0"/>
              <a:t>Otherwise, it loads from Main Memory the entire cache line that contains the address.</a:t>
            </a:r>
          </a:p>
          <a:p>
            <a:pPr marL="533400" indent="-533400">
              <a:lnSpc>
                <a:spcPct val="90000"/>
              </a:lnSpc>
              <a:buFont typeface="Wingdings" pitchFamily="2" charset="2"/>
              <a:buNone/>
            </a:pPr>
            <a:r>
              <a:rPr lang="en-US" dirty="0"/>
              <a:t>For example, on a </a:t>
            </a:r>
            <a:r>
              <a:rPr lang="en-US" dirty="0" smtClean="0"/>
              <a:t>2.0 </a:t>
            </a:r>
            <a:r>
              <a:rPr lang="en-US" dirty="0"/>
              <a:t>GHz </a:t>
            </a:r>
            <a:r>
              <a:rPr lang="en-US" dirty="0" smtClean="0"/>
              <a:t>Sandy Bridge, </a:t>
            </a:r>
            <a:r>
              <a:rPr lang="en-US" dirty="0"/>
              <a:t>a cache miss makes the program </a:t>
            </a:r>
            <a:r>
              <a:rPr lang="en-US" b="1" i="1" u="sng" dirty="0"/>
              <a:t>stall</a:t>
            </a:r>
            <a:r>
              <a:rPr lang="en-US" dirty="0"/>
              <a:t> (wait) at least </a:t>
            </a:r>
            <a:r>
              <a:rPr lang="en-US" dirty="0" smtClean="0"/>
              <a:t>26 </a:t>
            </a:r>
            <a:r>
              <a:rPr lang="en-US" dirty="0"/>
              <a:t>cycles </a:t>
            </a:r>
            <a:r>
              <a:rPr lang="en-US" dirty="0" smtClean="0"/>
              <a:t>(13 </a:t>
            </a:r>
            <a:r>
              <a:rPr lang="en-US" dirty="0"/>
              <a:t>nanoseconds) for the next cache line to load – time that could have been spent performing up </a:t>
            </a:r>
            <a:r>
              <a:rPr lang="en-US" dirty="0" smtClean="0"/>
              <a:t>to 208 </a:t>
            </a:r>
            <a:r>
              <a:rPr lang="en-US" dirty="0"/>
              <a:t>calculations! </a:t>
            </a:r>
            <a:r>
              <a:rPr lang="en-US" baseline="30000" dirty="0"/>
              <a:t>[</a:t>
            </a:r>
            <a:r>
              <a:rPr lang="en-US" baseline="30000" dirty="0" smtClean="0"/>
              <a:t>29]</a:t>
            </a:r>
            <a:endParaRPr lang="en-US" baseline="30000" dirty="0"/>
          </a:p>
        </p:txBody>
      </p:sp>
      <p:sp>
        <p:nvSpPr>
          <p:cNvPr id="7" name="Footer Placeholder 3"/>
          <p:cNvSpPr txBox="1">
            <a:spLocks/>
          </p:cNvSpPr>
          <p:nvPr/>
        </p:nvSpPr>
        <p:spPr bwMode="auto">
          <a:xfrm>
            <a:off x="1600200" y="6172200"/>
            <a:ext cx="5334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Supercomputing in Plain English: Storage Hierarchy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Tue Jan 27 2015</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pic>
        <p:nvPicPr>
          <p:cNvPr id="9" name="Picture 2" descr="http://content.hwigroup.net/images/products/xl/204419/dell_latitude_e5540_5540511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53741" y="5076560"/>
            <a:ext cx="1113518" cy="675998"/>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9354679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1600200" y="6172200"/>
            <a:ext cx="5334000" cy="457200"/>
          </a:xfrm>
          <a:prstGeom prst="rect">
            <a:avLst/>
          </a:prstGeom>
        </p:spPr>
        <p:txBody>
          <a:bodyPr/>
          <a:lstStyle/>
          <a:p>
            <a:endParaRPr lang="en-US" dirty="0"/>
          </a:p>
        </p:txBody>
      </p:sp>
      <p:sp>
        <p:nvSpPr>
          <p:cNvPr id="5" name="Slide Number Placeholder 4"/>
          <p:cNvSpPr>
            <a:spLocks noGrp="1"/>
          </p:cNvSpPr>
          <p:nvPr>
            <p:ph type="sldNum" sz="quarter" idx="11"/>
          </p:nvPr>
        </p:nvSpPr>
        <p:spPr/>
        <p:txBody>
          <a:bodyPr/>
          <a:lstStyle/>
          <a:p>
            <a:fld id="{C44AC468-B8C7-47DC-AA33-1829080E632F}" type="slidenum">
              <a:rPr lang="en-US"/>
              <a:pPr/>
              <a:t>42</a:t>
            </a:fld>
            <a:endParaRPr lang="en-US"/>
          </a:p>
        </p:txBody>
      </p:sp>
      <p:sp>
        <p:nvSpPr>
          <p:cNvPr id="582658" name="Rectangle 2"/>
          <p:cNvSpPr>
            <a:spLocks noGrp="1" noChangeArrowheads="1"/>
          </p:cNvSpPr>
          <p:nvPr>
            <p:ph type="title"/>
          </p:nvPr>
        </p:nvSpPr>
        <p:spPr/>
        <p:txBody>
          <a:bodyPr/>
          <a:lstStyle/>
          <a:p>
            <a:r>
              <a:rPr lang="en-US"/>
              <a:t>If It’s in Cache, It’s Also in RAM</a:t>
            </a:r>
          </a:p>
        </p:txBody>
      </p:sp>
      <p:sp>
        <p:nvSpPr>
          <p:cNvPr id="582659" name="Rectangle 3"/>
          <p:cNvSpPr>
            <a:spLocks noGrp="1" noChangeArrowheads="1"/>
          </p:cNvSpPr>
          <p:nvPr>
            <p:ph type="body" idx="1"/>
          </p:nvPr>
        </p:nvSpPr>
        <p:spPr/>
        <p:txBody>
          <a:bodyPr/>
          <a:lstStyle/>
          <a:p>
            <a:pPr>
              <a:buFont typeface="Wingdings" pitchFamily="2" charset="2"/>
              <a:buNone/>
            </a:pPr>
            <a:r>
              <a:rPr lang="en-US"/>
              <a:t>If a particular memory address is currently in cache, then it’s </a:t>
            </a:r>
            <a:r>
              <a:rPr lang="en-US" b="1" u="sng"/>
              <a:t>also</a:t>
            </a:r>
            <a:r>
              <a:rPr lang="en-US"/>
              <a:t> in Main Memory (RAM).</a:t>
            </a:r>
          </a:p>
          <a:p>
            <a:pPr>
              <a:buFont typeface="Wingdings" pitchFamily="2" charset="2"/>
              <a:buNone/>
            </a:pPr>
            <a:r>
              <a:rPr lang="en-US"/>
              <a:t>That is, </a:t>
            </a:r>
            <a:r>
              <a:rPr lang="en-US" b="1" u="sng"/>
              <a:t>all</a:t>
            </a:r>
            <a:r>
              <a:rPr lang="en-US"/>
              <a:t> of a program’s data are in Main Memory, but </a:t>
            </a:r>
            <a:r>
              <a:rPr lang="en-US" b="1" u="sng"/>
              <a:t>some</a:t>
            </a:r>
            <a:r>
              <a:rPr lang="en-US"/>
              <a:t> are </a:t>
            </a:r>
            <a:r>
              <a:rPr lang="en-US" b="1" u="sng"/>
              <a:t>also</a:t>
            </a:r>
            <a:r>
              <a:rPr lang="en-US"/>
              <a:t> in cache.</a:t>
            </a:r>
          </a:p>
          <a:p>
            <a:pPr>
              <a:buFont typeface="Wingdings" pitchFamily="2" charset="2"/>
              <a:buNone/>
            </a:pPr>
            <a:r>
              <a:rPr lang="en-US"/>
              <a:t>We’ll revisit this point shortly.</a:t>
            </a:r>
          </a:p>
        </p:txBody>
      </p:sp>
      <p:sp>
        <p:nvSpPr>
          <p:cNvPr id="6" name="Footer Placeholder 3"/>
          <p:cNvSpPr txBox="1">
            <a:spLocks/>
          </p:cNvSpPr>
          <p:nvPr/>
        </p:nvSpPr>
        <p:spPr bwMode="auto">
          <a:xfrm>
            <a:off x="1600200" y="6172200"/>
            <a:ext cx="5334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Supercomputing in Plain English: Storage Hierarchy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Tue Jan 27 2015</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Tree>
    <p:custDataLst>
      <p:tags r:id="rId1"/>
    </p:custDataLst>
    <p:extLst>
      <p:ext uri="{BB962C8B-B14F-4D97-AF65-F5344CB8AC3E}">
        <p14:creationId xmlns:p14="http://schemas.microsoft.com/office/powerpoint/2010/main" val="344662019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1600200" y="6172200"/>
            <a:ext cx="5334000" cy="457200"/>
          </a:xfrm>
          <a:prstGeom prst="rect">
            <a:avLst/>
          </a:prstGeom>
        </p:spPr>
        <p:txBody>
          <a:bodyPr/>
          <a:lstStyle/>
          <a:p>
            <a:endParaRPr lang="en-US" dirty="0"/>
          </a:p>
        </p:txBody>
      </p:sp>
      <p:sp>
        <p:nvSpPr>
          <p:cNvPr id="5" name="Slide Number Placeholder 4"/>
          <p:cNvSpPr>
            <a:spLocks noGrp="1"/>
          </p:cNvSpPr>
          <p:nvPr>
            <p:ph type="sldNum" sz="quarter" idx="11"/>
          </p:nvPr>
        </p:nvSpPr>
        <p:spPr/>
        <p:txBody>
          <a:bodyPr/>
          <a:lstStyle/>
          <a:p>
            <a:fld id="{65FB2B86-EF86-4E61-AE94-CC080FFE285C}" type="slidenum">
              <a:rPr lang="en-US"/>
              <a:pPr/>
              <a:t>43</a:t>
            </a:fld>
            <a:endParaRPr lang="en-US"/>
          </a:p>
        </p:txBody>
      </p:sp>
      <p:sp>
        <p:nvSpPr>
          <p:cNvPr id="583682" name="Rectangle 2"/>
          <p:cNvSpPr>
            <a:spLocks noGrp="1" noChangeArrowheads="1"/>
          </p:cNvSpPr>
          <p:nvPr>
            <p:ph type="title"/>
          </p:nvPr>
        </p:nvSpPr>
        <p:spPr/>
        <p:txBody>
          <a:bodyPr/>
          <a:lstStyle/>
          <a:p>
            <a:r>
              <a:rPr lang="en-US"/>
              <a:t>Mapping Cache Lines to RAM</a:t>
            </a:r>
          </a:p>
        </p:txBody>
      </p:sp>
      <p:sp>
        <p:nvSpPr>
          <p:cNvPr id="583683" name="Rectangle 3"/>
          <p:cNvSpPr>
            <a:spLocks noGrp="1" noChangeArrowheads="1"/>
          </p:cNvSpPr>
          <p:nvPr>
            <p:ph type="body" idx="1"/>
          </p:nvPr>
        </p:nvSpPr>
        <p:spPr>
          <a:xfrm>
            <a:off x="990600" y="1371600"/>
            <a:ext cx="7315200" cy="4953000"/>
          </a:xfrm>
        </p:spPr>
        <p:txBody>
          <a:bodyPr/>
          <a:lstStyle/>
          <a:p>
            <a:pPr>
              <a:lnSpc>
                <a:spcPct val="90000"/>
              </a:lnSpc>
              <a:buFont typeface="Wingdings" pitchFamily="2" charset="2"/>
              <a:buNone/>
            </a:pPr>
            <a:r>
              <a:rPr lang="en-US"/>
              <a:t>Main memory typically maps into cache in one of three ways:</a:t>
            </a:r>
          </a:p>
          <a:p>
            <a:pPr>
              <a:lnSpc>
                <a:spcPct val="90000"/>
              </a:lnSpc>
            </a:pPr>
            <a:r>
              <a:rPr lang="en-US"/>
              <a:t>Direct mapped    (occasionally)</a:t>
            </a:r>
          </a:p>
          <a:p>
            <a:pPr>
              <a:lnSpc>
                <a:spcPct val="90000"/>
              </a:lnSpc>
            </a:pPr>
            <a:r>
              <a:rPr lang="en-US"/>
              <a:t>Fully associative (very rare these days)</a:t>
            </a:r>
          </a:p>
          <a:p>
            <a:pPr>
              <a:lnSpc>
                <a:spcPct val="90000"/>
              </a:lnSpc>
            </a:pPr>
            <a:r>
              <a:rPr lang="en-US"/>
              <a:t>Set associative    (common)</a:t>
            </a:r>
          </a:p>
          <a:p>
            <a:pPr algn="ctr">
              <a:lnSpc>
                <a:spcPct val="90000"/>
              </a:lnSpc>
              <a:spcBef>
                <a:spcPct val="0"/>
              </a:spcBef>
              <a:buClrTx/>
              <a:buSzTx/>
              <a:buFontTx/>
              <a:buNone/>
            </a:pPr>
            <a:r>
              <a:rPr lang="en-US" sz="8000" b="1"/>
              <a:t>DON’T</a:t>
            </a:r>
          </a:p>
          <a:p>
            <a:pPr algn="ctr">
              <a:lnSpc>
                <a:spcPct val="90000"/>
              </a:lnSpc>
              <a:spcBef>
                <a:spcPct val="0"/>
              </a:spcBef>
              <a:buClrTx/>
              <a:buSzTx/>
              <a:buFontTx/>
              <a:buNone/>
            </a:pPr>
            <a:r>
              <a:rPr lang="en-US" sz="8000" b="1"/>
              <a:t>PANIC!</a:t>
            </a:r>
          </a:p>
        </p:txBody>
      </p:sp>
      <p:sp>
        <p:nvSpPr>
          <p:cNvPr id="6" name="Footer Placeholder 3"/>
          <p:cNvSpPr txBox="1">
            <a:spLocks/>
          </p:cNvSpPr>
          <p:nvPr/>
        </p:nvSpPr>
        <p:spPr bwMode="auto">
          <a:xfrm>
            <a:off x="1600200" y="6172200"/>
            <a:ext cx="5334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Supercomputing in Plain English: Storage Hierarchy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Tue Jan 27 2015</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Tree>
    <p:custDataLst>
      <p:tags r:id="rId1"/>
    </p:custDataLst>
    <p:extLst>
      <p:ext uri="{BB962C8B-B14F-4D97-AF65-F5344CB8AC3E}">
        <p14:creationId xmlns:p14="http://schemas.microsoft.com/office/powerpoint/2010/main" val="143654648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4294967295"/>
          </p:nvPr>
        </p:nvSpPr>
        <p:spPr>
          <a:xfrm>
            <a:off x="1600200" y="6172200"/>
            <a:ext cx="5334000" cy="457200"/>
          </a:xfrm>
          <a:prstGeom prst="rect">
            <a:avLst/>
          </a:prstGeom>
        </p:spPr>
        <p:txBody>
          <a:bodyPr/>
          <a:lstStyle/>
          <a:p>
            <a:endParaRPr lang="en-US" dirty="0"/>
          </a:p>
        </p:txBody>
      </p:sp>
      <p:sp>
        <p:nvSpPr>
          <p:cNvPr id="6" name="Slide Number Placeholder 4"/>
          <p:cNvSpPr>
            <a:spLocks noGrp="1"/>
          </p:cNvSpPr>
          <p:nvPr>
            <p:ph type="sldNum" sz="quarter" idx="11"/>
          </p:nvPr>
        </p:nvSpPr>
        <p:spPr/>
        <p:txBody>
          <a:bodyPr/>
          <a:lstStyle/>
          <a:p>
            <a:fld id="{3019D4D8-8B1E-4519-BFDD-A03BC8A3490F}" type="slidenum">
              <a:rPr lang="en-US"/>
              <a:pPr/>
              <a:t>44</a:t>
            </a:fld>
            <a:endParaRPr lang="en-US"/>
          </a:p>
        </p:txBody>
      </p:sp>
      <p:sp>
        <p:nvSpPr>
          <p:cNvPr id="584706" name="Rectangle 2"/>
          <p:cNvSpPr>
            <a:spLocks noGrp="1" noChangeArrowheads="1"/>
          </p:cNvSpPr>
          <p:nvPr>
            <p:ph type="title"/>
          </p:nvPr>
        </p:nvSpPr>
        <p:spPr/>
        <p:txBody>
          <a:bodyPr/>
          <a:lstStyle/>
          <a:p>
            <a:r>
              <a:rPr lang="en-US"/>
              <a:t>Direct Mapped Cache</a:t>
            </a:r>
          </a:p>
        </p:txBody>
      </p:sp>
      <p:sp>
        <p:nvSpPr>
          <p:cNvPr id="584707" name="Rectangle 3"/>
          <p:cNvSpPr>
            <a:spLocks noGrp="1" noChangeArrowheads="1"/>
          </p:cNvSpPr>
          <p:nvPr>
            <p:ph type="body" idx="1"/>
          </p:nvPr>
        </p:nvSpPr>
        <p:spPr>
          <a:xfrm>
            <a:off x="609600" y="1371600"/>
            <a:ext cx="7764463" cy="4648200"/>
          </a:xfrm>
        </p:spPr>
        <p:txBody>
          <a:bodyPr/>
          <a:lstStyle/>
          <a:p>
            <a:pPr>
              <a:buFont typeface="Wingdings" pitchFamily="2" charset="2"/>
              <a:buNone/>
            </a:pPr>
            <a:r>
              <a:rPr lang="en-US" b="1" i="1" u="sng" dirty="0"/>
              <a:t>Direct Mapped Cache</a:t>
            </a:r>
            <a:r>
              <a:rPr lang="en-US" dirty="0"/>
              <a:t> is a scheme in which each location in main memory corresponds to exactly one location in cache (but not the reverse, since cache is much smaller than main memory).</a:t>
            </a:r>
          </a:p>
          <a:p>
            <a:pPr>
              <a:buFont typeface="Wingdings" pitchFamily="2" charset="2"/>
              <a:buNone/>
            </a:pPr>
            <a:r>
              <a:rPr lang="en-US" dirty="0"/>
              <a:t>Typically, if a cache address is represented by </a:t>
            </a:r>
            <a:r>
              <a:rPr lang="en-US" b="1" dirty="0">
                <a:latin typeface="Courier New" pitchFamily="49" charset="0"/>
              </a:rPr>
              <a:t>c</a:t>
            </a:r>
            <a:r>
              <a:rPr lang="en-US" dirty="0"/>
              <a:t> bits, and a main memory address is represented by </a:t>
            </a:r>
            <a:r>
              <a:rPr lang="en-US" b="1" dirty="0">
                <a:latin typeface="Courier New" pitchFamily="49" charset="0"/>
              </a:rPr>
              <a:t>m</a:t>
            </a:r>
            <a:r>
              <a:rPr lang="en-US" dirty="0"/>
              <a:t> bits, then the cache location associated with main memory address </a:t>
            </a:r>
            <a:r>
              <a:rPr lang="en-US" b="1" dirty="0">
                <a:latin typeface="Courier New" pitchFamily="49" charset="0"/>
              </a:rPr>
              <a:t>A</a:t>
            </a:r>
            <a:r>
              <a:rPr lang="en-US" dirty="0"/>
              <a:t> is </a:t>
            </a:r>
            <a:r>
              <a:rPr lang="en-US" b="1" dirty="0">
                <a:latin typeface="Courier New" pitchFamily="49" charset="0"/>
              </a:rPr>
              <a:t>MOD(A,2</a:t>
            </a:r>
            <a:r>
              <a:rPr lang="en-US" b="1" baseline="30000" dirty="0">
                <a:latin typeface="Courier New" pitchFamily="49" charset="0"/>
              </a:rPr>
              <a:t>c</a:t>
            </a:r>
            <a:r>
              <a:rPr lang="en-US" b="1" dirty="0">
                <a:latin typeface="Courier New" pitchFamily="49" charset="0"/>
              </a:rPr>
              <a:t>); </a:t>
            </a:r>
            <a:r>
              <a:rPr lang="en-US" dirty="0"/>
              <a:t>that is,  the lowest </a:t>
            </a:r>
            <a:r>
              <a:rPr lang="en-US" b="1" dirty="0">
                <a:latin typeface="Courier New" pitchFamily="49" charset="0"/>
              </a:rPr>
              <a:t>c</a:t>
            </a:r>
            <a:r>
              <a:rPr lang="en-US" dirty="0"/>
              <a:t> bits of </a:t>
            </a:r>
            <a:r>
              <a:rPr lang="en-US" b="1" dirty="0">
                <a:latin typeface="Courier New" pitchFamily="49" charset="0"/>
              </a:rPr>
              <a:t>A</a:t>
            </a:r>
            <a:r>
              <a:rPr lang="en-US" dirty="0"/>
              <a:t>.</a:t>
            </a:r>
          </a:p>
          <a:p>
            <a:pPr>
              <a:buFont typeface="Wingdings" pitchFamily="2" charset="2"/>
              <a:buNone/>
            </a:pPr>
            <a:r>
              <a:rPr lang="en-US" u="sng" dirty="0"/>
              <a:t>Example</a:t>
            </a:r>
            <a:r>
              <a:rPr lang="en-US" dirty="0"/>
              <a:t>: POWER4 L1 instruction cache</a:t>
            </a:r>
          </a:p>
        </p:txBody>
      </p:sp>
      <p:pic>
        <p:nvPicPr>
          <p:cNvPr id="584708" name="Picture 4" descr="ibm_p5_590"/>
          <p:cNvPicPr>
            <a:picLocks noChangeAspect="1" noChangeArrowheads="1"/>
          </p:cNvPicPr>
          <p:nvPr/>
        </p:nvPicPr>
        <p:blipFill>
          <a:blip r:embed="rId3" cstate="print"/>
          <a:srcRect/>
          <a:stretch>
            <a:fillRect/>
          </a:stretch>
        </p:blipFill>
        <p:spPr bwMode="auto">
          <a:xfrm>
            <a:off x="5791200" y="4495800"/>
            <a:ext cx="735013" cy="1371600"/>
          </a:xfrm>
          <a:prstGeom prst="rect">
            <a:avLst/>
          </a:prstGeom>
          <a:noFill/>
        </p:spPr>
      </p:pic>
      <p:sp>
        <p:nvSpPr>
          <p:cNvPr id="7" name="Footer Placeholder 3"/>
          <p:cNvSpPr txBox="1">
            <a:spLocks/>
          </p:cNvSpPr>
          <p:nvPr/>
        </p:nvSpPr>
        <p:spPr bwMode="auto">
          <a:xfrm>
            <a:off x="1600200" y="6172200"/>
            <a:ext cx="5334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Supercomputing in Plain English: Storage Hierarchy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Tue Jan 27 2015</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Tree>
    <p:custDataLst>
      <p:tags r:id="rId1"/>
    </p:custDataLst>
    <p:extLst>
      <p:ext uri="{BB962C8B-B14F-4D97-AF65-F5344CB8AC3E}">
        <p14:creationId xmlns:p14="http://schemas.microsoft.com/office/powerpoint/2010/main" val="64071411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Footer Placeholder 2"/>
          <p:cNvSpPr>
            <a:spLocks noGrp="1"/>
          </p:cNvSpPr>
          <p:nvPr>
            <p:ph type="ftr" sz="quarter" idx="10"/>
          </p:nvPr>
        </p:nvSpPr>
        <p:spPr/>
        <p:txBody>
          <a:bodyPr/>
          <a:lstStyle/>
          <a:p>
            <a:r>
              <a:rPr lang="en-US" dirty="0" smtClean="0"/>
              <a:t>Supercomputing in Plain English: Storage Hierarchy</a:t>
            </a:r>
            <a:endParaRPr lang="en-US" dirty="0"/>
          </a:p>
          <a:p>
            <a:r>
              <a:rPr lang="en-US" dirty="0" smtClean="0"/>
              <a:t>Tue Jan 27 2015</a:t>
            </a:r>
            <a:endParaRPr lang="en-US" dirty="0"/>
          </a:p>
        </p:txBody>
      </p:sp>
      <p:sp>
        <p:nvSpPr>
          <p:cNvPr id="51" name="Slide Number Placeholder 3"/>
          <p:cNvSpPr>
            <a:spLocks noGrp="1"/>
          </p:cNvSpPr>
          <p:nvPr>
            <p:ph type="sldNum" sz="quarter" idx="4294967295"/>
          </p:nvPr>
        </p:nvSpPr>
        <p:spPr>
          <a:xfrm>
            <a:off x="7162800" y="6191250"/>
            <a:ext cx="1295400" cy="457200"/>
          </a:xfrm>
          <a:prstGeom prst="rect">
            <a:avLst/>
          </a:prstGeom>
        </p:spPr>
        <p:txBody>
          <a:bodyPr/>
          <a:lstStyle/>
          <a:p>
            <a:fld id="{2BFEB3B8-176C-499B-8940-F37F5592BB46}" type="slidenum">
              <a:rPr lang="en-US"/>
              <a:pPr/>
              <a:t>45</a:t>
            </a:fld>
            <a:endParaRPr lang="en-US"/>
          </a:p>
        </p:txBody>
      </p:sp>
      <p:sp>
        <p:nvSpPr>
          <p:cNvPr id="585730" name="Rectangle 2"/>
          <p:cNvSpPr>
            <a:spLocks noGrp="1" noChangeArrowheads="1"/>
          </p:cNvSpPr>
          <p:nvPr>
            <p:ph type="title"/>
          </p:nvPr>
        </p:nvSpPr>
        <p:spPr/>
        <p:txBody>
          <a:bodyPr/>
          <a:lstStyle/>
          <a:p>
            <a:r>
              <a:rPr lang="en-US"/>
              <a:t>Direct Mapped Cache Illustration</a:t>
            </a:r>
          </a:p>
        </p:txBody>
      </p:sp>
      <p:grpSp>
        <p:nvGrpSpPr>
          <p:cNvPr id="2" name="Group 3"/>
          <p:cNvGrpSpPr>
            <a:grpSpLocks/>
          </p:cNvGrpSpPr>
          <p:nvPr/>
        </p:nvGrpSpPr>
        <p:grpSpPr bwMode="auto">
          <a:xfrm>
            <a:off x="990600" y="3581400"/>
            <a:ext cx="7315200" cy="2438400"/>
            <a:chOff x="624" y="2304"/>
            <a:chExt cx="4608" cy="1536"/>
          </a:xfrm>
        </p:grpSpPr>
        <p:sp>
          <p:nvSpPr>
            <p:cNvPr id="585732" name="Rectangle 4"/>
            <p:cNvSpPr>
              <a:spLocks noChangeArrowheads="1"/>
            </p:cNvSpPr>
            <p:nvPr/>
          </p:nvSpPr>
          <p:spPr bwMode="auto">
            <a:xfrm>
              <a:off x="624" y="2304"/>
              <a:ext cx="4608" cy="1536"/>
            </a:xfrm>
            <a:prstGeom prst="rect">
              <a:avLst/>
            </a:prstGeom>
            <a:solidFill>
              <a:srgbClr val="CC99FF"/>
            </a:solidFill>
            <a:ln w="9525">
              <a:solidFill>
                <a:schemeClr val="tx1"/>
              </a:solidFill>
              <a:miter lim="800000"/>
              <a:headEnd/>
              <a:tailEnd/>
            </a:ln>
            <a:effectLst/>
          </p:spPr>
          <p:txBody>
            <a:bodyPr wrap="none" anchor="ctr"/>
            <a:lstStyle/>
            <a:p>
              <a:endParaRPr lang="en-US"/>
            </a:p>
          </p:txBody>
        </p:sp>
        <p:sp>
          <p:nvSpPr>
            <p:cNvPr id="585733" name="Line 5"/>
            <p:cNvSpPr>
              <a:spLocks noChangeShapeType="1"/>
            </p:cNvSpPr>
            <p:nvPr/>
          </p:nvSpPr>
          <p:spPr bwMode="auto">
            <a:xfrm>
              <a:off x="624" y="2496"/>
              <a:ext cx="4608" cy="0"/>
            </a:xfrm>
            <a:prstGeom prst="line">
              <a:avLst/>
            </a:prstGeom>
            <a:noFill/>
            <a:ln w="9525">
              <a:solidFill>
                <a:schemeClr val="tx1"/>
              </a:solidFill>
              <a:miter lim="800000"/>
              <a:headEnd/>
              <a:tailEnd/>
            </a:ln>
            <a:effectLst/>
          </p:spPr>
          <p:txBody>
            <a:bodyPr wrap="none"/>
            <a:lstStyle/>
            <a:p>
              <a:endParaRPr lang="en-US"/>
            </a:p>
          </p:txBody>
        </p:sp>
        <p:sp>
          <p:nvSpPr>
            <p:cNvPr id="585734" name="Line 6"/>
            <p:cNvSpPr>
              <a:spLocks noChangeShapeType="1"/>
            </p:cNvSpPr>
            <p:nvPr/>
          </p:nvSpPr>
          <p:spPr bwMode="auto">
            <a:xfrm>
              <a:off x="624" y="2688"/>
              <a:ext cx="4608" cy="0"/>
            </a:xfrm>
            <a:prstGeom prst="line">
              <a:avLst/>
            </a:prstGeom>
            <a:noFill/>
            <a:ln w="9525">
              <a:solidFill>
                <a:schemeClr val="tx1"/>
              </a:solidFill>
              <a:miter lim="800000"/>
              <a:headEnd/>
              <a:tailEnd/>
            </a:ln>
            <a:effectLst/>
          </p:spPr>
          <p:txBody>
            <a:bodyPr wrap="none"/>
            <a:lstStyle/>
            <a:p>
              <a:endParaRPr lang="en-US"/>
            </a:p>
          </p:txBody>
        </p:sp>
        <p:sp>
          <p:nvSpPr>
            <p:cNvPr id="585735" name="Line 7"/>
            <p:cNvSpPr>
              <a:spLocks noChangeShapeType="1"/>
            </p:cNvSpPr>
            <p:nvPr/>
          </p:nvSpPr>
          <p:spPr bwMode="auto">
            <a:xfrm>
              <a:off x="624" y="2880"/>
              <a:ext cx="4608" cy="0"/>
            </a:xfrm>
            <a:prstGeom prst="line">
              <a:avLst/>
            </a:prstGeom>
            <a:noFill/>
            <a:ln w="9525">
              <a:solidFill>
                <a:schemeClr val="tx1"/>
              </a:solidFill>
              <a:miter lim="800000"/>
              <a:headEnd/>
              <a:tailEnd/>
            </a:ln>
            <a:effectLst/>
          </p:spPr>
          <p:txBody>
            <a:bodyPr wrap="none"/>
            <a:lstStyle/>
            <a:p>
              <a:endParaRPr lang="en-US"/>
            </a:p>
          </p:txBody>
        </p:sp>
        <p:sp>
          <p:nvSpPr>
            <p:cNvPr id="585736" name="Line 8"/>
            <p:cNvSpPr>
              <a:spLocks noChangeShapeType="1"/>
            </p:cNvSpPr>
            <p:nvPr/>
          </p:nvSpPr>
          <p:spPr bwMode="auto">
            <a:xfrm>
              <a:off x="624" y="3072"/>
              <a:ext cx="4608" cy="0"/>
            </a:xfrm>
            <a:prstGeom prst="line">
              <a:avLst/>
            </a:prstGeom>
            <a:noFill/>
            <a:ln w="9525">
              <a:solidFill>
                <a:schemeClr val="tx1"/>
              </a:solidFill>
              <a:miter lim="800000"/>
              <a:headEnd/>
              <a:tailEnd/>
            </a:ln>
            <a:effectLst/>
          </p:spPr>
          <p:txBody>
            <a:bodyPr wrap="none"/>
            <a:lstStyle/>
            <a:p>
              <a:endParaRPr lang="en-US"/>
            </a:p>
          </p:txBody>
        </p:sp>
        <p:sp>
          <p:nvSpPr>
            <p:cNvPr id="585737" name="Line 9"/>
            <p:cNvSpPr>
              <a:spLocks noChangeShapeType="1"/>
            </p:cNvSpPr>
            <p:nvPr/>
          </p:nvSpPr>
          <p:spPr bwMode="auto">
            <a:xfrm>
              <a:off x="624" y="3264"/>
              <a:ext cx="4608" cy="0"/>
            </a:xfrm>
            <a:prstGeom prst="line">
              <a:avLst/>
            </a:prstGeom>
            <a:noFill/>
            <a:ln w="9525">
              <a:solidFill>
                <a:schemeClr val="tx1"/>
              </a:solidFill>
              <a:miter lim="800000"/>
              <a:headEnd/>
              <a:tailEnd/>
            </a:ln>
            <a:effectLst/>
          </p:spPr>
          <p:txBody>
            <a:bodyPr wrap="none"/>
            <a:lstStyle/>
            <a:p>
              <a:endParaRPr lang="en-US"/>
            </a:p>
          </p:txBody>
        </p:sp>
        <p:sp>
          <p:nvSpPr>
            <p:cNvPr id="585738" name="Line 10"/>
            <p:cNvSpPr>
              <a:spLocks noChangeShapeType="1"/>
            </p:cNvSpPr>
            <p:nvPr/>
          </p:nvSpPr>
          <p:spPr bwMode="auto">
            <a:xfrm>
              <a:off x="624" y="3456"/>
              <a:ext cx="4608" cy="0"/>
            </a:xfrm>
            <a:prstGeom prst="line">
              <a:avLst/>
            </a:prstGeom>
            <a:noFill/>
            <a:ln w="9525">
              <a:solidFill>
                <a:schemeClr val="tx1"/>
              </a:solidFill>
              <a:miter lim="800000"/>
              <a:headEnd/>
              <a:tailEnd/>
            </a:ln>
            <a:effectLst/>
          </p:spPr>
          <p:txBody>
            <a:bodyPr wrap="none"/>
            <a:lstStyle/>
            <a:p>
              <a:endParaRPr lang="en-US"/>
            </a:p>
          </p:txBody>
        </p:sp>
        <p:sp>
          <p:nvSpPr>
            <p:cNvPr id="585739" name="Line 11"/>
            <p:cNvSpPr>
              <a:spLocks noChangeShapeType="1"/>
            </p:cNvSpPr>
            <p:nvPr/>
          </p:nvSpPr>
          <p:spPr bwMode="auto">
            <a:xfrm>
              <a:off x="624" y="3648"/>
              <a:ext cx="4608" cy="0"/>
            </a:xfrm>
            <a:prstGeom prst="line">
              <a:avLst/>
            </a:prstGeom>
            <a:noFill/>
            <a:ln w="9525">
              <a:solidFill>
                <a:schemeClr val="tx1"/>
              </a:solidFill>
              <a:miter lim="800000"/>
              <a:headEnd/>
              <a:tailEnd/>
            </a:ln>
            <a:effectLst/>
          </p:spPr>
          <p:txBody>
            <a:bodyPr wrap="none"/>
            <a:lstStyle/>
            <a:p>
              <a:endParaRPr lang="en-US"/>
            </a:p>
          </p:txBody>
        </p:sp>
        <p:sp>
          <p:nvSpPr>
            <p:cNvPr id="585740" name="Line 12"/>
            <p:cNvSpPr>
              <a:spLocks noChangeShapeType="1"/>
            </p:cNvSpPr>
            <p:nvPr/>
          </p:nvSpPr>
          <p:spPr bwMode="auto">
            <a:xfrm>
              <a:off x="5040" y="2304"/>
              <a:ext cx="0" cy="1536"/>
            </a:xfrm>
            <a:prstGeom prst="line">
              <a:avLst/>
            </a:prstGeom>
            <a:noFill/>
            <a:ln w="9525">
              <a:solidFill>
                <a:schemeClr val="tx1"/>
              </a:solidFill>
              <a:miter lim="800000"/>
              <a:headEnd/>
              <a:tailEnd/>
            </a:ln>
            <a:effectLst/>
          </p:spPr>
          <p:txBody>
            <a:bodyPr wrap="none"/>
            <a:lstStyle/>
            <a:p>
              <a:endParaRPr lang="en-US"/>
            </a:p>
          </p:txBody>
        </p:sp>
        <p:sp>
          <p:nvSpPr>
            <p:cNvPr id="585741" name="Line 13"/>
            <p:cNvSpPr>
              <a:spLocks noChangeShapeType="1"/>
            </p:cNvSpPr>
            <p:nvPr/>
          </p:nvSpPr>
          <p:spPr bwMode="auto">
            <a:xfrm>
              <a:off x="816" y="2304"/>
              <a:ext cx="0" cy="1536"/>
            </a:xfrm>
            <a:prstGeom prst="line">
              <a:avLst/>
            </a:prstGeom>
            <a:noFill/>
            <a:ln w="9525">
              <a:solidFill>
                <a:schemeClr val="tx1"/>
              </a:solidFill>
              <a:miter lim="800000"/>
              <a:headEnd/>
              <a:tailEnd/>
            </a:ln>
            <a:effectLst/>
          </p:spPr>
          <p:txBody>
            <a:bodyPr wrap="none"/>
            <a:lstStyle/>
            <a:p>
              <a:endParaRPr lang="en-US"/>
            </a:p>
          </p:txBody>
        </p:sp>
        <p:sp>
          <p:nvSpPr>
            <p:cNvPr id="585742" name="Line 14"/>
            <p:cNvSpPr>
              <a:spLocks noChangeShapeType="1"/>
            </p:cNvSpPr>
            <p:nvPr/>
          </p:nvSpPr>
          <p:spPr bwMode="auto">
            <a:xfrm>
              <a:off x="1008" y="2304"/>
              <a:ext cx="0" cy="1536"/>
            </a:xfrm>
            <a:prstGeom prst="line">
              <a:avLst/>
            </a:prstGeom>
            <a:noFill/>
            <a:ln w="9525">
              <a:solidFill>
                <a:schemeClr val="tx1"/>
              </a:solidFill>
              <a:miter lim="800000"/>
              <a:headEnd/>
              <a:tailEnd/>
            </a:ln>
            <a:effectLst/>
          </p:spPr>
          <p:txBody>
            <a:bodyPr wrap="none"/>
            <a:lstStyle/>
            <a:p>
              <a:endParaRPr lang="en-US"/>
            </a:p>
          </p:txBody>
        </p:sp>
        <p:sp>
          <p:nvSpPr>
            <p:cNvPr id="585743" name="Line 15"/>
            <p:cNvSpPr>
              <a:spLocks noChangeShapeType="1"/>
            </p:cNvSpPr>
            <p:nvPr/>
          </p:nvSpPr>
          <p:spPr bwMode="auto">
            <a:xfrm>
              <a:off x="1200" y="2304"/>
              <a:ext cx="0" cy="1536"/>
            </a:xfrm>
            <a:prstGeom prst="line">
              <a:avLst/>
            </a:prstGeom>
            <a:noFill/>
            <a:ln w="9525">
              <a:solidFill>
                <a:schemeClr val="tx1"/>
              </a:solidFill>
              <a:miter lim="800000"/>
              <a:headEnd/>
              <a:tailEnd/>
            </a:ln>
            <a:effectLst/>
          </p:spPr>
          <p:txBody>
            <a:bodyPr wrap="none"/>
            <a:lstStyle/>
            <a:p>
              <a:endParaRPr lang="en-US"/>
            </a:p>
          </p:txBody>
        </p:sp>
        <p:sp>
          <p:nvSpPr>
            <p:cNvPr id="585744" name="Line 16"/>
            <p:cNvSpPr>
              <a:spLocks noChangeShapeType="1"/>
            </p:cNvSpPr>
            <p:nvPr/>
          </p:nvSpPr>
          <p:spPr bwMode="auto">
            <a:xfrm>
              <a:off x="1392" y="2304"/>
              <a:ext cx="0" cy="1536"/>
            </a:xfrm>
            <a:prstGeom prst="line">
              <a:avLst/>
            </a:prstGeom>
            <a:noFill/>
            <a:ln w="9525">
              <a:solidFill>
                <a:schemeClr val="tx1"/>
              </a:solidFill>
              <a:miter lim="800000"/>
              <a:headEnd/>
              <a:tailEnd/>
            </a:ln>
            <a:effectLst/>
          </p:spPr>
          <p:txBody>
            <a:bodyPr wrap="none"/>
            <a:lstStyle/>
            <a:p>
              <a:endParaRPr lang="en-US"/>
            </a:p>
          </p:txBody>
        </p:sp>
        <p:sp>
          <p:nvSpPr>
            <p:cNvPr id="585745" name="Line 17"/>
            <p:cNvSpPr>
              <a:spLocks noChangeShapeType="1"/>
            </p:cNvSpPr>
            <p:nvPr/>
          </p:nvSpPr>
          <p:spPr bwMode="auto">
            <a:xfrm>
              <a:off x="1584" y="2304"/>
              <a:ext cx="0" cy="1536"/>
            </a:xfrm>
            <a:prstGeom prst="line">
              <a:avLst/>
            </a:prstGeom>
            <a:noFill/>
            <a:ln w="9525">
              <a:solidFill>
                <a:schemeClr val="tx1"/>
              </a:solidFill>
              <a:miter lim="800000"/>
              <a:headEnd/>
              <a:tailEnd/>
            </a:ln>
            <a:effectLst/>
          </p:spPr>
          <p:txBody>
            <a:bodyPr wrap="none"/>
            <a:lstStyle/>
            <a:p>
              <a:endParaRPr lang="en-US"/>
            </a:p>
          </p:txBody>
        </p:sp>
        <p:sp>
          <p:nvSpPr>
            <p:cNvPr id="585746" name="Line 18"/>
            <p:cNvSpPr>
              <a:spLocks noChangeShapeType="1"/>
            </p:cNvSpPr>
            <p:nvPr/>
          </p:nvSpPr>
          <p:spPr bwMode="auto">
            <a:xfrm>
              <a:off x="1776" y="2304"/>
              <a:ext cx="0" cy="1536"/>
            </a:xfrm>
            <a:prstGeom prst="line">
              <a:avLst/>
            </a:prstGeom>
            <a:noFill/>
            <a:ln w="9525">
              <a:solidFill>
                <a:schemeClr val="tx1"/>
              </a:solidFill>
              <a:miter lim="800000"/>
              <a:headEnd/>
              <a:tailEnd/>
            </a:ln>
            <a:effectLst/>
          </p:spPr>
          <p:txBody>
            <a:bodyPr wrap="none"/>
            <a:lstStyle/>
            <a:p>
              <a:endParaRPr lang="en-US"/>
            </a:p>
          </p:txBody>
        </p:sp>
        <p:sp>
          <p:nvSpPr>
            <p:cNvPr id="585747" name="Line 19"/>
            <p:cNvSpPr>
              <a:spLocks noChangeShapeType="1"/>
            </p:cNvSpPr>
            <p:nvPr/>
          </p:nvSpPr>
          <p:spPr bwMode="auto">
            <a:xfrm>
              <a:off x="1968" y="2304"/>
              <a:ext cx="0" cy="1536"/>
            </a:xfrm>
            <a:prstGeom prst="line">
              <a:avLst/>
            </a:prstGeom>
            <a:noFill/>
            <a:ln w="9525">
              <a:solidFill>
                <a:schemeClr val="tx1"/>
              </a:solidFill>
              <a:miter lim="800000"/>
              <a:headEnd/>
              <a:tailEnd/>
            </a:ln>
            <a:effectLst/>
          </p:spPr>
          <p:txBody>
            <a:bodyPr wrap="none"/>
            <a:lstStyle/>
            <a:p>
              <a:endParaRPr lang="en-US"/>
            </a:p>
          </p:txBody>
        </p:sp>
        <p:sp>
          <p:nvSpPr>
            <p:cNvPr id="585748" name="Line 20"/>
            <p:cNvSpPr>
              <a:spLocks noChangeShapeType="1"/>
            </p:cNvSpPr>
            <p:nvPr/>
          </p:nvSpPr>
          <p:spPr bwMode="auto">
            <a:xfrm>
              <a:off x="2160" y="2304"/>
              <a:ext cx="0" cy="1536"/>
            </a:xfrm>
            <a:prstGeom prst="line">
              <a:avLst/>
            </a:prstGeom>
            <a:noFill/>
            <a:ln w="9525">
              <a:solidFill>
                <a:schemeClr val="tx1"/>
              </a:solidFill>
              <a:miter lim="800000"/>
              <a:headEnd/>
              <a:tailEnd/>
            </a:ln>
            <a:effectLst/>
          </p:spPr>
          <p:txBody>
            <a:bodyPr wrap="none"/>
            <a:lstStyle/>
            <a:p>
              <a:endParaRPr lang="en-US"/>
            </a:p>
          </p:txBody>
        </p:sp>
        <p:sp>
          <p:nvSpPr>
            <p:cNvPr id="585749" name="Line 21"/>
            <p:cNvSpPr>
              <a:spLocks noChangeShapeType="1"/>
            </p:cNvSpPr>
            <p:nvPr/>
          </p:nvSpPr>
          <p:spPr bwMode="auto">
            <a:xfrm>
              <a:off x="2352" y="2304"/>
              <a:ext cx="0" cy="1536"/>
            </a:xfrm>
            <a:prstGeom prst="line">
              <a:avLst/>
            </a:prstGeom>
            <a:noFill/>
            <a:ln w="9525">
              <a:solidFill>
                <a:schemeClr val="tx1"/>
              </a:solidFill>
              <a:miter lim="800000"/>
              <a:headEnd/>
              <a:tailEnd/>
            </a:ln>
            <a:effectLst/>
          </p:spPr>
          <p:txBody>
            <a:bodyPr wrap="none"/>
            <a:lstStyle/>
            <a:p>
              <a:endParaRPr lang="en-US"/>
            </a:p>
          </p:txBody>
        </p:sp>
        <p:sp>
          <p:nvSpPr>
            <p:cNvPr id="585750" name="Line 22"/>
            <p:cNvSpPr>
              <a:spLocks noChangeShapeType="1"/>
            </p:cNvSpPr>
            <p:nvPr/>
          </p:nvSpPr>
          <p:spPr bwMode="auto">
            <a:xfrm>
              <a:off x="2544" y="2304"/>
              <a:ext cx="0" cy="1536"/>
            </a:xfrm>
            <a:prstGeom prst="line">
              <a:avLst/>
            </a:prstGeom>
            <a:noFill/>
            <a:ln w="9525">
              <a:solidFill>
                <a:schemeClr val="tx1"/>
              </a:solidFill>
              <a:miter lim="800000"/>
              <a:headEnd/>
              <a:tailEnd/>
            </a:ln>
            <a:effectLst/>
          </p:spPr>
          <p:txBody>
            <a:bodyPr wrap="none"/>
            <a:lstStyle/>
            <a:p>
              <a:endParaRPr lang="en-US"/>
            </a:p>
          </p:txBody>
        </p:sp>
        <p:sp>
          <p:nvSpPr>
            <p:cNvPr id="585751" name="Line 23"/>
            <p:cNvSpPr>
              <a:spLocks noChangeShapeType="1"/>
            </p:cNvSpPr>
            <p:nvPr/>
          </p:nvSpPr>
          <p:spPr bwMode="auto">
            <a:xfrm>
              <a:off x="2736" y="2304"/>
              <a:ext cx="0" cy="1536"/>
            </a:xfrm>
            <a:prstGeom prst="line">
              <a:avLst/>
            </a:prstGeom>
            <a:noFill/>
            <a:ln w="9525">
              <a:solidFill>
                <a:schemeClr val="tx1"/>
              </a:solidFill>
              <a:miter lim="800000"/>
              <a:headEnd/>
              <a:tailEnd/>
            </a:ln>
            <a:effectLst/>
          </p:spPr>
          <p:txBody>
            <a:bodyPr wrap="none"/>
            <a:lstStyle/>
            <a:p>
              <a:endParaRPr lang="en-US"/>
            </a:p>
          </p:txBody>
        </p:sp>
        <p:sp>
          <p:nvSpPr>
            <p:cNvPr id="585752" name="Line 24"/>
            <p:cNvSpPr>
              <a:spLocks noChangeShapeType="1"/>
            </p:cNvSpPr>
            <p:nvPr/>
          </p:nvSpPr>
          <p:spPr bwMode="auto">
            <a:xfrm>
              <a:off x="2928" y="2304"/>
              <a:ext cx="0" cy="1536"/>
            </a:xfrm>
            <a:prstGeom prst="line">
              <a:avLst/>
            </a:prstGeom>
            <a:noFill/>
            <a:ln w="9525">
              <a:solidFill>
                <a:schemeClr val="tx1"/>
              </a:solidFill>
              <a:miter lim="800000"/>
              <a:headEnd/>
              <a:tailEnd/>
            </a:ln>
            <a:effectLst/>
          </p:spPr>
          <p:txBody>
            <a:bodyPr wrap="none"/>
            <a:lstStyle/>
            <a:p>
              <a:endParaRPr lang="en-US"/>
            </a:p>
          </p:txBody>
        </p:sp>
        <p:sp>
          <p:nvSpPr>
            <p:cNvPr id="585753" name="Line 25"/>
            <p:cNvSpPr>
              <a:spLocks noChangeShapeType="1"/>
            </p:cNvSpPr>
            <p:nvPr/>
          </p:nvSpPr>
          <p:spPr bwMode="auto">
            <a:xfrm>
              <a:off x="3120" y="2304"/>
              <a:ext cx="0" cy="1536"/>
            </a:xfrm>
            <a:prstGeom prst="line">
              <a:avLst/>
            </a:prstGeom>
            <a:noFill/>
            <a:ln w="9525">
              <a:solidFill>
                <a:schemeClr val="tx1"/>
              </a:solidFill>
              <a:miter lim="800000"/>
              <a:headEnd/>
              <a:tailEnd/>
            </a:ln>
            <a:effectLst/>
          </p:spPr>
          <p:txBody>
            <a:bodyPr wrap="none"/>
            <a:lstStyle/>
            <a:p>
              <a:endParaRPr lang="en-US"/>
            </a:p>
          </p:txBody>
        </p:sp>
        <p:sp>
          <p:nvSpPr>
            <p:cNvPr id="585754" name="Line 26"/>
            <p:cNvSpPr>
              <a:spLocks noChangeShapeType="1"/>
            </p:cNvSpPr>
            <p:nvPr/>
          </p:nvSpPr>
          <p:spPr bwMode="auto">
            <a:xfrm>
              <a:off x="3312" y="2304"/>
              <a:ext cx="0" cy="1536"/>
            </a:xfrm>
            <a:prstGeom prst="line">
              <a:avLst/>
            </a:prstGeom>
            <a:noFill/>
            <a:ln w="9525">
              <a:solidFill>
                <a:schemeClr val="tx1"/>
              </a:solidFill>
              <a:miter lim="800000"/>
              <a:headEnd/>
              <a:tailEnd/>
            </a:ln>
            <a:effectLst/>
          </p:spPr>
          <p:txBody>
            <a:bodyPr wrap="none"/>
            <a:lstStyle/>
            <a:p>
              <a:endParaRPr lang="en-US"/>
            </a:p>
          </p:txBody>
        </p:sp>
        <p:sp>
          <p:nvSpPr>
            <p:cNvPr id="585755" name="Line 27"/>
            <p:cNvSpPr>
              <a:spLocks noChangeShapeType="1"/>
            </p:cNvSpPr>
            <p:nvPr/>
          </p:nvSpPr>
          <p:spPr bwMode="auto">
            <a:xfrm>
              <a:off x="3504" y="2304"/>
              <a:ext cx="0" cy="1536"/>
            </a:xfrm>
            <a:prstGeom prst="line">
              <a:avLst/>
            </a:prstGeom>
            <a:noFill/>
            <a:ln w="9525">
              <a:solidFill>
                <a:schemeClr val="tx1"/>
              </a:solidFill>
              <a:miter lim="800000"/>
              <a:headEnd/>
              <a:tailEnd/>
            </a:ln>
            <a:effectLst/>
          </p:spPr>
          <p:txBody>
            <a:bodyPr wrap="none"/>
            <a:lstStyle/>
            <a:p>
              <a:endParaRPr lang="en-US"/>
            </a:p>
          </p:txBody>
        </p:sp>
        <p:sp>
          <p:nvSpPr>
            <p:cNvPr id="585756" name="Line 28"/>
            <p:cNvSpPr>
              <a:spLocks noChangeShapeType="1"/>
            </p:cNvSpPr>
            <p:nvPr/>
          </p:nvSpPr>
          <p:spPr bwMode="auto">
            <a:xfrm>
              <a:off x="3696" y="2304"/>
              <a:ext cx="0" cy="1536"/>
            </a:xfrm>
            <a:prstGeom prst="line">
              <a:avLst/>
            </a:prstGeom>
            <a:noFill/>
            <a:ln w="9525">
              <a:solidFill>
                <a:schemeClr val="tx1"/>
              </a:solidFill>
              <a:miter lim="800000"/>
              <a:headEnd/>
              <a:tailEnd/>
            </a:ln>
            <a:effectLst/>
          </p:spPr>
          <p:txBody>
            <a:bodyPr wrap="none"/>
            <a:lstStyle/>
            <a:p>
              <a:endParaRPr lang="en-US"/>
            </a:p>
          </p:txBody>
        </p:sp>
        <p:sp>
          <p:nvSpPr>
            <p:cNvPr id="585757" name="Line 29"/>
            <p:cNvSpPr>
              <a:spLocks noChangeShapeType="1"/>
            </p:cNvSpPr>
            <p:nvPr/>
          </p:nvSpPr>
          <p:spPr bwMode="auto">
            <a:xfrm>
              <a:off x="3888" y="2304"/>
              <a:ext cx="0" cy="1536"/>
            </a:xfrm>
            <a:prstGeom prst="line">
              <a:avLst/>
            </a:prstGeom>
            <a:noFill/>
            <a:ln w="9525">
              <a:solidFill>
                <a:schemeClr val="tx1"/>
              </a:solidFill>
              <a:miter lim="800000"/>
              <a:headEnd/>
              <a:tailEnd/>
            </a:ln>
            <a:effectLst/>
          </p:spPr>
          <p:txBody>
            <a:bodyPr wrap="none"/>
            <a:lstStyle/>
            <a:p>
              <a:endParaRPr lang="en-US"/>
            </a:p>
          </p:txBody>
        </p:sp>
        <p:sp>
          <p:nvSpPr>
            <p:cNvPr id="585758" name="Line 30"/>
            <p:cNvSpPr>
              <a:spLocks noChangeShapeType="1"/>
            </p:cNvSpPr>
            <p:nvPr/>
          </p:nvSpPr>
          <p:spPr bwMode="auto">
            <a:xfrm>
              <a:off x="4080" y="2304"/>
              <a:ext cx="0" cy="1536"/>
            </a:xfrm>
            <a:prstGeom prst="line">
              <a:avLst/>
            </a:prstGeom>
            <a:noFill/>
            <a:ln w="9525">
              <a:solidFill>
                <a:schemeClr val="tx1"/>
              </a:solidFill>
              <a:miter lim="800000"/>
              <a:headEnd/>
              <a:tailEnd/>
            </a:ln>
            <a:effectLst/>
          </p:spPr>
          <p:txBody>
            <a:bodyPr wrap="none"/>
            <a:lstStyle/>
            <a:p>
              <a:endParaRPr lang="en-US"/>
            </a:p>
          </p:txBody>
        </p:sp>
        <p:sp>
          <p:nvSpPr>
            <p:cNvPr id="585759" name="Line 31"/>
            <p:cNvSpPr>
              <a:spLocks noChangeShapeType="1"/>
            </p:cNvSpPr>
            <p:nvPr/>
          </p:nvSpPr>
          <p:spPr bwMode="auto">
            <a:xfrm>
              <a:off x="4272" y="2304"/>
              <a:ext cx="0" cy="1536"/>
            </a:xfrm>
            <a:prstGeom prst="line">
              <a:avLst/>
            </a:prstGeom>
            <a:noFill/>
            <a:ln w="9525">
              <a:solidFill>
                <a:schemeClr val="tx1"/>
              </a:solidFill>
              <a:miter lim="800000"/>
              <a:headEnd/>
              <a:tailEnd/>
            </a:ln>
            <a:effectLst/>
          </p:spPr>
          <p:txBody>
            <a:bodyPr wrap="none"/>
            <a:lstStyle/>
            <a:p>
              <a:endParaRPr lang="en-US"/>
            </a:p>
          </p:txBody>
        </p:sp>
        <p:sp>
          <p:nvSpPr>
            <p:cNvPr id="585760" name="Line 32"/>
            <p:cNvSpPr>
              <a:spLocks noChangeShapeType="1"/>
            </p:cNvSpPr>
            <p:nvPr/>
          </p:nvSpPr>
          <p:spPr bwMode="auto">
            <a:xfrm>
              <a:off x="4464" y="2304"/>
              <a:ext cx="0" cy="1536"/>
            </a:xfrm>
            <a:prstGeom prst="line">
              <a:avLst/>
            </a:prstGeom>
            <a:noFill/>
            <a:ln w="9525">
              <a:solidFill>
                <a:schemeClr val="tx1"/>
              </a:solidFill>
              <a:miter lim="800000"/>
              <a:headEnd/>
              <a:tailEnd/>
            </a:ln>
            <a:effectLst/>
          </p:spPr>
          <p:txBody>
            <a:bodyPr wrap="none"/>
            <a:lstStyle/>
            <a:p>
              <a:endParaRPr lang="en-US"/>
            </a:p>
          </p:txBody>
        </p:sp>
        <p:sp>
          <p:nvSpPr>
            <p:cNvPr id="585761" name="Line 33"/>
            <p:cNvSpPr>
              <a:spLocks noChangeShapeType="1"/>
            </p:cNvSpPr>
            <p:nvPr/>
          </p:nvSpPr>
          <p:spPr bwMode="auto">
            <a:xfrm>
              <a:off x="4656" y="2304"/>
              <a:ext cx="0" cy="1536"/>
            </a:xfrm>
            <a:prstGeom prst="line">
              <a:avLst/>
            </a:prstGeom>
            <a:noFill/>
            <a:ln w="9525">
              <a:solidFill>
                <a:schemeClr val="tx1"/>
              </a:solidFill>
              <a:miter lim="800000"/>
              <a:headEnd/>
              <a:tailEnd/>
            </a:ln>
            <a:effectLst/>
          </p:spPr>
          <p:txBody>
            <a:bodyPr wrap="none"/>
            <a:lstStyle/>
            <a:p>
              <a:endParaRPr lang="en-US"/>
            </a:p>
          </p:txBody>
        </p:sp>
        <p:sp>
          <p:nvSpPr>
            <p:cNvPr id="585762" name="Line 34"/>
            <p:cNvSpPr>
              <a:spLocks noChangeShapeType="1"/>
            </p:cNvSpPr>
            <p:nvPr/>
          </p:nvSpPr>
          <p:spPr bwMode="auto">
            <a:xfrm>
              <a:off x="4848" y="2304"/>
              <a:ext cx="0" cy="1536"/>
            </a:xfrm>
            <a:prstGeom prst="line">
              <a:avLst/>
            </a:prstGeom>
            <a:noFill/>
            <a:ln w="9525">
              <a:solidFill>
                <a:schemeClr val="tx1"/>
              </a:solidFill>
              <a:miter lim="800000"/>
              <a:headEnd/>
              <a:tailEnd/>
            </a:ln>
            <a:effectLst/>
          </p:spPr>
          <p:txBody>
            <a:bodyPr wrap="none"/>
            <a:lstStyle/>
            <a:p>
              <a:endParaRPr lang="en-US"/>
            </a:p>
          </p:txBody>
        </p:sp>
      </p:grpSp>
      <p:sp>
        <p:nvSpPr>
          <p:cNvPr id="585763" name="Line 35"/>
          <p:cNvSpPr>
            <a:spLocks noChangeShapeType="1"/>
          </p:cNvSpPr>
          <p:nvPr/>
        </p:nvSpPr>
        <p:spPr bwMode="auto">
          <a:xfrm>
            <a:off x="1981200" y="2895600"/>
            <a:ext cx="0" cy="0"/>
          </a:xfrm>
          <a:prstGeom prst="line">
            <a:avLst/>
          </a:prstGeom>
          <a:noFill/>
          <a:ln w="9525">
            <a:solidFill>
              <a:schemeClr val="tx1"/>
            </a:solidFill>
            <a:miter lim="800000"/>
            <a:headEnd/>
            <a:tailEnd/>
          </a:ln>
          <a:effectLst/>
        </p:spPr>
        <p:txBody>
          <a:bodyPr wrap="none"/>
          <a:lstStyle/>
          <a:p>
            <a:endParaRPr lang="en-US"/>
          </a:p>
        </p:txBody>
      </p:sp>
      <p:grpSp>
        <p:nvGrpSpPr>
          <p:cNvPr id="3" name="Group 36"/>
          <p:cNvGrpSpPr>
            <a:grpSpLocks/>
          </p:cNvGrpSpPr>
          <p:nvPr/>
        </p:nvGrpSpPr>
        <p:grpSpPr bwMode="auto">
          <a:xfrm>
            <a:off x="3886200" y="2209800"/>
            <a:ext cx="1524000" cy="914400"/>
            <a:chOff x="2448" y="1392"/>
            <a:chExt cx="960" cy="576"/>
          </a:xfrm>
        </p:grpSpPr>
        <p:sp>
          <p:nvSpPr>
            <p:cNvPr id="585765" name="Rectangle 37"/>
            <p:cNvSpPr>
              <a:spLocks noChangeArrowheads="1"/>
            </p:cNvSpPr>
            <p:nvPr/>
          </p:nvSpPr>
          <p:spPr bwMode="auto">
            <a:xfrm>
              <a:off x="2448" y="1392"/>
              <a:ext cx="960" cy="576"/>
            </a:xfrm>
            <a:prstGeom prst="rect">
              <a:avLst/>
            </a:prstGeom>
            <a:solidFill>
              <a:srgbClr val="0000FF"/>
            </a:solidFill>
            <a:ln w="9525">
              <a:solidFill>
                <a:schemeClr val="tx1"/>
              </a:solidFill>
              <a:miter lim="800000"/>
              <a:headEnd/>
              <a:tailEnd/>
            </a:ln>
            <a:effectLst/>
          </p:spPr>
          <p:txBody>
            <a:bodyPr wrap="none" anchor="ctr"/>
            <a:lstStyle/>
            <a:p>
              <a:endParaRPr lang="en-US"/>
            </a:p>
          </p:txBody>
        </p:sp>
        <p:sp>
          <p:nvSpPr>
            <p:cNvPr id="585766" name="Line 38"/>
            <p:cNvSpPr>
              <a:spLocks noChangeShapeType="1"/>
            </p:cNvSpPr>
            <p:nvPr/>
          </p:nvSpPr>
          <p:spPr bwMode="auto">
            <a:xfrm>
              <a:off x="2448" y="1584"/>
              <a:ext cx="960" cy="0"/>
            </a:xfrm>
            <a:prstGeom prst="line">
              <a:avLst/>
            </a:prstGeom>
            <a:noFill/>
            <a:ln w="9525">
              <a:solidFill>
                <a:schemeClr val="tx1"/>
              </a:solidFill>
              <a:miter lim="800000"/>
              <a:headEnd/>
              <a:tailEnd/>
            </a:ln>
            <a:effectLst/>
          </p:spPr>
          <p:txBody>
            <a:bodyPr wrap="none"/>
            <a:lstStyle/>
            <a:p>
              <a:endParaRPr lang="en-US"/>
            </a:p>
          </p:txBody>
        </p:sp>
        <p:sp>
          <p:nvSpPr>
            <p:cNvPr id="585767" name="Line 39"/>
            <p:cNvSpPr>
              <a:spLocks noChangeShapeType="1"/>
            </p:cNvSpPr>
            <p:nvPr/>
          </p:nvSpPr>
          <p:spPr bwMode="auto">
            <a:xfrm>
              <a:off x="2448" y="1776"/>
              <a:ext cx="960" cy="0"/>
            </a:xfrm>
            <a:prstGeom prst="line">
              <a:avLst/>
            </a:prstGeom>
            <a:noFill/>
            <a:ln w="9525">
              <a:solidFill>
                <a:schemeClr val="tx1"/>
              </a:solidFill>
              <a:miter lim="800000"/>
              <a:headEnd/>
              <a:tailEnd/>
            </a:ln>
            <a:effectLst/>
          </p:spPr>
          <p:txBody>
            <a:bodyPr wrap="none"/>
            <a:lstStyle/>
            <a:p>
              <a:endParaRPr lang="en-US"/>
            </a:p>
          </p:txBody>
        </p:sp>
        <p:sp>
          <p:nvSpPr>
            <p:cNvPr id="585768" name="Line 40"/>
            <p:cNvSpPr>
              <a:spLocks noChangeShapeType="1"/>
            </p:cNvSpPr>
            <p:nvPr/>
          </p:nvSpPr>
          <p:spPr bwMode="auto">
            <a:xfrm>
              <a:off x="3216" y="1392"/>
              <a:ext cx="0" cy="576"/>
            </a:xfrm>
            <a:prstGeom prst="line">
              <a:avLst/>
            </a:prstGeom>
            <a:noFill/>
            <a:ln w="9525">
              <a:solidFill>
                <a:schemeClr val="tx1"/>
              </a:solidFill>
              <a:miter lim="800000"/>
              <a:headEnd/>
              <a:tailEnd/>
            </a:ln>
            <a:effectLst/>
          </p:spPr>
          <p:txBody>
            <a:bodyPr wrap="none"/>
            <a:lstStyle/>
            <a:p>
              <a:endParaRPr lang="en-US"/>
            </a:p>
          </p:txBody>
        </p:sp>
        <p:sp>
          <p:nvSpPr>
            <p:cNvPr id="585769" name="Line 41"/>
            <p:cNvSpPr>
              <a:spLocks noChangeShapeType="1"/>
            </p:cNvSpPr>
            <p:nvPr/>
          </p:nvSpPr>
          <p:spPr bwMode="auto">
            <a:xfrm>
              <a:off x="2640" y="1392"/>
              <a:ext cx="0" cy="576"/>
            </a:xfrm>
            <a:prstGeom prst="line">
              <a:avLst/>
            </a:prstGeom>
            <a:noFill/>
            <a:ln w="9525">
              <a:solidFill>
                <a:schemeClr val="tx1"/>
              </a:solidFill>
              <a:miter lim="800000"/>
              <a:headEnd/>
              <a:tailEnd/>
            </a:ln>
            <a:effectLst/>
          </p:spPr>
          <p:txBody>
            <a:bodyPr wrap="none"/>
            <a:lstStyle/>
            <a:p>
              <a:endParaRPr lang="en-US"/>
            </a:p>
          </p:txBody>
        </p:sp>
        <p:sp>
          <p:nvSpPr>
            <p:cNvPr id="585770" name="Line 42"/>
            <p:cNvSpPr>
              <a:spLocks noChangeShapeType="1"/>
            </p:cNvSpPr>
            <p:nvPr/>
          </p:nvSpPr>
          <p:spPr bwMode="auto">
            <a:xfrm>
              <a:off x="2832" y="1392"/>
              <a:ext cx="0" cy="576"/>
            </a:xfrm>
            <a:prstGeom prst="line">
              <a:avLst/>
            </a:prstGeom>
            <a:noFill/>
            <a:ln w="9525">
              <a:solidFill>
                <a:schemeClr val="tx1"/>
              </a:solidFill>
              <a:miter lim="800000"/>
              <a:headEnd/>
              <a:tailEnd/>
            </a:ln>
            <a:effectLst/>
          </p:spPr>
          <p:txBody>
            <a:bodyPr wrap="none"/>
            <a:lstStyle/>
            <a:p>
              <a:endParaRPr lang="en-US"/>
            </a:p>
          </p:txBody>
        </p:sp>
        <p:sp>
          <p:nvSpPr>
            <p:cNvPr id="585771" name="Line 43"/>
            <p:cNvSpPr>
              <a:spLocks noChangeShapeType="1"/>
            </p:cNvSpPr>
            <p:nvPr/>
          </p:nvSpPr>
          <p:spPr bwMode="auto">
            <a:xfrm>
              <a:off x="3024" y="1392"/>
              <a:ext cx="0" cy="576"/>
            </a:xfrm>
            <a:prstGeom prst="line">
              <a:avLst/>
            </a:prstGeom>
            <a:noFill/>
            <a:ln w="9525">
              <a:solidFill>
                <a:schemeClr val="tx1"/>
              </a:solidFill>
              <a:miter lim="800000"/>
              <a:headEnd/>
              <a:tailEnd/>
            </a:ln>
            <a:effectLst/>
          </p:spPr>
          <p:txBody>
            <a:bodyPr wrap="none"/>
            <a:lstStyle/>
            <a:p>
              <a:endParaRPr lang="en-US"/>
            </a:p>
          </p:txBody>
        </p:sp>
      </p:grpSp>
      <p:sp>
        <p:nvSpPr>
          <p:cNvPr id="585772" name="Text Box 44"/>
          <p:cNvSpPr txBox="1">
            <a:spLocks noChangeArrowheads="1"/>
          </p:cNvSpPr>
          <p:nvPr/>
        </p:nvSpPr>
        <p:spPr bwMode="auto">
          <a:xfrm>
            <a:off x="-92075" y="1404938"/>
            <a:ext cx="184150" cy="457200"/>
          </a:xfrm>
          <a:prstGeom prst="rect">
            <a:avLst/>
          </a:prstGeom>
          <a:noFill/>
          <a:ln w="9525">
            <a:noFill/>
            <a:miter lim="800000"/>
            <a:headEnd/>
            <a:tailEnd/>
          </a:ln>
          <a:effectLst/>
        </p:spPr>
        <p:txBody>
          <a:bodyPr wrap="none">
            <a:spAutoFit/>
          </a:bodyPr>
          <a:lstStyle/>
          <a:p>
            <a:pPr algn="l"/>
            <a:endParaRPr lang="en-US" sz="2400">
              <a:latin typeface="Tahoma" pitchFamily="34" charset="0"/>
            </a:endParaRPr>
          </a:p>
        </p:txBody>
      </p:sp>
      <p:sp>
        <p:nvSpPr>
          <p:cNvPr id="585773" name="Text Box 45"/>
          <p:cNvSpPr txBox="1">
            <a:spLocks noChangeArrowheads="1"/>
          </p:cNvSpPr>
          <p:nvPr/>
        </p:nvSpPr>
        <p:spPr bwMode="auto">
          <a:xfrm>
            <a:off x="3810000" y="1219200"/>
            <a:ext cx="1585913" cy="1006475"/>
          </a:xfrm>
          <a:prstGeom prst="rect">
            <a:avLst/>
          </a:prstGeom>
          <a:noFill/>
          <a:ln w="9525">
            <a:noFill/>
            <a:miter lim="800000"/>
            <a:headEnd/>
            <a:tailEnd/>
          </a:ln>
          <a:effectLst/>
        </p:spPr>
        <p:txBody>
          <a:bodyPr wrap="none">
            <a:spAutoFit/>
          </a:bodyPr>
          <a:lstStyle/>
          <a:p>
            <a:r>
              <a:rPr lang="en-US" sz="2000"/>
              <a:t>Must go into</a:t>
            </a:r>
          </a:p>
          <a:p>
            <a:r>
              <a:rPr lang="en-US" sz="2000"/>
              <a:t>cache address</a:t>
            </a:r>
          </a:p>
          <a:p>
            <a:r>
              <a:rPr lang="en-US" sz="2000"/>
              <a:t>11100101</a:t>
            </a:r>
            <a:endParaRPr lang="en-US"/>
          </a:p>
        </p:txBody>
      </p:sp>
      <p:sp>
        <p:nvSpPr>
          <p:cNvPr id="585774" name="Text Box 46"/>
          <p:cNvSpPr txBox="1">
            <a:spLocks noChangeArrowheads="1"/>
          </p:cNvSpPr>
          <p:nvPr/>
        </p:nvSpPr>
        <p:spPr bwMode="auto">
          <a:xfrm>
            <a:off x="990600" y="2362200"/>
            <a:ext cx="2551113" cy="701675"/>
          </a:xfrm>
          <a:prstGeom prst="rect">
            <a:avLst/>
          </a:prstGeom>
          <a:noFill/>
          <a:ln w="9525">
            <a:noFill/>
            <a:miter lim="800000"/>
            <a:headEnd/>
            <a:tailEnd/>
          </a:ln>
          <a:effectLst/>
        </p:spPr>
        <p:txBody>
          <a:bodyPr wrap="none">
            <a:spAutoFit/>
          </a:bodyPr>
          <a:lstStyle/>
          <a:p>
            <a:r>
              <a:rPr lang="en-US" sz="2000"/>
              <a:t>Main Memory Address</a:t>
            </a:r>
          </a:p>
          <a:p>
            <a:r>
              <a:rPr lang="en-US" sz="2000"/>
              <a:t>0100101011100101</a:t>
            </a:r>
          </a:p>
        </p:txBody>
      </p:sp>
      <p:sp>
        <p:nvSpPr>
          <p:cNvPr id="585775" name="Line 47"/>
          <p:cNvSpPr>
            <a:spLocks noChangeShapeType="1"/>
          </p:cNvSpPr>
          <p:nvPr/>
        </p:nvSpPr>
        <p:spPr bwMode="auto">
          <a:xfrm>
            <a:off x="2819400" y="3124200"/>
            <a:ext cx="1066800" cy="1295400"/>
          </a:xfrm>
          <a:prstGeom prst="line">
            <a:avLst/>
          </a:prstGeom>
          <a:noFill/>
          <a:ln w="9525">
            <a:solidFill>
              <a:schemeClr val="tx1"/>
            </a:solidFill>
            <a:miter lim="800000"/>
            <a:headEnd/>
            <a:tailEnd type="triangle" w="lg" len="lg"/>
          </a:ln>
          <a:effectLst/>
        </p:spPr>
        <p:txBody>
          <a:bodyPr wrap="none"/>
          <a:lstStyle/>
          <a:p>
            <a:endParaRPr lang="en-US"/>
          </a:p>
        </p:txBody>
      </p:sp>
      <p:sp>
        <p:nvSpPr>
          <p:cNvPr id="585776" name="Line 48"/>
          <p:cNvSpPr>
            <a:spLocks noChangeShapeType="1"/>
          </p:cNvSpPr>
          <p:nvPr/>
        </p:nvSpPr>
        <p:spPr bwMode="auto">
          <a:xfrm flipV="1">
            <a:off x="3886200" y="2667000"/>
            <a:ext cx="1066800" cy="1752600"/>
          </a:xfrm>
          <a:prstGeom prst="line">
            <a:avLst/>
          </a:prstGeom>
          <a:noFill/>
          <a:ln w="9525">
            <a:solidFill>
              <a:schemeClr val="tx1"/>
            </a:solidFill>
            <a:miter lim="800000"/>
            <a:headEnd/>
            <a:tailEnd type="triangle" w="lg" len="lg"/>
          </a:ln>
          <a:effectLst/>
        </p:spPr>
        <p:txBody>
          <a:bodyPr wrap="none"/>
          <a:lstStyle/>
          <a:p>
            <a:endParaRPr lang="en-US"/>
          </a:p>
        </p:txBody>
      </p:sp>
      <p:sp>
        <p:nvSpPr>
          <p:cNvPr id="585777" name="Text Box 49"/>
          <p:cNvSpPr txBox="1">
            <a:spLocks noChangeArrowheads="1"/>
          </p:cNvSpPr>
          <p:nvPr/>
        </p:nvSpPr>
        <p:spPr bwMode="auto">
          <a:xfrm>
            <a:off x="5775325" y="2171700"/>
            <a:ext cx="2225675" cy="946150"/>
          </a:xfrm>
          <a:prstGeom prst="rect">
            <a:avLst/>
          </a:prstGeom>
          <a:noFill/>
          <a:ln w="9525">
            <a:noFill/>
            <a:miter lim="800000"/>
            <a:headEnd/>
            <a:tailEnd/>
          </a:ln>
          <a:effectLst/>
        </p:spPr>
        <p:txBody>
          <a:bodyPr>
            <a:spAutoFit/>
          </a:bodyPr>
          <a:lstStyle/>
          <a:p>
            <a:pPr algn="l"/>
            <a:r>
              <a:rPr lang="en-US"/>
              <a:t>Notice that 11100101 is the low 8 bits of 0100101011100101</a:t>
            </a:r>
            <a:r>
              <a:rPr lang="en-US" sz="2000"/>
              <a:t>.</a:t>
            </a:r>
            <a:endParaRPr lang="en-US"/>
          </a:p>
        </p:txBody>
      </p:sp>
    </p:spTree>
    <p:custDataLst>
      <p:tags r:id="rId1"/>
    </p:custDataLst>
    <p:extLst>
      <p:ext uri="{BB962C8B-B14F-4D97-AF65-F5344CB8AC3E}">
        <p14:creationId xmlns:p14="http://schemas.microsoft.com/office/powerpoint/2010/main" val="358441788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1600200" y="6172200"/>
            <a:ext cx="5334000" cy="457200"/>
          </a:xfrm>
          <a:prstGeom prst="rect">
            <a:avLst/>
          </a:prstGeom>
        </p:spPr>
        <p:txBody>
          <a:bodyPr/>
          <a:lstStyle/>
          <a:p>
            <a:endParaRPr lang="en-US" dirty="0"/>
          </a:p>
        </p:txBody>
      </p:sp>
      <p:sp>
        <p:nvSpPr>
          <p:cNvPr id="5" name="Slide Number Placeholder 4"/>
          <p:cNvSpPr>
            <a:spLocks noGrp="1"/>
          </p:cNvSpPr>
          <p:nvPr>
            <p:ph type="sldNum" sz="quarter" idx="11"/>
          </p:nvPr>
        </p:nvSpPr>
        <p:spPr/>
        <p:txBody>
          <a:bodyPr/>
          <a:lstStyle/>
          <a:p>
            <a:fld id="{EF29195B-9314-4A88-9415-31FED31DD633}" type="slidenum">
              <a:rPr lang="en-US"/>
              <a:pPr/>
              <a:t>46</a:t>
            </a:fld>
            <a:endParaRPr lang="en-US"/>
          </a:p>
        </p:txBody>
      </p:sp>
      <p:sp>
        <p:nvSpPr>
          <p:cNvPr id="586754" name="Rectangle 2"/>
          <p:cNvSpPr>
            <a:spLocks noGrp="1" noChangeArrowheads="1"/>
          </p:cNvSpPr>
          <p:nvPr>
            <p:ph type="title"/>
          </p:nvPr>
        </p:nvSpPr>
        <p:spPr/>
        <p:txBody>
          <a:bodyPr/>
          <a:lstStyle/>
          <a:p>
            <a:r>
              <a:rPr lang="en-US"/>
              <a:t>Jargon: Cache Conflict</a:t>
            </a:r>
          </a:p>
        </p:txBody>
      </p:sp>
      <p:sp>
        <p:nvSpPr>
          <p:cNvPr id="586755" name="Rectangle 3"/>
          <p:cNvSpPr>
            <a:spLocks noGrp="1" noChangeArrowheads="1"/>
          </p:cNvSpPr>
          <p:nvPr>
            <p:ph type="body" idx="1"/>
          </p:nvPr>
        </p:nvSpPr>
        <p:spPr>
          <a:xfrm>
            <a:off x="609600" y="1371600"/>
            <a:ext cx="7924800" cy="5029200"/>
          </a:xfrm>
        </p:spPr>
        <p:txBody>
          <a:bodyPr/>
          <a:lstStyle/>
          <a:p>
            <a:pPr>
              <a:lnSpc>
                <a:spcPct val="90000"/>
              </a:lnSpc>
              <a:buFont typeface="Wingdings" pitchFamily="2" charset="2"/>
              <a:buNone/>
            </a:pPr>
            <a:r>
              <a:rPr lang="en-US" dirty="0"/>
              <a:t>Suppose that the cache address 11100101 currently contains RAM address 0100101011100101.</a:t>
            </a:r>
          </a:p>
          <a:p>
            <a:pPr>
              <a:lnSpc>
                <a:spcPct val="90000"/>
              </a:lnSpc>
              <a:buFont typeface="Wingdings" pitchFamily="2" charset="2"/>
              <a:buNone/>
            </a:pPr>
            <a:r>
              <a:rPr lang="en-US" dirty="0"/>
              <a:t>But, we now need to load RAM address 1100101011100101, which maps to the same cache address as 0100101011100101.</a:t>
            </a:r>
          </a:p>
          <a:p>
            <a:pPr>
              <a:lnSpc>
                <a:spcPct val="90000"/>
              </a:lnSpc>
              <a:buFont typeface="Wingdings" pitchFamily="2" charset="2"/>
              <a:buNone/>
            </a:pPr>
            <a:r>
              <a:rPr lang="en-US" dirty="0"/>
              <a:t>This is called a </a:t>
            </a:r>
            <a:r>
              <a:rPr lang="en-US" b="1" i="1" u="sng" dirty="0">
                <a:solidFill>
                  <a:schemeClr val="hlink"/>
                </a:solidFill>
              </a:rPr>
              <a:t>cache conflict</a:t>
            </a:r>
            <a:r>
              <a:rPr lang="en-US" dirty="0">
                <a:solidFill>
                  <a:schemeClr val="hlink"/>
                </a:solidFill>
              </a:rPr>
              <a:t> </a:t>
            </a:r>
            <a:r>
              <a:rPr lang="en-US" dirty="0"/>
              <a:t>: the CPU needs a RAM location that maps to a cache line already in use.</a:t>
            </a:r>
          </a:p>
          <a:p>
            <a:pPr>
              <a:lnSpc>
                <a:spcPct val="90000"/>
              </a:lnSpc>
              <a:buFont typeface="Wingdings" pitchFamily="2" charset="2"/>
              <a:buNone/>
            </a:pPr>
            <a:r>
              <a:rPr lang="en-US" dirty="0"/>
              <a:t>In the case of direct mapped cache, every cache conflict leads to the new cache line clobbering the old cache line.</a:t>
            </a:r>
          </a:p>
          <a:p>
            <a:pPr>
              <a:lnSpc>
                <a:spcPct val="90000"/>
              </a:lnSpc>
              <a:buFont typeface="Wingdings" pitchFamily="2" charset="2"/>
              <a:buNone/>
            </a:pPr>
            <a:r>
              <a:rPr lang="en-US" dirty="0"/>
              <a:t>This can lead to serious performance problems.</a:t>
            </a:r>
          </a:p>
        </p:txBody>
      </p:sp>
      <p:sp>
        <p:nvSpPr>
          <p:cNvPr id="6" name="Footer Placeholder 3"/>
          <p:cNvSpPr txBox="1">
            <a:spLocks/>
          </p:cNvSpPr>
          <p:nvPr/>
        </p:nvSpPr>
        <p:spPr bwMode="auto">
          <a:xfrm>
            <a:off x="1600200" y="6172200"/>
            <a:ext cx="5334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Supercomputing in Plain English: Storage Hierarchy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Tue Jan 27 2015</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Tree>
    <p:custDataLst>
      <p:tags r:id="rId1"/>
    </p:custDataLst>
    <p:extLst>
      <p:ext uri="{BB962C8B-B14F-4D97-AF65-F5344CB8AC3E}">
        <p14:creationId xmlns:p14="http://schemas.microsoft.com/office/powerpoint/2010/main" val="295006206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3"/>
          <p:cNvSpPr>
            <a:spLocks noGrp="1"/>
          </p:cNvSpPr>
          <p:nvPr>
            <p:ph type="ftr" sz="quarter" idx="4294967295"/>
          </p:nvPr>
        </p:nvSpPr>
        <p:spPr>
          <a:xfrm>
            <a:off x="1600200" y="6172200"/>
            <a:ext cx="5334000" cy="457200"/>
          </a:xfrm>
          <a:prstGeom prst="rect">
            <a:avLst/>
          </a:prstGeom>
        </p:spPr>
        <p:txBody>
          <a:bodyPr/>
          <a:lstStyle/>
          <a:p>
            <a:endParaRPr lang="en-US" dirty="0"/>
          </a:p>
        </p:txBody>
      </p:sp>
      <p:sp>
        <p:nvSpPr>
          <p:cNvPr id="7" name="Slide Number Placeholder 4"/>
          <p:cNvSpPr>
            <a:spLocks noGrp="1"/>
          </p:cNvSpPr>
          <p:nvPr>
            <p:ph type="sldNum" sz="quarter" idx="11"/>
          </p:nvPr>
        </p:nvSpPr>
        <p:spPr/>
        <p:txBody>
          <a:bodyPr/>
          <a:lstStyle/>
          <a:p>
            <a:fld id="{398FD3FC-06FD-446A-ACEE-23F5B6853D3E}" type="slidenum">
              <a:rPr lang="en-US"/>
              <a:pPr/>
              <a:t>47</a:t>
            </a:fld>
            <a:endParaRPr lang="en-US"/>
          </a:p>
        </p:txBody>
      </p:sp>
      <p:sp>
        <p:nvSpPr>
          <p:cNvPr id="587778" name="Rectangle 2"/>
          <p:cNvSpPr>
            <a:spLocks noGrp="1" noChangeArrowheads="1"/>
          </p:cNvSpPr>
          <p:nvPr>
            <p:ph type="title"/>
          </p:nvPr>
        </p:nvSpPr>
        <p:spPr/>
        <p:txBody>
          <a:bodyPr/>
          <a:lstStyle/>
          <a:p>
            <a:r>
              <a:rPr lang="en-US"/>
              <a:t>Problem with Direct Mapped: F90</a:t>
            </a:r>
          </a:p>
        </p:txBody>
      </p:sp>
      <p:sp>
        <p:nvSpPr>
          <p:cNvPr id="587779" name="Rectangle 3"/>
          <p:cNvSpPr>
            <a:spLocks noGrp="1" noChangeArrowheads="1"/>
          </p:cNvSpPr>
          <p:nvPr>
            <p:ph type="body" idx="1"/>
          </p:nvPr>
        </p:nvSpPr>
        <p:spPr>
          <a:xfrm>
            <a:off x="831850" y="1371600"/>
            <a:ext cx="7258050" cy="1600200"/>
          </a:xfrm>
        </p:spPr>
        <p:txBody>
          <a:bodyPr/>
          <a:lstStyle/>
          <a:p>
            <a:pPr>
              <a:buFont typeface="Wingdings" pitchFamily="2" charset="2"/>
              <a:buNone/>
            </a:pPr>
            <a:r>
              <a:rPr lang="en-US"/>
              <a:t>If you have two arrays that start in the same place relative to cache, then they might clobber each other all the time: no cache hits!</a:t>
            </a:r>
          </a:p>
        </p:txBody>
      </p:sp>
      <p:sp>
        <p:nvSpPr>
          <p:cNvPr id="587780" name="Text Box 4"/>
          <p:cNvSpPr txBox="1">
            <a:spLocks noChangeArrowheads="1"/>
          </p:cNvSpPr>
          <p:nvPr/>
        </p:nvSpPr>
        <p:spPr bwMode="auto">
          <a:xfrm>
            <a:off x="914400" y="2819400"/>
            <a:ext cx="7725192" cy="1846659"/>
          </a:xfrm>
          <a:prstGeom prst="rect">
            <a:avLst/>
          </a:prstGeom>
          <a:noFill/>
          <a:ln w="9525">
            <a:noFill/>
            <a:miter lim="800000"/>
            <a:headEnd/>
            <a:tailEnd/>
          </a:ln>
          <a:effectLst/>
        </p:spPr>
        <p:txBody>
          <a:bodyPr wrap="none">
            <a:spAutoFit/>
          </a:bodyPr>
          <a:lstStyle/>
          <a:p>
            <a:pPr algn="l"/>
            <a:r>
              <a:rPr lang="en-US" sz="2000" b="1" dirty="0">
                <a:latin typeface="Courier New" pitchFamily="49" charset="0"/>
              </a:rPr>
              <a:t>REAL,DIMENSION(</a:t>
            </a:r>
            <a:r>
              <a:rPr lang="en-US" sz="2000" b="1" dirty="0" err="1">
                <a:latin typeface="Courier New" pitchFamily="49" charset="0"/>
              </a:rPr>
              <a:t>multiple_of_cache_size</a:t>
            </a:r>
            <a:r>
              <a:rPr lang="en-US" sz="2000" b="1" dirty="0">
                <a:latin typeface="Courier New" pitchFamily="49" charset="0"/>
              </a:rPr>
              <a:t>) :: a, b, c</a:t>
            </a:r>
          </a:p>
          <a:p>
            <a:pPr algn="l"/>
            <a:r>
              <a:rPr lang="en-US" sz="2000" b="1" dirty="0">
                <a:latin typeface="Courier New" pitchFamily="49" charset="0"/>
              </a:rPr>
              <a:t>INTEGER :: index</a:t>
            </a:r>
          </a:p>
          <a:p>
            <a:pPr algn="l"/>
            <a:endParaRPr lang="en-US" sz="2000" b="1" dirty="0">
              <a:latin typeface="Courier New" pitchFamily="49" charset="0"/>
            </a:endParaRPr>
          </a:p>
          <a:p>
            <a:pPr algn="l">
              <a:lnSpc>
                <a:spcPct val="70000"/>
              </a:lnSpc>
            </a:pPr>
            <a:r>
              <a:rPr lang="en-US" sz="2000" b="1" dirty="0">
                <a:latin typeface="Courier New" pitchFamily="49" charset="0"/>
              </a:rPr>
              <a:t>DO index = 1, </a:t>
            </a:r>
            <a:r>
              <a:rPr lang="en-US" sz="2000" b="1" dirty="0" err="1">
                <a:latin typeface="Courier New" pitchFamily="49" charset="0"/>
              </a:rPr>
              <a:t>multiple_of_cache_size</a:t>
            </a:r>
            <a:endParaRPr lang="en-US" sz="2000" b="1" dirty="0">
              <a:latin typeface="Courier New" pitchFamily="49" charset="0"/>
            </a:endParaRPr>
          </a:p>
          <a:p>
            <a:pPr algn="l"/>
            <a:r>
              <a:rPr lang="en-US" sz="2000" b="1" dirty="0">
                <a:latin typeface="Courier New" pitchFamily="49" charset="0"/>
              </a:rPr>
              <a:t>    a(index) = b(index) + c(index)</a:t>
            </a:r>
          </a:p>
          <a:p>
            <a:pPr algn="l"/>
            <a:r>
              <a:rPr lang="en-US" sz="2000" b="1" dirty="0">
                <a:latin typeface="Courier New" pitchFamily="49" charset="0"/>
              </a:rPr>
              <a:t>END DO</a:t>
            </a:r>
          </a:p>
        </p:txBody>
      </p:sp>
      <p:sp>
        <p:nvSpPr>
          <p:cNvPr id="587781" name="Text Box 5"/>
          <p:cNvSpPr txBox="1">
            <a:spLocks noChangeArrowheads="1"/>
          </p:cNvSpPr>
          <p:nvPr/>
        </p:nvSpPr>
        <p:spPr bwMode="auto">
          <a:xfrm>
            <a:off x="533400" y="4819471"/>
            <a:ext cx="8001000" cy="1200329"/>
          </a:xfrm>
          <a:prstGeom prst="rect">
            <a:avLst/>
          </a:prstGeom>
          <a:noFill/>
          <a:ln w="9525">
            <a:noFill/>
            <a:miter lim="800000"/>
            <a:headEnd/>
            <a:tailEnd/>
          </a:ln>
          <a:effectLst/>
        </p:spPr>
        <p:txBody>
          <a:bodyPr>
            <a:spAutoFit/>
          </a:bodyPr>
          <a:lstStyle/>
          <a:p>
            <a:pPr algn="l"/>
            <a:r>
              <a:rPr lang="en-US" sz="2400" dirty="0"/>
              <a:t>In this example, </a:t>
            </a:r>
            <a:r>
              <a:rPr lang="en-US" sz="2400" b="1" dirty="0">
                <a:latin typeface="Courier New" pitchFamily="49" charset="0"/>
              </a:rPr>
              <a:t>a(index)</a:t>
            </a:r>
            <a:r>
              <a:rPr lang="en-US" sz="2400" b="1" dirty="0"/>
              <a:t>,</a:t>
            </a:r>
            <a:r>
              <a:rPr lang="en-US" sz="2400" b="1" dirty="0">
                <a:latin typeface="Courier New" pitchFamily="49" charset="0"/>
              </a:rPr>
              <a:t> b(index)</a:t>
            </a:r>
            <a:r>
              <a:rPr lang="en-US" sz="2400" dirty="0"/>
              <a:t> and </a:t>
            </a:r>
            <a:r>
              <a:rPr lang="en-US" sz="2400" b="1" dirty="0">
                <a:latin typeface="Courier New" pitchFamily="49" charset="0"/>
              </a:rPr>
              <a:t>c(index)</a:t>
            </a:r>
            <a:r>
              <a:rPr lang="en-US" sz="2400" dirty="0"/>
              <a:t> all map to the same cache line, so loading </a:t>
            </a:r>
            <a:r>
              <a:rPr lang="en-US" sz="2400" b="1" dirty="0">
                <a:latin typeface="Courier New" pitchFamily="49" charset="0"/>
              </a:rPr>
              <a:t>c(index)</a:t>
            </a:r>
            <a:r>
              <a:rPr lang="en-US" sz="2400" dirty="0"/>
              <a:t> clobbers  </a:t>
            </a:r>
            <a:r>
              <a:rPr lang="en-US" sz="2400" b="1" dirty="0">
                <a:latin typeface="Courier New" pitchFamily="49" charset="0"/>
              </a:rPr>
              <a:t>b(index</a:t>
            </a:r>
            <a:r>
              <a:rPr lang="en-US" sz="2400" b="1" dirty="0"/>
              <a:t>) – </a:t>
            </a:r>
            <a:r>
              <a:rPr lang="en-US" sz="2400" b="1" u="sng" dirty="0">
                <a:solidFill>
                  <a:schemeClr val="hlink"/>
                </a:solidFill>
              </a:rPr>
              <a:t>no cache reuse!</a:t>
            </a:r>
          </a:p>
        </p:txBody>
      </p:sp>
      <p:sp>
        <p:nvSpPr>
          <p:cNvPr id="8" name="Footer Placeholder 3"/>
          <p:cNvSpPr txBox="1">
            <a:spLocks/>
          </p:cNvSpPr>
          <p:nvPr/>
        </p:nvSpPr>
        <p:spPr bwMode="auto">
          <a:xfrm>
            <a:off x="1600200" y="6172200"/>
            <a:ext cx="5334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Supercomputing in Plain English: Storage Hierarchy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Tue Jan 27 2015</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Tree>
    <p:custDataLst>
      <p:tags r:id="rId1"/>
    </p:custDataLst>
    <p:extLst>
      <p:ext uri="{BB962C8B-B14F-4D97-AF65-F5344CB8AC3E}">
        <p14:creationId xmlns:p14="http://schemas.microsoft.com/office/powerpoint/2010/main" val="201852436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3"/>
          <p:cNvSpPr>
            <a:spLocks noGrp="1"/>
          </p:cNvSpPr>
          <p:nvPr>
            <p:ph type="ftr" sz="quarter" idx="4294967295"/>
          </p:nvPr>
        </p:nvSpPr>
        <p:spPr>
          <a:xfrm>
            <a:off x="1600200" y="6172200"/>
            <a:ext cx="5334000" cy="457200"/>
          </a:xfrm>
          <a:prstGeom prst="rect">
            <a:avLst/>
          </a:prstGeom>
        </p:spPr>
        <p:txBody>
          <a:bodyPr/>
          <a:lstStyle/>
          <a:p>
            <a:endParaRPr lang="en-US" dirty="0"/>
          </a:p>
        </p:txBody>
      </p:sp>
      <p:sp>
        <p:nvSpPr>
          <p:cNvPr id="7" name="Slide Number Placeholder 4"/>
          <p:cNvSpPr>
            <a:spLocks noGrp="1"/>
          </p:cNvSpPr>
          <p:nvPr>
            <p:ph type="sldNum" sz="quarter" idx="11"/>
          </p:nvPr>
        </p:nvSpPr>
        <p:spPr/>
        <p:txBody>
          <a:bodyPr/>
          <a:lstStyle/>
          <a:p>
            <a:fld id="{B5046BA1-18F2-4E3E-AC0D-2C15418515FA}" type="slidenum">
              <a:rPr lang="en-US"/>
              <a:pPr/>
              <a:t>48</a:t>
            </a:fld>
            <a:endParaRPr lang="en-US"/>
          </a:p>
        </p:txBody>
      </p:sp>
      <p:sp>
        <p:nvSpPr>
          <p:cNvPr id="588802" name="Rectangle 2"/>
          <p:cNvSpPr>
            <a:spLocks noGrp="1" noChangeArrowheads="1"/>
          </p:cNvSpPr>
          <p:nvPr>
            <p:ph type="title"/>
          </p:nvPr>
        </p:nvSpPr>
        <p:spPr/>
        <p:txBody>
          <a:bodyPr/>
          <a:lstStyle/>
          <a:p>
            <a:r>
              <a:rPr lang="en-US"/>
              <a:t>Problem with Direct Mapped: C</a:t>
            </a:r>
          </a:p>
        </p:txBody>
      </p:sp>
      <p:sp>
        <p:nvSpPr>
          <p:cNvPr id="588803" name="Rectangle 3"/>
          <p:cNvSpPr>
            <a:spLocks noGrp="1" noChangeArrowheads="1"/>
          </p:cNvSpPr>
          <p:nvPr>
            <p:ph type="body" idx="1"/>
          </p:nvPr>
        </p:nvSpPr>
        <p:spPr>
          <a:xfrm>
            <a:off x="831850" y="1371600"/>
            <a:ext cx="7258050" cy="1600200"/>
          </a:xfrm>
        </p:spPr>
        <p:txBody>
          <a:bodyPr/>
          <a:lstStyle/>
          <a:p>
            <a:pPr>
              <a:buFont typeface="Wingdings" pitchFamily="2" charset="2"/>
              <a:buNone/>
            </a:pPr>
            <a:r>
              <a:rPr lang="en-US" dirty="0"/>
              <a:t>If you have two arrays that start in the same place relative to cache, then they might clobber each other all the time: no cache hits!</a:t>
            </a:r>
          </a:p>
        </p:txBody>
      </p:sp>
      <p:sp>
        <p:nvSpPr>
          <p:cNvPr id="588804" name="Text Box 4"/>
          <p:cNvSpPr txBox="1">
            <a:spLocks noChangeArrowheads="1"/>
          </p:cNvSpPr>
          <p:nvPr/>
        </p:nvSpPr>
        <p:spPr bwMode="auto">
          <a:xfrm>
            <a:off x="914400" y="2590800"/>
            <a:ext cx="7417415" cy="2185214"/>
          </a:xfrm>
          <a:prstGeom prst="rect">
            <a:avLst/>
          </a:prstGeom>
          <a:noFill/>
          <a:ln w="9525">
            <a:noFill/>
            <a:miter lim="800000"/>
            <a:headEnd/>
            <a:tailEnd/>
          </a:ln>
          <a:effectLst/>
        </p:spPr>
        <p:txBody>
          <a:bodyPr wrap="none">
            <a:spAutoFit/>
          </a:bodyPr>
          <a:lstStyle/>
          <a:p>
            <a:pPr algn="l">
              <a:lnSpc>
                <a:spcPct val="90000"/>
              </a:lnSpc>
            </a:pPr>
            <a:r>
              <a:rPr lang="en-US" sz="2000" b="1" dirty="0">
                <a:latin typeface="Courier New" pitchFamily="49" charset="0"/>
              </a:rPr>
              <a:t>float a[</a:t>
            </a:r>
            <a:r>
              <a:rPr lang="en-US" sz="2000" b="1" dirty="0" err="1">
                <a:latin typeface="Courier New" pitchFamily="49" charset="0"/>
              </a:rPr>
              <a:t>multiple_of_cache_size</a:t>
            </a:r>
            <a:r>
              <a:rPr lang="en-US" sz="2000" b="1" dirty="0">
                <a:latin typeface="Courier New" pitchFamily="49" charset="0"/>
              </a:rPr>
              <a:t>],</a:t>
            </a:r>
          </a:p>
          <a:p>
            <a:pPr algn="l">
              <a:lnSpc>
                <a:spcPct val="90000"/>
              </a:lnSpc>
            </a:pPr>
            <a:r>
              <a:rPr lang="en-US" sz="2000" b="1" dirty="0">
                <a:latin typeface="Courier New" pitchFamily="49" charset="0"/>
              </a:rPr>
              <a:t>      b[</a:t>
            </a:r>
            <a:r>
              <a:rPr lang="en-US" sz="2000" b="1" dirty="0" err="1">
                <a:latin typeface="Courier New" pitchFamily="49" charset="0"/>
              </a:rPr>
              <a:t>multiple_of_cache_size</a:t>
            </a:r>
            <a:r>
              <a:rPr lang="en-US" sz="2000" b="1" dirty="0">
                <a:latin typeface="Courier New" pitchFamily="49" charset="0"/>
              </a:rPr>
              <a:t>,</a:t>
            </a:r>
          </a:p>
          <a:p>
            <a:pPr algn="l">
              <a:lnSpc>
                <a:spcPct val="90000"/>
              </a:lnSpc>
            </a:pPr>
            <a:r>
              <a:rPr lang="en-US" sz="2000" b="1" dirty="0">
                <a:latin typeface="Courier New" pitchFamily="49" charset="0"/>
              </a:rPr>
              <a:t>      c[</a:t>
            </a:r>
            <a:r>
              <a:rPr lang="en-US" sz="2000" b="1" dirty="0" err="1">
                <a:latin typeface="Courier New" pitchFamily="49" charset="0"/>
              </a:rPr>
              <a:t>multiple_of_cache_size</a:t>
            </a:r>
            <a:r>
              <a:rPr lang="en-US" sz="2000" b="1" dirty="0">
                <a:latin typeface="Courier New" pitchFamily="49" charset="0"/>
              </a:rPr>
              <a:t>];</a:t>
            </a:r>
          </a:p>
          <a:p>
            <a:pPr algn="l">
              <a:lnSpc>
                <a:spcPct val="90000"/>
              </a:lnSpc>
            </a:pPr>
            <a:r>
              <a:rPr lang="en-US" sz="2000" b="1" dirty="0" err="1">
                <a:latin typeface="Courier New" pitchFamily="49" charset="0"/>
              </a:rPr>
              <a:t>int</a:t>
            </a:r>
            <a:r>
              <a:rPr lang="en-US" sz="2000" b="1" dirty="0">
                <a:latin typeface="Courier New" pitchFamily="49" charset="0"/>
              </a:rPr>
              <a:t> index;</a:t>
            </a:r>
          </a:p>
          <a:p>
            <a:pPr algn="l">
              <a:lnSpc>
                <a:spcPct val="80000"/>
              </a:lnSpc>
            </a:pPr>
            <a:endParaRPr lang="en-US" sz="2000" b="1" dirty="0">
              <a:latin typeface="Courier New" pitchFamily="49" charset="0"/>
            </a:endParaRPr>
          </a:p>
          <a:p>
            <a:pPr algn="l">
              <a:lnSpc>
                <a:spcPct val="70000"/>
              </a:lnSpc>
            </a:pPr>
            <a:r>
              <a:rPr lang="en-US" sz="2000" b="1" dirty="0">
                <a:latin typeface="Courier New" pitchFamily="49" charset="0"/>
              </a:rPr>
              <a:t>for (index = 0; index &lt; </a:t>
            </a:r>
            <a:r>
              <a:rPr lang="en-US" sz="2000" b="1" dirty="0" err="1">
                <a:latin typeface="Courier New" pitchFamily="49" charset="0"/>
              </a:rPr>
              <a:t>multiple_of_cache_size</a:t>
            </a:r>
            <a:r>
              <a:rPr lang="en-US" sz="2000" b="1" dirty="0">
                <a:latin typeface="Courier New" pitchFamily="49" charset="0"/>
              </a:rPr>
              <a:t>;</a:t>
            </a:r>
          </a:p>
          <a:p>
            <a:pPr algn="l">
              <a:lnSpc>
                <a:spcPct val="70000"/>
              </a:lnSpc>
            </a:pPr>
            <a:r>
              <a:rPr lang="en-US" sz="2000" b="1" dirty="0">
                <a:latin typeface="Courier New" pitchFamily="49" charset="0"/>
              </a:rPr>
              <a:t>     index++)</a:t>
            </a:r>
          </a:p>
          <a:p>
            <a:pPr algn="l"/>
            <a:r>
              <a:rPr lang="en-US" sz="2000" b="1" dirty="0">
                <a:latin typeface="Courier New" pitchFamily="49" charset="0"/>
              </a:rPr>
              <a:t>    { a[index] = b[index] + c[index]; }</a:t>
            </a:r>
          </a:p>
        </p:txBody>
      </p:sp>
      <p:sp>
        <p:nvSpPr>
          <p:cNvPr id="588805" name="Text Box 5"/>
          <p:cNvSpPr txBox="1">
            <a:spLocks noChangeArrowheads="1"/>
          </p:cNvSpPr>
          <p:nvPr/>
        </p:nvSpPr>
        <p:spPr bwMode="auto">
          <a:xfrm>
            <a:off x="533400" y="4819471"/>
            <a:ext cx="8001000" cy="1200329"/>
          </a:xfrm>
          <a:prstGeom prst="rect">
            <a:avLst/>
          </a:prstGeom>
          <a:noFill/>
          <a:ln w="9525">
            <a:noFill/>
            <a:miter lim="800000"/>
            <a:headEnd/>
            <a:tailEnd/>
          </a:ln>
          <a:effectLst/>
        </p:spPr>
        <p:txBody>
          <a:bodyPr>
            <a:spAutoFit/>
          </a:bodyPr>
          <a:lstStyle/>
          <a:p>
            <a:pPr algn="l"/>
            <a:r>
              <a:rPr lang="en-US" sz="2400" dirty="0"/>
              <a:t>In this example, </a:t>
            </a:r>
            <a:r>
              <a:rPr lang="en-US" sz="2400" b="1" dirty="0">
                <a:latin typeface="Courier New" pitchFamily="49" charset="0"/>
              </a:rPr>
              <a:t>a[index]</a:t>
            </a:r>
            <a:r>
              <a:rPr lang="en-US" sz="2400" b="1" dirty="0"/>
              <a:t>,</a:t>
            </a:r>
            <a:r>
              <a:rPr lang="en-US" sz="2400" b="1" dirty="0">
                <a:latin typeface="Courier New" pitchFamily="49" charset="0"/>
              </a:rPr>
              <a:t> b[index]</a:t>
            </a:r>
            <a:r>
              <a:rPr lang="en-US" sz="2400" dirty="0"/>
              <a:t> and </a:t>
            </a:r>
            <a:r>
              <a:rPr lang="en-US" sz="2400" b="1" dirty="0">
                <a:latin typeface="Courier New" pitchFamily="49" charset="0"/>
              </a:rPr>
              <a:t>c[index]</a:t>
            </a:r>
            <a:r>
              <a:rPr lang="en-US" sz="2400" dirty="0"/>
              <a:t> all map to the same cache line, so loading </a:t>
            </a:r>
            <a:r>
              <a:rPr lang="en-US" sz="2400" b="1" dirty="0">
                <a:latin typeface="Courier New" pitchFamily="49" charset="0"/>
              </a:rPr>
              <a:t>c[index]</a:t>
            </a:r>
            <a:r>
              <a:rPr lang="en-US" sz="2400" dirty="0"/>
              <a:t> clobbers  </a:t>
            </a:r>
            <a:r>
              <a:rPr lang="en-US" sz="2400" b="1" dirty="0">
                <a:latin typeface="Courier New" pitchFamily="49" charset="0"/>
              </a:rPr>
              <a:t>b[index]</a:t>
            </a:r>
            <a:r>
              <a:rPr lang="en-US" sz="2400" b="1" dirty="0"/>
              <a:t> – </a:t>
            </a:r>
            <a:r>
              <a:rPr lang="en-US" sz="2400" b="1" u="sng" dirty="0">
                <a:solidFill>
                  <a:schemeClr val="hlink"/>
                </a:solidFill>
              </a:rPr>
              <a:t>no cache reuse!</a:t>
            </a:r>
          </a:p>
        </p:txBody>
      </p:sp>
      <p:sp>
        <p:nvSpPr>
          <p:cNvPr id="8" name="Footer Placeholder 3"/>
          <p:cNvSpPr txBox="1">
            <a:spLocks/>
          </p:cNvSpPr>
          <p:nvPr/>
        </p:nvSpPr>
        <p:spPr bwMode="auto">
          <a:xfrm>
            <a:off x="1600200" y="6172200"/>
            <a:ext cx="5334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Supercomputing in Plain English: Storage Hierarchy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Tue Jan 27 2015</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Tree>
    <p:custDataLst>
      <p:tags r:id="rId1"/>
    </p:custDataLst>
    <p:extLst>
      <p:ext uri="{BB962C8B-B14F-4D97-AF65-F5344CB8AC3E}">
        <p14:creationId xmlns:p14="http://schemas.microsoft.com/office/powerpoint/2010/main" val="152511835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1600200" y="6172200"/>
            <a:ext cx="5334000" cy="457200"/>
          </a:xfrm>
          <a:prstGeom prst="rect">
            <a:avLst/>
          </a:prstGeom>
        </p:spPr>
        <p:txBody>
          <a:bodyPr/>
          <a:lstStyle/>
          <a:p>
            <a:endParaRPr lang="en-US" dirty="0"/>
          </a:p>
        </p:txBody>
      </p:sp>
      <p:sp>
        <p:nvSpPr>
          <p:cNvPr id="5" name="Slide Number Placeholder 4"/>
          <p:cNvSpPr>
            <a:spLocks noGrp="1"/>
          </p:cNvSpPr>
          <p:nvPr>
            <p:ph type="sldNum" sz="quarter" idx="11"/>
          </p:nvPr>
        </p:nvSpPr>
        <p:spPr/>
        <p:txBody>
          <a:bodyPr/>
          <a:lstStyle/>
          <a:p>
            <a:fld id="{9860F2C3-2D21-42A7-9E9F-B6B6F3B1608D}" type="slidenum">
              <a:rPr lang="en-US"/>
              <a:pPr/>
              <a:t>49</a:t>
            </a:fld>
            <a:endParaRPr lang="en-US"/>
          </a:p>
        </p:txBody>
      </p:sp>
      <p:sp>
        <p:nvSpPr>
          <p:cNvPr id="589826" name="Rectangle 2"/>
          <p:cNvSpPr>
            <a:spLocks noGrp="1" noChangeArrowheads="1"/>
          </p:cNvSpPr>
          <p:nvPr>
            <p:ph type="title"/>
          </p:nvPr>
        </p:nvSpPr>
        <p:spPr/>
        <p:txBody>
          <a:bodyPr/>
          <a:lstStyle/>
          <a:p>
            <a:r>
              <a:rPr lang="en-US"/>
              <a:t>Fully Associative Cache</a:t>
            </a:r>
          </a:p>
        </p:txBody>
      </p:sp>
      <p:sp>
        <p:nvSpPr>
          <p:cNvPr id="589827" name="Rectangle 3"/>
          <p:cNvSpPr>
            <a:spLocks noGrp="1" noChangeArrowheads="1"/>
          </p:cNvSpPr>
          <p:nvPr>
            <p:ph type="body" idx="1"/>
          </p:nvPr>
        </p:nvSpPr>
        <p:spPr>
          <a:xfrm>
            <a:off x="609600" y="1219200"/>
            <a:ext cx="8001000" cy="4800600"/>
          </a:xfrm>
        </p:spPr>
        <p:txBody>
          <a:bodyPr/>
          <a:lstStyle/>
          <a:p>
            <a:pPr>
              <a:lnSpc>
                <a:spcPct val="90000"/>
              </a:lnSpc>
              <a:buFont typeface="Wingdings" pitchFamily="2" charset="2"/>
              <a:buNone/>
            </a:pPr>
            <a:r>
              <a:rPr lang="en-US" b="1" i="1" u="sng"/>
              <a:t>Fully Associative Cache</a:t>
            </a:r>
            <a:r>
              <a:rPr lang="en-US"/>
              <a:t> can put </a:t>
            </a:r>
            <a:r>
              <a:rPr lang="en-US" b="1" u="sng">
                <a:solidFill>
                  <a:schemeClr val="folHlink"/>
                </a:solidFill>
              </a:rPr>
              <a:t>any</a:t>
            </a:r>
            <a:r>
              <a:rPr lang="en-US"/>
              <a:t> line of main memory into </a:t>
            </a:r>
            <a:r>
              <a:rPr lang="en-US" b="1" u="sng">
                <a:solidFill>
                  <a:schemeClr val="folHlink"/>
                </a:solidFill>
              </a:rPr>
              <a:t>any</a:t>
            </a:r>
            <a:r>
              <a:rPr lang="en-US"/>
              <a:t> cache line.</a:t>
            </a:r>
          </a:p>
          <a:p>
            <a:pPr>
              <a:lnSpc>
                <a:spcPct val="90000"/>
              </a:lnSpc>
              <a:buFont typeface="Wingdings" pitchFamily="2" charset="2"/>
              <a:buNone/>
            </a:pPr>
            <a:r>
              <a:rPr lang="en-US"/>
              <a:t>Typically, the cache management system will put the newly loaded data into the </a:t>
            </a:r>
            <a:r>
              <a:rPr lang="en-US" b="1" i="1" u="sng"/>
              <a:t>Least Recently Used</a:t>
            </a:r>
            <a:r>
              <a:rPr lang="en-US"/>
              <a:t> cache line, though other strategies are possible (e.g., </a:t>
            </a:r>
            <a:r>
              <a:rPr lang="en-US" b="1" i="1" u="sng"/>
              <a:t>Random</a:t>
            </a:r>
            <a:r>
              <a:rPr lang="en-US"/>
              <a:t>, </a:t>
            </a:r>
            <a:r>
              <a:rPr lang="en-US" b="1" i="1" u="sng"/>
              <a:t>First In First Out</a:t>
            </a:r>
            <a:r>
              <a:rPr lang="en-US"/>
              <a:t>, </a:t>
            </a:r>
            <a:r>
              <a:rPr lang="en-US" b="1" i="1" u="sng"/>
              <a:t>Round Robin</a:t>
            </a:r>
            <a:r>
              <a:rPr lang="en-US"/>
              <a:t>, </a:t>
            </a:r>
            <a:r>
              <a:rPr lang="en-US" b="1" i="1" u="sng"/>
              <a:t>Least Recently Modified</a:t>
            </a:r>
            <a:r>
              <a:rPr lang="en-US"/>
              <a:t>).</a:t>
            </a:r>
          </a:p>
          <a:p>
            <a:pPr>
              <a:lnSpc>
                <a:spcPct val="80000"/>
              </a:lnSpc>
              <a:buFont typeface="Wingdings" pitchFamily="2" charset="2"/>
              <a:buNone/>
            </a:pPr>
            <a:r>
              <a:rPr lang="en-US"/>
              <a:t>So, this can solve, or at least reduce, the cache conflict problem.</a:t>
            </a:r>
          </a:p>
          <a:p>
            <a:pPr>
              <a:lnSpc>
                <a:spcPct val="80000"/>
              </a:lnSpc>
              <a:buFont typeface="Wingdings" pitchFamily="2" charset="2"/>
              <a:buNone/>
            </a:pPr>
            <a:r>
              <a:rPr lang="en-US"/>
              <a:t>But, fully associative cache tends to be </a:t>
            </a:r>
            <a:r>
              <a:rPr lang="en-US" b="1" u="sng">
                <a:solidFill>
                  <a:schemeClr val="hlink"/>
                </a:solidFill>
              </a:rPr>
              <a:t>expensive</a:t>
            </a:r>
            <a:r>
              <a:rPr lang="en-US"/>
              <a:t>, so it’s pretty rare: you need </a:t>
            </a:r>
            <a:r>
              <a:rPr lang="en-US" i="1"/>
              <a:t>N</a:t>
            </a:r>
            <a:r>
              <a:rPr lang="en-US" baseline="-25000"/>
              <a:t>cache</a:t>
            </a:r>
            <a:r>
              <a:rPr lang="en-US" sz="4000" b="1" baseline="16000"/>
              <a:t>. </a:t>
            </a:r>
            <a:r>
              <a:rPr lang="en-US" i="1"/>
              <a:t>N</a:t>
            </a:r>
            <a:r>
              <a:rPr lang="en-US" baseline="-25000"/>
              <a:t>RAM</a:t>
            </a:r>
            <a:r>
              <a:rPr lang="en-US"/>
              <a:t> connections!</a:t>
            </a:r>
            <a:endParaRPr lang="en-US" u="sng"/>
          </a:p>
        </p:txBody>
      </p:sp>
      <p:sp>
        <p:nvSpPr>
          <p:cNvPr id="6" name="Footer Placeholder 3"/>
          <p:cNvSpPr txBox="1">
            <a:spLocks/>
          </p:cNvSpPr>
          <p:nvPr/>
        </p:nvSpPr>
        <p:spPr bwMode="auto">
          <a:xfrm>
            <a:off x="1600200" y="6172200"/>
            <a:ext cx="5334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Supercomputing in Plain English: Storage Hierarchy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Tue Jan 27 2015</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Tree>
    <p:custDataLst>
      <p:tags r:id="rId1"/>
    </p:custDataLst>
    <p:extLst>
      <p:ext uri="{BB962C8B-B14F-4D97-AF65-F5344CB8AC3E}">
        <p14:creationId xmlns:p14="http://schemas.microsoft.com/office/powerpoint/2010/main" val="10244754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Supercomputing in Plain </a:t>
            </a:r>
            <a:r>
              <a:rPr lang="en-US" dirty="0" smtClean="0"/>
              <a:t>English: Storage Hierarchy</a:t>
            </a:r>
            <a:endParaRPr lang="en-US" dirty="0"/>
          </a:p>
          <a:p>
            <a:r>
              <a:rPr lang="en-US" dirty="0" smtClean="0"/>
              <a:t>Tue Jan 27 2015</a:t>
            </a:r>
            <a:endParaRPr lang="en-US" dirty="0"/>
          </a:p>
        </p:txBody>
      </p:sp>
      <p:sp>
        <p:nvSpPr>
          <p:cNvPr id="5" name="Slide Number Placeholder 4"/>
          <p:cNvSpPr>
            <a:spLocks noGrp="1"/>
          </p:cNvSpPr>
          <p:nvPr>
            <p:ph type="sldNum" sz="quarter" idx="11"/>
          </p:nvPr>
        </p:nvSpPr>
        <p:spPr/>
        <p:txBody>
          <a:bodyPr/>
          <a:lstStyle/>
          <a:p>
            <a:fld id="{B3789806-1AB3-4CA1-B47B-AA81C5B4CD22}" type="slidenum">
              <a:rPr lang="en-US"/>
              <a:pPr/>
              <a:t>5</a:t>
            </a:fld>
            <a:endParaRPr lang="en-US"/>
          </a:p>
        </p:txBody>
      </p:sp>
      <p:sp>
        <p:nvSpPr>
          <p:cNvPr id="464898" name="Rectangle 2"/>
          <p:cNvSpPr>
            <a:spLocks noGrp="1" noChangeArrowheads="1"/>
          </p:cNvSpPr>
          <p:nvPr>
            <p:ph type="title"/>
          </p:nvPr>
        </p:nvSpPr>
        <p:spPr/>
        <p:txBody>
          <a:bodyPr/>
          <a:lstStyle/>
          <a:p>
            <a:r>
              <a:rPr lang="en-US" sz="3600" dirty="0"/>
              <a:t>H.323 (</a:t>
            </a:r>
            <a:r>
              <a:rPr lang="en-US" sz="3600" dirty="0" err="1"/>
              <a:t>Polycom</a:t>
            </a:r>
            <a:r>
              <a:rPr lang="en-US" sz="3600" dirty="0"/>
              <a:t> </a:t>
            </a:r>
            <a:r>
              <a:rPr lang="en-US" sz="3600" dirty="0" err="1"/>
              <a:t>etc</a:t>
            </a:r>
            <a:r>
              <a:rPr lang="en-US" sz="3600" dirty="0" smtClean="0"/>
              <a:t>) #1</a:t>
            </a:r>
            <a:endParaRPr lang="en-US" sz="3600" dirty="0"/>
          </a:p>
        </p:txBody>
      </p:sp>
      <p:sp>
        <p:nvSpPr>
          <p:cNvPr id="464899" name="Rectangle 3"/>
          <p:cNvSpPr>
            <a:spLocks noGrp="1" noChangeArrowheads="1"/>
          </p:cNvSpPr>
          <p:nvPr>
            <p:ph type="body" idx="1"/>
          </p:nvPr>
        </p:nvSpPr>
        <p:spPr>
          <a:xfrm>
            <a:off x="457200" y="1187316"/>
            <a:ext cx="8229600" cy="5113020"/>
          </a:xfrm>
        </p:spPr>
        <p:txBody>
          <a:bodyPr/>
          <a:lstStyle/>
          <a:p>
            <a:pPr>
              <a:buFont typeface="Wingdings" pitchFamily="2" charset="2"/>
              <a:buNone/>
            </a:pPr>
            <a:r>
              <a:rPr lang="en-US" dirty="0"/>
              <a:t>If you want to use H.323 videoconferencing – for example, </a:t>
            </a:r>
            <a:r>
              <a:rPr lang="en-US" dirty="0" err="1"/>
              <a:t>Polycom</a:t>
            </a:r>
            <a:r>
              <a:rPr lang="en-US" dirty="0"/>
              <a:t> – </a:t>
            </a:r>
            <a:r>
              <a:rPr lang="en-US" dirty="0" smtClean="0"/>
              <a:t>then:</a:t>
            </a:r>
          </a:p>
          <a:p>
            <a:r>
              <a:rPr lang="en-US" dirty="0"/>
              <a:t>If you AREN’T registered with the </a:t>
            </a:r>
            <a:r>
              <a:rPr lang="en-US" dirty="0" err="1"/>
              <a:t>OneNet</a:t>
            </a:r>
            <a:r>
              <a:rPr lang="en-US" dirty="0"/>
              <a:t> gatekeeper (which is probably the case), then:</a:t>
            </a:r>
          </a:p>
          <a:p>
            <a:pPr lvl="1"/>
            <a:r>
              <a:rPr lang="en-US" sz="2000" dirty="0"/>
              <a:t>Dial</a:t>
            </a:r>
            <a:r>
              <a:rPr lang="en-US" sz="2000" dirty="0">
                <a:latin typeface="Courier New" pitchFamily="49" charset="0"/>
                <a:cs typeface="Courier New" pitchFamily="49" charset="0"/>
              </a:rPr>
              <a:t> </a:t>
            </a:r>
            <a:r>
              <a:rPr lang="en-US" sz="2000" b="1" dirty="0">
                <a:latin typeface="Courier New" pitchFamily="49" charset="0"/>
                <a:cs typeface="Courier New" pitchFamily="49" charset="0"/>
              </a:rPr>
              <a:t>164.58.250.47</a:t>
            </a:r>
          </a:p>
          <a:p>
            <a:pPr lvl="1"/>
            <a:r>
              <a:rPr lang="en-US" sz="2000" dirty="0"/>
              <a:t>Bring up the virtual keypad. </a:t>
            </a:r>
            <a:br>
              <a:rPr lang="en-US" sz="2000" dirty="0"/>
            </a:br>
            <a:r>
              <a:rPr lang="en-US" sz="2000" dirty="0"/>
              <a:t>On some H.323 devices, you can bring up the virtual keypad by typing: </a:t>
            </a:r>
            <a:br>
              <a:rPr lang="en-US" sz="2000" dirty="0"/>
            </a:br>
            <a:r>
              <a:rPr lang="en-US" sz="2000" dirty="0">
                <a:latin typeface="Courier New" pitchFamily="49" charset="0"/>
                <a:cs typeface="Courier New" pitchFamily="49" charset="0"/>
              </a:rPr>
              <a:t># </a:t>
            </a:r>
            <a:r>
              <a:rPr lang="en-US" sz="2000" dirty="0"/>
              <a:t/>
            </a:r>
            <a:br>
              <a:rPr lang="en-US" sz="2000" dirty="0"/>
            </a:br>
            <a:r>
              <a:rPr lang="en-US" sz="2000" dirty="0"/>
              <a:t>(You may want to try without first, then with; some devices won't work </a:t>
            </a:r>
            <a:r>
              <a:rPr lang="en-US" sz="2000" dirty="0" smtClean="0"/>
              <a:t>with the #, </a:t>
            </a:r>
            <a:r>
              <a:rPr lang="en-US" sz="2000" dirty="0"/>
              <a:t>but give cryptic error </a:t>
            </a:r>
            <a:r>
              <a:rPr lang="en-US" sz="2000" dirty="0" smtClean="0"/>
              <a:t>messages about it.)</a:t>
            </a:r>
          </a:p>
          <a:p>
            <a:pPr lvl="1"/>
            <a:r>
              <a:rPr lang="en-US" sz="2000" dirty="0" smtClean="0"/>
              <a:t>When </a:t>
            </a:r>
            <a:r>
              <a:rPr lang="en-US" sz="2000" dirty="0"/>
              <a:t>asked for the conference ID, or if there's no response, enter: </a:t>
            </a:r>
            <a:br>
              <a:rPr lang="en-US" sz="2000" dirty="0"/>
            </a:br>
            <a:r>
              <a:rPr lang="en-US" sz="2000" b="1" dirty="0" smtClean="0">
                <a:latin typeface="Courier New" pitchFamily="49" charset="0"/>
                <a:cs typeface="Courier New" pitchFamily="49" charset="0"/>
              </a:rPr>
              <a:t>0409</a:t>
            </a:r>
          </a:p>
          <a:p>
            <a:pPr lvl="1"/>
            <a:r>
              <a:rPr lang="en-US" sz="2000" dirty="0" smtClean="0"/>
              <a:t>On </a:t>
            </a:r>
            <a:r>
              <a:rPr lang="en-US" sz="2000" dirty="0"/>
              <a:t>most but not all H.323 devices, you indicate the end of </a:t>
            </a:r>
            <a:r>
              <a:rPr lang="en-US" sz="2000" dirty="0" smtClean="0"/>
              <a:t>the </a:t>
            </a:r>
            <a:r>
              <a:rPr lang="en-US" sz="2000" dirty="0"/>
              <a:t>ID with: </a:t>
            </a:r>
            <a:br>
              <a:rPr lang="en-US" sz="2000" dirty="0"/>
            </a:br>
            <a:r>
              <a:rPr lang="en-US" sz="2000" b="1" dirty="0" smtClean="0">
                <a:latin typeface="Courier New" pitchFamily="49" charset="0"/>
                <a:cs typeface="Courier New" pitchFamily="49" charset="0"/>
              </a:rPr>
              <a:t>#</a:t>
            </a:r>
            <a:endParaRPr lang="en-US" b="1" dirty="0">
              <a:latin typeface="Courier New" pitchFamily="49" charset="0"/>
              <a:cs typeface="Courier New" pitchFamily="49" charset="0"/>
            </a:endParaRPr>
          </a:p>
        </p:txBody>
      </p:sp>
    </p:spTree>
    <p:extLst>
      <p:ext uri="{BB962C8B-B14F-4D97-AF65-F5344CB8AC3E}">
        <p14:creationId xmlns:p14="http://schemas.microsoft.com/office/powerpoint/2010/main" val="3075746097"/>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Footer Placeholder 2"/>
          <p:cNvSpPr>
            <a:spLocks noGrp="1"/>
          </p:cNvSpPr>
          <p:nvPr>
            <p:ph type="ftr" sz="quarter" idx="10"/>
          </p:nvPr>
        </p:nvSpPr>
        <p:spPr/>
        <p:txBody>
          <a:bodyPr/>
          <a:lstStyle/>
          <a:p>
            <a:r>
              <a:rPr lang="en-US" dirty="0" smtClean="0"/>
              <a:t>Supercomputing in Plain English: Storage Hierarchy</a:t>
            </a:r>
            <a:endParaRPr lang="en-US" dirty="0"/>
          </a:p>
          <a:p>
            <a:r>
              <a:rPr lang="en-US" dirty="0" smtClean="0"/>
              <a:t>Tue Jan 27 2015</a:t>
            </a:r>
            <a:endParaRPr lang="en-US" dirty="0"/>
          </a:p>
        </p:txBody>
      </p:sp>
      <p:sp>
        <p:nvSpPr>
          <p:cNvPr id="65" name="Slide Number Placeholder 3"/>
          <p:cNvSpPr>
            <a:spLocks noGrp="1"/>
          </p:cNvSpPr>
          <p:nvPr>
            <p:ph type="sldNum" sz="quarter" idx="4294967295"/>
          </p:nvPr>
        </p:nvSpPr>
        <p:spPr>
          <a:xfrm>
            <a:off x="7162800" y="6191250"/>
            <a:ext cx="1295400" cy="457200"/>
          </a:xfrm>
          <a:prstGeom prst="rect">
            <a:avLst/>
          </a:prstGeom>
        </p:spPr>
        <p:txBody>
          <a:bodyPr/>
          <a:lstStyle/>
          <a:p>
            <a:fld id="{7A6A57BB-E36F-4EEF-8DFB-2461018CC7E7}" type="slidenum">
              <a:rPr lang="en-US"/>
              <a:pPr/>
              <a:t>50</a:t>
            </a:fld>
            <a:endParaRPr lang="en-US"/>
          </a:p>
        </p:txBody>
      </p:sp>
      <p:sp>
        <p:nvSpPr>
          <p:cNvPr id="590850" name="Rectangle 2"/>
          <p:cNvSpPr>
            <a:spLocks noGrp="1" noChangeArrowheads="1"/>
          </p:cNvSpPr>
          <p:nvPr>
            <p:ph type="title"/>
          </p:nvPr>
        </p:nvSpPr>
        <p:spPr/>
        <p:txBody>
          <a:bodyPr/>
          <a:lstStyle/>
          <a:p>
            <a:r>
              <a:rPr lang="en-US"/>
              <a:t>Fully Associative Illustration</a:t>
            </a:r>
          </a:p>
        </p:txBody>
      </p:sp>
      <p:grpSp>
        <p:nvGrpSpPr>
          <p:cNvPr id="2" name="Group 3"/>
          <p:cNvGrpSpPr>
            <a:grpSpLocks/>
          </p:cNvGrpSpPr>
          <p:nvPr/>
        </p:nvGrpSpPr>
        <p:grpSpPr bwMode="auto">
          <a:xfrm>
            <a:off x="990600" y="3581400"/>
            <a:ext cx="7315200" cy="2438400"/>
            <a:chOff x="624" y="2304"/>
            <a:chExt cx="4608" cy="1536"/>
          </a:xfrm>
        </p:grpSpPr>
        <p:sp>
          <p:nvSpPr>
            <p:cNvPr id="590852" name="Rectangle 4"/>
            <p:cNvSpPr>
              <a:spLocks noChangeArrowheads="1"/>
            </p:cNvSpPr>
            <p:nvPr/>
          </p:nvSpPr>
          <p:spPr bwMode="auto">
            <a:xfrm>
              <a:off x="624" y="2304"/>
              <a:ext cx="4608" cy="1536"/>
            </a:xfrm>
            <a:prstGeom prst="rect">
              <a:avLst/>
            </a:prstGeom>
            <a:solidFill>
              <a:srgbClr val="CC99FF"/>
            </a:solidFill>
            <a:ln w="9525">
              <a:solidFill>
                <a:schemeClr val="tx1"/>
              </a:solidFill>
              <a:miter lim="800000"/>
              <a:headEnd/>
              <a:tailEnd/>
            </a:ln>
            <a:effectLst/>
          </p:spPr>
          <p:txBody>
            <a:bodyPr wrap="none" anchor="ctr"/>
            <a:lstStyle/>
            <a:p>
              <a:endParaRPr lang="en-US"/>
            </a:p>
          </p:txBody>
        </p:sp>
        <p:sp>
          <p:nvSpPr>
            <p:cNvPr id="590853" name="Line 5"/>
            <p:cNvSpPr>
              <a:spLocks noChangeShapeType="1"/>
            </p:cNvSpPr>
            <p:nvPr/>
          </p:nvSpPr>
          <p:spPr bwMode="auto">
            <a:xfrm>
              <a:off x="624" y="2496"/>
              <a:ext cx="4608" cy="0"/>
            </a:xfrm>
            <a:prstGeom prst="line">
              <a:avLst/>
            </a:prstGeom>
            <a:noFill/>
            <a:ln w="9525">
              <a:solidFill>
                <a:schemeClr val="tx1"/>
              </a:solidFill>
              <a:miter lim="800000"/>
              <a:headEnd/>
              <a:tailEnd/>
            </a:ln>
            <a:effectLst/>
          </p:spPr>
          <p:txBody>
            <a:bodyPr wrap="none"/>
            <a:lstStyle/>
            <a:p>
              <a:endParaRPr lang="en-US"/>
            </a:p>
          </p:txBody>
        </p:sp>
        <p:sp>
          <p:nvSpPr>
            <p:cNvPr id="590854" name="Line 6"/>
            <p:cNvSpPr>
              <a:spLocks noChangeShapeType="1"/>
            </p:cNvSpPr>
            <p:nvPr/>
          </p:nvSpPr>
          <p:spPr bwMode="auto">
            <a:xfrm>
              <a:off x="624" y="2688"/>
              <a:ext cx="4608" cy="0"/>
            </a:xfrm>
            <a:prstGeom prst="line">
              <a:avLst/>
            </a:prstGeom>
            <a:noFill/>
            <a:ln w="9525">
              <a:solidFill>
                <a:schemeClr val="tx1"/>
              </a:solidFill>
              <a:miter lim="800000"/>
              <a:headEnd/>
              <a:tailEnd/>
            </a:ln>
            <a:effectLst/>
          </p:spPr>
          <p:txBody>
            <a:bodyPr wrap="none"/>
            <a:lstStyle/>
            <a:p>
              <a:endParaRPr lang="en-US"/>
            </a:p>
          </p:txBody>
        </p:sp>
        <p:sp>
          <p:nvSpPr>
            <p:cNvPr id="590855" name="Line 7"/>
            <p:cNvSpPr>
              <a:spLocks noChangeShapeType="1"/>
            </p:cNvSpPr>
            <p:nvPr/>
          </p:nvSpPr>
          <p:spPr bwMode="auto">
            <a:xfrm>
              <a:off x="624" y="2880"/>
              <a:ext cx="4608" cy="0"/>
            </a:xfrm>
            <a:prstGeom prst="line">
              <a:avLst/>
            </a:prstGeom>
            <a:noFill/>
            <a:ln w="9525">
              <a:solidFill>
                <a:schemeClr val="tx1"/>
              </a:solidFill>
              <a:miter lim="800000"/>
              <a:headEnd/>
              <a:tailEnd/>
            </a:ln>
            <a:effectLst/>
          </p:spPr>
          <p:txBody>
            <a:bodyPr wrap="none"/>
            <a:lstStyle/>
            <a:p>
              <a:endParaRPr lang="en-US"/>
            </a:p>
          </p:txBody>
        </p:sp>
        <p:sp>
          <p:nvSpPr>
            <p:cNvPr id="590856" name="Line 8"/>
            <p:cNvSpPr>
              <a:spLocks noChangeShapeType="1"/>
            </p:cNvSpPr>
            <p:nvPr/>
          </p:nvSpPr>
          <p:spPr bwMode="auto">
            <a:xfrm>
              <a:off x="624" y="3072"/>
              <a:ext cx="4608" cy="0"/>
            </a:xfrm>
            <a:prstGeom prst="line">
              <a:avLst/>
            </a:prstGeom>
            <a:noFill/>
            <a:ln w="9525">
              <a:solidFill>
                <a:schemeClr val="tx1"/>
              </a:solidFill>
              <a:miter lim="800000"/>
              <a:headEnd/>
              <a:tailEnd/>
            </a:ln>
            <a:effectLst/>
          </p:spPr>
          <p:txBody>
            <a:bodyPr wrap="none"/>
            <a:lstStyle/>
            <a:p>
              <a:endParaRPr lang="en-US"/>
            </a:p>
          </p:txBody>
        </p:sp>
        <p:sp>
          <p:nvSpPr>
            <p:cNvPr id="590857" name="Line 9"/>
            <p:cNvSpPr>
              <a:spLocks noChangeShapeType="1"/>
            </p:cNvSpPr>
            <p:nvPr/>
          </p:nvSpPr>
          <p:spPr bwMode="auto">
            <a:xfrm>
              <a:off x="624" y="3264"/>
              <a:ext cx="4608" cy="0"/>
            </a:xfrm>
            <a:prstGeom prst="line">
              <a:avLst/>
            </a:prstGeom>
            <a:noFill/>
            <a:ln w="9525">
              <a:solidFill>
                <a:schemeClr val="tx1"/>
              </a:solidFill>
              <a:miter lim="800000"/>
              <a:headEnd/>
              <a:tailEnd/>
            </a:ln>
            <a:effectLst/>
          </p:spPr>
          <p:txBody>
            <a:bodyPr wrap="none"/>
            <a:lstStyle/>
            <a:p>
              <a:endParaRPr lang="en-US"/>
            </a:p>
          </p:txBody>
        </p:sp>
        <p:sp>
          <p:nvSpPr>
            <p:cNvPr id="590858" name="Line 10"/>
            <p:cNvSpPr>
              <a:spLocks noChangeShapeType="1"/>
            </p:cNvSpPr>
            <p:nvPr/>
          </p:nvSpPr>
          <p:spPr bwMode="auto">
            <a:xfrm>
              <a:off x="624" y="3456"/>
              <a:ext cx="4608" cy="0"/>
            </a:xfrm>
            <a:prstGeom prst="line">
              <a:avLst/>
            </a:prstGeom>
            <a:noFill/>
            <a:ln w="9525">
              <a:solidFill>
                <a:schemeClr val="tx1"/>
              </a:solidFill>
              <a:miter lim="800000"/>
              <a:headEnd/>
              <a:tailEnd/>
            </a:ln>
            <a:effectLst/>
          </p:spPr>
          <p:txBody>
            <a:bodyPr wrap="none"/>
            <a:lstStyle/>
            <a:p>
              <a:endParaRPr lang="en-US"/>
            </a:p>
          </p:txBody>
        </p:sp>
        <p:sp>
          <p:nvSpPr>
            <p:cNvPr id="590859" name="Line 11"/>
            <p:cNvSpPr>
              <a:spLocks noChangeShapeType="1"/>
            </p:cNvSpPr>
            <p:nvPr/>
          </p:nvSpPr>
          <p:spPr bwMode="auto">
            <a:xfrm>
              <a:off x="624" y="3648"/>
              <a:ext cx="4608" cy="0"/>
            </a:xfrm>
            <a:prstGeom prst="line">
              <a:avLst/>
            </a:prstGeom>
            <a:noFill/>
            <a:ln w="9525">
              <a:solidFill>
                <a:schemeClr val="tx1"/>
              </a:solidFill>
              <a:miter lim="800000"/>
              <a:headEnd/>
              <a:tailEnd/>
            </a:ln>
            <a:effectLst/>
          </p:spPr>
          <p:txBody>
            <a:bodyPr wrap="none"/>
            <a:lstStyle/>
            <a:p>
              <a:endParaRPr lang="en-US"/>
            </a:p>
          </p:txBody>
        </p:sp>
        <p:sp>
          <p:nvSpPr>
            <p:cNvPr id="590860" name="Line 12"/>
            <p:cNvSpPr>
              <a:spLocks noChangeShapeType="1"/>
            </p:cNvSpPr>
            <p:nvPr/>
          </p:nvSpPr>
          <p:spPr bwMode="auto">
            <a:xfrm>
              <a:off x="5040" y="2304"/>
              <a:ext cx="0" cy="1536"/>
            </a:xfrm>
            <a:prstGeom prst="line">
              <a:avLst/>
            </a:prstGeom>
            <a:noFill/>
            <a:ln w="9525">
              <a:solidFill>
                <a:schemeClr val="tx1"/>
              </a:solidFill>
              <a:miter lim="800000"/>
              <a:headEnd/>
              <a:tailEnd/>
            </a:ln>
            <a:effectLst/>
          </p:spPr>
          <p:txBody>
            <a:bodyPr wrap="none"/>
            <a:lstStyle/>
            <a:p>
              <a:endParaRPr lang="en-US"/>
            </a:p>
          </p:txBody>
        </p:sp>
        <p:sp>
          <p:nvSpPr>
            <p:cNvPr id="590861" name="Line 13"/>
            <p:cNvSpPr>
              <a:spLocks noChangeShapeType="1"/>
            </p:cNvSpPr>
            <p:nvPr/>
          </p:nvSpPr>
          <p:spPr bwMode="auto">
            <a:xfrm>
              <a:off x="816" y="2304"/>
              <a:ext cx="0" cy="1536"/>
            </a:xfrm>
            <a:prstGeom prst="line">
              <a:avLst/>
            </a:prstGeom>
            <a:noFill/>
            <a:ln w="9525">
              <a:solidFill>
                <a:schemeClr val="tx1"/>
              </a:solidFill>
              <a:miter lim="800000"/>
              <a:headEnd/>
              <a:tailEnd/>
            </a:ln>
            <a:effectLst/>
          </p:spPr>
          <p:txBody>
            <a:bodyPr wrap="none"/>
            <a:lstStyle/>
            <a:p>
              <a:endParaRPr lang="en-US"/>
            </a:p>
          </p:txBody>
        </p:sp>
        <p:sp>
          <p:nvSpPr>
            <p:cNvPr id="590862" name="Line 14"/>
            <p:cNvSpPr>
              <a:spLocks noChangeShapeType="1"/>
            </p:cNvSpPr>
            <p:nvPr/>
          </p:nvSpPr>
          <p:spPr bwMode="auto">
            <a:xfrm>
              <a:off x="1008" y="2304"/>
              <a:ext cx="0" cy="1536"/>
            </a:xfrm>
            <a:prstGeom prst="line">
              <a:avLst/>
            </a:prstGeom>
            <a:noFill/>
            <a:ln w="9525">
              <a:solidFill>
                <a:schemeClr val="tx1"/>
              </a:solidFill>
              <a:miter lim="800000"/>
              <a:headEnd/>
              <a:tailEnd/>
            </a:ln>
            <a:effectLst/>
          </p:spPr>
          <p:txBody>
            <a:bodyPr wrap="none"/>
            <a:lstStyle/>
            <a:p>
              <a:endParaRPr lang="en-US"/>
            </a:p>
          </p:txBody>
        </p:sp>
        <p:sp>
          <p:nvSpPr>
            <p:cNvPr id="590863" name="Line 15"/>
            <p:cNvSpPr>
              <a:spLocks noChangeShapeType="1"/>
            </p:cNvSpPr>
            <p:nvPr/>
          </p:nvSpPr>
          <p:spPr bwMode="auto">
            <a:xfrm>
              <a:off x="1200" y="2304"/>
              <a:ext cx="0" cy="1536"/>
            </a:xfrm>
            <a:prstGeom prst="line">
              <a:avLst/>
            </a:prstGeom>
            <a:noFill/>
            <a:ln w="9525">
              <a:solidFill>
                <a:schemeClr val="tx1"/>
              </a:solidFill>
              <a:miter lim="800000"/>
              <a:headEnd/>
              <a:tailEnd/>
            </a:ln>
            <a:effectLst/>
          </p:spPr>
          <p:txBody>
            <a:bodyPr wrap="none"/>
            <a:lstStyle/>
            <a:p>
              <a:endParaRPr lang="en-US"/>
            </a:p>
          </p:txBody>
        </p:sp>
        <p:sp>
          <p:nvSpPr>
            <p:cNvPr id="590864" name="Line 16"/>
            <p:cNvSpPr>
              <a:spLocks noChangeShapeType="1"/>
            </p:cNvSpPr>
            <p:nvPr/>
          </p:nvSpPr>
          <p:spPr bwMode="auto">
            <a:xfrm>
              <a:off x="1392" y="2304"/>
              <a:ext cx="0" cy="1536"/>
            </a:xfrm>
            <a:prstGeom prst="line">
              <a:avLst/>
            </a:prstGeom>
            <a:noFill/>
            <a:ln w="9525">
              <a:solidFill>
                <a:schemeClr val="tx1"/>
              </a:solidFill>
              <a:miter lim="800000"/>
              <a:headEnd/>
              <a:tailEnd/>
            </a:ln>
            <a:effectLst/>
          </p:spPr>
          <p:txBody>
            <a:bodyPr wrap="none"/>
            <a:lstStyle/>
            <a:p>
              <a:endParaRPr lang="en-US"/>
            </a:p>
          </p:txBody>
        </p:sp>
        <p:sp>
          <p:nvSpPr>
            <p:cNvPr id="590865" name="Line 17"/>
            <p:cNvSpPr>
              <a:spLocks noChangeShapeType="1"/>
            </p:cNvSpPr>
            <p:nvPr/>
          </p:nvSpPr>
          <p:spPr bwMode="auto">
            <a:xfrm>
              <a:off x="1584" y="2304"/>
              <a:ext cx="0" cy="1536"/>
            </a:xfrm>
            <a:prstGeom prst="line">
              <a:avLst/>
            </a:prstGeom>
            <a:noFill/>
            <a:ln w="9525">
              <a:solidFill>
                <a:schemeClr val="tx1"/>
              </a:solidFill>
              <a:miter lim="800000"/>
              <a:headEnd/>
              <a:tailEnd/>
            </a:ln>
            <a:effectLst/>
          </p:spPr>
          <p:txBody>
            <a:bodyPr wrap="none"/>
            <a:lstStyle/>
            <a:p>
              <a:endParaRPr lang="en-US"/>
            </a:p>
          </p:txBody>
        </p:sp>
        <p:sp>
          <p:nvSpPr>
            <p:cNvPr id="590866" name="Line 18"/>
            <p:cNvSpPr>
              <a:spLocks noChangeShapeType="1"/>
            </p:cNvSpPr>
            <p:nvPr/>
          </p:nvSpPr>
          <p:spPr bwMode="auto">
            <a:xfrm>
              <a:off x="1776" y="2304"/>
              <a:ext cx="0" cy="1536"/>
            </a:xfrm>
            <a:prstGeom prst="line">
              <a:avLst/>
            </a:prstGeom>
            <a:noFill/>
            <a:ln w="9525">
              <a:solidFill>
                <a:schemeClr val="tx1"/>
              </a:solidFill>
              <a:miter lim="800000"/>
              <a:headEnd/>
              <a:tailEnd/>
            </a:ln>
            <a:effectLst/>
          </p:spPr>
          <p:txBody>
            <a:bodyPr wrap="none"/>
            <a:lstStyle/>
            <a:p>
              <a:endParaRPr lang="en-US"/>
            </a:p>
          </p:txBody>
        </p:sp>
        <p:sp>
          <p:nvSpPr>
            <p:cNvPr id="590867" name="Line 19"/>
            <p:cNvSpPr>
              <a:spLocks noChangeShapeType="1"/>
            </p:cNvSpPr>
            <p:nvPr/>
          </p:nvSpPr>
          <p:spPr bwMode="auto">
            <a:xfrm>
              <a:off x="1968" y="2304"/>
              <a:ext cx="0" cy="1536"/>
            </a:xfrm>
            <a:prstGeom prst="line">
              <a:avLst/>
            </a:prstGeom>
            <a:noFill/>
            <a:ln w="9525">
              <a:solidFill>
                <a:schemeClr val="tx1"/>
              </a:solidFill>
              <a:miter lim="800000"/>
              <a:headEnd/>
              <a:tailEnd/>
            </a:ln>
            <a:effectLst/>
          </p:spPr>
          <p:txBody>
            <a:bodyPr wrap="none"/>
            <a:lstStyle/>
            <a:p>
              <a:endParaRPr lang="en-US"/>
            </a:p>
          </p:txBody>
        </p:sp>
        <p:sp>
          <p:nvSpPr>
            <p:cNvPr id="590868" name="Line 20"/>
            <p:cNvSpPr>
              <a:spLocks noChangeShapeType="1"/>
            </p:cNvSpPr>
            <p:nvPr/>
          </p:nvSpPr>
          <p:spPr bwMode="auto">
            <a:xfrm>
              <a:off x="2160" y="2304"/>
              <a:ext cx="0" cy="1536"/>
            </a:xfrm>
            <a:prstGeom prst="line">
              <a:avLst/>
            </a:prstGeom>
            <a:noFill/>
            <a:ln w="9525">
              <a:solidFill>
                <a:schemeClr val="tx1"/>
              </a:solidFill>
              <a:miter lim="800000"/>
              <a:headEnd/>
              <a:tailEnd/>
            </a:ln>
            <a:effectLst/>
          </p:spPr>
          <p:txBody>
            <a:bodyPr wrap="none"/>
            <a:lstStyle/>
            <a:p>
              <a:endParaRPr lang="en-US"/>
            </a:p>
          </p:txBody>
        </p:sp>
        <p:sp>
          <p:nvSpPr>
            <p:cNvPr id="590869" name="Line 21"/>
            <p:cNvSpPr>
              <a:spLocks noChangeShapeType="1"/>
            </p:cNvSpPr>
            <p:nvPr/>
          </p:nvSpPr>
          <p:spPr bwMode="auto">
            <a:xfrm>
              <a:off x="2352" y="2304"/>
              <a:ext cx="0" cy="1536"/>
            </a:xfrm>
            <a:prstGeom prst="line">
              <a:avLst/>
            </a:prstGeom>
            <a:noFill/>
            <a:ln w="9525">
              <a:solidFill>
                <a:schemeClr val="tx1"/>
              </a:solidFill>
              <a:miter lim="800000"/>
              <a:headEnd/>
              <a:tailEnd/>
            </a:ln>
            <a:effectLst/>
          </p:spPr>
          <p:txBody>
            <a:bodyPr wrap="none"/>
            <a:lstStyle/>
            <a:p>
              <a:endParaRPr lang="en-US"/>
            </a:p>
          </p:txBody>
        </p:sp>
        <p:sp>
          <p:nvSpPr>
            <p:cNvPr id="590870" name="Line 22"/>
            <p:cNvSpPr>
              <a:spLocks noChangeShapeType="1"/>
            </p:cNvSpPr>
            <p:nvPr/>
          </p:nvSpPr>
          <p:spPr bwMode="auto">
            <a:xfrm>
              <a:off x="2544" y="2304"/>
              <a:ext cx="0" cy="1536"/>
            </a:xfrm>
            <a:prstGeom prst="line">
              <a:avLst/>
            </a:prstGeom>
            <a:noFill/>
            <a:ln w="9525">
              <a:solidFill>
                <a:schemeClr val="tx1"/>
              </a:solidFill>
              <a:miter lim="800000"/>
              <a:headEnd/>
              <a:tailEnd/>
            </a:ln>
            <a:effectLst/>
          </p:spPr>
          <p:txBody>
            <a:bodyPr wrap="none"/>
            <a:lstStyle/>
            <a:p>
              <a:endParaRPr lang="en-US"/>
            </a:p>
          </p:txBody>
        </p:sp>
        <p:sp>
          <p:nvSpPr>
            <p:cNvPr id="590871" name="Line 23"/>
            <p:cNvSpPr>
              <a:spLocks noChangeShapeType="1"/>
            </p:cNvSpPr>
            <p:nvPr/>
          </p:nvSpPr>
          <p:spPr bwMode="auto">
            <a:xfrm>
              <a:off x="2736" y="2304"/>
              <a:ext cx="0" cy="1536"/>
            </a:xfrm>
            <a:prstGeom prst="line">
              <a:avLst/>
            </a:prstGeom>
            <a:noFill/>
            <a:ln w="9525">
              <a:solidFill>
                <a:schemeClr val="tx1"/>
              </a:solidFill>
              <a:miter lim="800000"/>
              <a:headEnd/>
              <a:tailEnd/>
            </a:ln>
            <a:effectLst/>
          </p:spPr>
          <p:txBody>
            <a:bodyPr wrap="none"/>
            <a:lstStyle/>
            <a:p>
              <a:endParaRPr lang="en-US"/>
            </a:p>
          </p:txBody>
        </p:sp>
        <p:sp>
          <p:nvSpPr>
            <p:cNvPr id="590872" name="Line 24"/>
            <p:cNvSpPr>
              <a:spLocks noChangeShapeType="1"/>
            </p:cNvSpPr>
            <p:nvPr/>
          </p:nvSpPr>
          <p:spPr bwMode="auto">
            <a:xfrm>
              <a:off x="2928" y="2304"/>
              <a:ext cx="0" cy="1536"/>
            </a:xfrm>
            <a:prstGeom prst="line">
              <a:avLst/>
            </a:prstGeom>
            <a:noFill/>
            <a:ln w="9525">
              <a:solidFill>
                <a:schemeClr val="tx1"/>
              </a:solidFill>
              <a:miter lim="800000"/>
              <a:headEnd/>
              <a:tailEnd/>
            </a:ln>
            <a:effectLst/>
          </p:spPr>
          <p:txBody>
            <a:bodyPr wrap="none"/>
            <a:lstStyle/>
            <a:p>
              <a:endParaRPr lang="en-US"/>
            </a:p>
          </p:txBody>
        </p:sp>
        <p:sp>
          <p:nvSpPr>
            <p:cNvPr id="590873" name="Line 25"/>
            <p:cNvSpPr>
              <a:spLocks noChangeShapeType="1"/>
            </p:cNvSpPr>
            <p:nvPr/>
          </p:nvSpPr>
          <p:spPr bwMode="auto">
            <a:xfrm>
              <a:off x="3120" y="2304"/>
              <a:ext cx="0" cy="1536"/>
            </a:xfrm>
            <a:prstGeom prst="line">
              <a:avLst/>
            </a:prstGeom>
            <a:noFill/>
            <a:ln w="9525">
              <a:solidFill>
                <a:schemeClr val="tx1"/>
              </a:solidFill>
              <a:miter lim="800000"/>
              <a:headEnd/>
              <a:tailEnd/>
            </a:ln>
            <a:effectLst/>
          </p:spPr>
          <p:txBody>
            <a:bodyPr wrap="none"/>
            <a:lstStyle/>
            <a:p>
              <a:endParaRPr lang="en-US"/>
            </a:p>
          </p:txBody>
        </p:sp>
        <p:sp>
          <p:nvSpPr>
            <p:cNvPr id="590874" name="Line 26"/>
            <p:cNvSpPr>
              <a:spLocks noChangeShapeType="1"/>
            </p:cNvSpPr>
            <p:nvPr/>
          </p:nvSpPr>
          <p:spPr bwMode="auto">
            <a:xfrm>
              <a:off x="3312" y="2304"/>
              <a:ext cx="0" cy="1536"/>
            </a:xfrm>
            <a:prstGeom prst="line">
              <a:avLst/>
            </a:prstGeom>
            <a:noFill/>
            <a:ln w="9525">
              <a:solidFill>
                <a:schemeClr val="tx1"/>
              </a:solidFill>
              <a:miter lim="800000"/>
              <a:headEnd/>
              <a:tailEnd/>
            </a:ln>
            <a:effectLst/>
          </p:spPr>
          <p:txBody>
            <a:bodyPr wrap="none"/>
            <a:lstStyle/>
            <a:p>
              <a:endParaRPr lang="en-US"/>
            </a:p>
          </p:txBody>
        </p:sp>
        <p:sp>
          <p:nvSpPr>
            <p:cNvPr id="590875" name="Line 27"/>
            <p:cNvSpPr>
              <a:spLocks noChangeShapeType="1"/>
            </p:cNvSpPr>
            <p:nvPr/>
          </p:nvSpPr>
          <p:spPr bwMode="auto">
            <a:xfrm>
              <a:off x="3504" y="2304"/>
              <a:ext cx="0" cy="1536"/>
            </a:xfrm>
            <a:prstGeom prst="line">
              <a:avLst/>
            </a:prstGeom>
            <a:noFill/>
            <a:ln w="9525">
              <a:solidFill>
                <a:schemeClr val="tx1"/>
              </a:solidFill>
              <a:miter lim="800000"/>
              <a:headEnd/>
              <a:tailEnd/>
            </a:ln>
            <a:effectLst/>
          </p:spPr>
          <p:txBody>
            <a:bodyPr wrap="none"/>
            <a:lstStyle/>
            <a:p>
              <a:endParaRPr lang="en-US"/>
            </a:p>
          </p:txBody>
        </p:sp>
        <p:sp>
          <p:nvSpPr>
            <p:cNvPr id="590876" name="Line 28"/>
            <p:cNvSpPr>
              <a:spLocks noChangeShapeType="1"/>
            </p:cNvSpPr>
            <p:nvPr/>
          </p:nvSpPr>
          <p:spPr bwMode="auto">
            <a:xfrm>
              <a:off x="3696" y="2304"/>
              <a:ext cx="0" cy="1536"/>
            </a:xfrm>
            <a:prstGeom prst="line">
              <a:avLst/>
            </a:prstGeom>
            <a:noFill/>
            <a:ln w="9525">
              <a:solidFill>
                <a:schemeClr val="tx1"/>
              </a:solidFill>
              <a:miter lim="800000"/>
              <a:headEnd/>
              <a:tailEnd/>
            </a:ln>
            <a:effectLst/>
          </p:spPr>
          <p:txBody>
            <a:bodyPr wrap="none"/>
            <a:lstStyle/>
            <a:p>
              <a:endParaRPr lang="en-US"/>
            </a:p>
          </p:txBody>
        </p:sp>
        <p:sp>
          <p:nvSpPr>
            <p:cNvPr id="590877" name="Line 29"/>
            <p:cNvSpPr>
              <a:spLocks noChangeShapeType="1"/>
            </p:cNvSpPr>
            <p:nvPr/>
          </p:nvSpPr>
          <p:spPr bwMode="auto">
            <a:xfrm>
              <a:off x="3888" y="2304"/>
              <a:ext cx="0" cy="1536"/>
            </a:xfrm>
            <a:prstGeom prst="line">
              <a:avLst/>
            </a:prstGeom>
            <a:noFill/>
            <a:ln w="9525">
              <a:solidFill>
                <a:schemeClr val="tx1"/>
              </a:solidFill>
              <a:miter lim="800000"/>
              <a:headEnd/>
              <a:tailEnd/>
            </a:ln>
            <a:effectLst/>
          </p:spPr>
          <p:txBody>
            <a:bodyPr wrap="none"/>
            <a:lstStyle/>
            <a:p>
              <a:endParaRPr lang="en-US"/>
            </a:p>
          </p:txBody>
        </p:sp>
        <p:sp>
          <p:nvSpPr>
            <p:cNvPr id="590878" name="Line 30"/>
            <p:cNvSpPr>
              <a:spLocks noChangeShapeType="1"/>
            </p:cNvSpPr>
            <p:nvPr/>
          </p:nvSpPr>
          <p:spPr bwMode="auto">
            <a:xfrm>
              <a:off x="4080" y="2304"/>
              <a:ext cx="0" cy="1536"/>
            </a:xfrm>
            <a:prstGeom prst="line">
              <a:avLst/>
            </a:prstGeom>
            <a:noFill/>
            <a:ln w="9525">
              <a:solidFill>
                <a:schemeClr val="tx1"/>
              </a:solidFill>
              <a:miter lim="800000"/>
              <a:headEnd/>
              <a:tailEnd/>
            </a:ln>
            <a:effectLst/>
          </p:spPr>
          <p:txBody>
            <a:bodyPr wrap="none"/>
            <a:lstStyle/>
            <a:p>
              <a:endParaRPr lang="en-US"/>
            </a:p>
          </p:txBody>
        </p:sp>
        <p:sp>
          <p:nvSpPr>
            <p:cNvPr id="590879" name="Line 31"/>
            <p:cNvSpPr>
              <a:spLocks noChangeShapeType="1"/>
            </p:cNvSpPr>
            <p:nvPr/>
          </p:nvSpPr>
          <p:spPr bwMode="auto">
            <a:xfrm>
              <a:off x="4272" y="2304"/>
              <a:ext cx="0" cy="1536"/>
            </a:xfrm>
            <a:prstGeom prst="line">
              <a:avLst/>
            </a:prstGeom>
            <a:noFill/>
            <a:ln w="9525">
              <a:solidFill>
                <a:schemeClr val="tx1"/>
              </a:solidFill>
              <a:miter lim="800000"/>
              <a:headEnd/>
              <a:tailEnd/>
            </a:ln>
            <a:effectLst/>
          </p:spPr>
          <p:txBody>
            <a:bodyPr wrap="none"/>
            <a:lstStyle/>
            <a:p>
              <a:endParaRPr lang="en-US"/>
            </a:p>
          </p:txBody>
        </p:sp>
        <p:sp>
          <p:nvSpPr>
            <p:cNvPr id="590880" name="Line 32"/>
            <p:cNvSpPr>
              <a:spLocks noChangeShapeType="1"/>
            </p:cNvSpPr>
            <p:nvPr/>
          </p:nvSpPr>
          <p:spPr bwMode="auto">
            <a:xfrm>
              <a:off x="4464" y="2304"/>
              <a:ext cx="0" cy="1536"/>
            </a:xfrm>
            <a:prstGeom prst="line">
              <a:avLst/>
            </a:prstGeom>
            <a:noFill/>
            <a:ln w="9525">
              <a:solidFill>
                <a:schemeClr val="tx1"/>
              </a:solidFill>
              <a:miter lim="800000"/>
              <a:headEnd/>
              <a:tailEnd/>
            </a:ln>
            <a:effectLst/>
          </p:spPr>
          <p:txBody>
            <a:bodyPr wrap="none"/>
            <a:lstStyle/>
            <a:p>
              <a:endParaRPr lang="en-US"/>
            </a:p>
          </p:txBody>
        </p:sp>
        <p:sp>
          <p:nvSpPr>
            <p:cNvPr id="590881" name="Line 33"/>
            <p:cNvSpPr>
              <a:spLocks noChangeShapeType="1"/>
            </p:cNvSpPr>
            <p:nvPr/>
          </p:nvSpPr>
          <p:spPr bwMode="auto">
            <a:xfrm>
              <a:off x="4656" y="2304"/>
              <a:ext cx="0" cy="1536"/>
            </a:xfrm>
            <a:prstGeom prst="line">
              <a:avLst/>
            </a:prstGeom>
            <a:noFill/>
            <a:ln w="9525">
              <a:solidFill>
                <a:schemeClr val="tx1"/>
              </a:solidFill>
              <a:miter lim="800000"/>
              <a:headEnd/>
              <a:tailEnd/>
            </a:ln>
            <a:effectLst/>
          </p:spPr>
          <p:txBody>
            <a:bodyPr wrap="none"/>
            <a:lstStyle/>
            <a:p>
              <a:endParaRPr lang="en-US"/>
            </a:p>
          </p:txBody>
        </p:sp>
        <p:sp>
          <p:nvSpPr>
            <p:cNvPr id="590882" name="Line 34"/>
            <p:cNvSpPr>
              <a:spLocks noChangeShapeType="1"/>
            </p:cNvSpPr>
            <p:nvPr/>
          </p:nvSpPr>
          <p:spPr bwMode="auto">
            <a:xfrm>
              <a:off x="4848" y="2304"/>
              <a:ext cx="0" cy="1536"/>
            </a:xfrm>
            <a:prstGeom prst="line">
              <a:avLst/>
            </a:prstGeom>
            <a:noFill/>
            <a:ln w="9525">
              <a:solidFill>
                <a:schemeClr val="tx1"/>
              </a:solidFill>
              <a:miter lim="800000"/>
              <a:headEnd/>
              <a:tailEnd/>
            </a:ln>
            <a:effectLst/>
          </p:spPr>
          <p:txBody>
            <a:bodyPr wrap="none"/>
            <a:lstStyle/>
            <a:p>
              <a:endParaRPr lang="en-US"/>
            </a:p>
          </p:txBody>
        </p:sp>
      </p:grpSp>
      <p:sp>
        <p:nvSpPr>
          <p:cNvPr id="590883" name="Line 35"/>
          <p:cNvSpPr>
            <a:spLocks noChangeShapeType="1"/>
          </p:cNvSpPr>
          <p:nvPr/>
        </p:nvSpPr>
        <p:spPr bwMode="auto">
          <a:xfrm>
            <a:off x="1981200" y="2895600"/>
            <a:ext cx="0" cy="0"/>
          </a:xfrm>
          <a:prstGeom prst="line">
            <a:avLst/>
          </a:prstGeom>
          <a:noFill/>
          <a:ln w="9525">
            <a:solidFill>
              <a:schemeClr val="tx1"/>
            </a:solidFill>
            <a:miter lim="800000"/>
            <a:headEnd/>
            <a:tailEnd/>
          </a:ln>
          <a:effectLst/>
        </p:spPr>
        <p:txBody>
          <a:bodyPr wrap="none"/>
          <a:lstStyle/>
          <a:p>
            <a:endParaRPr lang="en-US"/>
          </a:p>
        </p:txBody>
      </p:sp>
      <p:grpSp>
        <p:nvGrpSpPr>
          <p:cNvPr id="3" name="Group 36"/>
          <p:cNvGrpSpPr>
            <a:grpSpLocks/>
          </p:cNvGrpSpPr>
          <p:nvPr/>
        </p:nvGrpSpPr>
        <p:grpSpPr bwMode="auto">
          <a:xfrm>
            <a:off x="3886200" y="2209800"/>
            <a:ext cx="1524000" cy="914400"/>
            <a:chOff x="2448" y="1392"/>
            <a:chExt cx="960" cy="576"/>
          </a:xfrm>
        </p:grpSpPr>
        <p:sp>
          <p:nvSpPr>
            <p:cNvPr id="590885" name="Rectangle 37"/>
            <p:cNvSpPr>
              <a:spLocks noChangeArrowheads="1"/>
            </p:cNvSpPr>
            <p:nvPr/>
          </p:nvSpPr>
          <p:spPr bwMode="auto">
            <a:xfrm>
              <a:off x="2448" y="1392"/>
              <a:ext cx="960" cy="576"/>
            </a:xfrm>
            <a:prstGeom prst="rect">
              <a:avLst/>
            </a:prstGeom>
            <a:solidFill>
              <a:srgbClr val="0000FF"/>
            </a:solidFill>
            <a:ln w="9525">
              <a:solidFill>
                <a:schemeClr val="tx1"/>
              </a:solidFill>
              <a:miter lim="800000"/>
              <a:headEnd/>
              <a:tailEnd/>
            </a:ln>
            <a:effectLst/>
          </p:spPr>
          <p:txBody>
            <a:bodyPr wrap="none" anchor="ctr"/>
            <a:lstStyle/>
            <a:p>
              <a:endParaRPr lang="en-US"/>
            </a:p>
          </p:txBody>
        </p:sp>
        <p:sp>
          <p:nvSpPr>
            <p:cNvPr id="590886" name="Line 38"/>
            <p:cNvSpPr>
              <a:spLocks noChangeShapeType="1"/>
            </p:cNvSpPr>
            <p:nvPr/>
          </p:nvSpPr>
          <p:spPr bwMode="auto">
            <a:xfrm>
              <a:off x="2448" y="1584"/>
              <a:ext cx="960" cy="0"/>
            </a:xfrm>
            <a:prstGeom prst="line">
              <a:avLst/>
            </a:prstGeom>
            <a:noFill/>
            <a:ln w="9525">
              <a:solidFill>
                <a:schemeClr val="tx1"/>
              </a:solidFill>
              <a:miter lim="800000"/>
              <a:headEnd/>
              <a:tailEnd/>
            </a:ln>
            <a:effectLst/>
          </p:spPr>
          <p:txBody>
            <a:bodyPr wrap="none"/>
            <a:lstStyle/>
            <a:p>
              <a:endParaRPr lang="en-US"/>
            </a:p>
          </p:txBody>
        </p:sp>
        <p:sp>
          <p:nvSpPr>
            <p:cNvPr id="590887" name="Line 39"/>
            <p:cNvSpPr>
              <a:spLocks noChangeShapeType="1"/>
            </p:cNvSpPr>
            <p:nvPr/>
          </p:nvSpPr>
          <p:spPr bwMode="auto">
            <a:xfrm>
              <a:off x="2448" y="1776"/>
              <a:ext cx="960" cy="0"/>
            </a:xfrm>
            <a:prstGeom prst="line">
              <a:avLst/>
            </a:prstGeom>
            <a:noFill/>
            <a:ln w="9525">
              <a:solidFill>
                <a:schemeClr val="tx1"/>
              </a:solidFill>
              <a:miter lim="800000"/>
              <a:headEnd/>
              <a:tailEnd/>
            </a:ln>
            <a:effectLst/>
          </p:spPr>
          <p:txBody>
            <a:bodyPr wrap="none"/>
            <a:lstStyle/>
            <a:p>
              <a:endParaRPr lang="en-US"/>
            </a:p>
          </p:txBody>
        </p:sp>
        <p:sp>
          <p:nvSpPr>
            <p:cNvPr id="590888" name="Line 40"/>
            <p:cNvSpPr>
              <a:spLocks noChangeShapeType="1"/>
            </p:cNvSpPr>
            <p:nvPr/>
          </p:nvSpPr>
          <p:spPr bwMode="auto">
            <a:xfrm>
              <a:off x="3216" y="1392"/>
              <a:ext cx="0" cy="576"/>
            </a:xfrm>
            <a:prstGeom prst="line">
              <a:avLst/>
            </a:prstGeom>
            <a:noFill/>
            <a:ln w="9525">
              <a:solidFill>
                <a:schemeClr val="tx1"/>
              </a:solidFill>
              <a:miter lim="800000"/>
              <a:headEnd/>
              <a:tailEnd/>
            </a:ln>
            <a:effectLst/>
          </p:spPr>
          <p:txBody>
            <a:bodyPr wrap="none"/>
            <a:lstStyle/>
            <a:p>
              <a:endParaRPr lang="en-US"/>
            </a:p>
          </p:txBody>
        </p:sp>
        <p:sp>
          <p:nvSpPr>
            <p:cNvPr id="590889" name="Line 41"/>
            <p:cNvSpPr>
              <a:spLocks noChangeShapeType="1"/>
            </p:cNvSpPr>
            <p:nvPr/>
          </p:nvSpPr>
          <p:spPr bwMode="auto">
            <a:xfrm>
              <a:off x="2640" y="1392"/>
              <a:ext cx="0" cy="576"/>
            </a:xfrm>
            <a:prstGeom prst="line">
              <a:avLst/>
            </a:prstGeom>
            <a:noFill/>
            <a:ln w="9525">
              <a:solidFill>
                <a:schemeClr val="tx1"/>
              </a:solidFill>
              <a:miter lim="800000"/>
              <a:headEnd/>
              <a:tailEnd/>
            </a:ln>
            <a:effectLst/>
          </p:spPr>
          <p:txBody>
            <a:bodyPr wrap="none"/>
            <a:lstStyle/>
            <a:p>
              <a:endParaRPr lang="en-US"/>
            </a:p>
          </p:txBody>
        </p:sp>
        <p:sp>
          <p:nvSpPr>
            <p:cNvPr id="590890" name="Line 42"/>
            <p:cNvSpPr>
              <a:spLocks noChangeShapeType="1"/>
            </p:cNvSpPr>
            <p:nvPr/>
          </p:nvSpPr>
          <p:spPr bwMode="auto">
            <a:xfrm>
              <a:off x="2832" y="1392"/>
              <a:ext cx="0" cy="576"/>
            </a:xfrm>
            <a:prstGeom prst="line">
              <a:avLst/>
            </a:prstGeom>
            <a:noFill/>
            <a:ln w="9525">
              <a:solidFill>
                <a:schemeClr val="tx1"/>
              </a:solidFill>
              <a:miter lim="800000"/>
              <a:headEnd/>
              <a:tailEnd/>
            </a:ln>
            <a:effectLst/>
          </p:spPr>
          <p:txBody>
            <a:bodyPr wrap="none"/>
            <a:lstStyle/>
            <a:p>
              <a:endParaRPr lang="en-US"/>
            </a:p>
          </p:txBody>
        </p:sp>
        <p:sp>
          <p:nvSpPr>
            <p:cNvPr id="590891" name="Line 43"/>
            <p:cNvSpPr>
              <a:spLocks noChangeShapeType="1"/>
            </p:cNvSpPr>
            <p:nvPr/>
          </p:nvSpPr>
          <p:spPr bwMode="auto">
            <a:xfrm>
              <a:off x="3024" y="1392"/>
              <a:ext cx="0" cy="576"/>
            </a:xfrm>
            <a:prstGeom prst="line">
              <a:avLst/>
            </a:prstGeom>
            <a:noFill/>
            <a:ln w="9525">
              <a:solidFill>
                <a:schemeClr val="tx1"/>
              </a:solidFill>
              <a:miter lim="800000"/>
              <a:headEnd/>
              <a:tailEnd/>
            </a:ln>
            <a:effectLst/>
          </p:spPr>
          <p:txBody>
            <a:bodyPr wrap="none"/>
            <a:lstStyle/>
            <a:p>
              <a:endParaRPr lang="en-US"/>
            </a:p>
          </p:txBody>
        </p:sp>
      </p:grpSp>
      <p:sp>
        <p:nvSpPr>
          <p:cNvPr id="590892" name="Text Box 44"/>
          <p:cNvSpPr txBox="1">
            <a:spLocks noChangeArrowheads="1"/>
          </p:cNvSpPr>
          <p:nvPr/>
        </p:nvSpPr>
        <p:spPr bwMode="auto">
          <a:xfrm>
            <a:off x="-92075" y="1404938"/>
            <a:ext cx="184150" cy="457200"/>
          </a:xfrm>
          <a:prstGeom prst="rect">
            <a:avLst/>
          </a:prstGeom>
          <a:noFill/>
          <a:ln w="9525">
            <a:noFill/>
            <a:miter lim="800000"/>
            <a:headEnd/>
            <a:tailEnd/>
          </a:ln>
          <a:effectLst/>
        </p:spPr>
        <p:txBody>
          <a:bodyPr wrap="none">
            <a:spAutoFit/>
          </a:bodyPr>
          <a:lstStyle/>
          <a:p>
            <a:pPr algn="l"/>
            <a:endParaRPr lang="en-US" sz="2400">
              <a:latin typeface="Tahoma" pitchFamily="34" charset="0"/>
            </a:endParaRPr>
          </a:p>
        </p:txBody>
      </p:sp>
      <p:sp>
        <p:nvSpPr>
          <p:cNvPr id="590893" name="Text Box 45"/>
          <p:cNvSpPr txBox="1">
            <a:spLocks noChangeArrowheads="1"/>
          </p:cNvSpPr>
          <p:nvPr/>
        </p:nvSpPr>
        <p:spPr bwMode="auto">
          <a:xfrm>
            <a:off x="3810000" y="1524000"/>
            <a:ext cx="1635125" cy="701675"/>
          </a:xfrm>
          <a:prstGeom prst="rect">
            <a:avLst/>
          </a:prstGeom>
          <a:noFill/>
          <a:ln w="9525">
            <a:noFill/>
            <a:miter lim="800000"/>
            <a:headEnd/>
            <a:tailEnd/>
          </a:ln>
          <a:effectLst/>
        </p:spPr>
        <p:txBody>
          <a:bodyPr wrap="none">
            <a:spAutoFit/>
          </a:bodyPr>
          <a:lstStyle/>
          <a:p>
            <a:r>
              <a:rPr lang="en-US" sz="2000" dirty="0"/>
              <a:t>Could go into</a:t>
            </a:r>
          </a:p>
          <a:p>
            <a:r>
              <a:rPr lang="en-US" sz="2000" dirty="0"/>
              <a:t>any cache line</a:t>
            </a:r>
            <a:endParaRPr lang="en-US" dirty="0"/>
          </a:p>
        </p:txBody>
      </p:sp>
      <p:sp>
        <p:nvSpPr>
          <p:cNvPr id="590894" name="Text Box 46"/>
          <p:cNvSpPr txBox="1">
            <a:spLocks noChangeArrowheads="1"/>
          </p:cNvSpPr>
          <p:nvPr/>
        </p:nvSpPr>
        <p:spPr bwMode="auto">
          <a:xfrm>
            <a:off x="990600" y="2362200"/>
            <a:ext cx="2551113" cy="701675"/>
          </a:xfrm>
          <a:prstGeom prst="rect">
            <a:avLst/>
          </a:prstGeom>
          <a:noFill/>
          <a:ln w="9525">
            <a:noFill/>
            <a:miter lim="800000"/>
            <a:headEnd/>
            <a:tailEnd/>
          </a:ln>
          <a:effectLst/>
        </p:spPr>
        <p:txBody>
          <a:bodyPr wrap="none">
            <a:spAutoFit/>
          </a:bodyPr>
          <a:lstStyle/>
          <a:p>
            <a:r>
              <a:rPr lang="en-US" sz="2000"/>
              <a:t>Main Memory Address</a:t>
            </a:r>
          </a:p>
          <a:p>
            <a:r>
              <a:rPr lang="en-US" sz="2000"/>
              <a:t>0100101011100101</a:t>
            </a:r>
          </a:p>
        </p:txBody>
      </p:sp>
      <p:sp>
        <p:nvSpPr>
          <p:cNvPr id="590896" name="Line 48"/>
          <p:cNvSpPr>
            <a:spLocks noChangeShapeType="1"/>
          </p:cNvSpPr>
          <p:nvPr/>
        </p:nvSpPr>
        <p:spPr bwMode="auto">
          <a:xfrm flipV="1">
            <a:off x="3886200" y="2667000"/>
            <a:ext cx="1066800" cy="1752600"/>
          </a:xfrm>
          <a:prstGeom prst="line">
            <a:avLst/>
          </a:prstGeom>
          <a:noFill/>
          <a:ln w="9525">
            <a:solidFill>
              <a:schemeClr val="tx1"/>
            </a:solidFill>
            <a:miter lim="800000"/>
            <a:headEnd/>
            <a:tailEnd type="triangle" w="med" len="med"/>
          </a:ln>
          <a:effectLst/>
        </p:spPr>
        <p:txBody>
          <a:bodyPr wrap="none"/>
          <a:lstStyle/>
          <a:p>
            <a:endParaRPr lang="en-US"/>
          </a:p>
        </p:txBody>
      </p:sp>
      <p:sp>
        <p:nvSpPr>
          <p:cNvPr id="590897" name="Line 49"/>
          <p:cNvSpPr>
            <a:spLocks noChangeShapeType="1"/>
          </p:cNvSpPr>
          <p:nvPr/>
        </p:nvSpPr>
        <p:spPr bwMode="auto">
          <a:xfrm flipV="1">
            <a:off x="3886200" y="2362200"/>
            <a:ext cx="457200" cy="2057400"/>
          </a:xfrm>
          <a:prstGeom prst="line">
            <a:avLst/>
          </a:prstGeom>
          <a:noFill/>
          <a:ln w="9525">
            <a:solidFill>
              <a:schemeClr val="tx1"/>
            </a:solidFill>
            <a:miter lim="800000"/>
            <a:headEnd/>
            <a:tailEnd type="triangle" w="med" len="med"/>
          </a:ln>
          <a:effectLst/>
        </p:spPr>
        <p:txBody>
          <a:bodyPr wrap="none"/>
          <a:lstStyle/>
          <a:p>
            <a:endParaRPr lang="en-US"/>
          </a:p>
        </p:txBody>
      </p:sp>
      <p:sp>
        <p:nvSpPr>
          <p:cNvPr id="590898" name="Line 50"/>
          <p:cNvSpPr>
            <a:spLocks noChangeShapeType="1"/>
          </p:cNvSpPr>
          <p:nvPr/>
        </p:nvSpPr>
        <p:spPr bwMode="auto">
          <a:xfrm flipV="1">
            <a:off x="3886200" y="2971800"/>
            <a:ext cx="152400" cy="1371600"/>
          </a:xfrm>
          <a:prstGeom prst="line">
            <a:avLst/>
          </a:prstGeom>
          <a:noFill/>
          <a:ln w="9525">
            <a:solidFill>
              <a:schemeClr val="tx1"/>
            </a:solidFill>
            <a:miter lim="800000"/>
            <a:headEnd/>
            <a:tailEnd type="triangle" w="lg" len="lg"/>
          </a:ln>
          <a:effectLst/>
        </p:spPr>
        <p:txBody>
          <a:bodyPr wrap="none"/>
          <a:lstStyle/>
          <a:p>
            <a:endParaRPr lang="en-US"/>
          </a:p>
        </p:txBody>
      </p:sp>
      <p:sp>
        <p:nvSpPr>
          <p:cNvPr id="590899" name="Line 51"/>
          <p:cNvSpPr>
            <a:spLocks noChangeShapeType="1"/>
          </p:cNvSpPr>
          <p:nvPr/>
        </p:nvSpPr>
        <p:spPr bwMode="auto">
          <a:xfrm flipV="1">
            <a:off x="3886200" y="2667000"/>
            <a:ext cx="152400" cy="1676400"/>
          </a:xfrm>
          <a:prstGeom prst="line">
            <a:avLst/>
          </a:prstGeom>
          <a:noFill/>
          <a:ln w="9525">
            <a:solidFill>
              <a:schemeClr val="tx1"/>
            </a:solidFill>
            <a:miter lim="800000"/>
            <a:headEnd/>
            <a:tailEnd type="triangle" w="med" len="med"/>
          </a:ln>
          <a:effectLst/>
        </p:spPr>
        <p:txBody>
          <a:bodyPr wrap="none"/>
          <a:lstStyle/>
          <a:p>
            <a:endParaRPr lang="en-US"/>
          </a:p>
        </p:txBody>
      </p:sp>
      <p:sp>
        <p:nvSpPr>
          <p:cNvPr id="590900" name="Line 52"/>
          <p:cNvSpPr>
            <a:spLocks noChangeShapeType="1"/>
          </p:cNvSpPr>
          <p:nvPr/>
        </p:nvSpPr>
        <p:spPr bwMode="auto">
          <a:xfrm flipV="1">
            <a:off x="3886200" y="2362200"/>
            <a:ext cx="152400" cy="1981200"/>
          </a:xfrm>
          <a:prstGeom prst="line">
            <a:avLst/>
          </a:prstGeom>
          <a:noFill/>
          <a:ln w="9525">
            <a:solidFill>
              <a:schemeClr val="tx1"/>
            </a:solidFill>
            <a:miter lim="800000"/>
            <a:headEnd/>
            <a:tailEnd type="triangle" w="med" len="med"/>
          </a:ln>
          <a:effectLst/>
        </p:spPr>
        <p:txBody>
          <a:bodyPr wrap="none"/>
          <a:lstStyle/>
          <a:p>
            <a:endParaRPr lang="en-US"/>
          </a:p>
        </p:txBody>
      </p:sp>
      <p:sp>
        <p:nvSpPr>
          <p:cNvPr id="590901" name="Line 53"/>
          <p:cNvSpPr>
            <a:spLocks noChangeShapeType="1"/>
          </p:cNvSpPr>
          <p:nvPr/>
        </p:nvSpPr>
        <p:spPr bwMode="auto">
          <a:xfrm flipV="1">
            <a:off x="3886200" y="2971800"/>
            <a:ext cx="457200" cy="1371600"/>
          </a:xfrm>
          <a:prstGeom prst="line">
            <a:avLst/>
          </a:prstGeom>
          <a:noFill/>
          <a:ln w="9525">
            <a:solidFill>
              <a:schemeClr val="tx1"/>
            </a:solidFill>
            <a:miter lim="800000"/>
            <a:headEnd/>
            <a:tailEnd type="triangle" w="med" len="med"/>
          </a:ln>
          <a:effectLst/>
        </p:spPr>
        <p:txBody>
          <a:bodyPr wrap="none"/>
          <a:lstStyle/>
          <a:p>
            <a:endParaRPr lang="en-US"/>
          </a:p>
        </p:txBody>
      </p:sp>
      <p:sp>
        <p:nvSpPr>
          <p:cNvPr id="590902" name="Line 54"/>
          <p:cNvSpPr>
            <a:spLocks noChangeShapeType="1"/>
          </p:cNvSpPr>
          <p:nvPr/>
        </p:nvSpPr>
        <p:spPr bwMode="auto">
          <a:xfrm flipV="1">
            <a:off x="3886200" y="2667000"/>
            <a:ext cx="533400" cy="1676400"/>
          </a:xfrm>
          <a:prstGeom prst="line">
            <a:avLst/>
          </a:prstGeom>
          <a:noFill/>
          <a:ln w="9525">
            <a:solidFill>
              <a:schemeClr val="tx1"/>
            </a:solidFill>
            <a:miter lim="800000"/>
            <a:headEnd/>
            <a:tailEnd type="triangle" w="med" len="med"/>
          </a:ln>
          <a:effectLst/>
        </p:spPr>
        <p:txBody>
          <a:bodyPr wrap="none"/>
          <a:lstStyle/>
          <a:p>
            <a:endParaRPr lang="en-US"/>
          </a:p>
        </p:txBody>
      </p:sp>
      <p:sp>
        <p:nvSpPr>
          <p:cNvPr id="590903" name="Line 55"/>
          <p:cNvSpPr>
            <a:spLocks noChangeShapeType="1"/>
          </p:cNvSpPr>
          <p:nvPr/>
        </p:nvSpPr>
        <p:spPr bwMode="auto">
          <a:xfrm flipV="1">
            <a:off x="3886200" y="2362200"/>
            <a:ext cx="762000" cy="1981200"/>
          </a:xfrm>
          <a:prstGeom prst="line">
            <a:avLst/>
          </a:prstGeom>
          <a:noFill/>
          <a:ln w="9525">
            <a:solidFill>
              <a:schemeClr val="tx1"/>
            </a:solidFill>
            <a:miter lim="800000"/>
            <a:headEnd/>
            <a:tailEnd type="triangle" w="med" len="med"/>
          </a:ln>
          <a:effectLst/>
        </p:spPr>
        <p:txBody>
          <a:bodyPr wrap="none"/>
          <a:lstStyle/>
          <a:p>
            <a:endParaRPr lang="en-US"/>
          </a:p>
        </p:txBody>
      </p:sp>
      <p:sp>
        <p:nvSpPr>
          <p:cNvPr id="590904" name="Line 56"/>
          <p:cNvSpPr>
            <a:spLocks noChangeShapeType="1"/>
          </p:cNvSpPr>
          <p:nvPr/>
        </p:nvSpPr>
        <p:spPr bwMode="auto">
          <a:xfrm flipV="1">
            <a:off x="3886200" y="2667000"/>
            <a:ext cx="762000" cy="1676400"/>
          </a:xfrm>
          <a:prstGeom prst="line">
            <a:avLst/>
          </a:prstGeom>
          <a:noFill/>
          <a:ln w="9525">
            <a:solidFill>
              <a:schemeClr val="tx1"/>
            </a:solidFill>
            <a:miter lim="800000"/>
            <a:headEnd/>
            <a:tailEnd type="triangle" w="med" len="med"/>
          </a:ln>
          <a:effectLst/>
        </p:spPr>
        <p:txBody>
          <a:bodyPr wrap="none"/>
          <a:lstStyle/>
          <a:p>
            <a:endParaRPr lang="en-US"/>
          </a:p>
        </p:txBody>
      </p:sp>
      <p:sp>
        <p:nvSpPr>
          <p:cNvPr id="590905" name="Line 57"/>
          <p:cNvSpPr>
            <a:spLocks noChangeShapeType="1"/>
          </p:cNvSpPr>
          <p:nvPr/>
        </p:nvSpPr>
        <p:spPr bwMode="auto">
          <a:xfrm flipV="1">
            <a:off x="3962400" y="2819400"/>
            <a:ext cx="762000" cy="1371600"/>
          </a:xfrm>
          <a:prstGeom prst="line">
            <a:avLst/>
          </a:prstGeom>
          <a:noFill/>
          <a:ln w="9525">
            <a:solidFill>
              <a:schemeClr val="tx1"/>
            </a:solidFill>
            <a:miter lim="800000"/>
            <a:headEnd/>
            <a:tailEnd type="triangle" w="med" len="med"/>
          </a:ln>
          <a:effectLst/>
        </p:spPr>
        <p:txBody>
          <a:bodyPr wrap="none"/>
          <a:lstStyle/>
          <a:p>
            <a:endParaRPr lang="en-US"/>
          </a:p>
        </p:txBody>
      </p:sp>
      <p:sp>
        <p:nvSpPr>
          <p:cNvPr id="590906" name="Line 58"/>
          <p:cNvSpPr>
            <a:spLocks noChangeShapeType="1"/>
          </p:cNvSpPr>
          <p:nvPr/>
        </p:nvSpPr>
        <p:spPr bwMode="auto">
          <a:xfrm flipV="1">
            <a:off x="3886200" y="2514600"/>
            <a:ext cx="914400" cy="1828800"/>
          </a:xfrm>
          <a:prstGeom prst="line">
            <a:avLst/>
          </a:prstGeom>
          <a:noFill/>
          <a:ln w="9525">
            <a:solidFill>
              <a:schemeClr val="tx1"/>
            </a:solidFill>
            <a:miter lim="800000"/>
            <a:headEnd/>
            <a:tailEnd type="triangle" w="med" len="med"/>
          </a:ln>
          <a:effectLst/>
        </p:spPr>
        <p:txBody>
          <a:bodyPr wrap="none"/>
          <a:lstStyle/>
          <a:p>
            <a:endParaRPr lang="en-US"/>
          </a:p>
        </p:txBody>
      </p:sp>
      <p:sp>
        <p:nvSpPr>
          <p:cNvPr id="590907" name="Line 59"/>
          <p:cNvSpPr>
            <a:spLocks noChangeShapeType="1"/>
          </p:cNvSpPr>
          <p:nvPr/>
        </p:nvSpPr>
        <p:spPr bwMode="auto">
          <a:xfrm flipV="1">
            <a:off x="3886200" y="2362200"/>
            <a:ext cx="1066800" cy="1981200"/>
          </a:xfrm>
          <a:prstGeom prst="line">
            <a:avLst/>
          </a:prstGeom>
          <a:noFill/>
          <a:ln w="9525">
            <a:solidFill>
              <a:schemeClr val="tx1"/>
            </a:solidFill>
            <a:miter lim="800000"/>
            <a:headEnd/>
            <a:tailEnd type="triangle" w="med" len="med"/>
          </a:ln>
          <a:effectLst/>
        </p:spPr>
        <p:txBody>
          <a:bodyPr wrap="none"/>
          <a:lstStyle/>
          <a:p>
            <a:endParaRPr lang="en-US"/>
          </a:p>
        </p:txBody>
      </p:sp>
      <p:sp>
        <p:nvSpPr>
          <p:cNvPr id="590908" name="Line 60"/>
          <p:cNvSpPr>
            <a:spLocks noChangeShapeType="1"/>
          </p:cNvSpPr>
          <p:nvPr/>
        </p:nvSpPr>
        <p:spPr bwMode="auto">
          <a:xfrm flipV="1">
            <a:off x="3886200" y="2971800"/>
            <a:ext cx="1066800" cy="1371600"/>
          </a:xfrm>
          <a:prstGeom prst="line">
            <a:avLst/>
          </a:prstGeom>
          <a:noFill/>
          <a:ln w="9525">
            <a:solidFill>
              <a:schemeClr val="tx1"/>
            </a:solidFill>
            <a:miter lim="800000"/>
            <a:headEnd/>
            <a:tailEnd type="triangle" w="med" len="med"/>
          </a:ln>
          <a:effectLst/>
        </p:spPr>
        <p:txBody>
          <a:bodyPr wrap="none"/>
          <a:lstStyle/>
          <a:p>
            <a:endParaRPr lang="en-US"/>
          </a:p>
        </p:txBody>
      </p:sp>
      <p:sp>
        <p:nvSpPr>
          <p:cNvPr id="590909" name="Line 61"/>
          <p:cNvSpPr>
            <a:spLocks noChangeShapeType="1"/>
          </p:cNvSpPr>
          <p:nvPr/>
        </p:nvSpPr>
        <p:spPr bwMode="auto">
          <a:xfrm flipV="1">
            <a:off x="3886200" y="2362200"/>
            <a:ext cx="1371600" cy="1981200"/>
          </a:xfrm>
          <a:prstGeom prst="line">
            <a:avLst/>
          </a:prstGeom>
          <a:noFill/>
          <a:ln w="9525">
            <a:solidFill>
              <a:schemeClr val="tx1"/>
            </a:solidFill>
            <a:miter lim="800000"/>
            <a:headEnd/>
            <a:tailEnd type="triangle" w="med" len="med"/>
          </a:ln>
          <a:effectLst/>
        </p:spPr>
        <p:txBody>
          <a:bodyPr wrap="none"/>
          <a:lstStyle/>
          <a:p>
            <a:endParaRPr lang="en-US"/>
          </a:p>
        </p:txBody>
      </p:sp>
      <p:sp>
        <p:nvSpPr>
          <p:cNvPr id="590910" name="Line 62"/>
          <p:cNvSpPr>
            <a:spLocks noChangeShapeType="1"/>
          </p:cNvSpPr>
          <p:nvPr/>
        </p:nvSpPr>
        <p:spPr bwMode="auto">
          <a:xfrm flipV="1">
            <a:off x="3886200" y="2667000"/>
            <a:ext cx="1371600" cy="1752600"/>
          </a:xfrm>
          <a:prstGeom prst="line">
            <a:avLst/>
          </a:prstGeom>
          <a:noFill/>
          <a:ln w="9525">
            <a:solidFill>
              <a:schemeClr val="tx1"/>
            </a:solidFill>
            <a:miter lim="800000"/>
            <a:headEnd/>
            <a:tailEnd type="triangle" w="med" len="med"/>
          </a:ln>
          <a:effectLst/>
        </p:spPr>
        <p:txBody>
          <a:bodyPr wrap="none"/>
          <a:lstStyle/>
          <a:p>
            <a:endParaRPr lang="en-US"/>
          </a:p>
        </p:txBody>
      </p:sp>
      <p:sp>
        <p:nvSpPr>
          <p:cNvPr id="590911" name="Line 63"/>
          <p:cNvSpPr>
            <a:spLocks noChangeShapeType="1"/>
          </p:cNvSpPr>
          <p:nvPr/>
        </p:nvSpPr>
        <p:spPr bwMode="auto">
          <a:xfrm flipV="1">
            <a:off x="3886200" y="2971800"/>
            <a:ext cx="1371600" cy="1371600"/>
          </a:xfrm>
          <a:prstGeom prst="line">
            <a:avLst/>
          </a:prstGeom>
          <a:noFill/>
          <a:ln w="9525">
            <a:solidFill>
              <a:schemeClr val="tx1"/>
            </a:solidFill>
            <a:miter lim="800000"/>
            <a:headEnd/>
            <a:tailEnd type="triangle" w="med" len="med"/>
          </a:ln>
          <a:effectLst/>
        </p:spPr>
        <p:txBody>
          <a:bodyPr wrap="none"/>
          <a:lstStyle/>
          <a:p>
            <a:endParaRPr lang="en-US"/>
          </a:p>
        </p:txBody>
      </p:sp>
    </p:spTree>
    <p:custDataLst>
      <p:tags r:id="rId1"/>
    </p:custDataLst>
    <p:extLst>
      <p:ext uri="{BB962C8B-B14F-4D97-AF65-F5344CB8AC3E}">
        <p14:creationId xmlns:p14="http://schemas.microsoft.com/office/powerpoint/2010/main" val="366932391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1600200" y="6172200"/>
            <a:ext cx="5334000" cy="457200"/>
          </a:xfrm>
          <a:prstGeom prst="rect">
            <a:avLst/>
          </a:prstGeom>
        </p:spPr>
        <p:txBody>
          <a:bodyPr/>
          <a:lstStyle/>
          <a:p>
            <a:endParaRPr lang="en-US" dirty="0"/>
          </a:p>
        </p:txBody>
      </p:sp>
      <p:sp>
        <p:nvSpPr>
          <p:cNvPr id="5" name="Slide Number Placeholder 4"/>
          <p:cNvSpPr>
            <a:spLocks noGrp="1"/>
          </p:cNvSpPr>
          <p:nvPr>
            <p:ph type="sldNum" sz="quarter" idx="11"/>
          </p:nvPr>
        </p:nvSpPr>
        <p:spPr/>
        <p:txBody>
          <a:bodyPr/>
          <a:lstStyle/>
          <a:p>
            <a:fld id="{9A4EE5C8-0EC0-4EFC-BEBF-D27DC03167EF}" type="slidenum">
              <a:rPr lang="en-US"/>
              <a:pPr/>
              <a:t>51</a:t>
            </a:fld>
            <a:endParaRPr lang="en-US"/>
          </a:p>
        </p:txBody>
      </p:sp>
      <p:sp>
        <p:nvSpPr>
          <p:cNvPr id="591874" name="Rectangle 2"/>
          <p:cNvSpPr>
            <a:spLocks noGrp="1" noChangeArrowheads="1"/>
          </p:cNvSpPr>
          <p:nvPr>
            <p:ph type="title"/>
          </p:nvPr>
        </p:nvSpPr>
        <p:spPr/>
        <p:txBody>
          <a:bodyPr/>
          <a:lstStyle/>
          <a:p>
            <a:r>
              <a:rPr lang="en-US"/>
              <a:t>Set Associative Cache</a:t>
            </a:r>
          </a:p>
        </p:txBody>
      </p:sp>
      <p:sp>
        <p:nvSpPr>
          <p:cNvPr id="591875" name="Rectangle 3"/>
          <p:cNvSpPr>
            <a:spLocks noGrp="1" noChangeArrowheads="1"/>
          </p:cNvSpPr>
          <p:nvPr>
            <p:ph type="body" idx="1"/>
          </p:nvPr>
        </p:nvSpPr>
        <p:spPr>
          <a:xfrm>
            <a:off x="757238" y="1371600"/>
            <a:ext cx="7480300" cy="4648200"/>
          </a:xfrm>
        </p:spPr>
        <p:txBody>
          <a:bodyPr/>
          <a:lstStyle/>
          <a:p>
            <a:pPr>
              <a:lnSpc>
                <a:spcPct val="90000"/>
              </a:lnSpc>
              <a:buFont typeface="Wingdings" pitchFamily="2" charset="2"/>
              <a:buNone/>
            </a:pPr>
            <a:r>
              <a:rPr lang="en-US" b="1" i="1" u="sng" dirty="0"/>
              <a:t>Set Associative Cache</a:t>
            </a:r>
            <a:r>
              <a:rPr lang="en-US" dirty="0"/>
              <a:t> is a compromise between direct mapped and fully associative.  A line in main memory can map to any of a </a:t>
            </a:r>
            <a:r>
              <a:rPr lang="en-US" b="1" u="sng" dirty="0">
                <a:solidFill>
                  <a:schemeClr val="folHlink"/>
                </a:solidFill>
              </a:rPr>
              <a:t>fixed number</a:t>
            </a:r>
            <a:r>
              <a:rPr lang="en-US" dirty="0"/>
              <a:t> of cache lines.</a:t>
            </a:r>
          </a:p>
          <a:p>
            <a:pPr>
              <a:lnSpc>
                <a:spcPct val="90000"/>
              </a:lnSpc>
              <a:buFont typeface="Wingdings" pitchFamily="2" charset="2"/>
              <a:buNone/>
            </a:pPr>
            <a:r>
              <a:rPr lang="en-US" dirty="0"/>
              <a:t>For example, </a:t>
            </a:r>
            <a:r>
              <a:rPr lang="en-US" b="1" i="1" u="sng" dirty="0"/>
              <a:t>2-way Set Associative Cache</a:t>
            </a:r>
            <a:r>
              <a:rPr lang="en-US" dirty="0"/>
              <a:t> can map each main memory line to either of 2 cache lines (e.g., to the Least Recently Used), 3-way maps to any of 3 cache lines, 4-way to 4 lines, and so on.</a:t>
            </a:r>
          </a:p>
          <a:p>
            <a:pPr>
              <a:lnSpc>
                <a:spcPct val="90000"/>
              </a:lnSpc>
              <a:buFont typeface="Wingdings" pitchFamily="2" charset="2"/>
              <a:buNone/>
            </a:pPr>
            <a:r>
              <a:rPr lang="en-US" dirty="0"/>
              <a:t>Set Associative cache is </a:t>
            </a:r>
            <a:r>
              <a:rPr lang="en-US" b="1" u="sng" dirty="0">
                <a:solidFill>
                  <a:schemeClr val="folHlink"/>
                </a:solidFill>
              </a:rPr>
              <a:t>cheaper</a:t>
            </a:r>
            <a:r>
              <a:rPr lang="en-US" dirty="0"/>
              <a:t> than fully associative – you need </a:t>
            </a:r>
            <a:r>
              <a:rPr lang="en-US" i="1" dirty="0"/>
              <a:t>K </a:t>
            </a:r>
            <a:r>
              <a:rPr lang="en-US" sz="4000" b="1" baseline="16000" dirty="0"/>
              <a:t>. </a:t>
            </a:r>
            <a:r>
              <a:rPr lang="en-US" i="1" dirty="0"/>
              <a:t>N</a:t>
            </a:r>
            <a:r>
              <a:rPr lang="en-US" baseline="-25000" dirty="0"/>
              <a:t>RAM</a:t>
            </a:r>
            <a:r>
              <a:rPr lang="en-US" dirty="0"/>
              <a:t> connections – but </a:t>
            </a:r>
            <a:r>
              <a:rPr lang="en-US" b="1" u="sng" dirty="0">
                <a:solidFill>
                  <a:schemeClr val="folHlink"/>
                </a:solidFill>
              </a:rPr>
              <a:t>more robust</a:t>
            </a:r>
            <a:r>
              <a:rPr lang="en-US" dirty="0"/>
              <a:t> than direct mapped.</a:t>
            </a:r>
          </a:p>
        </p:txBody>
      </p:sp>
      <p:sp>
        <p:nvSpPr>
          <p:cNvPr id="6" name="Footer Placeholder 3"/>
          <p:cNvSpPr txBox="1">
            <a:spLocks/>
          </p:cNvSpPr>
          <p:nvPr/>
        </p:nvSpPr>
        <p:spPr bwMode="auto">
          <a:xfrm>
            <a:off x="1600200" y="6172200"/>
            <a:ext cx="5334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Supercomputing in Plain English: Storage Hierarchy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Tue Jan 27 2015</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Tree>
    <p:custDataLst>
      <p:tags r:id="rId1"/>
    </p:custDataLst>
    <p:extLst>
      <p:ext uri="{BB962C8B-B14F-4D97-AF65-F5344CB8AC3E}">
        <p14:creationId xmlns:p14="http://schemas.microsoft.com/office/powerpoint/2010/main" val="171175064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Footer Placeholder 2"/>
          <p:cNvSpPr>
            <a:spLocks noGrp="1"/>
          </p:cNvSpPr>
          <p:nvPr>
            <p:ph type="ftr" sz="quarter" idx="10"/>
          </p:nvPr>
        </p:nvSpPr>
        <p:spPr/>
        <p:txBody>
          <a:bodyPr/>
          <a:lstStyle/>
          <a:p>
            <a:r>
              <a:rPr lang="en-US" dirty="0" smtClean="0"/>
              <a:t>Supercomputing in Plain English: Storage Hierarchy</a:t>
            </a:r>
            <a:endParaRPr lang="en-US" dirty="0"/>
          </a:p>
          <a:p>
            <a:r>
              <a:rPr lang="en-US" dirty="0" smtClean="0"/>
              <a:t>Tue Jan 27 2015</a:t>
            </a:r>
            <a:endParaRPr lang="en-US" dirty="0"/>
          </a:p>
        </p:txBody>
      </p:sp>
      <p:sp>
        <p:nvSpPr>
          <p:cNvPr id="53" name="Slide Number Placeholder 3"/>
          <p:cNvSpPr>
            <a:spLocks noGrp="1"/>
          </p:cNvSpPr>
          <p:nvPr>
            <p:ph type="sldNum" sz="quarter" idx="4294967295"/>
          </p:nvPr>
        </p:nvSpPr>
        <p:spPr>
          <a:xfrm>
            <a:off x="7162800" y="6191250"/>
            <a:ext cx="1295400" cy="457200"/>
          </a:xfrm>
          <a:prstGeom prst="rect">
            <a:avLst/>
          </a:prstGeom>
        </p:spPr>
        <p:txBody>
          <a:bodyPr/>
          <a:lstStyle/>
          <a:p>
            <a:fld id="{C9CD6377-76C8-4C52-AB12-3AC620F2BF18}" type="slidenum">
              <a:rPr lang="en-US"/>
              <a:pPr/>
              <a:t>52</a:t>
            </a:fld>
            <a:endParaRPr lang="en-US"/>
          </a:p>
        </p:txBody>
      </p:sp>
      <p:sp>
        <p:nvSpPr>
          <p:cNvPr id="592898" name="Rectangle 2"/>
          <p:cNvSpPr>
            <a:spLocks noGrp="1" noChangeArrowheads="1"/>
          </p:cNvSpPr>
          <p:nvPr>
            <p:ph type="title"/>
          </p:nvPr>
        </p:nvSpPr>
        <p:spPr/>
        <p:txBody>
          <a:bodyPr/>
          <a:lstStyle/>
          <a:p>
            <a:r>
              <a:rPr lang="en-US" dirty="0"/>
              <a:t>2-Way Set Associative Illustration</a:t>
            </a:r>
          </a:p>
        </p:txBody>
      </p:sp>
      <p:grpSp>
        <p:nvGrpSpPr>
          <p:cNvPr id="2" name="Group 3"/>
          <p:cNvGrpSpPr>
            <a:grpSpLocks/>
          </p:cNvGrpSpPr>
          <p:nvPr/>
        </p:nvGrpSpPr>
        <p:grpSpPr bwMode="auto">
          <a:xfrm>
            <a:off x="990600" y="3581400"/>
            <a:ext cx="7315200" cy="2438400"/>
            <a:chOff x="624" y="2304"/>
            <a:chExt cx="4608" cy="1536"/>
          </a:xfrm>
        </p:grpSpPr>
        <p:sp>
          <p:nvSpPr>
            <p:cNvPr id="592900" name="Rectangle 4"/>
            <p:cNvSpPr>
              <a:spLocks noChangeArrowheads="1"/>
            </p:cNvSpPr>
            <p:nvPr/>
          </p:nvSpPr>
          <p:spPr bwMode="auto">
            <a:xfrm>
              <a:off x="624" y="2304"/>
              <a:ext cx="4608" cy="1536"/>
            </a:xfrm>
            <a:prstGeom prst="rect">
              <a:avLst/>
            </a:prstGeom>
            <a:solidFill>
              <a:srgbClr val="CC99FF"/>
            </a:solidFill>
            <a:ln w="9525">
              <a:solidFill>
                <a:schemeClr val="tx1"/>
              </a:solidFill>
              <a:miter lim="800000"/>
              <a:headEnd/>
              <a:tailEnd/>
            </a:ln>
            <a:effectLst/>
          </p:spPr>
          <p:txBody>
            <a:bodyPr wrap="none" anchor="ctr"/>
            <a:lstStyle/>
            <a:p>
              <a:endParaRPr lang="en-US"/>
            </a:p>
          </p:txBody>
        </p:sp>
        <p:sp>
          <p:nvSpPr>
            <p:cNvPr id="592901" name="Line 5"/>
            <p:cNvSpPr>
              <a:spLocks noChangeShapeType="1"/>
            </p:cNvSpPr>
            <p:nvPr/>
          </p:nvSpPr>
          <p:spPr bwMode="auto">
            <a:xfrm>
              <a:off x="624" y="2496"/>
              <a:ext cx="4608" cy="0"/>
            </a:xfrm>
            <a:prstGeom prst="line">
              <a:avLst/>
            </a:prstGeom>
            <a:noFill/>
            <a:ln w="9525">
              <a:solidFill>
                <a:schemeClr val="tx1"/>
              </a:solidFill>
              <a:miter lim="800000"/>
              <a:headEnd/>
              <a:tailEnd/>
            </a:ln>
            <a:effectLst/>
          </p:spPr>
          <p:txBody>
            <a:bodyPr wrap="none"/>
            <a:lstStyle/>
            <a:p>
              <a:endParaRPr lang="en-US"/>
            </a:p>
          </p:txBody>
        </p:sp>
        <p:sp>
          <p:nvSpPr>
            <p:cNvPr id="592902" name="Line 6"/>
            <p:cNvSpPr>
              <a:spLocks noChangeShapeType="1"/>
            </p:cNvSpPr>
            <p:nvPr/>
          </p:nvSpPr>
          <p:spPr bwMode="auto">
            <a:xfrm>
              <a:off x="624" y="2688"/>
              <a:ext cx="4608" cy="0"/>
            </a:xfrm>
            <a:prstGeom prst="line">
              <a:avLst/>
            </a:prstGeom>
            <a:noFill/>
            <a:ln w="9525">
              <a:solidFill>
                <a:schemeClr val="tx1"/>
              </a:solidFill>
              <a:miter lim="800000"/>
              <a:headEnd/>
              <a:tailEnd/>
            </a:ln>
            <a:effectLst/>
          </p:spPr>
          <p:txBody>
            <a:bodyPr wrap="none"/>
            <a:lstStyle/>
            <a:p>
              <a:endParaRPr lang="en-US"/>
            </a:p>
          </p:txBody>
        </p:sp>
        <p:sp>
          <p:nvSpPr>
            <p:cNvPr id="592903" name="Line 7"/>
            <p:cNvSpPr>
              <a:spLocks noChangeShapeType="1"/>
            </p:cNvSpPr>
            <p:nvPr/>
          </p:nvSpPr>
          <p:spPr bwMode="auto">
            <a:xfrm>
              <a:off x="624" y="2880"/>
              <a:ext cx="4608" cy="0"/>
            </a:xfrm>
            <a:prstGeom prst="line">
              <a:avLst/>
            </a:prstGeom>
            <a:noFill/>
            <a:ln w="9525">
              <a:solidFill>
                <a:schemeClr val="tx1"/>
              </a:solidFill>
              <a:miter lim="800000"/>
              <a:headEnd/>
              <a:tailEnd/>
            </a:ln>
            <a:effectLst/>
          </p:spPr>
          <p:txBody>
            <a:bodyPr wrap="none"/>
            <a:lstStyle/>
            <a:p>
              <a:endParaRPr lang="en-US"/>
            </a:p>
          </p:txBody>
        </p:sp>
        <p:sp>
          <p:nvSpPr>
            <p:cNvPr id="592904" name="Line 8"/>
            <p:cNvSpPr>
              <a:spLocks noChangeShapeType="1"/>
            </p:cNvSpPr>
            <p:nvPr/>
          </p:nvSpPr>
          <p:spPr bwMode="auto">
            <a:xfrm>
              <a:off x="624" y="3072"/>
              <a:ext cx="4608" cy="0"/>
            </a:xfrm>
            <a:prstGeom prst="line">
              <a:avLst/>
            </a:prstGeom>
            <a:noFill/>
            <a:ln w="9525">
              <a:solidFill>
                <a:schemeClr val="tx1"/>
              </a:solidFill>
              <a:miter lim="800000"/>
              <a:headEnd/>
              <a:tailEnd/>
            </a:ln>
            <a:effectLst/>
          </p:spPr>
          <p:txBody>
            <a:bodyPr wrap="none"/>
            <a:lstStyle/>
            <a:p>
              <a:endParaRPr lang="en-US"/>
            </a:p>
          </p:txBody>
        </p:sp>
        <p:sp>
          <p:nvSpPr>
            <p:cNvPr id="592905" name="Line 9"/>
            <p:cNvSpPr>
              <a:spLocks noChangeShapeType="1"/>
            </p:cNvSpPr>
            <p:nvPr/>
          </p:nvSpPr>
          <p:spPr bwMode="auto">
            <a:xfrm>
              <a:off x="624" y="3264"/>
              <a:ext cx="4608" cy="0"/>
            </a:xfrm>
            <a:prstGeom prst="line">
              <a:avLst/>
            </a:prstGeom>
            <a:noFill/>
            <a:ln w="9525">
              <a:solidFill>
                <a:schemeClr val="tx1"/>
              </a:solidFill>
              <a:miter lim="800000"/>
              <a:headEnd/>
              <a:tailEnd/>
            </a:ln>
            <a:effectLst/>
          </p:spPr>
          <p:txBody>
            <a:bodyPr wrap="none"/>
            <a:lstStyle/>
            <a:p>
              <a:endParaRPr lang="en-US"/>
            </a:p>
          </p:txBody>
        </p:sp>
        <p:sp>
          <p:nvSpPr>
            <p:cNvPr id="592906" name="Line 10"/>
            <p:cNvSpPr>
              <a:spLocks noChangeShapeType="1"/>
            </p:cNvSpPr>
            <p:nvPr/>
          </p:nvSpPr>
          <p:spPr bwMode="auto">
            <a:xfrm>
              <a:off x="624" y="3456"/>
              <a:ext cx="4608" cy="0"/>
            </a:xfrm>
            <a:prstGeom prst="line">
              <a:avLst/>
            </a:prstGeom>
            <a:noFill/>
            <a:ln w="9525">
              <a:solidFill>
                <a:schemeClr val="tx1"/>
              </a:solidFill>
              <a:miter lim="800000"/>
              <a:headEnd/>
              <a:tailEnd/>
            </a:ln>
            <a:effectLst/>
          </p:spPr>
          <p:txBody>
            <a:bodyPr wrap="none"/>
            <a:lstStyle/>
            <a:p>
              <a:endParaRPr lang="en-US"/>
            </a:p>
          </p:txBody>
        </p:sp>
        <p:sp>
          <p:nvSpPr>
            <p:cNvPr id="592907" name="Line 11"/>
            <p:cNvSpPr>
              <a:spLocks noChangeShapeType="1"/>
            </p:cNvSpPr>
            <p:nvPr/>
          </p:nvSpPr>
          <p:spPr bwMode="auto">
            <a:xfrm>
              <a:off x="624" y="3648"/>
              <a:ext cx="4608" cy="0"/>
            </a:xfrm>
            <a:prstGeom prst="line">
              <a:avLst/>
            </a:prstGeom>
            <a:noFill/>
            <a:ln w="9525">
              <a:solidFill>
                <a:schemeClr val="tx1"/>
              </a:solidFill>
              <a:miter lim="800000"/>
              <a:headEnd/>
              <a:tailEnd/>
            </a:ln>
            <a:effectLst/>
          </p:spPr>
          <p:txBody>
            <a:bodyPr wrap="none"/>
            <a:lstStyle/>
            <a:p>
              <a:endParaRPr lang="en-US"/>
            </a:p>
          </p:txBody>
        </p:sp>
        <p:sp>
          <p:nvSpPr>
            <p:cNvPr id="592908" name="Line 12"/>
            <p:cNvSpPr>
              <a:spLocks noChangeShapeType="1"/>
            </p:cNvSpPr>
            <p:nvPr/>
          </p:nvSpPr>
          <p:spPr bwMode="auto">
            <a:xfrm>
              <a:off x="5040" y="2304"/>
              <a:ext cx="0" cy="1536"/>
            </a:xfrm>
            <a:prstGeom prst="line">
              <a:avLst/>
            </a:prstGeom>
            <a:noFill/>
            <a:ln w="9525">
              <a:solidFill>
                <a:schemeClr val="tx1"/>
              </a:solidFill>
              <a:miter lim="800000"/>
              <a:headEnd/>
              <a:tailEnd/>
            </a:ln>
            <a:effectLst/>
          </p:spPr>
          <p:txBody>
            <a:bodyPr wrap="none"/>
            <a:lstStyle/>
            <a:p>
              <a:endParaRPr lang="en-US"/>
            </a:p>
          </p:txBody>
        </p:sp>
        <p:sp>
          <p:nvSpPr>
            <p:cNvPr id="592909" name="Line 13"/>
            <p:cNvSpPr>
              <a:spLocks noChangeShapeType="1"/>
            </p:cNvSpPr>
            <p:nvPr/>
          </p:nvSpPr>
          <p:spPr bwMode="auto">
            <a:xfrm>
              <a:off x="816" y="2304"/>
              <a:ext cx="0" cy="1536"/>
            </a:xfrm>
            <a:prstGeom prst="line">
              <a:avLst/>
            </a:prstGeom>
            <a:noFill/>
            <a:ln w="9525">
              <a:solidFill>
                <a:schemeClr val="tx1"/>
              </a:solidFill>
              <a:miter lim="800000"/>
              <a:headEnd/>
              <a:tailEnd/>
            </a:ln>
            <a:effectLst/>
          </p:spPr>
          <p:txBody>
            <a:bodyPr wrap="none"/>
            <a:lstStyle/>
            <a:p>
              <a:endParaRPr lang="en-US"/>
            </a:p>
          </p:txBody>
        </p:sp>
        <p:sp>
          <p:nvSpPr>
            <p:cNvPr id="592910" name="Line 14"/>
            <p:cNvSpPr>
              <a:spLocks noChangeShapeType="1"/>
            </p:cNvSpPr>
            <p:nvPr/>
          </p:nvSpPr>
          <p:spPr bwMode="auto">
            <a:xfrm>
              <a:off x="1008" y="2304"/>
              <a:ext cx="0" cy="1536"/>
            </a:xfrm>
            <a:prstGeom prst="line">
              <a:avLst/>
            </a:prstGeom>
            <a:noFill/>
            <a:ln w="9525">
              <a:solidFill>
                <a:schemeClr val="tx1"/>
              </a:solidFill>
              <a:miter lim="800000"/>
              <a:headEnd/>
              <a:tailEnd/>
            </a:ln>
            <a:effectLst/>
          </p:spPr>
          <p:txBody>
            <a:bodyPr wrap="none"/>
            <a:lstStyle/>
            <a:p>
              <a:endParaRPr lang="en-US"/>
            </a:p>
          </p:txBody>
        </p:sp>
        <p:sp>
          <p:nvSpPr>
            <p:cNvPr id="592911" name="Line 15"/>
            <p:cNvSpPr>
              <a:spLocks noChangeShapeType="1"/>
            </p:cNvSpPr>
            <p:nvPr/>
          </p:nvSpPr>
          <p:spPr bwMode="auto">
            <a:xfrm>
              <a:off x="1200" y="2304"/>
              <a:ext cx="0" cy="1536"/>
            </a:xfrm>
            <a:prstGeom prst="line">
              <a:avLst/>
            </a:prstGeom>
            <a:noFill/>
            <a:ln w="9525">
              <a:solidFill>
                <a:schemeClr val="tx1"/>
              </a:solidFill>
              <a:miter lim="800000"/>
              <a:headEnd/>
              <a:tailEnd/>
            </a:ln>
            <a:effectLst/>
          </p:spPr>
          <p:txBody>
            <a:bodyPr wrap="none"/>
            <a:lstStyle/>
            <a:p>
              <a:endParaRPr lang="en-US"/>
            </a:p>
          </p:txBody>
        </p:sp>
        <p:sp>
          <p:nvSpPr>
            <p:cNvPr id="592912" name="Line 16"/>
            <p:cNvSpPr>
              <a:spLocks noChangeShapeType="1"/>
            </p:cNvSpPr>
            <p:nvPr/>
          </p:nvSpPr>
          <p:spPr bwMode="auto">
            <a:xfrm>
              <a:off x="1392" y="2304"/>
              <a:ext cx="0" cy="1536"/>
            </a:xfrm>
            <a:prstGeom prst="line">
              <a:avLst/>
            </a:prstGeom>
            <a:noFill/>
            <a:ln w="9525">
              <a:solidFill>
                <a:schemeClr val="tx1"/>
              </a:solidFill>
              <a:miter lim="800000"/>
              <a:headEnd/>
              <a:tailEnd/>
            </a:ln>
            <a:effectLst/>
          </p:spPr>
          <p:txBody>
            <a:bodyPr wrap="none"/>
            <a:lstStyle/>
            <a:p>
              <a:endParaRPr lang="en-US"/>
            </a:p>
          </p:txBody>
        </p:sp>
        <p:sp>
          <p:nvSpPr>
            <p:cNvPr id="592913" name="Line 17"/>
            <p:cNvSpPr>
              <a:spLocks noChangeShapeType="1"/>
            </p:cNvSpPr>
            <p:nvPr/>
          </p:nvSpPr>
          <p:spPr bwMode="auto">
            <a:xfrm>
              <a:off x="1584" y="2304"/>
              <a:ext cx="0" cy="1536"/>
            </a:xfrm>
            <a:prstGeom prst="line">
              <a:avLst/>
            </a:prstGeom>
            <a:noFill/>
            <a:ln w="9525">
              <a:solidFill>
                <a:schemeClr val="tx1"/>
              </a:solidFill>
              <a:miter lim="800000"/>
              <a:headEnd/>
              <a:tailEnd/>
            </a:ln>
            <a:effectLst/>
          </p:spPr>
          <p:txBody>
            <a:bodyPr wrap="none"/>
            <a:lstStyle/>
            <a:p>
              <a:endParaRPr lang="en-US"/>
            </a:p>
          </p:txBody>
        </p:sp>
        <p:sp>
          <p:nvSpPr>
            <p:cNvPr id="592914" name="Line 18"/>
            <p:cNvSpPr>
              <a:spLocks noChangeShapeType="1"/>
            </p:cNvSpPr>
            <p:nvPr/>
          </p:nvSpPr>
          <p:spPr bwMode="auto">
            <a:xfrm>
              <a:off x="1776" y="2304"/>
              <a:ext cx="0" cy="1536"/>
            </a:xfrm>
            <a:prstGeom prst="line">
              <a:avLst/>
            </a:prstGeom>
            <a:noFill/>
            <a:ln w="9525">
              <a:solidFill>
                <a:schemeClr val="tx1"/>
              </a:solidFill>
              <a:miter lim="800000"/>
              <a:headEnd/>
              <a:tailEnd/>
            </a:ln>
            <a:effectLst/>
          </p:spPr>
          <p:txBody>
            <a:bodyPr wrap="none"/>
            <a:lstStyle/>
            <a:p>
              <a:endParaRPr lang="en-US"/>
            </a:p>
          </p:txBody>
        </p:sp>
        <p:sp>
          <p:nvSpPr>
            <p:cNvPr id="592915" name="Line 19"/>
            <p:cNvSpPr>
              <a:spLocks noChangeShapeType="1"/>
            </p:cNvSpPr>
            <p:nvPr/>
          </p:nvSpPr>
          <p:spPr bwMode="auto">
            <a:xfrm>
              <a:off x="1968" y="2304"/>
              <a:ext cx="0" cy="1536"/>
            </a:xfrm>
            <a:prstGeom prst="line">
              <a:avLst/>
            </a:prstGeom>
            <a:noFill/>
            <a:ln w="9525">
              <a:solidFill>
                <a:schemeClr val="tx1"/>
              </a:solidFill>
              <a:miter lim="800000"/>
              <a:headEnd/>
              <a:tailEnd/>
            </a:ln>
            <a:effectLst/>
          </p:spPr>
          <p:txBody>
            <a:bodyPr wrap="none"/>
            <a:lstStyle/>
            <a:p>
              <a:endParaRPr lang="en-US"/>
            </a:p>
          </p:txBody>
        </p:sp>
        <p:sp>
          <p:nvSpPr>
            <p:cNvPr id="592916" name="Line 20"/>
            <p:cNvSpPr>
              <a:spLocks noChangeShapeType="1"/>
            </p:cNvSpPr>
            <p:nvPr/>
          </p:nvSpPr>
          <p:spPr bwMode="auto">
            <a:xfrm>
              <a:off x="2160" y="2304"/>
              <a:ext cx="0" cy="1536"/>
            </a:xfrm>
            <a:prstGeom prst="line">
              <a:avLst/>
            </a:prstGeom>
            <a:noFill/>
            <a:ln w="9525">
              <a:solidFill>
                <a:schemeClr val="tx1"/>
              </a:solidFill>
              <a:miter lim="800000"/>
              <a:headEnd/>
              <a:tailEnd/>
            </a:ln>
            <a:effectLst/>
          </p:spPr>
          <p:txBody>
            <a:bodyPr wrap="none"/>
            <a:lstStyle/>
            <a:p>
              <a:endParaRPr lang="en-US"/>
            </a:p>
          </p:txBody>
        </p:sp>
        <p:sp>
          <p:nvSpPr>
            <p:cNvPr id="592917" name="Line 21"/>
            <p:cNvSpPr>
              <a:spLocks noChangeShapeType="1"/>
            </p:cNvSpPr>
            <p:nvPr/>
          </p:nvSpPr>
          <p:spPr bwMode="auto">
            <a:xfrm>
              <a:off x="2352" y="2304"/>
              <a:ext cx="0" cy="1536"/>
            </a:xfrm>
            <a:prstGeom prst="line">
              <a:avLst/>
            </a:prstGeom>
            <a:noFill/>
            <a:ln w="9525">
              <a:solidFill>
                <a:schemeClr val="tx1"/>
              </a:solidFill>
              <a:miter lim="800000"/>
              <a:headEnd/>
              <a:tailEnd/>
            </a:ln>
            <a:effectLst/>
          </p:spPr>
          <p:txBody>
            <a:bodyPr wrap="none"/>
            <a:lstStyle/>
            <a:p>
              <a:endParaRPr lang="en-US"/>
            </a:p>
          </p:txBody>
        </p:sp>
        <p:sp>
          <p:nvSpPr>
            <p:cNvPr id="592918" name="Line 22"/>
            <p:cNvSpPr>
              <a:spLocks noChangeShapeType="1"/>
            </p:cNvSpPr>
            <p:nvPr/>
          </p:nvSpPr>
          <p:spPr bwMode="auto">
            <a:xfrm>
              <a:off x="2544" y="2304"/>
              <a:ext cx="0" cy="1536"/>
            </a:xfrm>
            <a:prstGeom prst="line">
              <a:avLst/>
            </a:prstGeom>
            <a:noFill/>
            <a:ln w="9525">
              <a:solidFill>
                <a:schemeClr val="tx1"/>
              </a:solidFill>
              <a:miter lim="800000"/>
              <a:headEnd/>
              <a:tailEnd/>
            </a:ln>
            <a:effectLst/>
          </p:spPr>
          <p:txBody>
            <a:bodyPr wrap="none"/>
            <a:lstStyle/>
            <a:p>
              <a:endParaRPr lang="en-US"/>
            </a:p>
          </p:txBody>
        </p:sp>
        <p:sp>
          <p:nvSpPr>
            <p:cNvPr id="592919" name="Line 23"/>
            <p:cNvSpPr>
              <a:spLocks noChangeShapeType="1"/>
            </p:cNvSpPr>
            <p:nvPr/>
          </p:nvSpPr>
          <p:spPr bwMode="auto">
            <a:xfrm>
              <a:off x="2736" y="2304"/>
              <a:ext cx="0" cy="1536"/>
            </a:xfrm>
            <a:prstGeom prst="line">
              <a:avLst/>
            </a:prstGeom>
            <a:noFill/>
            <a:ln w="9525">
              <a:solidFill>
                <a:schemeClr val="tx1"/>
              </a:solidFill>
              <a:miter lim="800000"/>
              <a:headEnd/>
              <a:tailEnd/>
            </a:ln>
            <a:effectLst/>
          </p:spPr>
          <p:txBody>
            <a:bodyPr wrap="none"/>
            <a:lstStyle/>
            <a:p>
              <a:endParaRPr lang="en-US"/>
            </a:p>
          </p:txBody>
        </p:sp>
        <p:sp>
          <p:nvSpPr>
            <p:cNvPr id="592920" name="Line 24"/>
            <p:cNvSpPr>
              <a:spLocks noChangeShapeType="1"/>
            </p:cNvSpPr>
            <p:nvPr/>
          </p:nvSpPr>
          <p:spPr bwMode="auto">
            <a:xfrm>
              <a:off x="2928" y="2304"/>
              <a:ext cx="0" cy="1536"/>
            </a:xfrm>
            <a:prstGeom prst="line">
              <a:avLst/>
            </a:prstGeom>
            <a:noFill/>
            <a:ln w="9525">
              <a:solidFill>
                <a:schemeClr val="tx1"/>
              </a:solidFill>
              <a:miter lim="800000"/>
              <a:headEnd/>
              <a:tailEnd/>
            </a:ln>
            <a:effectLst/>
          </p:spPr>
          <p:txBody>
            <a:bodyPr wrap="none"/>
            <a:lstStyle/>
            <a:p>
              <a:endParaRPr lang="en-US"/>
            </a:p>
          </p:txBody>
        </p:sp>
        <p:sp>
          <p:nvSpPr>
            <p:cNvPr id="592921" name="Line 25"/>
            <p:cNvSpPr>
              <a:spLocks noChangeShapeType="1"/>
            </p:cNvSpPr>
            <p:nvPr/>
          </p:nvSpPr>
          <p:spPr bwMode="auto">
            <a:xfrm>
              <a:off x="3120" y="2304"/>
              <a:ext cx="0" cy="1536"/>
            </a:xfrm>
            <a:prstGeom prst="line">
              <a:avLst/>
            </a:prstGeom>
            <a:noFill/>
            <a:ln w="9525">
              <a:solidFill>
                <a:schemeClr val="tx1"/>
              </a:solidFill>
              <a:miter lim="800000"/>
              <a:headEnd/>
              <a:tailEnd/>
            </a:ln>
            <a:effectLst/>
          </p:spPr>
          <p:txBody>
            <a:bodyPr wrap="none"/>
            <a:lstStyle/>
            <a:p>
              <a:endParaRPr lang="en-US"/>
            </a:p>
          </p:txBody>
        </p:sp>
        <p:sp>
          <p:nvSpPr>
            <p:cNvPr id="592922" name="Line 26"/>
            <p:cNvSpPr>
              <a:spLocks noChangeShapeType="1"/>
            </p:cNvSpPr>
            <p:nvPr/>
          </p:nvSpPr>
          <p:spPr bwMode="auto">
            <a:xfrm>
              <a:off x="3312" y="2304"/>
              <a:ext cx="0" cy="1536"/>
            </a:xfrm>
            <a:prstGeom prst="line">
              <a:avLst/>
            </a:prstGeom>
            <a:noFill/>
            <a:ln w="9525">
              <a:solidFill>
                <a:schemeClr val="tx1"/>
              </a:solidFill>
              <a:miter lim="800000"/>
              <a:headEnd/>
              <a:tailEnd/>
            </a:ln>
            <a:effectLst/>
          </p:spPr>
          <p:txBody>
            <a:bodyPr wrap="none"/>
            <a:lstStyle/>
            <a:p>
              <a:endParaRPr lang="en-US"/>
            </a:p>
          </p:txBody>
        </p:sp>
        <p:sp>
          <p:nvSpPr>
            <p:cNvPr id="592923" name="Line 27"/>
            <p:cNvSpPr>
              <a:spLocks noChangeShapeType="1"/>
            </p:cNvSpPr>
            <p:nvPr/>
          </p:nvSpPr>
          <p:spPr bwMode="auto">
            <a:xfrm>
              <a:off x="3504" y="2304"/>
              <a:ext cx="0" cy="1536"/>
            </a:xfrm>
            <a:prstGeom prst="line">
              <a:avLst/>
            </a:prstGeom>
            <a:noFill/>
            <a:ln w="9525">
              <a:solidFill>
                <a:schemeClr val="tx1"/>
              </a:solidFill>
              <a:miter lim="800000"/>
              <a:headEnd/>
              <a:tailEnd/>
            </a:ln>
            <a:effectLst/>
          </p:spPr>
          <p:txBody>
            <a:bodyPr wrap="none"/>
            <a:lstStyle/>
            <a:p>
              <a:endParaRPr lang="en-US"/>
            </a:p>
          </p:txBody>
        </p:sp>
        <p:sp>
          <p:nvSpPr>
            <p:cNvPr id="592924" name="Line 28"/>
            <p:cNvSpPr>
              <a:spLocks noChangeShapeType="1"/>
            </p:cNvSpPr>
            <p:nvPr/>
          </p:nvSpPr>
          <p:spPr bwMode="auto">
            <a:xfrm>
              <a:off x="3696" y="2304"/>
              <a:ext cx="0" cy="1536"/>
            </a:xfrm>
            <a:prstGeom prst="line">
              <a:avLst/>
            </a:prstGeom>
            <a:noFill/>
            <a:ln w="9525">
              <a:solidFill>
                <a:schemeClr val="tx1"/>
              </a:solidFill>
              <a:miter lim="800000"/>
              <a:headEnd/>
              <a:tailEnd/>
            </a:ln>
            <a:effectLst/>
          </p:spPr>
          <p:txBody>
            <a:bodyPr wrap="none"/>
            <a:lstStyle/>
            <a:p>
              <a:endParaRPr lang="en-US"/>
            </a:p>
          </p:txBody>
        </p:sp>
        <p:sp>
          <p:nvSpPr>
            <p:cNvPr id="592925" name="Line 29"/>
            <p:cNvSpPr>
              <a:spLocks noChangeShapeType="1"/>
            </p:cNvSpPr>
            <p:nvPr/>
          </p:nvSpPr>
          <p:spPr bwMode="auto">
            <a:xfrm>
              <a:off x="3888" y="2304"/>
              <a:ext cx="0" cy="1536"/>
            </a:xfrm>
            <a:prstGeom prst="line">
              <a:avLst/>
            </a:prstGeom>
            <a:noFill/>
            <a:ln w="9525">
              <a:solidFill>
                <a:schemeClr val="tx1"/>
              </a:solidFill>
              <a:miter lim="800000"/>
              <a:headEnd/>
              <a:tailEnd/>
            </a:ln>
            <a:effectLst/>
          </p:spPr>
          <p:txBody>
            <a:bodyPr wrap="none"/>
            <a:lstStyle/>
            <a:p>
              <a:endParaRPr lang="en-US"/>
            </a:p>
          </p:txBody>
        </p:sp>
        <p:sp>
          <p:nvSpPr>
            <p:cNvPr id="592926" name="Line 30"/>
            <p:cNvSpPr>
              <a:spLocks noChangeShapeType="1"/>
            </p:cNvSpPr>
            <p:nvPr/>
          </p:nvSpPr>
          <p:spPr bwMode="auto">
            <a:xfrm>
              <a:off x="4080" y="2304"/>
              <a:ext cx="0" cy="1536"/>
            </a:xfrm>
            <a:prstGeom prst="line">
              <a:avLst/>
            </a:prstGeom>
            <a:noFill/>
            <a:ln w="9525">
              <a:solidFill>
                <a:schemeClr val="tx1"/>
              </a:solidFill>
              <a:miter lim="800000"/>
              <a:headEnd/>
              <a:tailEnd/>
            </a:ln>
            <a:effectLst/>
          </p:spPr>
          <p:txBody>
            <a:bodyPr wrap="none"/>
            <a:lstStyle/>
            <a:p>
              <a:endParaRPr lang="en-US"/>
            </a:p>
          </p:txBody>
        </p:sp>
        <p:sp>
          <p:nvSpPr>
            <p:cNvPr id="592927" name="Line 31"/>
            <p:cNvSpPr>
              <a:spLocks noChangeShapeType="1"/>
            </p:cNvSpPr>
            <p:nvPr/>
          </p:nvSpPr>
          <p:spPr bwMode="auto">
            <a:xfrm>
              <a:off x="4272" y="2304"/>
              <a:ext cx="0" cy="1536"/>
            </a:xfrm>
            <a:prstGeom prst="line">
              <a:avLst/>
            </a:prstGeom>
            <a:noFill/>
            <a:ln w="9525">
              <a:solidFill>
                <a:schemeClr val="tx1"/>
              </a:solidFill>
              <a:miter lim="800000"/>
              <a:headEnd/>
              <a:tailEnd/>
            </a:ln>
            <a:effectLst/>
          </p:spPr>
          <p:txBody>
            <a:bodyPr wrap="none"/>
            <a:lstStyle/>
            <a:p>
              <a:endParaRPr lang="en-US"/>
            </a:p>
          </p:txBody>
        </p:sp>
        <p:sp>
          <p:nvSpPr>
            <p:cNvPr id="592928" name="Line 32"/>
            <p:cNvSpPr>
              <a:spLocks noChangeShapeType="1"/>
            </p:cNvSpPr>
            <p:nvPr/>
          </p:nvSpPr>
          <p:spPr bwMode="auto">
            <a:xfrm>
              <a:off x="4464" y="2304"/>
              <a:ext cx="0" cy="1536"/>
            </a:xfrm>
            <a:prstGeom prst="line">
              <a:avLst/>
            </a:prstGeom>
            <a:noFill/>
            <a:ln w="9525">
              <a:solidFill>
                <a:schemeClr val="tx1"/>
              </a:solidFill>
              <a:miter lim="800000"/>
              <a:headEnd/>
              <a:tailEnd/>
            </a:ln>
            <a:effectLst/>
          </p:spPr>
          <p:txBody>
            <a:bodyPr wrap="none"/>
            <a:lstStyle/>
            <a:p>
              <a:endParaRPr lang="en-US"/>
            </a:p>
          </p:txBody>
        </p:sp>
        <p:sp>
          <p:nvSpPr>
            <p:cNvPr id="592929" name="Line 33"/>
            <p:cNvSpPr>
              <a:spLocks noChangeShapeType="1"/>
            </p:cNvSpPr>
            <p:nvPr/>
          </p:nvSpPr>
          <p:spPr bwMode="auto">
            <a:xfrm>
              <a:off x="4656" y="2304"/>
              <a:ext cx="0" cy="1536"/>
            </a:xfrm>
            <a:prstGeom prst="line">
              <a:avLst/>
            </a:prstGeom>
            <a:noFill/>
            <a:ln w="9525">
              <a:solidFill>
                <a:schemeClr val="tx1"/>
              </a:solidFill>
              <a:miter lim="800000"/>
              <a:headEnd/>
              <a:tailEnd/>
            </a:ln>
            <a:effectLst/>
          </p:spPr>
          <p:txBody>
            <a:bodyPr wrap="none"/>
            <a:lstStyle/>
            <a:p>
              <a:endParaRPr lang="en-US"/>
            </a:p>
          </p:txBody>
        </p:sp>
        <p:sp>
          <p:nvSpPr>
            <p:cNvPr id="592930" name="Line 34"/>
            <p:cNvSpPr>
              <a:spLocks noChangeShapeType="1"/>
            </p:cNvSpPr>
            <p:nvPr/>
          </p:nvSpPr>
          <p:spPr bwMode="auto">
            <a:xfrm>
              <a:off x="4848" y="2304"/>
              <a:ext cx="0" cy="1536"/>
            </a:xfrm>
            <a:prstGeom prst="line">
              <a:avLst/>
            </a:prstGeom>
            <a:noFill/>
            <a:ln w="9525">
              <a:solidFill>
                <a:schemeClr val="tx1"/>
              </a:solidFill>
              <a:miter lim="800000"/>
              <a:headEnd/>
              <a:tailEnd/>
            </a:ln>
            <a:effectLst/>
          </p:spPr>
          <p:txBody>
            <a:bodyPr wrap="none"/>
            <a:lstStyle/>
            <a:p>
              <a:endParaRPr lang="en-US"/>
            </a:p>
          </p:txBody>
        </p:sp>
      </p:grpSp>
      <p:sp>
        <p:nvSpPr>
          <p:cNvPr id="592931" name="Line 35"/>
          <p:cNvSpPr>
            <a:spLocks noChangeShapeType="1"/>
          </p:cNvSpPr>
          <p:nvPr/>
        </p:nvSpPr>
        <p:spPr bwMode="auto">
          <a:xfrm>
            <a:off x="1981200" y="2895600"/>
            <a:ext cx="0" cy="0"/>
          </a:xfrm>
          <a:prstGeom prst="line">
            <a:avLst/>
          </a:prstGeom>
          <a:noFill/>
          <a:ln w="9525">
            <a:solidFill>
              <a:schemeClr val="tx1"/>
            </a:solidFill>
            <a:miter lim="800000"/>
            <a:headEnd/>
            <a:tailEnd/>
          </a:ln>
          <a:effectLst/>
        </p:spPr>
        <p:txBody>
          <a:bodyPr wrap="none"/>
          <a:lstStyle/>
          <a:p>
            <a:endParaRPr lang="en-US"/>
          </a:p>
        </p:txBody>
      </p:sp>
      <p:grpSp>
        <p:nvGrpSpPr>
          <p:cNvPr id="3" name="Group 36"/>
          <p:cNvGrpSpPr>
            <a:grpSpLocks/>
          </p:cNvGrpSpPr>
          <p:nvPr/>
        </p:nvGrpSpPr>
        <p:grpSpPr bwMode="auto">
          <a:xfrm>
            <a:off x="3886200" y="2209800"/>
            <a:ext cx="1524000" cy="914400"/>
            <a:chOff x="2448" y="1392"/>
            <a:chExt cx="960" cy="576"/>
          </a:xfrm>
        </p:grpSpPr>
        <p:sp>
          <p:nvSpPr>
            <p:cNvPr id="592933" name="Rectangle 37"/>
            <p:cNvSpPr>
              <a:spLocks noChangeArrowheads="1"/>
            </p:cNvSpPr>
            <p:nvPr/>
          </p:nvSpPr>
          <p:spPr bwMode="auto">
            <a:xfrm>
              <a:off x="2448" y="1392"/>
              <a:ext cx="960" cy="576"/>
            </a:xfrm>
            <a:prstGeom prst="rect">
              <a:avLst/>
            </a:prstGeom>
            <a:solidFill>
              <a:srgbClr val="0000FF"/>
            </a:solidFill>
            <a:ln w="9525">
              <a:solidFill>
                <a:schemeClr val="tx1"/>
              </a:solidFill>
              <a:miter lim="800000"/>
              <a:headEnd/>
              <a:tailEnd/>
            </a:ln>
            <a:effectLst/>
          </p:spPr>
          <p:txBody>
            <a:bodyPr wrap="none" anchor="ctr"/>
            <a:lstStyle/>
            <a:p>
              <a:endParaRPr lang="en-US"/>
            </a:p>
          </p:txBody>
        </p:sp>
        <p:sp>
          <p:nvSpPr>
            <p:cNvPr id="592934" name="Line 38"/>
            <p:cNvSpPr>
              <a:spLocks noChangeShapeType="1"/>
            </p:cNvSpPr>
            <p:nvPr/>
          </p:nvSpPr>
          <p:spPr bwMode="auto">
            <a:xfrm>
              <a:off x="2448" y="1584"/>
              <a:ext cx="960" cy="0"/>
            </a:xfrm>
            <a:prstGeom prst="line">
              <a:avLst/>
            </a:prstGeom>
            <a:noFill/>
            <a:ln w="9525">
              <a:solidFill>
                <a:schemeClr val="tx1"/>
              </a:solidFill>
              <a:miter lim="800000"/>
              <a:headEnd/>
              <a:tailEnd/>
            </a:ln>
            <a:effectLst/>
          </p:spPr>
          <p:txBody>
            <a:bodyPr wrap="none"/>
            <a:lstStyle/>
            <a:p>
              <a:endParaRPr lang="en-US"/>
            </a:p>
          </p:txBody>
        </p:sp>
        <p:sp>
          <p:nvSpPr>
            <p:cNvPr id="592935" name="Line 39"/>
            <p:cNvSpPr>
              <a:spLocks noChangeShapeType="1"/>
            </p:cNvSpPr>
            <p:nvPr/>
          </p:nvSpPr>
          <p:spPr bwMode="auto">
            <a:xfrm>
              <a:off x="2448" y="1776"/>
              <a:ext cx="960" cy="0"/>
            </a:xfrm>
            <a:prstGeom prst="line">
              <a:avLst/>
            </a:prstGeom>
            <a:noFill/>
            <a:ln w="9525">
              <a:solidFill>
                <a:schemeClr val="tx1"/>
              </a:solidFill>
              <a:miter lim="800000"/>
              <a:headEnd/>
              <a:tailEnd/>
            </a:ln>
            <a:effectLst/>
          </p:spPr>
          <p:txBody>
            <a:bodyPr wrap="none"/>
            <a:lstStyle/>
            <a:p>
              <a:endParaRPr lang="en-US"/>
            </a:p>
          </p:txBody>
        </p:sp>
        <p:sp>
          <p:nvSpPr>
            <p:cNvPr id="592936" name="Line 40"/>
            <p:cNvSpPr>
              <a:spLocks noChangeShapeType="1"/>
            </p:cNvSpPr>
            <p:nvPr/>
          </p:nvSpPr>
          <p:spPr bwMode="auto">
            <a:xfrm>
              <a:off x="3216" y="1392"/>
              <a:ext cx="0" cy="576"/>
            </a:xfrm>
            <a:prstGeom prst="line">
              <a:avLst/>
            </a:prstGeom>
            <a:noFill/>
            <a:ln w="9525">
              <a:solidFill>
                <a:schemeClr val="tx1"/>
              </a:solidFill>
              <a:miter lim="800000"/>
              <a:headEnd/>
              <a:tailEnd/>
            </a:ln>
            <a:effectLst/>
          </p:spPr>
          <p:txBody>
            <a:bodyPr wrap="none"/>
            <a:lstStyle/>
            <a:p>
              <a:endParaRPr lang="en-US"/>
            </a:p>
          </p:txBody>
        </p:sp>
        <p:sp>
          <p:nvSpPr>
            <p:cNvPr id="592937" name="Line 41"/>
            <p:cNvSpPr>
              <a:spLocks noChangeShapeType="1"/>
            </p:cNvSpPr>
            <p:nvPr/>
          </p:nvSpPr>
          <p:spPr bwMode="auto">
            <a:xfrm>
              <a:off x="2640" y="1392"/>
              <a:ext cx="0" cy="576"/>
            </a:xfrm>
            <a:prstGeom prst="line">
              <a:avLst/>
            </a:prstGeom>
            <a:noFill/>
            <a:ln w="9525">
              <a:solidFill>
                <a:schemeClr val="tx1"/>
              </a:solidFill>
              <a:miter lim="800000"/>
              <a:headEnd/>
              <a:tailEnd/>
            </a:ln>
            <a:effectLst/>
          </p:spPr>
          <p:txBody>
            <a:bodyPr wrap="none"/>
            <a:lstStyle/>
            <a:p>
              <a:endParaRPr lang="en-US"/>
            </a:p>
          </p:txBody>
        </p:sp>
        <p:sp>
          <p:nvSpPr>
            <p:cNvPr id="592938" name="Line 42"/>
            <p:cNvSpPr>
              <a:spLocks noChangeShapeType="1"/>
            </p:cNvSpPr>
            <p:nvPr/>
          </p:nvSpPr>
          <p:spPr bwMode="auto">
            <a:xfrm>
              <a:off x="2832" y="1392"/>
              <a:ext cx="0" cy="576"/>
            </a:xfrm>
            <a:prstGeom prst="line">
              <a:avLst/>
            </a:prstGeom>
            <a:noFill/>
            <a:ln w="9525">
              <a:solidFill>
                <a:schemeClr val="tx1"/>
              </a:solidFill>
              <a:miter lim="800000"/>
              <a:headEnd/>
              <a:tailEnd/>
            </a:ln>
            <a:effectLst/>
          </p:spPr>
          <p:txBody>
            <a:bodyPr wrap="none"/>
            <a:lstStyle/>
            <a:p>
              <a:endParaRPr lang="en-US"/>
            </a:p>
          </p:txBody>
        </p:sp>
        <p:sp>
          <p:nvSpPr>
            <p:cNvPr id="592939" name="Line 43"/>
            <p:cNvSpPr>
              <a:spLocks noChangeShapeType="1"/>
            </p:cNvSpPr>
            <p:nvPr/>
          </p:nvSpPr>
          <p:spPr bwMode="auto">
            <a:xfrm>
              <a:off x="3024" y="1392"/>
              <a:ext cx="0" cy="576"/>
            </a:xfrm>
            <a:prstGeom prst="line">
              <a:avLst/>
            </a:prstGeom>
            <a:noFill/>
            <a:ln w="9525">
              <a:solidFill>
                <a:schemeClr val="tx1"/>
              </a:solidFill>
              <a:miter lim="800000"/>
              <a:headEnd/>
              <a:tailEnd/>
            </a:ln>
            <a:effectLst/>
          </p:spPr>
          <p:txBody>
            <a:bodyPr wrap="none"/>
            <a:lstStyle/>
            <a:p>
              <a:endParaRPr lang="en-US"/>
            </a:p>
          </p:txBody>
        </p:sp>
      </p:grpSp>
      <p:sp>
        <p:nvSpPr>
          <p:cNvPr id="592940" name="Text Box 44"/>
          <p:cNvSpPr txBox="1">
            <a:spLocks noChangeArrowheads="1"/>
          </p:cNvSpPr>
          <p:nvPr/>
        </p:nvSpPr>
        <p:spPr bwMode="auto">
          <a:xfrm>
            <a:off x="-92075" y="1404938"/>
            <a:ext cx="184150" cy="457200"/>
          </a:xfrm>
          <a:prstGeom prst="rect">
            <a:avLst/>
          </a:prstGeom>
          <a:noFill/>
          <a:ln w="9525">
            <a:noFill/>
            <a:miter lim="800000"/>
            <a:headEnd/>
            <a:tailEnd/>
          </a:ln>
          <a:effectLst/>
        </p:spPr>
        <p:txBody>
          <a:bodyPr wrap="none">
            <a:spAutoFit/>
          </a:bodyPr>
          <a:lstStyle/>
          <a:p>
            <a:pPr algn="l"/>
            <a:endParaRPr lang="en-US" sz="2400">
              <a:latin typeface="Tahoma" pitchFamily="34" charset="0"/>
            </a:endParaRPr>
          </a:p>
        </p:txBody>
      </p:sp>
      <p:sp>
        <p:nvSpPr>
          <p:cNvPr id="592941" name="Text Box 45"/>
          <p:cNvSpPr txBox="1">
            <a:spLocks noChangeArrowheads="1"/>
          </p:cNvSpPr>
          <p:nvPr/>
        </p:nvSpPr>
        <p:spPr bwMode="auto">
          <a:xfrm>
            <a:off x="3810000" y="1219200"/>
            <a:ext cx="1643063" cy="1006475"/>
          </a:xfrm>
          <a:prstGeom prst="rect">
            <a:avLst/>
          </a:prstGeom>
          <a:noFill/>
          <a:ln w="9525">
            <a:noFill/>
            <a:miter lim="800000"/>
            <a:headEnd/>
            <a:tailEnd/>
          </a:ln>
          <a:effectLst/>
        </p:spPr>
        <p:txBody>
          <a:bodyPr>
            <a:spAutoFit/>
          </a:bodyPr>
          <a:lstStyle/>
          <a:p>
            <a:r>
              <a:rPr lang="en-US" sz="2000"/>
              <a:t>Could go into cache address</a:t>
            </a:r>
          </a:p>
          <a:p>
            <a:r>
              <a:rPr lang="en-US" sz="2000"/>
              <a:t>11100101</a:t>
            </a:r>
            <a:endParaRPr lang="en-US"/>
          </a:p>
        </p:txBody>
      </p:sp>
      <p:sp>
        <p:nvSpPr>
          <p:cNvPr id="592942" name="Text Box 46"/>
          <p:cNvSpPr txBox="1">
            <a:spLocks noChangeArrowheads="1"/>
          </p:cNvSpPr>
          <p:nvPr/>
        </p:nvSpPr>
        <p:spPr bwMode="auto">
          <a:xfrm>
            <a:off x="990600" y="2362200"/>
            <a:ext cx="2551113" cy="701675"/>
          </a:xfrm>
          <a:prstGeom prst="rect">
            <a:avLst/>
          </a:prstGeom>
          <a:noFill/>
          <a:ln w="9525">
            <a:noFill/>
            <a:miter lim="800000"/>
            <a:headEnd/>
            <a:tailEnd/>
          </a:ln>
          <a:effectLst/>
        </p:spPr>
        <p:txBody>
          <a:bodyPr wrap="none">
            <a:spAutoFit/>
          </a:bodyPr>
          <a:lstStyle/>
          <a:p>
            <a:r>
              <a:rPr lang="en-US" sz="2000"/>
              <a:t>Main Memory Address</a:t>
            </a:r>
          </a:p>
          <a:p>
            <a:r>
              <a:rPr lang="en-US" sz="2000"/>
              <a:t>0100101011100101</a:t>
            </a:r>
          </a:p>
        </p:txBody>
      </p:sp>
      <p:sp>
        <p:nvSpPr>
          <p:cNvPr id="592944" name="Line 48"/>
          <p:cNvSpPr>
            <a:spLocks noChangeShapeType="1"/>
          </p:cNvSpPr>
          <p:nvPr/>
        </p:nvSpPr>
        <p:spPr bwMode="auto">
          <a:xfrm flipV="1">
            <a:off x="3886200" y="2667000"/>
            <a:ext cx="1066800" cy="1752600"/>
          </a:xfrm>
          <a:prstGeom prst="line">
            <a:avLst/>
          </a:prstGeom>
          <a:noFill/>
          <a:ln w="9525">
            <a:solidFill>
              <a:schemeClr val="tx1"/>
            </a:solidFill>
            <a:miter lim="800000"/>
            <a:headEnd/>
            <a:tailEnd type="triangle" w="lg" len="lg"/>
          </a:ln>
          <a:effectLst/>
        </p:spPr>
        <p:txBody>
          <a:bodyPr wrap="none"/>
          <a:lstStyle/>
          <a:p>
            <a:endParaRPr lang="en-US"/>
          </a:p>
        </p:txBody>
      </p:sp>
      <p:sp>
        <p:nvSpPr>
          <p:cNvPr id="592945" name="Line 49"/>
          <p:cNvSpPr>
            <a:spLocks noChangeShapeType="1"/>
          </p:cNvSpPr>
          <p:nvPr/>
        </p:nvSpPr>
        <p:spPr bwMode="auto">
          <a:xfrm flipV="1">
            <a:off x="3886200" y="2362200"/>
            <a:ext cx="457200" cy="2057400"/>
          </a:xfrm>
          <a:prstGeom prst="line">
            <a:avLst/>
          </a:prstGeom>
          <a:noFill/>
          <a:ln w="9525">
            <a:solidFill>
              <a:schemeClr val="tx1"/>
            </a:solidFill>
            <a:miter lim="800000"/>
            <a:headEnd/>
            <a:tailEnd type="triangle" w="lg" len="lg"/>
          </a:ln>
          <a:effectLst/>
        </p:spPr>
        <p:txBody>
          <a:bodyPr wrap="none"/>
          <a:lstStyle/>
          <a:p>
            <a:endParaRPr lang="en-US"/>
          </a:p>
        </p:txBody>
      </p:sp>
      <p:sp>
        <p:nvSpPr>
          <p:cNvPr id="592946" name="Text Box 50"/>
          <p:cNvSpPr txBox="1">
            <a:spLocks noChangeArrowheads="1"/>
          </p:cNvSpPr>
          <p:nvPr/>
        </p:nvSpPr>
        <p:spPr bwMode="auto">
          <a:xfrm>
            <a:off x="5486400" y="2133600"/>
            <a:ext cx="1585913" cy="1006475"/>
          </a:xfrm>
          <a:prstGeom prst="rect">
            <a:avLst/>
          </a:prstGeom>
          <a:noFill/>
          <a:ln w="9525">
            <a:noFill/>
            <a:miter lim="800000"/>
            <a:headEnd/>
            <a:tailEnd/>
          </a:ln>
          <a:effectLst/>
        </p:spPr>
        <p:txBody>
          <a:bodyPr wrap="none">
            <a:spAutoFit/>
          </a:bodyPr>
          <a:lstStyle/>
          <a:p>
            <a:r>
              <a:rPr lang="en-US" sz="2000"/>
              <a:t>Could go into</a:t>
            </a:r>
          </a:p>
          <a:p>
            <a:r>
              <a:rPr lang="en-US" sz="2000"/>
              <a:t>cache address</a:t>
            </a:r>
          </a:p>
          <a:p>
            <a:r>
              <a:rPr lang="en-US" sz="2000"/>
              <a:t>01100101</a:t>
            </a:r>
            <a:endParaRPr lang="en-US" b="1"/>
          </a:p>
        </p:txBody>
      </p:sp>
      <p:sp>
        <p:nvSpPr>
          <p:cNvPr id="592947" name="Text Box 51"/>
          <p:cNvSpPr txBox="1">
            <a:spLocks noChangeArrowheads="1"/>
          </p:cNvSpPr>
          <p:nvPr/>
        </p:nvSpPr>
        <p:spPr bwMode="auto">
          <a:xfrm>
            <a:off x="5699125" y="1489075"/>
            <a:ext cx="641350" cy="457200"/>
          </a:xfrm>
          <a:prstGeom prst="rect">
            <a:avLst/>
          </a:prstGeom>
          <a:noFill/>
          <a:ln w="9525">
            <a:noFill/>
            <a:miter lim="800000"/>
            <a:headEnd/>
            <a:tailEnd/>
          </a:ln>
          <a:effectLst/>
        </p:spPr>
        <p:txBody>
          <a:bodyPr wrap="none">
            <a:spAutoFit/>
          </a:bodyPr>
          <a:lstStyle/>
          <a:p>
            <a:r>
              <a:rPr lang="en-US" sz="2400" b="1">
                <a:solidFill>
                  <a:schemeClr val="hlink"/>
                </a:solidFill>
              </a:rPr>
              <a:t>OR</a:t>
            </a:r>
          </a:p>
        </p:txBody>
      </p:sp>
    </p:spTree>
    <p:custDataLst>
      <p:tags r:id="rId1"/>
    </p:custDataLst>
    <p:extLst>
      <p:ext uri="{BB962C8B-B14F-4D97-AF65-F5344CB8AC3E}">
        <p14:creationId xmlns:p14="http://schemas.microsoft.com/office/powerpoint/2010/main" val="283804573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3"/>
          <p:cNvSpPr>
            <a:spLocks noGrp="1"/>
          </p:cNvSpPr>
          <p:nvPr>
            <p:ph type="ftr" sz="quarter" idx="4294967295"/>
          </p:nvPr>
        </p:nvSpPr>
        <p:spPr>
          <a:xfrm>
            <a:off x="1600200" y="6172200"/>
            <a:ext cx="5334000" cy="457200"/>
          </a:xfrm>
          <a:prstGeom prst="rect">
            <a:avLst/>
          </a:prstGeom>
        </p:spPr>
        <p:txBody>
          <a:bodyPr/>
          <a:lstStyle/>
          <a:p>
            <a:endParaRPr lang="en-US" dirty="0"/>
          </a:p>
        </p:txBody>
      </p:sp>
      <p:sp>
        <p:nvSpPr>
          <p:cNvPr id="8" name="Slide Number Placeholder 4"/>
          <p:cNvSpPr>
            <a:spLocks noGrp="1"/>
          </p:cNvSpPr>
          <p:nvPr>
            <p:ph type="sldNum" sz="quarter" idx="11"/>
          </p:nvPr>
        </p:nvSpPr>
        <p:spPr/>
        <p:txBody>
          <a:bodyPr/>
          <a:lstStyle/>
          <a:p>
            <a:fld id="{B2C45346-F15A-4F49-9FE1-30D9F961FA7F}" type="slidenum">
              <a:rPr lang="en-US"/>
              <a:pPr/>
              <a:t>53</a:t>
            </a:fld>
            <a:endParaRPr lang="en-US"/>
          </a:p>
        </p:txBody>
      </p:sp>
      <p:sp>
        <p:nvSpPr>
          <p:cNvPr id="593922" name="Rectangle 2"/>
          <p:cNvSpPr>
            <a:spLocks noGrp="1" noChangeArrowheads="1"/>
          </p:cNvSpPr>
          <p:nvPr>
            <p:ph type="title"/>
          </p:nvPr>
        </p:nvSpPr>
        <p:spPr/>
        <p:txBody>
          <a:bodyPr/>
          <a:lstStyle/>
          <a:p>
            <a:r>
              <a:rPr lang="en-US"/>
              <a:t>Cache Associativity Examples</a:t>
            </a:r>
          </a:p>
        </p:txBody>
      </p:sp>
      <p:sp>
        <p:nvSpPr>
          <p:cNvPr id="593923" name="Rectangle 3"/>
          <p:cNvSpPr>
            <a:spLocks noGrp="1" noChangeArrowheads="1"/>
          </p:cNvSpPr>
          <p:nvPr>
            <p:ph type="body" idx="1"/>
          </p:nvPr>
        </p:nvSpPr>
        <p:spPr/>
        <p:txBody>
          <a:bodyPr/>
          <a:lstStyle/>
          <a:p>
            <a:pPr>
              <a:spcBef>
                <a:spcPts val="0"/>
              </a:spcBef>
            </a:pPr>
            <a:r>
              <a:rPr lang="en-US" b="1" u="sng" dirty="0" smtClean="0"/>
              <a:t>Sandy Bridge</a:t>
            </a:r>
            <a:r>
              <a:rPr lang="en-US" dirty="0" smtClean="0"/>
              <a:t> </a:t>
            </a:r>
            <a:r>
              <a:rPr lang="en-US" baseline="30000" dirty="0"/>
              <a:t>[</a:t>
            </a:r>
            <a:r>
              <a:rPr lang="en-US" baseline="30000" dirty="0" smtClean="0"/>
              <a:t>29]</a:t>
            </a:r>
            <a:endParaRPr lang="en-US" dirty="0"/>
          </a:p>
          <a:p>
            <a:pPr lvl="1">
              <a:spcBef>
                <a:spcPts val="0"/>
              </a:spcBef>
            </a:pPr>
            <a:r>
              <a:rPr lang="en-US" dirty="0"/>
              <a:t>L1 data cache:           8-way set associative</a:t>
            </a:r>
          </a:p>
          <a:p>
            <a:pPr lvl="1">
              <a:spcBef>
                <a:spcPts val="0"/>
              </a:spcBef>
            </a:pPr>
            <a:r>
              <a:rPr lang="en-US" dirty="0"/>
              <a:t>L2 cache:                   8-way set </a:t>
            </a:r>
            <a:r>
              <a:rPr lang="en-US" dirty="0" smtClean="0"/>
              <a:t>associative</a:t>
            </a:r>
          </a:p>
          <a:p>
            <a:pPr lvl="1">
              <a:spcBef>
                <a:spcPts val="0"/>
              </a:spcBef>
            </a:pPr>
            <a:r>
              <a:rPr lang="en-US" dirty="0" smtClean="0"/>
              <a:t>L3 cache:                   varies with cache size</a:t>
            </a:r>
            <a:endParaRPr lang="en-US" dirty="0"/>
          </a:p>
          <a:p>
            <a:pPr>
              <a:spcBef>
                <a:spcPts val="0"/>
              </a:spcBef>
            </a:pPr>
            <a:r>
              <a:rPr lang="en-US" b="1" u="sng" dirty="0"/>
              <a:t>POWER4</a:t>
            </a:r>
            <a:r>
              <a:rPr lang="en-US" dirty="0"/>
              <a:t> </a:t>
            </a:r>
            <a:r>
              <a:rPr lang="en-US" baseline="30000" dirty="0"/>
              <a:t>[12]</a:t>
            </a:r>
            <a:endParaRPr lang="en-US" dirty="0"/>
          </a:p>
          <a:p>
            <a:pPr lvl="1">
              <a:spcBef>
                <a:spcPts val="0"/>
              </a:spcBef>
            </a:pPr>
            <a:r>
              <a:rPr lang="en-US" dirty="0"/>
              <a:t>L1 instruction cache:  direct mapped</a:t>
            </a:r>
          </a:p>
          <a:p>
            <a:pPr lvl="1">
              <a:spcBef>
                <a:spcPts val="0"/>
              </a:spcBef>
            </a:pPr>
            <a:r>
              <a:rPr lang="en-US" dirty="0"/>
              <a:t>L1 data cache:            2-way set associative</a:t>
            </a:r>
          </a:p>
          <a:p>
            <a:pPr lvl="1">
              <a:spcBef>
                <a:spcPts val="0"/>
              </a:spcBef>
            </a:pPr>
            <a:r>
              <a:rPr lang="en-US" dirty="0"/>
              <a:t>L2 cache:                    8-way set associative</a:t>
            </a:r>
          </a:p>
          <a:p>
            <a:pPr lvl="1">
              <a:spcBef>
                <a:spcPts val="0"/>
              </a:spcBef>
            </a:pPr>
            <a:r>
              <a:rPr lang="en-US" dirty="0"/>
              <a:t>L3 cache:                    8-way set </a:t>
            </a:r>
            <a:r>
              <a:rPr lang="en-US" dirty="0" smtClean="0"/>
              <a:t>associative</a:t>
            </a:r>
          </a:p>
          <a:p>
            <a:pPr>
              <a:spcBef>
                <a:spcPts val="0"/>
              </a:spcBef>
            </a:pPr>
            <a:r>
              <a:rPr lang="en-US" b="1" u="sng" dirty="0" smtClean="0"/>
              <a:t>POWER7</a:t>
            </a:r>
            <a:r>
              <a:rPr lang="en-US" dirty="0" smtClean="0"/>
              <a:t> </a:t>
            </a:r>
            <a:r>
              <a:rPr lang="en-US" baseline="30000" dirty="0" smtClean="0"/>
              <a:t>[28]</a:t>
            </a:r>
          </a:p>
          <a:p>
            <a:pPr lvl="1">
              <a:spcBef>
                <a:spcPts val="0"/>
              </a:spcBef>
            </a:pPr>
            <a:r>
              <a:rPr lang="en-US" dirty="0" smtClean="0"/>
              <a:t>L1 instruction cache:  </a:t>
            </a:r>
            <a:r>
              <a:rPr lang="en-US" sz="800" dirty="0" smtClean="0"/>
              <a:t> </a:t>
            </a:r>
            <a:r>
              <a:rPr lang="en-US" dirty="0" smtClean="0"/>
              <a:t>4-way set associative</a:t>
            </a:r>
          </a:p>
          <a:p>
            <a:pPr lvl="1">
              <a:spcBef>
                <a:spcPts val="0"/>
              </a:spcBef>
            </a:pPr>
            <a:r>
              <a:rPr lang="en-US" dirty="0" smtClean="0"/>
              <a:t>L1 data cache:             </a:t>
            </a:r>
            <a:r>
              <a:rPr lang="en-US" sz="400" dirty="0" smtClean="0"/>
              <a:t> </a:t>
            </a:r>
            <a:r>
              <a:rPr lang="en-US" dirty="0" smtClean="0"/>
              <a:t>8-way set associative</a:t>
            </a:r>
          </a:p>
          <a:p>
            <a:pPr lvl="1">
              <a:spcBef>
                <a:spcPts val="0"/>
              </a:spcBef>
            </a:pPr>
            <a:r>
              <a:rPr lang="en-US" dirty="0" smtClean="0"/>
              <a:t>L2 cache:                     8-way set associative</a:t>
            </a:r>
          </a:p>
          <a:p>
            <a:pPr lvl="1">
              <a:spcBef>
                <a:spcPts val="0"/>
              </a:spcBef>
            </a:pPr>
            <a:r>
              <a:rPr lang="en-US" dirty="0" smtClean="0"/>
              <a:t>L3 cache:                     8-way set associative</a:t>
            </a:r>
            <a:endParaRPr lang="en-US" dirty="0"/>
          </a:p>
          <a:p>
            <a:endParaRPr lang="en-US" dirty="0"/>
          </a:p>
        </p:txBody>
      </p:sp>
      <p:pic>
        <p:nvPicPr>
          <p:cNvPr id="593926" name="Picture 6" descr="ibm_p5_590"/>
          <p:cNvPicPr>
            <a:picLocks noChangeAspect="1" noChangeArrowheads="1"/>
          </p:cNvPicPr>
          <p:nvPr/>
        </p:nvPicPr>
        <p:blipFill>
          <a:blip r:embed="rId3" cstate="print"/>
          <a:srcRect/>
          <a:stretch>
            <a:fillRect/>
          </a:stretch>
        </p:blipFill>
        <p:spPr bwMode="auto">
          <a:xfrm>
            <a:off x="6477000" y="2971800"/>
            <a:ext cx="735013" cy="1371600"/>
          </a:xfrm>
          <a:prstGeom prst="rect">
            <a:avLst/>
          </a:prstGeom>
          <a:noFill/>
        </p:spPr>
      </p:pic>
      <p:sp>
        <p:nvSpPr>
          <p:cNvPr id="9" name="Footer Placeholder 3"/>
          <p:cNvSpPr txBox="1">
            <a:spLocks/>
          </p:cNvSpPr>
          <p:nvPr/>
        </p:nvSpPr>
        <p:spPr bwMode="auto">
          <a:xfrm>
            <a:off x="1600200" y="6172200"/>
            <a:ext cx="5334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Supercomputing in Plain English: Storage Hierarchy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Tue Jan 27 2015</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pic>
        <p:nvPicPr>
          <p:cNvPr id="11" name="Picture 2" descr="http://content.hwigroup.net/images/products/xl/204419/dell_latitude_e5540_5540511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79467" y="1910178"/>
            <a:ext cx="1113518" cy="675998"/>
          </a:xfrm>
          <a:prstGeom prst="rect">
            <a:avLst/>
          </a:prstGeom>
          <a:noFill/>
          <a:extLst>
            <a:ext uri="{909E8E84-426E-40DD-AFC4-6F175D3DCCD1}">
              <a14:hiddenFill xmlns:a14="http://schemas.microsoft.com/office/drawing/2010/main">
                <a:solidFill>
                  <a:srgbClr val="FFFFFF"/>
                </a:solidFill>
              </a14:hiddenFill>
            </a:ext>
          </a:extLst>
        </p:spPr>
      </p:pic>
      <p:pic>
        <p:nvPicPr>
          <p:cNvPr id="593924" name="Picture 4" descr="boomer"/>
          <p:cNvPicPr>
            <a:picLocks noChangeAspect="1" noChangeArrowheads="1"/>
          </p:cNvPicPr>
          <p:nvPr/>
        </p:nvPicPr>
        <p:blipFill>
          <a:blip r:embed="rId5" cstate="print"/>
          <a:srcRect/>
          <a:stretch>
            <a:fillRect/>
          </a:stretch>
        </p:blipFill>
        <p:spPr bwMode="auto">
          <a:xfrm>
            <a:off x="7315200" y="1524000"/>
            <a:ext cx="1001713" cy="1333500"/>
          </a:xfrm>
          <a:prstGeom prst="rect">
            <a:avLst/>
          </a:prstGeom>
          <a:noFill/>
        </p:spPr>
      </p:pic>
    </p:spTree>
    <p:custDataLst>
      <p:tags r:id="rId1"/>
    </p:custDataLst>
    <p:extLst>
      <p:ext uri="{BB962C8B-B14F-4D97-AF65-F5344CB8AC3E}">
        <p14:creationId xmlns:p14="http://schemas.microsoft.com/office/powerpoint/2010/main" val="147775754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1600200" y="6172200"/>
            <a:ext cx="5334000" cy="457200"/>
          </a:xfrm>
          <a:prstGeom prst="rect">
            <a:avLst/>
          </a:prstGeom>
        </p:spPr>
        <p:txBody>
          <a:bodyPr/>
          <a:lstStyle/>
          <a:p>
            <a:endParaRPr lang="en-US" dirty="0"/>
          </a:p>
        </p:txBody>
      </p:sp>
      <p:sp>
        <p:nvSpPr>
          <p:cNvPr id="5" name="Slide Number Placeholder 4"/>
          <p:cNvSpPr>
            <a:spLocks noGrp="1"/>
          </p:cNvSpPr>
          <p:nvPr>
            <p:ph type="sldNum" sz="quarter" idx="11"/>
          </p:nvPr>
        </p:nvSpPr>
        <p:spPr/>
        <p:txBody>
          <a:bodyPr/>
          <a:lstStyle/>
          <a:p>
            <a:fld id="{CBAAE77B-CFCB-4809-864D-7E8526106837}" type="slidenum">
              <a:rPr lang="en-US"/>
              <a:pPr/>
              <a:t>54</a:t>
            </a:fld>
            <a:endParaRPr lang="en-US"/>
          </a:p>
        </p:txBody>
      </p:sp>
      <p:sp>
        <p:nvSpPr>
          <p:cNvPr id="594946" name="Rectangle 2"/>
          <p:cNvSpPr>
            <a:spLocks noGrp="1" noChangeArrowheads="1"/>
          </p:cNvSpPr>
          <p:nvPr>
            <p:ph type="title"/>
          </p:nvPr>
        </p:nvSpPr>
        <p:spPr/>
        <p:txBody>
          <a:bodyPr/>
          <a:lstStyle/>
          <a:p>
            <a:r>
              <a:rPr lang="en-US"/>
              <a:t>If It’s in Cache, It’s Also in RAM</a:t>
            </a:r>
          </a:p>
        </p:txBody>
      </p:sp>
      <p:sp>
        <p:nvSpPr>
          <p:cNvPr id="594947" name="Rectangle 3"/>
          <p:cNvSpPr>
            <a:spLocks noGrp="1" noChangeArrowheads="1"/>
          </p:cNvSpPr>
          <p:nvPr>
            <p:ph type="body" idx="1"/>
          </p:nvPr>
        </p:nvSpPr>
        <p:spPr/>
        <p:txBody>
          <a:bodyPr/>
          <a:lstStyle/>
          <a:p>
            <a:pPr>
              <a:buFont typeface="Wingdings" pitchFamily="2" charset="2"/>
              <a:buNone/>
            </a:pPr>
            <a:r>
              <a:rPr lang="en-US"/>
              <a:t>As we saw earlier:</a:t>
            </a:r>
          </a:p>
          <a:p>
            <a:pPr>
              <a:buFont typeface="Wingdings" pitchFamily="2" charset="2"/>
              <a:buNone/>
            </a:pPr>
            <a:r>
              <a:rPr lang="en-US"/>
              <a:t>	If a particular memory address is currently in cache, then it’s </a:t>
            </a:r>
            <a:r>
              <a:rPr lang="en-US" b="1" u="sng"/>
              <a:t>also</a:t>
            </a:r>
            <a:r>
              <a:rPr lang="en-US"/>
              <a:t> in Main Memory (RAM).</a:t>
            </a:r>
          </a:p>
          <a:p>
            <a:pPr>
              <a:buFont typeface="Wingdings" pitchFamily="2" charset="2"/>
              <a:buNone/>
            </a:pPr>
            <a:r>
              <a:rPr lang="en-US"/>
              <a:t>	That is, </a:t>
            </a:r>
            <a:r>
              <a:rPr lang="en-US" b="1" u="sng"/>
              <a:t>all</a:t>
            </a:r>
            <a:r>
              <a:rPr lang="en-US"/>
              <a:t> of a program’s data are in Main Memory, but </a:t>
            </a:r>
            <a:r>
              <a:rPr lang="en-US" b="1" u="sng"/>
              <a:t>some</a:t>
            </a:r>
            <a:r>
              <a:rPr lang="en-US"/>
              <a:t> are </a:t>
            </a:r>
            <a:r>
              <a:rPr lang="en-US" b="1" u="sng"/>
              <a:t>also</a:t>
            </a:r>
            <a:r>
              <a:rPr lang="en-US"/>
              <a:t> in cache.</a:t>
            </a:r>
          </a:p>
        </p:txBody>
      </p:sp>
      <p:sp>
        <p:nvSpPr>
          <p:cNvPr id="6" name="Footer Placeholder 3"/>
          <p:cNvSpPr txBox="1">
            <a:spLocks/>
          </p:cNvSpPr>
          <p:nvPr/>
        </p:nvSpPr>
        <p:spPr bwMode="auto">
          <a:xfrm>
            <a:off x="1600200" y="6172200"/>
            <a:ext cx="5334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Supercomputing in Plain English: Storage Hierarchy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Tue Jan 27 2015</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Tree>
    <p:custDataLst>
      <p:tags r:id="rId1"/>
    </p:custDataLst>
    <p:extLst>
      <p:ext uri="{BB962C8B-B14F-4D97-AF65-F5344CB8AC3E}">
        <p14:creationId xmlns:p14="http://schemas.microsoft.com/office/powerpoint/2010/main" val="221266393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1600200" y="6172200"/>
            <a:ext cx="5334000" cy="457200"/>
          </a:xfrm>
          <a:prstGeom prst="rect">
            <a:avLst/>
          </a:prstGeom>
        </p:spPr>
        <p:txBody>
          <a:bodyPr/>
          <a:lstStyle/>
          <a:p>
            <a:endParaRPr lang="en-US" dirty="0"/>
          </a:p>
        </p:txBody>
      </p:sp>
      <p:sp>
        <p:nvSpPr>
          <p:cNvPr id="5" name="Slide Number Placeholder 4"/>
          <p:cNvSpPr>
            <a:spLocks noGrp="1"/>
          </p:cNvSpPr>
          <p:nvPr>
            <p:ph type="sldNum" sz="quarter" idx="11"/>
          </p:nvPr>
        </p:nvSpPr>
        <p:spPr/>
        <p:txBody>
          <a:bodyPr/>
          <a:lstStyle/>
          <a:p>
            <a:fld id="{8077E6DC-8C5B-4E5F-A020-310E98136B70}" type="slidenum">
              <a:rPr lang="en-US"/>
              <a:pPr/>
              <a:t>55</a:t>
            </a:fld>
            <a:endParaRPr lang="en-US"/>
          </a:p>
        </p:txBody>
      </p:sp>
      <p:sp>
        <p:nvSpPr>
          <p:cNvPr id="595970" name="Rectangle 2"/>
          <p:cNvSpPr>
            <a:spLocks noGrp="1" noChangeArrowheads="1"/>
          </p:cNvSpPr>
          <p:nvPr>
            <p:ph type="title"/>
          </p:nvPr>
        </p:nvSpPr>
        <p:spPr/>
        <p:txBody>
          <a:bodyPr/>
          <a:lstStyle/>
          <a:p>
            <a:r>
              <a:rPr lang="en-US"/>
              <a:t>Changing a Value That’s in Cache</a:t>
            </a:r>
          </a:p>
        </p:txBody>
      </p:sp>
      <p:sp>
        <p:nvSpPr>
          <p:cNvPr id="595971" name="Rectangle 3"/>
          <p:cNvSpPr>
            <a:spLocks noGrp="1" noChangeArrowheads="1"/>
          </p:cNvSpPr>
          <p:nvPr>
            <p:ph type="body" idx="1"/>
          </p:nvPr>
        </p:nvSpPr>
        <p:spPr/>
        <p:txBody>
          <a:bodyPr/>
          <a:lstStyle/>
          <a:p>
            <a:pPr>
              <a:buFont typeface="Wingdings" pitchFamily="2" charset="2"/>
              <a:buNone/>
            </a:pPr>
            <a:r>
              <a:rPr lang="en-US"/>
              <a:t>Suppose that you have in cache a particular line of main memory (RAM).</a:t>
            </a:r>
          </a:p>
          <a:p>
            <a:pPr>
              <a:buFont typeface="Wingdings" pitchFamily="2" charset="2"/>
              <a:buNone/>
            </a:pPr>
            <a:r>
              <a:rPr lang="en-US"/>
              <a:t>If you don’t change the contents of any of that line’s bytes while it’s in cache, then when it gets clobbered by another main memory line coming into cache, there’s no loss of information.</a:t>
            </a:r>
          </a:p>
          <a:p>
            <a:pPr>
              <a:buFont typeface="Wingdings" pitchFamily="2" charset="2"/>
              <a:buNone/>
            </a:pPr>
            <a:r>
              <a:rPr lang="en-US"/>
              <a:t>But, if you change the contents of any byte while it’s in cache, then you need to store it back out to main memory before clobbering it. </a:t>
            </a:r>
          </a:p>
        </p:txBody>
      </p:sp>
      <p:sp>
        <p:nvSpPr>
          <p:cNvPr id="6" name="Footer Placeholder 3"/>
          <p:cNvSpPr txBox="1">
            <a:spLocks/>
          </p:cNvSpPr>
          <p:nvPr/>
        </p:nvSpPr>
        <p:spPr bwMode="auto">
          <a:xfrm>
            <a:off x="1600200" y="6172200"/>
            <a:ext cx="5334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Supercomputing in Plain English: Storage Hierarchy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Tue Jan 27 2015</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Tree>
    <p:custDataLst>
      <p:tags r:id="rId1"/>
    </p:custDataLst>
    <p:extLst>
      <p:ext uri="{BB962C8B-B14F-4D97-AF65-F5344CB8AC3E}">
        <p14:creationId xmlns:p14="http://schemas.microsoft.com/office/powerpoint/2010/main" val="45487048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1600200" y="6172200"/>
            <a:ext cx="5334000" cy="457200"/>
          </a:xfrm>
          <a:prstGeom prst="rect">
            <a:avLst/>
          </a:prstGeom>
        </p:spPr>
        <p:txBody>
          <a:bodyPr/>
          <a:lstStyle/>
          <a:p>
            <a:endParaRPr lang="en-US" dirty="0"/>
          </a:p>
        </p:txBody>
      </p:sp>
      <p:sp>
        <p:nvSpPr>
          <p:cNvPr id="5" name="Slide Number Placeholder 4"/>
          <p:cNvSpPr>
            <a:spLocks noGrp="1"/>
          </p:cNvSpPr>
          <p:nvPr>
            <p:ph type="sldNum" sz="quarter" idx="11"/>
          </p:nvPr>
        </p:nvSpPr>
        <p:spPr/>
        <p:txBody>
          <a:bodyPr/>
          <a:lstStyle/>
          <a:p>
            <a:fld id="{119ECA7A-38E5-466D-9573-1A6640BA025E}" type="slidenum">
              <a:rPr lang="en-US"/>
              <a:pPr/>
              <a:t>56</a:t>
            </a:fld>
            <a:endParaRPr lang="en-US"/>
          </a:p>
        </p:txBody>
      </p:sp>
      <p:sp>
        <p:nvSpPr>
          <p:cNvPr id="596994" name="Rectangle 2"/>
          <p:cNvSpPr>
            <a:spLocks noGrp="1" noChangeArrowheads="1"/>
          </p:cNvSpPr>
          <p:nvPr>
            <p:ph type="title"/>
          </p:nvPr>
        </p:nvSpPr>
        <p:spPr/>
        <p:txBody>
          <a:bodyPr/>
          <a:lstStyle/>
          <a:p>
            <a:r>
              <a:rPr lang="en-US"/>
              <a:t>Cache Store Strategies</a:t>
            </a:r>
          </a:p>
        </p:txBody>
      </p:sp>
      <p:sp>
        <p:nvSpPr>
          <p:cNvPr id="596995" name="Rectangle 3"/>
          <p:cNvSpPr>
            <a:spLocks noGrp="1" noChangeArrowheads="1"/>
          </p:cNvSpPr>
          <p:nvPr>
            <p:ph type="body" idx="1"/>
          </p:nvPr>
        </p:nvSpPr>
        <p:spPr>
          <a:xfrm>
            <a:off x="609600" y="1371600"/>
            <a:ext cx="7924800" cy="5105400"/>
          </a:xfrm>
        </p:spPr>
        <p:txBody>
          <a:bodyPr/>
          <a:lstStyle/>
          <a:p>
            <a:pPr>
              <a:buFont typeface="Wingdings" pitchFamily="2" charset="2"/>
              <a:buNone/>
            </a:pPr>
            <a:r>
              <a:rPr lang="en-US" dirty="0"/>
              <a:t>Typically, there are two possible cache store strategies:</a:t>
            </a:r>
          </a:p>
          <a:p>
            <a:r>
              <a:rPr lang="en-US" b="1" i="1" u="sng" dirty="0">
                <a:solidFill>
                  <a:schemeClr val="folHlink"/>
                </a:solidFill>
              </a:rPr>
              <a:t>Write-through</a:t>
            </a:r>
            <a:r>
              <a:rPr lang="en-US" dirty="0"/>
              <a:t>: every single time that a value in cache is changed, that value is also stored back into main memory (RAM).</a:t>
            </a:r>
          </a:p>
          <a:p>
            <a:r>
              <a:rPr lang="en-US" b="1" i="1" u="sng" dirty="0">
                <a:solidFill>
                  <a:schemeClr val="folHlink"/>
                </a:solidFill>
              </a:rPr>
              <a:t>Write-back</a:t>
            </a:r>
            <a:r>
              <a:rPr lang="en-US" dirty="0"/>
              <a:t>: every single time that a value in cache is changed, the cache line containing that cache location gets marked as </a:t>
            </a:r>
            <a:r>
              <a:rPr lang="en-US" b="1" i="1" u="sng" dirty="0">
                <a:solidFill>
                  <a:schemeClr val="hlink"/>
                </a:solidFill>
              </a:rPr>
              <a:t>dirty</a:t>
            </a:r>
            <a:r>
              <a:rPr lang="en-US" dirty="0"/>
              <a:t>. When a cache line gets clobbered, then if it has been marked as dirty, then it is stored back into main memory (RAM). </a:t>
            </a:r>
            <a:r>
              <a:rPr lang="en-US" baseline="16000" dirty="0"/>
              <a:t>[14]</a:t>
            </a:r>
          </a:p>
          <a:p>
            <a:pPr>
              <a:buFont typeface="Wingdings" pitchFamily="2" charset="2"/>
              <a:buNone/>
            </a:pPr>
            <a:r>
              <a:rPr lang="en-US" dirty="0"/>
              <a:t> </a:t>
            </a:r>
          </a:p>
        </p:txBody>
      </p:sp>
      <p:sp>
        <p:nvSpPr>
          <p:cNvPr id="6" name="Footer Placeholder 3"/>
          <p:cNvSpPr txBox="1">
            <a:spLocks/>
          </p:cNvSpPr>
          <p:nvPr/>
        </p:nvSpPr>
        <p:spPr bwMode="auto">
          <a:xfrm>
            <a:off x="1600200" y="6172200"/>
            <a:ext cx="5334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Supercomputing in Plain English: Storage Hierarchy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Tue Jan 27 2015</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Tree>
    <p:custDataLst>
      <p:tags r:id="rId1"/>
    </p:custDataLst>
    <p:extLst>
      <p:ext uri="{BB962C8B-B14F-4D97-AF65-F5344CB8AC3E}">
        <p14:creationId xmlns:p14="http://schemas.microsoft.com/office/powerpoint/2010/main" val="11811059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3"/>
          <p:cNvSpPr>
            <a:spLocks noGrp="1"/>
          </p:cNvSpPr>
          <p:nvPr>
            <p:ph type="ftr" sz="quarter" idx="4294967295"/>
          </p:nvPr>
        </p:nvSpPr>
        <p:spPr>
          <a:xfrm>
            <a:off x="1600200" y="6172200"/>
            <a:ext cx="5334000" cy="457200"/>
          </a:xfrm>
          <a:prstGeom prst="rect">
            <a:avLst/>
          </a:prstGeom>
        </p:spPr>
        <p:txBody>
          <a:bodyPr/>
          <a:lstStyle/>
          <a:p>
            <a:endParaRPr lang="en-US" dirty="0"/>
          </a:p>
        </p:txBody>
      </p:sp>
      <p:sp>
        <p:nvSpPr>
          <p:cNvPr id="8" name="Slide Number Placeholder 4"/>
          <p:cNvSpPr>
            <a:spLocks noGrp="1"/>
          </p:cNvSpPr>
          <p:nvPr>
            <p:ph type="sldNum" sz="quarter" idx="11"/>
          </p:nvPr>
        </p:nvSpPr>
        <p:spPr/>
        <p:txBody>
          <a:bodyPr/>
          <a:lstStyle/>
          <a:p>
            <a:fld id="{B2C45346-F15A-4F49-9FE1-30D9F961FA7F}" type="slidenum">
              <a:rPr lang="en-US"/>
              <a:pPr/>
              <a:t>57</a:t>
            </a:fld>
            <a:endParaRPr lang="en-US"/>
          </a:p>
        </p:txBody>
      </p:sp>
      <p:sp>
        <p:nvSpPr>
          <p:cNvPr id="593922" name="Rectangle 2"/>
          <p:cNvSpPr>
            <a:spLocks noGrp="1" noChangeArrowheads="1"/>
          </p:cNvSpPr>
          <p:nvPr>
            <p:ph type="title"/>
          </p:nvPr>
        </p:nvSpPr>
        <p:spPr/>
        <p:txBody>
          <a:bodyPr/>
          <a:lstStyle/>
          <a:p>
            <a:r>
              <a:rPr lang="en-US" dirty="0"/>
              <a:t>Cache </a:t>
            </a:r>
            <a:r>
              <a:rPr lang="en-US" dirty="0" smtClean="0"/>
              <a:t>Store Examples</a:t>
            </a:r>
            <a:endParaRPr lang="en-US" dirty="0"/>
          </a:p>
        </p:txBody>
      </p:sp>
      <p:sp>
        <p:nvSpPr>
          <p:cNvPr id="593923" name="Rectangle 3"/>
          <p:cNvSpPr>
            <a:spLocks noGrp="1" noChangeArrowheads="1"/>
          </p:cNvSpPr>
          <p:nvPr>
            <p:ph type="body" idx="1"/>
          </p:nvPr>
        </p:nvSpPr>
        <p:spPr/>
        <p:txBody>
          <a:bodyPr/>
          <a:lstStyle/>
          <a:p>
            <a:r>
              <a:rPr lang="en-US" b="1" u="sng" dirty="0" smtClean="0"/>
              <a:t>Intel Sandy Bridge</a:t>
            </a:r>
            <a:r>
              <a:rPr lang="en-US" dirty="0" smtClean="0"/>
              <a:t> </a:t>
            </a:r>
            <a:r>
              <a:rPr lang="en-US" baseline="30000" dirty="0"/>
              <a:t>[</a:t>
            </a:r>
            <a:r>
              <a:rPr lang="en-US" baseline="30000" dirty="0" smtClean="0"/>
              <a:t>29]</a:t>
            </a:r>
            <a:endParaRPr lang="en-US" dirty="0"/>
          </a:p>
          <a:p>
            <a:pPr lvl="1"/>
            <a:r>
              <a:rPr lang="en-US" dirty="0"/>
              <a:t>L1 </a:t>
            </a:r>
            <a:r>
              <a:rPr lang="en-US" dirty="0" smtClean="0"/>
              <a:t>cache</a:t>
            </a:r>
            <a:r>
              <a:rPr lang="en-US" dirty="0"/>
              <a:t>:     </a:t>
            </a:r>
            <a:r>
              <a:rPr lang="en-US" dirty="0" smtClean="0"/>
              <a:t>	      write-back</a:t>
            </a:r>
          </a:p>
          <a:p>
            <a:r>
              <a:rPr lang="en-US" b="1" u="sng" dirty="0" smtClean="0"/>
              <a:t>Pentium D</a:t>
            </a:r>
            <a:r>
              <a:rPr lang="en-US" dirty="0" smtClean="0"/>
              <a:t> </a:t>
            </a:r>
            <a:r>
              <a:rPr lang="en-US" baseline="30000" dirty="0" smtClean="0"/>
              <a:t>[26]</a:t>
            </a:r>
            <a:endParaRPr lang="en-US" baseline="30000" dirty="0"/>
          </a:p>
          <a:p>
            <a:pPr lvl="1"/>
            <a:r>
              <a:rPr lang="en-US" dirty="0" smtClean="0"/>
              <a:t>L1 cache:                   write-through</a:t>
            </a:r>
          </a:p>
        </p:txBody>
      </p:sp>
      <p:sp>
        <p:nvSpPr>
          <p:cNvPr id="9" name="Footer Placeholder 3"/>
          <p:cNvSpPr txBox="1">
            <a:spLocks/>
          </p:cNvSpPr>
          <p:nvPr/>
        </p:nvSpPr>
        <p:spPr bwMode="auto">
          <a:xfrm>
            <a:off x="1600200" y="6172200"/>
            <a:ext cx="5334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Supercomputing in Plain English: Storage Hierarchy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Tue Jan 27 2015</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pic>
        <p:nvPicPr>
          <p:cNvPr id="11" name="Picture 2" descr="http://content.hwigroup.net/images/products/xl/204419/dell_latitude_e5540_5540511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82582" y="1828800"/>
            <a:ext cx="1113518" cy="675998"/>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93875634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8018" name="Rectangle 2"/>
          <p:cNvSpPr>
            <a:spLocks noGrp="1" noChangeArrowheads="1"/>
          </p:cNvSpPr>
          <p:nvPr>
            <p:ph type="ctrTitle"/>
          </p:nvPr>
        </p:nvSpPr>
        <p:spPr>
          <a:xfrm>
            <a:off x="914400" y="1371600"/>
            <a:ext cx="7848600" cy="1828800"/>
          </a:xfrm>
        </p:spPr>
        <p:txBody>
          <a:bodyPr/>
          <a:lstStyle/>
          <a:p>
            <a:r>
              <a:rPr lang="en-US" sz="6000"/>
              <a:t>The Importance of Being Local</a:t>
            </a:r>
          </a:p>
        </p:txBody>
      </p:sp>
      <p:pic>
        <p:nvPicPr>
          <p:cNvPr id="598019" name="Picture 3" descr="ou_map"/>
          <p:cNvPicPr>
            <a:picLocks noChangeAspect="1" noChangeArrowheads="1"/>
          </p:cNvPicPr>
          <p:nvPr/>
        </p:nvPicPr>
        <p:blipFill>
          <a:blip r:embed="rId3" cstate="print"/>
          <a:srcRect/>
          <a:stretch>
            <a:fillRect/>
          </a:stretch>
        </p:blipFill>
        <p:spPr bwMode="auto">
          <a:xfrm>
            <a:off x="3962400" y="3352800"/>
            <a:ext cx="1814513" cy="3076575"/>
          </a:xfrm>
          <a:prstGeom prst="rect">
            <a:avLst/>
          </a:prstGeom>
          <a:noFill/>
        </p:spPr>
      </p:pic>
      <p:sp>
        <p:nvSpPr>
          <p:cNvPr id="598020" name="Text Box 4"/>
          <p:cNvSpPr txBox="1">
            <a:spLocks noChangeArrowheads="1"/>
          </p:cNvSpPr>
          <p:nvPr/>
        </p:nvSpPr>
        <p:spPr bwMode="auto">
          <a:xfrm>
            <a:off x="5867400" y="4506913"/>
            <a:ext cx="415925" cy="260350"/>
          </a:xfrm>
          <a:prstGeom prst="rect">
            <a:avLst/>
          </a:prstGeom>
          <a:noFill/>
          <a:ln w="9525">
            <a:noFill/>
            <a:miter lim="800000"/>
            <a:headEnd/>
            <a:tailEnd/>
          </a:ln>
          <a:effectLst/>
        </p:spPr>
        <p:txBody>
          <a:bodyPr wrap="none">
            <a:spAutoFit/>
          </a:bodyPr>
          <a:lstStyle/>
          <a:p>
            <a:pPr algn="l"/>
            <a:r>
              <a:rPr lang="en-US" sz="1600" baseline="30000"/>
              <a:t>[15]</a:t>
            </a:r>
          </a:p>
        </p:txBody>
      </p:sp>
    </p:spTree>
    <p:custDataLst>
      <p:tags r:id="rId1"/>
    </p:custDataLst>
    <p:extLst>
      <p:ext uri="{BB962C8B-B14F-4D97-AF65-F5344CB8AC3E}">
        <p14:creationId xmlns:p14="http://schemas.microsoft.com/office/powerpoint/2010/main" val="196706828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1600200" y="6172200"/>
            <a:ext cx="5334000" cy="457200"/>
          </a:xfrm>
          <a:prstGeom prst="rect">
            <a:avLst/>
          </a:prstGeom>
        </p:spPr>
        <p:txBody>
          <a:bodyPr/>
          <a:lstStyle/>
          <a:p>
            <a:endParaRPr lang="en-US" dirty="0"/>
          </a:p>
        </p:txBody>
      </p:sp>
      <p:sp>
        <p:nvSpPr>
          <p:cNvPr id="5" name="Slide Number Placeholder 4"/>
          <p:cNvSpPr>
            <a:spLocks noGrp="1"/>
          </p:cNvSpPr>
          <p:nvPr>
            <p:ph type="sldNum" sz="quarter" idx="11"/>
          </p:nvPr>
        </p:nvSpPr>
        <p:spPr/>
        <p:txBody>
          <a:bodyPr/>
          <a:lstStyle/>
          <a:p>
            <a:fld id="{74A95D32-0F17-43AD-878E-444F63CB80E5}" type="slidenum">
              <a:rPr lang="en-US"/>
              <a:pPr/>
              <a:t>59</a:t>
            </a:fld>
            <a:endParaRPr lang="en-US"/>
          </a:p>
        </p:txBody>
      </p:sp>
      <p:sp>
        <p:nvSpPr>
          <p:cNvPr id="599042" name="Rectangle 2"/>
          <p:cNvSpPr>
            <a:spLocks noGrp="1" noChangeArrowheads="1"/>
          </p:cNvSpPr>
          <p:nvPr>
            <p:ph type="title"/>
          </p:nvPr>
        </p:nvSpPr>
        <p:spPr/>
        <p:txBody>
          <a:bodyPr/>
          <a:lstStyle/>
          <a:p>
            <a:r>
              <a:rPr lang="en-US"/>
              <a:t>More Data Than Cache</a:t>
            </a:r>
          </a:p>
        </p:txBody>
      </p:sp>
      <p:sp>
        <p:nvSpPr>
          <p:cNvPr id="599043" name="Rectangle 3"/>
          <p:cNvSpPr>
            <a:spLocks noGrp="1" noChangeArrowheads="1"/>
          </p:cNvSpPr>
          <p:nvPr>
            <p:ph type="body" idx="1"/>
          </p:nvPr>
        </p:nvSpPr>
        <p:spPr/>
        <p:txBody>
          <a:bodyPr/>
          <a:lstStyle/>
          <a:p>
            <a:pPr>
              <a:buFont typeface="Wingdings" pitchFamily="2" charset="2"/>
              <a:buNone/>
            </a:pPr>
            <a:r>
              <a:rPr lang="en-US"/>
              <a:t>Let’s say that you have 1000 times more data than cache.  Then won’t most of your data be outside the cache?</a:t>
            </a:r>
          </a:p>
          <a:p>
            <a:pPr>
              <a:buFont typeface="Wingdings" pitchFamily="2" charset="2"/>
              <a:buNone/>
            </a:pPr>
            <a:endParaRPr lang="en-US"/>
          </a:p>
          <a:p>
            <a:pPr>
              <a:lnSpc>
                <a:spcPct val="50000"/>
              </a:lnSpc>
              <a:buFont typeface="Wingdings" pitchFamily="2" charset="2"/>
              <a:buNone/>
            </a:pPr>
            <a:r>
              <a:rPr lang="en-US" sz="4000" b="1"/>
              <a:t>YES!</a:t>
            </a:r>
          </a:p>
          <a:p>
            <a:pPr>
              <a:buFont typeface="Wingdings" pitchFamily="2" charset="2"/>
              <a:buNone/>
            </a:pPr>
            <a:endParaRPr lang="en-US"/>
          </a:p>
          <a:p>
            <a:pPr>
              <a:lnSpc>
                <a:spcPct val="50000"/>
              </a:lnSpc>
              <a:buFont typeface="Wingdings" pitchFamily="2" charset="2"/>
              <a:buNone/>
            </a:pPr>
            <a:r>
              <a:rPr lang="en-US"/>
              <a:t>Okay, so how does cache help?</a:t>
            </a:r>
          </a:p>
        </p:txBody>
      </p:sp>
      <p:sp>
        <p:nvSpPr>
          <p:cNvPr id="6" name="Footer Placeholder 3"/>
          <p:cNvSpPr txBox="1">
            <a:spLocks/>
          </p:cNvSpPr>
          <p:nvPr/>
        </p:nvSpPr>
        <p:spPr bwMode="auto">
          <a:xfrm>
            <a:off x="1600200" y="6172200"/>
            <a:ext cx="5334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Supercomputing in Plain English: Storage Hierarchy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Tue Jan 27 2015</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Tree>
    <p:custDataLst>
      <p:tags r:id="rId1"/>
    </p:custDataLst>
    <p:extLst>
      <p:ext uri="{BB962C8B-B14F-4D97-AF65-F5344CB8AC3E}">
        <p14:creationId xmlns:p14="http://schemas.microsoft.com/office/powerpoint/2010/main" val="1794032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Supercomputing in Plain </a:t>
            </a:r>
            <a:r>
              <a:rPr lang="en-US" dirty="0" smtClean="0"/>
              <a:t>English: Storage Hierarchy</a:t>
            </a:r>
            <a:endParaRPr lang="en-US" dirty="0"/>
          </a:p>
          <a:p>
            <a:r>
              <a:rPr lang="en-US" dirty="0" smtClean="0"/>
              <a:t>Tue Jan 27 2015</a:t>
            </a:r>
            <a:endParaRPr lang="en-US" dirty="0"/>
          </a:p>
        </p:txBody>
      </p:sp>
      <p:sp>
        <p:nvSpPr>
          <p:cNvPr id="5" name="Slide Number Placeholder 4"/>
          <p:cNvSpPr>
            <a:spLocks noGrp="1"/>
          </p:cNvSpPr>
          <p:nvPr>
            <p:ph type="sldNum" sz="quarter" idx="11"/>
          </p:nvPr>
        </p:nvSpPr>
        <p:spPr/>
        <p:txBody>
          <a:bodyPr/>
          <a:lstStyle/>
          <a:p>
            <a:fld id="{B3789806-1AB3-4CA1-B47B-AA81C5B4CD22}" type="slidenum">
              <a:rPr lang="en-US"/>
              <a:pPr/>
              <a:t>6</a:t>
            </a:fld>
            <a:endParaRPr lang="en-US"/>
          </a:p>
        </p:txBody>
      </p:sp>
      <p:sp>
        <p:nvSpPr>
          <p:cNvPr id="464898" name="Rectangle 2"/>
          <p:cNvSpPr>
            <a:spLocks noGrp="1" noChangeArrowheads="1"/>
          </p:cNvSpPr>
          <p:nvPr>
            <p:ph type="title"/>
          </p:nvPr>
        </p:nvSpPr>
        <p:spPr/>
        <p:txBody>
          <a:bodyPr/>
          <a:lstStyle/>
          <a:p>
            <a:r>
              <a:rPr lang="en-US" sz="3600" dirty="0"/>
              <a:t>H.323 (</a:t>
            </a:r>
            <a:r>
              <a:rPr lang="en-US" sz="3600" dirty="0" err="1"/>
              <a:t>Polycom</a:t>
            </a:r>
            <a:r>
              <a:rPr lang="en-US" sz="3600" dirty="0"/>
              <a:t> </a:t>
            </a:r>
            <a:r>
              <a:rPr lang="en-US" sz="3600" dirty="0" err="1"/>
              <a:t>etc</a:t>
            </a:r>
            <a:r>
              <a:rPr lang="en-US" sz="3600" dirty="0" smtClean="0"/>
              <a:t>) #2</a:t>
            </a:r>
            <a:endParaRPr lang="en-US" sz="3600" dirty="0"/>
          </a:p>
        </p:txBody>
      </p:sp>
      <p:sp>
        <p:nvSpPr>
          <p:cNvPr id="464899" name="Rectangle 3"/>
          <p:cNvSpPr>
            <a:spLocks noGrp="1" noChangeArrowheads="1"/>
          </p:cNvSpPr>
          <p:nvPr>
            <p:ph type="body" idx="1"/>
          </p:nvPr>
        </p:nvSpPr>
        <p:spPr>
          <a:xfrm>
            <a:off x="457200" y="1371600"/>
            <a:ext cx="8229600" cy="4648200"/>
          </a:xfrm>
        </p:spPr>
        <p:txBody>
          <a:bodyPr/>
          <a:lstStyle/>
          <a:p>
            <a:pPr>
              <a:buFont typeface="Wingdings" pitchFamily="2" charset="2"/>
              <a:buNone/>
            </a:pPr>
            <a:r>
              <a:rPr lang="en-US" dirty="0"/>
              <a:t>If you want to use H.323 videoconferencing – for example, </a:t>
            </a:r>
            <a:r>
              <a:rPr lang="en-US" dirty="0" err="1"/>
              <a:t>Polycom</a:t>
            </a:r>
            <a:r>
              <a:rPr lang="en-US" dirty="0"/>
              <a:t> – </a:t>
            </a:r>
            <a:r>
              <a:rPr lang="en-US" dirty="0" smtClean="0"/>
              <a:t>then:</a:t>
            </a:r>
          </a:p>
          <a:p>
            <a:r>
              <a:rPr lang="en-US" dirty="0" smtClean="0"/>
              <a:t>If you ARE already registered with the </a:t>
            </a:r>
            <a:r>
              <a:rPr lang="en-US" dirty="0" err="1" smtClean="0"/>
              <a:t>OneNet</a:t>
            </a:r>
            <a:r>
              <a:rPr lang="en-US" dirty="0" smtClean="0"/>
              <a:t> gatekeeper (most institutions aren’t), dial:</a:t>
            </a:r>
          </a:p>
          <a:p>
            <a:pPr marL="0" indent="0">
              <a:buNone/>
            </a:pPr>
            <a:r>
              <a:rPr lang="en-US" dirty="0"/>
              <a:t>	</a:t>
            </a:r>
            <a:r>
              <a:rPr lang="en-US" b="1" dirty="0" smtClean="0">
                <a:latin typeface="Courier New" pitchFamily="49" charset="0"/>
                <a:cs typeface="Courier New" pitchFamily="49" charset="0"/>
              </a:rPr>
              <a:t>2500409</a:t>
            </a:r>
          </a:p>
          <a:p>
            <a:pPr>
              <a:buFont typeface="Wingdings" pitchFamily="2" charset="2"/>
              <a:buNone/>
            </a:pPr>
            <a:r>
              <a:rPr lang="en-US" dirty="0" smtClean="0"/>
              <a:t>Many thanks to James Deaton, Skyler Donahue, Jeremy Wright and Steven Haldeman of </a:t>
            </a:r>
            <a:r>
              <a:rPr lang="en-US" dirty="0" err="1" smtClean="0"/>
              <a:t>OneNet</a:t>
            </a:r>
            <a:r>
              <a:rPr lang="en-US" dirty="0" smtClean="0"/>
              <a:t> for providing this.</a:t>
            </a:r>
          </a:p>
          <a:p>
            <a:pPr>
              <a:buFont typeface="Wingdings" pitchFamily="2" charset="2"/>
              <a:buNone/>
            </a:pPr>
            <a:endParaRPr lang="en-US" dirty="0"/>
          </a:p>
          <a:p>
            <a:pPr>
              <a:buFont typeface="Wingdings" pitchFamily="2" charset="2"/>
              <a:buNone/>
            </a:pPr>
            <a:r>
              <a:rPr lang="en-US" b="1" dirty="0" smtClean="0"/>
              <a:t>PLEASE MUTE YOURSELF.</a:t>
            </a:r>
            <a:endParaRPr lang="en-US" b="1" dirty="0"/>
          </a:p>
        </p:txBody>
      </p:sp>
    </p:spTree>
    <p:extLst>
      <p:ext uri="{BB962C8B-B14F-4D97-AF65-F5344CB8AC3E}">
        <p14:creationId xmlns:p14="http://schemas.microsoft.com/office/powerpoint/2010/main" val="65505611"/>
      </p:ext>
    </p:extLst>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1600200" y="6172200"/>
            <a:ext cx="5334000" cy="457200"/>
          </a:xfrm>
          <a:prstGeom prst="rect">
            <a:avLst/>
          </a:prstGeom>
        </p:spPr>
        <p:txBody>
          <a:bodyPr/>
          <a:lstStyle/>
          <a:p>
            <a:endParaRPr lang="en-US" dirty="0"/>
          </a:p>
        </p:txBody>
      </p:sp>
      <p:sp>
        <p:nvSpPr>
          <p:cNvPr id="5" name="Slide Number Placeholder 4"/>
          <p:cNvSpPr>
            <a:spLocks noGrp="1"/>
          </p:cNvSpPr>
          <p:nvPr>
            <p:ph type="sldNum" sz="quarter" idx="11"/>
          </p:nvPr>
        </p:nvSpPr>
        <p:spPr/>
        <p:txBody>
          <a:bodyPr/>
          <a:lstStyle/>
          <a:p>
            <a:fld id="{6864837F-BD99-4B43-AD1B-87C037D5DA09}" type="slidenum">
              <a:rPr lang="en-US"/>
              <a:pPr/>
              <a:t>60</a:t>
            </a:fld>
            <a:endParaRPr lang="en-US"/>
          </a:p>
        </p:txBody>
      </p:sp>
      <p:sp>
        <p:nvSpPr>
          <p:cNvPr id="600066" name="Rectangle 2"/>
          <p:cNvSpPr>
            <a:spLocks noGrp="1" noChangeArrowheads="1"/>
          </p:cNvSpPr>
          <p:nvPr>
            <p:ph type="title"/>
          </p:nvPr>
        </p:nvSpPr>
        <p:spPr/>
        <p:txBody>
          <a:bodyPr/>
          <a:lstStyle/>
          <a:p>
            <a:r>
              <a:rPr lang="en-US"/>
              <a:t>Improving Your Cache Hit Rate</a:t>
            </a:r>
          </a:p>
        </p:txBody>
      </p:sp>
      <p:sp>
        <p:nvSpPr>
          <p:cNvPr id="600067" name="Rectangle 3"/>
          <p:cNvSpPr>
            <a:spLocks noGrp="1" noChangeArrowheads="1"/>
          </p:cNvSpPr>
          <p:nvPr>
            <p:ph type="body" idx="1"/>
          </p:nvPr>
        </p:nvSpPr>
        <p:spPr>
          <a:xfrm>
            <a:off x="609600" y="1371600"/>
            <a:ext cx="7777163" cy="4648200"/>
          </a:xfrm>
        </p:spPr>
        <p:txBody>
          <a:bodyPr/>
          <a:lstStyle/>
          <a:p>
            <a:pPr>
              <a:buFont typeface="Wingdings" pitchFamily="2" charset="2"/>
              <a:buNone/>
            </a:pPr>
            <a:r>
              <a:rPr lang="en-US"/>
              <a:t>Many scientific codes use a lot more data than can fit in cache all at once.</a:t>
            </a:r>
          </a:p>
          <a:p>
            <a:pPr>
              <a:buFont typeface="Wingdings" pitchFamily="2" charset="2"/>
              <a:buNone/>
            </a:pPr>
            <a:r>
              <a:rPr lang="en-US"/>
              <a:t>Therefore, you need to ensure a high cache hit rate even though you’ve got much more data than cache.</a:t>
            </a:r>
          </a:p>
          <a:p>
            <a:pPr>
              <a:buFont typeface="Wingdings" pitchFamily="2" charset="2"/>
              <a:buNone/>
            </a:pPr>
            <a:r>
              <a:rPr lang="en-US"/>
              <a:t>So, how can you improve your cache hit rate?</a:t>
            </a:r>
          </a:p>
          <a:p>
            <a:pPr>
              <a:buFont typeface="Wingdings" pitchFamily="2" charset="2"/>
              <a:buNone/>
            </a:pPr>
            <a:r>
              <a:rPr lang="en-US"/>
              <a:t>Use the same solution as in Real Estate:</a:t>
            </a:r>
          </a:p>
          <a:p>
            <a:pPr>
              <a:buFont typeface="Wingdings" pitchFamily="2" charset="2"/>
              <a:buNone/>
            </a:pPr>
            <a:r>
              <a:rPr lang="en-US" b="1" u="sng"/>
              <a:t>Location, Location, Location!</a:t>
            </a:r>
          </a:p>
        </p:txBody>
      </p:sp>
      <p:sp>
        <p:nvSpPr>
          <p:cNvPr id="6" name="Footer Placeholder 3"/>
          <p:cNvSpPr txBox="1">
            <a:spLocks/>
          </p:cNvSpPr>
          <p:nvPr/>
        </p:nvSpPr>
        <p:spPr bwMode="auto">
          <a:xfrm>
            <a:off x="1600200" y="6172200"/>
            <a:ext cx="5334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Supercomputing in Plain English: Storage Hierarchy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Tue Jan 27 2015</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Tree>
    <p:custDataLst>
      <p:tags r:id="rId1"/>
    </p:custDataLst>
    <p:extLst>
      <p:ext uri="{BB962C8B-B14F-4D97-AF65-F5344CB8AC3E}">
        <p14:creationId xmlns:p14="http://schemas.microsoft.com/office/powerpoint/2010/main" val="136760687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1600200" y="6172200"/>
            <a:ext cx="5334000" cy="457200"/>
          </a:xfrm>
          <a:prstGeom prst="rect">
            <a:avLst/>
          </a:prstGeom>
        </p:spPr>
        <p:txBody>
          <a:bodyPr/>
          <a:lstStyle/>
          <a:p>
            <a:endParaRPr lang="en-US" dirty="0"/>
          </a:p>
        </p:txBody>
      </p:sp>
      <p:sp>
        <p:nvSpPr>
          <p:cNvPr id="5" name="Slide Number Placeholder 4"/>
          <p:cNvSpPr>
            <a:spLocks noGrp="1"/>
          </p:cNvSpPr>
          <p:nvPr>
            <p:ph type="sldNum" sz="quarter" idx="11"/>
          </p:nvPr>
        </p:nvSpPr>
        <p:spPr/>
        <p:txBody>
          <a:bodyPr/>
          <a:lstStyle/>
          <a:p>
            <a:fld id="{5BE5AEAC-9F9E-41C3-A95B-CBE0D4E897C3}" type="slidenum">
              <a:rPr lang="en-US"/>
              <a:pPr/>
              <a:t>61</a:t>
            </a:fld>
            <a:endParaRPr lang="en-US"/>
          </a:p>
        </p:txBody>
      </p:sp>
      <p:sp>
        <p:nvSpPr>
          <p:cNvPr id="601090" name="Rectangle 2"/>
          <p:cNvSpPr>
            <a:spLocks noGrp="1" noChangeArrowheads="1"/>
          </p:cNvSpPr>
          <p:nvPr>
            <p:ph type="title"/>
          </p:nvPr>
        </p:nvSpPr>
        <p:spPr/>
        <p:txBody>
          <a:bodyPr/>
          <a:lstStyle/>
          <a:p>
            <a:r>
              <a:rPr lang="en-US"/>
              <a:t>Data Locality</a:t>
            </a:r>
          </a:p>
        </p:txBody>
      </p:sp>
      <p:sp>
        <p:nvSpPr>
          <p:cNvPr id="601091" name="Rectangle 3"/>
          <p:cNvSpPr>
            <a:spLocks noGrp="1" noChangeArrowheads="1"/>
          </p:cNvSpPr>
          <p:nvPr>
            <p:ph type="body" idx="1"/>
          </p:nvPr>
        </p:nvSpPr>
        <p:spPr>
          <a:xfrm>
            <a:off x="609600" y="1219200"/>
            <a:ext cx="8001000" cy="4876800"/>
          </a:xfrm>
        </p:spPr>
        <p:txBody>
          <a:bodyPr/>
          <a:lstStyle/>
          <a:p>
            <a:pPr>
              <a:lnSpc>
                <a:spcPct val="90000"/>
              </a:lnSpc>
              <a:buFont typeface="Wingdings" pitchFamily="2" charset="2"/>
              <a:buNone/>
            </a:pPr>
            <a:r>
              <a:rPr lang="en-US" b="1" i="1" u="sng" dirty="0"/>
              <a:t>Data locality</a:t>
            </a:r>
            <a:r>
              <a:rPr lang="en-US" dirty="0"/>
              <a:t> is the principle that, if you use data in a particular memory address, then </a:t>
            </a:r>
            <a:r>
              <a:rPr lang="en-US" b="1" u="sng" dirty="0">
                <a:solidFill>
                  <a:schemeClr val="folHlink"/>
                </a:solidFill>
              </a:rPr>
              <a:t>very soon</a:t>
            </a:r>
            <a:r>
              <a:rPr lang="en-US" dirty="0"/>
              <a:t> you’ll use either </a:t>
            </a:r>
            <a:r>
              <a:rPr lang="en-US" b="1" u="sng" dirty="0">
                <a:solidFill>
                  <a:schemeClr val="folHlink"/>
                </a:solidFill>
              </a:rPr>
              <a:t>the same address</a:t>
            </a:r>
            <a:r>
              <a:rPr lang="en-US" dirty="0"/>
              <a:t> or </a:t>
            </a:r>
            <a:r>
              <a:rPr lang="en-US" b="1" u="sng" dirty="0">
                <a:solidFill>
                  <a:schemeClr val="folHlink"/>
                </a:solidFill>
              </a:rPr>
              <a:t>a nearby address</a:t>
            </a:r>
            <a:r>
              <a:rPr lang="en-US" dirty="0"/>
              <a:t>.</a:t>
            </a:r>
          </a:p>
          <a:p>
            <a:pPr>
              <a:lnSpc>
                <a:spcPct val="90000"/>
              </a:lnSpc>
            </a:pPr>
            <a:r>
              <a:rPr lang="en-US" b="1" i="1" u="sng" dirty="0"/>
              <a:t>Temporal locality</a:t>
            </a:r>
            <a:r>
              <a:rPr lang="en-US" dirty="0"/>
              <a:t>:  if you’re using address </a:t>
            </a:r>
            <a:r>
              <a:rPr lang="en-US" b="1" dirty="0">
                <a:latin typeface="Courier New" pitchFamily="49" charset="0"/>
              </a:rPr>
              <a:t>A</a:t>
            </a:r>
            <a:r>
              <a:rPr lang="en-US" dirty="0"/>
              <a:t> now, then you’ll probably soon use address </a:t>
            </a:r>
            <a:r>
              <a:rPr lang="en-US" b="1" dirty="0">
                <a:latin typeface="Courier New" pitchFamily="49" charset="0"/>
              </a:rPr>
              <a:t>A</a:t>
            </a:r>
            <a:r>
              <a:rPr lang="en-US" dirty="0"/>
              <a:t> again.</a:t>
            </a:r>
          </a:p>
          <a:p>
            <a:pPr>
              <a:lnSpc>
                <a:spcPct val="90000"/>
              </a:lnSpc>
            </a:pPr>
            <a:r>
              <a:rPr lang="en-US" b="1" i="1" u="sng" dirty="0"/>
              <a:t>Spatial locality</a:t>
            </a:r>
            <a:r>
              <a:rPr lang="en-US" dirty="0"/>
              <a:t>:  if you’re using address </a:t>
            </a:r>
            <a:r>
              <a:rPr lang="en-US" b="1" dirty="0">
                <a:latin typeface="Courier New" pitchFamily="49" charset="0"/>
              </a:rPr>
              <a:t>A</a:t>
            </a:r>
            <a:r>
              <a:rPr lang="en-US" dirty="0"/>
              <a:t> now, then you’ll probably soon use addresses between  </a:t>
            </a:r>
            <a:r>
              <a:rPr lang="en-US" b="1" dirty="0" smtClean="0">
                <a:latin typeface="Courier New" pitchFamily="49" charset="0"/>
              </a:rPr>
              <a:t>A-k </a:t>
            </a:r>
            <a:r>
              <a:rPr lang="en-US" dirty="0" smtClean="0"/>
              <a:t>and  </a:t>
            </a:r>
            <a:r>
              <a:rPr lang="en-US" b="1" dirty="0" err="1">
                <a:latin typeface="Courier New" pitchFamily="49" charset="0"/>
              </a:rPr>
              <a:t>A+k</a:t>
            </a:r>
            <a:r>
              <a:rPr lang="en-US" dirty="0"/>
              <a:t>, where </a:t>
            </a:r>
            <a:r>
              <a:rPr lang="en-US" b="1" dirty="0">
                <a:latin typeface="Courier New" pitchFamily="49" charset="0"/>
              </a:rPr>
              <a:t>k</a:t>
            </a:r>
            <a:r>
              <a:rPr lang="en-US" dirty="0"/>
              <a:t> is small.</a:t>
            </a:r>
          </a:p>
          <a:p>
            <a:pPr>
              <a:lnSpc>
                <a:spcPct val="80000"/>
              </a:lnSpc>
              <a:buFont typeface="Wingdings" pitchFamily="2" charset="2"/>
              <a:buNone/>
            </a:pPr>
            <a:r>
              <a:rPr lang="en-US" dirty="0"/>
              <a:t>Note that this principle works well for sufficiently small values of “soon.”</a:t>
            </a:r>
          </a:p>
          <a:p>
            <a:pPr>
              <a:lnSpc>
                <a:spcPct val="80000"/>
              </a:lnSpc>
              <a:buFont typeface="Wingdings" pitchFamily="2" charset="2"/>
              <a:buNone/>
            </a:pPr>
            <a:r>
              <a:rPr lang="en-US" dirty="0"/>
              <a:t>Cache is designed to exploit locality, which is why a cache miss causes a whole line to be loaded.</a:t>
            </a:r>
          </a:p>
        </p:txBody>
      </p:sp>
      <p:sp>
        <p:nvSpPr>
          <p:cNvPr id="6" name="Footer Placeholder 3"/>
          <p:cNvSpPr txBox="1">
            <a:spLocks/>
          </p:cNvSpPr>
          <p:nvPr/>
        </p:nvSpPr>
        <p:spPr bwMode="auto">
          <a:xfrm>
            <a:off x="1600200" y="6172200"/>
            <a:ext cx="5334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Supercomputing in Plain English: Storage Hierarchy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Tue Jan 27 2015</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Tree>
    <p:custDataLst>
      <p:tags r:id="rId1"/>
    </p:custDataLst>
    <p:extLst>
      <p:ext uri="{BB962C8B-B14F-4D97-AF65-F5344CB8AC3E}">
        <p14:creationId xmlns:p14="http://schemas.microsoft.com/office/powerpoint/2010/main" val="37736876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4294967295"/>
          </p:nvPr>
        </p:nvSpPr>
        <p:spPr>
          <a:xfrm>
            <a:off x="1600200" y="6172200"/>
            <a:ext cx="5334000" cy="457200"/>
          </a:xfrm>
          <a:prstGeom prst="rect">
            <a:avLst/>
          </a:prstGeom>
        </p:spPr>
        <p:txBody>
          <a:bodyPr/>
          <a:lstStyle/>
          <a:p>
            <a:endParaRPr lang="en-US" dirty="0"/>
          </a:p>
        </p:txBody>
      </p:sp>
      <p:sp>
        <p:nvSpPr>
          <p:cNvPr id="6" name="Slide Number Placeholder 4"/>
          <p:cNvSpPr>
            <a:spLocks noGrp="1"/>
          </p:cNvSpPr>
          <p:nvPr>
            <p:ph type="sldNum" sz="quarter" idx="11"/>
          </p:nvPr>
        </p:nvSpPr>
        <p:spPr/>
        <p:txBody>
          <a:bodyPr/>
          <a:lstStyle/>
          <a:p>
            <a:fld id="{80F493A4-C6D7-4DD4-9254-CDC4806DDB3E}" type="slidenum">
              <a:rPr lang="en-US"/>
              <a:pPr/>
              <a:t>62</a:t>
            </a:fld>
            <a:endParaRPr lang="en-US"/>
          </a:p>
        </p:txBody>
      </p:sp>
      <p:sp>
        <p:nvSpPr>
          <p:cNvPr id="602114" name="Rectangle 2"/>
          <p:cNvSpPr>
            <a:spLocks noGrp="1" noChangeArrowheads="1"/>
          </p:cNvSpPr>
          <p:nvPr>
            <p:ph type="title"/>
          </p:nvPr>
        </p:nvSpPr>
        <p:spPr/>
        <p:txBody>
          <a:bodyPr/>
          <a:lstStyle/>
          <a:p>
            <a:r>
              <a:rPr lang="en-US"/>
              <a:t>Data Locality Is Empirical: C</a:t>
            </a:r>
          </a:p>
        </p:txBody>
      </p:sp>
      <p:sp>
        <p:nvSpPr>
          <p:cNvPr id="602115" name="Rectangle 3"/>
          <p:cNvSpPr>
            <a:spLocks noGrp="1" noChangeArrowheads="1"/>
          </p:cNvSpPr>
          <p:nvPr>
            <p:ph type="body" idx="1"/>
          </p:nvPr>
        </p:nvSpPr>
        <p:spPr>
          <a:xfrm>
            <a:off x="609600" y="1371600"/>
            <a:ext cx="7924800" cy="1143000"/>
          </a:xfrm>
        </p:spPr>
        <p:txBody>
          <a:bodyPr/>
          <a:lstStyle/>
          <a:p>
            <a:pPr>
              <a:buFont typeface="Wingdings" pitchFamily="2" charset="2"/>
              <a:buNone/>
            </a:pPr>
            <a:r>
              <a:rPr lang="en-US"/>
              <a:t>Data locality has been observed empirically in many, many programs.</a:t>
            </a:r>
          </a:p>
        </p:txBody>
      </p:sp>
      <p:sp>
        <p:nvSpPr>
          <p:cNvPr id="602116" name="Text Box 4"/>
          <p:cNvSpPr txBox="1">
            <a:spLocks noChangeArrowheads="1"/>
          </p:cNvSpPr>
          <p:nvPr/>
        </p:nvSpPr>
        <p:spPr bwMode="auto">
          <a:xfrm>
            <a:off x="609600" y="2895600"/>
            <a:ext cx="7804150" cy="2835275"/>
          </a:xfrm>
          <a:prstGeom prst="rect">
            <a:avLst/>
          </a:prstGeom>
          <a:noFill/>
          <a:ln w="9525">
            <a:noFill/>
            <a:miter lim="800000"/>
            <a:headEnd/>
            <a:tailEnd/>
          </a:ln>
          <a:effectLst/>
        </p:spPr>
        <p:txBody>
          <a:bodyPr wrap="none">
            <a:spAutoFit/>
          </a:bodyPr>
          <a:lstStyle/>
          <a:p>
            <a:pPr algn="l"/>
            <a:r>
              <a:rPr lang="en-US" sz="2000" b="1">
                <a:latin typeface="Courier New" pitchFamily="49" charset="0"/>
              </a:rPr>
              <a:t>void ordered_fill (float* array, int array_length)</a:t>
            </a:r>
          </a:p>
          <a:p>
            <a:pPr algn="l"/>
            <a:r>
              <a:rPr lang="en-US" sz="2000" b="1">
                <a:latin typeface="Courier New" pitchFamily="49" charset="0"/>
              </a:rPr>
              <a:t>{ /* ordered_fill */</a:t>
            </a:r>
          </a:p>
          <a:p>
            <a:pPr algn="l"/>
            <a:r>
              <a:rPr lang="en-US" sz="2000" b="1">
                <a:latin typeface="Courier New" pitchFamily="49" charset="0"/>
              </a:rPr>
              <a:t>  int index;</a:t>
            </a:r>
          </a:p>
          <a:p>
            <a:pPr algn="l"/>
            <a:endParaRPr lang="en-US" sz="2000" b="1">
              <a:latin typeface="Courier New" pitchFamily="49" charset="0"/>
            </a:endParaRPr>
          </a:p>
          <a:p>
            <a:pPr algn="l"/>
            <a:r>
              <a:rPr lang="en-US" sz="2000" b="1">
                <a:latin typeface="Courier New" pitchFamily="49" charset="0"/>
              </a:rPr>
              <a:t>  for (index = 0; index &lt; array_length; index++) {</a:t>
            </a:r>
          </a:p>
          <a:p>
            <a:pPr algn="l"/>
            <a:r>
              <a:rPr lang="en-US" sz="2000" b="1">
                <a:latin typeface="Courier New" pitchFamily="49" charset="0"/>
              </a:rPr>
              <a:t>    array[index] = index;</a:t>
            </a:r>
          </a:p>
          <a:p>
            <a:pPr algn="l"/>
            <a:r>
              <a:rPr lang="en-US" sz="2000" b="1">
                <a:latin typeface="Courier New" pitchFamily="49" charset="0"/>
              </a:rPr>
              <a:t>  } /* for index */</a:t>
            </a:r>
          </a:p>
          <a:p>
            <a:pPr algn="l"/>
            <a:r>
              <a:rPr lang="en-US" sz="2000" b="1">
                <a:latin typeface="Courier New" pitchFamily="49" charset="0"/>
              </a:rPr>
              <a:t>} /* ordered_fill */</a:t>
            </a:r>
          </a:p>
          <a:p>
            <a:pPr algn="l"/>
            <a:endParaRPr lang="en-US" sz="2000" b="1">
              <a:latin typeface="Courier New" pitchFamily="49" charset="0"/>
            </a:endParaRPr>
          </a:p>
        </p:txBody>
      </p:sp>
      <p:sp>
        <p:nvSpPr>
          <p:cNvPr id="7" name="Footer Placeholder 3"/>
          <p:cNvSpPr txBox="1">
            <a:spLocks/>
          </p:cNvSpPr>
          <p:nvPr/>
        </p:nvSpPr>
        <p:spPr bwMode="auto">
          <a:xfrm>
            <a:off x="1600200" y="6172200"/>
            <a:ext cx="5334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Supercomputing in Plain English: Storage Hierarchy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Tue Jan 27 2015</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Tree>
    <p:custDataLst>
      <p:tags r:id="rId1"/>
    </p:custDataLst>
    <p:extLst>
      <p:ext uri="{BB962C8B-B14F-4D97-AF65-F5344CB8AC3E}">
        <p14:creationId xmlns:p14="http://schemas.microsoft.com/office/powerpoint/2010/main" val="315275737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4294967295"/>
          </p:nvPr>
        </p:nvSpPr>
        <p:spPr>
          <a:xfrm>
            <a:off x="1600200" y="6172200"/>
            <a:ext cx="5334000" cy="457200"/>
          </a:xfrm>
          <a:prstGeom prst="rect">
            <a:avLst/>
          </a:prstGeom>
        </p:spPr>
        <p:txBody>
          <a:bodyPr/>
          <a:lstStyle/>
          <a:p>
            <a:endParaRPr lang="en-US" dirty="0"/>
          </a:p>
        </p:txBody>
      </p:sp>
      <p:sp>
        <p:nvSpPr>
          <p:cNvPr id="6" name="Slide Number Placeholder 4"/>
          <p:cNvSpPr>
            <a:spLocks noGrp="1"/>
          </p:cNvSpPr>
          <p:nvPr>
            <p:ph type="sldNum" sz="quarter" idx="11"/>
          </p:nvPr>
        </p:nvSpPr>
        <p:spPr/>
        <p:txBody>
          <a:bodyPr/>
          <a:lstStyle/>
          <a:p>
            <a:fld id="{53648629-C595-4B5D-AA7A-A3F7DD770815}" type="slidenum">
              <a:rPr lang="en-US"/>
              <a:pPr/>
              <a:t>63</a:t>
            </a:fld>
            <a:endParaRPr lang="en-US"/>
          </a:p>
        </p:txBody>
      </p:sp>
      <p:sp>
        <p:nvSpPr>
          <p:cNvPr id="603138" name="Rectangle 2"/>
          <p:cNvSpPr>
            <a:spLocks noGrp="1" noChangeArrowheads="1"/>
          </p:cNvSpPr>
          <p:nvPr>
            <p:ph type="title"/>
          </p:nvPr>
        </p:nvSpPr>
        <p:spPr/>
        <p:txBody>
          <a:bodyPr/>
          <a:lstStyle/>
          <a:p>
            <a:r>
              <a:rPr lang="en-US"/>
              <a:t>Data Locality Is Empirical: F90</a:t>
            </a:r>
          </a:p>
        </p:txBody>
      </p:sp>
      <p:sp>
        <p:nvSpPr>
          <p:cNvPr id="603139" name="Rectangle 3"/>
          <p:cNvSpPr>
            <a:spLocks noGrp="1" noChangeArrowheads="1"/>
          </p:cNvSpPr>
          <p:nvPr>
            <p:ph type="body" idx="1"/>
          </p:nvPr>
        </p:nvSpPr>
        <p:spPr>
          <a:xfrm>
            <a:off x="609600" y="1371600"/>
            <a:ext cx="7924800" cy="1143000"/>
          </a:xfrm>
        </p:spPr>
        <p:txBody>
          <a:bodyPr/>
          <a:lstStyle/>
          <a:p>
            <a:pPr>
              <a:buFont typeface="Wingdings" pitchFamily="2" charset="2"/>
              <a:buNone/>
            </a:pPr>
            <a:r>
              <a:rPr lang="en-US"/>
              <a:t>Data locality has been observed empirically in many, many programs.</a:t>
            </a:r>
          </a:p>
        </p:txBody>
      </p:sp>
      <p:sp>
        <p:nvSpPr>
          <p:cNvPr id="603140" name="Text Box 4"/>
          <p:cNvSpPr txBox="1">
            <a:spLocks noChangeArrowheads="1"/>
          </p:cNvSpPr>
          <p:nvPr/>
        </p:nvSpPr>
        <p:spPr bwMode="auto">
          <a:xfrm>
            <a:off x="609600" y="2895600"/>
            <a:ext cx="7956550" cy="3444875"/>
          </a:xfrm>
          <a:prstGeom prst="rect">
            <a:avLst/>
          </a:prstGeom>
          <a:noFill/>
          <a:ln w="9525">
            <a:noFill/>
            <a:miter lim="800000"/>
            <a:headEnd/>
            <a:tailEnd/>
          </a:ln>
          <a:effectLst/>
        </p:spPr>
        <p:txBody>
          <a:bodyPr wrap="none">
            <a:spAutoFit/>
          </a:bodyPr>
          <a:lstStyle/>
          <a:p>
            <a:pPr algn="l"/>
            <a:r>
              <a:rPr lang="en-US" sz="2000" b="1" dirty="0">
                <a:latin typeface="Courier New" pitchFamily="49" charset="0"/>
              </a:rPr>
              <a:t>SUBROUTINE </a:t>
            </a:r>
            <a:r>
              <a:rPr lang="en-US" sz="2000" b="1" dirty="0" err="1">
                <a:latin typeface="Courier New" pitchFamily="49" charset="0"/>
              </a:rPr>
              <a:t>ordered_fill</a:t>
            </a:r>
            <a:r>
              <a:rPr lang="en-US" sz="2000" b="1" dirty="0">
                <a:latin typeface="Courier New" pitchFamily="49" charset="0"/>
              </a:rPr>
              <a:t> (array, </a:t>
            </a:r>
            <a:r>
              <a:rPr lang="en-US" sz="2000" b="1" dirty="0" err="1">
                <a:latin typeface="Courier New" pitchFamily="49" charset="0"/>
              </a:rPr>
              <a:t>array_length</a:t>
            </a:r>
            <a:r>
              <a:rPr lang="en-US" sz="2000" b="1" dirty="0">
                <a:latin typeface="Courier New" pitchFamily="49" charset="0"/>
              </a:rPr>
              <a:t>)</a:t>
            </a:r>
          </a:p>
          <a:p>
            <a:pPr algn="l"/>
            <a:r>
              <a:rPr lang="en-US" sz="2000" b="1" dirty="0">
                <a:latin typeface="Courier New" pitchFamily="49" charset="0"/>
              </a:rPr>
              <a:t>  IMPLICIT NONE</a:t>
            </a:r>
          </a:p>
          <a:p>
            <a:pPr algn="l"/>
            <a:r>
              <a:rPr lang="en-US" sz="2000" b="1" dirty="0">
                <a:latin typeface="Courier New" pitchFamily="49" charset="0"/>
              </a:rPr>
              <a:t>  INTEGER,INTENT(IN) :: </a:t>
            </a:r>
            <a:r>
              <a:rPr lang="en-US" sz="2000" b="1" dirty="0" err="1">
                <a:latin typeface="Courier New" pitchFamily="49" charset="0"/>
              </a:rPr>
              <a:t>array_length</a:t>
            </a:r>
            <a:endParaRPr lang="en-US" sz="2000" b="1" dirty="0">
              <a:latin typeface="Courier New" pitchFamily="49" charset="0"/>
            </a:endParaRPr>
          </a:p>
          <a:p>
            <a:pPr algn="l"/>
            <a:r>
              <a:rPr lang="en-US" sz="2000" b="1" dirty="0">
                <a:latin typeface="Courier New" pitchFamily="49" charset="0"/>
              </a:rPr>
              <a:t>  REAL,DIMENSION(</a:t>
            </a:r>
            <a:r>
              <a:rPr lang="en-US" sz="2000" b="1" dirty="0" err="1">
                <a:latin typeface="Courier New" pitchFamily="49" charset="0"/>
              </a:rPr>
              <a:t>array_length</a:t>
            </a:r>
            <a:r>
              <a:rPr lang="en-US" sz="2000" b="1" dirty="0">
                <a:latin typeface="Courier New" pitchFamily="49" charset="0"/>
              </a:rPr>
              <a:t>),INTENT(OUT) :: array</a:t>
            </a:r>
          </a:p>
          <a:p>
            <a:pPr algn="l"/>
            <a:r>
              <a:rPr lang="en-US" sz="2000" b="1" dirty="0">
                <a:latin typeface="Courier New" pitchFamily="49" charset="0"/>
              </a:rPr>
              <a:t>  INTEGER :: index</a:t>
            </a:r>
          </a:p>
          <a:p>
            <a:pPr algn="l"/>
            <a:endParaRPr lang="en-US" sz="2000" b="1" dirty="0">
              <a:latin typeface="Courier New" pitchFamily="49" charset="0"/>
            </a:endParaRPr>
          </a:p>
          <a:p>
            <a:pPr algn="l"/>
            <a:r>
              <a:rPr lang="en-US" sz="2000" b="1" dirty="0">
                <a:latin typeface="Courier New" pitchFamily="49" charset="0"/>
              </a:rPr>
              <a:t>  DO index = 1, </a:t>
            </a:r>
            <a:r>
              <a:rPr lang="en-US" sz="2000" b="1" dirty="0" err="1">
                <a:latin typeface="Courier New" pitchFamily="49" charset="0"/>
              </a:rPr>
              <a:t>array_length</a:t>
            </a:r>
            <a:endParaRPr lang="en-US" sz="2000" b="1" dirty="0">
              <a:latin typeface="Courier New" pitchFamily="49" charset="0"/>
            </a:endParaRPr>
          </a:p>
          <a:p>
            <a:pPr algn="l"/>
            <a:r>
              <a:rPr lang="en-US" sz="2000" b="1" dirty="0">
                <a:latin typeface="Courier New" pitchFamily="49" charset="0"/>
              </a:rPr>
              <a:t>    array(index) = index</a:t>
            </a:r>
          </a:p>
          <a:p>
            <a:pPr algn="l"/>
            <a:r>
              <a:rPr lang="en-US" sz="2000" b="1" dirty="0">
                <a:latin typeface="Courier New" pitchFamily="49" charset="0"/>
              </a:rPr>
              <a:t>  END DO</a:t>
            </a:r>
          </a:p>
          <a:p>
            <a:pPr algn="l"/>
            <a:r>
              <a:rPr lang="en-US" sz="2000" b="1" dirty="0">
                <a:latin typeface="Courier New" pitchFamily="49" charset="0"/>
              </a:rPr>
              <a:t>END SUBROUTINE </a:t>
            </a:r>
            <a:r>
              <a:rPr lang="en-US" sz="2000" b="1" dirty="0" err="1">
                <a:latin typeface="Courier New" pitchFamily="49" charset="0"/>
              </a:rPr>
              <a:t>ordered_fill</a:t>
            </a:r>
            <a:endParaRPr lang="en-US" sz="2000" b="1" dirty="0">
              <a:latin typeface="Courier New" pitchFamily="49" charset="0"/>
            </a:endParaRPr>
          </a:p>
          <a:p>
            <a:pPr algn="l"/>
            <a:endParaRPr lang="en-US" sz="2000" b="1" dirty="0">
              <a:latin typeface="Courier New" pitchFamily="49" charset="0"/>
            </a:endParaRPr>
          </a:p>
        </p:txBody>
      </p:sp>
      <p:sp>
        <p:nvSpPr>
          <p:cNvPr id="7" name="Footer Placeholder 3"/>
          <p:cNvSpPr txBox="1">
            <a:spLocks/>
          </p:cNvSpPr>
          <p:nvPr/>
        </p:nvSpPr>
        <p:spPr bwMode="auto">
          <a:xfrm>
            <a:off x="1600200" y="6172200"/>
            <a:ext cx="5334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Supercomputing in Plain English: Storage Hierarchy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Tue Jan 27 2015</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Tree>
    <p:custDataLst>
      <p:tags r:id="rId1"/>
    </p:custDataLst>
    <p:extLst>
      <p:ext uri="{BB962C8B-B14F-4D97-AF65-F5344CB8AC3E}">
        <p14:creationId xmlns:p14="http://schemas.microsoft.com/office/powerpoint/2010/main" val="98025240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4294967295"/>
          </p:nvPr>
        </p:nvSpPr>
        <p:spPr>
          <a:xfrm>
            <a:off x="1600200" y="6172200"/>
            <a:ext cx="5334000" cy="457200"/>
          </a:xfrm>
          <a:prstGeom prst="rect">
            <a:avLst/>
          </a:prstGeom>
        </p:spPr>
        <p:txBody>
          <a:bodyPr/>
          <a:lstStyle/>
          <a:p>
            <a:endParaRPr lang="en-US" dirty="0"/>
          </a:p>
        </p:txBody>
      </p:sp>
      <p:sp>
        <p:nvSpPr>
          <p:cNvPr id="6" name="Slide Number Placeholder 4"/>
          <p:cNvSpPr>
            <a:spLocks noGrp="1"/>
          </p:cNvSpPr>
          <p:nvPr>
            <p:ph type="sldNum" sz="quarter" idx="11"/>
          </p:nvPr>
        </p:nvSpPr>
        <p:spPr/>
        <p:txBody>
          <a:bodyPr/>
          <a:lstStyle/>
          <a:p>
            <a:fld id="{CD8D5BB3-A131-4DBB-8AF5-3A8F74B0BBD2}" type="slidenum">
              <a:rPr lang="en-US"/>
              <a:pPr/>
              <a:t>64</a:t>
            </a:fld>
            <a:endParaRPr lang="en-US"/>
          </a:p>
        </p:txBody>
      </p:sp>
      <p:sp>
        <p:nvSpPr>
          <p:cNvPr id="604162" name="Rectangle 2"/>
          <p:cNvSpPr>
            <a:spLocks noGrp="1" noChangeArrowheads="1"/>
          </p:cNvSpPr>
          <p:nvPr>
            <p:ph type="title"/>
          </p:nvPr>
        </p:nvSpPr>
        <p:spPr/>
        <p:txBody>
          <a:bodyPr/>
          <a:lstStyle/>
          <a:p>
            <a:r>
              <a:rPr lang="en-US"/>
              <a:t>No Locality Example: C</a:t>
            </a:r>
          </a:p>
        </p:txBody>
      </p:sp>
      <p:sp>
        <p:nvSpPr>
          <p:cNvPr id="604163" name="Rectangle 3"/>
          <p:cNvSpPr>
            <a:spLocks noGrp="1" noChangeArrowheads="1"/>
          </p:cNvSpPr>
          <p:nvPr>
            <p:ph type="body" idx="1"/>
          </p:nvPr>
        </p:nvSpPr>
        <p:spPr>
          <a:xfrm>
            <a:off x="609600" y="1371600"/>
            <a:ext cx="7924800" cy="1981200"/>
          </a:xfrm>
        </p:spPr>
        <p:txBody>
          <a:bodyPr/>
          <a:lstStyle/>
          <a:p>
            <a:pPr>
              <a:buFont typeface="Wingdings" pitchFamily="2" charset="2"/>
              <a:buNone/>
            </a:pPr>
            <a:r>
              <a:rPr lang="en-US"/>
              <a:t>In principle, you could write a program that exhibited </a:t>
            </a:r>
            <a:r>
              <a:rPr lang="en-US" b="1" u="sng"/>
              <a:t>absolutely no data locality at all</a:t>
            </a:r>
            <a:r>
              <a:rPr lang="en-US"/>
              <a:t>:</a:t>
            </a:r>
          </a:p>
        </p:txBody>
      </p:sp>
      <p:sp>
        <p:nvSpPr>
          <p:cNvPr id="604164" name="Text Box 4"/>
          <p:cNvSpPr txBox="1">
            <a:spLocks noChangeArrowheads="1"/>
          </p:cNvSpPr>
          <p:nvPr/>
        </p:nvSpPr>
        <p:spPr bwMode="auto">
          <a:xfrm>
            <a:off x="381000" y="2590800"/>
            <a:ext cx="8382000" cy="3140075"/>
          </a:xfrm>
          <a:prstGeom prst="rect">
            <a:avLst/>
          </a:prstGeom>
          <a:noFill/>
          <a:ln w="9525">
            <a:noFill/>
            <a:miter lim="800000"/>
            <a:headEnd/>
            <a:tailEnd/>
          </a:ln>
          <a:effectLst/>
        </p:spPr>
        <p:txBody>
          <a:bodyPr>
            <a:spAutoFit/>
          </a:bodyPr>
          <a:lstStyle/>
          <a:p>
            <a:pPr algn="l"/>
            <a:r>
              <a:rPr lang="en-US" sz="2000" b="1">
                <a:latin typeface="Courier New" pitchFamily="49" charset="0"/>
              </a:rPr>
              <a:t>void random_fill (float* array,</a:t>
            </a:r>
          </a:p>
          <a:p>
            <a:pPr algn="l"/>
            <a:r>
              <a:rPr lang="en-US" sz="2000" b="1">
                <a:latin typeface="Courier New" pitchFamily="49" charset="0"/>
              </a:rPr>
              <a:t>                  int* random_permutation_index,</a:t>
            </a:r>
          </a:p>
          <a:p>
            <a:pPr algn="l"/>
            <a:r>
              <a:rPr lang="en-US" sz="2000" b="1">
                <a:latin typeface="Courier New" pitchFamily="49" charset="0"/>
              </a:rPr>
              <a:t>                  int array_length)</a:t>
            </a:r>
          </a:p>
          <a:p>
            <a:pPr algn="l"/>
            <a:r>
              <a:rPr lang="en-US" sz="2000" b="1">
                <a:latin typeface="Courier New" pitchFamily="49" charset="0"/>
              </a:rPr>
              <a:t>{ /* random_fill */</a:t>
            </a:r>
          </a:p>
          <a:p>
            <a:pPr algn="l"/>
            <a:r>
              <a:rPr lang="en-US" sz="2000" b="1">
                <a:latin typeface="Courier New" pitchFamily="49" charset="0"/>
              </a:rPr>
              <a:t>  int index;</a:t>
            </a:r>
          </a:p>
          <a:p>
            <a:pPr algn="l"/>
            <a:endParaRPr lang="en-US" sz="2000" b="1">
              <a:latin typeface="Courier New" pitchFamily="49" charset="0"/>
            </a:endParaRPr>
          </a:p>
          <a:p>
            <a:pPr algn="l"/>
            <a:r>
              <a:rPr lang="en-US" sz="2000" b="1">
                <a:latin typeface="Courier New" pitchFamily="49" charset="0"/>
              </a:rPr>
              <a:t>  for (index = 0; index &lt; array_length; index++) {</a:t>
            </a:r>
          </a:p>
          <a:p>
            <a:pPr algn="l"/>
            <a:r>
              <a:rPr lang="en-US" sz="2000" b="1">
                <a:latin typeface="Courier New" pitchFamily="49" charset="0"/>
              </a:rPr>
              <a:t>    array[random_permutation_index[index]] = index;</a:t>
            </a:r>
          </a:p>
          <a:p>
            <a:pPr algn="l"/>
            <a:r>
              <a:rPr lang="en-US" sz="2000" b="1">
                <a:latin typeface="Courier New" pitchFamily="49" charset="0"/>
              </a:rPr>
              <a:t>  } /* for index */</a:t>
            </a:r>
          </a:p>
          <a:p>
            <a:pPr algn="l"/>
            <a:r>
              <a:rPr lang="en-US" sz="2000" b="1">
                <a:latin typeface="Courier New" pitchFamily="49" charset="0"/>
              </a:rPr>
              <a:t>} /* random_fill */</a:t>
            </a:r>
          </a:p>
        </p:txBody>
      </p:sp>
      <p:sp>
        <p:nvSpPr>
          <p:cNvPr id="7" name="Footer Placeholder 3"/>
          <p:cNvSpPr txBox="1">
            <a:spLocks/>
          </p:cNvSpPr>
          <p:nvPr/>
        </p:nvSpPr>
        <p:spPr bwMode="auto">
          <a:xfrm>
            <a:off x="1600200" y="6172200"/>
            <a:ext cx="5334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Supercomputing in Plain English: Storage Hierarchy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Tue Jan 27 2015</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Tree>
    <p:custDataLst>
      <p:tags r:id="rId1"/>
    </p:custDataLst>
    <p:extLst>
      <p:ext uri="{BB962C8B-B14F-4D97-AF65-F5344CB8AC3E}">
        <p14:creationId xmlns:p14="http://schemas.microsoft.com/office/powerpoint/2010/main" val="342678202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4294967295"/>
          </p:nvPr>
        </p:nvSpPr>
        <p:spPr>
          <a:xfrm>
            <a:off x="1600200" y="6172200"/>
            <a:ext cx="5334000" cy="457200"/>
          </a:xfrm>
          <a:prstGeom prst="rect">
            <a:avLst/>
          </a:prstGeom>
        </p:spPr>
        <p:txBody>
          <a:bodyPr/>
          <a:lstStyle/>
          <a:p>
            <a:endParaRPr lang="en-US" dirty="0"/>
          </a:p>
        </p:txBody>
      </p:sp>
      <p:sp>
        <p:nvSpPr>
          <p:cNvPr id="6" name="Slide Number Placeholder 4"/>
          <p:cNvSpPr>
            <a:spLocks noGrp="1"/>
          </p:cNvSpPr>
          <p:nvPr>
            <p:ph type="sldNum" sz="quarter" idx="11"/>
          </p:nvPr>
        </p:nvSpPr>
        <p:spPr/>
        <p:txBody>
          <a:bodyPr/>
          <a:lstStyle/>
          <a:p>
            <a:fld id="{C61AEFCF-DC53-42E8-AB90-2ED972125A3F}" type="slidenum">
              <a:rPr lang="en-US"/>
              <a:pPr/>
              <a:t>65</a:t>
            </a:fld>
            <a:endParaRPr lang="en-US"/>
          </a:p>
        </p:txBody>
      </p:sp>
      <p:sp>
        <p:nvSpPr>
          <p:cNvPr id="605186" name="Rectangle 2"/>
          <p:cNvSpPr>
            <a:spLocks noGrp="1" noChangeArrowheads="1"/>
          </p:cNvSpPr>
          <p:nvPr>
            <p:ph type="title"/>
          </p:nvPr>
        </p:nvSpPr>
        <p:spPr/>
        <p:txBody>
          <a:bodyPr/>
          <a:lstStyle/>
          <a:p>
            <a:r>
              <a:rPr lang="en-US"/>
              <a:t>No Locality Example: F90</a:t>
            </a:r>
          </a:p>
        </p:txBody>
      </p:sp>
      <p:sp>
        <p:nvSpPr>
          <p:cNvPr id="605187" name="Rectangle 3"/>
          <p:cNvSpPr>
            <a:spLocks noGrp="1" noChangeArrowheads="1"/>
          </p:cNvSpPr>
          <p:nvPr>
            <p:ph type="body" idx="1"/>
          </p:nvPr>
        </p:nvSpPr>
        <p:spPr>
          <a:xfrm>
            <a:off x="609600" y="1371600"/>
            <a:ext cx="7924800" cy="1981200"/>
          </a:xfrm>
        </p:spPr>
        <p:txBody>
          <a:bodyPr/>
          <a:lstStyle/>
          <a:p>
            <a:pPr>
              <a:buFont typeface="Wingdings" pitchFamily="2" charset="2"/>
              <a:buNone/>
            </a:pPr>
            <a:r>
              <a:rPr lang="en-US"/>
              <a:t>In principle, you could write a program that exhibited </a:t>
            </a:r>
            <a:r>
              <a:rPr lang="en-US" b="1" u="sng"/>
              <a:t>absolutely no data locality at all</a:t>
            </a:r>
            <a:r>
              <a:rPr lang="en-US"/>
              <a:t>:</a:t>
            </a:r>
          </a:p>
        </p:txBody>
      </p:sp>
      <p:sp>
        <p:nvSpPr>
          <p:cNvPr id="605188" name="Text Box 4"/>
          <p:cNvSpPr txBox="1">
            <a:spLocks noChangeArrowheads="1"/>
          </p:cNvSpPr>
          <p:nvPr/>
        </p:nvSpPr>
        <p:spPr bwMode="auto">
          <a:xfrm>
            <a:off x="381000" y="2286000"/>
            <a:ext cx="8382000" cy="3540125"/>
          </a:xfrm>
          <a:prstGeom prst="rect">
            <a:avLst/>
          </a:prstGeom>
          <a:noFill/>
          <a:ln w="9525">
            <a:noFill/>
            <a:miter lim="800000"/>
            <a:headEnd/>
            <a:tailEnd/>
          </a:ln>
          <a:effectLst/>
        </p:spPr>
        <p:txBody>
          <a:bodyPr>
            <a:spAutoFit/>
          </a:bodyPr>
          <a:lstStyle/>
          <a:p>
            <a:pPr algn="l"/>
            <a:r>
              <a:rPr lang="en-US" sz="2000" b="1">
                <a:latin typeface="Courier New" pitchFamily="49" charset="0"/>
              </a:rPr>
              <a:t>SUBROUTINE random_fill (array,</a:t>
            </a:r>
          </a:p>
          <a:p>
            <a:pPr algn="l">
              <a:lnSpc>
                <a:spcPct val="90000"/>
              </a:lnSpc>
            </a:pPr>
            <a:r>
              <a:rPr lang="en-US" sz="2000" b="1">
                <a:latin typeface="Courier New" pitchFamily="49" charset="0"/>
              </a:rPr>
              <a:t>              random_permutation_index, array_length)</a:t>
            </a:r>
          </a:p>
          <a:p>
            <a:pPr algn="l">
              <a:lnSpc>
                <a:spcPct val="90000"/>
              </a:lnSpc>
            </a:pPr>
            <a:r>
              <a:rPr lang="en-US" sz="2000" b="1">
                <a:latin typeface="Courier New" pitchFamily="49" charset="0"/>
              </a:rPr>
              <a:t>  IMPLICIT NONE</a:t>
            </a:r>
          </a:p>
          <a:p>
            <a:pPr algn="l">
              <a:lnSpc>
                <a:spcPct val="90000"/>
              </a:lnSpc>
            </a:pPr>
            <a:r>
              <a:rPr lang="en-US" sz="2000" b="1">
                <a:latin typeface="Courier New" pitchFamily="49" charset="0"/>
              </a:rPr>
              <a:t>  INTEGER,INTENT(IN) :: array_length</a:t>
            </a:r>
          </a:p>
          <a:p>
            <a:pPr algn="l">
              <a:lnSpc>
                <a:spcPct val="90000"/>
              </a:lnSpc>
            </a:pPr>
            <a:r>
              <a:rPr lang="en-US" sz="2000" b="1">
                <a:latin typeface="Courier New" pitchFamily="49" charset="0"/>
              </a:rPr>
              <a:t>  INTEGER,DIMENSION(array_length),INTENT(IN) :: &amp;</a:t>
            </a:r>
          </a:p>
          <a:p>
            <a:pPr algn="l">
              <a:lnSpc>
                <a:spcPct val="90000"/>
              </a:lnSpc>
            </a:pPr>
            <a:r>
              <a:rPr lang="en-US" sz="2000" b="1">
                <a:latin typeface="Courier New" pitchFamily="49" charset="0"/>
              </a:rPr>
              <a:t>&amp;   random_permutation_index</a:t>
            </a:r>
          </a:p>
          <a:p>
            <a:pPr algn="l">
              <a:lnSpc>
                <a:spcPct val="90000"/>
              </a:lnSpc>
            </a:pPr>
            <a:r>
              <a:rPr lang="en-US" sz="2000" b="1">
                <a:latin typeface="Courier New" pitchFamily="49" charset="0"/>
              </a:rPr>
              <a:t>  REAL,DIMENSION(array_length),INTENT(OUT) :: array</a:t>
            </a:r>
          </a:p>
          <a:p>
            <a:pPr algn="l">
              <a:lnSpc>
                <a:spcPct val="90000"/>
              </a:lnSpc>
            </a:pPr>
            <a:r>
              <a:rPr lang="en-US" sz="2000" b="1">
                <a:latin typeface="Courier New" pitchFamily="49" charset="0"/>
              </a:rPr>
              <a:t>  INTEGER :: index</a:t>
            </a:r>
          </a:p>
          <a:p>
            <a:pPr algn="l">
              <a:lnSpc>
                <a:spcPct val="30000"/>
              </a:lnSpc>
            </a:pPr>
            <a:endParaRPr lang="en-US" sz="2000" b="1">
              <a:latin typeface="Courier New" pitchFamily="49" charset="0"/>
            </a:endParaRPr>
          </a:p>
          <a:p>
            <a:pPr algn="l"/>
            <a:r>
              <a:rPr lang="en-US" sz="2000" b="1">
                <a:latin typeface="Courier New" pitchFamily="49" charset="0"/>
              </a:rPr>
              <a:t>  DO index = 1, array_length</a:t>
            </a:r>
          </a:p>
          <a:p>
            <a:pPr algn="l">
              <a:lnSpc>
                <a:spcPct val="90000"/>
              </a:lnSpc>
            </a:pPr>
            <a:r>
              <a:rPr lang="en-US" sz="2000" b="1">
                <a:latin typeface="Courier New" pitchFamily="49" charset="0"/>
              </a:rPr>
              <a:t>    array(random_permutation_index(index)) = index</a:t>
            </a:r>
          </a:p>
          <a:p>
            <a:pPr algn="l">
              <a:lnSpc>
                <a:spcPct val="90000"/>
              </a:lnSpc>
            </a:pPr>
            <a:r>
              <a:rPr lang="en-US" sz="2000" b="1">
                <a:latin typeface="Courier New" pitchFamily="49" charset="0"/>
              </a:rPr>
              <a:t>  END DO</a:t>
            </a:r>
          </a:p>
          <a:p>
            <a:pPr algn="l">
              <a:lnSpc>
                <a:spcPct val="90000"/>
              </a:lnSpc>
            </a:pPr>
            <a:r>
              <a:rPr lang="en-US" sz="2000" b="1">
                <a:latin typeface="Courier New" pitchFamily="49" charset="0"/>
              </a:rPr>
              <a:t>END SUBROUTINE random_fill</a:t>
            </a:r>
          </a:p>
        </p:txBody>
      </p:sp>
      <p:sp>
        <p:nvSpPr>
          <p:cNvPr id="7" name="Footer Placeholder 3"/>
          <p:cNvSpPr txBox="1">
            <a:spLocks/>
          </p:cNvSpPr>
          <p:nvPr/>
        </p:nvSpPr>
        <p:spPr bwMode="auto">
          <a:xfrm>
            <a:off x="1600200" y="6172200"/>
            <a:ext cx="5334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Supercomputing in Plain English: Storage Hierarchy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Tue Jan 27 2015</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Tree>
    <p:custDataLst>
      <p:tags r:id="rId1"/>
    </p:custDataLst>
    <p:extLst>
      <p:ext uri="{BB962C8B-B14F-4D97-AF65-F5344CB8AC3E}">
        <p14:creationId xmlns:p14="http://schemas.microsoft.com/office/powerpoint/2010/main" val="69512325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4"/>
          <p:cNvSpPr>
            <a:spLocks noGrp="1"/>
          </p:cNvSpPr>
          <p:nvPr>
            <p:ph type="sldNum" sz="quarter" idx="11"/>
          </p:nvPr>
        </p:nvSpPr>
        <p:spPr/>
        <p:txBody>
          <a:bodyPr/>
          <a:lstStyle/>
          <a:p>
            <a:fld id="{A3BBD978-DAB9-46D9-A340-7E8FF2B07BFA}" type="slidenum">
              <a:rPr lang="en-US"/>
              <a:pPr/>
              <a:t>66</a:t>
            </a:fld>
            <a:endParaRPr lang="en-US"/>
          </a:p>
        </p:txBody>
      </p:sp>
      <p:sp>
        <p:nvSpPr>
          <p:cNvPr id="606210" name="Rectangle 2"/>
          <p:cNvSpPr>
            <a:spLocks noGrp="1" noChangeArrowheads="1"/>
          </p:cNvSpPr>
          <p:nvPr>
            <p:ph type="title"/>
          </p:nvPr>
        </p:nvSpPr>
        <p:spPr/>
        <p:txBody>
          <a:bodyPr/>
          <a:lstStyle/>
          <a:p>
            <a:r>
              <a:rPr lang="en-US"/>
              <a:t>Permuted vs. Ordered</a:t>
            </a:r>
          </a:p>
        </p:txBody>
      </p:sp>
      <p:graphicFrame>
        <p:nvGraphicFramePr>
          <p:cNvPr id="606211" name="Object 3"/>
          <p:cNvGraphicFramePr>
            <a:graphicFrameLocks noGrp="1" noChangeAspect="1"/>
          </p:cNvGraphicFramePr>
          <p:nvPr>
            <p:ph type="chart" idx="1"/>
          </p:nvPr>
        </p:nvGraphicFramePr>
        <p:xfrm>
          <a:off x="990600" y="990600"/>
          <a:ext cx="7773988" cy="4649788"/>
        </p:xfrm>
        <a:graphic>
          <a:graphicData uri="http://schemas.openxmlformats.org/presentationml/2006/ole">
            <mc:AlternateContent xmlns:mc="http://schemas.openxmlformats.org/markup-compatibility/2006">
              <mc:Choice xmlns:v="urn:schemas-microsoft-com:vml" Requires="v">
                <p:oleObj spid="_x0000_s3092" name="Chart" r:id="rId4" imgW="7772408" imgH="4648256" progId="MSGraph.Chart.8">
                  <p:embed followColorScheme="full"/>
                </p:oleObj>
              </mc:Choice>
              <mc:Fallback>
                <p:oleObj name="Chart" r:id="rId4" imgW="7772408" imgH="4648256" progId="MSGraph.Chart.8">
                  <p:embed followColorScheme="full"/>
                  <p:pic>
                    <p:nvPicPr>
                      <p:cNvPr id="0" name=""/>
                      <p:cNvPicPr>
                        <a:picLocks noChangeAspect="1" noChangeArrowheads="1"/>
                      </p:cNvPicPr>
                      <p:nvPr/>
                    </p:nvPicPr>
                    <p:blipFill>
                      <a:blip r:embed="rId5"/>
                      <a:srcRect/>
                      <a:stretch>
                        <a:fillRect/>
                      </a:stretch>
                    </p:blipFill>
                    <p:spPr bwMode="auto">
                      <a:xfrm>
                        <a:off x="990600" y="990600"/>
                        <a:ext cx="7773988" cy="46497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06212" name="Text Box 4"/>
          <p:cNvSpPr txBox="1">
            <a:spLocks noChangeArrowheads="1"/>
          </p:cNvSpPr>
          <p:nvPr/>
        </p:nvSpPr>
        <p:spPr bwMode="auto">
          <a:xfrm>
            <a:off x="381000" y="5181600"/>
            <a:ext cx="7848600" cy="822325"/>
          </a:xfrm>
          <a:prstGeom prst="rect">
            <a:avLst/>
          </a:prstGeom>
          <a:noFill/>
          <a:ln w="9525">
            <a:noFill/>
            <a:miter lim="800000"/>
            <a:headEnd/>
            <a:tailEnd/>
          </a:ln>
          <a:effectLst/>
        </p:spPr>
        <p:txBody>
          <a:bodyPr>
            <a:spAutoFit/>
          </a:bodyPr>
          <a:lstStyle/>
          <a:p>
            <a:r>
              <a:rPr lang="en-US" sz="2400"/>
              <a:t>In a simple array fill, locality provides a factor of 8 to 20 speedup over a randomly ordered fill on a Pentium4.</a:t>
            </a:r>
          </a:p>
        </p:txBody>
      </p:sp>
      <p:grpSp>
        <p:nvGrpSpPr>
          <p:cNvPr id="2" name="Group 5"/>
          <p:cNvGrpSpPr>
            <a:grpSpLocks/>
          </p:cNvGrpSpPr>
          <p:nvPr/>
        </p:nvGrpSpPr>
        <p:grpSpPr bwMode="auto">
          <a:xfrm>
            <a:off x="457200" y="2057400"/>
            <a:ext cx="1066800" cy="2514600"/>
            <a:chOff x="288" y="1296"/>
            <a:chExt cx="672" cy="1584"/>
          </a:xfrm>
        </p:grpSpPr>
        <p:sp>
          <p:nvSpPr>
            <p:cNvPr id="606214" name="AutoShape 6"/>
            <p:cNvSpPr>
              <a:spLocks noChangeArrowheads="1"/>
            </p:cNvSpPr>
            <p:nvPr/>
          </p:nvSpPr>
          <p:spPr bwMode="auto">
            <a:xfrm>
              <a:off x="480" y="1296"/>
              <a:ext cx="288" cy="1248"/>
            </a:xfrm>
            <a:prstGeom prst="downArrow">
              <a:avLst>
                <a:gd name="adj1" fmla="val 50000"/>
                <a:gd name="adj2" fmla="val 108333"/>
              </a:avLst>
            </a:prstGeom>
            <a:solidFill>
              <a:schemeClr val="accent1"/>
            </a:solidFill>
            <a:ln w="9525">
              <a:solidFill>
                <a:schemeClr val="tx1"/>
              </a:solidFill>
              <a:miter lim="800000"/>
              <a:headEnd/>
              <a:tailEnd/>
            </a:ln>
            <a:effectLst/>
          </p:spPr>
          <p:txBody>
            <a:bodyPr wrap="none" anchor="ctr"/>
            <a:lstStyle/>
            <a:p>
              <a:endParaRPr lang="en-US"/>
            </a:p>
          </p:txBody>
        </p:sp>
        <p:sp>
          <p:nvSpPr>
            <p:cNvPr id="606215" name="Text Box 7"/>
            <p:cNvSpPr txBox="1">
              <a:spLocks noChangeArrowheads="1"/>
            </p:cNvSpPr>
            <p:nvPr/>
          </p:nvSpPr>
          <p:spPr bwMode="auto">
            <a:xfrm>
              <a:off x="288" y="2592"/>
              <a:ext cx="672" cy="288"/>
            </a:xfrm>
            <a:prstGeom prst="rect">
              <a:avLst/>
            </a:prstGeom>
            <a:noFill/>
            <a:ln w="9525">
              <a:noFill/>
              <a:miter lim="800000"/>
              <a:headEnd/>
              <a:tailEnd/>
            </a:ln>
            <a:effectLst/>
          </p:spPr>
          <p:txBody>
            <a:bodyPr>
              <a:spAutoFit/>
            </a:bodyPr>
            <a:lstStyle/>
            <a:p>
              <a:pPr>
                <a:spcBef>
                  <a:spcPct val="50000"/>
                </a:spcBef>
              </a:pPr>
              <a:r>
                <a:rPr lang="en-US" sz="2400"/>
                <a:t>Better</a:t>
              </a:r>
            </a:p>
          </p:txBody>
        </p:sp>
      </p:grpSp>
      <p:graphicFrame>
        <p:nvGraphicFramePr>
          <p:cNvPr id="606216" name="Object 8"/>
          <p:cNvGraphicFramePr>
            <a:graphicFrameLocks noChangeAspect="1"/>
          </p:cNvGraphicFramePr>
          <p:nvPr/>
        </p:nvGraphicFramePr>
        <p:xfrm>
          <a:off x="1608138" y="1292225"/>
          <a:ext cx="6038850" cy="4130675"/>
        </p:xfrm>
        <a:graphic>
          <a:graphicData uri="http://schemas.openxmlformats.org/presentationml/2006/ole">
            <mc:AlternateContent xmlns:mc="http://schemas.openxmlformats.org/markup-compatibility/2006">
              <mc:Choice xmlns:v="urn:schemas-microsoft-com:vml" Requires="v">
                <p:oleObj spid="_x0000_s3093" name="Worksheet" r:id="rId7" imgW="8686800" imgH="5943600" progId="Excel.Sheet.8">
                  <p:embed/>
                </p:oleObj>
              </mc:Choice>
              <mc:Fallback>
                <p:oleObj name="Worksheet" r:id="rId7" imgW="8686800" imgH="5943600" progId="Excel.Sheet.8">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08138" y="1292225"/>
                        <a:ext cx="6038850" cy="4130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Footer Placeholder 3"/>
          <p:cNvSpPr>
            <a:spLocks noGrp="1"/>
          </p:cNvSpPr>
          <p:nvPr>
            <p:ph type="ftr" sz="quarter" idx="10"/>
          </p:nvPr>
        </p:nvSpPr>
        <p:spPr>
          <a:xfrm>
            <a:off x="1600200" y="6172200"/>
            <a:ext cx="5334000" cy="457200"/>
          </a:xfrm>
        </p:spPr>
        <p:txBody>
          <a:bodyPr/>
          <a:lstStyle/>
          <a:p>
            <a:r>
              <a:rPr lang="en-US" dirty="0" smtClean="0"/>
              <a:t>Supercomputing in Plain English: Storage Hierarchy</a:t>
            </a:r>
            <a:endParaRPr lang="en-US" dirty="0"/>
          </a:p>
          <a:p>
            <a:r>
              <a:rPr lang="en-US" dirty="0" smtClean="0"/>
              <a:t>Tue Jan 27 2015</a:t>
            </a:r>
            <a:endParaRPr lang="en-US" dirty="0"/>
          </a:p>
        </p:txBody>
      </p:sp>
    </p:spTree>
    <p:custDataLst>
      <p:tags r:id="rId2"/>
    </p:custDataLst>
    <p:extLst>
      <p:ext uri="{BB962C8B-B14F-4D97-AF65-F5344CB8AC3E}">
        <p14:creationId xmlns:p14="http://schemas.microsoft.com/office/powerpoint/2010/main" val="160368768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1600200" y="6172200"/>
            <a:ext cx="5334000" cy="457200"/>
          </a:xfrm>
          <a:prstGeom prst="rect">
            <a:avLst/>
          </a:prstGeom>
        </p:spPr>
        <p:txBody>
          <a:bodyPr/>
          <a:lstStyle/>
          <a:p>
            <a:endParaRPr lang="en-US" dirty="0"/>
          </a:p>
        </p:txBody>
      </p:sp>
      <p:sp>
        <p:nvSpPr>
          <p:cNvPr id="5" name="Slide Number Placeholder 4"/>
          <p:cNvSpPr>
            <a:spLocks noGrp="1"/>
          </p:cNvSpPr>
          <p:nvPr>
            <p:ph type="sldNum" sz="quarter" idx="11"/>
          </p:nvPr>
        </p:nvSpPr>
        <p:spPr/>
        <p:txBody>
          <a:bodyPr/>
          <a:lstStyle/>
          <a:p>
            <a:fld id="{EFC82B9A-6110-4395-9692-664CE32A624B}" type="slidenum">
              <a:rPr lang="en-US"/>
              <a:pPr/>
              <a:t>67</a:t>
            </a:fld>
            <a:endParaRPr lang="en-US"/>
          </a:p>
        </p:txBody>
      </p:sp>
      <p:sp>
        <p:nvSpPr>
          <p:cNvPr id="607234" name="Rectangle 2"/>
          <p:cNvSpPr>
            <a:spLocks noGrp="1" noChangeArrowheads="1"/>
          </p:cNvSpPr>
          <p:nvPr>
            <p:ph type="title"/>
          </p:nvPr>
        </p:nvSpPr>
        <p:spPr/>
        <p:txBody>
          <a:bodyPr/>
          <a:lstStyle/>
          <a:p>
            <a:r>
              <a:rPr lang="en-US"/>
              <a:t>Exploiting Data Locality</a:t>
            </a:r>
          </a:p>
        </p:txBody>
      </p:sp>
      <p:sp>
        <p:nvSpPr>
          <p:cNvPr id="607235" name="Rectangle 3"/>
          <p:cNvSpPr>
            <a:spLocks noGrp="1" noChangeArrowheads="1"/>
          </p:cNvSpPr>
          <p:nvPr>
            <p:ph type="body" idx="1"/>
          </p:nvPr>
        </p:nvSpPr>
        <p:spPr/>
        <p:txBody>
          <a:bodyPr/>
          <a:lstStyle/>
          <a:p>
            <a:pPr>
              <a:buFont typeface="Wingdings" pitchFamily="2" charset="2"/>
              <a:buNone/>
            </a:pPr>
            <a:r>
              <a:rPr lang="en-US"/>
              <a:t>If you know that your code is capable of operating with a decent amount of data locality, then you can get speedup by focusing your energy on improving the locality of the code’s behavior.</a:t>
            </a:r>
          </a:p>
          <a:p>
            <a:pPr>
              <a:buFont typeface="Wingdings" pitchFamily="2" charset="2"/>
              <a:buNone/>
            </a:pPr>
            <a:r>
              <a:rPr lang="en-US"/>
              <a:t>This will substantially increase your </a:t>
            </a:r>
            <a:r>
              <a:rPr lang="en-US" b="1" u="sng">
                <a:solidFill>
                  <a:schemeClr val="folHlink"/>
                </a:solidFill>
              </a:rPr>
              <a:t>cache reuse</a:t>
            </a:r>
            <a:r>
              <a:rPr lang="en-US"/>
              <a:t>.</a:t>
            </a:r>
          </a:p>
        </p:txBody>
      </p:sp>
      <p:sp>
        <p:nvSpPr>
          <p:cNvPr id="6" name="Footer Placeholder 3"/>
          <p:cNvSpPr txBox="1">
            <a:spLocks/>
          </p:cNvSpPr>
          <p:nvPr/>
        </p:nvSpPr>
        <p:spPr bwMode="auto">
          <a:xfrm>
            <a:off x="1600200" y="6172200"/>
            <a:ext cx="5334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Supercomputing in Plain English: Storage Hierarchy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Tue Jan 27 2015</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Tree>
    <p:custDataLst>
      <p:tags r:id="rId1"/>
    </p:custDataLst>
    <p:extLst>
      <p:ext uri="{BB962C8B-B14F-4D97-AF65-F5344CB8AC3E}">
        <p14:creationId xmlns:p14="http://schemas.microsoft.com/office/powerpoint/2010/main" val="287821817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3"/>
          <p:cNvSpPr>
            <a:spLocks noGrp="1"/>
          </p:cNvSpPr>
          <p:nvPr>
            <p:ph type="ftr" sz="quarter" idx="4294967295"/>
          </p:nvPr>
        </p:nvSpPr>
        <p:spPr>
          <a:xfrm>
            <a:off x="1600200" y="6172200"/>
            <a:ext cx="5334000" cy="457200"/>
          </a:xfrm>
          <a:prstGeom prst="rect">
            <a:avLst/>
          </a:prstGeom>
        </p:spPr>
        <p:txBody>
          <a:bodyPr/>
          <a:lstStyle/>
          <a:p>
            <a:endParaRPr lang="en-US" dirty="0"/>
          </a:p>
        </p:txBody>
      </p:sp>
      <p:sp>
        <p:nvSpPr>
          <p:cNvPr id="12" name="Slide Number Placeholder 4"/>
          <p:cNvSpPr>
            <a:spLocks noGrp="1"/>
          </p:cNvSpPr>
          <p:nvPr>
            <p:ph type="sldNum" sz="quarter" idx="11"/>
          </p:nvPr>
        </p:nvSpPr>
        <p:spPr/>
        <p:txBody>
          <a:bodyPr/>
          <a:lstStyle/>
          <a:p>
            <a:fld id="{E8C06E04-A1DB-48B3-A09D-89D79039721E}" type="slidenum">
              <a:rPr lang="en-US"/>
              <a:pPr/>
              <a:t>68</a:t>
            </a:fld>
            <a:endParaRPr lang="en-US"/>
          </a:p>
        </p:txBody>
      </p:sp>
      <p:sp>
        <p:nvSpPr>
          <p:cNvPr id="608258" name="Rectangle 2"/>
          <p:cNvSpPr>
            <a:spLocks noGrp="1" noChangeArrowheads="1"/>
          </p:cNvSpPr>
          <p:nvPr>
            <p:ph type="title"/>
          </p:nvPr>
        </p:nvSpPr>
        <p:spPr/>
        <p:txBody>
          <a:bodyPr/>
          <a:lstStyle/>
          <a:p>
            <a:r>
              <a:rPr lang="en-US"/>
              <a:t>A Sample Application</a:t>
            </a:r>
          </a:p>
        </p:txBody>
      </p:sp>
      <p:sp>
        <p:nvSpPr>
          <p:cNvPr id="608259" name="Rectangle 3"/>
          <p:cNvSpPr>
            <a:spLocks noGrp="1" noChangeArrowheads="1"/>
          </p:cNvSpPr>
          <p:nvPr>
            <p:ph type="body" idx="1"/>
          </p:nvPr>
        </p:nvSpPr>
        <p:spPr>
          <a:xfrm>
            <a:off x="757238" y="1371600"/>
            <a:ext cx="7554912" cy="4648200"/>
          </a:xfrm>
        </p:spPr>
        <p:txBody>
          <a:bodyPr/>
          <a:lstStyle/>
          <a:p>
            <a:pPr>
              <a:buFont typeface="Wingdings" pitchFamily="2" charset="2"/>
              <a:buNone/>
            </a:pPr>
            <a:r>
              <a:rPr lang="en-US" b="1" u="sng"/>
              <a:t>Matrix-Matrix Multiply</a:t>
            </a:r>
          </a:p>
          <a:p>
            <a:pPr>
              <a:lnSpc>
                <a:spcPct val="80000"/>
              </a:lnSpc>
              <a:buFont typeface="Wingdings" pitchFamily="2" charset="2"/>
              <a:buNone/>
            </a:pPr>
            <a:r>
              <a:rPr lang="en-US"/>
              <a:t>Let A, B and C be matrices of sizes</a:t>
            </a:r>
          </a:p>
          <a:p>
            <a:pPr>
              <a:lnSpc>
                <a:spcPct val="70000"/>
              </a:lnSpc>
              <a:buFont typeface="Wingdings" pitchFamily="2" charset="2"/>
              <a:buNone/>
            </a:pPr>
            <a:r>
              <a:rPr lang="en-US" i="1">
                <a:solidFill>
                  <a:schemeClr val="tx2"/>
                </a:solidFill>
              </a:rPr>
              <a:t>nr</a:t>
            </a:r>
            <a:r>
              <a:rPr lang="en-US"/>
              <a:t> </a:t>
            </a:r>
            <a:r>
              <a:rPr lang="en-US">
                <a:sym typeface="Symbol" pitchFamily="18" charset="2"/>
              </a:rPr>
              <a:t></a:t>
            </a:r>
            <a:r>
              <a:rPr lang="en-US"/>
              <a:t> </a:t>
            </a:r>
            <a:r>
              <a:rPr lang="en-US" i="1">
                <a:solidFill>
                  <a:srgbClr val="006600"/>
                </a:solidFill>
              </a:rPr>
              <a:t>nc</a:t>
            </a:r>
            <a:r>
              <a:rPr lang="en-US"/>
              <a:t>, </a:t>
            </a:r>
            <a:r>
              <a:rPr lang="en-US" i="1">
                <a:solidFill>
                  <a:schemeClr val="tx2"/>
                </a:solidFill>
              </a:rPr>
              <a:t>nr</a:t>
            </a:r>
            <a:r>
              <a:rPr lang="en-US"/>
              <a:t> </a:t>
            </a:r>
            <a:r>
              <a:rPr lang="en-US">
                <a:sym typeface="Symbol" pitchFamily="18" charset="2"/>
              </a:rPr>
              <a:t></a:t>
            </a:r>
            <a:r>
              <a:rPr lang="en-US"/>
              <a:t> </a:t>
            </a:r>
            <a:r>
              <a:rPr lang="en-US" i="1">
                <a:solidFill>
                  <a:srgbClr val="800000"/>
                </a:solidFill>
              </a:rPr>
              <a:t>nk</a:t>
            </a:r>
            <a:r>
              <a:rPr lang="en-US"/>
              <a:t> and </a:t>
            </a:r>
            <a:r>
              <a:rPr lang="en-US" i="1">
                <a:solidFill>
                  <a:srgbClr val="800000"/>
                </a:solidFill>
              </a:rPr>
              <a:t>nk</a:t>
            </a:r>
            <a:r>
              <a:rPr lang="en-US"/>
              <a:t> </a:t>
            </a:r>
            <a:r>
              <a:rPr lang="en-US">
                <a:sym typeface="Symbol" pitchFamily="18" charset="2"/>
              </a:rPr>
              <a:t></a:t>
            </a:r>
            <a:r>
              <a:rPr lang="en-US"/>
              <a:t> </a:t>
            </a:r>
            <a:r>
              <a:rPr lang="en-US" i="1">
                <a:solidFill>
                  <a:srgbClr val="006600"/>
                </a:solidFill>
              </a:rPr>
              <a:t>nc</a:t>
            </a:r>
            <a:r>
              <a:rPr lang="en-US"/>
              <a:t>, respectively:</a:t>
            </a:r>
          </a:p>
        </p:txBody>
      </p:sp>
      <p:grpSp>
        <p:nvGrpSpPr>
          <p:cNvPr id="2" name="Group 4"/>
          <p:cNvGrpSpPr>
            <a:grpSpLocks/>
          </p:cNvGrpSpPr>
          <p:nvPr/>
        </p:nvGrpSpPr>
        <p:grpSpPr bwMode="auto">
          <a:xfrm>
            <a:off x="1066800" y="2971800"/>
            <a:ext cx="6807200" cy="1168400"/>
            <a:chOff x="672" y="2016"/>
            <a:chExt cx="4288" cy="736"/>
          </a:xfrm>
        </p:grpSpPr>
        <p:graphicFrame>
          <p:nvGraphicFramePr>
            <p:cNvPr id="608261" name="Object 5"/>
            <p:cNvGraphicFramePr>
              <a:graphicFrameLocks noChangeAspect="1"/>
            </p:cNvGraphicFramePr>
            <p:nvPr/>
          </p:nvGraphicFramePr>
          <p:xfrm>
            <a:off x="672" y="2016"/>
            <a:ext cx="1384" cy="736"/>
          </p:xfrm>
          <a:graphic>
            <a:graphicData uri="http://schemas.openxmlformats.org/presentationml/2006/ole">
              <mc:AlternateContent xmlns:mc="http://schemas.openxmlformats.org/markup-compatibility/2006">
                <mc:Choice xmlns:v="urn:schemas-microsoft-com:vml" Requires="v">
                  <p:oleObj spid="_x0000_s4134" name="Equation" r:id="rId4" imgW="2197080" imgH="1168200" progId="Equation.3">
                    <p:embed/>
                  </p:oleObj>
                </mc:Choice>
                <mc:Fallback>
                  <p:oleObj name="Equation" r:id="rId4" imgW="2197080" imgH="11682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2" y="2016"/>
                          <a:ext cx="1384" cy="7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08262" name="Object 6"/>
            <p:cNvGraphicFramePr>
              <a:graphicFrameLocks noChangeAspect="1"/>
            </p:cNvGraphicFramePr>
            <p:nvPr/>
          </p:nvGraphicFramePr>
          <p:xfrm>
            <a:off x="2160" y="2016"/>
            <a:ext cx="1344" cy="736"/>
          </p:xfrm>
          <a:graphic>
            <a:graphicData uri="http://schemas.openxmlformats.org/presentationml/2006/ole">
              <mc:AlternateContent xmlns:mc="http://schemas.openxmlformats.org/markup-compatibility/2006">
                <mc:Choice xmlns:v="urn:schemas-microsoft-com:vml" Requires="v">
                  <p:oleObj spid="_x0000_s4135" name="Equation" r:id="rId6" imgW="2133360" imgH="1168200" progId="Equation.3">
                    <p:embed/>
                  </p:oleObj>
                </mc:Choice>
                <mc:Fallback>
                  <p:oleObj name="Equation" r:id="rId6" imgW="2133360" imgH="11682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60" y="2016"/>
                          <a:ext cx="1344" cy="7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08263" name="Object 7"/>
            <p:cNvGraphicFramePr>
              <a:graphicFrameLocks noChangeAspect="1"/>
            </p:cNvGraphicFramePr>
            <p:nvPr/>
          </p:nvGraphicFramePr>
          <p:xfrm>
            <a:off x="3600" y="2016"/>
            <a:ext cx="1360" cy="736"/>
          </p:xfrm>
          <a:graphic>
            <a:graphicData uri="http://schemas.openxmlformats.org/presentationml/2006/ole">
              <mc:AlternateContent xmlns:mc="http://schemas.openxmlformats.org/markup-compatibility/2006">
                <mc:Choice xmlns:v="urn:schemas-microsoft-com:vml" Requires="v">
                  <p:oleObj spid="_x0000_s4136" name="Equation" r:id="rId8" imgW="2158920" imgH="1168200" progId="Equation.3">
                    <p:embed/>
                  </p:oleObj>
                </mc:Choice>
                <mc:Fallback>
                  <p:oleObj name="Equation" r:id="rId8" imgW="2158920" imgH="11682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00" y="2016"/>
                          <a:ext cx="1360" cy="7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aphicFrame>
        <p:nvGraphicFramePr>
          <p:cNvPr id="608264" name="Object 8"/>
          <p:cNvGraphicFramePr>
            <a:graphicFrameLocks noChangeAspect="1"/>
          </p:cNvGraphicFramePr>
          <p:nvPr/>
        </p:nvGraphicFramePr>
        <p:xfrm>
          <a:off x="1143000" y="4724400"/>
          <a:ext cx="6705600" cy="914400"/>
        </p:xfrm>
        <a:graphic>
          <a:graphicData uri="http://schemas.openxmlformats.org/presentationml/2006/ole">
            <mc:AlternateContent xmlns:mc="http://schemas.openxmlformats.org/markup-compatibility/2006">
              <mc:Choice xmlns:v="urn:schemas-microsoft-com:vml" Requires="v">
                <p:oleObj spid="_x0000_s4137" name="Equation" r:id="rId10" imgW="3822480" imgH="431640" progId="Equation.3">
                  <p:embed/>
                </p:oleObj>
              </mc:Choice>
              <mc:Fallback>
                <p:oleObj name="Equation" r:id="rId10" imgW="3822480" imgH="43164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143000" y="4724400"/>
                        <a:ext cx="6705600" cy="914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08265" name="Text Box 9"/>
          <p:cNvSpPr txBox="1">
            <a:spLocks noChangeArrowheads="1"/>
          </p:cNvSpPr>
          <p:nvPr/>
        </p:nvSpPr>
        <p:spPr bwMode="auto">
          <a:xfrm>
            <a:off x="746125" y="4249738"/>
            <a:ext cx="4002088" cy="457200"/>
          </a:xfrm>
          <a:prstGeom prst="rect">
            <a:avLst/>
          </a:prstGeom>
          <a:noFill/>
          <a:ln w="9525">
            <a:noFill/>
            <a:miter lim="800000"/>
            <a:headEnd/>
            <a:tailEnd/>
          </a:ln>
          <a:effectLst/>
        </p:spPr>
        <p:txBody>
          <a:bodyPr wrap="none">
            <a:spAutoFit/>
          </a:bodyPr>
          <a:lstStyle/>
          <a:p>
            <a:pPr algn="l"/>
            <a:r>
              <a:rPr lang="en-US" sz="2400"/>
              <a:t>The definition of</a:t>
            </a:r>
            <a:r>
              <a:rPr lang="en-US" sz="2400">
                <a:latin typeface="Tahoma" pitchFamily="34" charset="0"/>
              </a:rPr>
              <a:t>  </a:t>
            </a:r>
            <a:r>
              <a:rPr lang="en-US" sz="2400"/>
              <a:t>A = B </a:t>
            </a:r>
            <a:r>
              <a:rPr lang="en-US" sz="2400">
                <a:cs typeface="Times New Roman" pitchFamily="18" charset="0"/>
                <a:sym typeface="Symbol" pitchFamily="18" charset="2"/>
              </a:rPr>
              <a:t>•</a:t>
            </a:r>
            <a:r>
              <a:rPr lang="en-US" sz="2400">
                <a:sym typeface="Symbol" pitchFamily="18" charset="2"/>
              </a:rPr>
              <a:t> </a:t>
            </a:r>
            <a:r>
              <a:rPr lang="en-US" sz="2400"/>
              <a:t>C  is</a:t>
            </a:r>
          </a:p>
        </p:txBody>
      </p:sp>
      <p:sp>
        <p:nvSpPr>
          <p:cNvPr id="608266" name="Text Box 10"/>
          <p:cNvSpPr txBox="1">
            <a:spLocks noChangeArrowheads="1"/>
          </p:cNvSpPr>
          <p:nvPr/>
        </p:nvSpPr>
        <p:spPr bwMode="auto">
          <a:xfrm>
            <a:off x="838200" y="5638800"/>
            <a:ext cx="3609975" cy="457200"/>
          </a:xfrm>
          <a:prstGeom prst="rect">
            <a:avLst/>
          </a:prstGeom>
          <a:noFill/>
          <a:ln w="9525">
            <a:noFill/>
            <a:miter lim="800000"/>
            <a:headEnd/>
            <a:tailEnd/>
          </a:ln>
          <a:effectLst/>
        </p:spPr>
        <p:txBody>
          <a:bodyPr wrap="none">
            <a:spAutoFit/>
          </a:bodyPr>
          <a:lstStyle/>
          <a:p>
            <a:pPr algn="l"/>
            <a:r>
              <a:rPr lang="en-US" sz="2400"/>
              <a:t>for</a:t>
            </a:r>
            <a:r>
              <a:rPr lang="en-US" sz="2400">
                <a:latin typeface="Tahoma" pitchFamily="34" charset="0"/>
              </a:rPr>
              <a:t> </a:t>
            </a:r>
            <a:r>
              <a:rPr lang="en-US" sz="2400" i="1">
                <a:solidFill>
                  <a:schemeClr val="tx2"/>
                </a:solidFill>
              </a:rPr>
              <a:t>r</a:t>
            </a:r>
            <a:r>
              <a:rPr lang="en-US" sz="2400">
                <a:solidFill>
                  <a:schemeClr val="tx2"/>
                </a:solidFill>
              </a:rPr>
              <a:t> </a:t>
            </a:r>
            <a:r>
              <a:rPr lang="en-US" sz="2400">
                <a:solidFill>
                  <a:schemeClr val="tx2"/>
                </a:solidFill>
                <a:sym typeface="Symbol" pitchFamily="18" charset="2"/>
              </a:rPr>
              <a:t></a:t>
            </a:r>
            <a:r>
              <a:rPr lang="en-US" sz="2400">
                <a:solidFill>
                  <a:schemeClr val="tx2"/>
                </a:solidFill>
                <a:sym typeface="StarMath" pitchFamily="2" charset="2"/>
              </a:rPr>
              <a:t> {1, </a:t>
            </a:r>
            <a:r>
              <a:rPr lang="en-US" sz="2400" i="1">
                <a:solidFill>
                  <a:schemeClr val="tx2"/>
                </a:solidFill>
                <a:sym typeface="StarMath" pitchFamily="2" charset="2"/>
              </a:rPr>
              <a:t>nr</a:t>
            </a:r>
            <a:r>
              <a:rPr lang="en-US" sz="2400">
                <a:solidFill>
                  <a:schemeClr val="tx2"/>
                </a:solidFill>
                <a:sym typeface="StarMath" pitchFamily="2" charset="2"/>
              </a:rPr>
              <a:t>}</a:t>
            </a:r>
            <a:r>
              <a:rPr lang="en-US" sz="2400">
                <a:sym typeface="StarMath" pitchFamily="2" charset="2"/>
              </a:rPr>
              <a:t>, </a:t>
            </a:r>
            <a:r>
              <a:rPr lang="en-US" sz="2400" i="1">
                <a:solidFill>
                  <a:srgbClr val="336600"/>
                </a:solidFill>
                <a:sym typeface="StarMath" pitchFamily="2" charset="2"/>
              </a:rPr>
              <a:t>c</a:t>
            </a:r>
            <a:r>
              <a:rPr lang="en-US" sz="2400">
                <a:solidFill>
                  <a:srgbClr val="336600"/>
                </a:solidFill>
                <a:sym typeface="StarMath" pitchFamily="2" charset="2"/>
              </a:rPr>
              <a:t> </a:t>
            </a:r>
            <a:r>
              <a:rPr lang="en-US" sz="2400">
                <a:solidFill>
                  <a:srgbClr val="336600"/>
                </a:solidFill>
                <a:sym typeface="Symbol" pitchFamily="18" charset="2"/>
              </a:rPr>
              <a:t></a:t>
            </a:r>
            <a:r>
              <a:rPr lang="en-US" sz="2400">
                <a:solidFill>
                  <a:srgbClr val="336600"/>
                </a:solidFill>
                <a:sym typeface="StarMath" pitchFamily="2" charset="2"/>
              </a:rPr>
              <a:t> {1, </a:t>
            </a:r>
            <a:r>
              <a:rPr lang="en-US" sz="2400" i="1">
                <a:solidFill>
                  <a:srgbClr val="336600"/>
                </a:solidFill>
                <a:sym typeface="StarMath" pitchFamily="2" charset="2"/>
              </a:rPr>
              <a:t>nc</a:t>
            </a:r>
            <a:r>
              <a:rPr lang="en-US" sz="2400">
                <a:solidFill>
                  <a:srgbClr val="336600"/>
                </a:solidFill>
                <a:sym typeface="StarMath" pitchFamily="2" charset="2"/>
              </a:rPr>
              <a:t>}</a:t>
            </a:r>
            <a:r>
              <a:rPr lang="en-US" sz="2400">
                <a:sym typeface="StarMath" pitchFamily="2" charset="2"/>
              </a:rPr>
              <a:t>.</a:t>
            </a:r>
          </a:p>
        </p:txBody>
      </p:sp>
      <p:sp>
        <p:nvSpPr>
          <p:cNvPr id="13" name="Footer Placeholder 3"/>
          <p:cNvSpPr txBox="1">
            <a:spLocks/>
          </p:cNvSpPr>
          <p:nvPr/>
        </p:nvSpPr>
        <p:spPr bwMode="auto">
          <a:xfrm>
            <a:off x="1600200" y="6172200"/>
            <a:ext cx="5334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Supercomputing in Plain English: Storage Hierarchy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Tue Jan 27 2015</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Tree>
    <p:custDataLst>
      <p:tags r:id="rId2"/>
    </p:custDataLst>
    <p:extLst>
      <p:ext uri="{BB962C8B-B14F-4D97-AF65-F5344CB8AC3E}">
        <p14:creationId xmlns:p14="http://schemas.microsoft.com/office/powerpoint/2010/main" val="120943871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1600200" y="6172200"/>
            <a:ext cx="5334000" cy="457200"/>
          </a:xfrm>
          <a:prstGeom prst="rect">
            <a:avLst/>
          </a:prstGeom>
        </p:spPr>
        <p:txBody>
          <a:bodyPr/>
          <a:lstStyle/>
          <a:p>
            <a:endParaRPr lang="en-US" dirty="0"/>
          </a:p>
        </p:txBody>
      </p:sp>
      <p:sp>
        <p:nvSpPr>
          <p:cNvPr id="5" name="Slide Number Placeholder 4"/>
          <p:cNvSpPr>
            <a:spLocks noGrp="1"/>
          </p:cNvSpPr>
          <p:nvPr>
            <p:ph type="sldNum" sz="quarter" idx="11"/>
          </p:nvPr>
        </p:nvSpPr>
        <p:spPr/>
        <p:txBody>
          <a:bodyPr/>
          <a:lstStyle/>
          <a:p>
            <a:fld id="{D78C1217-9425-4644-8F37-FF5057E18873}" type="slidenum">
              <a:rPr lang="en-US"/>
              <a:pPr/>
              <a:t>69</a:t>
            </a:fld>
            <a:endParaRPr lang="en-US"/>
          </a:p>
        </p:txBody>
      </p:sp>
      <p:sp>
        <p:nvSpPr>
          <p:cNvPr id="609282" name="Rectangle 2"/>
          <p:cNvSpPr>
            <a:spLocks noGrp="1" noChangeArrowheads="1"/>
          </p:cNvSpPr>
          <p:nvPr>
            <p:ph type="title"/>
          </p:nvPr>
        </p:nvSpPr>
        <p:spPr/>
        <p:txBody>
          <a:bodyPr/>
          <a:lstStyle/>
          <a:p>
            <a:r>
              <a:rPr lang="en-US"/>
              <a:t>Matrix Multiply w/Initialization</a:t>
            </a:r>
          </a:p>
        </p:txBody>
      </p:sp>
      <p:sp>
        <p:nvSpPr>
          <p:cNvPr id="609283" name="Rectangle 3"/>
          <p:cNvSpPr>
            <a:spLocks noGrp="1" noChangeArrowheads="1"/>
          </p:cNvSpPr>
          <p:nvPr>
            <p:ph type="body" idx="1"/>
          </p:nvPr>
        </p:nvSpPr>
        <p:spPr>
          <a:xfrm>
            <a:off x="228600" y="1289955"/>
            <a:ext cx="8534400" cy="5029200"/>
          </a:xfrm>
        </p:spPr>
        <p:txBody>
          <a:bodyPr/>
          <a:lstStyle/>
          <a:p>
            <a:pPr>
              <a:buFont typeface="Wingdings" pitchFamily="2" charset="2"/>
              <a:buNone/>
            </a:pPr>
            <a:r>
              <a:rPr lang="en-US" sz="1700" b="1" dirty="0">
                <a:latin typeface="Courier New" pitchFamily="49" charset="0"/>
              </a:rPr>
              <a:t>SUBROUTINE </a:t>
            </a:r>
            <a:r>
              <a:rPr lang="en-US" sz="1700" b="1" dirty="0" err="1">
                <a:latin typeface="Courier New" pitchFamily="49" charset="0"/>
              </a:rPr>
              <a:t>matrix_matrix_mult_by_init</a:t>
            </a:r>
            <a:r>
              <a:rPr lang="en-US" sz="1700" b="1" dirty="0">
                <a:latin typeface="Courier New" pitchFamily="49" charset="0"/>
              </a:rPr>
              <a:t> (</a:t>
            </a:r>
            <a:r>
              <a:rPr lang="en-US" sz="1700" b="1" dirty="0" err="1">
                <a:latin typeface="Courier New" pitchFamily="49" charset="0"/>
              </a:rPr>
              <a:t>dst</a:t>
            </a:r>
            <a:r>
              <a:rPr lang="en-US" sz="1700" b="1" dirty="0">
                <a:latin typeface="Courier New" pitchFamily="49" charset="0"/>
              </a:rPr>
              <a:t>, src1, src2, &amp;</a:t>
            </a:r>
          </a:p>
          <a:p>
            <a:pPr>
              <a:lnSpc>
                <a:spcPct val="80000"/>
              </a:lnSpc>
              <a:buFont typeface="Wingdings" pitchFamily="2" charset="2"/>
              <a:buNone/>
            </a:pPr>
            <a:r>
              <a:rPr lang="en-US" sz="1700" b="1" dirty="0">
                <a:latin typeface="Courier New" pitchFamily="49" charset="0"/>
              </a:rPr>
              <a:t> &amp;                                     nr, </a:t>
            </a:r>
            <a:r>
              <a:rPr lang="en-US" sz="1700" b="1" dirty="0" err="1">
                <a:latin typeface="Courier New" pitchFamily="49" charset="0"/>
              </a:rPr>
              <a:t>nc</a:t>
            </a:r>
            <a:r>
              <a:rPr lang="en-US" sz="1700" b="1" dirty="0">
                <a:latin typeface="Courier New" pitchFamily="49" charset="0"/>
              </a:rPr>
              <a:t>, </a:t>
            </a:r>
            <a:r>
              <a:rPr lang="en-US" sz="1700" b="1" dirty="0" err="1">
                <a:latin typeface="Courier New" pitchFamily="49" charset="0"/>
              </a:rPr>
              <a:t>nq</a:t>
            </a:r>
            <a:r>
              <a:rPr lang="en-US" sz="1700" b="1" dirty="0">
                <a:latin typeface="Courier New" pitchFamily="49" charset="0"/>
              </a:rPr>
              <a:t>)</a:t>
            </a:r>
          </a:p>
          <a:p>
            <a:pPr>
              <a:lnSpc>
                <a:spcPct val="80000"/>
              </a:lnSpc>
              <a:buFont typeface="Wingdings" pitchFamily="2" charset="2"/>
              <a:buNone/>
            </a:pPr>
            <a:r>
              <a:rPr lang="en-US" sz="1700" b="1" dirty="0">
                <a:latin typeface="Courier New" pitchFamily="49" charset="0"/>
              </a:rPr>
              <a:t>  IMPLICIT NONE</a:t>
            </a:r>
          </a:p>
          <a:p>
            <a:pPr>
              <a:lnSpc>
                <a:spcPct val="80000"/>
              </a:lnSpc>
              <a:buFont typeface="Wingdings" pitchFamily="2" charset="2"/>
              <a:buNone/>
            </a:pPr>
            <a:r>
              <a:rPr lang="en-US" sz="1700" b="1" dirty="0">
                <a:latin typeface="Courier New" pitchFamily="49" charset="0"/>
              </a:rPr>
              <a:t>  INTEGER,INTENT(IN) :: nr, </a:t>
            </a:r>
            <a:r>
              <a:rPr lang="en-US" sz="1700" b="1" dirty="0" err="1">
                <a:latin typeface="Courier New" pitchFamily="49" charset="0"/>
              </a:rPr>
              <a:t>nc</a:t>
            </a:r>
            <a:r>
              <a:rPr lang="en-US" sz="1700" b="1" dirty="0">
                <a:latin typeface="Courier New" pitchFamily="49" charset="0"/>
              </a:rPr>
              <a:t>, </a:t>
            </a:r>
            <a:r>
              <a:rPr lang="en-US" sz="1700" b="1" dirty="0" err="1">
                <a:latin typeface="Courier New" pitchFamily="49" charset="0"/>
              </a:rPr>
              <a:t>nq</a:t>
            </a:r>
            <a:endParaRPr lang="en-US" sz="1700" b="1" dirty="0">
              <a:latin typeface="Courier New" pitchFamily="49" charset="0"/>
            </a:endParaRPr>
          </a:p>
          <a:p>
            <a:pPr>
              <a:lnSpc>
                <a:spcPct val="80000"/>
              </a:lnSpc>
              <a:buFont typeface="Wingdings" pitchFamily="2" charset="2"/>
              <a:buNone/>
            </a:pPr>
            <a:r>
              <a:rPr lang="en-US" sz="1700" b="1" dirty="0">
                <a:latin typeface="Courier New" pitchFamily="49" charset="0"/>
              </a:rPr>
              <a:t>  REAL,DIMENSION(</a:t>
            </a:r>
            <a:r>
              <a:rPr lang="en-US" sz="1700" b="1" dirty="0" err="1">
                <a:latin typeface="Courier New" pitchFamily="49" charset="0"/>
              </a:rPr>
              <a:t>nr,nc</a:t>
            </a:r>
            <a:r>
              <a:rPr lang="en-US" sz="1700" b="1" dirty="0">
                <a:latin typeface="Courier New" pitchFamily="49" charset="0"/>
              </a:rPr>
              <a:t>),INTENT(OUT) :: </a:t>
            </a:r>
            <a:r>
              <a:rPr lang="en-US" sz="1700" b="1" dirty="0" err="1">
                <a:latin typeface="Courier New" pitchFamily="49" charset="0"/>
              </a:rPr>
              <a:t>dst</a:t>
            </a:r>
            <a:endParaRPr lang="en-US" sz="1700" b="1" dirty="0">
              <a:latin typeface="Courier New" pitchFamily="49" charset="0"/>
            </a:endParaRPr>
          </a:p>
          <a:p>
            <a:pPr>
              <a:lnSpc>
                <a:spcPct val="80000"/>
              </a:lnSpc>
              <a:buFont typeface="Wingdings" pitchFamily="2" charset="2"/>
              <a:buNone/>
            </a:pPr>
            <a:r>
              <a:rPr lang="en-US" sz="1700" b="1" dirty="0">
                <a:latin typeface="Courier New" pitchFamily="49" charset="0"/>
              </a:rPr>
              <a:t>  REAL,DIMENSION(</a:t>
            </a:r>
            <a:r>
              <a:rPr lang="en-US" sz="1700" b="1" dirty="0" err="1">
                <a:latin typeface="Courier New" pitchFamily="49" charset="0"/>
              </a:rPr>
              <a:t>nr,nq</a:t>
            </a:r>
            <a:r>
              <a:rPr lang="en-US" sz="1700" b="1" dirty="0">
                <a:latin typeface="Courier New" pitchFamily="49" charset="0"/>
              </a:rPr>
              <a:t>),INTENT(IN)  :: src1</a:t>
            </a:r>
          </a:p>
          <a:p>
            <a:pPr>
              <a:lnSpc>
                <a:spcPct val="80000"/>
              </a:lnSpc>
              <a:buFont typeface="Wingdings" pitchFamily="2" charset="2"/>
              <a:buNone/>
            </a:pPr>
            <a:r>
              <a:rPr lang="en-US" sz="1700" b="1" dirty="0">
                <a:latin typeface="Courier New" pitchFamily="49" charset="0"/>
              </a:rPr>
              <a:t>  REAL,DIMENSION(</a:t>
            </a:r>
            <a:r>
              <a:rPr lang="en-US" sz="1700" b="1" dirty="0" err="1">
                <a:latin typeface="Courier New" pitchFamily="49" charset="0"/>
              </a:rPr>
              <a:t>nq,nc</a:t>
            </a:r>
            <a:r>
              <a:rPr lang="en-US" sz="1700" b="1" dirty="0">
                <a:latin typeface="Courier New" pitchFamily="49" charset="0"/>
              </a:rPr>
              <a:t>),INTENT(IN)  :: src2</a:t>
            </a:r>
          </a:p>
          <a:p>
            <a:pPr>
              <a:buFont typeface="Wingdings" pitchFamily="2" charset="2"/>
              <a:buNone/>
            </a:pPr>
            <a:endParaRPr lang="en-US" sz="1700" b="1" dirty="0">
              <a:latin typeface="Courier New" pitchFamily="49" charset="0"/>
            </a:endParaRPr>
          </a:p>
          <a:p>
            <a:pPr>
              <a:lnSpc>
                <a:spcPct val="40000"/>
              </a:lnSpc>
              <a:buFont typeface="Wingdings" pitchFamily="2" charset="2"/>
              <a:buNone/>
            </a:pPr>
            <a:r>
              <a:rPr lang="en-US" sz="1700" b="1" dirty="0">
                <a:latin typeface="Courier New" pitchFamily="49" charset="0"/>
              </a:rPr>
              <a:t>  INTEGER :: r, c, q</a:t>
            </a:r>
          </a:p>
          <a:p>
            <a:pPr>
              <a:buFont typeface="Wingdings" pitchFamily="2" charset="2"/>
              <a:buNone/>
            </a:pPr>
            <a:endParaRPr lang="en-US" sz="1700" b="1" dirty="0">
              <a:latin typeface="Courier New" pitchFamily="49" charset="0"/>
            </a:endParaRPr>
          </a:p>
          <a:p>
            <a:pPr>
              <a:lnSpc>
                <a:spcPct val="40000"/>
              </a:lnSpc>
              <a:buFont typeface="Wingdings" pitchFamily="2" charset="2"/>
              <a:buNone/>
            </a:pPr>
            <a:r>
              <a:rPr lang="en-US" sz="1700" b="1" dirty="0">
                <a:latin typeface="Courier New" pitchFamily="49" charset="0"/>
              </a:rPr>
              <a:t>  DO c = 1, </a:t>
            </a:r>
            <a:r>
              <a:rPr lang="en-US" sz="1700" b="1" dirty="0" err="1">
                <a:latin typeface="Courier New" pitchFamily="49" charset="0"/>
              </a:rPr>
              <a:t>nc</a:t>
            </a:r>
            <a:endParaRPr lang="en-US" sz="1700" b="1" dirty="0">
              <a:latin typeface="Courier New" pitchFamily="49" charset="0"/>
            </a:endParaRPr>
          </a:p>
          <a:p>
            <a:pPr>
              <a:lnSpc>
                <a:spcPct val="80000"/>
              </a:lnSpc>
              <a:buFont typeface="Wingdings" pitchFamily="2" charset="2"/>
              <a:buNone/>
            </a:pPr>
            <a:r>
              <a:rPr lang="en-US" sz="1700" b="1" dirty="0">
                <a:latin typeface="Courier New" pitchFamily="49" charset="0"/>
              </a:rPr>
              <a:t>    DO r = 1, nr</a:t>
            </a:r>
          </a:p>
          <a:p>
            <a:pPr>
              <a:lnSpc>
                <a:spcPct val="80000"/>
              </a:lnSpc>
              <a:buFont typeface="Wingdings" pitchFamily="2" charset="2"/>
              <a:buNone/>
            </a:pPr>
            <a:r>
              <a:rPr lang="en-US" sz="1700" b="1" dirty="0">
                <a:latin typeface="Courier New" pitchFamily="49" charset="0"/>
              </a:rPr>
              <a:t>      </a:t>
            </a:r>
            <a:r>
              <a:rPr lang="en-US" sz="1700" b="1" dirty="0" err="1">
                <a:latin typeface="Courier New" pitchFamily="49" charset="0"/>
              </a:rPr>
              <a:t>dst</a:t>
            </a:r>
            <a:r>
              <a:rPr lang="en-US" sz="1700" b="1" dirty="0">
                <a:latin typeface="Courier New" pitchFamily="49" charset="0"/>
              </a:rPr>
              <a:t>(</a:t>
            </a:r>
            <a:r>
              <a:rPr lang="en-US" sz="1700" b="1" dirty="0" err="1">
                <a:latin typeface="Courier New" pitchFamily="49" charset="0"/>
              </a:rPr>
              <a:t>r,c</a:t>
            </a:r>
            <a:r>
              <a:rPr lang="en-US" sz="1700" b="1" dirty="0">
                <a:latin typeface="Courier New" pitchFamily="49" charset="0"/>
              </a:rPr>
              <a:t>) = 0.0</a:t>
            </a:r>
          </a:p>
          <a:p>
            <a:pPr>
              <a:lnSpc>
                <a:spcPct val="80000"/>
              </a:lnSpc>
              <a:buFont typeface="Wingdings" pitchFamily="2" charset="2"/>
              <a:buNone/>
            </a:pPr>
            <a:r>
              <a:rPr lang="en-US" sz="1700" b="1" dirty="0">
                <a:latin typeface="Courier New" pitchFamily="49" charset="0"/>
              </a:rPr>
              <a:t>      DO q = 1, </a:t>
            </a:r>
            <a:r>
              <a:rPr lang="en-US" sz="1700" b="1" dirty="0" err="1">
                <a:latin typeface="Courier New" pitchFamily="49" charset="0"/>
              </a:rPr>
              <a:t>nq</a:t>
            </a:r>
            <a:endParaRPr lang="en-US" sz="1700" b="1" dirty="0">
              <a:latin typeface="Courier New" pitchFamily="49" charset="0"/>
            </a:endParaRPr>
          </a:p>
          <a:p>
            <a:pPr>
              <a:lnSpc>
                <a:spcPct val="80000"/>
              </a:lnSpc>
              <a:buFont typeface="Wingdings" pitchFamily="2" charset="2"/>
              <a:buNone/>
            </a:pPr>
            <a:r>
              <a:rPr lang="en-US" sz="1700" b="1" dirty="0">
                <a:latin typeface="Courier New" pitchFamily="49" charset="0"/>
              </a:rPr>
              <a:t>        </a:t>
            </a:r>
            <a:r>
              <a:rPr lang="en-US" sz="1700" b="1" dirty="0" err="1">
                <a:latin typeface="Courier New" pitchFamily="49" charset="0"/>
              </a:rPr>
              <a:t>dst</a:t>
            </a:r>
            <a:r>
              <a:rPr lang="en-US" sz="1700" b="1" dirty="0">
                <a:latin typeface="Courier New" pitchFamily="49" charset="0"/>
              </a:rPr>
              <a:t>(</a:t>
            </a:r>
            <a:r>
              <a:rPr lang="en-US" sz="1700" b="1" dirty="0" err="1">
                <a:latin typeface="Courier New" pitchFamily="49" charset="0"/>
              </a:rPr>
              <a:t>r,c</a:t>
            </a:r>
            <a:r>
              <a:rPr lang="en-US" sz="1700" b="1" dirty="0">
                <a:latin typeface="Courier New" pitchFamily="49" charset="0"/>
              </a:rPr>
              <a:t>) = </a:t>
            </a:r>
            <a:r>
              <a:rPr lang="en-US" sz="1700" b="1" dirty="0" err="1">
                <a:latin typeface="Courier New" pitchFamily="49" charset="0"/>
              </a:rPr>
              <a:t>dst</a:t>
            </a:r>
            <a:r>
              <a:rPr lang="en-US" sz="1700" b="1" dirty="0">
                <a:latin typeface="Courier New" pitchFamily="49" charset="0"/>
              </a:rPr>
              <a:t>(</a:t>
            </a:r>
            <a:r>
              <a:rPr lang="en-US" sz="1700" b="1" dirty="0" err="1">
                <a:latin typeface="Courier New" pitchFamily="49" charset="0"/>
              </a:rPr>
              <a:t>r,c</a:t>
            </a:r>
            <a:r>
              <a:rPr lang="en-US" sz="1700" b="1" dirty="0">
                <a:latin typeface="Courier New" pitchFamily="49" charset="0"/>
              </a:rPr>
              <a:t>) + src1(</a:t>
            </a:r>
            <a:r>
              <a:rPr lang="en-US" sz="1700" b="1" dirty="0" err="1">
                <a:latin typeface="Courier New" pitchFamily="49" charset="0"/>
              </a:rPr>
              <a:t>r,q</a:t>
            </a:r>
            <a:r>
              <a:rPr lang="en-US" sz="1700" b="1" dirty="0">
                <a:latin typeface="Courier New" pitchFamily="49" charset="0"/>
              </a:rPr>
              <a:t>) * src2(</a:t>
            </a:r>
            <a:r>
              <a:rPr lang="en-US" sz="1700" b="1" dirty="0" err="1">
                <a:latin typeface="Courier New" pitchFamily="49" charset="0"/>
              </a:rPr>
              <a:t>q,c</a:t>
            </a:r>
            <a:r>
              <a:rPr lang="en-US" sz="1700" b="1" dirty="0">
                <a:latin typeface="Courier New" pitchFamily="49" charset="0"/>
              </a:rPr>
              <a:t>)</a:t>
            </a:r>
          </a:p>
          <a:p>
            <a:pPr>
              <a:lnSpc>
                <a:spcPct val="80000"/>
              </a:lnSpc>
              <a:buFont typeface="Wingdings" pitchFamily="2" charset="2"/>
              <a:buNone/>
            </a:pPr>
            <a:r>
              <a:rPr lang="en-US" sz="1700" b="1" dirty="0">
                <a:latin typeface="Courier New" pitchFamily="49" charset="0"/>
              </a:rPr>
              <a:t>      END DO !! </a:t>
            </a:r>
            <a:r>
              <a:rPr lang="en-US" sz="1700" b="1" dirty="0" smtClean="0">
                <a:latin typeface="Courier New" pitchFamily="49" charset="0"/>
              </a:rPr>
              <a:t>q</a:t>
            </a:r>
            <a:endParaRPr lang="en-US" sz="1700" b="1" dirty="0">
              <a:latin typeface="Courier New" pitchFamily="49" charset="0"/>
            </a:endParaRPr>
          </a:p>
          <a:p>
            <a:pPr>
              <a:lnSpc>
                <a:spcPct val="80000"/>
              </a:lnSpc>
              <a:buFont typeface="Wingdings" pitchFamily="2" charset="2"/>
              <a:buNone/>
            </a:pPr>
            <a:r>
              <a:rPr lang="en-US" sz="1700" b="1" dirty="0">
                <a:latin typeface="Courier New" pitchFamily="49" charset="0"/>
              </a:rPr>
              <a:t>    END DO !! </a:t>
            </a:r>
            <a:r>
              <a:rPr lang="en-US" sz="1700" b="1" dirty="0" smtClean="0">
                <a:latin typeface="Courier New" pitchFamily="49" charset="0"/>
              </a:rPr>
              <a:t>r</a:t>
            </a:r>
            <a:endParaRPr lang="en-US" sz="1700" b="1" dirty="0">
              <a:latin typeface="Courier New" pitchFamily="49" charset="0"/>
            </a:endParaRPr>
          </a:p>
          <a:p>
            <a:pPr>
              <a:lnSpc>
                <a:spcPct val="80000"/>
              </a:lnSpc>
              <a:buFont typeface="Wingdings" pitchFamily="2" charset="2"/>
              <a:buNone/>
            </a:pPr>
            <a:r>
              <a:rPr lang="en-US" sz="1700" b="1" dirty="0">
                <a:latin typeface="Courier New" pitchFamily="49" charset="0"/>
              </a:rPr>
              <a:t>  END DO !! </a:t>
            </a:r>
            <a:r>
              <a:rPr lang="en-US" sz="1700" b="1" dirty="0" smtClean="0">
                <a:latin typeface="Courier New" pitchFamily="49" charset="0"/>
              </a:rPr>
              <a:t>c</a:t>
            </a:r>
            <a:endParaRPr lang="en-US" sz="1700" b="1" dirty="0">
              <a:latin typeface="Courier New" pitchFamily="49" charset="0"/>
            </a:endParaRPr>
          </a:p>
          <a:p>
            <a:pPr>
              <a:lnSpc>
                <a:spcPct val="80000"/>
              </a:lnSpc>
              <a:buFont typeface="Wingdings" pitchFamily="2" charset="2"/>
              <a:buNone/>
            </a:pPr>
            <a:r>
              <a:rPr lang="en-US" sz="1700" b="1" dirty="0">
                <a:latin typeface="Courier New" pitchFamily="49" charset="0"/>
              </a:rPr>
              <a:t>END SUBROUTINE </a:t>
            </a:r>
            <a:r>
              <a:rPr lang="en-US" sz="1700" b="1" dirty="0" err="1">
                <a:latin typeface="Courier New" pitchFamily="49" charset="0"/>
              </a:rPr>
              <a:t>matrix_matrix_mult_by_init</a:t>
            </a:r>
            <a:endParaRPr lang="en-US" sz="1700" b="1" dirty="0">
              <a:latin typeface="Courier New" pitchFamily="49" charset="0"/>
            </a:endParaRPr>
          </a:p>
          <a:p>
            <a:pPr>
              <a:buFont typeface="Wingdings" pitchFamily="2" charset="2"/>
              <a:buNone/>
            </a:pPr>
            <a:endParaRPr lang="en-US" sz="1400" b="1" dirty="0">
              <a:latin typeface="Courier New" pitchFamily="49" charset="0"/>
            </a:endParaRPr>
          </a:p>
          <a:p>
            <a:pPr>
              <a:buFont typeface="Wingdings" pitchFamily="2" charset="2"/>
              <a:buNone/>
            </a:pPr>
            <a:endParaRPr lang="en-US" sz="900" dirty="0">
              <a:latin typeface="Courier New" pitchFamily="49" charset="0"/>
            </a:endParaRPr>
          </a:p>
        </p:txBody>
      </p:sp>
      <p:sp>
        <p:nvSpPr>
          <p:cNvPr id="6" name="Footer Placeholder 3"/>
          <p:cNvSpPr txBox="1">
            <a:spLocks/>
          </p:cNvSpPr>
          <p:nvPr/>
        </p:nvSpPr>
        <p:spPr bwMode="auto">
          <a:xfrm>
            <a:off x="1600200" y="6172200"/>
            <a:ext cx="5334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Supercomputing in Plain English: Storage Hierarchy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Tue Jan 27 2015</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Tree>
    <p:custDataLst>
      <p:tags r:id="rId1"/>
    </p:custDataLst>
    <p:extLst>
      <p:ext uri="{BB962C8B-B14F-4D97-AF65-F5344CB8AC3E}">
        <p14:creationId xmlns:p14="http://schemas.microsoft.com/office/powerpoint/2010/main" val="19047842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Supercomputing in Plain </a:t>
            </a:r>
            <a:r>
              <a:rPr lang="en-US" dirty="0" smtClean="0"/>
              <a:t>English: Storage Hierarchy</a:t>
            </a:r>
            <a:endParaRPr lang="en-US" dirty="0"/>
          </a:p>
          <a:p>
            <a:r>
              <a:rPr lang="en-US" dirty="0" smtClean="0"/>
              <a:t>Tue Jan 27 2015</a:t>
            </a:r>
            <a:endParaRPr lang="en-US" dirty="0"/>
          </a:p>
        </p:txBody>
      </p:sp>
      <p:sp>
        <p:nvSpPr>
          <p:cNvPr id="5" name="Slide Number Placeholder 4"/>
          <p:cNvSpPr>
            <a:spLocks noGrp="1"/>
          </p:cNvSpPr>
          <p:nvPr>
            <p:ph type="sldNum" sz="quarter" idx="11"/>
          </p:nvPr>
        </p:nvSpPr>
        <p:spPr/>
        <p:txBody>
          <a:bodyPr/>
          <a:lstStyle/>
          <a:p>
            <a:fld id="{40C5B91A-D25A-4171-9B64-6EC05E7A942A}" type="slidenum">
              <a:rPr lang="en-US"/>
              <a:pPr/>
              <a:t>7</a:t>
            </a:fld>
            <a:endParaRPr lang="en-US"/>
          </a:p>
        </p:txBody>
      </p:sp>
      <p:sp>
        <p:nvSpPr>
          <p:cNvPr id="452610" name="Rectangle 2"/>
          <p:cNvSpPr>
            <a:spLocks noGrp="1" noChangeArrowheads="1"/>
          </p:cNvSpPr>
          <p:nvPr>
            <p:ph type="title"/>
          </p:nvPr>
        </p:nvSpPr>
        <p:spPr/>
        <p:txBody>
          <a:bodyPr/>
          <a:lstStyle/>
          <a:p>
            <a:r>
              <a:rPr lang="en-US" sz="3600" dirty="0" err="1" smtClean="0"/>
              <a:t>Wowza</a:t>
            </a:r>
            <a:r>
              <a:rPr lang="en-US" sz="3600" dirty="0" smtClean="0"/>
              <a:t> #1</a:t>
            </a:r>
            <a:endParaRPr lang="en-US" sz="3600" dirty="0"/>
          </a:p>
        </p:txBody>
      </p:sp>
      <p:sp>
        <p:nvSpPr>
          <p:cNvPr id="452611" name="Rectangle 3"/>
          <p:cNvSpPr>
            <a:spLocks noGrp="1" noChangeArrowheads="1"/>
          </p:cNvSpPr>
          <p:nvPr>
            <p:ph type="body" idx="1"/>
          </p:nvPr>
        </p:nvSpPr>
        <p:spPr>
          <a:xfrm>
            <a:off x="381000" y="1371600"/>
            <a:ext cx="8382000" cy="4648200"/>
          </a:xfrm>
        </p:spPr>
        <p:txBody>
          <a:bodyPr/>
          <a:lstStyle/>
          <a:p>
            <a:pPr>
              <a:buFont typeface="Wingdings" pitchFamily="2" charset="2"/>
              <a:buNone/>
            </a:pPr>
            <a:r>
              <a:rPr lang="en-US" dirty="0" smtClean="0"/>
              <a:t>You can watch from a Windows, </a:t>
            </a:r>
            <a:r>
              <a:rPr lang="en-US" dirty="0" err="1" smtClean="0"/>
              <a:t>MacOS</a:t>
            </a:r>
            <a:r>
              <a:rPr lang="en-US" dirty="0" smtClean="0"/>
              <a:t> or Linux laptop using </a:t>
            </a:r>
            <a:r>
              <a:rPr lang="en-US" dirty="0" err="1" smtClean="0"/>
              <a:t>Wowza</a:t>
            </a:r>
            <a:r>
              <a:rPr lang="en-US" dirty="0" smtClean="0"/>
              <a:t> from the following URL:</a:t>
            </a:r>
          </a:p>
          <a:p>
            <a:pPr>
              <a:buFont typeface="Wingdings" pitchFamily="2" charset="2"/>
              <a:buNone/>
            </a:pPr>
            <a:endParaRPr lang="en-US" dirty="0" smtClean="0"/>
          </a:p>
          <a:p>
            <a:pPr algn="ctr">
              <a:buFont typeface="Wingdings" pitchFamily="2" charset="2"/>
              <a:buNone/>
            </a:pPr>
            <a:r>
              <a:rPr lang="en-US" sz="1800" dirty="0" smtClean="0">
                <a:latin typeface="Courier New" pitchFamily="49" charset="0"/>
                <a:cs typeface="Courier New" pitchFamily="49" charset="0"/>
                <a:hlinkClick r:id="rId3"/>
              </a:rPr>
              <a:t>http://jwplayer.onenet.net/stream6/sipe.html</a:t>
            </a:r>
            <a:endParaRPr lang="en-US" sz="1800" dirty="0" smtClean="0">
              <a:latin typeface="Courier New" pitchFamily="49" charset="0"/>
              <a:cs typeface="Courier New" pitchFamily="49" charset="0"/>
            </a:endParaRPr>
          </a:p>
          <a:p>
            <a:pPr>
              <a:buNone/>
            </a:pPr>
            <a:endParaRPr lang="en-US" dirty="0" smtClean="0"/>
          </a:p>
          <a:p>
            <a:pPr>
              <a:buNone/>
            </a:pPr>
            <a:r>
              <a:rPr lang="en-US" dirty="0" err="1" smtClean="0"/>
              <a:t>Wowza</a:t>
            </a:r>
            <a:r>
              <a:rPr lang="en-US" dirty="0" smtClean="0"/>
              <a:t> behaves a lot like YouTube, except live.</a:t>
            </a:r>
            <a:endParaRPr lang="en-US" dirty="0"/>
          </a:p>
          <a:p>
            <a:pPr>
              <a:buNone/>
            </a:pPr>
            <a:endParaRPr lang="en-US" dirty="0" smtClean="0"/>
          </a:p>
          <a:p>
            <a:pPr>
              <a:buNone/>
            </a:pPr>
            <a:r>
              <a:rPr lang="en-US" dirty="0"/>
              <a:t>Many thanks to </a:t>
            </a:r>
            <a:r>
              <a:rPr lang="en-US" dirty="0" smtClean="0"/>
              <a:t>James Deaton, Skyler </a:t>
            </a:r>
            <a:r>
              <a:rPr lang="en-US" dirty="0"/>
              <a:t>Donahue, Jeremy Wright and Steven Haldeman of </a:t>
            </a:r>
            <a:r>
              <a:rPr lang="en-US" dirty="0" err="1"/>
              <a:t>OneNet</a:t>
            </a:r>
            <a:r>
              <a:rPr lang="en-US" dirty="0"/>
              <a:t> for providing this</a:t>
            </a:r>
            <a:r>
              <a:rPr lang="en-US" dirty="0" smtClean="0"/>
              <a:t>.</a:t>
            </a:r>
          </a:p>
          <a:p>
            <a:pPr>
              <a:buNone/>
            </a:pPr>
            <a:endParaRPr lang="en-US" dirty="0"/>
          </a:p>
          <a:p>
            <a:pPr>
              <a:buNone/>
            </a:pPr>
            <a:r>
              <a:rPr lang="en-US" b="1" dirty="0"/>
              <a:t>PLEASE MUTE YOURSELF.</a:t>
            </a:r>
          </a:p>
          <a:p>
            <a:pPr>
              <a:buNone/>
            </a:pPr>
            <a:endParaRPr lang="en-US" dirty="0"/>
          </a:p>
          <a:p>
            <a:pPr>
              <a:buFont typeface="Wingdings" pitchFamily="2" charset="2"/>
              <a:buNone/>
            </a:pPr>
            <a:endParaRPr lang="en-US" dirty="0"/>
          </a:p>
        </p:txBody>
      </p:sp>
    </p:spTree>
    <p:extLst>
      <p:ext uri="{BB962C8B-B14F-4D97-AF65-F5344CB8AC3E}">
        <p14:creationId xmlns:p14="http://schemas.microsoft.com/office/powerpoint/2010/main" val="4293650399"/>
      </p:ext>
    </p:extLst>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1600200" y="6172200"/>
            <a:ext cx="5334000" cy="457200"/>
          </a:xfrm>
          <a:prstGeom prst="rect">
            <a:avLst/>
          </a:prstGeom>
        </p:spPr>
        <p:txBody>
          <a:bodyPr/>
          <a:lstStyle/>
          <a:p>
            <a:endParaRPr lang="en-US" dirty="0"/>
          </a:p>
        </p:txBody>
      </p:sp>
      <p:sp>
        <p:nvSpPr>
          <p:cNvPr id="5" name="Slide Number Placeholder 4"/>
          <p:cNvSpPr>
            <a:spLocks noGrp="1"/>
          </p:cNvSpPr>
          <p:nvPr>
            <p:ph type="sldNum" sz="quarter" idx="11"/>
          </p:nvPr>
        </p:nvSpPr>
        <p:spPr/>
        <p:txBody>
          <a:bodyPr/>
          <a:lstStyle/>
          <a:p>
            <a:fld id="{6E0889F6-CCCD-4BFF-8624-5C714E68CD43}" type="slidenum">
              <a:rPr lang="en-US"/>
              <a:pPr/>
              <a:t>70</a:t>
            </a:fld>
            <a:endParaRPr lang="en-US"/>
          </a:p>
        </p:txBody>
      </p:sp>
      <p:sp>
        <p:nvSpPr>
          <p:cNvPr id="637954" name="Rectangle 2"/>
          <p:cNvSpPr>
            <a:spLocks noGrp="1" noChangeArrowheads="1"/>
          </p:cNvSpPr>
          <p:nvPr>
            <p:ph type="title"/>
          </p:nvPr>
        </p:nvSpPr>
        <p:spPr/>
        <p:txBody>
          <a:bodyPr/>
          <a:lstStyle/>
          <a:p>
            <a:r>
              <a:rPr lang="en-US"/>
              <a:t>Matrix Multiply w/Initialization</a:t>
            </a:r>
          </a:p>
        </p:txBody>
      </p:sp>
      <p:sp>
        <p:nvSpPr>
          <p:cNvPr id="637955" name="Rectangle 3"/>
          <p:cNvSpPr>
            <a:spLocks noGrp="1" noChangeArrowheads="1"/>
          </p:cNvSpPr>
          <p:nvPr>
            <p:ph type="body" idx="1"/>
          </p:nvPr>
        </p:nvSpPr>
        <p:spPr>
          <a:xfrm>
            <a:off x="457200" y="1371600"/>
            <a:ext cx="8305800" cy="5029200"/>
          </a:xfrm>
        </p:spPr>
        <p:txBody>
          <a:bodyPr/>
          <a:lstStyle/>
          <a:p>
            <a:pPr>
              <a:lnSpc>
                <a:spcPct val="80000"/>
              </a:lnSpc>
              <a:buFont typeface="Wingdings" pitchFamily="2" charset="2"/>
              <a:buNone/>
            </a:pPr>
            <a:r>
              <a:rPr lang="en-US" sz="1700" b="1" dirty="0">
                <a:latin typeface="Courier New" pitchFamily="49" charset="0"/>
              </a:rPr>
              <a:t>void </a:t>
            </a:r>
            <a:r>
              <a:rPr lang="en-US" sz="1700" b="1" dirty="0" err="1">
                <a:latin typeface="Courier New" pitchFamily="49" charset="0"/>
              </a:rPr>
              <a:t>matrix_matrix_mult_by_init</a:t>
            </a:r>
            <a:r>
              <a:rPr lang="en-US" sz="1700" b="1" dirty="0">
                <a:latin typeface="Courier New" pitchFamily="49" charset="0"/>
              </a:rPr>
              <a:t> (</a:t>
            </a:r>
          </a:p>
          <a:p>
            <a:pPr>
              <a:lnSpc>
                <a:spcPct val="80000"/>
              </a:lnSpc>
              <a:buFont typeface="Wingdings" pitchFamily="2" charset="2"/>
              <a:buNone/>
            </a:pPr>
            <a:r>
              <a:rPr lang="en-US" sz="1700" b="1" dirty="0">
                <a:latin typeface="Courier New" pitchFamily="49" charset="0"/>
              </a:rPr>
              <a:t>         float** </a:t>
            </a:r>
            <a:r>
              <a:rPr lang="en-US" sz="1700" b="1" dirty="0" err="1">
                <a:latin typeface="Courier New" pitchFamily="49" charset="0"/>
              </a:rPr>
              <a:t>dst</a:t>
            </a:r>
            <a:r>
              <a:rPr lang="en-US" sz="1700" b="1" dirty="0">
                <a:latin typeface="Courier New" pitchFamily="49" charset="0"/>
              </a:rPr>
              <a:t>, float** src1, float** src2,</a:t>
            </a:r>
          </a:p>
          <a:p>
            <a:pPr>
              <a:lnSpc>
                <a:spcPct val="80000"/>
              </a:lnSpc>
              <a:buFont typeface="Wingdings" pitchFamily="2" charset="2"/>
              <a:buNone/>
            </a:pPr>
            <a:r>
              <a:rPr lang="en-US" sz="1700" b="1" dirty="0">
                <a:latin typeface="Courier New" pitchFamily="49" charset="0"/>
              </a:rPr>
              <a:t>         </a:t>
            </a:r>
            <a:r>
              <a:rPr lang="en-US" sz="1700" b="1" dirty="0" err="1">
                <a:latin typeface="Courier New" pitchFamily="49" charset="0"/>
              </a:rPr>
              <a:t>int</a:t>
            </a:r>
            <a:r>
              <a:rPr lang="en-US" sz="1700" b="1" dirty="0">
                <a:latin typeface="Courier New" pitchFamily="49" charset="0"/>
              </a:rPr>
              <a:t> nr, </a:t>
            </a:r>
            <a:r>
              <a:rPr lang="en-US" sz="1700" b="1" dirty="0" err="1">
                <a:latin typeface="Courier New" pitchFamily="49" charset="0"/>
              </a:rPr>
              <a:t>int</a:t>
            </a:r>
            <a:r>
              <a:rPr lang="en-US" sz="1700" b="1" dirty="0">
                <a:latin typeface="Courier New" pitchFamily="49" charset="0"/>
              </a:rPr>
              <a:t> </a:t>
            </a:r>
            <a:r>
              <a:rPr lang="en-US" sz="1700" b="1" dirty="0" err="1">
                <a:latin typeface="Courier New" pitchFamily="49" charset="0"/>
              </a:rPr>
              <a:t>nc</a:t>
            </a:r>
            <a:r>
              <a:rPr lang="en-US" sz="1700" b="1" dirty="0">
                <a:latin typeface="Courier New" pitchFamily="49" charset="0"/>
              </a:rPr>
              <a:t>, </a:t>
            </a:r>
            <a:r>
              <a:rPr lang="en-US" sz="1700" b="1" dirty="0" err="1">
                <a:latin typeface="Courier New" pitchFamily="49" charset="0"/>
              </a:rPr>
              <a:t>int</a:t>
            </a:r>
            <a:r>
              <a:rPr lang="en-US" sz="1700" b="1" dirty="0">
                <a:latin typeface="Courier New" pitchFamily="49" charset="0"/>
              </a:rPr>
              <a:t> nq)</a:t>
            </a:r>
          </a:p>
          <a:p>
            <a:pPr>
              <a:lnSpc>
                <a:spcPct val="80000"/>
              </a:lnSpc>
              <a:buFont typeface="Wingdings" pitchFamily="2" charset="2"/>
              <a:buNone/>
            </a:pPr>
            <a:r>
              <a:rPr lang="en-US" sz="1700" b="1" dirty="0">
                <a:latin typeface="Courier New" pitchFamily="49" charset="0"/>
              </a:rPr>
              <a:t>{ /* </a:t>
            </a:r>
            <a:r>
              <a:rPr lang="en-US" sz="1700" b="1" dirty="0" err="1">
                <a:latin typeface="Courier New" pitchFamily="49" charset="0"/>
              </a:rPr>
              <a:t>matrix_matrix_mult_by_init</a:t>
            </a:r>
            <a:r>
              <a:rPr lang="en-US" sz="1700" b="1" dirty="0">
                <a:latin typeface="Courier New" pitchFamily="49" charset="0"/>
              </a:rPr>
              <a:t> */</a:t>
            </a:r>
          </a:p>
          <a:p>
            <a:pPr>
              <a:lnSpc>
                <a:spcPct val="40000"/>
              </a:lnSpc>
              <a:buFont typeface="Wingdings" pitchFamily="2" charset="2"/>
              <a:buNone/>
            </a:pPr>
            <a:r>
              <a:rPr lang="en-US" sz="1700" b="1" dirty="0">
                <a:latin typeface="Courier New" pitchFamily="49" charset="0"/>
              </a:rPr>
              <a:t>  </a:t>
            </a:r>
            <a:r>
              <a:rPr lang="en-US" sz="1700" b="1" dirty="0" err="1">
                <a:latin typeface="Courier New" pitchFamily="49" charset="0"/>
              </a:rPr>
              <a:t>int</a:t>
            </a:r>
            <a:r>
              <a:rPr lang="en-US" sz="1700" b="1" dirty="0">
                <a:latin typeface="Courier New" pitchFamily="49" charset="0"/>
              </a:rPr>
              <a:t> r, c, q;</a:t>
            </a:r>
          </a:p>
          <a:p>
            <a:pPr>
              <a:lnSpc>
                <a:spcPct val="80000"/>
              </a:lnSpc>
              <a:buFont typeface="Wingdings" pitchFamily="2" charset="2"/>
              <a:buNone/>
            </a:pPr>
            <a:endParaRPr lang="en-US" sz="1700" b="1" dirty="0">
              <a:latin typeface="Courier New" pitchFamily="49" charset="0"/>
            </a:endParaRPr>
          </a:p>
          <a:p>
            <a:pPr>
              <a:lnSpc>
                <a:spcPct val="40000"/>
              </a:lnSpc>
              <a:buFont typeface="Wingdings" pitchFamily="2" charset="2"/>
              <a:buNone/>
            </a:pPr>
            <a:r>
              <a:rPr lang="en-US" sz="1700" b="1" dirty="0">
                <a:latin typeface="Courier New" pitchFamily="49" charset="0"/>
              </a:rPr>
              <a:t>  for (r = 0; r &lt; nr; r++) {</a:t>
            </a:r>
          </a:p>
          <a:p>
            <a:pPr>
              <a:lnSpc>
                <a:spcPct val="80000"/>
              </a:lnSpc>
              <a:buFont typeface="Wingdings" pitchFamily="2" charset="2"/>
              <a:buNone/>
            </a:pPr>
            <a:r>
              <a:rPr lang="en-US" sz="1700" b="1" dirty="0">
                <a:latin typeface="Courier New" pitchFamily="49" charset="0"/>
              </a:rPr>
              <a:t>    for (c = 0; c &lt; </a:t>
            </a:r>
            <a:r>
              <a:rPr lang="en-US" sz="1700" b="1" dirty="0" err="1">
                <a:latin typeface="Courier New" pitchFamily="49" charset="0"/>
              </a:rPr>
              <a:t>nc</a:t>
            </a:r>
            <a:r>
              <a:rPr lang="en-US" sz="1700" b="1" dirty="0">
                <a:latin typeface="Courier New" pitchFamily="49" charset="0"/>
              </a:rPr>
              <a:t>; </a:t>
            </a:r>
            <a:r>
              <a:rPr lang="en-US" sz="1700" b="1" dirty="0" err="1">
                <a:latin typeface="Courier New" pitchFamily="49" charset="0"/>
              </a:rPr>
              <a:t>c++</a:t>
            </a:r>
            <a:r>
              <a:rPr lang="en-US" sz="1700" b="1" dirty="0">
                <a:latin typeface="Courier New" pitchFamily="49" charset="0"/>
              </a:rPr>
              <a:t>) {</a:t>
            </a:r>
          </a:p>
          <a:p>
            <a:pPr>
              <a:lnSpc>
                <a:spcPct val="80000"/>
              </a:lnSpc>
              <a:buFont typeface="Wingdings" pitchFamily="2" charset="2"/>
              <a:buNone/>
            </a:pPr>
            <a:r>
              <a:rPr lang="en-US" sz="1700" b="1" dirty="0">
                <a:latin typeface="Courier New" pitchFamily="49" charset="0"/>
              </a:rPr>
              <a:t>      </a:t>
            </a:r>
            <a:r>
              <a:rPr lang="en-US" sz="1700" b="1" dirty="0" err="1">
                <a:latin typeface="Courier New" pitchFamily="49" charset="0"/>
              </a:rPr>
              <a:t>dst</a:t>
            </a:r>
            <a:r>
              <a:rPr lang="en-US" sz="1700" b="1" dirty="0">
                <a:latin typeface="Courier New" pitchFamily="49" charset="0"/>
              </a:rPr>
              <a:t>[r][c] = 0.0;</a:t>
            </a:r>
          </a:p>
          <a:p>
            <a:pPr>
              <a:lnSpc>
                <a:spcPct val="80000"/>
              </a:lnSpc>
              <a:buFont typeface="Wingdings" pitchFamily="2" charset="2"/>
              <a:buNone/>
            </a:pPr>
            <a:r>
              <a:rPr lang="en-US" sz="1700" b="1" dirty="0">
                <a:latin typeface="Courier New" pitchFamily="49" charset="0"/>
              </a:rPr>
              <a:t>      for (q = 0; q &lt; nq; q++) {</a:t>
            </a:r>
          </a:p>
          <a:p>
            <a:pPr>
              <a:lnSpc>
                <a:spcPct val="80000"/>
              </a:lnSpc>
              <a:buFont typeface="Wingdings" pitchFamily="2" charset="2"/>
              <a:buNone/>
            </a:pPr>
            <a:r>
              <a:rPr lang="en-US" sz="1700" b="1" dirty="0">
                <a:latin typeface="Courier New" pitchFamily="49" charset="0"/>
              </a:rPr>
              <a:t>        </a:t>
            </a:r>
            <a:r>
              <a:rPr lang="en-US" sz="1700" b="1" dirty="0" err="1">
                <a:latin typeface="Courier New" pitchFamily="49" charset="0"/>
              </a:rPr>
              <a:t>dst</a:t>
            </a:r>
            <a:r>
              <a:rPr lang="en-US" sz="1700" b="1" dirty="0">
                <a:latin typeface="Courier New" pitchFamily="49" charset="0"/>
              </a:rPr>
              <a:t>[r][c] = </a:t>
            </a:r>
            <a:r>
              <a:rPr lang="en-US" sz="1700" b="1" dirty="0" err="1">
                <a:latin typeface="Courier New" pitchFamily="49" charset="0"/>
              </a:rPr>
              <a:t>dst</a:t>
            </a:r>
            <a:r>
              <a:rPr lang="en-US" sz="1700" b="1" dirty="0">
                <a:latin typeface="Courier New" pitchFamily="49" charset="0"/>
              </a:rPr>
              <a:t>[r][c] + src1[r][q] * src2[q][c];</a:t>
            </a:r>
          </a:p>
          <a:p>
            <a:pPr>
              <a:lnSpc>
                <a:spcPct val="80000"/>
              </a:lnSpc>
              <a:buFont typeface="Wingdings" pitchFamily="2" charset="2"/>
              <a:buNone/>
            </a:pPr>
            <a:r>
              <a:rPr lang="en-US" sz="1700" b="1" dirty="0">
                <a:latin typeface="Courier New" pitchFamily="49" charset="0"/>
              </a:rPr>
              <a:t>      } /* for q */</a:t>
            </a:r>
          </a:p>
          <a:p>
            <a:pPr>
              <a:lnSpc>
                <a:spcPct val="80000"/>
              </a:lnSpc>
              <a:buFont typeface="Wingdings" pitchFamily="2" charset="2"/>
              <a:buNone/>
            </a:pPr>
            <a:r>
              <a:rPr lang="en-US" sz="1700" b="1" dirty="0">
                <a:latin typeface="Courier New" pitchFamily="49" charset="0"/>
              </a:rPr>
              <a:t>    } /* for c */</a:t>
            </a:r>
          </a:p>
          <a:p>
            <a:pPr>
              <a:lnSpc>
                <a:spcPct val="80000"/>
              </a:lnSpc>
              <a:buFont typeface="Wingdings" pitchFamily="2" charset="2"/>
              <a:buNone/>
            </a:pPr>
            <a:r>
              <a:rPr lang="en-US" sz="1700" b="1" dirty="0">
                <a:latin typeface="Courier New" pitchFamily="49" charset="0"/>
              </a:rPr>
              <a:t>  } /* for r */</a:t>
            </a:r>
          </a:p>
          <a:p>
            <a:pPr>
              <a:lnSpc>
                <a:spcPct val="80000"/>
              </a:lnSpc>
              <a:buFont typeface="Wingdings" pitchFamily="2" charset="2"/>
              <a:buNone/>
            </a:pPr>
            <a:r>
              <a:rPr lang="en-US" sz="1700" b="1" dirty="0">
                <a:latin typeface="Courier New" pitchFamily="49" charset="0"/>
              </a:rPr>
              <a:t>} /* </a:t>
            </a:r>
            <a:r>
              <a:rPr lang="en-US" sz="1700" b="1" dirty="0" err="1">
                <a:latin typeface="Courier New" pitchFamily="49" charset="0"/>
              </a:rPr>
              <a:t>matrix_matrix_mult_by_init</a:t>
            </a:r>
            <a:r>
              <a:rPr lang="en-US" sz="1700" b="1" dirty="0">
                <a:latin typeface="Courier New" pitchFamily="49" charset="0"/>
              </a:rPr>
              <a:t> */</a:t>
            </a:r>
            <a:endParaRPr lang="en-US" sz="1700" dirty="0">
              <a:latin typeface="Courier New" pitchFamily="49" charset="0"/>
            </a:endParaRPr>
          </a:p>
        </p:txBody>
      </p:sp>
      <p:sp>
        <p:nvSpPr>
          <p:cNvPr id="6" name="Footer Placeholder 3"/>
          <p:cNvSpPr txBox="1">
            <a:spLocks/>
          </p:cNvSpPr>
          <p:nvPr/>
        </p:nvSpPr>
        <p:spPr bwMode="auto">
          <a:xfrm>
            <a:off x="1600200" y="6172200"/>
            <a:ext cx="5334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Supercomputing in Plain English: Storage Hierarchy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Tue Jan 27 2015</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Tree>
    <p:custDataLst>
      <p:tags r:id="rId1"/>
    </p:custDataLst>
    <p:extLst>
      <p:ext uri="{BB962C8B-B14F-4D97-AF65-F5344CB8AC3E}">
        <p14:creationId xmlns:p14="http://schemas.microsoft.com/office/powerpoint/2010/main" val="157390577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1600200" y="6172200"/>
            <a:ext cx="5334000" cy="457200"/>
          </a:xfrm>
          <a:prstGeom prst="rect">
            <a:avLst/>
          </a:prstGeom>
        </p:spPr>
        <p:txBody>
          <a:bodyPr/>
          <a:lstStyle/>
          <a:p>
            <a:endParaRPr lang="en-US" dirty="0"/>
          </a:p>
        </p:txBody>
      </p:sp>
      <p:sp>
        <p:nvSpPr>
          <p:cNvPr id="5" name="Slide Number Placeholder 4"/>
          <p:cNvSpPr>
            <a:spLocks noGrp="1"/>
          </p:cNvSpPr>
          <p:nvPr>
            <p:ph type="sldNum" sz="quarter" idx="11"/>
          </p:nvPr>
        </p:nvSpPr>
        <p:spPr/>
        <p:txBody>
          <a:bodyPr/>
          <a:lstStyle/>
          <a:p>
            <a:fld id="{5C49F0AF-B38B-4E21-939A-D0B9692D650B}" type="slidenum">
              <a:rPr lang="en-US"/>
              <a:pPr/>
              <a:t>71</a:t>
            </a:fld>
            <a:endParaRPr lang="en-US"/>
          </a:p>
        </p:txBody>
      </p:sp>
      <p:sp>
        <p:nvSpPr>
          <p:cNvPr id="610306" name="Rectangle 2"/>
          <p:cNvSpPr>
            <a:spLocks noGrp="1" noChangeArrowheads="1"/>
          </p:cNvSpPr>
          <p:nvPr>
            <p:ph type="title"/>
          </p:nvPr>
        </p:nvSpPr>
        <p:spPr/>
        <p:txBody>
          <a:bodyPr/>
          <a:lstStyle/>
          <a:p>
            <a:r>
              <a:rPr lang="en-US"/>
              <a:t>Matrix Multiply Via Intrinsic</a:t>
            </a:r>
          </a:p>
        </p:txBody>
      </p:sp>
      <p:sp>
        <p:nvSpPr>
          <p:cNvPr id="610307" name="Rectangle 3"/>
          <p:cNvSpPr>
            <a:spLocks noGrp="1" noChangeArrowheads="1"/>
          </p:cNvSpPr>
          <p:nvPr>
            <p:ph type="body" idx="1"/>
          </p:nvPr>
        </p:nvSpPr>
        <p:spPr/>
        <p:txBody>
          <a:bodyPr/>
          <a:lstStyle/>
          <a:p>
            <a:pPr>
              <a:buFont typeface="Wingdings" pitchFamily="2" charset="2"/>
              <a:buNone/>
            </a:pPr>
            <a:r>
              <a:rPr lang="en-US" sz="1700" b="1" dirty="0">
                <a:latin typeface="Courier New" pitchFamily="49" charset="0"/>
              </a:rPr>
              <a:t>SUBROUTINE </a:t>
            </a:r>
            <a:r>
              <a:rPr lang="en-US" sz="1700" b="1" dirty="0" err="1">
                <a:latin typeface="Courier New" pitchFamily="49" charset="0"/>
              </a:rPr>
              <a:t>matrix_matrix_mult_by_intrinsic</a:t>
            </a:r>
            <a:r>
              <a:rPr lang="en-US" sz="1700" b="1" dirty="0">
                <a:latin typeface="Courier New" pitchFamily="49" charset="0"/>
              </a:rPr>
              <a:t> ( &amp;</a:t>
            </a:r>
          </a:p>
          <a:p>
            <a:pPr>
              <a:buFont typeface="Wingdings" pitchFamily="2" charset="2"/>
              <a:buNone/>
            </a:pPr>
            <a:r>
              <a:rPr lang="en-US" sz="1700" b="1" dirty="0">
                <a:latin typeface="Courier New" pitchFamily="49" charset="0"/>
              </a:rPr>
              <a:t> &amp;           </a:t>
            </a:r>
            <a:r>
              <a:rPr lang="en-US" sz="1700" b="1" dirty="0" err="1">
                <a:latin typeface="Courier New" pitchFamily="49" charset="0"/>
              </a:rPr>
              <a:t>dst</a:t>
            </a:r>
            <a:r>
              <a:rPr lang="en-US" sz="1700" b="1" dirty="0">
                <a:latin typeface="Courier New" pitchFamily="49" charset="0"/>
              </a:rPr>
              <a:t>, src1, src2, nr, </a:t>
            </a:r>
            <a:r>
              <a:rPr lang="en-US" sz="1700" b="1" dirty="0" err="1">
                <a:latin typeface="Courier New" pitchFamily="49" charset="0"/>
              </a:rPr>
              <a:t>nc</a:t>
            </a:r>
            <a:r>
              <a:rPr lang="en-US" sz="1700" b="1" dirty="0">
                <a:latin typeface="Courier New" pitchFamily="49" charset="0"/>
              </a:rPr>
              <a:t>, nq)</a:t>
            </a:r>
          </a:p>
          <a:p>
            <a:pPr>
              <a:buFont typeface="Wingdings" pitchFamily="2" charset="2"/>
              <a:buNone/>
            </a:pPr>
            <a:r>
              <a:rPr lang="en-US" sz="1700" b="1" dirty="0">
                <a:latin typeface="Courier New" pitchFamily="49" charset="0"/>
              </a:rPr>
              <a:t>  IMPLICIT NONE</a:t>
            </a:r>
          </a:p>
          <a:p>
            <a:pPr>
              <a:buFont typeface="Wingdings" pitchFamily="2" charset="2"/>
              <a:buNone/>
            </a:pPr>
            <a:r>
              <a:rPr lang="en-US" sz="1700" b="1" dirty="0">
                <a:latin typeface="Courier New" pitchFamily="49" charset="0"/>
              </a:rPr>
              <a:t>  INTEGER,INTENT(IN) :: nr, </a:t>
            </a:r>
            <a:r>
              <a:rPr lang="en-US" sz="1700" b="1" dirty="0" err="1">
                <a:latin typeface="Courier New" pitchFamily="49" charset="0"/>
              </a:rPr>
              <a:t>nc</a:t>
            </a:r>
            <a:r>
              <a:rPr lang="en-US" sz="1700" b="1" dirty="0">
                <a:latin typeface="Courier New" pitchFamily="49" charset="0"/>
              </a:rPr>
              <a:t>, nq</a:t>
            </a:r>
          </a:p>
          <a:p>
            <a:pPr>
              <a:buFont typeface="Wingdings" pitchFamily="2" charset="2"/>
              <a:buNone/>
            </a:pPr>
            <a:r>
              <a:rPr lang="en-US" sz="1700" b="1" dirty="0">
                <a:latin typeface="Courier New" pitchFamily="49" charset="0"/>
              </a:rPr>
              <a:t>  REAL,DIMENSION(</a:t>
            </a:r>
            <a:r>
              <a:rPr lang="en-US" sz="1700" b="1" dirty="0" err="1">
                <a:latin typeface="Courier New" pitchFamily="49" charset="0"/>
              </a:rPr>
              <a:t>nr,nc</a:t>
            </a:r>
            <a:r>
              <a:rPr lang="en-US" sz="1700" b="1" dirty="0">
                <a:latin typeface="Courier New" pitchFamily="49" charset="0"/>
              </a:rPr>
              <a:t>),INTENT(OUT) :: </a:t>
            </a:r>
            <a:r>
              <a:rPr lang="en-US" sz="1700" b="1" dirty="0" err="1">
                <a:latin typeface="Courier New" pitchFamily="49" charset="0"/>
              </a:rPr>
              <a:t>dst</a:t>
            </a:r>
            <a:endParaRPr lang="en-US" sz="1700" b="1" dirty="0">
              <a:latin typeface="Courier New" pitchFamily="49" charset="0"/>
            </a:endParaRPr>
          </a:p>
          <a:p>
            <a:pPr>
              <a:buFont typeface="Wingdings" pitchFamily="2" charset="2"/>
              <a:buNone/>
            </a:pPr>
            <a:r>
              <a:rPr lang="en-US" sz="1700" b="1" dirty="0">
                <a:latin typeface="Courier New" pitchFamily="49" charset="0"/>
              </a:rPr>
              <a:t>  REAL,DIMENSION(</a:t>
            </a:r>
            <a:r>
              <a:rPr lang="en-US" sz="1700" b="1" dirty="0" err="1">
                <a:latin typeface="Courier New" pitchFamily="49" charset="0"/>
              </a:rPr>
              <a:t>nr,nq</a:t>
            </a:r>
            <a:r>
              <a:rPr lang="en-US" sz="1700" b="1" dirty="0">
                <a:latin typeface="Courier New" pitchFamily="49" charset="0"/>
              </a:rPr>
              <a:t>),INTENT(IN)  :: src1</a:t>
            </a:r>
          </a:p>
          <a:p>
            <a:pPr>
              <a:buFont typeface="Wingdings" pitchFamily="2" charset="2"/>
              <a:buNone/>
            </a:pPr>
            <a:r>
              <a:rPr lang="en-US" sz="1700" b="1" dirty="0">
                <a:latin typeface="Courier New" pitchFamily="49" charset="0"/>
              </a:rPr>
              <a:t>  REAL,DIMENSION(</a:t>
            </a:r>
            <a:r>
              <a:rPr lang="en-US" sz="1700" b="1" dirty="0" err="1">
                <a:latin typeface="Courier New" pitchFamily="49" charset="0"/>
              </a:rPr>
              <a:t>nq,nc</a:t>
            </a:r>
            <a:r>
              <a:rPr lang="en-US" sz="1700" b="1" dirty="0">
                <a:latin typeface="Courier New" pitchFamily="49" charset="0"/>
              </a:rPr>
              <a:t>),INTENT(IN)  :: src2</a:t>
            </a:r>
          </a:p>
          <a:p>
            <a:pPr>
              <a:buFont typeface="Wingdings" pitchFamily="2" charset="2"/>
              <a:buNone/>
            </a:pPr>
            <a:endParaRPr lang="en-US" sz="1700" b="1" dirty="0">
              <a:latin typeface="Courier New" pitchFamily="49" charset="0"/>
            </a:endParaRPr>
          </a:p>
          <a:p>
            <a:pPr>
              <a:buFont typeface="Wingdings" pitchFamily="2" charset="2"/>
              <a:buNone/>
            </a:pPr>
            <a:r>
              <a:rPr lang="en-US" sz="1700" b="1" dirty="0">
                <a:latin typeface="Courier New" pitchFamily="49" charset="0"/>
              </a:rPr>
              <a:t>  </a:t>
            </a:r>
            <a:r>
              <a:rPr lang="en-US" sz="1700" b="1" dirty="0" err="1">
                <a:latin typeface="Courier New" pitchFamily="49" charset="0"/>
              </a:rPr>
              <a:t>dst</a:t>
            </a:r>
            <a:r>
              <a:rPr lang="en-US" sz="1700" b="1" dirty="0">
                <a:latin typeface="Courier New" pitchFamily="49" charset="0"/>
              </a:rPr>
              <a:t> = MATMUL(src1, src2)</a:t>
            </a:r>
          </a:p>
          <a:p>
            <a:pPr>
              <a:buFont typeface="Wingdings" pitchFamily="2" charset="2"/>
              <a:buNone/>
            </a:pPr>
            <a:r>
              <a:rPr lang="en-US" sz="1700" b="1" dirty="0">
                <a:latin typeface="Courier New" pitchFamily="49" charset="0"/>
              </a:rPr>
              <a:t>END SUBROUTINE </a:t>
            </a:r>
            <a:r>
              <a:rPr lang="en-US" sz="1700" b="1" dirty="0" err="1">
                <a:latin typeface="Courier New" pitchFamily="49" charset="0"/>
              </a:rPr>
              <a:t>matrix_matrix_mult_by_intrinsic</a:t>
            </a:r>
            <a:endParaRPr lang="en-US" sz="1700" b="1" dirty="0">
              <a:latin typeface="Courier New" pitchFamily="49" charset="0"/>
            </a:endParaRPr>
          </a:p>
          <a:p>
            <a:pPr>
              <a:buFont typeface="Wingdings" pitchFamily="2" charset="2"/>
              <a:buNone/>
            </a:pPr>
            <a:endParaRPr lang="en-US" sz="1400" b="1" dirty="0"/>
          </a:p>
        </p:txBody>
      </p:sp>
      <p:sp>
        <p:nvSpPr>
          <p:cNvPr id="6" name="Footer Placeholder 3"/>
          <p:cNvSpPr txBox="1">
            <a:spLocks/>
          </p:cNvSpPr>
          <p:nvPr/>
        </p:nvSpPr>
        <p:spPr bwMode="auto">
          <a:xfrm>
            <a:off x="1600200" y="6172200"/>
            <a:ext cx="5334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Supercomputing in Plain English: Storage Hierarchy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Tue Jan 27 2015</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Tree>
    <p:custDataLst>
      <p:tags r:id="rId1"/>
    </p:custDataLst>
    <p:extLst>
      <p:ext uri="{BB962C8B-B14F-4D97-AF65-F5344CB8AC3E}">
        <p14:creationId xmlns:p14="http://schemas.microsoft.com/office/powerpoint/2010/main" val="182451117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Footer Placeholder 2"/>
          <p:cNvSpPr>
            <a:spLocks noGrp="1"/>
          </p:cNvSpPr>
          <p:nvPr>
            <p:ph type="ftr" sz="quarter" idx="10"/>
          </p:nvPr>
        </p:nvSpPr>
        <p:spPr/>
        <p:txBody>
          <a:bodyPr/>
          <a:lstStyle/>
          <a:p>
            <a:r>
              <a:rPr lang="en-US" dirty="0" smtClean="0"/>
              <a:t>Supercomputing in Plain English: Storage Hierarchy</a:t>
            </a:r>
            <a:endParaRPr lang="en-US" dirty="0"/>
          </a:p>
          <a:p>
            <a:r>
              <a:rPr lang="en-US" dirty="0" smtClean="0"/>
              <a:t>Tue Jan 27 2015</a:t>
            </a:r>
            <a:endParaRPr lang="en-US" dirty="0"/>
          </a:p>
        </p:txBody>
      </p:sp>
      <p:sp>
        <p:nvSpPr>
          <p:cNvPr id="69" name="Slide Number Placeholder 3"/>
          <p:cNvSpPr>
            <a:spLocks noGrp="1"/>
          </p:cNvSpPr>
          <p:nvPr>
            <p:ph type="sldNum" sz="quarter" idx="4294967295"/>
          </p:nvPr>
        </p:nvSpPr>
        <p:spPr>
          <a:xfrm>
            <a:off x="7162800" y="6191250"/>
            <a:ext cx="1295400" cy="457200"/>
          </a:xfrm>
          <a:prstGeom prst="rect">
            <a:avLst/>
          </a:prstGeom>
        </p:spPr>
        <p:txBody>
          <a:bodyPr/>
          <a:lstStyle/>
          <a:p>
            <a:fld id="{00C8D78E-AAF6-4611-A6EF-5A5A85FC9712}" type="slidenum">
              <a:rPr lang="en-US"/>
              <a:pPr/>
              <a:t>72</a:t>
            </a:fld>
            <a:endParaRPr lang="en-US"/>
          </a:p>
        </p:txBody>
      </p:sp>
      <p:sp>
        <p:nvSpPr>
          <p:cNvPr id="611330" name="Rectangle 2"/>
          <p:cNvSpPr>
            <a:spLocks noGrp="1" noChangeArrowheads="1"/>
          </p:cNvSpPr>
          <p:nvPr>
            <p:ph type="title"/>
          </p:nvPr>
        </p:nvSpPr>
        <p:spPr/>
        <p:txBody>
          <a:bodyPr/>
          <a:lstStyle/>
          <a:p>
            <a:r>
              <a:rPr lang="en-US"/>
              <a:t>Matrix Multiply Behavior</a:t>
            </a:r>
          </a:p>
        </p:txBody>
      </p:sp>
      <p:sp>
        <p:nvSpPr>
          <p:cNvPr id="611331" name="Rectangle 3"/>
          <p:cNvSpPr>
            <a:spLocks noChangeArrowheads="1"/>
          </p:cNvSpPr>
          <p:nvPr/>
        </p:nvSpPr>
        <p:spPr bwMode="auto">
          <a:xfrm>
            <a:off x="2438400" y="1524000"/>
            <a:ext cx="4876800" cy="4267200"/>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611332" name="Line 4"/>
          <p:cNvSpPr>
            <a:spLocks noChangeShapeType="1"/>
          </p:cNvSpPr>
          <p:nvPr/>
        </p:nvSpPr>
        <p:spPr bwMode="auto">
          <a:xfrm>
            <a:off x="25908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611333" name="Line 5"/>
          <p:cNvSpPr>
            <a:spLocks noChangeShapeType="1"/>
          </p:cNvSpPr>
          <p:nvPr/>
        </p:nvSpPr>
        <p:spPr bwMode="auto">
          <a:xfrm>
            <a:off x="64008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611334" name="Line 6"/>
          <p:cNvSpPr>
            <a:spLocks noChangeShapeType="1"/>
          </p:cNvSpPr>
          <p:nvPr/>
        </p:nvSpPr>
        <p:spPr bwMode="auto">
          <a:xfrm>
            <a:off x="68580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611335" name="Line 7"/>
          <p:cNvSpPr>
            <a:spLocks noChangeShapeType="1"/>
          </p:cNvSpPr>
          <p:nvPr/>
        </p:nvSpPr>
        <p:spPr bwMode="auto">
          <a:xfrm>
            <a:off x="65532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611336" name="Line 8"/>
          <p:cNvSpPr>
            <a:spLocks noChangeShapeType="1"/>
          </p:cNvSpPr>
          <p:nvPr/>
        </p:nvSpPr>
        <p:spPr bwMode="auto">
          <a:xfrm>
            <a:off x="67056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611337" name="Line 9"/>
          <p:cNvSpPr>
            <a:spLocks noChangeShapeType="1"/>
          </p:cNvSpPr>
          <p:nvPr/>
        </p:nvSpPr>
        <p:spPr bwMode="auto">
          <a:xfrm>
            <a:off x="62484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611338" name="Line 10"/>
          <p:cNvSpPr>
            <a:spLocks noChangeShapeType="1"/>
          </p:cNvSpPr>
          <p:nvPr/>
        </p:nvSpPr>
        <p:spPr bwMode="auto">
          <a:xfrm>
            <a:off x="60960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611339" name="Line 11"/>
          <p:cNvSpPr>
            <a:spLocks noChangeShapeType="1"/>
          </p:cNvSpPr>
          <p:nvPr/>
        </p:nvSpPr>
        <p:spPr bwMode="auto">
          <a:xfrm>
            <a:off x="59436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611340" name="Line 12"/>
          <p:cNvSpPr>
            <a:spLocks noChangeShapeType="1"/>
          </p:cNvSpPr>
          <p:nvPr/>
        </p:nvSpPr>
        <p:spPr bwMode="auto">
          <a:xfrm>
            <a:off x="57912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611341" name="Line 13"/>
          <p:cNvSpPr>
            <a:spLocks noChangeShapeType="1"/>
          </p:cNvSpPr>
          <p:nvPr/>
        </p:nvSpPr>
        <p:spPr bwMode="auto">
          <a:xfrm>
            <a:off x="56388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611342" name="Line 14"/>
          <p:cNvSpPr>
            <a:spLocks noChangeShapeType="1"/>
          </p:cNvSpPr>
          <p:nvPr/>
        </p:nvSpPr>
        <p:spPr bwMode="auto">
          <a:xfrm>
            <a:off x="54864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611343" name="Line 15"/>
          <p:cNvSpPr>
            <a:spLocks noChangeShapeType="1"/>
          </p:cNvSpPr>
          <p:nvPr/>
        </p:nvSpPr>
        <p:spPr bwMode="auto">
          <a:xfrm>
            <a:off x="53340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611344" name="Line 16"/>
          <p:cNvSpPr>
            <a:spLocks noChangeShapeType="1"/>
          </p:cNvSpPr>
          <p:nvPr/>
        </p:nvSpPr>
        <p:spPr bwMode="auto">
          <a:xfrm>
            <a:off x="51816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611345" name="Line 17"/>
          <p:cNvSpPr>
            <a:spLocks noChangeShapeType="1"/>
          </p:cNvSpPr>
          <p:nvPr/>
        </p:nvSpPr>
        <p:spPr bwMode="auto">
          <a:xfrm>
            <a:off x="50292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611346" name="Line 18"/>
          <p:cNvSpPr>
            <a:spLocks noChangeShapeType="1"/>
          </p:cNvSpPr>
          <p:nvPr/>
        </p:nvSpPr>
        <p:spPr bwMode="auto">
          <a:xfrm>
            <a:off x="48768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611347" name="Line 19"/>
          <p:cNvSpPr>
            <a:spLocks noChangeShapeType="1"/>
          </p:cNvSpPr>
          <p:nvPr/>
        </p:nvSpPr>
        <p:spPr bwMode="auto">
          <a:xfrm>
            <a:off x="47244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611348" name="Line 20"/>
          <p:cNvSpPr>
            <a:spLocks noChangeShapeType="1"/>
          </p:cNvSpPr>
          <p:nvPr/>
        </p:nvSpPr>
        <p:spPr bwMode="auto">
          <a:xfrm>
            <a:off x="45720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611349" name="Line 21"/>
          <p:cNvSpPr>
            <a:spLocks noChangeShapeType="1"/>
          </p:cNvSpPr>
          <p:nvPr/>
        </p:nvSpPr>
        <p:spPr bwMode="auto">
          <a:xfrm>
            <a:off x="44196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611350" name="Line 22"/>
          <p:cNvSpPr>
            <a:spLocks noChangeShapeType="1"/>
          </p:cNvSpPr>
          <p:nvPr/>
        </p:nvSpPr>
        <p:spPr bwMode="auto">
          <a:xfrm>
            <a:off x="42672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611351" name="Line 23"/>
          <p:cNvSpPr>
            <a:spLocks noChangeShapeType="1"/>
          </p:cNvSpPr>
          <p:nvPr/>
        </p:nvSpPr>
        <p:spPr bwMode="auto">
          <a:xfrm>
            <a:off x="41148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611352" name="Line 24"/>
          <p:cNvSpPr>
            <a:spLocks noChangeShapeType="1"/>
          </p:cNvSpPr>
          <p:nvPr/>
        </p:nvSpPr>
        <p:spPr bwMode="auto">
          <a:xfrm>
            <a:off x="39624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611353" name="Line 25"/>
          <p:cNvSpPr>
            <a:spLocks noChangeShapeType="1"/>
          </p:cNvSpPr>
          <p:nvPr/>
        </p:nvSpPr>
        <p:spPr bwMode="auto">
          <a:xfrm>
            <a:off x="38100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611354" name="Line 26"/>
          <p:cNvSpPr>
            <a:spLocks noChangeShapeType="1"/>
          </p:cNvSpPr>
          <p:nvPr/>
        </p:nvSpPr>
        <p:spPr bwMode="auto">
          <a:xfrm>
            <a:off x="36576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611355" name="Line 27"/>
          <p:cNvSpPr>
            <a:spLocks noChangeShapeType="1"/>
          </p:cNvSpPr>
          <p:nvPr/>
        </p:nvSpPr>
        <p:spPr bwMode="auto">
          <a:xfrm>
            <a:off x="35052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611356" name="Line 28"/>
          <p:cNvSpPr>
            <a:spLocks noChangeShapeType="1"/>
          </p:cNvSpPr>
          <p:nvPr/>
        </p:nvSpPr>
        <p:spPr bwMode="auto">
          <a:xfrm>
            <a:off x="33528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611357" name="Line 29"/>
          <p:cNvSpPr>
            <a:spLocks noChangeShapeType="1"/>
          </p:cNvSpPr>
          <p:nvPr/>
        </p:nvSpPr>
        <p:spPr bwMode="auto">
          <a:xfrm>
            <a:off x="32004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611358" name="Line 30"/>
          <p:cNvSpPr>
            <a:spLocks noChangeShapeType="1"/>
          </p:cNvSpPr>
          <p:nvPr/>
        </p:nvSpPr>
        <p:spPr bwMode="auto">
          <a:xfrm>
            <a:off x="30480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611359" name="Line 31"/>
          <p:cNvSpPr>
            <a:spLocks noChangeShapeType="1"/>
          </p:cNvSpPr>
          <p:nvPr/>
        </p:nvSpPr>
        <p:spPr bwMode="auto">
          <a:xfrm>
            <a:off x="28956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611360" name="Line 32"/>
          <p:cNvSpPr>
            <a:spLocks noChangeShapeType="1"/>
          </p:cNvSpPr>
          <p:nvPr/>
        </p:nvSpPr>
        <p:spPr bwMode="auto">
          <a:xfrm>
            <a:off x="27432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611361" name="Line 33"/>
          <p:cNvSpPr>
            <a:spLocks noChangeShapeType="1"/>
          </p:cNvSpPr>
          <p:nvPr/>
        </p:nvSpPr>
        <p:spPr bwMode="auto">
          <a:xfrm>
            <a:off x="70104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611362" name="Line 34"/>
          <p:cNvSpPr>
            <a:spLocks noChangeShapeType="1"/>
          </p:cNvSpPr>
          <p:nvPr/>
        </p:nvSpPr>
        <p:spPr bwMode="auto">
          <a:xfrm>
            <a:off x="71628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611363" name="Line 35"/>
          <p:cNvSpPr>
            <a:spLocks noChangeShapeType="1"/>
          </p:cNvSpPr>
          <p:nvPr/>
        </p:nvSpPr>
        <p:spPr bwMode="auto">
          <a:xfrm>
            <a:off x="2438400" y="5638800"/>
            <a:ext cx="4876800" cy="0"/>
          </a:xfrm>
          <a:prstGeom prst="line">
            <a:avLst/>
          </a:prstGeom>
          <a:noFill/>
          <a:ln w="9525">
            <a:solidFill>
              <a:schemeClr val="tx1"/>
            </a:solidFill>
            <a:miter lim="800000"/>
            <a:headEnd/>
            <a:tailEnd/>
          </a:ln>
          <a:effectLst/>
        </p:spPr>
        <p:txBody>
          <a:bodyPr wrap="none"/>
          <a:lstStyle/>
          <a:p>
            <a:endParaRPr lang="en-US"/>
          </a:p>
        </p:txBody>
      </p:sp>
      <p:sp>
        <p:nvSpPr>
          <p:cNvPr id="611364" name="Line 36"/>
          <p:cNvSpPr>
            <a:spLocks noChangeShapeType="1"/>
          </p:cNvSpPr>
          <p:nvPr/>
        </p:nvSpPr>
        <p:spPr bwMode="auto">
          <a:xfrm>
            <a:off x="2438400" y="5486400"/>
            <a:ext cx="4876800" cy="0"/>
          </a:xfrm>
          <a:prstGeom prst="line">
            <a:avLst/>
          </a:prstGeom>
          <a:noFill/>
          <a:ln w="9525">
            <a:solidFill>
              <a:schemeClr val="tx1"/>
            </a:solidFill>
            <a:miter lim="800000"/>
            <a:headEnd/>
            <a:tailEnd/>
          </a:ln>
          <a:effectLst/>
        </p:spPr>
        <p:txBody>
          <a:bodyPr wrap="none"/>
          <a:lstStyle/>
          <a:p>
            <a:endParaRPr lang="en-US"/>
          </a:p>
        </p:txBody>
      </p:sp>
      <p:sp>
        <p:nvSpPr>
          <p:cNvPr id="611365" name="Line 37"/>
          <p:cNvSpPr>
            <a:spLocks noChangeShapeType="1"/>
          </p:cNvSpPr>
          <p:nvPr/>
        </p:nvSpPr>
        <p:spPr bwMode="auto">
          <a:xfrm>
            <a:off x="2438400" y="5334000"/>
            <a:ext cx="4876800" cy="0"/>
          </a:xfrm>
          <a:prstGeom prst="line">
            <a:avLst/>
          </a:prstGeom>
          <a:noFill/>
          <a:ln w="9525">
            <a:solidFill>
              <a:schemeClr val="tx1"/>
            </a:solidFill>
            <a:miter lim="800000"/>
            <a:headEnd/>
            <a:tailEnd/>
          </a:ln>
          <a:effectLst/>
        </p:spPr>
        <p:txBody>
          <a:bodyPr wrap="none"/>
          <a:lstStyle/>
          <a:p>
            <a:endParaRPr lang="en-US"/>
          </a:p>
        </p:txBody>
      </p:sp>
      <p:sp>
        <p:nvSpPr>
          <p:cNvPr id="611366" name="Line 38"/>
          <p:cNvSpPr>
            <a:spLocks noChangeShapeType="1"/>
          </p:cNvSpPr>
          <p:nvPr/>
        </p:nvSpPr>
        <p:spPr bwMode="auto">
          <a:xfrm>
            <a:off x="2438400" y="5181600"/>
            <a:ext cx="4876800" cy="0"/>
          </a:xfrm>
          <a:prstGeom prst="line">
            <a:avLst/>
          </a:prstGeom>
          <a:noFill/>
          <a:ln w="9525">
            <a:solidFill>
              <a:schemeClr val="tx1"/>
            </a:solidFill>
            <a:miter lim="800000"/>
            <a:headEnd/>
            <a:tailEnd/>
          </a:ln>
          <a:effectLst/>
        </p:spPr>
        <p:txBody>
          <a:bodyPr wrap="none"/>
          <a:lstStyle/>
          <a:p>
            <a:endParaRPr lang="en-US"/>
          </a:p>
        </p:txBody>
      </p:sp>
      <p:sp>
        <p:nvSpPr>
          <p:cNvPr id="611367" name="Line 39"/>
          <p:cNvSpPr>
            <a:spLocks noChangeShapeType="1"/>
          </p:cNvSpPr>
          <p:nvPr/>
        </p:nvSpPr>
        <p:spPr bwMode="auto">
          <a:xfrm>
            <a:off x="2438400" y="5029200"/>
            <a:ext cx="4876800" cy="0"/>
          </a:xfrm>
          <a:prstGeom prst="line">
            <a:avLst/>
          </a:prstGeom>
          <a:noFill/>
          <a:ln w="9525">
            <a:solidFill>
              <a:schemeClr val="tx1"/>
            </a:solidFill>
            <a:miter lim="800000"/>
            <a:headEnd/>
            <a:tailEnd/>
          </a:ln>
          <a:effectLst/>
        </p:spPr>
        <p:txBody>
          <a:bodyPr wrap="none"/>
          <a:lstStyle/>
          <a:p>
            <a:endParaRPr lang="en-US"/>
          </a:p>
        </p:txBody>
      </p:sp>
      <p:sp>
        <p:nvSpPr>
          <p:cNvPr id="611368" name="Line 40"/>
          <p:cNvSpPr>
            <a:spLocks noChangeShapeType="1"/>
          </p:cNvSpPr>
          <p:nvPr/>
        </p:nvSpPr>
        <p:spPr bwMode="auto">
          <a:xfrm>
            <a:off x="2438400" y="4876800"/>
            <a:ext cx="4876800" cy="0"/>
          </a:xfrm>
          <a:prstGeom prst="line">
            <a:avLst/>
          </a:prstGeom>
          <a:noFill/>
          <a:ln w="9525">
            <a:solidFill>
              <a:schemeClr val="tx1"/>
            </a:solidFill>
            <a:miter lim="800000"/>
            <a:headEnd/>
            <a:tailEnd/>
          </a:ln>
          <a:effectLst/>
        </p:spPr>
        <p:txBody>
          <a:bodyPr wrap="none"/>
          <a:lstStyle/>
          <a:p>
            <a:endParaRPr lang="en-US"/>
          </a:p>
        </p:txBody>
      </p:sp>
      <p:sp>
        <p:nvSpPr>
          <p:cNvPr id="611369" name="Line 41"/>
          <p:cNvSpPr>
            <a:spLocks noChangeShapeType="1"/>
          </p:cNvSpPr>
          <p:nvPr/>
        </p:nvSpPr>
        <p:spPr bwMode="auto">
          <a:xfrm>
            <a:off x="2438400" y="4724400"/>
            <a:ext cx="4876800" cy="0"/>
          </a:xfrm>
          <a:prstGeom prst="line">
            <a:avLst/>
          </a:prstGeom>
          <a:noFill/>
          <a:ln w="9525">
            <a:solidFill>
              <a:schemeClr val="tx1"/>
            </a:solidFill>
            <a:miter lim="800000"/>
            <a:headEnd/>
            <a:tailEnd/>
          </a:ln>
          <a:effectLst/>
        </p:spPr>
        <p:txBody>
          <a:bodyPr wrap="none"/>
          <a:lstStyle/>
          <a:p>
            <a:endParaRPr lang="en-US"/>
          </a:p>
        </p:txBody>
      </p:sp>
      <p:sp>
        <p:nvSpPr>
          <p:cNvPr id="611370" name="Line 42"/>
          <p:cNvSpPr>
            <a:spLocks noChangeShapeType="1"/>
          </p:cNvSpPr>
          <p:nvPr/>
        </p:nvSpPr>
        <p:spPr bwMode="auto">
          <a:xfrm>
            <a:off x="2438400" y="4572000"/>
            <a:ext cx="4876800" cy="0"/>
          </a:xfrm>
          <a:prstGeom prst="line">
            <a:avLst/>
          </a:prstGeom>
          <a:noFill/>
          <a:ln w="9525">
            <a:solidFill>
              <a:schemeClr val="tx1"/>
            </a:solidFill>
            <a:miter lim="800000"/>
            <a:headEnd/>
            <a:tailEnd/>
          </a:ln>
          <a:effectLst/>
        </p:spPr>
        <p:txBody>
          <a:bodyPr wrap="none"/>
          <a:lstStyle/>
          <a:p>
            <a:endParaRPr lang="en-US"/>
          </a:p>
        </p:txBody>
      </p:sp>
      <p:sp>
        <p:nvSpPr>
          <p:cNvPr id="611371" name="Line 43"/>
          <p:cNvSpPr>
            <a:spLocks noChangeShapeType="1"/>
          </p:cNvSpPr>
          <p:nvPr/>
        </p:nvSpPr>
        <p:spPr bwMode="auto">
          <a:xfrm>
            <a:off x="2438400" y="4419600"/>
            <a:ext cx="4876800" cy="0"/>
          </a:xfrm>
          <a:prstGeom prst="line">
            <a:avLst/>
          </a:prstGeom>
          <a:noFill/>
          <a:ln w="9525">
            <a:solidFill>
              <a:schemeClr val="tx1"/>
            </a:solidFill>
            <a:miter lim="800000"/>
            <a:headEnd/>
            <a:tailEnd/>
          </a:ln>
          <a:effectLst/>
        </p:spPr>
        <p:txBody>
          <a:bodyPr wrap="none"/>
          <a:lstStyle/>
          <a:p>
            <a:endParaRPr lang="en-US"/>
          </a:p>
        </p:txBody>
      </p:sp>
      <p:sp>
        <p:nvSpPr>
          <p:cNvPr id="611372" name="Line 44"/>
          <p:cNvSpPr>
            <a:spLocks noChangeShapeType="1"/>
          </p:cNvSpPr>
          <p:nvPr/>
        </p:nvSpPr>
        <p:spPr bwMode="auto">
          <a:xfrm>
            <a:off x="2438400" y="4267200"/>
            <a:ext cx="4876800" cy="0"/>
          </a:xfrm>
          <a:prstGeom prst="line">
            <a:avLst/>
          </a:prstGeom>
          <a:noFill/>
          <a:ln w="9525">
            <a:solidFill>
              <a:schemeClr val="tx1"/>
            </a:solidFill>
            <a:miter lim="800000"/>
            <a:headEnd/>
            <a:tailEnd/>
          </a:ln>
          <a:effectLst/>
        </p:spPr>
        <p:txBody>
          <a:bodyPr wrap="none"/>
          <a:lstStyle/>
          <a:p>
            <a:endParaRPr lang="en-US"/>
          </a:p>
        </p:txBody>
      </p:sp>
      <p:sp>
        <p:nvSpPr>
          <p:cNvPr id="611373" name="Line 45"/>
          <p:cNvSpPr>
            <a:spLocks noChangeShapeType="1"/>
          </p:cNvSpPr>
          <p:nvPr/>
        </p:nvSpPr>
        <p:spPr bwMode="auto">
          <a:xfrm>
            <a:off x="2438400" y="4114800"/>
            <a:ext cx="4876800" cy="0"/>
          </a:xfrm>
          <a:prstGeom prst="line">
            <a:avLst/>
          </a:prstGeom>
          <a:noFill/>
          <a:ln w="9525">
            <a:solidFill>
              <a:schemeClr val="tx1"/>
            </a:solidFill>
            <a:miter lim="800000"/>
            <a:headEnd/>
            <a:tailEnd/>
          </a:ln>
          <a:effectLst/>
        </p:spPr>
        <p:txBody>
          <a:bodyPr wrap="none"/>
          <a:lstStyle/>
          <a:p>
            <a:endParaRPr lang="en-US"/>
          </a:p>
        </p:txBody>
      </p:sp>
      <p:sp>
        <p:nvSpPr>
          <p:cNvPr id="611374" name="Line 46"/>
          <p:cNvSpPr>
            <a:spLocks noChangeShapeType="1"/>
          </p:cNvSpPr>
          <p:nvPr/>
        </p:nvSpPr>
        <p:spPr bwMode="auto">
          <a:xfrm>
            <a:off x="2438400" y="3962400"/>
            <a:ext cx="4876800" cy="0"/>
          </a:xfrm>
          <a:prstGeom prst="line">
            <a:avLst/>
          </a:prstGeom>
          <a:noFill/>
          <a:ln w="9525">
            <a:solidFill>
              <a:schemeClr val="tx1"/>
            </a:solidFill>
            <a:miter lim="800000"/>
            <a:headEnd/>
            <a:tailEnd/>
          </a:ln>
          <a:effectLst/>
        </p:spPr>
        <p:txBody>
          <a:bodyPr wrap="none"/>
          <a:lstStyle/>
          <a:p>
            <a:endParaRPr lang="en-US"/>
          </a:p>
        </p:txBody>
      </p:sp>
      <p:sp>
        <p:nvSpPr>
          <p:cNvPr id="611375" name="Line 47"/>
          <p:cNvSpPr>
            <a:spLocks noChangeShapeType="1"/>
          </p:cNvSpPr>
          <p:nvPr/>
        </p:nvSpPr>
        <p:spPr bwMode="auto">
          <a:xfrm>
            <a:off x="2438400" y="3810000"/>
            <a:ext cx="4876800" cy="0"/>
          </a:xfrm>
          <a:prstGeom prst="line">
            <a:avLst/>
          </a:prstGeom>
          <a:noFill/>
          <a:ln w="9525">
            <a:solidFill>
              <a:schemeClr val="tx1"/>
            </a:solidFill>
            <a:miter lim="800000"/>
            <a:headEnd/>
            <a:tailEnd/>
          </a:ln>
          <a:effectLst/>
        </p:spPr>
        <p:txBody>
          <a:bodyPr wrap="none"/>
          <a:lstStyle/>
          <a:p>
            <a:endParaRPr lang="en-US"/>
          </a:p>
        </p:txBody>
      </p:sp>
      <p:sp>
        <p:nvSpPr>
          <p:cNvPr id="611376" name="Line 48"/>
          <p:cNvSpPr>
            <a:spLocks noChangeShapeType="1"/>
          </p:cNvSpPr>
          <p:nvPr/>
        </p:nvSpPr>
        <p:spPr bwMode="auto">
          <a:xfrm>
            <a:off x="2438400" y="3657600"/>
            <a:ext cx="4876800" cy="0"/>
          </a:xfrm>
          <a:prstGeom prst="line">
            <a:avLst/>
          </a:prstGeom>
          <a:noFill/>
          <a:ln w="9525">
            <a:solidFill>
              <a:schemeClr val="tx1"/>
            </a:solidFill>
            <a:miter lim="800000"/>
            <a:headEnd/>
            <a:tailEnd/>
          </a:ln>
          <a:effectLst/>
        </p:spPr>
        <p:txBody>
          <a:bodyPr wrap="none"/>
          <a:lstStyle/>
          <a:p>
            <a:endParaRPr lang="en-US"/>
          </a:p>
        </p:txBody>
      </p:sp>
      <p:sp>
        <p:nvSpPr>
          <p:cNvPr id="611377" name="Line 49"/>
          <p:cNvSpPr>
            <a:spLocks noChangeShapeType="1"/>
          </p:cNvSpPr>
          <p:nvPr/>
        </p:nvSpPr>
        <p:spPr bwMode="auto">
          <a:xfrm>
            <a:off x="2438400" y="3505200"/>
            <a:ext cx="4876800" cy="0"/>
          </a:xfrm>
          <a:prstGeom prst="line">
            <a:avLst/>
          </a:prstGeom>
          <a:noFill/>
          <a:ln w="9525">
            <a:solidFill>
              <a:schemeClr val="tx1"/>
            </a:solidFill>
            <a:miter lim="800000"/>
            <a:headEnd/>
            <a:tailEnd/>
          </a:ln>
          <a:effectLst/>
        </p:spPr>
        <p:txBody>
          <a:bodyPr wrap="none"/>
          <a:lstStyle/>
          <a:p>
            <a:endParaRPr lang="en-US"/>
          </a:p>
        </p:txBody>
      </p:sp>
      <p:sp>
        <p:nvSpPr>
          <p:cNvPr id="611378" name="Line 50"/>
          <p:cNvSpPr>
            <a:spLocks noChangeShapeType="1"/>
          </p:cNvSpPr>
          <p:nvPr/>
        </p:nvSpPr>
        <p:spPr bwMode="auto">
          <a:xfrm>
            <a:off x="2438400" y="3352800"/>
            <a:ext cx="4876800" cy="0"/>
          </a:xfrm>
          <a:prstGeom prst="line">
            <a:avLst/>
          </a:prstGeom>
          <a:noFill/>
          <a:ln w="9525">
            <a:solidFill>
              <a:schemeClr val="tx1"/>
            </a:solidFill>
            <a:miter lim="800000"/>
            <a:headEnd/>
            <a:tailEnd/>
          </a:ln>
          <a:effectLst/>
        </p:spPr>
        <p:txBody>
          <a:bodyPr wrap="none"/>
          <a:lstStyle/>
          <a:p>
            <a:endParaRPr lang="en-US"/>
          </a:p>
        </p:txBody>
      </p:sp>
      <p:sp>
        <p:nvSpPr>
          <p:cNvPr id="611379" name="Line 51"/>
          <p:cNvSpPr>
            <a:spLocks noChangeShapeType="1"/>
          </p:cNvSpPr>
          <p:nvPr/>
        </p:nvSpPr>
        <p:spPr bwMode="auto">
          <a:xfrm>
            <a:off x="2438400" y="3200400"/>
            <a:ext cx="4876800" cy="0"/>
          </a:xfrm>
          <a:prstGeom prst="line">
            <a:avLst/>
          </a:prstGeom>
          <a:noFill/>
          <a:ln w="9525">
            <a:solidFill>
              <a:schemeClr val="tx1"/>
            </a:solidFill>
            <a:miter lim="800000"/>
            <a:headEnd/>
            <a:tailEnd/>
          </a:ln>
          <a:effectLst/>
        </p:spPr>
        <p:txBody>
          <a:bodyPr wrap="none"/>
          <a:lstStyle/>
          <a:p>
            <a:endParaRPr lang="en-US"/>
          </a:p>
        </p:txBody>
      </p:sp>
      <p:sp>
        <p:nvSpPr>
          <p:cNvPr id="611380" name="Line 52"/>
          <p:cNvSpPr>
            <a:spLocks noChangeShapeType="1"/>
          </p:cNvSpPr>
          <p:nvPr/>
        </p:nvSpPr>
        <p:spPr bwMode="auto">
          <a:xfrm>
            <a:off x="2438400" y="3048000"/>
            <a:ext cx="4876800" cy="0"/>
          </a:xfrm>
          <a:prstGeom prst="line">
            <a:avLst/>
          </a:prstGeom>
          <a:noFill/>
          <a:ln w="9525">
            <a:solidFill>
              <a:schemeClr val="tx1"/>
            </a:solidFill>
            <a:miter lim="800000"/>
            <a:headEnd/>
            <a:tailEnd/>
          </a:ln>
          <a:effectLst/>
        </p:spPr>
        <p:txBody>
          <a:bodyPr wrap="none"/>
          <a:lstStyle/>
          <a:p>
            <a:endParaRPr lang="en-US"/>
          </a:p>
        </p:txBody>
      </p:sp>
      <p:sp>
        <p:nvSpPr>
          <p:cNvPr id="611381" name="Line 53"/>
          <p:cNvSpPr>
            <a:spLocks noChangeShapeType="1"/>
          </p:cNvSpPr>
          <p:nvPr/>
        </p:nvSpPr>
        <p:spPr bwMode="auto">
          <a:xfrm>
            <a:off x="2438400" y="2895600"/>
            <a:ext cx="4876800" cy="0"/>
          </a:xfrm>
          <a:prstGeom prst="line">
            <a:avLst/>
          </a:prstGeom>
          <a:noFill/>
          <a:ln w="9525">
            <a:solidFill>
              <a:schemeClr val="tx1"/>
            </a:solidFill>
            <a:miter lim="800000"/>
            <a:headEnd/>
            <a:tailEnd/>
          </a:ln>
          <a:effectLst/>
        </p:spPr>
        <p:txBody>
          <a:bodyPr wrap="none"/>
          <a:lstStyle/>
          <a:p>
            <a:endParaRPr lang="en-US"/>
          </a:p>
        </p:txBody>
      </p:sp>
      <p:sp>
        <p:nvSpPr>
          <p:cNvPr id="611382" name="Line 54"/>
          <p:cNvSpPr>
            <a:spLocks noChangeShapeType="1"/>
          </p:cNvSpPr>
          <p:nvPr/>
        </p:nvSpPr>
        <p:spPr bwMode="auto">
          <a:xfrm>
            <a:off x="2438400" y="2743200"/>
            <a:ext cx="4876800" cy="0"/>
          </a:xfrm>
          <a:prstGeom prst="line">
            <a:avLst/>
          </a:prstGeom>
          <a:noFill/>
          <a:ln w="9525">
            <a:solidFill>
              <a:schemeClr val="tx1"/>
            </a:solidFill>
            <a:miter lim="800000"/>
            <a:headEnd/>
            <a:tailEnd/>
          </a:ln>
          <a:effectLst/>
        </p:spPr>
        <p:txBody>
          <a:bodyPr wrap="none"/>
          <a:lstStyle/>
          <a:p>
            <a:endParaRPr lang="en-US"/>
          </a:p>
        </p:txBody>
      </p:sp>
      <p:sp>
        <p:nvSpPr>
          <p:cNvPr id="611383" name="Line 55"/>
          <p:cNvSpPr>
            <a:spLocks noChangeShapeType="1"/>
          </p:cNvSpPr>
          <p:nvPr/>
        </p:nvSpPr>
        <p:spPr bwMode="auto">
          <a:xfrm>
            <a:off x="2438400" y="2590800"/>
            <a:ext cx="4876800" cy="0"/>
          </a:xfrm>
          <a:prstGeom prst="line">
            <a:avLst/>
          </a:prstGeom>
          <a:noFill/>
          <a:ln w="9525">
            <a:solidFill>
              <a:schemeClr val="tx1"/>
            </a:solidFill>
            <a:miter lim="800000"/>
            <a:headEnd/>
            <a:tailEnd/>
          </a:ln>
          <a:effectLst/>
        </p:spPr>
        <p:txBody>
          <a:bodyPr wrap="none"/>
          <a:lstStyle/>
          <a:p>
            <a:endParaRPr lang="en-US"/>
          </a:p>
        </p:txBody>
      </p:sp>
      <p:sp>
        <p:nvSpPr>
          <p:cNvPr id="611384" name="Line 56"/>
          <p:cNvSpPr>
            <a:spLocks noChangeShapeType="1"/>
          </p:cNvSpPr>
          <p:nvPr/>
        </p:nvSpPr>
        <p:spPr bwMode="auto">
          <a:xfrm>
            <a:off x="2438400" y="2438400"/>
            <a:ext cx="4876800" cy="0"/>
          </a:xfrm>
          <a:prstGeom prst="line">
            <a:avLst/>
          </a:prstGeom>
          <a:noFill/>
          <a:ln w="9525">
            <a:solidFill>
              <a:schemeClr val="tx1"/>
            </a:solidFill>
            <a:miter lim="800000"/>
            <a:headEnd/>
            <a:tailEnd/>
          </a:ln>
          <a:effectLst/>
        </p:spPr>
        <p:txBody>
          <a:bodyPr wrap="none"/>
          <a:lstStyle/>
          <a:p>
            <a:endParaRPr lang="en-US"/>
          </a:p>
        </p:txBody>
      </p:sp>
      <p:sp>
        <p:nvSpPr>
          <p:cNvPr id="611385" name="Line 57"/>
          <p:cNvSpPr>
            <a:spLocks noChangeShapeType="1"/>
          </p:cNvSpPr>
          <p:nvPr/>
        </p:nvSpPr>
        <p:spPr bwMode="auto">
          <a:xfrm>
            <a:off x="2438400" y="2286000"/>
            <a:ext cx="4876800" cy="0"/>
          </a:xfrm>
          <a:prstGeom prst="line">
            <a:avLst/>
          </a:prstGeom>
          <a:noFill/>
          <a:ln w="9525">
            <a:solidFill>
              <a:schemeClr val="tx1"/>
            </a:solidFill>
            <a:miter lim="800000"/>
            <a:headEnd/>
            <a:tailEnd/>
          </a:ln>
          <a:effectLst/>
        </p:spPr>
        <p:txBody>
          <a:bodyPr wrap="none"/>
          <a:lstStyle/>
          <a:p>
            <a:endParaRPr lang="en-US"/>
          </a:p>
        </p:txBody>
      </p:sp>
      <p:sp>
        <p:nvSpPr>
          <p:cNvPr id="611386" name="Line 58"/>
          <p:cNvSpPr>
            <a:spLocks noChangeShapeType="1"/>
          </p:cNvSpPr>
          <p:nvPr/>
        </p:nvSpPr>
        <p:spPr bwMode="auto">
          <a:xfrm>
            <a:off x="2438400" y="2133600"/>
            <a:ext cx="4876800" cy="0"/>
          </a:xfrm>
          <a:prstGeom prst="line">
            <a:avLst/>
          </a:prstGeom>
          <a:noFill/>
          <a:ln w="9525">
            <a:solidFill>
              <a:schemeClr val="tx1"/>
            </a:solidFill>
            <a:miter lim="800000"/>
            <a:headEnd/>
            <a:tailEnd/>
          </a:ln>
          <a:effectLst/>
        </p:spPr>
        <p:txBody>
          <a:bodyPr wrap="none"/>
          <a:lstStyle/>
          <a:p>
            <a:endParaRPr lang="en-US"/>
          </a:p>
        </p:txBody>
      </p:sp>
      <p:sp>
        <p:nvSpPr>
          <p:cNvPr id="611387" name="Line 59"/>
          <p:cNvSpPr>
            <a:spLocks noChangeShapeType="1"/>
          </p:cNvSpPr>
          <p:nvPr/>
        </p:nvSpPr>
        <p:spPr bwMode="auto">
          <a:xfrm>
            <a:off x="2438400" y="1981200"/>
            <a:ext cx="4876800" cy="0"/>
          </a:xfrm>
          <a:prstGeom prst="line">
            <a:avLst/>
          </a:prstGeom>
          <a:noFill/>
          <a:ln w="9525">
            <a:solidFill>
              <a:schemeClr val="tx1"/>
            </a:solidFill>
            <a:miter lim="800000"/>
            <a:headEnd/>
            <a:tailEnd/>
          </a:ln>
          <a:effectLst/>
        </p:spPr>
        <p:txBody>
          <a:bodyPr wrap="none"/>
          <a:lstStyle/>
          <a:p>
            <a:endParaRPr lang="en-US"/>
          </a:p>
        </p:txBody>
      </p:sp>
      <p:sp>
        <p:nvSpPr>
          <p:cNvPr id="611388" name="Line 60"/>
          <p:cNvSpPr>
            <a:spLocks noChangeShapeType="1"/>
          </p:cNvSpPr>
          <p:nvPr/>
        </p:nvSpPr>
        <p:spPr bwMode="auto">
          <a:xfrm>
            <a:off x="2438400" y="1828800"/>
            <a:ext cx="4876800" cy="0"/>
          </a:xfrm>
          <a:prstGeom prst="line">
            <a:avLst/>
          </a:prstGeom>
          <a:noFill/>
          <a:ln w="9525">
            <a:solidFill>
              <a:schemeClr val="tx1"/>
            </a:solidFill>
            <a:miter lim="800000"/>
            <a:headEnd/>
            <a:tailEnd/>
          </a:ln>
          <a:effectLst/>
        </p:spPr>
        <p:txBody>
          <a:bodyPr wrap="none"/>
          <a:lstStyle/>
          <a:p>
            <a:endParaRPr lang="en-US"/>
          </a:p>
        </p:txBody>
      </p:sp>
      <p:sp>
        <p:nvSpPr>
          <p:cNvPr id="611389" name="Line 61"/>
          <p:cNvSpPr>
            <a:spLocks noChangeShapeType="1"/>
          </p:cNvSpPr>
          <p:nvPr/>
        </p:nvSpPr>
        <p:spPr bwMode="auto">
          <a:xfrm>
            <a:off x="2438400" y="1676400"/>
            <a:ext cx="4876800" cy="0"/>
          </a:xfrm>
          <a:prstGeom prst="line">
            <a:avLst/>
          </a:prstGeom>
          <a:noFill/>
          <a:ln w="9525">
            <a:solidFill>
              <a:schemeClr val="tx1"/>
            </a:solidFill>
            <a:miter lim="800000"/>
            <a:headEnd/>
            <a:tailEnd/>
          </a:ln>
          <a:effectLst/>
        </p:spPr>
        <p:txBody>
          <a:bodyPr wrap="none"/>
          <a:lstStyle/>
          <a:p>
            <a:endParaRPr lang="en-US"/>
          </a:p>
        </p:txBody>
      </p:sp>
      <p:sp>
        <p:nvSpPr>
          <p:cNvPr id="611390" name="Line 62"/>
          <p:cNvSpPr>
            <a:spLocks noChangeShapeType="1"/>
          </p:cNvSpPr>
          <p:nvPr/>
        </p:nvSpPr>
        <p:spPr bwMode="auto">
          <a:xfrm>
            <a:off x="2514600" y="1600200"/>
            <a:ext cx="4724400" cy="0"/>
          </a:xfrm>
          <a:prstGeom prst="line">
            <a:avLst/>
          </a:prstGeom>
          <a:noFill/>
          <a:ln w="9525">
            <a:solidFill>
              <a:schemeClr val="tx1"/>
            </a:solidFill>
            <a:miter lim="800000"/>
            <a:headEnd/>
            <a:tailEnd type="triangle" w="med" len="med"/>
          </a:ln>
          <a:effectLst/>
        </p:spPr>
        <p:txBody>
          <a:bodyPr wrap="none"/>
          <a:lstStyle/>
          <a:p>
            <a:endParaRPr lang="en-US"/>
          </a:p>
        </p:txBody>
      </p:sp>
      <p:sp>
        <p:nvSpPr>
          <p:cNvPr id="611391" name="Line 63"/>
          <p:cNvSpPr>
            <a:spLocks noChangeShapeType="1"/>
          </p:cNvSpPr>
          <p:nvPr/>
        </p:nvSpPr>
        <p:spPr bwMode="auto">
          <a:xfrm flipH="1">
            <a:off x="2514600" y="1600200"/>
            <a:ext cx="4724400" cy="152400"/>
          </a:xfrm>
          <a:prstGeom prst="line">
            <a:avLst/>
          </a:prstGeom>
          <a:noFill/>
          <a:ln w="9525">
            <a:solidFill>
              <a:schemeClr val="tx1"/>
            </a:solidFill>
            <a:prstDash val="dash"/>
            <a:miter lim="800000"/>
            <a:headEnd/>
            <a:tailEnd type="triangle" w="med" len="med"/>
          </a:ln>
          <a:effectLst/>
        </p:spPr>
        <p:txBody>
          <a:bodyPr wrap="none"/>
          <a:lstStyle/>
          <a:p>
            <a:endParaRPr lang="en-US"/>
          </a:p>
        </p:txBody>
      </p:sp>
      <p:sp>
        <p:nvSpPr>
          <p:cNvPr id="611392" name="Line 64"/>
          <p:cNvSpPr>
            <a:spLocks noChangeShapeType="1"/>
          </p:cNvSpPr>
          <p:nvPr/>
        </p:nvSpPr>
        <p:spPr bwMode="auto">
          <a:xfrm>
            <a:off x="2514600" y="1752600"/>
            <a:ext cx="4724400" cy="0"/>
          </a:xfrm>
          <a:prstGeom prst="line">
            <a:avLst/>
          </a:prstGeom>
          <a:noFill/>
          <a:ln w="9525">
            <a:solidFill>
              <a:schemeClr val="tx1"/>
            </a:solidFill>
            <a:miter lim="800000"/>
            <a:headEnd/>
            <a:tailEnd type="triangle" w="med" len="med"/>
          </a:ln>
          <a:effectLst/>
        </p:spPr>
        <p:txBody>
          <a:bodyPr wrap="none"/>
          <a:lstStyle/>
          <a:p>
            <a:endParaRPr lang="en-US"/>
          </a:p>
        </p:txBody>
      </p:sp>
      <p:sp>
        <p:nvSpPr>
          <p:cNvPr id="611393" name="Line 65"/>
          <p:cNvSpPr>
            <a:spLocks noChangeShapeType="1"/>
          </p:cNvSpPr>
          <p:nvPr/>
        </p:nvSpPr>
        <p:spPr bwMode="auto">
          <a:xfrm flipH="1">
            <a:off x="2514600" y="1752600"/>
            <a:ext cx="4724400" cy="152400"/>
          </a:xfrm>
          <a:prstGeom prst="line">
            <a:avLst/>
          </a:prstGeom>
          <a:noFill/>
          <a:ln w="9525">
            <a:solidFill>
              <a:schemeClr val="tx1"/>
            </a:solidFill>
            <a:prstDash val="dash"/>
            <a:miter lim="800000"/>
            <a:headEnd/>
            <a:tailEnd type="triangle" w="med" len="med"/>
          </a:ln>
          <a:effectLst/>
        </p:spPr>
        <p:txBody>
          <a:bodyPr wrap="none"/>
          <a:lstStyle/>
          <a:p>
            <a:endParaRPr lang="en-US"/>
          </a:p>
        </p:txBody>
      </p:sp>
      <p:sp>
        <p:nvSpPr>
          <p:cNvPr id="611394" name="Line 66"/>
          <p:cNvSpPr>
            <a:spLocks noChangeShapeType="1"/>
          </p:cNvSpPr>
          <p:nvPr/>
        </p:nvSpPr>
        <p:spPr bwMode="auto">
          <a:xfrm>
            <a:off x="2514600" y="1905000"/>
            <a:ext cx="4724400" cy="0"/>
          </a:xfrm>
          <a:prstGeom prst="line">
            <a:avLst/>
          </a:prstGeom>
          <a:noFill/>
          <a:ln w="9525">
            <a:solidFill>
              <a:schemeClr val="tx1"/>
            </a:solidFill>
            <a:miter lim="800000"/>
            <a:headEnd/>
            <a:tailEnd type="triangle" w="med" len="med"/>
          </a:ln>
          <a:effectLst/>
        </p:spPr>
        <p:txBody>
          <a:bodyPr wrap="none"/>
          <a:lstStyle/>
          <a:p>
            <a:endParaRPr lang="en-US"/>
          </a:p>
        </p:txBody>
      </p:sp>
      <p:sp>
        <p:nvSpPr>
          <p:cNvPr id="611395" name="Text Box 67"/>
          <p:cNvSpPr txBox="1">
            <a:spLocks noChangeArrowheads="1"/>
          </p:cNvSpPr>
          <p:nvPr/>
        </p:nvSpPr>
        <p:spPr bwMode="auto">
          <a:xfrm>
            <a:off x="762000" y="5791200"/>
            <a:ext cx="7664450" cy="366713"/>
          </a:xfrm>
          <a:prstGeom prst="rect">
            <a:avLst/>
          </a:prstGeom>
          <a:noFill/>
          <a:ln w="9525">
            <a:noFill/>
            <a:miter lim="800000"/>
            <a:headEnd/>
            <a:tailEnd/>
          </a:ln>
          <a:effectLst/>
        </p:spPr>
        <p:txBody>
          <a:bodyPr wrap="none">
            <a:spAutoFit/>
          </a:bodyPr>
          <a:lstStyle/>
          <a:p>
            <a:r>
              <a:rPr lang="en-US"/>
              <a:t>If the matrix is big, then each sweep of a row will clobber nearby values in cache.</a:t>
            </a:r>
          </a:p>
        </p:txBody>
      </p:sp>
    </p:spTree>
    <p:custDataLst>
      <p:tags r:id="rId1"/>
    </p:custDataLst>
    <p:extLst>
      <p:ext uri="{BB962C8B-B14F-4D97-AF65-F5344CB8AC3E}">
        <p14:creationId xmlns:p14="http://schemas.microsoft.com/office/powerpoint/2010/main" val="3930243454"/>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2"/>
          <p:cNvSpPr>
            <a:spLocks noGrp="1"/>
          </p:cNvSpPr>
          <p:nvPr>
            <p:ph type="ftr" sz="quarter" idx="10"/>
          </p:nvPr>
        </p:nvSpPr>
        <p:spPr/>
        <p:txBody>
          <a:bodyPr/>
          <a:lstStyle/>
          <a:p>
            <a:r>
              <a:rPr lang="en-US" dirty="0" smtClean="0"/>
              <a:t>Supercomputing in Plain English: Storage Hierarchy</a:t>
            </a:r>
            <a:endParaRPr lang="en-US" dirty="0"/>
          </a:p>
          <a:p>
            <a:r>
              <a:rPr lang="en-US" dirty="0" smtClean="0"/>
              <a:t>Tue Jan 27 2015</a:t>
            </a:r>
            <a:endParaRPr lang="en-US" dirty="0"/>
          </a:p>
        </p:txBody>
      </p:sp>
      <p:sp>
        <p:nvSpPr>
          <p:cNvPr id="8" name="Slide Number Placeholder 3"/>
          <p:cNvSpPr>
            <a:spLocks noGrp="1"/>
          </p:cNvSpPr>
          <p:nvPr>
            <p:ph type="sldNum" sz="quarter" idx="4294967295"/>
          </p:nvPr>
        </p:nvSpPr>
        <p:spPr>
          <a:xfrm>
            <a:off x="7162800" y="6191250"/>
            <a:ext cx="1295400" cy="457200"/>
          </a:xfrm>
          <a:prstGeom prst="rect">
            <a:avLst/>
          </a:prstGeom>
        </p:spPr>
        <p:txBody>
          <a:bodyPr/>
          <a:lstStyle/>
          <a:p>
            <a:fld id="{A2E59FD3-E82A-4B3F-B84D-88A66C6105F4}" type="slidenum">
              <a:rPr lang="en-US"/>
              <a:pPr/>
              <a:t>73</a:t>
            </a:fld>
            <a:endParaRPr lang="en-US"/>
          </a:p>
        </p:txBody>
      </p:sp>
      <p:sp>
        <p:nvSpPr>
          <p:cNvPr id="612354" name="Rectangle 2"/>
          <p:cNvSpPr>
            <a:spLocks noGrp="1" noChangeArrowheads="1"/>
          </p:cNvSpPr>
          <p:nvPr>
            <p:ph type="title"/>
          </p:nvPr>
        </p:nvSpPr>
        <p:spPr/>
        <p:txBody>
          <a:bodyPr/>
          <a:lstStyle/>
          <a:p>
            <a:r>
              <a:rPr lang="en-US"/>
              <a:t>Performance of Matrix Multiply</a:t>
            </a:r>
          </a:p>
        </p:txBody>
      </p:sp>
      <p:graphicFrame>
        <p:nvGraphicFramePr>
          <p:cNvPr id="612355" name="Object 3"/>
          <p:cNvGraphicFramePr>
            <a:graphicFrameLocks noChangeAspect="1"/>
          </p:cNvGraphicFramePr>
          <p:nvPr/>
        </p:nvGraphicFramePr>
        <p:xfrm>
          <a:off x="963613" y="1143000"/>
          <a:ext cx="7245350" cy="5715000"/>
        </p:xfrm>
        <a:graphic>
          <a:graphicData uri="http://schemas.openxmlformats.org/presentationml/2006/ole">
            <mc:AlternateContent xmlns:mc="http://schemas.openxmlformats.org/markup-compatibility/2006">
              <mc:Choice xmlns:v="urn:schemas-microsoft-com:vml" Requires="v">
                <p:oleObj spid="_x0000_s5131" name="Worksheet" r:id="rId5" imgW="11801160" imgH="9393840" progId="Excel.Sheet.8">
                  <p:embed/>
                </p:oleObj>
              </mc:Choice>
              <mc:Fallback>
                <p:oleObj name="Worksheet" r:id="rId5" imgW="11801160" imgH="9393840" progId="Excel.Shee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63613" y="1143000"/>
                        <a:ext cx="7245350" cy="5715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 name="Group 4"/>
          <p:cNvGrpSpPr>
            <a:grpSpLocks/>
          </p:cNvGrpSpPr>
          <p:nvPr/>
        </p:nvGrpSpPr>
        <p:grpSpPr bwMode="auto">
          <a:xfrm>
            <a:off x="228600" y="2057400"/>
            <a:ext cx="1066800" cy="2514600"/>
            <a:chOff x="288" y="1296"/>
            <a:chExt cx="672" cy="1584"/>
          </a:xfrm>
        </p:grpSpPr>
        <p:sp>
          <p:nvSpPr>
            <p:cNvPr id="612357" name="AutoShape 5"/>
            <p:cNvSpPr>
              <a:spLocks noChangeArrowheads="1"/>
            </p:cNvSpPr>
            <p:nvPr/>
          </p:nvSpPr>
          <p:spPr bwMode="auto">
            <a:xfrm>
              <a:off x="480" y="1296"/>
              <a:ext cx="288" cy="1248"/>
            </a:xfrm>
            <a:prstGeom prst="downArrow">
              <a:avLst>
                <a:gd name="adj1" fmla="val 50000"/>
                <a:gd name="adj2" fmla="val 108333"/>
              </a:avLst>
            </a:prstGeom>
            <a:solidFill>
              <a:schemeClr val="accent1"/>
            </a:solidFill>
            <a:ln w="9525">
              <a:solidFill>
                <a:schemeClr val="tx1"/>
              </a:solidFill>
              <a:miter lim="800000"/>
              <a:headEnd/>
              <a:tailEnd/>
            </a:ln>
            <a:effectLst/>
          </p:spPr>
          <p:txBody>
            <a:bodyPr wrap="none" anchor="ctr"/>
            <a:lstStyle/>
            <a:p>
              <a:endParaRPr lang="en-US"/>
            </a:p>
          </p:txBody>
        </p:sp>
        <p:sp>
          <p:nvSpPr>
            <p:cNvPr id="612358" name="Text Box 6"/>
            <p:cNvSpPr txBox="1">
              <a:spLocks noChangeArrowheads="1"/>
            </p:cNvSpPr>
            <p:nvPr/>
          </p:nvSpPr>
          <p:spPr bwMode="auto">
            <a:xfrm>
              <a:off x="288" y="2592"/>
              <a:ext cx="672" cy="288"/>
            </a:xfrm>
            <a:prstGeom prst="rect">
              <a:avLst/>
            </a:prstGeom>
            <a:noFill/>
            <a:ln w="9525">
              <a:noFill/>
              <a:miter lim="800000"/>
              <a:headEnd/>
              <a:tailEnd/>
            </a:ln>
            <a:effectLst/>
          </p:spPr>
          <p:txBody>
            <a:bodyPr>
              <a:spAutoFit/>
            </a:bodyPr>
            <a:lstStyle/>
            <a:p>
              <a:pPr>
                <a:spcBef>
                  <a:spcPct val="50000"/>
                </a:spcBef>
              </a:pPr>
              <a:r>
                <a:rPr lang="en-US" sz="2400"/>
                <a:t>Better</a:t>
              </a:r>
            </a:p>
          </p:txBody>
        </p:sp>
      </p:grpSp>
    </p:spTree>
    <p:custDataLst>
      <p:tags r:id="rId2"/>
    </p:custDataLst>
    <p:extLst>
      <p:ext uri="{BB962C8B-B14F-4D97-AF65-F5344CB8AC3E}">
        <p14:creationId xmlns:p14="http://schemas.microsoft.com/office/powerpoint/2010/main" val="231009738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Footer Placeholder 2"/>
          <p:cNvSpPr>
            <a:spLocks noGrp="1"/>
          </p:cNvSpPr>
          <p:nvPr>
            <p:ph type="ftr" sz="quarter" idx="10"/>
          </p:nvPr>
        </p:nvSpPr>
        <p:spPr/>
        <p:txBody>
          <a:bodyPr/>
          <a:lstStyle/>
          <a:p>
            <a:r>
              <a:rPr lang="en-US" dirty="0" smtClean="0"/>
              <a:t>Supercomputing in Plain English: Storage Hierarchy</a:t>
            </a:r>
            <a:endParaRPr lang="en-US" dirty="0"/>
          </a:p>
          <a:p>
            <a:r>
              <a:rPr lang="en-US" dirty="0" smtClean="0"/>
              <a:t>Tue Jan 27 2015</a:t>
            </a:r>
            <a:endParaRPr lang="en-US" dirty="0"/>
          </a:p>
        </p:txBody>
      </p:sp>
      <p:sp>
        <p:nvSpPr>
          <p:cNvPr id="83" name="Slide Number Placeholder 3"/>
          <p:cNvSpPr>
            <a:spLocks noGrp="1"/>
          </p:cNvSpPr>
          <p:nvPr>
            <p:ph type="sldNum" sz="quarter" idx="4294967295"/>
          </p:nvPr>
        </p:nvSpPr>
        <p:spPr>
          <a:xfrm>
            <a:off x="7162800" y="6191250"/>
            <a:ext cx="1295400" cy="457200"/>
          </a:xfrm>
          <a:prstGeom prst="rect">
            <a:avLst/>
          </a:prstGeom>
        </p:spPr>
        <p:txBody>
          <a:bodyPr/>
          <a:lstStyle/>
          <a:p>
            <a:fld id="{0700C8D1-C52A-4995-BE85-975748B2A8FC}" type="slidenum">
              <a:rPr lang="en-US"/>
              <a:pPr/>
              <a:t>74</a:t>
            </a:fld>
            <a:endParaRPr lang="en-US"/>
          </a:p>
        </p:txBody>
      </p:sp>
      <p:sp>
        <p:nvSpPr>
          <p:cNvPr id="613378" name="Rectangle 2"/>
          <p:cNvSpPr>
            <a:spLocks noGrp="1" noChangeArrowheads="1"/>
          </p:cNvSpPr>
          <p:nvPr>
            <p:ph type="title"/>
          </p:nvPr>
        </p:nvSpPr>
        <p:spPr/>
        <p:txBody>
          <a:bodyPr/>
          <a:lstStyle/>
          <a:p>
            <a:r>
              <a:rPr lang="en-US"/>
              <a:t>Tiling</a:t>
            </a:r>
          </a:p>
        </p:txBody>
      </p:sp>
      <p:sp>
        <p:nvSpPr>
          <p:cNvPr id="613379" name="Rectangle 3"/>
          <p:cNvSpPr>
            <a:spLocks noChangeArrowheads="1"/>
          </p:cNvSpPr>
          <p:nvPr/>
        </p:nvSpPr>
        <p:spPr bwMode="auto">
          <a:xfrm>
            <a:off x="3657600" y="4724400"/>
            <a:ext cx="1219200" cy="1066800"/>
          </a:xfrm>
          <a:prstGeom prst="rect">
            <a:avLst/>
          </a:prstGeom>
          <a:noFill/>
          <a:ln w="38100">
            <a:solidFill>
              <a:schemeClr val="tx1"/>
            </a:solidFill>
            <a:miter lim="800000"/>
            <a:headEnd/>
            <a:tailEnd/>
          </a:ln>
          <a:effectLst/>
        </p:spPr>
        <p:txBody>
          <a:bodyPr wrap="none" anchor="ctr"/>
          <a:lstStyle/>
          <a:p>
            <a:endParaRPr lang="en-US"/>
          </a:p>
        </p:txBody>
      </p:sp>
      <p:grpSp>
        <p:nvGrpSpPr>
          <p:cNvPr id="2" name="Group 4"/>
          <p:cNvGrpSpPr>
            <a:grpSpLocks/>
          </p:cNvGrpSpPr>
          <p:nvPr/>
        </p:nvGrpSpPr>
        <p:grpSpPr bwMode="auto">
          <a:xfrm>
            <a:off x="2438400" y="1524000"/>
            <a:ext cx="4876800" cy="4267200"/>
            <a:chOff x="1536" y="960"/>
            <a:chExt cx="3072" cy="2688"/>
          </a:xfrm>
        </p:grpSpPr>
        <p:grpSp>
          <p:nvGrpSpPr>
            <p:cNvPr id="3" name="Group 5"/>
            <p:cNvGrpSpPr>
              <a:grpSpLocks/>
            </p:cNvGrpSpPr>
            <p:nvPr/>
          </p:nvGrpSpPr>
          <p:grpSpPr bwMode="auto">
            <a:xfrm>
              <a:off x="1536" y="960"/>
              <a:ext cx="3072" cy="2688"/>
              <a:chOff x="1536" y="960"/>
              <a:chExt cx="3072" cy="2688"/>
            </a:xfrm>
          </p:grpSpPr>
          <p:grpSp>
            <p:nvGrpSpPr>
              <p:cNvPr id="4" name="Group 6"/>
              <p:cNvGrpSpPr>
                <a:grpSpLocks/>
              </p:cNvGrpSpPr>
              <p:nvPr/>
            </p:nvGrpSpPr>
            <p:grpSpPr bwMode="auto">
              <a:xfrm>
                <a:off x="1536" y="960"/>
                <a:ext cx="3072" cy="2688"/>
                <a:chOff x="576" y="1056"/>
                <a:chExt cx="3072" cy="2688"/>
              </a:xfrm>
            </p:grpSpPr>
            <p:sp>
              <p:nvSpPr>
                <p:cNvPr id="613383" name="Rectangle 7"/>
                <p:cNvSpPr>
                  <a:spLocks noChangeArrowheads="1"/>
                </p:cNvSpPr>
                <p:nvPr/>
              </p:nvSpPr>
              <p:spPr bwMode="auto">
                <a:xfrm>
                  <a:off x="576" y="1056"/>
                  <a:ext cx="3072" cy="2688"/>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613384" name="Line 8"/>
                <p:cNvSpPr>
                  <a:spLocks noChangeShapeType="1"/>
                </p:cNvSpPr>
                <p:nvPr/>
              </p:nvSpPr>
              <p:spPr bwMode="auto">
                <a:xfrm>
                  <a:off x="672" y="1056"/>
                  <a:ext cx="0" cy="2688"/>
                </a:xfrm>
                <a:prstGeom prst="line">
                  <a:avLst/>
                </a:prstGeom>
                <a:noFill/>
                <a:ln w="9525">
                  <a:solidFill>
                    <a:schemeClr val="tx1"/>
                  </a:solidFill>
                  <a:miter lim="800000"/>
                  <a:headEnd/>
                  <a:tailEnd/>
                </a:ln>
                <a:effectLst/>
              </p:spPr>
              <p:txBody>
                <a:bodyPr wrap="none"/>
                <a:lstStyle/>
                <a:p>
                  <a:endParaRPr lang="en-US"/>
                </a:p>
              </p:txBody>
            </p:sp>
            <p:sp>
              <p:nvSpPr>
                <p:cNvPr id="613385" name="Line 9"/>
                <p:cNvSpPr>
                  <a:spLocks noChangeShapeType="1"/>
                </p:cNvSpPr>
                <p:nvPr/>
              </p:nvSpPr>
              <p:spPr bwMode="auto">
                <a:xfrm>
                  <a:off x="3072" y="1056"/>
                  <a:ext cx="0" cy="2688"/>
                </a:xfrm>
                <a:prstGeom prst="line">
                  <a:avLst/>
                </a:prstGeom>
                <a:noFill/>
                <a:ln w="9525">
                  <a:solidFill>
                    <a:schemeClr val="tx1"/>
                  </a:solidFill>
                  <a:miter lim="800000"/>
                  <a:headEnd/>
                  <a:tailEnd/>
                </a:ln>
                <a:effectLst/>
              </p:spPr>
              <p:txBody>
                <a:bodyPr wrap="none"/>
                <a:lstStyle/>
                <a:p>
                  <a:endParaRPr lang="en-US"/>
                </a:p>
              </p:txBody>
            </p:sp>
            <p:sp>
              <p:nvSpPr>
                <p:cNvPr id="613386" name="Line 10"/>
                <p:cNvSpPr>
                  <a:spLocks noChangeShapeType="1"/>
                </p:cNvSpPr>
                <p:nvPr/>
              </p:nvSpPr>
              <p:spPr bwMode="auto">
                <a:xfrm>
                  <a:off x="3360" y="1056"/>
                  <a:ext cx="0" cy="2688"/>
                </a:xfrm>
                <a:prstGeom prst="line">
                  <a:avLst/>
                </a:prstGeom>
                <a:noFill/>
                <a:ln w="9525">
                  <a:solidFill>
                    <a:schemeClr val="tx1"/>
                  </a:solidFill>
                  <a:miter lim="800000"/>
                  <a:headEnd/>
                  <a:tailEnd/>
                </a:ln>
                <a:effectLst/>
              </p:spPr>
              <p:txBody>
                <a:bodyPr wrap="none"/>
                <a:lstStyle/>
                <a:p>
                  <a:endParaRPr lang="en-US"/>
                </a:p>
              </p:txBody>
            </p:sp>
            <p:sp>
              <p:nvSpPr>
                <p:cNvPr id="613387" name="Line 11"/>
                <p:cNvSpPr>
                  <a:spLocks noChangeShapeType="1"/>
                </p:cNvSpPr>
                <p:nvPr/>
              </p:nvSpPr>
              <p:spPr bwMode="auto">
                <a:xfrm>
                  <a:off x="3168" y="1056"/>
                  <a:ext cx="0" cy="2688"/>
                </a:xfrm>
                <a:prstGeom prst="line">
                  <a:avLst/>
                </a:prstGeom>
                <a:noFill/>
                <a:ln w="9525">
                  <a:solidFill>
                    <a:schemeClr val="tx1"/>
                  </a:solidFill>
                  <a:miter lim="800000"/>
                  <a:headEnd/>
                  <a:tailEnd/>
                </a:ln>
                <a:effectLst/>
              </p:spPr>
              <p:txBody>
                <a:bodyPr wrap="none"/>
                <a:lstStyle/>
                <a:p>
                  <a:endParaRPr lang="en-US"/>
                </a:p>
              </p:txBody>
            </p:sp>
            <p:sp>
              <p:nvSpPr>
                <p:cNvPr id="613388" name="Line 12"/>
                <p:cNvSpPr>
                  <a:spLocks noChangeShapeType="1"/>
                </p:cNvSpPr>
                <p:nvPr/>
              </p:nvSpPr>
              <p:spPr bwMode="auto">
                <a:xfrm>
                  <a:off x="3264" y="1056"/>
                  <a:ext cx="0" cy="2688"/>
                </a:xfrm>
                <a:prstGeom prst="line">
                  <a:avLst/>
                </a:prstGeom>
                <a:noFill/>
                <a:ln w="9525">
                  <a:solidFill>
                    <a:schemeClr val="tx1"/>
                  </a:solidFill>
                  <a:miter lim="800000"/>
                  <a:headEnd/>
                  <a:tailEnd/>
                </a:ln>
                <a:effectLst/>
              </p:spPr>
              <p:txBody>
                <a:bodyPr wrap="none"/>
                <a:lstStyle/>
                <a:p>
                  <a:endParaRPr lang="en-US"/>
                </a:p>
              </p:txBody>
            </p:sp>
            <p:sp>
              <p:nvSpPr>
                <p:cNvPr id="613389" name="Line 13"/>
                <p:cNvSpPr>
                  <a:spLocks noChangeShapeType="1"/>
                </p:cNvSpPr>
                <p:nvPr/>
              </p:nvSpPr>
              <p:spPr bwMode="auto">
                <a:xfrm>
                  <a:off x="2976" y="1056"/>
                  <a:ext cx="0" cy="2688"/>
                </a:xfrm>
                <a:prstGeom prst="line">
                  <a:avLst/>
                </a:prstGeom>
                <a:noFill/>
                <a:ln w="9525">
                  <a:solidFill>
                    <a:schemeClr val="tx1"/>
                  </a:solidFill>
                  <a:miter lim="800000"/>
                  <a:headEnd/>
                  <a:tailEnd/>
                </a:ln>
                <a:effectLst/>
              </p:spPr>
              <p:txBody>
                <a:bodyPr wrap="none"/>
                <a:lstStyle/>
                <a:p>
                  <a:endParaRPr lang="en-US"/>
                </a:p>
              </p:txBody>
            </p:sp>
            <p:sp>
              <p:nvSpPr>
                <p:cNvPr id="613390" name="Line 14"/>
                <p:cNvSpPr>
                  <a:spLocks noChangeShapeType="1"/>
                </p:cNvSpPr>
                <p:nvPr/>
              </p:nvSpPr>
              <p:spPr bwMode="auto">
                <a:xfrm>
                  <a:off x="2880" y="1056"/>
                  <a:ext cx="0" cy="2688"/>
                </a:xfrm>
                <a:prstGeom prst="line">
                  <a:avLst/>
                </a:prstGeom>
                <a:noFill/>
                <a:ln w="9525">
                  <a:solidFill>
                    <a:schemeClr val="tx1"/>
                  </a:solidFill>
                  <a:miter lim="800000"/>
                  <a:headEnd/>
                  <a:tailEnd/>
                </a:ln>
                <a:effectLst/>
              </p:spPr>
              <p:txBody>
                <a:bodyPr wrap="none"/>
                <a:lstStyle/>
                <a:p>
                  <a:endParaRPr lang="en-US"/>
                </a:p>
              </p:txBody>
            </p:sp>
            <p:sp>
              <p:nvSpPr>
                <p:cNvPr id="613391" name="Line 15"/>
                <p:cNvSpPr>
                  <a:spLocks noChangeShapeType="1"/>
                </p:cNvSpPr>
                <p:nvPr/>
              </p:nvSpPr>
              <p:spPr bwMode="auto">
                <a:xfrm>
                  <a:off x="2784" y="1056"/>
                  <a:ext cx="0" cy="2688"/>
                </a:xfrm>
                <a:prstGeom prst="line">
                  <a:avLst/>
                </a:prstGeom>
                <a:noFill/>
                <a:ln w="9525">
                  <a:solidFill>
                    <a:schemeClr val="tx1"/>
                  </a:solidFill>
                  <a:miter lim="800000"/>
                  <a:headEnd/>
                  <a:tailEnd/>
                </a:ln>
                <a:effectLst/>
              </p:spPr>
              <p:txBody>
                <a:bodyPr wrap="none"/>
                <a:lstStyle/>
                <a:p>
                  <a:endParaRPr lang="en-US"/>
                </a:p>
              </p:txBody>
            </p:sp>
            <p:sp>
              <p:nvSpPr>
                <p:cNvPr id="613392" name="Line 16"/>
                <p:cNvSpPr>
                  <a:spLocks noChangeShapeType="1"/>
                </p:cNvSpPr>
                <p:nvPr/>
              </p:nvSpPr>
              <p:spPr bwMode="auto">
                <a:xfrm>
                  <a:off x="2688" y="1056"/>
                  <a:ext cx="0" cy="2688"/>
                </a:xfrm>
                <a:prstGeom prst="line">
                  <a:avLst/>
                </a:prstGeom>
                <a:noFill/>
                <a:ln w="9525">
                  <a:solidFill>
                    <a:schemeClr val="tx1"/>
                  </a:solidFill>
                  <a:miter lim="800000"/>
                  <a:headEnd/>
                  <a:tailEnd/>
                </a:ln>
                <a:effectLst/>
              </p:spPr>
              <p:txBody>
                <a:bodyPr wrap="none"/>
                <a:lstStyle/>
                <a:p>
                  <a:endParaRPr lang="en-US"/>
                </a:p>
              </p:txBody>
            </p:sp>
            <p:sp>
              <p:nvSpPr>
                <p:cNvPr id="613393" name="Line 17"/>
                <p:cNvSpPr>
                  <a:spLocks noChangeShapeType="1"/>
                </p:cNvSpPr>
                <p:nvPr/>
              </p:nvSpPr>
              <p:spPr bwMode="auto">
                <a:xfrm>
                  <a:off x="2592" y="1056"/>
                  <a:ext cx="0" cy="2688"/>
                </a:xfrm>
                <a:prstGeom prst="line">
                  <a:avLst/>
                </a:prstGeom>
                <a:noFill/>
                <a:ln w="9525">
                  <a:solidFill>
                    <a:schemeClr val="tx1"/>
                  </a:solidFill>
                  <a:miter lim="800000"/>
                  <a:headEnd/>
                  <a:tailEnd/>
                </a:ln>
                <a:effectLst/>
              </p:spPr>
              <p:txBody>
                <a:bodyPr wrap="none"/>
                <a:lstStyle/>
                <a:p>
                  <a:endParaRPr lang="en-US"/>
                </a:p>
              </p:txBody>
            </p:sp>
            <p:sp>
              <p:nvSpPr>
                <p:cNvPr id="613394" name="Line 18"/>
                <p:cNvSpPr>
                  <a:spLocks noChangeShapeType="1"/>
                </p:cNvSpPr>
                <p:nvPr/>
              </p:nvSpPr>
              <p:spPr bwMode="auto">
                <a:xfrm>
                  <a:off x="2496" y="1056"/>
                  <a:ext cx="0" cy="2688"/>
                </a:xfrm>
                <a:prstGeom prst="line">
                  <a:avLst/>
                </a:prstGeom>
                <a:noFill/>
                <a:ln w="9525">
                  <a:solidFill>
                    <a:schemeClr val="tx1"/>
                  </a:solidFill>
                  <a:miter lim="800000"/>
                  <a:headEnd/>
                  <a:tailEnd/>
                </a:ln>
                <a:effectLst/>
              </p:spPr>
              <p:txBody>
                <a:bodyPr wrap="none"/>
                <a:lstStyle/>
                <a:p>
                  <a:endParaRPr lang="en-US"/>
                </a:p>
              </p:txBody>
            </p:sp>
            <p:sp>
              <p:nvSpPr>
                <p:cNvPr id="613395" name="Line 19"/>
                <p:cNvSpPr>
                  <a:spLocks noChangeShapeType="1"/>
                </p:cNvSpPr>
                <p:nvPr/>
              </p:nvSpPr>
              <p:spPr bwMode="auto">
                <a:xfrm>
                  <a:off x="2400" y="1056"/>
                  <a:ext cx="0" cy="2688"/>
                </a:xfrm>
                <a:prstGeom prst="line">
                  <a:avLst/>
                </a:prstGeom>
                <a:noFill/>
                <a:ln w="9525">
                  <a:solidFill>
                    <a:schemeClr val="tx1"/>
                  </a:solidFill>
                  <a:miter lim="800000"/>
                  <a:headEnd/>
                  <a:tailEnd/>
                </a:ln>
                <a:effectLst/>
              </p:spPr>
              <p:txBody>
                <a:bodyPr wrap="none"/>
                <a:lstStyle/>
                <a:p>
                  <a:endParaRPr lang="en-US"/>
                </a:p>
              </p:txBody>
            </p:sp>
            <p:sp>
              <p:nvSpPr>
                <p:cNvPr id="613396" name="Line 20"/>
                <p:cNvSpPr>
                  <a:spLocks noChangeShapeType="1"/>
                </p:cNvSpPr>
                <p:nvPr/>
              </p:nvSpPr>
              <p:spPr bwMode="auto">
                <a:xfrm>
                  <a:off x="2304" y="1056"/>
                  <a:ext cx="0" cy="2688"/>
                </a:xfrm>
                <a:prstGeom prst="line">
                  <a:avLst/>
                </a:prstGeom>
                <a:noFill/>
                <a:ln w="9525">
                  <a:solidFill>
                    <a:schemeClr val="tx1"/>
                  </a:solidFill>
                  <a:miter lim="800000"/>
                  <a:headEnd/>
                  <a:tailEnd/>
                </a:ln>
                <a:effectLst/>
              </p:spPr>
              <p:txBody>
                <a:bodyPr wrap="none"/>
                <a:lstStyle/>
                <a:p>
                  <a:endParaRPr lang="en-US"/>
                </a:p>
              </p:txBody>
            </p:sp>
            <p:sp>
              <p:nvSpPr>
                <p:cNvPr id="613397" name="Line 21"/>
                <p:cNvSpPr>
                  <a:spLocks noChangeShapeType="1"/>
                </p:cNvSpPr>
                <p:nvPr/>
              </p:nvSpPr>
              <p:spPr bwMode="auto">
                <a:xfrm>
                  <a:off x="2208" y="1056"/>
                  <a:ext cx="0" cy="2688"/>
                </a:xfrm>
                <a:prstGeom prst="line">
                  <a:avLst/>
                </a:prstGeom>
                <a:noFill/>
                <a:ln w="9525">
                  <a:solidFill>
                    <a:schemeClr val="tx1"/>
                  </a:solidFill>
                  <a:miter lim="800000"/>
                  <a:headEnd/>
                  <a:tailEnd/>
                </a:ln>
                <a:effectLst/>
              </p:spPr>
              <p:txBody>
                <a:bodyPr wrap="none"/>
                <a:lstStyle/>
                <a:p>
                  <a:endParaRPr lang="en-US"/>
                </a:p>
              </p:txBody>
            </p:sp>
            <p:sp>
              <p:nvSpPr>
                <p:cNvPr id="613398" name="Line 22"/>
                <p:cNvSpPr>
                  <a:spLocks noChangeShapeType="1"/>
                </p:cNvSpPr>
                <p:nvPr/>
              </p:nvSpPr>
              <p:spPr bwMode="auto">
                <a:xfrm>
                  <a:off x="2112" y="1056"/>
                  <a:ext cx="0" cy="2688"/>
                </a:xfrm>
                <a:prstGeom prst="line">
                  <a:avLst/>
                </a:prstGeom>
                <a:noFill/>
                <a:ln w="9525">
                  <a:solidFill>
                    <a:schemeClr val="tx1"/>
                  </a:solidFill>
                  <a:miter lim="800000"/>
                  <a:headEnd/>
                  <a:tailEnd/>
                </a:ln>
                <a:effectLst/>
              </p:spPr>
              <p:txBody>
                <a:bodyPr wrap="none"/>
                <a:lstStyle/>
                <a:p>
                  <a:endParaRPr lang="en-US"/>
                </a:p>
              </p:txBody>
            </p:sp>
            <p:sp>
              <p:nvSpPr>
                <p:cNvPr id="613399" name="Line 23"/>
                <p:cNvSpPr>
                  <a:spLocks noChangeShapeType="1"/>
                </p:cNvSpPr>
                <p:nvPr/>
              </p:nvSpPr>
              <p:spPr bwMode="auto">
                <a:xfrm>
                  <a:off x="2016" y="1056"/>
                  <a:ext cx="0" cy="2688"/>
                </a:xfrm>
                <a:prstGeom prst="line">
                  <a:avLst/>
                </a:prstGeom>
                <a:noFill/>
                <a:ln w="9525">
                  <a:solidFill>
                    <a:schemeClr val="tx1"/>
                  </a:solidFill>
                  <a:miter lim="800000"/>
                  <a:headEnd/>
                  <a:tailEnd/>
                </a:ln>
                <a:effectLst/>
              </p:spPr>
              <p:txBody>
                <a:bodyPr wrap="none"/>
                <a:lstStyle/>
                <a:p>
                  <a:endParaRPr lang="en-US"/>
                </a:p>
              </p:txBody>
            </p:sp>
            <p:sp>
              <p:nvSpPr>
                <p:cNvPr id="613400" name="Line 24"/>
                <p:cNvSpPr>
                  <a:spLocks noChangeShapeType="1"/>
                </p:cNvSpPr>
                <p:nvPr/>
              </p:nvSpPr>
              <p:spPr bwMode="auto">
                <a:xfrm>
                  <a:off x="1920" y="1056"/>
                  <a:ext cx="0" cy="2688"/>
                </a:xfrm>
                <a:prstGeom prst="line">
                  <a:avLst/>
                </a:prstGeom>
                <a:noFill/>
                <a:ln w="9525">
                  <a:solidFill>
                    <a:schemeClr val="tx1"/>
                  </a:solidFill>
                  <a:miter lim="800000"/>
                  <a:headEnd/>
                  <a:tailEnd/>
                </a:ln>
                <a:effectLst/>
              </p:spPr>
              <p:txBody>
                <a:bodyPr wrap="none"/>
                <a:lstStyle/>
                <a:p>
                  <a:endParaRPr lang="en-US"/>
                </a:p>
              </p:txBody>
            </p:sp>
            <p:sp>
              <p:nvSpPr>
                <p:cNvPr id="613401" name="Line 25"/>
                <p:cNvSpPr>
                  <a:spLocks noChangeShapeType="1"/>
                </p:cNvSpPr>
                <p:nvPr/>
              </p:nvSpPr>
              <p:spPr bwMode="auto">
                <a:xfrm>
                  <a:off x="1824" y="1056"/>
                  <a:ext cx="0" cy="2688"/>
                </a:xfrm>
                <a:prstGeom prst="line">
                  <a:avLst/>
                </a:prstGeom>
                <a:noFill/>
                <a:ln w="9525">
                  <a:solidFill>
                    <a:schemeClr val="tx1"/>
                  </a:solidFill>
                  <a:miter lim="800000"/>
                  <a:headEnd/>
                  <a:tailEnd/>
                </a:ln>
                <a:effectLst/>
              </p:spPr>
              <p:txBody>
                <a:bodyPr wrap="none"/>
                <a:lstStyle/>
                <a:p>
                  <a:endParaRPr lang="en-US"/>
                </a:p>
              </p:txBody>
            </p:sp>
            <p:sp>
              <p:nvSpPr>
                <p:cNvPr id="613402" name="Line 26"/>
                <p:cNvSpPr>
                  <a:spLocks noChangeShapeType="1"/>
                </p:cNvSpPr>
                <p:nvPr/>
              </p:nvSpPr>
              <p:spPr bwMode="auto">
                <a:xfrm>
                  <a:off x="1728" y="1056"/>
                  <a:ext cx="0" cy="2688"/>
                </a:xfrm>
                <a:prstGeom prst="line">
                  <a:avLst/>
                </a:prstGeom>
                <a:noFill/>
                <a:ln w="9525">
                  <a:solidFill>
                    <a:schemeClr val="tx1"/>
                  </a:solidFill>
                  <a:miter lim="800000"/>
                  <a:headEnd/>
                  <a:tailEnd/>
                </a:ln>
                <a:effectLst/>
              </p:spPr>
              <p:txBody>
                <a:bodyPr wrap="none"/>
                <a:lstStyle/>
                <a:p>
                  <a:endParaRPr lang="en-US"/>
                </a:p>
              </p:txBody>
            </p:sp>
            <p:sp>
              <p:nvSpPr>
                <p:cNvPr id="613403" name="Line 27"/>
                <p:cNvSpPr>
                  <a:spLocks noChangeShapeType="1"/>
                </p:cNvSpPr>
                <p:nvPr/>
              </p:nvSpPr>
              <p:spPr bwMode="auto">
                <a:xfrm>
                  <a:off x="1632" y="1056"/>
                  <a:ext cx="0" cy="2688"/>
                </a:xfrm>
                <a:prstGeom prst="line">
                  <a:avLst/>
                </a:prstGeom>
                <a:noFill/>
                <a:ln w="9525">
                  <a:solidFill>
                    <a:schemeClr val="tx1"/>
                  </a:solidFill>
                  <a:miter lim="800000"/>
                  <a:headEnd/>
                  <a:tailEnd/>
                </a:ln>
                <a:effectLst/>
              </p:spPr>
              <p:txBody>
                <a:bodyPr wrap="none"/>
                <a:lstStyle/>
                <a:p>
                  <a:endParaRPr lang="en-US"/>
                </a:p>
              </p:txBody>
            </p:sp>
            <p:sp>
              <p:nvSpPr>
                <p:cNvPr id="613404" name="Line 28"/>
                <p:cNvSpPr>
                  <a:spLocks noChangeShapeType="1"/>
                </p:cNvSpPr>
                <p:nvPr/>
              </p:nvSpPr>
              <p:spPr bwMode="auto">
                <a:xfrm>
                  <a:off x="1536" y="1056"/>
                  <a:ext cx="0" cy="2688"/>
                </a:xfrm>
                <a:prstGeom prst="line">
                  <a:avLst/>
                </a:prstGeom>
                <a:noFill/>
                <a:ln w="9525">
                  <a:solidFill>
                    <a:schemeClr val="tx1"/>
                  </a:solidFill>
                  <a:miter lim="800000"/>
                  <a:headEnd/>
                  <a:tailEnd/>
                </a:ln>
                <a:effectLst/>
              </p:spPr>
              <p:txBody>
                <a:bodyPr wrap="none"/>
                <a:lstStyle/>
                <a:p>
                  <a:endParaRPr lang="en-US"/>
                </a:p>
              </p:txBody>
            </p:sp>
            <p:sp>
              <p:nvSpPr>
                <p:cNvPr id="613405" name="Line 29"/>
                <p:cNvSpPr>
                  <a:spLocks noChangeShapeType="1"/>
                </p:cNvSpPr>
                <p:nvPr/>
              </p:nvSpPr>
              <p:spPr bwMode="auto">
                <a:xfrm>
                  <a:off x="1440" y="1056"/>
                  <a:ext cx="0" cy="2688"/>
                </a:xfrm>
                <a:prstGeom prst="line">
                  <a:avLst/>
                </a:prstGeom>
                <a:noFill/>
                <a:ln w="9525">
                  <a:solidFill>
                    <a:schemeClr val="tx1"/>
                  </a:solidFill>
                  <a:miter lim="800000"/>
                  <a:headEnd/>
                  <a:tailEnd/>
                </a:ln>
                <a:effectLst/>
              </p:spPr>
              <p:txBody>
                <a:bodyPr wrap="none"/>
                <a:lstStyle/>
                <a:p>
                  <a:endParaRPr lang="en-US"/>
                </a:p>
              </p:txBody>
            </p:sp>
            <p:sp>
              <p:nvSpPr>
                <p:cNvPr id="613406" name="Line 30"/>
                <p:cNvSpPr>
                  <a:spLocks noChangeShapeType="1"/>
                </p:cNvSpPr>
                <p:nvPr/>
              </p:nvSpPr>
              <p:spPr bwMode="auto">
                <a:xfrm>
                  <a:off x="1344" y="1056"/>
                  <a:ext cx="0" cy="2688"/>
                </a:xfrm>
                <a:prstGeom prst="line">
                  <a:avLst/>
                </a:prstGeom>
                <a:noFill/>
                <a:ln w="9525">
                  <a:solidFill>
                    <a:schemeClr val="tx1"/>
                  </a:solidFill>
                  <a:miter lim="800000"/>
                  <a:headEnd/>
                  <a:tailEnd/>
                </a:ln>
                <a:effectLst/>
              </p:spPr>
              <p:txBody>
                <a:bodyPr wrap="none"/>
                <a:lstStyle/>
                <a:p>
                  <a:endParaRPr lang="en-US"/>
                </a:p>
              </p:txBody>
            </p:sp>
            <p:sp>
              <p:nvSpPr>
                <p:cNvPr id="613407" name="Line 31"/>
                <p:cNvSpPr>
                  <a:spLocks noChangeShapeType="1"/>
                </p:cNvSpPr>
                <p:nvPr/>
              </p:nvSpPr>
              <p:spPr bwMode="auto">
                <a:xfrm>
                  <a:off x="1248" y="1056"/>
                  <a:ext cx="0" cy="2688"/>
                </a:xfrm>
                <a:prstGeom prst="line">
                  <a:avLst/>
                </a:prstGeom>
                <a:noFill/>
                <a:ln w="9525">
                  <a:solidFill>
                    <a:schemeClr val="tx1"/>
                  </a:solidFill>
                  <a:miter lim="800000"/>
                  <a:headEnd/>
                  <a:tailEnd/>
                </a:ln>
                <a:effectLst/>
              </p:spPr>
              <p:txBody>
                <a:bodyPr wrap="none"/>
                <a:lstStyle/>
                <a:p>
                  <a:endParaRPr lang="en-US"/>
                </a:p>
              </p:txBody>
            </p:sp>
            <p:sp>
              <p:nvSpPr>
                <p:cNvPr id="613408" name="Line 32"/>
                <p:cNvSpPr>
                  <a:spLocks noChangeShapeType="1"/>
                </p:cNvSpPr>
                <p:nvPr/>
              </p:nvSpPr>
              <p:spPr bwMode="auto">
                <a:xfrm>
                  <a:off x="1152" y="1056"/>
                  <a:ext cx="0" cy="2688"/>
                </a:xfrm>
                <a:prstGeom prst="line">
                  <a:avLst/>
                </a:prstGeom>
                <a:noFill/>
                <a:ln w="9525">
                  <a:solidFill>
                    <a:schemeClr val="tx1"/>
                  </a:solidFill>
                  <a:miter lim="800000"/>
                  <a:headEnd/>
                  <a:tailEnd/>
                </a:ln>
                <a:effectLst/>
              </p:spPr>
              <p:txBody>
                <a:bodyPr wrap="none"/>
                <a:lstStyle/>
                <a:p>
                  <a:endParaRPr lang="en-US"/>
                </a:p>
              </p:txBody>
            </p:sp>
            <p:sp>
              <p:nvSpPr>
                <p:cNvPr id="613409" name="Line 33"/>
                <p:cNvSpPr>
                  <a:spLocks noChangeShapeType="1"/>
                </p:cNvSpPr>
                <p:nvPr/>
              </p:nvSpPr>
              <p:spPr bwMode="auto">
                <a:xfrm>
                  <a:off x="1056" y="1056"/>
                  <a:ext cx="0" cy="2688"/>
                </a:xfrm>
                <a:prstGeom prst="line">
                  <a:avLst/>
                </a:prstGeom>
                <a:noFill/>
                <a:ln w="9525">
                  <a:solidFill>
                    <a:schemeClr val="tx1"/>
                  </a:solidFill>
                  <a:miter lim="800000"/>
                  <a:headEnd/>
                  <a:tailEnd/>
                </a:ln>
                <a:effectLst/>
              </p:spPr>
              <p:txBody>
                <a:bodyPr wrap="none"/>
                <a:lstStyle/>
                <a:p>
                  <a:endParaRPr lang="en-US"/>
                </a:p>
              </p:txBody>
            </p:sp>
            <p:sp>
              <p:nvSpPr>
                <p:cNvPr id="613410" name="Line 34"/>
                <p:cNvSpPr>
                  <a:spLocks noChangeShapeType="1"/>
                </p:cNvSpPr>
                <p:nvPr/>
              </p:nvSpPr>
              <p:spPr bwMode="auto">
                <a:xfrm>
                  <a:off x="960" y="1056"/>
                  <a:ext cx="0" cy="2688"/>
                </a:xfrm>
                <a:prstGeom prst="line">
                  <a:avLst/>
                </a:prstGeom>
                <a:noFill/>
                <a:ln w="9525">
                  <a:solidFill>
                    <a:schemeClr val="tx1"/>
                  </a:solidFill>
                  <a:miter lim="800000"/>
                  <a:headEnd/>
                  <a:tailEnd/>
                </a:ln>
                <a:effectLst/>
              </p:spPr>
              <p:txBody>
                <a:bodyPr wrap="none"/>
                <a:lstStyle/>
                <a:p>
                  <a:endParaRPr lang="en-US"/>
                </a:p>
              </p:txBody>
            </p:sp>
            <p:sp>
              <p:nvSpPr>
                <p:cNvPr id="613411" name="Line 35"/>
                <p:cNvSpPr>
                  <a:spLocks noChangeShapeType="1"/>
                </p:cNvSpPr>
                <p:nvPr/>
              </p:nvSpPr>
              <p:spPr bwMode="auto">
                <a:xfrm>
                  <a:off x="864" y="1056"/>
                  <a:ext cx="0" cy="2688"/>
                </a:xfrm>
                <a:prstGeom prst="line">
                  <a:avLst/>
                </a:prstGeom>
                <a:noFill/>
                <a:ln w="9525">
                  <a:solidFill>
                    <a:schemeClr val="tx1"/>
                  </a:solidFill>
                  <a:miter lim="800000"/>
                  <a:headEnd/>
                  <a:tailEnd/>
                </a:ln>
                <a:effectLst/>
              </p:spPr>
              <p:txBody>
                <a:bodyPr wrap="none"/>
                <a:lstStyle/>
                <a:p>
                  <a:endParaRPr lang="en-US"/>
                </a:p>
              </p:txBody>
            </p:sp>
            <p:sp>
              <p:nvSpPr>
                <p:cNvPr id="613412" name="Line 36"/>
                <p:cNvSpPr>
                  <a:spLocks noChangeShapeType="1"/>
                </p:cNvSpPr>
                <p:nvPr/>
              </p:nvSpPr>
              <p:spPr bwMode="auto">
                <a:xfrm>
                  <a:off x="768" y="1056"/>
                  <a:ext cx="0" cy="2688"/>
                </a:xfrm>
                <a:prstGeom prst="line">
                  <a:avLst/>
                </a:prstGeom>
                <a:noFill/>
                <a:ln w="9525">
                  <a:solidFill>
                    <a:schemeClr val="tx1"/>
                  </a:solidFill>
                  <a:miter lim="800000"/>
                  <a:headEnd/>
                  <a:tailEnd/>
                </a:ln>
                <a:effectLst/>
              </p:spPr>
              <p:txBody>
                <a:bodyPr wrap="none"/>
                <a:lstStyle/>
                <a:p>
                  <a:endParaRPr lang="en-US"/>
                </a:p>
              </p:txBody>
            </p:sp>
            <p:sp>
              <p:nvSpPr>
                <p:cNvPr id="613413" name="Line 37"/>
                <p:cNvSpPr>
                  <a:spLocks noChangeShapeType="1"/>
                </p:cNvSpPr>
                <p:nvPr/>
              </p:nvSpPr>
              <p:spPr bwMode="auto">
                <a:xfrm>
                  <a:off x="3456" y="1056"/>
                  <a:ext cx="0" cy="2688"/>
                </a:xfrm>
                <a:prstGeom prst="line">
                  <a:avLst/>
                </a:prstGeom>
                <a:noFill/>
                <a:ln w="9525">
                  <a:solidFill>
                    <a:schemeClr val="tx1"/>
                  </a:solidFill>
                  <a:miter lim="800000"/>
                  <a:headEnd/>
                  <a:tailEnd/>
                </a:ln>
                <a:effectLst/>
              </p:spPr>
              <p:txBody>
                <a:bodyPr wrap="none"/>
                <a:lstStyle/>
                <a:p>
                  <a:endParaRPr lang="en-US"/>
                </a:p>
              </p:txBody>
            </p:sp>
            <p:sp>
              <p:nvSpPr>
                <p:cNvPr id="613414" name="Line 38"/>
                <p:cNvSpPr>
                  <a:spLocks noChangeShapeType="1"/>
                </p:cNvSpPr>
                <p:nvPr/>
              </p:nvSpPr>
              <p:spPr bwMode="auto">
                <a:xfrm>
                  <a:off x="3552" y="1056"/>
                  <a:ext cx="0" cy="2688"/>
                </a:xfrm>
                <a:prstGeom prst="line">
                  <a:avLst/>
                </a:prstGeom>
                <a:noFill/>
                <a:ln w="9525">
                  <a:solidFill>
                    <a:schemeClr val="tx1"/>
                  </a:solidFill>
                  <a:miter lim="800000"/>
                  <a:headEnd/>
                  <a:tailEnd/>
                </a:ln>
                <a:effectLst/>
              </p:spPr>
              <p:txBody>
                <a:bodyPr wrap="none"/>
                <a:lstStyle/>
                <a:p>
                  <a:endParaRPr lang="en-US"/>
                </a:p>
              </p:txBody>
            </p:sp>
            <p:sp>
              <p:nvSpPr>
                <p:cNvPr id="613415" name="Line 39"/>
                <p:cNvSpPr>
                  <a:spLocks noChangeShapeType="1"/>
                </p:cNvSpPr>
                <p:nvPr/>
              </p:nvSpPr>
              <p:spPr bwMode="auto">
                <a:xfrm>
                  <a:off x="576" y="3648"/>
                  <a:ext cx="3072" cy="0"/>
                </a:xfrm>
                <a:prstGeom prst="line">
                  <a:avLst/>
                </a:prstGeom>
                <a:noFill/>
                <a:ln w="9525">
                  <a:solidFill>
                    <a:schemeClr val="tx1"/>
                  </a:solidFill>
                  <a:miter lim="800000"/>
                  <a:headEnd/>
                  <a:tailEnd/>
                </a:ln>
                <a:effectLst/>
              </p:spPr>
              <p:txBody>
                <a:bodyPr wrap="none"/>
                <a:lstStyle/>
                <a:p>
                  <a:endParaRPr lang="en-US"/>
                </a:p>
              </p:txBody>
            </p:sp>
            <p:sp>
              <p:nvSpPr>
                <p:cNvPr id="613416" name="Line 40"/>
                <p:cNvSpPr>
                  <a:spLocks noChangeShapeType="1"/>
                </p:cNvSpPr>
                <p:nvPr/>
              </p:nvSpPr>
              <p:spPr bwMode="auto">
                <a:xfrm>
                  <a:off x="576" y="3552"/>
                  <a:ext cx="3072" cy="0"/>
                </a:xfrm>
                <a:prstGeom prst="line">
                  <a:avLst/>
                </a:prstGeom>
                <a:noFill/>
                <a:ln w="9525">
                  <a:solidFill>
                    <a:schemeClr val="tx1"/>
                  </a:solidFill>
                  <a:miter lim="800000"/>
                  <a:headEnd/>
                  <a:tailEnd/>
                </a:ln>
                <a:effectLst/>
              </p:spPr>
              <p:txBody>
                <a:bodyPr wrap="none"/>
                <a:lstStyle/>
                <a:p>
                  <a:endParaRPr lang="en-US"/>
                </a:p>
              </p:txBody>
            </p:sp>
            <p:sp>
              <p:nvSpPr>
                <p:cNvPr id="613417" name="Line 41"/>
                <p:cNvSpPr>
                  <a:spLocks noChangeShapeType="1"/>
                </p:cNvSpPr>
                <p:nvPr/>
              </p:nvSpPr>
              <p:spPr bwMode="auto">
                <a:xfrm>
                  <a:off x="576" y="3456"/>
                  <a:ext cx="3072" cy="0"/>
                </a:xfrm>
                <a:prstGeom prst="line">
                  <a:avLst/>
                </a:prstGeom>
                <a:noFill/>
                <a:ln w="9525">
                  <a:solidFill>
                    <a:schemeClr val="tx1"/>
                  </a:solidFill>
                  <a:miter lim="800000"/>
                  <a:headEnd/>
                  <a:tailEnd/>
                </a:ln>
                <a:effectLst/>
              </p:spPr>
              <p:txBody>
                <a:bodyPr wrap="none"/>
                <a:lstStyle/>
                <a:p>
                  <a:endParaRPr lang="en-US"/>
                </a:p>
              </p:txBody>
            </p:sp>
            <p:sp>
              <p:nvSpPr>
                <p:cNvPr id="613418" name="Line 42"/>
                <p:cNvSpPr>
                  <a:spLocks noChangeShapeType="1"/>
                </p:cNvSpPr>
                <p:nvPr/>
              </p:nvSpPr>
              <p:spPr bwMode="auto">
                <a:xfrm>
                  <a:off x="576" y="3360"/>
                  <a:ext cx="3072" cy="0"/>
                </a:xfrm>
                <a:prstGeom prst="line">
                  <a:avLst/>
                </a:prstGeom>
                <a:noFill/>
                <a:ln w="9525">
                  <a:solidFill>
                    <a:schemeClr val="tx1"/>
                  </a:solidFill>
                  <a:miter lim="800000"/>
                  <a:headEnd/>
                  <a:tailEnd/>
                </a:ln>
                <a:effectLst/>
              </p:spPr>
              <p:txBody>
                <a:bodyPr wrap="none"/>
                <a:lstStyle/>
                <a:p>
                  <a:endParaRPr lang="en-US"/>
                </a:p>
              </p:txBody>
            </p:sp>
            <p:sp>
              <p:nvSpPr>
                <p:cNvPr id="613419" name="Line 43"/>
                <p:cNvSpPr>
                  <a:spLocks noChangeShapeType="1"/>
                </p:cNvSpPr>
                <p:nvPr/>
              </p:nvSpPr>
              <p:spPr bwMode="auto">
                <a:xfrm>
                  <a:off x="576" y="3264"/>
                  <a:ext cx="3072" cy="0"/>
                </a:xfrm>
                <a:prstGeom prst="line">
                  <a:avLst/>
                </a:prstGeom>
                <a:noFill/>
                <a:ln w="9525">
                  <a:solidFill>
                    <a:schemeClr val="tx1"/>
                  </a:solidFill>
                  <a:miter lim="800000"/>
                  <a:headEnd/>
                  <a:tailEnd/>
                </a:ln>
                <a:effectLst/>
              </p:spPr>
              <p:txBody>
                <a:bodyPr wrap="none"/>
                <a:lstStyle/>
                <a:p>
                  <a:endParaRPr lang="en-US"/>
                </a:p>
              </p:txBody>
            </p:sp>
            <p:sp>
              <p:nvSpPr>
                <p:cNvPr id="613420" name="Line 44"/>
                <p:cNvSpPr>
                  <a:spLocks noChangeShapeType="1"/>
                </p:cNvSpPr>
                <p:nvPr/>
              </p:nvSpPr>
              <p:spPr bwMode="auto">
                <a:xfrm>
                  <a:off x="576" y="3168"/>
                  <a:ext cx="3072" cy="0"/>
                </a:xfrm>
                <a:prstGeom prst="line">
                  <a:avLst/>
                </a:prstGeom>
                <a:noFill/>
                <a:ln w="9525">
                  <a:solidFill>
                    <a:schemeClr val="tx1"/>
                  </a:solidFill>
                  <a:miter lim="800000"/>
                  <a:headEnd/>
                  <a:tailEnd/>
                </a:ln>
                <a:effectLst/>
              </p:spPr>
              <p:txBody>
                <a:bodyPr wrap="none"/>
                <a:lstStyle/>
                <a:p>
                  <a:endParaRPr lang="en-US"/>
                </a:p>
              </p:txBody>
            </p:sp>
            <p:sp>
              <p:nvSpPr>
                <p:cNvPr id="613421" name="Line 45"/>
                <p:cNvSpPr>
                  <a:spLocks noChangeShapeType="1"/>
                </p:cNvSpPr>
                <p:nvPr/>
              </p:nvSpPr>
              <p:spPr bwMode="auto">
                <a:xfrm>
                  <a:off x="576" y="3072"/>
                  <a:ext cx="3072" cy="0"/>
                </a:xfrm>
                <a:prstGeom prst="line">
                  <a:avLst/>
                </a:prstGeom>
                <a:noFill/>
                <a:ln w="9525">
                  <a:solidFill>
                    <a:schemeClr val="tx1"/>
                  </a:solidFill>
                  <a:miter lim="800000"/>
                  <a:headEnd/>
                  <a:tailEnd/>
                </a:ln>
                <a:effectLst/>
              </p:spPr>
              <p:txBody>
                <a:bodyPr wrap="none"/>
                <a:lstStyle/>
                <a:p>
                  <a:endParaRPr lang="en-US"/>
                </a:p>
              </p:txBody>
            </p:sp>
            <p:sp>
              <p:nvSpPr>
                <p:cNvPr id="613422" name="Line 46"/>
                <p:cNvSpPr>
                  <a:spLocks noChangeShapeType="1"/>
                </p:cNvSpPr>
                <p:nvPr/>
              </p:nvSpPr>
              <p:spPr bwMode="auto">
                <a:xfrm>
                  <a:off x="576" y="2976"/>
                  <a:ext cx="3072" cy="0"/>
                </a:xfrm>
                <a:prstGeom prst="line">
                  <a:avLst/>
                </a:prstGeom>
                <a:noFill/>
                <a:ln w="9525">
                  <a:solidFill>
                    <a:schemeClr val="tx1"/>
                  </a:solidFill>
                  <a:miter lim="800000"/>
                  <a:headEnd/>
                  <a:tailEnd/>
                </a:ln>
                <a:effectLst/>
              </p:spPr>
              <p:txBody>
                <a:bodyPr wrap="none"/>
                <a:lstStyle/>
                <a:p>
                  <a:endParaRPr lang="en-US"/>
                </a:p>
              </p:txBody>
            </p:sp>
            <p:sp>
              <p:nvSpPr>
                <p:cNvPr id="613423" name="Line 47"/>
                <p:cNvSpPr>
                  <a:spLocks noChangeShapeType="1"/>
                </p:cNvSpPr>
                <p:nvPr/>
              </p:nvSpPr>
              <p:spPr bwMode="auto">
                <a:xfrm>
                  <a:off x="576" y="2880"/>
                  <a:ext cx="3072" cy="0"/>
                </a:xfrm>
                <a:prstGeom prst="line">
                  <a:avLst/>
                </a:prstGeom>
                <a:noFill/>
                <a:ln w="9525">
                  <a:solidFill>
                    <a:schemeClr val="tx1"/>
                  </a:solidFill>
                  <a:miter lim="800000"/>
                  <a:headEnd/>
                  <a:tailEnd/>
                </a:ln>
                <a:effectLst/>
              </p:spPr>
              <p:txBody>
                <a:bodyPr wrap="none"/>
                <a:lstStyle/>
                <a:p>
                  <a:endParaRPr lang="en-US"/>
                </a:p>
              </p:txBody>
            </p:sp>
            <p:sp>
              <p:nvSpPr>
                <p:cNvPr id="613424" name="Line 48"/>
                <p:cNvSpPr>
                  <a:spLocks noChangeShapeType="1"/>
                </p:cNvSpPr>
                <p:nvPr/>
              </p:nvSpPr>
              <p:spPr bwMode="auto">
                <a:xfrm>
                  <a:off x="576" y="2784"/>
                  <a:ext cx="3072" cy="0"/>
                </a:xfrm>
                <a:prstGeom prst="line">
                  <a:avLst/>
                </a:prstGeom>
                <a:noFill/>
                <a:ln w="9525">
                  <a:solidFill>
                    <a:schemeClr val="tx1"/>
                  </a:solidFill>
                  <a:miter lim="800000"/>
                  <a:headEnd/>
                  <a:tailEnd/>
                </a:ln>
                <a:effectLst/>
              </p:spPr>
              <p:txBody>
                <a:bodyPr wrap="none"/>
                <a:lstStyle/>
                <a:p>
                  <a:endParaRPr lang="en-US"/>
                </a:p>
              </p:txBody>
            </p:sp>
            <p:sp>
              <p:nvSpPr>
                <p:cNvPr id="613425" name="Line 49"/>
                <p:cNvSpPr>
                  <a:spLocks noChangeShapeType="1"/>
                </p:cNvSpPr>
                <p:nvPr/>
              </p:nvSpPr>
              <p:spPr bwMode="auto">
                <a:xfrm>
                  <a:off x="576" y="2688"/>
                  <a:ext cx="3072" cy="0"/>
                </a:xfrm>
                <a:prstGeom prst="line">
                  <a:avLst/>
                </a:prstGeom>
                <a:noFill/>
                <a:ln w="9525">
                  <a:solidFill>
                    <a:schemeClr val="tx1"/>
                  </a:solidFill>
                  <a:miter lim="800000"/>
                  <a:headEnd/>
                  <a:tailEnd/>
                </a:ln>
                <a:effectLst/>
              </p:spPr>
              <p:txBody>
                <a:bodyPr wrap="none"/>
                <a:lstStyle/>
                <a:p>
                  <a:endParaRPr lang="en-US"/>
                </a:p>
              </p:txBody>
            </p:sp>
            <p:sp>
              <p:nvSpPr>
                <p:cNvPr id="613426" name="Line 50"/>
                <p:cNvSpPr>
                  <a:spLocks noChangeShapeType="1"/>
                </p:cNvSpPr>
                <p:nvPr/>
              </p:nvSpPr>
              <p:spPr bwMode="auto">
                <a:xfrm>
                  <a:off x="576" y="2592"/>
                  <a:ext cx="3072" cy="0"/>
                </a:xfrm>
                <a:prstGeom prst="line">
                  <a:avLst/>
                </a:prstGeom>
                <a:noFill/>
                <a:ln w="9525">
                  <a:solidFill>
                    <a:schemeClr val="tx1"/>
                  </a:solidFill>
                  <a:miter lim="800000"/>
                  <a:headEnd/>
                  <a:tailEnd/>
                </a:ln>
                <a:effectLst/>
              </p:spPr>
              <p:txBody>
                <a:bodyPr wrap="none"/>
                <a:lstStyle/>
                <a:p>
                  <a:endParaRPr lang="en-US"/>
                </a:p>
              </p:txBody>
            </p:sp>
            <p:sp>
              <p:nvSpPr>
                <p:cNvPr id="613427" name="Line 51"/>
                <p:cNvSpPr>
                  <a:spLocks noChangeShapeType="1"/>
                </p:cNvSpPr>
                <p:nvPr/>
              </p:nvSpPr>
              <p:spPr bwMode="auto">
                <a:xfrm>
                  <a:off x="576" y="2496"/>
                  <a:ext cx="3072" cy="0"/>
                </a:xfrm>
                <a:prstGeom prst="line">
                  <a:avLst/>
                </a:prstGeom>
                <a:noFill/>
                <a:ln w="9525">
                  <a:solidFill>
                    <a:schemeClr val="tx1"/>
                  </a:solidFill>
                  <a:miter lim="800000"/>
                  <a:headEnd/>
                  <a:tailEnd/>
                </a:ln>
                <a:effectLst/>
              </p:spPr>
              <p:txBody>
                <a:bodyPr wrap="none"/>
                <a:lstStyle/>
                <a:p>
                  <a:endParaRPr lang="en-US"/>
                </a:p>
              </p:txBody>
            </p:sp>
            <p:sp>
              <p:nvSpPr>
                <p:cNvPr id="613428" name="Line 52"/>
                <p:cNvSpPr>
                  <a:spLocks noChangeShapeType="1"/>
                </p:cNvSpPr>
                <p:nvPr/>
              </p:nvSpPr>
              <p:spPr bwMode="auto">
                <a:xfrm>
                  <a:off x="576" y="2400"/>
                  <a:ext cx="3072" cy="0"/>
                </a:xfrm>
                <a:prstGeom prst="line">
                  <a:avLst/>
                </a:prstGeom>
                <a:noFill/>
                <a:ln w="9525">
                  <a:solidFill>
                    <a:schemeClr val="tx1"/>
                  </a:solidFill>
                  <a:miter lim="800000"/>
                  <a:headEnd/>
                  <a:tailEnd/>
                </a:ln>
                <a:effectLst/>
              </p:spPr>
              <p:txBody>
                <a:bodyPr wrap="none"/>
                <a:lstStyle/>
                <a:p>
                  <a:endParaRPr lang="en-US"/>
                </a:p>
              </p:txBody>
            </p:sp>
            <p:sp>
              <p:nvSpPr>
                <p:cNvPr id="613429" name="Line 53"/>
                <p:cNvSpPr>
                  <a:spLocks noChangeShapeType="1"/>
                </p:cNvSpPr>
                <p:nvPr/>
              </p:nvSpPr>
              <p:spPr bwMode="auto">
                <a:xfrm>
                  <a:off x="576" y="2304"/>
                  <a:ext cx="3072" cy="0"/>
                </a:xfrm>
                <a:prstGeom prst="line">
                  <a:avLst/>
                </a:prstGeom>
                <a:noFill/>
                <a:ln w="9525">
                  <a:solidFill>
                    <a:schemeClr val="tx1"/>
                  </a:solidFill>
                  <a:miter lim="800000"/>
                  <a:headEnd/>
                  <a:tailEnd/>
                </a:ln>
                <a:effectLst/>
              </p:spPr>
              <p:txBody>
                <a:bodyPr wrap="none"/>
                <a:lstStyle/>
                <a:p>
                  <a:endParaRPr lang="en-US"/>
                </a:p>
              </p:txBody>
            </p:sp>
            <p:sp>
              <p:nvSpPr>
                <p:cNvPr id="613430" name="Line 54"/>
                <p:cNvSpPr>
                  <a:spLocks noChangeShapeType="1"/>
                </p:cNvSpPr>
                <p:nvPr/>
              </p:nvSpPr>
              <p:spPr bwMode="auto">
                <a:xfrm>
                  <a:off x="576" y="2208"/>
                  <a:ext cx="3072" cy="0"/>
                </a:xfrm>
                <a:prstGeom prst="line">
                  <a:avLst/>
                </a:prstGeom>
                <a:noFill/>
                <a:ln w="9525">
                  <a:solidFill>
                    <a:schemeClr val="tx1"/>
                  </a:solidFill>
                  <a:miter lim="800000"/>
                  <a:headEnd/>
                  <a:tailEnd/>
                </a:ln>
                <a:effectLst/>
              </p:spPr>
              <p:txBody>
                <a:bodyPr wrap="none"/>
                <a:lstStyle/>
                <a:p>
                  <a:endParaRPr lang="en-US"/>
                </a:p>
              </p:txBody>
            </p:sp>
            <p:sp>
              <p:nvSpPr>
                <p:cNvPr id="613431" name="Line 55"/>
                <p:cNvSpPr>
                  <a:spLocks noChangeShapeType="1"/>
                </p:cNvSpPr>
                <p:nvPr/>
              </p:nvSpPr>
              <p:spPr bwMode="auto">
                <a:xfrm>
                  <a:off x="576" y="2112"/>
                  <a:ext cx="3072" cy="0"/>
                </a:xfrm>
                <a:prstGeom prst="line">
                  <a:avLst/>
                </a:prstGeom>
                <a:noFill/>
                <a:ln w="9525">
                  <a:solidFill>
                    <a:schemeClr val="tx1"/>
                  </a:solidFill>
                  <a:miter lim="800000"/>
                  <a:headEnd/>
                  <a:tailEnd/>
                </a:ln>
                <a:effectLst/>
              </p:spPr>
              <p:txBody>
                <a:bodyPr wrap="none"/>
                <a:lstStyle/>
                <a:p>
                  <a:endParaRPr lang="en-US"/>
                </a:p>
              </p:txBody>
            </p:sp>
            <p:sp>
              <p:nvSpPr>
                <p:cNvPr id="613432" name="Line 56"/>
                <p:cNvSpPr>
                  <a:spLocks noChangeShapeType="1"/>
                </p:cNvSpPr>
                <p:nvPr/>
              </p:nvSpPr>
              <p:spPr bwMode="auto">
                <a:xfrm>
                  <a:off x="576" y="2016"/>
                  <a:ext cx="3072" cy="0"/>
                </a:xfrm>
                <a:prstGeom prst="line">
                  <a:avLst/>
                </a:prstGeom>
                <a:noFill/>
                <a:ln w="9525">
                  <a:solidFill>
                    <a:schemeClr val="tx1"/>
                  </a:solidFill>
                  <a:miter lim="800000"/>
                  <a:headEnd/>
                  <a:tailEnd/>
                </a:ln>
                <a:effectLst/>
              </p:spPr>
              <p:txBody>
                <a:bodyPr wrap="none"/>
                <a:lstStyle/>
                <a:p>
                  <a:endParaRPr lang="en-US"/>
                </a:p>
              </p:txBody>
            </p:sp>
            <p:sp>
              <p:nvSpPr>
                <p:cNvPr id="613433" name="Line 57"/>
                <p:cNvSpPr>
                  <a:spLocks noChangeShapeType="1"/>
                </p:cNvSpPr>
                <p:nvPr/>
              </p:nvSpPr>
              <p:spPr bwMode="auto">
                <a:xfrm>
                  <a:off x="576" y="1920"/>
                  <a:ext cx="3072" cy="0"/>
                </a:xfrm>
                <a:prstGeom prst="line">
                  <a:avLst/>
                </a:prstGeom>
                <a:noFill/>
                <a:ln w="9525">
                  <a:solidFill>
                    <a:schemeClr val="tx1"/>
                  </a:solidFill>
                  <a:miter lim="800000"/>
                  <a:headEnd/>
                  <a:tailEnd/>
                </a:ln>
                <a:effectLst/>
              </p:spPr>
              <p:txBody>
                <a:bodyPr wrap="none"/>
                <a:lstStyle/>
                <a:p>
                  <a:endParaRPr lang="en-US"/>
                </a:p>
              </p:txBody>
            </p:sp>
            <p:sp>
              <p:nvSpPr>
                <p:cNvPr id="613434" name="Line 58"/>
                <p:cNvSpPr>
                  <a:spLocks noChangeShapeType="1"/>
                </p:cNvSpPr>
                <p:nvPr/>
              </p:nvSpPr>
              <p:spPr bwMode="auto">
                <a:xfrm>
                  <a:off x="576" y="1824"/>
                  <a:ext cx="3072" cy="0"/>
                </a:xfrm>
                <a:prstGeom prst="line">
                  <a:avLst/>
                </a:prstGeom>
                <a:noFill/>
                <a:ln w="9525">
                  <a:solidFill>
                    <a:schemeClr val="tx1"/>
                  </a:solidFill>
                  <a:miter lim="800000"/>
                  <a:headEnd/>
                  <a:tailEnd/>
                </a:ln>
                <a:effectLst/>
              </p:spPr>
              <p:txBody>
                <a:bodyPr wrap="none"/>
                <a:lstStyle/>
                <a:p>
                  <a:endParaRPr lang="en-US"/>
                </a:p>
              </p:txBody>
            </p:sp>
            <p:sp>
              <p:nvSpPr>
                <p:cNvPr id="613435" name="Line 59"/>
                <p:cNvSpPr>
                  <a:spLocks noChangeShapeType="1"/>
                </p:cNvSpPr>
                <p:nvPr/>
              </p:nvSpPr>
              <p:spPr bwMode="auto">
                <a:xfrm>
                  <a:off x="576" y="1728"/>
                  <a:ext cx="3072" cy="0"/>
                </a:xfrm>
                <a:prstGeom prst="line">
                  <a:avLst/>
                </a:prstGeom>
                <a:noFill/>
                <a:ln w="9525">
                  <a:solidFill>
                    <a:schemeClr val="tx1"/>
                  </a:solidFill>
                  <a:miter lim="800000"/>
                  <a:headEnd/>
                  <a:tailEnd/>
                </a:ln>
                <a:effectLst/>
              </p:spPr>
              <p:txBody>
                <a:bodyPr wrap="none"/>
                <a:lstStyle/>
                <a:p>
                  <a:endParaRPr lang="en-US"/>
                </a:p>
              </p:txBody>
            </p:sp>
            <p:sp>
              <p:nvSpPr>
                <p:cNvPr id="613436" name="Line 60"/>
                <p:cNvSpPr>
                  <a:spLocks noChangeShapeType="1"/>
                </p:cNvSpPr>
                <p:nvPr/>
              </p:nvSpPr>
              <p:spPr bwMode="auto">
                <a:xfrm>
                  <a:off x="576" y="1632"/>
                  <a:ext cx="3072" cy="0"/>
                </a:xfrm>
                <a:prstGeom prst="line">
                  <a:avLst/>
                </a:prstGeom>
                <a:noFill/>
                <a:ln w="9525">
                  <a:solidFill>
                    <a:schemeClr val="tx1"/>
                  </a:solidFill>
                  <a:miter lim="800000"/>
                  <a:headEnd/>
                  <a:tailEnd/>
                </a:ln>
                <a:effectLst/>
              </p:spPr>
              <p:txBody>
                <a:bodyPr wrap="none"/>
                <a:lstStyle/>
                <a:p>
                  <a:endParaRPr lang="en-US"/>
                </a:p>
              </p:txBody>
            </p:sp>
            <p:sp>
              <p:nvSpPr>
                <p:cNvPr id="613437" name="Line 61"/>
                <p:cNvSpPr>
                  <a:spLocks noChangeShapeType="1"/>
                </p:cNvSpPr>
                <p:nvPr/>
              </p:nvSpPr>
              <p:spPr bwMode="auto">
                <a:xfrm>
                  <a:off x="576" y="1536"/>
                  <a:ext cx="3072" cy="0"/>
                </a:xfrm>
                <a:prstGeom prst="line">
                  <a:avLst/>
                </a:prstGeom>
                <a:noFill/>
                <a:ln w="9525">
                  <a:solidFill>
                    <a:schemeClr val="tx1"/>
                  </a:solidFill>
                  <a:miter lim="800000"/>
                  <a:headEnd/>
                  <a:tailEnd/>
                </a:ln>
                <a:effectLst/>
              </p:spPr>
              <p:txBody>
                <a:bodyPr wrap="none"/>
                <a:lstStyle/>
                <a:p>
                  <a:endParaRPr lang="en-US"/>
                </a:p>
              </p:txBody>
            </p:sp>
            <p:sp>
              <p:nvSpPr>
                <p:cNvPr id="613438" name="Line 62"/>
                <p:cNvSpPr>
                  <a:spLocks noChangeShapeType="1"/>
                </p:cNvSpPr>
                <p:nvPr/>
              </p:nvSpPr>
              <p:spPr bwMode="auto">
                <a:xfrm>
                  <a:off x="576" y="1440"/>
                  <a:ext cx="3072" cy="0"/>
                </a:xfrm>
                <a:prstGeom prst="line">
                  <a:avLst/>
                </a:prstGeom>
                <a:noFill/>
                <a:ln w="9525">
                  <a:solidFill>
                    <a:schemeClr val="tx1"/>
                  </a:solidFill>
                  <a:miter lim="800000"/>
                  <a:headEnd/>
                  <a:tailEnd/>
                </a:ln>
                <a:effectLst/>
              </p:spPr>
              <p:txBody>
                <a:bodyPr wrap="none"/>
                <a:lstStyle/>
                <a:p>
                  <a:endParaRPr lang="en-US"/>
                </a:p>
              </p:txBody>
            </p:sp>
            <p:sp>
              <p:nvSpPr>
                <p:cNvPr id="613439" name="Line 63"/>
                <p:cNvSpPr>
                  <a:spLocks noChangeShapeType="1"/>
                </p:cNvSpPr>
                <p:nvPr/>
              </p:nvSpPr>
              <p:spPr bwMode="auto">
                <a:xfrm>
                  <a:off x="576" y="1344"/>
                  <a:ext cx="3072" cy="0"/>
                </a:xfrm>
                <a:prstGeom prst="line">
                  <a:avLst/>
                </a:prstGeom>
                <a:noFill/>
                <a:ln w="9525">
                  <a:solidFill>
                    <a:schemeClr val="tx1"/>
                  </a:solidFill>
                  <a:miter lim="800000"/>
                  <a:headEnd/>
                  <a:tailEnd/>
                </a:ln>
                <a:effectLst/>
              </p:spPr>
              <p:txBody>
                <a:bodyPr wrap="none"/>
                <a:lstStyle/>
                <a:p>
                  <a:endParaRPr lang="en-US"/>
                </a:p>
              </p:txBody>
            </p:sp>
            <p:sp>
              <p:nvSpPr>
                <p:cNvPr id="613440" name="Line 64"/>
                <p:cNvSpPr>
                  <a:spLocks noChangeShapeType="1"/>
                </p:cNvSpPr>
                <p:nvPr/>
              </p:nvSpPr>
              <p:spPr bwMode="auto">
                <a:xfrm>
                  <a:off x="576" y="1248"/>
                  <a:ext cx="3072" cy="0"/>
                </a:xfrm>
                <a:prstGeom prst="line">
                  <a:avLst/>
                </a:prstGeom>
                <a:noFill/>
                <a:ln w="9525">
                  <a:solidFill>
                    <a:schemeClr val="tx1"/>
                  </a:solidFill>
                  <a:miter lim="800000"/>
                  <a:headEnd/>
                  <a:tailEnd/>
                </a:ln>
                <a:effectLst/>
              </p:spPr>
              <p:txBody>
                <a:bodyPr wrap="none"/>
                <a:lstStyle/>
                <a:p>
                  <a:endParaRPr lang="en-US"/>
                </a:p>
              </p:txBody>
            </p:sp>
            <p:sp>
              <p:nvSpPr>
                <p:cNvPr id="613441" name="Line 65"/>
                <p:cNvSpPr>
                  <a:spLocks noChangeShapeType="1"/>
                </p:cNvSpPr>
                <p:nvPr/>
              </p:nvSpPr>
              <p:spPr bwMode="auto">
                <a:xfrm>
                  <a:off x="576" y="1152"/>
                  <a:ext cx="3072" cy="0"/>
                </a:xfrm>
                <a:prstGeom prst="line">
                  <a:avLst/>
                </a:prstGeom>
                <a:noFill/>
                <a:ln w="9525">
                  <a:solidFill>
                    <a:schemeClr val="tx1"/>
                  </a:solidFill>
                  <a:miter lim="800000"/>
                  <a:headEnd/>
                  <a:tailEnd/>
                </a:ln>
                <a:effectLst/>
              </p:spPr>
              <p:txBody>
                <a:bodyPr wrap="none"/>
                <a:lstStyle/>
                <a:p>
                  <a:endParaRPr lang="en-US"/>
                </a:p>
              </p:txBody>
            </p:sp>
          </p:grpSp>
          <p:sp>
            <p:nvSpPr>
              <p:cNvPr id="613442" name="Rectangle 66"/>
              <p:cNvSpPr>
                <a:spLocks noChangeArrowheads="1"/>
              </p:cNvSpPr>
              <p:nvPr/>
            </p:nvSpPr>
            <p:spPr bwMode="auto">
              <a:xfrm>
                <a:off x="1536" y="960"/>
                <a:ext cx="768" cy="672"/>
              </a:xfrm>
              <a:prstGeom prst="rect">
                <a:avLst/>
              </a:prstGeom>
              <a:noFill/>
              <a:ln w="38100">
                <a:solidFill>
                  <a:schemeClr val="tx1"/>
                </a:solidFill>
                <a:miter lim="800000"/>
                <a:headEnd/>
                <a:tailEnd/>
              </a:ln>
              <a:effectLst/>
            </p:spPr>
            <p:txBody>
              <a:bodyPr wrap="none" anchor="ctr"/>
              <a:lstStyle/>
              <a:p>
                <a:endParaRPr lang="en-US"/>
              </a:p>
            </p:txBody>
          </p:sp>
          <p:sp>
            <p:nvSpPr>
              <p:cNvPr id="613443" name="Rectangle 67"/>
              <p:cNvSpPr>
                <a:spLocks noChangeArrowheads="1"/>
              </p:cNvSpPr>
              <p:nvPr/>
            </p:nvSpPr>
            <p:spPr bwMode="auto">
              <a:xfrm>
                <a:off x="2304" y="960"/>
                <a:ext cx="768" cy="672"/>
              </a:xfrm>
              <a:prstGeom prst="rect">
                <a:avLst/>
              </a:prstGeom>
              <a:noFill/>
              <a:ln w="38100">
                <a:solidFill>
                  <a:schemeClr val="tx1"/>
                </a:solidFill>
                <a:miter lim="800000"/>
                <a:headEnd/>
                <a:tailEnd/>
              </a:ln>
              <a:effectLst/>
            </p:spPr>
            <p:txBody>
              <a:bodyPr wrap="none" anchor="ctr"/>
              <a:lstStyle/>
              <a:p>
                <a:endParaRPr lang="en-US"/>
              </a:p>
            </p:txBody>
          </p:sp>
          <p:sp>
            <p:nvSpPr>
              <p:cNvPr id="613444" name="Rectangle 68"/>
              <p:cNvSpPr>
                <a:spLocks noChangeArrowheads="1"/>
              </p:cNvSpPr>
              <p:nvPr/>
            </p:nvSpPr>
            <p:spPr bwMode="auto">
              <a:xfrm>
                <a:off x="3072" y="960"/>
                <a:ext cx="768" cy="672"/>
              </a:xfrm>
              <a:prstGeom prst="rect">
                <a:avLst/>
              </a:prstGeom>
              <a:noFill/>
              <a:ln w="38100">
                <a:solidFill>
                  <a:schemeClr val="tx1"/>
                </a:solidFill>
                <a:miter lim="800000"/>
                <a:headEnd/>
                <a:tailEnd/>
              </a:ln>
              <a:effectLst/>
            </p:spPr>
            <p:txBody>
              <a:bodyPr wrap="none" anchor="ctr"/>
              <a:lstStyle/>
              <a:p>
                <a:endParaRPr lang="en-US"/>
              </a:p>
            </p:txBody>
          </p:sp>
          <p:sp>
            <p:nvSpPr>
              <p:cNvPr id="613445" name="Rectangle 69"/>
              <p:cNvSpPr>
                <a:spLocks noChangeArrowheads="1"/>
              </p:cNvSpPr>
              <p:nvPr/>
            </p:nvSpPr>
            <p:spPr bwMode="auto">
              <a:xfrm>
                <a:off x="3840" y="960"/>
                <a:ext cx="768" cy="672"/>
              </a:xfrm>
              <a:prstGeom prst="rect">
                <a:avLst/>
              </a:prstGeom>
              <a:noFill/>
              <a:ln w="38100">
                <a:solidFill>
                  <a:schemeClr val="tx1"/>
                </a:solidFill>
                <a:miter lim="800000"/>
                <a:headEnd/>
                <a:tailEnd/>
              </a:ln>
              <a:effectLst/>
            </p:spPr>
            <p:txBody>
              <a:bodyPr wrap="none" anchor="ctr"/>
              <a:lstStyle/>
              <a:p>
                <a:endParaRPr lang="en-US"/>
              </a:p>
            </p:txBody>
          </p:sp>
          <p:sp>
            <p:nvSpPr>
              <p:cNvPr id="613446" name="Rectangle 70"/>
              <p:cNvSpPr>
                <a:spLocks noChangeArrowheads="1"/>
              </p:cNvSpPr>
              <p:nvPr/>
            </p:nvSpPr>
            <p:spPr bwMode="auto">
              <a:xfrm>
                <a:off x="1536" y="1632"/>
                <a:ext cx="768" cy="672"/>
              </a:xfrm>
              <a:prstGeom prst="rect">
                <a:avLst/>
              </a:prstGeom>
              <a:noFill/>
              <a:ln w="38100">
                <a:solidFill>
                  <a:schemeClr val="tx1"/>
                </a:solidFill>
                <a:miter lim="800000"/>
                <a:headEnd/>
                <a:tailEnd/>
              </a:ln>
              <a:effectLst/>
            </p:spPr>
            <p:txBody>
              <a:bodyPr wrap="none" anchor="ctr"/>
              <a:lstStyle/>
              <a:p>
                <a:endParaRPr lang="en-US"/>
              </a:p>
            </p:txBody>
          </p:sp>
          <p:sp>
            <p:nvSpPr>
              <p:cNvPr id="613447" name="Rectangle 71"/>
              <p:cNvSpPr>
                <a:spLocks noChangeArrowheads="1"/>
              </p:cNvSpPr>
              <p:nvPr/>
            </p:nvSpPr>
            <p:spPr bwMode="auto">
              <a:xfrm>
                <a:off x="2304" y="1632"/>
                <a:ext cx="768" cy="672"/>
              </a:xfrm>
              <a:prstGeom prst="rect">
                <a:avLst/>
              </a:prstGeom>
              <a:noFill/>
              <a:ln w="38100">
                <a:solidFill>
                  <a:schemeClr val="tx1"/>
                </a:solidFill>
                <a:miter lim="800000"/>
                <a:headEnd/>
                <a:tailEnd/>
              </a:ln>
              <a:effectLst/>
            </p:spPr>
            <p:txBody>
              <a:bodyPr wrap="none" anchor="ctr"/>
              <a:lstStyle/>
              <a:p>
                <a:endParaRPr lang="en-US"/>
              </a:p>
            </p:txBody>
          </p:sp>
          <p:sp>
            <p:nvSpPr>
              <p:cNvPr id="613448" name="Rectangle 72"/>
              <p:cNvSpPr>
                <a:spLocks noChangeArrowheads="1"/>
              </p:cNvSpPr>
              <p:nvPr/>
            </p:nvSpPr>
            <p:spPr bwMode="auto">
              <a:xfrm>
                <a:off x="3072" y="1632"/>
                <a:ext cx="768" cy="672"/>
              </a:xfrm>
              <a:prstGeom prst="rect">
                <a:avLst/>
              </a:prstGeom>
              <a:noFill/>
              <a:ln w="38100">
                <a:solidFill>
                  <a:schemeClr val="tx1"/>
                </a:solidFill>
                <a:miter lim="800000"/>
                <a:headEnd/>
                <a:tailEnd/>
              </a:ln>
              <a:effectLst/>
            </p:spPr>
            <p:txBody>
              <a:bodyPr wrap="none" anchor="ctr"/>
              <a:lstStyle/>
              <a:p>
                <a:endParaRPr lang="en-US"/>
              </a:p>
            </p:txBody>
          </p:sp>
          <p:sp>
            <p:nvSpPr>
              <p:cNvPr id="613449" name="Rectangle 73"/>
              <p:cNvSpPr>
                <a:spLocks noChangeArrowheads="1"/>
              </p:cNvSpPr>
              <p:nvPr/>
            </p:nvSpPr>
            <p:spPr bwMode="auto">
              <a:xfrm>
                <a:off x="3840" y="1632"/>
                <a:ext cx="768" cy="672"/>
              </a:xfrm>
              <a:prstGeom prst="rect">
                <a:avLst/>
              </a:prstGeom>
              <a:noFill/>
              <a:ln w="38100">
                <a:solidFill>
                  <a:schemeClr val="tx1"/>
                </a:solidFill>
                <a:miter lim="800000"/>
                <a:headEnd/>
                <a:tailEnd/>
              </a:ln>
              <a:effectLst/>
            </p:spPr>
            <p:txBody>
              <a:bodyPr wrap="none" anchor="ctr"/>
              <a:lstStyle/>
              <a:p>
                <a:endParaRPr lang="en-US"/>
              </a:p>
            </p:txBody>
          </p:sp>
          <p:sp>
            <p:nvSpPr>
              <p:cNvPr id="613450" name="Rectangle 74"/>
              <p:cNvSpPr>
                <a:spLocks noChangeArrowheads="1"/>
              </p:cNvSpPr>
              <p:nvPr/>
            </p:nvSpPr>
            <p:spPr bwMode="auto">
              <a:xfrm>
                <a:off x="2304" y="2304"/>
                <a:ext cx="768" cy="672"/>
              </a:xfrm>
              <a:prstGeom prst="rect">
                <a:avLst/>
              </a:prstGeom>
              <a:noFill/>
              <a:ln w="38100">
                <a:solidFill>
                  <a:schemeClr val="tx1"/>
                </a:solidFill>
                <a:miter lim="800000"/>
                <a:headEnd/>
                <a:tailEnd/>
              </a:ln>
              <a:effectLst/>
            </p:spPr>
            <p:txBody>
              <a:bodyPr wrap="none" anchor="ctr"/>
              <a:lstStyle/>
              <a:p>
                <a:endParaRPr lang="en-US"/>
              </a:p>
            </p:txBody>
          </p:sp>
          <p:sp>
            <p:nvSpPr>
              <p:cNvPr id="613451" name="Rectangle 75"/>
              <p:cNvSpPr>
                <a:spLocks noChangeArrowheads="1"/>
              </p:cNvSpPr>
              <p:nvPr/>
            </p:nvSpPr>
            <p:spPr bwMode="auto">
              <a:xfrm>
                <a:off x="1536" y="2304"/>
                <a:ext cx="768" cy="672"/>
              </a:xfrm>
              <a:prstGeom prst="rect">
                <a:avLst/>
              </a:prstGeom>
              <a:noFill/>
              <a:ln w="38100">
                <a:solidFill>
                  <a:schemeClr val="tx1"/>
                </a:solidFill>
                <a:miter lim="800000"/>
                <a:headEnd/>
                <a:tailEnd/>
              </a:ln>
              <a:effectLst/>
            </p:spPr>
            <p:txBody>
              <a:bodyPr wrap="none" anchor="ctr"/>
              <a:lstStyle/>
              <a:p>
                <a:endParaRPr lang="en-US"/>
              </a:p>
            </p:txBody>
          </p:sp>
          <p:sp>
            <p:nvSpPr>
              <p:cNvPr id="613452" name="Rectangle 76"/>
              <p:cNvSpPr>
                <a:spLocks noChangeArrowheads="1"/>
              </p:cNvSpPr>
              <p:nvPr/>
            </p:nvSpPr>
            <p:spPr bwMode="auto">
              <a:xfrm>
                <a:off x="3072" y="2304"/>
                <a:ext cx="768" cy="672"/>
              </a:xfrm>
              <a:prstGeom prst="rect">
                <a:avLst/>
              </a:prstGeom>
              <a:noFill/>
              <a:ln w="38100">
                <a:solidFill>
                  <a:schemeClr val="tx1"/>
                </a:solidFill>
                <a:miter lim="800000"/>
                <a:headEnd/>
                <a:tailEnd/>
              </a:ln>
              <a:effectLst/>
            </p:spPr>
            <p:txBody>
              <a:bodyPr wrap="none" anchor="ctr"/>
              <a:lstStyle/>
              <a:p>
                <a:endParaRPr lang="en-US"/>
              </a:p>
            </p:txBody>
          </p:sp>
          <p:sp>
            <p:nvSpPr>
              <p:cNvPr id="613453" name="Rectangle 77"/>
              <p:cNvSpPr>
                <a:spLocks noChangeArrowheads="1"/>
              </p:cNvSpPr>
              <p:nvPr/>
            </p:nvSpPr>
            <p:spPr bwMode="auto">
              <a:xfrm>
                <a:off x="3840" y="2304"/>
                <a:ext cx="768" cy="672"/>
              </a:xfrm>
              <a:prstGeom prst="rect">
                <a:avLst/>
              </a:prstGeom>
              <a:noFill/>
              <a:ln w="38100">
                <a:solidFill>
                  <a:schemeClr val="tx1"/>
                </a:solidFill>
                <a:miter lim="800000"/>
                <a:headEnd/>
                <a:tailEnd/>
              </a:ln>
              <a:effectLst/>
            </p:spPr>
            <p:txBody>
              <a:bodyPr wrap="none" anchor="ctr"/>
              <a:lstStyle/>
              <a:p>
                <a:endParaRPr lang="en-US"/>
              </a:p>
            </p:txBody>
          </p:sp>
          <p:sp>
            <p:nvSpPr>
              <p:cNvPr id="613454" name="Rectangle 78"/>
              <p:cNvSpPr>
                <a:spLocks noChangeArrowheads="1"/>
              </p:cNvSpPr>
              <p:nvPr/>
            </p:nvSpPr>
            <p:spPr bwMode="auto">
              <a:xfrm>
                <a:off x="1536" y="2976"/>
                <a:ext cx="768" cy="672"/>
              </a:xfrm>
              <a:prstGeom prst="rect">
                <a:avLst/>
              </a:prstGeom>
              <a:noFill/>
              <a:ln w="38100">
                <a:solidFill>
                  <a:schemeClr val="tx1"/>
                </a:solidFill>
                <a:miter lim="800000"/>
                <a:headEnd/>
                <a:tailEnd/>
              </a:ln>
              <a:effectLst/>
            </p:spPr>
            <p:txBody>
              <a:bodyPr wrap="none" anchor="ctr"/>
              <a:lstStyle/>
              <a:p>
                <a:endParaRPr lang="en-US"/>
              </a:p>
            </p:txBody>
          </p:sp>
          <p:sp>
            <p:nvSpPr>
              <p:cNvPr id="613455" name="Rectangle 79"/>
              <p:cNvSpPr>
                <a:spLocks noChangeArrowheads="1"/>
              </p:cNvSpPr>
              <p:nvPr/>
            </p:nvSpPr>
            <p:spPr bwMode="auto">
              <a:xfrm>
                <a:off x="3072" y="2976"/>
                <a:ext cx="768" cy="672"/>
              </a:xfrm>
              <a:prstGeom prst="rect">
                <a:avLst/>
              </a:prstGeom>
              <a:noFill/>
              <a:ln w="38100">
                <a:solidFill>
                  <a:schemeClr val="tx1"/>
                </a:solidFill>
                <a:miter lim="800000"/>
                <a:headEnd/>
                <a:tailEnd/>
              </a:ln>
              <a:effectLst/>
            </p:spPr>
            <p:txBody>
              <a:bodyPr wrap="none" anchor="ctr"/>
              <a:lstStyle/>
              <a:p>
                <a:endParaRPr lang="en-US"/>
              </a:p>
            </p:txBody>
          </p:sp>
          <p:sp>
            <p:nvSpPr>
              <p:cNvPr id="613456" name="Rectangle 80"/>
              <p:cNvSpPr>
                <a:spLocks noChangeArrowheads="1"/>
              </p:cNvSpPr>
              <p:nvPr/>
            </p:nvSpPr>
            <p:spPr bwMode="auto">
              <a:xfrm>
                <a:off x="3840" y="2976"/>
                <a:ext cx="768" cy="672"/>
              </a:xfrm>
              <a:prstGeom prst="rect">
                <a:avLst/>
              </a:prstGeom>
              <a:noFill/>
              <a:ln w="38100">
                <a:solidFill>
                  <a:schemeClr val="tx1"/>
                </a:solidFill>
                <a:miter lim="800000"/>
                <a:headEnd/>
                <a:tailEnd/>
              </a:ln>
              <a:effectLst/>
            </p:spPr>
            <p:txBody>
              <a:bodyPr wrap="none" anchor="ctr"/>
              <a:lstStyle/>
              <a:p>
                <a:endParaRPr lang="en-US"/>
              </a:p>
            </p:txBody>
          </p:sp>
        </p:grpSp>
        <p:sp>
          <p:nvSpPr>
            <p:cNvPr id="613457" name="Rectangle 81"/>
            <p:cNvSpPr>
              <a:spLocks noChangeArrowheads="1"/>
            </p:cNvSpPr>
            <p:nvPr/>
          </p:nvSpPr>
          <p:spPr bwMode="auto">
            <a:xfrm>
              <a:off x="2304" y="2976"/>
              <a:ext cx="768" cy="672"/>
            </a:xfrm>
            <a:prstGeom prst="rect">
              <a:avLst/>
            </a:prstGeom>
            <a:noFill/>
            <a:ln w="38100">
              <a:solidFill>
                <a:schemeClr val="tx1"/>
              </a:solidFill>
              <a:miter lim="800000"/>
              <a:headEnd/>
              <a:tailEnd/>
            </a:ln>
            <a:effectLst/>
          </p:spPr>
          <p:txBody>
            <a:bodyPr wrap="none" anchor="ctr"/>
            <a:lstStyle/>
            <a:p>
              <a:endParaRPr lang="en-US"/>
            </a:p>
          </p:txBody>
        </p:sp>
      </p:grpSp>
    </p:spTree>
    <p:custDataLst>
      <p:tags r:id="rId1"/>
    </p:custDataLst>
    <p:extLst>
      <p:ext uri="{BB962C8B-B14F-4D97-AF65-F5344CB8AC3E}">
        <p14:creationId xmlns:p14="http://schemas.microsoft.com/office/powerpoint/2010/main" val="297919474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1600200" y="6172200"/>
            <a:ext cx="5334000" cy="457200"/>
          </a:xfrm>
          <a:prstGeom prst="rect">
            <a:avLst/>
          </a:prstGeom>
        </p:spPr>
        <p:txBody>
          <a:bodyPr/>
          <a:lstStyle/>
          <a:p>
            <a:endParaRPr lang="en-US" dirty="0"/>
          </a:p>
        </p:txBody>
      </p:sp>
      <p:sp>
        <p:nvSpPr>
          <p:cNvPr id="5" name="Slide Number Placeholder 4"/>
          <p:cNvSpPr>
            <a:spLocks noGrp="1"/>
          </p:cNvSpPr>
          <p:nvPr>
            <p:ph type="sldNum" sz="quarter" idx="11"/>
          </p:nvPr>
        </p:nvSpPr>
        <p:spPr/>
        <p:txBody>
          <a:bodyPr/>
          <a:lstStyle/>
          <a:p>
            <a:fld id="{A4A7138E-E6D5-4410-977C-50581AE24250}" type="slidenum">
              <a:rPr lang="en-US"/>
              <a:pPr/>
              <a:t>75</a:t>
            </a:fld>
            <a:endParaRPr lang="en-US"/>
          </a:p>
        </p:txBody>
      </p:sp>
      <p:sp>
        <p:nvSpPr>
          <p:cNvPr id="614402" name="Rectangle 2"/>
          <p:cNvSpPr>
            <a:spLocks noGrp="1" noChangeArrowheads="1"/>
          </p:cNvSpPr>
          <p:nvPr>
            <p:ph type="title"/>
          </p:nvPr>
        </p:nvSpPr>
        <p:spPr/>
        <p:txBody>
          <a:bodyPr/>
          <a:lstStyle/>
          <a:p>
            <a:r>
              <a:rPr lang="en-US"/>
              <a:t>Tiling</a:t>
            </a:r>
          </a:p>
        </p:txBody>
      </p:sp>
      <p:sp>
        <p:nvSpPr>
          <p:cNvPr id="614403" name="Rectangle 3"/>
          <p:cNvSpPr>
            <a:spLocks noGrp="1" noChangeArrowheads="1"/>
          </p:cNvSpPr>
          <p:nvPr>
            <p:ph type="body" idx="1"/>
          </p:nvPr>
        </p:nvSpPr>
        <p:spPr>
          <a:xfrm>
            <a:off x="533400" y="1371600"/>
            <a:ext cx="7924800" cy="5029200"/>
          </a:xfrm>
        </p:spPr>
        <p:txBody>
          <a:bodyPr/>
          <a:lstStyle/>
          <a:p>
            <a:r>
              <a:rPr lang="en-US" b="1" i="1" u="sng"/>
              <a:t>Tile</a:t>
            </a:r>
            <a:r>
              <a:rPr lang="en-US"/>
              <a:t>: a small rectangular subdomain of a problem domain.  Sometimes called a </a:t>
            </a:r>
            <a:r>
              <a:rPr lang="en-US" b="1" i="1" u="sng"/>
              <a:t>block</a:t>
            </a:r>
            <a:r>
              <a:rPr lang="en-US"/>
              <a:t> or a </a:t>
            </a:r>
            <a:r>
              <a:rPr lang="en-US" b="1" i="1" u="sng"/>
              <a:t>chunk</a:t>
            </a:r>
            <a:r>
              <a:rPr lang="en-US"/>
              <a:t>.</a:t>
            </a:r>
            <a:endParaRPr lang="en-US" u="sng"/>
          </a:p>
          <a:p>
            <a:r>
              <a:rPr lang="en-US" b="1" i="1" u="sng"/>
              <a:t>Tiling</a:t>
            </a:r>
            <a:r>
              <a:rPr lang="en-US"/>
              <a:t>: breaking the domain into tiles.</a:t>
            </a:r>
          </a:p>
          <a:p>
            <a:r>
              <a:rPr lang="en-US"/>
              <a:t>Tiling strategy: operate on each tile to completion, then move to the next tile.</a:t>
            </a:r>
          </a:p>
          <a:p>
            <a:r>
              <a:rPr lang="en-US"/>
              <a:t>Tile size can be set at runtime, according to what’s best for the machine that you’re running on.</a:t>
            </a:r>
          </a:p>
        </p:txBody>
      </p:sp>
      <p:sp>
        <p:nvSpPr>
          <p:cNvPr id="6" name="Footer Placeholder 3"/>
          <p:cNvSpPr txBox="1">
            <a:spLocks/>
          </p:cNvSpPr>
          <p:nvPr/>
        </p:nvSpPr>
        <p:spPr bwMode="auto">
          <a:xfrm>
            <a:off x="1600200" y="6172200"/>
            <a:ext cx="5334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Supercomputing in Plain English: Storage Hierarchy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Tue Jan 27 2015</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Tree>
    <p:custDataLst>
      <p:tags r:id="rId1"/>
    </p:custDataLst>
    <p:extLst>
      <p:ext uri="{BB962C8B-B14F-4D97-AF65-F5344CB8AC3E}">
        <p14:creationId xmlns:p14="http://schemas.microsoft.com/office/powerpoint/2010/main" val="258483532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1600200" y="6172200"/>
            <a:ext cx="5334000" cy="457200"/>
          </a:xfrm>
          <a:prstGeom prst="rect">
            <a:avLst/>
          </a:prstGeom>
        </p:spPr>
        <p:txBody>
          <a:bodyPr/>
          <a:lstStyle/>
          <a:p>
            <a:endParaRPr lang="en-US" dirty="0"/>
          </a:p>
        </p:txBody>
      </p:sp>
      <p:sp>
        <p:nvSpPr>
          <p:cNvPr id="5" name="Slide Number Placeholder 4"/>
          <p:cNvSpPr>
            <a:spLocks noGrp="1"/>
          </p:cNvSpPr>
          <p:nvPr>
            <p:ph type="sldNum" sz="quarter" idx="11"/>
          </p:nvPr>
        </p:nvSpPr>
        <p:spPr/>
        <p:txBody>
          <a:bodyPr/>
          <a:lstStyle/>
          <a:p>
            <a:fld id="{0A551244-C64D-4A81-8D4C-EB05C41BC34F}" type="slidenum">
              <a:rPr lang="en-US"/>
              <a:pPr/>
              <a:t>76</a:t>
            </a:fld>
            <a:endParaRPr lang="en-US"/>
          </a:p>
        </p:txBody>
      </p:sp>
      <p:sp>
        <p:nvSpPr>
          <p:cNvPr id="615426" name="Rectangle 2"/>
          <p:cNvSpPr>
            <a:spLocks noGrp="1" noChangeArrowheads="1"/>
          </p:cNvSpPr>
          <p:nvPr>
            <p:ph type="title"/>
          </p:nvPr>
        </p:nvSpPr>
        <p:spPr/>
        <p:txBody>
          <a:bodyPr/>
          <a:lstStyle/>
          <a:p>
            <a:r>
              <a:rPr lang="en-US"/>
              <a:t>Tiling Code: F90</a:t>
            </a:r>
          </a:p>
        </p:txBody>
      </p:sp>
      <p:sp>
        <p:nvSpPr>
          <p:cNvPr id="615427" name="Rectangle 3"/>
          <p:cNvSpPr>
            <a:spLocks noGrp="1" noChangeArrowheads="1"/>
          </p:cNvSpPr>
          <p:nvPr>
            <p:ph type="body" idx="1"/>
          </p:nvPr>
        </p:nvSpPr>
        <p:spPr>
          <a:xfrm>
            <a:off x="533400" y="1371600"/>
            <a:ext cx="8229600" cy="5105400"/>
          </a:xfrm>
        </p:spPr>
        <p:txBody>
          <a:bodyPr/>
          <a:lstStyle/>
          <a:p>
            <a:pPr>
              <a:buFont typeface="Wingdings" pitchFamily="2" charset="2"/>
              <a:buNone/>
            </a:pPr>
            <a:r>
              <a:rPr lang="en-US" sz="1200" b="1" dirty="0">
                <a:latin typeface="Courier New" pitchFamily="49" charset="0"/>
              </a:rPr>
              <a:t>SUBROUTINE </a:t>
            </a:r>
            <a:r>
              <a:rPr lang="en-US" sz="1200" b="1" dirty="0" err="1">
                <a:latin typeface="Courier New" pitchFamily="49" charset="0"/>
              </a:rPr>
              <a:t>matrix_matrix_mult_by_tiling</a:t>
            </a:r>
            <a:r>
              <a:rPr lang="en-US" sz="1200" b="1" dirty="0">
                <a:latin typeface="Courier New" pitchFamily="49" charset="0"/>
              </a:rPr>
              <a:t> (</a:t>
            </a:r>
            <a:r>
              <a:rPr lang="en-US" sz="1200" b="1" dirty="0" err="1">
                <a:latin typeface="Courier New" pitchFamily="49" charset="0"/>
              </a:rPr>
              <a:t>dst</a:t>
            </a:r>
            <a:r>
              <a:rPr lang="en-US" sz="1200" b="1" dirty="0">
                <a:latin typeface="Courier New" pitchFamily="49" charset="0"/>
              </a:rPr>
              <a:t>, src1, src2, nr, </a:t>
            </a:r>
            <a:r>
              <a:rPr lang="en-US" sz="1200" b="1" dirty="0" err="1">
                <a:latin typeface="Courier New" pitchFamily="49" charset="0"/>
              </a:rPr>
              <a:t>nc</a:t>
            </a:r>
            <a:r>
              <a:rPr lang="en-US" sz="1200" b="1" dirty="0">
                <a:latin typeface="Courier New" pitchFamily="49" charset="0"/>
              </a:rPr>
              <a:t>, </a:t>
            </a:r>
            <a:r>
              <a:rPr lang="en-US" sz="1200" b="1" dirty="0" err="1">
                <a:latin typeface="Courier New" pitchFamily="49" charset="0"/>
              </a:rPr>
              <a:t>nq</a:t>
            </a:r>
            <a:r>
              <a:rPr lang="en-US" sz="1200" b="1" dirty="0">
                <a:latin typeface="Courier New" pitchFamily="49" charset="0"/>
              </a:rPr>
              <a:t>, &amp;</a:t>
            </a:r>
          </a:p>
          <a:p>
            <a:pPr>
              <a:lnSpc>
                <a:spcPct val="80000"/>
              </a:lnSpc>
              <a:buFont typeface="Wingdings" pitchFamily="2" charset="2"/>
              <a:buNone/>
            </a:pPr>
            <a:r>
              <a:rPr lang="en-US" sz="1200" b="1" dirty="0">
                <a:latin typeface="Courier New" pitchFamily="49" charset="0"/>
              </a:rPr>
              <a:t> &amp;           </a:t>
            </a:r>
            <a:r>
              <a:rPr lang="en-US" sz="1200" b="1" dirty="0" err="1">
                <a:latin typeface="Courier New" pitchFamily="49" charset="0"/>
              </a:rPr>
              <a:t>rtilesize</a:t>
            </a:r>
            <a:r>
              <a:rPr lang="en-US" sz="1200" b="1" dirty="0">
                <a:latin typeface="Courier New" pitchFamily="49" charset="0"/>
              </a:rPr>
              <a:t>, </a:t>
            </a:r>
            <a:r>
              <a:rPr lang="en-US" sz="1200" b="1" dirty="0" err="1">
                <a:latin typeface="Courier New" pitchFamily="49" charset="0"/>
              </a:rPr>
              <a:t>ctilesize</a:t>
            </a:r>
            <a:r>
              <a:rPr lang="en-US" sz="1200" b="1" dirty="0">
                <a:latin typeface="Courier New" pitchFamily="49" charset="0"/>
              </a:rPr>
              <a:t>, </a:t>
            </a:r>
            <a:r>
              <a:rPr lang="en-US" sz="1200" b="1" dirty="0" err="1">
                <a:latin typeface="Courier New" pitchFamily="49" charset="0"/>
              </a:rPr>
              <a:t>qtilesize</a:t>
            </a:r>
            <a:r>
              <a:rPr lang="en-US" sz="1200" b="1" dirty="0">
                <a:latin typeface="Courier New" pitchFamily="49" charset="0"/>
              </a:rPr>
              <a:t>)</a:t>
            </a:r>
          </a:p>
          <a:p>
            <a:pPr>
              <a:lnSpc>
                <a:spcPct val="80000"/>
              </a:lnSpc>
              <a:buFont typeface="Wingdings" pitchFamily="2" charset="2"/>
              <a:buNone/>
            </a:pPr>
            <a:r>
              <a:rPr lang="en-US" sz="1200" b="1" dirty="0">
                <a:latin typeface="Courier New" pitchFamily="49" charset="0"/>
              </a:rPr>
              <a:t>  IMPLICIT NONE</a:t>
            </a:r>
          </a:p>
          <a:p>
            <a:pPr>
              <a:lnSpc>
                <a:spcPct val="80000"/>
              </a:lnSpc>
              <a:buFont typeface="Wingdings" pitchFamily="2" charset="2"/>
              <a:buNone/>
            </a:pPr>
            <a:r>
              <a:rPr lang="en-US" sz="1200" b="1" dirty="0">
                <a:latin typeface="Courier New" pitchFamily="49" charset="0"/>
              </a:rPr>
              <a:t>  INTEGER,INTENT(IN) :: nr, </a:t>
            </a:r>
            <a:r>
              <a:rPr lang="en-US" sz="1200" b="1" dirty="0" err="1">
                <a:latin typeface="Courier New" pitchFamily="49" charset="0"/>
              </a:rPr>
              <a:t>nc</a:t>
            </a:r>
            <a:r>
              <a:rPr lang="en-US" sz="1200" b="1" dirty="0">
                <a:latin typeface="Courier New" pitchFamily="49" charset="0"/>
              </a:rPr>
              <a:t>, </a:t>
            </a:r>
            <a:r>
              <a:rPr lang="en-US" sz="1200" b="1" dirty="0" err="1">
                <a:latin typeface="Courier New" pitchFamily="49" charset="0"/>
              </a:rPr>
              <a:t>nq</a:t>
            </a:r>
            <a:endParaRPr lang="en-US" sz="1200" b="1" dirty="0">
              <a:latin typeface="Courier New" pitchFamily="49" charset="0"/>
            </a:endParaRPr>
          </a:p>
          <a:p>
            <a:pPr>
              <a:lnSpc>
                <a:spcPct val="80000"/>
              </a:lnSpc>
              <a:buFont typeface="Wingdings" pitchFamily="2" charset="2"/>
              <a:buNone/>
            </a:pPr>
            <a:r>
              <a:rPr lang="en-US" sz="1200" b="1" dirty="0">
                <a:latin typeface="Courier New" pitchFamily="49" charset="0"/>
              </a:rPr>
              <a:t>  REAL,DIMENSION(</a:t>
            </a:r>
            <a:r>
              <a:rPr lang="en-US" sz="1200" b="1" dirty="0" err="1">
                <a:latin typeface="Courier New" pitchFamily="49" charset="0"/>
              </a:rPr>
              <a:t>nr,nc</a:t>
            </a:r>
            <a:r>
              <a:rPr lang="en-US" sz="1200" b="1" dirty="0">
                <a:latin typeface="Courier New" pitchFamily="49" charset="0"/>
              </a:rPr>
              <a:t>),INTENT(OUT) :: </a:t>
            </a:r>
            <a:r>
              <a:rPr lang="en-US" sz="1200" b="1" dirty="0" err="1">
                <a:latin typeface="Courier New" pitchFamily="49" charset="0"/>
              </a:rPr>
              <a:t>dst</a:t>
            </a:r>
            <a:endParaRPr lang="en-US" sz="1200" b="1" dirty="0">
              <a:latin typeface="Courier New" pitchFamily="49" charset="0"/>
            </a:endParaRPr>
          </a:p>
          <a:p>
            <a:pPr>
              <a:lnSpc>
                <a:spcPct val="80000"/>
              </a:lnSpc>
              <a:buFont typeface="Wingdings" pitchFamily="2" charset="2"/>
              <a:buNone/>
            </a:pPr>
            <a:r>
              <a:rPr lang="en-US" sz="1200" b="1" dirty="0">
                <a:latin typeface="Courier New" pitchFamily="49" charset="0"/>
              </a:rPr>
              <a:t>  REAL,DIMENSION(</a:t>
            </a:r>
            <a:r>
              <a:rPr lang="en-US" sz="1200" b="1" dirty="0" err="1">
                <a:latin typeface="Courier New" pitchFamily="49" charset="0"/>
              </a:rPr>
              <a:t>nr,nq</a:t>
            </a:r>
            <a:r>
              <a:rPr lang="en-US" sz="1200" b="1" dirty="0">
                <a:latin typeface="Courier New" pitchFamily="49" charset="0"/>
              </a:rPr>
              <a:t>),INTENT(IN)  :: src1</a:t>
            </a:r>
          </a:p>
          <a:p>
            <a:pPr>
              <a:lnSpc>
                <a:spcPct val="80000"/>
              </a:lnSpc>
              <a:buFont typeface="Wingdings" pitchFamily="2" charset="2"/>
              <a:buNone/>
            </a:pPr>
            <a:r>
              <a:rPr lang="en-US" sz="1200" b="1" dirty="0">
                <a:latin typeface="Courier New" pitchFamily="49" charset="0"/>
              </a:rPr>
              <a:t>  REAL,DIMENSION(</a:t>
            </a:r>
            <a:r>
              <a:rPr lang="en-US" sz="1200" b="1" dirty="0" err="1">
                <a:latin typeface="Courier New" pitchFamily="49" charset="0"/>
              </a:rPr>
              <a:t>nq,nc</a:t>
            </a:r>
            <a:r>
              <a:rPr lang="en-US" sz="1200" b="1" dirty="0">
                <a:latin typeface="Courier New" pitchFamily="49" charset="0"/>
              </a:rPr>
              <a:t>),INTENT(IN)  :: src2</a:t>
            </a:r>
          </a:p>
          <a:p>
            <a:pPr>
              <a:lnSpc>
                <a:spcPct val="80000"/>
              </a:lnSpc>
              <a:buFont typeface="Wingdings" pitchFamily="2" charset="2"/>
              <a:buNone/>
            </a:pPr>
            <a:r>
              <a:rPr lang="en-US" sz="1200" b="1" dirty="0">
                <a:latin typeface="Courier New" pitchFamily="49" charset="0"/>
              </a:rPr>
              <a:t>  INTEGER,INTENT(IN) :: </a:t>
            </a:r>
            <a:r>
              <a:rPr lang="en-US" sz="1200" b="1" dirty="0" err="1">
                <a:latin typeface="Courier New" pitchFamily="49" charset="0"/>
              </a:rPr>
              <a:t>rtilesize</a:t>
            </a:r>
            <a:r>
              <a:rPr lang="en-US" sz="1200" b="1" dirty="0">
                <a:latin typeface="Courier New" pitchFamily="49" charset="0"/>
              </a:rPr>
              <a:t>, </a:t>
            </a:r>
            <a:r>
              <a:rPr lang="en-US" sz="1200" b="1" dirty="0" err="1">
                <a:latin typeface="Courier New" pitchFamily="49" charset="0"/>
              </a:rPr>
              <a:t>ctilesize</a:t>
            </a:r>
            <a:r>
              <a:rPr lang="en-US" sz="1200" b="1" dirty="0">
                <a:latin typeface="Courier New" pitchFamily="49" charset="0"/>
              </a:rPr>
              <a:t>, </a:t>
            </a:r>
            <a:r>
              <a:rPr lang="en-US" sz="1200" b="1" dirty="0" err="1">
                <a:latin typeface="Courier New" pitchFamily="49" charset="0"/>
              </a:rPr>
              <a:t>qtilesize</a:t>
            </a:r>
            <a:endParaRPr lang="en-US" sz="1200" b="1" dirty="0">
              <a:latin typeface="Courier New" pitchFamily="49" charset="0"/>
            </a:endParaRPr>
          </a:p>
          <a:p>
            <a:pPr>
              <a:lnSpc>
                <a:spcPct val="60000"/>
              </a:lnSpc>
              <a:buFont typeface="Wingdings" pitchFamily="2" charset="2"/>
              <a:buNone/>
            </a:pPr>
            <a:endParaRPr lang="en-US" sz="1200" b="1" dirty="0">
              <a:latin typeface="Courier New" pitchFamily="49" charset="0"/>
            </a:endParaRPr>
          </a:p>
          <a:p>
            <a:pPr>
              <a:lnSpc>
                <a:spcPct val="70000"/>
              </a:lnSpc>
              <a:buFont typeface="Wingdings" pitchFamily="2" charset="2"/>
              <a:buNone/>
            </a:pPr>
            <a:r>
              <a:rPr lang="en-US" sz="1200" b="1" dirty="0">
                <a:latin typeface="Courier New" pitchFamily="49" charset="0"/>
              </a:rPr>
              <a:t>  INTEGER :: </a:t>
            </a:r>
            <a:r>
              <a:rPr lang="en-US" sz="1200" b="1" dirty="0" err="1">
                <a:latin typeface="Courier New" pitchFamily="49" charset="0"/>
              </a:rPr>
              <a:t>rstart</a:t>
            </a:r>
            <a:r>
              <a:rPr lang="en-US" sz="1200" b="1" dirty="0">
                <a:latin typeface="Courier New" pitchFamily="49" charset="0"/>
              </a:rPr>
              <a:t>, rend, </a:t>
            </a:r>
            <a:r>
              <a:rPr lang="en-US" sz="1200" b="1" dirty="0" err="1">
                <a:latin typeface="Courier New" pitchFamily="49" charset="0"/>
              </a:rPr>
              <a:t>cstart</a:t>
            </a:r>
            <a:r>
              <a:rPr lang="en-US" sz="1200" b="1" dirty="0">
                <a:latin typeface="Courier New" pitchFamily="49" charset="0"/>
              </a:rPr>
              <a:t>, </a:t>
            </a:r>
            <a:r>
              <a:rPr lang="en-US" sz="1200" b="1" dirty="0" err="1">
                <a:latin typeface="Courier New" pitchFamily="49" charset="0"/>
              </a:rPr>
              <a:t>cend</a:t>
            </a:r>
            <a:r>
              <a:rPr lang="en-US" sz="1200" b="1" dirty="0">
                <a:latin typeface="Courier New" pitchFamily="49" charset="0"/>
              </a:rPr>
              <a:t>, </a:t>
            </a:r>
            <a:r>
              <a:rPr lang="en-US" sz="1200" b="1" dirty="0" err="1">
                <a:latin typeface="Courier New" pitchFamily="49" charset="0"/>
              </a:rPr>
              <a:t>qstart</a:t>
            </a:r>
            <a:r>
              <a:rPr lang="en-US" sz="1200" b="1" dirty="0">
                <a:latin typeface="Courier New" pitchFamily="49" charset="0"/>
              </a:rPr>
              <a:t>, </a:t>
            </a:r>
            <a:r>
              <a:rPr lang="en-US" sz="1200" b="1" dirty="0" err="1">
                <a:latin typeface="Courier New" pitchFamily="49" charset="0"/>
              </a:rPr>
              <a:t>qend</a:t>
            </a:r>
            <a:endParaRPr lang="en-US" sz="1200" b="1" dirty="0">
              <a:latin typeface="Courier New" pitchFamily="49" charset="0"/>
            </a:endParaRPr>
          </a:p>
          <a:p>
            <a:pPr>
              <a:lnSpc>
                <a:spcPct val="60000"/>
              </a:lnSpc>
              <a:buFont typeface="Wingdings" pitchFamily="2" charset="2"/>
              <a:buNone/>
            </a:pPr>
            <a:endParaRPr lang="en-US" sz="1200" b="1" dirty="0">
              <a:latin typeface="Courier New" pitchFamily="49" charset="0"/>
            </a:endParaRPr>
          </a:p>
          <a:p>
            <a:pPr>
              <a:lnSpc>
                <a:spcPct val="70000"/>
              </a:lnSpc>
              <a:buFont typeface="Wingdings" pitchFamily="2" charset="2"/>
              <a:buNone/>
            </a:pPr>
            <a:r>
              <a:rPr lang="en-US" sz="1200" b="1" dirty="0">
                <a:latin typeface="Courier New" pitchFamily="49" charset="0"/>
              </a:rPr>
              <a:t>  DO </a:t>
            </a:r>
            <a:r>
              <a:rPr lang="en-US" sz="1200" b="1" dirty="0" err="1">
                <a:latin typeface="Courier New" pitchFamily="49" charset="0"/>
              </a:rPr>
              <a:t>cstart</a:t>
            </a:r>
            <a:r>
              <a:rPr lang="en-US" sz="1200" b="1" dirty="0">
                <a:latin typeface="Courier New" pitchFamily="49" charset="0"/>
              </a:rPr>
              <a:t> = 1, </a:t>
            </a:r>
            <a:r>
              <a:rPr lang="en-US" sz="1200" b="1" dirty="0" err="1">
                <a:latin typeface="Courier New" pitchFamily="49" charset="0"/>
              </a:rPr>
              <a:t>nc</a:t>
            </a:r>
            <a:r>
              <a:rPr lang="en-US" sz="1200" b="1" dirty="0">
                <a:latin typeface="Courier New" pitchFamily="49" charset="0"/>
              </a:rPr>
              <a:t>, </a:t>
            </a:r>
            <a:r>
              <a:rPr lang="en-US" sz="1200" b="1" dirty="0" err="1">
                <a:latin typeface="Courier New" pitchFamily="49" charset="0"/>
              </a:rPr>
              <a:t>ctilesize</a:t>
            </a:r>
            <a:endParaRPr lang="en-US" sz="1200" b="1" dirty="0">
              <a:latin typeface="Courier New" pitchFamily="49" charset="0"/>
            </a:endParaRPr>
          </a:p>
          <a:p>
            <a:pPr>
              <a:lnSpc>
                <a:spcPct val="80000"/>
              </a:lnSpc>
              <a:buFont typeface="Wingdings" pitchFamily="2" charset="2"/>
              <a:buNone/>
            </a:pPr>
            <a:r>
              <a:rPr lang="en-US" sz="1200" b="1" dirty="0">
                <a:latin typeface="Courier New" pitchFamily="49" charset="0"/>
              </a:rPr>
              <a:t>    </a:t>
            </a:r>
            <a:r>
              <a:rPr lang="en-US" sz="1200" b="1" dirty="0" err="1">
                <a:latin typeface="Courier New" pitchFamily="49" charset="0"/>
              </a:rPr>
              <a:t>cend</a:t>
            </a:r>
            <a:r>
              <a:rPr lang="en-US" sz="1200" b="1" dirty="0">
                <a:latin typeface="Courier New" pitchFamily="49" charset="0"/>
              </a:rPr>
              <a:t> = </a:t>
            </a:r>
            <a:r>
              <a:rPr lang="en-US" sz="1200" b="1" dirty="0" err="1">
                <a:latin typeface="Courier New" pitchFamily="49" charset="0"/>
              </a:rPr>
              <a:t>cstart</a:t>
            </a:r>
            <a:r>
              <a:rPr lang="en-US" sz="1200" b="1" dirty="0">
                <a:latin typeface="Courier New" pitchFamily="49" charset="0"/>
              </a:rPr>
              <a:t> + </a:t>
            </a:r>
            <a:r>
              <a:rPr lang="en-US" sz="1200" b="1" dirty="0" err="1">
                <a:latin typeface="Courier New" pitchFamily="49" charset="0"/>
              </a:rPr>
              <a:t>ctilesize</a:t>
            </a:r>
            <a:r>
              <a:rPr lang="en-US" sz="1200" b="1" dirty="0">
                <a:latin typeface="Courier New" pitchFamily="49" charset="0"/>
              </a:rPr>
              <a:t> - 1</a:t>
            </a:r>
          </a:p>
          <a:p>
            <a:pPr>
              <a:lnSpc>
                <a:spcPct val="80000"/>
              </a:lnSpc>
              <a:buFont typeface="Wingdings" pitchFamily="2" charset="2"/>
              <a:buNone/>
            </a:pPr>
            <a:r>
              <a:rPr lang="en-US" sz="1200" b="1" dirty="0">
                <a:latin typeface="Courier New" pitchFamily="49" charset="0"/>
              </a:rPr>
              <a:t>    IF (</a:t>
            </a:r>
            <a:r>
              <a:rPr lang="en-US" sz="1200" b="1" dirty="0" err="1">
                <a:latin typeface="Courier New" pitchFamily="49" charset="0"/>
              </a:rPr>
              <a:t>cend</a:t>
            </a:r>
            <a:r>
              <a:rPr lang="en-US" sz="1200" b="1" dirty="0">
                <a:latin typeface="Courier New" pitchFamily="49" charset="0"/>
              </a:rPr>
              <a:t> &gt; </a:t>
            </a:r>
            <a:r>
              <a:rPr lang="en-US" sz="1200" b="1" dirty="0" err="1">
                <a:latin typeface="Courier New" pitchFamily="49" charset="0"/>
              </a:rPr>
              <a:t>nc</a:t>
            </a:r>
            <a:r>
              <a:rPr lang="en-US" sz="1200" b="1" dirty="0">
                <a:latin typeface="Courier New" pitchFamily="49" charset="0"/>
              </a:rPr>
              <a:t>) </a:t>
            </a:r>
            <a:r>
              <a:rPr lang="en-US" sz="1200" b="1" dirty="0" err="1">
                <a:latin typeface="Courier New" pitchFamily="49" charset="0"/>
              </a:rPr>
              <a:t>cend</a:t>
            </a:r>
            <a:r>
              <a:rPr lang="en-US" sz="1200" b="1" dirty="0">
                <a:latin typeface="Courier New" pitchFamily="49" charset="0"/>
              </a:rPr>
              <a:t> = </a:t>
            </a:r>
            <a:r>
              <a:rPr lang="en-US" sz="1200" b="1" dirty="0" err="1">
                <a:latin typeface="Courier New" pitchFamily="49" charset="0"/>
              </a:rPr>
              <a:t>nc</a:t>
            </a:r>
            <a:endParaRPr lang="en-US" sz="1200" b="1" dirty="0">
              <a:latin typeface="Courier New" pitchFamily="49" charset="0"/>
            </a:endParaRPr>
          </a:p>
          <a:p>
            <a:pPr>
              <a:lnSpc>
                <a:spcPct val="80000"/>
              </a:lnSpc>
              <a:buFont typeface="Wingdings" pitchFamily="2" charset="2"/>
              <a:buNone/>
            </a:pPr>
            <a:r>
              <a:rPr lang="en-US" sz="1200" b="1" dirty="0">
                <a:latin typeface="Courier New" pitchFamily="49" charset="0"/>
              </a:rPr>
              <a:t>    DO </a:t>
            </a:r>
            <a:r>
              <a:rPr lang="en-US" sz="1200" b="1" dirty="0" err="1">
                <a:latin typeface="Courier New" pitchFamily="49" charset="0"/>
              </a:rPr>
              <a:t>rstart</a:t>
            </a:r>
            <a:r>
              <a:rPr lang="en-US" sz="1200" b="1" dirty="0">
                <a:latin typeface="Courier New" pitchFamily="49" charset="0"/>
              </a:rPr>
              <a:t> = 1, nr, </a:t>
            </a:r>
            <a:r>
              <a:rPr lang="en-US" sz="1200" b="1" dirty="0" err="1">
                <a:latin typeface="Courier New" pitchFamily="49" charset="0"/>
              </a:rPr>
              <a:t>rtilesize</a:t>
            </a:r>
            <a:endParaRPr lang="en-US" sz="1200" b="1" dirty="0">
              <a:latin typeface="Courier New" pitchFamily="49" charset="0"/>
            </a:endParaRPr>
          </a:p>
          <a:p>
            <a:pPr>
              <a:lnSpc>
                <a:spcPct val="80000"/>
              </a:lnSpc>
              <a:buFont typeface="Wingdings" pitchFamily="2" charset="2"/>
              <a:buNone/>
            </a:pPr>
            <a:r>
              <a:rPr lang="en-US" sz="1200" b="1" dirty="0">
                <a:latin typeface="Courier New" pitchFamily="49" charset="0"/>
              </a:rPr>
              <a:t>      rend = </a:t>
            </a:r>
            <a:r>
              <a:rPr lang="en-US" sz="1200" b="1" dirty="0" err="1">
                <a:latin typeface="Courier New" pitchFamily="49" charset="0"/>
              </a:rPr>
              <a:t>rstart</a:t>
            </a:r>
            <a:r>
              <a:rPr lang="en-US" sz="1200" b="1" dirty="0">
                <a:latin typeface="Courier New" pitchFamily="49" charset="0"/>
              </a:rPr>
              <a:t> + </a:t>
            </a:r>
            <a:r>
              <a:rPr lang="en-US" sz="1200" b="1" dirty="0" err="1">
                <a:latin typeface="Courier New" pitchFamily="49" charset="0"/>
              </a:rPr>
              <a:t>rtilesize</a:t>
            </a:r>
            <a:r>
              <a:rPr lang="en-US" sz="1200" b="1" dirty="0">
                <a:latin typeface="Courier New" pitchFamily="49" charset="0"/>
              </a:rPr>
              <a:t> - 1</a:t>
            </a:r>
          </a:p>
          <a:p>
            <a:pPr>
              <a:lnSpc>
                <a:spcPct val="80000"/>
              </a:lnSpc>
              <a:buFont typeface="Wingdings" pitchFamily="2" charset="2"/>
              <a:buNone/>
            </a:pPr>
            <a:r>
              <a:rPr lang="en-US" sz="1200" b="1" dirty="0">
                <a:latin typeface="Courier New" pitchFamily="49" charset="0"/>
              </a:rPr>
              <a:t>      IF (rend &gt; nr) rend = nr</a:t>
            </a:r>
          </a:p>
          <a:p>
            <a:pPr>
              <a:lnSpc>
                <a:spcPct val="80000"/>
              </a:lnSpc>
              <a:buFont typeface="Wingdings" pitchFamily="2" charset="2"/>
              <a:buNone/>
            </a:pPr>
            <a:r>
              <a:rPr lang="en-US" sz="1200" b="1" dirty="0">
                <a:latin typeface="Courier New" pitchFamily="49" charset="0"/>
              </a:rPr>
              <a:t>      DO </a:t>
            </a:r>
            <a:r>
              <a:rPr lang="en-US" sz="1200" b="1" dirty="0" err="1">
                <a:latin typeface="Courier New" pitchFamily="49" charset="0"/>
              </a:rPr>
              <a:t>qstart</a:t>
            </a:r>
            <a:r>
              <a:rPr lang="en-US" sz="1200" b="1" dirty="0">
                <a:latin typeface="Courier New" pitchFamily="49" charset="0"/>
              </a:rPr>
              <a:t> = 1, </a:t>
            </a:r>
            <a:r>
              <a:rPr lang="en-US" sz="1200" b="1" dirty="0" err="1">
                <a:latin typeface="Courier New" pitchFamily="49" charset="0"/>
              </a:rPr>
              <a:t>nq</a:t>
            </a:r>
            <a:r>
              <a:rPr lang="en-US" sz="1200" b="1" dirty="0">
                <a:latin typeface="Courier New" pitchFamily="49" charset="0"/>
              </a:rPr>
              <a:t>, </a:t>
            </a:r>
            <a:r>
              <a:rPr lang="en-US" sz="1200" b="1" dirty="0" err="1">
                <a:latin typeface="Courier New" pitchFamily="49" charset="0"/>
              </a:rPr>
              <a:t>qtilesize</a:t>
            </a:r>
            <a:endParaRPr lang="en-US" sz="1200" b="1" dirty="0">
              <a:latin typeface="Courier New" pitchFamily="49" charset="0"/>
            </a:endParaRPr>
          </a:p>
          <a:p>
            <a:pPr>
              <a:lnSpc>
                <a:spcPct val="80000"/>
              </a:lnSpc>
              <a:buFont typeface="Wingdings" pitchFamily="2" charset="2"/>
              <a:buNone/>
            </a:pPr>
            <a:r>
              <a:rPr lang="en-US" sz="1200" b="1" dirty="0">
                <a:latin typeface="Courier New" pitchFamily="49" charset="0"/>
              </a:rPr>
              <a:t>        </a:t>
            </a:r>
            <a:r>
              <a:rPr lang="en-US" sz="1200" b="1" dirty="0" err="1">
                <a:latin typeface="Courier New" pitchFamily="49" charset="0"/>
              </a:rPr>
              <a:t>qend</a:t>
            </a:r>
            <a:r>
              <a:rPr lang="en-US" sz="1200" b="1" dirty="0">
                <a:latin typeface="Courier New" pitchFamily="49" charset="0"/>
              </a:rPr>
              <a:t> = </a:t>
            </a:r>
            <a:r>
              <a:rPr lang="en-US" sz="1200" b="1" dirty="0" err="1">
                <a:latin typeface="Courier New" pitchFamily="49" charset="0"/>
              </a:rPr>
              <a:t>qstart</a:t>
            </a:r>
            <a:r>
              <a:rPr lang="en-US" sz="1200" b="1" dirty="0">
                <a:latin typeface="Courier New" pitchFamily="49" charset="0"/>
              </a:rPr>
              <a:t> + </a:t>
            </a:r>
            <a:r>
              <a:rPr lang="en-US" sz="1200" b="1" dirty="0" err="1">
                <a:latin typeface="Courier New" pitchFamily="49" charset="0"/>
              </a:rPr>
              <a:t>qtilesize</a:t>
            </a:r>
            <a:r>
              <a:rPr lang="en-US" sz="1200" b="1" dirty="0">
                <a:latin typeface="Courier New" pitchFamily="49" charset="0"/>
              </a:rPr>
              <a:t> - 1</a:t>
            </a:r>
          </a:p>
          <a:p>
            <a:pPr>
              <a:lnSpc>
                <a:spcPct val="80000"/>
              </a:lnSpc>
              <a:buFont typeface="Wingdings" pitchFamily="2" charset="2"/>
              <a:buNone/>
            </a:pPr>
            <a:r>
              <a:rPr lang="en-US" sz="1200" b="1" dirty="0">
                <a:latin typeface="Courier New" pitchFamily="49" charset="0"/>
              </a:rPr>
              <a:t>        IF (</a:t>
            </a:r>
            <a:r>
              <a:rPr lang="en-US" sz="1200" b="1" dirty="0" err="1">
                <a:latin typeface="Courier New" pitchFamily="49" charset="0"/>
              </a:rPr>
              <a:t>qend</a:t>
            </a:r>
            <a:r>
              <a:rPr lang="en-US" sz="1200" b="1" dirty="0">
                <a:latin typeface="Courier New" pitchFamily="49" charset="0"/>
              </a:rPr>
              <a:t> &gt; </a:t>
            </a:r>
            <a:r>
              <a:rPr lang="en-US" sz="1200" b="1" dirty="0" err="1">
                <a:latin typeface="Courier New" pitchFamily="49" charset="0"/>
              </a:rPr>
              <a:t>nq</a:t>
            </a:r>
            <a:r>
              <a:rPr lang="en-US" sz="1200" b="1" dirty="0">
                <a:latin typeface="Courier New" pitchFamily="49" charset="0"/>
              </a:rPr>
              <a:t>) </a:t>
            </a:r>
            <a:r>
              <a:rPr lang="en-US" sz="1200" b="1" dirty="0" err="1">
                <a:latin typeface="Courier New" pitchFamily="49" charset="0"/>
              </a:rPr>
              <a:t>qend</a:t>
            </a:r>
            <a:r>
              <a:rPr lang="en-US" sz="1200" b="1" dirty="0">
                <a:latin typeface="Courier New" pitchFamily="49" charset="0"/>
              </a:rPr>
              <a:t> = </a:t>
            </a:r>
            <a:r>
              <a:rPr lang="en-US" sz="1200" b="1" dirty="0" err="1">
                <a:latin typeface="Courier New" pitchFamily="49" charset="0"/>
              </a:rPr>
              <a:t>nq</a:t>
            </a:r>
            <a:endParaRPr lang="en-US" sz="1200" b="1" dirty="0">
              <a:latin typeface="Courier New" pitchFamily="49" charset="0"/>
            </a:endParaRPr>
          </a:p>
          <a:p>
            <a:pPr>
              <a:lnSpc>
                <a:spcPct val="80000"/>
              </a:lnSpc>
              <a:buFont typeface="Wingdings" pitchFamily="2" charset="2"/>
              <a:buNone/>
            </a:pPr>
            <a:r>
              <a:rPr lang="en-US" sz="1200" b="1" dirty="0">
                <a:latin typeface="Courier New" pitchFamily="49" charset="0"/>
              </a:rPr>
              <a:t>        CALL </a:t>
            </a:r>
            <a:r>
              <a:rPr lang="en-US" sz="1200" b="1" dirty="0" err="1">
                <a:latin typeface="Courier New" pitchFamily="49" charset="0"/>
              </a:rPr>
              <a:t>matrix_matrix_mult_tile</a:t>
            </a:r>
            <a:r>
              <a:rPr lang="en-US" sz="1200" b="1" dirty="0">
                <a:latin typeface="Courier New" pitchFamily="49" charset="0"/>
              </a:rPr>
              <a:t>(</a:t>
            </a:r>
            <a:r>
              <a:rPr lang="en-US" sz="1200" b="1" dirty="0" err="1">
                <a:latin typeface="Courier New" pitchFamily="49" charset="0"/>
              </a:rPr>
              <a:t>dst</a:t>
            </a:r>
            <a:r>
              <a:rPr lang="en-US" sz="1200" b="1" dirty="0">
                <a:latin typeface="Courier New" pitchFamily="49" charset="0"/>
              </a:rPr>
              <a:t>, src1, src2, nr, </a:t>
            </a:r>
            <a:r>
              <a:rPr lang="en-US" sz="1200" b="1" dirty="0" err="1">
                <a:latin typeface="Courier New" pitchFamily="49" charset="0"/>
              </a:rPr>
              <a:t>nc</a:t>
            </a:r>
            <a:r>
              <a:rPr lang="en-US" sz="1200" b="1" dirty="0">
                <a:latin typeface="Courier New" pitchFamily="49" charset="0"/>
              </a:rPr>
              <a:t>, </a:t>
            </a:r>
            <a:r>
              <a:rPr lang="en-US" sz="1200" b="1" dirty="0" err="1">
                <a:latin typeface="Courier New" pitchFamily="49" charset="0"/>
              </a:rPr>
              <a:t>nq</a:t>
            </a:r>
            <a:r>
              <a:rPr lang="en-US" sz="1200" b="1" dirty="0">
                <a:latin typeface="Courier New" pitchFamily="49" charset="0"/>
              </a:rPr>
              <a:t>, &amp;</a:t>
            </a:r>
          </a:p>
          <a:p>
            <a:pPr>
              <a:lnSpc>
                <a:spcPct val="80000"/>
              </a:lnSpc>
              <a:buFont typeface="Wingdings" pitchFamily="2" charset="2"/>
              <a:buNone/>
            </a:pPr>
            <a:r>
              <a:rPr lang="en-US" sz="1200" b="1" dirty="0">
                <a:latin typeface="Courier New" pitchFamily="49" charset="0"/>
              </a:rPr>
              <a:t> &amp;                                   </a:t>
            </a:r>
            <a:r>
              <a:rPr lang="en-US" sz="1200" b="1" dirty="0" err="1">
                <a:latin typeface="Courier New" pitchFamily="49" charset="0"/>
              </a:rPr>
              <a:t>rstart</a:t>
            </a:r>
            <a:r>
              <a:rPr lang="en-US" sz="1200" b="1" dirty="0">
                <a:latin typeface="Courier New" pitchFamily="49" charset="0"/>
              </a:rPr>
              <a:t>, rend, </a:t>
            </a:r>
            <a:r>
              <a:rPr lang="en-US" sz="1200" b="1" dirty="0" err="1">
                <a:latin typeface="Courier New" pitchFamily="49" charset="0"/>
              </a:rPr>
              <a:t>cstart</a:t>
            </a:r>
            <a:r>
              <a:rPr lang="en-US" sz="1200" b="1" dirty="0">
                <a:latin typeface="Courier New" pitchFamily="49" charset="0"/>
              </a:rPr>
              <a:t>, </a:t>
            </a:r>
            <a:r>
              <a:rPr lang="en-US" sz="1200" b="1" dirty="0" err="1">
                <a:latin typeface="Courier New" pitchFamily="49" charset="0"/>
              </a:rPr>
              <a:t>cend</a:t>
            </a:r>
            <a:r>
              <a:rPr lang="en-US" sz="1200" b="1" dirty="0">
                <a:latin typeface="Courier New" pitchFamily="49" charset="0"/>
              </a:rPr>
              <a:t>, </a:t>
            </a:r>
            <a:r>
              <a:rPr lang="en-US" sz="1200" b="1" dirty="0" err="1">
                <a:latin typeface="Courier New" pitchFamily="49" charset="0"/>
              </a:rPr>
              <a:t>qstart</a:t>
            </a:r>
            <a:r>
              <a:rPr lang="en-US" sz="1200" b="1" dirty="0">
                <a:latin typeface="Courier New" pitchFamily="49" charset="0"/>
              </a:rPr>
              <a:t>, </a:t>
            </a:r>
            <a:r>
              <a:rPr lang="en-US" sz="1200" b="1" dirty="0" err="1">
                <a:latin typeface="Courier New" pitchFamily="49" charset="0"/>
              </a:rPr>
              <a:t>qend</a:t>
            </a:r>
            <a:r>
              <a:rPr lang="en-US" sz="1200" b="1" dirty="0">
                <a:latin typeface="Courier New" pitchFamily="49" charset="0"/>
              </a:rPr>
              <a:t>)</a:t>
            </a:r>
          </a:p>
          <a:p>
            <a:pPr>
              <a:lnSpc>
                <a:spcPct val="80000"/>
              </a:lnSpc>
              <a:buFont typeface="Wingdings" pitchFamily="2" charset="2"/>
              <a:buNone/>
            </a:pPr>
            <a:r>
              <a:rPr lang="en-US" sz="1200" b="1" dirty="0">
                <a:latin typeface="Courier New" pitchFamily="49" charset="0"/>
              </a:rPr>
              <a:t>      END DO !! </a:t>
            </a:r>
            <a:r>
              <a:rPr lang="en-US" sz="1200" b="1" dirty="0" err="1" smtClean="0">
                <a:latin typeface="Courier New" pitchFamily="49" charset="0"/>
              </a:rPr>
              <a:t>qstart</a:t>
            </a:r>
            <a:endParaRPr lang="en-US" sz="1200" b="1" dirty="0">
              <a:latin typeface="Courier New" pitchFamily="49" charset="0"/>
            </a:endParaRPr>
          </a:p>
          <a:p>
            <a:pPr>
              <a:lnSpc>
                <a:spcPct val="80000"/>
              </a:lnSpc>
              <a:buFont typeface="Wingdings" pitchFamily="2" charset="2"/>
              <a:buNone/>
            </a:pPr>
            <a:r>
              <a:rPr lang="en-US" sz="1200" b="1" dirty="0">
                <a:latin typeface="Courier New" pitchFamily="49" charset="0"/>
              </a:rPr>
              <a:t>    END DO !! </a:t>
            </a:r>
            <a:r>
              <a:rPr lang="en-US" sz="1200" b="1" dirty="0" err="1" smtClean="0">
                <a:latin typeface="Courier New" pitchFamily="49" charset="0"/>
              </a:rPr>
              <a:t>rstart</a:t>
            </a:r>
            <a:endParaRPr lang="en-US" sz="1200" b="1" dirty="0">
              <a:latin typeface="Courier New" pitchFamily="49" charset="0"/>
            </a:endParaRPr>
          </a:p>
          <a:p>
            <a:pPr>
              <a:lnSpc>
                <a:spcPct val="80000"/>
              </a:lnSpc>
              <a:buFont typeface="Wingdings" pitchFamily="2" charset="2"/>
              <a:buNone/>
            </a:pPr>
            <a:r>
              <a:rPr lang="en-US" sz="1200" b="1" dirty="0">
                <a:latin typeface="Courier New" pitchFamily="49" charset="0"/>
              </a:rPr>
              <a:t>  END DO !! </a:t>
            </a:r>
            <a:r>
              <a:rPr lang="en-US" sz="1200" b="1" dirty="0" err="1" smtClean="0">
                <a:latin typeface="Courier New" pitchFamily="49" charset="0"/>
              </a:rPr>
              <a:t>cstart</a:t>
            </a:r>
            <a:endParaRPr lang="en-US" sz="1200" b="1" dirty="0">
              <a:latin typeface="Courier New" pitchFamily="49" charset="0"/>
            </a:endParaRPr>
          </a:p>
          <a:p>
            <a:pPr>
              <a:lnSpc>
                <a:spcPct val="80000"/>
              </a:lnSpc>
              <a:buFont typeface="Wingdings" pitchFamily="2" charset="2"/>
              <a:buNone/>
            </a:pPr>
            <a:r>
              <a:rPr lang="en-US" sz="1200" b="1" dirty="0">
                <a:latin typeface="Courier New" pitchFamily="49" charset="0"/>
              </a:rPr>
              <a:t>END SUBROUTINE </a:t>
            </a:r>
            <a:r>
              <a:rPr lang="en-US" sz="1200" b="1" dirty="0" err="1">
                <a:latin typeface="Courier New" pitchFamily="49" charset="0"/>
              </a:rPr>
              <a:t>matrix_matrix_mult_by_tiling</a:t>
            </a:r>
            <a:endParaRPr lang="en-US" sz="1200" b="1" dirty="0">
              <a:latin typeface="Courier New" pitchFamily="49" charset="0"/>
            </a:endParaRPr>
          </a:p>
          <a:p>
            <a:pPr>
              <a:buFont typeface="Wingdings" pitchFamily="2" charset="2"/>
              <a:buNone/>
            </a:pPr>
            <a:endParaRPr lang="en-US" sz="1200" dirty="0"/>
          </a:p>
        </p:txBody>
      </p:sp>
      <p:sp>
        <p:nvSpPr>
          <p:cNvPr id="6" name="Footer Placeholder 3"/>
          <p:cNvSpPr txBox="1">
            <a:spLocks/>
          </p:cNvSpPr>
          <p:nvPr/>
        </p:nvSpPr>
        <p:spPr bwMode="auto">
          <a:xfrm>
            <a:off x="1600200" y="6172200"/>
            <a:ext cx="5334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Supercomputing in Plain English: Storage Hierarchy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Tue Jan 27 2015</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Tree>
    <p:custDataLst>
      <p:tags r:id="rId1"/>
    </p:custDataLst>
    <p:extLst>
      <p:ext uri="{BB962C8B-B14F-4D97-AF65-F5344CB8AC3E}">
        <p14:creationId xmlns:p14="http://schemas.microsoft.com/office/powerpoint/2010/main" val="1767327635"/>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1600200" y="6172200"/>
            <a:ext cx="5334000" cy="457200"/>
          </a:xfrm>
          <a:prstGeom prst="rect">
            <a:avLst/>
          </a:prstGeom>
        </p:spPr>
        <p:txBody>
          <a:bodyPr/>
          <a:lstStyle/>
          <a:p>
            <a:endParaRPr lang="en-US" dirty="0"/>
          </a:p>
        </p:txBody>
      </p:sp>
      <p:sp>
        <p:nvSpPr>
          <p:cNvPr id="5" name="Slide Number Placeholder 4"/>
          <p:cNvSpPr>
            <a:spLocks noGrp="1"/>
          </p:cNvSpPr>
          <p:nvPr>
            <p:ph type="sldNum" sz="quarter" idx="11"/>
          </p:nvPr>
        </p:nvSpPr>
        <p:spPr/>
        <p:txBody>
          <a:bodyPr/>
          <a:lstStyle/>
          <a:p>
            <a:fld id="{A7E95FCA-7163-49DE-96D9-D82D485ADAC4}" type="slidenum">
              <a:rPr lang="en-US"/>
              <a:pPr/>
              <a:t>77</a:t>
            </a:fld>
            <a:endParaRPr lang="en-US"/>
          </a:p>
        </p:txBody>
      </p:sp>
      <p:sp>
        <p:nvSpPr>
          <p:cNvPr id="638978" name="Rectangle 2"/>
          <p:cNvSpPr>
            <a:spLocks noGrp="1" noChangeArrowheads="1"/>
          </p:cNvSpPr>
          <p:nvPr>
            <p:ph type="title"/>
          </p:nvPr>
        </p:nvSpPr>
        <p:spPr/>
        <p:txBody>
          <a:bodyPr/>
          <a:lstStyle/>
          <a:p>
            <a:r>
              <a:rPr lang="en-US"/>
              <a:t>Tiling Code: C</a:t>
            </a:r>
          </a:p>
        </p:txBody>
      </p:sp>
      <p:sp>
        <p:nvSpPr>
          <p:cNvPr id="638979" name="Rectangle 3"/>
          <p:cNvSpPr>
            <a:spLocks noGrp="1" noChangeArrowheads="1"/>
          </p:cNvSpPr>
          <p:nvPr>
            <p:ph type="body" idx="1"/>
          </p:nvPr>
        </p:nvSpPr>
        <p:spPr>
          <a:xfrm>
            <a:off x="533400" y="1371600"/>
            <a:ext cx="8229600" cy="5105400"/>
          </a:xfrm>
        </p:spPr>
        <p:txBody>
          <a:bodyPr/>
          <a:lstStyle/>
          <a:p>
            <a:pPr>
              <a:lnSpc>
                <a:spcPct val="80000"/>
              </a:lnSpc>
              <a:buFont typeface="Wingdings" pitchFamily="2" charset="2"/>
              <a:buNone/>
            </a:pPr>
            <a:r>
              <a:rPr lang="en-US" sz="1400" b="1">
                <a:latin typeface="Courier New" pitchFamily="49" charset="0"/>
              </a:rPr>
              <a:t>void matrix_matrix_mult_by_tiling (</a:t>
            </a:r>
          </a:p>
          <a:p>
            <a:pPr>
              <a:lnSpc>
                <a:spcPct val="80000"/>
              </a:lnSpc>
              <a:buFont typeface="Wingdings" pitchFamily="2" charset="2"/>
              <a:buNone/>
            </a:pPr>
            <a:r>
              <a:rPr lang="en-US" sz="1400" b="1">
                <a:latin typeface="Courier New" pitchFamily="49" charset="0"/>
              </a:rPr>
              <a:t>         float** dst, float** src1, float** src2,</a:t>
            </a:r>
          </a:p>
          <a:p>
            <a:pPr>
              <a:lnSpc>
                <a:spcPct val="80000"/>
              </a:lnSpc>
              <a:buFont typeface="Wingdings" pitchFamily="2" charset="2"/>
              <a:buNone/>
            </a:pPr>
            <a:r>
              <a:rPr lang="en-US" sz="1400" b="1">
                <a:latin typeface="Courier New" pitchFamily="49" charset="0"/>
              </a:rPr>
              <a:t>         int nr, int nc, int nq,</a:t>
            </a:r>
          </a:p>
          <a:p>
            <a:pPr>
              <a:lnSpc>
                <a:spcPct val="80000"/>
              </a:lnSpc>
              <a:buFont typeface="Wingdings" pitchFamily="2" charset="2"/>
              <a:buNone/>
            </a:pPr>
            <a:r>
              <a:rPr lang="en-US" sz="1400" b="1">
                <a:latin typeface="Courier New" pitchFamily="49" charset="0"/>
              </a:rPr>
              <a:t>         int rtilesize, int ctilesize, int qtilesize)</a:t>
            </a:r>
          </a:p>
          <a:p>
            <a:pPr>
              <a:lnSpc>
                <a:spcPct val="80000"/>
              </a:lnSpc>
              <a:buFont typeface="Wingdings" pitchFamily="2" charset="2"/>
              <a:buNone/>
            </a:pPr>
            <a:r>
              <a:rPr lang="en-US" sz="1400" b="1">
                <a:latin typeface="Courier New" pitchFamily="49" charset="0"/>
              </a:rPr>
              <a:t>{ /* matrix_matrix_mult_by_tiling */</a:t>
            </a:r>
          </a:p>
          <a:p>
            <a:pPr>
              <a:lnSpc>
                <a:spcPct val="80000"/>
              </a:lnSpc>
              <a:buFont typeface="Wingdings" pitchFamily="2" charset="2"/>
              <a:buNone/>
            </a:pPr>
            <a:r>
              <a:rPr lang="en-US" sz="1400" b="1">
                <a:latin typeface="Courier New" pitchFamily="49" charset="0"/>
              </a:rPr>
              <a:t>  int rstart, rend, cstart, cend, qstart, qend;</a:t>
            </a:r>
          </a:p>
          <a:p>
            <a:pPr>
              <a:lnSpc>
                <a:spcPct val="60000"/>
              </a:lnSpc>
              <a:buFont typeface="Wingdings" pitchFamily="2" charset="2"/>
              <a:buNone/>
            </a:pPr>
            <a:endParaRPr lang="en-US" sz="1400" b="1">
              <a:latin typeface="Courier New" pitchFamily="49" charset="0"/>
            </a:endParaRPr>
          </a:p>
          <a:p>
            <a:pPr>
              <a:lnSpc>
                <a:spcPct val="70000"/>
              </a:lnSpc>
              <a:buFont typeface="Wingdings" pitchFamily="2" charset="2"/>
              <a:buNone/>
            </a:pPr>
            <a:r>
              <a:rPr lang="en-US" sz="1400" b="1">
                <a:latin typeface="Courier New" pitchFamily="49" charset="0"/>
              </a:rPr>
              <a:t>  for (rstart = 0; rstart &lt; nr; rstart += rtilesize) {</a:t>
            </a:r>
          </a:p>
          <a:p>
            <a:pPr>
              <a:lnSpc>
                <a:spcPct val="80000"/>
              </a:lnSpc>
              <a:buFont typeface="Wingdings" pitchFamily="2" charset="2"/>
              <a:buNone/>
            </a:pPr>
            <a:r>
              <a:rPr lang="en-US" sz="1400" b="1">
                <a:latin typeface="Courier New" pitchFamily="49" charset="0"/>
              </a:rPr>
              <a:t>    rend = rstart + rtilesize – 1;</a:t>
            </a:r>
          </a:p>
          <a:p>
            <a:pPr>
              <a:lnSpc>
                <a:spcPct val="80000"/>
              </a:lnSpc>
              <a:buFont typeface="Wingdings" pitchFamily="2" charset="2"/>
              <a:buNone/>
            </a:pPr>
            <a:r>
              <a:rPr lang="en-US" sz="1400" b="1">
                <a:latin typeface="Courier New" pitchFamily="49" charset="0"/>
              </a:rPr>
              <a:t>    if (rend &gt;= nr) rend = nr - 1;</a:t>
            </a:r>
          </a:p>
          <a:p>
            <a:pPr>
              <a:lnSpc>
                <a:spcPct val="80000"/>
              </a:lnSpc>
              <a:buFont typeface="Wingdings" pitchFamily="2" charset="2"/>
              <a:buNone/>
            </a:pPr>
            <a:r>
              <a:rPr lang="en-US" sz="1400" b="1">
                <a:latin typeface="Courier New" pitchFamily="49" charset="0"/>
              </a:rPr>
              <a:t>    for (cstart = 0; cstart &lt; nc; cstart += ctilesize) {</a:t>
            </a:r>
          </a:p>
          <a:p>
            <a:pPr>
              <a:lnSpc>
                <a:spcPct val="80000"/>
              </a:lnSpc>
              <a:buFont typeface="Wingdings" pitchFamily="2" charset="2"/>
              <a:buNone/>
            </a:pPr>
            <a:r>
              <a:rPr lang="en-US" sz="1400" b="1">
                <a:latin typeface="Courier New" pitchFamily="49" charset="0"/>
              </a:rPr>
              <a:t>      cend = cstart + ctilesize – 1;</a:t>
            </a:r>
          </a:p>
          <a:p>
            <a:pPr>
              <a:lnSpc>
                <a:spcPct val="80000"/>
              </a:lnSpc>
              <a:buFont typeface="Wingdings" pitchFamily="2" charset="2"/>
              <a:buNone/>
            </a:pPr>
            <a:r>
              <a:rPr lang="en-US" sz="1400" b="1">
                <a:latin typeface="Courier New" pitchFamily="49" charset="0"/>
              </a:rPr>
              <a:t>      if (cend &gt;= nc) cend = nc - 1;</a:t>
            </a:r>
          </a:p>
          <a:p>
            <a:pPr>
              <a:lnSpc>
                <a:spcPct val="80000"/>
              </a:lnSpc>
              <a:buFont typeface="Wingdings" pitchFamily="2" charset="2"/>
              <a:buNone/>
            </a:pPr>
            <a:r>
              <a:rPr lang="en-US" sz="1400" b="1">
                <a:latin typeface="Courier New" pitchFamily="49" charset="0"/>
              </a:rPr>
              <a:t>      for (qstart = 0; qstart &lt; nq; qstart += qtilesize) {</a:t>
            </a:r>
          </a:p>
          <a:p>
            <a:pPr>
              <a:lnSpc>
                <a:spcPct val="80000"/>
              </a:lnSpc>
              <a:buFont typeface="Wingdings" pitchFamily="2" charset="2"/>
              <a:buNone/>
            </a:pPr>
            <a:r>
              <a:rPr lang="en-US" sz="1400" b="1">
                <a:latin typeface="Courier New" pitchFamily="49" charset="0"/>
              </a:rPr>
              <a:t>        qend = qstart + qtilesize – 1;</a:t>
            </a:r>
          </a:p>
          <a:p>
            <a:pPr>
              <a:lnSpc>
                <a:spcPct val="80000"/>
              </a:lnSpc>
              <a:buFont typeface="Wingdings" pitchFamily="2" charset="2"/>
              <a:buNone/>
            </a:pPr>
            <a:r>
              <a:rPr lang="en-US" sz="1400" b="1">
                <a:latin typeface="Courier New" pitchFamily="49" charset="0"/>
              </a:rPr>
              <a:t>        if (qend &gt;= nq) qend = nq - 1;</a:t>
            </a:r>
          </a:p>
          <a:p>
            <a:pPr>
              <a:lnSpc>
                <a:spcPct val="80000"/>
              </a:lnSpc>
              <a:buFont typeface="Wingdings" pitchFamily="2" charset="2"/>
              <a:buNone/>
            </a:pPr>
            <a:r>
              <a:rPr lang="en-US" sz="1400" b="1">
                <a:latin typeface="Courier New" pitchFamily="49" charset="0"/>
              </a:rPr>
              <a:t>        matrix_matrix_mult_tile(dst, src1, src2, nr, nc, nq,</a:t>
            </a:r>
          </a:p>
          <a:p>
            <a:pPr>
              <a:lnSpc>
                <a:spcPct val="80000"/>
              </a:lnSpc>
              <a:buFont typeface="Wingdings" pitchFamily="2" charset="2"/>
              <a:buNone/>
            </a:pPr>
            <a:r>
              <a:rPr lang="en-US" sz="1400" b="1">
                <a:latin typeface="Courier New" pitchFamily="49" charset="0"/>
              </a:rPr>
              <a:t>                                rstart, rend, cstart, cend, qstart, qend);</a:t>
            </a:r>
          </a:p>
          <a:p>
            <a:pPr>
              <a:lnSpc>
                <a:spcPct val="80000"/>
              </a:lnSpc>
              <a:buFont typeface="Wingdings" pitchFamily="2" charset="2"/>
              <a:buNone/>
            </a:pPr>
            <a:r>
              <a:rPr lang="en-US" sz="1400" b="1">
                <a:latin typeface="Courier New" pitchFamily="49" charset="0"/>
              </a:rPr>
              <a:t>      } /* for qstart */</a:t>
            </a:r>
          </a:p>
          <a:p>
            <a:pPr>
              <a:lnSpc>
                <a:spcPct val="80000"/>
              </a:lnSpc>
              <a:buFont typeface="Wingdings" pitchFamily="2" charset="2"/>
              <a:buNone/>
            </a:pPr>
            <a:r>
              <a:rPr lang="en-US" sz="1400" b="1">
                <a:latin typeface="Courier New" pitchFamily="49" charset="0"/>
              </a:rPr>
              <a:t>    } /* for cstart */</a:t>
            </a:r>
          </a:p>
          <a:p>
            <a:pPr>
              <a:lnSpc>
                <a:spcPct val="80000"/>
              </a:lnSpc>
              <a:buFont typeface="Wingdings" pitchFamily="2" charset="2"/>
              <a:buNone/>
            </a:pPr>
            <a:r>
              <a:rPr lang="en-US" sz="1400" b="1">
                <a:latin typeface="Courier New" pitchFamily="49" charset="0"/>
              </a:rPr>
              <a:t>  } /* for rstart */</a:t>
            </a:r>
          </a:p>
          <a:p>
            <a:pPr>
              <a:lnSpc>
                <a:spcPct val="80000"/>
              </a:lnSpc>
              <a:buFont typeface="Wingdings" pitchFamily="2" charset="2"/>
              <a:buNone/>
            </a:pPr>
            <a:r>
              <a:rPr lang="en-US" sz="1400" b="1">
                <a:latin typeface="Courier New" pitchFamily="49" charset="0"/>
              </a:rPr>
              <a:t>} /* matrix_matrix_mult_by_tiling */</a:t>
            </a:r>
          </a:p>
        </p:txBody>
      </p:sp>
      <p:sp>
        <p:nvSpPr>
          <p:cNvPr id="6" name="Footer Placeholder 3"/>
          <p:cNvSpPr txBox="1">
            <a:spLocks/>
          </p:cNvSpPr>
          <p:nvPr/>
        </p:nvSpPr>
        <p:spPr bwMode="auto">
          <a:xfrm>
            <a:off x="1600200" y="6172200"/>
            <a:ext cx="5334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Supercomputing in Plain English: Storage Hierarchy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Tue Jan 27 2015</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Tree>
    <p:custDataLst>
      <p:tags r:id="rId1"/>
    </p:custDataLst>
    <p:extLst>
      <p:ext uri="{BB962C8B-B14F-4D97-AF65-F5344CB8AC3E}">
        <p14:creationId xmlns:p14="http://schemas.microsoft.com/office/powerpoint/2010/main" val="283318929"/>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1600200" y="6172200"/>
            <a:ext cx="5334000" cy="457200"/>
          </a:xfrm>
          <a:prstGeom prst="rect">
            <a:avLst/>
          </a:prstGeom>
        </p:spPr>
        <p:txBody>
          <a:bodyPr/>
          <a:lstStyle/>
          <a:p>
            <a:endParaRPr lang="en-US" dirty="0"/>
          </a:p>
        </p:txBody>
      </p:sp>
      <p:sp>
        <p:nvSpPr>
          <p:cNvPr id="5" name="Slide Number Placeholder 4"/>
          <p:cNvSpPr>
            <a:spLocks noGrp="1"/>
          </p:cNvSpPr>
          <p:nvPr>
            <p:ph type="sldNum" sz="quarter" idx="11"/>
          </p:nvPr>
        </p:nvSpPr>
        <p:spPr/>
        <p:txBody>
          <a:bodyPr/>
          <a:lstStyle/>
          <a:p>
            <a:fld id="{50BFEDA8-1818-4EF5-AB84-81C189EF6859}" type="slidenum">
              <a:rPr lang="en-US"/>
              <a:pPr/>
              <a:t>78</a:t>
            </a:fld>
            <a:endParaRPr lang="en-US"/>
          </a:p>
        </p:txBody>
      </p:sp>
      <p:sp>
        <p:nvSpPr>
          <p:cNvPr id="616450" name="Rectangle 2"/>
          <p:cNvSpPr>
            <a:spLocks noGrp="1" noChangeArrowheads="1"/>
          </p:cNvSpPr>
          <p:nvPr>
            <p:ph type="title"/>
          </p:nvPr>
        </p:nvSpPr>
        <p:spPr/>
        <p:txBody>
          <a:bodyPr/>
          <a:lstStyle/>
          <a:p>
            <a:r>
              <a:rPr lang="en-US"/>
              <a:t>Multiplying Within a Tile: F90</a:t>
            </a:r>
          </a:p>
        </p:txBody>
      </p:sp>
      <p:sp>
        <p:nvSpPr>
          <p:cNvPr id="616451" name="Rectangle 3"/>
          <p:cNvSpPr>
            <a:spLocks noGrp="1" noChangeArrowheads="1"/>
          </p:cNvSpPr>
          <p:nvPr>
            <p:ph type="body" idx="1"/>
          </p:nvPr>
        </p:nvSpPr>
        <p:spPr>
          <a:xfrm>
            <a:off x="990600" y="1371600"/>
            <a:ext cx="7696200" cy="5029200"/>
          </a:xfrm>
        </p:spPr>
        <p:txBody>
          <a:bodyPr/>
          <a:lstStyle/>
          <a:p>
            <a:pPr>
              <a:lnSpc>
                <a:spcPct val="90000"/>
              </a:lnSpc>
              <a:buFont typeface="Wingdings" pitchFamily="2" charset="2"/>
              <a:buNone/>
            </a:pPr>
            <a:r>
              <a:rPr lang="en-US" sz="1400" b="1" dirty="0">
                <a:latin typeface="Courier New" pitchFamily="49" charset="0"/>
              </a:rPr>
              <a:t>SUBROUTINE </a:t>
            </a:r>
            <a:r>
              <a:rPr lang="en-US" sz="1400" b="1" dirty="0" err="1">
                <a:latin typeface="Courier New" pitchFamily="49" charset="0"/>
              </a:rPr>
              <a:t>matrix_matrix_mult_tile</a:t>
            </a:r>
            <a:r>
              <a:rPr lang="en-US" sz="1400" b="1" dirty="0">
                <a:latin typeface="Courier New" pitchFamily="49" charset="0"/>
              </a:rPr>
              <a:t> (</a:t>
            </a:r>
            <a:r>
              <a:rPr lang="en-US" sz="1400" b="1" dirty="0" err="1">
                <a:latin typeface="Courier New" pitchFamily="49" charset="0"/>
              </a:rPr>
              <a:t>dst</a:t>
            </a:r>
            <a:r>
              <a:rPr lang="en-US" sz="1400" b="1" dirty="0">
                <a:latin typeface="Courier New" pitchFamily="49" charset="0"/>
              </a:rPr>
              <a:t>, src1, src2, nr, </a:t>
            </a:r>
            <a:r>
              <a:rPr lang="en-US" sz="1400" b="1" dirty="0" err="1">
                <a:latin typeface="Courier New" pitchFamily="49" charset="0"/>
              </a:rPr>
              <a:t>nc</a:t>
            </a:r>
            <a:r>
              <a:rPr lang="en-US" sz="1400" b="1" dirty="0">
                <a:latin typeface="Courier New" pitchFamily="49" charset="0"/>
              </a:rPr>
              <a:t>, </a:t>
            </a:r>
            <a:r>
              <a:rPr lang="en-US" sz="1400" b="1" dirty="0" err="1">
                <a:latin typeface="Courier New" pitchFamily="49" charset="0"/>
              </a:rPr>
              <a:t>nq</a:t>
            </a:r>
            <a:r>
              <a:rPr lang="en-US" sz="1400" b="1" dirty="0">
                <a:latin typeface="Courier New" pitchFamily="49" charset="0"/>
              </a:rPr>
              <a:t>, &amp;</a:t>
            </a:r>
          </a:p>
          <a:p>
            <a:pPr>
              <a:lnSpc>
                <a:spcPct val="90000"/>
              </a:lnSpc>
              <a:buFont typeface="Wingdings" pitchFamily="2" charset="2"/>
              <a:buNone/>
            </a:pPr>
            <a:r>
              <a:rPr lang="en-US" sz="1400" b="1" dirty="0">
                <a:latin typeface="Courier New" pitchFamily="49" charset="0"/>
              </a:rPr>
              <a:t> &amp;             </a:t>
            </a:r>
            <a:r>
              <a:rPr lang="en-US" sz="1400" b="1" dirty="0" err="1">
                <a:latin typeface="Courier New" pitchFamily="49" charset="0"/>
              </a:rPr>
              <a:t>rstart</a:t>
            </a:r>
            <a:r>
              <a:rPr lang="en-US" sz="1400" b="1" dirty="0">
                <a:latin typeface="Courier New" pitchFamily="49" charset="0"/>
              </a:rPr>
              <a:t>, rend, </a:t>
            </a:r>
            <a:r>
              <a:rPr lang="en-US" sz="1400" b="1" dirty="0" err="1">
                <a:latin typeface="Courier New" pitchFamily="49" charset="0"/>
              </a:rPr>
              <a:t>cstart</a:t>
            </a:r>
            <a:r>
              <a:rPr lang="en-US" sz="1400" b="1" dirty="0">
                <a:latin typeface="Courier New" pitchFamily="49" charset="0"/>
              </a:rPr>
              <a:t>, </a:t>
            </a:r>
            <a:r>
              <a:rPr lang="en-US" sz="1400" b="1" dirty="0" err="1">
                <a:latin typeface="Courier New" pitchFamily="49" charset="0"/>
              </a:rPr>
              <a:t>cend</a:t>
            </a:r>
            <a:r>
              <a:rPr lang="en-US" sz="1400" b="1" dirty="0">
                <a:latin typeface="Courier New" pitchFamily="49" charset="0"/>
              </a:rPr>
              <a:t>, </a:t>
            </a:r>
            <a:r>
              <a:rPr lang="en-US" sz="1400" b="1" dirty="0" err="1">
                <a:latin typeface="Courier New" pitchFamily="49" charset="0"/>
              </a:rPr>
              <a:t>qstart</a:t>
            </a:r>
            <a:r>
              <a:rPr lang="en-US" sz="1400" b="1" dirty="0">
                <a:latin typeface="Courier New" pitchFamily="49" charset="0"/>
              </a:rPr>
              <a:t>, </a:t>
            </a:r>
            <a:r>
              <a:rPr lang="en-US" sz="1400" b="1" dirty="0" err="1">
                <a:latin typeface="Courier New" pitchFamily="49" charset="0"/>
              </a:rPr>
              <a:t>qend</a:t>
            </a:r>
            <a:r>
              <a:rPr lang="en-US" sz="1400" b="1" dirty="0">
                <a:latin typeface="Courier New" pitchFamily="49" charset="0"/>
              </a:rPr>
              <a:t>)</a:t>
            </a:r>
          </a:p>
          <a:p>
            <a:pPr>
              <a:lnSpc>
                <a:spcPct val="90000"/>
              </a:lnSpc>
              <a:buFont typeface="Wingdings" pitchFamily="2" charset="2"/>
              <a:buNone/>
            </a:pPr>
            <a:r>
              <a:rPr lang="en-US" sz="1400" b="1" dirty="0">
                <a:latin typeface="Courier New" pitchFamily="49" charset="0"/>
              </a:rPr>
              <a:t>  IMPLICIT NONE</a:t>
            </a:r>
          </a:p>
          <a:p>
            <a:pPr>
              <a:lnSpc>
                <a:spcPct val="90000"/>
              </a:lnSpc>
              <a:buFont typeface="Wingdings" pitchFamily="2" charset="2"/>
              <a:buNone/>
            </a:pPr>
            <a:r>
              <a:rPr lang="en-US" sz="1400" b="1" dirty="0">
                <a:latin typeface="Courier New" pitchFamily="49" charset="0"/>
              </a:rPr>
              <a:t>  INTEGER,INTENT(IN) :: nr, </a:t>
            </a:r>
            <a:r>
              <a:rPr lang="en-US" sz="1400" b="1" dirty="0" err="1">
                <a:latin typeface="Courier New" pitchFamily="49" charset="0"/>
              </a:rPr>
              <a:t>nc</a:t>
            </a:r>
            <a:r>
              <a:rPr lang="en-US" sz="1400" b="1" dirty="0">
                <a:latin typeface="Courier New" pitchFamily="49" charset="0"/>
              </a:rPr>
              <a:t>, </a:t>
            </a:r>
            <a:r>
              <a:rPr lang="en-US" sz="1400" b="1" dirty="0" err="1">
                <a:latin typeface="Courier New" pitchFamily="49" charset="0"/>
              </a:rPr>
              <a:t>nq</a:t>
            </a:r>
            <a:endParaRPr lang="en-US" sz="1400" b="1" dirty="0">
              <a:latin typeface="Courier New" pitchFamily="49" charset="0"/>
            </a:endParaRPr>
          </a:p>
          <a:p>
            <a:pPr>
              <a:lnSpc>
                <a:spcPct val="90000"/>
              </a:lnSpc>
              <a:buFont typeface="Wingdings" pitchFamily="2" charset="2"/>
              <a:buNone/>
            </a:pPr>
            <a:r>
              <a:rPr lang="en-US" sz="1400" b="1" dirty="0">
                <a:latin typeface="Courier New" pitchFamily="49" charset="0"/>
              </a:rPr>
              <a:t>  REAL,DIMENSION(</a:t>
            </a:r>
            <a:r>
              <a:rPr lang="en-US" sz="1400" b="1" dirty="0" err="1">
                <a:latin typeface="Courier New" pitchFamily="49" charset="0"/>
              </a:rPr>
              <a:t>nr,nc</a:t>
            </a:r>
            <a:r>
              <a:rPr lang="en-US" sz="1400" b="1" dirty="0">
                <a:latin typeface="Courier New" pitchFamily="49" charset="0"/>
              </a:rPr>
              <a:t>),INTENT(OUT) :: </a:t>
            </a:r>
            <a:r>
              <a:rPr lang="en-US" sz="1400" b="1" dirty="0" err="1">
                <a:latin typeface="Courier New" pitchFamily="49" charset="0"/>
              </a:rPr>
              <a:t>dst</a:t>
            </a:r>
            <a:endParaRPr lang="en-US" sz="1400" b="1" dirty="0">
              <a:latin typeface="Courier New" pitchFamily="49" charset="0"/>
            </a:endParaRPr>
          </a:p>
          <a:p>
            <a:pPr>
              <a:lnSpc>
                <a:spcPct val="90000"/>
              </a:lnSpc>
              <a:buFont typeface="Wingdings" pitchFamily="2" charset="2"/>
              <a:buNone/>
            </a:pPr>
            <a:r>
              <a:rPr lang="en-US" sz="1400" b="1" dirty="0">
                <a:latin typeface="Courier New" pitchFamily="49" charset="0"/>
              </a:rPr>
              <a:t>  REAL,DIMENSION(</a:t>
            </a:r>
            <a:r>
              <a:rPr lang="en-US" sz="1400" b="1" dirty="0" err="1">
                <a:latin typeface="Courier New" pitchFamily="49" charset="0"/>
              </a:rPr>
              <a:t>nr,nq</a:t>
            </a:r>
            <a:r>
              <a:rPr lang="en-US" sz="1400" b="1" dirty="0">
                <a:latin typeface="Courier New" pitchFamily="49" charset="0"/>
              </a:rPr>
              <a:t>),INTENT(IN)  :: src1</a:t>
            </a:r>
          </a:p>
          <a:p>
            <a:pPr>
              <a:lnSpc>
                <a:spcPct val="90000"/>
              </a:lnSpc>
              <a:buFont typeface="Wingdings" pitchFamily="2" charset="2"/>
              <a:buNone/>
            </a:pPr>
            <a:r>
              <a:rPr lang="en-US" sz="1400" b="1" dirty="0">
                <a:latin typeface="Courier New" pitchFamily="49" charset="0"/>
              </a:rPr>
              <a:t>  REAL,DIMENSION(</a:t>
            </a:r>
            <a:r>
              <a:rPr lang="en-US" sz="1400" b="1" dirty="0" err="1">
                <a:latin typeface="Courier New" pitchFamily="49" charset="0"/>
              </a:rPr>
              <a:t>nq,nc</a:t>
            </a:r>
            <a:r>
              <a:rPr lang="en-US" sz="1400" b="1" dirty="0">
                <a:latin typeface="Courier New" pitchFamily="49" charset="0"/>
              </a:rPr>
              <a:t>),INTENT(IN)  :: src2</a:t>
            </a:r>
          </a:p>
          <a:p>
            <a:pPr>
              <a:lnSpc>
                <a:spcPct val="90000"/>
              </a:lnSpc>
              <a:buFont typeface="Wingdings" pitchFamily="2" charset="2"/>
              <a:buNone/>
            </a:pPr>
            <a:r>
              <a:rPr lang="en-US" sz="1400" b="1" dirty="0">
                <a:latin typeface="Courier New" pitchFamily="49" charset="0"/>
              </a:rPr>
              <a:t>  INTEGER,INTENT(IN) :: </a:t>
            </a:r>
            <a:r>
              <a:rPr lang="en-US" sz="1400" b="1" dirty="0" err="1">
                <a:latin typeface="Courier New" pitchFamily="49" charset="0"/>
              </a:rPr>
              <a:t>rstart</a:t>
            </a:r>
            <a:r>
              <a:rPr lang="en-US" sz="1400" b="1" dirty="0">
                <a:latin typeface="Courier New" pitchFamily="49" charset="0"/>
              </a:rPr>
              <a:t>, rend, </a:t>
            </a:r>
            <a:r>
              <a:rPr lang="en-US" sz="1400" b="1" dirty="0" err="1">
                <a:latin typeface="Courier New" pitchFamily="49" charset="0"/>
              </a:rPr>
              <a:t>cstart</a:t>
            </a:r>
            <a:r>
              <a:rPr lang="en-US" sz="1400" b="1" dirty="0">
                <a:latin typeface="Courier New" pitchFamily="49" charset="0"/>
              </a:rPr>
              <a:t>, </a:t>
            </a:r>
            <a:r>
              <a:rPr lang="en-US" sz="1400" b="1" dirty="0" err="1">
                <a:latin typeface="Courier New" pitchFamily="49" charset="0"/>
              </a:rPr>
              <a:t>cend</a:t>
            </a:r>
            <a:r>
              <a:rPr lang="en-US" sz="1400" b="1" dirty="0">
                <a:latin typeface="Courier New" pitchFamily="49" charset="0"/>
              </a:rPr>
              <a:t>, </a:t>
            </a:r>
            <a:r>
              <a:rPr lang="en-US" sz="1400" b="1" dirty="0" err="1">
                <a:latin typeface="Courier New" pitchFamily="49" charset="0"/>
              </a:rPr>
              <a:t>qstart</a:t>
            </a:r>
            <a:r>
              <a:rPr lang="en-US" sz="1400" b="1" dirty="0">
                <a:latin typeface="Courier New" pitchFamily="49" charset="0"/>
              </a:rPr>
              <a:t>, </a:t>
            </a:r>
            <a:r>
              <a:rPr lang="en-US" sz="1400" b="1" dirty="0" err="1">
                <a:latin typeface="Courier New" pitchFamily="49" charset="0"/>
              </a:rPr>
              <a:t>qend</a:t>
            </a:r>
            <a:endParaRPr lang="en-US" sz="1400" b="1" dirty="0">
              <a:latin typeface="Courier New" pitchFamily="49" charset="0"/>
            </a:endParaRPr>
          </a:p>
          <a:p>
            <a:pPr>
              <a:lnSpc>
                <a:spcPct val="90000"/>
              </a:lnSpc>
              <a:buFont typeface="Wingdings" pitchFamily="2" charset="2"/>
              <a:buNone/>
            </a:pPr>
            <a:endParaRPr lang="en-US" sz="1400" b="1" dirty="0">
              <a:latin typeface="Courier New" pitchFamily="49" charset="0"/>
            </a:endParaRPr>
          </a:p>
          <a:p>
            <a:pPr>
              <a:lnSpc>
                <a:spcPct val="90000"/>
              </a:lnSpc>
              <a:buFont typeface="Wingdings" pitchFamily="2" charset="2"/>
              <a:buNone/>
            </a:pPr>
            <a:r>
              <a:rPr lang="en-US" sz="1400" b="1" dirty="0">
                <a:latin typeface="Courier New" pitchFamily="49" charset="0"/>
              </a:rPr>
              <a:t>  INTEGER :: r, c, q</a:t>
            </a:r>
          </a:p>
          <a:p>
            <a:pPr>
              <a:lnSpc>
                <a:spcPct val="90000"/>
              </a:lnSpc>
              <a:buFont typeface="Wingdings" pitchFamily="2" charset="2"/>
              <a:buNone/>
            </a:pPr>
            <a:endParaRPr lang="en-US" sz="1400" b="1" dirty="0">
              <a:latin typeface="Courier New" pitchFamily="49" charset="0"/>
            </a:endParaRPr>
          </a:p>
          <a:p>
            <a:pPr>
              <a:lnSpc>
                <a:spcPct val="90000"/>
              </a:lnSpc>
              <a:buFont typeface="Wingdings" pitchFamily="2" charset="2"/>
              <a:buNone/>
            </a:pPr>
            <a:r>
              <a:rPr lang="en-US" sz="1400" b="1" dirty="0">
                <a:latin typeface="Courier New" pitchFamily="49" charset="0"/>
              </a:rPr>
              <a:t>  DO c = </a:t>
            </a:r>
            <a:r>
              <a:rPr lang="en-US" sz="1400" b="1" dirty="0" err="1">
                <a:latin typeface="Courier New" pitchFamily="49" charset="0"/>
              </a:rPr>
              <a:t>cstart</a:t>
            </a:r>
            <a:r>
              <a:rPr lang="en-US" sz="1400" b="1" dirty="0">
                <a:latin typeface="Courier New" pitchFamily="49" charset="0"/>
              </a:rPr>
              <a:t>, </a:t>
            </a:r>
            <a:r>
              <a:rPr lang="en-US" sz="1400" b="1" dirty="0" err="1">
                <a:latin typeface="Courier New" pitchFamily="49" charset="0"/>
              </a:rPr>
              <a:t>cend</a:t>
            </a:r>
            <a:endParaRPr lang="en-US" sz="1400" b="1" dirty="0">
              <a:latin typeface="Courier New" pitchFamily="49" charset="0"/>
            </a:endParaRPr>
          </a:p>
          <a:p>
            <a:pPr>
              <a:lnSpc>
                <a:spcPct val="90000"/>
              </a:lnSpc>
              <a:buFont typeface="Wingdings" pitchFamily="2" charset="2"/>
              <a:buNone/>
            </a:pPr>
            <a:r>
              <a:rPr lang="en-US" sz="1400" b="1" dirty="0">
                <a:latin typeface="Courier New" pitchFamily="49" charset="0"/>
              </a:rPr>
              <a:t>    DO r = </a:t>
            </a:r>
            <a:r>
              <a:rPr lang="en-US" sz="1400" b="1" dirty="0" err="1">
                <a:latin typeface="Courier New" pitchFamily="49" charset="0"/>
              </a:rPr>
              <a:t>rstart</a:t>
            </a:r>
            <a:r>
              <a:rPr lang="en-US" sz="1400" b="1" dirty="0">
                <a:latin typeface="Courier New" pitchFamily="49" charset="0"/>
              </a:rPr>
              <a:t>, rend</a:t>
            </a:r>
          </a:p>
          <a:p>
            <a:pPr>
              <a:lnSpc>
                <a:spcPct val="90000"/>
              </a:lnSpc>
              <a:buFont typeface="Wingdings" pitchFamily="2" charset="2"/>
              <a:buNone/>
            </a:pPr>
            <a:r>
              <a:rPr lang="en-US" sz="1400" b="1" dirty="0">
                <a:latin typeface="Courier New" pitchFamily="49" charset="0"/>
              </a:rPr>
              <a:t>      IF (</a:t>
            </a:r>
            <a:r>
              <a:rPr lang="en-US" sz="1400" b="1" dirty="0" err="1">
                <a:latin typeface="Courier New" pitchFamily="49" charset="0"/>
              </a:rPr>
              <a:t>qstart</a:t>
            </a:r>
            <a:r>
              <a:rPr lang="en-US" sz="1400" b="1" dirty="0">
                <a:latin typeface="Courier New" pitchFamily="49" charset="0"/>
              </a:rPr>
              <a:t> == 1) </a:t>
            </a:r>
            <a:r>
              <a:rPr lang="en-US" sz="1400" b="1" dirty="0" err="1">
                <a:latin typeface="Courier New" pitchFamily="49" charset="0"/>
              </a:rPr>
              <a:t>dst</a:t>
            </a:r>
            <a:r>
              <a:rPr lang="en-US" sz="1400" b="1" dirty="0">
                <a:latin typeface="Courier New" pitchFamily="49" charset="0"/>
              </a:rPr>
              <a:t>(</a:t>
            </a:r>
            <a:r>
              <a:rPr lang="en-US" sz="1400" b="1" dirty="0" err="1">
                <a:latin typeface="Courier New" pitchFamily="49" charset="0"/>
              </a:rPr>
              <a:t>r,c</a:t>
            </a:r>
            <a:r>
              <a:rPr lang="en-US" sz="1400" b="1" dirty="0">
                <a:latin typeface="Courier New" pitchFamily="49" charset="0"/>
              </a:rPr>
              <a:t>) = 0.0</a:t>
            </a:r>
          </a:p>
          <a:p>
            <a:pPr>
              <a:lnSpc>
                <a:spcPct val="90000"/>
              </a:lnSpc>
              <a:buFont typeface="Wingdings" pitchFamily="2" charset="2"/>
              <a:buNone/>
            </a:pPr>
            <a:r>
              <a:rPr lang="en-US" sz="1400" b="1" dirty="0">
                <a:latin typeface="Courier New" pitchFamily="49" charset="0"/>
              </a:rPr>
              <a:t>      DO q = </a:t>
            </a:r>
            <a:r>
              <a:rPr lang="en-US" sz="1400" b="1" dirty="0" err="1">
                <a:latin typeface="Courier New" pitchFamily="49" charset="0"/>
              </a:rPr>
              <a:t>qstart</a:t>
            </a:r>
            <a:r>
              <a:rPr lang="en-US" sz="1400" b="1" dirty="0">
                <a:latin typeface="Courier New" pitchFamily="49" charset="0"/>
              </a:rPr>
              <a:t>, </a:t>
            </a:r>
            <a:r>
              <a:rPr lang="en-US" sz="1400" b="1" dirty="0" err="1">
                <a:latin typeface="Courier New" pitchFamily="49" charset="0"/>
              </a:rPr>
              <a:t>qend</a:t>
            </a:r>
            <a:endParaRPr lang="en-US" sz="1400" b="1" dirty="0">
              <a:latin typeface="Courier New" pitchFamily="49" charset="0"/>
            </a:endParaRPr>
          </a:p>
          <a:p>
            <a:pPr>
              <a:lnSpc>
                <a:spcPct val="90000"/>
              </a:lnSpc>
              <a:buFont typeface="Wingdings" pitchFamily="2" charset="2"/>
              <a:buNone/>
            </a:pPr>
            <a:r>
              <a:rPr lang="en-US" sz="1400" b="1" dirty="0">
                <a:latin typeface="Courier New" pitchFamily="49" charset="0"/>
              </a:rPr>
              <a:t>        </a:t>
            </a:r>
            <a:r>
              <a:rPr lang="en-US" sz="1400" b="1" dirty="0" err="1">
                <a:latin typeface="Courier New" pitchFamily="49" charset="0"/>
              </a:rPr>
              <a:t>dst</a:t>
            </a:r>
            <a:r>
              <a:rPr lang="en-US" sz="1400" b="1" dirty="0">
                <a:latin typeface="Courier New" pitchFamily="49" charset="0"/>
              </a:rPr>
              <a:t>(</a:t>
            </a:r>
            <a:r>
              <a:rPr lang="en-US" sz="1400" b="1" dirty="0" err="1">
                <a:latin typeface="Courier New" pitchFamily="49" charset="0"/>
              </a:rPr>
              <a:t>r,c</a:t>
            </a:r>
            <a:r>
              <a:rPr lang="en-US" sz="1400" b="1" dirty="0">
                <a:latin typeface="Courier New" pitchFamily="49" charset="0"/>
              </a:rPr>
              <a:t>) = </a:t>
            </a:r>
            <a:r>
              <a:rPr lang="en-US" sz="1400" b="1" dirty="0" err="1">
                <a:latin typeface="Courier New" pitchFamily="49" charset="0"/>
              </a:rPr>
              <a:t>dst</a:t>
            </a:r>
            <a:r>
              <a:rPr lang="en-US" sz="1400" b="1" dirty="0">
                <a:latin typeface="Courier New" pitchFamily="49" charset="0"/>
              </a:rPr>
              <a:t>(</a:t>
            </a:r>
            <a:r>
              <a:rPr lang="en-US" sz="1400" b="1" dirty="0" err="1">
                <a:latin typeface="Courier New" pitchFamily="49" charset="0"/>
              </a:rPr>
              <a:t>r,c</a:t>
            </a:r>
            <a:r>
              <a:rPr lang="en-US" sz="1400" b="1" dirty="0">
                <a:latin typeface="Courier New" pitchFamily="49" charset="0"/>
              </a:rPr>
              <a:t>) + src1(</a:t>
            </a:r>
            <a:r>
              <a:rPr lang="en-US" sz="1400" b="1" dirty="0" err="1">
                <a:latin typeface="Courier New" pitchFamily="49" charset="0"/>
              </a:rPr>
              <a:t>r,q</a:t>
            </a:r>
            <a:r>
              <a:rPr lang="en-US" sz="1400" b="1" dirty="0">
                <a:latin typeface="Courier New" pitchFamily="49" charset="0"/>
              </a:rPr>
              <a:t>) * src2(</a:t>
            </a:r>
            <a:r>
              <a:rPr lang="en-US" sz="1400" b="1" dirty="0" err="1">
                <a:latin typeface="Courier New" pitchFamily="49" charset="0"/>
              </a:rPr>
              <a:t>q,c</a:t>
            </a:r>
            <a:r>
              <a:rPr lang="en-US" sz="1400" b="1" dirty="0">
                <a:latin typeface="Courier New" pitchFamily="49" charset="0"/>
              </a:rPr>
              <a:t>)</a:t>
            </a:r>
          </a:p>
          <a:p>
            <a:pPr>
              <a:lnSpc>
                <a:spcPct val="90000"/>
              </a:lnSpc>
              <a:buFont typeface="Wingdings" pitchFamily="2" charset="2"/>
              <a:buNone/>
            </a:pPr>
            <a:r>
              <a:rPr lang="en-US" sz="1400" b="1" dirty="0">
                <a:latin typeface="Courier New" pitchFamily="49" charset="0"/>
              </a:rPr>
              <a:t>      END DO !! </a:t>
            </a:r>
            <a:r>
              <a:rPr lang="en-US" sz="1400" b="1" dirty="0" smtClean="0">
                <a:latin typeface="Courier New" pitchFamily="49" charset="0"/>
              </a:rPr>
              <a:t>q</a:t>
            </a:r>
            <a:endParaRPr lang="en-US" sz="1400" b="1" dirty="0">
              <a:latin typeface="Courier New" pitchFamily="49" charset="0"/>
            </a:endParaRPr>
          </a:p>
          <a:p>
            <a:pPr>
              <a:lnSpc>
                <a:spcPct val="90000"/>
              </a:lnSpc>
              <a:buFont typeface="Wingdings" pitchFamily="2" charset="2"/>
              <a:buNone/>
            </a:pPr>
            <a:r>
              <a:rPr lang="en-US" sz="1400" b="1" dirty="0">
                <a:latin typeface="Courier New" pitchFamily="49" charset="0"/>
              </a:rPr>
              <a:t>    END DO !! </a:t>
            </a:r>
            <a:r>
              <a:rPr lang="en-US" sz="1400" b="1" dirty="0" smtClean="0">
                <a:latin typeface="Courier New" pitchFamily="49" charset="0"/>
              </a:rPr>
              <a:t>r</a:t>
            </a:r>
            <a:endParaRPr lang="en-US" sz="1400" b="1" dirty="0">
              <a:latin typeface="Courier New" pitchFamily="49" charset="0"/>
            </a:endParaRPr>
          </a:p>
          <a:p>
            <a:pPr>
              <a:lnSpc>
                <a:spcPct val="90000"/>
              </a:lnSpc>
              <a:buFont typeface="Wingdings" pitchFamily="2" charset="2"/>
              <a:buNone/>
            </a:pPr>
            <a:r>
              <a:rPr lang="en-US" sz="1400" b="1" dirty="0">
                <a:latin typeface="Courier New" pitchFamily="49" charset="0"/>
              </a:rPr>
              <a:t>  END DO !! </a:t>
            </a:r>
            <a:r>
              <a:rPr lang="en-US" sz="1400" b="1" dirty="0" smtClean="0">
                <a:latin typeface="Courier New" pitchFamily="49" charset="0"/>
              </a:rPr>
              <a:t>c</a:t>
            </a:r>
            <a:endParaRPr lang="en-US" sz="1400" b="1" dirty="0">
              <a:latin typeface="Courier New" pitchFamily="49" charset="0"/>
            </a:endParaRPr>
          </a:p>
          <a:p>
            <a:pPr>
              <a:lnSpc>
                <a:spcPct val="90000"/>
              </a:lnSpc>
              <a:buFont typeface="Wingdings" pitchFamily="2" charset="2"/>
              <a:buNone/>
            </a:pPr>
            <a:r>
              <a:rPr lang="en-US" sz="1400" b="1" dirty="0">
                <a:latin typeface="Courier New" pitchFamily="49" charset="0"/>
              </a:rPr>
              <a:t>END SUBROUTINE </a:t>
            </a:r>
            <a:r>
              <a:rPr lang="en-US" sz="1400" b="1" dirty="0" err="1">
                <a:latin typeface="Courier New" pitchFamily="49" charset="0"/>
              </a:rPr>
              <a:t>matrix_matrix_mult_tile</a:t>
            </a:r>
            <a:endParaRPr lang="en-US" sz="1400" b="1" dirty="0"/>
          </a:p>
        </p:txBody>
      </p:sp>
      <p:sp>
        <p:nvSpPr>
          <p:cNvPr id="6" name="Footer Placeholder 3"/>
          <p:cNvSpPr txBox="1">
            <a:spLocks/>
          </p:cNvSpPr>
          <p:nvPr/>
        </p:nvSpPr>
        <p:spPr bwMode="auto">
          <a:xfrm>
            <a:off x="1600200" y="6172200"/>
            <a:ext cx="5334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Supercomputing in Plain English: Storage Hierarchy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Tue Jan 27 2015</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Tree>
    <p:custDataLst>
      <p:tags r:id="rId1"/>
    </p:custDataLst>
    <p:extLst>
      <p:ext uri="{BB962C8B-B14F-4D97-AF65-F5344CB8AC3E}">
        <p14:creationId xmlns:p14="http://schemas.microsoft.com/office/powerpoint/2010/main" val="871492026"/>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1600200" y="6172200"/>
            <a:ext cx="5334000" cy="457200"/>
          </a:xfrm>
          <a:prstGeom prst="rect">
            <a:avLst/>
          </a:prstGeom>
        </p:spPr>
        <p:txBody>
          <a:bodyPr/>
          <a:lstStyle/>
          <a:p>
            <a:endParaRPr lang="en-US" dirty="0"/>
          </a:p>
        </p:txBody>
      </p:sp>
      <p:sp>
        <p:nvSpPr>
          <p:cNvPr id="5" name="Slide Number Placeholder 4"/>
          <p:cNvSpPr>
            <a:spLocks noGrp="1"/>
          </p:cNvSpPr>
          <p:nvPr>
            <p:ph type="sldNum" sz="quarter" idx="11"/>
          </p:nvPr>
        </p:nvSpPr>
        <p:spPr/>
        <p:txBody>
          <a:bodyPr/>
          <a:lstStyle/>
          <a:p>
            <a:fld id="{0E52E0DF-20DE-42B5-A38D-366DC1230FD8}" type="slidenum">
              <a:rPr lang="en-US"/>
              <a:pPr/>
              <a:t>79</a:t>
            </a:fld>
            <a:endParaRPr lang="en-US"/>
          </a:p>
        </p:txBody>
      </p:sp>
      <p:sp>
        <p:nvSpPr>
          <p:cNvPr id="640002" name="Rectangle 2"/>
          <p:cNvSpPr>
            <a:spLocks noGrp="1" noChangeArrowheads="1"/>
          </p:cNvSpPr>
          <p:nvPr>
            <p:ph type="title"/>
          </p:nvPr>
        </p:nvSpPr>
        <p:spPr/>
        <p:txBody>
          <a:bodyPr/>
          <a:lstStyle/>
          <a:p>
            <a:r>
              <a:rPr lang="en-US"/>
              <a:t>Multiplying Within a Tile: C</a:t>
            </a:r>
          </a:p>
        </p:txBody>
      </p:sp>
      <p:sp>
        <p:nvSpPr>
          <p:cNvPr id="640003" name="Rectangle 3"/>
          <p:cNvSpPr>
            <a:spLocks noGrp="1" noChangeArrowheads="1"/>
          </p:cNvSpPr>
          <p:nvPr>
            <p:ph type="body" idx="1"/>
          </p:nvPr>
        </p:nvSpPr>
        <p:spPr>
          <a:xfrm>
            <a:off x="990600" y="1371600"/>
            <a:ext cx="7696200" cy="5029200"/>
          </a:xfrm>
        </p:spPr>
        <p:txBody>
          <a:bodyPr/>
          <a:lstStyle/>
          <a:p>
            <a:pPr>
              <a:lnSpc>
                <a:spcPct val="80000"/>
              </a:lnSpc>
              <a:buFont typeface="Wingdings" pitchFamily="2" charset="2"/>
              <a:buNone/>
            </a:pPr>
            <a:r>
              <a:rPr lang="en-US" sz="1700" b="1">
                <a:latin typeface="Courier New" pitchFamily="49" charset="0"/>
              </a:rPr>
              <a:t>void matrix_matrix_mult_tile (</a:t>
            </a:r>
          </a:p>
          <a:p>
            <a:pPr>
              <a:lnSpc>
                <a:spcPct val="80000"/>
              </a:lnSpc>
              <a:buFont typeface="Wingdings" pitchFamily="2" charset="2"/>
              <a:buNone/>
            </a:pPr>
            <a:r>
              <a:rPr lang="en-US" sz="1700" b="1">
                <a:latin typeface="Courier New" pitchFamily="49" charset="0"/>
              </a:rPr>
              <a:t>         float** dst, float** src1, float** src2,</a:t>
            </a:r>
          </a:p>
          <a:p>
            <a:pPr>
              <a:lnSpc>
                <a:spcPct val="80000"/>
              </a:lnSpc>
              <a:buFont typeface="Wingdings" pitchFamily="2" charset="2"/>
              <a:buNone/>
            </a:pPr>
            <a:r>
              <a:rPr lang="en-US" sz="1700" b="1">
                <a:latin typeface="Courier New" pitchFamily="49" charset="0"/>
              </a:rPr>
              <a:t>         int nr, int nc, int nq,</a:t>
            </a:r>
          </a:p>
          <a:p>
            <a:pPr>
              <a:lnSpc>
                <a:spcPct val="80000"/>
              </a:lnSpc>
              <a:buFont typeface="Wingdings" pitchFamily="2" charset="2"/>
              <a:buNone/>
            </a:pPr>
            <a:r>
              <a:rPr lang="en-US" sz="1700" b="1">
                <a:latin typeface="Courier New" pitchFamily="49" charset="0"/>
              </a:rPr>
              <a:t>         int rstart, int rend, int cstart, int cend,</a:t>
            </a:r>
          </a:p>
          <a:p>
            <a:pPr>
              <a:lnSpc>
                <a:spcPct val="80000"/>
              </a:lnSpc>
              <a:buFont typeface="Wingdings" pitchFamily="2" charset="2"/>
              <a:buNone/>
            </a:pPr>
            <a:r>
              <a:rPr lang="en-US" sz="1700" b="1">
                <a:latin typeface="Courier New" pitchFamily="49" charset="0"/>
              </a:rPr>
              <a:t>         int qstart, int qend)</a:t>
            </a:r>
          </a:p>
          <a:p>
            <a:pPr>
              <a:lnSpc>
                <a:spcPct val="80000"/>
              </a:lnSpc>
              <a:buFont typeface="Wingdings" pitchFamily="2" charset="2"/>
              <a:buNone/>
            </a:pPr>
            <a:r>
              <a:rPr lang="en-US" sz="1700" b="1">
                <a:latin typeface="Courier New" pitchFamily="49" charset="0"/>
              </a:rPr>
              <a:t>{ /* matrix_matrix_mult_tile */</a:t>
            </a:r>
          </a:p>
          <a:p>
            <a:pPr>
              <a:lnSpc>
                <a:spcPct val="80000"/>
              </a:lnSpc>
              <a:buFont typeface="Wingdings" pitchFamily="2" charset="2"/>
              <a:buNone/>
            </a:pPr>
            <a:r>
              <a:rPr lang="en-US" sz="1700" b="1">
                <a:latin typeface="Courier New" pitchFamily="49" charset="0"/>
              </a:rPr>
              <a:t>  int r, c, q;</a:t>
            </a:r>
          </a:p>
          <a:p>
            <a:pPr>
              <a:lnSpc>
                <a:spcPct val="80000"/>
              </a:lnSpc>
              <a:buFont typeface="Wingdings" pitchFamily="2" charset="2"/>
              <a:buNone/>
            </a:pPr>
            <a:endParaRPr lang="en-US" sz="1700" b="1">
              <a:latin typeface="Courier New" pitchFamily="49" charset="0"/>
            </a:endParaRPr>
          </a:p>
          <a:p>
            <a:pPr>
              <a:lnSpc>
                <a:spcPct val="80000"/>
              </a:lnSpc>
              <a:buFont typeface="Wingdings" pitchFamily="2" charset="2"/>
              <a:buNone/>
            </a:pPr>
            <a:r>
              <a:rPr lang="en-US" sz="1700" b="1">
                <a:latin typeface="Courier New" pitchFamily="49" charset="0"/>
              </a:rPr>
              <a:t>  for (r = rstart; r &lt;= rend; r++) {</a:t>
            </a:r>
          </a:p>
          <a:p>
            <a:pPr>
              <a:lnSpc>
                <a:spcPct val="80000"/>
              </a:lnSpc>
              <a:buFont typeface="Wingdings" pitchFamily="2" charset="2"/>
              <a:buNone/>
            </a:pPr>
            <a:r>
              <a:rPr lang="en-US" sz="1700" b="1">
                <a:latin typeface="Courier New" pitchFamily="49" charset="0"/>
              </a:rPr>
              <a:t>    for (c = cstart; c &lt;= cend; c++) {</a:t>
            </a:r>
          </a:p>
          <a:p>
            <a:pPr>
              <a:lnSpc>
                <a:spcPct val="80000"/>
              </a:lnSpc>
              <a:buFont typeface="Wingdings" pitchFamily="2" charset="2"/>
              <a:buNone/>
            </a:pPr>
            <a:r>
              <a:rPr lang="en-US" sz="1700" b="1">
                <a:latin typeface="Courier New" pitchFamily="49" charset="0"/>
              </a:rPr>
              <a:t>      if (qstart == 0) dst[r][c] = 0.0;</a:t>
            </a:r>
          </a:p>
          <a:p>
            <a:pPr>
              <a:lnSpc>
                <a:spcPct val="80000"/>
              </a:lnSpc>
              <a:buFont typeface="Wingdings" pitchFamily="2" charset="2"/>
              <a:buNone/>
            </a:pPr>
            <a:r>
              <a:rPr lang="en-US" sz="1700" b="1">
                <a:latin typeface="Courier New" pitchFamily="49" charset="0"/>
              </a:rPr>
              <a:t>      for (q = qstart; q &lt;= qend; q++) {</a:t>
            </a:r>
          </a:p>
          <a:p>
            <a:pPr>
              <a:lnSpc>
                <a:spcPct val="80000"/>
              </a:lnSpc>
              <a:buFont typeface="Wingdings" pitchFamily="2" charset="2"/>
              <a:buNone/>
            </a:pPr>
            <a:r>
              <a:rPr lang="en-US" sz="1700" b="1">
                <a:latin typeface="Courier New" pitchFamily="49" charset="0"/>
              </a:rPr>
              <a:t>        dst[r][c] = dst[r][c] + src1[r][q] * src2[q][c];</a:t>
            </a:r>
          </a:p>
          <a:p>
            <a:pPr>
              <a:lnSpc>
                <a:spcPct val="80000"/>
              </a:lnSpc>
              <a:buFont typeface="Wingdings" pitchFamily="2" charset="2"/>
              <a:buNone/>
            </a:pPr>
            <a:r>
              <a:rPr lang="en-US" sz="1700" b="1">
                <a:latin typeface="Courier New" pitchFamily="49" charset="0"/>
              </a:rPr>
              <a:t>      } /* for q */</a:t>
            </a:r>
          </a:p>
          <a:p>
            <a:pPr>
              <a:lnSpc>
                <a:spcPct val="80000"/>
              </a:lnSpc>
              <a:buFont typeface="Wingdings" pitchFamily="2" charset="2"/>
              <a:buNone/>
            </a:pPr>
            <a:r>
              <a:rPr lang="en-US" sz="1700" b="1">
                <a:latin typeface="Courier New" pitchFamily="49" charset="0"/>
              </a:rPr>
              <a:t>    } /* for c */</a:t>
            </a:r>
          </a:p>
          <a:p>
            <a:pPr>
              <a:lnSpc>
                <a:spcPct val="80000"/>
              </a:lnSpc>
              <a:buFont typeface="Wingdings" pitchFamily="2" charset="2"/>
              <a:buNone/>
            </a:pPr>
            <a:r>
              <a:rPr lang="en-US" sz="1700" b="1">
                <a:latin typeface="Courier New" pitchFamily="49" charset="0"/>
              </a:rPr>
              <a:t>  } /* for r */</a:t>
            </a:r>
          </a:p>
          <a:p>
            <a:pPr>
              <a:lnSpc>
                <a:spcPct val="80000"/>
              </a:lnSpc>
              <a:buFont typeface="Wingdings" pitchFamily="2" charset="2"/>
              <a:buNone/>
            </a:pPr>
            <a:r>
              <a:rPr lang="en-US" sz="1700" b="1">
                <a:latin typeface="Courier New" pitchFamily="49" charset="0"/>
              </a:rPr>
              <a:t>} /* matrix_matrix_mult_tile */</a:t>
            </a:r>
          </a:p>
        </p:txBody>
      </p:sp>
      <p:sp>
        <p:nvSpPr>
          <p:cNvPr id="6" name="Footer Placeholder 3"/>
          <p:cNvSpPr txBox="1">
            <a:spLocks/>
          </p:cNvSpPr>
          <p:nvPr/>
        </p:nvSpPr>
        <p:spPr bwMode="auto">
          <a:xfrm>
            <a:off x="1600200" y="6172200"/>
            <a:ext cx="5334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Supercomputing in Plain English: Storage Hierarchy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Tue Jan 27 2015</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Tree>
    <p:custDataLst>
      <p:tags r:id="rId1"/>
    </p:custDataLst>
    <p:extLst>
      <p:ext uri="{BB962C8B-B14F-4D97-AF65-F5344CB8AC3E}">
        <p14:creationId xmlns:p14="http://schemas.microsoft.com/office/powerpoint/2010/main" val="39702642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Wowza</a:t>
            </a:r>
            <a:r>
              <a:rPr lang="en-US" dirty="0" smtClean="0"/>
              <a:t> #2</a:t>
            </a:r>
            <a:endParaRPr lang="en-US" dirty="0"/>
          </a:p>
        </p:txBody>
      </p:sp>
      <p:sp>
        <p:nvSpPr>
          <p:cNvPr id="3" name="Content Placeholder 2"/>
          <p:cNvSpPr>
            <a:spLocks noGrp="1"/>
          </p:cNvSpPr>
          <p:nvPr>
            <p:ph idx="1"/>
          </p:nvPr>
        </p:nvSpPr>
        <p:spPr/>
        <p:txBody>
          <a:bodyPr/>
          <a:lstStyle/>
          <a:p>
            <a:pPr marL="0" indent="0">
              <a:buNone/>
            </a:pPr>
            <a:r>
              <a:rPr lang="en-US" dirty="0" err="1" smtClean="0"/>
              <a:t>Wowza</a:t>
            </a:r>
            <a:r>
              <a:rPr lang="en-US" dirty="0" smtClean="0"/>
              <a:t> has been tested on multiple browsers on each of:</a:t>
            </a:r>
          </a:p>
          <a:p>
            <a:r>
              <a:rPr lang="en-US" dirty="0" smtClean="0"/>
              <a:t>Windows (7 and 8): IE, Firefox, Chrome, Opera, Safari</a:t>
            </a:r>
          </a:p>
          <a:p>
            <a:r>
              <a:rPr lang="en-US" dirty="0" err="1" smtClean="0"/>
              <a:t>MacOS</a:t>
            </a:r>
            <a:r>
              <a:rPr lang="en-US" dirty="0" smtClean="0"/>
              <a:t> X: Safari, Firefox</a:t>
            </a:r>
          </a:p>
          <a:p>
            <a:r>
              <a:rPr lang="en-US" dirty="0" smtClean="0"/>
              <a:t>Linux: Firefox, Opera</a:t>
            </a:r>
          </a:p>
          <a:p>
            <a:pPr marL="0" indent="0">
              <a:buNone/>
            </a:pPr>
            <a:r>
              <a:rPr lang="en-US" dirty="0" smtClean="0">
                <a:solidFill>
                  <a:schemeClr val="bg1"/>
                </a:solidFill>
              </a:rPr>
              <a:t>We’ve also successfully tested it on devices with:</a:t>
            </a:r>
          </a:p>
          <a:p>
            <a:pPr marL="0" indent="0">
              <a:buNone/>
            </a:pPr>
            <a:r>
              <a:rPr lang="en-US" dirty="0" smtClean="0">
                <a:solidFill>
                  <a:schemeClr val="bg1"/>
                </a:solidFill>
              </a:rPr>
              <a:t>Android</a:t>
            </a:r>
          </a:p>
          <a:p>
            <a:pPr marL="0" indent="0">
              <a:buNone/>
            </a:pPr>
            <a:r>
              <a:rPr lang="en-US" dirty="0" err="1" smtClean="0">
                <a:solidFill>
                  <a:schemeClr val="bg1"/>
                </a:solidFill>
              </a:rPr>
              <a:t>iOS</a:t>
            </a:r>
            <a:endParaRPr lang="en-US" dirty="0" smtClean="0">
              <a:solidFill>
                <a:schemeClr val="bg1"/>
              </a:solidFill>
            </a:endParaRPr>
          </a:p>
          <a:p>
            <a:pPr marL="0" indent="0">
              <a:buNone/>
            </a:pPr>
            <a:r>
              <a:rPr lang="en-US" dirty="0" smtClean="0">
                <a:solidFill>
                  <a:schemeClr val="bg1"/>
                </a:solidFill>
              </a:rPr>
              <a:t>However, we make no representations on the likelihood of it working on your device, because we don’t know which versions of Android or iOS it mi</a:t>
            </a:r>
          </a:p>
          <a:p>
            <a:pPr marL="0" indent="0">
              <a:buNone/>
            </a:pPr>
            <a:r>
              <a:rPr lang="en-US" b="1" dirty="0"/>
              <a:t>PLEASE MUTE YOURSELF.</a:t>
            </a:r>
          </a:p>
          <a:p>
            <a:pPr marL="0" indent="0">
              <a:buNone/>
            </a:pPr>
            <a:r>
              <a:rPr lang="en-US" dirty="0" err="1" smtClean="0">
                <a:solidFill>
                  <a:schemeClr val="bg1"/>
                </a:solidFill>
              </a:rPr>
              <a:t>ght</a:t>
            </a:r>
            <a:r>
              <a:rPr lang="en-US" dirty="0" smtClean="0">
                <a:solidFill>
                  <a:schemeClr val="bg1"/>
                </a:solidFill>
              </a:rPr>
              <a:t> or might not work with.</a:t>
            </a:r>
            <a:endParaRPr lang="en-US" dirty="0">
              <a:solidFill>
                <a:schemeClr val="bg1"/>
              </a:solidFill>
            </a:endParaRPr>
          </a:p>
        </p:txBody>
      </p:sp>
      <p:sp>
        <p:nvSpPr>
          <p:cNvPr id="4" name="Footer Placeholder 3"/>
          <p:cNvSpPr>
            <a:spLocks noGrp="1"/>
          </p:cNvSpPr>
          <p:nvPr>
            <p:ph type="ftr" sz="quarter" idx="10"/>
          </p:nvPr>
        </p:nvSpPr>
        <p:spPr/>
        <p:txBody>
          <a:bodyPr/>
          <a:lstStyle/>
          <a:p>
            <a:pPr>
              <a:defRPr/>
            </a:pPr>
            <a:r>
              <a:rPr lang="en-US" dirty="0" smtClean="0"/>
              <a:t>Supercomputing in Plain English: Storage Hierarchy</a:t>
            </a:r>
          </a:p>
          <a:p>
            <a:pPr>
              <a:defRPr/>
            </a:pPr>
            <a:r>
              <a:rPr lang="en-US" dirty="0" smtClean="0"/>
              <a:t>Tue Jan 27 2015</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8</a:t>
            </a:fld>
            <a:endParaRPr lang="en-US"/>
          </a:p>
        </p:txBody>
      </p:sp>
    </p:spTree>
    <p:extLst>
      <p:ext uri="{BB962C8B-B14F-4D97-AF65-F5344CB8AC3E}">
        <p14:creationId xmlns:p14="http://schemas.microsoft.com/office/powerpoint/2010/main" val="2698492647"/>
      </p:ext>
    </p:extLst>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2"/>
          <p:cNvSpPr>
            <a:spLocks noGrp="1"/>
          </p:cNvSpPr>
          <p:nvPr>
            <p:ph type="ftr" sz="quarter" idx="10"/>
          </p:nvPr>
        </p:nvSpPr>
        <p:spPr/>
        <p:txBody>
          <a:bodyPr/>
          <a:lstStyle/>
          <a:p>
            <a:r>
              <a:rPr lang="en-US" dirty="0" smtClean="0"/>
              <a:t>Supercomputing in Plain English: Storage Hierarchy</a:t>
            </a:r>
            <a:endParaRPr lang="en-US" dirty="0"/>
          </a:p>
          <a:p>
            <a:r>
              <a:rPr lang="en-US" dirty="0" smtClean="0"/>
              <a:t>Tue Jan 27 2015</a:t>
            </a:r>
            <a:endParaRPr lang="en-US" dirty="0"/>
          </a:p>
        </p:txBody>
      </p:sp>
      <p:sp>
        <p:nvSpPr>
          <p:cNvPr id="10" name="Slide Number Placeholder 3"/>
          <p:cNvSpPr>
            <a:spLocks noGrp="1"/>
          </p:cNvSpPr>
          <p:nvPr>
            <p:ph type="sldNum" sz="quarter" idx="4294967295"/>
          </p:nvPr>
        </p:nvSpPr>
        <p:spPr>
          <a:xfrm>
            <a:off x="7162800" y="6191250"/>
            <a:ext cx="1295400" cy="457200"/>
          </a:xfrm>
          <a:prstGeom prst="rect">
            <a:avLst/>
          </a:prstGeom>
        </p:spPr>
        <p:txBody>
          <a:bodyPr/>
          <a:lstStyle/>
          <a:p>
            <a:fld id="{46D4CB35-5E71-4FDE-91D8-7324BB03C0D0}" type="slidenum">
              <a:rPr lang="en-US"/>
              <a:pPr/>
              <a:t>80</a:t>
            </a:fld>
            <a:endParaRPr lang="en-US"/>
          </a:p>
        </p:txBody>
      </p:sp>
      <p:sp>
        <p:nvSpPr>
          <p:cNvPr id="617474" name="Rectangle 2"/>
          <p:cNvSpPr>
            <a:spLocks noGrp="1" noChangeArrowheads="1"/>
          </p:cNvSpPr>
          <p:nvPr>
            <p:ph type="title"/>
          </p:nvPr>
        </p:nvSpPr>
        <p:spPr/>
        <p:txBody>
          <a:bodyPr/>
          <a:lstStyle/>
          <a:p>
            <a:r>
              <a:rPr lang="en-US"/>
              <a:t>Performance with Tiling</a:t>
            </a:r>
          </a:p>
        </p:txBody>
      </p:sp>
      <p:grpSp>
        <p:nvGrpSpPr>
          <p:cNvPr id="2" name="Group 3"/>
          <p:cNvGrpSpPr>
            <a:grpSpLocks/>
          </p:cNvGrpSpPr>
          <p:nvPr/>
        </p:nvGrpSpPr>
        <p:grpSpPr bwMode="auto">
          <a:xfrm>
            <a:off x="152400" y="1295400"/>
            <a:ext cx="8991600" cy="4718050"/>
            <a:chOff x="192" y="816"/>
            <a:chExt cx="5664" cy="2972"/>
          </a:xfrm>
        </p:grpSpPr>
        <p:graphicFrame>
          <p:nvGraphicFramePr>
            <p:cNvPr id="617476" name="Object 4"/>
            <p:cNvGraphicFramePr>
              <a:graphicFrameLocks noChangeAspect="1"/>
            </p:cNvGraphicFramePr>
            <p:nvPr/>
          </p:nvGraphicFramePr>
          <p:xfrm>
            <a:off x="2400" y="960"/>
            <a:ext cx="2943" cy="2573"/>
          </p:xfrm>
          <a:graphic>
            <a:graphicData uri="http://schemas.openxmlformats.org/presentationml/2006/ole">
              <mc:AlternateContent xmlns:mc="http://schemas.openxmlformats.org/markup-compatibility/2006">
                <mc:Choice xmlns:v="urn:schemas-microsoft-com:vml" Requires="v">
                  <p:oleObj spid="_x0000_s6164" name="Worksheet" r:id="rId5" imgW="11790000" imgH="10305000" progId="Excel.Sheet.8">
                    <p:embed/>
                  </p:oleObj>
                </mc:Choice>
                <mc:Fallback>
                  <p:oleObj name="Worksheet" r:id="rId5" imgW="11790000" imgH="10305000" progId="Excel.Shee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00" y="960"/>
                          <a:ext cx="2943" cy="257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17477" name="Object 5"/>
            <p:cNvGraphicFramePr>
              <a:graphicFrameLocks noChangeAspect="1"/>
            </p:cNvGraphicFramePr>
            <p:nvPr/>
          </p:nvGraphicFramePr>
          <p:xfrm>
            <a:off x="192" y="816"/>
            <a:ext cx="2400" cy="2972"/>
          </p:xfrm>
          <a:graphic>
            <a:graphicData uri="http://schemas.openxmlformats.org/presentationml/2006/ole">
              <mc:AlternateContent xmlns:mc="http://schemas.openxmlformats.org/markup-compatibility/2006">
                <mc:Choice xmlns:v="urn:schemas-microsoft-com:vml" Requires="v">
                  <p:oleObj spid="_x0000_s6165" name="Worksheet" r:id="rId8" imgW="11801160" imgH="8786160" progId="Excel.Sheet.8">
                    <p:embed/>
                  </p:oleObj>
                </mc:Choice>
                <mc:Fallback>
                  <p:oleObj name="Worksheet" r:id="rId8" imgW="11801160" imgH="8786160" progId="Excel.Sheet.8">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2" y="816"/>
                          <a:ext cx="2400" cy="297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3" name="Group 6"/>
            <p:cNvGrpSpPr>
              <a:grpSpLocks/>
            </p:cNvGrpSpPr>
            <p:nvPr/>
          </p:nvGrpSpPr>
          <p:grpSpPr bwMode="auto">
            <a:xfrm>
              <a:off x="5184" y="1680"/>
              <a:ext cx="672" cy="1584"/>
              <a:chOff x="288" y="1296"/>
              <a:chExt cx="672" cy="1584"/>
            </a:xfrm>
          </p:grpSpPr>
          <p:sp>
            <p:nvSpPr>
              <p:cNvPr id="617479" name="AutoShape 7"/>
              <p:cNvSpPr>
                <a:spLocks noChangeArrowheads="1"/>
              </p:cNvSpPr>
              <p:nvPr/>
            </p:nvSpPr>
            <p:spPr bwMode="auto">
              <a:xfrm>
                <a:off x="480" y="1296"/>
                <a:ext cx="288" cy="1248"/>
              </a:xfrm>
              <a:prstGeom prst="downArrow">
                <a:avLst>
                  <a:gd name="adj1" fmla="val 50000"/>
                  <a:gd name="adj2" fmla="val 108333"/>
                </a:avLst>
              </a:prstGeom>
              <a:solidFill>
                <a:schemeClr val="accent1"/>
              </a:solidFill>
              <a:ln w="9525">
                <a:solidFill>
                  <a:schemeClr val="tx1"/>
                </a:solidFill>
                <a:miter lim="800000"/>
                <a:headEnd/>
                <a:tailEnd/>
              </a:ln>
              <a:effectLst/>
            </p:spPr>
            <p:txBody>
              <a:bodyPr wrap="none" anchor="ctr"/>
              <a:lstStyle/>
              <a:p>
                <a:endParaRPr lang="en-US"/>
              </a:p>
            </p:txBody>
          </p:sp>
          <p:sp>
            <p:nvSpPr>
              <p:cNvPr id="617480" name="Text Box 8"/>
              <p:cNvSpPr txBox="1">
                <a:spLocks noChangeArrowheads="1"/>
              </p:cNvSpPr>
              <p:nvPr/>
            </p:nvSpPr>
            <p:spPr bwMode="auto">
              <a:xfrm>
                <a:off x="288" y="2592"/>
                <a:ext cx="672" cy="288"/>
              </a:xfrm>
              <a:prstGeom prst="rect">
                <a:avLst/>
              </a:prstGeom>
              <a:noFill/>
              <a:ln w="9525">
                <a:noFill/>
                <a:miter lim="800000"/>
                <a:headEnd/>
                <a:tailEnd/>
              </a:ln>
              <a:effectLst/>
            </p:spPr>
            <p:txBody>
              <a:bodyPr>
                <a:spAutoFit/>
              </a:bodyPr>
              <a:lstStyle/>
              <a:p>
                <a:pPr>
                  <a:spcBef>
                    <a:spcPct val="50000"/>
                  </a:spcBef>
                </a:pPr>
                <a:r>
                  <a:rPr lang="en-US" sz="2400"/>
                  <a:t>Better</a:t>
                </a:r>
              </a:p>
            </p:txBody>
          </p:sp>
        </p:grpSp>
      </p:grpSp>
    </p:spTree>
    <p:custDataLst>
      <p:tags r:id="rId2"/>
    </p:custDataLst>
    <p:extLst>
      <p:ext uri="{BB962C8B-B14F-4D97-AF65-F5344CB8AC3E}">
        <p14:creationId xmlns:p14="http://schemas.microsoft.com/office/powerpoint/2010/main" val="576539899"/>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1600200" y="6172200"/>
            <a:ext cx="5334000" cy="457200"/>
          </a:xfrm>
          <a:prstGeom prst="rect">
            <a:avLst/>
          </a:prstGeom>
        </p:spPr>
        <p:txBody>
          <a:bodyPr/>
          <a:lstStyle/>
          <a:p>
            <a:endParaRPr lang="en-US" dirty="0"/>
          </a:p>
        </p:txBody>
      </p:sp>
      <p:sp>
        <p:nvSpPr>
          <p:cNvPr id="5" name="Slide Number Placeholder 4"/>
          <p:cNvSpPr>
            <a:spLocks noGrp="1"/>
          </p:cNvSpPr>
          <p:nvPr>
            <p:ph type="sldNum" sz="quarter" idx="11"/>
          </p:nvPr>
        </p:nvSpPr>
        <p:spPr/>
        <p:txBody>
          <a:bodyPr/>
          <a:lstStyle/>
          <a:p>
            <a:fld id="{67E601C1-6756-41F1-B5C5-F1763916E8FF}" type="slidenum">
              <a:rPr lang="en-US"/>
              <a:pPr/>
              <a:t>81</a:t>
            </a:fld>
            <a:endParaRPr lang="en-US"/>
          </a:p>
        </p:txBody>
      </p:sp>
      <p:sp>
        <p:nvSpPr>
          <p:cNvPr id="618498" name="Rectangle 2"/>
          <p:cNvSpPr>
            <a:spLocks noGrp="1" noChangeArrowheads="1"/>
          </p:cNvSpPr>
          <p:nvPr>
            <p:ph type="title"/>
          </p:nvPr>
        </p:nvSpPr>
        <p:spPr/>
        <p:txBody>
          <a:bodyPr/>
          <a:lstStyle/>
          <a:p>
            <a:r>
              <a:rPr lang="en-US"/>
              <a:t>The Advantages of Tiling</a:t>
            </a:r>
          </a:p>
        </p:txBody>
      </p:sp>
      <p:sp>
        <p:nvSpPr>
          <p:cNvPr id="618499" name="Rectangle 3"/>
          <p:cNvSpPr>
            <a:spLocks noGrp="1" noChangeArrowheads="1"/>
          </p:cNvSpPr>
          <p:nvPr>
            <p:ph type="body" idx="1"/>
          </p:nvPr>
        </p:nvSpPr>
        <p:spPr>
          <a:xfrm>
            <a:off x="533400" y="1371600"/>
            <a:ext cx="8001000" cy="4953000"/>
          </a:xfrm>
        </p:spPr>
        <p:txBody>
          <a:bodyPr/>
          <a:lstStyle/>
          <a:p>
            <a:r>
              <a:rPr lang="en-US"/>
              <a:t>It allows your code to </a:t>
            </a:r>
            <a:r>
              <a:rPr lang="en-US" b="1" u="sng"/>
              <a:t>exploit data locality</a:t>
            </a:r>
            <a:r>
              <a:rPr lang="en-US"/>
              <a:t> better, to get much more cache reuse: your code runs faster!</a:t>
            </a:r>
          </a:p>
          <a:p>
            <a:r>
              <a:rPr lang="en-US"/>
              <a:t>It’s a relatively </a:t>
            </a:r>
            <a:r>
              <a:rPr lang="en-US" b="1" u="sng"/>
              <a:t>modest amount of extra coding</a:t>
            </a:r>
            <a:r>
              <a:rPr lang="en-US"/>
              <a:t> (typically a few wrapper functions and some changes to loop bounds).</a:t>
            </a:r>
          </a:p>
          <a:p>
            <a:r>
              <a:rPr lang="en-US" b="1" u="sng"/>
              <a:t>If you don’t need</a:t>
            </a:r>
            <a:r>
              <a:rPr lang="en-US"/>
              <a:t> tiling – because of the hardware, the compiler or the problem size – then you can  </a:t>
            </a:r>
            <a:r>
              <a:rPr lang="en-US" b="1" u="sng"/>
              <a:t>turn it off by simply</a:t>
            </a:r>
            <a:r>
              <a:rPr lang="en-US"/>
              <a:t> setting the tile size equal to the problem size.</a:t>
            </a:r>
          </a:p>
        </p:txBody>
      </p:sp>
      <p:sp>
        <p:nvSpPr>
          <p:cNvPr id="6" name="Footer Placeholder 3"/>
          <p:cNvSpPr txBox="1">
            <a:spLocks/>
          </p:cNvSpPr>
          <p:nvPr/>
        </p:nvSpPr>
        <p:spPr bwMode="auto">
          <a:xfrm>
            <a:off x="1600200" y="6172200"/>
            <a:ext cx="5334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Supercomputing in Plain English: Storage Hierarchy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Tue Jan 27 2015</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Tree>
    <p:custDataLst>
      <p:tags r:id="rId1"/>
    </p:custDataLst>
    <p:extLst>
      <p:ext uri="{BB962C8B-B14F-4D97-AF65-F5344CB8AC3E}">
        <p14:creationId xmlns:p14="http://schemas.microsoft.com/office/powerpoint/2010/main" val="539417083"/>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1600200" y="6172200"/>
            <a:ext cx="5334000" cy="457200"/>
          </a:xfrm>
          <a:prstGeom prst="rect">
            <a:avLst/>
          </a:prstGeom>
        </p:spPr>
        <p:txBody>
          <a:bodyPr/>
          <a:lstStyle/>
          <a:p>
            <a:endParaRPr lang="en-US" dirty="0"/>
          </a:p>
        </p:txBody>
      </p:sp>
      <p:sp>
        <p:nvSpPr>
          <p:cNvPr id="5" name="Slide Number Placeholder 4"/>
          <p:cNvSpPr>
            <a:spLocks noGrp="1"/>
          </p:cNvSpPr>
          <p:nvPr>
            <p:ph type="sldNum" sz="quarter" idx="11"/>
          </p:nvPr>
        </p:nvSpPr>
        <p:spPr/>
        <p:txBody>
          <a:bodyPr/>
          <a:lstStyle/>
          <a:p>
            <a:fld id="{4EEC6F9C-6507-4108-AD5B-E135759ECC3E}" type="slidenum">
              <a:rPr lang="en-US"/>
              <a:pPr/>
              <a:t>82</a:t>
            </a:fld>
            <a:endParaRPr lang="en-US"/>
          </a:p>
        </p:txBody>
      </p:sp>
      <p:sp>
        <p:nvSpPr>
          <p:cNvPr id="619522" name="Rectangle 2"/>
          <p:cNvSpPr>
            <a:spLocks noGrp="1" noChangeArrowheads="1"/>
          </p:cNvSpPr>
          <p:nvPr>
            <p:ph type="title"/>
          </p:nvPr>
        </p:nvSpPr>
        <p:spPr/>
        <p:txBody>
          <a:bodyPr/>
          <a:lstStyle/>
          <a:p>
            <a:r>
              <a:rPr lang="en-US" sz="3600"/>
              <a:t>Will Tiling Always Work?</a:t>
            </a:r>
          </a:p>
        </p:txBody>
      </p:sp>
      <p:sp>
        <p:nvSpPr>
          <p:cNvPr id="619523" name="Rectangle 3"/>
          <p:cNvSpPr>
            <a:spLocks noGrp="1" noChangeArrowheads="1"/>
          </p:cNvSpPr>
          <p:nvPr>
            <p:ph type="body" idx="1"/>
          </p:nvPr>
        </p:nvSpPr>
        <p:spPr/>
        <p:txBody>
          <a:bodyPr/>
          <a:lstStyle/>
          <a:p>
            <a:pPr>
              <a:buFont typeface="Wingdings" pitchFamily="2" charset="2"/>
              <a:buNone/>
            </a:pPr>
            <a:r>
              <a:rPr lang="en-US" dirty="0"/>
              <a:t>Tiling </a:t>
            </a:r>
            <a:r>
              <a:rPr lang="en-US" b="1" u="sng" dirty="0"/>
              <a:t>WON’T</a:t>
            </a:r>
            <a:r>
              <a:rPr lang="en-US" dirty="0"/>
              <a:t> always work. Why?</a:t>
            </a:r>
          </a:p>
          <a:p>
            <a:pPr>
              <a:buFont typeface="Wingdings" pitchFamily="2" charset="2"/>
              <a:buNone/>
            </a:pPr>
            <a:r>
              <a:rPr lang="en-US" dirty="0"/>
              <a:t>Well, tiling works well when:</a:t>
            </a:r>
          </a:p>
          <a:p>
            <a:r>
              <a:rPr lang="en-US" dirty="0"/>
              <a:t>the order in which calculations occur doesn’t matter much, AND</a:t>
            </a:r>
          </a:p>
          <a:p>
            <a:r>
              <a:rPr lang="en-US" dirty="0"/>
              <a:t>there are lots and lots of calculations to do for each memory movement.</a:t>
            </a:r>
          </a:p>
          <a:p>
            <a:pPr>
              <a:buFont typeface="Wingdings" pitchFamily="2" charset="2"/>
              <a:buNone/>
            </a:pPr>
            <a:r>
              <a:rPr lang="en-US" dirty="0"/>
              <a:t>If either condition is absent, then tiling won’t help.</a:t>
            </a:r>
          </a:p>
        </p:txBody>
      </p:sp>
      <p:sp>
        <p:nvSpPr>
          <p:cNvPr id="6" name="Footer Placeholder 3"/>
          <p:cNvSpPr txBox="1">
            <a:spLocks/>
          </p:cNvSpPr>
          <p:nvPr/>
        </p:nvSpPr>
        <p:spPr bwMode="auto">
          <a:xfrm>
            <a:off x="1600200" y="6172200"/>
            <a:ext cx="5334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Supercomputing in Plain English: Storage Hierarchy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Tue Jan 27 2015</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4049386482"/>
      </p:ext>
    </p:extLst>
  </p:cSld>
  <p:clrMapOvr>
    <a:masterClrMapping/>
  </p:clrMapOv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0546" name="Rectangle 2"/>
          <p:cNvSpPr>
            <a:spLocks noGrp="1" noChangeArrowheads="1"/>
          </p:cNvSpPr>
          <p:nvPr>
            <p:ph type="ctrTitle"/>
          </p:nvPr>
        </p:nvSpPr>
        <p:spPr/>
        <p:txBody>
          <a:bodyPr/>
          <a:lstStyle/>
          <a:p>
            <a:r>
              <a:rPr lang="en-US" sz="6000"/>
              <a:t>Hard Disk</a:t>
            </a:r>
          </a:p>
        </p:txBody>
      </p:sp>
      <p:pic>
        <p:nvPicPr>
          <p:cNvPr id="620547" name="Picture 3" descr="MCj03984390000[1]"/>
          <p:cNvPicPr>
            <a:picLocks noChangeAspect="1" noChangeArrowheads="1"/>
          </p:cNvPicPr>
          <p:nvPr/>
        </p:nvPicPr>
        <p:blipFill>
          <a:blip r:embed="rId3" cstate="print"/>
          <a:srcRect/>
          <a:stretch>
            <a:fillRect/>
          </a:stretch>
        </p:blipFill>
        <p:spPr bwMode="auto">
          <a:xfrm>
            <a:off x="3810000" y="3581400"/>
            <a:ext cx="1722438" cy="1839913"/>
          </a:xfrm>
          <a:prstGeom prst="rect">
            <a:avLst/>
          </a:prstGeom>
          <a:noFill/>
        </p:spPr>
      </p:pic>
    </p:spTree>
    <p:custDataLst>
      <p:tags r:id="rId1"/>
    </p:custDataLst>
    <p:extLst>
      <p:ext uri="{BB962C8B-B14F-4D97-AF65-F5344CB8AC3E}">
        <p14:creationId xmlns:p14="http://schemas.microsoft.com/office/powerpoint/2010/main" val="4243833780"/>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1600200" y="6172200"/>
            <a:ext cx="5334000" cy="457200"/>
          </a:xfrm>
          <a:prstGeom prst="rect">
            <a:avLst/>
          </a:prstGeom>
        </p:spPr>
        <p:txBody>
          <a:bodyPr/>
          <a:lstStyle/>
          <a:p>
            <a:endParaRPr lang="en-US" dirty="0"/>
          </a:p>
        </p:txBody>
      </p:sp>
      <p:sp>
        <p:nvSpPr>
          <p:cNvPr id="5" name="Slide Number Placeholder 4"/>
          <p:cNvSpPr>
            <a:spLocks noGrp="1"/>
          </p:cNvSpPr>
          <p:nvPr>
            <p:ph type="sldNum" sz="quarter" idx="11"/>
          </p:nvPr>
        </p:nvSpPr>
        <p:spPr/>
        <p:txBody>
          <a:bodyPr/>
          <a:lstStyle/>
          <a:p>
            <a:fld id="{C873C0BF-7D52-43B8-ADB2-91ED7668BEB2}" type="slidenum">
              <a:rPr lang="en-US"/>
              <a:pPr/>
              <a:t>84</a:t>
            </a:fld>
            <a:endParaRPr lang="en-US"/>
          </a:p>
        </p:txBody>
      </p:sp>
      <p:sp>
        <p:nvSpPr>
          <p:cNvPr id="621570" name="Rectangle 2"/>
          <p:cNvSpPr>
            <a:spLocks noGrp="1" noChangeArrowheads="1"/>
          </p:cNvSpPr>
          <p:nvPr>
            <p:ph type="title"/>
          </p:nvPr>
        </p:nvSpPr>
        <p:spPr/>
        <p:txBody>
          <a:bodyPr/>
          <a:lstStyle/>
          <a:p>
            <a:r>
              <a:rPr lang="en-US" dirty="0"/>
              <a:t>Why Is Hard Disk Slow?</a:t>
            </a:r>
          </a:p>
        </p:txBody>
      </p:sp>
      <p:sp>
        <p:nvSpPr>
          <p:cNvPr id="621571" name="Rectangle 3"/>
          <p:cNvSpPr>
            <a:spLocks noGrp="1" noChangeArrowheads="1"/>
          </p:cNvSpPr>
          <p:nvPr>
            <p:ph type="body" idx="1"/>
          </p:nvPr>
        </p:nvSpPr>
        <p:spPr>
          <a:xfrm>
            <a:off x="304800" y="1371600"/>
            <a:ext cx="8686800" cy="4648200"/>
          </a:xfrm>
        </p:spPr>
        <p:txBody>
          <a:bodyPr/>
          <a:lstStyle/>
          <a:p>
            <a:pPr>
              <a:buFont typeface="Wingdings" pitchFamily="2" charset="2"/>
              <a:buNone/>
            </a:pPr>
            <a:r>
              <a:rPr lang="en-US" dirty="0"/>
              <a:t>Your hard disk is </a:t>
            </a:r>
            <a:r>
              <a:rPr lang="en-US" b="1" u="sng" dirty="0"/>
              <a:t>much </a:t>
            </a:r>
            <a:r>
              <a:rPr lang="en-US" b="1" u="sng" dirty="0" err="1"/>
              <a:t>much</a:t>
            </a:r>
            <a:r>
              <a:rPr lang="en-US" dirty="0"/>
              <a:t> slower than main memory (factor of </a:t>
            </a:r>
            <a:r>
              <a:rPr lang="en-US" dirty="0" smtClean="0"/>
              <a:t>1000+).  </a:t>
            </a:r>
            <a:r>
              <a:rPr lang="en-US" b="1" u="sng" dirty="0"/>
              <a:t>Why?</a:t>
            </a:r>
          </a:p>
          <a:p>
            <a:pPr>
              <a:buFont typeface="Wingdings" pitchFamily="2" charset="2"/>
              <a:buNone/>
            </a:pPr>
            <a:r>
              <a:rPr lang="en-US" dirty="0"/>
              <a:t>Well, accessing data on the hard disk involves physically moving:</a:t>
            </a:r>
          </a:p>
          <a:p>
            <a:pPr lvl="1"/>
            <a:r>
              <a:rPr lang="en-US" sz="2600" dirty="0"/>
              <a:t>the disk platter</a:t>
            </a:r>
          </a:p>
          <a:p>
            <a:pPr lvl="1"/>
            <a:r>
              <a:rPr lang="en-US" sz="2600" dirty="0"/>
              <a:t>the read/write head</a:t>
            </a:r>
          </a:p>
          <a:p>
            <a:pPr>
              <a:buFont typeface="Wingdings" pitchFamily="2" charset="2"/>
              <a:buNone/>
            </a:pPr>
            <a:r>
              <a:rPr lang="en-US" dirty="0"/>
              <a:t>In other words, hard disk is slow because </a:t>
            </a:r>
            <a:r>
              <a:rPr lang="en-US" b="1" u="sng" dirty="0"/>
              <a:t>objects</a:t>
            </a:r>
            <a:r>
              <a:rPr lang="en-US" dirty="0"/>
              <a:t> move much slower than </a:t>
            </a:r>
            <a:r>
              <a:rPr lang="en-US" b="1" u="sng" dirty="0"/>
              <a:t>electrons</a:t>
            </a:r>
            <a:r>
              <a:rPr lang="en-US" dirty="0"/>
              <a:t>: Newtonian speeds are much slower than </a:t>
            </a:r>
            <a:r>
              <a:rPr lang="en-US" dirty="0" err="1"/>
              <a:t>Einsteinian</a:t>
            </a:r>
            <a:r>
              <a:rPr lang="en-US" dirty="0"/>
              <a:t> speeds.</a:t>
            </a:r>
          </a:p>
        </p:txBody>
      </p:sp>
      <p:sp>
        <p:nvSpPr>
          <p:cNvPr id="6" name="Footer Placeholder 3"/>
          <p:cNvSpPr txBox="1">
            <a:spLocks/>
          </p:cNvSpPr>
          <p:nvPr/>
        </p:nvSpPr>
        <p:spPr bwMode="auto">
          <a:xfrm>
            <a:off x="1600200" y="6172200"/>
            <a:ext cx="5334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Supercomputing in Plain English: Storage Hierarchy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Tue Jan 27 2015</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Tree>
    <p:custDataLst>
      <p:tags r:id="rId1"/>
    </p:custDataLst>
    <p:extLst>
      <p:ext uri="{BB962C8B-B14F-4D97-AF65-F5344CB8AC3E}">
        <p14:creationId xmlns:p14="http://schemas.microsoft.com/office/powerpoint/2010/main" val="979559198"/>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1600200" y="6172200"/>
            <a:ext cx="5334000" cy="457200"/>
          </a:xfrm>
          <a:prstGeom prst="rect">
            <a:avLst/>
          </a:prstGeom>
        </p:spPr>
        <p:txBody>
          <a:bodyPr/>
          <a:lstStyle/>
          <a:p>
            <a:endParaRPr lang="en-US" dirty="0"/>
          </a:p>
        </p:txBody>
      </p:sp>
      <p:sp>
        <p:nvSpPr>
          <p:cNvPr id="5" name="Slide Number Placeholder 4"/>
          <p:cNvSpPr>
            <a:spLocks noGrp="1"/>
          </p:cNvSpPr>
          <p:nvPr>
            <p:ph type="sldNum" sz="quarter" idx="11"/>
          </p:nvPr>
        </p:nvSpPr>
        <p:spPr/>
        <p:txBody>
          <a:bodyPr/>
          <a:lstStyle/>
          <a:p>
            <a:fld id="{070C8E08-B601-468D-9964-F49C2FFB48A0}" type="slidenum">
              <a:rPr lang="en-US"/>
              <a:pPr/>
              <a:t>85</a:t>
            </a:fld>
            <a:endParaRPr lang="en-US"/>
          </a:p>
        </p:txBody>
      </p:sp>
      <p:sp>
        <p:nvSpPr>
          <p:cNvPr id="622594" name="Rectangle 2"/>
          <p:cNvSpPr>
            <a:spLocks noGrp="1" noChangeArrowheads="1"/>
          </p:cNvSpPr>
          <p:nvPr>
            <p:ph type="title"/>
          </p:nvPr>
        </p:nvSpPr>
        <p:spPr/>
        <p:txBody>
          <a:bodyPr/>
          <a:lstStyle/>
          <a:p>
            <a:r>
              <a:rPr lang="en-US"/>
              <a:t>I/O Strategies</a:t>
            </a:r>
          </a:p>
        </p:txBody>
      </p:sp>
      <p:sp>
        <p:nvSpPr>
          <p:cNvPr id="622595" name="Rectangle 3"/>
          <p:cNvSpPr>
            <a:spLocks noGrp="1" noChangeArrowheads="1"/>
          </p:cNvSpPr>
          <p:nvPr>
            <p:ph type="body" idx="1"/>
          </p:nvPr>
        </p:nvSpPr>
        <p:spPr>
          <a:xfrm>
            <a:off x="609600" y="1447800"/>
            <a:ext cx="8001000" cy="4648200"/>
          </a:xfrm>
        </p:spPr>
        <p:txBody>
          <a:bodyPr/>
          <a:lstStyle/>
          <a:p>
            <a:pPr>
              <a:buFont typeface="Wingdings" pitchFamily="2" charset="2"/>
              <a:buNone/>
            </a:pPr>
            <a:r>
              <a:rPr lang="en-US"/>
              <a:t>Read and write the absolute minimum amount.</a:t>
            </a:r>
          </a:p>
          <a:p>
            <a:r>
              <a:rPr lang="en-US"/>
              <a:t>Don’t reread the same data if you can keep it in memory.</a:t>
            </a:r>
          </a:p>
          <a:p>
            <a:r>
              <a:rPr lang="en-US"/>
              <a:t>Write binary instead of characters.</a:t>
            </a:r>
          </a:p>
          <a:p>
            <a:r>
              <a:rPr lang="en-US"/>
              <a:t>Use optimized I/O libraries like NetCDF </a:t>
            </a:r>
            <a:r>
              <a:rPr lang="en-US" baseline="30000"/>
              <a:t>[17]</a:t>
            </a:r>
            <a:r>
              <a:rPr lang="en-US"/>
              <a:t> and HDF </a:t>
            </a:r>
            <a:r>
              <a:rPr lang="en-US" baseline="30000"/>
              <a:t>[18]</a:t>
            </a:r>
            <a:r>
              <a:rPr lang="en-US"/>
              <a:t>.</a:t>
            </a:r>
          </a:p>
        </p:txBody>
      </p:sp>
      <p:sp>
        <p:nvSpPr>
          <p:cNvPr id="6" name="Footer Placeholder 3"/>
          <p:cNvSpPr txBox="1">
            <a:spLocks/>
          </p:cNvSpPr>
          <p:nvPr/>
        </p:nvSpPr>
        <p:spPr bwMode="auto">
          <a:xfrm>
            <a:off x="1600200" y="6172200"/>
            <a:ext cx="5334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Supercomputing in Plain English: Storage Hierarchy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Tue Jan 27 2015</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Tree>
    <p:custDataLst>
      <p:tags r:id="rId1"/>
    </p:custDataLst>
    <p:extLst>
      <p:ext uri="{BB962C8B-B14F-4D97-AF65-F5344CB8AC3E}">
        <p14:creationId xmlns:p14="http://schemas.microsoft.com/office/powerpoint/2010/main" val="786575759"/>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3"/>
          <p:cNvSpPr>
            <a:spLocks noGrp="1"/>
          </p:cNvSpPr>
          <p:nvPr>
            <p:ph type="ftr" sz="quarter" idx="4294967295"/>
          </p:nvPr>
        </p:nvSpPr>
        <p:spPr>
          <a:xfrm>
            <a:off x="1600200" y="6172200"/>
            <a:ext cx="5334000" cy="457200"/>
          </a:xfrm>
          <a:prstGeom prst="rect">
            <a:avLst/>
          </a:prstGeom>
        </p:spPr>
        <p:txBody>
          <a:bodyPr/>
          <a:lstStyle/>
          <a:p>
            <a:endParaRPr lang="en-US" dirty="0"/>
          </a:p>
        </p:txBody>
      </p:sp>
      <p:sp>
        <p:nvSpPr>
          <p:cNvPr id="9" name="Slide Number Placeholder 4"/>
          <p:cNvSpPr>
            <a:spLocks noGrp="1"/>
          </p:cNvSpPr>
          <p:nvPr>
            <p:ph type="sldNum" sz="quarter" idx="11"/>
          </p:nvPr>
        </p:nvSpPr>
        <p:spPr/>
        <p:txBody>
          <a:bodyPr/>
          <a:lstStyle/>
          <a:p>
            <a:fld id="{7A049118-2E8D-4379-85D5-266F6DAFA769}" type="slidenum">
              <a:rPr lang="en-US"/>
              <a:pPr/>
              <a:t>86</a:t>
            </a:fld>
            <a:endParaRPr lang="en-US"/>
          </a:p>
        </p:txBody>
      </p:sp>
      <p:sp>
        <p:nvSpPr>
          <p:cNvPr id="623618" name="Rectangle 2"/>
          <p:cNvSpPr>
            <a:spLocks noGrp="1" noChangeArrowheads="1"/>
          </p:cNvSpPr>
          <p:nvPr>
            <p:ph type="title"/>
          </p:nvPr>
        </p:nvSpPr>
        <p:spPr/>
        <p:txBody>
          <a:bodyPr/>
          <a:lstStyle/>
          <a:p>
            <a:r>
              <a:rPr lang="en-US"/>
              <a:t>Avoid Redundant I/O: C</a:t>
            </a:r>
          </a:p>
        </p:txBody>
      </p:sp>
      <p:sp>
        <p:nvSpPr>
          <p:cNvPr id="623619" name="Rectangle 3"/>
          <p:cNvSpPr>
            <a:spLocks noGrp="1" noChangeArrowheads="1"/>
          </p:cNvSpPr>
          <p:nvPr>
            <p:ph type="body" idx="1"/>
          </p:nvPr>
        </p:nvSpPr>
        <p:spPr>
          <a:xfrm>
            <a:off x="609600" y="1371600"/>
            <a:ext cx="7924800" cy="685800"/>
          </a:xfrm>
        </p:spPr>
        <p:txBody>
          <a:bodyPr/>
          <a:lstStyle/>
          <a:p>
            <a:pPr>
              <a:buFont typeface="Wingdings" pitchFamily="2" charset="2"/>
              <a:buNone/>
            </a:pPr>
            <a:r>
              <a:rPr lang="en-US" dirty="0"/>
              <a:t>An actual piece of code seen at OU:</a:t>
            </a:r>
          </a:p>
        </p:txBody>
      </p:sp>
      <p:sp>
        <p:nvSpPr>
          <p:cNvPr id="623620" name="Text Box 4"/>
          <p:cNvSpPr txBox="1">
            <a:spLocks noChangeArrowheads="1"/>
          </p:cNvSpPr>
          <p:nvPr/>
        </p:nvSpPr>
        <p:spPr bwMode="auto">
          <a:xfrm>
            <a:off x="533400" y="1905000"/>
            <a:ext cx="8251825" cy="1558925"/>
          </a:xfrm>
          <a:prstGeom prst="rect">
            <a:avLst/>
          </a:prstGeom>
          <a:noFill/>
          <a:ln w="9525">
            <a:noFill/>
            <a:miter lim="800000"/>
            <a:headEnd/>
            <a:tailEnd/>
          </a:ln>
          <a:effectLst/>
        </p:spPr>
        <p:txBody>
          <a:bodyPr wrap="none">
            <a:spAutoFit/>
          </a:bodyPr>
          <a:lstStyle/>
          <a:p>
            <a:pPr algn="l"/>
            <a:r>
              <a:rPr lang="en-US" sz="1600" b="1">
                <a:latin typeface="Courier New" pitchFamily="49" charset="0"/>
              </a:rPr>
              <a:t>for (thing = 0; thing &lt; number_of_things; thing++) {</a:t>
            </a:r>
          </a:p>
          <a:p>
            <a:pPr algn="l"/>
            <a:r>
              <a:rPr lang="en-US" sz="1600" b="1">
                <a:latin typeface="Courier New" pitchFamily="49" charset="0"/>
              </a:rPr>
              <a:t>  for (timestep = 0; timestep &lt; number_of_timesteps; timestep++) {</a:t>
            </a:r>
          </a:p>
          <a:p>
            <a:pPr algn="l"/>
            <a:r>
              <a:rPr lang="en-US" sz="1600" b="1">
                <a:latin typeface="Courier New" pitchFamily="49" charset="0"/>
              </a:rPr>
              <a:t>    read_file(filename[timestep]);</a:t>
            </a:r>
          </a:p>
          <a:p>
            <a:pPr algn="l"/>
            <a:r>
              <a:rPr lang="en-US" sz="1600" b="1">
                <a:latin typeface="Courier New" pitchFamily="49" charset="0"/>
              </a:rPr>
              <a:t>    do_stuff(thing, timestep);</a:t>
            </a:r>
          </a:p>
          <a:p>
            <a:pPr algn="l"/>
            <a:r>
              <a:rPr lang="en-US" sz="1600" b="1">
                <a:latin typeface="Courier New" pitchFamily="49" charset="0"/>
              </a:rPr>
              <a:t>  } /* for timestep */</a:t>
            </a:r>
          </a:p>
          <a:p>
            <a:pPr algn="l"/>
            <a:r>
              <a:rPr lang="en-US" sz="1600" b="1">
                <a:latin typeface="Courier New" pitchFamily="49" charset="0"/>
              </a:rPr>
              <a:t>} /* for thing */</a:t>
            </a:r>
          </a:p>
        </p:txBody>
      </p:sp>
      <p:sp>
        <p:nvSpPr>
          <p:cNvPr id="623621" name="Text Box 5"/>
          <p:cNvSpPr txBox="1">
            <a:spLocks noChangeArrowheads="1"/>
          </p:cNvSpPr>
          <p:nvPr/>
        </p:nvSpPr>
        <p:spPr bwMode="auto">
          <a:xfrm>
            <a:off x="990600" y="3487738"/>
            <a:ext cx="2448106" cy="461665"/>
          </a:xfrm>
          <a:prstGeom prst="rect">
            <a:avLst/>
          </a:prstGeom>
          <a:noFill/>
          <a:ln w="9525">
            <a:noFill/>
            <a:miter lim="800000"/>
            <a:headEnd/>
            <a:tailEnd/>
          </a:ln>
          <a:effectLst/>
        </p:spPr>
        <p:txBody>
          <a:bodyPr wrap="none">
            <a:spAutoFit/>
          </a:bodyPr>
          <a:lstStyle/>
          <a:p>
            <a:pPr algn="l"/>
            <a:r>
              <a:rPr lang="en-US" sz="2400" dirty="0"/>
              <a:t>Improved version:</a:t>
            </a:r>
          </a:p>
        </p:txBody>
      </p:sp>
      <p:sp>
        <p:nvSpPr>
          <p:cNvPr id="623622" name="Text Box 6"/>
          <p:cNvSpPr txBox="1">
            <a:spLocks noChangeArrowheads="1"/>
          </p:cNvSpPr>
          <p:nvPr/>
        </p:nvSpPr>
        <p:spPr bwMode="auto">
          <a:xfrm>
            <a:off x="533400" y="3962400"/>
            <a:ext cx="8153400" cy="1558925"/>
          </a:xfrm>
          <a:prstGeom prst="rect">
            <a:avLst/>
          </a:prstGeom>
          <a:noFill/>
          <a:ln w="9525">
            <a:noFill/>
            <a:miter lim="800000"/>
            <a:headEnd/>
            <a:tailEnd/>
          </a:ln>
          <a:effectLst/>
        </p:spPr>
        <p:txBody>
          <a:bodyPr>
            <a:spAutoFit/>
          </a:bodyPr>
          <a:lstStyle/>
          <a:p>
            <a:pPr algn="l"/>
            <a:r>
              <a:rPr lang="en-US" sz="1600" b="1">
                <a:latin typeface="Courier New" pitchFamily="49" charset="0"/>
              </a:rPr>
              <a:t>for (timestep = 0; timestep &lt; number_of_timesteps; timestep++) {</a:t>
            </a:r>
          </a:p>
          <a:p>
            <a:pPr algn="l"/>
            <a:r>
              <a:rPr lang="en-US" sz="1600" b="1">
                <a:latin typeface="Courier New" pitchFamily="49" charset="0"/>
              </a:rPr>
              <a:t>  read_file(filename[timestep]);</a:t>
            </a:r>
          </a:p>
          <a:p>
            <a:pPr algn="l"/>
            <a:r>
              <a:rPr lang="en-US" sz="1600" b="1">
                <a:latin typeface="Courier New" pitchFamily="49" charset="0"/>
              </a:rPr>
              <a:t>  for (thing = 0; thing &lt; number_of_things; thing++) {</a:t>
            </a:r>
          </a:p>
          <a:p>
            <a:pPr algn="l"/>
            <a:r>
              <a:rPr lang="en-US" sz="1600" b="1">
                <a:latin typeface="Courier New" pitchFamily="49" charset="0"/>
              </a:rPr>
              <a:t>    do_stuff(thing, timestep);</a:t>
            </a:r>
          </a:p>
          <a:p>
            <a:pPr algn="l"/>
            <a:r>
              <a:rPr lang="en-US" sz="1600" b="1">
                <a:latin typeface="Courier New" pitchFamily="49" charset="0"/>
              </a:rPr>
              <a:t>  } /* for thing */</a:t>
            </a:r>
          </a:p>
          <a:p>
            <a:pPr algn="l"/>
            <a:r>
              <a:rPr lang="en-US" sz="1600" b="1">
                <a:latin typeface="Courier New" pitchFamily="49" charset="0"/>
              </a:rPr>
              <a:t>} /* for timestep */</a:t>
            </a:r>
            <a:endParaRPr lang="en-US" sz="1400" b="1">
              <a:latin typeface="Tahoma" pitchFamily="34" charset="0"/>
            </a:endParaRPr>
          </a:p>
        </p:txBody>
      </p:sp>
      <p:sp>
        <p:nvSpPr>
          <p:cNvPr id="623623" name="Text Box 7"/>
          <p:cNvSpPr txBox="1">
            <a:spLocks noChangeArrowheads="1"/>
          </p:cNvSpPr>
          <p:nvPr/>
        </p:nvSpPr>
        <p:spPr bwMode="auto">
          <a:xfrm>
            <a:off x="914400" y="5545138"/>
            <a:ext cx="4696350" cy="461665"/>
          </a:xfrm>
          <a:prstGeom prst="rect">
            <a:avLst/>
          </a:prstGeom>
          <a:noFill/>
          <a:ln w="9525">
            <a:noFill/>
            <a:miter lim="800000"/>
            <a:headEnd/>
            <a:tailEnd/>
          </a:ln>
          <a:effectLst/>
        </p:spPr>
        <p:txBody>
          <a:bodyPr wrap="none">
            <a:spAutoFit/>
          </a:bodyPr>
          <a:lstStyle/>
          <a:p>
            <a:pPr algn="l"/>
            <a:r>
              <a:rPr lang="en-US" sz="2400" dirty="0"/>
              <a:t>Savings (in real life):  </a:t>
            </a:r>
            <a:r>
              <a:rPr lang="en-US" sz="2400" b="1" u="sng" dirty="0">
                <a:solidFill>
                  <a:schemeClr val="folHlink"/>
                </a:solidFill>
              </a:rPr>
              <a:t>factor of 500!</a:t>
            </a:r>
          </a:p>
        </p:txBody>
      </p:sp>
      <p:sp>
        <p:nvSpPr>
          <p:cNvPr id="10" name="Footer Placeholder 3"/>
          <p:cNvSpPr txBox="1">
            <a:spLocks/>
          </p:cNvSpPr>
          <p:nvPr/>
        </p:nvSpPr>
        <p:spPr bwMode="auto">
          <a:xfrm>
            <a:off x="1600200" y="6172200"/>
            <a:ext cx="5334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Supercomputing in Plain English: Storage Hierarchy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Tue Jan 27 2015</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Tree>
    <p:custDataLst>
      <p:tags r:id="rId1"/>
    </p:custDataLst>
    <p:extLst>
      <p:ext uri="{BB962C8B-B14F-4D97-AF65-F5344CB8AC3E}">
        <p14:creationId xmlns:p14="http://schemas.microsoft.com/office/powerpoint/2010/main" val="1824595536"/>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3"/>
          <p:cNvSpPr>
            <a:spLocks noGrp="1"/>
          </p:cNvSpPr>
          <p:nvPr>
            <p:ph type="ftr" sz="quarter" idx="4294967295"/>
          </p:nvPr>
        </p:nvSpPr>
        <p:spPr>
          <a:xfrm>
            <a:off x="1600200" y="6172200"/>
            <a:ext cx="5334000" cy="457200"/>
          </a:xfrm>
          <a:prstGeom prst="rect">
            <a:avLst/>
          </a:prstGeom>
        </p:spPr>
        <p:txBody>
          <a:bodyPr/>
          <a:lstStyle/>
          <a:p>
            <a:endParaRPr lang="en-US" dirty="0"/>
          </a:p>
        </p:txBody>
      </p:sp>
      <p:sp>
        <p:nvSpPr>
          <p:cNvPr id="9" name="Slide Number Placeholder 4"/>
          <p:cNvSpPr>
            <a:spLocks noGrp="1"/>
          </p:cNvSpPr>
          <p:nvPr>
            <p:ph type="sldNum" sz="quarter" idx="11"/>
          </p:nvPr>
        </p:nvSpPr>
        <p:spPr/>
        <p:txBody>
          <a:bodyPr/>
          <a:lstStyle/>
          <a:p>
            <a:fld id="{BF7225B6-418F-42CA-A4EB-33B6259A4D4A}" type="slidenum">
              <a:rPr lang="en-US"/>
              <a:pPr/>
              <a:t>87</a:t>
            </a:fld>
            <a:endParaRPr lang="en-US"/>
          </a:p>
        </p:txBody>
      </p:sp>
      <p:sp>
        <p:nvSpPr>
          <p:cNvPr id="641026" name="Rectangle 2"/>
          <p:cNvSpPr>
            <a:spLocks noGrp="1" noChangeArrowheads="1"/>
          </p:cNvSpPr>
          <p:nvPr>
            <p:ph type="title"/>
          </p:nvPr>
        </p:nvSpPr>
        <p:spPr/>
        <p:txBody>
          <a:bodyPr/>
          <a:lstStyle/>
          <a:p>
            <a:r>
              <a:rPr lang="en-US"/>
              <a:t>Avoid Redundant I/O: F90</a:t>
            </a:r>
          </a:p>
        </p:txBody>
      </p:sp>
      <p:sp>
        <p:nvSpPr>
          <p:cNvPr id="641027" name="Rectangle 3"/>
          <p:cNvSpPr>
            <a:spLocks noGrp="1" noChangeArrowheads="1"/>
          </p:cNvSpPr>
          <p:nvPr>
            <p:ph type="body" idx="1"/>
          </p:nvPr>
        </p:nvSpPr>
        <p:spPr>
          <a:xfrm>
            <a:off x="609600" y="1371600"/>
            <a:ext cx="7924800" cy="685800"/>
          </a:xfrm>
        </p:spPr>
        <p:txBody>
          <a:bodyPr/>
          <a:lstStyle/>
          <a:p>
            <a:pPr>
              <a:buFont typeface="Wingdings" pitchFamily="2" charset="2"/>
              <a:buNone/>
            </a:pPr>
            <a:r>
              <a:rPr lang="en-US"/>
              <a:t>An actual piece of code seen at OU:</a:t>
            </a:r>
          </a:p>
        </p:txBody>
      </p:sp>
      <p:sp>
        <p:nvSpPr>
          <p:cNvPr id="641028" name="Text Box 4"/>
          <p:cNvSpPr txBox="1">
            <a:spLocks noChangeArrowheads="1"/>
          </p:cNvSpPr>
          <p:nvPr/>
        </p:nvSpPr>
        <p:spPr bwMode="auto">
          <a:xfrm>
            <a:off x="990600" y="1905000"/>
            <a:ext cx="4829175" cy="1558925"/>
          </a:xfrm>
          <a:prstGeom prst="rect">
            <a:avLst/>
          </a:prstGeom>
          <a:noFill/>
          <a:ln w="9525">
            <a:noFill/>
            <a:miter lim="800000"/>
            <a:headEnd/>
            <a:tailEnd/>
          </a:ln>
          <a:effectLst/>
        </p:spPr>
        <p:txBody>
          <a:bodyPr wrap="none">
            <a:spAutoFit/>
          </a:bodyPr>
          <a:lstStyle/>
          <a:p>
            <a:pPr algn="l"/>
            <a:r>
              <a:rPr lang="en-US" sz="1600" b="1">
                <a:latin typeface="Courier New" pitchFamily="49" charset="0"/>
              </a:rPr>
              <a:t>DO thing = 1, number_of_things</a:t>
            </a:r>
          </a:p>
          <a:p>
            <a:pPr algn="l"/>
            <a:r>
              <a:rPr lang="en-US" sz="1600" b="1">
                <a:latin typeface="Courier New" pitchFamily="49" charset="0"/>
              </a:rPr>
              <a:t>  DO timestep = 1, number_of_timesteps</a:t>
            </a:r>
          </a:p>
          <a:p>
            <a:pPr algn="l"/>
            <a:r>
              <a:rPr lang="en-US" sz="1600" b="1">
                <a:latin typeface="Courier New" pitchFamily="49" charset="0"/>
              </a:rPr>
              <a:t>    CALL read_file(filename(timestep))</a:t>
            </a:r>
          </a:p>
          <a:p>
            <a:pPr algn="l"/>
            <a:r>
              <a:rPr lang="en-US" sz="1600" b="1">
                <a:latin typeface="Courier New" pitchFamily="49" charset="0"/>
              </a:rPr>
              <a:t>    CALL do_stuff(thing, timestep)</a:t>
            </a:r>
          </a:p>
          <a:p>
            <a:pPr algn="l"/>
            <a:r>
              <a:rPr lang="en-US" sz="1600" b="1">
                <a:latin typeface="Courier New" pitchFamily="49" charset="0"/>
              </a:rPr>
              <a:t>  END DO !! timestep</a:t>
            </a:r>
          </a:p>
          <a:p>
            <a:pPr algn="l"/>
            <a:r>
              <a:rPr lang="en-US" sz="1600" b="1">
                <a:latin typeface="Courier New" pitchFamily="49" charset="0"/>
              </a:rPr>
              <a:t>END DO !! thing</a:t>
            </a:r>
          </a:p>
        </p:txBody>
      </p:sp>
      <p:sp>
        <p:nvSpPr>
          <p:cNvPr id="641029" name="Text Box 5"/>
          <p:cNvSpPr txBox="1">
            <a:spLocks noChangeArrowheads="1"/>
          </p:cNvSpPr>
          <p:nvPr/>
        </p:nvSpPr>
        <p:spPr bwMode="auto">
          <a:xfrm>
            <a:off x="990600" y="3487738"/>
            <a:ext cx="2448106" cy="461665"/>
          </a:xfrm>
          <a:prstGeom prst="rect">
            <a:avLst/>
          </a:prstGeom>
          <a:noFill/>
          <a:ln w="9525">
            <a:noFill/>
            <a:miter lim="800000"/>
            <a:headEnd/>
            <a:tailEnd/>
          </a:ln>
          <a:effectLst/>
        </p:spPr>
        <p:txBody>
          <a:bodyPr wrap="none">
            <a:spAutoFit/>
          </a:bodyPr>
          <a:lstStyle/>
          <a:p>
            <a:pPr algn="l"/>
            <a:r>
              <a:rPr lang="en-US" sz="2400" dirty="0"/>
              <a:t>Improved version:</a:t>
            </a:r>
          </a:p>
        </p:txBody>
      </p:sp>
      <p:sp>
        <p:nvSpPr>
          <p:cNvPr id="641030" name="Text Box 6"/>
          <p:cNvSpPr txBox="1">
            <a:spLocks noChangeArrowheads="1"/>
          </p:cNvSpPr>
          <p:nvPr/>
        </p:nvSpPr>
        <p:spPr bwMode="auto">
          <a:xfrm>
            <a:off x="914400" y="3962400"/>
            <a:ext cx="6784975" cy="1558925"/>
          </a:xfrm>
          <a:prstGeom prst="rect">
            <a:avLst/>
          </a:prstGeom>
          <a:noFill/>
          <a:ln w="9525">
            <a:noFill/>
            <a:miter lim="800000"/>
            <a:headEnd/>
            <a:tailEnd/>
          </a:ln>
          <a:effectLst/>
        </p:spPr>
        <p:txBody>
          <a:bodyPr>
            <a:spAutoFit/>
          </a:bodyPr>
          <a:lstStyle/>
          <a:p>
            <a:pPr algn="l"/>
            <a:r>
              <a:rPr lang="en-US" sz="1600" b="1">
                <a:latin typeface="Courier New" pitchFamily="49" charset="0"/>
              </a:rPr>
              <a:t>DO timestep = 1, number_of_timesteps</a:t>
            </a:r>
          </a:p>
          <a:p>
            <a:pPr algn="l"/>
            <a:r>
              <a:rPr lang="en-US" sz="1600" b="1">
                <a:latin typeface="Courier New" pitchFamily="49" charset="0"/>
              </a:rPr>
              <a:t>  CALL read_file(filename(timestep))</a:t>
            </a:r>
          </a:p>
          <a:p>
            <a:pPr algn="l"/>
            <a:r>
              <a:rPr lang="en-US" sz="1600" b="1">
                <a:latin typeface="Courier New" pitchFamily="49" charset="0"/>
              </a:rPr>
              <a:t>  DO thing = 1, number_of_things</a:t>
            </a:r>
          </a:p>
          <a:p>
            <a:pPr algn="l"/>
            <a:r>
              <a:rPr lang="en-US" sz="1600" b="1">
                <a:latin typeface="Courier New" pitchFamily="49" charset="0"/>
              </a:rPr>
              <a:t>    CALL do_stuff(thing, timestep)</a:t>
            </a:r>
          </a:p>
          <a:p>
            <a:pPr algn="l"/>
            <a:r>
              <a:rPr lang="en-US" sz="1600" b="1">
                <a:latin typeface="Courier New" pitchFamily="49" charset="0"/>
              </a:rPr>
              <a:t>  END DO !! thing</a:t>
            </a:r>
          </a:p>
          <a:p>
            <a:pPr algn="l"/>
            <a:r>
              <a:rPr lang="en-US" sz="1600" b="1">
                <a:latin typeface="Courier New" pitchFamily="49" charset="0"/>
              </a:rPr>
              <a:t>END DO !! timestep</a:t>
            </a:r>
          </a:p>
        </p:txBody>
      </p:sp>
      <p:sp>
        <p:nvSpPr>
          <p:cNvPr id="641031" name="Text Box 7"/>
          <p:cNvSpPr txBox="1">
            <a:spLocks noChangeArrowheads="1"/>
          </p:cNvSpPr>
          <p:nvPr/>
        </p:nvSpPr>
        <p:spPr bwMode="auto">
          <a:xfrm>
            <a:off x="914400" y="5545138"/>
            <a:ext cx="4696350" cy="461665"/>
          </a:xfrm>
          <a:prstGeom prst="rect">
            <a:avLst/>
          </a:prstGeom>
          <a:noFill/>
          <a:ln w="9525">
            <a:noFill/>
            <a:miter lim="800000"/>
            <a:headEnd/>
            <a:tailEnd/>
          </a:ln>
          <a:effectLst/>
        </p:spPr>
        <p:txBody>
          <a:bodyPr wrap="none">
            <a:spAutoFit/>
          </a:bodyPr>
          <a:lstStyle/>
          <a:p>
            <a:pPr algn="l"/>
            <a:r>
              <a:rPr lang="en-US" sz="2400" dirty="0"/>
              <a:t>Savings (in real life):  </a:t>
            </a:r>
            <a:r>
              <a:rPr lang="en-US" sz="2400" b="1" u="sng" dirty="0">
                <a:solidFill>
                  <a:schemeClr val="folHlink"/>
                </a:solidFill>
              </a:rPr>
              <a:t>factor of 500!</a:t>
            </a:r>
          </a:p>
        </p:txBody>
      </p:sp>
      <p:sp>
        <p:nvSpPr>
          <p:cNvPr id="10" name="Footer Placeholder 3"/>
          <p:cNvSpPr txBox="1">
            <a:spLocks/>
          </p:cNvSpPr>
          <p:nvPr/>
        </p:nvSpPr>
        <p:spPr bwMode="auto">
          <a:xfrm>
            <a:off x="1600200" y="6172200"/>
            <a:ext cx="5334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Supercomputing in Plain English: Storage Hierarchy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Tue Jan 27 2015</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Tree>
    <p:custDataLst>
      <p:tags r:id="rId1"/>
    </p:custDataLst>
    <p:extLst>
      <p:ext uri="{BB962C8B-B14F-4D97-AF65-F5344CB8AC3E}">
        <p14:creationId xmlns:p14="http://schemas.microsoft.com/office/powerpoint/2010/main" val="3398038345"/>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1600200" y="6172200"/>
            <a:ext cx="5334000" cy="457200"/>
          </a:xfrm>
          <a:prstGeom prst="rect">
            <a:avLst/>
          </a:prstGeom>
        </p:spPr>
        <p:txBody>
          <a:bodyPr/>
          <a:lstStyle/>
          <a:p>
            <a:endParaRPr lang="en-US" dirty="0"/>
          </a:p>
        </p:txBody>
      </p:sp>
      <p:sp>
        <p:nvSpPr>
          <p:cNvPr id="5" name="Slide Number Placeholder 4"/>
          <p:cNvSpPr>
            <a:spLocks noGrp="1"/>
          </p:cNvSpPr>
          <p:nvPr>
            <p:ph type="sldNum" sz="quarter" idx="11"/>
          </p:nvPr>
        </p:nvSpPr>
        <p:spPr/>
        <p:txBody>
          <a:bodyPr/>
          <a:lstStyle/>
          <a:p>
            <a:fld id="{918884E6-FC8C-4021-9783-39997AFA7CD3}" type="slidenum">
              <a:rPr lang="en-US"/>
              <a:pPr/>
              <a:t>88</a:t>
            </a:fld>
            <a:endParaRPr lang="en-US"/>
          </a:p>
        </p:txBody>
      </p:sp>
      <p:sp>
        <p:nvSpPr>
          <p:cNvPr id="624642" name="Rectangle 2"/>
          <p:cNvSpPr>
            <a:spLocks noGrp="1" noChangeArrowheads="1"/>
          </p:cNvSpPr>
          <p:nvPr>
            <p:ph type="title"/>
          </p:nvPr>
        </p:nvSpPr>
        <p:spPr/>
        <p:txBody>
          <a:bodyPr/>
          <a:lstStyle/>
          <a:p>
            <a:r>
              <a:rPr lang="en-US"/>
              <a:t>Write Binary, Not ASCII</a:t>
            </a:r>
          </a:p>
        </p:txBody>
      </p:sp>
      <p:sp>
        <p:nvSpPr>
          <p:cNvPr id="624643" name="Rectangle 3"/>
          <p:cNvSpPr>
            <a:spLocks noGrp="1" noChangeArrowheads="1"/>
          </p:cNvSpPr>
          <p:nvPr>
            <p:ph type="body" idx="1"/>
          </p:nvPr>
        </p:nvSpPr>
        <p:spPr/>
        <p:txBody>
          <a:bodyPr/>
          <a:lstStyle/>
          <a:p>
            <a:pPr>
              <a:buFont typeface="Wingdings" pitchFamily="2" charset="2"/>
              <a:buNone/>
            </a:pPr>
            <a:r>
              <a:rPr lang="en-US"/>
              <a:t>When you write binary data to a file, you’re writing (typically) 4 bytes per value.</a:t>
            </a:r>
          </a:p>
          <a:p>
            <a:pPr>
              <a:buFont typeface="Wingdings" pitchFamily="2" charset="2"/>
              <a:buNone/>
            </a:pPr>
            <a:r>
              <a:rPr lang="en-US"/>
              <a:t>When you write ASCII (character) data, you’re writing (typically) 8-16 bytes per value.</a:t>
            </a:r>
          </a:p>
          <a:p>
            <a:pPr>
              <a:buFont typeface="Wingdings" pitchFamily="2" charset="2"/>
              <a:buNone/>
            </a:pPr>
            <a:r>
              <a:rPr lang="en-US"/>
              <a:t>So binary saves a factor of 2 to 4 (typically).</a:t>
            </a:r>
          </a:p>
        </p:txBody>
      </p:sp>
      <p:sp>
        <p:nvSpPr>
          <p:cNvPr id="6" name="Footer Placeholder 3"/>
          <p:cNvSpPr txBox="1">
            <a:spLocks/>
          </p:cNvSpPr>
          <p:nvPr/>
        </p:nvSpPr>
        <p:spPr bwMode="auto">
          <a:xfrm>
            <a:off x="1600200" y="6172200"/>
            <a:ext cx="5334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Supercomputing in Plain English: Storage Hierarchy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Tue Jan 27 2015</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Tree>
    <p:custDataLst>
      <p:tags r:id="rId1"/>
    </p:custDataLst>
    <p:extLst>
      <p:ext uri="{BB962C8B-B14F-4D97-AF65-F5344CB8AC3E}">
        <p14:creationId xmlns:p14="http://schemas.microsoft.com/office/powerpoint/2010/main" val="363620085"/>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1600200" y="6172200"/>
            <a:ext cx="5334000" cy="457200"/>
          </a:xfrm>
          <a:prstGeom prst="rect">
            <a:avLst/>
          </a:prstGeom>
        </p:spPr>
        <p:txBody>
          <a:bodyPr/>
          <a:lstStyle/>
          <a:p>
            <a:endParaRPr lang="en-US" dirty="0"/>
          </a:p>
        </p:txBody>
      </p:sp>
      <p:sp>
        <p:nvSpPr>
          <p:cNvPr id="5" name="Slide Number Placeholder 4"/>
          <p:cNvSpPr>
            <a:spLocks noGrp="1"/>
          </p:cNvSpPr>
          <p:nvPr>
            <p:ph type="sldNum" sz="quarter" idx="11"/>
          </p:nvPr>
        </p:nvSpPr>
        <p:spPr/>
        <p:txBody>
          <a:bodyPr/>
          <a:lstStyle/>
          <a:p>
            <a:fld id="{B8165084-C16A-44AB-84FB-C12B0F71C61D}" type="slidenum">
              <a:rPr lang="en-US"/>
              <a:pPr/>
              <a:t>89</a:t>
            </a:fld>
            <a:endParaRPr lang="en-US"/>
          </a:p>
        </p:txBody>
      </p:sp>
      <p:sp>
        <p:nvSpPr>
          <p:cNvPr id="625666" name="Rectangle 2"/>
          <p:cNvSpPr>
            <a:spLocks noGrp="1" noChangeArrowheads="1"/>
          </p:cNvSpPr>
          <p:nvPr>
            <p:ph type="title"/>
          </p:nvPr>
        </p:nvSpPr>
        <p:spPr/>
        <p:txBody>
          <a:bodyPr/>
          <a:lstStyle/>
          <a:p>
            <a:r>
              <a:rPr lang="en-US"/>
              <a:t>Problem with Binary I/O</a:t>
            </a:r>
          </a:p>
        </p:txBody>
      </p:sp>
      <p:sp>
        <p:nvSpPr>
          <p:cNvPr id="625667" name="Rectangle 3"/>
          <p:cNvSpPr>
            <a:spLocks noGrp="1" noChangeArrowheads="1"/>
          </p:cNvSpPr>
          <p:nvPr>
            <p:ph type="body" idx="1"/>
          </p:nvPr>
        </p:nvSpPr>
        <p:spPr>
          <a:xfrm>
            <a:off x="609600" y="1371600"/>
            <a:ext cx="7777163" cy="4648200"/>
          </a:xfrm>
        </p:spPr>
        <p:txBody>
          <a:bodyPr/>
          <a:lstStyle/>
          <a:p>
            <a:pPr>
              <a:buFont typeface="Wingdings" pitchFamily="2" charset="2"/>
              <a:buNone/>
            </a:pPr>
            <a:r>
              <a:rPr lang="en-US" dirty="0"/>
              <a:t>There are many ways to represent data inside a computer, especially floating point (real) data.</a:t>
            </a:r>
          </a:p>
          <a:p>
            <a:pPr>
              <a:buFont typeface="Wingdings" pitchFamily="2" charset="2"/>
              <a:buNone/>
            </a:pPr>
            <a:r>
              <a:rPr lang="en-US" dirty="0"/>
              <a:t>Often, the way that one kind of computer (e.g., </a:t>
            </a:r>
            <a:r>
              <a:rPr lang="en-US" dirty="0" smtClean="0"/>
              <a:t>an Intel i7) </a:t>
            </a:r>
            <a:r>
              <a:rPr lang="en-US" dirty="0"/>
              <a:t>saves binary data is different from another kind of computer (e.g., </a:t>
            </a:r>
            <a:r>
              <a:rPr lang="en-US" dirty="0" smtClean="0"/>
              <a:t>an IBM POWER7).</a:t>
            </a:r>
            <a:endParaRPr lang="en-US" dirty="0"/>
          </a:p>
          <a:p>
            <a:pPr>
              <a:buFont typeface="Wingdings" pitchFamily="2" charset="2"/>
              <a:buNone/>
            </a:pPr>
            <a:r>
              <a:rPr lang="en-US" dirty="0"/>
              <a:t>So, a file written on </a:t>
            </a:r>
            <a:r>
              <a:rPr lang="en-US" dirty="0" smtClean="0"/>
              <a:t>an Intel i7 machine </a:t>
            </a:r>
            <a:r>
              <a:rPr lang="en-US" dirty="0"/>
              <a:t>may not be readable on </a:t>
            </a:r>
            <a:r>
              <a:rPr lang="en-US" dirty="0" smtClean="0"/>
              <a:t>an IBM POWER7.</a:t>
            </a:r>
            <a:endParaRPr lang="en-US" dirty="0"/>
          </a:p>
        </p:txBody>
      </p:sp>
      <p:sp>
        <p:nvSpPr>
          <p:cNvPr id="6" name="Footer Placeholder 3"/>
          <p:cNvSpPr txBox="1">
            <a:spLocks/>
          </p:cNvSpPr>
          <p:nvPr/>
        </p:nvSpPr>
        <p:spPr bwMode="auto">
          <a:xfrm>
            <a:off x="1600200" y="6172200"/>
            <a:ext cx="5334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Supercomputing in Plain English: Storage Hierarchy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Tue Jan 27 2015</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Tree>
    <p:custDataLst>
      <p:tags r:id="rId1"/>
    </p:custDataLst>
    <p:extLst>
      <p:ext uri="{BB962C8B-B14F-4D97-AF65-F5344CB8AC3E}">
        <p14:creationId xmlns:p14="http://schemas.microsoft.com/office/powerpoint/2010/main" val="5743699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Supercomputing in Plain </a:t>
            </a:r>
            <a:r>
              <a:rPr lang="en-US" dirty="0" smtClean="0"/>
              <a:t>English: Storage Hierarchy</a:t>
            </a:r>
            <a:endParaRPr lang="en-US" dirty="0"/>
          </a:p>
          <a:p>
            <a:r>
              <a:rPr lang="en-US" dirty="0" smtClean="0"/>
              <a:t>Tue Jan 27 2015</a:t>
            </a:r>
            <a:endParaRPr lang="en-US" dirty="0"/>
          </a:p>
        </p:txBody>
      </p:sp>
      <p:sp>
        <p:nvSpPr>
          <p:cNvPr id="5" name="Slide Number Placeholder 4"/>
          <p:cNvSpPr>
            <a:spLocks noGrp="1"/>
          </p:cNvSpPr>
          <p:nvPr>
            <p:ph type="sldNum" sz="quarter" idx="11"/>
          </p:nvPr>
        </p:nvSpPr>
        <p:spPr/>
        <p:txBody>
          <a:bodyPr/>
          <a:lstStyle/>
          <a:p>
            <a:fld id="{40FEA5B2-C75C-4B5B-98BE-64AAADC248CE}" type="slidenum">
              <a:rPr lang="en-US"/>
              <a:pPr/>
              <a:t>9</a:t>
            </a:fld>
            <a:endParaRPr lang="en-US"/>
          </a:p>
        </p:txBody>
      </p:sp>
      <p:sp>
        <p:nvSpPr>
          <p:cNvPr id="454658" name="Rectangle 2"/>
          <p:cNvSpPr>
            <a:spLocks noGrp="1" noChangeArrowheads="1"/>
          </p:cNvSpPr>
          <p:nvPr>
            <p:ph type="title"/>
          </p:nvPr>
        </p:nvSpPr>
        <p:spPr/>
        <p:txBody>
          <a:bodyPr/>
          <a:lstStyle/>
          <a:p>
            <a:r>
              <a:rPr lang="en-US" sz="3600" dirty="0" smtClean="0"/>
              <a:t>Toll Free Phone </a:t>
            </a:r>
            <a:r>
              <a:rPr lang="en-US" sz="3600" dirty="0"/>
              <a:t>Bridge</a:t>
            </a:r>
          </a:p>
        </p:txBody>
      </p:sp>
      <p:sp>
        <p:nvSpPr>
          <p:cNvPr id="454659" name="Rectangle 3"/>
          <p:cNvSpPr>
            <a:spLocks noGrp="1" noChangeArrowheads="1"/>
          </p:cNvSpPr>
          <p:nvPr>
            <p:ph type="body" idx="1"/>
          </p:nvPr>
        </p:nvSpPr>
        <p:spPr>
          <a:xfrm>
            <a:off x="533400" y="1371600"/>
            <a:ext cx="8077200" cy="4648200"/>
          </a:xfrm>
        </p:spPr>
        <p:txBody>
          <a:bodyPr/>
          <a:lstStyle/>
          <a:p>
            <a:pPr>
              <a:buFont typeface="Wingdings" pitchFamily="2" charset="2"/>
              <a:buNone/>
            </a:pPr>
            <a:r>
              <a:rPr lang="en-US" b="1" dirty="0" smtClean="0"/>
              <a:t>IF ALL ELSE FAILS</a:t>
            </a:r>
            <a:r>
              <a:rPr lang="en-US" dirty="0" smtClean="0"/>
              <a:t>, </a:t>
            </a:r>
            <a:r>
              <a:rPr lang="en-US" dirty="0"/>
              <a:t>you can </a:t>
            </a:r>
            <a:r>
              <a:rPr lang="en-US" dirty="0" smtClean="0"/>
              <a:t>use our </a:t>
            </a:r>
            <a:r>
              <a:rPr lang="en-US" dirty="0"/>
              <a:t>toll free phone bridge:</a:t>
            </a:r>
          </a:p>
          <a:p>
            <a:pPr algn="ctr">
              <a:buFont typeface="Wingdings" pitchFamily="2" charset="2"/>
              <a:buNone/>
            </a:pPr>
            <a:r>
              <a:rPr lang="en-US" dirty="0" smtClean="0"/>
              <a:t>800-832-0736</a:t>
            </a:r>
            <a:endParaRPr lang="en-US" dirty="0"/>
          </a:p>
          <a:p>
            <a:pPr algn="ctr">
              <a:buFont typeface="Wingdings" pitchFamily="2" charset="2"/>
              <a:buNone/>
            </a:pPr>
            <a:r>
              <a:rPr lang="en-US" dirty="0" smtClean="0"/>
              <a:t>* 623 </a:t>
            </a:r>
            <a:r>
              <a:rPr lang="en-US" dirty="0" smtClean="0"/>
              <a:t>2874 </a:t>
            </a:r>
            <a:r>
              <a:rPr lang="en-US" dirty="0" smtClean="0"/>
              <a:t>#</a:t>
            </a:r>
            <a:endParaRPr lang="en-US" dirty="0"/>
          </a:p>
          <a:p>
            <a:pPr>
              <a:buFont typeface="Wingdings" pitchFamily="2" charset="2"/>
              <a:buNone/>
            </a:pPr>
            <a:r>
              <a:rPr lang="en-US" dirty="0"/>
              <a:t>Please mute yourself and use the phone to listen.</a:t>
            </a:r>
          </a:p>
          <a:p>
            <a:pPr>
              <a:buFont typeface="Wingdings" pitchFamily="2" charset="2"/>
              <a:buNone/>
            </a:pPr>
            <a:r>
              <a:rPr lang="en-US" dirty="0"/>
              <a:t>Don’t worry, we’ll call out slide numbers as we go.</a:t>
            </a:r>
          </a:p>
          <a:p>
            <a:pPr>
              <a:buFont typeface="Wingdings" pitchFamily="2" charset="2"/>
              <a:buNone/>
            </a:pPr>
            <a:r>
              <a:rPr lang="en-US" dirty="0"/>
              <a:t>Please use the phone bridge </a:t>
            </a:r>
            <a:r>
              <a:rPr lang="en-US" b="1" u="sng" dirty="0"/>
              <a:t>ONLY</a:t>
            </a:r>
            <a:r>
              <a:rPr lang="en-US" dirty="0"/>
              <a:t> if you cannot connect any other way: the phone bridge </a:t>
            </a:r>
            <a:r>
              <a:rPr lang="en-US" dirty="0" smtClean="0"/>
              <a:t>can handle only 100 simultaneous connections, and we have over 500 participants.</a:t>
            </a:r>
            <a:endParaRPr lang="en-US" dirty="0"/>
          </a:p>
          <a:p>
            <a:pPr>
              <a:buFont typeface="Wingdings" pitchFamily="2" charset="2"/>
              <a:buNone/>
            </a:pPr>
            <a:r>
              <a:rPr lang="en-US" dirty="0"/>
              <a:t>Many thanks to </a:t>
            </a:r>
            <a:r>
              <a:rPr lang="en-US" dirty="0" smtClean="0"/>
              <a:t>OU CIO Loretta Early for </a:t>
            </a:r>
            <a:r>
              <a:rPr lang="en-US" dirty="0"/>
              <a:t>providing the toll free phone bridge</a:t>
            </a:r>
            <a:r>
              <a:rPr lang="en-US" dirty="0" smtClean="0"/>
              <a:t>.</a:t>
            </a:r>
          </a:p>
          <a:p>
            <a:pPr>
              <a:buFont typeface="Wingdings" pitchFamily="2" charset="2"/>
              <a:buNone/>
            </a:pPr>
            <a:r>
              <a:rPr lang="en-US" b="1" dirty="0" smtClean="0"/>
              <a:t>PLEASE MUTE YOURSELF.</a:t>
            </a:r>
            <a:endParaRPr lang="en-US" b="1" dirty="0"/>
          </a:p>
        </p:txBody>
      </p:sp>
    </p:spTree>
    <p:extLst>
      <p:ext uri="{BB962C8B-B14F-4D97-AF65-F5344CB8AC3E}">
        <p14:creationId xmlns:p14="http://schemas.microsoft.com/office/powerpoint/2010/main" val="2178412209"/>
      </p:ext>
    </p:extLst>
  </p:cSld>
  <p:clrMapOvr>
    <a:masterClrMapping/>
  </p:clrMapOv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1600200" y="6172200"/>
            <a:ext cx="5334000" cy="457200"/>
          </a:xfrm>
          <a:prstGeom prst="rect">
            <a:avLst/>
          </a:prstGeom>
        </p:spPr>
        <p:txBody>
          <a:bodyPr/>
          <a:lstStyle/>
          <a:p>
            <a:endParaRPr lang="en-US" dirty="0"/>
          </a:p>
        </p:txBody>
      </p:sp>
      <p:sp>
        <p:nvSpPr>
          <p:cNvPr id="5" name="Slide Number Placeholder 4"/>
          <p:cNvSpPr>
            <a:spLocks noGrp="1"/>
          </p:cNvSpPr>
          <p:nvPr>
            <p:ph type="sldNum" sz="quarter" idx="11"/>
          </p:nvPr>
        </p:nvSpPr>
        <p:spPr/>
        <p:txBody>
          <a:bodyPr/>
          <a:lstStyle/>
          <a:p>
            <a:fld id="{98E08FC5-3C70-485B-88E2-97B3054DADF3}" type="slidenum">
              <a:rPr lang="en-US"/>
              <a:pPr/>
              <a:t>90</a:t>
            </a:fld>
            <a:endParaRPr lang="en-US"/>
          </a:p>
        </p:txBody>
      </p:sp>
      <p:sp>
        <p:nvSpPr>
          <p:cNvPr id="626690" name="Rectangle 2"/>
          <p:cNvSpPr>
            <a:spLocks noGrp="1" noChangeArrowheads="1"/>
          </p:cNvSpPr>
          <p:nvPr>
            <p:ph type="title"/>
          </p:nvPr>
        </p:nvSpPr>
        <p:spPr/>
        <p:txBody>
          <a:bodyPr/>
          <a:lstStyle/>
          <a:p>
            <a:r>
              <a:rPr lang="en-US"/>
              <a:t>Portable I/O Libraries</a:t>
            </a:r>
          </a:p>
        </p:txBody>
      </p:sp>
      <p:sp>
        <p:nvSpPr>
          <p:cNvPr id="626691" name="Rectangle 3"/>
          <p:cNvSpPr>
            <a:spLocks noGrp="1" noChangeArrowheads="1"/>
          </p:cNvSpPr>
          <p:nvPr>
            <p:ph type="body" idx="1"/>
          </p:nvPr>
        </p:nvSpPr>
        <p:spPr>
          <a:xfrm>
            <a:off x="609600" y="1371600"/>
            <a:ext cx="7777163" cy="4648200"/>
          </a:xfrm>
        </p:spPr>
        <p:txBody>
          <a:bodyPr/>
          <a:lstStyle/>
          <a:p>
            <a:pPr>
              <a:buFont typeface="Wingdings" pitchFamily="2" charset="2"/>
              <a:buNone/>
            </a:pPr>
            <a:r>
              <a:rPr lang="en-US"/>
              <a:t>NetCDF and HDF are the two most commonly used I/O libraries for scientific computing.</a:t>
            </a:r>
          </a:p>
          <a:p>
            <a:pPr>
              <a:buFont typeface="Wingdings" pitchFamily="2" charset="2"/>
              <a:buNone/>
            </a:pPr>
            <a:r>
              <a:rPr lang="en-US"/>
              <a:t>Each has its own internal way of representing numerical data.  When you write a file using, say, HDF, it can be read by a HDF on </a:t>
            </a:r>
            <a:r>
              <a:rPr lang="en-US" b="1" u="sng"/>
              <a:t>any</a:t>
            </a:r>
            <a:r>
              <a:rPr lang="en-US" b="1"/>
              <a:t> </a:t>
            </a:r>
            <a:r>
              <a:rPr lang="en-US"/>
              <a:t>kind of computer.</a:t>
            </a:r>
          </a:p>
          <a:p>
            <a:pPr>
              <a:buFont typeface="Wingdings" pitchFamily="2" charset="2"/>
              <a:buNone/>
            </a:pPr>
            <a:r>
              <a:rPr lang="en-US"/>
              <a:t>Plus, these libraries are optimized to make the I/O </a:t>
            </a:r>
            <a:r>
              <a:rPr lang="en-US" b="1" u="sng"/>
              <a:t>very fast</a:t>
            </a:r>
            <a:r>
              <a:rPr lang="en-US"/>
              <a:t>.</a:t>
            </a:r>
          </a:p>
        </p:txBody>
      </p:sp>
      <p:sp>
        <p:nvSpPr>
          <p:cNvPr id="6" name="Footer Placeholder 3"/>
          <p:cNvSpPr txBox="1">
            <a:spLocks/>
          </p:cNvSpPr>
          <p:nvPr/>
        </p:nvSpPr>
        <p:spPr bwMode="auto">
          <a:xfrm>
            <a:off x="1600200" y="6172200"/>
            <a:ext cx="5334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Supercomputing in Plain English: Storage Hierarchy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Tue Jan 27 2015</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Tree>
    <p:custDataLst>
      <p:tags r:id="rId1"/>
    </p:custDataLst>
    <p:extLst>
      <p:ext uri="{BB962C8B-B14F-4D97-AF65-F5344CB8AC3E}">
        <p14:creationId xmlns:p14="http://schemas.microsoft.com/office/powerpoint/2010/main" val="3626966791"/>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7714" name="Rectangle 2"/>
          <p:cNvSpPr>
            <a:spLocks noGrp="1" noChangeArrowheads="1"/>
          </p:cNvSpPr>
          <p:nvPr>
            <p:ph type="ctrTitle"/>
          </p:nvPr>
        </p:nvSpPr>
        <p:spPr/>
        <p:txBody>
          <a:bodyPr/>
          <a:lstStyle/>
          <a:p>
            <a:r>
              <a:rPr lang="en-US" sz="6000"/>
              <a:t>Virtual Memory</a:t>
            </a:r>
          </a:p>
        </p:txBody>
      </p:sp>
    </p:spTree>
    <p:custDataLst>
      <p:tags r:id="rId1"/>
    </p:custDataLst>
    <p:extLst>
      <p:ext uri="{BB962C8B-B14F-4D97-AF65-F5344CB8AC3E}">
        <p14:creationId xmlns:p14="http://schemas.microsoft.com/office/powerpoint/2010/main" val="1185372353"/>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4294967295"/>
          </p:nvPr>
        </p:nvSpPr>
        <p:spPr>
          <a:xfrm>
            <a:off x="1600200" y="6172200"/>
            <a:ext cx="5334000" cy="457200"/>
          </a:xfrm>
          <a:prstGeom prst="rect">
            <a:avLst/>
          </a:prstGeom>
        </p:spPr>
        <p:txBody>
          <a:bodyPr/>
          <a:lstStyle/>
          <a:p>
            <a:endParaRPr lang="en-US" dirty="0"/>
          </a:p>
        </p:txBody>
      </p:sp>
      <p:sp>
        <p:nvSpPr>
          <p:cNvPr id="6" name="Slide Number Placeholder 4"/>
          <p:cNvSpPr>
            <a:spLocks noGrp="1"/>
          </p:cNvSpPr>
          <p:nvPr>
            <p:ph type="sldNum" sz="quarter" idx="11"/>
          </p:nvPr>
        </p:nvSpPr>
        <p:spPr/>
        <p:txBody>
          <a:bodyPr/>
          <a:lstStyle/>
          <a:p>
            <a:fld id="{1F53736C-105F-46E9-B4FC-0621594282A2}" type="slidenum">
              <a:rPr lang="en-US"/>
              <a:pPr/>
              <a:t>92</a:t>
            </a:fld>
            <a:endParaRPr lang="en-US"/>
          </a:p>
        </p:txBody>
      </p:sp>
      <p:sp>
        <p:nvSpPr>
          <p:cNvPr id="628738" name="Rectangle 2"/>
          <p:cNvSpPr>
            <a:spLocks noGrp="1" noChangeArrowheads="1"/>
          </p:cNvSpPr>
          <p:nvPr>
            <p:ph type="title"/>
          </p:nvPr>
        </p:nvSpPr>
        <p:spPr/>
        <p:txBody>
          <a:bodyPr/>
          <a:lstStyle/>
          <a:p>
            <a:r>
              <a:rPr lang="en-US"/>
              <a:t>Virtual Memory</a:t>
            </a:r>
          </a:p>
        </p:txBody>
      </p:sp>
      <p:sp>
        <p:nvSpPr>
          <p:cNvPr id="628739" name="Rectangle 3"/>
          <p:cNvSpPr>
            <a:spLocks noGrp="1" noChangeArrowheads="1"/>
          </p:cNvSpPr>
          <p:nvPr>
            <p:ph type="body" idx="1"/>
          </p:nvPr>
        </p:nvSpPr>
        <p:spPr>
          <a:xfrm>
            <a:off x="684213" y="1371600"/>
            <a:ext cx="7702550" cy="4648200"/>
          </a:xfrm>
        </p:spPr>
        <p:txBody>
          <a:bodyPr/>
          <a:lstStyle/>
          <a:p>
            <a:r>
              <a:rPr lang="en-US" dirty="0"/>
              <a:t>Typically, the amount of main memory (RAM) that a CPU can </a:t>
            </a:r>
            <a:r>
              <a:rPr lang="en-US" b="1" i="1" u="sng" dirty="0"/>
              <a:t>address</a:t>
            </a:r>
            <a:r>
              <a:rPr lang="en-US" dirty="0"/>
              <a:t> is larger than the amount of data physically present in the computer.</a:t>
            </a:r>
          </a:p>
          <a:p>
            <a:r>
              <a:rPr lang="en-US" dirty="0"/>
              <a:t>For example, </a:t>
            </a:r>
            <a:r>
              <a:rPr lang="en-US" dirty="0" smtClean="0"/>
              <a:t>consider a </a:t>
            </a:r>
            <a:r>
              <a:rPr lang="en-US" dirty="0"/>
              <a:t>laptop </a:t>
            </a:r>
            <a:r>
              <a:rPr lang="en-US" dirty="0" smtClean="0"/>
              <a:t>that can </a:t>
            </a:r>
            <a:r>
              <a:rPr lang="en-US" dirty="0"/>
              <a:t>address </a:t>
            </a:r>
            <a:r>
              <a:rPr lang="en-US" dirty="0" smtClean="0"/>
              <a:t>1 </a:t>
            </a:r>
            <a:r>
              <a:rPr lang="en-US" dirty="0"/>
              <a:t>T</a:t>
            </a:r>
            <a:r>
              <a:rPr lang="en-US" dirty="0" smtClean="0"/>
              <a:t>B </a:t>
            </a:r>
            <a:r>
              <a:rPr lang="en-US" dirty="0"/>
              <a:t>of main memory (roughly </a:t>
            </a:r>
            <a:r>
              <a:rPr lang="en-US" dirty="0" smtClean="0"/>
              <a:t>1 trillion </a:t>
            </a:r>
            <a:r>
              <a:rPr lang="en-US" dirty="0"/>
              <a:t>bytes), but only contains        </a:t>
            </a:r>
            <a:r>
              <a:rPr lang="en-US" dirty="0" smtClean="0"/>
              <a:t>4 </a:t>
            </a:r>
            <a:r>
              <a:rPr lang="en-US" dirty="0"/>
              <a:t>GB (roughly </a:t>
            </a:r>
            <a:r>
              <a:rPr lang="en-US" dirty="0" smtClean="0"/>
              <a:t>4 </a:t>
            </a:r>
            <a:r>
              <a:rPr lang="en-US" dirty="0"/>
              <a:t>billion bytes).</a:t>
            </a:r>
          </a:p>
        </p:txBody>
      </p:sp>
      <p:sp>
        <p:nvSpPr>
          <p:cNvPr id="7" name="Footer Placeholder 3"/>
          <p:cNvSpPr txBox="1">
            <a:spLocks/>
          </p:cNvSpPr>
          <p:nvPr/>
        </p:nvSpPr>
        <p:spPr bwMode="auto">
          <a:xfrm>
            <a:off x="1600200" y="6172200"/>
            <a:ext cx="5334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Supercomputing in Plain English: Storage Hierarchy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Tue Jan 27 2015</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pic>
        <p:nvPicPr>
          <p:cNvPr id="9" name="Picture 2" descr="http://content.hwigroup.net/images/products/xl/204419/dell_latitude_e5540_5540511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59301" y="4114800"/>
            <a:ext cx="1113518" cy="675998"/>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95228163"/>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1600200" y="6172200"/>
            <a:ext cx="5334000" cy="457200"/>
          </a:xfrm>
          <a:prstGeom prst="rect">
            <a:avLst/>
          </a:prstGeom>
        </p:spPr>
        <p:txBody>
          <a:bodyPr/>
          <a:lstStyle/>
          <a:p>
            <a:endParaRPr lang="en-US" dirty="0"/>
          </a:p>
        </p:txBody>
      </p:sp>
      <p:sp>
        <p:nvSpPr>
          <p:cNvPr id="5" name="Slide Number Placeholder 4"/>
          <p:cNvSpPr>
            <a:spLocks noGrp="1"/>
          </p:cNvSpPr>
          <p:nvPr>
            <p:ph type="sldNum" sz="quarter" idx="11"/>
          </p:nvPr>
        </p:nvSpPr>
        <p:spPr/>
        <p:txBody>
          <a:bodyPr/>
          <a:lstStyle/>
          <a:p>
            <a:fld id="{17B243B8-86D7-4158-B6BE-51D409056195}" type="slidenum">
              <a:rPr lang="en-US"/>
              <a:pPr/>
              <a:t>93</a:t>
            </a:fld>
            <a:endParaRPr lang="en-US"/>
          </a:p>
        </p:txBody>
      </p:sp>
      <p:sp>
        <p:nvSpPr>
          <p:cNvPr id="629762" name="Rectangle 2"/>
          <p:cNvSpPr>
            <a:spLocks noGrp="1" noChangeArrowheads="1"/>
          </p:cNvSpPr>
          <p:nvPr>
            <p:ph type="title"/>
          </p:nvPr>
        </p:nvSpPr>
        <p:spPr/>
        <p:txBody>
          <a:bodyPr/>
          <a:lstStyle/>
          <a:p>
            <a:r>
              <a:rPr lang="en-US"/>
              <a:t>Virtual Memory (cont’d)</a:t>
            </a:r>
          </a:p>
        </p:txBody>
      </p:sp>
      <p:sp>
        <p:nvSpPr>
          <p:cNvPr id="629763" name="Rectangle 3"/>
          <p:cNvSpPr>
            <a:spLocks noGrp="1" noChangeArrowheads="1"/>
          </p:cNvSpPr>
          <p:nvPr>
            <p:ph type="body" idx="1"/>
          </p:nvPr>
        </p:nvSpPr>
        <p:spPr>
          <a:xfrm>
            <a:off x="609600" y="1371600"/>
            <a:ext cx="7777163" cy="4648200"/>
          </a:xfrm>
        </p:spPr>
        <p:txBody>
          <a:bodyPr/>
          <a:lstStyle/>
          <a:p>
            <a:r>
              <a:rPr lang="en-US" b="1" u="sng" dirty="0">
                <a:solidFill>
                  <a:schemeClr val="folHlink"/>
                </a:solidFill>
              </a:rPr>
              <a:t>Locality</a:t>
            </a:r>
            <a:r>
              <a:rPr lang="en-US" dirty="0"/>
              <a:t>:  Most programs don’t jump all over the memory that they use; instead, they work in a particular area of memory for a while, then move to another area.</a:t>
            </a:r>
          </a:p>
          <a:p>
            <a:r>
              <a:rPr lang="en-US" dirty="0"/>
              <a:t>So, you can offload onto hard disk much of the </a:t>
            </a:r>
            <a:r>
              <a:rPr lang="en-US" dirty="0" smtClean="0"/>
              <a:t>      </a:t>
            </a:r>
            <a:r>
              <a:rPr lang="en-US" b="1" i="1" u="sng" dirty="0" smtClean="0"/>
              <a:t>memory </a:t>
            </a:r>
            <a:r>
              <a:rPr lang="en-US" b="1" i="1" u="sng" dirty="0"/>
              <a:t>image</a:t>
            </a:r>
            <a:r>
              <a:rPr lang="en-US" dirty="0"/>
              <a:t> of a program that’s running.</a:t>
            </a:r>
          </a:p>
        </p:txBody>
      </p:sp>
      <p:sp>
        <p:nvSpPr>
          <p:cNvPr id="6" name="Footer Placeholder 3"/>
          <p:cNvSpPr txBox="1">
            <a:spLocks/>
          </p:cNvSpPr>
          <p:nvPr/>
        </p:nvSpPr>
        <p:spPr bwMode="auto">
          <a:xfrm>
            <a:off x="1600200" y="6172200"/>
            <a:ext cx="5334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Supercomputing in Plain English: Storage Hierarchy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Tue Jan 27 2015</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Tree>
    <p:custDataLst>
      <p:tags r:id="rId1"/>
    </p:custDataLst>
    <p:extLst>
      <p:ext uri="{BB962C8B-B14F-4D97-AF65-F5344CB8AC3E}">
        <p14:creationId xmlns:p14="http://schemas.microsoft.com/office/powerpoint/2010/main" val="274538850"/>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1600200" y="6172200"/>
            <a:ext cx="5334000" cy="457200"/>
          </a:xfrm>
          <a:prstGeom prst="rect">
            <a:avLst/>
          </a:prstGeom>
        </p:spPr>
        <p:txBody>
          <a:bodyPr/>
          <a:lstStyle/>
          <a:p>
            <a:endParaRPr lang="en-US" dirty="0"/>
          </a:p>
        </p:txBody>
      </p:sp>
      <p:sp>
        <p:nvSpPr>
          <p:cNvPr id="5" name="Slide Number Placeholder 4"/>
          <p:cNvSpPr>
            <a:spLocks noGrp="1"/>
          </p:cNvSpPr>
          <p:nvPr>
            <p:ph type="sldNum" sz="quarter" idx="11"/>
          </p:nvPr>
        </p:nvSpPr>
        <p:spPr/>
        <p:txBody>
          <a:bodyPr/>
          <a:lstStyle/>
          <a:p>
            <a:fld id="{73DAAA1F-B9E7-4EF9-9B04-06E445F9405D}" type="slidenum">
              <a:rPr lang="en-US"/>
              <a:pPr/>
              <a:t>94</a:t>
            </a:fld>
            <a:endParaRPr lang="en-US"/>
          </a:p>
        </p:txBody>
      </p:sp>
      <p:sp>
        <p:nvSpPr>
          <p:cNvPr id="630786" name="Rectangle 2"/>
          <p:cNvSpPr>
            <a:spLocks noGrp="1" noChangeArrowheads="1"/>
          </p:cNvSpPr>
          <p:nvPr>
            <p:ph type="title"/>
          </p:nvPr>
        </p:nvSpPr>
        <p:spPr/>
        <p:txBody>
          <a:bodyPr/>
          <a:lstStyle/>
          <a:p>
            <a:r>
              <a:rPr lang="en-US"/>
              <a:t>Virtual Memory (cont’d)</a:t>
            </a:r>
          </a:p>
        </p:txBody>
      </p:sp>
      <p:sp>
        <p:nvSpPr>
          <p:cNvPr id="630787" name="Rectangle 3"/>
          <p:cNvSpPr>
            <a:spLocks noGrp="1" noChangeArrowheads="1"/>
          </p:cNvSpPr>
          <p:nvPr>
            <p:ph type="body" idx="1"/>
          </p:nvPr>
        </p:nvSpPr>
        <p:spPr>
          <a:xfrm>
            <a:off x="533400" y="1371600"/>
            <a:ext cx="8153400" cy="5029200"/>
          </a:xfrm>
        </p:spPr>
        <p:txBody>
          <a:bodyPr/>
          <a:lstStyle/>
          <a:p>
            <a:r>
              <a:rPr lang="en-US" dirty="0"/>
              <a:t>Memory is chopped up into many </a:t>
            </a:r>
            <a:r>
              <a:rPr lang="en-US" b="1" i="1" u="sng" dirty="0"/>
              <a:t>pages</a:t>
            </a:r>
            <a:r>
              <a:rPr lang="en-US" dirty="0"/>
              <a:t> of modest </a:t>
            </a:r>
            <a:r>
              <a:rPr lang="en-US" dirty="0" smtClean="0"/>
              <a:t>size    </a:t>
            </a:r>
            <a:r>
              <a:rPr lang="en-US" dirty="0"/>
              <a:t>(e.g., 1 KB – 32 KB; typically 4 KB).</a:t>
            </a:r>
          </a:p>
          <a:p>
            <a:r>
              <a:rPr lang="en-US" dirty="0"/>
              <a:t>Only pages that have been recently used actually reside in memory; the rest are stored on hard disk.</a:t>
            </a:r>
          </a:p>
          <a:p>
            <a:r>
              <a:rPr lang="en-US" dirty="0"/>
              <a:t>Hard disk </a:t>
            </a:r>
            <a:r>
              <a:rPr lang="en-US" dirty="0" smtClean="0"/>
              <a:t>is 1,000+ </a:t>
            </a:r>
            <a:r>
              <a:rPr lang="en-US" dirty="0"/>
              <a:t>times slower than main memory, so you get better performance if you rarely get a </a:t>
            </a:r>
            <a:r>
              <a:rPr lang="en-US" b="1" i="1" u="sng" dirty="0"/>
              <a:t>page fault</a:t>
            </a:r>
            <a:r>
              <a:rPr lang="en-US" dirty="0"/>
              <a:t>, which forces a read from (and maybe a write to) hard disk: </a:t>
            </a:r>
            <a:r>
              <a:rPr lang="en-US" b="1" u="sng" dirty="0"/>
              <a:t>exploit data locality!</a:t>
            </a:r>
          </a:p>
        </p:txBody>
      </p:sp>
      <p:sp>
        <p:nvSpPr>
          <p:cNvPr id="6" name="Footer Placeholder 3"/>
          <p:cNvSpPr txBox="1">
            <a:spLocks/>
          </p:cNvSpPr>
          <p:nvPr/>
        </p:nvSpPr>
        <p:spPr bwMode="auto">
          <a:xfrm>
            <a:off x="1600200" y="6172200"/>
            <a:ext cx="5334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Supercomputing in Plain English: Storage Hierarchy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Tue Jan 27 2015</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Tree>
    <p:custDataLst>
      <p:tags r:id="rId1"/>
    </p:custDataLst>
    <p:extLst>
      <p:ext uri="{BB962C8B-B14F-4D97-AF65-F5344CB8AC3E}">
        <p14:creationId xmlns:p14="http://schemas.microsoft.com/office/powerpoint/2010/main" val="2909330119"/>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1600200" y="6172200"/>
            <a:ext cx="5334000" cy="457200"/>
          </a:xfrm>
          <a:prstGeom prst="rect">
            <a:avLst/>
          </a:prstGeom>
        </p:spPr>
        <p:txBody>
          <a:bodyPr/>
          <a:lstStyle/>
          <a:p>
            <a:endParaRPr lang="en-US" dirty="0"/>
          </a:p>
        </p:txBody>
      </p:sp>
      <p:sp>
        <p:nvSpPr>
          <p:cNvPr id="5" name="Slide Number Placeholder 4"/>
          <p:cNvSpPr>
            <a:spLocks noGrp="1"/>
          </p:cNvSpPr>
          <p:nvPr>
            <p:ph type="sldNum" sz="quarter" idx="11"/>
          </p:nvPr>
        </p:nvSpPr>
        <p:spPr/>
        <p:txBody>
          <a:bodyPr/>
          <a:lstStyle/>
          <a:p>
            <a:fld id="{3DECC4A1-4FFF-4132-8279-B17A49F982D3}" type="slidenum">
              <a:rPr lang="en-US"/>
              <a:pPr/>
              <a:t>95</a:t>
            </a:fld>
            <a:endParaRPr lang="en-US"/>
          </a:p>
        </p:txBody>
      </p:sp>
      <p:sp>
        <p:nvSpPr>
          <p:cNvPr id="631810" name="Rectangle 2"/>
          <p:cNvSpPr>
            <a:spLocks noGrp="1" noChangeArrowheads="1"/>
          </p:cNvSpPr>
          <p:nvPr>
            <p:ph type="title"/>
          </p:nvPr>
        </p:nvSpPr>
        <p:spPr/>
        <p:txBody>
          <a:bodyPr/>
          <a:lstStyle/>
          <a:p>
            <a:r>
              <a:rPr lang="en-US"/>
              <a:t>Cache vs. Virtual Memory</a:t>
            </a:r>
          </a:p>
        </p:txBody>
      </p:sp>
      <p:sp>
        <p:nvSpPr>
          <p:cNvPr id="631811" name="Rectangle 3"/>
          <p:cNvSpPr>
            <a:spLocks noGrp="1" noChangeArrowheads="1"/>
          </p:cNvSpPr>
          <p:nvPr>
            <p:ph type="body" idx="1"/>
          </p:nvPr>
        </p:nvSpPr>
        <p:spPr/>
        <p:txBody>
          <a:bodyPr/>
          <a:lstStyle/>
          <a:p>
            <a:r>
              <a:rPr lang="en-US" dirty="0"/>
              <a:t>Lines (cache) vs. pages (VM)</a:t>
            </a:r>
          </a:p>
          <a:p>
            <a:r>
              <a:rPr lang="en-US" dirty="0"/>
              <a:t>Cache faster than RAM (cache) vs. </a:t>
            </a:r>
            <a:r>
              <a:rPr lang="en-US" dirty="0" smtClean="0"/>
              <a:t>                               RAM </a:t>
            </a:r>
            <a:r>
              <a:rPr lang="en-US" dirty="0"/>
              <a:t>faster than disk (VM)</a:t>
            </a:r>
          </a:p>
        </p:txBody>
      </p:sp>
      <p:sp>
        <p:nvSpPr>
          <p:cNvPr id="6" name="Footer Placeholder 3"/>
          <p:cNvSpPr txBox="1">
            <a:spLocks/>
          </p:cNvSpPr>
          <p:nvPr/>
        </p:nvSpPr>
        <p:spPr bwMode="auto">
          <a:xfrm>
            <a:off x="1600200" y="6172200"/>
            <a:ext cx="5334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Supercomputing in Plain English: Storage Hierarchy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Tue Jan 27 2015</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Tree>
    <p:custDataLst>
      <p:tags r:id="rId1"/>
    </p:custDataLst>
    <p:extLst>
      <p:ext uri="{BB962C8B-B14F-4D97-AF65-F5344CB8AC3E}">
        <p14:creationId xmlns:p14="http://schemas.microsoft.com/office/powerpoint/2010/main" val="3499186675"/>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1600200" y="6172200"/>
            <a:ext cx="5334000" cy="457200"/>
          </a:xfrm>
          <a:prstGeom prst="rect">
            <a:avLst/>
          </a:prstGeom>
        </p:spPr>
        <p:txBody>
          <a:bodyPr/>
          <a:lstStyle/>
          <a:p>
            <a:endParaRPr lang="en-US" dirty="0"/>
          </a:p>
        </p:txBody>
      </p:sp>
      <p:sp>
        <p:nvSpPr>
          <p:cNvPr id="5" name="Slide Number Placeholder 4"/>
          <p:cNvSpPr>
            <a:spLocks noGrp="1"/>
          </p:cNvSpPr>
          <p:nvPr>
            <p:ph type="sldNum" sz="quarter" idx="11"/>
          </p:nvPr>
        </p:nvSpPr>
        <p:spPr/>
        <p:txBody>
          <a:bodyPr/>
          <a:lstStyle/>
          <a:p>
            <a:fld id="{5B90074C-7EBA-48D1-9E1A-12214E135CBB}" type="slidenum">
              <a:rPr lang="en-US"/>
              <a:pPr/>
              <a:t>96</a:t>
            </a:fld>
            <a:endParaRPr lang="en-US"/>
          </a:p>
        </p:txBody>
      </p:sp>
      <p:sp>
        <p:nvSpPr>
          <p:cNvPr id="632834" name="Rectangle 2"/>
          <p:cNvSpPr>
            <a:spLocks noGrp="1" noChangeArrowheads="1"/>
          </p:cNvSpPr>
          <p:nvPr>
            <p:ph type="title"/>
          </p:nvPr>
        </p:nvSpPr>
        <p:spPr/>
        <p:txBody>
          <a:bodyPr/>
          <a:lstStyle/>
          <a:p>
            <a:r>
              <a:rPr lang="en-US"/>
              <a:t>Storage Use Strategies</a:t>
            </a:r>
          </a:p>
        </p:txBody>
      </p:sp>
      <p:sp>
        <p:nvSpPr>
          <p:cNvPr id="632835" name="Rectangle 3"/>
          <p:cNvSpPr>
            <a:spLocks noGrp="1" noChangeArrowheads="1"/>
          </p:cNvSpPr>
          <p:nvPr>
            <p:ph type="body" idx="1"/>
          </p:nvPr>
        </p:nvSpPr>
        <p:spPr>
          <a:xfrm>
            <a:off x="609600" y="1295400"/>
            <a:ext cx="7924800" cy="4800600"/>
          </a:xfrm>
        </p:spPr>
        <p:txBody>
          <a:bodyPr/>
          <a:lstStyle/>
          <a:p>
            <a:pPr>
              <a:lnSpc>
                <a:spcPct val="90000"/>
              </a:lnSpc>
            </a:pPr>
            <a:r>
              <a:rPr lang="en-US" b="1" u="sng"/>
              <a:t>Register reuse</a:t>
            </a:r>
            <a:r>
              <a:rPr lang="en-US"/>
              <a:t>: do a lot of work on the same data before working on new data.</a:t>
            </a:r>
          </a:p>
          <a:p>
            <a:pPr>
              <a:lnSpc>
                <a:spcPct val="80000"/>
              </a:lnSpc>
            </a:pPr>
            <a:r>
              <a:rPr lang="en-US" b="1" u="sng"/>
              <a:t>Cache reuse</a:t>
            </a:r>
            <a:r>
              <a:rPr lang="en-US"/>
              <a:t>: the program is much more efficient if all of the data and instructions fit in cache; if not, try to use what’s in cache a lot before using anything that isn’t in cache (e.g., tiling).</a:t>
            </a:r>
          </a:p>
          <a:p>
            <a:pPr>
              <a:lnSpc>
                <a:spcPct val="80000"/>
              </a:lnSpc>
            </a:pPr>
            <a:r>
              <a:rPr lang="en-US" b="1" u="sng"/>
              <a:t>Data locality</a:t>
            </a:r>
            <a:r>
              <a:rPr lang="en-US"/>
              <a:t>:</a:t>
            </a:r>
            <a:r>
              <a:rPr lang="en-US" i="1"/>
              <a:t> </a:t>
            </a:r>
            <a:r>
              <a:rPr lang="en-US"/>
              <a:t>try to access data that are near each other in memory before data that are far.</a:t>
            </a:r>
          </a:p>
          <a:p>
            <a:pPr>
              <a:lnSpc>
                <a:spcPct val="80000"/>
              </a:lnSpc>
            </a:pPr>
            <a:r>
              <a:rPr lang="en-US" b="1" u="sng"/>
              <a:t>I/O efficiency</a:t>
            </a:r>
            <a:r>
              <a:rPr lang="en-US"/>
              <a:t>:</a:t>
            </a:r>
            <a:r>
              <a:rPr lang="en-US" i="1"/>
              <a:t> </a:t>
            </a:r>
            <a:r>
              <a:rPr lang="en-US"/>
              <a:t>do a bunch of I/O all at once rather than a little bit at a time; don’t mix calculations and I/O.</a:t>
            </a:r>
          </a:p>
          <a:p>
            <a:endParaRPr lang="en-US" sz="2000"/>
          </a:p>
        </p:txBody>
      </p:sp>
      <p:sp>
        <p:nvSpPr>
          <p:cNvPr id="6" name="Footer Placeholder 3"/>
          <p:cNvSpPr txBox="1">
            <a:spLocks/>
          </p:cNvSpPr>
          <p:nvPr/>
        </p:nvSpPr>
        <p:spPr bwMode="auto">
          <a:xfrm>
            <a:off x="1600200" y="6172200"/>
            <a:ext cx="5334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Supercomputing in Plain English: Storage Hierarchy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Tue Jan 27 2015</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Tree>
    <p:custDataLst>
      <p:tags r:id="rId1"/>
    </p:custDataLst>
    <p:extLst>
      <p:ext uri="{BB962C8B-B14F-4D97-AF65-F5344CB8AC3E}">
        <p14:creationId xmlns:p14="http://schemas.microsoft.com/office/powerpoint/2010/main" val="4200741882"/>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effectLst>
                  <a:outerShdw blurRad="38100" dist="38100" dir="2700000" algn="tl">
                    <a:srgbClr val="000000">
                      <a:alpha val="43137"/>
                    </a:srgbClr>
                  </a:outerShdw>
                </a:effectLst>
              </a:rPr>
              <a:t>TENTATIVE</a:t>
            </a:r>
            <a:r>
              <a:rPr lang="en-US" dirty="0" smtClean="0">
                <a:effectLst>
                  <a:outerShdw blurRad="38100" dist="38100" dir="2700000" algn="tl">
                    <a:srgbClr val="000000">
                      <a:alpha val="43137"/>
                    </a:srgbClr>
                  </a:outerShdw>
                </a:effectLst>
              </a:rPr>
              <a:t> </a:t>
            </a:r>
            <a:r>
              <a:rPr lang="en-US" dirty="0" smtClean="0"/>
              <a:t>Schedule</a:t>
            </a:r>
            <a:endParaRPr lang="en-US" dirty="0"/>
          </a:p>
        </p:txBody>
      </p:sp>
      <p:sp>
        <p:nvSpPr>
          <p:cNvPr id="3" name="Content Placeholder 2"/>
          <p:cNvSpPr>
            <a:spLocks noGrp="1"/>
          </p:cNvSpPr>
          <p:nvPr>
            <p:ph idx="1"/>
          </p:nvPr>
        </p:nvSpPr>
        <p:spPr>
          <a:xfrm>
            <a:off x="609600" y="1371600"/>
            <a:ext cx="8001000" cy="4648200"/>
          </a:xfrm>
        </p:spPr>
        <p:txBody>
          <a:bodyPr/>
          <a:lstStyle/>
          <a:p>
            <a:pPr marL="0" indent="0">
              <a:spcBef>
                <a:spcPts val="0"/>
              </a:spcBef>
              <a:buNone/>
            </a:pPr>
            <a:r>
              <a:rPr lang="en-US" sz="2200" dirty="0"/>
              <a:t>Tue Jan </a:t>
            </a:r>
            <a:r>
              <a:rPr lang="en-US" sz="2200" dirty="0" smtClean="0"/>
              <a:t>20: Storage Hierarchy: </a:t>
            </a:r>
            <a:r>
              <a:rPr lang="en-US" sz="2200" dirty="0"/>
              <a:t>What the Heck is Supercomputing?</a:t>
            </a:r>
          </a:p>
          <a:p>
            <a:pPr marL="0" indent="0">
              <a:spcBef>
                <a:spcPts val="0"/>
              </a:spcBef>
              <a:buNone/>
            </a:pPr>
            <a:r>
              <a:rPr lang="en-US" sz="2200" dirty="0"/>
              <a:t>Tue Jan </a:t>
            </a:r>
            <a:r>
              <a:rPr lang="en-US" sz="2200" dirty="0" smtClean="0"/>
              <a:t>27: </a:t>
            </a:r>
            <a:r>
              <a:rPr lang="en-US" sz="2200" dirty="0"/>
              <a:t>The Tyranny of the Storage Hierarchy</a:t>
            </a:r>
          </a:p>
          <a:p>
            <a:pPr marL="0" indent="0">
              <a:spcBef>
                <a:spcPts val="0"/>
              </a:spcBef>
              <a:buNone/>
            </a:pPr>
            <a:r>
              <a:rPr lang="en-US" sz="2200" dirty="0"/>
              <a:t>Tue Feb </a:t>
            </a:r>
            <a:r>
              <a:rPr lang="en-US" sz="2200" dirty="0" smtClean="0"/>
              <a:t>3: </a:t>
            </a:r>
            <a:r>
              <a:rPr lang="en-US" sz="2200" dirty="0"/>
              <a:t>Instruction Level Parallelism</a:t>
            </a:r>
          </a:p>
          <a:p>
            <a:pPr marL="0" indent="0">
              <a:spcBef>
                <a:spcPts val="0"/>
              </a:spcBef>
              <a:buNone/>
            </a:pPr>
            <a:r>
              <a:rPr lang="en-US" sz="2200" dirty="0"/>
              <a:t>Tue Feb </a:t>
            </a:r>
            <a:r>
              <a:rPr lang="en-US" sz="2200" dirty="0" smtClean="0"/>
              <a:t>10: </a:t>
            </a:r>
            <a:r>
              <a:rPr lang="en-US" sz="2200" dirty="0"/>
              <a:t>Stupid Compiler Tricks</a:t>
            </a:r>
          </a:p>
          <a:p>
            <a:pPr marL="0" indent="0">
              <a:spcBef>
                <a:spcPts val="0"/>
              </a:spcBef>
              <a:buNone/>
            </a:pPr>
            <a:r>
              <a:rPr lang="en-US" sz="2200" dirty="0"/>
              <a:t>Tue Feb </a:t>
            </a:r>
            <a:r>
              <a:rPr lang="en-US" sz="2200" dirty="0" smtClean="0"/>
              <a:t>17: </a:t>
            </a:r>
            <a:r>
              <a:rPr lang="en-US" sz="2200" dirty="0"/>
              <a:t>Shared Memory Multithreading</a:t>
            </a:r>
          </a:p>
          <a:p>
            <a:pPr marL="0" indent="0">
              <a:spcBef>
                <a:spcPts val="0"/>
              </a:spcBef>
              <a:buNone/>
            </a:pPr>
            <a:r>
              <a:rPr lang="en-US" sz="2200" dirty="0"/>
              <a:t>Tue Feb </a:t>
            </a:r>
            <a:r>
              <a:rPr lang="en-US" sz="2200" dirty="0" smtClean="0"/>
              <a:t>24: </a:t>
            </a:r>
            <a:r>
              <a:rPr lang="en-US" sz="2200" dirty="0"/>
              <a:t>Distributed Multiprocessing</a:t>
            </a:r>
          </a:p>
          <a:p>
            <a:pPr marL="0" indent="0">
              <a:spcBef>
                <a:spcPts val="0"/>
              </a:spcBef>
              <a:buNone/>
            </a:pPr>
            <a:r>
              <a:rPr lang="en-US" sz="2200" dirty="0"/>
              <a:t>Tue March </a:t>
            </a:r>
            <a:r>
              <a:rPr lang="en-US" sz="2200" dirty="0" smtClean="0"/>
              <a:t>3: </a:t>
            </a:r>
            <a:r>
              <a:rPr lang="en-US" sz="2200" dirty="0"/>
              <a:t>Applications and Types of Parallelism</a:t>
            </a:r>
          </a:p>
          <a:p>
            <a:pPr marL="0" indent="0">
              <a:spcBef>
                <a:spcPts val="0"/>
              </a:spcBef>
              <a:buNone/>
            </a:pPr>
            <a:r>
              <a:rPr lang="en-US" sz="2200" dirty="0"/>
              <a:t>Tue March </a:t>
            </a:r>
            <a:r>
              <a:rPr lang="en-US" sz="2200" dirty="0" smtClean="0"/>
              <a:t>10: </a:t>
            </a:r>
            <a:r>
              <a:rPr lang="en-US" sz="2200" dirty="0"/>
              <a:t>Multicore Madness</a:t>
            </a:r>
          </a:p>
          <a:p>
            <a:pPr marL="0" indent="0">
              <a:spcBef>
                <a:spcPts val="0"/>
              </a:spcBef>
              <a:buNone/>
            </a:pPr>
            <a:r>
              <a:rPr lang="en-US" sz="2200" dirty="0"/>
              <a:t>Tue March </a:t>
            </a:r>
            <a:r>
              <a:rPr lang="en-US" sz="2200" dirty="0" smtClean="0"/>
              <a:t>17: </a:t>
            </a:r>
            <a:r>
              <a:rPr lang="en-US" sz="2200" b="1" dirty="0"/>
              <a:t>NO SESSION </a:t>
            </a:r>
            <a:r>
              <a:rPr lang="en-US" sz="2200" dirty="0"/>
              <a:t>(OU's Spring Break)</a:t>
            </a:r>
          </a:p>
          <a:p>
            <a:pPr marL="0" indent="0">
              <a:spcBef>
                <a:spcPts val="0"/>
              </a:spcBef>
              <a:buNone/>
            </a:pPr>
            <a:r>
              <a:rPr lang="en-US" sz="2200" dirty="0" smtClean="0"/>
              <a:t>Tue March 24: </a:t>
            </a:r>
            <a:r>
              <a:rPr lang="en-US" sz="2200" b="1" dirty="0" smtClean="0"/>
              <a:t>NO SESSION </a:t>
            </a:r>
            <a:r>
              <a:rPr lang="en-US" sz="2200" dirty="0" smtClean="0"/>
              <a:t>(Henry has a huge grant proposal due)</a:t>
            </a:r>
            <a:endParaRPr lang="en-US" sz="2200" dirty="0"/>
          </a:p>
          <a:p>
            <a:pPr marL="0" indent="0">
              <a:spcBef>
                <a:spcPts val="0"/>
              </a:spcBef>
              <a:buNone/>
            </a:pPr>
            <a:r>
              <a:rPr lang="en-US" sz="2200" dirty="0"/>
              <a:t>Tue March 31: High Throughput Computing</a:t>
            </a:r>
          </a:p>
          <a:p>
            <a:pPr marL="0" indent="0">
              <a:spcBef>
                <a:spcPts val="0"/>
              </a:spcBef>
              <a:buNone/>
            </a:pPr>
            <a:r>
              <a:rPr lang="en-US" sz="2200" dirty="0" smtClean="0"/>
              <a:t>Tue </a:t>
            </a:r>
            <a:r>
              <a:rPr lang="en-US" sz="2200" dirty="0"/>
              <a:t>Apr </a:t>
            </a:r>
            <a:r>
              <a:rPr lang="en-US" sz="2200" dirty="0" smtClean="0"/>
              <a:t>7: </a:t>
            </a:r>
            <a:r>
              <a:rPr lang="en-US" sz="2200" dirty="0"/>
              <a:t>GPGPU: Number Crunching in Your Graphics Card</a:t>
            </a:r>
          </a:p>
          <a:p>
            <a:pPr marL="0" indent="0">
              <a:spcBef>
                <a:spcPts val="0"/>
              </a:spcBef>
              <a:buNone/>
            </a:pPr>
            <a:r>
              <a:rPr lang="en-US" sz="2200" dirty="0"/>
              <a:t>Tue Apr </a:t>
            </a:r>
            <a:r>
              <a:rPr lang="en-US" sz="2200" dirty="0" smtClean="0"/>
              <a:t>14: </a:t>
            </a:r>
            <a:r>
              <a:rPr lang="en-US" sz="2200" dirty="0"/>
              <a:t>Grab Bag: Scientific Libraries, I/O Libraries, </a:t>
            </a:r>
            <a:r>
              <a:rPr lang="en-US" sz="2200" dirty="0" smtClean="0"/>
              <a:t>Visualization</a:t>
            </a:r>
            <a:endParaRPr lang="en-US" sz="2200" dirty="0"/>
          </a:p>
        </p:txBody>
      </p:sp>
      <p:sp>
        <p:nvSpPr>
          <p:cNvPr id="4" name="Footer Placeholder 3"/>
          <p:cNvSpPr>
            <a:spLocks noGrp="1"/>
          </p:cNvSpPr>
          <p:nvPr>
            <p:ph type="ftr" sz="quarter" idx="10"/>
          </p:nvPr>
        </p:nvSpPr>
        <p:spPr/>
        <p:txBody>
          <a:bodyPr/>
          <a:lstStyle/>
          <a:p>
            <a:pPr>
              <a:defRPr/>
            </a:pPr>
            <a:r>
              <a:rPr lang="en-US" dirty="0" smtClean="0"/>
              <a:t>Supercomputing in Plain English: Storage Hierarchy</a:t>
            </a:r>
          </a:p>
          <a:p>
            <a:pPr>
              <a:defRPr/>
            </a:pPr>
            <a:r>
              <a:rPr lang="en-US" dirty="0" smtClean="0"/>
              <a:t>Tue Jan 27 2015</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97</a:t>
            </a:fld>
            <a:endParaRPr lang="en-US"/>
          </a:p>
        </p:txBody>
      </p:sp>
    </p:spTree>
    <p:extLst>
      <p:ext uri="{BB962C8B-B14F-4D97-AF65-F5344CB8AC3E}">
        <p14:creationId xmlns:p14="http://schemas.microsoft.com/office/powerpoint/2010/main" val="197161796"/>
      </p:ext>
    </p:extLst>
  </p:cSld>
  <p:clrMapOvr>
    <a:masterClrMapping/>
  </p:clrMapOvr>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Supercomputing in Plain </a:t>
            </a:r>
            <a:r>
              <a:rPr lang="en-US" dirty="0" smtClean="0"/>
              <a:t>English: Storage Hierarchy</a:t>
            </a:r>
            <a:endParaRPr lang="en-US" dirty="0"/>
          </a:p>
          <a:p>
            <a:r>
              <a:rPr lang="en-US" dirty="0" smtClean="0"/>
              <a:t>Tue Jan 27 2015</a:t>
            </a:r>
            <a:endParaRPr lang="en-US" dirty="0"/>
          </a:p>
        </p:txBody>
      </p:sp>
      <p:sp>
        <p:nvSpPr>
          <p:cNvPr id="5" name="Slide Number Placeholder 4"/>
          <p:cNvSpPr>
            <a:spLocks noGrp="1"/>
          </p:cNvSpPr>
          <p:nvPr>
            <p:ph type="sldNum" sz="quarter" idx="11"/>
          </p:nvPr>
        </p:nvSpPr>
        <p:spPr/>
        <p:txBody>
          <a:bodyPr/>
          <a:lstStyle/>
          <a:p>
            <a:fld id="{63FE677A-EF37-4970-9B49-8180FA10AF29}" type="slidenum">
              <a:rPr lang="en-US"/>
              <a:pPr/>
              <a:t>98</a:t>
            </a:fld>
            <a:endParaRPr lang="en-US"/>
          </a:p>
        </p:txBody>
      </p:sp>
      <p:sp>
        <p:nvSpPr>
          <p:cNvPr id="468994" name="Rectangle 2"/>
          <p:cNvSpPr>
            <a:spLocks noGrp="1" noChangeArrowheads="1"/>
          </p:cNvSpPr>
          <p:nvPr>
            <p:ph type="title"/>
          </p:nvPr>
        </p:nvSpPr>
        <p:spPr/>
        <p:txBody>
          <a:bodyPr/>
          <a:lstStyle/>
          <a:p>
            <a:r>
              <a:rPr lang="en-US" sz="3600" dirty="0"/>
              <a:t>Thanks for helping!</a:t>
            </a:r>
          </a:p>
        </p:txBody>
      </p:sp>
      <p:sp>
        <p:nvSpPr>
          <p:cNvPr id="468995" name="Rectangle 3"/>
          <p:cNvSpPr>
            <a:spLocks noGrp="1" noChangeArrowheads="1"/>
          </p:cNvSpPr>
          <p:nvPr>
            <p:ph type="body" idx="1"/>
          </p:nvPr>
        </p:nvSpPr>
        <p:spPr/>
        <p:txBody>
          <a:bodyPr/>
          <a:lstStyle/>
          <a:p>
            <a:pPr>
              <a:lnSpc>
                <a:spcPct val="90000"/>
              </a:lnSpc>
            </a:pPr>
            <a:r>
              <a:rPr lang="en-US" dirty="0" smtClean="0"/>
              <a:t>OU IT</a:t>
            </a:r>
          </a:p>
          <a:p>
            <a:pPr lvl="1">
              <a:lnSpc>
                <a:spcPct val="90000"/>
              </a:lnSpc>
            </a:pPr>
            <a:r>
              <a:rPr lang="en-US" dirty="0" smtClean="0"/>
              <a:t>OSCER </a:t>
            </a:r>
            <a:r>
              <a:rPr lang="en-US" dirty="0"/>
              <a:t>operations staff (Brandon George, Dave Akin, Brett Zimmerman, Josh </a:t>
            </a:r>
            <a:r>
              <a:rPr lang="en-US" dirty="0" smtClean="0"/>
              <a:t>Alexander, Patrick Calhoun)</a:t>
            </a:r>
          </a:p>
          <a:p>
            <a:pPr lvl="1">
              <a:lnSpc>
                <a:spcPct val="90000"/>
              </a:lnSpc>
            </a:pPr>
            <a:r>
              <a:rPr lang="en-US" dirty="0" smtClean="0"/>
              <a:t>Horst </a:t>
            </a:r>
            <a:r>
              <a:rPr lang="en-US" dirty="0" err="1" smtClean="0"/>
              <a:t>Severini</a:t>
            </a:r>
            <a:r>
              <a:rPr lang="en-US" dirty="0" smtClean="0"/>
              <a:t>, OSCER Associate Director for Remote &amp; Heterogeneous Computing</a:t>
            </a:r>
          </a:p>
          <a:p>
            <a:pPr lvl="1">
              <a:lnSpc>
                <a:spcPct val="90000"/>
              </a:lnSpc>
            </a:pPr>
            <a:r>
              <a:rPr lang="en-US" dirty="0" smtClean="0"/>
              <a:t>Debi </a:t>
            </a:r>
            <a:r>
              <a:rPr lang="en-US" dirty="0" err="1" smtClean="0"/>
              <a:t>Gentis</a:t>
            </a:r>
            <a:r>
              <a:rPr lang="en-US" dirty="0" smtClean="0"/>
              <a:t>, OSCER Coordinator</a:t>
            </a:r>
            <a:endParaRPr lang="en-US" dirty="0"/>
          </a:p>
          <a:p>
            <a:pPr lvl="1">
              <a:lnSpc>
                <a:spcPct val="90000"/>
              </a:lnSpc>
            </a:pPr>
            <a:r>
              <a:rPr lang="en-US" dirty="0" smtClean="0"/>
              <a:t>Jim Summers</a:t>
            </a:r>
          </a:p>
          <a:p>
            <a:pPr lvl="1">
              <a:lnSpc>
                <a:spcPct val="90000"/>
              </a:lnSpc>
            </a:pPr>
            <a:r>
              <a:rPr lang="en-US" dirty="0" smtClean="0"/>
              <a:t>The OU IT network team</a:t>
            </a:r>
            <a:endParaRPr lang="en-US" dirty="0"/>
          </a:p>
          <a:p>
            <a:pPr>
              <a:lnSpc>
                <a:spcPct val="90000"/>
              </a:lnSpc>
            </a:pPr>
            <a:r>
              <a:rPr lang="en-US" dirty="0" smtClean="0"/>
              <a:t>James Deaton</a:t>
            </a:r>
            <a:r>
              <a:rPr lang="en-US" dirty="0"/>
              <a:t>, Skyler </a:t>
            </a:r>
            <a:r>
              <a:rPr lang="en-US" dirty="0" smtClean="0"/>
              <a:t>Donahue, Jeremy Wright </a:t>
            </a:r>
            <a:r>
              <a:rPr lang="en-US" dirty="0"/>
              <a:t>and Steven </a:t>
            </a:r>
            <a:r>
              <a:rPr lang="en-US" dirty="0" smtClean="0"/>
              <a:t>Haldeman, </a:t>
            </a:r>
            <a:r>
              <a:rPr lang="en-US" dirty="0" err="1" smtClean="0"/>
              <a:t>OneNet</a:t>
            </a:r>
            <a:endParaRPr lang="en-US" dirty="0" smtClean="0"/>
          </a:p>
          <a:p>
            <a:pPr>
              <a:lnSpc>
                <a:spcPct val="90000"/>
              </a:lnSpc>
            </a:pPr>
            <a:r>
              <a:rPr lang="en-US" dirty="0" smtClean="0"/>
              <a:t>Kay Avila, U Iowa</a:t>
            </a:r>
          </a:p>
          <a:p>
            <a:pPr>
              <a:lnSpc>
                <a:spcPct val="90000"/>
              </a:lnSpc>
            </a:pPr>
            <a:r>
              <a:rPr lang="en-US" dirty="0" smtClean="0"/>
              <a:t>Stephen Harrell, Purdue U</a:t>
            </a:r>
          </a:p>
        </p:txBody>
      </p:sp>
    </p:spTree>
    <p:extLst>
      <p:ext uri="{BB962C8B-B14F-4D97-AF65-F5344CB8AC3E}">
        <p14:creationId xmlns:p14="http://schemas.microsoft.com/office/powerpoint/2010/main" val="1336233162"/>
      </p:ext>
    </p:extLst>
  </p:cSld>
  <p:clrMapOvr>
    <a:masterClrMapping/>
  </p:clrMapOvr>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Coming in 2015!</a:t>
            </a:r>
            <a:endParaRPr lang="en-US" dirty="0"/>
          </a:p>
        </p:txBody>
      </p:sp>
      <p:sp>
        <p:nvSpPr>
          <p:cNvPr id="3" name="Content Placeholder 2"/>
          <p:cNvSpPr>
            <a:spLocks noGrp="1"/>
          </p:cNvSpPr>
          <p:nvPr>
            <p:ph idx="1"/>
          </p:nvPr>
        </p:nvSpPr>
        <p:spPr>
          <a:xfrm>
            <a:off x="392112" y="1339056"/>
            <a:ext cx="8478838" cy="4648200"/>
          </a:xfrm>
        </p:spPr>
        <p:txBody>
          <a:bodyPr/>
          <a:lstStyle/>
          <a:p>
            <a:pPr marL="457200" indent="-457200">
              <a:spcBef>
                <a:spcPts val="0"/>
              </a:spcBef>
              <a:buClrTx/>
              <a:buSzPct val="100000"/>
              <a:buNone/>
            </a:pPr>
            <a:r>
              <a:rPr lang="en-US" sz="1900" dirty="0" smtClean="0"/>
              <a:t>Red Hat Tech Day, Thu Jan 22 2015 @ OU</a:t>
            </a:r>
          </a:p>
          <a:p>
            <a:pPr marL="457200" indent="-457200">
              <a:spcBef>
                <a:spcPts val="0"/>
              </a:spcBef>
              <a:buClrTx/>
              <a:buSzPct val="100000"/>
              <a:buNone/>
            </a:pPr>
            <a:r>
              <a:rPr lang="en-US" sz="1900" dirty="0"/>
              <a:t>	</a:t>
            </a:r>
            <a:r>
              <a:rPr lang="en-US" sz="1500" dirty="0" smtClean="0">
                <a:latin typeface="Courier New" panose="02070309020205020404" pitchFamily="49" charset="0"/>
                <a:cs typeface="Courier New" panose="02070309020205020404" pitchFamily="49" charset="0"/>
                <a:hlinkClick r:id="rId3"/>
              </a:rPr>
              <a:t>http://goo.gl/forms/jORZCz9xh7</a:t>
            </a:r>
            <a:endParaRPr lang="en-US" sz="1500" dirty="0" smtClean="0">
              <a:latin typeface="Courier New" panose="02070309020205020404" pitchFamily="49" charset="0"/>
              <a:cs typeface="Courier New" panose="02070309020205020404" pitchFamily="49" charset="0"/>
            </a:endParaRPr>
          </a:p>
          <a:p>
            <a:pPr marL="457200" indent="-457200">
              <a:spcBef>
                <a:spcPts val="0"/>
              </a:spcBef>
              <a:buClrTx/>
              <a:buSzPct val="100000"/>
              <a:buNone/>
            </a:pPr>
            <a:r>
              <a:rPr lang="en-US" sz="1900" dirty="0" smtClean="0"/>
              <a:t>Linux Clusters Institute workshop May 18-22 2015 @ OU</a:t>
            </a:r>
          </a:p>
          <a:p>
            <a:pPr marL="457200" indent="-457200">
              <a:spcBef>
                <a:spcPts val="0"/>
              </a:spcBef>
              <a:buClrTx/>
              <a:buSzPct val="100000"/>
              <a:buNone/>
            </a:pPr>
            <a:r>
              <a:rPr lang="en-US" sz="1900" dirty="0"/>
              <a:t>	</a:t>
            </a:r>
            <a:r>
              <a:rPr lang="en-US" sz="1500" dirty="0" smtClean="0">
                <a:latin typeface="Courier New" panose="02070309020205020404" pitchFamily="49" charset="0"/>
                <a:cs typeface="Courier New" panose="02070309020205020404" pitchFamily="49" charset="0"/>
                <a:hlinkClick r:id="rId4"/>
              </a:rPr>
              <a:t>http://www.linuxclustersinstitute.org/workshops/</a:t>
            </a:r>
            <a:endParaRPr lang="en-US" sz="1500" dirty="0" smtClean="0">
              <a:latin typeface="Courier New" panose="02070309020205020404" pitchFamily="49" charset="0"/>
              <a:cs typeface="Courier New" panose="02070309020205020404" pitchFamily="49" charset="0"/>
            </a:endParaRPr>
          </a:p>
          <a:p>
            <a:pPr marL="457200" indent="-457200">
              <a:spcBef>
                <a:spcPts val="0"/>
              </a:spcBef>
              <a:buClrTx/>
              <a:buSzPct val="100000"/>
              <a:buNone/>
            </a:pPr>
            <a:r>
              <a:rPr lang="en-US" sz="1900" dirty="0" smtClean="0"/>
              <a:t>Great Plains Network Annual Meeting, May 27-29, Kansas City</a:t>
            </a:r>
          </a:p>
          <a:p>
            <a:pPr marL="457200" indent="-457200">
              <a:spcBef>
                <a:spcPts val="0"/>
              </a:spcBef>
              <a:buClrTx/>
              <a:buSzPct val="100000"/>
              <a:buNone/>
            </a:pPr>
            <a:r>
              <a:rPr lang="en-US" sz="1900" dirty="0"/>
              <a:t>Advanced Cyberinfrastructure Research &amp; Education Facilitators (ACI-REF) Virtual </a:t>
            </a:r>
            <a:r>
              <a:rPr lang="en-US" sz="1900" dirty="0" smtClean="0"/>
              <a:t>Residency May 31 - June 6 2015</a:t>
            </a:r>
          </a:p>
          <a:p>
            <a:pPr marL="457200" indent="-457200">
              <a:spcBef>
                <a:spcPts val="0"/>
              </a:spcBef>
              <a:buClrTx/>
              <a:buSzPct val="100000"/>
              <a:buNone/>
            </a:pPr>
            <a:r>
              <a:rPr lang="en-US" sz="1900" dirty="0" smtClean="0"/>
              <a:t>XSEDE2015, July 26-30, St. Louis MO</a:t>
            </a:r>
          </a:p>
          <a:p>
            <a:pPr marL="457200" indent="-457200">
              <a:spcBef>
                <a:spcPts val="0"/>
              </a:spcBef>
              <a:buClrTx/>
              <a:buSzPct val="100000"/>
              <a:buNone/>
            </a:pPr>
            <a:r>
              <a:rPr lang="en-US" sz="1900" dirty="0"/>
              <a:t>	</a:t>
            </a:r>
            <a:r>
              <a:rPr lang="en-US" sz="1500" dirty="0" smtClean="0">
                <a:latin typeface="Courier New" panose="02070309020205020404" pitchFamily="49" charset="0"/>
                <a:cs typeface="Courier New" panose="02070309020205020404" pitchFamily="49" charset="0"/>
                <a:hlinkClick r:id="rId5"/>
              </a:rPr>
              <a:t>https://conferences.xsede.org/xsede15</a:t>
            </a:r>
            <a:endParaRPr lang="en-US" sz="1500" dirty="0" smtClean="0">
              <a:latin typeface="Courier New" panose="02070309020205020404" pitchFamily="49" charset="0"/>
              <a:cs typeface="Courier New" panose="02070309020205020404" pitchFamily="49" charset="0"/>
            </a:endParaRPr>
          </a:p>
          <a:p>
            <a:pPr marL="457200" indent="-457200">
              <a:spcBef>
                <a:spcPts val="0"/>
              </a:spcBef>
              <a:buClrTx/>
              <a:buSzPct val="100000"/>
              <a:buNone/>
            </a:pPr>
            <a:r>
              <a:rPr lang="en-US" sz="1900" dirty="0" smtClean="0"/>
              <a:t>IEEE Cluster 2015, Sep 23-27, Chicago IL</a:t>
            </a:r>
          </a:p>
          <a:p>
            <a:pPr marL="457200" indent="-457200">
              <a:spcBef>
                <a:spcPts val="0"/>
              </a:spcBef>
              <a:buClrTx/>
              <a:buSzPct val="100000"/>
              <a:buNone/>
            </a:pPr>
            <a:r>
              <a:rPr lang="en-US" sz="1900" dirty="0"/>
              <a:t>	</a:t>
            </a:r>
            <a:r>
              <a:rPr lang="en-US" sz="1500" dirty="0" smtClean="0">
                <a:latin typeface="Courier New" panose="02070309020205020404" pitchFamily="49" charset="0"/>
                <a:cs typeface="Courier New" panose="02070309020205020404" pitchFamily="49" charset="0"/>
                <a:hlinkClick r:id="rId6"/>
              </a:rPr>
              <a:t>http://www.mcs.anl.gov/ieeecluster2015/</a:t>
            </a:r>
            <a:endParaRPr lang="en-US" sz="1500" dirty="0" smtClean="0">
              <a:latin typeface="Courier New" panose="02070309020205020404" pitchFamily="49" charset="0"/>
              <a:cs typeface="Courier New" panose="02070309020205020404" pitchFamily="49" charset="0"/>
            </a:endParaRPr>
          </a:p>
          <a:p>
            <a:pPr marL="457200" indent="-457200">
              <a:spcBef>
                <a:spcPts val="0"/>
              </a:spcBef>
              <a:buClrTx/>
              <a:buSzPct val="100000"/>
              <a:buNone/>
            </a:pPr>
            <a:r>
              <a:rPr lang="en-US" sz="1900" dirty="0" smtClean="0"/>
              <a:t>OKLAHOMA SUPERCOMPUTING SYMPOSIUM 2015, </a:t>
            </a:r>
            <a:r>
              <a:rPr lang="en-US" sz="1900" b="1" dirty="0" smtClean="0"/>
              <a:t>Sep 22-23 2015 </a:t>
            </a:r>
            <a:r>
              <a:rPr lang="en-US" sz="1900" dirty="0" smtClean="0"/>
              <a:t>@ OU</a:t>
            </a:r>
          </a:p>
          <a:p>
            <a:pPr marL="457200" indent="-457200">
              <a:spcBef>
                <a:spcPts val="0"/>
              </a:spcBef>
              <a:buClrTx/>
              <a:buSzPct val="100000"/>
              <a:buNone/>
            </a:pPr>
            <a:r>
              <a:rPr lang="en-US" sz="1900" dirty="0" smtClean="0"/>
              <a:t>SC13, Nov 15-20 2015, Austin TX</a:t>
            </a:r>
          </a:p>
          <a:p>
            <a:pPr marL="457200" indent="-457200">
              <a:spcBef>
                <a:spcPts val="0"/>
              </a:spcBef>
              <a:buClrTx/>
              <a:buSzPct val="100000"/>
              <a:buNone/>
            </a:pPr>
            <a:r>
              <a:rPr lang="en-US" sz="1900" dirty="0"/>
              <a:t>	</a:t>
            </a:r>
            <a:r>
              <a:rPr lang="en-US" sz="1500" dirty="0" smtClean="0">
                <a:latin typeface="Courier New" panose="02070309020205020404" pitchFamily="49" charset="0"/>
                <a:cs typeface="Courier New" panose="02070309020205020404" pitchFamily="49" charset="0"/>
                <a:hlinkClick r:id="rId7"/>
              </a:rPr>
              <a:t>http://sc15.supercomputing.org/</a:t>
            </a:r>
            <a:endParaRPr lang="en-US" sz="1500" dirty="0">
              <a:latin typeface="Courier New" panose="02070309020205020404" pitchFamily="49" charset="0"/>
              <a:cs typeface="Courier New" panose="02070309020205020404" pitchFamily="49" charset="0"/>
            </a:endParaRPr>
          </a:p>
        </p:txBody>
      </p:sp>
      <p:sp>
        <p:nvSpPr>
          <p:cNvPr id="4" name="Footer Placeholder 3"/>
          <p:cNvSpPr>
            <a:spLocks noGrp="1"/>
          </p:cNvSpPr>
          <p:nvPr>
            <p:ph type="ftr" sz="quarter" idx="10"/>
          </p:nvPr>
        </p:nvSpPr>
        <p:spPr/>
        <p:txBody>
          <a:bodyPr/>
          <a:lstStyle/>
          <a:p>
            <a:pPr>
              <a:defRPr/>
            </a:pPr>
            <a:r>
              <a:rPr lang="en-US" dirty="0" smtClean="0"/>
              <a:t>Supercomputing in Plain English: Storage Hierarchy</a:t>
            </a:r>
          </a:p>
          <a:p>
            <a:pPr>
              <a:defRPr/>
            </a:pPr>
            <a:r>
              <a:rPr lang="en-US" dirty="0" smtClean="0"/>
              <a:t>Tue Jan 27 2015</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99</a:t>
            </a:fld>
            <a:endParaRPr lang="en-US"/>
          </a:p>
        </p:txBody>
      </p:sp>
    </p:spTree>
    <p:extLst>
      <p:ext uri="{BB962C8B-B14F-4D97-AF65-F5344CB8AC3E}">
        <p14:creationId xmlns:p14="http://schemas.microsoft.com/office/powerpoint/2010/main" val="2052738860"/>
      </p:ext>
    </p:ext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PWI" val="98"/>
</p:tagLst>
</file>

<file path=ppt/tags/tag10.xml><?xml version="1.0" encoding="utf-8"?>
<p:tagLst xmlns:a="http://schemas.openxmlformats.org/drawingml/2006/main" xmlns:r="http://schemas.openxmlformats.org/officeDocument/2006/relationships" xmlns:p="http://schemas.openxmlformats.org/presentationml/2006/main">
  <p:tag name="DUMMACSH" val="TRUE"/>
</p:tagLst>
</file>

<file path=ppt/tags/tag11.xml><?xml version="1.0" encoding="utf-8"?>
<p:tagLst xmlns:a="http://schemas.openxmlformats.org/drawingml/2006/main" xmlns:r="http://schemas.openxmlformats.org/officeDocument/2006/relationships" xmlns:p="http://schemas.openxmlformats.org/presentationml/2006/main">
  <p:tag name="SWI" val="76"/>
  <p:tag name="CVB" val="76"/>
  <p:tag name="BSN" val="76"/>
  <p:tag name="SVT" val="FALSE"/>
  <p:tag name="NBP" val="1"/>
  <p:tag name="SPT" val="FALSE"/>
  <p:tag name="CII" val="76"/>
</p:tagLst>
</file>

<file path=ppt/tags/tag12.xml><?xml version="1.0" encoding="utf-8"?>
<p:tagLst xmlns:a="http://schemas.openxmlformats.org/drawingml/2006/main" xmlns:r="http://schemas.openxmlformats.org/officeDocument/2006/relationships" xmlns:p="http://schemas.openxmlformats.org/presentationml/2006/main">
  <p:tag name="SWI" val="77"/>
  <p:tag name="CVB" val="77"/>
  <p:tag name="BSN" val="77"/>
  <p:tag name="SVT" val="FALSE"/>
  <p:tag name="NBP" val="1"/>
  <p:tag name="SPT" val="FALSE"/>
  <p:tag name="CII" val="77"/>
</p:tagLst>
</file>

<file path=ppt/tags/tag13.xml><?xml version="1.0" encoding="utf-8"?>
<p:tagLst xmlns:a="http://schemas.openxmlformats.org/drawingml/2006/main" xmlns:r="http://schemas.openxmlformats.org/officeDocument/2006/relationships" xmlns:p="http://schemas.openxmlformats.org/presentationml/2006/main">
  <p:tag name="SWI" val="78"/>
  <p:tag name="CVB" val="78"/>
  <p:tag name="BSN" val="78"/>
  <p:tag name="SVT" val="FALSE"/>
  <p:tag name="NBP" val="1"/>
  <p:tag name="SPT" val="FALSE"/>
  <p:tag name="CII" val="78"/>
</p:tagLst>
</file>

<file path=ppt/tags/tag14.xml><?xml version="1.0" encoding="utf-8"?>
<p:tagLst xmlns:a="http://schemas.openxmlformats.org/drawingml/2006/main" xmlns:r="http://schemas.openxmlformats.org/officeDocument/2006/relationships" xmlns:p="http://schemas.openxmlformats.org/presentationml/2006/main">
  <p:tag name="SWI" val="79"/>
  <p:tag name="CVB" val="79"/>
  <p:tag name="BSN" val="79"/>
  <p:tag name="SVT" val="FALSE"/>
  <p:tag name="NBP" val="1"/>
  <p:tag name="SPT" val="FALSE"/>
  <p:tag name="CII" val="79"/>
</p:tagLst>
</file>

<file path=ppt/tags/tag15.xml><?xml version="1.0" encoding="utf-8"?>
<p:tagLst xmlns:a="http://schemas.openxmlformats.org/drawingml/2006/main" xmlns:r="http://schemas.openxmlformats.org/officeDocument/2006/relationships" xmlns:p="http://schemas.openxmlformats.org/presentationml/2006/main">
  <p:tag name="SWI" val="80"/>
  <p:tag name="CVB" val="80"/>
  <p:tag name="BSN" val="80"/>
  <p:tag name="SVT" val="FALSE"/>
  <p:tag name="NBP" val="1"/>
  <p:tag name="SPT" val="FALSE"/>
  <p:tag name="CII" val="80"/>
</p:tagLst>
</file>

<file path=ppt/tags/tag16.xml><?xml version="1.0" encoding="utf-8"?>
<p:tagLst xmlns:a="http://schemas.openxmlformats.org/drawingml/2006/main" xmlns:r="http://schemas.openxmlformats.org/officeDocument/2006/relationships" xmlns:p="http://schemas.openxmlformats.org/presentationml/2006/main">
  <p:tag name="SWI" val="81"/>
  <p:tag name="CVB" val="81"/>
  <p:tag name="BSN" val="81"/>
  <p:tag name="SVT" val="FALSE"/>
  <p:tag name="NBP" val="1"/>
  <p:tag name="SPT" val="FALSE"/>
  <p:tag name="CII" val="81"/>
</p:tagLst>
</file>

<file path=ppt/tags/tag17.xml><?xml version="1.0" encoding="utf-8"?>
<p:tagLst xmlns:a="http://schemas.openxmlformats.org/drawingml/2006/main" xmlns:r="http://schemas.openxmlformats.org/officeDocument/2006/relationships" xmlns:p="http://schemas.openxmlformats.org/presentationml/2006/main">
  <p:tag name="SWI" val="82"/>
  <p:tag name="CVB" val="82"/>
  <p:tag name="BSN" val="82"/>
  <p:tag name="SVT" val="FALSE"/>
  <p:tag name="NBP" val="1"/>
  <p:tag name="SPT" val="FALSE"/>
  <p:tag name="CII" val="82"/>
</p:tagLst>
</file>

<file path=ppt/tags/tag18.xml><?xml version="1.0" encoding="utf-8"?>
<p:tagLst xmlns:a="http://schemas.openxmlformats.org/drawingml/2006/main" xmlns:r="http://schemas.openxmlformats.org/officeDocument/2006/relationships" xmlns:p="http://schemas.openxmlformats.org/presentationml/2006/main">
  <p:tag name="SWI" val="83"/>
  <p:tag name="CVB" val="83"/>
  <p:tag name="BSN" val="83"/>
  <p:tag name="SVT" val="FALSE"/>
  <p:tag name="NBP" val="1"/>
  <p:tag name="SPT" val="FALSE"/>
  <p:tag name="CII" val="83"/>
</p:tagLst>
</file>

<file path=ppt/tags/tag19.xml><?xml version="1.0" encoding="utf-8"?>
<p:tagLst xmlns:a="http://schemas.openxmlformats.org/drawingml/2006/main" xmlns:r="http://schemas.openxmlformats.org/officeDocument/2006/relationships" xmlns:p="http://schemas.openxmlformats.org/presentationml/2006/main">
  <p:tag name="SWI" val="84"/>
  <p:tag name="CVB" val="84"/>
  <p:tag name="BSN" val="84"/>
  <p:tag name="SVT" val="FALSE"/>
  <p:tag name="NBP" val="1"/>
  <p:tag name="SPT" val="FALSE"/>
  <p:tag name="CII" val="84"/>
</p:tagLst>
</file>

<file path=ppt/tags/tag2.xml><?xml version="1.0" encoding="utf-8"?>
<p:tagLst xmlns:a="http://schemas.openxmlformats.org/drawingml/2006/main" xmlns:r="http://schemas.openxmlformats.org/officeDocument/2006/relationships" xmlns:p="http://schemas.openxmlformats.org/presentationml/2006/main">
  <p:tag name="SWI" val="1"/>
  <p:tag name="NBP" val="1"/>
  <p:tag name="BSN" val="1"/>
  <p:tag name="SVT" val="TRUE"/>
  <p:tag name="CVB" val="1"/>
  <p:tag name="SPT" val="FALSE"/>
  <p:tag name="CII" val="1"/>
</p:tagLst>
</file>

<file path=ppt/tags/tag20.xml><?xml version="1.0" encoding="utf-8"?>
<p:tagLst xmlns:a="http://schemas.openxmlformats.org/drawingml/2006/main" xmlns:r="http://schemas.openxmlformats.org/officeDocument/2006/relationships" xmlns:p="http://schemas.openxmlformats.org/presentationml/2006/main">
  <p:tag name="SWI" val="85"/>
  <p:tag name="CVB" val="85"/>
  <p:tag name="BSN" val="85"/>
  <p:tag name="SVT" val="FALSE"/>
  <p:tag name="NBP" val="1"/>
  <p:tag name="SPT" val="FALSE"/>
  <p:tag name="CII" val="85"/>
</p:tagLst>
</file>

<file path=ppt/tags/tag21.xml><?xml version="1.0" encoding="utf-8"?>
<p:tagLst xmlns:a="http://schemas.openxmlformats.org/drawingml/2006/main" xmlns:r="http://schemas.openxmlformats.org/officeDocument/2006/relationships" xmlns:p="http://schemas.openxmlformats.org/presentationml/2006/main">
  <p:tag name="SWI" val="86"/>
  <p:tag name="CVB" val="86"/>
  <p:tag name="BSN" val="86"/>
  <p:tag name="SVT" val="FALSE"/>
  <p:tag name="NBP" val="1"/>
  <p:tag name="SPT" val="FALSE"/>
  <p:tag name="CII" val="86"/>
</p:tagLst>
</file>

<file path=ppt/tags/tag22.xml><?xml version="1.0" encoding="utf-8"?>
<p:tagLst xmlns:a="http://schemas.openxmlformats.org/drawingml/2006/main" xmlns:r="http://schemas.openxmlformats.org/officeDocument/2006/relationships" xmlns:p="http://schemas.openxmlformats.org/presentationml/2006/main">
  <p:tag name="SWI" val="87"/>
  <p:tag name="CVB" val="87"/>
  <p:tag name="BSN" val="87"/>
  <p:tag name="SVT" val="FALSE"/>
  <p:tag name="NBP" val="1"/>
  <p:tag name="SPT" val="FALSE"/>
  <p:tag name="CII" val="87"/>
</p:tagLst>
</file>

<file path=ppt/tags/tag23.xml><?xml version="1.0" encoding="utf-8"?>
<p:tagLst xmlns:a="http://schemas.openxmlformats.org/drawingml/2006/main" xmlns:r="http://schemas.openxmlformats.org/officeDocument/2006/relationships" xmlns:p="http://schemas.openxmlformats.org/presentationml/2006/main">
  <p:tag name="SWI" val="88"/>
  <p:tag name="CVB" val="88"/>
  <p:tag name="BSN" val="88"/>
  <p:tag name="SVT" val="FALSE"/>
  <p:tag name="NBP" val="1"/>
  <p:tag name="SPT" val="FALSE"/>
  <p:tag name="CII" val="88"/>
</p:tagLst>
</file>

<file path=ppt/tags/tag24.xml><?xml version="1.0" encoding="utf-8"?>
<p:tagLst xmlns:a="http://schemas.openxmlformats.org/drawingml/2006/main" xmlns:r="http://schemas.openxmlformats.org/officeDocument/2006/relationships" xmlns:p="http://schemas.openxmlformats.org/presentationml/2006/main">
  <p:tag name="SWI" val="38"/>
  <p:tag name="NBP" val="1"/>
  <p:tag name="BSN" val="38"/>
  <p:tag name="SVT" val="TRUE"/>
  <p:tag name="CVB" val="38"/>
  <p:tag name="SPT" val="FALSE"/>
  <p:tag name="CII" val="38"/>
</p:tagLst>
</file>

<file path=ppt/tags/tag25.xml><?xml version="1.0" encoding="utf-8"?>
<p:tagLst xmlns:a="http://schemas.openxmlformats.org/drawingml/2006/main" xmlns:r="http://schemas.openxmlformats.org/officeDocument/2006/relationships" xmlns:p="http://schemas.openxmlformats.org/presentationml/2006/main">
  <p:tag name="DUMMACSH" val="TRUE"/>
</p:tagLst>
</file>

<file path=ppt/tags/tag26.xml><?xml version="1.0" encoding="utf-8"?>
<p:tagLst xmlns:a="http://schemas.openxmlformats.org/drawingml/2006/main" xmlns:r="http://schemas.openxmlformats.org/officeDocument/2006/relationships" xmlns:p="http://schemas.openxmlformats.org/presentationml/2006/main">
  <p:tag name="SWI" val="38"/>
  <p:tag name="NBP" val="1"/>
  <p:tag name="BSN" val="38"/>
  <p:tag name="SVT" val="TRUE"/>
  <p:tag name="CVB" val="38"/>
  <p:tag name="SPT" val="FALSE"/>
  <p:tag name="CII" val="38"/>
</p:tagLst>
</file>

<file path=ppt/tags/tag27.xml><?xml version="1.0" encoding="utf-8"?>
<p:tagLst xmlns:a="http://schemas.openxmlformats.org/drawingml/2006/main" xmlns:r="http://schemas.openxmlformats.org/officeDocument/2006/relationships" xmlns:p="http://schemas.openxmlformats.org/presentationml/2006/main">
  <p:tag name="DUMMACSH" val="TRUE"/>
</p:tagLst>
</file>

<file path=ppt/tags/tag28.xml><?xml version="1.0" encoding="utf-8"?>
<p:tagLst xmlns:a="http://schemas.openxmlformats.org/drawingml/2006/main" xmlns:r="http://schemas.openxmlformats.org/officeDocument/2006/relationships" xmlns:p="http://schemas.openxmlformats.org/presentationml/2006/main">
  <p:tag name="SWI" val="89"/>
  <p:tag name="CVB" val="89"/>
  <p:tag name="BSN" val="89"/>
  <p:tag name="SVT" val="FALSE"/>
  <p:tag name="NBP" val="1"/>
  <p:tag name="SPT" val="FALSE"/>
  <p:tag name="CII" val="89"/>
</p:tagLst>
</file>

<file path=ppt/tags/tag29.xml><?xml version="1.0" encoding="utf-8"?>
<p:tagLst xmlns:a="http://schemas.openxmlformats.org/drawingml/2006/main" xmlns:r="http://schemas.openxmlformats.org/officeDocument/2006/relationships" xmlns:p="http://schemas.openxmlformats.org/presentationml/2006/main">
  <p:tag name="SWI" val="90"/>
  <p:tag name="CVB" val="90"/>
  <p:tag name="BSN" val="90"/>
  <p:tag name="SVT" val="FALSE"/>
  <p:tag name="NBP" val="1"/>
  <p:tag name="SPT" val="FALSE"/>
  <p:tag name="CII" val="90"/>
</p:tagLst>
</file>

<file path=ppt/tags/tag3.xml><?xml version="1.0" encoding="utf-8"?>
<p:tagLst xmlns:a="http://schemas.openxmlformats.org/drawingml/2006/main" xmlns:r="http://schemas.openxmlformats.org/officeDocument/2006/relationships" xmlns:p="http://schemas.openxmlformats.org/presentationml/2006/main">
  <p:tag name="DUMMACSH" val="TRUE"/>
</p:tagLst>
</file>

<file path=ppt/tags/tag30.xml><?xml version="1.0" encoding="utf-8"?>
<p:tagLst xmlns:a="http://schemas.openxmlformats.org/drawingml/2006/main" xmlns:r="http://schemas.openxmlformats.org/officeDocument/2006/relationships" xmlns:p="http://schemas.openxmlformats.org/presentationml/2006/main">
  <p:tag name="SWI" val="91"/>
  <p:tag name="CVB" val="91"/>
  <p:tag name="BSN" val="91"/>
  <p:tag name="SVT" val="FALSE"/>
  <p:tag name="NBP" val="1"/>
  <p:tag name="SPT" val="FALSE"/>
  <p:tag name="CII" val="91"/>
</p:tagLst>
</file>

<file path=ppt/tags/tag31.xml><?xml version="1.0" encoding="utf-8"?>
<p:tagLst xmlns:a="http://schemas.openxmlformats.org/drawingml/2006/main" xmlns:r="http://schemas.openxmlformats.org/officeDocument/2006/relationships" xmlns:p="http://schemas.openxmlformats.org/presentationml/2006/main">
  <p:tag name="SWI" val="92"/>
  <p:tag name="CVB" val="92"/>
  <p:tag name="BSN" val="92"/>
  <p:tag name="SVT" val="FALSE"/>
  <p:tag name="NBP" val="1"/>
  <p:tag name="SPT" val="FALSE"/>
  <p:tag name="CII" val="92"/>
</p:tagLst>
</file>

<file path=ppt/tags/tag32.xml><?xml version="1.0" encoding="utf-8"?>
<p:tagLst xmlns:a="http://schemas.openxmlformats.org/drawingml/2006/main" xmlns:r="http://schemas.openxmlformats.org/officeDocument/2006/relationships" xmlns:p="http://schemas.openxmlformats.org/presentationml/2006/main">
  <p:tag name="SWI" val="93"/>
  <p:tag name="CVB" val="93"/>
  <p:tag name="BSN" val="93"/>
  <p:tag name="SVT" val="FALSE"/>
  <p:tag name="NBP" val="1"/>
  <p:tag name="SPT" val="FALSE"/>
  <p:tag name="CII" val="93"/>
</p:tagLst>
</file>

<file path=ppt/tags/tag33.xml><?xml version="1.0" encoding="utf-8"?>
<p:tagLst xmlns:a="http://schemas.openxmlformats.org/drawingml/2006/main" xmlns:r="http://schemas.openxmlformats.org/officeDocument/2006/relationships" xmlns:p="http://schemas.openxmlformats.org/presentationml/2006/main">
  <p:tag name="SWI" val="94"/>
  <p:tag name="CVB" val="94"/>
  <p:tag name="BSN" val="94"/>
  <p:tag name="SVT" val="FALSE"/>
  <p:tag name="NBP" val="1"/>
  <p:tag name="SPT" val="FALSE"/>
  <p:tag name="CII" val="94"/>
</p:tagLst>
</file>

<file path=ppt/tags/tag34.xml><?xml version="1.0" encoding="utf-8"?>
<p:tagLst xmlns:a="http://schemas.openxmlformats.org/drawingml/2006/main" xmlns:r="http://schemas.openxmlformats.org/officeDocument/2006/relationships" xmlns:p="http://schemas.openxmlformats.org/presentationml/2006/main">
  <p:tag name="SWI" val="95"/>
  <p:tag name="CVB" val="95"/>
  <p:tag name="BSN" val="95"/>
  <p:tag name="SVT" val="FALSE"/>
  <p:tag name="NBP" val="1"/>
  <p:tag name="SPT" val="FALSE"/>
  <p:tag name="CII" val="95"/>
</p:tagLst>
</file>

<file path=ppt/tags/tag35.xml><?xml version="1.0" encoding="utf-8"?>
<p:tagLst xmlns:a="http://schemas.openxmlformats.org/drawingml/2006/main" xmlns:r="http://schemas.openxmlformats.org/officeDocument/2006/relationships" xmlns:p="http://schemas.openxmlformats.org/presentationml/2006/main">
  <p:tag name="SWI" val="96"/>
  <p:tag name="CVB" val="96"/>
  <p:tag name="BSN" val="96"/>
  <p:tag name="SVT" val="FALSE"/>
  <p:tag name="NBP" val="1"/>
  <p:tag name="SPT" val="FALSE"/>
  <p:tag name="CII" val="96"/>
</p:tagLst>
</file>

<file path=ppt/tags/tag36.xml><?xml version="1.0" encoding="utf-8"?>
<p:tagLst xmlns:a="http://schemas.openxmlformats.org/drawingml/2006/main" xmlns:r="http://schemas.openxmlformats.org/officeDocument/2006/relationships" xmlns:p="http://schemas.openxmlformats.org/presentationml/2006/main">
  <p:tag name="SWI" val="97"/>
  <p:tag name="CVB" val="97"/>
  <p:tag name="BSN" val="97"/>
  <p:tag name="SVT" val="FALSE"/>
  <p:tag name="NBP" val="1"/>
  <p:tag name="SPT" val="FALSE"/>
  <p:tag name="CII" val="97"/>
</p:tagLst>
</file>

<file path=ppt/tags/tag37.xml><?xml version="1.0" encoding="utf-8"?>
<p:tagLst xmlns:a="http://schemas.openxmlformats.org/drawingml/2006/main" xmlns:r="http://schemas.openxmlformats.org/officeDocument/2006/relationships" xmlns:p="http://schemas.openxmlformats.org/presentationml/2006/main">
  <p:tag name="SWI" val="97"/>
  <p:tag name="CVB" val="97"/>
  <p:tag name="BSN" val="97"/>
  <p:tag name="SVT" val="FALSE"/>
  <p:tag name="NBP" val="1"/>
  <p:tag name="SPT" val="FALSE"/>
  <p:tag name="CII" val="97"/>
</p:tagLst>
</file>

<file path=ppt/tags/tag38.xml><?xml version="1.0" encoding="utf-8"?>
<p:tagLst xmlns:a="http://schemas.openxmlformats.org/drawingml/2006/main" xmlns:r="http://schemas.openxmlformats.org/officeDocument/2006/relationships" xmlns:p="http://schemas.openxmlformats.org/presentationml/2006/main">
  <p:tag name="SWI" val="98"/>
  <p:tag name="CVB" val="98"/>
  <p:tag name="BSN" val="98"/>
  <p:tag name="SVT" val="FALSE"/>
  <p:tag name="NBP" val="1"/>
  <p:tag name="SPT" val="FALSE"/>
  <p:tag name="CII" val="98"/>
</p:tagLst>
</file>

<file path=ppt/tags/tag39.xml><?xml version="1.0" encoding="utf-8"?>
<p:tagLst xmlns:a="http://schemas.openxmlformats.org/drawingml/2006/main" xmlns:r="http://schemas.openxmlformats.org/officeDocument/2006/relationships" xmlns:p="http://schemas.openxmlformats.org/presentationml/2006/main">
  <p:tag name="SWI" val="99"/>
  <p:tag name="CVB" val="99"/>
  <p:tag name="BSN" val="99"/>
  <p:tag name="SVT" val="FALSE"/>
  <p:tag name="NBP" val="1"/>
  <p:tag name="SPT" val="FALSE"/>
  <p:tag name="CII" val="99"/>
</p:tagLst>
</file>

<file path=ppt/tags/tag4.xml><?xml version="1.0" encoding="utf-8"?>
<p:tagLst xmlns:a="http://schemas.openxmlformats.org/drawingml/2006/main" xmlns:r="http://schemas.openxmlformats.org/officeDocument/2006/relationships" xmlns:p="http://schemas.openxmlformats.org/presentationml/2006/main">
  <p:tag name="SWI" val="74"/>
  <p:tag name="CVB" val="74"/>
  <p:tag name="BSN" val="74"/>
  <p:tag name="SVT" val="FALSE"/>
  <p:tag name="NBP" val="1"/>
  <p:tag name="SPT" val="FALSE"/>
  <p:tag name="CII" val="74"/>
</p:tagLst>
</file>

<file path=ppt/tags/tag40.xml><?xml version="1.0" encoding="utf-8"?>
<p:tagLst xmlns:a="http://schemas.openxmlformats.org/drawingml/2006/main" xmlns:r="http://schemas.openxmlformats.org/officeDocument/2006/relationships" xmlns:p="http://schemas.openxmlformats.org/presentationml/2006/main">
  <p:tag name="SWI" val="100"/>
  <p:tag name="CVB" val="100"/>
  <p:tag name="BSN" val="100"/>
  <p:tag name="SVT" val="FALSE"/>
  <p:tag name="NBP" val="1"/>
  <p:tag name="SPT" val="FALSE"/>
  <p:tag name="CII" val="100"/>
</p:tagLst>
</file>

<file path=ppt/tags/tag41.xml><?xml version="1.0" encoding="utf-8"?>
<p:tagLst xmlns:a="http://schemas.openxmlformats.org/drawingml/2006/main" xmlns:r="http://schemas.openxmlformats.org/officeDocument/2006/relationships" xmlns:p="http://schemas.openxmlformats.org/presentationml/2006/main">
  <p:tag name="SWI" val="101"/>
  <p:tag name="CVB" val="101"/>
  <p:tag name="BSN" val="101"/>
  <p:tag name="SVT" val="FALSE"/>
  <p:tag name="NBP" val="1"/>
  <p:tag name="SPT" val="FALSE"/>
  <p:tag name="CII" val="101"/>
</p:tagLst>
</file>

<file path=ppt/tags/tag42.xml><?xml version="1.0" encoding="utf-8"?>
<p:tagLst xmlns:a="http://schemas.openxmlformats.org/drawingml/2006/main" xmlns:r="http://schemas.openxmlformats.org/officeDocument/2006/relationships" xmlns:p="http://schemas.openxmlformats.org/presentationml/2006/main">
  <p:tag name="SWI" val="102"/>
  <p:tag name="CVB" val="102"/>
  <p:tag name="BSN" val="102"/>
  <p:tag name="SVT" val="FALSE"/>
  <p:tag name="NBP" val="1"/>
  <p:tag name="SPT" val="FALSE"/>
  <p:tag name="CII" val="102"/>
</p:tagLst>
</file>

<file path=ppt/tags/tag43.xml><?xml version="1.0" encoding="utf-8"?>
<p:tagLst xmlns:a="http://schemas.openxmlformats.org/drawingml/2006/main" xmlns:r="http://schemas.openxmlformats.org/officeDocument/2006/relationships" xmlns:p="http://schemas.openxmlformats.org/presentationml/2006/main">
  <p:tag name="SWI" val="103"/>
  <p:tag name="CVB" val="103"/>
  <p:tag name="BSN" val="103"/>
  <p:tag name="SVT" val="FALSE"/>
  <p:tag name="NBP" val="1"/>
  <p:tag name="SPT" val="FALSE"/>
  <p:tag name="CII" val="103"/>
</p:tagLst>
</file>

<file path=ppt/tags/tag44.xml><?xml version="1.0" encoding="utf-8"?>
<p:tagLst xmlns:a="http://schemas.openxmlformats.org/drawingml/2006/main" xmlns:r="http://schemas.openxmlformats.org/officeDocument/2006/relationships" xmlns:p="http://schemas.openxmlformats.org/presentationml/2006/main">
  <p:tag name="SWI" val="104"/>
  <p:tag name="CVB" val="104"/>
  <p:tag name="BSN" val="104"/>
  <p:tag name="SVT" val="FALSE"/>
  <p:tag name="NBP" val="1"/>
  <p:tag name="SPT" val="FALSE"/>
  <p:tag name="CII" val="104"/>
</p:tagLst>
</file>

<file path=ppt/tags/tag45.xml><?xml version="1.0" encoding="utf-8"?>
<p:tagLst xmlns:a="http://schemas.openxmlformats.org/drawingml/2006/main" xmlns:r="http://schemas.openxmlformats.org/officeDocument/2006/relationships" xmlns:p="http://schemas.openxmlformats.org/presentationml/2006/main">
  <p:tag name="SWI" val="105"/>
  <p:tag name="CVB" val="105"/>
  <p:tag name="BSN" val="105"/>
  <p:tag name="SVT" val="FALSE"/>
  <p:tag name="NBP" val="1"/>
  <p:tag name="SPT" val="FALSE"/>
  <p:tag name="CII" val="105"/>
</p:tagLst>
</file>

<file path=ppt/tags/tag46.xml><?xml version="1.0" encoding="utf-8"?>
<p:tagLst xmlns:a="http://schemas.openxmlformats.org/drawingml/2006/main" xmlns:r="http://schemas.openxmlformats.org/officeDocument/2006/relationships" xmlns:p="http://schemas.openxmlformats.org/presentationml/2006/main">
  <p:tag name="SWI" val="102"/>
  <p:tag name="CVB" val="102"/>
  <p:tag name="BSN" val="102"/>
  <p:tag name="SVT" val="FALSE"/>
  <p:tag name="NBP" val="1"/>
  <p:tag name="SPT" val="FALSE"/>
  <p:tag name="CII" val="102"/>
</p:tagLst>
</file>

<file path=ppt/tags/tag47.xml><?xml version="1.0" encoding="utf-8"?>
<p:tagLst xmlns:a="http://schemas.openxmlformats.org/drawingml/2006/main" xmlns:r="http://schemas.openxmlformats.org/officeDocument/2006/relationships" xmlns:p="http://schemas.openxmlformats.org/presentationml/2006/main">
  <p:tag name="SWI" val="106"/>
  <p:tag name="CVB" val="106"/>
  <p:tag name="BSN" val="106"/>
  <p:tag name="SVT" val="FALSE"/>
  <p:tag name="NBP" val="1"/>
  <p:tag name="SPT" val="FALSE"/>
  <p:tag name="CII" val="106"/>
</p:tagLst>
</file>

<file path=ppt/tags/tag48.xml><?xml version="1.0" encoding="utf-8"?>
<p:tagLst xmlns:a="http://schemas.openxmlformats.org/drawingml/2006/main" xmlns:r="http://schemas.openxmlformats.org/officeDocument/2006/relationships" xmlns:p="http://schemas.openxmlformats.org/presentationml/2006/main">
  <p:tag name="SWI" val="107"/>
  <p:tag name="CVB" val="107"/>
  <p:tag name="BSN" val="107"/>
  <p:tag name="SVT" val="FALSE"/>
  <p:tag name="NBP" val="1"/>
  <p:tag name="SPT" val="FALSE"/>
  <p:tag name="CII" val="107"/>
</p:tagLst>
</file>

<file path=ppt/tags/tag49.xml><?xml version="1.0" encoding="utf-8"?>
<p:tagLst xmlns:a="http://schemas.openxmlformats.org/drawingml/2006/main" xmlns:r="http://schemas.openxmlformats.org/officeDocument/2006/relationships" xmlns:p="http://schemas.openxmlformats.org/presentationml/2006/main">
  <p:tag name="SWI" val="108"/>
  <p:tag name="CVB" val="108"/>
  <p:tag name="BSN" val="108"/>
  <p:tag name="SVT" val="FALSE"/>
  <p:tag name="NBP" val="1"/>
  <p:tag name="SPT" val="FALSE"/>
  <p:tag name="CII" val="108"/>
</p:tagLst>
</file>

<file path=ppt/tags/tag5.xml><?xml version="1.0" encoding="utf-8"?>
<p:tagLst xmlns:a="http://schemas.openxmlformats.org/drawingml/2006/main" xmlns:r="http://schemas.openxmlformats.org/officeDocument/2006/relationships" xmlns:p="http://schemas.openxmlformats.org/presentationml/2006/main">
  <p:tag name="SWI" val="36"/>
  <p:tag name="NBP" val="1"/>
  <p:tag name="BSN" val="36"/>
  <p:tag name="SVT" val="TRUE"/>
  <p:tag name="CVB" val="36"/>
  <p:tag name="SPT" val="FALSE"/>
  <p:tag name="CII" val="36"/>
</p:tagLst>
</file>

<file path=ppt/tags/tag50.xml><?xml version="1.0" encoding="utf-8"?>
<p:tagLst xmlns:a="http://schemas.openxmlformats.org/drawingml/2006/main" xmlns:r="http://schemas.openxmlformats.org/officeDocument/2006/relationships" xmlns:p="http://schemas.openxmlformats.org/presentationml/2006/main">
  <p:tag name="SWI" val="109"/>
  <p:tag name="CVB" val="109"/>
  <p:tag name="BSN" val="109"/>
  <p:tag name="SVT" val="FALSE"/>
  <p:tag name="NBP" val="1"/>
  <p:tag name="SPT" val="FALSE"/>
  <p:tag name="CII" val="109"/>
</p:tagLst>
</file>

<file path=ppt/tags/tag51.xml><?xml version="1.0" encoding="utf-8"?>
<p:tagLst xmlns:a="http://schemas.openxmlformats.org/drawingml/2006/main" xmlns:r="http://schemas.openxmlformats.org/officeDocument/2006/relationships" xmlns:p="http://schemas.openxmlformats.org/presentationml/2006/main">
  <p:tag name="SWI" val="110"/>
  <p:tag name="CVB" val="110"/>
  <p:tag name="BSN" val="110"/>
  <p:tag name="SVT" val="FALSE"/>
  <p:tag name="NBP" val="1"/>
  <p:tag name="SPT" val="FALSE"/>
  <p:tag name="CII" val="110"/>
</p:tagLst>
</file>

<file path=ppt/tags/tag52.xml><?xml version="1.0" encoding="utf-8"?>
<p:tagLst xmlns:a="http://schemas.openxmlformats.org/drawingml/2006/main" xmlns:r="http://schemas.openxmlformats.org/officeDocument/2006/relationships" xmlns:p="http://schemas.openxmlformats.org/presentationml/2006/main">
  <p:tag name="SWI" val="110"/>
  <p:tag name="CVB" val="110"/>
  <p:tag name="BSN" val="110"/>
  <p:tag name="SVT" val="FALSE"/>
  <p:tag name="NBP" val="1"/>
  <p:tag name="SPT" val="FALSE"/>
  <p:tag name="CII" val="110"/>
</p:tagLst>
</file>

<file path=ppt/tags/tag53.xml><?xml version="1.0" encoding="utf-8"?>
<p:tagLst xmlns:a="http://schemas.openxmlformats.org/drawingml/2006/main" xmlns:r="http://schemas.openxmlformats.org/officeDocument/2006/relationships" xmlns:p="http://schemas.openxmlformats.org/presentationml/2006/main">
  <p:tag name="SWI" val="111"/>
  <p:tag name="CVB" val="111"/>
  <p:tag name="BSN" val="111"/>
  <p:tag name="SVT" val="FALSE"/>
  <p:tag name="NBP" val="1"/>
  <p:tag name="SPT" val="FALSE"/>
  <p:tag name="CII" val="111"/>
</p:tagLst>
</file>

<file path=ppt/tags/tag54.xml><?xml version="1.0" encoding="utf-8"?>
<p:tagLst xmlns:a="http://schemas.openxmlformats.org/drawingml/2006/main" xmlns:r="http://schemas.openxmlformats.org/officeDocument/2006/relationships" xmlns:p="http://schemas.openxmlformats.org/presentationml/2006/main">
  <p:tag name="SWI" val="111"/>
  <p:tag name="CVB" val="111"/>
  <p:tag name="BSN" val="111"/>
  <p:tag name="SVT" val="FALSE"/>
  <p:tag name="NBP" val="1"/>
  <p:tag name="SPT" val="FALSE"/>
  <p:tag name="CII" val="111"/>
</p:tagLst>
</file>

<file path=ppt/tags/tag55.xml><?xml version="1.0" encoding="utf-8"?>
<p:tagLst xmlns:a="http://schemas.openxmlformats.org/drawingml/2006/main" xmlns:r="http://schemas.openxmlformats.org/officeDocument/2006/relationships" xmlns:p="http://schemas.openxmlformats.org/presentationml/2006/main">
  <p:tag name="SWI" val="112"/>
  <p:tag name="CVB" val="112"/>
  <p:tag name="BSN" val="112"/>
  <p:tag name="SVT" val="FALSE"/>
  <p:tag name="NBP" val="1"/>
  <p:tag name="SPT" val="FALSE"/>
  <p:tag name="CII" val="112"/>
</p:tagLst>
</file>

<file path=ppt/tags/tag56.xml><?xml version="1.0" encoding="utf-8"?>
<p:tagLst xmlns:a="http://schemas.openxmlformats.org/drawingml/2006/main" xmlns:r="http://schemas.openxmlformats.org/officeDocument/2006/relationships" xmlns:p="http://schemas.openxmlformats.org/presentationml/2006/main">
  <p:tag name="SWI" val="113"/>
  <p:tag name="CVB" val="113"/>
  <p:tag name="BSN" val="113"/>
  <p:tag name="SVT" val="FALSE"/>
  <p:tag name="NBP" val="1"/>
  <p:tag name="SPT" val="FALSE"/>
  <p:tag name="CII" val="113"/>
</p:tagLst>
</file>

<file path=ppt/tags/tag57.xml><?xml version="1.0" encoding="utf-8"?>
<p:tagLst xmlns:a="http://schemas.openxmlformats.org/drawingml/2006/main" xmlns:r="http://schemas.openxmlformats.org/officeDocument/2006/relationships" xmlns:p="http://schemas.openxmlformats.org/presentationml/2006/main">
  <p:tag name="SWI" val="114"/>
  <p:tag name="CVB" val="114"/>
  <p:tag name="BSN" val="114"/>
  <p:tag name="SVT" val="FALSE"/>
  <p:tag name="NBP" val="1"/>
  <p:tag name="SPT" val="FALSE"/>
  <p:tag name="CII" val="114"/>
</p:tagLst>
</file>

<file path=ppt/tags/tag58.xml><?xml version="1.0" encoding="utf-8"?>
<p:tagLst xmlns:a="http://schemas.openxmlformats.org/drawingml/2006/main" xmlns:r="http://schemas.openxmlformats.org/officeDocument/2006/relationships" xmlns:p="http://schemas.openxmlformats.org/presentationml/2006/main">
  <p:tag name="SWI" val="116"/>
  <p:tag name="CVB" val="116"/>
  <p:tag name="BSN" val="116"/>
  <p:tag name="SVT" val="FALSE"/>
  <p:tag name="NBP" val="1"/>
  <p:tag name="SPT" val="FALSE"/>
  <p:tag name="CII" val="116"/>
</p:tagLst>
</file>

<file path=ppt/tags/tag59.xml><?xml version="1.0" encoding="utf-8"?>
<p:tagLst xmlns:a="http://schemas.openxmlformats.org/drawingml/2006/main" xmlns:r="http://schemas.openxmlformats.org/officeDocument/2006/relationships" xmlns:p="http://schemas.openxmlformats.org/presentationml/2006/main">
  <p:tag name="SWI" val="116"/>
  <p:tag name="CVB" val="116"/>
  <p:tag name="BSN" val="116"/>
  <p:tag name="SVT" val="FALSE"/>
  <p:tag name="NBP" val="1"/>
  <p:tag name="SPT" val="FALSE"/>
  <p:tag name="CII" val="116"/>
</p:tagLst>
</file>

<file path=ppt/tags/tag6.xml><?xml version="1.0" encoding="utf-8"?>
<p:tagLst xmlns:a="http://schemas.openxmlformats.org/drawingml/2006/main" xmlns:r="http://schemas.openxmlformats.org/officeDocument/2006/relationships" xmlns:p="http://schemas.openxmlformats.org/presentationml/2006/main">
  <p:tag name="DUMMACSH" val="TRUE"/>
</p:tagLst>
</file>

<file path=ppt/tags/tag60.xml><?xml version="1.0" encoding="utf-8"?>
<p:tagLst xmlns:a="http://schemas.openxmlformats.org/drawingml/2006/main" xmlns:r="http://schemas.openxmlformats.org/officeDocument/2006/relationships" xmlns:p="http://schemas.openxmlformats.org/presentationml/2006/main">
  <p:tag name="SWI" val="117"/>
  <p:tag name="CVB" val="117"/>
  <p:tag name="BSN" val="117"/>
  <p:tag name="SVT" val="FALSE"/>
  <p:tag name="NBP" val="1"/>
  <p:tag name="SPT" val="FALSE"/>
  <p:tag name="CII" val="117"/>
</p:tagLst>
</file>

<file path=ppt/tags/tag61.xml><?xml version="1.0" encoding="utf-8"?>
<p:tagLst xmlns:a="http://schemas.openxmlformats.org/drawingml/2006/main" xmlns:r="http://schemas.openxmlformats.org/officeDocument/2006/relationships" xmlns:p="http://schemas.openxmlformats.org/presentationml/2006/main">
  <p:tag name="SWI" val="118"/>
  <p:tag name="CVB" val="118"/>
  <p:tag name="BSN" val="118"/>
  <p:tag name="SVT" val="FALSE"/>
  <p:tag name="NBP" val="1"/>
  <p:tag name="SPT" val="FALSE"/>
  <p:tag name="CII" val="118"/>
</p:tagLst>
</file>

<file path=ppt/tags/tag62.xml><?xml version="1.0" encoding="utf-8"?>
<p:tagLst xmlns:a="http://schemas.openxmlformats.org/drawingml/2006/main" xmlns:r="http://schemas.openxmlformats.org/officeDocument/2006/relationships" xmlns:p="http://schemas.openxmlformats.org/presentationml/2006/main">
  <p:tag name="SWI" val="119"/>
  <p:tag name="CVB" val="119"/>
  <p:tag name="BSN" val="119"/>
  <p:tag name="SVT" val="FALSE"/>
  <p:tag name="NBP" val="1"/>
  <p:tag name="SPT" val="FALSE"/>
  <p:tag name="CII" val="119"/>
</p:tagLst>
</file>

<file path=ppt/tags/tag63.xml><?xml version="1.0" encoding="utf-8"?>
<p:tagLst xmlns:a="http://schemas.openxmlformats.org/drawingml/2006/main" xmlns:r="http://schemas.openxmlformats.org/officeDocument/2006/relationships" xmlns:p="http://schemas.openxmlformats.org/presentationml/2006/main">
  <p:tag name="SWI" val="120"/>
  <p:tag name="CVB" val="120"/>
  <p:tag name="BSN" val="120"/>
  <p:tag name="SVT" val="FALSE"/>
  <p:tag name="NBP" val="1"/>
  <p:tag name="SPT" val="FALSE"/>
  <p:tag name="CII" val="120"/>
</p:tagLst>
</file>

<file path=ppt/tags/tag64.xml><?xml version="1.0" encoding="utf-8"?>
<p:tagLst xmlns:a="http://schemas.openxmlformats.org/drawingml/2006/main" xmlns:r="http://schemas.openxmlformats.org/officeDocument/2006/relationships" xmlns:p="http://schemas.openxmlformats.org/presentationml/2006/main">
  <p:tag name="SWI" val="121"/>
  <p:tag name="CVB" val="121"/>
  <p:tag name="BSN" val="121"/>
  <p:tag name="SVT" val="FALSE"/>
  <p:tag name="NBP" val="1"/>
  <p:tag name="SPT" val="FALSE"/>
  <p:tag name="CII" val="121"/>
</p:tagLst>
</file>

<file path=ppt/tags/tag65.xml><?xml version="1.0" encoding="utf-8"?>
<p:tagLst xmlns:a="http://schemas.openxmlformats.org/drawingml/2006/main" xmlns:r="http://schemas.openxmlformats.org/officeDocument/2006/relationships" xmlns:p="http://schemas.openxmlformats.org/presentationml/2006/main">
  <p:tag name="SWI" val="122"/>
  <p:tag name="CVB" val="122"/>
  <p:tag name="BSN" val="122"/>
  <p:tag name="SVT" val="FALSE"/>
  <p:tag name="NBP" val="1"/>
  <p:tag name="SPT" val="FALSE"/>
  <p:tag name="CII" val="122"/>
</p:tagLst>
</file>

<file path=ppt/tags/tag66.xml><?xml version="1.0" encoding="utf-8"?>
<p:tagLst xmlns:a="http://schemas.openxmlformats.org/drawingml/2006/main" xmlns:r="http://schemas.openxmlformats.org/officeDocument/2006/relationships" xmlns:p="http://schemas.openxmlformats.org/presentationml/2006/main">
  <p:tag name="SWI" val="122"/>
  <p:tag name="CVB" val="122"/>
  <p:tag name="BSN" val="122"/>
  <p:tag name="SVT" val="FALSE"/>
  <p:tag name="NBP" val="1"/>
  <p:tag name="SPT" val="FALSE"/>
  <p:tag name="CII" val="122"/>
</p:tagLst>
</file>

<file path=ppt/tags/tag67.xml><?xml version="1.0" encoding="utf-8"?>
<p:tagLst xmlns:a="http://schemas.openxmlformats.org/drawingml/2006/main" xmlns:r="http://schemas.openxmlformats.org/officeDocument/2006/relationships" xmlns:p="http://schemas.openxmlformats.org/presentationml/2006/main">
  <p:tag name="SWI" val="123"/>
  <p:tag name="CVB" val="123"/>
  <p:tag name="BSN" val="123"/>
  <p:tag name="SVT" val="FALSE"/>
  <p:tag name="NBP" val="1"/>
  <p:tag name="SPT" val="FALSE"/>
  <p:tag name="CII" val="123"/>
</p:tagLst>
</file>

<file path=ppt/tags/tag68.xml><?xml version="1.0" encoding="utf-8"?>
<p:tagLst xmlns:a="http://schemas.openxmlformats.org/drawingml/2006/main" xmlns:r="http://schemas.openxmlformats.org/officeDocument/2006/relationships" xmlns:p="http://schemas.openxmlformats.org/presentationml/2006/main">
  <p:tag name="SWI" val="123"/>
  <p:tag name="CVB" val="123"/>
  <p:tag name="BSN" val="123"/>
  <p:tag name="SVT" val="FALSE"/>
  <p:tag name="NBP" val="1"/>
  <p:tag name="SPT" val="FALSE"/>
  <p:tag name="CII" val="123"/>
</p:tagLst>
</file>

<file path=ppt/tags/tag69.xml><?xml version="1.0" encoding="utf-8"?>
<p:tagLst xmlns:a="http://schemas.openxmlformats.org/drawingml/2006/main" xmlns:r="http://schemas.openxmlformats.org/officeDocument/2006/relationships" xmlns:p="http://schemas.openxmlformats.org/presentationml/2006/main">
  <p:tag name="SWI" val="124"/>
  <p:tag name="CVB" val="124"/>
  <p:tag name="BSN" val="124"/>
  <p:tag name="SVT" val="FALSE"/>
  <p:tag name="NBP" val="1"/>
  <p:tag name="SPT" val="FALSE"/>
  <p:tag name="CII" val="124"/>
</p:tagLst>
</file>

<file path=ppt/tags/tag7.xml><?xml version="1.0" encoding="utf-8"?>
<p:tagLst xmlns:a="http://schemas.openxmlformats.org/drawingml/2006/main" xmlns:r="http://schemas.openxmlformats.org/officeDocument/2006/relationships" xmlns:p="http://schemas.openxmlformats.org/presentationml/2006/main">
  <p:tag name="SWI" val="39"/>
  <p:tag name="NBP" val="1"/>
  <p:tag name="BSN" val="39"/>
  <p:tag name="SVT" val="TRUE"/>
  <p:tag name="CVB" val="39"/>
  <p:tag name="SPT" val="FALSE"/>
  <p:tag name="CII" val="39"/>
</p:tagLst>
</file>

<file path=ppt/tags/tag70.xml><?xml version="1.0" encoding="utf-8"?>
<p:tagLst xmlns:a="http://schemas.openxmlformats.org/drawingml/2006/main" xmlns:r="http://schemas.openxmlformats.org/officeDocument/2006/relationships" xmlns:p="http://schemas.openxmlformats.org/presentationml/2006/main">
  <p:tag name="SWI" val="125"/>
  <p:tag name="CVB" val="125"/>
  <p:tag name="BSN" val="125"/>
  <p:tag name="SVT" val="FALSE"/>
  <p:tag name="NBP" val="1"/>
  <p:tag name="SPT" val="FALSE"/>
  <p:tag name="CII" val="125"/>
</p:tagLst>
</file>

<file path=ppt/tags/tag71.xml><?xml version="1.0" encoding="utf-8"?>
<p:tagLst xmlns:a="http://schemas.openxmlformats.org/drawingml/2006/main" xmlns:r="http://schemas.openxmlformats.org/officeDocument/2006/relationships" xmlns:p="http://schemas.openxmlformats.org/presentationml/2006/main">
  <p:tag name="SWI" val="126"/>
  <p:tag name="CVB" val="126"/>
  <p:tag name="NBP" val="1"/>
  <p:tag name="SPT" val="FALSE"/>
  <p:tag name="BSN" val="126"/>
  <p:tag name="LFXCI" val="0"/>
  <p:tag name="SVT" val="TRUE"/>
  <p:tag name="CII" val="126"/>
</p:tagLst>
</file>

<file path=ppt/tags/tag72.xml><?xml version="1.0" encoding="utf-8"?>
<p:tagLst xmlns:a="http://schemas.openxmlformats.org/drawingml/2006/main" xmlns:r="http://schemas.openxmlformats.org/officeDocument/2006/relationships" xmlns:p="http://schemas.openxmlformats.org/presentationml/2006/main">
  <p:tag name="SWI" val="127"/>
  <p:tag name="CVB" val="127"/>
  <p:tag name="NBP" val="1"/>
  <p:tag name="SPT" val="FALSE"/>
  <p:tag name="BSN" val="127"/>
  <p:tag name="LFXCI" val="0"/>
  <p:tag name="SVT" val="TRUE"/>
  <p:tag name="CII" val="127"/>
</p:tagLst>
</file>

<file path=ppt/tags/tag73.xml><?xml version="1.0" encoding="utf-8"?>
<p:tagLst xmlns:a="http://schemas.openxmlformats.org/drawingml/2006/main" xmlns:r="http://schemas.openxmlformats.org/officeDocument/2006/relationships" xmlns:p="http://schemas.openxmlformats.org/presentationml/2006/main">
  <p:tag name="SWI" val="130"/>
  <p:tag name="CVB" val="130"/>
  <p:tag name="BSN" val="130"/>
  <p:tag name="SVT" val="FALSE"/>
  <p:tag name="NBP" val="1"/>
  <p:tag name="SPT" val="FALSE"/>
  <p:tag name="CII" val="130"/>
</p:tagLst>
</file>

<file path=ppt/tags/tag74.xml><?xml version="1.0" encoding="utf-8"?>
<p:tagLst xmlns:a="http://schemas.openxmlformats.org/drawingml/2006/main" xmlns:r="http://schemas.openxmlformats.org/officeDocument/2006/relationships" xmlns:p="http://schemas.openxmlformats.org/presentationml/2006/main">
  <p:tag name="SWI" val="131"/>
  <p:tag name="CVB" val="131"/>
  <p:tag name="BSN" val="131"/>
  <p:tag name="SVT" val="FALSE"/>
  <p:tag name="NBP" val="1"/>
  <p:tag name="SPT" val="FALSE"/>
  <p:tag name="CII" val="131"/>
</p:tagLst>
</file>

<file path=ppt/tags/tag75.xml><?xml version="1.0" encoding="utf-8"?>
<p:tagLst xmlns:a="http://schemas.openxmlformats.org/drawingml/2006/main" xmlns:r="http://schemas.openxmlformats.org/officeDocument/2006/relationships" xmlns:p="http://schemas.openxmlformats.org/presentationml/2006/main">
  <p:tag name="SWI" val="131"/>
  <p:tag name="CVB" val="131"/>
  <p:tag name="BSN" val="131"/>
  <p:tag name="SVT" val="FALSE"/>
  <p:tag name="NBP" val="1"/>
  <p:tag name="SPT" val="FALSE"/>
  <p:tag name="CII" val="131"/>
</p:tagLst>
</file>

<file path=ppt/tags/tag76.xml><?xml version="1.0" encoding="utf-8"?>
<p:tagLst xmlns:a="http://schemas.openxmlformats.org/drawingml/2006/main" xmlns:r="http://schemas.openxmlformats.org/officeDocument/2006/relationships" xmlns:p="http://schemas.openxmlformats.org/presentationml/2006/main">
  <p:tag name="SWI" val="132"/>
  <p:tag name="CVB" val="132"/>
  <p:tag name="BSN" val="132"/>
  <p:tag name="SVT" val="FALSE"/>
  <p:tag name="NBP" val="1"/>
  <p:tag name="SPT" val="FALSE"/>
  <p:tag name="CII" val="132"/>
</p:tagLst>
</file>

<file path=ppt/tags/tag77.xml><?xml version="1.0" encoding="utf-8"?>
<p:tagLst xmlns:a="http://schemas.openxmlformats.org/drawingml/2006/main" xmlns:r="http://schemas.openxmlformats.org/officeDocument/2006/relationships" xmlns:p="http://schemas.openxmlformats.org/presentationml/2006/main">
  <p:tag name="SWI" val="133"/>
  <p:tag name="CVB" val="133"/>
  <p:tag name="BSN" val="133"/>
  <p:tag name="SVT" val="FALSE"/>
  <p:tag name="NBP" val="1"/>
  <p:tag name="SPT" val="FALSE"/>
  <p:tag name="CII" val="133"/>
</p:tagLst>
</file>

<file path=ppt/tags/tag78.xml><?xml version="1.0" encoding="utf-8"?>
<p:tagLst xmlns:a="http://schemas.openxmlformats.org/drawingml/2006/main" xmlns:r="http://schemas.openxmlformats.org/officeDocument/2006/relationships" xmlns:p="http://schemas.openxmlformats.org/presentationml/2006/main">
  <p:tag name="SWI" val="134"/>
  <p:tag name="CVB" val="134"/>
  <p:tag name="BSN" val="134"/>
  <p:tag name="SVT" val="FALSE"/>
  <p:tag name="NBP" val="1"/>
  <p:tag name="SPT" val="FALSE"/>
  <p:tag name="CII" val="134"/>
</p:tagLst>
</file>

<file path=ppt/tags/tag79.xml><?xml version="1.0" encoding="utf-8"?>
<p:tagLst xmlns:a="http://schemas.openxmlformats.org/drawingml/2006/main" xmlns:r="http://schemas.openxmlformats.org/officeDocument/2006/relationships" xmlns:p="http://schemas.openxmlformats.org/presentationml/2006/main">
  <p:tag name="SWI" val="135"/>
  <p:tag name="CVB" val="135"/>
  <p:tag name="BSN" val="135"/>
  <p:tag name="SVT" val="FALSE"/>
  <p:tag name="NBP" val="1"/>
  <p:tag name="SPT" val="FALSE"/>
  <p:tag name="CII" val="135"/>
</p:tagLst>
</file>

<file path=ppt/tags/tag8.xml><?xml version="1.0" encoding="utf-8"?>
<p:tagLst xmlns:a="http://schemas.openxmlformats.org/drawingml/2006/main" xmlns:r="http://schemas.openxmlformats.org/officeDocument/2006/relationships" xmlns:p="http://schemas.openxmlformats.org/presentationml/2006/main">
  <p:tag name="DUMMACSH" val="TRUE"/>
</p:tagLst>
</file>

<file path=ppt/tags/tag80.xml><?xml version="1.0" encoding="utf-8"?>
<p:tagLst xmlns:a="http://schemas.openxmlformats.org/drawingml/2006/main" xmlns:r="http://schemas.openxmlformats.org/officeDocument/2006/relationships" xmlns:p="http://schemas.openxmlformats.org/presentationml/2006/main">
  <p:tag name="SWI" val="136"/>
  <p:tag name="CVB" val="136"/>
  <p:tag name="BSN" val="136"/>
  <p:tag name="SVT" val="FALSE"/>
  <p:tag name="NBP" val="1"/>
  <p:tag name="SPT" val="FALSE"/>
  <p:tag name="CII" val="136"/>
</p:tagLst>
</file>

<file path=ppt/tags/tag81.xml><?xml version="1.0" encoding="utf-8"?>
<p:tagLst xmlns:a="http://schemas.openxmlformats.org/drawingml/2006/main" xmlns:r="http://schemas.openxmlformats.org/officeDocument/2006/relationships" xmlns:p="http://schemas.openxmlformats.org/presentationml/2006/main">
  <p:tag name="SWI" val="137"/>
  <p:tag name="CVB" val="137"/>
  <p:tag name="BSN" val="137"/>
  <p:tag name="SVT" val="FALSE"/>
  <p:tag name="NBP" val="1"/>
  <p:tag name="SPT" val="FALSE"/>
  <p:tag name="CII" val="137"/>
</p:tagLst>
</file>

<file path=ppt/tags/tag82.xml><?xml version="1.0" encoding="utf-8"?>
<p:tagLst xmlns:a="http://schemas.openxmlformats.org/drawingml/2006/main" xmlns:r="http://schemas.openxmlformats.org/officeDocument/2006/relationships" xmlns:p="http://schemas.openxmlformats.org/presentationml/2006/main">
  <p:tag name="SWI" val="138"/>
  <p:tag name="CVB" val="138"/>
  <p:tag name="BSN" val="138"/>
  <p:tag name="SVT" val="FALSE"/>
  <p:tag name="NBP" val="1"/>
  <p:tag name="SPT" val="FALSE"/>
  <p:tag name="CII" val="138"/>
</p:tagLst>
</file>

<file path=ppt/tags/tag83.xml><?xml version="1.0" encoding="utf-8"?>
<p:tagLst xmlns:a="http://schemas.openxmlformats.org/drawingml/2006/main" xmlns:r="http://schemas.openxmlformats.org/officeDocument/2006/relationships" xmlns:p="http://schemas.openxmlformats.org/presentationml/2006/main">
  <p:tag name="SWI" val="139"/>
  <p:tag name="CVB" val="139"/>
  <p:tag name="BSN" val="139"/>
  <p:tag name="SVT" val="FALSE"/>
  <p:tag name="NBP" val="1"/>
  <p:tag name="SPT" val="FALSE"/>
  <p:tag name="CII" val="139"/>
</p:tagLst>
</file>

<file path=ppt/tags/tag84.xml><?xml version="1.0" encoding="utf-8"?>
<p:tagLst xmlns:a="http://schemas.openxmlformats.org/drawingml/2006/main" xmlns:r="http://schemas.openxmlformats.org/officeDocument/2006/relationships" xmlns:p="http://schemas.openxmlformats.org/presentationml/2006/main">
  <p:tag name="SWI" val="140"/>
  <p:tag name="CVB" val="140"/>
  <p:tag name="BSN" val="140"/>
  <p:tag name="SVT" val="FALSE"/>
  <p:tag name="NBP" val="1"/>
  <p:tag name="SPT" val="FALSE"/>
  <p:tag name="CII" val="140"/>
</p:tagLst>
</file>

<file path=ppt/tags/tag85.xml><?xml version="1.0" encoding="utf-8"?>
<p:tagLst xmlns:a="http://schemas.openxmlformats.org/drawingml/2006/main" xmlns:r="http://schemas.openxmlformats.org/officeDocument/2006/relationships" xmlns:p="http://schemas.openxmlformats.org/presentationml/2006/main">
  <p:tag name="SWI" val="75"/>
  <p:tag name="NBP" val="1"/>
  <p:tag name="CVB" val="75"/>
  <p:tag name="SPT" val="FALSE"/>
  <p:tag name="BSN" val="75"/>
  <p:tag name="LFXCI" val="0"/>
  <p:tag name="SVT" val="TRUE"/>
  <p:tag name="CII" val="75"/>
</p:tagLst>
</file>

<file path=ppt/tags/tag86.xml><?xml version="1.0" encoding="utf-8"?>
<p:tagLst xmlns:a="http://schemas.openxmlformats.org/drawingml/2006/main" xmlns:r="http://schemas.openxmlformats.org/officeDocument/2006/relationships" xmlns:p="http://schemas.openxmlformats.org/presentationml/2006/main">
  <p:tag name="SWI" val="56"/>
  <p:tag name="NBP" val="1"/>
  <p:tag name="BSN" val="56"/>
  <p:tag name="SVT" val="TRUE"/>
  <p:tag name="CVB" val="56"/>
  <p:tag name="SPT" val="FALSE"/>
  <p:tag name="CII" val="56"/>
</p:tagLst>
</file>

<file path=ppt/tags/tag87.xml><?xml version="1.0" encoding="utf-8"?>
<p:tagLst xmlns:a="http://schemas.openxmlformats.org/drawingml/2006/main" xmlns:r="http://schemas.openxmlformats.org/officeDocument/2006/relationships" xmlns:p="http://schemas.openxmlformats.org/presentationml/2006/main">
  <p:tag name="DUMMACSH" val="TRUE"/>
</p:tagLst>
</file>

<file path=ppt/tags/tag88.xml><?xml version="1.0" encoding="utf-8"?>
<p:tagLst xmlns:a="http://schemas.openxmlformats.org/drawingml/2006/main" xmlns:r="http://schemas.openxmlformats.org/officeDocument/2006/relationships" xmlns:p="http://schemas.openxmlformats.org/presentationml/2006/main">
  <p:tag name="SWI" val="141"/>
  <p:tag name="CVB" val="141"/>
  <p:tag name="BSN" val="141"/>
  <p:tag name="SVT" val="FALSE"/>
  <p:tag name="NBP" val="1"/>
  <p:tag name="SPT" val="FALSE"/>
  <p:tag name="CII" val="141"/>
</p:tagLst>
</file>

<file path=ppt/tags/tag9.xml><?xml version="1.0" encoding="utf-8"?>
<p:tagLst xmlns:a="http://schemas.openxmlformats.org/drawingml/2006/main" xmlns:r="http://schemas.openxmlformats.org/officeDocument/2006/relationships" xmlns:p="http://schemas.openxmlformats.org/presentationml/2006/main">
  <p:tag name="SWI" val="40"/>
  <p:tag name="NBP" val="1"/>
  <p:tag name="CVB" val="40"/>
  <p:tag name="SPT" val="FALSE"/>
  <p:tag name="BSN" val="40"/>
  <p:tag name="LFXCI" val="0"/>
  <p:tag name="SVT" val="TRUE"/>
  <p:tag name="CII" val="40"/>
</p:tagLst>
</file>

<file path=ppt/theme/theme1.xml><?xml version="1.0" encoding="utf-8"?>
<a:theme xmlns:a="http://schemas.openxmlformats.org/drawingml/2006/main" name="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Designs\Blends.pot</Template>
  <TotalTime>20240</TotalTime>
  <Words>8371</Words>
  <Application>Microsoft Office PowerPoint</Application>
  <PresentationFormat>On-screen Show (4:3)</PresentationFormat>
  <Paragraphs>1231</Paragraphs>
  <Slides>102</Slides>
  <Notes>23</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3</vt:i4>
      </vt:variant>
      <vt:variant>
        <vt:lpstr>Slide Titles</vt:lpstr>
      </vt:variant>
      <vt:variant>
        <vt:i4>102</vt:i4>
      </vt:variant>
    </vt:vector>
  </HeadingPairs>
  <TitlesOfParts>
    <vt:vector size="115" baseType="lpstr">
      <vt:lpstr>Arial</vt:lpstr>
      <vt:lpstr>Arial Black</vt:lpstr>
      <vt:lpstr>Courier New</vt:lpstr>
      <vt:lpstr>Rockwell Extra Bold</vt:lpstr>
      <vt:lpstr>StarMath</vt:lpstr>
      <vt:lpstr>Symbol</vt:lpstr>
      <vt:lpstr>Tahoma</vt:lpstr>
      <vt:lpstr>Times New Roman</vt:lpstr>
      <vt:lpstr>Wingdings</vt:lpstr>
      <vt:lpstr>Blends</vt:lpstr>
      <vt:lpstr>Worksheet</vt:lpstr>
      <vt:lpstr>Chart</vt:lpstr>
      <vt:lpstr>Equation</vt:lpstr>
      <vt:lpstr>Supercomputing in Plain English The Tyranny of the Storage Hierarchy</vt:lpstr>
      <vt:lpstr>This is an experiment!</vt:lpstr>
      <vt:lpstr>PLEASE MUTE YOURSELF</vt:lpstr>
      <vt:lpstr>Download the Slides Beforehand</vt:lpstr>
      <vt:lpstr>H.323 (Polycom etc) #1</vt:lpstr>
      <vt:lpstr>H.323 (Polycom etc) #2</vt:lpstr>
      <vt:lpstr>Wowza #1</vt:lpstr>
      <vt:lpstr>Wowza #2</vt:lpstr>
      <vt:lpstr>Toll Free Phone Bridge</vt:lpstr>
      <vt:lpstr>Please Mute Yourself</vt:lpstr>
      <vt:lpstr>Questions via E-mail Only</vt:lpstr>
      <vt:lpstr>Onsite: Talent Release Form</vt:lpstr>
      <vt:lpstr>TENTATIVE Schedule</vt:lpstr>
      <vt:lpstr>Thanks for helping!</vt:lpstr>
      <vt:lpstr>This is an experiment!</vt:lpstr>
      <vt:lpstr>Coming in 2015!</vt:lpstr>
      <vt:lpstr>Outline</vt:lpstr>
      <vt:lpstr>The Storage Hierarchy</vt:lpstr>
      <vt:lpstr>Henry’s Laptop</vt:lpstr>
      <vt:lpstr>Storage Speed, Size, Cost</vt:lpstr>
      <vt:lpstr> Registers</vt:lpstr>
      <vt:lpstr>What Are Registers?</vt:lpstr>
      <vt:lpstr>How Registers Are Used</vt:lpstr>
      <vt:lpstr>How Many Registers?</vt:lpstr>
      <vt:lpstr>Why So Few Registers?</vt:lpstr>
      <vt:lpstr> Cache</vt:lpstr>
      <vt:lpstr>What is Cache?</vt:lpstr>
      <vt:lpstr>From Cache to the CPU</vt:lpstr>
      <vt:lpstr>Multiple Levels of Cache</vt:lpstr>
      <vt:lpstr>Why Multiple Levels of Cache?</vt:lpstr>
      <vt:lpstr>Cache &amp; RAM Latencies</vt:lpstr>
      <vt:lpstr>Main Memory</vt:lpstr>
      <vt:lpstr>What is Main Memory?</vt:lpstr>
      <vt:lpstr>What Main Memory Looks Like</vt:lpstr>
      <vt:lpstr>The Relationship Between Main Memory &amp; Cache</vt:lpstr>
      <vt:lpstr>RAM is Slow</vt:lpstr>
      <vt:lpstr>Why Have Cache?</vt:lpstr>
      <vt:lpstr>Cache &amp; RAM Bandwidths</vt:lpstr>
      <vt:lpstr>Cache Use Jargon</vt:lpstr>
      <vt:lpstr>Cache Lines</vt:lpstr>
      <vt:lpstr>How Cache Works</vt:lpstr>
      <vt:lpstr>If It’s in Cache, It’s Also in RAM</vt:lpstr>
      <vt:lpstr>Mapping Cache Lines to RAM</vt:lpstr>
      <vt:lpstr>Direct Mapped Cache</vt:lpstr>
      <vt:lpstr>Direct Mapped Cache Illustration</vt:lpstr>
      <vt:lpstr>Jargon: Cache Conflict</vt:lpstr>
      <vt:lpstr>Problem with Direct Mapped: F90</vt:lpstr>
      <vt:lpstr>Problem with Direct Mapped: C</vt:lpstr>
      <vt:lpstr>Fully Associative Cache</vt:lpstr>
      <vt:lpstr>Fully Associative Illustration</vt:lpstr>
      <vt:lpstr>Set Associative Cache</vt:lpstr>
      <vt:lpstr>2-Way Set Associative Illustration</vt:lpstr>
      <vt:lpstr>Cache Associativity Examples</vt:lpstr>
      <vt:lpstr>If It’s in Cache, It’s Also in RAM</vt:lpstr>
      <vt:lpstr>Changing a Value That’s in Cache</vt:lpstr>
      <vt:lpstr>Cache Store Strategies</vt:lpstr>
      <vt:lpstr>Cache Store Examples</vt:lpstr>
      <vt:lpstr>The Importance of Being Local</vt:lpstr>
      <vt:lpstr>More Data Than Cache</vt:lpstr>
      <vt:lpstr>Improving Your Cache Hit Rate</vt:lpstr>
      <vt:lpstr>Data Locality</vt:lpstr>
      <vt:lpstr>Data Locality Is Empirical: C</vt:lpstr>
      <vt:lpstr>Data Locality Is Empirical: F90</vt:lpstr>
      <vt:lpstr>No Locality Example: C</vt:lpstr>
      <vt:lpstr>No Locality Example: F90</vt:lpstr>
      <vt:lpstr>Permuted vs. Ordered</vt:lpstr>
      <vt:lpstr>Exploiting Data Locality</vt:lpstr>
      <vt:lpstr>A Sample Application</vt:lpstr>
      <vt:lpstr>Matrix Multiply w/Initialization</vt:lpstr>
      <vt:lpstr>Matrix Multiply w/Initialization</vt:lpstr>
      <vt:lpstr>Matrix Multiply Via Intrinsic</vt:lpstr>
      <vt:lpstr>Matrix Multiply Behavior</vt:lpstr>
      <vt:lpstr>Performance of Matrix Multiply</vt:lpstr>
      <vt:lpstr>Tiling</vt:lpstr>
      <vt:lpstr>Tiling</vt:lpstr>
      <vt:lpstr>Tiling Code: F90</vt:lpstr>
      <vt:lpstr>Tiling Code: C</vt:lpstr>
      <vt:lpstr>Multiplying Within a Tile: F90</vt:lpstr>
      <vt:lpstr>Multiplying Within a Tile: C</vt:lpstr>
      <vt:lpstr>Performance with Tiling</vt:lpstr>
      <vt:lpstr>The Advantages of Tiling</vt:lpstr>
      <vt:lpstr>Will Tiling Always Work?</vt:lpstr>
      <vt:lpstr>Hard Disk</vt:lpstr>
      <vt:lpstr>Why Is Hard Disk Slow?</vt:lpstr>
      <vt:lpstr>I/O Strategies</vt:lpstr>
      <vt:lpstr>Avoid Redundant I/O: C</vt:lpstr>
      <vt:lpstr>Avoid Redundant I/O: F90</vt:lpstr>
      <vt:lpstr>Write Binary, Not ASCII</vt:lpstr>
      <vt:lpstr>Problem with Binary I/O</vt:lpstr>
      <vt:lpstr>Portable I/O Libraries</vt:lpstr>
      <vt:lpstr>Virtual Memory</vt:lpstr>
      <vt:lpstr>Virtual Memory</vt:lpstr>
      <vt:lpstr>Virtual Memory (cont’d)</vt:lpstr>
      <vt:lpstr>Virtual Memory (cont’d)</vt:lpstr>
      <vt:lpstr>Cache vs. Virtual Memory</vt:lpstr>
      <vt:lpstr>Storage Use Strategies</vt:lpstr>
      <vt:lpstr>TENTATIVE Schedule</vt:lpstr>
      <vt:lpstr>Thanks for helping!</vt:lpstr>
      <vt:lpstr>Coming in 2015!</vt:lpstr>
      <vt:lpstr>OK Supercomputing Symposium 2015</vt:lpstr>
      <vt:lpstr>Thanks for your attention!   Questions? www.oscer.ou.edu</vt:lpstr>
      <vt:lpstr>References</vt:lpstr>
    </vt:vector>
  </TitlesOfParts>
  <Company>University of Oklahoma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Supercomputing in Plain English: Overview</dc:title>
  <dc:creator>Henry Neeman</dc:creator>
  <cp:lastModifiedBy>HenryNeeman</cp:lastModifiedBy>
  <cp:revision>577</cp:revision>
  <cp:lastPrinted>1601-01-01T00:00:00Z</cp:lastPrinted>
  <dcterms:created xsi:type="dcterms:W3CDTF">2001-08-18T12:37:15Z</dcterms:created>
  <dcterms:modified xsi:type="dcterms:W3CDTF">2015-02-11T00:17:28Z</dcterms:modified>
</cp:coreProperties>
</file>