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99"/>
  </p:notesMasterIdLst>
  <p:handoutMasterIdLst>
    <p:handoutMasterId r:id="rId100"/>
  </p:handoutMasterIdLst>
  <p:sldIdLst>
    <p:sldId id="916" r:id="rId2"/>
    <p:sldId id="918" r:id="rId3"/>
    <p:sldId id="919" r:id="rId4"/>
    <p:sldId id="920" r:id="rId5"/>
    <p:sldId id="933" r:id="rId6"/>
    <p:sldId id="921" r:id="rId7"/>
    <p:sldId id="922" r:id="rId8"/>
    <p:sldId id="923" r:id="rId9"/>
    <p:sldId id="924" r:id="rId10"/>
    <p:sldId id="925" r:id="rId11"/>
    <p:sldId id="926" r:id="rId12"/>
    <p:sldId id="927" r:id="rId13"/>
    <p:sldId id="928" r:id="rId14"/>
    <p:sldId id="929" r:id="rId15"/>
    <p:sldId id="930" r:id="rId16"/>
    <p:sldId id="931" r:id="rId17"/>
    <p:sldId id="932" r:id="rId18"/>
    <p:sldId id="1184" r:id="rId19"/>
    <p:sldId id="1185" r:id="rId20"/>
    <p:sldId id="1186" r:id="rId21"/>
    <p:sldId id="1266" r:id="rId22"/>
    <p:sldId id="1189" r:id="rId23"/>
    <p:sldId id="1190" r:id="rId24"/>
    <p:sldId id="1191" r:id="rId25"/>
    <p:sldId id="1192" r:id="rId26"/>
    <p:sldId id="1193" r:id="rId27"/>
    <p:sldId id="1194" r:id="rId28"/>
    <p:sldId id="1267" r:id="rId29"/>
    <p:sldId id="1196" r:id="rId30"/>
    <p:sldId id="1197" r:id="rId31"/>
    <p:sldId id="1198" r:id="rId32"/>
    <p:sldId id="1199" r:id="rId33"/>
    <p:sldId id="1200" r:id="rId34"/>
    <p:sldId id="1201" r:id="rId35"/>
    <p:sldId id="1202" r:id="rId36"/>
    <p:sldId id="1203" r:id="rId37"/>
    <p:sldId id="1204" r:id="rId38"/>
    <p:sldId id="1205" r:id="rId39"/>
    <p:sldId id="1206" r:id="rId40"/>
    <p:sldId id="1207" r:id="rId41"/>
    <p:sldId id="1208" r:id="rId42"/>
    <p:sldId id="1209" r:id="rId43"/>
    <p:sldId id="1210" r:id="rId44"/>
    <p:sldId id="1211" r:id="rId45"/>
    <p:sldId id="1212" r:id="rId46"/>
    <p:sldId id="1213" r:id="rId47"/>
    <p:sldId id="1214" r:id="rId48"/>
    <p:sldId id="1215" r:id="rId49"/>
    <p:sldId id="1216" r:id="rId50"/>
    <p:sldId id="1217" r:id="rId51"/>
    <p:sldId id="1218" r:id="rId52"/>
    <p:sldId id="1219" r:id="rId53"/>
    <p:sldId id="1220" r:id="rId54"/>
    <p:sldId id="1221" r:id="rId55"/>
    <p:sldId id="1222" r:id="rId56"/>
    <p:sldId id="1223" r:id="rId57"/>
    <p:sldId id="1224" r:id="rId58"/>
    <p:sldId id="1225" r:id="rId59"/>
    <p:sldId id="1226" r:id="rId60"/>
    <p:sldId id="1227" r:id="rId61"/>
    <p:sldId id="1228" r:id="rId62"/>
    <p:sldId id="1229" r:id="rId63"/>
    <p:sldId id="1230" r:id="rId64"/>
    <p:sldId id="1231" r:id="rId65"/>
    <p:sldId id="1232" r:id="rId66"/>
    <p:sldId id="1233" r:id="rId67"/>
    <p:sldId id="1234" r:id="rId68"/>
    <p:sldId id="1235" r:id="rId69"/>
    <p:sldId id="1236" r:id="rId70"/>
    <p:sldId id="1237" r:id="rId71"/>
    <p:sldId id="1238" r:id="rId72"/>
    <p:sldId id="1239" r:id="rId73"/>
    <p:sldId id="1240" r:id="rId74"/>
    <p:sldId id="1241" r:id="rId75"/>
    <p:sldId id="1242" r:id="rId76"/>
    <p:sldId id="1243" r:id="rId77"/>
    <p:sldId id="1244" r:id="rId78"/>
    <p:sldId id="1245" r:id="rId79"/>
    <p:sldId id="1246" r:id="rId80"/>
    <p:sldId id="1247" r:id="rId81"/>
    <p:sldId id="1248" r:id="rId82"/>
    <p:sldId id="1249" r:id="rId83"/>
    <p:sldId id="1250" r:id="rId84"/>
    <p:sldId id="1251" r:id="rId85"/>
    <p:sldId id="1252" r:id="rId86"/>
    <p:sldId id="1253" r:id="rId87"/>
    <p:sldId id="1254" r:id="rId88"/>
    <p:sldId id="1255" r:id="rId89"/>
    <p:sldId id="1256" r:id="rId90"/>
    <p:sldId id="1257" r:id="rId91"/>
    <p:sldId id="1258" r:id="rId92"/>
    <p:sldId id="1179" r:id="rId93"/>
    <p:sldId id="1180" r:id="rId94"/>
    <p:sldId id="1181" r:id="rId95"/>
    <p:sldId id="1182" r:id="rId96"/>
    <p:sldId id="1183" r:id="rId97"/>
    <p:sldId id="1265" r:id="rId98"/>
  </p:sldIdLst>
  <p:sldSz cx="9144000" cy="6858000" type="screen4x3"/>
  <p:notesSz cx="6858000" cy="9144000"/>
  <p:custDataLst>
    <p:tags r:id="rId10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CCFF"/>
    <a:srgbClr val="CC99FF"/>
    <a:srgbClr val="800080"/>
    <a:srgbClr val="CC6600"/>
    <a:srgbClr val="008000"/>
    <a:srgbClr val="A5002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445" autoAdjust="0"/>
  </p:normalViewPr>
  <p:slideViewPr>
    <p:cSldViewPr>
      <p:cViewPr varScale="1">
        <p:scale>
          <a:sx n="69" d="100"/>
          <a:sy n="69" d="100"/>
        </p:scale>
        <p:origin x="13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esktop2\HPC\HPCWorkshops\Overview\top50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GFLOPs</c:v>
                </c:pt>
              </c:strCache>
            </c:strRef>
          </c:tx>
          <c:spPr>
            <a:ln w="2540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Sheet1!$A$2:$A$51</c:f>
              <c:numCache>
                <c:formatCode>General</c:formatCode>
                <c:ptCount val="50"/>
                <c:pt idx="0">
                  <c:v>1993.5</c:v>
                </c:pt>
                <c:pt idx="1">
                  <c:v>1993.9</c:v>
                </c:pt>
                <c:pt idx="2">
                  <c:v>1994.5</c:v>
                </c:pt>
                <c:pt idx="3">
                  <c:v>1994.9</c:v>
                </c:pt>
                <c:pt idx="4">
                  <c:v>1995.5</c:v>
                </c:pt>
                <c:pt idx="5">
                  <c:v>1995.9</c:v>
                </c:pt>
                <c:pt idx="6">
                  <c:v>1996.5</c:v>
                </c:pt>
                <c:pt idx="7">
                  <c:v>1996.9</c:v>
                </c:pt>
                <c:pt idx="8">
                  <c:v>1997.5</c:v>
                </c:pt>
                <c:pt idx="9">
                  <c:v>1997.9</c:v>
                </c:pt>
                <c:pt idx="10">
                  <c:v>1998.5</c:v>
                </c:pt>
                <c:pt idx="11">
                  <c:v>1998.9</c:v>
                </c:pt>
                <c:pt idx="12">
                  <c:v>1999.5</c:v>
                </c:pt>
                <c:pt idx="13">
                  <c:v>1999.9</c:v>
                </c:pt>
                <c:pt idx="14">
                  <c:v>2000.5</c:v>
                </c:pt>
                <c:pt idx="15">
                  <c:v>2000.9</c:v>
                </c:pt>
                <c:pt idx="16">
                  <c:v>2001.5</c:v>
                </c:pt>
                <c:pt idx="17">
                  <c:v>2001.9</c:v>
                </c:pt>
                <c:pt idx="18">
                  <c:v>2002.5</c:v>
                </c:pt>
                <c:pt idx="19">
                  <c:v>2002.9</c:v>
                </c:pt>
                <c:pt idx="20">
                  <c:v>2003.5</c:v>
                </c:pt>
                <c:pt idx="21">
                  <c:v>2003.9</c:v>
                </c:pt>
                <c:pt idx="22">
                  <c:v>2004.5</c:v>
                </c:pt>
                <c:pt idx="23">
                  <c:v>2004.9</c:v>
                </c:pt>
                <c:pt idx="24">
                  <c:v>2005.5</c:v>
                </c:pt>
                <c:pt idx="25">
                  <c:v>2005.9</c:v>
                </c:pt>
                <c:pt idx="26">
                  <c:v>2006.5</c:v>
                </c:pt>
                <c:pt idx="27">
                  <c:v>2006.9</c:v>
                </c:pt>
                <c:pt idx="28">
                  <c:v>2007.5</c:v>
                </c:pt>
                <c:pt idx="29">
                  <c:v>2007.9</c:v>
                </c:pt>
                <c:pt idx="30">
                  <c:v>2008.5</c:v>
                </c:pt>
                <c:pt idx="31">
                  <c:v>2008.9</c:v>
                </c:pt>
                <c:pt idx="32">
                  <c:v>2009.5</c:v>
                </c:pt>
                <c:pt idx="33">
                  <c:v>2009.9</c:v>
                </c:pt>
                <c:pt idx="34">
                  <c:v>2010.5</c:v>
                </c:pt>
                <c:pt idx="35">
                  <c:v>2010.9</c:v>
                </c:pt>
                <c:pt idx="36">
                  <c:v>2011.5</c:v>
                </c:pt>
                <c:pt idx="37">
                  <c:v>2011.9</c:v>
                </c:pt>
                <c:pt idx="38">
                  <c:v>2012.5</c:v>
                </c:pt>
                <c:pt idx="39">
                  <c:v>2012.9</c:v>
                </c:pt>
                <c:pt idx="40">
                  <c:v>2013.5</c:v>
                </c:pt>
                <c:pt idx="41">
                  <c:v>2013.9</c:v>
                </c:pt>
                <c:pt idx="42">
                  <c:v>2014.5</c:v>
                </c:pt>
                <c:pt idx="43">
                  <c:v>2014.9</c:v>
                </c:pt>
                <c:pt idx="44">
                  <c:v>2015.5</c:v>
                </c:pt>
                <c:pt idx="45">
                  <c:v>2015.9</c:v>
                </c:pt>
                <c:pt idx="46">
                  <c:v>2016.5</c:v>
                </c:pt>
                <c:pt idx="47">
                  <c:v>2016.9</c:v>
                </c:pt>
                <c:pt idx="48">
                  <c:v>2017.5</c:v>
                </c:pt>
                <c:pt idx="49">
                  <c:v>2017.9</c:v>
                </c:pt>
              </c:numCache>
            </c:numRef>
          </c:xVal>
          <c:yVal>
            <c:numRef>
              <c:f>Sheet1!$B$2:$B$51</c:f>
              <c:numCache>
                <c:formatCode>#,##0</c:formatCode>
                <c:ptCount val="50"/>
                <c:pt idx="0">
                  <c:v>59.7</c:v>
                </c:pt>
                <c:pt idx="1">
                  <c:v>124</c:v>
                </c:pt>
                <c:pt idx="2">
                  <c:v>143.4</c:v>
                </c:pt>
                <c:pt idx="3">
                  <c:v>170</c:v>
                </c:pt>
                <c:pt idx="4">
                  <c:v>170</c:v>
                </c:pt>
                <c:pt idx="5">
                  <c:v>170</c:v>
                </c:pt>
                <c:pt idx="6">
                  <c:v>220.4</c:v>
                </c:pt>
                <c:pt idx="7">
                  <c:v>368.2</c:v>
                </c:pt>
                <c:pt idx="8">
                  <c:v>1068</c:v>
                </c:pt>
                <c:pt idx="9">
                  <c:v>1338</c:v>
                </c:pt>
                <c:pt idx="10">
                  <c:v>1338</c:v>
                </c:pt>
                <c:pt idx="11">
                  <c:v>1338</c:v>
                </c:pt>
                <c:pt idx="12">
                  <c:v>2120</c:v>
                </c:pt>
                <c:pt idx="13">
                  <c:v>2379</c:v>
                </c:pt>
                <c:pt idx="14">
                  <c:v>2379</c:v>
                </c:pt>
                <c:pt idx="15">
                  <c:v>4938</c:v>
                </c:pt>
                <c:pt idx="16">
                  <c:v>7726</c:v>
                </c:pt>
                <c:pt idx="17">
                  <c:v>7226</c:v>
                </c:pt>
                <c:pt idx="18">
                  <c:v>35860</c:v>
                </c:pt>
                <c:pt idx="19">
                  <c:v>35860</c:v>
                </c:pt>
                <c:pt idx="20">
                  <c:v>35860</c:v>
                </c:pt>
                <c:pt idx="21">
                  <c:v>35860</c:v>
                </c:pt>
                <c:pt idx="22">
                  <c:v>35860</c:v>
                </c:pt>
                <c:pt idx="23">
                  <c:v>70720</c:v>
                </c:pt>
                <c:pt idx="24">
                  <c:v>136800</c:v>
                </c:pt>
                <c:pt idx="25">
                  <c:v>280600</c:v>
                </c:pt>
                <c:pt idx="26">
                  <c:v>280600</c:v>
                </c:pt>
                <c:pt idx="27">
                  <c:v>280600</c:v>
                </c:pt>
                <c:pt idx="28">
                  <c:v>280600</c:v>
                </c:pt>
                <c:pt idx="29">
                  <c:v>478200</c:v>
                </c:pt>
                <c:pt idx="30">
                  <c:v>1026000</c:v>
                </c:pt>
                <c:pt idx="31">
                  <c:v>1105000</c:v>
                </c:pt>
                <c:pt idx="32">
                  <c:v>1105000</c:v>
                </c:pt>
                <c:pt idx="33">
                  <c:v>1759000</c:v>
                </c:pt>
                <c:pt idx="34">
                  <c:v>1759000</c:v>
                </c:pt>
                <c:pt idx="35">
                  <c:v>2566000</c:v>
                </c:pt>
                <c:pt idx="36">
                  <c:v>8162000</c:v>
                </c:pt>
                <c:pt idx="37">
                  <c:v>10510000</c:v>
                </c:pt>
                <c:pt idx="38">
                  <c:v>16324800</c:v>
                </c:pt>
                <c:pt idx="39">
                  <c:v>17590000</c:v>
                </c:pt>
                <c:pt idx="40">
                  <c:v>33862700</c:v>
                </c:pt>
                <c:pt idx="41">
                  <c:v>33862700</c:v>
                </c:pt>
                <c:pt idx="42">
                  <c:v>33862700</c:v>
                </c:pt>
                <c:pt idx="43">
                  <c:v>33862700</c:v>
                </c:pt>
                <c:pt idx="44">
                  <c:v>33862700</c:v>
                </c:pt>
                <c:pt idx="45">
                  <c:v>33862700</c:v>
                </c:pt>
                <c:pt idx="46">
                  <c:v>93014600</c:v>
                </c:pt>
                <c:pt idx="47">
                  <c:v>93014600</c:v>
                </c:pt>
                <c:pt idx="48">
                  <c:v>93014600</c:v>
                </c:pt>
                <c:pt idx="49">
                  <c:v>93014600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Moore</c:v>
                </c:pt>
              </c:strCache>
            </c:strRef>
          </c:tx>
          <c:spPr>
            <a:ln w="25400" cap="rnd">
              <a:solidFill>
                <a:srgbClr val="DD41B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2700">
                <a:noFill/>
              </a:ln>
              <a:effectLst/>
            </c:spPr>
          </c:marker>
          <c:xVal>
            <c:numRef>
              <c:f>Sheet1!$A$2:$A$51</c:f>
              <c:numCache>
                <c:formatCode>General</c:formatCode>
                <c:ptCount val="50"/>
                <c:pt idx="0">
                  <c:v>1993.5</c:v>
                </c:pt>
                <c:pt idx="1">
                  <c:v>1993.9</c:v>
                </c:pt>
                <c:pt idx="2">
                  <c:v>1994.5</c:v>
                </c:pt>
                <c:pt idx="3">
                  <c:v>1994.9</c:v>
                </c:pt>
                <c:pt idx="4">
                  <c:v>1995.5</c:v>
                </c:pt>
                <c:pt idx="5">
                  <c:v>1995.9</c:v>
                </c:pt>
                <c:pt idx="6">
                  <c:v>1996.5</c:v>
                </c:pt>
                <c:pt idx="7">
                  <c:v>1996.9</c:v>
                </c:pt>
                <c:pt idx="8">
                  <c:v>1997.5</c:v>
                </c:pt>
                <c:pt idx="9">
                  <c:v>1997.9</c:v>
                </c:pt>
                <c:pt idx="10">
                  <c:v>1998.5</c:v>
                </c:pt>
                <c:pt idx="11">
                  <c:v>1998.9</c:v>
                </c:pt>
                <c:pt idx="12">
                  <c:v>1999.5</c:v>
                </c:pt>
                <c:pt idx="13">
                  <c:v>1999.9</c:v>
                </c:pt>
                <c:pt idx="14">
                  <c:v>2000.5</c:v>
                </c:pt>
                <c:pt idx="15">
                  <c:v>2000.9</c:v>
                </c:pt>
                <c:pt idx="16">
                  <c:v>2001.5</c:v>
                </c:pt>
                <c:pt idx="17">
                  <c:v>2001.9</c:v>
                </c:pt>
                <c:pt idx="18">
                  <c:v>2002.5</c:v>
                </c:pt>
                <c:pt idx="19">
                  <c:v>2002.9</c:v>
                </c:pt>
                <c:pt idx="20">
                  <c:v>2003.5</c:v>
                </c:pt>
                <c:pt idx="21">
                  <c:v>2003.9</c:v>
                </c:pt>
                <c:pt idx="22">
                  <c:v>2004.5</c:v>
                </c:pt>
                <c:pt idx="23">
                  <c:v>2004.9</c:v>
                </c:pt>
                <c:pt idx="24">
                  <c:v>2005.5</c:v>
                </c:pt>
                <c:pt idx="25">
                  <c:v>2005.9</c:v>
                </c:pt>
                <c:pt idx="26">
                  <c:v>2006.5</c:v>
                </c:pt>
                <c:pt idx="27">
                  <c:v>2006.9</c:v>
                </c:pt>
                <c:pt idx="28">
                  <c:v>2007.5</c:v>
                </c:pt>
                <c:pt idx="29">
                  <c:v>2007.9</c:v>
                </c:pt>
                <c:pt idx="30">
                  <c:v>2008.5</c:v>
                </c:pt>
                <c:pt idx="31">
                  <c:v>2008.9</c:v>
                </c:pt>
                <c:pt idx="32">
                  <c:v>2009.5</c:v>
                </c:pt>
                <c:pt idx="33">
                  <c:v>2009.9</c:v>
                </c:pt>
                <c:pt idx="34">
                  <c:v>2010.5</c:v>
                </c:pt>
                <c:pt idx="35">
                  <c:v>2010.9</c:v>
                </c:pt>
                <c:pt idx="36">
                  <c:v>2011.5</c:v>
                </c:pt>
                <c:pt idx="37">
                  <c:v>2011.9</c:v>
                </c:pt>
                <c:pt idx="38">
                  <c:v>2012.5</c:v>
                </c:pt>
                <c:pt idx="39">
                  <c:v>2012.9</c:v>
                </c:pt>
                <c:pt idx="40">
                  <c:v>2013.5</c:v>
                </c:pt>
                <c:pt idx="41">
                  <c:v>2013.9</c:v>
                </c:pt>
                <c:pt idx="42">
                  <c:v>2014.5</c:v>
                </c:pt>
                <c:pt idx="43">
                  <c:v>2014.9</c:v>
                </c:pt>
                <c:pt idx="44">
                  <c:v>2015.5</c:v>
                </c:pt>
                <c:pt idx="45">
                  <c:v>2015.9</c:v>
                </c:pt>
                <c:pt idx="46">
                  <c:v>2016.5</c:v>
                </c:pt>
                <c:pt idx="47">
                  <c:v>2016.9</c:v>
                </c:pt>
                <c:pt idx="48">
                  <c:v>2017.5</c:v>
                </c:pt>
                <c:pt idx="49">
                  <c:v>2017.9</c:v>
                </c:pt>
              </c:numCache>
            </c:numRef>
          </c:xVal>
          <c:yVal>
            <c:numRef>
              <c:f>Sheet1!$C$2:$C$51</c:f>
              <c:numCache>
                <c:formatCode>#,##0.00</c:formatCode>
                <c:ptCount val="50"/>
                <c:pt idx="0">
                  <c:v>59.7</c:v>
                </c:pt>
                <c:pt idx="1">
                  <c:v>70.995664765662454</c:v>
                </c:pt>
                <c:pt idx="2">
                  <c:v>84.428549673673785</c:v>
                </c:pt>
                <c:pt idx="3">
                  <c:v>100.40303198129352</c:v>
                </c:pt>
                <c:pt idx="4">
                  <c:v>119.4</c:v>
                </c:pt>
                <c:pt idx="5">
                  <c:v>141.99132953132491</c:v>
                </c:pt>
                <c:pt idx="6">
                  <c:v>168.85709934734757</c:v>
                </c:pt>
                <c:pt idx="7">
                  <c:v>200.80606396258705</c:v>
                </c:pt>
                <c:pt idx="8">
                  <c:v>238.8</c:v>
                </c:pt>
                <c:pt idx="9">
                  <c:v>283.98265906264982</c:v>
                </c:pt>
                <c:pt idx="10">
                  <c:v>337.71419869469514</c:v>
                </c:pt>
                <c:pt idx="11">
                  <c:v>401.61212792517409</c:v>
                </c:pt>
                <c:pt idx="12">
                  <c:v>477.6</c:v>
                </c:pt>
                <c:pt idx="13">
                  <c:v>567.96531812529963</c:v>
                </c:pt>
                <c:pt idx="14">
                  <c:v>675.42839738939028</c:v>
                </c:pt>
                <c:pt idx="15">
                  <c:v>803.22425585034819</c:v>
                </c:pt>
                <c:pt idx="16">
                  <c:v>955.2</c:v>
                </c:pt>
                <c:pt idx="17">
                  <c:v>1135.9306362505993</c:v>
                </c:pt>
                <c:pt idx="18">
                  <c:v>1350.8567947787806</c:v>
                </c:pt>
                <c:pt idx="19">
                  <c:v>1606.4485117006964</c:v>
                </c:pt>
                <c:pt idx="20">
                  <c:v>1910.4</c:v>
                </c:pt>
                <c:pt idx="21">
                  <c:v>2271.8612725011985</c:v>
                </c:pt>
                <c:pt idx="22">
                  <c:v>2701.7135895575611</c:v>
                </c:pt>
                <c:pt idx="23">
                  <c:v>3212.8970234013927</c:v>
                </c:pt>
                <c:pt idx="24">
                  <c:v>3820.8</c:v>
                </c:pt>
                <c:pt idx="25">
                  <c:v>4543.7225450023971</c:v>
                </c:pt>
                <c:pt idx="26">
                  <c:v>5403.4271791151223</c:v>
                </c:pt>
                <c:pt idx="27">
                  <c:v>6425.7940468027855</c:v>
                </c:pt>
                <c:pt idx="28">
                  <c:v>7641.6</c:v>
                </c:pt>
                <c:pt idx="29">
                  <c:v>9087.4450900047941</c:v>
                </c:pt>
                <c:pt idx="30">
                  <c:v>10806.854358230245</c:v>
                </c:pt>
                <c:pt idx="31">
                  <c:v>12851.588093605571</c:v>
                </c:pt>
                <c:pt idx="32">
                  <c:v>15283.2</c:v>
                </c:pt>
                <c:pt idx="33">
                  <c:v>18174.890180009588</c:v>
                </c:pt>
                <c:pt idx="34">
                  <c:v>21613.708716460489</c:v>
                </c:pt>
                <c:pt idx="35">
                  <c:v>25703.176187211142</c:v>
                </c:pt>
                <c:pt idx="36">
                  <c:v>30566.400000000001</c:v>
                </c:pt>
                <c:pt idx="37">
                  <c:v>36349.780360019176</c:v>
                </c:pt>
                <c:pt idx="38">
                  <c:v>43227.417432920978</c:v>
                </c:pt>
                <c:pt idx="39">
                  <c:v>51406.352374422284</c:v>
                </c:pt>
                <c:pt idx="40">
                  <c:v>61132.800000000003</c:v>
                </c:pt>
                <c:pt idx="41">
                  <c:v>72699.560720038353</c:v>
                </c:pt>
                <c:pt idx="42">
                  <c:v>86454.834865841956</c:v>
                </c:pt>
                <c:pt idx="43">
                  <c:v>102812.70474884457</c:v>
                </c:pt>
                <c:pt idx="44">
                  <c:v>122265.60000000001</c:v>
                </c:pt>
                <c:pt idx="45">
                  <c:v>145399.12144007671</c:v>
                </c:pt>
                <c:pt idx="46">
                  <c:v>172909.66973168391</c:v>
                </c:pt>
                <c:pt idx="47">
                  <c:v>205625.40949768914</c:v>
                </c:pt>
                <c:pt idx="48">
                  <c:v>244531.20000000001</c:v>
                </c:pt>
                <c:pt idx="49">
                  <c:v>290798.24288015341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182672"/>
        <c:axId val="1008183216"/>
      </c:scatterChart>
      <c:valAx>
        <c:axId val="10081826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183216"/>
        <c:crosses val="autoZero"/>
        <c:crossBetween val="midCat"/>
      </c:valAx>
      <c:valAx>
        <c:axId val="10081832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182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864358895695164"/>
          <c:y val="0.11782264004782257"/>
          <c:w val="0.16036132983377077"/>
          <c:h val="0.156251093613298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0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9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3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9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75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0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02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9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34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4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15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70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88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7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39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18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4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2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7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5" descr="ou20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 userDrawn="1"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 userDrawn="1"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62000" y="457200"/>
            <a:ext cx="80216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4210" name="Picture 2" descr="SiPE 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79008"/>
            <a:ext cx="517525" cy="39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228600" y="6127899"/>
            <a:ext cx="7729891" cy="585788"/>
            <a:chOff x="228600" y="6127899"/>
            <a:chExt cx="7729891" cy="585788"/>
          </a:xfrm>
        </p:grpSpPr>
        <p:pic>
          <p:nvPicPr>
            <p:cNvPr id="14" name="Picture 15" descr="ou201_logo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66800" y="6175524"/>
              <a:ext cx="3937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5" descr="oscer_logo_crimson_20060918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28600" y="6127899"/>
              <a:ext cx="776288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500" y="6364488"/>
              <a:ext cx="1663700" cy="283823"/>
            </a:xfrm>
            <a:prstGeom prst="rect">
              <a:avLst/>
            </a:prstGeom>
          </p:spPr>
        </p:pic>
        <p:pic>
          <p:nvPicPr>
            <p:cNvPr id="19" name="Picture 4" descr="http://www.oneocii.okepscor.org/wp-content/uploads/2014/02/Logo2-260x100.png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189" y="6178341"/>
              <a:ext cx="1251302" cy="481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t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upercomputinginplainenglish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pcc.okstate.edu/cadre-conference" TargetMode="External"/><Relationship Id="rId7" Type="http://schemas.openxmlformats.org/officeDocument/2006/relationships/hyperlink" Target="http://sc18.supercomputing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uster2018.github.io/" TargetMode="External"/><Relationship Id="rId5" Type="http://schemas.openxmlformats.org/officeDocument/2006/relationships/hyperlink" Target="https://www.pearc18.pearc.org/" TargetMode="External"/><Relationship Id="rId4" Type="http://schemas.openxmlformats.org/officeDocument/2006/relationships/hyperlink" Target="http://www.linuxclustersinstitute.org/workshop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hyperlink" Target="https://www.top500.org/static/media/uploads/.thumbnails/epyc-vs-xeon.jpg/epyc-vs-xeon-742x382.jpg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hart" Target="../charts/chart1.xml"/><Relationship Id="rId5" Type="http://schemas.openxmlformats.org/officeDocument/2006/relationships/hyperlink" Target="http://www.top500.org/" TargetMode="External"/><Relationship Id="rId4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percomputinginplainenglish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hyperlink" Target="http://content.hwigroup.net/images/products/xl/204419/dell_latitude_e5540_55405115.jpg" TargetMode="Externa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educa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.xls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emf"/><Relationship Id="rId2" Type="http://schemas.openxmlformats.org/officeDocument/2006/relationships/tags" Target="../tags/tag3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3.xls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2.xls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oom.us/j/97915847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hyperlink" Target="http://www.caps.ou.edu/wx/p/r/conus/fcs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ch.tv/sipe201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wplayer.onenet.net/streams/sip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wplayer.onenet.net/streams/sipebackup.html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hpcc.okstate.edu/cadre-conference" TargetMode="External"/><Relationship Id="rId7" Type="http://schemas.openxmlformats.org/officeDocument/2006/relationships/hyperlink" Target="http://sc18.supercomputing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uster2018.github.io/" TargetMode="External"/><Relationship Id="rId5" Type="http://schemas.openxmlformats.org/officeDocument/2006/relationships/hyperlink" Target="https://www.pearc18.pearc.org/" TargetMode="External"/><Relationship Id="rId4" Type="http://schemas.openxmlformats.org/officeDocument/2006/relationships/hyperlink" Target="http://www.linuxclustersinstitute.org/workshops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hyperlink" Target="http://www.oscer.ou.edu/" TargetMode="External"/><Relationship Id="rId4" Type="http://schemas.openxmlformats.org/officeDocument/2006/relationships/notesSlide" Target="../notesSlides/notesSlide29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hyperlink" Target="http://cpu.rightmark.org/" TargetMode="External"/><Relationship Id="rId13" Type="http://schemas.openxmlformats.org/officeDocument/2006/relationships/hyperlink" Target="http://www.pricewatch.com/" TargetMode="External"/><Relationship Id="rId3" Type="http://schemas.openxmlformats.org/officeDocument/2006/relationships/slideLayout" Target="../slideLayouts/slideLayout6.xml"/><Relationship Id="rId7" Type="http://schemas.openxmlformats.org/officeDocument/2006/relationships/hyperlink" Target="http://www.vw.com/newbeetle/" TargetMode="External"/><Relationship Id="rId12" Type="http://schemas.openxmlformats.org/officeDocument/2006/relationships/hyperlink" Target="ftp://download.intel.com/design/Pentium4/manuals/24896606.pdf" TargetMode="Externa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hyperlink" Target="http://www.dell.com/" TargetMode="External"/><Relationship Id="rId11" Type="http://schemas.openxmlformats.org/officeDocument/2006/relationships/hyperlink" Target="http://www.samsung.com/Products/OpticalDiscDrive/SlimDrive/OpticalDiscDrive_SlimDrive_SN_S082D.asp?page=Specifications" TargetMode="External"/><Relationship Id="rId5" Type="http://schemas.openxmlformats.org/officeDocument/2006/relationships/hyperlink" Target="http://hneeman.oscer.ou.edu/hamr.html" TargetMode="External"/><Relationship Id="rId10" Type="http://schemas.openxmlformats.org/officeDocument/2006/relationships/hyperlink" Target="http://www.seagate.com/cda/products/discsales/personal/family/0,1085,621,00.html" TargetMode="External"/><Relationship Id="rId4" Type="http://schemas.openxmlformats.org/officeDocument/2006/relationships/hyperlink" Target="http://www.caps.ou.edu/present/Jack%20Hayes%20FINAL.ppt" TargetMode="External"/><Relationship Id="rId9" Type="http://schemas.openxmlformats.org/officeDocument/2006/relationships/hyperlink" Target="ftp://download.intel.com/design/Pentium4/papers/24943801.pdf" TargetMode="External"/><Relationship Id="rId14" Type="http://schemas.openxmlformats.org/officeDocument/2006/relationships/hyperlink" Target="https://en.wikichip.org/wiki/intel/microarchitectures/haswell_(client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128" y="4863264"/>
            <a:ext cx="7809272" cy="1683785"/>
            <a:chOff x="344128" y="4863264"/>
            <a:chExt cx="7809272" cy="1683785"/>
          </a:xfrm>
        </p:grpSpPr>
        <p:pic>
          <p:nvPicPr>
            <p:cNvPr id="11273" name="Picture 6" descr="ou201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112" y="5361693"/>
              <a:ext cx="588818" cy="781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7" descr="oscer_logo_crimson_200609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04812" y="5181600"/>
              <a:ext cx="148308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345" y="5196849"/>
              <a:ext cx="3652055" cy="623032"/>
            </a:xfrm>
            <a:prstGeom prst="rect">
              <a:avLst/>
            </a:prstGeom>
          </p:spPr>
        </p:pic>
        <p:pic>
          <p:nvPicPr>
            <p:cNvPr id="95234" name="Picture 2" descr="SiPE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28" y="4863264"/>
              <a:ext cx="2012984" cy="155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36" name="Picture 4" descr="http://www.oneocii.okepscor.org/wp-content/uploads/2014/02/Logo2-260x100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053" y="5819881"/>
              <a:ext cx="1890637" cy="727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9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33448"/>
            <a:ext cx="79248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Supercomputing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 Plain English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600" dirty="0">
                <a:solidFill>
                  <a:schemeClr val="tx1"/>
                </a:solidFill>
              </a:rPr>
              <a:t>Multicore Madness</a:t>
            </a:r>
            <a:endParaRPr lang="en-US" sz="5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4128" y="3238500"/>
            <a:ext cx="8495072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/>
              <a:t>Henry Neeman, University of Oklahoma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700" b="1" dirty="0" smtClean="0"/>
              <a:t>Director, OU Supercomputing Center for Education &amp; Research (OSCER)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700" b="1" dirty="0" smtClean="0"/>
              <a:t>Assistant Vice President, Information Technology – Research Strategy Advisor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700" b="1" dirty="0" smtClean="0"/>
              <a:t>Associate Professor, </a:t>
            </a:r>
            <a:r>
              <a:rPr lang="en-US" sz="1700" b="1" dirty="0" err="1" smtClean="0"/>
              <a:t>Gallogly</a:t>
            </a:r>
            <a:r>
              <a:rPr lang="en-US" sz="1700" b="1" dirty="0" smtClean="0"/>
              <a:t> College of Engineering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700" b="1" dirty="0" smtClean="0"/>
              <a:t>Adjunct Associate Professor, School of Computer Science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700" b="1" dirty="0" smtClean="0"/>
              <a:t>Tuesday </a:t>
            </a:r>
            <a:r>
              <a:rPr lang="en-US" sz="1700" b="1" dirty="0" smtClean="0"/>
              <a:t>April 3</a:t>
            </a:r>
            <a:r>
              <a:rPr lang="en-US" sz="1700" b="1" dirty="0" smtClean="0"/>
              <a:t> </a:t>
            </a:r>
            <a:r>
              <a:rPr lang="en-US" sz="1700" b="1" dirty="0" smtClean="0"/>
              <a:t>2018</a:t>
            </a:r>
          </a:p>
        </p:txBody>
      </p:sp>
      <p:sp>
        <p:nvSpPr>
          <p:cNvPr id="1127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35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EA5B2-C75C-4B5B-98BE-64AAADC248CE}" type="slidenum">
              <a:rPr lang="en-US"/>
              <a:pPr/>
              <a:t>10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Toll Free Phone </a:t>
            </a:r>
            <a:r>
              <a:rPr lang="en-US" sz="3600" dirty="0"/>
              <a:t>Bridge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50238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IF ALL ELSE FAILS</a:t>
            </a:r>
            <a:r>
              <a:rPr lang="en-US" dirty="0" smtClean="0"/>
              <a:t>, </a:t>
            </a:r>
            <a:r>
              <a:rPr lang="en-US" dirty="0"/>
              <a:t>you can </a:t>
            </a:r>
            <a:r>
              <a:rPr lang="en-US" dirty="0" smtClean="0"/>
              <a:t>use our US TOLL phone </a:t>
            </a:r>
            <a:r>
              <a:rPr lang="en-US" dirty="0"/>
              <a:t>bridge: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405-325-6688</a:t>
            </a: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684 684 #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NOTE: This is for </a:t>
            </a:r>
            <a:r>
              <a:rPr lang="en-US" b="1" u="sng" dirty="0" smtClean="0"/>
              <a:t>US</a:t>
            </a:r>
            <a:r>
              <a:rPr lang="en-US" dirty="0" smtClean="0"/>
              <a:t> call-ins </a:t>
            </a:r>
            <a:r>
              <a:rPr lang="en-US" b="1" u="sng" dirty="0" smtClean="0"/>
              <a:t>ONLY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PLEASE MUTE YOURSELF </a:t>
            </a:r>
            <a:r>
              <a:rPr lang="en-US" dirty="0"/>
              <a:t>and use the phone to listen.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Don’t worry, we’ll call out slide numbers as we go.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Please use the phone bridge </a:t>
            </a:r>
            <a:r>
              <a:rPr lang="en-US" b="1" u="sng" dirty="0" smtClean="0"/>
              <a:t>ONLY IF</a:t>
            </a:r>
            <a:r>
              <a:rPr lang="en-US" dirty="0" smtClean="0"/>
              <a:t> you </a:t>
            </a:r>
            <a:r>
              <a:rPr lang="en-US" dirty="0"/>
              <a:t>cannot connect any other way: the phone bridge </a:t>
            </a:r>
            <a:r>
              <a:rPr lang="en-US" dirty="0" smtClean="0"/>
              <a:t>can handle only 100 simultaneous connections, and we have over 1000 participants.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Many thanks to </a:t>
            </a:r>
            <a:r>
              <a:rPr lang="en-US" dirty="0" smtClean="0"/>
              <a:t>OU CIO Eddie </a:t>
            </a:r>
            <a:r>
              <a:rPr lang="en-US" dirty="0" err="1" smtClean="0"/>
              <a:t>Huebsch</a:t>
            </a:r>
            <a:r>
              <a:rPr lang="en-US" dirty="0" smtClean="0"/>
              <a:t> for </a:t>
            </a:r>
            <a:r>
              <a:rPr lang="en-US" dirty="0"/>
              <a:t>providing </a:t>
            </a:r>
            <a:r>
              <a:rPr lang="en-US" dirty="0" smtClean="0"/>
              <a:t>the    </a:t>
            </a:r>
            <a:r>
              <a:rPr lang="en-US" dirty="0"/>
              <a:t>phone bridge</a:t>
            </a:r>
            <a:r>
              <a:rPr lang="en-US" dirty="0" smtClean="0"/>
              <a:t>.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2230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37389-4EFB-484B-AB5A-BD4F84D9F3C6}" type="slidenum">
              <a:rPr lang="en-US"/>
              <a:pPr/>
              <a:t>11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Please Mute Yourself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No matter how you connect, </a:t>
            </a:r>
            <a:r>
              <a:rPr lang="en-US" b="1" u="sng" dirty="0" smtClean="0"/>
              <a:t>PLEASE MUTE YOURSELF</a:t>
            </a:r>
            <a:r>
              <a:rPr lang="en-US" dirty="0" smtClean="0"/>
              <a:t>,  so </a:t>
            </a:r>
            <a:r>
              <a:rPr lang="en-US" dirty="0"/>
              <a:t>that we cannot hear you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(For YouTube, Twitch and </a:t>
            </a:r>
            <a:r>
              <a:rPr lang="en-US" dirty="0" err="1" smtClean="0"/>
              <a:t>Wowza</a:t>
            </a:r>
            <a:r>
              <a:rPr lang="en-US" dirty="0" smtClean="0"/>
              <a:t>, you don’t need to do that, because the information only goes from us to you, not from you to us.)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At OU, we will turn off the sound on all conferencing technologies.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That way, we won’t have problems with </a:t>
            </a:r>
            <a:r>
              <a:rPr lang="en-US" b="1" dirty="0"/>
              <a:t>echo cancellation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Of course, that means we cannot hear questions.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 for questions, you’ll need to send </a:t>
            </a:r>
            <a:r>
              <a:rPr lang="en-US" dirty="0" smtClean="0"/>
              <a:t>e-mail.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PLEASE MUTE YOURSELF.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8079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F5EC7-229E-472C-A577-0EE5257C4F8A}" type="slidenum">
              <a:rPr lang="en-US"/>
              <a:pPr/>
              <a:t>12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Questions </a:t>
            </a:r>
            <a:r>
              <a:rPr lang="en-US" sz="3600" dirty="0" smtClean="0"/>
              <a:t>via E-mail Only</a:t>
            </a:r>
            <a:endParaRPr lang="en-US" sz="3600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7403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Ask questions </a:t>
            </a:r>
            <a:r>
              <a:rPr lang="en-US" dirty="0" smtClean="0"/>
              <a:t>by sending e-mail to: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hlinkClick r:id="rId3"/>
              </a:rPr>
              <a:t>supercomputinginplainenglish@gmail.com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All questions will be read out loud and then answered out loud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DON’T USE CHAT OR VOICE FOR QUESTIONS!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No one will be monitoring any of the chats, and if we can hear your question, you’re creating an </a:t>
            </a:r>
            <a:r>
              <a:rPr lang="en-US" b="1" dirty="0" smtClean="0"/>
              <a:t>echo cancellation </a:t>
            </a:r>
            <a:r>
              <a:rPr lang="en-US" dirty="0" smtClean="0"/>
              <a:t>problem.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PLEASE MUTE YOURSELF.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PLEASE MUTE YOURSELF.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6329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Onsite: Talent Release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you’re attending onsite, you </a:t>
            </a:r>
            <a:r>
              <a:rPr lang="en-US" b="1" u="sng" dirty="0" smtClean="0"/>
              <a:t>MUST</a:t>
            </a:r>
            <a:r>
              <a:rPr lang="en-US" dirty="0" smtClean="0"/>
              <a:t> do one of the following:</a:t>
            </a:r>
          </a:p>
          <a:p>
            <a:r>
              <a:rPr lang="en-US" dirty="0" smtClean="0"/>
              <a:t>complete and sign the Talent Release Form,</a:t>
            </a:r>
          </a:p>
          <a:p>
            <a:pPr marL="0" indent="0">
              <a:buNone/>
            </a:pPr>
            <a:r>
              <a:rPr lang="en-US" b="1" dirty="0" smtClean="0"/>
              <a:t>OR</a:t>
            </a:r>
          </a:p>
          <a:p>
            <a:r>
              <a:rPr lang="en-US" dirty="0" smtClean="0"/>
              <a:t>sit behind the cameras (where you can’t be seen) and don’t talk at all.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aren’t onsite, then </a:t>
            </a:r>
            <a:r>
              <a:rPr lang="en-US" b="1" dirty="0" smtClean="0"/>
              <a:t>PLEASE </a:t>
            </a:r>
            <a:r>
              <a:rPr lang="en-US" b="1" dirty="0"/>
              <a:t>MUTE YOURSELF.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38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Jan 23: Storage: </a:t>
            </a:r>
            <a:r>
              <a:rPr lang="en-US" sz="2000" dirty="0"/>
              <a:t>What the Heck is Supercomputing?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Jan </a:t>
            </a:r>
            <a:r>
              <a:rPr lang="en-US" sz="2000" dirty="0" smtClean="0"/>
              <a:t>30: </a:t>
            </a:r>
            <a:r>
              <a:rPr lang="en-US" sz="2000" dirty="0"/>
              <a:t>The Tyranny of the Storage </a:t>
            </a:r>
            <a:r>
              <a:rPr lang="en-US" sz="2000" dirty="0" smtClean="0"/>
              <a:t>Hierarchy Part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Feb  </a:t>
            </a:r>
            <a:r>
              <a:rPr lang="en-US" sz="1000" dirty="0" smtClean="0"/>
              <a:t> </a:t>
            </a:r>
            <a:r>
              <a:rPr lang="en-US" sz="2000" dirty="0" smtClean="0"/>
              <a:t>6: </a:t>
            </a:r>
            <a:r>
              <a:rPr lang="en-US" sz="2000" dirty="0"/>
              <a:t>The Tyranny of the Storage Hierarchy Part </a:t>
            </a:r>
            <a:r>
              <a:rPr lang="en-US" sz="2000" dirty="0" smtClean="0"/>
              <a:t>II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/>
              <a:t>Feb </a:t>
            </a:r>
            <a:r>
              <a:rPr lang="en-US" sz="2000" dirty="0" smtClean="0"/>
              <a:t>13: </a:t>
            </a:r>
            <a:r>
              <a:rPr lang="en-US" sz="2000" dirty="0"/>
              <a:t>Instruction Level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Feb </a:t>
            </a:r>
            <a:r>
              <a:rPr lang="en-US" sz="2000" dirty="0" smtClean="0"/>
              <a:t>20: </a:t>
            </a:r>
            <a:r>
              <a:rPr lang="en-US" sz="2000" dirty="0"/>
              <a:t>Stupid Compiler Tricks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Feb </a:t>
            </a:r>
            <a:r>
              <a:rPr lang="en-US" sz="2000" dirty="0" smtClean="0"/>
              <a:t>27: </a:t>
            </a:r>
            <a:r>
              <a:rPr lang="en-US" sz="2000" dirty="0" smtClean="0"/>
              <a:t>Multicore </a:t>
            </a:r>
            <a:r>
              <a:rPr lang="en-US" sz="2000" dirty="0"/>
              <a:t>Multithreading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March   6: </a:t>
            </a:r>
            <a:r>
              <a:rPr lang="en-US" sz="2000" dirty="0"/>
              <a:t>Distributed </a:t>
            </a:r>
            <a:r>
              <a:rPr lang="en-US" sz="2000" dirty="0" smtClean="0"/>
              <a:t>Multiprocessing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March </a:t>
            </a:r>
            <a:r>
              <a:rPr lang="en-US" sz="2000" dirty="0" smtClean="0"/>
              <a:t>13: </a:t>
            </a:r>
            <a:r>
              <a:rPr lang="en-US" sz="2000" b="1" dirty="0"/>
              <a:t>NO SESSION </a:t>
            </a:r>
            <a:r>
              <a:rPr lang="en-US" sz="2000" dirty="0" smtClean="0"/>
              <a:t>(Henry business travel)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March 20: </a:t>
            </a:r>
            <a:r>
              <a:rPr lang="en-US" sz="2000" b="1" dirty="0"/>
              <a:t>NO SESSION </a:t>
            </a:r>
            <a:r>
              <a:rPr lang="en-US" sz="2000" dirty="0"/>
              <a:t>(OU's Spring Break)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March 27: </a:t>
            </a:r>
            <a:r>
              <a:rPr lang="en-US" sz="2000" dirty="0"/>
              <a:t>Applications and Types of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Apr   3: </a:t>
            </a:r>
            <a:r>
              <a:rPr lang="en-US" sz="2000" dirty="0"/>
              <a:t>Multicore Madness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Apr 10: </a:t>
            </a:r>
            <a:r>
              <a:rPr lang="en-US" sz="2000" b="1" dirty="0"/>
              <a:t>NO SESSION </a:t>
            </a:r>
            <a:r>
              <a:rPr lang="en-US" sz="2000" dirty="0"/>
              <a:t>(Henry business travel)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 smtClean="0"/>
              <a:t>Apr </a:t>
            </a:r>
            <a:r>
              <a:rPr lang="en-US" sz="2000" dirty="0" smtClean="0"/>
              <a:t>17: </a:t>
            </a:r>
            <a:r>
              <a:rPr lang="en-US" sz="2000" dirty="0"/>
              <a:t>High Throughput </a:t>
            </a:r>
            <a:r>
              <a:rPr lang="en-US" sz="2000" dirty="0" smtClean="0"/>
              <a:t>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/>
              <a:t>Apr </a:t>
            </a:r>
            <a:r>
              <a:rPr lang="en-US" sz="2000" dirty="0" smtClean="0"/>
              <a:t>24: </a:t>
            </a:r>
            <a:r>
              <a:rPr lang="en-US" sz="2000" dirty="0"/>
              <a:t>GPGPU: Number Crunching in Your Graphics Card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May  1: </a:t>
            </a:r>
            <a:r>
              <a:rPr lang="en-US" sz="2000" dirty="0"/>
              <a:t>Grab Bag: Scientific Libraries, I/O Libraries, </a:t>
            </a:r>
            <a:r>
              <a:rPr lang="en-US" sz="2000" dirty="0" smtClean="0"/>
              <a:t>Visualization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85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E677A-EF37-4970-9B49-8180FA10AF29}" type="slidenum">
              <a:rPr lang="en-US"/>
              <a:pPr/>
              <a:t>15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Thanks for helping!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OU 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OSCER </a:t>
            </a:r>
            <a:r>
              <a:rPr lang="en-US" dirty="0"/>
              <a:t>operations staff </a:t>
            </a:r>
            <a:r>
              <a:rPr lang="en-US" dirty="0" smtClean="0"/>
              <a:t>(Dave </a:t>
            </a:r>
            <a:r>
              <a:rPr lang="en-US" dirty="0"/>
              <a:t>Akin, Patrick </a:t>
            </a:r>
            <a:r>
              <a:rPr lang="en-US" dirty="0" smtClean="0"/>
              <a:t>Calhoun, Kali McLennan, Jason </a:t>
            </a:r>
            <a:r>
              <a:rPr lang="en-US" dirty="0" err="1" smtClean="0"/>
              <a:t>Speckman</a:t>
            </a:r>
            <a:r>
              <a:rPr lang="en-US" dirty="0" smtClean="0"/>
              <a:t>, Brett Zimmerman)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OSCER Research Computing Facilitators (Jim Ferguson, Horst Severini)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Debi </a:t>
            </a:r>
            <a:r>
              <a:rPr lang="en-US" dirty="0" err="1" smtClean="0"/>
              <a:t>Gentis</a:t>
            </a:r>
            <a:r>
              <a:rPr lang="en-US" dirty="0" smtClean="0"/>
              <a:t>, OSCER Coordinator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Kyle Dudgeon, OSCER Manager of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Ashish </a:t>
            </a:r>
            <a:r>
              <a:rPr lang="en-US" dirty="0" err="1" smtClean="0"/>
              <a:t>Pai</a:t>
            </a:r>
            <a:r>
              <a:rPr lang="en-US" dirty="0" smtClean="0"/>
              <a:t>, </a:t>
            </a:r>
            <a:r>
              <a:rPr lang="en-US" dirty="0"/>
              <a:t>Managing Director for Research IT </a:t>
            </a:r>
            <a:r>
              <a:rPr lang="en-US" dirty="0" smtClean="0"/>
              <a:t>Services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OU IT network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 CIO Eddie </a:t>
            </a:r>
            <a:r>
              <a:rPr lang="en-US" dirty="0" err="1" smtClean="0"/>
              <a:t>Huebsch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OneNet: Skyler Donahue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Oklahoma State U: Dana Brunson</a:t>
            </a:r>
          </a:p>
        </p:txBody>
      </p:sp>
    </p:spTree>
    <p:extLst>
      <p:ext uri="{BB962C8B-B14F-4D97-AF65-F5344CB8AC3E}">
        <p14:creationId xmlns:p14="http://schemas.microsoft.com/office/powerpoint/2010/main" val="3118131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8582-057A-4635-8143-9FB397AB0807}" type="slidenum">
              <a:rPr lang="en-US"/>
              <a:pPr/>
              <a:t>16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This is an experiment!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81545"/>
            <a:ext cx="792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It’s the nature of these kinds of videoconferences that </a:t>
            </a:r>
            <a:r>
              <a:rPr lang="en-US" b="1" dirty="0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Remember, if all else fails, you always have the </a:t>
            </a:r>
            <a:r>
              <a:rPr lang="en-US" dirty="0" smtClean="0"/>
              <a:t>phone </a:t>
            </a:r>
            <a:r>
              <a:rPr lang="en-US" dirty="0"/>
              <a:t>bridge to fall back 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253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in 2018!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339056"/>
            <a:ext cx="8478838" cy="4648200"/>
          </a:xfrm>
        </p:spPr>
        <p:txBody>
          <a:bodyPr/>
          <a:lstStyle/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Coalition for Advancing Digital Research &amp; Education (CADRE) Conference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 17-18 2018 @ Oklahoma State U, Stillwater OK USA</a:t>
            </a:r>
          </a:p>
          <a:p>
            <a:pPr marL="0" indent="0" algn="ctr">
              <a:spcBef>
                <a:spcPts val="0"/>
              </a:spcBef>
              <a:buClrTx/>
              <a:buSzPct val="100000"/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https://hpcc.okstate.edu/cadre-conference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Linux Clusters Institute workshops</a:t>
            </a: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http://www.linuxclustersinstitute.org/workshops/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  <a:buClrTx/>
              <a:buSzPct val="100000"/>
            </a:pPr>
            <a:r>
              <a:rPr lang="en-US" sz="1400" dirty="0" smtClean="0"/>
              <a:t>Introductory HPC Cluster System Administration: May 14-18 2018 </a:t>
            </a:r>
            <a:r>
              <a:rPr lang="en-US" sz="1400" dirty="0"/>
              <a:t>@ </a:t>
            </a:r>
            <a:r>
              <a:rPr lang="en-US" sz="1400" dirty="0" smtClean="0"/>
              <a:t>U Nebraska, Lincoln NE USA</a:t>
            </a:r>
          </a:p>
          <a:p>
            <a:pPr lvl="1">
              <a:spcBef>
                <a:spcPts val="0"/>
              </a:spcBef>
              <a:buClrTx/>
              <a:buSzPct val="100000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HPC Cluster System Administration: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 13-17 2018 @ Yale U, New Haven CT USA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Great Plains Network Annual Meeting: details coming soon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Advanced </a:t>
            </a:r>
            <a:r>
              <a:rPr lang="en-US" sz="1800" dirty="0"/>
              <a:t>Cyberinfrastructure Research &amp; Education Facilitators (ACI-REF) Virtual </a:t>
            </a:r>
            <a:r>
              <a:rPr lang="en-US" sz="1800" dirty="0" smtClean="0"/>
              <a:t>Residency Aug 5-10 2018, U Oklahoma, Norman OK USA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PEARC 2018, July 22-27, Pittsburgh PA USA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https://www.pearc18.pearc.org/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IEEE Cluster 2018, Sep 10-13, Belfast UK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https://cluster2018.github.io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b="1" dirty="0" smtClean="0"/>
              <a:t>OKLAHOMA SUPERCOMPUTING SYMPOSIUM 2018, Sep 25-26 2018 @ OU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SC18 supercomputing conference, Nov 11-16 2018, Dallas TX USA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http://sc18.supercomputing.org/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BC756-1547-4B72-9B2E-2E16733526AF}" type="slidenum">
              <a:rPr lang="en-US"/>
              <a:pPr/>
              <a:t>18</a:t>
            </a:fld>
            <a:endParaRPr lang="en-US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Outline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March of Progress</a:t>
            </a:r>
          </a:p>
          <a:p>
            <a:r>
              <a:rPr lang="en-US" dirty="0"/>
              <a:t>Multicore/Many-core Basics</a:t>
            </a:r>
          </a:p>
          <a:p>
            <a:r>
              <a:rPr lang="en-US" dirty="0"/>
              <a:t>Software Strategies for Multicore/Many-core</a:t>
            </a:r>
          </a:p>
          <a:p>
            <a:r>
              <a:rPr lang="en-US" dirty="0"/>
              <a:t>A Concrete Example: Weather Forecasting</a:t>
            </a:r>
          </a:p>
        </p:txBody>
      </p:sp>
    </p:spTree>
    <p:extLst>
      <p:ext uri="{BB962C8B-B14F-4D97-AF65-F5344CB8AC3E}">
        <p14:creationId xmlns:p14="http://schemas.microsoft.com/office/powerpoint/2010/main" val="10028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The March of Progress</a:t>
            </a:r>
          </a:p>
        </p:txBody>
      </p:sp>
    </p:spTree>
    <p:extLst>
      <p:ext uri="{BB962C8B-B14F-4D97-AF65-F5344CB8AC3E}">
        <p14:creationId xmlns:p14="http://schemas.microsoft.com/office/powerpoint/2010/main" val="419362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8582-057A-4635-8143-9FB397AB0807}" type="slidenum">
              <a:rPr lang="en-US"/>
              <a:pPr/>
              <a:t>2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This is an experiment!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81545"/>
            <a:ext cx="792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It’s the nature of these kinds of videoconferences that </a:t>
            </a:r>
            <a:r>
              <a:rPr lang="en-US" b="1" dirty="0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Remember, if all else fails, you always have the </a:t>
            </a:r>
            <a:r>
              <a:rPr lang="en-US" dirty="0" smtClean="0"/>
              <a:t>phone </a:t>
            </a:r>
            <a:r>
              <a:rPr lang="en-US" dirty="0"/>
              <a:t>bridge to fall back 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1980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0910-E76B-475C-A64B-ACD416F86972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4800600"/>
            <a:ext cx="2133600" cy="1143000"/>
            <a:chOff x="2112" y="1872"/>
            <a:chExt cx="1488" cy="960"/>
          </a:xfrm>
        </p:grpSpPr>
        <p:pic>
          <p:nvPicPr>
            <p:cNvPr id="936963" name="Picture 3" descr="aspsys_logo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8" y="1872"/>
              <a:ext cx="1224" cy="912"/>
            </a:xfrm>
            <a:prstGeom prst="rect">
              <a:avLst/>
            </a:prstGeom>
            <a:noFill/>
          </p:spPr>
        </p:pic>
        <p:sp>
          <p:nvSpPr>
            <p:cNvPr id="936964" name="Rectangle 4"/>
            <p:cNvSpPr>
              <a:spLocks noChangeArrowheads="1"/>
            </p:cNvSpPr>
            <p:nvPr/>
          </p:nvSpPr>
          <p:spPr bwMode="auto">
            <a:xfrm>
              <a:off x="2112" y="2496"/>
              <a:ext cx="1488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6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227513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10 racks @ 1000 lbs per rack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270 Pentium4 Xeon CPUs,                2.0 GHz, 512 KB L2 cache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270 GB RAM, 400 MHz FSB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8 TB disk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Myrinet2000 Interconnect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100 Mbps Ethernet Interconnect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OS: Red Hat Linux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000"/>
              <a:t>Peak speed: 1.08 TFLOPs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000"/>
              <a:t>  (1.08 trillion calculations per second)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000"/>
              <a:t>One of the first Pentium4 clusters!</a:t>
            </a:r>
          </a:p>
        </p:txBody>
      </p:sp>
      <p:sp>
        <p:nvSpPr>
          <p:cNvPr id="936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OU’s TeraFLOP Cluster, 2002</a:t>
            </a:r>
          </a:p>
        </p:txBody>
      </p:sp>
      <p:sp>
        <p:nvSpPr>
          <p:cNvPr id="936967" name="Text Box 7"/>
          <p:cNvSpPr txBox="1">
            <a:spLocks noChangeArrowheads="1"/>
          </p:cNvSpPr>
          <p:nvPr/>
        </p:nvSpPr>
        <p:spPr bwMode="auto">
          <a:xfrm>
            <a:off x="4648200" y="5676900"/>
            <a:ext cx="365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boomer.oscer.ou.edu</a:t>
            </a:r>
          </a:p>
        </p:txBody>
      </p:sp>
      <p:pic>
        <p:nvPicPr>
          <p:cNvPr id="936968" name="Picture 8" descr="boomerba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357563" cy="447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43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top500.org/static/media/uploads/.thumbnails/epyc-vs-xeon.jpg/epyc-vs-xeon-742x3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6" y="4920816"/>
            <a:ext cx="2498725" cy="12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</a:t>
            </a:r>
            <a:r>
              <a:rPr lang="en-US" dirty="0"/>
              <a:t>: Multicore</a:t>
            </a:r>
          </a:p>
          <a:p>
            <a:r>
              <a:rPr lang="en-US" dirty="0"/>
              <a:t>Tue Apr 3 2018</a:t>
            </a:r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21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does 1 TFLOPs Look Like?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13207" y="1219200"/>
            <a:ext cx="4191000" cy="4775775"/>
            <a:chOff x="2590800" y="1219200"/>
            <a:chExt cx="4191000" cy="4775775"/>
          </a:xfrm>
        </p:grpSpPr>
        <p:pic>
          <p:nvPicPr>
            <p:cNvPr id="38918" name="Picture 4" descr="boomerback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3813" y="1633536"/>
              <a:ext cx="2819400" cy="37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590800" y="5410200"/>
              <a:ext cx="419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boomer.oscer.ou.edu</a:t>
              </a:r>
              <a:endParaRPr lang="en-US" sz="1600" dirty="0" smtClean="0"/>
            </a:p>
            <a:p>
              <a:r>
                <a:rPr lang="en-US" sz="1600" dirty="0" smtClean="0"/>
                <a:t>In service 2002-5: 11 racks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1219200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2002: Row</a:t>
              </a:r>
              <a:endParaRPr lang="en-US" sz="2400" b="1" dirty="0"/>
            </a:p>
          </p:txBody>
        </p:sp>
      </p:grpSp>
      <p:grpSp>
        <p:nvGrpSpPr>
          <p:cNvPr id="2" name="Group 27"/>
          <p:cNvGrpSpPr/>
          <p:nvPr/>
        </p:nvGrpSpPr>
        <p:grpSpPr>
          <a:xfrm>
            <a:off x="228600" y="1676400"/>
            <a:ext cx="2743200" cy="3008531"/>
            <a:chOff x="228600" y="1676400"/>
            <a:chExt cx="2743200" cy="3008531"/>
          </a:xfrm>
        </p:grpSpPr>
        <p:sp>
          <p:nvSpPr>
            <p:cNvPr id="24" name="TextBox 23"/>
            <p:cNvSpPr txBox="1"/>
            <p:nvPr/>
          </p:nvSpPr>
          <p:spPr>
            <a:xfrm>
              <a:off x="228600" y="16764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1997: Room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" y="40386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ASCI </a:t>
              </a:r>
              <a:r>
                <a:rPr lang="en-US" dirty="0" smtClean="0"/>
                <a:t>RED</a:t>
              </a:r>
              <a:r>
                <a:rPr lang="en-US" baseline="30000" dirty="0" smtClean="0"/>
                <a:t>[14]</a:t>
              </a:r>
              <a:endParaRPr lang="en-US" baseline="30000" dirty="0" smtClean="0"/>
            </a:p>
            <a:p>
              <a:r>
                <a:rPr lang="en-US" dirty="0" smtClean="0"/>
                <a:t>Sandia National Lab</a:t>
              </a:r>
              <a:endParaRPr lang="en-US" dirty="0"/>
            </a:p>
          </p:txBody>
        </p:sp>
        <p:pic>
          <p:nvPicPr>
            <p:cNvPr id="202760" name="Picture 8" descr="http://www.top500.org/files/imagecache/gallery/files/systems/Intel_ASCI_Re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2133600"/>
              <a:ext cx="2743200" cy="1828800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/>
          <p:nvPr/>
        </p:nvGrpSpPr>
        <p:grpSpPr>
          <a:xfrm>
            <a:off x="5660580" y="1219200"/>
            <a:ext cx="2852736" cy="4788932"/>
            <a:chOff x="6248400" y="1219200"/>
            <a:chExt cx="2852736" cy="4788932"/>
          </a:xfrm>
        </p:grpSpPr>
        <p:pic>
          <p:nvPicPr>
            <p:cNvPr id="202754" name="Picture 2" descr="http://i.imgur.com/qvTs0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3112" y="3276600"/>
              <a:ext cx="1244088" cy="96416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248400" y="4191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NVIDIA Kepler </a:t>
              </a:r>
              <a:r>
                <a:rPr lang="en-US" dirty="0" smtClean="0"/>
                <a:t>K20</a:t>
              </a:r>
              <a:r>
                <a:rPr lang="en-US" baseline="30000" dirty="0" smtClean="0"/>
                <a:t>[16]</a:t>
              </a:r>
              <a:endParaRPr lang="en-US" baseline="30000" dirty="0"/>
            </a:p>
          </p:txBody>
        </p:sp>
        <p:pic>
          <p:nvPicPr>
            <p:cNvPr id="202756" name="Picture 4" descr="https://encrypted-tbn3.gstatic.com/images?q=tbn:ANd9GcQq0SclRUJgPSi6TEvKK_OrZl5Rsir8Yy6_HO38ma7qop3q2Qk8lQ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29400" y="4724400"/>
              <a:ext cx="1591355" cy="1000923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248400" y="5638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Intel MIC Xeon </a:t>
              </a:r>
              <a:r>
                <a:rPr lang="en-US" dirty="0" smtClean="0"/>
                <a:t>PHI</a:t>
              </a:r>
              <a:r>
                <a:rPr lang="en-US" baseline="30000" dirty="0" smtClean="0"/>
                <a:t>[17]</a:t>
              </a:r>
              <a:endParaRPr lang="en-US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3200" y="12192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2012: Card</a:t>
              </a:r>
              <a:endParaRPr lang="en-US" sz="2400" b="1" dirty="0"/>
            </a:p>
          </p:txBody>
        </p:sp>
        <p:pic>
          <p:nvPicPr>
            <p:cNvPr id="202762" name="Picture 10" descr="http://media2.hpcwire.com/hpcwire/FirePro_w9000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93983" y="1600200"/>
              <a:ext cx="1259417" cy="104775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6357936" y="2590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AMD FirePro </a:t>
              </a:r>
              <a:r>
                <a:rPr lang="en-US" dirty="0" smtClean="0"/>
                <a:t>W9000</a:t>
              </a:r>
              <a:r>
                <a:rPr lang="en-US" baseline="30000" dirty="0" smtClean="0"/>
                <a:t>[15]</a:t>
              </a:r>
              <a:endParaRPr lang="en-US" baseline="30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1452" y="4866646"/>
            <a:ext cx="1056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CPU</a:t>
            </a:r>
          </a:p>
          <a:p>
            <a:pPr algn="l"/>
            <a:r>
              <a:rPr lang="en-US" sz="2400" b="1" dirty="0" smtClean="0"/>
              <a:t>Chip</a:t>
            </a:r>
          </a:p>
          <a:p>
            <a:pPr algn="l"/>
            <a:r>
              <a:rPr lang="en-US" sz="2400" b="1" dirty="0" smtClean="0"/>
              <a:t>2017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108" y="6012804"/>
            <a:ext cx="391645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10"/>
              </a:rPr>
              <a:t>https://www.top500.org/static/media/uploads/.thumbnails/epyc-vs-xeon.jpg/epyc-vs-xeon-742x382.jpg</a:t>
            </a:r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133600" y="1408331"/>
            <a:ext cx="1436311" cy="2680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5323424" y="1457433"/>
            <a:ext cx="921868" cy="118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3058291" y="5973074"/>
            <a:ext cx="5455025" cy="145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752600" y="5564019"/>
            <a:ext cx="228600" cy="1613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21499" y="4694892"/>
            <a:ext cx="147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AMD EPYC</a:t>
            </a:r>
            <a:endParaRPr lang="en-US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1028983" y="5737210"/>
            <a:ext cx="147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Intel </a:t>
            </a:r>
            <a:r>
              <a:rPr lang="en-US" dirty="0" err="1" smtClean="0"/>
              <a:t>Skylake</a:t>
            </a:r>
            <a:endParaRPr lang="en-US" baseline="300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946580" y="1429590"/>
            <a:ext cx="615629" cy="1218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8513316" y="2647950"/>
            <a:ext cx="48893" cy="33251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2400" y="1416035"/>
            <a:ext cx="291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1 TFLOPs:</a:t>
            </a:r>
            <a:r>
              <a:rPr lang="en-US" sz="1000" dirty="0"/>
              <a:t> </a:t>
            </a:r>
            <a:r>
              <a:rPr lang="en-US" sz="1000" dirty="0" smtClean="0"/>
              <a:t>trillion calculations per second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10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35173-BE28-46A4-BEE8-74B69FCFB8A0}" type="slidenum">
              <a:rPr lang="en-US"/>
              <a:pPr/>
              <a:t>22</a:t>
            </a:fld>
            <a:endParaRPr 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Moore’s Law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1965, Gordon Moore was an engineer at Fairchild Semiconductor.</a:t>
            </a:r>
          </a:p>
          <a:p>
            <a:pPr>
              <a:buFont typeface="Wingdings" pitchFamily="2" charset="2"/>
              <a:buNone/>
            </a:pPr>
            <a:r>
              <a:rPr lang="en-US"/>
              <a:t>He noticed that the number of transistors that could be squeezed onto a chip was doubling about every 18 months.</a:t>
            </a:r>
          </a:p>
          <a:p>
            <a:pPr>
              <a:buFont typeface="Wingdings" pitchFamily="2" charset="2"/>
              <a:buNone/>
            </a:pPr>
            <a:r>
              <a:rPr lang="en-US"/>
              <a:t>It turns out that computer speed is roughly proportional to the number of transistors per unit area.</a:t>
            </a:r>
          </a:p>
          <a:p>
            <a:pPr>
              <a:buFont typeface="Wingdings" pitchFamily="2" charset="2"/>
              <a:buNone/>
            </a:pPr>
            <a:r>
              <a:rPr lang="en-US"/>
              <a:t>Moore wrote a paper about this concept, which became known as </a:t>
            </a:r>
            <a:r>
              <a:rPr lang="en-US" b="1" i="1" u="sng"/>
              <a:t>“Moore’s Law.”</a:t>
            </a:r>
            <a:r>
              <a:rPr lang="en-US"/>
              <a:t> </a:t>
            </a:r>
          </a:p>
        </p:txBody>
      </p:sp>
      <p:sp>
        <p:nvSpPr>
          <p:cNvPr id="9390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649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CA988-02E9-4E56-B73C-3DC9B5EF2E2D}" type="slidenum">
              <a:rPr lang="en-US"/>
              <a:pPr/>
              <a:t>23</a:t>
            </a:fld>
            <a:endParaRPr 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Moore’s Law in Practice</a:t>
            </a:r>
          </a:p>
        </p:txBody>
      </p:sp>
      <p:sp>
        <p:nvSpPr>
          <p:cNvPr id="940035" name="Line 3"/>
          <p:cNvSpPr>
            <a:spLocks noChangeShapeType="1"/>
          </p:cNvSpPr>
          <p:nvPr/>
        </p:nvSpPr>
        <p:spPr bwMode="auto">
          <a:xfrm>
            <a:off x="990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0036" name="Line 4"/>
          <p:cNvSpPr>
            <a:spLocks noChangeShapeType="1"/>
          </p:cNvSpPr>
          <p:nvPr/>
        </p:nvSpPr>
        <p:spPr bwMode="auto">
          <a:xfrm>
            <a:off x="838200" y="5486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0037" name="Text Box 5"/>
          <p:cNvSpPr txBox="1">
            <a:spLocks noChangeArrowheads="1"/>
          </p:cNvSpPr>
          <p:nvPr/>
        </p:nvSpPr>
        <p:spPr bwMode="auto">
          <a:xfrm>
            <a:off x="35814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Year</a:t>
            </a:r>
          </a:p>
        </p:txBody>
      </p:sp>
      <p:sp>
        <p:nvSpPr>
          <p:cNvPr id="940038" name="Text Box 6"/>
          <p:cNvSpPr txBox="1">
            <a:spLocks noChangeArrowheads="1"/>
          </p:cNvSpPr>
          <p:nvPr/>
        </p:nvSpPr>
        <p:spPr bwMode="auto">
          <a:xfrm rot="16200000">
            <a:off x="69057" y="3131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log(Speed)</a:t>
            </a:r>
          </a:p>
        </p:txBody>
      </p:sp>
      <p:sp>
        <p:nvSpPr>
          <p:cNvPr id="940039" name="Line 7"/>
          <p:cNvSpPr>
            <a:spLocks noChangeShapeType="1"/>
          </p:cNvSpPr>
          <p:nvPr/>
        </p:nvSpPr>
        <p:spPr bwMode="auto">
          <a:xfrm flipV="1">
            <a:off x="990600" y="2133600"/>
            <a:ext cx="5486400" cy="335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0040" name="Text Box 8"/>
          <p:cNvSpPr txBox="1">
            <a:spLocks noChangeArrowheads="1"/>
          </p:cNvSpPr>
          <p:nvPr/>
        </p:nvSpPr>
        <p:spPr bwMode="auto">
          <a:xfrm rot="19800000">
            <a:off x="4191000" y="2895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2123471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E1412-0A0C-4407-B459-FA0E50B31FAE}" type="slidenum">
              <a:rPr lang="en-US"/>
              <a:pPr/>
              <a:t>24</a:t>
            </a:fld>
            <a:endParaRPr lang="en-US"/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Moore’s Law in Practice</a:t>
            </a:r>
          </a:p>
        </p:txBody>
      </p:sp>
      <p:sp>
        <p:nvSpPr>
          <p:cNvPr id="941059" name="Line 3"/>
          <p:cNvSpPr>
            <a:spLocks noChangeShapeType="1"/>
          </p:cNvSpPr>
          <p:nvPr/>
        </p:nvSpPr>
        <p:spPr bwMode="auto">
          <a:xfrm>
            <a:off x="990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1060" name="Line 4"/>
          <p:cNvSpPr>
            <a:spLocks noChangeShapeType="1"/>
          </p:cNvSpPr>
          <p:nvPr/>
        </p:nvSpPr>
        <p:spPr bwMode="auto">
          <a:xfrm>
            <a:off x="838200" y="5486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35814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Year</a:t>
            </a:r>
          </a:p>
        </p:txBody>
      </p:sp>
      <p:sp>
        <p:nvSpPr>
          <p:cNvPr id="941062" name="Text Box 6"/>
          <p:cNvSpPr txBox="1">
            <a:spLocks noChangeArrowheads="1"/>
          </p:cNvSpPr>
          <p:nvPr/>
        </p:nvSpPr>
        <p:spPr bwMode="auto">
          <a:xfrm rot="16200000">
            <a:off x="69057" y="3131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log(Speed)</a:t>
            </a:r>
          </a:p>
        </p:txBody>
      </p:sp>
      <p:sp>
        <p:nvSpPr>
          <p:cNvPr id="941063" name="Line 7"/>
          <p:cNvSpPr>
            <a:spLocks noChangeShapeType="1"/>
          </p:cNvSpPr>
          <p:nvPr/>
        </p:nvSpPr>
        <p:spPr bwMode="auto">
          <a:xfrm flipV="1">
            <a:off x="990600" y="2133600"/>
            <a:ext cx="5486400" cy="335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1064" name="Line 8"/>
          <p:cNvSpPr>
            <a:spLocks noChangeShapeType="1"/>
          </p:cNvSpPr>
          <p:nvPr/>
        </p:nvSpPr>
        <p:spPr bwMode="auto">
          <a:xfrm flipV="1">
            <a:off x="990600" y="1828800"/>
            <a:ext cx="2971800" cy="3657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1065" name="Text Box 9"/>
          <p:cNvSpPr txBox="1">
            <a:spLocks noChangeArrowheads="1"/>
          </p:cNvSpPr>
          <p:nvPr/>
        </p:nvSpPr>
        <p:spPr bwMode="auto">
          <a:xfrm rot="19800000">
            <a:off x="4191000" y="2895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CPU</a:t>
            </a:r>
          </a:p>
        </p:txBody>
      </p:sp>
      <p:sp>
        <p:nvSpPr>
          <p:cNvPr id="941066" name="Text Box 10"/>
          <p:cNvSpPr txBox="1">
            <a:spLocks noChangeArrowheads="1"/>
          </p:cNvSpPr>
          <p:nvPr/>
        </p:nvSpPr>
        <p:spPr bwMode="auto">
          <a:xfrm rot="18600000">
            <a:off x="1730375" y="2536825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Network Bandwidth</a:t>
            </a:r>
          </a:p>
        </p:txBody>
      </p:sp>
    </p:spTree>
    <p:extLst>
      <p:ext uri="{BB962C8B-B14F-4D97-AF65-F5344CB8AC3E}">
        <p14:creationId xmlns:p14="http://schemas.microsoft.com/office/powerpoint/2010/main" val="332433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255A67-81C6-4497-B3F6-3C8D8EB2FD20}" type="slidenum">
              <a:rPr lang="en-US"/>
              <a:pPr/>
              <a:t>25</a:t>
            </a:fld>
            <a:endParaRPr lang="en-US"/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Moore’s Law in Practice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990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2084" name="Line 4"/>
          <p:cNvSpPr>
            <a:spLocks noChangeShapeType="1"/>
          </p:cNvSpPr>
          <p:nvPr/>
        </p:nvSpPr>
        <p:spPr bwMode="auto">
          <a:xfrm>
            <a:off x="838200" y="5486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35814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Year</a:t>
            </a:r>
          </a:p>
        </p:txBody>
      </p:sp>
      <p:sp>
        <p:nvSpPr>
          <p:cNvPr id="942086" name="Text Box 6"/>
          <p:cNvSpPr txBox="1">
            <a:spLocks noChangeArrowheads="1"/>
          </p:cNvSpPr>
          <p:nvPr/>
        </p:nvSpPr>
        <p:spPr bwMode="auto">
          <a:xfrm rot="16200000">
            <a:off x="69057" y="3131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log(Speed)</a:t>
            </a:r>
          </a:p>
        </p:txBody>
      </p:sp>
      <p:sp>
        <p:nvSpPr>
          <p:cNvPr id="942087" name="Line 7"/>
          <p:cNvSpPr>
            <a:spLocks noChangeShapeType="1"/>
          </p:cNvSpPr>
          <p:nvPr/>
        </p:nvSpPr>
        <p:spPr bwMode="auto">
          <a:xfrm flipV="1">
            <a:off x="990600" y="2133600"/>
            <a:ext cx="5486400" cy="335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2088" name="Line 8"/>
          <p:cNvSpPr>
            <a:spLocks noChangeShapeType="1"/>
          </p:cNvSpPr>
          <p:nvPr/>
        </p:nvSpPr>
        <p:spPr bwMode="auto">
          <a:xfrm flipV="1">
            <a:off x="990600" y="1828800"/>
            <a:ext cx="2971800" cy="3657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2089" name="Line 9"/>
          <p:cNvSpPr>
            <a:spLocks noChangeShapeType="1"/>
          </p:cNvSpPr>
          <p:nvPr/>
        </p:nvSpPr>
        <p:spPr bwMode="auto">
          <a:xfrm flipV="1">
            <a:off x="990600" y="3581400"/>
            <a:ext cx="5562600" cy="1905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2090" name="Text Box 10"/>
          <p:cNvSpPr txBox="1">
            <a:spLocks noChangeArrowheads="1"/>
          </p:cNvSpPr>
          <p:nvPr/>
        </p:nvSpPr>
        <p:spPr bwMode="auto">
          <a:xfrm rot="19800000">
            <a:off x="4191000" y="2895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CPU</a:t>
            </a:r>
          </a:p>
        </p:txBody>
      </p:sp>
      <p:sp>
        <p:nvSpPr>
          <p:cNvPr id="942091" name="Text Box 11"/>
          <p:cNvSpPr txBox="1">
            <a:spLocks noChangeArrowheads="1"/>
          </p:cNvSpPr>
          <p:nvPr/>
        </p:nvSpPr>
        <p:spPr bwMode="auto">
          <a:xfrm rot="18600000">
            <a:off x="1730375" y="2536825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Network Bandwidth</a:t>
            </a:r>
          </a:p>
        </p:txBody>
      </p:sp>
      <p:sp>
        <p:nvSpPr>
          <p:cNvPr id="942092" name="Text Box 12"/>
          <p:cNvSpPr txBox="1">
            <a:spLocks noChangeArrowheads="1"/>
          </p:cNvSpPr>
          <p:nvPr/>
        </p:nvSpPr>
        <p:spPr bwMode="auto">
          <a:xfrm rot="20400000">
            <a:off x="4114800" y="3810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325538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FF767-6E28-4D99-8FC4-094A3BC73C70}" type="slidenum">
              <a:rPr lang="en-US"/>
              <a:pPr/>
              <a:t>26</a:t>
            </a:fld>
            <a:endParaRPr lang="en-US"/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Moore’s Law in Practice</a:t>
            </a:r>
          </a:p>
        </p:txBody>
      </p:sp>
      <p:sp>
        <p:nvSpPr>
          <p:cNvPr id="943107" name="Line 3"/>
          <p:cNvSpPr>
            <a:spLocks noChangeShapeType="1"/>
          </p:cNvSpPr>
          <p:nvPr/>
        </p:nvSpPr>
        <p:spPr bwMode="auto">
          <a:xfrm>
            <a:off x="990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3108" name="Line 4"/>
          <p:cNvSpPr>
            <a:spLocks noChangeShapeType="1"/>
          </p:cNvSpPr>
          <p:nvPr/>
        </p:nvSpPr>
        <p:spPr bwMode="auto">
          <a:xfrm>
            <a:off x="838200" y="5486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3109" name="Text Box 5"/>
          <p:cNvSpPr txBox="1">
            <a:spLocks noChangeArrowheads="1"/>
          </p:cNvSpPr>
          <p:nvPr/>
        </p:nvSpPr>
        <p:spPr bwMode="auto">
          <a:xfrm>
            <a:off x="35814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Year</a:t>
            </a:r>
          </a:p>
        </p:txBody>
      </p:sp>
      <p:sp>
        <p:nvSpPr>
          <p:cNvPr id="943110" name="Text Box 6"/>
          <p:cNvSpPr txBox="1">
            <a:spLocks noChangeArrowheads="1"/>
          </p:cNvSpPr>
          <p:nvPr/>
        </p:nvSpPr>
        <p:spPr bwMode="auto">
          <a:xfrm rot="16200000">
            <a:off x="277019" y="2924969"/>
            <a:ext cx="1295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log(Speed)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43111" name="Line 7"/>
          <p:cNvSpPr>
            <a:spLocks noChangeShapeType="1"/>
          </p:cNvSpPr>
          <p:nvPr/>
        </p:nvSpPr>
        <p:spPr bwMode="auto">
          <a:xfrm flipV="1">
            <a:off x="990600" y="2133600"/>
            <a:ext cx="5486400" cy="335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3112" name="Line 8"/>
          <p:cNvSpPr>
            <a:spLocks noChangeShapeType="1"/>
          </p:cNvSpPr>
          <p:nvPr/>
        </p:nvSpPr>
        <p:spPr bwMode="auto">
          <a:xfrm flipV="1">
            <a:off x="990600" y="1828800"/>
            <a:ext cx="2971800" cy="3657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3113" name="Line 9"/>
          <p:cNvSpPr>
            <a:spLocks noChangeShapeType="1"/>
          </p:cNvSpPr>
          <p:nvPr/>
        </p:nvSpPr>
        <p:spPr bwMode="auto">
          <a:xfrm flipV="1">
            <a:off x="990600" y="3581400"/>
            <a:ext cx="5562600" cy="1905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3114" name="Line 10"/>
          <p:cNvSpPr>
            <a:spLocks noChangeShapeType="1"/>
          </p:cNvSpPr>
          <p:nvPr/>
        </p:nvSpPr>
        <p:spPr bwMode="auto">
          <a:xfrm flipV="1">
            <a:off x="990600" y="4343400"/>
            <a:ext cx="62484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3115" name="Text Box 11"/>
          <p:cNvSpPr txBox="1">
            <a:spLocks noChangeArrowheads="1"/>
          </p:cNvSpPr>
          <p:nvPr/>
        </p:nvSpPr>
        <p:spPr bwMode="auto">
          <a:xfrm rot="19800000">
            <a:off x="4191000" y="2895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CPU</a:t>
            </a:r>
          </a:p>
        </p:txBody>
      </p:sp>
      <p:sp>
        <p:nvSpPr>
          <p:cNvPr id="943116" name="Text Box 12"/>
          <p:cNvSpPr txBox="1">
            <a:spLocks noChangeArrowheads="1"/>
          </p:cNvSpPr>
          <p:nvPr/>
        </p:nvSpPr>
        <p:spPr bwMode="auto">
          <a:xfrm rot="18600000">
            <a:off x="1730375" y="2536825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Network Bandwidth</a:t>
            </a:r>
          </a:p>
        </p:txBody>
      </p:sp>
      <p:sp>
        <p:nvSpPr>
          <p:cNvPr id="943117" name="Text Box 13"/>
          <p:cNvSpPr txBox="1">
            <a:spLocks noChangeArrowheads="1"/>
          </p:cNvSpPr>
          <p:nvPr/>
        </p:nvSpPr>
        <p:spPr bwMode="auto">
          <a:xfrm rot="20400000">
            <a:off x="4114800" y="3810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RAM</a:t>
            </a:r>
          </a:p>
        </p:txBody>
      </p:sp>
      <p:sp>
        <p:nvSpPr>
          <p:cNvPr id="943118" name="Text Box 14"/>
          <p:cNvSpPr txBox="1">
            <a:spLocks noChangeArrowheads="1"/>
          </p:cNvSpPr>
          <p:nvPr/>
        </p:nvSpPr>
        <p:spPr bwMode="auto">
          <a:xfrm rot="21000000">
            <a:off x="4114800" y="43434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1/Network Latency</a:t>
            </a:r>
          </a:p>
        </p:txBody>
      </p:sp>
    </p:spTree>
    <p:extLst>
      <p:ext uri="{BB962C8B-B14F-4D97-AF65-F5344CB8AC3E}">
        <p14:creationId xmlns:p14="http://schemas.microsoft.com/office/powerpoint/2010/main" val="333784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AEA338-0722-478D-B679-D3F6963DA776}" type="slidenum">
              <a:rPr lang="en-US"/>
              <a:pPr/>
              <a:t>27</a:t>
            </a:fld>
            <a:endParaRPr lang="en-US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Moore’s Law in Practice</a:t>
            </a:r>
          </a:p>
        </p:txBody>
      </p:sp>
      <p:sp>
        <p:nvSpPr>
          <p:cNvPr id="944131" name="Line 3"/>
          <p:cNvSpPr>
            <a:spLocks noChangeShapeType="1"/>
          </p:cNvSpPr>
          <p:nvPr/>
        </p:nvSpPr>
        <p:spPr bwMode="auto">
          <a:xfrm>
            <a:off x="990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4132" name="Line 4"/>
          <p:cNvSpPr>
            <a:spLocks noChangeShapeType="1"/>
          </p:cNvSpPr>
          <p:nvPr/>
        </p:nvSpPr>
        <p:spPr bwMode="auto">
          <a:xfrm>
            <a:off x="838200" y="5486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4133" name="Text Box 5"/>
          <p:cNvSpPr txBox="1">
            <a:spLocks noChangeArrowheads="1"/>
          </p:cNvSpPr>
          <p:nvPr/>
        </p:nvSpPr>
        <p:spPr bwMode="auto">
          <a:xfrm>
            <a:off x="35814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Year</a:t>
            </a:r>
          </a:p>
        </p:txBody>
      </p:sp>
      <p:sp>
        <p:nvSpPr>
          <p:cNvPr id="944134" name="Text Box 6"/>
          <p:cNvSpPr txBox="1">
            <a:spLocks noChangeArrowheads="1"/>
          </p:cNvSpPr>
          <p:nvPr/>
        </p:nvSpPr>
        <p:spPr bwMode="auto">
          <a:xfrm rot="16200000">
            <a:off x="70644" y="3131344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log(Speed)</a:t>
            </a:r>
          </a:p>
        </p:txBody>
      </p:sp>
      <p:sp>
        <p:nvSpPr>
          <p:cNvPr id="944135" name="Line 7"/>
          <p:cNvSpPr>
            <a:spLocks noChangeShapeType="1"/>
          </p:cNvSpPr>
          <p:nvPr/>
        </p:nvSpPr>
        <p:spPr bwMode="auto">
          <a:xfrm flipV="1">
            <a:off x="990600" y="2133600"/>
            <a:ext cx="5486400" cy="335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4136" name="Line 8"/>
          <p:cNvSpPr>
            <a:spLocks noChangeShapeType="1"/>
          </p:cNvSpPr>
          <p:nvPr/>
        </p:nvSpPr>
        <p:spPr bwMode="auto">
          <a:xfrm flipV="1">
            <a:off x="990600" y="1828800"/>
            <a:ext cx="2971800" cy="3657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4137" name="Line 9"/>
          <p:cNvSpPr>
            <a:spLocks noChangeShapeType="1"/>
          </p:cNvSpPr>
          <p:nvPr/>
        </p:nvSpPr>
        <p:spPr bwMode="auto">
          <a:xfrm flipV="1">
            <a:off x="990600" y="3581400"/>
            <a:ext cx="5562600" cy="1905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4138" name="Line 10"/>
          <p:cNvSpPr>
            <a:spLocks noChangeShapeType="1"/>
          </p:cNvSpPr>
          <p:nvPr/>
        </p:nvSpPr>
        <p:spPr bwMode="auto">
          <a:xfrm flipV="1">
            <a:off x="990600" y="4343400"/>
            <a:ext cx="62484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4139" name="Line 11"/>
          <p:cNvSpPr>
            <a:spLocks noChangeShapeType="1"/>
          </p:cNvSpPr>
          <p:nvPr/>
        </p:nvSpPr>
        <p:spPr bwMode="auto">
          <a:xfrm flipV="1">
            <a:off x="990600" y="5029200"/>
            <a:ext cx="6248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4140" name="Text Box 12"/>
          <p:cNvSpPr txBox="1">
            <a:spLocks noChangeArrowheads="1"/>
          </p:cNvSpPr>
          <p:nvPr/>
        </p:nvSpPr>
        <p:spPr bwMode="auto">
          <a:xfrm rot="19800000">
            <a:off x="4191000" y="2895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CPU</a:t>
            </a:r>
          </a:p>
        </p:txBody>
      </p:sp>
      <p:sp>
        <p:nvSpPr>
          <p:cNvPr id="944141" name="Text Box 13"/>
          <p:cNvSpPr txBox="1">
            <a:spLocks noChangeArrowheads="1"/>
          </p:cNvSpPr>
          <p:nvPr/>
        </p:nvSpPr>
        <p:spPr bwMode="auto">
          <a:xfrm rot="18600000">
            <a:off x="1730375" y="2536825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Network Bandwidth</a:t>
            </a:r>
          </a:p>
        </p:txBody>
      </p:sp>
      <p:sp>
        <p:nvSpPr>
          <p:cNvPr id="944142" name="Text Box 14"/>
          <p:cNvSpPr txBox="1">
            <a:spLocks noChangeArrowheads="1"/>
          </p:cNvSpPr>
          <p:nvPr/>
        </p:nvSpPr>
        <p:spPr bwMode="auto">
          <a:xfrm rot="20400000">
            <a:off x="4114800" y="3810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RAM</a:t>
            </a:r>
          </a:p>
        </p:txBody>
      </p:sp>
      <p:sp>
        <p:nvSpPr>
          <p:cNvPr id="944143" name="Text Box 15"/>
          <p:cNvSpPr txBox="1">
            <a:spLocks noChangeArrowheads="1"/>
          </p:cNvSpPr>
          <p:nvPr/>
        </p:nvSpPr>
        <p:spPr bwMode="auto">
          <a:xfrm rot="21000000">
            <a:off x="4114800" y="43434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1/Network Latency</a:t>
            </a:r>
          </a:p>
        </p:txBody>
      </p:sp>
      <p:sp>
        <p:nvSpPr>
          <p:cNvPr id="944144" name="Text Box 16"/>
          <p:cNvSpPr txBox="1">
            <a:spLocks noChangeArrowheads="1"/>
          </p:cNvSpPr>
          <p:nvPr/>
        </p:nvSpPr>
        <p:spPr bwMode="auto">
          <a:xfrm rot="21300000">
            <a:off x="5562600" y="48006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758268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Supercomputing in Plain English: Overview</a:t>
            </a:r>
            <a:endParaRPr lang="en-US" dirty="0"/>
          </a:p>
          <a:p>
            <a:r>
              <a:rPr lang="en-US" dirty="0" smtClean="0"/>
              <a:t>Tue Jan 23 2018</a:t>
            </a:r>
            <a:endParaRPr lang="en-US" dirty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noFill/>
        </p:spPr>
        <p:txBody>
          <a:bodyPr/>
          <a:lstStyle/>
          <a:p>
            <a:fld id="{9D849B7B-1D0D-42A9-96B0-F989368E42D5}" type="slidenum">
              <a:rPr lang="en-US"/>
              <a:pPr/>
              <a:t>28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Fastest Supercomputer vs. Moore</a:t>
            </a:r>
          </a:p>
        </p:txBody>
      </p:sp>
      <p:sp>
        <p:nvSpPr>
          <p:cNvPr id="103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5715000"/>
            <a:ext cx="61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2231" y="57150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itchFamily="49" charset="0"/>
                <a:cs typeface="Courier New" pitchFamily="49" charset="0"/>
                <a:hlinkClick r:id="rId5"/>
              </a:rPr>
              <a:t>www.top500.org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00100" y="3091031"/>
            <a:ext cx="22098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Speed  in GFLOPs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381412" y="1371600"/>
          <a:ext cx="8305388" cy="446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31750" y="4633912"/>
            <a:ext cx="1311564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 smtClean="0"/>
              <a:t>GFLOPs</a:t>
            </a:r>
            <a:endParaRPr lang="en-US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billions of calculations per second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0645" y="1336964"/>
            <a:ext cx="4433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2017: </a:t>
            </a:r>
            <a:r>
              <a:rPr lang="en-US" dirty="0" smtClean="0"/>
              <a:t>10,649,600 CPU cores,</a:t>
            </a:r>
          </a:p>
          <a:p>
            <a:pPr algn="r"/>
            <a:r>
              <a:rPr lang="en-US" dirty="0" smtClean="0"/>
              <a:t>93,014,600 GFLOPs</a:t>
            </a:r>
          </a:p>
          <a:p>
            <a:pPr algn="r"/>
            <a:r>
              <a:rPr lang="en-US" sz="1200" dirty="0" smtClean="0"/>
              <a:t>(HPL benchmark)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727541" y="4536058"/>
            <a:ext cx="367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1993: 1024 CPU cores, 59.7 GFLOPs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280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19200"/>
            <a:ext cx="7772400" cy="1752600"/>
          </a:xfrm>
        </p:spPr>
        <p:txBody>
          <a:bodyPr/>
          <a:lstStyle/>
          <a:p>
            <a:r>
              <a:rPr lang="en-US" sz="6000"/>
              <a:t>The Tyranny of</a:t>
            </a:r>
            <a:br>
              <a:rPr lang="en-US" sz="6000"/>
            </a:br>
            <a:r>
              <a:rPr lang="en-US" sz="6000"/>
              <a:t>the Storage Hierarchy</a:t>
            </a:r>
          </a:p>
        </p:txBody>
      </p:sp>
      <p:sp>
        <p:nvSpPr>
          <p:cNvPr id="9461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869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37389-4EFB-484B-AB5A-BD4F84D9F3C6}" type="slidenum">
              <a:rPr lang="en-US"/>
              <a:pPr/>
              <a:t>3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PLEASE MUTE YOURSELF</a:t>
            </a:r>
            <a:endParaRPr lang="en-US" sz="3600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No matter how you connect, </a:t>
            </a:r>
            <a:r>
              <a:rPr lang="en-US" b="1" u="sng" dirty="0" smtClean="0"/>
              <a:t>PLEASE MUTE YOURSELF</a:t>
            </a:r>
            <a:r>
              <a:rPr lang="en-US" dirty="0" smtClean="0"/>
              <a:t>,  so </a:t>
            </a:r>
            <a:r>
              <a:rPr lang="en-US" dirty="0"/>
              <a:t>that we cannot hear you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At </a:t>
            </a:r>
            <a:r>
              <a:rPr lang="en-US" dirty="0"/>
              <a:t>OU, we will turn off the sound on all conferencing technologies.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That way, we won’t have problems with </a:t>
            </a:r>
            <a:r>
              <a:rPr lang="en-US" b="1" dirty="0"/>
              <a:t>echo cancellation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Of course, that means we cannot hear questions.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 for questions, you’ll need to send </a:t>
            </a:r>
            <a:r>
              <a:rPr lang="en-US" dirty="0" smtClean="0"/>
              <a:t>e-mail: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supercomputinginplainenglish@gmail.com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PLEASE MUTE YOURSELF.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184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1F93A0-EEE6-4DAF-9A34-7598F2D6FAC3}" type="slidenum">
              <a:rPr lang="en-US"/>
              <a:pPr/>
              <a:t>30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pPr eaLnBrk="1" hangingPunct="1"/>
            <a:r>
              <a:rPr lang="en-US" smtClean="0"/>
              <a:t>The Storage Hierarchy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2286000"/>
            <a:ext cx="4724400" cy="2209800"/>
          </a:xfrm>
        </p:spPr>
        <p:txBody>
          <a:bodyPr/>
          <a:lstStyle/>
          <a:p>
            <a:pPr eaLnBrk="1" hangingPunct="1"/>
            <a:r>
              <a:rPr lang="en-US" smtClean="0"/>
              <a:t>Registers</a:t>
            </a:r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Cache memory</a:t>
            </a:r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Main memory (RAM)</a:t>
            </a:r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Hard disk</a:t>
            </a:r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Removable media (CD, DVD etc)</a:t>
            </a:r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Internet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782638" y="2255838"/>
            <a:ext cx="275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Fast, expensive, few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981075" y="3981450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Slow, cheap, a lot</a:t>
            </a:r>
          </a:p>
        </p:txBody>
      </p:sp>
      <p:sp>
        <p:nvSpPr>
          <p:cNvPr id="51208" name="AutoShape 7"/>
          <p:cNvSpPr>
            <a:spLocks noChangeArrowheads="1"/>
          </p:cNvSpPr>
          <p:nvPr/>
        </p:nvSpPr>
        <p:spPr bwMode="auto">
          <a:xfrm>
            <a:off x="1905000" y="2762250"/>
            <a:ext cx="533400" cy="1295400"/>
          </a:xfrm>
          <a:prstGeom prst="downArrow">
            <a:avLst>
              <a:gd name="adj1" fmla="val 50000"/>
              <a:gd name="adj2" fmla="val 6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9" name="Group 11"/>
          <p:cNvGrpSpPr>
            <a:grpSpLocks/>
          </p:cNvGrpSpPr>
          <p:nvPr/>
        </p:nvGrpSpPr>
        <p:grpSpPr bwMode="auto">
          <a:xfrm>
            <a:off x="685800" y="4362450"/>
            <a:ext cx="4156075" cy="1404938"/>
            <a:chOff x="240" y="2736"/>
            <a:chExt cx="2618" cy="885"/>
          </a:xfrm>
        </p:grpSpPr>
        <p:grpSp>
          <p:nvGrpSpPr>
            <p:cNvPr id="51212" name="Group 12"/>
            <p:cNvGrpSpPr>
              <a:grpSpLocks/>
            </p:cNvGrpSpPr>
            <p:nvPr/>
          </p:nvGrpSpPr>
          <p:grpSpPr bwMode="auto">
            <a:xfrm>
              <a:off x="240" y="2736"/>
              <a:ext cx="2340" cy="885"/>
              <a:chOff x="240" y="2736"/>
              <a:chExt cx="2340" cy="885"/>
            </a:xfrm>
          </p:grpSpPr>
          <p:pic>
            <p:nvPicPr>
              <p:cNvPr id="51214" name="Picture 13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2736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5" name="Picture 14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2" y="2736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6" name="Picture 15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2736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7" name="Picture 16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3024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8" name="Picture 17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2" y="3024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9" name="Picture 18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3024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20" name="Picture 19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3312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21" name="Picture 20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2" y="3312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22" name="Picture 21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3312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13" name="Text Box 22"/>
            <p:cNvSpPr txBox="1">
              <a:spLocks noChangeArrowheads="1"/>
            </p:cNvSpPr>
            <p:nvPr/>
          </p:nvSpPr>
          <p:spPr bwMode="auto">
            <a:xfrm>
              <a:off x="2630" y="2855"/>
              <a:ext cx="2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[5]</a:t>
              </a:r>
            </a:p>
          </p:txBody>
        </p:sp>
      </p:grpSp>
      <p:sp>
        <p:nvSpPr>
          <p:cNvPr id="51210" name="Rectangle 5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11" name="Picture 59" descr="MCj039854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371600"/>
            <a:ext cx="18335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639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noFill/>
        </p:spPr>
        <p:txBody>
          <a:bodyPr/>
          <a:lstStyle/>
          <a:p>
            <a:fld id="{D7AA3632-22E7-4B86-8750-7FE83C560DAD}" type="slidenum">
              <a:rPr lang="en-US"/>
              <a:pPr/>
              <a:t>31</a:t>
            </a:fld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RAM is Slow</a:t>
            </a: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4191000" y="1295400"/>
            <a:ext cx="838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Rockwell Extra Bold" pitchFamily="18" charset="0"/>
              </a:rPr>
              <a:t>CPU</a:t>
            </a:r>
          </a:p>
        </p:txBody>
      </p:sp>
      <p:grpSp>
        <p:nvGrpSpPr>
          <p:cNvPr id="52230" name="Group 4"/>
          <p:cNvGrpSpPr>
            <a:grpSpLocks/>
          </p:cNvGrpSpPr>
          <p:nvPr/>
        </p:nvGrpSpPr>
        <p:grpSpPr bwMode="auto">
          <a:xfrm>
            <a:off x="990600" y="3581400"/>
            <a:ext cx="7315200" cy="2438400"/>
            <a:chOff x="624" y="2304"/>
            <a:chExt cx="4608" cy="1536"/>
          </a:xfrm>
        </p:grpSpPr>
        <p:sp>
          <p:nvSpPr>
            <p:cNvPr id="52240" name="Rectangle 5"/>
            <p:cNvSpPr>
              <a:spLocks noChangeArrowheads="1"/>
            </p:cNvSpPr>
            <p:nvPr/>
          </p:nvSpPr>
          <p:spPr bwMode="auto">
            <a:xfrm>
              <a:off x="624" y="2304"/>
              <a:ext cx="4608" cy="15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2" name="Line 7"/>
            <p:cNvSpPr>
              <a:spLocks noChangeShapeType="1"/>
            </p:cNvSpPr>
            <p:nvPr/>
          </p:nvSpPr>
          <p:spPr bwMode="auto">
            <a:xfrm>
              <a:off x="624" y="268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3" name="Line 8"/>
            <p:cNvSpPr>
              <a:spLocks noChangeShapeType="1"/>
            </p:cNvSpPr>
            <p:nvPr/>
          </p:nvSpPr>
          <p:spPr bwMode="auto">
            <a:xfrm>
              <a:off x="624" y="288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4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5" name="Line 10"/>
            <p:cNvSpPr>
              <a:spLocks noChangeShapeType="1"/>
            </p:cNvSpPr>
            <p:nvPr/>
          </p:nvSpPr>
          <p:spPr bwMode="auto">
            <a:xfrm>
              <a:off x="624" y="3264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6" name="Line 11"/>
            <p:cNvSpPr>
              <a:spLocks noChangeShapeType="1"/>
            </p:cNvSpPr>
            <p:nvPr/>
          </p:nvSpPr>
          <p:spPr bwMode="auto">
            <a:xfrm>
              <a:off x="624" y="345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7" name="Line 12"/>
            <p:cNvSpPr>
              <a:spLocks noChangeShapeType="1"/>
            </p:cNvSpPr>
            <p:nvPr/>
          </p:nvSpPr>
          <p:spPr bwMode="auto">
            <a:xfrm>
              <a:off x="624" y="364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8" name="Line 13"/>
            <p:cNvSpPr>
              <a:spLocks noChangeShapeType="1"/>
            </p:cNvSpPr>
            <p:nvPr/>
          </p:nvSpPr>
          <p:spPr bwMode="auto">
            <a:xfrm>
              <a:off x="504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9" name="Line 14"/>
            <p:cNvSpPr>
              <a:spLocks noChangeShapeType="1"/>
            </p:cNvSpPr>
            <p:nvPr/>
          </p:nvSpPr>
          <p:spPr bwMode="auto">
            <a:xfrm>
              <a:off x="81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50" name="Line 15"/>
            <p:cNvSpPr>
              <a:spLocks noChangeShapeType="1"/>
            </p:cNvSpPr>
            <p:nvPr/>
          </p:nvSpPr>
          <p:spPr bwMode="auto">
            <a:xfrm>
              <a:off x="100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51" name="Line 16"/>
            <p:cNvSpPr>
              <a:spLocks noChangeShapeType="1"/>
            </p:cNvSpPr>
            <p:nvPr/>
          </p:nvSpPr>
          <p:spPr bwMode="auto">
            <a:xfrm>
              <a:off x="120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52" name="Line 17"/>
            <p:cNvSpPr>
              <a:spLocks noChangeShapeType="1"/>
            </p:cNvSpPr>
            <p:nvPr/>
          </p:nvSpPr>
          <p:spPr bwMode="auto">
            <a:xfrm>
              <a:off x="139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53" name="Line 18"/>
            <p:cNvSpPr>
              <a:spLocks noChangeShapeType="1"/>
            </p:cNvSpPr>
            <p:nvPr/>
          </p:nvSpPr>
          <p:spPr bwMode="auto">
            <a:xfrm>
              <a:off x="158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54" name="Line 19"/>
            <p:cNvSpPr>
              <a:spLocks noChangeShapeType="1"/>
            </p:cNvSpPr>
            <p:nvPr/>
          </p:nvSpPr>
          <p:spPr bwMode="auto">
            <a:xfrm>
              <a:off x="177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55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56" name="Line 21"/>
            <p:cNvSpPr>
              <a:spLocks noChangeShapeType="1"/>
            </p:cNvSpPr>
            <p:nvPr/>
          </p:nvSpPr>
          <p:spPr bwMode="auto">
            <a:xfrm>
              <a:off x="216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57" name="Line 22"/>
            <p:cNvSpPr>
              <a:spLocks noChangeShapeType="1"/>
            </p:cNvSpPr>
            <p:nvPr/>
          </p:nvSpPr>
          <p:spPr bwMode="auto">
            <a:xfrm>
              <a:off x="235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58" name="Line 23"/>
            <p:cNvSpPr>
              <a:spLocks noChangeShapeType="1"/>
            </p:cNvSpPr>
            <p:nvPr/>
          </p:nvSpPr>
          <p:spPr bwMode="auto">
            <a:xfrm>
              <a:off x="254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59" name="Line 24"/>
            <p:cNvSpPr>
              <a:spLocks noChangeShapeType="1"/>
            </p:cNvSpPr>
            <p:nvPr/>
          </p:nvSpPr>
          <p:spPr bwMode="auto">
            <a:xfrm>
              <a:off x="273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60" name="Line 25"/>
            <p:cNvSpPr>
              <a:spLocks noChangeShapeType="1"/>
            </p:cNvSpPr>
            <p:nvPr/>
          </p:nvSpPr>
          <p:spPr bwMode="auto">
            <a:xfrm>
              <a:off x="292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61" name="Line 26"/>
            <p:cNvSpPr>
              <a:spLocks noChangeShapeType="1"/>
            </p:cNvSpPr>
            <p:nvPr/>
          </p:nvSpPr>
          <p:spPr bwMode="auto">
            <a:xfrm>
              <a:off x="312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62" name="Line 27"/>
            <p:cNvSpPr>
              <a:spLocks noChangeShapeType="1"/>
            </p:cNvSpPr>
            <p:nvPr/>
          </p:nvSpPr>
          <p:spPr bwMode="auto">
            <a:xfrm>
              <a:off x="331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63" name="Line 28"/>
            <p:cNvSpPr>
              <a:spLocks noChangeShapeType="1"/>
            </p:cNvSpPr>
            <p:nvPr/>
          </p:nvSpPr>
          <p:spPr bwMode="auto">
            <a:xfrm>
              <a:off x="350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64" name="Line 29"/>
            <p:cNvSpPr>
              <a:spLocks noChangeShapeType="1"/>
            </p:cNvSpPr>
            <p:nvPr/>
          </p:nvSpPr>
          <p:spPr bwMode="auto">
            <a:xfrm>
              <a:off x="369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65" name="Line 30"/>
            <p:cNvSpPr>
              <a:spLocks noChangeShapeType="1"/>
            </p:cNvSpPr>
            <p:nvPr/>
          </p:nvSpPr>
          <p:spPr bwMode="auto">
            <a:xfrm>
              <a:off x="388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66" name="Line 31"/>
            <p:cNvSpPr>
              <a:spLocks noChangeShapeType="1"/>
            </p:cNvSpPr>
            <p:nvPr/>
          </p:nvSpPr>
          <p:spPr bwMode="auto">
            <a:xfrm>
              <a:off x="408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67" name="Line 32"/>
            <p:cNvSpPr>
              <a:spLocks noChangeShapeType="1"/>
            </p:cNvSpPr>
            <p:nvPr/>
          </p:nvSpPr>
          <p:spPr bwMode="auto">
            <a:xfrm>
              <a:off x="427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68" name="Line 33"/>
            <p:cNvSpPr>
              <a:spLocks noChangeShapeType="1"/>
            </p:cNvSpPr>
            <p:nvPr/>
          </p:nvSpPr>
          <p:spPr bwMode="auto">
            <a:xfrm>
              <a:off x="446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69" name="Line 34"/>
            <p:cNvSpPr>
              <a:spLocks noChangeShapeType="1"/>
            </p:cNvSpPr>
            <p:nvPr/>
          </p:nvSpPr>
          <p:spPr bwMode="auto">
            <a:xfrm>
              <a:off x="465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70" name="Line 35"/>
            <p:cNvSpPr>
              <a:spLocks noChangeShapeType="1"/>
            </p:cNvSpPr>
            <p:nvPr/>
          </p:nvSpPr>
          <p:spPr bwMode="auto">
            <a:xfrm>
              <a:off x="484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2231" name="Line 37"/>
          <p:cNvSpPr>
            <a:spLocks noChangeShapeType="1"/>
          </p:cNvSpPr>
          <p:nvPr/>
        </p:nvSpPr>
        <p:spPr bwMode="auto">
          <a:xfrm>
            <a:off x="19812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232" name="Text Box 47"/>
          <p:cNvSpPr txBox="1">
            <a:spLocks noChangeArrowheads="1"/>
          </p:cNvSpPr>
          <p:nvPr/>
        </p:nvSpPr>
        <p:spPr bwMode="auto">
          <a:xfrm>
            <a:off x="-92075" y="140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2400">
              <a:latin typeface="Tahoma" pitchFamily="34" charset="0"/>
            </a:endParaRPr>
          </a:p>
        </p:txBody>
      </p:sp>
      <p:sp>
        <p:nvSpPr>
          <p:cNvPr id="52233" name="Rectangle 49"/>
          <p:cNvSpPr>
            <a:spLocks noChangeArrowheads="1"/>
          </p:cNvSpPr>
          <p:nvPr/>
        </p:nvSpPr>
        <p:spPr bwMode="auto">
          <a:xfrm>
            <a:off x="5105400" y="1371600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653 GB/sec</a:t>
            </a:r>
            <a:endParaRPr lang="en-US" sz="2400" baseline="30000" dirty="0"/>
          </a:p>
        </p:txBody>
      </p:sp>
      <p:sp>
        <p:nvSpPr>
          <p:cNvPr id="52234" name="Rectangle 50"/>
          <p:cNvSpPr>
            <a:spLocks noChangeArrowheads="1"/>
          </p:cNvSpPr>
          <p:nvPr/>
        </p:nvSpPr>
        <p:spPr bwMode="auto">
          <a:xfrm>
            <a:off x="5845475" y="3124200"/>
            <a:ext cx="2398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/>
              <a:t>15 GB/sec (2.3%)</a:t>
            </a:r>
            <a:endParaRPr lang="en-US" sz="2400" baseline="30000" dirty="0"/>
          </a:p>
        </p:txBody>
      </p:sp>
      <p:sp>
        <p:nvSpPr>
          <p:cNvPr id="52235" name="AutoShape 53"/>
          <p:cNvSpPr>
            <a:spLocks noChangeArrowheads="1"/>
          </p:cNvSpPr>
          <p:nvPr/>
        </p:nvSpPr>
        <p:spPr bwMode="auto">
          <a:xfrm>
            <a:off x="4572000" y="1828800"/>
            <a:ext cx="76200" cy="1752600"/>
          </a:xfrm>
          <a:prstGeom prst="upDownArrow">
            <a:avLst>
              <a:gd name="adj1" fmla="val 50000"/>
              <a:gd name="adj2" fmla="val 46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Rectangle 54"/>
          <p:cNvSpPr>
            <a:spLocks noChangeArrowheads="1"/>
          </p:cNvSpPr>
          <p:nvPr/>
        </p:nvSpPr>
        <p:spPr bwMode="auto">
          <a:xfrm>
            <a:off x="4724400" y="2362200"/>
            <a:ext cx="151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i="1" u="sng">
                <a:solidFill>
                  <a:schemeClr val="tx2"/>
                </a:solidFill>
              </a:rPr>
              <a:t>Bottleneck</a:t>
            </a:r>
          </a:p>
        </p:txBody>
      </p:sp>
      <p:sp>
        <p:nvSpPr>
          <p:cNvPr id="52237" name="Text Box 55"/>
          <p:cNvSpPr txBox="1">
            <a:spLocks noChangeArrowheads="1"/>
          </p:cNvSpPr>
          <p:nvPr/>
        </p:nvSpPr>
        <p:spPr bwMode="auto">
          <a:xfrm>
            <a:off x="609600" y="1524000"/>
            <a:ext cx="3495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The speed of data transfer</a:t>
            </a:r>
          </a:p>
          <a:p>
            <a:pPr algn="l"/>
            <a:r>
              <a:rPr lang="en-US" sz="2000"/>
              <a:t>between Main Memory and the</a:t>
            </a:r>
          </a:p>
          <a:p>
            <a:pPr algn="l"/>
            <a:r>
              <a:rPr lang="en-US" sz="2000"/>
              <a:t>CPU is much slower than the</a:t>
            </a:r>
          </a:p>
          <a:p>
            <a:pPr algn="l"/>
            <a:r>
              <a:rPr lang="en-US" sz="2000"/>
              <a:t>speed of calculating, so the CPU</a:t>
            </a:r>
          </a:p>
          <a:p>
            <a:pPr algn="l"/>
            <a:r>
              <a:rPr lang="en-US" sz="2000"/>
              <a:t>spends most of its time waiting</a:t>
            </a:r>
          </a:p>
          <a:p>
            <a:pPr algn="l"/>
            <a:r>
              <a:rPr lang="en-US" sz="2000"/>
              <a:t>for data to come in or go out.</a:t>
            </a:r>
          </a:p>
        </p:txBody>
      </p:sp>
      <p:sp>
        <p:nvSpPr>
          <p:cNvPr id="52238" name="Rectangle 7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2" descr="http://content.hwigroup.net/images/products/xl/204419/dell_latitude_e5540_55405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56" y="1451941"/>
            <a:ext cx="1604488" cy="9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527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noFill/>
        </p:spPr>
        <p:txBody>
          <a:bodyPr/>
          <a:lstStyle/>
          <a:p>
            <a:fld id="{51CEF936-6AB2-47CA-BA47-1505430AD112}" type="slidenum">
              <a:rPr lang="en-US"/>
              <a:pPr/>
              <a:t>32</a:t>
            </a:fld>
            <a:endParaRPr lang="en-US"/>
          </a:p>
        </p:txBody>
      </p:sp>
      <p:sp>
        <p:nvSpPr>
          <p:cNvPr id="5325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Have Cache?</a:t>
            </a:r>
          </a:p>
        </p:txBody>
      </p:sp>
      <p:sp>
        <p:nvSpPr>
          <p:cNvPr id="53253" name="Rectangle 1027"/>
          <p:cNvSpPr>
            <a:spLocks noChangeArrowheads="1"/>
          </p:cNvSpPr>
          <p:nvPr/>
        </p:nvSpPr>
        <p:spPr bwMode="auto">
          <a:xfrm>
            <a:off x="4191000" y="1295400"/>
            <a:ext cx="838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Rockwell Extra Bold" pitchFamily="18" charset="0"/>
              </a:rPr>
              <a:t>CPU</a:t>
            </a:r>
          </a:p>
        </p:txBody>
      </p:sp>
      <p:grpSp>
        <p:nvGrpSpPr>
          <p:cNvPr id="53254" name="Group 1028"/>
          <p:cNvGrpSpPr>
            <a:grpSpLocks/>
          </p:cNvGrpSpPr>
          <p:nvPr/>
        </p:nvGrpSpPr>
        <p:grpSpPr bwMode="auto">
          <a:xfrm>
            <a:off x="990600" y="3581400"/>
            <a:ext cx="7315200" cy="2438400"/>
            <a:chOff x="624" y="2304"/>
            <a:chExt cx="4608" cy="1536"/>
          </a:xfrm>
        </p:grpSpPr>
        <p:sp>
          <p:nvSpPr>
            <p:cNvPr id="53272" name="Rectangle 1029"/>
            <p:cNvSpPr>
              <a:spLocks noChangeArrowheads="1"/>
            </p:cNvSpPr>
            <p:nvPr/>
          </p:nvSpPr>
          <p:spPr bwMode="auto">
            <a:xfrm>
              <a:off x="624" y="2304"/>
              <a:ext cx="4608" cy="15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Line 1030"/>
            <p:cNvSpPr>
              <a:spLocks noChangeShapeType="1"/>
            </p:cNvSpPr>
            <p:nvPr/>
          </p:nvSpPr>
          <p:spPr bwMode="auto">
            <a:xfrm>
              <a:off x="624" y="249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4" name="Line 1031"/>
            <p:cNvSpPr>
              <a:spLocks noChangeShapeType="1"/>
            </p:cNvSpPr>
            <p:nvPr/>
          </p:nvSpPr>
          <p:spPr bwMode="auto">
            <a:xfrm>
              <a:off x="624" y="268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5" name="Line 1032"/>
            <p:cNvSpPr>
              <a:spLocks noChangeShapeType="1"/>
            </p:cNvSpPr>
            <p:nvPr/>
          </p:nvSpPr>
          <p:spPr bwMode="auto">
            <a:xfrm>
              <a:off x="624" y="288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6" name="Line 1033"/>
            <p:cNvSpPr>
              <a:spLocks noChangeShapeType="1"/>
            </p:cNvSpPr>
            <p:nvPr/>
          </p:nvSpPr>
          <p:spPr bwMode="auto">
            <a:xfrm>
              <a:off x="624" y="3072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7" name="Line 1034"/>
            <p:cNvSpPr>
              <a:spLocks noChangeShapeType="1"/>
            </p:cNvSpPr>
            <p:nvPr/>
          </p:nvSpPr>
          <p:spPr bwMode="auto">
            <a:xfrm>
              <a:off x="624" y="3264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8" name="Line 1035"/>
            <p:cNvSpPr>
              <a:spLocks noChangeShapeType="1"/>
            </p:cNvSpPr>
            <p:nvPr/>
          </p:nvSpPr>
          <p:spPr bwMode="auto">
            <a:xfrm>
              <a:off x="624" y="345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9" name="Line 1036"/>
            <p:cNvSpPr>
              <a:spLocks noChangeShapeType="1"/>
            </p:cNvSpPr>
            <p:nvPr/>
          </p:nvSpPr>
          <p:spPr bwMode="auto">
            <a:xfrm>
              <a:off x="624" y="364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0" name="Line 1037"/>
            <p:cNvSpPr>
              <a:spLocks noChangeShapeType="1"/>
            </p:cNvSpPr>
            <p:nvPr/>
          </p:nvSpPr>
          <p:spPr bwMode="auto">
            <a:xfrm>
              <a:off x="504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1" name="Line 1038"/>
            <p:cNvSpPr>
              <a:spLocks noChangeShapeType="1"/>
            </p:cNvSpPr>
            <p:nvPr/>
          </p:nvSpPr>
          <p:spPr bwMode="auto">
            <a:xfrm>
              <a:off x="81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2" name="Line 1039"/>
            <p:cNvSpPr>
              <a:spLocks noChangeShapeType="1"/>
            </p:cNvSpPr>
            <p:nvPr/>
          </p:nvSpPr>
          <p:spPr bwMode="auto">
            <a:xfrm>
              <a:off x="100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3" name="Line 1040"/>
            <p:cNvSpPr>
              <a:spLocks noChangeShapeType="1"/>
            </p:cNvSpPr>
            <p:nvPr/>
          </p:nvSpPr>
          <p:spPr bwMode="auto">
            <a:xfrm>
              <a:off x="120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4" name="Line 1041"/>
            <p:cNvSpPr>
              <a:spLocks noChangeShapeType="1"/>
            </p:cNvSpPr>
            <p:nvPr/>
          </p:nvSpPr>
          <p:spPr bwMode="auto">
            <a:xfrm>
              <a:off x="139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5" name="Line 1042"/>
            <p:cNvSpPr>
              <a:spLocks noChangeShapeType="1"/>
            </p:cNvSpPr>
            <p:nvPr/>
          </p:nvSpPr>
          <p:spPr bwMode="auto">
            <a:xfrm>
              <a:off x="158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6" name="Line 1043"/>
            <p:cNvSpPr>
              <a:spLocks noChangeShapeType="1"/>
            </p:cNvSpPr>
            <p:nvPr/>
          </p:nvSpPr>
          <p:spPr bwMode="auto">
            <a:xfrm>
              <a:off x="177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7" name="Line 1044"/>
            <p:cNvSpPr>
              <a:spLocks noChangeShapeType="1"/>
            </p:cNvSpPr>
            <p:nvPr/>
          </p:nvSpPr>
          <p:spPr bwMode="auto">
            <a:xfrm>
              <a:off x="196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8" name="Line 1045"/>
            <p:cNvSpPr>
              <a:spLocks noChangeShapeType="1"/>
            </p:cNvSpPr>
            <p:nvPr/>
          </p:nvSpPr>
          <p:spPr bwMode="auto">
            <a:xfrm>
              <a:off x="216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9" name="Line 1046"/>
            <p:cNvSpPr>
              <a:spLocks noChangeShapeType="1"/>
            </p:cNvSpPr>
            <p:nvPr/>
          </p:nvSpPr>
          <p:spPr bwMode="auto">
            <a:xfrm>
              <a:off x="235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90" name="Line 1047"/>
            <p:cNvSpPr>
              <a:spLocks noChangeShapeType="1"/>
            </p:cNvSpPr>
            <p:nvPr/>
          </p:nvSpPr>
          <p:spPr bwMode="auto">
            <a:xfrm>
              <a:off x="254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91" name="Line 1048"/>
            <p:cNvSpPr>
              <a:spLocks noChangeShapeType="1"/>
            </p:cNvSpPr>
            <p:nvPr/>
          </p:nvSpPr>
          <p:spPr bwMode="auto">
            <a:xfrm>
              <a:off x="273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92" name="Line 1049"/>
            <p:cNvSpPr>
              <a:spLocks noChangeShapeType="1"/>
            </p:cNvSpPr>
            <p:nvPr/>
          </p:nvSpPr>
          <p:spPr bwMode="auto">
            <a:xfrm>
              <a:off x="292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93" name="Line 1050"/>
            <p:cNvSpPr>
              <a:spLocks noChangeShapeType="1"/>
            </p:cNvSpPr>
            <p:nvPr/>
          </p:nvSpPr>
          <p:spPr bwMode="auto">
            <a:xfrm>
              <a:off x="312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94" name="Line 1051"/>
            <p:cNvSpPr>
              <a:spLocks noChangeShapeType="1"/>
            </p:cNvSpPr>
            <p:nvPr/>
          </p:nvSpPr>
          <p:spPr bwMode="auto">
            <a:xfrm>
              <a:off x="331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95" name="Line 1052"/>
            <p:cNvSpPr>
              <a:spLocks noChangeShapeType="1"/>
            </p:cNvSpPr>
            <p:nvPr/>
          </p:nvSpPr>
          <p:spPr bwMode="auto">
            <a:xfrm>
              <a:off x="350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96" name="Line 1053"/>
            <p:cNvSpPr>
              <a:spLocks noChangeShapeType="1"/>
            </p:cNvSpPr>
            <p:nvPr/>
          </p:nvSpPr>
          <p:spPr bwMode="auto">
            <a:xfrm>
              <a:off x="369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97" name="Line 1054"/>
            <p:cNvSpPr>
              <a:spLocks noChangeShapeType="1"/>
            </p:cNvSpPr>
            <p:nvPr/>
          </p:nvSpPr>
          <p:spPr bwMode="auto">
            <a:xfrm>
              <a:off x="388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98" name="Line 1055"/>
            <p:cNvSpPr>
              <a:spLocks noChangeShapeType="1"/>
            </p:cNvSpPr>
            <p:nvPr/>
          </p:nvSpPr>
          <p:spPr bwMode="auto">
            <a:xfrm>
              <a:off x="408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99" name="Line 1056"/>
            <p:cNvSpPr>
              <a:spLocks noChangeShapeType="1"/>
            </p:cNvSpPr>
            <p:nvPr/>
          </p:nvSpPr>
          <p:spPr bwMode="auto">
            <a:xfrm>
              <a:off x="427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00" name="Line 1057"/>
            <p:cNvSpPr>
              <a:spLocks noChangeShapeType="1"/>
            </p:cNvSpPr>
            <p:nvPr/>
          </p:nvSpPr>
          <p:spPr bwMode="auto">
            <a:xfrm>
              <a:off x="446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01" name="Line 1058"/>
            <p:cNvSpPr>
              <a:spLocks noChangeShapeType="1"/>
            </p:cNvSpPr>
            <p:nvPr/>
          </p:nvSpPr>
          <p:spPr bwMode="auto">
            <a:xfrm>
              <a:off x="465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02" name="Line 1059"/>
            <p:cNvSpPr>
              <a:spLocks noChangeShapeType="1"/>
            </p:cNvSpPr>
            <p:nvPr/>
          </p:nvSpPr>
          <p:spPr bwMode="auto">
            <a:xfrm>
              <a:off x="484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55" name="AutoShape 1060"/>
          <p:cNvSpPr>
            <a:spLocks noChangeArrowheads="1"/>
          </p:cNvSpPr>
          <p:nvPr/>
        </p:nvSpPr>
        <p:spPr bwMode="auto">
          <a:xfrm>
            <a:off x="4572000" y="3124200"/>
            <a:ext cx="76200" cy="457200"/>
          </a:xfrm>
          <a:prstGeom prst="upDownArrow">
            <a:avLst>
              <a:gd name="adj1" fmla="val 50000"/>
              <a:gd name="adj2" fmla="val 12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1061"/>
          <p:cNvSpPr>
            <a:spLocks noChangeShapeType="1"/>
          </p:cNvSpPr>
          <p:nvPr/>
        </p:nvSpPr>
        <p:spPr bwMode="auto">
          <a:xfrm>
            <a:off x="19812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3257" name="Group 1062"/>
          <p:cNvGrpSpPr>
            <a:grpSpLocks/>
          </p:cNvGrpSpPr>
          <p:nvPr/>
        </p:nvGrpSpPr>
        <p:grpSpPr bwMode="auto">
          <a:xfrm>
            <a:off x="3886200" y="2209800"/>
            <a:ext cx="1524000" cy="914400"/>
            <a:chOff x="2448" y="1392"/>
            <a:chExt cx="960" cy="576"/>
          </a:xfrm>
        </p:grpSpPr>
        <p:sp>
          <p:nvSpPr>
            <p:cNvPr id="53265" name="Rectangle 1063"/>
            <p:cNvSpPr>
              <a:spLocks noChangeArrowheads="1"/>
            </p:cNvSpPr>
            <p:nvPr/>
          </p:nvSpPr>
          <p:spPr bwMode="auto">
            <a:xfrm>
              <a:off x="2448" y="1392"/>
              <a:ext cx="960" cy="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6" name="Line 1064"/>
            <p:cNvSpPr>
              <a:spLocks noChangeShapeType="1"/>
            </p:cNvSpPr>
            <p:nvPr/>
          </p:nvSpPr>
          <p:spPr bwMode="auto">
            <a:xfrm>
              <a:off x="2448" y="158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7" name="Line 1065"/>
            <p:cNvSpPr>
              <a:spLocks noChangeShapeType="1"/>
            </p:cNvSpPr>
            <p:nvPr/>
          </p:nvSpPr>
          <p:spPr bwMode="auto">
            <a:xfrm>
              <a:off x="2448" y="177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8" name="Line 1066"/>
            <p:cNvSpPr>
              <a:spLocks noChangeShapeType="1"/>
            </p:cNvSpPr>
            <p:nvPr/>
          </p:nvSpPr>
          <p:spPr bwMode="auto">
            <a:xfrm>
              <a:off x="3216" y="13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9" name="Line 1067"/>
            <p:cNvSpPr>
              <a:spLocks noChangeShapeType="1"/>
            </p:cNvSpPr>
            <p:nvPr/>
          </p:nvSpPr>
          <p:spPr bwMode="auto">
            <a:xfrm>
              <a:off x="2640" y="13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0" name="Line 1068"/>
            <p:cNvSpPr>
              <a:spLocks noChangeShapeType="1"/>
            </p:cNvSpPr>
            <p:nvPr/>
          </p:nvSpPr>
          <p:spPr bwMode="auto">
            <a:xfrm>
              <a:off x="2832" y="13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1" name="Line 1069"/>
            <p:cNvSpPr>
              <a:spLocks noChangeShapeType="1"/>
            </p:cNvSpPr>
            <p:nvPr/>
          </p:nvSpPr>
          <p:spPr bwMode="auto">
            <a:xfrm>
              <a:off x="3024" y="13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58" name="AutoShape 1070"/>
          <p:cNvSpPr>
            <a:spLocks noChangeArrowheads="1"/>
          </p:cNvSpPr>
          <p:nvPr/>
        </p:nvSpPr>
        <p:spPr bwMode="auto">
          <a:xfrm>
            <a:off x="4419600" y="1828800"/>
            <a:ext cx="381000" cy="3810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071"/>
          <p:cNvSpPr txBox="1">
            <a:spLocks noChangeArrowheads="1"/>
          </p:cNvSpPr>
          <p:nvPr/>
        </p:nvSpPr>
        <p:spPr bwMode="auto">
          <a:xfrm>
            <a:off x="-92075" y="140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2400">
              <a:latin typeface="Tahoma" pitchFamily="34" charset="0"/>
            </a:endParaRPr>
          </a:p>
        </p:txBody>
      </p:sp>
      <p:sp>
        <p:nvSpPr>
          <p:cNvPr id="53260" name="Text Box 1072"/>
          <p:cNvSpPr txBox="1">
            <a:spLocks noChangeArrowheads="1"/>
          </p:cNvSpPr>
          <p:nvPr/>
        </p:nvSpPr>
        <p:spPr bwMode="auto">
          <a:xfrm>
            <a:off x="533400" y="1524000"/>
            <a:ext cx="36210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Cache is much closer to the speed</a:t>
            </a:r>
          </a:p>
          <a:p>
            <a:pPr algn="l"/>
            <a:r>
              <a:rPr lang="en-US" sz="2000"/>
              <a:t>of the CPU, so the CPU doesn’t</a:t>
            </a:r>
          </a:p>
          <a:p>
            <a:pPr algn="l"/>
            <a:r>
              <a:rPr lang="en-US" sz="2000"/>
              <a:t>have to wait nearly as long for</a:t>
            </a:r>
          </a:p>
          <a:p>
            <a:pPr algn="l"/>
            <a:r>
              <a:rPr lang="en-US" sz="2000"/>
              <a:t>stuff that’s already in cache:</a:t>
            </a:r>
          </a:p>
          <a:p>
            <a:pPr algn="l"/>
            <a:r>
              <a:rPr lang="en-US" sz="2000"/>
              <a:t>it can do more</a:t>
            </a:r>
          </a:p>
          <a:p>
            <a:pPr algn="l"/>
            <a:r>
              <a:rPr lang="en-US" sz="2000"/>
              <a:t>operations per second!</a:t>
            </a:r>
          </a:p>
        </p:txBody>
      </p:sp>
      <p:sp>
        <p:nvSpPr>
          <p:cNvPr id="53261" name="Rectangle 1074"/>
          <p:cNvSpPr>
            <a:spLocks noChangeArrowheads="1"/>
          </p:cNvSpPr>
          <p:nvPr/>
        </p:nvSpPr>
        <p:spPr bwMode="auto">
          <a:xfrm>
            <a:off x="5229921" y="3124200"/>
            <a:ext cx="3013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/>
              <a:t>15 GB/sec (2.3%)</a:t>
            </a:r>
            <a:r>
              <a:rPr lang="en-US" sz="2400" dirty="0" smtClean="0">
                <a:solidFill>
                  <a:schemeClr val="bg1"/>
                </a:solidFill>
              </a:rPr>
              <a:t>(1</a:t>
            </a:r>
            <a:r>
              <a:rPr lang="en-US" sz="2400" dirty="0">
                <a:solidFill>
                  <a:schemeClr val="bg1"/>
                </a:solidFill>
              </a:rPr>
              <a:t>%)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53262" name="Text Box 1075"/>
          <p:cNvSpPr txBox="1">
            <a:spLocks noChangeArrowheads="1"/>
          </p:cNvSpPr>
          <p:nvPr/>
        </p:nvSpPr>
        <p:spPr bwMode="auto">
          <a:xfrm>
            <a:off x="5486400" y="2362200"/>
            <a:ext cx="2236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46 GB/sec (7%)</a:t>
            </a:r>
            <a:endParaRPr lang="en-US" sz="2400" baseline="30000" dirty="0"/>
          </a:p>
        </p:txBody>
      </p:sp>
      <p:sp>
        <p:nvSpPr>
          <p:cNvPr id="53263" name="Rectangle 110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2" descr="http://content.hwigroup.net/images/products/xl/204419/dell_latitude_e5540_55405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56" y="1451941"/>
            <a:ext cx="1604488" cy="9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5464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6A2C10-0D43-417D-8BD9-09DDF910F988}" type="slidenum">
              <a:rPr lang="en-US"/>
              <a:pPr/>
              <a:t>33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Henry’s Laptop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752600"/>
            <a:ext cx="4876800" cy="4132263"/>
          </a:xfrm>
        </p:spPr>
        <p:txBody>
          <a:bodyPr/>
          <a:lstStyle/>
          <a:p>
            <a:pPr eaLnBrk="1" hangingPunct="1"/>
            <a:r>
              <a:rPr lang="en-US" sz="2200" dirty="0" smtClean="0"/>
              <a:t>Intel Core i3-4010U                         dual core, 1.7 GHz, 3 MB L3 Cache</a:t>
            </a:r>
          </a:p>
          <a:p>
            <a:pPr eaLnBrk="1" hangingPunct="1"/>
            <a:r>
              <a:rPr lang="en-US" sz="2200" dirty="0" smtClean="0"/>
              <a:t>12 GB 1600 MHz DDR3L SDRAM</a:t>
            </a:r>
          </a:p>
          <a:p>
            <a:pPr eaLnBrk="1" hangingPunct="1"/>
            <a:r>
              <a:rPr lang="en-US" sz="2200" dirty="0" smtClean="0"/>
              <a:t>340 GB SATA 5400 RPM Hard Drive</a:t>
            </a:r>
          </a:p>
          <a:p>
            <a:pPr eaLnBrk="1" hangingPunct="1"/>
            <a:r>
              <a:rPr lang="en-US" sz="2200" dirty="0" smtClean="0"/>
              <a:t>DVD</a:t>
            </a:r>
            <a:r>
              <a:rPr lang="en-US" sz="2200" u="sng" dirty="0" smtClean="0"/>
              <a:t>+</a:t>
            </a:r>
            <a:r>
              <a:rPr lang="en-US" sz="2200" dirty="0" smtClean="0"/>
              <a:t>RW/CD-RW Drive</a:t>
            </a:r>
          </a:p>
          <a:p>
            <a:pPr eaLnBrk="1" hangingPunct="1"/>
            <a:r>
              <a:rPr lang="en-US" sz="2200" dirty="0" smtClean="0"/>
              <a:t>1 </a:t>
            </a:r>
            <a:r>
              <a:rPr lang="en-US" sz="2200" dirty="0" err="1" smtClean="0"/>
              <a:t>Gbps</a:t>
            </a:r>
            <a:r>
              <a:rPr lang="en-US" sz="2200" dirty="0" smtClean="0"/>
              <a:t> Ethernet Adapter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364533" y="1828800"/>
            <a:ext cx="3536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Dell Latitude E5540</a:t>
            </a:r>
            <a:r>
              <a:rPr lang="en-US" sz="2800" b="1" baseline="30000" dirty="0" smtClean="0"/>
              <a:t>[4</a:t>
            </a:r>
            <a:r>
              <a:rPr lang="en-US" sz="2800" b="1" baseline="30000" dirty="0"/>
              <a:t>]</a:t>
            </a:r>
          </a:p>
        </p:txBody>
      </p:sp>
      <p:sp>
        <p:nvSpPr>
          <p:cNvPr id="4403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 descr="http://content.hwigroup.net/images/products/xl/204419/dell_latitude_e5540_55405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2" y="2639357"/>
            <a:ext cx="2924138" cy="17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173560" y="4414551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latin typeface="Courier New" pitchFamily="49" charset="0"/>
                <a:hlinkClick r:id="rId6"/>
              </a:rPr>
              <a:t>http://content.hwigroup.net/images/products/xl/204419/dell_latitude_e5540_55405115.jpg</a:t>
            </a:r>
            <a:endParaRPr lang="en-US" sz="600" dirty="0">
              <a:latin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578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AC9FDC-7849-439A-B3BA-205527E9066B}" type="slidenum">
              <a:rPr lang="en-US"/>
              <a:pPr/>
              <a:t>34</a:t>
            </a:fld>
            <a:endParaRPr lang="en-US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 Speed, Size, Cost</a:t>
            </a:r>
          </a:p>
        </p:txBody>
      </p:sp>
      <p:graphicFrame>
        <p:nvGraphicFramePr>
          <p:cNvPr id="45588" name="Group 532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685800" y="1371600"/>
          <a:ext cx="7797800" cy="3895662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863600"/>
                <a:gridCol w="990600"/>
                <a:gridCol w="838200"/>
                <a:gridCol w="1019175"/>
                <a:gridCol w="962025"/>
                <a:gridCol w="9906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Henry’s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Laptop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Registers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(Intel  Core2 Duo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 GHz)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Cache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(L3)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(1600MHz DDR3L SDRAM)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Hard Drive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Ethernet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(1000 Mbps)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DVD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(16x)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Phone Modem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(56 Kbps)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(MB/sec)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[peak]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668,672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[6]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(16 GFLOP/s*)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46,000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15,000 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[7]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[9]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             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[10]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464 bytes**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[11]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12,288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4096 times as much as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unlimited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unlimited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unlimited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($/MB)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$38 [12]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$0.0084     [12]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~1/4500 as much as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$0.00003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[12]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charged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 month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(typically)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$0.000045 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[12]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charged per month (typically)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49" name="Text Box 221"/>
          <p:cNvSpPr txBox="1">
            <a:spLocks noChangeArrowheads="1"/>
          </p:cNvSpPr>
          <p:nvPr/>
        </p:nvSpPr>
        <p:spPr bwMode="auto">
          <a:xfrm>
            <a:off x="762000" y="5257800"/>
            <a:ext cx="60163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dirty="0"/>
              <a:t>*   </a:t>
            </a:r>
            <a:r>
              <a:rPr lang="en-US" sz="1600" u="sng" dirty="0"/>
              <a:t>G</a:t>
            </a:r>
            <a:r>
              <a:rPr lang="en-US" sz="1600" u="sng" dirty="0" smtClean="0"/>
              <a:t>FLOP/s</a:t>
            </a:r>
            <a:r>
              <a:rPr lang="en-US" sz="1600" dirty="0"/>
              <a:t>: </a:t>
            </a:r>
            <a:r>
              <a:rPr lang="en-US" sz="1600" dirty="0" smtClean="0"/>
              <a:t>billions </a:t>
            </a:r>
            <a:r>
              <a:rPr lang="en-US" sz="1600" dirty="0"/>
              <a:t>of floating point operations per second</a:t>
            </a:r>
          </a:p>
          <a:p>
            <a:pPr marL="457200" indent="-457200" algn="l"/>
            <a:r>
              <a:rPr lang="en-US" sz="1600" dirty="0"/>
              <a:t>** </a:t>
            </a:r>
            <a:r>
              <a:rPr lang="en-US" sz="1600" dirty="0" smtClean="0"/>
              <a:t>16 64-bit general purpose registers, 8 80-bit floating point registers,</a:t>
            </a:r>
          </a:p>
          <a:p>
            <a:pPr marL="457200" indent="-457200" algn="l"/>
            <a:r>
              <a:rPr lang="en-US" sz="1600" dirty="0" smtClean="0"/>
              <a:t>     16 128-bit floating point vector registers</a:t>
            </a:r>
            <a:endParaRPr lang="en-US" sz="1600" dirty="0"/>
          </a:p>
        </p:txBody>
      </p:sp>
      <p:sp>
        <p:nvSpPr>
          <p:cNvPr id="55350" name="Rectangle 56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" descr="http://content.hwigroup.net/images/products/xl/204419/dell_latitude_e5540_55405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00" y="5412799"/>
            <a:ext cx="1113518" cy="6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08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5B8ED-3AFC-4726-B7BE-A12329891C3E}" type="slidenum">
              <a:rPr lang="en-US"/>
              <a:pPr/>
              <a:t>35</a:t>
            </a:fld>
            <a:endParaRPr 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Use Strategies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2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u="sng"/>
              <a:t>Register reuse</a:t>
            </a:r>
            <a:r>
              <a:rPr lang="en-US"/>
              <a:t>: Do a lot of work on the same data before working on new data.</a:t>
            </a:r>
          </a:p>
          <a:p>
            <a:pPr>
              <a:lnSpc>
                <a:spcPct val="90000"/>
              </a:lnSpc>
            </a:pPr>
            <a:r>
              <a:rPr lang="en-US" b="1" i="1" u="sng"/>
              <a:t>Cache reuse</a:t>
            </a:r>
            <a:r>
              <a:rPr lang="en-US"/>
              <a:t>: The program is much more efficient if all of the data and instructions fit in cache; if not, try to use what’s in cache a lot before using anything that isn’t in cache.</a:t>
            </a:r>
          </a:p>
          <a:p>
            <a:pPr>
              <a:lnSpc>
                <a:spcPct val="90000"/>
              </a:lnSpc>
            </a:pPr>
            <a:r>
              <a:rPr lang="en-US" b="1" i="1" u="sng"/>
              <a:t>Data locality</a:t>
            </a:r>
            <a:r>
              <a:rPr lang="en-US"/>
              <a:t>:</a:t>
            </a:r>
            <a:r>
              <a:rPr lang="en-US" i="1"/>
              <a:t> </a:t>
            </a:r>
            <a:r>
              <a:rPr lang="en-US"/>
              <a:t>Try to access data that are near each other in memory before data that are far.</a:t>
            </a:r>
          </a:p>
          <a:p>
            <a:pPr>
              <a:lnSpc>
                <a:spcPct val="90000"/>
              </a:lnSpc>
            </a:pPr>
            <a:r>
              <a:rPr lang="en-US" b="1" u="sng"/>
              <a:t>I/O efficiency</a:t>
            </a:r>
            <a:r>
              <a:rPr lang="en-US"/>
              <a:t>:</a:t>
            </a:r>
            <a:r>
              <a:rPr lang="en-US" i="1"/>
              <a:t> </a:t>
            </a:r>
            <a:r>
              <a:rPr lang="en-US"/>
              <a:t>Do a bunch of I/O all at once rather than a little bit at a time; don’t mix calculations and I/O.</a:t>
            </a:r>
          </a:p>
        </p:txBody>
      </p:sp>
      <p:sp>
        <p:nvSpPr>
          <p:cNvPr id="9523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6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BB6861-40D5-43FD-A94F-CB937DBC483E}" type="slidenum">
              <a:rPr lang="en-US"/>
              <a:pPr/>
              <a:t>36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Concrete Example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Consider a cluster with </a:t>
            </a:r>
            <a:r>
              <a:rPr lang="en-US" dirty="0" smtClean="0"/>
              <a:t>Intel Xeon “</a:t>
            </a:r>
            <a:r>
              <a:rPr lang="en-US" dirty="0" err="1" smtClean="0"/>
              <a:t>Skylake</a:t>
            </a:r>
            <a:r>
              <a:rPr lang="en-US" dirty="0" smtClean="0"/>
              <a:t>”</a:t>
            </a:r>
            <a:r>
              <a:rPr lang="en-US" dirty="0" smtClean="0"/>
              <a:t> CPUs, model 6138: 20-core</a:t>
            </a:r>
            <a:r>
              <a:rPr lang="en-US" dirty="0"/>
              <a:t>, 2.0 </a:t>
            </a:r>
            <a:r>
              <a:rPr lang="en-US" dirty="0" smtClean="0"/>
              <a:t>GHz (1.3 GHz AVX-512 base frequency),         2666 </a:t>
            </a:r>
            <a:r>
              <a:rPr lang="en-US" dirty="0"/>
              <a:t>MHz </a:t>
            </a:r>
            <a:r>
              <a:rPr lang="en-US" dirty="0" smtClean="0"/>
              <a:t>6-</a:t>
            </a:r>
            <a:r>
              <a:rPr lang="en-US" dirty="0" smtClean="0"/>
              <a:t>channel RAM.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The theoretical peak CPU speed is </a:t>
            </a:r>
            <a:r>
              <a:rPr lang="en-US" dirty="0" smtClean="0"/>
              <a:t>832</a:t>
            </a:r>
            <a:r>
              <a:rPr lang="en-US" dirty="0" smtClean="0"/>
              <a:t> </a:t>
            </a:r>
            <a:r>
              <a:rPr lang="en-US" dirty="0"/>
              <a:t>GFLOPs (double precision) per </a:t>
            </a:r>
            <a:r>
              <a:rPr lang="en-US" dirty="0" smtClean="0"/>
              <a:t>CPU chip</a:t>
            </a:r>
            <a:r>
              <a:rPr lang="en-US" dirty="0" smtClean="0"/>
              <a:t>, so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a dual chip node, the peak is </a:t>
            </a:r>
            <a:r>
              <a:rPr lang="en-US" dirty="0" smtClean="0"/>
              <a:t>1664</a:t>
            </a:r>
            <a:r>
              <a:rPr lang="en-US" dirty="0" smtClean="0"/>
              <a:t> </a:t>
            </a:r>
            <a:r>
              <a:rPr lang="en-US" dirty="0"/>
              <a:t>GFLOPs.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dirty="0"/>
              <a:t>Each double precision calculation is 2 8-byte operands and one 8-byte result, so 24 bytes get moved between RAM and CPU.</a:t>
            </a:r>
          </a:p>
          <a:p>
            <a:pPr>
              <a:lnSpc>
                <a:spcPct val="70000"/>
              </a:lnSpc>
              <a:spcBef>
                <a:spcPts val="300"/>
              </a:spcBef>
            </a:pPr>
            <a:r>
              <a:rPr lang="en-US" dirty="0"/>
              <a:t>So, in theory each node could </a:t>
            </a:r>
            <a:r>
              <a:rPr lang="en-US" dirty="0" smtClean="0"/>
              <a:t>consume up </a:t>
            </a:r>
            <a:r>
              <a:rPr lang="en-US" dirty="0"/>
              <a:t>to </a:t>
            </a:r>
            <a:r>
              <a:rPr lang="en-US" dirty="0" smtClean="0"/>
              <a:t>39,936 </a:t>
            </a:r>
            <a:r>
              <a:rPr lang="en-US" dirty="0"/>
              <a:t>GB/sec.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dirty="0"/>
              <a:t>The </a:t>
            </a:r>
            <a:r>
              <a:rPr lang="en-US" dirty="0" smtClean="0"/>
              <a:t>sustained RAM </a:t>
            </a:r>
            <a:r>
              <a:rPr lang="en-US" dirty="0"/>
              <a:t>bandwidth is </a:t>
            </a:r>
            <a:r>
              <a:rPr lang="en-US" dirty="0" smtClean="0"/>
              <a:t>around </a:t>
            </a:r>
            <a:r>
              <a:rPr lang="en-US" dirty="0" smtClean="0"/>
              <a:t>190</a:t>
            </a:r>
            <a:r>
              <a:rPr lang="en-US" dirty="0" smtClean="0"/>
              <a:t> </a:t>
            </a:r>
            <a:r>
              <a:rPr lang="en-US" dirty="0" smtClean="0"/>
              <a:t>GB/sec.</a:t>
            </a:r>
            <a:endParaRPr lang="en-US" dirty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dirty="0"/>
              <a:t>So, even at theoretical peak, any code that does less than </a:t>
            </a:r>
            <a:r>
              <a:rPr lang="en-US" dirty="0" smtClean="0"/>
              <a:t>around </a:t>
            </a:r>
            <a:r>
              <a:rPr lang="en-US" dirty="0" smtClean="0"/>
              <a:t>210 </a:t>
            </a:r>
            <a:r>
              <a:rPr lang="en-US" dirty="0"/>
              <a:t>calculations </a:t>
            </a:r>
            <a:r>
              <a:rPr lang="en-US" b="1" u="sng" dirty="0"/>
              <a:t>per byte</a:t>
            </a:r>
            <a:r>
              <a:rPr lang="en-US" dirty="0"/>
              <a:t> transferred between RAM and cache has speed limited by RAM bandwidth.</a:t>
            </a:r>
          </a:p>
        </p:txBody>
      </p:sp>
    </p:spTree>
    <p:extLst>
      <p:ext uri="{BB962C8B-B14F-4D97-AF65-F5344CB8AC3E}">
        <p14:creationId xmlns:p14="http://schemas.microsoft.com/office/powerpoint/2010/main" val="107073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Good Cache Reuse Example</a:t>
            </a:r>
          </a:p>
        </p:txBody>
      </p:sp>
    </p:spTree>
    <p:extLst>
      <p:ext uri="{BB962C8B-B14F-4D97-AF65-F5344CB8AC3E}">
        <p14:creationId xmlns:p14="http://schemas.microsoft.com/office/powerpoint/2010/main" val="1689686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37E46-23D1-45B1-9ABC-78F8AC65AC5E}" type="slidenum">
              <a:rPr lang="en-US"/>
              <a:pPr/>
              <a:t>38</a:t>
            </a:fld>
            <a:endParaRPr lang="en-U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Sample Application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371600"/>
            <a:ext cx="7554912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/>
              <a:t>Matrix-Matrix Multiply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Let A, B and C be matrices of sizes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i="1">
                <a:solidFill>
                  <a:schemeClr val="tx2"/>
                </a:solidFill>
              </a:rPr>
              <a:t>nr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</a:t>
            </a:r>
            <a:r>
              <a:rPr lang="en-US" i="1">
                <a:solidFill>
                  <a:srgbClr val="006600"/>
                </a:solidFill>
              </a:rPr>
              <a:t>nc</a:t>
            </a:r>
            <a:r>
              <a:rPr lang="en-US"/>
              <a:t>, </a:t>
            </a:r>
            <a:r>
              <a:rPr lang="en-US" i="1">
                <a:solidFill>
                  <a:schemeClr val="tx2"/>
                </a:solidFill>
              </a:rPr>
              <a:t>nr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</a:t>
            </a:r>
            <a:r>
              <a:rPr lang="en-US" i="1">
                <a:solidFill>
                  <a:srgbClr val="800000"/>
                </a:solidFill>
              </a:rPr>
              <a:t>nk</a:t>
            </a:r>
            <a:r>
              <a:rPr lang="en-US"/>
              <a:t> and </a:t>
            </a:r>
            <a:r>
              <a:rPr lang="en-US" i="1">
                <a:solidFill>
                  <a:srgbClr val="800000"/>
                </a:solidFill>
              </a:rPr>
              <a:t>nk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</a:t>
            </a:r>
            <a:r>
              <a:rPr lang="en-US" i="1">
                <a:solidFill>
                  <a:srgbClr val="006600"/>
                </a:solidFill>
              </a:rPr>
              <a:t>nc</a:t>
            </a:r>
            <a:r>
              <a:rPr lang="en-US"/>
              <a:t>, respectively: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2971800"/>
            <a:ext cx="6807200" cy="1168400"/>
            <a:chOff x="672" y="2016"/>
            <a:chExt cx="4288" cy="736"/>
          </a:xfrm>
        </p:grpSpPr>
        <p:graphicFrame>
          <p:nvGraphicFramePr>
            <p:cNvPr id="955397" name="Object 5"/>
            <p:cNvGraphicFramePr>
              <a:graphicFrameLocks noChangeAspect="1"/>
            </p:cNvGraphicFramePr>
            <p:nvPr/>
          </p:nvGraphicFramePr>
          <p:xfrm>
            <a:off x="672" y="2016"/>
            <a:ext cx="1384" cy="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" name="Equation" r:id="rId4" imgW="2197080" imgH="1168200" progId="Equation.3">
                    <p:embed/>
                  </p:oleObj>
                </mc:Choice>
                <mc:Fallback>
                  <p:oleObj name="Equation" r:id="rId4" imgW="2197080" imgH="116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016"/>
                          <a:ext cx="1384" cy="7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5398" name="Object 6"/>
            <p:cNvGraphicFramePr>
              <a:graphicFrameLocks noChangeAspect="1"/>
            </p:cNvGraphicFramePr>
            <p:nvPr/>
          </p:nvGraphicFramePr>
          <p:xfrm>
            <a:off x="2160" y="2016"/>
            <a:ext cx="1344" cy="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1" name="Equation" r:id="rId6" imgW="2133360" imgH="1168200" progId="Equation.3">
                    <p:embed/>
                  </p:oleObj>
                </mc:Choice>
                <mc:Fallback>
                  <p:oleObj name="Equation" r:id="rId6" imgW="2133360" imgH="116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016"/>
                          <a:ext cx="1344" cy="7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5399" name="Object 7"/>
            <p:cNvGraphicFramePr>
              <a:graphicFrameLocks noChangeAspect="1"/>
            </p:cNvGraphicFramePr>
            <p:nvPr/>
          </p:nvGraphicFramePr>
          <p:xfrm>
            <a:off x="3600" y="2016"/>
            <a:ext cx="1360" cy="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Equation" r:id="rId8" imgW="2158920" imgH="1168200" progId="Equation.3">
                    <p:embed/>
                  </p:oleObj>
                </mc:Choice>
                <mc:Fallback>
                  <p:oleObj name="Equation" r:id="rId8" imgW="2158920" imgH="116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016"/>
                          <a:ext cx="1360" cy="7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5400" name="Object 8"/>
          <p:cNvGraphicFramePr>
            <a:graphicFrameLocks noChangeAspect="1"/>
          </p:cNvGraphicFramePr>
          <p:nvPr/>
        </p:nvGraphicFramePr>
        <p:xfrm>
          <a:off x="1143000" y="4724400"/>
          <a:ext cx="670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0" imgW="3822480" imgH="431640" progId="Equation.3">
                  <p:embed/>
                </p:oleObj>
              </mc:Choice>
              <mc:Fallback>
                <p:oleObj name="Equation" r:id="rId10" imgW="382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24400"/>
                        <a:ext cx="6705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401" name="Text Box 9"/>
          <p:cNvSpPr txBox="1">
            <a:spLocks noChangeArrowheads="1"/>
          </p:cNvSpPr>
          <p:nvPr/>
        </p:nvSpPr>
        <p:spPr bwMode="auto">
          <a:xfrm>
            <a:off x="746125" y="4249738"/>
            <a:ext cx="400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The definition of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/>
              <a:t>A = B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•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/>
              <a:t>C  is</a:t>
            </a:r>
          </a:p>
        </p:txBody>
      </p:sp>
      <p:sp>
        <p:nvSpPr>
          <p:cNvPr id="955402" name="Text Box 10"/>
          <p:cNvSpPr txBox="1">
            <a:spLocks noChangeArrowheads="1"/>
          </p:cNvSpPr>
          <p:nvPr/>
        </p:nvSpPr>
        <p:spPr bwMode="auto">
          <a:xfrm>
            <a:off x="838200" y="5638800"/>
            <a:ext cx="360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for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i="1">
                <a:solidFill>
                  <a:schemeClr val="tx2"/>
                </a:solidFill>
              </a:rPr>
              <a:t>r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</a:t>
            </a:r>
            <a:r>
              <a:rPr lang="en-US" sz="2400">
                <a:solidFill>
                  <a:schemeClr val="tx2"/>
                </a:solidFill>
                <a:sym typeface="StarMath" pitchFamily="2" charset="2"/>
              </a:rPr>
              <a:t> {1, </a:t>
            </a:r>
            <a:r>
              <a:rPr lang="en-US" sz="2400" i="1">
                <a:solidFill>
                  <a:schemeClr val="tx2"/>
                </a:solidFill>
                <a:sym typeface="StarMath" pitchFamily="2" charset="2"/>
              </a:rPr>
              <a:t>nr</a:t>
            </a:r>
            <a:r>
              <a:rPr lang="en-US" sz="2400">
                <a:solidFill>
                  <a:schemeClr val="tx2"/>
                </a:solidFill>
                <a:sym typeface="StarMath" pitchFamily="2" charset="2"/>
              </a:rPr>
              <a:t>}</a:t>
            </a:r>
            <a:r>
              <a:rPr lang="en-US" sz="2400">
                <a:sym typeface="StarMath" pitchFamily="2" charset="2"/>
              </a:rPr>
              <a:t>, </a:t>
            </a:r>
            <a:r>
              <a:rPr lang="en-US" sz="2400" i="1">
                <a:solidFill>
                  <a:srgbClr val="336600"/>
                </a:solidFill>
                <a:sym typeface="StarMath" pitchFamily="2" charset="2"/>
              </a:rPr>
              <a:t>c</a:t>
            </a:r>
            <a:r>
              <a:rPr lang="en-US" sz="2400">
                <a:solidFill>
                  <a:srgbClr val="336600"/>
                </a:solidFill>
                <a:sym typeface="StarMath" pitchFamily="2" charset="2"/>
              </a:rPr>
              <a:t> </a:t>
            </a:r>
            <a:r>
              <a:rPr lang="en-US" sz="2400">
                <a:solidFill>
                  <a:srgbClr val="336600"/>
                </a:solidFill>
                <a:sym typeface="Symbol" pitchFamily="18" charset="2"/>
              </a:rPr>
              <a:t></a:t>
            </a:r>
            <a:r>
              <a:rPr lang="en-US" sz="2400">
                <a:solidFill>
                  <a:srgbClr val="336600"/>
                </a:solidFill>
                <a:sym typeface="StarMath" pitchFamily="2" charset="2"/>
              </a:rPr>
              <a:t> {1, </a:t>
            </a:r>
            <a:r>
              <a:rPr lang="en-US" sz="2400" i="1">
                <a:solidFill>
                  <a:srgbClr val="336600"/>
                </a:solidFill>
                <a:sym typeface="StarMath" pitchFamily="2" charset="2"/>
              </a:rPr>
              <a:t>nc</a:t>
            </a:r>
            <a:r>
              <a:rPr lang="en-US" sz="2400">
                <a:solidFill>
                  <a:srgbClr val="336600"/>
                </a:solidFill>
                <a:sym typeface="StarMath" pitchFamily="2" charset="2"/>
              </a:rPr>
              <a:t>}</a:t>
            </a:r>
            <a:r>
              <a:rPr lang="en-US" sz="2400">
                <a:sym typeface="StarMath" pitchFamily="2" charset="2"/>
              </a:rPr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03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07EB7-3D69-4C45-954D-6B497723B018}" type="slidenum">
              <a:rPr lang="en-US"/>
              <a:pPr/>
              <a:t>39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Multiply: Naïve Version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SUBROUTINE matrix_matrix_mult_naive (dst, src1, src2, &amp;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&amp;                                   nr, nc, nq)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IMPLICIT NONE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INTEGER,INTENT(IN) :: nr, nc, nq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REAL,DIMENSION(nr,nc),INTENT(OUT) :: dst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REAL,DIMENSION(nr,nq),INTENT(IN)  :: src1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REAL,DIMENSION(nq,nc),INTENT(IN)  :: src2</a:t>
            </a:r>
          </a:p>
          <a:p>
            <a:pPr>
              <a:buFont typeface="Wingdings" pitchFamily="2" charset="2"/>
              <a:buNone/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INTEGER :: r, c, q</a:t>
            </a:r>
          </a:p>
          <a:p>
            <a:pPr>
              <a:buFont typeface="Wingdings" pitchFamily="2" charset="2"/>
              <a:buNone/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DO c = 1, nc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DO r = 1, nr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dst(r,c) = 0.0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DO q = 1, nq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  dst(r,c) = dst(r,c) + src1(r,q) * src2(q,c)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END DO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END DO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END DO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END SUBROUTINE matrix_matrix_mult_naive</a:t>
            </a:r>
          </a:p>
          <a:p>
            <a:pPr>
              <a:buFont typeface="Wingdings" pitchFamily="2" charset="2"/>
              <a:buNone/>
            </a:pPr>
            <a:endParaRPr lang="en-US" sz="1400" b="1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900">
              <a:latin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3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the Slides Beforehand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 the start of the session, please download the slides from the Supercomputing in Plain English website:</a:t>
            </a:r>
          </a:p>
          <a:p>
            <a:pPr marL="0" indent="0" algn="ctr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http://www.oscer.ou.edu/education/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That way, if anything goes wrong, you can still follow along with just audio.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36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B1E9ACBD-0F9E-4572-8C9B-38C463ED42A0}" type="slidenum">
              <a:rPr lang="en-US"/>
              <a:pPr/>
              <a:t>40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of Matrix Multiply</a:t>
            </a:r>
          </a:p>
        </p:txBody>
      </p:sp>
      <p:graphicFrame>
        <p:nvGraphicFramePr>
          <p:cNvPr id="957443" name="Object 3"/>
          <p:cNvGraphicFramePr>
            <a:graphicFrameLocks noChangeAspect="1"/>
          </p:cNvGraphicFramePr>
          <p:nvPr/>
        </p:nvGraphicFramePr>
        <p:xfrm>
          <a:off x="963613" y="1143000"/>
          <a:ext cx="724535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Worksheet" r:id="rId4" imgW="7953451" imgH="6200622" progId="Excel.Sheet.8">
                  <p:embed/>
                </p:oleObj>
              </mc:Choice>
              <mc:Fallback>
                <p:oleObj name="Worksheet" r:id="rId4" imgW="7953451" imgH="620062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1143000"/>
                        <a:ext cx="7245350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057400"/>
            <a:ext cx="1066800" cy="2514600"/>
            <a:chOff x="288" y="1296"/>
            <a:chExt cx="672" cy="1584"/>
          </a:xfrm>
        </p:grpSpPr>
        <p:sp>
          <p:nvSpPr>
            <p:cNvPr id="957445" name="AutoShape 5"/>
            <p:cNvSpPr>
              <a:spLocks noChangeArrowheads="1"/>
            </p:cNvSpPr>
            <p:nvPr/>
          </p:nvSpPr>
          <p:spPr bwMode="auto">
            <a:xfrm>
              <a:off x="480" y="1296"/>
              <a:ext cx="288" cy="1248"/>
            </a:xfrm>
            <a:prstGeom prst="downArrow">
              <a:avLst>
                <a:gd name="adj1" fmla="val 50000"/>
                <a:gd name="adj2" fmla="val 10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46" name="Text Box 6"/>
            <p:cNvSpPr txBox="1">
              <a:spLocks noChangeArrowheads="1"/>
            </p:cNvSpPr>
            <p:nvPr/>
          </p:nvSpPr>
          <p:spPr bwMode="auto">
            <a:xfrm>
              <a:off x="288" y="259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Better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611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F7A88C1E-520D-47A8-8D5A-4CA19967F40F}" type="slidenum">
              <a:rPr lang="en-US"/>
              <a:pPr/>
              <a:t>41</a:t>
            </a:fld>
            <a:endParaRPr lang="en-US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Tiling</a:t>
            </a:r>
          </a:p>
        </p:txBody>
      </p:sp>
      <p:sp>
        <p:nvSpPr>
          <p:cNvPr id="958467" name="Rectangle 3"/>
          <p:cNvSpPr>
            <a:spLocks noChangeArrowheads="1"/>
          </p:cNvSpPr>
          <p:nvPr/>
        </p:nvSpPr>
        <p:spPr bwMode="auto">
          <a:xfrm>
            <a:off x="3657600" y="47244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1524000"/>
            <a:ext cx="4876800" cy="4267200"/>
            <a:chOff x="1536" y="960"/>
            <a:chExt cx="3072" cy="26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536" y="960"/>
              <a:ext cx="3072" cy="2688"/>
              <a:chOff x="1536" y="960"/>
              <a:chExt cx="3072" cy="268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536" y="960"/>
                <a:ext cx="3072" cy="2688"/>
                <a:chOff x="576" y="1056"/>
                <a:chExt cx="3072" cy="2688"/>
              </a:xfrm>
            </p:grpSpPr>
            <p:sp>
              <p:nvSpPr>
                <p:cNvPr id="958471" name="Rectangle 7"/>
                <p:cNvSpPr>
                  <a:spLocks noChangeArrowheads="1"/>
                </p:cNvSpPr>
                <p:nvPr/>
              </p:nvSpPr>
              <p:spPr bwMode="auto">
                <a:xfrm>
                  <a:off x="576" y="1056"/>
                  <a:ext cx="3072" cy="26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8472" name="Line 8"/>
                <p:cNvSpPr>
                  <a:spLocks noChangeShapeType="1"/>
                </p:cNvSpPr>
                <p:nvPr/>
              </p:nvSpPr>
              <p:spPr bwMode="auto">
                <a:xfrm>
                  <a:off x="672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73" name="Line 9"/>
                <p:cNvSpPr>
                  <a:spLocks noChangeShapeType="1"/>
                </p:cNvSpPr>
                <p:nvPr/>
              </p:nvSpPr>
              <p:spPr bwMode="auto">
                <a:xfrm>
                  <a:off x="3072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74" name="Line 10"/>
                <p:cNvSpPr>
                  <a:spLocks noChangeShapeType="1"/>
                </p:cNvSpPr>
                <p:nvPr/>
              </p:nvSpPr>
              <p:spPr bwMode="auto">
                <a:xfrm>
                  <a:off x="3360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75" name="Line 11"/>
                <p:cNvSpPr>
                  <a:spLocks noChangeShapeType="1"/>
                </p:cNvSpPr>
                <p:nvPr/>
              </p:nvSpPr>
              <p:spPr bwMode="auto">
                <a:xfrm>
                  <a:off x="3168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76" name="Line 12"/>
                <p:cNvSpPr>
                  <a:spLocks noChangeShapeType="1"/>
                </p:cNvSpPr>
                <p:nvPr/>
              </p:nvSpPr>
              <p:spPr bwMode="auto">
                <a:xfrm>
                  <a:off x="3264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77" name="Line 13"/>
                <p:cNvSpPr>
                  <a:spLocks noChangeShapeType="1"/>
                </p:cNvSpPr>
                <p:nvPr/>
              </p:nvSpPr>
              <p:spPr bwMode="auto">
                <a:xfrm>
                  <a:off x="2976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78" name="Line 14"/>
                <p:cNvSpPr>
                  <a:spLocks noChangeShapeType="1"/>
                </p:cNvSpPr>
                <p:nvPr/>
              </p:nvSpPr>
              <p:spPr bwMode="auto">
                <a:xfrm>
                  <a:off x="2880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79" name="Line 15"/>
                <p:cNvSpPr>
                  <a:spLocks noChangeShapeType="1"/>
                </p:cNvSpPr>
                <p:nvPr/>
              </p:nvSpPr>
              <p:spPr bwMode="auto">
                <a:xfrm>
                  <a:off x="2784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80" name="Line 16"/>
                <p:cNvSpPr>
                  <a:spLocks noChangeShapeType="1"/>
                </p:cNvSpPr>
                <p:nvPr/>
              </p:nvSpPr>
              <p:spPr bwMode="auto">
                <a:xfrm>
                  <a:off x="2688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81" name="Line 17"/>
                <p:cNvSpPr>
                  <a:spLocks noChangeShapeType="1"/>
                </p:cNvSpPr>
                <p:nvPr/>
              </p:nvSpPr>
              <p:spPr bwMode="auto">
                <a:xfrm>
                  <a:off x="2592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82" name="Line 18"/>
                <p:cNvSpPr>
                  <a:spLocks noChangeShapeType="1"/>
                </p:cNvSpPr>
                <p:nvPr/>
              </p:nvSpPr>
              <p:spPr bwMode="auto">
                <a:xfrm>
                  <a:off x="2496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83" name="Line 19"/>
                <p:cNvSpPr>
                  <a:spLocks noChangeShapeType="1"/>
                </p:cNvSpPr>
                <p:nvPr/>
              </p:nvSpPr>
              <p:spPr bwMode="auto">
                <a:xfrm>
                  <a:off x="2400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84" name="Line 20"/>
                <p:cNvSpPr>
                  <a:spLocks noChangeShapeType="1"/>
                </p:cNvSpPr>
                <p:nvPr/>
              </p:nvSpPr>
              <p:spPr bwMode="auto">
                <a:xfrm>
                  <a:off x="2304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85" name="Line 21"/>
                <p:cNvSpPr>
                  <a:spLocks noChangeShapeType="1"/>
                </p:cNvSpPr>
                <p:nvPr/>
              </p:nvSpPr>
              <p:spPr bwMode="auto">
                <a:xfrm>
                  <a:off x="2208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86" name="Line 22"/>
                <p:cNvSpPr>
                  <a:spLocks noChangeShapeType="1"/>
                </p:cNvSpPr>
                <p:nvPr/>
              </p:nvSpPr>
              <p:spPr bwMode="auto">
                <a:xfrm>
                  <a:off x="2112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87" name="Line 23"/>
                <p:cNvSpPr>
                  <a:spLocks noChangeShapeType="1"/>
                </p:cNvSpPr>
                <p:nvPr/>
              </p:nvSpPr>
              <p:spPr bwMode="auto">
                <a:xfrm>
                  <a:off x="2016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88" name="Line 24"/>
                <p:cNvSpPr>
                  <a:spLocks noChangeShapeType="1"/>
                </p:cNvSpPr>
                <p:nvPr/>
              </p:nvSpPr>
              <p:spPr bwMode="auto">
                <a:xfrm>
                  <a:off x="1920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89" name="Line 25"/>
                <p:cNvSpPr>
                  <a:spLocks noChangeShapeType="1"/>
                </p:cNvSpPr>
                <p:nvPr/>
              </p:nvSpPr>
              <p:spPr bwMode="auto">
                <a:xfrm>
                  <a:off x="1824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90" name="Line 26"/>
                <p:cNvSpPr>
                  <a:spLocks noChangeShapeType="1"/>
                </p:cNvSpPr>
                <p:nvPr/>
              </p:nvSpPr>
              <p:spPr bwMode="auto">
                <a:xfrm>
                  <a:off x="1728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91" name="Line 27"/>
                <p:cNvSpPr>
                  <a:spLocks noChangeShapeType="1"/>
                </p:cNvSpPr>
                <p:nvPr/>
              </p:nvSpPr>
              <p:spPr bwMode="auto">
                <a:xfrm>
                  <a:off x="1632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92" name="Line 28"/>
                <p:cNvSpPr>
                  <a:spLocks noChangeShapeType="1"/>
                </p:cNvSpPr>
                <p:nvPr/>
              </p:nvSpPr>
              <p:spPr bwMode="auto">
                <a:xfrm>
                  <a:off x="1536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93" name="Line 29"/>
                <p:cNvSpPr>
                  <a:spLocks noChangeShapeType="1"/>
                </p:cNvSpPr>
                <p:nvPr/>
              </p:nvSpPr>
              <p:spPr bwMode="auto">
                <a:xfrm>
                  <a:off x="1440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94" name="Line 30"/>
                <p:cNvSpPr>
                  <a:spLocks noChangeShapeType="1"/>
                </p:cNvSpPr>
                <p:nvPr/>
              </p:nvSpPr>
              <p:spPr bwMode="auto">
                <a:xfrm>
                  <a:off x="1344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95" name="Line 31"/>
                <p:cNvSpPr>
                  <a:spLocks noChangeShapeType="1"/>
                </p:cNvSpPr>
                <p:nvPr/>
              </p:nvSpPr>
              <p:spPr bwMode="auto">
                <a:xfrm>
                  <a:off x="1248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96" name="Line 32"/>
                <p:cNvSpPr>
                  <a:spLocks noChangeShapeType="1"/>
                </p:cNvSpPr>
                <p:nvPr/>
              </p:nvSpPr>
              <p:spPr bwMode="auto">
                <a:xfrm>
                  <a:off x="1152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97" name="Line 33"/>
                <p:cNvSpPr>
                  <a:spLocks noChangeShapeType="1"/>
                </p:cNvSpPr>
                <p:nvPr/>
              </p:nvSpPr>
              <p:spPr bwMode="auto">
                <a:xfrm>
                  <a:off x="1056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98" name="Line 34"/>
                <p:cNvSpPr>
                  <a:spLocks noChangeShapeType="1"/>
                </p:cNvSpPr>
                <p:nvPr/>
              </p:nvSpPr>
              <p:spPr bwMode="auto">
                <a:xfrm>
                  <a:off x="960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499" name="Line 35"/>
                <p:cNvSpPr>
                  <a:spLocks noChangeShapeType="1"/>
                </p:cNvSpPr>
                <p:nvPr/>
              </p:nvSpPr>
              <p:spPr bwMode="auto">
                <a:xfrm>
                  <a:off x="864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00" name="Line 36"/>
                <p:cNvSpPr>
                  <a:spLocks noChangeShapeType="1"/>
                </p:cNvSpPr>
                <p:nvPr/>
              </p:nvSpPr>
              <p:spPr bwMode="auto">
                <a:xfrm>
                  <a:off x="768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01" name="Line 37"/>
                <p:cNvSpPr>
                  <a:spLocks noChangeShapeType="1"/>
                </p:cNvSpPr>
                <p:nvPr/>
              </p:nvSpPr>
              <p:spPr bwMode="auto">
                <a:xfrm>
                  <a:off x="3456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02" name="Line 38"/>
                <p:cNvSpPr>
                  <a:spLocks noChangeShapeType="1"/>
                </p:cNvSpPr>
                <p:nvPr/>
              </p:nvSpPr>
              <p:spPr bwMode="auto">
                <a:xfrm>
                  <a:off x="3552" y="105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03" name="Line 39"/>
                <p:cNvSpPr>
                  <a:spLocks noChangeShapeType="1"/>
                </p:cNvSpPr>
                <p:nvPr/>
              </p:nvSpPr>
              <p:spPr bwMode="auto">
                <a:xfrm>
                  <a:off x="576" y="364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04" name="Line 40"/>
                <p:cNvSpPr>
                  <a:spLocks noChangeShapeType="1"/>
                </p:cNvSpPr>
                <p:nvPr/>
              </p:nvSpPr>
              <p:spPr bwMode="auto">
                <a:xfrm>
                  <a:off x="576" y="355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05" name="Line 41"/>
                <p:cNvSpPr>
                  <a:spLocks noChangeShapeType="1"/>
                </p:cNvSpPr>
                <p:nvPr/>
              </p:nvSpPr>
              <p:spPr bwMode="auto">
                <a:xfrm>
                  <a:off x="576" y="345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06" name="Line 42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07" name="Line 43"/>
                <p:cNvSpPr>
                  <a:spLocks noChangeShapeType="1"/>
                </p:cNvSpPr>
                <p:nvPr/>
              </p:nvSpPr>
              <p:spPr bwMode="auto">
                <a:xfrm>
                  <a:off x="576" y="326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08" name="Line 4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09" name="Line 45"/>
                <p:cNvSpPr>
                  <a:spLocks noChangeShapeType="1"/>
                </p:cNvSpPr>
                <p:nvPr/>
              </p:nvSpPr>
              <p:spPr bwMode="auto">
                <a:xfrm>
                  <a:off x="576" y="307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10" name="Line 46"/>
                <p:cNvSpPr>
                  <a:spLocks noChangeShapeType="1"/>
                </p:cNvSpPr>
                <p:nvPr/>
              </p:nvSpPr>
              <p:spPr bwMode="auto">
                <a:xfrm>
                  <a:off x="576" y="297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11" name="Line 47"/>
                <p:cNvSpPr>
                  <a:spLocks noChangeShapeType="1"/>
                </p:cNvSpPr>
                <p:nvPr/>
              </p:nvSpPr>
              <p:spPr bwMode="auto">
                <a:xfrm>
                  <a:off x="576" y="288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12" name="Line 48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13" name="Line 49"/>
                <p:cNvSpPr>
                  <a:spLocks noChangeShapeType="1"/>
                </p:cNvSpPr>
                <p:nvPr/>
              </p:nvSpPr>
              <p:spPr bwMode="auto">
                <a:xfrm>
                  <a:off x="576" y="268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14" name="Line 50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15" name="Line 51"/>
                <p:cNvSpPr>
                  <a:spLocks noChangeShapeType="1"/>
                </p:cNvSpPr>
                <p:nvPr/>
              </p:nvSpPr>
              <p:spPr bwMode="auto">
                <a:xfrm>
                  <a:off x="576" y="249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16" name="Line 52"/>
                <p:cNvSpPr>
                  <a:spLocks noChangeShapeType="1"/>
                </p:cNvSpPr>
                <p:nvPr/>
              </p:nvSpPr>
              <p:spPr bwMode="auto">
                <a:xfrm>
                  <a:off x="576" y="240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17" name="Line 53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18" name="Line 54"/>
                <p:cNvSpPr>
                  <a:spLocks noChangeShapeType="1"/>
                </p:cNvSpPr>
                <p:nvPr/>
              </p:nvSpPr>
              <p:spPr bwMode="auto">
                <a:xfrm>
                  <a:off x="576" y="220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19" name="Line 55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20" name="Line 56"/>
                <p:cNvSpPr>
                  <a:spLocks noChangeShapeType="1"/>
                </p:cNvSpPr>
                <p:nvPr/>
              </p:nvSpPr>
              <p:spPr bwMode="auto">
                <a:xfrm>
                  <a:off x="576" y="201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21" name="Line 57"/>
                <p:cNvSpPr>
                  <a:spLocks noChangeShapeType="1"/>
                </p:cNvSpPr>
                <p:nvPr/>
              </p:nvSpPr>
              <p:spPr bwMode="auto">
                <a:xfrm>
                  <a:off x="576" y="192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22" name="Line 58"/>
                <p:cNvSpPr>
                  <a:spLocks noChangeShapeType="1"/>
                </p:cNvSpPr>
                <p:nvPr/>
              </p:nvSpPr>
              <p:spPr bwMode="auto">
                <a:xfrm>
                  <a:off x="576" y="182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23" name="Line 59"/>
                <p:cNvSpPr>
                  <a:spLocks noChangeShapeType="1"/>
                </p:cNvSpPr>
                <p:nvPr/>
              </p:nvSpPr>
              <p:spPr bwMode="auto">
                <a:xfrm>
                  <a:off x="576" y="172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24" name="Line 60"/>
                <p:cNvSpPr>
                  <a:spLocks noChangeShapeType="1"/>
                </p:cNvSpPr>
                <p:nvPr/>
              </p:nvSpPr>
              <p:spPr bwMode="auto">
                <a:xfrm>
                  <a:off x="576" y="163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25" name="Line 61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26" name="Line 62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27" name="Line 63"/>
                <p:cNvSpPr>
                  <a:spLocks noChangeShapeType="1"/>
                </p:cNvSpPr>
                <p:nvPr/>
              </p:nvSpPr>
              <p:spPr bwMode="auto">
                <a:xfrm>
                  <a:off x="576" y="134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28" name="Line 64"/>
                <p:cNvSpPr>
                  <a:spLocks noChangeShapeType="1"/>
                </p:cNvSpPr>
                <p:nvPr/>
              </p:nvSpPr>
              <p:spPr bwMode="auto">
                <a:xfrm>
                  <a:off x="576" y="124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8529" name="Line 65"/>
                <p:cNvSpPr>
                  <a:spLocks noChangeShapeType="1"/>
                </p:cNvSpPr>
                <p:nvPr/>
              </p:nvSpPr>
              <p:spPr bwMode="auto">
                <a:xfrm>
                  <a:off x="576" y="115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58530" name="Rectangle 66"/>
              <p:cNvSpPr>
                <a:spLocks noChangeArrowheads="1"/>
              </p:cNvSpPr>
              <p:nvPr/>
            </p:nvSpPr>
            <p:spPr bwMode="auto">
              <a:xfrm>
                <a:off x="1536" y="960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31" name="Rectangle 67"/>
              <p:cNvSpPr>
                <a:spLocks noChangeArrowheads="1"/>
              </p:cNvSpPr>
              <p:nvPr/>
            </p:nvSpPr>
            <p:spPr bwMode="auto">
              <a:xfrm>
                <a:off x="2304" y="960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32" name="Rectangle 68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33" name="Rectangle 69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34" name="Rectangle 70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35" name="Rectangle 71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36" name="Rectangle 72"/>
              <p:cNvSpPr>
                <a:spLocks noChangeArrowheads="1"/>
              </p:cNvSpPr>
              <p:nvPr/>
            </p:nvSpPr>
            <p:spPr bwMode="auto">
              <a:xfrm>
                <a:off x="3072" y="1632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37" name="Rectangle 73"/>
              <p:cNvSpPr>
                <a:spLocks noChangeArrowheads="1"/>
              </p:cNvSpPr>
              <p:nvPr/>
            </p:nvSpPr>
            <p:spPr bwMode="auto">
              <a:xfrm>
                <a:off x="3840" y="1632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38" name="Rectangle 74"/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39" name="Rectangle 75"/>
              <p:cNvSpPr>
                <a:spLocks noChangeArrowheads="1"/>
              </p:cNvSpPr>
              <p:nvPr/>
            </p:nvSpPr>
            <p:spPr bwMode="auto">
              <a:xfrm>
                <a:off x="1536" y="2304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40" name="Rectangle 76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41" name="Rectangle 77"/>
              <p:cNvSpPr>
                <a:spLocks noChangeArrowheads="1"/>
              </p:cNvSpPr>
              <p:nvPr/>
            </p:nvSpPr>
            <p:spPr bwMode="auto">
              <a:xfrm>
                <a:off x="3840" y="2304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42" name="Rectangle 78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43" name="Rectangle 79"/>
              <p:cNvSpPr>
                <a:spLocks noChangeArrowheads="1"/>
              </p:cNvSpPr>
              <p:nvPr/>
            </p:nvSpPr>
            <p:spPr bwMode="auto">
              <a:xfrm>
                <a:off x="3072" y="2976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544" name="Rectangle 80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768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8545" name="Rectangle 81"/>
            <p:cNvSpPr>
              <a:spLocks noChangeArrowheads="1"/>
            </p:cNvSpPr>
            <p:nvPr/>
          </p:nvSpPr>
          <p:spPr bwMode="auto">
            <a:xfrm>
              <a:off x="2304" y="2976"/>
              <a:ext cx="7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63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0200" y="6172200"/>
            <a:ext cx="5334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7138E-E6D5-4410-977C-50581AE24250}" type="slidenum">
              <a:rPr lang="en-US"/>
              <a:pPr/>
              <a:t>42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Tiling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5029200"/>
          </a:xfrm>
        </p:spPr>
        <p:txBody>
          <a:bodyPr/>
          <a:lstStyle/>
          <a:p>
            <a:r>
              <a:rPr lang="en-US" b="1" i="1" u="sng"/>
              <a:t>Tile</a:t>
            </a:r>
            <a:r>
              <a:rPr lang="en-US"/>
              <a:t>: a small rectangular subdomain of a problem domain.  Sometimes called a </a:t>
            </a:r>
            <a:r>
              <a:rPr lang="en-US" b="1" i="1" u="sng"/>
              <a:t>block</a:t>
            </a:r>
            <a:r>
              <a:rPr lang="en-US"/>
              <a:t> or a </a:t>
            </a:r>
            <a:r>
              <a:rPr lang="en-US" b="1" i="1" u="sng"/>
              <a:t>chunk</a:t>
            </a:r>
            <a:r>
              <a:rPr lang="en-US"/>
              <a:t>.</a:t>
            </a:r>
            <a:endParaRPr lang="en-US" u="sng"/>
          </a:p>
          <a:p>
            <a:r>
              <a:rPr lang="en-US" b="1" i="1" u="sng"/>
              <a:t>Tiling</a:t>
            </a:r>
            <a:r>
              <a:rPr lang="en-US"/>
              <a:t>: breaking the domain into tiles.</a:t>
            </a:r>
          </a:p>
          <a:p>
            <a:r>
              <a:rPr lang="en-US"/>
              <a:t>Tiling strategy: operate on each tile to completion, then move to the next tile.</a:t>
            </a:r>
          </a:p>
          <a:p>
            <a:r>
              <a:rPr lang="en-US"/>
              <a:t>Tile size can be set at runtime, according to what’s best for the machine that you’re running on.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0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0200" y="6172200"/>
            <a:ext cx="5334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51244-C64D-4A81-8D4C-EB05C41BC34F}" type="slidenum">
              <a:rPr lang="en-US"/>
              <a:pPr/>
              <a:t>43</a:t>
            </a:fld>
            <a:endParaRPr lang="en-US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Tiling Code: F90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SUBROUTINE </a:t>
            </a:r>
            <a:r>
              <a:rPr lang="en-US" sz="1200" b="1" dirty="0" err="1">
                <a:latin typeface="Courier New" pitchFamily="49" charset="0"/>
              </a:rPr>
              <a:t>matrix_matrix_mult_by_tiling</a:t>
            </a:r>
            <a:r>
              <a:rPr lang="en-US" sz="1200" b="1" dirty="0">
                <a:latin typeface="Courier New" pitchFamily="49" charset="0"/>
              </a:rPr>
              <a:t> (</a:t>
            </a:r>
            <a:r>
              <a:rPr lang="en-US" sz="1200" b="1" dirty="0" err="1">
                <a:latin typeface="Courier New" pitchFamily="49" charset="0"/>
              </a:rPr>
              <a:t>dst</a:t>
            </a:r>
            <a:r>
              <a:rPr lang="en-US" sz="1200" b="1" dirty="0">
                <a:latin typeface="Courier New" pitchFamily="49" charset="0"/>
              </a:rPr>
              <a:t>, src1, src2, nr, </a:t>
            </a:r>
            <a:r>
              <a:rPr lang="en-US" sz="1200" b="1" dirty="0" err="1">
                <a:latin typeface="Courier New" pitchFamily="49" charset="0"/>
              </a:rPr>
              <a:t>nc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nq</a:t>
            </a:r>
            <a:r>
              <a:rPr lang="en-US" sz="1200" b="1" dirty="0">
                <a:latin typeface="Courier New" pitchFamily="49" charset="0"/>
              </a:rPr>
              <a:t>, &amp;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&amp;           </a:t>
            </a:r>
            <a:r>
              <a:rPr lang="en-US" sz="1200" b="1" dirty="0" err="1">
                <a:latin typeface="Courier New" pitchFamily="49" charset="0"/>
              </a:rPr>
              <a:t>rtilesize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ctilesize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qtilesize</a:t>
            </a:r>
            <a:r>
              <a:rPr lang="en-US" sz="1200" b="1" dirty="0"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IMPLICIT NONE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INTEGER,INTENT(IN) :: nr, </a:t>
            </a:r>
            <a:r>
              <a:rPr lang="en-US" sz="1200" b="1" dirty="0" err="1">
                <a:latin typeface="Courier New" pitchFamily="49" charset="0"/>
              </a:rPr>
              <a:t>nc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nq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REAL,DIMENSION(</a:t>
            </a:r>
            <a:r>
              <a:rPr lang="en-US" sz="1200" b="1" dirty="0" err="1">
                <a:latin typeface="Courier New" pitchFamily="49" charset="0"/>
              </a:rPr>
              <a:t>nr,nc</a:t>
            </a:r>
            <a:r>
              <a:rPr lang="en-US" sz="1200" b="1" dirty="0">
                <a:latin typeface="Courier New" pitchFamily="49" charset="0"/>
              </a:rPr>
              <a:t>),INTENT(OUT) :: </a:t>
            </a:r>
            <a:r>
              <a:rPr lang="en-US" sz="1200" b="1" dirty="0" err="1">
                <a:latin typeface="Courier New" pitchFamily="49" charset="0"/>
              </a:rPr>
              <a:t>dst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REAL,DIMENSION(</a:t>
            </a:r>
            <a:r>
              <a:rPr lang="en-US" sz="1200" b="1" dirty="0" err="1">
                <a:latin typeface="Courier New" pitchFamily="49" charset="0"/>
              </a:rPr>
              <a:t>nr,nq</a:t>
            </a:r>
            <a:r>
              <a:rPr lang="en-US" sz="1200" b="1" dirty="0">
                <a:latin typeface="Courier New" pitchFamily="49" charset="0"/>
              </a:rPr>
              <a:t>),INTENT(IN)  :: src1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REAL,DIMENSION(</a:t>
            </a:r>
            <a:r>
              <a:rPr lang="en-US" sz="1200" b="1" dirty="0" err="1">
                <a:latin typeface="Courier New" pitchFamily="49" charset="0"/>
              </a:rPr>
              <a:t>nq,nc</a:t>
            </a:r>
            <a:r>
              <a:rPr lang="en-US" sz="1200" b="1" dirty="0">
                <a:latin typeface="Courier New" pitchFamily="49" charset="0"/>
              </a:rPr>
              <a:t>),INTENT(IN)  :: src2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INTEGER,INTENT(IN) :: </a:t>
            </a:r>
            <a:r>
              <a:rPr lang="en-US" sz="1200" b="1" dirty="0" err="1">
                <a:latin typeface="Courier New" pitchFamily="49" charset="0"/>
              </a:rPr>
              <a:t>rtilesize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ctilesize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qtilesize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INTEGER :: </a:t>
            </a:r>
            <a:r>
              <a:rPr lang="en-US" sz="1200" b="1" dirty="0" err="1">
                <a:latin typeface="Courier New" pitchFamily="49" charset="0"/>
              </a:rPr>
              <a:t>rstart</a:t>
            </a:r>
            <a:r>
              <a:rPr lang="en-US" sz="1200" b="1" dirty="0">
                <a:latin typeface="Courier New" pitchFamily="49" charset="0"/>
              </a:rPr>
              <a:t>, rend, </a:t>
            </a:r>
            <a:r>
              <a:rPr lang="en-US" sz="1200" b="1" dirty="0" err="1">
                <a:latin typeface="Courier New" pitchFamily="49" charset="0"/>
              </a:rPr>
              <a:t>cstart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cend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qstart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qend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DO </a:t>
            </a:r>
            <a:r>
              <a:rPr lang="en-US" sz="1200" b="1" dirty="0" err="1">
                <a:latin typeface="Courier New" pitchFamily="49" charset="0"/>
              </a:rPr>
              <a:t>cstart</a:t>
            </a:r>
            <a:r>
              <a:rPr lang="en-US" sz="1200" b="1" dirty="0">
                <a:latin typeface="Courier New" pitchFamily="49" charset="0"/>
              </a:rPr>
              <a:t> = 1, </a:t>
            </a:r>
            <a:r>
              <a:rPr lang="en-US" sz="1200" b="1" dirty="0" err="1">
                <a:latin typeface="Courier New" pitchFamily="49" charset="0"/>
              </a:rPr>
              <a:t>nc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ctilesize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</a:t>
            </a:r>
            <a:r>
              <a:rPr lang="en-US" sz="1200" b="1" dirty="0" err="1">
                <a:latin typeface="Courier New" pitchFamily="49" charset="0"/>
              </a:rPr>
              <a:t>cend</a:t>
            </a:r>
            <a:r>
              <a:rPr lang="en-US" sz="1200" b="1" dirty="0">
                <a:latin typeface="Courier New" pitchFamily="49" charset="0"/>
              </a:rPr>
              <a:t> = </a:t>
            </a:r>
            <a:r>
              <a:rPr lang="en-US" sz="1200" b="1" dirty="0" err="1">
                <a:latin typeface="Courier New" pitchFamily="49" charset="0"/>
              </a:rPr>
              <a:t>cstart</a:t>
            </a:r>
            <a:r>
              <a:rPr lang="en-US" sz="1200" b="1" dirty="0">
                <a:latin typeface="Courier New" pitchFamily="49" charset="0"/>
              </a:rPr>
              <a:t> + </a:t>
            </a:r>
            <a:r>
              <a:rPr lang="en-US" sz="1200" b="1" dirty="0" err="1">
                <a:latin typeface="Courier New" pitchFamily="49" charset="0"/>
              </a:rPr>
              <a:t>ctilesize</a:t>
            </a:r>
            <a:r>
              <a:rPr lang="en-US" sz="1200" b="1" dirty="0">
                <a:latin typeface="Courier New" pitchFamily="49" charset="0"/>
              </a:rPr>
              <a:t> - 1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IF (</a:t>
            </a:r>
            <a:r>
              <a:rPr lang="en-US" sz="1200" b="1" dirty="0" err="1">
                <a:latin typeface="Courier New" pitchFamily="49" charset="0"/>
              </a:rPr>
              <a:t>cend</a:t>
            </a:r>
            <a:r>
              <a:rPr lang="en-US" sz="1200" b="1" dirty="0">
                <a:latin typeface="Courier New" pitchFamily="49" charset="0"/>
              </a:rPr>
              <a:t> &gt; </a:t>
            </a:r>
            <a:r>
              <a:rPr lang="en-US" sz="1200" b="1" dirty="0" err="1">
                <a:latin typeface="Courier New" pitchFamily="49" charset="0"/>
              </a:rPr>
              <a:t>nc</a:t>
            </a:r>
            <a:r>
              <a:rPr lang="en-US" sz="1200" b="1" dirty="0">
                <a:latin typeface="Courier New" pitchFamily="49" charset="0"/>
              </a:rPr>
              <a:t>) </a:t>
            </a:r>
            <a:r>
              <a:rPr lang="en-US" sz="1200" b="1" dirty="0" err="1">
                <a:latin typeface="Courier New" pitchFamily="49" charset="0"/>
              </a:rPr>
              <a:t>cend</a:t>
            </a:r>
            <a:r>
              <a:rPr lang="en-US" sz="1200" b="1" dirty="0">
                <a:latin typeface="Courier New" pitchFamily="49" charset="0"/>
              </a:rPr>
              <a:t> = </a:t>
            </a:r>
            <a:r>
              <a:rPr lang="en-US" sz="1200" b="1" dirty="0" err="1">
                <a:latin typeface="Courier New" pitchFamily="49" charset="0"/>
              </a:rPr>
              <a:t>nc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DO </a:t>
            </a:r>
            <a:r>
              <a:rPr lang="en-US" sz="1200" b="1" dirty="0" err="1">
                <a:latin typeface="Courier New" pitchFamily="49" charset="0"/>
              </a:rPr>
              <a:t>rstart</a:t>
            </a:r>
            <a:r>
              <a:rPr lang="en-US" sz="1200" b="1" dirty="0">
                <a:latin typeface="Courier New" pitchFamily="49" charset="0"/>
              </a:rPr>
              <a:t> = 1, nr, </a:t>
            </a:r>
            <a:r>
              <a:rPr lang="en-US" sz="1200" b="1" dirty="0" err="1">
                <a:latin typeface="Courier New" pitchFamily="49" charset="0"/>
              </a:rPr>
              <a:t>rtilesize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  rend = </a:t>
            </a:r>
            <a:r>
              <a:rPr lang="en-US" sz="1200" b="1" dirty="0" err="1">
                <a:latin typeface="Courier New" pitchFamily="49" charset="0"/>
              </a:rPr>
              <a:t>rstart</a:t>
            </a:r>
            <a:r>
              <a:rPr lang="en-US" sz="1200" b="1" dirty="0">
                <a:latin typeface="Courier New" pitchFamily="49" charset="0"/>
              </a:rPr>
              <a:t> + </a:t>
            </a:r>
            <a:r>
              <a:rPr lang="en-US" sz="1200" b="1" dirty="0" err="1">
                <a:latin typeface="Courier New" pitchFamily="49" charset="0"/>
              </a:rPr>
              <a:t>rtilesize</a:t>
            </a:r>
            <a:r>
              <a:rPr lang="en-US" sz="1200" b="1" dirty="0">
                <a:latin typeface="Courier New" pitchFamily="49" charset="0"/>
              </a:rPr>
              <a:t> - 1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  IF (rend &gt; nr) rend = nr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  DO </a:t>
            </a:r>
            <a:r>
              <a:rPr lang="en-US" sz="1200" b="1" dirty="0" err="1">
                <a:latin typeface="Courier New" pitchFamily="49" charset="0"/>
              </a:rPr>
              <a:t>qstart</a:t>
            </a:r>
            <a:r>
              <a:rPr lang="en-US" sz="1200" b="1" dirty="0">
                <a:latin typeface="Courier New" pitchFamily="49" charset="0"/>
              </a:rPr>
              <a:t> = 1, </a:t>
            </a:r>
            <a:r>
              <a:rPr lang="en-US" sz="1200" b="1" dirty="0" err="1">
                <a:latin typeface="Courier New" pitchFamily="49" charset="0"/>
              </a:rPr>
              <a:t>nq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qtilesize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    </a:t>
            </a:r>
            <a:r>
              <a:rPr lang="en-US" sz="1200" b="1" dirty="0" err="1">
                <a:latin typeface="Courier New" pitchFamily="49" charset="0"/>
              </a:rPr>
              <a:t>qend</a:t>
            </a:r>
            <a:r>
              <a:rPr lang="en-US" sz="1200" b="1" dirty="0">
                <a:latin typeface="Courier New" pitchFamily="49" charset="0"/>
              </a:rPr>
              <a:t> = </a:t>
            </a:r>
            <a:r>
              <a:rPr lang="en-US" sz="1200" b="1" dirty="0" err="1">
                <a:latin typeface="Courier New" pitchFamily="49" charset="0"/>
              </a:rPr>
              <a:t>qstart</a:t>
            </a:r>
            <a:r>
              <a:rPr lang="en-US" sz="1200" b="1" dirty="0">
                <a:latin typeface="Courier New" pitchFamily="49" charset="0"/>
              </a:rPr>
              <a:t> + </a:t>
            </a:r>
            <a:r>
              <a:rPr lang="en-US" sz="1200" b="1" dirty="0" err="1">
                <a:latin typeface="Courier New" pitchFamily="49" charset="0"/>
              </a:rPr>
              <a:t>qtilesize</a:t>
            </a:r>
            <a:r>
              <a:rPr lang="en-US" sz="1200" b="1" dirty="0">
                <a:latin typeface="Courier New" pitchFamily="49" charset="0"/>
              </a:rPr>
              <a:t> - 1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    IF (</a:t>
            </a:r>
            <a:r>
              <a:rPr lang="en-US" sz="1200" b="1" dirty="0" err="1">
                <a:latin typeface="Courier New" pitchFamily="49" charset="0"/>
              </a:rPr>
              <a:t>qend</a:t>
            </a:r>
            <a:r>
              <a:rPr lang="en-US" sz="1200" b="1" dirty="0">
                <a:latin typeface="Courier New" pitchFamily="49" charset="0"/>
              </a:rPr>
              <a:t> &gt; </a:t>
            </a:r>
            <a:r>
              <a:rPr lang="en-US" sz="1200" b="1" dirty="0" err="1">
                <a:latin typeface="Courier New" pitchFamily="49" charset="0"/>
              </a:rPr>
              <a:t>nq</a:t>
            </a:r>
            <a:r>
              <a:rPr lang="en-US" sz="1200" b="1" dirty="0">
                <a:latin typeface="Courier New" pitchFamily="49" charset="0"/>
              </a:rPr>
              <a:t>) </a:t>
            </a:r>
            <a:r>
              <a:rPr lang="en-US" sz="1200" b="1" dirty="0" err="1">
                <a:latin typeface="Courier New" pitchFamily="49" charset="0"/>
              </a:rPr>
              <a:t>qend</a:t>
            </a:r>
            <a:r>
              <a:rPr lang="en-US" sz="1200" b="1" dirty="0">
                <a:latin typeface="Courier New" pitchFamily="49" charset="0"/>
              </a:rPr>
              <a:t> = </a:t>
            </a:r>
            <a:r>
              <a:rPr lang="en-US" sz="1200" b="1" dirty="0" err="1">
                <a:latin typeface="Courier New" pitchFamily="49" charset="0"/>
              </a:rPr>
              <a:t>nq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    CALL </a:t>
            </a:r>
            <a:r>
              <a:rPr lang="en-US" sz="1200" b="1" dirty="0" err="1">
                <a:latin typeface="Courier New" pitchFamily="49" charset="0"/>
              </a:rPr>
              <a:t>matrix_matrix_mult_tile</a:t>
            </a:r>
            <a:r>
              <a:rPr lang="en-US" sz="1200" b="1" dirty="0">
                <a:latin typeface="Courier New" pitchFamily="49" charset="0"/>
              </a:rPr>
              <a:t>(</a:t>
            </a:r>
            <a:r>
              <a:rPr lang="en-US" sz="1200" b="1" dirty="0" err="1">
                <a:latin typeface="Courier New" pitchFamily="49" charset="0"/>
              </a:rPr>
              <a:t>dst</a:t>
            </a:r>
            <a:r>
              <a:rPr lang="en-US" sz="1200" b="1" dirty="0">
                <a:latin typeface="Courier New" pitchFamily="49" charset="0"/>
              </a:rPr>
              <a:t>, src1, src2, nr, </a:t>
            </a:r>
            <a:r>
              <a:rPr lang="en-US" sz="1200" b="1" dirty="0" err="1">
                <a:latin typeface="Courier New" pitchFamily="49" charset="0"/>
              </a:rPr>
              <a:t>nc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nq</a:t>
            </a:r>
            <a:r>
              <a:rPr lang="en-US" sz="1200" b="1" dirty="0">
                <a:latin typeface="Courier New" pitchFamily="49" charset="0"/>
              </a:rPr>
              <a:t>, &amp;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&amp;                                   </a:t>
            </a:r>
            <a:r>
              <a:rPr lang="en-US" sz="1200" b="1" dirty="0" err="1">
                <a:latin typeface="Courier New" pitchFamily="49" charset="0"/>
              </a:rPr>
              <a:t>rstart</a:t>
            </a:r>
            <a:r>
              <a:rPr lang="en-US" sz="1200" b="1" dirty="0">
                <a:latin typeface="Courier New" pitchFamily="49" charset="0"/>
              </a:rPr>
              <a:t>, rend, </a:t>
            </a:r>
            <a:r>
              <a:rPr lang="en-US" sz="1200" b="1" dirty="0" err="1">
                <a:latin typeface="Courier New" pitchFamily="49" charset="0"/>
              </a:rPr>
              <a:t>cstart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cend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qstart</a:t>
            </a:r>
            <a:r>
              <a:rPr lang="en-US" sz="1200" b="1" dirty="0">
                <a:latin typeface="Courier New" pitchFamily="49" charset="0"/>
              </a:rPr>
              <a:t>, </a:t>
            </a:r>
            <a:r>
              <a:rPr lang="en-US" sz="1200" b="1" dirty="0" err="1">
                <a:latin typeface="Courier New" pitchFamily="49" charset="0"/>
              </a:rPr>
              <a:t>qend</a:t>
            </a:r>
            <a:r>
              <a:rPr lang="en-US" sz="1200" b="1" dirty="0"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  END DO !! </a:t>
            </a:r>
            <a:r>
              <a:rPr lang="en-US" sz="1200" b="1" dirty="0" err="1" smtClean="0">
                <a:latin typeface="Courier New" pitchFamily="49" charset="0"/>
              </a:rPr>
              <a:t>qstart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  END DO !! </a:t>
            </a:r>
            <a:r>
              <a:rPr lang="en-US" sz="1200" b="1" dirty="0" err="1" smtClean="0">
                <a:latin typeface="Courier New" pitchFamily="49" charset="0"/>
              </a:rPr>
              <a:t>rstart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  END DO !! </a:t>
            </a:r>
            <a:r>
              <a:rPr lang="en-US" sz="1200" b="1" dirty="0" err="1" smtClean="0">
                <a:latin typeface="Courier New" pitchFamily="49" charset="0"/>
              </a:rPr>
              <a:t>cstart</a:t>
            </a:r>
            <a:endParaRPr lang="en-US" sz="12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latin typeface="Courier New" pitchFamily="49" charset="0"/>
              </a:rPr>
              <a:t>END SUBROUTINE </a:t>
            </a:r>
            <a:r>
              <a:rPr lang="en-US" sz="1200" b="1" dirty="0" err="1">
                <a:latin typeface="Courier New" pitchFamily="49" charset="0"/>
              </a:rPr>
              <a:t>matrix_matrix_mult_by_tiling</a:t>
            </a:r>
            <a:endParaRPr lang="en-US" sz="12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2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9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0200" y="6172200"/>
            <a:ext cx="5334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E95FCA-7163-49DE-96D9-D82D485ADAC4}" type="slidenum">
              <a:rPr lang="en-US"/>
              <a:pPr/>
              <a:t>44</a:t>
            </a:fld>
            <a:endParaRPr lang="en-US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Tiling Code: C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void matrix_matrix_mult_by_tiling (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   float** dst, float** src1, float** src2,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   int nr, int nc, int nq,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   int rtilesize, int ctilesize, int qtilesize)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{ /* matrix_matrix_mult_by_tiling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int rstart, rend, cstart, cend, qstart, qend;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for (rstart = 0; rstart &lt; nr; rstart += rtilesize)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rend = rstart + rtilesize –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if (rend &gt;= nr) rend = nr - 1;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for (cstart = 0; cstart &lt; nc; cstart += ctilesize)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cend = cstart + ctilesize –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if (cend &gt;= nc) cend = nc - 1;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for (qstart = 0; qstart &lt; nq; qstart += qtilesize)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  qend = qstart + qtilesize –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  if (qend &gt;= nq) qend = nq - 1;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  matrix_matrix_mult_tile(dst, src1, src2, nr, nc, nq,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                          rstart, rend, cstart, cend, qstart, qend);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} /* for qstart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} /* for cstart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} /* for rstart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} /* matrix_matrix_mult_by_tiling */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2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0200" y="6172200"/>
            <a:ext cx="5334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FEDA8-1818-4EF5-AB84-81C189EF6859}" type="slidenum">
              <a:rPr lang="en-US"/>
              <a:pPr/>
              <a:t>45</a:t>
            </a:fld>
            <a:endParaRPr lang="en-US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Multiplying Within a Tile: F90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SUBROUTINE </a:t>
            </a:r>
            <a:r>
              <a:rPr lang="en-US" sz="1400" b="1" dirty="0" err="1">
                <a:latin typeface="Courier New" pitchFamily="49" charset="0"/>
              </a:rPr>
              <a:t>matrix_matrix_mult_tile</a:t>
            </a:r>
            <a:r>
              <a:rPr lang="en-US" sz="1400" b="1" dirty="0">
                <a:latin typeface="Courier New" pitchFamily="49" charset="0"/>
              </a:rPr>
              <a:t> (</a:t>
            </a:r>
            <a:r>
              <a:rPr lang="en-US" sz="1400" b="1" dirty="0" err="1">
                <a:latin typeface="Courier New" pitchFamily="49" charset="0"/>
              </a:rPr>
              <a:t>dst</a:t>
            </a:r>
            <a:r>
              <a:rPr lang="en-US" sz="1400" b="1" dirty="0">
                <a:latin typeface="Courier New" pitchFamily="49" charset="0"/>
              </a:rPr>
              <a:t>, src1, src2, nr, </a:t>
            </a:r>
            <a:r>
              <a:rPr lang="en-US" sz="1400" b="1" dirty="0" err="1">
                <a:latin typeface="Courier New" pitchFamily="49" charset="0"/>
              </a:rPr>
              <a:t>nc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nq</a:t>
            </a:r>
            <a:r>
              <a:rPr lang="en-US" sz="1400" b="1" dirty="0">
                <a:latin typeface="Courier New" pitchFamily="49" charset="0"/>
              </a:rPr>
              <a:t>, &amp;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&amp;             </a:t>
            </a:r>
            <a:r>
              <a:rPr lang="en-US" sz="1400" b="1" dirty="0" err="1">
                <a:latin typeface="Courier New" pitchFamily="49" charset="0"/>
              </a:rPr>
              <a:t>rstart</a:t>
            </a:r>
            <a:r>
              <a:rPr lang="en-US" sz="1400" b="1" dirty="0">
                <a:latin typeface="Courier New" pitchFamily="49" charset="0"/>
              </a:rPr>
              <a:t>, rend, </a:t>
            </a:r>
            <a:r>
              <a:rPr lang="en-US" sz="1400" b="1" dirty="0" err="1">
                <a:latin typeface="Courier New" pitchFamily="49" charset="0"/>
              </a:rPr>
              <a:t>cstart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cend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qstart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qend</a:t>
            </a:r>
            <a:r>
              <a:rPr lang="en-US" sz="1400" b="1" dirty="0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IMPLICIT NONE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INTEGER,INTENT(IN) :: nr, </a:t>
            </a:r>
            <a:r>
              <a:rPr lang="en-US" sz="1400" b="1" dirty="0" err="1">
                <a:latin typeface="Courier New" pitchFamily="49" charset="0"/>
              </a:rPr>
              <a:t>nc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nq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REAL,DIMENSION(</a:t>
            </a:r>
            <a:r>
              <a:rPr lang="en-US" sz="1400" b="1" dirty="0" err="1">
                <a:latin typeface="Courier New" pitchFamily="49" charset="0"/>
              </a:rPr>
              <a:t>nr,nc</a:t>
            </a:r>
            <a:r>
              <a:rPr lang="en-US" sz="1400" b="1" dirty="0">
                <a:latin typeface="Courier New" pitchFamily="49" charset="0"/>
              </a:rPr>
              <a:t>),INTENT(OUT) :: </a:t>
            </a:r>
            <a:r>
              <a:rPr lang="en-US" sz="1400" b="1" dirty="0" err="1">
                <a:latin typeface="Courier New" pitchFamily="49" charset="0"/>
              </a:rPr>
              <a:t>dst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REAL,DIMENSION(</a:t>
            </a:r>
            <a:r>
              <a:rPr lang="en-US" sz="1400" b="1" dirty="0" err="1">
                <a:latin typeface="Courier New" pitchFamily="49" charset="0"/>
              </a:rPr>
              <a:t>nr,nq</a:t>
            </a:r>
            <a:r>
              <a:rPr lang="en-US" sz="1400" b="1" dirty="0">
                <a:latin typeface="Courier New" pitchFamily="49" charset="0"/>
              </a:rPr>
              <a:t>),INTENT(IN)  :: src1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REAL,DIMENSION(</a:t>
            </a:r>
            <a:r>
              <a:rPr lang="en-US" sz="1400" b="1" dirty="0" err="1">
                <a:latin typeface="Courier New" pitchFamily="49" charset="0"/>
              </a:rPr>
              <a:t>nq,nc</a:t>
            </a:r>
            <a:r>
              <a:rPr lang="en-US" sz="1400" b="1" dirty="0">
                <a:latin typeface="Courier New" pitchFamily="49" charset="0"/>
              </a:rPr>
              <a:t>),INTENT(IN)  :: src2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INTEGER,INTENT(IN) :: </a:t>
            </a:r>
            <a:r>
              <a:rPr lang="en-US" sz="1400" b="1" dirty="0" err="1">
                <a:latin typeface="Courier New" pitchFamily="49" charset="0"/>
              </a:rPr>
              <a:t>rstart</a:t>
            </a:r>
            <a:r>
              <a:rPr lang="en-US" sz="1400" b="1" dirty="0">
                <a:latin typeface="Courier New" pitchFamily="49" charset="0"/>
              </a:rPr>
              <a:t>, rend, </a:t>
            </a:r>
            <a:r>
              <a:rPr lang="en-US" sz="1400" b="1" dirty="0" err="1">
                <a:latin typeface="Courier New" pitchFamily="49" charset="0"/>
              </a:rPr>
              <a:t>cstart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cend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qstart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qend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INTEGER :: r, c, q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DO c = </a:t>
            </a:r>
            <a:r>
              <a:rPr lang="en-US" sz="1400" b="1" dirty="0" err="1">
                <a:latin typeface="Courier New" pitchFamily="49" charset="0"/>
              </a:rPr>
              <a:t>cstart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cend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DO r = </a:t>
            </a:r>
            <a:r>
              <a:rPr lang="en-US" sz="1400" b="1" dirty="0" err="1">
                <a:latin typeface="Courier New" pitchFamily="49" charset="0"/>
              </a:rPr>
              <a:t>rstart</a:t>
            </a:r>
            <a:r>
              <a:rPr lang="en-US" sz="1400" b="1" dirty="0">
                <a:latin typeface="Courier New" pitchFamily="49" charset="0"/>
              </a:rPr>
              <a:t>, rend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IF (</a:t>
            </a:r>
            <a:r>
              <a:rPr lang="en-US" sz="1400" b="1" dirty="0" err="1">
                <a:latin typeface="Courier New" pitchFamily="49" charset="0"/>
              </a:rPr>
              <a:t>qstart</a:t>
            </a:r>
            <a:r>
              <a:rPr lang="en-US" sz="1400" b="1" dirty="0">
                <a:latin typeface="Courier New" pitchFamily="49" charset="0"/>
              </a:rPr>
              <a:t> == 1) </a:t>
            </a:r>
            <a:r>
              <a:rPr lang="en-US" sz="1400" b="1" dirty="0" err="1">
                <a:latin typeface="Courier New" pitchFamily="49" charset="0"/>
              </a:rPr>
              <a:t>dst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</a:rPr>
              <a:t>r,c</a:t>
            </a:r>
            <a:r>
              <a:rPr lang="en-US" sz="1400" b="1" dirty="0">
                <a:latin typeface="Courier New" pitchFamily="49" charset="0"/>
              </a:rPr>
              <a:t>) = 0.0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DO q = </a:t>
            </a:r>
            <a:r>
              <a:rPr lang="en-US" sz="1400" b="1" dirty="0" err="1">
                <a:latin typeface="Courier New" pitchFamily="49" charset="0"/>
              </a:rPr>
              <a:t>qstart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qend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  </a:t>
            </a:r>
            <a:r>
              <a:rPr lang="en-US" sz="1400" b="1" dirty="0" err="1">
                <a:latin typeface="Courier New" pitchFamily="49" charset="0"/>
              </a:rPr>
              <a:t>dst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</a:rPr>
              <a:t>r,c</a:t>
            </a:r>
            <a:r>
              <a:rPr lang="en-US" sz="1400" b="1" dirty="0">
                <a:latin typeface="Courier New" pitchFamily="49" charset="0"/>
              </a:rPr>
              <a:t>) = </a:t>
            </a:r>
            <a:r>
              <a:rPr lang="en-US" sz="1400" b="1" dirty="0" err="1">
                <a:latin typeface="Courier New" pitchFamily="49" charset="0"/>
              </a:rPr>
              <a:t>dst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</a:rPr>
              <a:t>r,c</a:t>
            </a:r>
            <a:r>
              <a:rPr lang="en-US" sz="1400" b="1" dirty="0">
                <a:latin typeface="Courier New" pitchFamily="49" charset="0"/>
              </a:rPr>
              <a:t>) + src1(</a:t>
            </a:r>
            <a:r>
              <a:rPr lang="en-US" sz="1400" b="1" dirty="0" err="1">
                <a:latin typeface="Courier New" pitchFamily="49" charset="0"/>
              </a:rPr>
              <a:t>r,q</a:t>
            </a:r>
            <a:r>
              <a:rPr lang="en-US" sz="1400" b="1" dirty="0">
                <a:latin typeface="Courier New" pitchFamily="49" charset="0"/>
              </a:rPr>
              <a:t>) * src2(</a:t>
            </a:r>
            <a:r>
              <a:rPr lang="en-US" sz="1400" b="1" dirty="0" err="1">
                <a:latin typeface="Courier New" pitchFamily="49" charset="0"/>
              </a:rPr>
              <a:t>q,c</a:t>
            </a:r>
            <a:r>
              <a:rPr lang="en-US" sz="1400" b="1" dirty="0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END DO !! </a:t>
            </a:r>
            <a:r>
              <a:rPr lang="en-US" sz="1400" b="1" dirty="0" smtClean="0">
                <a:latin typeface="Courier New" pitchFamily="49" charset="0"/>
              </a:rPr>
              <a:t>q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END DO !! </a:t>
            </a:r>
            <a:r>
              <a:rPr lang="en-US" sz="1400" b="1" dirty="0" smtClean="0">
                <a:latin typeface="Courier New" pitchFamily="49" charset="0"/>
              </a:rPr>
              <a:t>r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END DO !! </a:t>
            </a:r>
            <a:r>
              <a:rPr lang="en-US" sz="1400" b="1" dirty="0" smtClean="0">
                <a:latin typeface="Courier New" pitchFamily="49" charset="0"/>
              </a:rPr>
              <a:t>c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END SUBROUTINE </a:t>
            </a:r>
            <a:r>
              <a:rPr lang="en-US" sz="1400" b="1" dirty="0" err="1">
                <a:latin typeface="Courier New" pitchFamily="49" charset="0"/>
              </a:rPr>
              <a:t>matrix_matrix_mult_tile</a:t>
            </a:r>
            <a:endParaRPr lang="en-US" sz="1400" b="1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9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0200" y="6172200"/>
            <a:ext cx="5334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2E0DF-20DE-42B5-A38D-366DC1230FD8}" type="slidenum">
              <a:rPr lang="en-US"/>
              <a:pPr/>
              <a:t>46</a:t>
            </a:fld>
            <a:endParaRPr lang="en-US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Multiplying Within a Tile: C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void matrix_matrix_mult_tile (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     float** dst, float** src1, float** src2,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     int nr, int nc, int nq,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     int rstart, int rend, int cstart, int cend,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     int qstart, int qend)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{ /* matrix_matrix_mult_tile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int r, c, q;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700" b="1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for (r = rstart; r &lt;= rend; r++)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for (c = cstart; c &lt;= cend; c++)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  if (qstart == 0) dst[r][c] = 0.0;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  for (q = qstart; q &lt;= qend; q++)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    dst[r][c] = dst[r][c] + src1[r][q] * src2[q][c];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  } /* for q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} /* for c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} /* for r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} /* matrix_matrix_mult_tile */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2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46D4CB35-5E71-4FDE-91D8-7324BB03C0D0}" type="slidenum">
              <a:rPr lang="en-US"/>
              <a:pPr/>
              <a:t>47</a:t>
            </a:fld>
            <a:endParaRPr lang="en-US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with Tiling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295400"/>
            <a:ext cx="8991600" cy="4718050"/>
            <a:chOff x="192" y="816"/>
            <a:chExt cx="5664" cy="2972"/>
          </a:xfrm>
        </p:grpSpPr>
        <p:graphicFrame>
          <p:nvGraphicFramePr>
            <p:cNvPr id="617476" name="Object 4"/>
            <p:cNvGraphicFramePr>
              <a:graphicFrameLocks noChangeAspect="1"/>
            </p:cNvGraphicFramePr>
            <p:nvPr/>
          </p:nvGraphicFramePr>
          <p:xfrm>
            <a:off x="2400" y="960"/>
            <a:ext cx="2943" cy="2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Worksheet" r:id="rId4" imgW="11790000" imgH="10305000" progId="Excel.Sheet.8">
                    <p:embed/>
                  </p:oleObj>
                </mc:Choice>
                <mc:Fallback>
                  <p:oleObj name="Worksheet" r:id="rId4" imgW="11790000" imgH="103050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960"/>
                          <a:ext cx="2943" cy="2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7477" name="Object 5"/>
            <p:cNvGraphicFramePr>
              <a:graphicFrameLocks noChangeAspect="1"/>
            </p:cNvGraphicFramePr>
            <p:nvPr/>
          </p:nvGraphicFramePr>
          <p:xfrm>
            <a:off x="192" y="816"/>
            <a:ext cx="2400" cy="2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Worksheet" r:id="rId6" imgW="11801160" imgH="8786160" progId="Excel.Sheet.8">
                    <p:embed/>
                  </p:oleObj>
                </mc:Choice>
                <mc:Fallback>
                  <p:oleObj name="Worksheet" r:id="rId6" imgW="11801160" imgH="878616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816"/>
                          <a:ext cx="2400" cy="29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184" y="1680"/>
              <a:ext cx="672" cy="1584"/>
              <a:chOff x="288" y="1296"/>
              <a:chExt cx="672" cy="1584"/>
            </a:xfrm>
          </p:grpSpPr>
          <p:sp>
            <p:nvSpPr>
              <p:cNvPr id="617479" name="AutoShape 7"/>
              <p:cNvSpPr>
                <a:spLocks noChangeArrowheads="1"/>
              </p:cNvSpPr>
              <p:nvPr/>
            </p:nvSpPr>
            <p:spPr bwMode="auto">
              <a:xfrm>
                <a:off x="480" y="1296"/>
                <a:ext cx="288" cy="1248"/>
              </a:xfrm>
              <a:prstGeom prst="downArrow">
                <a:avLst>
                  <a:gd name="adj1" fmla="val 50000"/>
                  <a:gd name="adj2" fmla="val 108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80" name="Text Box 8"/>
              <p:cNvSpPr txBox="1">
                <a:spLocks noChangeArrowheads="1"/>
              </p:cNvSpPr>
              <p:nvPr/>
            </p:nvSpPr>
            <p:spPr bwMode="auto">
              <a:xfrm>
                <a:off x="288" y="2592"/>
                <a:ext cx="6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Better</a:t>
                </a: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3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0200" y="6172200"/>
            <a:ext cx="5334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601C1-6756-41F1-B5C5-F1763916E8FF}" type="slidenum">
              <a:rPr lang="en-US"/>
              <a:pPr/>
              <a:t>48</a:t>
            </a:fld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Advantages of Tiling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953000"/>
          </a:xfrm>
        </p:spPr>
        <p:txBody>
          <a:bodyPr/>
          <a:lstStyle/>
          <a:p>
            <a:r>
              <a:rPr lang="en-US"/>
              <a:t>It allows your code to </a:t>
            </a:r>
            <a:r>
              <a:rPr lang="en-US" b="1" u="sng"/>
              <a:t>exploit data locality</a:t>
            </a:r>
            <a:r>
              <a:rPr lang="en-US"/>
              <a:t> better, to get much more cache reuse: your code runs faster!</a:t>
            </a:r>
          </a:p>
          <a:p>
            <a:r>
              <a:rPr lang="en-US"/>
              <a:t>It’s a relatively </a:t>
            </a:r>
            <a:r>
              <a:rPr lang="en-US" b="1" u="sng"/>
              <a:t>modest amount of extra coding</a:t>
            </a:r>
            <a:r>
              <a:rPr lang="en-US"/>
              <a:t> (typically a few wrapper functions and some changes to loop bounds).</a:t>
            </a:r>
          </a:p>
          <a:p>
            <a:r>
              <a:rPr lang="en-US" b="1" u="sng"/>
              <a:t>If you don’t need</a:t>
            </a:r>
            <a:r>
              <a:rPr lang="en-US"/>
              <a:t> tiling – because of the hardware, the compiler or the problem size – then you can  </a:t>
            </a:r>
            <a:r>
              <a:rPr lang="en-US" b="1" u="sng"/>
              <a:t>turn it off by simply</a:t>
            </a:r>
            <a:r>
              <a:rPr lang="en-US"/>
              <a:t> setting the tile size equal to the problem size.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6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0200" y="6172200"/>
            <a:ext cx="5334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C6F9C-6507-4108-AD5B-E135759ECC3E}" type="slidenum">
              <a:rPr lang="en-US"/>
              <a:pPr/>
              <a:t>49</a:t>
            </a:fld>
            <a:endParaRPr lang="en-US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Will Tiling Always Work?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Tiling </a:t>
            </a:r>
            <a:r>
              <a:rPr lang="en-US" b="1" u="sng" dirty="0"/>
              <a:t>WON’T</a:t>
            </a:r>
            <a:r>
              <a:rPr lang="en-US" dirty="0"/>
              <a:t> always work. Why?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Well, tiling works well when:</a:t>
            </a:r>
          </a:p>
          <a:p>
            <a:r>
              <a:rPr lang="en-US" dirty="0"/>
              <a:t>the order in which calculations occur doesn’t matter much, AND</a:t>
            </a:r>
          </a:p>
          <a:p>
            <a:r>
              <a:rPr lang="en-US" dirty="0"/>
              <a:t>there are lots and lots of calculations to do for each memory movement.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If either condition is absent, then tiling won’t help.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8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B91A-D25A-4171-9B64-6EC05E7A942A}" type="slidenum">
              <a:rPr lang="en-US"/>
              <a:pPr/>
              <a:t>5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Zoom</a:t>
            </a:r>
            <a:endParaRPr lang="en-US" sz="36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Go to: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http://zoom.us/j/979158478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thanks </a:t>
            </a:r>
            <a:r>
              <a:rPr lang="en-US" dirty="0" smtClean="0"/>
              <a:t>Eddie </a:t>
            </a:r>
            <a:r>
              <a:rPr lang="en-US" dirty="0" err="1" smtClean="0"/>
              <a:t>Huebsch</a:t>
            </a:r>
            <a:r>
              <a:rPr lang="en-US" dirty="0" smtClean="0"/>
              <a:t>, OU CIO, </a:t>
            </a:r>
            <a:r>
              <a:rPr lang="en-US" dirty="0"/>
              <a:t>for providing this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PLEASE </a:t>
            </a:r>
            <a:r>
              <a:rPr lang="en-US" b="1" dirty="0"/>
              <a:t>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9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Multicore/Many-core Basics</a:t>
            </a:r>
          </a:p>
        </p:txBody>
      </p:sp>
    </p:spTree>
    <p:extLst>
      <p:ext uri="{BB962C8B-B14F-4D97-AF65-F5344CB8AC3E}">
        <p14:creationId xmlns:p14="http://schemas.microsoft.com/office/powerpoint/2010/main" val="3135475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92D82-AFA7-4FBA-BAEE-EC4F6E446E2C}" type="slidenum">
              <a:rPr lang="en-US"/>
              <a:pPr/>
              <a:t>51</a:t>
            </a:fld>
            <a:endParaRPr lang="en-US"/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is Multicore?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the olden days (that is, </a:t>
            </a:r>
            <a:r>
              <a:rPr lang="en-US" dirty="0" smtClean="0"/>
              <a:t>through the </a:t>
            </a:r>
            <a:r>
              <a:rPr lang="en-US" dirty="0"/>
              <a:t>first half of 2005), </a:t>
            </a:r>
            <a:r>
              <a:rPr lang="en-US" dirty="0" smtClean="0"/>
              <a:t>             each </a:t>
            </a:r>
            <a:r>
              <a:rPr lang="en-US" dirty="0"/>
              <a:t>CPU chip had one “brain” in it.</a:t>
            </a:r>
          </a:p>
          <a:p>
            <a:pPr>
              <a:spcBef>
                <a:spcPts val="0"/>
              </a:spcBef>
            </a:pPr>
            <a:r>
              <a:rPr lang="en-US" dirty="0"/>
              <a:t>Starting the second half of 2005, each CPU chip </a:t>
            </a:r>
            <a:r>
              <a:rPr lang="en-US" dirty="0" smtClean="0"/>
              <a:t>could have up to 2 </a:t>
            </a:r>
            <a:r>
              <a:rPr lang="en-US" b="1" i="1" u="sng" dirty="0"/>
              <a:t>cores</a:t>
            </a:r>
            <a:r>
              <a:rPr lang="en-US" dirty="0"/>
              <a:t> (brains); starting in late 2006, 4 cores; starting in late 2008, 6 cores; </a:t>
            </a:r>
            <a:r>
              <a:rPr lang="en-US" dirty="0" smtClean="0"/>
              <a:t>in early 2010, </a:t>
            </a:r>
            <a:r>
              <a:rPr lang="en-US" dirty="0"/>
              <a:t>8 </a:t>
            </a:r>
            <a:r>
              <a:rPr lang="en-US" dirty="0" smtClean="0"/>
              <a:t>cores; in mid 2010, 12 cores; in 2011, 16 cores (AMD</a:t>
            </a:r>
            <a:r>
              <a:rPr lang="en-US" dirty="0" smtClean="0"/>
              <a:t>); by 2017, 32 cores (AMD).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1" u="sng" dirty="0"/>
              <a:t>Jargon</a:t>
            </a:r>
            <a:r>
              <a:rPr lang="en-US" dirty="0"/>
              <a:t>: Each CPU chip plugs into a </a:t>
            </a:r>
            <a:r>
              <a:rPr lang="en-US" b="1" i="1" u="sng" dirty="0"/>
              <a:t>socket</a:t>
            </a:r>
            <a:r>
              <a:rPr lang="en-US" dirty="0"/>
              <a:t>, so these days, to avoid confusion, people refer to </a:t>
            </a:r>
            <a:r>
              <a:rPr lang="en-US" b="1" u="sng" dirty="0"/>
              <a:t>sockets</a:t>
            </a:r>
            <a:r>
              <a:rPr lang="en-US" dirty="0"/>
              <a:t> and </a:t>
            </a:r>
            <a:r>
              <a:rPr lang="en-US" b="1" u="sng" dirty="0"/>
              <a:t>cores</a:t>
            </a:r>
            <a:r>
              <a:rPr lang="en-US" dirty="0"/>
              <a:t>, rather than CPUs or processors.</a:t>
            </a:r>
          </a:p>
          <a:p>
            <a:pPr>
              <a:spcBef>
                <a:spcPts val="0"/>
              </a:spcBef>
            </a:pPr>
            <a:r>
              <a:rPr lang="en-US" dirty="0"/>
              <a:t>Each core is just like a full blown CPU, except that it shares its </a:t>
            </a:r>
            <a:r>
              <a:rPr lang="en-US" dirty="0" smtClean="0"/>
              <a:t>socket (and maybe some of its cache) </a:t>
            </a:r>
            <a:r>
              <a:rPr lang="en-US" dirty="0"/>
              <a:t>with one or more other cores – and therefore shares its bandwidth to </a:t>
            </a:r>
            <a:r>
              <a:rPr lang="en-US" dirty="0" smtClean="0"/>
              <a:t>RAM with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1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E6B9B272-C69B-42C5-9B86-5267197102C1}" type="slidenum">
              <a:rPr lang="en-US"/>
              <a:pPr/>
              <a:t>52</a:t>
            </a:fld>
            <a:endParaRPr lang="en-US"/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 Core</a:t>
            </a:r>
          </a:p>
        </p:txBody>
      </p:sp>
      <p:sp>
        <p:nvSpPr>
          <p:cNvPr id="969731" name="Rectangle 3"/>
          <p:cNvSpPr>
            <a:spLocks noChangeArrowheads="1"/>
          </p:cNvSpPr>
          <p:nvPr/>
        </p:nvSpPr>
        <p:spPr bwMode="auto">
          <a:xfrm>
            <a:off x="3727450" y="1295400"/>
            <a:ext cx="1828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Rockwell" pitchFamily="18" charset="0"/>
              </a:rPr>
              <a:t>Core Core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3581400"/>
            <a:ext cx="7315200" cy="2438400"/>
            <a:chOff x="624" y="2304"/>
            <a:chExt cx="4608" cy="1536"/>
          </a:xfrm>
        </p:grpSpPr>
        <p:sp>
          <p:nvSpPr>
            <p:cNvPr id="969733" name="Rectangle 5"/>
            <p:cNvSpPr>
              <a:spLocks noChangeArrowheads="1"/>
            </p:cNvSpPr>
            <p:nvPr/>
          </p:nvSpPr>
          <p:spPr bwMode="auto">
            <a:xfrm>
              <a:off x="624" y="2304"/>
              <a:ext cx="4608" cy="15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34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35" name="Line 7"/>
            <p:cNvSpPr>
              <a:spLocks noChangeShapeType="1"/>
            </p:cNvSpPr>
            <p:nvPr/>
          </p:nvSpPr>
          <p:spPr bwMode="auto">
            <a:xfrm>
              <a:off x="624" y="268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36" name="Line 8"/>
            <p:cNvSpPr>
              <a:spLocks noChangeShapeType="1"/>
            </p:cNvSpPr>
            <p:nvPr/>
          </p:nvSpPr>
          <p:spPr bwMode="auto">
            <a:xfrm>
              <a:off x="624" y="288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37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38" name="Line 10"/>
            <p:cNvSpPr>
              <a:spLocks noChangeShapeType="1"/>
            </p:cNvSpPr>
            <p:nvPr/>
          </p:nvSpPr>
          <p:spPr bwMode="auto">
            <a:xfrm>
              <a:off x="624" y="3264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39" name="Line 11"/>
            <p:cNvSpPr>
              <a:spLocks noChangeShapeType="1"/>
            </p:cNvSpPr>
            <p:nvPr/>
          </p:nvSpPr>
          <p:spPr bwMode="auto">
            <a:xfrm>
              <a:off x="624" y="345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40" name="Line 12"/>
            <p:cNvSpPr>
              <a:spLocks noChangeShapeType="1"/>
            </p:cNvSpPr>
            <p:nvPr/>
          </p:nvSpPr>
          <p:spPr bwMode="auto">
            <a:xfrm>
              <a:off x="624" y="364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41" name="Line 13"/>
            <p:cNvSpPr>
              <a:spLocks noChangeShapeType="1"/>
            </p:cNvSpPr>
            <p:nvPr/>
          </p:nvSpPr>
          <p:spPr bwMode="auto">
            <a:xfrm>
              <a:off x="504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42" name="Line 14"/>
            <p:cNvSpPr>
              <a:spLocks noChangeShapeType="1"/>
            </p:cNvSpPr>
            <p:nvPr/>
          </p:nvSpPr>
          <p:spPr bwMode="auto">
            <a:xfrm>
              <a:off x="81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43" name="Line 15"/>
            <p:cNvSpPr>
              <a:spLocks noChangeShapeType="1"/>
            </p:cNvSpPr>
            <p:nvPr/>
          </p:nvSpPr>
          <p:spPr bwMode="auto">
            <a:xfrm>
              <a:off x="100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44" name="Line 16"/>
            <p:cNvSpPr>
              <a:spLocks noChangeShapeType="1"/>
            </p:cNvSpPr>
            <p:nvPr/>
          </p:nvSpPr>
          <p:spPr bwMode="auto">
            <a:xfrm>
              <a:off x="120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45" name="Line 17"/>
            <p:cNvSpPr>
              <a:spLocks noChangeShapeType="1"/>
            </p:cNvSpPr>
            <p:nvPr/>
          </p:nvSpPr>
          <p:spPr bwMode="auto">
            <a:xfrm>
              <a:off x="139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46" name="Line 18"/>
            <p:cNvSpPr>
              <a:spLocks noChangeShapeType="1"/>
            </p:cNvSpPr>
            <p:nvPr/>
          </p:nvSpPr>
          <p:spPr bwMode="auto">
            <a:xfrm>
              <a:off x="158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47" name="Line 19"/>
            <p:cNvSpPr>
              <a:spLocks noChangeShapeType="1"/>
            </p:cNvSpPr>
            <p:nvPr/>
          </p:nvSpPr>
          <p:spPr bwMode="auto">
            <a:xfrm>
              <a:off x="177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48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49" name="Line 21"/>
            <p:cNvSpPr>
              <a:spLocks noChangeShapeType="1"/>
            </p:cNvSpPr>
            <p:nvPr/>
          </p:nvSpPr>
          <p:spPr bwMode="auto">
            <a:xfrm>
              <a:off x="216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50" name="Line 22"/>
            <p:cNvSpPr>
              <a:spLocks noChangeShapeType="1"/>
            </p:cNvSpPr>
            <p:nvPr/>
          </p:nvSpPr>
          <p:spPr bwMode="auto">
            <a:xfrm>
              <a:off x="235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51" name="Line 23"/>
            <p:cNvSpPr>
              <a:spLocks noChangeShapeType="1"/>
            </p:cNvSpPr>
            <p:nvPr/>
          </p:nvSpPr>
          <p:spPr bwMode="auto">
            <a:xfrm>
              <a:off x="254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52" name="Line 24"/>
            <p:cNvSpPr>
              <a:spLocks noChangeShapeType="1"/>
            </p:cNvSpPr>
            <p:nvPr/>
          </p:nvSpPr>
          <p:spPr bwMode="auto">
            <a:xfrm>
              <a:off x="273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53" name="Line 25"/>
            <p:cNvSpPr>
              <a:spLocks noChangeShapeType="1"/>
            </p:cNvSpPr>
            <p:nvPr/>
          </p:nvSpPr>
          <p:spPr bwMode="auto">
            <a:xfrm>
              <a:off x="292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54" name="Line 26"/>
            <p:cNvSpPr>
              <a:spLocks noChangeShapeType="1"/>
            </p:cNvSpPr>
            <p:nvPr/>
          </p:nvSpPr>
          <p:spPr bwMode="auto">
            <a:xfrm>
              <a:off x="312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55" name="Line 27"/>
            <p:cNvSpPr>
              <a:spLocks noChangeShapeType="1"/>
            </p:cNvSpPr>
            <p:nvPr/>
          </p:nvSpPr>
          <p:spPr bwMode="auto">
            <a:xfrm>
              <a:off x="331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56" name="Line 28"/>
            <p:cNvSpPr>
              <a:spLocks noChangeShapeType="1"/>
            </p:cNvSpPr>
            <p:nvPr/>
          </p:nvSpPr>
          <p:spPr bwMode="auto">
            <a:xfrm>
              <a:off x="350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57" name="Line 29"/>
            <p:cNvSpPr>
              <a:spLocks noChangeShapeType="1"/>
            </p:cNvSpPr>
            <p:nvPr/>
          </p:nvSpPr>
          <p:spPr bwMode="auto">
            <a:xfrm>
              <a:off x="369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58" name="Line 30"/>
            <p:cNvSpPr>
              <a:spLocks noChangeShapeType="1"/>
            </p:cNvSpPr>
            <p:nvPr/>
          </p:nvSpPr>
          <p:spPr bwMode="auto">
            <a:xfrm>
              <a:off x="388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59" name="Line 31"/>
            <p:cNvSpPr>
              <a:spLocks noChangeShapeType="1"/>
            </p:cNvSpPr>
            <p:nvPr/>
          </p:nvSpPr>
          <p:spPr bwMode="auto">
            <a:xfrm>
              <a:off x="408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60" name="Line 32"/>
            <p:cNvSpPr>
              <a:spLocks noChangeShapeType="1"/>
            </p:cNvSpPr>
            <p:nvPr/>
          </p:nvSpPr>
          <p:spPr bwMode="auto">
            <a:xfrm>
              <a:off x="427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61" name="Line 33"/>
            <p:cNvSpPr>
              <a:spLocks noChangeShapeType="1"/>
            </p:cNvSpPr>
            <p:nvPr/>
          </p:nvSpPr>
          <p:spPr bwMode="auto">
            <a:xfrm>
              <a:off x="446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62" name="Line 34"/>
            <p:cNvSpPr>
              <a:spLocks noChangeShapeType="1"/>
            </p:cNvSpPr>
            <p:nvPr/>
          </p:nvSpPr>
          <p:spPr bwMode="auto">
            <a:xfrm>
              <a:off x="465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9763" name="Line 35"/>
            <p:cNvSpPr>
              <a:spLocks noChangeShapeType="1"/>
            </p:cNvSpPr>
            <p:nvPr/>
          </p:nvSpPr>
          <p:spPr bwMode="auto">
            <a:xfrm>
              <a:off x="484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69764" name="Line 36"/>
          <p:cNvSpPr>
            <a:spLocks noChangeShapeType="1"/>
          </p:cNvSpPr>
          <p:nvPr/>
        </p:nvSpPr>
        <p:spPr bwMode="auto">
          <a:xfrm>
            <a:off x="19812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9765" name="Text Box 37"/>
          <p:cNvSpPr txBox="1">
            <a:spLocks noChangeArrowheads="1"/>
          </p:cNvSpPr>
          <p:nvPr/>
        </p:nvSpPr>
        <p:spPr bwMode="auto">
          <a:xfrm>
            <a:off x="-92075" y="140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>
              <a:latin typeface="Tahoma" pitchFamily="34" charset="0"/>
            </a:endParaRPr>
          </a:p>
        </p:txBody>
      </p:sp>
      <p:sp>
        <p:nvSpPr>
          <p:cNvPr id="969766" name="AutoShape 38"/>
          <p:cNvSpPr>
            <a:spLocks noChangeArrowheads="1"/>
          </p:cNvSpPr>
          <p:nvPr/>
        </p:nvSpPr>
        <p:spPr bwMode="auto">
          <a:xfrm>
            <a:off x="4606925" y="1828800"/>
            <a:ext cx="76200" cy="1752600"/>
          </a:xfrm>
          <a:prstGeom prst="upDownArrow">
            <a:avLst>
              <a:gd name="adj1" fmla="val 50000"/>
              <a:gd name="adj2" fmla="val 46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67" name="Rectangle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68" name="Line 40"/>
          <p:cNvSpPr>
            <a:spLocks noChangeShapeType="1"/>
          </p:cNvSpPr>
          <p:nvPr/>
        </p:nvSpPr>
        <p:spPr bwMode="auto">
          <a:xfrm>
            <a:off x="464185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713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3C582BF6-676A-4167-87E5-F53A777D4814}" type="slidenum">
              <a:rPr lang="en-US"/>
              <a:pPr/>
              <a:t>53</a:t>
            </a:fld>
            <a:endParaRPr lang="en-US"/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 Core</a:t>
            </a:r>
          </a:p>
        </p:txBody>
      </p:sp>
      <p:sp>
        <p:nvSpPr>
          <p:cNvPr id="970755" name="Rectangle 3"/>
          <p:cNvSpPr>
            <a:spLocks noChangeArrowheads="1"/>
          </p:cNvSpPr>
          <p:nvPr/>
        </p:nvSpPr>
        <p:spPr bwMode="auto">
          <a:xfrm>
            <a:off x="3727450" y="1295400"/>
            <a:ext cx="1828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>
                <a:latin typeface="Rockwell" pitchFamily="18" charset="0"/>
              </a:rPr>
              <a:t>Core   Core</a:t>
            </a:r>
          </a:p>
          <a:p>
            <a:r>
              <a:rPr lang="en-US" sz="1600">
                <a:latin typeface="Rockwell" pitchFamily="18" charset="0"/>
              </a:rPr>
              <a:t>Core   Core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3581400"/>
            <a:ext cx="7315200" cy="2438400"/>
            <a:chOff x="624" y="2304"/>
            <a:chExt cx="4608" cy="1536"/>
          </a:xfrm>
        </p:grpSpPr>
        <p:sp>
          <p:nvSpPr>
            <p:cNvPr id="970757" name="Rectangle 5"/>
            <p:cNvSpPr>
              <a:spLocks noChangeArrowheads="1"/>
            </p:cNvSpPr>
            <p:nvPr/>
          </p:nvSpPr>
          <p:spPr bwMode="auto">
            <a:xfrm>
              <a:off x="624" y="2304"/>
              <a:ext cx="4608" cy="15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58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59" name="Line 7"/>
            <p:cNvSpPr>
              <a:spLocks noChangeShapeType="1"/>
            </p:cNvSpPr>
            <p:nvPr/>
          </p:nvSpPr>
          <p:spPr bwMode="auto">
            <a:xfrm>
              <a:off x="624" y="268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60" name="Line 8"/>
            <p:cNvSpPr>
              <a:spLocks noChangeShapeType="1"/>
            </p:cNvSpPr>
            <p:nvPr/>
          </p:nvSpPr>
          <p:spPr bwMode="auto">
            <a:xfrm>
              <a:off x="624" y="288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61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62" name="Line 10"/>
            <p:cNvSpPr>
              <a:spLocks noChangeShapeType="1"/>
            </p:cNvSpPr>
            <p:nvPr/>
          </p:nvSpPr>
          <p:spPr bwMode="auto">
            <a:xfrm>
              <a:off x="624" y="3264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63" name="Line 11"/>
            <p:cNvSpPr>
              <a:spLocks noChangeShapeType="1"/>
            </p:cNvSpPr>
            <p:nvPr/>
          </p:nvSpPr>
          <p:spPr bwMode="auto">
            <a:xfrm>
              <a:off x="624" y="345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64" name="Line 12"/>
            <p:cNvSpPr>
              <a:spLocks noChangeShapeType="1"/>
            </p:cNvSpPr>
            <p:nvPr/>
          </p:nvSpPr>
          <p:spPr bwMode="auto">
            <a:xfrm>
              <a:off x="624" y="364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65" name="Line 13"/>
            <p:cNvSpPr>
              <a:spLocks noChangeShapeType="1"/>
            </p:cNvSpPr>
            <p:nvPr/>
          </p:nvSpPr>
          <p:spPr bwMode="auto">
            <a:xfrm>
              <a:off x="504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66" name="Line 14"/>
            <p:cNvSpPr>
              <a:spLocks noChangeShapeType="1"/>
            </p:cNvSpPr>
            <p:nvPr/>
          </p:nvSpPr>
          <p:spPr bwMode="auto">
            <a:xfrm>
              <a:off x="81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67" name="Line 15"/>
            <p:cNvSpPr>
              <a:spLocks noChangeShapeType="1"/>
            </p:cNvSpPr>
            <p:nvPr/>
          </p:nvSpPr>
          <p:spPr bwMode="auto">
            <a:xfrm>
              <a:off x="100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68" name="Line 16"/>
            <p:cNvSpPr>
              <a:spLocks noChangeShapeType="1"/>
            </p:cNvSpPr>
            <p:nvPr/>
          </p:nvSpPr>
          <p:spPr bwMode="auto">
            <a:xfrm>
              <a:off x="120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69" name="Line 17"/>
            <p:cNvSpPr>
              <a:spLocks noChangeShapeType="1"/>
            </p:cNvSpPr>
            <p:nvPr/>
          </p:nvSpPr>
          <p:spPr bwMode="auto">
            <a:xfrm>
              <a:off x="139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70" name="Line 18"/>
            <p:cNvSpPr>
              <a:spLocks noChangeShapeType="1"/>
            </p:cNvSpPr>
            <p:nvPr/>
          </p:nvSpPr>
          <p:spPr bwMode="auto">
            <a:xfrm>
              <a:off x="158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71" name="Line 19"/>
            <p:cNvSpPr>
              <a:spLocks noChangeShapeType="1"/>
            </p:cNvSpPr>
            <p:nvPr/>
          </p:nvSpPr>
          <p:spPr bwMode="auto">
            <a:xfrm>
              <a:off x="177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72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73" name="Line 21"/>
            <p:cNvSpPr>
              <a:spLocks noChangeShapeType="1"/>
            </p:cNvSpPr>
            <p:nvPr/>
          </p:nvSpPr>
          <p:spPr bwMode="auto">
            <a:xfrm>
              <a:off x="216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74" name="Line 22"/>
            <p:cNvSpPr>
              <a:spLocks noChangeShapeType="1"/>
            </p:cNvSpPr>
            <p:nvPr/>
          </p:nvSpPr>
          <p:spPr bwMode="auto">
            <a:xfrm>
              <a:off x="235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75" name="Line 23"/>
            <p:cNvSpPr>
              <a:spLocks noChangeShapeType="1"/>
            </p:cNvSpPr>
            <p:nvPr/>
          </p:nvSpPr>
          <p:spPr bwMode="auto">
            <a:xfrm>
              <a:off x="254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76" name="Line 24"/>
            <p:cNvSpPr>
              <a:spLocks noChangeShapeType="1"/>
            </p:cNvSpPr>
            <p:nvPr/>
          </p:nvSpPr>
          <p:spPr bwMode="auto">
            <a:xfrm>
              <a:off x="273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77" name="Line 25"/>
            <p:cNvSpPr>
              <a:spLocks noChangeShapeType="1"/>
            </p:cNvSpPr>
            <p:nvPr/>
          </p:nvSpPr>
          <p:spPr bwMode="auto">
            <a:xfrm>
              <a:off x="292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78" name="Line 26"/>
            <p:cNvSpPr>
              <a:spLocks noChangeShapeType="1"/>
            </p:cNvSpPr>
            <p:nvPr/>
          </p:nvSpPr>
          <p:spPr bwMode="auto">
            <a:xfrm>
              <a:off x="312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79" name="Line 27"/>
            <p:cNvSpPr>
              <a:spLocks noChangeShapeType="1"/>
            </p:cNvSpPr>
            <p:nvPr/>
          </p:nvSpPr>
          <p:spPr bwMode="auto">
            <a:xfrm>
              <a:off x="331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80" name="Line 28"/>
            <p:cNvSpPr>
              <a:spLocks noChangeShapeType="1"/>
            </p:cNvSpPr>
            <p:nvPr/>
          </p:nvSpPr>
          <p:spPr bwMode="auto">
            <a:xfrm>
              <a:off x="350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81" name="Line 29"/>
            <p:cNvSpPr>
              <a:spLocks noChangeShapeType="1"/>
            </p:cNvSpPr>
            <p:nvPr/>
          </p:nvSpPr>
          <p:spPr bwMode="auto">
            <a:xfrm>
              <a:off x="369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82" name="Line 30"/>
            <p:cNvSpPr>
              <a:spLocks noChangeShapeType="1"/>
            </p:cNvSpPr>
            <p:nvPr/>
          </p:nvSpPr>
          <p:spPr bwMode="auto">
            <a:xfrm>
              <a:off x="388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83" name="Line 31"/>
            <p:cNvSpPr>
              <a:spLocks noChangeShapeType="1"/>
            </p:cNvSpPr>
            <p:nvPr/>
          </p:nvSpPr>
          <p:spPr bwMode="auto">
            <a:xfrm>
              <a:off x="408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84" name="Line 32"/>
            <p:cNvSpPr>
              <a:spLocks noChangeShapeType="1"/>
            </p:cNvSpPr>
            <p:nvPr/>
          </p:nvSpPr>
          <p:spPr bwMode="auto">
            <a:xfrm>
              <a:off x="427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85" name="Line 33"/>
            <p:cNvSpPr>
              <a:spLocks noChangeShapeType="1"/>
            </p:cNvSpPr>
            <p:nvPr/>
          </p:nvSpPr>
          <p:spPr bwMode="auto">
            <a:xfrm>
              <a:off x="446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86" name="Line 34"/>
            <p:cNvSpPr>
              <a:spLocks noChangeShapeType="1"/>
            </p:cNvSpPr>
            <p:nvPr/>
          </p:nvSpPr>
          <p:spPr bwMode="auto">
            <a:xfrm>
              <a:off x="465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0787" name="Line 35"/>
            <p:cNvSpPr>
              <a:spLocks noChangeShapeType="1"/>
            </p:cNvSpPr>
            <p:nvPr/>
          </p:nvSpPr>
          <p:spPr bwMode="auto">
            <a:xfrm>
              <a:off x="484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70788" name="Line 36"/>
          <p:cNvSpPr>
            <a:spLocks noChangeShapeType="1"/>
          </p:cNvSpPr>
          <p:nvPr/>
        </p:nvSpPr>
        <p:spPr bwMode="auto">
          <a:xfrm>
            <a:off x="19812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0789" name="Text Box 37"/>
          <p:cNvSpPr txBox="1">
            <a:spLocks noChangeArrowheads="1"/>
          </p:cNvSpPr>
          <p:nvPr/>
        </p:nvSpPr>
        <p:spPr bwMode="auto">
          <a:xfrm>
            <a:off x="-92075" y="140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>
              <a:latin typeface="Tahoma" pitchFamily="34" charset="0"/>
            </a:endParaRPr>
          </a:p>
        </p:txBody>
      </p:sp>
      <p:sp>
        <p:nvSpPr>
          <p:cNvPr id="970790" name="AutoShape 38"/>
          <p:cNvSpPr>
            <a:spLocks noChangeArrowheads="1"/>
          </p:cNvSpPr>
          <p:nvPr/>
        </p:nvSpPr>
        <p:spPr bwMode="auto">
          <a:xfrm>
            <a:off x="4606925" y="1828800"/>
            <a:ext cx="76200" cy="1752600"/>
          </a:xfrm>
          <a:prstGeom prst="upDownArrow">
            <a:avLst>
              <a:gd name="adj1" fmla="val 50000"/>
              <a:gd name="adj2" fmla="val 46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91" name="Rectangle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92" name="Line 40"/>
          <p:cNvSpPr>
            <a:spLocks noChangeShapeType="1"/>
          </p:cNvSpPr>
          <p:nvPr/>
        </p:nvSpPr>
        <p:spPr bwMode="auto">
          <a:xfrm>
            <a:off x="464185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0793" name="Line 41"/>
          <p:cNvSpPr>
            <a:spLocks noChangeShapeType="1"/>
          </p:cNvSpPr>
          <p:nvPr/>
        </p:nvSpPr>
        <p:spPr bwMode="auto">
          <a:xfrm>
            <a:off x="3733800" y="15652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826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4A900900-B2BC-4ED1-A7DD-E4579BFA5169}" type="slidenum">
              <a:rPr lang="en-US"/>
              <a:pPr/>
              <a:t>54</a:t>
            </a:fld>
            <a:endParaRPr lang="en-US"/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 Core</a:t>
            </a:r>
          </a:p>
        </p:txBody>
      </p:sp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3727450" y="1295400"/>
            <a:ext cx="1828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00">
                <a:latin typeface="Rockwell" pitchFamily="18" charset="0"/>
              </a:rPr>
              <a:t>Core   Core   Core   Core</a:t>
            </a:r>
          </a:p>
          <a:p>
            <a:r>
              <a:rPr lang="en-US" sz="1000">
                <a:latin typeface="Rockwell" pitchFamily="18" charset="0"/>
              </a:rPr>
              <a:t>Core   Core   Core   Core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3581400"/>
            <a:ext cx="7315200" cy="2438400"/>
            <a:chOff x="624" y="2304"/>
            <a:chExt cx="4608" cy="1536"/>
          </a:xfrm>
        </p:grpSpPr>
        <p:sp>
          <p:nvSpPr>
            <p:cNvPr id="971781" name="Rectangle 5"/>
            <p:cNvSpPr>
              <a:spLocks noChangeArrowheads="1"/>
            </p:cNvSpPr>
            <p:nvPr/>
          </p:nvSpPr>
          <p:spPr bwMode="auto">
            <a:xfrm>
              <a:off x="624" y="2304"/>
              <a:ext cx="4608" cy="15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2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3" name="Line 7"/>
            <p:cNvSpPr>
              <a:spLocks noChangeShapeType="1"/>
            </p:cNvSpPr>
            <p:nvPr/>
          </p:nvSpPr>
          <p:spPr bwMode="auto">
            <a:xfrm>
              <a:off x="624" y="268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4" name="Line 8"/>
            <p:cNvSpPr>
              <a:spLocks noChangeShapeType="1"/>
            </p:cNvSpPr>
            <p:nvPr/>
          </p:nvSpPr>
          <p:spPr bwMode="auto">
            <a:xfrm>
              <a:off x="624" y="288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5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6" name="Line 10"/>
            <p:cNvSpPr>
              <a:spLocks noChangeShapeType="1"/>
            </p:cNvSpPr>
            <p:nvPr/>
          </p:nvSpPr>
          <p:spPr bwMode="auto">
            <a:xfrm>
              <a:off x="624" y="3264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7" name="Line 11"/>
            <p:cNvSpPr>
              <a:spLocks noChangeShapeType="1"/>
            </p:cNvSpPr>
            <p:nvPr/>
          </p:nvSpPr>
          <p:spPr bwMode="auto">
            <a:xfrm>
              <a:off x="624" y="345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8" name="Line 12"/>
            <p:cNvSpPr>
              <a:spLocks noChangeShapeType="1"/>
            </p:cNvSpPr>
            <p:nvPr/>
          </p:nvSpPr>
          <p:spPr bwMode="auto">
            <a:xfrm>
              <a:off x="624" y="364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9" name="Line 13"/>
            <p:cNvSpPr>
              <a:spLocks noChangeShapeType="1"/>
            </p:cNvSpPr>
            <p:nvPr/>
          </p:nvSpPr>
          <p:spPr bwMode="auto">
            <a:xfrm>
              <a:off x="504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0" name="Line 14"/>
            <p:cNvSpPr>
              <a:spLocks noChangeShapeType="1"/>
            </p:cNvSpPr>
            <p:nvPr/>
          </p:nvSpPr>
          <p:spPr bwMode="auto">
            <a:xfrm>
              <a:off x="81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1" name="Line 15"/>
            <p:cNvSpPr>
              <a:spLocks noChangeShapeType="1"/>
            </p:cNvSpPr>
            <p:nvPr/>
          </p:nvSpPr>
          <p:spPr bwMode="auto">
            <a:xfrm>
              <a:off x="100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2" name="Line 16"/>
            <p:cNvSpPr>
              <a:spLocks noChangeShapeType="1"/>
            </p:cNvSpPr>
            <p:nvPr/>
          </p:nvSpPr>
          <p:spPr bwMode="auto">
            <a:xfrm>
              <a:off x="120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3" name="Line 17"/>
            <p:cNvSpPr>
              <a:spLocks noChangeShapeType="1"/>
            </p:cNvSpPr>
            <p:nvPr/>
          </p:nvSpPr>
          <p:spPr bwMode="auto">
            <a:xfrm>
              <a:off x="139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4" name="Line 18"/>
            <p:cNvSpPr>
              <a:spLocks noChangeShapeType="1"/>
            </p:cNvSpPr>
            <p:nvPr/>
          </p:nvSpPr>
          <p:spPr bwMode="auto">
            <a:xfrm>
              <a:off x="158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5" name="Line 19"/>
            <p:cNvSpPr>
              <a:spLocks noChangeShapeType="1"/>
            </p:cNvSpPr>
            <p:nvPr/>
          </p:nvSpPr>
          <p:spPr bwMode="auto">
            <a:xfrm>
              <a:off x="177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6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7" name="Line 21"/>
            <p:cNvSpPr>
              <a:spLocks noChangeShapeType="1"/>
            </p:cNvSpPr>
            <p:nvPr/>
          </p:nvSpPr>
          <p:spPr bwMode="auto">
            <a:xfrm>
              <a:off x="216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8" name="Line 22"/>
            <p:cNvSpPr>
              <a:spLocks noChangeShapeType="1"/>
            </p:cNvSpPr>
            <p:nvPr/>
          </p:nvSpPr>
          <p:spPr bwMode="auto">
            <a:xfrm>
              <a:off x="235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9" name="Line 23"/>
            <p:cNvSpPr>
              <a:spLocks noChangeShapeType="1"/>
            </p:cNvSpPr>
            <p:nvPr/>
          </p:nvSpPr>
          <p:spPr bwMode="auto">
            <a:xfrm>
              <a:off x="254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0" name="Line 24"/>
            <p:cNvSpPr>
              <a:spLocks noChangeShapeType="1"/>
            </p:cNvSpPr>
            <p:nvPr/>
          </p:nvSpPr>
          <p:spPr bwMode="auto">
            <a:xfrm>
              <a:off x="273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1" name="Line 25"/>
            <p:cNvSpPr>
              <a:spLocks noChangeShapeType="1"/>
            </p:cNvSpPr>
            <p:nvPr/>
          </p:nvSpPr>
          <p:spPr bwMode="auto">
            <a:xfrm>
              <a:off x="292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2" name="Line 26"/>
            <p:cNvSpPr>
              <a:spLocks noChangeShapeType="1"/>
            </p:cNvSpPr>
            <p:nvPr/>
          </p:nvSpPr>
          <p:spPr bwMode="auto">
            <a:xfrm>
              <a:off x="312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3" name="Line 27"/>
            <p:cNvSpPr>
              <a:spLocks noChangeShapeType="1"/>
            </p:cNvSpPr>
            <p:nvPr/>
          </p:nvSpPr>
          <p:spPr bwMode="auto">
            <a:xfrm>
              <a:off x="331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4" name="Line 28"/>
            <p:cNvSpPr>
              <a:spLocks noChangeShapeType="1"/>
            </p:cNvSpPr>
            <p:nvPr/>
          </p:nvSpPr>
          <p:spPr bwMode="auto">
            <a:xfrm>
              <a:off x="350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5" name="Line 29"/>
            <p:cNvSpPr>
              <a:spLocks noChangeShapeType="1"/>
            </p:cNvSpPr>
            <p:nvPr/>
          </p:nvSpPr>
          <p:spPr bwMode="auto">
            <a:xfrm>
              <a:off x="369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6" name="Line 30"/>
            <p:cNvSpPr>
              <a:spLocks noChangeShapeType="1"/>
            </p:cNvSpPr>
            <p:nvPr/>
          </p:nvSpPr>
          <p:spPr bwMode="auto">
            <a:xfrm>
              <a:off x="388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7" name="Line 31"/>
            <p:cNvSpPr>
              <a:spLocks noChangeShapeType="1"/>
            </p:cNvSpPr>
            <p:nvPr/>
          </p:nvSpPr>
          <p:spPr bwMode="auto">
            <a:xfrm>
              <a:off x="408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8" name="Line 32"/>
            <p:cNvSpPr>
              <a:spLocks noChangeShapeType="1"/>
            </p:cNvSpPr>
            <p:nvPr/>
          </p:nvSpPr>
          <p:spPr bwMode="auto">
            <a:xfrm>
              <a:off x="427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9" name="Line 33"/>
            <p:cNvSpPr>
              <a:spLocks noChangeShapeType="1"/>
            </p:cNvSpPr>
            <p:nvPr/>
          </p:nvSpPr>
          <p:spPr bwMode="auto">
            <a:xfrm>
              <a:off x="446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10" name="Line 34"/>
            <p:cNvSpPr>
              <a:spLocks noChangeShapeType="1"/>
            </p:cNvSpPr>
            <p:nvPr/>
          </p:nvSpPr>
          <p:spPr bwMode="auto">
            <a:xfrm>
              <a:off x="465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11" name="Line 35"/>
            <p:cNvSpPr>
              <a:spLocks noChangeShapeType="1"/>
            </p:cNvSpPr>
            <p:nvPr/>
          </p:nvSpPr>
          <p:spPr bwMode="auto">
            <a:xfrm>
              <a:off x="484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71812" name="Line 36"/>
          <p:cNvSpPr>
            <a:spLocks noChangeShapeType="1"/>
          </p:cNvSpPr>
          <p:nvPr/>
        </p:nvSpPr>
        <p:spPr bwMode="auto">
          <a:xfrm>
            <a:off x="19812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1813" name="Text Box 37"/>
          <p:cNvSpPr txBox="1">
            <a:spLocks noChangeArrowheads="1"/>
          </p:cNvSpPr>
          <p:nvPr/>
        </p:nvSpPr>
        <p:spPr bwMode="auto">
          <a:xfrm>
            <a:off x="-92075" y="140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>
              <a:latin typeface="Tahoma" pitchFamily="34" charset="0"/>
            </a:endParaRPr>
          </a:p>
        </p:txBody>
      </p:sp>
      <p:sp>
        <p:nvSpPr>
          <p:cNvPr id="971814" name="AutoShape 38"/>
          <p:cNvSpPr>
            <a:spLocks noChangeArrowheads="1"/>
          </p:cNvSpPr>
          <p:nvPr/>
        </p:nvSpPr>
        <p:spPr bwMode="auto">
          <a:xfrm>
            <a:off x="4606925" y="1828800"/>
            <a:ext cx="76200" cy="1752600"/>
          </a:xfrm>
          <a:prstGeom prst="upDownArrow">
            <a:avLst>
              <a:gd name="adj1" fmla="val 50000"/>
              <a:gd name="adj2" fmla="val 46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1815" name="Rectangle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1816" name="Line 40"/>
          <p:cNvSpPr>
            <a:spLocks noChangeShapeType="1"/>
          </p:cNvSpPr>
          <p:nvPr/>
        </p:nvSpPr>
        <p:spPr bwMode="auto">
          <a:xfrm>
            <a:off x="464185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1817" name="Line 41"/>
          <p:cNvSpPr>
            <a:spLocks noChangeShapeType="1"/>
          </p:cNvSpPr>
          <p:nvPr/>
        </p:nvSpPr>
        <p:spPr bwMode="auto">
          <a:xfrm>
            <a:off x="3733800" y="15652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1818" name="Line 42"/>
          <p:cNvSpPr>
            <a:spLocks noChangeShapeType="1"/>
          </p:cNvSpPr>
          <p:nvPr/>
        </p:nvSpPr>
        <p:spPr bwMode="auto">
          <a:xfrm>
            <a:off x="42672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1819" name="Line 43"/>
          <p:cNvSpPr>
            <a:spLocks noChangeShapeType="1"/>
          </p:cNvSpPr>
          <p:nvPr/>
        </p:nvSpPr>
        <p:spPr bwMode="auto">
          <a:xfrm>
            <a:off x="50292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26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4A900900-B2BC-4ED1-A7DD-E4579BFA5169}" type="slidenum">
              <a:rPr lang="en-US"/>
              <a:pPr/>
              <a:t>55</a:t>
            </a:fld>
            <a:endParaRPr lang="en-US"/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16-Core</a:t>
            </a:r>
            <a:endParaRPr lang="en-US" dirty="0"/>
          </a:p>
        </p:txBody>
      </p:sp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3727450" y="1295400"/>
            <a:ext cx="1828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00" dirty="0">
                <a:latin typeface="Rockwell" pitchFamily="18" charset="0"/>
              </a:rPr>
              <a:t>Core   </a:t>
            </a:r>
            <a:r>
              <a:rPr lang="en-US" sz="1000" dirty="0" err="1">
                <a:latin typeface="Rockwell" pitchFamily="18" charset="0"/>
              </a:rPr>
              <a:t>Core</a:t>
            </a:r>
            <a:r>
              <a:rPr lang="en-US" sz="1000" dirty="0">
                <a:latin typeface="Rockwell" pitchFamily="18" charset="0"/>
              </a:rPr>
              <a:t>   </a:t>
            </a:r>
            <a:r>
              <a:rPr lang="en-US" sz="1000" dirty="0" err="1">
                <a:latin typeface="Rockwell" pitchFamily="18" charset="0"/>
              </a:rPr>
              <a:t>Core</a:t>
            </a:r>
            <a:r>
              <a:rPr lang="en-US" sz="1000" dirty="0">
                <a:latin typeface="Rockwell" pitchFamily="18" charset="0"/>
              </a:rPr>
              <a:t>   </a:t>
            </a:r>
            <a:r>
              <a:rPr lang="en-US" sz="1000" dirty="0" err="1">
                <a:latin typeface="Rockwell" pitchFamily="18" charset="0"/>
              </a:rPr>
              <a:t>Core</a:t>
            </a:r>
            <a:endParaRPr lang="en-US" sz="1000" dirty="0">
              <a:latin typeface="Rockwell" pitchFamily="18" charset="0"/>
            </a:endParaRPr>
          </a:p>
          <a:p>
            <a:r>
              <a:rPr lang="en-US" sz="1000" dirty="0">
                <a:latin typeface="Rockwell" pitchFamily="18" charset="0"/>
              </a:rPr>
              <a:t>Core   </a:t>
            </a:r>
            <a:r>
              <a:rPr lang="en-US" sz="1000" dirty="0" err="1">
                <a:latin typeface="Rockwell" pitchFamily="18" charset="0"/>
              </a:rPr>
              <a:t>Core</a:t>
            </a:r>
            <a:r>
              <a:rPr lang="en-US" sz="1000" dirty="0">
                <a:latin typeface="Rockwell" pitchFamily="18" charset="0"/>
              </a:rPr>
              <a:t>   </a:t>
            </a:r>
            <a:r>
              <a:rPr lang="en-US" sz="1000" dirty="0" err="1">
                <a:latin typeface="Rockwell" pitchFamily="18" charset="0"/>
              </a:rPr>
              <a:t>Core</a:t>
            </a:r>
            <a:r>
              <a:rPr lang="en-US" sz="1000" dirty="0">
                <a:latin typeface="Rockwell" pitchFamily="18" charset="0"/>
              </a:rPr>
              <a:t>   </a:t>
            </a:r>
            <a:r>
              <a:rPr lang="en-US" sz="1000" dirty="0" err="1">
                <a:latin typeface="Rockwell" pitchFamily="18" charset="0"/>
              </a:rPr>
              <a:t>Core</a:t>
            </a:r>
            <a:endParaRPr lang="en-US" sz="1000" dirty="0">
              <a:latin typeface="Rockwell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3581400"/>
            <a:ext cx="7315200" cy="2438400"/>
            <a:chOff x="624" y="2304"/>
            <a:chExt cx="4608" cy="1536"/>
          </a:xfrm>
        </p:grpSpPr>
        <p:sp>
          <p:nvSpPr>
            <p:cNvPr id="971781" name="Rectangle 5"/>
            <p:cNvSpPr>
              <a:spLocks noChangeArrowheads="1"/>
            </p:cNvSpPr>
            <p:nvPr/>
          </p:nvSpPr>
          <p:spPr bwMode="auto">
            <a:xfrm>
              <a:off x="624" y="2304"/>
              <a:ext cx="4608" cy="15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2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3" name="Line 7"/>
            <p:cNvSpPr>
              <a:spLocks noChangeShapeType="1"/>
            </p:cNvSpPr>
            <p:nvPr/>
          </p:nvSpPr>
          <p:spPr bwMode="auto">
            <a:xfrm>
              <a:off x="624" y="268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4" name="Line 8"/>
            <p:cNvSpPr>
              <a:spLocks noChangeShapeType="1"/>
            </p:cNvSpPr>
            <p:nvPr/>
          </p:nvSpPr>
          <p:spPr bwMode="auto">
            <a:xfrm>
              <a:off x="624" y="288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5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6" name="Line 10"/>
            <p:cNvSpPr>
              <a:spLocks noChangeShapeType="1"/>
            </p:cNvSpPr>
            <p:nvPr/>
          </p:nvSpPr>
          <p:spPr bwMode="auto">
            <a:xfrm>
              <a:off x="624" y="3264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7" name="Line 11"/>
            <p:cNvSpPr>
              <a:spLocks noChangeShapeType="1"/>
            </p:cNvSpPr>
            <p:nvPr/>
          </p:nvSpPr>
          <p:spPr bwMode="auto">
            <a:xfrm>
              <a:off x="624" y="345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8" name="Line 12"/>
            <p:cNvSpPr>
              <a:spLocks noChangeShapeType="1"/>
            </p:cNvSpPr>
            <p:nvPr/>
          </p:nvSpPr>
          <p:spPr bwMode="auto">
            <a:xfrm>
              <a:off x="624" y="3648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89" name="Line 13"/>
            <p:cNvSpPr>
              <a:spLocks noChangeShapeType="1"/>
            </p:cNvSpPr>
            <p:nvPr/>
          </p:nvSpPr>
          <p:spPr bwMode="auto">
            <a:xfrm>
              <a:off x="504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0" name="Line 14"/>
            <p:cNvSpPr>
              <a:spLocks noChangeShapeType="1"/>
            </p:cNvSpPr>
            <p:nvPr/>
          </p:nvSpPr>
          <p:spPr bwMode="auto">
            <a:xfrm>
              <a:off x="81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1" name="Line 15"/>
            <p:cNvSpPr>
              <a:spLocks noChangeShapeType="1"/>
            </p:cNvSpPr>
            <p:nvPr/>
          </p:nvSpPr>
          <p:spPr bwMode="auto">
            <a:xfrm>
              <a:off x="100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2" name="Line 16"/>
            <p:cNvSpPr>
              <a:spLocks noChangeShapeType="1"/>
            </p:cNvSpPr>
            <p:nvPr/>
          </p:nvSpPr>
          <p:spPr bwMode="auto">
            <a:xfrm>
              <a:off x="120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3" name="Line 17"/>
            <p:cNvSpPr>
              <a:spLocks noChangeShapeType="1"/>
            </p:cNvSpPr>
            <p:nvPr/>
          </p:nvSpPr>
          <p:spPr bwMode="auto">
            <a:xfrm>
              <a:off x="139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4" name="Line 18"/>
            <p:cNvSpPr>
              <a:spLocks noChangeShapeType="1"/>
            </p:cNvSpPr>
            <p:nvPr/>
          </p:nvSpPr>
          <p:spPr bwMode="auto">
            <a:xfrm>
              <a:off x="158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5" name="Line 19"/>
            <p:cNvSpPr>
              <a:spLocks noChangeShapeType="1"/>
            </p:cNvSpPr>
            <p:nvPr/>
          </p:nvSpPr>
          <p:spPr bwMode="auto">
            <a:xfrm>
              <a:off x="177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6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7" name="Line 21"/>
            <p:cNvSpPr>
              <a:spLocks noChangeShapeType="1"/>
            </p:cNvSpPr>
            <p:nvPr/>
          </p:nvSpPr>
          <p:spPr bwMode="auto">
            <a:xfrm>
              <a:off x="216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8" name="Line 22"/>
            <p:cNvSpPr>
              <a:spLocks noChangeShapeType="1"/>
            </p:cNvSpPr>
            <p:nvPr/>
          </p:nvSpPr>
          <p:spPr bwMode="auto">
            <a:xfrm>
              <a:off x="235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799" name="Line 23"/>
            <p:cNvSpPr>
              <a:spLocks noChangeShapeType="1"/>
            </p:cNvSpPr>
            <p:nvPr/>
          </p:nvSpPr>
          <p:spPr bwMode="auto">
            <a:xfrm>
              <a:off x="254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0" name="Line 24"/>
            <p:cNvSpPr>
              <a:spLocks noChangeShapeType="1"/>
            </p:cNvSpPr>
            <p:nvPr/>
          </p:nvSpPr>
          <p:spPr bwMode="auto">
            <a:xfrm>
              <a:off x="273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1" name="Line 25"/>
            <p:cNvSpPr>
              <a:spLocks noChangeShapeType="1"/>
            </p:cNvSpPr>
            <p:nvPr/>
          </p:nvSpPr>
          <p:spPr bwMode="auto">
            <a:xfrm>
              <a:off x="292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2" name="Line 26"/>
            <p:cNvSpPr>
              <a:spLocks noChangeShapeType="1"/>
            </p:cNvSpPr>
            <p:nvPr/>
          </p:nvSpPr>
          <p:spPr bwMode="auto">
            <a:xfrm>
              <a:off x="312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3" name="Line 27"/>
            <p:cNvSpPr>
              <a:spLocks noChangeShapeType="1"/>
            </p:cNvSpPr>
            <p:nvPr/>
          </p:nvSpPr>
          <p:spPr bwMode="auto">
            <a:xfrm>
              <a:off x="331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4" name="Line 28"/>
            <p:cNvSpPr>
              <a:spLocks noChangeShapeType="1"/>
            </p:cNvSpPr>
            <p:nvPr/>
          </p:nvSpPr>
          <p:spPr bwMode="auto">
            <a:xfrm>
              <a:off x="350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5" name="Line 29"/>
            <p:cNvSpPr>
              <a:spLocks noChangeShapeType="1"/>
            </p:cNvSpPr>
            <p:nvPr/>
          </p:nvSpPr>
          <p:spPr bwMode="auto">
            <a:xfrm>
              <a:off x="369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6" name="Line 30"/>
            <p:cNvSpPr>
              <a:spLocks noChangeShapeType="1"/>
            </p:cNvSpPr>
            <p:nvPr/>
          </p:nvSpPr>
          <p:spPr bwMode="auto">
            <a:xfrm>
              <a:off x="388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7" name="Line 31"/>
            <p:cNvSpPr>
              <a:spLocks noChangeShapeType="1"/>
            </p:cNvSpPr>
            <p:nvPr/>
          </p:nvSpPr>
          <p:spPr bwMode="auto">
            <a:xfrm>
              <a:off x="4080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8" name="Line 32"/>
            <p:cNvSpPr>
              <a:spLocks noChangeShapeType="1"/>
            </p:cNvSpPr>
            <p:nvPr/>
          </p:nvSpPr>
          <p:spPr bwMode="auto">
            <a:xfrm>
              <a:off x="4272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09" name="Line 33"/>
            <p:cNvSpPr>
              <a:spLocks noChangeShapeType="1"/>
            </p:cNvSpPr>
            <p:nvPr/>
          </p:nvSpPr>
          <p:spPr bwMode="auto">
            <a:xfrm>
              <a:off x="446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10" name="Line 34"/>
            <p:cNvSpPr>
              <a:spLocks noChangeShapeType="1"/>
            </p:cNvSpPr>
            <p:nvPr/>
          </p:nvSpPr>
          <p:spPr bwMode="auto">
            <a:xfrm>
              <a:off x="4656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1811" name="Line 35"/>
            <p:cNvSpPr>
              <a:spLocks noChangeShapeType="1"/>
            </p:cNvSpPr>
            <p:nvPr/>
          </p:nvSpPr>
          <p:spPr bwMode="auto">
            <a:xfrm>
              <a:off x="4848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71812" name="Line 36"/>
          <p:cNvSpPr>
            <a:spLocks noChangeShapeType="1"/>
          </p:cNvSpPr>
          <p:nvPr/>
        </p:nvSpPr>
        <p:spPr bwMode="auto">
          <a:xfrm>
            <a:off x="19812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1813" name="Text Box 37"/>
          <p:cNvSpPr txBox="1">
            <a:spLocks noChangeArrowheads="1"/>
          </p:cNvSpPr>
          <p:nvPr/>
        </p:nvSpPr>
        <p:spPr bwMode="auto">
          <a:xfrm>
            <a:off x="-92075" y="140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>
              <a:latin typeface="Tahoma" pitchFamily="34" charset="0"/>
            </a:endParaRPr>
          </a:p>
        </p:txBody>
      </p:sp>
      <p:sp>
        <p:nvSpPr>
          <p:cNvPr id="971815" name="Rectangle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1816" name="Line 40"/>
          <p:cNvSpPr>
            <a:spLocks noChangeShapeType="1"/>
          </p:cNvSpPr>
          <p:nvPr/>
        </p:nvSpPr>
        <p:spPr bwMode="auto">
          <a:xfrm>
            <a:off x="464185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1817" name="Line 41"/>
          <p:cNvSpPr>
            <a:spLocks noChangeShapeType="1"/>
          </p:cNvSpPr>
          <p:nvPr/>
        </p:nvSpPr>
        <p:spPr bwMode="auto">
          <a:xfrm>
            <a:off x="3733800" y="15652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1818" name="Line 42"/>
          <p:cNvSpPr>
            <a:spLocks noChangeShapeType="1"/>
          </p:cNvSpPr>
          <p:nvPr/>
        </p:nvSpPr>
        <p:spPr bwMode="auto">
          <a:xfrm>
            <a:off x="42672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1819" name="Line 43"/>
          <p:cNvSpPr>
            <a:spLocks noChangeShapeType="1"/>
          </p:cNvSpPr>
          <p:nvPr/>
        </p:nvSpPr>
        <p:spPr bwMode="auto">
          <a:xfrm>
            <a:off x="50292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>
            <a:off x="4038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4495800" y="130016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4857752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" name="Line 42"/>
          <p:cNvSpPr>
            <a:spLocks noChangeShapeType="1"/>
          </p:cNvSpPr>
          <p:nvPr/>
        </p:nvSpPr>
        <p:spPr bwMode="auto">
          <a:xfrm>
            <a:off x="5291137" y="12985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" name="AutoShape 38"/>
          <p:cNvSpPr>
            <a:spLocks noChangeArrowheads="1"/>
          </p:cNvSpPr>
          <p:nvPr/>
        </p:nvSpPr>
        <p:spPr bwMode="auto">
          <a:xfrm>
            <a:off x="4606925" y="1828800"/>
            <a:ext cx="76200" cy="1752600"/>
          </a:xfrm>
          <a:prstGeom prst="upDownArrow">
            <a:avLst>
              <a:gd name="adj1" fmla="val 50000"/>
              <a:gd name="adj2" fmla="val 46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05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CB60B6-770C-4896-A4F0-83662CC223B4}" type="slidenum">
              <a:rPr lang="en-US"/>
              <a:pPr/>
              <a:t>56</a:t>
            </a:fld>
            <a:endParaRPr lang="en-US"/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Challenge of Multicore: RAM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9358"/>
            <a:ext cx="8534400" cy="485616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Each socket has access to a certain amount of RAM, at </a:t>
            </a:r>
            <a:r>
              <a:rPr lang="en-US" dirty="0" smtClean="0"/>
              <a:t>a       </a:t>
            </a:r>
            <a:r>
              <a:rPr lang="en-US" b="1" u="sng" dirty="0"/>
              <a:t>fixed RAM bandwidth per SOCKET</a:t>
            </a:r>
            <a:r>
              <a:rPr lang="en-US" dirty="0"/>
              <a:t> – or even per node.</a:t>
            </a:r>
          </a:p>
          <a:p>
            <a:pPr>
              <a:spcBef>
                <a:spcPts val="200"/>
              </a:spcBef>
            </a:pPr>
            <a:r>
              <a:rPr lang="en-US" dirty="0"/>
              <a:t>As the number of cores per socket increases, </a:t>
            </a:r>
            <a:r>
              <a:rPr lang="en-US" dirty="0" smtClean="0"/>
              <a:t>the          </a:t>
            </a:r>
            <a:r>
              <a:rPr lang="en-US" b="1" u="sng" dirty="0"/>
              <a:t>contention for RAM bandwidth increases</a:t>
            </a:r>
            <a:r>
              <a:rPr lang="en-US" dirty="0"/>
              <a:t> too.</a:t>
            </a:r>
          </a:p>
          <a:p>
            <a:pPr>
              <a:spcBef>
                <a:spcPts val="200"/>
              </a:spcBef>
            </a:pPr>
            <a:r>
              <a:rPr lang="en-US" dirty="0"/>
              <a:t>At 2 or even 4 cores in a socket, this problem isn’t too bad. But at 16 or 32 or </a:t>
            </a:r>
            <a:r>
              <a:rPr lang="en-US" dirty="0" smtClean="0"/>
              <a:t>64</a:t>
            </a:r>
            <a:r>
              <a:rPr lang="en-US" dirty="0" smtClean="0"/>
              <a:t> </a:t>
            </a:r>
            <a:r>
              <a:rPr lang="en-US" dirty="0"/>
              <a:t>cores, </a:t>
            </a:r>
            <a:r>
              <a:rPr lang="en-US" dirty="0" smtClean="0"/>
              <a:t>it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 smtClean="0"/>
              <a:t>be </a:t>
            </a:r>
            <a:r>
              <a:rPr lang="en-US" b="1" u="sng" dirty="0"/>
              <a:t>a huge problem</a:t>
            </a:r>
            <a:r>
              <a:rPr lang="en-US" dirty="0"/>
              <a:t>.</a:t>
            </a:r>
          </a:p>
          <a:p>
            <a:pPr>
              <a:spcBef>
                <a:spcPts val="200"/>
              </a:spcBef>
            </a:pPr>
            <a:r>
              <a:rPr lang="en-US" dirty="0"/>
              <a:t>So, applications that </a:t>
            </a:r>
            <a:r>
              <a:rPr lang="en-US" b="1" u="sng" dirty="0"/>
              <a:t>are cache optimized</a:t>
            </a:r>
            <a:r>
              <a:rPr lang="en-US" dirty="0"/>
              <a:t> will </a:t>
            </a:r>
            <a:r>
              <a:rPr lang="en-US" dirty="0" smtClean="0"/>
              <a:t>get </a:t>
            </a:r>
            <a:r>
              <a:rPr lang="en-US" b="1" u="sng" dirty="0" smtClean="0"/>
              <a:t>big </a:t>
            </a:r>
            <a:r>
              <a:rPr lang="en-US" b="1" u="sng" dirty="0"/>
              <a:t>speedups</a:t>
            </a:r>
            <a:r>
              <a:rPr lang="en-US" dirty="0"/>
              <a:t>.</a:t>
            </a:r>
          </a:p>
          <a:p>
            <a:pPr>
              <a:spcBef>
                <a:spcPts val="200"/>
              </a:spcBef>
            </a:pPr>
            <a:r>
              <a:rPr lang="en-US" dirty="0"/>
              <a:t>But, applications whose performance is </a:t>
            </a:r>
            <a:r>
              <a:rPr lang="en-US" b="1" u="sng" dirty="0"/>
              <a:t>limited </a:t>
            </a:r>
            <a:r>
              <a:rPr lang="en-US" b="1" u="sng" dirty="0" smtClean="0"/>
              <a:t>by               </a:t>
            </a:r>
            <a:r>
              <a:rPr lang="en-US" b="1" u="sng" dirty="0"/>
              <a:t>RAM bandwidth</a:t>
            </a:r>
            <a:r>
              <a:rPr lang="en-US" dirty="0"/>
              <a:t> are going to speed up only as fast as </a:t>
            </a:r>
            <a:r>
              <a:rPr lang="en-US" dirty="0" smtClean="0"/>
              <a:t>                  RAM </a:t>
            </a:r>
            <a:r>
              <a:rPr lang="en-US" dirty="0"/>
              <a:t>bandwidth speeds up.</a:t>
            </a:r>
          </a:p>
          <a:p>
            <a:pPr>
              <a:spcBef>
                <a:spcPts val="200"/>
              </a:spcBef>
            </a:pPr>
            <a:r>
              <a:rPr lang="en-US" dirty="0"/>
              <a:t>RAM bandwidth </a:t>
            </a:r>
            <a:r>
              <a:rPr lang="en-US" b="1" u="sng" dirty="0"/>
              <a:t>speeds up much slower</a:t>
            </a:r>
            <a:r>
              <a:rPr lang="en-US" dirty="0"/>
              <a:t> than CPU speeds up.</a:t>
            </a:r>
          </a:p>
        </p:txBody>
      </p:sp>
    </p:spTree>
    <p:extLst>
      <p:ext uri="{BB962C8B-B14F-4D97-AF65-F5344CB8AC3E}">
        <p14:creationId xmlns:p14="http://schemas.microsoft.com/office/powerpoint/2010/main" val="2038680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028C4-6CE2-4E7D-9B62-190FD156B373}" type="slidenum">
              <a:rPr lang="en-US"/>
              <a:pPr/>
              <a:t>57</a:t>
            </a:fld>
            <a:endParaRPr lang="en-US"/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Challenge of Multicore: Network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39838"/>
            <a:ext cx="8001000" cy="525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Each node has access to a certain number of network ports, at a </a:t>
            </a:r>
            <a:r>
              <a:rPr lang="en-US" b="1" u="sng" dirty="0"/>
              <a:t>fixed number of network ports per NODE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</a:pPr>
            <a:r>
              <a:rPr lang="en-US" dirty="0"/>
              <a:t>As the number of cores per node increases, </a:t>
            </a:r>
            <a:r>
              <a:rPr lang="en-US" dirty="0" smtClean="0"/>
              <a:t>                        the </a:t>
            </a:r>
            <a:r>
              <a:rPr lang="en-US" b="1" u="sng" dirty="0"/>
              <a:t>contention for network ports increases</a:t>
            </a:r>
            <a:r>
              <a:rPr lang="en-US" dirty="0"/>
              <a:t> too.</a:t>
            </a:r>
          </a:p>
          <a:p>
            <a:pPr>
              <a:spcBef>
                <a:spcPts val="600"/>
              </a:spcBef>
            </a:pPr>
            <a:r>
              <a:rPr lang="en-US" dirty="0"/>
              <a:t>At 2 or 4 cores in a socket, this problem isn’t too bad. </a:t>
            </a:r>
            <a:r>
              <a:rPr lang="en-US" dirty="0" smtClean="0"/>
              <a:t>      But </a:t>
            </a:r>
            <a:r>
              <a:rPr lang="en-US" dirty="0"/>
              <a:t>at 16 or 32 </a:t>
            </a:r>
            <a:r>
              <a:rPr lang="en-US" dirty="0" smtClean="0"/>
              <a:t>or 64 cores</a:t>
            </a:r>
            <a:r>
              <a:rPr lang="en-US" dirty="0"/>
              <a:t>, </a:t>
            </a:r>
            <a:r>
              <a:rPr lang="en-US" dirty="0" smtClean="0"/>
              <a:t>it</a:t>
            </a:r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b="1" u="sng" dirty="0"/>
              <a:t>a huge problem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</a:pPr>
            <a:r>
              <a:rPr lang="en-US" dirty="0"/>
              <a:t>So, applications that </a:t>
            </a:r>
            <a:r>
              <a:rPr lang="en-US" b="1" u="sng" dirty="0"/>
              <a:t>do minimal communication</a:t>
            </a:r>
            <a:r>
              <a:rPr lang="en-US" dirty="0"/>
              <a:t> will get </a:t>
            </a:r>
            <a:r>
              <a:rPr lang="en-US" b="1" u="sng" dirty="0"/>
              <a:t>big speedups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</a:pPr>
            <a:r>
              <a:rPr lang="en-US" dirty="0"/>
              <a:t>But, applications whose performance </a:t>
            </a:r>
            <a:r>
              <a:rPr lang="en-US" dirty="0" smtClean="0"/>
              <a:t>is                           </a:t>
            </a:r>
            <a:r>
              <a:rPr lang="en-US" b="1" u="sng" dirty="0"/>
              <a:t>limited by the number of MPI </a:t>
            </a:r>
            <a:r>
              <a:rPr lang="en-US" b="1" u="sng" dirty="0" smtClean="0"/>
              <a:t>messages per second</a:t>
            </a:r>
            <a:r>
              <a:rPr lang="en-US" dirty="0" smtClean="0"/>
              <a:t>       are </a:t>
            </a:r>
            <a:r>
              <a:rPr lang="en-US" dirty="0"/>
              <a:t>going to speed up very </a:t>
            </a:r>
            <a:r>
              <a:rPr lang="en-US" dirty="0" err="1"/>
              <a:t>very</a:t>
            </a:r>
            <a:r>
              <a:rPr lang="en-US" dirty="0"/>
              <a:t> little – and may </a:t>
            </a:r>
            <a:r>
              <a:rPr lang="en-US" dirty="0" smtClean="0"/>
              <a:t>even     </a:t>
            </a:r>
            <a:r>
              <a:rPr lang="en-US" dirty="0"/>
              <a:t>crash the node.</a:t>
            </a:r>
          </a:p>
        </p:txBody>
      </p:sp>
    </p:spTree>
    <p:extLst>
      <p:ext uri="{BB962C8B-B14F-4D97-AF65-F5344CB8AC3E}">
        <p14:creationId xmlns:p14="http://schemas.microsoft.com/office/powerpoint/2010/main" val="292739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A Concrete Example:</a:t>
            </a:r>
            <a:br>
              <a:rPr lang="en-US" sz="6000"/>
            </a:br>
            <a:r>
              <a:rPr lang="en-US" sz="6000"/>
              <a:t>Weather Forecasting</a:t>
            </a:r>
          </a:p>
        </p:txBody>
      </p:sp>
    </p:spTree>
    <p:extLst>
      <p:ext uri="{BB962C8B-B14F-4D97-AF65-F5344CB8AC3E}">
        <p14:creationId xmlns:p14="http://schemas.microsoft.com/office/powerpoint/2010/main" val="387650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731AF-8322-4AC7-B928-0D6E1017DE80}" type="slidenum">
              <a:rPr lang="en-US"/>
              <a:pPr/>
              <a:t>59</a:t>
            </a:fld>
            <a:endParaRPr lang="en-US"/>
          </a:p>
        </p:txBody>
      </p:sp>
      <p:pic>
        <p:nvPicPr>
          <p:cNvPr id="975874" name="Picture 2" descr="capsforec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391400" cy="4868863"/>
          </a:xfrm>
          <a:prstGeom prst="rect">
            <a:avLst/>
          </a:prstGeom>
          <a:noFill/>
        </p:spPr>
      </p:pic>
      <p:sp>
        <p:nvSpPr>
          <p:cNvPr id="97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Weather Forecasting</a:t>
            </a:r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990600" y="5410200"/>
            <a:ext cx="662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  <a:hlinkClick r:id="rId4"/>
              </a:rPr>
              <a:t>http://www.caps.ou.edu/wx/p/r/conus/fcst/</a:t>
            </a:r>
            <a:endParaRPr lang="en-US" sz="1200">
              <a:latin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2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B91A-D25A-4171-9B64-6EC05E7A942A}" type="slidenum">
              <a:rPr lang="en-US"/>
              <a:pPr/>
              <a:t>6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YouTub</a:t>
            </a:r>
            <a:r>
              <a:rPr lang="en-US" sz="3600" dirty="0"/>
              <a:t>e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You can watch from a Windows, </a:t>
            </a:r>
            <a:r>
              <a:rPr lang="en-US" dirty="0" err="1" smtClean="0"/>
              <a:t>MacOS</a:t>
            </a:r>
            <a:r>
              <a:rPr lang="en-US" dirty="0" smtClean="0"/>
              <a:t> or Linux laptop or an Android or iOS handheld using YouTube.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Go to YouTube via your preferred web browser or app, and then search for: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Supercomputing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InPlainEnglish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InPlainEnglish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is all one word.)</a:t>
            </a:r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thanks to </a:t>
            </a:r>
            <a:r>
              <a:rPr lang="en-US" dirty="0" smtClean="0"/>
              <a:t>Skyler Donahue of </a:t>
            </a:r>
            <a:r>
              <a:rPr lang="en-US" dirty="0"/>
              <a:t>OneNet for providing this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PLEASE </a:t>
            </a:r>
            <a:r>
              <a:rPr lang="en-US" b="1" dirty="0"/>
              <a:t>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58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E7DF4-BC75-4D96-AF6A-D69B2CED83FA}" type="slidenum">
              <a:rPr lang="en-US"/>
              <a:pPr/>
              <a:t>60</a:t>
            </a:fld>
            <a:endParaRPr lang="en-US"/>
          </a:p>
        </p:txBody>
      </p:sp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Weather Forecasting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Weather forecasting is a </a:t>
            </a:r>
            <a:r>
              <a:rPr lang="en-US" b="1" u="sng"/>
              <a:t>transport</a:t>
            </a:r>
            <a:r>
              <a:rPr lang="en-US"/>
              <a:t> problem.</a:t>
            </a:r>
          </a:p>
          <a:p>
            <a:r>
              <a:rPr lang="en-US"/>
              <a:t>The goal is to predict future weather conditions by simulating the movement of fluids in Earth’s atmosphere.</a:t>
            </a:r>
          </a:p>
          <a:p>
            <a:r>
              <a:rPr lang="en-US"/>
              <a:t>The physics is the Navier-Stokes Equations.</a:t>
            </a:r>
          </a:p>
          <a:p>
            <a:r>
              <a:rPr lang="en-US"/>
              <a:t>The numerical method is Finite Difference.</a:t>
            </a:r>
          </a:p>
        </p:txBody>
      </p:sp>
    </p:spTree>
    <p:extLst>
      <p:ext uri="{BB962C8B-B14F-4D97-AF65-F5344CB8AC3E}">
        <p14:creationId xmlns:p14="http://schemas.microsoft.com/office/powerpoint/2010/main" val="357138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5EEB4A01-CBD9-40D6-B550-F2A582F0ED00}" type="slidenum">
              <a:rPr lang="en-US"/>
              <a:pPr/>
              <a:t>61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524000"/>
            <a:ext cx="4876800" cy="4267200"/>
            <a:chOff x="576" y="1056"/>
            <a:chExt cx="3072" cy="2688"/>
          </a:xfrm>
        </p:grpSpPr>
        <p:sp>
          <p:nvSpPr>
            <p:cNvPr id="977923" name="Rectangle 3"/>
            <p:cNvSpPr>
              <a:spLocks noChangeArrowheads="1"/>
            </p:cNvSpPr>
            <p:nvPr/>
          </p:nvSpPr>
          <p:spPr bwMode="auto">
            <a:xfrm>
              <a:off x="576" y="1056"/>
              <a:ext cx="3072" cy="26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924" name="Line 4"/>
            <p:cNvSpPr>
              <a:spLocks noChangeShapeType="1"/>
            </p:cNvSpPr>
            <p:nvPr/>
          </p:nvSpPr>
          <p:spPr bwMode="auto">
            <a:xfrm>
              <a:off x="672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25" name="Line 5"/>
            <p:cNvSpPr>
              <a:spLocks noChangeShapeType="1"/>
            </p:cNvSpPr>
            <p:nvPr/>
          </p:nvSpPr>
          <p:spPr bwMode="auto">
            <a:xfrm>
              <a:off x="3072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26" name="Line 6"/>
            <p:cNvSpPr>
              <a:spLocks noChangeShapeType="1"/>
            </p:cNvSpPr>
            <p:nvPr/>
          </p:nvSpPr>
          <p:spPr bwMode="auto">
            <a:xfrm>
              <a:off x="3360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27" name="Line 7"/>
            <p:cNvSpPr>
              <a:spLocks noChangeShapeType="1"/>
            </p:cNvSpPr>
            <p:nvPr/>
          </p:nvSpPr>
          <p:spPr bwMode="auto">
            <a:xfrm>
              <a:off x="3168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28" name="Line 8"/>
            <p:cNvSpPr>
              <a:spLocks noChangeShapeType="1"/>
            </p:cNvSpPr>
            <p:nvPr/>
          </p:nvSpPr>
          <p:spPr bwMode="auto">
            <a:xfrm>
              <a:off x="3264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29" name="Line 9"/>
            <p:cNvSpPr>
              <a:spLocks noChangeShapeType="1"/>
            </p:cNvSpPr>
            <p:nvPr/>
          </p:nvSpPr>
          <p:spPr bwMode="auto">
            <a:xfrm>
              <a:off x="2976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30" name="Line 10"/>
            <p:cNvSpPr>
              <a:spLocks noChangeShapeType="1"/>
            </p:cNvSpPr>
            <p:nvPr/>
          </p:nvSpPr>
          <p:spPr bwMode="auto">
            <a:xfrm>
              <a:off x="2880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31" name="Line 11"/>
            <p:cNvSpPr>
              <a:spLocks noChangeShapeType="1"/>
            </p:cNvSpPr>
            <p:nvPr/>
          </p:nvSpPr>
          <p:spPr bwMode="auto">
            <a:xfrm>
              <a:off x="2784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32" name="Line 12"/>
            <p:cNvSpPr>
              <a:spLocks noChangeShapeType="1"/>
            </p:cNvSpPr>
            <p:nvPr/>
          </p:nvSpPr>
          <p:spPr bwMode="auto">
            <a:xfrm>
              <a:off x="2688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33" name="Line 13"/>
            <p:cNvSpPr>
              <a:spLocks noChangeShapeType="1"/>
            </p:cNvSpPr>
            <p:nvPr/>
          </p:nvSpPr>
          <p:spPr bwMode="auto">
            <a:xfrm>
              <a:off x="2592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34" name="Line 14"/>
            <p:cNvSpPr>
              <a:spLocks noChangeShapeType="1"/>
            </p:cNvSpPr>
            <p:nvPr/>
          </p:nvSpPr>
          <p:spPr bwMode="auto">
            <a:xfrm>
              <a:off x="2496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35" name="Line 15"/>
            <p:cNvSpPr>
              <a:spLocks noChangeShapeType="1"/>
            </p:cNvSpPr>
            <p:nvPr/>
          </p:nvSpPr>
          <p:spPr bwMode="auto">
            <a:xfrm>
              <a:off x="2400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36" name="Line 16"/>
            <p:cNvSpPr>
              <a:spLocks noChangeShapeType="1"/>
            </p:cNvSpPr>
            <p:nvPr/>
          </p:nvSpPr>
          <p:spPr bwMode="auto">
            <a:xfrm>
              <a:off x="2304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37" name="Line 17"/>
            <p:cNvSpPr>
              <a:spLocks noChangeShapeType="1"/>
            </p:cNvSpPr>
            <p:nvPr/>
          </p:nvSpPr>
          <p:spPr bwMode="auto">
            <a:xfrm>
              <a:off x="2208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38" name="Line 18"/>
            <p:cNvSpPr>
              <a:spLocks noChangeShapeType="1"/>
            </p:cNvSpPr>
            <p:nvPr/>
          </p:nvSpPr>
          <p:spPr bwMode="auto">
            <a:xfrm>
              <a:off x="2112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39" name="Line 19"/>
            <p:cNvSpPr>
              <a:spLocks noChangeShapeType="1"/>
            </p:cNvSpPr>
            <p:nvPr/>
          </p:nvSpPr>
          <p:spPr bwMode="auto">
            <a:xfrm>
              <a:off x="2016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40" name="Line 20"/>
            <p:cNvSpPr>
              <a:spLocks noChangeShapeType="1"/>
            </p:cNvSpPr>
            <p:nvPr/>
          </p:nvSpPr>
          <p:spPr bwMode="auto">
            <a:xfrm>
              <a:off x="1920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41" name="Line 21"/>
            <p:cNvSpPr>
              <a:spLocks noChangeShapeType="1"/>
            </p:cNvSpPr>
            <p:nvPr/>
          </p:nvSpPr>
          <p:spPr bwMode="auto">
            <a:xfrm>
              <a:off x="1824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42" name="Line 22"/>
            <p:cNvSpPr>
              <a:spLocks noChangeShapeType="1"/>
            </p:cNvSpPr>
            <p:nvPr/>
          </p:nvSpPr>
          <p:spPr bwMode="auto">
            <a:xfrm>
              <a:off x="1728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43" name="Line 23"/>
            <p:cNvSpPr>
              <a:spLocks noChangeShapeType="1"/>
            </p:cNvSpPr>
            <p:nvPr/>
          </p:nvSpPr>
          <p:spPr bwMode="auto">
            <a:xfrm>
              <a:off x="1632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44" name="Line 24"/>
            <p:cNvSpPr>
              <a:spLocks noChangeShapeType="1"/>
            </p:cNvSpPr>
            <p:nvPr/>
          </p:nvSpPr>
          <p:spPr bwMode="auto">
            <a:xfrm>
              <a:off x="1536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45" name="Line 25"/>
            <p:cNvSpPr>
              <a:spLocks noChangeShapeType="1"/>
            </p:cNvSpPr>
            <p:nvPr/>
          </p:nvSpPr>
          <p:spPr bwMode="auto">
            <a:xfrm>
              <a:off x="1440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46" name="Line 26"/>
            <p:cNvSpPr>
              <a:spLocks noChangeShapeType="1"/>
            </p:cNvSpPr>
            <p:nvPr/>
          </p:nvSpPr>
          <p:spPr bwMode="auto">
            <a:xfrm>
              <a:off x="1344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47" name="Line 27"/>
            <p:cNvSpPr>
              <a:spLocks noChangeShapeType="1"/>
            </p:cNvSpPr>
            <p:nvPr/>
          </p:nvSpPr>
          <p:spPr bwMode="auto">
            <a:xfrm>
              <a:off x="1248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48" name="Line 28"/>
            <p:cNvSpPr>
              <a:spLocks noChangeShapeType="1"/>
            </p:cNvSpPr>
            <p:nvPr/>
          </p:nvSpPr>
          <p:spPr bwMode="auto">
            <a:xfrm>
              <a:off x="1152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49" name="Line 29"/>
            <p:cNvSpPr>
              <a:spLocks noChangeShapeType="1"/>
            </p:cNvSpPr>
            <p:nvPr/>
          </p:nvSpPr>
          <p:spPr bwMode="auto">
            <a:xfrm>
              <a:off x="1056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50" name="Line 30"/>
            <p:cNvSpPr>
              <a:spLocks noChangeShapeType="1"/>
            </p:cNvSpPr>
            <p:nvPr/>
          </p:nvSpPr>
          <p:spPr bwMode="auto">
            <a:xfrm>
              <a:off x="960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51" name="Line 31"/>
            <p:cNvSpPr>
              <a:spLocks noChangeShapeType="1"/>
            </p:cNvSpPr>
            <p:nvPr/>
          </p:nvSpPr>
          <p:spPr bwMode="auto">
            <a:xfrm>
              <a:off x="864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52" name="Line 32"/>
            <p:cNvSpPr>
              <a:spLocks noChangeShapeType="1"/>
            </p:cNvSpPr>
            <p:nvPr/>
          </p:nvSpPr>
          <p:spPr bwMode="auto">
            <a:xfrm>
              <a:off x="768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53" name="Line 33"/>
            <p:cNvSpPr>
              <a:spLocks noChangeShapeType="1"/>
            </p:cNvSpPr>
            <p:nvPr/>
          </p:nvSpPr>
          <p:spPr bwMode="auto">
            <a:xfrm>
              <a:off x="3456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54" name="Line 34"/>
            <p:cNvSpPr>
              <a:spLocks noChangeShapeType="1"/>
            </p:cNvSpPr>
            <p:nvPr/>
          </p:nvSpPr>
          <p:spPr bwMode="auto">
            <a:xfrm>
              <a:off x="3552" y="1056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55" name="Line 35"/>
            <p:cNvSpPr>
              <a:spLocks noChangeShapeType="1"/>
            </p:cNvSpPr>
            <p:nvPr/>
          </p:nvSpPr>
          <p:spPr bwMode="auto">
            <a:xfrm>
              <a:off x="576" y="364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56" name="Line 36"/>
            <p:cNvSpPr>
              <a:spLocks noChangeShapeType="1"/>
            </p:cNvSpPr>
            <p:nvPr/>
          </p:nvSpPr>
          <p:spPr bwMode="auto">
            <a:xfrm>
              <a:off x="576" y="3552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57" name="Line 37"/>
            <p:cNvSpPr>
              <a:spLocks noChangeShapeType="1"/>
            </p:cNvSpPr>
            <p:nvPr/>
          </p:nvSpPr>
          <p:spPr bwMode="auto">
            <a:xfrm>
              <a:off x="576" y="3456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58" name="Line 38"/>
            <p:cNvSpPr>
              <a:spLocks noChangeShapeType="1"/>
            </p:cNvSpPr>
            <p:nvPr/>
          </p:nvSpPr>
          <p:spPr bwMode="auto">
            <a:xfrm>
              <a:off x="576" y="3360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59" name="Line 39"/>
            <p:cNvSpPr>
              <a:spLocks noChangeShapeType="1"/>
            </p:cNvSpPr>
            <p:nvPr/>
          </p:nvSpPr>
          <p:spPr bwMode="auto">
            <a:xfrm>
              <a:off x="576" y="326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60" name="Line 40"/>
            <p:cNvSpPr>
              <a:spLocks noChangeShapeType="1"/>
            </p:cNvSpPr>
            <p:nvPr/>
          </p:nvSpPr>
          <p:spPr bwMode="auto">
            <a:xfrm>
              <a:off x="576" y="316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61" name="Line 41"/>
            <p:cNvSpPr>
              <a:spLocks noChangeShapeType="1"/>
            </p:cNvSpPr>
            <p:nvPr/>
          </p:nvSpPr>
          <p:spPr bwMode="auto">
            <a:xfrm>
              <a:off x="576" y="3072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62" name="Line 42"/>
            <p:cNvSpPr>
              <a:spLocks noChangeShapeType="1"/>
            </p:cNvSpPr>
            <p:nvPr/>
          </p:nvSpPr>
          <p:spPr bwMode="auto">
            <a:xfrm>
              <a:off x="576" y="2976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63" name="Line 43"/>
            <p:cNvSpPr>
              <a:spLocks noChangeShapeType="1"/>
            </p:cNvSpPr>
            <p:nvPr/>
          </p:nvSpPr>
          <p:spPr bwMode="auto">
            <a:xfrm>
              <a:off x="576" y="2880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64" name="Line 44"/>
            <p:cNvSpPr>
              <a:spLocks noChangeShapeType="1"/>
            </p:cNvSpPr>
            <p:nvPr/>
          </p:nvSpPr>
          <p:spPr bwMode="auto">
            <a:xfrm>
              <a:off x="576" y="278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65" name="Line 45"/>
            <p:cNvSpPr>
              <a:spLocks noChangeShapeType="1"/>
            </p:cNvSpPr>
            <p:nvPr/>
          </p:nvSpPr>
          <p:spPr bwMode="auto">
            <a:xfrm>
              <a:off x="576" y="268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66" name="Line 46"/>
            <p:cNvSpPr>
              <a:spLocks noChangeShapeType="1"/>
            </p:cNvSpPr>
            <p:nvPr/>
          </p:nvSpPr>
          <p:spPr bwMode="auto">
            <a:xfrm>
              <a:off x="576" y="2592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67" name="Line 47"/>
            <p:cNvSpPr>
              <a:spLocks noChangeShapeType="1"/>
            </p:cNvSpPr>
            <p:nvPr/>
          </p:nvSpPr>
          <p:spPr bwMode="auto">
            <a:xfrm>
              <a:off x="576" y="2496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68" name="Line 48"/>
            <p:cNvSpPr>
              <a:spLocks noChangeShapeType="1"/>
            </p:cNvSpPr>
            <p:nvPr/>
          </p:nvSpPr>
          <p:spPr bwMode="auto">
            <a:xfrm>
              <a:off x="576" y="2400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69" name="Line 49"/>
            <p:cNvSpPr>
              <a:spLocks noChangeShapeType="1"/>
            </p:cNvSpPr>
            <p:nvPr/>
          </p:nvSpPr>
          <p:spPr bwMode="auto">
            <a:xfrm>
              <a:off x="576" y="230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70" name="Line 50"/>
            <p:cNvSpPr>
              <a:spLocks noChangeShapeType="1"/>
            </p:cNvSpPr>
            <p:nvPr/>
          </p:nvSpPr>
          <p:spPr bwMode="auto">
            <a:xfrm>
              <a:off x="576" y="220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71" name="Line 51"/>
            <p:cNvSpPr>
              <a:spLocks noChangeShapeType="1"/>
            </p:cNvSpPr>
            <p:nvPr/>
          </p:nvSpPr>
          <p:spPr bwMode="auto">
            <a:xfrm>
              <a:off x="576" y="2112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72" name="Line 52"/>
            <p:cNvSpPr>
              <a:spLocks noChangeShapeType="1"/>
            </p:cNvSpPr>
            <p:nvPr/>
          </p:nvSpPr>
          <p:spPr bwMode="auto">
            <a:xfrm>
              <a:off x="576" y="2016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73" name="Line 53"/>
            <p:cNvSpPr>
              <a:spLocks noChangeShapeType="1"/>
            </p:cNvSpPr>
            <p:nvPr/>
          </p:nvSpPr>
          <p:spPr bwMode="auto">
            <a:xfrm>
              <a:off x="576" y="1920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74" name="Line 54"/>
            <p:cNvSpPr>
              <a:spLocks noChangeShapeType="1"/>
            </p:cNvSpPr>
            <p:nvPr/>
          </p:nvSpPr>
          <p:spPr bwMode="auto">
            <a:xfrm>
              <a:off x="576" y="182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75" name="Line 55"/>
            <p:cNvSpPr>
              <a:spLocks noChangeShapeType="1"/>
            </p:cNvSpPr>
            <p:nvPr/>
          </p:nvSpPr>
          <p:spPr bwMode="auto">
            <a:xfrm>
              <a:off x="576" y="172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76" name="Line 56"/>
            <p:cNvSpPr>
              <a:spLocks noChangeShapeType="1"/>
            </p:cNvSpPr>
            <p:nvPr/>
          </p:nvSpPr>
          <p:spPr bwMode="auto">
            <a:xfrm>
              <a:off x="576" y="1632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77" name="Line 57"/>
            <p:cNvSpPr>
              <a:spLocks noChangeShapeType="1"/>
            </p:cNvSpPr>
            <p:nvPr/>
          </p:nvSpPr>
          <p:spPr bwMode="auto">
            <a:xfrm>
              <a:off x="576" y="1536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78" name="Line 58"/>
            <p:cNvSpPr>
              <a:spLocks noChangeShapeType="1"/>
            </p:cNvSpPr>
            <p:nvPr/>
          </p:nvSpPr>
          <p:spPr bwMode="auto">
            <a:xfrm>
              <a:off x="576" y="1440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79" name="Line 59"/>
            <p:cNvSpPr>
              <a:spLocks noChangeShapeType="1"/>
            </p:cNvSpPr>
            <p:nvPr/>
          </p:nvSpPr>
          <p:spPr bwMode="auto">
            <a:xfrm>
              <a:off x="576" y="13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80" name="Line 60"/>
            <p:cNvSpPr>
              <a:spLocks noChangeShapeType="1"/>
            </p:cNvSpPr>
            <p:nvPr/>
          </p:nvSpPr>
          <p:spPr bwMode="auto">
            <a:xfrm>
              <a:off x="576" y="124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7981" name="Line 61"/>
            <p:cNvSpPr>
              <a:spLocks noChangeShapeType="1"/>
            </p:cNvSpPr>
            <p:nvPr/>
          </p:nvSpPr>
          <p:spPr bwMode="auto">
            <a:xfrm>
              <a:off x="576" y="1152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77982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Cartesian Mesh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7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EF3A-6E86-41D8-B1B1-685EC18AE536}" type="slidenum">
              <a:rPr lang="en-US"/>
              <a:pPr/>
              <a:t>62</a:t>
            </a:fld>
            <a:endParaRPr lang="en-US"/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Finite Difference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/>
              <a:t>unew</a:t>
            </a:r>
            <a:r>
              <a:rPr lang="en-US"/>
              <a:t>(</a:t>
            </a:r>
            <a:r>
              <a:rPr lang="en-US" i="1"/>
              <a:t>i</a:t>
            </a:r>
            <a:r>
              <a:rPr lang="en-US"/>
              <a:t>,</a:t>
            </a:r>
            <a:r>
              <a:rPr lang="en-US" i="1"/>
              <a:t>j</a:t>
            </a:r>
            <a:r>
              <a:rPr lang="en-US"/>
              <a:t>,</a:t>
            </a:r>
            <a:r>
              <a:rPr lang="en-US" i="1"/>
              <a:t>k</a:t>
            </a:r>
            <a:r>
              <a:rPr lang="en-US"/>
              <a:t>) = F(</a:t>
            </a:r>
            <a:r>
              <a:rPr lang="en-US" i="1"/>
              <a:t>uold</a:t>
            </a:r>
            <a:r>
              <a:rPr lang="en-US"/>
              <a:t>, </a:t>
            </a:r>
            <a:r>
              <a:rPr lang="en-US" i="1"/>
              <a:t>i</a:t>
            </a:r>
            <a:r>
              <a:rPr lang="en-US"/>
              <a:t>, </a:t>
            </a:r>
            <a:r>
              <a:rPr lang="en-US" i="1"/>
              <a:t>j</a:t>
            </a:r>
            <a:r>
              <a:rPr lang="en-US"/>
              <a:t>, </a:t>
            </a:r>
            <a:r>
              <a:rPr lang="en-US" i="1"/>
              <a:t>k</a:t>
            </a:r>
            <a:r>
              <a:rPr lang="en-US"/>
              <a:t>, </a:t>
            </a:r>
            <a:r>
              <a:rPr lang="el-GR">
                <a:cs typeface="Times New Roman" pitchFamily="18" charset="0"/>
              </a:rPr>
              <a:t>Δ</a:t>
            </a:r>
            <a:r>
              <a:rPr lang="en-US" i="1">
                <a:cs typeface="Times New Roman" pitchFamily="18" charset="0"/>
              </a:rPr>
              <a:t>t</a:t>
            </a:r>
            <a:r>
              <a:rPr lang="en-US">
                <a:cs typeface="Times New Roman" pitchFamily="18" charset="0"/>
              </a:rPr>
              <a:t>) =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			 F(</a:t>
            </a:r>
            <a:r>
              <a:rPr lang="en-US" i="1">
                <a:cs typeface="Times New Roman" pitchFamily="18" charset="0"/>
              </a:rPr>
              <a:t>uold</a:t>
            </a:r>
            <a:r>
              <a:rPr lang="en-US">
                <a:cs typeface="Times New Roman" pitchFamily="18" charset="0"/>
              </a:rPr>
              <a:t>(</a:t>
            </a:r>
            <a:r>
              <a:rPr lang="en-US" i="1">
                <a:cs typeface="Times New Roman" pitchFamily="18" charset="0"/>
              </a:rPr>
              <a:t>i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j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k</a:t>
            </a:r>
            <a:r>
              <a:rPr lang="en-US">
                <a:cs typeface="Times New Roman" pitchFamily="18" charset="0"/>
              </a:rPr>
              <a:t>),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			     </a:t>
            </a:r>
            <a:r>
              <a:rPr lang="en-US" i="1">
                <a:cs typeface="Times New Roman" pitchFamily="18" charset="0"/>
              </a:rPr>
              <a:t>uold</a:t>
            </a:r>
            <a:r>
              <a:rPr lang="en-US">
                <a:cs typeface="Times New Roman" pitchFamily="18" charset="0"/>
              </a:rPr>
              <a:t>(</a:t>
            </a:r>
            <a:r>
              <a:rPr lang="en-US" i="1">
                <a:cs typeface="Times New Roman" pitchFamily="18" charset="0"/>
              </a:rPr>
              <a:t>i</a:t>
            </a:r>
            <a:r>
              <a:rPr lang="en-US">
                <a:cs typeface="Times New Roman" pitchFamily="18" charset="0"/>
              </a:rPr>
              <a:t>-1,</a:t>
            </a:r>
            <a:r>
              <a:rPr lang="en-US" i="1">
                <a:cs typeface="Times New Roman" pitchFamily="18" charset="0"/>
              </a:rPr>
              <a:t>j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k</a:t>
            </a:r>
            <a:r>
              <a:rPr lang="en-US">
                <a:cs typeface="Times New Roman" pitchFamily="18" charset="0"/>
              </a:rPr>
              <a:t>), </a:t>
            </a:r>
            <a:r>
              <a:rPr lang="en-US" i="1">
                <a:cs typeface="Times New Roman" pitchFamily="18" charset="0"/>
              </a:rPr>
              <a:t>uold</a:t>
            </a:r>
            <a:r>
              <a:rPr lang="en-US">
                <a:cs typeface="Times New Roman" pitchFamily="18" charset="0"/>
              </a:rPr>
              <a:t>(</a:t>
            </a:r>
            <a:r>
              <a:rPr lang="en-US" i="1">
                <a:cs typeface="Times New Roman" pitchFamily="18" charset="0"/>
              </a:rPr>
              <a:t>i</a:t>
            </a:r>
            <a:r>
              <a:rPr lang="en-US">
                <a:cs typeface="Times New Roman" pitchFamily="18" charset="0"/>
              </a:rPr>
              <a:t>+1,</a:t>
            </a:r>
            <a:r>
              <a:rPr lang="en-US" i="1">
                <a:cs typeface="Times New Roman" pitchFamily="18" charset="0"/>
              </a:rPr>
              <a:t>j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k</a:t>
            </a:r>
            <a:r>
              <a:rPr lang="en-US">
                <a:cs typeface="Times New Roman" pitchFamily="18" charset="0"/>
              </a:rPr>
              <a:t>),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			     </a:t>
            </a:r>
            <a:r>
              <a:rPr lang="en-US" i="1">
                <a:cs typeface="Times New Roman" pitchFamily="18" charset="0"/>
              </a:rPr>
              <a:t>uold</a:t>
            </a:r>
            <a:r>
              <a:rPr lang="en-US">
                <a:cs typeface="Times New Roman" pitchFamily="18" charset="0"/>
              </a:rPr>
              <a:t>(</a:t>
            </a:r>
            <a:r>
              <a:rPr lang="en-US" i="1">
                <a:cs typeface="Times New Roman" pitchFamily="18" charset="0"/>
              </a:rPr>
              <a:t>i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j</a:t>
            </a:r>
            <a:r>
              <a:rPr lang="en-US">
                <a:cs typeface="Times New Roman" pitchFamily="18" charset="0"/>
              </a:rPr>
              <a:t>-1,</a:t>
            </a:r>
            <a:r>
              <a:rPr lang="en-US" i="1">
                <a:cs typeface="Times New Roman" pitchFamily="18" charset="0"/>
              </a:rPr>
              <a:t>k</a:t>
            </a:r>
            <a:r>
              <a:rPr lang="en-US">
                <a:cs typeface="Times New Roman" pitchFamily="18" charset="0"/>
              </a:rPr>
              <a:t>), </a:t>
            </a:r>
            <a:r>
              <a:rPr lang="en-US" i="1">
                <a:cs typeface="Times New Roman" pitchFamily="18" charset="0"/>
              </a:rPr>
              <a:t>uold</a:t>
            </a:r>
            <a:r>
              <a:rPr lang="en-US">
                <a:cs typeface="Times New Roman" pitchFamily="18" charset="0"/>
              </a:rPr>
              <a:t>(</a:t>
            </a:r>
            <a:r>
              <a:rPr lang="en-US" i="1">
                <a:cs typeface="Times New Roman" pitchFamily="18" charset="0"/>
              </a:rPr>
              <a:t>i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j</a:t>
            </a:r>
            <a:r>
              <a:rPr lang="en-US">
                <a:cs typeface="Times New Roman" pitchFamily="18" charset="0"/>
              </a:rPr>
              <a:t>+1,</a:t>
            </a:r>
            <a:r>
              <a:rPr lang="en-US" i="1">
                <a:cs typeface="Times New Roman" pitchFamily="18" charset="0"/>
              </a:rPr>
              <a:t>k</a:t>
            </a:r>
            <a:r>
              <a:rPr lang="en-US">
                <a:cs typeface="Times New Roman" pitchFamily="18" charset="0"/>
              </a:rPr>
              <a:t>),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			     </a:t>
            </a:r>
            <a:r>
              <a:rPr lang="en-US" i="1">
                <a:cs typeface="Times New Roman" pitchFamily="18" charset="0"/>
              </a:rPr>
              <a:t>uold</a:t>
            </a:r>
            <a:r>
              <a:rPr lang="en-US">
                <a:cs typeface="Times New Roman" pitchFamily="18" charset="0"/>
              </a:rPr>
              <a:t>(</a:t>
            </a:r>
            <a:r>
              <a:rPr lang="en-US" i="1">
                <a:cs typeface="Times New Roman" pitchFamily="18" charset="0"/>
              </a:rPr>
              <a:t>i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j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k</a:t>
            </a:r>
            <a:r>
              <a:rPr lang="en-US">
                <a:cs typeface="Times New Roman" pitchFamily="18" charset="0"/>
              </a:rPr>
              <a:t>-1), </a:t>
            </a:r>
            <a:r>
              <a:rPr lang="en-US" i="1">
                <a:cs typeface="Times New Roman" pitchFamily="18" charset="0"/>
              </a:rPr>
              <a:t>uold</a:t>
            </a:r>
            <a:r>
              <a:rPr lang="en-US">
                <a:cs typeface="Times New Roman" pitchFamily="18" charset="0"/>
              </a:rPr>
              <a:t>(</a:t>
            </a:r>
            <a:r>
              <a:rPr lang="en-US" i="1">
                <a:cs typeface="Times New Roman" pitchFamily="18" charset="0"/>
              </a:rPr>
              <a:t>i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j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k</a:t>
            </a:r>
            <a:r>
              <a:rPr lang="en-US">
                <a:cs typeface="Times New Roman" pitchFamily="18" charset="0"/>
              </a:rPr>
              <a:t>+1), </a:t>
            </a:r>
            <a:r>
              <a:rPr lang="el-GR">
                <a:cs typeface="Times New Roman" pitchFamily="18" charset="0"/>
              </a:rPr>
              <a:t>Δ</a:t>
            </a:r>
            <a:r>
              <a:rPr lang="en-US" i="1">
                <a:cs typeface="Times New Roman" pitchFamily="18" charset="0"/>
              </a:rPr>
              <a:t>t)</a:t>
            </a:r>
            <a:endParaRPr lang="el-GR" i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6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1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966CCDB0-769A-4FED-9D99-ECA1E112327B}" type="slidenum">
              <a:rPr lang="en-US"/>
              <a:pPr/>
              <a:t>63</a:t>
            </a:fld>
            <a:endParaRPr lang="en-US"/>
          </a:p>
        </p:txBody>
      </p:sp>
      <p:sp>
        <p:nvSpPr>
          <p:cNvPr id="979970" name="Rectangle 2"/>
          <p:cNvSpPr>
            <a:spLocks noChangeArrowheads="1"/>
          </p:cNvSpPr>
          <p:nvPr/>
        </p:nvSpPr>
        <p:spPr bwMode="auto">
          <a:xfrm>
            <a:off x="2438400" y="1524000"/>
            <a:ext cx="48768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9971" name="Line 3"/>
          <p:cNvSpPr>
            <a:spLocks noChangeShapeType="1"/>
          </p:cNvSpPr>
          <p:nvPr/>
        </p:nvSpPr>
        <p:spPr bwMode="auto">
          <a:xfrm>
            <a:off x="2590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72" name="Line 4"/>
          <p:cNvSpPr>
            <a:spLocks noChangeShapeType="1"/>
          </p:cNvSpPr>
          <p:nvPr/>
        </p:nvSpPr>
        <p:spPr bwMode="auto">
          <a:xfrm>
            <a:off x="6400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73" name="Line 5"/>
          <p:cNvSpPr>
            <a:spLocks noChangeShapeType="1"/>
          </p:cNvSpPr>
          <p:nvPr/>
        </p:nvSpPr>
        <p:spPr bwMode="auto">
          <a:xfrm>
            <a:off x="6858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74" name="Line 6"/>
          <p:cNvSpPr>
            <a:spLocks noChangeShapeType="1"/>
          </p:cNvSpPr>
          <p:nvPr/>
        </p:nvSpPr>
        <p:spPr bwMode="auto">
          <a:xfrm>
            <a:off x="6553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75" name="Line 7"/>
          <p:cNvSpPr>
            <a:spLocks noChangeShapeType="1"/>
          </p:cNvSpPr>
          <p:nvPr/>
        </p:nvSpPr>
        <p:spPr bwMode="auto">
          <a:xfrm>
            <a:off x="6705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76" name="Line 8"/>
          <p:cNvSpPr>
            <a:spLocks noChangeShapeType="1"/>
          </p:cNvSpPr>
          <p:nvPr/>
        </p:nvSpPr>
        <p:spPr bwMode="auto">
          <a:xfrm>
            <a:off x="6248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77" name="Line 9"/>
          <p:cNvSpPr>
            <a:spLocks noChangeShapeType="1"/>
          </p:cNvSpPr>
          <p:nvPr/>
        </p:nvSpPr>
        <p:spPr bwMode="auto">
          <a:xfrm>
            <a:off x="6096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78" name="Line 10"/>
          <p:cNvSpPr>
            <a:spLocks noChangeShapeType="1"/>
          </p:cNvSpPr>
          <p:nvPr/>
        </p:nvSpPr>
        <p:spPr bwMode="auto">
          <a:xfrm>
            <a:off x="5943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79" name="Line 11"/>
          <p:cNvSpPr>
            <a:spLocks noChangeShapeType="1"/>
          </p:cNvSpPr>
          <p:nvPr/>
        </p:nvSpPr>
        <p:spPr bwMode="auto">
          <a:xfrm>
            <a:off x="5791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80" name="Line 12"/>
          <p:cNvSpPr>
            <a:spLocks noChangeShapeType="1"/>
          </p:cNvSpPr>
          <p:nvPr/>
        </p:nvSpPr>
        <p:spPr bwMode="auto">
          <a:xfrm>
            <a:off x="5638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81" name="Line 13"/>
          <p:cNvSpPr>
            <a:spLocks noChangeShapeType="1"/>
          </p:cNvSpPr>
          <p:nvPr/>
        </p:nvSpPr>
        <p:spPr bwMode="auto">
          <a:xfrm>
            <a:off x="5486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82" name="Line 14"/>
          <p:cNvSpPr>
            <a:spLocks noChangeShapeType="1"/>
          </p:cNvSpPr>
          <p:nvPr/>
        </p:nvSpPr>
        <p:spPr bwMode="auto">
          <a:xfrm>
            <a:off x="5334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83" name="Line 15"/>
          <p:cNvSpPr>
            <a:spLocks noChangeShapeType="1"/>
          </p:cNvSpPr>
          <p:nvPr/>
        </p:nvSpPr>
        <p:spPr bwMode="auto">
          <a:xfrm>
            <a:off x="5181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84" name="Line 16"/>
          <p:cNvSpPr>
            <a:spLocks noChangeShapeType="1"/>
          </p:cNvSpPr>
          <p:nvPr/>
        </p:nvSpPr>
        <p:spPr bwMode="auto">
          <a:xfrm>
            <a:off x="5029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85" name="Line 17"/>
          <p:cNvSpPr>
            <a:spLocks noChangeShapeType="1"/>
          </p:cNvSpPr>
          <p:nvPr/>
        </p:nvSpPr>
        <p:spPr bwMode="auto">
          <a:xfrm>
            <a:off x="4876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86" name="Line 18"/>
          <p:cNvSpPr>
            <a:spLocks noChangeShapeType="1"/>
          </p:cNvSpPr>
          <p:nvPr/>
        </p:nvSpPr>
        <p:spPr bwMode="auto">
          <a:xfrm>
            <a:off x="4724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87" name="Line 19"/>
          <p:cNvSpPr>
            <a:spLocks noChangeShapeType="1"/>
          </p:cNvSpPr>
          <p:nvPr/>
        </p:nvSpPr>
        <p:spPr bwMode="auto">
          <a:xfrm>
            <a:off x="4572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88" name="Line 20"/>
          <p:cNvSpPr>
            <a:spLocks noChangeShapeType="1"/>
          </p:cNvSpPr>
          <p:nvPr/>
        </p:nvSpPr>
        <p:spPr bwMode="auto">
          <a:xfrm>
            <a:off x="4419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89" name="Line 21"/>
          <p:cNvSpPr>
            <a:spLocks noChangeShapeType="1"/>
          </p:cNvSpPr>
          <p:nvPr/>
        </p:nvSpPr>
        <p:spPr bwMode="auto">
          <a:xfrm>
            <a:off x="4267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90" name="Line 22"/>
          <p:cNvSpPr>
            <a:spLocks noChangeShapeType="1"/>
          </p:cNvSpPr>
          <p:nvPr/>
        </p:nvSpPr>
        <p:spPr bwMode="auto">
          <a:xfrm>
            <a:off x="4114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91" name="Line 23"/>
          <p:cNvSpPr>
            <a:spLocks noChangeShapeType="1"/>
          </p:cNvSpPr>
          <p:nvPr/>
        </p:nvSpPr>
        <p:spPr bwMode="auto">
          <a:xfrm>
            <a:off x="3962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92" name="Line 24"/>
          <p:cNvSpPr>
            <a:spLocks noChangeShapeType="1"/>
          </p:cNvSpPr>
          <p:nvPr/>
        </p:nvSpPr>
        <p:spPr bwMode="auto">
          <a:xfrm>
            <a:off x="3810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93" name="Line 25"/>
          <p:cNvSpPr>
            <a:spLocks noChangeShapeType="1"/>
          </p:cNvSpPr>
          <p:nvPr/>
        </p:nvSpPr>
        <p:spPr bwMode="auto">
          <a:xfrm>
            <a:off x="3657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94" name="Line 26"/>
          <p:cNvSpPr>
            <a:spLocks noChangeShapeType="1"/>
          </p:cNvSpPr>
          <p:nvPr/>
        </p:nvSpPr>
        <p:spPr bwMode="auto">
          <a:xfrm>
            <a:off x="3505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95" name="Line 27"/>
          <p:cNvSpPr>
            <a:spLocks noChangeShapeType="1"/>
          </p:cNvSpPr>
          <p:nvPr/>
        </p:nvSpPr>
        <p:spPr bwMode="auto">
          <a:xfrm>
            <a:off x="3352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96" name="Line 28"/>
          <p:cNvSpPr>
            <a:spLocks noChangeShapeType="1"/>
          </p:cNvSpPr>
          <p:nvPr/>
        </p:nvSpPr>
        <p:spPr bwMode="auto">
          <a:xfrm>
            <a:off x="3200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97" name="Line 29"/>
          <p:cNvSpPr>
            <a:spLocks noChangeShapeType="1"/>
          </p:cNvSpPr>
          <p:nvPr/>
        </p:nvSpPr>
        <p:spPr bwMode="auto">
          <a:xfrm>
            <a:off x="3048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98" name="Line 30"/>
          <p:cNvSpPr>
            <a:spLocks noChangeShapeType="1"/>
          </p:cNvSpPr>
          <p:nvPr/>
        </p:nvSpPr>
        <p:spPr bwMode="auto">
          <a:xfrm>
            <a:off x="2895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99" name="Line 31"/>
          <p:cNvSpPr>
            <a:spLocks noChangeShapeType="1"/>
          </p:cNvSpPr>
          <p:nvPr/>
        </p:nvSpPr>
        <p:spPr bwMode="auto">
          <a:xfrm>
            <a:off x="2743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00" name="Line 32"/>
          <p:cNvSpPr>
            <a:spLocks noChangeShapeType="1"/>
          </p:cNvSpPr>
          <p:nvPr/>
        </p:nvSpPr>
        <p:spPr bwMode="auto">
          <a:xfrm>
            <a:off x="7010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01" name="Line 33"/>
          <p:cNvSpPr>
            <a:spLocks noChangeShapeType="1"/>
          </p:cNvSpPr>
          <p:nvPr/>
        </p:nvSpPr>
        <p:spPr bwMode="auto">
          <a:xfrm>
            <a:off x="7162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02" name="Line 34"/>
          <p:cNvSpPr>
            <a:spLocks noChangeShapeType="1"/>
          </p:cNvSpPr>
          <p:nvPr/>
        </p:nvSpPr>
        <p:spPr bwMode="auto">
          <a:xfrm>
            <a:off x="2438400" y="563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03" name="Line 35"/>
          <p:cNvSpPr>
            <a:spLocks noChangeShapeType="1"/>
          </p:cNvSpPr>
          <p:nvPr/>
        </p:nvSpPr>
        <p:spPr bwMode="auto">
          <a:xfrm>
            <a:off x="2438400" y="5486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04" name="Line 36"/>
          <p:cNvSpPr>
            <a:spLocks noChangeShapeType="1"/>
          </p:cNvSpPr>
          <p:nvPr/>
        </p:nvSpPr>
        <p:spPr bwMode="auto">
          <a:xfrm>
            <a:off x="2438400" y="5334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05" name="Line 37"/>
          <p:cNvSpPr>
            <a:spLocks noChangeShapeType="1"/>
          </p:cNvSpPr>
          <p:nvPr/>
        </p:nvSpPr>
        <p:spPr bwMode="auto">
          <a:xfrm>
            <a:off x="2438400" y="5181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06" name="Line 38"/>
          <p:cNvSpPr>
            <a:spLocks noChangeShapeType="1"/>
          </p:cNvSpPr>
          <p:nvPr/>
        </p:nvSpPr>
        <p:spPr bwMode="auto">
          <a:xfrm>
            <a:off x="2438400" y="5029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07" name="Line 39"/>
          <p:cNvSpPr>
            <a:spLocks noChangeShapeType="1"/>
          </p:cNvSpPr>
          <p:nvPr/>
        </p:nvSpPr>
        <p:spPr bwMode="auto">
          <a:xfrm>
            <a:off x="2438400" y="4876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08" name="Line 40"/>
          <p:cNvSpPr>
            <a:spLocks noChangeShapeType="1"/>
          </p:cNvSpPr>
          <p:nvPr/>
        </p:nvSpPr>
        <p:spPr bwMode="auto">
          <a:xfrm>
            <a:off x="2438400" y="4724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09" name="Line 41"/>
          <p:cNvSpPr>
            <a:spLocks noChangeShapeType="1"/>
          </p:cNvSpPr>
          <p:nvPr/>
        </p:nvSpPr>
        <p:spPr bwMode="auto">
          <a:xfrm>
            <a:off x="2438400" y="4572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10" name="Line 42"/>
          <p:cNvSpPr>
            <a:spLocks noChangeShapeType="1"/>
          </p:cNvSpPr>
          <p:nvPr/>
        </p:nvSpPr>
        <p:spPr bwMode="auto">
          <a:xfrm>
            <a:off x="2438400" y="4419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11" name="Line 43"/>
          <p:cNvSpPr>
            <a:spLocks noChangeShapeType="1"/>
          </p:cNvSpPr>
          <p:nvPr/>
        </p:nvSpPr>
        <p:spPr bwMode="auto">
          <a:xfrm>
            <a:off x="2438400" y="4267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12" name="Line 44"/>
          <p:cNvSpPr>
            <a:spLocks noChangeShapeType="1"/>
          </p:cNvSpPr>
          <p:nvPr/>
        </p:nvSpPr>
        <p:spPr bwMode="auto">
          <a:xfrm>
            <a:off x="2438400" y="4114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13" name="Line 45"/>
          <p:cNvSpPr>
            <a:spLocks noChangeShapeType="1"/>
          </p:cNvSpPr>
          <p:nvPr/>
        </p:nvSpPr>
        <p:spPr bwMode="auto">
          <a:xfrm>
            <a:off x="2438400" y="3962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14" name="Line 46"/>
          <p:cNvSpPr>
            <a:spLocks noChangeShapeType="1"/>
          </p:cNvSpPr>
          <p:nvPr/>
        </p:nvSpPr>
        <p:spPr bwMode="auto">
          <a:xfrm>
            <a:off x="24384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15" name="Line 47"/>
          <p:cNvSpPr>
            <a:spLocks noChangeShapeType="1"/>
          </p:cNvSpPr>
          <p:nvPr/>
        </p:nvSpPr>
        <p:spPr bwMode="auto">
          <a:xfrm>
            <a:off x="2438400" y="3657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16" name="Line 48"/>
          <p:cNvSpPr>
            <a:spLocks noChangeShapeType="1"/>
          </p:cNvSpPr>
          <p:nvPr/>
        </p:nvSpPr>
        <p:spPr bwMode="auto">
          <a:xfrm>
            <a:off x="2438400" y="3505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17" name="Line 49"/>
          <p:cNvSpPr>
            <a:spLocks noChangeShapeType="1"/>
          </p:cNvSpPr>
          <p:nvPr/>
        </p:nvSpPr>
        <p:spPr bwMode="auto">
          <a:xfrm>
            <a:off x="2438400" y="3352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18" name="Line 50"/>
          <p:cNvSpPr>
            <a:spLocks noChangeShapeType="1"/>
          </p:cNvSpPr>
          <p:nvPr/>
        </p:nvSpPr>
        <p:spPr bwMode="auto">
          <a:xfrm>
            <a:off x="2438400" y="3200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19" name="Line 51"/>
          <p:cNvSpPr>
            <a:spLocks noChangeShapeType="1"/>
          </p:cNvSpPr>
          <p:nvPr/>
        </p:nvSpPr>
        <p:spPr bwMode="auto">
          <a:xfrm>
            <a:off x="2438400" y="3048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20" name="Line 52"/>
          <p:cNvSpPr>
            <a:spLocks noChangeShapeType="1"/>
          </p:cNvSpPr>
          <p:nvPr/>
        </p:nvSpPr>
        <p:spPr bwMode="auto">
          <a:xfrm>
            <a:off x="2438400" y="2895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21" name="Line 53"/>
          <p:cNvSpPr>
            <a:spLocks noChangeShapeType="1"/>
          </p:cNvSpPr>
          <p:nvPr/>
        </p:nvSpPr>
        <p:spPr bwMode="auto">
          <a:xfrm>
            <a:off x="2438400" y="2743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22" name="Line 54"/>
          <p:cNvSpPr>
            <a:spLocks noChangeShapeType="1"/>
          </p:cNvSpPr>
          <p:nvPr/>
        </p:nvSpPr>
        <p:spPr bwMode="auto">
          <a:xfrm>
            <a:off x="2438400" y="2590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23" name="Line 55"/>
          <p:cNvSpPr>
            <a:spLocks noChangeShapeType="1"/>
          </p:cNvSpPr>
          <p:nvPr/>
        </p:nvSpPr>
        <p:spPr bwMode="auto">
          <a:xfrm>
            <a:off x="2438400" y="2438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24" name="Line 56"/>
          <p:cNvSpPr>
            <a:spLocks noChangeShapeType="1"/>
          </p:cNvSpPr>
          <p:nvPr/>
        </p:nvSpPr>
        <p:spPr bwMode="auto">
          <a:xfrm>
            <a:off x="2438400" y="2286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25" name="Line 57"/>
          <p:cNvSpPr>
            <a:spLocks noChangeShapeType="1"/>
          </p:cNvSpPr>
          <p:nvPr/>
        </p:nvSpPr>
        <p:spPr bwMode="auto">
          <a:xfrm>
            <a:off x="2438400" y="2133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26" name="Line 58"/>
          <p:cNvSpPr>
            <a:spLocks noChangeShapeType="1"/>
          </p:cNvSpPr>
          <p:nvPr/>
        </p:nvSpPr>
        <p:spPr bwMode="auto">
          <a:xfrm>
            <a:off x="2438400" y="1981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27" name="Line 59"/>
          <p:cNvSpPr>
            <a:spLocks noChangeShapeType="1"/>
          </p:cNvSpPr>
          <p:nvPr/>
        </p:nvSpPr>
        <p:spPr bwMode="auto">
          <a:xfrm>
            <a:off x="2438400" y="182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28" name="Line 60"/>
          <p:cNvSpPr>
            <a:spLocks noChangeShapeType="1"/>
          </p:cNvSpPr>
          <p:nvPr/>
        </p:nvSpPr>
        <p:spPr bwMode="auto">
          <a:xfrm>
            <a:off x="2438400" y="1676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29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Ghost Boundary Zones</a:t>
            </a:r>
          </a:p>
        </p:txBody>
      </p:sp>
      <p:sp>
        <p:nvSpPr>
          <p:cNvPr id="980030" name="Rectangle 62"/>
          <p:cNvSpPr>
            <a:spLocks noChangeArrowheads="1"/>
          </p:cNvSpPr>
          <p:nvPr/>
        </p:nvSpPr>
        <p:spPr bwMode="auto">
          <a:xfrm>
            <a:off x="2286000" y="1371600"/>
            <a:ext cx="5181600" cy="4572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0031" name="Line 63"/>
          <p:cNvSpPr>
            <a:spLocks noChangeShapeType="1"/>
          </p:cNvSpPr>
          <p:nvPr/>
        </p:nvSpPr>
        <p:spPr bwMode="auto">
          <a:xfrm>
            <a:off x="2438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32" name="Line 64"/>
          <p:cNvSpPr>
            <a:spLocks noChangeShapeType="1"/>
          </p:cNvSpPr>
          <p:nvPr/>
        </p:nvSpPr>
        <p:spPr bwMode="auto">
          <a:xfrm>
            <a:off x="2590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33" name="Line 65"/>
          <p:cNvSpPr>
            <a:spLocks noChangeShapeType="1"/>
          </p:cNvSpPr>
          <p:nvPr/>
        </p:nvSpPr>
        <p:spPr bwMode="auto">
          <a:xfrm>
            <a:off x="2743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34" name="Line 66"/>
          <p:cNvSpPr>
            <a:spLocks noChangeShapeType="1"/>
          </p:cNvSpPr>
          <p:nvPr/>
        </p:nvSpPr>
        <p:spPr bwMode="auto">
          <a:xfrm>
            <a:off x="2895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35" name="Line 67"/>
          <p:cNvSpPr>
            <a:spLocks noChangeShapeType="1"/>
          </p:cNvSpPr>
          <p:nvPr/>
        </p:nvSpPr>
        <p:spPr bwMode="auto">
          <a:xfrm>
            <a:off x="3048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36" name="Line 68"/>
          <p:cNvSpPr>
            <a:spLocks noChangeShapeType="1"/>
          </p:cNvSpPr>
          <p:nvPr/>
        </p:nvSpPr>
        <p:spPr bwMode="auto">
          <a:xfrm>
            <a:off x="3200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37" name="Line 69"/>
          <p:cNvSpPr>
            <a:spLocks noChangeShapeType="1"/>
          </p:cNvSpPr>
          <p:nvPr/>
        </p:nvSpPr>
        <p:spPr bwMode="auto">
          <a:xfrm>
            <a:off x="3352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38" name="Line 70"/>
          <p:cNvSpPr>
            <a:spLocks noChangeShapeType="1"/>
          </p:cNvSpPr>
          <p:nvPr/>
        </p:nvSpPr>
        <p:spPr bwMode="auto">
          <a:xfrm>
            <a:off x="3505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39" name="Line 71"/>
          <p:cNvSpPr>
            <a:spLocks noChangeShapeType="1"/>
          </p:cNvSpPr>
          <p:nvPr/>
        </p:nvSpPr>
        <p:spPr bwMode="auto">
          <a:xfrm>
            <a:off x="3657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40" name="Line 72"/>
          <p:cNvSpPr>
            <a:spLocks noChangeShapeType="1"/>
          </p:cNvSpPr>
          <p:nvPr/>
        </p:nvSpPr>
        <p:spPr bwMode="auto">
          <a:xfrm>
            <a:off x="3810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41" name="Line 73"/>
          <p:cNvSpPr>
            <a:spLocks noChangeShapeType="1"/>
          </p:cNvSpPr>
          <p:nvPr/>
        </p:nvSpPr>
        <p:spPr bwMode="auto">
          <a:xfrm>
            <a:off x="22860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42" name="Line 74"/>
          <p:cNvSpPr>
            <a:spLocks noChangeShapeType="1"/>
          </p:cNvSpPr>
          <p:nvPr/>
        </p:nvSpPr>
        <p:spPr bwMode="auto">
          <a:xfrm>
            <a:off x="2286000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43" name="Line 75"/>
          <p:cNvSpPr>
            <a:spLocks noChangeShapeType="1"/>
          </p:cNvSpPr>
          <p:nvPr/>
        </p:nvSpPr>
        <p:spPr bwMode="auto">
          <a:xfrm>
            <a:off x="2286000" y="182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44" name="Line 76"/>
          <p:cNvSpPr>
            <a:spLocks noChangeShapeType="1"/>
          </p:cNvSpPr>
          <p:nvPr/>
        </p:nvSpPr>
        <p:spPr bwMode="auto">
          <a:xfrm>
            <a:off x="22860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45" name="Line 77"/>
          <p:cNvSpPr>
            <a:spLocks noChangeShapeType="1"/>
          </p:cNvSpPr>
          <p:nvPr/>
        </p:nvSpPr>
        <p:spPr bwMode="auto">
          <a:xfrm>
            <a:off x="22860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46" name="Line 78"/>
          <p:cNvSpPr>
            <a:spLocks noChangeShapeType="1"/>
          </p:cNvSpPr>
          <p:nvPr/>
        </p:nvSpPr>
        <p:spPr bwMode="auto">
          <a:xfrm>
            <a:off x="22860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47" name="Line 79"/>
          <p:cNvSpPr>
            <a:spLocks noChangeShapeType="1"/>
          </p:cNvSpPr>
          <p:nvPr/>
        </p:nvSpPr>
        <p:spPr bwMode="auto">
          <a:xfrm>
            <a:off x="22860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48" name="Line 80"/>
          <p:cNvSpPr>
            <a:spLocks noChangeShapeType="1"/>
          </p:cNvSpPr>
          <p:nvPr/>
        </p:nvSpPr>
        <p:spPr bwMode="auto">
          <a:xfrm>
            <a:off x="2286000" y="2590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49" name="Line 81"/>
          <p:cNvSpPr>
            <a:spLocks noChangeShapeType="1"/>
          </p:cNvSpPr>
          <p:nvPr/>
        </p:nvSpPr>
        <p:spPr bwMode="auto">
          <a:xfrm>
            <a:off x="22860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50" name="Line 82"/>
          <p:cNvSpPr>
            <a:spLocks noChangeShapeType="1"/>
          </p:cNvSpPr>
          <p:nvPr/>
        </p:nvSpPr>
        <p:spPr bwMode="auto">
          <a:xfrm>
            <a:off x="22860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51" name="Line 83"/>
          <p:cNvSpPr>
            <a:spLocks noChangeShapeType="1"/>
          </p:cNvSpPr>
          <p:nvPr/>
        </p:nvSpPr>
        <p:spPr bwMode="auto">
          <a:xfrm>
            <a:off x="22860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52" name="Line 84"/>
          <p:cNvSpPr>
            <a:spLocks noChangeShapeType="1"/>
          </p:cNvSpPr>
          <p:nvPr/>
        </p:nvSpPr>
        <p:spPr bwMode="auto">
          <a:xfrm>
            <a:off x="22860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53" name="Line 85"/>
          <p:cNvSpPr>
            <a:spLocks noChangeShapeType="1"/>
          </p:cNvSpPr>
          <p:nvPr/>
        </p:nvSpPr>
        <p:spPr bwMode="auto">
          <a:xfrm>
            <a:off x="22860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54" name="Line 86"/>
          <p:cNvSpPr>
            <a:spLocks noChangeShapeType="1"/>
          </p:cNvSpPr>
          <p:nvPr/>
        </p:nvSpPr>
        <p:spPr bwMode="auto">
          <a:xfrm>
            <a:off x="22860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55" name="Line 87"/>
          <p:cNvSpPr>
            <a:spLocks noChangeShapeType="1"/>
          </p:cNvSpPr>
          <p:nvPr/>
        </p:nvSpPr>
        <p:spPr bwMode="auto">
          <a:xfrm>
            <a:off x="22860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56" name="Line 88"/>
          <p:cNvSpPr>
            <a:spLocks noChangeShapeType="1"/>
          </p:cNvSpPr>
          <p:nvPr/>
        </p:nvSpPr>
        <p:spPr bwMode="auto">
          <a:xfrm>
            <a:off x="22860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57" name="Line 89"/>
          <p:cNvSpPr>
            <a:spLocks noChangeShapeType="1"/>
          </p:cNvSpPr>
          <p:nvPr/>
        </p:nvSpPr>
        <p:spPr bwMode="auto">
          <a:xfrm>
            <a:off x="2286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58" name="Line 90"/>
          <p:cNvSpPr>
            <a:spLocks noChangeShapeType="1"/>
          </p:cNvSpPr>
          <p:nvPr/>
        </p:nvSpPr>
        <p:spPr bwMode="auto">
          <a:xfrm>
            <a:off x="22860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59" name="Line 91"/>
          <p:cNvSpPr>
            <a:spLocks noChangeShapeType="1"/>
          </p:cNvSpPr>
          <p:nvPr/>
        </p:nvSpPr>
        <p:spPr bwMode="auto">
          <a:xfrm>
            <a:off x="22860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60" name="Line 92"/>
          <p:cNvSpPr>
            <a:spLocks noChangeShapeType="1"/>
          </p:cNvSpPr>
          <p:nvPr/>
        </p:nvSpPr>
        <p:spPr bwMode="auto">
          <a:xfrm>
            <a:off x="22860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61" name="Line 93"/>
          <p:cNvSpPr>
            <a:spLocks noChangeShapeType="1"/>
          </p:cNvSpPr>
          <p:nvPr/>
        </p:nvSpPr>
        <p:spPr bwMode="auto">
          <a:xfrm>
            <a:off x="2286000" y="426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62" name="Line 94"/>
          <p:cNvSpPr>
            <a:spLocks noChangeShapeType="1"/>
          </p:cNvSpPr>
          <p:nvPr/>
        </p:nvSpPr>
        <p:spPr bwMode="auto">
          <a:xfrm>
            <a:off x="22860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63" name="Line 95"/>
          <p:cNvSpPr>
            <a:spLocks noChangeShapeType="1"/>
          </p:cNvSpPr>
          <p:nvPr/>
        </p:nvSpPr>
        <p:spPr bwMode="auto">
          <a:xfrm>
            <a:off x="22860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64" name="Line 96"/>
          <p:cNvSpPr>
            <a:spLocks noChangeShapeType="1"/>
          </p:cNvSpPr>
          <p:nvPr/>
        </p:nvSpPr>
        <p:spPr bwMode="auto">
          <a:xfrm>
            <a:off x="22860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65" name="Line 97"/>
          <p:cNvSpPr>
            <a:spLocks noChangeShapeType="1"/>
          </p:cNvSpPr>
          <p:nvPr/>
        </p:nvSpPr>
        <p:spPr bwMode="auto">
          <a:xfrm>
            <a:off x="22860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66" name="Line 98"/>
          <p:cNvSpPr>
            <a:spLocks noChangeShapeType="1"/>
          </p:cNvSpPr>
          <p:nvPr/>
        </p:nvSpPr>
        <p:spPr bwMode="auto">
          <a:xfrm>
            <a:off x="22860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67" name="Line 99"/>
          <p:cNvSpPr>
            <a:spLocks noChangeShapeType="1"/>
          </p:cNvSpPr>
          <p:nvPr/>
        </p:nvSpPr>
        <p:spPr bwMode="auto">
          <a:xfrm>
            <a:off x="2286000" y="518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68" name="Line 100"/>
          <p:cNvSpPr>
            <a:spLocks noChangeShapeType="1"/>
          </p:cNvSpPr>
          <p:nvPr/>
        </p:nvSpPr>
        <p:spPr bwMode="auto">
          <a:xfrm>
            <a:off x="22860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69" name="Line 101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70" name="Line 102"/>
          <p:cNvSpPr>
            <a:spLocks noChangeShapeType="1"/>
          </p:cNvSpPr>
          <p:nvPr/>
        </p:nvSpPr>
        <p:spPr bwMode="auto">
          <a:xfrm>
            <a:off x="73152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71" name="Line 103"/>
          <p:cNvSpPr>
            <a:spLocks noChangeShapeType="1"/>
          </p:cNvSpPr>
          <p:nvPr/>
        </p:nvSpPr>
        <p:spPr bwMode="auto">
          <a:xfrm>
            <a:off x="7315200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72" name="Line 104"/>
          <p:cNvSpPr>
            <a:spLocks noChangeShapeType="1"/>
          </p:cNvSpPr>
          <p:nvPr/>
        </p:nvSpPr>
        <p:spPr bwMode="auto">
          <a:xfrm>
            <a:off x="7315200" y="182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73" name="Line 105"/>
          <p:cNvSpPr>
            <a:spLocks noChangeShapeType="1"/>
          </p:cNvSpPr>
          <p:nvPr/>
        </p:nvSpPr>
        <p:spPr bwMode="auto">
          <a:xfrm>
            <a:off x="73152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74" name="Line 106"/>
          <p:cNvSpPr>
            <a:spLocks noChangeShapeType="1"/>
          </p:cNvSpPr>
          <p:nvPr/>
        </p:nvSpPr>
        <p:spPr bwMode="auto">
          <a:xfrm>
            <a:off x="73152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75" name="Line 107"/>
          <p:cNvSpPr>
            <a:spLocks noChangeShapeType="1"/>
          </p:cNvSpPr>
          <p:nvPr/>
        </p:nvSpPr>
        <p:spPr bwMode="auto">
          <a:xfrm>
            <a:off x="73152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76" name="Line 108"/>
          <p:cNvSpPr>
            <a:spLocks noChangeShapeType="1"/>
          </p:cNvSpPr>
          <p:nvPr/>
        </p:nvSpPr>
        <p:spPr bwMode="auto">
          <a:xfrm>
            <a:off x="73152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77" name="Line 109"/>
          <p:cNvSpPr>
            <a:spLocks noChangeShapeType="1"/>
          </p:cNvSpPr>
          <p:nvPr/>
        </p:nvSpPr>
        <p:spPr bwMode="auto">
          <a:xfrm>
            <a:off x="7315200" y="2590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78" name="Line 110"/>
          <p:cNvSpPr>
            <a:spLocks noChangeShapeType="1"/>
          </p:cNvSpPr>
          <p:nvPr/>
        </p:nvSpPr>
        <p:spPr bwMode="auto">
          <a:xfrm>
            <a:off x="731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79" name="Line 111"/>
          <p:cNvSpPr>
            <a:spLocks noChangeShapeType="1"/>
          </p:cNvSpPr>
          <p:nvPr/>
        </p:nvSpPr>
        <p:spPr bwMode="auto">
          <a:xfrm>
            <a:off x="73152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80" name="Line 112"/>
          <p:cNvSpPr>
            <a:spLocks noChangeShapeType="1"/>
          </p:cNvSpPr>
          <p:nvPr/>
        </p:nvSpPr>
        <p:spPr bwMode="auto">
          <a:xfrm>
            <a:off x="73152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81" name="Line 113"/>
          <p:cNvSpPr>
            <a:spLocks noChangeShapeType="1"/>
          </p:cNvSpPr>
          <p:nvPr/>
        </p:nvSpPr>
        <p:spPr bwMode="auto">
          <a:xfrm>
            <a:off x="73152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82" name="Line 114"/>
          <p:cNvSpPr>
            <a:spLocks noChangeShapeType="1"/>
          </p:cNvSpPr>
          <p:nvPr/>
        </p:nvSpPr>
        <p:spPr bwMode="auto">
          <a:xfrm>
            <a:off x="73152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83" name="Line 115"/>
          <p:cNvSpPr>
            <a:spLocks noChangeShapeType="1"/>
          </p:cNvSpPr>
          <p:nvPr/>
        </p:nvSpPr>
        <p:spPr bwMode="auto">
          <a:xfrm>
            <a:off x="73152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84" name="Line 116"/>
          <p:cNvSpPr>
            <a:spLocks noChangeShapeType="1"/>
          </p:cNvSpPr>
          <p:nvPr/>
        </p:nvSpPr>
        <p:spPr bwMode="auto">
          <a:xfrm>
            <a:off x="73152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85" name="Line 117"/>
          <p:cNvSpPr>
            <a:spLocks noChangeShapeType="1"/>
          </p:cNvSpPr>
          <p:nvPr/>
        </p:nvSpPr>
        <p:spPr bwMode="auto">
          <a:xfrm>
            <a:off x="7315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86" name="Line 118"/>
          <p:cNvSpPr>
            <a:spLocks noChangeShapeType="1"/>
          </p:cNvSpPr>
          <p:nvPr/>
        </p:nvSpPr>
        <p:spPr bwMode="auto">
          <a:xfrm>
            <a:off x="73152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87" name="Line 119"/>
          <p:cNvSpPr>
            <a:spLocks noChangeShapeType="1"/>
          </p:cNvSpPr>
          <p:nvPr/>
        </p:nvSpPr>
        <p:spPr bwMode="auto">
          <a:xfrm>
            <a:off x="73152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88" name="Line 120"/>
          <p:cNvSpPr>
            <a:spLocks noChangeShapeType="1"/>
          </p:cNvSpPr>
          <p:nvPr/>
        </p:nvSpPr>
        <p:spPr bwMode="auto">
          <a:xfrm>
            <a:off x="7315200" y="426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89" name="Line 121"/>
          <p:cNvSpPr>
            <a:spLocks noChangeShapeType="1"/>
          </p:cNvSpPr>
          <p:nvPr/>
        </p:nvSpPr>
        <p:spPr bwMode="auto">
          <a:xfrm>
            <a:off x="73152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90" name="Line 122"/>
          <p:cNvSpPr>
            <a:spLocks noChangeShapeType="1"/>
          </p:cNvSpPr>
          <p:nvPr/>
        </p:nvSpPr>
        <p:spPr bwMode="auto">
          <a:xfrm>
            <a:off x="73152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91" name="Line 123"/>
          <p:cNvSpPr>
            <a:spLocks noChangeShapeType="1"/>
          </p:cNvSpPr>
          <p:nvPr/>
        </p:nvSpPr>
        <p:spPr bwMode="auto">
          <a:xfrm>
            <a:off x="73152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92" name="Line 124"/>
          <p:cNvSpPr>
            <a:spLocks noChangeShapeType="1"/>
          </p:cNvSpPr>
          <p:nvPr/>
        </p:nvSpPr>
        <p:spPr bwMode="auto">
          <a:xfrm>
            <a:off x="731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93" name="Line 125"/>
          <p:cNvSpPr>
            <a:spLocks noChangeShapeType="1"/>
          </p:cNvSpPr>
          <p:nvPr/>
        </p:nvSpPr>
        <p:spPr bwMode="auto">
          <a:xfrm>
            <a:off x="73152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94" name="Line 126"/>
          <p:cNvSpPr>
            <a:spLocks noChangeShapeType="1"/>
          </p:cNvSpPr>
          <p:nvPr/>
        </p:nvSpPr>
        <p:spPr bwMode="auto">
          <a:xfrm>
            <a:off x="7315200" y="518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95" name="Line 127"/>
          <p:cNvSpPr>
            <a:spLocks noChangeShapeType="1"/>
          </p:cNvSpPr>
          <p:nvPr/>
        </p:nvSpPr>
        <p:spPr bwMode="auto">
          <a:xfrm>
            <a:off x="73152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96" name="Line 128"/>
          <p:cNvSpPr>
            <a:spLocks noChangeShapeType="1"/>
          </p:cNvSpPr>
          <p:nvPr/>
        </p:nvSpPr>
        <p:spPr bwMode="auto">
          <a:xfrm>
            <a:off x="73152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97" name="Line 129"/>
          <p:cNvSpPr>
            <a:spLocks noChangeShapeType="1"/>
          </p:cNvSpPr>
          <p:nvPr/>
        </p:nvSpPr>
        <p:spPr bwMode="auto">
          <a:xfrm>
            <a:off x="73152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98" name="Line 130"/>
          <p:cNvSpPr>
            <a:spLocks noChangeShapeType="1"/>
          </p:cNvSpPr>
          <p:nvPr/>
        </p:nvSpPr>
        <p:spPr bwMode="auto">
          <a:xfrm>
            <a:off x="73152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099" name="Line 131"/>
          <p:cNvSpPr>
            <a:spLocks noChangeShapeType="1"/>
          </p:cNvSpPr>
          <p:nvPr/>
        </p:nvSpPr>
        <p:spPr bwMode="auto">
          <a:xfrm>
            <a:off x="4419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00" name="Line 132"/>
          <p:cNvSpPr>
            <a:spLocks noChangeShapeType="1"/>
          </p:cNvSpPr>
          <p:nvPr/>
        </p:nvSpPr>
        <p:spPr bwMode="auto">
          <a:xfrm>
            <a:off x="4267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01" name="Line 133"/>
          <p:cNvSpPr>
            <a:spLocks noChangeShapeType="1"/>
          </p:cNvSpPr>
          <p:nvPr/>
        </p:nvSpPr>
        <p:spPr bwMode="auto">
          <a:xfrm>
            <a:off x="4114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02" name="Line 134"/>
          <p:cNvSpPr>
            <a:spLocks noChangeShapeType="1"/>
          </p:cNvSpPr>
          <p:nvPr/>
        </p:nvSpPr>
        <p:spPr bwMode="auto">
          <a:xfrm>
            <a:off x="3962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03" name="Line 135"/>
          <p:cNvSpPr>
            <a:spLocks noChangeShapeType="1"/>
          </p:cNvSpPr>
          <p:nvPr/>
        </p:nvSpPr>
        <p:spPr bwMode="auto">
          <a:xfrm>
            <a:off x="5029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04" name="Line 136"/>
          <p:cNvSpPr>
            <a:spLocks noChangeShapeType="1"/>
          </p:cNvSpPr>
          <p:nvPr/>
        </p:nvSpPr>
        <p:spPr bwMode="auto">
          <a:xfrm>
            <a:off x="4876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05" name="Line 137"/>
          <p:cNvSpPr>
            <a:spLocks noChangeShapeType="1"/>
          </p:cNvSpPr>
          <p:nvPr/>
        </p:nvSpPr>
        <p:spPr bwMode="auto">
          <a:xfrm>
            <a:off x="4724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06" name="Line 138"/>
          <p:cNvSpPr>
            <a:spLocks noChangeShapeType="1"/>
          </p:cNvSpPr>
          <p:nvPr/>
        </p:nvSpPr>
        <p:spPr bwMode="auto">
          <a:xfrm>
            <a:off x="4572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07" name="Line 139"/>
          <p:cNvSpPr>
            <a:spLocks noChangeShapeType="1"/>
          </p:cNvSpPr>
          <p:nvPr/>
        </p:nvSpPr>
        <p:spPr bwMode="auto">
          <a:xfrm>
            <a:off x="5181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08" name="Line 140"/>
          <p:cNvSpPr>
            <a:spLocks noChangeShapeType="1"/>
          </p:cNvSpPr>
          <p:nvPr/>
        </p:nvSpPr>
        <p:spPr bwMode="auto">
          <a:xfrm>
            <a:off x="5334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09" name="Line 141"/>
          <p:cNvSpPr>
            <a:spLocks noChangeShapeType="1"/>
          </p:cNvSpPr>
          <p:nvPr/>
        </p:nvSpPr>
        <p:spPr bwMode="auto">
          <a:xfrm>
            <a:off x="5486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10" name="Line 142"/>
          <p:cNvSpPr>
            <a:spLocks noChangeShapeType="1"/>
          </p:cNvSpPr>
          <p:nvPr/>
        </p:nvSpPr>
        <p:spPr bwMode="auto">
          <a:xfrm>
            <a:off x="5638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11" name="Line 143"/>
          <p:cNvSpPr>
            <a:spLocks noChangeShapeType="1"/>
          </p:cNvSpPr>
          <p:nvPr/>
        </p:nvSpPr>
        <p:spPr bwMode="auto">
          <a:xfrm>
            <a:off x="5791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12" name="Line 144"/>
          <p:cNvSpPr>
            <a:spLocks noChangeShapeType="1"/>
          </p:cNvSpPr>
          <p:nvPr/>
        </p:nvSpPr>
        <p:spPr bwMode="auto">
          <a:xfrm>
            <a:off x="5943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13" name="Line 145"/>
          <p:cNvSpPr>
            <a:spLocks noChangeShapeType="1"/>
          </p:cNvSpPr>
          <p:nvPr/>
        </p:nvSpPr>
        <p:spPr bwMode="auto">
          <a:xfrm>
            <a:off x="6096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14" name="Line 146"/>
          <p:cNvSpPr>
            <a:spLocks noChangeShapeType="1"/>
          </p:cNvSpPr>
          <p:nvPr/>
        </p:nvSpPr>
        <p:spPr bwMode="auto">
          <a:xfrm>
            <a:off x="6248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15" name="Line 147"/>
          <p:cNvSpPr>
            <a:spLocks noChangeShapeType="1"/>
          </p:cNvSpPr>
          <p:nvPr/>
        </p:nvSpPr>
        <p:spPr bwMode="auto">
          <a:xfrm>
            <a:off x="7010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16" name="Line 148"/>
          <p:cNvSpPr>
            <a:spLocks noChangeShapeType="1"/>
          </p:cNvSpPr>
          <p:nvPr/>
        </p:nvSpPr>
        <p:spPr bwMode="auto">
          <a:xfrm>
            <a:off x="6858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17" name="Line 149"/>
          <p:cNvSpPr>
            <a:spLocks noChangeShapeType="1"/>
          </p:cNvSpPr>
          <p:nvPr/>
        </p:nvSpPr>
        <p:spPr bwMode="auto">
          <a:xfrm>
            <a:off x="6705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18" name="Line 150"/>
          <p:cNvSpPr>
            <a:spLocks noChangeShapeType="1"/>
          </p:cNvSpPr>
          <p:nvPr/>
        </p:nvSpPr>
        <p:spPr bwMode="auto">
          <a:xfrm>
            <a:off x="6553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19" name="Line 151"/>
          <p:cNvSpPr>
            <a:spLocks noChangeShapeType="1"/>
          </p:cNvSpPr>
          <p:nvPr/>
        </p:nvSpPr>
        <p:spPr bwMode="auto">
          <a:xfrm>
            <a:off x="6400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20" name="Line 152"/>
          <p:cNvSpPr>
            <a:spLocks noChangeShapeType="1"/>
          </p:cNvSpPr>
          <p:nvPr/>
        </p:nvSpPr>
        <p:spPr bwMode="auto">
          <a:xfrm>
            <a:off x="7315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21" name="Line 153"/>
          <p:cNvSpPr>
            <a:spLocks noChangeShapeType="1"/>
          </p:cNvSpPr>
          <p:nvPr/>
        </p:nvSpPr>
        <p:spPr bwMode="auto">
          <a:xfrm>
            <a:off x="7162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22" name="Line 154"/>
          <p:cNvSpPr>
            <a:spLocks noChangeShapeType="1"/>
          </p:cNvSpPr>
          <p:nvPr/>
        </p:nvSpPr>
        <p:spPr bwMode="auto">
          <a:xfrm>
            <a:off x="2438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23" name="Line 155"/>
          <p:cNvSpPr>
            <a:spLocks noChangeShapeType="1"/>
          </p:cNvSpPr>
          <p:nvPr/>
        </p:nvSpPr>
        <p:spPr bwMode="auto">
          <a:xfrm>
            <a:off x="2590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24" name="Line 156"/>
          <p:cNvSpPr>
            <a:spLocks noChangeShapeType="1"/>
          </p:cNvSpPr>
          <p:nvPr/>
        </p:nvSpPr>
        <p:spPr bwMode="auto">
          <a:xfrm>
            <a:off x="2743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25" name="Line 157"/>
          <p:cNvSpPr>
            <a:spLocks noChangeShapeType="1"/>
          </p:cNvSpPr>
          <p:nvPr/>
        </p:nvSpPr>
        <p:spPr bwMode="auto">
          <a:xfrm>
            <a:off x="2895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26" name="Line 158"/>
          <p:cNvSpPr>
            <a:spLocks noChangeShapeType="1"/>
          </p:cNvSpPr>
          <p:nvPr/>
        </p:nvSpPr>
        <p:spPr bwMode="auto">
          <a:xfrm>
            <a:off x="3048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27" name="Line 159"/>
          <p:cNvSpPr>
            <a:spLocks noChangeShapeType="1"/>
          </p:cNvSpPr>
          <p:nvPr/>
        </p:nvSpPr>
        <p:spPr bwMode="auto">
          <a:xfrm>
            <a:off x="3200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28" name="Line 160"/>
          <p:cNvSpPr>
            <a:spLocks noChangeShapeType="1"/>
          </p:cNvSpPr>
          <p:nvPr/>
        </p:nvSpPr>
        <p:spPr bwMode="auto">
          <a:xfrm>
            <a:off x="3352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29" name="Line 161"/>
          <p:cNvSpPr>
            <a:spLocks noChangeShapeType="1"/>
          </p:cNvSpPr>
          <p:nvPr/>
        </p:nvSpPr>
        <p:spPr bwMode="auto">
          <a:xfrm>
            <a:off x="3505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30" name="Line 162"/>
          <p:cNvSpPr>
            <a:spLocks noChangeShapeType="1"/>
          </p:cNvSpPr>
          <p:nvPr/>
        </p:nvSpPr>
        <p:spPr bwMode="auto">
          <a:xfrm>
            <a:off x="3810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31" name="Line 163"/>
          <p:cNvSpPr>
            <a:spLocks noChangeShapeType="1"/>
          </p:cNvSpPr>
          <p:nvPr/>
        </p:nvSpPr>
        <p:spPr bwMode="auto">
          <a:xfrm>
            <a:off x="3962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32" name="Line 164"/>
          <p:cNvSpPr>
            <a:spLocks noChangeShapeType="1"/>
          </p:cNvSpPr>
          <p:nvPr/>
        </p:nvSpPr>
        <p:spPr bwMode="auto">
          <a:xfrm>
            <a:off x="4114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33" name="Line 165"/>
          <p:cNvSpPr>
            <a:spLocks noChangeShapeType="1"/>
          </p:cNvSpPr>
          <p:nvPr/>
        </p:nvSpPr>
        <p:spPr bwMode="auto">
          <a:xfrm>
            <a:off x="4267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34" name="Line 166"/>
          <p:cNvSpPr>
            <a:spLocks noChangeShapeType="1"/>
          </p:cNvSpPr>
          <p:nvPr/>
        </p:nvSpPr>
        <p:spPr bwMode="auto">
          <a:xfrm>
            <a:off x="4419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35" name="Line 167"/>
          <p:cNvSpPr>
            <a:spLocks noChangeShapeType="1"/>
          </p:cNvSpPr>
          <p:nvPr/>
        </p:nvSpPr>
        <p:spPr bwMode="auto">
          <a:xfrm>
            <a:off x="4572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36" name="Line 168"/>
          <p:cNvSpPr>
            <a:spLocks noChangeShapeType="1"/>
          </p:cNvSpPr>
          <p:nvPr/>
        </p:nvSpPr>
        <p:spPr bwMode="auto">
          <a:xfrm>
            <a:off x="4724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37" name="Line 169"/>
          <p:cNvSpPr>
            <a:spLocks noChangeShapeType="1"/>
          </p:cNvSpPr>
          <p:nvPr/>
        </p:nvSpPr>
        <p:spPr bwMode="auto">
          <a:xfrm>
            <a:off x="4876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38" name="Line 170"/>
          <p:cNvSpPr>
            <a:spLocks noChangeShapeType="1"/>
          </p:cNvSpPr>
          <p:nvPr/>
        </p:nvSpPr>
        <p:spPr bwMode="auto">
          <a:xfrm>
            <a:off x="3657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39" name="Line 171"/>
          <p:cNvSpPr>
            <a:spLocks noChangeShapeType="1"/>
          </p:cNvSpPr>
          <p:nvPr/>
        </p:nvSpPr>
        <p:spPr bwMode="auto">
          <a:xfrm>
            <a:off x="5029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40" name="Line 172"/>
          <p:cNvSpPr>
            <a:spLocks noChangeShapeType="1"/>
          </p:cNvSpPr>
          <p:nvPr/>
        </p:nvSpPr>
        <p:spPr bwMode="auto">
          <a:xfrm>
            <a:off x="5181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41" name="Line 173"/>
          <p:cNvSpPr>
            <a:spLocks noChangeShapeType="1"/>
          </p:cNvSpPr>
          <p:nvPr/>
        </p:nvSpPr>
        <p:spPr bwMode="auto">
          <a:xfrm>
            <a:off x="5334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42" name="Line 174"/>
          <p:cNvSpPr>
            <a:spLocks noChangeShapeType="1"/>
          </p:cNvSpPr>
          <p:nvPr/>
        </p:nvSpPr>
        <p:spPr bwMode="auto">
          <a:xfrm>
            <a:off x="5486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43" name="Line 175"/>
          <p:cNvSpPr>
            <a:spLocks noChangeShapeType="1"/>
          </p:cNvSpPr>
          <p:nvPr/>
        </p:nvSpPr>
        <p:spPr bwMode="auto">
          <a:xfrm>
            <a:off x="5638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44" name="Line 176"/>
          <p:cNvSpPr>
            <a:spLocks noChangeShapeType="1"/>
          </p:cNvSpPr>
          <p:nvPr/>
        </p:nvSpPr>
        <p:spPr bwMode="auto">
          <a:xfrm>
            <a:off x="5791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45" name="Line 177"/>
          <p:cNvSpPr>
            <a:spLocks noChangeShapeType="1"/>
          </p:cNvSpPr>
          <p:nvPr/>
        </p:nvSpPr>
        <p:spPr bwMode="auto">
          <a:xfrm>
            <a:off x="5943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46" name="Line 178"/>
          <p:cNvSpPr>
            <a:spLocks noChangeShapeType="1"/>
          </p:cNvSpPr>
          <p:nvPr/>
        </p:nvSpPr>
        <p:spPr bwMode="auto">
          <a:xfrm>
            <a:off x="6096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47" name="Line 179"/>
          <p:cNvSpPr>
            <a:spLocks noChangeShapeType="1"/>
          </p:cNvSpPr>
          <p:nvPr/>
        </p:nvSpPr>
        <p:spPr bwMode="auto">
          <a:xfrm>
            <a:off x="6248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48" name="Line 180"/>
          <p:cNvSpPr>
            <a:spLocks noChangeShapeType="1"/>
          </p:cNvSpPr>
          <p:nvPr/>
        </p:nvSpPr>
        <p:spPr bwMode="auto">
          <a:xfrm>
            <a:off x="6400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49" name="Line 181"/>
          <p:cNvSpPr>
            <a:spLocks noChangeShapeType="1"/>
          </p:cNvSpPr>
          <p:nvPr/>
        </p:nvSpPr>
        <p:spPr bwMode="auto">
          <a:xfrm>
            <a:off x="6553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50" name="Line 182"/>
          <p:cNvSpPr>
            <a:spLocks noChangeShapeType="1"/>
          </p:cNvSpPr>
          <p:nvPr/>
        </p:nvSpPr>
        <p:spPr bwMode="auto">
          <a:xfrm>
            <a:off x="6705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51" name="Line 183"/>
          <p:cNvSpPr>
            <a:spLocks noChangeShapeType="1"/>
          </p:cNvSpPr>
          <p:nvPr/>
        </p:nvSpPr>
        <p:spPr bwMode="auto">
          <a:xfrm>
            <a:off x="6858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52" name="Line 184"/>
          <p:cNvSpPr>
            <a:spLocks noChangeShapeType="1"/>
          </p:cNvSpPr>
          <p:nvPr/>
        </p:nvSpPr>
        <p:spPr bwMode="auto">
          <a:xfrm>
            <a:off x="7010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53" name="Line 185"/>
          <p:cNvSpPr>
            <a:spLocks noChangeShapeType="1"/>
          </p:cNvSpPr>
          <p:nvPr/>
        </p:nvSpPr>
        <p:spPr bwMode="auto">
          <a:xfrm>
            <a:off x="7162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0154" name="Line 186"/>
          <p:cNvSpPr>
            <a:spLocks noChangeShapeType="1"/>
          </p:cNvSpPr>
          <p:nvPr/>
        </p:nvSpPr>
        <p:spPr bwMode="auto">
          <a:xfrm>
            <a:off x="7315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Virtual Memory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2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3736C-105F-46E9-B4FC-0621594282A2}" type="slidenum">
              <a:rPr lang="en-US"/>
              <a:pPr/>
              <a:t>65</a:t>
            </a:fld>
            <a:endParaRPr lang="en-US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71600"/>
            <a:ext cx="7702550" cy="4648200"/>
          </a:xfrm>
        </p:spPr>
        <p:txBody>
          <a:bodyPr/>
          <a:lstStyle/>
          <a:p>
            <a:r>
              <a:rPr lang="en-US" dirty="0"/>
              <a:t>Typically, the amount of main memory (RAM) that a CPU can </a:t>
            </a:r>
            <a:r>
              <a:rPr lang="en-US" b="1" i="1" u="sng" dirty="0"/>
              <a:t>address</a:t>
            </a:r>
            <a:r>
              <a:rPr lang="en-US" dirty="0"/>
              <a:t> is larger than the amount of data physically present in the computer.</a:t>
            </a:r>
          </a:p>
          <a:p>
            <a:r>
              <a:rPr lang="en-US" dirty="0"/>
              <a:t>For example, </a:t>
            </a:r>
            <a:r>
              <a:rPr lang="en-US" dirty="0" smtClean="0"/>
              <a:t>consider a </a:t>
            </a:r>
            <a:r>
              <a:rPr lang="en-US" dirty="0"/>
              <a:t>laptop </a:t>
            </a:r>
            <a:r>
              <a:rPr lang="en-US" dirty="0" smtClean="0"/>
              <a:t>that can </a:t>
            </a:r>
            <a:r>
              <a:rPr lang="en-US" dirty="0"/>
              <a:t>address </a:t>
            </a:r>
            <a:r>
              <a:rPr lang="en-US" dirty="0" smtClean="0"/>
              <a:t>16 </a:t>
            </a:r>
            <a:r>
              <a:rPr lang="en-US" dirty="0"/>
              <a:t>GB of main memory (roughly </a:t>
            </a:r>
            <a:r>
              <a:rPr lang="en-US" dirty="0" smtClean="0"/>
              <a:t>16 </a:t>
            </a:r>
            <a:r>
              <a:rPr lang="en-US" dirty="0"/>
              <a:t>billion bytes), but only contains        2 GB (roughly 2 billion bytes).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1480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9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B243B8-86D7-4158-B6BE-51D409056195}" type="slidenum">
              <a:rPr lang="en-US"/>
              <a:pPr/>
              <a:t>66</a:t>
            </a:fld>
            <a:endParaRPr lang="en-U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 (cont’d)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7163" cy="4648200"/>
          </a:xfrm>
        </p:spPr>
        <p:txBody>
          <a:bodyPr/>
          <a:lstStyle/>
          <a:p>
            <a:r>
              <a:rPr lang="en-US" b="1" u="sng" dirty="0">
                <a:solidFill>
                  <a:schemeClr val="folHlink"/>
                </a:solidFill>
              </a:rPr>
              <a:t>Locality</a:t>
            </a:r>
            <a:r>
              <a:rPr lang="en-US" dirty="0"/>
              <a:t>:  Most programs don’t jump all over the memory that they use; instead, they work in a particular area of memory for a while, then move to another area.</a:t>
            </a:r>
          </a:p>
          <a:p>
            <a:r>
              <a:rPr lang="en-US" dirty="0"/>
              <a:t>So, you can offload onto hard disk much of </a:t>
            </a:r>
            <a:r>
              <a:rPr lang="en-US" dirty="0" smtClean="0"/>
              <a:t>                    the </a:t>
            </a:r>
            <a:r>
              <a:rPr lang="en-US" b="1" i="1" u="sng" dirty="0"/>
              <a:t>memory image</a:t>
            </a:r>
            <a:r>
              <a:rPr lang="en-US" dirty="0"/>
              <a:t> of a program that’s running.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1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AA1F-B9E7-4EF9-9B04-06E445F9405D}" type="slidenum">
              <a:rPr lang="en-US"/>
              <a:pPr/>
              <a:t>67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 (cont’d)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/>
              <a:t>Memory is chopped up into many </a:t>
            </a:r>
            <a:r>
              <a:rPr lang="en-US" b="1" i="1" u="sng" dirty="0"/>
              <a:t>pages</a:t>
            </a:r>
            <a:r>
              <a:rPr lang="en-US" dirty="0"/>
              <a:t> of modest </a:t>
            </a:r>
            <a:r>
              <a:rPr lang="en-US" dirty="0" smtClean="0"/>
              <a:t>size      (</a:t>
            </a:r>
            <a:r>
              <a:rPr lang="en-US" dirty="0" smtClean="0"/>
              <a:t>for example</a:t>
            </a:r>
            <a:r>
              <a:rPr lang="en-US" dirty="0" smtClean="0"/>
              <a:t>, </a:t>
            </a:r>
            <a:r>
              <a:rPr lang="en-US" dirty="0"/>
              <a:t>1 KB – 32 KB; typically 4 KB).</a:t>
            </a:r>
          </a:p>
          <a:p>
            <a:r>
              <a:rPr lang="en-US" dirty="0"/>
              <a:t>Only pages that have been recently used actually reside in memory; the rest are stored on hard disk.</a:t>
            </a:r>
          </a:p>
          <a:p>
            <a:r>
              <a:rPr lang="en-US" dirty="0"/>
              <a:t>Hard disk is </a:t>
            </a:r>
            <a:r>
              <a:rPr lang="en-US" dirty="0" smtClean="0"/>
              <a:t>typically 0.1% as fast as </a:t>
            </a:r>
            <a:r>
              <a:rPr lang="en-US" dirty="0"/>
              <a:t>main memory, </a:t>
            </a:r>
            <a:r>
              <a:rPr lang="en-US" dirty="0" smtClean="0"/>
              <a:t>             so </a:t>
            </a:r>
            <a:r>
              <a:rPr lang="en-US" dirty="0"/>
              <a:t>you get better performance if you rarely get a </a:t>
            </a:r>
            <a:r>
              <a:rPr lang="en-US" b="1" i="1" u="sng" dirty="0"/>
              <a:t>page fault</a:t>
            </a:r>
            <a:r>
              <a:rPr lang="en-US" dirty="0"/>
              <a:t>, which forces a read from (and maybe a write to) hard disk: </a:t>
            </a:r>
            <a:r>
              <a:rPr lang="en-US" dirty="0" smtClean="0"/>
              <a:t>     </a:t>
            </a:r>
            <a:r>
              <a:rPr lang="en-US" b="1" u="sng" dirty="0" smtClean="0"/>
              <a:t>exploit </a:t>
            </a:r>
            <a:r>
              <a:rPr lang="en-US" b="1" u="sng" dirty="0"/>
              <a:t>data locality!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CC4A1-4FFF-4132-8279-B17A49F982D3}" type="slidenum">
              <a:rPr lang="en-US"/>
              <a:pPr/>
              <a:t>68</a:t>
            </a:fld>
            <a:endParaRPr lang="en-US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vs. Virtual Memory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Lines (cache) vs. pages (VM)</a:t>
            </a:r>
          </a:p>
          <a:p>
            <a:r>
              <a:rPr lang="en-US" dirty="0"/>
              <a:t>Cache faster than RAM (cache) vs. </a:t>
            </a:r>
            <a:r>
              <a:rPr lang="en-US" dirty="0" smtClean="0"/>
              <a:t>                               RAM </a:t>
            </a:r>
            <a:r>
              <a:rPr lang="en-US" dirty="0"/>
              <a:t>faster than disk (VM)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Supercomputing in Plain English: Multicore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Tue Apr 3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4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640D6-66B0-4E46-A5DA-E16001B5783F}" type="slidenum">
              <a:rPr lang="en-US"/>
              <a:pPr/>
              <a:t>69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Virtual Memory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Every CPU family today uses </a:t>
            </a:r>
            <a:r>
              <a:rPr lang="en-US" b="1" i="1" u="sng" dirty="0"/>
              <a:t>virtual memory</a:t>
            </a:r>
            <a:r>
              <a:rPr lang="en-US" dirty="0"/>
              <a:t>, in </a:t>
            </a:r>
            <a:r>
              <a:rPr lang="en-US" dirty="0" smtClean="0"/>
              <a:t>which   </a:t>
            </a:r>
            <a:r>
              <a:rPr lang="en-US" dirty="0"/>
              <a:t>disk pretends to be a bigger RAM.</a:t>
            </a:r>
          </a:p>
          <a:p>
            <a:pPr>
              <a:lnSpc>
                <a:spcPct val="70000"/>
              </a:lnSpc>
            </a:pPr>
            <a:r>
              <a:rPr lang="en-US" dirty="0"/>
              <a:t>Virtual memory capability </a:t>
            </a:r>
            <a:r>
              <a:rPr lang="en-US" b="1" u="sng" dirty="0"/>
              <a:t>can’t be turned </a:t>
            </a:r>
            <a:r>
              <a:rPr lang="en-US" b="1" u="sng" dirty="0" smtClean="0"/>
              <a:t>off</a:t>
            </a:r>
            <a:r>
              <a:rPr lang="en-US" dirty="0" smtClean="0"/>
              <a:t> </a:t>
            </a:r>
            <a:r>
              <a:rPr lang="en-US" dirty="0" smtClean="0"/>
              <a:t>                  (</a:t>
            </a:r>
            <a:r>
              <a:rPr lang="en-US" dirty="0" smtClean="0"/>
              <a:t>though you can turn off the ability to swap to disk).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RAM is split up into </a:t>
            </a:r>
            <a:r>
              <a:rPr lang="en-US" b="1" i="1" u="sng" dirty="0"/>
              <a:t>pages</a:t>
            </a:r>
            <a:r>
              <a:rPr lang="en-US" dirty="0"/>
              <a:t>, typically </a:t>
            </a:r>
            <a:r>
              <a:rPr lang="en-US" b="1" u="sng" dirty="0"/>
              <a:t>4 KB</a:t>
            </a:r>
            <a:r>
              <a:rPr lang="en-US" dirty="0"/>
              <a:t> each.</a:t>
            </a:r>
          </a:p>
          <a:p>
            <a:pPr>
              <a:lnSpc>
                <a:spcPct val="80000"/>
              </a:lnSpc>
            </a:pPr>
            <a:r>
              <a:rPr lang="en-US" dirty="0"/>
              <a:t>Each page is either </a:t>
            </a:r>
            <a:r>
              <a:rPr lang="en-US" b="1" u="sng" dirty="0"/>
              <a:t>in RAM</a:t>
            </a:r>
            <a:r>
              <a:rPr lang="en-US" dirty="0"/>
              <a:t> or </a:t>
            </a:r>
            <a:r>
              <a:rPr lang="en-US" b="1" u="sng" dirty="0"/>
              <a:t>out on disk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To keep track of the pages, a </a:t>
            </a:r>
            <a:r>
              <a:rPr lang="en-US" b="1" i="1" u="sng" dirty="0"/>
              <a:t>page table</a:t>
            </a:r>
            <a:r>
              <a:rPr lang="en-US" dirty="0"/>
              <a:t> notes whether each table is in RAM, where it is in RAM (that is, physical address and virtual address are different), and some other information.</a:t>
            </a:r>
          </a:p>
          <a:p>
            <a:pPr>
              <a:lnSpc>
                <a:spcPct val="90000"/>
              </a:lnSpc>
            </a:pPr>
            <a:r>
              <a:rPr lang="en-US" dirty="0"/>
              <a:t>So, a 4 GB physical RAM would need over a million </a:t>
            </a:r>
            <a:r>
              <a:rPr lang="en-US" b="1" i="1" u="sng" dirty="0"/>
              <a:t>page table </a:t>
            </a:r>
            <a:r>
              <a:rPr lang="en-US" b="1" i="1" u="sng" dirty="0" smtClean="0"/>
              <a:t>entries</a:t>
            </a:r>
            <a:r>
              <a:rPr lang="en-US" dirty="0" smtClean="0"/>
              <a:t> – and a 32 GB physical RAM as on </a:t>
            </a:r>
            <a:r>
              <a:rPr lang="en-US" dirty="0" smtClean="0"/>
              <a:t>Schooner </a:t>
            </a:r>
            <a:r>
              <a:rPr lang="en-US" dirty="0" smtClean="0"/>
              <a:t>would need over 32M page table entries.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0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B91A-D25A-4171-9B64-6EC05E7A942A}" type="slidenum">
              <a:rPr lang="en-US"/>
              <a:pPr/>
              <a:t>7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Twitch</a:t>
            </a:r>
            <a:endParaRPr lang="en-US" sz="36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You can watch from a Windows, </a:t>
            </a:r>
            <a:r>
              <a:rPr lang="en-US" dirty="0" err="1" smtClean="0"/>
              <a:t>MacOS</a:t>
            </a:r>
            <a:r>
              <a:rPr lang="en-US" dirty="0" smtClean="0"/>
              <a:t> or Linux laptop or an Android or iOS handheld using Twitch.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Go to: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http://www.twitch.tv/sipe2018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thanks to </a:t>
            </a:r>
            <a:r>
              <a:rPr lang="en-US" dirty="0" smtClean="0"/>
              <a:t>Skyler Donahue of </a:t>
            </a:r>
            <a:r>
              <a:rPr lang="en-US" dirty="0"/>
              <a:t>OneNet for providing this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PLEASE </a:t>
            </a:r>
            <a:r>
              <a:rPr lang="en-US" b="1" dirty="0"/>
              <a:t>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13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028398-6676-4800-B6D2-72393A341425}" type="slidenum">
              <a:rPr lang="en-US"/>
              <a:pPr/>
              <a:t>70</a:t>
            </a:fld>
            <a:endParaRPr lang="en-US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Virtual Memory is Slow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you want to access a byte of memory, you have to find out whether it’s in physical memory (RAM) or virtual </a:t>
            </a:r>
            <a:r>
              <a:rPr lang="en-US" dirty="0" smtClean="0"/>
              <a:t>memory (disk</a:t>
            </a:r>
            <a:r>
              <a:rPr lang="en-US" dirty="0"/>
              <a:t>) – and the page table is in RAM!</a:t>
            </a:r>
          </a:p>
          <a:p>
            <a:pPr>
              <a:lnSpc>
                <a:spcPct val="80000"/>
              </a:lnSpc>
            </a:pPr>
            <a:r>
              <a:rPr lang="en-US" dirty="0"/>
              <a:t>A page table of a </a:t>
            </a:r>
            <a:r>
              <a:rPr lang="en-US" dirty="0" smtClean="0"/>
              <a:t>32 million entries </a:t>
            </a:r>
            <a:r>
              <a:rPr lang="en-US" dirty="0"/>
              <a:t>can’t fit </a:t>
            </a:r>
            <a:r>
              <a:rPr lang="en-US" dirty="0" smtClean="0"/>
              <a:t>in, for example, the </a:t>
            </a:r>
            <a:r>
              <a:rPr lang="en-US" dirty="0" smtClean="0"/>
              <a:t>25 </a:t>
            </a:r>
            <a:r>
              <a:rPr lang="en-US" dirty="0"/>
              <a:t>MB </a:t>
            </a:r>
            <a:r>
              <a:rPr lang="en-US" dirty="0" smtClean="0"/>
              <a:t>cache L3 cache on </a:t>
            </a:r>
            <a:r>
              <a:rPr lang="en-US" dirty="0" smtClean="0"/>
              <a:t>Schooner CPU </a:t>
            </a:r>
            <a:r>
              <a:rPr lang="en-US" dirty="0" smtClean="0"/>
              <a:t>chips – </a:t>
            </a:r>
            <a:r>
              <a:rPr lang="en-US" dirty="0" smtClean="0"/>
              <a:t>      and </a:t>
            </a:r>
            <a:r>
              <a:rPr lang="en-US" dirty="0" smtClean="0"/>
              <a:t>even if it could, that wouldn’t leave much cache for </a:t>
            </a:r>
            <a:r>
              <a:rPr lang="en-US" dirty="0" smtClean="0"/>
              <a:t>application data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So, each memory access (load or store) is </a:t>
            </a:r>
            <a:r>
              <a:rPr lang="en-US" dirty="0" smtClean="0"/>
              <a:t>actually                </a:t>
            </a:r>
            <a:r>
              <a:rPr lang="en-US" dirty="0"/>
              <a:t>2 memory accesses: the first for the page table entry, </a:t>
            </a:r>
            <a:r>
              <a:rPr lang="en-US" dirty="0" smtClean="0"/>
              <a:t>and  </a:t>
            </a:r>
            <a:r>
              <a:rPr lang="en-US" dirty="0"/>
              <a:t>the second for the data itself.</a:t>
            </a:r>
          </a:p>
          <a:p>
            <a:pPr>
              <a:lnSpc>
                <a:spcPct val="80000"/>
              </a:lnSpc>
            </a:pPr>
            <a:r>
              <a:rPr lang="en-US" dirty="0"/>
              <a:t>This is slow!</a:t>
            </a:r>
          </a:p>
          <a:p>
            <a:pPr>
              <a:lnSpc>
                <a:spcPct val="90000"/>
              </a:lnSpc>
            </a:pPr>
            <a:r>
              <a:rPr lang="en-US" dirty="0"/>
              <a:t>And notice, this is assuming that you don’t need more memory than your physical RAM.</a:t>
            </a:r>
          </a:p>
        </p:txBody>
      </p:sp>
    </p:spTree>
    <p:extLst>
      <p:ext uri="{BB962C8B-B14F-4D97-AF65-F5344CB8AC3E}">
        <p14:creationId xmlns:p14="http://schemas.microsoft.com/office/powerpoint/2010/main" val="3186243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3CC85-8099-4DBF-B471-7E1B4022824E}" type="slidenum">
              <a:rPr lang="en-US"/>
              <a:pPr/>
              <a:t>71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Notorious T.L.B.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speed up memory accesses, CPUs today have a special cache just for page table entries, known as the </a:t>
            </a:r>
            <a:r>
              <a:rPr lang="en-US" b="1" i="1" u="sng" dirty="0"/>
              <a:t>Translation </a:t>
            </a:r>
            <a:r>
              <a:rPr lang="en-US" b="1" i="1" u="sng" dirty="0" err="1"/>
              <a:t>Lookaside</a:t>
            </a:r>
            <a:r>
              <a:rPr lang="en-US" b="1" i="1" u="sng" dirty="0"/>
              <a:t> Buffer</a:t>
            </a:r>
            <a:r>
              <a:rPr lang="en-US" dirty="0"/>
              <a:t> (TLB).</a:t>
            </a:r>
          </a:p>
          <a:p>
            <a:r>
              <a:rPr lang="en-US" dirty="0"/>
              <a:t>The size of TLBs varies from 64 entries to 1024 entries, depending on chip families</a:t>
            </a:r>
            <a:r>
              <a:rPr lang="en-US" dirty="0" smtClean="0"/>
              <a:t>. At </a:t>
            </a:r>
            <a:r>
              <a:rPr lang="en-US" dirty="0"/>
              <a:t>4 KB pages, this means that the size of cache covered by the TLB varies from 256 KB to 4 MB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TLBs allow large pages (1 MB to a few GB) – but the operating systems often provide poor or no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7A4D6A-C3DA-4DCA-92F0-CC9BCEA51DC8}" type="slidenum">
              <a:rPr lang="en-US"/>
              <a:pPr/>
              <a:t>72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T.L.B. on a </a:t>
            </a:r>
            <a:r>
              <a:rPr lang="en-US" sz="3600" dirty="0" smtClean="0"/>
              <a:t>Current Chip</a:t>
            </a:r>
            <a:endParaRPr lang="en-US" sz="3600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On Intel </a:t>
            </a:r>
            <a:r>
              <a:rPr lang="en-US" dirty="0" smtClean="0"/>
              <a:t>Haswell</a:t>
            </a:r>
            <a:r>
              <a:rPr lang="en-US" dirty="0" smtClean="0"/>
              <a:t>, </a:t>
            </a:r>
            <a:r>
              <a:rPr lang="en-US" dirty="0" smtClean="0"/>
              <a:t>specifically </a:t>
            </a:r>
            <a:r>
              <a:rPr lang="en-US" dirty="0" smtClean="0"/>
              <a:t>E5-2650 v3 </a:t>
            </a:r>
            <a:r>
              <a:rPr lang="en-US" dirty="0" smtClean="0"/>
              <a:t>(e.g., on </a:t>
            </a:r>
            <a:r>
              <a:rPr lang="en-US" dirty="0" smtClean="0"/>
              <a:t>Schooner</a:t>
            </a:r>
            <a:r>
              <a:rPr lang="en-US" dirty="0" smtClean="0"/>
              <a:t>):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dirty="0" smtClean="0"/>
              <a:t>L3 cache size is </a:t>
            </a:r>
            <a:r>
              <a:rPr lang="en-US" dirty="0" smtClean="0"/>
              <a:t>25 </a:t>
            </a:r>
            <a:r>
              <a:rPr lang="en-US" dirty="0" smtClean="0"/>
              <a:t>MB, shared among </a:t>
            </a:r>
            <a:r>
              <a:rPr lang="en-US" dirty="0" smtClean="0"/>
              <a:t>10 </a:t>
            </a:r>
            <a:r>
              <a:rPr lang="en-US" dirty="0" smtClean="0"/>
              <a:t>cores.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L2 cache size is 256 KB per core (dedicated to that core).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Page size can be 4 KB or 2 MB/4 MB or 1 GB.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Data TLB (DTLB) per core is: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64 entries for 4 KB pages, covering 256 KB per core, </a:t>
            </a:r>
            <a:r>
              <a:rPr lang="en-US" b="1" dirty="0" smtClean="0"/>
              <a:t>OR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32 entries for 2 MB/4 MB pages, covering 128 MB per core, </a:t>
            </a:r>
            <a:r>
              <a:rPr lang="en-US" b="1" dirty="0" smtClean="0"/>
              <a:t>OR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4 entries for 1 GB pages, covering 4 GB per core.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DTLB is 4-way set associative.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Shared TLB (STLB), containing a second level of both instruction and data TLB, for the whole chip is: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1024</a:t>
            </a:r>
            <a:r>
              <a:rPr lang="en-US" dirty="0" smtClean="0"/>
              <a:t> </a:t>
            </a:r>
            <a:r>
              <a:rPr lang="en-US" dirty="0" smtClean="0"/>
              <a:t>entries for 4 </a:t>
            </a:r>
            <a:r>
              <a:rPr lang="en-US" dirty="0" smtClean="0"/>
              <a:t>KB or 2 MB </a:t>
            </a:r>
            <a:r>
              <a:rPr lang="en-US" dirty="0" smtClean="0"/>
              <a:t>pages, covering </a:t>
            </a:r>
            <a:r>
              <a:rPr lang="en-US" dirty="0"/>
              <a:t>4</a:t>
            </a:r>
            <a:r>
              <a:rPr lang="en-US" dirty="0" smtClean="0"/>
              <a:t> MB or 2 GB.</a:t>
            </a:r>
            <a:endParaRPr lang="en-US" dirty="0" smtClean="0"/>
          </a:p>
          <a:p>
            <a:pPr>
              <a:lnSpc>
                <a:spcPct val="70000"/>
              </a:lnSpc>
            </a:pPr>
            <a:r>
              <a:rPr lang="en-US" dirty="0" smtClean="0"/>
              <a:t>A page table failure can cause a delay of hundreds of cycles.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(This information is from [13].)</a:t>
            </a:r>
          </a:p>
        </p:txBody>
      </p:sp>
    </p:spTree>
    <p:extLst>
      <p:ext uri="{BB962C8B-B14F-4D97-AF65-F5344CB8AC3E}">
        <p14:creationId xmlns:p14="http://schemas.microsoft.com/office/powerpoint/2010/main" val="3055946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57204-CC87-4B68-B545-6250E62B6532}" type="slidenum">
              <a:rPr lang="en-US"/>
              <a:pPr/>
              <a:t>73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T.L.B. on a </a:t>
            </a:r>
            <a:r>
              <a:rPr lang="en-US" sz="3600" dirty="0" smtClean="0"/>
              <a:t>Recent Chip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77630"/>
            <a:ext cx="8001000" cy="4876800"/>
          </a:xfrm>
        </p:spPr>
        <p:txBody>
          <a:bodyPr/>
          <a:lstStyle/>
          <a:p>
            <a:pPr>
              <a:buNone/>
            </a:pPr>
            <a:r>
              <a:rPr lang="en-US" dirty="0"/>
              <a:t>On Intel </a:t>
            </a:r>
            <a:r>
              <a:rPr lang="en-US" dirty="0" smtClean="0"/>
              <a:t>Haswell, </a:t>
            </a:r>
            <a:r>
              <a:rPr lang="en-US" dirty="0"/>
              <a:t>specifically </a:t>
            </a:r>
            <a:r>
              <a:rPr lang="en-US" dirty="0" smtClean="0"/>
              <a:t>E5-2650 v3 </a:t>
            </a:r>
            <a:r>
              <a:rPr lang="en-US" dirty="0"/>
              <a:t>(e.g., on </a:t>
            </a:r>
            <a:r>
              <a:rPr lang="en-US" dirty="0" smtClean="0"/>
              <a:t>Schooner</a:t>
            </a:r>
            <a:r>
              <a:rPr lang="en-US" dirty="0"/>
              <a:t>):</a:t>
            </a:r>
          </a:p>
          <a:p>
            <a:pPr>
              <a:lnSpc>
                <a:spcPct val="70000"/>
              </a:lnSpc>
            </a:pPr>
            <a:r>
              <a:rPr lang="en-US" dirty="0"/>
              <a:t>L3 cache size is 25 MB, shared among 10 cores.</a:t>
            </a:r>
          </a:p>
          <a:p>
            <a:pPr>
              <a:lnSpc>
                <a:spcPct val="70000"/>
              </a:lnSpc>
            </a:pPr>
            <a:r>
              <a:rPr lang="en-US" dirty="0"/>
              <a:t>L2 cache size is 256 KB per core (dedicated to that core).</a:t>
            </a:r>
          </a:p>
          <a:p>
            <a:pPr>
              <a:lnSpc>
                <a:spcPct val="70000"/>
              </a:lnSpc>
            </a:pPr>
            <a:r>
              <a:rPr lang="en-US" dirty="0"/>
              <a:t>Page size can be 4 KB or 2 MB/4 MB or 1 GB.</a:t>
            </a:r>
          </a:p>
          <a:p>
            <a:pPr>
              <a:lnSpc>
                <a:spcPct val="70000"/>
              </a:lnSpc>
            </a:pPr>
            <a:r>
              <a:rPr lang="en-US" dirty="0"/>
              <a:t>Data TLB (DTLB) per core is: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64 entries for 4 KB pages, covering 256 KB per core, </a:t>
            </a:r>
            <a:r>
              <a:rPr lang="en-US" b="1" dirty="0"/>
              <a:t>OR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32 entries for 2 MB/4 MB pages, covering 128 MB per core, </a:t>
            </a:r>
            <a:r>
              <a:rPr lang="en-US" b="1" dirty="0"/>
              <a:t>OR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4 entries for 1 GB pages, covering 4 GB per core.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Mesh</a:t>
            </a:r>
            <a:r>
              <a:rPr lang="en-US" dirty="0"/>
              <a:t>: At 100 vertical levels of 150 single precision variables, </a:t>
            </a:r>
            <a:r>
              <a:rPr lang="en-US" dirty="0" smtClean="0"/>
              <a:t>2 MB </a:t>
            </a:r>
            <a:r>
              <a:rPr lang="en-US" dirty="0"/>
              <a:t>is a </a:t>
            </a:r>
            <a:r>
              <a:rPr lang="en-US" dirty="0" smtClean="0"/>
              <a:t>5 </a:t>
            </a:r>
            <a:r>
              <a:rPr lang="en-US" dirty="0"/>
              <a:t>x </a:t>
            </a:r>
            <a:r>
              <a:rPr lang="en-US" dirty="0" smtClean="0"/>
              <a:t>5 horizontal </a:t>
            </a:r>
            <a:r>
              <a:rPr lang="en-US" dirty="0"/>
              <a:t>domain – </a:t>
            </a:r>
            <a:r>
              <a:rPr lang="en-US" b="1" u="sng" dirty="0" smtClean="0"/>
              <a:t>almost nothing </a:t>
            </a:r>
            <a:r>
              <a:rPr lang="en-US" b="1" u="sng" dirty="0"/>
              <a:t>but ghost zones</a:t>
            </a:r>
            <a:r>
              <a:rPr lang="en-US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your OS and compiler support 2 MB pages, then your TLB can support a 186 x 186 horizontal domain -- but your L3 cache can only support 20 x 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1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"/>
            <a:ext cx="7772400" cy="2667000"/>
          </a:xfrm>
        </p:spPr>
        <p:txBody>
          <a:bodyPr/>
          <a:lstStyle/>
          <a:p>
            <a:r>
              <a:rPr lang="en-US" sz="5400"/>
              <a:t>Software Strategies</a:t>
            </a:r>
            <a:br>
              <a:rPr lang="en-US" sz="5400"/>
            </a:br>
            <a:r>
              <a:rPr lang="en-US" sz="5400"/>
              <a:t>for Weather Forecasting</a:t>
            </a:r>
            <a:br>
              <a:rPr lang="en-US" sz="5400"/>
            </a:br>
            <a:r>
              <a:rPr lang="en-US" sz="5400"/>
              <a:t>on Multicore/Many-core</a:t>
            </a:r>
          </a:p>
        </p:txBody>
      </p:sp>
    </p:spTree>
    <p:extLst>
      <p:ext uri="{BB962C8B-B14F-4D97-AF65-F5344CB8AC3E}">
        <p14:creationId xmlns:p14="http://schemas.microsoft.com/office/powerpoint/2010/main" val="4053963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BF46C4-F49E-4584-ACFE-C71A10A1BB9F}" type="slidenum">
              <a:rPr lang="en-US"/>
              <a:pPr/>
              <a:t>75</a:t>
            </a:fld>
            <a:endParaRPr lang="en-US"/>
          </a:p>
        </p:txBody>
      </p:sp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Tiling NOT Good for Weather Codes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Weather codes typically have on the order of 150 3D arrays used in each </a:t>
            </a:r>
            <a:r>
              <a:rPr lang="en-US" dirty="0" err="1"/>
              <a:t>timestep</a:t>
            </a:r>
            <a:r>
              <a:rPr lang="en-US" dirty="0"/>
              <a:t> (some transferred multiple times in the same </a:t>
            </a:r>
            <a:r>
              <a:rPr lang="en-US" dirty="0" err="1"/>
              <a:t>timestep</a:t>
            </a:r>
            <a:r>
              <a:rPr lang="en-US" dirty="0"/>
              <a:t>, but let’s ignore that for simplicity).</a:t>
            </a:r>
          </a:p>
          <a:p>
            <a:pPr>
              <a:lnSpc>
                <a:spcPct val="90000"/>
              </a:lnSpc>
            </a:pPr>
            <a:r>
              <a:rPr lang="en-US" dirty="0"/>
              <a:t>These arrays typically are single precision (4 bytes per floating point value).</a:t>
            </a:r>
          </a:p>
          <a:p>
            <a:pPr>
              <a:lnSpc>
                <a:spcPct val="90000"/>
              </a:lnSpc>
            </a:pPr>
            <a:r>
              <a:rPr lang="en-US" dirty="0"/>
              <a:t>So, a typical weather code uses about 600 bytes per mesh zone per </a:t>
            </a:r>
            <a:r>
              <a:rPr lang="en-US" dirty="0" err="1"/>
              <a:t>timestep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Weather codes typically do 5,000 to 10,000 calculations </a:t>
            </a:r>
            <a:r>
              <a:rPr lang="en-US" dirty="0" smtClean="0"/>
              <a:t>   per </a:t>
            </a:r>
            <a:r>
              <a:rPr lang="en-US" dirty="0"/>
              <a:t>mesh zone per </a:t>
            </a:r>
            <a:r>
              <a:rPr lang="en-US" dirty="0" err="1"/>
              <a:t>timestep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dirty="0"/>
              <a:t>So, the ratio of calculations to data is less than 20 to 1 – much less than the </a:t>
            </a:r>
            <a:r>
              <a:rPr lang="en-US" dirty="0" smtClean="0"/>
              <a:t>~210 </a:t>
            </a:r>
            <a:r>
              <a:rPr lang="en-US" dirty="0"/>
              <a:t>to 1 needed (</a:t>
            </a:r>
            <a:r>
              <a:rPr lang="en-US" dirty="0" smtClean="0"/>
              <a:t>on </a:t>
            </a:r>
            <a:r>
              <a:rPr lang="en-US" dirty="0" smtClean="0"/>
              <a:t>2017 </a:t>
            </a:r>
            <a:r>
              <a:rPr lang="en-US" dirty="0"/>
              <a:t>hardware).</a:t>
            </a:r>
          </a:p>
        </p:txBody>
      </p:sp>
    </p:spTree>
    <p:extLst>
      <p:ext uri="{BB962C8B-B14F-4D97-AF65-F5344CB8AC3E}">
        <p14:creationId xmlns:p14="http://schemas.microsoft.com/office/powerpoint/2010/main" val="115450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E2F87-3335-4EA8-8E25-4D667E452A24}" type="slidenum">
              <a:rPr lang="en-US"/>
              <a:pPr/>
              <a:t>76</a:t>
            </a:fld>
            <a:endParaRPr lang="en-US"/>
          </a:p>
        </p:txBody>
      </p:sp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Weather Forecasting and Cache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02638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On current weather codes, data decomposition is per process. That is, each process gets one subdomain.</a:t>
            </a:r>
          </a:p>
          <a:p>
            <a:pPr>
              <a:lnSpc>
                <a:spcPct val="90000"/>
              </a:lnSpc>
            </a:pPr>
            <a:r>
              <a:rPr lang="en-US" dirty="0"/>
              <a:t>As CPUs speed up and RAM sizes grow, </a:t>
            </a:r>
            <a:r>
              <a:rPr lang="en-US" dirty="0" smtClean="0"/>
              <a:t>                                the </a:t>
            </a:r>
            <a:r>
              <a:rPr lang="en-US" dirty="0"/>
              <a:t>size of </a:t>
            </a:r>
            <a:r>
              <a:rPr lang="en-US" dirty="0" smtClean="0"/>
              <a:t>each </a:t>
            </a:r>
            <a:r>
              <a:rPr lang="en-US" dirty="0"/>
              <a:t>processor’s subdomain grows too.</a:t>
            </a:r>
          </a:p>
          <a:p>
            <a:pPr>
              <a:lnSpc>
                <a:spcPct val="90000"/>
              </a:lnSpc>
            </a:pPr>
            <a:r>
              <a:rPr lang="en-US" dirty="0"/>
              <a:t>However, given RAM bandwidth limitations, this means that performance can only grow with RAM speed – </a:t>
            </a:r>
            <a:r>
              <a:rPr lang="en-US" dirty="0" smtClean="0"/>
              <a:t>                  which </a:t>
            </a:r>
            <a:r>
              <a:rPr lang="en-US" dirty="0"/>
              <a:t>increases slower than CPU speed.</a:t>
            </a:r>
          </a:p>
          <a:p>
            <a:pPr>
              <a:lnSpc>
                <a:spcPct val="90000"/>
              </a:lnSpc>
            </a:pPr>
            <a:r>
              <a:rPr lang="en-US" dirty="0"/>
              <a:t>If the codes were optimized for cache, would they speed up more?</a:t>
            </a:r>
          </a:p>
          <a:p>
            <a:pPr>
              <a:lnSpc>
                <a:spcPct val="90000"/>
              </a:lnSpc>
            </a:pPr>
            <a:r>
              <a:rPr lang="en-US" dirty="0"/>
              <a:t>First: How to optimize for cache?</a:t>
            </a:r>
          </a:p>
        </p:txBody>
      </p:sp>
    </p:spTree>
    <p:extLst>
      <p:ext uri="{BB962C8B-B14F-4D97-AF65-F5344CB8AC3E}">
        <p14:creationId xmlns:p14="http://schemas.microsoft.com/office/powerpoint/2010/main" val="1496314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5E4AC-0456-4B17-8BDF-B57673F6B39B}" type="slidenum">
              <a:rPr lang="en-US"/>
              <a:pPr/>
              <a:t>77</a:t>
            </a:fld>
            <a:endParaRPr lang="en-US"/>
          </a:p>
        </p:txBody>
      </p:sp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to Get Good Cache Reuse?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800"/>
          </a:xfrm>
        </p:spPr>
        <p:txBody>
          <a:bodyPr/>
          <a:lstStyle/>
          <a:p>
            <a:pPr marL="533400" indent="-533400"/>
            <a:r>
              <a:rPr lang="en-US" dirty="0"/>
              <a:t>Multiple independent </a:t>
            </a:r>
            <a:r>
              <a:rPr lang="en-US" dirty="0" err="1"/>
              <a:t>subdomains</a:t>
            </a:r>
            <a:r>
              <a:rPr lang="en-US" dirty="0"/>
              <a:t> per processor.</a:t>
            </a:r>
          </a:p>
          <a:p>
            <a:pPr marL="533400" indent="-533400"/>
            <a:r>
              <a:rPr lang="en-US" dirty="0"/>
              <a:t>Each subdomain fits entirely in </a:t>
            </a:r>
            <a:r>
              <a:rPr lang="en-US" dirty="0" smtClean="0"/>
              <a:t>L3 </a:t>
            </a:r>
            <a:r>
              <a:rPr lang="en-US" dirty="0"/>
              <a:t>cache.</a:t>
            </a:r>
          </a:p>
          <a:p>
            <a:pPr marL="533400" indent="-533400"/>
            <a:r>
              <a:rPr lang="en-US" dirty="0"/>
              <a:t>Each </a:t>
            </a:r>
            <a:r>
              <a:rPr lang="en-US" dirty="0" err="1"/>
              <a:t>subdomain’s</a:t>
            </a:r>
            <a:r>
              <a:rPr lang="en-US" dirty="0"/>
              <a:t> page table entries fit entirely in the TLB.</a:t>
            </a:r>
          </a:p>
          <a:p>
            <a:pPr marL="533400" indent="-533400"/>
            <a:r>
              <a:rPr lang="en-US" dirty="0"/>
              <a:t>Expanded ghost zone </a:t>
            </a:r>
            <a:r>
              <a:rPr lang="en-US" b="1" i="1" u="sng" dirty="0"/>
              <a:t>stencil</a:t>
            </a:r>
            <a:r>
              <a:rPr lang="en-US" dirty="0"/>
              <a:t> </a:t>
            </a:r>
            <a:r>
              <a:rPr lang="en-US" dirty="0" smtClean="0"/>
              <a:t>(ghost zones on each side) allows </a:t>
            </a:r>
            <a:r>
              <a:rPr lang="en-US" dirty="0"/>
              <a:t>multiple </a:t>
            </a:r>
            <a:r>
              <a:rPr lang="en-US" dirty="0" err="1"/>
              <a:t>timesteps</a:t>
            </a:r>
            <a:r>
              <a:rPr lang="en-US" dirty="0"/>
              <a:t> before communicating with neighboring subdomains.</a:t>
            </a:r>
          </a:p>
          <a:p>
            <a:pPr marL="533400" indent="-533400"/>
            <a:r>
              <a:rPr lang="en-US" dirty="0"/>
              <a:t>Parallelize along the Z-axis as well as X and Y.</a:t>
            </a:r>
          </a:p>
          <a:p>
            <a:pPr marL="533400" indent="-533400"/>
            <a:r>
              <a:rPr lang="en-US" dirty="0"/>
              <a:t>Use higher order numerical schemes.</a:t>
            </a:r>
          </a:p>
          <a:p>
            <a:pPr marL="533400" indent="-533400"/>
            <a:r>
              <a:rPr lang="en-US" dirty="0"/>
              <a:t>Reduce the memory footprint as much as possible.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dirty="0"/>
              <a:t>Coincidentally, this also reduces communication cost.</a:t>
            </a:r>
          </a:p>
        </p:txBody>
      </p:sp>
    </p:spTree>
    <p:extLst>
      <p:ext uri="{BB962C8B-B14F-4D97-AF65-F5344CB8AC3E}">
        <p14:creationId xmlns:p14="http://schemas.microsoft.com/office/powerpoint/2010/main" val="3179357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5CD11-8BA8-4BBD-84D8-31CEBE739A8E}" type="slidenum">
              <a:rPr lang="en-US"/>
              <a:pPr/>
              <a:t>78</a:t>
            </a:fld>
            <a:endParaRPr lang="en-US"/>
          </a:p>
        </p:txBody>
      </p:sp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Cache Optimization Strategy: Tiling?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Would tiling work as a cache optimization strategy for weather forecasting codes?</a:t>
            </a:r>
          </a:p>
        </p:txBody>
      </p:sp>
    </p:spTree>
    <p:extLst>
      <p:ext uri="{BB962C8B-B14F-4D97-AF65-F5344CB8AC3E}">
        <p14:creationId xmlns:p14="http://schemas.microsoft.com/office/powerpoint/2010/main" val="230298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2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4C495F04-D3BB-4A5C-9364-68B78F7B5F27}" type="slidenum">
              <a:rPr lang="en-US"/>
              <a:pPr/>
              <a:t>79</a:t>
            </a:fld>
            <a:endParaRPr lang="en-US"/>
          </a:p>
        </p:txBody>
      </p:sp>
      <p:sp>
        <p:nvSpPr>
          <p:cNvPr id="986114" name="Rectangle 2"/>
          <p:cNvSpPr>
            <a:spLocks noChangeArrowheads="1"/>
          </p:cNvSpPr>
          <p:nvPr/>
        </p:nvSpPr>
        <p:spPr bwMode="auto">
          <a:xfrm>
            <a:off x="2438400" y="1524000"/>
            <a:ext cx="48768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15" name="Line 3"/>
          <p:cNvSpPr>
            <a:spLocks noChangeShapeType="1"/>
          </p:cNvSpPr>
          <p:nvPr/>
        </p:nvSpPr>
        <p:spPr bwMode="auto">
          <a:xfrm>
            <a:off x="2590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16" name="Line 4"/>
          <p:cNvSpPr>
            <a:spLocks noChangeShapeType="1"/>
          </p:cNvSpPr>
          <p:nvPr/>
        </p:nvSpPr>
        <p:spPr bwMode="auto">
          <a:xfrm>
            <a:off x="6400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17" name="Line 5"/>
          <p:cNvSpPr>
            <a:spLocks noChangeShapeType="1"/>
          </p:cNvSpPr>
          <p:nvPr/>
        </p:nvSpPr>
        <p:spPr bwMode="auto">
          <a:xfrm>
            <a:off x="6858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18" name="Line 6"/>
          <p:cNvSpPr>
            <a:spLocks noChangeShapeType="1"/>
          </p:cNvSpPr>
          <p:nvPr/>
        </p:nvSpPr>
        <p:spPr bwMode="auto">
          <a:xfrm>
            <a:off x="6553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19" name="Line 7"/>
          <p:cNvSpPr>
            <a:spLocks noChangeShapeType="1"/>
          </p:cNvSpPr>
          <p:nvPr/>
        </p:nvSpPr>
        <p:spPr bwMode="auto">
          <a:xfrm>
            <a:off x="6705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20" name="Line 8"/>
          <p:cNvSpPr>
            <a:spLocks noChangeShapeType="1"/>
          </p:cNvSpPr>
          <p:nvPr/>
        </p:nvSpPr>
        <p:spPr bwMode="auto">
          <a:xfrm>
            <a:off x="6248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21" name="Line 9"/>
          <p:cNvSpPr>
            <a:spLocks noChangeShapeType="1"/>
          </p:cNvSpPr>
          <p:nvPr/>
        </p:nvSpPr>
        <p:spPr bwMode="auto">
          <a:xfrm>
            <a:off x="6096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22" name="Line 10"/>
          <p:cNvSpPr>
            <a:spLocks noChangeShapeType="1"/>
          </p:cNvSpPr>
          <p:nvPr/>
        </p:nvSpPr>
        <p:spPr bwMode="auto">
          <a:xfrm>
            <a:off x="5943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23" name="Line 11"/>
          <p:cNvSpPr>
            <a:spLocks noChangeShapeType="1"/>
          </p:cNvSpPr>
          <p:nvPr/>
        </p:nvSpPr>
        <p:spPr bwMode="auto">
          <a:xfrm>
            <a:off x="5791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24" name="Line 12"/>
          <p:cNvSpPr>
            <a:spLocks noChangeShapeType="1"/>
          </p:cNvSpPr>
          <p:nvPr/>
        </p:nvSpPr>
        <p:spPr bwMode="auto">
          <a:xfrm>
            <a:off x="5638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25" name="Line 13"/>
          <p:cNvSpPr>
            <a:spLocks noChangeShapeType="1"/>
          </p:cNvSpPr>
          <p:nvPr/>
        </p:nvSpPr>
        <p:spPr bwMode="auto">
          <a:xfrm>
            <a:off x="5486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26" name="Line 14"/>
          <p:cNvSpPr>
            <a:spLocks noChangeShapeType="1"/>
          </p:cNvSpPr>
          <p:nvPr/>
        </p:nvSpPr>
        <p:spPr bwMode="auto">
          <a:xfrm>
            <a:off x="5334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27" name="Line 15"/>
          <p:cNvSpPr>
            <a:spLocks noChangeShapeType="1"/>
          </p:cNvSpPr>
          <p:nvPr/>
        </p:nvSpPr>
        <p:spPr bwMode="auto">
          <a:xfrm>
            <a:off x="5181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28" name="Line 16"/>
          <p:cNvSpPr>
            <a:spLocks noChangeShapeType="1"/>
          </p:cNvSpPr>
          <p:nvPr/>
        </p:nvSpPr>
        <p:spPr bwMode="auto">
          <a:xfrm>
            <a:off x="5029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29" name="Line 17"/>
          <p:cNvSpPr>
            <a:spLocks noChangeShapeType="1"/>
          </p:cNvSpPr>
          <p:nvPr/>
        </p:nvSpPr>
        <p:spPr bwMode="auto">
          <a:xfrm>
            <a:off x="4876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30" name="Line 18"/>
          <p:cNvSpPr>
            <a:spLocks noChangeShapeType="1"/>
          </p:cNvSpPr>
          <p:nvPr/>
        </p:nvSpPr>
        <p:spPr bwMode="auto">
          <a:xfrm>
            <a:off x="4724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31" name="Line 19"/>
          <p:cNvSpPr>
            <a:spLocks noChangeShapeType="1"/>
          </p:cNvSpPr>
          <p:nvPr/>
        </p:nvSpPr>
        <p:spPr bwMode="auto">
          <a:xfrm>
            <a:off x="4572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32" name="Line 20"/>
          <p:cNvSpPr>
            <a:spLocks noChangeShapeType="1"/>
          </p:cNvSpPr>
          <p:nvPr/>
        </p:nvSpPr>
        <p:spPr bwMode="auto">
          <a:xfrm>
            <a:off x="4419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33" name="Line 21"/>
          <p:cNvSpPr>
            <a:spLocks noChangeShapeType="1"/>
          </p:cNvSpPr>
          <p:nvPr/>
        </p:nvSpPr>
        <p:spPr bwMode="auto">
          <a:xfrm>
            <a:off x="4267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34" name="Line 22"/>
          <p:cNvSpPr>
            <a:spLocks noChangeShapeType="1"/>
          </p:cNvSpPr>
          <p:nvPr/>
        </p:nvSpPr>
        <p:spPr bwMode="auto">
          <a:xfrm>
            <a:off x="4114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35" name="Line 23"/>
          <p:cNvSpPr>
            <a:spLocks noChangeShapeType="1"/>
          </p:cNvSpPr>
          <p:nvPr/>
        </p:nvSpPr>
        <p:spPr bwMode="auto">
          <a:xfrm>
            <a:off x="3962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36" name="Line 24"/>
          <p:cNvSpPr>
            <a:spLocks noChangeShapeType="1"/>
          </p:cNvSpPr>
          <p:nvPr/>
        </p:nvSpPr>
        <p:spPr bwMode="auto">
          <a:xfrm>
            <a:off x="3810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37" name="Line 25"/>
          <p:cNvSpPr>
            <a:spLocks noChangeShapeType="1"/>
          </p:cNvSpPr>
          <p:nvPr/>
        </p:nvSpPr>
        <p:spPr bwMode="auto">
          <a:xfrm>
            <a:off x="3657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38" name="Line 26"/>
          <p:cNvSpPr>
            <a:spLocks noChangeShapeType="1"/>
          </p:cNvSpPr>
          <p:nvPr/>
        </p:nvSpPr>
        <p:spPr bwMode="auto">
          <a:xfrm>
            <a:off x="3505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39" name="Line 27"/>
          <p:cNvSpPr>
            <a:spLocks noChangeShapeType="1"/>
          </p:cNvSpPr>
          <p:nvPr/>
        </p:nvSpPr>
        <p:spPr bwMode="auto">
          <a:xfrm>
            <a:off x="3352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40" name="Line 28"/>
          <p:cNvSpPr>
            <a:spLocks noChangeShapeType="1"/>
          </p:cNvSpPr>
          <p:nvPr/>
        </p:nvSpPr>
        <p:spPr bwMode="auto">
          <a:xfrm>
            <a:off x="3200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41" name="Line 29"/>
          <p:cNvSpPr>
            <a:spLocks noChangeShapeType="1"/>
          </p:cNvSpPr>
          <p:nvPr/>
        </p:nvSpPr>
        <p:spPr bwMode="auto">
          <a:xfrm>
            <a:off x="30480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42" name="Line 30"/>
          <p:cNvSpPr>
            <a:spLocks noChangeShapeType="1"/>
          </p:cNvSpPr>
          <p:nvPr/>
        </p:nvSpPr>
        <p:spPr bwMode="auto">
          <a:xfrm>
            <a:off x="2895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43" name="Line 31"/>
          <p:cNvSpPr>
            <a:spLocks noChangeShapeType="1"/>
          </p:cNvSpPr>
          <p:nvPr/>
        </p:nvSpPr>
        <p:spPr bwMode="auto">
          <a:xfrm>
            <a:off x="27432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44" name="Line 32"/>
          <p:cNvSpPr>
            <a:spLocks noChangeShapeType="1"/>
          </p:cNvSpPr>
          <p:nvPr/>
        </p:nvSpPr>
        <p:spPr bwMode="auto">
          <a:xfrm>
            <a:off x="70104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45" name="Line 33"/>
          <p:cNvSpPr>
            <a:spLocks noChangeShapeType="1"/>
          </p:cNvSpPr>
          <p:nvPr/>
        </p:nvSpPr>
        <p:spPr bwMode="auto">
          <a:xfrm>
            <a:off x="7162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46" name="Line 34"/>
          <p:cNvSpPr>
            <a:spLocks noChangeShapeType="1"/>
          </p:cNvSpPr>
          <p:nvPr/>
        </p:nvSpPr>
        <p:spPr bwMode="auto">
          <a:xfrm>
            <a:off x="2438400" y="563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47" name="Line 35"/>
          <p:cNvSpPr>
            <a:spLocks noChangeShapeType="1"/>
          </p:cNvSpPr>
          <p:nvPr/>
        </p:nvSpPr>
        <p:spPr bwMode="auto">
          <a:xfrm>
            <a:off x="2438400" y="5486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48" name="Line 36"/>
          <p:cNvSpPr>
            <a:spLocks noChangeShapeType="1"/>
          </p:cNvSpPr>
          <p:nvPr/>
        </p:nvSpPr>
        <p:spPr bwMode="auto">
          <a:xfrm>
            <a:off x="2438400" y="5334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49" name="Line 37"/>
          <p:cNvSpPr>
            <a:spLocks noChangeShapeType="1"/>
          </p:cNvSpPr>
          <p:nvPr/>
        </p:nvSpPr>
        <p:spPr bwMode="auto">
          <a:xfrm>
            <a:off x="2438400" y="5181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50" name="Line 38"/>
          <p:cNvSpPr>
            <a:spLocks noChangeShapeType="1"/>
          </p:cNvSpPr>
          <p:nvPr/>
        </p:nvSpPr>
        <p:spPr bwMode="auto">
          <a:xfrm>
            <a:off x="2438400" y="5029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51" name="Line 39"/>
          <p:cNvSpPr>
            <a:spLocks noChangeShapeType="1"/>
          </p:cNvSpPr>
          <p:nvPr/>
        </p:nvSpPr>
        <p:spPr bwMode="auto">
          <a:xfrm>
            <a:off x="2438400" y="4876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52" name="Line 40"/>
          <p:cNvSpPr>
            <a:spLocks noChangeShapeType="1"/>
          </p:cNvSpPr>
          <p:nvPr/>
        </p:nvSpPr>
        <p:spPr bwMode="auto">
          <a:xfrm>
            <a:off x="2438400" y="4724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53" name="Line 41"/>
          <p:cNvSpPr>
            <a:spLocks noChangeShapeType="1"/>
          </p:cNvSpPr>
          <p:nvPr/>
        </p:nvSpPr>
        <p:spPr bwMode="auto">
          <a:xfrm>
            <a:off x="2438400" y="4572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54" name="Line 42"/>
          <p:cNvSpPr>
            <a:spLocks noChangeShapeType="1"/>
          </p:cNvSpPr>
          <p:nvPr/>
        </p:nvSpPr>
        <p:spPr bwMode="auto">
          <a:xfrm>
            <a:off x="2438400" y="4419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55" name="Line 43"/>
          <p:cNvSpPr>
            <a:spLocks noChangeShapeType="1"/>
          </p:cNvSpPr>
          <p:nvPr/>
        </p:nvSpPr>
        <p:spPr bwMode="auto">
          <a:xfrm>
            <a:off x="2438400" y="4267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56" name="Line 44"/>
          <p:cNvSpPr>
            <a:spLocks noChangeShapeType="1"/>
          </p:cNvSpPr>
          <p:nvPr/>
        </p:nvSpPr>
        <p:spPr bwMode="auto">
          <a:xfrm>
            <a:off x="2438400" y="4114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57" name="Line 45"/>
          <p:cNvSpPr>
            <a:spLocks noChangeShapeType="1"/>
          </p:cNvSpPr>
          <p:nvPr/>
        </p:nvSpPr>
        <p:spPr bwMode="auto">
          <a:xfrm>
            <a:off x="2438400" y="3962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58" name="Line 46"/>
          <p:cNvSpPr>
            <a:spLocks noChangeShapeType="1"/>
          </p:cNvSpPr>
          <p:nvPr/>
        </p:nvSpPr>
        <p:spPr bwMode="auto">
          <a:xfrm>
            <a:off x="24384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59" name="Line 47"/>
          <p:cNvSpPr>
            <a:spLocks noChangeShapeType="1"/>
          </p:cNvSpPr>
          <p:nvPr/>
        </p:nvSpPr>
        <p:spPr bwMode="auto">
          <a:xfrm>
            <a:off x="2438400" y="3657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60" name="Line 48"/>
          <p:cNvSpPr>
            <a:spLocks noChangeShapeType="1"/>
          </p:cNvSpPr>
          <p:nvPr/>
        </p:nvSpPr>
        <p:spPr bwMode="auto">
          <a:xfrm>
            <a:off x="2438400" y="3505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61" name="Line 49"/>
          <p:cNvSpPr>
            <a:spLocks noChangeShapeType="1"/>
          </p:cNvSpPr>
          <p:nvPr/>
        </p:nvSpPr>
        <p:spPr bwMode="auto">
          <a:xfrm>
            <a:off x="2438400" y="3352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62" name="Line 50"/>
          <p:cNvSpPr>
            <a:spLocks noChangeShapeType="1"/>
          </p:cNvSpPr>
          <p:nvPr/>
        </p:nvSpPr>
        <p:spPr bwMode="auto">
          <a:xfrm>
            <a:off x="2438400" y="3200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63" name="Line 51"/>
          <p:cNvSpPr>
            <a:spLocks noChangeShapeType="1"/>
          </p:cNvSpPr>
          <p:nvPr/>
        </p:nvSpPr>
        <p:spPr bwMode="auto">
          <a:xfrm>
            <a:off x="2438400" y="3048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64" name="Line 52"/>
          <p:cNvSpPr>
            <a:spLocks noChangeShapeType="1"/>
          </p:cNvSpPr>
          <p:nvPr/>
        </p:nvSpPr>
        <p:spPr bwMode="auto">
          <a:xfrm>
            <a:off x="2438400" y="2895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65" name="Line 53"/>
          <p:cNvSpPr>
            <a:spLocks noChangeShapeType="1"/>
          </p:cNvSpPr>
          <p:nvPr/>
        </p:nvSpPr>
        <p:spPr bwMode="auto">
          <a:xfrm>
            <a:off x="2438400" y="2743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66" name="Line 54"/>
          <p:cNvSpPr>
            <a:spLocks noChangeShapeType="1"/>
          </p:cNvSpPr>
          <p:nvPr/>
        </p:nvSpPr>
        <p:spPr bwMode="auto">
          <a:xfrm>
            <a:off x="2438400" y="2590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67" name="Line 55"/>
          <p:cNvSpPr>
            <a:spLocks noChangeShapeType="1"/>
          </p:cNvSpPr>
          <p:nvPr/>
        </p:nvSpPr>
        <p:spPr bwMode="auto">
          <a:xfrm>
            <a:off x="2438400" y="2438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68" name="Line 56"/>
          <p:cNvSpPr>
            <a:spLocks noChangeShapeType="1"/>
          </p:cNvSpPr>
          <p:nvPr/>
        </p:nvSpPr>
        <p:spPr bwMode="auto">
          <a:xfrm>
            <a:off x="2438400" y="2286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69" name="Line 57"/>
          <p:cNvSpPr>
            <a:spLocks noChangeShapeType="1"/>
          </p:cNvSpPr>
          <p:nvPr/>
        </p:nvSpPr>
        <p:spPr bwMode="auto">
          <a:xfrm>
            <a:off x="2438400" y="2133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70" name="Line 58"/>
          <p:cNvSpPr>
            <a:spLocks noChangeShapeType="1"/>
          </p:cNvSpPr>
          <p:nvPr/>
        </p:nvSpPr>
        <p:spPr bwMode="auto">
          <a:xfrm>
            <a:off x="2438400" y="1981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71" name="Line 59"/>
          <p:cNvSpPr>
            <a:spLocks noChangeShapeType="1"/>
          </p:cNvSpPr>
          <p:nvPr/>
        </p:nvSpPr>
        <p:spPr bwMode="auto">
          <a:xfrm>
            <a:off x="2438400" y="182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72" name="Line 60"/>
          <p:cNvSpPr>
            <a:spLocks noChangeShapeType="1"/>
          </p:cNvSpPr>
          <p:nvPr/>
        </p:nvSpPr>
        <p:spPr bwMode="auto">
          <a:xfrm>
            <a:off x="2438400" y="1676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73" name="Rectangle 61"/>
          <p:cNvSpPr>
            <a:spLocks noChangeArrowheads="1"/>
          </p:cNvSpPr>
          <p:nvPr/>
        </p:nvSpPr>
        <p:spPr bwMode="auto">
          <a:xfrm>
            <a:off x="2438400" y="15240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74" name="Rectangle 62"/>
          <p:cNvSpPr>
            <a:spLocks noChangeArrowheads="1"/>
          </p:cNvSpPr>
          <p:nvPr/>
        </p:nvSpPr>
        <p:spPr bwMode="auto">
          <a:xfrm>
            <a:off x="3657600" y="15240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75" name="Rectangle 63"/>
          <p:cNvSpPr>
            <a:spLocks noChangeArrowheads="1"/>
          </p:cNvSpPr>
          <p:nvPr/>
        </p:nvSpPr>
        <p:spPr bwMode="auto">
          <a:xfrm>
            <a:off x="4876800" y="15240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76" name="Rectangle 64"/>
          <p:cNvSpPr>
            <a:spLocks noChangeArrowheads="1"/>
          </p:cNvSpPr>
          <p:nvPr/>
        </p:nvSpPr>
        <p:spPr bwMode="auto">
          <a:xfrm>
            <a:off x="6096000" y="15240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77" name="Rectangle 65"/>
          <p:cNvSpPr>
            <a:spLocks noChangeArrowheads="1"/>
          </p:cNvSpPr>
          <p:nvPr/>
        </p:nvSpPr>
        <p:spPr bwMode="auto">
          <a:xfrm>
            <a:off x="2438400" y="25908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78" name="Rectangle 66"/>
          <p:cNvSpPr>
            <a:spLocks noChangeArrowheads="1"/>
          </p:cNvSpPr>
          <p:nvPr/>
        </p:nvSpPr>
        <p:spPr bwMode="auto">
          <a:xfrm>
            <a:off x="3657600" y="25908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79" name="Rectangle 67"/>
          <p:cNvSpPr>
            <a:spLocks noChangeArrowheads="1"/>
          </p:cNvSpPr>
          <p:nvPr/>
        </p:nvSpPr>
        <p:spPr bwMode="auto">
          <a:xfrm>
            <a:off x="4876800" y="25908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80" name="Rectangle 68"/>
          <p:cNvSpPr>
            <a:spLocks noChangeArrowheads="1"/>
          </p:cNvSpPr>
          <p:nvPr/>
        </p:nvSpPr>
        <p:spPr bwMode="auto">
          <a:xfrm>
            <a:off x="6096000" y="25908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81" name="Rectangle 69"/>
          <p:cNvSpPr>
            <a:spLocks noChangeArrowheads="1"/>
          </p:cNvSpPr>
          <p:nvPr/>
        </p:nvSpPr>
        <p:spPr bwMode="auto">
          <a:xfrm>
            <a:off x="3657600" y="36576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82" name="Rectangle 70"/>
          <p:cNvSpPr>
            <a:spLocks noChangeArrowheads="1"/>
          </p:cNvSpPr>
          <p:nvPr/>
        </p:nvSpPr>
        <p:spPr bwMode="auto">
          <a:xfrm>
            <a:off x="2438400" y="36576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83" name="Rectangle 71"/>
          <p:cNvSpPr>
            <a:spLocks noChangeArrowheads="1"/>
          </p:cNvSpPr>
          <p:nvPr/>
        </p:nvSpPr>
        <p:spPr bwMode="auto">
          <a:xfrm>
            <a:off x="4876800" y="36576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84" name="Rectangle 72"/>
          <p:cNvSpPr>
            <a:spLocks noChangeArrowheads="1"/>
          </p:cNvSpPr>
          <p:nvPr/>
        </p:nvSpPr>
        <p:spPr bwMode="auto">
          <a:xfrm>
            <a:off x="6096000" y="36576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85" name="Rectangle 73"/>
          <p:cNvSpPr>
            <a:spLocks noChangeArrowheads="1"/>
          </p:cNvSpPr>
          <p:nvPr/>
        </p:nvSpPr>
        <p:spPr bwMode="auto">
          <a:xfrm>
            <a:off x="2438400" y="47244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86" name="Rectangle 74"/>
          <p:cNvSpPr>
            <a:spLocks noChangeArrowheads="1"/>
          </p:cNvSpPr>
          <p:nvPr/>
        </p:nvSpPr>
        <p:spPr bwMode="auto">
          <a:xfrm>
            <a:off x="4876800" y="47244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87" name="Rectangle 75"/>
          <p:cNvSpPr>
            <a:spLocks noChangeArrowheads="1"/>
          </p:cNvSpPr>
          <p:nvPr/>
        </p:nvSpPr>
        <p:spPr bwMode="auto">
          <a:xfrm>
            <a:off x="6096000" y="47244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88" name="Rectangle 76"/>
          <p:cNvSpPr>
            <a:spLocks noChangeArrowheads="1"/>
          </p:cNvSpPr>
          <p:nvPr/>
        </p:nvSpPr>
        <p:spPr bwMode="auto">
          <a:xfrm>
            <a:off x="3657600" y="47244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89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Subdomains Per Core</a:t>
            </a:r>
          </a:p>
        </p:txBody>
      </p:sp>
      <p:sp>
        <p:nvSpPr>
          <p:cNvPr id="986190" name="Rectangle 78"/>
          <p:cNvSpPr>
            <a:spLocks noChangeArrowheads="1"/>
          </p:cNvSpPr>
          <p:nvPr/>
        </p:nvSpPr>
        <p:spPr bwMode="auto">
          <a:xfrm>
            <a:off x="3657600" y="4724400"/>
            <a:ext cx="1219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91" name="Rectangle 79"/>
          <p:cNvSpPr>
            <a:spLocks noChangeArrowheads="1"/>
          </p:cNvSpPr>
          <p:nvPr/>
        </p:nvSpPr>
        <p:spPr bwMode="auto">
          <a:xfrm>
            <a:off x="2286000" y="1371600"/>
            <a:ext cx="5181600" cy="4572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92" name="Line 80"/>
          <p:cNvSpPr>
            <a:spLocks noChangeShapeType="1"/>
          </p:cNvSpPr>
          <p:nvPr/>
        </p:nvSpPr>
        <p:spPr bwMode="auto">
          <a:xfrm>
            <a:off x="2438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93" name="Line 81"/>
          <p:cNvSpPr>
            <a:spLocks noChangeShapeType="1"/>
          </p:cNvSpPr>
          <p:nvPr/>
        </p:nvSpPr>
        <p:spPr bwMode="auto">
          <a:xfrm>
            <a:off x="2590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94" name="Line 82"/>
          <p:cNvSpPr>
            <a:spLocks noChangeShapeType="1"/>
          </p:cNvSpPr>
          <p:nvPr/>
        </p:nvSpPr>
        <p:spPr bwMode="auto">
          <a:xfrm>
            <a:off x="2743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95" name="Line 83"/>
          <p:cNvSpPr>
            <a:spLocks noChangeShapeType="1"/>
          </p:cNvSpPr>
          <p:nvPr/>
        </p:nvSpPr>
        <p:spPr bwMode="auto">
          <a:xfrm>
            <a:off x="2895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96" name="Line 84"/>
          <p:cNvSpPr>
            <a:spLocks noChangeShapeType="1"/>
          </p:cNvSpPr>
          <p:nvPr/>
        </p:nvSpPr>
        <p:spPr bwMode="auto">
          <a:xfrm>
            <a:off x="3048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97" name="Line 85"/>
          <p:cNvSpPr>
            <a:spLocks noChangeShapeType="1"/>
          </p:cNvSpPr>
          <p:nvPr/>
        </p:nvSpPr>
        <p:spPr bwMode="auto">
          <a:xfrm>
            <a:off x="3200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98" name="Line 86"/>
          <p:cNvSpPr>
            <a:spLocks noChangeShapeType="1"/>
          </p:cNvSpPr>
          <p:nvPr/>
        </p:nvSpPr>
        <p:spPr bwMode="auto">
          <a:xfrm>
            <a:off x="3352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199" name="Line 87"/>
          <p:cNvSpPr>
            <a:spLocks noChangeShapeType="1"/>
          </p:cNvSpPr>
          <p:nvPr/>
        </p:nvSpPr>
        <p:spPr bwMode="auto">
          <a:xfrm>
            <a:off x="3505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00" name="Line 88"/>
          <p:cNvSpPr>
            <a:spLocks noChangeShapeType="1"/>
          </p:cNvSpPr>
          <p:nvPr/>
        </p:nvSpPr>
        <p:spPr bwMode="auto">
          <a:xfrm>
            <a:off x="3657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01" name="Line 89"/>
          <p:cNvSpPr>
            <a:spLocks noChangeShapeType="1"/>
          </p:cNvSpPr>
          <p:nvPr/>
        </p:nvSpPr>
        <p:spPr bwMode="auto">
          <a:xfrm>
            <a:off x="3810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02" name="Line 90"/>
          <p:cNvSpPr>
            <a:spLocks noChangeShapeType="1"/>
          </p:cNvSpPr>
          <p:nvPr/>
        </p:nvSpPr>
        <p:spPr bwMode="auto">
          <a:xfrm>
            <a:off x="22860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03" name="Line 91"/>
          <p:cNvSpPr>
            <a:spLocks noChangeShapeType="1"/>
          </p:cNvSpPr>
          <p:nvPr/>
        </p:nvSpPr>
        <p:spPr bwMode="auto">
          <a:xfrm>
            <a:off x="2286000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04" name="Line 92"/>
          <p:cNvSpPr>
            <a:spLocks noChangeShapeType="1"/>
          </p:cNvSpPr>
          <p:nvPr/>
        </p:nvSpPr>
        <p:spPr bwMode="auto">
          <a:xfrm>
            <a:off x="2286000" y="182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05" name="Line 93"/>
          <p:cNvSpPr>
            <a:spLocks noChangeShapeType="1"/>
          </p:cNvSpPr>
          <p:nvPr/>
        </p:nvSpPr>
        <p:spPr bwMode="auto">
          <a:xfrm>
            <a:off x="22860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06" name="Line 94"/>
          <p:cNvSpPr>
            <a:spLocks noChangeShapeType="1"/>
          </p:cNvSpPr>
          <p:nvPr/>
        </p:nvSpPr>
        <p:spPr bwMode="auto">
          <a:xfrm>
            <a:off x="22860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07" name="Line 95"/>
          <p:cNvSpPr>
            <a:spLocks noChangeShapeType="1"/>
          </p:cNvSpPr>
          <p:nvPr/>
        </p:nvSpPr>
        <p:spPr bwMode="auto">
          <a:xfrm>
            <a:off x="22860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08" name="Line 96"/>
          <p:cNvSpPr>
            <a:spLocks noChangeShapeType="1"/>
          </p:cNvSpPr>
          <p:nvPr/>
        </p:nvSpPr>
        <p:spPr bwMode="auto">
          <a:xfrm>
            <a:off x="22860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09" name="Line 97"/>
          <p:cNvSpPr>
            <a:spLocks noChangeShapeType="1"/>
          </p:cNvSpPr>
          <p:nvPr/>
        </p:nvSpPr>
        <p:spPr bwMode="auto">
          <a:xfrm>
            <a:off x="2286000" y="2590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10" name="Line 98"/>
          <p:cNvSpPr>
            <a:spLocks noChangeShapeType="1"/>
          </p:cNvSpPr>
          <p:nvPr/>
        </p:nvSpPr>
        <p:spPr bwMode="auto">
          <a:xfrm>
            <a:off x="22860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11" name="Line 99"/>
          <p:cNvSpPr>
            <a:spLocks noChangeShapeType="1"/>
          </p:cNvSpPr>
          <p:nvPr/>
        </p:nvSpPr>
        <p:spPr bwMode="auto">
          <a:xfrm>
            <a:off x="22860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12" name="Line 100"/>
          <p:cNvSpPr>
            <a:spLocks noChangeShapeType="1"/>
          </p:cNvSpPr>
          <p:nvPr/>
        </p:nvSpPr>
        <p:spPr bwMode="auto">
          <a:xfrm>
            <a:off x="22860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13" name="Line 101"/>
          <p:cNvSpPr>
            <a:spLocks noChangeShapeType="1"/>
          </p:cNvSpPr>
          <p:nvPr/>
        </p:nvSpPr>
        <p:spPr bwMode="auto">
          <a:xfrm>
            <a:off x="22860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14" name="Line 102"/>
          <p:cNvSpPr>
            <a:spLocks noChangeShapeType="1"/>
          </p:cNvSpPr>
          <p:nvPr/>
        </p:nvSpPr>
        <p:spPr bwMode="auto">
          <a:xfrm>
            <a:off x="22860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15" name="Line 103"/>
          <p:cNvSpPr>
            <a:spLocks noChangeShapeType="1"/>
          </p:cNvSpPr>
          <p:nvPr/>
        </p:nvSpPr>
        <p:spPr bwMode="auto">
          <a:xfrm>
            <a:off x="22860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16" name="Line 104"/>
          <p:cNvSpPr>
            <a:spLocks noChangeShapeType="1"/>
          </p:cNvSpPr>
          <p:nvPr/>
        </p:nvSpPr>
        <p:spPr bwMode="auto">
          <a:xfrm>
            <a:off x="22860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17" name="Line 105"/>
          <p:cNvSpPr>
            <a:spLocks noChangeShapeType="1"/>
          </p:cNvSpPr>
          <p:nvPr/>
        </p:nvSpPr>
        <p:spPr bwMode="auto">
          <a:xfrm>
            <a:off x="22860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18" name="Line 106"/>
          <p:cNvSpPr>
            <a:spLocks noChangeShapeType="1"/>
          </p:cNvSpPr>
          <p:nvPr/>
        </p:nvSpPr>
        <p:spPr bwMode="auto">
          <a:xfrm>
            <a:off x="2286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19" name="Line 107"/>
          <p:cNvSpPr>
            <a:spLocks noChangeShapeType="1"/>
          </p:cNvSpPr>
          <p:nvPr/>
        </p:nvSpPr>
        <p:spPr bwMode="auto">
          <a:xfrm>
            <a:off x="22860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20" name="Line 108"/>
          <p:cNvSpPr>
            <a:spLocks noChangeShapeType="1"/>
          </p:cNvSpPr>
          <p:nvPr/>
        </p:nvSpPr>
        <p:spPr bwMode="auto">
          <a:xfrm>
            <a:off x="22860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21" name="Line 109"/>
          <p:cNvSpPr>
            <a:spLocks noChangeShapeType="1"/>
          </p:cNvSpPr>
          <p:nvPr/>
        </p:nvSpPr>
        <p:spPr bwMode="auto">
          <a:xfrm>
            <a:off x="22860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22" name="Line 110"/>
          <p:cNvSpPr>
            <a:spLocks noChangeShapeType="1"/>
          </p:cNvSpPr>
          <p:nvPr/>
        </p:nvSpPr>
        <p:spPr bwMode="auto">
          <a:xfrm>
            <a:off x="2286000" y="426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23" name="Line 111"/>
          <p:cNvSpPr>
            <a:spLocks noChangeShapeType="1"/>
          </p:cNvSpPr>
          <p:nvPr/>
        </p:nvSpPr>
        <p:spPr bwMode="auto">
          <a:xfrm>
            <a:off x="22860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24" name="Line 112"/>
          <p:cNvSpPr>
            <a:spLocks noChangeShapeType="1"/>
          </p:cNvSpPr>
          <p:nvPr/>
        </p:nvSpPr>
        <p:spPr bwMode="auto">
          <a:xfrm>
            <a:off x="22860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25" name="Line 113"/>
          <p:cNvSpPr>
            <a:spLocks noChangeShapeType="1"/>
          </p:cNvSpPr>
          <p:nvPr/>
        </p:nvSpPr>
        <p:spPr bwMode="auto">
          <a:xfrm>
            <a:off x="22860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26" name="Line 114"/>
          <p:cNvSpPr>
            <a:spLocks noChangeShapeType="1"/>
          </p:cNvSpPr>
          <p:nvPr/>
        </p:nvSpPr>
        <p:spPr bwMode="auto">
          <a:xfrm>
            <a:off x="22860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27" name="Line 115"/>
          <p:cNvSpPr>
            <a:spLocks noChangeShapeType="1"/>
          </p:cNvSpPr>
          <p:nvPr/>
        </p:nvSpPr>
        <p:spPr bwMode="auto">
          <a:xfrm>
            <a:off x="22860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28" name="Line 116"/>
          <p:cNvSpPr>
            <a:spLocks noChangeShapeType="1"/>
          </p:cNvSpPr>
          <p:nvPr/>
        </p:nvSpPr>
        <p:spPr bwMode="auto">
          <a:xfrm>
            <a:off x="2286000" y="518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29" name="Line 117"/>
          <p:cNvSpPr>
            <a:spLocks noChangeShapeType="1"/>
          </p:cNvSpPr>
          <p:nvPr/>
        </p:nvSpPr>
        <p:spPr bwMode="auto">
          <a:xfrm>
            <a:off x="22860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30" name="Line 118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31" name="Line 119"/>
          <p:cNvSpPr>
            <a:spLocks noChangeShapeType="1"/>
          </p:cNvSpPr>
          <p:nvPr/>
        </p:nvSpPr>
        <p:spPr bwMode="auto">
          <a:xfrm>
            <a:off x="73152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32" name="Line 120"/>
          <p:cNvSpPr>
            <a:spLocks noChangeShapeType="1"/>
          </p:cNvSpPr>
          <p:nvPr/>
        </p:nvSpPr>
        <p:spPr bwMode="auto">
          <a:xfrm>
            <a:off x="7315200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33" name="Line 121"/>
          <p:cNvSpPr>
            <a:spLocks noChangeShapeType="1"/>
          </p:cNvSpPr>
          <p:nvPr/>
        </p:nvSpPr>
        <p:spPr bwMode="auto">
          <a:xfrm>
            <a:off x="7315200" y="182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34" name="Line 122"/>
          <p:cNvSpPr>
            <a:spLocks noChangeShapeType="1"/>
          </p:cNvSpPr>
          <p:nvPr/>
        </p:nvSpPr>
        <p:spPr bwMode="auto">
          <a:xfrm>
            <a:off x="73152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35" name="Line 123"/>
          <p:cNvSpPr>
            <a:spLocks noChangeShapeType="1"/>
          </p:cNvSpPr>
          <p:nvPr/>
        </p:nvSpPr>
        <p:spPr bwMode="auto">
          <a:xfrm>
            <a:off x="73152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36" name="Line 124"/>
          <p:cNvSpPr>
            <a:spLocks noChangeShapeType="1"/>
          </p:cNvSpPr>
          <p:nvPr/>
        </p:nvSpPr>
        <p:spPr bwMode="auto">
          <a:xfrm>
            <a:off x="73152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37" name="Line 125"/>
          <p:cNvSpPr>
            <a:spLocks noChangeShapeType="1"/>
          </p:cNvSpPr>
          <p:nvPr/>
        </p:nvSpPr>
        <p:spPr bwMode="auto">
          <a:xfrm>
            <a:off x="73152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38" name="Line 126"/>
          <p:cNvSpPr>
            <a:spLocks noChangeShapeType="1"/>
          </p:cNvSpPr>
          <p:nvPr/>
        </p:nvSpPr>
        <p:spPr bwMode="auto">
          <a:xfrm>
            <a:off x="7315200" y="2590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39" name="Line 127"/>
          <p:cNvSpPr>
            <a:spLocks noChangeShapeType="1"/>
          </p:cNvSpPr>
          <p:nvPr/>
        </p:nvSpPr>
        <p:spPr bwMode="auto">
          <a:xfrm>
            <a:off x="731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40" name="Line 128"/>
          <p:cNvSpPr>
            <a:spLocks noChangeShapeType="1"/>
          </p:cNvSpPr>
          <p:nvPr/>
        </p:nvSpPr>
        <p:spPr bwMode="auto">
          <a:xfrm>
            <a:off x="73152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41" name="Line 129"/>
          <p:cNvSpPr>
            <a:spLocks noChangeShapeType="1"/>
          </p:cNvSpPr>
          <p:nvPr/>
        </p:nvSpPr>
        <p:spPr bwMode="auto">
          <a:xfrm>
            <a:off x="73152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42" name="Line 130"/>
          <p:cNvSpPr>
            <a:spLocks noChangeShapeType="1"/>
          </p:cNvSpPr>
          <p:nvPr/>
        </p:nvSpPr>
        <p:spPr bwMode="auto">
          <a:xfrm>
            <a:off x="73152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43" name="Line 131"/>
          <p:cNvSpPr>
            <a:spLocks noChangeShapeType="1"/>
          </p:cNvSpPr>
          <p:nvPr/>
        </p:nvSpPr>
        <p:spPr bwMode="auto">
          <a:xfrm>
            <a:off x="73152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44" name="Line 132"/>
          <p:cNvSpPr>
            <a:spLocks noChangeShapeType="1"/>
          </p:cNvSpPr>
          <p:nvPr/>
        </p:nvSpPr>
        <p:spPr bwMode="auto">
          <a:xfrm>
            <a:off x="73152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45" name="Line 133"/>
          <p:cNvSpPr>
            <a:spLocks noChangeShapeType="1"/>
          </p:cNvSpPr>
          <p:nvPr/>
        </p:nvSpPr>
        <p:spPr bwMode="auto">
          <a:xfrm>
            <a:off x="73152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46" name="Line 134"/>
          <p:cNvSpPr>
            <a:spLocks noChangeShapeType="1"/>
          </p:cNvSpPr>
          <p:nvPr/>
        </p:nvSpPr>
        <p:spPr bwMode="auto">
          <a:xfrm>
            <a:off x="7315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47" name="Line 135"/>
          <p:cNvSpPr>
            <a:spLocks noChangeShapeType="1"/>
          </p:cNvSpPr>
          <p:nvPr/>
        </p:nvSpPr>
        <p:spPr bwMode="auto">
          <a:xfrm>
            <a:off x="73152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48" name="Line 136"/>
          <p:cNvSpPr>
            <a:spLocks noChangeShapeType="1"/>
          </p:cNvSpPr>
          <p:nvPr/>
        </p:nvSpPr>
        <p:spPr bwMode="auto">
          <a:xfrm>
            <a:off x="73152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49" name="Line 137"/>
          <p:cNvSpPr>
            <a:spLocks noChangeShapeType="1"/>
          </p:cNvSpPr>
          <p:nvPr/>
        </p:nvSpPr>
        <p:spPr bwMode="auto">
          <a:xfrm>
            <a:off x="7315200" y="426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50" name="Line 138"/>
          <p:cNvSpPr>
            <a:spLocks noChangeShapeType="1"/>
          </p:cNvSpPr>
          <p:nvPr/>
        </p:nvSpPr>
        <p:spPr bwMode="auto">
          <a:xfrm>
            <a:off x="73152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51" name="Line 139"/>
          <p:cNvSpPr>
            <a:spLocks noChangeShapeType="1"/>
          </p:cNvSpPr>
          <p:nvPr/>
        </p:nvSpPr>
        <p:spPr bwMode="auto">
          <a:xfrm>
            <a:off x="73152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52" name="Line 140"/>
          <p:cNvSpPr>
            <a:spLocks noChangeShapeType="1"/>
          </p:cNvSpPr>
          <p:nvPr/>
        </p:nvSpPr>
        <p:spPr bwMode="auto">
          <a:xfrm>
            <a:off x="73152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53" name="Line 141"/>
          <p:cNvSpPr>
            <a:spLocks noChangeShapeType="1"/>
          </p:cNvSpPr>
          <p:nvPr/>
        </p:nvSpPr>
        <p:spPr bwMode="auto">
          <a:xfrm>
            <a:off x="731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54" name="Line 142"/>
          <p:cNvSpPr>
            <a:spLocks noChangeShapeType="1"/>
          </p:cNvSpPr>
          <p:nvPr/>
        </p:nvSpPr>
        <p:spPr bwMode="auto">
          <a:xfrm>
            <a:off x="73152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55" name="Line 143"/>
          <p:cNvSpPr>
            <a:spLocks noChangeShapeType="1"/>
          </p:cNvSpPr>
          <p:nvPr/>
        </p:nvSpPr>
        <p:spPr bwMode="auto">
          <a:xfrm>
            <a:off x="7315200" y="518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56" name="Line 144"/>
          <p:cNvSpPr>
            <a:spLocks noChangeShapeType="1"/>
          </p:cNvSpPr>
          <p:nvPr/>
        </p:nvSpPr>
        <p:spPr bwMode="auto">
          <a:xfrm>
            <a:off x="73152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57" name="Line 145"/>
          <p:cNvSpPr>
            <a:spLocks noChangeShapeType="1"/>
          </p:cNvSpPr>
          <p:nvPr/>
        </p:nvSpPr>
        <p:spPr bwMode="auto">
          <a:xfrm>
            <a:off x="73152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58" name="Line 146"/>
          <p:cNvSpPr>
            <a:spLocks noChangeShapeType="1"/>
          </p:cNvSpPr>
          <p:nvPr/>
        </p:nvSpPr>
        <p:spPr bwMode="auto">
          <a:xfrm>
            <a:off x="73152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59" name="Line 147"/>
          <p:cNvSpPr>
            <a:spLocks noChangeShapeType="1"/>
          </p:cNvSpPr>
          <p:nvPr/>
        </p:nvSpPr>
        <p:spPr bwMode="auto">
          <a:xfrm>
            <a:off x="73152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60" name="Line 148"/>
          <p:cNvSpPr>
            <a:spLocks noChangeShapeType="1"/>
          </p:cNvSpPr>
          <p:nvPr/>
        </p:nvSpPr>
        <p:spPr bwMode="auto">
          <a:xfrm>
            <a:off x="4419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61" name="Line 149"/>
          <p:cNvSpPr>
            <a:spLocks noChangeShapeType="1"/>
          </p:cNvSpPr>
          <p:nvPr/>
        </p:nvSpPr>
        <p:spPr bwMode="auto">
          <a:xfrm>
            <a:off x="4267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62" name="Line 150"/>
          <p:cNvSpPr>
            <a:spLocks noChangeShapeType="1"/>
          </p:cNvSpPr>
          <p:nvPr/>
        </p:nvSpPr>
        <p:spPr bwMode="auto">
          <a:xfrm>
            <a:off x="4114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63" name="Line 151"/>
          <p:cNvSpPr>
            <a:spLocks noChangeShapeType="1"/>
          </p:cNvSpPr>
          <p:nvPr/>
        </p:nvSpPr>
        <p:spPr bwMode="auto">
          <a:xfrm>
            <a:off x="3962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64" name="Line 152"/>
          <p:cNvSpPr>
            <a:spLocks noChangeShapeType="1"/>
          </p:cNvSpPr>
          <p:nvPr/>
        </p:nvSpPr>
        <p:spPr bwMode="auto">
          <a:xfrm>
            <a:off x="5029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65" name="Line 153"/>
          <p:cNvSpPr>
            <a:spLocks noChangeShapeType="1"/>
          </p:cNvSpPr>
          <p:nvPr/>
        </p:nvSpPr>
        <p:spPr bwMode="auto">
          <a:xfrm>
            <a:off x="4876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66" name="Line 154"/>
          <p:cNvSpPr>
            <a:spLocks noChangeShapeType="1"/>
          </p:cNvSpPr>
          <p:nvPr/>
        </p:nvSpPr>
        <p:spPr bwMode="auto">
          <a:xfrm>
            <a:off x="4724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67" name="Line 155"/>
          <p:cNvSpPr>
            <a:spLocks noChangeShapeType="1"/>
          </p:cNvSpPr>
          <p:nvPr/>
        </p:nvSpPr>
        <p:spPr bwMode="auto">
          <a:xfrm>
            <a:off x="4572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68" name="Line 156"/>
          <p:cNvSpPr>
            <a:spLocks noChangeShapeType="1"/>
          </p:cNvSpPr>
          <p:nvPr/>
        </p:nvSpPr>
        <p:spPr bwMode="auto">
          <a:xfrm>
            <a:off x="5181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69" name="Line 157"/>
          <p:cNvSpPr>
            <a:spLocks noChangeShapeType="1"/>
          </p:cNvSpPr>
          <p:nvPr/>
        </p:nvSpPr>
        <p:spPr bwMode="auto">
          <a:xfrm>
            <a:off x="5334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70" name="Line 158"/>
          <p:cNvSpPr>
            <a:spLocks noChangeShapeType="1"/>
          </p:cNvSpPr>
          <p:nvPr/>
        </p:nvSpPr>
        <p:spPr bwMode="auto">
          <a:xfrm>
            <a:off x="5486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71" name="Line 159"/>
          <p:cNvSpPr>
            <a:spLocks noChangeShapeType="1"/>
          </p:cNvSpPr>
          <p:nvPr/>
        </p:nvSpPr>
        <p:spPr bwMode="auto">
          <a:xfrm>
            <a:off x="5638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72" name="Line 160"/>
          <p:cNvSpPr>
            <a:spLocks noChangeShapeType="1"/>
          </p:cNvSpPr>
          <p:nvPr/>
        </p:nvSpPr>
        <p:spPr bwMode="auto">
          <a:xfrm>
            <a:off x="5791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73" name="Line 161"/>
          <p:cNvSpPr>
            <a:spLocks noChangeShapeType="1"/>
          </p:cNvSpPr>
          <p:nvPr/>
        </p:nvSpPr>
        <p:spPr bwMode="auto">
          <a:xfrm>
            <a:off x="5943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74" name="Line 162"/>
          <p:cNvSpPr>
            <a:spLocks noChangeShapeType="1"/>
          </p:cNvSpPr>
          <p:nvPr/>
        </p:nvSpPr>
        <p:spPr bwMode="auto">
          <a:xfrm>
            <a:off x="6096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75" name="Line 163"/>
          <p:cNvSpPr>
            <a:spLocks noChangeShapeType="1"/>
          </p:cNvSpPr>
          <p:nvPr/>
        </p:nvSpPr>
        <p:spPr bwMode="auto">
          <a:xfrm>
            <a:off x="6248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76" name="Line 164"/>
          <p:cNvSpPr>
            <a:spLocks noChangeShapeType="1"/>
          </p:cNvSpPr>
          <p:nvPr/>
        </p:nvSpPr>
        <p:spPr bwMode="auto">
          <a:xfrm>
            <a:off x="7010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77" name="Line 165"/>
          <p:cNvSpPr>
            <a:spLocks noChangeShapeType="1"/>
          </p:cNvSpPr>
          <p:nvPr/>
        </p:nvSpPr>
        <p:spPr bwMode="auto">
          <a:xfrm>
            <a:off x="6858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78" name="Line 166"/>
          <p:cNvSpPr>
            <a:spLocks noChangeShapeType="1"/>
          </p:cNvSpPr>
          <p:nvPr/>
        </p:nvSpPr>
        <p:spPr bwMode="auto">
          <a:xfrm>
            <a:off x="67056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79" name="Line 167"/>
          <p:cNvSpPr>
            <a:spLocks noChangeShapeType="1"/>
          </p:cNvSpPr>
          <p:nvPr/>
        </p:nvSpPr>
        <p:spPr bwMode="auto">
          <a:xfrm>
            <a:off x="6553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80" name="Line 168"/>
          <p:cNvSpPr>
            <a:spLocks noChangeShapeType="1"/>
          </p:cNvSpPr>
          <p:nvPr/>
        </p:nvSpPr>
        <p:spPr bwMode="auto">
          <a:xfrm>
            <a:off x="6400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81" name="Line 169"/>
          <p:cNvSpPr>
            <a:spLocks noChangeShapeType="1"/>
          </p:cNvSpPr>
          <p:nvPr/>
        </p:nvSpPr>
        <p:spPr bwMode="auto">
          <a:xfrm>
            <a:off x="7315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82" name="Line 170"/>
          <p:cNvSpPr>
            <a:spLocks noChangeShapeType="1"/>
          </p:cNvSpPr>
          <p:nvPr/>
        </p:nvSpPr>
        <p:spPr bwMode="auto">
          <a:xfrm>
            <a:off x="7162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83" name="Line 171"/>
          <p:cNvSpPr>
            <a:spLocks noChangeShapeType="1"/>
          </p:cNvSpPr>
          <p:nvPr/>
        </p:nvSpPr>
        <p:spPr bwMode="auto">
          <a:xfrm>
            <a:off x="2438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84" name="Line 172"/>
          <p:cNvSpPr>
            <a:spLocks noChangeShapeType="1"/>
          </p:cNvSpPr>
          <p:nvPr/>
        </p:nvSpPr>
        <p:spPr bwMode="auto">
          <a:xfrm>
            <a:off x="2590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85" name="Line 173"/>
          <p:cNvSpPr>
            <a:spLocks noChangeShapeType="1"/>
          </p:cNvSpPr>
          <p:nvPr/>
        </p:nvSpPr>
        <p:spPr bwMode="auto">
          <a:xfrm>
            <a:off x="2743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86" name="Line 174"/>
          <p:cNvSpPr>
            <a:spLocks noChangeShapeType="1"/>
          </p:cNvSpPr>
          <p:nvPr/>
        </p:nvSpPr>
        <p:spPr bwMode="auto">
          <a:xfrm>
            <a:off x="2895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87" name="Line 175"/>
          <p:cNvSpPr>
            <a:spLocks noChangeShapeType="1"/>
          </p:cNvSpPr>
          <p:nvPr/>
        </p:nvSpPr>
        <p:spPr bwMode="auto">
          <a:xfrm>
            <a:off x="3048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88" name="Line 176"/>
          <p:cNvSpPr>
            <a:spLocks noChangeShapeType="1"/>
          </p:cNvSpPr>
          <p:nvPr/>
        </p:nvSpPr>
        <p:spPr bwMode="auto">
          <a:xfrm>
            <a:off x="3200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89" name="Line 177"/>
          <p:cNvSpPr>
            <a:spLocks noChangeShapeType="1"/>
          </p:cNvSpPr>
          <p:nvPr/>
        </p:nvSpPr>
        <p:spPr bwMode="auto">
          <a:xfrm>
            <a:off x="3352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90" name="Line 178"/>
          <p:cNvSpPr>
            <a:spLocks noChangeShapeType="1"/>
          </p:cNvSpPr>
          <p:nvPr/>
        </p:nvSpPr>
        <p:spPr bwMode="auto">
          <a:xfrm>
            <a:off x="3505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91" name="Line 179"/>
          <p:cNvSpPr>
            <a:spLocks noChangeShapeType="1"/>
          </p:cNvSpPr>
          <p:nvPr/>
        </p:nvSpPr>
        <p:spPr bwMode="auto">
          <a:xfrm>
            <a:off x="3810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92" name="Line 180"/>
          <p:cNvSpPr>
            <a:spLocks noChangeShapeType="1"/>
          </p:cNvSpPr>
          <p:nvPr/>
        </p:nvSpPr>
        <p:spPr bwMode="auto">
          <a:xfrm>
            <a:off x="3962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93" name="Line 181"/>
          <p:cNvSpPr>
            <a:spLocks noChangeShapeType="1"/>
          </p:cNvSpPr>
          <p:nvPr/>
        </p:nvSpPr>
        <p:spPr bwMode="auto">
          <a:xfrm>
            <a:off x="4114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94" name="Line 182"/>
          <p:cNvSpPr>
            <a:spLocks noChangeShapeType="1"/>
          </p:cNvSpPr>
          <p:nvPr/>
        </p:nvSpPr>
        <p:spPr bwMode="auto">
          <a:xfrm>
            <a:off x="4267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95" name="Line 183"/>
          <p:cNvSpPr>
            <a:spLocks noChangeShapeType="1"/>
          </p:cNvSpPr>
          <p:nvPr/>
        </p:nvSpPr>
        <p:spPr bwMode="auto">
          <a:xfrm>
            <a:off x="4419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96" name="Line 184"/>
          <p:cNvSpPr>
            <a:spLocks noChangeShapeType="1"/>
          </p:cNvSpPr>
          <p:nvPr/>
        </p:nvSpPr>
        <p:spPr bwMode="auto">
          <a:xfrm>
            <a:off x="4572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97" name="Line 185"/>
          <p:cNvSpPr>
            <a:spLocks noChangeShapeType="1"/>
          </p:cNvSpPr>
          <p:nvPr/>
        </p:nvSpPr>
        <p:spPr bwMode="auto">
          <a:xfrm>
            <a:off x="4724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98" name="Line 186"/>
          <p:cNvSpPr>
            <a:spLocks noChangeShapeType="1"/>
          </p:cNvSpPr>
          <p:nvPr/>
        </p:nvSpPr>
        <p:spPr bwMode="auto">
          <a:xfrm>
            <a:off x="4876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299" name="Line 187"/>
          <p:cNvSpPr>
            <a:spLocks noChangeShapeType="1"/>
          </p:cNvSpPr>
          <p:nvPr/>
        </p:nvSpPr>
        <p:spPr bwMode="auto">
          <a:xfrm>
            <a:off x="3657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00" name="Line 188"/>
          <p:cNvSpPr>
            <a:spLocks noChangeShapeType="1"/>
          </p:cNvSpPr>
          <p:nvPr/>
        </p:nvSpPr>
        <p:spPr bwMode="auto">
          <a:xfrm>
            <a:off x="5029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01" name="Line 189"/>
          <p:cNvSpPr>
            <a:spLocks noChangeShapeType="1"/>
          </p:cNvSpPr>
          <p:nvPr/>
        </p:nvSpPr>
        <p:spPr bwMode="auto">
          <a:xfrm>
            <a:off x="5181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02" name="Line 190"/>
          <p:cNvSpPr>
            <a:spLocks noChangeShapeType="1"/>
          </p:cNvSpPr>
          <p:nvPr/>
        </p:nvSpPr>
        <p:spPr bwMode="auto">
          <a:xfrm>
            <a:off x="5334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03" name="Line 191"/>
          <p:cNvSpPr>
            <a:spLocks noChangeShapeType="1"/>
          </p:cNvSpPr>
          <p:nvPr/>
        </p:nvSpPr>
        <p:spPr bwMode="auto">
          <a:xfrm>
            <a:off x="5486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04" name="Line 192"/>
          <p:cNvSpPr>
            <a:spLocks noChangeShapeType="1"/>
          </p:cNvSpPr>
          <p:nvPr/>
        </p:nvSpPr>
        <p:spPr bwMode="auto">
          <a:xfrm>
            <a:off x="5638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05" name="Line 193"/>
          <p:cNvSpPr>
            <a:spLocks noChangeShapeType="1"/>
          </p:cNvSpPr>
          <p:nvPr/>
        </p:nvSpPr>
        <p:spPr bwMode="auto">
          <a:xfrm>
            <a:off x="5791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06" name="Line 194"/>
          <p:cNvSpPr>
            <a:spLocks noChangeShapeType="1"/>
          </p:cNvSpPr>
          <p:nvPr/>
        </p:nvSpPr>
        <p:spPr bwMode="auto">
          <a:xfrm>
            <a:off x="5943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07" name="Line 195"/>
          <p:cNvSpPr>
            <a:spLocks noChangeShapeType="1"/>
          </p:cNvSpPr>
          <p:nvPr/>
        </p:nvSpPr>
        <p:spPr bwMode="auto">
          <a:xfrm>
            <a:off x="6096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08" name="Line 196"/>
          <p:cNvSpPr>
            <a:spLocks noChangeShapeType="1"/>
          </p:cNvSpPr>
          <p:nvPr/>
        </p:nvSpPr>
        <p:spPr bwMode="auto">
          <a:xfrm>
            <a:off x="6248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09" name="Line 197"/>
          <p:cNvSpPr>
            <a:spLocks noChangeShapeType="1"/>
          </p:cNvSpPr>
          <p:nvPr/>
        </p:nvSpPr>
        <p:spPr bwMode="auto">
          <a:xfrm>
            <a:off x="6400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10" name="Line 198"/>
          <p:cNvSpPr>
            <a:spLocks noChangeShapeType="1"/>
          </p:cNvSpPr>
          <p:nvPr/>
        </p:nvSpPr>
        <p:spPr bwMode="auto">
          <a:xfrm>
            <a:off x="6553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11" name="Line 199"/>
          <p:cNvSpPr>
            <a:spLocks noChangeShapeType="1"/>
          </p:cNvSpPr>
          <p:nvPr/>
        </p:nvSpPr>
        <p:spPr bwMode="auto">
          <a:xfrm>
            <a:off x="6705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12" name="Line 200"/>
          <p:cNvSpPr>
            <a:spLocks noChangeShapeType="1"/>
          </p:cNvSpPr>
          <p:nvPr/>
        </p:nvSpPr>
        <p:spPr bwMode="auto">
          <a:xfrm>
            <a:off x="6858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13" name="Line 201"/>
          <p:cNvSpPr>
            <a:spLocks noChangeShapeType="1"/>
          </p:cNvSpPr>
          <p:nvPr/>
        </p:nvSpPr>
        <p:spPr bwMode="auto">
          <a:xfrm>
            <a:off x="7010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14" name="Line 202"/>
          <p:cNvSpPr>
            <a:spLocks noChangeShapeType="1"/>
          </p:cNvSpPr>
          <p:nvPr/>
        </p:nvSpPr>
        <p:spPr bwMode="auto">
          <a:xfrm>
            <a:off x="7162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15" name="Line 203"/>
          <p:cNvSpPr>
            <a:spLocks noChangeShapeType="1"/>
          </p:cNvSpPr>
          <p:nvPr/>
        </p:nvSpPr>
        <p:spPr bwMode="auto">
          <a:xfrm>
            <a:off x="7315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6316" name="Rectangle 204"/>
          <p:cNvSpPr>
            <a:spLocks noChangeArrowheads="1"/>
          </p:cNvSpPr>
          <p:nvPr/>
        </p:nvSpPr>
        <p:spPr bwMode="auto">
          <a:xfrm>
            <a:off x="2438400" y="1524000"/>
            <a:ext cx="2438400" cy="2133600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317" name="Rectangle 205"/>
          <p:cNvSpPr>
            <a:spLocks noChangeArrowheads="1"/>
          </p:cNvSpPr>
          <p:nvPr/>
        </p:nvSpPr>
        <p:spPr bwMode="auto">
          <a:xfrm>
            <a:off x="2438400" y="3657600"/>
            <a:ext cx="2438400" cy="2133600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318" name="Rectangle 206"/>
          <p:cNvSpPr>
            <a:spLocks noChangeArrowheads="1"/>
          </p:cNvSpPr>
          <p:nvPr/>
        </p:nvSpPr>
        <p:spPr bwMode="auto">
          <a:xfrm>
            <a:off x="4876800" y="1524000"/>
            <a:ext cx="2438400" cy="2133600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319" name="Rectangle 207"/>
          <p:cNvSpPr>
            <a:spLocks noChangeArrowheads="1"/>
          </p:cNvSpPr>
          <p:nvPr/>
        </p:nvSpPr>
        <p:spPr bwMode="auto">
          <a:xfrm>
            <a:off x="4876800" y="3657600"/>
            <a:ext cx="2438400" cy="2133600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320" name="Text Box 208"/>
          <p:cNvSpPr txBox="1">
            <a:spLocks noChangeArrowheads="1"/>
          </p:cNvSpPr>
          <p:nvPr/>
        </p:nvSpPr>
        <p:spPr bwMode="auto">
          <a:xfrm>
            <a:off x="1143000" y="2057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Core 0</a:t>
            </a:r>
          </a:p>
        </p:txBody>
      </p:sp>
      <p:sp>
        <p:nvSpPr>
          <p:cNvPr id="986321" name="Rectangle 209"/>
          <p:cNvSpPr>
            <a:spLocks noChangeArrowheads="1"/>
          </p:cNvSpPr>
          <p:nvPr/>
        </p:nvSpPr>
        <p:spPr bwMode="auto">
          <a:xfrm>
            <a:off x="2590800" y="1676400"/>
            <a:ext cx="2438400" cy="2133600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322" name="Text Box 210"/>
          <p:cNvSpPr txBox="1">
            <a:spLocks noChangeArrowheads="1"/>
          </p:cNvSpPr>
          <p:nvPr/>
        </p:nvSpPr>
        <p:spPr bwMode="auto">
          <a:xfrm>
            <a:off x="1143000" y="4572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Core 1</a:t>
            </a:r>
          </a:p>
        </p:txBody>
      </p:sp>
      <p:sp>
        <p:nvSpPr>
          <p:cNvPr id="986323" name="Text Box 211"/>
          <p:cNvSpPr txBox="1">
            <a:spLocks noChangeArrowheads="1"/>
          </p:cNvSpPr>
          <p:nvPr/>
        </p:nvSpPr>
        <p:spPr bwMode="auto">
          <a:xfrm>
            <a:off x="7696200" y="1981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Core 2</a:t>
            </a:r>
          </a:p>
        </p:txBody>
      </p:sp>
      <p:sp>
        <p:nvSpPr>
          <p:cNvPr id="986324" name="Text Box 212"/>
          <p:cNvSpPr txBox="1">
            <a:spLocks noChangeArrowheads="1"/>
          </p:cNvSpPr>
          <p:nvPr/>
        </p:nvSpPr>
        <p:spPr bwMode="auto">
          <a:xfrm>
            <a:off x="762000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Core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B91A-D25A-4171-9B64-6EC05E7A942A}" type="slidenum">
              <a:rPr lang="en-US"/>
              <a:pPr/>
              <a:t>8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Wowza</a:t>
            </a:r>
            <a:r>
              <a:rPr lang="en-US" sz="3600" dirty="0" smtClean="0"/>
              <a:t> #1</a:t>
            </a:r>
            <a:endParaRPr lang="en-US" sz="36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You can watch from a Windows, </a:t>
            </a:r>
            <a:r>
              <a:rPr lang="en-US" dirty="0" err="1" smtClean="0"/>
              <a:t>MacOS</a:t>
            </a:r>
            <a:r>
              <a:rPr lang="en-US" dirty="0" smtClean="0"/>
              <a:t> or Linux laptop using </a:t>
            </a:r>
            <a:r>
              <a:rPr lang="en-US" dirty="0" err="1" smtClean="0"/>
              <a:t>Wowza</a:t>
            </a:r>
            <a:r>
              <a:rPr lang="en-US" dirty="0" smtClean="0"/>
              <a:t> from the following URL:</a:t>
            </a:r>
          </a:p>
          <a:p>
            <a:pPr>
              <a:buFont typeface="Wingdings" pitchFamily="2" charset="2"/>
              <a:buNone/>
            </a:pPr>
            <a:endParaRPr lang="en-US" sz="1200" dirty="0" smtClean="0"/>
          </a:p>
          <a:p>
            <a:pPr algn="ctr"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3"/>
              </a:rPr>
              <a:t>http://jwplayer.onenet.net/streams/sipe.html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 smtClean="0"/>
              <a:t>If that URL fails, then go to:</a:t>
            </a:r>
          </a:p>
          <a:p>
            <a:pPr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4"/>
              </a:rPr>
              <a:t>http://jwplayer.onenet.net/streams/sipebackup.html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thanks to Skyler Donahue of OneNet for providing this.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3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0FDF0-37F7-405F-BE5B-D5E8D159E1DB}" type="slidenum">
              <a:rPr lang="en-US"/>
              <a:pPr/>
              <a:t>80</a:t>
            </a:fld>
            <a:endParaRPr lang="en-US"/>
          </a:p>
        </p:txBody>
      </p:sp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Multiple Subdomains?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each subdomain fits in cache, then the CPU can bring all the data of a subdomain into cache, chew on it for a while, then move on to the next subdomain: lots of cache reuse!</a:t>
            </a:r>
          </a:p>
          <a:p>
            <a:r>
              <a:rPr lang="en-US"/>
              <a:t>Oh, wait, what about the TLB? Better make the subdomains smaller! (So more of them.)</a:t>
            </a:r>
          </a:p>
          <a:p>
            <a:r>
              <a:rPr lang="en-US"/>
              <a:t>But, doesn’t tiling have the same effect?</a:t>
            </a:r>
          </a:p>
        </p:txBody>
      </p:sp>
    </p:spTree>
    <p:extLst>
      <p:ext uri="{BB962C8B-B14F-4D97-AF65-F5344CB8AC3E}">
        <p14:creationId xmlns:p14="http://schemas.microsoft.com/office/powerpoint/2010/main" val="289053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835947-6724-4072-8BC6-E8243606C3B6}" type="slidenum">
              <a:rPr lang="en-US"/>
              <a:pPr/>
              <a:t>81</a:t>
            </a:fld>
            <a:endParaRPr lang="en-US"/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Independent Subdomains?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Originally, the point of this strategy was to hide the cost of communication.</a:t>
            </a:r>
          </a:p>
          <a:p>
            <a:pPr>
              <a:lnSpc>
                <a:spcPct val="90000"/>
              </a:lnSpc>
            </a:pPr>
            <a:r>
              <a:rPr lang="en-US" dirty="0"/>
              <a:t>When you finish chewing up a subdomain, send its data to its neighbors non-blocking (</a:t>
            </a:r>
            <a:r>
              <a:rPr lang="en-US" b="1" dirty="0" err="1">
                <a:latin typeface="Courier New" pitchFamily="49" charset="0"/>
              </a:rPr>
              <a:t>MPI_Isend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</a:pPr>
            <a:r>
              <a:rPr lang="en-US" dirty="0"/>
              <a:t>While the subdomain’s data is flying through the interconnect, work on other subdomains, </a:t>
            </a:r>
            <a:r>
              <a:rPr lang="en-US" dirty="0" smtClean="0"/>
              <a:t>                        which </a:t>
            </a:r>
            <a:r>
              <a:rPr lang="en-US" dirty="0"/>
              <a:t>hides the communication cost.</a:t>
            </a:r>
          </a:p>
          <a:p>
            <a:pPr>
              <a:lnSpc>
                <a:spcPct val="90000"/>
              </a:lnSpc>
            </a:pPr>
            <a:r>
              <a:rPr lang="en-US" dirty="0"/>
              <a:t>When it’s time to work on this subdomain again, </a:t>
            </a:r>
            <a:r>
              <a:rPr lang="en-US" dirty="0" smtClean="0"/>
              <a:t>            collect </a:t>
            </a:r>
            <a:r>
              <a:rPr lang="en-US" dirty="0"/>
              <a:t>its data (</a:t>
            </a:r>
            <a:r>
              <a:rPr lang="en-US" b="1" dirty="0" err="1">
                <a:latin typeface="Courier New" pitchFamily="49" charset="0"/>
              </a:rPr>
              <a:t>MPI_Waitall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</a:pPr>
            <a:r>
              <a:rPr lang="en-US" dirty="0"/>
              <a:t>If you’ve done enough work, then the communication cost is zero.</a:t>
            </a:r>
          </a:p>
        </p:txBody>
      </p:sp>
    </p:spTree>
    <p:extLst>
      <p:ext uri="{BB962C8B-B14F-4D97-AF65-F5344CB8AC3E}">
        <p14:creationId xmlns:p14="http://schemas.microsoft.com/office/powerpoint/2010/main" val="396196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68F74-5E3D-4D99-81D5-666ED3E7D36B}" type="slidenum">
              <a:rPr lang="en-US"/>
              <a:pPr/>
              <a:t>82</a:t>
            </a:fld>
            <a:endParaRPr lang="en-US"/>
          </a:p>
        </p:txBody>
      </p:sp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Expand the Array Stencil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If you expand the array stencil of each subdomain beyond the numerical stencil, then you don’t have to communicate as often.</a:t>
            </a:r>
          </a:p>
          <a:p>
            <a:pPr>
              <a:lnSpc>
                <a:spcPct val="90000"/>
              </a:lnSpc>
            </a:pPr>
            <a:r>
              <a:rPr lang="en-US"/>
              <a:t>When you communicate, instead of sending a slice along each face, send a slab, with extra stencil levels.</a:t>
            </a:r>
          </a:p>
          <a:p>
            <a:pPr>
              <a:lnSpc>
                <a:spcPct val="90000"/>
              </a:lnSpc>
            </a:pPr>
            <a:r>
              <a:rPr lang="en-US"/>
              <a:t>In the first timestep after communicating, do extra calculations out to just inside the numerical stencil.</a:t>
            </a:r>
          </a:p>
          <a:p>
            <a:pPr>
              <a:lnSpc>
                <a:spcPct val="90000"/>
              </a:lnSpc>
            </a:pPr>
            <a:r>
              <a:rPr lang="en-US"/>
              <a:t>In subsequent timesteps, calculate fewer and fewer stencil levels, until it’s time to communicate again – less total communication, and more calculations to hide the communication cost underneath!</a:t>
            </a:r>
          </a:p>
        </p:txBody>
      </p:sp>
    </p:spTree>
    <p:extLst>
      <p:ext uri="{BB962C8B-B14F-4D97-AF65-F5344CB8AC3E}">
        <p14:creationId xmlns:p14="http://schemas.microsoft.com/office/powerpoint/2010/main" val="246792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0F9B3-EC79-463B-BA86-CE50B0F3E38A}" type="slidenum">
              <a:rPr lang="en-US"/>
              <a:pPr/>
              <a:t>83</a:t>
            </a:fld>
            <a:endParaRPr lang="en-US"/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 Extra Win!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do all this, there’s an amazing side effect: </a:t>
            </a:r>
            <a:r>
              <a:rPr lang="en-US" dirty="0" smtClean="0"/>
              <a:t>             you </a:t>
            </a:r>
            <a:r>
              <a:rPr lang="en-US" dirty="0"/>
              <a:t>get better cache reuse, because you stick </a:t>
            </a:r>
            <a:r>
              <a:rPr lang="en-US" dirty="0" smtClean="0"/>
              <a:t>with             </a:t>
            </a:r>
            <a:r>
              <a:rPr lang="en-US" dirty="0"/>
              <a:t>the same subdomain for a longer period of time.</a:t>
            </a:r>
          </a:p>
          <a:p>
            <a:r>
              <a:rPr lang="en-US" dirty="0"/>
              <a:t>So, instead of doing, say, 5000 calculations per zone per </a:t>
            </a:r>
            <a:r>
              <a:rPr lang="en-US" dirty="0" err="1"/>
              <a:t>timestep</a:t>
            </a:r>
            <a:r>
              <a:rPr lang="en-US" dirty="0"/>
              <a:t>, you can do </a:t>
            </a:r>
            <a:r>
              <a:rPr lang="en-US" dirty="0" smtClean="0"/>
              <a:t>15,000 </a:t>
            </a:r>
            <a:r>
              <a:rPr lang="en-US" dirty="0"/>
              <a:t>or </a:t>
            </a:r>
            <a:r>
              <a:rPr lang="en-US" dirty="0" smtClean="0"/>
              <a:t>20,000</a:t>
            </a:r>
            <a:r>
              <a:rPr lang="en-US" dirty="0"/>
              <a:t>.</a:t>
            </a:r>
          </a:p>
          <a:p>
            <a:r>
              <a:rPr lang="en-US" dirty="0"/>
              <a:t>So, you can better amortize the cost of transferring the data between RAM and cache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Downside: ratio of ghost zone RAM use to computed zone RAM use gets worse.</a:t>
            </a:r>
          </a:p>
          <a:p>
            <a:pPr lvl="1"/>
            <a:r>
              <a:rPr lang="en-US" dirty="0" smtClean="0"/>
              <a:t>But RAM is cheap.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14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15082-2D7F-4C7A-97CA-1ABBFFA7C6CA}" type="slidenum">
              <a:rPr lang="en-US"/>
              <a:pPr/>
              <a:t>84</a:t>
            </a:fld>
            <a:endParaRPr lang="en-US"/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Old Algorithm (F90)</a:t>
            </a:r>
            <a:endParaRPr lang="en-US" sz="3600" dirty="0"/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DO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= 1, </a:t>
            </a:r>
            <a:r>
              <a:rPr lang="en-US" sz="1800" b="1" dirty="0" err="1" smtClean="0">
                <a:latin typeface="Courier New" pitchFamily="49" charset="0"/>
              </a:rPr>
              <a:t>number_of_timesteps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CALL </a:t>
            </a:r>
            <a:r>
              <a:rPr lang="en-US" sz="1800" b="1" dirty="0" err="1">
                <a:latin typeface="Courier New" pitchFamily="49" charset="0"/>
              </a:rPr>
              <a:t>receive_messages_nonblocking</a:t>
            </a:r>
            <a:r>
              <a:rPr lang="en-US" sz="1800" b="1" dirty="0">
                <a:latin typeface="Courier New" pitchFamily="49" charset="0"/>
              </a:rPr>
              <a:t>(subdomain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timestep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CALL </a:t>
            </a:r>
            <a:r>
              <a:rPr lang="en-US" sz="1800" b="1" dirty="0" err="1" smtClean="0">
                <a:latin typeface="Courier New" pitchFamily="49" charset="0"/>
              </a:rPr>
              <a:t>calculate_entire_timestep</a:t>
            </a:r>
            <a:r>
              <a:rPr lang="en-US" sz="1800" b="1" dirty="0" smtClean="0">
                <a:latin typeface="Courier New" pitchFamily="49" charset="0"/>
              </a:rPr>
              <a:t>(subdomain, </a:t>
            </a:r>
            <a:r>
              <a:rPr lang="en-US" sz="1800" b="1" dirty="0" err="1" smtClean="0">
                <a:latin typeface="Courier New" pitchFamily="49" charset="0"/>
              </a:rPr>
              <a:t>timestep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CALL </a:t>
            </a:r>
            <a:r>
              <a:rPr lang="en-US" sz="1800" b="1" dirty="0" err="1">
                <a:latin typeface="Courier New" pitchFamily="49" charset="0"/>
              </a:rPr>
              <a:t>send_messages_nonblocking</a:t>
            </a:r>
            <a:r>
              <a:rPr lang="en-US" sz="1800" b="1" dirty="0">
                <a:latin typeface="Courier New" pitchFamily="49" charset="0"/>
              </a:rPr>
              <a:t>(subdomain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timestep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END </a:t>
            </a:r>
            <a:r>
              <a:rPr lang="en-US" sz="1800" b="1" dirty="0">
                <a:latin typeface="Courier New" pitchFamily="49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2336048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371CA4-12B3-4ED7-A2C2-461FC4BFD794}" type="slidenum">
              <a:rPr lang="en-US"/>
              <a:pPr/>
              <a:t>85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Old Algorithm (C)</a:t>
            </a:r>
            <a:endParaRPr lang="en-US" sz="3600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smtClean="0">
                <a:latin typeface="Courier New" pitchFamily="49" charset="0"/>
              </a:rPr>
              <a:t>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err="1" smtClean="0">
                <a:latin typeface="Courier New" pitchFamily="49" charset="0"/>
              </a:rPr>
              <a:t>timestep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&lt; </a:t>
            </a:r>
            <a:r>
              <a:rPr lang="en-US" sz="1800" b="1" dirty="0" err="1" smtClean="0">
                <a:latin typeface="Courier New" pitchFamily="49" charset="0"/>
              </a:rPr>
              <a:t>number_of_timesteps</a:t>
            </a:r>
            <a:r>
              <a:rPr lang="en-US" sz="1800" b="1" dirty="0" smtClean="0">
                <a:latin typeface="Courier New" pitchFamily="49" charset="0"/>
              </a:rPr>
              <a:t>; </a:t>
            </a:r>
            <a:r>
              <a:rPr lang="en-US" sz="1800" b="1" dirty="0" err="1" smtClean="0">
                <a:latin typeface="Courier New" pitchFamily="49" charset="0"/>
              </a:rPr>
              <a:t>timestep</a:t>
            </a:r>
            <a:r>
              <a:rPr lang="en-US" sz="1800" b="1" dirty="0" smtClean="0">
                <a:latin typeface="Courier New" pitchFamily="49" charset="0"/>
              </a:rPr>
              <a:t>++) </a:t>
            </a:r>
            <a:r>
              <a:rPr lang="en-US" sz="1800" b="1" dirty="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receive_messages_nonblocking</a:t>
            </a:r>
            <a:r>
              <a:rPr lang="en-US" sz="1800" b="1" dirty="0" smtClean="0">
                <a:latin typeface="Courier New" pitchFamily="49" charset="0"/>
              </a:rPr>
              <a:t>(subdomain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calculate_entire_timestep</a:t>
            </a:r>
            <a:r>
              <a:rPr lang="en-US" sz="1800" b="1" dirty="0" smtClean="0">
                <a:latin typeface="Courier New" pitchFamily="49" charset="0"/>
              </a:rPr>
              <a:t>(subdomain, </a:t>
            </a:r>
            <a:r>
              <a:rPr lang="en-US" sz="1800" b="1" dirty="0" err="1" smtClean="0">
                <a:latin typeface="Courier New" pitchFamily="49" charset="0"/>
              </a:rPr>
              <a:t>timestep</a:t>
            </a:r>
            <a:r>
              <a:rPr lang="en-US" sz="1800" b="1" dirty="0" smtClean="0">
                <a:latin typeface="Courier New" pitchFamily="49" charset="0"/>
              </a:rPr>
              <a:t>);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send_messages_nonblocking</a:t>
            </a:r>
            <a:r>
              <a:rPr lang="en-US" sz="1800" b="1" dirty="0" smtClean="0">
                <a:latin typeface="Courier New" pitchFamily="49" charset="0"/>
              </a:rPr>
              <a:t>(subdomain, </a:t>
            </a:r>
            <a:r>
              <a:rPr lang="en-US" sz="1800" b="1" dirty="0" err="1" smtClean="0">
                <a:latin typeface="Courier New" pitchFamily="49" charset="0"/>
              </a:rPr>
              <a:t>timestep</a:t>
            </a:r>
            <a:r>
              <a:rPr lang="en-US" sz="1800" b="1" dirty="0" smtClean="0">
                <a:latin typeface="Courier New" pitchFamily="49" charset="0"/>
              </a:rPr>
              <a:t>);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} </a:t>
            </a:r>
            <a:r>
              <a:rPr lang="en-US" sz="1800" b="1" dirty="0">
                <a:latin typeface="Courier New" pitchFamily="49" charset="0"/>
              </a:rPr>
              <a:t>/* for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744548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15082-2D7F-4C7A-97CA-1ABBFFA7C6CA}" type="slidenum">
              <a:rPr lang="en-US"/>
              <a:pPr/>
              <a:t>86</a:t>
            </a:fld>
            <a:endParaRPr lang="en-US"/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</a:t>
            </a:r>
            <a:r>
              <a:rPr lang="en-US" sz="3600" dirty="0" smtClean="0"/>
              <a:t>Algorithm (F90)</a:t>
            </a:r>
            <a:endParaRPr lang="en-US" sz="3600" dirty="0"/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DO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= 1, </a:t>
            </a:r>
            <a:r>
              <a:rPr lang="en-US" sz="1800" b="1" dirty="0" err="1">
                <a:latin typeface="Courier New" pitchFamily="49" charset="0"/>
              </a:rPr>
              <a:t>number_of_timesteps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extra_stencil_levels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DO </a:t>
            </a:r>
            <a:r>
              <a:rPr lang="en-US" sz="1800" b="1" dirty="0">
                <a:latin typeface="Courier New" pitchFamily="49" charset="0"/>
              </a:rPr>
              <a:t>subdomain = 1, </a:t>
            </a:r>
            <a:r>
              <a:rPr lang="en-US" sz="1800" b="1" dirty="0" err="1">
                <a:latin typeface="Courier New" pitchFamily="49" charset="0"/>
              </a:rPr>
              <a:t>number_of_local_subdomains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CALL </a:t>
            </a:r>
            <a:r>
              <a:rPr lang="en-US" sz="1800" b="1" dirty="0" err="1">
                <a:latin typeface="Courier New" pitchFamily="49" charset="0"/>
              </a:rPr>
              <a:t>receive_messages_nonblocking</a:t>
            </a:r>
            <a:r>
              <a:rPr lang="en-US" sz="1800" b="1" dirty="0">
                <a:latin typeface="Courier New" pitchFamily="49" charset="0"/>
              </a:rPr>
              <a:t>(subdomain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timestep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</a:rPr>
              <a:t>DO </a:t>
            </a:r>
            <a:r>
              <a:rPr lang="en-US" sz="1800" b="1" dirty="0" err="1" smtClean="0">
                <a:latin typeface="Courier New" pitchFamily="49" charset="0"/>
              </a:rPr>
              <a:t>extra_stencil_level</a:t>
            </a:r>
            <a:r>
              <a:rPr lang="en-US" sz="1800" b="1" dirty="0" smtClean="0">
                <a:latin typeface="Courier New" pitchFamily="49" charset="0"/>
              </a:rPr>
              <a:t> = 0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extra_stencil_levels</a:t>
            </a:r>
            <a:r>
              <a:rPr lang="en-US" sz="1800" b="1" dirty="0">
                <a:latin typeface="Courier New" pitchFamily="49" charset="0"/>
              </a:rPr>
              <a:t> - 1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  </a:t>
            </a:r>
            <a:r>
              <a:rPr lang="en-US" sz="1800" b="1" dirty="0">
                <a:latin typeface="Courier New" pitchFamily="49" charset="0"/>
              </a:rPr>
              <a:t>CALL </a:t>
            </a:r>
            <a:r>
              <a:rPr lang="en-US" sz="1800" b="1" dirty="0" err="1">
                <a:latin typeface="Courier New" pitchFamily="49" charset="0"/>
              </a:rPr>
              <a:t>calculate_entire_timestep</a:t>
            </a:r>
            <a:r>
              <a:rPr lang="en-US" sz="1800" b="1" dirty="0">
                <a:latin typeface="Courier New" pitchFamily="49" charset="0"/>
              </a:rPr>
              <a:t>(subdomain,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        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+ </a:t>
            </a:r>
            <a:r>
              <a:rPr lang="en-US" sz="1800" b="1" dirty="0" err="1">
                <a:latin typeface="Courier New" pitchFamily="49" charset="0"/>
              </a:rPr>
              <a:t>extra_stencil_level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</a:rPr>
              <a:t>END DO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</a:rPr>
              <a:t>CALL </a:t>
            </a:r>
            <a:r>
              <a:rPr lang="en-US" sz="1800" b="1" dirty="0" err="1">
                <a:latin typeface="Courier New" pitchFamily="49" charset="0"/>
              </a:rPr>
              <a:t>send_messages_nonblocking</a:t>
            </a:r>
            <a:r>
              <a:rPr lang="en-US" sz="1800" b="1" dirty="0">
                <a:latin typeface="Courier New" pitchFamily="49" charset="0"/>
              </a:rPr>
              <a:t>(subdomain,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      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+ </a:t>
            </a:r>
            <a:r>
              <a:rPr lang="en-US" sz="1800" b="1" dirty="0" err="1">
                <a:latin typeface="Courier New" pitchFamily="49" charset="0"/>
              </a:rPr>
              <a:t>extra_stencil_levels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`  </a:t>
            </a:r>
            <a:r>
              <a:rPr lang="en-US" sz="1800" b="1" dirty="0">
                <a:latin typeface="Courier New" pitchFamily="49" charset="0"/>
              </a:rPr>
              <a:t>END DO</a:t>
            </a: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END DO</a:t>
            </a:r>
          </a:p>
        </p:txBody>
      </p:sp>
    </p:spTree>
    <p:extLst>
      <p:ext uri="{BB962C8B-B14F-4D97-AF65-F5344CB8AC3E}">
        <p14:creationId xmlns:p14="http://schemas.microsoft.com/office/powerpoint/2010/main" val="120464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371CA4-12B3-4ED7-A2C2-461FC4BFD794}" type="slidenum">
              <a:rPr lang="en-US"/>
              <a:pPr/>
              <a:t>87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</a:t>
            </a:r>
            <a:r>
              <a:rPr lang="en-US" sz="3600" dirty="0" smtClean="0"/>
              <a:t>Algorithm (C)</a:t>
            </a:r>
            <a:endParaRPr lang="en-US" sz="3600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smtClean="0">
                <a:latin typeface="Courier New" pitchFamily="49" charset="0"/>
              </a:rPr>
              <a:t>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 </a:t>
            </a:r>
            <a:r>
              <a:rPr lang="en-US" sz="1800" b="1" dirty="0" err="1" smtClean="0">
                <a:latin typeface="Courier New" pitchFamily="49" charset="0"/>
              </a:rPr>
              <a:t>timestep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&lt; </a:t>
            </a:r>
            <a:r>
              <a:rPr lang="en-US" sz="1800" b="1" dirty="0" err="1">
                <a:latin typeface="Courier New" pitchFamily="49" charset="0"/>
              </a:rPr>
              <a:t>number_of_timesteps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 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+= </a:t>
            </a:r>
            <a:r>
              <a:rPr lang="en-US" sz="1800" b="1" dirty="0" err="1">
                <a:latin typeface="Courier New" pitchFamily="49" charset="0"/>
              </a:rPr>
              <a:t>extra_stencil_levels</a:t>
            </a:r>
            <a:r>
              <a:rPr lang="en-US" sz="1800" b="1" dirty="0">
                <a:latin typeface="Courier New" pitchFamily="49" charset="0"/>
              </a:rPr>
              <a:t>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for </a:t>
            </a:r>
            <a:r>
              <a:rPr lang="en-US" sz="1800" b="1" dirty="0">
                <a:latin typeface="Courier New" pitchFamily="49" charset="0"/>
              </a:rPr>
              <a:t>(subdomain = 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     </a:t>
            </a:r>
            <a:r>
              <a:rPr lang="en-US" sz="1800" b="1" dirty="0">
                <a:latin typeface="Courier New" pitchFamily="49" charset="0"/>
              </a:rPr>
              <a:t>subdomain &lt; </a:t>
            </a:r>
            <a:r>
              <a:rPr lang="en-US" sz="1800" b="1" dirty="0" err="1" smtClean="0">
                <a:latin typeface="Courier New" pitchFamily="49" charset="0"/>
              </a:rPr>
              <a:t>number_of_local_subdomains</a:t>
            </a:r>
            <a:r>
              <a:rPr lang="en-US" sz="1800" b="1" dirty="0" smtClean="0">
                <a:latin typeface="Courier New" pitchFamily="49" charset="0"/>
              </a:rPr>
              <a:t>; subdomain</a:t>
            </a:r>
            <a:r>
              <a:rPr lang="en-US" sz="1800" b="1" dirty="0">
                <a:latin typeface="Courier New" pitchFamily="49" charset="0"/>
              </a:rPr>
              <a:t>++)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receive_messages_nonblocking</a:t>
            </a:r>
            <a:r>
              <a:rPr lang="en-US" sz="1800" b="1" dirty="0">
                <a:latin typeface="Courier New" pitchFamily="49" charset="0"/>
              </a:rPr>
              <a:t>(subdomain,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extra_stencil_level</a:t>
            </a:r>
            <a:r>
              <a:rPr lang="en-US" sz="1800" b="1" dirty="0">
                <a:latin typeface="Courier New" pitchFamily="49" charset="0"/>
              </a:rPr>
              <a:t> = 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       </a:t>
            </a:r>
            <a:r>
              <a:rPr lang="en-US" sz="1800" b="1" dirty="0" err="1">
                <a:latin typeface="Courier New" pitchFamily="49" charset="0"/>
              </a:rPr>
              <a:t>extra_stencil_level</a:t>
            </a:r>
            <a:r>
              <a:rPr lang="en-US" sz="1800" b="1" dirty="0">
                <a:latin typeface="Courier New" pitchFamily="49" charset="0"/>
              </a:rPr>
              <a:t> &lt; </a:t>
            </a:r>
            <a:r>
              <a:rPr lang="en-US" sz="1800" b="1" dirty="0" err="1">
                <a:latin typeface="Courier New" pitchFamily="49" charset="0"/>
              </a:rPr>
              <a:t>extra_stencil_levels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       </a:t>
            </a:r>
            <a:r>
              <a:rPr lang="en-US" sz="1800" b="1" dirty="0" err="1">
                <a:latin typeface="Courier New" pitchFamily="49" charset="0"/>
              </a:rPr>
              <a:t>extra_stencil_level</a:t>
            </a:r>
            <a:r>
              <a:rPr lang="en-US" sz="1800" b="1" dirty="0">
                <a:latin typeface="Courier New" pitchFamily="49" charset="0"/>
              </a:rPr>
              <a:t>++)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err="1">
                <a:latin typeface="Courier New" pitchFamily="49" charset="0"/>
              </a:rPr>
              <a:t>calculate_entire_timestep</a:t>
            </a:r>
            <a:r>
              <a:rPr lang="en-US" sz="1800" b="1" dirty="0">
                <a:latin typeface="Courier New" pitchFamily="49" charset="0"/>
              </a:rPr>
              <a:t>(subdomain,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     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+ </a:t>
            </a:r>
            <a:r>
              <a:rPr lang="en-US" sz="1800" b="1" dirty="0" err="1">
                <a:latin typeface="Courier New" pitchFamily="49" charset="0"/>
              </a:rPr>
              <a:t>extra_stencil_level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} /* for </a:t>
            </a:r>
            <a:r>
              <a:rPr lang="en-US" sz="1800" b="1" dirty="0" err="1">
                <a:latin typeface="Courier New" pitchFamily="49" charset="0"/>
              </a:rPr>
              <a:t>extra_stencil_level</a:t>
            </a:r>
            <a:r>
              <a:rPr lang="en-US" sz="1800" b="1" dirty="0">
                <a:latin typeface="Courier New" pitchFamily="49" charset="0"/>
              </a:rPr>
              <a:t>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send_messages_nonblocking</a:t>
            </a:r>
            <a:r>
              <a:rPr lang="en-US" sz="1800" b="1" dirty="0">
                <a:latin typeface="Courier New" pitchFamily="49" charset="0"/>
              </a:rPr>
              <a:t>(subdomain,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+ </a:t>
            </a:r>
            <a:r>
              <a:rPr lang="en-US" sz="1800" b="1" dirty="0" err="1">
                <a:latin typeface="Courier New" pitchFamily="49" charset="0"/>
              </a:rPr>
              <a:t>extra_stencil_levels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} /* for subdomain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} /* for </a:t>
            </a:r>
            <a:r>
              <a:rPr lang="en-US" sz="1800" b="1" dirty="0" err="1">
                <a:latin typeface="Courier New" pitchFamily="49" charset="0"/>
              </a:rPr>
              <a:t>timestep</a:t>
            </a:r>
            <a:r>
              <a:rPr lang="en-US" sz="1800" b="1" dirty="0"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044620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3C6EA8-F4BE-4C9B-A2D6-166F65563466}" type="slidenum">
              <a:rPr lang="en-US"/>
              <a:pPr/>
              <a:t>88</a:t>
            </a:fld>
            <a:endParaRPr lang="en-US"/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Higher Order Numerical Schemes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order numerical schemes are great, because they require more calculations per mesh zone per </a:t>
            </a:r>
            <a:r>
              <a:rPr lang="en-US" dirty="0" err="1"/>
              <a:t>timestep</a:t>
            </a:r>
            <a:r>
              <a:rPr lang="en-US" dirty="0"/>
              <a:t>, </a:t>
            </a:r>
            <a:r>
              <a:rPr lang="en-US" dirty="0" smtClean="0"/>
              <a:t>  which </a:t>
            </a:r>
            <a:r>
              <a:rPr lang="en-US" dirty="0"/>
              <a:t>you need to amortize the cost of transferring data between RAM and cache. Might as well!</a:t>
            </a:r>
          </a:p>
          <a:p>
            <a:r>
              <a:rPr lang="en-US" dirty="0"/>
              <a:t>Plus, they allow you to use a larger time interval per </a:t>
            </a:r>
            <a:r>
              <a:rPr lang="en-US" dirty="0" err="1"/>
              <a:t>timestep</a:t>
            </a:r>
            <a:r>
              <a:rPr lang="en-US" dirty="0"/>
              <a:t> (</a:t>
            </a:r>
            <a:r>
              <a:rPr lang="en-US" b="1" dirty="0" err="1">
                <a:latin typeface="Courier New" pitchFamily="49" charset="0"/>
              </a:rPr>
              <a:t>dt</a:t>
            </a:r>
            <a:r>
              <a:rPr lang="en-US" dirty="0"/>
              <a:t>), so you can do fewer total </a:t>
            </a:r>
            <a:r>
              <a:rPr lang="en-US" dirty="0" err="1"/>
              <a:t>timesteps</a:t>
            </a:r>
            <a:r>
              <a:rPr lang="en-US" dirty="0"/>
              <a:t> </a:t>
            </a:r>
            <a:r>
              <a:rPr lang="en-US" dirty="0" smtClean="0"/>
              <a:t>for       </a:t>
            </a:r>
            <a:r>
              <a:rPr lang="en-US" dirty="0"/>
              <a:t>the same accuracy – or you can get higher accuracy for </a:t>
            </a:r>
            <a:r>
              <a:rPr lang="en-US" dirty="0" smtClean="0"/>
              <a:t>    the </a:t>
            </a:r>
            <a:r>
              <a:rPr lang="en-US" dirty="0"/>
              <a:t>same number of </a:t>
            </a:r>
            <a:r>
              <a:rPr lang="en-US" dirty="0" err="1"/>
              <a:t>timesteps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54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BD16A-84EF-4039-A740-989CC08F414B}" type="slidenum">
              <a:rPr lang="en-US"/>
              <a:pPr/>
              <a:t>89</a:t>
            </a:fld>
            <a:endParaRPr lang="en-US"/>
          </a:p>
        </p:txBody>
      </p:sp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Parallelize in Z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weather forecast codes parallelize in X and Y</a:t>
            </a:r>
            <a:r>
              <a:rPr lang="en-US" dirty="0" smtClean="0"/>
              <a:t>,          </a:t>
            </a:r>
            <a:r>
              <a:rPr lang="en-US" dirty="0"/>
              <a:t>but not in Z, because gravity makes the calculations along Z more complicated than X and Y.</a:t>
            </a:r>
          </a:p>
          <a:p>
            <a:r>
              <a:rPr lang="en-US" dirty="0"/>
              <a:t>But, that means that each subdomain has a high number of zones in Z, compared to X and Y.</a:t>
            </a:r>
          </a:p>
          <a:p>
            <a:r>
              <a:rPr lang="en-US" dirty="0"/>
              <a:t>For example, a 1 km CONUS run will probably </a:t>
            </a:r>
            <a:r>
              <a:rPr lang="en-US" dirty="0" smtClean="0"/>
              <a:t>have       </a:t>
            </a:r>
            <a:r>
              <a:rPr lang="en-US" dirty="0"/>
              <a:t>100 zones in Z (25 km at 0.25 km resolution).</a:t>
            </a:r>
          </a:p>
        </p:txBody>
      </p:sp>
    </p:spTree>
    <p:extLst>
      <p:ext uri="{BB962C8B-B14F-4D97-AF65-F5344CB8AC3E}">
        <p14:creationId xmlns:p14="http://schemas.microsoft.com/office/powerpoint/2010/main" val="3284761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Wowza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Wowza</a:t>
            </a:r>
            <a:r>
              <a:rPr lang="en-US" dirty="0" smtClean="0"/>
              <a:t> has been tested on multiple browsers on each of:</a:t>
            </a:r>
          </a:p>
          <a:p>
            <a:r>
              <a:rPr lang="en-US" dirty="0" smtClean="0"/>
              <a:t>Windows 10: IE, Firefox, Chrome, Opera, Safari</a:t>
            </a:r>
          </a:p>
          <a:p>
            <a:r>
              <a:rPr lang="en-US" dirty="0" err="1" smtClean="0"/>
              <a:t>MacOS</a:t>
            </a:r>
            <a:r>
              <a:rPr lang="en-US" dirty="0" smtClean="0"/>
              <a:t>: Safari, Firefox</a:t>
            </a:r>
          </a:p>
          <a:p>
            <a:r>
              <a:rPr lang="en-US" dirty="0" smtClean="0"/>
              <a:t>Linux: Firefox, Opera</a:t>
            </a:r>
          </a:p>
          <a:p>
            <a:pPr marL="0" indent="0">
              <a:buNone/>
            </a:pPr>
            <a:r>
              <a:rPr lang="en-US" dirty="0" smtClean="0"/>
              <a:t>We’ve also successfully tested it via apps on devices with:</a:t>
            </a:r>
          </a:p>
          <a:p>
            <a:r>
              <a:rPr lang="en-US" dirty="0" smtClean="0"/>
              <a:t>Android</a:t>
            </a:r>
          </a:p>
          <a:p>
            <a:r>
              <a:rPr lang="en-US" dirty="0" err="1" smtClean="0"/>
              <a:t>iOS</a:t>
            </a:r>
            <a:endParaRPr lang="en-US" dirty="0" smtClean="0"/>
          </a:p>
          <a:p>
            <a:pPr>
              <a:buNone/>
            </a:pPr>
            <a:r>
              <a:rPr lang="en-US" dirty="0"/>
              <a:t>Many thanks to Skyler Donahue of OneNet for providing this.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8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D872D0-E915-459B-A3C6-2FDDDC47FA94}" type="slidenum">
              <a:rPr lang="en-US"/>
              <a:pPr/>
              <a:t>90</a:t>
            </a:fld>
            <a:endParaRPr lang="en-US"/>
          </a:p>
        </p:txBody>
      </p:sp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Multicore/Many-core Problem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multicore chip families have relatively small cache per core (for example, </a:t>
            </a:r>
            <a:r>
              <a:rPr lang="en-US" dirty="0" smtClean="0"/>
              <a:t>1 - 4 MB per core at the highest/slowest cache level) </a:t>
            </a:r>
            <a:r>
              <a:rPr lang="en-US" dirty="0"/>
              <a:t>– and this problem seems likely to remain.</a:t>
            </a:r>
          </a:p>
          <a:p>
            <a:r>
              <a:rPr lang="en-US" dirty="0"/>
              <a:t>Small TLBs make the problem worse: </a:t>
            </a:r>
            <a:r>
              <a:rPr lang="en-US" dirty="0" smtClean="0"/>
              <a:t>a few </a:t>
            </a:r>
            <a:r>
              <a:rPr lang="en-US" dirty="0"/>
              <a:t>M</a:t>
            </a:r>
            <a:r>
              <a:rPr lang="en-US" dirty="0" smtClean="0"/>
              <a:t>B </a:t>
            </a:r>
            <a:r>
              <a:rPr lang="en-US" dirty="0"/>
              <a:t>per core rather than </a:t>
            </a:r>
            <a:r>
              <a:rPr lang="en-US" dirty="0" smtClean="0"/>
              <a:t>10-30 MB, for small page size VM.</a:t>
            </a:r>
            <a:endParaRPr lang="en-US" dirty="0"/>
          </a:p>
          <a:p>
            <a:r>
              <a:rPr lang="en-US" dirty="0"/>
              <a:t>So, to get good cache reuse, you need subdomains of </a:t>
            </a:r>
            <a:r>
              <a:rPr lang="en-US" dirty="0" smtClean="0"/>
              <a:t>        no </a:t>
            </a:r>
            <a:r>
              <a:rPr lang="en-US" dirty="0"/>
              <a:t>more than </a:t>
            </a:r>
            <a:r>
              <a:rPr lang="en-US" dirty="0" smtClean="0"/>
              <a:t>a few </a:t>
            </a:r>
            <a:r>
              <a:rPr lang="en-US" dirty="0"/>
              <a:t>M</a:t>
            </a:r>
            <a:r>
              <a:rPr lang="en-US" dirty="0" smtClean="0"/>
              <a:t>B</a:t>
            </a:r>
            <a:r>
              <a:rPr lang="en-US" dirty="0"/>
              <a:t>.</a:t>
            </a:r>
          </a:p>
          <a:p>
            <a:r>
              <a:rPr lang="en-US" dirty="0"/>
              <a:t>If you have 150 3D variables at single precision, and </a:t>
            </a:r>
            <a:r>
              <a:rPr lang="en-US" dirty="0" smtClean="0"/>
              <a:t>      100 </a:t>
            </a:r>
            <a:r>
              <a:rPr lang="en-US" dirty="0"/>
              <a:t>zones in Z, then your horizontal size will be </a:t>
            </a:r>
            <a:r>
              <a:rPr lang="en-US" dirty="0" smtClean="0"/>
              <a:t>5 </a:t>
            </a:r>
            <a:r>
              <a:rPr lang="en-US" dirty="0"/>
              <a:t>x </a:t>
            </a:r>
            <a:r>
              <a:rPr lang="en-US" dirty="0" smtClean="0"/>
              <a:t>5 </a:t>
            </a:r>
            <a:r>
              <a:rPr lang="en-US" dirty="0"/>
              <a:t>zones – just enough for your stencil!</a:t>
            </a:r>
          </a:p>
        </p:txBody>
      </p:sp>
    </p:spTree>
    <p:extLst>
      <p:ext uri="{BB962C8B-B14F-4D97-AF65-F5344CB8AC3E}">
        <p14:creationId xmlns:p14="http://schemas.microsoft.com/office/powerpoint/2010/main" val="779416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762F3-5AF9-4E89-A60C-CB8EF0D22D0B}" type="slidenum">
              <a:rPr lang="en-US"/>
              <a:pPr/>
              <a:t>91</a:t>
            </a:fld>
            <a:endParaRPr lang="en-US"/>
          </a:p>
        </p:txBody>
      </p:sp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Do We Need?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much bigger caches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But that depends on transistor </a:t>
            </a:r>
            <a:r>
              <a:rPr lang="en-US" dirty="0" err="1" smtClean="0"/>
              <a:t>siz</a:t>
            </a:r>
            <a:r>
              <a:rPr lang="en-US" dirty="0" smtClean="0"/>
              <a:t>, which is becoming harder and harder to shrink.</a:t>
            </a:r>
            <a:endParaRPr lang="en-US" dirty="0"/>
          </a:p>
          <a:p>
            <a:r>
              <a:rPr lang="en-US" dirty="0" smtClean="0">
                <a:sym typeface="Wingdings" pitchFamily="2" charset="2"/>
              </a:rPr>
              <a:t>TLB </a:t>
            </a:r>
            <a:r>
              <a:rPr lang="en-US" dirty="0">
                <a:sym typeface="Wingdings" pitchFamily="2" charset="2"/>
              </a:rPr>
              <a:t>must be big enough to cover the entire cache.</a:t>
            </a:r>
          </a:p>
          <a:p>
            <a:r>
              <a:rPr lang="en-US" dirty="0">
                <a:sym typeface="Wingdings" pitchFamily="2" charset="2"/>
              </a:rPr>
              <a:t>It’d be nice to have RAM speed increase as fast as core counts increase, but let’s not kid ourselves.</a:t>
            </a:r>
          </a:p>
          <a:p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ym typeface="Wingdings" pitchFamily="2" charset="2"/>
              </a:rPr>
              <a:t>Keep this in mind when we get to GPGPU!</a:t>
            </a:r>
          </a:p>
        </p:txBody>
      </p:sp>
    </p:spTree>
    <p:extLst>
      <p:ext uri="{BB962C8B-B14F-4D97-AF65-F5344CB8AC3E}">
        <p14:creationId xmlns:p14="http://schemas.microsoft.com/office/powerpoint/2010/main" val="3390631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Jan 23: Storage: </a:t>
            </a:r>
            <a:r>
              <a:rPr lang="en-US" sz="2000" dirty="0"/>
              <a:t>What the Heck is Supercomputing?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Jan </a:t>
            </a:r>
            <a:r>
              <a:rPr lang="en-US" sz="2000" dirty="0" smtClean="0"/>
              <a:t>30: </a:t>
            </a:r>
            <a:r>
              <a:rPr lang="en-US" sz="2000" dirty="0"/>
              <a:t>The Tyranny of the Storage </a:t>
            </a:r>
            <a:r>
              <a:rPr lang="en-US" sz="2000" dirty="0" smtClean="0"/>
              <a:t>Hierarchy Part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Feb  </a:t>
            </a:r>
            <a:r>
              <a:rPr lang="en-US" sz="1000" dirty="0" smtClean="0"/>
              <a:t> </a:t>
            </a:r>
            <a:r>
              <a:rPr lang="en-US" sz="2000" dirty="0" smtClean="0"/>
              <a:t>6: </a:t>
            </a:r>
            <a:r>
              <a:rPr lang="en-US" sz="2000" dirty="0"/>
              <a:t>The Tyranny of the Storage Hierarchy Part </a:t>
            </a:r>
            <a:r>
              <a:rPr lang="en-US" sz="2000" dirty="0" smtClean="0"/>
              <a:t>II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/>
              <a:t>Feb </a:t>
            </a:r>
            <a:r>
              <a:rPr lang="en-US" sz="2000" dirty="0" smtClean="0"/>
              <a:t>13: </a:t>
            </a:r>
            <a:r>
              <a:rPr lang="en-US" sz="2000" dirty="0"/>
              <a:t>Instruction Level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Feb </a:t>
            </a:r>
            <a:r>
              <a:rPr lang="en-US" sz="2000" dirty="0" smtClean="0"/>
              <a:t>20: </a:t>
            </a:r>
            <a:r>
              <a:rPr lang="en-US" sz="2000" dirty="0"/>
              <a:t>Stupid Compiler Tricks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Feb </a:t>
            </a:r>
            <a:r>
              <a:rPr lang="en-US" sz="2000" dirty="0" smtClean="0"/>
              <a:t>27: </a:t>
            </a:r>
            <a:r>
              <a:rPr lang="en-US" sz="2000" dirty="0" smtClean="0"/>
              <a:t>Multicore </a:t>
            </a:r>
            <a:r>
              <a:rPr lang="en-US" sz="2000" dirty="0"/>
              <a:t>Multithreading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March   6: </a:t>
            </a:r>
            <a:r>
              <a:rPr lang="en-US" sz="2000" dirty="0"/>
              <a:t>Distributed </a:t>
            </a:r>
            <a:r>
              <a:rPr lang="en-US" sz="2000" dirty="0" smtClean="0"/>
              <a:t>Multiprocessing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March </a:t>
            </a:r>
            <a:r>
              <a:rPr lang="en-US" sz="2000" dirty="0" smtClean="0"/>
              <a:t>13: </a:t>
            </a:r>
            <a:r>
              <a:rPr lang="en-US" sz="2000" b="1" dirty="0"/>
              <a:t>NO SESSION </a:t>
            </a:r>
            <a:r>
              <a:rPr lang="en-US" sz="2000" dirty="0" smtClean="0"/>
              <a:t>(Henry business travel)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March 20: </a:t>
            </a:r>
            <a:r>
              <a:rPr lang="en-US" sz="2000" b="1" dirty="0"/>
              <a:t>NO SESSION </a:t>
            </a:r>
            <a:r>
              <a:rPr lang="en-US" sz="2000" dirty="0"/>
              <a:t>(OU's Spring Break)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March 27: </a:t>
            </a:r>
            <a:r>
              <a:rPr lang="en-US" sz="2000" dirty="0"/>
              <a:t>Applications and Types of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Apr   3: </a:t>
            </a:r>
            <a:r>
              <a:rPr lang="en-US" sz="2000" dirty="0"/>
              <a:t>Multicore Madness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Apr </a:t>
            </a:r>
            <a:r>
              <a:rPr lang="en-US" sz="2000" dirty="0" smtClean="0"/>
              <a:t>10: </a:t>
            </a:r>
            <a:r>
              <a:rPr lang="en-US" sz="2000" b="1" dirty="0"/>
              <a:t>NO SESSION </a:t>
            </a:r>
            <a:r>
              <a:rPr lang="en-US" sz="2000" dirty="0"/>
              <a:t>(Henry business travel)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 smtClean="0"/>
              <a:t>Apr </a:t>
            </a:r>
            <a:r>
              <a:rPr lang="en-US" sz="2000" dirty="0" smtClean="0"/>
              <a:t>17: </a:t>
            </a:r>
            <a:r>
              <a:rPr lang="en-US" sz="2000" dirty="0"/>
              <a:t>High Throughput </a:t>
            </a:r>
            <a:r>
              <a:rPr lang="en-US" sz="2000" dirty="0" smtClean="0"/>
              <a:t>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/>
              <a:t>Apr </a:t>
            </a:r>
            <a:r>
              <a:rPr lang="en-US" sz="2000" dirty="0" smtClean="0"/>
              <a:t>24: </a:t>
            </a:r>
            <a:r>
              <a:rPr lang="en-US" sz="2000" dirty="0"/>
              <a:t>GPGPU: Number Crunching in Your Graphics Card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May  1: </a:t>
            </a:r>
            <a:r>
              <a:rPr lang="en-US" sz="2000" dirty="0"/>
              <a:t>Grab Bag: Scientific Libraries, I/O Libraries, </a:t>
            </a:r>
            <a:r>
              <a:rPr lang="en-US" sz="2000" dirty="0" smtClean="0"/>
              <a:t>Visualization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62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E677A-EF37-4970-9B49-8180FA10AF29}" type="slidenum">
              <a:rPr lang="en-US"/>
              <a:pPr/>
              <a:t>93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Thanks for helping!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OU 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OSCER </a:t>
            </a:r>
            <a:r>
              <a:rPr lang="en-US" dirty="0"/>
              <a:t>operations staff </a:t>
            </a:r>
            <a:r>
              <a:rPr lang="en-US" dirty="0" smtClean="0"/>
              <a:t>(Dave </a:t>
            </a:r>
            <a:r>
              <a:rPr lang="en-US" dirty="0"/>
              <a:t>Akin, Patrick </a:t>
            </a:r>
            <a:r>
              <a:rPr lang="en-US" dirty="0" smtClean="0"/>
              <a:t>Calhoun, Kali McLennan, Jason </a:t>
            </a:r>
            <a:r>
              <a:rPr lang="en-US" dirty="0" err="1" smtClean="0"/>
              <a:t>Speckman</a:t>
            </a:r>
            <a:r>
              <a:rPr lang="en-US" dirty="0" smtClean="0"/>
              <a:t>, Brett Zimmerman)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OSCER Research Computing Facilitators (Jim Ferguson, Horst Severini)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Debi </a:t>
            </a:r>
            <a:r>
              <a:rPr lang="en-US" dirty="0" err="1" smtClean="0"/>
              <a:t>Gentis</a:t>
            </a:r>
            <a:r>
              <a:rPr lang="en-US" dirty="0" smtClean="0"/>
              <a:t>, OSCER Coordinator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Kyle Dudgeon, OSCER Manager of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Ashish </a:t>
            </a:r>
            <a:r>
              <a:rPr lang="en-US" dirty="0" err="1" smtClean="0"/>
              <a:t>Pai</a:t>
            </a:r>
            <a:r>
              <a:rPr lang="en-US" dirty="0" smtClean="0"/>
              <a:t>, </a:t>
            </a:r>
            <a:r>
              <a:rPr lang="en-US" dirty="0"/>
              <a:t>Managing Director for Research IT </a:t>
            </a:r>
            <a:r>
              <a:rPr lang="en-US" dirty="0" smtClean="0"/>
              <a:t>Services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OU IT network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 CIO Eddie </a:t>
            </a:r>
            <a:r>
              <a:rPr lang="en-US" dirty="0" err="1" smtClean="0"/>
              <a:t>Huebsch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OneNet: Skyler Donahue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Oklahoma State U: Dana Brunson</a:t>
            </a:r>
          </a:p>
        </p:txBody>
      </p:sp>
    </p:spTree>
    <p:extLst>
      <p:ext uri="{BB962C8B-B14F-4D97-AF65-F5344CB8AC3E}">
        <p14:creationId xmlns:p14="http://schemas.microsoft.com/office/powerpoint/2010/main" val="209235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8582-057A-4635-8143-9FB397AB0807}" type="slidenum">
              <a:rPr lang="en-US"/>
              <a:pPr/>
              <a:t>94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This is an experiment!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81545"/>
            <a:ext cx="792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It’s the nature of these kinds of videoconferences that </a:t>
            </a:r>
            <a:r>
              <a:rPr lang="en-US" b="1" dirty="0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Remember, if all else fails, you always have the </a:t>
            </a:r>
            <a:r>
              <a:rPr lang="en-US" dirty="0" smtClean="0"/>
              <a:t>phone </a:t>
            </a:r>
            <a:r>
              <a:rPr lang="en-US" dirty="0"/>
              <a:t>bridge to fall back 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8347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in 2018!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339056"/>
            <a:ext cx="8478838" cy="4648200"/>
          </a:xfrm>
        </p:spPr>
        <p:txBody>
          <a:bodyPr/>
          <a:lstStyle/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Coalition for Advancing Digital Research &amp; Education (CADRE) Conference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 17-18 2018 @ Oklahoma State U, Stillwater OK USA</a:t>
            </a:r>
          </a:p>
          <a:p>
            <a:pPr marL="0" indent="0" algn="ctr">
              <a:spcBef>
                <a:spcPts val="0"/>
              </a:spcBef>
              <a:buClrTx/>
              <a:buSzPct val="100000"/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https://hpcc.okstate.edu/cadre-conference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Linux Clusters Institute workshops</a:t>
            </a: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http://www.linuxclustersinstitute.org/workshops/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  <a:buClrTx/>
              <a:buSzPct val="100000"/>
            </a:pPr>
            <a:r>
              <a:rPr lang="en-US" sz="1400" dirty="0" smtClean="0"/>
              <a:t>Introductory HPC Cluster System Administration: May 14-18 2018 </a:t>
            </a:r>
            <a:r>
              <a:rPr lang="en-US" sz="1400" dirty="0"/>
              <a:t>@ </a:t>
            </a:r>
            <a:r>
              <a:rPr lang="en-US" sz="1400" dirty="0" smtClean="0"/>
              <a:t>U Nebraska, Lincoln NE USA</a:t>
            </a:r>
          </a:p>
          <a:p>
            <a:pPr lvl="1">
              <a:spcBef>
                <a:spcPts val="0"/>
              </a:spcBef>
              <a:buClrTx/>
              <a:buSzPct val="100000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HPC Cluster System Administration: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 13-17 2018 @ Yale U, New Haven CT USA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Great Plains Network Annual Meeting: details coming soon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Advanced </a:t>
            </a:r>
            <a:r>
              <a:rPr lang="en-US" sz="1800" dirty="0"/>
              <a:t>Cyberinfrastructure Research &amp; Education Facilitators (ACI-REF) Virtual </a:t>
            </a:r>
            <a:r>
              <a:rPr lang="en-US" sz="1800" dirty="0" smtClean="0"/>
              <a:t>Residency Aug 5-10 2018, U Oklahoma, Norman OK USA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PEARC 2018, July 22-27, Pittsburgh PA USA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https://www.pearc18.pearc.org/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IEEE Cluster 2018, Sep 10-13, Belfast UK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https://cluster2018.github.io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b="1" dirty="0" smtClean="0"/>
              <a:t>OKLAHOMA SUPERCOMPUTING SYMPOSIUM 2018, Sep 25-26 2018 @ OU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SC18 supercomputing conference, Nov 11-16 2018, Dallas TX USA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http://sc18.supercomputing.org/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smtClean="0"/>
              <a:t>Multicore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 smtClean="0"/>
              <a:t>Thanks for your attention!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Questions</a:t>
            </a:r>
            <a:r>
              <a:rPr lang="en-US" sz="6000" dirty="0" smtClean="0"/>
              <a:t>?</a:t>
            </a:r>
            <a:br>
              <a:rPr lang="en-US" sz="6000" dirty="0" smtClean="0"/>
            </a:br>
            <a:r>
              <a:rPr lang="en-US" sz="3200" dirty="0" smtClean="0">
                <a:hlinkClick r:id="rId5"/>
              </a:rPr>
              <a:t>www.oscer.ou.edu</a:t>
            </a:r>
            <a:endParaRPr lang="en-US" sz="3200" dirty="0" smtClean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4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Multicore</a:t>
            </a:r>
            <a:endParaRPr lang="en-US" dirty="0"/>
          </a:p>
          <a:p>
            <a:r>
              <a:rPr lang="en-US" dirty="0" smtClean="0"/>
              <a:t>Tue Apr 3 2018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6844EFDA-23B1-4C03-AA0B-00B7995A4636}" type="slidenum">
              <a:rPr lang="en-US"/>
              <a:pPr/>
              <a:t>97</a:t>
            </a:fld>
            <a:endParaRPr lang="en-US"/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000451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[1] Image by Greg Bryan, Columbia U.</a:t>
            </a:r>
          </a:p>
          <a:p>
            <a:pPr algn="l"/>
            <a:r>
              <a:rPr lang="en-US" sz="1400" dirty="0"/>
              <a:t>[2] “</a:t>
            </a:r>
            <a:r>
              <a:rPr lang="en-US" sz="1400" dirty="0">
                <a:hlinkClick r:id="rId4"/>
              </a:rPr>
              <a:t>Update on the Collaborative Radar Acquisition Field Test (CRAFT): Planning for the Next Steps</a:t>
            </a:r>
            <a:r>
              <a:rPr lang="en-US" sz="1400" dirty="0"/>
              <a:t>.”</a:t>
            </a:r>
          </a:p>
          <a:p>
            <a:pPr algn="l"/>
            <a:r>
              <a:rPr lang="en-US" sz="1400" dirty="0">
                <a:latin typeface="Rockwell Extra Bold" pitchFamily="18" charset="0"/>
              </a:rPr>
              <a:t>      </a:t>
            </a:r>
            <a:r>
              <a:rPr lang="en-US" sz="1400" dirty="0"/>
              <a:t>Presented to NWS Headquarters August 30 2001.</a:t>
            </a:r>
          </a:p>
          <a:p>
            <a:pPr algn="l"/>
            <a:r>
              <a:rPr lang="en-US" sz="1400" dirty="0"/>
              <a:t>[3] See</a:t>
            </a:r>
            <a:r>
              <a:rPr lang="en-US" sz="1400" dirty="0">
                <a:solidFill>
                  <a:srgbClr val="003366"/>
                </a:solidFill>
                <a:latin typeface="Tahoma" pitchFamily="34" charset="0"/>
              </a:rPr>
              <a:t> </a:t>
            </a:r>
            <a:r>
              <a:rPr lang="en-US" sz="1400" dirty="0">
                <a:solidFill>
                  <a:srgbClr val="003366"/>
                </a:solidFill>
                <a:latin typeface="Courier New" pitchFamily="49" charset="0"/>
                <a:hlinkClick r:id="rId5"/>
              </a:rPr>
              <a:t>http://hneeman.oscer.ou.edu/hamr.html</a:t>
            </a:r>
            <a:r>
              <a:rPr lang="en-US" sz="1400" dirty="0">
                <a:solidFill>
                  <a:srgbClr val="003366"/>
                </a:solidFill>
                <a:latin typeface="Tahoma" pitchFamily="34" charset="0"/>
              </a:rPr>
              <a:t> </a:t>
            </a:r>
            <a:r>
              <a:rPr lang="en-US" sz="1400" dirty="0"/>
              <a:t>for details.</a:t>
            </a:r>
          </a:p>
          <a:p>
            <a:pPr algn="l"/>
            <a:r>
              <a:rPr lang="en-US" sz="1400" dirty="0"/>
              <a:t>[4]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hlinkClick r:id="rId6"/>
              </a:rPr>
              <a:t>http://www.dell.com/</a:t>
            </a:r>
            <a:endParaRPr lang="en-US" sz="1400" dirty="0">
              <a:latin typeface="Courier New" pitchFamily="49" charset="0"/>
            </a:endParaRPr>
          </a:p>
          <a:p>
            <a:pPr algn="l"/>
            <a:r>
              <a:rPr lang="en-US" sz="1400" dirty="0"/>
              <a:t>[5]</a:t>
            </a:r>
            <a:r>
              <a:rPr lang="en-US" sz="1400" dirty="0">
                <a:latin typeface="Rockwell Extra Bold" pitchFamily="18" charset="0"/>
              </a:rPr>
              <a:t>  </a:t>
            </a:r>
            <a:r>
              <a:rPr lang="en-US" sz="1400" dirty="0">
                <a:latin typeface="Courier New" pitchFamily="49" charset="0"/>
                <a:hlinkClick r:id="rId7"/>
              </a:rPr>
              <a:t>http://www.vw.com/newbeetle/</a:t>
            </a:r>
            <a:endParaRPr lang="en-US" sz="1400" dirty="0">
              <a:latin typeface="Courier New" pitchFamily="49" charset="0"/>
            </a:endParaRPr>
          </a:p>
          <a:p>
            <a:pPr algn="l"/>
            <a:r>
              <a:rPr lang="en-US" sz="1400" dirty="0"/>
              <a:t>[6]  Richard Gerber, The Software Optimization Cookbook: High-performance Recipes for the Intel Architecture. Intel Press, 2002, pp. 161-168.</a:t>
            </a:r>
          </a:p>
          <a:p>
            <a:pPr algn="l"/>
            <a:r>
              <a:rPr lang="en-US" sz="1400" dirty="0"/>
              <a:t>[7]</a:t>
            </a:r>
            <a:r>
              <a:rPr lang="en-US" sz="1400" dirty="0">
                <a:latin typeface="Rockwell Extra Bold" pitchFamily="18" charset="0"/>
              </a:rPr>
              <a:t> </a:t>
            </a:r>
            <a:r>
              <a:rPr lang="en-US" sz="1400" dirty="0" err="1"/>
              <a:t>RightMark</a:t>
            </a:r>
            <a:r>
              <a:rPr lang="en-US" sz="1400" dirty="0"/>
              <a:t> Memory Analyzer. </a:t>
            </a:r>
            <a:r>
              <a:rPr lang="en-US" sz="1400" dirty="0">
                <a:latin typeface="Courier New" pitchFamily="49" charset="0"/>
                <a:hlinkClick r:id="rId8"/>
              </a:rPr>
              <a:t>http://cpu.rightmark.org/</a:t>
            </a:r>
            <a:endParaRPr lang="en-US" sz="1400" dirty="0">
              <a:latin typeface="Courier New" pitchFamily="49" charset="0"/>
            </a:endParaRPr>
          </a:p>
          <a:p>
            <a:pPr algn="l"/>
            <a:r>
              <a:rPr lang="en-US" sz="1400" dirty="0"/>
              <a:t>[8]</a:t>
            </a:r>
            <a:r>
              <a:rPr lang="en-US" sz="1400" dirty="0">
                <a:latin typeface="Rockwell Extra Bold" pitchFamily="18" charset="0"/>
              </a:rPr>
              <a:t>  </a:t>
            </a:r>
            <a:r>
              <a:rPr lang="en-US" sz="1400" dirty="0">
                <a:latin typeface="Courier New" pitchFamily="49" charset="0"/>
                <a:hlinkClick r:id="rId9"/>
              </a:rPr>
              <a:t>ftp://download.intel.com/design/Pentium4/papers/24943801.pdf</a:t>
            </a:r>
            <a:endParaRPr lang="en-US" sz="1400" dirty="0">
              <a:latin typeface="Courier New" pitchFamily="49" charset="0"/>
            </a:endParaRPr>
          </a:p>
          <a:p>
            <a:pPr algn="l"/>
            <a:r>
              <a:rPr lang="en-US" sz="1400" dirty="0"/>
              <a:t>[9]  </a:t>
            </a:r>
            <a:r>
              <a:rPr lang="en-US" sz="1200" dirty="0">
                <a:latin typeface="Courier New" pitchFamily="49" charset="0"/>
                <a:hlinkClick r:id="rId10"/>
              </a:rPr>
              <a:t>http://www.seagate.com/cda/products/discsales/personal/family/0,1085,621,00.html</a:t>
            </a:r>
            <a:endParaRPr lang="en-US" sz="1200" dirty="0">
              <a:latin typeface="Courier New" pitchFamily="49" charset="0"/>
            </a:endParaRPr>
          </a:p>
          <a:p>
            <a:pPr algn="l"/>
            <a:r>
              <a:rPr lang="en-US" sz="1400" dirty="0"/>
              <a:t>[10]</a:t>
            </a:r>
            <a:r>
              <a:rPr lang="en-US" sz="1400" dirty="0">
                <a:latin typeface="Rockwell Extra Bold" pitchFamily="18" charset="0"/>
              </a:rPr>
              <a:t> </a:t>
            </a:r>
            <a:r>
              <a:rPr lang="en-US" sz="800" dirty="0">
                <a:latin typeface="Courier New" pitchFamily="49" charset="0"/>
                <a:hlinkClick r:id="rId11"/>
              </a:rPr>
              <a:t>http://www.samsung.com/Products/OpticalDiscDrive/SlimDrive/OpticalDiscDrive_SlimDrive_SN_S082D.asp?page=Specifications</a:t>
            </a:r>
            <a:endParaRPr lang="en-US" sz="800" dirty="0">
              <a:latin typeface="Courier New" pitchFamily="49" charset="0"/>
            </a:endParaRPr>
          </a:p>
          <a:p>
            <a:pPr algn="l"/>
            <a:r>
              <a:rPr lang="en-US" sz="1400" dirty="0"/>
              <a:t>[11]</a:t>
            </a:r>
            <a:r>
              <a:rPr lang="en-US" sz="1400" dirty="0">
                <a:solidFill>
                  <a:srgbClr val="003366"/>
                </a:solidFill>
                <a:latin typeface="Rockwell Extra Bold" pitchFamily="18" charset="0"/>
              </a:rPr>
              <a:t> </a:t>
            </a:r>
            <a:r>
              <a:rPr lang="en-US" sz="1400" dirty="0">
                <a:solidFill>
                  <a:srgbClr val="003366"/>
                </a:solidFill>
                <a:latin typeface="Courier New" pitchFamily="49" charset="0"/>
                <a:hlinkClick r:id="rId12"/>
              </a:rPr>
              <a:t>ftp://download.intel.com/design/Pentium4/manuals/24896606.pdf</a:t>
            </a:r>
            <a:endParaRPr lang="en-US" sz="1400" dirty="0">
              <a:solidFill>
                <a:srgbClr val="003366"/>
              </a:solidFill>
              <a:latin typeface="Courier New" pitchFamily="49" charset="0"/>
            </a:endParaRPr>
          </a:p>
          <a:p>
            <a:pPr algn="l"/>
            <a:r>
              <a:rPr lang="en-US" sz="1400" dirty="0">
                <a:solidFill>
                  <a:srgbClr val="003366"/>
                </a:solidFill>
              </a:rPr>
              <a:t>[</a:t>
            </a:r>
            <a:r>
              <a:rPr lang="en-US" sz="1400" dirty="0"/>
              <a:t>12]</a:t>
            </a:r>
            <a:r>
              <a:rPr lang="en-US" sz="1400" dirty="0">
                <a:solidFill>
                  <a:srgbClr val="003366"/>
                </a:solidFill>
                <a:latin typeface="Rockwell Extra Bold" pitchFamily="18" charset="0"/>
              </a:rPr>
              <a:t> </a:t>
            </a:r>
            <a:r>
              <a:rPr lang="en-US" sz="1400" dirty="0">
                <a:solidFill>
                  <a:srgbClr val="003366"/>
                </a:solidFill>
                <a:latin typeface="Courier New" pitchFamily="49" charset="0"/>
                <a:hlinkClick r:id="rId13"/>
              </a:rPr>
              <a:t>http://www.pricewatch.com</a:t>
            </a:r>
            <a:r>
              <a:rPr lang="en-US" sz="1400" dirty="0" smtClean="0">
                <a:solidFill>
                  <a:srgbClr val="003366"/>
                </a:solidFill>
                <a:latin typeface="Courier New" pitchFamily="49" charset="0"/>
                <a:hlinkClick r:id="rId13"/>
              </a:rPr>
              <a:t>/</a:t>
            </a:r>
            <a:endParaRPr lang="en-US" sz="1400" dirty="0" smtClean="0">
              <a:solidFill>
                <a:srgbClr val="003366"/>
              </a:solidFill>
              <a:latin typeface="Courier New" pitchFamily="49" charset="0"/>
            </a:endParaRPr>
          </a:p>
          <a:p>
            <a:pPr algn="l"/>
            <a:r>
              <a:rPr lang="en-US" sz="1400" dirty="0" smtClean="0">
                <a:cs typeface="Times New Roman" pitchFamily="18" charset="0"/>
              </a:rPr>
              <a:t>[13</a:t>
            </a:r>
            <a:r>
              <a:rPr lang="en-US" sz="1400" dirty="0" smtClean="0">
                <a:cs typeface="Times New Roman" pitchFamily="18" charset="0"/>
              </a:rPr>
              <a:t>]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14"/>
              </a:rPr>
              <a:t>https://en.wikichip.org/wiki/intel/microarchitectures/haswell_(client)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10004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11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6"/>
  <p:tag name="NBP" val="1"/>
  <p:tag name="BSN" val="36"/>
  <p:tag name="SVT" val="TRUE"/>
  <p:tag name="CVB" val="36"/>
  <p:tag name="SPT" val="FALSE"/>
  <p:tag name="CII" val="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8"/>
  <p:tag name="NBP" val="1"/>
  <p:tag name="BSN" val="38"/>
  <p:tag name="SVT" val="TRUE"/>
  <p:tag name="CVB" val="38"/>
  <p:tag name="SPT" val="FALSE"/>
  <p:tag name="CII" val="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8"/>
  <p:tag name="NBP" val="1"/>
  <p:tag name="BSN" val="38"/>
  <p:tag name="SVT" val="TRUE"/>
  <p:tag name="CVB" val="38"/>
  <p:tag name="SPT" val="FALSE"/>
  <p:tag name="CII" val="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9"/>
  <p:tag name="NBP" val="1"/>
  <p:tag name="BSN" val="39"/>
  <p:tag name="SVT" val="TRUE"/>
  <p:tag name="CVB" val="39"/>
  <p:tag name="SPT" val="FALSE"/>
  <p:tag name="CII" val="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0"/>
  <p:tag name="NBP" val="1"/>
  <p:tag name="CVB" val="40"/>
  <p:tag name="SPT" val="FALSE"/>
  <p:tag name="BSN" val="40"/>
  <p:tag name="LFXCI" val="0"/>
  <p:tag name="SVT" val="TRUE"/>
  <p:tag name="CII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1"/>
  <p:tag name="NBP" val="1"/>
  <p:tag name="BSN" val="41"/>
  <p:tag name="SVT" val="TRUE"/>
  <p:tag name="CVB" val="41"/>
  <p:tag name="SPT" val="FALSE"/>
  <p:tag name="CII" val="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4"/>
  <p:tag name="CVB" val="114"/>
  <p:tag name="BSN" val="114"/>
  <p:tag name="SVT" val="FALSE"/>
  <p:tag name="NBP" val="1"/>
  <p:tag name="SPT" val="FALSE"/>
  <p:tag name="CII" val="1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6"/>
  <p:tag name="CVB" val="116"/>
  <p:tag name="BSN" val="116"/>
  <p:tag name="SVT" val="FALSE"/>
  <p:tag name="NBP" val="1"/>
  <p:tag name="SPT" val="FALSE"/>
  <p:tag name="CII" val="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9"/>
  <p:tag name="CVB" val="119"/>
  <p:tag name="BSN" val="119"/>
  <p:tag name="SVT" val="FALSE"/>
  <p:tag name="NBP" val="1"/>
  <p:tag name="SPT" val="FALSE"/>
  <p:tag name="CII" val="1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0"/>
  <p:tag name="CVB" val="120"/>
  <p:tag name="BSN" val="120"/>
  <p:tag name="SVT" val="FALSE"/>
  <p:tag name="NBP" val="1"/>
  <p:tag name="SPT" val="FALSE"/>
  <p:tag name="CII" val="1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1"/>
  <p:tag name="CVB" val="121"/>
  <p:tag name="BSN" val="121"/>
  <p:tag name="SVT" val="FALSE"/>
  <p:tag name="NBP" val="1"/>
  <p:tag name="SPT" val="FALSE"/>
  <p:tag name="CII" val="1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2"/>
  <p:tag name="CVB" val="122"/>
  <p:tag name="BSN" val="122"/>
  <p:tag name="SVT" val="FALSE"/>
  <p:tag name="NBP" val="1"/>
  <p:tag name="SPT" val="FALSE"/>
  <p:tag name="CII" val="1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2"/>
  <p:tag name="CVB" val="122"/>
  <p:tag name="BSN" val="122"/>
  <p:tag name="SVT" val="FALSE"/>
  <p:tag name="NBP" val="1"/>
  <p:tag name="SPT" val="FALSE"/>
  <p:tag name="CII" val="1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3"/>
  <p:tag name="CVB" val="123"/>
  <p:tag name="BSN" val="123"/>
  <p:tag name="SVT" val="FALSE"/>
  <p:tag name="NBP" val="1"/>
  <p:tag name="SPT" val="FALSE"/>
  <p:tag name="CII" val="1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3"/>
  <p:tag name="CVB" val="123"/>
  <p:tag name="BSN" val="123"/>
  <p:tag name="SVT" val="FALSE"/>
  <p:tag name="NBP" val="1"/>
  <p:tag name="SPT" val="FALSE"/>
  <p:tag name="CII" val="12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4"/>
  <p:tag name="CVB" val="124"/>
  <p:tag name="BSN" val="124"/>
  <p:tag name="SVT" val="FALSE"/>
  <p:tag name="NBP" val="1"/>
  <p:tag name="SPT" val="FALSE"/>
  <p:tag name="CII" val="1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5"/>
  <p:tag name="CVB" val="125"/>
  <p:tag name="BSN" val="125"/>
  <p:tag name="SVT" val="FALSE"/>
  <p:tag name="NBP" val="1"/>
  <p:tag name="SPT" val="FALSE"/>
  <p:tag name="CII" val="1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8"/>
  <p:tag name="NBP" val="1"/>
  <p:tag name="BSN" val="38"/>
  <p:tag name="SVT" val="TRUE"/>
  <p:tag name="CVB" val="38"/>
  <p:tag name="SPT" val="FALSE"/>
  <p:tag name="CII" val="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8"/>
  <p:tag name="NBP" val="1"/>
  <p:tag name="BSN" val="38"/>
  <p:tag name="SVT" val="TRUE"/>
  <p:tag name="CVB" val="38"/>
  <p:tag name="SPT" val="FALSE"/>
  <p:tag name="CII" val="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8"/>
  <p:tag name="NBP" val="1"/>
  <p:tag name="BSN" val="38"/>
  <p:tag name="SVT" val="TRUE"/>
  <p:tag name="CVB" val="38"/>
  <p:tag name="SPT" val="FALSE"/>
  <p:tag name="CII" val="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5"/>
  <p:tag name="NBP" val="1"/>
  <p:tag name="BSN" val="105"/>
  <p:tag name="SVT" val="TRUE"/>
  <p:tag name="CVB" val="105"/>
  <p:tag name="SPT" val="FALSE"/>
  <p:tag name="CII" val="10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8"/>
  <p:tag name="NBP" val="1"/>
  <p:tag name="BSN" val="38"/>
  <p:tag name="SVT" val="TRUE"/>
  <p:tag name="CVB" val="38"/>
  <p:tag name="SPT" val="FALSE"/>
  <p:tag name="CII" val="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5"/>
  <p:tag name="CVB" val="225"/>
  <p:tag name="NBP" val="1"/>
  <p:tag name="SPT" val="FALSE"/>
  <p:tag name="BSN" val="225"/>
  <p:tag name="LFXCI" val="0"/>
  <p:tag name="SVT" val="TRUE"/>
  <p:tag name="CII" val="2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BSN" val="37"/>
  <p:tag name="SVT" val="FALSE"/>
  <p:tag name="NBP" val="1"/>
  <p:tag name="CVB" val="37"/>
  <p:tag name="SPT" val="FALSE"/>
  <p:tag name="CII" val="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3"/>
  <p:tag name="BSN" val="33"/>
  <p:tag name="SVT" val="FALSE"/>
  <p:tag name="NBP" val="1"/>
  <p:tag name="CVB" val="33"/>
  <p:tag name="SPT" val="FALSE"/>
  <p:tag name="CII" val="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35"/>
  <p:tag name="CVB" val="135"/>
  <p:tag name="BSN" val="135"/>
  <p:tag name="SVT" val="FALSE"/>
  <p:tag name="NBP" val="1"/>
  <p:tag name="SPT" val="FALSE"/>
  <p:tag name="CII" val="1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36"/>
  <p:tag name="CVB" val="136"/>
  <p:tag name="BSN" val="136"/>
  <p:tag name="SVT" val="FALSE"/>
  <p:tag name="NBP" val="1"/>
  <p:tag name="SPT" val="FALSE"/>
  <p:tag name="CII" val="1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37"/>
  <p:tag name="CVB" val="137"/>
  <p:tag name="BSN" val="137"/>
  <p:tag name="SVT" val="FALSE"/>
  <p:tag name="NBP" val="1"/>
  <p:tag name="SPT" val="FALSE"/>
  <p:tag name="CII" val="1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38"/>
  <p:tag name="CVB" val="138"/>
  <p:tag name="BSN" val="138"/>
  <p:tag name="SVT" val="FALSE"/>
  <p:tag name="NBP" val="1"/>
  <p:tag name="SPT" val="FALSE"/>
  <p:tag name="CII" val="13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39"/>
  <p:tag name="CVB" val="139"/>
  <p:tag name="BSN" val="139"/>
  <p:tag name="SVT" val="FALSE"/>
  <p:tag name="NBP" val="1"/>
  <p:tag name="SPT" val="FALSE"/>
  <p:tag name="CII" val="1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4"/>
  <p:tag name="NBP" val="1"/>
  <p:tag name="BSN" val="54"/>
  <p:tag name="SVT" val="TRUE"/>
  <p:tag name="CVB" val="54"/>
  <p:tag name="SPT" val="FALSE"/>
  <p:tag name="CII" val="5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3"/>
  <p:tag name="BSN" val="33"/>
  <p:tag name="SVT" val="FALSE"/>
  <p:tag name="NBP" val="1"/>
  <p:tag name="CVB" val="33"/>
  <p:tag name="SPT" val="FALSE"/>
  <p:tag name="CII" val="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0"/>
  <p:tag name="NBP" val="1"/>
  <p:tag name="BSN" val="60"/>
  <p:tag name="SVT" val="TRUE"/>
  <p:tag name="CVB" val="60"/>
  <p:tag name="SPT" val="FALSE"/>
  <p:tag name="CII" val="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"/>
  <p:tag name="NBP" val="1"/>
  <p:tag name="BSN" val="3"/>
  <p:tag name="SVT" val="TRUE"/>
  <p:tag name="CVB" val="3"/>
  <p:tag name="SPT" val="FALSE"/>
  <p:tag name="CII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5"/>
  <p:tag name="NBP" val="1"/>
  <p:tag name="BSN" val="35"/>
  <p:tag name="SVT" val="TRUE"/>
  <p:tag name="CVB" val="35"/>
  <p:tag name="SPT" val="FALSE"/>
  <p:tag name="CII" val="35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21698</TotalTime>
  <Words>7454</Words>
  <Application>Microsoft Office PowerPoint</Application>
  <PresentationFormat>On-screen Show (4:3)</PresentationFormat>
  <Paragraphs>1078</Paragraphs>
  <Slides>97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09" baseType="lpstr">
      <vt:lpstr>Arial Black</vt:lpstr>
      <vt:lpstr>Courier New</vt:lpstr>
      <vt:lpstr>Rockwell</vt:lpstr>
      <vt:lpstr>Rockwell Extra Bold</vt:lpstr>
      <vt:lpstr>StarMath</vt:lpstr>
      <vt:lpstr>Symbol</vt:lpstr>
      <vt:lpstr>Tahoma</vt:lpstr>
      <vt:lpstr>Times New Roman</vt:lpstr>
      <vt:lpstr>Wingdings</vt:lpstr>
      <vt:lpstr>Blends</vt:lpstr>
      <vt:lpstr>Equation</vt:lpstr>
      <vt:lpstr>Worksheet</vt:lpstr>
      <vt:lpstr>Supercomputing in Plain English Multicore Madness</vt:lpstr>
      <vt:lpstr>This is an experiment!</vt:lpstr>
      <vt:lpstr>PLEASE MUTE YOURSELF</vt:lpstr>
      <vt:lpstr>Download the Slides Beforehand</vt:lpstr>
      <vt:lpstr>Zoom</vt:lpstr>
      <vt:lpstr>YouTube</vt:lpstr>
      <vt:lpstr>Twitch</vt:lpstr>
      <vt:lpstr>Wowza #1</vt:lpstr>
      <vt:lpstr>Wowza #2</vt:lpstr>
      <vt:lpstr>Toll Free Phone Bridge</vt:lpstr>
      <vt:lpstr>Please Mute Yourself</vt:lpstr>
      <vt:lpstr>Questions via E-mail Only</vt:lpstr>
      <vt:lpstr>Onsite: Talent Release Form</vt:lpstr>
      <vt:lpstr>TENTATIVE Schedule</vt:lpstr>
      <vt:lpstr>Thanks for helping!</vt:lpstr>
      <vt:lpstr>This is an experiment!</vt:lpstr>
      <vt:lpstr>Coming in 2018!</vt:lpstr>
      <vt:lpstr>Outline</vt:lpstr>
      <vt:lpstr>The March of Progress</vt:lpstr>
      <vt:lpstr>OU’s TeraFLOP Cluster, 2002</vt:lpstr>
      <vt:lpstr>What does 1 TFLOPs Look Like?</vt:lpstr>
      <vt:lpstr>Moore’s Law</vt:lpstr>
      <vt:lpstr>Moore’s Law in Practice</vt:lpstr>
      <vt:lpstr>Moore’s Law in Practice</vt:lpstr>
      <vt:lpstr>Moore’s Law in Practice</vt:lpstr>
      <vt:lpstr>Moore’s Law in Practice</vt:lpstr>
      <vt:lpstr>Moore’s Law in Practice</vt:lpstr>
      <vt:lpstr>Fastest Supercomputer vs. Moore</vt:lpstr>
      <vt:lpstr>The Tyranny of the Storage Hierarchy</vt:lpstr>
      <vt:lpstr>The Storage Hierarchy</vt:lpstr>
      <vt:lpstr>RAM is Slow</vt:lpstr>
      <vt:lpstr>Why Have Cache?</vt:lpstr>
      <vt:lpstr>Henry’s Laptop</vt:lpstr>
      <vt:lpstr>Storage Speed, Size, Cost</vt:lpstr>
      <vt:lpstr>Storage Use Strategies</vt:lpstr>
      <vt:lpstr>A Concrete Example</vt:lpstr>
      <vt:lpstr>Good Cache Reuse Example</vt:lpstr>
      <vt:lpstr>A Sample Application</vt:lpstr>
      <vt:lpstr>Matrix Multiply: Naïve Version</vt:lpstr>
      <vt:lpstr>Performance of Matrix Multiply</vt:lpstr>
      <vt:lpstr>Tiling</vt:lpstr>
      <vt:lpstr>Tiling</vt:lpstr>
      <vt:lpstr>Tiling Code: F90</vt:lpstr>
      <vt:lpstr>Tiling Code: C</vt:lpstr>
      <vt:lpstr>Multiplying Within a Tile: F90</vt:lpstr>
      <vt:lpstr>Multiplying Within a Tile: C</vt:lpstr>
      <vt:lpstr>Performance with Tiling</vt:lpstr>
      <vt:lpstr>The Advantages of Tiling</vt:lpstr>
      <vt:lpstr>Will Tiling Always Work?</vt:lpstr>
      <vt:lpstr>Multicore/Many-core Basics</vt:lpstr>
      <vt:lpstr>What is Multicore?</vt:lpstr>
      <vt:lpstr>Dual Core</vt:lpstr>
      <vt:lpstr>Quad Core</vt:lpstr>
      <vt:lpstr>Oct Core</vt:lpstr>
      <vt:lpstr>16-Core</vt:lpstr>
      <vt:lpstr>The Challenge of Multicore: RAM</vt:lpstr>
      <vt:lpstr>The Challenge of Multicore: Network</vt:lpstr>
      <vt:lpstr>A Concrete Example: Weather Forecasting</vt:lpstr>
      <vt:lpstr>Weather Forecasting</vt:lpstr>
      <vt:lpstr>Weather Forecasting</vt:lpstr>
      <vt:lpstr>Cartesian Mesh</vt:lpstr>
      <vt:lpstr>Finite Difference</vt:lpstr>
      <vt:lpstr>Ghost Boundary Zones</vt:lpstr>
      <vt:lpstr>Virtual Memory</vt:lpstr>
      <vt:lpstr>Virtual Memory</vt:lpstr>
      <vt:lpstr>Virtual Memory (cont’d)</vt:lpstr>
      <vt:lpstr>Virtual Memory (cont’d)</vt:lpstr>
      <vt:lpstr>Cache vs. Virtual Memory</vt:lpstr>
      <vt:lpstr>Virtual Memory</vt:lpstr>
      <vt:lpstr>Why Virtual Memory is Slow</vt:lpstr>
      <vt:lpstr>The Notorious T.L.B.</vt:lpstr>
      <vt:lpstr>The T.L.B. on a Current Chip</vt:lpstr>
      <vt:lpstr>The T.L.B. on a Recent Chip</vt:lpstr>
      <vt:lpstr>Software Strategies for Weather Forecasting on Multicore/Many-core</vt:lpstr>
      <vt:lpstr>Tiling NOT Good for Weather Codes</vt:lpstr>
      <vt:lpstr>Weather Forecasting and Cache</vt:lpstr>
      <vt:lpstr>How to Get Good Cache Reuse?</vt:lpstr>
      <vt:lpstr>Cache Optimization Strategy: Tiling?</vt:lpstr>
      <vt:lpstr>Multiple Subdomains Per Core</vt:lpstr>
      <vt:lpstr>Why Multiple Subdomains?</vt:lpstr>
      <vt:lpstr>Why Independent Subdomains?</vt:lpstr>
      <vt:lpstr>Expand the Array Stencil</vt:lpstr>
      <vt:lpstr>An Extra Win!</vt:lpstr>
      <vt:lpstr>Old Algorithm (F90)</vt:lpstr>
      <vt:lpstr>Old Algorithm (C)</vt:lpstr>
      <vt:lpstr>New Algorithm (F90)</vt:lpstr>
      <vt:lpstr>New Algorithm (C)</vt:lpstr>
      <vt:lpstr>Higher Order Numerical Schemes</vt:lpstr>
      <vt:lpstr>Parallelize in Z</vt:lpstr>
      <vt:lpstr>Multicore/Many-core Problem</vt:lpstr>
      <vt:lpstr>What Do We Need?</vt:lpstr>
      <vt:lpstr>TENTATIVE Schedule</vt:lpstr>
      <vt:lpstr>Thanks for helping!</vt:lpstr>
      <vt:lpstr>This is an experiment!</vt:lpstr>
      <vt:lpstr>Coming in 2018!</vt:lpstr>
      <vt:lpstr>Thanks for your attention!   Questions? www.oscer.ou.edu</vt:lpstr>
      <vt:lpstr>References</vt:lpstr>
    </vt:vector>
  </TitlesOfParts>
  <Company>University of Oklahoma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Henry Neeman</cp:lastModifiedBy>
  <cp:revision>640</cp:revision>
  <cp:lastPrinted>1601-01-01T00:00:00Z</cp:lastPrinted>
  <dcterms:created xsi:type="dcterms:W3CDTF">2001-08-18T12:37:15Z</dcterms:created>
  <dcterms:modified xsi:type="dcterms:W3CDTF">2018-04-01T22:06:32Z</dcterms:modified>
</cp:coreProperties>
</file>