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ppt/tags/tag34.xml" ContentType="application/vnd.openxmlformats-officedocument.presentationml.tags+xml"/>
  <Override PartName="/ppt/notesSlides/notesSlide47.xml" ContentType="application/vnd.openxmlformats-officedocument.presentationml.notesSlide+xml"/>
  <Override PartName="/ppt/tags/tag35.xml" ContentType="application/vnd.openxmlformats-officedocument.presentationml.tags+xml"/>
  <Override PartName="/ppt/notesSlides/notesSlide48.xml" ContentType="application/vnd.openxmlformats-officedocument.presentationml.notesSlide+xml"/>
  <Override PartName="/ppt/tags/tag36.xml" ContentType="application/vnd.openxmlformats-officedocument.presentationml.tags+xml"/>
  <Override PartName="/ppt/notesSlides/notesSlide49.xml" ContentType="application/vnd.openxmlformats-officedocument.presentationml.notesSlide+xml"/>
  <Override PartName="/ppt/tags/tag37.xml" ContentType="application/vnd.openxmlformats-officedocument.presentationml.tags+xml"/>
  <Override PartName="/ppt/notesSlides/notesSlide50.xml" ContentType="application/vnd.openxmlformats-officedocument.presentationml.notesSlide+xml"/>
  <Override PartName="/ppt/tags/tag38.xml" ContentType="application/vnd.openxmlformats-officedocument.presentationml.tags+xml"/>
  <Override PartName="/ppt/notesSlides/notesSlide51.xml" ContentType="application/vnd.openxmlformats-officedocument.presentationml.notesSlide+xml"/>
  <Override PartName="/ppt/tags/tag39.xml" ContentType="application/vnd.openxmlformats-officedocument.presentationml.tags+xml"/>
  <Override PartName="/ppt/notesSlides/notesSlide52.xml" ContentType="application/vnd.openxmlformats-officedocument.presentationml.notesSlide+xml"/>
  <Override PartName="/ppt/tags/tag40.xml" ContentType="application/vnd.openxmlformats-officedocument.presentationml.tags+xml"/>
  <Override PartName="/ppt/notesSlides/notesSlide53.xml" ContentType="application/vnd.openxmlformats-officedocument.presentationml.notesSlide+xml"/>
  <Override PartName="/ppt/tags/tag41.xml" ContentType="application/vnd.openxmlformats-officedocument.presentationml.tags+xml"/>
  <Override PartName="/ppt/notesSlides/notesSlide54.xml" ContentType="application/vnd.openxmlformats-officedocument.presentationml.notesSlide+xml"/>
  <Override PartName="/ppt/tags/tag42.xml" ContentType="application/vnd.openxmlformats-officedocument.presentationml.tags+xml"/>
  <Override PartName="/ppt/notesSlides/notesSlide55.xml" ContentType="application/vnd.openxmlformats-officedocument.presentationml.notesSlide+xml"/>
  <Override PartName="/ppt/tags/tag43.xml" ContentType="application/vnd.openxmlformats-officedocument.presentationml.tags+xml"/>
  <Override PartName="/ppt/notesSlides/notesSlide56.xml" ContentType="application/vnd.openxmlformats-officedocument.presentationml.notesSlide+xml"/>
  <Override PartName="/ppt/tags/tag44.xml" ContentType="application/vnd.openxmlformats-officedocument.presentationml.tags+xml"/>
  <Override PartName="/ppt/notesSlides/notesSlide57.xml" ContentType="application/vnd.openxmlformats-officedocument.presentationml.notesSlide+xml"/>
  <Override PartName="/ppt/tags/tag45.xml" ContentType="application/vnd.openxmlformats-officedocument.presentationml.tags+xml"/>
  <Override PartName="/ppt/notesSlides/notesSlide58.xml" ContentType="application/vnd.openxmlformats-officedocument.presentationml.notesSlide+xml"/>
  <Override PartName="/ppt/tags/tag46.xml" ContentType="application/vnd.openxmlformats-officedocument.presentationml.tags+xml"/>
  <Override PartName="/ppt/notesSlides/notesSlide59.xml" ContentType="application/vnd.openxmlformats-officedocument.presentationml.notesSlide+xml"/>
  <Override PartName="/ppt/tags/tag47.xml" ContentType="application/vnd.openxmlformats-officedocument.presentationml.tags+xml"/>
  <Override PartName="/ppt/notesSlides/notesSlide60.xml" ContentType="application/vnd.openxmlformats-officedocument.presentationml.notesSlide+xml"/>
  <Override PartName="/ppt/tags/tag48.xml" ContentType="application/vnd.openxmlformats-officedocument.presentationml.tags+xml"/>
  <Override PartName="/ppt/notesSlides/notesSlide61.xml" ContentType="application/vnd.openxmlformats-officedocument.presentationml.notesSlide+xml"/>
  <Override PartName="/ppt/tags/tag49.xml" ContentType="application/vnd.openxmlformats-officedocument.presentationml.tags+xml"/>
  <Override PartName="/ppt/notesSlides/notesSlide62.xml" ContentType="application/vnd.openxmlformats-officedocument.presentationml.notesSlide+xml"/>
  <Override PartName="/ppt/tags/tag50.xml" ContentType="application/vnd.openxmlformats-officedocument.presentationml.tags+xml"/>
  <Override PartName="/ppt/notesSlides/notesSlide63.xml" ContentType="application/vnd.openxmlformats-officedocument.presentationml.notesSlide+xml"/>
  <Override PartName="/ppt/tags/tag51.xml" ContentType="application/vnd.openxmlformats-officedocument.presentationml.tags+xml"/>
  <Override PartName="/ppt/notesSlides/notesSlide64.xml" ContentType="application/vnd.openxmlformats-officedocument.presentationml.notesSlide+xml"/>
  <Override PartName="/ppt/tags/tag52.xml" ContentType="application/vnd.openxmlformats-officedocument.presentationml.tags+xml"/>
  <Override PartName="/ppt/notesSlides/notesSlide65.xml" ContentType="application/vnd.openxmlformats-officedocument.presentationml.notesSlide+xml"/>
  <Override PartName="/ppt/tags/tag53.xml" ContentType="application/vnd.openxmlformats-officedocument.presentationml.tags+xml"/>
  <Override PartName="/ppt/notesSlides/notesSlide66.xml" ContentType="application/vnd.openxmlformats-officedocument.presentationml.notesSlide+xml"/>
  <Override PartName="/ppt/tags/tag54.xml" ContentType="application/vnd.openxmlformats-officedocument.presentationml.tags+xml"/>
  <Override PartName="/ppt/notesSlides/notesSlide67.xml" ContentType="application/vnd.openxmlformats-officedocument.presentationml.notesSlide+xml"/>
  <Override PartName="/ppt/tags/tag55.xml" ContentType="application/vnd.openxmlformats-officedocument.presentationml.tags+xml"/>
  <Override PartName="/ppt/notesSlides/notesSlide68.xml" ContentType="application/vnd.openxmlformats-officedocument.presentationml.notesSlide+xml"/>
  <Override PartName="/ppt/tags/tag56.xml" ContentType="application/vnd.openxmlformats-officedocument.presentationml.tags+xml"/>
  <Override PartName="/ppt/notesSlides/notesSlide69.xml" ContentType="application/vnd.openxmlformats-officedocument.presentationml.notesSlide+xml"/>
  <Override PartName="/ppt/tags/tag57.xml" ContentType="application/vnd.openxmlformats-officedocument.presentationml.tags+xml"/>
  <Override PartName="/ppt/notesSlides/notesSlide70.xml" ContentType="application/vnd.openxmlformats-officedocument.presentationml.notesSlide+xml"/>
  <Override PartName="/ppt/tags/tag58.xml" ContentType="application/vnd.openxmlformats-officedocument.presentationml.tags+xml"/>
  <Override PartName="/ppt/notesSlides/notesSlide71.xml" ContentType="application/vnd.openxmlformats-officedocument.presentationml.notesSlide+xml"/>
  <Override PartName="/ppt/tags/tag5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60.xml" ContentType="application/vnd.openxmlformats-officedocument.presentationml.tags+xml"/>
  <Override PartName="/ppt/notesSlides/notesSlide7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77.xml" ContentType="application/vnd.openxmlformats-officedocument.presentationml.notesSlide+xml"/>
  <Override PartName="/ppt/tags/tag63.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1"/>
  </p:notesMasterIdLst>
  <p:handoutMasterIdLst>
    <p:handoutMasterId r:id="rId82"/>
  </p:handoutMasterIdLst>
  <p:sldIdLst>
    <p:sldId id="701" r:id="rId2"/>
    <p:sldId id="781" r:id="rId3"/>
    <p:sldId id="798" r:id="rId4"/>
    <p:sldId id="871" r:id="rId5"/>
    <p:sldId id="810" r:id="rId6"/>
    <p:sldId id="782" r:id="rId7"/>
    <p:sldId id="783" r:id="rId8"/>
    <p:sldId id="784" r:id="rId9"/>
    <p:sldId id="785" r:id="rId10"/>
    <p:sldId id="787" r:id="rId11"/>
    <p:sldId id="788" r:id="rId12"/>
    <p:sldId id="789" r:id="rId13"/>
    <p:sldId id="796" r:id="rId14"/>
    <p:sldId id="790" r:id="rId15"/>
    <p:sldId id="793" r:id="rId16"/>
    <p:sldId id="794" r:id="rId17"/>
    <p:sldId id="795" r:id="rId18"/>
    <p:sldId id="811" r:id="rId19"/>
    <p:sldId id="812" r:id="rId20"/>
    <p:sldId id="813" r:id="rId21"/>
    <p:sldId id="814" r:id="rId22"/>
    <p:sldId id="815" r:id="rId23"/>
    <p:sldId id="816" r:id="rId24"/>
    <p:sldId id="817" r:id="rId25"/>
    <p:sldId id="818" r:id="rId26"/>
    <p:sldId id="819" r:id="rId27"/>
    <p:sldId id="820" r:id="rId28"/>
    <p:sldId id="821" r:id="rId29"/>
    <p:sldId id="822" r:id="rId30"/>
    <p:sldId id="823" r:id="rId31"/>
    <p:sldId id="824" r:id="rId32"/>
    <p:sldId id="825" r:id="rId33"/>
    <p:sldId id="826" r:id="rId34"/>
    <p:sldId id="827" r:id="rId35"/>
    <p:sldId id="828" r:id="rId36"/>
    <p:sldId id="829" r:id="rId37"/>
    <p:sldId id="830" r:id="rId38"/>
    <p:sldId id="831" r:id="rId39"/>
    <p:sldId id="832" r:id="rId40"/>
    <p:sldId id="833" r:id="rId41"/>
    <p:sldId id="834" r:id="rId42"/>
    <p:sldId id="835" r:id="rId43"/>
    <p:sldId id="836" r:id="rId44"/>
    <p:sldId id="837" r:id="rId45"/>
    <p:sldId id="838" r:id="rId46"/>
    <p:sldId id="839" r:id="rId47"/>
    <p:sldId id="840" r:id="rId48"/>
    <p:sldId id="841" r:id="rId49"/>
    <p:sldId id="842" r:id="rId50"/>
    <p:sldId id="843" r:id="rId51"/>
    <p:sldId id="844" r:id="rId52"/>
    <p:sldId id="845" r:id="rId53"/>
    <p:sldId id="846" r:id="rId54"/>
    <p:sldId id="847" r:id="rId55"/>
    <p:sldId id="848" r:id="rId56"/>
    <p:sldId id="849" r:id="rId57"/>
    <p:sldId id="850" r:id="rId58"/>
    <p:sldId id="851" r:id="rId59"/>
    <p:sldId id="852" r:id="rId60"/>
    <p:sldId id="853" r:id="rId61"/>
    <p:sldId id="854" r:id="rId62"/>
    <p:sldId id="855" r:id="rId63"/>
    <p:sldId id="856" r:id="rId64"/>
    <p:sldId id="857" r:id="rId65"/>
    <p:sldId id="858" r:id="rId66"/>
    <p:sldId id="859" r:id="rId67"/>
    <p:sldId id="860" r:id="rId68"/>
    <p:sldId id="861" r:id="rId69"/>
    <p:sldId id="862" r:id="rId70"/>
    <p:sldId id="863" r:id="rId71"/>
    <p:sldId id="864" r:id="rId72"/>
    <p:sldId id="865" r:id="rId73"/>
    <p:sldId id="866" r:id="rId74"/>
    <p:sldId id="800" r:id="rId75"/>
    <p:sldId id="801" r:id="rId76"/>
    <p:sldId id="803" r:id="rId77"/>
    <p:sldId id="799" r:id="rId78"/>
    <p:sldId id="467" r:id="rId79"/>
    <p:sldId id="870" r:id="rId80"/>
  </p:sldIdLst>
  <p:sldSz cx="9144000" cy="6858000" type="screen4x3"/>
  <p:notesSz cx="6858000" cy="9144000"/>
  <p:custDataLst>
    <p:tags r:id="rId83"/>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2" autoAdjust="0"/>
    <p:restoredTop sz="93474" autoAdjust="0"/>
  </p:normalViewPr>
  <p:slideViewPr>
    <p:cSldViewPr>
      <p:cViewPr varScale="1">
        <p:scale>
          <a:sx n="49" d="100"/>
          <a:sy n="49" d="100"/>
        </p:scale>
        <p:origin x="6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75468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307059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117072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8150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78815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2851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03416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78019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103603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69857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84330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3077130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735392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2121319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305607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372812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172491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580420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110569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3515377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234317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3455060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159660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1915510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129216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1335118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3590380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3016842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2890583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102296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238492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1628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4263363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113818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3765484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585852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81362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21058892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1347656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3016799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157167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365020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118397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129081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2353834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822962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3104341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3769705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15254906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4131448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2316640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1365333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34318514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318471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919421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891681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33594839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3730587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33026222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33676427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38098464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3878534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27787058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2931370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400217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5062425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1188415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33820683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35185530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1741256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1432150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1135817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9672500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23024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93340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2164466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endParaRPr lang="en-US"/>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419D801A-45E6-48EB-96F2-D98BF4A1B8B6}" type="slidenum">
              <a:rPr lang="en-US"/>
              <a:pPr/>
              <a:t>‹#›</a:t>
            </a:fld>
            <a:endParaRPr lang="en-US"/>
          </a:p>
        </p:txBody>
      </p:sp>
    </p:spTree>
    <p:extLst>
      <p:ext uri="{BB962C8B-B14F-4D97-AF65-F5344CB8AC3E}">
        <p14:creationId xmlns:p14="http://schemas.microsoft.com/office/powerpoint/2010/main" val="36066219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Instruct Lev Par</a:t>
            </a:r>
          </a:p>
          <a:p>
            <a:pPr>
              <a:defRPr/>
            </a:pPr>
            <a:r>
              <a:rPr lang="en-US" dirty="0" smtClean="0"/>
              <a:t>Tue Feb 3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Instruct Lev Par</a:t>
            </a:r>
            <a:endParaRPr lang="en-US" dirty="0"/>
          </a:p>
          <a:p>
            <a:pPr>
              <a:defRPr/>
            </a:pPr>
            <a:r>
              <a:rPr lang="en-US" dirty="0" smtClean="0"/>
              <a:t>Tue Feb 3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Instruct Lev Par</a:t>
            </a:r>
          </a:p>
          <a:p>
            <a:pPr>
              <a:defRPr/>
            </a:pPr>
            <a:r>
              <a:rPr lang="en-US" dirty="0" smtClean="0"/>
              <a:t>Tue Feb 3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94210" name="Picture 2" descr="SiPE logo"/>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oneocii.okepscor.org/wp-content/uploads/2014/02/Logo2-260x100.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ipe2015@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15.supercomputing.org/" TargetMode="External"/><Relationship Id="rId5" Type="http://schemas.openxmlformats.org/officeDocument/2006/relationships/hyperlink" Target="http://www.mcs.anl.gov/ieeecluster2015/" TargetMode="External"/><Relationship Id="rId4" Type="http://schemas.openxmlformats.org/officeDocument/2006/relationships/hyperlink" Target="https://conferences.xsede.org/xsede15"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hyperlink" Target="http://www.oscer.ou.edu/educ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emf"/><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emf"/><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emf"/><Relationship Id="rId2" Type="http://schemas.openxmlformats.org/officeDocument/2006/relationships/tags" Target="../tags/tag50.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7.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8.emf"/><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4"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goo.gl/forms/jORZCz9xh7" TargetMode="External"/><Relationship Id="rId7" Type="http://schemas.openxmlformats.org/officeDocument/2006/relationships/hyperlink" Target="http://sc15.supercomputing.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www.mcs.anl.gov/ieeecluster2015/" TargetMode="External"/><Relationship Id="rId5" Type="http://schemas.openxmlformats.org/officeDocument/2006/relationships/hyperlink" Target="https://conferences.xsede.org/xsede15" TargetMode="External"/><Relationship Id="rId4" Type="http://schemas.openxmlformats.org/officeDocument/2006/relationships/hyperlink" Target="http://www.linuxclustersinstitute.org/workshops/"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notesSlide" Target="../notesSlides/notesSlide76.xm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hyperlink" Target="http://www.oscer.ou.edu/" TargetMode="External"/><Relationship Id="rId4"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63.xml"/><Relationship Id="rId5" Type="http://schemas.openxmlformats.org/officeDocument/2006/relationships/hyperlink" Target="http://www.intel.com/content/dam/doc/manual/64-ia-32-architectures-optimization-manual.pdf" TargetMode="External"/><Relationship Id="rId4" Type="http://schemas.openxmlformats.org/officeDocument/2006/relationships/hyperlink" Target="http://www.intel.com/design/processor/manuals/248966.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6/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Instruction Level Parallelism</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Director</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University of Oklahoma</a:t>
            </a:r>
          </a:p>
          <a:p>
            <a:pPr eaLnBrk="1" hangingPunct="1">
              <a:lnSpc>
                <a:spcPct val="90000"/>
              </a:lnSpc>
              <a:spcBef>
                <a:spcPts val="0"/>
              </a:spcBef>
            </a:pPr>
            <a:r>
              <a:rPr lang="en-US" sz="1700" b="1" dirty="0" smtClean="0"/>
              <a:t>Tuesday February </a:t>
            </a:r>
            <a:r>
              <a:rPr lang="en-US" sz="1700" b="1" dirty="0"/>
              <a:t>3</a:t>
            </a:r>
            <a:r>
              <a:rPr lang="en-US" sz="1700" b="1" dirty="0" smtClean="0"/>
              <a:t> 2015</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077200"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a:t>
            </a:r>
            <a:r>
              <a:rPr lang="en-US" dirty="0"/>
              <a:t>toll free phone bridge:</a:t>
            </a:r>
          </a:p>
          <a:p>
            <a:pPr algn="ctr">
              <a:buFont typeface="Wingdings" pitchFamily="2" charset="2"/>
              <a:buNone/>
            </a:pPr>
            <a:r>
              <a:rPr lang="en-US" dirty="0" smtClean="0"/>
              <a:t>800-832-0736</a:t>
            </a:r>
            <a:endParaRPr lang="en-US" dirty="0"/>
          </a:p>
          <a:p>
            <a:pPr algn="ctr">
              <a:buFont typeface="Wingdings" pitchFamily="2" charset="2"/>
              <a:buNone/>
            </a:pPr>
            <a:r>
              <a:rPr lang="en-US" dirty="0" smtClean="0"/>
              <a:t>* 623 </a:t>
            </a:r>
            <a:r>
              <a:rPr lang="en-US" dirty="0" smtClean="0"/>
              <a:t>2874 </a:t>
            </a:r>
            <a:r>
              <a:rPr lang="en-US" dirty="0" smtClean="0"/>
              <a:t>#</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a:t>
            </a:r>
            <a:r>
              <a:rPr lang="en-US" dirty="0" smtClean="0"/>
              <a:t>can handle only 100 simultaneous connections, and we have over 500 participants.</a:t>
            </a:r>
            <a:endParaRPr lang="en-US" dirty="0"/>
          </a:p>
          <a:p>
            <a:pPr>
              <a:buFont typeface="Wingdings" pitchFamily="2" charset="2"/>
              <a:buNone/>
            </a:pPr>
            <a:r>
              <a:rPr lang="en-US" dirty="0"/>
              <a:t>Many thanks to </a:t>
            </a:r>
            <a:r>
              <a:rPr lang="en-US" dirty="0" smtClean="0"/>
              <a:t>OU CIO Loretta Early for </a:t>
            </a:r>
            <a:r>
              <a:rPr lang="en-US" dirty="0"/>
              <a:t>providing the toll free phone bridge</a:t>
            </a:r>
            <a:r>
              <a:rPr lang="en-US" dirty="0" smtClean="0"/>
              <a:t>.</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1784122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39014299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smtClean="0"/>
              <a:t>Questions </a:t>
            </a:r>
            <a:r>
              <a:rPr lang="en-US" sz="3600" dirty="0" smtClean="0"/>
              <a:t>via E-mail Only</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a:t>Ask </a:t>
            </a:r>
            <a:r>
              <a:rPr lang="en-US" smtClean="0"/>
              <a:t>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sipe2015@gmail.com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a:t>All </a:t>
            </a:r>
            <a:r>
              <a:rPr lang="en-US" smtClean="0"/>
              <a:t>questions </a:t>
            </a:r>
            <a:r>
              <a:rPr lang="en-US" dirty="0"/>
              <a:t>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4965422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24573770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Feb 3: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26660719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42620688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16</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toll free phone bridge to fall back on</a:t>
            </a:r>
            <a:r>
              <a:rPr lang="en-US" dirty="0" smtClean="0"/>
              <a:t>.</a:t>
            </a:r>
          </a:p>
          <a:p>
            <a:pPr>
              <a:buFont typeface="Wingdings" pitchFamily="2" charset="2"/>
              <a:buNone/>
            </a:pPr>
            <a:endParaRPr lang="en-US" dirty="0"/>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5525140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a:latin typeface="Courier New" panose="02070309020205020404" pitchFamily="49" charset="0"/>
                <a:cs typeface="Courier New" panose="02070309020205020404" pitchFamily="49" charset="0"/>
                <a:hlinkClick r:id="rId6"/>
              </a:rPr>
              <a:t>http://sc15.supercomputing.org/</a:t>
            </a:r>
            <a:endParaRPr lang="en-US" sz="1500" dirty="0">
              <a:latin typeface="Courier New" panose="02070309020205020404" pitchFamily="49" charset="0"/>
              <a:cs typeface="Courier New" panose="02070309020205020404" pitchFamily="49" charset="0"/>
            </a:endParaRPr>
          </a:p>
          <a:p>
            <a:pPr marL="457200" indent="-457200">
              <a:spcBef>
                <a:spcPts val="0"/>
              </a:spcBef>
              <a:buClrTx/>
              <a:buSzPct val="100000"/>
              <a:buNone/>
            </a:pPr>
            <a:endParaRPr lang="en-US" sz="1400" b="1" dirty="0" smtClean="0"/>
          </a:p>
          <a:p>
            <a:pPr marL="457200" indent="-457200">
              <a:spcBef>
                <a:spcPts val="0"/>
              </a:spcBef>
              <a:buClrTx/>
              <a:buSzPct val="100000"/>
              <a:buNone/>
            </a:pPr>
            <a:r>
              <a:rPr lang="en-US" b="1" dirty="0" smtClean="0"/>
              <a:t>PLEASE </a:t>
            </a:r>
            <a:r>
              <a:rPr lang="en-US" b="1" dirty="0"/>
              <a:t>MUTE YOURSELF.</a:t>
            </a:r>
          </a:p>
          <a:p>
            <a:pPr marL="457200" indent="-457200">
              <a:spcBef>
                <a:spcPts val="0"/>
              </a:spcBef>
              <a:buClrTx/>
              <a:buSzPct val="100000"/>
              <a:buNone/>
            </a:pP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31672039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BFB61166-5CDE-4E46-92A3-0BE563982B7A}" type="slidenum">
              <a:rPr lang="en-US"/>
              <a:pPr/>
              <a:t>18</a:t>
            </a:fld>
            <a:endParaRPr lang="en-US"/>
          </a:p>
        </p:txBody>
      </p:sp>
      <p:sp>
        <p:nvSpPr>
          <p:cNvPr id="558082" name="Rectangle 2"/>
          <p:cNvSpPr>
            <a:spLocks noGrp="1" noChangeArrowheads="1"/>
          </p:cNvSpPr>
          <p:nvPr>
            <p:ph type="title"/>
          </p:nvPr>
        </p:nvSpPr>
        <p:spPr/>
        <p:txBody>
          <a:bodyPr/>
          <a:lstStyle/>
          <a:p>
            <a:r>
              <a:rPr lang="en-US"/>
              <a:t>Outline</a:t>
            </a:r>
          </a:p>
        </p:txBody>
      </p:sp>
      <p:sp>
        <p:nvSpPr>
          <p:cNvPr id="558083" name="Rectangle 3"/>
          <p:cNvSpPr>
            <a:spLocks noGrp="1" noChangeArrowheads="1"/>
          </p:cNvSpPr>
          <p:nvPr>
            <p:ph type="body" idx="1"/>
          </p:nvPr>
        </p:nvSpPr>
        <p:spPr>
          <a:xfrm>
            <a:off x="533400" y="1371600"/>
            <a:ext cx="8077200" cy="5029200"/>
          </a:xfrm>
        </p:spPr>
        <p:txBody>
          <a:bodyPr/>
          <a:lstStyle/>
          <a:p>
            <a:r>
              <a:rPr lang="en-US" dirty="0"/>
              <a:t>What is Instruction-Level Parallelism?</a:t>
            </a:r>
          </a:p>
          <a:p>
            <a:r>
              <a:rPr lang="en-US" dirty="0"/>
              <a:t>Scalar Operation</a:t>
            </a:r>
          </a:p>
          <a:p>
            <a:r>
              <a:rPr lang="en-US" dirty="0"/>
              <a:t>Loops</a:t>
            </a:r>
          </a:p>
          <a:p>
            <a:r>
              <a:rPr lang="en-US" dirty="0"/>
              <a:t>Pipelining</a:t>
            </a:r>
          </a:p>
          <a:p>
            <a:pPr>
              <a:lnSpc>
                <a:spcPct val="80000"/>
              </a:lnSpc>
            </a:pPr>
            <a:r>
              <a:rPr lang="en-US" dirty="0"/>
              <a:t>Loop Performance</a:t>
            </a:r>
          </a:p>
          <a:p>
            <a:pPr>
              <a:lnSpc>
                <a:spcPct val="90000"/>
              </a:lnSpc>
            </a:pPr>
            <a:r>
              <a:rPr lang="en-US" dirty="0" err="1"/>
              <a:t>Superpipelining</a:t>
            </a:r>
            <a:endParaRPr lang="en-US" dirty="0"/>
          </a:p>
          <a:p>
            <a:pPr>
              <a:lnSpc>
                <a:spcPct val="90000"/>
              </a:lnSpc>
            </a:pPr>
            <a:r>
              <a:rPr lang="en-US" dirty="0"/>
              <a:t>Vectors</a:t>
            </a:r>
          </a:p>
          <a:p>
            <a:pPr>
              <a:lnSpc>
                <a:spcPct val="80000"/>
              </a:lnSpc>
            </a:pPr>
            <a:r>
              <a:rPr lang="en-US" dirty="0" smtClean="0"/>
              <a:t>A Real Example</a:t>
            </a:r>
            <a:endParaRPr lang="en-US" dirty="0"/>
          </a:p>
        </p:txBody>
      </p:sp>
    </p:spTree>
    <p:custDataLst>
      <p:tags r:id="rId1"/>
    </p:custDataLst>
    <p:extLst>
      <p:ext uri="{BB962C8B-B14F-4D97-AF65-F5344CB8AC3E}">
        <p14:creationId xmlns:p14="http://schemas.microsoft.com/office/powerpoint/2010/main" val="824553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1"/>
          </p:nvPr>
        </p:nvSpPr>
        <p:spPr/>
        <p:txBody>
          <a:bodyPr/>
          <a:lstStyle/>
          <a:p>
            <a:fld id="{AD7DEEF5-8931-4F1E-B546-FE6F99995A9E}" type="slidenum">
              <a:rPr lang="en-US"/>
              <a:pPr/>
              <a:t>19</a:t>
            </a:fld>
            <a:endParaRPr lang="en-US"/>
          </a:p>
        </p:txBody>
      </p:sp>
      <p:sp>
        <p:nvSpPr>
          <p:cNvPr id="559106" name="Rectangle 2"/>
          <p:cNvSpPr>
            <a:spLocks noGrp="1" noChangeArrowheads="1"/>
          </p:cNvSpPr>
          <p:nvPr>
            <p:ph type="title"/>
          </p:nvPr>
        </p:nvSpPr>
        <p:spPr>
          <a:xfrm>
            <a:off x="152400" y="228600"/>
            <a:ext cx="8763000" cy="838200"/>
          </a:xfrm>
        </p:spPr>
        <p:txBody>
          <a:bodyPr/>
          <a:lstStyle/>
          <a:p>
            <a:r>
              <a:rPr lang="en-US"/>
              <a:t>Parallelism</a:t>
            </a:r>
          </a:p>
        </p:txBody>
      </p:sp>
      <p:pic>
        <p:nvPicPr>
          <p:cNvPr id="559107" name="Picture 3" descr="bd04955_"/>
          <p:cNvPicPr>
            <a:picLocks noChangeAspect="1" noChangeArrowheads="1"/>
          </p:cNvPicPr>
          <p:nvPr/>
        </p:nvPicPr>
        <p:blipFill>
          <a:blip r:embed="rId4" cstate="print"/>
          <a:srcRect/>
          <a:stretch>
            <a:fillRect/>
          </a:stretch>
        </p:blipFill>
        <p:spPr bwMode="auto">
          <a:xfrm>
            <a:off x="838200" y="3886200"/>
            <a:ext cx="3167063" cy="2136775"/>
          </a:xfrm>
          <a:prstGeom prst="rect">
            <a:avLst/>
          </a:prstGeom>
          <a:noFill/>
        </p:spPr>
      </p:pic>
      <p:pic>
        <p:nvPicPr>
          <p:cNvPr id="559108"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p:spPr>
      </p:pic>
      <p:pic>
        <p:nvPicPr>
          <p:cNvPr id="559109"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p:spPr>
      </p:pic>
      <p:pic>
        <p:nvPicPr>
          <p:cNvPr id="559110"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p:spPr>
      </p:pic>
      <p:pic>
        <p:nvPicPr>
          <p:cNvPr id="559111"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p:spPr>
      </p:pic>
      <p:pic>
        <p:nvPicPr>
          <p:cNvPr id="559112"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p:spPr>
      </p:pic>
      <p:pic>
        <p:nvPicPr>
          <p:cNvPr id="559113"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p:spPr>
      </p:pic>
      <p:pic>
        <p:nvPicPr>
          <p:cNvPr id="559114"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p:spPr>
      </p:pic>
      <p:pic>
        <p:nvPicPr>
          <p:cNvPr id="559115"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p:spPr>
      </p:pic>
      <p:pic>
        <p:nvPicPr>
          <p:cNvPr id="559116"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p:spPr>
      </p:pic>
      <p:pic>
        <p:nvPicPr>
          <p:cNvPr id="559117"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p:spPr>
      </p:pic>
      <p:pic>
        <p:nvPicPr>
          <p:cNvPr id="559118"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p:spPr>
      </p:pic>
      <p:pic>
        <p:nvPicPr>
          <p:cNvPr id="559119"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p:spPr>
      </p:pic>
      <p:pic>
        <p:nvPicPr>
          <p:cNvPr id="559120"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p:spPr>
      </p:pic>
      <p:pic>
        <p:nvPicPr>
          <p:cNvPr id="559121"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p:spPr>
      </p:pic>
      <p:pic>
        <p:nvPicPr>
          <p:cNvPr id="559122"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p:spPr>
      </p:pic>
      <p:sp>
        <p:nvSpPr>
          <p:cNvPr id="559123" name="Text Box 19"/>
          <p:cNvSpPr txBox="1">
            <a:spLocks noChangeArrowheads="1"/>
          </p:cNvSpPr>
          <p:nvPr/>
        </p:nvSpPr>
        <p:spPr bwMode="auto">
          <a:xfrm>
            <a:off x="1371600" y="3429000"/>
            <a:ext cx="1901825" cy="519113"/>
          </a:xfrm>
          <a:prstGeom prst="rect">
            <a:avLst/>
          </a:prstGeom>
          <a:noFill/>
          <a:ln w="9525">
            <a:noFill/>
            <a:miter lim="800000"/>
            <a:headEnd/>
            <a:tailEnd/>
          </a:ln>
          <a:effectLst/>
        </p:spPr>
        <p:txBody>
          <a:bodyPr wrap="none">
            <a:spAutoFit/>
          </a:bodyPr>
          <a:lstStyle/>
          <a:p>
            <a:r>
              <a:rPr lang="en-US" sz="2800"/>
              <a:t>Less fish …</a:t>
            </a:r>
          </a:p>
        </p:txBody>
      </p:sp>
      <p:sp>
        <p:nvSpPr>
          <p:cNvPr id="559124" name="Text Box 20"/>
          <p:cNvSpPr txBox="1">
            <a:spLocks noChangeArrowheads="1"/>
          </p:cNvSpPr>
          <p:nvPr/>
        </p:nvSpPr>
        <p:spPr bwMode="auto">
          <a:xfrm>
            <a:off x="5562600" y="5562600"/>
            <a:ext cx="1695450" cy="519113"/>
          </a:xfrm>
          <a:prstGeom prst="rect">
            <a:avLst/>
          </a:prstGeom>
          <a:noFill/>
          <a:ln w="9525">
            <a:noFill/>
            <a:miter lim="800000"/>
            <a:headEnd/>
            <a:tailEnd/>
          </a:ln>
          <a:effectLst/>
        </p:spPr>
        <p:txBody>
          <a:bodyPr wrap="none">
            <a:spAutoFit/>
          </a:bodyPr>
          <a:lstStyle/>
          <a:p>
            <a:r>
              <a:rPr lang="en-US" sz="2800"/>
              <a:t>More fish!</a:t>
            </a:r>
          </a:p>
        </p:txBody>
      </p:sp>
      <p:sp>
        <p:nvSpPr>
          <p:cNvPr id="559125" name="Text Box 21"/>
          <p:cNvSpPr txBox="1">
            <a:spLocks noChangeArrowheads="1"/>
          </p:cNvSpPr>
          <p:nvPr/>
        </p:nvSpPr>
        <p:spPr bwMode="auto">
          <a:xfrm>
            <a:off x="762000" y="1219200"/>
            <a:ext cx="3657600" cy="2227263"/>
          </a:xfrm>
          <a:prstGeom prst="rect">
            <a:avLst/>
          </a:prstGeom>
          <a:noFill/>
          <a:ln w="9525">
            <a:noFill/>
            <a:miter lim="800000"/>
            <a:headEnd/>
            <a:tailEnd/>
          </a:ln>
          <a:effectLst/>
        </p:spPr>
        <p:txBody>
          <a:bodyPr>
            <a:spAutoFit/>
          </a:bodyPr>
          <a:lstStyle/>
          <a:p>
            <a:pPr algn="l"/>
            <a:r>
              <a:rPr lang="en-US" sz="2800" b="1" i="1" u="sng"/>
              <a:t>Parallelism</a:t>
            </a:r>
            <a:r>
              <a:rPr lang="en-US" sz="2800"/>
              <a:t> means doing multiple things at the same time: You can get more work done in the same time.</a:t>
            </a:r>
          </a:p>
        </p:txBody>
      </p:sp>
      <p:sp>
        <p:nvSpPr>
          <p:cNvPr id="24" name="Footer Placeholder 3"/>
          <p:cNvSpPr>
            <a:spLocks noGrp="1"/>
          </p:cNvSpPr>
          <p:nvPr>
            <p:ph type="ftr" sz="quarter" idx="10"/>
          </p:nvPr>
        </p:nvSpPr>
        <p:spPr>
          <a:xfrm>
            <a:off x="1600200" y="6172200"/>
            <a:ext cx="5334000" cy="457200"/>
          </a:xfrm>
        </p:spPr>
        <p:txBody>
          <a:bodyPr/>
          <a:lstStyle/>
          <a:p>
            <a:r>
              <a:rPr lang="en-US" dirty="0" smtClean="0"/>
              <a:t>Supercomputing in Plain English: Instruct Lev Par</a:t>
            </a:r>
          </a:p>
          <a:p>
            <a:r>
              <a:rPr lang="en-US" dirty="0" smtClean="0"/>
              <a:t>Tue Feb 3 2015</a:t>
            </a:r>
            <a:endParaRPr lang="en-US" dirty="0"/>
          </a:p>
        </p:txBody>
      </p:sp>
    </p:spTree>
    <p:custDataLst>
      <p:tags r:id="rId1"/>
    </p:custDataLst>
    <p:extLst>
      <p:ext uri="{BB962C8B-B14F-4D97-AF65-F5344CB8AC3E}">
        <p14:creationId xmlns:p14="http://schemas.microsoft.com/office/powerpoint/2010/main" val="3634551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extLst>
      <p:ext uri="{BB962C8B-B14F-4D97-AF65-F5344CB8AC3E}">
        <p14:creationId xmlns:p14="http://schemas.microsoft.com/office/powerpoint/2010/main" val="40794764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AFA3B4BA-844A-4982-8C95-C5BA2DD669E3}" type="slidenum">
              <a:rPr lang="en-US"/>
              <a:pPr/>
              <a:t>20</a:t>
            </a:fld>
            <a:endParaRPr lang="en-US"/>
          </a:p>
        </p:txBody>
      </p:sp>
      <p:sp>
        <p:nvSpPr>
          <p:cNvPr id="560130" name="Rectangle 2"/>
          <p:cNvSpPr>
            <a:spLocks noGrp="1" noChangeArrowheads="1"/>
          </p:cNvSpPr>
          <p:nvPr>
            <p:ph type="title"/>
          </p:nvPr>
        </p:nvSpPr>
        <p:spPr/>
        <p:txBody>
          <a:bodyPr/>
          <a:lstStyle/>
          <a:p>
            <a:r>
              <a:rPr lang="en-US"/>
              <a:t>What Is ILP?</a:t>
            </a:r>
          </a:p>
        </p:txBody>
      </p:sp>
      <p:sp>
        <p:nvSpPr>
          <p:cNvPr id="560131" name="Rectangle 3"/>
          <p:cNvSpPr>
            <a:spLocks noGrp="1" noChangeArrowheads="1"/>
          </p:cNvSpPr>
          <p:nvPr>
            <p:ph type="body" idx="1"/>
          </p:nvPr>
        </p:nvSpPr>
        <p:spPr>
          <a:xfrm>
            <a:off x="609600" y="1371600"/>
            <a:ext cx="8001000" cy="5105400"/>
          </a:xfrm>
        </p:spPr>
        <p:txBody>
          <a:bodyPr/>
          <a:lstStyle/>
          <a:p>
            <a:pPr>
              <a:buFont typeface="Wingdings" pitchFamily="2" charset="2"/>
              <a:buNone/>
            </a:pPr>
            <a:r>
              <a:rPr lang="en-US" b="1" i="1" u="sng" dirty="0"/>
              <a:t>Instruction-Level Parallelism</a:t>
            </a:r>
            <a:r>
              <a:rPr lang="en-US" dirty="0"/>
              <a:t> (ILP) is a set </a:t>
            </a:r>
            <a:r>
              <a:rPr lang="en-US"/>
              <a:t>of </a:t>
            </a:r>
            <a:r>
              <a:rPr lang="en-US" smtClean="0"/>
              <a:t>techniques </a:t>
            </a:r>
            <a:r>
              <a:rPr lang="en-US" dirty="0"/>
              <a:t>for </a:t>
            </a:r>
            <a:r>
              <a:rPr lang="en-US" b="1" u="sng" dirty="0">
                <a:solidFill>
                  <a:schemeClr val="folHlink"/>
                </a:solidFill>
              </a:rPr>
              <a:t>executing</a:t>
            </a:r>
            <a:r>
              <a:rPr lang="en-US" u="sng" dirty="0">
                <a:solidFill>
                  <a:schemeClr val="folHlink"/>
                </a:solidFill>
              </a:rPr>
              <a:t> </a:t>
            </a:r>
            <a:r>
              <a:rPr lang="en-US" b="1" u="sng" dirty="0">
                <a:solidFill>
                  <a:schemeClr val="folHlink"/>
                </a:solidFill>
              </a:rPr>
              <a:t>multiple instructions at the same time within the same CPU core</a:t>
            </a:r>
            <a:r>
              <a:rPr lang="en-US" b="1" dirty="0"/>
              <a:t>.</a:t>
            </a:r>
          </a:p>
          <a:p>
            <a:pPr>
              <a:buFont typeface="Wingdings" pitchFamily="2" charset="2"/>
              <a:buNone/>
            </a:pPr>
            <a:r>
              <a:rPr lang="en-US" dirty="0"/>
              <a:t>(Note that ILP has </a:t>
            </a:r>
            <a:r>
              <a:rPr lang="en-US" b="1" u="sng" dirty="0"/>
              <a:t>nothing to do with multicore</a:t>
            </a:r>
            <a:r>
              <a:rPr lang="en-US" dirty="0"/>
              <a:t>.)</a:t>
            </a:r>
          </a:p>
          <a:p>
            <a:pPr>
              <a:buFont typeface="Wingdings" pitchFamily="2" charset="2"/>
              <a:buNone/>
            </a:pPr>
            <a:r>
              <a:rPr lang="en-US" b="1" u="sng" dirty="0"/>
              <a:t>The problem</a:t>
            </a:r>
            <a:r>
              <a:rPr lang="en-US" dirty="0" smtClean="0"/>
              <a:t>: A CPU core has </a:t>
            </a:r>
            <a:r>
              <a:rPr lang="en-US" dirty="0"/>
              <a:t>lots of circuitry, and at any given time, most of it is idle, which is wasteful.</a:t>
            </a:r>
          </a:p>
          <a:p>
            <a:pPr>
              <a:buFont typeface="Wingdings" pitchFamily="2" charset="2"/>
              <a:buNone/>
            </a:pPr>
            <a:r>
              <a:rPr lang="en-US" b="1" u="sng" dirty="0"/>
              <a:t>The solution</a:t>
            </a:r>
            <a:r>
              <a:rPr lang="en-US" dirty="0"/>
              <a:t>: </a:t>
            </a:r>
            <a:r>
              <a:rPr lang="en-US" dirty="0" smtClean="0"/>
              <a:t>Have </a:t>
            </a:r>
            <a:r>
              <a:rPr lang="en-US" dirty="0"/>
              <a:t>different parts of the CPU </a:t>
            </a:r>
            <a:r>
              <a:rPr lang="en-US" dirty="0" smtClean="0"/>
              <a:t>core work </a:t>
            </a:r>
            <a:r>
              <a:rPr lang="en-US" dirty="0"/>
              <a:t>on different operations at the same </a:t>
            </a:r>
            <a:r>
              <a:rPr lang="en-US" dirty="0" smtClean="0"/>
              <a:t>time:</a:t>
            </a:r>
          </a:p>
          <a:p>
            <a:pPr>
              <a:buFont typeface="Wingdings" pitchFamily="2" charset="2"/>
              <a:buNone/>
            </a:pPr>
            <a:r>
              <a:rPr lang="en-US" dirty="0" smtClean="0"/>
              <a:t>If </a:t>
            </a:r>
            <a:r>
              <a:rPr lang="en-US" dirty="0"/>
              <a:t>the CPU </a:t>
            </a:r>
            <a:r>
              <a:rPr lang="en-US" dirty="0" smtClean="0"/>
              <a:t>core has </a:t>
            </a:r>
            <a:r>
              <a:rPr lang="en-US" dirty="0"/>
              <a:t>the ability to work on 10 operations at a time, then the program can, in principle, run as much as 10 times as fast (although in practice, </a:t>
            </a:r>
            <a:r>
              <a:rPr lang="en-US"/>
              <a:t>not </a:t>
            </a:r>
            <a:r>
              <a:rPr lang="en-US" smtClean="0"/>
              <a:t>quite </a:t>
            </a:r>
            <a:r>
              <a:rPr lang="en-US" dirty="0"/>
              <a:t>so much).</a:t>
            </a:r>
          </a:p>
        </p:txBody>
      </p:sp>
    </p:spTree>
    <p:custDataLst>
      <p:tags r:id="rId1"/>
    </p:custDataLst>
    <p:extLst>
      <p:ext uri="{BB962C8B-B14F-4D97-AF65-F5344CB8AC3E}">
        <p14:creationId xmlns:p14="http://schemas.microsoft.com/office/powerpoint/2010/main" val="3139062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4" name="Slide Number Placeholder 2"/>
          <p:cNvSpPr>
            <a:spLocks noGrp="1"/>
          </p:cNvSpPr>
          <p:nvPr>
            <p:ph type="sldNum" sz="quarter" idx="11"/>
          </p:nvPr>
        </p:nvSpPr>
        <p:spPr/>
        <p:txBody>
          <a:bodyPr/>
          <a:lstStyle/>
          <a:p>
            <a:fld id="{B1634F9F-DDE2-4B2B-AB63-EAAA757C4B1B}" type="slidenum">
              <a:rPr lang="en-US"/>
              <a:pPr/>
              <a:t>21</a:t>
            </a:fld>
            <a:endParaRPr lang="en-US"/>
          </a:p>
        </p:txBody>
      </p:sp>
      <p:sp>
        <p:nvSpPr>
          <p:cNvPr id="561154" name="Text Box 2"/>
          <p:cNvSpPr txBox="1">
            <a:spLocks noChangeArrowheads="1"/>
          </p:cNvSpPr>
          <p:nvPr/>
        </p:nvSpPr>
        <p:spPr bwMode="auto">
          <a:xfrm>
            <a:off x="2449513" y="2227263"/>
            <a:ext cx="4092575" cy="2774950"/>
          </a:xfrm>
          <a:prstGeom prst="rect">
            <a:avLst/>
          </a:prstGeom>
          <a:noFill/>
          <a:ln w="9525">
            <a:noFill/>
            <a:miter lim="800000"/>
            <a:headEnd/>
            <a:tailEnd/>
          </a:ln>
          <a:effectLst/>
        </p:spPr>
        <p:txBody>
          <a:bodyPr wrap="none">
            <a:spAutoFit/>
          </a:bodyPr>
          <a:lstStyle/>
          <a:p>
            <a:r>
              <a:rPr lang="en-US" sz="8800" b="1">
                <a:solidFill>
                  <a:schemeClr val="folHlink"/>
                </a:solidFill>
              </a:rPr>
              <a:t>DON’T</a:t>
            </a:r>
          </a:p>
          <a:p>
            <a:r>
              <a:rPr lang="en-US" sz="8800" b="1">
                <a:solidFill>
                  <a:schemeClr val="folHlink"/>
                </a:solidFill>
              </a:rPr>
              <a:t>PANIC!</a:t>
            </a:r>
          </a:p>
        </p:txBody>
      </p:sp>
    </p:spTree>
    <p:custDataLst>
      <p:tags r:id="rId1"/>
    </p:custDataLst>
    <p:extLst>
      <p:ext uri="{BB962C8B-B14F-4D97-AF65-F5344CB8AC3E}">
        <p14:creationId xmlns:p14="http://schemas.microsoft.com/office/powerpoint/2010/main" val="3230488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7" name="Slide Number Placeholder 4"/>
          <p:cNvSpPr>
            <a:spLocks noGrp="1"/>
          </p:cNvSpPr>
          <p:nvPr>
            <p:ph type="sldNum" sz="quarter" idx="11"/>
          </p:nvPr>
        </p:nvSpPr>
        <p:spPr/>
        <p:txBody>
          <a:bodyPr/>
          <a:lstStyle/>
          <a:p>
            <a:fld id="{75C92C70-E7BA-4B71-A630-6990A5603EF7}" type="slidenum">
              <a:rPr lang="en-US"/>
              <a:pPr/>
              <a:t>22</a:t>
            </a:fld>
            <a:endParaRPr lang="en-US"/>
          </a:p>
        </p:txBody>
      </p:sp>
      <p:sp>
        <p:nvSpPr>
          <p:cNvPr id="562178" name="Rectangle 2"/>
          <p:cNvSpPr>
            <a:spLocks noGrp="1" noChangeArrowheads="1"/>
          </p:cNvSpPr>
          <p:nvPr>
            <p:ph type="title"/>
          </p:nvPr>
        </p:nvSpPr>
        <p:spPr/>
        <p:txBody>
          <a:bodyPr/>
          <a:lstStyle/>
          <a:p>
            <a:r>
              <a:rPr lang="en-US"/>
              <a:t>Why You Shouldn’t Panic</a:t>
            </a:r>
          </a:p>
        </p:txBody>
      </p:sp>
      <p:sp>
        <p:nvSpPr>
          <p:cNvPr id="562179" name="Rectangle 3"/>
          <p:cNvSpPr>
            <a:spLocks noGrp="1" noChangeArrowheads="1"/>
          </p:cNvSpPr>
          <p:nvPr>
            <p:ph type="body" idx="1"/>
          </p:nvPr>
        </p:nvSpPr>
        <p:spPr>
          <a:xfrm>
            <a:off x="609600" y="1371600"/>
            <a:ext cx="7924800" cy="1600200"/>
          </a:xfrm>
        </p:spPr>
        <p:txBody>
          <a:bodyPr/>
          <a:lstStyle/>
          <a:p>
            <a:pPr>
              <a:buFont typeface="Wingdings" pitchFamily="2" charset="2"/>
              <a:buNone/>
            </a:pPr>
            <a:r>
              <a:rPr lang="en-US"/>
              <a:t>In general, the compiler and the CPU will do most of the heavy lifting for instruction-level parallelism.</a:t>
            </a:r>
          </a:p>
        </p:txBody>
      </p:sp>
      <p:sp>
        <p:nvSpPr>
          <p:cNvPr id="562180" name="Text Box 4"/>
          <p:cNvSpPr txBox="1">
            <a:spLocks noChangeArrowheads="1"/>
          </p:cNvSpPr>
          <p:nvPr/>
        </p:nvSpPr>
        <p:spPr bwMode="auto">
          <a:xfrm>
            <a:off x="3606800" y="2743200"/>
            <a:ext cx="2368550" cy="1189038"/>
          </a:xfrm>
          <a:prstGeom prst="rect">
            <a:avLst/>
          </a:prstGeom>
          <a:noFill/>
          <a:ln w="9525">
            <a:noFill/>
            <a:miter lim="800000"/>
            <a:headEnd/>
            <a:tailEnd/>
          </a:ln>
          <a:effectLst/>
        </p:spPr>
        <p:txBody>
          <a:bodyPr wrap="none">
            <a:spAutoFit/>
          </a:bodyPr>
          <a:lstStyle/>
          <a:p>
            <a:r>
              <a:rPr lang="en-US" sz="7200" b="1">
                <a:solidFill>
                  <a:schemeClr val="folHlink"/>
                </a:solidFill>
              </a:rPr>
              <a:t>BUT:</a:t>
            </a:r>
          </a:p>
        </p:txBody>
      </p:sp>
      <p:sp>
        <p:nvSpPr>
          <p:cNvPr id="562181" name="Text Box 5"/>
          <p:cNvSpPr txBox="1">
            <a:spLocks noChangeArrowheads="1"/>
          </p:cNvSpPr>
          <p:nvPr/>
        </p:nvSpPr>
        <p:spPr bwMode="auto">
          <a:xfrm>
            <a:off x="1066800" y="3886200"/>
            <a:ext cx="6710363" cy="2041525"/>
          </a:xfrm>
          <a:prstGeom prst="rect">
            <a:avLst/>
          </a:prstGeom>
          <a:noFill/>
          <a:ln w="9525">
            <a:noFill/>
            <a:miter lim="800000"/>
            <a:headEnd/>
            <a:tailEnd/>
          </a:ln>
          <a:effectLst/>
        </p:spPr>
        <p:txBody>
          <a:bodyPr wrap="none">
            <a:spAutoFit/>
          </a:bodyPr>
          <a:lstStyle/>
          <a:p>
            <a:pPr algn="l"/>
            <a:r>
              <a:rPr lang="en-US" sz="3200" b="1">
                <a:solidFill>
                  <a:schemeClr val="hlink"/>
                </a:solidFill>
              </a:rPr>
              <a:t>You need to be aware of ILP, because</a:t>
            </a:r>
          </a:p>
          <a:p>
            <a:pPr algn="l"/>
            <a:r>
              <a:rPr lang="en-US" sz="3200" b="1">
                <a:solidFill>
                  <a:schemeClr val="hlink"/>
                </a:solidFill>
              </a:rPr>
              <a:t>  how your code is structured affects</a:t>
            </a:r>
          </a:p>
          <a:p>
            <a:pPr algn="l"/>
            <a:r>
              <a:rPr lang="en-US" sz="3200" b="1">
                <a:solidFill>
                  <a:schemeClr val="hlink"/>
                </a:solidFill>
              </a:rPr>
              <a:t>  how much ILP the compiler and the</a:t>
            </a:r>
          </a:p>
          <a:p>
            <a:pPr algn="l"/>
            <a:r>
              <a:rPr lang="en-US" sz="3200" b="1">
                <a:solidFill>
                  <a:schemeClr val="hlink"/>
                </a:solidFill>
              </a:rPr>
              <a:t>  CPU can give you.</a:t>
            </a:r>
          </a:p>
        </p:txBody>
      </p:sp>
    </p:spTree>
    <p:custDataLst>
      <p:tags r:id="rId1"/>
    </p:custDataLst>
    <p:extLst>
      <p:ext uri="{BB962C8B-B14F-4D97-AF65-F5344CB8AC3E}">
        <p14:creationId xmlns:p14="http://schemas.microsoft.com/office/powerpoint/2010/main" val="3836300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F3E51EB3-D513-4DF5-8130-DC86B77D05DD}" type="slidenum">
              <a:rPr lang="en-US"/>
              <a:pPr/>
              <a:t>23</a:t>
            </a:fld>
            <a:endParaRPr lang="en-US"/>
          </a:p>
        </p:txBody>
      </p:sp>
      <p:sp>
        <p:nvSpPr>
          <p:cNvPr id="563202" name="Rectangle 2"/>
          <p:cNvSpPr>
            <a:spLocks noGrp="1" noChangeArrowheads="1"/>
          </p:cNvSpPr>
          <p:nvPr>
            <p:ph type="title"/>
          </p:nvPr>
        </p:nvSpPr>
        <p:spPr/>
        <p:txBody>
          <a:bodyPr/>
          <a:lstStyle/>
          <a:p>
            <a:r>
              <a:rPr lang="en-US"/>
              <a:t>Kinds of ILP</a:t>
            </a:r>
          </a:p>
        </p:txBody>
      </p:sp>
      <p:sp>
        <p:nvSpPr>
          <p:cNvPr id="563203" name="Rectangle 3"/>
          <p:cNvSpPr>
            <a:spLocks noGrp="1" noChangeArrowheads="1"/>
          </p:cNvSpPr>
          <p:nvPr>
            <p:ph type="body" idx="1"/>
          </p:nvPr>
        </p:nvSpPr>
        <p:spPr>
          <a:xfrm>
            <a:off x="533400" y="1371600"/>
            <a:ext cx="8077200" cy="4648200"/>
          </a:xfrm>
        </p:spPr>
        <p:txBody>
          <a:bodyPr/>
          <a:lstStyle/>
          <a:p>
            <a:r>
              <a:rPr lang="en-US" b="1" i="1" u="sng"/>
              <a:t>Superscalar</a:t>
            </a:r>
            <a:r>
              <a:rPr lang="en-US"/>
              <a:t>: Perform multiple operations at the same time (for example, simultaneously perform an add, a multiply and a load).</a:t>
            </a:r>
          </a:p>
          <a:p>
            <a:r>
              <a:rPr lang="en-US" b="1" i="1" u="sng"/>
              <a:t>Pipeline</a:t>
            </a:r>
            <a:r>
              <a:rPr lang="en-US"/>
              <a:t>: Start performing an operation on one piece of data while finishing the same operation on another piece of data – perform different </a:t>
            </a:r>
            <a:r>
              <a:rPr lang="en-US" b="1" i="1" u="sng"/>
              <a:t>stages</a:t>
            </a:r>
            <a:r>
              <a:rPr lang="en-US"/>
              <a:t> of the same operation on different sets of operands at the same time (like an assembly line).</a:t>
            </a:r>
          </a:p>
          <a:p>
            <a:r>
              <a:rPr lang="en-US" b="1" i="1" u="sng"/>
              <a:t>Superpipeline</a:t>
            </a:r>
            <a:r>
              <a:rPr lang="en-US"/>
              <a:t>: A combination of superscalar and pipelining – perform multiple pipelined operations at the same time.</a:t>
            </a:r>
          </a:p>
          <a:p>
            <a:r>
              <a:rPr lang="en-US" b="1" i="1" u="sng"/>
              <a:t>Vector</a:t>
            </a:r>
            <a:r>
              <a:rPr lang="en-US"/>
              <a:t>: Load multiple pieces of data into special registers and perform the same operation on all of them at the same time.</a:t>
            </a:r>
          </a:p>
        </p:txBody>
      </p:sp>
    </p:spTree>
    <p:custDataLst>
      <p:tags r:id="rId1"/>
    </p:custDataLst>
    <p:extLst>
      <p:ext uri="{BB962C8B-B14F-4D97-AF65-F5344CB8AC3E}">
        <p14:creationId xmlns:p14="http://schemas.microsoft.com/office/powerpoint/2010/main" val="3211539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BEFE15F1-6345-4F76-A9FC-421A66A29E3B}" type="slidenum">
              <a:rPr lang="en-US"/>
              <a:pPr/>
              <a:t>24</a:t>
            </a:fld>
            <a:endParaRPr lang="en-US"/>
          </a:p>
        </p:txBody>
      </p:sp>
      <p:sp>
        <p:nvSpPr>
          <p:cNvPr id="564226" name="Rectangle 2"/>
          <p:cNvSpPr>
            <a:spLocks noGrp="1" noChangeArrowheads="1"/>
          </p:cNvSpPr>
          <p:nvPr>
            <p:ph type="title"/>
          </p:nvPr>
        </p:nvSpPr>
        <p:spPr/>
        <p:txBody>
          <a:bodyPr/>
          <a:lstStyle/>
          <a:p>
            <a:r>
              <a:rPr lang="en-US"/>
              <a:t>What’s an Instruction?</a:t>
            </a:r>
          </a:p>
        </p:txBody>
      </p:sp>
      <p:sp>
        <p:nvSpPr>
          <p:cNvPr id="564227" name="Rectangle 3"/>
          <p:cNvSpPr>
            <a:spLocks noGrp="1" noChangeArrowheads="1"/>
          </p:cNvSpPr>
          <p:nvPr>
            <p:ph type="body" idx="1"/>
          </p:nvPr>
        </p:nvSpPr>
        <p:spPr/>
        <p:txBody>
          <a:bodyPr/>
          <a:lstStyle/>
          <a:p>
            <a:pPr>
              <a:spcBef>
                <a:spcPts val="0"/>
              </a:spcBef>
            </a:pPr>
            <a:r>
              <a:rPr lang="en-US" b="1" i="1" u="sng" dirty="0"/>
              <a:t>Memory</a:t>
            </a:r>
            <a:r>
              <a:rPr lang="en-US" dirty="0"/>
              <a:t>: For example, load a value from a specific address in main memory into a specific register, or store a value from a specific register into a specific address in main memory.</a:t>
            </a:r>
          </a:p>
          <a:p>
            <a:pPr>
              <a:spcBef>
                <a:spcPts val="0"/>
              </a:spcBef>
            </a:pPr>
            <a:r>
              <a:rPr lang="en-US" b="1" i="1" u="sng" dirty="0"/>
              <a:t>Arithmetic</a:t>
            </a:r>
            <a:r>
              <a:rPr lang="en-US" dirty="0"/>
              <a:t>: For example, add two specific registers together and put their sum in a specific register – or subtract, multiply, divide</a:t>
            </a:r>
            <a:r>
              <a:rPr lang="en-US"/>
              <a:t>, </a:t>
            </a:r>
            <a:r>
              <a:rPr lang="en-US" smtClean="0"/>
              <a:t>square </a:t>
            </a:r>
            <a:r>
              <a:rPr lang="en-US" dirty="0"/>
              <a:t>root, etc.</a:t>
            </a:r>
          </a:p>
          <a:p>
            <a:pPr>
              <a:spcBef>
                <a:spcPts val="0"/>
              </a:spcBef>
            </a:pPr>
            <a:r>
              <a:rPr lang="en-US" b="1" i="1" u="sng" dirty="0"/>
              <a:t>Logical</a:t>
            </a:r>
            <a:r>
              <a:rPr lang="en-US" dirty="0"/>
              <a:t>: For example, determine whether two registers both contain nonzero values (“</a:t>
            </a:r>
            <a:r>
              <a:rPr lang="en-US" b="1" dirty="0"/>
              <a:t>AND</a:t>
            </a:r>
            <a:r>
              <a:rPr lang="en-US" dirty="0"/>
              <a:t>”).</a:t>
            </a:r>
          </a:p>
          <a:p>
            <a:pPr>
              <a:spcBef>
                <a:spcPts val="0"/>
              </a:spcBef>
            </a:pPr>
            <a:r>
              <a:rPr lang="en-US" b="1" i="1" u="sng" dirty="0"/>
              <a:t>Branch</a:t>
            </a:r>
            <a:r>
              <a:rPr lang="en-US" dirty="0"/>
              <a:t>: Jump from </a:t>
            </a:r>
            <a:r>
              <a:rPr lang="en-US"/>
              <a:t>one </a:t>
            </a:r>
            <a:r>
              <a:rPr lang="en-US" smtClean="0"/>
              <a:t>sequence </a:t>
            </a:r>
            <a:r>
              <a:rPr lang="en-US" dirty="0"/>
              <a:t>of instructions to another (for example, function call).</a:t>
            </a:r>
          </a:p>
          <a:p>
            <a:pPr>
              <a:spcBef>
                <a:spcPts val="0"/>
              </a:spcBef>
            </a:pPr>
            <a:r>
              <a:rPr lang="en-US" dirty="0"/>
              <a:t>… and so on ….</a:t>
            </a:r>
          </a:p>
        </p:txBody>
      </p:sp>
    </p:spTree>
    <p:custDataLst>
      <p:tags r:id="rId1"/>
    </p:custDataLst>
    <p:extLst>
      <p:ext uri="{BB962C8B-B14F-4D97-AF65-F5344CB8AC3E}">
        <p14:creationId xmlns:p14="http://schemas.microsoft.com/office/powerpoint/2010/main" val="21109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E635573C-AF88-4223-812F-EE3F9F666C5F}" type="slidenum">
              <a:rPr lang="en-US"/>
              <a:pPr/>
              <a:t>25</a:t>
            </a:fld>
            <a:endParaRPr lang="en-US"/>
          </a:p>
        </p:txBody>
      </p:sp>
      <p:sp>
        <p:nvSpPr>
          <p:cNvPr id="565250" name="Rectangle 2"/>
          <p:cNvSpPr>
            <a:spLocks noGrp="1" noChangeArrowheads="1"/>
          </p:cNvSpPr>
          <p:nvPr>
            <p:ph type="title"/>
          </p:nvPr>
        </p:nvSpPr>
        <p:spPr/>
        <p:txBody>
          <a:bodyPr/>
          <a:lstStyle/>
          <a:p>
            <a:r>
              <a:rPr lang="en-US"/>
              <a:t>What’s a Cycle?</a:t>
            </a:r>
          </a:p>
        </p:txBody>
      </p:sp>
      <p:sp>
        <p:nvSpPr>
          <p:cNvPr id="565251" name="Rectangle 3"/>
          <p:cNvSpPr>
            <a:spLocks noGrp="1" noChangeArrowheads="1"/>
          </p:cNvSpPr>
          <p:nvPr>
            <p:ph type="body" idx="1"/>
          </p:nvPr>
        </p:nvSpPr>
        <p:spPr>
          <a:xfrm>
            <a:off x="533400" y="1371600"/>
            <a:ext cx="8077200" cy="4953000"/>
          </a:xfrm>
        </p:spPr>
        <p:txBody>
          <a:bodyPr/>
          <a:lstStyle/>
          <a:p>
            <a:pPr>
              <a:lnSpc>
                <a:spcPct val="90000"/>
              </a:lnSpc>
              <a:buFont typeface="Wingdings" pitchFamily="2" charset="2"/>
              <a:buNone/>
            </a:pPr>
            <a:r>
              <a:rPr lang="en-US" dirty="0"/>
              <a:t>You’ve heard people talk about having a 2 GHz processor or a </a:t>
            </a:r>
            <a:r>
              <a:rPr lang="en-US" dirty="0" smtClean="0"/>
              <a:t> 3 </a:t>
            </a:r>
            <a:r>
              <a:rPr lang="en-US" dirty="0"/>
              <a:t>GHz processor or whatever.  (For example, </a:t>
            </a:r>
            <a:r>
              <a:rPr lang="en-US" dirty="0" smtClean="0"/>
              <a:t>consider a </a:t>
            </a:r>
            <a:r>
              <a:rPr lang="en-US" dirty="0"/>
              <a:t>laptop </a:t>
            </a:r>
            <a:r>
              <a:rPr lang="en-US" dirty="0" smtClean="0"/>
              <a:t>with </a:t>
            </a:r>
            <a:r>
              <a:rPr lang="en-US" dirty="0"/>
              <a:t>a </a:t>
            </a:r>
            <a:r>
              <a:rPr lang="en-US" dirty="0" smtClean="0"/>
              <a:t>2.0 </a:t>
            </a:r>
            <a:r>
              <a:rPr lang="en-US" dirty="0"/>
              <a:t>GHz </a:t>
            </a:r>
            <a:r>
              <a:rPr lang="en-US" dirty="0" smtClean="0"/>
              <a:t>i3.)</a:t>
            </a:r>
            <a:endParaRPr lang="en-US" dirty="0"/>
          </a:p>
          <a:p>
            <a:pPr>
              <a:lnSpc>
                <a:spcPct val="90000"/>
              </a:lnSpc>
              <a:buFont typeface="Wingdings" pitchFamily="2" charset="2"/>
              <a:buNone/>
            </a:pPr>
            <a:r>
              <a:rPr lang="en-US" dirty="0"/>
              <a:t>Inside every CPU is a little clock that ticks with a </a:t>
            </a:r>
            <a:r>
              <a:rPr lang="en-US"/>
              <a:t>fixed </a:t>
            </a:r>
            <a:r>
              <a:rPr lang="en-US" smtClean="0"/>
              <a:t>frequency</a:t>
            </a:r>
            <a:r>
              <a:rPr lang="en-US" dirty="0" smtClean="0"/>
              <a:t>.</a:t>
            </a:r>
          </a:p>
          <a:p>
            <a:pPr>
              <a:lnSpc>
                <a:spcPct val="90000"/>
              </a:lnSpc>
              <a:buFont typeface="Wingdings" pitchFamily="2" charset="2"/>
              <a:buNone/>
            </a:pPr>
            <a:r>
              <a:rPr lang="en-US" dirty="0" smtClean="0"/>
              <a:t>We </a:t>
            </a:r>
            <a:r>
              <a:rPr lang="en-US" dirty="0"/>
              <a:t>call each tick of the CPU clock a </a:t>
            </a:r>
            <a:r>
              <a:rPr lang="en-US" b="1" i="1" u="sng" dirty="0">
                <a:solidFill>
                  <a:schemeClr val="folHlink"/>
                </a:solidFill>
              </a:rPr>
              <a:t>clock cycle</a:t>
            </a:r>
            <a:r>
              <a:rPr lang="en-US" dirty="0">
                <a:solidFill>
                  <a:srgbClr val="000099"/>
                </a:solidFill>
              </a:rPr>
              <a:t> </a:t>
            </a:r>
            <a:r>
              <a:rPr lang="en-US" dirty="0"/>
              <a:t>or a </a:t>
            </a:r>
            <a:r>
              <a:rPr lang="en-US" b="1" i="1" u="sng" dirty="0">
                <a:solidFill>
                  <a:schemeClr val="folHlink"/>
                </a:solidFill>
              </a:rPr>
              <a:t>cycle</a:t>
            </a:r>
            <a:r>
              <a:rPr lang="en-US" dirty="0"/>
              <a:t>.</a:t>
            </a:r>
          </a:p>
          <a:p>
            <a:pPr>
              <a:lnSpc>
                <a:spcPct val="90000"/>
              </a:lnSpc>
              <a:buFont typeface="Wingdings" pitchFamily="2" charset="2"/>
              <a:buNone/>
            </a:pPr>
            <a:r>
              <a:rPr lang="en-US" dirty="0"/>
              <a:t>So a 2 GHz processor has 2 billion clock cycles per second.</a:t>
            </a:r>
          </a:p>
          <a:p>
            <a:pPr>
              <a:lnSpc>
                <a:spcPct val="90000"/>
              </a:lnSpc>
              <a:buFont typeface="Wingdings" pitchFamily="2" charset="2"/>
              <a:buNone/>
            </a:pPr>
            <a:r>
              <a:rPr lang="en-US" dirty="0"/>
              <a:t>Typically, a primitive operation (for example, add, multiply, divide) takes a fixed number of cycles to execute (assuming no pipelining).</a:t>
            </a:r>
          </a:p>
        </p:txBody>
      </p:sp>
      <p:pic>
        <p:nvPicPr>
          <p:cNvPr id="8"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211" y="5039935"/>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596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7" name="Slide Number Placeholder 4"/>
          <p:cNvSpPr>
            <a:spLocks noGrp="1"/>
          </p:cNvSpPr>
          <p:nvPr>
            <p:ph type="sldNum" sz="quarter" idx="11"/>
          </p:nvPr>
        </p:nvSpPr>
        <p:spPr/>
        <p:txBody>
          <a:bodyPr/>
          <a:lstStyle/>
          <a:p>
            <a:fld id="{84DB9C48-7DC0-414E-B74D-0FC21F5A3867}" type="slidenum">
              <a:rPr lang="en-US"/>
              <a:pPr/>
              <a:t>26</a:t>
            </a:fld>
            <a:endParaRPr lang="en-US"/>
          </a:p>
        </p:txBody>
      </p:sp>
      <p:sp>
        <p:nvSpPr>
          <p:cNvPr id="566274" name="Rectangle 2"/>
          <p:cNvSpPr>
            <a:spLocks noGrp="1" noChangeArrowheads="1"/>
          </p:cNvSpPr>
          <p:nvPr>
            <p:ph type="title"/>
          </p:nvPr>
        </p:nvSpPr>
        <p:spPr/>
        <p:txBody>
          <a:bodyPr/>
          <a:lstStyle/>
          <a:p>
            <a:r>
              <a:rPr lang="en-US"/>
              <a:t>What’s the Relevance of Cycles?</a:t>
            </a:r>
          </a:p>
        </p:txBody>
      </p:sp>
      <p:sp>
        <p:nvSpPr>
          <p:cNvPr id="566275" name="Rectangle 3"/>
          <p:cNvSpPr>
            <a:spLocks noGrp="1" noChangeArrowheads="1"/>
          </p:cNvSpPr>
          <p:nvPr>
            <p:ph type="body" idx="1"/>
          </p:nvPr>
        </p:nvSpPr>
        <p:spPr>
          <a:xfrm>
            <a:off x="685800" y="1295400"/>
            <a:ext cx="7848600" cy="4724400"/>
          </a:xfrm>
        </p:spPr>
        <p:txBody>
          <a:bodyPr/>
          <a:lstStyle/>
          <a:p>
            <a:pPr>
              <a:lnSpc>
                <a:spcPct val="90000"/>
              </a:lnSpc>
              <a:buFont typeface="Wingdings" pitchFamily="2" charset="2"/>
              <a:buNone/>
            </a:pPr>
            <a:r>
              <a:rPr lang="en-US" dirty="0"/>
              <a:t>Typically, a primitive operation (for example, add, multiply, divide) takes a fixed number of cycles to execute (assuming no pipelining).</a:t>
            </a:r>
          </a:p>
          <a:p>
            <a:pPr>
              <a:lnSpc>
                <a:spcPct val="90000"/>
              </a:lnSpc>
            </a:pPr>
            <a:r>
              <a:rPr lang="en-US" dirty="0"/>
              <a:t>IBM POWER4 </a:t>
            </a:r>
            <a:r>
              <a:rPr lang="en-US" baseline="30000" dirty="0"/>
              <a:t>[1]</a:t>
            </a:r>
          </a:p>
          <a:p>
            <a:pPr lvl="1">
              <a:lnSpc>
                <a:spcPct val="80000"/>
              </a:lnSpc>
            </a:pPr>
            <a:r>
              <a:rPr lang="en-US" dirty="0"/>
              <a:t>Multiply or add:  6 cycles (64 bit floating point)</a:t>
            </a:r>
          </a:p>
          <a:p>
            <a:pPr lvl="1">
              <a:lnSpc>
                <a:spcPct val="80000"/>
              </a:lnSpc>
            </a:pPr>
            <a:r>
              <a:rPr lang="en-US" dirty="0" smtClean="0"/>
              <a:t>Load:                   4 cycles from L1 cache</a:t>
            </a:r>
          </a:p>
          <a:p>
            <a:pPr lvl="1">
              <a:lnSpc>
                <a:spcPct val="80000"/>
              </a:lnSpc>
              <a:buFont typeface="Wingdings" pitchFamily="2" charset="2"/>
              <a:buNone/>
            </a:pPr>
            <a:r>
              <a:rPr lang="en-US" dirty="0" smtClean="0"/>
              <a:t>                               14 cycles from L2 cache</a:t>
            </a:r>
          </a:p>
          <a:p>
            <a:pPr>
              <a:lnSpc>
                <a:spcPct val="80000"/>
              </a:lnSpc>
            </a:pPr>
            <a:r>
              <a:rPr lang="en-US" dirty="0" smtClean="0"/>
              <a:t>Intel Sandy Bridge (4 x 64 bit floating point vector) </a:t>
            </a:r>
            <a:r>
              <a:rPr lang="en-US" baseline="30000" dirty="0" smtClean="0"/>
              <a:t>[5]</a:t>
            </a:r>
          </a:p>
          <a:p>
            <a:pPr lvl="1">
              <a:lnSpc>
                <a:spcPct val="80000"/>
              </a:lnSpc>
            </a:pPr>
            <a:r>
              <a:rPr lang="en-US" dirty="0" smtClean="0"/>
              <a:t>Add:                     3 cycles</a:t>
            </a:r>
          </a:p>
          <a:p>
            <a:pPr lvl="1">
              <a:lnSpc>
                <a:spcPct val="80000"/>
              </a:lnSpc>
            </a:pPr>
            <a:r>
              <a:rPr lang="en-US" dirty="0" smtClean="0"/>
              <a:t>Subtract:               3 cycles</a:t>
            </a:r>
          </a:p>
          <a:p>
            <a:pPr lvl="1">
              <a:lnSpc>
                <a:spcPct val="80000"/>
              </a:lnSpc>
            </a:pPr>
            <a:r>
              <a:rPr lang="en-US" dirty="0" smtClean="0"/>
              <a:t>Multiply:              5 cycles</a:t>
            </a:r>
          </a:p>
          <a:p>
            <a:pPr lvl="1">
              <a:lnSpc>
                <a:spcPct val="80000"/>
              </a:lnSpc>
            </a:pPr>
            <a:r>
              <a:rPr lang="en-US" dirty="0" smtClean="0"/>
              <a:t>Divide:          21-45 cycles</a:t>
            </a:r>
          </a:p>
          <a:p>
            <a:pPr lvl="1">
              <a:lnSpc>
                <a:spcPct val="80000"/>
              </a:lnSpc>
            </a:pPr>
            <a:r>
              <a:rPr lang="en-US" smtClean="0"/>
              <a:t>Square </a:t>
            </a:r>
            <a:r>
              <a:rPr lang="en-US" dirty="0" smtClean="0"/>
              <a:t>root:  21-45 cycles</a:t>
            </a:r>
          </a:p>
          <a:p>
            <a:pPr lvl="1">
              <a:lnSpc>
                <a:spcPct val="80000"/>
              </a:lnSpc>
            </a:pPr>
            <a:r>
              <a:rPr lang="en-US" dirty="0" smtClean="0"/>
              <a:t>Tangent:147 – 300 cycles</a:t>
            </a:r>
          </a:p>
        </p:txBody>
      </p:sp>
      <p:pic>
        <p:nvPicPr>
          <p:cNvPr id="566276" name="Picture 4" descr="soonerfront1"/>
          <p:cNvPicPr>
            <a:picLocks noChangeAspect="1" noChangeArrowheads="1"/>
          </p:cNvPicPr>
          <p:nvPr/>
        </p:nvPicPr>
        <p:blipFill>
          <a:blip r:embed="rId4" cstate="print"/>
          <a:srcRect/>
          <a:stretch>
            <a:fillRect/>
          </a:stretch>
        </p:blipFill>
        <p:spPr bwMode="auto">
          <a:xfrm>
            <a:off x="7010400" y="2362200"/>
            <a:ext cx="657225" cy="1371600"/>
          </a:xfrm>
          <a:prstGeom prst="rect">
            <a:avLst/>
          </a:prstGeom>
          <a:noFill/>
        </p:spPr>
      </p:pic>
      <p:pic>
        <p:nvPicPr>
          <p:cNvPr id="11266" name="Picture 2" descr="Xeon Sandy Bridge Linux Clus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531" y="4206414"/>
            <a:ext cx="2868386" cy="189911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8592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ctrTitle"/>
          </p:nvPr>
        </p:nvSpPr>
        <p:spPr/>
        <p:txBody>
          <a:bodyPr/>
          <a:lstStyle/>
          <a:p>
            <a:r>
              <a:rPr lang="en-US" sz="6000"/>
              <a:t>Scalar Operation</a:t>
            </a:r>
          </a:p>
        </p:txBody>
      </p:sp>
    </p:spTree>
    <p:custDataLst>
      <p:tags r:id="rId1"/>
    </p:custDataLst>
    <p:extLst>
      <p:ext uri="{BB962C8B-B14F-4D97-AF65-F5344CB8AC3E}">
        <p14:creationId xmlns:p14="http://schemas.microsoft.com/office/powerpoint/2010/main" val="145234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4" name="Slide Number Placeholder 2"/>
          <p:cNvSpPr>
            <a:spLocks noGrp="1"/>
          </p:cNvSpPr>
          <p:nvPr>
            <p:ph type="sldNum" sz="quarter" idx="11"/>
          </p:nvPr>
        </p:nvSpPr>
        <p:spPr/>
        <p:txBody>
          <a:bodyPr/>
          <a:lstStyle/>
          <a:p>
            <a:fld id="{132E36C1-8C92-4EAB-B421-78E4F53AA2FE}" type="slidenum">
              <a:rPr lang="en-US"/>
              <a:pPr/>
              <a:t>28</a:t>
            </a:fld>
            <a:endParaRPr lang="en-US"/>
          </a:p>
        </p:txBody>
      </p:sp>
      <p:sp>
        <p:nvSpPr>
          <p:cNvPr id="568322" name="Text Box 2"/>
          <p:cNvSpPr txBox="1">
            <a:spLocks noChangeArrowheads="1"/>
          </p:cNvSpPr>
          <p:nvPr/>
        </p:nvSpPr>
        <p:spPr bwMode="auto">
          <a:xfrm>
            <a:off x="2449513" y="2227263"/>
            <a:ext cx="4092575" cy="2774950"/>
          </a:xfrm>
          <a:prstGeom prst="rect">
            <a:avLst/>
          </a:prstGeom>
          <a:noFill/>
          <a:ln w="9525">
            <a:noFill/>
            <a:miter lim="800000"/>
            <a:headEnd/>
            <a:tailEnd/>
          </a:ln>
          <a:effectLst/>
        </p:spPr>
        <p:txBody>
          <a:bodyPr wrap="none">
            <a:spAutoFit/>
          </a:bodyPr>
          <a:lstStyle/>
          <a:p>
            <a:r>
              <a:rPr lang="en-US" sz="8800" b="1">
                <a:solidFill>
                  <a:schemeClr val="folHlink"/>
                </a:solidFill>
              </a:rPr>
              <a:t>DON’T</a:t>
            </a:r>
          </a:p>
          <a:p>
            <a:r>
              <a:rPr lang="en-US" sz="8800" b="1">
                <a:solidFill>
                  <a:schemeClr val="folHlink"/>
                </a:solidFill>
              </a:rPr>
              <a:t>PANIC!</a:t>
            </a:r>
          </a:p>
        </p:txBody>
      </p:sp>
    </p:spTree>
    <p:custDataLst>
      <p:tags r:id="rId1"/>
    </p:custDataLst>
    <p:extLst>
      <p:ext uri="{BB962C8B-B14F-4D97-AF65-F5344CB8AC3E}">
        <p14:creationId xmlns:p14="http://schemas.microsoft.com/office/powerpoint/2010/main" val="4219825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7" name="Slide Number Placeholder 4"/>
          <p:cNvSpPr>
            <a:spLocks noGrp="1"/>
          </p:cNvSpPr>
          <p:nvPr>
            <p:ph type="sldNum" sz="quarter" idx="11"/>
          </p:nvPr>
        </p:nvSpPr>
        <p:spPr/>
        <p:txBody>
          <a:bodyPr/>
          <a:lstStyle/>
          <a:p>
            <a:fld id="{691CB573-8337-485A-A721-C8F92EBC2BDA}" type="slidenum">
              <a:rPr lang="en-US"/>
              <a:pPr/>
              <a:t>29</a:t>
            </a:fld>
            <a:endParaRPr lang="en-US"/>
          </a:p>
        </p:txBody>
      </p:sp>
      <p:sp>
        <p:nvSpPr>
          <p:cNvPr id="569346" name="Rectangle 2"/>
          <p:cNvSpPr>
            <a:spLocks noGrp="1" noChangeArrowheads="1"/>
          </p:cNvSpPr>
          <p:nvPr>
            <p:ph type="title"/>
          </p:nvPr>
        </p:nvSpPr>
        <p:spPr/>
        <p:txBody>
          <a:bodyPr/>
          <a:lstStyle/>
          <a:p>
            <a:r>
              <a:rPr lang="en-US"/>
              <a:t>Scalar Operation</a:t>
            </a:r>
          </a:p>
        </p:txBody>
      </p:sp>
      <p:sp>
        <p:nvSpPr>
          <p:cNvPr id="569347" name="Rectangle 3"/>
          <p:cNvSpPr>
            <a:spLocks noGrp="1" noChangeArrowheads="1"/>
          </p:cNvSpPr>
          <p:nvPr>
            <p:ph type="body" idx="1"/>
          </p:nvPr>
        </p:nvSpPr>
        <p:spPr>
          <a:xfrm>
            <a:off x="2530475" y="2133600"/>
            <a:ext cx="4483100" cy="3886200"/>
          </a:xfrm>
        </p:spPr>
        <p:txBody>
          <a:bodyPr/>
          <a:lstStyle/>
          <a:p>
            <a:pPr marL="609600" indent="-609600">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a</a:t>
            </a:r>
            <a:r>
              <a:rPr lang="en-US">
                <a:latin typeface="Courier New" pitchFamily="49" charset="0"/>
              </a:rPr>
              <a:t> </a:t>
            </a:r>
            <a:r>
              <a:rPr lang="en-US"/>
              <a:t>into register</a:t>
            </a:r>
            <a:r>
              <a:rPr lang="en-US">
                <a:latin typeface="Courier New" pitchFamily="49" charset="0"/>
              </a:rPr>
              <a:t> </a:t>
            </a:r>
            <a:r>
              <a:rPr lang="en-US" b="1">
                <a:solidFill>
                  <a:srgbClr val="A50021"/>
                </a:solidFill>
                <a:latin typeface="Courier New" pitchFamily="49" charset="0"/>
              </a:rPr>
              <a:t>R0</a:t>
            </a:r>
          </a:p>
          <a:p>
            <a:pPr marL="609600" indent="-609600">
              <a:lnSpc>
                <a:spcPct val="8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b</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R1</a:t>
            </a:r>
          </a:p>
          <a:p>
            <a:pPr marL="609600" indent="-609600">
              <a:lnSpc>
                <a:spcPct val="80000"/>
              </a:lnSpc>
              <a:buClr>
                <a:schemeClr val="tx1"/>
              </a:buClr>
              <a:buSzTx/>
              <a:buFont typeface="Wingdings" pitchFamily="2" charset="2"/>
              <a:buAutoNum type="arabicPeriod"/>
            </a:pPr>
            <a:r>
              <a:rPr lang="en-US"/>
              <a:t>Multiply</a:t>
            </a:r>
            <a:r>
              <a:rPr lang="en-US">
                <a:latin typeface="Courier New" pitchFamily="49" charset="0"/>
              </a:rPr>
              <a:t> </a:t>
            </a:r>
            <a:r>
              <a:rPr lang="en-US" b="1">
                <a:solidFill>
                  <a:srgbClr val="A50021"/>
                </a:solidFill>
                <a:latin typeface="Courier New" pitchFamily="49" charset="0"/>
              </a:rPr>
              <a:t>R2</a:t>
            </a:r>
            <a:r>
              <a:rPr lang="en-US" b="1">
                <a:latin typeface="Courier New" pitchFamily="49" charset="0"/>
              </a:rPr>
              <a:t> = </a:t>
            </a:r>
            <a:r>
              <a:rPr lang="en-US" b="1">
                <a:solidFill>
                  <a:srgbClr val="A50021"/>
                </a:solidFill>
                <a:latin typeface="Courier New" pitchFamily="49" charset="0"/>
              </a:rPr>
              <a:t>R0</a:t>
            </a:r>
            <a:r>
              <a:rPr lang="en-US" b="1">
                <a:latin typeface="Courier New" pitchFamily="49" charset="0"/>
              </a:rPr>
              <a:t> * </a:t>
            </a:r>
            <a:r>
              <a:rPr lang="en-US" b="1">
                <a:solidFill>
                  <a:srgbClr val="A50021"/>
                </a:solidFill>
                <a:latin typeface="Courier New" pitchFamily="49" charset="0"/>
              </a:rPr>
              <a:t>R1</a:t>
            </a:r>
          </a:p>
          <a:p>
            <a:pPr marL="609600" indent="-609600">
              <a:lnSpc>
                <a:spcPct val="8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c</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R3</a:t>
            </a:r>
          </a:p>
          <a:p>
            <a:pPr marL="609600" indent="-609600">
              <a:lnSpc>
                <a:spcPct val="8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d</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R4</a:t>
            </a:r>
          </a:p>
          <a:p>
            <a:pPr marL="609600" indent="-609600">
              <a:lnSpc>
                <a:spcPct val="80000"/>
              </a:lnSpc>
              <a:buClr>
                <a:schemeClr val="tx1"/>
              </a:buClr>
              <a:buSzTx/>
              <a:buFont typeface="Wingdings" pitchFamily="2" charset="2"/>
              <a:buAutoNum type="arabicPeriod"/>
            </a:pPr>
            <a:r>
              <a:rPr lang="en-US"/>
              <a:t>Multiply</a:t>
            </a:r>
            <a:r>
              <a:rPr lang="en-US">
                <a:latin typeface="Courier New" pitchFamily="49" charset="0"/>
              </a:rPr>
              <a:t> </a:t>
            </a:r>
            <a:r>
              <a:rPr lang="en-US" b="1">
                <a:solidFill>
                  <a:srgbClr val="A50021"/>
                </a:solidFill>
                <a:latin typeface="Courier New" pitchFamily="49" charset="0"/>
              </a:rPr>
              <a:t>R5</a:t>
            </a:r>
            <a:r>
              <a:rPr lang="en-US" b="1">
                <a:latin typeface="Courier New" pitchFamily="49" charset="0"/>
              </a:rPr>
              <a:t> = </a:t>
            </a:r>
            <a:r>
              <a:rPr lang="en-US" b="1">
                <a:solidFill>
                  <a:srgbClr val="A50021"/>
                </a:solidFill>
                <a:latin typeface="Courier New" pitchFamily="49" charset="0"/>
              </a:rPr>
              <a:t>R3</a:t>
            </a:r>
            <a:r>
              <a:rPr lang="en-US" b="1">
                <a:latin typeface="Courier New" pitchFamily="49" charset="0"/>
              </a:rPr>
              <a:t> * </a:t>
            </a:r>
            <a:r>
              <a:rPr lang="en-US" b="1">
                <a:solidFill>
                  <a:srgbClr val="A50021"/>
                </a:solidFill>
                <a:latin typeface="Courier New" pitchFamily="49" charset="0"/>
              </a:rPr>
              <a:t>R4</a:t>
            </a:r>
          </a:p>
          <a:p>
            <a:pPr marL="609600" indent="-609600">
              <a:lnSpc>
                <a:spcPct val="80000"/>
              </a:lnSpc>
              <a:buClr>
                <a:schemeClr val="tx1"/>
              </a:buClr>
              <a:buSzTx/>
              <a:buFont typeface="Wingdings" pitchFamily="2" charset="2"/>
              <a:buAutoNum type="arabicPeriod"/>
            </a:pPr>
            <a:r>
              <a:rPr lang="en-US"/>
              <a:t>Add</a:t>
            </a:r>
            <a:r>
              <a:rPr lang="en-US">
                <a:latin typeface="Courier New" pitchFamily="49" charset="0"/>
              </a:rPr>
              <a:t> </a:t>
            </a:r>
            <a:r>
              <a:rPr lang="en-US" b="1">
                <a:solidFill>
                  <a:srgbClr val="A50021"/>
                </a:solidFill>
                <a:latin typeface="Courier New" pitchFamily="49" charset="0"/>
              </a:rPr>
              <a:t>R6</a:t>
            </a:r>
            <a:r>
              <a:rPr lang="en-US" b="1">
                <a:latin typeface="Courier New" pitchFamily="49" charset="0"/>
              </a:rPr>
              <a:t> = </a:t>
            </a:r>
            <a:r>
              <a:rPr lang="en-US" b="1">
                <a:solidFill>
                  <a:srgbClr val="A50021"/>
                </a:solidFill>
                <a:latin typeface="Courier New" pitchFamily="49" charset="0"/>
              </a:rPr>
              <a:t>R2</a:t>
            </a:r>
            <a:r>
              <a:rPr lang="en-US" b="1">
                <a:latin typeface="Courier New" pitchFamily="49" charset="0"/>
              </a:rPr>
              <a:t> + </a:t>
            </a:r>
            <a:r>
              <a:rPr lang="en-US" b="1">
                <a:solidFill>
                  <a:srgbClr val="A50021"/>
                </a:solidFill>
                <a:latin typeface="Courier New" pitchFamily="49" charset="0"/>
              </a:rPr>
              <a:t>R5</a:t>
            </a:r>
          </a:p>
          <a:p>
            <a:pPr marL="609600" indent="-609600">
              <a:lnSpc>
                <a:spcPct val="80000"/>
              </a:lnSpc>
              <a:buClr>
                <a:schemeClr val="tx1"/>
              </a:buClr>
              <a:buSzTx/>
              <a:buFont typeface="Wingdings" pitchFamily="2" charset="2"/>
              <a:buAutoNum type="arabicPeriod"/>
            </a:pPr>
            <a:r>
              <a:rPr lang="en-US"/>
              <a:t>Store</a:t>
            </a:r>
            <a:r>
              <a:rPr lang="en-US">
                <a:latin typeface="Courier New" pitchFamily="49" charset="0"/>
              </a:rPr>
              <a:t> </a:t>
            </a:r>
            <a:r>
              <a:rPr lang="en-US" b="1">
                <a:solidFill>
                  <a:srgbClr val="A50021"/>
                </a:solidFill>
                <a:latin typeface="Courier New" pitchFamily="49" charset="0"/>
              </a:rPr>
              <a:t>R6</a:t>
            </a:r>
            <a:r>
              <a:rPr lang="en-US">
                <a:latin typeface="Courier New" pitchFamily="49" charset="0"/>
              </a:rPr>
              <a:t> </a:t>
            </a:r>
            <a:r>
              <a:rPr lang="en-US"/>
              <a:t>into</a:t>
            </a:r>
            <a:r>
              <a:rPr lang="en-US">
                <a:latin typeface="Courier New" pitchFamily="49" charset="0"/>
              </a:rPr>
              <a:t> </a:t>
            </a:r>
            <a:r>
              <a:rPr lang="en-US" b="1">
                <a:solidFill>
                  <a:schemeClr val="tx2"/>
                </a:solidFill>
                <a:latin typeface="Courier New" pitchFamily="49" charset="0"/>
              </a:rPr>
              <a:t>z</a:t>
            </a:r>
          </a:p>
          <a:p>
            <a:pPr marL="609600" indent="-609600">
              <a:buClr>
                <a:schemeClr val="tx1"/>
              </a:buClr>
              <a:buSzTx/>
              <a:buFont typeface="Wingdings" pitchFamily="2" charset="2"/>
              <a:buAutoNum type="arabicPeriod"/>
            </a:pPr>
            <a:endParaRPr lang="en-US">
              <a:latin typeface="Courier New" pitchFamily="49" charset="0"/>
            </a:endParaRPr>
          </a:p>
        </p:txBody>
      </p:sp>
      <p:sp>
        <p:nvSpPr>
          <p:cNvPr id="569348" name="Text Box 4"/>
          <p:cNvSpPr txBox="1">
            <a:spLocks noChangeArrowheads="1"/>
          </p:cNvSpPr>
          <p:nvPr/>
        </p:nvSpPr>
        <p:spPr bwMode="auto">
          <a:xfrm>
            <a:off x="2544763" y="1181100"/>
            <a:ext cx="4584700" cy="579438"/>
          </a:xfrm>
          <a:prstGeom prst="rect">
            <a:avLst/>
          </a:prstGeom>
          <a:noFill/>
          <a:ln w="9525">
            <a:noFill/>
            <a:miter lim="800000"/>
            <a:headEnd/>
            <a:tailEnd/>
          </a:ln>
          <a:effectLst/>
        </p:spPr>
        <p:txBody>
          <a:bodyPr wrap="none">
            <a:spAutoFit/>
          </a:bodyPr>
          <a:lstStyle/>
          <a:p>
            <a:r>
              <a:rPr lang="en-US" sz="3200" b="1">
                <a:solidFill>
                  <a:schemeClr val="hlink"/>
                </a:solidFill>
                <a:latin typeface="Courier New" pitchFamily="49" charset="0"/>
              </a:rPr>
              <a:t>z = a * b + c * d;</a:t>
            </a:r>
          </a:p>
        </p:txBody>
      </p:sp>
      <p:sp>
        <p:nvSpPr>
          <p:cNvPr id="569349" name="Text Box 5"/>
          <p:cNvSpPr txBox="1">
            <a:spLocks noChangeArrowheads="1"/>
          </p:cNvSpPr>
          <p:nvPr/>
        </p:nvSpPr>
        <p:spPr bwMode="auto">
          <a:xfrm>
            <a:off x="1752600" y="1676400"/>
            <a:ext cx="6162675" cy="519113"/>
          </a:xfrm>
          <a:prstGeom prst="rect">
            <a:avLst/>
          </a:prstGeom>
          <a:noFill/>
          <a:ln w="9525">
            <a:noFill/>
            <a:miter lim="800000"/>
            <a:headEnd/>
            <a:tailEnd/>
          </a:ln>
          <a:effectLst/>
        </p:spPr>
        <p:txBody>
          <a:bodyPr wrap="none">
            <a:spAutoFit/>
          </a:bodyPr>
          <a:lstStyle/>
          <a:p>
            <a:r>
              <a:rPr lang="en-US" sz="2800" b="1">
                <a:solidFill>
                  <a:schemeClr val="folHlink"/>
                </a:solidFill>
              </a:rPr>
              <a:t>How would this statement be executed?</a:t>
            </a:r>
          </a:p>
        </p:txBody>
      </p:sp>
    </p:spTree>
    <p:custDataLst>
      <p:tags r:id="rId1"/>
    </p:custDataLst>
    <p:extLst>
      <p:ext uri="{BB962C8B-B14F-4D97-AF65-F5344CB8AC3E}">
        <p14:creationId xmlns:p14="http://schemas.microsoft.com/office/powerpoint/2010/main" val="4195368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a:t>
            </a:r>
            <a:r>
              <a:rPr lang="en-US"/>
              <a:t>hear </a:t>
            </a:r>
            <a:r>
              <a:rPr lang="en-US" smtClean="0"/>
              <a:t>questions</a:t>
            </a:r>
            <a:r>
              <a:rPr lang="en-US" dirty="0"/>
              <a:t>.</a:t>
            </a:r>
          </a:p>
          <a:p>
            <a:pPr>
              <a:buFont typeface="Wingdings" pitchFamily="2" charset="2"/>
              <a:buNone/>
            </a:pPr>
            <a:r>
              <a:rPr lang="en-US" dirty="0"/>
              <a:t>So </a:t>
            </a:r>
            <a:r>
              <a:rPr lang="en-US"/>
              <a:t>for </a:t>
            </a:r>
            <a:r>
              <a:rPr lang="en-US" smtClean="0"/>
              <a:t>questions</a:t>
            </a:r>
            <a:r>
              <a:rPr lang="en-US" dirty="0"/>
              <a:t>, you’ll need to send </a:t>
            </a:r>
            <a:r>
              <a:rPr lang="en-US" dirty="0" smtClean="0"/>
              <a:t>e-mail.</a:t>
            </a:r>
          </a:p>
          <a:p>
            <a:pPr>
              <a:buFont typeface="Wingdings" pitchFamily="2" charset="2"/>
              <a:buNone/>
            </a:pPr>
            <a:r>
              <a:rPr lang="en-US" b="1" dirty="0" smtClean="0"/>
              <a:t>PLEASE MUTE YOURSELF.</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2179209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9" name="Slide Number Placeholder 4"/>
          <p:cNvSpPr>
            <a:spLocks noGrp="1"/>
          </p:cNvSpPr>
          <p:nvPr>
            <p:ph type="sldNum" sz="quarter" idx="11"/>
          </p:nvPr>
        </p:nvSpPr>
        <p:spPr/>
        <p:txBody>
          <a:bodyPr/>
          <a:lstStyle/>
          <a:p>
            <a:fld id="{0800071A-7E20-405B-A4DD-8F4BBB8CC220}" type="slidenum">
              <a:rPr lang="en-US"/>
              <a:pPr/>
              <a:t>30</a:t>
            </a:fld>
            <a:endParaRPr lang="en-US"/>
          </a:p>
        </p:txBody>
      </p:sp>
      <p:sp>
        <p:nvSpPr>
          <p:cNvPr id="570370" name="Rectangle 2"/>
          <p:cNvSpPr>
            <a:spLocks noGrp="1" noChangeArrowheads="1"/>
          </p:cNvSpPr>
          <p:nvPr>
            <p:ph type="title"/>
          </p:nvPr>
        </p:nvSpPr>
        <p:spPr/>
        <p:txBody>
          <a:bodyPr/>
          <a:lstStyle/>
          <a:p>
            <a:r>
              <a:rPr lang="en-US"/>
              <a:t>Does Order Matter?</a:t>
            </a:r>
          </a:p>
        </p:txBody>
      </p:sp>
      <p:sp>
        <p:nvSpPr>
          <p:cNvPr id="570371" name="Rectangle 3"/>
          <p:cNvSpPr>
            <a:spLocks noGrp="1" noChangeArrowheads="1"/>
          </p:cNvSpPr>
          <p:nvPr>
            <p:ph type="body" idx="1"/>
          </p:nvPr>
        </p:nvSpPr>
        <p:spPr>
          <a:xfrm>
            <a:off x="914400" y="1752600"/>
            <a:ext cx="3733800" cy="3352800"/>
          </a:xfrm>
        </p:spPr>
        <p:txBody>
          <a:bodyPr/>
          <a:lstStyle/>
          <a:p>
            <a:pPr marL="609600" indent="-609600">
              <a:lnSpc>
                <a:spcPct val="9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a</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R0</a:t>
            </a:r>
          </a:p>
          <a:p>
            <a:pPr marL="609600" indent="-609600">
              <a:lnSpc>
                <a:spcPct val="7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b</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R1</a:t>
            </a:r>
          </a:p>
          <a:p>
            <a:pPr marL="609600" indent="-609600">
              <a:lnSpc>
                <a:spcPct val="80000"/>
              </a:lnSpc>
              <a:buClr>
                <a:schemeClr val="tx1"/>
              </a:buClr>
              <a:buSzTx/>
              <a:buFont typeface="Wingdings" pitchFamily="2" charset="2"/>
              <a:buAutoNum type="arabicPeriod"/>
            </a:pPr>
            <a:r>
              <a:rPr lang="en-US"/>
              <a:t>Multiply                            </a:t>
            </a:r>
            <a:r>
              <a:rPr lang="en-US" b="1">
                <a:solidFill>
                  <a:srgbClr val="A50021"/>
                </a:solidFill>
                <a:latin typeface="Courier New" pitchFamily="49" charset="0"/>
              </a:rPr>
              <a:t>R2</a:t>
            </a:r>
            <a:r>
              <a:rPr lang="en-US" b="1">
                <a:latin typeface="Courier New" pitchFamily="49" charset="0"/>
              </a:rPr>
              <a:t> = </a:t>
            </a:r>
            <a:r>
              <a:rPr lang="en-US" b="1">
                <a:solidFill>
                  <a:srgbClr val="A50021"/>
                </a:solidFill>
                <a:latin typeface="Courier New" pitchFamily="49" charset="0"/>
              </a:rPr>
              <a:t>R0</a:t>
            </a:r>
            <a:r>
              <a:rPr lang="en-US" b="1">
                <a:latin typeface="Courier New" pitchFamily="49" charset="0"/>
              </a:rPr>
              <a:t> * </a:t>
            </a:r>
            <a:r>
              <a:rPr lang="en-US" b="1">
                <a:solidFill>
                  <a:srgbClr val="A50021"/>
                </a:solidFill>
                <a:latin typeface="Courier New" pitchFamily="49" charset="0"/>
              </a:rPr>
              <a:t>R1</a:t>
            </a:r>
          </a:p>
          <a:p>
            <a:pPr marL="609600" indent="-609600">
              <a:lnSpc>
                <a:spcPct val="8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c</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R3</a:t>
            </a:r>
          </a:p>
          <a:p>
            <a:pPr marL="609600" indent="-609600">
              <a:lnSpc>
                <a:spcPct val="80000"/>
              </a:lnSpc>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d</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R4</a:t>
            </a:r>
          </a:p>
          <a:p>
            <a:pPr marL="609600" indent="-609600">
              <a:lnSpc>
                <a:spcPct val="80000"/>
              </a:lnSpc>
              <a:buClr>
                <a:schemeClr val="tx1"/>
              </a:buClr>
              <a:buSzTx/>
              <a:buFont typeface="Wingdings" pitchFamily="2" charset="2"/>
              <a:buAutoNum type="arabicPeriod"/>
            </a:pPr>
            <a:r>
              <a:rPr lang="en-US"/>
              <a:t>Multiply</a:t>
            </a:r>
            <a:r>
              <a:rPr lang="en-US">
                <a:latin typeface="Courier New" pitchFamily="49" charset="0"/>
              </a:rPr>
              <a:t>                </a:t>
            </a:r>
            <a:r>
              <a:rPr lang="en-US" b="1">
                <a:solidFill>
                  <a:srgbClr val="A50021"/>
                </a:solidFill>
                <a:latin typeface="Courier New" pitchFamily="49" charset="0"/>
              </a:rPr>
              <a:t>R5</a:t>
            </a:r>
            <a:r>
              <a:rPr lang="en-US" b="1">
                <a:latin typeface="Courier New" pitchFamily="49" charset="0"/>
              </a:rPr>
              <a:t> = </a:t>
            </a:r>
            <a:r>
              <a:rPr lang="en-US" b="1">
                <a:solidFill>
                  <a:srgbClr val="A50021"/>
                </a:solidFill>
                <a:latin typeface="Courier New" pitchFamily="49" charset="0"/>
              </a:rPr>
              <a:t>R3</a:t>
            </a:r>
            <a:r>
              <a:rPr lang="en-US" b="1">
                <a:latin typeface="Courier New" pitchFamily="49" charset="0"/>
              </a:rPr>
              <a:t> * </a:t>
            </a:r>
            <a:r>
              <a:rPr lang="en-US" b="1">
                <a:solidFill>
                  <a:srgbClr val="A50021"/>
                </a:solidFill>
                <a:latin typeface="Courier New" pitchFamily="49" charset="0"/>
              </a:rPr>
              <a:t>R4</a:t>
            </a:r>
          </a:p>
          <a:p>
            <a:pPr marL="609600" indent="-609600">
              <a:lnSpc>
                <a:spcPct val="80000"/>
              </a:lnSpc>
              <a:buClr>
                <a:schemeClr val="tx1"/>
              </a:buClr>
              <a:buSzTx/>
              <a:buFont typeface="Wingdings" pitchFamily="2" charset="2"/>
              <a:buAutoNum type="arabicPeriod"/>
            </a:pPr>
            <a:r>
              <a:rPr lang="en-US"/>
              <a:t>Add</a:t>
            </a:r>
            <a:r>
              <a:rPr lang="en-US">
                <a:latin typeface="Courier New" pitchFamily="49" charset="0"/>
              </a:rPr>
              <a:t> </a:t>
            </a:r>
            <a:r>
              <a:rPr lang="en-US" b="1">
                <a:solidFill>
                  <a:srgbClr val="A50021"/>
                </a:solidFill>
                <a:latin typeface="Courier New" pitchFamily="49" charset="0"/>
              </a:rPr>
              <a:t>R6</a:t>
            </a:r>
            <a:r>
              <a:rPr lang="en-US" b="1">
                <a:latin typeface="Courier New" pitchFamily="49" charset="0"/>
              </a:rPr>
              <a:t> = </a:t>
            </a:r>
            <a:r>
              <a:rPr lang="en-US" b="1">
                <a:solidFill>
                  <a:srgbClr val="A50021"/>
                </a:solidFill>
                <a:latin typeface="Courier New" pitchFamily="49" charset="0"/>
              </a:rPr>
              <a:t>R2</a:t>
            </a:r>
            <a:r>
              <a:rPr lang="en-US" b="1">
                <a:latin typeface="Courier New" pitchFamily="49" charset="0"/>
              </a:rPr>
              <a:t> + </a:t>
            </a:r>
            <a:r>
              <a:rPr lang="en-US" b="1">
                <a:solidFill>
                  <a:srgbClr val="A50021"/>
                </a:solidFill>
                <a:latin typeface="Courier New" pitchFamily="49" charset="0"/>
              </a:rPr>
              <a:t>R5</a:t>
            </a:r>
          </a:p>
          <a:p>
            <a:pPr marL="609600" indent="-609600">
              <a:lnSpc>
                <a:spcPct val="80000"/>
              </a:lnSpc>
              <a:buClr>
                <a:schemeClr val="tx1"/>
              </a:buClr>
              <a:buSzTx/>
              <a:buFont typeface="Wingdings" pitchFamily="2" charset="2"/>
              <a:buAutoNum type="arabicPeriod"/>
            </a:pPr>
            <a:r>
              <a:rPr lang="en-US"/>
              <a:t>Store</a:t>
            </a:r>
            <a:r>
              <a:rPr lang="en-US">
                <a:latin typeface="Courier New" pitchFamily="49" charset="0"/>
              </a:rPr>
              <a:t> </a:t>
            </a:r>
            <a:r>
              <a:rPr lang="en-US" b="1">
                <a:solidFill>
                  <a:srgbClr val="A50021"/>
                </a:solidFill>
                <a:latin typeface="Courier New" pitchFamily="49" charset="0"/>
              </a:rPr>
              <a:t>R6</a:t>
            </a:r>
            <a:r>
              <a:rPr lang="en-US">
                <a:latin typeface="Courier New" pitchFamily="49" charset="0"/>
              </a:rPr>
              <a:t> </a:t>
            </a:r>
            <a:r>
              <a:rPr lang="en-US"/>
              <a:t>into</a:t>
            </a:r>
            <a:r>
              <a:rPr lang="en-US">
                <a:latin typeface="Courier New" pitchFamily="49" charset="0"/>
              </a:rPr>
              <a:t> </a:t>
            </a:r>
            <a:r>
              <a:rPr lang="en-US" b="1">
                <a:solidFill>
                  <a:schemeClr val="tx2"/>
                </a:solidFill>
                <a:latin typeface="Courier New" pitchFamily="49" charset="0"/>
              </a:rPr>
              <a:t>z</a:t>
            </a:r>
            <a:endParaRPr lang="en-US">
              <a:solidFill>
                <a:schemeClr val="tx2"/>
              </a:solidFill>
              <a:latin typeface="Courier New" pitchFamily="49" charset="0"/>
            </a:endParaRPr>
          </a:p>
        </p:txBody>
      </p:sp>
      <p:sp>
        <p:nvSpPr>
          <p:cNvPr id="570372" name="Text Box 4"/>
          <p:cNvSpPr txBox="1">
            <a:spLocks noChangeArrowheads="1"/>
          </p:cNvSpPr>
          <p:nvPr/>
        </p:nvSpPr>
        <p:spPr bwMode="auto">
          <a:xfrm>
            <a:off x="2544763" y="1181100"/>
            <a:ext cx="4584700" cy="579438"/>
          </a:xfrm>
          <a:prstGeom prst="rect">
            <a:avLst/>
          </a:prstGeom>
          <a:noFill/>
          <a:ln w="9525">
            <a:noFill/>
            <a:miter lim="800000"/>
            <a:headEnd/>
            <a:tailEnd/>
          </a:ln>
          <a:effectLst/>
        </p:spPr>
        <p:txBody>
          <a:bodyPr wrap="none">
            <a:spAutoFit/>
          </a:bodyPr>
          <a:lstStyle/>
          <a:p>
            <a:r>
              <a:rPr lang="en-US" sz="3200" b="1">
                <a:solidFill>
                  <a:schemeClr val="hlink"/>
                </a:solidFill>
                <a:latin typeface="Courier New" pitchFamily="49" charset="0"/>
              </a:rPr>
              <a:t>z = a * b + c * d;</a:t>
            </a:r>
          </a:p>
        </p:txBody>
      </p:sp>
      <p:sp>
        <p:nvSpPr>
          <p:cNvPr id="570373" name="Line 5"/>
          <p:cNvSpPr>
            <a:spLocks noChangeShapeType="1"/>
          </p:cNvSpPr>
          <p:nvPr/>
        </p:nvSpPr>
        <p:spPr bwMode="auto">
          <a:xfrm>
            <a:off x="4724400" y="1905000"/>
            <a:ext cx="0" cy="3276600"/>
          </a:xfrm>
          <a:prstGeom prst="line">
            <a:avLst/>
          </a:prstGeom>
          <a:noFill/>
          <a:ln w="28575">
            <a:solidFill>
              <a:srgbClr val="006600"/>
            </a:solidFill>
            <a:miter lim="800000"/>
            <a:headEnd/>
            <a:tailEnd/>
          </a:ln>
          <a:effectLst/>
        </p:spPr>
        <p:txBody>
          <a:bodyPr wrap="none"/>
          <a:lstStyle/>
          <a:p>
            <a:endParaRPr lang="en-US"/>
          </a:p>
        </p:txBody>
      </p:sp>
      <p:sp>
        <p:nvSpPr>
          <p:cNvPr id="570374" name="Text Box 6"/>
          <p:cNvSpPr txBox="1">
            <a:spLocks noChangeArrowheads="1"/>
          </p:cNvSpPr>
          <p:nvPr/>
        </p:nvSpPr>
        <p:spPr bwMode="auto">
          <a:xfrm>
            <a:off x="838200" y="5200650"/>
            <a:ext cx="7542213" cy="903288"/>
          </a:xfrm>
          <a:prstGeom prst="rect">
            <a:avLst/>
          </a:prstGeom>
          <a:noFill/>
          <a:ln w="9525">
            <a:noFill/>
            <a:miter lim="800000"/>
            <a:headEnd/>
            <a:tailEnd/>
          </a:ln>
          <a:effectLst/>
        </p:spPr>
        <p:txBody>
          <a:bodyPr wrap="none">
            <a:spAutoFit/>
          </a:bodyPr>
          <a:lstStyle/>
          <a:p>
            <a:r>
              <a:rPr lang="en-US" sz="2800">
                <a:solidFill>
                  <a:schemeClr val="folHlink"/>
                </a:solidFill>
              </a:rPr>
              <a:t>In the cases where order doesn’t matter, we say that</a:t>
            </a:r>
          </a:p>
          <a:p>
            <a:pPr>
              <a:lnSpc>
                <a:spcPct val="90000"/>
              </a:lnSpc>
            </a:pPr>
            <a:r>
              <a:rPr lang="en-US" sz="2800">
                <a:solidFill>
                  <a:schemeClr val="folHlink"/>
                </a:solidFill>
              </a:rPr>
              <a:t>the operations are </a:t>
            </a:r>
            <a:r>
              <a:rPr lang="en-US" sz="2800" b="1" i="1" u="sng">
                <a:solidFill>
                  <a:schemeClr val="folHlink"/>
                </a:solidFill>
              </a:rPr>
              <a:t>independent</a:t>
            </a:r>
            <a:r>
              <a:rPr lang="en-US" sz="2800">
                <a:solidFill>
                  <a:schemeClr val="folHlink"/>
                </a:solidFill>
              </a:rPr>
              <a:t> of one another.</a:t>
            </a:r>
          </a:p>
        </p:txBody>
      </p:sp>
      <p:sp>
        <p:nvSpPr>
          <p:cNvPr id="570375" name="Rectangle 7"/>
          <p:cNvSpPr>
            <a:spLocks noChangeArrowheads="1"/>
          </p:cNvSpPr>
          <p:nvPr/>
        </p:nvSpPr>
        <p:spPr bwMode="auto">
          <a:xfrm>
            <a:off x="4876800" y="1752600"/>
            <a:ext cx="3733800" cy="3352800"/>
          </a:xfrm>
          <a:prstGeom prst="rect">
            <a:avLst/>
          </a:prstGeom>
          <a:noFill/>
          <a:ln w="9525">
            <a:noFill/>
            <a:miter lim="800000"/>
            <a:headEnd/>
            <a:tailEnd/>
          </a:ln>
          <a:effectLst/>
        </p:spPr>
        <p:txBody>
          <a:bodyPr/>
          <a:lstStyle/>
          <a:p>
            <a:pPr marL="609600" indent="-609600" algn="l">
              <a:lnSpc>
                <a:spcPct val="90000"/>
              </a:lnSpc>
              <a:spcBef>
                <a:spcPct val="20000"/>
              </a:spcBef>
              <a:buClr>
                <a:schemeClr val="tx1"/>
              </a:buClr>
              <a:buFont typeface="Wingdings" pitchFamily="2" charset="2"/>
              <a:buAutoNum type="arabicPeriod"/>
            </a:pPr>
            <a:r>
              <a:rPr lang="en-US" sz="2400"/>
              <a:t>Load</a:t>
            </a:r>
            <a:r>
              <a:rPr lang="en-US" sz="2400">
                <a:latin typeface="Courier New" pitchFamily="49" charset="0"/>
              </a:rPr>
              <a:t> </a:t>
            </a:r>
            <a:r>
              <a:rPr lang="en-US" sz="2400" b="1">
                <a:solidFill>
                  <a:schemeClr val="tx2"/>
                </a:solidFill>
                <a:latin typeface="Courier New" pitchFamily="49" charset="0"/>
              </a:rPr>
              <a:t>d</a:t>
            </a:r>
            <a:r>
              <a:rPr lang="en-US" sz="2400">
                <a:latin typeface="Courier New" pitchFamily="49" charset="0"/>
              </a:rPr>
              <a:t> </a:t>
            </a:r>
            <a:r>
              <a:rPr lang="en-US" sz="2400"/>
              <a:t>into</a:t>
            </a:r>
            <a:r>
              <a:rPr lang="en-US" sz="2400">
                <a:latin typeface="Courier New" pitchFamily="49" charset="0"/>
              </a:rPr>
              <a:t> </a:t>
            </a:r>
            <a:r>
              <a:rPr lang="en-US" sz="2400" b="1">
                <a:solidFill>
                  <a:srgbClr val="A50021"/>
                </a:solidFill>
                <a:latin typeface="Courier New" pitchFamily="49" charset="0"/>
              </a:rPr>
              <a:t>R0</a:t>
            </a:r>
          </a:p>
          <a:p>
            <a:pPr marL="609600" indent="-609600" algn="l">
              <a:lnSpc>
                <a:spcPct val="70000"/>
              </a:lnSpc>
              <a:spcBef>
                <a:spcPct val="20000"/>
              </a:spcBef>
              <a:buClr>
                <a:schemeClr val="tx1"/>
              </a:buClr>
              <a:buFont typeface="Wingdings" pitchFamily="2" charset="2"/>
              <a:buAutoNum type="arabicPeriod"/>
            </a:pPr>
            <a:r>
              <a:rPr lang="en-US" sz="2400"/>
              <a:t>Load</a:t>
            </a:r>
            <a:r>
              <a:rPr lang="en-US" sz="2400">
                <a:latin typeface="Courier New" pitchFamily="49" charset="0"/>
              </a:rPr>
              <a:t> </a:t>
            </a:r>
            <a:r>
              <a:rPr lang="en-US" sz="2400" b="1">
                <a:solidFill>
                  <a:schemeClr val="tx2"/>
                </a:solidFill>
                <a:latin typeface="Courier New" pitchFamily="49" charset="0"/>
              </a:rPr>
              <a:t>c</a:t>
            </a:r>
            <a:r>
              <a:rPr lang="en-US" sz="2400">
                <a:latin typeface="Courier New" pitchFamily="49" charset="0"/>
              </a:rPr>
              <a:t> </a:t>
            </a:r>
            <a:r>
              <a:rPr lang="en-US" sz="2400"/>
              <a:t>into</a:t>
            </a:r>
            <a:r>
              <a:rPr lang="en-US" sz="2400">
                <a:latin typeface="Courier New" pitchFamily="49" charset="0"/>
              </a:rPr>
              <a:t> </a:t>
            </a:r>
            <a:r>
              <a:rPr lang="en-US" sz="2400" b="1">
                <a:solidFill>
                  <a:srgbClr val="A50021"/>
                </a:solidFill>
                <a:latin typeface="Courier New" pitchFamily="49" charset="0"/>
              </a:rPr>
              <a:t>R1</a:t>
            </a:r>
          </a:p>
          <a:p>
            <a:pPr marL="609600" indent="-609600" algn="l">
              <a:lnSpc>
                <a:spcPct val="80000"/>
              </a:lnSpc>
              <a:spcBef>
                <a:spcPct val="20000"/>
              </a:spcBef>
              <a:buClr>
                <a:schemeClr val="tx1"/>
              </a:buClr>
              <a:buFont typeface="Wingdings" pitchFamily="2" charset="2"/>
              <a:buAutoNum type="arabicPeriod"/>
            </a:pPr>
            <a:r>
              <a:rPr lang="en-US" sz="2400"/>
              <a:t>Multiply                            </a:t>
            </a:r>
            <a:r>
              <a:rPr lang="en-US" sz="2400" b="1">
                <a:solidFill>
                  <a:srgbClr val="A50021"/>
                </a:solidFill>
                <a:latin typeface="Courier New" pitchFamily="49" charset="0"/>
              </a:rPr>
              <a:t>R2</a:t>
            </a:r>
            <a:r>
              <a:rPr lang="en-US" sz="2400" b="1">
                <a:latin typeface="Courier New" pitchFamily="49" charset="0"/>
              </a:rPr>
              <a:t> = </a:t>
            </a:r>
            <a:r>
              <a:rPr lang="en-US" sz="2400" b="1">
                <a:solidFill>
                  <a:srgbClr val="A50021"/>
                </a:solidFill>
                <a:latin typeface="Courier New" pitchFamily="49" charset="0"/>
              </a:rPr>
              <a:t>R0</a:t>
            </a:r>
            <a:r>
              <a:rPr lang="en-US" sz="2400" b="1">
                <a:latin typeface="Courier New" pitchFamily="49" charset="0"/>
              </a:rPr>
              <a:t> * </a:t>
            </a:r>
            <a:r>
              <a:rPr lang="en-US" sz="2400" b="1">
                <a:solidFill>
                  <a:srgbClr val="A50021"/>
                </a:solidFill>
                <a:latin typeface="Courier New" pitchFamily="49" charset="0"/>
              </a:rPr>
              <a:t>R1</a:t>
            </a:r>
          </a:p>
          <a:p>
            <a:pPr marL="609600" indent="-609600" algn="l">
              <a:lnSpc>
                <a:spcPct val="80000"/>
              </a:lnSpc>
              <a:spcBef>
                <a:spcPct val="20000"/>
              </a:spcBef>
              <a:buClr>
                <a:schemeClr val="tx1"/>
              </a:buClr>
              <a:buFont typeface="Wingdings" pitchFamily="2" charset="2"/>
              <a:buAutoNum type="arabicPeriod"/>
            </a:pPr>
            <a:r>
              <a:rPr lang="en-US" sz="2400"/>
              <a:t>Load</a:t>
            </a:r>
            <a:r>
              <a:rPr lang="en-US" sz="2400">
                <a:latin typeface="Courier New" pitchFamily="49" charset="0"/>
              </a:rPr>
              <a:t> </a:t>
            </a:r>
            <a:r>
              <a:rPr lang="en-US" sz="2400" b="1">
                <a:solidFill>
                  <a:schemeClr val="tx2"/>
                </a:solidFill>
                <a:latin typeface="Courier New" pitchFamily="49" charset="0"/>
              </a:rPr>
              <a:t>b</a:t>
            </a:r>
            <a:r>
              <a:rPr lang="en-US" sz="2400">
                <a:latin typeface="Courier New" pitchFamily="49" charset="0"/>
              </a:rPr>
              <a:t> </a:t>
            </a:r>
            <a:r>
              <a:rPr lang="en-US" sz="2400"/>
              <a:t>into</a:t>
            </a:r>
            <a:r>
              <a:rPr lang="en-US" sz="2400">
                <a:latin typeface="Courier New" pitchFamily="49" charset="0"/>
              </a:rPr>
              <a:t> </a:t>
            </a:r>
            <a:r>
              <a:rPr lang="en-US" sz="2400" b="1">
                <a:solidFill>
                  <a:srgbClr val="A50021"/>
                </a:solidFill>
                <a:latin typeface="Courier New" pitchFamily="49" charset="0"/>
              </a:rPr>
              <a:t>R3</a:t>
            </a:r>
          </a:p>
          <a:p>
            <a:pPr marL="609600" indent="-609600" algn="l">
              <a:lnSpc>
                <a:spcPct val="80000"/>
              </a:lnSpc>
              <a:spcBef>
                <a:spcPct val="20000"/>
              </a:spcBef>
              <a:buClr>
                <a:schemeClr val="tx1"/>
              </a:buClr>
              <a:buFont typeface="Wingdings" pitchFamily="2" charset="2"/>
              <a:buAutoNum type="arabicPeriod"/>
            </a:pPr>
            <a:r>
              <a:rPr lang="en-US" sz="2400"/>
              <a:t>Load</a:t>
            </a:r>
            <a:r>
              <a:rPr lang="en-US" sz="2400">
                <a:latin typeface="Courier New" pitchFamily="49" charset="0"/>
              </a:rPr>
              <a:t> </a:t>
            </a:r>
            <a:r>
              <a:rPr lang="en-US" sz="2400" b="1">
                <a:solidFill>
                  <a:schemeClr val="tx2"/>
                </a:solidFill>
                <a:latin typeface="Courier New" pitchFamily="49" charset="0"/>
              </a:rPr>
              <a:t>a</a:t>
            </a:r>
            <a:r>
              <a:rPr lang="en-US" sz="2400">
                <a:latin typeface="Courier New" pitchFamily="49" charset="0"/>
              </a:rPr>
              <a:t> </a:t>
            </a:r>
            <a:r>
              <a:rPr lang="en-US" sz="2400"/>
              <a:t>into</a:t>
            </a:r>
            <a:r>
              <a:rPr lang="en-US" sz="2400">
                <a:latin typeface="Courier New" pitchFamily="49" charset="0"/>
              </a:rPr>
              <a:t> </a:t>
            </a:r>
            <a:r>
              <a:rPr lang="en-US" sz="2400" b="1">
                <a:solidFill>
                  <a:srgbClr val="A50021"/>
                </a:solidFill>
                <a:latin typeface="Courier New" pitchFamily="49" charset="0"/>
              </a:rPr>
              <a:t>R4</a:t>
            </a:r>
          </a:p>
          <a:p>
            <a:pPr marL="609600" indent="-609600" algn="l">
              <a:lnSpc>
                <a:spcPct val="80000"/>
              </a:lnSpc>
              <a:spcBef>
                <a:spcPct val="20000"/>
              </a:spcBef>
              <a:buClr>
                <a:schemeClr val="tx1"/>
              </a:buClr>
              <a:buFont typeface="Wingdings" pitchFamily="2" charset="2"/>
              <a:buAutoNum type="arabicPeriod"/>
            </a:pPr>
            <a:r>
              <a:rPr lang="en-US" sz="2400"/>
              <a:t>Multiply</a:t>
            </a:r>
            <a:r>
              <a:rPr lang="en-US" sz="2400">
                <a:latin typeface="Courier New" pitchFamily="49" charset="0"/>
              </a:rPr>
              <a:t>                </a:t>
            </a:r>
            <a:r>
              <a:rPr lang="en-US" sz="2400" b="1">
                <a:solidFill>
                  <a:srgbClr val="A50021"/>
                </a:solidFill>
                <a:latin typeface="Courier New" pitchFamily="49" charset="0"/>
              </a:rPr>
              <a:t>R5</a:t>
            </a:r>
            <a:r>
              <a:rPr lang="en-US" sz="2400" b="1">
                <a:latin typeface="Courier New" pitchFamily="49" charset="0"/>
              </a:rPr>
              <a:t> = </a:t>
            </a:r>
            <a:r>
              <a:rPr lang="en-US" sz="2400" b="1">
                <a:solidFill>
                  <a:srgbClr val="A50021"/>
                </a:solidFill>
                <a:latin typeface="Courier New" pitchFamily="49" charset="0"/>
              </a:rPr>
              <a:t>R3</a:t>
            </a:r>
            <a:r>
              <a:rPr lang="en-US" sz="2400" b="1">
                <a:latin typeface="Courier New" pitchFamily="49" charset="0"/>
              </a:rPr>
              <a:t> * </a:t>
            </a:r>
            <a:r>
              <a:rPr lang="en-US" sz="2400" b="1">
                <a:solidFill>
                  <a:srgbClr val="A50021"/>
                </a:solidFill>
                <a:latin typeface="Courier New" pitchFamily="49" charset="0"/>
              </a:rPr>
              <a:t>R4</a:t>
            </a:r>
          </a:p>
          <a:p>
            <a:pPr marL="609600" indent="-609600" algn="l">
              <a:lnSpc>
                <a:spcPct val="80000"/>
              </a:lnSpc>
              <a:spcBef>
                <a:spcPct val="20000"/>
              </a:spcBef>
              <a:buClr>
                <a:schemeClr val="tx1"/>
              </a:buClr>
              <a:buFont typeface="Wingdings" pitchFamily="2" charset="2"/>
              <a:buAutoNum type="arabicPeriod"/>
            </a:pPr>
            <a:r>
              <a:rPr lang="en-US" sz="2400"/>
              <a:t>Add</a:t>
            </a:r>
            <a:r>
              <a:rPr lang="en-US" sz="2400">
                <a:latin typeface="Courier New" pitchFamily="49" charset="0"/>
              </a:rPr>
              <a:t> </a:t>
            </a:r>
            <a:r>
              <a:rPr lang="en-US" sz="2400" b="1">
                <a:solidFill>
                  <a:srgbClr val="A50021"/>
                </a:solidFill>
                <a:latin typeface="Courier New" pitchFamily="49" charset="0"/>
              </a:rPr>
              <a:t>R6</a:t>
            </a:r>
            <a:r>
              <a:rPr lang="en-US" sz="2400" b="1">
                <a:latin typeface="Courier New" pitchFamily="49" charset="0"/>
              </a:rPr>
              <a:t> = </a:t>
            </a:r>
            <a:r>
              <a:rPr lang="en-US" sz="2400" b="1">
                <a:solidFill>
                  <a:srgbClr val="A50021"/>
                </a:solidFill>
                <a:latin typeface="Courier New" pitchFamily="49" charset="0"/>
              </a:rPr>
              <a:t>R2</a:t>
            </a:r>
            <a:r>
              <a:rPr lang="en-US" sz="2400" b="1">
                <a:latin typeface="Courier New" pitchFamily="49" charset="0"/>
              </a:rPr>
              <a:t> + </a:t>
            </a:r>
            <a:r>
              <a:rPr lang="en-US" sz="2400" b="1">
                <a:solidFill>
                  <a:srgbClr val="A50021"/>
                </a:solidFill>
                <a:latin typeface="Courier New" pitchFamily="49" charset="0"/>
              </a:rPr>
              <a:t>R5</a:t>
            </a:r>
          </a:p>
          <a:p>
            <a:pPr marL="609600" indent="-609600" algn="l">
              <a:lnSpc>
                <a:spcPct val="80000"/>
              </a:lnSpc>
              <a:spcBef>
                <a:spcPct val="20000"/>
              </a:spcBef>
              <a:buClr>
                <a:schemeClr val="tx1"/>
              </a:buClr>
              <a:buFont typeface="Wingdings" pitchFamily="2" charset="2"/>
              <a:buAutoNum type="arabicPeriod"/>
            </a:pPr>
            <a:r>
              <a:rPr lang="en-US" sz="2400"/>
              <a:t>Store</a:t>
            </a:r>
            <a:r>
              <a:rPr lang="en-US" sz="2400">
                <a:latin typeface="Courier New" pitchFamily="49" charset="0"/>
              </a:rPr>
              <a:t> </a:t>
            </a:r>
            <a:r>
              <a:rPr lang="en-US" sz="2400" b="1">
                <a:solidFill>
                  <a:srgbClr val="A50021"/>
                </a:solidFill>
                <a:latin typeface="Courier New" pitchFamily="49" charset="0"/>
              </a:rPr>
              <a:t>R6</a:t>
            </a:r>
            <a:r>
              <a:rPr lang="en-US" sz="2400">
                <a:latin typeface="Courier New" pitchFamily="49" charset="0"/>
              </a:rPr>
              <a:t> </a:t>
            </a:r>
            <a:r>
              <a:rPr lang="en-US" sz="2400"/>
              <a:t>into</a:t>
            </a:r>
            <a:r>
              <a:rPr lang="en-US" sz="2400">
                <a:latin typeface="Courier New" pitchFamily="49" charset="0"/>
              </a:rPr>
              <a:t> </a:t>
            </a:r>
            <a:r>
              <a:rPr lang="en-US" sz="2400" b="1">
                <a:solidFill>
                  <a:schemeClr val="tx2"/>
                </a:solidFill>
                <a:latin typeface="Courier New" pitchFamily="49" charset="0"/>
              </a:rPr>
              <a:t>z</a:t>
            </a:r>
            <a:endParaRPr lang="en-US" sz="2400">
              <a:solidFill>
                <a:schemeClr val="tx2"/>
              </a:solidFill>
              <a:latin typeface="Courier New" pitchFamily="49" charset="0"/>
            </a:endParaRPr>
          </a:p>
        </p:txBody>
      </p:sp>
    </p:spTree>
    <p:custDataLst>
      <p:tags r:id="rId1"/>
    </p:custDataLst>
    <p:extLst>
      <p:ext uri="{BB962C8B-B14F-4D97-AF65-F5344CB8AC3E}">
        <p14:creationId xmlns:p14="http://schemas.microsoft.com/office/powerpoint/2010/main" val="2075561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7" name="Slide Number Placeholder 4"/>
          <p:cNvSpPr>
            <a:spLocks noGrp="1"/>
          </p:cNvSpPr>
          <p:nvPr>
            <p:ph type="sldNum" sz="quarter" idx="11"/>
          </p:nvPr>
        </p:nvSpPr>
        <p:spPr/>
        <p:txBody>
          <a:bodyPr/>
          <a:lstStyle/>
          <a:p>
            <a:fld id="{EB88CA46-974D-4F8C-946B-5349B1306307}" type="slidenum">
              <a:rPr lang="en-US"/>
              <a:pPr/>
              <a:t>31</a:t>
            </a:fld>
            <a:endParaRPr lang="en-US"/>
          </a:p>
        </p:txBody>
      </p:sp>
      <p:sp>
        <p:nvSpPr>
          <p:cNvPr id="571394" name="Rectangle 2"/>
          <p:cNvSpPr>
            <a:spLocks noGrp="1" noChangeArrowheads="1"/>
          </p:cNvSpPr>
          <p:nvPr>
            <p:ph type="title"/>
          </p:nvPr>
        </p:nvSpPr>
        <p:spPr/>
        <p:txBody>
          <a:bodyPr/>
          <a:lstStyle/>
          <a:p>
            <a:r>
              <a:rPr lang="en-US"/>
              <a:t>Superscalar Operation</a:t>
            </a:r>
          </a:p>
        </p:txBody>
      </p:sp>
      <p:sp>
        <p:nvSpPr>
          <p:cNvPr id="571395" name="Rectangle 3"/>
          <p:cNvSpPr>
            <a:spLocks noGrp="1" noChangeArrowheads="1"/>
          </p:cNvSpPr>
          <p:nvPr>
            <p:ph type="body" idx="1"/>
          </p:nvPr>
        </p:nvSpPr>
        <p:spPr>
          <a:xfrm>
            <a:off x="762000" y="1600200"/>
            <a:ext cx="7545388" cy="3124200"/>
          </a:xfrm>
        </p:spPr>
        <p:txBody>
          <a:bodyPr/>
          <a:lstStyle/>
          <a:p>
            <a:pPr marL="609600" indent="-609600">
              <a:buClr>
                <a:schemeClr val="tx1"/>
              </a:buClr>
              <a:buSzTx/>
              <a:buFont typeface="Wingdings" pitchFamily="2" charset="2"/>
              <a:buAutoNum type="arabicPeriod"/>
            </a:pPr>
            <a:r>
              <a:rPr lang="en-US"/>
              <a:t>Load</a:t>
            </a:r>
            <a:r>
              <a:rPr lang="en-US">
                <a:latin typeface="Courier New" pitchFamily="49" charset="0"/>
              </a:rPr>
              <a:t> </a:t>
            </a:r>
            <a:r>
              <a:rPr lang="en-US" b="1">
                <a:solidFill>
                  <a:schemeClr val="tx2"/>
                </a:solidFill>
                <a:latin typeface="Courier New" pitchFamily="49" charset="0"/>
              </a:rPr>
              <a:t>a</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R0</a:t>
            </a:r>
            <a:r>
              <a:rPr lang="en-US" b="1">
                <a:latin typeface="Courier New" pitchFamily="49" charset="0"/>
              </a:rPr>
              <a:t> </a:t>
            </a:r>
            <a:r>
              <a:rPr lang="en-US" b="1" u="sng"/>
              <a:t>AND</a:t>
            </a:r>
            <a:endParaRPr lang="en-US" b="1">
              <a:latin typeface="Courier New" pitchFamily="49" charset="0"/>
            </a:endParaRPr>
          </a:p>
          <a:p>
            <a:pPr marL="609600" indent="-609600">
              <a:lnSpc>
                <a:spcPct val="80000"/>
              </a:lnSpc>
              <a:buFont typeface="Wingdings" pitchFamily="2" charset="2"/>
              <a:buNone/>
            </a:pPr>
            <a:r>
              <a:rPr lang="en-US"/>
              <a:t>	load</a:t>
            </a:r>
            <a:r>
              <a:rPr lang="en-US">
                <a:latin typeface="Courier New" pitchFamily="49" charset="0"/>
              </a:rPr>
              <a:t> </a:t>
            </a:r>
            <a:r>
              <a:rPr lang="en-US" b="1">
                <a:solidFill>
                  <a:schemeClr val="tx2"/>
                </a:solidFill>
                <a:latin typeface="Courier New" pitchFamily="49" charset="0"/>
              </a:rPr>
              <a:t>b</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R1</a:t>
            </a:r>
          </a:p>
          <a:p>
            <a:pPr marL="609600" indent="-609600">
              <a:lnSpc>
                <a:spcPct val="80000"/>
              </a:lnSpc>
              <a:buClr>
                <a:schemeClr val="tx1"/>
              </a:buClr>
              <a:buSzTx/>
              <a:buFont typeface="Wingdings" pitchFamily="2" charset="2"/>
              <a:buAutoNum type="arabicPeriod" startAt="2"/>
            </a:pPr>
            <a:r>
              <a:rPr lang="en-US"/>
              <a:t>Multiply</a:t>
            </a:r>
            <a:r>
              <a:rPr lang="en-US">
                <a:latin typeface="Courier New" pitchFamily="49" charset="0"/>
              </a:rPr>
              <a:t> </a:t>
            </a:r>
            <a:r>
              <a:rPr lang="en-US" b="1">
                <a:solidFill>
                  <a:srgbClr val="A50021"/>
                </a:solidFill>
                <a:latin typeface="Courier New" pitchFamily="49" charset="0"/>
              </a:rPr>
              <a:t>R2</a:t>
            </a:r>
            <a:r>
              <a:rPr lang="en-US" b="1">
                <a:latin typeface="Courier New" pitchFamily="49" charset="0"/>
              </a:rPr>
              <a:t> = </a:t>
            </a:r>
            <a:r>
              <a:rPr lang="en-US" b="1">
                <a:solidFill>
                  <a:srgbClr val="A50021"/>
                </a:solidFill>
                <a:latin typeface="Courier New" pitchFamily="49" charset="0"/>
              </a:rPr>
              <a:t>R0</a:t>
            </a:r>
            <a:r>
              <a:rPr lang="en-US" b="1">
                <a:latin typeface="Courier New" pitchFamily="49" charset="0"/>
              </a:rPr>
              <a:t> * </a:t>
            </a:r>
            <a:r>
              <a:rPr lang="en-US" b="1">
                <a:solidFill>
                  <a:srgbClr val="A50021"/>
                </a:solidFill>
                <a:latin typeface="Courier New" pitchFamily="49" charset="0"/>
              </a:rPr>
              <a:t>R1</a:t>
            </a:r>
            <a:r>
              <a:rPr lang="en-US" b="1">
                <a:latin typeface="Courier New" pitchFamily="49" charset="0"/>
              </a:rPr>
              <a:t> </a:t>
            </a:r>
            <a:r>
              <a:rPr lang="en-US" b="1" u="sng"/>
              <a:t>AND</a:t>
            </a:r>
            <a:endParaRPr lang="en-US" b="1">
              <a:latin typeface="Courier New" pitchFamily="49" charset="0"/>
            </a:endParaRPr>
          </a:p>
          <a:p>
            <a:pPr marL="609600" indent="-609600">
              <a:lnSpc>
                <a:spcPct val="80000"/>
              </a:lnSpc>
              <a:buFont typeface="Wingdings" pitchFamily="2" charset="2"/>
              <a:buNone/>
            </a:pPr>
            <a:r>
              <a:rPr lang="en-US"/>
              <a:t>	load</a:t>
            </a:r>
            <a:r>
              <a:rPr lang="en-US">
                <a:latin typeface="Courier New" pitchFamily="49" charset="0"/>
              </a:rPr>
              <a:t> </a:t>
            </a:r>
            <a:r>
              <a:rPr lang="en-US" b="1">
                <a:solidFill>
                  <a:schemeClr val="tx2"/>
                </a:solidFill>
                <a:latin typeface="Courier New" pitchFamily="49" charset="0"/>
              </a:rPr>
              <a:t>c</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R3</a:t>
            </a:r>
            <a:r>
              <a:rPr lang="en-US" b="1">
                <a:latin typeface="Courier New" pitchFamily="49" charset="0"/>
              </a:rPr>
              <a:t> </a:t>
            </a:r>
            <a:r>
              <a:rPr lang="en-US" b="1" u="sng"/>
              <a:t>AND</a:t>
            </a:r>
            <a:r>
              <a:rPr lang="en-US" b="1"/>
              <a:t>  </a:t>
            </a:r>
          </a:p>
          <a:p>
            <a:pPr marL="609600" indent="-609600">
              <a:lnSpc>
                <a:spcPct val="80000"/>
              </a:lnSpc>
              <a:buFont typeface="Wingdings" pitchFamily="2" charset="2"/>
              <a:buNone/>
            </a:pPr>
            <a:r>
              <a:rPr lang="en-US" b="1"/>
              <a:t>	</a:t>
            </a:r>
            <a:r>
              <a:rPr lang="en-US"/>
              <a:t>load</a:t>
            </a:r>
            <a:r>
              <a:rPr lang="en-US">
                <a:latin typeface="Courier New" pitchFamily="49" charset="0"/>
              </a:rPr>
              <a:t> </a:t>
            </a:r>
            <a:r>
              <a:rPr lang="en-US" b="1">
                <a:solidFill>
                  <a:schemeClr val="tx2"/>
                </a:solidFill>
                <a:latin typeface="Courier New" pitchFamily="49" charset="0"/>
              </a:rPr>
              <a:t>d</a:t>
            </a:r>
            <a:r>
              <a:rPr lang="en-US">
                <a:latin typeface="Courier New" pitchFamily="49" charset="0"/>
              </a:rPr>
              <a:t> </a:t>
            </a:r>
            <a:r>
              <a:rPr lang="en-US"/>
              <a:t>into</a:t>
            </a:r>
            <a:r>
              <a:rPr lang="en-US">
                <a:latin typeface="Courier New" pitchFamily="49" charset="0"/>
              </a:rPr>
              <a:t> </a:t>
            </a:r>
            <a:r>
              <a:rPr lang="en-US" b="1">
                <a:solidFill>
                  <a:srgbClr val="A50021"/>
                </a:solidFill>
                <a:latin typeface="Courier New" pitchFamily="49" charset="0"/>
              </a:rPr>
              <a:t>R4</a:t>
            </a:r>
          </a:p>
          <a:p>
            <a:pPr marL="609600" indent="-609600">
              <a:lnSpc>
                <a:spcPct val="80000"/>
              </a:lnSpc>
              <a:buClr>
                <a:schemeClr val="tx1"/>
              </a:buClr>
              <a:buSzTx/>
              <a:buFont typeface="Wingdings" pitchFamily="2" charset="2"/>
              <a:buAutoNum type="arabicPeriod" startAt="3"/>
            </a:pPr>
            <a:r>
              <a:rPr lang="en-US"/>
              <a:t>Multiply</a:t>
            </a:r>
            <a:r>
              <a:rPr lang="en-US">
                <a:latin typeface="Courier New" pitchFamily="49" charset="0"/>
              </a:rPr>
              <a:t> </a:t>
            </a:r>
            <a:r>
              <a:rPr lang="en-US" b="1">
                <a:solidFill>
                  <a:srgbClr val="A50021"/>
                </a:solidFill>
                <a:latin typeface="Courier New" pitchFamily="49" charset="0"/>
              </a:rPr>
              <a:t>R5</a:t>
            </a:r>
            <a:r>
              <a:rPr lang="en-US" b="1">
                <a:latin typeface="Courier New" pitchFamily="49" charset="0"/>
              </a:rPr>
              <a:t> = </a:t>
            </a:r>
            <a:r>
              <a:rPr lang="en-US" b="1">
                <a:solidFill>
                  <a:srgbClr val="A50021"/>
                </a:solidFill>
                <a:latin typeface="Courier New" pitchFamily="49" charset="0"/>
              </a:rPr>
              <a:t>R3</a:t>
            </a:r>
            <a:r>
              <a:rPr lang="en-US" b="1">
                <a:latin typeface="Courier New" pitchFamily="49" charset="0"/>
              </a:rPr>
              <a:t> * </a:t>
            </a:r>
            <a:r>
              <a:rPr lang="en-US" b="1">
                <a:solidFill>
                  <a:srgbClr val="A50021"/>
                </a:solidFill>
                <a:latin typeface="Courier New" pitchFamily="49" charset="0"/>
              </a:rPr>
              <a:t>R4</a:t>
            </a:r>
          </a:p>
          <a:p>
            <a:pPr marL="609600" indent="-609600">
              <a:lnSpc>
                <a:spcPct val="80000"/>
              </a:lnSpc>
              <a:buClr>
                <a:schemeClr val="tx1"/>
              </a:buClr>
              <a:buSzTx/>
              <a:buFont typeface="Wingdings" pitchFamily="2" charset="2"/>
              <a:buAutoNum type="arabicPeriod" startAt="3"/>
            </a:pPr>
            <a:r>
              <a:rPr lang="en-US"/>
              <a:t>Add</a:t>
            </a:r>
            <a:r>
              <a:rPr lang="en-US">
                <a:latin typeface="Courier New" pitchFamily="49" charset="0"/>
              </a:rPr>
              <a:t> </a:t>
            </a:r>
            <a:r>
              <a:rPr lang="en-US" b="1">
                <a:solidFill>
                  <a:srgbClr val="A50021"/>
                </a:solidFill>
                <a:latin typeface="Courier New" pitchFamily="49" charset="0"/>
              </a:rPr>
              <a:t>R6</a:t>
            </a:r>
            <a:r>
              <a:rPr lang="en-US" b="1">
                <a:latin typeface="Courier New" pitchFamily="49" charset="0"/>
              </a:rPr>
              <a:t> = </a:t>
            </a:r>
            <a:r>
              <a:rPr lang="en-US" b="1">
                <a:solidFill>
                  <a:srgbClr val="A50021"/>
                </a:solidFill>
                <a:latin typeface="Courier New" pitchFamily="49" charset="0"/>
              </a:rPr>
              <a:t>R2</a:t>
            </a:r>
            <a:r>
              <a:rPr lang="en-US" b="1">
                <a:latin typeface="Courier New" pitchFamily="49" charset="0"/>
              </a:rPr>
              <a:t> + </a:t>
            </a:r>
            <a:r>
              <a:rPr lang="en-US" b="1">
                <a:solidFill>
                  <a:srgbClr val="A50021"/>
                </a:solidFill>
                <a:latin typeface="Courier New" pitchFamily="49" charset="0"/>
              </a:rPr>
              <a:t>R5</a:t>
            </a:r>
          </a:p>
          <a:p>
            <a:pPr marL="609600" indent="-609600">
              <a:lnSpc>
                <a:spcPct val="80000"/>
              </a:lnSpc>
              <a:buClr>
                <a:schemeClr val="tx1"/>
              </a:buClr>
              <a:buSzTx/>
              <a:buFont typeface="Wingdings" pitchFamily="2" charset="2"/>
              <a:buAutoNum type="arabicPeriod" startAt="3"/>
            </a:pPr>
            <a:r>
              <a:rPr lang="en-US"/>
              <a:t>Store</a:t>
            </a:r>
            <a:r>
              <a:rPr lang="en-US">
                <a:latin typeface="Courier New" pitchFamily="49" charset="0"/>
              </a:rPr>
              <a:t> </a:t>
            </a:r>
            <a:r>
              <a:rPr lang="en-US" b="1">
                <a:solidFill>
                  <a:srgbClr val="A50021"/>
                </a:solidFill>
                <a:latin typeface="Courier New" pitchFamily="49" charset="0"/>
              </a:rPr>
              <a:t>R6</a:t>
            </a:r>
            <a:r>
              <a:rPr lang="en-US">
                <a:latin typeface="Courier New" pitchFamily="49" charset="0"/>
              </a:rPr>
              <a:t> </a:t>
            </a:r>
            <a:r>
              <a:rPr lang="en-US"/>
              <a:t>into</a:t>
            </a:r>
            <a:r>
              <a:rPr lang="en-US">
                <a:latin typeface="Courier New" pitchFamily="49" charset="0"/>
              </a:rPr>
              <a:t> </a:t>
            </a:r>
            <a:r>
              <a:rPr lang="en-US" b="1">
                <a:solidFill>
                  <a:schemeClr val="tx2"/>
                </a:solidFill>
                <a:latin typeface="Courier New" pitchFamily="49" charset="0"/>
              </a:rPr>
              <a:t>z</a:t>
            </a:r>
            <a:endParaRPr lang="en-US">
              <a:solidFill>
                <a:schemeClr val="tx2"/>
              </a:solidFill>
              <a:latin typeface="Courier New" pitchFamily="49" charset="0"/>
            </a:endParaRPr>
          </a:p>
        </p:txBody>
      </p:sp>
      <p:sp>
        <p:nvSpPr>
          <p:cNvPr id="571396" name="Text Box 4"/>
          <p:cNvSpPr txBox="1">
            <a:spLocks noChangeArrowheads="1"/>
          </p:cNvSpPr>
          <p:nvPr/>
        </p:nvSpPr>
        <p:spPr bwMode="auto">
          <a:xfrm>
            <a:off x="2544763" y="1181100"/>
            <a:ext cx="4584700" cy="579438"/>
          </a:xfrm>
          <a:prstGeom prst="rect">
            <a:avLst/>
          </a:prstGeom>
          <a:noFill/>
          <a:ln w="9525">
            <a:noFill/>
            <a:miter lim="800000"/>
            <a:headEnd/>
            <a:tailEnd/>
          </a:ln>
          <a:effectLst/>
        </p:spPr>
        <p:txBody>
          <a:bodyPr wrap="none">
            <a:spAutoFit/>
          </a:bodyPr>
          <a:lstStyle/>
          <a:p>
            <a:r>
              <a:rPr lang="en-US" sz="3200" b="1">
                <a:solidFill>
                  <a:schemeClr val="hlink"/>
                </a:solidFill>
                <a:latin typeface="Courier New" pitchFamily="49" charset="0"/>
              </a:rPr>
              <a:t>z = a * b + c * d;</a:t>
            </a:r>
          </a:p>
        </p:txBody>
      </p:sp>
      <p:sp>
        <p:nvSpPr>
          <p:cNvPr id="571397" name="Text Box 5"/>
          <p:cNvSpPr txBox="1">
            <a:spLocks noChangeArrowheads="1"/>
          </p:cNvSpPr>
          <p:nvPr/>
        </p:nvSpPr>
        <p:spPr bwMode="auto">
          <a:xfrm>
            <a:off x="2700338" y="4495800"/>
            <a:ext cx="5899150" cy="1549400"/>
          </a:xfrm>
          <a:prstGeom prst="rect">
            <a:avLst/>
          </a:prstGeom>
          <a:noFill/>
          <a:ln w="9525">
            <a:noFill/>
            <a:miter lim="800000"/>
            <a:headEnd/>
            <a:tailEnd/>
          </a:ln>
          <a:effectLst/>
        </p:spPr>
        <p:txBody>
          <a:bodyPr wrap="none">
            <a:spAutoFit/>
          </a:bodyPr>
          <a:lstStyle/>
          <a:p>
            <a:r>
              <a:rPr lang="en-US" sz="2800" dirty="0">
                <a:solidFill>
                  <a:schemeClr val="folHlink"/>
                </a:solidFill>
              </a:rPr>
              <a:t>If order doesn’t matter,</a:t>
            </a:r>
          </a:p>
          <a:p>
            <a:pPr>
              <a:lnSpc>
                <a:spcPct val="80000"/>
              </a:lnSpc>
            </a:pPr>
            <a:r>
              <a:rPr lang="en-US" sz="2800" dirty="0">
                <a:solidFill>
                  <a:schemeClr val="folHlink"/>
                </a:solidFill>
              </a:rPr>
              <a:t>then things can happen </a:t>
            </a:r>
            <a:r>
              <a:rPr lang="en-US" sz="2800" b="1" u="sng" dirty="0">
                <a:solidFill>
                  <a:schemeClr val="hlink"/>
                </a:solidFill>
              </a:rPr>
              <a:t>simultaneously</a:t>
            </a:r>
            <a:r>
              <a:rPr lang="en-US" sz="2800" dirty="0">
                <a:solidFill>
                  <a:schemeClr val="folHlink"/>
                </a:solidFill>
              </a:rPr>
              <a:t>.</a:t>
            </a:r>
          </a:p>
          <a:p>
            <a:pPr>
              <a:lnSpc>
                <a:spcPct val="90000"/>
              </a:lnSpc>
            </a:pPr>
            <a:r>
              <a:rPr lang="en-US" sz="2800" dirty="0">
                <a:solidFill>
                  <a:schemeClr val="folHlink"/>
                </a:solidFill>
              </a:rPr>
              <a:t>So, we go from 8 operations down to 5.</a:t>
            </a:r>
          </a:p>
          <a:p>
            <a:r>
              <a:rPr lang="en-US" sz="2000" dirty="0">
                <a:solidFill>
                  <a:schemeClr val="folHlink"/>
                </a:solidFill>
              </a:rPr>
              <a:t>(Note: T</a:t>
            </a:r>
            <a:r>
              <a:rPr lang="en-US" sz="2000" dirty="0" smtClean="0">
                <a:solidFill>
                  <a:schemeClr val="folHlink"/>
                </a:solidFill>
              </a:rPr>
              <a:t>here </a:t>
            </a:r>
            <a:r>
              <a:rPr lang="en-US" sz="2000" dirty="0">
                <a:solidFill>
                  <a:schemeClr val="folHlink"/>
                </a:solidFill>
              </a:rPr>
              <a:t>are lots of simplifying assumptions here.)</a:t>
            </a:r>
          </a:p>
        </p:txBody>
      </p:sp>
    </p:spTree>
    <p:custDataLst>
      <p:tags r:id="rId1"/>
    </p:custDataLst>
    <p:extLst>
      <p:ext uri="{BB962C8B-B14F-4D97-AF65-F5344CB8AC3E}">
        <p14:creationId xmlns:p14="http://schemas.microsoft.com/office/powerpoint/2010/main" val="2648406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p:txBody>
          <a:bodyPr/>
          <a:lstStyle/>
          <a:p>
            <a:r>
              <a:rPr lang="en-US" sz="6000"/>
              <a:t>Loops</a:t>
            </a:r>
          </a:p>
        </p:txBody>
      </p:sp>
    </p:spTree>
    <p:custDataLst>
      <p:tags r:id="rId1"/>
    </p:custDataLst>
    <p:extLst>
      <p:ext uri="{BB962C8B-B14F-4D97-AF65-F5344CB8AC3E}">
        <p14:creationId xmlns:p14="http://schemas.microsoft.com/office/powerpoint/2010/main" val="968625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693B587E-7B2C-41ED-A480-298C8F40A306}" type="slidenum">
              <a:rPr lang="en-US"/>
              <a:pPr/>
              <a:t>33</a:t>
            </a:fld>
            <a:endParaRPr lang="en-US"/>
          </a:p>
        </p:txBody>
      </p:sp>
      <p:sp>
        <p:nvSpPr>
          <p:cNvPr id="573442" name="Rectangle 2"/>
          <p:cNvSpPr>
            <a:spLocks noGrp="1" noChangeArrowheads="1"/>
          </p:cNvSpPr>
          <p:nvPr>
            <p:ph type="title"/>
          </p:nvPr>
        </p:nvSpPr>
        <p:spPr/>
        <p:txBody>
          <a:bodyPr/>
          <a:lstStyle/>
          <a:p>
            <a:r>
              <a:rPr lang="en-US"/>
              <a:t>Loops Are Good</a:t>
            </a:r>
          </a:p>
        </p:txBody>
      </p:sp>
      <p:sp>
        <p:nvSpPr>
          <p:cNvPr id="573443" name="Rectangle 3"/>
          <p:cNvSpPr>
            <a:spLocks noGrp="1" noChangeArrowheads="1"/>
          </p:cNvSpPr>
          <p:nvPr>
            <p:ph type="body" idx="1"/>
          </p:nvPr>
        </p:nvSpPr>
        <p:spPr>
          <a:xfrm>
            <a:off x="609600" y="1371600"/>
            <a:ext cx="7924800" cy="1752600"/>
          </a:xfrm>
        </p:spPr>
        <p:txBody>
          <a:bodyPr/>
          <a:lstStyle/>
          <a:p>
            <a:pPr>
              <a:buFont typeface="Wingdings" pitchFamily="2" charset="2"/>
              <a:buNone/>
            </a:pPr>
            <a:r>
              <a:rPr lang="en-US"/>
              <a:t>Most compilers are very good at optimizing </a:t>
            </a:r>
            <a:r>
              <a:rPr lang="en-US" b="1" u="sng">
                <a:solidFill>
                  <a:schemeClr val="folHlink"/>
                </a:solidFill>
              </a:rPr>
              <a:t>loops</a:t>
            </a:r>
            <a:r>
              <a:rPr lang="en-US"/>
              <a:t>, and not very good at optimizing other constructs.</a:t>
            </a:r>
          </a:p>
          <a:p>
            <a:pPr>
              <a:spcBef>
                <a:spcPct val="0"/>
              </a:spcBef>
              <a:buClrTx/>
              <a:buSzTx/>
              <a:buFontTx/>
              <a:buNone/>
            </a:pPr>
            <a:r>
              <a:rPr lang="en-US" b="1">
                <a:solidFill>
                  <a:schemeClr val="folHlink"/>
                </a:solidFill>
              </a:rPr>
              <a:t>Why?</a:t>
            </a:r>
            <a:endParaRPr lang="en-US">
              <a:solidFill>
                <a:schemeClr val="folHlink"/>
              </a:solidFill>
            </a:endParaRPr>
          </a:p>
        </p:txBody>
      </p:sp>
      <p:sp>
        <p:nvSpPr>
          <p:cNvPr id="573444" name="Text Box 4"/>
          <p:cNvSpPr txBox="1">
            <a:spLocks noChangeArrowheads="1"/>
          </p:cNvSpPr>
          <p:nvPr/>
        </p:nvSpPr>
        <p:spPr bwMode="auto">
          <a:xfrm>
            <a:off x="609600" y="2743200"/>
            <a:ext cx="8034338" cy="2647950"/>
          </a:xfrm>
          <a:prstGeom prst="rect">
            <a:avLst/>
          </a:prstGeom>
          <a:noFill/>
          <a:ln w="9525">
            <a:noFill/>
            <a:miter lim="800000"/>
            <a:headEnd/>
            <a:tailEnd/>
          </a:ln>
          <a:effectLst/>
        </p:spPr>
        <p:txBody>
          <a:bodyPr wrap="none">
            <a:spAutoFit/>
          </a:bodyPr>
          <a:lstStyle/>
          <a:p>
            <a:pPr algn="l"/>
            <a:r>
              <a:rPr lang="en-US" sz="2400" b="1">
                <a:solidFill>
                  <a:schemeClr val="folHlink"/>
                </a:solidFill>
                <a:latin typeface="Courier New" pitchFamily="49" charset="0"/>
              </a:rPr>
              <a:t>DO index = 1, length</a:t>
            </a:r>
          </a:p>
          <a:p>
            <a:pPr algn="l"/>
            <a:r>
              <a:rPr lang="en-US" sz="2400" b="1">
                <a:solidFill>
                  <a:schemeClr val="folHlink"/>
                </a:solidFill>
                <a:latin typeface="Courier New" pitchFamily="49" charset="0"/>
              </a:rPr>
              <a:t>    dst(index) = src1(index) + src2(index)</a:t>
            </a:r>
          </a:p>
          <a:p>
            <a:pPr algn="l"/>
            <a:r>
              <a:rPr lang="en-US" sz="2400" b="1">
                <a:solidFill>
                  <a:schemeClr val="folHlink"/>
                </a:solidFill>
                <a:latin typeface="Courier New" pitchFamily="49" charset="0"/>
              </a:rPr>
              <a:t>END DO</a:t>
            </a:r>
          </a:p>
          <a:p>
            <a:pPr algn="l"/>
            <a:endParaRPr lang="en-US" sz="2400" b="1">
              <a:solidFill>
                <a:schemeClr val="folHlink"/>
              </a:solidFill>
              <a:latin typeface="Courier New" pitchFamily="49" charset="0"/>
            </a:endParaRPr>
          </a:p>
          <a:p>
            <a:pPr algn="l"/>
            <a:r>
              <a:rPr lang="en-US" sz="2400" b="1">
                <a:solidFill>
                  <a:schemeClr val="folHlink"/>
                </a:solidFill>
                <a:latin typeface="Courier New" pitchFamily="49" charset="0"/>
              </a:rPr>
              <a:t>for (index = 0; index &lt; length; index++) {</a:t>
            </a:r>
          </a:p>
          <a:p>
            <a:pPr algn="l"/>
            <a:r>
              <a:rPr lang="en-US" sz="2400" b="1">
                <a:solidFill>
                  <a:schemeClr val="folHlink"/>
                </a:solidFill>
                <a:latin typeface="Courier New" pitchFamily="49" charset="0"/>
              </a:rPr>
              <a:t>    dst[index] = src1[index] + src2[index];</a:t>
            </a:r>
          </a:p>
          <a:p>
            <a:pPr algn="l"/>
            <a:r>
              <a:rPr lang="en-US" sz="2400" b="1">
                <a:solidFill>
                  <a:schemeClr val="folHlink"/>
                </a:solidFill>
                <a:latin typeface="Courier New" pitchFamily="49" charset="0"/>
              </a:rPr>
              <a:t>}</a:t>
            </a:r>
          </a:p>
        </p:txBody>
      </p:sp>
    </p:spTree>
    <p:custDataLst>
      <p:tags r:id="rId1"/>
    </p:custDataLst>
    <p:extLst>
      <p:ext uri="{BB962C8B-B14F-4D97-AF65-F5344CB8AC3E}">
        <p14:creationId xmlns:p14="http://schemas.microsoft.com/office/powerpoint/2010/main" val="2726323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DBF152CD-19FE-4CEC-A7CA-4F50535B4DAB}" type="slidenum">
              <a:rPr lang="en-US"/>
              <a:pPr/>
              <a:t>34</a:t>
            </a:fld>
            <a:endParaRPr lang="en-US"/>
          </a:p>
        </p:txBody>
      </p:sp>
      <p:sp>
        <p:nvSpPr>
          <p:cNvPr id="574466" name="Rectangle 2"/>
          <p:cNvSpPr>
            <a:spLocks noGrp="1" noChangeArrowheads="1"/>
          </p:cNvSpPr>
          <p:nvPr>
            <p:ph type="title"/>
          </p:nvPr>
        </p:nvSpPr>
        <p:spPr/>
        <p:txBody>
          <a:bodyPr/>
          <a:lstStyle/>
          <a:p>
            <a:r>
              <a:rPr lang="en-US"/>
              <a:t>Why Loops Are Good</a:t>
            </a:r>
          </a:p>
        </p:txBody>
      </p:sp>
      <p:sp>
        <p:nvSpPr>
          <p:cNvPr id="574467" name="Rectangle 3"/>
          <p:cNvSpPr>
            <a:spLocks noGrp="1" noChangeArrowheads="1"/>
          </p:cNvSpPr>
          <p:nvPr>
            <p:ph type="body" idx="1"/>
          </p:nvPr>
        </p:nvSpPr>
        <p:spPr>
          <a:xfrm>
            <a:off x="685800" y="1371600"/>
            <a:ext cx="7848600" cy="5029200"/>
          </a:xfrm>
        </p:spPr>
        <p:txBody>
          <a:bodyPr/>
          <a:lstStyle/>
          <a:p>
            <a:r>
              <a:rPr lang="en-US" dirty="0"/>
              <a:t>Loops are </a:t>
            </a:r>
            <a:r>
              <a:rPr lang="en-US" b="1" u="sng" dirty="0"/>
              <a:t>very common</a:t>
            </a:r>
            <a:r>
              <a:rPr lang="en-US" dirty="0"/>
              <a:t> in many programs.</a:t>
            </a:r>
          </a:p>
          <a:p>
            <a:r>
              <a:rPr lang="en-US" dirty="0"/>
              <a:t>Also, it’s easier to </a:t>
            </a:r>
            <a:r>
              <a:rPr lang="en-US" b="1" i="1" u="sng" dirty="0"/>
              <a:t>optimize</a:t>
            </a:r>
            <a:r>
              <a:rPr lang="en-US" dirty="0"/>
              <a:t> loops than </a:t>
            </a:r>
            <a:r>
              <a:rPr lang="en-US" dirty="0" smtClean="0"/>
              <a:t>to optimize        more </a:t>
            </a:r>
            <a:r>
              <a:rPr lang="en-US" dirty="0"/>
              <a:t>arbitrary </a:t>
            </a:r>
            <a:r>
              <a:rPr lang="en-US" dirty="0" smtClean="0"/>
              <a:t>sequences </a:t>
            </a:r>
            <a:r>
              <a:rPr lang="en-US" dirty="0"/>
              <a:t>of instructions</a:t>
            </a:r>
            <a:r>
              <a:rPr lang="en-US" dirty="0" smtClean="0"/>
              <a:t>: </a:t>
            </a:r>
            <a:r>
              <a:rPr lang="en-US" dirty="0"/>
              <a:t>when a program does </a:t>
            </a:r>
            <a:r>
              <a:rPr lang="en-US" b="1" u="sng" dirty="0"/>
              <a:t>the same thing over and over</a:t>
            </a:r>
            <a:r>
              <a:rPr lang="en-US" dirty="0"/>
              <a:t>, it’s </a:t>
            </a:r>
            <a:r>
              <a:rPr lang="en-US" b="1" u="sng" dirty="0"/>
              <a:t>easier to predict</a:t>
            </a:r>
            <a:r>
              <a:rPr lang="en-US" dirty="0"/>
              <a:t> what’s likely to happen next.</a:t>
            </a:r>
          </a:p>
          <a:p>
            <a:pPr>
              <a:buFont typeface="Wingdings" pitchFamily="2" charset="2"/>
              <a:buNone/>
            </a:pPr>
            <a:r>
              <a:rPr lang="en-US" dirty="0"/>
              <a:t>So, hardware vendors have designed their products to be able to execute loops </a:t>
            </a:r>
            <a:r>
              <a:rPr lang="en-US" dirty="0" smtClean="0"/>
              <a:t>quickly</a:t>
            </a:r>
            <a:r>
              <a:rPr lang="en-US" dirty="0"/>
              <a:t>.</a:t>
            </a:r>
          </a:p>
        </p:txBody>
      </p:sp>
    </p:spTree>
    <p:custDataLst>
      <p:tags r:id="rId1"/>
    </p:custDataLst>
    <p:extLst>
      <p:ext uri="{BB962C8B-B14F-4D97-AF65-F5344CB8AC3E}">
        <p14:creationId xmlns:p14="http://schemas.microsoft.com/office/powerpoint/2010/main" val="1474414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4" name="Slide Number Placeholder 2"/>
          <p:cNvSpPr>
            <a:spLocks noGrp="1"/>
          </p:cNvSpPr>
          <p:nvPr>
            <p:ph type="sldNum" sz="quarter" idx="11"/>
          </p:nvPr>
        </p:nvSpPr>
        <p:spPr/>
        <p:txBody>
          <a:bodyPr/>
          <a:lstStyle/>
          <a:p>
            <a:fld id="{B7FEFE95-FBB2-4553-A8EF-E0AE3E93A0E9}" type="slidenum">
              <a:rPr lang="en-US"/>
              <a:pPr/>
              <a:t>35</a:t>
            </a:fld>
            <a:endParaRPr lang="en-US"/>
          </a:p>
        </p:txBody>
      </p:sp>
      <p:sp>
        <p:nvSpPr>
          <p:cNvPr id="575490" name="Text Box 2"/>
          <p:cNvSpPr txBox="1">
            <a:spLocks noChangeArrowheads="1"/>
          </p:cNvSpPr>
          <p:nvPr/>
        </p:nvSpPr>
        <p:spPr bwMode="auto">
          <a:xfrm>
            <a:off x="2449513" y="2227263"/>
            <a:ext cx="4092575" cy="2774950"/>
          </a:xfrm>
          <a:prstGeom prst="rect">
            <a:avLst/>
          </a:prstGeom>
          <a:noFill/>
          <a:ln w="9525">
            <a:noFill/>
            <a:miter lim="800000"/>
            <a:headEnd/>
            <a:tailEnd/>
          </a:ln>
          <a:effectLst/>
        </p:spPr>
        <p:txBody>
          <a:bodyPr wrap="none">
            <a:spAutoFit/>
          </a:bodyPr>
          <a:lstStyle/>
          <a:p>
            <a:r>
              <a:rPr lang="en-US" sz="8800" b="1">
                <a:solidFill>
                  <a:schemeClr val="folHlink"/>
                </a:solidFill>
              </a:rPr>
              <a:t>DON’T</a:t>
            </a:r>
          </a:p>
          <a:p>
            <a:r>
              <a:rPr lang="en-US" sz="8800" b="1">
                <a:solidFill>
                  <a:schemeClr val="folHlink"/>
                </a:solidFill>
              </a:rPr>
              <a:t>PANIC!</a:t>
            </a:r>
          </a:p>
        </p:txBody>
      </p:sp>
    </p:spTree>
    <p:custDataLst>
      <p:tags r:id="rId1"/>
    </p:custDataLst>
    <p:extLst>
      <p:ext uri="{BB962C8B-B14F-4D97-AF65-F5344CB8AC3E}">
        <p14:creationId xmlns:p14="http://schemas.microsoft.com/office/powerpoint/2010/main" val="1133886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979D74D1-1713-4939-B22F-2557EB8F9B34}" type="slidenum">
              <a:rPr lang="en-US"/>
              <a:pPr/>
              <a:t>36</a:t>
            </a:fld>
            <a:endParaRPr lang="en-US"/>
          </a:p>
        </p:txBody>
      </p:sp>
      <p:sp>
        <p:nvSpPr>
          <p:cNvPr id="576514" name="Rectangle 2"/>
          <p:cNvSpPr>
            <a:spLocks noGrp="1" noChangeArrowheads="1"/>
          </p:cNvSpPr>
          <p:nvPr>
            <p:ph type="title"/>
          </p:nvPr>
        </p:nvSpPr>
        <p:spPr/>
        <p:txBody>
          <a:bodyPr/>
          <a:lstStyle/>
          <a:p>
            <a:r>
              <a:rPr lang="en-US" dirty="0"/>
              <a:t>Superscalar </a:t>
            </a:r>
            <a:r>
              <a:rPr lang="en-US" dirty="0" smtClean="0"/>
              <a:t>Loops (C)</a:t>
            </a:r>
            <a:endParaRPr lang="en-US" dirty="0"/>
          </a:p>
        </p:txBody>
      </p:sp>
      <p:sp>
        <p:nvSpPr>
          <p:cNvPr id="576515" name="Rectangle 3"/>
          <p:cNvSpPr>
            <a:spLocks noGrp="1" noChangeArrowheads="1"/>
          </p:cNvSpPr>
          <p:nvPr>
            <p:ph type="body" idx="1"/>
          </p:nvPr>
        </p:nvSpPr>
        <p:spPr>
          <a:xfrm>
            <a:off x="836613" y="1371600"/>
            <a:ext cx="7697787" cy="2514600"/>
          </a:xfrm>
        </p:spPr>
        <p:txBody>
          <a:bodyPr/>
          <a:lstStyle/>
          <a:p>
            <a:pPr>
              <a:buFont typeface="Wingdings" pitchFamily="2" charset="2"/>
              <a:buNone/>
            </a:pPr>
            <a:r>
              <a:rPr lang="en-US" sz="2800" b="1" dirty="0" smtClean="0">
                <a:solidFill>
                  <a:schemeClr val="hlink"/>
                </a:solidFill>
                <a:latin typeface="Courier New" pitchFamily="49" charset="0"/>
              </a:rPr>
              <a:t>for (</a:t>
            </a:r>
            <a:r>
              <a:rPr lang="en-US" sz="2800" b="1" dirty="0" err="1" smtClean="0">
                <a:solidFill>
                  <a:schemeClr val="hlink"/>
                </a:solidFill>
                <a:latin typeface="Courier New" pitchFamily="49" charset="0"/>
              </a:rPr>
              <a:t>i</a:t>
            </a:r>
            <a:r>
              <a:rPr lang="en-US" sz="2800" b="1" dirty="0" smtClean="0">
                <a:solidFill>
                  <a:schemeClr val="hlink"/>
                </a:solidFill>
                <a:latin typeface="Courier New" pitchFamily="49" charset="0"/>
              </a:rPr>
              <a:t> </a:t>
            </a:r>
            <a:r>
              <a:rPr lang="en-US" sz="2800" b="1" dirty="0">
                <a:solidFill>
                  <a:schemeClr val="hlink"/>
                </a:solidFill>
                <a:latin typeface="Courier New" pitchFamily="49" charset="0"/>
              </a:rPr>
              <a:t>= </a:t>
            </a:r>
            <a:r>
              <a:rPr lang="en-US" sz="2800" b="1" dirty="0" smtClean="0">
                <a:solidFill>
                  <a:schemeClr val="hlink"/>
                </a:solidFill>
                <a:latin typeface="Courier New" pitchFamily="49" charset="0"/>
              </a:rPr>
              <a:t>0; </a:t>
            </a:r>
            <a:r>
              <a:rPr lang="en-US" sz="2800" b="1" dirty="0" err="1" smtClean="0">
                <a:solidFill>
                  <a:schemeClr val="hlink"/>
                </a:solidFill>
                <a:latin typeface="Courier New" pitchFamily="49" charset="0"/>
              </a:rPr>
              <a:t>i</a:t>
            </a:r>
            <a:r>
              <a:rPr lang="en-US" sz="2800" b="1" dirty="0" smtClean="0">
                <a:solidFill>
                  <a:schemeClr val="hlink"/>
                </a:solidFill>
                <a:latin typeface="Courier New" pitchFamily="49" charset="0"/>
              </a:rPr>
              <a:t> &lt; length; </a:t>
            </a:r>
            <a:r>
              <a:rPr lang="en-US" sz="2800" b="1" dirty="0" err="1" smtClean="0">
                <a:solidFill>
                  <a:schemeClr val="hlink"/>
                </a:solidFill>
                <a:latin typeface="Courier New" pitchFamily="49" charset="0"/>
              </a:rPr>
              <a:t>i</a:t>
            </a:r>
            <a:r>
              <a:rPr lang="en-US" sz="2800" b="1" dirty="0" smtClean="0">
                <a:solidFill>
                  <a:schemeClr val="hlink"/>
                </a:solidFill>
                <a:latin typeface="Courier New" pitchFamily="49" charset="0"/>
              </a:rPr>
              <a:t>++) {</a:t>
            </a:r>
            <a:endParaRPr lang="en-US" sz="2800" b="1" dirty="0">
              <a:solidFill>
                <a:schemeClr val="hlink"/>
              </a:solidFill>
              <a:latin typeface="Courier New" pitchFamily="49" charset="0"/>
            </a:endParaRPr>
          </a:p>
          <a:p>
            <a:pPr>
              <a:lnSpc>
                <a:spcPct val="60000"/>
              </a:lnSpc>
              <a:buFont typeface="Wingdings" pitchFamily="2" charset="2"/>
              <a:buNone/>
            </a:pPr>
            <a:r>
              <a:rPr lang="en-US" sz="2800" b="1" dirty="0">
                <a:solidFill>
                  <a:schemeClr val="hlink"/>
                </a:solidFill>
                <a:latin typeface="Courier New" pitchFamily="49" charset="0"/>
              </a:rPr>
              <a:t>  </a:t>
            </a:r>
            <a:r>
              <a:rPr lang="en-US" sz="2800" b="1" dirty="0" smtClean="0">
                <a:solidFill>
                  <a:schemeClr val="hlink"/>
                </a:solidFill>
                <a:latin typeface="Courier New" pitchFamily="49" charset="0"/>
              </a:rPr>
              <a:t>z[</a:t>
            </a:r>
            <a:r>
              <a:rPr lang="en-US" sz="2800" b="1" dirty="0" err="1" smtClean="0">
                <a:solidFill>
                  <a:schemeClr val="hlink"/>
                </a:solidFill>
                <a:latin typeface="Courier New" pitchFamily="49" charset="0"/>
              </a:rPr>
              <a:t>i</a:t>
            </a:r>
            <a:r>
              <a:rPr lang="en-US" sz="2800" b="1" dirty="0">
                <a:solidFill>
                  <a:schemeClr val="hlink"/>
                </a:solidFill>
                <a:latin typeface="Courier New" pitchFamily="49" charset="0"/>
              </a:rPr>
              <a:t>]</a:t>
            </a:r>
            <a:r>
              <a:rPr lang="en-US" sz="2800" b="1" dirty="0" smtClean="0">
                <a:solidFill>
                  <a:schemeClr val="hlink"/>
                </a:solidFill>
                <a:latin typeface="Courier New" pitchFamily="49" charset="0"/>
              </a:rPr>
              <a:t> </a:t>
            </a:r>
            <a:r>
              <a:rPr lang="en-US" sz="2800" b="1" dirty="0">
                <a:solidFill>
                  <a:schemeClr val="hlink"/>
                </a:solidFill>
                <a:latin typeface="Courier New" pitchFamily="49" charset="0"/>
              </a:rPr>
              <a:t>= </a:t>
            </a:r>
            <a:r>
              <a:rPr lang="en-US" sz="2800" b="1" dirty="0" smtClean="0">
                <a:solidFill>
                  <a:schemeClr val="hlink"/>
                </a:solidFill>
                <a:latin typeface="Courier New" pitchFamily="49" charset="0"/>
              </a:rPr>
              <a:t>a[</a:t>
            </a:r>
            <a:r>
              <a:rPr lang="en-US" sz="2800" b="1" dirty="0" err="1" smtClean="0">
                <a:solidFill>
                  <a:schemeClr val="hlink"/>
                </a:solidFill>
                <a:latin typeface="Courier New" pitchFamily="49" charset="0"/>
              </a:rPr>
              <a:t>i</a:t>
            </a:r>
            <a:r>
              <a:rPr lang="en-US" sz="2800" b="1" dirty="0">
                <a:solidFill>
                  <a:schemeClr val="hlink"/>
                </a:solidFill>
                <a:latin typeface="Courier New" pitchFamily="49" charset="0"/>
              </a:rPr>
              <a:t>]</a:t>
            </a:r>
            <a:r>
              <a:rPr lang="en-US" sz="2800" b="1" dirty="0" smtClean="0">
                <a:solidFill>
                  <a:schemeClr val="hlink"/>
                </a:solidFill>
                <a:latin typeface="Courier New" pitchFamily="49" charset="0"/>
              </a:rPr>
              <a:t> </a:t>
            </a:r>
            <a:r>
              <a:rPr lang="en-US" sz="2800" b="1" dirty="0">
                <a:solidFill>
                  <a:schemeClr val="hlink"/>
                </a:solidFill>
                <a:latin typeface="Courier New" pitchFamily="49" charset="0"/>
              </a:rPr>
              <a:t>* </a:t>
            </a:r>
            <a:r>
              <a:rPr lang="en-US" sz="2800" b="1" dirty="0" smtClean="0">
                <a:solidFill>
                  <a:schemeClr val="hlink"/>
                </a:solidFill>
                <a:latin typeface="Courier New" pitchFamily="49" charset="0"/>
              </a:rPr>
              <a:t>b[</a:t>
            </a:r>
            <a:r>
              <a:rPr lang="en-US" sz="2800" b="1" dirty="0" err="1" smtClean="0">
                <a:solidFill>
                  <a:schemeClr val="hlink"/>
                </a:solidFill>
                <a:latin typeface="Courier New" pitchFamily="49" charset="0"/>
              </a:rPr>
              <a:t>i</a:t>
            </a:r>
            <a:r>
              <a:rPr lang="en-US" sz="2800" b="1" dirty="0">
                <a:solidFill>
                  <a:schemeClr val="hlink"/>
                </a:solidFill>
                <a:latin typeface="Courier New" pitchFamily="49" charset="0"/>
              </a:rPr>
              <a:t>]</a:t>
            </a:r>
            <a:r>
              <a:rPr lang="en-US" sz="2800" b="1" dirty="0" smtClean="0">
                <a:solidFill>
                  <a:schemeClr val="hlink"/>
                </a:solidFill>
                <a:latin typeface="Courier New" pitchFamily="49" charset="0"/>
              </a:rPr>
              <a:t> </a:t>
            </a:r>
            <a:r>
              <a:rPr lang="en-US" sz="2800" b="1" dirty="0">
                <a:solidFill>
                  <a:schemeClr val="hlink"/>
                </a:solidFill>
                <a:latin typeface="Courier New" pitchFamily="49" charset="0"/>
              </a:rPr>
              <a:t>+ </a:t>
            </a:r>
            <a:r>
              <a:rPr lang="en-US" sz="2800" b="1" dirty="0" smtClean="0">
                <a:solidFill>
                  <a:schemeClr val="hlink"/>
                </a:solidFill>
                <a:latin typeface="Courier New" pitchFamily="49" charset="0"/>
              </a:rPr>
              <a:t>c[</a:t>
            </a:r>
            <a:r>
              <a:rPr lang="en-US" sz="2800" b="1" dirty="0" err="1" smtClean="0">
                <a:solidFill>
                  <a:schemeClr val="hlink"/>
                </a:solidFill>
                <a:latin typeface="Courier New" pitchFamily="49" charset="0"/>
              </a:rPr>
              <a:t>i</a:t>
            </a:r>
            <a:r>
              <a:rPr lang="en-US" sz="2800" b="1" dirty="0">
                <a:solidFill>
                  <a:schemeClr val="hlink"/>
                </a:solidFill>
                <a:latin typeface="Courier New" pitchFamily="49" charset="0"/>
              </a:rPr>
              <a:t>]</a:t>
            </a:r>
            <a:r>
              <a:rPr lang="en-US" sz="2800" b="1" dirty="0" smtClean="0">
                <a:solidFill>
                  <a:schemeClr val="hlink"/>
                </a:solidFill>
                <a:latin typeface="Courier New" pitchFamily="49" charset="0"/>
              </a:rPr>
              <a:t> </a:t>
            </a:r>
            <a:r>
              <a:rPr lang="en-US" sz="2800" b="1" dirty="0">
                <a:solidFill>
                  <a:schemeClr val="hlink"/>
                </a:solidFill>
                <a:latin typeface="Courier New" pitchFamily="49" charset="0"/>
              </a:rPr>
              <a:t>* </a:t>
            </a:r>
            <a:r>
              <a:rPr lang="en-US" sz="2800" b="1" dirty="0" smtClean="0">
                <a:solidFill>
                  <a:schemeClr val="hlink"/>
                </a:solidFill>
                <a:latin typeface="Courier New" pitchFamily="49" charset="0"/>
              </a:rPr>
              <a:t>d[</a:t>
            </a:r>
            <a:r>
              <a:rPr lang="en-US" sz="2800" b="1" dirty="0" err="1" smtClean="0">
                <a:solidFill>
                  <a:schemeClr val="hlink"/>
                </a:solidFill>
                <a:latin typeface="Courier New" pitchFamily="49" charset="0"/>
              </a:rPr>
              <a:t>i</a:t>
            </a:r>
            <a:r>
              <a:rPr lang="en-US" sz="2800" b="1" dirty="0" smtClean="0">
                <a:solidFill>
                  <a:schemeClr val="hlink"/>
                </a:solidFill>
                <a:latin typeface="Courier New" pitchFamily="49" charset="0"/>
              </a:rPr>
              <a:t>];</a:t>
            </a:r>
            <a:endParaRPr lang="en-US" sz="2800" b="1" dirty="0">
              <a:solidFill>
                <a:schemeClr val="hlink"/>
              </a:solidFill>
              <a:latin typeface="Courier New" pitchFamily="49" charset="0"/>
            </a:endParaRPr>
          </a:p>
          <a:p>
            <a:pPr>
              <a:lnSpc>
                <a:spcPct val="70000"/>
              </a:lnSpc>
              <a:buFont typeface="Wingdings" pitchFamily="2" charset="2"/>
              <a:buNone/>
            </a:pPr>
            <a:r>
              <a:rPr lang="en-US" sz="2800" b="1" dirty="0" smtClean="0">
                <a:solidFill>
                  <a:schemeClr val="hlink"/>
                </a:solidFill>
                <a:latin typeface="Courier New" pitchFamily="49" charset="0"/>
              </a:rPr>
              <a:t>}</a:t>
            </a:r>
            <a:endParaRPr lang="en-US" sz="2800" b="1" dirty="0">
              <a:solidFill>
                <a:schemeClr val="hlink"/>
              </a:solidFill>
              <a:latin typeface="Courier New" pitchFamily="49" charset="0"/>
            </a:endParaRPr>
          </a:p>
          <a:p>
            <a:pPr>
              <a:buFont typeface="Wingdings" pitchFamily="2" charset="2"/>
              <a:buNone/>
            </a:pPr>
            <a:r>
              <a:rPr lang="en-US" dirty="0"/>
              <a:t>        </a:t>
            </a:r>
          </a:p>
        </p:txBody>
      </p:sp>
      <p:sp>
        <p:nvSpPr>
          <p:cNvPr id="576516" name="Text Box 4"/>
          <p:cNvSpPr txBox="1">
            <a:spLocks noChangeArrowheads="1"/>
          </p:cNvSpPr>
          <p:nvPr/>
        </p:nvSpPr>
        <p:spPr bwMode="auto">
          <a:xfrm>
            <a:off x="685800" y="2514600"/>
            <a:ext cx="8077200" cy="3373231"/>
          </a:xfrm>
          <a:prstGeom prst="rect">
            <a:avLst/>
          </a:prstGeom>
          <a:noFill/>
          <a:ln w="9525">
            <a:noFill/>
            <a:miter lim="800000"/>
            <a:headEnd/>
            <a:tailEnd/>
          </a:ln>
          <a:effectLst/>
        </p:spPr>
        <p:txBody>
          <a:bodyPr>
            <a:spAutoFit/>
          </a:bodyPr>
          <a:lstStyle/>
          <a:p>
            <a:pPr algn="l"/>
            <a:r>
              <a:rPr lang="en-US" sz="2800" dirty="0">
                <a:solidFill>
                  <a:schemeClr val="folHlink"/>
                </a:solidFill>
              </a:rPr>
              <a:t>Each of the iterations is </a:t>
            </a:r>
            <a:r>
              <a:rPr lang="en-US" sz="2800" b="1" u="sng" dirty="0">
                <a:solidFill>
                  <a:schemeClr val="folHlink"/>
                </a:solidFill>
              </a:rPr>
              <a:t>completely independent</a:t>
            </a:r>
            <a:r>
              <a:rPr lang="en-US" sz="2800" dirty="0">
                <a:solidFill>
                  <a:schemeClr val="folHlink"/>
                </a:solidFill>
              </a:rPr>
              <a:t> of all of the other iterations; for example,</a:t>
            </a:r>
          </a:p>
          <a:p>
            <a:pPr algn="l">
              <a:lnSpc>
                <a:spcPct val="90000"/>
              </a:lnSpc>
              <a:spcBef>
                <a:spcPct val="20000"/>
              </a:spcBef>
              <a:buClr>
                <a:schemeClr val="folHlink"/>
              </a:buClr>
              <a:buSzPct val="60000"/>
              <a:buFont typeface="Wingdings" pitchFamily="2" charset="2"/>
              <a:buNone/>
            </a:pPr>
            <a:r>
              <a:rPr lang="en-US" sz="3200" b="1" dirty="0">
                <a:solidFill>
                  <a:schemeClr val="hlink"/>
                </a:solidFill>
                <a:latin typeface="Courier New" pitchFamily="49" charset="0"/>
              </a:rPr>
              <a:t>  </a:t>
            </a:r>
            <a:r>
              <a:rPr lang="en-US" sz="3000" b="1" dirty="0" smtClean="0">
                <a:solidFill>
                  <a:schemeClr val="hlink"/>
                </a:solidFill>
                <a:latin typeface="Courier New" pitchFamily="49" charset="0"/>
              </a:rPr>
              <a:t>z[0]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a[0]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b[0]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c[0]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d[0]</a:t>
            </a:r>
            <a:endParaRPr lang="en-US" sz="3000" b="1" dirty="0">
              <a:solidFill>
                <a:schemeClr val="hlink"/>
              </a:solidFill>
              <a:latin typeface="Courier New" pitchFamily="49" charset="0"/>
            </a:endParaRPr>
          </a:p>
          <a:p>
            <a:pPr algn="l">
              <a:lnSpc>
                <a:spcPct val="90000"/>
              </a:lnSpc>
              <a:spcBef>
                <a:spcPct val="20000"/>
              </a:spcBef>
              <a:buClr>
                <a:schemeClr val="folHlink"/>
              </a:buClr>
              <a:buSzPct val="60000"/>
              <a:buFont typeface="Wingdings" pitchFamily="2" charset="2"/>
              <a:buNone/>
            </a:pPr>
            <a:r>
              <a:rPr lang="en-US" sz="2800" dirty="0">
                <a:solidFill>
                  <a:schemeClr val="folHlink"/>
                </a:solidFill>
              </a:rPr>
              <a:t>has </a:t>
            </a:r>
            <a:r>
              <a:rPr lang="en-US" sz="2800" b="1" u="sng" dirty="0">
                <a:solidFill>
                  <a:schemeClr val="folHlink"/>
                </a:solidFill>
              </a:rPr>
              <a:t>nothing</a:t>
            </a:r>
            <a:r>
              <a:rPr lang="en-US" sz="2800" dirty="0">
                <a:solidFill>
                  <a:schemeClr val="folHlink"/>
                </a:solidFill>
              </a:rPr>
              <a:t> to do with</a:t>
            </a:r>
          </a:p>
          <a:p>
            <a:pPr algn="l">
              <a:lnSpc>
                <a:spcPct val="90000"/>
              </a:lnSpc>
              <a:spcBef>
                <a:spcPct val="20000"/>
              </a:spcBef>
              <a:buClr>
                <a:schemeClr val="folHlink"/>
              </a:buClr>
              <a:buSzPct val="60000"/>
              <a:buFont typeface="Wingdings" pitchFamily="2" charset="2"/>
              <a:buNone/>
            </a:pPr>
            <a:r>
              <a:rPr lang="en-US" sz="3200" b="1" dirty="0">
                <a:solidFill>
                  <a:schemeClr val="hlink"/>
                </a:solidFill>
                <a:latin typeface="Courier New" pitchFamily="49" charset="0"/>
              </a:rPr>
              <a:t>  </a:t>
            </a:r>
            <a:r>
              <a:rPr lang="en-US" sz="3000" b="1" dirty="0" smtClean="0">
                <a:solidFill>
                  <a:schemeClr val="hlink"/>
                </a:solidFill>
                <a:latin typeface="Courier New" pitchFamily="49" charset="0"/>
              </a:rPr>
              <a:t>z[1]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a[1]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b[1]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c[1] </a:t>
            </a:r>
            <a:r>
              <a:rPr lang="en-US" sz="3000" b="1" dirty="0">
                <a:solidFill>
                  <a:schemeClr val="hlink"/>
                </a:solidFill>
                <a:latin typeface="Courier New" pitchFamily="49" charset="0"/>
              </a:rPr>
              <a:t>* </a:t>
            </a:r>
            <a:r>
              <a:rPr lang="en-US" sz="3000" b="1" dirty="0" smtClean="0">
                <a:solidFill>
                  <a:schemeClr val="hlink"/>
                </a:solidFill>
                <a:latin typeface="Courier New" pitchFamily="49" charset="0"/>
              </a:rPr>
              <a:t>d[1]</a:t>
            </a:r>
            <a:endParaRPr lang="en-US" sz="3000" b="1" dirty="0">
              <a:solidFill>
                <a:schemeClr val="hlink"/>
              </a:solidFill>
              <a:latin typeface="Courier New" pitchFamily="49" charset="0"/>
            </a:endParaRPr>
          </a:p>
          <a:p>
            <a:pPr algn="l">
              <a:lnSpc>
                <a:spcPct val="90000"/>
              </a:lnSpc>
              <a:spcBef>
                <a:spcPct val="20000"/>
              </a:spcBef>
              <a:buClr>
                <a:schemeClr val="folHlink"/>
              </a:buClr>
              <a:buSzPct val="60000"/>
              <a:buFont typeface="Wingdings" pitchFamily="2" charset="2"/>
              <a:buNone/>
            </a:pPr>
            <a:r>
              <a:rPr lang="en-US" sz="2800" dirty="0">
                <a:solidFill>
                  <a:schemeClr val="folHlink"/>
                </a:solidFill>
              </a:rPr>
              <a:t>Operations that are independent of each other can be performed in </a:t>
            </a:r>
            <a:r>
              <a:rPr lang="en-US" sz="2800" b="1" u="sng" dirty="0">
                <a:solidFill>
                  <a:schemeClr val="folHlink"/>
                </a:solidFill>
              </a:rPr>
              <a:t>parallel</a:t>
            </a:r>
            <a:r>
              <a:rPr lang="en-US" sz="2800" dirty="0">
                <a:solidFill>
                  <a:schemeClr val="folHlink"/>
                </a:solidFill>
              </a:rPr>
              <a:t>.</a:t>
            </a:r>
            <a:endParaRPr lang="en-US" sz="2800" dirty="0">
              <a:latin typeface="Tahoma" pitchFamily="34" charset="0"/>
            </a:endParaRPr>
          </a:p>
        </p:txBody>
      </p:sp>
    </p:spTree>
    <p:custDataLst>
      <p:tags r:id="rId1"/>
    </p:custDataLst>
    <p:extLst>
      <p:ext uri="{BB962C8B-B14F-4D97-AF65-F5344CB8AC3E}">
        <p14:creationId xmlns:p14="http://schemas.microsoft.com/office/powerpoint/2010/main" val="2067937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979D74D1-1713-4939-B22F-2557EB8F9B34}" type="slidenum">
              <a:rPr lang="en-US"/>
              <a:pPr/>
              <a:t>37</a:t>
            </a:fld>
            <a:endParaRPr lang="en-US"/>
          </a:p>
        </p:txBody>
      </p:sp>
      <p:sp>
        <p:nvSpPr>
          <p:cNvPr id="576514" name="Rectangle 2"/>
          <p:cNvSpPr>
            <a:spLocks noGrp="1" noChangeArrowheads="1"/>
          </p:cNvSpPr>
          <p:nvPr>
            <p:ph type="title"/>
          </p:nvPr>
        </p:nvSpPr>
        <p:spPr/>
        <p:txBody>
          <a:bodyPr/>
          <a:lstStyle/>
          <a:p>
            <a:r>
              <a:rPr lang="en-US" dirty="0"/>
              <a:t>Superscalar </a:t>
            </a:r>
            <a:r>
              <a:rPr lang="en-US" dirty="0" smtClean="0"/>
              <a:t>Loops (F90)</a:t>
            </a:r>
            <a:endParaRPr lang="en-US" dirty="0"/>
          </a:p>
        </p:txBody>
      </p:sp>
      <p:sp>
        <p:nvSpPr>
          <p:cNvPr id="576515" name="Rectangle 3"/>
          <p:cNvSpPr>
            <a:spLocks noGrp="1" noChangeArrowheads="1"/>
          </p:cNvSpPr>
          <p:nvPr>
            <p:ph type="body" idx="1"/>
          </p:nvPr>
        </p:nvSpPr>
        <p:spPr>
          <a:xfrm>
            <a:off x="836613" y="1371600"/>
            <a:ext cx="7697787" cy="2514600"/>
          </a:xfrm>
        </p:spPr>
        <p:txBody>
          <a:bodyPr/>
          <a:lstStyle/>
          <a:p>
            <a:pPr>
              <a:buFont typeface="Wingdings" pitchFamily="2" charset="2"/>
              <a:buNone/>
            </a:pPr>
            <a:r>
              <a:rPr lang="en-US" sz="2800" b="1">
                <a:solidFill>
                  <a:schemeClr val="hlink"/>
                </a:solidFill>
                <a:latin typeface="Courier New" pitchFamily="49" charset="0"/>
              </a:rPr>
              <a:t>DO i = 1, length</a:t>
            </a:r>
          </a:p>
          <a:p>
            <a:pPr>
              <a:lnSpc>
                <a:spcPct val="60000"/>
              </a:lnSpc>
              <a:buFont typeface="Wingdings" pitchFamily="2" charset="2"/>
              <a:buNone/>
            </a:pPr>
            <a:r>
              <a:rPr lang="en-US" sz="2800" b="1">
                <a:solidFill>
                  <a:schemeClr val="hlink"/>
                </a:solidFill>
                <a:latin typeface="Courier New" pitchFamily="49" charset="0"/>
              </a:rPr>
              <a:t>  z(i) = a(i) * b(i) + c(i) * d(i)</a:t>
            </a:r>
          </a:p>
          <a:p>
            <a:pPr>
              <a:lnSpc>
                <a:spcPct val="70000"/>
              </a:lnSpc>
              <a:buFont typeface="Wingdings" pitchFamily="2" charset="2"/>
              <a:buNone/>
            </a:pPr>
            <a:r>
              <a:rPr lang="en-US" sz="2800" b="1">
                <a:solidFill>
                  <a:schemeClr val="hlink"/>
                </a:solidFill>
                <a:latin typeface="Courier New" pitchFamily="49" charset="0"/>
              </a:rPr>
              <a:t>END DO</a:t>
            </a:r>
          </a:p>
          <a:p>
            <a:pPr>
              <a:buFont typeface="Wingdings" pitchFamily="2" charset="2"/>
              <a:buNone/>
            </a:pPr>
            <a:r>
              <a:rPr lang="en-US"/>
              <a:t>        </a:t>
            </a:r>
          </a:p>
        </p:txBody>
      </p:sp>
      <p:sp>
        <p:nvSpPr>
          <p:cNvPr id="576516" name="Text Box 4"/>
          <p:cNvSpPr txBox="1">
            <a:spLocks noChangeArrowheads="1"/>
          </p:cNvSpPr>
          <p:nvPr/>
        </p:nvSpPr>
        <p:spPr bwMode="auto">
          <a:xfrm>
            <a:off x="685800" y="2514600"/>
            <a:ext cx="8077200" cy="3373231"/>
          </a:xfrm>
          <a:prstGeom prst="rect">
            <a:avLst/>
          </a:prstGeom>
          <a:noFill/>
          <a:ln w="9525">
            <a:noFill/>
            <a:miter lim="800000"/>
            <a:headEnd/>
            <a:tailEnd/>
          </a:ln>
          <a:effectLst/>
        </p:spPr>
        <p:txBody>
          <a:bodyPr>
            <a:spAutoFit/>
          </a:bodyPr>
          <a:lstStyle/>
          <a:p>
            <a:pPr algn="l"/>
            <a:r>
              <a:rPr lang="en-US" sz="2800" dirty="0">
                <a:solidFill>
                  <a:schemeClr val="folHlink"/>
                </a:solidFill>
              </a:rPr>
              <a:t>Each of the iterations is </a:t>
            </a:r>
            <a:r>
              <a:rPr lang="en-US" sz="2800" b="1" u="sng" dirty="0">
                <a:solidFill>
                  <a:schemeClr val="folHlink"/>
                </a:solidFill>
              </a:rPr>
              <a:t>completely independent</a:t>
            </a:r>
            <a:r>
              <a:rPr lang="en-US" sz="2800" dirty="0">
                <a:solidFill>
                  <a:schemeClr val="folHlink"/>
                </a:solidFill>
              </a:rPr>
              <a:t> of all of the other iterations; for example,</a:t>
            </a:r>
          </a:p>
          <a:p>
            <a:pPr algn="l">
              <a:lnSpc>
                <a:spcPct val="90000"/>
              </a:lnSpc>
              <a:spcBef>
                <a:spcPct val="20000"/>
              </a:spcBef>
              <a:buClr>
                <a:schemeClr val="folHlink"/>
              </a:buClr>
              <a:buSzPct val="60000"/>
              <a:buFont typeface="Wingdings" pitchFamily="2" charset="2"/>
              <a:buNone/>
            </a:pPr>
            <a:r>
              <a:rPr lang="en-US" sz="3200" b="1" dirty="0">
                <a:solidFill>
                  <a:schemeClr val="hlink"/>
                </a:solidFill>
                <a:latin typeface="Courier New" pitchFamily="49" charset="0"/>
              </a:rPr>
              <a:t>  </a:t>
            </a:r>
            <a:r>
              <a:rPr lang="en-US" sz="3000" b="1" dirty="0">
                <a:solidFill>
                  <a:schemeClr val="hlink"/>
                </a:solidFill>
                <a:latin typeface="Courier New" pitchFamily="49" charset="0"/>
              </a:rPr>
              <a:t>z(1) = a(1) * b(1) + c(1) * d(1)</a:t>
            </a:r>
          </a:p>
          <a:p>
            <a:pPr algn="l">
              <a:lnSpc>
                <a:spcPct val="90000"/>
              </a:lnSpc>
              <a:spcBef>
                <a:spcPct val="20000"/>
              </a:spcBef>
              <a:buClr>
                <a:schemeClr val="folHlink"/>
              </a:buClr>
              <a:buSzPct val="60000"/>
              <a:buFont typeface="Wingdings" pitchFamily="2" charset="2"/>
              <a:buNone/>
            </a:pPr>
            <a:r>
              <a:rPr lang="en-US" sz="2800" dirty="0">
                <a:solidFill>
                  <a:schemeClr val="folHlink"/>
                </a:solidFill>
              </a:rPr>
              <a:t>has </a:t>
            </a:r>
            <a:r>
              <a:rPr lang="en-US" sz="2800" b="1" u="sng" dirty="0">
                <a:solidFill>
                  <a:schemeClr val="folHlink"/>
                </a:solidFill>
              </a:rPr>
              <a:t>nothing</a:t>
            </a:r>
            <a:r>
              <a:rPr lang="en-US" sz="2800" dirty="0">
                <a:solidFill>
                  <a:schemeClr val="folHlink"/>
                </a:solidFill>
              </a:rPr>
              <a:t> to do with</a:t>
            </a:r>
          </a:p>
          <a:p>
            <a:pPr algn="l">
              <a:lnSpc>
                <a:spcPct val="90000"/>
              </a:lnSpc>
              <a:spcBef>
                <a:spcPct val="20000"/>
              </a:spcBef>
              <a:buClr>
                <a:schemeClr val="folHlink"/>
              </a:buClr>
              <a:buSzPct val="60000"/>
              <a:buFont typeface="Wingdings" pitchFamily="2" charset="2"/>
              <a:buNone/>
            </a:pPr>
            <a:r>
              <a:rPr lang="en-US" sz="3200" b="1" dirty="0">
                <a:solidFill>
                  <a:schemeClr val="hlink"/>
                </a:solidFill>
                <a:latin typeface="Courier New" pitchFamily="49" charset="0"/>
              </a:rPr>
              <a:t>  </a:t>
            </a:r>
            <a:r>
              <a:rPr lang="en-US" sz="3000" b="1" dirty="0">
                <a:solidFill>
                  <a:schemeClr val="hlink"/>
                </a:solidFill>
                <a:latin typeface="Courier New" pitchFamily="49" charset="0"/>
              </a:rPr>
              <a:t>z(2) = a(2) * b(2) + c(2) * d(2)</a:t>
            </a:r>
          </a:p>
          <a:p>
            <a:pPr algn="l">
              <a:lnSpc>
                <a:spcPct val="90000"/>
              </a:lnSpc>
              <a:spcBef>
                <a:spcPct val="20000"/>
              </a:spcBef>
              <a:buClr>
                <a:schemeClr val="folHlink"/>
              </a:buClr>
              <a:buSzPct val="60000"/>
              <a:buFont typeface="Wingdings" pitchFamily="2" charset="2"/>
              <a:buNone/>
            </a:pPr>
            <a:r>
              <a:rPr lang="en-US" sz="2800" dirty="0">
                <a:solidFill>
                  <a:schemeClr val="folHlink"/>
                </a:solidFill>
              </a:rPr>
              <a:t>Operations that are independent of each other can be performed in </a:t>
            </a:r>
            <a:r>
              <a:rPr lang="en-US" sz="2800" b="1" u="sng" dirty="0">
                <a:solidFill>
                  <a:schemeClr val="folHlink"/>
                </a:solidFill>
              </a:rPr>
              <a:t>parallel</a:t>
            </a:r>
            <a:r>
              <a:rPr lang="en-US" sz="2800" dirty="0">
                <a:solidFill>
                  <a:schemeClr val="folHlink"/>
                </a:solidFill>
              </a:rPr>
              <a:t>.</a:t>
            </a:r>
            <a:endParaRPr lang="en-US" sz="2800" dirty="0">
              <a:latin typeface="Tahoma" pitchFamily="34" charset="0"/>
            </a:endParaRPr>
          </a:p>
        </p:txBody>
      </p:sp>
    </p:spTree>
    <p:custDataLst>
      <p:tags r:id="rId1"/>
    </p:custDataLst>
    <p:extLst>
      <p:ext uri="{BB962C8B-B14F-4D97-AF65-F5344CB8AC3E}">
        <p14:creationId xmlns:p14="http://schemas.microsoft.com/office/powerpoint/2010/main" val="2719789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B068A4CB-1303-4826-9CE7-2B1AA3DBDD18}" type="slidenum">
              <a:rPr lang="en-US"/>
              <a:pPr/>
              <a:t>38</a:t>
            </a:fld>
            <a:endParaRPr lang="en-US"/>
          </a:p>
        </p:txBody>
      </p:sp>
      <p:sp>
        <p:nvSpPr>
          <p:cNvPr id="577538" name="Rectangle 2"/>
          <p:cNvSpPr>
            <a:spLocks noGrp="1" noChangeArrowheads="1"/>
          </p:cNvSpPr>
          <p:nvPr>
            <p:ph type="title"/>
          </p:nvPr>
        </p:nvSpPr>
        <p:spPr/>
        <p:txBody>
          <a:bodyPr/>
          <a:lstStyle/>
          <a:p>
            <a:r>
              <a:rPr lang="en-US"/>
              <a:t>Superscalar Loops</a:t>
            </a:r>
          </a:p>
        </p:txBody>
      </p:sp>
      <p:sp>
        <p:nvSpPr>
          <p:cNvPr id="577539" name="Rectangle 3"/>
          <p:cNvSpPr>
            <a:spLocks noGrp="1" noChangeArrowheads="1"/>
          </p:cNvSpPr>
          <p:nvPr>
            <p:ph type="body" idx="1"/>
          </p:nvPr>
        </p:nvSpPr>
        <p:spPr>
          <a:xfrm>
            <a:off x="762000" y="1219200"/>
            <a:ext cx="7772400" cy="2514600"/>
          </a:xfrm>
        </p:spPr>
        <p:txBody>
          <a:bodyPr/>
          <a:lstStyle/>
          <a:p>
            <a:pPr>
              <a:buFont typeface="Wingdings" pitchFamily="2" charset="2"/>
              <a:buNone/>
            </a:pPr>
            <a:r>
              <a:rPr lang="en-US" sz="2800" b="1">
                <a:solidFill>
                  <a:schemeClr val="hlink"/>
                </a:solidFill>
                <a:latin typeface="Courier New" pitchFamily="49" charset="0"/>
              </a:rPr>
              <a:t>for (i = 0; i &lt; length; i++) {</a:t>
            </a:r>
          </a:p>
          <a:p>
            <a:pPr>
              <a:lnSpc>
                <a:spcPct val="60000"/>
              </a:lnSpc>
              <a:buFont typeface="Wingdings" pitchFamily="2" charset="2"/>
              <a:buNone/>
            </a:pPr>
            <a:r>
              <a:rPr lang="en-US" sz="2800" b="1">
                <a:solidFill>
                  <a:schemeClr val="hlink"/>
                </a:solidFill>
                <a:latin typeface="Courier New" pitchFamily="49" charset="0"/>
              </a:rPr>
              <a:t>  z[i] = a[i] * b[i] + c[i] * d[i];</a:t>
            </a:r>
          </a:p>
          <a:p>
            <a:pPr>
              <a:lnSpc>
                <a:spcPct val="70000"/>
              </a:lnSpc>
              <a:buFont typeface="Wingdings" pitchFamily="2" charset="2"/>
              <a:buNone/>
            </a:pPr>
            <a:r>
              <a:rPr lang="en-US" sz="2800" b="1">
                <a:solidFill>
                  <a:schemeClr val="hlink"/>
                </a:solidFill>
                <a:latin typeface="Courier New" pitchFamily="49" charset="0"/>
              </a:rPr>
              <a:t>}</a:t>
            </a:r>
          </a:p>
          <a:p>
            <a:pPr>
              <a:lnSpc>
                <a:spcPct val="70000"/>
              </a:lnSpc>
              <a:buFont typeface="Wingdings" pitchFamily="2" charset="2"/>
              <a:buNone/>
            </a:pPr>
            <a:r>
              <a:rPr lang="en-US"/>
              <a:t>        </a:t>
            </a:r>
          </a:p>
        </p:txBody>
      </p:sp>
      <p:sp>
        <p:nvSpPr>
          <p:cNvPr id="577540" name="Text Box 4"/>
          <p:cNvSpPr txBox="1">
            <a:spLocks noChangeArrowheads="1"/>
          </p:cNvSpPr>
          <p:nvPr/>
        </p:nvSpPr>
        <p:spPr bwMode="auto">
          <a:xfrm>
            <a:off x="609600" y="2457450"/>
            <a:ext cx="7696200" cy="3635375"/>
          </a:xfrm>
          <a:prstGeom prst="rect">
            <a:avLst/>
          </a:prstGeom>
          <a:noFill/>
          <a:ln w="9525">
            <a:noFill/>
            <a:miter lim="800000"/>
            <a:headEnd/>
            <a:tailEnd/>
          </a:ln>
          <a:effectLst/>
        </p:spPr>
        <p:txBody>
          <a:bodyPr>
            <a:spAutoFit/>
          </a:bodyPr>
          <a:lstStyle/>
          <a:p>
            <a:pPr marL="457200" indent="-457200" algn="l">
              <a:lnSpc>
                <a:spcPct val="80000"/>
              </a:lnSpc>
              <a:buFontTx/>
              <a:buAutoNum type="arabicPeriod"/>
            </a:pPr>
            <a:r>
              <a:rPr lang="en-US" sz="2400"/>
              <a:t>Load</a:t>
            </a:r>
            <a:r>
              <a:rPr lang="en-US" sz="2400">
                <a:latin typeface="Tahoma" pitchFamily="34" charset="0"/>
              </a:rPr>
              <a:t> </a:t>
            </a:r>
            <a:r>
              <a:rPr lang="en-US" sz="2400" b="1">
                <a:solidFill>
                  <a:schemeClr val="tx2"/>
                </a:solidFill>
                <a:latin typeface="Courier New" pitchFamily="49" charset="0"/>
              </a:rPr>
              <a:t>a</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a:t>
            </a:r>
            <a:r>
              <a:rPr lang="en-US" sz="2400">
                <a:latin typeface="Tahoma" pitchFamily="34" charset="0"/>
              </a:rPr>
              <a:t> </a:t>
            </a:r>
            <a:r>
              <a:rPr lang="en-US" sz="2400"/>
              <a:t>into</a:t>
            </a:r>
            <a:r>
              <a:rPr lang="en-US" sz="2400">
                <a:latin typeface="Tahoma" pitchFamily="34" charset="0"/>
              </a:rPr>
              <a:t> </a:t>
            </a:r>
            <a:r>
              <a:rPr lang="en-US" sz="2400" b="1">
                <a:solidFill>
                  <a:srgbClr val="A50021"/>
                </a:solidFill>
                <a:latin typeface="Courier New" pitchFamily="49" charset="0"/>
              </a:rPr>
              <a:t>R0</a:t>
            </a:r>
            <a:r>
              <a:rPr lang="en-US" sz="2400">
                <a:latin typeface="Tahoma" pitchFamily="34" charset="0"/>
              </a:rPr>
              <a:t>  </a:t>
            </a:r>
            <a:r>
              <a:rPr lang="en-US" sz="2400" b="1" u="sng"/>
              <a:t>AND</a:t>
            </a:r>
            <a:r>
              <a:rPr lang="en-US" sz="2400">
                <a:latin typeface="Tahoma" pitchFamily="34" charset="0"/>
              </a:rPr>
              <a:t>  </a:t>
            </a:r>
            <a:r>
              <a:rPr lang="en-US" sz="2400"/>
              <a:t>load</a:t>
            </a:r>
            <a:r>
              <a:rPr lang="en-US" sz="2400">
                <a:latin typeface="Tahoma" pitchFamily="34" charset="0"/>
              </a:rPr>
              <a:t> </a:t>
            </a:r>
            <a:r>
              <a:rPr lang="en-US" sz="2400" b="1">
                <a:solidFill>
                  <a:schemeClr val="tx2"/>
                </a:solidFill>
                <a:latin typeface="Courier New" pitchFamily="49" charset="0"/>
              </a:rPr>
              <a:t>b</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a:t>
            </a:r>
            <a:r>
              <a:rPr lang="en-US" sz="2400">
                <a:latin typeface="Tahoma" pitchFamily="34" charset="0"/>
              </a:rPr>
              <a:t> </a:t>
            </a:r>
            <a:r>
              <a:rPr lang="en-US" sz="2400"/>
              <a:t>into</a:t>
            </a:r>
            <a:r>
              <a:rPr lang="en-US" sz="2400">
                <a:latin typeface="Tahoma" pitchFamily="34" charset="0"/>
              </a:rPr>
              <a:t> </a:t>
            </a:r>
            <a:r>
              <a:rPr lang="en-US" sz="2400" b="1">
                <a:solidFill>
                  <a:srgbClr val="A50021"/>
                </a:solidFill>
                <a:latin typeface="Courier New" pitchFamily="49" charset="0"/>
              </a:rPr>
              <a:t>R1</a:t>
            </a:r>
          </a:p>
          <a:p>
            <a:pPr marL="457200" indent="-457200" algn="l">
              <a:lnSpc>
                <a:spcPct val="90000"/>
              </a:lnSpc>
              <a:buFontTx/>
              <a:buAutoNum type="arabicPeriod"/>
            </a:pPr>
            <a:r>
              <a:rPr lang="en-US" sz="2400"/>
              <a:t>Multiply</a:t>
            </a:r>
            <a:r>
              <a:rPr lang="en-US" sz="2400" b="1">
                <a:latin typeface="Courier New" pitchFamily="49" charset="0"/>
              </a:rPr>
              <a:t> </a:t>
            </a:r>
            <a:r>
              <a:rPr lang="en-US" sz="2400" b="1">
                <a:solidFill>
                  <a:srgbClr val="A50021"/>
                </a:solidFill>
                <a:latin typeface="Courier New" pitchFamily="49" charset="0"/>
              </a:rPr>
              <a:t>R2</a:t>
            </a:r>
            <a:r>
              <a:rPr lang="en-US" sz="2400" b="1">
                <a:latin typeface="Courier New" pitchFamily="49" charset="0"/>
              </a:rPr>
              <a:t> = </a:t>
            </a:r>
            <a:r>
              <a:rPr lang="en-US" sz="2400" b="1">
                <a:solidFill>
                  <a:srgbClr val="A50021"/>
                </a:solidFill>
                <a:latin typeface="Courier New" pitchFamily="49" charset="0"/>
              </a:rPr>
              <a:t>R0</a:t>
            </a:r>
            <a:r>
              <a:rPr lang="en-US" sz="2400" b="1">
                <a:latin typeface="Courier New" pitchFamily="49" charset="0"/>
              </a:rPr>
              <a:t> * </a:t>
            </a:r>
            <a:r>
              <a:rPr lang="en-US" sz="2400" b="1">
                <a:solidFill>
                  <a:srgbClr val="A50021"/>
                </a:solidFill>
                <a:latin typeface="Courier New" pitchFamily="49" charset="0"/>
              </a:rPr>
              <a:t>R1</a:t>
            </a:r>
            <a:r>
              <a:rPr lang="en-US" sz="2400" b="1">
                <a:latin typeface="Courier New" pitchFamily="49" charset="0"/>
              </a:rPr>
              <a:t> </a:t>
            </a:r>
            <a:r>
              <a:rPr lang="en-US" sz="2400" b="1" u="sng"/>
              <a:t>AND</a:t>
            </a:r>
            <a:r>
              <a:rPr lang="en-US" sz="2400" b="1">
                <a:latin typeface="Courier New" pitchFamily="49" charset="0"/>
              </a:rPr>
              <a:t> </a:t>
            </a:r>
            <a:r>
              <a:rPr lang="en-US" sz="2400"/>
              <a:t>load</a:t>
            </a:r>
            <a:r>
              <a:rPr lang="en-US" sz="2400" b="1">
                <a:latin typeface="Courier New" pitchFamily="49" charset="0"/>
              </a:rPr>
              <a:t> </a:t>
            </a:r>
            <a:r>
              <a:rPr lang="en-US" sz="2400" b="1">
                <a:solidFill>
                  <a:schemeClr val="tx2"/>
                </a:solidFill>
                <a:latin typeface="Courier New" pitchFamily="49" charset="0"/>
              </a:rPr>
              <a:t>c</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 </a:t>
            </a:r>
            <a:r>
              <a:rPr lang="en-US" sz="2400"/>
              <a:t>into</a:t>
            </a:r>
            <a:r>
              <a:rPr lang="en-US" sz="2400" b="1">
                <a:latin typeface="Courier New" pitchFamily="49" charset="0"/>
              </a:rPr>
              <a:t> </a:t>
            </a:r>
            <a:r>
              <a:rPr lang="en-US" sz="2400" b="1">
                <a:solidFill>
                  <a:srgbClr val="A50021"/>
                </a:solidFill>
                <a:latin typeface="Courier New" pitchFamily="49" charset="0"/>
              </a:rPr>
              <a:t>R3</a:t>
            </a:r>
            <a:r>
              <a:rPr lang="en-US" sz="2400" b="1">
                <a:latin typeface="Courier New" pitchFamily="49" charset="0"/>
              </a:rPr>
              <a:t>  </a:t>
            </a:r>
            <a:r>
              <a:rPr lang="en-US" sz="2400" b="1" u="sng"/>
              <a:t>AND</a:t>
            </a:r>
            <a:r>
              <a:rPr lang="en-US" sz="2400" b="1">
                <a:latin typeface="Courier New" pitchFamily="49" charset="0"/>
              </a:rPr>
              <a:t>  </a:t>
            </a:r>
            <a:r>
              <a:rPr lang="en-US" sz="2400"/>
              <a:t>load</a:t>
            </a:r>
            <a:r>
              <a:rPr lang="en-US" sz="2400" b="1">
                <a:latin typeface="Courier New" pitchFamily="49" charset="0"/>
              </a:rPr>
              <a:t> </a:t>
            </a:r>
            <a:r>
              <a:rPr lang="en-US" sz="2400" b="1">
                <a:solidFill>
                  <a:schemeClr val="tx2"/>
                </a:solidFill>
                <a:latin typeface="Courier New" pitchFamily="49" charset="0"/>
              </a:rPr>
              <a:t>d</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 </a:t>
            </a:r>
            <a:r>
              <a:rPr lang="en-US" sz="2400"/>
              <a:t>into</a:t>
            </a:r>
            <a:r>
              <a:rPr lang="en-US" sz="2400" b="1">
                <a:latin typeface="Courier New" pitchFamily="49" charset="0"/>
              </a:rPr>
              <a:t> </a:t>
            </a:r>
            <a:r>
              <a:rPr lang="en-US" sz="2400" b="1">
                <a:solidFill>
                  <a:srgbClr val="A50021"/>
                </a:solidFill>
                <a:latin typeface="Courier New" pitchFamily="49" charset="0"/>
              </a:rPr>
              <a:t>R4</a:t>
            </a:r>
          </a:p>
          <a:p>
            <a:pPr marL="457200" indent="-457200" algn="l">
              <a:lnSpc>
                <a:spcPct val="90000"/>
              </a:lnSpc>
              <a:buFontTx/>
              <a:buAutoNum type="arabicPeriod"/>
            </a:pPr>
            <a:r>
              <a:rPr lang="en-US" sz="2400"/>
              <a:t>Multiply</a:t>
            </a:r>
            <a:r>
              <a:rPr lang="en-US" sz="2400" b="1">
                <a:latin typeface="Courier New" pitchFamily="49" charset="0"/>
              </a:rPr>
              <a:t> </a:t>
            </a:r>
            <a:r>
              <a:rPr lang="en-US" sz="2400" b="1">
                <a:solidFill>
                  <a:srgbClr val="A50021"/>
                </a:solidFill>
                <a:latin typeface="Courier New" pitchFamily="49" charset="0"/>
              </a:rPr>
              <a:t>R5</a:t>
            </a:r>
            <a:r>
              <a:rPr lang="en-US" sz="2400" b="1">
                <a:latin typeface="Courier New" pitchFamily="49" charset="0"/>
              </a:rPr>
              <a:t> = </a:t>
            </a:r>
            <a:r>
              <a:rPr lang="en-US" sz="2400" b="1">
                <a:solidFill>
                  <a:srgbClr val="A50021"/>
                </a:solidFill>
                <a:latin typeface="Courier New" pitchFamily="49" charset="0"/>
              </a:rPr>
              <a:t>R3</a:t>
            </a:r>
            <a:r>
              <a:rPr lang="en-US" sz="2400" b="1">
                <a:latin typeface="Courier New" pitchFamily="49" charset="0"/>
              </a:rPr>
              <a:t> * </a:t>
            </a:r>
            <a:r>
              <a:rPr lang="en-US" sz="2400" b="1">
                <a:solidFill>
                  <a:srgbClr val="A50021"/>
                </a:solidFill>
                <a:latin typeface="Courier New" pitchFamily="49" charset="0"/>
              </a:rPr>
              <a:t>R4</a:t>
            </a:r>
            <a:r>
              <a:rPr lang="en-US" sz="2400" b="1">
                <a:latin typeface="Courier New" pitchFamily="49" charset="0"/>
              </a:rPr>
              <a:t> </a:t>
            </a:r>
            <a:r>
              <a:rPr lang="en-US" sz="2400" b="1" u="sng"/>
              <a:t>AND</a:t>
            </a:r>
            <a:r>
              <a:rPr lang="en-US" sz="2400" b="1">
                <a:latin typeface="Courier New" pitchFamily="49" charset="0"/>
              </a:rPr>
              <a:t>             </a:t>
            </a:r>
            <a:r>
              <a:rPr lang="en-US" sz="2400"/>
              <a:t>load</a:t>
            </a:r>
            <a:r>
              <a:rPr lang="en-US" sz="2400" b="1">
                <a:latin typeface="Courier New" pitchFamily="49" charset="0"/>
              </a:rPr>
              <a:t> </a:t>
            </a:r>
            <a:r>
              <a:rPr lang="en-US" sz="2400" b="1">
                <a:solidFill>
                  <a:schemeClr val="tx2"/>
                </a:solidFill>
                <a:latin typeface="Courier New" pitchFamily="49" charset="0"/>
              </a:rPr>
              <a:t>a</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+1] </a:t>
            </a:r>
            <a:r>
              <a:rPr lang="en-US" sz="2400"/>
              <a:t>into</a:t>
            </a:r>
            <a:r>
              <a:rPr lang="en-US" sz="2400" b="1">
                <a:latin typeface="Courier New" pitchFamily="49" charset="0"/>
              </a:rPr>
              <a:t> </a:t>
            </a:r>
            <a:r>
              <a:rPr lang="en-US" sz="2400" b="1">
                <a:solidFill>
                  <a:srgbClr val="A50021"/>
                </a:solidFill>
                <a:latin typeface="Courier New" pitchFamily="49" charset="0"/>
              </a:rPr>
              <a:t>R0</a:t>
            </a:r>
            <a:r>
              <a:rPr lang="en-US" sz="2400" b="1">
                <a:latin typeface="Courier New" pitchFamily="49" charset="0"/>
              </a:rPr>
              <a:t> </a:t>
            </a:r>
            <a:r>
              <a:rPr lang="en-US" sz="2400" b="1" u="sng"/>
              <a:t>AND</a:t>
            </a:r>
            <a:r>
              <a:rPr lang="en-US" sz="2400" b="1">
                <a:latin typeface="Courier New" pitchFamily="49" charset="0"/>
              </a:rPr>
              <a:t> </a:t>
            </a:r>
            <a:r>
              <a:rPr lang="en-US" sz="2400"/>
              <a:t>load</a:t>
            </a:r>
            <a:r>
              <a:rPr lang="en-US" sz="2400" b="1">
                <a:latin typeface="Courier New" pitchFamily="49" charset="0"/>
              </a:rPr>
              <a:t> </a:t>
            </a:r>
            <a:r>
              <a:rPr lang="en-US" sz="2400" b="1">
                <a:solidFill>
                  <a:schemeClr val="tx2"/>
                </a:solidFill>
                <a:latin typeface="Courier New" pitchFamily="49" charset="0"/>
              </a:rPr>
              <a:t>b</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+1] </a:t>
            </a:r>
            <a:r>
              <a:rPr lang="en-US" sz="2400"/>
              <a:t>into</a:t>
            </a:r>
            <a:r>
              <a:rPr lang="en-US" sz="2400" b="1">
                <a:latin typeface="Courier New" pitchFamily="49" charset="0"/>
              </a:rPr>
              <a:t> </a:t>
            </a:r>
            <a:r>
              <a:rPr lang="en-US" sz="2400" b="1">
                <a:solidFill>
                  <a:srgbClr val="A50021"/>
                </a:solidFill>
                <a:latin typeface="Courier New" pitchFamily="49" charset="0"/>
              </a:rPr>
              <a:t>R1</a:t>
            </a:r>
          </a:p>
          <a:p>
            <a:pPr marL="457200" indent="-457200" algn="l">
              <a:lnSpc>
                <a:spcPct val="80000"/>
              </a:lnSpc>
              <a:buFontTx/>
              <a:buAutoNum type="arabicPeriod"/>
            </a:pPr>
            <a:r>
              <a:rPr lang="en-US" sz="2400"/>
              <a:t>Add</a:t>
            </a:r>
            <a:r>
              <a:rPr lang="en-US" sz="2400" b="1">
                <a:latin typeface="Courier New" pitchFamily="49" charset="0"/>
              </a:rPr>
              <a:t> </a:t>
            </a:r>
            <a:r>
              <a:rPr lang="en-US" sz="2400" b="1">
                <a:solidFill>
                  <a:srgbClr val="A50021"/>
                </a:solidFill>
                <a:latin typeface="Courier New" pitchFamily="49" charset="0"/>
              </a:rPr>
              <a:t>R6</a:t>
            </a:r>
            <a:r>
              <a:rPr lang="en-US" sz="2400" b="1">
                <a:latin typeface="Courier New" pitchFamily="49" charset="0"/>
              </a:rPr>
              <a:t> = </a:t>
            </a:r>
            <a:r>
              <a:rPr lang="en-US" sz="2400" b="1">
                <a:solidFill>
                  <a:srgbClr val="A50021"/>
                </a:solidFill>
                <a:latin typeface="Courier New" pitchFamily="49" charset="0"/>
              </a:rPr>
              <a:t>R2</a:t>
            </a:r>
            <a:r>
              <a:rPr lang="en-US" sz="2400" b="1">
                <a:latin typeface="Courier New" pitchFamily="49" charset="0"/>
              </a:rPr>
              <a:t> + </a:t>
            </a:r>
            <a:r>
              <a:rPr lang="en-US" sz="2400" b="1">
                <a:solidFill>
                  <a:srgbClr val="A50021"/>
                </a:solidFill>
                <a:latin typeface="Courier New" pitchFamily="49" charset="0"/>
              </a:rPr>
              <a:t>R5</a:t>
            </a:r>
            <a:r>
              <a:rPr lang="en-US" sz="2400" b="1">
                <a:latin typeface="Courier New" pitchFamily="49" charset="0"/>
              </a:rPr>
              <a:t> </a:t>
            </a:r>
            <a:r>
              <a:rPr lang="en-US" sz="2400" b="1"/>
              <a:t>AND</a:t>
            </a:r>
            <a:r>
              <a:rPr lang="en-US" sz="2400">
                <a:latin typeface="Tahoma" pitchFamily="34" charset="0"/>
              </a:rPr>
              <a:t>  </a:t>
            </a:r>
            <a:r>
              <a:rPr lang="en-US" sz="2400"/>
              <a:t>load</a:t>
            </a:r>
            <a:r>
              <a:rPr lang="en-US" sz="2400">
                <a:latin typeface="Tahoma" pitchFamily="34" charset="0"/>
              </a:rPr>
              <a:t> </a:t>
            </a:r>
            <a:r>
              <a:rPr lang="en-US" sz="2400" b="1">
                <a:solidFill>
                  <a:schemeClr val="tx2"/>
                </a:solidFill>
                <a:latin typeface="Courier New" pitchFamily="49" charset="0"/>
              </a:rPr>
              <a:t>c</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+1]</a:t>
            </a:r>
            <a:r>
              <a:rPr lang="en-US" sz="2400">
                <a:latin typeface="Tahoma" pitchFamily="34" charset="0"/>
              </a:rPr>
              <a:t> </a:t>
            </a:r>
            <a:r>
              <a:rPr lang="en-US" sz="2400"/>
              <a:t>into</a:t>
            </a:r>
            <a:r>
              <a:rPr lang="en-US" sz="2400">
                <a:latin typeface="Tahoma" pitchFamily="34" charset="0"/>
              </a:rPr>
              <a:t> </a:t>
            </a:r>
            <a:r>
              <a:rPr lang="en-US" sz="2400" b="1">
                <a:solidFill>
                  <a:srgbClr val="A50021"/>
                </a:solidFill>
                <a:latin typeface="Courier New" pitchFamily="49" charset="0"/>
              </a:rPr>
              <a:t>R3</a:t>
            </a:r>
            <a:r>
              <a:rPr lang="en-US" sz="2400">
                <a:latin typeface="Tahoma" pitchFamily="34" charset="0"/>
              </a:rPr>
              <a:t>  </a:t>
            </a:r>
            <a:r>
              <a:rPr lang="en-US" sz="2400" b="1"/>
              <a:t>AND</a:t>
            </a:r>
            <a:r>
              <a:rPr lang="en-US" sz="2400">
                <a:latin typeface="Tahoma" pitchFamily="34" charset="0"/>
              </a:rPr>
              <a:t>  </a:t>
            </a:r>
            <a:r>
              <a:rPr lang="en-US" sz="2400"/>
              <a:t>load</a:t>
            </a:r>
            <a:r>
              <a:rPr lang="en-US" sz="2400">
                <a:latin typeface="Tahoma" pitchFamily="34" charset="0"/>
              </a:rPr>
              <a:t> </a:t>
            </a:r>
            <a:r>
              <a:rPr lang="en-US" sz="2400" b="1">
                <a:solidFill>
                  <a:schemeClr val="tx2"/>
                </a:solidFill>
                <a:latin typeface="Courier New" pitchFamily="49" charset="0"/>
              </a:rPr>
              <a:t>d</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+1]</a:t>
            </a:r>
            <a:r>
              <a:rPr lang="en-US" sz="2400">
                <a:latin typeface="Tahoma" pitchFamily="34" charset="0"/>
              </a:rPr>
              <a:t> </a:t>
            </a:r>
            <a:r>
              <a:rPr lang="en-US" sz="2400"/>
              <a:t>into</a:t>
            </a:r>
            <a:r>
              <a:rPr lang="en-US" sz="2400">
                <a:latin typeface="Tahoma" pitchFamily="34" charset="0"/>
              </a:rPr>
              <a:t> </a:t>
            </a:r>
            <a:r>
              <a:rPr lang="en-US" sz="2400" b="1">
                <a:solidFill>
                  <a:srgbClr val="A50021"/>
                </a:solidFill>
                <a:latin typeface="Courier New" pitchFamily="49" charset="0"/>
              </a:rPr>
              <a:t>R4</a:t>
            </a:r>
          </a:p>
          <a:p>
            <a:pPr marL="457200" indent="-457200" algn="l">
              <a:lnSpc>
                <a:spcPct val="80000"/>
              </a:lnSpc>
              <a:buFontTx/>
              <a:buAutoNum type="arabicPeriod"/>
            </a:pPr>
            <a:r>
              <a:rPr lang="en-US" sz="2400"/>
              <a:t>Store</a:t>
            </a:r>
            <a:r>
              <a:rPr lang="en-US" sz="2400">
                <a:latin typeface="Tahoma" pitchFamily="34" charset="0"/>
              </a:rPr>
              <a:t> </a:t>
            </a:r>
            <a:r>
              <a:rPr lang="en-US" sz="2400" b="1">
                <a:solidFill>
                  <a:srgbClr val="A50021"/>
                </a:solidFill>
                <a:latin typeface="Courier New" pitchFamily="49" charset="0"/>
              </a:rPr>
              <a:t>R6</a:t>
            </a:r>
            <a:r>
              <a:rPr lang="en-US" sz="2400">
                <a:latin typeface="Tahoma" pitchFamily="34" charset="0"/>
              </a:rPr>
              <a:t> </a:t>
            </a:r>
            <a:r>
              <a:rPr lang="en-US" sz="2400"/>
              <a:t>into</a:t>
            </a:r>
            <a:r>
              <a:rPr lang="en-US" sz="2400">
                <a:latin typeface="Tahoma" pitchFamily="34" charset="0"/>
              </a:rPr>
              <a:t> </a:t>
            </a:r>
            <a:r>
              <a:rPr lang="en-US" sz="2400" b="1">
                <a:solidFill>
                  <a:schemeClr val="tx2"/>
                </a:solidFill>
                <a:latin typeface="Courier New" pitchFamily="49" charset="0"/>
              </a:rPr>
              <a:t>z</a:t>
            </a:r>
            <a:r>
              <a:rPr lang="en-US" sz="2400" b="1">
                <a:latin typeface="Courier New" pitchFamily="49" charset="0"/>
              </a:rPr>
              <a:t>[</a:t>
            </a:r>
            <a:r>
              <a:rPr lang="en-US" sz="2400" b="1">
                <a:solidFill>
                  <a:schemeClr val="tx2"/>
                </a:solidFill>
                <a:latin typeface="Courier New" pitchFamily="49" charset="0"/>
              </a:rPr>
              <a:t>i</a:t>
            </a:r>
            <a:r>
              <a:rPr lang="en-US" sz="2400" b="1">
                <a:latin typeface="Courier New" pitchFamily="49" charset="0"/>
              </a:rPr>
              <a:t>]</a:t>
            </a:r>
            <a:r>
              <a:rPr lang="en-US" sz="2400">
                <a:latin typeface="Tahoma" pitchFamily="34" charset="0"/>
              </a:rPr>
              <a:t> </a:t>
            </a:r>
            <a:r>
              <a:rPr lang="en-US" sz="2400" b="1"/>
              <a:t>AND</a:t>
            </a:r>
            <a:r>
              <a:rPr lang="en-US" sz="2400">
                <a:latin typeface="Tahoma" pitchFamily="34" charset="0"/>
              </a:rPr>
              <a:t>  </a:t>
            </a:r>
            <a:r>
              <a:rPr lang="en-US" sz="2400"/>
              <a:t>multiply</a:t>
            </a:r>
            <a:r>
              <a:rPr lang="en-US" sz="2400">
                <a:latin typeface="Tahoma" pitchFamily="34" charset="0"/>
              </a:rPr>
              <a:t> </a:t>
            </a:r>
            <a:r>
              <a:rPr lang="en-US" sz="2400" b="1">
                <a:solidFill>
                  <a:srgbClr val="A50021"/>
                </a:solidFill>
                <a:latin typeface="Courier New" pitchFamily="49" charset="0"/>
              </a:rPr>
              <a:t>R2</a:t>
            </a:r>
            <a:r>
              <a:rPr lang="en-US" sz="2400" b="1">
                <a:latin typeface="Courier New" pitchFamily="49" charset="0"/>
              </a:rPr>
              <a:t> = </a:t>
            </a:r>
            <a:r>
              <a:rPr lang="en-US" sz="2400" b="1">
                <a:solidFill>
                  <a:srgbClr val="A50021"/>
                </a:solidFill>
                <a:latin typeface="Courier New" pitchFamily="49" charset="0"/>
              </a:rPr>
              <a:t>R0</a:t>
            </a:r>
            <a:r>
              <a:rPr lang="en-US" sz="2400" b="1">
                <a:latin typeface="Courier New" pitchFamily="49" charset="0"/>
              </a:rPr>
              <a:t> * </a:t>
            </a:r>
            <a:r>
              <a:rPr lang="en-US" sz="2400" b="1">
                <a:solidFill>
                  <a:srgbClr val="A50021"/>
                </a:solidFill>
                <a:latin typeface="Courier New" pitchFamily="49" charset="0"/>
              </a:rPr>
              <a:t>R1</a:t>
            </a:r>
          </a:p>
          <a:p>
            <a:pPr marL="457200" indent="-457200" algn="l">
              <a:lnSpc>
                <a:spcPct val="80000"/>
              </a:lnSpc>
              <a:buFontTx/>
              <a:buAutoNum type="arabicPeriod"/>
            </a:pPr>
            <a:r>
              <a:rPr lang="en-US" sz="2400"/>
              <a:t>etc etc etc</a:t>
            </a:r>
          </a:p>
          <a:p>
            <a:pPr marL="457200" indent="-457200" algn="l">
              <a:lnSpc>
                <a:spcPct val="90000"/>
              </a:lnSpc>
            </a:pPr>
            <a:r>
              <a:rPr lang="en-US" sz="2800">
                <a:solidFill>
                  <a:schemeClr val="folHlink"/>
                </a:solidFill>
              </a:rPr>
              <a:t>Once this loop is “in flight,” each iteration adds only 2 operations to the total, not 8.</a:t>
            </a:r>
          </a:p>
        </p:txBody>
      </p:sp>
    </p:spTree>
    <p:custDataLst>
      <p:tags r:id="rId1"/>
    </p:custDataLst>
    <p:extLst>
      <p:ext uri="{BB962C8B-B14F-4D97-AF65-F5344CB8AC3E}">
        <p14:creationId xmlns:p14="http://schemas.microsoft.com/office/powerpoint/2010/main" val="563352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5A81E18E-22E2-4A26-9D07-B136ACFC26CF}" type="slidenum">
              <a:rPr lang="en-US"/>
              <a:pPr/>
              <a:t>39</a:t>
            </a:fld>
            <a:endParaRPr lang="en-US"/>
          </a:p>
        </p:txBody>
      </p:sp>
      <p:sp>
        <p:nvSpPr>
          <p:cNvPr id="578562" name="Rectangle 2"/>
          <p:cNvSpPr>
            <a:spLocks noGrp="1" noChangeArrowheads="1"/>
          </p:cNvSpPr>
          <p:nvPr>
            <p:ph type="title"/>
          </p:nvPr>
        </p:nvSpPr>
        <p:spPr/>
        <p:txBody>
          <a:bodyPr/>
          <a:lstStyle/>
          <a:p>
            <a:r>
              <a:rPr lang="en-US"/>
              <a:t>Example: IBM POWER4</a:t>
            </a:r>
          </a:p>
        </p:txBody>
      </p:sp>
      <p:sp>
        <p:nvSpPr>
          <p:cNvPr id="578563" name="Rectangle 3"/>
          <p:cNvSpPr>
            <a:spLocks noGrp="1" noChangeArrowheads="1"/>
          </p:cNvSpPr>
          <p:nvPr>
            <p:ph type="body" idx="1"/>
          </p:nvPr>
        </p:nvSpPr>
        <p:spPr>
          <a:xfrm>
            <a:off x="609600" y="1447800"/>
            <a:ext cx="7924800" cy="4343400"/>
          </a:xfrm>
        </p:spPr>
        <p:txBody>
          <a:bodyPr/>
          <a:lstStyle/>
          <a:p>
            <a:pPr>
              <a:buFont typeface="Wingdings" pitchFamily="2" charset="2"/>
              <a:buNone/>
            </a:pPr>
            <a:r>
              <a:rPr lang="en-US" b="1" i="1" u="sng"/>
              <a:t>8-way</a:t>
            </a:r>
            <a:r>
              <a:rPr lang="en-US"/>
              <a:t> Superscalar: can execute up to 8 operations at the same time</a:t>
            </a:r>
            <a:r>
              <a:rPr lang="en-US" baseline="30000"/>
              <a:t>[1]</a:t>
            </a:r>
          </a:p>
          <a:p>
            <a:r>
              <a:rPr lang="en-US"/>
              <a:t>2 integer arithmetic or logical operations, and</a:t>
            </a:r>
          </a:p>
          <a:p>
            <a:r>
              <a:rPr lang="en-US"/>
              <a:t>2 floating point arithmetic operations, and</a:t>
            </a:r>
          </a:p>
          <a:p>
            <a:r>
              <a:rPr lang="en-US"/>
              <a:t>2 memory access (load or store) operations, and</a:t>
            </a:r>
          </a:p>
          <a:p>
            <a:r>
              <a:rPr lang="en-US"/>
              <a:t>1 branch operation, and</a:t>
            </a:r>
          </a:p>
          <a:p>
            <a:r>
              <a:rPr lang="en-US"/>
              <a:t>1 conditional operation</a:t>
            </a:r>
          </a:p>
        </p:txBody>
      </p:sp>
      <p:pic>
        <p:nvPicPr>
          <p:cNvPr id="578564" name="Picture 4" descr="soonerfront1"/>
          <p:cNvPicPr>
            <a:picLocks noChangeAspect="1" noChangeArrowheads="1"/>
          </p:cNvPicPr>
          <p:nvPr/>
        </p:nvPicPr>
        <p:blipFill>
          <a:blip r:embed="rId4" cstate="print"/>
          <a:srcRect/>
          <a:stretch>
            <a:fillRect/>
          </a:stretch>
        </p:blipFill>
        <p:spPr bwMode="auto">
          <a:xfrm>
            <a:off x="5334000" y="4114800"/>
            <a:ext cx="949325" cy="1981200"/>
          </a:xfrm>
          <a:prstGeom prst="rect">
            <a:avLst/>
          </a:prstGeom>
          <a:noFill/>
        </p:spPr>
      </p:pic>
    </p:spTree>
    <p:custDataLst>
      <p:tags r:id="rId1"/>
    </p:custDataLst>
    <p:extLst>
      <p:ext uri="{BB962C8B-B14F-4D97-AF65-F5344CB8AC3E}">
        <p14:creationId xmlns:p14="http://schemas.microsoft.com/office/powerpoint/2010/main" val="387870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REGISTER</a:t>
            </a:r>
            <a:endParaRPr lang="en-US" dirty="0"/>
          </a:p>
        </p:txBody>
      </p:sp>
      <p:sp>
        <p:nvSpPr>
          <p:cNvPr id="3" name="Content Placeholder 2"/>
          <p:cNvSpPr>
            <a:spLocks noGrp="1"/>
          </p:cNvSpPr>
          <p:nvPr>
            <p:ph idx="1"/>
          </p:nvPr>
        </p:nvSpPr>
        <p:spPr>
          <a:xfrm>
            <a:off x="381000" y="1371600"/>
            <a:ext cx="8402638" cy="4648200"/>
          </a:xfrm>
        </p:spPr>
        <p:txBody>
          <a:bodyPr/>
          <a:lstStyle/>
          <a:p>
            <a:pPr marL="0" indent="0">
              <a:buNone/>
            </a:pPr>
            <a:r>
              <a:rPr lang="en-US" dirty="0" smtClean="0"/>
              <a:t>If you haven’t already registered, please do so.</a:t>
            </a:r>
          </a:p>
          <a:p>
            <a:pPr marL="0" indent="0">
              <a:buNone/>
            </a:pPr>
            <a:endParaRPr lang="en-US" sz="1200" dirty="0"/>
          </a:p>
          <a:p>
            <a:pPr marL="0" indent="0">
              <a:buNone/>
            </a:pPr>
            <a:r>
              <a:rPr lang="en-US" dirty="0" smtClean="0"/>
              <a:t>You can find the registration link on the </a:t>
            </a:r>
            <a:r>
              <a:rPr lang="en-US" dirty="0" err="1" smtClean="0"/>
              <a:t>SiPE</a:t>
            </a:r>
            <a:r>
              <a:rPr lang="en-US" dirty="0" smtClean="0"/>
              <a:t> webpage:</a:t>
            </a:r>
          </a:p>
          <a:p>
            <a:pPr marL="0" indent="0">
              <a:buNone/>
            </a:pPr>
            <a:endParaRPr lang="en-US" sz="1200" dirty="0" smtClean="0"/>
          </a:p>
          <a:p>
            <a:pPr marL="0" indent="0">
              <a:buNone/>
            </a:pPr>
            <a:r>
              <a:rPr lang="en-US" dirty="0" smtClean="0">
                <a:latin typeface="Courier New" panose="02070309020205020404" pitchFamily="49" charset="0"/>
                <a:cs typeface="Courier New" panose="02070309020205020404" pitchFamily="49" charset="0"/>
                <a:hlinkClick r:id="rId2"/>
              </a:rPr>
              <a:t>http://www.oscer.ou.edu/education/</a:t>
            </a:r>
            <a:endParaRPr lang="en-US" dirty="0">
              <a:latin typeface="Courier New" panose="02070309020205020404" pitchFamily="49" charset="0"/>
              <a:cs typeface="Courier New" panose="02070309020205020404" pitchFamily="49" charset="0"/>
            </a:endParaRPr>
          </a:p>
          <a:p>
            <a:pPr marL="0" indent="0">
              <a:buNone/>
            </a:pPr>
            <a:endParaRPr lang="en-US" sz="1200" dirty="0" smtClean="0"/>
          </a:p>
          <a:p>
            <a:pPr marL="0" indent="0">
              <a:buNone/>
            </a:pPr>
            <a:r>
              <a:rPr lang="en-US" dirty="0" smtClean="0"/>
              <a:t>Our ability to continue providing Supercomputing in Plain English depends on being able to show strong participation.</a:t>
            </a:r>
          </a:p>
          <a:p>
            <a:pPr marL="0" indent="0">
              <a:buNone/>
            </a:pPr>
            <a:endParaRPr lang="en-US" sz="1200" dirty="0" smtClean="0"/>
          </a:p>
          <a:p>
            <a:pPr marL="0" indent="0">
              <a:buNone/>
            </a:pPr>
            <a:r>
              <a:rPr lang="en-US" dirty="0" smtClean="0"/>
              <a:t>We use our headcounts, institution counts and state counts     (since 2001, over 2000 served, from every US state except RI and VT, plus 17 other countries, on every continent except Australia and Antarctica) to improve grant proposals.</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Instruct Lev Par</a:t>
            </a:r>
          </a:p>
          <a:p>
            <a:pPr>
              <a:defRPr/>
            </a:pPr>
            <a:r>
              <a:rPr lang="en-US"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363745530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ctrTitle"/>
          </p:nvPr>
        </p:nvSpPr>
        <p:spPr/>
        <p:txBody>
          <a:bodyPr/>
          <a:lstStyle/>
          <a:p>
            <a:r>
              <a:rPr lang="en-US" sz="6000"/>
              <a:t>Pipelining</a:t>
            </a:r>
          </a:p>
        </p:txBody>
      </p:sp>
    </p:spTree>
    <p:custDataLst>
      <p:tags r:id="rId1"/>
    </p:custDataLst>
    <p:extLst>
      <p:ext uri="{BB962C8B-B14F-4D97-AF65-F5344CB8AC3E}">
        <p14:creationId xmlns:p14="http://schemas.microsoft.com/office/powerpoint/2010/main" val="511477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EC9CC793-E6F5-4AD0-9894-5487F6CDE710}" type="slidenum">
              <a:rPr lang="en-US"/>
              <a:pPr/>
              <a:t>41</a:t>
            </a:fld>
            <a:endParaRPr lang="en-US"/>
          </a:p>
        </p:txBody>
      </p:sp>
      <p:sp>
        <p:nvSpPr>
          <p:cNvPr id="580610" name="Rectangle 2"/>
          <p:cNvSpPr>
            <a:spLocks noGrp="1" noChangeArrowheads="1"/>
          </p:cNvSpPr>
          <p:nvPr>
            <p:ph type="title"/>
          </p:nvPr>
        </p:nvSpPr>
        <p:spPr/>
        <p:txBody>
          <a:bodyPr/>
          <a:lstStyle/>
          <a:p>
            <a:r>
              <a:rPr lang="en-US"/>
              <a:t>Pipelining</a:t>
            </a:r>
          </a:p>
        </p:txBody>
      </p:sp>
      <p:sp>
        <p:nvSpPr>
          <p:cNvPr id="580611" name="Rectangle 3"/>
          <p:cNvSpPr>
            <a:spLocks noGrp="1" noChangeArrowheads="1"/>
          </p:cNvSpPr>
          <p:nvPr>
            <p:ph type="body" idx="1"/>
          </p:nvPr>
        </p:nvSpPr>
        <p:spPr>
          <a:xfrm>
            <a:off x="381000" y="1371600"/>
            <a:ext cx="8534400" cy="4953000"/>
          </a:xfrm>
        </p:spPr>
        <p:txBody>
          <a:bodyPr/>
          <a:lstStyle/>
          <a:p>
            <a:pPr>
              <a:buFont typeface="Wingdings" pitchFamily="2" charset="2"/>
              <a:buNone/>
            </a:pPr>
            <a:r>
              <a:rPr lang="en-US" b="1" i="1" u="sng"/>
              <a:t>Pipelining</a:t>
            </a:r>
            <a:r>
              <a:rPr lang="en-US"/>
              <a:t> is like an assembly line or a bucket brigade.</a:t>
            </a:r>
          </a:p>
          <a:p>
            <a:pPr>
              <a:lnSpc>
                <a:spcPct val="60000"/>
              </a:lnSpc>
            </a:pPr>
            <a:r>
              <a:rPr lang="en-US"/>
              <a:t>An operation consists of multiple stages.</a:t>
            </a:r>
          </a:p>
          <a:p>
            <a:pPr>
              <a:lnSpc>
                <a:spcPct val="70000"/>
              </a:lnSpc>
            </a:pPr>
            <a:r>
              <a:rPr lang="en-US"/>
              <a:t>After a particular set of operands</a:t>
            </a:r>
          </a:p>
          <a:p>
            <a:pPr>
              <a:lnSpc>
                <a:spcPct val="80000"/>
              </a:lnSpc>
              <a:buFont typeface="Wingdings" pitchFamily="2" charset="2"/>
              <a:buNone/>
            </a:pPr>
            <a:r>
              <a:rPr lang="en-US">
                <a:solidFill>
                  <a:schemeClr val="hlink"/>
                </a:solidFill>
              </a:rPr>
              <a:t>	 </a:t>
            </a:r>
            <a:r>
              <a:rPr lang="en-US" b="1">
                <a:solidFill>
                  <a:schemeClr val="hlink"/>
                </a:solidFill>
                <a:latin typeface="Courier New" pitchFamily="49" charset="0"/>
              </a:rPr>
              <a:t>z(i) = a(i) * b(i) + c(i) * d(i)</a:t>
            </a:r>
            <a:endParaRPr lang="en-US">
              <a:solidFill>
                <a:schemeClr val="hlink"/>
              </a:solidFill>
            </a:endParaRPr>
          </a:p>
          <a:p>
            <a:pPr>
              <a:lnSpc>
                <a:spcPct val="80000"/>
              </a:lnSpc>
              <a:buFont typeface="Wingdings" pitchFamily="2" charset="2"/>
              <a:buNone/>
            </a:pPr>
            <a:r>
              <a:rPr lang="en-US"/>
              <a:t>	completes a particular stage, they move into the next stage.</a:t>
            </a:r>
          </a:p>
          <a:p>
            <a:pPr>
              <a:lnSpc>
                <a:spcPct val="80000"/>
              </a:lnSpc>
            </a:pPr>
            <a:r>
              <a:rPr lang="en-US"/>
              <a:t>Then, another set of operands</a:t>
            </a:r>
          </a:p>
          <a:p>
            <a:pPr>
              <a:lnSpc>
                <a:spcPct val="80000"/>
              </a:lnSpc>
              <a:buFont typeface="Wingdings" pitchFamily="2" charset="2"/>
              <a:buNone/>
            </a:pPr>
            <a:r>
              <a:rPr lang="en-US">
                <a:solidFill>
                  <a:schemeClr val="hlink"/>
                </a:solidFill>
              </a:rPr>
              <a:t>	 </a:t>
            </a:r>
            <a:r>
              <a:rPr lang="en-US" b="1">
                <a:solidFill>
                  <a:schemeClr val="hlink"/>
                </a:solidFill>
                <a:latin typeface="Courier New" pitchFamily="49" charset="0"/>
              </a:rPr>
              <a:t>z(i+1) = a(i+1) * b(i+1) + c(i+1) * d(i+1)</a:t>
            </a:r>
            <a:endParaRPr lang="en-US">
              <a:solidFill>
                <a:schemeClr val="hlink"/>
              </a:solidFill>
            </a:endParaRPr>
          </a:p>
          <a:p>
            <a:pPr>
              <a:lnSpc>
                <a:spcPct val="80000"/>
              </a:lnSpc>
              <a:buFont typeface="Wingdings" pitchFamily="2" charset="2"/>
              <a:buNone/>
            </a:pPr>
            <a:r>
              <a:rPr lang="en-US"/>
              <a:t>	can move into the stage that was just abandoned by the previous set.</a:t>
            </a:r>
          </a:p>
        </p:txBody>
      </p:sp>
    </p:spTree>
    <p:custDataLst>
      <p:tags r:id="rId1"/>
    </p:custDataLst>
    <p:extLst>
      <p:ext uri="{BB962C8B-B14F-4D97-AF65-F5344CB8AC3E}">
        <p14:creationId xmlns:p14="http://schemas.microsoft.com/office/powerpoint/2010/main" val="3712103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4" name="Slide Number Placeholder 2"/>
          <p:cNvSpPr>
            <a:spLocks noGrp="1"/>
          </p:cNvSpPr>
          <p:nvPr>
            <p:ph type="sldNum" sz="quarter" idx="11"/>
          </p:nvPr>
        </p:nvSpPr>
        <p:spPr/>
        <p:txBody>
          <a:bodyPr/>
          <a:lstStyle/>
          <a:p>
            <a:fld id="{CF40A802-E5C2-4E27-B00B-E33B8C9A1FF9}" type="slidenum">
              <a:rPr lang="en-US"/>
              <a:pPr/>
              <a:t>42</a:t>
            </a:fld>
            <a:endParaRPr lang="en-US"/>
          </a:p>
        </p:txBody>
      </p:sp>
      <p:sp>
        <p:nvSpPr>
          <p:cNvPr id="581634" name="Text Box 2"/>
          <p:cNvSpPr txBox="1">
            <a:spLocks noChangeArrowheads="1"/>
          </p:cNvSpPr>
          <p:nvPr/>
        </p:nvSpPr>
        <p:spPr bwMode="auto">
          <a:xfrm>
            <a:off x="2449513" y="2227263"/>
            <a:ext cx="4092575" cy="2774950"/>
          </a:xfrm>
          <a:prstGeom prst="rect">
            <a:avLst/>
          </a:prstGeom>
          <a:noFill/>
          <a:ln w="9525">
            <a:noFill/>
            <a:miter lim="800000"/>
            <a:headEnd/>
            <a:tailEnd/>
          </a:ln>
          <a:effectLst/>
        </p:spPr>
        <p:txBody>
          <a:bodyPr wrap="none">
            <a:spAutoFit/>
          </a:bodyPr>
          <a:lstStyle/>
          <a:p>
            <a:r>
              <a:rPr lang="en-US" sz="8800" b="1">
                <a:solidFill>
                  <a:schemeClr val="folHlink"/>
                </a:solidFill>
              </a:rPr>
              <a:t>DON’T</a:t>
            </a:r>
          </a:p>
          <a:p>
            <a:r>
              <a:rPr lang="en-US" sz="8800" b="1">
                <a:solidFill>
                  <a:schemeClr val="folHlink"/>
                </a:solidFill>
              </a:rPr>
              <a:t>PANIC!</a:t>
            </a:r>
          </a:p>
        </p:txBody>
      </p:sp>
    </p:spTree>
    <p:custDataLst>
      <p:tags r:id="rId1"/>
    </p:custDataLst>
    <p:extLst>
      <p:ext uri="{BB962C8B-B14F-4D97-AF65-F5344CB8AC3E}">
        <p14:creationId xmlns:p14="http://schemas.microsoft.com/office/powerpoint/2010/main" val="2856340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45" name="Slide Number Placeholder 4"/>
          <p:cNvSpPr>
            <a:spLocks noGrp="1"/>
          </p:cNvSpPr>
          <p:nvPr>
            <p:ph type="sldNum" sz="quarter" idx="11"/>
          </p:nvPr>
        </p:nvSpPr>
        <p:spPr/>
        <p:txBody>
          <a:bodyPr/>
          <a:lstStyle/>
          <a:p>
            <a:fld id="{C8131B78-C7E9-4F61-BDBD-A95FFCBB7B87}" type="slidenum">
              <a:rPr lang="en-US"/>
              <a:pPr/>
              <a:t>43</a:t>
            </a:fld>
            <a:endParaRPr lang="en-US"/>
          </a:p>
        </p:txBody>
      </p:sp>
      <p:sp>
        <p:nvSpPr>
          <p:cNvPr id="582658" name="Rectangle 2"/>
          <p:cNvSpPr>
            <a:spLocks noGrp="1" noChangeArrowheads="1"/>
          </p:cNvSpPr>
          <p:nvPr>
            <p:ph type="title"/>
          </p:nvPr>
        </p:nvSpPr>
        <p:spPr/>
        <p:txBody>
          <a:bodyPr/>
          <a:lstStyle/>
          <a:p>
            <a:r>
              <a:rPr lang="en-US"/>
              <a:t>Pipelining Example</a:t>
            </a:r>
          </a:p>
        </p:txBody>
      </p:sp>
      <p:grpSp>
        <p:nvGrpSpPr>
          <p:cNvPr id="2" name="Group 3"/>
          <p:cNvGrpSpPr>
            <a:grpSpLocks/>
          </p:cNvGrpSpPr>
          <p:nvPr/>
        </p:nvGrpSpPr>
        <p:grpSpPr bwMode="auto">
          <a:xfrm>
            <a:off x="304800" y="1752600"/>
            <a:ext cx="5334000" cy="609600"/>
            <a:chOff x="288" y="1104"/>
            <a:chExt cx="3360" cy="384"/>
          </a:xfrm>
        </p:grpSpPr>
        <p:sp>
          <p:nvSpPr>
            <p:cNvPr id="582660" name="Rectangle 4"/>
            <p:cNvSpPr>
              <a:spLocks noChangeArrowheads="1"/>
            </p:cNvSpPr>
            <p:nvPr/>
          </p:nvSpPr>
          <p:spPr bwMode="auto">
            <a:xfrm>
              <a:off x="288"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Fetch</a:t>
              </a:r>
            </a:p>
          </p:txBody>
        </p:sp>
        <p:sp>
          <p:nvSpPr>
            <p:cNvPr id="582661" name="Rectangle 5"/>
            <p:cNvSpPr>
              <a:spLocks noChangeArrowheads="1"/>
            </p:cNvSpPr>
            <p:nvPr/>
          </p:nvSpPr>
          <p:spPr bwMode="auto">
            <a:xfrm>
              <a:off x="960"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Decode</a:t>
              </a:r>
            </a:p>
          </p:txBody>
        </p:sp>
        <p:sp>
          <p:nvSpPr>
            <p:cNvPr id="582662" name="Rectangle 6"/>
            <p:cNvSpPr>
              <a:spLocks noChangeArrowheads="1"/>
            </p:cNvSpPr>
            <p:nvPr/>
          </p:nvSpPr>
          <p:spPr bwMode="auto">
            <a:xfrm>
              <a:off x="1632"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Operand</a:t>
              </a:r>
            </a:p>
            <a:p>
              <a:r>
                <a:rPr lang="en-US" sz="1600">
                  <a:latin typeface="Tahoma" pitchFamily="34" charset="0"/>
                </a:rPr>
                <a:t>Fetch</a:t>
              </a:r>
            </a:p>
          </p:txBody>
        </p:sp>
        <p:sp>
          <p:nvSpPr>
            <p:cNvPr id="582663" name="Rectangle 7"/>
            <p:cNvSpPr>
              <a:spLocks noChangeArrowheads="1"/>
            </p:cNvSpPr>
            <p:nvPr/>
          </p:nvSpPr>
          <p:spPr bwMode="auto">
            <a:xfrm>
              <a:off x="2304"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Execution</a:t>
              </a:r>
            </a:p>
          </p:txBody>
        </p:sp>
        <p:sp>
          <p:nvSpPr>
            <p:cNvPr id="582664" name="Rectangle 8"/>
            <p:cNvSpPr>
              <a:spLocks noChangeArrowheads="1"/>
            </p:cNvSpPr>
            <p:nvPr/>
          </p:nvSpPr>
          <p:spPr bwMode="auto">
            <a:xfrm>
              <a:off x="2976"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Result</a:t>
              </a:r>
            </a:p>
            <a:p>
              <a:r>
                <a:rPr lang="en-US" sz="1600">
                  <a:latin typeface="Tahoma" pitchFamily="34" charset="0"/>
                </a:rPr>
                <a:t>Writeback</a:t>
              </a:r>
            </a:p>
          </p:txBody>
        </p:sp>
      </p:grpSp>
      <p:grpSp>
        <p:nvGrpSpPr>
          <p:cNvPr id="3" name="Group 9"/>
          <p:cNvGrpSpPr>
            <a:grpSpLocks/>
          </p:cNvGrpSpPr>
          <p:nvPr/>
        </p:nvGrpSpPr>
        <p:grpSpPr bwMode="auto">
          <a:xfrm>
            <a:off x="1371600" y="2362200"/>
            <a:ext cx="5334000" cy="609600"/>
            <a:chOff x="288" y="1104"/>
            <a:chExt cx="3360" cy="384"/>
          </a:xfrm>
        </p:grpSpPr>
        <p:sp>
          <p:nvSpPr>
            <p:cNvPr id="582666" name="Rectangle 10"/>
            <p:cNvSpPr>
              <a:spLocks noChangeArrowheads="1"/>
            </p:cNvSpPr>
            <p:nvPr/>
          </p:nvSpPr>
          <p:spPr bwMode="auto">
            <a:xfrm>
              <a:off x="288"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Fetch</a:t>
              </a:r>
            </a:p>
          </p:txBody>
        </p:sp>
        <p:sp>
          <p:nvSpPr>
            <p:cNvPr id="582667" name="Rectangle 11"/>
            <p:cNvSpPr>
              <a:spLocks noChangeArrowheads="1"/>
            </p:cNvSpPr>
            <p:nvPr/>
          </p:nvSpPr>
          <p:spPr bwMode="auto">
            <a:xfrm>
              <a:off x="960"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Decode</a:t>
              </a:r>
            </a:p>
          </p:txBody>
        </p:sp>
        <p:sp>
          <p:nvSpPr>
            <p:cNvPr id="582668" name="Rectangle 12"/>
            <p:cNvSpPr>
              <a:spLocks noChangeArrowheads="1"/>
            </p:cNvSpPr>
            <p:nvPr/>
          </p:nvSpPr>
          <p:spPr bwMode="auto">
            <a:xfrm>
              <a:off x="1632"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Operand</a:t>
              </a:r>
            </a:p>
            <a:p>
              <a:r>
                <a:rPr lang="en-US" sz="1600">
                  <a:latin typeface="Tahoma" pitchFamily="34" charset="0"/>
                </a:rPr>
                <a:t>Fetch</a:t>
              </a:r>
            </a:p>
          </p:txBody>
        </p:sp>
        <p:sp>
          <p:nvSpPr>
            <p:cNvPr id="582669" name="Rectangle 13"/>
            <p:cNvSpPr>
              <a:spLocks noChangeArrowheads="1"/>
            </p:cNvSpPr>
            <p:nvPr/>
          </p:nvSpPr>
          <p:spPr bwMode="auto">
            <a:xfrm>
              <a:off x="2304"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Execution</a:t>
              </a:r>
            </a:p>
          </p:txBody>
        </p:sp>
        <p:sp>
          <p:nvSpPr>
            <p:cNvPr id="582670" name="Rectangle 14"/>
            <p:cNvSpPr>
              <a:spLocks noChangeArrowheads="1"/>
            </p:cNvSpPr>
            <p:nvPr/>
          </p:nvSpPr>
          <p:spPr bwMode="auto">
            <a:xfrm>
              <a:off x="2976"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Result</a:t>
              </a:r>
            </a:p>
            <a:p>
              <a:r>
                <a:rPr lang="en-US" sz="1600">
                  <a:latin typeface="Tahoma" pitchFamily="34" charset="0"/>
                </a:rPr>
                <a:t>Writeback</a:t>
              </a:r>
            </a:p>
          </p:txBody>
        </p:sp>
      </p:grpSp>
      <p:grpSp>
        <p:nvGrpSpPr>
          <p:cNvPr id="4" name="Group 15"/>
          <p:cNvGrpSpPr>
            <a:grpSpLocks/>
          </p:cNvGrpSpPr>
          <p:nvPr/>
        </p:nvGrpSpPr>
        <p:grpSpPr bwMode="auto">
          <a:xfrm>
            <a:off x="2438400" y="2971800"/>
            <a:ext cx="5334000" cy="609600"/>
            <a:chOff x="288" y="1104"/>
            <a:chExt cx="3360" cy="384"/>
          </a:xfrm>
        </p:grpSpPr>
        <p:sp>
          <p:nvSpPr>
            <p:cNvPr id="582672" name="Rectangle 16"/>
            <p:cNvSpPr>
              <a:spLocks noChangeArrowheads="1"/>
            </p:cNvSpPr>
            <p:nvPr/>
          </p:nvSpPr>
          <p:spPr bwMode="auto">
            <a:xfrm>
              <a:off x="288"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Fetch</a:t>
              </a:r>
            </a:p>
          </p:txBody>
        </p:sp>
        <p:sp>
          <p:nvSpPr>
            <p:cNvPr id="582673" name="Rectangle 17"/>
            <p:cNvSpPr>
              <a:spLocks noChangeArrowheads="1"/>
            </p:cNvSpPr>
            <p:nvPr/>
          </p:nvSpPr>
          <p:spPr bwMode="auto">
            <a:xfrm>
              <a:off x="960"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Decode</a:t>
              </a:r>
            </a:p>
          </p:txBody>
        </p:sp>
        <p:sp>
          <p:nvSpPr>
            <p:cNvPr id="582674" name="Rectangle 18"/>
            <p:cNvSpPr>
              <a:spLocks noChangeArrowheads="1"/>
            </p:cNvSpPr>
            <p:nvPr/>
          </p:nvSpPr>
          <p:spPr bwMode="auto">
            <a:xfrm>
              <a:off x="1632"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Operand</a:t>
              </a:r>
            </a:p>
            <a:p>
              <a:r>
                <a:rPr lang="en-US" sz="1600">
                  <a:latin typeface="Tahoma" pitchFamily="34" charset="0"/>
                </a:rPr>
                <a:t>Fetch</a:t>
              </a:r>
            </a:p>
          </p:txBody>
        </p:sp>
        <p:sp>
          <p:nvSpPr>
            <p:cNvPr id="582675" name="Rectangle 19"/>
            <p:cNvSpPr>
              <a:spLocks noChangeArrowheads="1"/>
            </p:cNvSpPr>
            <p:nvPr/>
          </p:nvSpPr>
          <p:spPr bwMode="auto">
            <a:xfrm>
              <a:off x="2304"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Execution</a:t>
              </a:r>
            </a:p>
          </p:txBody>
        </p:sp>
        <p:sp>
          <p:nvSpPr>
            <p:cNvPr id="582676" name="Rectangle 20"/>
            <p:cNvSpPr>
              <a:spLocks noChangeArrowheads="1"/>
            </p:cNvSpPr>
            <p:nvPr/>
          </p:nvSpPr>
          <p:spPr bwMode="auto">
            <a:xfrm>
              <a:off x="2976"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Result</a:t>
              </a:r>
            </a:p>
            <a:p>
              <a:r>
                <a:rPr lang="en-US" sz="1600">
                  <a:latin typeface="Tahoma" pitchFamily="34" charset="0"/>
                </a:rPr>
                <a:t>Writeback</a:t>
              </a:r>
            </a:p>
          </p:txBody>
        </p:sp>
      </p:grpSp>
      <p:grpSp>
        <p:nvGrpSpPr>
          <p:cNvPr id="5" name="Group 21"/>
          <p:cNvGrpSpPr>
            <a:grpSpLocks/>
          </p:cNvGrpSpPr>
          <p:nvPr/>
        </p:nvGrpSpPr>
        <p:grpSpPr bwMode="auto">
          <a:xfrm>
            <a:off x="3505200" y="3581400"/>
            <a:ext cx="5334000" cy="609600"/>
            <a:chOff x="288" y="1104"/>
            <a:chExt cx="3360" cy="384"/>
          </a:xfrm>
        </p:grpSpPr>
        <p:sp>
          <p:nvSpPr>
            <p:cNvPr id="582678" name="Rectangle 22"/>
            <p:cNvSpPr>
              <a:spLocks noChangeArrowheads="1"/>
            </p:cNvSpPr>
            <p:nvPr/>
          </p:nvSpPr>
          <p:spPr bwMode="auto">
            <a:xfrm>
              <a:off x="288"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Fetch</a:t>
              </a:r>
            </a:p>
          </p:txBody>
        </p:sp>
        <p:sp>
          <p:nvSpPr>
            <p:cNvPr id="582679" name="Rectangle 23"/>
            <p:cNvSpPr>
              <a:spLocks noChangeArrowheads="1"/>
            </p:cNvSpPr>
            <p:nvPr/>
          </p:nvSpPr>
          <p:spPr bwMode="auto">
            <a:xfrm>
              <a:off x="960"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Decode</a:t>
              </a:r>
            </a:p>
          </p:txBody>
        </p:sp>
        <p:sp>
          <p:nvSpPr>
            <p:cNvPr id="582680" name="Rectangle 24"/>
            <p:cNvSpPr>
              <a:spLocks noChangeArrowheads="1"/>
            </p:cNvSpPr>
            <p:nvPr/>
          </p:nvSpPr>
          <p:spPr bwMode="auto">
            <a:xfrm>
              <a:off x="1632"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Operand</a:t>
              </a:r>
            </a:p>
            <a:p>
              <a:r>
                <a:rPr lang="en-US" sz="1600">
                  <a:latin typeface="Tahoma" pitchFamily="34" charset="0"/>
                </a:rPr>
                <a:t>Fetch</a:t>
              </a:r>
            </a:p>
          </p:txBody>
        </p:sp>
        <p:sp>
          <p:nvSpPr>
            <p:cNvPr id="582681" name="Rectangle 25"/>
            <p:cNvSpPr>
              <a:spLocks noChangeArrowheads="1"/>
            </p:cNvSpPr>
            <p:nvPr/>
          </p:nvSpPr>
          <p:spPr bwMode="auto">
            <a:xfrm>
              <a:off x="2304"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Instruction</a:t>
              </a:r>
            </a:p>
            <a:p>
              <a:r>
                <a:rPr lang="en-US" sz="1600">
                  <a:latin typeface="Tahoma" pitchFamily="34" charset="0"/>
                </a:rPr>
                <a:t>Execution</a:t>
              </a:r>
            </a:p>
          </p:txBody>
        </p:sp>
        <p:sp>
          <p:nvSpPr>
            <p:cNvPr id="582682" name="Rectangle 26"/>
            <p:cNvSpPr>
              <a:spLocks noChangeArrowheads="1"/>
            </p:cNvSpPr>
            <p:nvPr/>
          </p:nvSpPr>
          <p:spPr bwMode="auto">
            <a:xfrm>
              <a:off x="2976" y="1104"/>
              <a:ext cx="672" cy="384"/>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Tahoma" pitchFamily="34" charset="0"/>
                </a:rPr>
                <a:t>Result</a:t>
              </a:r>
            </a:p>
            <a:p>
              <a:r>
                <a:rPr lang="en-US" sz="1600">
                  <a:latin typeface="Tahoma" pitchFamily="34" charset="0"/>
                </a:rPr>
                <a:t>Writeback</a:t>
              </a:r>
            </a:p>
          </p:txBody>
        </p:sp>
      </p:grpSp>
      <p:sp>
        <p:nvSpPr>
          <p:cNvPr id="582683" name="Text Box 27"/>
          <p:cNvSpPr txBox="1">
            <a:spLocks noChangeArrowheads="1"/>
          </p:cNvSpPr>
          <p:nvPr/>
        </p:nvSpPr>
        <p:spPr bwMode="auto">
          <a:xfrm>
            <a:off x="5775325" y="1819275"/>
            <a:ext cx="1096963" cy="457200"/>
          </a:xfrm>
          <a:prstGeom prst="rect">
            <a:avLst/>
          </a:prstGeom>
          <a:noFill/>
          <a:ln w="9525">
            <a:noFill/>
            <a:miter lim="800000"/>
            <a:headEnd/>
            <a:tailEnd/>
          </a:ln>
          <a:effectLst/>
        </p:spPr>
        <p:txBody>
          <a:bodyPr wrap="none">
            <a:spAutoFit/>
          </a:bodyPr>
          <a:lstStyle/>
          <a:p>
            <a:pPr algn="l"/>
            <a:r>
              <a:rPr lang="en-US" sz="2400" b="1">
                <a:solidFill>
                  <a:schemeClr val="folHlink"/>
                </a:solidFill>
                <a:latin typeface="Courier New" pitchFamily="49" charset="0"/>
              </a:rPr>
              <a:t>i = 1</a:t>
            </a:r>
          </a:p>
        </p:txBody>
      </p:sp>
      <p:sp>
        <p:nvSpPr>
          <p:cNvPr id="582684" name="Text Box 28"/>
          <p:cNvSpPr txBox="1">
            <a:spLocks noChangeArrowheads="1"/>
          </p:cNvSpPr>
          <p:nvPr/>
        </p:nvSpPr>
        <p:spPr bwMode="auto">
          <a:xfrm>
            <a:off x="6765925" y="2428875"/>
            <a:ext cx="1096963" cy="457200"/>
          </a:xfrm>
          <a:prstGeom prst="rect">
            <a:avLst/>
          </a:prstGeom>
          <a:noFill/>
          <a:ln w="9525">
            <a:noFill/>
            <a:miter lim="800000"/>
            <a:headEnd/>
            <a:tailEnd/>
          </a:ln>
          <a:effectLst/>
        </p:spPr>
        <p:txBody>
          <a:bodyPr wrap="none">
            <a:spAutoFit/>
          </a:bodyPr>
          <a:lstStyle/>
          <a:p>
            <a:pPr algn="l"/>
            <a:r>
              <a:rPr lang="en-US" sz="2400" b="1">
                <a:solidFill>
                  <a:schemeClr val="folHlink"/>
                </a:solidFill>
                <a:latin typeface="Courier New" pitchFamily="49" charset="0"/>
              </a:rPr>
              <a:t>i = 2</a:t>
            </a:r>
          </a:p>
        </p:txBody>
      </p:sp>
      <p:sp>
        <p:nvSpPr>
          <p:cNvPr id="582685" name="Text Box 29"/>
          <p:cNvSpPr txBox="1">
            <a:spLocks noChangeArrowheads="1"/>
          </p:cNvSpPr>
          <p:nvPr/>
        </p:nvSpPr>
        <p:spPr bwMode="auto">
          <a:xfrm>
            <a:off x="1295400" y="3048000"/>
            <a:ext cx="1096963" cy="457200"/>
          </a:xfrm>
          <a:prstGeom prst="rect">
            <a:avLst/>
          </a:prstGeom>
          <a:noFill/>
          <a:ln w="9525">
            <a:noFill/>
            <a:miter lim="800000"/>
            <a:headEnd/>
            <a:tailEnd/>
          </a:ln>
          <a:effectLst/>
        </p:spPr>
        <p:txBody>
          <a:bodyPr wrap="none">
            <a:spAutoFit/>
          </a:bodyPr>
          <a:lstStyle/>
          <a:p>
            <a:pPr algn="l"/>
            <a:r>
              <a:rPr lang="en-US" sz="2400" b="1">
                <a:solidFill>
                  <a:schemeClr val="folHlink"/>
                </a:solidFill>
                <a:latin typeface="Courier New" pitchFamily="49" charset="0"/>
              </a:rPr>
              <a:t>i = 3</a:t>
            </a:r>
          </a:p>
        </p:txBody>
      </p:sp>
      <p:sp>
        <p:nvSpPr>
          <p:cNvPr id="582686" name="Text Box 30"/>
          <p:cNvSpPr txBox="1">
            <a:spLocks noChangeArrowheads="1"/>
          </p:cNvSpPr>
          <p:nvPr/>
        </p:nvSpPr>
        <p:spPr bwMode="auto">
          <a:xfrm>
            <a:off x="2362200" y="3657600"/>
            <a:ext cx="1096963" cy="457200"/>
          </a:xfrm>
          <a:prstGeom prst="rect">
            <a:avLst/>
          </a:prstGeom>
          <a:noFill/>
          <a:ln w="9525">
            <a:noFill/>
            <a:miter lim="800000"/>
            <a:headEnd/>
            <a:tailEnd/>
          </a:ln>
          <a:effectLst/>
        </p:spPr>
        <p:txBody>
          <a:bodyPr wrap="none">
            <a:spAutoFit/>
          </a:bodyPr>
          <a:lstStyle/>
          <a:p>
            <a:pPr algn="l"/>
            <a:r>
              <a:rPr lang="en-US" sz="2400" b="1">
                <a:solidFill>
                  <a:schemeClr val="folHlink"/>
                </a:solidFill>
                <a:latin typeface="Courier New" pitchFamily="49" charset="0"/>
              </a:rPr>
              <a:t>i = 4</a:t>
            </a:r>
          </a:p>
        </p:txBody>
      </p:sp>
      <p:sp>
        <p:nvSpPr>
          <p:cNvPr id="582687" name="Line 31"/>
          <p:cNvSpPr>
            <a:spLocks noChangeShapeType="1"/>
          </p:cNvSpPr>
          <p:nvPr/>
        </p:nvSpPr>
        <p:spPr bwMode="auto">
          <a:xfrm>
            <a:off x="304800" y="4343400"/>
            <a:ext cx="8534400" cy="0"/>
          </a:xfrm>
          <a:prstGeom prst="line">
            <a:avLst/>
          </a:prstGeom>
          <a:noFill/>
          <a:ln w="28575">
            <a:solidFill>
              <a:schemeClr val="tx1"/>
            </a:solidFill>
            <a:miter lim="800000"/>
            <a:headEnd/>
            <a:tailEnd type="arrow" w="med" len="med"/>
          </a:ln>
          <a:effectLst/>
        </p:spPr>
        <p:txBody>
          <a:bodyPr wrap="none"/>
          <a:lstStyle/>
          <a:p>
            <a:endParaRPr lang="en-US"/>
          </a:p>
        </p:txBody>
      </p:sp>
      <p:sp>
        <p:nvSpPr>
          <p:cNvPr id="582688" name="Text Box 32"/>
          <p:cNvSpPr txBox="1">
            <a:spLocks noChangeArrowheads="1"/>
          </p:cNvSpPr>
          <p:nvPr/>
        </p:nvSpPr>
        <p:spPr bwMode="auto">
          <a:xfrm>
            <a:off x="3370263" y="4308475"/>
            <a:ext cx="2389187" cy="457200"/>
          </a:xfrm>
          <a:prstGeom prst="rect">
            <a:avLst/>
          </a:prstGeom>
          <a:noFill/>
          <a:ln w="9525">
            <a:noFill/>
            <a:miter lim="800000"/>
            <a:headEnd/>
            <a:tailEnd/>
          </a:ln>
          <a:effectLst/>
        </p:spPr>
        <p:txBody>
          <a:bodyPr wrap="none">
            <a:spAutoFit/>
          </a:bodyPr>
          <a:lstStyle/>
          <a:p>
            <a:r>
              <a:rPr lang="en-US" sz="2400">
                <a:solidFill>
                  <a:schemeClr val="folHlink"/>
                </a:solidFill>
              </a:rPr>
              <a:t>Computation time</a:t>
            </a:r>
          </a:p>
        </p:txBody>
      </p:sp>
      <p:sp>
        <p:nvSpPr>
          <p:cNvPr id="582689" name="Text Box 33"/>
          <p:cNvSpPr txBox="1">
            <a:spLocks noChangeArrowheads="1"/>
          </p:cNvSpPr>
          <p:nvPr/>
        </p:nvSpPr>
        <p:spPr bwMode="auto">
          <a:xfrm>
            <a:off x="533400" y="4667250"/>
            <a:ext cx="8077200" cy="1457325"/>
          </a:xfrm>
          <a:prstGeom prst="rect">
            <a:avLst/>
          </a:prstGeom>
          <a:noFill/>
          <a:ln w="9525">
            <a:noFill/>
            <a:miter lim="800000"/>
            <a:headEnd/>
            <a:tailEnd/>
          </a:ln>
          <a:effectLst/>
        </p:spPr>
        <p:txBody>
          <a:bodyPr>
            <a:spAutoFit/>
          </a:bodyPr>
          <a:lstStyle/>
          <a:p>
            <a:pPr algn="l">
              <a:lnSpc>
                <a:spcPct val="80000"/>
              </a:lnSpc>
            </a:pPr>
            <a:r>
              <a:rPr lang="en-US" sz="2800"/>
              <a:t>If each stage takes, say, one CPU cycle, then once the loop gets going, each iteration of the loop increases the total time by only one cycle.  So a loop of length 1000 takes only 1004 cycles. </a:t>
            </a:r>
            <a:r>
              <a:rPr lang="en-US" sz="2800" baseline="30000"/>
              <a:t>[3]</a:t>
            </a:r>
          </a:p>
        </p:txBody>
      </p:sp>
      <p:sp>
        <p:nvSpPr>
          <p:cNvPr id="582690" name="Text Box 34"/>
          <p:cNvSpPr txBox="1">
            <a:spLocks noChangeArrowheads="1"/>
          </p:cNvSpPr>
          <p:nvPr/>
        </p:nvSpPr>
        <p:spPr bwMode="auto">
          <a:xfrm>
            <a:off x="573088" y="1454150"/>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0</a:t>
            </a:r>
          </a:p>
        </p:txBody>
      </p:sp>
      <p:sp>
        <p:nvSpPr>
          <p:cNvPr id="582691" name="Text Box 35"/>
          <p:cNvSpPr txBox="1">
            <a:spLocks noChangeArrowheads="1"/>
          </p:cNvSpPr>
          <p:nvPr/>
        </p:nvSpPr>
        <p:spPr bwMode="auto">
          <a:xfrm>
            <a:off x="1639888" y="1454150"/>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1</a:t>
            </a:r>
          </a:p>
        </p:txBody>
      </p:sp>
      <p:sp>
        <p:nvSpPr>
          <p:cNvPr id="582692" name="Text Box 36"/>
          <p:cNvSpPr txBox="1">
            <a:spLocks noChangeArrowheads="1"/>
          </p:cNvSpPr>
          <p:nvPr/>
        </p:nvSpPr>
        <p:spPr bwMode="auto">
          <a:xfrm>
            <a:off x="2693988" y="1433513"/>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2</a:t>
            </a:r>
          </a:p>
        </p:txBody>
      </p:sp>
      <p:sp>
        <p:nvSpPr>
          <p:cNvPr id="582693" name="Text Box 37"/>
          <p:cNvSpPr txBox="1">
            <a:spLocks noChangeArrowheads="1"/>
          </p:cNvSpPr>
          <p:nvPr/>
        </p:nvSpPr>
        <p:spPr bwMode="auto">
          <a:xfrm>
            <a:off x="3773488" y="1454150"/>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3</a:t>
            </a:r>
          </a:p>
        </p:txBody>
      </p:sp>
      <p:sp>
        <p:nvSpPr>
          <p:cNvPr id="582694" name="Text Box 38"/>
          <p:cNvSpPr txBox="1">
            <a:spLocks noChangeArrowheads="1"/>
          </p:cNvSpPr>
          <p:nvPr/>
        </p:nvSpPr>
        <p:spPr bwMode="auto">
          <a:xfrm>
            <a:off x="4838700" y="1454150"/>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4</a:t>
            </a:r>
          </a:p>
        </p:txBody>
      </p:sp>
      <p:sp>
        <p:nvSpPr>
          <p:cNvPr id="582695" name="Text Box 39"/>
          <p:cNvSpPr txBox="1">
            <a:spLocks noChangeArrowheads="1"/>
          </p:cNvSpPr>
          <p:nvPr/>
        </p:nvSpPr>
        <p:spPr bwMode="auto">
          <a:xfrm>
            <a:off x="5894388" y="1433513"/>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5</a:t>
            </a:r>
          </a:p>
        </p:txBody>
      </p:sp>
      <p:sp>
        <p:nvSpPr>
          <p:cNvPr id="582696" name="Text Box 40"/>
          <p:cNvSpPr txBox="1">
            <a:spLocks noChangeArrowheads="1"/>
          </p:cNvSpPr>
          <p:nvPr/>
        </p:nvSpPr>
        <p:spPr bwMode="auto">
          <a:xfrm>
            <a:off x="6897688" y="1454150"/>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6</a:t>
            </a:r>
          </a:p>
        </p:txBody>
      </p:sp>
      <p:sp>
        <p:nvSpPr>
          <p:cNvPr id="582697" name="Text Box 41"/>
          <p:cNvSpPr txBox="1">
            <a:spLocks noChangeArrowheads="1"/>
          </p:cNvSpPr>
          <p:nvPr/>
        </p:nvSpPr>
        <p:spPr bwMode="auto">
          <a:xfrm>
            <a:off x="7964488" y="1454150"/>
            <a:ext cx="558800" cy="336550"/>
          </a:xfrm>
          <a:prstGeom prst="rect">
            <a:avLst/>
          </a:prstGeom>
          <a:noFill/>
          <a:ln w="9525">
            <a:noFill/>
            <a:miter lim="800000"/>
            <a:headEnd/>
            <a:tailEnd/>
          </a:ln>
          <a:effectLst/>
        </p:spPr>
        <p:txBody>
          <a:bodyPr wrap="none">
            <a:spAutoFit/>
          </a:bodyPr>
          <a:lstStyle/>
          <a:p>
            <a:r>
              <a:rPr lang="en-US" sz="1600">
                <a:solidFill>
                  <a:schemeClr val="folHlink"/>
                </a:solidFill>
              </a:rPr>
              <a:t>t = 7</a:t>
            </a:r>
          </a:p>
        </p:txBody>
      </p:sp>
      <p:sp>
        <p:nvSpPr>
          <p:cNvPr id="582698" name="Text Box 42"/>
          <p:cNvSpPr txBox="1">
            <a:spLocks noChangeArrowheads="1"/>
          </p:cNvSpPr>
          <p:nvPr/>
        </p:nvSpPr>
        <p:spPr bwMode="auto">
          <a:xfrm>
            <a:off x="457200" y="3657600"/>
            <a:ext cx="1778000" cy="366713"/>
          </a:xfrm>
          <a:prstGeom prst="rect">
            <a:avLst/>
          </a:prstGeom>
          <a:noFill/>
          <a:ln w="9525">
            <a:noFill/>
            <a:miter lim="800000"/>
            <a:headEnd/>
            <a:tailEnd/>
          </a:ln>
          <a:effectLst/>
        </p:spPr>
        <p:txBody>
          <a:bodyPr wrap="none">
            <a:spAutoFit/>
          </a:bodyPr>
          <a:lstStyle/>
          <a:p>
            <a:pPr algn="r"/>
            <a:r>
              <a:rPr lang="en-US" b="1">
                <a:solidFill>
                  <a:schemeClr val="folHlink"/>
                </a:solidFill>
              </a:rPr>
              <a:t>DON’T PANIC!</a:t>
            </a:r>
          </a:p>
        </p:txBody>
      </p:sp>
      <p:sp>
        <p:nvSpPr>
          <p:cNvPr id="582699" name="Text Box 43"/>
          <p:cNvSpPr txBox="1">
            <a:spLocks noChangeArrowheads="1"/>
          </p:cNvSpPr>
          <p:nvPr/>
        </p:nvSpPr>
        <p:spPr bwMode="auto">
          <a:xfrm>
            <a:off x="6858000" y="1905000"/>
            <a:ext cx="1778000" cy="366713"/>
          </a:xfrm>
          <a:prstGeom prst="rect">
            <a:avLst/>
          </a:prstGeom>
          <a:noFill/>
          <a:ln w="9525">
            <a:noFill/>
            <a:miter lim="800000"/>
            <a:headEnd/>
            <a:tailEnd/>
          </a:ln>
          <a:effectLst/>
        </p:spPr>
        <p:txBody>
          <a:bodyPr wrap="none">
            <a:spAutoFit/>
          </a:bodyPr>
          <a:lstStyle/>
          <a:p>
            <a:pPr algn="l"/>
            <a:r>
              <a:rPr lang="en-US" b="1">
                <a:solidFill>
                  <a:schemeClr val="folHlink"/>
                </a:solidFill>
              </a:rPr>
              <a:t>DON’T PANIC!</a:t>
            </a:r>
          </a:p>
        </p:txBody>
      </p:sp>
    </p:spTree>
    <p:custDataLst>
      <p:tags r:id="rId1"/>
    </p:custDataLst>
    <p:extLst>
      <p:ext uri="{BB962C8B-B14F-4D97-AF65-F5344CB8AC3E}">
        <p14:creationId xmlns:p14="http://schemas.microsoft.com/office/powerpoint/2010/main" val="3251637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57C0BACA-A74F-4A46-96E5-CFAF082C6704}" type="slidenum">
              <a:rPr lang="en-US"/>
              <a:pPr/>
              <a:t>44</a:t>
            </a:fld>
            <a:endParaRPr lang="en-US"/>
          </a:p>
        </p:txBody>
      </p:sp>
      <p:sp>
        <p:nvSpPr>
          <p:cNvPr id="583682" name="Rectangle 2"/>
          <p:cNvSpPr>
            <a:spLocks noGrp="1" noChangeArrowheads="1"/>
          </p:cNvSpPr>
          <p:nvPr>
            <p:ph type="title"/>
          </p:nvPr>
        </p:nvSpPr>
        <p:spPr/>
        <p:txBody>
          <a:bodyPr/>
          <a:lstStyle/>
          <a:p>
            <a:r>
              <a:rPr lang="en-US"/>
              <a:t>Pipelines: Example</a:t>
            </a:r>
          </a:p>
        </p:txBody>
      </p:sp>
      <p:sp>
        <p:nvSpPr>
          <p:cNvPr id="583683" name="Rectangle 3"/>
          <p:cNvSpPr>
            <a:spLocks noGrp="1" noChangeArrowheads="1"/>
          </p:cNvSpPr>
          <p:nvPr>
            <p:ph type="body" idx="1"/>
          </p:nvPr>
        </p:nvSpPr>
        <p:spPr/>
        <p:txBody>
          <a:bodyPr/>
          <a:lstStyle/>
          <a:p>
            <a:r>
              <a:rPr lang="en-US" dirty="0" smtClean="0"/>
              <a:t>Intel </a:t>
            </a:r>
            <a:r>
              <a:rPr lang="en-US" dirty="0" err="1" smtClean="0"/>
              <a:t>Haswell</a:t>
            </a:r>
            <a:r>
              <a:rPr lang="en-US" dirty="0" smtClean="0"/>
              <a:t>: </a:t>
            </a:r>
            <a:r>
              <a:rPr lang="en-US" dirty="0"/>
              <a:t>pipeline length </a:t>
            </a:r>
            <a:r>
              <a:rPr lang="en-US" dirty="0">
                <a:sym typeface="Symbol" pitchFamily="18" charset="2"/>
              </a:rPr>
              <a:t>=</a:t>
            </a:r>
            <a:r>
              <a:rPr lang="en-US" dirty="0" smtClean="0">
                <a:sym typeface="Symbol" pitchFamily="18" charset="2"/>
              </a:rPr>
              <a:t> 14-19 stages</a:t>
            </a:r>
            <a:endParaRPr lang="en-US" dirty="0">
              <a:sym typeface="Symbol" pitchFamily="18" charset="2"/>
            </a:endParaRPr>
          </a:p>
          <a:p>
            <a:pPr marL="0" indent="0">
              <a:buNone/>
            </a:pPr>
            <a:endParaRPr lang="en-US" dirty="0"/>
          </a:p>
        </p:txBody>
      </p:sp>
      <p:pic>
        <p:nvPicPr>
          <p:cNvPr id="7" name="Picture 2" descr="http://content.hwigroup.net/images/products/xl/204419/dell_latitude_e5540_55405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013" y="2057400"/>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2877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3"/>
          <p:cNvSpPr>
            <a:spLocks noGrp="1"/>
          </p:cNvSpPr>
          <p:nvPr>
            <p:ph type="sldNum" sz="quarter" idx="4294967295"/>
          </p:nvPr>
        </p:nvSpPr>
        <p:spPr>
          <a:xfrm>
            <a:off x="7162800" y="6191250"/>
            <a:ext cx="1295400" cy="457200"/>
          </a:xfrm>
          <a:prstGeom prst="rect">
            <a:avLst/>
          </a:prstGeom>
        </p:spPr>
        <p:txBody>
          <a:bodyPr/>
          <a:lstStyle/>
          <a:p>
            <a:fld id="{F5F6DC42-7E9F-47E5-AF34-0AF314416C80}" type="slidenum">
              <a:rPr lang="en-US"/>
              <a:pPr/>
              <a:t>45</a:t>
            </a:fld>
            <a:endParaRPr lang="en-US"/>
          </a:p>
        </p:txBody>
      </p:sp>
      <p:sp>
        <p:nvSpPr>
          <p:cNvPr id="584706" name="Rectangle 2"/>
          <p:cNvSpPr>
            <a:spLocks noGrp="1" noChangeArrowheads="1"/>
          </p:cNvSpPr>
          <p:nvPr>
            <p:ph type="title"/>
          </p:nvPr>
        </p:nvSpPr>
        <p:spPr/>
        <p:txBody>
          <a:bodyPr/>
          <a:lstStyle/>
          <a:p>
            <a:r>
              <a:rPr lang="en-US"/>
              <a:t>Some Simple Loops (F90)</a:t>
            </a:r>
          </a:p>
        </p:txBody>
      </p:sp>
      <p:sp>
        <p:nvSpPr>
          <p:cNvPr id="584707" name="Text Box 3"/>
          <p:cNvSpPr txBox="1">
            <a:spLocks noChangeArrowheads="1"/>
          </p:cNvSpPr>
          <p:nvPr/>
        </p:nvSpPr>
        <p:spPr bwMode="auto">
          <a:xfrm>
            <a:off x="990600" y="1295400"/>
            <a:ext cx="7391400" cy="4424363"/>
          </a:xfrm>
          <a:prstGeom prst="rect">
            <a:avLst/>
          </a:prstGeom>
          <a:noFill/>
          <a:ln w="9525">
            <a:noFill/>
            <a:miter lim="800000"/>
            <a:headEnd/>
            <a:tailEnd/>
          </a:ln>
          <a:effectLst/>
        </p:spPr>
        <p:txBody>
          <a:bodyPr>
            <a:spAutoFit/>
          </a:bodyPr>
          <a:lstStyle/>
          <a:p>
            <a:pPr algn="l"/>
            <a:r>
              <a:rPr lang="en-US" b="1">
                <a:solidFill>
                  <a:schemeClr val="hlink"/>
                </a:solidFill>
                <a:latin typeface="Courier New" pitchFamily="49" charset="0"/>
              </a:rPr>
              <a:t>DO index = 1, length</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END DO</a:t>
            </a:r>
          </a:p>
          <a:p>
            <a:pPr algn="l">
              <a:lnSpc>
                <a:spcPct val="70000"/>
              </a:lnSpc>
            </a:pPr>
            <a:endParaRPr lang="en-US" b="1">
              <a:solidFill>
                <a:schemeClr val="hlink"/>
              </a:solidFill>
              <a:latin typeface="Courier New" pitchFamily="49" charset="0"/>
            </a:endParaRPr>
          </a:p>
          <a:p>
            <a:pPr algn="l"/>
            <a:r>
              <a:rPr lang="en-US" b="1">
                <a:solidFill>
                  <a:schemeClr val="hlink"/>
                </a:solidFill>
                <a:latin typeface="Courier New" pitchFamily="49" charset="0"/>
              </a:rPr>
              <a:t>DO index = 1, length</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END DO </a:t>
            </a:r>
          </a:p>
          <a:p>
            <a:pPr algn="l">
              <a:lnSpc>
                <a:spcPct val="70000"/>
              </a:lnSpc>
            </a:pPr>
            <a:endParaRPr lang="en-US" b="1">
              <a:solidFill>
                <a:schemeClr val="hlink"/>
              </a:solidFill>
              <a:latin typeface="Courier New" pitchFamily="49" charset="0"/>
            </a:endParaRPr>
          </a:p>
          <a:p>
            <a:pPr algn="l"/>
            <a:r>
              <a:rPr lang="en-US" b="1">
                <a:solidFill>
                  <a:schemeClr val="hlink"/>
                </a:solidFill>
                <a:latin typeface="Courier New" pitchFamily="49" charset="0"/>
              </a:rPr>
              <a:t>DO index = 1, length</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END DO </a:t>
            </a:r>
          </a:p>
          <a:p>
            <a:pPr algn="l"/>
            <a:endParaRPr lang="en-US" b="1">
              <a:solidFill>
                <a:schemeClr val="hlink"/>
              </a:solidFill>
              <a:latin typeface="Courier New" pitchFamily="49" charset="0"/>
            </a:endParaRPr>
          </a:p>
          <a:p>
            <a:pPr algn="l">
              <a:lnSpc>
                <a:spcPct val="70000"/>
              </a:lnSpc>
            </a:pPr>
            <a:r>
              <a:rPr lang="en-US" b="1">
                <a:solidFill>
                  <a:schemeClr val="hlink"/>
                </a:solidFill>
                <a:latin typeface="Courier New" pitchFamily="49" charset="0"/>
              </a:rPr>
              <a:t>DO index = 1, length</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END DO </a:t>
            </a:r>
          </a:p>
          <a:p>
            <a:pPr algn="l">
              <a:lnSpc>
                <a:spcPct val="70000"/>
              </a:lnSpc>
            </a:pPr>
            <a:endParaRPr lang="en-US" b="1">
              <a:solidFill>
                <a:schemeClr val="hlink"/>
              </a:solidFill>
              <a:latin typeface="Courier New" pitchFamily="49" charset="0"/>
            </a:endParaRPr>
          </a:p>
          <a:p>
            <a:pPr algn="l"/>
            <a:r>
              <a:rPr lang="en-US" b="1">
                <a:solidFill>
                  <a:schemeClr val="hlink"/>
                </a:solidFill>
                <a:latin typeface="Courier New" pitchFamily="49" charset="0"/>
              </a:rPr>
              <a:t>DO index = 1, length</a:t>
            </a:r>
          </a:p>
          <a:p>
            <a:pPr algn="l">
              <a:lnSpc>
                <a:spcPct val="80000"/>
              </a:lnSpc>
            </a:pPr>
            <a:r>
              <a:rPr lang="en-US" b="1">
                <a:solidFill>
                  <a:schemeClr val="hlink"/>
                </a:solidFill>
                <a:latin typeface="Courier New" pitchFamily="49" charset="0"/>
              </a:rPr>
              <a:t>  sum = sum + src(index)</a:t>
            </a:r>
          </a:p>
          <a:p>
            <a:pPr algn="l">
              <a:lnSpc>
                <a:spcPct val="80000"/>
              </a:lnSpc>
            </a:pPr>
            <a:r>
              <a:rPr lang="en-US" b="1">
                <a:solidFill>
                  <a:schemeClr val="hlink"/>
                </a:solidFill>
                <a:latin typeface="Courier New" pitchFamily="49" charset="0"/>
              </a:rPr>
              <a:t>END DO </a:t>
            </a:r>
          </a:p>
        </p:txBody>
      </p:sp>
      <p:sp>
        <p:nvSpPr>
          <p:cNvPr id="584708" name="Text Box 4"/>
          <p:cNvSpPr txBox="1">
            <a:spLocks noChangeArrowheads="1"/>
          </p:cNvSpPr>
          <p:nvPr/>
        </p:nvSpPr>
        <p:spPr bwMode="auto">
          <a:xfrm>
            <a:off x="5029200" y="4876800"/>
            <a:ext cx="2936875" cy="946150"/>
          </a:xfrm>
          <a:prstGeom prst="rect">
            <a:avLst/>
          </a:prstGeom>
          <a:noFill/>
          <a:ln w="9525">
            <a:noFill/>
            <a:miter lim="800000"/>
            <a:headEnd/>
            <a:tailEnd/>
          </a:ln>
          <a:effectLst/>
        </p:spPr>
        <p:txBody>
          <a:bodyPr wrap="none">
            <a:spAutoFit/>
          </a:bodyPr>
          <a:lstStyle/>
          <a:p>
            <a:pPr algn="l"/>
            <a:r>
              <a:rPr lang="en-US" sz="2800" b="1" i="1" u="sng">
                <a:solidFill>
                  <a:schemeClr val="folHlink"/>
                </a:solidFill>
              </a:rPr>
              <a:t>Reduction</a:t>
            </a:r>
            <a:r>
              <a:rPr lang="en-US" sz="2800">
                <a:solidFill>
                  <a:schemeClr val="folHlink"/>
                </a:solidFill>
              </a:rPr>
              <a:t>: convert</a:t>
            </a:r>
          </a:p>
          <a:p>
            <a:pPr algn="l"/>
            <a:r>
              <a:rPr lang="en-US" sz="2800">
                <a:solidFill>
                  <a:schemeClr val="folHlink"/>
                </a:solidFill>
              </a:rPr>
              <a:t>array to scalar</a:t>
            </a:r>
          </a:p>
        </p:txBody>
      </p:sp>
    </p:spTree>
    <p:custDataLst>
      <p:tags r:id="rId1"/>
    </p:custDataLst>
    <p:extLst>
      <p:ext uri="{BB962C8B-B14F-4D97-AF65-F5344CB8AC3E}">
        <p14:creationId xmlns:p14="http://schemas.microsoft.com/office/powerpoint/2010/main" val="822808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9A7391F7-B0AE-4972-9A85-624C9B606099}" type="slidenum">
              <a:rPr lang="en-US"/>
              <a:pPr/>
              <a:t>46</a:t>
            </a:fld>
            <a:endParaRPr lang="en-US"/>
          </a:p>
        </p:txBody>
      </p:sp>
      <p:sp>
        <p:nvSpPr>
          <p:cNvPr id="585730" name="Rectangle 2"/>
          <p:cNvSpPr>
            <a:spLocks noGrp="1" noChangeArrowheads="1"/>
          </p:cNvSpPr>
          <p:nvPr>
            <p:ph type="title"/>
          </p:nvPr>
        </p:nvSpPr>
        <p:spPr/>
        <p:txBody>
          <a:bodyPr/>
          <a:lstStyle/>
          <a:p>
            <a:r>
              <a:rPr lang="en-US"/>
              <a:t>Some Simple Loops (C)</a:t>
            </a:r>
          </a:p>
        </p:txBody>
      </p:sp>
      <p:sp>
        <p:nvSpPr>
          <p:cNvPr id="585731" name="Text Box 3"/>
          <p:cNvSpPr txBox="1">
            <a:spLocks noChangeArrowheads="1"/>
          </p:cNvSpPr>
          <p:nvPr/>
        </p:nvSpPr>
        <p:spPr bwMode="auto">
          <a:xfrm>
            <a:off x="990600" y="1295400"/>
            <a:ext cx="7391400" cy="4506913"/>
          </a:xfrm>
          <a:prstGeom prst="rect">
            <a:avLst/>
          </a:prstGeom>
          <a:noFill/>
          <a:ln w="9525">
            <a:noFill/>
            <a:miter lim="800000"/>
            <a:headEnd/>
            <a:tailEnd/>
          </a:ln>
          <a:effectLst/>
        </p:spPr>
        <p:txBody>
          <a:bodyPr>
            <a:spAutoFit/>
          </a:bodyPr>
          <a:lstStyle/>
          <a:p>
            <a:pPr algn="l"/>
            <a:r>
              <a:rPr lang="en-US" b="1">
                <a:solidFill>
                  <a:schemeClr val="hlink"/>
                </a:solidFill>
                <a:latin typeface="Courier New" pitchFamily="49" charset="0"/>
              </a:rPr>
              <a:t>for (index = 0; index &lt; length; index++) {</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a:t>
            </a:r>
          </a:p>
          <a:p>
            <a:pPr algn="l">
              <a:lnSpc>
                <a:spcPct val="70000"/>
              </a:lnSpc>
            </a:pPr>
            <a:endParaRPr lang="en-US" b="1">
              <a:solidFill>
                <a:schemeClr val="hlink"/>
              </a:solidFill>
              <a:latin typeface="Courier New" pitchFamily="49" charset="0"/>
            </a:endParaRPr>
          </a:p>
          <a:p>
            <a:pPr algn="l"/>
            <a:r>
              <a:rPr lang="en-US" b="1">
                <a:solidFill>
                  <a:schemeClr val="hlink"/>
                </a:solidFill>
                <a:latin typeface="Courier New" pitchFamily="49" charset="0"/>
              </a:rPr>
              <a:t>for (index = 0; index &lt; length; index++) {</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 </a:t>
            </a:r>
          </a:p>
          <a:p>
            <a:pPr algn="l">
              <a:lnSpc>
                <a:spcPct val="70000"/>
              </a:lnSpc>
            </a:pPr>
            <a:endParaRPr lang="en-US" b="1">
              <a:solidFill>
                <a:schemeClr val="hlink"/>
              </a:solidFill>
              <a:latin typeface="Courier New" pitchFamily="49" charset="0"/>
            </a:endParaRPr>
          </a:p>
          <a:p>
            <a:pPr algn="l"/>
            <a:r>
              <a:rPr lang="en-US" b="1">
                <a:solidFill>
                  <a:schemeClr val="hlink"/>
                </a:solidFill>
                <a:latin typeface="Courier New" pitchFamily="49" charset="0"/>
              </a:rPr>
              <a:t>for (index = 0; index &lt; length; index++) {</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 </a:t>
            </a:r>
          </a:p>
          <a:p>
            <a:pPr algn="l"/>
            <a:endParaRPr lang="en-US" b="1">
              <a:solidFill>
                <a:schemeClr val="hlink"/>
              </a:solidFill>
              <a:latin typeface="Courier New" pitchFamily="49" charset="0"/>
            </a:endParaRPr>
          </a:p>
          <a:p>
            <a:pPr algn="l"/>
            <a:r>
              <a:rPr lang="en-US" b="1">
                <a:solidFill>
                  <a:schemeClr val="hlink"/>
                </a:solidFill>
                <a:latin typeface="Courier New" pitchFamily="49" charset="0"/>
              </a:rPr>
              <a:t>for (index = 0; index &lt; length; index++) {</a:t>
            </a:r>
          </a:p>
          <a:p>
            <a:pPr algn="l">
              <a:lnSpc>
                <a:spcPct val="80000"/>
              </a:lnSpc>
            </a:pPr>
            <a:r>
              <a:rPr lang="en-US" b="1">
                <a:solidFill>
                  <a:schemeClr val="hlink"/>
                </a:solidFill>
                <a:latin typeface="Courier New" pitchFamily="49" charset="0"/>
              </a:rPr>
              <a:t>  dst[index] = src1[index] / src2[index];</a:t>
            </a:r>
          </a:p>
          <a:p>
            <a:pPr algn="l">
              <a:lnSpc>
                <a:spcPct val="80000"/>
              </a:lnSpc>
            </a:pPr>
            <a:r>
              <a:rPr lang="en-US" b="1">
                <a:solidFill>
                  <a:schemeClr val="hlink"/>
                </a:solidFill>
                <a:latin typeface="Courier New" pitchFamily="49" charset="0"/>
              </a:rPr>
              <a:t>} </a:t>
            </a:r>
          </a:p>
          <a:p>
            <a:pPr algn="l">
              <a:lnSpc>
                <a:spcPct val="70000"/>
              </a:lnSpc>
            </a:pPr>
            <a:endParaRPr lang="en-US" b="1">
              <a:solidFill>
                <a:schemeClr val="hlink"/>
              </a:solidFill>
              <a:latin typeface="Courier New" pitchFamily="49" charset="0"/>
            </a:endParaRPr>
          </a:p>
          <a:p>
            <a:pPr algn="l"/>
            <a:r>
              <a:rPr lang="en-US" b="1">
                <a:solidFill>
                  <a:schemeClr val="hlink"/>
                </a:solidFill>
                <a:latin typeface="Courier New" pitchFamily="49" charset="0"/>
              </a:rPr>
              <a:t>for (index = 0; index &lt; length; index++) {</a:t>
            </a:r>
          </a:p>
          <a:p>
            <a:pPr algn="l">
              <a:lnSpc>
                <a:spcPct val="80000"/>
              </a:lnSpc>
            </a:pPr>
            <a:r>
              <a:rPr lang="en-US" b="1">
                <a:solidFill>
                  <a:schemeClr val="hlink"/>
                </a:solidFill>
                <a:latin typeface="Courier New" pitchFamily="49" charset="0"/>
              </a:rPr>
              <a:t>  sum = sum + src[index];</a:t>
            </a:r>
          </a:p>
          <a:p>
            <a:pPr algn="l">
              <a:lnSpc>
                <a:spcPct val="80000"/>
              </a:lnSpc>
            </a:pPr>
            <a:r>
              <a:rPr lang="en-US" b="1">
                <a:solidFill>
                  <a:schemeClr val="hlink"/>
                </a:solidFill>
                <a:latin typeface="Courier New" pitchFamily="49" charset="0"/>
              </a:rPr>
              <a:t>} </a:t>
            </a:r>
          </a:p>
        </p:txBody>
      </p:sp>
    </p:spTree>
    <p:custDataLst>
      <p:tags r:id="rId1"/>
    </p:custDataLst>
    <p:extLst>
      <p:ext uri="{BB962C8B-B14F-4D97-AF65-F5344CB8AC3E}">
        <p14:creationId xmlns:p14="http://schemas.microsoft.com/office/powerpoint/2010/main" val="3885112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16A112E4-071B-485F-9148-582D25DF0D76}" type="slidenum">
              <a:rPr lang="en-US"/>
              <a:pPr/>
              <a:t>47</a:t>
            </a:fld>
            <a:endParaRPr lang="en-US"/>
          </a:p>
        </p:txBody>
      </p:sp>
      <p:sp>
        <p:nvSpPr>
          <p:cNvPr id="586754" name="Rectangle 2"/>
          <p:cNvSpPr>
            <a:spLocks noGrp="1" noChangeArrowheads="1"/>
          </p:cNvSpPr>
          <p:nvPr>
            <p:ph type="title"/>
          </p:nvPr>
        </p:nvSpPr>
        <p:spPr/>
        <p:txBody>
          <a:bodyPr/>
          <a:lstStyle/>
          <a:p>
            <a:r>
              <a:rPr lang="en-US"/>
              <a:t>Slightly Less Simple Loops (F90)</a:t>
            </a:r>
          </a:p>
        </p:txBody>
      </p:sp>
      <p:sp>
        <p:nvSpPr>
          <p:cNvPr id="586755" name="Text Box 3"/>
          <p:cNvSpPr txBox="1">
            <a:spLocks noChangeArrowheads="1"/>
          </p:cNvSpPr>
          <p:nvPr/>
        </p:nvSpPr>
        <p:spPr bwMode="auto">
          <a:xfrm>
            <a:off x="762000" y="1227138"/>
            <a:ext cx="7829550" cy="4862512"/>
          </a:xfrm>
          <a:prstGeom prst="rect">
            <a:avLst/>
          </a:prstGeom>
          <a:noFill/>
          <a:ln w="9525">
            <a:noFill/>
            <a:miter lim="800000"/>
            <a:headEnd/>
            <a:tailEnd/>
          </a:ln>
          <a:effectLst/>
        </p:spPr>
        <p:txBody>
          <a:bodyPr wrap="none">
            <a:spAutoFit/>
          </a:bodyPr>
          <a:lstStyle/>
          <a:p>
            <a:pPr algn="l"/>
            <a:r>
              <a:rPr lang="en-US" b="1" dirty="0">
                <a:solidFill>
                  <a:schemeClr val="hlink"/>
                </a:solidFill>
                <a:latin typeface="Courier New" pitchFamily="49" charset="0"/>
              </a:rPr>
              <a:t>DO index = 1, length</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src1(index) ** src2(index) !! src1 ^ src2</a:t>
            </a:r>
          </a:p>
          <a:p>
            <a:pPr algn="l">
              <a:lnSpc>
                <a:spcPct val="80000"/>
              </a:lnSpc>
            </a:pPr>
            <a:r>
              <a:rPr lang="en-US" b="1" dirty="0">
                <a:solidFill>
                  <a:schemeClr val="hlink"/>
                </a:solidFill>
                <a:latin typeface="Courier New" pitchFamily="49" charset="0"/>
              </a:rPr>
              <a:t>END DO</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 index = 1, length</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MOD(src1(index), src2(index))</a:t>
            </a:r>
          </a:p>
          <a:p>
            <a:pPr algn="l">
              <a:lnSpc>
                <a:spcPct val="80000"/>
              </a:lnSpc>
            </a:pPr>
            <a:r>
              <a:rPr lang="en-US" b="1" dirty="0">
                <a:solidFill>
                  <a:schemeClr val="hlink"/>
                </a:solidFill>
                <a:latin typeface="Courier New" pitchFamily="49" charset="0"/>
              </a:rPr>
              <a:t>END DO</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 index = 1, length</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a:t>
            </a:r>
            <a:r>
              <a:rPr lang="en-US" b="1">
                <a:solidFill>
                  <a:schemeClr val="hlink"/>
                </a:solidFill>
                <a:latin typeface="Courier New" pitchFamily="49" charset="0"/>
              </a:rPr>
              <a:t>= </a:t>
            </a:r>
            <a:r>
              <a:rPr lang="en-US" b="1" smtClean="0">
                <a:solidFill>
                  <a:schemeClr val="hlink"/>
                </a:solidFill>
                <a:latin typeface="Courier New" pitchFamily="49" charset="0"/>
              </a:rPr>
              <a:t>SQRT(src(index</a:t>
            </a:r>
            <a:r>
              <a:rPr lang="en-US" b="1" dirty="0">
                <a:solidFill>
                  <a:schemeClr val="hlink"/>
                </a:solidFill>
                <a:latin typeface="Courier New" pitchFamily="49" charset="0"/>
              </a:rPr>
              <a:t>))</a:t>
            </a:r>
          </a:p>
          <a:p>
            <a:pPr algn="l">
              <a:lnSpc>
                <a:spcPct val="80000"/>
              </a:lnSpc>
            </a:pPr>
            <a:r>
              <a:rPr lang="en-US" b="1" dirty="0">
                <a:solidFill>
                  <a:schemeClr val="hlink"/>
                </a:solidFill>
                <a:latin typeface="Courier New" pitchFamily="49" charset="0"/>
              </a:rPr>
              <a:t>END DO</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 index = 1, length</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COS(</a:t>
            </a:r>
            <a:r>
              <a:rPr lang="en-US" b="1" dirty="0" err="1">
                <a:solidFill>
                  <a:schemeClr val="hlink"/>
                </a:solidFill>
                <a:latin typeface="Courier New" pitchFamily="49" charset="0"/>
              </a:rPr>
              <a:t>src</a:t>
            </a:r>
            <a:r>
              <a:rPr lang="en-US" b="1" dirty="0">
                <a:solidFill>
                  <a:schemeClr val="hlink"/>
                </a:solidFill>
                <a:latin typeface="Courier New" pitchFamily="49" charset="0"/>
              </a:rPr>
              <a:t>(index))</a:t>
            </a:r>
          </a:p>
          <a:p>
            <a:pPr algn="l">
              <a:lnSpc>
                <a:spcPct val="80000"/>
              </a:lnSpc>
            </a:pPr>
            <a:r>
              <a:rPr lang="en-US" b="1" dirty="0">
                <a:solidFill>
                  <a:schemeClr val="hlink"/>
                </a:solidFill>
                <a:latin typeface="Courier New" pitchFamily="49" charset="0"/>
              </a:rPr>
              <a:t>END DO</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 index = 1, length</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EXP(</a:t>
            </a:r>
            <a:r>
              <a:rPr lang="en-US" b="1" dirty="0" err="1">
                <a:solidFill>
                  <a:schemeClr val="hlink"/>
                </a:solidFill>
                <a:latin typeface="Courier New" pitchFamily="49" charset="0"/>
              </a:rPr>
              <a:t>src</a:t>
            </a:r>
            <a:r>
              <a:rPr lang="en-US" b="1" dirty="0">
                <a:solidFill>
                  <a:schemeClr val="hlink"/>
                </a:solidFill>
                <a:latin typeface="Courier New" pitchFamily="49" charset="0"/>
              </a:rPr>
              <a:t>(index))</a:t>
            </a:r>
          </a:p>
          <a:p>
            <a:pPr algn="l">
              <a:lnSpc>
                <a:spcPct val="80000"/>
              </a:lnSpc>
            </a:pPr>
            <a:r>
              <a:rPr lang="en-US" b="1" dirty="0">
                <a:solidFill>
                  <a:schemeClr val="hlink"/>
                </a:solidFill>
                <a:latin typeface="Courier New" pitchFamily="49" charset="0"/>
              </a:rPr>
              <a:t>END DO</a:t>
            </a:r>
          </a:p>
          <a:p>
            <a:pPr algn="l">
              <a:lnSpc>
                <a:spcPct val="5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 index = 1, length</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LOG(</a:t>
            </a:r>
            <a:r>
              <a:rPr lang="en-US" b="1" dirty="0" err="1">
                <a:solidFill>
                  <a:schemeClr val="hlink"/>
                </a:solidFill>
                <a:latin typeface="Courier New" pitchFamily="49" charset="0"/>
              </a:rPr>
              <a:t>src</a:t>
            </a:r>
            <a:r>
              <a:rPr lang="en-US" b="1" dirty="0">
                <a:solidFill>
                  <a:schemeClr val="hlink"/>
                </a:solidFill>
                <a:latin typeface="Courier New" pitchFamily="49" charset="0"/>
              </a:rPr>
              <a:t>(index))</a:t>
            </a:r>
          </a:p>
          <a:p>
            <a:pPr algn="l">
              <a:lnSpc>
                <a:spcPct val="80000"/>
              </a:lnSpc>
            </a:pPr>
            <a:r>
              <a:rPr lang="en-US" b="1" dirty="0">
                <a:solidFill>
                  <a:schemeClr val="hlink"/>
                </a:solidFill>
                <a:latin typeface="Courier New" pitchFamily="49" charset="0"/>
              </a:rPr>
              <a:t>END DO</a:t>
            </a:r>
          </a:p>
        </p:txBody>
      </p:sp>
    </p:spTree>
    <p:custDataLst>
      <p:tags r:id="rId1"/>
    </p:custDataLst>
    <p:extLst>
      <p:ext uri="{BB962C8B-B14F-4D97-AF65-F5344CB8AC3E}">
        <p14:creationId xmlns:p14="http://schemas.microsoft.com/office/powerpoint/2010/main" val="19906650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EE12DE35-2FB1-4770-AC53-08834516623B}" type="slidenum">
              <a:rPr lang="en-US"/>
              <a:pPr/>
              <a:t>48</a:t>
            </a:fld>
            <a:endParaRPr lang="en-US"/>
          </a:p>
        </p:txBody>
      </p:sp>
      <p:sp>
        <p:nvSpPr>
          <p:cNvPr id="587778" name="Rectangle 2"/>
          <p:cNvSpPr>
            <a:spLocks noGrp="1" noChangeArrowheads="1"/>
          </p:cNvSpPr>
          <p:nvPr>
            <p:ph type="title"/>
          </p:nvPr>
        </p:nvSpPr>
        <p:spPr/>
        <p:txBody>
          <a:bodyPr/>
          <a:lstStyle/>
          <a:p>
            <a:r>
              <a:rPr lang="en-US"/>
              <a:t>Slightly Less Simple Loops (C)</a:t>
            </a:r>
          </a:p>
        </p:txBody>
      </p:sp>
      <p:sp>
        <p:nvSpPr>
          <p:cNvPr id="587779" name="Text Box 3"/>
          <p:cNvSpPr txBox="1">
            <a:spLocks noChangeArrowheads="1"/>
          </p:cNvSpPr>
          <p:nvPr/>
        </p:nvSpPr>
        <p:spPr bwMode="auto">
          <a:xfrm>
            <a:off x="762000" y="1227138"/>
            <a:ext cx="6327775" cy="4889500"/>
          </a:xfrm>
          <a:prstGeom prst="rect">
            <a:avLst/>
          </a:prstGeom>
          <a:noFill/>
          <a:ln w="9525">
            <a:noFill/>
            <a:miter lim="800000"/>
            <a:headEnd/>
            <a:tailEnd/>
          </a:ln>
          <a:effectLst/>
        </p:spPr>
        <p:txBody>
          <a:bodyPr wrap="none">
            <a:spAutoFit/>
          </a:bodyPr>
          <a:lstStyle/>
          <a:p>
            <a:pPr algn="l"/>
            <a:r>
              <a:rPr lang="en-US" b="1" dirty="0">
                <a:solidFill>
                  <a:schemeClr val="hlink"/>
                </a:solidFill>
                <a:latin typeface="Courier New" pitchFamily="49" charset="0"/>
              </a:rPr>
              <a:t>for (index = 0; index &lt; length; index++) {</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pow(src1[index], src2[index]);</a:t>
            </a:r>
          </a:p>
          <a:p>
            <a:pPr algn="l">
              <a:lnSpc>
                <a:spcPct val="80000"/>
              </a:lnSpc>
            </a:pPr>
            <a:r>
              <a:rPr lang="en-US" b="1" dirty="0">
                <a:solidFill>
                  <a:schemeClr val="hlink"/>
                </a:solidFill>
                <a:latin typeface="Courier New" pitchFamily="49" charset="0"/>
              </a:rPr>
              <a:t>}</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for (index = 0; index &lt; length; index++) {</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src1[index] % src2[index];</a:t>
            </a:r>
          </a:p>
          <a:p>
            <a:pPr algn="l">
              <a:lnSpc>
                <a:spcPct val="80000"/>
              </a:lnSpc>
            </a:pPr>
            <a:r>
              <a:rPr lang="en-US" b="1" dirty="0">
                <a:solidFill>
                  <a:schemeClr val="hlink"/>
                </a:solidFill>
                <a:latin typeface="Courier New" pitchFamily="49" charset="0"/>
              </a:rPr>
              <a:t>}</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for (index = 0; index &lt; length; index++) {</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a:t>
            </a:r>
            <a:r>
              <a:rPr lang="en-US" b="1">
                <a:solidFill>
                  <a:schemeClr val="hlink"/>
                </a:solidFill>
                <a:latin typeface="Courier New" pitchFamily="49" charset="0"/>
              </a:rPr>
              <a:t>= </a:t>
            </a:r>
            <a:r>
              <a:rPr lang="en-US" b="1" smtClean="0">
                <a:solidFill>
                  <a:schemeClr val="hlink"/>
                </a:solidFill>
                <a:latin typeface="Courier New" pitchFamily="49" charset="0"/>
              </a:rPr>
              <a:t>sqrt(src[index</a:t>
            </a:r>
            <a:r>
              <a:rPr lang="en-US" b="1" dirty="0">
                <a:solidFill>
                  <a:schemeClr val="hlink"/>
                </a:solidFill>
                <a:latin typeface="Courier New" pitchFamily="49" charset="0"/>
              </a:rPr>
              <a:t>]);</a:t>
            </a:r>
          </a:p>
          <a:p>
            <a:pPr algn="l">
              <a:lnSpc>
                <a:spcPct val="80000"/>
              </a:lnSpc>
            </a:pPr>
            <a:r>
              <a:rPr lang="en-US" b="1" dirty="0">
                <a:solidFill>
                  <a:schemeClr val="hlink"/>
                </a:solidFill>
                <a:latin typeface="Courier New" pitchFamily="49" charset="0"/>
              </a:rPr>
              <a:t>}</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for (index = 0; index &lt; length; index++) {</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cos(</a:t>
            </a:r>
            <a:r>
              <a:rPr lang="en-US" b="1" dirty="0" err="1">
                <a:solidFill>
                  <a:schemeClr val="hlink"/>
                </a:solidFill>
                <a:latin typeface="Courier New" pitchFamily="49" charset="0"/>
              </a:rPr>
              <a:t>src</a:t>
            </a:r>
            <a:r>
              <a:rPr lang="en-US" b="1" dirty="0">
                <a:solidFill>
                  <a:schemeClr val="hlink"/>
                </a:solidFill>
                <a:latin typeface="Courier New" pitchFamily="49" charset="0"/>
              </a:rPr>
              <a:t>[index]);</a:t>
            </a:r>
          </a:p>
          <a:p>
            <a:pPr algn="l">
              <a:lnSpc>
                <a:spcPct val="80000"/>
              </a:lnSpc>
            </a:pPr>
            <a:r>
              <a:rPr lang="en-US" b="1" dirty="0">
                <a:solidFill>
                  <a:schemeClr val="hlink"/>
                </a:solidFill>
                <a:latin typeface="Courier New" pitchFamily="49" charset="0"/>
              </a:rPr>
              <a:t>}</a:t>
            </a:r>
          </a:p>
          <a:p>
            <a:pPr algn="l">
              <a:lnSpc>
                <a:spcPct val="7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for (index = 0; index &lt; length; index++) {</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a:t>
            </a:r>
            <a:r>
              <a:rPr lang="en-US" b="1" dirty="0" err="1">
                <a:solidFill>
                  <a:schemeClr val="hlink"/>
                </a:solidFill>
                <a:latin typeface="Courier New" pitchFamily="49" charset="0"/>
              </a:rPr>
              <a:t>exp</a:t>
            </a:r>
            <a:r>
              <a:rPr lang="en-US" b="1" dirty="0">
                <a:solidFill>
                  <a:schemeClr val="hlink"/>
                </a:solidFill>
                <a:latin typeface="Courier New" pitchFamily="49" charset="0"/>
              </a:rPr>
              <a:t>(</a:t>
            </a:r>
            <a:r>
              <a:rPr lang="en-US" b="1" dirty="0" err="1">
                <a:solidFill>
                  <a:schemeClr val="hlink"/>
                </a:solidFill>
                <a:latin typeface="Courier New" pitchFamily="49" charset="0"/>
              </a:rPr>
              <a:t>src</a:t>
            </a:r>
            <a:r>
              <a:rPr lang="en-US" b="1" dirty="0">
                <a:solidFill>
                  <a:schemeClr val="hlink"/>
                </a:solidFill>
                <a:latin typeface="Courier New" pitchFamily="49" charset="0"/>
              </a:rPr>
              <a:t>[index]);</a:t>
            </a:r>
          </a:p>
          <a:p>
            <a:pPr algn="l">
              <a:lnSpc>
                <a:spcPct val="80000"/>
              </a:lnSpc>
            </a:pPr>
            <a:r>
              <a:rPr lang="en-US" b="1" dirty="0">
                <a:solidFill>
                  <a:schemeClr val="hlink"/>
                </a:solidFill>
                <a:latin typeface="Courier New" pitchFamily="49" charset="0"/>
              </a:rPr>
              <a:t>}</a:t>
            </a:r>
          </a:p>
          <a:p>
            <a:pPr algn="l">
              <a:lnSpc>
                <a:spcPct val="50000"/>
              </a:lnSpc>
            </a:pPr>
            <a:endParaRPr lang="en-US" b="1" dirty="0">
              <a:solidFill>
                <a:schemeClr val="hlink"/>
              </a:solidFill>
              <a:latin typeface="Courier New" pitchFamily="49" charset="0"/>
            </a:endParaRPr>
          </a:p>
          <a:p>
            <a:pPr algn="l">
              <a:lnSpc>
                <a:spcPct val="80000"/>
              </a:lnSpc>
            </a:pPr>
            <a:r>
              <a:rPr lang="en-US" b="1" dirty="0">
                <a:solidFill>
                  <a:schemeClr val="hlink"/>
                </a:solidFill>
                <a:latin typeface="Courier New" pitchFamily="49" charset="0"/>
              </a:rPr>
              <a:t>for (index = 0; index &lt; length; index++) {</a:t>
            </a:r>
          </a:p>
          <a:p>
            <a:pPr algn="l">
              <a:lnSpc>
                <a:spcPct val="80000"/>
              </a:lnSpc>
            </a:pPr>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log(</a:t>
            </a:r>
            <a:r>
              <a:rPr lang="en-US" b="1" dirty="0" err="1">
                <a:solidFill>
                  <a:schemeClr val="hlink"/>
                </a:solidFill>
                <a:latin typeface="Courier New" pitchFamily="49" charset="0"/>
              </a:rPr>
              <a:t>src</a:t>
            </a:r>
            <a:r>
              <a:rPr lang="en-US" b="1" dirty="0">
                <a:solidFill>
                  <a:schemeClr val="hlink"/>
                </a:solidFill>
                <a:latin typeface="Courier New" pitchFamily="49" charset="0"/>
              </a:rPr>
              <a:t>[index]);</a:t>
            </a:r>
          </a:p>
          <a:p>
            <a:pPr algn="l">
              <a:lnSpc>
                <a:spcPct val="80000"/>
              </a:lnSpc>
            </a:pPr>
            <a:r>
              <a:rPr lang="en-US" b="1" dirty="0">
                <a:solidFill>
                  <a:schemeClr val="hlink"/>
                </a:solidFill>
                <a:latin typeface="Courier New" pitchFamily="49" charset="0"/>
              </a:rPr>
              <a:t>}</a:t>
            </a:r>
          </a:p>
        </p:txBody>
      </p:sp>
    </p:spTree>
    <p:custDataLst>
      <p:tags r:id="rId1"/>
    </p:custDataLst>
    <p:extLst>
      <p:ext uri="{BB962C8B-B14F-4D97-AF65-F5344CB8AC3E}">
        <p14:creationId xmlns:p14="http://schemas.microsoft.com/office/powerpoint/2010/main" val="3981994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p:txBody>
          <a:bodyPr/>
          <a:lstStyle/>
          <a:p>
            <a:r>
              <a:rPr lang="en-US" sz="6000"/>
              <a:t>Loop Performance</a:t>
            </a:r>
          </a:p>
        </p:txBody>
      </p:sp>
    </p:spTree>
    <p:custDataLst>
      <p:tags r:id="rId1"/>
    </p:custDataLst>
    <p:extLst>
      <p:ext uri="{BB962C8B-B14F-4D97-AF65-F5344CB8AC3E}">
        <p14:creationId xmlns:p14="http://schemas.microsoft.com/office/powerpoint/2010/main" val="183196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123372979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96EBFA09-02C5-4FED-A278-E6B6CCDF8A3A}" type="slidenum">
              <a:rPr lang="en-US"/>
              <a:pPr/>
              <a:t>50</a:t>
            </a:fld>
            <a:endParaRPr lang="en-US"/>
          </a:p>
        </p:txBody>
      </p:sp>
      <p:sp>
        <p:nvSpPr>
          <p:cNvPr id="589826" name="Rectangle 2"/>
          <p:cNvSpPr>
            <a:spLocks noGrp="1" noChangeArrowheads="1"/>
          </p:cNvSpPr>
          <p:nvPr>
            <p:ph type="title"/>
          </p:nvPr>
        </p:nvSpPr>
        <p:spPr/>
        <p:txBody>
          <a:bodyPr/>
          <a:lstStyle/>
          <a:p>
            <a:r>
              <a:rPr lang="en-US"/>
              <a:t>Performance Characteristics</a:t>
            </a:r>
          </a:p>
        </p:txBody>
      </p:sp>
      <p:sp>
        <p:nvSpPr>
          <p:cNvPr id="589827" name="Rectangle 3"/>
          <p:cNvSpPr>
            <a:spLocks noGrp="1" noChangeArrowheads="1"/>
          </p:cNvSpPr>
          <p:nvPr>
            <p:ph type="body" idx="1"/>
          </p:nvPr>
        </p:nvSpPr>
        <p:spPr>
          <a:xfrm>
            <a:off x="609600" y="1219200"/>
            <a:ext cx="7848600" cy="5029200"/>
          </a:xfrm>
        </p:spPr>
        <p:txBody>
          <a:bodyPr/>
          <a:lstStyle/>
          <a:p>
            <a:r>
              <a:rPr lang="en-US"/>
              <a:t>Different operations take different amounts of time.</a:t>
            </a:r>
          </a:p>
          <a:p>
            <a:r>
              <a:rPr lang="en-US"/>
              <a:t>Different processor types have different performance characteristics, but there are some characteristics that many platforms have in common.</a:t>
            </a:r>
          </a:p>
          <a:p>
            <a:r>
              <a:rPr lang="en-US"/>
              <a:t>Different compilers, even on the same hardware, perform differently.</a:t>
            </a:r>
          </a:p>
          <a:p>
            <a:r>
              <a:rPr lang="en-US"/>
              <a:t>On some processors, floating point and integer speeds are similar, while on others they differ.</a:t>
            </a:r>
          </a:p>
        </p:txBody>
      </p:sp>
    </p:spTree>
    <p:custDataLst>
      <p:tags r:id="rId1"/>
    </p:custDataLst>
    <p:extLst>
      <p:ext uri="{BB962C8B-B14F-4D97-AF65-F5344CB8AC3E}">
        <p14:creationId xmlns:p14="http://schemas.microsoft.com/office/powerpoint/2010/main" val="1721106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7" name="Slide Number Placeholder 4"/>
          <p:cNvSpPr>
            <a:spLocks noGrp="1"/>
          </p:cNvSpPr>
          <p:nvPr>
            <p:ph type="sldNum" sz="quarter" idx="11"/>
          </p:nvPr>
        </p:nvSpPr>
        <p:spPr/>
        <p:txBody>
          <a:bodyPr/>
          <a:lstStyle/>
          <a:p>
            <a:fld id="{72680E0A-72AA-4226-BEC8-DA93B5AA9FE1}" type="slidenum">
              <a:rPr lang="en-US"/>
              <a:pPr/>
              <a:t>51</a:t>
            </a:fld>
            <a:endParaRPr lang="en-US"/>
          </a:p>
        </p:txBody>
      </p:sp>
      <p:sp>
        <p:nvSpPr>
          <p:cNvPr id="590850" name="Rectangle 2"/>
          <p:cNvSpPr>
            <a:spLocks noGrp="1" noChangeArrowheads="1"/>
          </p:cNvSpPr>
          <p:nvPr>
            <p:ph type="title"/>
          </p:nvPr>
        </p:nvSpPr>
        <p:spPr/>
        <p:txBody>
          <a:bodyPr/>
          <a:lstStyle/>
          <a:p>
            <a:r>
              <a:rPr lang="en-US"/>
              <a:t>Arithmetic Operation Speeds</a:t>
            </a:r>
          </a:p>
        </p:txBody>
      </p:sp>
      <p:graphicFrame>
        <p:nvGraphicFramePr>
          <p:cNvPr id="590851" name="Object 3"/>
          <p:cNvGraphicFramePr>
            <a:graphicFrameLocks noGrp="1" noChangeAspect="1"/>
          </p:cNvGraphicFramePr>
          <p:nvPr>
            <p:ph idx="1"/>
          </p:nvPr>
        </p:nvGraphicFramePr>
        <p:xfrm>
          <a:off x="1219200" y="1066800"/>
          <a:ext cx="6629400" cy="5056188"/>
        </p:xfrm>
        <a:graphic>
          <a:graphicData uri="http://schemas.openxmlformats.org/presentationml/2006/ole">
            <mc:AlternateContent xmlns:mc="http://schemas.openxmlformats.org/markup-compatibility/2006">
              <mc:Choice xmlns:v="urn:schemas-microsoft-com:vml" Requires="v">
                <p:oleObj spid="_x0000_s7177" name="Worksheet" r:id="rId6" imgW="9753448" imgH="7438821" progId="Excel.Sheet.8">
                  <p:embed/>
                </p:oleObj>
              </mc:Choice>
              <mc:Fallback>
                <p:oleObj name="Worksheet" r:id="rId6" imgW="9753448" imgH="743882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066800"/>
                        <a:ext cx="6629400" cy="505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0852" name="AutoShape 4"/>
          <p:cNvSpPr>
            <a:spLocks noChangeArrowheads="1"/>
          </p:cNvSpPr>
          <p:nvPr/>
        </p:nvSpPr>
        <p:spPr bwMode="auto">
          <a:xfrm>
            <a:off x="457200" y="2438400"/>
            <a:ext cx="685800" cy="2362200"/>
          </a:xfrm>
          <a:prstGeom prst="upArrow">
            <a:avLst>
              <a:gd name="adj1" fmla="val 50000"/>
              <a:gd name="adj2" fmla="val 86111"/>
            </a:avLst>
          </a:prstGeom>
          <a:solidFill>
            <a:schemeClr val="accent1"/>
          </a:solidFill>
          <a:ln w="9525">
            <a:solidFill>
              <a:schemeClr val="tx1"/>
            </a:solidFill>
            <a:miter lim="800000"/>
            <a:headEnd/>
            <a:tailEnd/>
          </a:ln>
          <a:effectLst/>
        </p:spPr>
        <p:txBody>
          <a:bodyPr wrap="none" anchor="ctr"/>
          <a:lstStyle/>
          <a:p>
            <a:endParaRPr lang="en-US"/>
          </a:p>
        </p:txBody>
      </p:sp>
      <p:sp>
        <p:nvSpPr>
          <p:cNvPr id="590853" name="Text Box 5"/>
          <p:cNvSpPr txBox="1">
            <a:spLocks noChangeArrowheads="1"/>
          </p:cNvSpPr>
          <p:nvPr/>
        </p:nvSpPr>
        <p:spPr bwMode="auto">
          <a:xfrm>
            <a:off x="304800" y="1981200"/>
            <a:ext cx="990600" cy="396875"/>
          </a:xfrm>
          <a:prstGeom prst="rect">
            <a:avLst/>
          </a:prstGeom>
          <a:noFill/>
          <a:ln w="9525">
            <a:noFill/>
            <a:miter lim="800000"/>
            <a:headEnd/>
            <a:tailEnd/>
          </a:ln>
          <a:effectLst/>
        </p:spPr>
        <p:txBody>
          <a:bodyPr>
            <a:spAutoFit/>
          </a:bodyPr>
          <a:lstStyle/>
          <a:p>
            <a:pPr>
              <a:spcBef>
                <a:spcPct val="50000"/>
              </a:spcBef>
            </a:pPr>
            <a:r>
              <a:rPr lang="en-US" sz="2000" b="1"/>
              <a:t>Better</a:t>
            </a:r>
          </a:p>
        </p:txBody>
      </p:sp>
    </p:spTree>
    <p:custDataLst>
      <p:tags r:id="rId2"/>
    </p:custDataLst>
    <p:extLst>
      <p:ext uri="{BB962C8B-B14F-4D97-AF65-F5344CB8AC3E}">
        <p14:creationId xmlns:p14="http://schemas.microsoft.com/office/powerpoint/2010/main" val="4139085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2FBC75DC-7D2B-4345-AB66-353EBB9280A9}" type="slidenum">
              <a:rPr lang="en-US"/>
              <a:pPr/>
              <a:t>52</a:t>
            </a:fld>
            <a:endParaRPr lang="en-US"/>
          </a:p>
        </p:txBody>
      </p:sp>
      <p:sp>
        <p:nvSpPr>
          <p:cNvPr id="591874" name="Rectangle 2"/>
          <p:cNvSpPr>
            <a:spLocks noGrp="1" noChangeArrowheads="1"/>
          </p:cNvSpPr>
          <p:nvPr>
            <p:ph type="title"/>
          </p:nvPr>
        </p:nvSpPr>
        <p:spPr/>
        <p:txBody>
          <a:bodyPr/>
          <a:lstStyle/>
          <a:p>
            <a:r>
              <a:rPr lang="en-US"/>
              <a:t>Fast and Slow Operations</a:t>
            </a:r>
          </a:p>
        </p:txBody>
      </p:sp>
      <p:sp>
        <p:nvSpPr>
          <p:cNvPr id="591875" name="Rectangle 3"/>
          <p:cNvSpPr>
            <a:spLocks noGrp="1" noChangeArrowheads="1"/>
          </p:cNvSpPr>
          <p:nvPr>
            <p:ph type="body" idx="1"/>
          </p:nvPr>
        </p:nvSpPr>
        <p:spPr/>
        <p:txBody>
          <a:bodyPr/>
          <a:lstStyle/>
          <a:p>
            <a:r>
              <a:rPr lang="en-US" b="1" u="sng" dirty="0"/>
              <a:t>Fast</a:t>
            </a:r>
            <a:r>
              <a:rPr lang="en-US" dirty="0"/>
              <a:t>: sum, add, subtract, multiply</a:t>
            </a:r>
          </a:p>
          <a:p>
            <a:r>
              <a:rPr lang="en-US" b="1" u="sng" dirty="0"/>
              <a:t>Medium</a:t>
            </a:r>
            <a:r>
              <a:rPr lang="en-US" dirty="0"/>
              <a:t>: divide, mod (that is, remainder</a:t>
            </a:r>
            <a:r>
              <a:rPr lang="en-US" smtClean="0"/>
              <a:t>), sqrt</a:t>
            </a:r>
            <a:endParaRPr lang="en-US" dirty="0"/>
          </a:p>
          <a:p>
            <a:r>
              <a:rPr lang="en-US" b="1" u="sng" dirty="0"/>
              <a:t>Slow</a:t>
            </a:r>
            <a:r>
              <a:rPr lang="en-US" dirty="0"/>
              <a:t>: transcendental functions </a:t>
            </a:r>
            <a:r>
              <a:rPr lang="en-US" dirty="0" smtClean="0"/>
              <a:t>(sin</a:t>
            </a:r>
            <a:r>
              <a:rPr lang="en-US" dirty="0"/>
              <a:t>, </a:t>
            </a:r>
            <a:r>
              <a:rPr lang="en-US" dirty="0" err="1"/>
              <a:t>exp</a:t>
            </a:r>
            <a:r>
              <a:rPr lang="en-US" dirty="0"/>
              <a:t>)</a:t>
            </a:r>
          </a:p>
          <a:p>
            <a:r>
              <a:rPr lang="en-US" b="1" u="sng" dirty="0"/>
              <a:t>Incredibly slow</a:t>
            </a:r>
            <a:r>
              <a:rPr lang="en-US" dirty="0"/>
              <a:t>: power </a:t>
            </a:r>
            <a:r>
              <a:rPr lang="en-US" i="1" dirty="0" err="1"/>
              <a:t>x</a:t>
            </a:r>
            <a:r>
              <a:rPr lang="en-US" i="1" baseline="30000" dirty="0" err="1"/>
              <a:t>y</a:t>
            </a:r>
            <a:r>
              <a:rPr lang="en-US" i="1" dirty="0"/>
              <a:t> </a:t>
            </a:r>
            <a:r>
              <a:rPr lang="en-US" dirty="0"/>
              <a:t>for real </a:t>
            </a:r>
            <a:r>
              <a:rPr lang="en-US" i="1" dirty="0"/>
              <a:t>x</a:t>
            </a:r>
            <a:r>
              <a:rPr lang="en-US" dirty="0"/>
              <a:t> and </a:t>
            </a:r>
            <a:r>
              <a:rPr lang="en-US" i="1" dirty="0"/>
              <a:t>y</a:t>
            </a:r>
          </a:p>
          <a:p>
            <a:pPr>
              <a:buFont typeface="Wingdings" pitchFamily="2" charset="2"/>
              <a:buNone/>
            </a:pPr>
            <a:r>
              <a:rPr lang="en-US" dirty="0"/>
              <a:t>On most platforms, divide, mod and transcendental functions are not pipelined, so a code will run faster if most of it is just adds, subtracts and multiplies.</a:t>
            </a:r>
          </a:p>
          <a:p>
            <a:pPr>
              <a:buFont typeface="Wingdings" pitchFamily="2" charset="2"/>
              <a:buNone/>
            </a:pPr>
            <a:r>
              <a:rPr lang="en-US" dirty="0"/>
              <a:t>For example, solving an N x N system of </a:t>
            </a:r>
            <a:r>
              <a:rPr lang="en-US"/>
              <a:t>linear </a:t>
            </a:r>
            <a:r>
              <a:rPr lang="en-US" smtClean="0"/>
              <a:t>equations </a:t>
            </a:r>
            <a:r>
              <a:rPr lang="en-US" dirty="0"/>
              <a:t>by LU decomposition uses on the order of N</a:t>
            </a:r>
            <a:r>
              <a:rPr lang="en-US" baseline="30000" dirty="0"/>
              <a:t>3</a:t>
            </a:r>
            <a:r>
              <a:rPr lang="en-US" dirty="0"/>
              <a:t> additions and multiplications, but only on the order of N divisions.</a:t>
            </a:r>
          </a:p>
        </p:txBody>
      </p:sp>
    </p:spTree>
    <p:custDataLst>
      <p:tags r:id="rId1"/>
    </p:custDataLst>
    <p:extLst>
      <p:ext uri="{BB962C8B-B14F-4D97-AF65-F5344CB8AC3E}">
        <p14:creationId xmlns:p14="http://schemas.microsoft.com/office/powerpoint/2010/main" val="137755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81080050-140A-41B3-BE76-7388BBA20590}" type="slidenum">
              <a:rPr lang="en-US"/>
              <a:pPr/>
              <a:t>53</a:t>
            </a:fld>
            <a:endParaRPr lang="en-US"/>
          </a:p>
        </p:txBody>
      </p:sp>
      <p:sp>
        <p:nvSpPr>
          <p:cNvPr id="592898" name="Rectangle 2"/>
          <p:cNvSpPr>
            <a:spLocks noGrp="1" noChangeArrowheads="1"/>
          </p:cNvSpPr>
          <p:nvPr>
            <p:ph type="title"/>
          </p:nvPr>
        </p:nvSpPr>
        <p:spPr/>
        <p:txBody>
          <a:bodyPr/>
          <a:lstStyle/>
          <a:p>
            <a:r>
              <a:rPr lang="en-US"/>
              <a:t>What Can Prevent Pipelining?</a:t>
            </a:r>
          </a:p>
        </p:txBody>
      </p:sp>
      <p:sp>
        <p:nvSpPr>
          <p:cNvPr id="592899" name="Rectangle 3"/>
          <p:cNvSpPr>
            <a:spLocks noGrp="1" noChangeArrowheads="1"/>
          </p:cNvSpPr>
          <p:nvPr>
            <p:ph type="body" idx="1"/>
          </p:nvPr>
        </p:nvSpPr>
        <p:spPr>
          <a:xfrm>
            <a:off x="533400" y="1371600"/>
            <a:ext cx="8077200" cy="5029200"/>
          </a:xfrm>
        </p:spPr>
        <p:txBody>
          <a:bodyPr/>
          <a:lstStyle/>
          <a:p>
            <a:pPr>
              <a:buFont typeface="Wingdings" pitchFamily="2" charset="2"/>
              <a:buNone/>
            </a:pPr>
            <a:r>
              <a:rPr lang="en-US"/>
              <a:t>Certain events make it very hard (maybe even impossible) for compilers to pipeline a loop, such as:</a:t>
            </a:r>
          </a:p>
          <a:p>
            <a:pPr lvl="1"/>
            <a:r>
              <a:rPr lang="en-US" sz="2600"/>
              <a:t>array elements accessed in </a:t>
            </a:r>
            <a:r>
              <a:rPr lang="en-US" sz="2600" b="1" u="sng"/>
              <a:t>random order</a:t>
            </a:r>
          </a:p>
          <a:p>
            <a:pPr lvl="1"/>
            <a:r>
              <a:rPr lang="en-US" sz="2600"/>
              <a:t>loop body </a:t>
            </a:r>
            <a:r>
              <a:rPr lang="en-US" sz="2600" b="1" u="sng"/>
              <a:t>too complicated</a:t>
            </a:r>
          </a:p>
          <a:p>
            <a:pPr lvl="1"/>
            <a:r>
              <a:rPr lang="en-US" sz="2600" b="1" u="sng">
                <a:latin typeface="Courier New" pitchFamily="49" charset="0"/>
              </a:rPr>
              <a:t>if</a:t>
            </a:r>
            <a:r>
              <a:rPr lang="en-US" sz="2600" b="1" u="sng"/>
              <a:t> statements</a:t>
            </a:r>
            <a:r>
              <a:rPr lang="en-US" sz="2600"/>
              <a:t> inside the loop (on some platforms)</a:t>
            </a:r>
          </a:p>
          <a:p>
            <a:pPr lvl="1"/>
            <a:r>
              <a:rPr lang="en-US" sz="2600"/>
              <a:t>premature </a:t>
            </a:r>
            <a:r>
              <a:rPr lang="en-US" sz="2600" b="1" u="sng"/>
              <a:t>loop exits</a:t>
            </a:r>
          </a:p>
          <a:p>
            <a:pPr lvl="1"/>
            <a:r>
              <a:rPr lang="en-US" sz="2600"/>
              <a:t>function/subroutine </a:t>
            </a:r>
            <a:r>
              <a:rPr lang="en-US" sz="2600" b="1" u="sng"/>
              <a:t>calls</a:t>
            </a:r>
          </a:p>
          <a:p>
            <a:pPr lvl="1"/>
            <a:r>
              <a:rPr lang="en-US" sz="2600" b="1" u="sng"/>
              <a:t>I/O</a:t>
            </a:r>
          </a:p>
          <a:p>
            <a:pPr lvl="1"/>
            <a:endParaRPr lang="en-US" sz="2600"/>
          </a:p>
        </p:txBody>
      </p:sp>
    </p:spTree>
    <p:custDataLst>
      <p:tags r:id="rId1"/>
    </p:custDataLst>
    <p:extLst>
      <p:ext uri="{BB962C8B-B14F-4D97-AF65-F5344CB8AC3E}">
        <p14:creationId xmlns:p14="http://schemas.microsoft.com/office/powerpoint/2010/main" val="907369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DB056892-3BAB-4F76-8AA7-4B83208326C5}" type="slidenum">
              <a:rPr lang="en-US"/>
              <a:pPr/>
              <a:t>54</a:t>
            </a:fld>
            <a:endParaRPr lang="en-US"/>
          </a:p>
        </p:txBody>
      </p:sp>
      <p:sp>
        <p:nvSpPr>
          <p:cNvPr id="593922" name="Rectangle 2"/>
          <p:cNvSpPr>
            <a:spLocks noGrp="1" noChangeArrowheads="1"/>
          </p:cNvSpPr>
          <p:nvPr>
            <p:ph type="title"/>
          </p:nvPr>
        </p:nvSpPr>
        <p:spPr/>
        <p:txBody>
          <a:bodyPr/>
          <a:lstStyle/>
          <a:p>
            <a:r>
              <a:rPr lang="en-US"/>
              <a:t>How Do They Kill Pipelining?</a:t>
            </a:r>
          </a:p>
        </p:txBody>
      </p:sp>
      <p:sp>
        <p:nvSpPr>
          <p:cNvPr id="593923" name="Rectangle 3"/>
          <p:cNvSpPr>
            <a:spLocks noGrp="1" noChangeArrowheads="1"/>
          </p:cNvSpPr>
          <p:nvPr>
            <p:ph type="body" idx="1"/>
          </p:nvPr>
        </p:nvSpPr>
        <p:spPr>
          <a:xfrm>
            <a:off x="533400" y="1371600"/>
            <a:ext cx="8077200" cy="5029200"/>
          </a:xfrm>
        </p:spPr>
        <p:txBody>
          <a:bodyPr/>
          <a:lstStyle/>
          <a:p>
            <a:r>
              <a:rPr lang="en-US" b="1" u="sng">
                <a:solidFill>
                  <a:srgbClr val="993366"/>
                </a:solidFill>
              </a:rPr>
              <a:t>Random access order</a:t>
            </a:r>
            <a:r>
              <a:rPr lang="en-US"/>
              <a:t>: Ordered array access is common, so pipelining hardware and compilers tend to be designed under the assumption that most loops will be ordered.  Also, the pipeline will constantly </a:t>
            </a:r>
            <a:r>
              <a:rPr lang="en-US" b="1" i="1" u="sng"/>
              <a:t>stall</a:t>
            </a:r>
            <a:r>
              <a:rPr lang="en-US"/>
              <a:t> because data will come from main memory, not cache.</a:t>
            </a:r>
          </a:p>
          <a:p>
            <a:r>
              <a:rPr lang="en-US" b="1" u="sng">
                <a:solidFill>
                  <a:srgbClr val="993366"/>
                </a:solidFill>
              </a:rPr>
              <a:t>Complicated loop body</a:t>
            </a:r>
            <a:r>
              <a:rPr lang="en-US"/>
              <a:t>:  The compiler gets too overwhelmed and can’t figure out how to schedule the instructions.</a:t>
            </a:r>
          </a:p>
        </p:txBody>
      </p:sp>
    </p:spTree>
    <p:custDataLst>
      <p:tags r:id="rId1"/>
    </p:custDataLst>
    <p:extLst>
      <p:ext uri="{BB962C8B-B14F-4D97-AF65-F5344CB8AC3E}">
        <p14:creationId xmlns:p14="http://schemas.microsoft.com/office/powerpoint/2010/main" val="3485440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D88606BB-6343-4AC3-BFEC-50B0E24E61B5}" type="slidenum">
              <a:rPr lang="en-US"/>
              <a:pPr/>
              <a:t>55</a:t>
            </a:fld>
            <a:endParaRPr lang="en-US"/>
          </a:p>
        </p:txBody>
      </p:sp>
      <p:sp>
        <p:nvSpPr>
          <p:cNvPr id="594946" name="Rectangle 2"/>
          <p:cNvSpPr>
            <a:spLocks noGrp="1" noChangeArrowheads="1"/>
          </p:cNvSpPr>
          <p:nvPr>
            <p:ph type="title"/>
          </p:nvPr>
        </p:nvSpPr>
        <p:spPr/>
        <p:txBody>
          <a:bodyPr/>
          <a:lstStyle/>
          <a:p>
            <a:r>
              <a:rPr lang="en-US"/>
              <a:t>How Do They Kill Pipelining?</a:t>
            </a:r>
          </a:p>
        </p:txBody>
      </p:sp>
      <p:sp>
        <p:nvSpPr>
          <p:cNvPr id="594947" name="Rectangle 3"/>
          <p:cNvSpPr>
            <a:spLocks noGrp="1" noChangeArrowheads="1"/>
          </p:cNvSpPr>
          <p:nvPr>
            <p:ph type="body" idx="1"/>
          </p:nvPr>
        </p:nvSpPr>
        <p:spPr>
          <a:xfrm>
            <a:off x="609600" y="1371600"/>
            <a:ext cx="8001000" cy="5029200"/>
          </a:xfrm>
        </p:spPr>
        <p:txBody>
          <a:bodyPr/>
          <a:lstStyle/>
          <a:p>
            <a:r>
              <a:rPr lang="en-US" b="1" u="sng">
                <a:solidFill>
                  <a:srgbClr val="993366"/>
                </a:solidFill>
                <a:latin typeface="Courier New" pitchFamily="49" charset="0"/>
              </a:rPr>
              <a:t>if</a:t>
            </a:r>
            <a:r>
              <a:rPr lang="en-US" b="1" u="sng">
                <a:solidFill>
                  <a:srgbClr val="993366"/>
                </a:solidFill>
              </a:rPr>
              <a:t> statements</a:t>
            </a:r>
            <a:r>
              <a:rPr lang="en-US"/>
              <a:t> in the loop:  On some platforms (but not all), the pipelines need to perform exactly the same operations over and over; </a:t>
            </a:r>
            <a:r>
              <a:rPr lang="en-US" b="1">
                <a:latin typeface="Courier New" pitchFamily="49" charset="0"/>
              </a:rPr>
              <a:t>if</a:t>
            </a:r>
            <a:r>
              <a:rPr lang="en-US"/>
              <a:t> statements make that impossible.</a:t>
            </a:r>
          </a:p>
          <a:p>
            <a:pPr>
              <a:lnSpc>
                <a:spcPct val="90000"/>
              </a:lnSpc>
              <a:buFont typeface="Wingdings" pitchFamily="2" charset="2"/>
              <a:buNone/>
            </a:pPr>
            <a:r>
              <a:rPr lang="en-US" b="1" u="sng">
                <a:solidFill>
                  <a:schemeClr val="hlink"/>
                </a:solidFill>
              </a:rPr>
              <a:t>However</a:t>
            </a:r>
            <a:r>
              <a:rPr lang="en-US"/>
              <a:t>, many CPUs can now perform </a:t>
            </a:r>
            <a:r>
              <a:rPr lang="en-US" b="1" i="1" u="sng">
                <a:solidFill>
                  <a:schemeClr val="folHlink"/>
                </a:solidFill>
              </a:rPr>
              <a:t>speculative execution</a:t>
            </a:r>
            <a:r>
              <a:rPr lang="en-US"/>
              <a:t>:  both branches of the </a:t>
            </a:r>
            <a:r>
              <a:rPr lang="en-US" b="1">
                <a:latin typeface="Courier New" pitchFamily="49" charset="0"/>
              </a:rPr>
              <a:t>if</a:t>
            </a:r>
            <a:r>
              <a:rPr lang="en-US"/>
              <a:t> statement are executed while the condition is being evaluated, but only one of the results is retained (the one associated with the condition’s value).</a:t>
            </a:r>
          </a:p>
          <a:p>
            <a:pPr>
              <a:lnSpc>
                <a:spcPct val="90000"/>
              </a:lnSpc>
              <a:buFont typeface="Wingdings" pitchFamily="2" charset="2"/>
              <a:buNone/>
            </a:pPr>
            <a:r>
              <a:rPr lang="en-US"/>
              <a:t>Also, many CPUs can now perform </a:t>
            </a:r>
            <a:r>
              <a:rPr lang="en-US" b="1" i="1" u="sng">
                <a:solidFill>
                  <a:schemeClr val="folHlink"/>
                </a:solidFill>
              </a:rPr>
              <a:t>branch prediction</a:t>
            </a:r>
            <a:r>
              <a:rPr lang="en-US"/>
              <a:t> to head down the most likely compute path.</a:t>
            </a:r>
          </a:p>
        </p:txBody>
      </p:sp>
    </p:spTree>
    <p:custDataLst>
      <p:tags r:id="rId1"/>
    </p:custDataLst>
    <p:extLst>
      <p:ext uri="{BB962C8B-B14F-4D97-AF65-F5344CB8AC3E}">
        <p14:creationId xmlns:p14="http://schemas.microsoft.com/office/powerpoint/2010/main" val="1733602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FD2D7A96-B54C-4F33-8BAC-A71B99300811}" type="slidenum">
              <a:rPr lang="en-US"/>
              <a:pPr/>
              <a:t>56</a:t>
            </a:fld>
            <a:endParaRPr lang="en-US"/>
          </a:p>
        </p:txBody>
      </p:sp>
      <p:sp>
        <p:nvSpPr>
          <p:cNvPr id="595970" name="Rectangle 2"/>
          <p:cNvSpPr>
            <a:spLocks noGrp="1" noChangeArrowheads="1"/>
          </p:cNvSpPr>
          <p:nvPr>
            <p:ph type="title"/>
          </p:nvPr>
        </p:nvSpPr>
        <p:spPr/>
        <p:txBody>
          <a:bodyPr/>
          <a:lstStyle/>
          <a:p>
            <a:r>
              <a:rPr lang="en-US"/>
              <a:t>How Do They Kill Pipelining?</a:t>
            </a:r>
          </a:p>
        </p:txBody>
      </p:sp>
      <p:sp>
        <p:nvSpPr>
          <p:cNvPr id="595971" name="Rectangle 3"/>
          <p:cNvSpPr>
            <a:spLocks noGrp="1" noChangeArrowheads="1"/>
          </p:cNvSpPr>
          <p:nvPr>
            <p:ph type="body" idx="1"/>
          </p:nvPr>
        </p:nvSpPr>
        <p:spPr>
          <a:xfrm>
            <a:off x="609600" y="1238250"/>
            <a:ext cx="7848600" cy="5029200"/>
          </a:xfrm>
        </p:spPr>
        <p:txBody>
          <a:bodyPr/>
          <a:lstStyle/>
          <a:p>
            <a:pPr>
              <a:lnSpc>
                <a:spcPct val="90000"/>
              </a:lnSpc>
            </a:pPr>
            <a:r>
              <a:rPr lang="en-US" b="1" u="sng">
                <a:solidFill>
                  <a:srgbClr val="993366"/>
                </a:solidFill>
              </a:rPr>
              <a:t>Function/subroutine calls</a:t>
            </a:r>
            <a:r>
              <a:rPr lang="en-US"/>
              <a:t> interrupt the flow of the program even more than </a:t>
            </a:r>
            <a:r>
              <a:rPr lang="en-US" b="1">
                <a:latin typeface="Courier New" pitchFamily="49" charset="0"/>
              </a:rPr>
              <a:t>if</a:t>
            </a:r>
            <a:r>
              <a:rPr lang="en-US"/>
              <a:t> statements.  They can take execution to a completely different part of the program, and pipelines aren’t set up to handle that.</a:t>
            </a:r>
          </a:p>
          <a:p>
            <a:pPr>
              <a:lnSpc>
                <a:spcPct val="90000"/>
              </a:lnSpc>
            </a:pPr>
            <a:r>
              <a:rPr lang="en-US" b="1" u="sng">
                <a:solidFill>
                  <a:srgbClr val="993366"/>
                </a:solidFill>
              </a:rPr>
              <a:t>Loop exits</a:t>
            </a:r>
            <a:r>
              <a:rPr lang="en-US"/>
              <a:t> are similar. Most compilers can’t pipeline loops with premature or unpredictable exits.</a:t>
            </a:r>
          </a:p>
          <a:p>
            <a:pPr>
              <a:lnSpc>
                <a:spcPct val="90000"/>
              </a:lnSpc>
            </a:pPr>
            <a:r>
              <a:rPr lang="en-US" b="1" u="sng">
                <a:solidFill>
                  <a:srgbClr val="993366"/>
                </a:solidFill>
              </a:rPr>
              <a:t>I/O</a:t>
            </a:r>
            <a:r>
              <a:rPr lang="en-US"/>
              <a:t>:  Typically, I/O is handled in subroutines (above).  Also, I/O instructions can take control of the program away from the CPU (they can give control to I/O devices).</a:t>
            </a:r>
          </a:p>
        </p:txBody>
      </p:sp>
    </p:spTree>
    <p:custDataLst>
      <p:tags r:id="rId1"/>
    </p:custDataLst>
    <p:extLst>
      <p:ext uri="{BB962C8B-B14F-4D97-AF65-F5344CB8AC3E}">
        <p14:creationId xmlns:p14="http://schemas.microsoft.com/office/powerpoint/2010/main" val="1723359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9AEA18B6-5EB6-4169-BDC0-265789A8F046}" type="slidenum">
              <a:rPr lang="en-US"/>
              <a:pPr/>
              <a:t>57</a:t>
            </a:fld>
            <a:endParaRPr lang="en-US"/>
          </a:p>
        </p:txBody>
      </p:sp>
      <p:sp>
        <p:nvSpPr>
          <p:cNvPr id="596994" name="Rectangle 2"/>
          <p:cNvSpPr>
            <a:spLocks noGrp="1" noChangeArrowheads="1"/>
          </p:cNvSpPr>
          <p:nvPr>
            <p:ph type="title"/>
          </p:nvPr>
        </p:nvSpPr>
        <p:spPr/>
        <p:txBody>
          <a:bodyPr/>
          <a:lstStyle/>
          <a:p>
            <a:r>
              <a:rPr lang="en-US"/>
              <a:t>What If No Pipelining?</a:t>
            </a:r>
          </a:p>
        </p:txBody>
      </p:sp>
      <p:sp>
        <p:nvSpPr>
          <p:cNvPr id="596995" name="Rectangle 3"/>
          <p:cNvSpPr>
            <a:spLocks noGrp="1" noChangeArrowheads="1"/>
          </p:cNvSpPr>
          <p:nvPr>
            <p:ph type="body" idx="1"/>
          </p:nvPr>
        </p:nvSpPr>
        <p:spPr/>
        <p:txBody>
          <a:bodyPr/>
          <a:lstStyle/>
          <a:p>
            <a:pPr algn="ctr">
              <a:buFont typeface="Wingdings" pitchFamily="2" charset="2"/>
              <a:buNone/>
            </a:pPr>
            <a:r>
              <a:rPr lang="en-US" sz="3600" b="1">
                <a:solidFill>
                  <a:srgbClr val="993366"/>
                </a:solidFill>
              </a:rPr>
              <a:t>SLOW!</a:t>
            </a:r>
          </a:p>
          <a:p>
            <a:pPr algn="ctr">
              <a:buFont typeface="Wingdings" pitchFamily="2" charset="2"/>
              <a:buNone/>
            </a:pPr>
            <a:endParaRPr lang="en-US" sz="3600" b="1">
              <a:solidFill>
                <a:srgbClr val="993366"/>
              </a:solidFill>
            </a:endParaRPr>
          </a:p>
          <a:p>
            <a:pPr algn="ctr">
              <a:buFont typeface="Wingdings" pitchFamily="2" charset="2"/>
              <a:buNone/>
            </a:pPr>
            <a:r>
              <a:rPr lang="en-US">
                <a:solidFill>
                  <a:srgbClr val="993366"/>
                </a:solidFill>
              </a:rPr>
              <a:t>(on most platforms)</a:t>
            </a:r>
          </a:p>
        </p:txBody>
      </p:sp>
    </p:spTree>
    <p:custDataLst>
      <p:tags r:id="rId1"/>
    </p:custDataLst>
    <p:extLst>
      <p:ext uri="{BB962C8B-B14F-4D97-AF65-F5344CB8AC3E}">
        <p14:creationId xmlns:p14="http://schemas.microsoft.com/office/powerpoint/2010/main" val="2968933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8" name="Slide Number Placeholder 4"/>
          <p:cNvSpPr>
            <a:spLocks noGrp="1"/>
          </p:cNvSpPr>
          <p:nvPr>
            <p:ph type="sldNum" sz="quarter" idx="11"/>
          </p:nvPr>
        </p:nvSpPr>
        <p:spPr/>
        <p:txBody>
          <a:bodyPr/>
          <a:lstStyle/>
          <a:p>
            <a:fld id="{6DBF4122-1FA9-4C09-8095-0412ED6EDDEB}" type="slidenum">
              <a:rPr lang="en-US"/>
              <a:pPr/>
              <a:t>58</a:t>
            </a:fld>
            <a:endParaRPr lang="en-US"/>
          </a:p>
        </p:txBody>
      </p:sp>
      <p:sp>
        <p:nvSpPr>
          <p:cNvPr id="598018" name="Rectangle 2"/>
          <p:cNvSpPr>
            <a:spLocks noGrp="1" noChangeArrowheads="1"/>
          </p:cNvSpPr>
          <p:nvPr>
            <p:ph type="title"/>
          </p:nvPr>
        </p:nvSpPr>
        <p:spPr/>
        <p:txBody>
          <a:bodyPr/>
          <a:lstStyle/>
          <a:p>
            <a:r>
              <a:rPr lang="en-US"/>
              <a:t>Randomly Permuted Loops</a:t>
            </a:r>
          </a:p>
        </p:txBody>
      </p:sp>
      <p:graphicFrame>
        <p:nvGraphicFramePr>
          <p:cNvPr id="598019" name="Object 3"/>
          <p:cNvGraphicFramePr>
            <a:graphicFrameLocks noGrp="1" noChangeAspect="1"/>
          </p:cNvGraphicFramePr>
          <p:nvPr>
            <p:ph idx="1"/>
          </p:nvPr>
        </p:nvGraphicFramePr>
        <p:xfrm>
          <a:off x="1219200" y="1066800"/>
          <a:ext cx="6629400" cy="5056188"/>
        </p:xfrm>
        <a:graphic>
          <a:graphicData uri="http://schemas.openxmlformats.org/presentationml/2006/ole">
            <mc:AlternateContent xmlns:mc="http://schemas.openxmlformats.org/markup-compatibility/2006">
              <mc:Choice xmlns:v="urn:schemas-microsoft-com:vml" Requires="v">
                <p:oleObj spid="_x0000_s8201" name="Worksheet" r:id="rId6" imgW="9753448" imgH="7438821" progId="Excel.Sheet.8">
                  <p:embed/>
                </p:oleObj>
              </mc:Choice>
              <mc:Fallback>
                <p:oleObj name="Worksheet" r:id="rId6" imgW="9753448" imgH="743882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066800"/>
                        <a:ext cx="6629400" cy="505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304800" y="1981200"/>
            <a:ext cx="990600" cy="2819400"/>
            <a:chOff x="192" y="1248"/>
            <a:chExt cx="624" cy="1776"/>
          </a:xfrm>
        </p:grpSpPr>
        <p:sp>
          <p:nvSpPr>
            <p:cNvPr id="598021" name="AutoShape 5"/>
            <p:cNvSpPr>
              <a:spLocks noChangeArrowheads="1"/>
            </p:cNvSpPr>
            <p:nvPr/>
          </p:nvSpPr>
          <p:spPr bwMode="auto">
            <a:xfrm>
              <a:off x="288" y="1536"/>
              <a:ext cx="432" cy="1488"/>
            </a:xfrm>
            <a:prstGeom prst="upArrow">
              <a:avLst>
                <a:gd name="adj1" fmla="val 50000"/>
                <a:gd name="adj2" fmla="val 86111"/>
              </a:avLst>
            </a:prstGeom>
            <a:solidFill>
              <a:schemeClr val="accent1"/>
            </a:solidFill>
            <a:ln w="9525">
              <a:solidFill>
                <a:schemeClr val="tx1"/>
              </a:solidFill>
              <a:miter lim="800000"/>
              <a:headEnd/>
              <a:tailEnd/>
            </a:ln>
            <a:effectLst/>
          </p:spPr>
          <p:txBody>
            <a:bodyPr wrap="none" anchor="ctr"/>
            <a:lstStyle/>
            <a:p>
              <a:endParaRPr lang="en-US"/>
            </a:p>
          </p:txBody>
        </p:sp>
        <p:sp>
          <p:nvSpPr>
            <p:cNvPr id="598022" name="Text Box 6"/>
            <p:cNvSpPr txBox="1">
              <a:spLocks noChangeArrowheads="1"/>
            </p:cNvSpPr>
            <p:nvPr/>
          </p:nvSpPr>
          <p:spPr bwMode="auto">
            <a:xfrm>
              <a:off x="192" y="1248"/>
              <a:ext cx="624" cy="250"/>
            </a:xfrm>
            <a:prstGeom prst="rect">
              <a:avLst/>
            </a:prstGeom>
            <a:noFill/>
            <a:ln w="9525">
              <a:noFill/>
              <a:miter lim="800000"/>
              <a:headEnd/>
              <a:tailEnd/>
            </a:ln>
            <a:effectLst/>
          </p:spPr>
          <p:txBody>
            <a:bodyPr>
              <a:spAutoFit/>
            </a:bodyPr>
            <a:lstStyle/>
            <a:p>
              <a:pPr>
                <a:spcBef>
                  <a:spcPct val="50000"/>
                </a:spcBef>
              </a:pPr>
              <a:r>
                <a:rPr lang="en-US" sz="2000" b="1"/>
                <a:t>Better</a:t>
              </a:r>
            </a:p>
          </p:txBody>
        </p:sp>
      </p:grpSp>
    </p:spTree>
    <p:custDataLst>
      <p:tags r:id="rId2"/>
    </p:custDataLst>
    <p:extLst>
      <p:ext uri="{BB962C8B-B14F-4D97-AF65-F5344CB8AC3E}">
        <p14:creationId xmlns:p14="http://schemas.microsoft.com/office/powerpoint/2010/main" val="3987211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ctrTitle"/>
          </p:nvPr>
        </p:nvSpPr>
        <p:spPr/>
        <p:txBody>
          <a:bodyPr/>
          <a:lstStyle/>
          <a:p>
            <a:r>
              <a:rPr lang="en-US" sz="6000"/>
              <a:t>Superpipelining</a:t>
            </a:r>
          </a:p>
        </p:txBody>
      </p:sp>
    </p:spTree>
    <p:custDataLst>
      <p:tags r:id="rId1"/>
    </p:custDataLst>
    <p:extLst>
      <p:ext uri="{BB962C8B-B14F-4D97-AF65-F5344CB8AC3E}">
        <p14:creationId xmlns:p14="http://schemas.microsoft.com/office/powerpoint/2010/main" val="158450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6</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#1</a:t>
            </a:r>
            <a:endParaRPr lang="en-US" sz="3600" dirty="0"/>
          </a:p>
        </p:txBody>
      </p:sp>
      <p:sp>
        <p:nvSpPr>
          <p:cNvPr id="464899" name="Rectangle 3"/>
          <p:cNvSpPr>
            <a:spLocks noGrp="1" noChangeArrowheads="1"/>
          </p:cNvSpPr>
          <p:nvPr>
            <p:ph type="body" idx="1"/>
          </p:nvPr>
        </p:nvSpPr>
        <p:spPr>
          <a:xfrm>
            <a:off x="457200" y="1187316"/>
            <a:ext cx="8229600" cy="511302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a:t>If you AREN’T registered with the </a:t>
            </a:r>
            <a:r>
              <a:rPr lang="en-US" dirty="0" err="1"/>
              <a:t>OneNet</a:t>
            </a:r>
            <a:r>
              <a:rPr lang="en-US" dirty="0"/>
              <a:t> gatekeeper (which is probably the case), then:</a:t>
            </a:r>
          </a:p>
          <a:p>
            <a:pPr lvl="1"/>
            <a:r>
              <a:rPr lang="en-US" sz="2000" dirty="0"/>
              <a:t>Dial</a:t>
            </a:r>
            <a:r>
              <a:rPr lang="en-US" sz="2000" dirty="0">
                <a:latin typeface="Courier New" pitchFamily="49" charset="0"/>
                <a:cs typeface="Courier New" pitchFamily="49" charset="0"/>
              </a:rPr>
              <a:t> </a:t>
            </a:r>
            <a:r>
              <a:rPr lang="en-US" sz="2000" b="1" dirty="0" smtClean="0">
                <a:latin typeface="Courier New" pitchFamily="49" charset="0"/>
                <a:cs typeface="Courier New" pitchFamily="49" charset="0"/>
              </a:rPr>
              <a:t>164.58.250.51</a:t>
            </a:r>
            <a:endParaRPr lang="en-US" sz="2000" b="1" dirty="0">
              <a:latin typeface="Courier New" pitchFamily="49" charset="0"/>
              <a:cs typeface="Courier New" pitchFamily="49" charset="0"/>
            </a:endParaRPr>
          </a:p>
          <a:p>
            <a:pPr lvl="1"/>
            <a:r>
              <a:rPr lang="en-US" sz="2000" dirty="0"/>
              <a:t>Bring up the virtual keypad. </a:t>
            </a:r>
            <a:br>
              <a:rPr lang="en-US" sz="2000" dirty="0"/>
            </a:br>
            <a:r>
              <a:rPr lang="en-US" sz="2000" dirty="0"/>
              <a:t>On some H.323 devices, you can bring up the virtual keypad by typing: </a:t>
            </a:r>
            <a:br>
              <a:rPr lang="en-US" sz="2000" dirty="0"/>
            </a:br>
            <a:r>
              <a:rPr lang="en-US" sz="2000" dirty="0">
                <a:latin typeface="Courier New" pitchFamily="49" charset="0"/>
                <a:cs typeface="Courier New" pitchFamily="49" charset="0"/>
              </a:rPr>
              <a:t># </a:t>
            </a:r>
            <a:r>
              <a:rPr lang="en-US" sz="2000" dirty="0"/>
              <a:t/>
            </a:r>
            <a:br>
              <a:rPr lang="en-US" sz="2000" dirty="0"/>
            </a:br>
            <a:r>
              <a:rPr lang="en-US" sz="2000" dirty="0"/>
              <a:t>(You may want to try without first, then with; some devices won't work </a:t>
            </a:r>
            <a:r>
              <a:rPr lang="en-US" sz="2000" dirty="0" smtClean="0"/>
              <a:t>with the #, </a:t>
            </a:r>
            <a:r>
              <a:rPr lang="en-US" sz="2000" dirty="0"/>
              <a:t>but give cryptic error </a:t>
            </a:r>
            <a:r>
              <a:rPr lang="en-US" sz="2000" dirty="0" smtClean="0"/>
              <a:t>messages about it.)</a:t>
            </a:r>
          </a:p>
          <a:p>
            <a:pPr lvl="1"/>
            <a:r>
              <a:rPr lang="en-US" sz="2000" dirty="0" smtClean="0"/>
              <a:t>When </a:t>
            </a:r>
            <a:r>
              <a:rPr lang="en-US" sz="2000" dirty="0"/>
              <a:t>asked for the conference ID, or if there's no response, enter: </a:t>
            </a:r>
            <a:br>
              <a:rPr lang="en-US" sz="2000" dirty="0"/>
            </a:br>
            <a:r>
              <a:rPr lang="en-US" sz="2000" b="1" dirty="0" smtClean="0">
                <a:latin typeface="Courier New" pitchFamily="49" charset="0"/>
                <a:cs typeface="Courier New" pitchFamily="49" charset="0"/>
              </a:rPr>
              <a:t>0409</a:t>
            </a:r>
          </a:p>
          <a:p>
            <a:pPr lvl="1"/>
            <a:r>
              <a:rPr lang="en-US" sz="2000" dirty="0" smtClean="0"/>
              <a:t>On </a:t>
            </a:r>
            <a:r>
              <a:rPr lang="en-US" sz="2000" dirty="0"/>
              <a:t>most but not all H.323 devices, you indicate the end of </a:t>
            </a:r>
            <a:r>
              <a:rPr lang="en-US" sz="2000" dirty="0" smtClean="0"/>
              <a:t>the </a:t>
            </a:r>
            <a:r>
              <a:rPr lang="en-US" sz="2000" dirty="0"/>
              <a:t>ID with: </a:t>
            </a:r>
            <a:br>
              <a:rPr lang="en-US" sz="2000" dirty="0"/>
            </a:br>
            <a:r>
              <a:rPr lang="en-US" sz="2000" b="1" dirty="0" smtClean="0">
                <a:latin typeface="Courier New" pitchFamily="49" charset="0"/>
                <a:cs typeface="Courier New" pitchFamily="49" charset="0"/>
              </a:rPr>
              <a: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07574609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DADB76A0-A1A5-49D2-98E8-1AF6AC2D512F}" type="slidenum">
              <a:rPr lang="en-US"/>
              <a:pPr/>
              <a:t>60</a:t>
            </a:fld>
            <a:endParaRPr lang="en-US"/>
          </a:p>
        </p:txBody>
      </p:sp>
      <p:sp>
        <p:nvSpPr>
          <p:cNvPr id="600066" name="Rectangle 2"/>
          <p:cNvSpPr>
            <a:spLocks noGrp="1" noChangeArrowheads="1"/>
          </p:cNvSpPr>
          <p:nvPr>
            <p:ph type="title"/>
          </p:nvPr>
        </p:nvSpPr>
        <p:spPr/>
        <p:txBody>
          <a:bodyPr/>
          <a:lstStyle/>
          <a:p>
            <a:r>
              <a:rPr lang="en-US"/>
              <a:t>Superpipelining</a:t>
            </a:r>
          </a:p>
        </p:txBody>
      </p:sp>
      <p:sp>
        <p:nvSpPr>
          <p:cNvPr id="600067" name="Rectangle 3"/>
          <p:cNvSpPr>
            <a:spLocks noGrp="1" noChangeArrowheads="1"/>
          </p:cNvSpPr>
          <p:nvPr>
            <p:ph type="body" idx="1"/>
          </p:nvPr>
        </p:nvSpPr>
        <p:spPr>
          <a:xfrm>
            <a:off x="685800" y="1371600"/>
            <a:ext cx="7772400" cy="4724400"/>
          </a:xfrm>
        </p:spPr>
        <p:txBody>
          <a:bodyPr/>
          <a:lstStyle/>
          <a:p>
            <a:pPr>
              <a:lnSpc>
                <a:spcPct val="90000"/>
              </a:lnSpc>
              <a:buFont typeface="Wingdings" pitchFamily="2" charset="2"/>
              <a:buNone/>
            </a:pPr>
            <a:r>
              <a:rPr lang="en-US" b="1" i="1" u="sng"/>
              <a:t>Superpipelining</a:t>
            </a:r>
            <a:r>
              <a:rPr lang="en-US"/>
              <a:t> is a combination of superscalar and pipelining.</a:t>
            </a:r>
          </a:p>
          <a:p>
            <a:pPr>
              <a:lnSpc>
                <a:spcPct val="90000"/>
              </a:lnSpc>
              <a:buFont typeface="Wingdings" pitchFamily="2" charset="2"/>
              <a:buNone/>
            </a:pPr>
            <a:r>
              <a:rPr lang="en-US"/>
              <a:t>So, a superpipeline is a collection of multiple pipelines that can operate simultaneously.</a:t>
            </a:r>
          </a:p>
          <a:p>
            <a:pPr>
              <a:lnSpc>
                <a:spcPct val="90000"/>
              </a:lnSpc>
              <a:buFont typeface="Wingdings" pitchFamily="2" charset="2"/>
              <a:buNone/>
            </a:pPr>
            <a:r>
              <a:rPr lang="en-US"/>
              <a:t>In other words, several different operations can execute simultaneously, and each of these operations can be broken into stages, each of which is filled all the time.</a:t>
            </a:r>
          </a:p>
          <a:p>
            <a:pPr>
              <a:lnSpc>
                <a:spcPct val="90000"/>
              </a:lnSpc>
              <a:buFont typeface="Wingdings" pitchFamily="2" charset="2"/>
              <a:buNone/>
            </a:pPr>
            <a:r>
              <a:rPr lang="en-US"/>
              <a:t>So you can get multiple operations per CPU cycle.</a:t>
            </a:r>
          </a:p>
          <a:p>
            <a:pPr>
              <a:lnSpc>
                <a:spcPct val="90000"/>
              </a:lnSpc>
              <a:buFont typeface="Wingdings" pitchFamily="2" charset="2"/>
              <a:buNone/>
            </a:pPr>
            <a:r>
              <a:rPr lang="en-US"/>
              <a:t>For example, a IBM Power4 can have over 200 different operations “in flight” at the same time.</a:t>
            </a:r>
            <a:r>
              <a:rPr lang="en-US" baseline="30000"/>
              <a:t>[1]</a:t>
            </a:r>
          </a:p>
        </p:txBody>
      </p:sp>
      <p:pic>
        <p:nvPicPr>
          <p:cNvPr id="600068" name="Picture 4" descr="soonerfront1"/>
          <p:cNvPicPr>
            <a:picLocks noChangeAspect="1" noChangeArrowheads="1"/>
          </p:cNvPicPr>
          <p:nvPr/>
        </p:nvPicPr>
        <p:blipFill>
          <a:blip r:embed="rId4" cstate="print"/>
          <a:srcRect/>
          <a:stretch>
            <a:fillRect/>
          </a:stretch>
        </p:blipFill>
        <p:spPr bwMode="auto">
          <a:xfrm>
            <a:off x="8077200" y="4114800"/>
            <a:ext cx="657225" cy="1371600"/>
          </a:xfrm>
          <a:prstGeom prst="rect">
            <a:avLst/>
          </a:prstGeom>
          <a:noFill/>
        </p:spPr>
      </p:pic>
    </p:spTree>
    <p:custDataLst>
      <p:tags r:id="rId1"/>
    </p:custDataLst>
    <p:extLst>
      <p:ext uri="{BB962C8B-B14F-4D97-AF65-F5344CB8AC3E}">
        <p14:creationId xmlns:p14="http://schemas.microsoft.com/office/powerpoint/2010/main" val="1798212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B934F063-D1CD-41BF-9DAF-D7B2015BCC72}" type="slidenum">
              <a:rPr lang="en-US"/>
              <a:pPr/>
              <a:t>61</a:t>
            </a:fld>
            <a:endParaRPr lang="en-US"/>
          </a:p>
        </p:txBody>
      </p:sp>
      <p:sp>
        <p:nvSpPr>
          <p:cNvPr id="601090" name="Rectangle 2"/>
          <p:cNvSpPr>
            <a:spLocks noGrp="1" noChangeArrowheads="1"/>
          </p:cNvSpPr>
          <p:nvPr>
            <p:ph type="title"/>
          </p:nvPr>
        </p:nvSpPr>
        <p:spPr/>
        <p:txBody>
          <a:bodyPr/>
          <a:lstStyle/>
          <a:p>
            <a:r>
              <a:rPr lang="en-US"/>
              <a:t>More Operations At a Time</a:t>
            </a:r>
          </a:p>
        </p:txBody>
      </p:sp>
      <p:sp>
        <p:nvSpPr>
          <p:cNvPr id="601091" name="Rectangle 3"/>
          <p:cNvSpPr>
            <a:spLocks noGrp="1" noChangeArrowheads="1"/>
          </p:cNvSpPr>
          <p:nvPr>
            <p:ph type="body" idx="1"/>
          </p:nvPr>
        </p:nvSpPr>
        <p:spPr>
          <a:xfrm>
            <a:off x="533400" y="1371600"/>
            <a:ext cx="8001000" cy="5029200"/>
          </a:xfrm>
        </p:spPr>
        <p:txBody>
          <a:bodyPr/>
          <a:lstStyle/>
          <a:p>
            <a:r>
              <a:rPr lang="en-US" dirty="0"/>
              <a:t>If you put more operations into the code for a loop, you can get better performance:</a:t>
            </a:r>
          </a:p>
          <a:p>
            <a:pPr lvl="1"/>
            <a:r>
              <a:rPr lang="en-US" sz="2400" dirty="0"/>
              <a:t>more operations can execute at a time (use more pipelines), and</a:t>
            </a:r>
          </a:p>
          <a:p>
            <a:pPr lvl="1"/>
            <a:r>
              <a:rPr lang="en-US" sz="2400" dirty="0"/>
              <a:t>you get better register/cache reuse.</a:t>
            </a:r>
          </a:p>
          <a:p>
            <a:r>
              <a:rPr lang="en-US" dirty="0"/>
              <a:t>On most platforms, there’s a limit to how many operations you can put in a loop to increase performance, but that limit varies among platforms, and can </a:t>
            </a:r>
            <a:r>
              <a:rPr lang="en-US"/>
              <a:t>be </a:t>
            </a:r>
            <a:r>
              <a:rPr lang="en-US" smtClean="0"/>
              <a:t>quite </a:t>
            </a:r>
            <a:r>
              <a:rPr lang="en-US" dirty="0"/>
              <a:t>large.</a:t>
            </a:r>
          </a:p>
        </p:txBody>
      </p:sp>
    </p:spTree>
    <p:custDataLst>
      <p:tags r:id="rId1"/>
    </p:custDataLst>
    <p:extLst>
      <p:ext uri="{BB962C8B-B14F-4D97-AF65-F5344CB8AC3E}">
        <p14:creationId xmlns:p14="http://schemas.microsoft.com/office/powerpoint/2010/main" val="33145651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10" name="Slide Number Placeholder 3"/>
          <p:cNvSpPr>
            <a:spLocks noGrp="1"/>
          </p:cNvSpPr>
          <p:nvPr>
            <p:ph type="sldNum" sz="quarter" idx="4294967295"/>
          </p:nvPr>
        </p:nvSpPr>
        <p:spPr>
          <a:xfrm>
            <a:off x="7162800" y="6191250"/>
            <a:ext cx="1295400" cy="457200"/>
          </a:xfrm>
          <a:prstGeom prst="rect">
            <a:avLst/>
          </a:prstGeom>
        </p:spPr>
        <p:txBody>
          <a:bodyPr/>
          <a:lstStyle/>
          <a:p>
            <a:fld id="{DCE03198-9CAF-4DD7-A584-6AFDFA468944}" type="slidenum">
              <a:rPr lang="en-US"/>
              <a:pPr/>
              <a:t>62</a:t>
            </a:fld>
            <a:endParaRPr lang="en-US"/>
          </a:p>
        </p:txBody>
      </p:sp>
      <p:sp>
        <p:nvSpPr>
          <p:cNvPr id="602114" name="Rectangle 2"/>
          <p:cNvSpPr>
            <a:spLocks noGrp="1" noChangeArrowheads="1"/>
          </p:cNvSpPr>
          <p:nvPr>
            <p:ph type="title"/>
          </p:nvPr>
        </p:nvSpPr>
        <p:spPr/>
        <p:txBody>
          <a:bodyPr/>
          <a:lstStyle/>
          <a:p>
            <a:r>
              <a:rPr lang="en-US"/>
              <a:t>Some Complicated Loops</a:t>
            </a:r>
          </a:p>
        </p:txBody>
      </p:sp>
      <p:sp>
        <p:nvSpPr>
          <p:cNvPr id="602115" name="Text Box 3"/>
          <p:cNvSpPr txBox="1">
            <a:spLocks noChangeArrowheads="1"/>
          </p:cNvSpPr>
          <p:nvPr/>
        </p:nvSpPr>
        <p:spPr bwMode="auto">
          <a:xfrm>
            <a:off x="441325" y="1530350"/>
            <a:ext cx="184150" cy="304800"/>
          </a:xfrm>
          <a:prstGeom prst="rect">
            <a:avLst/>
          </a:prstGeom>
          <a:noFill/>
          <a:ln w="9525">
            <a:noFill/>
            <a:miter lim="800000"/>
            <a:headEnd/>
            <a:tailEnd/>
          </a:ln>
          <a:effectLst/>
        </p:spPr>
        <p:txBody>
          <a:bodyPr wrap="none">
            <a:spAutoFit/>
          </a:bodyPr>
          <a:lstStyle/>
          <a:p>
            <a:pPr algn="l"/>
            <a:endParaRPr lang="en-US" sz="1400">
              <a:latin typeface="Tahoma" pitchFamily="34" charset="0"/>
            </a:endParaRPr>
          </a:p>
        </p:txBody>
      </p:sp>
      <p:sp>
        <p:nvSpPr>
          <p:cNvPr id="602116" name="Text Box 4"/>
          <p:cNvSpPr txBox="1">
            <a:spLocks noChangeArrowheads="1"/>
          </p:cNvSpPr>
          <p:nvPr/>
        </p:nvSpPr>
        <p:spPr bwMode="auto">
          <a:xfrm>
            <a:off x="533400" y="1371600"/>
            <a:ext cx="8001000" cy="5035550"/>
          </a:xfrm>
          <a:prstGeom prst="rect">
            <a:avLst/>
          </a:prstGeom>
          <a:noFill/>
          <a:ln w="9525">
            <a:noFill/>
            <a:miter lim="800000"/>
            <a:headEnd/>
            <a:tailEnd/>
          </a:ln>
          <a:effectLst/>
        </p:spPr>
        <p:txBody>
          <a:bodyPr>
            <a:spAutoFit/>
          </a:bodyPr>
          <a:lstStyle/>
          <a:p>
            <a:pPr algn="l"/>
            <a:r>
              <a:rPr lang="en-US" b="1" dirty="0">
                <a:solidFill>
                  <a:schemeClr val="hlink"/>
                </a:solidFill>
                <a:latin typeface="Courier New" pitchFamily="49" charset="0"/>
              </a:rPr>
              <a:t>DO index = 1, length</a:t>
            </a:r>
          </a:p>
          <a:p>
            <a:pPr algn="l"/>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src1(index) + 5.0 * src2(index)</a:t>
            </a:r>
          </a:p>
          <a:p>
            <a:pPr algn="l"/>
            <a:r>
              <a:rPr lang="en-US" b="1" dirty="0">
                <a:solidFill>
                  <a:schemeClr val="hlink"/>
                </a:solidFill>
                <a:latin typeface="Courier New" pitchFamily="49" charset="0"/>
              </a:rPr>
              <a:t>END DO </a:t>
            </a:r>
          </a:p>
          <a:p>
            <a:pPr algn="l">
              <a:lnSpc>
                <a:spcPct val="6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dot = 0</a:t>
            </a:r>
          </a:p>
          <a:p>
            <a:pPr algn="l"/>
            <a:r>
              <a:rPr lang="en-US" b="1" dirty="0">
                <a:solidFill>
                  <a:schemeClr val="hlink"/>
                </a:solidFill>
                <a:latin typeface="Courier New" pitchFamily="49" charset="0"/>
              </a:rPr>
              <a:t>DO index = 1, length</a:t>
            </a:r>
          </a:p>
          <a:p>
            <a:pPr algn="l"/>
            <a:r>
              <a:rPr lang="en-US" b="1" dirty="0">
                <a:solidFill>
                  <a:schemeClr val="hlink"/>
                </a:solidFill>
                <a:latin typeface="Courier New" pitchFamily="49" charset="0"/>
              </a:rPr>
              <a:t>  dot = dot + src1(index) * src2(index)</a:t>
            </a:r>
          </a:p>
          <a:p>
            <a:pPr algn="l"/>
            <a:r>
              <a:rPr lang="en-US" b="1" dirty="0">
                <a:solidFill>
                  <a:schemeClr val="hlink"/>
                </a:solidFill>
                <a:latin typeface="Courier New" pitchFamily="49" charset="0"/>
              </a:rPr>
              <a:t>END DO </a:t>
            </a:r>
          </a:p>
          <a:p>
            <a:pPr algn="l">
              <a:lnSpc>
                <a:spcPct val="60000"/>
              </a:lnSpc>
            </a:pPr>
            <a:endParaRPr lang="en-US" b="1" dirty="0">
              <a:solidFill>
                <a:schemeClr val="hlink"/>
              </a:solidFill>
              <a:latin typeface="Courier New" pitchFamily="49" charset="0"/>
            </a:endParaRPr>
          </a:p>
          <a:p>
            <a:pPr algn="l">
              <a:lnSpc>
                <a:spcPct val="80000"/>
              </a:lnSpc>
            </a:pPr>
            <a:r>
              <a:rPr lang="en-US" b="1" dirty="0">
                <a:solidFill>
                  <a:schemeClr val="hlink"/>
                </a:solidFill>
                <a:latin typeface="Courier New" pitchFamily="49" charset="0"/>
              </a:rPr>
              <a:t>DO index = 1, length</a:t>
            </a:r>
          </a:p>
          <a:p>
            <a:pPr algn="l"/>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 src1(index) * src2(index) + &amp;</a:t>
            </a:r>
          </a:p>
          <a:p>
            <a:pPr algn="l"/>
            <a:r>
              <a:rPr lang="en-US" b="1" dirty="0">
                <a:solidFill>
                  <a:schemeClr val="hlink"/>
                </a:solidFill>
                <a:latin typeface="Courier New" pitchFamily="49" charset="0"/>
              </a:rPr>
              <a:t> &amp;             src3(index) * src4(index)</a:t>
            </a:r>
          </a:p>
          <a:p>
            <a:pPr algn="l"/>
            <a:r>
              <a:rPr lang="en-US" b="1" dirty="0">
                <a:solidFill>
                  <a:schemeClr val="hlink"/>
                </a:solidFill>
                <a:latin typeface="Courier New" pitchFamily="49" charset="0"/>
              </a:rPr>
              <a:t>END DO </a:t>
            </a:r>
          </a:p>
          <a:p>
            <a:pPr algn="l">
              <a:lnSpc>
                <a:spcPct val="60000"/>
              </a:lnSpc>
            </a:pPr>
            <a:endParaRPr lang="en-US" b="1" dirty="0">
              <a:solidFill>
                <a:schemeClr val="hlink"/>
              </a:solidFill>
              <a:latin typeface="Courier New" pitchFamily="49" charset="0"/>
            </a:endParaRPr>
          </a:p>
          <a:p>
            <a:pPr algn="l">
              <a:lnSpc>
                <a:spcPct val="70000"/>
              </a:lnSpc>
            </a:pPr>
            <a:r>
              <a:rPr lang="en-US" b="1" dirty="0">
                <a:solidFill>
                  <a:schemeClr val="hlink"/>
                </a:solidFill>
                <a:latin typeface="Courier New" pitchFamily="49" charset="0"/>
              </a:rPr>
              <a:t>DO index = 1, length</a:t>
            </a:r>
          </a:p>
          <a:p>
            <a:pPr algn="l"/>
            <a:r>
              <a:rPr lang="en-US" b="1" dirty="0">
                <a:solidFill>
                  <a:schemeClr val="hlink"/>
                </a:solidFill>
                <a:latin typeface="Courier New" pitchFamily="49" charset="0"/>
              </a:rPr>
              <a:t>  diff12 = src1(index) - src2(index)</a:t>
            </a:r>
          </a:p>
          <a:p>
            <a:pPr algn="l"/>
            <a:r>
              <a:rPr lang="en-US" b="1" dirty="0">
                <a:solidFill>
                  <a:schemeClr val="hlink"/>
                </a:solidFill>
                <a:latin typeface="Courier New" pitchFamily="49" charset="0"/>
              </a:rPr>
              <a:t>  diff34 = src3(index) - src4(index)</a:t>
            </a:r>
          </a:p>
          <a:p>
            <a:pPr algn="l"/>
            <a:r>
              <a:rPr lang="en-US" b="1" dirty="0">
                <a:solidFill>
                  <a:schemeClr val="hlink"/>
                </a:solidFill>
                <a:latin typeface="Courier New" pitchFamily="49" charset="0"/>
              </a:rPr>
              <a:t>  </a:t>
            </a:r>
            <a:r>
              <a:rPr lang="en-US" b="1" dirty="0" err="1">
                <a:solidFill>
                  <a:schemeClr val="hlink"/>
                </a:solidFill>
                <a:latin typeface="Courier New" pitchFamily="49" charset="0"/>
              </a:rPr>
              <a:t>dst</a:t>
            </a:r>
            <a:r>
              <a:rPr lang="en-US" b="1" dirty="0">
                <a:solidFill>
                  <a:schemeClr val="hlink"/>
                </a:solidFill>
                <a:latin typeface="Courier New" pitchFamily="49" charset="0"/>
              </a:rPr>
              <a:t>(index) </a:t>
            </a:r>
            <a:r>
              <a:rPr lang="en-US" b="1">
                <a:solidFill>
                  <a:schemeClr val="hlink"/>
                </a:solidFill>
                <a:latin typeface="Courier New" pitchFamily="49" charset="0"/>
              </a:rPr>
              <a:t>= </a:t>
            </a:r>
            <a:r>
              <a:rPr lang="en-US" b="1" smtClean="0">
                <a:solidFill>
                  <a:schemeClr val="hlink"/>
                </a:solidFill>
                <a:latin typeface="Courier New" pitchFamily="49" charset="0"/>
              </a:rPr>
              <a:t>SQRT(diff12 </a:t>
            </a:r>
            <a:r>
              <a:rPr lang="en-US" b="1" dirty="0">
                <a:solidFill>
                  <a:schemeClr val="hlink"/>
                </a:solidFill>
                <a:latin typeface="Courier New" pitchFamily="49" charset="0"/>
              </a:rPr>
              <a:t>* diff12 + diff34 * diff34)</a:t>
            </a:r>
          </a:p>
          <a:p>
            <a:pPr algn="l"/>
            <a:r>
              <a:rPr lang="en-US" b="1" dirty="0">
                <a:solidFill>
                  <a:schemeClr val="hlink"/>
                </a:solidFill>
                <a:latin typeface="Courier New" pitchFamily="49" charset="0"/>
              </a:rPr>
              <a:t>END DO</a:t>
            </a:r>
            <a:r>
              <a:rPr lang="en-US" b="1" dirty="0">
                <a:solidFill>
                  <a:schemeClr val="folHlink"/>
                </a:solidFill>
                <a:latin typeface="Courier New" pitchFamily="49" charset="0"/>
              </a:rPr>
              <a:t> </a:t>
            </a:r>
          </a:p>
          <a:p>
            <a:pPr algn="l"/>
            <a:endParaRPr lang="en-US" b="1" dirty="0">
              <a:solidFill>
                <a:schemeClr val="folHlink"/>
              </a:solidFill>
              <a:latin typeface="Courier New" pitchFamily="49" charset="0"/>
            </a:endParaRPr>
          </a:p>
        </p:txBody>
      </p:sp>
      <p:sp>
        <p:nvSpPr>
          <p:cNvPr id="602117" name="Text Box 5"/>
          <p:cNvSpPr txBox="1">
            <a:spLocks noChangeArrowheads="1"/>
          </p:cNvSpPr>
          <p:nvPr/>
        </p:nvSpPr>
        <p:spPr bwMode="auto">
          <a:xfrm>
            <a:off x="6705600" y="1371600"/>
            <a:ext cx="1874838" cy="1006475"/>
          </a:xfrm>
          <a:prstGeom prst="rect">
            <a:avLst/>
          </a:prstGeom>
          <a:noFill/>
          <a:ln w="9525">
            <a:noFill/>
            <a:miter lim="800000"/>
            <a:headEnd/>
            <a:tailEnd/>
          </a:ln>
          <a:effectLst/>
        </p:spPr>
        <p:txBody>
          <a:bodyPr wrap="none">
            <a:spAutoFit/>
          </a:bodyPr>
          <a:lstStyle/>
          <a:p>
            <a:r>
              <a:rPr lang="en-US" sz="2000">
                <a:solidFill>
                  <a:schemeClr val="folHlink"/>
                </a:solidFill>
              </a:rPr>
              <a:t>madd (or FMA):</a:t>
            </a:r>
          </a:p>
          <a:p>
            <a:r>
              <a:rPr lang="en-US" sz="2000">
                <a:solidFill>
                  <a:schemeClr val="folHlink"/>
                </a:solidFill>
              </a:rPr>
              <a:t>mult then add</a:t>
            </a:r>
          </a:p>
          <a:p>
            <a:r>
              <a:rPr lang="en-US" sz="2000">
                <a:solidFill>
                  <a:schemeClr val="folHlink"/>
                </a:solidFill>
              </a:rPr>
              <a:t>(2 ops)</a:t>
            </a:r>
          </a:p>
        </p:txBody>
      </p:sp>
      <p:sp>
        <p:nvSpPr>
          <p:cNvPr id="602118" name="Text Box 6"/>
          <p:cNvSpPr txBox="1">
            <a:spLocks noChangeArrowheads="1"/>
          </p:cNvSpPr>
          <p:nvPr/>
        </p:nvSpPr>
        <p:spPr bwMode="auto">
          <a:xfrm>
            <a:off x="5715000" y="4800600"/>
            <a:ext cx="2092325" cy="701675"/>
          </a:xfrm>
          <a:prstGeom prst="rect">
            <a:avLst/>
          </a:prstGeom>
          <a:noFill/>
          <a:ln w="9525">
            <a:noFill/>
            <a:miter lim="800000"/>
            <a:headEnd/>
            <a:tailEnd/>
          </a:ln>
          <a:effectLst/>
        </p:spPr>
        <p:txBody>
          <a:bodyPr wrap="none">
            <a:spAutoFit/>
          </a:bodyPr>
          <a:lstStyle/>
          <a:p>
            <a:r>
              <a:rPr lang="en-US" sz="2000">
                <a:solidFill>
                  <a:schemeClr val="folHlink"/>
                </a:solidFill>
              </a:rPr>
              <a:t>Euclidean distance</a:t>
            </a:r>
          </a:p>
          <a:p>
            <a:r>
              <a:rPr lang="en-US" sz="2000">
                <a:solidFill>
                  <a:schemeClr val="folHlink"/>
                </a:solidFill>
              </a:rPr>
              <a:t>(6 ops)</a:t>
            </a:r>
          </a:p>
        </p:txBody>
      </p:sp>
      <p:sp>
        <p:nvSpPr>
          <p:cNvPr id="602119" name="Text Box 7"/>
          <p:cNvSpPr txBox="1">
            <a:spLocks noChangeArrowheads="1"/>
          </p:cNvSpPr>
          <p:nvPr/>
        </p:nvSpPr>
        <p:spPr bwMode="auto">
          <a:xfrm>
            <a:off x="6172200" y="2667000"/>
            <a:ext cx="1346200" cy="701675"/>
          </a:xfrm>
          <a:prstGeom prst="rect">
            <a:avLst/>
          </a:prstGeom>
          <a:noFill/>
          <a:ln w="9525">
            <a:noFill/>
            <a:miter lim="800000"/>
            <a:headEnd/>
            <a:tailEnd/>
          </a:ln>
          <a:effectLst/>
        </p:spPr>
        <p:txBody>
          <a:bodyPr wrap="none">
            <a:spAutoFit/>
          </a:bodyPr>
          <a:lstStyle/>
          <a:p>
            <a:r>
              <a:rPr lang="en-US" sz="2000">
                <a:solidFill>
                  <a:schemeClr val="folHlink"/>
                </a:solidFill>
              </a:rPr>
              <a:t>dot product</a:t>
            </a:r>
          </a:p>
          <a:p>
            <a:r>
              <a:rPr lang="en-US" sz="2000">
                <a:solidFill>
                  <a:schemeClr val="folHlink"/>
                </a:solidFill>
              </a:rPr>
              <a:t>(2 ops)</a:t>
            </a:r>
          </a:p>
        </p:txBody>
      </p:sp>
      <p:sp>
        <p:nvSpPr>
          <p:cNvPr id="602120" name="Text Box 8"/>
          <p:cNvSpPr txBox="1">
            <a:spLocks noChangeArrowheads="1"/>
          </p:cNvSpPr>
          <p:nvPr/>
        </p:nvSpPr>
        <p:spPr bwMode="auto">
          <a:xfrm>
            <a:off x="6858000" y="3581400"/>
            <a:ext cx="1077913" cy="1006475"/>
          </a:xfrm>
          <a:prstGeom prst="rect">
            <a:avLst/>
          </a:prstGeom>
          <a:noFill/>
          <a:ln w="9525">
            <a:noFill/>
            <a:miter lim="800000"/>
            <a:headEnd/>
            <a:tailEnd/>
          </a:ln>
          <a:effectLst/>
        </p:spPr>
        <p:txBody>
          <a:bodyPr wrap="none">
            <a:spAutoFit/>
          </a:bodyPr>
          <a:lstStyle/>
          <a:p>
            <a:r>
              <a:rPr lang="en-US" sz="2000">
                <a:solidFill>
                  <a:schemeClr val="folHlink"/>
                </a:solidFill>
              </a:rPr>
              <a:t>from our</a:t>
            </a:r>
          </a:p>
          <a:p>
            <a:r>
              <a:rPr lang="en-US" sz="2000">
                <a:solidFill>
                  <a:schemeClr val="folHlink"/>
                </a:solidFill>
              </a:rPr>
              <a:t>example</a:t>
            </a:r>
          </a:p>
          <a:p>
            <a:r>
              <a:rPr lang="en-US" sz="2000">
                <a:solidFill>
                  <a:schemeClr val="folHlink"/>
                </a:solidFill>
              </a:rPr>
              <a:t>(3 ops)</a:t>
            </a:r>
          </a:p>
        </p:txBody>
      </p:sp>
    </p:spTree>
    <p:custDataLst>
      <p:tags r:id="rId1"/>
    </p:custDataLst>
    <p:extLst>
      <p:ext uri="{BB962C8B-B14F-4D97-AF65-F5344CB8AC3E}">
        <p14:creationId xmlns:p14="http://schemas.microsoft.com/office/powerpoint/2010/main" val="3247027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3"/>
          <p:cNvSpPr>
            <a:spLocks noGrp="1"/>
          </p:cNvSpPr>
          <p:nvPr>
            <p:ph type="sldNum" sz="quarter" idx="4294967295"/>
          </p:nvPr>
        </p:nvSpPr>
        <p:spPr>
          <a:xfrm>
            <a:off x="7162800" y="6191250"/>
            <a:ext cx="1295400" cy="457200"/>
          </a:xfrm>
          <a:prstGeom prst="rect">
            <a:avLst/>
          </a:prstGeom>
        </p:spPr>
        <p:txBody>
          <a:bodyPr/>
          <a:lstStyle/>
          <a:p>
            <a:fld id="{78B4664F-B13E-42BB-9CC4-320CF5B2AD1B}" type="slidenum">
              <a:rPr lang="en-US"/>
              <a:pPr/>
              <a:t>63</a:t>
            </a:fld>
            <a:endParaRPr lang="en-US"/>
          </a:p>
        </p:txBody>
      </p:sp>
      <p:sp>
        <p:nvSpPr>
          <p:cNvPr id="603138" name="Rectangle 2"/>
          <p:cNvSpPr>
            <a:spLocks noGrp="1" noChangeArrowheads="1"/>
          </p:cNvSpPr>
          <p:nvPr>
            <p:ph type="title"/>
          </p:nvPr>
        </p:nvSpPr>
        <p:spPr/>
        <p:txBody>
          <a:bodyPr/>
          <a:lstStyle/>
          <a:p>
            <a:r>
              <a:rPr lang="en-US"/>
              <a:t>A Very Complicated Loop</a:t>
            </a:r>
          </a:p>
        </p:txBody>
      </p:sp>
      <p:sp>
        <p:nvSpPr>
          <p:cNvPr id="603139" name="Text Box 3"/>
          <p:cNvSpPr txBox="1">
            <a:spLocks noChangeArrowheads="1"/>
          </p:cNvSpPr>
          <p:nvPr/>
        </p:nvSpPr>
        <p:spPr bwMode="auto">
          <a:xfrm>
            <a:off x="2133600" y="1219200"/>
            <a:ext cx="5508625" cy="4486275"/>
          </a:xfrm>
          <a:prstGeom prst="rect">
            <a:avLst/>
          </a:prstGeom>
          <a:noFill/>
          <a:ln w="9525">
            <a:noFill/>
            <a:miter lim="800000"/>
            <a:headEnd/>
            <a:tailEnd/>
          </a:ln>
          <a:effectLst/>
        </p:spPr>
        <p:txBody>
          <a:bodyPr wrap="none">
            <a:spAutoFit/>
          </a:bodyPr>
          <a:lstStyle/>
          <a:p>
            <a:pPr algn="l"/>
            <a:r>
              <a:rPr lang="en-US" b="1">
                <a:solidFill>
                  <a:schemeClr val="hlink"/>
                </a:solidFill>
                <a:latin typeface="Courier New" pitchFamily="49" charset="0"/>
              </a:rPr>
              <a:t>lot = 0.0</a:t>
            </a:r>
          </a:p>
          <a:p>
            <a:pPr algn="l"/>
            <a:r>
              <a:rPr lang="en-US" b="1">
                <a:solidFill>
                  <a:schemeClr val="hlink"/>
                </a:solidFill>
                <a:latin typeface="Courier New" pitchFamily="49" charset="0"/>
              </a:rPr>
              <a:t>DO index = 1, length</a:t>
            </a:r>
          </a:p>
          <a:p>
            <a:pPr algn="l"/>
            <a:r>
              <a:rPr lang="en-US" b="1">
                <a:solidFill>
                  <a:schemeClr val="hlink"/>
                </a:solidFill>
                <a:latin typeface="Courier New" pitchFamily="49" charset="0"/>
              </a:rPr>
              <a:t>    lot = lot +                       &amp;</a:t>
            </a:r>
          </a:p>
          <a:p>
            <a:pPr algn="l"/>
            <a:r>
              <a:rPr lang="en-US" b="1">
                <a:solidFill>
                  <a:schemeClr val="hlink"/>
                </a:solidFill>
                <a:latin typeface="Courier New" pitchFamily="49" charset="0"/>
              </a:rPr>
              <a:t> &amp;    src1(index) * src2(index) +     &amp;</a:t>
            </a:r>
          </a:p>
          <a:p>
            <a:pPr algn="l"/>
            <a:r>
              <a:rPr lang="en-US" b="1">
                <a:solidFill>
                  <a:schemeClr val="hlink"/>
                </a:solidFill>
                <a:latin typeface="Courier New" pitchFamily="49" charset="0"/>
              </a:rPr>
              <a:t> &amp;    src3(index) * src4(index) +     &amp;</a:t>
            </a:r>
          </a:p>
          <a:p>
            <a:pPr algn="l"/>
            <a:r>
              <a:rPr lang="en-US" b="1">
                <a:solidFill>
                  <a:schemeClr val="hlink"/>
                </a:solidFill>
                <a:latin typeface="Courier New" pitchFamily="49" charset="0"/>
              </a:rPr>
              <a:t> &amp;    (src1(index) + src2(index)) *   &amp;</a:t>
            </a:r>
          </a:p>
          <a:p>
            <a:pPr algn="l"/>
            <a:r>
              <a:rPr lang="en-US" b="1">
                <a:solidFill>
                  <a:schemeClr val="hlink"/>
                </a:solidFill>
                <a:latin typeface="Courier New" pitchFamily="49" charset="0"/>
              </a:rPr>
              <a:t> &amp;    (src3(index) + src4(index)) *   &amp;</a:t>
            </a:r>
          </a:p>
          <a:p>
            <a:pPr algn="l"/>
            <a:r>
              <a:rPr lang="en-US" b="1">
                <a:solidFill>
                  <a:schemeClr val="hlink"/>
                </a:solidFill>
                <a:latin typeface="Courier New" pitchFamily="49" charset="0"/>
              </a:rPr>
              <a:t> &amp;    (src1(index) - src2(index)) *   &amp;</a:t>
            </a:r>
          </a:p>
          <a:p>
            <a:pPr algn="l"/>
            <a:r>
              <a:rPr lang="en-US" b="1">
                <a:solidFill>
                  <a:schemeClr val="hlink"/>
                </a:solidFill>
                <a:latin typeface="Courier New" pitchFamily="49" charset="0"/>
              </a:rPr>
              <a:t> &amp;    (src3(index) - src4(index)) *   &amp;</a:t>
            </a:r>
          </a:p>
          <a:p>
            <a:pPr algn="l"/>
            <a:r>
              <a:rPr lang="en-US" b="1">
                <a:solidFill>
                  <a:schemeClr val="hlink"/>
                </a:solidFill>
                <a:latin typeface="Courier New" pitchFamily="49" charset="0"/>
              </a:rPr>
              <a:t> &amp;    (src1(index) - src3(index) +    &amp;</a:t>
            </a:r>
          </a:p>
          <a:p>
            <a:pPr algn="l"/>
            <a:r>
              <a:rPr lang="en-US" b="1">
                <a:solidFill>
                  <a:schemeClr val="hlink"/>
                </a:solidFill>
                <a:latin typeface="Courier New" pitchFamily="49" charset="0"/>
              </a:rPr>
              <a:t> &amp;     src2(index) - src4(index)) *   &amp;</a:t>
            </a:r>
          </a:p>
          <a:p>
            <a:pPr algn="l"/>
            <a:r>
              <a:rPr lang="en-US" b="1">
                <a:solidFill>
                  <a:schemeClr val="hlink"/>
                </a:solidFill>
                <a:latin typeface="Courier New" pitchFamily="49" charset="0"/>
              </a:rPr>
              <a:t> &amp;    (src1(index) + src3(index) -    &amp;</a:t>
            </a:r>
          </a:p>
          <a:p>
            <a:pPr algn="l"/>
            <a:r>
              <a:rPr lang="en-US" b="1">
                <a:solidFill>
                  <a:schemeClr val="hlink"/>
                </a:solidFill>
                <a:latin typeface="Courier New" pitchFamily="49" charset="0"/>
              </a:rPr>
              <a:t> &amp;     src2(index) + src4(index)) +   &amp;</a:t>
            </a:r>
          </a:p>
          <a:p>
            <a:pPr algn="l"/>
            <a:r>
              <a:rPr lang="en-US" b="1">
                <a:solidFill>
                  <a:schemeClr val="hlink"/>
                </a:solidFill>
                <a:latin typeface="Courier New" pitchFamily="49" charset="0"/>
              </a:rPr>
              <a:t> &amp;    (src1(index) * src3(index)) +   &amp;</a:t>
            </a:r>
          </a:p>
          <a:p>
            <a:pPr algn="l"/>
            <a:r>
              <a:rPr lang="en-US" b="1">
                <a:solidFill>
                  <a:schemeClr val="hlink"/>
                </a:solidFill>
                <a:latin typeface="Courier New" pitchFamily="49" charset="0"/>
              </a:rPr>
              <a:t> &amp;    (src2(index) * src4(index))</a:t>
            </a:r>
          </a:p>
          <a:p>
            <a:pPr algn="l"/>
            <a:r>
              <a:rPr lang="en-US" b="1">
                <a:solidFill>
                  <a:schemeClr val="hlink"/>
                </a:solidFill>
                <a:latin typeface="Courier New" pitchFamily="49" charset="0"/>
              </a:rPr>
              <a:t>END DO</a:t>
            </a:r>
            <a:r>
              <a:rPr lang="en-US" b="1">
                <a:solidFill>
                  <a:schemeClr val="folHlink"/>
                </a:solidFill>
                <a:latin typeface="Courier New" pitchFamily="49" charset="0"/>
              </a:rPr>
              <a:t> </a:t>
            </a:r>
          </a:p>
        </p:txBody>
      </p:sp>
      <p:sp>
        <p:nvSpPr>
          <p:cNvPr id="603140" name="Text Box 4"/>
          <p:cNvSpPr txBox="1">
            <a:spLocks noChangeArrowheads="1"/>
          </p:cNvSpPr>
          <p:nvPr/>
        </p:nvSpPr>
        <p:spPr bwMode="auto">
          <a:xfrm>
            <a:off x="2947988" y="5581650"/>
            <a:ext cx="3759200" cy="641350"/>
          </a:xfrm>
          <a:prstGeom prst="rect">
            <a:avLst/>
          </a:prstGeom>
          <a:noFill/>
          <a:ln w="9525">
            <a:noFill/>
            <a:miter lim="800000"/>
            <a:headEnd/>
            <a:tailEnd/>
          </a:ln>
          <a:effectLst/>
        </p:spPr>
        <p:txBody>
          <a:bodyPr wrap="none">
            <a:spAutoFit/>
          </a:bodyPr>
          <a:lstStyle/>
          <a:p>
            <a:pPr>
              <a:lnSpc>
                <a:spcPct val="80000"/>
              </a:lnSpc>
            </a:pPr>
            <a:r>
              <a:rPr lang="en-US" sz="2000">
                <a:solidFill>
                  <a:schemeClr val="folHlink"/>
                </a:solidFill>
              </a:rPr>
              <a:t>24 arithmetic ops per iteration</a:t>
            </a:r>
          </a:p>
          <a:p>
            <a:r>
              <a:rPr lang="en-US" sz="2000">
                <a:solidFill>
                  <a:schemeClr val="folHlink"/>
                </a:solidFill>
              </a:rPr>
              <a:t>4 memory/cache loads per iteration</a:t>
            </a:r>
          </a:p>
        </p:txBody>
      </p:sp>
    </p:spTree>
    <p:custDataLst>
      <p:tags r:id="rId1"/>
    </p:custDataLst>
    <p:extLst>
      <p:ext uri="{BB962C8B-B14F-4D97-AF65-F5344CB8AC3E}">
        <p14:creationId xmlns:p14="http://schemas.microsoft.com/office/powerpoint/2010/main" val="36168126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8" name="Slide Number Placeholder 4"/>
          <p:cNvSpPr>
            <a:spLocks noGrp="1"/>
          </p:cNvSpPr>
          <p:nvPr>
            <p:ph type="sldNum" sz="quarter" idx="11"/>
          </p:nvPr>
        </p:nvSpPr>
        <p:spPr/>
        <p:txBody>
          <a:bodyPr/>
          <a:lstStyle/>
          <a:p>
            <a:fld id="{2CC0C7D9-43A2-4A14-83C8-2F6E7365542F}" type="slidenum">
              <a:rPr lang="en-US"/>
              <a:pPr/>
              <a:t>64</a:t>
            </a:fld>
            <a:endParaRPr lang="en-US"/>
          </a:p>
        </p:txBody>
      </p:sp>
      <p:sp>
        <p:nvSpPr>
          <p:cNvPr id="604162" name="Rectangle 2"/>
          <p:cNvSpPr>
            <a:spLocks noGrp="1" noChangeArrowheads="1"/>
          </p:cNvSpPr>
          <p:nvPr>
            <p:ph type="title"/>
          </p:nvPr>
        </p:nvSpPr>
        <p:spPr/>
        <p:txBody>
          <a:bodyPr/>
          <a:lstStyle/>
          <a:p>
            <a:r>
              <a:rPr lang="en-US"/>
              <a:t>Multiple Ops Per Iteration</a:t>
            </a:r>
          </a:p>
        </p:txBody>
      </p:sp>
      <p:graphicFrame>
        <p:nvGraphicFramePr>
          <p:cNvPr id="604163" name="Object 3"/>
          <p:cNvGraphicFramePr>
            <a:graphicFrameLocks noGrp="1" noChangeAspect="1"/>
          </p:cNvGraphicFramePr>
          <p:nvPr>
            <p:ph idx="1"/>
          </p:nvPr>
        </p:nvGraphicFramePr>
        <p:xfrm>
          <a:off x="1447800" y="1143000"/>
          <a:ext cx="6705600" cy="5114925"/>
        </p:xfrm>
        <a:graphic>
          <a:graphicData uri="http://schemas.openxmlformats.org/presentationml/2006/ole">
            <mc:AlternateContent xmlns:mc="http://schemas.openxmlformats.org/markup-compatibility/2006">
              <mc:Choice xmlns:v="urn:schemas-microsoft-com:vml" Requires="v">
                <p:oleObj spid="_x0000_s9225" name="Worksheet" r:id="rId6" imgW="9753448" imgH="7438821" progId="Excel.Sheet.8">
                  <p:embed/>
                </p:oleObj>
              </mc:Choice>
              <mc:Fallback>
                <p:oleObj name="Worksheet" r:id="rId6" imgW="9753448" imgH="7438821"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143000"/>
                        <a:ext cx="6705600" cy="511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
          <p:cNvGrpSpPr>
            <a:grpSpLocks/>
          </p:cNvGrpSpPr>
          <p:nvPr/>
        </p:nvGrpSpPr>
        <p:grpSpPr bwMode="auto">
          <a:xfrm>
            <a:off x="304800" y="2514600"/>
            <a:ext cx="990600" cy="2819400"/>
            <a:chOff x="192" y="1248"/>
            <a:chExt cx="624" cy="1776"/>
          </a:xfrm>
        </p:grpSpPr>
        <p:sp>
          <p:nvSpPr>
            <p:cNvPr id="604165" name="AutoShape 5"/>
            <p:cNvSpPr>
              <a:spLocks noChangeArrowheads="1"/>
            </p:cNvSpPr>
            <p:nvPr/>
          </p:nvSpPr>
          <p:spPr bwMode="auto">
            <a:xfrm>
              <a:off x="288" y="1536"/>
              <a:ext cx="432" cy="1488"/>
            </a:xfrm>
            <a:prstGeom prst="upArrow">
              <a:avLst>
                <a:gd name="adj1" fmla="val 50000"/>
                <a:gd name="adj2" fmla="val 86111"/>
              </a:avLst>
            </a:prstGeom>
            <a:solidFill>
              <a:schemeClr val="accent1"/>
            </a:solidFill>
            <a:ln w="9525">
              <a:solidFill>
                <a:schemeClr val="tx1"/>
              </a:solidFill>
              <a:miter lim="800000"/>
              <a:headEnd/>
              <a:tailEnd/>
            </a:ln>
            <a:effectLst/>
          </p:spPr>
          <p:txBody>
            <a:bodyPr wrap="none" anchor="ctr"/>
            <a:lstStyle/>
            <a:p>
              <a:endParaRPr lang="en-US"/>
            </a:p>
          </p:txBody>
        </p:sp>
        <p:sp>
          <p:nvSpPr>
            <p:cNvPr id="604166" name="Text Box 6"/>
            <p:cNvSpPr txBox="1">
              <a:spLocks noChangeArrowheads="1"/>
            </p:cNvSpPr>
            <p:nvPr/>
          </p:nvSpPr>
          <p:spPr bwMode="auto">
            <a:xfrm>
              <a:off x="192" y="1248"/>
              <a:ext cx="624" cy="250"/>
            </a:xfrm>
            <a:prstGeom prst="rect">
              <a:avLst/>
            </a:prstGeom>
            <a:noFill/>
            <a:ln w="9525">
              <a:noFill/>
              <a:miter lim="800000"/>
              <a:headEnd/>
              <a:tailEnd/>
            </a:ln>
            <a:effectLst/>
          </p:spPr>
          <p:txBody>
            <a:bodyPr>
              <a:spAutoFit/>
            </a:bodyPr>
            <a:lstStyle/>
            <a:p>
              <a:pPr>
                <a:spcBef>
                  <a:spcPct val="50000"/>
                </a:spcBef>
              </a:pPr>
              <a:r>
                <a:rPr lang="en-US" sz="2000" b="1"/>
                <a:t>Better</a:t>
              </a:r>
            </a:p>
          </p:txBody>
        </p:sp>
      </p:grpSp>
    </p:spTree>
    <p:custDataLst>
      <p:tags r:id="rId2"/>
    </p:custDataLst>
    <p:extLst>
      <p:ext uri="{BB962C8B-B14F-4D97-AF65-F5344CB8AC3E}">
        <p14:creationId xmlns:p14="http://schemas.microsoft.com/office/powerpoint/2010/main" val="657372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ctrTitle"/>
          </p:nvPr>
        </p:nvSpPr>
        <p:spPr/>
        <p:txBody>
          <a:bodyPr/>
          <a:lstStyle/>
          <a:p>
            <a:r>
              <a:rPr lang="en-US" sz="6000"/>
              <a:t>Vectors</a:t>
            </a:r>
          </a:p>
        </p:txBody>
      </p:sp>
    </p:spTree>
    <p:custDataLst>
      <p:tags r:id="rId1"/>
    </p:custDataLst>
    <p:extLst>
      <p:ext uri="{BB962C8B-B14F-4D97-AF65-F5344CB8AC3E}">
        <p14:creationId xmlns:p14="http://schemas.microsoft.com/office/powerpoint/2010/main" val="4054656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97BFFF6F-E776-46FF-81F3-F290BD7F5A16}" type="slidenum">
              <a:rPr lang="en-US"/>
              <a:pPr/>
              <a:t>66</a:t>
            </a:fld>
            <a:endParaRPr lang="en-US"/>
          </a:p>
        </p:txBody>
      </p:sp>
      <p:sp>
        <p:nvSpPr>
          <p:cNvPr id="606210" name="Rectangle 2"/>
          <p:cNvSpPr>
            <a:spLocks noGrp="1" noChangeArrowheads="1"/>
          </p:cNvSpPr>
          <p:nvPr>
            <p:ph type="title"/>
          </p:nvPr>
        </p:nvSpPr>
        <p:spPr/>
        <p:txBody>
          <a:bodyPr/>
          <a:lstStyle/>
          <a:p>
            <a:r>
              <a:rPr lang="en-US"/>
              <a:t>What Is a Vector?</a:t>
            </a:r>
          </a:p>
        </p:txBody>
      </p:sp>
      <p:sp>
        <p:nvSpPr>
          <p:cNvPr id="606211" name="Rectangle 3"/>
          <p:cNvSpPr>
            <a:spLocks noGrp="1" noChangeArrowheads="1"/>
          </p:cNvSpPr>
          <p:nvPr>
            <p:ph type="body" idx="1"/>
          </p:nvPr>
        </p:nvSpPr>
        <p:spPr>
          <a:xfrm>
            <a:off x="533400" y="1371600"/>
            <a:ext cx="8153400" cy="5029200"/>
          </a:xfrm>
        </p:spPr>
        <p:txBody>
          <a:bodyPr/>
          <a:lstStyle/>
          <a:p>
            <a:pPr>
              <a:buFont typeface="Wingdings" pitchFamily="2" charset="2"/>
              <a:buNone/>
            </a:pPr>
            <a:r>
              <a:rPr lang="en-US" dirty="0"/>
              <a:t>A </a:t>
            </a:r>
            <a:r>
              <a:rPr lang="en-US" b="1" i="1" u="sng" dirty="0">
                <a:solidFill>
                  <a:schemeClr val="folHlink"/>
                </a:solidFill>
              </a:rPr>
              <a:t>vector</a:t>
            </a:r>
            <a:r>
              <a:rPr lang="en-US" dirty="0"/>
              <a:t> is a giant register that behaves like a collection of regular registers, except these registers all simultaneously perform the same operation on multiple sets of operands, producing multiple </a:t>
            </a:r>
            <a:r>
              <a:rPr lang="en-US" dirty="0" smtClean="0"/>
              <a:t>results of the same kind.</a:t>
            </a:r>
            <a:endParaRPr lang="en-US" dirty="0"/>
          </a:p>
          <a:p>
            <a:pPr>
              <a:buFont typeface="Wingdings" pitchFamily="2" charset="2"/>
              <a:buNone/>
            </a:pPr>
            <a:r>
              <a:rPr lang="en-US" dirty="0"/>
              <a:t>In a sense, vectors are like operation-specific cache.</a:t>
            </a:r>
          </a:p>
          <a:p>
            <a:pPr>
              <a:buFont typeface="Wingdings" pitchFamily="2" charset="2"/>
              <a:buNone/>
            </a:pPr>
            <a:r>
              <a:rPr lang="en-US" dirty="0"/>
              <a:t>A </a:t>
            </a:r>
            <a:r>
              <a:rPr lang="en-US" b="1" i="1" u="sng" dirty="0">
                <a:solidFill>
                  <a:schemeClr val="folHlink"/>
                </a:solidFill>
              </a:rPr>
              <a:t>vector register</a:t>
            </a:r>
            <a:r>
              <a:rPr lang="en-US" dirty="0"/>
              <a:t> is a register that’s actually made up of many individual registers.</a:t>
            </a:r>
          </a:p>
          <a:p>
            <a:pPr>
              <a:buFont typeface="Wingdings" pitchFamily="2" charset="2"/>
              <a:buNone/>
            </a:pPr>
            <a:r>
              <a:rPr lang="en-US" dirty="0"/>
              <a:t>A </a:t>
            </a:r>
            <a:r>
              <a:rPr lang="en-US" b="1" i="1" u="sng" dirty="0">
                <a:solidFill>
                  <a:schemeClr val="folHlink"/>
                </a:solidFill>
              </a:rPr>
              <a:t>vector instruction</a:t>
            </a:r>
            <a:r>
              <a:rPr lang="en-US" dirty="0">
                <a:solidFill>
                  <a:srgbClr val="008000"/>
                </a:solidFill>
              </a:rPr>
              <a:t> </a:t>
            </a:r>
            <a:r>
              <a:rPr lang="en-US" dirty="0"/>
              <a:t>is an instruction that performs the same operation simultaneously on all of the individual registers of a vector register.</a:t>
            </a:r>
          </a:p>
        </p:txBody>
      </p:sp>
    </p:spTree>
    <p:custDataLst>
      <p:tags r:id="rId1"/>
    </p:custDataLst>
    <p:extLst>
      <p:ext uri="{BB962C8B-B14F-4D97-AF65-F5344CB8AC3E}">
        <p14:creationId xmlns:p14="http://schemas.microsoft.com/office/powerpoint/2010/main" val="1710820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1" name="Slide Number Placeholder 3"/>
          <p:cNvSpPr>
            <a:spLocks noGrp="1"/>
          </p:cNvSpPr>
          <p:nvPr>
            <p:ph type="sldNum" sz="quarter" idx="4294967295"/>
          </p:nvPr>
        </p:nvSpPr>
        <p:spPr>
          <a:xfrm>
            <a:off x="7162800" y="6191250"/>
            <a:ext cx="1295400" cy="457200"/>
          </a:xfrm>
          <a:prstGeom prst="rect">
            <a:avLst/>
          </a:prstGeom>
        </p:spPr>
        <p:txBody>
          <a:bodyPr/>
          <a:lstStyle/>
          <a:p>
            <a:fld id="{0FE795E7-CFB9-4BBD-8DFA-AB0D7FC3436A}" type="slidenum">
              <a:rPr lang="en-US"/>
              <a:pPr/>
              <a:t>67</a:t>
            </a:fld>
            <a:endParaRPr lang="en-US"/>
          </a:p>
        </p:txBody>
      </p:sp>
      <p:sp>
        <p:nvSpPr>
          <p:cNvPr id="607234" name="Rectangle 2"/>
          <p:cNvSpPr>
            <a:spLocks noGrp="1" noChangeArrowheads="1"/>
          </p:cNvSpPr>
          <p:nvPr>
            <p:ph type="title"/>
          </p:nvPr>
        </p:nvSpPr>
        <p:spPr/>
        <p:txBody>
          <a:bodyPr/>
          <a:lstStyle/>
          <a:p>
            <a:r>
              <a:rPr lang="en-US"/>
              <a:t>Vector Register</a:t>
            </a:r>
          </a:p>
        </p:txBody>
      </p:sp>
      <p:grpSp>
        <p:nvGrpSpPr>
          <p:cNvPr id="2" name="Group 3"/>
          <p:cNvGrpSpPr>
            <a:grpSpLocks/>
          </p:cNvGrpSpPr>
          <p:nvPr/>
        </p:nvGrpSpPr>
        <p:grpSpPr bwMode="auto">
          <a:xfrm>
            <a:off x="1371600" y="2057400"/>
            <a:ext cx="1752600" cy="2438400"/>
            <a:chOff x="1296" y="1392"/>
            <a:chExt cx="1104" cy="1536"/>
          </a:xfrm>
        </p:grpSpPr>
        <p:sp>
          <p:nvSpPr>
            <p:cNvPr id="607236" name="Rectangle 4"/>
            <p:cNvSpPr>
              <a:spLocks noChangeArrowheads="1"/>
            </p:cNvSpPr>
            <p:nvPr/>
          </p:nvSpPr>
          <p:spPr bwMode="auto">
            <a:xfrm>
              <a:off x="1296" y="1392"/>
              <a:ext cx="1104" cy="1536"/>
            </a:xfrm>
            <a:prstGeom prst="rect">
              <a:avLst/>
            </a:prstGeom>
            <a:solidFill>
              <a:schemeClr val="accent1"/>
            </a:solidFill>
            <a:ln w="9525">
              <a:solidFill>
                <a:srgbClr val="000000"/>
              </a:solidFill>
              <a:miter lim="800000"/>
              <a:headEnd/>
              <a:tailEnd/>
            </a:ln>
            <a:effectLst/>
          </p:spPr>
          <p:txBody>
            <a:bodyPr wrap="none" anchor="ctr"/>
            <a:lstStyle/>
            <a:p>
              <a:endParaRPr lang="en-US"/>
            </a:p>
          </p:txBody>
        </p:sp>
        <p:sp>
          <p:nvSpPr>
            <p:cNvPr id="607237" name="Line 5"/>
            <p:cNvSpPr>
              <a:spLocks noChangeShapeType="1"/>
            </p:cNvSpPr>
            <p:nvPr/>
          </p:nvSpPr>
          <p:spPr bwMode="auto">
            <a:xfrm>
              <a:off x="1296" y="1584"/>
              <a:ext cx="1104" cy="0"/>
            </a:xfrm>
            <a:prstGeom prst="line">
              <a:avLst/>
            </a:prstGeom>
            <a:noFill/>
            <a:ln w="9525">
              <a:solidFill>
                <a:srgbClr val="000000"/>
              </a:solidFill>
              <a:miter lim="800000"/>
              <a:headEnd/>
              <a:tailEnd/>
            </a:ln>
            <a:effectLst/>
          </p:spPr>
          <p:txBody>
            <a:bodyPr wrap="none"/>
            <a:lstStyle/>
            <a:p>
              <a:endParaRPr lang="en-US"/>
            </a:p>
          </p:txBody>
        </p:sp>
        <p:sp>
          <p:nvSpPr>
            <p:cNvPr id="607238" name="Line 6"/>
            <p:cNvSpPr>
              <a:spLocks noChangeShapeType="1"/>
            </p:cNvSpPr>
            <p:nvPr/>
          </p:nvSpPr>
          <p:spPr bwMode="auto">
            <a:xfrm>
              <a:off x="1296" y="1776"/>
              <a:ext cx="1104" cy="0"/>
            </a:xfrm>
            <a:prstGeom prst="line">
              <a:avLst/>
            </a:prstGeom>
            <a:noFill/>
            <a:ln w="9525">
              <a:solidFill>
                <a:srgbClr val="000000"/>
              </a:solidFill>
              <a:miter lim="800000"/>
              <a:headEnd/>
              <a:tailEnd/>
            </a:ln>
            <a:effectLst/>
          </p:spPr>
          <p:txBody>
            <a:bodyPr wrap="none"/>
            <a:lstStyle/>
            <a:p>
              <a:endParaRPr lang="en-US"/>
            </a:p>
          </p:txBody>
        </p:sp>
        <p:sp>
          <p:nvSpPr>
            <p:cNvPr id="607239" name="Line 7"/>
            <p:cNvSpPr>
              <a:spLocks noChangeShapeType="1"/>
            </p:cNvSpPr>
            <p:nvPr/>
          </p:nvSpPr>
          <p:spPr bwMode="auto">
            <a:xfrm>
              <a:off x="1296" y="1968"/>
              <a:ext cx="1104" cy="0"/>
            </a:xfrm>
            <a:prstGeom prst="line">
              <a:avLst/>
            </a:prstGeom>
            <a:noFill/>
            <a:ln w="9525">
              <a:solidFill>
                <a:srgbClr val="000000"/>
              </a:solidFill>
              <a:miter lim="800000"/>
              <a:headEnd/>
              <a:tailEnd/>
            </a:ln>
            <a:effectLst/>
          </p:spPr>
          <p:txBody>
            <a:bodyPr wrap="none"/>
            <a:lstStyle/>
            <a:p>
              <a:endParaRPr lang="en-US"/>
            </a:p>
          </p:txBody>
        </p:sp>
        <p:sp>
          <p:nvSpPr>
            <p:cNvPr id="607240" name="Line 8"/>
            <p:cNvSpPr>
              <a:spLocks noChangeShapeType="1"/>
            </p:cNvSpPr>
            <p:nvPr/>
          </p:nvSpPr>
          <p:spPr bwMode="auto">
            <a:xfrm>
              <a:off x="1296" y="2160"/>
              <a:ext cx="1104" cy="0"/>
            </a:xfrm>
            <a:prstGeom prst="line">
              <a:avLst/>
            </a:prstGeom>
            <a:noFill/>
            <a:ln w="9525">
              <a:solidFill>
                <a:srgbClr val="000000"/>
              </a:solidFill>
              <a:miter lim="800000"/>
              <a:headEnd/>
              <a:tailEnd/>
            </a:ln>
            <a:effectLst/>
          </p:spPr>
          <p:txBody>
            <a:bodyPr wrap="none"/>
            <a:lstStyle/>
            <a:p>
              <a:endParaRPr lang="en-US"/>
            </a:p>
          </p:txBody>
        </p:sp>
        <p:sp>
          <p:nvSpPr>
            <p:cNvPr id="607241" name="Line 9"/>
            <p:cNvSpPr>
              <a:spLocks noChangeShapeType="1"/>
            </p:cNvSpPr>
            <p:nvPr/>
          </p:nvSpPr>
          <p:spPr bwMode="auto">
            <a:xfrm>
              <a:off x="1296" y="2352"/>
              <a:ext cx="1104" cy="0"/>
            </a:xfrm>
            <a:prstGeom prst="line">
              <a:avLst/>
            </a:prstGeom>
            <a:noFill/>
            <a:ln w="9525">
              <a:solidFill>
                <a:srgbClr val="000000"/>
              </a:solidFill>
              <a:miter lim="800000"/>
              <a:headEnd/>
              <a:tailEnd/>
            </a:ln>
            <a:effectLst/>
          </p:spPr>
          <p:txBody>
            <a:bodyPr wrap="none"/>
            <a:lstStyle/>
            <a:p>
              <a:endParaRPr lang="en-US"/>
            </a:p>
          </p:txBody>
        </p:sp>
        <p:sp>
          <p:nvSpPr>
            <p:cNvPr id="607242" name="Line 10"/>
            <p:cNvSpPr>
              <a:spLocks noChangeShapeType="1"/>
            </p:cNvSpPr>
            <p:nvPr/>
          </p:nvSpPr>
          <p:spPr bwMode="auto">
            <a:xfrm>
              <a:off x="1296" y="2544"/>
              <a:ext cx="1104" cy="0"/>
            </a:xfrm>
            <a:prstGeom prst="line">
              <a:avLst/>
            </a:prstGeom>
            <a:noFill/>
            <a:ln w="9525">
              <a:solidFill>
                <a:srgbClr val="000000"/>
              </a:solidFill>
              <a:miter lim="800000"/>
              <a:headEnd/>
              <a:tailEnd/>
            </a:ln>
            <a:effectLst/>
          </p:spPr>
          <p:txBody>
            <a:bodyPr wrap="none"/>
            <a:lstStyle/>
            <a:p>
              <a:endParaRPr lang="en-US"/>
            </a:p>
          </p:txBody>
        </p:sp>
        <p:sp>
          <p:nvSpPr>
            <p:cNvPr id="607243" name="Line 11"/>
            <p:cNvSpPr>
              <a:spLocks noChangeShapeType="1"/>
            </p:cNvSpPr>
            <p:nvPr/>
          </p:nvSpPr>
          <p:spPr bwMode="auto">
            <a:xfrm>
              <a:off x="1296" y="2736"/>
              <a:ext cx="1104" cy="0"/>
            </a:xfrm>
            <a:prstGeom prst="line">
              <a:avLst/>
            </a:prstGeom>
            <a:noFill/>
            <a:ln w="9525">
              <a:solidFill>
                <a:srgbClr val="000000"/>
              </a:solidFill>
              <a:miter lim="800000"/>
              <a:headEnd/>
              <a:tailEnd/>
            </a:ln>
            <a:effectLst/>
          </p:spPr>
          <p:txBody>
            <a:bodyPr wrap="none"/>
            <a:lstStyle/>
            <a:p>
              <a:endParaRPr lang="en-US"/>
            </a:p>
          </p:txBody>
        </p:sp>
      </p:grpSp>
      <p:grpSp>
        <p:nvGrpSpPr>
          <p:cNvPr id="3" name="Group 12"/>
          <p:cNvGrpSpPr>
            <a:grpSpLocks/>
          </p:cNvGrpSpPr>
          <p:nvPr/>
        </p:nvGrpSpPr>
        <p:grpSpPr bwMode="auto">
          <a:xfrm>
            <a:off x="3581400" y="2057400"/>
            <a:ext cx="1752600" cy="2438400"/>
            <a:chOff x="1296" y="1392"/>
            <a:chExt cx="1104" cy="1536"/>
          </a:xfrm>
        </p:grpSpPr>
        <p:sp>
          <p:nvSpPr>
            <p:cNvPr id="607245" name="Rectangle 13"/>
            <p:cNvSpPr>
              <a:spLocks noChangeArrowheads="1"/>
            </p:cNvSpPr>
            <p:nvPr/>
          </p:nvSpPr>
          <p:spPr bwMode="auto">
            <a:xfrm>
              <a:off x="1296" y="1392"/>
              <a:ext cx="1104" cy="1536"/>
            </a:xfrm>
            <a:prstGeom prst="rect">
              <a:avLst/>
            </a:prstGeom>
            <a:solidFill>
              <a:schemeClr val="accent1"/>
            </a:solidFill>
            <a:ln w="9525">
              <a:solidFill>
                <a:srgbClr val="000000"/>
              </a:solidFill>
              <a:miter lim="800000"/>
              <a:headEnd/>
              <a:tailEnd/>
            </a:ln>
            <a:effectLst/>
          </p:spPr>
          <p:txBody>
            <a:bodyPr wrap="none" anchor="ctr"/>
            <a:lstStyle/>
            <a:p>
              <a:endParaRPr lang="en-US"/>
            </a:p>
          </p:txBody>
        </p:sp>
        <p:sp>
          <p:nvSpPr>
            <p:cNvPr id="607246" name="Line 14"/>
            <p:cNvSpPr>
              <a:spLocks noChangeShapeType="1"/>
            </p:cNvSpPr>
            <p:nvPr/>
          </p:nvSpPr>
          <p:spPr bwMode="auto">
            <a:xfrm>
              <a:off x="1296" y="1584"/>
              <a:ext cx="1104" cy="0"/>
            </a:xfrm>
            <a:prstGeom prst="line">
              <a:avLst/>
            </a:prstGeom>
            <a:noFill/>
            <a:ln w="9525">
              <a:solidFill>
                <a:srgbClr val="000000"/>
              </a:solidFill>
              <a:miter lim="800000"/>
              <a:headEnd/>
              <a:tailEnd/>
            </a:ln>
            <a:effectLst/>
          </p:spPr>
          <p:txBody>
            <a:bodyPr wrap="none"/>
            <a:lstStyle/>
            <a:p>
              <a:endParaRPr lang="en-US"/>
            </a:p>
          </p:txBody>
        </p:sp>
        <p:sp>
          <p:nvSpPr>
            <p:cNvPr id="607247" name="Line 15"/>
            <p:cNvSpPr>
              <a:spLocks noChangeShapeType="1"/>
            </p:cNvSpPr>
            <p:nvPr/>
          </p:nvSpPr>
          <p:spPr bwMode="auto">
            <a:xfrm>
              <a:off x="1296" y="1776"/>
              <a:ext cx="1104" cy="0"/>
            </a:xfrm>
            <a:prstGeom prst="line">
              <a:avLst/>
            </a:prstGeom>
            <a:noFill/>
            <a:ln w="9525">
              <a:solidFill>
                <a:srgbClr val="000000"/>
              </a:solidFill>
              <a:miter lim="800000"/>
              <a:headEnd/>
              <a:tailEnd/>
            </a:ln>
            <a:effectLst/>
          </p:spPr>
          <p:txBody>
            <a:bodyPr wrap="none"/>
            <a:lstStyle/>
            <a:p>
              <a:endParaRPr lang="en-US"/>
            </a:p>
          </p:txBody>
        </p:sp>
        <p:sp>
          <p:nvSpPr>
            <p:cNvPr id="607248" name="Line 16"/>
            <p:cNvSpPr>
              <a:spLocks noChangeShapeType="1"/>
            </p:cNvSpPr>
            <p:nvPr/>
          </p:nvSpPr>
          <p:spPr bwMode="auto">
            <a:xfrm>
              <a:off x="1296" y="1968"/>
              <a:ext cx="1104" cy="0"/>
            </a:xfrm>
            <a:prstGeom prst="line">
              <a:avLst/>
            </a:prstGeom>
            <a:noFill/>
            <a:ln w="9525">
              <a:solidFill>
                <a:srgbClr val="000000"/>
              </a:solidFill>
              <a:miter lim="800000"/>
              <a:headEnd/>
              <a:tailEnd/>
            </a:ln>
            <a:effectLst/>
          </p:spPr>
          <p:txBody>
            <a:bodyPr wrap="none"/>
            <a:lstStyle/>
            <a:p>
              <a:endParaRPr lang="en-US"/>
            </a:p>
          </p:txBody>
        </p:sp>
        <p:sp>
          <p:nvSpPr>
            <p:cNvPr id="607249" name="Line 17"/>
            <p:cNvSpPr>
              <a:spLocks noChangeShapeType="1"/>
            </p:cNvSpPr>
            <p:nvPr/>
          </p:nvSpPr>
          <p:spPr bwMode="auto">
            <a:xfrm>
              <a:off x="1296" y="2160"/>
              <a:ext cx="1104" cy="0"/>
            </a:xfrm>
            <a:prstGeom prst="line">
              <a:avLst/>
            </a:prstGeom>
            <a:noFill/>
            <a:ln w="9525">
              <a:solidFill>
                <a:srgbClr val="000000"/>
              </a:solidFill>
              <a:miter lim="800000"/>
              <a:headEnd/>
              <a:tailEnd/>
            </a:ln>
            <a:effectLst/>
          </p:spPr>
          <p:txBody>
            <a:bodyPr wrap="none"/>
            <a:lstStyle/>
            <a:p>
              <a:endParaRPr lang="en-US"/>
            </a:p>
          </p:txBody>
        </p:sp>
        <p:sp>
          <p:nvSpPr>
            <p:cNvPr id="607250" name="Line 18"/>
            <p:cNvSpPr>
              <a:spLocks noChangeShapeType="1"/>
            </p:cNvSpPr>
            <p:nvPr/>
          </p:nvSpPr>
          <p:spPr bwMode="auto">
            <a:xfrm>
              <a:off x="1296" y="2352"/>
              <a:ext cx="1104" cy="0"/>
            </a:xfrm>
            <a:prstGeom prst="line">
              <a:avLst/>
            </a:prstGeom>
            <a:noFill/>
            <a:ln w="9525">
              <a:solidFill>
                <a:srgbClr val="000000"/>
              </a:solidFill>
              <a:miter lim="800000"/>
              <a:headEnd/>
              <a:tailEnd/>
            </a:ln>
            <a:effectLst/>
          </p:spPr>
          <p:txBody>
            <a:bodyPr wrap="none"/>
            <a:lstStyle/>
            <a:p>
              <a:endParaRPr lang="en-US"/>
            </a:p>
          </p:txBody>
        </p:sp>
        <p:sp>
          <p:nvSpPr>
            <p:cNvPr id="607251" name="Line 19"/>
            <p:cNvSpPr>
              <a:spLocks noChangeShapeType="1"/>
            </p:cNvSpPr>
            <p:nvPr/>
          </p:nvSpPr>
          <p:spPr bwMode="auto">
            <a:xfrm>
              <a:off x="1296" y="2544"/>
              <a:ext cx="1104" cy="0"/>
            </a:xfrm>
            <a:prstGeom prst="line">
              <a:avLst/>
            </a:prstGeom>
            <a:noFill/>
            <a:ln w="9525">
              <a:solidFill>
                <a:srgbClr val="000000"/>
              </a:solidFill>
              <a:miter lim="800000"/>
              <a:headEnd/>
              <a:tailEnd/>
            </a:ln>
            <a:effectLst/>
          </p:spPr>
          <p:txBody>
            <a:bodyPr wrap="none"/>
            <a:lstStyle/>
            <a:p>
              <a:endParaRPr lang="en-US"/>
            </a:p>
          </p:txBody>
        </p:sp>
        <p:sp>
          <p:nvSpPr>
            <p:cNvPr id="607252" name="Line 20"/>
            <p:cNvSpPr>
              <a:spLocks noChangeShapeType="1"/>
            </p:cNvSpPr>
            <p:nvPr/>
          </p:nvSpPr>
          <p:spPr bwMode="auto">
            <a:xfrm>
              <a:off x="1296" y="2736"/>
              <a:ext cx="1104" cy="0"/>
            </a:xfrm>
            <a:prstGeom prst="line">
              <a:avLst/>
            </a:prstGeom>
            <a:noFill/>
            <a:ln w="9525">
              <a:solidFill>
                <a:srgbClr val="000000"/>
              </a:solidFill>
              <a:miter lim="800000"/>
              <a:headEnd/>
              <a:tailEnd/>
            </a:ln>
            <a:effectLst/>
          </p:spPr>
          <p:txBody>
            <a:bodyPr wrap="none"/>
            <a:lstStyle/>
            <a:p>
              <a:endParaRPr lang="en-US"/>
            </a:p>
          </p:txBody>
        </p:sp>
      </p:grpSp>
      <p:grpSp>
        <p:nvGrpSpPr>
          <p:cNvPr id="4" name="Group 21"/>
          <p:cNvGrpSpPr>
            <a:grpSpLocks/>
          </p:cNvGrpSpPr>
          <p:nvPr/>
        </p:nvGrpSpPr>
        <p:grpSpPr bwMode="auto">
          <a:xfrm>
            <a:off x="5791200" y="2057400"/>
            <a:ext cx="1752600" cy="2438400"/>
            <a:chOff x="1296" y="1392"/>
            <a:chExt cx="1104" cy="1536"/>
          </a:xfrm>
        </p:grpSpPr>
        <p:sp>
          <p:nvSpPr>
            <p:cNvPr id="607254" name="Rectangle 22"/>
            <p:cNvSpPr>
              <a:spLocks noChangeArrowheads="1"/>
            </p:cNvSpPr>
            <p:nvPr/>
          </p:nvSpPr>
          <p:spPr bwMode="auto">
            <a:xfrm>
              <a:off x="1296" y="1392"/>
              <a:ext cx="1104" cy="1536"/>
            </a:xfrm>
            <a:prstGeom prst="rect">
              <a:avLst/>
            </a:prstGeom>
            <a:solidFill>
              <a:schemeClr val="accent1"/>
            </a:solidFill>
            <a:ln w="9525">
              <a:solidFill>
                <a:srgbClr val="000000"/>
              </a:solidFill>
              <a:miter lim="800000"/>
              <a:headEnd/>
              <a:tailEnd/>
            </a:ln>
            <a:effectLst/>
          </p:spPr>
          <p:txBody>
            <a:bodyPr wrap="none" anchor="ctr"/>
            <a:lstStyle/>
            <a:p>
              <a:endParaRPr lang="en-US"/>
            </a:p>
          </p:txBody>
        </p:sp>
        <p:sp>
          <p:nvSpPr>
            <p:cNvPr id="607255" name="Line 23"/>
            <p:cNvSpPr>
              <a:spLocks noChangeShapeType="1"/>
            </p:cNvSpPr>
            <p:nvPr/>
          </p:nvSpPr>
          <p:spPr bwMode="auto">
            <a:xfrm>
              <a:off x="1296" y="1584"/>
              <a:ext cx="1104" cy="0"/>
            </a:xfrm>
            <a:prstGeom prst="line">
              <a:avLst/>
            </a:prstGeom>
            <a:noFill/>
            <a:ln w="9525">
              <a:solidFill>
                <a:srgbClr val="000000"/>
              </a:solidFill>
              <a:miter lim="800000"/>
              <a:headEnd/>
              <a:tailEnd/>
            </a:ln>
            <a:effectLst/>
          </p:spPr>
          <p:txBody>
            <a:bodyPr wrap="none"/>
            <a:lstStyle/>
            <a:p>
              <a:endParaRPr lang="en-US"/>
            </a:p>
          </p:txBody>
        </p:sp>
        <p:sp>
          <p:nvSpPr>
            <p:cNvPr id="607256" name="Line 24"/>
            <p:cNvSpPr>
              <a:spLocks noChangeShapeType="1"/>
            </p:cNvSpPr>
            <p:nvPr/>
          </p:nvSpPr>
          <p:spPr bwMode="auto">
            <a:xfrm>
              <a:off x="1296" y="1776"/>
              <a:ext cx="1104" cy="0"/>
            </a:xfrm>
            <a:prstGeom prst="line">
              <a:avLst/>
            </a:prstGeom>
            <a:noFill/>
            <a:ln w="9525">
              <a:solidFill>
                <a:srgbClr val="000000"/>
              </a:solidFill>
              <a:miter lim="800000"/>
              <a:headEnd/>
              <a:tailEnd/>
            </a:ln>
            <a:effectLst/>
          </p:spPr>
          <p:txBody>
            <a:bodyPr wrap="none"/>
            <a:lstStyle/>
            <a:p>
              <a:endParaRPr lang="en-US"/>
            </a:p>
          </p:txBody>
        </p:sp>
        <p:sp>
          <p:nvSpPr>
            <p:cNvPr id="607257" name="Line 25"/>
            <p:cNvSpPr>
              <a:spLocks noChangeShapeType="1"/>
            </p:cNvSpPr>
            <p:nvPr/>
          </p:nvSpPr>
          <p:spPr bwMode="auto">
            <a:xfrm>
              <a:off x="1296" y="1968"/>
              <a:ext cx="1104" cy="0"/>
            </a:xfrm>
            <a:prstGeom prst="line">
              <a:avLst/>
            </a:prstGeom>
            <a:noFill/>
            <a:ln w="9525">
              <a:solidFill>
                <a:srgbClr val="000000"/>
              </a:solidFill>
              <a:miter lim="800000"/>
              <a:headEnd/>
              <a:tailEnd/>
            </a:ln>
            <a:effectLst/>
          </p:spPr>
          <p:txBody>
            <a:bodyPr wrap="none"/>
            <a:lstStyle/>
            <a:p>
              <a:endParaRPr lang="en-US"/>
            </a:p>
          </p:txBody>
        </p:sp>
        <p:sp>
          <p:nvSpPr>
            <p:cNvPr id="607258" name="Line 26"/>
            <p:cNvSpPr>
              <a:spLocks noChangeShapeType="1"/>
            </p:cNvSpPr>
            <p:nvPr/>
          </p:nvSpPr>
          <p:spPr bwMode="auto">
            <a:xfrm>
              <a:off x="1296" y="2160"/>
              <a:ext cx="1104" cy="0"/>
            </a:xfrm>
            <a:prstGeom prst="line">
              <a:avLst/>
            </a:prstGeom>
            <a:noFill/>
            <a:ln w="9525">
              <a:solidFill>
                <a:srgbClr val="000000"/>
              </a:solidFill>
              <a:miter lim="800000"/>
              <a:headEnd/>
              <a:tailEnd/>
            </a:ln>
            <a:effectLst/>
          </p:spPr>
          <p:txBody>
            <a:bodyPr wrap="none"/>
            <a:lstStyle/>
            <a:p>
              <a:endParaRPr lang="en-US"/>
            </a:p>
          </p:txBody>
        </p:sp>
        <p:sp>
          <p:nvSpPr>
            <p:cNvPr id="607259" name="Line 27"/>
            <p:cNvSpPr>
              <a:spLocks noChangeShapeType="1"/>
            </p:cNvSpPr>
            <p:nvPr/>
          </p:nvSpPr>
          <p:spPr bwMode="auto">
            <a:xfrm>
              <a:off x="1296" y="2352"/>
              <a:ext cx="1104" cy="0"/>
            </a:xfrm>
            <a:prstGeom prst="line">
              <a:avLst/>
            </a:prstGeom>
            <a:noFill/>
            <a:ln w="9525">
              <a:solidFill>
                <a:srgbClr val="000000"/>
              </a:solidFill>
              <a:miter lim="800000"/>
              <a:headEnd/>
              <a:tailEnd/>
            </a:ln>
            <a:effectLst/>
          </p:spPr>
          <p:txBody>
            <a:bodyPr wrap="none"/>
            <a:lstStyle/>
            <a:p>
              <a:endParaRPr lang="en-US"/>
            </a:p>
          </p:txBody>
        </p:sp>
        <p:sp>
          <p:nvSpPr>
            <p:cNvPr id="607260" name="Line 28"/>
            <p:cNvSpPr>
              <a:spLocks noChangeShapeType="1"/>
            </p:cNvSpPr>
            <p:nvPr/>
          </p:nvSpPr>
          <p:spPr bwMode="auto">
            <a:xfrm>
              <a:off x="1296" y="2544"/>
              <a:ext cx="1104" cy="0"/>
            </a:xfrm>
            <a:prstGeom prst="line">
              <a:avLst/>
            </a:prstGeom>
            <a:noFill/>
            <a:ln w="9525">
              <a:solidFill>
                <a:srgbClr val="000000"/>
              </a:solidFill>
              <a:miter lim="800000"/>
              <a:headEnd/>
              <a:tailEnd/>
            </a:ln>
            <a:effectLst/>
          </p:spPr>
          <p:txBody>
            <a:bodyPr wrap="none"/>
            <a:lstStyle/>
            <a:p>
              <a:endParaRPr lang="en-US"/>
            </a:p>
          </p:txBody>
        </p:sp>
        <p:sp>
          <p:nvSpPr>
            <p:cNvPr id="607261" name="Line 29"/>
            <p:cNvSpPr>
              <a:spLocks noChangeShapeType="1"/>
            </p:cNvSpPr>
            <p:nvPr/>
          </p:nvSpPr>
          <p:spPr bwMode="auto">
            <a:xfrm>
              <a:off x="1296" y="2736"/>
              <a:ext cx="1104" cy="0"/>
            </a:xfrm>
            <a:prstGeom prst="line">
              <a:avLst/>
            </a:prstGeom>
            <a:noFill/>
            <a:ln w="9525">
              <a:solidFill>
                <a:srgbClr val="000000"/>
              </a:solidFill>
              <a:miter lim="800000"/>
              <a:headEnd/>
              <a:tailEnd/>
            </a:ln>
            <a:effectLst/>
          </p:spPr>
          <p:txBody>
            <a:bodyPr wrap="none"/>
            <a:lstStyle/>
            <a:p>
              <a:endParaRPr lang="en-US"/>
            </a:p>
          </p:txBody>
        </p:sp>
      </p:grpSp>
      <p:sp>
        <p:nvSpPr>
          <p:cNvPr id="607262" name="Text Box 30"/>
          <p:cNvSpPr txBox="1">
            <a:spLocks noChangeArrowheads="1"/>
          </p:cNvSpPr>
          <p:nvPr/>
        </p:nvSpPr>
        <p:spPr bwMode="auto">
          <a:xfrm>
            <a:off x="1936750" y="1590675"/>
            <a:ext cx="549275" cy="457200"/>
          </a:xfrm>
          <a:prstGeom prst="rect">
            <a:avLst/>
          </a:prstGeom>
          <a:noFill/>
          <a:ln w="9525">
            <a:noFill/>
            <a:miter lim="800000"/>
            <a:headEnd/>
            <a:tailEnd/>
          </a:ln>
          <a:effectLst/>
        </p:spPr>
        <p:txBody>
          <a:bodyPr wrap="none">
            <a:spAutoFit/>
          </a:bodyPr>
          <a:lstStyle/>
          <a:p>
            <a:r>
              <a:rPr lang="en-US" sz="2400" b="1">
                <a:solidFill>
                  <a:schemeClr val="folHlink"/>
                </a:solidFill>
                <a:latin typeface="Courier New" pitchFamily="49" charset="0"/>
              </a:rPr>
              <a:t>v0</a:t>
            </a:r>
          </a:p>
        </p:txBody>
      </p:sp>
      <p:sp>
        <p:nvSpPr>
          <p:cNvPr id="607263" name="Text Box 31"/>
          <p:cNvSpPr txBox="1">
            <a:spLocks noChangeArrowheads="1"/>
          </p:cNvSpPr>
          <p:nvPr/>
        </p:nvSpPr>
        <p:spPr bwMode="auto">
          <a:xfrm>
            <a:off x="4191000" y="1524000"/>
            <a:ext cx="549275" cy="457200"/>
          </a:xfrm>
          <a:prstGeom prst="rect">
            <a:avLst/>
          </a:prstGeom>
          <a:noFill/>
          <a:ln w="9525">
            <a:noFill/>
            <a:miter lim="800000"/>
            <a:headEnd/>
            <a:tailEnd/>
          </a:ln>
          <a:effectLst/>
        </p:spPr>
        <p:txBody>
          <a:bodyPr wrap="none">
            <a:spAutoFit/>
          </a:bodyPr>
          <a:lstStyle/>
          <a:p>
            <a:r>
              <a:rPr lang="en-US" sz="2400" b="1">
                <a:solidFill>
                  <a:schemeClr val="folHlink"/>
                </a:solidFill>
                <a:latin typeface="Courier New" pitchFamily="49" charset="0"/>
              </a:rPr>
              <a:t>v1</a:t>
            </a:r>
          </a:p>
        </p:txBody>
      </p:sp>
      <p:sp>
        <p:nvSpPr>
          <p:cNvPr id="607264" name="Text Box 32"/>
          <p:cNvSpPr txBox="1">
            <a:spLocks noChangeArrowheads="1"/>
          </p:cNvSpPr>
          <p:nvPr/>
        </p:nvSpPr>
        <p:spPr bwMode="auto">
          <a:xfrm>
            <a:off x="6400800" y="1524000"/>
            <a:ext cx="549275" cy="457200"/>
          </a:xfrm>
          <a:prstGeom prst="rect">
            <a:avLst/>
          </a:prstGeom>
          <a:noFill/>
          <a:ln w="9525">
            <a:noFill/>
            <a:miter lim="800000"/>
            <a:headEnd/>
            <a:tailEnd/>
          </a:ln>
          <a:effectLst/>
        </p:spPr>
        <p:txBody>
          <a:bodyPr wrap="none">
            <a:spAutoFit/>
          </a:bodyPr>
          <a:lstStyle/>
          <a:p>
            <a:r>
              <a:rPr lang="en-US" sz="2400" b="1">
                <a:solidFill>
                  <a:schemeClr val="folHlink"/>
                </a:solidFill>
                <a:latin typeface="Courier New" pitchFamily="49" charset="0"/>
              </a:rPr>
              <a:t>v2</a:t>
            </a:r>
          </a:p>
        </p:txBody>
      </p:sp>
      <p:sp>
        <p:nvSpPr>
          <p:cNvPr id="607265" name="Text Box 33"/>
          <p:cNvSpPr txBox="1">
            <a:spLocks noChangeArrowheads="1"/>
          </p:cNvSpPr>
          <p:nvPr/>
        </p:nvSpPr>
        <p:spPr bwMode="auto">
          <a:xfrm>
            <a:off x="3124200" y="5029200"/>
            <a:ext cx="2949575" cy="519113"/>
          </a:xfrm>
          <a:prstGeom prst="rect">
            <a:avLst/>
          </a:prstGeom>
          <a:noFill/>
          <a:ln w="9525">
            <a:noFill/>
            <a:miter lim="800000"/>
            <a:headEnd/>
            <a:tailEnd/>
          </a:ln>
          <a:effectLst/>
        </p:spPr>
        <p:txBody>
          <a:bodyPr wrap="none">
            <a:spAutoFit/>
          </a:bodyPr>
          <a:lstStyle/>
          <a:p>
            <a:pPr algn="l"/>
            <a:r>
              <a:rPr lang="en-US" sz="2800" b="1">
                <a:solidFill>
                  <a:schemeClr val="folHlink"/>
                </a:solidFill>
                <a:latin typeface="Courier New" pitchFamily="49" charset="0"/>
              </a:rPr>
              <a:t>v0 &lt;- v1 + v2</a:t>
            </a:r>
          </a:p>
        </p:txBody>
      </p:sp>
      <p:sp>
        <p:nvSpPr>
          <p:cNvPr id="607266" name="Text Box 34"/>
          <p:cNvSpPr txBox="1">
            <a:spLocks noChangeArrowheads="1"/>
          </p:cNvSpPr>
          <p:nvPr/>
        </p:nvSpPr>
        <p:spPr bwMode="auto">
          <a:xfrm>
            <a:off x="3124200" y="2057400"/>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67" name="Text Box 35"/>
          <p:cNvSpPr txBox="1">
            <a:spLocks noChangeArrowheads="1"/>
          </p:cNvSpPr>
          <p:nvPr/>
        </p:nvSpPr>
        <p:spPr bwMode="auto">
          <a:xfrm>
            <a:off x="3124200" y="2314575"/>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68" name="Text Box 36"/>
          <p:cNvSpPr txBox="1">
            <a:spLocks noChangeArrowheads="1"/>
          </p:cNvSpPr>
          <p:nvPr/>
        </p:nvSpPr>
        <p:spPr bwMode="auto">
          <a:xfrm>
            <a:off x="3124200" y="2590800"/>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69" name="Text Box 37"/>
          <p:cNvSpPr txBox="1">
            <a:spLocks noChangeArrowheads="1"/>
          </p:cNvSpPr>
          <p:nvPr/>
        </p:nvSpPr>
        <p:spPr bwMode="auto">
          <a:xfrm>
            <a:off x="3124200" y="2895600"/>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70" name="Text Box 38"/>
          <p:cNvSpPr txBox="1">
            <a:spLocks noChangeArrowheads="1"/>
          </p:cNvSpPr>
          <p:nvPr/>
        </p:nvSpPr>
        <p:spPr bwMode="auto">
          <a:xfrm>
            <a:off x="3124200" y="3214688"/>
            <a:ext cx="457200" cy="366712"/>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71" name="Text Box 39"/>
          <p:cNvSpPr txBox="1">
            <a:spLocks noChangeArrowheads="1"/>
          </p:cNvSpPr>
          <p:nvPr/>
        </p:nvSpPr>
        <p:spPr bwMode="auto">
          <a:xfrm>
            <a:off x="3124200" y="3581400"/>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72" name="Text Box 40"/>
          <p:cNvSpPr txBox="1">
            <a:spLocks noChangeArrowheads="1"/>
          </p:cNvSpPr>
          <p:nvPr/>
        </p:nvSpPr>
        <p:spPr bwMode="auto">
          <a:xfrm>
            <a:off x="3124200" y="3886200"/>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73" name="Text Box 41"/>
          <p:cNvSpPr txBox="1">
            <a:spLocks noChangeArrowheads="1"/>
          </p:cNvSpPr>
          <p:nvPr/>
        </p:nvSpPr>
        <p:spPr bwMode="auto">
          <a:xfrm>
            <a:off x="3124200" y="4114800"/>
            <a:ext cx="4572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&lt;-</a:t>
            </a:r>
          </a:p>
        </p:txBody>
      </p:sp>
      <p:sp>
        <p:nvSpPr>
          <p:cNvPr id="607274" name="Text Box 42"/>
          <p:cNvSpPr txBox="1">
            <a:spLocks noChangeArrowheads="1"/>
          </p:cNvSpPr>
          <p:nvPr/>
        </p:nvSpPr>
        <p:spPr bwMode="auto">
          <a:xfrm>
            <a:off x="5410200" y="20574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75" name="Text Box 43"/>
          <p:cNvSpPr txBox="1">
            <a:spLocks noChangeArrowheads="1"/>
          </p:cNvSpPr>
          <p:nvPr/>
        </p:nvSpPr>
        <p:spPr bwMode="auto">
          <a:xfrm>
            <a:off x="5410200" y="23622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76" name="Text Box 44"/>
          <p:cNvSpPr txBox="1">
            <a:spLocks noChangeArrowheads="1"/>
          </p:cNvSpPr>
          <p:nvPr/>
        </p:nvSpPr>
        <p:spPr bwMode="auto">
          <a:xfrm>
            <a:off x="5410200" y="26670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77" name="Text Box 45"/>
          <p:cNvSpPr txBox="1">
            <a:spLocks noChangeArrowheads="1"/>
          </p:cNvSpPr>
          <p:nvPr/>
        </p:nvSpPr>
        <p:spPr bwMode="auto">
          <a:xfrm>
            <a:off x="5410200" y="29718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78" name="Text Box 46"/>
          <p:cNvSpPr txBox="1">
            <a:spLocks noChangeArrowheads="1"/>
          </p:cNvSpPr>
          <p:nvPr/>
        </p:nvSpPr>
        <p:spPr bwMode="auto">
          <a:xfrm>
            <a:off x="5410200" y="32766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79" name="Text Box 47"/>
          <p:cNvSpPr txBox="1">
            <a:spLocks noChangeArrowheads="1"/>
          </p:cNvSpPr>
          <p:nvPr/>
        </p:nvSpPr>
        <p:spPr bwMode="auto">
          <a:xfrm>
            <a:off x="5410200" y="35814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80" name="Text Box 48"/>
          <p:cNvSpPr txBox="1">
            <a:spLocks noChangeArrowheads="1"/>
          </p:cNvSpPr>
          <p:nvPr/>
        </p:nvSpPr>
        <p:spPr bwMode="auto">
          <a:xfrm>
            <a:off x="5410200" y="38862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
        <p:nvSpPr>
          <p:cNvPr id="607281" name="Text Box 49"/>
          <p:cNvSpPr txBox="1">
            <a:spLocks noChangeArrowheads="1"/>
          </p:cNvSpPr>
          <p:nvPr/>
        </p:nvSpPr>
        <p:spPr bwMode="auto">
          <a:xfrm>
            <a:off x="5410200" y="4191000"/>
            <a:ext cx="304800" cy="366713"/>
          </a:xfrm>
          <a:prstGeom prst="rect">
            <a:avLst/>
          </a:prstGeom>
          <a:noFill/>
          <a:ln w="9525">
            <a:noFill/>
            <a:miter lim="800000"/>
            <a:headEnd/>
            <a:tailEnd/>
          </a:ln>
          <a:effectLst/>
        </p:spPr>
        <p:txBody>
          <a:bodyPr>
            <a:spAutoFit/>
          </a:bodyPr>
          <a:lstStyle/>
          <a:p>
            <a:pPr>
              <a:spcBef>
                <a:spcPct val="50000"/>
              </a:spcBef>
            </a:pPr>
            <a:r>
              <a:rPr lang="en-US">
                <a:latin typeface="Courier New" pitchFamily="49" charset="0"/>
              </a:rPr>
              <a:t>+</a:t>
            </a:r>
          </a:p>
        </p:txBody>
      </p:sp>
    </p:spTree>
    <p:custDataLst>
      <p:tags r:id="rId1"/>
    </p:custDataLst>
    <p:extLst>
      <p:ext uri="{BB962C8B-B14F-4D97-AF65-F5344CB8AC3E}">
        <p14:creationId xmlns:p14="http://schemas.microsoft.com/office/powerpoint/2010/main" val="39325136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6" name="Slide Number Placeholder 4"/>
          <p:cNvSpPr>
            <a:spLocks noGrp="1"/>
          </p:cNvSpPr>
          <p:nvPr>
            <p:ph type="sldNum" sz="quarter" idx="11"/>
          </p:nvPr>
        </p:nvSpPr>
        <p:spPr/>
        <p:txBody>
          <a:bodyPr/>
          <a:lstStyle/>
          <a:p>
            <a:fld id="{0FA0EAFB-6B0B-4947-8EFB-142E3809EF6A}" type="slidenum">
              <a:rPr lang="en-US"/>
              <a:pPr/>
              <a:t>68</a:t>
            </a:fld>
            <a:endParaRPr lang="en-US"/>
          </a:p>
        </p:txBody>
      </p:sp>
      <p:sp>
        <p:nvSpPr>
          <p:cNvPr id="608258" name="Rectangle 2"/>
          <p:cNvSpPr>
            <a:spLocks noGrp="1" noChangeArrowheads="1"/>
          </p:cNvSpPr>
          <p:nvPr>
            <p:ph type="title"/>
          </p:nvPr>
        </p:nvSpPr>
        <p:spPr/>
        <p:txBody>
          <a:bodyPr/>
          <a:lstStyle/>
          <a:p>
            <a:r>
              <a:rPr lang="en-US"/>
              <a:t>Vectors Are Expensive</a:t>
            </a:r>
          </a:p>
        </p:txBody>
      </p:sp>
      <p:sp>
        <p:nvSpPr>
          <p:cNvPr id="608259" name="Rectangle 3"/>
          <p:cNvSpPr>
            <a:spLocks noGrp="1" noChangeArrowheads="1"/>
          </p:cNvSpPr>
          <p:nvPr>
            <p:ph type="body" idx="1"/>
          </p:nvPr>
        </p:nvSpPr>
        <p:spPr>
          <a:xfrm>
            <a:off x="533400" y="1371600"/>
            <a:ext cx="8077200" cy="5105400"/>
          </a:xfrm>
        </p:spPr>
        <p:txBody>
          <a:bodyPr/>
          <a:lstStyle/>
          <a:p>
            <a:pPr>
              <a:spcBef>
                <a:spcPts val="0"/>
              </a:spcBef>
              <a:buFont typeface="Wingdings" pitchFamily="2" charset="2"/>
              <a:buNone/>
            </a:pPr>
            <a:r>
              <a:rPr lang="en-US" dirty="0"/>
              <a:t>Vectors were very popular in the 1980s, because they’re very fast, often faster than pipelines.</a:t>
            </a:r>
          </a:p>
          <a:p>
            <a:pPr>
              <a:spcBef>
                <a:spcPts val="0"/>
              </a:spcBef>
              <a:buFont typeface="Wingdings" pitchFamily="2" charset="2"/>
              <a:buNone/>
            </a:pPr>
            <a:r>
              <a:rPr lang="en-US" dirty="0"/>
              <a:t>In the 1990s, though, they weren’t very popular.</a:t>
            </a:r>
            <a:r>
              <a:rPr lang="en-US" dirty="0">
                <a:solidFill>
                  <a:srgbClr val="000099"/>
                </a:solidFill>
              </a:rPr>
              <a:t> </a:t>
            </a:r>
            <a:r>
              <a:rPr lang="en-US" dirty="0"/>
              <a:t>Why?</a:t>
            </a:r>
          </a:p>
          <a:p>
            <a:pPr>
              <a:spcBef>
                <a:spcPts val="0"/>
              </a:spcBef>
              <a:buFont typeface="Wingdings" pitchFamily="2" charset="2"/>
              <a:buNone/>
            </a:pPr>
            <a:r>
              <a:rPr lang="en-US" dirty="0"/>
              <a:t>Well, vectors </a:t>
            </a:r>
            <a:r>
              <a:rPr lang="en-US" dirty="0" smtClean="0"/>
              <a:t>weren’t </a:t>
            </a:r>
            <a:r>
              <a:rPr lang="en-US" dirty="0"/>
              <a:t>used by many commercial </a:t>
            </a:r>
            <a:r>
              <a:rPr lang="en-US" dirty="0" smtClean="0"/>
              <a:t>codes          </a:t>
            </a:r>
            <a:r>
              <a:rPr lang="en-US" dirty="0"/>
              <a:t>(for example, MS Word). </a:t>
            </a:r>
            <a:r>
              <a:rPr lang="en-US" dirty="0" smtClean="0"/>
              <a:t>So </a:t>
            </a:r>
            <a:r>
              <a:rPr lang="en-US" dirty="0"/>
              <a:t>most chip makers didn’t bother with vectors.</a:t>
            </a:r>
          </a:p>
          <a:p>
            <a:pPr>
              <a:spcBef>
                <a:spcPts val="0"/>
              </a:spcBef>
              <a:buFont typeface="Wingdings" pitchFamily="2" charset="2"/>
              <a:buNone/>
            </a:pPr>
            <a:r>
              <a:rPr lang="en-US" dirty="0"/>
              <a:t>So, if you wanted vectors, you had to pay a lot of </a:t>
            </a:r>
            <a:r>
              <a:rPr lang="en-US" b="1" u="sng" dirty="0">
                <a:solidFill>
                  <a:schemeClr val="hlink"/>
                </a:solidFill>
              </a:rPr>
              <a:t>extra money</a:t>
            </a:r>
            <a:r>
              <a:rPr lang="en-US" dirty="0"/>
              <a:t> for them.</a:t>
            </a:r>
          </a:p>
          <a:p>
            <a:pPr>
              <a:spcBef>
                <a:spcPts val="0"/>
              </a:spcBef>
              <a:buFont typeface="Wingdings" pitchFamily="2" charset="2"/>
              <a:buNone/>
            </a:pPr>
            <a:r>
              <a:rPr lang="en-US" dirty="0" smtClean="0"/>
              <a:t>Pentium </a:t>
            </a:r>
            <a:r>
              <a:rPr lang="en-US" dirty="0"/>
              <a:t>III Intel reintroduced very small </a:t>
            </a:r>
            <a:r>
              <a:rPr lang="en-US" dirty="0" smtClean="0"/>
              <a:t>integer vectors </a:t>
            </a:r>
            <a:r>
              <a:rPr lang="en-US" dirty="0"/>
              <a:t>(2 operations at a time</a:t>
            </a:r>
            <a:r>
              <a:rPr lang="en-US" dirty="0" smtClean="0"/>
              <a:t>). Pentium4 </a:t>
            </a:r>
            <a:r>
              <a:rPr lang="en-US" dirty="0"/>
              <a:t>added floating point vector operations, also of size 2. </a:t>
            </a:r>
            <a:r>
              <a:rPr lang="en-US" dirty="0" smtClean="0"/>
              <a:t>The </a:t>
            </a:r>
            <a:r>
              <a:rPr lang="en-US" dirty="0"/>
              <a:t>Core family </a:t>
            </a:r>
            <a:r>
              <a:rPr lang="en-US" dirty="0" smtClean="0"/>
              <a:t>doubled </a:t>
            </a:r>
            <a:r>
              <a:rPr lang="en-US" dirty="0"/>
              <a:t>the vector size to </a:t>
            </a:r>
            <a:r>
              <a:rPr lang="en-US" dirty="0" smtClean="0"/>
              <a:t>4, and Sandy Bridge (2011) added “Fused Multiply-Add,” which allows 8 calculations at a time (vector length 4).</a:t>
            </a:r>
            <a:endParaRPr lang="en-US" dirty="0"/>
          </a:p>
        </p:txBody>
      </p:sp>
      <p:pic>
        <p:nvPicPr>
          <p:cNvPr id="608260" name="Picture 4" descr="topdawg_20051004"/>
          <p:cNvPicPr>
            <a:picLocks noChangeAspect="1" noChangeArrowheads="1"/>
          </p:cNvPicPr>
          <p:nvPr/>
        </p:nvPicPr>
        <p:blipFill>
          <a:blip r:embed="rId4" cstate="print"/>
          <a:srcRect/>
          <a:stretch>
            <a:fillRect/>
          </a:stretch>
        </p:blipFill>
        <p:spPr bwMode="auto">
          <a:xfrm>
            <a:off x="7772400" y="1905000"/>
            <a:ext cx="685800" cy="914400"/>
          </a:xfrm>
          <a:prstGeom prst="rect">
            <a:avLst/>
          </a:prstGeom>
          <a:noFill/>
        </p:spPr>
      </p:pic>
    </p:spTree>
    <p:custDataLst>
      <p:tags r:id="rId1"/>
    </p:custDataLst>
    <p:extLst>
      <p:ext uri="{BB962C8B-B14F-4D97-AF65-F5344CB8AC3E}">
        <p14:creationId xmlns:p14="http://schemas.microsoft.com/office/powerpoint/2010/main" val="1838576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ctrTitle"/>
          </p:nvPr>
        </p:nvSpPr>
        <p:spPr/>
        <p:txBody>
          <a:bodyPr/>
          <a:lstStyle/>
          <a:p>
            <a:r>
              <a:rPr lang="en-US" sz="6000"/>
              <a:t>A Real Example</a:t>
            </a:r>
          </a:p>
        </p:txBody>
      </p:sp>
    </p:spTree>
    <p:custDataLst>
      <p:tags r:id="rId1"/>
    </p:custDataLst>
    <p:extLst>
      <p:ext uri="{BB962C8B-B14F-4D97-AF65-F5344CB8AC3E}">
        <p14:creationId xmlns:p14="http://schemas.microsoft.com/office/powerpoint/2010/main" val="116354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7</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a:t>
            </a:r>
            <a:r>
              <a:rPr lang="en-US" sz="3600" dirty="0" err="1"/>
              <a:t>etc</a:t>
            </a:r>
            <a:r>
              <a:rPr lang="en-US" sz="3600" dirty="0" smtClean="0"/>
              <a:t>) #2</a:t>
            </a:r>
            <a:endParaRPr lang="en-US" sz="3600" dirty="0"/>
          </a:p>
        </p:txBody>
      </p:sp>
      <p:sp>
        <p:nvSpPr>
          <p:cNvPr id="464899" name="Rectangle 3"/>
          <p:cNvSpPr>
            <a:spLocks noGrp="1" noChangeArrowheads="1"/>
          </p:cNvSpPr>
          <p:nvPr>
            <p:ph type="body" idx="1"/>
          </p:nvPr>
        </p:nvSpPr>
        <p:spPr>
          <a:xfrm>
            <a:off x="457200" y="1371600"/>
            <a:ext cx="8229600" cy="4648200"/>
          </a:xfrm>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(most institutions aren’t), dial:</a:t>
            </a:r>
          </a:p>
          <a:p>
            <a:pPr marL="0" indent="0">
              <a:buNone/>
            </a:pPr>
            <a:r>
              <a:rPr lang="en-US" dirty="0"/>
              <a:t>	</a:t>
            </a:r>
            <a:r>
              <a:rPr lang="en-US" b="1" dirty="0" smtClean="0">
                <a:latin typeface="Courier New" pitchFamily="49" charset="0"/>
                <a:cs typeface="Courier New" pitchFamily="49" charset="0"/>
              </a:rPr>
              <a:t>2500409</a:t>
            </a:r>
          </a:p>
          <a:p>
            <a:pPr>
              <a:buFont typeface="Wingdings" pitchFamily="2" charset="2"/>
              <a:buNone/>
            </a:pPr>
            <a:r>
              <a:rPr lang="en-US" dirty="0" smtClean="0"/>
              <a:t>Many thanks to James Deaton, Skyler Donahue, Jeremy Wright and Steven Haldeman of </a:t>
            </a:r>
            <a:r>
              <a:rPr lang="en-US" dirty="0" err="1" smtClean="0"/>
              <a:t>OneNet</a:t>
            </a:r>
            <a:r>
              <a:rPr lang="en-US" dirty="0" smtClean="0"/>
              <a:t> for providing this.</a:t>
            </a:r>
          </a:p>
          <a:p>
            <a:pPr>
              <a:buFont typeface="Wingdings" pitchFamily="2" charset="2"/>
              <a:buNone/>
            </a:pPr>
            <a:endParaRPr lang="en-US" dirty="0"/>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6550561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188362C2-C662-4DBA-A9F9-9277C64A0A52}" type="slidenum">
              <a:rPr lang="en-US"/>
              <a:pPr/>
              <a:t>70</a:t>
            </a:fld>
            <a:endParaRPr lang="en-US"/>
          </a:p>
        </p:txBody>
      </p:sp>
      <p:sp>
        <p:nvSpPr>
          <p:cNvPr id="610306" name="Rectangle 2"/>
          <p:cNvSpPr>
            <a:spLocks noGrp="1" noChangeArrowheads="1"/>
          </p:cNvSpPr>
          <p:nvPr>
            <p:ph type="title"/>
          </p:nvPr>
        </p:nvSpPr>
        <p:spPr/>
        <p:txBody>
          <a:bodyPr/>
          <a:lstStyle/>
          <a:p>
            <a:r>
              <a:rPr lang="en-US"/>
              <a:t>A Real Example</a:t>
            </a:r>
            <a:r>
              <a:rPr lang="en-US" baseline="30000"/>
              <a:t>[4]</a:t>
            </a:r>
          </a:p>
        </p:txBody>
      </p:sp>
      <p:sp>
        <p:nvSpPr>
          <p:cNvPr id="610307" name="Text Box 3"/>
          <p:cNvSpPr txBox="1">
            <a:spLocks noChangeArrowheads="1"/>
          </p:cNvSpPr>
          <p:nvPr/>
        </p:nvSpPr>
        <p:spPr bwMode="auto">
          <a:xfrm>
            <a:off x="533400" y="1524000"/>
            <a:ext cx="8129588" cy="5103813"/>
          </a:xfrm>
          <a:prstGeom prst="rect">
            <a:avLst/>
          </a:prstGeom>
          <a:noFill/>
          <a:ln w="9525">
            <a:noFill/>
            <a:miter lim="800000"/>
            <a:headEnd/>
            <a:tailEnd/>
          </a:ln>
          <a:effectLst/>
        </p:spPr>
        <p:txBody>
          <a:bodyPr wrap="none">
            <a:spAutoFit/>
          </a:bodyPr>
          <a:lstStyle/>
          <a:p>
            <a:pPr algn="l"/>
            <a:r>
              <a:rPr lang="en-US" sz="1600" b="1">
                <a:solidFill>
                  <a:schemeClr val="hlink"/>
                </a:solidFill>
                <a:latin typeface="Courier New" pitchFamily="49" charset="0"/>
              </a:rPr>
              <a:t>DO k=2,nz-1</a:t>
            </a:r>
          </a:p>
          <a:p>
            <a:pPr algn="l"/>
            <a:r>
              <a:rPr lang="en-US" sz="1600" b="1">
                <a:solidFill>
                  <a:schemeClr val="hlink"/>
                </a:solidFill>
                <a:latin typeface="Courier New" pitchFamily="49" charset="0"/>
              </a:rPr>
              <a:t>  DO j=2,ny-1</a:t>
            </a:r>
          </a:p>
          <a:p>
            <a:pPr algn="l"/>
            <a:r>
              <a:rPr lang="en-US" sz="1600" b="1">
                <a:solidFill>
                  <a:schemeClr val="hlink"/>
                </a:solidFill>
                <a:latin typeface="Courier New" pitchFamily="49" charset="0"/>
              </a:rPr>
              <a:t>    DO i=2,nx-1</a:t>
            </a:r>
          </a:p>
          <a:p>
            <a:pPr algn="l"/>
            <a:r>
              <a:rPr lang="en-US" sz="1600" b="1">
                <a:solidFill>
                  <a:schemeClr val="hlink"/>
                </a:solidFill>
                <a:latin typeface="Courier New" pitchFamily="49" charset="0"/>
              </a:rPr>
              <a:t>      tem1(i,j,k) = u(i,j,k,2)*(u(i+1,j,k,2)-u(i-1,j,k,2))*dxinv2</a:t>
            </a:r>
          </a:p>
          <a:p>
            <a:pPr algn="l"/>
            <a:r>
              <a:rPr lang="en-US" sz="1600" b="1">
                <a:solidFill>
                  <a:schemeClr val="hlink"/>
                </a:solidFill>
                <a:latin typeface="Courier New" pitchFamily="49" charset="0"/>
              </a:rPr>
              <a:t>      tem2(i,j,k) = v(i,j,k,2)*(u(i,j+1,k,2)-u(i,j-1,k,2))*dyinv2</a:t>
            </a:r>
          </a:p>
          <a:p>
            <a:pPr algn="l"/>
            <a:r>
              <a:rPr lang="en-US" sz="1600" b="1">
                <a:solidFill>
                  <a:schemeClr val="hlink"/>
                </a:solidFill>
                <a:latin typeface="Courier New" pitchFamily="49" charset="0"/>
              </a:rPr>
              <a:t>      tem3(i,j,k) = w(i,j,k,2)*(u(i,j,k+1,2)-u(i,j,k-1,2))*dzinv2</a:t>
            </a:r>
          </a:p>
          <a:p>
            <a:pPr algn="l"/>
            <a:r>
              <a:rPr lang="en-US" sz="1600" b="1">
                <a:solidFill>
                  <a:schemeClr val="hlink"/>
                </a:solidFill>
                <a:latin typeface="Courier New" pitchFamily="49" charset="0"/>
              </a:rPr>
              <a:t>    END DO</a:t>
            </a:r>
          </a:p>
          <a:p>
            <a:pPr algn="l"/>
            <a:r>
              <a:rPr lang="en-US" sz="1600" b="1">
                <a:solidFill>
                  <a:schemeClr val="hlink"/>
                </a:solidFill>
                <a:latin typeface="Courier New" pitchFamily="49" charset="0"/>
              </a:rPr>
              <a:t>  END DO</a:t>
            </a:r>
          </a:p>
          <a:p>
            <a:pPr algn="l"/>
            <a:r>
              <a:rPr lang="en-US" sz="1600" b="1">
                <a:solidFill>
                  <a:schemeClr val="hlink"/>
                </a:solidFill>
                <a:latin typeface="Courier New" pitchFamily="49" charset="0"/>
              </a:rPr>
              <a:t>END DO</a:t>
            </a:r>
          </a:p>
          <a:p>
            <a:pPr algn="l"/>
            <a:r>
              <a:rPr lang="en-US" sz="1600" b="1">
                <a:solidFill>
                  <a:schemeClr val="hlink"/>
                </a:solidFill>
                <a:latin typeface="Courier New" pitchFamily="49" charset="0"/>
              </a:rPr>
              <a:t>DO k=2,nz-1</a:t>
            </a:r>
          </a:p>
          <a:p>
            <a:pPr algn="l"/>
            <a:r>
              <a:rPr lang="en-US" sz="1600" b="1">
                <a:solidFill>
                  <a:schemeClr val="hlink"/>
                </a:solidFill>
                <a:latin typeface="Courier New" pitchFamily="49" charset="0"/>
              </a:rPr>
              <a:t>  DO j=2,ny-1</a:t>
            </a:r>
          </a:p>
          <a:p>
            <a:pPr algn="l"/>
            <a:r>
              <a:rPr lang="en-US" sz="1600" b="1">
                <a:solidFill>
                  <a:schemeClr val="hlink"/>
                </a:solidFill>
                <a:latin typeface="Courier New" pitchFamily="49" charset="0"/>
              </a:rPr>
              <a:t>    DO i=2,nx-1</a:t>
            </a:r>
          </a:p>
          <a:p>
            <a:pPr algn="l"/>
            <a:r>
              <a:rPr lang="en-US" sz="1600" b="1">
                <a:solidFill>
                  <a:schemeClr val="hlink"/>
                </a:solidFill>
                <a:latin typeface="Courier New" pitchFamily="49" charset="0"/>
              </a:rPr>
              <a:t>      u(i,j,k,3) = u(i,j,k,1) -    &amp;</a:t>
            </a:r>
          </a:p>
          <a:p>
            <a:pPr algn="l"/>
            <a:r>
              <a:rPr lang="en-US" sz="1600" b="1">
                <a:solidFill>
                  <a:schemeClr val="hlink"/>
                </a:solidFill>
                <a:latin typeface="Courier New" pitchFamily="49" charset="0"/>
              </a:rPr>
              <a:t> &amp;                 dtbig2*(tem1(i,j,k)+tem2(i,j,k)+tem3(i,j,k))</a:t>
            </a:r>
          </a:p>
          <a:p>
            <a:pPr algn="l"/>
            <a:r>
              <a:rPr lang="en-US" sz="1600" b="1">
                <a:solidFill>
                  <a:schemeClr val="hlink"/>
                </a:solidFill>
                <a:latin typeface="Courier New" pitchFamily="49" charset="0"/>
              </a:rPr>
              <a:t>    END DO</a:t>
            </a:r>
          </a:p>
          <a:p>
            <a:pPr algn="l"/>
            <a:r>
              <a:rPr lang="en-US" sz="1600" b="1">
                <a:solidFill>
                  <a:schemeClr val="hlink"/>
                </a:solidFill>
                <a:latin typeface="Courier New" pitchFamily="49" charset="0"/>
              </a:rPr>
              <a:t>  END DO</a:t>
            </a:r>
          </a:p>
          <a:p>
            <a:pPr algn="l"/>
            <a:r>
              <a:rPr lang="en-US" sz="1600" b="1">
                <a:solidFill>
                  <a:schemeClr val="hlink"/>
                </a:solidFill>
                <a:latin typeface="Courier New" pitchFamily="49" charset="0"/>
              </a:rPr>
              <a:t>END DO</a:t>
            </a:r>
          </a:p>
          <a:p>
            <a:pPr algn="l"/>
            <a:endParaRPr lang="en-US" sz="1600" b="1">
              <a:solidFill>
                <a:schemeClr val="hlink"/>
              </a:solidFill>
              <a:latin typeface="Courier New" pitchFamily="49" charset="0"/>
            </a:endParaRPr>
          </a:p>
          <a:p>
            <a:pPr algn="l">
              <a:lnSpc>
                <a:spcPct val="50000"/>
              </a:lnSpc>
            </a:pPr>
            <a:r>
              <a:rPr lang="en-US" sz="1600" b="1">
                <a:solidFill>
                  <a:schemeClr val="hlink"/>
                </a:solidFill>
                <a:latin typeface="Courier New" pitchFamily="49" charset="0"/>
              </a:rPr>
              <a:t>. . .</a:t>
            </a:r>
          </a:p>
          <a:p>
            <a:pPr algn="l"/>
            <a:endParaRPr lang="en-US" sz="1600" b="1">
              <a:solidFill>
                <a:schemeClr val="hlink"/>
              </a:solidFill>
              <a:latin typeface="Courier New" pitchFamily="49" charset="0"/>
            </a:endParaRPr>
          </a:p>
          <a:p>
            <a:pPr algn="l"/>
            <a:endParaRPr lang="en-US" sz="1600" b="1">
              <a:latin typeface="Courier New" pitchFamily="49" charset="0"/>
            </a:endParaRPr>
          </a:p>
        </p:txBody>
      </p:sp>
    </p:spTree>
    <p:custDataLst>
      <p:tags r:id="rId1"/>
    </p:custDataLst>
    <p:extLst>
      <p:ext uri="{BB962C8B-B14F-4D97-AF65-F5344CB8AC3E}">
        <p14:creationId xmlns:p14="http://schemas.microsoft.com/office/powerpoint/2010/main" val="3404909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fld id="{3500F16F-2FDE-49F7-BDCE-84FECDFDE0ED}" type="slidenum">
              <a:rPr lang="en-US"/>
              <a:pPr/>
              <a:t>71</a:t>
            </a:fld>
            <a:endParaRPr lang="en-US"/>
          </a:p>
        </p:txBody>
      </p:sp>
      <p:sp>
        <p:nvSpPr>
          <p:cNvPr id="611330" name="Rectangle 2"/>
          <p:cNvSpPr>
            <a:spLocks noGrp="1" noChangeArrowheads="1"/>
          </p:cNvSpPr>
          <p:nvPr>
            <p:ph type="title"/>
          </p:nvPr>
        </p:nvSpPr>
        <p:spPr/>
        <p:txBody>
          <a:bodyPr/>
          <a:lstStyle/>
          <a:p>
            <a:r>
              <a:rPr lang="en-US"/>
              <a:t>Real Example Performance</a:t>
            </a:r>
          </a:p>
        </p:txBody>
      </p:sp>
      <p:graphicFrame>
        <p:nvGraphicFramePr>
          <p:cNvPr id="611331" name="Object 3"/>
          <p:cNvGraphicFramePr>
            <a:graphicFrameLocks noChangeAspect="1"/>
          </p:cNvGraphicFramePr>
          <p:nvPr/>
        </p:nvGraphicFramePr>
        <p:xfrm>
          <a:off x="1752600" y="1371600"/>
          <a:ext cx="6324600" cy="4575175"/>
        </p:xfrm>
        <a:graphic>
          <a:graphicData uri="http://schemas.openxmlformats.org/presentationml/2006/ole">
            <mc:AlternateContent xmlns:mc="http://schemas.openxmlformats.org/markup-compatibility/2006">
              <mc:Choice xmlns:v="urn:schemas-microsoft-com:vml" Requires="v">
                <p:oleObj spid="_x0000_s10249" name="Worksheet" r:id="rId6" imgW="10581840" imgH="7290360" progId="Excel.Sheet.8">
                  <p:embed/>
                </p:oleObj>
              </mc:Choice>
              <mc:Fallback>
                <p:oleObj name="Worksheet" r:id="rId6" imgW="10581840" imgH="729036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371600"/>
                        <a:ext cx="6324600" cy="457517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2" name="Group 4"/>
          <p:cNvGrpSpPr>
            <a:grpSpLocks/>
          </p:cNvGrpSpPr>
          <p:nvPr/>
        </p:nvGrpSpPr>
        <p:grpSpPr bwMode="auto">
          <a:xfrm>
            <a:off x="304800" y="1981200"/>
            <a:ext cx="990600" cy="2819400"/>
            <a:chOff x="192" y="1248"/>
            <a:chExt cx="624" cy="1776"/>
          </a:xfrm>
        </p:grpSpPr>
        <p:sp>
          <p:nvSpPr>
            <p:cNvPr id="611333" name="AutoShape 5"/>
            <p:cNvSpPr>
              <a:spLocks noChangeArrowheads="1"/>
            </p:cNvSpPr>
            <p:nvPr/>
          </p:nvSpPr>
          <p:spPr bwMode="auto">
            <a:xfrm>
              <a:off x="288" y="1536"/>
              <a:ext cx="432" cy="1488"/>
            </a:xfrm>
            <a:prstGeom prst="upArrow">
              <a:avLst>
                <a:gd name="adj1" fmla="val 50000"/>
                <a:gd name="adj2" fmla="val 86111"/>
              </a:avLst>
            </a:prstGeom>
            <a:solidFill>
              <a:schemeClr val="accent1"/>
            </a:solidFill>
            <a:ln w="9525">
              <a:solidFill>
                <a:schemeClr val="tx1"/>
              </a:solidFill>
              <a:miter lim="800000"/>
              <a:headEnd/>
              <a:tailEnd/>
            </a:ln>
            <a:effectLst/>
          </p:spPr>
          <p:txBody>
            <a:bodyPr wrap="none" anchor="ctr"/>
            <a:lstStyle/>
            <a:p>
              <a:endParaRPr lang="en-US"/>
            </a:p>
          </p:txBody>
        </p:sp>
        <p:sp>
          <p:nvSpPr>
            <p:cNvPr id="611334" name="Text Box 6"/>
            <p:cNvSpPr txBox="1">
              <a:spLocks noChangeArrowheads="1"/>
            </p:cNvSpPr>
            <p:nvPr/>
          </p:nvSpPr>
          <p:spPr bwMode="auto">
            <a:xfrm>
              <a:off x="192" y="1248"/>
              <a:ext cx="624" cy="250"/>
            </a:xfrm>
            <a:prstGeom prst="rect">
              <a:avLst/>
            </a:prstGeom>
            <a:noFill/>
            <a:ln w="9525">
              <a:noFill/>
              <a:miter lim="800000"/>
              <a:headEnd/>
              <a:tailEnd/>
            </a:ln>
            <a:effectLst/>
          </p:spPr>
          <p:txBody>
            <a:bodyPr>
              <a:spAutoFit/>
            </a:bodyPr>
            <a:lstStyle/>
            <a:p>
              <a:pPr>
                <a:spcBef>
                  <a:spcPct val="50000"/>
                </a:spcBef>
              </a:pPr>
              <a:r>
                <a:rPr lang="en-US" sz="2000" b="1"/>
                <a:t>Better</a:t>
              </a:r>
            </a:p>
          </p:txBody>
        </p:sp>
      </p:grpSp>
      <p:sp>
        <p:nvSpPr>
          <p:cNvPr id="9" name="Footer Placeholder 3"/>
          <p:cNvSpPr>
            <a:spLocks noGrp="1"/>
          </p:cNvSpPr>
          <p:nvPr>
            <p:ph type="ftr" sz="quarter" idx="10"/>
          </p:nvPr>
        </p:nvSpPr>
        <p:spPr>
          <a:xfrm>
            <a:off x="1905000" y="6172200"/>
            <a:ext cx="5334000" cy="457200"/>
          </a:xfrm>
        </p:spPr>
        <p:txBody>
          <a:bodyPr/>
          <a:lstStyle/>
          <a:p>
            <a:r>
              <a:rPr lang="en-US" dirty="0" smtClean="0"/>
              <a:t>Supercomputing in Plain English: Instruct Lev Par</a:t>
            </a:r>
          </a:p>
          <a:p>
            <a:r>
              <a:rPr lang="en-US" dirty="0" smtClean="0"/>
              <a:t>Tue Feb 3 2015</a:t>
            </a:r>
            <a:endParaRPr lang="en-US" dirty="0"/>
          </a:p>
        </p:txBody>
      </p:sp>
    </p:spTree>
    <p:custDataLst>
      <p:tags r:id="rId2"/>
    </p:custDataLst>
    <p:extLst>
      <p:ext uri="{BB962C8B-B14F-4D97-AF65-F5344CB8AC3E}">
        <p14:creationId xmlns:p14="http://schemas.microsoft.com/office/powerpoint/2010/main" val="2095260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4" name="Slide Number Placeholder 2"/>
          <p:cNvSpPr>
            <a:spLocks noGrp="1"/>
          </p:cNvSpPr>
          <p:nvPr>
            <p:ph type="sldNum" sz="quarter" idx="11"/>
          </p:nvPr>
        </p:nvSpPr>
        <p:spPr/>
        <p:txBody>
          <a:bodyPr/>
          <a:lstStyle/>
          <a:p>
            <a:fld id="{FDC805A1-5FBC-411B-8BAD-F0163CFDEFCA}" type="slidenum">
              <a:rPr lang="en-US"/>
              <a:pPr/>
              <a:t>72</a:t>
            </a:fld>
            <a:endParaRPr lang="en-US"/>
          </a:p>
        </p:txBody>
      </p:sp>
      <p:sp>
        <p:nvSpPr>
          <p:cNvPr id="612354" name="Text Box 2"/>
          <p:cNvSpPr txBox="1">
            <a:spLocks noChangeArrowheads="1"/>
          </p:cNvSpPr>
          <p:nvPr/>
        </p:nvSpPr>
        <p:spPr bwMode="auto">
          <a:xfrm>
            <a:off x="2449513" y="2227263"/>
            <a:ext cx="4092575" cy="2774950"/>
          </a:xfrm>
          <a:prstGeom prst="rect">
            <a:avLst/>
          </a:prstGeom>
          <a:noFill/>
          <a:ln w="9525">
            <a:noFill/>
            <a:miter lim="800000"/>
            <a:headEnd/>
            <a:tailEnd/>
          </a:ln>
          <a:effectLst/>
        </p:spPr>
        <p:txBody>
          <a:bodyPr wrap="none">
            <a:spAutoFit/>
          </a:bodyPr>
          <a:lstStyle/>
          <a:p>
            <a:r>
              <a:rPr lang="en-US" sz="8800" b="1">
                <a:solidFill>
                  <a:schemeClr val="folHlink"/>
                </a:solidFill>
              </a:rPr>
              <a:t>DON’T</a:t>
            </a:r>
          </a:p>
          <a:p>
            <a:r>
              <a:rPr lang="en-US" sz="8800" b="1">
                <a:solidFill>
                  <a:schemeClr val="folHlink"/>
                </a:solidFill>
              </a:rPr>
              <a:t>PANIC!</a:t>
            </a:r>
          </a:p>
        </p:txBody>
      </p:sp>
    </p:spTree>
    <p:custDataLst>
      <p:tags r:id="rId1"/>
    </p:custDataLst>
    <p:extLst>
      <p:ext uri="{BB962C8B-B14F-4D97-AF65-F5344CB8AC3E}">
        <p14:creationId xmlns:p14="http://schemas.microsoft.com/office/powerpoint/2010/main" val="15107877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7" name="Slide Number Placeholder 4"/>
          <p:cNvSpPr>
            <a:spLocks noGrp="1"/>
          </p:cNvSpPr>
          <p:nvPr>
            <p:ph type="sldNum" sz="quarter" idx="11"/>
          </p:nvPr>
        </p:nvSpPr>
        <p:spPr/>
        <p:txBody>
          <a:bodyPr/>
          <a:lstStyle/>
          <a:p>
            <a:fld id="{01D0267E-CF80-4D1E-967F-3104555E129F}" type="slidenum">
              <a:rPr lang="en-US"/>
              <a:pPr/>
              <a:t>73</a:t>
            </a:fld>
            <a:endParaRPr lang="en-US"/>
          </a:p>
        </p:txBody>
      </p:sp>
      <p:sp>
        <p:nvSpPr>
          <p:cNvPr id="613378" name="Rectangle 2"/>
          <p:cNvSpPr>
            <a:spLocks noGrp="1" noChangeArrowheads="1"/>
          </p:cNvSpPr>
          <p:nvPr>
            <p:ph type="title"/>
          </p:nvPr>
        </p:nvSpPr>
        <p:spPr/>
        <p:txBody>
          <a:bodyPr/>
          <a:lstStyle/>
          <a:p>
            <a:r>
              <a:rPr lang="en-US"/>
              <a:t>Why You Shouldn’t Panic</a:t>
            </a:r>
          </a:p>
        </p:txBody>
      </p:sp>
      <p:sp>
        <p:nvSpPr>
          <p:cNvPr id="613379" name="Rectangle 3"/>
          <p:cNvSpPr>
            <a:spLocks noGrp="1" noChangeArrowheads="1"/>
          </p:cNvSpPr>
          <p:nvPr>
            <p:ph type="body" idx="1"/>
          </p:nvPr>
        </p:nvSpPr>
        <p:spPr>
          <a:xfrm>
            <a:off x="609600" y="1371600"/>
            <a:ext cx="7924800" cy="1600200"/>
          </a:xfrm>
        </p:spPr>
        <p:txBody>
          <a:bodyPr/>
          <a:lstStyle/>
          <a:p>
            <a:pPr>
              <a:buFont typeface="Wingdings" pitchFamily="2" charset="2"/>
              <a:buNone/>
            </a:pPr>
            <a:r>
              <a:rPr lang="en-US"/>
              <a:t>In general, the compiler and the CPU will do most of the heavy lifting for instruction-level parallelism.</a:t>
            </a:r>
          </a:p>
        </p:txBody>
      </p:sp>
      <p:sp>
        <p:nvSpPr>
          <p:cNvPr id="613380" name="Text Box 4"/>
          <p:cNvSpPr txBox="1">
            <a:spLocks noChangeArrowheads="1"/>
          </p:cNvSpPr>
          <p:nvPr/>
        </p:nvSpPr>
        <p:spPr bwMode="auto">
          <a:xfrm>
            <a:off x="3606800" y="2743200"/>
            <a:ext cx="2368550" cy="1189038"/>
          </a:xfrm>
          <a:prstGeom prst="rect">
            <a:avLst/>
          </a:prstGeom>
          <a:noFill/>
          <a:ln w="9525">
            <a:noFill/>
            <a:miter lim="800000"/>
            <a:headEnd/>
            <a:tailEnd/>
          </a:ln>
          <a:effectLst/>
        </p:spPr>
        <p:txBody>
          <a:bodyPr wrap="none">
            <a:spAutoFit/>
          </a:bodyPr>
          <a:lstStyle/>
          <a:p>
            <a:r>
              <a:rPr lang="en-US" sz="7200" b="1">
                <a:solidFill>
                  <a:schemeClr val="folHlink"/>
                </a:solidFill>
              </a:rPr>
              <a:t>BUT:</a:t>
            </a:r>
          </a:p>
        </p:txBody>
      </p:sp>
      <p:sp>
        <p:nvSpPr>
          <p:cNvPr id="613381" name="Text Box 5"/>
          <p:cNvSpPr txBox="1">
            <a:spLocks noChangeArrowheads="1"/>
          </p:cNvSpPr>
          <p:nvPr/>
        </p:nvSpPr>
        <p:spPr bwMode="auto">
          <a:xfrm>
            <a:off x="1066800" y="3886200"/>
            <a:ext cx="6710363" cy="2041525"/>
          </a:xfrm>
          <a:prstGeom prst="rect">
            <a:avLst/>
          </a:prstGeom>
          <a:noFill/>
          <a:ln w="9525">
            <a:noFill/>
            <a:miter lim="800000"/>
            <a:headEnd/>
            <a:tailEnd/>
          </a:ln>
          <a:effectLst/>
        </p:spPr>
        <p:txBody>
          <a:bodyPr wrap="none">
            <a:spAutoFit/>
          </a:bodyPr>
          <a:lstStyle/>
          <a:p>
            <a:pPr algn="l"/>
            <a:r>
              <a:rPr lang="en-US" sz="3200" b="1">
                <a:solidFill>
                  <a:schemeClr val="hlink"/>
                </a:solidFill>
              </a:rPr>
              <a:t>You need to be aware of ILP, because</a:t>
            </a:r>
          </a:p>
          <a:p>
            <a:pPr algn="l"/>
            <a:r>
              <a:rPr lang="en-US" sz="3200" b="1">
                <a:solidFill>
                  <a:schemeClr val="hlink"/>
                </a:solidFill>
              </a:rPr>
              <a:t>  how your code is structured affects</a:t>
            </a:r>
          </a:p>
          <a:p>
            <a:pPr algn="l"/>
            <a:r>
              <a:rPr lang="en-US" sz="3200" b="1">
                <a:solidFill>
                  <a:schemeClr val="hlink"/>
                </a:solidFill>
              </a:rPr>
              <a:t>  how much ILP the compiler and the</a:t>
            </a:r>
          </a:p>
          <a:p>
            <a:pPr algn="l"/>
            <a:r>
              <a:rPr lang="en-US" sz="3200" b="1">
                <a:solidFill>
                  <a:schemeClr val="hlink"/>
                </a:solidFill>
              </a:rPr>
              <a:t>  CPU can give you.</a:t>
            </a:r>
          </a:p>
        </p:txBody>
      </p:sp>
    </p:spTree>
    <p:custDataLst>
      <p:tags r:id="rId1"/>
    </p:custDataLst>
    <p:extLst>
      <p:ext uri="{BB962C8B-B14F-4D97-AF65-F5344CB8AC3E}">
        <p14:creationId xmlns:p14="http://schemas.microsoft.com/office/powerpoint/2010/main" val="3256812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200" dirty="0"/>
              <a:t>Tue Jan </a:t>
            </a:r>
            <a:r>
              <a:rPr lang="en-US" sz="2200" dirty="0" smtClean="0"/>
              <a:t>20: Overview: </a:t>
            </a:r>
            <a:r>
              <a:rPr lang="en-US" sz="2200" dirty="0"/>
              <a:t>What the Heck is Supercomputing?</a:t>
            </a:r>
          </a:p>
          <a:p>
            <a:pPr marL="0" indent="0">
              <a:spcBef>
                <a:spcPts val="0"/>
              </a:spcBef>
              <a:buNone/>
            </a:pPr>
            <a:r>
              <a:rPr lang="en-US" sz="2200" dirty="0"/>
              <a:t>Tue </a:t>
            </a:r>
            <a:r>
              <a:rPr lang="en-US" sz="2200" dirty="0" smtClean="0"/>
              <a:t>Feb 3: </a:t>
            </a:r>
            <a:r>
              <a:rPr lang="en-US" sz="2200" dirty="0"/>
              <a:t>The Tyranny of the Storage Hierarchy</a:t>
            </a:r>
          </a:p>
          <a:p>
            <a:pPr marL="0" indent="0">
              <a:spcBef>
                <a:spcPts val="0"/>
              </a:spcBef>
              <a:buNone/>
            </a:pPr>
            <a:r>
              <a:rPr lang="en-US" sz="2200" dirty="0"/>
              <a:t>Tue Feb </a:t>
            </a:r>
            <a:r>
              <a:rPr lang="en-US" sz="2200" dirty="0" smtClean="0"/>
              <a:t>3: </a:t>
            </a:r>
            <a:r>
              <a:rPr lang="en-US" sz="2200" dirty="0"/>
              <a:t>Instruction Level Parallelism</a:t>
            </a:r>
          </a:p>
          <a:p>
            <a:pPr marL="0" indent="0">
              <a:spcBef>
                <a:spcPts val="0"/>
              </a:spcBef>
              <a:buNone/>
            </a:pPr>
            <a:r>
              <a:rPr lang="en-US" sz="2200" dirty="0"/>
              <a:t>Tue Feb </a:t>
            </a:r>
            <a:r>
              <a:rPr lang="en-US" sz="2200" dirty="0" smtClean="0"/>
              <a:t>10: </a:t>
            </a:r>
            <a:r>
              <a:rPr lang="en-US" sz="2200" dirty="0"/>
              <a:t>Stupid Compiler Tricks</a:t>
            </a:r>
          </a:p>
          <a:p>
            <a:pPr marL="0" indent="0">
              <a:spcBef>
                <a:spcPts val="0"/>
              </a:spcBef>
              <a:buNone/>
            </a:pPr>
            <a:r>
              <a:rPr lang="en-US" sz="2200" dirty="0"/>
              <a:t>Tue Feb </a:t>
            </a:r>
            <a:r>
              <a:rPr lang="en-US" sz="2200" dirty="0" smtClean="0"/>
              <a:t>17: </a:t>
            </a:r>
            <a:r>
              <a:rPr lang="en-US" sz="2200" dirty="0"/>
              <a:t>Shared Memory Multithreading</a:t>
            </a:r>
          </a:p>
          <a:p>
            <a:pPr marL="0" indent="0">
              <a:spcBef>
                <a:spcPts val="0"/>
              </a:spcBef>
              <a:buNone/>
            </a:pPr>
            <a:r>
              <a:rPr lang="en-US" sz="2200" dirty="0"/>
              <a:t>Tue Feb </a:t>
            </a:r>
            <a:r>
              <a:rPr lang="en-US" sz="2200" dirty="0" smtClean="0"/>
              <a:t>24: </a:t>
            </a:r>
            <a:r>
              <a:rPr lang="en-US" sz="2200" dirty="0"/>
              <a:t>Distributed Multiprocessing</a:t>
            </a:r>
          </a:p>
          <a:p>
            <a:pPr marL="0" indent="0">
              <a:spcBef>
                <a:spcPts val="0"/>
              </a:spcBef>
              <a:buNone/>
            </a:pPr>
            <a:r>
              <a:rPr lang="en-US" sz="2200" dirty="0"/>
              <a:t>Tue March </a:t>
            </a:r>
            <a:r>
              <a:rPr lang="en-US" sz="2200" dirty="0" smtClean="0"/>
              <a:t>3: </a:t>
            </a:r>
            <a:r>
              <a:rPr lang="en-US" sz="2200" dirty="0"/>
              <a:t>Applications and Types of Parallelism</a:t>
            </a:r>
          </a:p>
          <a:p>
            <a:pPr marL="0" indent="0">
              <a:spcBef>
                <a:spcPts val="0"/>
              </a:spcBef>
              <a:buNone/>
            </a:pPr>
            <a:r>
              <a:rPr lang="en-US" sz="2200" dirty="0"/>
              <a:t>Tue March </a:t>
            </a:r>
            <a:r>
              <a:rPr lang="en-US" sz="2200" dirty="0" smtClean="0"/>
              <a:t>10: </a:t>
            </a:r>
            <a:r>
              <a:rPr lang="en-US" sz="2200" dirty="0"/>
              <a:t>Multicore Madness</a:t>
            </a:r>
          </a:p>
          <a:p>
            <a:pPr marL="0" indent="0">
              <a:spcBef>
                <a:spcPts val="0"/>
              </a:spcBef>
              <a:buNone/>
            </a:pPr>
            <a:r>
              <a:rPr lang="en-US" sz="2200" dirty="0"/>
              <a:t>Tue March </a:t>
            </a:r>
            <a:r>
              <a:rPr lang="en-US" sz="2200" dirty="0" smtClean="0"/>
              <a:t>17: </a:t>
            </a:r>
            <a:r>
              <a:rPr lang="en-US" sz="2200" b="1" dirty="0"/>
              <a:t>NO SESSION </a:t>
            </a:r>
            <a:r>
              <a:rPr lang="en-US" sz="2200" dirty="0"/>
              <a:t>(OU's Spring Break)</a:t>
            </a:r>
          </a:p>
          <a:p>
            <a:pPr marL="0" indent="0">
              <a:spcBef>
                <a:spcPts val="0"/>
              </a:spcBef>
              <a:buNone/>
            </a:pPr>
            <a:r>
              <a:rPr lang="en-US" sz="2200" dirty="0" smtClean="0"/>
              <a:t>Tue March 24: </a:t>
            </a:r>
            <a:r>
              <a:rPr lang="en-US" sz="2200" b="1" dirty="0" smtClean="0"/>
              <a:t>NO SESSION </a:t>
            </a:r>
            <a:r>
              <a:rPr lang="en-US" sz="2200" dirty="0" smtClean="0"/>
              <a:t>(Henry has a huge grant proposal due)</a:t>
            </a:r>
            <a:endParaRPr lang="en-US" sz="2200" dirty="0"/>
          </a:p>
          <a:p>
            <a:pPr marL="0" indent="0">
              <a:spcBef>
                <a:spcPts val="0"/>
              </a:spcBef>
              <a:buNone/>
            </a:pPr>
            <a:r>
              <a:rPr lang="en-US" sz="2200" dirty="0"/>
              <a:t>Tue March 31: High Throughput Computing</a:t>
            </a:r>
          </a:p>
          <a:p>
            <a:pPr marL="0" indent="0">
              <a:spcBef>
                <a:spcPts val="0"/>
              </a:spcBef>
              <a:buNone/>
            </a:pPr>
            <a:r>
              <a:rPr lang="en-US" sz="2200" dirty="0" smtClean="0"/>
              <a:t>Tue </a:t>
            </a:r>
            <a:r>
              <a:rPr lang="en-US" sz="2200" dirty="0"/>
              <a:t>Apr </a:t>
            </a:r>
            <a:r>
              <a:rPr lang="en-US" sz="2200" dirty="0" smtClean="0"/>
              <a:t>7: </a:t>
            </a:r>
            <a:r>
              <a:rPr lang="en-US" sz="2200" dirty="0"/>
              <a:t>GPGPU: Number Crunching in Your Graphics Card</a:t>
            </a:r>
          </a:p>
          <a:p>
            <a:pPr marL="0" indent="0">
              <a:spcBef>
                <a:spcPts val="0"/>
              </a:spcBef>
              <a:buNone/>
            </a:pPr>
            <a:r>
              <a:rPr lang="en-US" sz="2200" dirty="0"/>
              <a:t>Tue Apr </a:t>
            </a:r>
            <a:r>
              <a:rPr lang="en-US" sz="2200" dirty="0" smtClean="0"/>
              <a:t>14: </a:t>
            </a:r>
            <a:r>
              <a:rPr lang="en-US" sz="2200" dirty="0"/>
              <a:t>Grab Bag: Scientific Libraries, I/O Libraries, </a:t>
            </a:r>
            <a:r>
              <a:rPr lang="en-US" sz="2200" dirty="0" smtClean="0"/>
              <a:t>Visualization</a:t>
            </a:r>
            <a:endParaRPr lang="en-US" sz="2200" dirty="0"/>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19716179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75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(Brandon George, Dave Akin, Brett Zimmerman, Josh </a:t>
            </a:r>
            <a:r>
              <a:rPr lang="en-US" dirty="0" smtClean="0"/>
              <a:t>Alexander, Patrick Calhoun)</a:t>
            </a:r>
          </a:p>
          <a:p>
            <a:pPr lvl="1">
              <a:lnSpc>
                <a:spcPct val="90000"/>
              </a:lnSpc>
            </a:pPr>
            <a:r>
              <a:rPr lang="en-US" dirty="0" smtClean="0"/>
              <a:t>Horst </a:t>
            </a:r>
            <a:r>
              <a:rPr lang="en-US" dirty="0" err="1" smtClean="0"/>
              <a:t>Severini</a:t>
            </a:r>
            <a:r>
              <a:rPr lang="en-US" dirty="0" smtClean="0"/>
              <a:t>, OSCER Associate Director for Remote &amp; Heterogeneous Computing</a:t>
            </a:r>
          </a:p>
          <a:p>
            <a:pPr lvl="1">
              <a:lnSpc>
                <a:spcPct val="90000"/>
              </a:lnSpc>
            </a:pPr>
            <a:r>
              <a:rPr lang="en-US" dirty="0" smtClean="0"/>
              <a:t>Debi </a:t>
            </a:r>
            <a:r>
              <a:rPr lang="en-US" dirty="0" err="1" smtClean="0"/>
              <a:t>Gentis</a:t>
            </a:r>
            <a:r>
              <a:rPr lang="en-US" dirty="0" smtClean="0"/>
              <a:t>, OSCER Coordinator</a:t>
            </a:r>
            <a:endParaRPr lang="en-US" dirty="0"/>
          </a:p>
          <a:p>
            <a:pPr lvl="1">
              <a:lnSpc>
                <a:spcPct val="90000"/>
              </a:lnSpc>
            </a:pPr>
            <a:r>
              <a:rPr lang="en-US" dirty="0" smtClean="0"/>
              <a:t>Jim Summers</a:t>
            </a:r>
          </a:p>
          <a:p>
            <a:pPr lvl="1">
              <a:lnSpc>
                <a:spcPct val="90000"/>
              </a:lnSpc>
            </a:pPr>
            <a:r>
              <a:rPr lang="en-US" dirty="0" smtClean="0"/>
              <a:t>The OU IT network team</a:t>
            </a:r>
            <a:endParaRPr lang="en-US" dirty="0"/>
          </a:p>
          <a:p>
            <a:pPr>
              <a:lnSpc>
                <a:spcPct val="90000"/>
              </a:lnSpc>
            </a:pPr>
            <a:r>
              <a:rPr lang="en-US" dirty="0" smtClean="0"/>
              <a:t>James Deaton</a:t>
            </a:r>
            <a:r>
              <a:rPr lang="en-US" dirty="0"/>
              <a:t>, Skyler </a:t>
            </a:r>
            <a:r>
              <a:rPr lang="en-US" dirty="0" smtClean="0"/>
              <a:t>Donahue, Jeremy Wright </a:t>
            </a:r>
            <a:r>
              <a:rPr lang="en-US" dirty="0"/>
              <a:t>and Steven </a:t>
            </a:r>
            <a:r>
              <a:rPr lang="en-US" dirty="0" smtClean="0"/>
              <a:t>Haldeman, </a:t>
            </a:r>
            <a:r>
              <a:rPr lang="en-US" dirty="0" err="1" smtClean="0"/>
              <a:t>OneNet</a:t>
            </a:r>
            <a:endParaRPr lang="en-US" dirty="0" smtClean="0"/>
          </a:p>
          <a:p>
            <a:pPr>
              <a:lnSpc>
                <a:spcPct val="90000"/>
              </a:lnSpc>
            </a:pPr>
            <a:r>
              <a:rPr lang="en-US" dirty="0" smtClean="0"/>
              <a:t>Kay Avila, U Iowa</a:t>
            </a:r>
          </a:p>
          <a:p>
            <a:pPr>
              <a:lnSpc>
                <a:spcPct val="90000"/>
              </a:lnSpc>
            </a:pPr>
            <a:r>
              <a:rPr lang="en-US" dirty="0" smtClean="0"/>
              <a:t>Stephen Harrell, Purdue U</a:t>
            </a:r>
          </a:p>
        </p:txBody>
      </p:sp>
    </p:spTree>
    <p:extLst>
      <p:ext uri="{BB962C8B-B14F-4D97-AF65-F5344CB8AC3E}">
        <p14:creationId xmlns:p14="http://schemas.microsoft.com/office/powerpoint/2010/main" val="13362331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2015!</a:t>
            </a:r>
            <a:endParaRPr lang="en-US" dirty="0"/>
          </a:p>
        </p:txBody>
      </p:sp>
      <p:sp>
        <p:nvSpPr>
          <p:cNvPr id="3" name="Content Placeholder 2"/>
          <p:cNvSpPr>
            <a:spLocks noGrp="1"/>
          </p:cNvSpPr>
          <p:nvPr>
            <p:ph idx="1"/>
          </p:nvPr>
        </p:nvSpPr>
        <p:spPr>
          <a:xfrm>
            <a:off x="392112" y="1339056"/>
            <a:ext cx="8478838" cy="4648200"/>
          </a:xfrm>
        </p:spPr>
        <p:txBody>
          <a:bodyPr/>
          <a:lstStyle/>
          <a:p>
            <a:pPr marL="457200" indent="-457200">
              <a:spcBef>
                <a:spcPts val="0"/>
              </a:spcBef>
              <a:buClrTx/>
              <a:buSzPct val="100000"/>
              <a:buNone/>
            </a:pPr>
            <a:r>
              <a:rPr lang="en-US" sz="1900" dirty="0" smtClean="0"/>
              <a:t>Red Hat Tech Day, Thu Jan 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3"/>
              </a:rPr>
              <a:t>http://goo.gl/forms/jORZCz9xh7</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Linux Clusters Institute workshop May 18-22 2015 @ OU</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Great Plains Network Annual Meeting, May 27-29, Kansas City</a:t>
            </a:r>
          </a:p>
          <a:p>
            <a:pPr marL="457200" indent="-457200">
              <a:spcBef>
                <a:spcPts val="0"/>
              </a:spcBef>
              <a:buClrTx/>
              <a:buSzPct val="100000"/>
              <a:buNone/>
            </a:pPr>
            <a:r>
              <a:rPr lang="en-US" sz="1900" dirty="0"/>
              <a:t>Advanced Cyberinfrastructure Research &amp; Education Facilitators (ACI-REF) Virtual </a:t>
            </a:r>
            <a:r>
              <a:rPr lang="en-US" sz="1900" dirty="0" smtClean="0"/>
              <a:t>Residency May 31 - June 6 2015</a:t>
            </a:r>
          </a:p>
          <a:p>
            <a:pPr marL="457200" indent="-457200">
              <a:spcBef>
                <a:spcPts val="0"/>
              </a:spcBef>
              <a:buClrTx/>
              <a:buSzPct val="100000"/>
              <a:buNone/>
            </a:pPr>
            <a:r>
              <a:rPr lang="en-US" sz="1900" dirty="0" smtClean="0"/>
              <a:t>XSEDE2015, July 26-30, St. Louis MO</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https://conferences.xsede.org/xsede15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IEEE Cluster 2015, Sep 23-27, Chicago IL</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http://www.mcs.anl.gov/ieeecluster2015/</a:t>
            </a:r>
            <a:endParaRPr lang="en-US" sz="1500" dirty="0" smtClean="0">
              <a:latin typeface="Courier New" panose="02070309020205020404" pitchFamily="49" charset="0"/>
              <a:cs typeface="Courier New" panose="02070309020205020404" pitchFamily="49" charset="0"/>
            </a:endParaRPr>
          </a:p>
          <a:p>
            <a:pPr marL="457200" indent="-457200">
              <a:spcBef>
                <a:spcPts val="0"/>
              </a:spcBef>
              <a:buClrTx/>
              <a:buSzPct val="100000"/>
              <a:buNone/>
            </a:pPr>
            <a:r>
              <a:rPr lang="en-US" sz="1900" dirty="0" smtClean="0"/>
              <a:t>OKLAHOMA SUPERCOMPUTING SYMPOSIUM 2015, </a:t>
            </a:r>
            <a:r>
              <a:rPr lang="en-US" sz="1900" b="1" dirty="0" smtClean="0"/>
              <a:t>Sep 22-23 2015 </a:t>
            </a:r>
            <a:r>
              <a:rPr lang="en-US" sz="1900" dirty="0" smtClean="0"/>
              <a:t>@ OU</a:t>
            </a:r>
          </a:p>
          <a:p>
            <a:pPr marL="457200" indent="-457200">
              <a:spcBef>
                <a:spcPts val="0"/>
              </a:spcBef>
              <a:buClrTx/>
              <a:buSzPct val="100000"/>
              <a:buNone/>
            </a:pPr>
            <a:r>
              <a:rPr lang="en-US" sz="1900" dirty="0" smtClean="0"/>
              <a:t>SC13, Nov 15-20 2015, Austin TX</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http://sc15.supercomputing.org/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20527388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98784" y="1190625"/>
            <a:ext cx="1163542" cy="1520819"/>
            <a:chOff x="4572000" y="1190625"/>
            <a:chExt cx="1295400" cy="1752600"/>
          </a:xfrm>
        </p:grpSpPr>
        <p:pic>
          <p:nvPicPr>
            <p:cNvPr id="553987" name="Picture 3" descr="atkinsdaniel"/>
            <p:cNvPicPr>
              <a:picLocks noChangeAspect="1" noChangeArrowheads="1"/>
            </p:cNvPicPr>
            <p:nvPr/>
          </p:nvPicPr>
          <p:blipFill>
            <a:blip r:embed="rId4" cstate="print"/>
            <a:srcRect/>
            <a:stretch>
              <a:fillRect/>
            </a:stretch>
          </p:blipFill>
          <p:spPr bwMode="auto">
            <a:xfrm>
              <a:off x="4619978" y="1263783"/>
              <a:ext cx="1237427" cy="1679442"/>
            </a:xfrm>
            <a:prstGeom prst="rect">
              <a:avLst/>
            </a:prstGeom>
            <a:noFill/>
          </p:spPr>
        </p:pic>
        <p:sp>
          <p:nvSpPr>
            <p:cNvPr id="553988" name="Rectangle 4"/>
            <p:cNvSpPr>
              <a:spLocks noChangeArrowheads="1"/>
            </p:cNvSpPr>
            <p:nvPr/>
          </p:nvSpPr>
          <p:spPr bwMode="auto">
            <a:xfrm>
              <a:off x="4572000" y="1190625"/>
              <a:ext cx="1295400" cy="254461"/>
            </a:xfrm>
            <a:prstGeom prst="rect">
              <a:avLst/>
            </a:prstGeom>
            <a:solidFill>
              <a:schemeClr val="bg1"/>
            </a:solidFill>
            <a:ln w="9525">
              <a:noFill/>
              <a:miter lim="800000"/>
              <a:headEnd/>
              <a:tailEnd/>
            </a:ln>
            <a:effectLst/>
          </p:spPr>
          <p:txBody>
            <a:bodyPr wrap="none" anchor="ctr"/>
            <a:lstStyle/>
            <a:p>
              <a:endParaRPr lang="en-US"/>
            </a:p>
          </p:txBody>
        </p:sp>
      </p:grpSp>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367" y="3476766"/>
            <a:ext cx="870838" cy="13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8" name="Picture 2" descr="http://www.ncsa.illinois.edu/News/Stories/TransformComputing/thom.jpg"/>
          <p:cNvPicPr>
            <a:picLocks noChangeAspect="1" noChangeArrowheads="1"/>
          </p:cNvPicPr>
          <p:nvPr/>
        </p:nvPicPr>
        <p:blipFill>
          <a:blip r:embed="rId6" cstate="print"/>
          <a:srcRect/>
          <a:stretch>
            <a:fillRect/>
          </a:stretch>
        </p:blipFill>
        <p:spPr bwMode="auto">
          <a:xfrm>
            <a:off x="2433767" y="3612796"/>
            <a:ext cx="1038822" cy="1142706"/>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77</a:t>
            </a:fld>
            <a:endParaRPr lang="en-US" dirty="0"/>
          </a:p>
        </p:txBody>
      </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2015</a:t>
            </a:r>
            <a:endParaRPr lang="en-US" sz="3600" dirty="0"/>
          </a:p>
        </p:txBody>
      </p:sp>
      <p:sp>
        <p:nvSpPr>
          <p:cNvPr id="553990" name="Rectangle 6"/>
          <p:cNvSpPr>
            <a:spLocks noGrp="1" noChangeArrowheads="1"/>
          </p:cNvSpPr>
          <p:nvPr>
            <p:ph type="body" idx="1"/>
          </p:nvPr>
        </p:nvSpPr>
        <p:spPr>
          <a:xfrm>
            <a:off x="3807751" y="2599807"/>
            <a:ext cx="1600200" cy="1295400"/>
          </a:xfrm>
        </p:spPr>
        <p:txBody>
          <a:bodyPr/>
          <a:lstStyle/>
          <a:p>
            <a:pPr algn="ctr">
              <a:lnSpc>
                <a:spcPct val="80000"/>
              </a:lnSpc>
              <a:buFont typeface="Wingdings" pitchFamily="2" charset="2"/>
              <a:buNone/>
            </a:pPr>
            <a:r>
              <a:rPr lang="en-US" sz="1100" dirty="0"/>
              <a:t>2006 Keynote:</a:t>
            </a:r>
          </a:p>
          <a:p>
            <a:pPr algn="ctr">
              <a:lnSpc>
                <a:spcPct val="80000"/>
              </a:lnSpc>
              <a:buFont typeface="Wingdings" pitchFamily="2" charset="2"/>
              <a:buNone/>
            </a:pPr>
            <a:r>
              <a:rPr lang="en-US" sz="1100" dirty="0"/>
              <a:t>Dan Atkins</a:t>
            </a:r>
          </a:p>
          <a:p>
            <a:pPr algn="ctr">
              <a:lnSpc>
                <a:spcPct val="80000"/>
              </a:lnSpc>
              <a:buFont typeface="Wingdings" pitchFamily="2" charset="2"/>
              <a:buNone/>
            </a:pPr>
            <a:r>
              <a:rPr lang="en-US" sz="1100" dirty="0"/>
              <a:t>Head of NSF’s</a:t>
            </a:r>
          </a:p>
          <a:p>
            <a:pPr algn="ctr">
              <a:lnSpc>
                <a:spcPct val="80000"/>
              </a:lnSpc>
              <a:buFont typeface="Wingdings" pitchFamily="2" charset="2"/>
              <a:buNone/>
            </a:pPr>
            <a:r>
              <a:rPr lang="en-US" sz="1100" dirty="0"/>
              <a:t>Office of</a:t>
            </a:r>
          </a:p>
          <a:p>
            <a:pPr algn="ctr">
              <a:lnSpc>
                <a:spcPct val="80000"/>
              </a:lnSpc>
              <a:buFont typeface="Wingdings" pitchFamily="2" charset="2"/>
              <a:buNone/>
            </a:pPr>
            <a:r>
              <a:rPr lang="en-US" sz="1100" dirty="0" smtClean="0"/>
              <a:t>Cyberinfrastructure</a:t>
            </a:r>
            <a:endParaRPr lang="en-US" sz="1100" dirty="0"/>
          </a:p>
        </p:txBody>
      </p:sp>
      <p:pic>
        <p:nvPicPr>
          <p:cNvPr id="553991" name="Picture 7" descr="skim"/>
          <p:cNvPicPr>
            <a:picLocks noChangeAspect="1" noChangeArrowheads="1"/>
          </p:cNvPicPr>
          <p:nvPr/>
        </p:nvPicPr>
        <p:blipFill>
          <a:blip r:embed="rId7" cstate="print"/>
          <a:srcRect/>
          <a:stretch>
            <a:fillRect/>
          </a:stretch>
        </p:blipFill>
        <p:spPr bwMode="auto">
          <a:xfrm>
            <a:off x="1567216" y="1447800"/>
            <a:ext cx="1500553" cy="1125415"/>
          </a:xfrm>
          <a:prstGeom prst="rect">
            <a:avLst/>
          </a:prstGeom>
          <a:noFill/>
        </p:spPr>
      </p:pic>
      <p:sp>
        <p:nvSpPr>
          <p:cNvPr id="553992" name="Rectangle 8"/>
          <p:cNvSpPr>
            <a:spLocks noChangeArrowheads="1"/>
          </p:cNvSpPr>
          <p:nvPr/>
        </p:nvSpPr>
        <p:spPr bwMode="auto">
          <a:xfrm>
            <a:off x="1624080" y="259876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100" dirty="0"/>
              <a:t>2004 Keynote:</a:t>
            </a:r>
          </a:p>
          <a:p>
            <a:pPr marL="342900" indent="-342900">
              <a:lnSpc>
                <a:spcPct val="70000"/>
              </a:lnSpc>
              <a:spcBef>
                <a:spcPct val="20000"/>
              </a:spcBef>
              <a:buClr>
                <a:srgbClr val="333399"/>
              </a:buClr>
              <a:buSzPct val="60000"/>
              <a:buFont typeface="Wingdings" pitchFamily="2" charset="2"/>
              <a:buNone/>
            </a:pPr>
            <a:r>
              <a:rPr lang="en-US" sz="1100" dirty="0" err="1"/>
              <a:t>Sangtae</a:t>
            </a:r>
            <a:r>
              <a:rPr lang="en-US" sz="1100" dirty="0"/>
              <a:t> Kim</a:t>
            </a:r>
          </a:p>
          <a:p>
            <a:pPr marL="342900" indent="-342900">
              <a:lnSpc>
                <a:spcPct val="80000"/>
              </a:lnSpc>
              <a:spcBef>
                <a:spcPct val="20000"/>
              </a:spcBef>
              <a:buClr>
                <a:srgbClr val="333399"/>
              </a:buClr>
              <a:buSzPct val="60000"/>
              <a:buFont typeface="Wingdings" pitchFamily="2" charset="2"/>
              <a:buNone/>
            </a:pPr>
            <a:r>
              <a:rPr lang="en-US" sz="1100" dirty="0"/>
              <a:t>NSF </a:t>
            </a:r>
            <a:r>
              <a:rPr lang="en-US" sz="1100" dirty="0" smtClean="0"/>
              <a:t>Shared </a:t>
            </a:r>
          </a:p>
          <a:p>
            <a:pPr marL="342900" indent="-342900">
              <a:lnSpc>
                <a:spcPct val="70000"/>
              </a:lnSpc>
              <a:spcBef>
                <a:spcPct val="20000"/>
              </a:spcBef>
              <a:buClr>
                <a:srgbClr val="333399"/>
              </a:buClr>
              <a:buSzPct val="60000"/>
              <a:buFont typeface="Wingdings" pitchFamily="2" charset="2"/>
              <a:buNone/>
            </a:pPr>
            <a:r>
              <a:rPr lang="en-US" sz="1100" dirty="0" smtClean="0"/>
              <a:t>Cyberinfrastructure</a:t>
            </a:r>
          </a:p>
          <a:p>
            <a:pPr marL="342900" indent="-342900">
              <a:lnSpc>
                <a:spcPct val="70000"/>
              </a:lnSpc>
              <a:spcBef>
                <a:spcPct val="20000"/>
              </a:spcBef>
              <a:buClr>
                <a:srgbClr val="333399"/>
              </a:buClr>
              <a:buSzPct val="60000"/>
              <a:buFont typeface="Wingdings" pitchFamily="2" charset="2"/>
              <a:buNone/>
            </a:pPr>
            <a:r>
              <a:rPr lang="en-US" sz="1100" dirty="0" smtClean="0"/>
              <a:t>Division </a:t>
            </a:r>
            <a:r>
              <a:rPr lang="en-US" sz="1100" dirty="0"/>
              <a:t>Director</a:t>
            </a:r>
          </a:p>
        </p:txBody>
      </p:sp>
      <p:pic>
        <p:nvPicPr>
          <p:cNvPr id="553993" name="Picture 9" descr="freeman"/>
          <p:cNvPicPr>
            <a:picLocks noChangeAspect="1" noChangeArrowheads="1"/>
          </p:cNvPicPr>
          <p:nvPr/>
        </p:nvPicPr>
        <p:blipFill>
          <a:blip r:embed="rId8" cstate="print"/>
          <a:srcRect/>
          <a:stretch>
            <a:fillRect/>
          </a:stretch>
        </p:blipFill>
        <p:spPr bwMode="auto">
          <a:xfrm>
            <a:off x="457200" y="1447800"/>
            <a:ext cx="1066800" cy="1125415"/>
          </a:xfrm>
          <a:prstGeom prst="rect">
            <a:avLst/>
          </a:prstGeom>
          <a:noFill/>
        </p:spPr>
      </p:pic>
      <p:sp>
        <p:nvSpPr>
          <p:cNvPr id="553994" name="Rectangle 10"/>
          <p:cNvSpPr>
            <a:spLocks noChangeArrowheads="1"/>
          </p:cNvSpPr>
          <p:nvPr/>
        </p:nvSpPr>
        <p:spPr bwMode="auto">
          <a:xfrm>
            <a:off x="128850" y="259183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2003 Keynote:</a:t>
            </a:r>
          </a:p>
          <a:p>
            <a:pPr marL="342900" indent="-342900">
              <a:lnSpc>
                <a:spcPct val="60000"/>
              </a:lnSpc>
              <a:spcBef>
                <a:spcPct val="20000"/>
              </a:spcBef>
              <a:buClr>
                <a:srgbClr val="333399"/>
              </a:buClr>
              <a:buSzPct val="60000"/>
              <a:buFont typeface="Wingdings" pitchFamily="2" charset="2"/>
              <a:buNone/>
            </a:pPr>
            <a:r>
              <a:rPr lang="en-US" sz="1100" dirty="0"/>
              <a:t>Peter Freeman</a:t>
            </a:r>
          </a:p>
          <a:p>
            <a:pPr marL="342900" indent="-342900">
              <a:lnSpc>
                <a:spcPct val="70000"/>
              </a:lnSpc>
              <a:spcBef>
                <a:spcPct val="20000"/>
              </a:spcBef>
              <a:buClr>
                <a:srgbClr val="333399"/>
              </a:buClr>
              <a:buSzPct val="60000"/>
              <a:buFont typeface="Wingdings" pitchFamily="2" charset="2"/>
              <a:buNone/>
            </a:pPr>
            <a:r>
              <a:rPr lang="en-US" sz="1100" dirty="0" smtClean="0"/>
              <a:t>NSF</a:t>
            </a:r>
          </a:p>
          <a:p>
            <a:pPr marL="342900" indent="-342900">
              <a:lnSpc>
                <a:spcPct val="70000"/>
              </a:lnSpc>
              <a:spcBef>
                <a:spcPct val="20000"/>
              </a:spcBef>
              <a:buClr>
                <a:srgbClr val="333399"/>
              </a:buClr>
              <a:buSzPct val="60000"/>
              <a:buFont typeface="Wingdings" pitchFamily="2" charset="2"/>
              <a:buNone/>
            </a:pPr>
            <a:r>
              <a:rPr lang="en-US" sz="1100" dirty="0" smtClean="0"/>
              <a:t>Computer &amp; </a:t>
            </a:r>
            <a:r>
              <a:rPr lang="en-US" sz="1100" dirty="0"/>
              <a:t>Information</a:t>
            </a:r>
          </a:p>
          <a:p>
            <a:pPr marL="342900" indent="-342900">
              <a:lnSpc>
                <a:spcPct val="70000"/>
              </a:lnSpc>
              <a:spcBef>
                <a:spcPct val="20000"/>
              </a:spcBef>
              <a:buClr>
                <a:srgbClr val="333399"/>
              </a:buClr>
              <a:buSzPct val="60000"/>
              <a:buFont typeface="Wingdings" pitchFamily="2" charset="2"/>
              <a:buNone/>
            </a:pPr>
            <a:r>
              <a:rPr lang="en-US" sz="1100" dirty="0"/>
              <a:t>Science </a:t>
            </a:r>
            <a:r>
              <a:rPr lang="en-US" sz="1100" dirty="0" smtClean="0"/>
              <a:t>&amp; </a:t>
            </a:r>
            <a:r>
              <a:rPr lang="en-US" sz="1100" dirty="0"/>
              <a:t>Engineering</a:t>
            </a:r>
          </a:p>
          <a:p>
            <a:pPr marL="342900" indent="-342900">
              <a:lnSpc>
                <a:spcPct val="70000"/>
              </a:lnSpc>
              <a:spcBef>
                <a:spcPct val="20000"/>
              </a:spcBef>
              <a:buClr>
                <a:srgbClr val="333399"/>
              </a:buClr>
              <a:buSzPct val="60000"/>
              <a:buFont typeface="Wingdings" pitchFamily="2" charset="2"/>
              <a:buNone/>
            </a:pPr>
            <a:r>
              <a:rPr lang="en-US" sz="1100" dirty="0"/>
              <a:t>Assistant Director</a:t>
            </a:r>
          </a:p>
        </p:txBody>
      </p:sp>
      <p:pic>
        <p:nvPicPr>
          <p:cNvPr id="553995" name="Picture 11" descr="brooks"/>
          <p:cNvPicPr>
            <a:picLocks noChangeAspect="1" noChangeArrowheads="1"/>
          </p:cNvPicPr>
          <p:nvPr/>
        </p:nvPicPr>
        <p:blipFill>
          <a:blip r:embed="rId9" cstate="print"/>
          <a:srcRect/>
          <a:stretch>
            <a:fillRect/>
          </a:stretch>
        </p:blipFill>
        <p:spPr bwMode="auto">
          <a:xfrm>
            <a:off x="3107136" y="1447800"/>
            <a:ext cx="896815" cy="1125415"/>
          </a:xfrm>
          <a:prstGeom prst="rect">
            <a:avLst/>
          </a:prstGeom>
          <a:noFill/>
        </p:spPr>
      </p:pic>
      <p:sp>
        <p:nvSpPr>
          <p:cNvPr id="553996" name="Rectangle 12"/>
          <p:cNvSpPr>
            <a:spLocks noChangeArrowheads="1"/>
          </p:cNvSpPr>
          <p:nvPr/>
        </p:nvSpPr>
        <p:spPr bwMode="auto">
          <a:xfrm>
            <a:off x="2910687" y="2572511"/>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2005 Keynote:</a:t>
            </a:r>
          </a:p>
          <a:p>
            <a:pPr marL="342900" indent="-342900">
              <a:lnSpc>
                <a:spcPct val="70000"/>
              </a:lnSpc>
              <a:spcBef>
                <a:spcPct val="20000"/>
              </a:spcBef>
              <a:buClr>
                <a:srgbClr val="333399"/>
              </a:buClr>
              <a:buSzPct val="60000"/>
              <a:buFont typeface="Wingdings" pitchFamily="2" charset="2"/>
              <a:buNone/>
            </a:pPr>
            <a:r>
              <a:rPr lang="en-US" sz="1100" dirty="0"/>
              <a:t>Walt Brooks</a:t>
            </a:r>
          </a:p>
          <a:p>
            <a:pPr marL="342900" indent="-342900">
              <a:lnSpc>
                <a:spcPct val="70000"/>
              </a:lnSpc>
              <a:spcBef>
                <a:spcPct val="20000"/>
              </a:spcBef>
              <a:buClr>
                <a:srgbClr val="333399"/>
              </a:buClr>
              <a:buSzPct val="60000"/>
              <a:buFont typeface="Wingdings" pitchFamily="2" charset="2"/>
              <a:buNone/>
            </a:pPr>
            <a:r>
              <a:rPr lang="en-US" sz="1100" dirty="0"/>
              <a:t>NASA Advanced</a:t>
            </a:r>
          </a:p>
          <a:p>
            <a:pPr marL="342900" indent="-342900">
              <a:lnSpc>
                <a:spcPct val="70000"/>
              </a:lnSpc>
              <a:spcBef>
                <a:spcPct val="20000"/>
              </a:spcBef>
              <a:buClr>
                <a:srgbClr val="333399"/>
              </a:buClr>
              <a:buSzPct val="60000"/>
              <a:buFont typeface="Wingdings" pitchFamily="2" charset="2"/>
              <a:buNone/>
            </a:pPr>
            <a:r>
              <a:rPr lang="en-US" sz="1100" dirty="0"/>
              <a:t>Supercomputing</a:t>
            </a:r>
          </a:p>
          <a:p>
            <a:pPr marL="342900" indent="-342900">
              <a:lnSpc>
                <a:spcPct val="70000"/>
              </a:lnSpc>
              <a:spcBef>
                <a:spcPct val="20000"/>
              </a:spcBef>
              <a:buClr>
                <a:srgbClr val="333399"/>
              </a:buClr>
              <a:buSzPct val="60000"/>
              <a:buFont typeface="Wingdings" pitchFamily="2" charset="2"/>
              <a:buNone/>
            </a:pPr>
            <a:r>
              <a:rPr lang="en-US" sz="1100" dirty="0"/>
              <a:t>Division Director</a:t>
            </a:r>
          </a:p>
        </p:txBody>
      </p:sp>
      <p:pic>
        <p:nvPicPr>
          <p:cNvPr id="553997" name="Picture 13" descr="boisseau"/>
          <p:cNvPicPr>
            <a:picLocks noChangeAspect="1" noChangeArrowheads="1"/>
          </p:cNvPicPr>
          <p:nvPr/>
        </p:nvPicPr>
        <p:blipFill>
          <a:blip r:embed="rId10" cstate="print"/>
          <a:srcRect/>
          <a:stretch>
            <a:fillRect/>
          </a:stretch>
        </p:blipFill>
        <p:spPr bwMode="auto">
          <a:xfrm>
            <a:off x="5216001" y="1416044"/>
            <a:ext cx="869148" cy="1157171"/>
          </a:xfrm>
          <a:prstGeom prst="rect">
            <a:avLst/>
          </a:prstGeom>
          <a:noFill/>
        </p:spPr>
      </p:pic>
      <p:sp>
        <p:nvSpPr>
          <p:cNvPr id="553998" name="Rectangle 14"/>
          <p:cNvSpPr>
            <a:spLocks noChangeArrowheads="1"/>
          </p:cNvSpPr>
          <p:nvPr/>
        </p:nvSpPr>
        <p:spPr bwMode="auto">
          <a:xfrm>
            <a:off x="4964775" y="2579225"/>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100" dirty="0"/>
              <a:t>2007 Keynote:</a:t>
            </a:r>
          </a:p>
          <a:p>
            <a:pPr marL="342900" indent="-342900">
              <a:lnSpc>
                <a:spcPct val="70000"/>
              </a:lnSpc>
              <a:spcBef>
                <a:spcPct val="20000"/>
              </a:spcBef>
              <a:buClr>
                <a:srgbClr val="333399"/>
              </a:buClr>
              <a:buSzPct val="60000"/>
              <a:buFont typeface="Wingdings" pitchFamily="2" charset="2"/>
              <a:buNone/>
            </a:pPr>
            <a:r>
              <a:rPr lang="en-US" sz="1100" dirty="0"/>
              <a:t>Jay </a:t>
            </a:r>
            <a:r>
              <a:rPr lang="en-US" sz="1100" dirty="0" err="1"/>
              <a:t>Boisseau</a:t>
            </a:r>
            <a:endParaRPr lang="en-US" sz="1100" dirty="0"/>
          </a:p>
          <a:p>
            <a:pPr marL="342900" indent="-342900">
              <a:lnSpc>
                <a:spcPct val="70000"/>
              </a:lnSpc>
              <a:spcBef>
                <a:spcPct val="20000"/>
              </a:spcBef>
              <a:buClr>
                <a:srgbClr val="333399"/>
              </a:buClr>
              <a:buSzPct val="60000"/>
              <a:buFont typeface="Wingdings" pitchFamily="2" charset="2"/>
              <a:buNone/>
            </a:pPr>
            <a:r>
              <a:rPr lang="en-US" sz="1100" dirty="0"/>
              <a:t>Director</a:t>
            </a:r>
          </a:p>
          <a:p>
            <a:pPr marL="342900" indent="-342900">
              <a:lnSpc>
                <a:spcPct val="70000"/>
              </a:lnSpc>
              <a:spcBef>
                <a:spcPct val="20000"/>
              </a:spcBef>
              <a:buClr>
                <a:srgbClr val="333399"/>
              </a:buClr>
              <a:buSzPct val="60000"/>
              <a:buFont typeface="Wingdings" pitchFamily="2" charset="2"/>
              <a:buNone/>
            </a:pPr>
            <a:r>
              <a:rPr lang="en-US" sz="1100" dirty="0"/>
              <a:t>Texas Advanced</a:t>
            </a:r>
          </a:p>
          <a:p>
            <a:pPr marL="342900" indent="-342900">
              <a:lnSpc>
                <a:spcPct val="70000"/>
              </a:lnSpc>
              <a:spcBef>
                <a:spcPct val="20000"/>
              </a:spcBef>
              <a:buClr>
                <a:srgbClr val="333399"/>
              </a:buClr>
              <a:buSzPct val="60000"/>
              <a:buFont typeface="Wingdings" pitchFamily="2" charset="2"/>
              <a:buNone/>
            </a:pPr>
            <a:r>
              <a:rPr lang="en-US" sz="1100" dirty="0"/>
              <a:t>Computing Center</a:t>
            </a:r>
          </a:p>
          <a:p>
            <a:pPr marL="342900" indent="-342900">
              <a:lnSpc>
                <a:spcPct val="70000"/>
              </a:lnSpc>
              <a:spcBef>
                <a:spcPct val="20000"/>
              </a:spcBef>
              <a:buClr>
                <a:srgbClr val="333399"/>
              </a:buClr>
              <a:buSzPct val="60000"/>
              <a:buFont typeface="Wingdings" pitchFamily="2" charset="2"/>
              <a:buNone/>
            </a:pPr>
            <a:r>
              <a:rPr lang="en-US" sz="1100" dirty="0"/>
              <a:t>U. Texas Austin</a:t>
            </a:r>
          </a:p>
        </p:txBody>
      </p:sp>
      <p:pic>
        <p:nvPicPr>
          <p:cNvPr id="554000" name="Picture 16" descr="jose_munoz"/>
          <p:cNvPicPr>
            <a:picLocks noChangeAspect="1" noChangeArrowheads="1"/>
          </p:cNvPicPr>
          <p:nvPr/>
        </p:nvPicPr>
        <p:blipFill>
          <a:blip r:embed="rId11" cstate="print"/>
          <a:srcRect/>
          <a:stretch>
            <a:fillRect/>
          </a:stretch>
        </p:blipFill>
        <p:spPr bwMode="auto">
          <a:xfrm>
            <a:off x="6139306" y="1420420"/>
            <a:ext cx="900449" cy="1178340"/>
          </a:xfrm>
          <a:prstGeom prst="rect">
            <a:avLst/>
          </a:prstGeom>
          <a:noFill/>
        </p:spPr>
      </p:pic>
      <p:sp>
        <p:nvSpPr>
          <p:cNvPr id="554001" name="Text Box 17"/>
          <p:cNvSpPr txBox="1">
            <a:spLocks noChangeArrowheads="1"/>
          </p:cNvSpPr>
          <p:nvPr/>
        </p:nvSpPr>
        <p:spPr bwMode="auto">
          <a:xfrm>
            <a:off x="5947129" y="2572511"/>
            <a:ext cx="1524000" cy="1040285"/>
          </a:xfrm>
          <a:prstGeom prst="rect">
            <a:avLst/>
          </a:prstGeom>
          <a:noFill/>
          <a:ln w="9525">
            <a:noFill/>
            <a:miter lim="800000"/>
            <a:headEnd/>
            <a:tailEnd/>
          </a:ln>
          <a:effectLst/>
        </p:spPr>
        <p:txBody>
          <a:bodyPr>
            <a:spAutoFit/>
          </a:bodyPr>
          <a:lstStyle/>
          <a:p>
            <a:pPr>
              <a:lnSpc>
                <a:spcPct val="80000"/>
              </a:lnSpc>
              <a:spcBef>
                <a:spcPct val="50000"/>
              </a:spcBef>
            </a:pPr>
            <a:r>
              <a:rPr lang="en-US" sz="1100" dirty="0"/>
              <a:t>2008 Keynote: </a:t>
            </a:r>
            <a:r>
              <a:rPr lang="en-US" sz="1100" dirty="0" smtClean="0"/>
              <a:t>        Jos</a:t>
            </a:r>
            <a:r>
              <a:rPr lang="en-US" sz="1100" dirty="0" smtClean="0">
                <a:cs typeface="Times New Roman" pitchFamily="18" charset="0"/>
              </a:rPr>
              <a:t>é </a:t>
            </a:r>
            <a:r>
              <a:rPr lang="en-US" sz="1100" dirty="0">
                <a:cs typeface="Times New Roman" pitchFamily="18" charset="0"/>
              </a:rPr>
              <a:t>Munoz </a:t>
            </a:r>
            <a:r>
              <a:rPr lang="en-US" sz="1100" dirty="0" smtClean="0">
                <a:cs typeface="Times New Roman" pitchFamily="18" charset="0"/>
              </a:rPr>
              <a:t>        Deputy </a:t>
            </a:r>
            <a:r>
              <a:rPr lang="en-US" sz="1100" dirty="0">
                <a:cs typeface="Times New Roman" pitchFamily="18" charset="0"/>
              </a:rPr>
              <a:t>Office </a:t>
            </a:r>
            <a:r>
              <a:rPr lang="en-US" sz="1100" dirty="0" smtClean="0">
                <a:cs typeface="Times New Roman" pitchFamily="18" charset="0"/>
              </a:rPr>
              <a:t>  Director/Senior </a:t>
            </a:r>
            <a:r>
              <a:rPr lang="en-US" sz="1100" dirty="0">
                <a:cs typeface="Times New Roman" pitchFamily="18" charset="0"/>
              </a:rPr>
              <a:t>Scientific Advisor </a:t>
            </a:r>
            <a:r>
              <a:rPr lang="en-US" sz="1100" dirty="0" smtClean="0">
                <a:cs typeface="Times New Roman" pitchFamily="18" charset="0"/>
              </a:rPr>
              <a:t> NSF Office </a:t>
            </a:r>
            <a:r>
              <a:rPr lang="en-US" sz="1100" dirty="0">
                <a:cs typeface="Times New Roman" pitchFamily="18" charset="0"/>
              </a:rPr>
              <a:t>of </a:t>
            </a:r>
            <a:r>
              <a:rPr lang="en-US" sz="1100" dirty="0" smtClean="0">
                <a:cs typeface="Times New Roman" pitchFamily="18" charset="0"/>
              </a:rPr>
              <a:t>Cyberinfrastructure</a:t>
            </a:r>
            <a:endParaRPr lang="en-US" sz="1100" dirty="0">
              <a:cs typeface="Times New Roman" pitchFamily="18" charset="0"/>
            </a:endParaRPr>
          </a:p>
        </p:txBody>
      </p:sp>
      <p:sp>
        <p:nvSpPr>
          <p:cNvPr id="554003" name="Text Box 19"/>
          <p:cNvSpPr txBox="1">
            <a:spLocks noChangeArrowheads="1"/>
          </p:cNvSpPr>
          <p:nvPr/>
        </p:nvSpPr>
        <p:spPr bwMode="auto">
          <a:xfrm>
            <a:off x="7095946" y="2590696"/>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a:t>2009 Keynote: Douglass </a:t>
            </a:r>
            <a:r>
              <a:rPr lang="en-US" sz="1100" dirty="0" smtClean="0"/>
              <a:t>Post     Chief </a:t>
            </a:r>
            <a:r>
              <a:rPr lang="en-US" sz="1100" dirty="0"/>
              <a:t>Scientist         US Dept of Defense       HPC Modernization Program</a:t>
            </a:r>
          </a:p>
        </p:txBody>
      </p:sp>
      <p:sp>
        <p:nvSpPr>
          <p:cNvPr id="553999" name="Text Box 15"/>
          <p:cNvSpPr txBox="1">
            <a:spLocks noChangeArrowheads="1"/>
          </p:cNvSpPr>
          <p:nvPr/>
        </p:nvSpPr>
        <p:spPr bwMode="auto">
          <a:xfrm>
            <a:off x="6034639" y="3609842"/>
            <a:ext cx="2419503" cy="1945148"/>
          </a:xfrm>
          <a:prstGeom prst="rect">
            <a:avLst/>
          </a:prstGeom>
          <a:noFill/>
          <a:ln w="9525">
            <a:noFill/>
            <a:miter lim="800000"/>
            <a:headEnd/>
            <a:tailEnd/>
          </a:ln>
          <a:effectLst/>
        </p:spPr>
        <p:txBody>
          <a:bodyPr wrap="square">
            <a:spAutoFit/>
          </a:bodyPr>
          <a:lstStyle/>
          <a:p>
            <a:pPr>
              <a:spcBef>
                <a:spcPts val="0"/>
              </a:spcBef>
            </a:pPr>
            <a:r>
              <a:rPr lang="en-US" sz="2000" b="1" dirty="0" smtClean="0">
                <a:effectLst>
                  <a:outerShdw blurRad="38100" dist="38100" dir="2700000" algn="tl">
                    <a:srgbClr val="000000">
                      <a:alpha val="43137"/>
                    </a:srgbClr>
                  </a:outerShdw>
                </a:effectLst>
              </a:rPr>
              <a:t>FREE!</a:t>
            </a:r>
          </a:p>
          <a:p>
            <a:pPr>
              <a:spcBef>
                <a:spcPts val="0"/>
              </a:spcBef>
            </a:pPr>
            <a:r>
              <a:rPr lang="en-US" sz="2000" b="1" dirty="0" smtClean="0">
                <a:effectLst>
                  <a:outerShdw blurRad="38100" dist="38100" dir="2700000" algn="tl">
                    <a:srgbClr val="000000">
                      <a:alpha val="43137"/>
                    </a:srgbClr>
                  </a:outerShdw>
                </a:effectLst>
              </a:rPr>
              <a:t>Wed Sep 23 2015</a:t>
            </a:r>
          </a:p>
          <a:p>
            <a:pPr>
              <a:spcBef>
                <a:spcPts val="0"/>
              </a:spcBef>
            </a:pP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a:t>
            </a:r>
            <a:r>
              <a:rPr lang="en-US" sz="1400" dirty="0" smtClean="0">
                <a:solidFill>
                  <a:schemeClr val="bg1"/>
                </a:solidFill>
              </a:rPr>
              <a:t>152 </a:t>
            </a:r>
            <a:r>
              <a:rPr lang="en-US" sz="1400" dirty="0" err="1" smtClean="0">
                <a:solidFill>
                  <a:schemeClr val="bg1"/>
                </a:solidFill>
              </a:rPr>
              <a:t>inhe</a:t>
            </a:r>
            <a:r>
              <a:rPr lang="en-US" sz="1400" dirty="0" smtClean="0">
                <a:solidFill>
                  <a:schemeClr val="bg1"/>
                </a:solidFill>
              </a:rPr>
              <a:t> </a:t>
            </a:r>
            <a:r>
              <a:rPr lang="en-US" sz="1400" dirty="0">
                <a:solidFill>
                  <a:schemeClr val="bg1"/>
                </a:solidFill>
              </a:rPr>
              <a:t>first day, over 200 in the first week, over 225 in the first month.</a:t>
            </a:r>
          </a:p>
        </p:txBody>
      </p:sp>
      <p:sp>
        <p:nvSpPr>
          <p:cNvPr id="554005" name="Text Box 21"/>
          <p:cNvSpPr txBox="1">
            <a:spLocks noChangeArrowheads="1"/>
          </p:cNvSpPr>
          <p:nvPr/>
        </p:nvSpPr>
        <p:spPr bwMode="auto">
          <a:xfrm>
            <a:off x="5947129" y="4628582"/>
            <a:ext cx="2504398" cy="877163"/>
          </a:xfrm>
          <a:prstGeom prst="rect">
            <a:avLst/>
          </a:prstGeom>
          <a:noFill/>
          <a:ln w="9525">
            <a:noFill/>
            <a:miter lim="800000"/>
            <a:headEnd/>
            <a:tailEnd/>
          </a:ln>
          <a:effectLst/>
        </p:spPr>
        <p:txBody>
          <a:bodyPr wrap="square">
            <a:spAutoFit/>
          </a:bodyPr>
          <a:lstStyle/>
          <a:p>
            <a:pPr>
              <a:spcBef>
                <a:spcPts val="0"/>
              </a:spcBef>
            </a:pPr>
            <a:r>
              <a:rPr lang="en-US" sz="1500" b="1" dirty="0" smtClean="0"/>
              <a:t>Reception/Poster Session</a:t>
            </a:r>
          </a:p>
          <a:p>
            <a:pPr>
              <a:spcBef>
                <a:spcPts val="0"/>
              </a:spcBef>
            </a:pPr>
            <a:r>
              <a:rPr lang="en-US" sz="1500" b="1" dirty="0" smtClean="0"/>
              <a:t>Tue Sep 22 2015 </a:t>
            </a:r>
            <a:r>
              <a:rPr lang="en-US" sz="1500" b="1" dirty="0"/>
              <a:t>@ </a:t>
            </a:r>
            <a:r>
              <a:rPr lang="en-US" sz="1500" b="1" dirty="0" smtClean="0"/>
              <a:t>OU</a:t>
            </a:r>
            <a:endParaRPr lang="en-US" sz="1500" b="1" dirty="0"/>
          </a:p>
          <a:p>
            <a:pPr>
              <a:lnSpc>
                <a:spcPct val="20000"/>
              </a:lnSpc>
              <a:spcBef>
                <a:spcPct val="50000"/>
              </a:spcBef>
            </a:pPr>
            <a:r>
              <a:rPr lang="en-US" sz="1500" b="1" dirty="0" smtClean="0"/>
              <a:t>Symposium</a:t>
            </a:r>
          </a:p>
          <a:p>
            <a:pPr>
              <a:lnSpc>
                <a:spcPct val="20000"/>
              </a:lnSpc>
              <a:spcBef>
                <a:spcPct val="50000"/>
              </a:spcBef>
            </a:pPr>
            <a:r>
              <a:rPr lang="en-US" sz="1500" b="1" dirty="0" smtClean="0"/>
              <a:t>Wed Sep 23 2015 </a:t>
            </a:r>
            <a:r>
              <a:rPr lang="en-US" sz="1500" b="1" dirty="0"/>
              <a:t>@ </a:t>
            </a:r>
            <a:r>
              <a:rPr lang="en-US" sz="1500" b="1" dirty="0" smtClean="0"/>
              <a:t>OU</a:t>
            </a:r>
          </a:p>
        </p:txBody>
      </p:sp>
      <p:pic>
        <p:nvPicPr>
          <p:cNvPr id="554006" name="Picture 22" descr="post_douglass"/>
          <p:cNvPicPr>
            <a:picLocks noChangeAspect="1" noChangeArrowheads="1"/>
          </p:cNvPicPr>
          <p:nvPr/>
        </p:nvPicPr>
        <p:blipFill>
          <a:blip r:embed="rId12" cstate="print"/>
          <a:srcRect/>
          <a:stretch>
            <a:fillRect/>
          </a:stretch>
        </p:blipFill>
        <p:spPr bwMode="auto">
          <a:xfrm>
            <a:off x="7162800" y="1420420"/>
            <a:ext cx="943654" cy="1178340"/>
          </a:xfrm>
          <a:prstGeom prst="rect">
            <a:avLst/>
          </a:prstGeom>
          <a:noFill/>
        </p:spPr>
      </p:pic>
      <p:pic>
        <p:nvPicPr>
          <p:cNvPr id="79874" name="Picture 2"/>
          <p:cNvPicPr>
            <a:picLocks noChangeAspect="1" noChangeArrowheads="1"/>
          </p:cNvPicPr>
          <p:nvPr/>
        </p:nvPicPr>
        <p:blipFill>
          <a:blip r:embed="rId13" cstate="print"/>
          <a:srcRect/>
          <a:stretch>
            <a:fillRect/>
          </a:stretch>
        </p:blipFill>
        <p:spPr bwMode="auto">
          <a:xfrm>
            <a:off x="434454" y="3583477"/>
            <a:ext cx="937146" cy="1199547"/>
          </a:xfrm>
          <a:prstGeom prst="rect">
            <a:avLst/>
          </a:prstGeom>
          <a:noFill/>
          <a:ln w="9525">
            <a:noFill/>
            <a:miter lim="800000"/>
            <a:headEnd/>
            <a:tailEnd/>
          </a:ln>
        </p:spPr>
      </p:pic>
      <p:sp>
        <p:nvSpPr>
          <p:cNvPr id="27" name="Text Box 19"/>
          <p:cNvSpPr txBox="1">
            <a:spLocks noChangeArrowheads="1"/>
          </p:cNvSpPr>
          <p:nvPr/>
        </p:nvSpPr>
        <p:spPr bwMode="auto">
          <a:xfrm>
            <a:off x="258735" y="4769149"/>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2010 </a:t>
            </a:r>
            <a:r>
              <a:rPr lang="en-US" sz="1100" dirty="0"/>
              <a:t>Keynote</a:t>
            </a:r>
            <a:r>
              <a:rPr lang="en-US" sz="1100" dirty="0" smtClean="0"/>
              <a:t>:    Horst Simon     Deputy Director         Lawrence Berkeley National Laboratory</a:t>
            </a:r>
            <a:endParaRPr lang="en-US" sz="1100" dirty="0"/>
          </a:p>
        </p:txBody>
      </p:sp>
      <p:sp>
        <p:nvSpPr>
          <p:cNvPr id="31" name="Footer Placeholder 3"/>
          <p:cNvSpPr>
            <a:spLocks noGrp="1"/>
          </p:cNvSpPr>
          <p:nvPr>
            <p:ph type="ftr" sz="quarter" idx="10"/>
          </p:nvPr>
        </p:nvSpPr>
        <p:spPr>
          <a:xfrm>
            <a:off x="2633663" y="6172200"/>
            <a:ext cx="3995737" cy="457200"/>
          </a:xfrm>
          <a:noFill/>
        </p:spPr>
        <p:txBody>
          <a:bodyPr/>
          <a:lstStyle/>
          <a:p>
            <a:pPr>
              <a:defRPr/>
            </a:pPr>
            <a:r>
              <a:rPr lang="en-US" dirty="0" smtClean="0"/>
              <a:t>Supercomputing in Plain English: Instruct Lev Par</a:t>
            </a:r>
            <a:endParaRPr lang="en-US" dirty="0"/>
          </a:p>
          <a:p>
            <a:pPr>
              <a:defRPr/>
            </a:pPr>
            <a:r>
              <a:rPr lang="en-US" dirty="0" smtClean="0"/>
              <a:t>Tue Feb 3 2015</a:t>
            </a:r>
            <a:endParaRPr lang="en-US" dirty="0"/>
          </a:p>
        </p:txBody>
      </p:sp>
      <p:pic>
        <p:nvPicPr>
          <p:cNvPr id="33" name="Picture 32" descr="schneider_barry_cropped.png"/>
          <p:cNvPicPr>
            <a:picLocks noChangeAspect="1"/>
          </p:cNvPicPr>
          <p:nvPr/>
        </p:nvPicPr>
        <p:blipFill>
          <a:blip r:embed="rId14" cstate="print"/>
          <a:stretch>
            <a:fillRect/>
          </a:stretch>
        </p:blipFill>
        <p:spPr>
          <a:xfrm>
            <a:off x="1464901" y="3599148"/>
            <a:ext cx="911016" cy="1170001"/>
          </a:xfrm>
          <a:prstGeom prst="rect">
            <a:avLst/>
          </a:prstGeom>
        </p:spPr>
      </p:pic>
      <p:sp>
        <p:nvSpPr>
          <p:cNvPr id="34" name="Text Box 19"/>
          <p:cNvSpPr txBox="1">
            <a:spLocks noChangeArrowheads="1"/>
          </p:cNvSpPr>
          <p:nvPr/>
        </p:nvSpPr>
        <p:spPr bwMode="auto">
          <a:xfrm>
            <a:off x="1314773" y="4755501"/>
            <a:ext cx="1447800" cy="854080"/>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2011 </a:t>
            </a:r>
            <a:r>
              <a:rPr lang="en-US" sz="1100" dirty="0"/>
              <a:t>Keynote: </a:t>
            </a:r>
            <a:r>
              <a:rPr lang="en-US" sz="1100" dirty="0" smtClean="0"/>
              <a:t>   Barry Schneider  Program Manager         National Science Foundation</a:t>
            </a:r>
            <a:endParaRPr lang="en-US" sz="1100" dirty="0"/>
          </a:p>
        </p:txBody>
      </p:sp>
      <p:sp>
        <p:nvSpPr>
          <p:cNvPr id="32" name="Text Box 19"/>
          <p:cNvSpPr txBox="1">
            <a:spLocks noChangeArrowheads="1"/>
          </p:cNvSpPr>
          <p:nvPr/>
        </p:nvSpPr>
        <p:spPr bwMode="auto">
          <a:xfrm>
            <a:off x="2371453" y="4706622"/>
            <a:ext cx="1447800" cy="10064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100" dirty="0" smtClean="0"/>
              <a:t>2012 </a:t>
            </a:r>
            <a:r>
              <a:rPr lang="en-US" sz="1100" dirty="0"/>
              <a:t>Keynote: </a:t>
            </a:r>
            <a:r>
              <a:rPr lang="en-US" sz="1100" dirty="0" smtClean="0"/>
              <a:t>   Thom Dunning  Director          National Center for Supercomputing Applications</a:t>
            </a:r>
            <a:endParaRPr lang="en-US" sz="1100" dirty="0"/>
          </a:p>
        </p:txBody>
      </p:sp>
      <p:sp>
        <p:nvSpPr>
          <p:cNvPr id="4" name="TextBox 3"/>
          <p:cNvSpPr txBox="1"/>
          <p:nvPr/>
        </p:nvSpPr>
        <p:spPr>
          <a:xfrm>
            <a:off x="3486318" y="4791009"/>
            <a:ext cx="1572769" cy="1107996"/>
          </a:xfrm>
          <a:prstGeom prst="rect">
            <a:avLst/>
          </a:prstGeom>
          <a:noFill/>
        </p:spPr>
        <p:txBody>
          <a:bodyPr wrap="square" rtlCol="0">
            <a:spAutoFit/>
          </a:bodyPr>
          <a:lstStyle/>
          <a:p>
            <a:r>
              <a:rPr lang="en-US" sz="1100" dirty="0"/>
              <a:t>2013 Keynote:      </a:t>
            </a:r>
            <a:r>
              <a:rPr lang="en-US" sz="1100" dirty="0" smtClean="0"/>
              <a:t>       John </a:t>
            </a:r>
            <a:r>
              <a:rPr lang="en-US" sz="1100" dirty="0" err="1"/>
              <a:t>Shalf</a:t>
            </a:r>
            <a:r>
              <a:rPr lang="en-US" sz="1100" dirty="0"/>
              <a:t>           </a:t>
            </a:r>
            <a:r>
              <a:rPr lang="en-US" sz="1100" dirty="0" smtClean="0"/>
              <a:t>        </a:t>
            </a:r>
            <a:r>
              <a:rPr lang="en-US" sz="1100" dirty="0" err="1" smtClean="0"/>
              <a:t>Dept</a:t>
            </a:r>
            <a:r>
              <a:rPr lang="en-US" sz="1100" dirty="0" smtClean="0"/>
              <a:t> </a:t>
            </a:r>
            <a:r>
              <a:rPr lang="en-US" sz="1100" dirty="0"/>
              <a:t>Head </a:t>
            </a:r>
            <a:r>
              <a:rPr lang="en-US" sz="1100" dirty="0" smtClean="0"/>
              <a:t>CS Lawrence           Berkeley </a:t>
            </a:r>
            <a:r>
              <a:rPr lang="en-US" sz="1100" dirty="0"/>
              <a:t>Lab      </a:t>
            </a:r>
            <a:r>
              <a:rPr lang="en-US" sz="1100" dirty="0" smtClean="0"/>
              <a:t>    </a:t>
            </a:r>
            <a:r>
              <a:rPr lang="en-US" sz="1100" dirty="0"/>
              <a:t>CTO, </a:t>
            </a:r>
            <a:r>
              <a:rPr lang="en-US" sz="1100" dirty="0" smtClean="0"/>
              <a:t>NERSC</a:t>
            </a:r>
            <a:endParaRPr lang="en-US" sz="1100" dirty="0"/>
          </a:p>
        </p:txBody>
      </p:sp>
      <p:pic>
        <p:nvPicPr>
          <p:cNvPr id="2050" name="Picture 2" descr="http://151.1.219.218/0363ab79-79e0-4d83-a130-9d6d3eb28b6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06" y="3612796"/>
            <a:ext cx="850250" cy="11348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72316" y="4748048"/>
            <a:ext cx="1671430" cy="1200329"/>
          </a:xfrm>
          <a:prstGeom prst="rect">
            <a:avLst/>
          </a:prstGeom>
          <a:noFill/>
        </p:spPr>
        <p:txBody>
          <a:bodyPr wrap="square" rtlCol="0">
            <a:spAutoFit/>
          </a:bodyPr>
          <a:lstStyle/>
          <a:p>
            <a:r>
              <a:rPr lang="en-US" sz="1200" dirty="0" smtClean="0"/>
              <a:t>2014 </a:t>
            </a:r>
            <a:r>
              <a:rPr lang="en-US" sz="1200" dirty="0"/>
              <a:t>Keynote:      </a:t>
            </a:r>
            <a:r>
              <a:rPr lang="en-US" sz="1200" dirty="0" smtClean="0"/>
              <a:t>       </a:t>
            </a:r>
            <a:r>
              <a:rPr lang="en-US" sz="1200" smtClean="0"/>
              <a:t>Irene Qualters                   </a:t>
            </a:r>
            <a:r>
              <a:rPr lang="en-US" sz="1200" dirty="0" smtClean="0"/>
              <a:t>Division Director Advanced           </a:t>
            </a:r>
            <a:r>
              <a:rPr lang="en-US" sz="1200" dirty="0" err="1" smtClean="0"/>
              <a:t>Cyberinfarstructure</a:t>
            </a:r>
            <a:r>
              <a:rPr lang="en-US" sz="1200" dirty="0" smtClean="0"/>
              <a:t>          Division, NSF</a:t>
            </a:r>
            <a:endParaRPr lang="en-US" sz="1200" dirty="0"/>
          </a:p>
        </p:txBody>
      </p:sp>
    </p:spTree>
    <p:custDataLst>
      <p:tags r:id="rId1"/>
    </p:custDataLst>
    <p:extLst>
      <p:ext uri="{BB962C8B-B14F-4D97-AF65-F5344CB8AC3E}">
        <p14:creationId xmlns:p14="http://schemas.microsoft.com/office/powerpoint/2010/main" val="203647345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Instruct Lev Par</a:t>
            </a:r>
            <a:endParaRPr lang="en-US" dirty="0"/>
          </a:p>
          <a:p>
            <a:r>
              <a:rPr lang="en-US" dirty="0" smtClean="0"/>
              <a:t>Tue Feb 3 2015</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83F78067-4C0F-4740-A886-1AD98755BF04}" type="slidenum">
              <a:rPr lang="en-US"/>
              <a:pPr/>
              <a:t>79</a:t>
            </a:fld>
            <a:endParaRPr lang="en-US"/>
          </a:p>
        </p:txBody>
      </p:sp>
      <p:sp>
        <p:nvSpPr>
          <p:cNvPr id="617474" name="Rectangle 2"/>
          <p:cNvSpPr>
            <a:spLocks noGrp="1" noChangeArrowheads="1"/>
          </p:cNvSpPr>
          <p:nvPr>
            <p:ph type="title"/>
          </p:nvPr>
        </p:nvSpPr>
        <p:spPr/>
        <p:txBody>
          <a:bodyPr/>
          <a:lstStyle/>
          <a:p>
            <a:r>
              <a:rPr lang="en-US"/>
              <a:t>References</a:t>
            </a:r>
          </a:p>
        </p:txBody>
      </p:sp>
      <p:sp>
        <p:nvSpPr>
          <p:cNvPr id="617475" name="Text Box 3"/>
          <p:cNvSpPr txBox="1">
            <a:spLocks noChangeArrowheads="1"/>
          </p:cNvSpPr>
          <p:nvPr/>
        </p:nvSpPr>
        <p:spPr bwMode="auto">
          <a:xfrm>
            <a:off x="609600" y="1219200"/>
            <a:ext cx="8001000" cy="3059299"/>
          </a:xfrm>
          <a:prstGeom prst="rect">
            <a:avLst/>
          </a:prstGeom>
          <a:noFill/>
          <a:ln w="9525">
            <a:noFill/>
            <a:miter lim="800000"/>
            <a:headEnd/>
            <a:tailEnd/>
          </a:ln>
          <a:effectLst/>
        </p:spPr>
        <p:txBody>
          <a:bodyPr>
            <a:spAutoFit/>
          </a:bodyPr>
          <a:lstStyle/>
          <a:p>
            <a:pPr algn="l"/>
            <a:r>
              <a:rPr lang="en-US" dirty="0">
                <a:solidFill>
                  <a:schemeClr val="folHlink"/>
                </a:solidFill>
              </a:rPr>
              <a:t>[1] Steve </a:t>
            </a:r>
            <a:r>
              <a:rPr lang="en-US" dirty="0" err="1">
                <a:solidFill>
                  <a:schemeClr val="folHlink"/>
                </a:solidFill>
              </a:rPr>
              <a:t>Behling</a:t>
            </a:r>
            <a:r>
              <a:rPr lang="en-US" dirty="0">
                <a:solidFill>
                  <a:schemeClr val="folHlink"/>
                </a:solidFill>
              </a:rPr>
              <a:t> et al, </a:t>
            </a:r>
            <a:r>
              <a:rPr lang="en-US" i="1" dirty="0">
                <a:solidFill>
                  <a:schemeClr val="folHlink"/>
                </a:solidFill>
              </a:rPr>
              <a:t>The POWER4 Processor Introduction and Tuning Guide</a:t>
            </a:r>
            <a:r>
              <a:rPr lang="en-US" dirty="0">
                <a:solidFill>
                  <a:schemeClr val="folHlink"/>
                </a:solidFill>
              </a:rPr>
              <a:t>, IBM, 2001.</a:t>
            </a:r>
          </a:p>
          <a:p>
            <a:pPr algn="l"/>
            <a:r>
              <a:rPr lang="en-US" dirty="0">
                <a:solidFill>
                  <a:schemeClr val="folHlink"/>
                </a:solidFill>
              </a:rPr>
              <a:t>[2] </a:t>
            </a:r>
            <a:r>
              <a:rPr lang="en-US" i="1" dirty="0">
                <a:solidFill>
                  <a:schemeClr val="folHlink"/>
                </a:solidFill>
              </a:rPr>
              <a:t>Intel® 64 and IA-32 Architectures Optimization Reference Manual</a:t>
            </a:r>
            <a:r>
              <a:rPr lang="en-US" dirty="0">
                <a:solidFill>
                  <a:schemeClr val="folHlink"/>
                </a:solidFill>
              </a:rPr>
              <a:t>, Order Number: </a:t>
            </a:r>
            <a:r>
              <a:rPr lang="en-US" dirty="0" smtClean="0">
                <a:solidFill>
                  <a:schemeClr val="folHlink"/>
                </a:solidFill>
              </a:rPr>
              <a:t>248966-015, May 2007.</a:t>
            </a:r>
            <a:endParaRPr lang="en-US" dirty="0">
              <a:solidFill>
                <a:schemeClr val="folHlink"/>
              </a:solidFill>
            </a:endParaRPr>
          </a:p>
          <a:p>
            <a:pPr algn="l"/>
            <a:r>
              <a:rPr lang="en-US" dirty="0">
                <a:solidFill>
                  <a:schemeClr val="folHlink"/>
                </a:solidFill>
                <a:latin typeface="Courier New" pitchFamily="49" charset="0"/>
                <a:hlinkClick r:id="rId4"/>
              </a:rPr>
              <a:t>http://www.intel.com/design/processor/manuals/248966.pdf</a:t>
            </a:r>
            <a:endParaRPr lang="en-US" dirty="0">
              <a:solidFill>
                <a:schemeClr val="folHlink"/>
              </a:solidFill>
              <a:latin typeface="Courier New" pitchFamily="49" charset="0"/>
            </a:endParaRPr>
          </a:p>
          <a:p>
            <a:pPr algn="l"/>
            <a:r>
              <a:rPr lang="en-US" dirty="0">
                <a:solidFill>
                  <a:schemeClr val="folHlink"/>
                </a:solidFill>
              </a:rPr>
              <a:t>[3] Kevin Dowd and Charles Severance, </a:t>
            </a:r>
            <a:r>
              <a:rPr lang="en-US" i="1" dirty="0">
                <a:solidFill>
                  <a:schemeClr val="folHlink"/>
                </a:solidFill>
              </a:rPr>
              <a:t>High Performance Computing,</a:t>
            </a:r>
          </a:p>
          <a:p>
            <a:pPr algn="l"/>
            <a:r>
              <a:rPr lang="en-US" i="1" dirty="0">
                <a:solidFill>
                  <a:schemeClr val="folHlink"/>
                </a:solidFill>
              </a:rPr>
              <a:t>       </a:t>
            </a:r>
            <a:r>
              <a:rPr lang="en-US" dirty="0">
                <a:solidFill>
                  <a:schemeClr val="folHlink"/>
                </a:solidFill>
              </a:rPr>
              <a:t>2</a:t>
            </a:r>
            <a:r>
              <a:rPr lang="en-US" baseline="30000" dirty="0">
                <a:solidFill>
                  <a:schemeClr val="folHlink"/>
                </a:solidFill>
              </a:rPr>
              <a:t>nd</a:t>
            </a:r>
            <a:r>
              <a:rPr lang="en-US" dirty="0">
                <a:solidFill>
                  <a:schemeClr val="folHlink"/>
                </a:solidFill>
              </a:rPr>
              <a:t> ed.</a:t>
            </a:r>
            <a:r>
              <a:rPr lang="en-US" i="1" dirty="0">
                <a:solidFill>
                  <a:schemeClr val="folHlink"/>
                </a:solidFill>
              </a:rPr>
              <a:t>  </a:t>
            </a:r>
            <a:r>
              <a:rPr lang="en-US" dirty="0">
                <a:solidFill>
                  <a:schemeClr val="folHlink"/>
                </a:solidFill>
              </a:rPr>
              <a:t>O’Reilly, 1998.</a:t>
            </a:r>
          </a:p>
          <a:p>
            <a:pPr algn="l">
              <a:lnSpc>
                <a:spcPct val="120000"/>
              </a:lnSpc>
            </a:pPr>
            <a:r>
              <a:rPr lang="en-US" dirty="0">
                <a:solidFill>
                  <a:schemeClr val="folHlink"/>
                </a:solidFill>
                <a:cs typeface="Arial" charset="0"/>
              </a:rPr>
              <a:t>[4] Code courtesy of Dan Weber, 2001</a:t>
            </a:r>
            <a:r>
              <a:rPr lang="en-US" dirty="0" smtClean="0">
                <a:solidFill>
                  <a:schemeClr val="folHlink"/>
                </a:solidFill>
                <a:cs typeface="Arial" charset="0"/>
              </a:rPr>
              <a:t>.</a:t>
            </a:r>
          </a:p>
          <a:p>
            <a:pPr algn="l"/>
            <a:r>
              <a:rPr lang="en-US" dirty="0" smtClean="0">
                <a:solidFill>
                  <a:schemeClr val="folHlink"/>
                </a:solidFill>
                <a:cs typeface="Arial" charset="0"/>
              </a:rPr>
              <a:t>[5] </a:t>
            </a:r>
            <a:r>
              <a:rPr lang="en-US" dirty="0"/>
              <a:t>Intel® 64 and </a:t>
            </a:r>
            <a:r>
              <a:rPr lang="en-US" dirty="0" smtClean="0"/>
              <a:t>IA-32 Architectures Optimization </a:t>
            </a:r>
            <a:r>
              <a:rPr lang="en-US" dirty="0"/>
              <a:t>Reference Manual</a:t>
            </a:r>
            <a:endParaRPr lang="en-US" dirty="0" smtClean="0">
              <a:solidFill>
                <a:schemeClr val="folHlink"/>
              </a:solidFill>
              <a:cs typeface="Arial" charset="0"/>
            </a:endParaRPr>
          </a:p>
          <a:p>
            <a:pPr algn="l">
              <a:lnSpc>
                <a:spcPct val="120000"/>
              </a:lnSpc>
            </a:pPr>
            <a:r>
              <a:rPr lang="en-US" sz="1100" dirty="0" smtClean="0">
                <a:solidFill>
                  <a:schemeClr val="folHlink"/>
                </a:solidFill>
                <a:latin typeface="Courier New" pitchFamily="49" charset="0"/>
                <a:cs typeface="Courier New" pitchFamily="49" charset="0"/>
                <a:hlinkClick r:id="rId5"/>
              </a:rPr>
              <a:t>http://www.intel.com/content/dam/doc/manual/64-ia-32-architectures-optimization-manual.pdf</a:t>
            </a:r>
            <a:endParaRPr lang="en-US" sz="1100" dirty="0">
              <a:solidFill>
                <a:schemeClr val="folHlink"/>
              </a:solidFill>
              <a:latin typeface="Courier New" pitchFamily="49" charset="0"/>
              <a:cs typeface="Courier New" pitchFamily="49" charset="0"/>
            </a:endParaRPr>
          </a:p>
          <a:p>
            <a:pPr algn="l"/>
            <a:endParaRPr lang="en-US" sz="1400" dirty="0">
              <a:solidFill>
                <a:schemeClr val="folHlink"/>
              </a:solidFill>
            </a:endParaRPr>
          </a:p>
        </p:txBody>
      </p:sp>
    </p:spTree>
    <p:custDataLst>
      <p:tags r:id="rId1"/>
    </p:custDataLst>
    <p:extLst>
      <p:ext uri="{BB962C8B-B14F-4D97-AF65-F5344CB8AC3E}">
        <p14:creationId xmlns:p14="http://schemas.microsoft.com/office/powerpoint/2010/main" val="2945123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Instruct Lev Par</a:t>
            </a:r>
            <a:endParaRPr lang="en-US" dirty="0"/>
          </a:p>
          <a:p>
            <a:r>
              <a:rPr lang="en-US" dirty="0" smtClean="0"/>
              <a:t>Tue Feb 3 2015</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dirty="0" smtClean="0"/>
          </a:p>
          <a:p>
            <a:pPr algn="ctr">
              <a:buFont typeface="Wingdings" pitchFamily="2" charset="2"/>
              <a:buNone/>
            </a:pPr>
            <a:r>
              <a:rPr lang="en-US" sz="1800" dirty="0" smtClean="0">
                <a:latin typeface="Courier New" pitchFamily="49" charset="0"/>
                <a:cs typeface="Courier New" pitchFamily="49" charset="0"/>
                <a:hlinkClick r:id="rId3"/>
              </a:rPr>
              <a:t>http://jwplayer.onenet.net/stream6/sipe.html</a:t>
            </a:r>
            <a:endParaRPr lang="en-US" sz="1800" dirty="0" smtClean="0">
              <a:latin typeface="Courier New" pitchFamily="49" charset="0"/>
              <a:cs typeface="Courier New" pitchFamily="49" charset="0"/>
            </a:endParaRPr>
          </a:p>
          <a:p>
            <a:pPr>
              <a:buNone/>
            </a:pPr>
            <a:endParaRPr lang="en-US" dirty="0" smtClean="0"/>
          </a:p>
          <a:p>
            <a:pPr>
              <a:buNone/>
            </a:pPr>
            <a:r>
              <a:rPr lang="en-US" dirty="0" err="1" smtClean="0"/>
              <a:t>Wowza</a:t>
            </a:r>
            <a:r>
              <a:rPr lang="en-US" dirty="0" smtClean="0"/>
              <a:t> behaves a lot like YouTube, except live.</a:t>
            </a:r>
            <a:endParaRPr lang="en-US" dirty="0"/>
          </a:p>
          <a:p>
            <a:pPr>
              <a:buNone/>
            </a:pPr>
            <a:endParaRPr lang="en-US" dirty="0" smtClean="0"/>
          </a:p>
          <a:p>
            <a:pPr>
              <a:buNone/>
            </a:pPr>
            <a:r>
              <a:rPr lang="en-US" dirty="0"/>
              <a:t>Many thanks to </a:t>
            </a:r>
            <a:r>
              <a:rPr lang="en-US" dirty="0" smtClean="0"/>
              <a:t>James Deaton, Skyler </a:t>
            </a:r>
            <a:r>
              <a:rPr lang="en-US" dirty="0"/>
              <a:t>Donahue, Jeremy Wright and Steven Haldeman of </a:t>
            </a:r>
            <a:r>
              <a:rPr lang="en-US" dirty="0" err="1"/>
              <a:t>OneNet</a:t>
            </a:r>
            <a:r>
              <a:rPr lang="en-US" dirty="0"/>
              <a:t> for providing this</a:t>
            </a:r>
            <a:r>
              <a:rPr lang="en-US" dirty="0" smtClean="0"/>
              <a:t>.</a:t>
            </a:r>
          </a:p>
          <a:p>
            <a:pPr>
              <a:buNone/>
            </a:pPr>
            <a:endParaRPr lang="en-US" dirty="0"/>
          </a:p>
          <a:p>
            <a:pPr>
              <a:buNone/>
            </a:pPr>
            <a:r>
              <a:rPr lang="en-US" b="1" dirty="0"/>
              <a:t>PLEASE MUTE YOURSELF.</a:t>
            </a:r>
          </a:p>
          <a:p>
            <a:pPr>
              <a:buNone/>
            </a:pPr>
            <a:endParaRPr lang="en-US" dirty="0"/>
          </a:p>
          <a:p>
            <a:pPr>
              <a:buFont typeface="Wingdings" pitchFamily="2" charset="2"/>
              <a:buNone/>
            </a:pPr>
            <a:endParaRPr lang="en-US" dirty="0"/>
          </a:p>
        </p:txBody>
      </p:sp>
    </p:spTree>
    <p:extLst>
      <p:ext uri="{BB962C8B-B14F-4D97-AF65-F5344CB8AC3E}">
        <p14:creationId xmlns:p14="http://schemas.microsoft.com/office/powerpoint/2010/main" val="42936503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(7 and 8): IE, Firefox, Chrome, Opera, Safari</a:t>
            </a:r>
          </a:p>
          <a:p>
            <a:r>
              <a:rPr lang="en-US" dirty="0" err="1" smtClean="0"/>
              <a:t>MacOS</a:t>
            </a:r>
            <a:r>
              <a:rPr lang="en-US" dirty="0" smtClean="0"/>
              <a:t> X: Safari, Firefox</a:t>
            </a:r>
          </a:p>
          <a:p>
            <a:r>
              <a:rPr lang="en-US" dirty="0" smtClean="0"/>
              <a:t>Linux: Firefox, Opera</a:t>
            </a:r>
          </a:p>
          <a:p>
            <a:pPr marL="0" indent="0">
              <a:buNone/>
            </a:pPr>
            <a:r>
              <a:rPr lang="en-US" dirty="0" smtClean="0">
                <a:solidFill>
                  <a:schemeClr val="bg1"/>
                </a:solidFill>
              </a:rPr>
              <a:t>We’ve also successfully tested it on devices with:</a:t>
            </a:r>
          </a:p>
          <a:p>
            <a:pPr marL="0" indent="0">
              <a:buNone/>
            </a:pPr>
            <a:r>
              <a:rPr lang="en-US" dirty="0" smtClean="0">
                <a:solidFill>
                  <a:schemeClr val="bg1"/>
                </a:solidFill>
              </a:rPr>
              <a:t>Android</a:t>
            </a:r>
          </a:p>
          <a:p>
            <a:pPr marL="0" indent="0">
              <a:buNone/>
            </a:pPr>
            <a:r>
              <a:rPr lang="en-US" dirty="0" err="1" smtClean="0">
                <a:solidFill>
                  <a:schemeClr val="bg1"/>
                </a:solidFill>
              </a:rPr>
              <a:t>iOS</a:t>
            </a:r>
            <a:endParaRPr lang="en-US" dirty="0" smtClean="0">
              <a:solidFill>
                <a:schemeClr val="bg1"/>
              </a:solidFill>
            </a:endParaRPr>
          </a:p>
          <a:p>
            <a:pPr marL="0" indent="0">
              <a:buNone/>
            </a:pPr>
            <a:r>
              <a:rPr lang="en-US" dirty="0" smtClean="0">
                <a:solidFill>
                  <a:schemeClr val="bg1"/>
                </a:solidFill>
              </a:rPr>
              <a:t>However, we make no representations on the likelihood of it working on your device, because we don’t know which versions of Android or iOS it mi</a:t>
            </a:r>
          </a:p>
          <a:p>
            <a:pPr marL="0" indent="0">
              <a:buNone/>
            </a:pPr>
            <a:r>
              <a:rPr lang="en-US" b="1" dirty="0"/>
              <a:t>PLEASE MUTE YOURSELF.</a:t>
            </a:r>
          </a:p>
          <a:p>
            <a:pPr marL="0" indent="0">
              <a:buNone/>
            </a:pPr>
            <a:r>
              <a:rPr lang="en-US" dirty="0" err="1" smtClean="0">
                <a:solidFill>
                  <a:schemeClr val="bg1"/>
                </a:solidFill>
              </a:rPr>
              <a:t>ght</a:t>
            </a:r>
            <a:r>
              <a:rPr lang="en-US" dirty="0" smtClean="0">
                <a:solidFill>
                  <a:schemeClr val="bg1"/>
                </a:solidFill>
              </a:rPr>
              <a:t> or might not work with.</a:t>
            </a:r>
            <a:endParaRPr lang="en-US" dirty="0">
              <a:solidFill>
                <a:schemeClr val="bg1"/>
              </a:solidFill>
            </a:endParaRPr>
          </a:p>
        </p:txBody>
      </p:sp>
      <p:sp>
        <p:nvSpPr>
          <p:cNvPr id="4" name="Footer Placeholder 3"/>
          <p:cNvSpPr>
            <a:spLocks noGrp="1"/>
          </p:cNvSpPr>
          <p:nvPr>
            <p:ph type="ftr" sz="quarter" idx="10"/>
          </p:nvPr>
        </p:nvSpPr>
        <p:spPr/>
        <p:txBody>
          <a:bodyPr/>
          <a:lstStyle/>
          <a:p>
            <a:pPr>
              <a:defRPr/>
            </a:pPr>
            <a:r>
              <a:rPr lang="en-US" dirty="0" smtClean="0"/>
              <a:t>Supercomputing in Plain English: Instruct Lev Par</a:t>
            </a:r>
          </a:p>
          <a:p>
            <a:pPr>
              <a:defRPr/>
            </a:pPr>
            <a:r>
              <a:rPr lang="en-US" dirty="0" smtClean="0"/>
              <a:t>Tue Feb 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269849264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1.xml><?xml version="1.0" encoding="utf-8"?>
<p:tagLst xmlns:a="http://schemas.openxmlformats.org/drawingml/2006/main" xmlns:r="http://schemas.openxmlformats.org/officeDocument/2006/relationships" xmlns:p="http://schemas.openxmlformats.org/presentationml/2006/main">
  <p:tag name="SWI" val="7"/>
  <p:tag name="NBP" val="1"/>
  <p:tag name="BSN" val="7"/>
  <p:tag name="SVT" val="TRUE"/>
  <p:tag name="CVB" val="7"/>
  <p:tag name="SPT" val="FALSE"/>
  <p:tag name="CII" val="7"/>
</p:tagLst>
</file>

<file path=ppt/tags/tag12.xml><?xml version="1.0" encoding="utf-8"?>
<p:tagLst xmlns:a="http://schemas.openxmlformats.org/drawingml/2006/main" xmlns:r="http://schemas.openxmlformats.org/officeDocument/2006/relationships" xmlns:p="http://schemas.openxmlformats.org/presentationml/2006/main">
  <p:tag name="SWI" val="8"/>
  <p:tag name="NBP" val="1"/>
  <p:tag name="BSN" val="8"/>
  <p:tag name="SVT" val="TRUE"/>
  <p:tag name="CVB" val="8"/>
  <p:tag name="SPT" val="FALSE"/>
  <p:tag name="CII" val="8"/>
</p:tagLst>
</file>

<file path=ppt/tags/tag13.xml><?xml version="1.0" encoding="utf-8"?>
<p:tagLst xmlns:a="http://schemas.openxmlformats.org/drawingml/2006/main" xmlns:r="http://schemas.openxmlformats.org/officeDocument/2006/relationships" xmlns:p="http://schemas.openxmlformats.org/presentationml/2006/main">
  <p:tag name="SWI" val="9"/>
  <p:tag name="NBP" val="1"/>
  <p:tag name="BSN" val="9"/>
  <p:tag name="SVT" val="TRUE"/>
  <p:tag name="CVB" val="9"/>
  <p:tag name="SPT" val="FALSE"/>
  <p:tag name="CII" val="9"/>
</p:tagLst>
</file>

<file path=ppt/tags/tag14.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15.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16.xml><?xml version="1.0" encoding="utf-8"?>
<p:tagLst xmlns:a="http://schemas.openxmlformats.org/drawingml/2006/main" xmlns:r="http://schemas.openxmlformats.org/officeDocument/2006/relationships" xmlns:p="http://schemas.openxmlformats.org/presentationml/2006/main">
  <p:tag name="SWI" val="12"/>
  <p:tag name="NBP" val="1"/>
  <p:tag name="BSN" val="12"/>
  <p:tag name="SVT" val="TRUE"/>
  <p:tag name="CVB" val="12"/>
  <p:tag name="SPT" val="FALSE"/>
  <p:tag name="CII" val="12"/>
</p:tagLst>
</file>

<file path=ppt/tags/tag17.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18.xml><?xml version="1.0" encoding="utf-8"?>
<p:tagLst xmlns:a="http://schemas.openxmlformats.org/drawingml/2006/main" xmlns:r="http://schemas.openxmlformats.org/officeDocument/2006/relationships" xmlns:p="http://schemas.openxmlformats.org/presentationml/2006/main">
  <p:tag name="SWI" val="14"/>
  <p:tag name="NBP" val="1"/>
  <p:tag name="BSN" val="14"/>
  <p:tag name="SVT" val="TRUE"/>
  <p:tag name="CVB" val="14"/>
  <p:tag name="SPT" val="FALSE"/>
  <p:tag name="CII" val="14"/>
</p:tagLst>
</file>

<file path=ppt/tags/tag19.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21.xml><?xml version="1.0" encoding="utf-8"?>
<p:tagLst xmlns:a="http://schemas.openxmlformats.org/drawingml/2006/main" xmlns:r="http://schemas.openxmlformats.org/officeDocument/2006/relationships" xmlns:p="http://schemas.openxmlformats.org/presentationml/2006/main">
  <p:tag name="SWI" val="17"/>
  <p:tag name="NBP" val="1"/>
  <p:tag name="BSN" val="17"/>
  <p:tag name="SVT" val="TRUE"/>
  <p:tag name="CVB" val="17"/>
  <p:tag name="SPT" val="FALSE"/>
  <p:tag name="CII" val="17"/>
</p:tagLst>
</file>

<file path=ppt/tags/tag22.xml><?xml version="1.0" encoding="utf-8"?>
<p:tagLst xmlns:a="http://schemas.openxmlformats.org/drawingml/2006/main" xmlns:r="http://schemas.openxmlformats.org/officeDocument/2006/relationships" xmlns:p="http://schemas.openxmlformats.org/presentationml/2006/main">
  <p:tag name="SWI" val="18"/>
  <p:tag name="NBP" val="1"/>
  <p:tag name="BSN" val="18"/>
  <p:tag name="SVT" val="TRUE"/>
  <p:tag name="CVB" val="18"/>
  <p:tag name="SPT" val="FALSE"/>
  <p:tag name="CII" val="18"/>
</p:tagLst>
</file>

<file path=ppt/tags/tag23.xml><?xml version="1.0" encoding="utf-8"?>
<p:tagLst xmlns:a="http://schemas.openxmlformats.org/drawingml/2006/main" xmlns:r="http://schemas.openxmlformats.org/officeDocument/2006/relationships" xmlns:p="http://schemas.openxmlformats.org/presentationml/2006/main">
  <p:tag name="SWI" val="18"/>
  <p:tag name="NBP" val="1"/>
  <p:tag name="BSN" val="18"/>
  <p:tag name="SVT" val="TRUE"/>
  <p:tag name="CVB" val="18"/>
  <p:tag name="SPT" val="FALSE"/>
  <p:tag name="CII" val="18"/>
</p:tagLst>
</file>

<file path=ppt/tags/tag24.xml><?xml version="1.0" encoding="utf-8"?>
<p:tagLst xmlns:a="http://schemas.openxmlformats.org/drawingml/2006/main" xmlns:r="http://schemas.openxmlformats.org/officeDocument/2006/relationships" xmlns:p="http://schemas.openxmlformats.org/presentationml/2006/main">
  <p:tag name="SWI" val="19"/>
  <p:tag name="NBP" val="1"/>
  <p:tag name="BSN" val="19"/>
  <p:tag name="SVT" val="TRUE"/>
  <p:tag name="CVB" val="19"/>
  <p:tag name="SPT" val="FALSE"/>
  <p:tag name="CII" val="19"/>
</p:tagLst>
</file>

<file path=ppt/tags/tag25.xml><?xml version="1.0" encoding="utf-8"?>
<p:tagLst xmlns:a="http://schemas.openxmlformats.org/drawingml/2006/main" xmlns:r="http://schemas.openxmlformats.org/officeDocument/2006/relationships" xmlns:p="http://schemas.openxmlformats.org/presentationml/2006/main">
  <p:tag name="SWI" val="20"/>
  <p:tag name="NBP" val="1"/>
  <p:tag name="BSN" val="20"/>
  <p:tag name="SVT" val="TRUE"/>
  <p:tag name="CVB" val="20"/>
  <p:tag name="SPT" val="FALSE"/>
  <p:tag name="CII" val="20"/>
</p:tagLst>
</file>

<file path=ppt/tags/tag26.xml><?xml version="1.0" encoding="utf-8"?>
<p:tagLst xmlns:a="http://schemas.openxmlformats.org/drawingml/2006/main" xmlns:r="http://schemas.openxmlformats.org/officeDocument/2006/relationships" xmlns:p="http://schemas.openxmlformats.org/presentationml/2006/main">
  <p:tag name="SWI" val="21"/>
  <p:tag name="NBP" val="1"/>
  <p:tag name="BSN" val="21"/>
  <p:tag name="SVT" val="TRUE"/>
  <p:tag name="CVB" val="21"/>
  <p:tag name="SPT" val="FALSE"/>
  <p:tag name="CII" val="21"/>
</p:tagLst>
</file>

<file path=ppt/tags/tag27.xml><?xml version="1.0" encoding="utf-8"?>
<p:tagLst xmlns:a="http://schemas.openxmlformats.org/drawingml/2006/main" xmlns:r="http://schemas.openxmlformats.org/officeDocument/2006/relationships" xmlns:p="http://schemas.openxmlformats.org/presentationml/2006/main">
  <p:tag name="SWI" val="22"/>
  <p:tag name="NBP" val="1"/>
  <p:tag name="BSN" val="22"/>
  <p:tag name="SVT" val="TRUE"/>
  <p:tag name="CVB" val="22"/>
  <p:tag name="SPT" val="FALSE"/>
  <p:tag name="CII" val="22"/>
</p:tagLst>
</file>

<file path=ppt/tags/tag28.xml><?xml version="1.0" encoding="utf-8"?>
<p:tagLst xmlns:a="http://schemas.openxmlformats.org/drawingml/2006/main" xmlns:r="http://schemas.openxmlformats.org/officeDocument/2006/relationships" xmlns:p="http://schemas.openxmlformats.org/presentationml/2006/main">
  <p:tag name="SWI" val="23"/>
  <p:tag name="NBP" val="1"/>
  <p:tag name="BSN" val="23"/>
  <p:tag name="SVT" val="TRUE"/>
  <p:tag name="CVB" val="23"/>
  <p:tag name="SPT" val="FALSE"/>
  <p:tag name="CII" val="23"/>
</p:tagLst>
</file>

<file path=ppt/tags/tag29.xml><?xml version="1.0" encoding="utf-8"?>
<p:tagLst xmlns:a="http://schemas.openxmlformats.org/drawingml/2006/main" xmlns:r="http://schemas.openxmlformats.org/officeDocument/2006/relationships" xmlns:p="http://schemas.openxmlformats.org/presentationml/2006/main">
  <p:tag name="SWI" val="24"/>
  <p:tag name="NBP" val="1"/>
  <p:tag name="BSN" val="24"/>
  <p:tag name="SVT" val="TRUE"/>
  <p:tag name="CVB" val="24"/>
  <p:tag name="SPT" val="FALSE"/>
  <p:tag name="CII" val="24"/>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25"/>
  <p:tag name="NBP" val="1"/>
  <p:tag name="BSN" val="25"/>
  <p:tag name="SVT" val="TRUE"/>
  <p:tag name="CVB" val="25"/>
  <p:tag name="SPT" val="FALSE"/>
  <p:tag name="CII" val="25"/>
</p:tagLst>
</file>

<file path=ppt/tags/tag31.xml><?xml version="1.0" encoding="utf-8"?>
<p:tagLst xmlns:a="http://schemas.openxmlformats.org/drawingml/2006/main" xmlns:r="http://schemas.openxmlformats.org/officeDocument/2006/relationships" xmlns:p="http://schemas.openxmlformats.org/presentationml/2006/main">
  <p:tag name="SWI" val="26"/>
  <p:tag name="NBP" val="1"/>
  <p:tag name="BSN" val="26"/>
  <p:tag name="SVT" val="TRUE"/>
  <p:tag name="CVB" val="26"/>
  <p:tag name="SPT" val="FALSE"/>
  <p:tag name="CII" val="26"/>
</p:tagLst>
</file>

<file path=ppt/tags/tag32.xml><?xml version="1.0" encoding="utf-8"?>
<p:tagLst xmlns:a="http://schemas.openxmlformats.org/drawingml/2006/main" xmlns:r="http://schemas.openxmlformats.org/officeDocument/2006/relationships" xmlns:p="http://schemas.openxmlformats.org/presentationml/2006/main">
  <p:tag name="SWI" val="26"/>
  <p:tag name="NBP" val="1"/>
  <p:tag name="BSN" val="26"/>
  <p:tag name="SVT" val="TRUE"/>
  <p:tag name="CVB" val="26"/>
  <p:tag name="SPT" val="FALSE"/>
  <p:tag name="CII" val="26"/>
</p:tagLst>
</file>

<file path=ppt/tags/tag33.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34.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35.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36.xml><?xml version="1.0" encoding="utf-8"?>
<p:tagLst xmlns:a="http://schemas.openxmlformats.org/drawingml/2006/main" xmlns:r="http://schemas.openxmlformats.org/officeDocument/2006/relationships" xmlns:p="http://schemas.openxmlformats.org/presentationml/2006/main">
  <p:tag name="SWI" val="29"/>
  <p:tag name="NBP" val="1"/>
  <p:tag name="BSN" val="29"/>
  <p:tag name="SVT" val="TRUE"/>
  <p:tag name="CVB" val="29"/>
  <p:tag name="SPT" val="FALSE"/>
  <p:tag name="CII" val="29"/>
</p:tagLst>
</file>

<file path=ppt/tags/tag37.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38.xml><?xml version="1.0" encoding="utf-8"?>
<p:tagLst xmlns:a="http://schemas.openxmlformats.org/drawingml/2006/main" xmlns:r="http://schemas.openxmlformats.org/officeDocument/2006/relationships" xmlns:p="http://schemas.openxmlformats.org/presentationml/2006/main">
  <p:tag name="SWI" val="31"/>
  <p:tag name="NBP" val="1"/>
  <p:tag name="BSN" val="31"/>
  <p:tag name="SVT" val="TRUE"/>
  <p:tag name="CVB" val="31"/>
  <p:tag name="SPT" val="FALSE"/>
  <p:tag name="CII" val="31"/>
</p:tagLst>
</file>

<file path=ppt/tags/tag39.xml><?xml version="1.0" encoding="utf-8"?>
<p:tagLst xmlns:a="http://schemas.openxmlformats.org/drawingml/2006/main" xmlns:r="http://schemas.openxmlformats.org/officeDocument/2006/relationships" xmlns:p="http://schemas.openxmlformats.org/presentationml/2006/main">
  <p:tag name="SWI" val="32"/>
  <p:tag name="NBP" val="1"/>
  <p:tag name="BSN" val="32"/>
  <p:tag name="SVT" val="TRUE"/>
  <p:tag name="CVB" val="32"/>
  <p:tag name="SPT" val="FALSE"/>
  <p:tag name="CII" val="32"/>
</p:tagLst>
</file>

<file path=ppt/tags/tag4.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40.xml><?xml version="1.0" encoding="utf-8"?>
<p:tagLst xmlns:a="http://schemas.openxmlformats.org/drawingml/2006/main" xmlns:r="http://schemas.openxmlformats.org/officeDocument/2006/relationships" xmlns:p="http://schemas.openxmlformats.org/presentationml/2006/main">
  <p:tag name="SWI" val="33"/>
  <p:tag name="NBP" val="1"/>
  <p:tag name="CVB" val="33"/>
  <p:tag name="SPT" val="FALSE"/>
  <p:tag name="BSN" val="33"/>
  <p:tag name="LFXCI" val="0"/>
  <p:tag name="SVT" val="TRUE"/>
  <p:tag name="CII" val="33"/>
</p:tagLst>
</file>

<file path=ppt/tags/tag41.xml><?xml version="1.0" encoding="utf-8"?>
<p:tagLst xmlns:a="http://schemas.openxmlformats.org/drawingml/2006/main" xmlns:r="http://schemas.openxmlformats.org/officeDocument/2006/relationships" xmlns:p="http://schemas.openxmlformats.org/presentationml/2006/main">
  <p:tag name="SWI" val="34"/>
  <p:tag name="NBP" val="1"/>
  <p:tag name="CVB" val="34"/>
  <p:tag name="SPT" val="FALSE"/>
  <p:tag name="BSN" val="34"/>
  <p:tag name="LFXCI" val="0"/>
  <p:tag name="SVT" val="TRUE"/>
  <p:tag name="CII" val="34"/>
</p:tagLst>
</file>

<file path=ppt/tags/tag42.xml><?xml version="1.0" encoding="utf-8"?>
<p:tagLst xmlns:a="http://schemas.openxmlformats.org/drawingml/2006/main" xmlns:r="http://schemas.openxmlformats.org/officeDocument/2006/relationships" xmlns:p="http://schemas.openxmlformats.org/presentationml/2006/main">
  <p:tag name="SWI" val="35"/>
  <p:tag name="NBP" val="1"/>
  <p:tag name="CVB" val="35"/>
  <p:tag name="SPT" val="FALSE"/>
  <p:tag name="BSN" val="35"/>
  <p:tag name="LFXCI" val="0"/>
  <p:tag name="SVT" val="TRUE"/>
  <p:tag name="CII" val="35"/>
</p:tagLst>
</file>

<file path=ppt/tags/tag43.xml><?xml version="1.0" encoding="utf-8"?>
<p:tagLst xmlns:a="http://schemas.openxmlformats.org/drawingml/2006/main" xmlns:r="http://schemas.openxmlformats.org/officeDocument/2006/relationships" xmlns:p="http://schemas.openxmlformats.org/presentationml/2006/main">
  <p:tag name="SWI" val="36"/>
  <p:tag name="NBP" val="1"/>
  <p:tag name="CVB" val="36"/>
  <p:tag name="SPT" val="FALSE"/>
  <p:tag name="BSN" val="36"/>
  <p:tag name="LFXCI" val="0"/>
  <p:tag name="SVT" val="TRUE"/>
  <p:tag name="CII" val="36"/>
</p:tagLst>
</file>

<file path=ppt/tags/tag44.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45.xml><?xml version="1.0" encoding="utf-8"?>
<p:tagLst xmlns:a="http://schemas.openxmlformats.org/drawingml/2006/main" xmlns:r="http://schemas.openxmlformats.org/officeDocument/2006/relationships" xmlns:p="http://schemas.openxmlformats.org/presentationml/2006/main">
  <p:tag name="SWI" val="38"/>
  <p:tag name="NBP" val="1"/>
  <p:tag name="CVB" val="38"/>
  <p:tag name="SPT" val="FALSE"/>
  <p:tag name="BSN" val="38"/>
  <p:tag name="LFXCI" val="0"/>
  <p:tag name="SVT" val="TRUE"/>
  <p:tag name="CII" val="38"/>
</p:tagLst>
</file>

<file path=ppt/tags/tag46.xml><?xml version="1.0" encoding="utf-8"?>
<p:tagLst xmlns:a="http://schemas.openxmlformats.org/drawingml/2006/main" xmlns:r="http://schemas.openxmlformats.org/officeDocument/2006/relationships" xmlns:p="http://schemas.openxmlformats.org/presentationml/2006/main">
  <p:tag name="SWI" val="39"/>
  <p:tag name="NBP" val="1"/>
  <p:tag name="CVB" val="39"/>
  <p:tag name="SPT" val="FALSE"/>
  <p:tag name="BSN" val="39"/>
  <p:tag name="LFXCI" val="0"/>
  <p:tag name="SVT" val="TRUE"/>
  <p:tag name="CII" val="39"/>
</p:tagLst>
</file>

<file path=ppt/tags/tag47.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48.xml><?xml version="1.0" encoding="utf-8"?>
<p:tagLst xmlns:a="http://schemas.openxmlformats.org/drawingml/2006/main" xmlns:r="http://schemas.openxmlformats.org/officeDocument/2006/relationships" xmlns:p="http://schemas.openxmlformats.org/presentationml/2006/main">
  <p:tag name="SWI" val="41"/>
  <p:tag name="NBP" val="1"/>
  <p:tag name="CVB" val="41"/>
  <p:tag name="SPT" val="FALSE"/>
  <p:tag name="BSN" val="41"/>
  <p:tag name="LFXCI" val="0"/>
  <p:tag name="SVT" val="TRUE"/>
  <p:tag name="CII" val="41"/>
</p:tagLst>
</file>

<file path=ppt/tags/tag49.xml><?xml version="1.0" encoding="utf-8"?>
<p:tagLst xmlns:a="http://schemas.openxmlformats.org/drawingml/2006/main" xmlns:r="http://schemas.openxmlformats.org/officeDocument/2006/relationships" xmlns:p="http://schemas.openxmlformats.org/presentationml/2006/main">
  <p:tag name="SWI" val="42"/>
  <p:tag name="NBP" val="1"/>
  <p:tag name="CVB" val="42"/>
  <p:tag name="SPT" val="FALSE"/>
  <p:tag name="BSN" val="42"/>
  <p:tag name="LFXCI" val="0"/>
  <p:tag name="SVT" val="TRUE"/>
  <p:tag name="CII" val="42"/>
</p:tagLst>
</file>

<file path=ppt/tags/tag5.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50.xml><?xml version="1.0" encoding="utf-8"?>
<p:tagLst xmlns:a="http://schemas.openxmlformats.org/drawingml/2006/main" xmlns:r="http://schemas.openxmlformats.org/officeDocument/2006/relationships" xmlns:p="http://schemas.openxmlformats.org/presentationml/2006/main">
  <p:tag name="SWI" val="43"/>
  <p:tag name="NBP" val="1"/>
  <p:tag name="CVB" val="43"/>
  <p:tag name="SPT" val="FALSE"/>
  <p:tag name="BSN" val="43"/>
  <p:tag name="LFXCI" val="0"/>
  <p:tag name="SVT" val="TRUE"/>
  <p:tag name="CII" val="43"/>
</p:tagLst>
</file>

<file path=ppt/tags/tag51.xml><?xml version="1.0" encoding="utf-8"?>
<p:tagLst xmlns:a="http://schemas.openxmlformats.org/drawingml/2006/main" xmlns:r="http://schemas.openxmlformats.org/officeDocument/2006/relationships" xmlns:p="http://schemas.openxmlformats.org/presentationml/2006/main">
  <p:tag name="SWI" val="44"/>
  <p:tag name="NBP" val="1"/>
  <p:tag name="CVB" val="44"/>
  <p:tag name="SPT" val="FALSE"/>
  <p:tag name="BSN" val="44"/>
  <p:tag name="LFXCI" val="0"/>
  <p:tag name="SVT" val="TRUE"/>
  <p:tag name="CII" val="44"/>
</p:tagLst>
</file>

<file path=ppt/tags/tag52.xml><?xml version="1.0" encoding="utf-8"?>
<p:tagLst xmlns:a="http://schemas.openxmlformats.org/drawingml/2006/main" xmlns:r="http://schemas.openxmlformats.org/officeDocument/2006/relationships" xmlns:p="http://schemas.openxmlformats.org/presentationml/2006/main">
  <p:tag name="SWI" val="45"/>
  <p:tag name="NBP" val="1"/>
  <p:tag name="CVB" val="45"/>
  <p:tag name="SPT" val="FALSE"/>
  <p:tag name="BSN" val="45"/>
  <p:tag name="LFXCI" val="0"/>
  <p:tag name="SVT" val="TRUE"/>
  <p:tag name="CII" val="45"/>
</p:tagLst>
</file>

<file path=ppt/tags/tag53.xml><?xml version="1.0" encoding="utf-8"?>
<p:tagLst xmlns:a="http://schemas.openxmlformats.org/drawingml/2006/main" xmlns:r="http://schemas.openxmlformats.org/officeDocument/2006/relationships" xmlns:p="http://schemas.openxmlformats.org/presentationml/2006/main">
  <p:tag name="SWI" val="46"/>
  <p:tag name="NBP" val="1"/>
  <p:tag name="CVB" val="46"/>
  <p:tag name="SPT" val="FALSE"/>
  <p:tag name="BSN" val="46"/>
  <p:tag name="LFXCI" val="0"/>
  <p:tag name="SVT" val="TRUE"/>
  <p:tag name="CII" val="46"/>
</p:tagLst>
</file>

<file path=ppt/tags/tag54.xml><?xml version="1.0" encoding="utf-8"?>
<p:tagLst xmlns:a="http://schemas.openxmlformats.org/drawingml/2006/main" xmlns:r="http://schemas.openxmlformats.org/officeDocument/2006/relationships" xmlns:p="http://schemas.openxmlformats.org/presentationml/2006/main">
  <p:tag name="SWI" val="47"/>
  <p:tag name="NBP" val="1"/>
  <p:tag name="CVB" val="47"/>
  <p:tag name="SPT" val="FALSE"/>
  <p:tag name="BSN" val="47"/>
  <p:tag name="LFXCI" val="0"/>
  <p:tag name="SVT" val="TRUE"/>
  <p:tag name="CII" val="47"/>
</p:tagLst>
</file>

<file path=ppt/tags/tag55.xml><?xml version="1.0" encoding="utf-8"?>
<p:tagLst xmlns:a="http://schemas.openxmlformats.org/drawingml/2006/main" xmlns:r="http://schemas.openxmlformats.org/officeDocument/2006/relationships" xmlns:p="http://schemas.openxmlformats.org/presentationml/2006/main">
  <p:tag name="SWI" val="48"/>
  <p:tag name="NBP" val="1"/>
  <p:tag name="CVB" val="48"/>
  <p:tag name="SPT" val="FALSE"/>
  <p:tag name="BSN" val="48"/>
  <p:tag name="LFXCI" val="0"/>
  <p:tag name="SVT" val="TRUE"/>
  <p:tag name="CII" val="48"/>
</p:tagLst>
</file>

<file path=ppt/tags/tag56.xml><?xml version="1.0" encoding="utf-8"?>
<p:tagLst xmlns:a="http://schemas.openxmlformats.org/drawingml/2006/main" xmlns:r="http://schemas.openxmlformats.org/officeDocument/2006/relationships" xmlns:p="http://schemas.openxmlformats.org/presentationml/2006/main">
  <p:tag name="SWI" val="49"/>
  <p:tag name="NBP" val="1"/>
  <p:tag name="CVB" val="49"/>
  <p:tag name="SPT" val="FALSE"/>
  <p:tag name="BSN" val="49"/>
  <p:tag name="LFXCI" val="0"/>
  <p:tag name="SVT" val="TRUE"/>
  <p:tag name="CII" val="49"/>
</p:tagLst>
</file>

<file path=ppt/tags/tag57.xml><?xml version="1.0" encoding="utf-8"?>
<p:tagLst xmlns:a="http://schemas.openxmlformats.org/drawingml/2006/main" xmlns:r="http://schemas.openxmlformats.org/officeDocument/2006/relationships" xmlns:p="http://schemas.openxmlformats.org/presentationml/2006/main">
  <p:tag name="SWI" val="50"/>
  <p:tag name="NBP" val="1"/>
  <p:tag name="CVB" val="50"/>
  <p:tag name="SPT" val="FALSE"/>
  <p:tag name="BSN" val="50"/>
  <p:tag name="LFXCI" val="0"/>
  <p:tag name="SVT" val="TRUE"/>
  <p:tag name="CII" val="50"/>
</p:tagLst>
</file>

<file path=ppt/tags/tag58.xml><?xml version="1.0" encoding="utf-8"?>
<p:tagLst xmlns:a="http://schemas.openxmlformats.org/drawingml/2006/main" xmlns:r="http://schemas.openxmlformats.org/officeDocument/2006/relationships" xmlns:p="http://schemas.openxmlformats.org/presentationml/2006/main">
  <p:tag name="SWI" val="51"/>
  <p:tag name="NBP" val="1"/>
  <p:tag name="CVB" val="51"/>
  <p:tag name="SPT" val="FALSE"/>
  <p:tag name="BSN" val="51"/>
  <p:tag name="LFXCI" val="0"/>
  <p:tag name="SVT" val="TRUE"/>
  <p:tag name="CII" val="51"/>
</p:tagLst>
</file>

<file path=ppt/tags/tag59.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6.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60.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61.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2.xml><?xml version="1.0" encoding="utf-8"?>
<p:tagLst xmlns:a="http://schemas.openxmlformats.org/drawingml/2006/main" xmlns:r="http://schemas.openxmlformats.org/officeDocument/2006/relationships" xmlns:p="http://schemas.openxmlformats.org/presentationml/2006/main">
  <p:tag name="DUMMACSH" val="TRUE"/>
</p:tagLst>
</file>

<file path=ppt/tags/tag63.xml><?xml version="1.0" encoding="utf-8"?>
<p:tagLst xmlns:a="http://schemas.openxmlformats.org/drawingml/2006/main" xmlns:r="http://schemas.openxmlformats.org/officeDocument/2006/relationships" xmlns:p="http://schemas.openxmlformats.org/presentationml/2006/main">
  <p:tag name="SWI" val="54"/>
  <p:tag name="NBP" val="1"/>
  <p:tag name="CVB" val="54"/>
  <p:tag name="SPT" val="FALSE"/>
  <p:tag name="BSN" val="54"/>
  <p:tag name="LFXCI" val="0"/>
  <p:tag name="SVT" val="TRUE"/>
  <p:tag name="CII" val="54"/>
</p:tagLst>
</file>

<file path=ppt/tags/tag7.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8.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20446</TotalTime>
  <Words>6017</Words>
  <Application>Microsoft Office PowerPoint</Application>
  <PresentationFormat>On-screen Show (4:3)</PresentationFormat>
  <Paragraphs>1021</Paragraphs>
  <Slides>79</Slides>
  <Notes>78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8" baseType="lpstr">
      <vt:lpstr>Arial</vt:lpstr>
      <vt:lpstr>Arial Black</vt:lpstr>
      <vt:lpstr>Courier New</vt:lpstr>
      <vt:lpstr>Symbol</vt:lpstr>
      <vt:lpstr>Tahoma</vt:lpstr>
      <vt:lpstr>Times New Roman</vt:lpstr>
      <vt:lpstr>Wingdings</vt:lpstr>
      <vt:lpstr>Blends</vt:lpstr>
      <vt:lpstr>Worksheet</vt:lpstr>
      <vt:lpstr>Supercomputing in Plain English Instruction Level Parallelism</vt:lpstr>
      <vt:lpstr>This is an experiment!</vt:lpstr>
      <vt:lpstr>PLEASE MUTE YOURSELF</vt:lpstr>
      <vt:lpstr>PLEASE REGISTER</vt:lpstr>
      <vt:lpstr>Download the Slides Beforehand</vt:lpstr>
      <vt:lpstr>H.323 (Polycom etc) #1</vt:lpstr>
      <vt:lpstr>H.323 (Polycom etc) #2</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2015!</vt:lpstr>
      <vt:lpstr>Outline</vt:lpstr>
      <vt:lpstr>Parallelism</vt:lpstr>
      <vt:lpstr>What Is ILP?</vt:lpstr>
      <vt:lpstr>PowerPoint Presentation</vt:lpstr>
      <vt:lpstr>Why You Shouldn’t Panic</vt:lpstr>
      <vt:lpstr>Kinds of ILP</vt:lpstr>
      <vt:lpstr>What’s an Instruction?</vt:lpstr>
      <vt:lpstr>What’s a Cycle?</vt:lpstr>
      <vt:lpstr>What’s the Relevance of Cycles?</vt:lpstr>
      <vt:lpstr>Scalar Operation</vt:lpstr>
      <vt:lpstr>PowerPoint Presentation</vt:lpstr>
      <vt:lpstr>Scalar Operation</vt:lpstr>
      <vt:lpstr>Does Order Matter?</vt:lpstr>
      <vt:lpstr>Superscalar Operation</vt:lpstr>
      <vt:lpstr>Loops</vt:lpstr>
      <vt:lpstr>Loops Are Good</vt:lpstr>
      <vt:lpstr>Why Loops Are Good</vt:lpstr>
      <vt:lpstr>PowerPoint Presentation</vt:lpstr>
      <vt:lpstr>Superscalar Loops (C)</vt:lpstr>
      <vt:lpstr>Superscalar Loops (F90)</vt:lpstr>
      <vt:lpstr>Superscalar Loops</vt:lpstr>
      <vt:lpstr>Example: IBM POWER4</vt:lpstr>
      <vt:lpstr>Pipelining</vt:lpstr>
      <vt:lpstr>Pipelining</vt:lpstr>
      <vt:lpstr>PowerPoint Presentation</vt:lpstr>
      <vt:lpstr>Pipelining Example</vt:lpstr>
      <vt:lpstr>Pipelines: Example</vt:lpstr>
      <vt:lpstr>Some Simple Loops (F90)</vt:lpstr>
      <vt:lpstr>Some Simple Loops (C)</vt:lpstr>
      <vt:lpstr>Slightly Less Simple Loops (F90)</vt:lpstr>
      <vt:lpstr>Slightly Less Simple Loops (C)</vt:lpstr>
      <vt:lpstr>Loop Performance</vt:lpstr>
      <vt:lpstr>Performance Characteristics</vt:lpstr>
      <vt:lpstr>Arithmetic Operation Speeds</vt:lpstr>
      <vt:lpstr>Fast and Slow Operations</vt:lpstr>
      <vt:lpstr>What Can Prevent Pipelining?</vt:lpstr>
      <vt:lpstr>How Do They Kill Pipelining?</vt:lpstr>
      <vt:lpstr>How Do They Kill Pipelining?</vt:lpstr>
      <vt:lpstr>How Do They Kill Pipelining?</vt:lpstr>
      <vt:lpstr>What If No Pipelining?</vt:lpstr>
      <vt:lpstr>Randomly Permuted Loops</vt:lpstr>
      <vt:lpstr>Superpipelining</vt:lpstr>
      <vt:lpstr>Superpipelining</vt:lpstr>
      <vt:lpstr>More Operations At a Time</vt:lpstr>
      <vt:lpstr>Some Complicated Loops</vt:lpstr>
      <vt:lpstr>A Very Complicated Loop</vt:lpstr>
      <vt:lpstr>Multiple Ops Per Iteration</vt:lpstr>
      <vt:lpstr>Vectors</vt:lpstr>
      <vt:lpstr>What Is a Vector?</vt:lpstr>
      <vt:lpstr>Vector Register</vt:lpstr>
      <vt:lpstr>Vectors Are Expensive</vt:lpstr>
      <vt:lpstr>A Real Example</vt:lpstr>
      <vt:lpstr>A Real Example[4]</vt:lpstr>
      <vt:lpstr>Real Example Performance</vt:lpstr>
      <vt:lpstr>PowerPoint Presentation</vt:lpstr>
      <vt:lpstr>Why You Shouldn’t Panic</vt:lpstr>
      <vt:lpstr>TENTATIVE Schedule</vt:lpstr>
      <vt:lpstr>Thanks for helping!</vt:lpstr>
      <vt:lpstr>Coming in 2015!</vt:lpstr>
      <vt:lpstr>OK Supercomputing Symposium 2015</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584</cp:revision>
  <cp:lastPrinted>1601-01-01T00:00:00Z</cp:lastPrinted>
  <dcterms:created xsi:type="dcterms:W3CDTF">2001-08-18T12:37:15Z</dcterms:created>
  <dcterms:modified xsi:type="dcterms:W3CDTF">2015-02-11T00:18:38Z</dcterms:modified>
</cp:coreProperties>
</file>