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68"/>
  </p:notesMasterIdLst>
  <p:handoutMasterIdLst>
    <p:handoutMasterId r:id="rId69"/>
  </p:handoutMasterIdLst>
  <p:sldIdLst>
    <p:sldId id="916" r:id="rId2"/>
    <p:sldId id="918" r:id="rId3"/>
    <p:sldId id="919" r:id="rId4"/>
    <p:sldId id="920" r:id="rId5"/>
    <p:sldId id="933" r:id="rId6"/>
    <p:sldId id="921" r:id="rId7"/>
    <p:sldId id="922" r:id="rId8"/>
    <p:sldId id="923" r:id="rId9"/>
    <p:sldId id="924" r:id="rId10"/>
    <p:sldId id="925" r:id="rId11"/>
    <p:sldId id="926" r:id="rId12"/>
    <p:sldId id="927" r:id="rId13"/>
    <p:sldId id="928" r:id="rId14"/>
    <p:sldId id="929" r:id="rId15"/>
    <p:sldId id="930" r:id="rId16"/>
    <p:sldId id="931" r:id="rId17"/>
    <p:sldId id="932" r:id="rId18"/>
    <p:sldId id="1252" r:id="rId19"/>
    <p:sldId id="1253" r:id="rId20"/>
    <p:sldId id="1254" r:id="rId21"/>
    <p:sldId id="1255" r:id="rId22"/>
    <p:sldId id="1256" r:id="rId23"/>
    <p:sldId id="1257" r:id="rId24"/>
    <p:sldId id="1258" r:id="rId25"/>
    <p:sldId id="1259" r:id="rId26"/>
    <p:sldId id="1260" r:id="rId27"/>
    <p:sldId id="1261" r:id="rId28"/>
    <p:sldId id="1262" r:id="rId29"/>
    <p:sldId id="1263" r:id="rId30"/>
    <p:sldId id="1264" r:id="rId31"/>
    <p:sldId id="1265" r:id="rId32"/>
    <p:sldId id="1266" r:id="rId33"/>
    <p:sldId id="1302" r:id="rId34"/>
    <p:sldId id="1267" r:id="rId35"/>
    <p:sldId id="1268" r:id="rId36"/>
    <p:sldId id="1269" r:id="rId37"/>
    <p:sldId id="1270" r:id="rId38"/>
    <p:sldId id="1271" r:id="rId39"/>
    <p:sldId id="1272" r:id="rId40"/>
    <p:sldId id="1273" r:id="rId41"/>
    <p:sldId id="1274" r:id="rId42"/>
    <p:sldId id="1275" r:id="rId43"/>
    <p:sldId id="1276" r:id="rId44"/>
    <p:sldId id="1277" r:id="rId45"/>
    <p:sldId id="1278" r:id="rId46"/>
    <p:sldId id="1279" r:id="rId47"/>
    <p:sldId id="1280" r:id="rId48"/>
    <p:sldId id="1281" r:id="rId49"/>
    <p:sldId id="1282" r:id="rId50"/>
    <p:sldId id="1283" r:id="rId51"/>
    <p:sldId id="1284" r:id="rId52"/>
    <p:sldId id="1285" r:id="rId53"/>
    <p:sldId id="1286" r:id="rId54"/>
    <p:sldId id="1287" r:id="rId55"/>
    <p:sldId id="1288" r:id="rId56"/>
    <p:sldId id="1289" r:id="rId57"/>
    <p:sldId id="1290" r:id="rId58"/>
    <p:sldId id="1291" r:id="rId59"/>
    <p:sldId id="1292" r:id="rId60"/>
    <p:sldId id="1293" r:id="rId61"/>
    <p:sldId id="1294" r:id="rId62"/>
    <p:sldId id="1251" r:id="rId63"/>
    <p:sldId id="1180" r:id="rId64"/>
    <p:sldId id="1181" r:id="rId65"/>
    <p:sldId id="1182" r:id="rId66"/>
    <p:sldId id="1301" r:id="rId67"/>
  </p:sldIdLst>
  <p:sldSz cx="9144000" cy="6858000" type="screen4x3"/>
  <p:notesSz cx="6858000" cy="9144000"/>
  <p:custDataLst>
    <p:tags r:id="rId70"/>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3445" autoAdjust="0"/>
  </p:normalViewPr>
  <p:slideViewPr>
    <p:cSldViewPr>
      <p:cViewPr varScale="1">
        <p:scale>
          <a:sx n="74" d="100"/>
          <a:sy n="74" d="100"/>
        </p:scale>
        <p:origin x="10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4293506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2654799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3139598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1939285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4280823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2631899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1626275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20527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2043350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147899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263193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49241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1277018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2260604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1855746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102343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2390540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1673303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2382629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3923376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1959092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Grab Bag</a:t>
            </a:r>
            <a:endParaRPr lang="en-US" dirty="0"/>
          </a:p>
          <a:p>
            <a:pPr>
              <a:defRPr/>
            </a:pPr>
            <a:r>
              <a:rPr lang="en-US" dirty="0" smtClean="0"/>
              <a:t>Tue May 1 2018</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Grab Bag</a:t>
            </a:r>
            <a:endParaRPr lang="en-US" dirty="0"/>
          </a:p>
          <a:p>
            <a:pPr>
              <a:defRPr/>
            </a:pPr>
            <a:r>
              <a:rPr lang="en-US" dirty="0" smtClean="0"/>
              <a:t>Tue May 1 2018</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Grab Bag</a:t>
            </a:r>
            <a:endParaRPr lang="en-US" dirty="0"/>
          </a:p>
          <a:p>
            <a:pPr>
              <a:defRPr/>
            </a:pPr>
            <a:r>
              <a:rPr lang="en-US" dirty="0" smtClean="0"/>
              <a:t>Tue May 1 2018</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Grab Bag</a:t>
            </a:r>
            <a:endParaRPr lang="en-US" dirty="0"/>
          </a:p>
          <a:p>
            <a:pPr>
              <a:defRPr/>
            </a:pPr>
            <a:r>
              <a:rPr lang="en-US" dirty="0" smtClean="0"/>
              <a:t>Tue May 1 2018</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Grab Bag</a:t>
            </a:r>
            <a:endParaRPr lang="en-US" dirty="0"/>
          </a:p>
          <a:p>
            <a:pPr>
              <a:defRPr/>
            </a:pPr>
            <a:r>
              <a:rPr lang="en-US" dirty="0" smtClean="0"/>
              <a:t>Tue May 1 2018</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Grab Bag</a:t>
            </a:r>
            <a:endParaRPr lang="en-US" dirty="0"/>
          </a:p>
          <a:p>
            <a:pPr>
              <a:defRPr/>
            </a:pPr>
            <a:r>
              <a:rPr lang="en-US" dirty="0" smtClean="0"/>
              <a:t>Tue May 1 2018</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Grab Bag</a:t>
            </a:r>
            <a:endParaRPr lang="en-US" dirty="0"/>
          </a:p>
          <a:p>
            <a:pPr>
              <a:defRPr/>
            </a:pPr>
            <a:r>
              <a:rPr lang="en-US" dirty="0" smtClean="0"/>
              <a:t>Tue May 1 2018</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Grab Bag</a:t>
            </a:r>
            <a:endParaRPr lang="en-US" dirty="0"/>
          </a:p>
          <a:p>
            <a:pPr>
              <a:defRPr/>
            </a:pPr>
            <a:r>
              <a:rPr lang="en-US" dirty="0" smtClean="0"/>
              <a:t>Tue May 1 2018</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Grab Bag</a:t>
            </a:r>
            <a:endParaRPr lang="en-US" dirty="0"/>
          </a:p>
          <a:p>
            <a:pPr>
              <a:defRPr/>
            </a:pPr>
            <a:r>
              <a:rPr lang="en-US" dirty="0" smtClean="0"/>
              <a:t>Tue May 1 2018</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 Grab Bag</a:t>
            </a:r>
            <a:endParaRPr lang="en-US" dirty="0" smtClean="0"/>
          </a:p>
          <a:p>
            <a:pPr>
              <a:defRPr/>
            </a:pPr>
            <a:r>
              <a:rPr lang="en-US" dirty="0" smtClean="0"/>
              <a:t>Tue May 1 2018</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Grab Bag</a:t>
            </a:r>
            <a:endParaRPr lang="en-US" dirty="0"/>
          </a:p>
          <a:p>
            <a:pPr>
              <a:defRPr/>
            </a:pPr>
            <a:r>
              <a:rPr lang="en-US" dirty="0" smtClean="0"/>
              <a:t>Tue May 1 2018</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Grab Bag</a:t>
            </a:r>
            <a:endParaRPr lang="en-US" dirty="0"/>
          </a:p>
          <a:p>
            <a:pPr>
              <a:defRPr/>
            </a:pPr>
            <a:r>
              <a:rPr lang="en-US" dirty="0" smtClean="0"/>
              <a:t>Tue May 1 2018</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Grab Bag</a:t>
            </a:r>
            <a:endParaRPr lang="en-US" dirty="0"/>
          </a:p>
          <a:p>
            <a:pPr>
              <a:defRPr/>
            </a:pPr>
            <a:r>
              <a:rPr lang="en-US" dirty="0" smtClean="0"/>
              <a:t>Tue May 1 2018</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Grab Bag</a:t>
            </a:r>
            <a:endParaRPr lang="en-US" dirty="0" smtClean="0"/>
          </a:p>
          <a:p>
            <a:pPr>
              <a:defRPr/>
            </a:pPr>
            <a:r>
              <a:rPr lang="en-US" dirty="0" smtClean="0"/>
              <a:t>Tue May 1 2018</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4210" name="Picture 2" descr="SiPE logo"/>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9375" y="579008"/>
            <a:ext cx="517525" cy="39874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228600" y="6127899"/>
            <a:ext cx="7729891" cy="585788"/>
            <a:chOff x="228600" y="6127899"/>
            <a:chExt cx="7729891" cy="585788"/>
          </a:xfrm>
        </p:grpSpPr>
        <p:pic>
          <p:nvPicPr>
            <p:cNvPr id="14" name="Picture 15" descr="ou201_logo"/>
            <p:cNvPicPr>
              <a:picLocks noChangeAspect="1" noChangeArrowheads="1"/>
            </p:cNvPicPr>
            <p:nvPr userDrawn="1"/>
          </p:nvPicPr>
          <p:blipFill>
            <a:blip r:embed="rId17" cstate="print"/>
            <a:srcRect/>
            <a:stretch>
              <a:fillRect/>
            </a:stretch>
          </p:blipFill>
          <p:spPr bwMode="auto">
            <a:xfrm>
              <a:off x="1066800" y="6175524"/>
              <a:ext cx="393700" cy="538163"/>
            </a:xfrm>
            <a:prstGeom prst="rect">
              <a:avLst/>
            </a:prstGeom>
            <a:noFill/>
            <a:ln w="9525">
              <a:noFill/>
              <a:miter lim="800000"/>
              <a:headEnd/>
              <a:tailEnd/>
            </a:ln>
          </p:spPr>
        </p:pic>
        <p:pic>
          <p:nvPicPr>
            <p:cNvPr id="15" name="Picture 35" descr="oscer_logo_crimson_20060918"/>
            <p:cNvPicPr>
              <a:picLocks noChangeAspect="1" noChangeArrowheads="1"/>
            </p:cNvPicPr>
            <p:nvPr userDrawn="1"/>
          </p:nvPicPr>
          <p:blipFill>
            <a:blip r:embed="rId18" cstate="print"/>
            <a:srcRect/>
            <a:stretch>
              <a:fillRect/>
            </a:stretch>
          </p:blipFill>
          <p:spPr bwMode="auto">
            <a:xfrm>
              <a:off x="228600" y="6127899"/>
              <a:ext cx="776288" cy="547688"/>
            </a:xfrm>
            <a:prstGeom prst="rect">
              <a:avLst/>
            </a:prstGeom>
            <a:noFill/>
            <a:ln w="9525">
              <a:noFill/>
              <a:miter lim="800000"/>
              <a:headEnd/>
              <a:tailEnd/>
            </a:ln>
          </p:spPr>
        </p:pic>
        <p:pic>
          <p:nvPicPr>
            <p:cNvPr id="16" name="Picture 15"/>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60500" y="6364488"/>
              <a:ext cx="1663700" cy="283823"/>
            </a:xfrm>
            <a:prstGeom prst="rect">
              <a:avLst/>
            </a:prstGeom>
          </p:spPr>
        </p:pic>
        <p:pic>
          <p:nvPicPr>
            <p:cNvPr id="19" name="Picture 4" descr="http://www.oneocii.okepscor.org/wp-content/uploads/2014/02/Logo2-260x100.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707189" y="6178341"/>
              <a:ext cx="1251302" cy="481271"/>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xml"/><Relationship Id="rId7" Type="http://schemas.openxmlformats.org/officeDocument/2006/relationships/image" Target="../media/image8.t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upercomputinginplainenglish@gmail.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18.supercomputing.org/" TargetMode="External"/><Relationship Id="rId5" Type="http://schemas.openxmlformats.org/officeDocument/2006/relationships/hyperlink" Target="https://cluster2018.github.io/" TargetMode="External"/><Relationship Id="rId4" Type="http://schemas.openxmlformats.org/officeDocument/2006/relationships/hyperlink" Target="https://www.pearc18.pearc.org/" TargetMode="Externa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hyperlink" Target="mailto:supercomputinginplainenglish@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2.xml.rels><?xml version="1.0" encoding="UTF-8" standalone="yes"?>
<Relationships xmlns="http://schemas.openxmlformats.org/package/2006/relationships"><Relationship Id="rId2" Type="http://schemas.openxmlformats.org/officeDocument/2006/relationships/hyperlink" Target="http://en.wikipedia.org/wiki/Kazushige_Got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5.xml.rels><?xml version="1.0" encoding="UTF-8" standalone="yes"?>
<Relationships xmlns="http://schemas.openxmlformats.org/package/2006/relationships"><Relationship Id="rId3" Type="http://schemas.openxmlformats.org/officeDocument/2006/relationships/hyperlink" Target="http://zoom.us/j/97915847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51.xml.rels><?xml version="1.0" encoding="UTF-8" standalone="yes"?>
<Relationships xmlns="http://schemas.openxmlformats.org/package/2006/relationships"><Relationship Id="rId3" Type="http://schemas.openxmlformats.org/officeDocument/2006/relationships/hyperlink" Target="http://www.hdfgroup.org/" TargetMode="Externa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hyperlink" Target="http://www.unidata.ucar.edu/software/netcdf" TargetMode="Externa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hyperlink" Target="http://www.oscer.ou.edu/" TargetMode="External"/><Relationship Id="rId4" Type="http://schemas.openxmlformats.org/officeDocument/2006/relationships/notesSlide" Target="../notesSlides/notesSlide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linuxclustersinstitute.org/workshop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c18.supercomputing.org/" TargetMode="External"/><Relationship Id="rId5" Type="http://schemas.openxmlformats.org/officeDocument/2006/relationships/hyperlink" Target="https://cluster2018.github.io/" TargetMode="External"/><Relationship Id="rId4" Type="http://schemas.openxmlformats.org/officeDocument/2006/relationships/hyperlink" Target="https://www.pearc18.pearc.org/" TargetMode="External"/></Relationships>
</file>

<file path=ppt/slides/_rels/slide66.xml.rels><?xml version="1.0" encoding="UTF-8" standalone="yes"?>
<Relationships xmlns="http://schemas.openxmlformats.org/package/2006/relationships"><Relationship Id="rId8" Type="http://schemas.openxmlformats.org/officeDocument/2006/relationships/hyperlink" Target="http://www.mcs.anl.gov/petsc" TargetMode="External"/><Relationship Id="rId3" Type="http://schemas.openxmlformats.org/officeDocument/2006/relationships/hyperlink" Target="http://www.acm.org/toms/V5.html#v5n3" TargetMode="External"/><Relationship Id="rId7" Type="http://schemas.openxmlformats.org/officeDocument/2006/relationships/hyperlink" Target="http://www.netlib.org/scalapack/" TargetMode="External"/><Relationship Id="rId2" Type="http://schemas.openxmlformats.org/officeDocument/2006/relationships/slideLayout" Target="../slideLayouts/slideLayout6.xml"/><Relationship Id="rId1" Type="http://schemas.openxmlformats.org/officeDocument/2006/relationships/tags" Target="../tags/tag48.xml"/><Relationship Id="rId6" Type="http://schemas.openxmlformats.org/officeDocument/2006/relationships/hyperlink" Target="http://www.netlib.org/lapack/" TargetMode="External"/><Relationship Id="rId5" Type="http://schemas.openxmlformats.org/officeDocument/2006/relationships/hyperlink" Target="http://math-atlas.sourceforge.net/" TargetMode="External"/><Relationship Id="rId10" Type="http://schemas.openxmlformats.org/officeDocument/2006/relationships/hyperlink" Target="http://www.ssec.wisc.edu/~billh/vis5d.html" TargetMode="External"/><Relationship Id="rId4" Type="http://schemas.openxmlformats.org/officeDocument/2006/relationships/hyperlink" Target="http://www.netlib.org/blas/" TargetMode="External"/><Relationship Id="rId9" Type="http://schemas.openxmlformats.org/officeDocument/2006/relationships/hyperlink" Target="http://hneeman.oscer.ou.edu/hamr.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twitch.tv/sipe201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jwplayer.onenet.net/streams/sipe.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jwplayer.onenet.net/streams/sipebackup.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4128" y="4863264"/>
            <a:ext cx="7809272" cy="1683785"/>
            <a:chOff x="344128" y="4863264"/>
            <a:chExt cx="7809272" cy="1683785"/>
          </a:xfrm>
        </p:grpSpPr>
        <p:pic>
          <p:nvPicPr>
            <p:cNvPr id="11273" name="Picture 6" descr="ou201_logo"/>
            <p:cNvPicPr>
              <a:picLocks noChangeAspect="1" noChangeArrowheads="1"/>
            </p:cNvPicPr>
            <p:nvPr/>
          </p:nvPicPr>
          <p:blipFill>
            <a:blip r:embed="rId5" cstate="print"/>
            <a:srcRect/>
            <a:stretch>
              <a:fillRect/>
            </a:stretch>
          </p:blipFill>
          <p:spPr bwMode="auto">
            <a:xfrm>
              <a:off x="2357112" y="5361693"/>
              <a:ext cx="588818" cy="781653"/>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3004812" y="5181600"/>
              <a:ext cx="1483086" cy="1066800"/>
            </a:xfrm>
            <a:prstGeom prst="rect">
              <a:avLst/>
            </a:prstGeom>
            <a:noFill/>
            <a:ln w="9525">
              <a:noFill/>
              <a:miter lim="800000"/>
              <a:headEnd/>
              <a:tailEnd/>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345" y="5196849"/>
              <a:ext cx="3652055" cy="623032"/>
            </a:xfrm>
            <a:prstGeom prst="rect">
              <a:avLst/>
            </a:prstGeom>
          </p:spPr>
        </p:pic>
        <p:pic>
          <p:nvPicPr>
            <p:cNvPr id="95234" name="Picture 2" descr="Si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28" y="4863264"/>
              <a:ext cx="2012984" cy="1550988"/>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http://www.oneocii.okepscor.org/wp-content/uploads/2014/02/Logo2-260x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053" y="5819881"/>
              <a:ext cx="1890637" cy="727168"/>
            </a:xfrm>
            <a:prstGeom prst="rect">
              <a:avLst/>
            </a:prstGeom>
            <a:noFill/>
            <a:extLst>
              <a:ext uri="{909E8E84-426E-40DD-AFC4-6F175D3DCCD1}">
                <a14:hiddenFill xmlns:a14="http://schemas.microsoft.com/office/drawing/2010/main">
                  <a:solidFill>
                    <a:srgbClr val="FFFFFF"/>
                  </a:solidFill>
                </a14:hiddenFill>
              </a:ext>
            </a:extLst>
          </p:spPr>
        </p:pic>
      </p:gr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a:solidFill>
                  <a:schemeClr val="tx1"/>
                </a:solidFill>
              </a:rPr>
              <a:t>Grab Bag: Scientific Libraries,</a:t>
            </a:r>
            <a:br>
              <a:rPr lang="en-US" sz="3600" dirty="0">
                <a:solidFill>
                  <a:schemeClr val="tx1"/>
                </a:solidFill>
              </a:rPr>
            </a:br>
            <a:r>
              <a:rPr lang="en-US" sz="3600" dirty="0">
                <a:solidFill>
                  <a:schemeClr val="tx1"/>
                </a:solidFill>
              </a:rPr>
              <a:t>I/O Libraries, Visualization</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344128" y="3238500"/>
            <a:ext cx="8495072" cy="1600200"/>
          </a:xfrm>
        </p:spPr>
        <p:txBody>
          <a:bodyPr/>
          <a:lstStyle/>
          <a:p>
            <a:pPr eaLnBrk="1" hangingPunct="1">
              <a:lnSpc>
                <a:spcPct val="90000"/>
              </a:lnSpc>
              <a:spcBef>
                <a:spcPts val="0"/>
              </a:spcBef>
            </a:pPr>
            <a:r>
              <a:rPr lang="en-US" b="1" dirty="0" smtClean="0"/>
              <a:t>Henry Neeman, University of Oklahoma</a:t>
            </a:r>
          </a:p>
          <a:p>
            <a:pPr eaLnBrk="1" hangingPunct="1">
              <a:lnSpc>
                <a:spcPct val="90000"/>
              </a:lnSpc>
              <a:spcBef>
                <a:spcPts val="0"/>
              </a:spcBef>
            </a:pPr>
            <a:r>
              <a:rPr lang="en-US" sz="1700" b="1" dirty="0" smtClean="0"/>
              <a:t>Director, OU Supercomputing Center for Education &amp; Research (OSCER)</a:t>
            </a:r>
          </a:p>
          <a:p>
            <a:pPr eaLnBrk="1" hangingPunct="1">
              <a:lnSpc>
                <a:spcPct val="90000"/>
              </a:lnSpc>
              <a:spcBef>
                <a:spcPts val="0"/>
              </a:spcBef>
            </a:pPr>
            <a:r>
              <a:rPr lang="en-US" sz="1700" b="1" dirty="0" smtClean="0"/>
              <a:t>Assistant Vice President, Information Technology – Research Strategy Advisor</a:t>
            </a:r>
          </a:p>
          <a:p>
            <a:pPr eaLnBrk="1" hangingPunct="1">
              <a:lnSpc>
                <a:spcPct val="90000"/>
              </a:lnSpc>
              <a:spcBef>
                <a:spcPts val="0"/>
              </a:spcBef>
            </a:pPr>
            <a:r>
              <a:rPr lang="en-US" sz="1700" b="1" dirty="0" smtClean="0"/>
              <a:t>Associate Professor, </a:t>
            </a:r>
            <a:r>
              <a:rPr lang="en-US" sz="1700" b="1" dirty="0" err="1" smtClean="0"/>
              <a:t>Gallogly</a:t>
            </a:r>
            <a:r>
              <a:rPr lang="en-US" sz="1700" b="1" dirty="0" smtClean="0"/>
              <a:t> College of Engineering</a:t>
            </a:r>
          </a:p>
          <a:p>
            <a:pPr eaLnBrk="1" hangingPunct="1">
              <a:lnSpc>
                <a:spcPct val="90000"/>
              </a:lnSpc>
              <a:spcBef>
                <a:spcPts val="0"/>
              </a:spcBef>
            </a:pPr>
            <a:r>
              <a:rPr lang="en-US" sz="1700" b="1" dirty="0" smtClean="0"/>
              <a:t>Adjunct Associate Professor, School of Computer Science</a:t>
            </a:r>
          </a:p>
          <a:p>
            <a:pPr eaLnBrk="1" hangingPunct="1">
              <a:lnSpc>
                <a:spcPct val="90000"/>
              </a:lnSpc>
              <a:spcBef>
                <a:spcPts val="0"/>
              </a:spcBef>
            </a:pPr>
            <a:r>
              <a:rPr lang="en-US" sz="1700" b="1" dirty="0" smtClean="0"/>
              <a:t>Tuesday </a:t>
            </a:r>
            <a:r>
              <a:rPr lang="en-US" sz="1700" b="1" dirty="0" smtClean="0"/>
              <a:t>May 1</a:t>
            </a:r>
            <a:r>
              <a:rPr lang="en-US" sz="1700" b="1" dirty="0" smtClean="0"/>
              <a:t> </a:t>
            </a:r>
            <a:r>
              <a:rPr lang="en-US" sz="1700" b="1" dirty="0" smtClean="0"/>
              <a:t>2018</a:t>
            </a:r>
          </a:p>
        </p:txBody>
      </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190635242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10</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250238"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US TOLL phone </a:t>
            </a:r>
            <a:r>
              <a:rPr lang="en-US" dirty="0"/>
              <a:t>bridge:</a:t>
            </a:r>
          </a:p>
          <a:p>
            <a:pPr algn="ctr">
              <a:buFont typeface="Wingdings" pitchFamily="2" charset="2"/>
              <a:buNone/>
            </a:pPr>
            <a:r>
              <a:rPr lang="en-US" dirty="0" smtClean="0"/>
              <a:t>405-325-6688</a:t>
            </a:r>
            <a:endParaRPr lang="en-US" dirty="0"/>
          </a:p>
          <a:p>
            <a:pPr algn="ctr">
              <a:buFont typeface="Wingdings" pitchFamily="2" charset="2"/>
              <a:buNone/>
            </a:pPr>
            <a:r>
              <a:rPr lang="en-US" dirty="0" smtClean="0"/>
              <a:t>684 684 #</a:t>
            </a:r>
            <a:endParaRPr lang="en-US" dirty="0"/>
          </a:p>
          <a:p>
            <a:pPr>
              <a:buFont typeface="Wingdings" pitchFamily="2" charset="2"/>
              <a:buNone/>
            </a:pPr>
            <a:r>
              <a:rPr lang="en-US" dirty="0" smtClean="0"/>
              <a:t>NOTE: This is for </a:t>
            </a:r>
            <a:r>
              <a:rPr lang="en-US" b="1" u="sng" dirty="0" smtClean="0"/>
              <a:t>US</a:t>
            </a:r>
            <a:r>
              <a:rPr lang="en-US" dirty="0" smtClean="0"/>
              <a:t> call-ins </a:t>
            </a:r>
            <a:r>
              <a:rPr lang="en-US" b="1" u="sng" dirty="0" smtClean="0"/>
              <a:t>ONLY</a:t>
            </a:r>
            <a:r>
              <a:rPr lang="en-US" dirty="0" smtClean="0"/>
              <a:t>.</a:t>
            </a:r>
          </a:p>
          <a:p>
            <a:pPr>
              <a:buFont typeface="Wingdings" pitchFamily="2" charset="2"/>
              <a:buNone/>
            </a:pPr>
            <a:r>
              <a:rPr lang="en-US" b="1" dirty="0" smtClean="0"/>
              <a:t>PLEASE MUTE YOURSELF </a:t>
            </a:r>
            <a:r>
              <a:rPr lang="en-US" dirty="0"/>
              <a:t>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smtClean="0"/>
              <a:t>ONLY IF</a:t>
            </a:r>
            <a:r>
              <a:rPr lang="en-US" dirty="0" smtClean="0"/>
              <a:t> you </a:t>
            </a:r>
            <a:r>
              <a:rPr lang="en-US" dirty="0"/>
              <a:t>cannot connect any other way: the phone bridge </a:t>
            </a:r>
            <a:r>
              <a:rPr lang="en-US" dirty="0" smtClean="0"/>
              <a:t>can handle only 100 simultaneous connections, and we have over 1000 participants.</a:t>
            </a:r>
            <a:endParaRPr lang="en-US" dirty="0"/>
          </a:p>
          <a:p>
            <a:pPr>
              <a:buFont typeface="Wingdings" pitchFamily="2" charset="2"/>
              <a:buNone/>
            </a:pPr>
            <a:r>
              <a:rPr lang="en-US" dirty="0"/>
              <a:t>Many thanks to </a:t>
            </a:r>
            <a:r>
              <a:rPr lang="en-US" dirty="0" smtClean="0"/>
              <a:t>OU CIO Eddie </a:t>
            </a:r>
            <a:r>
              <a:rPr lang="en-US" dirty="0" err="1" smtClean="0"/>
              <a:t>Huebsch</a:t>
            </a:r>
            <a:r>
              <a:rPr lang="en-US" dirty="0" smtClean="0"/>
              <a:t> for </a:t>
            </a:r>
            <a:r>
              <a:rPr lang="en-US" dirty="0"/>
              <a:t>providing </a:t>
            </a:r>
            <a:r>
              <a:rPr lang="en-US" dirty="0" smtClean="0"/>
              <a:t>the    </a:t>
            </a:r>
            <a:r>
              <a:rPr lang="en-US" dirty="0"/>
              <a:t>phone bridge</a:t>
            </a:r>
            <a:r>
              <a:rPr lang="en-US" dirty="0" smtClean="0"/>
              <a:t>.</a:t>
            </a:r>
            <a:r>
              <a:rPr lang="en-US" b="1" dirty="0" smtClean="0"/>
              <a:t>.</a:t>
            </a:r>
            <a:endParaRPr lang="en-US" b="1" dirty="0"/>
          </a:p>
        </p:txBody>
      </p:sp>
    </p:spTree>
    <p:extLst>
      <p:ext uri="{BB962C8B-B14F-4D97-AF65-F5344CB8AC3E}">
        <p14:creationId xmlns:p14="http://schemas.microsoft.com/office/powerpoint/2010/main" val="87223045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11</a:t>
            </a:fld>
            <a:endParaRPr lang="en-US"/>
          </a:p>
        </p:txBody>
      </p:sp>
      <p:sp>
        <p:nvSpPr>
          <p:cNvPr id="465922" name="Rectangle 2"/>
          <p:cNvSpPr>
            <a:spLocks noGrp="1" noChangeArrowheads="1"/>
          </p:cNvSpPr>
          <p:nvPr>
            <p:ph type="title"/>
          </p:nvPr>
        </p:nvSpPr>
        <p:spPr/>
        <p:txBody>
          <a:bodyPr/>
          <a:lstStyle/>
          <a:p>
            <a:r>
              <a:rPr lang="en-US" sz="3600" dirty="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(For YouTube, Twitch and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a:t>
            </a:r>
            <a:r>
              <a:rPr lang="en-US" b="1" dirty="0"/>
              <a:t>echo cancellation</a:t>
            </a:r>
            <a:r>
              <a:rPr lang="en-US" dirty="0"/>
              <a:t>.</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a:t>
            </a:r>
            <a:r>
              <a:rPr lang="en-US" dirty="0" smtClean="0"/>
              <a:t>e-mail.</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8780793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12</a:t>
            </a:fld>
            <a:endParaRPr lang="en-US"/>
          </a:p>
        </p:txBody>
      </p:sp>
      <p:sp>
        <p:nvSpPr>
          <p:cNvPr id="455682" name="Rectangle 2"/>
          <p:cNvSpPr>
            <a:spLocks noGrp="1" noChangeArrowheads="1"/>
          </p:cNvSpPr>
          <p:nvPr>
            <p:ph type="title"/>
          </p:nvPr>
        </p:nvSpPr>
        <p:spPr/>
        <p:txBody>
          <a:bodyPr/>
          <a:lstStyle/>
          <a:p>
            <a:r>
              <a:rPr lang="en-US" sz="3600" dirty="0"/>
              <a:t>Questions </a:t>
            </a:r>
            <a:r>
              <a:rPr lang="en-US" sz="3600" dirty="0" smtClean="0"/>
              <a:t>via E-mail Only</a:t>
            </a:r>
            <a:endParaRPr lang="en-US" sz="3600" dirty="0"/>
          </a:p>
        </p:txBody>
      </p:sp>
      <p:sp>
        <p:nvSpPr>
          <p:cNvPr id="455683" name="Rectangle 3"/>
          <p:cNvSpPr>
            <a:spLocks noGrp="1" noChangeArrowheads="1"/>
          </p:cNvSpPr>
          <p:nvPr>
            <p:ph type="body" idx="1"/>
          </p:nvPr>
        </p:nvSpPr>
        <p:spPr>
          <a:xfrm>
            <a:off x="609600" y="1371600"/>
            <a:ext cx="8174038" cy="4648200"/>
          </a:xfrm>
        </p:spPr>
        <p:txBody>
          <a:bodyPr/>
          <a:lstStyle/>
          <a:p>
            <a:pPr>
              <a:lnSpc>
                <a:spcPct val="90000"/>
              </a:lnSpc>
              <a:buFont typeface="Wingdings" pitchFamily="2" charset="2"/>
              <a:buNone/>
            </a:pPr>
            <a:r>
              <a:rPr lang="en-US" dirty="0"/>
              <a:t>Ask 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3"/>
              </a:rPr>
              <a:t>supercomputinginplainenglish@gmail.com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dirty="0"/>
              <a:t>All questions will be read out loud and then answered out loud</a:t>
            </a:r>
            <a:r>
              <a:rPr lang="en-US" dirty="0" smtClean="0"/>
              <a:t>.</a:t>
            </a:r>
          </a:p>
          <a:p>
            <a:pPr>
              <a:lnSpc>
                <a:spcPct val="80000"/>
              </a:lnSpc>
              <a:buFont typeface="Wingdings" pitchFamily="2" charset="2"/>
              <a:buNone/>
            </a:pPr>
            <a:endParaRPr lang="en-US" dirty="0"/>
          </a:p>
          <a:p>
            <a:pPr>
              <a:lnSpc>
                <a:spcPct val="80000"/>
              </a:lnSpc>
              <a:buFont typeface="Wingdings" pitchFamily="2" charset="2"/>
              <a:buNone/>
            </a:pPr>
            <a:r>
              <a:rPr lang="en-US" b="1" dirty="0" smtClean="0"/>
              <a:t>DON’T USE CHAT OR VOICE FOR QUESTIONS!</a:t>
            </a:r>
          </a:p>
          <a:p>
            <a:pPr>
              <a:lnSpc>
                <a:spcPct val="80000"/>
              </a:lnSpc>
              <a:buFont typeface="Wingdings" pitchFamily="2" charset="2"/>
              <a:buNone/>
            </a:pPr>
            <a:endParaRPr lang="en-US" dirty="0"/>
          </a:p>
          <a:p>
            <a:pPr>
              <a:lnSpc>
                <a:spcPct val="80000"/>
              </a:lnSpc>
              <a:buFont typeface="Wingdings" pitchFamily="2" charset="2"/>
              <a:buNone/>
            </a:pPr>
            <a:r>
              <a:rPr lang="en-US" dirty="0" smtClean="0"/>
              <a:t>No one will be monitoring any of the chats, and if we can hear your question, you’re creating an </a:t>
            </a:r>
            <a:r>
              <a:rPr lang="en-US" b="1" dirty="0" smtClean="0"/>
              <a:t>echo cancellation </a:t>
            </a:r>
            <a:r>
              <a:rPr lang="en-US" dirty="0" smtClean="0"/>
              <a:t>problem.</a:t>
            </a:r>
          </a:p>
          <a:p>
            <a:pPr>
              <a:lnSpc>
                <a:spcPct val="80000"/>
              </a:lnSpc>
              <a:buFont typeface="Wingdings" pitchFamily="2" charset="2"/>
              <a:buNone/>
            </a:pPr>
            <a:endParaRPr lang="en-US" dirty="0"/>
          </a:p>
          <a:p>
            <a:pPr>
              <a:lnSpc>
                <a:spcPct val="80000"/>
              </a:lnSpc>
              <a:buFont typeface="Wingdings" pitchFamily="2" charset="2"/>
              <a:buNone/>
            </a:pPr>
            <a:r>
              <a:rPr lang="en-US" b="1" dirty="0" smtClean="0"/>
              <a:t>PLEASE MUTE YOURSELF.</a:t>
            </a:r>
          </a:p>
          <a:p>
            <a:pPr>
              <a:lnSpc>
                <a:spcPct val="80000"/>
              </a:lnSpc>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95632917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Talent Release Form</a:t>
            </a:r>
            <a:endParaRPr lang="en-US" dirty="0"/>
          </a:p>
        </p:txBody>
      </p:sp>
      <p:sp>
        <p:nvSpPr>
          <p:cNvPr id="3" name="Content Placeholder 2"/>
          <p:cNvSpPr>
            <a:spLocks noGrp="1"/>
          </p:cNvSpPr>
          <p:nvPr>
            <p:ph idx="1"/>
          </p:nvPr>
        </p:nvSpPr>
        <p:spPr/>
        <p:txBody>
          <a:bodyPr/>
          <a:lstStyle/>
          <a:p>
            <a:pPr marL="0" indent="0">
              <a:buNone/>
            </a:pPr>
            <a:r>
              <a:rPr lang="en-US" dirty="0" smtClean="0"/>
              <a:t>If you’re attending onsite, you </a:t>
            </a:r>
            <a:r>
              <a:rPr lang="en-US" b="1" u="sng" dirty="0" smtClean="0"/>
              <a:t>MUST</a:t>
            </a:r>
            <a:r>
              <a:rPr lang="en-US" dirty="0" smtClean="0"/>
              <a:t> do one of the following:</a:t>
            </a:r>
          </a:p>
          <a:p>
            <a:r>
              <a:rPr lang="en-US" dirty="0" smtClean="0"/>
              <a:t>complete and sign the Talent Release Form,</a:t>
            </a:r>
          </a:p>
          <a:p>
            <a:pPr marL="0" indent="0">
              <a:buNone/>
            </a:pPr>
            <a:r>
              <a:rPr lang="en-US" b="1" dirty="0" smtClean="0"/>
              <a:t>OR</a:t>
            </a:r>
          </a:p>
          <a:p>
            <a:r>
              <a:rPr lang="en-US" dirty="0" smtClean="0"/>
              <a:t>sit behind the cameras (where you can’t be seen) and don’t talk at all.</a:t>
            </a:r>
          </a:p>
          <a:p>
            <a:pPr marL="0" indent="0">
              <a:buNone/>
            </a:pPr>
            <a:endParaRPr lang="en-US" dirty="0"/>
          </a:p>
          <a:p>
            <a:pPr marL="0" indent="0">
              <a:buNone/>
            </a:pPr>
            <a:r>
              <a:rPr lang="en-US" dirty="0" smtClean="0"/>
              <a:t>If you aren’t onsite, then </a:t>
            </a:r>
            <a:r>
              <a:rPr lang="en-US" b="1" dirty="0" smtClean="0"/>
              <a:t>PLEASE </a:t>
            </a:r>
            <a:r>
              <a:rPr lang="en-US" b="1" dirty="0"/>
              <a:t>MUTE YOURSELF.</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Grab Bag</a:t>
            </a:r>
            <a:endParaRPr lang="en-US" dirty="0" smtClean="0"/>
          </a:p>
          <a:p>
            <a:pPr>
              <a:defRPr/>
            </a:pPr>
            <a:r>
              <a:rPr lang="en-US" dirty="0" smtClean="0"/>
              <a:t>Tue May 1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172633807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000" dirty="0"/>
              <a:t>Tue </a:t>
            </a:r>
            <a:r>
              <a:rPr lang="en-US" sz="2000" dirty="0" smtClean="0"/>
              <a:t>Jan 23: Storage: </a:t>
            </a:r>
            <a:r>
              <a:rPr lang="en-US" sz="2000" dirty="0"/>
              <a:t>What the Heck is Supercomputing?</a:t>
            </a:r>
          </a:p>
          <a:p>
            <a:pPr marL="0" indent="0">
              <a:spcBef>
                <a:spcPts val="0"/>
              </a:spcBef>
              <a:buNone/>
            </a:pPr>
            <a:r>
              <a:rPr lang="en-US" sz="2000" dirty="0"/>
              <a:t>Tue Jan </a:t>
            </a:r>
            <a:r>
              <a:rPr lang="en-US" sz="2000" dirty="0" smtClean="0"/>
              <a:t>30: </a:t>
            </a:r>
            <a:r>
              <a:rPr lang="en-US" sz="2000" dirty="0"/>
              <a:t>The Tyranny of the Storage </a:t>
            </a:r>
            <a:r>
              <a:rPr lang="en-US" sz="2000" dirty="0" smtClean="0"/>
              <a:t>Hierarchy Part I</a:t>
            </a:r>
          </a:p>
          <a:p>
            <a:pPr marL="0" indent="0">
              <a:spcBef>
                <a:spcPts val="0"/>
              </a:spcBef>
              <a:buNone/>
            </a:pPr>
            <a:r>
              <a:rPr lang="en-US" sz="2000" dirty="0"/>
              <a:t>Tue </a:t>
            </a:r>
            <a:r>
              <a:rPr lang="en-US" sz="2000" dirty="0" smtClean="0"/>
              <a:t>Feb  </a:t>
            </a:r>
            <a:r>
              <a:rPr lang="en-US" sz="1000" dirty="0" smtClean="0"/>
              <a:t> </a:t>
            </a:r>
            <a:r>
              <a:rPr lang="en-US" sz="2000" dirty="0" smtClean="0"/>
              <a:t>6: </a:t>
            </a:r>
            <a:r>
              <a:rPr lang="en-US" sz="2000" dirty="0"/>
              <a:t>The Tyranny of the Storage Hierarchy Part </a:t>
            </a:r>
            <a:r>
              <a:rPr lang="en-US" sz="2000" dirty="0" smtClean="0"/>
              <a:t>II</a:t>
            </a:r>
            <a:endParaRPr lang="en-US" sz="2000" dirty="0"/>
          </a:p>
          <a:p>
            <a:pPr marL="0" indent="0">
              <a:spcBef>
                <a:spcPts val="0"/>
              </a:spcBef>
              <a:buNone/>
            </a:pPr>
            <a:r>
              <a:rPr lang="en-US" sz="2000" dirty="0" smtClean="0"/>
              <a:t>Tue </a:t>
            </a:r>
            <a:r>
              <a:rPr lang="en-US" sz="2000" dirty="0"/>
              <a:t>Feb </a:t>
            </a:r>
            <a:r>
              <a:rPr lang="en-US" sz="2000" dirty="0" smtClean="0"/>
              <a:t>13: </a:t>
            </a:r>
            <a:r>
              <a:rPr lang="en-US" sz="2000" dirty="0"/>
              <a:t>Instruction Level Parallelism</a:t>
            </a:r>
          </a:p>
          <a:p>
            <a:pPr marL="0" indent="0">
              <a:spcBef>
                <a:spcPts val="0"/>
              </a:spcBef>
              <a:buNone/>
            </a:pPr>
            <a:r>
              <a:rPr lang="en-US" sz="2000" dirty="0"/>
              <a:t>Tue Feb </a:t>
            </a:r>
            <a:r>
              <a:rPr lang="en-US" sz="2000" dirty="0" smtClean="0"/>
              <a:t>20: </a:t>
            </a:r>
            <a:r>
              <a:rPr lang="en-US" sz="2000" dirty="0"/>
              <a:t>Stupid Compiler Tricks</a:t>
            </a:r>
          </a:p>
          <a:p>
            <a:pPr marL="0" indent="0">
              <a:spcBef>
                <a:spcPts val="0"/>
              </a:spcBef>
              <a:buNone/>
            </a:pPr>
            <a:r>
              <a:rPr lang="en-US" sz="2000" dirty="0"/>
              <a:t>Tue Feb </a:t>
            </a:r>
            <a:r>
              <a:rPr lang="en-US" sz="2000" dirty="0" smtClean="0"/>
              <a:t>27: Multicore </a:t>
            </a:r>
            <a:r>
              <a:rPr lang="en-US" sz="2000" dirty="0"/>
              <a:t>Multithreading</a:t>
            </a:r>
          </a:p>
          <a:p>
            <a:pPr marL="0" indent="0">
              <a:spcBef>
                <a:spcPts val="0"/>
              </a:spcBef>
              <a:buNone/>
            </a:pPr>
            <a:r>
              <a:rPr lang="en-US" sz="2000" dirty="0"/>
              <a:t>Tue </a:t>
            </a:r>
            <a:r>
              <a:rPr lang="en-US" sz="2000" dirty="0" smtClean="0"/>
              <a:t>March   6: </a:t>
            </a:r>
            <a:r>
              <a:rPr lang="en-US" sz="2000" dirty="0"/>
              <a:t>Distributed </a:t>
            </a:r>
            <a:r>
              <a:rPr lang="en-US" sz="2000" dirty="0" smtClean="0"/>
              <a:t>Multiprocessing</a:t>
            </a:r>
          </a:p>
          <a:p>
            <a:pPr marL="0" indent="0">
              <a:spcBef>
                <a:spcPts val="0"/>
              </a:spcBef>
              <a:buNone/>
            </a:pPr>
            <a:r>
              <a:rPr lang="en-US" sz="2000" dirty="0"/>
              <a:t>Tue March </a:t>
            </a:r>
            <a:r>
              <a:rPr lang="en-US" sz="2000" dirty="0" smtClean="0"/>
              <a:t>13: </a:t>
            </a:r>
            <a:r>
              <a:rPr lang="en-US" sz="2000" b="1" dirty="0"/>
              <a:t>NO SESSION </a:t>
            </a:r>
            <a:r>
              <a:rPr lang="en-US" sz="2000" dirty="0" smtClean="0"/>
              <a:t>(Henry business travel)</a:t>
            </a:r>
            <a:endParaRPr lang="en-US" sz="2000" dirty="0"/>
          </a:p>
          <a:p>
            <a:pPr marL="0" indent="0">
              <a:spcBef>
                <a:spcPts val="0"/>
              </a:spcBef>
              <a:buNone/>
            </a:pPr>
            <a:r>
              <a:rPr lang="en-US" sz="2000" dirty="0"/>
              <a:t>Tue March 20: </a:t>
            </a:r>
            <a:r>
              <a:rPr lang="en-US" sz="2000" b="1" dirty="0"/>
              <a:t>NO SESSION </a:t>
            </a:r>
            <a:r>
              <a:rPr lang="en-US" sz="2000" dirty="0"/>
              <a:t>(OU's Spring Break)</a:t>
            </a:r>
          </a:p>
          <a:p>
            <a:pPr marL="0" indent="0">
              <a:spcBef>
                <a:spcPts val="0"/>
              </a:spcBef>
              <a:buNone/>
            </a:pPr>
            <a:r>
              <a:rPr lang="en-US" sz="2000" dirty="0" smtClean="0"/>
              <a:t>Tue March 27: </a:t>
            </a:r>
            <a:r>
              <a:rPr lang="en-US" sz="2000" dirty="0"/>
              <a:t>Applications and Types of Parallelism</a:t>
            </a:r>
          </a:p>
          <a:p>
            <a:pPr marL="0" indent="0">
              <a:spcBef>
                <a:spcPts val="0"/>
              </a:spcBef>
              <a:buNone/>
            </a:pPr>
            <a:r>
              <a:rPr lang="en-US" sz="2000" dirty="0" smtClean="0"/>
              <a:t>Tue Apr   3: </a:t>
            </a:r>
            <a:r>
              <a:rPr lang="en-US" sz="2000" dirty="0"/>
              <a:t>Multicore Madness</a:t>
            </a:r>
          </a:p>
          <a:p>
            <a:pPr marL="0" indent="0">
              <a:spcBef>
                <a:spcPts val="0"/>
              </a:spcBef>
              <a:buNone/>
            </a:pPr>
            <a:r>
              <a:rPr lang="en-US" sz="2000" dirty="0"/>
              <a:t>Tue Apr 10: </a:t>
            </a:r>
            <a:r>
              <a:rPr lang="en-US" sz="2000" b="1" dirty="0"/>
              <a:t>NO SESSION </a:t>
            </a:r>
            <a:r>
              <a:rPr lang="en-US" sz="2000" dirty="0"/>
              <a:t>(Henry business travel)</a:t>
            </a:r>
          </a:p>
          <a:p>
            <a:pPr marL="0" indent="0">
              <a:spcBef>
                <a:spcPts val="0"/>
              </a:spcBef>
              <a:buNone/>
            </a:pPr>
            <a:r>
              <a:rPr lang="en-US" sz="2000" dirty="0" smtClean="0"/>
              <a:t>Tue Apr 17: </a:t>
            </a:r>
            <a:r>
              <a:rPr lang="en-US" sz="2000" dirty="0"/>
              <a:t>High Throughput </a:t>
            </a:r>
            <a:r>
              <a:rPr lang="en-US" sz="2000" dirty="0" smtClean="0"/>
              <a:t>Computing</a:t>
            </a:r>
          </a:p>
          <a:p>
            <a:pPr marL="0" indent="0">
              <a:spcBef>
                <a:spcPts val="0"/>
              </a:spcBef>
              <a:buNone/>
            </a:pPr>
            <a:r>
              <a:rPr lang="en-US" sz="2000" dirty="0" smtClean="0"/>
              <a:t>Tue </a:t>
            </a:r>
            <a:r>
              <a:rPr lang="en-US" sz="2000" dirty="0"/>
              <a:t>Apr </a:t>
            </a:r>
            <a:r>
              <a:rPr lang="en-US" sz="2000" dirty="0" smtClean="0"/>
              <a:t>24: GPU: </a:t>
            </a:r>
            <a:r>
              <a:rPr lang="en-US" sz="2000" dirty="0"/>
              <a:t>Number Crunching in Your Graphics Card</a:t>
            </a:r>
          </a:p>
          <a:p>
            <a:pPr marL="0" indent="0">
              <a:spcBef>
                <a:spcPts val="0"/>
              </a:spcBef>
              <a:buNone/>
            </a:pPr>
            <a:r>
              <a:rPr lang="en-US" sz="2000" dirty="0"/>
              <a:t>Tue </a:t>
            </a:r>
            <a:r>
              <a:rPr lang="en-US" sz="2000" dirty="0" smtClean="0"/>
              <a:t>May  1: </a:t>
            </a:r>
            <a:r>
              <a:rPr lang="en-US" sz="2000" dirty="0"/>
              <a:t>Grab Bag: Scientific Libraries, I/O Libraries, </a:t>
            </a:r>
            <a:r>
              <a:rPr lang="en-US" sz="2000" dirty="0" smtClean="0"/>
              <a:t>Visualization</a:t>
            </a:r>
          </a:p>
        </p:txBody>
      </p:sp>
      <p:sp>
        <p:nvSpPr>
          <p:cNvPr id="4" name="Footer Placeholder 3"/>
          <p:cNvSpPr>
            <a:spLocks noGrp="1"/>
          </p:cNvSpPr>
          <p:nvPr>
            <p:ph type="ftr" sz="quarter" idx="10"/>
          </p:nvPr>
        </p:nvSpPr>
        <p:spPr/>
        <p:txBody>
          <a:bodyPr/>
          <a:lstStyle/>
          <a:p>
            <a:pPr>
              <a:defRPr/>
            </a:pPr>
            <a:r>
              <a:rPr lang="en-US" dirty="0" smtClean="0"/>
              <a:t>Supercomputing in Plain English: Grab Bag</a:t>
            </a:r>
            <a:endParaRPr lang="en-US" dirty="0" smtClean="0"/>
          </a:p>
          <a:p>
            <a:pPr>
              <a:defRPr/>
            </a:pPr>
            <a:r>
              <a:rPr lang="en-US" dirty="0" smtClean="0"/>
              <a:t>Tue May 1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14</a:t>
            </a:fld>
            <a:endParaRPr lang="en-US"/>
          </a:p>
        </p:txBody>
      </p:sp>
    </p:spTree>
    <p:extLst>
      <p:ext uri="{BB962C8B-B14F-4D97-AF65-F5344CB8AC3E}">
        <p14:creationId xmlns:p14="http://schemas.microsoft.com/office/powerpoint/2010/main" val="166398517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15</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a:t>
            </a:r>
            <a:r>
              <a:rPr lang="en-US" dirty="0" smtClean="0"/>
              <a:t>(Dave </a:t>
            </a:r>
            <a:r>
              <a:rPr lang="en-US" dirty="0"/>
              <a:t>Akin, Patrick </a:t>
            </a:r>
            <a:r>
              <a:rPr lang="en-US" dirty="0" smtClean="0"/>
              <a:t>Calhoun, Kali McLennan, Jason </a:t>
            </a:r>
            <a:r>
              <a:rPr lang="en-US" dirty="0" err="1" smtClean="0"/>
              <a:t>Speckman</a:t>
            </a:r>
            <a:r>
              <a:rPr lang="en-US" dirty="0" smtClean="0"/>
              <a:t>, Brett Zimmerman)</a:t>
            </a:r>
          </a:p>
          <a:p>
            <a:pPr lvl="1">
              <a:lnSpc>
                <a:spcPct val="90000"/>
              </a:lnSpc>
            </a:pPr>
            <a:r>
              <a:rPr lang="en-US" dirty="0" smtClean="0"/>
              <a:t>OSCER Research Computing Facilitators (Jim Ferguson, Horst Severini)</a:t>
            </a:r>
          </a:p>
          <a:p>
            <a:pPr lvl="1">
              <a:lnSpc>
                <a:spcPct val="90000"/>
              </a:lnSpc>
            </a:pPr>
            <a:r>
              <a:rPr lang="en-US" dirty="0" smtClean="0"/>
              <a:t>Debi </a:t>
            </a:r>
            <a:r>
              <a:rPr lang="en-US" dirty="0" err="1" smtClean="0"/>
              <a:t>Gentis</a:t>
            </a:r>
            <a:r>
              <a:rPr lang="en-US" dirty="0" smtClean="0"/>
              <a:t>, OSCER Coordinator</a:t>
            </a:r>
          </a:p>
          <a:p>
            <a:pPr lvl="1">
              <a:lnSpc>
                <a:spcPct val="90000"/>
              </a:lnSpc>
            </a:pPr>
            <a:r>
              <a:rPr lang="en-US" dirty="0" smtClean="0"/>
              <a:t>Kyle Dudgeon, OSCER Manager of Operations</a:t>
            </a:r>
          </a:p>
          <a:p>
            <a:pPr lvl="1">
              <a:lnSpc>
                <a:spcPct val="90000"/>
              </a:lnSpc>
            </a:pPr>
            <a:r>
              <a:rPr lang="en-US" dirty="0" smtClean="0"/>
              <a:t>Ashish </a:t>
            </a:r>
            <a:r>
              <a:rPr lang="en-US" dirty="0" err="1" smtClean="0"/>
              <a:t>Pai</a:t>
            </a:r>
            <a:r>
              <a:rPr lang="en-US" dirty="0" smtClean="0"/>
              <a:t>, </a:t>
            </a:r>
            <a:r>
              <a:rPr lang="en-US" dirty="0"/>
              <a:t>Managing Director for Research IT </a:t>
            </a:r>
            <a:r>
              <a:rPr lang="en-US" dirty="0" smtClean="0"/>
              <a:t>Services</a:t>
            </a:r>
            <a:endParaRPr lang="en-US" dirty="0"/>
          </a:p>
          <a:p>
            <a:pPr lvl="1">
              <a:lnSpc>
                <a:spcPct val="90000"/>
              </a:lnSpc>
            </a:pPr>
            <a:r>
              <a:rPr lang="en-US" dirty="0" smtClean="0"/>
              <a:t>The OU IT network team</a:t>
            </a:r>
          </a:p>
          <a:p>
            <a:pPr lvl="1">
              <a:lnSpc>
                <a:spcPct val="90000"/>
              </a:lnSpc>
            </a:pPr>
            <a:r>
              <a:rPr lang="en-US" dirty="0" smtClean="0"/>
              <a:t>OU CIO Eddie </a:t>
            </a:r>
            <a:r>
              <a:rPr lang="en-US" dirty="0" err="1" smtClean="0"/>
              <a:t>Huebsch</a:t>
            </a:r>
            <a:endParaRPr lang="en-US" dirty="0"/>
          </a:p>
          <a:p>
            <a:pPr>
              <a:lnSpc>
                <a:spcPct val="90000"/>
              </a:lnSpc>
            </a:pPr>
            <a:r>
              <a:rPr lang="en-US" dirty="0" smtClean="0"/>
              <a:t>OneNet: Skyler Donahue</a:t>
            </a:r>
          </a:p>
          <a:p>
            <a:pPr>
              <a:lnSpc>
                <a:spcPct val="90000"/>
              </a:lnSpc>
            </a:pPr>
            <a:r>
              <a:rPr lang="en-US" dirty="0" smtClean="0"/>
              <a:t>Oklahoma State U: Dana Brunson</a:t>
            </a:r>
          </a:p>
        </p:txBody>
      </p:sp>
    </p:spTree>
    <p:extLst>
      <p:ext uri="{BB962C8B-B14F-4D97-AF65-F5344CB8AC3E}">
        <p14:creationId xmlns:p14="http://schemas.microsoft.com/office/powerpoint/2010/main" val="31181316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16</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a:xfrm>
            <a:off x="609600" y="1281545"/>
            <a:ext cx="7924800" cy="4648200"/>
          </a:xfrm>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a:t>
            </a:r>
            <a:r>
              <a:rPr lang="en-US" dirty="0" smtClean="0"/>
              <a:t>phone </a:t>
            </a:r>
            <a:r>
              <a:rPr lang="en-US" dirty="0"/>
              <a:t>bridge to fall back on</a:t>
            </a:r>
            <a:r>
              <a:rPr lang="en-US" dirty="0" smtClean="0"/>
              <a:t>.</a:t>
            </a:r>
          </a:p>
          <a:p>
            <a:pPr>
              <a:buNone/>
            </a:pPr>
            <a:r>
              <a:rPr lang="en-US" b="1" dirty="0"/>
              <a:t>PLEASE MUTE YOURSELF.</a:t>
            </a:r>
          </a:p>
          <a:p>
            <a:pPr>
              <a:buNone/>
            </a:pPr>
            <a:r>
              <a:rPr lang="en-US" b="1" dirty="0"/>
              <a:t>PLEASE MUTE YOURSELF.</a:t>
            </a:r>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149253911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2018!</a:t>
            </a:r>
            <a:endParaRPr lang="en-US" dirty="0"/>
          </a:p>
        </p:txBody>
      </p:sp>
      <p:sp>
        <p:nvSpPr>
          <p:cNvPr id="3" name="Content Placeholder 2"/>
          <p:cNvSpPr>
            <a:spLocks noGrp="1"/>
          </p:cNvSpPr>
          <p:nvPr>
            <p:ph idx="1"/>
          </p:nvPr>
        </p:nvSpPr>
        <p:spPr>
          <a:xfrm>
            <a:off x="392112" y="1339056"/>
            <a:ext cx="8478838" cy="4648200"/>
          </a:xfrm>
        </p:spPr>
        <p:txBody>
          <a:bodyPr/>
          <a:lstStyle/>
          <a:p>
            <a:pPr>
              <a:spcBef>
                <a:spcPts val="0"/>
              </a:spcBef>
              <a:buClrTx/>
              <a:buSzPct val="100000"/>
            </a:pPr>
            <a:r>
              <a:rPr lang="en-US" sz="1800" dirty="0" smtClean="0"/>
              <a:t>Linux Clusters Institute workshops</a:t>
            </a: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lvl="1">
              <a:spcBef>
                <a:spcPts val="0"/>
              </a:spcBef>
              <a:buClrTx/>
              <a:buSzPct val="100000"/>
            </a:pPr>
            <a:r>
              <a:rPr lang="en-US" sz="1400" dirty="0" smtClean="0"/>
              <a:t>Introductory HPC Cluster System Administration: May 14-18 2018 </a:t>
            </a:r>
            <a:r>
              <a:rPr lang="en-US" sz="1400" dirty="0"/>
              <a:t>@ </a:t>
            </a:r>
            <a:r>
              <a:rPr lang="en-US" sz="1400" dirty="0" smtClean="0"/>
              <a:t>U Nebraska, Lincoln NE USA</a:t>
            </a:r>
          </a:p>
          <a:p>
            <a:pPr lvl="1">
              <a:spcBef>
                <a:spcPts val="0"/>
              </a:spcBef>
              <a:buClrTx/>
              <a:buSzPct val="100000"/>
            </a:pPr>
            <a:r>
              <a:rPr lang="en-US" sz="1400" dirty="0">
                <a:latin typeface="Times New Roman" panose="02020603050405020304" pitchFamily="18" charset="0"/>
                <a:cs typeface="Times New Roman" panose="02020603050405020304" pitchFamily="18" charset="0"/>
              </a:rPr>
              <a:t>Intermediate HPC Cluster System Administration: </a:t>
            </a:r>
            <a:r>
              <a:rPr lang="en-US" sz="1400" dirty="0" smtClean="0">
                <a:latin typeface="Times New Roman" panose="02020603050405020304" pitchFamily="18" charset="0"/>
                <a:cs typeface="Times New Roman" panose="02020603050405020304" pitchFamily="18" charset="0"/>
              </a:rPr>
              <a:t>Aug 13-17 2018 @ Yale U, New Haven CT USA</a:t>
            </a:r>
          </a:p>
          <a:p>
            <a:pPr>
              <a:spcBef>
                <a:spcPts val="0"/>
              </a:spcBef>
              <a:buClrTx/>
              <a:buSzPct val="100000"/>
            </a:pPr>
            <a:r>
              <a:rPr lang="en-US" sz="1800" dirty="0" smtClean="0"/>
              <a:t>Great Plains Network Annual Meeting: details coming soon</a:t>
            </a:r>
          </a:p>
          <a:p>
            <a:pPr>
              <a:spcBef>
                <a:spcPts val="0"/>
              </a:spcBef>
              <a:buClrTx/>
              <a:buSzPct val="100000"/>
            </a:pPr>
            <a:r>
              <a:rPr lang="en-US" sz="1800" dirty="0" smtClean="0"/>
              <a:t>Advanced </a:t>
            </a:r>
            <a:r>
              <a:rPr lang="en-US" sz="1800" dirty="0"/>
              <a:t>Cyberinfrastructure Research &amp; Education Facilitators (ACI-REF) Virtual </a:t>
            </a:r>
            <a:r>
              <a:rPr lang="en-US" sz="1800" dirty="0" smtClean="0"/>
              <a:t>Residency Aug 5-10 2018, U Oklahoma, Norman OK USA</a:t>
            </a:r>
          </a:p>
          <a:p>
            <a:pPr>
              <a:spcBef>
                <a:spcPts val="0"/>
              </a:spcBef>
              <a:buClrTx/>
              <a:buSzPct val="100000"/>
            </a:pPr>
            <a:r>
              <a:rPr lang="en-US" sz="1800" dirty="0" smtClean="0"/>
              <a:t>PEARC 2018, July 22-27, Pittsburgh PA USA</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https://www.pearc18.pearc.org/</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800" dirty="0" smtClean="0"/>
              <a:t>IEEE Cluster 2018, Sep 10-13, Belfast UK</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https://cluster2018.github.io</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800" b="1" dirty="0" smtClean="0"/>
              <a:t>OKLAHOMA SUPERCOMPUTING SYMPOSIUM 2018, Sep 25-26 2018 @ OU</a:t>
            </a:r>
          </a:p>
          <a:p>
            <a:pPr>
              <a:spcBef>
                <a:spcPts val="0"/>
              </a:spcBef>
              <a:buClrTx/>
              <a:buSzPct val="100000"/>
            </a:pPr>
            <a:r>
              <a:rPr lang="en-US" sz="1800" dirty="0" smtClean="0"/>
              <a:t>SC18 supercomputing conference, Nov 11-16 2018, Dallas TX USA</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http://sc18.supercomputing.org/</a:t>
            </a: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Grab Bag</a:t>
            </a:r>
            <a:endParaRPr lang="en-US" dirty="0" smtClean="0"/>
          </a:p>
          <a:p>
            <a:pPr>
              <a:defRPr/>
            </a:pPr>
            <a:r>
              <a:rPr lang="en-US" dirty="0" smtClean="0"/>
              <a:t>Tue May 1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spTree>
    <p:extLst>
      <p:ext uri="{BB962C8B-B14F-4D97-AF65-F5344CB8AC3E}">
        <p14:creationId xmlns:p14="http://schemas.microsoft.com/office/powerpoint/2010/main" val="68931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3AAA6750-D6FB-463C-889A-5FF1CCFD088E}" type="slidenum">
              <a:rPr lang="en-US"/>
              <a:pPr/>
              <a:t>18</a:t>
            </a:fld>
            <a:endParaRPr lang="en-US"/>
          </a:p>
        </p:txBody>
      </p:sp>
      <p:sp>
        <p:nvSpPr>
          <p:cNvPr id="1101826" name="Rectangle 2"/>
          <p:cNvSpPr>
            <a:spLocks noGrp="1" noChangeArrowheads="1"/>
          </p:cNvSpPr>
          <p:nvPr>
            <p:ph type="title"/>
          </p:nvPr>
        </p:nvSpPr>
        <p:spPr/>
        <p:txBody>
          <a:bodyPr/>
          <a:lstStyle/>
          <a:p>
            <a:r>
              <a:rPr lang="en-US"/>
              <a:t>Outline</a:t>
            </a:r>
          </a:p>
        </p:txBody>
      </p:sp>
      <p:sp>
        <p:nvSpPr>
          <p:cNvPr id="1101827" name="Rectangle 3"/>
          <p:cNvSpPr>
            <a:spLocks noGrp="1" noChangeArrowheads="1"/>
          </p:cNvSpPr>
          <p:nvPr>
            <p:ph type="body" idx="1"/>
          </p:nvPr>
        </p:nvSpPr>
        <p:spPr>
          <a:xfrm>
            <a:off x="533400" y="1371600"/>
            <a:ext cx="8077200" cy="4648200"/>
          </a:xfrm>
        </p:spPr>
        <p:txBody>
          <a:bodyPr/>
          <a:lstStyle/>
          <a:p>
            <a:r>
              <a:rPr lang="en-US" sz="2800" dirty="0"/>
              <a:t>Scientific Computing Pipeline</a:t>
            </a:r>
          </a:p>
          <a:p>
            <a:r>
              <a:rPr lang="en-US" sz="2800" dirty="0"/>
              <a:t>Scientific Libraries</a:t>
            </a:r>
          </a:p>
          <a:p>
            <a:r>
              <a:rPr lang="en-US" sz="2800" dirty="0"/>
              <a:t>I/O Libraries</a:t>
            </a:r>
          </a:p>
          <a:p>
            <a:r>
              <a:rPr lang="en-US" sz="2800" dirty="0"/>
              <a:t>Scientific Visualization</a:t>
            </a:r>
          </a:p>
        </p:txBody>
      </p:sp>
    </p:spTree>
    <p:custDataLst>
      <p:tags r:id="rId1"/>
    </p:custDataLst>
    <p:extLst>
      <p:ext uri="{BB962C8B-B14F-4D97-AF65-F5344CB8AC3E}">
        <p14:creationId xmlns:p14="http://schemas.microsoft.com/office/powerpoint/2010/main" val="4029751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15" name="Slide Number Placeholder 4"/>
          <p:cNvSpPr>
            <a:spLocks noGrp="1"/>
          </p:cNvSpPr>
          <p:nvPr>
            <p:ph type="sldNum" sz="quarter" idx="11"/>
          </p:nvPr>
        </p:nvSpPr>
        <p:spPr/>
        <p:txBody>
          <a:bodyPr/>
          <a:lstStyle/>
          <a:p>
            <a:fld id="{65245337-2E65-4BCD-B706-C2EB9506ECAB}" type="slidenum">
              <a:rPr lang="en-US"/>
              <a:pPr/>
              <a:t>19</a:t>
            </a:fld>
            <a:endParaRPr lang="en-US"/>
          </a:p>
        </p:txBody>
      </p:sp>
      <p:sp>
        <p:nvSpPr>
          <p:cNvPr id="1102850" name="Rectangle 2"/>
          <p:cNvSpPr>
            <a:spLocks noGrp="1" noChangeArrowheads="1"/>
          </p:cNvSpPr>
          <p:nvPr>
            <p:ph type="title"/>
          </p:nvPr>
        </p:nvSpPr>
        <p:spPr/>
        <p:txBody>
          <a:bodyPr/>
          <a:lstStyle/>
          <a:p>
            <a:r>
              <a:rPr lang="en-US"/>
              <a:t>Scientific Computing Pipeline</a:t>
            </a:r>
          </a:p>
        </p:txBody>
      </p:sp>
      <p:sp>
        <p:nvSpPr>
          <p:cNvPr id="1102851" name="Text Box 3"/>
          <p:cNvSpPr txBox="1">
            <a:spLocks noChangeArrowheads="1"/>
          </p:cNvSpPr>
          <p:nvPr/>
        </p:nvSpPr>
        <p:spPr bwMode="auto">
          <a:xfrm>
            <a:off x="3471863" y="1277938"/>
            <a:ext cx="1830387" cy="519112"/>
          </a:xfrm>
          <a:prstGeom prst="rect">
            <a:avLst/>
          </a:prstGeom>
          <a:noFill/>
          <a:ln w="9525">
            <a:noFill/>
            <a:miter lim="800000"/>
            <a:headEnd/>
            <a:tailEnd/>
          </a:ln>
          <a:effectLst/>
        </p:spPr>
        <p:txBody>
          <a:bodyPr wrap="none">
            <a:spAutoFit/>
          </a:bodyPr>
          <a:lstStyle/>
          <a:p>
            <a:r>
              <a:rPr lang="en-US" sz="2800"/>
              <a:t>Real World</a:t>
            </a:r>
          </a:p>
        </p:txBody>
      </p:sp>
      <p:sp>
        <p:nvSpPr>
          <p:cNvPr id="1102852" name="Text Box 4"/>
          <p:cNvSpPr txBox="1">
            <a:spLocks noChangeArrowheads="1"/>
          </p:cNvSpPr>
          <p:nvPr/>
        </p:nvSpPr>
        <p:spPr bwMode="auto">
          <a:xfrm>
            <a:off x="3811588" y="1724025"/>
            <a:ext cx="1270000" cy="519113"/>
          </a:xfrm>
          <a:prstGeom prst="rect">
            <a:avLst/>
          </a:prstGeom>
          <a:noFill/>
          <a:ln w="9525">
            <a:noFill/>
            <a:miter lim="800000"/>
            <a:headEnd/>
            <a:tailEnd/>
          </a:ln>
          <a:effectLst/>
        </p:spPr>
        <p:txBody>
          <a:bodyPr wrap="none">
            <a:spAutoFit/>
          </a:bodyPr>
          <a:lstStyle/>
          <a:p>
            <a:r>
              <a:rPr lang="en-US" sz="2800"/>
              <a:t>Physics</a:t>
            </a:r>
          </a:p>
        </p:txBody>
      </p:sp>
      <p:sp>
        <p:nvSpPr>
          <p:cNvPr id="1102853" name="Text Box 5"/>
          <p:cNvSpPr txBox="1">
            <a:spLocks noChangeArrowheads="1"/>
          </p:cNvSpPr>
          <p:nvPr/>
        </p:nvSpPr>
        <p:spPr bwMode="auto">
          <a:xfrm>
            <a:off x="1277938" y="2181225"/>
            <a:ext cx="6237287" cy="519113"/>
          </a:xfrm>
          <a:prstGeom prst="rect">
            <a:avLst/>
          </a:prstGeom>
          <a:noFill/>
          <a:ln w="9525">
            <a:noFill/>
            <a:miter lim="800000"/>
            <a:headEnd/>
            <a:tailEnd/>
          </a:ln>
          <a:effectLst/>
        </p:spPr>
        <p:txBody>
          <a:bodyPr wrap="none">
            <a:spAutoFit/>
          </a:bodyPr>
          <a:lstStyle/>
          <a:p>
            <a:r>
              <a:rPr lang="en-US" sz="2800"/>
              <a:t>Mathematical Representation (continuous)</a:t>
            </a:r>
          </a:p>
        </p:txBody>
      </p:sp>
      <p:sp>
        <p:nvSpPr>
          <p:cNvPr id="1102854" name="Text Box 6"/>
          <p:cNvSpPr txBox="1">
            <a:spLocks noChangeArrowheads="1"/>
          </p:cNvSpPr>
          <p:nvPr/>
        </p:nvSpPr>
        <p:spPr bwMode="auto">
          <a:xfrm>
            <a:off x="1744663" y="2638425"/>
            <a:ext cx="5330825" cy="519113"/>
          </a:xfrm>
          <a:prstGeom prst="rect">
            <a:avLst/>
          </a:prstGeom>
          <a:noFill/>
          <a:ln w="9525">
            <a:noFill/>
            <a:miter lim="800000"/>
            <a:headEnd/>
            <a:tailEnd/>
          </a:ln>
          <a:effectLst/>
        </p:spPr>
        <p:txBody>
          <a:bodyPr wrap="none">
            <a:spAutoFit/>
          </a:bodyPr>
          <a:lstStyle/>
          <a:p>
            <a:r>
              <a:rPr lang="en-US" sz="2800"/>
              <a:t>Numerical Representation (discrete)</a:t>
            </a:r>
          </a:p>
        </p:txBody>
      </p:sp>
      <p:sp>
        <p:nvSpPr>
          <p:cNvPr id="1102855" name="Text Box 7"/>
          <p:cNvSpPr txBox="1">
            <a:spLocks noChangeArrowheads="1"/>
          </p:cNvSpPr>
          <p:nvPr/>
        </p:nvSpPr>
        <p:spPr bwMode="auto">
          <a:xfrm>
            <a:off x="3609975" y="3095625"/>
            <a:ext cx="1665288" cy="519113"/>
          </a:xfrm>
          <a:prstGeom prst="rect">
            <a:avLst/>
          </a:prstGeom>
          <a:noFill/>
          <a:ln w="9525">
            <a:noFill/>
            <a:miter lim="800000"/>
            <a:headEnd/>
            <a:tailEnd/>
          </a:ln>
          <a:effectLst/>
        </p:spPr>
        <p:txBody>
          <a:bodyPr wrap="none">
            <a:spAutoFit/>
          </a:bodyPr>
          <a:lstStyle/>
          <a:p>
            <a:r>
              <a:rPr lang="en-US" sz="2800"/>
              <a:t>Algorithm</a:t>
            </a:r>
          </a:p>
        </p:txBody>
      </p:sp>
      <p:sp>
        <p:nvSpPr>
          <p:cNvPr id="1102856" name="Text Box 8"/>
          <p:cNvSpPr txBox="1">
            <a:spLocks noChangeArrowheads="1"/>
          </p:cNvSpPr>
          <p:nvPr/>
        </p:nvSpPr>
        <p:spPr bwMode="auto">
          <a:xfrm>
            <a:off x="2470150" y="3552825"/>
            <a:ext cx="3963988" cy="519113"/>
          </a:xfrm>
          <a:prstGeom prst="rect">
            <a:avLst/>
          </a:prstGeom>
          <a:noFill/>
          <a:ln w="9525">
            <a:noFill/>
            <a:miter lim="800000"/>
            <a:headEnd/>
            <a:tailEnd/>
          </a:ln>
          <a:effectLst/>
        </p:spPr>
        <p:txBody>
          <a:bodyPr wrap="none">
            <a:spAutoFit/>
          </a:bodyPr>
          <a:lstStyle/>
          <a:p>
            <a:r>
              <a:rPr lang="en-US" sz="2800"/>
              <a:t>Implementation (program)</a:t>
            </a:r>
          </a:p>
        </p:txBody>
      </p:sp>
      <p:sp>
        <p:nvSpPr>
          <p:cNvPr id="1102857" name="Text Box 9"/>
          <p:cNvSpPr txBox="1">
            <a:spLocks noChangeArrowheads="1"/>
          </p:cNvSpPr>
          <p:nvPr/>
        </p:nvSpPr>
        <p:spPr bwMode="auto">
          <a:xfrm>
            <a:off x="2339975" y="4010025"/>
            <a:ext cx="4132263" cy="519113"/>
          </a:xfrm>
          <a:prstGeom prst="rect">
            <a:avLst/>
          </a:prstGeom>
          <a:noFill/>
          <a:ln w="9525">
            <a:noFill/>
            <a:miter lim="800000"/>
            <a:headEnd/>
            <a:tailEnd/>
          </a:ln>
          <a:effectLst/>
        </p:spPr>
        <p:txBody>
          <a:bodyPr wrap="none">
            <a:spAutoFit/>
          </a:bodyPr>
          <a:lstStyle/>
          <a:p>
            <a:r>
              <a:rPr lang="en-US" sz="2800"/>
              <a:t>Port (to a specific platform)</a:t>
            </a:r>
          </a:p>
        </p:txBody>
      </p:sp>
      <p:sp>
        <p:nvSpPr>
          <p:cNvPr id="1102858" name="Text Box 10"/>
          <p:cNvSpPr txBox="1">
            <a:spLocks noChangeArrowheads="1"/>
          </p:cNvSpPr>
          <p:nvPr/>
        </p:nvSpPr>
        <p:spPr bwMode="auto">
          <a:xfrm>
            <a:off x="3475038" y="4467225"/>
            <a:ext cx="1892300" cy="519113"/>
          </a:xfrm>
          <a:prstGeom prst="rect">
            <a:avLst/>
          </a:prstGeom>
          <a:noFill/>
          <a:ln w="9525">
            <a:noFill/>
            <a:miter lim="800000"/>
            <a:headEnd/>
            <a:tailEnd/>
          </a:ln>
          <a:effectLst/>
        </p:spPr>
        <p:txBody>
          <a:bodyPr wrap="none">
            <a:spAutoFit/>
          </a:bodyPr>
          <a:lstStyle/>
          <a:p>
            <a:r>
              <a:rPr lang="en-US" sz="2800"/>
              <a:t>Result (run)</a:t>
            </a:r>
          </a:p>
        </p:txBody>
      </p:sp>
      <p:sp>
        <p:nvSpPr>
          <p:cNvPr id="1102859" name="Text Box 11"/>
          <p:cNvSpPr txBox="1">
            <a:spLocks noChangeArrowheads="1"/>
          </p:cNvSpPr>
          <p:nvPr/>
        </p:nvSpPr>
        <p:spPr bwMode="auto">
          <a:xfrm>
            <a:off x="1219200" y="5715000"/>
            <a:ext cx="6346825" cy="396875"/>
          </a:xfrm>
          <a:prstGeom prst="rect">
            <a:avLst/>
          </a:prstGeom>
          <a:noFill/>
          <a:ln w="9525">
            <a:noFill/>
            <a:miter lim="800000"/>
            <a:headEnd/>
            <a:tailEnd/>
          </a:ln>
          <a:effectLst/>
        </p:spPr>
        <p:txBody>
          <a:bodyPr wrap="none">
            <a:spAutoFit/>
          </a:bodyPr>
          <a:lstStyle/>
          <a:p>
            <a:pPr algn="l"/>
            <a:r>
              <a:rPr lang="en-US" sz="2000"/>
              <a:t>Thanks to Julia Mullen of MIT Lincoln Lab for this concept.</a:t>
            </a:r>
          </a:p>
        </p:txBody>
      </p:sp>
      <p:sp>
        <p:nvSpPr>
          <p:cNvPr id="1102860" name="Text Box 12"/>
          <p:cNvSpPr txBox="1">
            <a:spLocks noChangeArrowheads="1"/>
          </p:cNvSpPr>
          <p:nvPr/>
        </p:nvSpPr>
        <p:spPr bwMode="auto">
          <a:xfrm>
            <a:off x="3671888" y="4924425"/>
            <a:ext cx="1427162" cy="519113"/>
          </a:xfrm>
          <a:prstGeom prst="rect">
            <a:avLst/>
          </a:prstGeom>
          <a:noFill/>
          <a:ln w="9525">
            <a:noFill/>
            <a:miter lim="800000"/>
            <a:headEnd/>
            <a:tailEnd/>
          </a:ln>
          <a:effectLst/>
        </p:spPr>
        <p:txBody>
          <a:bodyPr wrap="none">
            <a:spAutoFit/>
          </a:bodyPr>
          <a:lstStyle/>
          <a:p>
            <a:r>
              <a:rPr lang="en-US" sz="2800"/>
              <a:t>Analysis</a:t>
            </a:r>
          </a:p>
        </p:txBody>
      </p:sp>
      <p:sp>
        <p:nvSpPr>
          <p:cNvPr id="1102861" name="Text Box 13"/>
          <p:cNvSpPr txBox="1">
            <a:spLocks noChangeArrowheads="1"/>
          </p:cNvSpPr>
          <p:nvPr/>
        </p:nvSpPr>
        <p:spPr bwMode="auto">
          <a:xfrm>
            <a:off x="3429000" y="5334000"/>
            <a:ext cx="1900238" cy="519113"/>
          </a:xfrm>
          <a:prstGeom prst="rect">
            <a:avLst/>
          </a:prstGeom>
          <a:noFill/>
          <a:ln w="9525">
            <a:noFill/>
            <a:miter lim="800000"/>
            <a:headEnd/>
            <a:tailEnd/>
          </a:ln>
          <a:effectLst/>
        </p:spPr>
        <p:txBody>
          <a:bodyPr wrap="none">
            <a:spAutoFit/>
          </a:bodyPr>
          <a:lstStyle/>
          <a:p>
            <a:r>
              <a:rPr lang="en-US" sz="2800"/>
              <a:t>Verification</a:t>
            </a:r>
          </a:p>
        </p:txBody>
      </p:sp>
    </p:spTree>
    <p:custDataLst>
      <p:tags r:id="rId1"/>
    </p:custDataLst>
    <p:extLst>
      <p:ext uri="{BB962C8B-B14F-4D97-AF65-F5344CB8AC3E}">
        <p14:creationId xmlns:p14="http://schemas.microsoft.com/office/powerpoint/2010/main" val="1999199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a:xfrm>
            <a:off x="609600" y="1281545"/>
            <a:ext cx="7924800" cy="4648200"/>
          </a:xfrm>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a:t>
            </a:r>
            <a:r>
              <a:rPr lang="en-US" dirty="0" smtClean="0"/>
              <a:t>phone </a:t>
            </a:r>
            <a:r>
              <a:rPr lang="en-US" dirty="0"/>
              <a:t>bridge to fall back on</a:t>
            </a:r>
            <a:r>
              <a:rPr lang="en-US" dirty="0" smtClean="0"/>
              <a:t>.</a:t>
            </a:r>
          </a:p>
          <a:p>
            <a:pPr>
              <a:buNone/>
            </a:pPr>
            <a:r>
              <a:rPr lang="en-US" b="1" dirty="0"/>
              <a:t>PLEASE MUTE YOURSELF.</a:t>
            </a:r>
          </a:p>
          <a:p>
            <a:pPr>
              <a:buNone/>
            </a:pPr>
            <a:r>
              <a:rPr lang="en-US" b="1" dirty="0"/>
              <a:t>PLEASE MUTE YOURSELF.</a:t>
            </a:r>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291198042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AD609665-20DA-496D-AC72-B5DD06264FD9}" type="slidenum">
              <a:rPr lang="en-US"/>
              <a:pPr/>
              <a:t>20</a:t>
            </a:fld>
            <a:endParaRPr lang="en-US"/>
          </a:p>
        </p:txBody>
      </p:sp>
      <p:sp>
        <p:nvSpPr>
          <p:cNvPr id="1103874" name="Rectangle 2"/>
          <p:cNvSpPr>
            <a:spLocks noGrp="1" noChangeArrowheads="1"/>
          </p:cNvSpPr>
          <p:nvPr>
            <p:ph type="title"/>
          </p:nvPr>
        </p:nvSpPr>
        <p:spPr/>
        <p:txBody>
          <a:bodyPr/>
          <a:lstStyle/>
          <a:p>
            <a:r>
              <a:rPr lang="en-US"/>
              <a:t>Five Rules of Scientific Computing</a:t>
            </a:r>
          </a:p>
        </p:txBody>
      </p:sp>
      <p:sp>
        <p:nvSpPr>
          <p:cNvPr id="1103875" name="Rectangle 3"/>
          <p:cNvSpPr>
            <a:spLocks noGrp="1" noChangeArrowheads="1"/>
          </p:cNvSpPr>
          <p:nvPr>
            <p:ph type="body" idx="1"/>
          </p:nvPr>
        </p:nvSpPr>
        <p:spPr/>
        <p:txBody>
          <a:bodyPr/>
          <a:lstStyle/>
          <a:p>
            <a:pPr marL="457200" indent="-457200">
              <a:buFont typeface="Wingdings" pitchFamily="2" charset="2"/>
              <a:buAutoNum type="arabicPeriod"/>
            </a:pPr>
            <a:r>
              <a:rPr lang="en-US">
                <a:solidFill>
                  <a:schemeClr val="hlink"/>
                </a:solidFill>
              </a:rPr>
              <a:t>Know</a:t>
            </a:r>
            <a:r>
              <a:rPr lang="en-US"/>
              <a:t> the physics.</a:t>
            </a:r>
          </a:p>
          <a:p>
            <a:pPr marL="457200" indent="-457200">
              <a:buFont typeface="Wingdings" pitchFamily="2" charset="2"/>
              <a:buAutoNum type="arabicPeriod"/>
            </a:pPr>
            <a:r>
              <a:rPr lang="en-US">
                <a:solidFill>
                  <a:schemeClr val="hlink"/>
                </a:solidFill>
              </a:rPr>
              <a:t>Control</a:t>
            </a:r>
            <a:r>
              <a:rPr lang="en-US"/>
              <a:t> the software.</a:t>
            </a:r>
          </a:p>
          <a:p>
            <a:pPr marL="457200" indent="-457200">
              <a:buFont typeface="Wingdings" pitchFamily="2" charset="2"/>
              <a:buAutoNum type="arabicPeriod"/>
            </a:pPr>
            <a:r>
              <a:rPr lang="en-US">
                <a:solidFill>
                  <a:schemeClr val="hlink"/>
                </a:solidFill>
              </a:rPr>
              <a:t>Understand</a:t>
            </a:r>
            <a:r>
              <a:rPr lang="en-US"/>
              <a:t> the numerics.</a:t>
            </a:r>
          </a:p>
          <a:p>
            <a:pPr marL="457200" indent="-457200">
              <a:buFont typeface="Wingdings" pitchFamily="2" charset="2"/>
              <a:buAutoNum type="arabicPeriod"/>
            </a:pPr>
            <a:r>
              <a:rPr lang="en-US">
                <a:solidFill>
                  <a:schemeClr val="hlink"/>
                </a:solidFill>
              </a:rPr>
              <a:t>Achieve</a:t>
            </a:r>
            <a:r>
              <a:rPr lang="en-US"/>
              <a:t> expected behavior.</a:t>
            </a:r>
          </a:p>
          <a:p>
            <a:pPr marL="457200" indent="-457200">
              <a:buFont typeface="Wingdings" pitchFamily="2" charset="2"/>
              <a:buAutoNum type="arabicPeriod"/>
            </a:pPr>
            <a:r>
              <a:rPr lang="en-US">
                <a:solidFill>
                  <a:schemeClr val="hlink"/>
                </a:solidFill>
              </a:rPr>
              <a:t>Question</a:t>
            </a:r>
            <a:r>
              <a:rPr lang="en-US"/>
              <a:t> unexpected behavior.</a:t>
            </a:r>
          </a:p>
          <a:p>
            <a:pPr marL="457200" indent="-457200">
              <a:buFont typeface="Wingdings" pitchFamily="2" charset="2"/>
              <a:buNone/>
            </a:pPr>
            <a:r>
              <a:rPr lang="en-US" sz="1800"/>
              <a:t>Thanks to Robert E. Peterkin for these.</a:t>
            </a:r>
          </a:p>
        </p:txBody>
      </p:sp>
    </p:spTree>
    <p:custDataLst>
      <p:tags r:id="rId1"/>
    </p:custDataLst>
    <p:extLst>
      <p:ext uri="{BB962C8B-B14F-4D97-AF65-F5344CB8AC3E}">
        <p14:creationId xmlns:p14="http://schemas.microsoft.com/office/powerpoint/2010/main" val="2219321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ctrTitle"/>
          </p:nvPr>
        </p:nvSpPr>
        <p:spPr>
          <a:xfrm>
            <a:off x="990600" y="2057400"/>
            <a:ext cx="7772400" cy="1143000"/>
          </a:xfrm>
        </p:spPr>
        <p:txBody>
          <a:bodyPr/>
          <a:lstStyle/>
          <a:p>
            <a:pPr>
              <a:lnSpc>
                <a:spcPct val="80000"/>
              </a:lnSpc>
            </a:pPr>
            <a:r>
              <a:rPr lang="en-US" sz="6000"/>
              <a:t>Scientific Libraries</a:t>
            </a:r>
          </a:p>
        </p:txBody>
      </p:sp>
    </p:spTree>
    <p:custDataLst>
      <p:tags r:id="rId1"/>
    </p:custDataLst>
    <p:extLst>
      <p:ext uri="{BB962C8B-B14F-4D97-AF65-F5344CB8AC3E}">
        <p14:creationId xmlns:p14="http://schemas.microsoft.com/office/powerpoint/2010/main" val="3008272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6" name="Slide Number Placeholder 4"/>
          <p:cNvSpPr>
            <a:spLocks noGrp="1"/>
          </p:cNvSpPr>
          <p:nvPr>
            <p:ph type="sldNum" sz="quarter" idx="11"/>
          </p:nvPr>
        </p:nvSpPr>
        <p:spPr/>
        <p:txBody>
          <a:bodyPr/>
          <a:lstStyle/>
          <a:p>
            <a:fld id="{7FDC2609-C8B8-4138-83B0-2F0DA66823EF}" type="slidenum">
              <a:rPr lang="en-US"/>
              <a:pPr/>
              <a:t>22</a:t>
            </a:fld>
            <a:endParaRPr lang="en-US"/>
          </a:p>
        </p:txBody>
      </p:sp>
      <p:sp>
        <p:nvSpPr>
          <p:cNvPr id="1105922" name="Rectangle 2"/>
          <p:cNvSpPr>
            <a:spLocks noGrp="1" noChangeArrowheads="1"/>
          </p:cNvSpPr>
          <p:nvPr>
            <p:ph type="title"/>
          </p:nvPr>
        </p:nvSpPr>
        <p:spPr/>
        <p:txBody>
          <a:bodyPr/>
          <a:lstStyle/>
          <a:p>
            <a:r>
              <a:rPr lang="en-US"/>
              <a:t>Preinvented Wheels</a:t>
            </a:r>
          </a:p>
        </p:txBody>
      </p:sp>
      <p:sp>
        <p:nvSpPr>
          <p:cNvPr id="1105923" name="Rectangle 3"/>
          <p:cNvSpPr>
            <a:spLocks noGrp="1" noChangeArrowheads="1"/>
          </p:cNvSpPr>
          <p:nvPr>
            <p:ph type="body" idx="1"/>
          </p:nvPr>
        </p:nvSpPr>
        <p:spPr>
          <a:xfrm>
            <a:off x="533400" y="1219200"/>
            <a:ext cx="8077200" cy="3200400"/>
          </a:xfrm>
        </p:spPr>
        <p:txBody>
          <a:bodyPr/>
          <a:lstStyle/>
          <a:p>
            <a:pPr>
              <a:buFont typeface="Wingdings" pitchFamily="2" charset="2"/>
              <a:buNone/>
            </a:pPr>
            <a:r>
              <a:rPr lang="en-US"/>
              <a:t>Many simulations perform fairly common tasks; for example, solving systems of equations:</a:t>
            </a:r>
          </a:p>
          <a:p>
            <a:pPr>
              <a:lnSpc>
                <a:spcPct val="70000"/>
              </a:lnSpc>
              <a:buFont typeface="Wingdings" pitchFamily="2" charset="2"/>
              <a:buNone/>
            </a:pPr>
            <a:r>
              <a:rPr lang="en-US"/>
              <a:t>                       </a:t>
            </a:r>
            <a:r>
              <a:rPr lang="en-US" b="1"/>
              <a:t>Ax</a:t>
            </a:r>
            <a:r>
              <a:rPr lang="en-US"/>
              <a:t> = </a:t>
            </a:r>
            <a:r>
              <a:rPr lang="en-US" b="1"/>
              <a:t>b</a:t>
            </a:r>
          </a:p>
          <a:p>
            <a:pPr>
              <a:buFont typeface="Wingdings" pitchFamily="2" charset="2"/>
              <a:buNone/>
            </a:pPr>
            <a:r>
              <a:rPr lang="en-US"/>
              <a:t>where </a:t>
            </a:r>
            <a:r>
              <a:rPr lang="en-US" b="1"/>
              <a:t>A</a:t>
            </a:r>
            <a:r>
              <a:rPr lang="en-US"/>
              <a:t> is the matrix of coefficients, </a:t>
            </a:r>
            <a:r>
              <a:rPr lang="en-US" b="1"/>
              <a:t>x</a:t>
            </a:r>
            <a:r>
              <a:rPr lang="en-US"/>
              <a:t> is the vector of unknowns and </a:t>
            </a:r>
            <a:r>
              <a:rPr lang="en-US" b="1"/>
              <a:t>b</a:t>
            </a:r>
            <a:r>
              <a:rPr lang="en-US"/>
              <a:t> is the vector of knowns.</a:t>
            </a:r>
          </a:p>
          <a:p>
            <a:pPr>
              <a:buFont typeface="Wingdings" pitchFamily="2" charset="2"/>
              <a:buNone/>
            </a:pPr>
            <a:endParaRPr lang="en-US" b="1"/>
          </a:p>
        </p:txBody>
      </p:sp>
      <p:graphicFrame>
        <p:nvGraphicFramePr>
          <p:cNvPr id="1105924" name="Object 4"/>
          <p:cNvGraphicFramePr>
            <a:graphicFrameLocks noChangeAspect="1"/>
          </p:cNvGraphicFramePr>
          <p:nvPr/>
        </p:nvGraphicFramePr>
        <p:xfrm>
          <a:off x="2514600" y="3505200"/>
          <a:ext cx="4165600" cy="2017713"/>
        </p:xfrm>
        <a:graphic>
          <a:graphicData uri="http://schemas.openxmlformats.org/presentationml/2006/ole">
            <mc:AlternateContent xmlns:mc="http://schemas.openxmlformats.org/markup-compatibility/2006">
              <mc:Choice xmlns:v="urn:schemas-microsoft-com:vml" Requires="v">
                <p:oleObj spid="_x0000_s2052" name="Equation" r:id="rId4" imgW="2412720" imgH="1168200" progId="Equation.3">
                  <p:embed/>
                </p:oleObj>
              </mc:Choice>
              <mc:Fallback>
                <p:oleObj name="Equation" r:id="rId4" imgW="2412720" imgH="1168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505200"/>
                        <a:ext cx="4165600" cy="2017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353925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2B71A510-A169-4C15-A5B6-AD1CA22BD917}" type="slidenum">
              <a:rPr lang="en-US"/>
              <a:pPr/>
              <a:t>23</a:t>
            </a:fld>
            <a:endParaRPr lang="en-US"/>
          </a:p>
        </p:txBody>
      </p:sp>
      <p:sp>
        <p:nvSpPr>
          <p:cNvPr id="1106946" name="Rectangle 2"/>
          <p:cNvSpPr>
            <a:spLocks noGrp="1" noChangeArrowheads="1"/>
          </p:cNvSpPr>
          <p:nvPr>
            <p:ph type="title"/>
          </p:nvPr>
        </p:nvSpPr>
        <p:spPr/>
        <p:txBody>
          <a:bodyPr/>
          <a:lstStyle/>
          <a:p>
            <a:r>
              <a:rPr lang="en-US"/>
              <a:t>Scientific Libraries</a:t>
            </a:r>
          </a:p>
        </p:txBody>
      </p:sp>
      <p:sp>
        <p:nvSpPr>
          <p:cNvPr id="1106947" name="Rectangle 3"/>
          <p:cNvSpPr>
            <a:spLocks noGrp="1" noChangeArrowheads="1"/>
          </p:cNvSpPr>
          <p:nvPr>
            <p:ph type="body" idx="1"/>
          </p:nvPr>
        </p:nvSpPr>
        <p:spPr/>
        <p:txBody>
          <a:bodyPr/>
          <a:lstStyle/>
          <a:p>
            <a:pPr>
              <a:buFont typeface="Wingdings" pitchFamily="2" charset="2"/>
              <a:buNone/>
            </a:pPr>
            <a:r>
              <a:rPr lang="en-US" dirty="0"/>
              <a:t>Because some tasks are quite common across many science and engineering applications, groups of researchers have put a lot of effort into writing </a:t>
            </a:r>
            <a:r>
              <a:rPr lang="en-US" b="1" i="1" u="sng" dirty="0"/>
              <a:t>scientific libraries</a:t>
            </a:r>
            <a:r>
              <a:rPr lang="en-US" dirty="0" smtClean="0"/>
              <a:t>:        </a:t>
            </a:r>
            <a:r>
              <a:rPr lang="en-US" dirty="0"/>
              <a:t>collections of routines for </a:t>
            </a:r>
            <a:r>
              <a:rPr lang="en-US" dirty="0" smtClean="0"/>
              <a:t>performing </a:t>
            </a:r>
            <a:r>
              <a:rPr lang="en-US" dirty="0"/>
              <a:t>these </a:t>
            </a:r>
            <a:r>
              <a:rPr lang="en-US" dirty="0" smtClean="0"/>
              <a:t>         commonly-used </a:t>
            </a:r>
            <a:r>
              <a:rPr lang="en-US" dirty="0"/>
              <a:t>tasks (for example, linear algebra solvers).</a:t>
            </a:r>
          </a:p>
          <a:p>
            <a:pPr>
              <a:buFont typeface="Wingdings" pitchFamily="2" charset="2"/>
              <a:buNone/>
            </a:pPr>
            <a:r>
              <a:rPr lang="en-US" dirty="0"/>
              <a:t>The people who write these libraries </a:t>
            </a:r>
            <a:r>
              <a:rPr lang="en-US" dirty="0" smtClean="0"/>
              <a:t>                                  know </a:t>
            </a:r>
            <a:r>
              <a:rPr lang="en-US" dirty="0"/>
              <a:t>a lot more about these things than we do.</a:t>
            </a:r>
          </a:p>
          <a:p>
            <a:pPr>
              <a:buFont typeface="Wingdings" pitchFamily="2" charset="2"/>
              <a:buNone/>
            </a:pPr>
            <a:r>
              <a:rPr lang="en-US" dirty="0"/>
              <a:t>So, a good strategy is to use their libraries, </a:t>
            </a:r>
            <a:r>
              <a:rPr lang="en-US" dirty="0" smtClean="0"/>
              <a:t>                      </a:t>
            </a:r>
            <a:r>
              <a:rPr lang="en-US" dirty="0" smtClean="0"/>
              <a:t>instead of</a:t>
            </a:r>
            <a:r>
              <a:rPr lang="en-US" dirty="0" smtClean="0"/>
              <a:t> </a:t>
            </a:r>
            <a:r>
              <a:rPr lang="en-US" dirty="0"/>
              <a:t>trying to write our own.</a:t>
            </a:r>
          </a:p>
        </p:txBody>
      </p:sp>
    </p:spTree>
    <p:custDataLst>
      <p:tags r:id="rId1"/>
    </p:custDataLst>
    <p:extLst>
      <p:ext uri="{BB962C8B-B14F-4D97-AF65-F5344CB8AC3E}">
        <p14:creationId xmlns:p14="http://schemas.microsoft.com/office/powerpoint/2010/main" val="3444728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89074D7D-A95C-434C-A8F8-E821769429D9}" type="slidenum">
              <a:rPr lang="en-US"/>
              <a:pPr/>
              <a:t>24</a:t>
            </a:fld>
            <a:endParaRPr lang="en-US"/>
          </a:p>
        </p:txBody>
      </p:sp>
      <p:sp>
        <p:nvSpPr>
          <p:cNvPr id="1107970" name="Rectangle 2"/>
          <p:cNvSpPr>
            <a:spLocks noGrp="1" noChangeArrowheads="1"/>
          </p:cNvSpPr>
          <p:nvPr>
            <p:ph type="title"/>
          </p:nvPr>
        </p:nvSpPr>
        <p:spPr/>
        <p:txBody>
          <a:bodyPr/>
          <a:lstStyle/>
          <a:p>
            <a:r>
              <a:rPr lang="en-US"/>
              <a:t/>
            </a:r>
            <a:br>
              <a:rPr lang="en-US"/>
            </a:br>
            <a:r>
              <a:rPr lang="en-US"/>
              <a:t>Solver Libraries</a:t>
            </a:r>
          </a:p>
        </p:txBody>
      </p:sp>
      <p:sp>
        <p:nvSpPr>
          <p:cNvPr id="1107971" name="Rectangle 3"/>
          <p:cNvSpPr>
            <a:spLocks noGrp="1" noChangeArrowheads="1"/>
          </p:cNvSpPr>
          <p:nvPr>
            <p:ph type="body" idx="1"/>
          </p:nvPr>
        </p:nvSpPr>
        <p:spPr/>
        <p:txBody>
          <a:bodyPr/>
          <a:lstStyle/>
          <a:p>
            <a:pPr>
              <a:buFont typeface="Wingdings" pitchFamily="2" charset="2"/>
              <a:buNone/>
            </a:pPr>
            <a:r>
              <a:rPr lang="en-US"/>
              <a:t>Probably the most common scientific computing task is solving a system of equations</a:t>
            </a:r>
          </a:p>
          <a:p>
            <a:pPr>
              <a:lnSpc>
                <a:spcPct val="60000"/>
              </a:lnSpc>
              <a:buFont typeface="Wingdings" pitchFamily="2" charset="2"/>
              <a:buNone/>
            </a:pPr>
            <a:r>
              <a:rPr lang="en-US" b="1"/>
              <a:t>                            Ax</a:t>
            </a:r>
            <a:r>
              <a:rPr lang="en-US"/>
              <a:t> = </a:t>
            </a:r>
            <a:r>
              <a:rPr lang="en-US" b="1"/>
              <a:t>b</a:t>
            </a:r>
          </a:p>
          <a:p>
            <a:pPr>
              <a:buFont typeface="Wingdings" pitchFamily="2" charset="2"/>
              <a:buNone/>
            </a:pPr>
            <a:r>
              <a:rPr lang="en-US"/>
              <a:t>where </a:t>
            </a:r>
            <a:r>
              <a:rPr lang="en-US" b="1"/>
              <a:t>A</a:t>
            </a:r>
            <a:r>
              <a:rPr lang="en-US"/>
              <a:t> is a matrix of coefficients, </a:t>
            </a:r>
            <a:r>
              <a:rPr lang="en-US" b="1"/>
              <a:t>x</a:t>
            </a:r>
            <a:r>
              <a:rPr lang="en-US"/>
              <a:t> is a vector of unknowns, and </a:t>
            </a:r>
            <a:r>
              <a:rPr lang="en-US" b="1"/>
              <a:t>b</a:t>
            </a:r>
            <a:r>
              <a:rPr lang="en-US"/>
              <a:t> is a vector of knowns.</a:t>
            </a:r>
          </a:p>
          <a:p>
            <a:pPr>
              <a:buFont typeface="Wingdings" pitchFamily="2" charset="2"/>
              <a:buNone/>
            </a:pPr>
            <a:r>
              <a:rPr lang="en-US"/>
              <a:t>The goal is to solve for </a:t>
            </a:r>
            <a:r>
              <a:rPr lang="en-US" b="1"/>
              <a:t>x</a:t>
            </a:r>
            <a:r>
              <a:rPr lang="en-US"/>
              <a:t>.</a:t>
            </a:r>
          </a:p>
        </p:txBody>
      </p:sp>
    </p:spTree>
    <p:custDataLst>
      <p:tags r:id="rId1"/>
    </p:custDataLst>
    <p:extLst>
      <p:ext uri="{BB962C8B-B14F-4D97-AF65-F5344CB8AC3E}">
        <p14:creationId xmlns:p14="http://schemas.microsoft.com/office/powerpoint/2010/main" val="2721726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2392B4FB-960C-4BE3-B089-482636FB3508}" type="slidenum">
              <a:rPr lang="en-US"/>
              <a:pPr/>
              <a:t>25</a:t>
            </a:fld>
            <a:endParaRPr lang="en-US"/>
          </a:p>
        </p:txBody>
      </p:sp>
      <p:sp>
        <p:nvSpPr>
          <p:cNvPr id="1108994" name="Rectangle 2"/>
          <p:cNvSpPr>
            <a:spLocks noGrp="1" noChangeArrowheads="1"/>
          </p:cNvSpPr>
          <p:nvPr>
            <p:ph type="title"/>
          </p:nvPr>
        </p:nvSpPr>
        <p:spPr/>
        <p:txBody>
          <a:bodyPr/>
          <a:lstStyle/>
          <a:p>
            <a:r>
              <a:rPr lang="en-US"/>
              <a:t>Solving Systems of Equations</a:t>
            </a:r>
          </a:p>
        </p:txBody>
      </p:sp>
      <p:sp>
        <p:nvSpPr>
          <p:cNvPr id="1108995" name="Rectangle 3"/>
          <p:cNvSpPr>
            <a:spLocks noGrp="1" noChangeArrowheads="1"/>
          </p:cNvSpPr>
          <p:nvPr>
            <p:ph type="body" idx="1"/>
          </p:nvPr>
        </p:nvSpPr>
        <p:spPr>
          <a:xfrm>
            <a:off x="304800" y="1371600"/>
            <a:ext cx="8229600" cy="4648200"/>
          </a:xfrm>
        </p:spPr>
        <p:txBody>
          <a:bodyPr/>
          <a:lstStyle/>
          <a:p>
            <a:pPr>
              <a:spcBef>
                <a:spcPts val="0"/>
              </a:spcBef>
              <a:buFont typeface="Wingdings" pitchFamily="2" charset="2"/>
              <a:buNone/>
            </a:pPr>
            <a:r>
              <a:rPr lang="en-US" b="1" dirty="0">
                <a:solidFill>
                  <a:schemeClr val="hlink"/>
                </a:solidFill>
              </a:rPr>
              <a:t>Don’ts</a:t>
            </a:r>
            <a:r>
              <a:rPr lang="en-US" dirty="0"/>
              <a:t>:</a:t>
            </a:r>
          </a:p>
          <a:p>
            <a:pPr>
              <a:spcBef>
                <a:spcPts val="0"/>
              </a:spcBef>
            </a:pPr>
            <a:r>
              <a:rPr lang="en-US" b="1" u="sng" dirty="0">
                <a:solidFill>
                  <a:schemeClr val="hlink"/>
                </a:solidFill>
              </a:rPr>
              <a:t>Don’t</a:t>
            </a:r>
            <a:r>
              <a:rPr lang="en-US" dirty="0"/>
              <a:t> invert the matrix (</a:t>
            </a:r>
            <a:r>
              <a:rPr lang="en-US" b="1" dirty="0"/>
              <a:t>x</a:t>
            </a:r>
            <a:r>
              <a:rPr lang="en-US" dirty="0"/>
              <a:t> = </a:t>
            </a:r>
            <a:r>
              <a:rPr lang="en-US" b="1" dirty="0"/>
              <a:t>A</a:t>
            </a:r>
            <a:r>
              <a:rPr lang="en-US" baseline="30000" dirty="0"/>
              <a:t>-1</a:t>
            </a:r>
            <a:r>
              <a:rPr lang="en-US" b="1" dirty="0"/>
              <a:t>b</a:t>
            </a:r>
            <a:r>
              <a:rPr lang="en-US" dirty="0"/>
              <a:t>). That’s much more costly than solving directly, and much more prone to numerical error.</a:t>
            </a:r>
          </a:p>
          <a:p>
            <a:pPr>
              <a:spcBef>
                <a:spcPts val="0"/>
              </a:spcBef>
            </a:pPr>
            <a:r>
              <a:rPr lang="en-US" b="1" u="sng" dirty="0">
                <a:solidFill>
                  <a:schemeClr val="hlink"/>
                </a:solidFill>
              </a:rPr>
              <a:t>Don’t</a:t>
            </a:r>
            <a:r>
              <a:rPr lang="en-US" dirty="0"/>
              <a:t> write your own solver code. </a:t>
            </a:r>
            <a:r>
              <a:rPr lang="en-US" dirty="0" smtClean="0"/>
              <a:t>There </a:t>
            </a:r>
            <a:r>
              <a:rPr lang="en-US" dirty="0"/>
              <a:t>are </a:t>
            </a:r>
            <a:r>
              <a:rPr lang="en-US" dirty="0" smtClean="0"/>
              <a:t>people           </a:t>
            </a:r>
            <a:r>
              <a:rPr lang="en-US" dirty="0"/>
              <a:t>who devote their whole careers to writing solvers. </a:t>
            </a:r>
            <a:r>
              <a:rPr lang="en-US" dirty="0" smtClean="0"/>
              <a:t>            They </a:t>
            </a:r>
            <a:r>
              <a:rPr lang="en-US" dirty="0"/>
              <a:t>know a lot more about writing solvers than we do.</a:t>
            </a:r>
          </a:p>
        </p:txBody>
      </p:sp>
      <p:pic>
        <p:nvPicPr>
          <p:cNvPr id="6" name="Picture 5" descr="goofus_gallant_button_junejuly1959.jpg"/>
          <p:cNvPicPr>
            <a:picLocks noChangeAspect="1"/>
          </p:cNvPicPr>
          <p:nvPr/>
        </p:nvPicPr>
        <p:blipFill>
          <a:blip r:embed="rId3" cstate="print"/>
          <a:stretch>
            <a:fillRect/>
          </a:stretch>
        </p:blipFill>
        <p:spPr>
          <a:xfrm>
            <a:off x="738909" y="4038600"/>
            <a:ext cx="3191356" cy="2038350"/>
          </a:xfrm>
          <a:prstGeom prst="rect">
            <a:avLst/>
          </a:prstGeom>
        </p:spPr>
      </p:pic>
      <p:pic>
        <p:nvPicPr>
          <p:cNvPr id="7" name="Picture 6" descr="goofus_gallant_scissors.jpg"/>
          <p:cNvPicPr>
            <a:picLocks noChangeAspect="1"/>
          </p:cNvPicPr>
          <p:nvPr/>
        </p:nvPicPr>
        <p:blipFill>
          <a:blip r:embed="rId4" cstate="print"/>
          <a:stretch>
            <a:fillRect/>
          </a:stretch>
        </p:blipFill>
        <p:spPr>
          <a:xfrm>
            <a:off x="3942945" y="4038600"/>
            <a:ext cx="4362855" cy="2050542"/>
          </a:xfrm>
          <a:prstGeom prst="rect">
            <a:avLst/>
          </a:prstGeom>
        </p:spPr>
      </p:pic>
    </p:spTree>
    <p:custDataLst>
      <p:tags r:id="rId1"/>
    </p:custDataLst>
    <p:extLst>
      <p:ext uri="{BB962C8B-B14F-4D97-AF65-F5344CB8AC3E}">
        <p14:creationId xmlns:p14="http://schemas.microsoft.com/office/powerpoint/2010/main" val="733683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ABCA7B50-4591-4205-914D-489EE3D09476}" type="slidenum">
              <a:rPr lang="en-US"/>
              <a:pPr/>
              <a:t>26</a:t>
            </a:fld>
            <a:endParaRPr lang="en-US"/>
          </a:p>
        </p:txBody>
      </p:sp>
      <p:sp>
        <p:nvSpPr>
          <p:cNvPr id="1110018" name="Rectangle 2"/>
          <p:cNvSpPr>
            <a:spLocks noGrp="1" noChangeArrowheads="1"/>
          </p:cNvSpPr>
          <p:nvPr>
            <p:ph type="title"/>
          </p:nvPr>
        </p:nvSpPr>
        <p:spPr/>
        <p:txBody>
          <a:bodyPr/>
          <a:lstStyle/>
          <a:p>
            <a:r>
              <a:rPr lang="en-US"/>
              <a:t>Solving Do’s</a:t>
            </a:r>
          </a:p>
        </p:txBody>
      </p:sp>
      <p:sp>
        <p:nvSpPr>
          <p:cNvPr id="1110019" name="Rectangle 3"/>
          <p:cNvSpPr>
            <a:spLocks noGrp="1" noChangeArrowheads="1"/>
          </p:cNvSpPr>
          <p:nvPr>
            <p:ph type="body" idx="1"/>
          </p:nvPr>
        </p:nvSpPr>
        <p:spPr/>
        <p:txBody>
          <a:bodyPr/>
          <a:lstStyle/>
          <a:p>
            <a:pPr>
              <a:buFont typeface="Wingdings" pitchFamily="2" charset="2"/>
              <a:buNone/>
            </a:pPr>
            <a:r>
              <a:rPr lang="en-US" b="1" dirty="0">
                <a:solidFill>
                  <a:schemeClr val="folHlink"/>
                </a:solidFill>
              </a:rPr>
              <a:t>Do’s</a:t>
            </a:r>
            <a:r>
              <a:rPr lang="en-US" dirty="0"/>
              <a:t>:</a:t>
            </a:r>
          </a:p>
          <a:p>
            <a:r>
              <a:rPr lang="en-US" b="1" u="sng" dirty="0">
                <a:solidFill>
                  <a:schemeClr val="folHlink"/>
                </a:solidFill>
              </a:rPr>
              <a:t>Do</a:t>
            </a:r>
            <a:r>
              <a:rPr lang="en-US" dirty="0"/>
              <a:t> use standard, portable solver libraries.</a:t>
            </a:r>
          </a:p>
          <a:p>
            <a:r>
              <a:rPr lang="en-US" b="1" u="sng" dirty="0">
                <a:solidFill>
                  <a:schemeClr val="folHlink"/>
                </a:solidFill>
              </a:rPr>
              <a:t>Do</a:t>
            </a:r>
            <a:r>
              <a:rPr lang="en-US" dirty="0"/>
              <a:t> use a version that’s tuned for </a:t>
            </a:r>
            <a:r>
              <a:rPr lang="en-US" dirty="0"/>
              <a:t> </a:t>
            </a:r>
            <a:r>
              <a:rPr lang="en-US" dirty="0" smtClean="0"/>
              <a:t>                                       </a:t>
            </a:r>
            <a:r>
              <a:rPr lang="en-US" dirty="0" smtClean="0"/>
              <a:t>the </a:t>
            </a:r>
            <a:r>
              <a:rPr lang="en-US" dirty="0"/>
              <a:t>platform </a:t>
            </a:r>
            <a:r>
              <a:rPr lang="en-US" dirty="0" smtClean="0"/>
              <a:t>that you’re </a:t>
            </a:r>
            <a:r>
              <a:rPr lang="en-US" dirty="0"/>
              <a:t>running on, if available.</a:t>
            </a:r>
          </a:p>
          <a:p>
            <a:r>
              <a:rPr lang="en-US" b="1" u="sng" dirty="0">
                <a:solidFill>
                  <a:schemeClr val="folHlink"/>
                </a:solidFill>
              </a:rPr>
              <a:t>Do</a:t>
            </a:r>
            <a:r>
              <a:rPr lang="en-US" dirty="0"/>
              <a:t> use the information that you have about </a:t>
            </a:r>
            <a:r>
              <a:rPr lang="en-US" dirty="0" smtClean="0"/>
              <a:t>                    your </a:t>
            </a:r>
            <a:r>
              <a:rPr lang="en-US" dirty="0"/>
              <a:t>system of equations to pick the most efficient solver.</a:t>
            </a:r>
          </a:p>
        </p:txBody>
      </p:sp>
      <p:pic>
        <p:nvPicPr>
          <p:cNvPr id="6" name="Picture 5" descr="goofus_gallant_floor.jpg"/>
          <p:cNvPicPr>
            <a:picLocks noChangeAspect="1"/>
          </p:cNvPicPr>
          <p:nvPr/>
        </p:nvPicPr>
        <p:blipFill>
          <a:blip r:embed="rId3" cstate="print"/>
          <a:stretch>
            <a:fillRect/>
          </a:stretch>
        </p:blipFill>
        <p:spPr>
          <a:xfrm>
            <a:off x="381000" y="3886200"/>
            <a:ext cx="5397500" cy="2197100"/>
          </a:xfrm>
          <a:prstGeom prst="rect">
            <a:avLst/>
          </a:prstGeom>
        </p:spPr>
      </p:pic>
      <p:pic>
        <p:nvPicPr>
          <p:cNvPr id="7" name="Picture 6" descr="goofus_gallant_hrsm_oct1980.jpg"/>
          <p:cNvPicPr>
            <a:picLocks noChangeAspect="1"/>
          </p:cNvPicPr>
          <p:nvPr/>
        </p:nvPicPr>
        <p:blipFill>
          <a:blip r:embed="rId4" cstate="print"/>
          <a:stretch>
            <a:fillRect/>
          </a:stretch>
        </p:blipFill>
        <p:spPr>
          <a:xfrm>
            <a:off x="5867399" y="3810000"/>
            <a:ext cx="2845643" cy="2286000"/>
          </a:xfrm>
          <a:prstGeom prst="rect">
            <a:avLst/>
          </a:prstGeom>
        </p:spPr>
      </p:pic>
    </p:spTree>
    <p:custDataLst>
      <p:tags r:id="rId1"/>
    </p:custDataLst>
    <p:extLst>
      <p:ext uri="{BB962C8B-B14F-4D97-AF65-F5344CB8AC3E}">
        <p14:creationId xmlns:p14="http://schemas.microsoft.com/office/powerpoint/2010/main" val="3677299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24" name="Slide Number Placeholder 4"/>
          <p:cNvSpPr>
            <a:spLocks noGrp="1"/>
          </p:cNvSpPr>
          <p:nvPr>
            <p:ph type="sldNum" sz="quarter" idx="11"/>
          </p:nvPr>
        </p:nvSpPr>
        <p:spPr/>
        <p:txBody>
          <a:bodyPr/>
          <a:lstStyle/>
          <a:p>
            <a:fld id="{AC6B423C-0ED9-49BD-9319-96257EECEFE1}" type="slidenum">
              <a:rPr lang="en-US"/>
              <a:pPr/>
              <a:t>27</a:t>
            </a:fld>
            <a:endParaRPr lang="en-US"/>
          </a:p>
        </p:txBody>
      </p:sp>
      <p:sp>
        <p:nvSpPr>
          <p:cNvPr id="1111042" name="Rectangle 2"/>
          <p:cNvSpPr>
            <a:spLocks noGrp="1" noChangeArrowheads="1"/>
          </p:cNvSpPr>
          <p:nvPr>
            <p:ph type="title"/>
          </p:nvPr>
        </p:nvSpPr>
        <p:spPr/>
        <p:txBody>
          <a:bodyPr/>
          <a:lstStyle/>
          <a:p>
            <a:r>
              <a:rPr lang="en-US"/>
              <a:t>All About Your Matrix</a:t>
            </a:r>
          </a:p>
        </p:txBody>
      </p:sp>
      <p:sp>
        <p:nvSpPr>
          <p:cNvPr id="1111043" name="Rectangle 3"/>
          <p:cNvSpPr>
            <a:spLocks noGrp="1" noChangeArrowheads="1"/>
          </p:cNvSpPr>
          <p:nvPr>
            <p:ph type="body" idx="1"/>
          </p:nvPr>
        </p:nvSpPr>
        <p:spPr/>
        <p:txBody>
          <a:bodyPr/>
          <a:lstStyle/>
          <a:p>
            <a:pPr>
              <a:buFont typeface="Wingdings" pitchFamily="2" charset="2"/>
              <a:buNone/>
            </a:pPr>
            <a:r>
              <a:rPr lang="en-US" dirty="0"/>
              <a:t>If you know things about your matrix, </a:t>
            </a:r>
            <a:r>
              <a:rPr lang="en-US" dirty="0" smtClean="0"/>
              <a:t>                                  you might be able to </a:t>
            </a:r>
            <a:r>
              <a:rPr lang="en-US" dirty="0"/>
              <a:t>use a more efficient solver.</a:t>
            </a:r>
          </a:p>
          <a:p>
            <a:r>
              <a:rPr lang="en-US" dirty="0"/>
              <a:t>Symmetric:  </a:t>
            </a:r>
            <a:r>
              <a:rPr lang="en-US" i="1" dirty="0" err="1"/>
              <a:t>a</a:t>
            </a:r>
            <a:r>
              <a:rPr lang="en-US" i="1" baseline="-25000" dirty="0" err="1"/>
              <a:t>i,j</a:t>
            </a:r>
            <a:r>
              <a:rPr lang="en-US" dirty="0"/>
              <a:t> = </a:t>
            </a:r>
            <a:r>
              <a:rPr lang="en-US" i="1" dirty="0" err="1"/>
              <a:t>a</a:t>
            </a:r>
            <a:r>
              <a:rPr lang="en-US" i="1" baseline="-25000" dirty="0" err="1"/>
              <a:t>j,i</a:t>
            </a:r>
            <a:endParaRPr lang="en-US" i="1" baseline="-25000" dirty="0"/>
          </a:p>
          <a:p>
            <a:r>
              <a:rPr lang="en-US" dirty="0"/>
              <a:t>Positive definite: </a:t>
            </a:r>
            <a:r>
              <a:rPr lang="en-US" b="1" dirty="0" err="1"/>
              <a:t>x</a:t>
            </a:r>
            <a:r>
              <a:rPr lang="en-US" baseline="30000" dirty="0" err="1"/>
              <a:t>T</a:t>
            </a:r>
            <a:r>
              <a:rPr lang="en-US" b="1" dirty="0" err="1"/>
              <a:t>Ax</a:t>
            </a:r>
            <a:r>
              <a:rPr lang="en-US" dirty="0"/>
              <a:t> &gt; 0 for all </a:t>
            </a:r>
            <a:r>
              <a:rPr lang="en-US" b="1" dirty="0"/>
              <a:t>x</a:t>
            </a:r>
            <a:r>
              <a:rPr lang="en-US" dirty="0"/>
              <a:t> </a:t>
            </a:r>
            <a:r>
              <a:rPr lang="en-US" dirty="0">
                <a:sym typeface="Symbol" pitchFamily="18" charset="2"/>
              </a:rPr>
              <a:t> </a:t>
            </a:r>
            <a:r>
              <a:rPr lang="en-US" dirty="0">
                <a:sym typeface="StarMath" pitchFamily="2" charset="2"/>
              </a:rPr>
              <a:t>0                             (for example, if all eigenvalues are positive)</a:t>
            </a:r>
          </a:p>
          <a:p>
            <a:r>
              <a:rPr lang="en-US" dirty="0">
                <a:sym typeface="StarMath" pitchFamily="2" charset="2"/>
              </a:rPr>
              <a:t>Banded:</a:t>
            </a:r>
          </a:p>
          <a:p>
            <a:pPr>
              <a:buFont typeface="Wingdings" pitchFamily="2" charset="2"/>
              <a:buNone/>
            </a:pPr>
            <a:r>
              <a:rPr lang="en-US" dirty="0"/>
              <a:t>    zero</a:t>
            </a:r>
          </a:p>
          <a:p>
            <a:pPr>
              <a:buFont typeface="Wingdings" pitchFamily="2" charset="2"/>
              <a:buNone/>
            </a:pPr>
            <a:r>
              <a:rPr lang="en-US" dirty="0"/>
              <a:t>    except</a:t>
            </a:r>
          </a:p>
          <a:p>
            <a:pPr>
              <a:buFont typeface="Wingdings" pitchFamily="2" charset="2"/>
              <a:buNone/>
            </a:pPr>
            <a:r>
              <a:rPr lang="en-US" dirty="0"/>
              <a:t>    on the</a:t>
            </a:r>
          </a:p>
          <a:p>
            <a:pPr>
              <a:buFont typeface="Wingdings" pitchFamily="2" charset="2"/>
              <a:buNone/>
            </a:pPr>
            <a:r>
              <a:rPr lang="en-US" dirty="0"/>
              <a:t>    bands</a:t>
            </a:r>
          </a:p>
        </p:txBody>
      </p:sp>
      <p:grpSp>
        <p:nvGrpSpPr>
          <p:cNvPr id="2" name="Group 4"/>
          <p:cNvGrpSpPr>
            <a:grpSpLocks/>
          </p:cNvGrpSpPr>
          <p:nvPr/>
        </p:nvGrpSpPr>
        <p:grpSpPr bwMode="auto">
          <a:xfrm>
            <a:off x="2362200" y="4038600"/>
            <a:ext cx="1600200" cy="1600200"/>
            <a:chOff x="1584" y="2928"/>
            <a:chExt cx="1008" cy="1008"/>
          </a:xfrm>
        </p:grpSpPr>
        <p:sp>
          <p:nvSpPr>
            <p:cNvPr id="1111045" name="Rectangle 5"/>
            <p:cNvSpPr>
              <a:spLocks noChangeArrowheads="1"/>
            </p:cNvSpPr>
            <p:nvPr/>
          </p:nvSpPr>
          <p:spPr bwMode="auto">
            <a:xfrm>
              <a:off x="1584" y="2928"/>
              <a:ext cx="1008" cy="100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11046" name="Line 6"/>
            <p:cNvSpPr>
              <a:spLocks noChangeShapeType="1"/>
            </p:cNvSpPr>
            <p:nvPr/>
          </p:nvSpPr>
          <p:spPr bwMode="auto">
            <a:xfrm>
              <a:off x="1584" y="2928"/>
              <a:ext cx="1008" cy="1008"/>
            </a:xfrm>
            <a:prstGeom prst="line">
              <a:avLst/>
            </a:prstGeom>
            <a:noFill/>
            <a:ln w="9525">
              <a:solidFill>
                <a:schemeClr val="tx1"/>
              </a:solidFill>
              <a:miter lim="800000"/>
              <a:headEnd/>
              <a:tailEnd/>
            </a:ln>
            <a:effectLst/>
          </p:spPr>
          <p:txBody>
            <a:bodyPr wrap="none"/>
            <a:lstStyle/>
            <a:p>
              <a:endParaRPr lang="en-US"/>
            </a:p>
          </p:txBody>
        </p:sp>
        <p:sp>
          <p:nvSpPr>
            <p:cNvPr id="1111047" name="Line 7"/>
            <p:cNvSpPr>
              <a:spLocks noChangeShapeType="1"/>
            </p:cNvSpPr>
            <p:nvPr/>
          </p:nvSpPr>
          <p:spPr bwMode="auto">
            <a:xfrm>
              <a:off x="1584" y="3072"/>
              <a:ext cx="864" cy="864"/>
            </a:xfrm>
            <a:prstGeom prst="line">
              <a:avLst/>
            </a:prstGeom>
            <a:noFill/>
            <a:ln w="9525">
              <a:solidFill>
                <a:schemeClr val="tx1"/>
              </a:solidFill>
              <a:miter lim="800000"/>
              <a:headEnd/>
              <a:tailEnd/>
            </a:ln>
            <a:effectLst/>
          </p:spPr>
          <p:txBody>
            <a:bodyPr wrap="none"/>
            <a:lstStyle/>
            <a:p>
              <a:endParaRPr lang="en-US"/>
            </a:p>
          </p:txBody>
        </p:sp>
        <p:sp>
          <p:nvSpPr>
            <p:cNvPr id="1111048" name="Line 8"/>
            <p:cNvSpPr>
              <a:spLocks noChangeShapeType="1"/>
            </p:cNvSpPr>
            <p:nvPr/>
          </p:nvSpPr>
          <p:spPr bwMode="auto">
            <a:xfrm>
              <a:off x="1728" y="2928"/>
              <a:ext cx="864" cy="864"/>
            </a:xfrm>
            <a:prstGeom prst="line">
              <a:avLst/>
            </a:prstGeom>
            <a:noFill/>
            <a:ln w="9525">
              <a:solidFill>
                <a:schemeClr val="tx1"/>
              </a:solidFill>
              <a:miter lim="800000"/>
              <a:headEnd/>
              <a:tailEnd/>
            </a:ln>
            <a:effectLst/>
          </p:spPr>
          <p:txBody>
            <a:bodyPr wrap="none"/>
            <a:lstStyle/>
            <a:p>
              <a:endParaRPr lang="en-US"/>
            </a:p>
          </p:txBody>
        </p:sp>
        <p:sp>
          <p:nvSpPr>
            <p:cNvPr id="1111049" name="Line 9"/>
            <p:cNvSpPr>
              <a:spLocks noChangeShapeType="1"/>
            </p:cNvSpPr>
            <p:nvPr/>
          </p:nvSpPr>
          <p:spPr bwMode="auto">
            <a:xfrm>
              <a:off x="1584" y="3600"/>
              <a:ext cx="336" cy="336"/>
            </a:xfrm>
            <a:prstGeom prst="line">
              <a:avLst/>
            </a:prstGeom>
            <a:noFill/>
            <a:ln w="9525">
              <a:solidFill>
                <a:schemeClr val="tx1"/>
              </a:solidFill>
              <a:miter lim="800000"/>
              <a:headEnd/>
              <a:tailEnd/>
            </a:ln>
            <a:effectLst/>
          </p:spPr>
          <p:txBody>
            <a:bodyPr wrap="none"/>
            <a:lstStyle/>
            <a:p>
              <a:endParaRPr lang="en-US"/>
            </a:p>
          </p:txBody>
        </p:sp>
        <p:sp>
          <p:nvSpPr>
            <p:cNvPr id="1111050" name="Line 10"/>
            <p:cNvSpPr>
              <a:spLocks noChangeShapeType="1"/>
            </p:cNvSpPr>
            <p:nvPr/>
          </p:nvSpPr>
          <p:spPr bwMode="auto">
            <a:xfrm>
              <a:off x="2256" y="2928"/>
              <a:ext cx="336" cy="336"/>
            </a:xfrm>
            <a:prstGeom prst="line">
              <a:avLst/>
            </a:prstGeom>
            <a:noFill/>
            <a:ln w="9525">
              <a:solidFill>
                <a:schemeClr val="tx1"/>
              </a:solidFill>
              <a:miter lim="800000"/>
              <a:headEnd/>
              <a:tailEnd/>
            </a:ln>
            <a:effectLst/>
          </p:spPr>
          <p:txBody>
            <a:bodyPr wrap="none"/>
            <a:lstStyle/>
            <a:p>
              <a:endParaRPr lang="en-US"/>
            </a:p>
          </p:txBody>
        </p:sp>
      </p:grpSp>
      <p:sp>
        <p:nvSpPr>
          <p:cNvPr id="1111051" name="Text Box 11"/>
          <p:cNvSpPr txBox="1">
            <a:spLocks noChangeArrowheads="1"/>
          </p:cNvSpPr>
          <p:nvPr/>
        </p:nvSpPr>
        <p:spPr bwMode="auto">
          <a:xfrm>
            <a:off x="4572000" y="3810000"/>
            <a:ext cx="2298700" cy="579438"/>
          </a:xfrm>
          <a:prstGeom prst="rect">
            <a:avLst/>
          </a:prstGeom>
          <a:noFill/>
          <a:ln w="9525">
            <a:noFill/>
            <a:miter lim="800000"/>
            <a:headEnd/>
            <a:tailEnd/>
          </a:ln>
          <a:effectLst/>
        </p:spPr>
        <p:txBody>
          <a:bodyPr wrap="none">
            <a:spAutoFit/>
          </a:bodyPr>
          <a:lstStyle/>
          <a:p>
            <a:pPr algn="l">
              <a:buClr>
                <a:schemeClr val="folHlink"/>
              </a:buClr>
              <a:buFont typeface="Wingdings" pitchFamily="2" charset="2"/>
              <a:buChar char="§"/>
            </a:pPr>
            <a:r>
              <a:rPr lang="en-US" sz="3200">
                <a:latin typeface="Tahoma" pitchFamily="34" charset="0"/>
              </a:rPr>
              <a:t> </a:t>
            </a:r>
            <a:r>
              <a:rPr lang="en-US" sz="2800"/>
              <a:t>Tridiagonal</a:t>
            </a:r>
            <a:r>
              <a:rPr lang="en-US" sz="3200">
                <a:latin typeface="Tahoma" pitchFamily="34" charset="0"/>
              </a:rPr>
              <a:t>:</a:t>
            </a:r>
          </a:p>
        </p:txBody>
      </p:sp>
      <p:sp>
        <p:nvSpPr>
          <p:cNvPr id="1111052" name="Line 12"/>
          <p:cNvSpPr>
            <a:spLocks noChangeShapeType="1"/>
          </p:cNvSpPr>
          <p:nvPr/>
        </p:nvSpPr>
        <p:spPr bwMode="auto">
          <a:xfrm>
            <a:off x="5791200" y="6400800"/>
            <a:ext cx="0" cy="0"/>
          </a:xfrm>
          <a:prstGeom prst="line">
            <a:avLst/>
          </a:prstGeom>
          <a:noFill/>
          <a:ln w="9525">
            <a:solidFill>
              <a:schemeClr val="tx1"/>
            </a:solidFill>
            <a:miter lim="800000"/>
            <a:headEnd/>
            <a:tailEnd/>
          </a:ln>
          <a:effectLst/>
        </p:spPr>
        <p:txBody>
          <a:bodyPr wrap="none"/>
          <a:lstStyle/>
          <a:p>
            <a:endParaRPr lang="en-US"/>
          </a:p>
        </p:txBody>
      </p:sp>
      <p:sp>
        <p:nvSpPr>
          <p:cNvPr id="1111053" name="Line 13"/>
          <p:cNvSpPr>
            <a:spLocks noChangeShapeType="1"/>
          </p:cNvSpPr>
          <p:nvPr/>
        </p:nvSpPr>
        <p:spPr bwMode="auto">
          <a:xfrm>
            <a:off x="6858000" y="5334000"/>
            <a:ext cx="0" cy="0"/>
          </a:xfrm>
          <a:prstGeom prst="line">
            <a:avLst/>
          </a:prstGeom>
          <a:noFill/>
          <a:ln w="9525">
            <a:solidFill>
              <a:schemeClr val="tx1"/>
            </a:solidFill>
            <a:miter lim="800000"/>
            <a:headEnd/>
            <a:tailEnd/>
          </a:ln>
          <a:effectLst/>
        </p:spPr>
        <p:txBody>
          <a:bodyPr wrap="none"/>
          <a:lstStyle/>
          <a:p>
            <a:endParaRPr lang="en-US"/>
          </a:p>
        </p:txBody>
      </p:sp>
      <p:sp>
        <p:nvSpPr>
          <p:cNvPr id="1111054" name="Text Box 14"/>
          <p:cNvSpPr txBox="1">
            <a:spLocks noChangeArrowheads="1"/>
          </p:cNvSpPr>
          <p:nvPr/>
        </p:nvSpPr>
        <p:spPr bwMode="auto">
          <a:xfrm>
            <a:off x="7620000" y="5707063"/>
            <a:ext cx="228600" cy="579437"/>
          </a:xfrm>
          <a:prstGeom prst="rect">
            <a:avLst/>
          </a:prstGeom>
          <a:noFill/>
          <a:ln w="9525">
            <a:noFill/>
            <a:miter lim="800000"/>
            <a:headEnd/>
            <a:tailEnd/>
          </a:ln>
          <a:effectLst/>
        </p:spPr>
        <p:txBody>
          <a:bodyPr>
            <a:spAutoFit/>
          </a:bodyPr>
          <a:lstStyle/>
          <a:p>
            <a:pPr algn="l">
              <a:spcBef>
                <a:spcPct val="50000"/>
              </a:spcBef>
            </a:pPr>
            <a:endParaRPr lang="en-US" sz="3200">
              <a:latin typeface="Tahoma" pitchFamily="34" charset="0"/>
            </a:endParaRPr>
          </a:p>
        </p:txBody>
      </p:sp>
      <p:grpSp>
        <p:nvGrpSpPr>
          <p:cNvPr id="3" name="Group 15"/>
          <p:cNvGrpSpPr>
            <a:grpSpLocks/>
          </p:cNvGrpSpPr>
          <p:nvPr/>
        </p:nvGrpSpPr>
        <p:grpSpPr bwMode="auto">
          <a:xfrm>
            <a:off x="5029200" y="4419600"/>
            <a:ext cx="1600200" cy="1600200"/>
            <a:chOff x="3312" y="3024"/>
            <a:chExt cx="1008" cy="1008"/>
          </a:xfrm>
        </p:grpSpPr>
        <p:sp>
          <p:nvSpPr>
            <p:cNvPr id="1111056" name="Rectangle 16"/>
            <p:cNvSpPr>
              <a:spLocks noChangeArrowheads="1"/>
            </p:cNvSpPr>
            <p:nvPr/>
          </p:nvSpPr>
          <p:spPr bwMode="auto">
            <a:xfrm>
              <a:off x="3312" y="3024"/>
              <a:ext cx="1008" cy="1008"/>
            </a:xfrm>
            <a:prstGeom prst="rect">
              <a:avLst/>
            </a:prstGeom>
            <a:solidFill>
              <a:schemeClr val="accent1"/>
            </a:solidFill>
            <a:ln w="9525">
              <a:solidFill>
                <a:schemeClr val="tx1"/>
              </a:solidFill>
              <a:miter lim="800000"/>
              <a:headEnd/>
              <a:tailEnd/>
            </a:ln>
            <a:effectLst/>
          </p:spPr>
          <p:txBody>
            <a:bodyPr wrap="none" anchor="ctr"/>
            <a:lstStyle/>
            <a:p>
              <a:endParaRPr lang="en-US" sz="3200">
                <a:latin typeface="Tahoma" pitchFamily="34" charset="0"/>
              </a:endParaRPr>
            </a:p>
          </p:txBody>
        </p:sp>
        <p:sp>
          <p:nvSpPr>
            <p:cNvPr id="1111057" name="Line 17"/>
            <p:cNvSpPr>
              <a:spLocks noChangeShapeType="1"/>
            </p:cNvSpPr>
            <p:nvPr/>
          </p:nvSpPr>
          <p:spPr bwMode="auto">
            <a:xfrm>
              <a:off x="3312" y="3120"/>
              <a:ext cx="912" cy="912"/>
            </a:xfrm>
            <a:prstGeom prst="line">
              <a:avLst/>
            </a:prstGeom>
            <a:noFill/>
            <a:ln w="9525">
              <a:solidFill>
                <a:schemeClr val="tx1"/>
              </a:solidFill>
              <a:miter lim="800000"/>
              <a:headEnd/>
              <a:tailEnd/>
            </a:ln>
            <a:effectLst/>
          </p:spPr>
          <p:txBody>
            <a:bodyPr wrap="none"/>
            <a:lstStyle/>
            <a:p>
              <a:endParaRPr lang="en-US"/>
            </a:p>
          </p:txBody>
        </p:sp>
        <p:sp>
          <p:nvSpPr>
            <p:cNvPr id="1111058" name="Line 18"/>
            <p:cNvSpPr>
              <a:spLocks noChangeShapeType="1"/>
            </p:cNvSpPr>
            <p:nvPr/>
          </p:nvSpPr>
          <p:spPr bwMode="auto">
            <a:xfrm>
              <a:off x="3408" y="3024"/>
              <a:ext cx="912" cy="912"/>
            </a:xfrm>
            <a:prstGeom prst="line">
              <a:avLst/>
            </a:prstGeom>
            <a:noFill/>
            <a:ln w="9525">
              <a:solidFill>
                <a:schemeClr val="tx1"/>
              </a:solidFill>
              <a:miter lim="800000"/>
              <a:headEnd/>
              <a:tailEnd/>
            </a:ln>
            <a:effectLst/>
          </p:spPr>
          <p:txBody>
            <a:bodyPr wrap="none"/>
            <a:lstStyle/>
            <a:p>
              <a:endParaRPr lang="en-US"/>
            </a:p>
          </p:txBody>
        </p:sp>
        <p:sp>
          <p:nvSpPr>
            <p:cNvPr id="1111059" name="Line 19"/>
            <p:cNvSpPr>
              <a:spLocks noChangeShapeType="1"/>
            </p:cNvSpPr>
            <p:nvPr/>
          </p:nvSpPr>
          <p:spPr bwMode="auto">
            <a:xfrm>
              <a:off x="3312" y="3024"/>
              <a:ext cx="1008" cy="1008"/>
            </a:xfrm>
            <a:prstGeom prst="line">
              <a:avLst/>
            </a:prstGeom>
            <a:noFill/>
            <a:ln w="9525">
              <a:solidFill>
                <a:schemeClr val="tx1"/>
              </a:solidFill>
              <a:miter lim="800000"/>
              <a:headEnd/>
              <a:tailEnd/>
            </a:ln>
            <a:effectLst/>
          </p:spPr>
          <p:txBody>
            <a:bodyPr wrap="none"/>
            <a:lstStyle/>
            <a:p>
              <a:endParaRPr lang="en-US"/>
            </a:p>
          </p:txBody>
        </p:sp>
        <p:sp>
          <p:nvSpPr>
            <p:cNvPr id="1111060" name="Text Box 20"/>
            <p:cNvSpPr txBox="1">
              <a:spLocks noChangeArrowheads="1"/>
            </p:cNvSpPr>
            <p:nvPr/>
          </p:nvSpPr>
          <p:spPr bwMode="auto">
            <a:xfrm>
              <a:off x="3408" y="3467"/>
              <a:ext cx="308" cy="519"/>
            </a:xfrm>
            <a:prstGeom prst="rect">
              <a:avLst/>
            </a:prstGeom>
            <a:noFill/>
            <a:ln w="9525">
              <a:noFill/>
              <a:miter lim="800000"/>
              <a:headEnd/>
              <a:tailEnd/>
            </a:ln>
            <a:effectLst/>
          </p:spPr>
          <p:txBody>
            <a:bodyPr wrap="none">
              <a:spAutoFit/>
            </a:bodyPr>
            <a:lstStyle/>
            <a:p>
              <a:pPr algn="l"/>
              <a:r>
                <a:rPr lang="en-US" sz="4800"/>
                <a:t>0</a:t>
              </a:r>
            </a:p>
          </p:txBody>
        </p:sp>
        <p:sp>
          <p:nvSpPr>
            <p:cNvPr id="1111061" name="Text Box 21"/>
            <p:cNvSpPr txBox="1">
              <a:spLocks noChangeArrowheads="1"/>
            </p:cNvSpPr>
            <p:nvPr/>
          </p:nvSpPr>
          <p:spPr bwMode="auto">
            <a:xfrm>
              <a:off x="3888" y="3035"/>
              <a:ext cx="308" cy="519"/>
            </a:xfrm>
            <a:prstGeom prst="rect">
              <a:avLst/>
            </a:prstGeom>
            <a:noFill/>
            <a:ln w="9525">
              <a:noFill/>
              <a:miter lim="800000"/>
              <a:headEnd/>
              <a:tailEnd/>
            </a:ln>
            <a:effectLst/>
          </p:spPr>
          <p:txBody>
            <a:bodyPr wrap="none">
              <a:spAutoFit/>
            </a:bodyPr>
            <a:lstStyle/>
            <a:p>
              <a:pPr algn="l"/>
              <a:r>
                <a:rPr lang="en-US" sz="4800"/>
                <a:t>0</a:t>
              </a:r>
            </a:p>
          </p:txBody>
        </p:sp>
      </p:grpSp>
      <p:sp>
        <p:nvSpPr>
          <p:cNvPr id="1111062" name="Text Box 22"/>
          <p:cNvSpPr txBox="1">
            <a:spLocks noChangeArrowheads="1"/>
          </p:cNvSpPr>
          <p:nvPr/>
        </p:nvSpPr>
        <p:spPr bwMode="auto">
          <a:xfrm>
            <a:off x="7162800" y="4876800"/>
            <a:ext cx="1141413" cy="519113"/>
          </a:xfrm>
          <a:prstGeom prst="rect">
            <a:avLst/>
          </a:prstGeom>
          <a:noFill/>
          <a:ln w="9525">
            <a:noFill/>
            <a:miter lim="800000"/>
            <a:headEnd/>
            <a:tailEnd/>
          </a:ln>
          <a:effectLst/>
        </p:spPr>
        <p:txBody>
          <a:bodyPr wrap="none">
            <a:spAutoFit/>
          </a:bodyPr>
          <a:lstStyle/>
          <a:p>
            <a:pPr algn="l"/>
            <a:r>
              <a:rPr lang="en-US" sz="2800"/>
              <a:t>and …</a:t>
            </a:r>
          </a:p>
        </p:txBody>
      </p:sp>
    </p:spTree>
    <p:custDataLst>
      <p:tags r:id="rId1"/>
    </p:custDataLst>
    <p:extLst>
      <p:ext uri="{BB962C8B-B14F-4D97-AF65-F5344CB8AC3E}">
        <p14:creationId xmlns:p14="http://schemas.microsoft.com/office/powerpoint/2010/main" val="1358895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6" name="Slide Number Placeholder 4"/>
          <p:cNvSpPr>
            <a:spLocks noGrp="1"/>
          </p:cNvSpPr>
          <p:nvPr>
            <p:ph type="sldNum" sz="quarter" idx="11"/>
          </p:nvPr>
        </p:nvSpPr>
        <p:spPr/>
        <p:txBody>
          <a:bodyPr/>
          <a:lstStyle/>
          <a:p>
            <a:fld id="{7C7BE66D-753F-4BC6-8065-0D3DDA990575}" type="slidenum">
              <a:rPr lang="en-US"/>
              <a:pPr/>
              <a:t>28</a:t>
            </a:fld>
            <a:endParaRPr lang="en-US"/>
          </a:p>
        </p:txBody>
      </p:sp>
      <p:sp>
        <p:nvSpPr>
          <p:cNvPr id="1112066" name="Rectangle 2"/>
          <p:cNvSpPr>
            <a:spLocks noGrp="1" noChangeArrowheads="1"/>
          </p:cNvSpPr>
          <p:nvPr>
            <p:ph type="title"/>
          </p:nvPr>
        </p:nvSpPr>
        <p:spPr/>
        <p:txBody>
          <a:bodyPr/>
          <a:lstStyle/>
          <a:p>
            <a:r>
              <a:rPr lang="en-US"/>
              <a:t>Sparse Matrices</a:t>
            </a:r>
          </a:p>
        </p:txBody>
      </p:sp>
      <p:sp>
        <p:nvSpPr>
          <p:cNvPr id="1112067" name="Rectangle 3"/>
          <p:cNvSpPr>
            <a:spLocks noGrp="1" noChangeArrowheads="1"/>
          </p:cNvSpPr>
          <p:nvPr>
            <p:ph type="body" idx="1"/>
          </p:nvPr>
        </p:nvSpPr>
        <p:spPr>
          <a:xfrm>
            <a:off x="609600" y="1371600"/>
            <a:ext cx="7924800" cy="2144713"/>
          </a:xfrm>
        </p:spPr>
        <p:txBody>
          <a:bodyPr/>
          <a:lstStyle/>
          <a:p>
            <a:pPr>
              <a:lnSpc>
                <a:spcPct val="90000"/>
              </a:lnSpc>
              <a:buFont typeface="Wingdings" pitchFamily="2" charset="2"/>
              <a:buNone/>
            </a:pPr>
            <a:r>
              <a:rPr lang="en-US"/>
              <a:t>A </a:t>
            </a:r>
            <a:r>
              <a:rPr lang="en-US" b="1" i="1" u="sng"/>
              <a:t>sparse matrix</a:t>
            </a:r>
            <a:r>
              <a:rPr lang="en-US"/>
              <a:t> is a matrix that has mostly zeros in it.  “Mostly” is vaguely defined, but a good rule of thumb is that a matrix is sparse if more than, say, 90-95% of its entries are zero.  (A non-sparse matrix is </a:t>
            </a:r>
            <a:r>
              <a:rPr lang="en-US" b="1" i="1" u="sng"/>
              <a:t>dense</a:t>
            </a:r>
            <a:r>
              <a:rPr lang="en-US"/>
              <a:t>.)</a:t>
            </a:r>
          </a:p>
        </p:txBody>
      </p:sp>
      <p:graphicFrame>
        <p:nvGraphicFramePr>
          <p:cNvPr id="1112068" name="Object 4"/>
          <p:cNvGraphicFramePr>
            <a:graphicFrameLocks noChangeAspect="1"/>
          </p:cNvGraphicFramePr>
          <p:nvPr/>
        </p:nvGraphicFramePr>
        <p:xfrm>
          <a:off x="3976688" y="2895600"/>
          <a:ext cx="3276600" cy="3149600"/>
        </p:xfrm>
        <a:graphic>
          <a:graphicData uri="http://schemas.openxmlformats.org/presentationml/2006/ole">
            <mc:AlternateContent xmlns:mc="http://schemas.openxmlformats.org/markup-compatibility/2006">
              <mc:Choice xmlns:v="urn:schemas-microsoft-com:vml" Requires="v">
                <p:oleObj spid="_x0000_s3076" name="Equation" r:id="rId4" imgW="3759120" imgH="4089240" progId="Equation.3">
                  <p:embed/>
                </p:oleObj>
              </mc:Choice>
              <mc:Fallback>
                <p:oleObj name="Equation" r:id="rId4" imgW="3759120" imgH="40892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688" y="2895600"/>
                        <a:ext cx="3276600" cy="3149600"/>
                      </a:xfrm>
                      <a:prstGeom prst="rect">
                        <a:avLst/>
                      </a:prstGeom>
                      <a:solidFill>
                        <a:srgbClr val="00FF00"/>
                      </a:solidFill>
                      <a:ln w="9525">
                        <a:solidFill>
                          <a:schemeClr val="tx1"/>
                        </a:solidFill>
                        <a:miter lim="800000"/>
                        <a:headEnd/>
                        <a:tailEnd/>
                      </a:ln>
                    </p:spPr>
                  </p:pic>
                </p:oleObj>
              </mc:Fallback>
            </mc:AlternateContent>
          </a:graphicData>
        </a:graphic>
      </p:graphicFrame>
    </p:spTree>
    <p:custDataLst>
      <p:tags r:id="rId2"/>
    </p:custDataLst>
    <p:extLst>
      <p:ext uri="{BB962C8B-B14F-4D97-AF65-F5344CB8AC3E}">
        <p14:creationId xmlns:p14="http://schemas.microsoft.com/office/powerpoint/2010/main" val="3655912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5CEA530D-2902-4500-ABB9-28BF58CC2472}" type="slidenum">
              <a:rPr lang="en-US"/>
              <a:pPr/>
              <a:t>29</a:t>
            </a:fld>
            <a:endParaRPr lang="en-US"/>
          </a:p>
        </p:txBody>
      </p:sp>
      <p:sp>
        <p:nvSpPr>
          <p:cNvPr id="1113090" name="Rectangle 2"/>
          <p:cNvSpPr>
            <a:spLocks noGrp="1" noChangeArrowheads="1"/>
          </p:cNvSpPr>
          <p:nvPr>
            <p:ph type="title"/>
          </p:nvPr>
        </p:nvSpPr>
        <p:spPr/>
        <p:txBody>
          <a:bodyPr/>
          <a:lstStyle/>
          <a:p>
            <a:r>
              <a:rPr lang="en-US"/>
              <a:t>Linear Algebra Libraries</a:t>
            </a:r>
          </a:p>
        </p:txBody>
      </p:sp>
      <p:sp>
        <p:nvSpPr>
          <p:cNvPr id="1113091" name="Rectangle 3"/>
          <p:cNvSpPr>
            <a:spLocks noGrp="1" noChangeArrowheads="1"/>
          </p:cNvSpPr>
          <p:nvPr>
            <p:ph type="body" idx="1"/>
          </p:nvPr>
        </p:nvSpPr>
        <p:spPr/>
        <p:txBody>
          <a:bodyPr/>
          <a:lstStyle/>
          <a:p>
            <a:r>
              <a:rPr lang="en-US"/>
              <a:t>BLAS </a:t>
            </a:r>
            <a:r>
              <a:rPr lang="en-US" baseline="30000"/>
              <a:t>[1],[2]</a:t>
            </a:r>
          </a:p>
          <a:p>
            <a:r>
              <a:rPr lang="en-US"/>
              <a:t>ATLAS</a:t>
            </a:r>
            <a:r>
              <a:rPr lang="en-US" baseline="30000"/>
              <a:t>[3]</a:t>
            </a:r>
          </a:p>
          <a:p>
            <a:r>
              <a:rPr lang="en-US"/>
              <a:t>LAPACK</a:t>
            </a:r>
            <a:r>
              <a:rPr lang="en-US" baseline="30000"/>
              <a:t>[4]</a:t>
            </a:r>
          </a:p>
          <a:p>
            <a:r>
              <a:rPr lang="en-US"/>
              <a:t>ScaLAPACK</a:t>
            </a:r>
            <a:r>
              <a:rPr lang="en-US" baseline="30000"/>
              <a:t>[5]</a:t>
            </a:r>
          </a:p>
          <a:p>
            <a:r>
              <a:rPr lang="en-US"/>
              <a:t>PETSc</a:t>
            </a:r>
            <a:r>
              <a:rPr lang="en-US" baseline="30000"/>
              <a:t>[6],[7],[8]</a:t>
            </a:r>
          </a:p>
        </p:txBody>
      </p:sp>
    </p:spTree>
    <p:custDataLst>
      <p:tags r:id="rId1"/>
    </p:custDataLst>
    <p:extLst>
      <p:ext uri="{BB962C8B-B14F-4D97-AF65-F5344CB8AC3E}">
        <p14:creationId xmlns:p14="http://schemas.microsoft.com/office/powerpoint/2010/main" val="3172851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3</a:t>
            </a:fld>
            <a:endParaRPr lang="en-US"/>
          </a:p>
        </p:txBody>
      </p:sp>
      <p:sp>
        <p:nvSpPr>
          <p:cNvPr id="465922" name="Rectangle 2"/>
          <p:cNvSpPr>
            <a:spLocks noGrp="1" noChangeArrowheads="1"/>
          </p:cNvSpPr>
          <p:nvPr>
            <p:ph type="title"/>
          </p:nvPr>
        </p:nvSpPr>
        <p:spPr/>
        <p:txBody>
          <a:bodyPr/>
          <a:lstStyle/>
          <a:p>
            <a:r>
              <a:rPr lang="en-US" sz="3600" dirty="0" smtClean="0"/>
              <a:t>PLEASE MUTE YOURSELF</a:t>
            </a:r>
            <a:endParaRPr lang="en-US" sz="3600" dirty="0"/>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At </a:t>
            </a:r>
            <a:r>
              <a:rPr lang="en-US" dirty="0"/>
              <a:t>OU, we will turn off the sound on all conferencing technologies.</a:t>
            </a:r>
          </a:p>
          <a:p>
            <a:pPr>
              <a:buFont typeface="Wingdings" pitchFamily="2" charset="2"/>
              <a:buNone/>
            </a:pPr>
            <a:r>
              <a:rPr lang="en-US" dirty="0"/>
              <a:t>That way, we won’t have problems with </a:t>
            </a:r>
            <a:r>
              <a:rPr lang="en-US" b="1" dirty="0"/>
              <a:t>echo cancellation</a:t>
            </a:r>
            <a:r>
              <a:rPr lang="en-US" dirty="0"/>
              <a:t>.</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a:t>
            </a:r>
            <a:r>
              <a:rPr lang="en-US" dirty="0" smtClean="0"/>
              <a:t>e-mail:</a:t>
            </a:r>
          </a:p>
          <a:p>
            <a:pPr algn="ctr">
              <a:buFont typeface="Wingdings" pitchFamily="2" charset="2"/>
              <a:buNone/>
            </a:pPr>
            <a:r>
              <a:rPr lang="en-US" dirty="0" smtClean="0">
                <a:latin typeface="Courier New" panose="02070309020205020404" pitchFamily="49" charset="0"/>
                <a:cs typeface="Courier New" panose="02070309020205020404" pitchFamily="49" charset="0"/>
                <a:hlinkClick r:id="rId3"/>
              </a:rPr>
              <a:t>supercomputinginplainenglish@gmail.com</a:t>
            </a:r>
            <a:endParaRPr lang="en-US" dirty="0" smtClean="0">
              <a:latin typeface="Courier New" panose="02070309020205020404" pitchFamily="49" charset="0"/>
              <a:cs typeface="Courier New" panose="02070309020205020404" pitchFamily="49" charset="0"/>
            </a:endParaRPr>
          </a:p>
          <a:p>
            <a:pPr>
              <a:buFont typeface="Wingdings" pitchFamily="2" charset="2"/>
              <a:buNone/>
            </a:pPr>
            <a:r>
              <a:rPr lang="en-US" b="1" dirty="0" smtClean="0"/>
              <a:t>PLEASE MUTE YOURSELF.</a:t>
            </a:r>
          </a:p>
          <a:p>
            <a:pPr>
              <a:buFont typeface="Wingdings" pitchFamily="2" charset="2"/>
              <a:buNone/>
            </a:pPr>
            <a:r>
              <a:rPr lang="en-US" b="1" dirty="0" smtClean="0"/>
              <a:t>PLEASE MUTE YOURSELF.</a:t>
            </a:r>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193184665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7D515ED4-A165-499E-866E-B033F02F3FAA}" type="slidenum">
              <a:rPr lang="en-US"/>
              <a:pPr/>
              <a:t>30</a:t>
            </a:fld>
            <a:endParaRPr lang="en-US"/>
          </a:p>
        </p:txBody>
      </p:sp>
      <p:sp>
        <p:nvSpPr>
          <p:cNvPr id="1114114" name="Rectangle 2"/>
          <p:cNvSpPr>
            <a:spLocks noGrp="1" noChangeArrowheads="1"/>
          </p:cNvSpPr>
          <p:nvPr>
            <p:ph type="title"/>
          </p:nvPr>
        </p:nvSpPr>
        <p:spPr/>
        <p:txBody>
          <a:bodyPr/>
          <a:lstStyle/>
          <a:p>
            <a:r>
              <a:rPr lang="en-US"/>
              <a:t>BLAS</a:t>
            </a:r>
          </a:p>
        </p:txBody>
      </p:sp>
      <p:sp>
        <p:nvSpPr>
          <p:cNvPr id="1114115" name="Rectangle 3"/>
          <p:cNvSpPr>
            <a:spLocks noGrp="1" noChangeArrowheads="1"/>
          </p:cNvSpPr>
          <p:nvPr>
            <p:ph type="body" idx="1"/>
          </p:nvPr>
        </p:nvSpPr>
        <p:spPr>
          <a:xfrm>
            <a:off x="609600" y="1371600"/>
            <a:ext cx="8153400" cy="4648200"/>
          </a:xfrm>
        </p:spPr>
        <p:txBody>
          <a:bodyPr/>
          <a:lstStyle/>
          <a:p>
            <a:pPr>
              <a:buFont typeface="Wingdings" pitchFamily="2" charset="2"/>
              <a:buNone/>
            </a:pPr>
            <a:r>
              <a:rPr lang="en-US" dirty="0"/>
              <a:t>The </a:t>
            </a:r>
            <a:r>
              <a:rPr lang="en-US" b="1" u="sng" dirty="0"/>
              <a:t>Basic Linear Algebra Subprograms</a:t>
            </a:r>
            <a:r>
              <a:rPr lang="en-US" dirty="0"/>
              <a:t> (BLAS) </a:t>
            </a:r>
            <a:r>
              <a:rPr lang="en-US" dirty="0" smtClean="0"/>
              <a:t>are                </a:t>
            </a:r>
            <a:r>
              <a:rPr lang="en-US" dirty="0"/>
              <a:t>a </a:t>
            </a:r>
            <a:r>
              <a:rPr lang="en-US" dirty="0" smtClean="0"/>
              <a:t>collection of low-level </a:t>
            </a:r>
            <a:r>
              <a:rPr lang="en-US" dirty="0"/>
              <a:t>linear algebra routines:</a:t>
            </a:r>
          </a:p>
          <a:p>
            <a:r>
              <a:rPr lang="en-US" dirty="0"/>
              <a:t>Level 1: Vector-vector (for example, dot product)</a:t>
            </a:r>
          </a:p>
          <a:p>
            <a:r>
              <a:rPr lang="en-US" dirty="0"/>
              <a:t>Level 2: Matrix-vector (for example, matrix-vector multiply)</a:t>
            </a:r>
          </a:p>
          <a:p>
            <a:r>
              <a:rPr lang="en-US" dirty="0"/>
              <a:t>Level 3: Matrix-matrix (for example, matrix-matrix multiply)</a:t>
            </a:r>
          </a:p>
          <a:p>
            <a:pPr>
              <a:buFont typeface="Wingdings" pitchFamily="2" charset="2"/>
              <a:buNone/>
            </a:pPr>
            <a:r>
              <a:rPr lang="en-US" dirty="0"/>
              <a:t>Many linear algebra packages, including LAPACK, </a:t>
            </a:r>
            <a:r>
              <a:rPr lang="en-US" dirty="0" err="1"/>
              <a:t>ScaLAPACK</a:t>
            </a:r>
            <a:r>
              <a:rPr lang="en-US" dirty="0"/>
              <a:t> and </a:t>
            </a:r>
            <a:r>
              <a:rPr lang="en-US" dirty="0" err="1"/>
              <a:t>PETSc</a:t>
            </a:r>
            <a:r>
              <a:rPr lang="en-US" dirty="0"/>
              <a:t>, are built on top of BLAS.</a:t>
            </a:r>
          </a:p>
          <a:p>
            <a:pPr>
              <a:buFont typeface="Wingdings" pitchFamily="2" charset="2"/>
              <a:buNone/>
            </a:pPr>
            <a:r>
              <a:rPr lang="en-US" dirty="0"/>
              <a:t>Most supercomputer vendors have versions of </a:t>
            </a:r>
            <a:r>
              <a:rPr lang="en-US" dirty="0" smtClean="0"/>
              <a:t>BLAS              </a:t>
            </a:r>
            <a:r>
              <a:rPr lang="en-US" dirty="0"/>
              <a:t>that are highly tuned for their platforms.</a:t>
            </a:r>
          </a:p>
        </p:txBody>
      </p:sp>
    </p:spTree>
    <p:custDataLst>
      <p:tags r:id="rId1"/>
    </p:custDataLst>
    <p:extLst>
      <p:ext uri="{BB962C8B-B14F-4D97-AF65-F5344CB8AC3E}">
        <p14:creationId xmlns:p14="http://schemas.microsoft.com/office/powerpoint/2010/main" val="307198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C0A83B0E-2919-4F4E-B62E-AE60BAA6D44E}" type="slidenum">
              <a:rPr lang="en-US"/>
              <a:pPr/>
              <a:t>31</a:t>
            </a:fld>
            <a:endParaRPr lang="en-US"/>
          </a:p>
        </p:txBody>
      </p:sp>
      <p:sp>
        <p:nvSpPr>
          <p:cNvPr id="1115138" name="Rectangle 2"/>
          <p:cNvSpPr>
            <a:spLocks noGrp="1" noChangeArrowheads="1"/>
          </p:cNvSpPr>
          <p:nvPr>
            <p:ph type="title"/>
          </p:nvPr>
        </p:nvSpPr>
        <p:spPr/>
        <p:txBody>
          <a:bodyPr/>
          <a:lstStyle/>
          <a:p>
            <a:r>
              <a:rPr lang="en-US"/>
              <a:t>ATLAS</a:t>
            </a:r>
          </a:p>
        </p:txBody>
      </p:sp>
      <p:sp>
        <p:nvSpPr>
          <p:cNvPr id="1115139" name="Rectangle 3"/>
          <p:cNvSpPr>
            <a:spLocks noGrp="1" noChangeArrowheads="1"/>
          </p:cNvSpPr>
          <p:nvPr>
            <p:ph type="body" idx="1"/>
          </p:nvPr>
        </p:nvSpPr>
        <p:spPr>
          <a:xfrm>
            <a:off x="457200" y="1371600"/>
            <a:ext cx="8077200" cy="4648200"/>
          </a:xfrm>
        </p:spPr>
        <p:txBody>
          <a:bodyPr/>
          <a:lstStyle/>
          <a:p>
            <a:pPr>
              <a:buFont typeface="Wingdings" pitchFamily="2" charset="2"/>
              <a:buNone/>
            </a:pPr>
            <a:r>
              <a:rPr lang="en-US" dirty="0"/>
              <a:t>The </a:t>
            </a:r>
            <a:r>
              <a:rPr lang="en-US" b="1" u="sng" dirty="0"/>
              <a:t>Automatically Tuned Linear Algebra Software</a:t>
            </a:r>
            <a:r>
              <a:rPr lang="en-US" dirty="0"/>
              <a:t> package (ATLAS) is a self-tuned version of BLAS (it also </a:t>
            </a:r>
            <a:r>
              <a:rPr lang="en-US" dirty="0" smtClean="0"/>
              <a:t>includes    a </a:t>
            </a:r>
            <a:r>
              <a:rPr lang="en-US" dirty="0"/>
              <a:t>few LAPACK routines).</a:t>
            </a:r>
          </a:p>
          <a:p>
            <a:pPr>
              <a:buFont typeface="Wingdings" pitchFamily="2" charset="2"/>
              <a:buNone/>
            </a:pPr>
            <a:r>
              <a:rPr lang="en-US" dirty="0"/>
              <a:t>When it’s installed, it tests and times a variety of approaches </a:t>
            </a:r>
            <a:r>
              <a:rPr lang="en-US" dirty="0" smtClean="0"/>
              <a:t>   to </a:t>
            </a:r>
            <a:r>
              <a:rPr lang="en-US" dirty="0"/>
              <a:t>each routine, and selects the version that runs the fastest.</a:t>
            </a:r>
          </a:p>
          <a:p>
            <a:pPr>
              <a:buFont typeface="Wingdings" pitchFamily="2" charset="2"/>
              <a:buNone/>
            </a:pPr>
            <a:r>
              <a:rPr lang="en-US" dirty="0"/>
              <a:t>ATLAS is substantially faster than the generic version of BLAS.</a:t>
            </a:r>
          </a:p>
          <a:p>
            <a:pPr>
              <a:buFont typeface="Wingdings" pitchFamily="2" charset="2"/>
              <a:buNone/>
            </a:pPr>
            <a:r>
              <a:rPr lang="en-US" dirty="0"/>
              <a:t>And, it’s </a:t>
            </a:r>
            <a:r>
              <a:rPr lang="en-US" b="1" u="sng" dirty="0"/>
              <a:t>FREE</a:t>
            </a:r>
            <a:r>
              <a:rPr lang="en-US" dirty="0"/>
              <a:t>!</a:t>
            </a:r>
          </a:p>
          <a:p>
            <a:pPr>
              <a:buFont typeface="Wingdings" pitchFamily="2" charset="2"/>
              <a:buNone/>
            </a:pPr>
            <a:endParaRPr lang="en-US" dirty="0"/>
          </a:p>
        </p:txBody>
      </p:sp>
    </p:spTree>
    <p:custDataLst>
      <p:tags r:id="rId1"/>
    </p:custDataLst>
    <p:extLst>
      <p:ext uri="{BB962C8B-B14F-4D97-AF65-F5344CB8AC3E}">
        <p14:creationId xmlns:p14="http://schemas.microsoft.com/office/powerpoint/2010/main" val="197707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AD5051A8-D5B7-4CB0-BAA2-418121788A09}" type="slidenum">
              <a:rPr lang="en-US"/>
              <a:pPr/>
              <a:t>32</a:t>
            </a:fld>
            <a:endParaRPr lang="en-US"/>
          </a:p>
        </p:txBody>
      </p:sp>
      <p:sp>
        <p:nvSpPr>
          <p:cNvPr id="1116162" name="Rectangle 2"/>
          <p:cNvSpPr>
            <a:spLocks noGrp="1" noChangeArrowheads="1"/>
          </p:cNvSpPr>
          <p:nvPr>
            <p:ph type="title"/>
          </p:nvPr>
        </p:nvSpPr>
        <p:spPr/>
        <p:txBody>
          <a:bodyPr/>
          <a:lstStyle/>
          <a:p>
            <a:r>
              <a:rPr lang="en-US" sz="3600" dirty="0" err="1" smtClean="0"/>
              <a:t>Goto</a:t>
            </a:r>
            <a:r>
              <a:rPr lang="en-US" sz="3600" dirty="0" smtClean="0"/>
              <a:t> BLAS</a:t>
            </a:r>
            <a:endParaRPr lang="en-US" sz="3600" dirty="0"/>
          </a:p>
        </p:txBody>
      </p:sp>
      <p:sp>
        <p:nvSpPr>
          <p:cNvPr id="1116163" name="Rectangle 3"/>
          <p:cNvSpPr>
            <a:spLocks noGrp="1" noChangeArrowheads="1"/>
          </p:cNvSpPr>
          <p:nvPr>
            <p:ph type="body" idx="1"/>
          </p:nvPr>
        </p:nvSpPr>
        <p:spPr>
          <a:xfrm>
            <a:off x="381000" y="1371600"/>
            <a:ext cx="8402638" cy="4648200"/>
          </a:xfrm>
        </p:spPr>
        <p:txBody>
          <a:bodyPr/>
          <a:lstStyle/>
          <a:p>
            <a:pPr>
              <a:buFont typeface="Wingdings" pitchFamily="2" charset="2"/>
              <a:buNone/>
            </a:pPr>
            <a:r>
              <a:rPr lang="en-US" dirty="0" smtClean="0"/>
              <a:t>Several years ago, </a:t>
            </a:r>
            <a:r>
              <a:rPr lang="en-US" dirty="0"/>
              <a:t>a new version of BLAS </a:t>
            </a:r>
            <a:r>
              <a:rPr lang="en-US" dirty="0" smtClean="0"/>
              <a:t>was </a:t>
            </a:r>
            <a:r>
              <a:rPr lang="en-US" dirty="0"/>
              <a:t>released</a:t>
            </a:r>
            <a:r>
              <a:rPr lang="en-US" dirty="0" smtClean="0"/>
              <a:t>,  </a:t>
            </a:r>
            <a:r>
              <a:rPr lang="en-US" dirty="0"/>
              <a:t>developed by Kazushige </a:t>
            </a:r>
            <a:r>
              <a:rPr lang="en-US" dirty="0" err="1"/>
              <a:t>Goto</a:t>
            </a:r>
            <a:r>
              <a:rPr lang="en-US" dirty="0"/>
              <a:t> </a:t>
            </a:r>
            <a:r>
              <a:rPr lang="en-US" dirty="0" smtClean="0"/>
              <a:t>(then </a:t>
            </a:r>
            <a:r>
              <a:rPr lang="en-US" dirty="0"/>
              <a:t>at UT </a:t>
            </a:r>
            <a:r>
              <a:rPr lang="en-US" dirty="0" smtClean="0"/>
              <a:t>Austin, now at Intel).</a:t>
            </a:r>
          </a:p>
          <a:p>
            <a:pPr>
              <a:buFont typeface="Wingdings" pitchFamily="2" charset="2"/>
              <a:buNone/>
            </a:pPr>
            <a:r>
              <a:rPr lang="en-US" sz="2200" dirty="0" smtClean="0">
                <a:latin typeface="Courier New" pitchFamily="49" charset="0"/>
                <a:cs typeface="Courier New" pitchFamily="49" charset="0"/>
                <a:hlinkClick r:id="rId2"/>
              </a:rPr>
              <a:t>http://en.wikipedia.org/wiki/Kazushige_Goto</a:t>
            </a:r>
            <a:endParaRPr lang="en-US" sz="2200" dirty="0">
              <a:latin typeface="Courier New" pitchFamily="49" charset="0"/>
              <a:cs typeface="Courier New" pitchFamily="49" charset="0"/>
            </a:endParaRPr>
          </a:p>
          <a:p>
            <a:pPr>
              <a:buFont typeface="Wingdings" pitchFamily="2" charset="2"/>
              <a:buNone/>
            </a:pPr>
            <a:r>
              <a:rPr lang="en-US" dirty="0"/>
              <a:t>This version is unusual, because instead of optimizing for cache</a:t>
            </a:r>
            <a:r>
              <a:rPr lang="en-US" dirty="0" smtClean="0"/>
              <a:t>,   </a:t>
            </a:r>
            <a:r>
              <a:rPr lang="en-US" dirty="0"/>
              <a:t>it optimizes for the </a:t>
            </a:r>
            <a:r>
              <a:rPr lang="en-US" b="1" i="1" u="sng" dirty="0"/>
              <a:t>Translation Lookaside Buffer</a:t>
            </a:r>
            <a:r>
              <a:rPr lang="en-US" dirty="0"/>
              <a:t> (TLB</a:t>
            </a:r>
            <a:r>
              <a:rPr lang="en-US" dirty="0" smtClean="0"/>
              <a:t>),      the special </a:t>
            </a:r>
            <a:r>
              <a:rPr lang="en-US" dirty="0"/>
              <a:t>little cache that often is ignored by software developers.</a:t>
            </a:r>
          </a:p>
          <a:p>
            <a:pPr>
              <a:buFont typeface="Wingdings" pitchFamily="2" charset="2"/>
              <a:buNone/>
            </a:pPr>
            <a:r>
              <a:rPr lang="en-US" dirty="0" err="1"/>
              <a:t>Goto</a:t>
            </a:r>
            <a:r>
              <a:rPr lang="en-US" dirty="0"/>
              <a:t> realized that optimizing for the TLB would be more efficient than optimizing for cache.</a:t>
            </a:r>
          </a:p>
        </p:txBody>
      </p:sp>
    </p:spTree>
    <p:extLst>
      <p:ext uri="{BB962C8B-B14F-4D97-AF65-F5344CB8AC3E}">
        <p14:creationId xmlns:p14="http://schemas.microsoft.com/office/powerpoint/2010/main" val="461313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Platform-specific BLAS</a:t>
            </a:r>
            <a:endParaRPr lang="en-US" dirty="0"/>
          </a:p>
        </p:txBody>
      </p:sp>
      <p:sp>
        <p:nvSpPr>
          <p:cNvPr id="3" name="Content Placeholder 2"/>
          <p:cNvSpPr>
            <a:spLocks noGrp="1"/>
          </p:cNvSpPr>
          <p:nvPr>
            <p:ph idx="1"/>
          </p:nvPr>
        </p:nvSpPr>
        <p:spPr/>
        <p:txBody>
          <a:bodyPr/>
          <a:lstStyle/>
          <a:p>
            <a:r>
              <a:rPr lang="en-US" dirty="0" smtClean="0"/>
              <a:t>Many platforms have their own version of BLAS that’s highly tuned for that platform:</a:t>
            </a:r>
          </a:p>
          <a:p>
            <a:pPr lvl="1"/>
            <a:r>
              <a:rPr lang="en-US" dirty="0" smtClean="0"/>
              <a:t>Intel Math Kernel Library*</a:t>
            </a:r>
          </a:p>
          <a:p>
            <a:pPr lvl="1"/>
            <a:r>
              <a:rPr lang="en-US" dirty="0" smtClean="0"/>
              <a:t>AMD Core Math Library*</a:t>
            </a:r>
          </a:p>
          <a:p>
            <a:pPr lvl="1"/>
            <a:r>
              <a:rPr lang="en-US" dirty="0" smtClean="0"/>
              <a:t>IBM Engineering &amp; Scientific Subroutine Library*</a:t>
            </a:r>
          </a:p>
          <a:p>
            <a:pPr lvl="1"/>
            <a:r>
              <a:rPr lang="en-US" dirty="0" smtClean="0"/>
              <a:t>Oracle Sun Performance Library*</a:t>
            </a:r>
          </a:p>
          <a:p>
            <a:pPr lvl="1"/>
            <a:r>
              <a:rPr lang="en-US" dirty="0" err="1" smtClean="0"/>
              <a:t>cuBLAS</a:t>
            </a:r>
            <a:endParaRPr lang="en-US" dirty="0" smtClean="0"/>
          </a:p>
          <a:p>
            <a:pPr marL="0" indent="0">
              <a:buNone/>
            </a:pPr>
            <a:endParaRPr lang="en-US" dirty="0"/>
          </a:p>
          <a:p>
            <a:pPr marL="0" indent="0">
              <a:buNone/>
            </a:pPr>
            <a:r>
              <a:rPr lang="en-US" dirty="0" smtClean="0"/>
              <a:t>* Includes routines other than BLAS.</a:t>
            </a:r>
            <a:endParaRPr lang="en-US" dirty="0"/>
          </a:p>
        </p:txBody>
      </p:sp>
      <p:sp>
        <p:nvSpPr>
          <p:cNvPr id="4" name="Footer Placeholder 3"/>
          <p:cNvSpPr>
            <a:spLocks noGrp="1"/>
          </p:cNvSpPr>
          <p:nvPr>
            <p:ph type="ftr" sz="quarter" idx="10"/>
          </p:nvPr>
        </p:nvSpPr>
        <p:spPr/>
        <p:txBody>
          <a:bodyPr/>
          <a:lstStyle/>
          <a:p>
            <a:pPr>
              <a:defRPr/>
            </a:pPr>
            <a:r>
              <a:rPr lang="en-US" smtClean="0"/>
              <a:t>Supercomputing in Plain English: Grab Bag</a:t>
            </a:r>
          </a:p>
          <a:p>
            <a:pPr>
              <a:defRPr/>
            </a:pPr>
            <a:r>
              <a:rPr lang="en-US" smtClean="0"/>
              <a:t>Tue May 1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33</a:t>
            </a:fld>
            <a:endParaRPr lang="en-US"/>
          </a:p>
        </p:txBody>
      </p:sp>
    </p:spTree>
    <p:extLst>
      <p:ext uri="{BB962C8B-B14F-4D97-AF65-F5344CB8AC3E}">
        <p14:creationId xmlns:p14="http://schemas.microsoft.com/office/powerpoint/2010/main" val="30163509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12" name="Slide Number Placeholder 3"/>
          <p:cNvSpPr>
            <a:spLocks noGrp="1"/>
          </p:cNvSpPr>
          <p:nvPr>
            <p:ph type="sldNum" sz="quarter" idx="4294967295"/>
          </p:nvPr>
        </p:nvSpPr>
        <p:spPr>
          <a:xfrm>
            <a:off x="7162800" y="6191250"/>
            <a:ext cx="1295400" cy="457200"/>
          </a:xfrm>
          <a:prstGeom prst="rect">
            <a:avLst/>
          </a:prstGeom>
        </p:spPr>
        <p:txBody>
          <a:bodyPr/>
          <a:lstStyle/>
          <a:p>
            <a:fld id="{89BC09CD-CB96-48F1-987A-A886911AB904}" type="slidenum">
              <a:rPr lang="en-US"/>
              <a:pPr/>
              <a:t>34</a:t>
            </a:fld>
            <a:endParaRPr lang="en-US"/>
          </a:p>
        </p:txBody>
      </p:sp>
      <p:sp>
        <p:nvSpPr>
          <p:cNvPr id="1117186" name="Rectangle 2"/>
          <p:cNvSpPr>
            <a:spLocks noGrp="1" noChangeArrowheads="1"/>
          </p:cNvSpPr>
          <p:nvPr>
            <p:ph type="title"/>
          </p:nvPr>
        </p:nvSpPr>
        <p:spPr/>
        <p:txBody>
          <a:bodyPr/>
          <a:lstStyle/>
          <a:p>
            <a:r>
              <a:rPr lang="en-US"/>
              <a:t>ATLAS vs. Generic BLAS</a:t>
            </a:r>
          </a:p>
        </p:txBody>
      </p:sp>
      <p:pic>
        <p:nvPicPr>
          <p:cNvPr id="1117187" name="Picture 3" descr="llcbench_blas_compare"/>
          <p:cNvPicPr>
            <a:picLocks noChangeAspect="1" noChangeArrowheads="1"/>
          </p:cNvPicPr>
          <p:nvPr/>
        </p:nvPicPr>
        <p:blipFill>
          <a:blip r:embed="rId3" cstate="print"/>
          <a:srcRect/>
          <a:stretch>
            <a:fillRect/>
          </a:stretch>
        </p:blipFill>
        <p:spPr bwMode="auto">
          <a:xfrm>
            <a:off x="1295400" y="1295400"/>
            <a:ext cx="6248400" cy="4826000"/>
          </a:xfrm>
          <a:prstGeom prst="rect">
            <a:avLst/>
          </a:prstGeom>
          <a:noFill/>
        </p:spPr>
      </p:pic>
      <p:sp>
        <p:nvSpPr>
          <p:cNvPr id="1117188" name="Line 4"/>
          <p:cNvSpPr>
            <a:spLocks noChangeShapeType="1"/>
          </p:cNvSpPr>
          <p:nvPr/>
        </p:nvSpPr>
        <p:spPr bwMode="auto">
          <a:xfrm flipH="1" flipV="1">
            <a:off x="4953000" y="2286000"/>
            <a:ext cx="533400" cy="609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17189" name="Text Box 5"/>
          <p:cNvSpPr txBox="1">
            <a:spLocks noChangeArrowheads="1"/>
          </p:cNvSpPr>
          <p:nvPr/>
        </p:nvSpPr>
        <p:spPr bwMode="auto">
          <a:xfrm>
            <a:off x="4191000" y="2819400"/>
            <a:ext cx="4303713" cy="336550"/>
          </a:xfrm>
          <a:prstGeom prst="rect">
            <a:avLst/>
          </a:prstGeom>
          <a:noFill/>
          <a:ln w="9525">
            <a:noFill/>
            <a:miter lim="800000"/>
            <a:headEnd/>
            <a:tailEnd/>
          </a:ln>
          <a:effectLst/>
        </p:spPr>
        <p:txBody>
          <a:bodyPr wrap="none">
            <a:spAutoFit/>
          </a:bodyPr>
          <a:lstStyle/>
          <a:p>
            <a:pPr algn="l"/>
            <a:r>
              <a:rPr lang="en-US" sz="1600"/>
              <a:t>ATLAS DGEMM:   2.76 GFLOP/s = 69% of peak</a:t>
            </a:r>
          </a:p>
        </p:txBody>
      </p:sp>
      <p:sp>
        <p:nvSpPr>
          <p:cNvPr id="1117190" name="Text Box 6"/>
          <p:cNvSpPr txBox="1">
            <a:spLocks noChangeArrowheads="1"/>
          </p:cNvSpPr>
          <p:nvPr/>
        </p:nvSpPr>
        <p:spPr bwMode="auto">
          <a:xfrm>
            <a:off x="4191000" y="3733800"/>
            <a:ext cx="4295775" cy="336550"/>
          </a:xfrm>
          <a:prstGeom prst="rect">
            <a:avLst/>
          </a:prstGeom>
          <a:noFill/>
          <a:ln w="9525">
            <a:noFill/>
            <a:miter lim="800000"/>
            <a:headEnd/>
            <a:tailEnd/>
          </a:ln>
          <a:effectLst/>
        </p:spPr>
        <p:txBody>
          <a:bodyPr wrap="none">
            <a:spAutoFit/>
          </a:bodyPr>
          <a:lstStyle/>
          <a:p>
            <a:pPr algn="l"/>
            <a:r>
              <a:rPr lang="en-US" sz="1600"/>
              <a:t>Generic DGEMM:   0.91 GFLOP/s = 23% of peak</a:t>
            </a:r>
            <a:endParaRPr lang="en-US" sz="2800"/>
          </a:p>
        </p:txBody>
      </p:sp>
      <p:sp>
        <p:nvSpPr>
          <p:cNvPr id="1117191" name="Text Box 7"/>
          <p:cNvSpPr txBox="1">
            <a:spLocks noChangeArrowheads="1"/>
          </p:cNvSpPr>
          <p:nvPr/>
        </p:nvSpPr>
        <p:spPr bwMode="auto">
          <a:xfrm>
            <a:off x="2133600" y="5638800"/>
            <a:ext cx="5260975" cy="581025"/>
          </a:xfrm>
          <a:prstGeom prst="rect">
            <a:avLst/>
          </a:prstGeom>
          <a:noFill/>
          <a:ln w="9525">
            <a:noFill/>
            <a:miter lim="800000"/>
            <a:headEnd/>
            <a:tailEnd/>
          </a:ln>
          <a:effectLst/>
        </p:spPr>
        <p:txBody>
          <a:bodyPr wrap="none">
            <a:spAutoFit/>
          </a:bodyPr>
          <a:lstStyle/>
          <a:p>
            <a:pPr algn="l"/>
            <a:r>
              <a:rPr lang="en-US" sz="1600" b="1"/>
              <a:t>DGEMM</a:t>
            </a:r>
            <a:r>
              <a:rPr lang="en-US" sz="1600"/>
              <a:t>: </a:t>
            </a:r>
            <a:r>
              <a:rPr lang="en-US" sz="1600" b="1"/>
              <a:t>D</a:t>
            </a:r>
            <a:r>
              <a:rPr lang="en-US" sz="1600"/>
              <a:t>ouble precision </a:t>
            </a:r>
            <a:r>
              <a:rPr lang="en-US" sz="1600" b="1"/>
              <a:t>GE</a:t>
            </a:r>
            <a:r>
              <a:rPr lang="en-US" sz="1600"/>
              <a:t>neral </a:t>
            </a:r>
            <a:r>
              <a:rPr lang="en-US" sz="1600" b="1"/>
              <a:t>M</a:t>
            </a:r>
            <a:r>
              <a:rPr lang="en-US" sz="1600"/>
              <a:t>atrix-</a:t>
            </a:r>
            <a:r>
              <a:rPr lang="en-US" sz="1600" b="1"/>
              <a:t>M</a:t>
            </a:r>
            <a:r>
              <a:rPr lang="en-US" sz="1600"/>
              <a:t>atrix multiply</a:t>
            </a:r>
          </a:p>
          <a:p>
            <a:pPr algn="l"/>
            <a:r>
              <a:rPr lang="en-US" sz="1600" b="1"/>
              <a:t>DGEMV</a:t>
            </a:r>
            <a:r>
              <a:rPr lang="en-US" sz="1600"/>
              <a:t>:  </a:t>
            </a:r>
            <a:r>
              <a:rPr lang="en-US" sz="1600" b="1"/>
              <a:t>D</a:t>
            </a:r>
            <a:r>
              <a:rPr lang="en-US" sz="1600"/>
              <a:t>ouble precision </a:t>
            </a:r>
            <a:r>
              <a:rPr lang="en-US" sz="1600" b="1"/>
              <a:t>GE</a:t>
            </a:r>
            <a:r>
              <a:rPr lang="en-US" sz="1600"/>
              <a:t>neral </a:t>
            </a:r>
            <a:r>
              <a:rPr lang="en-US" sz="1600" b="1"/>
              <a:t>M</a:t>
            </a:r>
            <a:r>
              <a:rPr lang="en-US" sz="1600"/>
              <a:t>atrix-</a:t>
            </a:r>
            <a:r>
              <a:rPr lang="en-US" sz="1600" b="1"/>
              <a:t>V</a:t>
            </a:r>
            <a:r>
              <a:rPr lang="en-US" sz="1600"/>
              <a:t>ector multiply</a:t>
            </a:r>
          </a:p>
        </p:txBody>
      </p:sp>
      <p:sp>
        <p:nvSpPr>
          <p:cNvPr id="1117192" name="Line 8"/>
          <p:cNvSpPr>
            <a:spLocks noChangeShapeType="1"/>
          </p:cNvSpPr>
          <p:nvPr/>
        </p:nvSpPr>
        <p:spPr bwMode="auto">
          <a:xfrm flipH="1">
            <a:off x="3810000" y="4038600"/>
            <a:ext cx="762000" cy="228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17193" name="AutoShape 9"/>
          <p:cNvSpPr>
            <a:spLocks noChangeArrowheads="1"/>
          </p:cNvSpPr>
          <p:nvPr/>
        </p:nvSpPr>
        <p:spPr bwMode="auto">
          <a:xfrm>
            <a:off x="1143000" y="2286000"/>
            <a:ext cx="304800" cy="2743200"/>
          </a:xfrm>
          <a:prstGeom prst="upArrow">
            <a:avLst>
              <a:gd name="adj1" fmla="val 50000"/>
              <a:gd name="adj2" fmla="val 225000"/>
            </a:avLst>
          </a:prstGeom>
          <a:solidFill>
            <a:schemeClr val="accent1"/>
          </a:solidFill>
          <a:ln w="9525">
            <a:solidFill>
              <a:schemeClr val="tx1"/>
            </a:solidFill>
            <a:miter lim="800000"/>
            <a:headEnd/>
            <a:tailEnd/>
          </a:ln>
          <a:effectLst/>
        </p:spPr>
        <p:txBody>
          <a:bodyPr wrap="none" anchor="ctr"/>
          <a:lstStyle/>
          <a:p>
            <a:endParaRPr lang="en-US"/>
          </a:p>
        </p:txBody>
      </p:sp>
      <p:sp>
        <p:nvSpPr>
          <p:cNvPr id="1117194" name="Text Box 10"/>
          <p:cNvSpPr txBox="1">
            <a:spLocks noChangeArrowheads="1"/>
          </p:cNvSpPr>
          <p:nvPr/>
        </p:nvSpPr>
        <p:spPr bwMode="auto">
          <a:xfrm>
            <a:off x="687388" y="1919288"/>
            <a:ext cx="1217612" cy="396875"/>
          </a:xfrm>
          <a:prstGeom prst="rect">
            <a:avLst/>
          </a:prstGeom>
          <a:noFill/>
          <a:ln w="9525">
            <a:noFill/>
            <a:miter lim="800000"/>
            <a:headEnd/>
            <a:tailEnd/>
          </a:ln>
          <a:effectLst/>
        </p:spPr>
        <p:txBody>
          <a:bodyPr wrap="none">
            <a:spAutoFit/>
          </a:bodyPr>
          <a:lstStyle/>
          <a:p>
            <a:r>
              <a:rPr lang="en-US" sz="2000" b="1"/>
              <a:t>BETTER</a:t>
            </a:r>
          </a:p>
        </p:txBody>
      </p:sp>
    </p:spTree>
    <p:custDataLst>
      <p:tags r:id="rId1"/>
    </p:custDataLst>
    <p:extLst>
      <p:ext uri="{BB962C8B-B14F-4D97-AF65-F5344CB8AC3E}">
        <p14:creationId xmlns:p14="http://schemas.microsoft.com/office/powerpoint/2010/main" val="3900222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FFE9F08F-679E-48AD-8118-437205E5B3CC}" type="slidenum">
              <a:rPr lang="en-US"/>
              <a:pPr/>
              <a:t>35</a:t>
            </a:fld>
            <a:endParaRPr lang="en-US"/>
          </a:p>
        </p:txBody>
      </p:sp>
      <p:sp>
        <p:nvSpPr>
          <p:cNvPr id="1118210" name="Rectangle 2"/>
          <p:cNvSpPr>
            <a:spLocks noGrp="1" noChangeArrowheads="1"/>
          </p:cNvSpPr>
          <p:nvPr>
            <p:ph type="title"/>
          </p:nvPr>
        </p:nvSpPr>
        <p:spPr/>
        <p:txBody>
          <a:bodyPr/>
          <a:lstStyle/>
          <a:p>
            <a:r>
              <a:rPr lang="en-US"/>
              <a:t>LAPACK</a:t>
            </a:r>
          </a:p>
        </p:txBody>
      </p:sp>
      <p:sp>
        <p:nvSpPr>
          <p:cNvPr id="1118211" name="Rectangle 3"/>
          <p:cNvSpPr>
            <a:spLocks noGrp="1" noChangeArrowheads="1"/>
          </p:cNvSpPr>
          <p:nvPr>
            <p:ph type="body" idx="1"/>
          </p:nvPr>
        </p:nvSpPr>
        <p:spPr/>
        <p:txBody>
          <a:bodyPr/>
          <a:lstStyle/>
          <a:p>
            <a:pPr>
              <a:lnSpc>
                <a:spcPct val="90000"/>
              </a:lnSpc>
              <a:buFont typeface="Wingdings" pitchFamily="2" charset="2"/>
              <a:buNone/>
            </a:pPr>
            <a:r>
              <a:rPr lang="en-US" b="1" u="sng" dirty="0"/>
              <a:t>LAPACK</a:t>
            </a:r>
            <a:r>
              <a:rPr lang="en-US" dirty="0"/>
              <a:t> (Linear Algebra </a:t>
            </a:r>
            <a:r>
              <a:rPr lang="en-US" dirty="0" err="1"/>
              <a:t>PACKage</a:t>
            </a:r>
            <a:r>
              <a:rPr lang="en-US" dirty="0"/>
              <a:t>) solves dense or special-case sparse systems of equations depending on matrix properties such as:</a:t>
            </a:r>
          </a:p>
          <a:p>
            <a:pPr>
              <a:lnSpc>
                <a:spcPct val="90000"/>
              </a:lnSpc>
            </a:pPr>
            <a:r>
              <a:rPr lang="en-US" dirty="0"/>
              <a:t>Precision: single, double</a:t>
            </a:r>
          </a:p>
          <a:p>
            <a:pPr>
              <a:lnSpc>
                <a:spcPct val="70000"/>
              </a:lnSpc>
            </a:pPr>
            <a:r>
              <a:rPr lang="en-US" dirty="0"/>
              <a:t>Data type: real, complex</a:t>
            </a:r>
          </a:p>
          <a:p>
            <a:pPr>
              <a:lnSpc>
                <a:spcPct val="80000"/>
              </a:lnSpc>
            </a:pPr>
            <a:r>
              <a:rPr lang="en-US" dirty="0"/>
              <a:t>Shape: diagonal, </a:t>
            </a:r>
            <a:r>
              <a:rPr lang="en-US" dirty="0" err="1"/>
              <a:t>bidiagonal</a:t>
            </a:r>
            <a:r>
              <a:rPr lang="en-US" dirty="0"/>
              <a:t>, tridiagonal, banded, triangular, trapezoidal, </a:t>
            </a:r>
            <a:r>
              <a:rPr lang="en-US" dirty="0" err="1"/>
              <a:t>Hesenberg</a:t>
            </a:r>
            <a:r>
              <a:rPr lang="en-US" dirty="0"/>
              <a:t>, general dense</a:t>
            </a:r>
          </a:p>
          <a:p>
            <a:pPr>
              <a:lnSpc>
                <a:spcPct val="80000"/>
              </a:lnSpc>
            </a:pPr>
            <a:r>
              <a:rPr lang="en-US" dirty="0"/>
              <a:t>Properties: orthogonal, positive definite, </a:t>
            </a:r>
            <a:r>
              <a:rPr lang="en-US" dirty="0" err="1"/>
              <a:t>Hermetian</a:t>
            </a:r>
            <a:r>
              <a:rPr lang="en-US" dirty="0"/>
              <a:t> (complex), symmetric, general</a:t>
            </a:r>
          </a:p>
          <a:p>
            <a:pPr>
              <a:lnSpc>
                <a:spcPct val="90000"/>
              </a:lnSpc>
              <a:buFont typeface="Wingdings" pitchFamily="2" charset="2"/>
              <a:buNone/>
            </a:pPr>
            <a:r>
              <a:rPr lang="en-US" dirty="0"/>
              <a:t>LAPACK is built on top of BLAS, which means </a:t>
            </a:r>
            <a:r>
              <a:rPr lang="en-US" dirty="0" smtClean="0"/>
              <a:t>                     it </a:t>
            </a:r>
            <a:r>
              <a:rPr lang="en-US" dirty="0"/>
              <a:t>can benefit from </a:t>
            </a:r>
            <a:r>
              <a:rPr lang="en-US" dirty="0" smtClean="0"/>
              <a:t>tuned BLAS version.</a:t>
            </a:r>
            <a:endParaRPr lang="en-US" dirty="0"/>
          </a:p>
        </p:txBody>
      </p:sp>
    </p:spTree>
    <p:custDataLst>
      <p:tags r:id="rId1"/>
    </p:custDataLst>
    <p:extLst>
      <p:ext uri="{BB962C8B-B14F-4D97-AF65-F5344CB8AC3E}">
        <p14:creationId xmlns:p14="http://schemas.microsoft.com/office/powerpoint/2010/main" val="28802262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BBBEBAD3-74C2-4BE9-99A3-35A8BF940A4C}" type="slidenum">
              <a:rPr lang="en-US"/>
              <a:pPr/>
              <a:t>36</a:t>
            </a:fld>
            <a:endParaRPr lang="en-US"/>
          </a:p>
        </p:txBody>
      </p:sp>
      <p:sp>
        <p:nvSpPr>
          <p:cNvPr id="1119234" name="Rectangle 2"/>
          <p:cNvSpPr>
            <a:spLocks noGrp="1" noChangeArrowheads="1"/>
          </p:cNvSpPr>
          <p:nvPr>
            <p:ph type="title"/>
          </p:nvPr>
        </p:nvSpPr>
        <p:spPr/>
        <p:txBody>
          <a:bodyPr/>
          <a:lstStyle/>
          <a:p>
            <a:r>
              <a:rPr lang="en-US"/>
              <a:t>LAPACK Example</a:t>
            </a:r>
          </a:p>
        </p:txBody>
      </p:sp>
      <p:sp>
        <p:nvSpPr>
          <p:cNvPr id="1119235" name="Rectangle 3"/>
          <p:cNvSpPr>
            <a:spLocks noGrp="1" noChangeArrowheads="1"/>
          </p:cNvSpPr>
          <p:nvPr>
            <p:ph type="body" idx="1"/>
          </p:nvPr>
        </p:nvSpPr>
        <p:spPr/>
        <p:txBody>
          <a:bodyPr/>
          <a:lstStyle/>
          <a:p>
            <a:pPr>
              <a:lnSpc>
                <a:spcPct val="90000"/>
              </a:lnSpc>
              <a:buFont typeface="Wingdings" pitchFamily="2" charset="2"/>
              <a:buNone/>
            </a:pPr>
            <a:r>
              <a:rPr lang="en-US" sz="1800" b="1">
                <a:latin typeface="Courier New" pitchFamily="49" charset="0"/>
              </a:rPr>
              <a:t>REAL,DIMENSION(numrows,numcols) :: A</a:t>
            </a:r>
          </a:p>
          <a:p>
            <a:pPr>
              <a:lnSpc>
                <a:spcPct val="50000"/>
              </a:lnSpc>
              <a:buFont typeface="Wingdings" pitchFamily="2" charset="2"/>
              <a:buNone/>
            </a:pPr>
            <a:r>
              <a:rPr lang="en-US" sz="1800" b="1">
                <a:latin typeface="Courier New" pitchFamily="49" charset="0"/>
              </a:rPr>
              <a:t>REAL,DIMENSION(numrows)         :: B</a:t>
            </a:r>
          </a:p>
          <a:p>
            <a:pPr>
              <a:lnSpc>
                <a:spcPct val="50000"/>
              </a:lnSpc>
              <a:buFont typeface="Wingdings" pitchFamily="2" charset="2"/>
              <a:buNone/>
            </a:pPr>
            <a:r>
              <a:rPr lang="en-US" sz="1800" b="1">
                <a:latin typeface="Courier New" pitchFamily="49" charset="0"/>
              </a:rPr>
              <a:t>REAL,DIMENSION(numcols)         :: X</a:t>
            </a:r>
          </a:p>
          <a:p>
            <a:pPr>
              <a:lnSpc>
                <a:spcPct val="50000"/>
              </a:lnSpc>
              <a:buFont typeface="Wingdings" pitchFamily="2" charset="2"/>
              <a:buNone/>
            </a:pPr>
            <a:r>
              <a:rPr lang="en-US" sz="1800" b="1">
                <a:latin typeface="Courier New" pitchFamily="49" charset="0"/>
              </a:rPr>
              <a:t>INTEGER,DIMENSION(numrows)      :: pivot</a:t>
            </a:r>
          </a:p>
          <a:p>
            <a:pPr>
              <a:lnSpc>
                <a:spcPct val="50000"/>
              </a:lnSpc>
              <a:buFont typeface="Wingdings" pitchFamily="2" charset="2"/>
              <a:buNone/>
            </a:pPr>
            <a:r>
              <a:rPr lang="en-US" sz="1800" b="1">
                <a:latin typeface="Courier New" pitchFamily="49" charset="0"/>
              </a:rPr>
              <a:t>INTEGER :: row, col, info, numrhs = 1</a:t>
            </a:r>
          </a:p>
          <a:p>
            <a:pPr>
              <a:lnSpc>
                <a:spcPct val="20000"/>
              </a:lnSpc>
              <a:buFont typeface="Wingdings" pitchFamily="2" charset="2"/>
              <a:buNone/>
            </a:pPr>
            <a:endParaRPr lang="en-US" sz="1800" b="1">
              <a:latin typeface="Courier New" pitchFamily="49" charset="0"/>
            </a:endParaRPr>
          </a:p>
          <a:p>
            <a:pPr>
              <a:lnSpc>
                <a:spcPct val="30000"/>
              </a:lnSpc>
              <a:buFont typeface="Wingdings" pitchFamily="2" charset="2"/>
              <a:buNone/>
            </a:pPr>
            <a:r>
              <a:rPr lang="en-US" sz="1800" b="1">
                <a:latin typeface="Courier New" pitchFamily="49" charset="0"/>
              </a:rPr>
              <a:t>DO row = 1, numrows</a:t>
            </a:r>
          </a:p>
          <a:p>
            <a:pPr>
              <a:lnSpc>
                <a:spcPct val="50000"/>
              </a:lnSpc>
              <a:buFont typeface="Wingdings" pitchFamily="2" charset="2"/>
              <a:buNone/>
            </a:pPr>
            <a:r>
              <a:rPr lang="en-US" sz="1800" b="1">
                <a:latin typeface="Courier New" pitchFamily="49" charset="0"/>
              </a:rPr>
              <a:t>  B(row) = …</a:t>
            </a:r>
          </a:p>
          <a:p>
            <a:pPr>
              <a:lnSpc>
                <a:spcPct val="50000"/>
              </a:lnSpc>
              <a:buFont typeface="Wingdings" pitchFamily="2" charset="2"/>
              <a:buNone/>
            </a:pPr>
            <a:r>
              <a:rPr lang="en-US" sz="1800" b="1">
                <a:latin typeface="Courier New" pitchFamily="49" charset="0"/>
              </a:rPr>
              <a:t>END DO</a:t>
            </a:r>
          </a:p>
          <a:p>
            <a:pPr>
              <a:lnSpc>
                <a:spcPct val="50000"/>
              </a:lnSpc>
              <a:buFont typeface="Wingdings" pitchFamily="2" charset="2"/>
              <a:buNone/>
            </a:pPr>
            <a:r>
              <a:rPr lang="en-US" sz="1800" b="1">
                <a:latin typeface="Courier New" pitchFamily="49" charset="0"/>
              </a:rPr>
              <a:t>DO col = 1, numcols</a:t>
            </a:r>
          </a:p>
          <a:p>
            <a:pPr>
              <a:lnSpc>
                <a:spcPct val="50000"/>
              </a:lnSpc>
              <a:buFont typeface="Wingdings" pitchFamily="2" charset="2"/>
              <a:buNone/>
            </a:pPr>
            <a:r>
              <a:rPr lang="en-US" sz="1800" b="1">
                <a:latin typeface="Courier New" pitchFamily="49" charset="0"/>
              </a:rPr>
              <a:t>  DO row = 1, numrows</a:t>
            </a:r>
          </a:p>
          <a:p>
            <a:pPr>
              <a:lnSpc>
                <a:spcPct val="50000"/>
              </a:lnSpc>
              <a:buFont typeface="Wingdings" pitchFamily="2" charset="2"/>
              <a:buNone/>
            </a:pPr>
            <a:r>
              <a:rPr lang="en-US" sz="1800" b="1">
                <a:latin typeface="Courier New" pitchFamily="49" charset="0"/>
              </a:rPr>
              <a:t>    A(row,col) = …</a:t>
            </a:r>
          </a:p>
          <a:p>
            <a:pPr>
              <a:lnSpc>
                <a:spcPct val="50000"/>
              </a:lnSpc>
              <a:buFont typeface="Wingdings" pitchFamily="2" charset="2"/>
              <a:buNone/>
            </a:pPr>
            <a:r>
              <a:rPr lang="en-US" sz="1800" b="1">
                <a:latin typeface="Courier New" pitchFamily="49" charset="0"/>
              </a:rPr>
              <a:t>  END DO</a:t>
            </a:r>
          </a:p>
          <a:p>
            <a:pPr>
              <a:lnSpc>
                <a:spcPct val="50000"/>
              </a:lnSpc>
              <a:buFont typeface="Wingdings" pitchFamily="2" charset="2"/>
              <a:buNone/>
            </a:pPr>
            <a:r>
              <a:rPr lang="en-US" sz="1800" b="1">
                <a:latin typeface="Courier New" pitchFamily="49" charset="0"/>
              </a:rPr>
              <a:t>END DO</a:t>
            </a:r>
          </a:p>
          <a:p>
            <a:pPr>
              <a:lnSpc>
                <a:spcPct val="50000"/>
              </a:lnSpc>
              <a:buFont typeface="Wingdings" pitchFamily="2" charset="2"/>
              <a:buNone/>
            </a:pPr>
            <a:r>
              <a:rPr lang="en-US" sz="1800" b="1">
                <a:latin typeface="Courier New" pitchFamily="49" charset="0"/>
              </a:rPr>
              <a:t>CALL </a:t>
            </a:r>
            <a:r>
              <a:rPr lang="en-US" sz="1800" b="1">
                <a:solidFill>
                  <a:schemeClr val="tx2"/>
                </a:solidFill>
                <a:latin typeface="Courier New" pitchFamily="49" charset="0"/>
              </a:rPr>
              <a:t>sgesv</a:t>
            </a:r>
            <a:r>
              <a:rPr lang="en-US" sz="1800" b="1">
                <a:latin typeface="Courier New" pitchFamily="49" charset="0"/>
              </a:rPr>
              <a:t>(numrows, numrhs, A, numrows, pivot, &amp;</a:t>
            </a:r>
          </a:p>
          <a:p>
            <a:pPr>
              <a:lnSpc>
                <a:spcPct val="60000"/>
              </a:lnSpc>
              <a:buFont typeface="Wingdings" pitchFamily="2" charset="2"/>
              <a:buNone/>
            </a:pPr>
            <a:r>
              <a:rPr lang="en-US" sz="1800" b="1">
                <a:latin typeface="Courier New" pitchFamily="49" charset="0"/>
              </a:rPr>
              <a:t>&amp;          B, numrows, info)</a:t>
            </a:r>
          </a:p>
          <a:p>
            <a:pPr>
              <a:lnSpc>
                <a:spcPct val="60000"/>
              </a:lnSpc>
              <a:buFont typeface="Wingdings" pitchFamily="2" charset="2"/>
              <a:buNone/>
            </a:pPr>
            <a:r>
              <a:rPr lang="en-US" sz="1800" b="1">
                <a:latin typeface="Courier New" pitchFamily="49" charset="0"/>
              </a:rPr>
              <a:t>DO col = 1, numcols</a:t>
            </a:r>
          </a:p>
          <a:p>
            <a:pPr>
              <a:lnSpc>
                <a:spcPct val="60000"/>
              </a:lnSpc>
              <a:buFont typeface="Wingdings" pitchFamily="2" charset="2"/>
              <a:buNone/>
            </a:pPr>
            <a:r>
              <a:rPr lang="en-US" sz="1800" b="1">
                <a:latin typeface="Courier New" pitchFamily="49" charset="0"/>
              </a:rPr>
              <a:t>  X(col) = B(col)</a:t>
            </a:r>
          </a:p>
          <a:p>
            <a:pPr>
              <a:lnSpc>
                <a:spcPct val="60000"/>
              </a:lnSpc>
              <a:buFont typeface="Wingdings" pitchFamily="2" charset="2"/>
              <a:buNone/>
            </a:pPr>
            <a:r>
              <a:rPr lang="en-US" sz="1800" b="1">
                <a:latin typeface="Courier New" pitchFamily="49" charset="0"/>
              </a:rPr>
              <a:t>END DO</a:t>
            </a:r>
          </a:p>
        </p:txBody>
      </p:sp>
    </p:spTree>
    <p:custDataLst>
      <p:tags r:id="rId1"/>
    </p:custDataLst>
    <p:extLst>
      <p:ext uri="{BB962C8B-B14F-4D97-AF65-F5344CB8AC3E}">
        <p14:creationId xmlns:p14="http://schemas.microsoft.com/office/powerpoint/2010/main" val="11791784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CE9AD786-E015-4311-BCFA-81C17BB14A97}" type="slidenum">
              <a:rPr lang="en-US"/>
              <a:pPr/>
              <a:t>37</a:t>
            </a:fld>
            <a:endParaRPr lang="en-US"/>
          </a:p>
        </p:txBody>
      </p:sp>
      <p:sp>
        <p:nvSpPr>
          <p:cNvPr id="1120258" name="Rectangle 2"/>
          <p:cNvSpPr>
            <a:spLocks noGrp="1" noChangeArrowheads="1"/>
          </p:cNvSpPr>
          <p:nvPr>
            <p:ph type="title"/>
          </p:nvPr>
        </p:nvSpPr>
        <p:spPr/>
        <p:txBody>
          <a:bodyPr/>
          <a:lstStyle/>
          <a:p>
            <a:r>
              <a:rPr lang="en-US"/>
              <a:t>LAPACK: A Library and an API</a:t>
            </a:r>
          </a:p>
        </p:txBody>
      </p:sp>
      <p:sp>
        <p:nvSpPr>
          <p:cNvPr id="1120259" name="Rectangle 3"/>
          <p:cNvSpPr>
            <a:spLocks noGrp="1" noChangeArrowheads="1"/>
          </p:cNvSpPr>
          <p:nvPr>
            <p:ph type="body" idx="1"/>
          </p:nvPr>
        </p:nvSpPr>
        <p:spPr/>
        <p:txBody>
          <a:bodyPr/>
          <a:lstStyle/>
          <a:p>
            <a:pPr>
              <a:buFont typeface="Wingdings" pitchFamily="2" charset="2"/>
              <a:buNone/>
            </a:pPr>
            <a:r>
              <a:rPr lang="en-US"/>
              <a:t>LAPACK is a library that you can download for free from the Web:</a:t>
            </a:r>
          </a:p>
          <a:p>
            <a:pPr algn="ctr">
              <a:buFont typeface="Wingdings" pitchFamily="2" charset="2"/>
              <a:buNone/>
            </a:pPr>
            <a:r>
              <a:rPr lang="en-US" b="1">
                <a:latin typeface="Courier New" pitchFamily="49" charset="0"/>
              </a:rPr>
              <a:t>www.netlib.org</a:t>
            </a:r>
            <a:endParaRPr lang="en-US"/>
          </a:p>
          <a:p>
            <a:pPr>
              <a:buFont typeface="Wingdings" pitchFamily="2" charset="2"/>
              <a:buNone/>
            </a:pPr>
            <a:r>
              <a:rPr lang="en-US"/>
              <a:t>But, it’s also an Application Programming Interface (API): a definition of a set of routines, their arguments, and their behaviors.</a:t>
            </a:r>
          </a:p>
          <a:p>
            <a:pPr>
              <a:buFont typeface="Wingdings" pitchFamily="2" charset="2"/>
              <a:buNone/>
            </a:pPr>
            <a:r>
              <a:rPr lang="en-US"/>
              <a:t>So, anyone can write an implementation of LAPACK.</a:t>
            </a:r>
          </a:p>
        </p:txBody>
      </p:sp>
    </p:spTree>
    <p:custDataLst>
      <p:tags r:id="rId1"/>
    </p:custDataLst>
    <p:extLst>
      <p:ext uri="{BB962C8B-B14F-4D97-AF65-F5344CB8AC3E}">
        <p14:creationId xmlns:p14="http://schemas.microsoft.com/office/powerpoint/2010/main" val="2419633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B4182356-8C19-4D7B-A04B-2DD2F097672E}" type="slidenum">
              <a:rPr lang="en-US"/>
              <a:pPr/>
              <a:t>38</a:t>
            </a:fld>
            <a:endParaRPr lang="en-US"/>
          </a:p>
        </p:txBody>
      </p:sp>
      <p:sp>
        <p:nvSpPr>
          <p:cNvPr id="1121282" name="Rectangle 2"/>
          <p:cNvSpPr>
            <a:spLocks noGrp="1" noChangeArrowheads="1"/>
          </p:cNvSpPr>
          <p:nvPr>
            <p:ph type="title"/>
          </p:nvPr>
        </p:nvSpPr>
        <p:spPr/>
        <p:txBody>
          <a:bodyPr/>
          <a:lstStyle/>
          <a:p>
            <a:r>
              <a:rPr lang="en-US"/>
              <a:t>It’s Good to Be Popular</a:t>
            </a:r>
          </a:p>
        </p:txBody>
      </p:sp>
      <p:sp>
        <p:nvSpPr>
          <p:cNvPr id="1121283" name="Rectangle 3"/>
          <p:cNvSpPr>
            <a:spLocks noGrp="1" noChangeArrowheads="1"/>
          </p:cNvSpPr>
          <p:nvPr>
            <p:ph type="body" idx="1"/>
          </p:nvPr>
        </p:nvSpPr>
        <p:spPr>
          <a:xfrm>
            <a:off x="457200" y="1371600"/>
            <a:ext cx="8153400" cy="5029200"/>
          </a:xfrm>
        </p:spPr>
        <p:txBody>
          <a:bodyPr/>
          <a:lstStyle/>
          <a:p>
            <a:pPr>
              <a:buFont typeface="Wingdings" pitchFamily="2" charset="2"/>
              <a:buNone/>
            </a:pPr>
            <a:r>
              <a:rPr lang="en-US" dirty="0"/>
              <a:t>LAPACK is a good choice for non-parallelized solving, because its popularity has convinced many supercomputer </a:t>
            </a:r>
            <a:r>
              <a:rPr lang="en-US" dirty="0" smtClean="0"/>
              <a:t>vendors    </a:t>
            </a:r>
            <a:r>
              <a:rPr lang="en-US" dirty="0"/>
              <a:t>to write their own, highly tuned versions.</a:t>
            </a:r>
          </a:p>
          <a:p>
            <a:pPr>
              <a:lnSpc>
                <a:spcPct val="90000"/>
              </a:lnSpc>
              <a:buFont typeface="Wingdings" pitchFamily="2" charset="2"/>
              <a:buNone/>
            </a:pPr>
            <a:r>
              <a:rPr lang="en-US" dirty="0"/>
              <a:t>The API for the LAPACK routines is the same as the portable version from </a:t>
            </a:r>
            <a:r>
              <a:rPr lang="en-US" dirty="0" err="1"/>
              <a:t>NetLib</a:t>
            </a:r>
            <a:r>
              <a:rPr lang="en-US" dirty="0"/>
              <a:t>, but the performance can be much better, via either ATLAS or proprietary vendor-tuned versions.</a:t>
            </a:r>
          </a:p>
          <a:p>
            <a:pPr>
              <a:lnSpc>
                <a:spcPct val="90000"/>
              </a:lnSpc>
              <a:buFont typeface="Wingdings" pitchFamily="2" charset="2"/>
              <a:buNone/>
            </a:pPr>
            <a:r>
              <a:rPr lang="en-US" dirty="0"/>
              <a:t>Also, some vendors have shared memory parallel versions of LAPACK.</a:t>
            </a:r>
          </a:p>
        </p:txBody>
      </p:sp>
    </p:spTree>
    <p:custDataLst>
      <p:tags r:id="rId1"/>
    </p:custDataLst>
    <p:extLst>
      <p:ext uri="{BB962C8B-B14F-4D97-AF65-F5344CB8AC3E}">
        <p14:creationId xmlns:p14="http://schemas.microsoft.com/office/powerpoint/2010/main" val="34294578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3CAB8864-2C94-4B3F-A62E-811ED0A331D2}" type="slidenum">
              <a:rPr lang="en-US"/>
              <a:pPr/>
              <a:t>39</a:t>
            </a:fld>
            <a:endParaRPr lang="en-US"/>
          </a:p>
        </p:txBody>
      </p:sp>
      <p:sp>
        <p:nvSpPr>
          <p:cNvPr id="1122306" name="Rectangle 2"/>
          <p:cNvSpPr>
            <a:spLocks noGrp="1" noChangeArrowheads="1"/>
          </p:cNvSpPr>
          <p:nvPr>
            <p:ph type="title"/>
          </p:nvPr>
        </p:nvSpPr>
        <p:spPr/>
        <p:txBody>
          <a:bodyPr/>
          <a:lstStyle/>
          <a:p>
            <a:r>
              <a:rPr lang="en-US"/>
              <a:t>LAPACK Performance</a:t>
            </a:r>
          </a:p>
        </p:txBody>
      </p:sp>
      <p:sp>
        <p:nvSpPr>
          <p:cNvPr id="1122307" name="Rectangle 3"/>
          <p:cNvSpPr>
            <a:spLocks noGrp="1" noChangeArrowheads="1"/>
          </p:cNvSpPr>
          <p:nvPr>
            <p:ph type="body" idx="1"/>
          </p:nvPr>
        </p:nvSpPr>
        <p:spPr/>
        <p:txBody>
          <a:bodyPr/>
          <a:lstStyle/>
          <a:p>
            <a:pPr>
              <a:lnSpc>
                <a:spcPct val="90000"/>
              </a:lnSpc>
              <a:buFont typeface="Wingdings" pitchFamily="2" charset="2"/>
              <a:buNone/>
            </a:pPr>
            <a:r>
              <a:rPr lang="en-US"/>
              <a:t>Because LAPACK uses BLAS, it’s about as fast as BLAS.</a:t>
            </a:r>
          </a:p>
          <a:p>
            <a:pPr>
              <a:lnSpc>
                <a:spcPct val="90000"/>
              </a:lnSpc>
              <a:buFont typeface="Wingdings" pitchFamily="2" charset="2"/>
              <a:buNone/>
            </a:pPr>
            <a:r>
              <a:rPr lang="en-US"/>
              <a:t>For example, DGESV (Double precision General SolVer) on a 2 GHz Pentium4 using ATLAS gets 65% of peak, compared to 69% of peak for Matrix-Matrix multiply.</a:t>
            </a:r>
          </a:p>
          <a:p>
            <a:pPr>
              <a:lnSpc>
                <a:spcPct val="90000"/>
              </a:lnSpc>
              <a:buFont typeface="Wingdings" pitchFamily="2" charset="2"/>
              <a:buNone/>
            </a:pPr>
            <a:r>
              <a:rPr lang="en-US"/>
              <a:t>In fact, an older version of LAPACK, called LINPACK, is used to determine the top 500 supercomputers in the world.</a:t>
            </a:r>
          </a:p>
        </p:txBody>
      </p:sp>
    </p:spTree>
    <p:custDataLst>
      <p:tags r:id="rId1"/>
    </p:custDataLst>
    <p:extLst>
      <p:ext uri="{BB962C8B-B14F-4D97-AF65-F5344CB8AC3E}">
        <p14:creationId xmlns:p14="http://schemas.microsoft.com/office/powerpoint/2010/main" val="1125774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Slides Beforehand</a:t>
            </a:r>
            <a:endParaRPr lang="en-US" dirty="0"/>
          </a:p>
        </p:txBody>
      </p:sp>
      <p:sp>
        <p:nvSpPr>
          <p:cNvPr id="3" name="Content Placeholder 2"/>
          <p:cNvSpPr>
            <a:spLocks noGrp="1"/>
          </p:cNvSpPr>
          <p:nvPr>
            <p:ph idx="1"/>
          </p:nvPr>
        </p:nvSpPr>
        <p:spPr/>
        <p:txBody>
          <a:bodyPr/>
          <a:lstStyle/>
          <a:p>
            <a:pPr marL="0" indent="0">
              <a:buNone/>
            </a:pPr>
            <a:r>
              <a:rPr lang="en-US" dirty="0" smtClean="0"/>
              <a:t>Before the start of the session, please download the slides from the Supercomputing in Plain English website:</a:t>
            </a:r>
          </a:p>
          <a:p>
            <a:pPr marL="0" indent="0" algn="ctr">
              <a:buNone/>
            </a:pPr>
            <a:r>
              <a:rPr lang="en-US" sz="2000" dirty="0" smtClean="0">
                <a:latin typeface="Courier New" panose="02070309020205020404" pitchFamily="49" charset="0"/>
                <a:cs typeface="Courier New" panose="02070309020205020404" pitchFamily="49" charset="0"/>
                <a:hlinkClick r:id="rId3"/>
              </a:rPr>
              <a:t>http://www.oscer.ou.edu/education/</a:t>
            </a:r>
            <a:endParaRPr lang="en-US" sz="2000" dirty="0" smtClean="0">
              <a:latin typeface="Courier New" panose="02070309020205020404" pitchFamily="49" charset="0"/>
              <a:cs typeface="Courier New" panose="02070309020205020404" pitchFamily="49" charset="0"/>
            </a:endParaRPr>
          </a:p>
          <a:p>
            <a:pPr marL="0" indent="0">
              <a:buNone/>
            </a:pPr>
            <a:r>
              <a:rPr lang="en-US" dirty="0" smtClean="0"/>
              <a:t>That way, if anything goes wrong, you can still follow along with just audio.</a:t>
            </a:r>
          </a:p>
          <a:p>
            <a:pPr marL="0" indent="0">
              <a:buNone/>
            </a:pPr>
            <a:endParaRPr lang="en-US" dirty="0" smtClean="0"/>
          </a:p>
          <a:p>
            <a:pPr marL="0" indent="0">
              <a:buNone/>
            </a:pPr>
            <a:endParaRPr lang="en-US" dirty="0"/>
          </a:p>
          <a:p>
            <a:pPr marL="0" indent="0">
              <a:buNone/>
            </a:pPr>
            <a:endParaRPr lang="en-US" dirty="0"/>
          </a:p>
          <a:p>
            <a:pPr marL="0" indent="0">
              <a:buNone/>
            </a:pPr>
            <a:r>
              <a:rPr lang="en-US" b="1" dirty="0"/>
              <a:t>PLEASE MUTE YOURSELF</a:t>
            </a:r>
            <a:r>
              <a:rPr lang="en-US" b="1" dirty="0" smtClean="0"/>
              <a:t>.</a:t>
            </a:r>
          </a:p>
          <a:p>
            <a:pPr marL="0" indent="0">
              <a:buNone/>
            </a:pPr>
            <a:r>
              <a:rPr lang="en-US" b="1" dirty="0"/>
              <a:t>PLEASE MUTE YOURSELF</a:t>
            </a:r>
            <a:r>
              <a:rPr lang="en-US" b="1" dirty="0" smtClean="0"/>
              <a:t>.</a:t>
            </a:r>
          </a:p>
          <a:p>
            <a:pPr marL="0" indent="0">
              <a:buNone/>
            </a:pPr>
            <a:r>
              <a:rPr lang="en-US" b="1" dirty="0"/>
              <a:t>PLEASE MUTE YOURSELF</a:t>
            </a:r>
            <a:r>
              <a:rPr lang="en-US" b="1" dirty="0" smtClean="0"/>
              <a:t>.</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English: Grab Bag</a:t>
            </a:r>
            <a:endParaRPr lang="en-US" dirty="0" smtClean="0"/>
          </a:p>
          <a:p>
            <a:pPr>
              <a:defRPr/>
            </a:pPr>
            <a:r>
              <a:rPr lang="en-US" dirty="0" smtClean="0"/>
              <a:t>Tue May 1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228953657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6D1FB173-2BCE-4D5E-95CA-7798FD64627B}" type="slidenum">
              <a:rPr lang="en-US"/>
              <a:pPr/>
              <a:t>40</a:t>
            </a:fld>
            <a:endParaRPr lang="en-US"/>
          </a:p>
        </p:txBody>
      </p:sp>
      <p:sp>
        <p:nvSpPr>
          <p:cNvPr id="1123330" name="Rectangle 2"/>
          <p:cNvSpPr>
            <a:spLocks noGrp="1" noChangeArrowheads="1"/>
          </p:cNvSpPr>
          <p:nvPr>
            <p:ph type="title"/>
          </p:nvPr>
        </p:nvSpPr>
        <p:spPr/>
        <p:txBody>
          <a:bodyPr/>
          <a:lstStyle/>
          <a:p>
            <a:r>
              <a:rPr lang="en-US"/>
              <a:t>ScaLAPACK</a:t>
            </a:r>
          </a:p>
        </p:txBody>
      </p:sp>
      <p:sp>
        <p:nvSpPr>
          <p:cNvPr id="1123331" name="Rectangle 3"/>
          <p:cNvSpPr>
            <a:spLocks noGrp="1" noChangeArrowheads="1"/>
          </p:cNvSpPr>
          <p:nvPr>
            <p:ph type="body" idx="1"/>
          </p:nvPr>
        </p:nvSpPr>
        <p:spPr>
          <a:xfrm>
            <a:off x="533400" y="1295400"/>
            <a:ext cx="8077200" cy="5105400"/>
          </a:xfrm>
        </p:spPr>
        <p:txBody>
          <a:bodyPr/>
          <a:lstStyle/>
          <a:p>
            <a:pPr>
              <a:buFont typeface="Wingdings" pitchFamily="2" charset="2"/>
              <a:buNone/>
            </a:pPr>
            <a:r>
              <a:rPr lang="en-US" b="1" u="sng"/>
              <a:t>ScaLAPACK</a:t>
            </a:r>
            <a:r>
              <a:rPr lang="en-US"/>
              <a:t> is the distributed parallel (MPI) version of LAPACK.  It actually contains only a subset of the LAPACK routines, and has a somewhat awkward Application Programming Interface (API).</a:t>
            </a:r>
          </a:p>
          <a:p>
            <a:pPr>
              <a:buFont typeface="Wingdings" pitchFamily="2" charset="2"/>
              <a:buNone/>
            </a:pPr>
            <a:r>
              <a:rPr lang="en-US"/>
              <a:t>Like LAPACK, ScaLAPACK is also available from</a:t>
            </a:r>
          </a:p>
          <a:p>
            <a:pPr algn="ctr">
              <a:buFont typeface="Wingdings" pitchFamily="2" charset="2"/>
              <a:buNone/>
            </a:pPr>
            <a:r>
              <a:rPr lang="en-US" b="1">
                <a:latin typeface="Courier New" pitchFamily="49" charset="0"/>
              </a:rPr>
              <a:t>www.netlib.org</a:t>
            </a:r>
            <a:r>
              <a:rPr lang="en-US"/>
              <a:t>.</a:t>
            </a:r>
          </a:p>
        </p:txBody>
      </p:sp>
    </p:spTree>
    <p:custDataLst>
      <p:tags r:id="rId1"/>
    </p:custDataLst>
    <p:extLst>
      <p:ext uri="{BB962C8B-B14F-4D97-AF65-F5344CB8AC3E}">
        <p14:creationId xmlns:p14="http://schemas.microsoft.com/office/powerpoint/2010/main" val="13571886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0350C5F6-27C5-48D5-95CF-FB3D6DA41F6E}" type="slidenum">
              <a:rPr lang="en-US"/>
              <a:pPr/>
              <a:t>41</a:t>
            </a:fld>
            <a:endParaRPr lang="en-US"/>
          </a:p>
        </p:txBody>
      </p:sp>
      <p:sp>
        <p:nvSpPr>
          <p:cNvPr id="1124354" name="Rectangle 2"/>
          <p:cNvSpPr>
            <a:spLocks noGrp="1" noChangeArrowheads="1"/>
          </p:cNvSpPr>
          <p:nvPr>
            <p:ph type="title"/>
          </p:nvPr>
        </p:nvSpPr>
        <p:spPr/>
        <p:txBody>
          <a:bodyPr/>
          <a:lstStyle/>
          <a:p>
            <a:r>
              <a:rPr lang="en-US"/>
              <a:t>PETSc</a:t>
            </a:r>
          </a:p>
        </p:txBody>
      </p:sp>
      <p:sp>
        <p:nvSpPr>
          <p:cNvPr id="1124355" name="Rectangle 3"/>
          <p:cNvSpPr>
            <a:spLocks noGrp="1" noChangeArrowheads="1"/>
          </p:cNvSpPr>
          <p:nvPr>
            <p:ph type="body" idx="1"/>
          </p:nvPr>
        </p:nvSpPr>
        <p:spPr/>
        <p:txBody>
          <a:bodyPr/>
          <a:lstStyle/>
          <a:p>
            <a:pPr>
              <a:buFont typeface="Wingdings" pitchFamily="2" charset="2"/>
              <a:buNone/>
            </a:pPr>
            <a:r>
              <a:rPr lang="en-US" b="1" u="sng"/>
              <a:t>PETSc</a:t>
            </a:r>
            <a:r>
              <a:rPr lang="en-US"/>
              <a:t> (Portable, Extensible Toolkit for Scientific Computation) is a solver library for sparse matrices that uses distributed parallelism (MPI).</a:t>
            </a:r>
          </a:p>
          <a:p>
            <a:pPr>
              <a:buFont typeface="Wingdings" pitchFamily="2" charset="2"/>
              <a:buNone/>
            </a:pPr>
            <a:r>
              <a:rPr lang="en-US"/>
              <a:t>PETSc is designed for general sparse matrices with no special properties, but it also works well for sparse matrices with simple properties like banding and symmetry.</a:t>
            </a:r>
          </a:p>
          <a:p>
            <a:pPr>
              <a:buFont typeface="Wingdings" pitchFamily="2" charset="2"/>
              <a:buNone/>
            </a:pPr>
            <a:r>
              <a:rPr lang="en-US"/>
              <a:t>It has a simpler, more intuitive Application Programming Interface than ScaLAPACK.</a:t>
            </a:r>
          </a:p>
        </p:txBody>
      </p:sp>
    </p:spTree>
    <p:custDataLst>
      <p:tags r:id="rId1"/>
    </p:custDataLst>
    <p:extLst>
      <p:ext uri="{BB962C8B-B14F-4D97-AF65-F5344CB8AC3E}">
        <p14:creationId xmlns:p14="http://schemas.microsoft.com/office/powerpoint/2010/main" val="28537709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8602F8A3-7254-4161-B89B-6E33621D3719}" type="slidenum">
              <a:rPr lang="en-US"/>
              <a:pPr/>
              <a:t>42</a:t>
            </a:fld>
            <a:endParaRPr lang="en-US"/>
          </a:p>
        </p:txBody>
      </p:sp>
      <p:sp>
        <p:nvSpPr>
          <p:cNvPr id="1125378" name="Rectangle 2"/>
          <p:cNvSpPr>
            <a:spLocks noGrp="1" noChangeArrowheads="1"/>
          </p:cNvSpPr>
          <p:nvPr>
            <p:ph type="title"/>
          </p:nvPr>
        </p:nvSpPr>
        <p:spPr/>
        <p:txBody>
          <a:bodyPr/>
          <a:lstStyle/>
          <a:p>
            <a:r>
              <a:rPr lang="en-US"/>
              <a:t>Pick Your Solver Package</a:t>
            </a:r>
          </a:p>
        </p:txBody>
      </p:sp>
      <p:sp>
        <p:nvSpPr>
          <p:cNvPr id="1125379" name="Rectangle 3"/>
          <p:cNvSpPr>
            <a:spLocks noGrp="1" noChangeArrowheads="1"/>
          </p:cNvSpPr>
          <p:nvPr>
            <p:ph type="body" idx="1"/>
          </p:nvPr>
        </p:nvSpPr>
        <p:spPr/>
        <p:txBody>
          <a:bodyPr/>
          <a:lstStyle/>
          <a:p>
            <a:r>
              <a:rPr lang="en-US"/>
              <a:t>Dense Matrix</a:t>
            </a:r>
          </a:p>
          <a:p>
            <a:pPr lvl="1"/>
            <a:r>
              <a:rPr lang="en-US" sz="2600"/>
              <a:t>Serial: LAPACK</a:t>
            </a:r>
          </a:p>
          <a:p>
            <a:pPr lvl="1"/>
            <a:r>
              <a:rPr lang="en-US" sz="2600"/>
              <a:t>Shared Memory Parallel: threaded LAPACK</a:t>
            </a:r>
          </a:p>
          <a:p>
            <a:pPr lvl="1"/>
            <a:r>
              <a:rPr lang="en-US" sz="2600"/>
              <a:t>Distributed Parallel: ScaLAPACK</a:t>
            </a:r>
          </a:p>
          <a:p>
            <a:r>
              <a:rPr lang="en-US"/>
              <a:t>Sparse Matrix: PETSc</a:t>
            </a:r>
          </a:p>
        </p:txBody>
      </p:sp>
    </p:spTree>
    <p:custDataLst>
      <p:tags r:id="rId1"/>
    </p:custDataLst>
    <p:extLst>
      <p:ext uri="{BB962C8B-B14F-4D97-AF65-F5344CB8AC3E}">
        <p14:creationId xmlns:p14="http://schemas.microsoft.com/office/powerpoint/2010/main" val="24576153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ctrTitle"/>
          </p:nvPr>
        </p:nvSpPr>
        <p:spPr>
          <a:xfrm>
            <a:off x="990600" y="2057400"/>
            <a:ext cx="7772400" cy="1143000"/>
          </a:xfrm>
        </p:spPr>
        <p:txBody>
          <a:bodyPr/>
          <a:lstStyle/>
          <a:p>
            <a:r>
              <a:rPr lang="en-US" sz="6000"/>
              <a:t>I/O Libraries</a:t>
            </a:r>
          </a:p>
        </p:txBody>
      </p:sp>
    </p:spTree>
    <p:custDataLst>
      <p:tags r:id="rId1"/>
    </p:custDataLst>
    <p:extLst>
      <p:ext uri="{BB962C8B-B14F-4D97-AF65-F5344CB8AC3E}">
        <p14:creationId xmlns:p14="http://schemas.microsoft.com/office/powerpoint/2010/main" val="1526250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D5756B38-5201-4E3A-8841-433D63D1227B}" type="slidenum">
              <a:rPr lang="en-US"/>
              <a:pPr/>
              <a:t>44</a:t>
            </a:fld>
            <a:endParaRPr lang="en-US"/>
          </a:p>
        </p:txBody>
      </p:sp>
      <p:sp>
        <p:nvSpPr>
          <p:cNvPr id="1127426" name="Rectangle 2"/>
          <p:cNvSpPr>
            <a:spLocks noGrp="1" noChangeArrowheads="1"/>
          </p:cNvSpPr>
          <p:nvPr>
            <p:ph type="title"/>
          </p:nvPr>
        </p:nvSpPr>
        <p:spPr/>
        <p:txBody>
          <a:bodyPr/>
          <a:lstStyle/>
          <a:p>
            <a:r>
              <a:rPr lang="en-US"/>
              <a:t>I/O Challenges</a:t>
            </a:r>
          </a:p>
        </p:txBody>
      </p:sp>
      <p:sp>
        <p:nvSpPr>
          <p:cNvPr id="1127427" name="Rectangle 3"/>
          <p:cNvSpPr>
            <a:spLocks noGrp="1" noChangeArrowheads="1"/>
          </p:cNvSpPr>
          <p:nvPr>
            <p:ph type="body" idx="1"/>
          </p:nvPr>
        </p:nvSpPr>
        <p:spPr>
          <a:xfrm>
            <a:off x="533400" y="1295400"/>
            <a:ext cx="8001000" cy="4953000"/>
          </a:xfrm>
        </p:spPr>
        <p:txBody>
          <a:bodyPr/>
          <a:lstStyle/>
          <a:p>
            <a:pPr>
              <a:buFont typeface="Wingdings" pitchFamily="2" charset="2"/>
              <a:buNone/>
            </a:pPr>
            <a:r>
              <a:rPr lang="en-US"/>
              <a:t>I/O presents two important challenges to scientific computing:</a:t>
            </a:r>
          </a:p>
          <a:p>
            <a:pPr>
              <a:lnSpc>
                <a:spcPct val="80000"/>
              </a:lnSpc>
            </a:pPr>
            <a:r>
              <a:rPr lang="en-US"/>
              <a:t>Performance</a:t>
            </a:r>
          </a:p>
          <a:p>
            <a:pPr>
              <a:lnSpc>
                <a:spcPct val="80000"/>
              </a:lnSpc>
            </a:pPr>
            <a:r>
              <a:rPr lang="en-US"/>
              <a:t>Portability</a:t>
            </a:r>
          </a:p>
          <a:p>
            <a:pPr>
              <a:buFont typeface="Wingdings" pitchFamily="2" charset="2"/>
              <a:buNone/>
            </a:pPr>
            <a:r>
              <a:rPr lang="en-US"/>
              <a:t>The performance issue arises because I/O is much more time-consuming than computation, as we saw in the “Storage Hierarchy” session.</a:t>
            </a:r>
          </a:p>
          <a:p>
            <a:pPr>
              <a:buFont typeface="Wingdings" pitchFamily="2" charset="2"/>
              <a:buNone/>
            </a:pPr>
            <a:r>
              <a:rPr lang="en-US"/>
              <a:t>The portability issue arises because different kinds of computers can have different ways of representing real (floating point) numbers.</a:t>
            </a:r>
          </a:p>
        </p:txBody>
      </p:sp>
    </p:spTree>
    <p:custDataLst>
      <p:tags r:id="rId1"/>
    </p:custDataLst>
    <p:extLst>
      <p:ext uri="{BB962C8B-B14F-4D97-AF65-F5344CB8AC3E}">
        <p14:creationId xmlns:p14="http://schemas.microsoft.com/office/powerpoint/2010/main" val="32400600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6281BD89-E5C1-4FA4-8465-8CFB3A578EC5}" type="slidenum">
              <a:rPr lang="en-US"/>
              <a:pPr/>
              <a:t>45</a:t>
            </a:fld>
            <a:endParaRPr lang="en-US"/>
          </a:p>
        </p:txBody>
      </p:sp>
      <p:sp>
        <p:nvSpPr>
          <p:cNvPr id="1128450" name="Rectangle 2"/>
          <p:cNvSpPr>
            <a:spLocks noGrp="1" noChangeArrowheads="1"/>
          </p:cNvSpPr>
          <p:nvPr>
            <p:ph type="title"/>
          </p:nvPr>
        </p:nvSpPr>
        <p:spPr/>
        <p:txBody>
          <a:bodyPr/>
          <a:lstStyle/>
          <a:p>
            <a:r>
              <a:rPr lang="en-US"/>
              <a:t>Storage Formats</a:t>
            </a:r>
          </a:p>
        </p:txBody>
      </p:sp>
      <p:sp>
        <p:nvSpPr>
          <p:cNvPr id="1128451" name="Rectangle 3"/>
          <p:cNvSpPr>
            <a:spLocks noGrp="1" noChangeArrowheads="1"/>
          </p:cNvSpPr>
          <p:nvPr>
            <p:ph type="body" idx="1"/>
          </p:nvPr>
        </p:nvSpPr>
        <p:spPr>
          <a:xfrm>
            <a:off x="533400" y="1371600"/>
            <a:ext cx="8001000" cy="4648200"/>
          </a:xfrm>
        </p:spPr>
        <p:txBody>
          <a:bodyPr/>
          <a:lstStyle/>
          <a:p>
            <a:pPr>
              <a:buFont typeface="Wingdings" pitchFamily="2" charset="2"/>
              <a:buNone/>
            </a:pPr>
            <a:r>
              <a:rPr lang="en-US" dirty="0"/>
              <a:t>When you use a</a:t>
            </a:r>
            <a:r>
              <a:rPr lang="en-US" dirty="0">
                <a:latin typeface="Courier New" panose="02070309020205020404" pitchFamily="49" charset="0"/>
                <a:cs typeface="Courier New" panose="02070309020205020404" pitchFamily="49" charset="0"/>
              </a:rPr>
              <a:t> </a:t>
            </a:r>
            <a:r>
              <a:rPr lang="en-US" b="1" dirty="0">
                <a:latin typeface="Courier New" pitchFamily="49" charset="0"/>
              </a:rPr>
              <a:t>PRINT</a:t>
            </a:r>
            <a:r>
              <a:rPr lang="en-US" dirty="0">
                <a:latin typeface="Courier New" panose="02070309020205020404" pitchFamily="49" charset="0"/>
                <a:cs typeface="Courier New" panose="02070309020205020404" pitchFamily="49" charset="0"/>
              </a:rPr>
              <a:t> </a:t>
            </a:r>
            <a:r>
              <a:rPr lang="en-US" dirty="0"/>
              <a:t>statement in Fortran or a</a:t>
            </a:r>
            <a:r>
              <a:rPr lang="en-US" dirty="0">
                <a:latin typeface="Courier New" panose="02070309020205020404" pitchFamily="49" charset="0"/>
                <a:cs typeface="Courier New" panose="02070309020205020404" pitchFamily="49" charset="0"/>
              </a:rPr>
              <a:t> </a:t>
            </a:r>
            <a:r>
              <a:rPr lang="en-US" b="1" dirty="0" err="1">
                <a:latin typeface="Courier New" pitchFamily="49" charset="0"/>
              </a:rPr>
              <a:t>printf</a:t>
            </a:r>
            <a:r>
              <a:rPr lang="en-US" dirty="0">
                <a:latin typeface="Courier New" panose="02070309020205020404" pitchFamily="49" charset="0"/>
                <a:cs typeface="Courier New" panose="02070309020205020404" pitchFamily="49" charset="0"/>
              </a:rPr>
              <a:t> </a:t>
            </a:r>
            <a:r>
              <a:rPr lang="en-US" dirty="0"/>
              <a:t>in C or output to</a:t>
            </a:r>
            <a:r>
              <a:rPr lang="en-US" dirty="0">
                <a:latin typeface="Courier New" panose="02070309020205020404" pitchFamily="49" charset="0"/>
                <a:cs typeface="Courier New" panose="02070309020205020404" pitchFamily="49" charset="0"/>
              </a:rPr>
              <a:t> </a:t>
            </a:r>
            <a:r>
              <a:rPr lang="en-US" b="1" dirty="0" err="1">
                <a:latin typeface="Courier New" pitchFamily="49" charset="0"/>
              </a:rPr>
              <a:t>cout</a:t>
            </a:r>
            <a:r>
              <a:rPr lang="en-US" dirty="0">
                <a:latin typeface="Courier New" panose="02070309020205020404" pitchFamily="49" charset="0"/>
                <a:cs typeface="Courier New" panose="02070309020205020404" pitchFamily="49" charset="0"/>
              </a:rPr>
              <a:t> </a:t>
            </a:r>
            <a:r>
              <a:rPr lang="en-US" dirty="0"/>
              <a:t>in C++, you are asking the </a:t>
            </a:r>
            <a:r>
              <a:rPr lang="en-US" dirty="0" smtClean="0"/>
              <a:t>program        to </a:t>
            </a:r>
            <a:r>
              <a:rPr lang="en-US" dirty="0"/>
              <a:t>output data in human-readable form:</a:t>
            </a:r>
          </a:p>
          <a:p>
            <a:pPr>
              <a:buFont typeface="Wingdings" pitchFamily="2" charset="2"/>
              <a:buNone/>
            </a:pPr>
            <a:r>
              <a:rPr lang="en-US" dirty="0"/>
              <a:t>  </a:t>
            </a:r>
            <a:r>
              <a:rPr lang="en-US" b="1" dirty="0">
                <a:latin typeface="Courier New" pitchFamily="49" charset="0"/>
              </a:rPr>
              <a:t>x = 5</a:t>
            </a:r>
          </a:p>
          <a:p>
            <a:pPr>
              <a:buFont typeface="Wingdings" pitchFamily="2" charset="2"/>
              <a:buNone/>
            </a:pPr>
            <a:r>
              <a:rPr lang="en-US" b="1" dirty="0">
                <a:latin typeface="Courier New" pitchFamily="49" charset="0"/>
              </a:rPr>
              <a:t> PRINT *, x</a:t>
            </a:r>
          </a:p>
          <a:p>
            <a:pPr>
              <a:buFont typeface="Wingdings" pitchFamily="2" charset="2"/>
              <a:buNone/>
            </a:pPr>
            <a:r>
              <a:rPr lang="en-US" dirty="0"/>
              <a:t>But what if the value that you want to output is a real number with lots of significant digits?</a:t>
            </a:r>
          </a:p>
          <a:p>
            <a:pPr>
              <a:buFont typeface="Wingdings" pitchFamily="2" charset="2"/>
              <a:buNone/>
            </a:pPr>
            <a:r>
              <a:rPr lang="en-US" b="1" dirty="0">
                <a:latin typeface="Courier New" pitchFamily="49" charset="0"/>
              </a:rPr>
              <a:t>   1.3456789E+23</a:t>
            </a:r>
          </a:p>
        </p:txBody>
      </p:sp>
    </p:spTree>
    <p:custDataLst>
      <p:tags r:id="rId1"/>
    </p:custDataLst>
    <p:extLst>
      <p:ext uri="{BB962C8B-B14F-4D97-AF65-F5344CB8AC3E}">
        <p14:creationId xmlns:p14="http://schemas.microsoft.com/office/powerpoint/2010/main" val="21108609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3424B29F-06F2-445D-8852-943C1FFC3E8A}" type="slidenum">
              <a:rPr lang="en-US"/>
              <a:pPr/>
              <a:t>46</a:t>
            </a:fld>
            <a:endParaRPr lang="en-US"/>
          </a:p>
        </p:txBody>
      </p:sp>
      <p:sp>
        <p:nvSpPr>
          <p:cNvPr id="1129474" name="Rectangle 2"/>
          <p:cNvSpPr>
            <a:spLocks noGrp="1" noChangeArrowheads="1"/>
          </p:cNvSpPr>
          <p:nvPr>
            <p:ph type="title"/>
          </p:nvPr>
        </p:nvSpPr>
        <p:spPr/>
        <p:txBody>
          <a:bodyPr/>
          <a:lstStyle/>
          <a:p>
            <a:r>
              <a:rPr lang="en-US"/>
              <a:t>Data Output as Text</a:t>
            </a:r>
          </a:p>
        </p:txBody>
      </p:sp>
      <p:sp>
        <p:nvSpPr>
          <p:cNvPr id="1129475" name="Rectangle 3"/>
          <p:cNvSpPr>
            <a:spLocks noGrp="1" noChangeArrowheads="1"/>
          </p:cNvSpPr>
          <p:nvPr>
            <p:ph type="body" idx="1"/>
          </p:nvPr>
        </p:nvSpPr>
        <p:spPr>
          <a:xfrm>
            <a:off x="457200" y="1371600"/>
            <a:ext cx="8077200" cy="4648200"/>
          </a:xfrm>
        </p:spPr>
        <p:txBody>
          <a:bodyPr/>
          <a:lstStyle/>
          <a:p>
            <a:pPr>
              <a:buFont typeface="Wingdings" pitchFamily="2" charset="2"/>
              <a:buNone/>
            </a:pPr>
            <a:r>
              <a:rPr lang="en-US" b="1" dirty="0">
                <a:latin typeface="Courier New" pitchFamily="49" charset="0"/>
              </a:rPr>
              <a:t>   1.3456789E+23</a:t>
            </a:r>
          </a:p>
          <a:p>
            <a:pPr>
              <a:buFont typeface="Wingdings" pitchFamily="2" charset="2"/>
              <a:buNone/>
            </a:pPr>
            <a:r>
              <a:rPr lang="en-US" dirty="0"/>
              <a:t>When you output data as text, each character takes 1 byte.</a:t>
            </a:r>
          </a:p>
          <a:p>
            <a:pPr>
              <a:buFont typeface="Wingdings" pitchFamily="2" charset="2"/>
              <a:buNone/>
            </a:pPr>
            <a:r>
              <a:rPr lang="en-US" dirty="0"/>
              <a:t>So if you output a number with lots of digits, </a:t>
            </a:r>
            <a:r>
              <a:rPr lang="en-US" dirty="0" smtClean="0"/>
              <a:t>                        then </a:t>
            </a:r>
            <a:r>
              <a:rPr lang="en-US" dirty="0"/>
              <a:t>you’re outputting lots of bytes.</a:t>
            </a:r>
          </a:p>
          <a:p>
            <a:pPr>
              <a:buFont typeface="Wingdings" pitchFamily="2" charset="2"/>
              <a:buNone/>
            </a:pPr>
            <a:r>
              <a:rPr lang="en-US" dirty="0"/>
              <a:t>For example, the above number takes 13 bytes to output as text.</a:t>
            </a:r>
          </a:p>
          <a:p>
            <a:pPr>
              <a:buFont typeface="Wingdings" pitchFamily="2" charset="2"/>
              <a:buNone/>
            </a:pPr>
            <a:r>
              <a:rPr lang="en-US" b="1" u="sng" dirty="0">
                <a:solidFill>
                  <a:schemeClr val="folHlink"/>
                </a:solidFill>
              </a:rPr>
              <a:t>Jargon</a:t>
            </a:r>
            <a:r>
              <a:rPr lang="en-US" dirty="0"/>
              <a:t>:  Text is sometimes called </a:t>
            </a:r>
            <a:r>
              <a:rPr lang="en-US" b="1" u="sng" dirty="0"/>
              <a:t>ASCII</a:t>
            </a:r>
            <a:r>
              <a:rPr lang="en-US" dirty="0"/>
              <a:t> </a:t>
            </a:r>
            <a:r>
              <a:rPr lang="en-US" dirty="0" smtClean="0"/>
              <a:t>                   (</a:t>
            </a:r>
            <a:r>
              <a:rPr lang="en-US" dirty="0"/>
              <a:t>American Standard Code for Information Interchange).</a:t>
            </a:r>
          </a:p>
        </p:txBody>
      </p:sp>
    </p:spTree>
    <p:custDataLst>
      <p:tags r:id="rId1"/>
    </p:custDataLst>
    <p:extLst>
      <p:ext uri="{BB962C8B-B14F-4D97-AF65-F5344CB8AC3E}">
        <p14:creationId xmlns:p14="http://schemas.microsoft.com/office/powerpoint/2010/main" val="42858290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093688F2-4B28-43E2-A26E-94558A986B05}" type="slidenum">
              <a:rPr lang="en-US"/>
              <a:pPr/>
              <a:t>47</a:t>
            </a:fld>
            <a:endParaRPr lang="en-US"/>
          </a:p>
        </p:txBody>
      </p:sp>
      <p:sp>
        <p:nvSpPr>
          <p:cNvPr id="1130498" name="Rectangle 2"/>
          <p:cNvSpPr>
            <a:spLocks noGrp="1" noChangeArrowheads="1"/>
          </p:cNvSpPr>
          <p:nvPr>
            <p:ph type="title"/>
          </p:nvPr>
        </p:nvSpPr>
        <p:spPr/>
        <p:txBody>
          <a:bodyPr/>
          <a:lstStyle/>
          <a:p>
            <a:r>
              <a:rPr lang="en-US"/>
              <a:t>Output Data in Binary</a:t>
            </a:r>
          </a:p>
        </p:txBody>
      </p:sp>
      <p:sp>
        <p:nvSpPr>
          <p:cNvPr id="1130499" name="Rectangle 3"/>
          <p:cNvSpPr>
            <a:spLocks noGrp="1" noChangeArrowheads="1"/>
          </p:cNvSpPr>
          <p:nvPr>
            <p:ph type="body" idx="1"/>
          </p:nvPr>
        </p:nvSpPr>
        <p:spPr>
          <a:xfrm>
            <a:off x="533400" y="1295400"/>
            <a:ext cx="8153400" cy="5181600"/>
          </a:xfrm>
        </p:spPr>
        <p:txBody>
          <a:bodyPr/>
          <a:lstStyle/>
          <a:p>
            <a:pPr>
              <a:buFont typeface="Wingdings" pitchFamily="2" charset="2"/>
              <a:buNone/>
            </a:pPr>
            <a:r>
              <a:rPr lang="en-US" dirty="0"/>
              <a:t>Inside the computer, a single precision real number </a:t>
            </a:r>
            <a:r>
              <a:rPr lang="en-US" dirty="0" smtClean="0"/>
              <a:t>         (</a:t>
            </a:r>
            <a:r>
              <a:rPr lang="en-US" dirty="0"/>
              <a:t>Fortran</a:t>
            </a:r>
            <a:r>
              <a:rPr lang="en-US" dirty="0">
                <a:latin typeface="Courier New" panose="02070309020205020404" pitchFamily="49" charset="0"/>
                <a:cs typeface="Courier New" panose="02070309020205020404" pitchFamily="49" charset="0"/>
              </a:rPr>
              <a:t> </a:t>
            </a:r>
            <a:r>
              <a:rPr lang="en-US" b="1" dirty="0">
                <a:latin typeface="Courier New" pitchFamily="49" charset="0"/>
              </a:rPr>
              <a:t>REAL</a:t>
            </a:r>
            <a:r>
              <a:rPr lang="en-US" dirty="0"/>
              <a:t>, C/C++</a:t>
            </a:r>
            <a:r>
              <a:rPr lang="en-US" dirty="0">
                <a:latin typeface="Courier New" panose="02070309020205020404" pitchFamily="49" charset="0"/>
                <a:cs typeface="Courier New" panose="02070309020205020404" pitchFamily="49" charset="0"/>
              </a:rPr>
              <a:t> </a:t>
            </a:r>
            <a:r>
              <a:rPr lang="en-US" b="1" dirty="0">
                <a:latin typeface="Courier New" pitchFamily="49" charset="0"/>
              </a:rPr>
              <a:t>float</a:t>
            </a:r>
            <a:r>
              <a:rPr lang="en-US" dirty="0"/>
              <a:t>) typically requires 4 bytes</a:t>
            </a:r>
            <a:r>
              <a:rPr lang="en-US" dirty="0" smtClean="0"/>
              <a:t>,  </a:t>
            </a:r>
            <a:r>
              <a:rPr lang="en-US" dirty="0"/>
              <a:t>and a double precision </a:t>
            </a:r>
            <a:r>
              <a:rPr lang="en-US" dirty="0" smtClean="0"/>
              <a:t>real number                             (</a:t>
            </a:r>
            <a:r>
              <a:rPr lang="en-US" b="1" dirty="0">
                <a:latin typeface="Courier New" pitchFamily="49" charset="0"/>
              </a:rPr>
              <a:t>DOUBLE PRECISION</a:t>
            </a:r>
            <a:r>
              <a:rPr lang="en-US" dirty="0">
                <a:latin typeface="Courier New" panose="02070309020205020404" pitchFamily="49" charset="0"/>
                <a:cs typeface="Courier New" panose="02070309020205020404" pitchFamily="49" charset="0"/>
              </a:rPr>
              <a:t> </a:t>
            </a:r>
            <a:r>
              <a:rPr lang="en-US" dirty="0"/>
              <a:t>or</a:t>
            </a:r>
            <a:r>
              <a:rPr lang="en-US" dirty="0">
                <a:latin typeface="Courier New" panose="02070309020205020404" pitchFamily="49" charset="0"/>
                <a:cs typeface="Courier New" panose="02070309020205020404" pitchFamily="49" charset="0"/>
              </a:rPr>
              <a:t> </a:t>
            </a:r>
            <a:r>
              <a:rPr lang="en-US" b="1" dirty="0">
                <a:latin typeface="Courier New" pitchFamily="49" charset="0"/>
              </a:rPr>
              <a:t>double</a:t>
            </a:r>
            <a:r>
              <a:rPr lang="en-US" dirty="0"/>
              <a:t>) typically requires 8.</a:t>
            </a:r>
          </a:p>
          <a:p>
            <a:pPr>
              <a:buFont typeface="Wingdings" pitchFamily="2" charset="2"/>
              <a:buNone/>
            </a:pPr>
            <a:r>
              <a:rPr lang="en-US" dirty="0"/>
              <a:t>That’s less than </a:t>
            </a:r>
            <a:r>
              <a:rPr lang="en-US" dirty="0" smtClean="0"/>
              <a:t>13 bytes.</a:t>
            </a:r>
            <a:endParaRPr lang="en-US" dirty="0"/>
          </a:p>
          <a:p>
            <a:pPr>
              <a:buFont typeface="Wingdings" pitchFamily="2" charset="2"/>
              <a:buNone/>
            </a:pPr>
            <a:r>
              <a:rPr lang="en-US" dirty="0"/>
              <a:t>Since I/O is very expensive, it’s better to output 4 or 8 bytes than 13 or more.</a:t>
            </a:r>
          </a:p>
          <a:p>
            <a:pPr>
              <a:buFont typeface="Wingdings" pitchFamily="2" charset="2"/>
              <a:buNone/>
            </a:pPr>
            <a:r>
              <a:rPr lang="en-US" dirty="0"/>
              <a:t>Happily, Fortran, C and C++ allow you to output data as </a:t>
            </a:r>
            <a:r>
              <a:rPr lang="en-US" b="1" u="sng" dirty="0"/>
              <a:t>binary</a:t>
            </a:r>
            <a:r>
              <a:rPr lang="en-US" dirty="0"/>
              <a:t> (internal representation) rather than as text.</a:t>
            </a:r>
          </a:p>
        </p:txBody>
      </p:sp>
    </p:spTree>
    <p:custDataLst>
      <p:tags r:id="rId1"/>
    </p:custDataLst>
    <p:extLst>
      <p:ext uri="{BB962C8B-B14F-4D97-AF65-F5344CB8AC3E}">
        <p14:creationId xmlns:p14="http://schemas.microsoft.com/office/powerpoint/2010/main" val="3197580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1F22C326-3771-4BB7-AAEA-59EEDB130DDE}" type="slidenum">
              <a:rPr lang="en-US"/>
              <a:pPr/>
              <a:t>48</a:t>
            </a:fld>
            <a:endParaRPr lang="en-US"/>
          </a:p>
        </p:txBody>
      </p:sp>
      <p:sp>
        <p:nvSpPr>
          <p:cNvPr id="1131522" name="Rectangle 2"/>
          <p:cNvSpPr>
            <a:spLocks noGrp="1" noChangeArrowheads="1"/>
          </p:cNvSpPr>
          <p:nvPr>
            <p:ph type="title"/>
          </p:nvPr>
        </p:nvSpPr>
        <p:spPr/>
        <p:txBody>
          <a:bodyPr/>
          <a:lstStyle/>
          <a:p>
            <a:r>
              <a:rPr lang="en-US"/>
              <a:t>Binary Output Problems</a:t>
            </a:r>
          </a:p>
        </p:txBody>
      </p:sp>
      <p:sp>
        <p:nvSpPr>
          <p:cNvPr id="1131523" name="Rectangle 3"/>
          <p:cNvSpPr>
            <a:spLocks noGrp="1" noChangeArrowheads="1"/>
          </p:cNvSpPr>
          <p:nvPr>
            <p:ph type="body" idx="1"/>
          </p:nvPr>
        </p:nvSpPr>
        <p:spPr/>
        <p:txBody>
          <a:bodyPr/>
          <a:lstStyle/>
          <a:p>
            <a:pPr>
              <a:buFont typeface="Wingdings" pitchFamily="2" charset="2"/>
              <a:buNone/>
            </a:pPr>
            <a:r>
              <a:rPr lang="en-US" dirty="0"/>
              <a:t>When you output data as </a:t>
            </a:r>
            <a:r>
              <a:rPr lang="en-US" b="1" u="sng" dirty="0"/>
              <a:t>binary</a:t>
            </a:r>
            <a:r>
              <a:rPr lang="en-US" dirty="0"/>
              <a:t> rather than as text, </a:t>
            </a:r>
            <a:r>
              <a:rPr lang="en-US" dirty="0" smtClean="0"/>
              <a:t>             you </a:t>
            </a:r>
            <a:r>
              <a:rPr lang="en-US" dirty="0"/>
              <a:t>output substantially </a:t>
            </a:r>
            <a:r>
              <a:rPr lang="en-US" b="1" u="sng" dirty="0"/>
              <a:t>fewer bytes</a:t>
            </a:r>
            <a:r>
              <a:rPr lang="en-US" dirty="0"/>
              <a:t>, so you save time </a:t>
            </a:r>
            <a:r>
              <a:rPr lang="en-US" dirty="0" smtClean="0"/>
              <a:t>(</a:t>
            </a:r>
            <a:r>
              <a:rPr lang="en-US" dirty="0" smtClean="0"/>
              <a:t>because </a:t>
            </a:r>
            <a:r>
              <a:rPr lang="en-US" dirty="0" smtClean="0"/>
              <a:t>I/O </a:t>
            </a:r>
            <a:r>
              <a:rPr lang="en-US" dirty="0"/>
              <a:t>is very expensive) and you save disk space.</a:t>
            </a:r>
          </a:p>
          <a:p>
            <a:pPr>
              <a:buFont typeface="Wingdings" pitchFamily="2" charset="2"/>
              <a:buNone/>
            </a:pPr>
            <a:r>
              <a:rPr lang="en-US" dirty="0"/>
              <a:t>But, you pay two prices:</a:t>
            </a:r>
          </a:p>
          <a:p>
            <a:r>
              <a:rPr lang="en-US" b="1" u="sng" dirty="0"/>
              <a:t>Readability</a:t>
            </a:r>
            <a:r>
              <a:rPr lang="en-US" dirty="0"/>
              <a:t>: Humans can’t read binary.</a:t>
            </a:r>
          </a:p>
          <a:p>
            <a:r>
              <a:rPr lang="en-US" b="1" u="sng" dirty="0"/>
              <a:t>Portability</a:t>
            </a:r>
            <a:r>
              <a:rPr lang="en-US" dirty="0"/>
              <a:t>: Different kinds of computers </a:t>
            </a:r>
            <a:r>
              <a:rPr lang="en-US" dirty="0" smtClean="0"/>
              <a:t>have        </a:t>
            </a:r>
            <a:r>
              <a:rPr lang="en-US" dirty="0"/>
              <a:t>different ways of internally representing numbers.</a:t>
            </a:r>
          </a:p>
        </p:txBody>
      </p:sp>
    </p:spTree>
    <p:custDataLst>
      <p:tags r:id="rId1"/>
    </p:custDataLst>
    <p:extLst>
      <p:ext uri="{BB962C8B-B14F-4D97-AF65-F5344CB8AC3E}">
        <p14:creationId xmlns:p14="http://schemas.microsoft.com/office/powerpoint/2010/main" val="31110444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B3C081C3-5F32-4273-9050-95C3FCD8884F}" type="slidenum">
              <a:rPr lang="en-US"/>
              <a:pPr/>
              <a:t>49</a:t>
            </a:fld>
            <a:endParaRPr lang="en-US"/>
          </a:p>
        </p:txBody>
      </p:sp>
      <p:sp>
        <p:nvSpPr>
          <p:cNvPr id="1132546" name="Rectangle 2"/>
          <p:cNvSpPr>
            <a:spLocks noGrp="1" noChangeArrowheads="1"/>
          </p:cNvSpPr>
          <p:nvPr>
            <p:ph type="title"/>
          </p:nvPr>
        </p:nvSpPr>
        <p:spPr/>
        <p:txBody>
          <a:bodyPr/>
          <a:lstStyle/>
          <a:p>
            <a:r>
              <a:rPr lang="en-US"/>
              <a:t>Binary Readability: No Problem</a:t>
            </a:r>
          </a:p>
        </p:txBody>
      </p:sp>
      <p:sp>
        <p:nvSpPr>
          <p:cNvPr id="1132547" name="Rectangle 3"/>
          <p:cNvSpPr>
            <a:spLocks noGrp="1" noChangeArrowheads="1"/>
          </p:cNvSpPr>
          <p:nvPr>
            <p:ph type="body" idx="1"/>
          </p:nvPr>
        </p:nvSpPr>
        <p:spPr>
          <a:xfrm>
            <a:off x="381000" y="1371600"/>
            <a:ext cx="8402638" cy="4648200"/>
          </a:xfrm>
        </p:spPr>
        <p:txBody>
          <a:bodyPr/>
          <a:lstStyle/>
          <a:p>
            <a:pPr>
              <a:buFont typeface="Wingdings" pitchFamily="2" charset="2"/>
              <a:buNone/>
            </a:pPr>
            <a:r>
              <a:rPr lang="en-US" b="1" u="sng" dirty="0"/>
              <a:t>Readability</a:t>
            </a:r>
            <a:r>
              <a:rPr lang="en-US" dirty="0"/>
              <a:t> of binary data </a:t>
            </a:r>
            <a:r>
              <a:rPr lang="en-US" b="1" u="sng" dirty="0"/>
              <a:t>isn’t a problem</a:t>
            </a:r>
            <a:r>
              <a:rPr lang="en-US" dirty="0"/>
              <a:t> in </a:t>
            </a:r>
            <a:r>
              <a:rPr lang="en-US" dirty="0" smtClean="0"/>
              <a:t>                   scientific </a:t>
            </a:r>
            <a:r>
              <a:rPr lang="en-US" dirty="0"/>
              <a:t>computing, because:</a:t>
            </a:r>
          </a:p>
          <a:p>
            <a:r>
              <a:rPr lang="en-US" dirty="0"/>
              <a:t>You can always write a little program to read in the binary data and display its text equivalent.</a:t>
            </a:r>
          </a:p>
          <a:p>
            <a:r>
              <a:rPr lang="en-US" dirty="0"/>
              <a:t>If you have lots and lots of data (that is, MBs or GBs), </a:t>
            </a:r>
            <a:r>
              <a:rPr lang="en-US" dirty="0" smtClean="0"/>
              <a:t>          you </a:t>
            </a:r>
            <a:r>
              <a:rPr lang="en-US" dirty="0"/>
              <a:t>wouldn’t want to look at all of it anyway.</a:t>
            </a:r>
          </a:p>
        </p:txBody>
      </p:sp>
    </p:spTree>
    <p:custDataLst>
      <p:tags r:id="rId1"/>
    </p:custDataLst>
    <p:extLst>
      <p:ext uri="{BB962C8B-B14F-4D97-AF65-F5344CB8AC3E}">
        <p14:creationId xmlns:p14="http://schemas.microsoft.com/office/powerpoint/2010/main" val="703364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5</a:t>
            </a:fld>
            <a:endParaRPr lang="en-US"/>
          </a:p>
        </p:txBody>
      </p:sp>
      <p:sp>
        <p:nvSpPr>
          <p:cNvPr id="452610" name="Rectangle 2"/>
          <p:cNvSpPr>
            <a:spLocks noGrp="1" noChangeArrowheads="1"/>
          </p:cNvSpPr>
          <p:nvPr>
            <p:ph type="title"/>
          </p:nvPr>
        </p:nvSpPr>
        <p:spPr/>
        <p:txBody>
          <a:bodyPr/>
          <a:lstStyle/>
          <a:p>
            <a:r>
              <a:rPr lang="en-US" sz="3600" dirty="0" smtClean="0"/>
              <a:t>Zoom</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Go to:</a:t>
            </a:r>
          </a:p>
          <a:p>
            <a:pPr algn="ctr">
              <a:buFont typeface="Wingdings" pitchFamily="2" charset="2"/>
              <a:buNone/>
            </a:pPr>
            <a:r>
              <a:rPr lang="en-US" b="1" dirty="0" smtClean="0">
                <a:latin typeface="Courier New" panose="02070309020205020404" pitchFamily="49" charset="0"/>
                <a:cs typeface="Courier New" panose="02070309020205020404" pitchFamily="49" charset="0"/>
                <a:hlinkClick r:id="rId3"/>
              </a:rPr>
              <a:t>http://zoom.us/j/979158478</a:t>
            </a:r>
            <a:endParaRPr lang="en-US" b="1" dirty="0" smtClean="0">
              <a:latin typeface="Courier New" panose="02070309020205020404" pitchFamily="49" charset="0"/>
              <a:cs typeface="Courier New" panose="02070309020205020404" pitchFamily="49" charset="0"/>
            </a:endParaRPr>
          </a:p>
          <a:p>
            <a:pPr>
              <a:buNone/>
            </a:pPr>
            <a:endParaRPr lang="en-US" dirty="0" smtClean="0"/>
          </a:p>
          <a:p>
            <a:pPr>
              <a:buNone/>
            </a:pPr>
            <a:r>
              <a:rPr lang="en-US" dirty="0" smtClean="0"/>
              <a:t>Many </a:t>
            </a:r>
            <a:r>
              <a:rPr lang="en-US" dirty="0"/>
              <a:t>thanks </a:t>
            </a:r>
            <a:r>
              <a:rPr lang="en-US" dirty="0" smtClean="0"/>
              <a:t>Eddie </a:t>
            </a:r>
            <a:r>
              <a:rPr lang="en-US" dirty="0" err="1" smtClean="0"/>
              <a:t>Huebsch</a:t>
            </a:r>
            <a:r>
              <a:rPr lang="en-US" dirty="0" smtClean="0"/>
              <a:t>, OU CIO, </a:t>
            </a:r>
            <a:r>
              <a:rPr lang="en-US" dirty="0"/>
              <a:t>for providing this</a:t>
            </a:r>
            <a:r>
              <a:rPr lang="en-US" dirty="0" smtClean="0"/>
              <a:t>.</a:t>
            </a:r>
          </a:p>
          <a:p>
            <a:pPr>
              <a:buNone/>
            </a:pPr>
            <a:endParaRPr lang="en-US" dirty="0"/>
          </a:p>
          <a:p>
            <a:pPr>
              <a:buNone/>
            </a:pPr>
            <a:endParaRPr lang="en-US" dirty="0" smtClean="0"/>
          </a:p>
          <a:p>
            <a:pPr>
              <a:buNone/>
            </a:pPr>
            <a:endParaRPr lang="en-US" dirty="0" smtClean="0"/>
          </a:p>
          <a:p>
            <a:pPr>
              <a:buNone/>
            </a:pPr>
            <a:r>
              <a:rPr lang="en-US" b="1" dirty="0" smtClean="0"/>
              <a:t>PLEASE </a:t>
            </a:r>
            <a:r>
              <a:rPr lang="en-US" b="1" dirty="0"/>
              <a:t>MUTE YOURSELF.</a:t>
            </a:r>
          </a:p>
          <a:p>
            <a:pPr>
              <a:buNone/>
            </a:pPr>
            <a:r>
              <a:rPr lang="en-US" b="1" dirty="0"/>
              <a:t>PLEASE MUTE YOURSELF.</a:t>
            </a:r>
          </a:p>
          <a:p>
            <a:pPr>
              <a:buNone/>
            </a:pPr>
            <a:r>
              <a:rPr lang="en-US" b="1" dirty="0"/>
              <a:t>PLEASE MUTE YOURSELF</a:t>
            </a:r>
            <a:r>
              <a:rPr lang="en-US" b="1" dirty="0" smtClean="0"/>
              <a:t>.</a:t>
            </a:r>
            <a:endParaRPr lang="en-US" dirty="0"/>
          </a:p>
        </p:txBody>
      </p:sp>
    </p:spTree>
    <p:extLst>
      <p:ext uri="{BB962C8B-B14F-4D97-AF65-F5344CB8AC3E}">
        <p14:creationId xmlns:p14="http://schemas.microsoft.com/office/powerpoint/2010/main" val="241249161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72482331-FA71-413A-A84F-248996BF7CF0}" type="slidenum">
              <a:rPr lang="en-US"/>
              <a:pPr/>
              <a:t>50</a:t>
            </a:fld>
            <a:endParaRPr lang="en-US"/>
          </a:p>
        </p:txBody>
      </p:sp>
      <p:sp>
        <p:nvSpPr>
          <p:cNvPr id="1133570" name="Rectangle 2"/>
          <p:cNvSpPr>
            <a:spLocks noGrp="1" noChangeArrowheads="1"/>
          </p:cNvSpPr>
          <p:nvPr>
            <p:ph type="title"/>
          </p:nvPr>
        </p:nvSpPr>
        <p:spPr/>
        <p:txBody>
          <a:bodyPr/>
          <a:lstStyle/>
          <a:p>
            <a:r>
              <a:rPr lang="en-US"/>
              <a:t>Binary Portability: Big Problem</a:t>
            </a:r>
          </a:p>
        </p:txBody>
      </p:sp>
      <p:sp>
        <p:nvSpPr>
          <p:cNvPr id="1133571" name="Rectangle 3"/>
          <p:cNvSpPr>
            <a:spLocks noGrp="1" noChangeArrowheads="1"/>
          </p:cNvSpPr>
          <p:nvPr>
            <p:ph type="body" idx="1"/>
          </p:nvPr>
        </p:nvSpPr>
        <p:spPr>
          <a:xfrm>
            <a:off x="533400" y="1309353"/>
            <a:ext cx="8153400" cy="5181600"/>
          </a:xfrm>
        </p:spPr>
        <p:txBody>
          <a:bodyPr/>
          <a:lstStyle/>
          <a:p>
            <a:pPr>
              <a:buFont typeface="Wingdings" pitchFamily="2" charset="2"/>
              <a:buNone/>
            </a:pPr>
            <a:r>
              <a:rPr lang="en-US" b="1" u="sng" dirty="0"/>
              <a:t>Binary data portability</a:t>
            </a:r>
            <a:r>
              <a:rPr lang="en-US" dirty="0"/>
              <a:t> is a </a:t>
            </a:r>
            <a:r>
              <a:rPr lang="en-US" b="1" u="sng" dirty="0"/>
              <a:t>very big problem</a:t>
            </a:r>
            <a:r>
              <a:rPr lang="en-US" dirty="0"/>
              <a:t> in </a:t>
            </a:r>
            <a:r>
              <a:rPr lang="en-US" dirty="0" smtClean="0"/>
              <a:t>         scientific </a:t>
            </a:r>
            <a:r>
              <a:rPr lang="en-US" dirty="0"/>
              <a:t>computing, because data that’s output on one kind of computer may not be readable on another, and so:</a:t>
            </a:r>
          </a:p>
          <a:p>
            <a:r>
              <a:rPr lang="en-US" dirty="0"/>
              <a:t>You can’t output the data on one kind of computer and then use them (for example, visualize, analyze) on another kind.</a:t>
            </a:r>
          </a:p>
          <a:p>
            <a:r>
              <a:rPr lang="en-US" dirty="0"/>
              <a:t>Some day the kind of computer that output the data will be obsolete, so there may be no computer in the world that can input it, and thus the data are lost.</a:t>
            </a:r>
          </a:p>
        </p:txBody>
      </p:sp>
    </p:spTree>
    <p:custDataLst>
      <p:tags r:id="rId1"/>
    </p:custDataLst>
    <p:extLst>
      <p:ext uri="{BB962C8B-B14F-4D97-AF65-F5344CB8AC3E}">
        <p14:creationId xmlns:p14="http://schemas.microsoft.com/office/powerpoint/2010/main" val="3860336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4519EC63-999E-4915-A420-5202EB1068CF}" type="slidenum">
              <a:rPr lang="en-US"/>
              <a:pPr/>
              <a:t>51</a:t>
            </a:fld>
            <a:endParaRPr lang="en-US"/>
          </a:p>
        </p:txBody>
      </p:sp>
      <p:sp>
        <p:nvSpPr>
          <p:cNvPr id="1134594" name="Rectangle 2"/>
          <p:cNvSpPr>
            <a:spLocks noGrp="1" noChangeArrowheads="1"/>
          </p:cNvSpPr>
          <p:nvPr>
            <p:ph type="title"/>
          </p:nvPr>
        </p:nvSpPr>
        <p:spPr/>
        <p:txBody>
          <a:bodyPr/>
          <a:lstStyle/>
          <a:p>
            <a:r>
              <a:rPr lang="en-US"/>
              <a:t>Portable Binary Data</a:t>
            </a:r>
          </a:p>
        </p:txBody>
      </p:sp>
      <p:sp>
        <p:nvSpPr>
          <p:cNvPr id="1134595" name="Rectangle 3"/>
          <p:cNvSpPr>
            <a:spLocks noGrp="1" noChangeArrowheads="1"/>
          </p:cNvSpPr>
          <p:nvPr>
            <p:ph type="body" idx="1"/>
          </p:nvPr>
        </p:nvSpPr>
        <p:spPr>
          <a:xfrm>
            <a:off x="457200" y="1371600"/>
            <a:ext cx="8458200" cy="4648200"/>
          </a:xfrm>
        </p:spPr>
        <p:txBody>
          <a:bodyPr/>
          <a:lstStyle/>
          <a:p>
            <a:pPr>
              <a:buFont typeface="Wingdings" pitchFamily="2" charset="2"/>
              <a:buNone/>
            </a:pPr>
            <a:r>
              <a:rPr lang="en-US" dirty="0"/>
              <a:t>The HPC community noticed this problem some years ago, </a:t>
            </a:r>
            <a:r>
              <a:rPr lang="en-US" dirty="0" smtClean="0"/>
              <a:t>        and </a:t>
            </a:r>
            <a:r>
              <a:rPr lang="en-US" dirty="0"/>
              <a:t>so a number of portable binary data formats were developed.</a:t>
            </a:r>
          </a:p>
          <a:p>
            <a:pPr>
              <a:lnSpc>
                <a:spcPct val="80000"/>
              </a:lnSpc>
              <a:buFont typeface="Wingdings" pitchFamily="2" charset="2"/>
              <a:buNone/>
            </a:pPr>
            <a:r>
              <a:rPr lang="en-US" dirty="0"/>
              <a:t>The two most popular are:</a:t>
            </a:r>
          </a:p>
          <a:p>
            <a:r>
              <a:rPr lang="en-US" b="1" u="sng" dirty="0"/>
              <a:t>HDF</a:t>
            </a:r>
            <a:r>
              <a:rPr lang="en-US" dirty="0"/>
              <a:t> (Hierarchical Data Format) from the National Center for Supercomputing Applications:</a:t>
            </a:r>
          </a:p>
          <a:p>
            <a:pPr>
              <a:buFont typeface="Wingdings" pitchFamily="2" charset="2"/>
              <a:buNone/>
            </a:pPr>
            <a:r>
              <a:rPr lang="en-US" b="1" dirty="0">
                <a:solidFill>
                  <a:srgbClr val="008000"/>
                </a:solidFill>
                <a:latin typeface="Courier New" pitchFamily="49" charset="0"/>
              </a:rPr>
              <a:t>	</a:t>
            </a:r>
            <a:r>
              <a:rPr lang="en-US" b="1" dirty="0">
                <a:solidFill>
                  <a:srgbClr val="008000"/>
                </a:solidFill>
                <a:latin typeface="Courier New" pitchFamily="49" charset="0"/>
                <a:hlinkClick r:id="rId3"/>
              </a:rPr>
              <a:t>http://www.hdfgroup.org/</a:t>
            </a:r>
            <a:endParaRPr lang="en-US" b="1" dirty="0">
              <a:solidFill>
                <a:srgbClr val="008000"/>
              </a:solidFill>
              <a:latin typeface="Courier New" pitchFamily="49" charset="0"/>
            </a:endParaRPr>
          </a:p>
          <a:p>
            <a:r>
              <a:rPr lang="en-US" b="1" u="sng" dirty="0" err="1"/>
              <a:t>NetCDF</a:t>
            </a:r>
            <a:r>
              <a:rPr lang="en-US" dirty="0"/>
              <a:t> (Network Common Data Form) from </a:t>
            </a:r>
            <a:r>
              <a:rPr lang="en-US" dirty="0" err="1"/>
              <a:t>Unidata</a:t>
            </a:r>
            <a:r>
              <a:rPr lang="en-US" dirty="0"/>
              <a:t>: </a:t>
            </a:r>
          </a:p>
          <a:p>
            <a:pPr>
              <a:buFont typeface="Wingdings" pitchFamily="2" charset="2"/>
              <a:buNone/>
            </a:pPr>
            <a:r>
              <a:rPr lang="en-US" b="1" dirty="0">
                <a:solidFill>
                  <a:srgbClr val="008000"/>
                </a:solidFill>
                <a:latin typeface="Courier New" pitchFamily="49" charset="0"/>
                <a:hlinkClick r:id="rId4"/>
              </a:rPr>
              <a:t>http://www.unidata.ucar.edu/software/netcdf</a:t>
            </a:r>
            <a:endParaRPr lang="en-US" b="1" dirty="0">
              <a:solidFill>
                <a:srgbClr val="008000"/>
              </a:solidFill>
              <a:latin typeface="Courier New" pitchFamily="49" charset="0"/>
            </a:endParaRPr>
          </a:p>
        </p:txBody>
      </p:sp>
    </p:spTree>
    <p:custDataLst>
      <p:tags r:id="rId1"/>
    </p:custDataLst>
    <p:extLst>
      <p:ext uri="{BB962C8B-B14F-4D97-AF65-F5344CB8AC3E}">
        <p14:creationId xmlns:p14="http://schemas.microsoft.com/office/powerpoint/2010/main" val="16643616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E4150BFF-06F6-460C-BA17-53B9C328634E}" type="slidenum">
              <a:rPr lang="en-US"/>
              <a:pPr/>
              <a:t>52</a:t>
            </a:fld>
            <a:endParaRPr lang="en-US"/>
          </a:p>
        </p:txBody>
      </p:sp>
      <p:sp>
        <p:nvSpPr>
          <p:cNvPr id="1135618" name="Rectangle 2"/>
          <p:cNvSpPr>
            <a:spLocks noGrp="1" noChangeArrowheads="1"/>
          </p:cNvSpPr>
          <p:nvPr>
            <p:ph type="title"/>
          </p:nvPr>
        </p:nvSpPr>
        <p:spPr/>
        <p:txBody>
          <a:bodyPr/>
          <a:lstStyle/>
          <a:p>
            <a:r>
              <a:rPr lang="en-US"/>
              <a:t>Advantages of Portable I/O</a:t>
            </a:r>
          </a:p>
        </p:txBody>
      </p:sp>
      <p:sp>
        <p:nvSpPr>
          <p:cNvPr id="1135619" name="Rectangle 3"/>
          <p:cNvSpPr>
            <a:spLocks noGrp="1" noChangeArrowheads="1"/>
          </p:cNvSpPr>
          <p:nvPr>
            <p:ph type="body" idx="1"/>
          </p:nvPr>
        </p:nvSpPr>
        <p:spPr>
          <a:xfrm>
            <a:off x="381000" y="1371600"/>
            <a:ext cx="8402638" cy="4648200"/>
          </a:xfrm>
        </p:spPr>
        <p:txBody>
          <a:bodyPr/>
          <a:lstStyle/>
          <a:p>
            <a:pPr>
              <a:buFont typeface="Wingdings" pitchFamily="2" charset="2"/>
              <a:buNone/>
            </a:pPr>
            <a:r>
              <a:rPr lang="en-US" dirty="0"/>
              <a:t>Portable binary I/O packages:</a:t>
            </a:r>
          </a:p>
          <a:p>
            <a:r>
              <a:rPr lang="en-US" dirty="0"/>
              <a:t>give you portable binary I/O;</a:t>
            </a:r>
          </a:p>
          <a:p>
            <a:r>
              <a:rPr lang="en-US" dirty="0"/>
              <a:t>have simple, clear APIs;</a:t>
            </a:r>
          </a:p>
          <a:p>
            <a:r>
              <a:rPr lang="en-US" dirty="0"/>
              <a:t>are available for </a:t>
            </a:r>
            <a:r>
              <a:rPr lang="en-US" b="1" u="sng" dirty="0">
                <a:solidFill>
                  <a:schemeClr val="folHlink"/>
                </a:solidFill>
              </a:rPr>
              <a:t>free</a:t>
            </a:r>
            <a:r>
              <a:rPr lang="en-US" dirty="0"/>
              <a:t>;</a:t>
            </a:r>
          </a:p>
          <a:p>
            <a:r>
              <a:rPr lang="en-US" dirty="0"/>
              <a:t>run on most platforms;</a:t>
            </a:r>
          </a:p>
          <a:p>
            <a:r>
              <a:rPr lang="en-US" dirty="0"/>
              <a:t>allow you to </a:t>
            </a:r>
            <a:r>
              <a:rPr lang="en-US" b="1" u="sng" dirty="0"/>
              <a:t>annotate</a:t>
            </a:r>
            <a:r>
              <a:rPr lang="en-US" dirty="0"/>
              <a:t> your data (for example, put into </a:t>
            </a:r>
            <a:r>
              <a:rPr lang="en-US" dirty="0" smtClean="0"/>
              <a:t>the </a:t>
            </a:r>
            <a:r>
              <a:rPr lang="en-US" dirty="0"/>
              <a:t>file the variable names, units, experiment name, grid description, </a:t>
            </a:r>
            <a:r>
              <a:rPr lang="en-US" dirty="0" err="1"/>
              <a:t>etc</a:t>
            </a:r>
            <a:r>
              <a:rPr lang="en-US" dirty="0"/>
              <a:t>).</a:t>
            </a:r>
          </a:p>
          <a:p>
            <a:pPr>
              <a:buFont typeface="Wingdings" pitchFamily="2" charset="2"/>
              <a:buNone/>
            </a:pPr>
            <a:r>
              <a:rPr lang="en-US" dirty="0"/>
              <a:t>Also, both HDF and </a:t>
            </a:r>
            <a:r>
              <a:rPr lang="en-US" dirty="0" err="1"/>
              <a:t>netCDF</a:t>
            </a:r>
            <a:r>
              <a:rPr lang="en-US" dirty="0"/>
              <a:t> support distributed parallel I/O.</a:t>
            </a:r>
          </a:p>
        </p:txBody>
      </p:sp>
    </p:spTree>
    <p:custDataLst>
      <p:tags r:id="rId1"/>
    </p:custDataLst>
    <p:extLst>
      <p:ext uri="{BB962C8B-B14F-4D97-AF65-F5344CB8AC3E}">
        <p14:creationId xmlns:p14="http://schemas.microsoft.com/office/powerpoint/2010/main" val="5123307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ctrTitle"/>
          </p:nvPr>
        </p:nvSpPr>
        <p:spPr>
          <a:xfrm>
            <a:off x="990600" y="2057400"/>
            <a:ext cx="7772400" cy="1143000"/>
          </a:xfrm>
        </p:spPr>
        <p:txBody>
          <a:bodyPr/>
          <a:lstStyle/>
          <a:p>
            <a:pPr>
              <a:lnSpc>
                <a:spcPct val="80000"/>
              </a:lnSpc>
            </a:pPr>
            <a:r>
              <a:rPr lang="en-US" sz="6000"/>
              <a:t>Scientific Visualization</a:t>
            </a:r>
          </a:p>
        </p:txBody>
      </p:sp>
    </p:spTree>
    <p:custDataLst>
      <p:tags r:id="rId1"/>
    </p:custDataLst>
    <p:extLst>
      <p:ext uri="{BB962C8B-B14F-4D97-AF65-F5344CB8AC3E}">
        <p14:creationId xmlns:p14="http://schemas.microsoft.com/office/powerpoint/2010/main" val="20339241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FA3F535A-F1CF-4032-A22D-1CEDE5BEA4E6}" type="slidenum">
              <a:rPr lang="en-US"/>
              <a:pPr/>
              <a:t>54</a:t>
            </a:fld>
            <a:endParaRPr lang="en-US"/>
          </a:p>
        </p:txBody>
      </p:sp>
      <p:sp>
        <p:nvSpPr>
          <p:cNvPr id="1137666" name="Rectangle 2"/>
          <p:cNvSpPr>
            <a:spLocks noGrp="1" noChangeArrowheads="1"/>
          </p:cNvSpPr>
          <p:nvPr>
            <p:ph type="title"/>
          </p:nvPr>
        </p:nvSpPr>
        <p:spPr/>
        <p:txBody>
          <a:bodyPr/>
          <a:lstStyle/>
          <a:p>
            <a:r>
              <a:rPr lang="en-US"/>
              <a:t>Too Many Numbers</a:t>
            </a:r>
          </a:p>
        </p:txBody>
      </p:sp>
      <p:sp>
        <p:nvSpPr>
          <p:cNvPr id="1137667" name="Rectangle 3"/>
          <p:cNvSpPr>
            <a:spLocks noGrp="1" noChangeArrowheads="1"/>
          </p:cNvSpPr>
          <p:nvPr>
            <p:ph type="body" idx="1"/>
          </p:nvPr>
        </p:nvSpPr>
        <p:spPr>
          <a:xfrm>
            <a:off x="533400" y="1219200"/>
            <a:ext cx="8153400" cy="4953000"/>
          </a:xfrm>
        </p:spPr>
        <p:txBody>
          <a:bodyPr/>
          <a:lstStyle/>
          <a:p>
            <a:pPr>
              <a:buFont typeface="Wingdings" pitchFamily="2" charset="2"/>
              <a:buNone/>
            </a:pPr>
            <a:r>
              <a:rPr lang="en-US"/>
              <a:t>A typical scientific code outputs lots and lots of data.</a:t>
            </a:r>
          </a:p>
          <a:p>
            <a:pPr>
              <a:buFont typeface="Wingdings" pitchFamily="2" charset="2"/>
              <a:buNone/>
            </a:pPr>
            <a:endParaRPr lang="en-US"/>
          </a:p>
          <a:p>
            <a:pPr>
              <a:buFont typeface="Wingdings" pitchFamily="2" charset="2"/>
              <a:buNone/>
            </a:pPr>
            <a:r>
              <a:rPr lang="en-US"/>
              <a:t>For example, the ARPS weather forecasting code, running a       5 day forecast over the continental U.S. with a resolution of    1 km horizontal and 0.25 km vertical outputting data for every hour would produce about </a:t>
            </a:r>
            <a:r>
              <a:rPr lang="en-US" b="1" u="sng"/>
              <a:t>10 terabytes</a:t>
            </a:r>
            <a:r>
              <a:rPr lang="en-US"/>
              <a:t> (10</a:t>
            </a:r>
            <a:r>
              <a:rPr lang="en-US" baseline="30000"/>
              <a:t>13</a:t>
            </a:r>
            <a:r>
              <a:rPr lang="en-US"/>
              <a:t> bytes).</a:t>
            </a:r>
          </a:p>
          <a:p>
            <a:pPr>
              <a:buFont typeface="Wingdings" pitchFamily="2" charset="2"/>
              <a:buNone/>
            </a:pPr>
            <a:endParaRPr lang="en-US"/>
          </a:p>
          <a:p>
            <a:pPr>
              <a:buFont typeface="Wingdings" pitchFamily="2" charset="2"/>
              <a:buNone/>
            </a:pPr>
            <a:r>
              <a:rPr lang="en-US"/>
              <a:t>No one can look at that many numbers.</a:t>
            </a:r>
          </a:p>
        </p:txBody>
      </p:sp>
    </p:spTree>
    <p:custDataLst>
      <p:tags r:id="rId1"/>
    </p:custDataLst>
    <p:extLst>
      <p:ext uri="{BB962C8B-B14F-4D97-AF65-F5344CB8AC3E}">
        <p14:creationId xmlns:p14="http://schemas.microsoft.com/office/powerpoint/2010/main" val="19650615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7" name="Slide Number Placeholder 4"/>
          <p:cNvSpPr>
            <a:spLocks noGrp="1"/>
          </p:cNvSpPr>
          <p:nvPr>
            <p:ph type="sldNum" sz="quarter" idx="11"/>
          </p:nvPr>
        </p:nvSpPr>
        <p:spPr/>
        <p:txBody>
          <a:bodyPr/>
          <a:lstStyle/>
          <a:p>
            <a:fld id="{AC23BAFA-166C-46F5-8268-8FCAB72BDE94}" type="slidenum">
              <a:rPr lang="en-US"/>
              <a:pPr/>
              <a:t>55</a:t>
            </a:fld>
            <a:endParaRPr lang="en-US"/>
          </a:p>
        </p:txBody>
      </p:sp>
      <p:sp>
        <p:nvSpPr>
          <p:cNvPr id="1138690" name="Rectangle 2"/>
          <p:cNvSpPr>
            <a:spLocks noGrp="1" noChangeArrowheads="1"/>
          </p:cNvSpPr>
          <p:nvPr>
            <p:ph type="title"/>
          </p:nvPr>
        </p:nvSpPr>
        <p:spPr/>
        <p:txBody>
          <a:bodyPr/>
          <a:lstStyle/>
          <a:p>
            <a:r>
              <a:rPr lang="en-US"/>
              <a:t>A Picture is Worth …</a:t>
            </a:r>
          </a:p>
        </p:txBody>
      </p:sp>
      <p:sp>
        <p:nvSpPr>
          <p:cNvPr id="1138691" name="Rectangle 3"/>
          <p:cNvSpPr>
            <a:spLocks noGrp="1" noChangeArrowheads="1"/>
          </p:cNvSpPr>
          <p:nvPr>
            <p:ph type="body" idx="1"/>
          </p:nvPr>
        </p:nvSpPr>
        <p:spPr>
          <a:xfrm>
            <a:off x="5105400" y="1676400"/>
            <a:ext cx="3581400" cy="571500"/>
          </a:xfrm>
        </p:spPr>
        <p:txBody>
          <a:bodyPr/>
          <a:lstStyle/>
          <a:p>
            <a:pPr>
              <a:buFont typeface="Wingdings" pitchFamily="2" charset="2"/>
              <a:buNone/>
            </a:pPr>
            <a:r>
              <a:rPr lang="en-US"/>
              <a:t>… millions of numbers.</a:t>
            </a:r>
          </a:p>
        </p:txBody>
      </p:sp>
      <p:pic>
        <p:nvPicPr>
          <p:cNvPr id="1138692" name="Picture 4" descr="comet73_e_front"/>
          <p:cNvPicPr>
            <a:picLocks noChangeAspect="1" noChangeArrowheads="1"/>
          </p:cNvPicPr>
          <p:nvPr/>
        </p:nvPicPr>
        <p:blipFill>
          <a:blip r:embed="rId3" cstate="print"/>
          <a:srcRect/>
          <a:stretch>
            <a:fillRect/>
          </a:stretch>
        </p:blipFill>
        <p:spPr bwMode="auto">
          <a:xfrm>
            <a:off x="533400" y="1524000"/>
            <a:ext cx="4530725" cy="4506913"/>
          </a:xfrm>
          <a:prstGeom prst="rect">
            <a:avLst/>
          </a:prstGeom>
          <a:noFill/>
        </p:spPr>
      </p:pic>
      <p:sp>
        <p:nvSpPr>
          <p:cNvPr id="1138693" name="Text Box 5"/>
          <p:cNvSpPr txBox="1">
            <a:spLocks noChangeArrowheads="1"/>
          </p:cNvSpPr>
          <p:nvPr/>
        </p:nvSpPr>
        <p:spPr bwMode="auto">
          <a:xfrm>
            <a:off x="5105400" y="2895600"/>
            <a:ext cx="3292475" cy="3081338"/>
          </a:xfrm>
          <a:prstGeom prst="rect">
            <a:avLst/>
          </a:prstGeom>
          <a:noFill/>
          <a:ln w="9525">
            <a:noFill/>
            <a:miter lim="800000"/>
            <a:headEnd/>
            <a:tailEnd/>
          </a:ln>
          <a:effectLst/>
        </p:spPr>
        <p:txBody>
          <a:bodyPr>
            <a:spAutoFit/>
          </a:bodyPr>
          <a:lstStyle/>
          <a:p>
            <a:pPr algn="l"/>
            <a:r>
              <a:rPr lang="en-US" sz="2800"/>
              <a:t>This is Comet Shoemaker-Levy 9, which hit Jupiter in 1994; the image is from 35 seconds after hitting Jupiter’s inner atmosphere.</a:t>
            </a:r>
            <a:r>
              <a:rPr lang="en-US" sz="2800" baseline="30000"/>
              <a:t>[9]</a:t>
            </a:r>
          </a:p>
        </p:txBody>
      </p:sp>
    </p:spTree>
    <p:custDataLst>
      <p:tags r:id="rId1"/>
    </p:custDataLst>
    <p:extLst>
      <p:ext uri="{BB962C8B-B14F-4D97-AF65-F5344CB8AC3E}">
        <p14:creationId xmlns:p14="http://schemas.microsoft.com/office/powerpoint/2010/main" val="26102881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5EBDD85B-6525-4E75-B031-DDA160292F98}" type="slidenum">
              <a:rPr lang="en-US"/>
              <a:pPr/>
              <a:t>56</a:t>
            </a:fld>
            <a:endParaRPr lang="en-US"/>
          </a:p>
        </p:txBody>
      </p:sp>
      <p:sp>
        <p:nvSpPr>
          <p:cNvPr id="1139714" name="Rectangle 2"/>
          <p:cNvSpPr>
            <a:spLocks noGrp="1" noChangeArrowheads="1"/>
          </p:cNvSpPr>
          <p:nvPr>
            <p:ph type="title"/>
          </p:nvPr>
        </p:nvSpPr>
        <p:spPr/>
        <p:txBody>
          <a:bodyPr/>
          <a:lstStyle/>
          <a:p>
            <a:r>
              <a:rPr lang="en-US"/>
              <a:t>Types of Visualization</a:t>
            </a:r>
          </a:p>
        </p:txBody>
      </p:sp>
      <p:sp>
        <p:nvSpPr>
          <p:cNvPr id="1139715" name="Rectangle 3"/>
          <p:cNvSpPr>
            <a:spLocks noGrp="1" noChangeArrowheads="1"/>
          </p:cNvSpPr>
          <p:nvPr>
            <p:ph type="body" idx="1"/>
          </p:nvPr>
        </p:nvSpPr>
        <p:spPr>
          <a:xfrm>
            <a:off x="381000" y="1371600"/>
            <a:ext cx="8153400" cy="4648200"/>
          </a:xfrm>
        </p:spPr>
        <p:txBody>
          <a:bodyPr/>
          <a:lstStyle/>
          <a:p>
            <a:r>
              <a:rPr lang="en-US" dirty="0"/>
              <a:t>Contour lines</a:t>
            </a:r>
          </a:p>
          <a:p>
            <a:r>
              <a:rPr lang="en-US" dirty="0"/>
              <a:t>Slice planes</a:t>
            </a:r>
          </a:p>
          <a:p>
            <a:r>
              <a:rPr lang="en-US" dirty="0" err="1"/>
              <a:t>Isosurfaces</a:t>
            </a:r>
            <a:endParaRPr lang="en-US" dirty="0"/>
          </a:p>
          <a:p>
            <a:r>
              <a:rPr lang="en-US" dirty="0"/>
              <a:t>Streamlines</a:t>
            </a:r>
          </a:p>
          <a:p>
            <a:r>
              <a:rPr lang="en-US" dirty="0"/>
              <a:t>Volume rendering</a:t>
            </a:r>
          </a:p>
          <a:p>
            <a:pPr>
              <a:buFont typeface="Wingdings" pitchFamily="2" charset="2"/>
              <a:buNone/>
            </a:pPr>
            <a:r>
              <a:rPr lang="en-US" dirty="0"/>
              <a:t>… and many others.</a:t>
            </a:r>
          </a:p>
          <a:p>
            <a:pPr>
              <a:buFont typeface="Wingdings" pitchFamily="2" charset="2"/>
              <a:buNone/>
            </a:pPr>
            <a:r>
              <a:rPr lang="en-US" dirty="0"/>
              <a:t>Note: </a:t>
            </a:r>
            <a:r>
              <a:rPr lang="en-US" dirty="0" smtClean="0"/>
              <a:t>Except </a:t>
            </a:r>
            <a:r>
              <a:rPr lang="en-US" dirty="0"/>
              <a:t>for the volume rendering, the following images were created by </a:t>
            </a:r>
            <a:r>
              <a:rPr lang="en-US" dirty="0" smtClean="0"/>
              <a:t>Vis5D.</a:t>
            </a:r>
            <a:r>
              <a:rPr lang="en-US" baseline="30000" dirty="0" smtClean="0"/>
              <a:t>[</a:t>
            </a:r>
            <a:r>
              <a:rPr lang="en-US" baseline="30000" dirty="0"/>
              <a:t>10</a:t>
            </a:r>
            <a:r>
              <a:rPr lang="en-US" baseline="30000" dirty="0" smtClean="0"/>
              <a:t>]</a:t>
            </a:r>
            <a:endParaRPr lang="en-US" dirty="0"/>
          </a:p>
        </p:txBody>
      </p:sp>
    </p:spTree>
    <p:custDataLst>
      <p:tags r:id="rId1"/>
    </p:custDataLst>
    <p:extLst>
      <p:ext uri="{BB962C8B-B14F-4D97-AF65-F5344CB8AC3E}">
        <p14:creationId xmlns:p14="http://schemas.microsoft.com/office/powerpoint/2010/main" val="29691049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6" name="Slide Number Placeholder 4"/>
          <p:cNvSpPr>
            <a:spLocks noGrp="1"/>
          </p:cNvSpPr>
          <p:nvPr>
            <p:ph type="sldNum" sz="quarter" idx="11"/>
          </p:nvPr>
        </p:nvSpPr>
        <p:spPr/>
        <p:txBody>
          <a:bodyPr/>
          <a:lstStyle/>
          <a:p>
            <a:fld id="{2F296284-E7B4-4A95-B9E3-8E56D4BB9A69}" type="slidenum">
              <a:rPr lang="en-US"/>
              <a:pPr/>
              <a:t>57</a:t>
            </a:fld>
            <a:endParaRPr lang="en-US"/>
          </a:p>
        </p:txBody>
      </p:sp>
      <p:sp>
        <p:nvSpPr>
          <p:cNvPr id="1140738" name="Rectangle 2"/>
          <p:cNvSpPr>
            <a:spLocks noGrp="1" noChangeArrowheads="1"/>
          </p:cNvSpPr>
          <p:nvPr>
            <p:ph type="title"/>
          </p:nvPr>
        </p:nvSpPr>
        <p:spPr/>
        <p:txBody>
          <a:bodyPr/>
          <a:lstStyle/>
          <a:p>
            <a:r>
              <a:rPr lang="en-US"/>
              <a:t>Contour Lines</a:t>
            </a:r>
          </a:p>
        </p:txBody>
      </p:sp>
      <p:sp>
        <p:nvSpPr>
          <p:cNvPr id="1140739" name="Rectangle 3"/>
          <p:cNvSpPr>
            <a:spLocks noGrp="1" noChangeArrowheads="1"/>
          </p:cNvSpPr>
          <p:nvPr>
            <p:ph type="body" idx="1"/>
          </p:nvPr>
        </p:nvSpPr>
        <p:spPr>
          <a:xfrm>
            <a:off x="609600" y="1371600"/>
            <a:ext cx="7924800" cy="1501775"/>
          </a:xfrm>
        </p:spPr>
        <p:txBody>
          <a:bodyPr/>
          <a:lstStyle/>
          <a:p>
            <a:pPr>
              <a:buFont typeface="Wingdings" pitchFamily="2" charset="2"/>
              <a:buNone/>
            </a:pPr>
            <a:r>
              <a:rPr lang="en-US"/>
              <a:t>This image shows </a:t>
            </a:r>
            <a:r>
              <a:rPr lang="en-US" b="1" i="1" u="sng"/>
              <a:t>contour lines</a:t>
            </a:r>
            <a:r>
              <a:rPr lang="en-US"/>
              <a:t> of relative humidity.  Each contour line represents a single humidity value.</a:t>
            </a:r>
          </a:p>
        </p:txBody>
      </p:sp>
      <p:pic>
        <p:nvPicPr>
          <p:cNvPr id="1140740" name="Picture 4" descr="ngm_cntr_rh"/>
          <p:cNvPicPr>
            <a:picLocks noChangeAspect="1" noChangeArrowheads="1"/>
          </p:cNvPicPr>
          <p:nvPr/>
        </p:nvPicPr>
        <p:blipFill>
          <a:blip r:embed="rId3" cstate="print"/>
          <a:srcRect/>
          <a:stretch>
            <a:fillRect/>
          </a:stretch>
        </p:blipFill>
        <p:spPr bwMode="auto">
          <a:xfrm>
            <a:off x="2971800" y="2200275"/>
            <a:ext cx="3962400" cy="3962400"/>
          </a:xfrm>
          <a:prstGeom prst="rect">
            <a:avLst/>
          </a:prstGeom>
          <a:noFill/>
        </p:spPr>
      </p:pic>
    </p:spTree>
    <p:custDataLst>
      <p:tags r:id="rId1"/>
    </p:custDataLst>
    <p:extLst>
      <p:ext uri="{BB962C8B-B14F-4D97-AF65-F5344CB8AC3E}">
        <p14:creationId xmlns:p14="http://schemas.microsoft.com/office/powerpoint/2010/main" val="13039178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6" name="Slide Number Placeholder 4"/>
          <p:cNvSpPr>
            <a:spLocks noGrp="1"/>
          </p:cNvSpPr>
          <p:nvPr>
            <p:ph type="sldNum" sz="quarter" idx="11"/>
          </p:nvPr>
        </p:nvSpPr>
        <p:spPr/>
        <p:txBody>
          <a:bodyPr/>
          <a:lstStyle/>
          <a:p>
            <a:fld id="{62D63D22-9F89-466A-97A6-6A7A31DBCDD7}" type="slidenum">
              <a:rPr lang="en-US"/>
              <a:pPr/>
              <a:t>58</a:t>
            </a:fld>
            <a:endParaRPr lang="en-US"/>
          </a:p>
        </p:txBody>
      </p:sp>
      <p:sp>
        <p:nvSpPr>
          <p:cNvPr id="1141762" name="Rectangle 2"/>
          <p:cNvSpPr>
            <a:spLocks noGrp="1" noChangeArrowheads="1"/>
          </p:cNvSpPr>
          <p:nvPr>
            <p:ph type="title"/>
          </p:nvPr>
        </p:nvSpPr>
        <p:spPr/>
        <p:txBody>
          <a:bodyPr/>
          <a:lstStyle/>
          <a:p>
            <a:r>
              <a:rPr lang="en-US"/>
              <a:t>Slice Planes</a:t>
            </a:r>
          </a:p>
        </p:txBody>
      </p:sp>
      <p:sp>
        <p:nvSpPr>
          <p:cNvPr id="1141763" name="Rectangle 3"/>
          <p:cNvSpPr>
            <a:spLocks noGrp="1" noChangeArrowheads="1"/>
          </p:cNvSpPr>
          <p:nvPr>
            <p:ph type="body" idx="1"/>
          </p:nvPr>
        </p:nvSpPr>
        <p:spPr>
          <a:xfrm>
            <a:off x="381000" y="1371600"/>
            <a:ext cx="8229600" cy="2432050"/>
          </a:xfrm>
        </p:spPr>
        <p:txBody>
          <a:bodyPr/>
          <a:lstStyle/>
          <a:p>
            <a:pPr>
              <a:buFont typeface="Wingdings" pitchFamily="2" charset="2"/>
              <a:buNone/>
            </a:pPr>
            <a:r>
              <a:rPr lang="en-US" dirty="0"/>
              <a:t>A </a:t>
            </a:r>
            <a:r>
              <a:rPr lang="en-US" b="1" i="1" u="sng" dirty="0"/>
              <a:t>slice plane</a:t>
            </a:r>
            <a:r>
              <a:rPr lang="en-US" dirty="0"/>
              <a:t> is a single plane passed through a 3D volume.  Typically, it is color coded by mapping some scalar variable to color (for example, low vorticity to blue, high vorticity to red).</a:t>
            </a:r>
          </a:p>
        </p:txBody>
      </p:sp>
      <p:pic>
        <p:nvPicPr>
          <p:cNvPr id="1141764" name="Picture 4" descr="ngm_slcpln_vort"/>
          <p:cNvPicPr>
            <a:picLocks noChangeAspect="1" noChangeArrowheads="1"/>
          </p:cNvPicPr>
          <p:nvPr/>
        </p:nvPicPr>
        <p:blipFill>
          <a:blip r:embed="rId3" cstate="print"/>
          <a:srcRect/>
          <a:stretch>
            <a:fillRect/>
          </a:stretch>
        </p:blipFill>
        <p:spPr bwMode="auto">
          <a:xfrm>
            <a:off x="4876800" y="2743200"/>
            <a:ext cx="3276600" cy="3276600"/>
          </a:xfrm>
          <a:prstGeom prst="rect">
            <a:avLst/>
          </a:prstGeom>
          <a:noFill/>
        </p:spPr>
      </p:pic>
    </p:spTree>
    <p:custDataLst>
      <p:tags r:id="rId1"/>
    </p:custDataLst>
    <p:extLst>
      <p:ext uri="{BB962C8B-B14F-4D97-AF65-F5344CB8AC3E}">
        <p14:creationId xmlns:p14="http://schemas.microsoft.com/office/powerpoint/2010/main" val="25658527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6" name="Slide Number Placeholder 4"/>
          <p:cNvSpPr>
            <a:spLocks noGrp="1"/>
          </p:cNvSpPr>
          <p:nvPr>
            <p:ph type="sldNum" sz="quarter" idx="11"/>
          </p:nvPr>
        </p:nvSpPr>
        <p:spPr/>
        <p:txBody>
          <a:bodyPr/>
          <a:lstStyle/>
          <a:p>
            <a:fld id="{E433DD4A-51D8-450B-819F-C7D275A57577}" type="slidenum">
              <a:rPr lang="en-US"/>
              <a:pPr/>
              <a:t>59</a:t>
            </a:fld>
            <a:endParaRPr lang="en-US"/>
          </a:p>
        </p:txBody>
      </p:sp>
      <p:sp>
        <p:nvSpPr>
          <p:cNvPr id="1142786" name="Rectangle 2"/>
          <p:cNvSpPr>
            <a:spLocks noGrp="1" noChangeArrowheads="1"/>
          </p:cNvSpPr>
          <p:nvPr>
            <p:ph type="title"/>
          </p:nvPr>
        </p:nvSpPr>
        <p:spPr/>
        <p:txBody>
          <a:bodyPr/>
          <a:lstStyle/>
          <a:p>
            <a:r>
              <a:rPr lang="en-US"/>
              <a:t>Isosurfaces</a:t>
            </a:r>
          </a:p>
        </p:txBody>
      </p:sp>
      <p:sp>
        <p:nvSpPr>
          <p:cNvPr id="1142787" name="Rectangle 3"/>
          <p:cNvSpPr>
            <a:spLocks noGrp="1" noChangeArrowheads="1"/>
          </p:cNvSpPr>
          <p:nvPr>
            <p:ph type="body" idx="1"/>
          </p:nvPr>
        </p:nvSpPr>
        <p:spPr>
          <a:xfrm>
            <a:off x="533400" y="1295400"/>
            <a:ext cx="8153400" cy="2057400"/>
          </a:xfrm>
        </p:spPr>
        <p:txBody>
          <a:bodyPr/>
          <a:lstStyle/>
          <a:p>
            <a:pPr>
              <a:buFont typeface="Wingdings" pitchFamily="2" charset="2"/>
              <a:buNone/>
            </a:pPr>
            <a:r>
              <a:rPr lang="en-US" dirty="0"/>
              <a:t>An </a:t>
            </a:r>
            <a:r>
              <a:rPr lang="en-US" b="1" i="1" u="sng" dirty="0" err="1"/>
              <a:t>isosurface</a:t>
            </a:r>
            <a:r>
              <a:rPr lang="en-US" dirty="0"/>
              <a:t> is a surface that has a constant value for </a:t>
            </a:r>
            <a:r>
              <a:rPr lang="en-US" dirty="0" smtClean="0"/>
              <a:t>        some </a:t>
            </a:r>
            <a:r>
              <a:rPr lang="en-US" dirty="0"/>
              <a:t>scalar quantity</a:t>
            </a:r>
            <a:r>
              <a:rPr lang="en-US" dirty="0" smtClean="0"/>
              <a:t>. </a:t>
            </a:r>
            <a:r>
              <a:rPr lang="en-US" dirty="0"/>
              <a:t>This image shows an </a:t>
            </a:r>
            <a:r>
              <a:rPr lang="en-US" dirty="0" err="1"/>
              <a:t>isosurface</a:t>
            </a:r>
            <a:r>
              <a:rPr lang="en-US" dirty="0"/>
              <a:t> of temperature at 0</a:t>
            </a:r>
            <a:r>
              <a:rPr lang="en-US" baseline="30000" dirty="0"/>
              <a:t>o</a:t>
            </a:r>
            <a:r>
              <a:rPr lang="en-US" dirty="0"/>
              <a:t> Celsius, colored with pressure.</a:t>
            </a:r>
          </a:p>
        </p:txBody>
      </p:sp>
      <p:pic>
        <p:nvPicPr>
          <p:cNvPr id="1142788" name="Picture 4" descr="ngm_iso_t273p"/>
          <p:cNvPicPr>
            <a:picLocks noChangeAspect="1" noChangeArrowheads="1"/>
          </p:cNvPicPr>
          <p:nvPr/>
        </p:nvPicPr>
        <p:blipFill>
          <a:blip r:embed="rId3" cstate="print"/>
          <a:srcRect/>
          <a:stretch>
            <a:fillRect/>
          </a:stretch>
        </p:blipFill>
        <p:spPr bwMode="auto">
          <a:xfrm>
            <a:off x="3048000" y="2547938"/>
            <a:ext cx="3581400" cy="3581400"/>
          </a:xfrm>
          <a:prstGeom prst="rect">
            <a:avLst/>
          </a:prstGeom>
          <a:noFill/>
        </p:spPr>
      </p:pic>
    </p:spTree>
    <p:custDataLst>
      <p:tags r:id="rId1"/>
    </p:custDataLst>
    <p:extLst>
      <p:ext uri="{BB962C8B-B14F-4D97-AF65-F5344CB8AC3E}">
        <p14:creationId xmlns:p14="http://schemas.microsoft.com/office/powerpoint/2010/main" val="2076409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6</a:t>
            </a:fld>
            <a:endParaRPr lang="en-US"/>
          </a:p>
        </p:txBody>
      </p:sp>
      <p:sp>
        <p:nvSpPr>
          <p:cNvPr id="452610" name="Rectangle 2"/>
          <p:cNvSpPr>
            <a:spLocks noGrp="1" noChangeArrowheads="1"/>
          </p:cNvSpPr>
          <p:nvPr>
            <p:ph type="title"/>
          </p:nvPr>
        </p:nvSpPr>
        <p:spPr/>
        <p:txBody>
          <a:bodyPr/>
          <a:lstStyle/>
          <a:p>
            <a:r>
              <a:rPr lang="en-US" sz="3600" dirty="0" smtClean="0"/>
              <a:t>YouTub</a:t>
            </a:r>
            <a:r>
              <a:rPr lang="en-US" sz="3600" dirty="0"/>
              <a:t>e</a:t>
            </a:r>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or an Android or iOS handheld using YouTube.</a:t>
            </a:r>
          </a:p>
          <a:p>
            <a:pPr>
              <a:buFont typeface="Wingdings" pitchFamily="2" charset="2"/>
              <a:buNone/>
            </a:pPr>
            <a:r>
              <a:rPr lang="en-US" dirty="0" smtClean="0"/>
              <a:t>Go to YouTube via your preferred web browser or app, and then search for:</a:t>
            </a:r>
          </a:p>
          <a:p>
            <a:pPr algn="ctr">
              <a:buFont typeface="Wingdings" pitchFamily="2" charset="2"/>
              <a:buNone/>
            </a:pPr>
            <a:r>
              <a:rPr lang="en-US" b="1" dirty="0" smtClean="0">
                <a:latin typeface="Courier New" panose="02070309020205020404" pitchFamily="49" charset="0"/>
                <a:cs typeface="Courier New" panose="02070309020205020404" pitchFamily="49" charset="0"/>
              </a:rPr>
              <a:t>Supercomputing </a:t>
            </a:r>
            <a:r>
              <a:rPr lang="en-US" b="1" dirty="0" err="1" smtClean="0">
                <a:latin typeface="Courier New" panose="02070309020205020404" pitchFamily="49" charset="0"/>
                <a:cs typeface="Courier New" panose="02070309020205020404" pitchFamily="49" charset="0"/>
              </a:rPr>
              <a:t>InPlainEnglish</a:t>
            </a:r>
            <a:endParaRPr lang="en-US" b="1" dirty="0" smtClean="0">
              <a:latin typeface="Courier New" panose="02070309020205020404" pitchFamily="49" charset="0"/>
              <a:cs typeface="Courier New" panose="02070309020205020404" pitchFamily="49" charset="0"/>
            </a:endParaRPr>
          </a:p>
          <a:p>
            <a:pPr>
              <a:buNone/>
            </a:pPr>
            <a:endParaRPr lang="en-US" dirty="0" smtClean="0"/>
          </a:p>
          <a:p>
            <a:pPr>
              <a:buNone/>
            </a:pPr>
            <a:r>
              <a:rPr lang="en-US" dirty="0" smtClean="0"/>
              <a:t>(</a:t>
            </a:r>
            <a:r>
              <a:rPr lang="en-US" b="1" dirty="0" err="1">
                <a:latin typeface="Courier New" panose="02070309020205020404" pitchFamily="49" charset="0"/>
                <a:cs typeface="Courier New" panose="02070309020205020404" pitchFamily="49" charset="0"/>
              </a:rPr>
              <a:t>InPlainEnglish</a:t>
            </a:r>
            <a:r>
              <a:rPr lang="en-US" b="1" dirty="0">
                <a:latin typeface="Courier New" panose="02070309020205020404" pitchFamily="49" charset="0"/>
                <a:cs typeface="Courier New" panose="02070309020205020404" pitchFamily="49" charset="0"/>
              </a:rPr>
              <a:t> </a:t>
            </a:r>
            <a:r>
              <a:rPr lang="en-US" dirty="0" smtClean="0"/>
              <a:t>is all one word.)</a:t>
            </a:r>
          </a:p>
          <a:p>
            <a:pPr>
              <a:buNone/>
            </a:pPr>
            <a:r>
              <a:rPr lang="en-US" dirty="0" smtClean="0"/>
              <a:t>Many </a:t>
            </a:r>
            <a:r>
              <a:rPr lang="en-US" dirty="0"/>
              <a:t>thanks to </a:t>
            </a:r>
            <a:r>
              <a:rPr lang="en-US" dirty="0" smtClean="0"/>
              <a:t>Skyler Donahue of </a:t>
            </a:r>
            <a:r>
              <a:rPr lang="en-US" dirty="0"/>
              <a:t>OneNet for providing this</a:t>
            </a:r>
            <a:r>
              <a:rPr lang="en-US" dirty="0" smtClean="0"/>
              <a:t>.</a:t>
            </a:r>
          </a:p>
          <a:p>
            <a:pPr>
              <a:buNone/>
            </a:pPr>
            <a:r>
              <a:rPr lang="en-US" b="1" dirty="0" smtClean="0"/>
              <a:t>PLEASE </a:t>
            </a:r>
            <a:r>
              <a:rPr lang="en-US" b="1" dirty="0"/>
              <a:t>MUTE YOURSELF.</a:t>
            </a:r>
          </a:p>
          <a:p>
            <a:pPr>
              <a:buNone/>
            </a:pPr>
            <a:r>
              <a:rPr lang="en-US" b="1" dirty="0"/>
              <a:t>PLEASE MUTE YOURSELF.</a:t>
            </a:r>
          </a:p>
          <a:p>
            <a:pPr>
              <a:buNone/>
            </a:pPr>
            <a:r>
              <a:rPr lang="en-US" b="1" dirty="0"/>
              <a:t>PLEASE MUTE YOURSELF</a:t>
            </a:r>
            <a:r>
              <a:rPr lang="en-US" b="1" dirty="0" smtClean="0"/>
              <a:t>.</a:t>
            </a:r>
            <a:endParaRPr lang="en-US" dirty="0"/>
          </a:p>
        </p:txBody>
      </p:sp>
    </p:spTree>
    <p:extLst>
      <p:ext uri="{BB962C8B-B14F-4D97-AF65-F5344CB8AC3E}">
        <p14:creationId xmlns:p14="http://schemas.microsoft.com/office/powerpoint/2010/main" val="90785861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6" name="Slide Number Placeholder 4"/>
          <p:cNvSpPr>
            <a:spLocks noGrp="1"/>
          </p:cNvSpPr>
          <p:nvPr>
            <p:ph type="sldNum" sz="quarter" idx="11"/>
          </p:nvPr>
        </p:nvSpPr>
        <p:spPr/>
        <p:txBody>
          <a:bodyPr/>
          <a:lstStyle/>
          <a:p>
            <a:fld id="{143C4114-54BA-453B-A0FA-0E6CEB70673B}" type="slidenum">
              <a:rPr lang="en-US"/>
              <a:pPr/>
              <a:t>60</a:t>
            </a:fld>
            <a:endParaRPr lang="en-US"/>
          </a:p>
        </p:txBody>
      </p:sp>
      <p:sp>
        <p:nvSpPr>
          <p:cNvPr id="1143810" name="Rectangle 2"/>
          <p:cNvSpPr>
            <a:spLocks noGrp="1" noChangeArrowheads="1"/>
          </p:cNvSpPr>
          <p:nvPr>
            <p:ph type="title"/>
          </p:nvPr>
        </p:nvSpPr>
        <p:spPr/>
        <p:txBody>
          <a:bodyPr/>
          <a:lstStyle/>
          <a:p>
            <a:r>
              <a:rPr lang="en-US"/>
              <a:t>Streamlines</a:t>
            </a:r>
          </a:p>
        </p:txBody>
      </p:sp>
      <p:sp>
        <p:nvSpPr>
          <p:cNvPr id="1143811" name="Rectangle 3"/>
          <p:cNvSpPr>
            <a:spLocks noGrp="1" noChangeArrowheads="1"/>
          </p:cNvSpPr>
          <p:nvPr>
            <p:ph type="body" idx="1"/>
          </p:nvPr>
        </p:nvSpPr>
        <p:spPr>
          <a:xfrm>
            <a:off x="609600" y="1371600"/>
            <a:ext cx="7924800" cy="1073150"/>
          </a:xfrm>
        </p:spPr>
        <p:txBody>
          <a:bodyPr/>
          <a:lstStyle/>
          <a:p>
            <a:pPr>
              <a:buFont typeface="Wingdings" pitchFamily="2" charset="2"/>
              <a:buNone/>
            </a:pPr>
            <a:r>
              <a:rPr lang="en-US"/>
              <a:t>A </a:t>
            </a:r>
            <a:r>
              <a:rPr lang="en-US" b="1" i="1" u="sng"/>
              <a:t>streamline</a:t>
            </a:r>
            <a:r>
              <a:rPr lang="en-US"/>
              <a:t> traces a vector quantity (for example, velocity).</a:t>
            </a:r>
          </a:p>
        </p:txBody>
      </p:sp>
      <p:pic>
        <p:nvPicPr>
          <p:cNvPr id="1143812" name="Picture 4" descr="ngm_horzwnd_strm"/>
          <p:cNvPicPr>
            <a:picLocks noChangeAspect="1" noChangeArrowheads="1"/>
          </p:cNvPicPr>
          <p:nvPr/>
        </p:nvPicPr>
        <p:blipFill>
          <a:blip r:embed="rId3" cstate="print"/>
          <a:srcRect/>
          <a:stretch>
            <a:fillRect/>
          </a:stretch>
        </p:blipFill>
        <p:spPr bwMode="auto">
          <a:xfrm>
            <a:off x="2286000" y="1833563"/>
            <a:ext cx="4343400" cy="4343400"/>
          </a:xfrm>
          <a:prstGeom prst="rect">
            <a:avLst/>
          </a:prstGeom>
          <a:noFill/>
        </p:spPr>
      </p:pic>
    </p:spTree>
    <p:custDataLst>
      <p:tags r:id="rId1"/>
    </p:custDataLst>
    <p:extLst>
      <p:ext uri="{BB962C8B-B14F-4D97-AF65-F5344CB8AC3E}">
        <p14:creationId xmlns:p14="http://schemas.microsoft.com/office/powerpoint/2010/main" val="9205570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7" name="Slide Number Placeholder 4"/>
          <p:cNvSpPr>
            <a:spLocks noGrp="1"/>
          </p:cNvSpPr>
          <p:nvPr>
            <p:ph type="sldNum" sz="quarter" idx="11"/>
          </p:nvPr>
        </p:nvSpPr>
        <p:spPr/>
        <p:txBody>
          <a:bodyPr/>
          <a:lstStyle/>
          <a:p>
            <a:fld id="{7E862D3D-54DE-4CE2-8ECB-2B8AA076DF60}" type="slidenum">
              <a:rPr lang="en-US"/>
              <a:pPr/>
              <a:t>61</a:t>
            </a:fld>
            <a:endParaRPr lang="en-US"/>
          </a:p>
        </p:txBody>
      </p:sp>
      <p:sp>
        <p:nvSpPr>
          <p:cNvPr id="1144834" name="Rectangle 2"/>
          <p:cNvSpPr>
            <a:spLocks noGrp="1" noChangeArrowheads="1"/>
          </p:cNvSpPr>
          <p:nvPr>
            <p:ph type="title"/>
          </p:nvPr>
        </p:nvSpPr>
        <p:spPr/>
        <p:txBody>
          <a:bodyPr/>
          <a:lstStyle/>
          <a:p>
            <a:r>
              <a:rPr lang="en-US"/>
              <a:t>Volume Rendering</a:t>
            </a:r>
          </a:p>
        </p:txBody>
      </p:sp>
      <p:sp>
        <p:nvSpPr>
          <p:cNvPr id="1144835" name="Rectangle 3"/>
          <p:cNvSpPr>
            <a:spLocks noGrp="1" noChangeArrowheads="1"/>
          </p:cNvSpPr>
          <p:nvPr>
            <p:ph type="body" idx="1"/>
          </p:nvPr>
        </p:nvSpPr>
        <p:spPr>
          <a:xfrm>
            <a:off x="552450" y="1371600"/>
            <a:ext cx="7924800" cy="1501775"/>
          </a:xfrm>
        </p:spPr>
        <p:txBody>
          <a:bodyPr/>
          <a:lstStyle/>
          <a:p>
            <a:pPr>
              <a:buFont typeface="Wingdings" pitchFamily="2" charset="2"/>
              <a:buNone/>
            </a:pPr>
            <a:r>
              <a:rPr lang="en-US"/>
              <a:t>A </a:t>
            </a:r>
            <a:r>
              <a:rPr lang="en-US" b="1" i="1" u="sng"/>
              <a:t>volume rendering</a:t>
            </a:r>
            <a:r>
              <a:rPr lang="en-US"/>
              <a:t> is created by mapping some variable (for example, energy) to color and another variable (for example, density) to opacity.</a:t>
            </a:r>
          </a:p>
        </p:txBody>
      </p:sp>
      <p:pic>
        <p:nvPicPr>
          <p:cNvPr id="1144836" name="Picture 4" descr="chdm_big"/>
          <p:cNvPicPr>
            <a:picLocks noChangeAspect="1" noChangeArrowheads="1"/>
          </p:cNvPicPr>
          <p:nvPr/>
        </p:nvPicPr>
        <p:blipFill>
          <a:blip r:embed="rId3" cstate="print"/>
          <a:srcRect/>
          <a:stretch>
            <a:fillRect/>
          </a:stretch>
        </p:blipFill>
        <p:spPr bwMode="auto">
          <a:xfrm>
            <a:off x="4572000" y="2362200"/>
            <a:ext cx="3981450" cy="3644900"/>
          </a:xfrm>
          <a:prstGeom prst="rect">
            <a:avLst/>
          </a:prstGeom>
          <a:noFill/>
        </p:spPr>
      </p:pic>
      <p:sp>
        <p:nvSpPr>
          <p:cNvPr id="1144837" name="Text Box 5"/>
          <p:cNvSpPr txBox="1">
            <a:spLocks noChangeArrowheads="1"/>
          </p:cNvSpPr>
          <p:nvPr/>
        </p:nvSpPr>
        <p:spPr bwMode="auto">
          <a:xfrm>
            <a:off x="1066800" y="2971800"/>
            <a:ext cx="3429000" cy="2654300"/>
          </a:xfrm>
          <a:prstGeom prst="rect">
            <a:avLst/>
          </a:prstGeom>
          <a:noFill/>
          <a:ln w="9525">
            <a:noFill/>
            <a:miter lim="800000"/>
            <a:headEnd/>
            <a:tailEnd/>
          </a:ln>
          <a:effectLst/>
        </p:spPr>
        <p:txBody>
          <a:bodyPr>
            <a:spAutoFit/>
          </a:bodyPr>
          <a:lstStyle/>
          <a:p>
            <a:pPr algn="r"/>
            <a:r>
              <a:rPr lang="en-US" sz="2800"/>
              <a:t>This image shows the overall structure of the universe.</a:t>
            </a:r>
            <a:r>
              <a:rPr lang="en-US" sz="2800" baseline="30000"/>
              <a:t>[11]</a:t>
            </a:r>
          </a:p>
          <a:p>
            <a:pPr algn="r"/>
            <a:r>
              <a:rPr lang="en-US" sz="2800"/>
              <a:t>Notice that the image looks like thick colored smoke.</a:t>
            </a:r>
            <a:endParaRPr lang="en-US" sz="2800" baseline="30000"/>
          </a:p>
        </p:txBody>
      </p:sp>
    </p:spTree>
    <p:custDataLst>
      <p:tags r:id="rId1"/>
    </p:custDataLst>
    <p:extLst>
      <p:ext uri="{BB962C8B-B14F-4D97-AF65-F5344CB8AC3E}">
        <p14:creationId xmlns:p14="http://schemas.microsoft.com/office/powerpoint/2010/main" val="28820278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dirty="0" smtClean="0"/>
              <a:t>Thanks for your attention!</a:t>
            </a:r>
            <a:br>
              <a:rPr lang="en-US" sz="6000" dirty="0" smtClean="0"/>
            </a:br>
            <a:r>
              <a:rPr lang="en-US" sz="6000" dirty="0" smtClean="0"/>
              <a:t/>
            </a:r>
            <a:br>
              <a:rPr lang="en-US" sz="6000" dirty="0" smtClean="0"/>
            </a:br>
            <a:r>
              <a:rPr lang="en-US" sz="6000" smtClean="0"/>
              <a:t/>
            </a:r>
            <a:br>
              <a:rPr lang="en-US" sz="6000" smtClean="0"/>
            </a:br>
            <a:r>
              <a:rPr lang="en-US" sz="6000" smtClean="0"/>
              <a:t>Questions</a:t>
            </a:r>
            <a:r>
              <a:rPr lang="en-US" sz="6000" dirty="0" smtClean="0"/>
              <a:t>?</a:t>
            </a:r>
            <a:br>
              <a:rPr lang="en-US" sz="6000" dirty="0" smtClean="0"/>
            </a:br>
            <a:r>
              <a:rPr lang="en-US" sz="3200" dirty="0" smtClean="0">
                <a:hlinkClick r:id="rId5"/>
              </a:rPr>
              <a:t>www.oscer.ou.edu</a:t>
            </a:r>
            <a:endParaRPr lang="en-US" sz="3200" dirty="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245543811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63</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a:t>
            </a:r>
            <a:r>
              <a:rPr lang="en-US" dirty="0" smtClean="0"/>
              <a:t>(Dave </a:t>
            </a:r>
            <a:r>
              <a:rPr lang="en-US" dirty="0"/>
              <a:t>Akin, Patrick </a:t>
            </a:r>
            <a:r>
              <a:rPr lang="en-US" dirty="0" smtClean="0"/>
              <a:t>Calhoun, Kali McLennan, Jason </a:t>
            </a:r>
            <a:r>
              <a:rPr lang="en-US" dirty="0" err="1" smtClean="0"/>
              <a:t>Speckman</a:t>
            </a:r>
            <a:r>
              <a:rPr lang="en-US" dirty="0" smtClean="0"/>
              <a:t>, Brett Zimmerman)</a:t>
            </a:r>
          </a:p>
          <a:p>
            <a:pPr lvl="1">
              <a:lnSpc>
                <a:spcPct val="90000"/>
              </a:lnSpc>
            </a:pPr>
            <a:r>
              <a:rPr lang="en-US" dirty="0" smtClean="0"/>
              <a:t>OSCER Research Computing Facilitators (Jim Ferguson, Horst Severini)</a:t>
            </a:r>
          </a:p>
          <a:p>
            <a:pPr lvl="1">
              <a:lnSpc>
                <a:spcPct val="90000"/>
              </a:lnSpc>
            </a:pPr>
            <a:r>
              <a:rPr lang="en-US" dirty="0" smtClean="0"/>
              <a:t>Debi </a:t>
            </a:r>
            <a:r>
              <a:rPr lang="en-US" dirty="0" err="1" smtClean="0"/>
              <a:t>Gentis</a:t>
            </a:r>
            <a:r>
              <a:rPr lang="en-US" dirty="0" smtClean="0"/>
              <a:t>, OSCER Coordinator</a:t>
            </a:r>
          </a:p>
          <a:p>
            <a:pPr lvl="1">
              <a:lnSpc>
                <a:spcPct val="90000"/>
              </a:lnSpc>
            </a:pPr>
            <a:r>
              <a:rPr lang="en-US" dirty="0" smtClean="0"/>
              <a:t>Kyle Dudgeon, OSCER Manager of Operations</a:t>
            </a:r>
          </a:p>
          <a:p>
            <a:pPr lvl="1">
              <a:lnSpc>
                <a:spcPct val="90000"/>
              </a:lnSpc>
            </a:pPr>
            <a:r>
              <a:rPr lang="en-US" dirty="0" smtClean="0"/>
              <a:t>Ashish </a:t>
            </a:r>
            <a:r>
              <a:rPr lang="en-US" dirty="0" err="1" smtClean="0"/>
              <a:t>Pai</a:t>
            </a:r>
            <a:r>
              <a:rPr lang="en-US" dirty="0" smtClean="0"/>
              <a:t>, </a:t>
            </a:r>
            <a:r>
              <a:rPr lang="en-US" dirty="0"/>
              <a:t>Managing Director for Research IT </a:t>
            </a:r>
            <a:r>
              <a:rPr lang="en-US" dirty="0" smtClean="0"/>
              <a:t>Services</a:t>
            </a:r>
            <a:endParaRPr lang="en-US" dirty="0"/>
          </a:p>
          <a:p>
            <a:pPr lvl="1">
              <a:lnSpc>
                <a:spcPct val="90000"/>
              </a:lnSpc>
            </a:pPr>
            <a:r>
              <a:rPr lang="en-US" dirty="0" smtClean="0"/>
              <a:t>The OU IT network team</a:t>
            </a:r>
          </a:p>
          <a:p>
            <a:pPr lvl="1">
              <a:lnSpc>
                <a:spcPct val="90000"/>
              </a:lnSpc>
            </a:pPr>
            <a:r>
              <a:rPr lang="en-US" dirty="0" smtClean="0"/>
              <a:t>OU CIO Eddie </a:t>
            </a:r>
            <a:r>
              <a:rPr lang="en-US" dirty="0" err="1" smtClean="0"/>
              <a:t>Huebsch</a:t>
            </a:r>
            <a:endParaRPr lang="en-US" dirty="0"/>
          </a:p>
          <a:p>
            <a:pPr>
              <a:lnSpc>
                <a:spcPct val="90000"/>
              </a:lnSpc>
            </a:pPr>
            <a:r>
              <a:rPr lang="en-US" dirty="0" smtClean="0"/>
              <a:t>OneNet: Skyler Donahue</a:t>
            </a:r>
          </a:p>
          <a:p>
            <a:pPr>
              <a:lnSpc>
                <a:spcPct val="90000"/>
              </a:lnSpc>
            </a:pPr>
            <a:r>
              <a:rPr lang="en-US" dirty="0" smtClean="0"/>
              <a:t>Oklahoma State U: Dana Brunson</a:t>
            </a:r>
          </a:p>
        </p:txBody>
      </p:sp>
    </p:spTree>
    <p:extLst>
      <p:ext uri="{BB962C8B-B14F-4D97-AF65-F5344CB8AC3E}">
        <p14:creationId xmlns:p14="http://schemas.microsoft.com/office/powerpoint/2010/main" val="209235296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64</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a:xfrm>
            <a:off x="609600" y="1281545"/>
            <a:ext cx="7924800" cy="4648200"/>
          </a:xfrm>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a:t>
            </a:r>
            <a:r>
              <a:rPr lang="en-US" dirty="0" smtClean="0"/>
              <a:t>phone </a:t>
            </a:r>
            <a:r>
              <a:rPr lang="en-US" dirty="0"/>
              <a:t>bridge to fall back on</a:t>
            </a:r>
            <a:r>
              <a:rPr lang="en-US" dirty="0" smtClean="0"/>
              <a:t>.</a:t>
            </a:r>
          </a:p>
          <a:p>
            <a:pPr>
              <a:buNone/>
            </a:pPr>
            <a:r>
              <a:rPr lang="en-US" b="1" dirty="0"/>
              <a:t>PLEASE MUTE YOURSELF.</a:t>
            </a:r>
          </a:p>
          <a:p>
            <a:pPr>
              <a:buNone/>
            </a:pPr>
            <a:r>
              <a:rPr lang="en-US" b="1" dirty="0"/>
              <a:t>PLEASE MUTE YOURSELF.</a:t>
            </a:r>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192834768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2018!</a:t>
            </a:r>
            <a:endParaRPr lang="en-US" dirty="0"/>
          </a:p>
        </p:txBody>
      </p:sp>
      <p:sp>
        <p:nvSpPr>
          <p:cNvPr id="3" name="Content Placeholder 2"/>
          <p:cNvSpPr>
            <a:spLocks noGrp="1"/>
          </p:cNvSpPr>
          <p:nvPr>
            <p:ph idx="1"/>
          </p:nvPr>
        </p:nvSpPr>
        <p:spPr>
          <a:xfrm>
            <a:off x="392112" y="1339056"/>
            <a:ext cx="8478838" cy="4648200"/>
          </a:xfrm>
        </p:spPr>
        <p:txBody>
          <a:bodyPr/>
          <a:lstStyle/>
          <a:p>
            <a:pPr>
              <a:spcBef>
                <a:spcPts val="0"/>
              </a:spcBef>
              <a:buClrTx/>
              <a:buSzPct val="100000"/>
            </a:pPr>
            <a:r>
              <a:rPr lang="en-US" sz="1800" dirty="0" smtClean="0"/>
              <a:t>Linux Clusters Institute workshops</a:t>
            </a:r>
            <a:r>
              <a:rPr lang="en-US" sz="1900" dirty="0"/>
              <a:t>	</a:t>
            </a:r>
            <a:r>
              <a:rPr lang="en-US" sz="1500" dirty="0" smtClean="0">
                <a:latin typeface="Courier New" panose="02070309020205020404" pitchFamily="49" charset="0"/>
                <a:cs typeface="Courier New" panose="02070309020205020404" pitchFamily="49" charset="0"/>
                <a:hlinkClick r:id="rId3"/>
              </a:rPr>
              <a:t>http://www.linuxclustersinstitute.org/workshops/</a:t>
            </a:r>
            <a:endParaRPr lang="en-US" sz="1500" dirty="0" smtClean="0">
              <a:latin typeface="Courier New" panose="02070309020205020404" pitchFamily="49" charset="0"/>
              <a:cs typeface="Courier New" panose="02070309020205020404" pitchFamily="49" charset="0"/>
            </a:endParaRPr>
          </a:p>
          <a:p>
            <a:pPr lvl="1">
              <a:spcBef>
                <a:spcPts val="0"/>
              </a:spcBef>
              <a:buClrTx/>
              <a:buSzPct val="100000"/>
            </a:pPr>
            <a:r>
              <a:rPr lang="en-US" sz="1400" dirty="0" smtClean="0"/>
              <a:t>Introductory HPC Cluster System Administration: May 14-18 2018 </a:t>
            </a:r>
            <a:r>
              <a:rPr lang="en-US" sz="1400" dirty="0"/>
              <a:t>@ </a:t>
            </a:r>
            <a:r>
              <a:rPr lang="en-US" sz="1400" dirty="0" smtClean="0"/>
              <a:t>U Nebraska, Lincoln NE USA</a:t>
            </a:r>
          </a:p>
          <a:p>
            <a:pPr lvl="1">
              <a:spcBef>
                <a:spcPts val="0"/>
              </a:spcBef>
              <a:buClrTx/>
              <a:buSzPct val="100000"/>
            </a:pPr>
            <a:r>
              <a:rPr lang="en-US" sz="1400" dirty="0">
                <a:latin typeface="Times New Roman" panose="02020603050405020304" pitchFamily="18" charset="0"/>
                <a:cs typeface="Times New Roman" panose="02020603050405020304" pitchFamily="18" charset="0"/>
              </a:rPr>
              <a:t>Intermediate HPC Cluster System Administration: </a:t>
            </a:r>
            <a:r>
              <a:rPr lang="en-US" sz="1400" dirty="0" smtClean="0">
                <a:latin typeface="Times New Roman" panose="02020603050405020304" pitchFamily="18" charset="0"/>
                <a:cs typeface="Times New Roman" panose="02020603050405020304" pitchFamily="18" charset="0"/>
              </a:rPr>
              <a:t>Aug 13-17 2018 @ Yale U, New Haven CT USA</a:t>
            </a:r>
          </a:p>
          <a:p>
            <a:pPr>
              <a:spcBef>
                <a:spcPts val="0"/>
              </a:spcBef>
              <a:buClrTx/>
              <a:buSzPct val="100000"/>
            </a:pPr>
            <a:r>
              <a:rPr lang="en-US" sz="1800" dirty="0" smtClean="0"/>
              <a:t>Great Plains Network Annual Meeting: details coming soon</a:t>
            </a:r>
          </a:p>
          <a:p>
            <a:pPr>
              <a:spcBef>
                <a:spcPts val="0"/>
              </a:spcBef>
              <a:buClrTx/>
              <a:buSzPct val="100000"/>
            </a:pPr>
            <a:r>
              <a:rPr lang="en-US" sz="1800" dirty="0" smtClean="0"/>
              <a:t>Advanced </a:t>
            </a:r>
            <a:r>
              <a:rPr lang="en-US" sz="1800" dirty="0"/>
              <a:t>Cyberinfrastructure Research &amp; Education Facilitators (ACI-REF) Virtual </a:t>
            </a:r>
            <a:r>
              <a:rPr lang="en-US" sz="1800" dirty="0" smtClean="0"/>
              <a:t>Residency Aug 5-10 2018, U Oklahoma, Norman OK USA</a:t>
            </a:r>
          </a:p>
          <a:p>
            <a:pPr>
              <a:spcBef>
                <a:spcPts val="0"/>
              </a:spcBef>
              <a:buClrTx/>
              <a:buSzPct val="100000"/>
            </a:pPr>
            <a:r>
              <a:rPr lang="en-US" sz="1800" dirty="0" smtClean="0"/>
              <a:t>PEARC 2018, July 22-27, Pittsburgh PA USA</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4"/>
              </a:rPr>
              <a:t>https://www.pearc18.pearc.org/</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800" dirty="0" smtClean="0"/>
              <a:t>IEEE Cluster 2018, Sep 10-13, Belfast UK</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https://cluster2018.github.io</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800" b="1" dirty="0" smtClean="0"/>
              <a:t>OKLAHOMA SUPERCOMPUTING SYMPOSIUM 2018, Sep 25-26 2018 @ OU</a:t>
            </a:r>
          </a:p>
          <a:p>
            <a:pPr>
              <a:spcBef>
                <a:spcPts val="0"/>
              </a:spcBef>
              <a:buClrTx/>
              <a:buSzPct val="100000"/>
            </a:pPr>
            <a:r>
              <a:rPr lang="en-US" sz="1800" dirty="0" smtClean="0"/>
              <a:t>SC18 supercomputing conference, Nov 11-16 2018, Dallas TX USA</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http://sc18.supercomputing.org/</a:t>
            </a: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Grab Bag</a:t>
            </a:r>
            <a:endParaRPr lang="en-US" dirty="0" smtClean="0"/>
          </a:p>
          <a:p>
            <a:pPr>
              <a:defRPr/>
            </a:pPr>
            <a:r>
              <a:rPr lang="en-US" dirty="0" smtClean="0"/>
              <a:t>Tue May 1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65</a:t>
            </a:fld>
            <a:endParaRPr lang="en-US"/>
          </a:p>
        </p:txBody>
      </p:sp>
    </p:spTree>
    <p:extLst>
      <p:ext uri="{BB962C8B-B14F-4D97-AF65-F5344CB8AC3E}">
        <p14:creationId xmlns:p14="http://schemas.microsoft.com/office/powerpoint/2010/main" val="212083610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3"/>
          <p:cNvSpPr>
            <a:spLocks noGrp="1"/>
          </p:cNvSpPr>
          <p:nvPr>
            <p:ph type="sldNum" sz="quarter" idx="4294967295"/>
          </p:nvPr>
        </p:nvSpPr>
        <p:spPr>
          <a:xfrm>
            <a:off x="7162800" y="6191250"/>
            <a:ext cx="1295400" cy="457200"/>
          </a:xfrm>
          <a:prstGeom prst="rect">
            <a:avLst/>
          </a:prstGeom>
        </p:spPr>
        <p:txBody>
          <a:bodyPr/>
          <a:lstStyle/>
          <a:p>
            <a:fld id="{14720F7B-0056-4B44-A3F8-EF19B92B478E}" type="slidenum">
              <a:rPr lang="en-US"/>
              <a:pPr/>
              <a:t>66</a:t>
            </a:fld>
            <a:endParaRPr lang="en-US"/>
          </a:p>
        </p:txBody>
      </p:sp>
      <p:sp>
        <p:nvSpPr>
          <p:cNvPr id="1149954" name="Rectangle 2"/>
          <p:cNvSpPr>
            <a:spLocks noGrp="1" noChangeArrowheads="1"/>
          </p:cNvSpPr>
          <p:nvPr>
            <p:ph type="title"/>
          </p:nvPr>
        </p:nvSpPr>
        <p:spPr/>
        <p:txBody>
          <a:bodyPr/>
          <a:lstStyle/>
          <a:p>
            <a:r>
              <a:rPr lang="en-US"/>
              <a:t>References</a:t>
            </a:r>
          </a:p>
        </p:txBody>
      </p:sp>
      <p:sp>
        <p:nvSpPr>
          <p:cNvPr id="1149955" name="Text Box 3"/>
          <p:cNvSpPr txBox="1">
            <a:spLocks noChangeArrowheads="1"/>
          </p:cNvSpPr>
          <p:nvPr/>
        </p:nvSpPr>
        <p:spPr bwMode="auto">
          <a:xfrm>
            <a:off x="304800" y="1219200"/>
            <a:ext cx="8534400" cy="4346575"/>
          </a:xfrm>
          <a:prstGeom prst="rect">
            <a:avLst/>
          </a:prstGeom>
          <a:noFill/>
          <a:ln w="9525">
            <a:noFill/>
            <a:miter lim="800000"/>
            <a:headEnd/>
            <a:tailEnd/>
          </a:ln>
          <a:effectLst/>
        </p:spPr>
        <p:txBody>
          <a:bodyPr>
            <a:spAutoFit/>
          </a:bodyPr>
          <a:lstStyle/>
          <a:p>
            <a:pPr marL="457200" indent="-457200" algn="l"/>
            <a:r>
              <a:rPr lang="en-US" sz="1400">
                <a:solidFill>
                  <a:srgbClr val="003366"/>
                </a:solidFill>
              </a:rPr>
              <a:t>[1] C. L. Lawson, R. J. Hanson, D. Kincaid, and F. T. Krogh, </a:t>
            </a:r>
            <a:r>
              <a:rPr lang="en-US" sz="1400" i="1">
                <a:solidFill>
                  <a:srgbClr val="003366"/>
                </a:solidFill>
              </a:rPr>
              <a:t>Basic Linear Algebra Subprograms for FORTRAN Usage</a:t>
            </a:r>
            <a:r>
              <a:rPr lang="en-US" sz="1400">
                <a:solidFill>
                  <a:srgbClr val="003366"/>
                </a:solidFill>
              </a:rPr>
              <a:t>, </a:t>
            </a:r>
            <a:r>
              <a:rPr lang="en-US" sz="1400">
                <a:solidFill>
                  <a:srgbClr val="003366"/>
                </a:solidFill>
                <a:hlinkClick r:id="rId3"/>
              </a:rPr>
              <a:t>ACM Trans. Math. Soft., 5 (1979)</a:t>
            </a:r>
            <a:r>
              <a:rPr lang="en-US" sz="1400">
                <a:solidFill>
                  <a:srgbClr val="003366"/>
                </a:solidFill>
              </a:rPr>
              <a:t>, pp. 308--323.</a:t>
            </a:r>
          </a:p>
          <a:p>
            <a:pPr marL="457200" indent="-457200" algn="l"/>
            <a:r>
              <a:rPr lang="en-US" sz="1400">
                <a:solidFill>
                  <a:srgbClr val="003366"/>
                </a:solidFill>
              </a:rPr>
              <a:t>[2] </a:t>
            </a:r>
            <a:r>
              <a:rPr lang="en-US" sz="1400">
                <a:solidFill>
                  <a:srgbClr val="003366"/>
                </a:solidFill>
                <a:latin typeface="Courier New" pitchFamily="49" charset="0"/>
                <a:hlinkClick r:id="rId4"/>
              </a:rPr>
              <a:t>http://www.netlib.org/blas/</a:t>
            </a:r>
            <a:endParaRPr lang="en-US" sz="1400">
              <a:solidFill>
                <a:srgbClr val="003366"/>
              </a:solidFill>
              <a:latin typeface="Courier New" pitchFamily="49" charset="0"/>
            </a:endParaRPr>
          </a:p>
          <a:p>
            <a:pPr marL="457200" indent="-457200" algn="l"/>
            <a:r>
              <a:rPr lang="en-US" sz="1400">
                <a:solidFill>
                  <a:srgbClr val="003366"/>
                </a:solidFill>
              </a:rPr>
              <a:t>[3] </a:t>
            </a:r>
            <a:r>
              <a:rPr lang="en-US" sz="1400">
                <a:solidFill>
                  <a:srgbClr val="003366"/>
                </a:solidFill>
                <a:latin typeface="Courier New" pitchFamily="49" charset="0"/>
                <a:hlinkClick r:id="rId5"/>
              </a:rPr>
              <a:t>http://math-atlas.sourceforge.net/</a:t>
            </a:r>
            <a:endParaRPr lang="en-US" sz="1400">
              <a:solidFill>
                <a:srgbClr val="003366"/>
              </a:solidFill>
              <a:latin typeface="Courier New" pitchFamily="49" charset="0"/>
            </a:endParaRPr>
          </a:p>
          <a:p>
            <a:pPr marL="457200" indent="-457200" algn="l"/>
            <a:r>
              <a:rPr lang="en-US" sz="1400">
                <a:solidFill>
                  <a:srgbClr val="003366"/>
                </a:solidFill>
              </a:rPr>
              <a:t>[4] E. Anderson, Z. Bai, C. Bischof, S. Blackford, J. Demmel, J. Dongarra, J. Du Croz, A. Greenbaum, S. Hammarling, A. McKenney, D. Sorensen, </a:t>
            </a:r>
            <a:r>
              <a:rPr lang="en-US" sz="1400" i="1">
                <a:solidFill>
                  <a:srgbClr val="003366"/>
                </a:solidFill>
              </a:rPr>
              <a:t>LAPACK Users' Guide, </a:t>
            </a:r>
            <a:r>
              <a:rPr lang="en-US" sz="1400">
                <a:solidFill>
                  <a:srgbClr val="003366"/>
                </a:solidFill>
              </a:rPr>
              <a:t>3</a:t>
            </a:r>
            <a:r>
              <a:rPr lang="en-US" sz="1400" baseline="30000">
                <a:solidFill>
                  <a:srgbClr val="003366"/>
                </a:solidFill>
              </a:rPr>
              <a:t>rd</a:t>
            </a:r>
            <a:r>
              <a:rPr lang="en-US" sz="1400">
                <a:solidFill>
                  <a:srgbClr val="003366"/>
                </a:solidFill>
              </a:rPr>
              <a:t> ed, 1999. </a:t>
            </a:r>
            <a:r>
              <a:rPr lang="en-US" sz="1400">
                <a:solidFill>
                  <a:srgbClr val="003366"/>
                </a:solidFill>
                <a:latin typeface="Courier New" pitchFamily="49" charset="0"/>
                <a:hlinkClick r:id="rId6"/>
              </a:rPr>
              <a:t>http://www.netlib.org/lapack/</a:t>
            </a:r>
            <a:endParaRPr lang="en-US" sz="1400">
              <a:solidFill>
                <a:srgbClr val="003366"/>
              </a:solidFill>
              <a:latin typeface="Courier New" pitchFamily="49" charset="0"/>
            </a:endParaRPr>
          </a:p>
          <a:p>
            <a:pPr marL="457200" indent="-457200" algn="l"/>
            <a:r>
              <a:rPr lang="en-US" sz="1400">
                <a:solidFill>
                  <a:srgbClr val="003366"/>
                </a:solidFill>
              </a:rPr>
              <a:t>[5] L. S. Blackford, J. Choi, A. Cleary, E. D'Azevedo, J. Demmel, I. Dhillon, J. Dongarra, S. Hammarling, G. Henry, A. Petitet, K. Stanley, D. Walker, R. C. Whaley, </a:t>
            </a:r>
            <a:r>
              <a:rPr lang="en-US" sz="1400" i="1">
                <a:solidFill>
                  <a:srgbClr val="003366"/>
                </a:solidFill>
              </a:rPr>
              <a:t>ScaLAPACK Users' Guide</a:t>
            </a:r>
            <a:r>
              <a:rPr lang="en-US" sz="1400">
                <a:solidFill>
                  <a:srgbClr val="003366"/>
                </a:solidFill>
              </a:rPr>
              <a:t>, 1997. </a:t>
            </a:r>
            <a:r>
              <a:rPr lang="en-US" sz="1400">
                <a:solidFill>
                  <a:srgbClr val="003366"/>
                </a:solidFill>
                <a:latin typeface="Courier New" pitchFamily="49" charset="0"/>
                <a:hlinkClick r:id="rId7"/>
              </a:rPr>
              <a:t>http://www.netlib.org/scalapack/</a:t>
            </a:r>
            <a:endParaRPr lang="en-US" sz="1400">
              <a:solidFill>
                <a:srgbClr val="003366"/>
              </a:solidFill>
              <a:latin typeface="Courier New" pitchFamily="49" charset="0"/>
            </a:endParaRPr>
          </a:p>
          <a:p>
            <a:pPr marL="457200" indent="-457200" algn="l"/>
            <a:r>
              <a:rPr lang="en-US" sz="1400">
                <a:solidFill>
                  <a:srgbClr val="003366"/>
                </a:solidFill>
              </a:rPr>
              <a:t>[6] S. Balay, K. Buschelman, W. D. Gropp, D. Kaushik, L. Curfman McInnes and B. F. Smith, PETSc home page, 2001. </a:t>
            </a:r>
            <a:r>
              <a:rPr lang="en-US" sz="1400">
                <a:solidFill>
                  <a:srgbClr val="003366"/>
                </a:solidFill>
                <a:latin typeface="Courier New" pitchFamily="49" charset="0"/>
                <a:hlinkClick r:id="rId8"/>
              </a:rPr>
              <a:t>http://www.mcs.anl.gov/petsc</a:t>
            </a:r>
            <a:endParaRPr lang="en-US" sz="1400">
              <a:solidFill>
                <a:srgbClr val="003366"/>
              </a:solidFill>
              <a:latin typeface="Courier New" pitchFamily="49" charset="0"/>
            </a:endParaRPr>
          </a:p>
          <a:p>
            <a:pPr marL="457200" indent="-457200" algn="l"/>
            <a:r>
              <a:rPr lang="en-US" sz="1400">
                <a:solidFill>
                  <a:srgbClr val="003366"/>
                </a:solidFill>
              </a:rPr>
              <a:t>[7] S. Balay, W. D. Gropp. L. Curfman McInnes and B. Smith, </a:t>
            </a:r>
            <a:r>
              <a:rPr lang="en-US" sz="1400" i="1">
                <a:solidFill>
                  <a:srgbClr val="003366"/>
                </a:solidFill>
              </a:rPr>
              <a:t>PETSc Users Manual</a:t>
            </a:r>
            <a:r>
              <a:rPr lang="en-US" sz="1400">
                <a:solidFill>
                  <a:srgbClr val="003366"/>
                </a:solidFill>
              </a:rPr>
              <a:t>, ANL-95/11 - Revision 2.1.0, Argonne National Laboratory, 2001.</a:t>
            </a:r>
          </a:p>
          <a:p>
            <a:pPr marL="457200" indent="-457200" algn="l"/>
            <a:r>
              <a:rPr lang="en-US" sz="1400">
                <a:solidFill>
                  <a:srgbClr val="003366"/>
                </a:solidFill>
              </a:rPr>
              <a:t>[8] S. Balay, W. D. Gropp, L. Curfman McInnes and B. F. Smith, "Efficient Management of Parallelism in Object Oriented Numerical Software Libraries", in </a:t>
            </a:r>
            <a:r>
              <a:rPr lang="en-US" sz="1400" i="1">
                <a:solidFill>
                  <a:srgbClr val="003366"/>
                </a:solidFill>
              </a:rPr>
              <a:t>Modern Software Tools in Scientific Computing</a:t>
            </a:r>
            <a:r>
              <a:rPr lang="en-US" sz="1400">
                <a:solidFill>
                  <a:srgbClr val="003366"/>
                </a:solidFill>
              </a:rPr>
              <a:t>, E. Arge, A. M. Bruaset and H. P. Langtangen, editors, Birkhauser Press, 1997, 163-202.</a:t>
            </a:r>
          </a:p>
          <a:p>
            <a:pPr marL="457200" indent="-457200" algn="l"/>
            <a:r>
              <a:rPr lang="en-US" sz="1400">
                <a:solidFill>
                  <a:srgbClr val="003366"/>
                </a:solidFill>
              </a:rPr>
              <a:t>[9]  </a:t>
            </a:r>
            <a:r>
              <a:rPr lang="en-US" sz="1400">
                <a:solidFill>
                  <a:srgbClr val="003366"/>
                </a:solidFill>
                <a:latin typeface="Courier New" pitchFamily="49" charset="0"/>
                <a:hlinkClick r:id="rId9"/>
              </a:rPr>
              <a:t>http://hneeman.oscer.ou.edu/hamr.html</a:t>
            </a:r>
            <a:endParaRPr lang="en-US" sz="1400">
              <a:solidFill>
                <a:srgbClr val="003366"/>
              </a:solidFill>
            </a:endParaRPr>
          </a:p>
          <a:p>
            <a:pPr marL="457200" indent="-457200" algn="l"/>
            <a:r>
              <a:rPr lang="en-US" sz="1400">
                <a:solidFill>
                  <a:srgbClr val="003366"/>
                </a:solidFill>
              </a:rPr>
              <a:t>[10] </a:t>
            </a:r>
            <a:r>
              <a:rPr lang="en-US" sz="1400">
                <a:solidFill>
                  <a:srgbClr val="003366"/>
                </a:solidFill>
                <a:latin typeface="Courier New" pitchFamily="49" charset="0"/>
                <a:hlinkClick r:id="rId10"/>
              </a:rPr>
              <a:t>http://www.ssec.wisc.edu/~billh/vis5d.html</a:t>
            </a:r>
            <a:endParaRPr lang="en-US" sz="1400">
              <a:solidFill>
                <a:srgbClr val="003366"/>
              </a:solidFill>
              <a:latin typeface="Courier New" pitchFamily="49" charset="0"/>
            </a:endParaRPr>
          </a:p>
          <a:p>
            <a:pPr marL="457200" indent="-457200" algn="l"/>
            <a:r>
              <a:rPr lang="en-US" sz="1400">
                <a:solidFill>
                  <a:srgbClr val="003366"/>
                </a:solidFill>
              </a:rPr>
              <a:t>[11]  Image by Greg Bryan, MIT.</a:t>
            </a:r>
            <a:endParaRPr lang="en-US" sz="1400">
              <a:solidFill>
                <a:srgbClr val="003366"/>
              </a:solidFill>
              <a:latin typeface="Courier New" pitchFamily="49" charset="0"/>
            </a:endParaRPr>
          </a:p>
        </p:txBody>
      </p:sp>
    </p:spTree>
    <p:custDataLst>
      <p:tags r:id="rId1"/>
    </p:custDataLst>
    <p:extLst>
      <p:ext uri="{BB962C8B-B14F-4D97-AF65-F5344CB8AC3E}">
        <p14:creationId xmlns:p14="http://schemas.microsoft.com/office/powerpoint/2010/main" val="2934213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7</a:t>
            </a:fld>
            <a:endParaRPr lang="en-US"/>
          </a:p>
        </p:txBody>
      </p:sp>
      <p:sp>
        <p:nvSpPr>
          <p:cNvPr id="452610" name="Rectangle 2"/>
          <p:cNvSpPr>
            <a:spLocks noGrp="1" noChangeArrowheads="1"/>
          </p:cNvSpPr>
          <p:nvPr>
            <p:ph type="title"/>
          </p:nvPr>
        </p:nvSpPr>
        <p:spPr/>
        <p:txBody>
          <a:bodyPr/>
          <a:lstStyle/>
          <a:p>
            <a:r>
              <a:rPr lang="en-US" sz="3600" dirty="0" smtClean="0"/>
              <a:t>Twitch</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or an Android or iOS handheld using Twitch.</a:t>
            </a:r>
          </a:p>
          <a:p>
            <a:pPr>
              <a:buFont typeface="Wingdings" pitchFamily="2" charset="2"/>
              <a:buNone/>
            </a:pPr>
            <a:r>
              <a:rPr lang="en-US" dirty="0" smtClean="0"/>
              <a:t>Go to:</a:t>
            </a:r>
          </a:p>
          <a:p>
            <a:pPr algn="ctr">
              <a:buFont typeface="Wingdings" pitchFamily="2" charset="2"/>
              <a:buNone/>
            </a:pPr>
            <a:r>
              <a:rPr lang="en-US" b="1" dirty="0" smtClean="0">
                <a:latin typeface="Courier New" panose="02070309020205020404" pitchFamily="49" charset="0"/>
                <a:cs typeface="Courier New" panose="02070309020205020404" pitchFamily="49" charset="0"/>
                <a:hlinkClick r:id="rId3"/>
              </a:rPr>
              <a:t>http://www.twitch.tv/sipe2018</a:t>
            </a:r>
            <a:endParaRPr lang="en-US" b="1" dirty="0" smtClean="0">
              <a:latin typeface="Courier New" panose="02070309020205020404" pitchFamily="49" charset="0"/>
              <a:cs typeface="Courier New" panose="02070309020205020404" pitchFamily="49" charset="0"/>
            </a:endParaRPr>
          </a:p>
          <a:p>
            <a:pPr>
              <a:buNone/>
            </a:pPr>
            <a:endParaRPr lang="en-US" dirty="0" smtClean="0"/>
          </a:p>
          <a:p>
            <a:pPr>
              <a:buNone/>
            </a:pPr>
            <a:endParaRPr lang="en-US" dirty="0" smtClean="0"/>
          </a:p>
          <a:p>
            <a:pPr>
              <a:buNone/>
            </a:pPr>
            <a:endParaRPr lang="en-US" dirty="0"/>
          </a:p>
          <a:p>
            <a:pPr>
              <a:buNone/>
            </a:pPr>
            <a:r>
              <a:rPr lang="en-US" dirty="0" smtClean="0"/>
              <a:t>Many </a:t>
            </a:r>
            <a:r>
              <a:rPr lang="en-US" dirty="0"/>
              <a:t>thanks to </a:t>
            </a:r>
            <a:r>
              <a:rPr lang="en-US" dirty="0" smtClean="0"/>
              <a:t>Skyler Donahue of </a:t>
            </a:r>
            <a:r>
              <a:rPr lang="en-US" dirty="0"/>
              <a:t>OneNet for providing this</a:t>
            </a:r>
            <a:r>
              <a:rPr lang="en-US" dirty="0" smtClean="0"/>
              <a:t>.</a:t>
            </a:r>
          </a:p>
          <a:p>
            <a:pPr>
              <a:buNone/>
            </a:pPr>
            <a:r>
              <a:rPr lang="en-US" b="1" dirty="0" smtClean="0"/>
              <a:t>PLEASE </a:t>
            </a:r>
            <a:r>
              <a:rPr lang="en-US" b="1" dirty="0"/>
              <a:t>MUTE YOURSELF.</a:t>
            </a:r>
          </a:p>
          <a:p>
            <a:pPr>
              <a:buNone/>
            </a:pPr>
            <a:r>
              <a:rPr lang="en-US" b="1" dirty="0"/>
              <a:t>PLEASE MUTE YOURSELF.</a:t>
            </a:r>
          </a:p>
          <a:p>
            <a:pPr>
              <a:buNone/>
            </a:pPr>
            <a:r>
              <a:rPr lang="en-US" b="1" dirty="0"/>
              <a:t>PLEASE MUTE YOURSELF</a:t>
            </a:r>
            <a:r>
              <a:rPr lang="en-US" b="1" dirty="0" smtClean="0"/>
              <a:t>.</a:t>
            </a:r>
            <a:endParaRPr lang="en-US" dirty="0"/>
          </a:p>
        </p:txBody>
      </p:sp>
    </p:spTree>
    <p:extLst>
      <p:ext uri="{BB962C8B-B14F-4D97-AF65-F5344CB8AC3E}">
        <p14:creationId xmlns:p14="http://schemas.microsoft.com/office/powerpoint/2010/main" val="248431326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Supercomputing in Plain English: Grab Bag</a:t>
            </a:r>
            <a:endParaRPr lang="en-US" dirty="0"/>
          </a:p>
          <a:p>
            <a:r>
              <a:rPr lang="en-US" dirty="0" smtClean="0"/>
              <a:t>Tue May 1 2018</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8</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the following URL:</a:t>
            </a:r>
          </a:p>
          <a:p>
            <a:pPr>
              <a:buFont typeface="Wingdings" pitchFamily="2" charset="2"/>
              <a:buNone/>
            </a:pPr>
            <a:endParaRPr lang="en-US" sz="1200" dirty="0" smtClean="0"/>
          </a:p>
          <a:p>
            <a:pPr algn="ctr">
              <a:buFont typeface="Wingdings" pitchFamily="2" charset="2"/>
              <a:buNone/>
            </a:pPr>
            <a:r>
              <a:rPr lang="en-US" sz="2000" dirty="0" smtClean="0">
                <a:latin typeface="Courier New" pitchFamily="49" charset="0"/>
                <a:cs typeface="Courier New" pitchFamily="49" charset="0"/>
                <a:hlinkClick r:id="rId3"/>
              </a:rPr>
              <a:t>http://jwplayer.onenet.net/streams/sipe.html</a:t>
            </a:r>
            <a:endParaRPr lang="en-US" sz="2000" dirty="0" smtClean="0">
              <a:latin typeface="Courier New" pitchFamily="49" charset="0"/>
              <a:cs typeface="Courier New" pitchFamily="49" charset="0"/>
            </a:endParaRPr>
          </a:p>
          <a:p>
            <a:pPr>
              <a:buNone/>
            </a:pPr>
            <a:endParaRPr lang="en-US" sz="1200" dirty="0"/>
          </a:p>
          <a:p>
            <a:pPr>
              <a:buNone/>
            </a:pPr>
            <a:r>
              <a:rPr lang="en-US" dirty="0" smtClean="0"/>
              <a:t>If that URL fails, then go to:</a:t>
            </a:r>
          </a:p>
          <a:p>
            <a:pPr>
              <a:buNone/>
            </a:pPr>
            <a:endParaRPr lang="en-US" sz="1200" dirty="0" smtClean="0"/>
          </a:p>
          <a:p>
            <a:pPr algn="ctr">
              <a:buNone/>
            </a:pPr>
            <a:r>
              <a:rPr lang="en-US" sz="2000" dirty="0" smtClean="0">
                <a:latin typeface="Courier New" pitchFamily="49" charset="0"/>
                <a:cs typeface="Courier New" pitchFamily="49" charset="0"/>
                <a:hlinkClick r:id="rId4"/>
              </a:rPr>
              <a:t>http://jwplayer.onenet.net/streams/sipebackup.html</a:t>
            </a:r>
            <a:endParaRPr lang="en-US" sz="2000" dirty="0">
              <a:latin typeface="Courier New" pitchFamily="49" charset="0"/>
              <a:cs typeface="Courier New" pitchFamily="49" charset="0"/>
            </a:endParaRPr>
          </a:p>
          <a:p>
            <a:pPr>
              <a:buNone/>
            </a:pPr>
            <a:endParaRPr lang="en-US" sz="1200" dirty="0" smtClean="0"/>
          </a:p>
          <a:p>
            <a:pPr>
              <a:buNone/>
            </a:pPr>
            <a:r>
              <a:rPr lang="en-US" dirty="0" smtClean="0"/>
              <a:t>Many </a:t>
            </a:r>
            <a:r>
              <a:rPr lang="en-US" dirty="0"/>
              <a:t>thanks to Skyler Donahue of OneNet for providing this.</a:t>
            </a:r>
          </a:p>
          <a:p>
            <a:pPr>
              <a:buNone/>
            </a:pPr>
            <a:r>
              <a:rPr lang="en-US" b="1" dirty="0"/>
              <a:t>PLEASE MUTE YOURSELF.</a:t>
            </a:r>
          </a:p>
          <a:p>
            <a:pPr>
              <a:buNone/>
            </a:pPr>
            <a:r>
              <a:rPr lang="en-US" b="1" dirty="0"/>
              <a:t>PLEASE MUTE YOURSELF.</a:t>
            </a:r>
          </a:p>
          <a:p>
            <a:pPr>
              <a:buNone/>
            </a:pPr>
            <a:r>
              <a:rPr lang="en-US" b="1" dirty="0"/>
              <a:t>PLEASE MUTE YOURSELF</a:t>
            </a:r>
            <a:r>
              <a:rPr lang="en-US" b="1" dirty="0" smtClean="0"/>
              <a:t>.</a:t>
            </a:r>
            <a:endParaRPr lang="en-US" dirty="0"/>
          </a:p>
        </p:txBody>
      </p:sp>
    </p:spTree>
    <p:extLst>
      <p:ext uri="{BB962C8B-B14F-4D97-AF65-F5344CB8AC3E}">
        <p14:creationId xmlns:p14="http://schemas.microsoft.com/office/powerpoint/2010/main" val="78223890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10: IE, Firefox, Chrome, Opera, Safari</a:t>
            </a:r>
          </a:p>
          <a:p>
            <a:r>
              <a:rPr lang="en-US" dirty="0" err="1" smtClean="0"/>
              <a:t>MacOS</a:t>
            </a:r>
            <a:r>
              <a:rPr lang="en-US" dirty="0" smtClean="0"/>
              <a:t>: Safari, Firefox</a:t>
            </a:r>
          </a:p>
          <a:p>
            <a:r>
              <a:rPr lang="en-US" dirty="0" smtClean="0"/>
              <a:t>Linux: Firefox, Opera</a:t>
            </a:r>
          </a:p>
          <a:p>
            <a:pPr marL="0" indent="0">
              <a:buNone/>
            </a:pPr>
            <a:r>
              <a:rPr lang="en-US" dirty="0" smtClean="0"/>
              <a:t>We’ve also successfully tested it via apps on devices with:</a:t>
            </a:r>
          </a:p>
          <a:p>
            <a:r>
              <a:rPr lang="en-US" dirty="0" smtClean="0"/>
              <a:t>Android</a:t>
            </a:r>
          </a:p>
          <a:p>
            <a:r>
              <a:rPr lang="en-US" dirty="0" err="1" smtClean="0"/>
              <a:t>iOS</a:t>
            </a:r>
            <a:endParaRPr lang="en-US" dirty="0" smtClean="0"/>
          </a:p>
          <a:p>
            <a:pPr>
              <a:buNone/>
            </a:pPr>
            <a:r>
              <a:rPr lang="en-US" dirty="0"/>
              <a:t>Many thanks to Skyler Donahue of OneNet for providing this.</a:t>
            </a:r>
          </a:p>
          <a:p>
            <a:pPr>
              <a:buNone/>
            </a:pPr>
            <a:r>
              <a:rPr lang="en-US" b="1" dirty="0"/>
              <a:t>PLEASE MUTE YOURSELF.</a:t>
            </a:r>
          </a:p>
          <a:p>
            <a:pPr>
              <a:buNone/>
            </a:pPr>
            <a:r>
              <a:rPr lang="en-US" b="1" dirty="0"/>
              <a:t>PLEASE MUTE YOURSELF.</a:t>
            </a:r>
          </a:p>
          <a:p>
            <a:pPr>
              <a:buNone/>
            </a:pPr>
            <a:r>
              <a:rPr lang="en-US" b="1" dirty="0"/>
              <a:t>PLEASE MUTE YOURSELF.</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Grab Bag</a:t>
            </a:r>
            <a:endParaRPr lang="en-US" dirty="0" smtClean="0"/>
          </a:p>
          <a:p>
            <a:pPr>
              <a:defRPr/>
            </a:pPr>
            <a:r>
              <a:rPr lang="en-US" dirty="0" smtClean="0"/>
              <a:t>Tue May 1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a:t>
            </a:fld>
            <a:endParaRPr lang="en-US"/>
          </a:p>
        </p:txBody>
      </p:sp>
    </p:spTree>
    <p:extLst>
      <p:ext uri="{BB962C8B-B14F-4D97-AF65-F5344CB8AC3E}">
        <p14:creationId xmlns:p14="http://schemas.microsoft.com/office/powerpoint/2010/main" val="321153838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80"/>
  <p:tag name="CVB" val="180"/>
  <p:tag name="BSN" val="180"/>
  <p:tag name="SVT" val="FALSE"/>
  <p:tag name="NBP" val="1"/>
  <p:tag name="SPT" val="FALSE"/>
  <p:tag name="CII" val="180"/>
</p:tagLst>
</file>

<file path=ppt/tags/tag11.xml><?xml version="1.0" encoding="utf-8"?>
<p:tagLst xmlns:a="http://schemas.openxmlformats.org/drawingml/2006/main" xmlns:r="http://schemas.openxmlformats.org/officeDocument/2006/relationships" xmlns:p="http://schemas.openxmlformats.org/presentationml/2006/main">
  <p:tag name="SWI" val="181"/>
  <p:tag name="CVB" val="181"/>
  <p:tag name="BSN" val="181"/>
  <p:tag name="SVT" val="FALSE"/>
  <p:tag name="NBP" val="1"/>
  <p:tag name="SPT" val="FALSE"/>
  <p:tag name="CII" val="181"/>
</p:tagLst>
</file>

<file path=ppt/tags/tag12.xml><?xml version="1.0" encoding="utf-8"?>
<p:tagLst xmlns:a="http://schemas.openxmlformats.org/drawingml/2006/main" xmlns:r="http://schemas.openxmlformats.org/officeDocument/2006/relationships" xmlns:p="http://schemas.openxmlformats.org/presentationml/2006/main">
  <p:tag name="SWI" val="182"/>
  <p:tag name="CVB" val="182"/>
  <p:tag name="BSN" val="182"/>
  <p:tag name="SVT" val="FALSE"/>
  <p:tag name="NBP" val="1"/>
  <p:tag name="SPT" val="FALSE"/>
  <p:tag name="CII" val="182"/>
</p:tagLst>
</file>

<file path=ppt/tags/tag13.xml><?xml version="1.0" encoding="utf-8"?>
<p:tagLst xmlns:a="http://schemas.openxmlformats.org/drawingml/2006/main" xmlns:r="http://schemas.openxmlformats.org/officeDocument/2006/relationships" xmlns:p="http://schemas.openxmlformats.org/presentationml/2006/main">
  <p:tag name="SWI" val="183"/>
  <p:tag name="CVB" val="183"/>
  <p:tag name="BSN" val="183"/>
  <p:tag name="SVT" val="FALSE"/>
  <p:tag name="NBP" val="1"/>
  <p:tag name="SPT" val="FALSE"/>
  <p:tag name="CII" val="183"/>
</p:tagLst>
</file>

<file path=ppt/tags/tag14.xml><?xml version="1.0" encoding="utf-8"?>
<p:tagLst xmlns:a="http://schemas.openxmlformats.org/drawingml/2006/main" xmlns:r="http://schemas.openxmlformats.org/officeDocument/2006/relationships" xmlns:p="http://schemas.openxmlformats.org/presentationml/2006/main">
  <p:tag name="SWI" val="184"/>
  <p:tag name="CVB" val="184"/>
  <p:tag name="BSN" val="184"/>
  <p:tag name="SVT" val="FALSE"/>
  <p:tag name="NBP" val="1"/>
  <p:tag name="SPT" val="FALSE"/>
  <p:tag name="CII" val="184"/>
</p:tagLst>
</file>

<file path=ppt/tags/tag15.xml><?xml version="1.0" encoding="utf-8"?>
<p:tagLst xmlns:a="http://schemas.openxmlformats.org/drawingml/2006/main" xmlns:r="http://schemas.openxmlformats.org/officeDocument/2006/relationships" xmlns:p="http://schemas.openxmlformats.org/presentationml/2006/main">
  <p:tag name="SWI" val="185"/>
  <p:tag name="CVB" val="185"/>
  <p:tag name="BSN" val="185"/>
  <p:tag name="SVT" val="FALSE"/>
  <p:tag name="NBP" val="1"/>
  <p:tag name="SPT" val="FALSE"/>
  <p:tag name="CII" val="185"/>
</p:tagLst>
</file>

<file path=ppt/tags/tag16.xml><?xml version="1.0" encoding="utf-8"?>
<p:tagLst xmlns:a="http://schemas.openxmlformats.org/drawingml/2006/main" xmlns:r="http://schemas.openxmlformats.org/officeDocument/2006/relationships" xmlns:p="http://schemas.openxmlformats.org/presentationml/2006/main">
  <p:tag name="SWI" val="186"/>
  <p:tag name="CVB" val="186"/>
  <p:tag name="BSN" val="186"/>
  <p:tag name="SVT" val="FALSE"/>
  <p:tag name="NBP" val="1"/>
  <p:tag name="SPT" val="FALSE"/>
  <p:tag name="CII" val="186"/>
</p:tagLst>
</file>

<file path=ppt/tags/tag17.xml><?xml version="1.0" encoding="utf-8"?>
<p:tagLst xmlns:a="http://schemas.openxmlformats.org/drawingml/2006/main" xmlns:r="http://schemas.openxmlformats.org/officeDocument/2006/relationships" xmlns:p="http://schemas.openxmlformats.org/presentationml/2006/main">
  <p:tag name="SWI" val="187"/>
  <p:tag name="CVB" val="187"/>
  <p:tag name="BSN" val="187"/>
  <p:tag name="SVT" val="FALSE"/>
  <p:tag name="NBP" val="1"/>
  <p:tag name="SPT" val="FALSE"/>
  <p:tag name="CII" val="187"/>
</p:tagLst>
</file>

<file path=ppt/tags/tag18.xml><?xml version="1.0" encoding="utf-8"?>
<p:tagLst xmlns:a="http://schemas.openxmlformats.org/drawingml/2006/main" xmlns:r="http://schemas.openxmlformats.org/officeDocument/2006/relationships" xmlns:p="http://schemas.openxmlformats.org/presentationml/2006/main">
  <p:tag name="SWI" val="188"/>
  <p:tag name="CVB" val="188"/>
  <p:tag name="BSN" val="188"/>
  <p:tag name="SVT" val="FALSE"/>
  <p:tag name="NBP" val="1"/>
  <p:tag name="SPT" val="FALSE"/>
  <p:tag name="CII" val="188"/>
</p:tagLst>
</file>

<file path=ppt/tags/tag19.xml><?xml version="1.0" encoding="utf-8"?>
<p:tagLst xmlns:a="http://schemas.openxmlformats.org/drawingml/2006/main" xmlns:r="http://schemas.openxmlformats.org/officeDocument/2006/relationships" xmlns:p="http://schemas.openxmlformats.org/presentationml/2006/main">
  <p:tag name="SWI" val="189"/>
  <p:tag name="CVB" val="189"/>
  <p:tag name="BSN" val="189"/>
  <p:tag name="SVT" val="FALSE"/>
  <p:tag name="NBP" val="1"/>
  <p:tag name="SPT" val="FALSE"/>
  <p:tag name="CII" val="189"/>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190"/>
  <p:tag name="CVB" val="190"/>
  <p:tag name="BSN" val="190"/>
  <p:tag name="SVT" val="FALSE"/>
  <p:tag name="NBP" val="1"/>
  <p:tag name="SPT" val="FALSE"/>
  <p:tag name="CII" val="190"/>
</p:tagLst>
</file>

<file path=ppt/tags/tag21.xml><?xml version="1.0" encoding="utf-8"?>
<p:tagLst xmlns:a="http://schemas.openxmlformats.org/drawingml/2006/main" xmlns:r="http://schemas.openxmlformats.org/officeDocument/2006/relationships" xmlns:p="http://schemas.openxmlformats.org/presentationml/2006/main">
  <p:tag name="SWI" val="191"/>
  <p:tag name="CVB" val="191"/>
  <p:tag name="BSN" val="191"/>
  <p:tag name="SVT" val="FALSE"/>
  <p:tag name="NBP" val="1"/>
  <p:tag name="SPT" val="FALSE"/>
  <p:tag name="CII" val="191"/>
</p:tagLst>
</file>

<file path=ppt/tags/tag22.xml><?xml version="1.0" encoding="utf-8"?>
<p:tagLst xmlns:a="http://schemas.openxmlformats.org/drawingml/2006/main" xmlns:r="http://schemas.openxmlformats.org/officeDocument/2006/relationships" xmlns:p="http://schemas.openxmlformats.org/presentationml/2006/main">
  <p:tag name="SWI" val="192"/>
  <p:tag name="CVB" val="192"/>
  <p:tag name="BSN" val="192"/>
  <p:tag name="SVT" val="FALSE"/>
  <p:tag name="NBP" val="1"/>
  <p:tag name="SPT" val="FALSE"/>
  <p:tag name="CII" val="192"/>
</p:tagLst>
</file>

<file path=ppt/tags/tag23.xml><?xml version="1.0" encoding="utf-8"?>
<p:tagLst xmlns:a="http://schemas.openxmlformats.org/drawingml/2006/main" xmlns:r="http://schemas.openxmlformats.org/officeDocument/2006/relationships" xmlns:p="http://schemas.openxmlformats.org/presentationml/2006/main">
  <p:tag name="SWI" val="193"/>
  <p:tag name="CVB" val="193"/>
  <p:tag name="BSN" val="193"/>
  <p:tag name="SVT" val="FALSE"/>
  <p:tag name="NBP" val="1"/>
  <p:tag name="SPT" val="FALSE"/>
  <p:tag name="CII" val="193"/>
</p:tagLst>
</file>

<file path=ppt/tags/tag24.xml><?xml version="1.0" encoding="utf-8"?>
<p:tagLst xmlns:a="http://schemas.openxmlformats.org/drawingml/2006/main" xmlns:r="http://schemas.openxmlformats.org/officeDocument/2006/relationships" xmlns:p="http://schemas.openxmlformats.org/presentationml/2006/main">
  <p:tag name="SWI" val="194"/>
  <p:tag name="CVB" val="194"/>
  <p:tag name="BSN" val="194"/>
  <p:tag name="SVT" val="FALSE"/>
  <p:tag name="NBP" val="1"/>
  <p:tag name="SPT" val="FALSE"/>
  <p:tag name="CII" val="194"/>
</p:tagLst>
</file>

<file path=ppt/tags/tag25.xml><?xml version="1.0" encoding="utf-8"?>
<p:tagLst xmlns:a="http://schemas.openxmlformats.org/drawingml/2006/main" xmlns:r="http://schemas.openxmlformats.org/officeDocument/2006/relationships" xmlns:p="http://schemas.openxmlformats.org/presentationml/2006/main">
  <p:tag name="SWI" val="195"/>
  <p:tag name="CVB" val="195"/>
  <p:tag name="BSN" val="195"/>
  <p:tag name="SVT" val="FALSE"/>
  <p:tag name="NBP" val="1"/>
  <p:tag name="SPT" val="FALSE"/>
  <p:tag name="CII" val="195"/>
</p:tagLst>
</file>

<file path=ppt/tags/tag26.xml><?xml version="1.0" encoding="utf-8"?>
<p:tagLst xmlns:a="http://schemas.openxmlformats.org/drawingml/2006/main" xmlns:r="http://schemas.openxmlformats.org/officeDocument/2006/relationships" xmlns:p="http://schemas.openxmlformats.org/presentationml/2006/main">
  <p:tag name="SWI" val="196"/>
  <p:tag name="CVB" val="196"/>
  <p:tag name="BSN" val="196"/>
  <p:tag name="SVT" val="FALSE"/>
  <p:tag name="NBP" val="1"/>
  <p:tag name="SPT" val="FALSE"/>
  <p:tag name="CII" val="196"/>
</p:tagLst>
</file>

<file path=ppt/tags/tag27.xml><?xml version="1.0" encoding="utf-8"?>
<p:tagLst xmlns:a="http://schemas.openxmlformats.org/drawingml/2006/main" xmlns:r="http://schemas.openxmlformats.org/officeDocument/2006/relationships" xmlns:p="http://schemas.openxmlformats.org/presentationml/2006/main">
  <p:tag name="SWI" val="197"/>
  <p:tag name="CVB" val="197"/>
  <p:tag name="BSN" val="197"/>
  <p:tag name="SVT" val="FALSE"/>
  <p:tag name="NBP" val="1"/>
  <p:tag name="SPT" val="FALSE"/>
  <p:tag name="CII" val="197"/>
</p:tagLst>
</file>

<file path=ppt/tags/tag28.xml><?xml version="1.0" encoding="utf-8"?>
<p:tagLst xmlns:a="http://schemas.openxmlformats.org/drawingml/2006/main" xmlns:r="http://schemas.openxmlformats.org/officeDocument/2006/relationships" xmlns:p="http://schemas.openxmlformats.org/presentationml/2006/main">
  <p:tag name="SWI" val="198"/>
  <p:tag name="CVB" val="198"/>
  <p:tag name="BSN" val="198"/>
  <p:tag name="SVT" val="FALSE"/>
  <p:tag name="NBP" val="1"/>
  <p:tag name="SPT" val="FALSE"/>
  <p:tag name="CII" val="198"/>
</p:tagLst>
</file>

<file path=ppt/tags/tag29.xml><?xml version="1.0" encoding="utf-8"?>
<p:tagLst xmlns:a="http://schemas.openxmlformats.org/drawingml/2006/main" xmlns:r="http://schemas.openxmlformats.org/officeDocument/2006/relationships" xmlns:p="http://schemas.openxmlformats.org/presentationml/2006/main">
  <p:tag name="SWI" val="199"/>
  <p:tag name="CVB" val="199"/>
  <p:tag name="BSN" val="199"/>
  <p:tag name="SVT" val="FALSE"/>
  <p:tag name="NBP" val="1"/>
  <p:tag name="SPT" val="FALSE"/>
  <p:tag name="CII" val="199"/>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SWI" val="200"/>
  <p:tag name="CVB" val="200"/>
  <p:tag name="BSN" val="200"/>
  <p:tag name="SVT" val="FALSE"/>
  <p:tag name="NBP" val="1"/>
  <p:tag name="SPT" val="FALSE"/>
  <p:tag name="CII" val="200"/>
</p:tagLst>
</file>

<file path=ppt/tags/tag31.xml><?xml version="1.0" encoding="utf-8"?>
<p:tagLst xmlns:a="http://schemas.openxmlformats.org/drawingml/2006/main" xmlns:r="http://schemas.openxmlformats.org/officeDocument/2006/relationships" xmlns:p="http://schemas.openxmlformats.org/presentationml/2006/main">
  <p:tag name="SWI" val="201"/>
  <p:tag name="CVB" val="201"/>
  <p:tag name="BSN" val="201"/>
  <p:tag name="SVT" val="FALSE"/>
  <p:tag name="NBP" val="1"/>
  <p:tag name="SPT" val="FALSE"/>
  <p:tag name="CII" val="201"/>
</p:tagLst>
</file>

<file path=ppt/tags/tag32.xml><?xml version="1.0" encoding="utf-8"?>
<p:tagLst xmlns:a="http://schemas.openxmlformats.org/drawingml/2006/main" xmlns:r="http://schemas.openxmlformats.org/officeDocument/2006/relationships" xmlns:p="http://schemas.openxmlformats.org/presentationml/2006/main">
  <p:tag name="SWI" val="202"/>
  <p:tag name="CVB" val="202"/>
  <p:tag name="BSN" val="202"/>
  <p:tag name="SVT" val="FALSE"/>
  <p:tag name="NBP" val="1"/>
  <p:tag name="SPT" val="FALSE"/>
  <p:tag name="CII" val="202"/>
</p:tagLst>
</file>

<file path=ppt/tags/tag33.xml><?xml version="1.0" encoding="utf-8"?>
<p:tagLst xmlns:a="http://schemas.openxmlformats.org/drawingml/2006/main" xmlns:r="http://schemas.openxmlformats.org/officeDocument/2006/relationships" xmlns:p="http://schemas.openxmlformats.org/presentationml/2006/main">
  <p:tag name="SWI" val="203"/>
  <p:tag name="CVB" val="203"/>
  <p:tag name="BSN" val="203"/>
  <p:tag name="SVT" val="FALSE"/>
  <p:tag name="NBP" val="1"/>
  <p:tag name="SPT" val="FALSE"/>
  <p:tag name="CII" val="203"/>
</p:tagLst>
</file>

<file path=ppt/tags/tag34.xml><?xml version="1.0" encoding="utf-8"?>
<p:tagLst xmlns:a="http://schemas.openxmlformats.org/drawingml/2006/main" xmlns:r="http://schemas.openxmlformats.org/officeDocument/2006/relationships" xmlns:p="http://schemas.openxmlformats.org/presentationml/2006/main">
  <p:tag name="SWI" val="204"/>
  <p:tag name="CVB" val="204"/>
  <p:tag name="BSN" val="204"/>
  <p:tag name="SVT" val="FALSE"/>
  <p:tag name="NBP" val="1"/>
  <p:tag name="SPT" val="FALSE"/>
  <p:tag name="CII" val="204"/>
</p:tagLst>
</file>

<file path=ppt/tags/tag35.xml><?xml version="1.0" encoding="utf-8"?>
<p:tagLst xmlns:a="http://schemas.openxmlformats.org/drawingml/2006/main" xmlns:r="http://schemas.openxmlformats.org/officeDocument/2006/relationships" xmlns:p="http://schemas.openxmlformats.org/presentationml/2006/main">
  <p:tag name="SWI" val="205"/>
  <p:tag name="CVB" val="205"/>
  <p:tag name="BSN" val="205"/>
  <p:tag name="SVT" val="FALSE"/>
  <p:tag name="NBP" val="1"/>
  <p:tag name="SPT" val="FALSE"/>
  <p:tag name="CII" val="205"/>
</p:tagLst>
</file>

<file path=ppt/tags/tag36.xml><?xml version="1.0" encoding="utf-8"?>
<p:tagLst xmlns:a="http://schemas.openxmlformats.org/drawingml/2006/main" xmlns:r="http://schemas.openxmlformats.org/officeDocument/2006/relationships" xmlns:p="http://schemas.openxmlformats.org/presentationml/2006/main">
  <p:tag name="SWI" val="206"/>
  <p:tag name="CVB" val="206"/>
  <p:tag name="BSN" val="206"/>
  <p:tag name="SVT" val="FALSE"/>
  <p:tag name="NBP" val="1"/>
  <p:tag name="SPT" val="FALSE"/>
  <p:tag name="CII" val="206"/>
</p:tagLst>
</file>

<file path=ppt/tags/tag37.xml><?xml version="1.0" encoding="utf-8"?>
<p:tagLst xmlns:a="http://schemas.openxmlformats.org/drawingml/2006/main" xmlns:r="http://schemas.openxmlformats.org/officeDocument/2006/relationships" xmlns:p="http://schemas.openxmlformats.org/presentationml/2006/main">
  <p:tag name="SWI" val="207"/>
  <p:tag name="CVB" val="207"/>
  <p:tag name="BSN" val="207"/>
  <p:tag name="SVT" val="FALSE"/>
  <p:tag name="NBP" val="1"/>
  <p:tag name="SPT" val="FALSE"/>
  <p:tag name="CII" val="207"/>
</p:tagLst>
</file>

<file path=ppt/tags/tag38.xml><?xml version="1.0" encoding="utf-8"?>
<p:tagLst xmlns:a="http://schemas.openxmlformats.org/drawingml/2006/main" xmlns:r="http://schemas.openxmlformats.org/officeDocument/2006/relationships" xmlns:p="http://schemas.openxmlformats.org/presentationml/2006/main">
  <p:tag name="SWI" val="208"/>
  <p:tag name="CVB" val="208"/>
  <p:tag name="BSN" val="208"/>
  <p:tag name="SVT" val="FALSE"/>
  <p:tag name="NBP" val="1"/>
  <p:tag name="SPT" val="FALSE"/>
  <p:tag name="CII" val="208"/>
</p:tagLst>
</file>

<file path=ppt/tags/tag39.xml><?xml version="1.0" encoding="utf-8"?>
<p:tagLst xmlns:a="http://schemas.openxmlformats.org/drawingml/2006/main" xmlns:r="http://schemas.openxmlformats.org/officeDocument/2006/relationships" xmlns:p="http://schemas.openxmlformats.org/presentationml/2006/main">
  <p:tag name="SWI" val="209"/>
  <p:tag name="CVB" val="209"/>
  <p:tag name="BSN" val="209"/>
  <p:tag name="SVT" val="FALSE"/>
  <p:tag name="NBP" val="1"/>
  <p:tag name="SPT" val="FALSE"/>
  <p:tag name="CII" val="209"/>
</p:tagLst>
</file>

<file path=ppt/tags/tag4.xml><?xml version="1.0" encoding="utf-8"?>
<p:tagLst xmlns:a="http://schemas.openxmlformats.org/drawingml/2006/main" xmlns:r="http://schemas.openxmlformats.org/officeDocument/2006/relationships" xmlns:p="http://schemas.openxmlformats.org/presentationml/2006/main">
  <p:tag name="SWI" val="174"/>
  <p:tag name="CVB" val="174"/>
  <p:tag name="BSN" val="174"/>
  <p:tag name="SVT" val="FALSE"/>
  <p:tag name="NBP" val="1"/>
  <p:tag name="SPT" val="FALSE"/>
  <p:tag name="CII" val="174"/>
</p:tagLst>
</file>

<file path=ppt/tags/tag40.xml><?xml version="1.0" encoding="utf-8"?>
<p:tagLst xmlns:a="http://schemas.openxmlformats.org/drawingml/2006/main" xmlns:r="http://schemas.openxmlformats.org/officeDocument/2006/relationships" xmlns:p="http://schemas.openxmlformats.org/presentationml/2006/main">
  <p:tag name="SWI" val="210"/>
  <p:tag name="CVB" val="210"/>
  <p:tag name="BSN" val="210"/>
  <p:tag name="SVT" val="FALSE"/>
  <p:tag name="NBP" val="1"/>
  <p:tag name="SPT" val="FALSE"/>
  <p:tag name="CII" val="210"/>
</p:tagLst>
</file>

<file path=ppt/tags/tag41.xml><?xml version="1.0" encoding="utf-8"?>
<p:tagLst xmlns:a="http://schemas.openxmlformats.org/drawingml/2006/main" xmlns:r="http://schemas.openxmlformats.org/officeDocument/2006/relationships" xmlns:p="http://schemas.openxmlformats.org/presentationml/2006/main">
  <p:tag name="SWI" val="211"/>
  <p:tag name="CVB" val="211"/>
  <p:tag name="BSN" val="211"/>
  <p:tag name="SVT" val="FALSE"/>
  <p:tag name="NBP" val="1"/>
  <p:tag name="SPT" val="FALSE"/>
  <p:tag name="CII" val="211"/>
</p:tagLst>
</file>

<file path=ppt/tags/tag42.xml><?xml version="1.0" encoding="utf-8"?>
<p:tagLst xmlns:a="http://schemas.openxmlformats.org/drawingml/2006/main" xmlns:r="http://schemas.openxmlformats.org/officeDocument/2006/relationships" xmlns:p="http://schemas.openxmlformats.org/presentationml/2006/main">
  <p:tag name="SWI" val="212"/>
  <p:tag name="CVB" val="212"/>
  <p:tag name="BSN" val="212"/>
  <p:tag name="SVT" val="FALSE"/>
  <p:tag name="NBP" val="1"/>
  <p:tag name="SPT" val="FALSE"/>
  <p:tag name="CII" val="212"/>
</p:tagLst>
</file>

<file path=ppt/tags/tag43.xml><?xml version="1.0" encoding="utf-8"?>
<p:tagLst xmlns:a="http://schemas.openxmlformats.org/drawingml/2006/main" xmlns:r="http://schemas.openxmlformats.org/officeDocument/2006/relationships" xmlns:p="http://schemas.openxmlformats.org/presentationml/2006/main">
  <p:tag name="SWI" val="213"/>
  <p:tag name="CVB" val="213"/>
  <p:tag name="BSN" val="213"/>
  <p:tag name="SVT" val="FALSE"/>
  <p:tag name="NBP" val="1"/>
  <p:tag name="SPT" val="FALSE"/>
  <p:tag name="CII" val="213"/>
</p:tagLst>
</file>

<file path=ppt/tags/tag44.xml><?xml version="1.0" encoding="utf-8"?>
<p:tagLst xmlns:a="http://schemas.openxmlformats.org/drawingml/2006/main" xmlns:r="http://schemas.openxmlformats.org/officeDocument/2006/relationships" xmlns:p="http://schemas.openxmlformats.org/presentationml/2006/main">
  <p:tag name="SWI" val="214"/>
  <p:tag name="CVB" val="214"/>
  <p:tag name="BSN" val="214"/>
  <p:tag name="SVT" val="FALSE"/>
  <p:tag name="NBP" val="1"/>
  <p:tag name="SPT" val="FALSE"/>
  <p:tag name="CII" val="214"/>
</p:tagLst>
</file>

<file path=ppt/tags/tag45.xml><?xml version="1.0" encoding="utf-8"?>
<p:tagLst xmlns:a="http://schemas.openxmlformats.org/drawingml/2006/main" xmlns:r="http://schemas.openxmlformats.org/officeDocument/2006/relationships" xmlns:p="http://schemas.openxmlformats.org/presentationml/2006/main">
  <p:tag name="SWI" val="215"/>
  <p:tag name="CVB" val="215"/>
  <p:tag name="BSN" val="215"/>
  <p:tag name="SVT" val="FALSE"/>
  <p:tag name="NBP" val="1"/>
  <p:tag name="SPT" val="FALSE"/>
  <p:tag name="CII" val="215"/>
</p:tagLst>
</file>

<file path=ppt/tags/tag46.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47.xml><?xml version="1.0" encoding="utf-8"?>
<p:tagLst xmlns:a="http://schemas.openxmlformats.org/drawingml/2006/main" xmlns:r="http://schemas.openxmlformats.org/officeDocument/2006/relationships" xmlns:p="http://schemas.openxmlformats.org/presentationml/2006/main">
  <p:tag name="DUMMACSH" val="TRUE"/>
</p:tagLst>
</file>

<file path=ppt/tags/tag48.xml><?xml version="1.0" encoding="utf-8"?>
<p:tagLst xmlns:a="http://schemas.openxmlformats.org/drawingml/2006/main" xmlns:r="http://schemas.openxmlformats.org/officeDocument/2006/relationships" xmlns:p="http://schemas.openxmlformats.org/presentationml/2006/main">
  <p:tag name="SWI" val="217"/>
  <p:tag name="CVB" val="217"/>
  <p:tag name="BSN" val="217"/>
  <p:tag name="SVT" val="FALSE"/>
  <p:tag name="NBP" val="1"/>
  <p:tag name="SPT" val="FALSE"/>
  <p:tag name="CII" val="217"/>
</p:tagLst>
</file>

<file path=ppt/tags/tag5.xml><?xml version="1.0" encoding="utf-8"?>
<p:tagLst xmlns:a="http://schemas.openxmlformats.org/drawingml/2006/main" xmlns:r="http://schemas.openxmlformats.org/officeDocument/2006/relationships" xmlns:p="http://schemas.openxmlformats.org/presentationml/2006/main">
  <p:tag name="SWI" val="175"/>
  <p:tag name="CVB" val="175"/>
  <p:tag name="BSN" val="175"/>
  <p:tag name="SVT" val="FALSE"/>
  <p:tag name="NBP" val="1"/>
  <p:tag name="SPT" val="FALSE"/>
  <p:tag name="CII" val="175"/>
</p:tagLst>
</file>

<file path=ppt/tags/tag6.xml><?xml version="1.0" encoding="utf-8"?>
<p:tagLst xmlns:a="http://schemas.openxmlformats.org/drawingml/2006/main" xmlns:r="http://schemas.openxmlformats.org/officeDocument/2006/relationships" xmlns:p="http://schemas.openxmlformats.org/presentationml/2006/main">
  <p:tag name="SWI" val="176"/>
  <p:tag name="CVB" val="176"/>
  <p:tag name="BSN" val="176"/>
  <p:tag name="SVT" val="FALSE"/>
  <p:tag name="NBP" val="1"/>
  <p:tag name="SPT" val="FALSE"/>
  <p:tag name="CII" val="176"/>
</p:tagLst>
</file>

<file path=ppt/tags/tag7.xml><?xml version="1.0" encoding="utf-8"?>
<p:tagLst xmlns:a="http://schemas.openxmlformats.org/drawingml/2006/main" xmlns:r="http://schemas.openxmlformats.org/officeDocument/2006/relationships" xmlns:p="http://schemas.openxmlformats.org/presentationml/2006/main">
  <p:tag name="SWI" val="177"/>
  <p:tag name="CVB" val="177"/>
  <p:tag name="BSN" val="177"/>
  <p:tag name="SVT" val="FALSE"/>
  <p:tag name="NBP" val="1"/>
  <p:tag name="SPT" val="FALSE"/>
  <p:tag name="CII" val="177"/>
</p:tagLst>
</file>

<file path=ppt/tags/tag8.xml><?xml version="1.0" encoding="utf-8"?>
<p:tagLst xmlns:a="http://schemas.openxmlformats.org/drawingml/2006/main" xmlns:r="http://schemas.openxmlformats.org/officeDocument/2006/relationships" xmlns:p="http://schemas.openxmlformats.org/presentationml/2006/main">
  <p:tag name="SWI" val="178"/>
  <p:tag name="CVB" val="178"/>
  <p:tag name="BSN" val="178"/>
  <p:tag name="SVT" val="FALSE"/>
  <p:tag name="NBP" val="1"/>
  <p:tag name="SPT" val="FALSE"/>
  <p:tag name="CII" val="178"/>
</p:tagLst>
</file>

<file path=ppt/tags/tag9.xml><?xml version="1.0" encoding="utf-8"?>
<p:tagLst xmlns:a="http://schemas.openxmlformats.org/drawingml/2006/main" xmlns:r="http://schemas.openxmlformats.org/officeDocument/2006/relationships" xmlns:p="http://schemas.openxmlformats.org/presentationml/2006/main">
  <p:tag name="SWI" val="179"/>
  <p:tag name="CVB" val="179"/>
  <p:tag name="BSN" val="179"/>
  <p:tag name="SVT" val="FALSE"/>
  <p:tag name="NBP" val="1"/>
  <p:tag name="SPT" val="FALSE"/>
  <p:tag name="CII" val="179"/>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24354</TotalTime>
  <Words>4764</Words>
  <Application>Microsoft Office PowerPoint</Application>
  <PresentationFormat>On-screen Show (4:3)</PresentationFormat>
  <Paragraphs>662</Paragraphs>
  <Slides>66</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5" baseType="lpstr">
      <vt:lpstr>Arial Black</vt:lpstr>
      <vt:lpstr>Courier New</vt:lpstr>
      <vt:lpstr>StarMath</vt:lpstr>
      <vt:lpstr>Symbol</vt:lpstr>
      <vt:lpstr>Tahoma</vt:lpstr>
      <vt:lpstr>Times New Roman</vt:lpstr>
      <vt:lpstr>Wingdings</vt:lpstr>
      <vt:lpstr>Blends</vt:lpstr>
      <vt:lpstr>Equation</vt:lpstr>
      <vt:lpstr>Supercomputing in Plain English Grab Bag: Scientific Libraries, I/O Libraries, Visualization</vt:lpstr>
      <vt:lpstr>This is an experiment!</vt:lpstr>
      <vt:lpstr>PLEASE MUTE YOURSELF</vt:lpstr>
      <vt:lpstr>Download the Slides Beforehand</vt:lpstr>
      <vt:lpstr>Zoom</vt:lpstr>
      <vt:lpstr>YouTube</vt:lpstr>
      <vt:lpstr>Twitch</vt:lpstr>
      <vt:lpstr>Wowza #1</vt:lpstr>
      <vt:lpstr>Wowza #2</vt:lpstr>
      <vt:lpstr>Toll Free Phone Bridge</vt:lpstr>
      <vt:lpstr>Please Mute Yourself</vt:lpstr>
      <vt:lpstr>Questions via E-mail Only</vt:lpstr>
      <vt:lpstr>Onsite: Talent Release Form</vt:lpstr>
      <vt:lpstr>TENTATIVE Schedule</vt:lpstr>
      <vt:lpstr>Thanks for helping!</vt:lpstr>
      <vt:lpstr>This is an experiment!</vt:lpstr>
      <vt:lpstr>Coming in 2018!</vt:lpstr>
      <vt:lpstr>Outline</vt:lpstr>
      <vt:lpstr>Scientific Computing Pipeline</vt:lpstr>
      <vt:lpstr>Five Rules of Scientific Computing</vt:lpstr>
      <vt:lpstr>Scientific Libraries</vt:lpstr>
      <vt:lpstr>Preinvented Wheels</vt:lpstr>
      <vt:lpstr>Scientific Libraries</vt:lpstr>
      <vt:lpstr> Solver Libraries</vt:lpstr>
      <vt:lpstr>Solving Systems of Equations</vt:lpstr>
      <vt:lpstr>Solving Do’s</vt:lpstr>
      <vt:lpstr>All About Your Matrix</vt:lpstr>
      <vt:lpstr>Sparse Matrices</vt:lpstr>
      <vt:lpstr>Linear Algebra Libraries</vt:lpstr>
      <vt:lpstr>BLAS</vt:lpstr>
      <vt:lpstr>ATLAS</vt:lpstr>
      <vt:lpstr>Goto BLAS</vt:lpstr>
      <vt:lpstr>Platform-specific BLAS</vt:lpstr>
      <vt:lpstr>ATLAS vs. Generic BLAS</vt:lpstr>
      <vt:lpstr>LAPACK</vt:lpstr>
      <vt:lpstr>LAPACK Example</vt:lpstr>
      <vt:lpstr>LAPACK: A Library and an API</vt:lpstr>
      <vt:lpstr>It’s Good to Be Popular</vt:lpstr>
      <vt:lpstr>LAPACK Performance</vt:lpstr>
      <vt:lpstr>ScaLAPACK</vt:lpstr>
      <vt:lpstr>PETSc</vt:lpstr>
      <vt:lpstr>Pick Your Solver Package</vt:lpstr>
      <vt:lpstr>I/O Libraries</vt:lpstr>
      <vt:lpstr>I/O Challenges</vt:lpstr>
      <vt:lpstr>Storage Formats</vt:lpstr>
      <vt:lpstr>Data Output as Text</vt:lpstr>
      <vt:lpstr>Output Data in Binary</vt:lpstr>
      <vt:lpstr>Binary Output Problems</vt:lpstr>
      <vt:lpstr>Binary Readability: No Problem</vt:lpstr>
      <vt:lpstr>Binary Portability: Big Problem</vt:lpstr>
      <vt:lpstr>Portable Binary Data</vt:lpstr>
      <vt:lpstr>Advantages of Portable I/O</vt:lpstr>
      <vt:lpstr>Scientific Visualization</vt:lpstr>
      <vt:lpstr>Too Many Numbers</vt:lpstr>
      <vt:lpstr>A Picture is Worth …</vt:lpstr>
      <vt:lpstr>Types of Visualization</vt:lpstr>
      <vt:lpstr>Contour Lines</vt:lpstr>
      <vt:lpstr>Slice Planes</vt:lpstr>
      <vt:lpstr>Isosurfaces</vt:lpstr>
      <vt:lpstr>Streamlines</vt:lpstr>
      <vt:lpstr>Volume Rendering</vt:lpstr>
      <vt:lpstr>Thanks for your attention!   Questions? www.oscer.ou.edu</vt:lpstr>
      <vt:lpstr>Thanks for helping!</vt:lpstr>
      <vt:lpstr>This is an experiment!</vt:lpstr>
      <vt:lpstr>Coming in 2018!</vt:lpstr>
      <vt:lpstr>References</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 Neeman</cp:lastModifiedBy>
  <cp:revision>680</cp:revision>
  <cp:lastPrinted>1601-01-01T00:00:00Z</cp:lastPrinted>
  <dcterms:created xsi:type="dcterms:W3CDTF">2001-08-18T12:37:15Z</dcterms:created>
  <dcterms:modified xsi:type="dcterms:W3CDTF">2018-04-29T20:39:47Z</dcterms:modified>
</cp:coreProperties>
</file>