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f" ContentType="image/tiff"/>
  <Default Extension="ti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47.xml" ContentType="application/vnd.openxmlformats-officedocument.presentationml.tags+xml"/>
  <Override PartName="/ppt/notesSlides/notesSlide23.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4.xml" ContentType="application/vnd.openxmlformats-officedocument.presentationml.notesSlide+xml"/>
  <Override PartName="/ppt/tags/tag5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70"/>
  </p:notesMasterIdLst>
  <p:handoutMasterIdLst>
    <p:handoutMasterId r:id="rId71"/>
  </p:handoutMasterIdLst>
  <p:sldIdLst>
    <p:sldId id="701" r:id="rId2"/>
    <p:sldId id="781" r:id="rId3"/>
    <p:sldId id="798" r:id="rId4"/>
    <p:sldId id="871" r:id="rId5"/>
    <p:sldId id="810" r:id="rId6"/>
    <p:sldId id="782" r:id="rId7"/>
    <p:sldId id="783" r:id="rId8"/>
    <p:sldId id="784" r:id="rId9"/>
    <p:sldId id="785" r:id="rId10"/>
    <p:sldId id="931" r:id="rId11"/>
    <p:sldId id="787" r:id="rId12"/>
    <p:sldId id="788" r:id="rId13"/>
    <p:sldId id="789" r:id="rId14"/>
    <p:sldId id="796" r:id="rId15"/>
    <p:sldId id="790" r:id="rId16"/>
    <p:sldId id="793" r:id="rId17"/>
    <p:sldId id="794" r:id="rId18"/>
    <p:sldId id="795" r:id="rId19"/>
    <p:sldId id="1084" r:id="rId20"/>
    <p:sldId id="1090" r:id="rId21"/>
    <p:sldId id="1091" r:id="rId22"/>
    <p:sldId id="1092" r:id="rId23"/>
    <p:sldId id="1093" r:id="rId24"/>
    <p:sldId id="1094" r:id="rId25"/>
    <p:sldId id="1095" r:id="rId26"/>
    <p:sldId id="1096" r:id="rId27"/>
    <p:sldId id="1097" r:id="rId28"/>
    <p:sldId id="1098" r:id="rId29"/>
    <p:sldId id="1099" r:id="rId30"/>
    <p:sldId id="1100" r:id="rId31"/>
    <p:sldId id="1101" r:id="rId32"/>
    <p:sldId id="1102" r:id="rId33"/>
    <p:sldId id="1103" r:id="rId34"/>
    <p:sldId id="1104" r:id="rId35"/>
    <p:sldId id="1105" r:id="rId36"/>
    <p:sldId id="1106" r:id="rId37"/>
    <p:sldId id="1107" r:id="rId38"/>
    <p:sldId id="1108" r:id="rId39"/>
    <p:sldId id="1109" r:id="rId40"/>
    <p:sldId id="1110" r:id="rId41"/>
    <p:sldId id="1111" r:id="rId42"/>
    <p:sldId id="1112" r:id="rId43"/>
    <p:sldId id="1113" r:id="rId44"/>
    <p:sldId id="1114" r:id="rId45"/>
    <p:sldId id="1115" r:id="rId46"/>
    <p:sldId id="1116" r:id="rId47"/>
    <p:sldId id="1117" r:id="rId48"/>
    <p:sldId id="1118" r:id="rId49"/>
    <p:sldId id="1119" r:id="rId50"/>
    <p:sldId id="1120" r:id="rId51"/>
    <p:sldId id="1121" r:id="rId52"/>
    <p:sldId id="1122" r:id="rId53"/>
    <p:sldId id="1123" r:id="rId54"/>
    <p:sldId id="1124" r:id="rId55"/>
    <p:sldId id="1125" r:id="rId56"/>
    <p:sldId id="1126" r:id="rId57"/>
    <p:sldId id="1127" r:id="rId58"/>
    <p:sldId id="1128" r:id="rId59"/>
    <p:sldId id="1129" r:id="rId60"/>
    <p:sldId id="1130" r:id="rId61"/>
    <p:sldId id="1131" r:id="rId62"/>
    <p:sldId id="1132" r:id="rId63"/>
    <p:sldId id="1085" r:id="rId64"/>
    <p:sldId id="1086" r:id="rId65"/>
    <p:sldId id="1087" r:id="rId66"/>
    <p:sldId id="1088" r:id="rId67"/>
    <p:sldId id="1089" r:id="rId68"/>
    <p:sldId id="1134" r:id="rId69"/>
  </p:sldIdLst>
  <p:sldSz cx="9144000" cy="6858000" type="screen4x3"/>
  <p:notesSz cx="6858000" cy="9144000"/>
  <p:custDataLst>
    <p:tags r:id="rId72"/>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CCFF"/>
    <a:srgbClr val="CC99FF"/>
    <a:srgbClr val="800080"/>
    <a:srgbClr val="CC6600"/>
    <a:srgbClr val="0080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3445" autoAdjust="0"/>
  </p:normalViewPr>
  <p:slideViewPr>
    <p:cSldViewPr>
      <p:cViewPr varScale="1">
        <p:scale>
          <a:sx n="68" d="100"/>
          <a:sy n="68" d="100"/>
        </p:scale>
        <p:origin x="66" y="144"/>
      </p:cViewPr>
      <p:guideLst>
        <p:guide orient="horz" pos="2160"/>
        <p:guide pos="2880"/>
      </p:guideLst>
    </p:cSldViewPr>
  </p:slideViewPr>
  <p:outlineViewPr>
    <p:cViewPr>
      <p:scale>
        <a:sx n="33" d="100"/>
        <a:sy n="33" d="100"/>
      </p:scale>
      <p:origin x="0" y="-67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a:t>
            </a:fld>
            <a:endParaRPr lang="en-US"/>
          </a:p>
        </p:txBody>
      </p:sp>
    </p:spTree>
    <p:extLst>
      <p:ext uri="{BB962C8B-B14F-4D97-AF65-F5344CB8AC3E}">
        <p14:creationId xmlns:p14="http://schemas.microsoft.com/office/powerpoint/2010/main" val="1018798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a:t>
            </a:fld>
            <a:endParaRPr lang="en-US"/>
          </a:p>
        </p:txBody>
      </p:sp>
    </p:spTree>
    <p:extLst>
      <p:ext uri="{BB962C8B-B14F-4D97-AF65-F5344CB8AC3E}">
        <p14:creationId xmlns:p14="http://schemas.microsoft.com/office/powerpoint/2010/main" val="161030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a:t>
            </a:fld>
            <a:endParaRPr lang="en-US"/>
          </a:p>
        </p:txBody>
      </p:sp>
    </p:spTree>
    <p:extLst>
      <p:ext uri="{BB962C8B-B14F-4D97-AF65-F5344CB8AC3E}">
        <p14:creationId xmlns:p14="http://schemas.microsoft.com/office/powerpoint/2010/main" val="2164466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a:t>
            </a:fld>
            <a:endParaRPr lang="en-US"/>
          </a:p>
        </p:txBody>
      </p:sp>
    </p:spTree>
    <p:extLst>
      <p:ext uri="{BB962C8B-B14F-4D97-AF65-F5344CB8AC3E}">
        <p14:creationId xmlns:p14="http://schemas.microsoft.com/office/powerpoint/2010/main" val="1754685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a:t>
            </a:fld>
            <a:endParaRPr lang="en-US"/>
          </a:p>
        </p:txBody>
      </p:sp>
    </p:spTree>
    <p:extLst>
      <p:ext uri="{BB962C8B-B14F-4D97-AF65-F5344CB8AC3E}">
        <p14:creationId xmlns:p14="http://schemas.microsoft.com/office/powerpoint/2010/main" val="3070591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a:t>
            </a:fld>
            <a:endParaRPr lang="en-US"/>
          </a:p>
        </p:txBody>
      </p:sp>
    </p:spTree>
    <p:extLst>
      <p:ext uri="{BB962C8B-B14F-4D97-AF65-F5344CB8AC3E}">
        <p14:creationId xmlns:p14="http://schemas.microsoft.com/office/powerpoint/2010/main" val="1170729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a:t>
            </a:fld>
            <a:endParaRPr lang="en-US"/>
          </a:p>
        </p:txBody>
      </p:sp>
    </p:spTree>
    <p:extLst>
      <p:ext uri="{BB962C8B-B14F-4D97-AF65-F5344CB8AC3E}">
        <p14:creationId xmlns:p14="http://schemas.microsoft.com/office/powerpoint/2010/main" val="81503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a:t>
            </a:fld>
            <a:endParaRPr lang="en-US"/>
          </a:p>
        </p:txBody>
      </p:sp>
    </p:spTree>
    <p:extLst>
      <p:ext uri="{BB962C8B-B14F-4D97-AF65-F5344CB8AC3E}">
        <p14:creationId xmlns:p14="http://schemas.microsoft.com/office/powerpoint/2010/main" val="788155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17</a:t>
            </a:fld>
            <a:endParaRPr lang="en-US"/>
          </a:p>
        </p:txBody>
      </p:sp>
    </p:spTree>
    <p:extLst>
      <p:ext uri="{BB962C8B-B14F-4D97-AF65-F5344CB8AC3E}">
        <p14:creationId xmlns:p14="http://schemas.microsoft.com/office/powerpoint/2010/main" val="2285178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18</a:t>
            </a:fld>
            <a:endParaRPr lang="en-US"/>
          </a:p>
        </p:txBody>
      </p:sp>
    </p:spTree>
    <p:extLst>
      <p:ext uri="{BB962C8B-B14F-4D97-AF65-F5344CB8AC3E}">
        <p14:creationId xmlns:p14="http://schemas.microsoft.com/office/powerpoint/2010/main" val="2034161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19</a:t>
            </a:fld>
            <a:endParaRPr lang="en-US"/>
          </a:p>
        </p:txBody>
      </p:sp>
    </p:spTree>
    <p:extLst>
      <p:ext uri="{BB962C8B-B14F-4D97-AF65-F5344CB8AC3E}">
        <p14:creationId xmlns:p14="http://schemas.microsoft.com/office/powerpoint/2010/main" val="1327994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a:t>
            </a:fld>
            <a:endParaRPr lang="en-US"/>
          </a:p>
        </p:txBody>
      </p:sp>
    </p:spTree>
    <p:extLst>
      <p:ext uri="{BB962C8B-B14F-4D97-AF65-F5344CB8AC3E}">
        <p14:creationId xmlns:p14="http://schemas.microsoft.com/office/powerpoint/2010/main" val="1843308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63</a:t>
            </a:fld>
            <a:endParaRPr lang="en-US"/>
          </a:p>
        </p:txBody>
      </p:sp>
    </p:spTree>
    <p:extLst>
      <p:ext uri="{BB962C8B-B14F-4D97-AF65-F5344CB8AC3E}">
        <p14:creationId xmlns:p14="http://schemas.microsoft.com/office/powerpoint/2010/main" val="2953321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64</a:t>
            </a:fld>
            <a:endParaRPr lang="en-US"/>
          </a:p>
        </p:txBody>
      </p:sp>
    </p:spTree>
    <p:extLst>
      <p:ext uri="{BB962C8B-B14F-4D97-AF65-F5344CB8AC3E}">
        <p14:creationId xmlns:p14="http://schemas.microsoft.com/office/powerpoint/2010/main" val="1107532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65</a:t>
            </a:fld>
            <a:endParaRPr lang="en-US"/>
          </a:p>
        </p:txBody>
      </p:sp>
    </p:spTree>
    <p:extLst>
      <p:ext uri="{BB962C8B-B14F-4D97-AF65-F5344CB8AC3E}">
        <p14:creationId xmlns:p14="http://schemas.microsoft.com/office/powerpoint/2010/main" val="614159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66</a:t>
            </a:fld>
            <a:endParaRPr lang="en-US"/>
          </a:p>
        </p:txBody>
      </p:sp>
    </p:spTree>
    <p:extLst>
      <p:ext uri="{BB962C8B-B14F-4D97-AF65-F5344CB8AC3E}">
        <p14:creationId xmlns:p14="http://schemas.microsoft.com/office/powerpoint/2010/main" val="4200007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67</a:t>
            </a:fld>
            <a:endParaRPr lang="en-US"/>
          </a:p>
        </p:txBody>
      </p:sp>
    </p:spTree>
    <p:extLst>
      <p:ext uri="{BB962C8B-B14F-4D97-AF65-F5344CB8AC3E}">
        <p14:creationId xmlns:p14="http://schemas.microsoft.com/office/powerpoint/2010/main" val="4028080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a:t>
            </a:fld>
            <a:endParaRPr lang="en-US"/>
          </a:p>
        </p:txBody>
      </p:sp>
    </p:spTree>
    <p:extLst>
      <p:ext uri="{BB962C8B-B14F-4D97-AF65-F5344CB8AC3E}">
        <p14:creationId xmlns:p14="http://schemas.microsoft.com/office/powerpoint/2010/main" val="3455060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a:t>
            </a:fld>
            <a:endParaRPr lang="en-US"/>
          </a:p>
        </p:txBody>
      </p:sp>
    </p:spTree>
    <p:extLst>
      <p:ext uri="{BB962C8B-B14F-4D97-AF65-F5344CB8AC3E}">
        <p14:creationId xmlns:p14="http://schemas.microsoft.com/office/powerpoint/2010/main" val="598722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a:t>
            </a:fld>
            <a:endParaRPr lang="en-US"/>
          </a:p>
        </p:txBody>
      </p:sp>
    </p:spTree>
    <p:extLst>
      <p:ext uri="{BB962C8B-B14F-4D97-AF65-F5344CB8AC3E}">
        <p14:creationId xmlns:p14="http://schemas.microsoft.com/office/powerpoint/2010/main" val="4263363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a:t>
            </a:fld>
            <a:endParaRPr lang="en-US"/>
          </a:p>
        </p:txBody>
      </p:sp>
    </p:spTree>
    <p:extLst>
      <p:ext uri="{BB962C8B-B14F-4D97-AF65-F5344CB8AC3E}">
        <p14:creationId xmlns:p14="http://schemas.microsoft.com/office/powerpoint/2010/main" val="3129081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a:t>
            </a:fld>
            <a:endParaRPr lang="en-US"/>
          </a:p>
        </p:txBody>
      </p:sp>
    </p:spTree>
    <p:extLst>
      <p:ext uri="{BB962C8B-B14F-4D97-AF65-F5344CB8AC3E}">
        <p14:creationId xmlns:p14="http://schemas.microsoft.com/office/powerpoint/2010/main" val="919421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a:t>
            </a:fld>
            <a:endParaRPr lang="en-US"/>
          </a:p>
        </p:txBody>
      </p:sp>
    </p:spTree>
    <p:extLst>
      <p:ext uri="{BB962C8B-B14F-4D97-AF65-F5344CB8AC3E}">
        <p14:creationId xmlns:p14="http://schemas.microsoft.com/office/powerpoint/2010/main" val="506242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a:t>
            </a:fld>
            <a:endParaRPr lang="en-US"/>
          </a:p>
        </p:txBody>
      </p:sp>
    </p:spTree>
    <p:extLst>
      <p:ext uri="{BB962C8B-B14F-4D97-AF65-F5344CB8AC3E}">
        <p14:creationId xmlns:p14="http://schemas.microsoft.com/office/powerpoint/2010/main" val="2933402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pic>
        <p:nvPicPr>
          <p:cNvPr id="11" name="Picture 15" descr="ou201_logo"/>
          <p:cNvPicPr>
            <a:picLocks noChangeAspect="1" noChangeArrowheads="1"/>
          </p:cNvPicPr>
          <p:nvPr userDrawn="1"/>
        </p:nvPicPr>
        <p:blipFill>
          <a:blip r:embed="rId2" cstate="print"/>
          <a:srcRect/>
          <a:stretch>
            <a:fillRect/>
          </a:stretch>
        </p:blipFill>
        <p:spPr bwMode="auto">
          <a:xfrm>
            <a:off x="228600" y="2667000"/>
            <a:ext cx="393700" cy="538163"/>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Grab Bag</a:t>
            </a:r>
            <a:endParaRPr lang="en-US" dirty="0"/>
          </a:p>
          <a:p>
            <a:pPr>
              <a:defRPr/>
            </a:pPr>
            <a:r>
              <a:rPr lang="en-US" dirty="0" smtClean="0"/>
              <a:t>Tue Apr 21 2015</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Grab Bag</a:t>
            </a:r>
            <a:endParaRPr lang="en-US" dirty="0"/>
          </a:p>
          <a:p>
            <a:pPr>
              <a:defRPr/>
            </a:pPr>
            <a:r>
              <a:rPr lang="en-US" dirty="0" smtClean="0"/>
              <a:t>Tue Apr 21 2015</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English: Grab Bag</a:t>
            </a:r>
            <a:endParaRPr lang="en-US" dirty="0"/>
          </a:p>
          <a:p>
            <a:pPr>
              <a:defRPr/>
            </a:pPr>
            <a:r>
              <a:rPr lang="en-US" dirty="0" smtClean="0"/>
              <a:t>Tue Apr 21 2015</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English: Grab Bag</a:t>
            </a:r>
            <a:endParaRPr lang="en-US" dirty="0"/>
          </a:p>
          <a:p>
            <a:pPr>
              <a:defRPr/>
            </a:pPr>
            <a:r>
              <a:rPr lang="en-US" dirty="0" smtClean="0"/>
              <a:t>Tue Apr 21 2015</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Supercomputing in Plain English: Grab Bag</a:t>
            </a:r>
            <a:endParaRPr lang="en-US" dirty="0"/>
          </a:p>
          <a:p>
            <a:pPr>
              <a:defRPr/>
            </a:pPr>
            <a:r>
              <a:rPr lang="en-US" dirty="0" smtClean="0"/>
              <a:t>Tue Apr 21 2015</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Supercomputing in Plain English: Grab Bag</a:t>
            </a:r>
            <a:endParaRPr lang="en-US" dirty="0"/>
          </a:p>
          <a:p>
            <a:pPr>
              <a:defRPr/>
            </a:pPr>
            <a:r>
              <a:rPr lang="en-US" dirty="0" smtClean="0"/>
              <a:t>Tue Apr 21 2015</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Grab Bag</a:t>
            </a:r>
            <a:endParaRPr lang="en-US" dirty="0"/>
          </a:p>
          <a:p>
            <a:pPr>
              <a:defRPr/>
            </a:pPr>
            <a:r>
              <a:rPr lang="en-US" dirty="0" smtClean="0"/>
              <a:t>Tue Apr 21 2015</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English: Grab Bag</a:t>
            </a:r>
            <a:endParaRPr lang="en-US" dirty="0"/>
          </a:p>
          <a:p>
            <a:pPr>
              <a:defRPr/>
            </a:pPr>
            <a:r>
              <a:rPr lang="en-US" dirty="0" smtClean="0"/>
              <a:t>Tue Apr 21 2015</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Grab Bag</a:t>
            </a:r>
            <a:endParaRPr lang="en-US" dirty="0"/>
          </a:p>
          <a:p>
            <a:pPr>
              <a:defRPr/>
            </a:pPr>
            <a:r>
              <a:rPr lang="en-US" dirty="0" smtClean="0"/>
              <a:t>Tue Apr 21 2015</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lvl1pPr>
              <a:defRPr dirty="0" smtClean="0"/>
            </a:lvl1pPr>
          </a:lstStyle>
          <a:p>
            <a:pPr>
              <a:defRPr/>
            </a:pPr>
            <a:r>
              <a:rPr lang="en-US" dirty="0" smtClean="0"/>
              <a:t>Supercomputing in Plain English: Grab Bag</a:t>
            </a:r>
          </a:p>
          <a:p>
            <a:pPr>
              <a:defRPr/>
            </a:pPr>
            <a:r>
              <a:rPr lang="en-US" dirty="0" smtClean="0"/>
              <a:t>Tue Apr 21 2015</a:t>
            </a:r>
            <a:endParaRPr lang="en-US" dirty="0"/>
          </a:p>
        </p:txBody>
      </p:sp>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Grab Bag</a:t>
            </a:r>
            <a:endParaRPr lang="en-US" dirty="0"/>
          </a:p>
          <a:p>
            <a:pPr>
              <a:defRPr/>
            </a:pPr>
            <a:r>
              <a:rPr lang="en-US" dirty="0" smtClean="0"/>
              <a:t>Tue Apr 21 2015</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Grab Bag</a:t>
            </a:r>
            <a:endParaRPr lang="en-US" dirty="0"/>
          </a:p>
          <a:p>
            <a:pPr>
              <a:defRPr/>
            </a:pPr>
            <a:r>
              <a:rPr lang="en-US" dirty="0" smtClean="0"/>
              <a:t>Tue Apr 21 2015</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Grab Bag</a:t>
            </a:r>
            <a:endParaRPr lang="en-US" dirty="0"/>
          </a:p>
          <a:p>
            <a:pPr>
              <a:defRPr/>
            </a:pPr>
            <a:r>
              <a:rPr lang="en-US" dirty="0" smtClean="0"/>
              <a:t>Tue Apr 21 2015</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Supercomputing in Plain English: Grab Bag</a:t>
            </a:r>
          </a:p>
          <a:p>
            <a:pPr>
              <a:defRPr/>
            </a:pPr>
            <a:r>
              <a:rPr lang="en-US" dirty="0" smtClean="0"/>
              <a:t>Tue Apr 21 2015</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pic>
        <p:nvPicPr>
          <p:cNvPr id="3084" name="Picture 15" descr="ou201_logo"/>
          <p:cNvPicPr>
            <a:picLocks noChangeAspect="1" noChangeArrowheads="1"/>
          </p:cNvPicPr>
          <p:nvPr userDrawn="1"/>
        </p:nvPicPr>
        <p:blipFill>
          <a:blip r:embed="rId16" cstate="print"/>
          <a:srcRect/>
          <a:stretch>
            <a:fillRect/>
          </a:stretch>
        </p:blipFill>
        <p:spPr bwMode="auto">
          <a:xfrm>
            <a:off x="1066800" y="6175524"/>
            <a:ext cx="393700" cy="538163"/>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7" cstate="print"/>
          <a:srcRect/>
          <a:stretch>
            <a:fillRect/>
          </a:stretch>
        </p:blipFill>
        <p:spPr bwMode="auto">
          <a:xfrm>
            <a:off x="228600" y="6127899"/>
            <a:ext cx="776288" cy="547688"/>
          </a:xfrm>
          <a:prstGeom prst="rect">
            <a:avLst/>
          </a:prstGeom>
          <a:noFill/>
          <a:ln w="9525">
            <a:noFill/>
            <a:miter lim="800000"/>
            <a:headEnd/>
            <a:tailEnd/>
          </a:ln>
        </p:spPr>
      </p:pic>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4" name="Picture 1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460500" y="6364488"/>
            <a:ext cx="1663700" cy="283823"/>
          </a:xfrm>
          <a:prstGeom prst="rect">
            <a:avLst/>
          </a:prstGeom>
        </p:spPr>
      </p:pic>
      <p:pic>
        <p:nvPicPr>
          <p:cNvPr id="94210" name="Picture 2" descr="SiPE logo"/>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9375" y="579008"/>
            <a:ext cx="517525" cy="398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www.oneocii.okepscor.org/wp-content/uploads/2014/02/Logo2-260x100.png"/>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6707189" y="6178341"/>
            <a:ext cx="1251302" cy="48127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1.xml"/><Relationship Id="rId7" Type="http://schemas.openxmlformats.org/officeDocument/2006/relationships/image" Target="../media/image8.ti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rtmp://stream3.onenet.net/live/mp4:sipe-wowz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sipe2015@gmail.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linuxclustersinstitute.org/workshop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c15.supercomputing.org/" TargetMode="External"/><Relationship Id="rId5" Type="http://schemas.openxmlformats.org/officeDocument/2006/relationships/hyperlink" Target="http://www.mcs.anl.gov/ieeecluster2015/" TargetMode="External"/><Relationship Id="rId4" Type="http://schemas.openxmlformats.org/officeDocument/2006/relationships/hyperlink" Target="https://conferences.xsede.org/xsede15"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3" Type="http://schemas.openxmlformats.org/officeDocument/2006/relationships/notesSlide" Target="../notesSlides/notesSlide19.xml"/><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png"/><Relationship Id="rId15" Type="http://schemas.openxmlformats.org/officeDocument/2006/relationships/image" Target="../media/image2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vmlDrawing" Target="../drawings/vmlDrawing1.vml"/><Relationship Id="rId5" Type="http://schemas.openxmlformats.org/officeDocument/2006/relationships/image" Target="../media/image22.w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vmlDrawing" Target="../drawings/vmlDrawing2.vml"/><Relationship Id="rId5" Type="http://schemas.openxmlformats.org/officeDocument/2006/relationships/image" Target="../media/image27.w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4.xml.rels><?xml version="1.0" encoding="UTF-8" standalone="yes"?>
<Relationships xmlns="http://schemas.openxmlformats.org/package/2006/relationships"><Relationship Id="rId2" Type="http://schemas.openxmlformats.org/officeDocument/2006/relationships/hyperlink" Target="http://en.wikipedia.org/wiki/Kazushige_Goto"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4.xml.rels><?xml version="1.0" encoding="UTF-8" standalone="yes"?>
<Relationships xmlns="http://schemas.openxmlformats.org/package/2006/relationships"><Relationship Id="rId3" Type="http://schemas.openxmlformats.org/officeDocument/2006/relationships/hyperlink" Target="http://www.oscer.ou.edu/educa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5.xml.rels><?xml version="1.0" encoding="UTF-8" standalone="yes"?>
<Relationships xmlns="http://schemas.openxmlformats.org/package/2006/relationships"><Relationship Id="rId3" Type="http://schemas.openxmlformats.org/officeDocument/2006/relationships/hyperlink" Target="http://www.oscer.ou.edu/educa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52.xml.rels><?xml version="1.0" encoding="UTF-8" standalone="yes"?>
<Relationships xmlns="http://schemas.openxmlformats.org/package/2006/relationships"><Relationship Id="rId3" Type="http://schemas.openxmlformats.org/officeDocument/2006/relationships/hyperlink" Target="http://www.hdfgroup.org/" TargetMode="Externa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hyperlink" Target="http://www.unidata.ucar.edu/software/netcdf" TargetMode="Externa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6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linuxclustersinstitute.org/workshop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c15.supercomputing.org/" TargetMode="External"/><Relationship Id="rId5" Type="http://schemas.openxmlformats.org/officeDocument/2006/relationships/hyperlink" Target="http://www.mcs.anl.gov/ieeecluster2015/" TargetMode="External"/><Relationship Id="rId4" Type="http://schemas.openxmlformats.org/officeDocument/2006/relationships/hyperlink" Target="https://conferences.xsede.org/xsede15" TargetMode="External"/></Relationships>
</file>

<file path=ppt/slides/_rels/slide66.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3" Type="http://schemas.openxmlformats.org/officeDocument/2006/relationships/notesSlide" Target="../notesSlides/notesSlide23.xml"/><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47.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png"/><Relationship Id="rId15" Type="http://schemas.openxmlformats.org/officeDocument/2006/relationships/image" Target="../media/image2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pn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hyperlink" Target="http://www.oscer.ou.edu/" TargetMode="External"/><Relationship Id="rId4" Type="http://schemas.openxmlformats.org/officeDocument/2006/relationships/notesSlide" Target="../notesSlides/notesSlide24.xml"/></Relationships>
</file>

<file path=ppt/slides/_rels/slide68.xml.rels><?xml version="1.0" encoding="UTF-8" standalone="yes"?>
<Relationships xmlns="http://schemas.openxmlformats.org/package/2006/relationships"><Relationship Id="rId8" Type="http://schemas.openxmlformats.org/officeDocument/2006/relationships/hyperlink" Target="http://www.mcs.anl.gov/petsc" TargetMode="External"/><Relationship Id="rId3" Type="http://schemas.openxmlformats.org/officeDocument/2006/relationships/hyperlink" Target="http://www.acm.org/toms/V5.html#v5n3" TargetMode="External"/><Relationship Id="rId7" Type="http://schemas.openxmlformats.org/officeDocument/2006/relationships/hyperlink" Target="http://www.netlib.org/scalapack/" TargetMode="External"/><Relationship Id="rId2" Type="http://schemas.openxmlformats.org/officeDocument/2006/relationships/slideLayout" Target="../slideLayouts/slideLayout6.xml"/><Relationship Id="rId1" Type="http://schemas.openxmlformats.org/officeDocument/2006/relationships/tags" Target="../tags/tag50.xml"/><Relationship Id="rId6" Type="http://schemas.openxmlformats.org/officeDocument/2006/relationships/hyperlink" Target="http://www.netlib.org/lapack/" TargetMode="External"/><Relationship Id="rId5" Type="http://schemas.openxmlformats.org/officeDocument/2006/relationships/hyperlink" Target="http://math-atlas.sourceforge.net/" TargetMode="External"/><Relationship Id="rId10" Type="http://schemas.openxmlformats.org/officeDocument/2006/relationships/hyperlink" Target="http://www.ssec.wisc.edu/~billh/vis5d.html" TargetMode="External"/><Relationship Id="rId4" Type="http://schemas.openxmlformats.org/officeDocument/2006/relationships/hyperlink" Target="http://www.netlib.org/blas/" TargetMode="External"/><Relationship Id="rId9" Type="http://schemas.openxmlformats.org/officeDocument/2006/relationships/hyperlink" Target="http://hneeman.oscer.ou.edu/hamr.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jwplayer.onenet.net/stream6/sipe.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4724400"/>
            <a:ext cx="152400" cy="1676400"/>
          </a:xfrm>
          <a:prstGeom prst="rect">
            <a:avLst/>
          </a:prstGeom>
          <a:solidFill>
            <a:schemeClr val="bg1"/>
          </a:solidFill>
          <a:ln w="9525">
            <a:noFill/>
            <a:miter lim="800000"/>
            <a:headEnd/>
            <a:tailEnd/>
          </a:ln>
        </p:spPr>
        <p:txBody>
          <a:bodyPr wrap="none" anchor="ctr"/>
          <a:lstStyle/>
          <a:p>
            <a:endParaRPr lang="en-US"/>
          </a:p>
        </p:txBody>
      </p:sp>
      <p:sp>
        <p:nvSpPr>
          <p:cNvPr id="449540" name="Rectangle 4"/>
          <p:cNvSpPr>
            <a:spLocks noGrp="1" noChangeArrowheads="1"/>
          </p:cNvSpPr>
          <p:nvPr>
            <p:ph type="ctrTitle"/>
          </p:nvPr>
        </p:nvSpPr>
        <p:spPr>
          <a:xfrm>
            <a:off x="685800" y="933448"/>
            <a:ext cx="7924800" cy="2362200"/>
          </a:xfrm>
        </p:spPr>
        <p:txBody>
          <a:bodyPr/>
          <a:lstStyle/>
          <a:p>
            <a:pPr eaLnBrk="1" hangingPunct="1">
              <a:lnSpc>
                <a:spcPct val="80000"/>
              </a:lnSpc>
              <a:defRPr/>
            </a:pPr>
            <a:r>
              <a:rPr lang="en-US" sz="4800" dirty="0" smtClean="0">
                <a:effectLst>
                  <a:outerShdw blurRad="38100" dist="38100" dir="2700000" algn="tl">
                    <a:srgbClr val="C0C0C0"/>
                  </a:outerShdw>
                </a:effectLst>
                <a:latin typeface="Arial Black" pitchFamily="34" charset="0"/>
              </a:rPr>
              <a:t>Supercomputing</a:t>
            </a:r>
            <a:br>
              <a:rPr lang="en-US" sz="4800" dirty="0" smtClean="0">
                <a:effectLst>
                  <a:outerShdw blurRad="38100" dist="38100" dir="2700000" algn="tl">
                    <a:srgbClr val="C0C0C0"/>
                  </a:outerShdw>
                </a:effectLst>
                <a:latin typeface="Arial Black" pitchFamily="34" charset="0"/>
              </a:rPr>
            </a:br>
            <a:r>
              <a:rPr lang="en-US" sz="4800" dirty="0" smtClean="0">
                <a:effectLst>
                  <a:outerShdw blurRad="38100" dist="38100" dir="2700000" algn="tl">
                    <a:srgbClr val="C0C0C0"/>
                  </a:outerShdw>
                </a:effectLst>
                <a:latin typeface="Arial Black" pitchFamily="34" charset="0"/>
              </a:rPr>
              <a:t>in Plain English</a:t>
            </a:r>
            <a:br>
              <a:rPr lang="en-US" sz="4800" dirty="0" smtClean="0">
                <a:effectLst>
                  <a:outerShdw blurRad="38100" dist="38100" dir="2700000" algn="tl">
                    <a:srgbClr val="C0C0C0"/>
                  </a:outerShdw>
                </a:effectLst>
                <a:latin typeface="Arial Black" pitchFamily="34" charset="0"/>
              </a:rPr>
            </a:br>
            <a:r>
              <a:rPr lang="en-US" sz="3600" dirty="0">
                <a:solidFill>
                  <a:schemeClr val="tx1"/>
                </a:solidFill>
              </a:rPr>
              <a:t>Grab Bag: Scientific Libraries,</a:t>
            </a:r>
            <a:br>
              <a:rPr lang="en-US" sz="3600" dirty="0">
                <a:solidFill>
                  <a:schemeClr val="tx1"/>
                </a:solidFill>
              </a:rPr>
            </a:br>
            <a:r>
              <a:rPr lang="en-US" sz="3600" dirty="0">
                <a:solidFill>
                  <a:schemeClr val="tx1"/>
                </a:solidFill>
              </a:rPr>
              <a:t>I/O Libraries, </a:t>
            </a:r>
            <a:r>
              <a:rPr lang="en-US" sz="3600" dirty="0" smtClean="0">
                <a:solidFill>
                  <a:schemeClr val="tx1"/>
                </a:solidFill>
              </a:rPr>
              <a:t>Visualization</a:t>
            </a:r>
            <a:endParaRPr lang="en-US" sz="5400" dirty="0" smtClean="0">
              <a:effectLst>
                <a:outerShdw blurRad="38100" dist="38100" dir="2700000" algn="tl">
                  <a:srgbClr val="C0C0C0"/>
                </a:outerShdw>
              </a:effectLst>
              <a:latin typeface="Arial Black" pitchFamily="34" charset="0"/>
            </a:endParaRPr>
          </a:p>
        </p:txBody>
      </p:sp>
      <p:sp>
        <p:nvSpPr>
          <p:cNvPr id="11268" name="Rectangle 5"/>
          <p:cNvSpPr>
            <a:spLocks noGrp="1" noChangeArrowheads="1"/>
          </p:cNvSpPr>
          <p:nvPr>
            <p:ph type="subTitle" idx="1"/>
          </p:nvPr>
        </p:nvSpPr>
        <p:spPr>
          <a:xfrm>
            <a:off x="344128" y="3238500"/>
            <a:ext cx="8495072" cy="1600200"/>
          </a:xfrm>
        </p:spPr>
        <p:txBody>
          <a:bodyPr/>
          <a:lstStyle/>
          <a:p>
            <a:pPr eaLnBrk="1" hangingPunct="1">
              <a:lnSpc>
                <a:spcPct val="90000"/>
              </a:lnSpc>
              <a:spcBef>
                <a:spcPts val="0"/>
              </a:spcBef>
            </a:pPr>
            <a:r>
              <a:rPr lang="en-US" b="1" dirty="0" smtClean="0"/>
              <a:t>Henry Neeman, Director</a:t>
            </a:r>
          </a:p>
          <a:p>
            <a:pPr eaLnBrk="1" hangingPunct="1">
              <a:lnSpc>
                <a:spcPct val="90000"/>
              </a:lnSpc>
              <a:spcBef>
                <a:spcPts val="0"/>
              </a:spcBef>
            </a:pPr>
            <a:r>
              <a:rPr lang="en-US" sz="1700" b="1" dirty="0" smtClean="0"/>
              <a:t>Director, OU Supercomputing Center for Education &amp; Research (OSCER)</a:t>
            </a:r>
          </a:p>
          <a:p>
            <a:pPr eaLnBrk="1" hangingPunct="1">
              <a:lnSpc>
                <a:spcPct val="90000"/>
              </a:lnSpc>
              <a:spcBef>
                <a:spcPts val="0"/>
              </a:spcBef>
            </a:pPr>
            <a:r>
              <a:rPr lang="en-US" sz="1700" b="1" dirty="0" smtClean="0"/>
              <a:t>Assistant Vice President, Information Technology – Research Strategy Advisor</a:t>
            </a:r>
          </a:p>
          <a:p>
            <a:pPr eaLnBrk="1" hangingPunct="1">
              <a:lnSpc>
                <a:spcPct val="90000"/>
              </a:lnSpc>
              <a:spcBef>
                <a:spcPts val="0"/>
              </a:spcBef>
            </a:pPr>
            <a:r>
              <a:rPr lang="en-US" sz="1700" b="1" dirty="0" smtClean="0"/>
              <a:t>Associate Professor, College of Engineering</a:t>
            </a:r>
          </a:p>
          <a:p>
            <a:pPr eaLnBrk="1" hangingPunct="1">
              <a:lnSpc>
                <a:spcPct val="90000"/>
              </a:lnSpc>
              <a:spcBef>
                <a:spcPts val="0"/>
              </a:spcBef>
            </a:pPr>
            <a:r>
              <a:rPr lang="en-US" sz="1700" b="1" dirty="0" smtClean="0"/>
              <a:t>Adjunct Associate Professor, School of Computer Science</a:t>
            </a:r>
          </a:p>
          <a:p>
            <a:pPr eaLnBrk="1" hangingPunct="1">
              <a:lnSpc>
                <a:spcPct val="90000"/>
              </a:lnSpc>
              <a:spcBef>
                <a:spcPts val="0"/>
              </a:spcBef>
            </a:pPr>
            <a:r>
              <a:rPr lang="en-US" sz="1700" b="1" dirty="0" smtClean="0"/>
              <a:t>University of Oklahoma</a:t>
            </a:r>
          </a:p>
          <a:p>
            <a:pPr eaLnBrk="1" hangingPunct="1">
              <a:lnSpc>
                <a:spcPct val="90000"/>
              </a:lnSpc>
              <a:spcBef>
                <a:spcPts val="0"/>
              </a:spcBef>
            </a:pPr>
            <a:r>
              <a:rPr lang="en-US" sz="1700" b="1" dirty="0" smtClean="0"/>
              <a:t>Tuesday April 21 2015</a:t>
            </a:r>
          </a:p>
        </p:txBody>
      </p:sp>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1273" name="Picture 6" descr="ou201_logo"/>
          <p:cNvPicPr>
            <a:picLocks noChangeAspect="1" noChangeArrowheads="1"/>
          </p:cNvPicPr>
          <p:nvPr/>
        </p:nvPicPr>
        <p:blipFill>
          <a:blip r:embed="rId5" cstate="print"/>
          <a:srcRect/>
          <a:stretch>
            <a:fillRect/>
          </a:stretch>
        </p:blipFill>
        <p:spPr bwMode="auto">
          <a:xfrm>
            <a:off x="2357112" y="5361693"/>
            <a:ext cx="588818" cy="781653"/>
          </a:xfrm>
          <a:prstGeom prst="rect">
            <a:avLst/>
          </a:prstGeom>
          <a:noFill/>
          <a:ln w="9525">
            <a:noFill/>
            <a:miter lim="800000"/>
            <a:headEnd/>
            <a:tailEnd/>
          </a:ln>
        </p:spPr>
      </p:pic>
      <p:pic>
        <p:nvPicPr>
          <p:cNvPr id="11274" name="Picture 7" descr="oscer_logo_crimson_20060918"/>
          <p:cNvPicPr>
            <a:picLocks noChangeAspect="1" noChangeArrowheads="1"/>
          </p:cNvPicPr>
          <p:nvPr/>
        </p:nvPicPr>
        <p:blipFill>
          <a:blip r:embed="rId6" cstate="print"/>
          <a:srcRect/>
          <a:stretch>
            <a:fillRect/>
          </a:stretch>
        </p:blipFill>
        <p:spPr bwMode="auto">
          <a:xfrm>
            <a:off x="3004812" y="5181600"/>
            <a:ext cx="1483086" cy="1066800"/>
          </a:xfrm>
          <a:prstGeom prst="rect">
            <a:avLst/>
          </a:prstGeom>
          <a:noFill/>
          <a:ln w="9525">
            <a:noFill/>
            <a:miter lim="800000"/>
            <a:headEnd/>
            <a:tailEnd/>
          </a:ln>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1345" y="5196849"/>
            <a:ext cx="3652055" cy="623032"/>
          </a:xfrm>
          <a:prstGeom prst="rect">
            <a:avLst/>
          </a:prstGeom>
        </p:spPr>
      </p:pic>
      <p:pic>
        <p:nvPicPr>
          <p:cNvPr id="95234" name="Picture 2" descr="SiPE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4128" y="4863264"/>
            <a:ext cx="2012984" cy="1550988"/>
          </a:xfrm>
          <a:prstGeom prst="rect">
            <a:avLst/>
          </a:prstGeom>
          <a:noFill/>
          <a:extLst>
            <a:ext uri="{909E8E84-426E-40DD-AFC4-6F175D3DCCD1}">
              <a14:hiddenFill xmlns:a14="http://schemas.microsoft.com/office/drawing/2010/main">
                <a:solidFill>
                  <a:srgbClr val="FFFFFF"/>
                </a:solidFill>
              </a14:hiddenFill>
            </a:ext>
          </a:extLst>
        </p:spPr>
      </p:pic>
      <p:pic>
        <p:nvPicPr>
          <p:cNvPr id="95236" name="Picture 4" descr="http://www.oneocii.okepscor.org/wp-content/uploads/2014/02/Logo2-260x10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2053" y="5819881"/>
            <a:ext cx="1890637" cy="72716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RTMP</a:t>
            </a:r>
            <a:endParaRPr lang="en-US" dirty="0"/>
          </a:p>
        </p:txBody>
      </p:sp>
      <p:sp>
        <p:nvSpPr>
          <p:cNvPr id="3" name="Content Placeholder 2"/>
          <p:cNvSpPr>
            <a:spLocks noGrp="1"/>
          </p:cNvSpPr>
          <p:nvPr>
            <p:ph idx="1"/>
          </p:nvPr>
        </p:nvSpPr>
        <p:spPr/>
        <p:txBody>
          <a:bodyPr/>
          <a:lstStyle/>
          <a:p>
            <a:pPr marL="0" indent="0">
              <a:buNone/>
            </a:pPr>
            <a:r>
              <a:rPr lang="en-US" dirty="0" smtClean="0"/>
              <a:t>If you have a video player that can handle RTMP, you can watch the </a:t>
            </a:r>
            <a:r>
              <a:rPr lang="en-US" dirty="0" err="1" smtClean="0"/>
              <a:t>Wowza</a:t>
            </a:r>
            <a:r>
              <a:rPr lang="en-US" dirty="0" smtClean="0"/>
              <a:t> feed that way:</a:t>
            </a:r>
          </a:p>
          <a:p>
            <a:pPr marL="0" indent="0">
              <a:buNone/>
            </a:pPr>
            <a:r>
              <a:rPr lang="en-US" sz="2200" dirty="0" smtClean="0">
                <a:latin typeface="Courier New" panose="02070309020205020404" pitchFamily="49" charset="0"/>
                <a:cs typeface="Courier New" panose="02070309020205020404" pitchFamily="49" charset="0"/>
                <a:hlinkClick r:id="rId3"/>
              </a:rPr>
              <a:t>rtmp://stream3.onenet.net/live/mp4:sipe-wowza</a:t>
            </a:r>
            <a:endParaRPr lang="en-US" sz="2200" dirty="0" smtClean="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English: Grab Bag</a:t>
            </a:r>
          </a:p>
          <a:p>
            <a:pPr>
              <a:defRPr/>
            </a:pPr>
            <a:r>
              <a:rPr lang="en-US" dirty="0" smtClean="0"/>
              <a:t>Tue Apr 21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a:t>
            </a:fld>
            <a:endParaRPr lang="en-US"/>
          </a:p>
        </p:txBody>
      </p:sp>
    </p:spTree>
    <p:extLst>
      <p:ext uri="{BB962C8B-B14F-4D97-AF65-F5344CB8AC3E}">
        <p14:creationId xmlns:p14="http://schemas.microsoft.com/office/powerpoint/2010/main" val="237871328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Grab Bag</a:t>
            </a:r>
            <a:endParaRPr lang="en-US" dirty="0"/>
          </a:p>
          <a:p>
            <a:r>
              <a:rPr lang="en-US" dirty="0" smtClean="0"/>
              <a:t>Tue Apr 21 2015</a:t>
            </a:r>
            <a:endParaRPr lang="en-US" dirty="0"/>
          </a:p>
        </p:txBody>
      </p:sp>
      <p:sp>
        <p:nvSpPr>
          <p:cNvPr id="5" name="Slide Number Placeholder 4"/>
          <p:cNvSpPr>
            <a:spLocks noGrp="1"/>
          </p:cNvSpPr>
          <p:nvPr>
            <p:ph type="sldNum" sz="quarter" idx="11"/>
          </p:nvPr>
        </p:nvSpPr>
        <p:spPr/>
        <p:txBody>
          <a:bodyPr/>
          <a:lstStyle/>
          <a:p>
            <a:fld id="{40FEA5B2-C75C-4B5B-98BE-64AAADC248CE}" type="slidenum">
              <a:rPr lang="en-US"/>
              <a:pPr/>
              <a:t>11</a:t>
            </a:fld>
            <a:endParaRPr lang="en-US"/>
          </a:p>
        </p:txBody>
      </p:sp>
      <p:sp>
        <p:nvSpPr>
          <p:cNvPr id="454658" name="Rectangle 2"/>
          <p:cNvSpPr>
            <a:spLocks noGrp="1" noChangeArrowheads="1"/>
          </p:cNvSpPr>
          <p:nvPr>
            <p:ph type="title"/>
          </p:nvPr>
        </p:nvSpPr>
        <p:spPr/>
        <p:txBody>
          <a:bodyPr/>
          <a:lstStyle/>
          <a:p>
            <a:r>
              <a:rPr lang="en-US" sz="3600" dirty="0" smtClean="0"/>
              <a:t>Toll Free Phone </a:t>
            </a:r>
            <a:r>
              <a:rPr lang="en-US" sz="3600" dirty="0"/>
              <a:t>Bridge</a:t>
            </a:r>
          </a:p>
        </p:txBody>
      </p:sp>
      <p:sp>
        <p:nvSpPr>
          <p:cNvPr id="454659" name="Rectangle 3"/>
          <p:cNvSpPr>
            <a:spLocks noGrp="1" noChangeArrowheads="1"/>
          </p:cNvSpPr>
          <p:nvPr>
            <p:ph type="body" idx="1"/>
          </p:nvPr>
        </p:nvSpPr>
        <p:spPr>
          <a:xfrm>
            <a:off x="533400" y="1371600"/>
            <a:ext cx="8077200" cy="4648200"/>
          </a:xfrm>
        </p:spPr>
        <p:txBody>
          <a:bodyPr/>
          <a:lstStyle/>
          <a:p>
            <a:pPr>
              <a:buFont typeface="Wingdings" pitchFamily="2" charset="2"/>
              <a:buNone/>
            </a:pPr>
            <a:r>
              <a:rPr lang="en-US" b="1" dirty="0" smtClean="0"/>
              <a:t>IF ALL ELSE FAILS</a:t>
            </a:r>
            <a:r>
              <a:rPr lang="en-US" dirty="0" smtClean="0"/>
              <a:t>, </a:t>
            </a:r>
            <a:r>
              <a:rPr lang="en-US" dirty="0"/>
              <a:t>you can </a:t>
            </a:r>
            <a:r>
              <a:rPr lang="en-US" dirty="0" smtClean="0"/>
              <a:t>use our </a:t>
            </a:r>
            <a:r>
              <a:rPr lang="en-US" dirty="0"/>
              <a:t>toll free phone bridge:</a:t>
            </a:r>
          </a:p>
          <a:p>
            <a:pPr algn="ctr">
              <a:buFont typeface="Wingdings" pitchFamily="2" charset="2"/>
              <a:buNone/>
            </a:pPr>
            <a:r>
              <a:rPr lang="en-US" dirty="0" smtClean="0"/>
              <a:t>800-832-0736</a:t>
            </a:r>
            <a:endParaRPr lang="en-US" dirty="0"/>
          </a:p>
          <a:p>
            <a:pPr algn="ctr">
              <a:buFont typeface="Wingdings" pitchFamily="2" charset="2"/>
              <a:buNone/>
            </a:pPr>
            <a:r>
              <a:rPr lang="en-US" dirty="0" smtClean="0"/>
              <a:t>* 623 2874 #</a:t>
            </a:r>
            <a:endParaRPr lang="en-US" dirty="0"/>
          </a:p>
          <a:p>
            <a:pPr>
              <a:buFont typeface="Wingdings" pitchFamily="2" charset="2"/>
              <a:buNone/>
            </a:pPr>
            <a:r>
              <a:rPr lang="en-US" dirty="0"/>
              <a:t>Please mute yourself and use the phone to listen.</a:t>
            </a:r>
          </a:p>
          <a:p>
            <a:pPr>
              <a:buFont typeface="Wingdings" pitchFamily="2" charset="2"/>
              <a:buNone/>
            </a:pPr>
            <a:r>
              <a:rPr lang="en-US" dirty="0"/>
              <a:t>Don’t worry, we’ll call out slide numbers as we go.</a:t>
            </a:r>
          </a:p>
          <a:p>
            <a:pPr>
              <a:buFont typeface="Wingdings" pitchFamily="2" charset="2"/>
              <a:buNone/>
            </a:pPr>
            <a:r>
              <a:rPr lang="en-US" dirty="0"/>
              <a:t>Please use the phone bridge </a:t>
            </a:r>
            <a:r>
              <a:rPr lang="en-US" b="1" u="sng" dirty="0"/>
              <a:t>ONLY</a:t>
            </a:r>
            <a:r>
              <a:rPr lang="en-US" dirty="0"/>
              <a:t> if you cannot connect any other way: the phone bridge </a:t>
            </a:r>
            <a:r>
              <a:rPr lang="en-US" dirty="0" smtClean="0"/>
              <a:t>can handle only 100 simultaneous connections, and we have over 500 participants.</a:t>
            </a:r>
            <a:endParaRPr lang="en-US" dirty="0"/>
          </a:p>
          <a:p>
            <a:pPr>
              <a:buFont typeface="Wingdings" pitchFamily="2" charset="2"/>
              <a:buNone/>
            </a:pPr>
            <a:r>
              <a:rPr lang="en-US" dirty="0"/>
              <a:t>Many thanks to </a:t>
            </a:r>
            <a:r>
              <a:rPr lang="en-US" dirty="0" smtClean="0"/>
              <a:t>OU CIO Loretta Early for </a:t>
            </a:r>
            <a:r>
              <a:rPr lang="en-US" dirty="0"/>
              <a:t>providing the toll free phone bridge</a:t>
            </a:r>
            <a:r>
              <a:rPr lang="en-US" dirty="0" smtClean="0"/>
              <a:t>.</a:t>
            </a:r>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217841220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Grab Bag</a:t>
            </a:r>
            <a:endParaRPr lang="en-US" dirty="0"/>
          </a:p>
          <a:p>
            <a:r>
              <a:rPr lang="en-US" dirty="0" smtClean="0"/>
              <a:t>Tue Apr 21 2015</a:t>
            </a:r>
            <a:endParaRPr lang="en-US" dirty="0"/>
          </a:p>
        </p:txBody>
      </p:sp>
      <p:sp>
        <p:nvSpPr>
          <p:cNvPr id="5" name="Slide Number Placeholder 4"/>
          <p:cNvSpPr>
            <a:spLocks noGrp="1"/>
          </p:cNvSpPr>
          <p:nvPr>
            <p:ph type="sldNum" sz="quarter" idx="11"/>
          </p:nvPr>
        </p:nvSpPr>
        <p:spPr/>
        <p:txBody>
          <a:bodyPr/>
          <a:lstStyle/>
          <a:p>
            <a:fld id="{4BF37389-4EFB-484B-AB5A-BD4F84D9F3C6}" type="slidenum">
              <a:rPr lang="en-US"/>
              <a:pPr/>
              <a:t>12</a:t>
            </a:fld>
            <a:endParaRPr lang="en-US"/>
          </a:p>
        </p:txBody>
      </p:sp>
      <p:sp>
        <p:nvSpPr>
          <p:cNvPr id="465922" name="Rectangle 2"/>
          <p:cNvSpPr>
            <a:spLocks noGrp="1" noChangeArrowheads="1"/>
          </p:cNvSpPr>
          <p:nvPr>
            <p:ph type="title"/>
          </p:nvPr>
        </p:nvSpPr>
        <p:spPr/>
        <p:txBody>
          <a:bodyPr/>
          <a:lstStyle/>
          <a:p>
            <a:r>
              <a:rPr lang="en-US" sz="3600" dirty="0"/>
              <a:t>Please Mute Yourself</a:t>
            </a:r>
          </a:p>
        </p:txBody>
      </p:sp>
      <p:sp>
        <p:nvSpPr>
          <p:cNvPr id="465923" name="Rectangle 3"/>
          <p:cNvSpPr>
            <a:spLocks noGrp="1" noChangeArrowheads="1"/>
          </p:cNvSpPr>
          <p:nvPr>
            <p:ph type="body" idx="1"/>
          </p:nvPr>
        </p:nvSpPr>
        <p:spPr/>
        <p:txBody>
          <a:bodyPr/>
          <a:lstStyle/>
          <a:p>
            <a:pPr>
              <a:buFont typeface="Wingdings" pitchFamily="2" charset="2"/>
              <a:buNone/>
            </a:pPr>
            <a:r>
              <a:rPr lang="en-US" dirty="0"/>
              <a:t>No matter how you connect, </a:t>
            </a:r>
            <a:r>
              <a:rPr lang="en-US" b="1" u="sng" dirty="0" smtClean="0"/>
              <a:t>PLEASE MUTE YOURSELF</a:t>
            </a:r>
            <a:r>
              <a:rPr lang="en-US" dirty="0" smtClean="0"/>
              <a:t>,  so </a:t>
            </a:r>
            <a:r>
              <a:rPr lang="en-US" dirty="0"/>
              <a:t>that we cannot hear you</a:t>
            </a:r>
            <a:r>
              <a:rPr lang="en-US" dirty="0" smtClean="0"/>
              <a:t>.</a:t>
            </a:r>
          </a:p>
          <a:p>
            <a:pPr>
              <a:buFont typeface="Wingdings" pitchFamily="2" charset="2"/>
              <a:buNone/>
            </a:pPr>
            <a:r>
              <a:rPr lang="en-US" dirty="0" smtClean="0"/>
              <a:t>(For </a:t>
            </a:r>
            <a:r>
              <a:rPr lang="en-US" dirty="0" err="1" smtClean="0"/>
              <a:t>Wowza</a:t>
            </a:r>
            <a:r>
              <a:rPr lang="en-US" dirty="0" smtClean="0"/>
              <a:t>, you don’t need to do that, because the information only goes from us to you, not from you to us.)</a:t>
            </a:r>
            <a:endParaRPr lang="en-US" dirty="0"/>
          </a:p>
          <a:p>
            <a:pPr>
              <a:buFont typeface="Wingdings" pitchFamily="2" charset="2"/>
              <a:buNone/>
            </a:pPr>
            <a:r>
              <a:rPr lang="en-US" dirty="0"/>
              <a:t>At OU, we will turn off the sound on all conferencing technologies.</a:t>
            </a:r>
          </a:p>
          <a:p>
            <a:pPr>
              <a:buFont typeface="Wingdings" pitchFamily="2" charset="2"/>
              <a:buNone/>
            </a:pPr>
            <a:r>
              <a:rPr lang="en-US" dirty="0"/>
              <a:t>That way, we won’t have problems with echo cancellation.</a:t>
            </a:r>
          </a:p>
          <a:p>
            <a:pPr>
              <a:buFont typeface="Wingdings" pitchFamily="2" charset="2"/>
              <a:buNone/>
            </a:pPr>
            <a:r>
              <a:rPr lang="en-US" dirty="0"/>
              <a:t>Of course, that means we cannot </a:t>
            </a:r>
            <a:r>
              <a:rPr lang="en-US"/>
              <a:t>hear </a:t>
            </a:r>
            <a:r>
              <a:rPr lang="en-US" smtClean="0"/>
              <a:t>questions</a:t>
            </a:r>
            <a:r>
              <a:rPr lang="en-US" dirty="0"/>
              <a:t>.</a:t>
            </a:r>
          </a:p>
          <a:p>
            <a:pPr>
              <a:buFont typeface="Wingdings" pitchFamily="2" charset="2"/>
              <a:buNone/>
            </a:pPr>
            <a:r>
              <a:rPr lang="en-US" dirty="0"/>
              <a:t>So </a:t>
            </a:r>
            <a:r>
              <a:rPr lang="en-US"/>
              <a:t>for </a:t>
            </a:r>
            <a:r>
              <a:rPr lang="en-US" smtClean="0"/>
              <a:t>questions</a:t>
            </a:r>
            <a:r>
              <a:rPr lang="en-US" dirty="0"/>
              <a:t>, you’ll need to send </a:t>
            </a:r>
            <a:r>
              <a:rPr lang="en-US" dirty="0" smtClean="0"/>
              <a:t>e-mail.</a:t>
            </a:r>
          </a:p>
          <a:p>
            <a:pPr>
              <a:buFont typeface="Wingdings" pitchFamily="2" charset="2"/>
              <a:buNone/>
            </a:pPr>
            <a:r>
              <a:rPr lang="en-US" b="1" dirty="0" smtClean="0"/>
              <a:t>PLEASE MUTE YOURSELF.</a:t>
            </a:r>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390142995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Grab Bag</a:t>
            </a:r>
            <a:endParaRPr lang="en-US" dirty="0"/>
          </a:p>
          <a:p>
            <a:r>
              <a:rPr lang="en-US" dirty="0" smtClean="0"/>
              <a:t>Tue Apr 21 2015</a:t>
            </a:r>
            <a:endParaRPr lang="en-US" dirty="0"/>
          </a:p>
        </p:txBody>
      </p:sp>
      <p:sp>
        <p:nvSpPr>
          <p:cNvPr id="5" name="Slide Number Placeholder 4"/>
          <p:cNvSpPr>
            <a:spLocks noGrp="1"/>
          </p:cNvSpPr>
          <p:nvPr>
            <p:ph type="sldNum" sz="quarter" idx="11"/>
          </p:nvPr>
        </p:nvSpPr>
        <p:spPr/>
        <p:txBody>
          <a:bodyPr/>
          <a:lstStyle/>
          <a:p>
            <a:fld id="{3C4F5EC7-229E-472C-A577-0EE5257C4F8A}" type="slidenum">
              <a:rPr lang="en-US"/>
              <a:pPr/>
              <a:t>13</a:t>
            </a:fld>
            <a:endParaRPr lang="en-US"/>
          </a:p>
        </p:txBody>
      </p:sp>
      <p:sp>
        <p:nvSpPr>
          <p:cNvPr id="455682" name="Rectangle 2"/>
          <p:cNvSpPr>
            <a:spLocks noGrp="1" noChangeArrowheads="1"/>
          </p:cNvSpPr>
          <p:nvPr>
            <p:ph type="title"/>
          </p:nvPr>
        </p:nvSpPr>
        <p:spPr/>
        <p:txBody>
          <a:bodyPr/>
          <a:lstStyle/>
          <a:p>
            <a:r>
              <a:rPr lang="en-US" sz="3600" smtClean="0"/>
              <a:t>Questions </a:t>
            </a:r>
            <a:r>
              <a:rPr lang="en-US" sz="3600" dirty="0" smtClean="0"/>
              <a:t>via E-mail Only</a:t>
            </a:r>
            <a:endParaRPr lang="en-US" sz="3600" dirty="0"/>
          </a:p>
        </p:txBody>
      </p:sp>
      <p:sp>
        <p:nvSpPr>
          <p:cNvPr id="455683" name="Rectangle 3"/>
          <p:cNvSpPr>
            <a:spLocks noGrp="1" noChangeArrowheads="1"/>
          </p:cNvSpPr>
          <p:nvPr>
            <p:ph type="body" idx="1"/>
          </p:nvPr>
        </p:nvSpPr>
        <p:spPr/>
        <p:txBody>
          <a:bodyPr/>
          <a:lstStyle/>
          <a:p>
            <a:pPr>
              <a:lnSpc>
                <a:spcPct val="90000"/>
              </a:lnSpc>
              <a:buFont typeface="Wingdings" pitchFamily="2" charset="2"/>
              <a:buNone/>
            </a:pPr>
            <a:r>
              <a:rPr lang="en-US"/>
              <a:t>Ask </a:t>
            </a:r>
            <a:r>
              <a:rPr lang="en-US" smtClean="0"/>
              <a:t>questions </a:t>
            </a:r>
            <a:r>
              <a:rPr lang="en-US" dirty="0" smtClean="0"/>
              <a:t>by sending e-mail to:</a:t>
            </a:r>
          </a:p>
          <a:p>
            <a:pPr>
              <a:lnSpc>
                <a:spcPct val="90000"/>
              </a:lnSpc>
              <a:buFont typeface="Wingdings" pitchFamily="2" charset="2"/>
              <a:buNone/>
            </a:pPr>
            <a:endParaRPr lang="en-US" dirty="0" smtClean="0"/>
          </a:p>
          <a:p>
            <a:pPr algn="ctr">
              <a:lnSpc>
                <a:spcPct val="90000"/>
              </a:lnSpc>
              <a:buFont typeface="Wingdings" pitchFamily="2" charset="2"/>
              <a:buNone/>
            </a:pPr>
            <a:r>
              <a:rPr lang="en-US" dirty="0" smtClean="0">
                <a:latin typeface="Courier New" pitchFamily="49" charset="0"/>
                <a:cs typeface="Courier New" pitchFamily="49" charset="0"/>
                <a:hlinkClick r:id="rId3"/>
              </a:rPr>
              <a:t>sipe2015@gmail.com</a:t>
            </a:r>
            <a:endParaRPr lang="en-US" dirty="0"/>
          </a:p>
          <a:p>
            <a:pPr>
              <a:lnSpc>
                <a:spcPct val="80000"/>
              </a:lnSpc>
              <a:buFont typeface="Wingdings" pitchFamily="2" charset="2"/>
              <a:buNone/>
            </a:pPr>
            <a:endParaRPr lang="en-US" dirty="0"/>
          </a:p>
          <a:p>
            <a:pPr>
              <a:lnSpc>
                <a:spcPct val="80000"/>
              </a:lnSpc>
              <a:buFont typeface="Wingdings" pitchFamily="2" charset="2"/>
              <a:buNone/>
            </a:pPr>
            <a:r>
              <a:rPr lang="en-US"/>
              <a:t>All </a:t>
            </a:r>
            <a:r>
              <a:rPr lang="en-US" smtClean="0"/>
              <a:t>questions </a:t>
            </a:r>
            <a:r>
              <a:rPr lang="en-US" dirty="0"/>
              <a:t>will be read out loud and then answered out loud</a:t>
            </a:r>
            <a:r>
              <a:rPr lang="en-US" dirty="0" smtClean="0"/>
              <a:t>.</a:t>
            </a:r>
          </a:p>
          <a:p>
            <a:pPr>
              <a:lnSpc>
                <a:spcPct val="80000"/>
              </a:lnSpc>
              <a:buFont typeface="Wingdings" pitchFamily="2" charset="2"/>
              <a:buNone/>
            </a:pPr>
            <a:endParaRPr lang="en-US" dirty="0"/>
          </a:p>
          <a:p>
            <a:pPr>
              <a:lnSpc>
                <a:spcPct val="80000"/>
              </a:lnSpc>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249654222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Onsite: Talent Release Form</a:t>
            </a:r>
            <a:endParaRPr lang="en-US" dirty="0"/>
          </a:p>
        </p:txBody>
      </p:sp>
      <p:sp>
        <p:nvSpPr>
          <p:cNvPr id="3" name="Content Placeholder 2"/>
          <p:cNvSpPr>
            <a:spLocks noGrp="1"/>
          </p:cNvSpPr>
          <p:nvPr>
            <p:ph idx="1"/>
          </p:nvPr>
        </p:nvSpPr>
        <p:spPr/>
        <p:txBody>
          <a:bodyPr/>
          <a:lstStyle/>
          <a:p>
            <a:pPr marL="0" indent="0">
              <a:buNone/>
            </a:pPr>
            <a:r>
              <a:rPr lang="en-US" dirty="0" smtClean="0"/>
              <a:t>If you’re attending onsite, you </a:t>
            </a:r>
            <a:r>
              <a:rPr lang="en-US" b="1" u="sng" dirty="0" smtClean="0"/>
              <a:t>MUST</a:t>
            </a:r>
            <a:r>
              <a:rPr lang="en-US" dirty="0" smtClean="0"/>
              <a:t> do one of the following:</a:t>
            </a:r>
          </a:p>
          <a:p>
            <a:r>
              <a:rPr lang="en-US" dirty="0" smtClean="0"/>
              <a:t>complete and sign the Talent Release Form,</a:t>
            </a:r>
          </a:p>
          <a:p>
            <a:pPr marL="0" indent="0">
              <a:buNone/>
            </a:pPr>
            <a:r>
              <a:rPr lang="en-US" b="1" dirty="0" smtClean="0"/>
              <a:t>OR</a:t>
            </a:r>
          </a:p>
          <a:p>
            <a:r>
              <a:rPr lang="en-US" dirty="0" smtClean="0"/>
              <a:t>sit behind the cameras (where you can’t be seen) and don’t talk at all.</a:t>
            </a:r>
          </a:p>
          <a:p>
            <a:pPr marL="0" indent="0">
              <a:buNone/>
            </a:pPr>
            <a:endParaRPr lang="en-US" dirty="0"/>
          </a:p>
          <a:p>
            <a:pPr marL="0" indent="0">
              <a:buNone/>
            </a:pPr>
            <a:r>
              <a:rPr lang="en-US" dirty="0" smtClean="0"/>
              <a:t>If you aren’t onsite, then </a:t>
            </a:r>
            <a:r>
              <a:rPr lang="en-US" b="1" dirty="0" smtClean="0"/>
              <a:t>PLEASE </a:t>
            </a:r>
            <a:r>
              <a:rPr lang="en-US" b="1" dirty="0"/>
              <a:t>MUTE YOURSELF.</a:t>
            </a:r>
          </a:p>
          <a:p>
            <a:pPr marL="0" indent="0">
              <a:buNone/>
            </a:pP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Grab Bag</a:t>
            </a:r>
          </a:p>
          <a:p>
            <a:pPr>
              <a:defRPr/>
            </a:pPr>
            <a:r>
              <a:rPr lang="en-US" dirty="0" smtClean="0"/>
              <a:t>Tue Apr 21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a:t>
            </a:fld>
            <a:endParaRPr lang="en-US"/>
          </a:p>
        </p:txBody>
      </p:sp>
    </p:spTree>
    <p:extLst>
      <p:ext uri="{BB962C8B-B14F-4D97-AF65-F5344CB8AC3E}">
        <p14:creationId xmlns:p14="http://schemas.microsoft.com/office/powerpoint/2010/main" val="245737700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effectLst>
                  <a:outerShdw blurRad="38100" dist="38100" dir="2700000" algn="tl">
                    <a:srgbClr val="000000">
                      <a:alpha val="43137"/>
                    </a:srgbClr>
                  </a:outerShdw>
                </a:effectLst>
              </a:rPr>
              <a:t>TENTATIVE</a:t>
            </a:r>
            <a:r>
              <a:rPr lang="en-US" dirty="0" smtClean="0">
                <a:effectLst>
                  <a:outerShdw blurRad="38100" dist="38100" dir="2700000" algn="tl">
                    <a:srgbClr val="000000">
                      <a:alpha val="43137"/>
                    </a:srgbClr>
                  </a:outerShdw>
                </a:effectLst>
              </a:rPr>
              <a:t> </a:t>
            </a:r>
            <a:r>
              <a:rPr lang="en-US" dirty="0" smtClean="0"/>
              <a:t>Schedule</a:t>
            </a:r>
            <a:endParaRPr lang="en-US" dirty="0"/>
          </a:p>
        </p:txBody>
      </p:sp>
      <p:sp>
        <p:nvSpPr>
          <p:cNvPr id="3" name="Content Placeholder 2"/>
          <p:cNvSpPr>
            <a:spLocks noGrp="1"/>
          </p:cNvSpPr>
          <p:nvPr>
            <p:ph idx="1"/>
          </p:nvPr>
        </p:nvSpPr>
        <p:spPr>
          <a:xfrm>
            <a:off x="609600" y="1371600"/>
            <a:ext cx="8001000" cy="4648200"/>
          </a:xfrm>
        </p:spPr>
        <p:txBody>
          <a:bodyPr/>
          <a:lstStyle/>
          <a:p>
            <a:pPr marL="0" indent="0">
              <a:spcBef>
                <a:spcPts val="0"/>
              </a:spcBef>
              <a:buNone/>
            </a:pPr>
            <a:r>
              <a:rPr lang="en-US" sz="2200" dirty="0"/>
              <a:t>Tue Jan </a:t>
            </a:r>
            <a:r>
              <a:rPr lang="en-US" sz="2200" dirty="0" smtClean="0"/>
              <a:t>20: Grab Bag: </a:t>
            </a:r>
            <a:r>
              <a:rPr lang="en-US" sz="2200" dirty="0"/>
              <a:t>What the Heck is Supercomputing?</a:t>
            </a:r>
          </a:p>
          <a:p>
            <a:pPr marL="0" indent="0">
              <a:spcBef>
                <a:spcPts val="0"/>
              </a:spcBef>
              <a:buNone/>
            </a:pPr>
            <a:r>
              <a:rPr lang="en-US" sz="2200" dirty="0"/>
              <a:t>Tue </a:t>
            </a:r>
            <a:r>
              <a:rPr lang="en-US" sz="2200" dirty="0" smtClean="0"/>
              <a:t>Jan 27: </a:t>
            </a:r>
            <a:r>
              <a:rPr lang="en-US" sz="2200" dirty="0"/>
              <a:t>The Tyranny of the Storage Hierarchy</a:t>
            </a:r>
          </a:p>
          <a:p>
            <a:pPr marL="0" indent="0">
              <a:spcBef>
                <a:spcPts val="0"/>
              </a:spcBef>
              <a:buNone/>
            </a:pPr>
            <a:r>
              <a:rPr lang="en-US" sz="2200" dirty="0"/>
              <a:t>Tue Feb </a:t>
            </a:r>
            <a:r>
              <a:rPr lang="en-US" sz="2200" dirty="0" smtClean="0"/>
              <a:t>3: </a:t>
            </a:r>
            <a:r>
              <a:rPr lang="en-US" sz="2200" dirty="0"/>
              <a:t>Instruction Level Parallelism</a:t>
            </a:r>
          </a:p>
          <a:p>
            <a:pPr marL="0" indent="0">
              <a:spcBef>
                <a:spcPts val="0"/>
              </a:spcBef>
              <a:buNone/>
            </a:pPr>
            <a:r>
              <a:rPr lang="en-US" sz="2200" dirty="0"/>
              <a:t>Tue </a:t>
            </a:r>
            <a:r>
              <a:rPr lang="en-US" sz="2200" dirty="0" smtClean="0"/>
              <a:t>Feb 10: </a:t>
            </a:r>
            <a:r>
              <a:rPr lang="en-US" sz="2200" dirty="0"/>
              <a:t>Stupid Compiler Tricks</a:t>
            </a:r>
          </a:p>
          <a:p>
            <a:pPr marL="0" indent="0">
              <a:spcBef>
                <a:spcPts val="0"/>
              </a:spcBef>
              <a:buNone/>
            </a:pPr>
            <a:r>
              <a:rPr lang="en-US" sz="2200" dirty="0"/>
              <a:t>Tue </a:t>
            </a:r>
            <a:r>
              <a:rPr lang="en-US" sz="2200" dirty="0" smtClean="0"/>
              <a:t>Feb 17: Shared Memory </a:t>
            </a:r>
            <a:r>
              <a:rPr lang="en-US" sz="2200" dirty="0"/>
              <a:t>Multithreading</a:t>
            </a:r>
          </a:p>
          <a:p>
            <a:pPr marL="0" indent="0">
              <a:spcBef>
                <a:spcPts val="0"/>
              </a:spcBef>
              <a:buNone/>
            </a:pPr>
            <a:r>
              <a:rPr lang="en-US" sz="2200" dirty="0" smtClean="0"/>
              <a:t>Tue March 3: </a:t>
            </a:r>
            <a:r>
              <a:rPr lang="en-US" sz="2200" dirty="0"/>
              <a:t>Distributed Multiprocessing</a:t>
            </a:r>
          </a:p>
          <a:p>
            <a:pPr marL="0" indent="0">
              <a:spcBef>
                <a:spcPts val="0"/>
              </a:spcBef>
              <a:buNone/>
            </a:pPr>
            <a:r>
              <a:rPr lang="en-US" sz="2200" dirty="0"/>
              <a:t>Tue March </a:t>
            </a:r>
            <a:r>
              <a:rPr lang="en-US" sz="2200" dirty="0" smtClean="0"/>
              <a:t>10: </a:t>
            </a:r>
            <a:r>
              <a:rPr lang="en-US" sz="2200" dirty="0"/>
              <a:t>Applications and Types of Parallelism</a:t>
            </a:r>
          </a:p>
          <a:p>
            <a:pPr marL="0" indent="0">
              <a:spcBef>
                <a:spcPts val="0"/>
              </a:spcBef>
              <a:buNone/>
            </a:pPr>
            <a:r>
              <a:rPr lang="en-US" sz="2200" dirty="0" smtClean="0"/>
              <a:t>Tue </a:t>
            </a:r>
            <a:r>
              <a:rPr lang="en-US" sz="2200" dirty="0"/>
              <a:t>March </a:t>
            </a:r>
            <a:r>
              <a:rPr lang="en-US" sz="2200" dirty="0" smtClean="0"/>
              <a:t>17: </a:t>
            </a:r>
            <a:r>
              <a:rPr lang="en-US" sz="2200" b="1" dirty="0"/>
              <a:t>NO SESSION </a:t>
            </a:r>
            <a:r>
              <a:rPr lang="en-US" sz="2200" dirty="0"/>
              <a:t>(OU's Spring Break)</a:t>
            </a:r>
          </a:p>
          <a:p>
            <a:pPr marL="0" indent="0">
              <a:spcBef>
                <a:spcPts val="0"/>
              </a:spcBef>
              <a:buNone/>
            </a:pPr>
            <a:r>
              <a:rPr lang="en-US" sz="2200" dirty="0" smtClean="0"/>
              <a:t>Tue March 24: </a:t>
            </a:r>
            <a:r>
              <a:rPr lang="en-US" sz="2200" b="1" dirty="0" smtClean="0"/>
              <a:t>NO SESSION </a:t>
            </a:r>
            <a:r>
              <a:rPr lang="en-US" sz="2200" dirty="0" smtClean="0"/>
              <a:t>(Henry has a huge grant proposal due)</a:t>
            </a:r>
            <a:endParaRPr lang="en-US" sz="2200" dirty="0"/>
          </a:p>
          <a:p>
            <a:pPr marL="0" indent="0">
              <a:spcBef>
                <a:spcPts val="0"/>
              </a:spcBef>
              <a:buNone/>
            </a:pPr>
            <a:r>
              <a:rPr lang="en-US" sz="2200" dirty="0" smtClean="0"/>
              <a:t>Tue March 31: Grab Bag Madness</a:t>
            </a:r>
            <a:endParaRPr lang="en-US" sz="2200" dirty="0"/>
          </a:p>
          <a:p>
            <a:pPr marL="0" indent="0">
              <a:spcBef>
                <a:spcPts val="0"/>
              </a:spcBef>
              <a:buNone/>
            </a:pPr>
            <a:r>
              <a:rPr lang="en-US" sz="2200" dirty="0" smtClean="0"/>
              <a:t>Tue Apr 7: </a:t>
            </a:r>
            <a:r>
              <a:rPr lang="en-US" sz="2200" dirty="0"/>
              <a:t>High Throughput Computing</a:t>
            </a:r>
          </a:p>
          <a:p>
            <a:pPr marL="0" indent="0">
              <a:spcBef>
                <a:spcPts val="0"/>
              </a:spcBef>
              <a:buNone/>
            </a:pPr>
            <a:r>
              <a:rPr lang="en-US" sz="2200" dirty="0" smtClean="0"/>
              <a:t>Tue Apr 14: Grab Bag: </a:t>
            </a:r>
            <a:r>
              <a:rPr lang="en-US" sz="2200" dirty="0"/>
              <a:t>Number Crunching in Your Graphics Card</a:t>
            </a:r>
          </a:p>
          <a:p>
            <a:pPr marL="0" indent="0">
              <a:spcBef>
                <a:spcPts val="0"/>
              </a:spcBef>
              <a:buNone/>
            </a:pPr>
            <a:r>
              <a:rPr lang="en-US" sz="2200" dirty="0"/>
              <a:t>Tue Apr </a:t>
            </a:r>
            <a:r>
              <a:rPr lang="en-US" sz="2200" dirty="0" smtClean="0"/>
              <a:t>21: </a:t>
            </a:r>
            <a:r>
              <a:rPr lang="en-US" sz="2200" dirty="0"/>
              <a:t>Grab Bag: Scientific Libraries, I/O Libraries, </a:t>
            </a:r>
            <a:r>
              <a:rPr lang="en-US" sz="2200" dirty="0" smtClean="0"/>
              <a:t>Visualization</a:t>
            </a:r>
            <a:endParaRPr lang="en-US" sz="2200" dirty="0"/>
          </a:p>
        </p:txBody>
      </p:sp>
      <p:sp>
        <p:nvSpPr>
          <p:cNvPr id="4" name="Footer Placeholder 3"/>
          <p:cNvSpPr>
            <a:spLocks noGrp="1"/>
          </p:cNvSpPr>
          <p:nvPr>
            <p:ph type="ftr" sz="quarter" idx="10"/>
          </p:nvPr>
        </p:nvSpPr>
        <p:spPr/>
        <p:txBody>
          <a:bodyPr/>
          <a:lstStyle/>
          <a:p>
            <a:pPr>
              <a:defRPr/>
            </a:pPr>
            <a:r>
              <a:rPr lang="en-US" dirty="0" smtClean="0"/>
              <a:t>Supercomputing in Plain English: Grab Bag</a:t>
            </a:r>
          </a:p>
          <a:p>
            <a:pPr>
              <a:defRPr/>
            </a:pPr>
            <a:r>
              <a:rPr lang="en-US" dirty="0" smtClean="0"/>
              <a:t>Tue Apr 21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a:t>
            </a:fld>
            <a:endParaRPr lang="en-US"/>
          </a:p>
        </p:txBody>
      </p:sp>
    </p:spTree>
    <p:extLst>
      <p:ext uri="{BB962C8B-B14F-4D97-AF65-F5344CB8AC3E}">
        <p14:creationId xmlns:p14="http://schemas.microsoft.com/office/powerpoint/2010/main" val="266607194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Grab Bag</a:t>
            </a:r>
            <a:endParaRPr lang="en-US" dirty="0"/>
          </a:p>
          <a:p>
            <a:r>
              <a:rPr lang="en-US" dirty="0" smtClean="0"/>
              <a:t>Tue Apr 21 2015</a:t>
            </a:r>
            <a:endParaRPr lang="en-US" dirty="0"/>
          </a:p>
        </p:txBody>
      </p:sp>
      <p:sp>
        <p:nvSpPr>
          <p:cNvPr id="5" name="Slide Number Placeholder 4"/>
          <p:cNvSpPr>
            <a:spLocks noGrp="1"/>
          </p:cNvSpPr>
          <p:nvPr>
            <p:ph type="sldNum" sz="quarter" idx="11"/>
          </p:nvPr>
        </p:nvSpPr>
        <p:spPr/>
        <p:txBody>
          <a:bodyPr/>
          <a:lstStyle/>
          <a:p>
            <a:fld id="{63FE677A-EF37-4970-9B49-8180FA10AF29}" type="slidenum">
              <a:rPr lang="en-US"/>
              <a:pPr/>
              <a:t>16</a:t>
            </a:fld>
            <a:endParaRPr lang="en-US"/>
          </a:p>
        </p:txBody>
      </p:sp>
      <p:sp>
        <p:nvSpPr>
          <p:cNvPr id="468994" name="Rectangle 2"/>
          <p:cNvSpPr>
            <a:spLocks noGrp="1" noChangeArrowheads="1"/>
          </p:cNvSpPr>
          <p:nvPr>
            <p:ph type="title"/>
          </p:nvPr>
        </p:nvSpPr>
        <p:spPr/>
        <p:txBody>
          <a:bodyPr/>
          <a:lstStyle/>
          <a:p>
            <a:r>
              <a:rPr lang="en-US" sz="3600" dirty="0"/>
              <a:t>Thanks for helping!</a:t>
            </a:r>
          </a:p>
        </p:txBody>
      </p:sp>
      <p:sp>
        <p:nvSpPr>
          <p:cNvPr id="468995" name="Rectangle 3"/>
          <p:cNvSpPr>
            <a:spLocks noGrp="1" noChangeArrowheads="1"/>
          </p:cNvSpPr>
          <p:nvPr>
            <p:ph type="body" idx="1"/>
          </p:nvPr>
        </p:nvSpPr>
        <p:spPr/>
        <p:txBody>
          <a:bodyPr/>
          <a:lstStyle/>
          <a:p>
            <a:pPr>
              <a:lnSpc>
                <a:spcPct val="90000"/>
              </a:lnSpc>
            </a:pPr>
            <a:r>
              <a:rPr lang="en-US" dirty="0" smtClean="0"/>
              <a:t>OU IT</a:t>
            </a:r>
          </a:p>
          <a:p>
            <a:pPr lvl="1">
              <a:lnSpc>
                <a:spcPct val="90000"/>
              </a:lnSpc>
            </a:pPr>
            <a:r>
              <a:rPr lang="en-US" dirty="0" smtClean="0"/>
              <a:t>OSCER </a:t>
            </a:r>
            <a:r>
              <a:rPr lang="en-US" dirty="0"/>
              <a:t>operations staff (Brandon George, Dave Akin, Brett Zimmerman, Josh </a:t>
            </a:r>
            <a:r>
              <a:rPr lang="en-US" dirty="0" smtClean="0"/>
              <a:t>Alexander, Patrick Calhoun)</a:t>
            </a:r>
          </a:p>
          <a:p>
            <a:pPr lvl="1">
              <a:lnSpc>
                <a:spcPct val="90000"/>
              </a:lnSpc>
            </a:pPr>
            <a:r>
              <a:rPr lang="en-US" dirty="0" smtClean="0"/>
              <a:t>Horst </a:t>
            </a:r>
            <a:r>
              <a:rPr lang="en-US" dirty="0" err="1" smtClean="0"/>
              <a:t>Severini</a:t>
            </a:r>
            <a:r>
              <a:rPr lang="en-US" dirty="0" smtClean="0"/>
              <a:t>, OSCER Associate Director for Remote &amp; Heterogeneous Computing</a:t>
            </a:r>
          </a:p>
          <a:p>
            <a:pPr lvl="1">
              <a:lnSpc>
                <a:spcPct val="90000"/>
              </a:lnSpc>
            </a:pPr>
            <a:r>
              <a:rPr lang="en-US" dirty="0" smtClean="0"/>
              <a:t>Debi </a:t>
            </a:r>
            <a:r>
              <a:rPr lang="en-US" dirty="0" err="1" smtClean="0"/>
              <a:t>Gentis</a:t>
            </a:r>
            <a:r>
              <a:rPr lang="en-US" dirty="0" smtClean="0"/>
              <a:t>, OSCER Coordinator</a:t>
            </a:r>
            <a:endParaRPr lang="en-US" dirty="0"/>
          </a:p>
          <a:p>
            <a:pPr lvl="1">
              <a:lnSpc>
                <a:spcPct val="90000"/>
              </a:lnSpc>
            </a:pPr>
            <a:r>
              <a:rPr lang="en-US" dirty="0" smtClean="0"/>
              <a:t>Jim Summers</a:t>
            </a:r>
          </a:p>
          <a:p>
            <a:pPr lvl="1">
              <a:lnSpc>
                <a:spcPct val="90000"/>
              </a:lnSpc>
            </a:pPr>
            <a:r>
              <a:rPr lang="en-US" dirty="0" smtClean="0"/>
              <a:t>The OU IT network team</a:t>
            </a:r>
            <a:endParaRPr lang="en-US" dirty="0"/>
          </a:p>
          <a:p>
            <a:pPr>
              <a:lnSpc>
                <a:spcPct val="90000"/>
              </a:lnSpc>
            </a:pPr>
            <a:r>
              <a:rPr lang="en-US" dirty="0" smtClean="0"/>
              <a:t>James Deaton</a:t>
            </a:r>
            <a:r>
              <a:rPr lang="en-US" dirty="0"/>
              <a:t>, Skyler </a:t>
            </a:r>
            <a:r>
              <a:rPr lang="en-US" dirty="0" smtClean="0"/>
              <a:t>Donahue, Jeremy Wright </a:t>
            </a:r>
            <a:r>
              <a:rPr lang="en-US" dirty="0"/>
              <a:t>and Steven </a:t>
            </a:r>
            <a:r>
              <a:rPr lang="en-US" dirty="0" smtClean="0"/>
              <a:t>Haldeman, </a:t>
            </a:r>
            <a:r>
              <a:rPr lang="en-US" dirty="0" err="1" smtClean="0"/>
              <a:t>OneNet</a:t>
            </a:r>
            <a:endParaRPr lang="en-US" dirty="0" smtClean="0"/>
          </a:p>
          <a:p>
            <a:pPr>
              <a:lnSpc>
                <a:spcPct val="90000"/>
              </a:lnSpc>
            </a:pPr>
            <a:r>
              <a:rPr lang="en-US" dirty="0" smtClean="0"/>
              <a:t>Kay Avila, U Iowa</a:t>
            </a:r>
          </a:p>
          <a:p>
            <a:pPr>
              <a:lnSpc>
                <a:spcPct val="90000"/>
              </a:lnSpc>
            </a:pPr>
            <a:r>
              <a:rPr lang="en-US" dirty="0" smtClean="0"/>
              <a:t>Stephen Harrell, Purdue U</a:t>
            </a:r>
          </a:p>
        </p:txBody>
      </p:sp>
    </p:spTree>
    <p:extLst>
      <p:ext uri="{BB962C8B-B14F-4D97-AF65-F5344CB8AC3E}">
        <p14:creationId xmlns:p14="http://schemas.microsoft.com/office/powerpoint/2010/main" val="426206888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Grab Bag</a:t>
            </a:r>
            <a:endParaRPr lang="en-US" dirty="0"/>
          </a:p>
          <a:p>
            <a:r>
              <a:rPr lang="en-US" dirty="0" smtClean="0"/>
              <a:t>Tue Apr 21 2015</a:t>
            </a:r>
            <a:endParaRPr lang="en-US" dirty="0"/>
          </a:p>
        </p:txBody>
      </p:sp>
      <p:sp>
        <p:nvSpPr>
          <p:cNvPr id="5" name="Slide Number Placeholder 4"/>
          <p:cNvSpPr>
            <a:spLocks noGrp="1"/>
          </p:cNvSpPr>
          <p:nvPr>
            <p:ph type="sldNum" sz="quarter" idx="11"/>
          </p:nvPr>
        </p:nvSpPr>
        <p:spPr/>
        <p:txBody>
          <a:bodyPr/>
          <a:lstStyle/>
          <a:p>
            <a:fld id="{9A66C146-843B-48F7-A792-92EF9FF3154A}" type="slidenum">
              <a:rPr lang="en-US"/>
              <a:pPr/>
              <a:t>17</a:t>
            </a:fld>
            <a:endParaRPr lang="en-US"/>
          </a:p>
        </p:txBody>
      </p:sp>
      <p:sp>
        <p:nvSpPr>
          <p:cNvPr id="537602" name="Rectangle 2"/>
          <p:cNvSpPr>
            <a:spLocks noGrp="1" noChangeArrowheads="1"/>
          </p:cNvSpPr>
          <p:nvPr>
            <p:ph type="title"/>
          </p:nvPr>
        </p:nvSpPr>
        <p:spPr/>
        <p:txBody>
          <a:bodyPr/>
          <a:lstStyle/>
          <a:p>
            <a:r>
              <a:rPr lang="en-US" sz="3600"/>
              <a:t>This is an experiment!</a:t>
            </a:r>
          </a:p>
        </p:txBody>
      </p:sp>
      <p:sp>
        <p:nvSpPr>
          <p:cNvPr id="537603" name="Rectangle 3"/>
          <p:cNvSpPr>
            <a:spLocks noGrp="1" noChangeArrowheads="1"/>
          </p:cNvSpPr>
          <p:nvPr>
            <p:ph type="body" idx="1"/>
          </p:nvPr>
        </p:nvSpPr>
        <p:spPr/>
        <p:txBody>
          <a:bodyPr/>
          <a:lstStyle/>
          <a:p>
            <a:pPr>
              <a:buFont typeface="Wingdings" pitchFamily="2" charset="2"/>
              <a:buNone/>
            </a:pPr>
            <a:r>
              <a:rPr lang="en-US" dirty="0"/>
              <a:t>It’s the nature of these kinds of videoconferences that </a:t>
            </a:r>
            <a:r>
              <a:rPr lang="en-US" b="1" dirty="0"/>
              <a:t>FAILURES ARE GUARANTEED TO HAPPEN!       NO PROMISES!</a:t>
            </a:r>
          </a:p>
          <a:p>
            <a:pPr>
              <a:buFont typeface="Wingdings" pitchFamily="2" charset="2"/>
              <a:buNone/>
            </a:pPr>
            <a:r>
              <a:rPr lang="en-US" dirty="0"/>
              <a:t>So, please bear with us. Hopefully everything will work out well enough.</a:t>
            </a:r>
          </a:p>
          <a:p>
            <a:pPr>
              <a:buFont typeface="Wingdings" pitchFamily="2" charset="2"/>
              <a:buNone/>
            </a:pPr>
            <a:r>
              <a:rPr lang="en-US" dirty="0"/>
              <a:t>If you lose your connection, you can retry the same kind of connection, or try connecting another way.</a:t>
            </a:r>
          </a:p>
          <a:p>
            <a:pPr>
              <a:buFont typeface="Wingdings" pitchFamily="2" charset="2"/>
              <a:buNone/>
            </a:pPr>
            <a:r>
              <a:rPr lang="en-US" dirty="0"/>
              <a:t>Remember, if all else fails, you always have the toll free phone bridge to fall back on</a:t>
            </a:r>
            <a:r>
              <a:rPr lang="en-US" dirty="0" smtClean="0"/>
              <a:t>.</a:t>
            </a:r>
          </a:p>
          <a:p>
            <a:pPr>
              <a:buFont typeface="Wingdings" pitchFamily="2" charset="2"/>
              <a:buNone/>
            </a:pPr>
            <a:endParaRPr lang="en-US" dirty="0"/>
          </a:p>
          <a:p>
            <a:pPr>
              <a:buNone/>
            </a:pPr>
            <a:r>
              <a:rPr lang="en-US" b="1" dirty="0"/>
              <a:t>PLEASE MUTE YOURSELF</a:t>
            </a:r>
            <a:r>
              <a:rPr lang="en-US" b="1" dirty="0" smtClean="0"/>
              <a:t>.</a:t>
            </a:r>
            <a:endParaRPr lang="en-US" b="1" dirty="0"/>
          </a:p>
        </p:txBody>
      </p:sp>
    </p:spTree>
    <p:extLst>
      <p:ext uri="{BB962C8B-B14F-4D97-AF65-F5344CB8AC3E}">
        <p14:creationId xmlns:p14="http://schemas.microsoft.com/office/powerpoint/2010/main" val="55251406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in 2015!</a:t>
            </a:r>
            <a:endParaRPr lang="en-US" dirty="0"/>
          </a:p>
        </p:txBody>
      </p:sp>
      <p:sp>
        <p:nvSpPr>
          <p:cNvPr id="3" name="Content Placeholder 2"/>
          <p:cNvSpPr>
            <a:spLocks noGrp="1"/>
          </p:cNvSpPr>
          <p:nvPr>
            <p:ph idx="1"/>
          </p:nvPr>
        </p:nvSpPr>
        <p:spPr>
          <a:xfrm>
            <a:off x="392112" y="1339056"/>
            <a:ext cx="8478838" cy="4648200"/>
          </a:xfrm>
        </p:spPr>
        <p:txBody>
          <a:bodyPr/>
          <a:lstStyle/>
          <a:p>
            <a:pPr>
              <a:spcBef>
                <a:spcPts val="0"/>
              </a:spcBef>
              <a:buClrTx/>
              <a:buSzPct val="100000"/>
            </a:pPr>
            <a:r>
              <a:rPr lang="en-US" sz="1900" dirty="0" smtClean="0"/>
              <a:t>Linux Clusters Institute workshop May 18-22 2015 @ OU</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3"/>
              </a:rPr>
              <a:t>http://www.linuxclustersinstitute.org/workshops/</a:t>
            </a:r>
            <a:endParaRPr lang="en-US" sz="1500" dirty="0" smtClean="0">
              <a:latin typeface="Courier New" panose="02070309020205020404" pitchFamily="49" charset="0"/>
              <a:cs typeface="Courier New" panose="02070309020205020404" pitchFamily="49" charset="0"/>
            </a:endParaRPr>
          </a:p>
          <a:p>
            <a:pPr>
              <a:spcBef>
                <a:spcPts val="0"/>
              </a:spcBef>
              <a:buClrTx/>
              <a:buSzPct val="100000"/>
            </a:pPr>
            <a:r>
              <a:rPr lang="en-US" sz="1900" dirty="0" smtClean="0"/>
              <a:t>Great Plains Network Annual Meeting, May 27-29, Kansas City</a:t>
            </a:r>
          </a:p>
          <a:p>
            <a:pPr>
              <a:spcBef>
                <a:spcPts val="0"/>
              </a:spcBef>
              <a:buClrTx/>
              <a:buSzPct val="100000"/>
            </a:pPr>
            <a:r>
              <a:rPr lang="en-US" sz="1900" dirty="0"/>
              <a:t>Advanced Cyberinfrastructure Research &amp; Education Facilitators (ACI-REF) Virtual </a:t>
            </a:r>
            <a:r>
              <a:rPr lang="en-US" sz="1900" dirty="0" smtClean="0"/>
              <a:t>Residency May 31 - June 6 2015</a:t>
            </a:r>
          </a:p>
          <a:p>
            <a:pPr>
              <a:spcBef>
                <a:spcPts val="0"/>
              </a:spcBef>
              <a:buClrTx/>
              <a:buSzPct val="100000"/>
            </a:pPr>
            <a:r>
              <a:rPr lang="en-US" sz="1900" dirty="0" smtClean="0"/>
              <a:t>XSEDE2015, July 26-30, St. Louis MO</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4"/>
              </a:rPr>
              <a:t>https://conferences.xsede.org/xsede15</a:t>
            </a:r>
            <a:endParaRPr lang="en-US" sz="1500" dirty="0" smtClean="0">
              <a:latin typeface="Courier New" panose="02070309020205020404" pitchFamily="49" charset="0"/>
              <a:cs typeface="Courier New" panose="02070309020205020404" pitchFamily="49" charset="0"/>
            </a:endParaRPr>
          </a:p>
          <a:p>
            <a:pPr>
              <a:spcBef>
                <a:spcPts val="0"/>
              </a:spcBef>
              <a:buClrTx/>
              <a:buSzPct val="100000"/>
            </a:pPr>
            <a:r>
              <a:rPr lang="en-US" sz="1900" dirty="0" smtClean="0"/>
              <a:t>IEEE Cluster 2015, Sep 23-27, Chicago IL</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5"/>
              </a:rPr>
              <a:t>http://www.mcs.anl.gov/ieeecluster2015/</a:t>
            </a:r>
            <a:endParaRPr lang="en-US" sz="1500" dirty="0" smtClean="0">
              <a:latin typeface="Courier New" panose="02070309020205020404" pitchFamily="49" charset="0"/>
              <a:cs typeface="Courier New" panose="02070309020205020404" pitchFamily="49" charset="0"/>
            </a:endParaRPr>
          </a:p>
          <a:p>
            <a:pPr>
              <a:spcBef>
                <a:spcPts val="0"/>
              </a:spcBef>
              <a:buClrTx/>
              <a:buSzPct val="100000"/>
            </a:pPr>
            <a:r>
              <a:rPr lang="en-US" sz="1900" dirty="0" smtClean="0"/>
              <a:t>OKLAHOMA SUPERCOMPUTING SYMPOSIUM 2015, </a:t>
            </a:r>
            <a:r>
              <a:rPr lang="en-US" sz="1900" b="1" dirty="0" smtClean="0"/>
              <a:t>Sep 22-23 2015 </a:t>
            </a:r>
            <a:r>
              <a:rPr lang="en-US" sz="1900" dirty="0" smtClean="0"/>
              <a:t>@ OU</a:t>
            </a:r>
          </a:p>
          <a:p>
            <a:pPr>
              <a:spcBef>
                <a:spcPts val="0"/>
              </a:spcBef>
              <a:buClrTx/>
              <a:buSzPct val="100000"/>
            </a:pPr>
            <a:r>
              <a:rPr lang="en-US" sz="1900" dirty="0" smtClean="0"/>
              <a:t>SC13, Nov 15-20 2015, Austin TX</a:t>
            </a:r>
          </a:p>
          <a:p>
            <a:pPr marL="457200" indent="-457200">
              <a:spcBef>
                <a:spcPts val="0"/>
              </a:spcBef>
              <a:buClrTx/>
              <a:buSzPct val="100000"/>
              <a:buNone/>
            </a:pPr>
            <a:r>
              <a:rPr lang="en-US" sz="1900" dirty="0"/>
              <a:t>	</a:t>
            </a:r>
            <a:r>
              <a:rPr lang="en-US" sz="1500" dirty="0">
                <a:latin typeface="Courier New" panose="02070309020205020404" pitchFamily="49" charset="0"/>
                <a:cs typeface="Courier New" panose="02070309020205020404" pitchFamily="49" charset="0"/>
                <a:hlinkClick r:id="rId6"/>
              </a:rPr>
              <a:t>http://sc15.supercomputing.org/</a:t>
            </a:r>
            <a:endParaRPr lang="en-US" sz="1500" dirty="0">
              <a:latin typeface="Courier New" panose="02070309020205020404" pitchFamily="49" charset="0"/>
              <a:cs typeface="Courier New" panose="02070309020205020404" pitchFamily="49" charset="0"/>
            </a:endParaRPr>
          </a:p>
          <a:p>
            <a:pPr marL="457200" indent="-457200">
              <a:spcBef>
                <a:spcPts val="0"/>
              </a:spcBef>
              <a:buClrTx/>
              <a:buSzPct val="100000"/>
              <a:buNone/>
            </a:pPr>
            <a:endParaRPr lang="en-US" sz="1400" b="1" dirty="0" smtClean="0"/>
          </a:p>
          <a:p>
            <a:pPr marL="457200" indent="-457200">
              <a:spcBef>
                <a:spcPts val="0"/>
              </a:spcBef>
              <a:buClrTx/>
              <a:buSzPct val="100000"/>
              <a:buNone/>
            </a:pPr>
            <a:r>
              <a:rPr lang="en-US" b="1" dirty="0" smtClean="0"/>
              <a:t>PLEASE </a:t>
            </a:r>
            <a:r>
              <a:rPr lang="en-US" b="1" dirty="0"/>
              <a:t>MUTE YOURSELF.</a:t>
            </a:r>
          </a:p>
          <a:p>
            <a:pPr marL="457200" indent="-457200">
              <a:spcBef>
                <a:spcPts val="0"/>
              </a:spcBef>
              <a:buClrTx/>
              <a:buSzPct val="100000"/>
              <a:buNone/>
            </a:pPr>
            <a:endParaRPr lang="en-US" sz="1500" dirty="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English: Grab Bag</a:t>
            </a:r>
          </a:p>
          <a:p>
            <a:pPr>
              <a:defRPr/>
            </a:pPr>
            <a:r>
              <a:rPr lang="en-US" dirty="0" smtClean="0"/>
              <a:t>Tue Apr 21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18</a:t>
            </a:fld>
            <a:endParaRPr lang="en-US"/>
          </a:p>
        </p:txBody>
      </p:sp>
    </p:spTree>
    <p:extLst>
      <p:ext uri="{BB962C8B-B14F-4D97-AF65-F5344CB8AC3E}">
        <p14:creationId xmlns:p14="http://schemas.microsoft.com/office/powerpoint/2010/main" val="316720392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998784" y="1190625"/>
            <a:ext cx="1163542" cy="1520819"/>
            <a:chOff x="4572000" y="1190625"/>
            <a:chExt cx="1295400" cy="1752600"/>
          </a:xfrm>
        </p:grpSpPr>
        <p:pic>
          <p:nvPicPr>
            <p:cNvPr id="553987" name="Picture 3" descr="atkinsdaniel"/>
            <p:cNvPicPr>
              <a:picLocks noChangeAspect="1" noChangeArrowheads="1"/>
            </p:cNvPicPr>
            <p:nvPr/>
          </p:nvPicPr>
          <p:blipFill>
            <a:blip r:embed="rId4" cstate="print"/>
            <a:srcRect/>
            <a:stretch>
              <a:fillRect/>
            </a:stretch>
          </p:blipFill>
          <p:spPr bwMode="auto">
            <a:xfrm>
              <a:off x="4619978" y="1263783"/>
              <a:ext cx="1237427" cy="1679442"/>
            </a:xfrm>
            <a:prstGeom prst="rect">
              <a:avLst/>
            </a:prstGeom>
            <a:noFill/>
          </p:spPr>
        </p:pic>
        <p:sp>
          <p:nvSpPr>
            <p:cNvPr id="553988" name="Rectangle 4"/>
            <p:cNvSpPr>
              <a:spLocks noChangeArrowheads="1"/>
            </p:cNvSpPr>
            <p:nvPr/>
          </p:nvSpPr>
          <p:spPr bwMode="auto">
            <a:xfrm>
              <a:off x="4572000" y="1190625"/>
              <a:ext cx="1295400" cy="254461"/>
            </a:xfrm>
            <a:prstGeom prst="rect">
              <a:avLst/>
            </a:prstGeom>
            <a:solidFill>
              <a:schemeClr val="bg1"/>
            </a:solidFill>
            <a:ln w="9525">
              <a:noFill/>
              <a:miter lim="800000"/>
              <a:headEnd/>
              <a:tailEnd/>
            </a:ln>
            <a:effectLst/>
          </p:spPr>
          <p:txBody>
            <a:bodyPr wrap="none" anchor="ctr"/>
            <a:lstStyle/>
            <a:p>
              <a:endParaRPr lang="en-US"/>
            </a:p>
          </p:txBody>
        </p:sp>
      </p:grpSp>
      <p:pic>
        <p:nvPicPr>
          <p:cNvPr id="3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5367" y="3476766"/>
            <a:ext cx="870838" cy="1306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258" name="Picture 2" descr="http://www.ncsa.illinois.edu/News/Stories/TransformComputing/thom.jpg"/>
          <p:cNvPicPr>
            <a:picLocks noChangeAspect="1" noChangeArrowheads="1"/>
          </p:cNvPicPr>
          <p:nvPr/>
        </p:nvPicPr>
        <p:blipFill>
          <a:blip r:embed="rId6" cstate="print"/>
          <a:srcRect/>
          <a:stretch>
            <a:fillRect/>
          </a:stretch>
        </p:blipFill>
        <p:spPr bwMode="auto">
          <a:xfrm>
            <a:off x="2433767" y="3612796"/>
            <a:ext cx="1038822" cy="1142706"/>
          </a:xfrm>
          <a:prstGeom prst="rect">
            <a:avLst/>
          </a:prstGeom>
          <a:noFill/>
        </p:spPr>
      </p:pic>
      <p:sp>
        <p:nvSpPr>
          <p:cNvPr id="23" name="Slide Number Placeholder 4"/>
          <p:cNvSpPr>
            <a:spLocks noGrp="1"/>
          </p:cNvSpPr>
          <p:nvPr>
            <p:ph type="sldNum" sz="quarter" idx="11"/>
          </p:nvPr>
        </p:nvSpPr>
        <p:spPr/>
        <p:txBody>
          <a:bodyPr/>
          <a:lstStyle/>
          <a:p>
            <a:fld id="{D4C6B874-FE2D-40EE-A33E-EB158CDD195A}" type="slidenum">
              <a:rPr lang="en-US"/>
              <a:pPr/>
              <a:t>19</a:t>
            </a:fld>
            <a:endParaRPr lang="en-US" dirty="0"/>
          </a:p>
        </p:txBody>
      </p:sp>
      <p:sp>
        <p:nvSpPr>
          <p:cNvPr id="553989" name="Rectangle 5"/>
          <p:cNvSpPr>
            <a:spLocks noGrp="1" noChangeArrowheads="1"/>
          </p:cNvSpPr>
          <p:nvPr>
            <p:ph type="title"/>
          </p:nvPr>
        </p:nvSpPr>
        <p:spPr/>
        <p:txBody>
          <a:bodyPr/>
          <a:lstStyle/>
          <a:p>
            <a:r>
              <a:rPr lang="en-US" sz="3600" dirty="0"/>
              <a:t>OK Supercomputing Symposium </a:t>
            </a:r>
            <a:r>
              <a:rPr lang="en-US" sz="3600" dirty="0" smtClean="0"/>
              <a:t>2015</a:t>
            </a:r>
            <a:endParaRPr lang="en-US" sz="3600" dirty="0"/>
          </a:p>
        </p:txBody>
      </p:sp>
      <p:sp>
        <p:nvSpPr>
          <p:cNvPr id="553990" name="Rectangle 6"/>
          <p:cNvSpPr>
            <a:spLocks noGrp="1" noChangeArrowheads="1"/>
          </p:cNvSpPr>
          <p:nvPr>
            <p:ph type="body" idx="1"/>
          </p:nvPr>
        </p:nvSpPr>
        <p:spPr>
          <a:xfrm>
            <a:off x="3807751" y="2599807"/>
            <a:ext cx="1600200" cy="1295400"/>
          </a:xfrm>
        </p:spPr>
        <p:txBody>
          <a:bodyPr/>
          <a:lstStyle/>
          <a:p>
            <a:pPr algn="ctr">
              <a:lnSpc>
                <a:spcPct val="80000"/>
              </a:lnSpc>
              <a:buFont typeface="Wingdings" pitchFamily="2" charset="2"/>
              <a:buNone/>
            </a:pPr>
            <a:r>
              <a:rPr lang="en-US" sz="1100" dirty="0"/>
              <a:t>2006 Keynote:</a:t>
            </a:r>
          </a:p>
          <a:p>
            <a:pPr algn="ctr">
              <a:lnSpc>
                <a:spcPct val="80000"/>
              </a:lnSpc>
              <a:buFont typeface="Wingdings" pitchFamily="2" charset="2"/>
              <a:buNone/>
            </a:pPr>
            <a:r>
              <a:rPr lang="en-US" sz="1100" dirty="0"/>
              <a:t>Dan Atkins</a:t>
            </a:r>
          </a:p>
          <a:p>
            <a:pPr algn="ctr">
              <a:lnSpc>
                <a:spcPct val="80000"/>
              </a:lnSpc>
              <a:buFont typeface="Wingdings" pitchFamily="2" charset="2"/>
              <a:buNone/>
            </a:pPr>
            <a:r>
              <a:rPr lang="en-US" sz="1100" dirty="0"/>
              <a:t>Head of NSF’s</a:t>
            </a:r>
          </a:p>
          <a:p>
            <a:pPr algn="ctr">
              <a:lnSpc>
                <a:spcPct val="80000"/>
              </a:lnSpc>
              <a:buFont typeface="Wingdings" pitchFamily="2" charset="2"/>
              <a:buNone/>
            </a:pPr>
            <a:r>
              <a:rPr lang="en-US" sz="1100" dirty="0"/>
              <a:t>Office of</a:t>
            </a:r>
          </a:p>
          <a:p>
            <a:pPr algn="ctr">
              <a:lnSpc>
                <a:spcPct val="80000"/>
              </a:lnSpc>
              <a:buFont typeface="Wingdings" pitchFamily="2" charset="2"/>
              <a:buNone/>
            </a:pPr>
            <a:r>
              <a:rPr lang="en-US" sz="1100" dirty="0" smtClean="0"/>
              <a:t>Cyberinfrastructure</a:t>
            </a:r>
            <a:endParaRPr lang="en-US" sz="1100" dirty="0"/>
          </a:p>
        </p:txBody>
      </p:sp>
      <p:pic>
        <p:nvPicPr>
          <p:cNvPr id="553991" name="Picture 7" descr="skim"/>
          <p:cNvPicPr>
            <a:picLocks noChangeAspect="1" noChangeArrowheads="1"/>
          </p:cNvPicPr>
          <p:nvPr/>
        </p:nvPicPr>
        <p:blipFill>
          <a:blip r:embed="rId7" cstate="print"/>
          <a:srcRect/>
          <a:stretch>
            <a:fillRect/>
          </a:stretch>
        </p:blipFill>
        <p:spPr bwMode="auto">
          <a:xfrm>
            <a:off x="1567216" y="1447800"/>
            <a:ext cx="1500553" cy="1125415"/>
          </a:xfrm>
          <a:prstGeom prst="rect">
            <a:avLst/>
          </a:prstGeom>
          <a:noFill/>
        </p:spPr>
      </p:pic>
      <p:sp>
        <p:nvSpPr>
          <p:cNvPr id="553992" name="Rectangle 8"/>
          <p:cNvSpPr>
            <a:spLocks noChangeArrowheads="1"/>
          </p:cNvSpPr>
          <p:nvPr/>
        </p:nvSpPr>
        <p:spPr bwMode="auto">
          <a:xfrm>
            <a:off x="1624080" y="2598760"/>
            <a:ext cx="1447800" cy="914400"/>
          </a:xfrm>
          <a:prstGeom prst="rect">
            <a:avLst/>
          </a:prstGeom>
          <a:noFill/>
          <a:ln w="9525">
            <a:noFill/>
            <a:miter lim="800000"/>
            <a:headEnd/>
            <a:tailEnd/>
          </a:ln>
          <a:effectLst/>
        </p:spPr>
        <p:txBody>
          <a:bodyPr/>
          <a:lstStyle/>
          <a:p>
            <a:pPr marL="342900" indent="-342900">
              <a:lnSpc>
                <a:spcPct val="70000"/>
              </a:lnSpc>
              <a:spcBef>
                <a:spcPct val="20000"/>
              </a:spcBef>
              <a:buClr>
                <a:srgbClr val="333399"/>
              </a:buClr>
              <a:buSzPct val="60000"/>
              <a:buFont typeface="Wingdings" pitchFamily="2" charset="2"/>
              <a:buNone/>
            </a:pPr>
            <a:r>
              <a:rPr lang="en-US" sz="1100" dirty="0"/>
              <a:t>2004 Keynote:</a:t>
            </a:r>
          </a:p>
          <a:p>
            <a:pPr marL="342900" indent="-342900">
              <a:lnSpc>
                <a:spcPct val="70000"/>
              </a:lnSpc>
              <a:spcBef>
                <a:spcPct val="20000"/>
              </a:spcBef>
              <a:buClr>
                <a:srgbClr val="333399"/>
              </a:buClr>
              <a:buSzPct val="60000"/>
              <a:buFont typeface="Wingdings" pitchFamily="2" charset="2"/>
              <a:buNone/>
            </a:pPr>
            <a:r>
              <a:rPr lang="en-US" sz="1100" dirty="0" err="1"/>
              <a:t>Sangtae</a:t>
            </a:r>
            <a:r>
              <a:rPr lang="en-US" sz="1100" dirty="0"/>
              <a:t> Kim</a:t>
            </a:r>
          </a:p>
          <a:p>
            <a:pPr marL="342900" indent="-342900">
              <a:lnSpc>
                <a:spcPct val="80000"/>
              </a:lnSpc>
              <a:spcBef>
                <a:spcPct val="20000"/>
              </a:spcBef>
              <a:buClr>
                <a:srgbClr val="333399"/>
              </a:buClr>
              <a:buSzPct val="60000"/>
              <a:buFont typeface="Wingdings" pitchFamily="2" charset="2"/>
              <a:buNone/>
            </a:pPr>
            <a:r>
              <a:rPr lang="en-US" sz="1100" dirty="0"/>
              <a:t>NSF </a:t>
            </a:r>
            <a:r>
              <a:rPr lang="en-US" sz="1100" dirty="0" smtClean="0"/>
              <a:t>Shared </a:t>
            </a:r>
          </a:p>
          <a:p>
            <a:pPr marL="342900" indent="-342900">
              <a:lnSpc>
                <a:spcPct val="70000"/>
              </a:lnSpc>
              <a:spcBef>
                <a:spcPct val="20000"/>
              </a:spcBef>
              <a:buClr>
                <a:srgbClr val="333399"/>
              </a:buClr>
              <a:buSzPct val="60000"/>
              <a:buFont typeface="Wingdings" pitchFamily="2" charset="2"/>
              <a:buNone/>
            </a:pPr>
            <a:r>
              <a:rPr lang="en-US" sz="1100" dirty="0" smtClean="0"/>
              <a:t>Cyberinfrastructure</a:t>
            </a:r>
          </a:p>
          <a:p>
            <a:pPr marL="342900" indent="-342900">
              <a:lnSpc>
                <a:spcPct val="70000"/>
              </a:lnSpc>
              <a:spcBef>
                <a:spcPct val="20000"/>
              </a:spcBef>
              <a:buClr>
                <a:srgbClr val="333399"/>
              </a:buClr>
              <a:buSzPct val="60000"/>
              <a:buFont typeface="Wingdings" pitchFamily="2" charset="2"/>
              <a:buNone/>
            </a:pPr>
            <a:r>
              <a:rPr lang="en-US" sz="1100" dirty="0" smtClean="0"/>
              <a:t>Division </a:t>
            </a:r>
            <a:r>
              <a:rPr lang="en-US" sz="1100" dirty="0"/>
              <a:t>Director</a:t>
            </a:r>
          </a:p>
        </p:txBody>
      </p:sp>
      <p:pic>
        <p:nvPicPr>
          <p:cNvPr id="553993" name="Picture 9" descr="freeman"/>
          <p:cNvPicPr>
            <a:picLocks noChangeAspect="1" noChangeArrowheads="1"/>
          </p:cNvPicPr>
          <p:nvPr/>
        </p:nvPicPr>
        <p:blipFill>
          <a:blip r:embed="rId8" cstate="print"/>
          <a:srcRect/>
          <a:stretch>
            <a:fillRect/>
          </a:stretch>
        </p:blipFill>
        <p:spPr bwMode="auto">
          <a:xfrm>
            <a:off x="457200" y="1447800"/>
            <a:ext cx="1066800" cy="1125415"/>
          </a:xfrm>
          <a:prstGeom prst="rect">
            <a:avLst/>
          </a:prstGeom>
          <a:noFill/>
        </p:spPr>
      </p:pic>
      <p:sp>
        <p:nvSpPr>
          <p:cNvPr id="553994" name="Rectangle 10"/>
          <p:cNvSpPr>
            <a:spLocks noChangeArrowheads="1"/>
          </p:cNvSpPr>
          <p:nvPr/>
        </p:nvSpPr>
        <p:spPr bwMode="auto">
          <a:xfrm>
            <a:off x="128850" y="2591835"/>
            <a:ext cx="1828800" cy="1149925"/>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100" dirty="0"/>
              <a:t>2003 Keynote:</a:t>
            </a:r>
          </a:p>
          <a:p>
            <a:pPr marL="342900" indent="-342900">
              <a:lnSpc>
                <a:spcPct val="60000"/>
              </a:lnSpc>
              <a:spcBef>
                <a:spcPct val="20000"/>
              </a:spcBef>
              <a:buClr>
                <a:srgbClr val="333399"/>
              </a:buClr>
              <a:buSzPct val="60000"/>
              <a:buFont typeface="Wingdings" pitchFamily="2" charset="2"/>
              <a:buNone/>
            </a:pPr>
            <a:r>
              <a:rPr lang="en-US" sz="1100" dirty="0"/>
              <a:t>Peter Freeman</a:t>
            </a:r>
          </a:p>
          <a:p>
            <a:pPr marL="342900" indent="-342900">
              <a:lnSpc>
                <a:spcPct val="70000"/>
              </a:lnSpc>
              <a:spcBef>
                <a:spcPct val="20000"/>
              </a:spcBef>
              <a:buClr>
                <a:srgbClr val="333399"/>
              </a:buClr>
              <a:buSzPct val="60000"/>
              <a:buFont typeface="Wingdings" pitchFamily="2" charset="2"/>
              <a:buNone/>
            </a:pPr>
            <a:r>
              <a:rPr lang="en-US" sz="1100" dirty="0" smtClean="0"/>
              <a:t>NSF</a:t>
            </a:r>
          </a:p>
          <a:p>
            <a:pPr marL="342900" indent="-342900">
              <a:lnSpc>
                <a:spcPct val="70000"/>
              </a:lnSpc>
              <a:spcBef>
                <a:spcPct val="20000"/>
              </a:spcBef>
              <a:buClr>
                <a:srgbClr val="333399"/>
              </a:buClr>
              <a:buSzPct val="60000"/>
              <a:buFont typeface="Wingdings" pitchFamily="2" charset="2"/>
              <a:buNone/>
            </a:pPr>
            <a:r>
              <a:rPr lang="en-US" sz="1100" dirty="0" smtClean="0"/>
              <a:t>Computer &amp; </a:t>
            </a:r>
            <a:r>
              <a:rPr lang="en-US" sz="1100" dirty="0"/>
              <a:t>Information</a:t>
            </a:r>
          </a:p>
          <a:p>
            <a:pPr marL="342900" indent="-342900">
              <a:lnSpc>
                <a:spcPct val="70000"/>
              </a:lnSpc>
              <a:spcBef>
                <a:spcPct val="20000"/>
              </a:spcBef>
              <a:buClr>
                <a:srgbClr val="333399"/>
              </a:buClr>
              <a:buSzPct val="60000"/>
              <a:buFont typeface="Wingdings" pitchFamily="2" charset="2"/>
              <a:buNone/>
            </a:pPr>
            <a:r>
              <a:rPr lang="en-US" sz="1100" dirty="0"/>
              <a:t>Science </a:t>
            </a:r>
            <a:r>
              <a:rPr lang="en-US" sz="1100" dirty="0" smtClean="0"/>
              <a:t>&amp; </a:t>
            </a:r>
            <a:r>
              <a:rPr lang="en-US" sz="1100" dirty="0"/>
              <a:t>Engineering</a:t>
            </a:r>
          </a:p>
          <a:p>
            <a:pPr marL="342900" indent="-342900">
              <a:lnSpc>
                <a:spcPct val="70000"/>
              </a:lnSpc>
              <a:spcBef>
                <a:spcPct val="20000"/>
              </a:spcBef>
              <a:buClr>
                <a:srgbClr val="333399"/>
              </a:buClr>
              <a:buSzPct val="60000"/>
              <a:buFont typeface="Wingdings" pitchFamily="2" charset="2"/>
              <a:buNone/>
            </a:pPr>
            <a:r>
              <a:rPr lang="en-US" sz="1100" dirty="0"/>
              <a:t>Assistant Director</a:t>
            </a:r>
          </a:p>
        </p:txBody>
      </p:sp>
      <p:pic>
        <p:nvPicPr>
          <p:cNvPr id="553995" name="Picture 11" descr="brooks"/>
          <p:cNvPicPr>
            <a:picLocks noChangeAspect="1" noChangeArrowheads="1"/>
          </p:cNvPicPr>
          <p:nvPr/>
        </p:nvPicPr>
        <p:blipFill>
          <a:blip r:embed="rId9" cstate="print"/>
          <a:srcRect/>
          <a:stretch>
            <a:fillRect/>
          </a:stretch>
        </p:blipFill>
        <p:spPr bwMode="auto">
          <a:xfrm>
            <a:off x="3107136" y="1447800"/>
            <a:ext cx="896815" cy="1125415"/>
          </a:xfrm>
          <a:prstGeom prst="rect">
            <a:avLst/>
          </a:prstGeom>
          <a:noFill/>
        </p:spPr>
      </p:pic>
      <p:sp>
        <p:nvSpPr>
          <p:cNvPr id="553996" name="Rectangle 12"/>
          <p:cNvSpPr>
            <a:spLocks noChangeArrowheads="1"/>
          </p:cNvSpPr>
          <p:nvPr/>
        </p:nvSpPr>
        <p:spPr bwMode="auto">
          <a:xfrm>
            <a:off x="2910687" y="2572511"/>
            <a:ext cx="1371600" cy="9144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100" dirty="0"/>
              <a:t>2005 Keynote:</a:t>
            </a:r>
          </a:p>
          <a:p>
            <a:pPr marL="342900" indent="-342900">
              <a:lnSpc>
                <a:spcPct val="70000"/>
              </a:lnSpc>
              <a:spcBef>
                <a:spcPct val="20000"/>
              </a:spcBef>
              <a:buClr>
                <a:srgbClr val="333399"/>
              </a:buClr>
              <a:buSzPct val="60000"/>
              <a:buFont typeface="Wingdings" pitchFamily="2" charset="2"/>
              <a:buNone/>
            </a:pPr>
            <a:r>
              <a:rPr lang="en-US" sz="1100" dirty="0"/>
              <a:t>Walt Brooks</a:t>
            </a:r>
          </a:p>
          <a:p>
            <a:pPr marL="342900" indent="-342900">
              <a:lnSpc>
                <a:spcPct val="70000"/>
              </a:lnSpc>
              <a:spcBef>
                <a:spcPct val="20000"/>
              </a:spcBef>
              <a:buClr>
                <a:srgbClr val="333399"/>
              </a:buClr>
              <a:buSzPct val="60000"/>
              <a:buFont typeface="Wingdings" pitchFamily="2" charset="2"/>
              <a:buNone/>
            </a:pPr>
            <a:r>
              <a:rPr lang="en-US" sz="1100" dirty="0"/>
              <a:t>NASA Advanced</a:t>
            </a:r>
          </a:p>
          <a:p>
            <a:pPr marL="342900" indent="-342900">
              <a:lnSpc>
                <a:spcPct val="70000"/>
              </a:lnSpc>
              <a:spcBef>
                <a:spcPct val="20000"/>
              </a:spcBef>
              <a:buClr>
                <a:srgbClr val="333399"/>
              </a:buClr>
              <a:buSzPct val="60000"/>
              <a:buFont typeface="Wingdings" pitchFamily="2" charset="2"/>
              <a:buNone/>
            </a:pPr>
            <a:r>
              <a:rPr lang="en-US" sz="1100" dirty="0"/>
              <a:t>Supercomputing</a:t>
            </a:r>
          </a:p>
          <a:p>
            <a:pPr marL="342900" indent="-342900">
              <a:lnSpc>
                <a:spcPct val="70000"/>
              </a:lnSpc>
              <a:spcBef>
                <a:spcPct val="20000"/>
              </a:spcBef>
              <a:buClr>
                <a:srgbClr val="333399"/>
              </a:buClr>
              <a:buSzPct val="60000"/>
              <a:buFont typeface="Wingdings" pitchFamily="2" charset="2"/>
              <a:buNone/>
            </a:pPr>
            <a:r>
              <a:rPr lang="en-US" sz="1100" dirty="0"/>
              <a:t>Division Director</a:t>
            </a:r>
          </a:p>
        </p:txBody>
      </p:sp>
      <p:pic>
        <p:nvPicPr>
          <p:cNvPr id="553997" name="Picture 13" descr="boisseau"/>
          <p:cNvPicPr>
            <a:picLocks noChangeAspect="1" noChangeArrowheads="1"/>
          </p:cNvPicPr>
          <p:nvPr/>
        </p:nvPicPr>
        <p:blipFill>
          <a:blip r:embed="rId10" cstate="print"/>
          <a:srcRect/>
          <a:stretch>
            <a:fillRect/>
          </a:stretch>
        </p:blipFill>
        <p:spPr bwMode="auto">
          <a:xfrm>
            <a:off x="5216001" y="1416044"/>
            <a:ext cx="869148" cy="1157171"/>
          </a:xfrm>
          <a:prstGeom prst="rect">
            <a:avLst/>
          </a:prstGeom>
          <a:noFill/>
        </p:spPr>
      </p:pic>
      <p:sp>
        <p:nvSpPr>
          <p:cNvPr id="553998" name="Rectangle 14"/>
          <p:cNvSpPr>
            <a:spLocks noChangeArrowheads="1"/>
          </p:cNvSpPr>
          <p:nvPr/>
        </p:nvSpPr>
        <p:spPr bwMode="auto">
          <a:xfrm>
            <a:off x="4964775" y="2579225"/>
            <a:ext cx="1371600" cy="10668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100" dirty="0"/>
              <a:t>2007 Keynote:</a:t>
            </a:r>
          </a:p>
          <a:p>
            <a:pPr marL="342900" indent="-342900">
              <a:lnSpc>
                <a:spcPct val="70000"/>
              </a:lnSpc>
              <a:spcBef>
                <a:spcPct val="20000"/>
              </a:spcBef>
              <a:buClr>
                <a:srgbClr val="333399"/>
              </a:buClr>
              <a:buSzPct val="60000"/>
              <a:buFont typeface="Wingdings" pitchFamily="2" charset="2"/>
              <a:buNone/>
            </a:pPr>
            <a:r>
              <a:rPr lang="en-US" sz="1100" dirty="0"/>
              <a:t>Jay </a:t>
            </a:r>
            <a:r>
              <a:rPr lang="en-US" sz="1100" dirty="0" err="1"/>
              <a:t>Boisseau</a:t>
            </a:r>
            <a:endParaRPr lang="en-US" sz="1100" dirty="0"/>
          </a:p>
          <a:p>
            <a:pPr marL="342900" indent="-342900">
              <a:lnSpc>
                <a:spcPct val="70000"/>
              </a:lnSpc>
              <a:spcBef>
                <a:spcPct val="20000"/>
              </a:spcBef>
              <a:buClr>
                <a:srgbClr val="333399"/>
              </a:buClr>
              <a:buSzPct val="60000"/>
              <a:buFont typeface="Wingdings" pitchFamily="2" charset="2"/>
              <a:buNone/>
            </a:pPr>
            <a:r>
              <a:rPr lang="en-US" sz="1100" dirty="0"/>
              <a:t>Director</a:t>
            </a:r>
          </a:p>
          <a:p>
            <a:pPr marL="342900" indent="-342900">
              <a:lnSpc>
                <a:spcPct val="70000"/>
              </a:lnSpc>
              <a:spcBef>
                <a:spcPct val="20000"/>
              </a:spcBef>
              <a:buClr>
                <a:srgbClr val="333399"/>
              </a:buClr>
              <a:buSzPct val="60000"/>
              <a:buFont typeface="Wingdings" pitchFamily="2" charset="2"/>
              <a:buNone/>
            </a:pPr>
            <a:r>
              <a:rPr lang="en-US" sz="1100" dirty="0"/>
              <a:t>Texas Advanced</a:t>
            </a:r>
          </a:p>
          <a:p>
            <a:pPr marL="342900" indent="-342900">
              <a:lnSpc>
                <a:spcPct val="70000"/>
              </a:lnSpc>
              <a:spcBef>
                <a:spcPct val="20000"/>
              </a:spcBef>
              <a:buClr>
                <a:srgbClr val="333399"/>
              </a:buClr>
              <a:buSzPct val="60000"/>
              <a:buFont typeface="Wingdings" pitchFamily="2" charset="2"/>
              <a:buNone/>
            </a:pPr>
            <a:r>
              <a:rPr lang="en-US" sz="1100" dirty="0"/>
              <a:t>Computing Center</a:t>
            </a:r>
          </a:p>
          <a:p>
            <a:pPr marL="342900" indent="-342900">
              <a:lnSpc>
                <a:spcPct val="70000"/>
              </a:lnSpc>
              <a:spcBef>
                <a:spcPct val="20000"/>
              </a:spcBef>
              <a:buClr>
                <a:srgbClr val="333399"/>
              </a:buClr>
              <a:buSzPct val="60000"/>
              <a:buFont typeface="Wingdings" pitchFamily="2" charset="2"/>
              <a:buNone/>
            </a:pPr>
            <a:r>
              <a:rPr lang="en-US" sz="1100" dirty="0"/>
              <a:t>U. Texas Austin</a:t>
            </a:r>
          </a:p>
        </p:txBody>
      </p:sp>
      <p:pic>
        <p:nvPicPr>
          <p:cNvPr id="554000" name="Picture 16" descr="jose_munoz"/>
          <p:cNvPicPr>
            <a:picLocks noChangeAspect="1" noChangeArrowheads="1"/>
          </p:cNvPicPr>
          <p:nvPr/>
        </p:nvPicPr>
        <p:blipFill>
          <a:blip r:embed="rId11" cstate="print"/>
          <a:srcRect/>
          <a:stretch>
            <a:fillRect/>
          </a:stretch>
        </p:blipFill>
        <p:spPr bwMode="auto">
          <a:xfrm>
            <a:off x="6139306" y="1420420"/>
            <a:ext cx="900449" cy="1178340"/>
          </a:xfrm>
          <a:prstGeom prst="rect">
            <a:avLst/>
          </a:prstGeom>
          <a:noFill/>
        </p:spPr>
      </p:pic>
      <p:sp>
        <p:nvSpPr>
          <p:cNvPr id="554001" name="Text Box 17"/>
          <p:cNvSpPr txBox="1">
            <a:spLocks noChangeArrowheads="1"/>
          </p:cNvSpPr>
          <p:nvPr/>
        </p:nvSpPr>
        <p:spPr bwMode="auto">
          <a:xfrm>
            <a:off x="5947129" y="2572511"/>
            <a:ext cx="1524000" cy="1040285"/>
          </a:xfrm>
          <a:prstGeom prst="rect">
            <a:avLst/>
          </a:prstGeom>
          <a:noFill/>
          <a:ln w="9525">
            <a:noFill/>
            <a:miter lim="800000"/>
            <a:headEnd/>
            <a:tailEnd/>
          </a:ln>
          <a:effectLst/>
        </p:spPr>
        <p:txBody>
          <a:bodyPr>
            <a:spAutoFit/>
          </a:bodyPr>
          <a:lstStyle/>
          <a:p>
            <a:pPr>
              <a:lnSpc>
                <a:spcPct val="80000"/>
              </a:lnSpc>
              <a:spcBef>
                <a:spcPct val="50000"/>
              </a:spcBef>
            </a:pPr>
            <a:r>
              <a:rPr lang="en-US" sz="1100" dirty="0"/>
              <a:t>2008 Keynote: </a:t>
            </a:r>
            <a:r>
              <a:rPr lang="en-US" sz="1100" dirty="0" smtClean="0"/>
              <a:t>        Jos</a:t>
            </a:r>
            <a:r>
              <a:rPr lang="en-US" sz="1100" dirty="0" smtClean="0">
                <a:cs typeface="Times New Roman" pitchFamily="18" charset="0"/>
              </a:rPr>
              <a:t>é </a:t>
            </a:r>
            <a:r>
              <a:rPr lang="en-US" sz="1100" dirty="0">
                <a:cs typeface="Times New Roman" pitchFamily="18" charset="0"/>
              </a:rPr>
              <a:t>Munoz </a:t>
            </a:r>
            <a:r>
              <a:rPr lang="en-US" sz="1100" dirty="0" smtClean="0">
                <a:cs typeface="Times New Roman" pitchFamily="18" charset="0"/>
              </a:rPr>
              <a:t>        Deputy </a:t>
            </a:r>
            <a:r>
              <a:rPr lang="en-US" sz="1100" dirty="0">
                <a:cs typeface="Times New Roman" pitchFamily="18" charset="0"/>
              </a:rPr>
              <a:t>Office </a:t>
            </a:r>
            <a:r>
              <a:rPr lang="en-US" sz="1100" dirty="0" smtClean="0">
                <a:cs typeface="Times New Roman" pitchFamily="18" charset="0"/>
              </a:rPr>
              <a:t>  Director/Senior </a:t>
            </a:r>
            <a:r>
              <a:rPr lang="en-US" sz="1100" dirty="0">
                <a:cs typeface="Times New Roman" pitchFamily="18" charset="0"/>
              </a:rPr>
              <a:t>Scientific Advisor </a:t>
            </a:r>
            <a:r>
              <a:rPr lang="en-US" sz="1100" dirty="0" smtClean="0">
                <a:cs typeface="Times New Roman" pitchFamily="18" charset="0"/>
              </a:rPr>
              <a:t> NSF Office </a:t>
            </a:r>
            <a:r>
              <a:rPr lang="en-US" sz="1100" dirty="0">
                <a:cs typeface="Times New Roman" pitchFamily="18" charset="0"/>
              </a:rPr>
              <a:t>of </a:t>
            </a:r>
            <a:r>
              <a:rPr lang="en-US" sz="1100" dirty="0" smtClean="0">
                <a:cs typeface="Times New Roman" pitchFamily="18" charset="0"/>
              </a:rPr>
              <a:t>Cyberinfrastructure</a:t>
            </a:r>
            <a:endParaRPr lang="en-US" sz="1100" dirty="0">
              <a:cs typeface="Times New Roman" pitchFamily="18" charset="0"/>
            </a:endParaRPr>
          </a:p>
        </p:txBody>
      </p:sp>
      <p:sp>
        <p:nvSpPr>
          <p:cNvPr id="554003" name="Text Box 19"/>
          <p:cNvSpPr txBox="1">
            <a:spLocks noChangeArrowheads="1"/>
          </p:cNvSpPr>
          <p:nvPr/>
        </p:nvSpPr>
        <p:spPr bwMode="auto">
          <a:xfrm>
            <a:off x="7095946" y="2590696"/>
            <a:ext cx="1447800" cy="10064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a:t>2009 Keynote: Douglass </a:t>
            </a:r>
            <a:r>
              <a:rPr lang="en-US" sz="1100" dirty="0" smtClean="0"/>
              <a:t>Post     Chief </a:t>
            </a:r>
            <a:r>
              <a:rPr lang="en-US" sz="1100" dirty="0"/>
              <a:t>Scientist         US Dept of Defense       HPC Modernization Program</a:t>
            </a:r>
          </a:p>
        </p:txBody>
      </p:sp>
      <p:sp>
        <p:nvSpPr>
          <p:cNvPr id="553999" name="Text Box 15"/>
          <p:cNvSpPr txBox="1">
            <a:spLocks noChangeArrowheads="1"/>
          </p:cNvSpPr>
          <p:nvPr/>
        </p:nvSpPr>
        <p:spPr bwMode="auto">
          <a:xfrm>
            <a:off x="6034639" y="3609842"/>
            <a:ext cx="2419503" cy="1945148"/>
          </a:xfrm>
          <a:prstGeom prst="rect">
            <a:avLst/>
          </a:prstGeom>
          <a:noFill/>
          <a:ln w="9525">
            <a:noFill/>
            <a:miter lim="800000"/>
            <a:headEnd/>
            <a:tailEnd/>
          </a:ln>
          <a:effectLst/>
        </p:spPr>
        <p:txBody>
          <a:bodyPr wrap="square">
            <a:spAutoFit/>
          </a:bodyPr>
          <a:lstStyle/>
          <a:p>
            <a:pPr>
              <a:spcBef>
                <a:spcPts val="0"/>
              </a:spcBef>
            </a:pPr>
            <a:r>
              <a:rPr lang="en-US" sz="2000" b="1" dirty="0" smtClean="0">
                <a:effectLst>
                  <a:outerShdw blurRad="38100" dist="38100" dir="2700000" algn="tl">
                    <a:srgbClr val="000000">
                      <a:alpha val="43137"/>
                    </a:srgbClr>
                  </a:outerShdw>
                </a:effectLst>
              </a:rPr>
              <a:t>FREE!</a:t>
            </a:r>
          </a:p>
          <a:p>
            <a:pPr>
              <a:spcBef>
                <a:spcPts val="0"/>
              </a:spcBef>
            </a:pPr>
            <a:r>
              <a:rPr lang="en-US" sz="2000" b="1" dirty="0" smtClean="0">
                <a:effectLst>
                  <a:outerShdw blurRad="38100" dist="38100" dir="2700000" algn="tl">
                    <a:srgbClr val="000000">
                      <a:alpha val="43137"/>
                    </a:srgbClr>
                  </a:outerShdw>
                </a:effectLst>
              </a:rPr>
              <a:t>Wed Sep 23 2015</a:t>
            </a:r>
          </a:p>
          <a:p>
            <a:pPr>
              <a:spcBef>
                <a:spcPts val="0"/>
              </a:spcBef>
            </a:pPr>
            <a:r>
              <a:rPr lang="en-US" sz="2000" b="1" dirty="0" smtClean="0">
                <a:effectLst>
                  <a:outerShdw blurRad="38100" dist="38100" dir="2700000" algn="tl">
                    <a:srgbClr val="000000">
                      <a:alpha val="43137"/>
                    </a:srgbClr>
                  </a:outerShdw>
                </a:effectLst>
              </a:rPr>
              <a:t>@ </a:t>
            </a:r>
            <a:r>
              <a:rPr lang="en-US" sz="2000" b="1" dirty="0">
                <a:effectLst>
                  <a:outerShdw blurRad="38100" dist="38100" dir="2700000" algn="tl">
                    <a:srgbClr val="000000">
                      <a:alpha val="43137"/>
                    </a:srgbClr>
                  </a:outerShdw>
                </a:effectLst>
              </a:rPr>
              <a:t>OU</a:t>
            </a:r>
          </a:p>
          <a:p>
            <a:pPr>
              <a:lnSpc>
                <a:spcPct val="30000"/>
              </a:lnSpc>
              <a:spcBef>
                <a:spcPct val="50000"/>
              </a:spcBef>
            </a:pPr>
            <a:r>
              <a:rPr lang="en-US" dirty="0">
                <a:solidFill>
                  <a:schemeClr val="bg1"/>
                </a:solidFill>
              </a:rPr>
              <a:t>Over 235 </a:t>
            </a:r>
            <a:r>
              <a:rPr lang="en-US" dirty="0" smtClean="0">
                <a:solidFill>
                  <a:schemeClr val="bg1"/>
                </a:solidFill>
              </a:rPr>
              <a:t>registra2ons </a:t>
            </a:r>
            <a:r>
              <a:rPr lang="en-US" dirty="0">
                <a:solidFill>
                  <a:schemeClr val="bg1"/>
                </a:solidFill>
              </a:rPr>
              <a:t>already!</a:t>
            </a:r>
          </a:p>
          <a:p>
            <a:pPr>
              <a:lnSpc>
                <a:spcPct val="80000"/>
              </a:lnSpc>
              <a:spcBef>
                <a:spcPct val="50000"/>
              </a:spcBef>
            </a:pPr>
            <a:r>
              <a:rPr lang="en-US" sz="1400" dirty="0">
                <a:solidFill>
                  <a:schemeClr val="bg1"/>
                </a:solidFill>
              </a:rPr>
              <a:t>Over </a:t>
            </a:r>
            <a:r>
              <a:rPr lang="en-US" sz="1400" dirty="0" smtClean="0">
                <a:solidFill>
                  <a:schemeClr val="bg1"/>
                </a:solidFill>
              </a:rPr>
              <a:t>152 </a:t>
            </a:r>
            <a:r>
              <a:rPr lang="en-US" sz="1400" dirty="0" err="1" smtClean="0">
                <a:solidFill>
                  <a:schemeClr val="bg1"/>
                </a:solidFill>
              </a:rPr>
              <a:t>inhe</a:t>
            </a:r>
            <a:r>
              <a:rPr lang="en-US" sz="1400" dirty="0" smtClean="0">
                <a:solidFill>
                  <a:schemeClr val="bg1"/>
                </a:solidFill>
              </a:rPr>
              <a:t> </a:t>
            </a:r>
            <a:r>
              <a:rPr lang="en-US" sz="1400" dirty="0">
                <a:solidFill>
                  <a:schemeClr val="bg1"/>
                </a:solidFill>
              </a:rPr>
              <a:t>first day, over 200 in the first week, over 225 in the first month.</a:t>
            </a:r>
          </a:p>
        </p:txBody>
      </p:sp>
      <p:sp>
        <p:nvSpPr>
          <p:cNvPr id="554005" name="Text Box 21"/>
          <p:cNvSpPr txBox="1">
            <a:spLocks noChangeArrowheads="1"/>
          </p:cNvSpPr>
          <p:nvPr/>
        </p:nvSpPr>
        <p:spPr bwMode="auto">
          <a:xfrm>
            <a:off x="5947129" y="4628582"/>
            <a:ext cx="2504398" cy="877163"/>
          </a:xfrm>
          <a:prstGeom prst="rect">
            <a:avLst/>
          </a:prstGeom>
          <a:noFill/>
          <a:ln w="9525">
            <a:noFill/>
            <a:miter lim="800000"/>
            <a:headEnd/>
            <a:tailEnd/>
          </a:ln>
          <a:effectLst/>
        </p:spPr>
        <p:txBody>
          <a:bodyPr wrap="square">
            <a:spAutoFit/>
          </a:bodyPr>
          <a:lstStyle/>
          <a:p>
            <a:pPr>
              <a:spcBef>
                <a:spcPts val="0"/>
              </a:spcBef>
            </a:pPr>
            <a:r>
              <a:rPr lang="en-US" sz="1500" b="1" dirty="0" smtClean="0"/>
              <a:t>Reception/Poster Session</a:t>
            </a:r>
          </a:p>
          <a:p>
            <a:pPr>
              <a:spcBef>
                <a:spcPts val="0"/>
              </a:spcBef>
            </a:pPr>
            <a:r>
              <a:rPr lang="en-US" sz="1500" b="1" dirty="0" smtClean="0"/>
              <a:t>Tue Sep 22 2015 </a:t>
            </a:r>
            <a:r>
              <a:rPr lang="en-US" sz="1500" b="1" dirty="0"/>
              <a:t>@ </a:t>
            </a:r>
            <a:r>
              <a:rPr lang="en-US" sz="1500" b="1" dirty="0" smtClean="0"/>
              <a:t>OU</a:t>
            </a:r>
            <a:endParaRPr lang="en-US" sz="1500" b="1" dirty="0"/>
          </a:p>
          <a:p>
            <a:pPr>
              <a:lnSpc>
                <a:spcPct val="20000"/>
              </a:lnSpc>
              <a:spcBef>
                <a:spcPct val="50000"/>
              </a:spcBef>
            </a:pPr>
            <a:r>
              <a:rPr lang="en-US" sz="1500" b="1" dirty="0" smtClean="0"/>
              <a:t>Symposium</a:t>
            </a:r>
          </a:p>
          <a:p>
            <a:pPr>
              <a:lnSpc>
                <a:spcPct val="20000"/>
              </a:lnSpc>
              <a:spcBef>
                <a:spcPct val="50000"/>
              </a:spcBef>
            </a:pPr>
            <a:r>
              <a:rPr lang="en-US" sz="1500" b="1" dirty="0" smtClean="0"/>
              <a:t>Wed Sep 23 2015 </a:t>
            </a:r>
            <a:r>
              <a:rPr lang="en-US" sz="1500" b="1" dirty="0"/>
              <a:t>@ </a:t>
            </a:r>
            <a:r>
              <a:rPr lang="en-US" sz="1500" b="1" dirty="0" smtClean="0"/>
              <a:t>OU</a:t>
            </a:r>
          </a:p>
        </p:txBody>
      </p:sp>
      <p:pic>
        <p:nvPicPr>
          <p:cNvPr id="554006" name="Picture 22" descr="post_douglass"/>
          <p:cNvPicPr>
            <a:picLocks noChangeAspect="1" noChangeArrowheads="1"/>
          </p:cNvPicPr>
          <p:nvPr/>
        </p:nvPicPr>
        <p:blipFill>
          <a:blip r:embed="rId12" cstate="print"/>
          <a:srcRect/>
          <a:stretch>
            <a:fillRect/>
          </a:stretch>
        </p:blipFill>
        <p:spPr bwMode="auto">
          <a:xfrm>
            <a:off x="7162800" y="1420420"/>
            <a:ext cx="943654" cy="1178340"/>
          </a:xfrm>
          <a:prstGeom prst="rect">
            <a:avLst/>
          </a:prstGeom>
          <a:noFill/>
        </p:spPr>
      </p:pic>
      <p:pic>
        <p:nvPicPr>
          <p:cNvPr id="79874" name="Picture 2"/>
          <p:cNvPicPr>
            <a:picLocks noChangeAspect="1" noChangeArrowheads="1"/>
          </p:cNvPicPr>
          <p:nvPr/>
        </p:nvPicPr>
        <p:blipFill>
          <a:blip r:embed="rId13" cstate="print"/>
          <a:srcRect/>
          <a:stretch>
            <a:fillRect/>
          </a:stretch>
        </p:blipFill>
        <p:spPr bwMode="auto">
          <a:xfrm>
            <a:off x="434454" y="3583477"/>
            <a:ext cx="937146" cy="1199547"/>
          </a:xfrm>
          <a:prstGeom prst="rect">
            <a:avLst/>
          </a:prstGeom>
          <a:noFill/>
          <a:ln w="9525">
            <a:noFill/>
            <a:miter lim="800000"/>
            <a:headEnd/>
            <a:tailEnd/>
          </a:ln>
        </p:spPr>
      </p:pic>
      <p:sp>
        <p:nvSpPr>
          <p:cNvPr id="27" name="Text Box 19"/>
          <p:cNvSpPr txBox="1">
            <a:spLocks noChangeArrowheads="1"/>
          </p:cNvSpPr>
          <p:nvPr/>
        </p:nvSpPr>
        <p:spPr bwMode="auto">
          <a:xfrm>
            <a:off x="258735" y="4769149"/>
            <a:ext cx="1447800" cy="854080"/>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smtClean="0"/>
              <a:t>2010 </a:t>
            </a:r>
            <a:r>
              <a:rPr lang="en-US" sz="1100" dirty="0"/>
              <a:t>Keynote</a:t>
            </a:r>
            <a:r>
              <a:rPr lang="en-US" sz="1100" dirty="0" smtClean="0"/>
              <a:t>:    Horst Simon     Deputy Director         Lawrence Berkeley National Laboratory</a:t>
            </a:r>
            <a:endParaRPr lang="en-US" sz="1100" dirty="0"/>
          </a:p>
        </p:txBody>
      </p:sp>
      <p:sp>
        <p:nvSpPr>
          <p:cNvPr id="31" name="Footer Placeholder 3"/>
          <p:cNvSpPr>
            <a:spLocks noGrp="1"/>
          </p:cNvSpPr>
          <p:nvPr>
            <p:ph type="ftr" sz="quarter" idx="10"/>
          </p:nvPr>
        </p:nvSpPr>
        <p:spPr>
          <a:xfrm>
            <a:off x="2633663" y="6172200"/>
            <a:ext cx="3995737" cy="457200"/>
          </a:xfrm>
          <a:noFill/>
        </p:spPr>
        <p:txBody>
          <a:bodyPr/>
          <a:lstStyle/>
          <a:p>
            <a:pPr>
              <a:defRPr/>
            </a:pPr>
            <a:r>
              <a:rPr lang="en-US" dirty="0" smtClean="0"/>
              <a:t>Supercomputing in Plain English: Grab Bag</a:t>
            </a:r>
            <a:endParaRPr lang="en-US" dirty="0"/>
          </a:p>
          <a:p>
            <a:pPr>
              <a:defRPr/>
            </a:pPr>
            <a:r>
              <a:rPr lang="en-US" dirty="0" smtClean="0"/>
              <a:t>Tue Apr 21 2015</a:t>
            </a:r>
            <a:endParaRPr lang="en-US" dirty="0"/>
          </a:p>
        </p:txBody>
      </p:sp>
      <p:pic>
        <p:nvPicPr>
          <p:cNvPr id="33" name="Picture 32" descr="schneider_barry_cropped.png"/>
          <p:cNvPicPr>
            <a:picLocks noChangeAspect="1"/>
          </p:cNvPicPr>
          <p:nvPr/>
        </p:nvPicPr>
        <p:blipFill>
          <a:blip r:embed="rId14" cstate="print"/>
          <a:stretch>
            <a:fillRect/>
          </a:stretch>
        </p:blipFill>
        <p:spPr>
          <a:xfrm>
            <a:off x="1464901" y="3599148"/>
            <a:ext cx="911016" cy="1170001"/>
          </a:xfrm>
          <a:prstGeom prst="rect">
            <a:avLst/>
          </a:prstGeom>
        </p:spPr>
      </p:pic>
      <p:sp>
        <p:nvSpPr>
          <p:cNvPr id="34" name="Text Box 19"/>
          <p:cNvSpPr txBox="1">
            <a:spLocks noChangeArrowheads="1"/>
          </p:cNvSpPr>
          <p:nvPr/>
        </p:nvSpPr>
        <p:spPr bwMode="auto">
          <a:xfrm>
            <a:off x="1314773" y="4755501"/>
            <a:ext cx="1447800" cy="854080"/>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smtClean="0"/>
              <a:t>2011 </a:t>
            </a:r>
            <a:r>
              <a:rPr lang="en-US" sz="1100" dirty="0"/>
              <a:t>Keynote: </a:t>
            </a:r>
            <a:r>
              <a:rPr lang="en-US" sz="1100" dirty="0" smtClean="0"/>
              <a:t>   Barry Schneider  Program Manager         National Science Foundation</a:t>
            </a:r>
            <a:endParaRPr lang="en-US" sz="1100" dirty="0"/>
          </a:p>
        </p:txBody>
      </p:sp>
      <p:sp>
        <p:nvSpPr>
          <p:cNvPr id="32" name="Text Box 19"/>
          <p:cNvSpPr txBox="1">
            <a:spLocks noChangeArrowheads="1"/>
          </p:cNvSpPr>
          <p:nvPr/>
        </p:nvSpPr>
        <p:spPr bwMode="auto">
          <a:xfrm>
            <a:off x="2371453" y="4706622"/>
            <a:ext cx="1447800" cy="10064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smtClean="0"/>
              <a:t>2012 </a:t>
            </a:r>
            <a:r>
              <a:rPr lang="en-US" sz="1100" dirty="0"/>
              <a:t>Keynote: </a:t>
            </a:r>
            <a:r>
              <a:rPr lang="en-US" sz="1100" dirty="0" smtClean="0"/>
              <a:t>   Thom Dunning  Director          National Center for Supercomputing Applications</a:t>
            </a:r>
            <a:endParaRPr lang="en-US" sz="1100" dirty="0"/>
          </a:p>
        </p:txBody>
      </p:sp>
      <p:sp>
        <p:nvSpPr>
          <p:cNvPr id="4" name="TextBox 3"/>
          <p:cNvSpPr txBox="1"/>
          <p:nvPr/>
        </p:nvSpPr>
        <p:spPr>
          <a:xfrm>
            <a:off x="3486318" y="4791009"/>
            <a:ext cx="1572769" cy="1107996"/>
          </a:xfrm>
          <a:prstGeom prst="rect">
            <a:avLst/>
          </a:prstGeom>
          <a:noFill/>
        </p:spPr>
        <p:txBody>
          <a:bodyPr wrap="square" rtlCol="0">
            <a:spAutoFit/>
          </a:bodyPr>
          <a:lstStyle/>
          <a:p>
            <a:r>
              <a:rPr lang="en-US" sz="1100" dirty="0" smtClean="0"/>
              <a:t>2015 </a:t>
            </a:r>
            <a:r>
              <a:rPr lang="en-US" sz="1100" dirty="0"/>
              <a:t>Keynote:      </a:t>
            </a:r>
            <a:r>
              <a:rPr lang="en-US" sz="1100" dirty="0" smtClean="0"/>
              <a:t>       John </a:t>
            </a:r>
            <a:r>
              <a:rPr lang="en-US" sz="1100" dirty="0" err="1"/>
              <a:t>Shalf</a:t>
            </a:r>
            <a:r>
              <a:rPr lang="en-US" sz="1100" dirty="0"/>
              <a:t>           </a:t>
            </a:r>
            <a:r>
              <a:rPr lang="en-US" sz="1100" dirty="0" smtClean="0"/>
              <a:t>        </a:t>
            </a:r>
            <a:r>
              <a:rPr lang="en-US" sz="1100" dirty="0" err="1" smtClean="0"/>
              <a:t>Dept</a:t>
            </a:r>
            <a:r>
              <a:rPr lang="en-US" sz="1100" dirty="0" smtClean="0"/>
              <a:t> </a:t>
            </a:r>
            <a:r>
              <a:rPr lang="en-US" sz="1100" dirty="0"/>
              <a:t>Head </a:t>
            </a:r>
            <a:r>
              <a:rPr lang="en-US" sz="1100" dirty="0" smtClean="0"/>
              <a:t>CS Lawrence           Berkeley </a:t>
            </a:r>
            <a:r>
              <a:rPr lang="en-US" sz="1100" dirty="0"/>
              <a:t>Lab      </a:t>
            </a:r>
            <a:r>
              <a:rPr lang="en-US" sz="1100" dirty="0" smtClean="0"/>
              <a:t>    </a:t>
            </a:r>
            <a:r>
              <a:rPr lang="en-US" sz="1100" dirty="0"/>
              <a:t>CTO, </a:t>
            </a:r>
            <a:r>
              <a:rPr lang="en-US" sz="1100" dirty="0" smtClean="0"/>
              <a:t>NERSC</a:t>
            </a:r>
            <a:endParaRPr lang="en-US" sz="1100" dirty="0"/>
          </a:p>
        </p:txBody>
      </p:sp>
      <p:pic>
        <p:nvPicPr>
          <p:cNvPr id="2050" name="Picture 2" descr="http://151.1.219.218/0363ab79-79e0-4d83-a130-9d6d3eb28b6b.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75406" y="3612796"/>
            <a:ext cx="850250" cy="1134884"/>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4472316" y="4748048"/>
            <a:ext cx="1671430" cy="1200329"/>
          </a:xfrm>
          <a:prstGeom prst="rect">
            <a:avLst/>
          </a:prstGeom>
          <a:noFill/>
        </p:spPr>
        <p:txBody>
          <a:bodyPr wrap="square" rtlCol="0">
            <a:spAutoFit/>
          </a:bodyPr>
          <a:lstStyle/>
          <a:p>
            <a:r>
              <a:rPr lang="en-US" sz="1200" dirty="0" smtClean="0"/>
              <a:t>2014 </a:t>
            </a:r>
            <a:r>
              <a:rPr lang="en-US" sz="1200" dirty="0"/>
              <a:t>Keynote:      </a:t>
            </a:r>
            <a:r>
              <a:rPr lang="en-US" sz="1200" dirty="0" smtClean="0"/>
              <a:t>       </a:t>
            </a:r>
            <a:r>
              <a:rPr lang="en-US" sz="1200" smtClean="0"/>
              <a:t>Irene Qualters                   </a:t>
            </a:r>
            <a:r>
              <a:rPr lang="en-US" sz="1200" dirty="0" smtClean="0"/>
              <a:t>Division Director Advanced           </a:t>
            </a:r>
            <a:r>
              <a:rPr lang="en-US" sz="1200" dirty="0" err="1" smtClean="0"/>
              <a:t>Cyberinfarstructure</a:t>
            </a:r>
            <a:r>
              <a:rPr lang="en-US" sz="1200" dirty="0" smtClean="0"/>
              <a:t>          Division, NSF</a:t>
            </a:r>
            <a:endParaRPr lang="en-US" sz="1200" dirty="0"/>
          </a:p>
        </p:txBody>
      </p:sp>
    </p:spTree>
    <p:custDataLst>
      <p:tags r:id="rId1"/>
    </p:custDataLst>
    <p:extLst>
      <p:ext uri="{BB962C8B-B14F-4D97-AF65-F5344CB8AC3E}">
        <p14:creationId xmlns:p14="http://schemas.microsoft.com/office/powerpoint/2010/main" val="254894336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Grab Bag</a:t>
            </a:r>
            <a:endParaRPr lang="en-US" dirty="0"/>
          </a:p>
          <a:p>
            <a:r>
              <a:rPr lang="en-US" dirty="0" smtClean="0"/>
              <a:t>Tue Apr 21 2015</a:t>
            </a:r>
            <a:endParaRPr lang="en-US" dirty="0"/>
          </a:p>
        </p:txBody>
      </p:sp>
      <p:sp>
        <p:nvSpPr>
          <p:cNvPr id="5" name="Slide Number Placeholder 4"/>
          <p:cNvSpPr>
            <a:spLocks noGrp="1"/>
          </p:cNvSpPr>
          <p:nvPr>
            <p:ph type="sldNum" sz="quarter" idx="11"/>
          </p:nvPr>
        </p:nvSpPr>
        <p:spPr/>
        <p:txBody>
          <a:bodyPr/>
          <a:lstStyle/>
          <a:p>
            <a:fld id="{BAF78582-057A-4635-8143-9FB397AB0807}" type="slidenum">
              <a:rPr lang="en-US"/>
              <a:pPr/>
              <a:t>2</a:t>
            </a:fld>
            <a:endParaRPr lang="en-US"/>
          </a:p>
        </p:txBody>
      </p:sp>
      <p:sp>
        <p:nvSpPr>
          <p:cNvPr id="450562" name="Rectangle 2"/>
          <p:cNvSpPr>
            <a:spLocks noGrp="1" noChangeArrowheads="1"/>
          </p:cNvSpPr>
          <p:nvPr>
            <p:ph type="title"/>
          </p:nvPr>
        </p:nvSpPr>
        <p:spPr/>
        <p:txBody>
          <a:bodyPr/>
          <a:lstStyle/>
          <a:p>
            <a:r>
              <a:rPr lang="en-US" sz="3600" dirty="0"/>
              <a:t>This is an experiment!</a:t>
            </a:r>
          </a:p>
        </p:txBody>
      </p:sp>
      <p:sp>
        <p:nvSpPr>
          <p:cNvPr id="450563" name="Rectangle 3"/>
          <p:cNvSpPr>
            <a:spLocks noGrp="1" noChangeArrowheads="1"/>
          </p:cNvSpPr>
          <p:nvPr>
            <p:ph type="body" idx="1"/>
          </p:nvPr>
        </p:nvSpPr>
        <p:spPr/>
        <p:txBody>
          <a:bodyPr/>
          <a:lstStyle/>
          <a:p>
            <a:pPr>
              <a:buFont typeface="Wingdings" pitchFamily="2" charset="2"/>
              <a:buNone/>
            </a:pPr>
            <a:r>
              <a:rPr lang="en-US"/>
              <a:t>It’s the nature of these kinds of videoconferences that </a:t>
            </a:r>
            <a:r>
              <a:rPr lang="en-US" b="1"/>
              <a:t>FAILURES ARE GUARANTEED TO HAPPEN!       NO PROMISES!</a:t>
            </a:r>
          </a:p>
          <a:p>
            <a:pPr>
              <a:buFont typeface="Wingdings" pitchFamily="2" charset="2"/>
              <a:buNone/>
            </a:pPr>
            <a:r>
              <a:rPr lang="en-US"/>
              <a:t>So, please bear with us. Hopefully everything will work out well enough.</a:t>
            </a:r>
          </a:p>
          <a:p>
            <a:pPr>
              <a:buFont typeface="Wingdings" pitchFamily="2" charset="2"/>
              <a:buNone/>
            </a:pPr>
            <a:r>
              <a:rPr lang="en-US"/>
              <a:t>If you lose your connection, you can retry the same kind of connection, or try connecting another way.</a:t>
            </a:r>
          </a:p>
          <a:p>
            <a:pPr>
              <a:buFont typeface="Wingdings" pitchFamily="2" charset="2"/>
              <a:buNone/>
            </a:pPr>
            <a:r>
              <a:rPr lang="en-US"/>
              <a:t>Remember, if all else fails, you always have the toll free phone bridge to fall back on.</a:t>
            </a:r>
          </a:p>
        </p:txBody>
      </p:sp>
    </p:spTree>
    <p:extLst>
      <p:ext uri="{BB962C8B-B14F-4D97-AF65-F5344CB8AC3E}">
        <p14:creationId xmlns:p14="http://schemas.microsoft.com/office/powerpoint/2010/main" val="407947645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21 2015</a:t>
            </a:r>
            <a:endParaRPr lang="en-US" dirty="0"/>
          </a:p>
        </p:txBody>
      </p:sp>
      <p:sp>
        <p:nvSpPr>
          <p:cNvPr id="5" name="Slide Number Placeholder 4"/>
          <p:cNvSpPr>
            <a:spLocks noGrp="1"/>
          </p:cNvSpPr>
          <p:nvPr>
            <p:ph type="sldNum" sz="quarter" idx="11"/>
          </p:nvPr>
        </p:nvSpPr>
        <p:spPr/>
        <p:txBody>
          <a:bodyPr/>
          <a:lstStyle/>
          <a:p>
            <a:fld id="{3AAA6750-D6FB-463C-889A-5FF1CCFD088E}" type="slidenum">
              <a:rPr lang="en-US"/>
              <a:pPr/>
              <a:t>20</a:t>
            </a:fld>
            <a:endParaRPr lang="en-US"/>
          </a:p>
        </p:txBody>
      </p:sp>
      <p:sp>
        <p:nvSpPr>
          <p:cNvPr id="1101826" name="Rectangle 2"/>
          <p:cNvSpPr>
            <a:spLocks noGrp="1" noChangeArrowheads="1"/>
          </p:cNvSpPr>
          <p:nvPr>
            <p:ph type="title"/>
          </p:nvPr>
        </p:nvSpPr>
        <p:spPr/>
        <p:txBody>
          <a:bodyPr/>
          <a:lstStyle/>
          <a:p>
            <a:r>
              <a:rPr lang="en-US"/>
              <a:t>Outline</a:t>
            </a:r>
          </a:p>
        </p:txBody>
      </p:sp>
      <p:sp>
        <p:nvSpPr>
          <p:cNvPr id="1101827" name="Rectangle 3"/>
          <p:cNvSpPr>
            <a:spLocks noGrp="1" noChangeArrowheads="1"/>
          </p:cNvSpPr>
          <p:nvPr>
            <p:ph type="body" idx="1"/>
          </p:nvPr>
        </p:nvSpPr>
        <p:spPr>
          <a:xfrm>
            <a:off x="533400" y="1371600"/>
            <a:ext cx="8077200" cy="4648200"/>
          </a:xfrm>
        </p:spPr>
        <p:txBody>
          <a:bodyPr/>
          <a:lstStyle/>
          <a:p>
            <a:r>
              <a:rPr lang="en-US" sz="2800" dirty="0"/>
              <a:t>Scientific Computing Pipeline</a:t>
            </a:r>
          </a:p>
          <a:p>
            <a:r>
              <a:rPr lang="en-US" sz="2800" dirty="0"/>
              <a:t>Scientific Libraries</a:t>
            </a:r>
          </a:p>
          <a:p>
            <a:r>
              <a:rPr lang="en-US" sz="2800" dirty="0"/>
              <a:t>I/O Libraries</a:t>
            </a:r>
          </a:p>
          <a:p>
            <a:r>
              <a:rPr lang="en-US" sz="2800" dirty="0"/>
              <a:t>Scientific Visualization</a:t>
            </a:r>
          </a:p>
        </p:txBody>
      </p:sp>
    </p:spTree>
    <p:custDataLst>
      <p:tags r:id="rId1"/>
    </p:custDataLst>
    <p:extLst>
      <p:ext uri="{BB962C8B-B14F-4D97-AF65-F5344CB8AC3E}">
        <p14:creationId xmlns:p14="http://schemas.microsoft.com/office/powerpoint/2010/main" val="15196427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21 2015</a:t>
            </a:r>
            <a:endParaRPr lang="en-US" dirty="0"/>
          </a:p>
        </p:txBody>
      </p:sp>
      <p:sp>
        <p:nvSpPr>
          <p:cNvPr id="15" name="Slide Number Placeholder 4"/>
          <p:cNvSpPr>
            <a:spLocks noGrp="1"/>
          </p:cNvSpPr>
          <p:nvPr>
            <p:ph type="sldNum" sz="quarter" idx="11"/>
          </p:nvPr>
        </p:nvSpPr>
        <p:spPr/>
        <p:txBody>
          <a:bodyPr/>
          <a:lstStyle/>
          <a:p>
            <a:fld id="{65245337-2E65-4BCD-B706-C2EB9506ECAB}" type="slidenum">
              <a:rPr lang="en-US"/>
              <a:pPr/>
              <a:t>21</a:t>
            </a:fld>
            <a:endParaRPr lang="en-US"/>
          </a:p>
        </p:txBody>
      </p:sp>
      <p:sp>
        <p:nvSpPr>
          <p:cNvPr id="1102850" name="Rectangle 2"/>
          <p:cNvSpPr>
            <a:spLocks noGrp="1" noChangeArrowheads="1"/>
          </p:cNvSpPr>
          <p:nvPr>
            <p:ph type="title"/>
          </p:nvPr>
        </p:nvSpPr>
        <p:spPr/>
        <p:txBody>
          <a:bodyPr/>
          <a:lstStyle/>
          <a:p>
            <a:r>
              <a:rPr lang="en-US"/>
              <a:t>Scientific Computing Pipeline</a:t>
            </a:r>
          </a:p>
        </p:txBody>
      </p:sp>
      <p:sp>
        <p:nvSpPr>
          <p:cNvPr id="1102851" name="Text Box 3"/>
          <p:cNvSpPr txBox="1">
            <a:spLocks noChangeArrowheads="1"/>
          </p:cNvSpPr>
          <p:nvPr/>
        </p:nvSpPr>
        <p:spPr bwMode="auto">
          <a:xfrm>
            <a:off x="3471863" y="1277938"/>
            <a:ext cx="1830387" cy="519112"/>
          </a:xfrm>
          <a:prstGeom prst="rect">
            <a:avLst/>
          </a:prstGeom>
          <a:noFill/>
          <a:ln w="9525">
            <a:noFill/>
            <a:miter lim="800000"/>
            <a:headEnd/>
            <a:tailEnd/>
          </a:ln>
          <a:effectLst/>
        </p:spPr>
        <p:txBody>
          <a:bodyPr wrap="none">
            <a:spAutoFit/>
          </a:bodyPr>
          <a:lstStyle/>
          <a:p>
            <a:r>
              <a:rPr lang="en-US" sz="2800"/>
              <a:t>Real World</a:t>
            </a:r>
          </a:p>
        </p:txBody>
      </p:sp>
      <p:sp>
        <p:nvSpPr>
          <p:cNvPr id="1102852" name="Text Box 4"/>
          <p:cNvSpPr txBox="1">
            <a:spLocks noChangeArrowheads="1"/>
          </p:cNvSpPr>
          <p:nvPr/>
        </p:nvSpPr>
        <p:spPr bwMode="auto">
          <a:xfrm>
            <a:off x="3811588" y="1724025"/>
            <a:ext cx="1270000" cy="519113"/>
          </a:xfrm>
          <a:prstGeom prst="rect">
            <a:avLst/>
          </a:prstGeom>
          <a:noFill/>
          <a:ln w="9525">
            <a:noFill/>
            <a:miter lim="800000"/>
            <a:headEnd/>
            <a:tailEnd/>
          </a:ln>
          <a:effectLst/>
        </p:spPr>
        <p:txBody>
          <a:bodyPr wrap="none">
            <a:spAutoFit/>
          </a:bodyPr>
          <a:lstStyle/>
          <a:p>
            <a:r>
              <a:rPr lang="en-US" sz="2800"/>
              <a:t>Physics</a:t>
            </a:r>
          </a:p>
        </p:txBody>
      </p:sp>
      <p:sp>
        <p:nvSpPr>
          <p:cNvPr id="1102853" name="Text Box 5"/>
          <p:cNvSpPr txBox="1">
            <a:spLocks noChangeArrowheads="1"/>
          </p:cNvSpPr>
          <p:nvPr/>
        </p:nvSpPr>
        <p:spPr bwMode="auto">
          <a:xfrm>
            <a:off x="1277938" y="2181225"/>
            <a:ext cx="6237287" cy="519113"/>
          </a:xfrm>
          <a:prstGeom prst="rect">
            <a:avLst/>
          </a:prstGeom>
          <a:noFill/>
          <a:ln w="9525">
            <a:noFill/>
            <a:miter lim="800000"/>
            <a:headEnd/>
            <a:tailEnd/>
          </a:ln>
          <a:effectLst/>
        </p:spPr>
        <p:txBody>
          <a:bodyPr wrap="none">
            <a:spAutoFit/>
          </a:bodyPr>
          <a:lstStyle/>
          <a:p>
            <a:r>
              <a:rPr lang="en-US" sz="2800"/>
              <a:t>Mathematical Representation (continuous)</a:t>
            </a:r>
          </a:p>
        </p:txBody>
      </p:sp>
      <p:sp>
        <p:nvSpPr>
          <p:cNvPr id="1102854" name="Text Box 6"/>
          <p:cNvSpPr txBox="1">
            <a:spLocks noChangeArrowheads="1"/>
          </p:cNvSpPr>
          <p:nvPr/>
        </p:nvSpPr>
        <p:spPr bwMode="auto">
          <a:xfrm>
            <a:off x="1744663" y="2638425"/>
            <a:ext cx="5330825" cy="519113"/>
          </a:xfrm>
          <a:prstGeom prst="rect">
            <a:avLst/>
          </a:prstGeom>
          <a:noFill/>
          <a:ln w="9525">
            <a:noFill/>
            <a:miter lim="800000"/>
            <a:headEnd/>
            <a:tailEnd/>
          </a:ln>
          <a:effectLst/>
        </p:spPr>
        <p:txBody>
          <a:bodyPr wrap="none">
            <a:spAutoFit/>
          </a:bodyPr>
          <a:lstStyle/>
          <a:p>
            <a:r>
              <a:rPr lang="en-US" sz="2800"/>
              <a:t>Numerical Representation (discrete)</a:t>
            </a:r>
          </a:p>
        </p:txBody>
      </p:sp>
      <p:sp>
        <p:nvSpPr>
          <p:cNvPr id="1102855" name="Text Box 7"/>
          <p:cNvSpPr txBox="1">
            <a:spLocks noChangeArrowheads="1"/>
          </p:cNvSpPr>
          <p:nvPr/>
        </p:nvSpPr>
        <p:spPr bwMode="auto">
          <a:xfrm>
            <a:off x="3609975" y="3095625"/>
            <a:ext cx="1665288" cy="519113"/>
          </a:xfrm>
          <a:prstGeom prst="rect">
            <a:avLst/>
          </a:prstGeom>
          <a:noFill/>
          <a:ln w="9525">
            <a:noFill/>
            <a:miter lim="800000"/>
            <a:headEnd/>
            <a:tailEnd/>
          </a:ln>
          <a:effectLst/>
        </p:spPr>
        <p:txBody>
          <a:bodyPr wrap="none">
            <a:spAutoFit/>
          </a:bodyPr>
          <a:lstStyle/>
          <a:p>
            <a:r>
              <a:rPr lang="en-US" sz="2800"/>
              <a:t>Algorithm</a:t>
            </a:r>
          </a:p>
        </p:txBody>
      </p:sp>
      <p:sp>
        <p:nvSpPr>
          <p:cNvPr id="1102856" name="Text Box 8"/>
          <p:cNvSpPr txBox="1">
            <a:spLocks noChangeArrowheads="1"/>
          </p:cNvSpPr>
          <p:nvPr/>
        </p:nvSpPr>
        <p:spPr bwMode="auto">
          <a:xfrm>
            <a:off x="2470150" y="3552825"/>
            <a:ext cx="3963988" cy="519113"/>
          </a:xfrm>
          <a:prstGeom prst="rect">
            <a:avLst/>
          </a:prstGeom>
          <a:noFill/>
          <a:ln w="9525">
            <a:noFill/>
            <a:miter lim="800000"/>
            <a:headEnd/>
            <a:tailEnd/>
          </a:ln>
          <a:effectLst/>
        </p:spPr>
        <p:txBody>
          <a:bodyPr wrap="none">
            <a:spAutoFit/>
          </a:bodyPr>
          <a:lstStyle/>
          <a:p>
            <a:r>
              <a:rPr lang="en-US" sz="2800"/>
              <a:t>Implementation (program)</a:t>
            </a:r>
          </a:p>
        </p:txBody>
      </p:sp>
      <p:sp>
        <p:nvSpPr>
          <p:cNvPr id="1102857" name="Text Box 9"/>
          <p:cNvSpPr txBox="1">
            <a:spLocks noChangeArrowheads="1"/>
          </p:cNvSpPr>
          <p:nvPr/>
        </p:nvSpPr>
        <p:spPr bwMode="auto">
          <a:xfrm>
            <a:off x="2339975" y="4010025"/>
            <a:ext cx="4132263" cy="519113"/>
          </a:xfrm>
          <a:prstGeom prst="rect">
            <a:avLst/>
          </a:prstGeom>
          <a:noFill/>
          <a:ln w="9525">
            <a:noFill/>
            <a:miter lim="800000"/>
            <a:headEnd/>
            <a:tailEnd/>
          </a:ln>
          <a:effectLst/>
        </p:spPr>
        <p:txBody>
          <a:bodyPr wrap="none">
            <a:spAutoFit/>
          </a:bodyPr>
          <a:lstStyle/>
          <a:p>
            <a:r>
              <a:rPr lang="en-US" sz="2800"/>
              <a:t>Port (to a specific platform)</a:t>
            </a:r>
          </a:p>
        </p:txBody>
      </p:sp>
      <p:sp>
        <p:nvSpPr>
          <p:cNvPr id="1102858" name="Text Box 10"/>
          <p:cNvSpPr txBox="1">
            <a:spLocks noChangeArrowheads="1"/>
          </p:cNvSpPr>
          <p:nvPr/>
        </p:nvSpPr>
        <p:spPr bwMode="auto">
          <a:xfrm>
            <a:off x="3475038" y="4467225"/>
            <a:ext cx="1892300" cy="519113"/>
          </a:xfrm>
          <a:prstGeom prst="rect">
            <a:avLst/>
          </a:prstGeom>
          <a:noFill/>
          <a:ln w="9525">
            <a:noFill/>
            <a:miter lim="800000"/>
            <a:headEnd/>
            <a:tailEnd/>
          </a:ln>
          <a:effectLst/>
        </p:spPr>
        <p:txBody>
          <a:bodyPr wrap="none">
            <a:spAutoFit/>
          </a:bodyPr>
          <a:lstStyle/>
          <a:p>
            <a:r>
              <a:rPr lang="en-US" sz="2800"/>
              <a:t>Result (run)</a:t>
            </a:r>
          </a:p>
        </p:txBody>
      </p:sp>
      <p:sp>
        <p:nvSpPr>
          <p:cNvPr id="1102859" name="Text Box 11"/>
          <p:cNvSpPr txBox="1">
            <a:spLocks noChangeArrowheads="1"/>
          </p:cNvSpPr>
          <p:nvPr/>
        </p:nvSpPr>
        <p:spPr bwMode="auto">
          <a:xfrm>
            <a:off x="1219200" y="5715000"/>
            <a:ext cx="6346825" cy="396875"/>
          </a:xfrm>
          <a:prstGeom prst="rect">
            <a:avLst/>
          </a:prstGeom>
          <a:noFill/>
          <a:ln w="9525">
            <a:noFill/>
            <a:miter lim="800000"/>
            <a:headEnd/>
            <a:tailEnd/>
          </a:ln>
          <a:effectLst/>
        </p:spPr>
        <p:txBody>
          <a:bodyPr wrap="none">
            <a:spAutoFit/>
          </a:bodyPr>
          <a:lstStyle/>
          <a:p>
            <a:pPr algn="l"/>
            <a:r>
              <a:rPr lang="en-US" sz="2000"/>
              <a:t>Thanks to Julia Mullen of MIT Lincoln Lab for this concept.</a:t>
            </a:r>
          </a:p>
        </p:txBody>
      </p:sp>
      <p:sp>
        <p:nvSpPr>
          <p:cNvPr id="1102860" name="Text Box 12"/>
          <p:cNvSpPr txBox="1">
            <a:spLocks noChangeArrowheads="1"/>
          </p:cNvSpPr>
          <p:nvPr/>
        </p:nvSpPr>
        <p:spPr bwMode="auto">
          <a:xfrm>
            <a:off x="3671888" y="4924425"/>
            <a:ext cx="1427162" cy="519113"/>
          </a:xfrm>
          <a:prstGeom prst="rect">
            <a:avLst/>
          </a:prstGeom>
          <a:noFill/>
          <a:ln w="9525">
            <a:noFill/>
            <a:miter lim="800000"/>
            <a:headEnd/>
            <a:tailEnd/>
          </a:ln>
          <a:effectLst/>
        </p:spPr>
        <p:txBody>
          <a:bodyPr wrap="none">
            <a:spAutoFit/>
          </a:bodyPr>
          <a:lstStyle/>
          <a:p>
            <a:r>
              <a:rPr lang="en-US" sz="2800"/>
              <a:t>Analysis</a:t>
            </a:r>
          </a:p>
        </p:txBody>
      </p:sp>
      <p:sp>
        <p:nvSpPr>
          <p:cNvPr id="1102861" name="Text Box 13"/>
          <p:cNvSpPr txBox="1">
            <a:spLocks noChangeArrowheads="1"/>
          </p:cNvSpPr>
          <p:nvPr/>
        </p:nvSpPr>
        <p:spPr bwMode="auto">
          <a:xfrm>
            <a:off x="3429000" y="5334000"/>
            <a:ext cx="1900238" cy="519113"/>
          </a:xfrm>
          <a:prstGeom prst="rect">
            <a:avLst/>
          </a:prstGeom>
          <a:noFill/>
          <a:ln w="9525">
            <a:noFill/>
            <a:miter lim="800000"/>
            <a:headEnd/>
            <a:tailEnd/>
          </a:ln>
          <a:effectLst/>
        </p:spPr>
        <p:txBody>
          <a:bodyPr wrap="none">
            <a:spAutoFit/>
          </a:bodyPr>
          <a:lstStyle/>
          <a:p>
            <a:r>
              <a:rPr lang="en-US" sz="2800"/>
              <a:t>Verification</a:t>
            </a:r>
          </a:p>
        </p:txBody>
      </p:sp>
    </p:spTree>
    <p:custDataLst>
      <p:tags r:id="rId1"/>
    </p:custDataLst>
    <p:extLst>
      <p:ext uri="{BB962C8B-B14F-4D97-AF65-F5344CB8AC3E}">
        <p14:creationId xmlns:p14="http://schemas.microsoft.com/office/powerpoint/2010/main" val="1971410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21 2015</a:t>
            </a:r>
            <a:endParaRPr lang="en-US" dirty="0"/>
          </a:p>
        </p:txBody>
      </p:sp>
      <p:sp>
        <p:nvSpPr>
          <p:cNvPr id="5" name="Slide Number Placeholder 4"/>
          <p:cNvSpPr>
            <a:spLocks noGrp="1"/>
          </p:cNvSpPr>
          <p:nvPr>
            <p:ph type="sldNum" sz="quarter" idx="11"/>
          </p:nvPr>
        </p:nvSpPr>
        <p:spPr/>
        <p:txBody>
          <a:bodyPr/>
          <a:lstStyle/>
          <a:p>
            <a:fld id="{AD609665-20DA-496D-AC72-B5DD06264FD9}" type="slidenum">
              <a:rPr lang="en-US"/>
              <a:pPr/>
              <a:t>22</a:t>
            </a:fld>
            <a:endParaRPr lang="en-US"/>
          </a:p>
        </p:txBody>
      </p:sp>
      <p:sp>
        <p:nvSpPr>
          <p:cNvPr id="1103874" name="Rectangle 2"/>
          <p:cNvSpPr>
            <a:spLocks noGrp="1" noChangeArrowheads="1"/>
          </p:cNvSpPr>
          <p:nvPr>
            <p:ph type="title"/>
          </p:nvPr>
        </p:nvSpPr>
        <p:spPr/>
        <p:txBody>
          <a:bodyPr/>
          <a:lstStyle/>
          <a:p>
            <a:r>
              <a:rPr lang="en-US"/>
              <a:t>Five Rules of Scientific Computing</a:t>
            </a:r>
          </a:p>
        </p:txBody>
      </p:sp>
      <p:sp>
        <p:nvSpPr>
          <p:cNvPr id="1103875" name="Rectangle 3"/>
          <p:cNvSpPr>
            <a:spLocks noGrp="1" noChangeArrowheads="1"/>
          </p:cNvSpPr>
          <p:nvPr>
            <p:ph type="body" idx="1"/>
          </p:nvPr>
        </p:nvSpPr>
        <p:spPr/>
        <p:txBody>
          <a:bodyPr/>
          <a:lstStyle/>
          <a:p>
            <a:pPr marL="457200" indent="-457200">
              <a:buFont typeface="Wingdings" pitchFamily="2" charset="2"/>
              <a:buAutoNum type="arabicPeriod"/>
            </a:pPr>
            <a:r>
              <a:rPr lang="en-US">
                <a:solidFill>
                  <a:schemeClr val="hlink"/>
                </a:solidFill>
              </a:rPr>
              <a:t>Know</a:t>
            </a:r>
            <a:r>
              <a:rPr lang="en-US"/>
              <a:t> the physics.</a:t>
            </a:r>
          </a:p>
          <a:p>
            <a:pPr marL="457200" indent="-457200">
              <a:buFont typeface="Wingdings" pitchFamily="2" charset="2"/>
              <a:buAutoNum type="arabicPeriod"/>
            </a:pPr>
            <a:r>
              <a:rPr lang="en-US">
                <a:solidFill>
                  <a:schemeClr val="hlink"/>
                </a:solidFill>
              </a:rPr>
              <a:t>Control</a:t>
            </a:r>
            <a:r>
              <a:rPr lang="en-US"/>
              <a:t> the software.</a:t>
            </a:r>
          </a:p>
          <a:p>
            <a:pPr marL="457200" indent="-457200">
              <a:buFont typeface="Wingdings" pitchFamily="2" charset="2"/>
              <a:buAutoNum type="arabicPeriod"/>
            </a:pPr>
            <a:r>
              <a:rPr lang="en-US">
                <a:solidFill>
                  <a:schemeClr val="hlink"/>
                </a:solidFill>
              </a:rPr>
              <a:t>Understand</a:t>
            </a:r>
            <a:r>
              <a:rPr lang="en-US"/>
              <a:t> the numerics.</a:t>
            </a:r>
          </a:p>
          <a:p>
            <a:pPr marL="457200" indent="-457200">
              <a:buFont typeface="Wingdings" pitchFamily="2" charset="2"/>
              <a:buAutoNum type="arabicPeriod"/>
            </a:pPr>
            <a:r>
              <a:rPr lang="en-US">
                <a:solidFill>
                  <a:schemeClr val="hlink"/>
                </a:solidFill>
              </a:rPr>
              <a:t>Achieve</a:t>
            </a:r>
            <a:r>
              <a:rPr lang="en-US"/>
              <a:t> expected behavior.</a:t>
            </a:r>
          </a:p>
          <a:p>
            <a:pPr marL="457200" indent="-457200">
              <a:buFont typeface="Wingdings" pitchFamily="2" charset="2"/>
              <a:buAutoNum type="arabicPeriod"/>
            </a:pPr>
            <a:r>
              <a:rPr lang="en-US">
                <a:solidFill>
                  <a:schemeClr val="hlink"/>
                </a:solidFill>
              </a:rPr>
              <a:t>Question</a:t>
            </a:r>
            <a:r>
              <a:rPr lang="en-US"/>
              <a:t> unexpected behavior.</a:t>
            </a:r>
          </a:p>
          <a:p>
            <a:pPr marL="457200" indent="-457200">
              <a:buFont typeface="Wingdings" pitchFamily="2" charset="2"/>
              <a:buNone/>
            </a:pPr>
            <a:r>
              <a:rPr lang="en-US" sz="1800"/>
              <a:t>Thanks to Robert E. Peterkin for these.</a:t>
            </a:r>
          </a:p>
        </p:txBody>
      </p:sp>
    </p:spTree>
    <p:custDataLst>
      <p:tags r:id="rId1"/>
    </p:custDataLst>
    <p:extLst>
      <p:ext uri="{BB962C8B-B14F-4D97-AF65-F5344CB8AC3E}">
        <p14:creationId xmlns:p14="http://schemas.microsoft.com/office/powerpoint/2010/main" val="1472682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898" name="Rectangle 2"/>
          <p:cNvSpPr>
            <a:spLocks noGrp="1" noChangeArrowheads="1"/>
          </p:cNvSpPr>
          <p:nvPr>
            <p:ph type="ctrTitle"/>
          </p:nvPr>
        </p:nvSpPr>
        <p:spPr>
          <a:xfrm>
            <a:off x="990600" y="2057400"/>
            <a:ext cx="7772400" cy="1143000"/>
          </a:xfrm>
        </p:spPr>
        <p:txBody>
          <a:bodyPr/>
          <a:lstStyle/>
          <a:p>
            <a:pPr>
              <a:lnSpc>
                <a:spcPct val="80000"/>
              </a:lnSpc>
            </a:pPr>
            <a:r>
              <a:rPr lang="en-US" sz="6000"/>
              <a:t>Scientific Libraries</a:t>
            </a:r>
          </a:p>
        </p:txBody>
      </p:sp>
    </p:spTree>
    <p:custDataLst>
      <p:tags r:id="rId1"/>
    </p:custDataLst>
    <p:extLst>
      <p:ext uri="{BB962C8B-B14F-4D97-AF65-F5344CB8AC3E}">
        <p14:creationId xmlns:p14="http://schemas.microsoft.com/office/powerpoint/2010/main" val="859438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21 2015</a:t>
            </a:r>
            <a:endParaRPr lang="en-US" dirty="0"/>
          </a:p>
        </p:txBody>
      </p:sp>
      <p:sp>
        <p:nvSpPr>
          <p:cNvPr id="6" name="Slide Number Placeholder 4"/>
          <p:cNvSpPr>
            <a:spLocks noGrp="1"/>
          </p:cNvSpPr>
          <p:nvPr>
            <p:ph type="sldNum" sz="quarter" idx="11"/>
          </p:nvPr>
        </p:nvSpPr>
        <p:spPr/>
        <p:txBody>
          <a:bodyPr/>
          <a:lstStyle/>
          <a:p>
            <a:fld id="{7FDC2609-C8B8-4138-83B0-2F0DA66823EF}" type="slidenum">
              <a:rPr lang="en-US"/>
              <a:pPr/>
              <a:t>24</a:t>
            </a:fld>
            <a:endParaRPr lang="en-US"/>
          </a:p>
        </p:txBody>
      </p:sp>
      <p:sp>
        <p:nvSpPr>
          <p:cNvPr id="1105922" name="Rectangle 2"/>
          <p:cNvSpPr>
            <a:spLocks noGrp="1" noChangeArrowheads="1"/>
          </p:cNvSpPr>
          <p:nvPr>
            <p:ph type="title"/>
          </p:nvPr>
        </p:nvSpPr>
        <p:spPr/>
        <p:txBody>
          <a:bodyPr/>
          <a:lstStyle/>
          <a:p>
            <a:r>
              <a:rPr lang="en-US"/>
              <a:t>Preinvented Wheels</a:t>
            </a:r>
          </a:p>
        </p:txBody>
      </p:sp>
      <p:sp>
        <p:nvSpPr>
          <p:cNvPr id="1105923" name="Rectangle 3"/>
          <p:cNvSpPr>
            <a:spLocks noGrp="1" noChangeArrowheads="1"/>
          </p:cNvSpPr>
          <p:nvPr>
            <p:ph type="body" idx="1"/>
          </p:nvPr>
        </p:nvSpPr>
        <p:spPr>
          <a:xfrm>
            <a:off x="533400" y="1219200"/>
            <a:ext cx="8077200" cy="3200400"/>
          </a:xfrm>
        </p:spPr>
        <p:txBody>
          <a:bodyPr/>
          <a:lstStyle/>
          <a:p>
            <a:pPr>
              <a:buFont typeface="Wingdings" pitchFamily="2" charset="2"/>
              <a:buNone/>
            </a:pPr>
            <a:r>
              <a:rPr lang="en-US"/>
              <a:t>Many simulations perform fairly common tasks; for example, solving systems of equations:</a:t>
            </a:r>
          </a:p>
          <a:p>
            <a:pPr>
              <a:lnSpc>
                <a:spcPct val="70000"/>
              </a:lnSpc>
              <a:buFont typeface="Wingdings" pitchFamily="2" charset="2"/>
              <a:buNone/>
            </a:pPr>
            <a:r>
              <a:rPr lang="en-US"/>
              <a:t>                       </a:t>
            </a:r>
            <a:r>
              <a:rPr lang="en-US" b="1"/>
              <a:t>Ax</a:t>
            </a:r>
            <a:r>
              <a:rPr lang="en-US"/>
              <a:t> = </a:t>
            </a:r>
            <a:r>
              <a:rPr lang="en-US" b="1"/>
              <a:t>b</a:t>
            </a:r>
          </a:p>
          <a:p>
            <a:pPr>
              <a:buFont typeface="Wingdings" pitchFamily="2" charset="2"/>
              <a:buNone/>
            </a:pPr>
            <a:r>
              <a:rPr lang="en-US"/>
              <a:t>where </a:t>
            </a:r>
            <a:r>
              <a:rPr lang="en-US" b="1"/>
              <a:t>A</a:t>
            </a:r>
            <a:r>
              <a:rPr lang="en-US"/>
              <a:t> is the matrix of coefficients, </a:t>
            </a:r>
            <a:r>
              <a:rPr lang="en-US" b="1"/>
              <a:t>x</a:t>
            </a:r>
            <a:r>
              <a:rPr lang="en-US"/>
              <a:t> is the vector of unknowns and </a:t>
            </a:r>
            <a:r>
              <a:rPr lang="en-US" b="1"/>
              <a:t>b</a:t>
            </a:r>
            <a:r>
              <a:rPr lang="en-US"/>
              <a:t> is the vector of knowns.</a:t>
            </a:r>
          </a:p>
          <a:p>
            <a:pPr>
              <a:buFont typeface="Wingdings" pitchFamily="2" charset="2"/>
              <a:buNone/>
            </a:pPr>
            <a:endParaRPr lang="en-US" b="1"/>
          </a:p>
        </p:txBody>
      </p:sp>
      <p:graphicFrame>
        <p:nvGraphicFramePr>
          <p:cNvPr id="1105924" name="Object 4"/>
          <p:cNvGraphicFramePr>
            <a:graphicFrameLocks noChangeAspect="1"/>
          </p:cNvGraphicFramePr>
          <p:nvPr/>
        </p:nvGraphicFramePr>
        <p:xfrm>
          <a:off x="2514600" y="3505200"/>
          <a:ext cx="4165600" cy="2017713"/>
        </p:xfrm>
        <a:graphic>
          <a:graphicData uri="http://schemas.openxmlformats.org/presentationml/2006/ole">
            <mc:AlternateContent xmlns:mc="http://schemas.openxmlformats.org/markup-compatibility/2006">
              <mc:Choice xmlns:v="urn:schemas-microsoft-com:vml" Requires="v">
                <p:oleObj spid="_x0000_s2052" name="Equation" r:id="rId4" imgW="2412720" imgH="1168200" progId="Equation.3">
                  <p:embed/>
                </p:oleObj>
              </mc:Choice>
              <mc:Fallback>
                <p:oleObj name="Equation" r:id="rId4" imgW="2412720" imgH="1168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505200"/>
                        <a:ext cx="4165600" cy="2017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4753900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21 2015</a:t>
            </a:r>
            <a:endParaRPr lang="en-US" dirty="0"/>
          </a:p>
        </p:txBody>
      </p:sp>
      <p:sp>
        <p:nvSpPr>
          <p:cNvPr id="5" name="Slide Number Placeholder 4"/>
          <p:cNvSpPr>
            <a:spLocks noGrp="1"/>
          </p:cNvSpPr>
          <p:nvPr>
            <p:ph type="sldNum" sz="quarter" idx="11"/>
          </p:nvPr>
        </p:nvSpPr>
        <p:spPr/>
        <p:txBody>
          <a:bodyPr/>
          <a:lstStyle/>
          <a:p>
            <a:fld id="{2B71A510-A169-4C15-A5B6-AD1CA22BD917}" type="slidenum">
              <a:rPr lang="en-US"/>
              <a:pPr/>
              <a:t>25</a:t>
            </a:fld>
            <a:endParaRPr lang="en-US"/>
          </a:p>
        </p:txBody>
      </p:sp>
      <p:sp>
        <p:nvSpPr>
          <p:cNvPr id="1106946" name="Rectangle 2"/>
          <p:cNvSpPr>
            <a:spLocks noGrp="1" noChangeArrowheads="1"/>
          </p:cNvSpPr>
          <p:nvPr>
            <p:ph type="title"/>
          </p:nvPr>
        </p:nvSpPr>
        <p:spPr/>
        <p:txBody>
          <a:bodyPr/>
          <a:lstStyle/>
          <a:p>
            <a:r>
              <a:rPr lang="en-US"/>
              <a:t>Scientific Libraries</a:t>
            </a:r>
          </a:p>
        </p:txBody>
      </p:sp>
      <p:sp>
        <p:nvSpPr>
          <p:cNvPr id="1106947" name="Rectangle 3"/>
          <p:cNvSpPr>
            <a:spLocks noGrp="1" noChangeArrowheads="1"/>
          </p:cNvSpPr>
          <p:nvPr>
            <p:ph type="body" idx="1"/>
          </p:nvPr>
        </p:nvSpPr>
        <p:spPr/>
        <p:txBody>
          <a:bodyPr/>
          <a:lstStyle/>
          <a:p>
            <a:pPr>
              <a:buFont typeface="Wingdings" pitchFamily="2" charset="2"/>
              <a:buNone/>
            </a:pPr>
            <a:r>
              <a:rPr lang="en-US"/>
              <a:t>Because some tasks are quite common across many science and engineering applications, groups of researchers have put a lot of effort into writing </a:t>
            </a:r>
            <a:r>
              <a:rPr lang="en-US" b="1" i="1" u="sng"/>
              <a:t>scientific libraries</a:t>
            </a:r>
            <a:r>
              <a:rPr lang="en-US"/>
              <a:t>: collections of routines for performing these commonly-used tasks (for example, linear algebra solvers).</a:t>
            </a:r>
          </a:p>
          <a:p>
            <a:pPr>
              <a:buFont typeface="Wingdings" pitchFamily="2" charset="2"/>
              <a:buNone/>
            </a:pPr>
            <a:r>
              <a:rPr lang="en-US"/>
              <a:t>The people who write these libraries know a lot more about these things than we do.</a:t>
            </a:r>
          </a:p>
          <a:p>
            <a:pPr>
              <a:buFont typeface="Wingdings" pitchFamily="2" charset="2"/>
              <a:buNone/>
            </a:pPr>
            <a:r>
              <a:rPr lang="en-US"/>
              <a:t>So, a good strategy is to use their libraries, rather than trying to write our own.</a:t>
            </a:r>
          </a:p>
        </p:txBody>
      </p:sp>
    </p:spTree>
    <p:custDataLst>
      <p:tags r:id="rId1"/>
    </p:custDataLst>
    <p:extLst>
      <p:ext uri="{BB962C8B-B14F-4D97-AF65-F5344CB8AC3E}">
        <p14:creationId xmlns:p14="http://schemas.microsoft.com/office/powerpoint/2010/main" val="22016256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21 2015</a:t>
            </a:r>
            <a:endParaRPr lang="en-US" dirty="0"/>
          </a:p>
        </p:txBody>
      </p:sp>
      <p:sp>
        <p:nvSpPr>
          <p:cNvPr id="5" name="Slide Number Placeholder 4"/>
          <p:cNvSpPr>
            <a:spLocks noGrp="1"/>
          </p:cNvSpPr>
          <p:nvPr>
            <p:ph type="sldNum" sz="quarter" idx="11"/>
          </p:nvPr>
        </p:nvSpPr>
        <p:spPr/>
        <p:txBody>
          <a:bodyPr/>
          <a:lstStyle/>
          <a:p>
            <a:fld id="{89074D7D-A95C-434C-A8F8-E821769429D9}" type="slidenum">
              <a:rPr lang="en-US"/>
              <a:pPr/>
              <a:t>26</a:t>
            </a:fld>
            <a:endParaRPr lang="en-US"/>
          </a:p>
        </p:txBody>
      </p:sp>
      <p:sp>
        <p:nvSpPr>
          <p:cNvPr id="1107970" name="Rectangle 2"/>
          <p:cNvSpPr>
            <a:spLocks noGrp="1" noChangeArrowheads="1"/>
          </p:cNvSpPr>
          <p:nvPr>
            <p:ph type="title"/>
          </p:nvPr>
        </p:nvSpPr>
        <p:spPr/>
        <p:txBody>
          <a:bodyPr/>
          <a:lstStyle/>
          <a:p>
            <a:r>
              <a:rPr lang="en-US"/>
              <a:t/>
            </a:r>
            <a:br>
              <a:rPr lang="en-US"/>
            </a:br>
            <a:r>
              <a:rPr lang="en-US"/>
              <a:t>Solver Libraries</a:t>
            </a:r>
          </a:p>
        </p:txBody>
      </p:sp>
      <p:sp>
        <p:nvSpPr>
          <p:cNvPr id="1107971" name="Rectangle 3"/>
          <p:cNvSpPr>
            <a:spLocks noGrp="1" noChangeArrowheads="1"/>
          </p:cNvSpPr>
          <p:nvPr>
            <p:ph type="body" idx="1"/>
          </p:nvPr>
        </p:nvSpPr>
        <p:spPr/>
        <p:txBody>
          <a:bodyPr/>
          <a:lstStyle/>
          <a:p>
            <a:pPr>
              <a:buFont typeface="Wingdings" pitchFamily="2" charset="2"/>
              <a:buNone/>
            </a:pPr>
            <a:r>
              <a:rPr lang="en-US"/>
              <a:t>Probably the most common scientific computing task is solving a system of equations</a:t>
            </a:r>
          </a:p>
          <a:p>
            <a:pPr>
              <a:lnSpc>
                <a:spcPct val="60000"/>
              </a:lnSpc>
              <a:buFont typeface="Wingdings" pitchFamily="2" charset="2"/>
              <a:buNone/>
            </a:pPr>
            <a:r>
              <a:rPr lang="en-US" b="1"/>
              <a:t>                            Ax</a:t>
            </a:r>
            <a:r>
              <a:rPr lang="en-US"/>
              <a:t> = </a:t>
            </a:r>
            <a:r>
              <a:rPr lang="en-US" b="1"/>
              <a:t>b</a:t>
            </a:r>
          </a:p>
          <a:p>
            <a:pPr>
              <a:buFont typeface="Wingdings" pitchFamily="2" charset="2"/>
              <a:buNone/>
            </a:pPr>
            <a:r>
              <a:rPr lang="en-US"/>
              <a:t>where </a:t>
            </a:r>
            <a:r>
              <a:rPr lang="en-US" b="1"/>
              <a:t>A</a:t>
            </a:r>
            <a:r>
              <a:rPr lang="en-US"/>
              <a:t> is a matrix of coefficients, </a:t>
            </a:r>
            <a:r>
              <a:rPr lang="en-US" b="1"/>
              <a:t>x</a:t>
            </a:r>
            <a:r>
              <a:rPr lang="en-US"/>
              <a:t> is a vector of unknowns, and </a:t>
            </a:r>
            <a:r>
              <a:rPr lang="en-US" b="1"/>
              <a:t>b</a:t>
            </a:r>
            <a:r>
              <a:rPr lang="en-US"/>
              <a:t> is a vector of knowns.</a:t>
            </a:r>
          </a:p>
          <a:p>
            <a:pPr>
              <a:buFont typeface="Wingdings" pitchFamily="2" charset="2"/>
              <a:buNone/>
            </a:pPr>
            <a:r>
              <a:rPr lang="en-US"/>
              <a:t>The goal is to solve for </a:t>
            </a:r>
            <a:r>
              <a:rPr lang="en-US" b="1"/>
              <a:t>x</a:t>
            </a:r>
            <a:r>
              <a:rPr lang="en-US"/>
              <a:t>.</a:t>
            </a:r>
          </a:p>
        </p:txBody>
      </p:sp>
    </p:spTree>
    <p:custDataLst>
      <p:tags r:id="rId1"/>
    </p:custDataLst>
    <p:extLst>
      <p:ext uri="{BB962C8B-B14F-4D97-AF65-F5344CB8AC3E}">
        <p14:creationId xmlns:p14="http://schemas.microsoft.com/office/powerpoint/2010/main" val="31415870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21 2015</a:t>
            </a:r>
            <a:endParaRPr lang="en-US" dirty="0"/>
          </a:p>
        </p:txBody>
      </p:sp>
      <p:sp>
        <p:nvSpPr>
          <p:cNvPr id="5" name="Slide Number Placeholder 4"/>
          <p:cNvSpPr>
            <a:spLocks noGrp="1"/>
          </p:cNvSpPr>
          <p:nvPr>
            <p:ph type="sldNum" sz="quarter" idx="11"/>
          </p:nvPr>
        </p:nvSpPr>
        <p:spPr/>
        <p:txBody>
          <a:bodyPr/>
          <a:lstStyle/>
          <a:p>
            <a:fld id="{2392B4FB-960C-4BE3-B089-482636FB3508}" type="slidenum">
              <a:rPr lang="en-US"/>
              <a:pPr/>
              <a:t>27</a:t>
            </a:fld>
            <a:endParaRPr lang="en-US"/>
          </a:p>
        </p:txBody>
      </p:sp>
      <p:sp>
        <p:nvSpPr>
          <p:cNvPr id="1108994" name="Rectangle 2"/>
          <p:cNvSpPr>
            <a:spLocks noGrp="1" noChangeArrowheads="1"/>
          </p:cNvSpPr>
          <p:nvPr>
            <p:ph type="title"/>
          </p:nvPr>
        </p:nvSpPr>
        <p:spPr/>
        <p:txBody>
          <a:bodyPr/>
          <a:lstStyle/>
          <a:p>
            <a:r>
              <a:rPr lang="en-US"/>
              <a:t>Solving Systems of Equations</a:t>
            </a:r>
          </a:p>
        </p:txBody>
      </p:sp>
      <p:sp>
        <p:nvSpPr>
          <p:cNvPr id="1108995" name="Rectangle 3"/>
          <p:cNvSpPr>
            <a:spLocks noGrp="1" noChangeArrowheads="1"/>
          </p:cNvSpPr>
          <p:nvPr>
            <p:ph type="body" idx="1"/>
          </p:nvPr>
        </p:nvSpPr>
        <p:spPr/>
        <p:txBody>
          <a:bodyPr/>
          <a:lstStyle/>
          <a:p>
            <a:pPr>
              <a:spcBef>
                <a:spcPts val="0"/>
              </a:spcBef>
              <a:buFont typeface="Wingdings" pitchFamily="2" charset="2"/>
              <a:buNone/>
            </a:pPr>
            <a:r>
              <a:rPr lang="en-US" b="1" dirty="0">
                <a:solidFill>
                  <a:schemeClr val="hlink"/>
                </a:solidFill>
              </a:rPr>
              <a:t>Don’ts</a:t>
            </a:r>
            <a:r>
              <a:rPr lang="en-US" dirty="0"/>
              <a:t>:</a:t>
            </a:r>
          </a:p>
          <a:p>
            <a:pPr>
              <a:spcBef>
                <a:spcPts val="0"/>
              </a:spcBef>
            </a:pPr>
            <a:r>
              <a:rPr lang="en-US" b="1" u="sng" dirty="0">
                <a:solidFill>
                  <a:schemeClr val="hlink"/>
                </a:solidFill>
              </a:rPr>
              <a:t>Don’t</a:t>
            </a:r>
            <a:r>
              <a:rPr lang="en-US" dirty="0"/>
              <a:t> invert the matrix (</a:t>
            </a:r>
            <a:r>
              <a:rPr lang="en-US" b="1" dirty="0"/>
              <a:t>x</a:t>
            </a:r>
            <a:r>
              <a:rPr lang="en-US" dirty="0"/>
              <a:t> = </a:t>
            </a:r>
            <a:r>
              <a:rPr lang="en-US" b="1" dirty="0"/>
              <a:t>A</a:t>
            </a:r>
            <a:r>
              <a:rPr lang="en-US" baseline="30000" dirty="0"/>
              <a:t>-1</a:t>
            </a:r>
            <a:r>
              <a:rPr lang="en-US" b="1" dirty="0"/>
              <a:t>b</a:t>
            </a:r>
            <a:r>
              <a:rPr lang="en-US" dirty="0"/>
              <a:t>). That’s much more costly than solving directly, and much more prone to numerical error.</a:t>
            </a:r>
          </a:p>
          <a:p>
            <a:pPr>
              <a:spcBef>
                <a:spcPts val="0"/>
              </a:spcBef>
            </a:pPr>
            <a:r>
              <a:rPr lang="en-US" b="1" u="sng" dirty="0">
                <a:solidFill>
                  <a:schemeClr val="hlink"/>
                </a:solidFill>
              </a:rPr>
              <a:t>Don’t</a:t>
            </a:r>
            <a:r>
              <a:rPr lang="en-US" dirty="0"/>
              <a:t> write your own solver code.  There are people who devote their whole careers to writing solvers. They know a lot more about writing solvers than we do.</a:t>
            </a:r>
          </a:p>
        </p:txBody>
      </p:sp>
      <p:pic>
        <p:nvPicPr>
          <p:cNvPr id="6" name="Picture 5" descr="goofus_gallant_button_junejuly1959.jpg"/>
          <p:cNvPicPr>
            <a:picLocks noChangeAspect="1"/>
          </p:cNvPicPr>
          <p:nvPr/>
        </p:nvPicPr>
        <p:blipFill>
          <a:blip r:embed="rId3" cstate="print"/>
          <a:stretch>
            <a:fillRect/>
          </a:stretch>
        </p:blipFill>
        <p:spPr>
          <a:xfrm>
            <a:off x="738909" y="4038600"/>
            <a:ext cx="3191356" cy="2038350"/>
          </a:xfrm>
          <a:prstGeom prst="rect">
            <a:avLst/>
          </a:prstGeom>
        </p:spPr>
      </p:pic>
      <p:pic>
        <p:nvPicPr>
          <p:cNvPr id="7" name="Picture 6" descr="goofus_gallant_scissors.jpg"/>
          <p:cNvPicPr>
            <a:picLocks noChangeAspect="1"/>
          </p:cNvPicPr>
          <p:nvPr/>
        </p:nvPicPr>
        <p:blipFill>
          <a:blip r:embed="rId4" cstate="print"/>
          <a:stretch>
            <a:fillRect/>
          </a:stretch>
        </p:blipFill>
        <p:spPr>
          <a:xfrm>
            <a:off x="3942945" y="4038600"/>
            <a:ext cx="4362855" cy="2050542"/>
          </a:xfrm>
          <a:prstGeom prst="rect">
            <a:avLst/>
          </a:prstGeom>
        </p:spPr>
      </p:pic>
    </p:spTree>
    <p:custDataLst>
      <p:tags r:id="rId1"/>
    </p:custDataLst>
    <p:extLst>
      <p:ext uri="{BB962C8B-B14F-4D97-AF65-F5344CB8AC3E}">
        <p14:creationId xmlns:p14="http://schemas.microsoft.com/office/powerpoint/2010/main" val="33439792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21 2015</a:t>
            </a:r>
            <a:endParaRPr lang="en-US" dirty="0"/>
          </a:p>
        </p:txBody>
      </p:sp>
      <p:sp>
        <p:nvSpPr>
          <p:cNvPr id="5" name="Slide Number Placeholder 4"/>
          <p:cNvSpPr>
            <a:spLocks noGrp="1"/>
          </p:cNvSpPr>
          <p:nvPr>
            <p:ph type="sldNum" sz="quarter" idx="11"/>
          </p:nvPr>
        </p:nvSpPr>
        <p:spPr/>
        <p:txBody>
          <a:bodyPr/>
          <a:lstStyle/>
          <a:p>
            <a:fld id="{ABCA7B50-4591-4205-914D-489EE3D09476}" type="slidenum">
              <a:rPr lang="en-US"/>
              <a:pPr/>
              <a:t>28</a:t>
            </a:fld>
            <a:endParaRPr lang="en-US"/>
          </a:p>
        </p:txBody>
      </p:sp>
      <p:sp>
        <p:nvSpPr>
          <p:cNvPr id="1110018" name="Rectangle 2"/>
          <p:cNvSpPr>
            <a:spLocks noGrp="1" noChangeArrowheads="1"/>
          </p:cNvSpPr>
          <p:nvPr>
            <p:ph type="title"/>
          </p:nvPr>
        </p:nvSpPr>
        <p:spPr/>
        <p:txBody>
          <a:bodyPr/>
          <a:lstStyle/>
          <a:p>
            <a:r>
              <a:rPr lang="en-US"/>
              <a:t>Solving Do’s</a:t>
            </a:r>
          </a:p>
        </p:txBody>
      </p:sp>
      <p:sp>
        <p:nvSpPr>
          <p:cNvPr id="1110019" name="Rectangle 3"/>
          <p:cNvSpPr>
            <a:spLocks noGrp="1" noChangeArrowheads="1"/>
          </p:cNvSpPr>
          <p:nvPr>
            <p:ph type="body" idx="1"/>
          </p:nvPr>
        </p:nvSpPr>
        <p:spPr/>
        <p:txBody>
          <a:bodyPr/>
          <a:lstStyle/>
          <a:p>
            <a:pPr>
              <a:buFont typeface="Wingdings" pitchFamily="2" charset="2"/>
              <a:buNone/>
            </a:pPr>
            <a:r>
              <a:rPr lang="en-US" b="1">
                <a:solidFill>
                  <a:schemeClr val="folHlink"/>
                </a:solidFill>
              </a:rPr>
              <a:t>Do’s</a:t>
            </a:r>
            <a:r>
              <a:rPr lang="en-US"/>
              <a:t>:</a:t>
            </a:r>
          </a:p>
          <a:p>
            <a:r>
              <a:rPr lang="en-US" b="1" u="sng">
                <a:solidFill>
                  <a:schemeClr val="folHlink"/>
                </a:solidFill>
              </a:rPr>
              <a:t>Do</a:t>
            </a:r>
            <a:r>
              <a:rPr lang="en-US"/>
              <a:t> use standard, portable solver libraries.</a:t>
            </a:r>
          </a:p>
          <a:p>
            <a:r>
              <a:rPr lang="en-US" b="1" u="sng">
                <a:solidFill>
                  <a:schemeClr val="folHlink"/>
                </a:solidFill>
              </a:rPr>
              <a:t>Do</a:t>
            </a:r>
            <a:r>
              <a:rPr lang="en-US"/>
              <a:t> use a version that’s tuned for the platform you’re running on, if available.</a:t>
            </a:r>
          </a:p>
          <a:p>
            <a:r>
              <a:rPr lang="en-US" b="1" u="sng">
                <a:solidFill>
                  <a:schemeClr val="folHlink"/>
                </a:solidFill>
              </a:rPr>
              <a:t>Do</a:t>
            </a:r>
            <a:r>
              <a:rPr lang="en-US"/>
              <a:t> use the information that you have about your system of equations to pick the most efficient solver.</a:t>
            </a:r>
          </a:p>
        </p:txBody>
      </p:sp>
      <p:pic>
        <p:nvPicPr>
          <p:cNvPr id="6" name="Picture 5" descr="goofus_gallant_floor.jpg"/>
          <p:cNvPicPr>
            <a:picLocks noChangeAspect="1"/>
          </p:cNvPicPr>
          <p:nvPr/>
        </p:nvPicPr>
        <p:blipFill>
          <a:blip r:embed="rId3" cstate="print"/>
          <a:stretch>
            <a:fillRect/>
          </a:stretch>
        </p:blipFill>
        <p:spPr>
          <a:xfrm>
            <a:off x="381000" y="3886200"/>
            <a:ext cx="5397500" cy="2197100"/>
          </a:xfrm>
          <a:prstGeom prst="rect">
            <a:avLst/>
          </a:prstGeom>
        </p:spPr>
      </p:pic>
      <p:pic>
        <p:nvPicPr>
          <p:cNvPr id="7" name="Picture 6" descr="goofus_gallant_hrsm_oct1980.jpg"/>
          <p:cNvPicPr>
            <a:picLocks noChangeAspect="1"/>
          </p:cNvPicPr>
          <p:nvPr/>
        </p:nvPicPr>
        <p:blipFill>
          <a:blip r:embed="rId4" cstate="print"/>
          <a:stretch>
            <a:fillRect/>
          </a:stretch>
        </p:blipFill>
        <p:spPr>
          <a:xfrm>
            <a:off x="5867399" y="3810000"/>
            <a:ext cx="2845643" cy="2286000"/>
          </a:xfrm>
          <a:prstGeom prst="rect">
            <a:avLst/>
          </a:prstGeom>
        </p:spPr>
      </p:pic>
    </p:spTree>
    <p:custDataLst>
      <p:tags r:id="rId1"/>
    </p:custDataLst>
    <p:extLst>
      <p:ext uri="{BB962C8B-B14F-4D97-AF65-F5344CB8AC3E}">
        <p14:creationId xmlns:p14="http://schemas.microsoft.com/office/powerpoint/2010/main" val="42787138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21 2015</a:t>
            </a:r>
            <a:endParaRPr lang="en-US" dirty="0"/>
          </a:p>
        </p:txBody>
      </p:sp>
      <p:sp>
        <p:nvSpPr>
          <p:cNvPr id="24" name="Slide Number Placeholder 4"/>
          <p:cNvSpPr>
            <a:spLocks noGrp="1"/>
          </p:cNvSpPr>
          <p:nvPr>
            <p:ph type="sldNum" sz="quarter" idx="11"/>
          </p:nvPr>
        </p:nvSpPr>
        <p:spPr/>
        <p:txBody>
          <a:bodyPr/>
          <a:lstStyle/>
          <a:p>
            <a:fld id="{AC6B423C-0ED9-49BD-9319-96257EECEFE1}" type="slidenum">
              <a:rPr lang="en-US"/>
              <a:pPr/>
              <a:t>29</a:t>
            </a:fld>
            <a:endParaRPr lang="en-US"/>
          </a:p>
        </p:txBody>
      </p:sp>
      <p:sp>
        <p:nvSpPr>
          <p:cNvPr id="1111042" name="Rectangle 2"/>
          <p:cNvSpPr>
            <a:spLocks noGrp="1" noChangeArrowheads="1"/>
          </p:cNvSpPr>
          <p:nvPr>
            <p:ph type="title"/>
          </p:nvPr>
        </p:nvSpPr>
        <p:spPr/>
        <p:txBody>
          <a:bodyPr/>
          <a:lstStyle/>
          <a:p>
            <a:r>
              <a:rPr lang="en-US"/>
              <a:t>All About Your Matrix</a:t>
            </a:r>
          </a:p>
        </p:txBody>
      </p:sp>
      <p:sp>
        <p:nvSpPr>
          <p:cNvPr id="1111043" name="Rectangle 3"/>
          <p:cNvSpPr>
            <a:spLocks noGrp="1" noChangeArrowheads="1"/>
          </p:cNvSpPr>
          <p:nvPr>
            <p:ph type="body" idx="1"/>
          </p:nvPr>
        </p:nvSpPr>
        <p:spPr/>
        <p:txBody>
          <a:bodyPr/>
          <a:lstStyle/>
          <a:p>
            <a:pPr>
              <a:buFont typeface="Wingdings" pitchFamily="2" charset="2"/>
              <a:buNone/>
            </a:pPr>
            <a:r>
              <a:rPr lang="en-US"/>
              <a:t>If you know things about your matrix, you maybe can use a more efficient solver.</a:t>
            </a:r>
          </a:p>
          <a:p>
            <a:r>
              <a:rPr lang="en-US"/>
              <a:t>Symmetric:  </a:t>
            </a:r>
            <a:r>
              <a:rPr lang="en-US" i="1"/>
              <a:t>a</a:t>
            </a:r>
            <a:r>
              <a:rPr lang="en-US" i="1" baseline="-25000"/>
              <a:t>i,j</a:t>
            </a:r>
            <a:r>
              <a:rPr lang="en-US"/>
              <a:t> = </a:t>
            </a:r>
            <a:r>
              <a:rPr lang="en-US" i="1"/>
              <a:t>a</a:t>
            </a:r>
            <a:r>
              <a:rPr lang="en-US" i="1" baseline="-25000"/>
              <a:t>j,i</a:t>
            </a:r>
          </a:p>
          <a:p>
            <a:r>
              <a:rPr lang="en-US"/>
              <a:t>Positive definite: </a:t>
            </a:r>
            <a:r>
              <a:rPr lang="en-US" b="1"/>
              <a:t>x</a:t>
            </a:r>
            <a:r>
              <a:rPr lang="en-US" baseline="30000"/>
              <a:t>T</a:t>
            </a:r>
            <a:r>
              <a:rPr lang="en-US" b="1"/>
              <a:t>Ax</a:t>
            </a:r>
            <a:r>
              <a:rPr lang="en-US"/>
              <a:t> &gt; 0 for all </a:t>
            </a:r>
            <a:r>
              <a:rPr lang="en-US" b="1"/>
              <a:t>x</a:t>
            </a:r>
            <a:r>
              <a:rPr lang="en-US"/>
              <a:t> </a:t>
            </a:r>
            <a:r>
              <a:rPr lang="en-US">
                <a:sym typeface="Symbol" pitchFamily="18" charset="2"/>
              </a:rPr>
              <a:t> </a:t>
            </a:r>
            <a:r>
              <a:rPr lang="en-US">
                <a:sym typeface="StarMath" pitchFamily="2" charset="2"/>
              </a:rPr>
              <a:t>0                             (for example, if all eigenvalues are positive)</a:t>
            </a:r>
          </a:p>
          <a:p>
            <a:r>
              <a:rPr lang="en-US">
                <a:sym typeface="StarMath" pitchFamily="2" charset="2"/>
              </a:rPr>
              <a:t>Banded:</a:t>
            </a:r>
          </a:p>
          <a:p>
            <a:pPr>
              <a:buFont typeface="Wingdings" pitchFamily="2" charset="2"/>
              <a:buNone/>
            </a:pPr>
            <a:r>
              <a:rPr lang="en-US"/>
              <a:t>    zero</a:t>
            </a:r>
          </a:p>
          <a:p>
            <a:pPr>
              <a:buFont typeface="Wingdings" pitchFamily="2" charset="2"/>
              <a:buNone/>
            </a:pPr>
            <a:r>
              <a:rPr lang="en-US"/>
              <a:t>    except</a:t>
            </a:r>
          </a:p>
          <a:p>
            <a:pPr>
              <a:buFont typeface="Wingdings" pitchFamily="2" charset="2"/>
              <a:buNone/>
            </a:pPr>
            <a:r>
              <a:rPr lang="en-US"/>
              <a:t>    on the</a:t>
            </a:r>
          </a:p>
          <a:p>
            <a:pPr>
              <a:buFont typeface="Wingdings" pitchFamily="2" charset="2"/>
              <a:buNone/>
            </a:pPr>
            <a:r>
              <a:rPr lang="en-US"/>
              <a:t>    bands</a:t>
            </a:r>
          </a:p>
        </p:txBody>
      </p:sp>
      <p:grpSp>
        <p:nvGrpSpPr>
          <p:cNvPr id="2" name="Group 4"/>
          <p:cNvGrpSpPr>
            <a:grpSpLocks/>
          </p:cNvGrpSpPr>
          <p:nvPr/>
        </p:nvGrpSpPr>
        <p:grpSpPr bwMode="auto">
          <a:xfrm>
            <a:off x="2362200" y="4038600"/>
            <a:ext cx="1600200" cy="1600200"/>
            <a:chOff x="1584" y="2928"/>
            <a:chExt cx="1008" cy="1008"/>
          </a:xfrm>
        </p:grpSpPr>
        <p:sp>
          <p:nvSpPr>
            <p:cNvPr id="1111045" name="Rectangle 5"/>
            <p:cNvSpPr>
              <a:spLocks noChangeArrowheads="1"/>
            </p:cNvSpPr>
            <p:nvPr/>
          </p:nvSpPr>
          <p:spPr bwMode="auto">
            <a:xfrm>
              <a:off x="1584" y="2928"/>
              <a:ext cx="1008" cy="100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111046" name="Line 6"/>
            <p:cNvSpPr>
              <a:spLocks noChangeShapeType="1"/>
            </p:cNvSpPr>
            <p:nvPr/>
          </p:nvSpPr>
          <p:spPr bwMode="auto">
            <a:xfrm>
              <a:off x="1584" y="2928"/>
              <a:ext cx="1008" cy="1008"/>
            </a:xfrm>
            <a:prstGeom prst="line">
              <a:avLst/>
            </a:prstGeom>
            <a:noFill/>
            <a:ln w="9525">
              <a:solidFill>
                <a:schemeClr val="tx1"/>
              </a:solidFill>
              <a:miter lim="800000"/>
              <a:headEnd/>
              <a:tailEnd/>
            </a:ln>
            <a:effectLst/>
          </p:spPr>
          <p:txBody>
            <a:bodyPr wrap="none"/>
            <a:lstStyle/>
            <a:p>
              <a:endParaRPr lang="en-US"/>
            </a:p>
          </p:txBody>
        </p:sp>
        <p:sp>
          <p:nvSpPr>
            <p:cNvPr id="1111047" name="Line 7"/>
            <p:cNvSpPr>
              <a:spLocks noChangeShapeType="1"/>
            </p:cNvSpPr>
            <p:nvPr/>
          </p:nvSpPr>
          <p:spPr bwMode="auto">
            <a:xfrm>
              <a:off x="1584" y="3072"/>
              <a:ext cx="864" cy="864"/>
            </a:xfrm>
            <a:prstGeom prst="line">
              <a:avLst/>
            </a:prstGeom>
            <a:noFill/>
            <a:ln w="9525">
              <a:solidFill>
                <a:schemeClr val="tx1"/>
              </a:solidFill>
              <a:miter lim="800000"/>
              <a:headEnd/>
              <a:tailEnd/>
            </a:ln>
            <a:effectLst/>
          </p:spPr>
          <p:txBody>
            <a:bodyPr wrap="none"/>
            <a:lstStyle/>
            <a:p>
              <a:endParaRPr lang="en-US"/>
            </a:p>
          </p:txBody>
        </p:sp>
        <p:sp>
          <p:nvSpPr>
            <p:cNvPr id="1111048" name="Line 8"/>
            <p:cNvSpPr>
              <a:spLocks noChangeShapeType="1"/>
            </p:cNvSpPr>
            <p:nvPr/>
          </p:nvSpPr>
          <p:spPr bwMode="auto">
            <a:xfrm>
              <a:off x="1728" y="2928"/>
              <a:ext cx="864" cy="864"/>
            </a:xfrm>
            <a:prstGeom prst="line">
              <a:avLst/>
            </a:prstGeom>
            <a:noFill/>
            <a:ln w="9525">
              <a:solidFill>
                <a:schemeClr val="tx1"/>
              </a:solidFill>
              <a:miter lim="800000"/>
              <a:headEnd/>
              <a:tailEnd/>
            </a:ln>
            <a:effectLst/>
          </p:spPr>
          <p:txBody>
            <a:bodyPr wrap="none"/>
            <a:lstStyle/>
            <a:p>
              <a:endParaRPr lang="en-US"/>
            </a:p>
          </p:txBody>
        </p:sp>
        <p:sp>
          <p:nvSpPr>
            <p:cNvPr id="1111049" name="Line 9"/>
            <p:cNvSpPr>
              <a:spLocks noChangeShapeType="1"/>
            </p:cNvSpPr>
            <p:nvPr/>
          </p:nvSpPr>
          <p:spPr bwMode="auto">
            <a:xfrm>
              <a:off x="1584" y="3600"/>
              <a:ext cx="336" cy="336"/>
            </a:xfrm>
            <a:prstGeom prst="line">
              <a:avLst/>
            </a:prstGeom>
            <a:noFill/>
            <a:ln w="9525">
              <a:solidFill>
                <a:schemeClr val="tx1"/>
              </a:solidFill>
              <a:miter lim="800000"/>
              <a:headEnd/>
              <a:tailEnd/>
            </a:ln>
            <a:effectLst/>
          </p:spPr>
          <p:txBody>
            <a:bodyPr wrap="none"/>
            <a:lstStyle/>
            <a:p>
              <a:endParaRPr lang="en-US"/>
            </a:p>
          </p:txBody>
        </p:sp>
        <p:sp>
          <p:nvSpPr>
            <p:cNvPr id="1111050" name="Line 10"/>
            <p:cNvSpPr>
              <a:spLocks noChangeShapeType="1"/>
            </p:cNvSpPr>
            <p:nvPr/>
          </p:nvSpPr>
          <p:spPr bwMode="auto">
            <a:xfrm>
              <a:off x="2256" y="2928"/>
              <a:ext cx="336" cy="336"/>
            </a:xfrm>
            <a:prstGeom prst="line">
              <a:avLst/>
            </a:prstGeom>
            <a:noFill/>
            <a:ln w="9525">
              <a:solidFill>
                <a:schemeClr val="tx1"/>
              </a:solidFill>
              <a:miter lim="800000"/>
              <a:headEnd/>
              <a:tailEnd/>
            </a:ln>
            <a:effectLst/>
          </p:spPr>
          <p:txBody>
            <a:bodyPr wrap="none"/>
            <a:lstStyle/>
            <a:p>
              <a:endParaRPr lang="en-US"/>
            </a:p>
          </p:txBody>
        </p:sp>
      </p:grpSp>
      <p:sp>
        <p:nvSpPr>
          <p:cNvPr id="1111051" name="Text Box 11"/>
          <p:cNvSpPr txBox="1">
            <a:spLocks noChangeArrowheads="1"/>
          </p:cNvSpPr>
          <p:nvPr/>
        </p:nvSpPr>
        <p:spPr bwMode="auto">
          <a:xfrm>
            <a:off x="4572000" y="3810000"/>
            <a:ext cx="2298700" cy="579438"/>
          </a:xfrm>
          <a:prstGeom prst="rect">
            <a:avLst/>
          </a:prstGeom>
          <a:noFill/>
          <a:ln w="9525">
            <a:noFill/>
            <a:miter lim="800000"/>
            <a:headEnd/>
            <a:tailEnd/>
          </a:ln>
          <a:effectLst/>
        </p:spPr>
        <p:txBody>
          <a:bodyPr wrap="none">
            <a:spAutoFit/>
          </a:bodyPr>
          <a:lstStyle/>
          <a:p>
            <a:pPr algn="l">
              <a:buClr>
                <a:schemeClr val="folHlink"/>
              </a:buClr>
              <a:buFont typeface="Wingdings" pitchFamily="2" charset="2"/>
              <a:buChar char="§"/>
            </a:pPr>
            <a:r>
              <a:rPr lang="en-US" sz="3200">
                <a:latin typeface="Tahoma" pitchFamily="34" charset="0"/>
              </a:rPr>
              <a:t> </a:t>
            </a:r>
            <a:r>
              <a:rPr lang="en-US" sz="2800"/>
              <a:t>Tridiagonal</a:t>
            </a:r>
            <a:r>
              <a:rPr lang="en-US" sz="3200">
                <a:latin typeface="Tahoma" pitchFamily="34" charset="0"/>
              </a:rPr>
              <a:t>:</a:t>
            </a:r>
          </a:p>
        </p:txBody>
      </p:sp>
      <p:sp>
        <p:nvSpPr>
          <p:cNvPr id="1111052" name="Line 12"/>
          <p:cNvSpPr>
            <a:spLocks noChangeShapeType="1"/>
          </p:cNvSpPr>
          <p:nvPr/>
        </p:nvSpPr>
        <p:spPr bwMode="auto">
          <a:xfrm>
            <a:off x="5791200" y="6400800"/>
            <a:ext cx="0" cy="0"/>
          </a:xfrm>
          <a:prstGeom prst="line">
            <a:avLst/>
          </a:prstGeom>
          <a:noFill/>
          <a:ln w="9525">
            <a:solidFill>
              <a:schemeClr val="tx1"/>
            </a:solidFill>
            <a:miter lim="800000"/>
            <a:headEnd/>
            <a:tailEnd/>
          </a:ln>
          <a:effectLst/>
        </p:spPr>
        <p:txBody>
          <a:bodyPr wrap="none"/>
          <a:lstStyle/>
          <a:p>
            <a:endParaRPr lang="en-US"/>
          </a:p>
        </p:txBody>
      </p:sp>
      <p:sp>
        <p:nvSpPr>
          <p:cNvPr id="1111053" name="Line 13"/>
          <p:cNvSpPr>
            <a:spLocks noChangeShapeType="1"/>
          </p:cNvSpPr>
          <p:nvPr/>
        </p:nvSpPr>
        <p:spPr bwMode="auto">
          <a:xfrm>
            <a:off x="6858000" y="5334000"/>
            <a:ext cx="0" cy="0"/>
          </a:xfrm>
          <a:prstGeom prst="line">
            <a:avLst/>
          </a:prstGeom>
          <a:noFill/>
          <a:ln w="9525">
            <a:solidFill>
              <a:schemeClr val="tx1"/>
            </a:solidFill>
            <a:miter lim="800000"/>
            <a:headEnd/>
            <a:tailEnd/>
          </a:ln>
          <a:effectLst/>
        </p:spPr>
        <p:txBody>
          <a:bodyPr wrap="none"/>
          <a:lstStyle/>
          <a:p>
            <a:endParaRPr lang="en-US"/>
          </a:p>
        </p:txBody>
      </p:sp>
      <p:sp>
        <p:nvSpPr>
          <p:cNvPr id="1111054" name="Text Box 14"/>
          <p:cNvSpPr txBox="1">
            <a:spLocks noChangeArrowheads="1"/>
          </p:cNvSpPr>
          <p:nvPr/>
        </p:nvSpPr>
        <p:spPr bwMode="auto">
          <a:xfrm>
            <a:off x="7620000" y="5707063"/>
            <a:ext cx="228600" cy="579437"/>
          </a:xfrm>
          <a:prstGeom prst="rect">
            <a:avLst/>
          </a:prstGeom>
          <a:noFill/>
          <a:ln w="9525">
            <a:noFill/>
            <a:miter lim="800000"/>
            <a:headEnd/>
            <a:tailEnd/>
          </a:ln>
          <a:effectLst/>
        </p:spPr>
        <p:txBody>
          <a:bodyPr>
            <a:spAutoFit/>
          </a:bodyPr>
          <a:lstStyle/>
          <a:p>
            <a:pPr algn="l">
              <a:spcBef>
                <a:spcPct val="50000"/>
              </a:spcBef>
            </a:pPr>
            <a:endParaRPr lang="en-US" sz="3200">
              <a:latin typeface="Tahoma" pitchFamily="34" charset="0"/>
            </a:endParaRPr>
          </a:p>
        </p:txBody>
      </p:sp>
      <p:grpSp>
        <p:nvGrpSpPr>
          <p:cNvPr id="3" name="Group 15"/>
          <p:cNvGrpSpPr>
            <a:grpSpLocks/>
          </p:cNvGrpSpPr>
          <p:nvPr/>
        </p:nvGrpSpPr>
        <p:grpSpPr bwMode="auto">
          <a:xfrm>
            <a:off x="5029200" y="4419600"/>
            <a:ext cx="1600200" cy="1600200"/>
            <a:chOff x="3312" y="3024"/>
            <a:chExt cx="1008" cy="1008"/>
          </a:xfrm>
        </p:grpSpPr>
        <p:sp>
          <p:nvSpPr>
            <p:cNvPr id="1111056" name="Rectangle 16"/>
            <p:cNvSpPr>
              <a:spLocks noChangeArrowheads="1"/>
            </p:cNvSpPr>
            <p:nvPr/>
          </p:nvSpPr>
          <p:spPr bwMode="auto">
            <a:xfrm>
              <a:off x="3312" y="3024"/>
              <a:ext cx="1008" cy="1008"/>
            </a:xfrm>
            <a:prstGeom prst="rect">
              <a:avLst/>
            </a:prstGeom>
            <a:solidFill>
              <a:schemeClr val="accent1"/>
            </a:solidFill>
            <a:ln w="9525">
              <a:solidFill>
                <a:schemeClr val="tx1"/>
              </a:solidFill>
              <a:miter lim="800000"/>
              <a:headEnd/>
              <a:tailEnd/>
            </a:ln>
            <a:effectLst/>
          </p:spPr>
          <p:txBody>
            <a:bodyPr wrap="none" anchor="ctr"/>
            <a:lstStyle/>
            <a:p>
              <a:endParaRPr lang="en-US" sz="3200">
                <a:latin typeface="Tahoma" pitchFamily="34" charset="0"/>
              </a:endParaRPr>
            </a:p>
          </p:txBody>
        </p:sp>
        <p:sp>
          <p:nvSpPr>
            <p:cNvPr id="1111057" name="Line 17"/>
            <p:cNvSpPr>
              <a:spLocks noChangeShapeType="1"/>
            </p:cNvSpPr>
            <p:nvPr/>
          </p:nvSpPr>
          <p:spPr bwMode="auto">
            <a:xfrm>
              <a:off x="3312" y="3120"/>
              <a:ext cx="912" cy="912"/>
            </a:xfrm>
            <a:prstGeom prst="line">
              <a:avLst/>
            </a:prstGeom>
            <a:noFill/>
            <a:ln w="9525">
              <a:solidFill>
                <a:schemeClr val="tx1"/>
              </a:solidFill>
              <a:miter lim="800000"/>
              <a:headEnd/>
              <a:tailEnd/>
            </a:ln>
            <a:effectLst/>
          </p:spPr>
          <p:txBody>
            <a:bodyPr wrap="none"/>
            <a:lstStyle/>
            <a:p>
              <a:endParaRPr lang="en-US"/>
            </a:p>
          </p:txBody>
        </p:sp>
        <p:sp>
          <p:nvSpPr>
            <p:cNvPr id="1111058" name="Line 18"/>
            <p:cNvSpPr>
              <a:spLocks noChangeShapeType="1"/>
            </p:cNvSpPr>
            <p:nvPr/>
          </p:nvSpPr>
          <p:spPr bwMode="auto">
            <a:xfrm>
              <a:off x="3408" y="3024"/>
              <a:ext cx="912" cy="912"/>
            </a:xfrm>
            <a:prstGeom prst="line">
              <a:avLst/>
            </a:prstGeom>
            <a:noFill/>
            <a:ln w="9525">
              <a:solidFill>
                <a:schemeClr val="tx1"/>
              </a:solidFill>
              <a:miter lim="800000"/>
              <a:headEnd/>
              <a:tailEnd/>
            </a:ln>
            <a:effectLst/>
          </p:spPr>
          <p:txBody>
            <a:bodyPr wrap="none"/>
            <a:lstStyle/>
            <a:p>
              <a:endParaRPr lang="en-US"/>
            </a:p>
          </p:txBody>
        </p:sp>
        <p:sp>
          <p:nvSpPr>
            <p:cNvPr id="1111059" name="Line 19"/>
            <p:cNvSpPr>
              <a:spLocks noChangeShapeType="1"/>
            </p:cNvSpPr>
            <p:nvPr/>
          </p:nvSpPr>
          <p:spPr bwMode="auto">
            <a:xfrm>
              <a:off x="3312" y="3024"/>
              <a:ext cx="1008" cy="1008"/>
            </a:xfrm>
            <a:prstGeom prst="line">
              <a:avLst/>
            </a:prstGeom>
            <a:noFill/>
            <a:ln w="9525">
              <a:solidFill>
                <a:schemeClr val="tx1"/>
              </a:solidFill>
              <a:miter lim="800000"/>
              <a:headEnd/>
              <a:tailEnd/>
            </a:ln>
            <a:effectLst/>
          </p:spPr>
          <p:txBody>
            <a:bodyPr wrap="none"/>
            <a:lstStyle/>
            <a:p>
              <a:endParaRPr lang="en-US"/>
            </a:p>
          </p:txBody>
        </p:sp>
        <p:sp>
          <p:nvSpPr>
            <p:cNvPr id="1111060" name="Text Box 20"/>
            <p:cNvSpPr txBox="1">
              <a:spLocks noChangeArrowheads="1"/>
            </p:cNvSpPr>
            <p:nvPr/>
          </p:nvSpPr>
          <p:spPr bwMode="auto">
            <a:xfrm>
              <a:off x="3408" y="3467"/>
              <a:ext cx="308" cy="519"/>
            </a:xfrm>
            <a:prstGeom prst="rect">
              <a:avLst/>
            </a:prstGeom>
            <a:noFill/>
            <a:ln w="9525">
              <a:noFill/>
              <a:miter lim="800000"/>
              <a:headEnd/>
              <a:tailEnd/>
            </a:ln>
            <a:effectLst/>
          </p:spPr>
          <p:txBody>
            <a:bodyPr wrap="none">
              <a:spAutoFit/>
            </a:bodyPr>
            <a:lstStyle/>
            <a:p>
              <a:pPr algn="l"/>
              <a:r>
                <a:rPr lang="en-US" sz="4800"/>
                <a:t>0</a:t>
              </a:r>
            </a:p>
          </p:txBody>
        </p:sp>
        <p:sp>
          <p:nvSpPr>
            <p:cNvPr id="1111061" name="Text Box 21"/>
            <p:cNvSpPr txBox="1">
              <a:spLocks noChangeArrowheads="1"/>
            </p:cNvSpPr>
            <p:nvPr/>
          </p:nvSpPr>
          <p:spPr bwMode="auto">
            <a:xfrm>
              <a:off x="3888" y="3035"/>
              <a:ext cx="308" cy="519"/>
            </a:xfrm>
            <a:prstGeom prst="rect">
              <a:avLst/>
            </a:prstGeom>
            <a:noFill/>
            <a:ln w="9525">
              <a:noFill/>
              <a:miter lim="800000"/>
              <a:headEnd/>
              <a:tailEnd/>
            </a:ln>
            <a:effectLst/>
          </p:spPr>
          <p:txBody>
            <a:bodyPr wrap="none">
              <a:spAutoFit/>
            </a:bodyPr>
            <a:lstStyle/>
            <a:p>
              <a:pPr algn="l"/>
              <a:r>
                <a:rPr lang="en-US" sz="4800"/>
                <a:t>0</a:t>
              </a:r>
            </a:p>
          </p:txBody>
        </p:sp>
      </p:grpSp>
      <p:sp>
        <p:nvSpPr>
          <p:cNvPr id="1111062" name="Text Box 22"/>
          <p:cNvSpPr txBox="1">
            <a:spLocks noChangeArrowheads="1"/>
          </p:cNvSpPr>
          <p:nvPr/>
        </p:nvSpPr>
        <p:spPr bwMode="auto">
          <a:xfrm>
            <a:off x="7162800" y="4876800"/>
            <a:ext cx="1141413" cy="519113"/>
          </a:xfrm>
          <a:prstGeom prst="rect">
            <a:avLst/>
          </a:prstGeom>
          <a:noFill/>
          <a:ln w="9525">
            <a:noFill/>
            <a:miter lim="800000"/>
            <a:headEnd/>
            <a:tailEnd/>
          </a:ln>
          <a:effectLst/>
        </p:spPr>
        <p:txBody>
          <a:bodyPr wrap="none">
            <a:spAutoFit/>
          </a:bodyPr>
          <a:lstStyle/>
          <a:p>
            <a:pPr algn="l"/>
            <a:r>
              <a:rPr lang="en-US" sz="2800"/>
              <a:t>and …</a:t>
            </a:r>
          </a:p>
        </p:txBody>
      </p:sp>
    </p:spTree>
    <p:custDataLst>
      <p:tags r:id="rId1"/>
    </p:custDataLst>
    <p:extLst>
      <p:ext uri="{BB962C8B-B14F-4D97-AF65-F5344CB8AC3E}">
        <p14:creationId xmlns:p14="http://schemas.microsoft.com/office/powerpoint/2010/main" val="620634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Grab Bag</a:t>
            </a:r>
            <a:endParaRPr lang="en-US" dirty="0"/>
          </a:p>
          <a:p>
            <a:r>
              <a:rPr lang="en-US" dirty="0" smtClean="0"/>
              <a:t>Tue Apr 21 2015</a:t>
            </a:r>
            <a:endParaRPr lang="en-US" dirty="0"/>
          </a:p>
        </p:txBody>
      </p:sp>
      <p:sp>
        <p:nvSpPr>
          <p:cNvPr id="5" name="Slide Number Placeholder 4"/>
          <p:cNvSpPr>
            <a:spLocks noGrp="1"/>
          </p:cNvSpPr>
          <p:nvPr>
            <p:ph type="sldNum" sz="quarter" idx="11"/>
          </p:nvPr>
        </p:nvSpPr>
        <p:spPr/>
        <p:txBody>
          <a:bodyPr/>
          <a:lstStyle/>
          <a:p>
            <a:fld id="{4BF37389-4EFB-484B-AB5A-BD4F84D9F3C6}" type="slidenum">
              <a:rPr lang="en-US"/>
              <a:pPr/>
              <a:t>3</a:t>
            </a:fld>
            <a:endParaRPr lang="en-US"/>
          </a:p>
        </p:txBody>
      </p:sp>
      <p:sp>
        <p:nvSpPr>
          <p:cNvPr id="465922" name="Rectangle 2"/>
          <p:cNvSpPr>
            <a:spLocks noGrp="1" noChangeArrowheads="1"/>
          </p:cNvSpPr>
          <p:nvPr>
            <p:ph type="title"/>
          </p:nvPr>
        </p:nvSpPr>
        <p:spPr/>
        <p:txBody>
          <a:bodyPr/>
          <a:lstStyle/>
          <a:p>
            <a:r>
              <a:rPr lang="en-US" sz="3600" dirty="0" smtClean="0"/>
              <a:t>PLEASE MUTE YOURSELF</a:t>
            </a:r>
            <a:endParaRPr lang="en-US" sz="3600" dirty="0"/>
          </a:p>
        </p:txBody>
      </p:sp>
      <p:sp>
        <p:nvSpPr>
          <p:cNvPr id="465923" name="Rectangle 3"/>
          <p:cNvSpPr>
            <a:spLocks noGrp="1" noChangeArrowheads="1"/>
          </p:cNvSpPr>
          <p:nvPr>
            <p:ph type="body" idx="1"/>
          </p:nvPr>
        </p:nvSpPr>
        <p:spPr/>
        <p:txBody>
          <a:bodyPr/>
          <a:lstStyle/>
          <a:p>
            <a:pPr>
              <a:buFont typeface="Wingdings" pitchFamily="2" charset="2"/>
              <a:buNone/>
            </a:pPr>
            <a:r>
              <a:rPr lang="en-US" dirty="0"/>
              <a:t>No matter how you connect, </a:t>
            </a:r>
            <a:r>
              <a:rPr lang="en-US" b="1" u="sng" dirty="0" smtClean="0"/>
              <a:t>PLEASE MUTE YOURSELF</a:t>
            </a:r>
            <a:r>
              <a:rPr lang="en-US" dirty="0" smtClean="0"/>
              <a:t>,  so </a:t>
            </a:r>
            <a:r>
              <a:rPr lang="en-US" dirty="0"/>
              <a:t>that we cannot hear you</a:t>
            </a:r>
            <a:r>
              <a:rPr lang="en-US" dirty="0" smtClean="0"/>
              <a:t>.</a:t>
            </a:r>
          </a:p>
          <a:p>
            <a:pPr>
              <a:buFont typeface="Wingdings" pitchFamily="2" charset="2"/>
              <a:buNone/>
            </a:pPr>
            <a:r>
              <a:rPr lang="en-US" dirty="0" smtClean="0"/>
              <a:t>At </a:t>
            </a:r>
            <a:r>
              <a:rPr lang="en-US" dirty="0"/>
              <a:t>OU, we will turn off the sound on all conferencing technologies.</a:t>
            </a:r>
          </a:p>
          <a:p>
            <a:pPr>
              <a:buFont typeface="Wingdings" pitchFamily="2" charset="2"/>
              <a:buNone/>
            </a:pPr>
            <a:r>
              <a:rPr lang="en-US" dirty="0"/>
              <a:t>That way, we won’t have problems with echo cancellation.</a:t>
            </a:r>
          </a:p>
          <a:p>
            <a:pPr>
              <a:buFont typeface="Wingdings" pitchFamily="2" charset="2"/>
              <a:buNone/>
            </a:pPr>
            <a:r>
              <a:rPr lang="en-US" dirty="0"/>
              <a:t>Of course, that means we cannot </a:t>
            </a:r>
            <a:r>
              <a:rPr lang="en-US"/>
              <a:t>hear </a:t>
            </a:r>
            <a:r>
              <a:rPr lang="en-US" smtClean="0"/>
              <a:t>questions</a:t>
            </a:r>
            <a:r>
              <a:rPr lang="en-US" dirty="0"/>
              <a:t>.</a:t>
            </a:r>
          </a:p>
          <a:p>
            <a:pPr>
              <a:buFont typeface="Wingdings" pitchFamily="2" charset="2"/>
              <a:buNone/>
            </a:pPr>
            <a:r>
              <a:rPr lang="en-US" dirty="0"/>
              <a:t>So </a:t>
            </a:r>
            <a:r>
              <a:rPr lang="en-US"/>
              <a:t>for </a:t>
            </a:r>
            <a:r>
              <a:rPr lang="en-US" smtClean="0"/>
              <a:t>questions</a:t>
            </a:r>
            <a:r>
              <a:rPr lang="en-US" dirty="0"/>
              <a:t>, you’ll need to send </a:t>
            </a:r>
            <a:r>
              <a:rPr lang="en-US" dirty="0" smtClean="0"/>
              <a:t>e-mail.</a:t>
            </a:r>
          </a:p>
          <a:p>
            <a:pPr>
              <a:buFont typeface="Wingdings" pitchFamily="2" charset="2"/>
              <a:buNone/>
            </a:pPr>
            <a:r>
              <a:rPr lang="en-US" b="1" dirty="0" smtClean="0"/>
              <a:t>PLEASE MUTE YOURSELF.</a:t>
            </a:r>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121792099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21 2015</a:t>
            </a:r>
            <a:endParaRPr lang="en-US" dirty="0"/>
          </a:p>
        </p:txBody>
      </p:sp>
      <p:sp>
        <p:nvSpPr>
          <p:cNvPr id="6" name="Slide Number Placeholder 4"/>
          <p:cNvSpPr>
            <a:spLocks noGrp="1"/>
          </p:cNvSpPr>
          <p:nvPr>
            <p:ph type="sldNum" sz="quarter" idx="11"/>
          </p:nvPr>
        </p:nvSpPr>
        <p:spPr/>
        <p:txBody>
          <a:bodyPr/>
          <a:lstStyle/>
          <a:p>
            <a:fld id="{7C7BE66D-753F-4BC6-8065-0D3DDA990575}" type="slidenum">
              <a:rPr lang="en-US"/>
              <a:pPr/>
              <a:t>30</a:t>
            </a:fld>
            <a:endParaRPr lang="en-US"/>
          </a:p>
        </p:txBody>
      </p:sp>
      <p:sp>
        <p:nvSpPr>
          <p:cNvPr id="1112066" name="Rectangle 2"/>
          <p:cNvSpPr>
            <a:spLocks noGrp="1" noChangeArrowheads="1"/>
          </p:cNvSpPr>
          <p:nvPr>
            <p:ph type="title"/>
          </p:nvPr>
        </p:nvSpPr>
        <p:spPr/>
        <p:txBody>
          <a:bodyPr/>
          <a:lstStyle/>
          <a:p>
            <a:r>
              <a:rPr lang="en-US"/>
              <a:t>Sparse Matrices</a:t>
            </a:r>
          </a:p>
        </p:txBody>
      </p:sp>
      <p:sp>
        <p:nvSpPr>
          <p:cNvPr id="1112067" name="Rectangle 3"/>
          <p:cNvSpPr>
            <a:spLocks noGrp="1" noChangeArrowheads="1"/>
          </p:cNvSpPr>
          <p:nvPr>
            <p:ph type="body" idx="1"/>
          </p:nvPr>
        </p:nvSpPr>
        <p:spPr>
          <a:xfrm>
            <a:off x="609600" y="1371600"/>
            <a:ext cx="7924800" cy="2144713"/>
          </a:xfrm>
        </p:spPr>
        <p:txBody>
          <a:bodyPr/>
          <a:lstStyle/>
          <a:p>
            <a:pPr>
              <a:lnSpc>
                <a:spcPct val="90000"/>
              </a:lnSpc>
              <a:buFont typeface="Wingdings" pitchFamily="2" charset="2"/>
              <a:buNone/>
            </a:pPr>
            <a:r>
              <a:rPr lang="en-US"/>
              <a:t>A </a:t>
            </a:r>
            <a:r>
              <a:rPr lang="en-US" b="1" i="1" u="sng"/>
              <a:t>sparse matrix</a:t>
            </a:r>
            <a:r>
              <a:rPr lang="en-US"/>
              <a:t> is a matrix that has mostly zeros in it.  “Mostly” is vaguely defined, but a good rule of thumb is that a matrix is sparse if more than, say, 90-95% of its entries are zero.  (A non-sparse matrix is </a:t>
            </a:r>
            <a:r>
              <a:rPr lang="en-US" b="1" i="1" u="sng"/>
              <a:t>dense</a:t>
            </a:r>
            <a:r>
              <a:rPr lang="en-US"/>
              <a:t>.)</a:t>
            </a:r>
          </a:p>
        </p:txBody>
      </p:sp>
      <p:graphicFrame>
        <p:nvGraphicFramePr>
          <p:cNvPr id="1112068" name="Object 4"/>
          <p:cNvGraphicFramePr>
            <a:graphicFrameLocks noChangeAspect="1"/>
          </p:cNvGraphicFramePr>
          <p:nvPr/>
        </p:nvGraphicFramePr>
        <p:xfrm>
          <a:off x="3976688" y="2895600"/>
          <a:ext cx="3276600" cy="3149600"/>
        </p:xfrm>
        <a:graphic>
          <a:graphicData uri="http://schemas.openxmlformats.org/presentationml/2006/ole">
            <mc:AlternateContent xmlns:mc="http://schemas.openxmlformats.org/markup-compatibility/2006">
              <mc:Choice xmlns:v="urn:schemas-microsoft-com:vml" Requires="v">
                <p:oleObj spid="_x0000_s3076" name="Equation" r:id="rId4" imgW="3759120" imgH="4089240" progId="Equation.3">
                  <p:embed/>
                </p:oleObj>
              </mc:Choice>
              <mc:Fallback>
                <p:oleObj name="Equation" r:id="rId4" imgW="3759120" imgH="4089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6688" y="2895600"/>
                        <a:ext cx="3276600" cy="3149600"/>
                      </a:xfrm>
                      <a:prstGeom prst="rect">
                        <a:avLst/>
                      </a:prstGeom>
                      <a:solidFill>
                        <a:srgbClr val="00FF00"/>
                      </a:solidFill>
                      <a:ln w="9525">
                        <a:solidFill>
                          <a:schemeClr val="tx1"/>
                        </a:solidFill>
                        <a:miter lim="800000"/>
                        <a:headEnd/>
                        <a:tailEnd/>
                      </a:ln>
                    </p:spPr>
                  </p:pic>
                </p:oleObj>
              </mc:Fallback>
            </mc:AlternateContent>
          </a:graphicData>
        </a:graphic>
      </p:graphicFrame>
    </p:spTree>
    <p:custDataLst>
      <p:tags r:id="rId2"/>
    </p:custDataLst>
    <p:extLst>
      <p:ext uri="{BB962C8B-B14F-4D97-AF65-F5344CB8AC3E}">
        <p14:creationId xmlns:p14="http://schemas.microsoft.com/office/powerpoint/2010/main" val="39500861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21 2015</a:t>
            </a:r>
            <a:endParaRPr lang="en-US" dirty="0"/>
          </a:p>
        </p:txBody>
      </p:sp>
      <p:sp>
        <p:nvSpPr>
          <p:cNvPr id="5" name="Slide Number Placeholder 4"/>
          <p:cNvSpPr>
            <a:spLocks noGrp="1"/>
          </p:cNvSpPr>
          <p:nvPr>
            <p:ph type="sldNum" sz="quarter" idx="11"/>
          </p:nvPr>
        </p:nvSpPr>
        <p:spPr/>
        <p:txBody>
          <a:bodyPr/>
          <a:lstStyle/>
          <a:p>
            <a:fld id="{5CEA530D-2902-4500-ABB9-28BF58CC2472}" type="slidenum">
              <a:rPr lang="en-US"/>
              <a:pPr/>
              <a:t>31</a:t>
            </a:fld>
            <a:endParaRPr lang="en-US"/>
          </a:p>
        </p:txBody>
      </p:sp>
      <p:sp>
        <p:nvSpPr>
          <p:cNvPr id="1113090" name="Rectangle 2"/>
          <p:cNvSpPr>
            <a:spLocks noGrp="1" noChangeArrowheads="1"/>
          </p:cNvSpPr>
          <p:nvPr>
            <p:ph type="title"/>
          </p:nvPr>
        </p:nvSpPr>
        <p:spPr/>
        <p:txBody>
          <a:bodyPr/>
          <a:lstStyle/>
          <a:p>
            <a:r>
              <a:rPr lang="en-US"/>
              <a:t>Linear Algebra Libraries</a:t>
            </a:r>
          </a:p>
        </p:txBody>
      </p:sp>
      <p:sp>
        <p:nvSpPr>
          <p:cNvPr id="1113091" name="Rectangle 3"/>
          <p:cNvSpPr>
            <a:spLocks noGrp="1" noChangeArrowheads="1"/>
          </p:cNvSpPr>
          <p:nvPr>
            <p:ph type="body" idx="1"/>
          </p:nvPr>
        </p:nvSpPr>
        <p:spPr/>
        <p:txBody>
          <a:bodyPr/>
          <a:lstStyle/>
          <a:p>
            <a:r>
              <a:rPr lang="en-US"/>
              <a:t>BLAS </a:t>
            </a:r>
            <a:r>
              <a:rPr lang="en-US" baseline="30000"/>
              <a:t>[1],[2]</a:t>
            </a:r>
          </a:p>
          <a:p>
            <a:r>
              <a:rPr lang="en-US"/>
              <a:t>ATLAS</a:t>
            </a:r>
            <a:r>
              <a:rPr lang="en-US" baseline="30000"/>
              <a:t>[3]</a:t>
            </a:r>
          </a:p>
          <a:p>
            <a:r>
              <a:rPr lang="en-US"/>
              <a:t>LAPACK</a:t>
            </a:r>
            <a:r>
              <a:rPr lang="en-US" baseline="30000"/>
              <a:t>[4]</a:t>
            </a:r>
          </a:p>
          <a:p>
            <a:r>
              <a:rPr lang="en-US"/>
              <a:t>ScaLAPACK</a:t>
            </a:r>
            <a:r>
              <a:rPr lang="en-US" baseline="30000"/>
              <a:t>[5]</a:t>
            </a:r>
          </a:p>
          <a:p>
            <a:r>
              <a:rPr lang="en-US"/>
              <a:t>PETSc</a:t>
            </a:r>
            <a:r>
              <a:rPr lang="en-US" baseline="30000"/>
              <a:t>[6],[7],[8]</a:t>
            </a:r>
          </a:p>
        </p:txBody>
      </p:sp>
    </p:spTree>
    <p:custDataLst>
      <p:tags r:id="rId1"/>
    </p:custDataLst>
    <p:extLst>
      <p:ext uri="{BB962C8B-B14F-4D97-AF65-F5344CB8AC3E}">
        <p14:creationId xmlns:p14="http://schemas.microsoft.com/office/powerpoint/2010/main" val="23798014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21 2015</a:t>
            </a:r>
            <a:endParaRPr lang="en-US" dirty="0"/>
          </a:p>
        </p:txBody>
      </p:sp>
      <p:sp>
        <p:nvSpPr>
          <p:cNvPr id="5" name="Slide Number Placeholder 4"/>
          <p:cNvSpPr>
            <a:spLocks noGrp="1"/>
          </p:cNvSpPr>
          <p:nvPr>
            <p:ph type="sldNum" sz="quarter" idx="11"/>
          </p:nvPr>
        </p:nvSpPr>
        <p:spPr/>
        <p:txBody>
          <a:bodyPr/>
          <a:lstStyle/>
          <a:p>
            <a:fld id="{7D515ED4-A165-499E-866E-B033F02F3FAA}" type="slidenum">
              <a:rPr lang="en-US"/>
              <a:pPr/>
              <a:t>32</a:t>
            </a:fld>
            <a:endParaRPr lang="en-US"/>
          </a:p>
        </p:txBody>
      </p:sp>
      <p:sp>
        <p:nvSpPr>
          <p:cNvPr id="1114114" name="Rectangle 2"/>
          <p:cNvSpPr>
            <a:spLocks noGrp="1" noChangeArrowheads="1"/>
          </p:cNvSpPr>
          <p:nvPr>
            <p:ph type="title"/>
          </p:nvPr>
        </p:nvSpPr>
        <p:spPr/>
        <p:txBody>
          <a:bodyPr/>
          <a:lstStyle/>
          <a:p>
            <a:r>
              <a:rPr lang="en-US"/>
              <a:t>BLAS</a:t>
            </a:r>
          </a:p>
        </p:txBody>
      </p:sp>
      <p:sp>
        <p:nvSpPr>
          <p:cNvPr id="1114115" name="Rectangle 3"/>
          <p:cNvSpPr>
            <a:spLocks noGrp="1" noChangeArrowheads="1"/>
          </p:cNvSpPr>
          <p:nvPr>
            <p:ph type="body" idx="1"/>
          </p:nvPr>
        </p:nvSpPr>
        <p:spPr>
          <a:xfrm>
            <a:off x="609600" y="1371600"/>
            <a:ext cx="8153400" cy="4648200"/>
          </a:xfrm>
        </p:spPr>
        <p:txBody>
          <a:bodyPr/>
          <a:lstStyle/>
          <a:p>
            <a:pPr>
              <a:buFont typeface="Wingdings" pitchFamily="2" charset="2"/>
              <a:buNone/>
            </a:pPr>
            <a:r>
              <a:rPr lang="en-US"/>
              <a:t>The </a:t>
            </a:r>
            <a:r>
              <a:rPr lang="en-US" b="1" u="sng"/>
              <a:t>Basic Linear Algebra Subprograms</a:t>
            </a:r>
            <a:r>
              <a:rPr lang="en-US"/>
              <a:t> (BLAS) are a set of low level linear algebra routines:</a:t>
            </a:r>
          </a:p>
          <a:p>
            <a:r>
              <a:rPr lang="en-US"/>
              <a:t>Level 1: Vector-vector (for example, dot product)</a:t>
            </a:r>
          </a:p>
          <a:p>
            <a:r>
              <a:rPr lang="en-US"/>
              <a:t>Level 2: Matrix-vector (for example, matrix-vector multiply)</a:t>
            </a:r>
          </a:p>
          <a:p>
            <a:r>
              <a:rPr lang="en-US"/>
              <a:t>Level 3: Matrix-matrix (for example, matrix-matrix multiply)</a:t>
            </a:r>
          </a:p>
          <a:p>
            <a:pPr>
              <a:buFont typeface="Wingdings" pitchFamily="2" charset="2"/>
              <a:buNone/>
            </a:pPr>
            <a:r>
              <a:rPr lang="en-US"/>
              <a:t>Many linear algebra packages, including LAPACK, ScaLAPACK and PETSc, are built on top of BLAS.</a:t>
            </a:r>
          </a:p>
          <a:p>
            <a:pPr>
              <a:buFont typeface="Wingdings" pitchFamily="2" charset="2"/>
              <a:buNone/>
            </a:pPr>
            <a:r>
              <a:rPr lang="en-US"/>
              <a:t>Most supercomputer vendors have versions of BLAS that are highly tuned for their platforms.</a:t>
            </a:r>
          </a:p>
        </p:txBody>
      </p:sp>
    </p:spTree>
    <p:custDataLst>
      <p:tags r:id="rId1"/>
    </p:custDataLst>
    <p:extLst>
      <p:ext uri="{BB962C8B-B14F-4D97-AF65-F5344CB8AC3E}">
        <p14:creationId xmlns:p14="http://schemas.microsoft.com/office/powerpoint/2010/main" val="32784553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21 2015</a:t>
            </a:r>
            <a:endParaRPr lang="en-US" dirty="0"/>
          </a:p>
        </p:txBody>
      </p:sp>
      <p:sp>
        <p:nvSpPr>
          <p:cNvPr id="5" name="Slide Number Placeholder 4"/>
          <p:cNvSpPr>
            <a:spLocks noGrp="1"/>
          </p:cNvSpPr>
          <p:nvPr>
            <p:ph type="sldNum" sz="quarter" idx="11"/>
          </p:nvPr>
        </p:nvSpPr>
        <p:spPr/>
        <p:txBody>
          <a:bodyPr/>
          <a:lstStyle/>
          <a:p>
            <a:fld id="{C0A83B0E-2919-4F4E-B62E-AE60BAA6D44E}" type="slidenum">
              <a:rPr lang="en-US"/>
              <a:pPr/>
              <a:t>33</a:t>
            </a:fld>
            <a:endParaRPr lang="en-US"/>
          </a:p>
        </p:txBody>
      </p:sp>
      <p:sp>
        <p:nvSpPr>
          <p:cNvPr id="1115138" name="Rectangle 2"/>
          <p:cNvSpPr>
            <a:spLocks noGrp="1" noChangeArrowheads="1"/>
          </p:cNvSpPr>
          <p:nvPr>
            <p:ph type="title"/>
          </p:nvPr>
        </p:nvSpPr>
        <p:spPr/>
        <p:txBody>
          <a:bodyPr/>
          <a:lstStyle/>
          <a:p>
            <a:r>
              <a:rPr lang="en-US"/>
              <a:t>ATLAS</a:t>
            </a:r>
          </a:p>
        </p:txBody>
      </p:sp>
      <p:sp>
        <p:nvSpPr>
          <p:cNvPr id="1115139" name="Rectangle 3"/>
          <p:cNvSpPr>
            <a:spLocks noGrp="1" noChangeArrowheads="1"/>
          </p:cNvSpPr>
          <p:nvPr>
            <p:ph type="body" idx="1"/>
          </p:nvPr>
        </p:nvSpPr>
        <p:spPr/>
        <p:txBody>
          <a:bodyPr/>
          <a:lstStyle/>
          <a:p>
            <a:pPr>
              <a:buFont typeface="Wingdings" pitchFamily="2" charset="2"/>
              <a:buNone/>
            </a:pPr>
            <a:r>
              <a:rPr lang="en-US"/>
              <a:t>The </a:t>
            </a:r>
            <a:r>
              <a:rPr lang="en-US" b="1" u="sng"/>
              <a:t>Automatically Tuned Linear Algebra Software</a:t>
            </a:r>
            <a:r>
              <a:rPr lang="en-US"/>
              <a:t> package (ATLAS) is a self-tuned version of BLAS (it also includes a few LAPACK routines).</a:t>
            </a:r>
          </a:p>
          <a:p>
            <a:pPr>
              <a:buFont typeface="Wingdings" pitchFamily="2" charset="2"/>
              <a:buNone/>
            </a:pPr>
            <a:r>
              <a:rPr lang="en-US"/>
              <a:t>When it’s installed, it tests and times a variety of approaches to each routine, and selects the version that runs the fastest.</a:t>
            </a:r>
          </a:p>
          <a:p>
            <a:pPr>
              <a:buFont typeface="Wingdings" pitchFamily="2" charset="2"/>
              <a:buNone/>
            </a:pPr>
            <a:r>
              <a:rPr lang="en-US"/>
              <a:t>ATLAS is substantially faster than the generic version of BLAS.</a:t>
            </a:r>
          </a:p>
          <a:p>
            <a:pPr>
              <a:buFont typeface="Wingdings" pitchFamily="2" charset="2"/>
              <a:buNone/>
            </a:pPr>
            <a:r>
              <a:rPr lang="en-US"/>
              <a:t>And, it’s </a:t>
            </a:r>
            <a:r>
              <a:rPr lang="en-US" b="1" u="sng"/>
              <a:t>FREE</a:t>
            </a:r>
            <a:r>
              <a:rPr lang="en-US"/>
              <a:t>!</a:t>
            </a:r>
          </a:p>
          <a:p>
            <a:pPr>
              <a:buFont typeface="Wingdings" pitchFamily="2" charset="2"/>
              <a:buNone/>
            </a:pPr>
            <a:endParaRPr lang="en-US"/>
          </a:p>
        </p:txBody>
      </p:sp>
    </p:spTree>
    <p:custDataLst>
      <p:tags r:id="rId1"/>
    </p:custDataLst>
    <p:extLst>
      <p:ext uri="{BB962C8B-B14F-4D97-AF65-F5344CB8AC3E}">
        <p14:creationId xmlns:p14="http://schemas.microsoft.com/office/powerpoint/2010/main" val="27570770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21 2015</a:t>
            </a:r>
            <a:endParaRPr lang="en-US" dirty="0"/>
          </a:p>
        </p:txBody>
      </p:sp>
      <p:sp>
        <p:nvSpPr>
          <p:cNvPr id="5" name="Slide Number Placeholder 4"/>
          <p:cNvSpPr>
            <a:spLocks noGrp="1"/>
          </p:cNvSpPr>
          <p:nvPr>
            <p:ph type="sldNum" sz="quarter" idx="11"/>
          </p:nvPr>
        </p:nvSpPr>
        <p:spPr/>
        <p:txBody>
          <a:bodyPr/>
          <a:lstStyle/>
          <a:p>
            <a:fld id="{AD5051A8-D5B7-4CB0-BAA2-418121788A09}" type="slidenum">
              <a:rPr lang="en-US"/>
              <a:pPr/>
              <a:t>34</a:t>
            </a:fld>
            <a:endParaRPr lang="en-US"/>
          </a:p>
        </p:txBody>
      </p:sp>
      <p:sp>
        <p:nvSpPr>
          <p:cNvPr id="1116162" name="Rectangle 2"/>
          <p:cNvSpPr>
            <a:spLocks noGrp="1" noChangeArrowheads="1"/>
          </p:cNvSpPr>
          <p:nvPr>
            <p:ph type="title"/>
          </p:nvPr>
        </p:nvSpPr>
        <p:spPr/>
        <p:txBody>
          <a:bodyPr/>
          <a:lstStyle/>
          <a:p>
            <a:r>
              <a:rPr lang="en-US" sz="3600"/>
              <a:t>Goto BLAS</a:t>
            </a:r>
          </a:p>
        </p:txBody>
      </p:sp>
      <p:sp>
        <p:nvSpPr>
          <p:cNvPr id="1116163" name="Rectangle 3"/>
          <p:cNvSpPr>
            <a:spLocks noGrp="1" noChangeArrowheads="1"/>
          </p:cNvSpPr>
          <p:nvPr>
            <p:ph type="body" idx="1"/>
          </p:nvPr>
        </p:nvSpPr>
        <p:spPr/>
        <p:txBody>
          <a:bodyPr/>
          <a:lstStyle/>
          <a:p>
            <a:pPr>
              <a:buFont typeface="Wingdings" pitchFamily="2" charset="2"/>
              <a:buNone/>
            </a:pPr>
            <a:r>
              <a:rPr lang="en-US" dirty="0" smtClean="0"/>
              <a:t>Several years ago, </a:t>
            </a:r>
            <a:r>
              <a:rPr lang="en-US" dirty="0"/>
              <a:t>a new version of BLAS </a:t>
            </a:r>
            <a:r>
              <a:rPr lang="en-US" dirty="0" smtClean="0"/>
              <a:t>was </a:t>
            </a:r>
            <a:r>
              <a:rPr lang="en-US" dirty="0"/>
              <a:t>released, developed by Kazushige </a:t>
            </a:r>
            <a:r>
              <a:rPr lang="en-US" dirty="0" err="1"/>
              <a:t>Goto</a:t>
            </a:r>
            <a:r>
              <a:rPr lang="en-US" dirty="0"/>
              <a:t> </a:t>
            </a:r>
            <a:r>
              <a:rPr lang="en-US" dirty="0" smtClean="0"/>
              <a:t>(then </a:t>
            </a:r>
            <a:r>
              <a:rPr lang="en-US" dirty="0"/>
              <a:t>at UT </a:t>
            </a:r>
            <a:r>
              <a:rPr lang="en-US" dirty="0" smtClean="0"/>
              <a:t>Austin, now at Intel).</a:t>
            </a:r>
          </a:p>
          <a:p>
            <a:pPr>
              <a:buFont typeface="Wingdings" pitchFamily="2" charset="2"/>
              <a:buNone/>
            </a:pPr>
            <a:r>
              <a:rPr lang="en-US" sz="2200" dirty="0" smtClean="0">
                <a:latin typeface="Courier New" pitchFamily="49" charset="0"/>
                <a:cs typeface="Courier New" pitchFamily="49" charset="0"/>
                <a:hlinkClick r:id="rId2"/>
              </a:rPr>
              <a:t>http://en.wikipedia.org/wiki/Kazushige_Goto</a:t>
            </a:r>
            <a:endParaRPr lang="en-US" sz="2200" dirty="0">
              <a:latin typeface="Courier New" pitchFamily="49" charset="0"/>
              <a:cs typeface="Courier New" pitchFamily="49" charset="0"/>
            </a:endParaRPr>
          </a:p>
          <a:p>
            <a:pPr>
              <a:buFont typeface="Wingdings" pitchFamily="2" charset="2"/>
              <a:buNone/>
            </a:pPr>
            <a:r>
              <a:rPr lang="en-US" dirty="0"/>
              <a:t>This version is unusual, because instead of optimizing for cache, it optimizes for the </a:t>
            </a:r>
            <a:r>
              <a:rPr lang="en-US" b="1" i="1" u="sng" dirty="0"/>
              <a:t>Translation </a:t>
            </a:r>
            <a:r>
              <a:rPr lang="en-US" b="1" i="1" u="sng" dirty="0" err="1"/>
              <a:t>Lookaside</a:t>
            </a:r>
            <a:r>
              <a:rPr lang="en-US" b="1" i="1" u="sng" dirty="0"/>
              <a:t> Buffer</a:t>
            </a:r>
            <a:r>
              <a:rPr lang="en-US" dirty="0"/>
              <a:t> (TLB), which is a special little cache that often is ignored by software developers.</a:t>
            </a:r>
          </a:p>
          <a:p>
            <a:pPr>
              <a:buFont typeface="Wingdings" pitchFamily="2" charset="2"/>
              <a:buNone/>
            </a:pPr>
            <a:r>
              <a:rPr lang="en-US" dirty="0" err="1"/>
              <a:t>Goto</a:t>
            </a:r>
            <a:r>
              <a:rPr lang="en-US" dirty="0"/>
              <a:t> realized that optimizing for the TLB would be more efficient than optimizing for cache.</a:t>
            </a:r>
          </a:p>
        </p:txBody>
      </p:sp>
    </p:spTree>
    <p:extLst>
      <p:ext uri="{BB962C8B-B14F-4D97-AF65-F5344CB8AC3E}">
        <p14:creationId xmlns:p14="http://schemas.microsoft.com/office/powerpoint/2010/main" val="28775415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2"/>
          <p:cNvSpPr>
            <a:spLocks noGrp="1"/>
          </p:cNvSpPr>
          <p:nvPr>
            <p:ph type="ftr" sz="quarter" idx="10"/>
          </p:nvPr>
        </p:nvSpPr>
        <p:spPr/>
        <p:txBody>
          <a:bodyPr/>
          <a:lstStyle/>
          <a:p>
            <a:r>
              <a:rPr lang="en-US" dirty="0" smtClean="0"/>
              <a:t>Supercomputing in Plain English: Grab Bag</a:t>
            </a:r>
            <a:endParaRPr lang="en-US" dirty="0"/>
          </a:p>
          <a:p>
            <a:r>
              <a:rPr lang="en-US" dirty="0" smtClean="0"/>
              <a:t>Tue Apr 21 2015</a:t>
            </a:r>
            <a:endParaRPr lang="en-US" dirty="0"/>
          </a:p>
        </p:txBody>
      </p:sp>
      <p:sp>
        <p:nvSpPr>
          <p:cNvPr id="12" name="Slide Number Placeholder 3"/>
          <p:cNvSpPr>
            <a:spLocks noGrp="1"/>
          </p:cNvSpPr>
          <p:nvPr>
            <p:ph type="sldNum" sz="quarter" idx="4294967295"/>
          </p:nvPr>
        </p:nvSpPr>
        <p:spPr>
          <a:xfrm>
            <a:off x="7162800" y="6191250"/>
            <a:ext cx="1295400" cy="457200"/>
          </a:xfrm>
          <a:prstGeom prst="rect">
            <a:avLst/>
          </a:prstGeom>
        </p:spPr>
        <p:txBody>
          <a:bodyPr/>
          <a:lstStyle/>
          <a:p>
            <a:fld id="{89BC09CD-CB96-48F1-987A-A886911AB904}" type="slidenum">
              <a:rPr lang="en-US"/>
              <a:pPr/>
              <a:t>35</a:t>
            </a:fld>
            <a:endParaRPr lang="en-US"/>
          </a:p>
        </p:txBody>
      </p:sp>
      <p:sp>
        <p:nvSpPr>
          <p:cNvPr id="1117186" name="Rectangle 2"/>
          <p:cNvSpPr>
            <a:spLocks noGrp="1" noChangeArrowheads="1"/>
          </p:cNvSpPr>
          <p:nvPr>
            <p:ph type="title"/>
          </p:nvPr>
        </p:nvSpPr>
        <p:spPr/>
        <p:txBody>
          <a:bodyPr/>
          <a:lstStyle/>
          <a:p>
            <a:r>
              <a:rPr lang="en-US"/>
              <a:t>ATLAS vs. Generic BLAS</a:t>
            </a:r>
          </a:p>
        </p:txBody>
      </p:sp>
      <p:pic>
        <p:nvPicPr>
          <p:cNvPr id="1117187" name="Picture 3" descr="llcbench_blas_compare"/>
          <p:cNvPicPr>
            <a:picLocks noChangeAspect="1" noChangeArrowheads="1"/>
          </p:cNvPicPr>
          <p:nvPr/>
        </p:nvPicPr>
        <p:blipFill>
          <a:blip r:embed="rId3" cstate="print"/>
          <a:srcRect/>
          <a:stretch>
            <a:fillRect/>
          </a:stretch>
        </p:blipFill>
        <p:spPr bwMode="auto">
          <a:xfrm>
            <a:off x="1295400" y="1295400"/>
            <a:ext cx="6248400" cy="4826000"/>
          </a:xfrm>
          <a:prstGeom prst="rect">
            <a:avLst/>
          </a:prstGeom>
          <a:noFill/>
        </p:spPr>
      </p:pic>
      <p:sp>
        <p:nvSpPr>
          <p:cNvPr id="1117188" name="Line 4"/>
          <p:cNvSpPr>
            <a:spLocks noChangeShapeType="1"/>
          </p:cNvSpPr>
          <p:nvPr/>
        </p:nvSpPr>
        <p:spPr bwMode="auto">
          <a:xfrm flipH="1" flipV="1">
            <a:off x="4953000" y="2286000"/>
            <a:ext cx="533400" cy="609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1117189" name="Text Box 5"/>
          <p:cNvSpPr txBox="1">
            <a:spLocks noChangeArrowheads="1"/>
          </p:cNvSpPr>
          <p:nvPr/>
        </p:nvSpPr>
        <p:spPr bwMode="auto">
          <a:xfrm>
            <a:off x="4191000" y="2819400"/>
            <a:ext cx="4303713" cy="336550"/>
          </a:xfrm>
          <a:prstGeom prst="rect">
            <a:avLst/>
          </a:prstGeom>
          <a:noFill/>
          <a:ln w="9525">
            <a:noFill/>
            <a:miter lim="800000"/>
            <a:headEnd/>
            <a:tailEnd/>
          </a:ln>
          <a:effectLst/>
        </p:spPr>
        <p:txBody>
          <a:bodyPr wrap="none">
            <a:spAutoFit/>
          </a:bodyPr>
          <a:lstStyle/>
          <a:p>
            <a:pPr algn="l"/>
            <a:r>
              <a:rPr lang="en-US" sz="1600"/>
              <a:t>ATLAS DGEMM:   2.76 GFLOP/s = 69% of peak</a:t>
            </a:r>
          </a:p>
        </p:txBody>
      </p:sp>
      <p:sp>
        <p:nvSpPr>
          <p:cNvPr id="1117190" name="Text Box 6"/>
          <p:cNvSpPr txBox="1">
            <a:spLocks noChangeArrowheads="1"/>
          </p:cNvSpPr>
          <p:nvPr/>
        </p:nvSpPr>
        <p:spPr bwMode="auto">
          <a:xfrm>
            <a:off x="4191000" y="3733800"/>
            <a:ext cx="4295775" cy="336550"/>
          </a:xfrm>
          <a:prstGeom prst="rect">
            <a:avLst/>
          </a:prstGeom>
          <a:noFill/>
          <a:ln w="9525">
            <a:noFill/>
            <a:miter lim="800000"/>
            <a:headEnd/>
            <a:tailEnd/>
          </a:ln>
          <a:effectLst/>
        </p:spPr>
        <p:txBody>
          <a:bodyPr wrap="none">
            <a:spAutoFit/>
          </a:bodyPr>
          <a:lstStyle/>
          <a:p>
            <a:pPr algn="l"/>
            <a:r>
              <a:rPr lang="en-US" sz="1600"/>
              <a:t>Generic DGEMM:   0.91 GFLOP/s = 23% of peak</a:t>
            </a:r>
            <a:endParaRPr lang="en-US" sz="2800"/>
          </a:p>
        </p:txBody>
      </p:sp>
      <p:sp>
        <p:nvSpPr>
          <p:cNvPr id="1117191" name="Text Box 7"/>
          <p:cNvSpPr txBox="1">
            <a:spLocks noChangeArrowheads="1"/>
          </p:cNvSpPr>
          <p:nvPr/>
        </p:nvSpPr>
        <p:spPr bwMode="auto">
          <a:xfrm>
            <a:off x="2133600" y="5638800"/>
            <a:ext cx="5260975" cy="581025"/>
          </a:xfrm>
          <a:prstGeom prst="rect">
            <a:avLst/>
          </a:prstGeom>
          <a:noFill/>
          <a:ln w="9525">
            <a:noFill/>
            <a:miter lim="800000"/>
            <a:headEnd/>
            <a:tailEnd/>
          </a:ln>
          <a:effectLst/>
        </p:spPr>
        <p:txBody>
          <a:bodyPr wrap="none">
            <a:spAutoFit/>
          </a:bodyPr>
          <a:lstStyle/>
          <a:p>
            <a:pPr algn="l"/>
            <a:r>
              <a:rPr lang="en-US" sz="1600" b="1"/>
              <a:t>DGEMM</a:t>
            </a:r>
            <a:r>
              <a:rPr lang="en-US" sz="1600"/>
              <a:t>: </a:t>
            </a:r>
            <a:r>
              <a:rPr lang="en-US" sz="1600" b="1"/>
              <a:t>D</a:t>
            </a:r>
            <a:r>
              <a:rPr lang="en-US" sz="1600"/>
              <a:t>ouble precision </a:t>
            </a:r>
            <a:r>
              <a:rPr lang="en-US" sz="1600" b="1"/>
              <a:t>GE</a:t>
            </a:r>
            <a:r>
              <a:rPr lang="en-US" sz="1600"/>
              <a:t>neral </a:t>
            </a:r>
            <a:r>
              <a:rPr lang="en-US" sz="1600" b="1"/>
              <a:t>M</a:t>
            </a:r>
            <a:r>
              <a:rPr lang="en-US" sz="1600"/>
              <a:t>atrix-</a:t>
            </a:r>
            <a:r>
              <a:rPr lang="en-US" sz="1600" b="1"/>
              <a:t>M</a:t>
            </a:r>
            <a:r>
              <a:rPr lang="en-US" sz="1600"/>
              <a:t>atrix multiply</a:t>
            </a:r>
          </a:p>
          <a:p>
            <a:pPr algn="l"/>
            <a:r>
              <a:rPr lang="en-US" sz="1600" b="1"/>
              <a:t>DGEMV</a:t>
            </a:r>
            <a:r>
              <a:rPr lang="en-US" sz="1600"/>
              <a:t>:  </a:t>
            </a:r>
            <a:r>
              <a:rPr lang="en-US" sz="1600" b="1"/>
              <a:t>D</a:t>
            </a:r>
            <a:r>
              <a:rPr lang="en-US" sz="1600"/>
              <a:t>ouble precision </a:t>
            </a:r>
            <a:r>
              <a:rPr lang="en-US" sz="1600" b="1"/>
              <a:t>GE</a:t>
            </a:r>
            <a:r>
              <a:rPr lang="en-US" sz="1600"/>
              <a:t>neral </a:t>
            </a:r>
            <a:r>
              <a:rPr lang="en-US" sz="1600" b="1"/>
              <a:t>M</a:t>
            </a:r>
            <a:r>
              <a:rPr lang="en-US" sz="1600"/>
              <a:t>atrix-</a:t>
            </a:r>
            <a:r>
              <a:rPr lang="en-US" sz="1600" b="1"/>
              <a:t>V</a:t>
            </a:r>
            <a:r>
              <a:rPr lang="en-US" sz="1600"/>
              <a:t>ector multiply</a:t>
            </a:r>
          </a:p>
        </p:txBody>
      </p:sp>
      <p:sp>
        <p:nvSpPr>
          <p:cNvPr id="1117192" name="Line 8"/>
          <p:cNvSpPr>
            <a:spLocks noChangeShapeType="1"/>
          </p:cNvSpPr>
          <p:nvPr/>
        </p:nvSpPr>
        <p:spPr bwMode="auto">
          <a:xfrm flipH="1">
            <a:off x="3810000" y="4038600"/>
            <a:ext cx="762000" cy="228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1117193" name="AutoShape 9"/>
          <p:cNvSpPr>
            <a:spLocks noChangeArrowheads="1"/>
          </p:cNvSpPr>
          <p:nvPr/>
        </p:nvSpPr>
        <p:spPr bwMode="auto">
          <a:xfrm>
            <a:off x="1143000" y="2286000"/>
            <a:ext cx="304800" cy="2743200"/>
          </a:xfrm>
          <a:prstGeom prst="upArrow">
            <a:avLst>
              <a:gd name="adj1" fmla="val 50000"/>
              <a:gd name="adj2" fmla="val 225000"/>
            </a:avLst>
          </a:prstGeom>
          <a:solidFill>
            <a:schemeClr val="accent1"/>
          </a:solidFill>
          <a:ln w="9525">
            <a:solidFill>
              <a:schemeClr val="tx1"/>
            </a:solidFill>
            <a:miter lim="800000"/>
            <a:headEnd/>
            <a:tailEnd/>
          </a:ln>
          <a:effectLst/>
        </p:spPr>
        <p:txBody>
          <a:bodyPr wrap="none" anchor="ctr"/>
          <a:lstStyle/>
          <a:p>
            <a:endParaRPr lang="en-US"/>
          </a:p>
        </p:txBody>
      </p:sp>
      <p:sp>
        <p:nvSpPr>
          <p:cNvPr id="1117194" name="Text Box 10"/>
          <p:cNvSpPr txBox="1">
            <a:spLocks noChangeArrowheads="1"/>
          </p:cNvSpPr>
          <p:nvPr/>
        </p:nvSpPr>
        <p:spPr bwMode="auto">
          <a:xfrm>
            <a:off x="687388" y="1919288"/>
            <a:ext cx="1217612" cy="396875"/>
          </a:xfrm>
          <a:prstGeom prst="rect">
            <a:avLst/>
          </a:prstGeom>
          <a:noFill/>
          <a:ln w="9525">
            <a:noFill/>
            <a:miter lim="800000"/>
            <a:headEnd/>
            <a:tailEnd/>
          </a:ln>
          <a:effectLst/>
        </p:spPr>
        <p:txBody>
          <a:bodyPr wrap="none">
            <a:spAutoFit/>
          </a:bodyPr>
          <a:lstStyle/>
          <a:p>
            <a:r>
              <a:rPr lang="en-US" sz="2000" b="1"/>
              <a:t>BETTER</a:t>
            </a:r>
          </a:p>
        </p:txBody>
      </p:sp>
    </p:spTree>
    <p:custDataLst>
      <p:tags r:id="rId1"/>
    </p:custDataLst>
    <p:extLst>
      <p:ext uri="{BB962C8B-B14F-4D97-AF65-F5344CB8AC3E}">
        <p14:creationId xmlns:p14="http://schemas.microsoft.com/office/powerpoint/2010/main" val="4007347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21 2015</a:t>
            </a:r>
            <a:endParaRPr lang="en-US" dirty="0"/>
          </a:p>
        </p:txBody>
      </p:sp>
      <p:sp>
        <p:nvSpPr>
          <p:cNvPr id="5" name="Slide Number Placeholder 4"/>
          <p:cNvSpPr>
            <a:spLocks noGrp="1"/>
          </p:cNvSpPr>
          <p:nvPr>
            <p:ph type="sldNum" sz="quarter" idx="11"/>
          </p:nvPr>
        </p:nvSpPr>
        <p:spPr/>
        <p:txBody>
          <a:bodyPr/>
          <a:lstStyle/>
          <a:p>
            <a:fld id="{FFE9F08F-679E-48AD-8118-437205E5B3CC}" type="slidenum">
              <a:rPr lang="en-US"/>
              <a:pPr/>
              <a:t>36</a:t>
            </a:fld>
            <a:endParaRPr lang="en-US"/>
          </a:p>
        </p:txBody>
      </p:sp>
      <p:sp>
        <p:nvSpPr>
          <p:cNvPr id="1118210" name="Rectangle 2"/>
          <p:cNvSpPr>
            <a:spLocks noGrp="1" noChangeArrowheads="1"/>
          </p:cNvSpPr>
          <p:nvPr>
            <p:ph type="title"/>
          </p:nvPr>
        </p:nvSpPr>
        <p:spPr/>
        <p:txBody>
          <a:bodyPr/>
          <a:lstStyle/>
          <a:p>
            <a:r>
              <a:rPr lang="en-US"/>
              <a:t>LAPACK</a:t>
            </a:r>
          </a:p>
        </p:txBody>
      </p:sp>
      <p:sp>
        <p:nvSpPr>
          <p:cNvPr id="1118211" name="Rectangle 3"/>
          <p:cNvSpPr>
            <a:spLocks noGrp="1" noChangeArrowheads="1"/>
          </p:cNvSpPr>
          <p:nvPr>
            <p:ph type="body" idx="1"/>
          </p:nvPr>
        </p:nvSpPr>
        <p:spPr/>
        <p:txBody>
          <a:bodyPr/>
          <a:lstStyle/>
          <a:p>
            <a:pPr>
              <a:lnSpc>
                <a:spcPct val="90000"/>
              </a:lnSpc>
              <a:buFont typeface="Wingdings" pitchFamily="2" charset="2"/>
              <a:buNone/>
            </a:pPr>
            <a:r>
              <a:rPr lang="en-US" b="1" u="sng"/>
              <a:t>LAPACK</a:t>
            </a:r>
            <a:r>
              <a:rPr lang="en-US"/>
              <a:t> (Linear Algebra PACKage) solves dense or special-case sparse systems of equations depending on matrix properties such as:</a:t>
            </a:r>
          </a:p>
          <a:p>
            <a:pPr>
              <a:lnSpc>
                <a:spcPct val="90000"/>
              </a:lnSpc>
            </a:pPr>
            <a:r>
              <a:rPr lang="en-US"/>
              <a:t>Precision: single, double</a:t>
            </a:r>
          </a:p>
          <a:p>
            <a:pPr>
              <a:lnSpc>
                <a:spcPct val="70000"/>
              </a:lnSpc>
            </a:pPr>
            <a:r>
              <a:rPr lang="en-US"/>
              <a:t>Data type: real, complex</a:t>
            </a:r>
          </a:p>
          <a:p>
            <a:pPr>
              <a:lnSpc>
                <a:spcPct val="80000"/>
              </a:lnSpc>
            </a:pPr>
            <a:r>
              <a:rPr lang="en-US"/>
              <a:t>Shape: diagonal, bidiagonal, tridiagonal, banded, triangular, trapezoidal, Hesenberg, general dense</a:t>
            </a:r>
          </a:p>
          <a:p>
            <a:pPr>
              <a:lnSpc>
                <a:spcPct val="80000"/>
              </a:lnSpc>
            </a:pPr>
            <a:r>
              <a:rPr lang="en-US"/>
              <a:t>Properties: orthogonal, positive definite, Hermetian (complex), symmetric, general</a:t>
            </a:r>
          </a:p>
          <a:p>
            <a:pPr>
              <a:lnSpc>
                <a:spcPct val="90000"/>
              </a:lnSpc>
              <a:buFont typeface="Wingdings" pitchFamily="2" charset="2"/>
              <a:buNone/>
            </a:pPr>
            <a:r>
              <a:rPr lang="en-US"/>
              <a:t>LAPACK is built on top of BLAS, which means it can benefit from ATLAS.</a:t>
            </a:r>
          </a:p>
        </p:txBody>
      </p:sp>
    </p:spTree>
    <p:custDataLst>
      <p:tags r:id="rId1"/>
    </p:custDataLst>
    <p:extLst>
      <p:ext uri="{BB962C8B-B14F-4D97-AF65-F5344CB8AC3E}">
        <p14:creationId xmlns:p14="http://schemas.microsoft.com/office/powerpoint/2010/main" val="42232367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21 2015</a:t>
            </a:r>
            <a:endParaRPr lang="en-US" dirty="0"/>
          </a:p>
        </p:txBody>
      </p:sp>
      <p:sp>
        <p:nvSpPr>
          <p:cNvPr id="5" name="Slide Number Placeholder 4"/>
          <p:cNvSpPr>
            <a:spLocks noGrp="1"/>
          </p:cNvSpPr>
          <p:nvPr>
            <p:ph type="sldNum" sz="quarter" idx="11"/>
          </p:nvPr>
        </p:nvSpPr>
        <p:spPr/>
        <p:txBody>
          <a:bodyPr/>
          <a:lstStyle/>
          <a:p>
            <a:fld id="{BBBEBAD3-74C2-4BE9-99A3-35A8BF940A4C}" type="slidenum">
              <a:rPr lang="en-US"/>
              <a:pPr/>
              <a:t>37</a:t>
            </a:fld>
            <a:endParaRPr lang="en-US"/>
          </a:p>
        </p:txBody>
      </p:sp>
      <p:sp>
        <p:nvSpPr>
          <p:cNvPr id="1119234" name="Rectangle 2"/>
          <p:cNvSpPr>
            <a:spLocks noGrp="1" noChangeArrowheads="1"/>
          </p:cNvSpPr>
          <p:nvPr>
            <p:ph type="title"/>
          </p:nvPr>
        </p:nvSpPr>
        <p:spPr/>
        <p:txBody>
          <a:bodyPr/>
          <a:lstStyle/>
          <a:p>
            <a:r>
              <a:rPr lang="en-US"/>
              <a:t>LAPACK Example</a:t>
            </a:r>
          </a:p>
        </p:txBody>
      </p:sp>
      <p:sp>
        <p:nvSpPr>
          <p:cNvPr id="1119235" name="Rectangle 3"/>
          <p:cNvSpPr>
            <a:spLocks noGrp="1" noChangeArrowheads="1"/>
          </p:cNvSpPr>
          <p:nvPr>
            <p:ph type="body" idx="1"/>
          </p:nvPr>
        </p:nvSpPr>
        <p:spPr/>
        <p:txBody>
          <a:bodyPr/>
          <a:lstStyle/>
          <a:p>
            <a:pPr>
              <a:lnSpc>
                <a:spcPct val="90000"/>
              </a:lnSpc>
              <a:buFont typeface="Wingdings" pitchFamily="2" charset="2"/>
              <a:buNone/>
            </a:pPr>
            <a:r>
              <a:rPr lang="en-US" sz="1800" b="1">
                <a:latin typeface="Courier New" pitchFamily="49" charset="0"/>
              </a:rPr>
              <a:t>REAL,DIMENSION(numrows,numcols) :: A</a:t>
            </a:r>
          </a:p>
          <a:p>
            <a:pPr>
              <a:lnSpc>
                <a:spcPct val="50000"/>
              </a:lnSpc>
              <a:buFont typeface="Wingdings" pitchFamily="2" charset="2"/>
              <a:buNone/>
            </a:pPr>
            <a:r>
              <a:rPr lang="en-US" sz="1800" b="1">
                <a:latin typeface="Courier New" pitchFamily="49" charset="0"/>
              </a:rPr>
              <a:t>REAL,DIMENSION(numrows)         :: B</a:t>
            </a:r>
          </a:p>
          <a:p>
            <a:pPr>
              <a:lnSpc>
                <a:spcPct val="50000"/>
              </a:lnSpc>
              <a:buFont typeface="Wingdings" pitchFamily="2" charset="2"/>
              <a:buNone/>
            </a:pPr>
            <a:r>
              <a:rPr lang="en-US" sz="1800" b="1">
                <a:latin typeface="Courier New" pitchFamily="49" charset="0"/>
              </a:rPr>
              <a:t>REAL,DIMENSION(numcols)         :: X</a:t>
            </a:r>
          </a:p>
          <a:p>
            <a:pPr>
              <a:lnSpc>
                <a:spcPct val="50000"/>
              </a:lnSpc>
              <a:buFont typeface="Wingdings" pitchFamily="2" charset="2"/>
              <a:buNone/>
            </a:pPr>
            <a:r>
              <a:rPr lang="en-US" sz="1800" b="1">
                <a:latin typeface="Courier New" pitchFamily="49" charset="0"/>
              </a:rPr>
              <a:t>INTEGER,DIMENSION(numrows)      :: pivot</a:t>
            </a:r>
          </a:p>
          <a:p>
            <a:pPr>
              <a:lnSpc>
                <a:spcPct val="50000"/>
              </a:lnSpc>
              <a:buFont typeface="Wingdings" pitchFamily="2" charset="2"/>
              <a:buNone/>
            </a:pPr>
            <a:r>
              <a:rPr lang="en-US" sz="1800" b="1">
                <a:latin typeface="Courier New" pitchFamily="49" charset="0"/>
              </a:rPr>
              <a:t>INTEGER :: row, col, info, numrhs = 1</a:t>
            </a:r>
          </a:p>
          <a:p>
            <a:pPr>
              <a:lnSpc>
                <a:spcPct val="20000"/>
              </a:lnSpc>
              <a:buFont typeface="Wingdings" pitchFamily="2" charset="2"/>
              <a:buNone/>
            </a:pPr>
            <a:endParaRPr lang="en-US" sz="1800" b="1">
              <a:latin typeface="Courier New" pitchFamily="49" charset="0"/>
            </a:endParaRPr>
          </a:p>
          <a:p>
            <a:pPr>
              <a:lnSpc>
                <a:spcPct val="30000"/>
              </a:lnSpc>
              <a:buFont typeface="Wingdings" pitchFamily="2" charset="2"/>
              <a:buNone/>
            </a:pPr>
            <a:r>
              <a:rPr lang="en-US" sz="1800" b="1">
                <a:latin typeface="Courier New" pitchFamily="49" charset="0"/>
              </a:rPr>
              <a:t>DO row = 1, numrows</a:t>
            </a:r>
          </a:p>
          <a:p>
            <a:pPr>
              <a:lnSpc>
                <a:spcPct val="50000"/>
              </a:lnSpc>
              <a:buFont typeface="Wingdings" pitchFamily="2" charset="2"/>
              <a:buNone/>
            </a:pPr>
            <a:r>
              <a:rPr lang="en-US" sz="1800" b="1">
                <a:latin typeface="Courier New" pitchFamily="49" charset="0"/>
              </a:rPr>
              <a:t>  B(row) = …</a:t>
            </a:r>
          </a:p>
          <a:p>
            <a:pPr>
              <a:lnSpc>
                <a:spcPct val="50000"/>
              </a:lnSpc>
              <a:buFont typeface="Wingdings" pitchFamily="2" charset="2"/>
              <a:buNone/>
            </a:pPr>
            <a:r>
              <a:rPr lang="en-US" sz="1800" b="1">
                <a:latin typeface="Courier New" pitchFamily="49" charset="0"/>
              </a:rPr>
              <a:t>END DO</a:t>
            </a:r>
          </a:p>
          <a:p>
            <a:pPr>
              <a:lnSpc>
                <a:spcPct val="50000"/>
              </a:lnSpc>
              <a:buFont typeface="Wingdings" pitchFamily="2" charset="2"/>
              <a:buNone/>
            </a:pPr>
            <a:r>
              <a:rPr lang="en-US" sz="1800" b="1">
                <a:latin typeface="Courier New" pitchFamily="49" charset="0"/>
              </a:rPr>
              <a:t>DO col = 1, numcols</a:t>
            </a:r>
          </a:p>
          <a:p>
            <a:pPr>
              <a:lnSpc>
                <a:spcPct val="50000"/>
              </a:lnSpc>
              <a:buFont typeface="Wingdings" pitchFamily="2" charset="2"/>
              <a:buNone/>
            </a:pPr>
            <a:r>
              <a:rPr lang="en-US" sz="1800" b="1">
                <a:latin typeface="Courier New" pitchFamily="49" charset="0"/>
              </a:rPr>
              <a:t>  DO row = 1, numrows</a:t>
            </a:r>
          </a:p>
          <a:p>
            <a:pPr>
              <a:lnSpc>
                <a:spcPct val="50000"/>
              </a:lnSpc>
              <a:buFont typeface="Wingdings" pitchFamily="2" charset="2"/>
              <a:buNone/>
            </a:pPr>
            <a:r>
              <a:rPr lang="en-US" sz="1800" b="1">
                <a:latin typeface="Courier New" pitchFamily="49" charset="0"/>
              </a:rPr>
              <a:t>    A(row,col) = …</a:t>
            </a:r>
          </a:p>
          <a:p>
            <a:pPr>
              <a:lnSpc>
                <a:spcPct val="50000"/>
              </a:lnSpc>
              <a:buFont typeface="Wingdings" pitchFamily="2" charset="2"/>
              <a:buNone/>
            </a:pPr>
            <a:r>
              <a:rPr lang="en-US" sz="1800" b="1">
                <a:latin typeface="Courier New" pitchFamily="49" charset="0"/>
              </a:rPr>
              <a:t>  END DO</a:t>
            </a:r>
          </a:p>
          <a:p>
            <a:pPr>
              <a:lnSpc>
                <a:spcPct val="50000"/>
              </a:lnSpc>
              <a:buFont typeface="Wingdings" pitchFamily="2" charset="2"/>
              <a:buNone/>
            </a:pPr>
            <a:r>
              <a:rPr lang="en-US" sz="1800" b="1">
                <a:latin typeface="Courier New" pitchFamily="49" charset="0"/>
              </a:rPr>
              <a:t>END DO</a:t>
            </a:r>
          </a:p>
          <a:p>
            <a:pPr>
              <a:lnSpc>
                <a:spcPct val="50000"/>
              </a:lnSpc>
              <a:buFont typeface="Wingdings" pitchFamily="2" charset="2"/>
              <a:buNone/>
            </a:pPr>
            <a:r>
              <a:rPr lang="en-US" sz="1800" b="1">
                <a:latin typeface="Courier New" pitchFamily="49" charset="0"/>
              </a:rPr>
              <a:t>CALL </a:t>
            </a:r>
            <a:r>
              <a:rPr lang="en-US" sz="1800" b="1">
                <a:solidFill>
                  <a:schemeClr val="tx2"/>
                </a:solidFill>
                <a:latin typeface="Courier New" pitchFamily="49" charset="0"/>
              </a:rPr>
              <a:t>sgesv</a:t>
            </a:r>
            <a:r>
              <a:rPr lang="en-US" sz="1800" b="1">
                <a:latin typeface="Courier New" pitchFamily="49" charset="0"/>
              </a:rPr>
              <a:t>(numrows, numrhs, A, numrows, pivot, &amp;</a:t>
            </a:r>
          </a:p>
          <a:p>
            <a:pPr>
              <a:lnSpc>
                <a:spcPct val="60000"/>
              </a:lnSpc>
              <a:buFont typeface="Wingdings" pitchFamily="2" charset="2"/>
              <a:buNone/>
            </a:pPr>
            <a:r>
              <a:rPr lang="en-US" sz="1800" b="1">
                <a:latin typeface="Courier New" pitchFamily="49" charset="0"/>
              </a:rPr>
              <a:t>&amp;          B, numrows, info)</a:t>
            </a:r>
          </a:p>
          <a:p>
            <a:pPr>
              <a:lnSpc>
                <a:spcPct val="60000"/>
              </a:lnSpc>
              <a:buFont typeface="Wingdings" pitchFamily="2" charset="2"/>
              <a:buNone/>
            </a:pPr>
            <a:r>
              <a:rPr lang="en-US" sz="1800" b="1">
                <a:latin typeface="Courier New" pitchFamily="49" charset="0"/>
              </a:rPr>
              <a:t>DO col = 1, numcols</a:t>
            </a:r>
          </a:p>
          <a:p>
            <a:pPr>
              <a:lnSpc>
                <a:spcPct val="60000"/>
              </a:lnSpc>
              <a:buFont typeface="Wingdings" pitchFamily="2" charset="2"/>
              <a:buNone/>
            </a:pPr>
            <a:r>
              <a:rPr lang="en-US" sz="1800" b="1">
                <a:latin typeface="Courier New" pitchFamily="49" charset="0"/>
              </a:rPr>
              <a:t>  X(col) = B(col)</a:t>
            </a:r>
          </a:p>
          <a:p>
            <a:pPr>
              <a:lnSpc>
                <a:spcPct val="60000"/>
              </a:lnSpc>
              <a:buFont typeface="Wingdings" pitchFamily="2" charset="2"/>
              <a:buNone/>
            </a:pPr>
            <a:r>
              <a:rPr lang="en-US" sz="1800" b="1">
                <a:latin typeface="Courier New" pitchFamily="49" charset="0"/>
              </a:rPr>
              <a:t>END DO</a:t>
            </a:r>
          </a:p>
        </p:txBody>
      </p:sp>
    </p:spTree>
    <p:custDataLst>
      <p:tags r:id="rId1"/>
    </p:custDataLst>
    <p:extLst>
      <p:ext uri="{BB962C8B-B14F-4D97-AF65-F5344CB8AC3E}">
        <p14:creationId xmlns:p14="http://schemas.microsoft.com/office/powerpoint/2010/main" val="2577356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21 2015</a:t>
            </a:r>
            <a:endParaRPr lang="en-US" dirty="0"/>
          </a:p>
        </p:txBody>
      </p:sp>
      <p:sp>
        <p:nvSpPr>
          <p:cNvPr id="5" name="Slide Number Placeholder 4"/>
          <p:cNvSpPr>
            <a:spLocks noGrp="1"/>
          </p:cNvSpPr>
          <p:nvPr>
            <p:ph type="sldNum" sz="quarter" idx="11"/>
          </p:nvPr>
        </p:nvSpPr>
        <p:spPr/>
        <p:txBody>
          <a:bodyPr/>
          <a:lstStyle/>
          <a:p>
            <a:fld id="{CE9AD786-E015-4311-BCFA-81C17BB14A97}" type="slidenum">
              <a:rPr lang="en-US"/>
              <a:pPr/>
              <a:t>38</a:t>
            </a:fld>
            <a:endParaRPr lang="en-US"/>
          </a:p>
        </p:txBody>
      </p:sp>
      <p:sp>
        <p:nvSpPr>
          <p:cNvPr id="1120258" name="Rectangle 2"/>
          <p:cNvSpPr>
            <a:spLocks noGrp="1" noChangeArrowheads="1"/>
          </p:cNvSpPr>
          <p:nvPr>
            <p:ph type="title"/>
          </p:nvPr>
        </p:nvSpPr>
        <p:spPr/>
        <p:txBody>
          <a:bodyPr/>
          <a:lstStyle/>
          <a:p>
            <a:r>
              <a:rPr lang="en-US"/>
              <a:t>LAPACK: A Library and an API</a:t>
            </a:r>
          </a:p>
        </p:txBody>
      </p:sp>
      <p:sp>
        <p:nvSpPr>
          <p:cNvPr id="1120259" name="Rectangle 3"/>
          <p:cNvSpPr>
            <a:spLocks noGrp="1" noChangeArrowheads="1"/>
          </p:cNvSpPr>
          <p:nvPr>
            <p:ph type="body" idx="1"/>
          </p:nvPr>
        </p:nvSpPr>
        <p:spPr/>
        <p:txBody>
          <a:bodyPr/>
          <a:lstStyle/>
          <a:p>
            <a:pPr>
              <a:buFont typeface="Wingdings" pitchFamily="2" charset="2"/>
              <a:buNone/>
            </a:pPr>
            <a:r>
              <a:rPr lang="en-US"/>
              <a:t>LAPACK is a library that you can download for free from the Web:</a:t>
            </a:r>
          </a:p>
          <a:p>
            <a:pPr algn="ctr">
              <a:buFont typeface="Wingdings" pitchFamily="2" charset="2"/>
              <a:buNone/>
            </a:pPr>
            <a:r>
              <a:rPr lang="en-US" b="1">
                <a:latin typeface="Courier New" pitchFamily="49" charset="0"/>
              </a:rPr>
              <a:t>www.netlib.org</a:t>
            </a:r>
            <a:endParaRPr lang="en-US"/>
          </a:p>
          <a:p>
            <a:pPr>
              <a:buFont typeface="Wingdings" pitchFamily="2" charset="2"/>
              <a:buNone/>
            </a:pPr>
            <a:r>
              <a:rPr lang="en-US"/>
              <a:t>But, it’s also an Application Programming Interface (API): a definition of a set of routines, their arguments, and their behaviors.</a:t>
            </a:r>
          </a:p>
          <a:p>
            <a:pPr>
              <a:buFont typeface="Wingdings" pitchFamily="2" charset="2"/>
              <a:buNone/>
            </a:pPr>
            <a:r>
              <a:rPr lang="en-US"/>
              <a:t>So, anyone can write an implementation of LAPACK.</a:t>
            </a:r>
          </a:p>
        </p:txBody>
      </p:sp>
    </p:spTree>
    <p:custDataLst>
      <p:tags r:id="rId1"/>
    </p:custDataLst>
    <p:extLst>
      <p:ext uri="{BB962C8B-B14F-4D97-AF65-F5344CB8AC3E}">
        <p14:creationId xmlns:p14="http://schemas.microsoft.com/office/powerpoint/2010/main" val="33545108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21 2015</a:t>
            </a:r>
            <a:endParaRPr lang="en-US" dirty="0"/>
          </a:p>
        </p:txBody>
      </p:sp>
      <p:sp>
        <p:nvSpPr>
          <p:cNvPr id="5" name="Slide Number Placeholder 4"/>
          <p:cNvSpPr>
            <a:spLocks noGrp="1"/>
          </p:cNvSpPr>
          <p:nvPr>
            <p:ph type="sldNum" sz="quarter" idx="11"/>
          </p:nvPr>
        </p:nvSpPr>
        <p:spPr/>
        <p:txBody>
          <a:bodyPr/>
          <a:lstStyle/>
          <a:p>
            <a:fld id="{B4182356-8C19-4D7B-A04B-2DD2F097672E}" type="slidenum">
              <a:rPr lang="en-US"/>
              <a:pPr/>
              <a:t>39</a:t>
            </a:fld>
            <a:endParaRPr lang="en-US"/>
          </a:p>
        </p:txBody>
      </p:sp>
      <p:sp>
        <p:nvSpPr>
          <p:cNvPr id="1121282" name="Rectangle 2"/>
          <p:cNvSpPr>
            <a:spLocks noGrp="1" noChangeArrowheads="1"/>
          </p:cNvSpPr>
          <p:nvPr>
            <p:ph type="title"/>
          </p:nvPr>
        </p:nvSpPr>
        <p:spPr/>
        <p:txBody>
          <a:bodyPr/>
          <a:lstStyle/>
          <a:p>
            <a:r>
              <a:rPr lang="en-US"/>
              <a:t>It’s Good to Be Popular</a:t>
            </a:r>
          </a:p>
        </p:txBody>
      </p:sp>
      <p:sp>
        <p:nvSpPr>
          <p:cNvPr id="1121283" name="Rectangle 3"/>
          <p:cNvSpPr>
            <a:spLocks noGrp="1" noChangeArrowheads="1"/>
          </p:cNvSpPr>
          <p:nvPr>
            <p:ph type="body" idx="1"/>
          </p:nvPr>
        </p:nvSpPr>
        <p:spPr>
          <a:xfrm>
            <a:off x="609600" y="1371600"/>
            <a:ext cx="8001000" cy="5029200"/>
          </a:xfrm>
        </p:spPr>
        <p:txBody>
          <a:bodyPr/>
          <a:lstStyle/>
          <a:p>
            <a:pPr>
              <a:buFont typeface="Wingdings" pitchFamily="2" charset="2"/>
              <a:buNone/>
            </a:pPr>
            <a:r>
              <a:rPr lang="en-US"/>
              <a:t>LAPACK is a good choice for non-parallelized solving, because its popularity has convinced many supercomputer vendors to write their own, highly tuned versions.</a:t>
            </a:r>
          </a:p>
          <a:p>
            <a:pPr>
              <a:lnSpc>
                <a:spcPct val="90000"/>
              </a:lnSpc>
              <a:buFont typeface="Wingdings" pitchFamily="2" charset="2"/>
              <a:buNone/>
            </a:pPr>
            <a:r>
              <a:rPr lang="en-US"/>
              <a:t>The API for the LAPACK routines is the same as the portable version from NetLib, but the performance can be much better, via either ATLAS or proprietary vendor-tuned versions.</a:t>
            </a:r>
          </a:p>
          <a:p>
            <a:pPr>
              <a:lnSpc>
                <a:spcPct val="90000"/>
              </a:lnSpc>
              <a:buFont typeface="Wingdings" pitchFamily="2" charset="2"/>
              <a:buNone/>
            </a:pPr>
            <a:r>
              <a:rPr lang="en-US"/>
              <a:t>Also, some vendors have shared memory parallel versions of LAPACK.</a:t>
            </a:r>
          </a:p>
        </p:txBody>
      </p:sp>
    </p:spTree>
    <p:custDataLst>
      <p:tags r:id="rId1"/>
    </p:custDataLst>
    <p:extLst>
      <p:ext uri="{BB962C8B-B14F-4D97-AF65-F5344CB8AC3E}">
        <p14:creationId xmlns:p14="http://schemas.microsoft.com/office/powerpoint/2010/main" val="2006002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REGISTER</a:t>
            </a:r>
            <a:endParaRPr lang="en-US" dirty="0"/>
          </a:p>
        </p:txBody>
      </p:sp>
      <p:sp>
        <p:nvSpPr>
          <p:cNvPr id="3" name="Content Placeholder 2"/>
          <p:cNvSpPr>
            <a:spLocks noGrp="1"/>
          </p:cNvSpPr>
          <p:nvPr>
            <p:ph idx="1"/>
          </p:nvPr>
        </p:nvSpPr>
        <p:spPr>
          <a:xfrm>
            <a:off x="381000" y="1371600"/>
            <a:ext cx="8402638" cy="4648200"/>
          </a:xfrm>
        </p:spPr>
        <p:txBody>
          <a:bodyPr/>
          <a:lstStyle/>
          <a:p>
            <a:pPr marL="0" indent="0">
              <a:buNone/>
            </a:pPr>
            <a:r>
              <a:rPr lang="en-US" dirty="0" smtClean="0"/>
              <a:t>If you haven’t already registered, please do so.</a:t>
            </a:r>
          </a:p>
          <a:p>
            <a:pPr marL="0" indent="0">
              <a:buNone/>
            </a:pPr>
            <a:endParaRPr lang="en-US" sz="1200" dirty="0"/>
          </a:p>
          <a:p>
            <a:pPr marL="0" indent="0">
              <a:buNone/>
            </a:pPr>
            <a:r>
              <a:rPr lang="en-US" dirty="0" smtClean="0"/>
              <a:t>You can find the registration link on the </a:t>
            </a:r>
            <a:r>
              <a:rPr lang="en-US" dirty="0" err="1" smtClean="0"/>
              <a:t>SiPE</a:t>
            </a:r>
            <a:r>
              <a:rPr lang="en-US" dirty="0" smtClean="0"/>
              <a:t> webpage:</a:t>
            </a:r>
          </a:p>
          <a:p>
            <a:pPr marL="0" indent="0">
              <a:buNone/>
            </a:pPr>
            <a:endParaRPr lang="en-US" sz="1200" dirty="0" smtClean="0"/>
          </a:p>
          <a:p>
            <a:pPr marL="0" indent="0">
              <a:buNone/>
            </a:pPr>
            <a:r>
              <a:rPr lang="en-US" dirty="0" smtClean="0">
                <a:latin typeface="Courier New" panose="02070309020205020404" pitchFamily="49" charset="0"/>
                <a:cs typeface="Courier New" panose="02070309020205020404" pitchFamily="49" charset="0"/>
                <a:hlinkClick r:id="rId3"/>
              </a:rPr>
              <a:t>http://www.oscer.ou.edu/education/</a:t>
            </a:r>
            <a:endParaRPr lang="en-US" dirty="0">
              <a:latin typeface="Courier New" panose="02070309020205020404" pitchFamily="49" charset="0"/>
              <a:cs typeface="Courier New" panose="02070309020205020404" pitchFamily="49" charset="0"/>
            </a:endParaRPr>
          </a:p>
          <a:p>
            <a:pPr marL="0" indent="0">
              <a:buNone/>
            </a:pPr>
            <a:endParaRPr lang="en-US" sz="1200" dirty="0" smtClean="0"/>
          </a:p>
          <a:p>
            <a:pPr marL="0" indent="0">
              <a:buNone/>
            </a:pPr>
            <a:r>
              <a:rPr lang="en-US" dirty="0" smtClean="0"/>
              <a:t>Our ability to continue providing Supercomputing in Plain English depends on being able to show strong participation.</a:t>
            </a:r>
          </a:p>
          <a:p>
            <a:pPr marL="0" indent="0">
              <a:buNone/>
            </a:pPr>
            <a:endParaRPr lang="en-US" sz="1200" dirty="0" smtClean="0"/>
          </a:p>
          <a:p>
            <a:pPr marL="0" indent="0">
              <a:buNone/>
            </a:pPr>
            <a:r>
              <a:rPr lang="en-US" dirty="0" smtClean="0"/>
              <a:t>We use our headcounts, institution counts and state counts     (since 2001, over 2000 served, from every US state except RI and VT, plus 17 other countries, on every continent except Australia and Antarctica) to improve grant proposals.</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Grab Bag</a:t>
            </a:r>
          </a:p>
          <a:p>
            <a:pPr>
              <a:defRPr/>
            </a:pPr>
            <a:r>
              <a:rPr lang="en-US" dirty="0" smtClean="0"/>
              <a:t>Tue Apr 21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a:t>
            </a:fld>
            <a:endParaRPr lang="en-US"/>
          </a:p>
        </p:txBody>
      </p:sp>
    </p:spTree>
    <p:extLst>
      <p:ext uri="{BB962C8B-B14F-4D97-AF65-F5344CB8AC3E}">
        <p14:creationId xmlns:p14="http://schemas.microsoft.com/office/powerpoint/2010/main" val="363745530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21 2015</a:t>
            </a:r>
            <a:endParaRPr lang="en-US" dirty="0"/>
          </a:p>
        </p:txBody>
      </p:sp>
      <p:sp>
        <p:nvSpPr>
          <p:cNvPr id="5" name="Slide Number Placeholder 4"/>
          <p:cNvSpPr>
            <a:spLocks noGrp="1"/>
          </p:cNvSpPr>
          <p:nvPr>
            <p:ph type="sldNum" sz="quarter" idx="11"/>
          </p:nvPr>
        </p:nvSpPr>
        <p:spPr/>
        <p:txBody>
          <a:bodyPr/>
          <a:lstStyle/>
          <a:p>
            <a:fld id="{3CAB8864-2C94-4B3F-A62E-811ED0A331D2}" type="slidenum">
              <a:rPr lang="en-US"/>
              <a:pPr/>
              <a:t>40</a:t>
            </a:fld>
            <a:endParaRPr lang="en-US"/>
          </a:p>
        </p:txBody>
      </p:sp>
      <p:sp>
        <p:nvSpPr>
          <p:cNvPr id="1122306" name="Rectangle 2"/>
          <p:cNvSpPr>
            <a:spLocks noGrp="1" noChangeArrowheads="1"/>
          </p:cNvSpPr>
          <p:nvPr>
            <p:ph type="title"/>
          </p:nvPr>
        </p:nvSpPr>
        <p:spPr/>
        <p:txBody>
          <a:bodyPr/>
          <a:lstStyle/>
          <a:p>
            <a:r>
              <a:rPr lang="en-US"/>
              <a:t>LAPACK Performance</a:t>
            </a:r>
          </a:p>
        </p:txBody>
      </p:sp>
      <p:sp>
        <p:nvSpPr>
          <p:cNvPr id="1122307" name="Rectangle 3"/>
          <p:cNvSpPr>
            <a:spLocks noGrp="1" noChangeArrowheads="1"/>
          </p:cNvSpPr>
          <p:nvPr>
            <p:ph type="body" idx="1"/>
          </p:nvPr>
        </p:nvSpPr>
        <p:spPr/>
        <p:txBody>
          <a:bodyPr/>
          <a:lstStyle/>
          <a:p>
            <a:pPr>
              <a:lnSpc>
                <a:spcPct val="90000"/>
              </a:lnSpc>
              <a:buFont typeface="Wingdings" pitchFamily="2" charset="2"/>
              <a:buNone/>
            </a:pPr>
            <a:r>
              <a:rPr lang="en-US"/>
              <a:t>Because LAPACK uses BLAS, it’s about as fast as BLAS.</a:t>
            </a:r>
          </a:p>
          <a:p>
            <a:pPr>
              <a:lnSpc>
                <a:spcPct val="90000"/>
              </a:lnSpc>
              <a:buFont typeface="Wingdings" pitchFamily="2" charset="2"/>
              <a:buNone/>
            </a:pPr>
            <a:r>
              <a:rPr lang="en-US"/>
              <a:t>For example, DGESV (Double precision General SolVer) on a 2 GHz Pentium4 using ATLAS gets 65% of peak, compared to 69% of peak for Matrix-Matrix multiply.</a:t>
            </a:r>
          </a:p>
          <a:p>
            <a:pPr>
              <a:lnSpc>
                <a:spcPct val="90000"/>
              </a:lnSpc>
              <a:buFont typeface="Wingdings" pitchFamily="2" charset="2"/>
              <a:buNone/>
            </a:pPr>
            <a:r>
              <a:rPr lang="en-US"/>
              <a:t>In fact, an older version of LAPACK, called LINPACK, is used to determine the top 500 supercomputers in the world.</a:t>
            </a:r>
          </a:p>
        </p:txBody>
      </p:sp>
    </p:spTree>
    <p:custDataLst>
      <p:tags r:id="rId1"/>
    </p:custDataLst>
    <p:extLst>
      <p:ext uri="{BB962C8B-B14F-4D97-AF65-F5344CB8AC3E}">
        <p14:creationId xmlns:p14="http://schemas.microsoft.com/office/powerpoint/2010/main" val="4845134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21 2015</a:t>
            </a:r>
            <a:endParaRPr lang="en-US" dirty="0"/>
          </a:p>
        </p:txBody>
      </p:sp>
      <p:sp>
        <p:nvSpPr>
          <p:cNvPr id="5" name="Slide Number Placeholder 4"/>
          <p:cNvSpPr>
            <a:spLocks noGrp="1"/>
          </p:cNvSpPr>
          <p:nvPr>
            <p:ph type="sldNum" sz="quarter" idx="11"/>
          </p:nvPr>
        </p:nvSpPr>
        <p:spPr/>
        <p:txBody>
          <a:bodyPr/>
          <a:lstStyle/>
          <a:p>
            <a:fld id="{6D1FB173-2BCE-4D5E-95CA-7798FD64627B}" type="slidenum">
              <a:rPr lang="en-US"/>
              <a:pPr/>
              <a:t>41</a:t>
            </a:fld>
            <a:endParaRPr lang="en-US"/>
          </a:p>
        </p:txBody>
      </p:sp>
      <p:sp>
        <p:nvSpPr>
          <p:cNvPr id="1123330" name="Rectangle 2"/>
          <p:cNvSpPr>
            <a:spLocks noGrp="1" noChangeArrowheads="1"/>
          </p:cNvSpPr>
          <p:nvPr>
            <p:ph type="title"/>
          </p:nvPr>
        </p:nvSpPr>
        <p:spPr/>
        <p:txBody>
          <a:bodyPr/>
          <a:lstStyle/>
          <a:p>
            <a:r>
              <a:rPr lang="en-US"/>
              <a:t>ScaLAPACK</a:t>
            </a:r>
          </a:p>
        </p:txBody>
      </p:sp>
      <p:sp>
        <p:nvSpPr>
          <p:cNvPr id="1123331" name="Rectangle 3"/>
          <p:cNvSpPr>
            <a:spLocks noGrp="1" noChangeArrowheads="1"/>
          </p:cNvSpPr>
          <p:nvPr>
            <p:ph type="body" idx="1"/>
          </p:nvPr>
        </p:nvSpPr>
        <p:spPr>
          <a:xfrm>
            <a:off x="533400" y="1295400"/>
            <a:ext cx="8077200" cy="5105400"/>
          </a:xfrm>
        </p:spPr>
        <p:txBody>
          <a:bodyPr/>
          <a:lstStyle/>
          <a:p>
            <a:pPr>
              <a:buFont typeface="Wingdings" pitchFamily="2" charset="2"/>
              <a:buNone/>
            </a:pPr>
            <a:r>
              <a:rPr lang="en-US" b="1" u="sng"/>
              <a:t>ScaLAPACK</a:t>
            </a:r>
            <a:r>
              <a:rPr lang="en-US"/>
              <a:t> is the distributed parallel (MPI) version of LAPACK.  It actually contains only a subset of the LAPACK routines, and has a somewhat awkward Application Programming Interface (API).</a:t>
            </a:r>
          </a:p>
          <a:p>
            <a:pPr>
              <a:buFont typeface="Wingdings" pitchFamily="2" charset="2"/>
              <a:buNone/>
            </a:pPr>
            <a:r>
              <a:rPr lang="en-US"/>
              <a:t>Like LAPACK, ScaLAPACK is also available from</a:t>
            </a:r>
          </a:p>
          <a:p>
            <a:pPr algn="ctr">
              <a:buFont typeface="Wingdings" pitchFamily="2" charset="2"/>
              <a:buNone/>
            </a:pPr>
            <a:r>
              <a:rPr lang="en-US" b="1">
                <a:latin typeface="Courier New" pitchFamily="49" charset="0"/>
              </a:rPr>
              <a:t>www.netlib.org</a:t>
            </a:r>
            <a:r>
              <a:rPr lang="en-US"/>
              <a:t>.</a:t>
            </a:r>
          </a:p>
        </p:txBody>
      </p:sp>
    </p:spTree>
    <p:custDataLst>
      <p:tags r:id="rId1"/>
    </p:custDataLst>
    <p:extLst>
      <p:ext uri="{BB962C8B-B14F-4D97-AF65-F5344CB8AC3E}">
        <p14:creationId xmlns:p14="http://schemas.microsoft.com/office/powerpoint/2010/main" val="6451983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21 2015</a:t>
            </a:r>
            <a:endParaRPr lang="en-US" dirty="0"/>
          </a:p>
        </p:txBody>
      </p:sp>
      <p:sp>
        <p:nvSpPr>
          <p:cNvPr id="5" name="Slide Number Placeholder 4"/>
          <p:cNvSpPr>
            <a:spLocks noGrp="1"/>
          </p:cNvSpPr>
          <p:nvPr>
            <p:ph type="sldNum" sz="quarter" idx="11"/>
          </p:nvPr>
        </p:nvSpPr>
        <p:spPr/>
        <p:txBody>
          <a:bodyPr/>
          <a:lstStyle/>
          <a:p>
            <a:fld id="{0350C5F6-27C5-48D5-95CF-FB3D6DA41F6E}" type="slidenum">
              <a:rPr lang="en-US"/>
              <a:pPr/>
              <a:t>42</a:t>
            </a:fld>
            <a:endParaRPr lang="en-US"/>
          </a:p>
        </p:txBody>
      </p:sp>
      <p:sp>
        <p:nvSpPr>
          <p:cNvPr id="1124354" name="Rectangle 2"/>
          <p:cNvSpPr>
            <a:spLocks noGrp="1" noChangeArrowheads="1"/>
          </p:cNvSpPr>
          <p:nvPr>
            <p:ph type="title"/>
          </p:nvPr>
        </p:nvSpPr>
        <p:spPr/>
        <p:txBody>
          <a:bodyPr/>
          <a:lstStyle/>
          <a:p>
            <a:r>
              <a:rPr lang="en-US"/>
              <a:t>PETSc</a:t>
            </a:r>
          </a:p>
        </p:txBody>
      </p:sp>
      <p:sp>
        <p:nvSpPr>
          <p:cNvPr id="1124355" name="Rectangle 3"/>
          <p:cNvSpPr>
            <a:spLocks noGrp="1" noChangeArrowheads="1"/>
          </p:cNvSpPr>
          <p:nvPr>
            <p:ph type="body" idx="1"/>
          </p:nvPr>
        </p:nvSpPr>
        <p:spPr/>
        <p:txBody>
          <a:bodyPr/>
          <a:lstStyle/>
          <a:p>
            <a:pPr>
              <a:buFont typeface="Wingdings" pitchFamily="2" charset="2"/>
              <a:buNone/>
            </a:pPr>
            <a:r>
              <a:rPr lang="en-US" b="1" u="sng"/>
              <a:t>PETSc</a:t>
            </a:r>
            <a:r>
              <a:rPr lang="en-US"/>
              <a:t> (Portable, Extensible Toolkit for Scientific Computation) is a solver library for sparse matrices that uses distributed parallelism (MPI).</a:t>
            </a:r>
          </a:p>
          <a:p>
            <a:pPr>
              <a:buFont typeface="Wingdings" pitchFamily="2" charset="2"/>
              <a:buNone/>
            </a:pPr>
            <a:r>
              <a:rPr lang="en-US"/>
              <a:t>PETSc is designed for general sparse matrices with no special properties, but it also works well for sparse matrices with simple properties like banding and symmetry.</a:t>
            </a:r>
          </a:p>
          <a:p>
            <a:pPr>
              <a:buFont typeface="Wingdings" pitchFamily="2" charset="2"/>
              <a:buNone/>
            </a:pPr>
            <a:r>
              <a:rPr lang="en-US"/>
              <a:t>It has a simpler, more intuitive Application Programming Interface than ScaLAPACK.</a:t>
            </a:r>
          </a:p>
        </p:txBody>
      </p:sp>
    </p:spTree>
    <p:custDataLst>
      <p:tags r:id="rId1"/>
    </p:custDataLst>
    <p:extLst>
      <p:ext uri="{BB962C8B-B14F-4D97-AF65-F5344CB8AC3E}">
        <p14:creationId xmlns:p14="http://schemas.microsoft.com/office/powerpoint/2010/main" val="29993351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21 2015</a:t>
            </a:r>
            <a:endParaRPr lang="en-US" dirty="0"/>
          </a:p>
        </p:txBody>
      </p:sp>
      <p:sp>
        <p:nvSpPr>
          <p:cNvPr id="5" name="Slide Number Placeholder 4"/>
          <p:cNvSpPr>
            <a:spLocks noGrp="1"/>
          </p:cNvSpPr>
          <p:nvPr>
            <p:ph type="sldNum" sz="quarter" idx="11"/>
          </p:nvPr>
        </p:nvSpPr>
        <p:spPr/>
        <p:txBody>
          <a:bodyPr/>
          <a:lstStyle/>
          <a:p>
            <a:fld id="{8602F8A3-7254-4161-B89B-6E33621D3719}" type="slidenum">
              <a:rPr lang="en-US"/>
              <a:pPr/>
              <a:t>43</a:t>
            </a:fld>
            <a:endParaRPr lang="en-US"/>
          </a:p>
        </p:txBody>
      </p:sp>
      <p:sp>
        <p:nvSpPr>
          <p:cNvPr id="1125378" name="Rectangle 2"/>
          <p:cNvSpPr>
            <a:spLocks noGrp="1" noChangeArrowheads="1"/>
          </p:cNvSpPr>
          <p:nvPr>
            <p:ph type="title"/>
          </p:nvPr>
        </p:nvSpPr>
        <p:spPr/>
        <p:txBody>
          <a:bodyPr/>
          <a:lstStyle/>
          <a:p>
            <a:r>
              <a:rPr lang="en-US"/>
              <a:t>Pick Your Solver Package</a:t>
            </a:r>
          </a:p>
        </p:txBody>
      </p:sp>
      <p:sp>
        <p:nvSpPr>
          <p:cNvPr id="1125379" name="Rectangle 3"/>
          <p:cNvSpPr>
            <a:spLocks noGrp="1" noChangeArrowheads="1"/>
          </p:cNvSpPr>
          <p:nvPr>
            <p:ph type="body" idx="1"/>
          </p:nvPr>
        </p:nvSpPr>
        <p:spPr/>
        <p:txBody>
          <a:bodyPr/>
          <a:lstStyle/>
          <a:p>
            <a:r>
              <a:rPr lang="en-US"/>
              <a:t>Dense Matrix</a:t>
            </a:r>
          </a:p>
          <a:p>
            <a:pPr lvl="1"/>
            <a:r>
              <a:rPr lang="en-US" sz="2600"/>
              <a:t>Serial: LAPACK</a:t>
            </a:r>
          </a:p>
          <a:p>
            <a:pPr lvl="1"/>
            <a:r>
              <a:rPr lang="en-US" sz="2600"/>
              <a:t>Shared Memory Parallel: threaded LAPACK</a:t>
            </a:r>
          </a:p>
          <a:p>
            <a:pPr lvl="1"/>
            <a:r>
              <a:rPr lang="en-US" sz="2600"/>
              <a:t>Distributed Parallel: ScaLAPACK</a:t>
            </a:r>
          </a:p>
          <a:p>
            <a:r>
              <a:rPr lang="en-US"/>
              <a:t>Sparse Matrix: PETSc</a:t>
            </a:r>
          </a:p>
        </p:txBody>
      </p:sp>
    </p:spTree>
    <p:custDataLst>
      <p:tags r:id="rId1"/>
    </p:custDataLst>
    <p:extLst>
      <p:ext uri="{BB962C8B-B14F-4D97-AF65-F5344CB8AC3E}">
        <p14:creationId xmlns:p14="http://schemas.microsoft.com/office/powerpoint/2010/main" val="36726768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2" name="Rectangle 2"/>
          <p:cNvSpPr>
            <a:spLocks noGrp="1" noChangeArrowheads="1"/>
          </p:cNvSpPr>
          <p:nvPr>
            <p:ph type="ctrTitle"/>
          </p:nvPr>
        </p:nvSpPr>
        <p:spPr>
          <a:xfrm>
            <a:off x="990600" y="2057400"/>
            <a:ext cx="7772400" cy="1143000"/>
          </a:xfrm>
        </p:spPr>
        <p:txBody>
          <a:bodyPr/>
          <a:lstStyle/>
          <a:p>
            <a:r>
              <a:rPr lang="en-US" sz="6000"/>
              <a:t>I/O Libraries</a:t>
            </a:r>
          </a:p>
        </p:txBody>
      </p:sp>
    </p:spTree>
    <p:custDataLst>
      <p:tags r:id="rId1"/>
    </p:custDataLst>
    <p:extLst>
      <p:ext uri="{BB962C8B-B14F-4D97-AF65-F5344CB8AC3E}">
        <p14:creationId xmlns:p14="http://schemas.microsoft.com/office/powerpoint/2010/main" val="41677107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21 2015</a:t>
            </a:r>
            <a:endParaRPr lang="en-US" dirty="0"/>
          </a:p>
        </p:txBody>
      </p:sp>
      <p:sp>
        <p:nvSpPr>
          <p:cNvPr id="5" name="Slide Number Placeholder 4"/>
          <p:cNvSpPr>
            <a:spLocks noGrp="1"/>
          </p:cNvSpPr>
          <p:nvPr>
            <p:ph type="sldNum" sz="quarter" idx="11"/>
          </p:nvPr>
        </p:nvSpPr>
        <p:spPr/>
        <p:txBody>
          <a:bodyPr/>
          <a:lstStyle/>
          <a:p>
            <a:fld id="{D5756B38-5201-4E3A-8841-433D63D1227B}" type="slidenum">
              <a:rPr lang="en-US"/>
              <a:pPr/>
              <a:t>45</a:t>
            </a:fld>
            <a:endParaRPr lang="en-US"/>
          </a:p>
        </p:txBody>
      </p:sp>
      <p:sp>
        <p:nvSpPr>
          <p:cNvPr id="1127426" name="Rectangle 2"/>
          <p:cNvSpPr>
            <a:spLocks noGrp="1" noChangeArrowheads="1"/>
          </p:cNvSpPr>
          <p:nvPr>
            <p:ph type="title"/>
          </p:nvPr>
        </p:nvSpPr>
        <p:spPr/>
        <p:txBody>
          <a:bodyPr/>
          <a:lstStyle/>
          <a:p>
            <a:r>
              <a:rPr lang="en-US"/>
              <a:t>I/O Challenges</a:t>
            </a:r>
          </a:p>
        </p:txBody>
      </p:sp>
      <p:sp>
        <p:nvSpPr>
          <p:cNvPr id="1127427" name="Rectangle 3"/>
          <p:cNvSpPr>
            <a:spLocks noGrp="1" noChangeArrowheads="1"/>
          </p:cNvSpPr>
          <p:nvPr>
            <p:ph type="body" idx="1"/>
          </p:nvPr>
        </p:nvSpPr>
        <p:spPr>
          <a:xfrm>
            <a:off x="533400" y="1295400"/>
            <a:ext cx="8001000" cy="4953000"/>
          </a:xfrm>
        </p:spPr>
        <p:txBody>
          <a:bodyPr/>
          <a:lstStyle/>
          <a:p>
            <a:pPr>
              <a:buFont typeface="Wingdings" pitchFamily="2" charset="2"/>
              <a:buNone/>
            </a:pPr>
            <a:r>
              <a:rPr lang="en-US"/>
              <a:t>I/O presents two important challenges to scientific computing:</a:t>
            </a:r>
          </a:p>
          <a:p>
            <a:pPr>
              <a:lnSpc>
                <a:spcPct val="80000"/>
              </a:lnSpc>
            </a:pPr>
            <a:r>
              <a:rPr lang="en-US"/>
              <a:t>Performance</a:t>
            </a:r>
          </a:p>
          <a:p>
            <a:pPr>
              <a:lnSpc>
                <a:spcPct val="80000"/>
              </a:lnSpc>
            </a:pPr>
            <a:r>
              <a:rPr lang="en-US"/>
              <a:t>Portability</a:t>
            </a:r>
          </a:p>
          <a:p>
            <a:pPr>
              <a:buFont typeface="Wingdings" pitchFamily="2" charset="2"/>
              <a:buNone/>
            </a:pPr>
            <a:r>
              <a:rPr lang="en-US"/>
              <a:t>The performance issue arises because I/O is much more time-consuming than computation, as we saw in the “Storage Hierarchy” session.</a:t>
            </a:r>
          </a:p>
          <a:p>
            <a:pPr>
              <a:buFont typeface="Wingdings" pitchFamily="2" charset="2"/>
              <a:buNone/>
            </a:pPr>
            <a:r>
              <a:rPr lang="en-US"/>
              <a:t>The portability issue arises because different kinds of computers can have different ways of representing real (floating point) numbers.</a:t>
            </a:r>
          </a:p>
        </p:txBody>
      </p:sp>
    </p:spTree>
    <p:custDataLst>
      <p:tags r:id="rId1"/>
    </p:custDataLst>
    <p:extLst>
      <p:ext uri="{BB962C8B-B14F-4D97-AF65-F5344CB8AC3E}">
        <p14:creationId xmlns:p14="http://schemas.microsoft.com/office/powerpoint/2010/main" val="9718504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21 2015</a:t>
            </a:r>
            <a:endParaRPr lang="en-US" dirty="0"/>
          </a:p>
        </p:txBody>
      </p:sp>
      <p:sp>
        <p:nvSpPr>
          <p:cNvPr id="5" name="Slide Number Placeholder 4"/>
          <p:cNvSpPr>
            <a:spLocks noGrp="1"/>
          </p:cNvSpPr>
          <p:nvPr>
            <p:ph type="sldNum" sz="quarter" idx="11"/>
          </p:nvPr>
        </p:nvSpPr>
        <p:spPr/>
        <p:txBody>
          <a:bodyPr/>
          <a:lstStyle/>
          <a:p>
            <a:fld id="{6281BD89-E5C1-4FA4-8465-8CFB3A578EC5}" type="slidenum">
              <a:rPr lang="en-US"/>
              <a:pPr/>
              <a:t>46</a:t>
            </a:fld>
            <a:endParaRPr lang="en-US"/>
          </a:p>
        </p:txBody>
      </p:sp>
      <p:sp>
        <p:nvSpPr>
          <p:cNvPr id="1128450" name="Rectangle 2"/>
          <p:cNvSpPr>
            <a:spLocks noGrp="1" noChangeArrowheads="1"/>
          </p:cNvSpPr>
          <p:nvPr>
            <p:ph type="title"/>
          </p:nvPr>
        </p:nvSpPr>
        <p:spPr/>
        <p:txBody>
          <a:bodyPr/>
          <a:lstStyle/>
          <a:p>
            <a:r>
              <a:rPr lang="en-US"/>
              <a:t>Storage Formats</a:t>
            </a:r>
          </a:p>
        </p:txBody>
      </p:sp>
      <p:sp>
        <p:nvSpPr>
          <p:cNvPr id="1128451" name="Rectangle 3"/>
          <p:cNvSpPr>
            <a:spLocks noGrp="1" noChangeArrowheads="1"/>
          </p:cNvSpPr>
          <p:nvPr>
            <p:ph type="body" idx="1"/>
          </p:nvPr>
        </p:nvSpPr>
        <p:spPr/>
        <p:txBody>
          <a:bodyPr/>
          <a:lstStyle/>
          <a:p>
            <a:pPr>
              <a:buFont typeface="Wingdings" pitchFamily="2" charset="2"/>
              <a:buNone/>
            </a:pPr>
            <a:r>
              <a:rPr lang="en-US"/>
              <a:t>When you use a </a:t>
            </a:r>
            <a:r>
              <a:rPr lang="en-US" b="1">
                <a:latin typeface="Courier New" pitchFamily="49" charset="0"/>
              </a:rPr>
              <a:t>PRINT</a:t>
            </a:r>
            <a:r>
              <a:rPr lang="en-US"/>
              <a:t> statement in Fortran or a </a:t>
            </a:r>
            <a:r>
              <a:rPr lang="en-US" b="1">
                <a:latin typeface="Courier New" pitchFamily="49" charset="0"/>
              </a:rPr>
              <a:t>printf</a:t>
            </a:r>
            <a:r>
              <a:rPr lang="en-US"/>
              <a:t> in C or output to </a:t>
            </a:r>
            <a:r>
              <a:rPr lang="en-US" b="1">
                <a:latin typeface="Courier New" pitchFamily="49" charset="0"/>
              </a:rPr>
              <a:t>cout</a:t>
            </a:r>
            <a:r>
              <a:rPr lang="en-US"/>
              <a:t> in C++, you are asking the program to output data in human-readable form:</a:t>
            </a:r>
          </a:p>
          <a:p>
            <a:pPr>
              <a:buFont typeface="Wingdings" pitchFamily="2" charset="2"/>
              <a:buNone/>
            </a:pPr>
            <a:r>
              <a:rPr lang="en-US"/>
              <a:t>  </a:t>
            </a:r>
            <a:r>
              <a:rPr lang="en-US" b="1">
                <a:latin typeface="Courier New" pitchFamily="49" charset="0"/>
              </a:rPr>
              <a:t>x = 5</a:t>
            </a:r>
          </a:p>
          <a:p>
            <a:pPr>
              <a:buFont typeface="Wingdings" pitchFamily="2" charset="2"/>
              <a:buNone/>
            </a:pPr>
            <a:r>
              <a:rPr lang="en-US" b="1">
                <a:latin typeface="Courier New" pitchFamily="49" charset="0"/>
              </a:rPr>
              <a:t> PRINT *, x</a:t>
            </a:r>
          </a:p>
          <a:p>
            <a:pPr>
              <a:buFont typeface="Wingdings" pitchFamily="2" charset="2"/>
              <a:buNone/>
            </a:pPr>
            <a:r>
              <a:rPr lang="en-US"/>
              <a:t>But what if the value that you want to output is a real number with lots of significant digits?</a:t>
            </a:r>
          </a:p>
          <a:p>
            <a:pPr>
              <a:buFont typeface="Wingdings" pitchFamily="2" charset="2"/>
              <a:buNone/>
            </a:pPr>
            <a:r>
              <a:rPr lang="en-US" b="1">
                <a:latin typeface="Courier New" pitchFamily="49" charset="0"/>
              </a:rPr>
              <a:t>   1.3456789E+23</a:t>
            </a:r>
          </a:p>
        </p:txBody>
      </p:sp>
    </p:spTree>
    <p:custDataLst>
      <p:tags r:id="rId1"/>
    </p:custDataLst>
    <p:extLst>
      <p:ext uri="{BB962C8B-B14F-4D97-AF65-F5344CB8AC3E}">
        <p14:creationId xmlns:p14="http://schemas.microsoft.com/office/powerpoint/2010/main" val="4941022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21 2015</a:t>
            </a:r>
            <a:endParaRPr lang="en-US" dirty="0"/>
          </a:p>
        </p:txBody>
      </p:sp>
      <p:sp>
        <p:nvSpPr>
          <p:cNvPr id="5" name="Slide Number Placeholder 4"/>
          <p:cNvSpPr>
            <a:spLocks noGrp="1"/>
          </p:cNvSpPr>
          <p:nvPr>
            <p:ph type="sldNum" sz="quarter" idx="11"/>
          </p:nvPr>
        </p:nvSpPr>
        <p:spPr/>
        <p:txBody>
          <a:bodyPr/>
          <a:lstStyle/>
          <a:p>
            <a:fld id="{3424B29F-06F2-445D-8852-943C1FFC3E8A}" type="slidenum">
              <a:rPr lang="en-US"/>
              <a:pPr/>
              <a:t>47</a:t>
            </a:fld>
            <a:endParaRPr lang="en-US"/>
          </a:p>
        </p:txBody>
      </p:sp>
      <p:sp>
        <p:nvSpPr>
          <p:cNvPr id="1129474" name="Rectangle 2"/>
          <p:cNvSpPr>
            <a:spLocks noGrp="1" noChangeArrowheads="1"/>
          </p:cNvSpPr>
          <p:nvPr>
            <p:ph type="title"/>
          </p:nvPr>
        </p:nvSpPr>
        <p:spPr/>
        <p:txBody>
          <a:bodyPr/>
          <a:lstStyle/>
          <a:p>
            <a:r>
              <a:rPr lang="en-US"/>
              <a:t>Data Output as Text</a:t>
            </a:r>
          </a:p>
        </p:txBody>
      </p:sp>
      <p:sp>
        <p:nvSpPr>
          <p:cNvPr id="1129475" name="Rectangle 3"/>
          <p:cNvSpPr>
            <a:spLocks noGrp="1" noChangeArrowheads="1"/>
          </p:cNvSpPr>
          <p:nvPr>
            <p:ph type="body" idx="1"/>
          </p:nvPr>
        </p:nvSpPr>
        <p:spPr/>
        <p:txBody>
          <a:bodyPr/>
          <a:lstStyle/>
          <a:p>
            <a:pPr>
              <a:buFont typeface="Wingdings" pitchFamily="2" charset="2"/>
              <a:buNone/>
            </a:pPr>
            <a:r>
              <a:rPr lang="en-US" b="1">
                <a:latin typeface="Courier New" pitchFamily="49" charset="0"/>
              </a:rPr>
              <a:t>   1.3456789E+23</a:t>
            </a:r>
          </a:p>
          <a:p>
            <a:pPr>
              <a:buFont typeface="Wingdings" pitchFamily="2" charset="2"/>
              <a:buNone/>
            </a:pPr>
            <a:r>
              <a:rPr lang="en-US"/>
              <a:t>When you output data as text, each character takes 1 byte.</a:t>
            </a:r>
          </a:p>
          <a:p>
            <a:pPr>
              <a:buFont typeface="Wingdings" pitchFamily="2" charset="2"/>
              <a:buNone/>
            </a:pPr>
            <a:r>
              <a:rPr lang="en-US"/>
              <a:t>So if you output a number with lots of digits, then you’re outputting lots of bytes.</a:t>
            </a:r>
          </a:p>
          <a:p>
            <a:pPr>
              <a:buFont typeface="Wingdings" pitchFamily="2" charset="2"/>
              <a:buNone/>
            </a:pPr>
            <a:r>
              <a:rPr lang="en-US"/>
              <a:t>For example, the above number takes 13 bytes to output as text.</a:t>
            </a:r>
          </a:p>
          <a:p>
            <a:pPr>
              <a:buFont typeface="Wingdings" pitchFamily="2" charset="2"/>
              <a:buNone/>
            </a:pPr>
            <a:r>
              <a:rPr lang="en-US" b="1" u="sng">
                <a:solidFill>
                  <a:schemeClr val="folHlink"/>
                </a:solidFill>
              </a:rPr>
              <a:t>Jargon</a:t>
            </a:r>
            <a:r>
              <a:rPr lang="en-US"/>
              <a:t>:  Text is sometimes called </a:t>
            </a:r>
            <a:r>
              <a:rPr lang="en-US" b="1" u="sng"/>
              <a:t>ASCII</a:t>
            </a:r>
            <a:r>
              <a:rPr lang="en-US"/>
              <a:t> (American Standard Code for Information Interchange).</a:t>
            </a:r>
          </a:p>
        </p:txBody>
      </p:sp>
    </p:spTree>
    <p:custDataLst>
      <p:tags r:id="rId1"/>
    </p:custDataLst>
    <p:extLst>
      <p:ext uri="{BB962C8B-B14F-4D97-AF65-F5344CB8AC3E}">
        <p14:creationId xmlns:p14="http://schemas.microsoft.com/office/powerpoint/2010/main" val="19113096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21 2015</a:t>
            </a:r>
            <a:endParaRPr lang="en-US" dirty="0"/>
          </a:p>
        </p:txBody>
      </p:sp>
      <p:sp>
        <p:nvSpPr>
          <p:cNvPr id="5" name="Slide Number Placeholder 4"/>
          <p:cNvSpPr>
            <a:spLocks noGrp="1"/>
          </p:cNvSpPr>
          <p:nvPr>
            <p:ph type="sldNum" sz="quarter" idx="11"/>
          </p:nvPr>
        </p:nvSpPr>
        <p:spPr/>
        <p:txBody>
          <a:bodyPr/>
          <a:lstStyle/>
          <a:p>
            <a:fld id="{093688F2-4B28-43E2-A26E-94558A986B05}" type="slidenum">
              <a:rPr lang="en-US"/>
              <a:pPr/>
              <a:t>48</a:t>
            </a:fld>
            <a:endParaRPr lang="en-US"/>
          </a:p>
        </p:txBody>
      </p:sp>
      <p:sp>
        <p:nvSpPr>
          <p:cNvPr id="1130498" name="Rectangle 2"/>
          <p:cNvSpPr>
            <a:spLocks noGrp="1" noChangeArrowheads="1"/>
          </p:cNvSpPr>
          <p:nvPr>
            <p:ph type="title"/>
          </p:nvPr>
        </p:nvSpPr>
        <p:spPr/>
        <p:txBody>
          <a:bodyPr/>
          <a:lstStyle/>
          <a:p>
            <a:r>
              <a:rPr lang="en-US"/>
              <a:t>Output Data in Binary</a:t>
            </a:r>
          </a:p>
        </p:txBody>
      </p:sp>
      <p:sp>
        <p:nvSpPr>
          <p:cNvPr id="1130499" name="Rectangle 3"/>
          <p:cNvSpPr>
            <a:spLocks noGrp="1" noChangeArrowheads="1"/>
          </p:cNvSpPr>
          <p:nvPr>
            <p:ph type="body" idx="1"/>
          </p:nvPr>
        </p:nvSpPr>
        <p:spPr>
          <a:xfrm>
            <a:off x="533400" y="1295400"/>
            <a:ext cx="8153400" cy="5181600"/>
          </a:xfrm>
        </p:spPr>
        <p:txBody>
          <a:bodyPr/>
          <a:lstStyle/>
          <a:p>
            <a:pPr>
              <a:buFont typeface="Wingdings" pitchFamily="2" charset="2"/>
              <a:buNone/>
            </a:pPr>
            <a:r>
              <a:rPr lang="en-US" dirty="0"/>
              <a:t>Inside the computer, a single precision real number </a:t>
            </a:r>
            <a:r>
              <a:rPr lang="en-US" dirty="0" smtClean="0"/>
              <a:t>         (</a:t>
            </a:r>
            <a:r>
              <a:rPr lang="en-US" dirty="0"/>
              <a:t>Fortran </a:t>
            </a:r>
            <a:r>
              <a:rPr lang="en-US" b="1" dirty="0">
                <a:latin typeface="Courier New" pitchFamily="49" charset="0"/>
              </a:rPr>
              <a:t>REAL</a:t>
            </a:r>
            <a:r>
              <a:rPr lang="en-US" dirty="0"/>
              <a:t>, C/C++ </a:t>
            </a:r>
            <a:r>
              <a:rPr lang="en-US" b="1" dirty="0">
                <a:latin typeface="Courier New" pitchFamily="49" charset="0"/>
              </a:rPr>
              <a:t>float</a:t>
            </a:r>
            <a:r>
              <a:rPr lang="en-US" dirty="0"/>
              <a:t>) typically requires 4 bytes</a:t>
            </a:r>
            <a:r>
              <a:rPr lang="en-US" dirty="0" smtClean="0"/>
              <a:t>,  </a:t>
            </a:r>
            <a:r>
              <a:rPr lang="en-US" dirty="0"/>
              <a:t>and a double precision number (</a:t>
            </a:r>
            <a:r>
              <a:rPr lang="en-US" b="1" dirty="0">
                <a:latin typeface="Courier New" pitchFamily="49" charset="0"/>
              </a:rPr>
              <a:t>DOUBLE PRECISION</a:t>
            </a:r>
            <a:r>
              <a:rPr lang="en-US" dirty="0"/>
              <a:t> or </a:t>
            </a:r>
            <a:r>
              <a:rPr lang="en-US" b="1" dirty="0">
                <a:latin typeface="Courier New" pitchFamily="49" charset="0"/>
              </a:rPr>
              <a:t>double</a:t>
            </a:r>
            <a:r>
              <a:rPr lang="en-US" dirty="0"/>
              <a:t>) typically requires 8.</a:t>
            </a:r>
          </a:p>
          <a:p>
            <a:pPr>
              <a:buFont typeface="Wingdings" pitchFamily="2" charset="2"/>
              <a:buNone/>
            </a:pPr>
            <a:r>
              <a:rPr lang="en-US" dirty="0"/>
              <a:t>That’s less than 13.</a:t>
            </a:r>
          </a:p>
          <a:p>
            <a:pPr>
              <a:buFont typeface="Wingdings" pitchFamily="2" charset="2"/>
              <a:buNone/>
            </a:pPr>
            <a:r>
              <a:rPr lang="en-US" dirty="0"/>
              <a:t>Since I/O is very expensive, it’s better to output 4 or 8 bytes than 13 or more.</a:t>
            </a:r>
          </a:p>
          <a:p>
            <a:pPr>
              <a:buFont typeface="Wingdings" pitchFamily="2" charset="2"/>
              <a:buNone/>
            </a:pPr>
            <a:r>
              <a:rPr lang="en-US" dirty="0"/>
              <a:t>Happily, Fortran, C and C++ allow you to output data as </a:t>
            </a:r>
            <a:r>
              <a:rPr lang="en-US" b="1" u="sng" dirty="0"/>
              <a:t>binary</a:t>
            </a:r>
            <a:r>
              <a:rPr lang="en-US" dirty="0"/>
              <a:t> (internal representation) rather than as text.</a:t>
            </a:r>
          </a:p>
        </p:txBody>
      </p:sp>
    </p:spTree>
    <p:custDataLst>
      <p:tags r:id="rId1"/>
    </p:custDataLst>
    <p:extLst>
      <p:ext uri="{BB962C8B-B14F-4D97-AF65-F5344CB8AC3E}">
        <p14:creationId xmlns:p14="http://schemas.microsoft.com/office/powerpoint/2010/main" val="25895951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21 2015</a:t>
            </a:r>
            <a:endParaRPr lang="en-US" dirty="0"/>
          </a:p>
        </p:txBody>
      </p:sp>
      <p:sp>
        <p:nvSpPr>
          <p:cNvPr id="5" name="Slide Number Placeholder 4"/>
          <p:cNvSpPr>
            <a:spLocks noGrp="1"/>
          </p:cNvSpPr>
          <p:nvPr>
            <p:ph type="sldNum" sz="quarter" idx="11"/>
          </p:nvPr>
        </p:nvSpPr>
        <p:spPr/>
        <p:txBody>
          <a:bodyPr/>
          <a:lstStyle/>
          <a:p>
            <a:fld id="{1F22C326-3771-4BB7-AAEA-59EEDB130DDE}" type="slidenum">
              <a:rPr lang="en-US"/>
              <a:pPr/>
              <a:t>49</a:t>
            </a:fld>
            <a:endParaRPr lang="en-US"/>
          </a:p>
        </p:txBody>
      </p:sp>
      <p:sp>
        <p:nvSpPr>
          <p:cNvPr id="1131522" name="Rectangle 2"/>
          <p:cNvSpPr>
            <a:spLocks noGrp="1" noChangeArrowheads="1"/>
          </p:cNvSpPr>
          <p:nvPr>
            <p:ph type="title"/>
          </p:nvPr>
        </p:nvSpPr>
        <p:spPr/>
        <p:txBody>
          <a:bodyPr/>
          <a:lstStyle/>
          <a:p>
            <a:r>
              <a:rPr lang="en-US"/>
              <a:t>Binary Output Problems</a:t>
            </a:r>
          </a:p>
        </p:txBody>
      </p:sp>
      <p:sp>
        <p:nvSpPr>
          <p:cNvPr id="1131523" name="Rectangle 3"/>
          <p:cNvSpPr>
            <a:spLocks noGrp="1" noChangeArrowheads="1"/>
          </p:cNvSpPr>
          <p:nvPr>
            <p:ph type="body" idx="1"/>
          </p:nvPr>
        </p:nvSpPr>
        <p:spPr/>
        <p:txBody>
          <a:bodyPr/>
          <a:lstStyle/>
          <a:p>
            <a:pPr>
              <a:buFont typeface="Wingdings" pitchFamily="2" charset="2"/>
              <a:buNone/>
            </a:pPr>
            <a:r>
              <a:rPr lang="en-US"/>
              <a:t>When you output data as </a:t>
            </a:r>
            <a:r>
              <a:rPr lang="en-US" b="1" u="sng"/>
              <a:t>binary</a:t>
            </a:r>
            <a:r>
              <a:rPr lang="en-US"/>
              <a:t> rather than as text, you output substantially </a:t>
            </a:r>
            <a:r>
              <a:rPr lang="en-US" b="1" u="sng"/>
              <a:t>fewer bytes</a:t>
            </a:r>
            <a:r>
              <a:rPr lang="en-US"/>
              <a:t>, so you save time (since I/O is very expensive) and you save disk space.</a:t>
            </a:r>
          </a:p>
          <a:p>
            <a:pPr>
              <a:buFont typeface="Wingdings" pitchFamily="2" charset="2"/>
              <a:buNone/>
            </a:pPr>
            <a:r>
              <a:rPr lang="en-US"/>
              <a:t>But, you pay two prices:</a:t>
            </a:r>
          </a:p>
          <a:p>
            <a:r>
              <a:rPr lang="en-US" b="1" u="sng"/>
              <a:t>Readability</a:t>
            </a:r>
            <a:r>
              <a:rPr lang="en-US"/>
              <a:t>: Humans can’t read binary.</a:t>
            </a:r>
          </a:p>
          <a:p>
            <a:r>
              <a:rPr lang="en-US" b="1" u="sng"/>
              <a:t>Portability</a:t>
            </a:r>
            <a:r>
              <a:rPr lang="en-US"/>
              <a:t>: Different kinds of computers have different ways of internally representing numbers.</a:t>
            </a:r>
          </a:p>
        </p:txBody>
      </p:sp>
    </p:spTree>
    <p:custDataLst>
      <p:tags r:id="rId1"/>
    </p:custDataLst>
    <p:extLst>
      <p:ext uri="{BB962C8B-B14F-4D97-AF65-F5344CB8AC3E}">
        <p14:creationId xmlns:p14="http://schemas.microsoft.com/office/powerpoint/2010/main" val="2154069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 the Slides Beforehand</a:t>
            </a:r>
            <a:endParaRPr lang="en-US" dirty="0"/>
          </a:p>
        </p:txBody>
      </p:sp>
      <p:sp>
        <p:nvSpPr>
          <p:cNvPr id="3" name="Content Placeholder 2"/>
          <p:cNvSpPr>
            <a:spLocks noGrp="1"/>
          </p:cNvSpPr>
          <p:nvPr>
            <p:ph idx="1"/>
          </p:nvPr>
        </p:nvSpPr>
        <p:spPr/>
        <p:txBody>
          <a:bodyPr/>
          <a:lstStyle/>
          <a:p>
            <a:pPr marL="0" indent="0">
              <a:buNone/>
            </a:pPr>
            <a:r>
              <a:rPr lang="en-US" dirty="0" smtClean="0"/>
              <a:t>Before the start of the session, please download the slides from the Supercomputing in Plain English website:</a:t>
            </a:r>
          </a:p>
          <a:p>
            <a:pPr marL="0" indent="0" algn="ctr">
              <a:buNone/>
            </a:pPr>
            <a:r>
              <a:rPr lang="en-US" sz="2000" dirty="0" smtClean="0">
                <a:latin typeface="Courier New" panose="02070309020205020404" pitchFamily="49" charset="0"/>
                <a:cs typeface="Courier New" panose="02070309020205020404" pitchFamily="49" charset="0"/>
                <a:hlinkClick r:id="rId3"/>
              </a:rPr>
              <a:t>http://www.oscer.ou.edu/education/</a:t>
            </a:r>
            <a:endParaRPr lang="en-US" sz="2000" dirty="0" smtClean="0">
              <a:latin typeface="Courier New" panose="02070309020205020404" pitchFamily="49" charset="0"/>
              <a:cs typeface="Courier New" panose="02070309020205020404" pitchFamily="49" charset="0"/>
            </a:endParaRPr>
          </a:p>
          <a:p>
            <a:pPr marL="0" indent="0">
              <a:buNone/>
            </a:pPr>
            <a:r>
              <a:rPr lang="en-US" dirty="0" smtClean="0"/>
              <a:t>That way, if anything goes wrong, you can still follow along with just audio.</a:t>
            </a:r>
          </a:p>
          <a:p>
            <a:pPr marL="0" indent="0">
              <a:buNone/>
            </a:pPr>
            <a:endParaRPr lang="en-US" dirty="0"/>
          </a:p>
          <a:p>
            <a:pPr marL="0" indent="0">
              <a:buNone/>
            </a:pPr>
            <a:r>
              <a:rPr lang="en-US" b="1" dirty="0"/>
              <a:t>PLEASE MUTE YOURSELF</a:t>
            </a:r>
            <a:r>
              <a:rPr lang="en-US" b="1" dirty="0" smtClean="0"/>
              <a:t>.</a:t>
            </a:r>
            <a:endParaRPr lang="en-US" b="1" dirty="0"/>
          </a:p>
        </p:txBody>
      </p:sp>
      <p:sp>
        <p:nvSpPr>
          <p:cNvPr id="4" name="Footer Placeholder 3"/>
          <p:cNvSpPr>
            <a:spLocks noGrp="1"/>
          </p:cNvSpPr>
          <p:nvPr>
            <p:ph type="ftr" sz="quarter" idx="10"/>
          </p:nvPr>
        </p:nvSpPr>
        <p:spPr/>
        <p:txBody>
          <a:bodyPr/>
          <a:lstStyle/>
          <a:p>
            <a:pPr>
              <a:defRPr/>
            </a:pPr>
            <a:r>
              <a:rPr lang="en-US" dirty="0" smtClean="0"/>
              <a:t>Supercomputing in Plain English: Grab Bag</a:t>
            </a:r>
          </a:p>
          <a:p>
            <a:pPr>
              <a:defRPr/>
            </a:pPr>
            <a:r>
              <a:rPr lang="en-US" dirty="0" smtClean="0"/>
              <a:t>Tue Apr 21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a:t>
            </a:fld>
            <a:endParaRPr lang="en-US"/>
          </a:p>
        </p:txBody>
      </p:sp>
    </p:spTree>
    <p:extLst>
      <p:ext uri="{BB962C8B-B14F-4D97-AF65-F5344CB8AC3E}">
        <p14:creationId xmlns:p14="http://schemas.microsoft.com/office/powerpoint/2010/main" val="123372979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21 2015</a:t>
            </a:r>
            <a:endParaRPr lang="en-US" dirty="0"/>
          </a:p>
        </p:txBody>
      </p:sp>
      <p:sp>
        <p:nvSpPr>
          <p:cNvPr id="5" name="Slide Number Placeholder 4"/>
          <p:cNvSpPr>
            <a:spLocks noGrp="1"/>
          </p:cNvSpPr>
          <p:nvPr>
            <p:ph type="sldNum" sz="quarter" idx="11"/>
          </p:nvPr>
        </p:nvSpPr>
        <p:spPr/>
        <p:txBody>
          <a:bodyPr/>
          <a:lstStyle/>
          <a:p>
            <a:fld id="{B3C081C3-5F32-4273-9050-95C3FCD8884F}" type="slidenum">
              <a:rPr lang="en-US"/>
              <a:pPr/>
              <a:t>50</a:t>
            </a:fld>
            <a:endParaRPr lang="en-US"/>
          </a:p>
        </p:txBody>
      </p:sp>
      <p:sp>
        <p:nvSpPr>
          <p:cNvPr id="1132546" name="Rectangle 2"/>
          <p:cNvSpPr>
            <a:spLocks noGrp="1" noChangeArrowheads="1"/>
          </p:cNvSpPr>
          <p:nvPr>
            <p:ph type="title"/>
          </p:nvPr>
        </p:nvSpPr>
        <p:spPr/>
        <p:txBody>
          <a:bodyPr/>
          <a:lstStyle/>
          <a:p>
            <a:r>
              <a:rPr lang="en-US"/>
              <a:t>Binary Readability: No Problem</a:t>
            </a:r>
          </a:p>
        </p:txBody>
      </p:sp>
      <p:sp>
        <p:nvSpPr>
          <p:cNvPr id="1132547" name="Rectangle 3"/>
          <p:cNvSpPr>
            <a:spLocks noGrp="1" noChangeArrowheads="1"/>
          </p:cNvSpPr>
          <p:nvPr>
            <p:ph type="body" idx="1"/>
          </p:nvPr>
        </p:nvSpPr>
        <p:spPr/>
        <p:txBody>
          <a:bodyPr/>
          <a:lstStyle/>
          <a:p>
            <a:pPr>
              <a:buFont typeface="Wingdings" pitchFamily="2" charset="2"/>
              <a:buNone/>
            </a:pPr>
            <a:r>
              <a:rPr lang="en-US" b="1" u="sng"/>
              <a:t>Readability</a:t>
            </a:r>
            <a:r>
              <a:rPr lang="en-US"/>
              <a:t> of binary data </a:t>
            </a:r>
            <a:r>
              <a:rPr lang="en-US" b="1" u="sng"/>
              <a:t>isn’t a problem</a:t>
            </a:r>
            <a:r>
              <a:rPr lang="en-US"/>
              <a:t> in scientific computing, because:</a:t>
            </a:r>
          </a:p>
          <a:p>
            <a:r>
              <a:rPr lang="en-US"/>
              <a:t>You can always write a little program to read in the binary data and display its text equivalent.</a:t>
            </a:r>
          </a:p>
          <a:p>
            <a:r>
              <a:rPr lang="en-US"/>
              <a:t>If you have lots and lots of data (that is, MBs or GBs), you wouldn’t want to look at all of it anyway.</a:t>
            </a:r>
          </a:p>
        </p:txBody>
      </p:sp>
    </p:spTree>
    <p:custDataLst>
      <p:tags r:id="rId1"/>
    </p:custDataLst>
    <p:extLst>
      <p:ext uri="{BB962C8B-B14F-4D97-AF65-F5344CB8AC3E}">
        <p14:creationId xmlns:p14="http://schemas.microsoft.com/office/powerpoint/2010/main" val="3336565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21 2015</a:t>
            </a:r>
            <a:endParaRPr lang="en-US" dirty="0"/>
          </a:p>
        </p:txBody>
      </p:sp>
      <p:sp>
        <p:nvSpPr>
          <p:cNvPr id="5" name="Slide Number Placeholder 4"/>
          <p:cNvSpPr>
            <a:spLocks noGrp="1"/>
          </p:cNvSpPr>
          <p:nvPr>
            <p:ph type="sldNum" sz="quarter" idx="11"/>
          </p:nvPr>
        </p:nvSpPr>
        <p:spPr/>
        <p:txBody>
          <a:bodyPr/>
          <a:lstStyle/>
          <a:p>
            <a:fld id="{72482331-FA71-413A-A84F-248996BF7CF0}" type="slidenum">
              <a:rPr lang="en-US"/>
              <a:pPr/>
              <a:t>51</a:t>
            </a:fld>
            <a:endParaRPr lang="en-US"/>
          </a:p>
        </p:txBody>
      </p:sp>
      <p:sp>
        <p:nvSpPr>
          <p:cNvPr id="1133570" name="Rectangle 2"/>
          <p:cNvSpPr>
            <a:spLocks noGrp="1" noChangeArrowheads="1"/>
          </p:cNvSpPr>
          <p:nvPr>
            <p:ph type="title"/>
          </p:nvPr>
        </p:nvSpPr>
        <p:spPr/>
        <p:txBody>
          <a:bodyPr/>
          <a:lstStyle/>
          <a:p>
            <a:r>
              <a:rPr lang="en-US"/>
              <a:t>Binary Portability: Big Problem</a:t>
            </a:r>
          </a:p>
        </p:txBody>
      </p:sp>
      <p:sp>
        <p:nvSpPr>
          <p:cNvPr id="1133571" name="Rectangle 3"/>
          <p:cNvSpPr>
            <a:spLocks noGrp="1" noChangeArrowheads="1"/>
          </p:cNvSpPr>
          <p:nvPr>
            <p:ph type="body" idx="1"/>
          </p:nvPr>
        </p:nvSpPr>
        <p:spPr>
          <a:xfrm>
            <a:off x="533400" y="1219200"/>
            <a:ext cx="8153400" cy="5181600"/>
          </a:xfrm>
        </p:spPr>
        <p:txBody>
          <a:bodyPr/>
          <a:lstStyle/>
          <a:p>
            <a:pPr>
              <a:buFont typeface="Wingdings" pitchFamily="2" charset="2"/>
              <a:buNone/>
            </a:pPr>
            <a:r>
              <a:rPr lang="en-US" b="1" u="sng"/>
              <a:t>Binary data portability</a:t>
            </a:r>
            <a:r>
              <a:rPr lang="en-US"/>
              <a:t> is a </a:t>
            </a:r>
            <a:r>
              <a:rPr lang="en-US" b="1" u="sng"/>
              <a:t>very big problem</a:t>
            </a:r>
            <a:r>
              <a:rPr lang="en-US"/>
              <a:t> in scientific computing, because data that’s output on one kind of computer may not be readable on another, and so:</a:t>
            </a:r>
          </a:p>
          <a:p>
            <a:r>
              <a:rPr lang="en-US"/>
              <a:t>You can’t output the data on one kind of computer and then use them (for example, visualize, analyze) on another kind.</a:t>
            </a:r>
          </a:p>
          <a:p>
            <a:r>
              <a:rPr lang="en-US"/>
              <a:t>Some day the kind of computer that output the data will be obsolete, so there may be no computer in the world that can input it, and thus the data are lost.</a:t>
            </a:r>
          </a:p>
        </p:txBody>
      </p:sp>
    </p:spTree>
    <p:custDataLst>
      <p:tags r:id="rId1"/>
    </p:custDataLst>
    <p:extLst>
      <p:ext uri="{BB962C8B-B14F-4D97-AF65-F5344CB8AC3E}">
        <p14:creationId xmlns:p14="http://schemas.microsoft.com/office/powerpoint/2010/main" val="10520150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21 2015</a:t>
            </a:r>
            <a:endParaRPr lang="en-US" dirty="0"/>
          </a:p>
        </p:txBody>
      </p:sp>
      <p:sp>
        <p:nvSpPr>
          <p:cNvPr id="5" name="Slide Number Placeholder 4"/>
          <p:cNvSpPr>
            <a:spLocks noGrp="1"/>
          </p:cNvSpPr>
          <p:nvPr>
            <p:ph type="sldNum" sz="quarter" idx="11"/>
          </p:nvPr>
        </p:nvSpPr>
        <p:spPr/>
        <p:txBody>
          <a:bodyPr/>
          <a:lstStyle/>
          <a:p>
            <a:fld id="{4519EC63-999E-4915-A420-5202EB1068CF}" type="slidenum">
              <a:rPr lang="en-US"/>
              <a:pPr/>
              <a:t>52</a:t>
            </a:fld>
            <a:endParaRPr lang="en-US"/>
          </a:p>
        </p:txBody>
      </p:sp>
      <p:sp>
        <p:nvSpPr>
          <p:cNvPr id="1134594" name="Rectangle 2"/>
          <p:cNvSpPr>
            <a:spLocks noGrp="1" noChangeArrowheads="1"/>
          </p:cNvSpPr>
          <p:nvPr>
            <p:ph type="title"/>
          </p:nvPr>
        </p:nvSpPr>
        <p:spPr/>
        <p:txBody>
          <a:bodyPr/>
          <a:lstStyle/>
          <a:p>
            <a:r>
              <a:rPr lang="en-US"/>
              <a:t>Portable Binary Data</a:t>
            </a:r>
          </a:p>
        </p:txBody>
      </p:sp>
      <p:sp>
        <p:nvSpPr>
          <p:cNvPr id="1134595" name="Rectangle 3"/>
          <p:cNvSpPr>
            <a:spLocks noGrp="1" noChangeArrowheads="1"/>
          </p:cNvSpPr>
          <p:nvPr>
            <p:ph type="body" idx="1"/>
          </p:nvPr>
        </p:nvSpPr>
        <p:spPr>
          <a:xfrm>
            <a:off x="609600" y="1371600"/>
            <a:ext cx="8077200" cy="4648200"/>
          </a:xfrm>
        </p:spPr>
        <p:txBody>
          <a:bodyPr/>
          <a:lstStyle/>
          <a:p>
            <a:pPr>
              <a:buFont typeface="Wingdings" pitchFamily="2" charset="2"/>
              <a:buNone/>
            </a:pPr>
            <a:r>
              <a:rPr lang="en-US" dirty="0"/>
              <a:t>The HPC community noticed this problem some years ago, and so a number of portable binary data formats were developed.</a:t>
            </a:r>
          </a:p>
          <a:p>
            <a:pPr>
              <a:lnSpc>
                <a:spcPct val="80000"/>
              </a:lnSpc>
              <a:buFont typeface="Wingdings" pitchFamily="2" charset="2"/>
              <a:buNone/>
            </a:pPr>
            <a:r>
              <a:rPr lang="en-US" dirty="0"/>
              <a:t>The two most popular are:</a:t>
            </a:r>
          </a:p>
          <a:p>
            <a:r>
              <a:rPr lang="en-US" b="1" u="sng" dirty="0"/>
              <a:t>HDF</a:t>
            </a:r>
            <a:r>
              <a:rPr lang="en-US" dirty="0"/>
              <a:t> (Hierarchical Data Format) from the National Center for Supercomputing Applications:</a:t>
            </a:r>
          </a:p>
          <a:p>
            <a:pPr>
              <a:buFont typeface="Wingdings" pitchFamily="2" charset="2"/>
              <a:buNone/>
            </a:pPr>
            <a:r>
              <a:rPr lang="en-US" b="1" dirty="0">
                <a:solidFill>
                  <a:srgbClr val="008000"/>
                </a:solidFill>
                <a:latin typeface="Courier New" pitchFamily="49" charset="0"/>
              </a:rPr>
              <a:t>	</a:t>
            </a:r>
            <a:r>
              <a:rPr lang="en-US" b="1" dirty="0">
                <a:solidFill>
                  <a:srgbClr val="008000"/>
                </a:solidFill>
                <a:latin typeface="Courier New" pitchFamily="49" charset="0"/>
                <a:hlinkClick r:id="rId3"/>
              </a:rPr>
              <a:t>http://www.hdfgroup.org/</a:t>
            </a:r>
            <a:endParaRPr lang="en-US" b="1" dirty="0">
              <a:solidFill>
                <a:srgbClr val="008000"/>
              </a:solidFill>
              <a:latin typeface="Courier New" pitchFamily="49" charset="0"/>
            </a:endParaRPr>
          </a:p>
          <a:p>
            <a:r>
              <a:rPr lang="en-US" b="1" u="sng" dirty="0" err="1"/>
              <a:t>NetCDF</a:t>
            </a:r>
            <a:r>
              <a:rPr lang="en-US" dirty="0"/>
              <a:t> (Network Common Data Form) from </a:t>
            </a:r>
            <a:r>
              <a:rPr lang="en-US" dirty="0" err="1"/>
              <a:t>Unidata</a:t>
            </a:r>
            <a:r>
              <a:rPr lang="en-US" dirty="0"/>
              <a:t>: </a:t>
            </a:r>
          </a:p>
          <a:p>
            <a:pPr>
              <a:buFont typeface="Wingdings" pitchFamily="2" charset="2"/>
              <a:buNone/>
            </a:pPr>
            <a:r>
              <a:rPr lang="en-US" b="1" dirty="0">
                <a:solidFill>
                  <a:srgbClr val="008000"/>
                </a:solidFill>
                <a:latin typeface="Courier New" pitchFamily="49" charset="0"/>
                <a:hlinkClick r:id="rId4"/>
              </a:rPr>
              <a:t>http://www.unidata.ucar.edu/software/netcdf</a:t>
            </a:r>
            <a:endParaRPr lang="en-US" b="1" dirty="0">
              <a:solidFill>
                <a:srgbClr val="008000"/>
              </a:solidFill>
              <a:latin typeface="Courier New" pitchFamily="49" charset="0"/>
            </a:endParaRPr>
          </a:p>
        </p:txBody>
      </p:sp>
    </p:spTree>
    <p:custDataLst>
      <p:tags r:id="rId1"/>
    </p:custDataLst>
    <p:extLst>
      <p:ext uri="{BB962C8B-B14F-4D97-AF65-F5344CB8AC3E}">
        <p14:creationId xmlns:p14="http://schemas.microsoft.com/office/powerpoint/2010/main" val="25730380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21 2015</a:t>
            </a:r>
            <a:endParaRPr lang="en-US" dirty="0"/>
          </a:p>
        </p:txBody>
      </p:sp>
      <p:sp>
        <p:nvSpPr>
          <p:cNvPr id="5" name="Slide Number Placeholder 4"/>
          <p:cNvSpPr>
            <a:spLocks noGrp="1"/>
          </p:cNvSpPr>
          <p:nvPr>
            <p:ph type="sldNum" sz="quarter" idx="11"/>
          </p:nvPr>
        </p:nvSpPr>
        <p:spPr/>
        <p:txBody>
          <a:bodyPr/>
          <a:lstStyle/>
          <a:p>
            <a:fld id="{E4150BFF-06F6-460C-BA17-53B9C328634E}" type="slidenum">
              <a:rPr lang="en-US"/>
              <a:pPr/>
              <a:t>53</a:t>
            </a:fld>
            <a:endParaRPr lang="en-US"/>
          </a:p>
        </p:txBody>
      </p:sp>
      <p:sp>
        <p:nvSpPr>
          <p:cNvPr id="1135618" name="Rectangle 2"/>
          <p:cNvSpPr>
            <a:spLocks noGrp="1" noChangeArrowheads="1"/>
          </p:cNvSpPr>
          <p:nvPr>
            <p:ph type="title"/>
          </p:nvPr>
        </p:nvSpPr>
        <p:spPr/>
        <p:txBody>
          <a:bodyPr/>
          <a:lstStyle/>
          <a:p>
            <a:r>
              <a:rPr lang="en-US"/>
              <a:t>Advantages of Portable I/O</a:t>
            </a:r>
          </a:p>
        </p:txBody>
      </p:sp>
      <p:sp>
        <p:nvSpPr>
          <p:cNvPr id="1135619" name="Rectangle 3"/>
          <p:cNvSpPr>
            <a:spLocks noGrp="1" noChangeArrowheads="1"/>
          </p:cNvSpPr>
          <p:nvPr>
            <p:ph type="body" idx="1"/>
          </p:nvPr>
        </p:nvSpPr>
        <p:spPr>
          <a:xfrm>
            <a:off x="609600" y="1371600"/>
            <a:ext cx="7850188" cy="4648200"/>
          </a:xfrm>
        </p:spPr>
        <p:txBody>
          <a:bodyPr/>
          <a:lstStyle/>
          <a:p>
            <a:pPr>
              <a:buFont typeface="Wingdings" pitchFamily="2" charset="2"/>
              <a:buNone/>
            </a:pPr>
            <a:r>
              <a:rPr lang="en-US"/>
              <a:t>Portable binary I/O packages:</a:t>
            </a:r>
          </a:p>
          <a:p>
            <a:r>
              <a:rPr lang="en-US"/>
              <a:t>give you portable binary I/O;</a:t>
            </a:r>
          </a:p>
          <a:p>
            <a:r>
              <a:rPr lang="en-US"/>
              <a:t>have simple, clear APIs;</a:t>
            </a:r>
          </a:p>
          <a:p>
            <a:r>
              <a:rPr lang="en-US"/>
              <a:t>are available for </a:t>
            </a:r>
            <a:r>
              <a:rPr lang="en-US" b="1" u="sng">
                <a:solidFill>
                  <a:schemeClr val="folHlink"/>
                </a:solidFill>
              </a:rPr>
              <a:t>free</a:t>
            </a:r>
            <a:r>
              <a:rPr lang="en-US"/>
              <a:t>;</a:t>
            </a:r>
          </a:p>
          <a:p>
            <a:r>
              <a:rPr lang="en-US"/>
              <a:t>run on most platforms;</a:t>
            </a:r>
          </a:p>
          <a:p>
            <a:r>
              <a:rPr lang="en-US"/>
              <a:t>allow you to </a:t>
            </a:r>
            <a:r>
              <a:rPr lang="en-US" b="1" u="sng"/>
              <a:t>annotate</a:t>
            </a:r>
            <a:r>
              <a:rPr lang="en-US"/>
              <a:t> your data (for example, put into the file the variable names, units, experiment name, grid description, etc).</a:t>
            </a:r>
          </a:p>
          <a:p>
            <a:pPr>
              <a:buFont typeface="Wingdings" pitchFamily="2" charset="2"/>
              <a:buNone/>
            </a:pPr>
            <a:r>
              <a:rPr lang="en-US"/>
              <a:t>Also, both HDF and netCDF support distributed parallel I/O.</a:t>
            </a:r>
          </a:p>
        </p:txBody>
      </p:sp>
    </p:spTree>
    <p:custDataLst>
      <p:tags r:id="rId1"/>
    </p:custDataLst>
    <p:extLst>
      <p:ext uri="{BB962C8B-B14F-4D97-AF65-F5344CB8AC3E}">
        <p14:creationId xmlns:p14="http://schemas.microsoft.com/office/powerpoint/2010/main" val="18117143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2" name="Rectangle 2"/>
          <p:cNvSpPr>
            <a:spLocks noGrp="1" noChangeArrowheads="1"/>
          </p:cNvSpPr>
          <p:nvPr>
            <p:ph type="ctrTitle"/>
          </p:nvPr>
        </p:nvSpPr>
        <p:spPr>
          <a:xfrm>
            <a:off x="990600" y="2057400"/>
            <a:ext cx="7772400" cy="1143000"/>
          </a:xfrm>
        </p:spPr>
        <p:txBody>
          <a:bodyPr/>
          <a:lstStyle/>
          <a:p>
            <a:pPr>
              <a:lnSpc>
                <a:spcPct val="80000"/>
              </a:lnSpc>
            </a:pPr>
            <a:r>
              <a:rPr lang="en-US" sz="6000"/>
              <a:t>Scientific Visualization</a:t>
            </a:r>
          </a:p>
        </p:txBody>
      </p:sp>
    </p:spTree>
    <p:custDataLst>
      <p:tags r:id="rId1"/>
    </p:custDataLst>
    <p:extLst>
      <p:ext uri="{BB962C8B-B14F-4D97-AF65-F5344CB8AC3E}">
        <p14:creationId xmlns:p14="http://schemas.microsoft.com/office/powerpoint/2010/main" val="41837213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21 2015</a:t>
            </a:r>
            <a:endParaRPr lang="en-US" dirty="0"/>
          </a:p>
        </p:txBody>
      </p:sp>
      <p:sp>
        <p:nvSpPr>
          <p:cNvPr id="5" name="Slide Number Placeholder 4"/>
          <p:cNvSpPr>
            <a:spLocks noGrp="1"/>
          </p:cNvSpPr>
          <p:nvPr>
            <p:ph type="sldNum" sz="quarter" idx="11"/>
          </p:nvPr>
        </p:nvSpPr>
        <p:spPr/>
        <p:txBody>
          <a:bodyPr/>
          <a:lstStyle/>
          <a:p>
            <a:fld id="{FA3F535A-F1CF-4032-A22D-1CEDE5BEA4E6}" type="slidenum">
              <a:rPr lang="en-US"/>
              <a:pPr/>
              <a:t>55</a:t>
            </a:fld>
            <a:endParaRPr lang="en-US"/>
          </a:p>
        </p:txBody>
      </p:sp>
      <p:sp>
        <p:nvSpPr>
          <p:cNvPr id="1137666" name="Rectangle 2"/>
          <p:cNvSpPr>
            <a:spLocks noGrp="1" noChangeArrowheads="1"/>
          </p:cNvSpPr>
          <p:nvPr>
            <p:ph type="title"/>
          </p:nvPr>
        </p:nvSpPr>
        <p:spPr/>
        <p:txBody>
          <a:bodyPr/>
          <a:lstStyle/>
          <a:p>
            <a:r>
              <a:rPr lang="en-US"/>
              <a:t>Too Many Numbers</a:t>
            </a:r>
          </a:p>
        </p:txBody>
      </p:sp>
      <p:sp>
        <p:nvSpPr>
          <p:cNvPr id="1137667" name="Rectangle 3"/>
          <p:cNvSpPr>
            <a:spLocks noGrp="1" noChangeArrowheads="1"/>
          </p:cNvSpPr>
          <p:nvPr>
            <p:ph type="body" idx="1"/>
          </p:nvPr>
        </p:nvSpPr>
        <p:spPr>
          <a:xfrm>
            <a:off x="533400" y="1219200"/>
            <a:ext cx="8153400" cy="4953000"/>
          </a:xfrm>
        </p:spPr>
        <p:txBody>
          <a:bodyPr/>
          <a:lstStyle/>
          <a:p>
            <a:pPr>
              <a:buFont typeface="Wingdings" pitchFamily="2" charset="2"/>
              <a:buNone/>
            </a:pPr>
            <a:r>
              <a:rPr lang="en-US"/>
              <a:t>A typical scientific code outputs lots and lots of data.</a:t>
            </a:r>
          </a:p>
          <a:p>
            <a:pPr>
              <a:buFont typeface="Wingdings" pitchFamily="2" charset="2"/>
              <a:buNone/>
            </a:pPr>
            <a:endParaRPr lang="en-US"/>
          </a:p>
          <a:p>
            <a:pPr>
              <a:buFont typeface="Wingdings" pitchFamily="2" charset="2"/>
              <a:buNone/>
            </a:pPr>
            <a:r>
              <a:rPr lang="en-US"/>
              <a:t>For example, the ARPS weather forecasting code, running a       5 day forecast over the continental U.S. with a resolution of    1 km horizontal and 0.25 km vertical outputting data for every hour would produce about </a:t>
            </a:r>
            <a:r>
              <a:rPr lang="en-US" b="1" u="sng"/>
              <a:t>10 terabytes</a:t>
            </a:r>
            <a:r>
              <a:rPr lang="en-US"/>
              <a:t> (10</a:t>
            </a:r>
            <a:r>
              <a:rPr lang="en-US" baseline="30000"/>
              <a:t>13</a:t>
            </a:r>
            <a:r>
              <a:rPr lang="en-US"/>
              <a:t> bytes).</a:t>
            </a:r>
          </a:p>
          <a:p>
            <a:pPr>
              <a:buFont typeface="Wingdings" pitchFamily="2" charset="2"/>
              <a:buNone/>
            </a:pPr>
            <a:endParaRPr lang="en-US"/>
          </a:p>
          <a:p>
            <a:pPr>
              <a:buFont typeface="Wingdings" pitchFamily="2" charset="2"/>
              <a:buNone/>
            </a:pPr>
            <a:r>
              <a:rPr lang="en-US"/>
              <a:t>No one can look at that many numbers.</a:t>
            </a:r>
          </a:p>
        </p:txBody>
      </p:sp>
    </p:spTree>
    <p:custDataLst>
      <p:tags r:id="rId1"/>
    </p:custDataLst>
    <p:extLst>
      <p:ext uri="{BB962C8B-B14F-4D97-AF65-F5344CB8AC3E}">
        <p14:creationId xmlns:p14="http://schemas.microsoft.com/office/powerpoint/2010/main" val="8004380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21 2015</a:t>
            </a:r>
            <a:endParaRPr lang="en-US" dirty="0"/>
          </a:p>
        </p:txBody>
      </p:sp>
      <p:sp>
        <p:nvSpPr>
          <p:cNvPr id="7" name="Slide Number Placeholder 4"/>
          <p:cNvSpPr>
            <a:spLocks noGrp="1"/>
          </p:cNvSpPr>
          <p:nvPr>
            <p:ph type="sldNum" sz="quarter" idx="11"/>
          </p:nvPr>
        </p:nvSpPr>
        <p:spPr/>
        <p:txBody>
          <a:bodyPr/>
          <a:lstStyle/>
          <a:p>
            <a:fld id="{AC23BAFA-166C-46F5-8268-8FCAB72BDE94}" type="slidenum">
              <a:rPr lang="en-US"/>
              <a:pPr/>
              <a:t>56</a:t>
            </a:fld>
            <a:endParaRPr lang="en-US"/>
          </a:p>
        </p:txBody>
      </p:sp>
      <p:sp>
        <p:nvSpPr>
          <p:cNvPr id="1138690" name="Rectangle 2"/>
          <p:cNvSpPr>
            <a:spLocks noGrp="1" noChangeArrowheads="1"/>
          </p:cNvSpPr>
          <p:nvPr>
            <p:ph type="title"/>
          </p:nvPr>
        </p:nvSpPr>
        <p:spPr/>
        <p:txBody>
          <a:bodyPr/>
          <a:lstStyle/>
          <a:p>
            <a:r>
              <a:rPr lang="en-US"/>
              <a:t>A Picture is Worth …</a:t>
            </a:r>
          </a:p>
        </p:txBody>
      </p:sp>
      <p:sp>
        <p:nvSpPr>
          <p:cNvPr id="1138691" name="Rectangle 3"/>
          <p:cNvSpPr>
            <a:spLocks noGrp="1" noChangeArrowheads="1"/>
          </p:cNvSpPr>
          <p:nvPr>
            <p:ph type="body" idx="1"/>
          </p:nvPr>
        </p:nvSpPr>
        <p:spPr>
          <a:xfrm>
            <a:off x="5105400" y="1676400"/>
            <a:ext cx="3581400" cy="571500"/>
          </a:xfrm>
        </p:spPr>
        <p:txBody>
          <a:bodyPr/>
          <a:lstStyle/>
          <a:p>
            <a:pPr>
              <a:buFont typeface="Wingdings" pitchFamily="2" charset="2"/>
              <a:buNone/>
            </a:pPr>
            <a:r>
              <a:rPr lang="en-US"/>
              <a:t>… millions of numbers.</a:t>
            </a:r>
          </a:p>
        </p:txBody>
      </p:sp>
      <p:pic>
        <p:nvPicPr>
          <p:cNvPr id="1138692" name="Picture 4" descr="comet73_e_front"/>
          <p:cNvPicPr>
            <a:picLocks noChangeAspect="1" noChangeArrowheads="1"/>
          </p:cNvPicPr>
          <p:nvPr/>
        </p:nvPicPr>
        <p:blipFill>
          <a:blip r:embed="rId3" cstate="print"/>
          <a:srcRect/>
          <a:stretch>
            <a:fillRect/>
          </a:stretch>
        </p:blipFill>
        <p:spPr bwMode="auto">
          <a:xfrm>
            <a:off x="533400" y="1524000"/>
            <a:ext cx="4530725" cy="4506913"/>
          </a:xfrm>
          <a:prstGeom prst="rect">
            <a:avLst/>
          </a:prstGeom>
          <a:noFill/>
        </p:spPr>
      </p:pic>
      <p:sp>
        <p:nvSpPr>
          <p:cNvPr id="1138693" name="Text Box 5"/>
          <p:cNvSpPr txBox="1">
            <a:spLocks noChangeArrowheads="1"/>
          </p:cNvSpPr>
          <p:nvPr/>
        </p:nvSpPr>
        <p:spPr bwMode="auto">
          <a:xfrm>
            <a:off x="5105400" y="2895600"/>
            <a:ext cx="3292475" cy="3081338"/>
          </a:xfrm>
          <a:prstGeom prst="rect">
            <a:avLst/>
          </a:prstGeom>
          <a:noFill/>
          <a:ln w="9525">
            <a:noFill/>
            <a:miter lim="800000"/>
            <a:headEnd/>
            <a:tailEnd/>
          </a:ln>
          <a:effectLst/>
        </p:spPr>
        <p:txBody>
          <a:bodyPr>
            <a:spAutoFit/>
          </a:bodyPr>
          <a:lstStyle/>
          <a:p>
            <a:pPr algn="l"/>
            <a:r>
              <a:rPr lang="en-US" sz="2800"/>
              <a:t>This is Comet Shoemaker-Levy 9, which hit Jupiter in 1994; the image is from 35 seconds after hitting Jupiter’s inner atmosphere.</a:t>
            </a:r>
            <a:r>
              <a:rPr lang="en-US" sz="2800" baseline="30000"/>
              <a:t>[9]</a:t>
            </a:r>
          </a:p>
        </p:txBody>
      </p:sp>
    </p:spTree>
    <p:custDataLst>
      <p:tags r:id="rId1"/>
    </p:custDataLst>
    <p:extLst>
      <p:ext uri="{BB962C8B-B14F-4D97-AF65-F5344CB8AC3E}">
        <p14:creationId xmlns:p14="http://schemas.microsoft.com/office/powerpoint/2010/main" val="15258544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21 2015</a:t>
            </a:r>
            <a:endParaRPr lang="en-US" dirty="0"/>
          </a:p>
        </p:txBody>
      </p:sp>
      <p:sp>
        <p:nvSpPr>
          <p:cNvPr id="5" name="Slide Number Placeholder 4"/>
          <p:cNvSpPr>
            <a:spLocks noGrp="1"/>
          </p:cNvSpPr>
          <p:nvPr>
            <p:ph type="sldNum" sz="quarter" idx="11"/>
          </p:nvPr>
        </p:nvSpPr>
        <p:spPr/>
        <p:txBody>
          <a:bodyPr/>
          <a:lstStyle/>
          <a:p>
            <a:fld id="{5EBDD85B-6525-4E75-B031-DDA160292F98}" type="slidenum">
              <a:rPr lang="en-US"/>
              <a:pPr/>
              <a:t>57</a:t>
            </a:fld>
            <a:endParaRPr lang="en-US"/>
          </a:p>
        </p:txBody>
      </p:sp>
      <p:sp>
        <p:nvSpPr>
          <p:cNvPr id="1139714" name="Rectangle 2"/>
          <p:cNvSpPr>
            <a:spLocks noGrp="1" noChangeArrowheads="1"/>
          </p:cNvSpPr>
          <p:nvPr>
            <p:ph type="title"/>
          </p:nvPr>
        </p:nvSpPr>
        <p:spPr/>
        <p:txBody>
          <a:bodyPr/>
          <a:lstStyle/>
          <a:p>
            <a:r>
              <a:rPr lang="en-US"/>
              <a:t>Types of Visualization</a:t>
            </a:r>
          </a:p>
        </p:txBody>
      </p:sp>
      <p:sp>
        <p:nvSpPr>
          <p:cNvPr id="1139715" name="Rectangle 3"/>
          <p:cNvSpPr>
            <a:spLocks noGrp="1" noChangeArrowheads="1"/>
          </p:cNvSpPr>
          <p:nvPr>
            <p:ph type="body" idx="1"/>
          </p:nvPr>
        </p:nvSpPr>
        <p:spPr/>
        <p:txBody>
          <a:bodyPr/>
          <a:lstStyle/>
          <a:p>
            <a:r>
              <a:rPr lang="en-US"/>
              <a:t>Contour lines</a:t>
            </a:r>
          </a:p>
          <a:p>
            <a:r>
              <a:rPr lang="en-US"/>
              <a:t>Slice planes</a:t>
            </a:r>
          </a:p>
          <a:p>
            <a:r>
              <a:rPr lang="en-US"/>
              <a:t>Isosurfaces</a:t>
            </a:r>
          </a:p>
          <a:p>
            <a:r>
              <a:rPr lang="en-US"/>
              <a:t>Streamlines</a:t>
            </a:r>
          </a:p>
          <a:p>
            <a:r>
              <a:rPr lang="en-US"/>
              <a:t>Volume rendering</a:t>
            </a:r>
          </a:p>
          <a:p>
            <a:pPr>
              <a:buFont typeface="Wingdings" pitchFamily="2" charset="2"/>
              <a:buNone/>
            </a:pPr>
            <a:r>
              <a:rPr lang="en-US"/>
              <a:t>… and many others.</a:t>
            </a:r>
          </a:p>
          <a:p>
            <a:pPr>
              <a:buFont typeface="Wingdings" pitchFamily="2" charset="2"/>
              <a:buNone/>
            </a:pPr>
            <a:r>
              <a:rPr lang="en-US"/>
              <a:t>Note: except for the volume rendering, the following images were created by Vis5D,</a:t>
            </a:r>
            <a:r>
              <a:rPr lang="en-US" baseline="30000"/>
              <a:t>[10]</a:t>
            </a:r>
            <a:r>
              <a:rPr lang="en-US"/>
              <a:t> which you can download for free.</a:t>
            </a:r>
            <a:r>
              <a:rPr lang="en-US" baseline="30000"/>
              <a:t> </a:t>
            </a:r>
            <a:endParaRPr lang="en-US"/>
          </a:p>
        </p:txBody>
      </p:sp>
    </p:spTree>
    <p:custDataLst>
      <p:tags r:id="rId1"/>
    </p:custDataLst>
    <p:extLst>
      <p:ext uri="{BB962C8B-B14F-4D97-AF65-F5344CB8AC3E}">
        <p14:creationId xmlns:p14="http://schemas.microsoft.com/office/powerpoint/2010/main" val="14812786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21 2015</a:t>
            </a:r>
            <a:endParaRPr lang="en-US" dirty="0"/>
          </a:p>
        </p:txBody>
      </p:sp>
      <p:sp>
        <p:nvSpPr>
          <p:cNvPr id="6" name="Slide Number Placeholder 4"/>
          <p:cNvSpPr>
            <a:spLocks noGrp="1"/>
          </p:cNvSpPr>
          <p:nvPr>
            <p:ph type="sldNum" sz="quarter" idx="11"/>
          </p:nvPr>
        </p:nvSpPr>
        <p:spPr/>
        <p:txBody>
          <a:bodyPr/>
          <a:lstStyle/>
          <a:p>
            <a:fld id="{2F296284-E7B4-4A95-B9E3-8E56D4BB9A69}" type="slidenum">
              <a:rPr lang="en-US"/>
              <a:pPr/>
              <a:t>58</a:t>
            </a:fld>
            <a:endParaRPr lang="en-US"/>
          </a:p>
        </p:txBody>
      </p:sp>
      <p:sp>
        <p:nvSpPr>
          <p:cNvPr id="1140738" name="Rectangle 2"/>
          <p:cNvSpPr>
            <a:spLocks noGrp="1" noChangeArrowheads="1"/>
          </p:cNvSpPr>
          <p:nvPr>
            <p:ph type="title"/>
          </p:nvPr>
        </p:nvSpPr>
        <p:spPr/>
        <p:txBody>
          <a:bodyPr/>
          <a:lstStyle/>
          <a:p>
            <a:r>
              <a:rPr lang="en-US"/>
              <a:t>Contour Lines</a:t>
            </a:r>
          </a:p>
        </p:txBody>
      </p:sp>
      <p:sp>
        <p:nvSpPr>
          <p:cNvPr id="1140739" name="Rectangle 3"/>
          <p:cNvSpPr>
            <a:spLocks noGrp="1" noChangeArrowheads="1"/>
          </p:cNvSpPr>
          <p:nvPr>
            <p:ph type="body" idx="1"/>
          </p:nvPr>
        </p:nvSpPr>
        <p:spPr>
          <a:xfrm>
            <a:off x="609600" y="1371600"/>
            <a:ext cx="7924800" cy="1501775"/>
          </a:xfrm>
        </p:spPr>
        <p:txBody>
          <a:bodyPr/>
          <a:lstStyle/>
          <a:p>
            <a:pPr>
              <a:buFont typeface="Wingdings" pitchFamily="2" charset="2"/>
              <a:buNone/>
            </a:pPr>
            <a:r>
              <a:rPr lang="en-US"/>
              <a:t>This image shows </a:t>
            </a:r>
            <a:r>
              <a:rPr lang="en-US" b="1" i="1" u="sng"/>
              <a:t>contour lines</a:t>
            </a:r>
            <a:r>
              <a:rPr lang="en-US"/>
              <a:t> of relative humidity.  Each contour line represents a single humidity value.</a:t>
            </a:r>
          </a:p>
        </p:txBody>
      </p:sp>
      <p:pic>
        <p:nvPicPr>
          <p:cNvPr id="1140740" name="Picture 4" descr="ngm_cntr_rh"/>
          <p:cNvPicPr>
            <a:picLocks noChangeAspect="1" noChangeArrowheads="1"/>
          </p:cNvPicPr>
          <p:nvPr/>
        </p:nvPicPr>
        <p:blipFill>
          <a:blip r:embed="rId3" cstate="print"/>
          <a:srcRect/>
          <a:stretch>
            <a:fillRect/>
          </a:stretch>
        </p:blipFill>
        <p:spPr bwMode="auto">
          <a:xfrm>
            <a:off x="2971800" y="2200275"/>
            <a:ext cx="3962400" cy="3962400"/>
          </a:xfrm>
          <a:prstGeom prst="rect">
            <a:avLst/>
          </a:prstGeom>
          <a:noFill/>
        </p:spPr>
      </p:pic>
    </p:spTree>
    <p:custDataLst>
      <p:tags r:id="rId1"/>
    </p:custDataLst>
    <p:extLst>
      <p:ext uri="{BB962C8B-B14F-4D97-AF65-F5344CB8AC3E}">
        <p14:creationId xmlns:p14="http://schemas.microsoft.com/office/powerpoint/2010/main" val="31501711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21 2015</a:t>
            </a:r>
            <a:endParaRPr lang="en-US" dirty="0"/>
          </a:p>
        </p:txBody>
      </p:sp>
      <p:sp>
        <p:nvSpPr>
          <p:cNvPr id="6" name="Slide Number Placeholder 4"/>
          <p:cNvSpPr>
            <a:spLocks noGrp="1"/>
          </p:cNvSpPr>
          <p:nvPr>
            <p:ph type="sldNum" sz="quarter" idx="11"/>
          </p:nvPr>
        </p:nvSpPr>
        <p:spPr/>
        <p:txBody>
          <a:bodyPr/>
          <a:lstStyle/>
          <a:p>
            <a:fld id="{62D63D22-9F89-466A-97A6-6A7A31DBCDD7}" type="slidenum">
              <a:rPr lang="en-US"/>
              <a:pPr/>
              <a:t>59</a:t>
            </a:fld>
            <a:endParaRPr lang="en-US"/>
          </a:p>
        </p:txBody>
      </p:sp>
      <p:sp>
        <p:nvSpPr>
          <p:cNvPr id="1141762" name="Rectangle 2"/>
          <p:cNvSpPr>
            <a:spLocks noGrp="1" noChangeArrowheads="1"/>
          </p:cNvSpPr>
          <p:nvPr>
            <p:ph type="title"/>
          </p:nvPr>
        </p:nvSpPr>
        <p:spPr/>
        <p:txBody>
          <a:bodyPr/>
          <a:lstStyle/>
          <a:p>
            <a:r>
              <a:rPr lang="en-US"/>
              <a:t>Slice Planes</a:t>
            </a:r>
          </a:p>
        </p:txBody>
      </p:sp>
      <p:sp>
        <p:nvSpPr>
          <p:cNvPr id="1141763" name="Rectangle 3"/>
          <p:cNvSpPr>
            <a:spLocks noGrp="1" noChangeArrowheads="1"/>
          </p:cNvSpPr>
          <p:nvPr>
            <p:ph type="body" idx="1"/>
          </p:nvPr>
        </p:nvSpPr>
        <p:spPr>
          <a:xfrm>
            <a:off x="609600" y="1371600"/>
            <a:ext cx="7924800" cy="2432050"/>
          </a:xfrm>
        </p:spPr>
        <p:txBody>
          <a:bodyPr/>
          <a:lstStyle/>
          <a:p>
            <a:pPr>
              <a:buFont typeface="Wingdings" pitchFamily="2" charset="2"/>
              <a:buNone/>
            </a:pPr>
            <a:r>
              <a:rPr lang="en-US"/>
              <a:t>A </a:t>
            </a:r>
            <a:r>
              <a:rPr lang="en-US" b="1" i="1" u="sng"/>
              <a:t>slice plane</a:t>
            </a:r>
            <a:r>
              <a:rPr lang="en-US"/>
              <a:t> is a single plane passed through a 3D volume.  Typically, it is color coded by mapping some scalar variable to color (for example, low vorticity to blue, high vorticity to red).</a:t>
            </a:r>
          </a:p>
        </p:txBody>
      </p:sp>
      <p:pic>
        <p:nvPicPr>
          <p:cNvPr id="1141764" name="Picture 4" descr="ngm_slcpln_vort"/>
          <p:cNvPicPr>
            <a:picLocks noChangeAspect="1" noChangeArrowheads="1"/>
          </p:cNvPicPr>
          <p:nvPr/>
        </p:nvPicPr>
        <p:blipFill>
          <a:blip r:embed="rId3" cstate="print"/>
          <a:srcRect/>
          <a:stretch>
            <a:fillRect/>
          </a:stretch>
        </p:blipFill>
        <p:spPr bwMode="auto">
          <a:xfrm>
            <a:off x="4876800" y="2743200"/>
            <a:ext cx="3276600" cy="3276600"/>
          </a:xfrm>
          <a:prstGeom prst="rect">
            <a:avLst/>
          </a:prstGeom>
          <a:noFill/>
        </p:spPr>
      </p:pic>
    </p:spTree>
    <p:custDataLst>
      <p:tags r:id="rId1"/>
    </p:custDataLst>
    <p:extLst>
      <p:ext uri="{BB962C8B-B14F-4D97-AF65-F5344CB8AC3E}">
        <p14:creationId xmlns:p14="http://schemas.microsoft.com/office/powerpoint/2010/main" val="668641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Grab Bag</a:t>
            </a:r>
            <a:endParaRPr lang="en-US" dirty="0"/>
          </a:p>
          <a:p>
            <a:r>
              <a:rPr lang="en-US" dirty="0" smtClean="0"/>
              <a:t>Tue Apr 21 2015</a:t>
            </a:r>
            <a:endParaRPr lang="en-US" dirty="0"/>
          </a:p>
        </p:txBody>
      </p:sp>
      <p:sp>
        <p:nvSpPr>
          <p:cNvPr id="5" name="Slide Number Placeholder 4"/>
          <p:cNvSpPr>
            <a:spLocks noGrp="1"/>
          </p:cNvSpPr>
          <p:nvPr>
            <p:ph type="sldNum" sz="quarter" idx="11"/>
          </p:nvPr>
        </p:nvSpPr>
        <p:spPr/>
        <p:txBody>
          <a:bodyPr/>
          <a:lstStyle/>
          <a:p>
            <a:fld id="{B3789806-1AB3-4CA1-B47B-AA81C5B4CD22}" type="slidenum">
              <a:rPr lang="en-US"/>
              <a:pPr/>
              <a:t>6</a:t>
            </a:fld>
            <a:endParaRPr lang="en-US"/>
          </a:p>
        </p:txBody>
      </p:sp>
      <p:sp>
        <p:nvSpPr>
          <p:cNvPr id="464898" name="Rectangle 2"/>
          <p:cNvSpPr>
            <a:spLocks noGrp="1" noChangeArrowheads="1"/>
          </p:cNvSpPr>
          <p:nvPr>
            <p:ph type="title"/>
          </p:nvPr>
        </p:nvSpPr>
        <p:spPr/>
        <p:txBody>
          <a:bodyPr/>
          <a:lstStyle/>
          <a:p>
            <a:r>
              <a:rPr lang="en-US" sz="3600" dirty="0"/>
              <a:t>H.323 (</a:t>
            </a:r>
            <a:r>
              <a:rPr lang="en-US" sz="3600" dirty="0" err="1"/>
              <a:t>Polycom</a:t>
            </a:r>
            <a:r>
              <a:rPr lang="en-US" sz="3600" dirty="0"/>
              <a:t> </a:t>
            </a:r>
            <a:r>
              <a:rPr lang="en-US" sz="3600" dirty="0" err="1"/>
              <a:t>etc</a:t>
            </a:r>
            <a:r>
              <a:rPr lang="en-US" sz="3600" dirty="0" smtClean="0"/>
              <a:t>) #1</a:t>
            </a:r>
            <a:endParaRPr lang="en-US" sz="3600" dirty="0"/>
          </a:p>
        </p:txBody>
      </p:sp>
      <p:sp>
        <p:nvSpPr>
          <p:cNvPr id="464899" name="Rectangle 3"/>
          <p:cNvSpPr>
            <a:spLocks noGrp="1" noChangeArrowheads="1"/>
          </p:cNvSpPr>
          <p:nvPr>
            <p:ph type="body" idx="1"/>
          </p:nvPr>
        </p:nvSpPr>
        <p:spPr>
          <a:xfrm>
            <a:off x="457200" y="1187316"/>
            <a:ext cx="8229600" cy="5113020"/>
          </a:xfrm>
        </p:spPr>
        <p:txBody>
          <a:bodyPr/>
          <a:lstStyle/>
          <a:p>
            <a:pPr>
              <a:buFont typeface="Wingdings" pitchFamily="2" charset="2"/>
              <a:buNone/>
            </a:pPr>
            <a:r>
              <a:rPr lang="en-US" dirty="0"/>
              <a:t>If you want to use H.323 videoconferencing – for example, </a:t>
            </a:r>
            <a:r>
              <a:rPr lang="en-US" dirty="0" err="1"/>
              <a:t>Polycom</a:t>
            </a:r>
            <a:r>
              <a:rPr lang="en-US" dirty="0"/>
              <a:t> – </a:t>
            </a:r>
            <a:r>
              <a:rPr lang="en-US" dirty="0" smtClean="0"/>
              <a:t>then:</a:t>
            </a:r>
          </a:p>
          <a:p>
            <a:r>
              <a:rPr lang="en-US" dirty="0"/>
              <a:t>If you AREN’T registered with the </a:t>
            </a:r>
            <a:r>
              <a:rPr lang="en-US" dirty="0" err="1"/>
              <a:t>OneNet</a:t>
            </a:r>
            <a:r>
              <a:rPr lang="en-US" dirty="0"/>
              <a:t> gatekeeper (which is probably the case), then:</a:t>
            </a:r>
          </a:p>
          <a:p>
            <a:pPr lvl="1"/>
            <a:r>
              <a:rPr lang="en-US" sz="2000" dirty="0"/>
              <a:t>Dial</a:t>
            </a:r>
            <a:r>
              <a:rPr lang="en-US" sz="2000" dirty="0">
                <a:latin typeface="Courier New" pitchFamily="49" charset="0"/>
                <a:cs typeface="Courier New" pitchFamily="49" charset="0"/>
              </a:rPr>
              <a:t> </a:t>
            </a:r>
            <a:r>
              <a:rPr lang="en-US" sz="2000" b="1" dirty="0" smtClean="0">
                <a:latin typeface="Courier New" pitchFamily="49" charset="0"/>
                <a:cs typeface="Courier New" pitchFamily="49" charset="0"/>
              </a:rPr>
              <a:t>164.58.250.51</a:t>
            </a:r>
            <a:endParaRPr lang="en-US" sz="2000" b="1" dirty="0">
              <a:latin typeface="Courier New" pitchFamily="49" charset="0"/>
              <a:cs typeface="Courier New" pitchFamily="49" charset="0"/>
            </a:endParaRPr>
          </a:p>
          <a:p>
            <a:pPr lvl="1"/>
            <a:r>
              <a:rPr lang="en-US" sz="2000" dirty="0"/>
              <a:t>Bring up the virtual keypad. </a:t>
            </a:r>
            <a:br>
              <a:rPr lang="en-US" sz="2000" dirty="0"/>
            </a:br>
            <a:r>
              <a:rPr lang="en-US" sz="2000" dirty="0"/>
              <a:t>On some H.323 devices, you can bring up the virtual keypad by typing: </a:t>
            </a:r>
            <a:br>
              <a:rPr lang="en-US" sz="2000" dirty="0"/>
            </a:br>
            <a:r>
              <a:rPr lang="en-US" sz="2000" dirty="0">
                <a:latin typeface="Courier New" pitchFamily="49" charset="0"/>
                <a:cs typeface="Courier New" pitchFamily="49" charset="0"/>
              </a:rPr>
              <a:t># </a:t>
            </a:r>
            <a:r>
              <a:rPr lang="en-US" sz="2000" dirty="0"/>
              <a:t/>
            </a:r>
            <a:br>
              <a:rPr lang="en-US" sz="2000" dirty="0"/>
            </a:br>
            <a:r>
              <a:rPr lang="en-US" sz="2000" dirty="0"/>
              <a:t>(You may want to try without first, then with; some devices won't work </a:t>
            </a:r>
            <a:r>
              <a:rPr lang="en-US" sz="2000" dirty="0" smtClean="0"/>
              <a:t>with the #, </a:t>
            </a:r>
            <a:r>
              <a:rPr lang="en-US" sz="2000" dirty="0"/>
              <a:t>but give cryptic error </a:t>
            </a:r>
            <a:r>
              <a:rPr lang="en-US" sz="2000" dirty="0" smtClean="0"/>
              <a:t>messages about it.)</a:t>
            </a:r>
          </a:p>
          <a:p>
            <a:pPr lvl="1"/>
            <a:r>
              <a:rPr lang="en-US" sz="2000" dirty="0" smtClean="0"/>
              <a:t>When </a:t>
            </a:r>
            <a:r>
              <a:rPr lang="en-US" sz="2000" dirty="0"/>
              <a:t>asked for the conference ID, or if there's no response, enter: </a:t>
            </a:r>
            <a:br>
              <a:rPr lang="en-US" sz="2000" dirty="0"/>
            </a:br>
            <a:r>
              <a:rPr lang="en-US" sz="2000" b="1" dirty="0" smtClean="0">
                <a:latin typeface="Courier New" pitchFamily="49" charset="0"/>
                <a:cs typeface="Courier New" pitchFamily="49" charset="0"/>
              </a:rPr>
              <a:t>0409</a:t>
            </a:r>
          </a:p>
          <a:p>
            <a:pPr lvl="1"/>
            <a:r>
              <a:rPr lang="en-US" sz="2000" dirty="0" smtClean="0"/>
              <a:t>On </a:t>
            </a:r>
            <a:r>
              <a:rPr lang="en-US" sz="2000" dirty="0"/>
              <a:t>most but not all H.323 devices, you indicate the end of </a:t>
            </a:r>
            <a:r>
              <a:rPr lang="en-US" sz="2000" dirty="0" smtClean="0"/>
              <a:t>the </a:t>
            </a:r>
            <a:r>
              <a:rPr lang="en-US" sz="2000" dirty="0"/>
              <a:t>ID with: </a:t>
            </a:r>
            <a:br>
              <a:rPr lang="en-US" sz="2000" dirty="0"/>
            </a:br>
            <a:r>
              <a:rPr lang="en-US" sz="2000"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3075746097"/>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21 2015</a:t>
            </a:r>
            <a:endParaRPr lang="en-US" dirty="0"/>
          </a:p>
        </p:txBody>
      </p:sp>
      <p:sp>
        <p:nvSpPr>
          <p:cNvPr id="6" name="Slide Number Placeholder 4"/>
          <p:cNvSpPr>
            <a:spLocks noGrp="1"/>
          </p:cNvSpPr>
          <p:nvPr>
            <p:ph type="sldNum" sz="quarter" idx="11"/>
          </p:nvPr>
        </p:nvSpPr>
        <p:spPr/>
        <p:txBody>
          <a:bodyPr/>
          <a:lstStyle/>
          <a:p>
            <a:fld id="{E433DD4A-51D8-450B-819F-C7D275A57577}" type="slidenum">
              <a:rPr lang="en-US"/>
              <a:pPr/>
              <a:t>60</a:t>
            </a:fld>
            <a:endParaRPr lang="en-US"/>
          </a:p>
        </p:txBody>
      </p:sp>
      <p:sp>
        <p:nvSpPr>
          <p:cNvPr id="1142786" name="Rectangle 2"/>
          <p:cNvSpPr>
            <a:spLocks noGrp="1" noChangeArrowheads="1"/>
          </p:cNvSpPr>
          <p:nvPr>
            <p:ph type="title"/>
          </p:nvPr>
        </p:nvSpPr>
        <p:spPr/>
        <p:txBody>
          <a:bodyPr/>
          <a:lstStyle/>
          <a:p>
            <a:r>
              <a:rPr lang="en-US"/>
              <a:t>Isosurfaces</a:t>
            </a:r>
          </a:p>
        </p:txBody>
      </p:sp>
      <p:sp>
        <p:nvSpPr>
          <p:cNvPr id="1142787" name="Rectangle 3"/>
          <p:cNvSpPr>
            <a:spLocks noGrp="1" noChangeArrowheads="1"/>
          </p:cNvSpPr>
          <p:nvPr>
            <p:ph type="body" idx="1"/>
          </p:nvPr>
        </p:nvSpPr>
        <p:spPr>
          <a:xfrm>
            <a:off x="533400" y="1295400"/>
            <a:ext cx="8153400" cy="2057400"/>
          </a:xfrm>
        </p:spPr>
        <p:txBody>
          <a:bodyPr/>
          <a:lstStyle/>
          <a:p>
            <a:pPr>
              <a:buFont typeface="Wingdings" pitchFamily="2" charset="2"/>
              <a:buNone/>
            </a:pPr>
            <a:r>
              <a:rPr lang="en-US"/>
              <a:t>An </a:t>
            </a:r>
            <a:r>
              <a:rPr lang="en-US" b="1" i="1" u="sng"/>
              <a:t>isosurface</a:t>
            </a:r>
            <a:r>
              <a:rPr lang="en-US"/>
              <a:t> is a surface that has a constant value for some scalar quantity.  This image shows an isosurface of temperature at 0</a:t>
            </a:r>
            <a:r>
              <a:rPr lang="en-US" baseline="30000"/>
              <a:t>o</a:t>
            </a:r>
            <a:r>
              <a:rPr lang="en-US"/>
              <a:t> Celsius, colored with pressure.</a:t>
            </a:r>
          </a:p>
        </p:txBody>
      </p:sp>
      <p:pic>
        <p:nvPicPr>
          <p:cNvPr id="1142788" name="Picture 4" descr="ngm_iso_t273p"/>
          <p:cNvPicPr>
            <a:picLocks noChangeAspect="1" noChangeArrowheads="1"/>
          </p:cNvPicPr>
          <p:nvPr/>
        </p:nvPicPr>
        <p:blipFill>
          <a:blip r:embed="rId3" cstate="print"/>
          <a:srcRect/>
          <a:stretch>
            <a:fillRect/>
          </a:stretch>
        </p:blipFill>
        <p:spPr bwMode="auto">
          <a:xfrm>
            <a:off x="3048000" y="2547938"/>
            <a:ext cx="3581400" cy="3581400"/>
          </a:xfrm>
          <a:prstGeom prst="rect">
            <a:avLst/>
          </a:prstGeom>
          <a:noFill/>
        </p:spPr>
      </p:pic>
    </p:spTree>
    <p:custDataLst>
      <p:tags r:id="rId1"/>
    </p:custDataLst>
    <p:extLst>
      <p:ext uri="{BB962C8B-B14F-4D97-AF65-F5344CB8AC3E}">
        <p14:creationId xmlns:p14="http://schemas.microsoft.com/office/powerpoint/2010/main" val="1536272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21 2015</a:t>
            </a:r>
            <a:endParaRPr lang="en-US" dirty="0"/>
          </a:p>
        </p:txBody>
      </p:sp>
      <p:sp>
        <p:nvSpPr>
          <p:cNvPr id="6" name="Slide Number Placeholder 4"/>
          <p:cNvSpPr>
            <a:spLocks noGrp="1"/>
          </p:cNvSpPr>
          <p:nvPr>
            <p:ph type="sldNum" sz="quarter" idx="11"/>
          </p:nvPr>
        </p:nvSpPr>
        <p:spPr/>
        <p:txBody>
          <a:bodyPr/>
          <a:lstStyle/>
          <a:p>
            <a:fld id="{143C4114-54BA-453B-A0FA-0E6CEB70673B}" type="slidenum">
              <a:rPr lang="en-US"/>
              <a:pPr/>
              <a:t>61</a:t>
            </a:fld>
            <a:endParaRPr lang="en-US"/>
          </a:p>
        </p:txBody>
      </p:sp>
      <p:sp>
        <p:nvSpPr>
          <p:cNvPr id="1143810" name="Rectangle 2"/>
          <p:cNvSpPr>
            <a:spLocks noGrp="1" noChangeArrowheads="1"/>
          </p:cNvSpPr>
          <p:nvPr>
            <p:ph type="title"/>
          </p:nvPr>
        </p:nvSpPr>
        <p:spPr/>
        <p:txBody>
          <a:bodyPr/>
          <a:lstStyle/>
          <a:p>
            <a:r>
              <a:rPr lang="en-US"/>
              <a:t>Streamlines</a:t>
            </a:r>
          </a:p>
        </p:txBody>
      </p:sp>
      <p:sp>
        <p:nvSpPr>
          <p:cNvPr id="1143811" name="Rectangle 3"/>
          <p:cNvSpPr>
            <a:spLocks noGrp="1" noChangeArrowheads="1"/>
          </p:cNvSpPr>
          <p:nvPr>
            <p:ph type="body" idx="1"/>
          </p:nvPr>
        </p:nvSpPr>
        <p:spPr>
          <a:xfrm>
            <a:off x="609600" y="1371600"/>
            <a:ext cx="7924800" cy="1073150"/>
          </a:xfrm>
        </p:spPr>
        <p:txBody>
          <a:bodyPr/>
          <a:lstStyle/>
          <a:p>
            <a:pPr>
              <a:buFont typeface="Wingdings" pitchFamily="2" charset="2"/>
              <a:buNone/>
            </a:pPr>
            <a:r>
              <a:rPr lang="en-US"/>
              <a:t>A </a:t>
            </a:r>
            <a:r>
              <a:rPr lang="en-US" b="1" i="1" u="sng"/>
              <a:t>streamline</a:t>
            </a:r>
            <a:r>
              <a:rPr lang="en-US"/>
              <a:t> traces a vector quantity (for example, velocity).</a:t>
            </a:r>
          </a:p>
        </p:txBody>
      </p:sp>
      <p:pic>
        <p:nvPicPr>
          <p:cNvPr id="1143812" name="Picture 4" descr="ngm_horzwnd_strm"/>
          <p:cNvPicPr>
            <a:picLocks noChangeAspect="1" noChangeArrowheads="1"/>
          </p:cNvPicPr>
          <p:nvPr/>
        </p:nvPicPr>
        <p:blipFill>
          <a:blip r:embed="rId3" cstate="print"/>
          <a:srcRect/>
          <a:stretch>
            <a:fillRect/>
          </a:stretch>
        </p:blipFill>
        <p:spPr bwMode="auto">
          <a:xfrm>
            <a:off x="2286000" y="1833563"/>
            <a:ext cx="4343400" cy="4343400"/>
          </a:xfrm>
          <a:prstGeom prst="rect">
            <a:avLst/>
          </a:prstGeom>
          <a:noFill/>
        </p:spPr>
      </p:pic>
    </p:spTree>
    <p:custDataLst>
      <p:tags r:id="rId1"/>
    </p:custDataLst>
    <p:extLst>
      <p:ext uri="{BB962C8B-B14F-4D97-AF65-F5344CB8AC3E}">
        <p14:creationId xmlns:p14="http://schemas.microsoft.com/office/powerpoint/2010/main" val="36431820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Apr 21 2015</a:t>
            </a:r>
            <a:endParaRPr lang="en-US" dirty="0"/>
          </a:p>
        </p:txBody>
      </p:sp>
      <p:sp>
        <p:nvSpPr>
          <p:cNvPr id="7" name="Slide Number Placeholder 4"/>
          <p:cNvSpPr>
            <a:spLocks noGrp="1"/>
          </p:cNvSpPr>
          <p:nvPr>
            <p:ph type="sldNum" sz="quarter" idx="11"/>
          </p:nvPr>
        </p:nvSpPr>
        <p:spPr/>
        <p:txBody>
          <a:bodyPr/>
          <a:lstStyle/>
          <a:p>
            <a:fld id="{7E862D3D-54DE-4CE2-8ECB-2B8AA076DF60}" type="slidenum">
              <a:rPr lang="en-US"/>
              <a:pPr/>
              <a:t>62</a:t>
            </a:fld>
            <a:endParaRPr lang="en-US"/>
          </a:p>
        </p:txBody>
      </p:sp>
      <p:sp>
        <p:nvSpPr>
          <p:cNvPr id="1144834" name="Rectangle 2"/>
          <p:cNvSpPr>
            <a:spLocks noGrp="1" noChangeArrowheads="1"/>
          </p:cNvSpPr>
          <p:nvPr>
            <p:ph type="title"/>
          </p:nvPr>
        </p:nvSpPr>
        <p:spPr/>
        <p:txBody>
          <a:bodyPr/>
          <a:lstStyle/>
          <a:p>
            <a:r>
              <a:rPr lang="en-US"/>
              <a:t>Volume Rendering</a:t>
            </a:r>
          </a:p>
        </p:txBody>
      </p:sp>
      <p:sp>
        <p:nvSpPr>
          <p:cNvPr id="1144835" name="Rectangle 3"/>
          <p:cNvSpPr>
            <a:spLocks noGrp="1" noChangeArrowheads="1"/>
          </p:cNvSpPr>
          <p:nvPr>
            <p:ph type="body" idx="1"/>
          </p:nvPr>
        </p:nvSpPr>
        <p:spPr>
          <a:xfrm>
            <a:off x="552450" y="1371600"/>
            <a:ext cx="7924800" cy="1501775"/>
          </a:xfrm>
        </p:spPr>
        <p:txBody>
          <a:bodyPr/>
          <a:lstStyle/>
          <a:p>
            <a:pPr>
              <a:buFont typeface="Wingdings" pitchFamily="2" charset="2"/>
              <a:buNone/>
            </a:pPr>
            <a:r>
              <a:rPr lang="en-US"/>
              <a:t>A </a:t>
            </a:r>
            <a:r>
              <a:rPr lang="en-US" b="1" i="1" u="sng"/>
              <a:t>volume rendering</a:t>
            </a:r>
            <a:r>
              <a:rPr lang="en-US"/>
              <a:t> is created by mapping some variable (for example, energy) to color and another variable (for example, density) to opacity.</a:t>
            </a:r>
          </a:p>
        </p:txBody>
      </p:sp>
      <p:pic>
        <p:nvPicPr>
          <p:cNvPr id="1144836" name="Picture 4" descr="chdm_big"/>
          <p:cNvPicPr>
            <a:picLocks noChangeAspect="1" noChangeArrowheads="1"/>
          </p:cNvPicPr>
          <p:nvPr/>
        </p:nvPicPr>
        <p:blipFill>
          <a:blip r:embed="rId3" cstate="print"/>
          <a:srcRect/>
          <a:stretch>
            <a:fillRect/>
          </a:stretch>
        </p:blipFill>
        <p:spPr bwMode="auto">
          <a:xfrm>
            <a:off x="4572000" y="2362200"/>
            <a:ext cx="3981450" cy="3644900"/>
          </a:xfrm>
          <a:prstGeom prst="rect">
            <a:avLst/>
          </a:prstGeom>
          <a:noFill/>
        </p:spPr>
      </p:pic>
      <p:sp>
        <p:nvSpPr>
          <p:cNvPr id="1144837" name="Text Box 5"/>
          <p:cNvSpPr txBox="1">
            <a:spLocks noChangeArrowheads="1"/>
          </p:cNvSpPr>
          <p:nvPr/>
        </p:nvSpPr>
        <p:spPr bwMode="auto">
          <a:xfrm>
            <a:off x="1066800" y="2971800"/>
            <a:ext cx="3429000" cy="2654300"/>
          </a:xfrm>
          <a:prstGeom prst="rect">
            <a:avLst/>
          </a:prstGeom>
          <a:noFill/>
          <a:ln w="9525">
            <a:noFill/>
            <a:miter lim="800000"/>
            <a:headEnd/>
            <a:tailEnd/>
          </a:ln>
          <a:effectLst/>
        </p:spPr>
        <p:txBody>
          <a:bodyPr>
            <a:spAutoFit/>
          </a:bodyPr>
          <a:lstStyle/>
          <a:p>
            <a:pPr algn="r"/>
            <a:r>
              <a:rPr lang="en-US" sz="2800"/>
              <a:t>This image shows the overall structure of the universe.</a:t>
            </a:r>
            <a:r>
              <a:rPr lang="en-US" sz="2800" baseline="30000"/>
              <a:t>[11]</a:t>
            </a:r>
          </a:p>
          <a:p>
            <a:pPr algn="r"/>
            <a:r>
              <a:rPr lang="en-US" sz="2800"/>
              <a:t>Notice that the image looks like thick colored smoke.</a:t>
            </a:r>
            <a:endParaRPr lang="en-US" sz="2800" baseline="30000"/>
          </a:p>
        </p:txBody>
      </p:sp>
    </p:spTree>
    <p:custDataLst>
      <p:tags r:id="rId1"/>
    </p:custDataLst>
    <p:extLst>
      <p:ext uri="{BB962C8B-B14F-4D97-AF65-F5344CB8AC3E}">
        <p14:creationId xmlns:p14="http://schemas.microsoft.com/office/powerpoint/2010/main" val="24286222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effectLst>
                  <a:outerShdw blurRad="38100" dist="38100" dir="2700000" algn="tl">
                    <a:srgbClr val="000000">
                      <a:alpha val="43137"/>
                    </a:srgbClr>
                  </a:outerShdw>
                </a:effectLst>
              </a:rPr>
              <a:t>TENTATIVE</a:t>
            </a:r>
            <a:r>
              <a:rPr lang="en-US" dirty="0" smtClean="0">
                <a:effectLst>
                  <a:outerShdw blurRad="38100" dist="38100" dir="2700000" algn="tl">
                    <a:srgbClr val="000000">
                      <a:alpha val="43137"/>
                    </a:srgbClr>
                  </a:outerShdw>
                </a:effectLst>
              </a:rPr>
              <a:t> </a:t>
            </a:r>
            <a:r>
              <a:rPr lang="en-US" dirty="0" smtClean="0"/>
              <a:t>Schedule</a:t>
            </a:r>
            <a:endParaRPr lang="en-US" dirty="0"/>
          </a:p>
        </p:txBody>
      </p:sp>
      <p:sp>
        <p:nvSpPr>
          <p:cNvPr id="3" name="Content Placeholder 2"/>
          <p:cNvSpPr>
            <a:spLocks noGrp="1"/>
          </p:cNvSpPr>
          <p:nvPr>
            <p:ph idx="1"/>
          </p:nvPr>
        </p:nvSpPr>
        <p:spPr>
          <a:xfrm>
            <a:off x="609600" y="1371600"/>
            <a:ext cx="8001000" cy="4648200"/>
          </a:xfrm>
        </p:spPr>
        <p:txBody>
          <a:bodyPr/>
          <a:lstStyle/>
          <a:p>
            <a:pPr marL="0" indent="0">
              <a:spcBef>
                <a:spcPts val="0"/>
              </a:spcBef>
              <a:buNone/>
            </a:pPr>
            <a:r>
              <a:rPr lang="en-US" sz="2200" dirty="0"/>
              <a:t>Tue Jan </a:t>
            </a:r>
            <a:r>
              <a:rPr lang="en-US" sz="2200" dirty="0" smtClean="0"/>
              <a:t>20: Grab Bag: </a:t>
            </a:r>
            <a:r>
              <a:rPr lang="en-US" sz="2200" dirty="0"/>
              <a:t>What the Heck is Supercomputing?</a:t>
            </a:r>
          </a:p>
          <a:p>
            <a:pPr marL="0" indent="0">
              <a:spcBef>
                <a:spcPts val="0"/>
              </a:spcBef>
              <a:buNone/>
            </a:pPr>
            <a:r>
              <a:rPr lang="en-US" sz="2200" dirty="0"/>
              <a:t>Tue </a:t>
            </a:r>
            <a:r>
              <a:rPr lang="en-US" sz="2200" dirty="0" smtClean="0"/>
              <a:t>Jan 27: </a:t>
            </a:r>
            <a:r>
              <a:rPr lang="en-US" sz="2200" dirty="0"/>
              <a:t>The Tyranny of the Storage Hierarchy</a:t>
            </a:r>
          </a:p>
          <a:p>
            <a:pPr marL="0" indent="0">
              <a:spcBef>
                <a:spcPts val="0"/>
              </a:spcBef>
              <a:buNone/>
            </a:pPr>
            <a:r>
              <a:rPr lang="en-US" sz="2200" dirty="0"/>
              <a:t>Tue Feb </a:t>
            </a:r>
            <a:r>
              <a:rPr lang="en-US" sz="2200" dirty="0" smtClean="0"/>
              <a:t>3: </a:t>
            </a:r>
            <a:r>
              <a:rPr lang="en-US" sz="2200" dirty="0"/>
              <a:t>Instruction Level Parallelism</a:t>
            </a:r>
          </a:p>
          <a:p>
            <a:pPr marL="0" indent="0">
              <a:spcBef>
                <a:spcPts val="0"/>
              </a:spcBef>
              <a:buNone/>
            </a:pPr>
            <a:r>
              <a:rPr lang="en-US" sz="2200" dirty="0"/>
              <a:t>Tue </a:t>
            </a:r>
            <a:r>
              <a:rPr lang="en-US" sz="2200" dirty="0" smtClean="0"/>
              <a:t>Feb 10: </a:t>
            </a:r>
            <a:r>
              <a:rPr lang="en-US" sz="2200" dirty="0"/>
              <a:t>Stupid Compiler Tricks</a:t>
            </a:r>
          </a:p>
          <a:p>
            <a:pPr marL="0" indent="0">
              <a:spcBef>
                <a:spcPts val="0"/>
              </a:spcBef>
              <a:buNone/>
            </a:pPr>
            <a:r>
              <a:rPr lang="en-US" sz="2200" dirty="0"/>
              <a:t>Tue </a:t>
            </a:r>
            <a:r>
              <a:rPr lang="en-US" sz="2200" dirty="0" smtClean="0"/>
              <a:t>Feb 17: Shared Memory </a:t>
            </a:r>
            <a:r>
              <a:rPr lang="en-US" sz="2200" dirty="0"/>
              <a:t>Multithreading</a:t>
            </a:r>
          </a:p>
          <a:p>
            <a:pPr marL="0" indent="0">
              <a:spcBef>
                <a:spcPts val="0"/>
              </a:spcBef>
              <a:buNone/>
            </a:pPr>
            <a:r>
              <a:rPr lang="en-US" sz="2200" dirty="0" smtClean="0"/>
              <a:t>Tue March 3: </a:t>
            </a:r>
            <a:r>
              <a:rPr lang="en-US" sz="2200" dirty="0"/>
              <a:t>Distributed Multiprocessing</a:t>
            </a:r>
          </a:p>
          <a:p>
            <a:pPr marL="0" indent="0">
              <a:spcBef>
                <a:spcPts val="0"/>
              </a:spcBef>
              <a:buNone/>
            </a:pPr>
            <a:r>
              <a:rPr lang="en-US" sz="2200" dirty="0"/>
              <a:t>Tue March </a:t>
            </a:r>
            <a:r>
              <a:rPr lang="en-US" sz="2200" dirty="0" smtClean="0"/>
              <a:t>10: </a:t>
            </a:r>
            <a:r>
              <a:rPr lang="en-US" sz="2200" dirty="0"/>
              <a:t>Applications and Types of Parallelism</a:t>
            </a:r>
          </a:p>
          <a:p>
            <a:pPr marL="0" indent="0">
              <a:spcBef>
                <a:spcPts val="0"/>
              </a:spcBef>
              <a:buNone/>
            </a:pPr>
            <a:r>
              <a:rPr lang="en-US" sz="2200" dirty="0" smtClean="0"/>
              <a:t>Tue </a:t>
            </a:r>
            <a:r>
              <a:rPr lang="en-US" sz="2200" dirty="0"/>
              <a:t>March </a:t>
            </a:r>
            <a:r>
              <a:rPr lang="en-US" sz="2200" dirty="0" smtClean="0"/>
              <a:t>17: </a:t>
            </a:r>
            <a:r>
              <a:rPr lang="en-US" sz="2200" b="1" dirty="0"/>
              <a:t>NO SESSION </a:t>
            </a:r>
            <a:r>
              <a:rPr lang="en-US" sz="2200" dirty="0"/>
              <a:t>(OU's Spring Break)</a:t>
            </a:r>
          </a:p>
          <a:p>
            <a:pPr marL="0" indent="0">
              <a:spcBef>
                <a:spcPts val="0"/>
              </a:spcBef>
              <a:buNone/>
            </a:pPr>
            <a:r>
              <a:rPr lang="en-US" sz="2200" dirty="0" smtClean="0"/>
              <a:t>Tue March 24: </a:t>
            </a:r>
            <a:r>
              <a:rPr lang="en-US" sz="2200" b="1" dirty="0" smtClean="0"/>
              <a:t>NO SESSION </a:t>
            </a:r>
            <a:r>
              <a:rPr lang="en-US" sz="2200" dirty="0" smtClean="0"/>
              <a:t>(Henry has a huge grant proposal due)</a:t>
            </a:r>
            <a:endParaRPr lang="en-US" sz="2200" dirty="0"/>
          </a:p>
          <a:p>
            <a:pPr marL="0" indent="0">
              <a:spcBef>
                <a:spcPts val="0"/>
              </a:spcBef>
              <a:buNone/>
            </a:pPr>
            <a:r>
              <a:rPr lang="en-US" sz="2200" dirty="0" smtClean="0"/>
              <a:t>Tue March 31: Grab Bag Madness</a:t>
            </a:r>
            <a:endParaRPr lang="en-US" sz="2200" dirty="0"/>
          </a:p>
          <a:p>
            <a:pPr marL="0" indent="0">
              <a:spcBef>
                <a:spcPts val="0"/>
              </a:spcBef>
              <a:buNone/>
            </a:pPr>
            <a:r>
              <a:rPr lang="en-US" sz="2200" dirty="0" smtClean="0"/>
              <a:t>Tue Apr 7: </a:t>
            </a:r>
            <a:r>
              <a:rPr lang="en-US" sz="2200" dirty="0"/>
              <a:t>High Throughput Computing</a:t>
            </a:r>
          </a:p>
          <a:p>
            <a:pPr marL="0" indent="0">
              <a:spcBef>
                <a:spcPts val="0"/>
              </a:spcBef>
              <a:buNone/>
            </a:pPr>
            <a:r>
              <a:rPr lang="en-US" sz="2200" dirty="0" smtClean="0"/>
              <a:t>Tue Apr 14: Grab Bag: </a:t>
            </a:r>
            <a:r>
              <a:rPr lang="en-US" sz="2200" dirty="0"/>
              <a:t>Number Crunching in Your Graphics Card</a:t>
            </a:r>
          </a:p>
          <a:p>
            <a:pPr marL="0" indent="0">
              <a:spcBef>
                <a:spcPts val="0"/>
              </a:spcBef>
              <a:buNone/>
            </a:pPr>
            <a:r>
              <a:rPr lang="en-US" sz="2200" dirty="0"/>
              <a:t>Tue Apr </a:t>
            </a:r>
            <a:r>
              <a:rPr lang="en-US" sz="2200" dirty="0" smtClean="0"/>
              <a:t>21: </a:t>
            </a:r>
            <a:r>
              <a:rPr lang="en-US" sz="2200" dirty="0"/>
              <a:t>Grab Bag: Scientific Libraries, I/O Libraries, </a:t>
            </a:r>
            <a:r>
              <a:rPr lang="en-US" sz="2200" dirty="0" smtClean="0"/>
              <a:t>Visualization</a:t>
            </a:r>
            <a:endParaRPr lang="en-US" sz="2200" dirty="0"/>
          </a:p>
        </p:txBody>
      </p:sp>
      <p:sp>
        <p:nvSpPr>
          <p:cNvPr id="4" name="Footer Placeholder 3"/>
          <p:cNvSpPr>
            <a:spLocks noGrp="1"/>
          </p:cNvSpPr>
          <p:nvPr>
            <p:ph type="ftr" sz="quarter" idx="10"/>
          </p:nvPr>
        </p:nvSpPr>
        <p:spPr/>
        <p:txBody>
          <a:bodyPr/>
          <a:lstStyle/>
          <a:p>
            <a:pPr>
              <a:defRPr/>
            </a:pPr>
            <a:r>
              <a:rPr lang="en-US" dirty="0" smtClean="0"/>
              <a:t>Supercomputing in Plain English: Grab Bag</a:t>
            </a:r>
          </a:p>
          <a:p>
            <a:pPr>
              <a:defRPr/>
            </a:pPr>
            <a:r>
              <a:rPr lang="en-US" dirty="0" smtClean="0"/>
              <a:t>Tue Apr 21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63</a:t>
            </a:fld>
            <a:endParaRPr lang="en-US"/>
          </a:p>
        </p:txBody>
      </p:sp>
    </p:spTree>
    <p:extLst>
      <p:ext uri="{BB962C8B-B14F-4D97-AF65-F5344CB8AC3E}">
        <p14:creationId xmlns:p14="http://schemas.microsoft.com/office/powerpoint/2010/main" val="530729060"/>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Grab Bag</a:t>
            </a:r>
            <a:endParaRPr lang="en-US" dirty="0"/>
          </a:p>
          <a:p>
            <a:r>
              <a:rPr lang="en-US" dirty="0" smtClean="0"/>
              <a:t>Tue Apr 21 2015</a:t>
            </a:r>
            <a:endParaRPr lang="en-US" dirty="0"/>
          </a:p>
        </p:txBody>
      </p:sp>
      <p:sp>
        <p:nvSpPr>
          <p:cNvPr id="5" name="Slide Number Placeholder 4"/>
          <p:cNvSpPr>
            <a:spLocks noGrp="1"/>
          </p:cNvSpPr>
          <p:nvPr>
            <p:ph type="sldNum" sz="quarter" idx="11"/>
          </p:nvPr>
        </p:nvSpPr>
        <p:spPr/>
        <p:txBody>
          <a:bodyPr/>
          <a:lstStyle/>
          <a:p>
            <a:fld id="{63FE677A-EF37-4970-9B49-8180FA10AF29}" type="slidenum">
              <a:rPr lang="en-US"/>
              <a:pPr/>
              <a:t>64</a:t>
            </a:fld>
            <a:endParaRPr lang="en-US"/>
          </a:p>
        </p:txBody>
      </p:sp>
      <p:sp>
        <p:nvSpPr>
          <p:cNvPr id="468994" name="Rectangle 2"/>
          <p:cNvSpPr>
            <a:spLocks noGrp="1" noChangeArrowheads="1"/>
          </p:cNvSpPr>
          <p:nvPr>
            <p:ph type="title"/>
          </p:nvPr>
        </p:nvSpPr>
        <p:spPr/>
        <p:txBody>
          <a:bodyPr/>
          <a:lstStyle/>
          <a:p>
            <a:r>
              <a:rPr lang="en-US" sz="3600" dirty="0"/>
              <a:t>Thanks for helping!</a:t>
            </a:r>
          </a:p>
        </p:txBody>
      </p:sp>
      <p:sp>
        <p:nvSpPr>
          <p:cNvPr id="468995" name="Rectangle 3"/>
          <p:cNvSpPr>
            <a:spLocks noGrp="1" noChangeArrowheads="1"/>
          </p:cNvSpPr>
          <p:nvPr>
            <p:ph type="body" idx="1"/>
          </p:nvPr>
        </p:nvSpPr>
        <p:spPr/>
        <p:txBody>
          <a:bodyPr/>
          <a:lstStyle/>
          <a:p>
            <a:pPr>
              <a:lnSpc>
                <a:spcPct val="90000"/>
              </a:lnSpc>
            </a:pPr>
            <a:r>
              <a:rPr lang="en-US" dirty="0" smtClean="0"/>
              <a:t>OU IT</a:t>
            </a:r>
          </a:p>
          <a:p>
            <a:pPr lvl="1">
              <a:lnSpc>
                <a:spcPct val="90000"/>
              </a:lnSpc>
            </a:pPr>
            <a:r>
              <a:rPr lang="en-US" dirty="0" smtClean="0"/>
              <a:t>OSCER </a:t>
            </a:r>
            <a:r>
              <a:rPr lang="en-US" dirty="0"/>
              <a:t>operations staff (Brandon George, Dave Akin, Brett Zimmerman, Josh </a:t>
            </a:r>
            <a:r>
              <a:rPr lang="en-US" dirty="0" smtClean="0"/>
              <a:t>Alexander, Patrick Calhoun)</a:t>
            </a:r>
          </a:p>
          <a:p>
            <a:pPr lvl="1">
              <a:lnSpc>
                <a:spcPct val="90000"/>
              </a:lnSpc>
            </a:pPr>
            <a:r>
              <a:rPr lang="en-US" dirty="0" smtClean="0"/>
              <a:t>Horst </a:t>
            </a:r>
            <a:r>
              <a:rPr lang="en-US" dirty="0" err="1" smtClean="0"/>
              <a:t>Severini</a:t>
            </a:r>
            <a:r>
              <a:rPr lang="en-US" dirty="0" smtClean="0"/>
              <a:t>, OSCER Associate Director for Remote &amp; Heterogeneous Computing</a:t>
            </a:r>
          </a:p>
          <a:p>
            <a:pPr lvl="1">
              <a:lnSpc>
                <a:spcPct val="90000"/>
              </a:lnSpc>
            </a:pPr>
            <a:r>
              <a:rPr lang="en-US" dirty="0" smtClean="0"/>
              <a:t>Debi </a:t>
            </a:r>
            <a:r>
              <a:rPr lang="en-US" dirty="0" err="1" smtClean="0"/>
              <a:t>Gentis</a:t>
            </a:r>
            <a:r>
              <a:rPr lang="en-US" dirty="0" smtClean="0"/>
              <a:t>, OSCER Coordinator</a:t>
            </a:r>
            <a:endParaRPr lang="en-US" dirty="0"/>
          </a:p>
          <a:p>
            <a:pPr lvl="1">
              <a:lnSpc>
                <a:spcPct val="90000"/>
              </a:lnSpc>
            </a:pPr>
            <a:r>
              <a:rPr lang="en-US" dirty="0" smtClean="0"/>
              <a:t>Jim Summers</a:t>
            </a:r>
          </a:p>
          <a:p>
            <a:pPr lvl="1">
              <a:lnSpc>
                <a:spcPct val="90000"/>
              </a:lnSpc>
            </a:pPr>
            <a:r>
              <a:rPr lang="en-US" dirty="0" smtClean="0"/>
              <a:t>The OU IT network team</a:t>
            </a:r>
            <a:endParaRPr lang="en-US" dirty="0"/>
          </a:p>
          <a:p>
            <a:pPr>
              <a:lnSpc>
                <a:spcPct val="90000"/>
              </a:lnSpc>
            </a:pPr>
            <a:r>
              <a:rPr lang="en-US" dirty="0" smtClean="0"/>
              <a:t>James Deaton</a:t>
            </a:r>
            <a:r>
              <a:rPr lang="en-US" dirty="0"/>
              <a:t>, Skyler </a:t>
            </a:r>
            <a:r>
              <a:rPr lang="en-US" dirty="0" smtClean="0"/>
              <a:t>Donahue, Jeremy Wright </a:t>
            </a:r>
            <a:r>
              <a:rPr lang="en-US" dirty="0"/>
              <a:t>and Steven </a:t>
            </a:r>
            <a:r>
              <a:rPr lang="en-US" dirty="0" smtClean="0"/>
              <a:t>Haldeman, </a:t>
            </a:r>
            <a:r>
              <a:rPr lang="en-US" dirty="0" err="1" smtClean="0"/>
              <a:t>OneNet</a:t>
            </a:r>
            <a:endParaRPr lang="en-US" dirty="0" smtClean="0"/>
          </a:p>
          <a:p>
            <a:pPr>
              <a:lnSpc>
                <a:spcPct val="90000"/>
              </a:lnSpc>
            </a:pPr>
            <a:r>
              <a:rPr lang="en-US" dirty="0" smtClean="0"/>
              <a:t>Kay Avila, U Iowa</a:t>
            </a:r>
          </a:p>
          <a:p>
            <a:pPr>
              <a:lnSpc>
                <a:spcPct val="90000"/>
              </a:lnSpc>
            </a:pPr>
            <a:r>
              <a:rPr lang="en-US" dirty="0" smtClean="0"/>
              <a:t>Stephen Harrell, Purdue U</a:t>
            </a:r>
          </a:p>
        </p:txBody>
      </p:sp>
    </p:spTree>
    <p:extLst>
      <p:ext uri="{BB962C8B-B14F-4D97-AF65-F5344CB8AC3E}">
        <p14:creationId xmlns:p14="http://schemas.microsoft.com/office/powerpoint/2010/main" val="367134267"/>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in 2015!</a:t>
            </a:r>
            <a:endParaRPr lang="en-US" dirty="0"/>
          </a:p>
        </p:txBody>
      </p:sp>
      <p:sp>
        <p:nvSpPr>
          <p:cNvPr id="3" name="Content Placeholder 2"/>
          <p:cNvSpPr>
            <a:spLocks noGrp="1"/>
          </p:cNvSpPr>
          <p:nvPr>
            <p:ph idx="1"/>
          </p:nvPr>
        </p:nvSpPr>
        <p:spPr>
          <a:xfrm>
            <a:off x="392112" y="1339056"/>
            <a:ext cx="8478838" cy="4648200"/>
          </a:xfrm>
        </p:spPr>
        <p:txBody>
          <a:bodyPr/>
          <a:lstStyle/>
          <a:p>
            <a:pPr marL="457200" indent="-457200">
              <a:spcBef>
                <a:spcPts val="0"/>
              </a:spcBef>
              <a:buClrTx/>
              <a:buSzPct val="100000"/>
              <a:buNone/>
            </a:pPr>
            <a:r>
              <a:rPr lang="en-US" sz="1900" dirty="0" smtClean="0"/>
              <a:t>Linux Clusters Institute workshop May 18-22 2015 @ OU</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3"/>
              </a:rPr>
              <a:t>http://www.linuxclustersinstitute.org/workshops/</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Great Plains Network Annual Meeting, May 27-29, Kansas City</a:t>
            </a:r>
          </a:p>
          <a:p>
            <a:pPr marL="457200" indent="-457200">
              <a:spcBef>
                <a:spcPts val="0"/>
              </a:spcBef>
              <a:buClrTx/>
              <a:buSzPct val="100000"/>
              <a:buNone/>
            </a:pPr>
            <a:r>
              <a:rPr lang="en-US" sz="1900" dirty="0"/>
              <a:t>Advanced Cyberinfrastructure Research &amp; Education Facilitators (ACI-REF) Virtual </a:t>
            </a:r>
            <a:r>
              <a:rPr lang="en-US" sz="1900" dirty="0" smtClean="0"/>
              <a:t>Residency May 31 - June 6 2015</a:t>
            </a:r>
          </a:p>
          <a:p>
            <a:pPr marL="457200" indent="-457200">
              <a:spcBef>
                <a:spcPts val="0"/>
              </a:spcBef>
              <a:buClrTx/>
              <a:buSzPct val="100000"/>
              <a:buNone/>
            </a:pPr>
            <a:r>
              <a:rPr lang="en-US" sz="1900" dirty="0" smtClean="0"/>
              <a:t>XSEDE2015, July 26-30, St. Louis MO</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4"/>
              </a:rPr>
              <a:t>https://conferences.xsede.org/xsede15</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IEEE Cluster 2015, Sep 23-27, Chicago IL</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5"/>
              </a:rPr>
              <a:t>http://www.mcs.anl.gov/ieeecluster2015/</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OKLAHOMA SUPERCOMPUTING SYMPOSIUM 2015, </a:t>
            </a:r>
            <a:r>
              <a:rPr lang="en-US" sz="1900" b="1" dirty="0" smtClean="0"/>
              <a:t>Sep 22-23 2015 </a:t>
            </a:r>
            <a:r>
              <a:rPr lang="en-US" sz="1900" dirty="0" smtClean="0"/>
              <a:t>@ OU</a:t>
            </a:r>
          </a:p>
          <a:p>
            <a:pPr marL="457200" indent="-457200">
              <a:spcBef>
                <a:spcPts val="0"/>
              </a:spcBef>
              <a:buClrTx/>
              <a:buSzPct val="100000"/>
              <a:buNone/>
            </a:pPr>
            <a:r>
              <a:rPr lang="en-US" sz="1900" dirty="0" smtClean="0"/>
              <a:t>SC13, Nov 15-20 2015, Austin TX</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6"/>
              </a:rPr>
              <a:t>http://sc15.supercomputing.org/</a:t>
            </a:r>
            <a:endParaRPr lang="en-US" sz="1500" dirty="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English: Grab Bag</a:t>
            </a:r>
          </a:p>
          <a:p>
            <a:pPr>
              <a:defRPr/>
            </a:pPr>
            <a:r>
              <a:rPr lang="en-US" dirty="0" smtClean="0"/>
              <a:t>Tue Apr 21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65</a:t>
            </a:fld>
            <a:endParaRPr lang="en-US"/>
          </a:p>
        </p:txBody>
      </p:sp>
    </p:spTree>
    <p:extLst>
      <p:ext uri="{BB962C8B-B14F-4D97-AF65-F5344CB8AC3E}">
        <p14:creationId xmlns:p14="http://schemas.microsoft.com/office/powerpoint/2010/main" val="3756880929"/>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998784" y="1190625"/>
            <a:ext cx="1163542" cy="1520819"/>
            <a:chOff x="4572000" y="1190625"/>
            <a:chExt cx="1295400" cy="1752600"/>
          </a:xfrm>
        </p:grpSpPr>
        <p:pic>
          <p:nvPicPr>
            <p:cNvPr id="553987" name="Picture 3" descr="atkinsdaniel"/>
            <p:cNvPicPr>
              <a:picLocks noChangeAspect="1" noChangeArrowheads="1"/>
            </p:cNvPicPr>
            <p:nvPr/>
          </p:nvPicPr>
          <p:blipFill>
            <a:blip r:embed="rId4" cstate="print"/>
            <a:srcRect/>
            <a:stretch>
              <a:fillRect/>
            </a:stretch>
          </p:blipFill>
          <p:spPr bwMode="auto">
            <a:xfrm>
              <a:off x="4619978" y="1263783"/>
              <a:ext cx="1237427" cy="1679442"/>
            </a:xfrm>
            <a:prstGeom prst="rect">
              <a:avLst/>
            </a:prstGeom>
            <a:noFill/>
          </p:spPr>
        </p:pic>
        <p:sp>
          <p:nvSpPr>
            <p:cNvPr id="553988" name="Rectangle 4"/>
            <p:cNvSpPr>
              <a:spLocks noChangeArrowheads="1"/>
            </p:cNvSpPr>
            <p:nvPr/>
          </p:nvSpPr>
          <p:spPr bwMode="auto">
            <a:xfrm>
              <a:off x="4572000" y="1190625"/>
              <a:ext cx="1295400" cy="254461"/>
            </a:xfrm>
            <a:prstGeom prst="rect">
              <a:avLst/>
            </a:prstGeom>
            <a:solidFill>
              <a:schemeClr val="bg1"/>
            </a:solidFill>
            <a:ln w="9525">
              <a:noFill/>
              <a:miter lim="800000"/>
              <a:headEnd/>
              <a:tailEnd/>
            </a:ln>
            <a:effectLst/>
          </p:spPr>
          <p:txBody>
            <a:bodyPr wrap="none" anchor="ctr"/>
            <a:lstStyle/>
            <a:p>
              <a:endParaRPr lang="en-US"/>
            </a:p>
          </p:txBody>
        </p:sp>
      </p:grpSp>
      <p:pic>
        <p:nvPicPr>
          <p:cNvPr id="3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5367" y="3476766"/>
            <a:ext cx="870838" cy="1306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258" name="Picture 2" descr="http://www.ncsa.illinois.edu/News/Stories/TransformComputing/thom.jpg"/>
          <p:cNvPicPr>
            <a:picLocks noChangeAspect="1" noChangeArrowheads="1"/>
          </p:cNvPicPr>
          <p:nvPr/>
        </p:nvPicPr>
        <p:blipFill>
          <a:blip r:embed="rId6" cstate="print"/>
          <a:srcRect/>
          <a:stretch>
            <a:fillRect/>
          </a:stretch>
        </p:blipFill>
        <p:spPr bwMode="auto">
          <a:xfrm>
            <a:off x="2433767" y="3612796"/>
            <a:ext cx="1038822" cy="1142706"/>
          </a:xfrm>
          <a:prstGeom prst="rect">
            <a:avLst/>
          </a:prstGeom>
          <a:noFill/>
        </p:spPr>
      </p:pic>
      <p:sp>
        <p:nvSpPr>
          <p:cNvPr id="23" name="Slide Number Placeholder 4"/>
          <p:cNvSpPr>
            <a:spLocks noGrp="1"/>
          </p:cNvSpPr>
          <p:nvPr>
            <p:ph type="sldNum" sz="quarter" idx="11"/>
          </p:nvPr>
        </p:nvSpPr>
        <p:spPr/>
        <p:txBody>
          <a:bodyPr/>
          <a:lstStyle/>
          <a:p>
            <a:fld id="{D4C6B874-FE2D-40EE-A33E-EB158CDD195A}" type="slidenum">
              <a:rPr lang="en-US"/>
              <a:pPr/>
              <a:t>66</a:t>
            </a:fld>
            <a:endParaRPr lang="en-US" dirty="0"/>
          </a:p>
        </p:txBody>
      </p:sp>
      <p:sp>
        <p:nvSpPr>
          <p:cNvPr id="553989" name="Rectangle 5"/>
          <p:cNvSpPr>
            <a:spLocks noGrp="1" noChangeArrowheads="1"/>
          </p:cNvSpPr>
          <p:nvPr>
            <p:ph type="title"/>
          </p:nvPr>
        </p:nvSpPr>
        <p:spPr/>
        <p:txBody>
          <a:bodyPr/>
          <a:lstStyle/>
          <a:p>
            <a:r>
              <a:rPr lang="en-US" sz="3600" dirty="0"/>
              <a:t>OK Supercomputing Symposium </a:t>
            </a:r>
            <a:r>
              <a:rPr lang="en-US" sz="3600" dirty="0" smtClean="0"/>
              <a:t>2015</a:t>
            </a:r>
            <a:endParaRPr lang="en-US" sz="3600" dirty="0"/>
          </a:p>
        </p:txBody>
      </p:sp>
      <p:sp>
        <p:nvSpPr>
          <p:cNvPr id="553990" name="Rectangle 6"/>
          <p:cNvSpPr>
            <a:spLocks noGrp="1" noChangeArrowheads="1"/>
          </p:cNvSpPr>
          <p:nvPr>
            <p:ph type="body" idx="1"/>
          </p:nvPr>
        </p:nvSpPr>
        <p:spPr>
          <a:xfrm>
            <a:off x="3807751" y="2599807"/>
            <a:ext cx="1600200" cy="1295400"/>
          </a:xfrm>
        </p:spPr>
        <p:txBody>
          <a:bodyPr/>
          <a:lstStyle/>
          <a:p>
            <a:pPr algn="ctr">
              <a:lnSpc>
                <a:spcPct val="80000"/>
              </a:lnSpc>
              <a:buFont typeface="Wingdings" pitchFamily="2" charset="2"/>
              <a:buNone/>
            </a:pPr>
            <a:r>
              <a:rPr lang="en-US" sz="1100" dirty="0"/>
              <a:t>2006 Keynote:</a:t>
            </a:r>
          </a:p>
          <a:p>
            <a:pPr algn="ctr">
              <a:lnSpc>
                <a:spcPct val="80000"/>
              </a:lnSpc>
              <a:buFont typeface="Wingdings" pitchFamily="2" charset="2"/>
              <a:buNone/>
            </a:pPr>
            <a:r>
              <a:rPr lang="en-US" sz="1100" dirty="0"/>
              <a:t>Dan Atkins</a:t>
            </a:r>
          </a:p>
          <a:p>
            <a:pPr algn="ctr">
              <a:lnSpc>
                <a:spcPct val="80000"/>
              </a:lnSpc>
              <a:buFont typeface="Wingdings" pitchFamily="2" charset="2"/>
              <a:buNone/>
            </a:pPr>
            <a:r>
              <a:rPr lang="en-US" sz="1100" dirty="0"/>
              <a:t>Head of NSF’s</a:t>
            </a:r>
          </a:p>
          <a:p>
            <a:pPr algn="ctr">
              <a:lnSpc>
                <a:spcPct val="80000"/>
              </a:lnSpc>
              <a:buFont typeface="Wingdings" pitchFamily="2" charset="2"/>
              <a:buNone/>
            </a:pPr>
            <a:r>
              <a:rPr lang="en-US" sz="1100" dirty="0"/>
              <a:t>Office of</a:t>
            </a:r>
          </a:p>
          <a:p>
            <a:pPr algn="ctr">
              <a:lnSpc>
                <a:spcPct val="80000"/>
              </a:lnSpc>
              <a:buFont typeface="Wingdings" pitchFamily="2" charset="2"/>
              <a:buNone/>
            </a:pPr>
            <a:r>
              <a:rPr lang="en-US" sz="1100" dirty="0" smtClean="0"/>
              <a:t>Cyberinfrastructure</a:t>
            </a:r>
            <a:endParaRPr lang="en-US" sz="1100" dirty="0"/>
          </a:p>
        </p:txBody>
      </p:sp>
      <p:pic>
        <p:nvPicPr>
          <p:cNvPr id="553991" name="Picture 7" descr="skim"/>
          <p:cNvPicPr>
            <a:picLocks noChangeAspect="1" noChangeArrowheads="1"/>
          </p:cNvPicPr>
          <p:nvPr/>
        </p:nvPicPr>
        <p:blipFill>
          <a:blip r:embed="rId7" cstate="print"/>
          <a:srcRect/>
          <a:stretch>
            <a:fillRect/>
          </a:stretch>
        </p:blipFill>
        <p:spPr bwMode="auto">
          <a:xfrm>
            <a:off x="1567216" y="1447800"/>
            <a:ext cx="1500553" cy="1125415"/>
          </a:xfrm>
          <a:prstGeom prst="rect">
            <a:avLst/>
          </a:prstGeom>
          <a:noFill/>
        </p:spPr>
      </p:pic>
      <p:sp>
        <p:nvSpPr>
          <p:cNvPr id="553992" name="Rectangle 8"/>
          <p:cNvSpPr>
            <a:spLocks noChangeArrowheads="1"/>
          </p:cNvSpPr>
          <p:nvPr/>
        </p:nvSpPr>
        <p:spPr bwMode="auto">
          <a:xfrm>
            <a:off x="1624080" y="2598760"/>
            <a:ext cx="1447800" cy="914400"/>
          </a:xfrm>
          <a:prstGeom prst="rect">
            <a:avLst/>
          </a:prstGeom>
          <a:noFill/>
          <a:ln w="9525">
            <a:noFill/>
            <a:miter lim="800000"/>
            <a:headEnd/>
            <a:tailEnd/>
          </a:ln>
          <a:effectLst/>
        </p:spPr>
        <p:txBody>
          <a:bodyPr/>
          <a:lstStyle/>
          <a:p>
            <a:pPr marL="342900" indent="-342900">
              <a:lnSpc>
                <a:spcPct val="70000"/>
              </a:lnSpc>
              <a:spcBef>
                <a:spcPct val="20000"/>
              </a:spcBef>
              <a:buClr>
                <a:srgbClr val="333399"/>
              </a:buClr>
              <a:buSzPct val="60000"/>
              <a:buFont typeface="Wingdings" pitchFamily="2" charset="2"/>
              <a:buNone/>
            </a:pPr>
            <a:r>
              <a:rPr lang="en-US" sz="1100" dirty="0"/>
              <a:t>2004 Keynote:</a:t>
            </a:r>
          </a:p>
          <a:p>
            <a:pPr marL="342900" indent="-342900">
              <a:lnSpc>
                <a:spcPct val="70000"/>
              </a:lnSpc>
              <a:spcBef>
                <a:spcPct val="20000"/>
              </a:spcBef>
              <a:buClr>
                <a:srgbClr val="333399"/>
              </a:buClr>
              <a:buSzPct val="60000"/>
              <a:buFont typeface="Wingdings" pitchFamily="2" charset="2"/>
              <a:buNone/>
            </a:pPr>
            <a:r>
              <a:rPr lang="en-US" sz="1100" dirty="0" err="1"/>
              <a:t>Sangtae</a:t>
            </a:r>
            <a:r>
              <a:rPr lang="en-US" sz="1100" dirty="0"/>
              <a:t> Kim</a:t>
            </a:r>
          </a:p>
          <a:p>
            <a:pPr marL="342900" indent="-342900">
              <a:lnSpc>
                <a:spcPct val="80000"/>
              </a:lnSpc>
              <a:spcBef>
                <a:spcPct val="20000"/>
              </a:spcBef>
              <a:buClr>
                <a:srgbClr val="333399"/>
              </a:buClr>
              <a:buSzPct val="60000"/>
              <a:buFont typeface="Wingdings" pitchFamily="2" charset="2"/>
              <a:buNone/>
            </a:pPr>
            <a:r>
              <a:rPr lang="en-US" sz="1100" dirty="0"/>
              <a:t>NSF </a:t>
            </a:r>
            <a:r>
              <a:rPr lang="en-US" sz="1100" dirty="0" smtClean="0"/>
              <a:t>Shared </a:t>
            </a:r>
          </a:p>
          <a:p>
            <a:pPr marL="342900" indent="-342900">
              <a:lnSpc>
                <a:spcPct val="70000"/>
              </a:lnSpc>
              <a:spcBef>
                <a:spcPct val="20000"/>
              </a:spcBef>
              <a:buClr>
                <a:srgbClr val="333399"/>
              </a:buClr>
              <a:buSzPct val="60000"/>
              <a:buFont typeface="Wingdings" pitchFamily="2" charset="2"/>
              <a:buNone/>
            </a:pPr>
            <a:r>
              <a:rPr lang="en-US" sz="1100" dirty="0" smtClean="0"/>
              <a:t>Cyberinfrastructure</a:t>
            </a:r>
          </a:p>
          <a:p>
            <a:pPr marL="342900" indent="-342900">
              <a:lnSpc>
                <a:spcPct val="70000"/>
              </a:lnSpc>
              <a:spcBef>
                <a:spcPct val="20000"/>
              </a:spcBef>
              <a:buClr>
                <a:srgbClr val="333399"/>
              </a:buClr>
              <a:buSzPct val="60000"/>
              <a:buFont typeface="Wingdings" pitchFamily="2" charset="2"/>
              <a:buNone/>
            </a:pPr>
            <a:r>
              <a:rPr lang="en-US" sz="1100" dirty="0" smtClean="0"/>
              <a:t>Division </a:t>
            </a:r>
            <a:r>
              <a:rPr lang="en-US" sz="1100" dirty="0"/>
              <a:t>Director</a:t>
            </a:r>
          </a:p>
        </p:txBody>
      </p:sp>
      <p:pic>
        <p:nvPicPr>
          <p:cNvPr id="553993" name="Picture 9" descr="freeman"/>
          <p:cNvPicPr>
            <a:picLocks noChangeAspect="1" noChangeArrowheads="1"/>
          </p:cNvPicPr>
          <p:nvPr/>
        </p:nvPicPr>
        <p:blipFill>
          <a:blip r:embed="rId8" cstate="print"/>
          <a:srcRect/>
          <a:stretch>
            <a:fillRect/>
          </a:stretch>
        </p:blipFill>
        <p:spPr bwMode="auto">
          <a:xfrm>
            <a:off x="457200" y="1447800"/>
            <a:ext cx="1066800" cy="1125415"/>
          </a:xfrm>
          <a:prstGeom prst="rect">
            <a:avLst/>
          </a:prstGeom>
          <a:noFill/>
        </p:spPr>
      </p:pic>
      <p:sp>
        <p:nvSpPr>
          <p:cNvPr id="553994" name="Rectangle 10"/>
          <p:cNvSpPr>
            <a:spLocks noChangeArrowheads="1"/>
          </p:cNvSpPr>
          <p:nvPr/>
        </p:nvSpPr>
        <p:spPr bwMode="auto">
          <a:xfrm>
            <a:off x="128850" y="2591835"/>
            <a:ext cx="1828800" cy="1149925"/>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100" dirty="0"/>
              <a:t>2003 Keynote:</a:t>
            </a:r>
          </a:p>
          <a:p>
            <a:pPr marL="342900" indent="-342900">
              <a:lnSpc>
                <a:spcPct val="60000"/>
              </a:lnSpc>
              <a:spcBef>
                <a:spcPct val="20000"/>
              </a:spcBef>
              <a:buClr>
                <a:srgbClr val="333399"/>
              </a:buClr>
              <a:buSzPct val="60000"/>
              <a:buFont typeface="Wingdings" pitchFamily="2" charset="2"/>
              <a:buNone/>
            </a:pPr>
            <a:r>
              <a:rPr lang="en-US" sz="1100" dirty="0"/>
              <a:t>Peter Freeman</a:t>
            </a:r>
          </a:p>
          <a:p>
            <a:pPr marL="342900" indent="-342900">
              <a:lnSpc>
                <a:spcPct val="70000"/>
              </a:lnSpc>
              <a:spcBef>
                <a:spcPct val="20000"/>
              </a:spcBef>
              <a:buClr>
                <a:srgbClr val="333399"/>
              </a:buClr>
              <a:buSzPct val="60000"/>
              <a:buFont typeface="Wingdings" pitchFamily="2" charset="2"/>
              <a:buNone/>
            </a:pPr>
            <a:r>
              <a:rPr lang="en-US" sz="1100" dirty="0" smtClean="0"/>
              <a:t>NSF</a:t>
            </a:r>
          </a:p>
          <a:p>
            <a:pPr marL="342900" indent="-342900">
              <a:lnSpc>
                <a:spcPct val="70000"/>
              </a:lnSpc>
              <a:spcBef>
                <a:spcPct val="20000"/>
              </a:spcBef>
              <a:buClr>
                <a:srgbClr val="333399"/>
              </a:buClr>
              <a:buSzPct val="60000"/>
              <a:buFont typeface="Wingdings" pitchFamily="2" charset="2"/>
              <a:buNone/>
            </a:pPr>
            <a:r>
              <a:rPr lang="en-US" sz="1100" dirty="0" smtClean="0"/>
              <a:t>Computer &amp; </a:t>
            </a:r>
            <a:r>
              <a:rPr lang="en-US" sz="1100" dirty="0"/>
              <a:t>Information</a:t>
            </a:r>
          </a:p>
          <a:p>
            <a:pPr marL="342900" indent="-342900">
              <a:lnSpc>
                <a:spcPct val="70000"/>
              </a:lnSpc>
              <a:spcBef>
                <a:spcPct val="20000"/>
              </a:spcBef>
              <a:buClr>
                <a:srgbClr val="333399"/>
              </a:buClr>
              <a:buSzPct val="60000"/>
              <a:buFont typeface="Wingdings" pitchFamily="2" charset="2"/>
              <a:buNone/>
            </a:pPr>
            <a:r>
              <a:rPr lang="en-US" sz="1100" dirty="0"/>
              <a:t>Science </a:t>
            </a:r>
            <a:r>
              <a:rPr lang="en-US" sz="1100" dirty="0" smtClean="0"/>
              <a:t>&amp; </a:t>
            </a:r>
            <a:r>
              <a:rPr lang="en-US" sz="1100" dirty="0"/>
              <a:t>Engineering</a:t>
            </a:r>
          </a:p>
          <a:p>
            <a:pPr marL="342900" indent="-342900">
              <a:lnSpc>
                <a:spcPct val="70000"/>
              </a:lnSpc>
              <a:spcBef>
                <a:spcPct val="20000"/>
              </a:spcBef>
              <a:buClr>
                <a:srgbClr val="333399"/>
              </a:buClr>
              <a:buSzPct val="60000"/>
              <a:buFont typeface="Wingdings" pitchFamily="2" charset="2"/>
              <a:buNone/>
            </a:pPr>
            <a:r>
              <a:rPr lang="en-US" sz="1100" dirty="0"/>
              <a:t>Assistant Director</a:t>
            </a:r>
          </a:p>
        </p:txBody>
      </p:sp>
      <p:pic>
        <p:nvPicPr>
          <p:cNvPr id="553995" name="Picture 11" descr="brooks"/>
          <p:cNvPicPr>
            <a:picLocks noChangeAspect="1" noChangeArrowheads="1"/>
          </p:cNvPicPr>
          <p:nvPr/>
        </p:nvPicPr>
        <p:blipFill>
          <a:blip r:embed="rId9" cstate="print"/>
          <a:srcRect/>
          <a:stretch>
            <a:fillRect/>
          </a:stretch>
        </p:blipFill>
        <p:spPr bwMode="auto">
          <a:xfrm>
            <a:off x="3107136" y="1447800"/>
            <a:ext cx="896815" cy="1125415"/>
          </a:xfrm>
          <a:prstGeom prst="rect">
            <a:avLst/>
          </a:prstGeom>
          <a:noFill/>
        </p:spPr>
      </p:pic>
      <p:sp>
        <p:nvSpPr>
          <p:cNvPr id="553996" name="Rectangle 12"/>
          <p:cNvSpPr>
            <a:spLocks noChangeArrowheads="1"/>
          </p:cNvSpPr>
          <p:nvPr/>
        </p:nvSpPr>
        <p:spPr bwMode="auto">
          <a:xfrm>
            <a:off x="2910687" y="2572511"/>
            <a:ext cx="1371600" cy="9144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100" dirty="0"/>
              <a:t>2005 Keynote:</a:t>
            </a:r>
          </a:p>
          <a:p>
            <a:pPr marL="342900" indent="-342900">
              <a:lnSpc>
                <a:spcPct val="70000"/>
              </a:lnSpc>
              <a:spcBef>
                <a:spcPct val="20000"/>
              </a:spcBef>
              <a:buClr>
                <a:srgbClr val="333399"/>
              </a:buClr>
              <a:buSzPct val="60000"/>
              <a:buFont typeface="Wingdings" pitchFamily="2" charset="2"/>
              <a:buNone/>
            </a:pPr>
            <a:r>
              <a:rPr lang="en-US" sz="1100" dirty="0"/>
              <a:t>Walt Brooks</a:t>
            </a:r>
          </a:p>
          <a:p>
            <a:pPr marL="342900" indent="-342900">
              <a:lnSpc>
                <a:spcPct val="70000"/>
              </a:lnSpc>
              <a:spcBef>
                <a:spcPct val="20000"/>
              </a:spcBef>
              <a:buClr>
                <a:srgbClr val="333399"/>
              </a:buClr>
              <a:buSzPct val="60000"/>
              <a:buFont typeface="Wingdings" pitchFamily="2" charset="2"/>
              <a:buNone/>
            </a:pPr>
            <a:r>
              <a:rPr lang="en-US" sz="1100" dirty="0"/>
              <a:t>NASA Advanced</a:t>
            </a:r>
          </a:p>
          <a:p>
            <a:pPr marL="342900" indent="-342900">
              <a:lnSpc>
                <a:spcPct val="70000"/>
              </a:lnSpc>
              <a:spcBef>
                <a:spcPct val="20000"/>
              </a:spcBef>
              <a:buClr>
                <a:srgbClr val="333399"/>
              </a:buClr>
              <a:buSzPct val="60000"/>
              <a:buFont typeface="Wingdings" pitchFamily="2" charset="2"/>
              <a:buNone/>
            </a:pPr>
            <a:r>
              <a:rPr lang="en-US" sz="1100" dirty="0"/>
              <a:t>Supercomputing</a:t>
            </a:r>
          </a:p>
          <a:p>
            <a:pPr marL="342900" indent="-342900">
              <a:lnSpc>
                <a:spcPct val="70000"/>
              </a:lnSpc>
              <a:spcBef>
                <a:spcPct val="20000"/>
              </a:spcBef>
              <a:buClr>
                <a:srgbClr val="333399"/>
              </a:buClr>
              <a:buSzPct val="60000"/>
              <a:buFont typeface="Wingdings" pitchFamily="2" charset="2"/>
              <a:buNone/>
            </a:pPr>
            <a:r>
              <a:rPr lang="en-US" sz="1100" dirty="0"/>
              <a:t>Division Director</a:t>
            </a:r>
          </a:p>
        </p:txBody>
      </p:sp>
      <p:pic>
        <p:nvPicPr>
          <p:cNvPr id="553997" name="Picture 13" descr="boisseau"/>
          <p:cNvPicPr>
            <a:picLocks noChangeAspect="1" noChangeArrowheads="1"/>
          </p:cNvPicPr>
          <p:nvPr/>
        </p:nvPicPr>
        <p:blipFill>
          <a:blip r:embed="rId10" cstate="print"/>
          <a:srcRect/>
          <a:stretch>
            <a:fillRect/>
          </a:stretch>
        </p:blipFill>
        <p:spPr bwMode="auto">
          <a:xfrm>
            <a:off x="5216001" y="1416044"/>
            <a:ext cx="869148" cy="1157171"/>
          </a:xfrm>
          <a:prstGeom prst="rect">
            <a:avLst/>
          </a:prstGeom>
          <a:noFill/>
        </p:spPr>
      </p:pic>
      <p:sp>
        <p:nvSpPr>
          <p:cNvPr id="553998" name="Rectangle 14"/>
          <p:cNvSpPr>
            <a:spLocks noChangeArrowheads="1"/>
          </p:cNvSpPr>
          <p:nvPr/>
        </p:nvSpPr>
        <p:spPr bwMode="auto">
          <a:xfrm>
            <a:off x="4964775" y="2579225"/>
            <a:ext cx="1371600" cy="10668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100" dirty="0"/>
              <a:t>2007 Keynote:</a:t>
            </a:r>
          </a:p>
          <a:p>
            <a:pPr marL="342900" indent="-342900">
              <a:lnSpc>
                <a:spcPct val="70000"/>
              </a:lnSpc>
              <a:spcBef>
                <a:spcPct val="20000"/>
              </a:spcBef>
              <a:buClr>
                <a:srgbClr val="333399"/>
              </a:buClr>
              <a:buSzPct val="60000"/>
              <a:buFont typeface="Wingdings" pitchFamily="2" charset="2"/>
              <a:buNone/>
            </a:pPr>
            <a:r>
              <a:rPr lang="en-US" sz="1100" dirty="0"/>
              <a:t>Jay </a:t>
            </a:r>
            <a:r>
              <a:rPr lang="en-US" sz="1100" dirty="0" err="1"/>
              <a:t>Boisseau</a:t>
            </a:r>
            <a:endParaRPr lang="en-US" sz="1100" dirty="0"/>
          </a:p>
          <a:p>
            <a:pPr marL="342900" indent="-342900">
              <a:lnSpc>
                <a:spcPct val="70000"/>
              </a:lnSpc>
              <a:spcBef>
                <a:spcPct val="20000"/>
              </a:spcBef>
              <a:buClr>
                <a:srgbClr val="333399"/>
              </a:buClr>
              <a:buSzPct val="60000"/>
              <a:buFont typeface="Wingdings" pitchFamily="2" charset="2"/>
              <a:buNone/>
            </a:pPr>
            <a:r>
              <a:rPr lang="en-US" sz="1100" dirty="0"/>
              <a:t>Director</a:t>
            </a:r>
          </a:p>
          <a:p>
            <a:pPr marL="342900" indent="-342900">
              <a:lnSpc>
                <a:spcPct val="70000"/>
              </a:lnSpc>
              <a:spcBef>
                <a:spcPct val="20000"/>
              </a:spcBef>
              <a:buClr>
                <a:srgbClr val="333399"/>
              </a:buClr>
              <a:buSzPct val="60000"/>
              <a:buFont typeface="Wingdings" pitchFamily="2" charset="2"/>
              <a:buNone/>
            </a:pPr>
            <a:r>
              <a:rPr lang="en-US" sz="1100" dirty="0"/>
              <a:t>Texas Advanced</a:t>
            </a:r>
          </a:p>
          <a:p>
            <a:pPr marL="342900" indent="-342900">
              <a:lnSpc>
                <a:spcPct val="70000"/>
              </a:lnSpc>
              <a:spcBef>
                <a:spcPct val="20000"/>
              </a:spcBef>
              <a:buClr>
                <a:srgbClr val="333399"/>
              </a:buClr>
              <a:buSzPct val="60000"/>
              <a:buFont typeface="Wingdings" pitchFamily="2" charset="2"/>
              <a:buNone/>
            </a:pPr>
            <a:r>
              <a:rPr lang="en-US" sz="1100" dirty="0"/>
              <a:t>Computing Center</a:t>
            </a:r>
          </a:p>
          <a:p>
            <a:pPr marL="342900" indent="-342900">
              <a:lnSpc>
                <a:spcPct val="70000"/>
              </a:lnSpc>
              <a:spcBef>
                <a:spcPct val="20000"/>
              </a:spcBef>
              <a:buClr>
                <a:srgbClr val="333399"/>
              </a:buClr>
              <a:buSzPct val="60000"/>
              <a:buFont typeface="Wingdings" pitchFamily="2" charset="2"/>
              <a:buNone/>
            </a:pPr>
            <a:r>
              <a:rPr lang="en-US" sz="1100" dirty="0"/>
              <a:t>U. Texas Austin</a:t>
            </a:r>
          </a:p>
        </p:txBody>
      </p:sp>
      <p:pic>
        <p:nvPicPr>
          <p:cNvPr id="554000" name="Picture 16" descr="jose_munoz"/>
          <p:cNvPicPr>
            <a:picLocks noChangeAspect="1" noChangeArrowheads="1"/>
          </p:cNvPicPr>
          <p:nvPr/>
        </p:nvPicPr>
        <p:blipFill>
          <a:blip r:embed="rId11" cstate="print"/>
          <a:srcRect/>
          <a:stretch>
            <a:fillRect/>
          </a:stretch>
        </p:blipFill>
        <p:spPr bwMode="auto">
          <a:xfrm>
            <a:off x="6139306" y="1420420"/>
            <a:ext cx="900449" cy="1178340"/>
          </a:xfrm>
          <a:prstGeom prst="rect">
            <a:avLst/>
          </a:prstGeom>
          <a:noFill/>
        </p:spPr>
      </p:pic>
      <p:sp>
        <p:nvSpPr>
          <p:cNvPr id="554001" name="Text Box 17"/>
          <p:cNvSpPr txBox="1">
            <a:spLocks noChangeArrowheads="1"/>
          </p:cNvSpPr>
          <p:nvPr/>
        </p:nvSpPr>
        <p:spPr bwMode="auto">
          <a:xfrm>
            <a:off x="5947129" y="2572511"/>
            <a:ext cx="1524000" cy="1040285"/>
          </a:xfrm>
          <a:prstGeom prst="rect">
            <a:avLst/>
          </a:prstGeom>
          <a:noFill/>
          <a:ln w="9525">
            <a:noFill/>
            <a:miter lim="800000"/>
            <a:headEnd/>
            <a:tailEnd/>
          </a:ln>
          <a:effectLst/>
        </p:spPr>
        <p:txBody>
          <a:bodyPr>
            <a:spAutoFit/>
          </a:bodyPr>
          <a:lstStyle/>
          <a:p>
            <a:pPr>
              <a:lnSpc>
                <a:spcPct val="80000"/>
              </a:lnSpc>
              <a:spcBef>
                <a:spcPct val="50000"/>
              </a:spcBef>
            </a:pPr>
            <a:r>
              <a:rPr lang="en-US" sz="1100" dirty="0"/>
              <a:t>2008 Keynote: </a:t>
            </a:r>
            <a:r>
              <a:rPr lang="en-US" sz="1100" dirty="0" smtClean="0"/>
              <a:t>        Jos</a:t>
            </a:r>
            <a:r>
              <a:rPr lang="en-US" sz="1100" dirty="0" smtClean="0">
                <a:cs typeface="Times New Roman" pitchFamily="18" charset="0"/>
              </a:rPr>
              <a:t>é </a:t>
            </a:r>
            <a:r>
              <a:rPr lang="en-US" sz="1100" dirty="0">
                <a:cs typeface="Times New Roman" pitchFamily="18" charset="0"/>
              </a:rPr>
              <a:t>Munoz </a:t>
            </a:r>
            <a:r>
              <a:rPr lang="en-US" sz="1100" dirty="0" smtClean="0">
                <a:cs typeface="Times New Roman" pitchFamily="18" charset="0"/>
              </a:rPr>
              <a:t>        Deputy </a:t>
            </a:r>
            <a:r>
              <a:rPr lang="en-US" sz="1100" dirty="0">
                <a:cs typeface="Times New Roman" pitchFamily="18" charset="0"/>
              </a:rPr>
              <a:t>Office </a:t>
            </a:r>
            <a:r>
              <a:rPr lang="en-US" sz="1100" dirty="0" smtClean="0">
                <a:cs typeface="Times New Roman" pitchFamily="18" charset="0"/>
              </a:rPr>
              <a:t>  Director/Senior </a:t>
            </a:r>
            <a:r>
              <a:rPr lang="en-US" sz="1100" dirty="0">
                <a:cs typeface="Times New Roman" pitchFamily="18" charset="0"/>
              </a:rPr>
              <a:t>Scientific Advisor </a:t>
            </a:r>
            <a:r>
              <a:rPr lang="en-US" sz="1100" dirty="0" smtClean="0">
                <a:cs typeface="Times New Roman" pitchFamily="18" charset="0"/>
              </a:rPr>
              <a:t> NSF Office </a:t>
            </a:r>
            <a:r>
              <a:rPr lang="en-US" sz="1100" dirty="0">
                <a:cs typeface="Times New Roman" pitchFamily="18" charset="0"/>
              </a:rPr>
              <a:t>of </a:t>
            </a:r>
            <a:r>
              <a:rPr lang="en-US" sz="1100" dirty="0" smtClean="0">
                <a:cs typeface="Times New Roman" pitchFamily="18" charset="0"/>
              </a:rPr>
              <a:t>Cyberinfrastructure</a:t>
            </a:r>
            <a:endParaRPr lang="en-US" sz="1100" dirty="0">
              <a:cs typeface="Times New Roman" pitchFamily="18" charset="0"/>
            </a:endParaRPr>
          </a:p>
        </p:txBody>
      </p:sp>
      <p:sp>
        <p:nvSpPr>
          <p:cNvPr id="554003" name="Text Box 19"/>
          <p:cNvSpPr txBox="1">
            <a:spLocks noChangeArrowheads="1"/>
          </p:cNvSpPr>
          <p:nvPr/>
        </p:nvSpPr>
        <p:spPr bwMode="auto">
          <a:xfrm>
            <a:off x="7095946" y="2590696"/>
            <a:ext cx="1447800" cy="10064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a:t>2009 Keynote: Douglass </a:t>
            </a:r>
            <a:r>
              <a:rPr lang="en-US" sz="1100" dirty="0" smtClean="0"/>
              <a:t>Post     Chief </a:t>
            </a:r>
            <a:r>
              <a:rPr lang="en-US" sz="1100" dirty="0"/>
              <a:t>Scientist         US Dept of Defense       HPC Modernization Program</a:t>
            </a:r>
          </a:p>
        </p:txBody>
      </p:sp>
      <p:sp>
        <p:nvSpPr>
          <p:cNvPr id="553999" name="Text Box 15"/>
          <p:cNvSpPr txBox="1">
            <a:spLocks noChangeArrowheads="1"/>
          </p:cNvSpPr>
          <p:nvPr/>
        </p:nvSpPr>
        <p:spPr bwMode="auto">
          <a:xfrm>
            <a:off x="6034639" y="3609842"/>
            <a:ext cx="2419503" cy="1945148"/>
          </a:xfrm>
          <a:prstGeom prst="rect">
            <a:avLst/>
          </a:prstGeom>
          <a:noFill/>
          <a:ln w="9525">
            <a:noFill/>
            <a:miter lim="800000"/>
            <a:headEnd/>
            <a:tailEnd/>
          </a:ln>
          <a:effectLst/>
        </p:spPr>
        <p:txBody>
          <a:bodyPr wrap="square">
            <a:spAutoFit/>
          </a:bodyPr>
          <a:lstStyle/>
          <a:p>
            <a:pPr>
              <a:spcBef>
                <a:spcPts val="0"/>
              </a:spcBef>
            </a:pPr>
            <a:r>
              <a:rPr lang="en-US" sz="2000" b="1" dirty="0" smtClean="0">
                <a:effectLst>
                  <a:outerShdw blurRad="38100" dist="38100" dir="2700000" algn="tl">
                    <a:srgbClr val="000000">
                      <a:alpha val="43137"/>
                    </a:srgbClr>
                  </a:outerShdw>
                </a:effectLst>
              </a:rPr>
              <a:t>FREE!</a:t>
            </a:r>
          </a:p>
          <a:p>
            <a:pPr>
              <a:spcBef>
                <a:spcPts val="0"/>
              </a:spcBef>
            </a:pPr>
            <a:r>
              <a:rPr lang="en-US" sz="2000" b="1" dirty="0" smtClean="0">
                <a:effectLst>
                  <a:outerShdw blurRad="38100" dist="38100" dir="2700000" algn="tl">
                    <a:srgbClr val="000000">
                      <a:alpha val="43137"/>
                    </a:srgbClr>
                  </a:outerShdw>
                </a:effectLst>
              </a:rPr>
              <a:t>Wed Sep 23 2015</a:t>
            </a:r>
          </a:p>
          <a:p>
            <a:pPr>
              <a:spcBef>
                <a:spcPts val="0"/>
              </a:spcBef>
            </a:pPr>
            <a:r>
              <a:rPr lang="en-US" sz="2000" b="1" dirty="0" smtClean="0">
                <a:effectLst>
                  <a:outerShdw blurRad="38100" dist="38100" dir="2700000" algn="tl">
                    <a:srgbClr val="000000">
                      <a:alpha val="43137"/>
                    </a:srgbClr>
                  </a:outerShdw>
                </a:effectLst>
              </a:rPr>
              <a:t>@ </a:t>
            </a:r>
            <a:r>
              <a:rPr lang="en-US" sz="2000" b="1" dirty="0">
                <a:effectLst>
                  <a:outerShdw blurRad="38100" dist="38100" dir="2700000" algn="tl">
                    <a:srgbClr val="000000">
                      <a:alpha val="43137"/>
                    </a:srgbClr>
                  </a:outerShdw>
                </a:effectLst>
              </a:rPr>
              <a:t>OU</a:t>
            </a:r>
          </a:p>
          <a:p>
            <a:pPr>
              <a:lnSpc>
                <a:spcPct val="30000"/>
              </a:lnSpc>
              <a:spcBef>
                <a:spcPct val="50000"/>
              </a:spcBef>
            </a:pPr>
            <a:r>
              <a:rPr lang="en-US" dirty="0">
                <a:solidFill>
                  <a:schemeClr val="bg1"/>
                </a:solidFill>
              </a:rPr>
              <a:t>Over 235 </a:t>
            </a:r>
            <a:r>
              <a:rPr lang="en-US" dirty="0" smtClean="0">
                <a:solidFill>
                  <a:schemeClr val="bg1"/>
                </a:solidFill>
              </a:rPr>
              <a:t>registra2ons </a:t>
            </a:r>
            <a:r>
              <a:rPr lang="en-US" dirty="0">
                <a:solidFill>
                  <a:schemeClr val="bg1"/>
                </a:solidFill>
              </a:rPr>
              <a:t>already!</a:t>
            </a:r>
          </a:p>
          <a:p>
            <a:pPr>
              <a:lnSpc>
                <a:spcPct val="80000"/>
              </a:lnSpc>
              <a:spcBef>
                <a:spcPct val="50000"/>
              </a:spcBef>
            </a:pPr>
            <a:r>
              <a:rPr lang="en-US" sz="1400" dirty="0">
                <a:solidFill>
                  <a:schemeClr val="bg1"/>
                </a:solidFill>
              </a:rPr>
              <a:t>Over </a:t>
            </a:r>
            <a:r>
              <a:rPr lang="en-US" sz="1400" dirty="0" smtClean="0">
                <a:solidFill>
                  <a:schemeClr val="bg1"/>
                </a:solidFill>
              </a:rPr>
              <a:t>152 </a:t>
            </a:r>
            <a:r>
              <a:rPr lang="en-US" sz="1400" dirty="0" err="1" smtClean="0">
                <a:solidFill>
                  <a:schemeClr val="bg1"/>
                </a:solidFill>
              </a:rPr>
              <a:t>inhe</a:t>
            </a:r>
            <a:r>
              <a:rPr lang="en-US" sz="1400" dirty="0" smtClean="0">
                <a:solidFill>
                  <a:schemeClr val="bg1"/>
                </a:solidFill>
              </a:rPr>
              <a:t> </a:t>
            </a:r>
            <a:r>
              <a:rPr lang="en-US" sz="1400" dirty="0">
                <a:solidFill>
                  <a:schemeClr val="bg1"/>
                </a:solidFill>
              </a:rPr>
              <a:t>first day, over 200 in the first week, over 225 in the first month.</a:t>
            </a:r>
          </a:p>
        </p:txBody>
      </p:sp>
      <p:sp>
        <p:nvSpPr>
          <p:cNvPr id="554005" name="Text Box 21"/>
          <p:cNvSpPr txBox="1">
            <a:spLocks noChangeArrowheads="1"/>
          </p:cNvSpPr>
          <p:nvPr/>
        </p:nvSpPr>
        <p:spPr bwMode="auto">
          <a:xfrm>
            <a:off x="5947129" y="4628582"/>
            <a:ext cx="2504398" cy="877163"/>
          </a:xfrm>
          <a:prstGeom prst="rect">
            <a:avLst/>
          </a:prstGeom>
          <a:noFill/>
          <a:ln w="9525">
            <a:noFill/>
            <a:miter lim="800000"/>
            <a:headEnd/>
            <a:tailEnd/>
          </a:ln>
          <a:effectLst/>
        </p:spPr>
        <p:txBody>
          <a:bodyPr wrap="square">
            <a:spAutoFit/>
          </a:bodyPr>
          <a:lstStyle/>
          <a:p>
            <a:pPr>
              <a:spcBef>
                <a:spcPts val="0"/>
              </a:spcBef>
            </a:pPr>
            <a:r>
              <a:rPr lang="en-US" sz="1500" b="1" dirty="0" smtClean="0"/>
              <a:t>Reception/Poster Session</a:t>
            </a:r>
          </a:p>
          <a:p>
            <a:pPr>
              <a:spcBef>
                <a:spcPts val="0"/>
              </a:spcBef>
            </a:pPr>
            <a:r>
              <a:rPr lang="en-US" sz="1500" b="1" dirty="0" smtClean="0"/>
              <a:t>Tue Sep 22 2015 </a:t>
            </a:r>
            <a:r>
              <a:rPr lang="en-US" sz="1500" b="1" dirty="0"/>
              <a:t>@ </a:t>
            </a:r>
            <a:r>
              <a:rPr lang="en-US" sz="1500" b="1" dirty="0" smtClean="0"/>
              <a:t>OU</a:t>
            </a:r>
            <a:endParaRPr lang="en-US" sz="1500" b="1" dirty="0"/>
          </a:p>
          <a:p>
            <a:pPr>
              <a:lnSpc>
                <a:spcPct val="20000"/>
              </a:lnSpc>
              <a:spcBef>
                <a:spcPct val="50000"/>
              </a:spcBef>
            </a:pPr>
            <a:r>
              <a:rPr lang="en-US" sz="1500" b="1" dirty="0" smtClean="0"/>
              <a:t>Symposium</a:t>
            </a:r>
          </a:p>
          <a:p>
            <a:pPr>
              <a:lnSpc>
                <a:spcPct val="20000"/>
              </a:lnSpc>
              <a:spcBef>
                <a:spcPct val="50000"/>
              </a:spcBef>
            </a:pPr>
            <a:r>
              <a:rPr lang="en-US" sz="1500" b="1" dirty="0" smtClean="0"/>
              <a:t>Wed Sep 23 2015 </a:t>
            </a:r>
            <a:r>
              <a:rPr lang="en-US" sz="1500" b="1" dirty="0"/>
              <a:t>@ </a:t>
            </a:r>
            <a:r>
              <a:rPr lang="en-US" sz="1500" b="1" dirty="0" smtClean="0"/>
              <a:t>OU</a:t>
            </a:r>
          </a:p>
        </p:txBody>
      </p:sp>
      <p:pic>
        <p:nvPicPr>
          <p:cNvPr id="554006" name="Picture 22" descr="post_douglass"/>
          <p:cNvPicPr>
            <a:picLocks noChangeAspect="1" noChangeArrowheads="1"/>
          </p:cNvPicPr>
          <p:nvPr/>
        </p:nvPicPr>
        <p:blipFill>
          <a:blip r:embed="rId12" cstate="print"/>
          <a:srcRect/>
          <a:stretch>
            <a:fillRect/>
          </a:stretch>
        </p:blipFill>
        <p:spPr bwMode="auto">
          <a:xfrm>
            <a:off x="7162800" y="1420420"/>
            <a:ext cx="943654" cy="1178340"/>
          </a:xfrm>
          <a:prstGeom prst="rect">
            <a:avLst/>
          </a:prstGeom>
          <a:noFill/>
        </p:spPr>
      </p:pic>
      <p:pic>
        <p:nvPicPr>
          <p:cNvPr id="79874" name="Picture 2"/>
          <p:cNvPicPr>
            <a:picLocks noChangeAspect="1" noChangeArrowheads="1"/>
          </p:cNvPicPr>
          <p:nvPr/>
        </p:nvPicPr>
        <p:blipFill>
          <a:blip r:embed="rId13" cstate="print"/>
          <a:srcRect/>
          <a:stretch>
            <a:fillRect/>
          </a:stretch>
        </p:blipFill>
        <p:spPr bwMode="auto">
          <a:xfrm>
            <a:off x="434454" y="3583477"/>
            <a:ext cx="937146" cy="1199547"/>
          </a:xfrm>
          <a:prstGeom prst="rect">
            <a:avLst/>
          </a:prstGeom>
          <a:noFill/>
          <a:ln w="9525">
            <a:noFill/>
            <a:miter lim="800000"/>
            <a:headEnd/>
            <a:tailEnd/>
          </a:ln>
        </p:spPr>
      </p:pic>
      <p:sp>
        <p:nvSpPr>
          <p:cNvPr id="27" name="Text Box 19"/>
          <p:cNvSpPr txBox="1">
            <a:spLocks noChangeArrowheads="1"/>
          </p:cNvSpPr>
          <p:nvPr/>
        </p:nvSpPr>
        <p:spPr bwMode="auto">
          <a:xfrm>
            <a:off x="258735" y="4769149"/>
            <a:ext cx="1447800" cy="854080"/>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smtClean="0"/>
              <a:t>2010 </a:t>
            </a:r>
            <a:r>
              <a:rPr lang="en-US" sz="1100" dirty="0"/>
              <a:t>Keynote</a:t>
            </a:r>
            <a:r>
              <a:rPr lang="en-US" sz="1100" dirty="0" smtClean="0"/>
              <a:t>:    Horst Simon     Deputy Director         Lawrence Berkeley National Laboratory</a:t>
            </a:r>
            <a:endParaRPr lang="en-US" sz="1100" dirty="0"/>
          </a:p>
        </p:txBody>
      </p:sp>
      <p:sp>
        <p:nvSpPr>
          <p:cNvPr id="31" name="Footer Placeholder 3"/>
          <p:cNvSpPr>
            <a:spLocks noGrp="1"/>
          </p:cNvSpPr>
          <p:nvPr>
            <p:ph type="ftr" sz="quarter" idx="10"/>
          </p:nvPr>
        </p:nvSpPr>
        <p:spPr>
          <a:xfrm>
            <a:off x="2633663" y="6172200"/>
            <a:ext cx="3995737" cy="457200"/>
          </a:xfrm>
          <a:noFill/>
        </p:spPr>
        <p:txBody>
          <a:bodyPr/>
          <a:lstStyle/>
          <a:p>
            <a:pPr>
              <a:defRPr/>
            </a:pPr>
            <a:r>
              <a:rPr lang="en-US" dirty="0" smtClean="0"/>
              <a:t>Supercomputing in Plain English: Grab Bag</a:t>
            </a:r>
            <a:endParaRPr lang="en-US" dirty="0"/>
          </a:p>
          <a:p>
            <a:pPr>
              <a:defRPr/>
            </a:pPr>
            <a:r>
              <a:rPr lang="en-US" dirty="0" smtClean="0"/>
              <a:t>Tue Apr 21 2015</a:t>
            </a:r>
            <a:endParaRPr lang="en-US" dirty="0"/>
          </a:p>
        </p:txBody>
      </p:sp>
      <p:pic>
        <p:nvPicPr>
          <p:cNvPr id="33" name="Picture 32" descr="schneider_barry_cropped.png"/>
          <p:cNvPicPr>
            <a:picLocks noChangeAspect="1"/>
          </p:cNvPicPr>
          <p:nvPr/>
        </p:nvPicPr>
        <p:blipFill>
          <a:blip r:embed="rId14" cstate="print"/>
          <a:stretch>
            <a:fillRect/>
          </a:stretch>
        </p:blipFill>
        <p:spPr>
          <a:xfrm>
            <a:off x="1464901" y="3599148"/>
            <a:ext cx="911016" cy="1170001"/>
          </a:xfrm>
          <a:prstGeom prst="rect">
            <a:avLst/>
          </a:prstGeom>
        </p:spPr>
      </p:pic>
      <p:sp>
        <p:nvSpPr>
          <p:cNvPr id="34" name="Text Box 19"/>
          <p:cNvSpPr txBox="1">
            <a:spLocks noChangeArrowheads="1"/>
          </p:cNvSpPr>
          <p:nvPr/>
        </p:nvSpPr>
        <p:spPr bwMode="auto">
          <a:xfrm>
            <a:off x="1314773" y="4755501"/>
            <a:ext cx="1447800" cy="854080"/>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smtClean="0"/>
              <a:t>2011 </a:t>
            </a:r>
            <a:r>
              <a:rPr lang="en-US" sz="1100" dirty="0"/>
              <a:t>Keynote: </a:t>
            </a:r>
            <a:r>
              <a:rPr lang="en-US" sz="1100" dirty="0" smtClean="0"/>
              <a:t>   Barry Schneider  Program Manager         National Science Foundation</a:t>
            </a:r>
            <a:endParaRPr lang="en-US" sz="1100" dirty="0"/>
          </a:p>
        </p:txBody>
      </p:sp>
      <p:sp>
        <p:nvSpPr>
          <p:cNvPr id="32" name="Text Box 19"/>
          <p:cNvSpPr txBox="1">
            <a:spLocks noChangeArrowheads="1"/>
          </p:cNvSpPr>
          <p:nvPr/>
        </p:nvSpPr>
        <p:spPr bwMode="auto">
          <a:xfrm>
            <a:off x="2371453" y="4706622"/>
            <a:ext cx="1447800" cy="10064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smtClean="0"/>
              <a:t>2012 </a:t>
            </a:r>
            <a:r>
              <a:rPr lang="en-US" sz="1100" dirty="0"/>
              <a:t>Keynote: </a:t>
            </a:r>
            <a:r>
              <a:rPr lang="en-US" sz="1100" dirty="0" smtClean="0"/>
              <a:t>   Thom Dunning  Director          National Center for Supercomputing Applications</a:t>
            </a:r>
            <a:endParaRPr lang="en-US" sz="1100" dirty="0"/>
          </a:p>
        </p:txBody>
      </p:sp>
      <p:sp>
        <p:nvSpPr>
          <p:cNvPr id="4" name="TextBox 3"/>
          <p:cNvSpPr txBox="1"/>
          <p:nvPr/>
        </p:nvSpPr>
        <p:spPr>
          <a:xfrm>
            <a:off x="3486318" y="4791009"/>
            <a:ext cx="1572769" cy="1107996"/>
          </a:xfrm>
          <a:prstGeom prst="rect">
            <a:avLst/>
          </a:prstGeom>
          <a:noFill/>
        </p:spPr>
        <p:txBody>
          <a:bodyPr wrap="square" rtlCol="0">
            <a:spAutoFit/>
          </a:bodyPr>
          <a:lstStyle/>
          <a:p>
            <a:r>
              <a:rPr lang="en-US" sz="1100" dirty="0" smtClean="0"/>
              <a:t>2015 </a:t>
            </a:r>
            <a:r>
              <a:rPr lang="en-US" sz="1100" dirty="0"/>
              <a:t>Keynote:      </a:t>
            </a:r>
            <a:r>
              <a:rPr lang="en-US" sz="1100" dirty="0" smtClean="0"/>
              <a:t>       John </a:t>
            </a:r>
            <a:r>
              <a:rPr lang="en-US" sz="1100" dirty="0" err="1"/>
              <a:t>Shalf</a:t>
            </a:r>
            <a:r>
              <a:rPr lang="en-US" sz="1100" dirty="0"/>
              <a:t>           </a:t>
            </a:r>
            <a:r>
              <a:rPr lang="en-US" sz="1100" dirty="0" smtClean="0"/>
              <a:t>        </a:t>
            </a:r>
            <a:r>
              <a:rPr lang="en-US" sz="1100" dirty="0" err="1" smtClean="0"/>
              <a:t>Dept</a:t>
            </a:r>
            <a:r>
              <a:rPr lang="en-US" sz="1100" dirty="0" smtClean="0"/>
              <a:t> </a:t>
            </a:r>
            <a:r>
              <a:rPr lang="en-US" sz="1100" dirty="0"/>
              <a:t>Head </a:t>
            </a:r>
            <a:r>
              <a:rPr lang="en-US" sz="1100" dirty="0" smtClean="0"/>
              <a:t>CS Lawrence           Berkeley </a:t>
            </a:r>
            <a:r>
              <a:rPr lang="en-US" sz="1100" dirty="0"/>
              <a:t>Lab      </a:t>
            </a:r>
            <a:r>
              <a:rPr lang="en-US" sz="1100" dirty="0" smtClean="0"/>
              <a:t>    </a:t>
            </a:r>
            <a:r>
              <a:rPr lang="en-US" sz="1100" dirty="0"/>
              <a:t>CTO, </a:t>
            </a:r>
            <a:r>
              <a:rPr lang="en-US" sz="1100" dirty="0" smtClean="0"/>
              <a:t>NERSC</a:t>
            </a:r>
            <a:endParaRPr lang="en-US" sz="1100" dirty="0"/>
          </a:p>
        </p:txBody>
      </p:sp>
      <p:pic>
        <p:nvPicPr>
          <p:cNvPr id="2050" name="Picture 2" descr="http://151.1.219.218/0363ab79-79e0-4d83-a130-9d6d3eb28b6b.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75406" y="3612796"/>
            <a:ext cx="850250" cy="1134884"/>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4472316" y="4748048"/>
            <a:ext cx="1671430" cy="1200329"/>
          </a:xfrm>
          <a:prstGeom prst="rect">
            <a:avLst/>
          </a:prstGeom>
          <a:noFill/>
        </p:spPr>
        <p:txBody>
          <a:bodyPr wrap="square" rtlCol="0">
            <a:spAutoFit/>
          </a:bodyPr>
          <a:lstStyle/>
          <a:p>
            <a:r>
              <a:rPr lang="en-US" sz="1200" dirty="0" smtClean="0"/>
              <a:t>2014 </a:t>
            </a:r>
            <a:r>
              <a:rPr lang="en-US" sz="1200" dirty="0"/>
              <a:t>Keynote:      </a:t>
            </a:r>
            <a:r>
              <a:rPr lang="en-US" sz="1200" dirty="0" smtClean="0"/>
              <a:t>       </a:t>
            </a:r>
            <a:r>
              <a:rPr lang="en-US" sz="1200" smtClean="0"/>
              <a:t>Irene Qualters                   </a:t>
            </a:r>
            <a:r>
              <a:rPr lang="en-US" sz="1200" dirty="0" smtClean="0"/>
              <a:t>Division Director Advanced           </a:t>
            </a:r>
            <a:r>
              <a:rPr lang="en-US" sz="1200" dirty="0" err="1" smtClean="0"/>
              <a:t>Cyberinfarstructure</a:t>
            </a:r>
            <a:r>
              <a:rPr lang="en-US" sz="1200" dirty="0" smtClean="0"/>
              <a:t>          Division, NSF</a:t>
            </a:r>
            <a:endParaRPr lang="en-US" sz="1200" dirty="0"/>
          </a:p>
        </p:txBody>
      </p:sp>
    </p:spTree>
    <p:custDataLst>
      <p:tags r:id="rId1"/>
    </p:custDataLst>
    <p:extLst>
      <p:ext uri="{BB962C8B-B14F-4D97-AF65-F5344CB8AC3E}">
        <p14:creationId xmlns:p14="http://schemas.microsoft.com/office/powerpoint/2010/main" val="681153495"/>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dirty="0" smtClean="0"/>
              <a:t>Thanks for your attention!</a:t>
            </a:r>
            <a:br>
              <a:rPr lang="en-US" sz="6000" dirty="0" smtClean="0"/>
            </a:br>
            <a:r>
              <a:rPr lang="en-US" sz="6000" dirty="0" smtClean="0"/>
              <a:t/>
            </a:r>
            <a:br>
              <a:rPr lang="en-US" sz="6000" dirty="0" smtClean="0"/>
            </a:br>
            <a:r>
              <a:rPr lang="en-US" sz="6000" smtClean="0"/>
              <a:t/>
            </a:r>
            <a:br>
              <a:rPr lang="en-US" sz="6000" smtClean="0"/>
            </a:br>
            <a:r>
              <a:rPr lang="en-US" sz="6000" smtClean="0"/>
              <a:t>Questions</a:t>
            </a:r>
            <a:r>
              <a:rPr lang="en-US" sz="6000" dirty="0" smtClean="0"/>
              <a:t>?</a:t>
            </a:r>
            <a:br>
              <a:rPr lang="en-US" sz="6000" dirty="0" smtClean="0"/>
            </a:br>
            <a:r>
              <a:rPr lang="en-US" sz="3200" dirty="0" smtClean="0">
                <a:hlinkClick r:id="rId5"/>
              </a:rPr>
              <a:t>www.oscer.ou.edu</a:t>
            </a:r>
            <a:endParaRPr lang="en-US" sz="3200" dirty="0" smtClean="0"/>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extLst>
      <p:ext uri="{BB962C8B-B14F-4D97-AF65-F5344CB8AC3E}">
        <p14:creationId xmlns:p14="http://schemas.microsoft.com/office/powerpoint/2010/main" val="1846323187"/>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dirty="0" smtClean="0"/>
              <a:t>Supercomputing in Plain English: Grab Bag</a:t>
            </a:r>
            <a:endParaRPr lang="en-US" dirty="0"/>
          </a:p>
          <a:p>
            <a:r>
              <a:rPr lang="en-US" dirty="0" smtClean="0"/>
              <a:t>Tue Apr 21 2015</a:t>
            </a:r>
            <a:endParaRPr lang="en-US" dirty="0"/>
          </a:p>
        </p:txBody>
      </p:sp>
      <p:sp>
        <p:nvSpPr>
          <p:cNvPr id="5" name="Slide Number Placeholder 3"/>
          <p:cNvSpPr>
            <a:spLocks noGrp="1"/>
          </p:cNvSpPr>
          <p:nvPr>
            <p:ph type="sldNum" sz="quarter" idx="4294967295"/>
          </p:nvPr>
        </p:nvSpPr>
        <p:spPr>
          <a:xfrm>
            <a:off x="7162800" y="6191250"/>
            <a:ext cx="1295400" cy="457200"/>
          </a:xfrm>
          <a:prstGeom prst="rect">
            <a:avLst/>
          </a:prstGeom>
        </p:spPr>
        <p:txBody>
          <a:bodyPr/>
          <a:lstStyle/>
          <a:p>
            <a:fld id="{14720F7B-0056-4B44-A3F8-EF19B92B478E}" type="slidenum">
              <a:rPr lang="en-US"/>
              <a:pPr/>
              <a:t>68</a:t>
            </a:fld>
            <a:endParaRPr lang="en-US"/>
          </a:p>
        </p:txBody>
      </p:sp>
      <p:sp>
        <p:nvSpPr>
          <p:cNvPr id="1149954" name="Rectangle 2"/>
          <p:cNvSpPr>
            <a:spLocks noGrp="1" noChangeArrowheads="1"/>
          </p:cNvSpPr>
          <p:nvPr>
            <p:ph type="title"/>
          </p:nvPr>
        </p:nvSpPr>
        <p:spPr/>
        <p:txBody>
          <a:bodyPr/>
          <a:lstStyle/>
          <a:p>
            <a:r>
              <a:rPr lang="en-US"/>
              <a:t>References</a:t>
            </a:r>
          </a:p>
        </p:txBody>
      </p:sp>
      <p:sp>
        <p:nvSpPr>
          <p:cNvPr id="1149955" name="Text Box 3"/>
          <p:cNvSpPr txBox="1">
            <a:spLocks noChangeArrowheads="1"/>
          </p:cNvSpPr>
          <p:nvPr/>
        </p:nvSpPr>
        <p:spPr bwMode="auto">
          <a:xfrm>
            <a:off x="304800" y="1219200"/>
            <a:ext cx="8534400" cy="4346575"/>
          </a:xfrm>
          <a:prstGeom prst="rect">
            <a:avLst/>
          </a:prstGeom>
          <a:noFill/>
          <a:ln w="9525">
            <a:noFill/>
            <a:miter lim="800000"/>
            <a:headEnd/>
            <a:tailEnd/>
          </a:ln>
          <a:effectLst/>
        </p:spPr>
        <p:txBody>
          <a:bodyPr>
            <a:spAutoFit/>
          </a:bodyPr>
          <a:lstStyle/>
          <a:p>
            <a:pPr marL="457200" indent="-457200" algn="l"/>
            <a:r>
              <a:rPr lang="en-US" sz="1400">
                <a:solidFill>
                  <a:srgbClr val="003366"/>
                </a:solidFill>
              </a:rPr>
              <a:t>[1] C. L. Lawson, R. J. Hanson, D. Kincaid, and F. T. Krogh, </a:t>
            </a:r>
            <a:r>
              <a:rPr lang="en-US" sz="1400" i="1">
                <a:solidFill>
                  <a:srgbClr val="003366"/>
                </a:solidFill>
              </a:rPr>
              <a:t>Basic Linear Algebra Subprograms for FORTRAN Usage</a:t>
            </a:r>
            <a:r>
              <a:rPr lang="en-US" sz="1400">
                <a:solidFill>
                  <a:srgbClr val="003366"/>
                </a:solidFill>
              </a:rPr>
              <a:t>, </a:t>
            </a:r>
            <a:r>
              <a:rPr lang="en-US" sz="1400">
                <a:solidFill>
                  <a:srgbClr val="003366"/>
                </a:solidFill>
                <a:hlinkClick r:id="rId3"/>
              </a:rPr>
              <a:t>ACM Trans. Math. Soft., 5 (1979)</a:t>
            </a:r>
            <a:r>
              <a:rPr lang="en-US" sz="1400">
                <a:solidFill>
                  <a:srgbClr val="003366"/>
                </a:solidFill>
              </a:rPr>
              <a:t>, pp. 308--323.</a:t>
            </a:r>
          </a:p>
          <a:p>
            <a:pPr marL="457200" indent="-457200" algn="l"/>
            <a:r>
              <a:rPr lang="en-US" sz="1400">
                <a:solidFill>
                  <a:srgbClr val="003366"/>
                </a:solidFill>
              </a:rPr>
              <a:t>[2] </a:t>
            </a:r>
            <a:r>
              <a:rPr lang="en-US" sz="1400">
                <a:solidFill>
                  <a:srgbClr val="003366"/>
                </a:solidFill>
                <a:latin typeface="Courier New" pitchFamily="49" charset="0"/>
                <a:hlinkClick r:id="rId4"/>
              </a:rPr>
              <a:t>http://www.netlib.org/blas/</a:t>
            </a:r>
            <a:endParaRPr lang="en-US" sz="1400">
              <a:solidFill>
                <a:srgbClr val="003366"/>
              </a:solidFill>
              <a:latin typeface="Courier New" pitchFamily="49" charset="0"/>
            </a:endParaRPr>
          </a:p>
          <a:p>
            <a:pPr marL="457200" indent="-457200" algn="l"/>
            <a:r>
              <a:rPr lang="en-US" sz="1400">
                <a:solidFill>
                  <a:srgbClr val="003366"/>
                </a:solidFill>
              </a:rPr>
              <a:t>[3] </a:t>
            </a:r>
            <a:r>
              <a:rPr lang="en-US" sz="1400">
                <a:solidFill>
                  <a:srgbClr val="003366"/>
                </a:solidFill>
                <a:latin typeface="Courier New" pitchFamily="49" charset="0"/>
                <a:hlinkClick r:id="rId5"/>
              </a:rPr>
              <a:t>http://math-atlas.sourceforge.net/</a:t>
            </a:r>
            <a:endParaRPr lang="en-US" sz="1400">
              <a:solidFill>
                <a:srgbClr val="003366"/>
              </a:solidFill>
              <a:latin typeface="Courier New" pitchFamily="49" charset="0"/>
            </a:endParaRPr>
          </a:p>
          <a:p>
            <a:pPr marL="457200" indent="-457200" algn="l"/>
            <a:r>
              <a:rPr lang="en-US" sz="1400">
                <a:solidFill>
                  <a:srgbClr val="003366"/>
                </a:solidFill>
              </a:rPr>
              <a:t>[4] E. Anderson, Z. Bai, C. Bischof, S. Blackford, J. Demmel, J. Dongarra, J. Du Croz, A. Greenbaum, S. Hammarling, A. McKenney, D. Sorensen, </a:t>
            </a:r>
            <a:r>
              <a:rPr lang="en-US" sz="1400" i="1">
                <a:solidFill>
                  <a:srgbClr val="003366"/>
                </a:solidFill>
              </a:rPr>
              <a:t>LAPACK Users' Guide, </a:t>
            </a:r>
            <a:r>
              <a:rPr lang="en-US" sz="1400">
                <a:solidFill>
                  <a:srgbClr val="003366"/>
                </a:solidFill>
              </a:rPr>
              <a:t>3</a:t>
            </a:r>
            <a:r>
              <a:rPr lang="en-US" sz="1400" baseline="30000">
                <a:solidFill>
                  <a:srgbClr val="003366"/>
                </a:solidFill>
              </a:rPr>
              <a:t>rd</a:t>
            </a:r>
            <a:r>
              <a:rPr lang="en-US" sz="1400">
                <a:solidFill>
                  <a:srgbClr val="003366"/>
                </a:solidFill>
              </a:rPr>
              <a:t> ed, 1999. </a:t>
            </a:r>
            <a:r>
              <a:rPr lang="en-US" sz="1400">
                <a:solidFill>
                  <a:srgbClr val="003366"/>
                </a:solidFill>
                <a:latin typeface="Courier New" pitchFamily="49" charset="0"/>
                <a:hlinkClick r:id="rId6"/>
              </a:rPr>
              <a:t>http://www.netlib.org/lapack/</a:t>
            </a:r>
            <a:endParaRPr lang="en-US" sz="1400">
              <a:solidFill>
                <a:srgbClr val="003366"/>
              </a:solidFill>
              <a:latin typeface="Courier New" pitchFamily="49" charset="0"/>
            </a:endParaRPr>
          </a:p>
          <a:p>
            <a:pPr marL="457200" indent="-457200" algn="l"/>
            <a:r>
              <a:rPr lang="en-US" sz="1400">
                <a:solidFill>
                  <a:srgbClr val="003366"/>
                </a:solidFill>
              </a:rPr>
              <a:t>[5] L. S. Blackford, J. Choi, A. Cleary, E. D'Azevedo, J. Demmel, I. Dhillon, J. Dongarra, S. Hammarling, G. Henry, A. Petitet, K. Stanley, D. Walker, R. C. Whaley, </a:t>
            </a:r>
            <a:r>
              <a:rPr lang="en-US" sz="1400" i="1">
                <a:solidFill>
                  <a:srgbClr val="003366"/>
                </a:solidFill>
              </a:rPr>
              <a:t>ScaLAPACK Users' Guide</a:t>
            </a:r>
            <a:r>
              <a:rPr lang="en-US" sz="1400">
                <a:solidFill>
                  <a:srgbClr val="003366"/>
                </a:solidFill>
              </a:rPr>
              <a:t>, 1997. </a:t>
            </a:r>
            <a:r>
              <a:rPr lang="en-US" sz="1400">
                <a:solidFill>
                  <a:srgbClr val="003366"/>
                </a:solidFill>
                <a:latin typeface="Courier New" pitchFamily="49" charset="0"/>
                <a:hlinkClick r:id="rId7"/>
              </a:rPr>
              <a:t>http://www.netlib.org/scalapack/</a:t>
            </a:r>
            <a:endParaRPr lang="en-US" sz="1400">
              <a:solidFill>
                <a:srgbClr val="003366"/>
              </a:solidFill>
              <a:latin typeface="Courier New" pitchFamily="49" charset="0"/>
            </a:endParaRPr>
          </a:p>
          <a:p>
            <a:pPr marL="457200" indent="-457200" algn="l"/>
            <a:r>
              <a:rPr lang="en-US" sz="1400">
                <a:solidFill>
                  <a:srgbClr val="003366"/>
                </a:solidFill>
              </a:rPr>
              <a:t>[6] S. Balay, K. Buschelman, W. D. Gropp, D. Kaushik, L. Curfman McInnes and B. F. Smith, PETSc home page, 2001. </a:t>
            </a:r>
            <a:r>
              <a:rPr lang="en-US" sz="1400">
                <a:solidFill>
                  <a:srgbClr val="003366"/>
                </a:solidFill>
                <a:latin typeface="Courier New" pitchFamily="49" charset="0"/>
                <a:hlinkClick r:id="rId8"/>
              </a:rPr>
              <a:t>http://www.mcs.anl.gov/petsc</a:t>
            </a:r>
            <a:endParaRPr lang="en-US" sz="1400">
              <a:solidFill>
                <a:srgbClr val="003366"/>
              </a:solidFill>
              <a:latin typeface="Courier New" pitchFamily="49" charset="0"/>
            </a:endParaRPr>
          </a:p>
          <a:p>
            <a:pPr marL="457200" indent="-457200" algn="l"/>
            <a:r>
              <a:rPr lang="en-US" sz="1400">
                <a:solidFill>
                  <a:srgbClr val="003366"/>
                </a:solidFill>
              </a:rPr>
              <a:t>[7] S. Balay, W. D. Gropp. L. Curfman McInnes and B. Smith, </a:t>
            </a:r>
            <a:r>
              <a:rPr lang="en-US" sz="1400" i="1">
                <a:solidFill>
                  <a:srgbClr val="003366"/>
                </a:solidFill>
              </a:rPr>
              <a:t>PETSc Users Manual</a:t>
            </a:r>
            <a:r>
              <a:rPr lang="en-US" sz="1400">
                <a:solidFill>
                  <a:srgbClr val="003366"/>
                </a:solidFill>
              </a:rPr>
              <a:t>, ANL-95/11 - Revision 2.1.0, Argonne National Laboratory, 2001.</a:t>
            </a:r>
          </a:p>
          <a:p>
            <a:pPr marL="457200" indent="-457200" algn="l"/>
            <a:r>
              <a:rPr lang="en-US" sz="1400">
                <a:solidFill>
                  <a:srgbClr val="003366"/>
                </a:solidFill>
              </a:rPr>
              <a:t>[8] S. Balay, W. D. Gropp, L. Curfman McInnes and B. F. Smith, "Efficient Management of Parallelism in Object Oriented Numerical Software Libraries", in </a:t>
            </a:r>
            <a:r>
              <a:rPr lang="en-US" sz="1400" i="1">
                <a:solidFill>
                  <a:srgbClr val="003366"/>
                </a:solidFill>
              </a:rPr>
              <a:t>Modern Software Tools in Scientific Computing</a:t>
            </a:r>
            <a:r>
              <a:rPr lang="en-US" sz="1400">
                <a:solidFill>
                  <a:srgbClr val="003366"/>
                </a:solidFill>
              </a:rPr>
              <a:t>, E. Arge, A. M. Bruaset and H. P. Langtangen, editors, Birkhauser Press, 1997, 163-202.</a:t>
            </a:r>
          </a:p>
          <a:p>
            <a:pPr marL="457200" indent="-457200" algn="l"/>
            <a:r>
              <a:rPr lang="en-US" sz="1400">
                <a:solidFill>
                  <a:srgbClr val="003366"/>
                </a:solidFill>
              </a:rPr>
              <a:t>[9]  </a:t>
            </a:r>
            <a:r>
              <a:rPr lang="en-US" sz="1400">
                <a:solidFill>
                  <a:srgbClr val="003366"/>
                </a:solidFill>
                <a:latin typeface="Courier New" pitchFamily="49" charset="0"/>
                <a:hlinkClick r:id="rId9"/>
              </a:rPr>
              <a:t>http://hneeman.oscer.ou.edu/hamr.html</a:t>
            </a:r>
            <a:endParaRPr lang="en-US" sz="1400">
              <a:solidFill>
                <a:srgbClr val="003366"/>
              </a:solidFill>
            </a:endParaRPr>
          </a:p>
          <a:p>
            <a:pPr marL="457200" indent="-457200" algn="l"/>
            <a:r>
              <a:rPr lang="en-US" sz="1400">
                <a:solidFill>
                  <a:srgbClr val="003366"/>
                </a:solidFill>
              </a:rPr>
              <a:t>[10] </a:t>
            </a:r>
            <a:r>
              <a:rPr lang="en-US" sz="1400">
                <a:solidFill>
                  <a:srgbClr val="003366"/>
                </a:solidFill>
                <a:latin typeface="Courier New" pitchFamily="49" charset="0"/>
                <a:hlinkClick r:id="rId10"/>
              </a:rPr>
              <a:t>http://www.ssec.wisc.edu/~billh/vis5d.html</a:t>
            </a:r>
            <a:endParaRPr lang="en-US" sz="1400">
              <a:solidFill>
                <a:srgbClr val="003366"/>
              </a:solidFill>
              <a:latin typeface="Courier New" pitchFamily="49" charset="0"/>
            </a:endParaRPr>
          </a:p>
          <a:p>
            <a:pPr marL="457200" indent="-457200" algn="l"/>
            <a:r>
              <a:rPr lang="en-US" sz="1400">
                <a:solidFill>
                  <a:srgbClr val="003366"/>
                </a:solidFill>
              </a:rPr>
              <a:t>[11]  Image by Greg Bryan, MIT.</a:t>
            </a:r>
            <a:endParaRPr lang="en-US" sz="1400">
              <a:solidFill>
                <a:srgbClr val="003366"/>
              </a:solidFill>
              <a:latin typeface="Courier New" pitchFamily="49" charset="0"/>
            </a:endParaRPr>
          </a:p>
        </p:txBody>
      </p:sp>
    </p:spTree>
    <p:custDataLst>
      <p:tags r:id="rId1"/>
    </p:custDataLst>
    <p:extLst>
      <p:ext uri="{BB962C8B-B14F-4D97-AF65-F5344CB8AC3E}">
        <p14:creationId xmlns:p14="http://schemas.microsoft.com/office/powerpoint/2010/main" val="2431056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Grab Bag</a:t>
            </a:r>
            <a:endParaRPr lang="en-US" dirty="0"/>
          </a:p>
          <a:p>
            <a:r>
              <a:rPr lang="en-US" dirty="0" smtClean="0"/>
              <a:t>Tue Apr 21 2015</a:t>
            </a:r>
            <a:endParaRPr lang="en-US" dirty="0"/>
          </a:p>
        </p:txBody>
      </p:sp>
      <p:sp>
        <p:nvSpPr>
          <p:cNvPr id="5" name="Slide Number Placeholder 4"/>
          <p:cNvSpPr>
            <a:spLocks noGrp="1"/>
          </p:cNvSpPr>
          <p:nvPr>
            <p:ph type="sldNum" sz="quarter" idx="11"/>
          </p:nvPr>
        </p:nvSpPr>
        <p:spPr/>
        <p:txBody>
          <a:bodyPr/>
          <a:lstStyle/>
          <a:p>
            <a:fld id="{B3789806-1AB3-4CA1-B47B-AA81C5B4CD22}" type="slidenum">
              <a:rPr lang="en-US"/>
              <a:pPr/>
              <a:t>7</a:t>
            </a:fld>
            <a:endParaRPr lang="en-US"/>
          </a:p>
        </p:txBody>
      </p:sp>
      <p:sp>
        <p:nvSpPr>
          <p:cNvPr id="464898" name="Rectangle 2"/>
          <p:cNvSpPr>
            <a:spLocks noGrp="1" noChangeArrowheads="1"/>
          </p:cNvSpPr>
          <p:nvPr>
            <p:ph type="title"/>
          </p:nvPr>
        </p:nvSpPr>
        <p:spPr/>
        <p:txBody>
          <a:bodyPr/>
          <a:lstStyle/>
          <a:p>
            <a:r>
              <a:rPr lang="en-US" sz="3600" dirty="0"/>
              <a:t>H.323 (</a:t>
            </a:r>
            <a:r>
              <a:rPr lang="en-US" sz="3600" dirty="0" err="1"/>
              <a:t>Polycom</a:t>
            </a:r>
            <a:r>
              <a:rPr lang="en-US" sz="3600" dirty="0"/>
              <a:t> </a:t>
            </a:r>
            <a:r>
              <a:rPr lang="en-US" sz="3600" dirty="0" err="1"/>
              <a:t>etc</a:t>
            </a:r>
            <a:r>
              <a:rPr lang="en-US" sz="3600" dirty="0" smtClean="0"/>
              <a:t>) #2</a:t>
            </a:r>
            <a:endParaRPr lang="en-US" sz="3600" dirty="0"/>
          </a:p>
        </p:txBody>
      </p:sp>
      <p:sp>
        <p:nvSpPr>
          <p:cNvPr id="464899" name="Rectangle 3"/>
          <p:cNvSpPr>
            <a:spLocks noGrp="1" noChangeArrowheads="1"/>
          </p:cNvSpPr>
          <p:nvPr>
            <p:ph type="body" idx="1"/>
          </p:nvPr>
        </p:nvSpPr>
        <p:spPr>
          <a:xfrm>
            <a:off x="457200" y="1371600"/>
            <a:ext cx="8229600" cy="4648200"/>
          </a:xfrm>
        </p:spPr>
        <p:txBody>
          <a:bodyPr/>
          <a:lstStyle/>
          <a:p>
            <a:pPr>
              <a:buFont typeface="Wingdings" pitchFamily="2" charset="2"/>
              <a:buNone/>
            </a:pPr>
            <a:r>
              <a:rPr lang="en-US" dirty="0"/>
              <a:t>If you want to use H.323 videoconferencing – for example, </a:t>
            </a:r>
            <a:r>
              <a:rPr lang="en-US" dirty="0" err="1"/>
              <a:t>Polycom</a:t>
            </a:r>
            <a:r>
              <a:rPr lang="en-US" dirty="0"/>
              <a:t> – </a:t>
            </a:r>
            <a:r>
              <a:rPr lang="en-US" dirty="0" smtClean="0"/>
              <a:t>then:</a:t>
            </a:r>
          </a:p>
          <a:p>
            <a:r>
              <a:rPr lang="en-US" dirty="0" smtClean="0"/>
              <a:t>If you ARE already registered with the </a:t>
            </a:r>
            <a:r>
              <a:rPr lang="en-US" dirty="0" err="1" smtClean="0"/>
              <a:t>OneNet</a:t>
            </a:r>
            <a:r>
              <a:rPr lang="en-US" dirty="0" smtClean="0"/>
              <a:t> gatekeeper (most institutions aren’t), dial:</a:t>
            </a:r>
          </a:p>
          <a:p>
            <a:pPr marL="0" indent="0">
              <a:buNone/>
            </a:pPr>
            <a:r>
              <a:rPr lang="en-US" dirty="0"/>
              <a:t>	</a:t>
            </a:r>
            <a:r>
              <a:rPr lang="en-US" b="1" dirty="0" smtClean="0">
                <a:latin typeface="Courier New" pitchFamily="49" charset="0"/>
                <a:cs typeface="Courier New" pitchFamily="49" charset="0"/>
              </a:rPr>
              <a:t>2500409</a:t>
            </a:r>
          </a:p>
          <a:p>
            <a:pPr>
              <a:buFont typeface="Wingdings" pitchFamily="2" charset="2"/>
              <a:buNone/>
            </a:pPr>
            <a:r>
              <a:rPr lang="en-US" dirty="0" smtClean="0"/>
              <a:t>Many thanks to James Deaton, Skyler Donahue, Jeremy Wright and Steven Haldeman of </a:t>
            </a:r>
            <a:r>
              <a:rPr lang="en-US" dirty="0" err="1" smtClean="0"/>
              <a:t>OneNet</a:t>
            </a:r>
            <a:r>
              <a:rPr lang="en-US" dirty="0" smtClean="0"/>
              <a:t> for providing this.</a:t>
            </a:r>
          </a:p>
          <a:p>
            <a:pPr>
              <a:buFont typeface="Wingdings" pitchFamily="2" charset="2"/>
              <a:buNone/>
            </a:pPr>
            <a:endParaRPr lang="en-US" dirty="0"/>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6550561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Grab Bag</a:t>
            </a:r>
            <a:endParaRPr lang="en-US" dirty="0"/>
          </a:p>
          <a:p>
            <a:r>
              <a:rPr lang="en-US" dirty="0" smtClean="0"/>
              <a:t>Tue Apr 21 2015</a:t>
            </a:r>
            <a:endParaRPr lang="en-US" dirty="0"/>
          </a:p>
        </p:txBody>
      </p:sp>
      <p:sp>
        <p:nvSpPr>
          <p:cNvPr id="5" name="Slide Number Placeholder 4"/>
          <p:cNvSpPr>
            <a:spLocks noGrp="1"/>
          </p:cNvSpPr>
          <p:nvPr>
            <p:ph type="sldNum" sz="quarter" idx="11"/>
          </p:nvPr>
        </p:nvSpPr>
        <p:spPr/>
        <p:txBody>
          <a:bodyPr/>
          <a:lstStyle/>
          <a:p>
            <a:fld id="{40C5B91A-D25A-4171-9B64-6EC05E7A942A}" type="slidenum">
              <a:rPr lang="en-US"/>
              <a:pPr/>
              <a:t>8</a:t>
            </a:fld>
            <a:endParaRPr lang="en-US"/>
          </a:p>
        </p:txBody>
      </p:sp>
      <p:sp>
        <p:nvSpPr>
          <p:cNvPr id="452610" name="Rectangle 2"/>
          <p:cNvSpPr>
            <a:spLocks noGrp="1" noChangeArrowheads="1"/>
          </p:cNvSpPr>
          <p:nvPr>
            <p:ph type="title"/>
          </p:nvPr>
        </p:nvSpPr>
        <p:spPr/>
        <p:txBody>
          <a:bodyPr/>
          <a:lstStyle/>
          <a:p>
            <a:r>
              <a:rPr lang="en-US" sz="3600" dirty="0" err="1" smtClean="0"/>
              <a:t>Wowza</a:t>
            </a:r>
            <a:r>
              <a:rPr lang="en-US" sz="3600" dirty="0" smtClean="0"/>
              <a:t> #1</a:t>
            </a:r>
            <a:endParaRPr lang="en-US" sz="3600" dirty="0"/>
          </a:p>
        </p:txBody>
      </p:sp>
      <p:sp>
        <p:nvSpPr>
          <p:cNvPr id="452611" name="Rectangle 3"/>
          <p:cNvSpPr>
            <a:spLocks noGrp="1" noChangeArrowheads="1"/>
          </p:cNvSpPr>
          <p:nvPr>
            <p:ph type="body" idx="1"/>
          </p:nvPr>
        </p:nvSpPr>
        <p:spPr>
          <a:xfrm>
            <a:off x="381000" y="1371600"/>
            <a:ext cx="8382000" cy="4648200"/>
          </a:xfrm>
        </p:spPr>
        <p:txBody>
          <a:bodyPr/>
          <a:lstStyle/>
          <a:p>
            <a:pPr>
              <a:buFont typeface="Wingdings" pitchFamily="2" charset="2"/>
              <a:buNone/>
            </a:pPr>
            <a:r>
              <a:rPr lang="en-US" dirty="0" smtClean="0"/>
              <a:t>You can watch from a Windows, </a:t>
            </a:r>
            <a:r>
              <a:rPr lang="en-US" dirty="0" err="1" smtClean="0"/>
              <a:t>MacOS</a:t>
            </a:r>
            <a:r>
              <a:rPr lang="en-US" dirty="0" smtClean="0"/>
              <a:t> or Linux laptop using </a:t>
            </a:r>
            <a:r>
              <a:rPr lang="en-US" dirty="0" err="1" smtClean="0"/>
              <a:t>Wowza</a:t>
            </a:r>
            <a:r>
              <a:rPr lang="en-US" dirty="0" smtClean="0"/>
              <a:t> from the following URL:</a:t>
            </a:r>
          </a:p>
          <a:p>
            <a:pPr>
              <a:buFont typeface="Wingdings" pitchFamily="2" charset="2"/>
              <a:buNone/>
            </a:pPr>
            <a:endParaRPr lang="en-US" dirty="0" smtClean="0"/>
          </a:p>
          <a:p>
            <a:pPr algn="ctr">
              <a:buFont typeface="Wingdings" pitchFamily="2" charset="2"/>
              <a:buNone/>
            </a:pPr>
            <a:r>
              <a:rPr lang="en-US" sz="1800" dirty="0" smtClean="0">
                <a:latin typeface="Courier New" pitchFamily="49" charset="0"/>
                <a:cs typeface="Courier New" pitchFamily="49" charset="0"/>
                <a:hlinkClick r:id="rId3"/>
              </a:rPr>
              <a:t>http://jwplayer.onenet.net/stream6/sipe.html</a:t>
            </a:r>
            <a:endParaRPr lang="en-US" sz="1800" dirty="0" smtClean="0">
              <a:latin typeface="Courier New" pitchFamily="49" charset="0"/>
              <a:cs typeface="Courier New" pitchFamily="49" charset="0"/>
            </a:endParaRPr>
          </a:p>
          <a:p>
            <a:pPr>
              <a:buNone/>
            </a:pPr>
            <a:endParaRPr lang="en-US" dirty="0" smtClean="0"/>
          </a:p>
          <a:p>
            <a:pPr>
              <a:buNone/>
            </a:pPr>
            <a:r>
              <a:rPr lang="en-US" dirty="0" err="1" smtClean="0"/>
              <a:t>Wowza</a:t>
            </a:r>
            <a:r>
              <a:rPr lang="en-US" dirty="0" smtClean="0"/>
              <a:t> behaves a lot like YouTube, except live.</a:t>
            </a:r>
            <a:endParaRPr lang="en-US" dirty="0"/>
          </a:p>
          <a:p>
            <a:pPr>
              <a:buNone/>
            </a:pPr>
            <a:endParaRPr lang="en-US" dirty="0" smtClean="0"/>
          </a:p>
          <a:p>
            <a:pPr>
              <a:buNone/>
            </a:pPr>
            <a:r>
              <a:rPr lang="en-US" dirty="0"/>
              <a:t>Many thanks to </a:t>
            </a:r>
            <a:r>
              <a:rPr lang="en-US" dirty="0" smtClean="0"/>
              <a:t>James Deaton, Skyler </a:t>
            </a:r>
            <a:r>
              <a:rPr lang="en-US" dirty="0"/>
              <a:t>Donahue, Jeremy Wright and Steven Haldeman of </a:t>
            </a:r>
            <a:r>
              <a:rPr lang="en-US" dirty="0" err="1"/>
              <a:t>OneNet</a:t>
            </a:r>
            <a:r>
              <a:rPr lang="en-US" dirty="0"/>
              <a:t> for providing this</a:t>
            </a:r>
            <a:r>
              <a:rPr lang="en-US" dirty="0" smtClean="0"/>
              <a:t>.</a:t>
            </a:r>
          </a:p>
          <a:p>
            <a:pPr>
              <a:buNone/>
            </a:pPr>
            <a:endParaRPr lang="en-US" dirty="0"/>
          </a:p>
          <a:p>
            <a:pPr>
              <a:buNone/>
            </a:pPr>
            <a:r>
              <a:rPr lang="en-US" b="1" dirty="0"/>
              <a:t>PLEASE MUTE YOURSELF.</a:t>
            </a:r>
          </a:p>
          <a:p>
            <a:pPr>
              <a:buNone/>
            </a:pPr>
            <a:endParaRPr lang="en-US" dirty="0"/>
          </a:p>
          <a:p>
            <a:pPr>
              <a:buFont typeface="Wingdings" pitchFamily="2" charset="2"/>
              <a:buNone/>
            </a:pPr>
            <a:endParaRPr lang="en-US" dirty="0"/>
          </a:p>
        </p:txBody>
      </p:sp>
    </p:spTree>
    <p:extLst>
      <p:ext uri="{BB962C8B-B14F-4D97-AF65-F5344CB8AC3E}">
        <p14:creationId xmlns:p14="http://schemas.microsoft.com/office/powerpoint/2010/main" val="429365039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Wowza</a:t>
            </a:r>
            <a:r>
              <a:rPr lang="en-US" dirty="0" smtClean="0"/>
              <a:t> #2</a:t>
            </a:r>
            <a:endParaRPr lang="en-US" dirty="0"/>
          </a:p>
        </p:txBody>
      </p:sp>
      <p:sp>
        <p:nvSpPr>
          <p:cNvPr id="3" name="Content Placeholder 2"/>
          <p:cNvSpPr>
            <a:spLocks noGrp="1"/>
          </p:cNvSpPr>
          <p:nvPr>
            <p:ph idx="1"/>
          </p:nvPr>
        </p:nvSpPr>
        <p:spPr/>
        <p:txBody>
          <a:bodyPr/>
          <a:lstStyle/>
          <a:p>
            <a:pPr marL="0" indent="0">
              <a:buNone/>
            </a:pPr>
            <a:r>
              <a:rPr lang="en-US" dirty="0" err="1" smtClean="0"/>
              <a:t>Wowza</a:t>
            </a:r>
            <a:r>
              <a:rPr lang="en-US" dirty="0" smtClean="0"/>
              <a:t> has been tested on multiple browsers on each of:</a:t>
            </a:r>
          </a:p>
          <a:p>
            <a:r>
              <a:rPr lang="en-US" dirty="0" smtClean="0"/>
              <a:t>Windows (7 and 8): IE, Firefox, Chrome, Opera, Safari</a:t>
            </a:r>
          </a:p>
          <a:p>
            <a:r>
              <a:rPr lang="en-US" dirty="0" err="1" smtClean="0"/>
              <a:t>MacOS</a:t>
            </a:r>
            <a:r>
              <a:rPr lang="en-US" dirty="0" smtClean="0"/>
              <a:t> X: Safari, Firefox</a:t>
            </a:r>
          </a:p>
          <a:p>
            <a:r>
              <a:rPr lang="en-US" dirty="0" smtClean="0"/>
              <a:t>Linux: Firefox, Opera</a:t>
            </a:r>
          </a:p>
          <a:p>
            <a:pPr marL="0" indent="0">
              <a:buNone/>
            </a:pPr>
            <a:r>
              <a:rPr lang="en-US" dirty="0" smtClean="0">
                <a:solidFill>
                  <a:schemeClr val="bg1"/>
                </a:solidFill>
              </a:rPr>
              <a:t>We’ve also successfully tested it on devices with:</a:t>
            </a:r>
          </a:p>
          <a:p>
            <a:pPr marL="0" indent="0">
              <a:buNone/>
            </a:pPr>
            <a:r>
              <a:rPr lang="en-US" dirty="0" smtClean="0">
                <a:solidFill>
                  <a:schemeClr val="bg1"/>
                </a:solidFill>
              </a:rPr>
              <a:t>Android</a:t>
            </a:r>
          </a:p>
          <a:p>
            <a:pPr marL="0" indent="0">
              <a:buNone/>
            </a:pPr>
            <a:r>
              <a:rPr lang="en-US" dirty="0" err="1" smtClean="0">
                <a:solidFill>
                  <a:schemeClr val="bg1"/>
                </a:solidFill>
              </a:rPr>
              <a:t>iOS</a:t>
            </a:r>
            <a:endParaRPr lang="en-US" dirty="0" smtClean="0">
              <a:solidFill>
                <a:schemeClr val="bg1"/>
              </a:solidFill>
            </a:endParaRPr>
          </a:p>
          <a:p>
            <a:pPr marL="0" indent="0">
              <a:buNone/>
            </a:pPr>
            <a:r>
              <a:rPr lang="en-US" dirty="0" smtClean="0">
                <a:solidFill>
                  <a:schemeClr val="bg1"/>
                </a:solidFill>
              </a:rPr>
              <a:t>However, we make no representations on the likelihood of it working on your device, because we don’t know which versions of Android or iOS it mi</a:t>
            </a:r>
          </a:p>
          <a:p>
            <a:pPr marL="0" indent="0">
              <a:buNone/>
            </a:pPr>
            <a:r>
              <a:rPr lang="en-US" b="1" dirty="0"/>
              <a:t>PLEASE MUTE YOURSELF.</a:t>
            </a:r>
          </a:p>
          <a:p>
            <a:pPr marL="0" indent="0">
              <a:buNone/>
            </a:pPr>
            <a:r>
              <a:rPr lang="en-US" dirty="0" err="1" smtClean="0">
                <a:solidFill>
                  <a:schemeClr val="bg1"/>
                </a:solidFill>
              </a:rPr>
              <a:t>ght</a:t>
            </a:r>
            <a:r>
              <a:rPr lang="en-US" dirty="0" smtClean="0">
                <a:solidFill>
                  <a:schemeClr val="bg1"/>
                </a:solidFill>
              </a:rPr>
              <a:t> or might not work with.</a:t>
            </a:r>
            <a:endParaRPr lang="en-US" dirty="0">
              <a:solidFill>
                <a:schemeClr val="bg1"/>
              </a:solidFill>
            </a:endParaRPr>
          </a:p>
        </p:txBody>
      </p:sp>
      <p:sp>
        <p:nvSpPr>
          <p:cNvPr id="4" name="Footer Placeholder 3"/>
          <p:cNvSpPr>
            <a:spLocks noGrp="1"/>
          </p:cNvSpPr>
          <p:nvPr>
            <p:ph type="ftr" sz="quarter" idx="10"/>
          </p:nvPr>
        </p:nvSpPr>
        <p:spPr/>
        <p:txBody>
          <a:bodyPr/>
          <a:lstStyle/>
          <a:p>
            <a:pPr>
              <a:defRPr/>
            </a:pPr>
            <a:r>
              <a:rPr lang="en-US" dirty="0" smtClean="0"/>
              <a:t>Supercomputing in Plain English: Grab Bag</a:t>
            </a:r>
          </a:p>
          <a:p>
            <a:pPr>
              <a:defRPr/>
            </a:pPr>
            <a:r>
              <a:rPr lang="en-US" dirty="0" smtClean="0"/>
              <a:t>Tue Apr 21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a:t>
            </a:fld>
            <a:endParaRPr lang="en-US"/>
          </a:p>
        </p:txBody>
      </p:sp>
    </p:spTree>
    <p:extLst>
      <p:ext uri="{BB962C8B-B14F-4D97-AF65-F5344CB8AC3E}">
        <p14:creationId xmlns:p14="http://schemas.microsoft.com/office/powerpoint/2010/main" val="2698492647"/>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SWI" val="179"/>
  <p:tag name="CVB" val="179"/>
  <p:tag name="BSN" val="179"/>
  <p:tag name="SVT" val="FALSE"/>
  <p:tag name="NBP" val="1"/>
  <p:tag name="SPT" val="FALSE"/>
  <p:tag name="CII" val="179"/>
</p:tagLst>
</file>

<file path=ppt/tags/tag11.xml><?xml version="1.0" encoding="utf-8"?>
<p:tagLst xmlns:a="http://schemas.openxmlformats.org/drawingml/2006/main" xmlns:r="http://schemas.openxmlformats.org/officeDocument/2006/relationships" xmlns:p="http://schemas.openxmlformats.org/presentationml/2006/main">
  <p:tag name="SWI" val="180"/>
  <p:tag name="CVB" val="180"/>
  <p:tag name="BSN" val="180"/>
  <p:tag name="SVT" val="FALSE"/>
  <p:tag name="NBP" val="1"/>
  <p:tag name="SPT" val="FALSE"/>
  <p:tag name="CII" val="180"/>
</p:tagLst>
</file>

<file path=ppt/tags/tag12.xml><?xml version="1.0" encoding="utf-8"?>
<p:tagLst xmlns:a="http://schemas.openxmlformats.org/drawingml/2006/main" xmlns:r="http://schemas.openxmlformats.org/officeDocument/2006/relationships" xmlns:p="http://schemas.openxmlformats.org/presentationml/2006/main">
  <p:tag name="SWI" val="181"/>
  <p:tag name="CVB" val="181"/>
  <p:tag name="BSN" val="181"/>
  <p:tag name="SVT" val="FALSE"/>
  <p:tag name="NBP" val="1"/>
  <p:tag name="SPT" val="FALSE"/>
  <p:tag name="CII" val="181"/>
</p:tagLst>
</file>

<file path=ppt/tags/tag13.xml><?xml version="1.0" encoding="utf-8"?>
<p:tagLst xmlns:a="http://schemas.openxmlformats.org/drawingml/2006/main" xmlns:r="http://schemas.openxmlformats.org/officeDocument/2006/relationships" xmlns:p="http://schemas.openxmlformats.org/presentationml/2006/main">
  <p:tag name="SWI" val="182"/>
  <p:tag name="CVB" val="182"/>
  <p:tag name="BSN" val="182"/>
  <p:tag name="SVT" val="FALSE"/>
  <p:tag name="NBP" val="1"/>
  <p:tag name="SPT" val="FALSE"/>
  <p:tag name="CII" val="182"/>
</p:tagLst>
</file>

<file path=ppt/tags/tag14.xml><?xml version="1.0" encoding="utf-8"?>
<p:tagLst xmlns:a="http://schemas.openxmlformats.org/drawingml/2006/main" xmlns:r="http://schemas.openxmlformats.org/officeDocument/2006/relationships" xmlns:p="http://schemas.openxmlformats.org/presentationml/2006/main">
  <p:tag name="SWI" val="183"/>
  <p:tag name="CVB" val="183"/>
  <p:tag name="BSN" val="183"/>
  <p:tag name="SVT" val="FALSE"/>
  <p:tag name="NBP" val="1"/>
  <p:tag name="SPT" val="FALSE"/>
  <p:tag name="CII" val="183"/>
</p:tagLst>
</file>

<file path=ppt/tags/tag15.xml><?xml version="1.0" encoding="utf-8"?>
<p:tagLst xmlns:a="http://schemas.openxmlformats.org/drawingml/2006/main" xmlns:r="http://schemas.openxmlformats.org/officeDocument/2006/relationships" xmlns:p="http://schemas.openxmlformats.org/presentationml/2006/main">
  <p:tag name="SWI" val="184"/>
  <p:tag name="CVB" val="184"/>
  <p:tag name="BSN" val="184"/>
  <p:tag name="SVT" val="FALSE"/>
  <p:tag name="NBP" val="1"/>
  <p:tag name="SPT" val="FALSE"/>
  <p:tag name="CII" val="184"/>
</p:tagLst>
</file>

<file path=ppt/tags/tag16.xml><?xml version="1.0" encoding="utf-8"?>
<p:tagLst xmlns:a="http://schemas.openxmlformats.org/drawingml/2006/main" xmlns:r="http://schemas.openxmlformats.org/officeDocument/2006/relationships" xmlns:p="http://schemas.openxmlformats.org/presentationml/2006/main">
  <p:tag name="SWI" val="185"/>
  <p:tag name="CVB" val="185"/>
  <p:tag name="BSN" val="185"/>
  <p:tag name="SVT" val="FALSE"/>
  <p:tag name="NBP" val="1"/>
  <p:tag name="SPT" val="FALSE"/>
  <p:tag name="CII" val="185"/>
</p:tagLst>
</file>

<file path=ppt/tags/tag17.xml><?xml version="1.0" encoding="utf-8"?>
<p:tagLst xmlns:a="http://schemas.openxmlformats.org/drawingml/2006/main" xmlns:r="http://schemas.openxmlformats.org/officeDocument/2006/relationships" xmlns:p="http://schemas.openxmlformats.org/presentationml/2006/main">
  <p:tag name="SWI" val="186"/>
  <p:tag name="CVB" val="186"/>
  <p:tag name="BSN" val="186"/>
  <p:tag name="SVT" val="FALSE"/>
  <p:tag name="NBP" val="1"/>
  <p:tag name="SPT" val="FALSE"/>
  <p:tag name="CII" val="186"/>
</p:tagLst>
</file>

<file path=ppt/tags/tag18.xml><?xml version="1.0" encoding="utf-8"?>
<p:tagLst xmlns:a="http://schemas.openxmlformats.org/drawingml/2006/main" xmlns:r="http://schemas.openxmlformats.org/officeDocument/2006/relationships" xmlns:p="http://schemas.openxmlformats.org/presentationml/2006/main">
  <p:tag name="SWI" val="187"/>
  <p:tag name="CVB" val="187"/>
  <p:tag name="BSN" val="187"/>
  <p:tag name="SVT" val="FALSE"/>
  <p:tag name="NBP" val="1"/>
  <p:tag name="SPT" val="FALSE"/>
  <p:tag name="CII" val="187"/>
</p:tagLst>
</file>

<file path=ppt/tags/tag19.xml><?xml version="1.0" encoding="utf-8"?>
<p:tagLst xmlns:a="http://schemas.openxmlformats.org/drawingml/2006/main" xmlns:r="http://schemas.openxmlformats.org/officeDocument/2006/relationships" xmlns:p="http://schemas.openxmlformats.org/presentationml/2006/main">
  <p:tag name="SWI" val="188"/>
  <p:tag name="CVB" val="188"/>
  <p:tag name="BSN" val="188"/>
  <p:tag name="SVT" val="FALSE"/>
  <p:tag name="NBP" val="1"/>
  <p:tag name="SPT" val="FALSE"/>
  <p:tag name="CII" val="188"/>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189"/>
  <p:tag name="CVB" val="189"/>
  <p:tag name="BSN" val="189"/>
  <p:tag name="SVT" val="FALSE"/>
  <p:tag name="NBP" val="1"/>
  <p:tag name="SPT" val="FALSE"/>
  <p:tag name="CII" val="189"/>
</p:tagLst>
</file>

<file path=ppt/tags/tag21.xml><?xml version="1.0" encoding="utf-8"?>
<p:tagLst xmlns:a="http://schemas.openxmlformats.org/drawingml/2006/main" xmlns:r="http://schemas.openxmlformats.org/officeDocument/2006/relationships" xmlns:p="http://schemas.openxmlformats.org/presentationml/2006/main">
  <p:tag name="SWI" val="190"/>
  <p:tag name="CVB" val="190"/>
  <p:tag name="BSN" val="190"/>
  <p:tag name="SVT" val="FALSE"/>
  <p:tag name="NBP" val="1"/>
  <p:tag name="SPT" val="FALSE"/>
  <p:tag name="CII" val="190"/>
</p:tagLst>
</file>

<file path=ppt/tags/tag22.xml><?xml version="1.0" encoding="utf-8"?>
<p:tagLst xmlns:a="http://schemas.openxmlformats.org/drawingml/2006/main" xmlns:r="http://schemas.openxmlformats.org/officeDocument/2006/relationships" xmlns:p="http://schemas.openxmlformats.org/presentationml/2006/main">
  <p:tag name="SWI" val="191"/>
  <p:tag name="CVB" val="191"/>
  <p:tag name="BSN" val="191"/>
  <p:tag name="SVT" val="FALSE"/>
  <p:tag name="NBP" val="1"/>
  <p:tag name="SPT" val="FALSE"/>
  <p:tag name="CII" val="191"/>
</p:tagLst>
</file>

<file path=ppt/tags/tag23.xml><?xml version="1.0" encoding="utf-8"?>
<p:tagLst xmlns:a="http://schemas.openxmlformats.org/drawingml/2006/main" xmlns:r="http://schemas.openxmlformats.org/officeDocument/2006/relationships" xmlns:p="http://schemas.openxmlformats.org/presentationml/2006/main">
  <p:tag name="SWI" val="192"/>
  <p:tag name="CVB" val="192"/>
  <p:tag name="BSN" val="192"/>
  <p:tag name="SVT" val="FALSE"/>
  <p:tag name="NBP" val="1"/>
  <p:tag name="SPT" val="FALSE"/>
  <p:tag name="CII" val="192"/>
</p:tagLst>
</file>

<file path=ppt/tags/tag24.xml><?xml version="1.0" encoding="utf-8"?>
<p:tagLst xmlns:a="http://schemas.openxmlformats.org/drawingml/2006/main" xmlns:r="http://schemas.openxmlformats.org/officeDocument/2006/relationships" xmlns:p="http://schemas.openxmlformats.org/presentationml/2006/main">
  <p:tag name="SWI" val="193"/>
  <p:tag name="CVB" val="193"/>
  <p:tag name="BSN" val="193"/>
  <p:tag name="SVT" val="FALSE"/>
  <p:tag name="NBP" val="1"/>
  <p:tag name="SPT" val="FALSE"/>
  <p:tag name="CII" val="193"/>
</p:tagLst>
</file>

<file path=ppt/tags/tag25.xml><?xml version="1.0" encoding="utf-8"?>
<p:tagLst xmlns:a="http://schemas.openxmlformats.org/drawingml/2006/main" xmlns:r="http://schemas.openxmlformats.org/officeDocument/2006/relationships" xmlns:p="http://schemas.openxmlformats.org/presentationml/2006/main">
  <p:tag name="SWI" val="194"/>
  <p:tag name="CVB" val="194"/>
  <p:tag name="BSN" val="194"/>
  <p:tag name="SVT" val="FALSE"/>
  <p:tag name="NBP" val="1"/>
  <p:tag name="SPT" val="FALSE"/>
  <p:tag name="CII" val="194"/>
</p:tagLst>
</file>

<file path=ppt/tags/tag26.xml><?xml version="1.0" encoding="utf-8"?>
<p:tagLst xmlns:a="http://schemas.openxmlformats.org/drawingml/2006/main" xmlns:r="http://schemas.openxmlformats.org/officeDocument/2006/relationships" xmlns:p="http://schemas.openxmlformats.org/presentationml/2006/main">
  <p:tag name="SWI" val="195"/>
  <p:tag name="CVB" val="195"/>
  <p:tag name="BSN" val="195"/>
  <p:tag name="SVT" val="FALSE"/>
  <p:tag name="NBP" val="1"/>
  <p:tag name="SPT" val="FALSE"/>
  <p:tag name="CII" val="195"/>
</p:tagLst>
</file>

<file path=ppt/tags/tag27.xml><?xml version="1.0" encoding="utf-8"?>
<p:tagLst xmlns:a="http://schemas.openxmlformats.org/drawingml/2006/main" xmlns:r="http://schemas.openxmlformats.org/officeDocument/2006/relationships" xmlns:p="http://schemas.openxmlformats.org/presentationml/2006/main">
  <p:tag name="SWI" val="196"/>
  <p:tag name="CVB" val="196"/>
  <p:tag name="BSN" val="196"/>
  <p:tag name="SVT" val="FALSE"/>
  <p:tag name="NBP" val="1"/>
  <p:tag name="SPT" val="FALSE"/>
  <p:tag name="CII" val="196"/>
</p:tagLst>
</file>

<file path=ppt/tags/tag28.xml><?xml version="1.0" encoding="utf-8"?>
<p:tagLst xmlns:a="http://schemas.openxmlformats.org/drawingml/2006/main" xmlns:r="http://schemas.openxmlformats.org/officeDocument/2006/relationships" xmlns:p="http://schemas.openxmlformats.org/presentationml/2006/main">
  <p:tag name="SWI" val="197"/>
  <p:tag name="CVB" val="197"/>
  <p:tag name="BSN" val="197"/>
  <p:tag name="SVT" val="FALSE"/>
  <p:tag name="NBP" val="1"/>
  <p:tag name="SPT" val="FALSE"/>
  <p:tag name="CII" val="197"/>
</p:tagLst>
</file>

<file path=ppt/tags/tag29.xml><?xml version="1.0" encoding="utf-8"?>
<p:tagLst xmlns:a="http://schemas.openxmlformats.org/drawingml/2006/main" xmlns:r="http://schemas.openxmlformats.org/officeDocument/2006/relationships" xmlns:p="http://schemas.openxmlformats.org/presentationml/2006/main">
  <p:tag name="SWI" val="198"/>
  <p:tag name="CVB" val="198"/>
  <p:tag name="BSN" val="198"/>
  <p:tag name="SVT" val="FALSE"/>
  <p:tag name="NBP" val="1"/>
  <p:tag name="SPT" val="FALSE"/>
  <p:tag name="CII" val="198"/>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30.xml><?xml version="1.0" encoding="utf-8"?>
<p:tagLst xmlns:a="http://schemas.openxmlformats.org/drawingml/2006/main" xmlns:r="http://schemas.openxmlformats.org/officeDocument/2006/relationships" xmlns:p="http://schemas.openxmlformats.org/presentationml/2006/main">
  <p:tag name="SWI" val="199"/>
  <p:tag name="CVB" val="199"/>
  <p:tag name="BSN" val="199"/>
  <p:tag name="SVT" val="FALSE"/>
  <p:tag name="NBP" val="1"/>
  <p:tag name="SPT" val="FALSE"/>
  <p:tag name="CII" val="199"/>
</p:tagLst>
</file>

<file path=ppt/tags/tag31.xml><?xml version="1.0" encoding="utf-8"?>
<p:tagLst xmlns:a="http://schemas.openxmlformats.org/drawingml/2006/main" xmlns:r="http://schemas.openxmlformats.org/officeDocument/2006/relationships" xmlns:p="http://schemas.openxmlformats.org/presentationml/2006/main">
  <p:tag name="SWI" val="200"/>
  <p:tag name="CVB" val="200"/>
  <p:tag name="BSN" val="200"/>
  <p:tag name="SVT" val="FALSE"/>
  <p:tag name="NBP" val="1"/>
  <p:tag name="SPT" val="FALSE"/>
  <p:tag name="CII" val="200"/>
</p:tagLst>
</file>

<file path=ppt/tags/tag32.xml><?xml version="1.0" encoding="utf-8"?>
<p:tagLst xmlns:a="http://schemas.openxmlformats.org/drawingml/2006/main" xmlns:r="http://schemas.openxmlformats.org/officeDocument/2006/relationships" xmlns:p="http://schemas.openxmlformats.org/presentationml/2006/main">
  <p:tag name="SWI" val="201"/>
  <p:tag name="CVB" val="201"/>
  <p:tag name="BSN" val="201"/>
  <p:tag name="SVT" val="FALSE"/>
  <p:tag name="NBP" val="1"/>
  <p:tag name="SPT" val="FALSE"/>
  <p:tag name="CII" val="201"/>
</p:tagLst>
</file>

<file path=ppt/tags/tag33.xml><?xml version="1.0" encoding="utf-8"?>
<p:tagLst xmlns:a="http://schemas.openxmlformats.org/drawingml/2006/main" xmlns:r="http://schemas.openxmlformats.org/officeDocument/2006/relationships" xmlns:p="http://schemas.openxmlformats.org/presentationml/2006/main">
  <p:tag name="SWI" val="202"/>
  <p:tag name="CVB" val="202"/>
  <p:tag name="BSN" val="202"/>
  <p:tag name="SVT" val="FALSE"/>
  <p:tag name="NBP" val="1"/>
  <p:tag name="SPT" val="FALSE"/>
  <p:tag name="CII" val="202"/>
</p:tagLst>
</file>

<file path=ppt/tags/tag34.xml><?xml version="1.0" encoding="utf-8"?>
<p:tagLst xmlns:a="http://schemas.openxmlformats.org/drawingml/2006/main" xmlns:r="http://schemas.openxmlformats.org/officeDocument/2006/relationships" xmlns:p="http://schemas.openxmlformats.org/presentationml/2006/main">
  <p:tag name="SWI" val="203"/>
  <p:tag name="CVB" val="203"/>
  <p:tag name="BSN" val="203"/>
  <p:tag name="SVT" val="FALSE"/>
  <p:tag name="NBP" val="1"/>
  <p:tag name="SPT" val="FALSE"/>
  <p:tag name="CII" val="203"/>
</p:tagLst>
</file>

<file path=ppt/tags/tag35.xml><?xml version="1.0" encoding="utf-8"?>
<p:tagLst xmlns:a="http://schemas.openxmlformats.org/drawingml/2006/main" xmlns:r="http://schemas.openxmlformats.org/officeDocument/2006/relationships" xmlns:p="http://schemas.openxmlformats.org/presentationml/2006/main">
  <p:tag name="SWI" val="204"/>
  <p:tag name="CVB" val="204"/>
  <p:tag name="BSN" val="204"/>
  <p:tag name="SVT" val="FALSE"/>
  <p:tag name="NBP" val="1"/>
  <p:tag name="SPT" val="FALSE"/>
  <p:tag name="CII" val="204"/>
</p:tagLst>
</file>

<file path=ppt/tags/tag36.xml><?xml version="1.0" encoding="utf-8"?>
<p:tagLst xmlns:a="http://schemas.openxmlformats.org/drawingml/2006/main" xmlns:r="http://schemas.openxmlformats.org/officeDocument/2006/relationships" xmlns:p="http://schemas.openxmlformats.org/presentationml/2006/main">
  <p:tag name="SWI" val="205"/>
  <p:tag name="CVB" val="205"/>
  <p:tag name="BSN" val="205"/>
  <p:tag name="SVT" val="FALSE"/>
  <p:tag name="NBP" val="1"/>
  <p:tag name="SPT" val="FALSE"/>
  <p:tag name="CII" val="205"/>
</p:tagLst>
</file>

<file path=ppt/tags/tag37.xml><?xml version="1.0" encoding="utf-8"?>
<p:tagLst xmlns:a="http://schemas.openxmlformats.org/drawingml/2006/main" xmlns:r="http://schemas.openxmlformats.org/officeDocument/2006/relationships" xmlns:p="http://schemas.openxmlformats.org/presentationml/2006/main">
  <p:tag name="SWI" val="206"/>
  <p:tag name="CVB" val="206"/>
  <p:tag name="BSN" val="206"/>
  <p:tag name="SVT" val="FALSE"/>
  <p:tag name="NBP" val="1"/>
  <p:tag name="SPT" val="FALSE"/>
  <p:tag name="CII" val="206"/>
</p:tagLst>
</file>

<file path=ppt/tags/tag38.xml><?xml version="1.0" encoding="utf-8"?>
<p:tagLst xmlns:a="http://schemas.openxmlformats.org/drawingml/2006/main" xmlns:r="http://schemas.openxmlformats.org/officeDocument/2006/relationships" xmlns:p="http://schemas.openxmlformats.org/presentationml/2006/main">
  <p:tag name="SWI" val="207"/>
  <p:tag name="CVB" val="207"/>
  <p:tag name="BSN" val="207"/>
  <p:tag name="SVT" val="FALSE"/>
  <p:tag name="NBP" val="1"/>
  <p:tag name="SPT" val="FALSE"/>
  <p:tag name="CII" val="207"/>
</p:tagLst>
</file>

<file path=ppt/tags/tag39.xml><?xml version="1.0" encoding="utf-8"?>
<p:tagLst xmlns:a="http://schemas.openxmlformats.org/drawingml/2006/main" xmlns:r="http://schemas.openxmlformats.org/officeDocument/2006/relationships" xmlns:p="http://schemas.openxmlformats.org/presentationml/2006/main">
  <p:tag name="SWI" val="208"/>
  <p:tag name="CVB" val="208"/>
  <p:tag name="BSN" val="208"/>
  <p:tag name="SVT" val="FALSE"/>
  <p:tag name="NBP" val="1"/>
  <p:tag name="SPT" val="FALSE"/>
  <p:tag name="CII" val="208"/>
</p:tagLst>
</file>

<file path=ppt/tags/tag4.xml><?xml version="1.0" encoding="utf-8"?>
<p:tagLst xmlns:a="http://schemas.openxmlformats.org/drawingml/2006/main" xmlns:r="http://schemas.openxmlformats.org/officeDocument/2006/relationships" xmlns:p="http://schemas.openxmlformats.org/presentationml/2006/main">
  <p:tag name="SWI" val="75"/>
  <p:tag name="NBP" val="1"/>
  <p:tag name="CVB" val="75"/>
  <p:tag name="SPT" val="FALSE"/>
  <p:tag name="BSN" val="75"/>
  <p:tag name="LFXCI" val="0"/>
  <p:tag name="SVT" val="TRUE"/>
  <p:tag name="CII" val="75"/>
</p:tagLst>
</file>

<file path=ppt/tags/tag40.xml><?xml version="1.0" encoding="utf-8"?>
<p:tagLst xmlns:a="http://schemas.openxmlformats.org/drawingml/2006/main" xmlns:r="http://schemas.openxmlformats.org/officeDocument/2006/relationships" xmlns:p="http://schemas.openxmlformats.org/presentationml/2006/main">
  <p:tag name="SWI" val="209"/>
  <p:tag name="CVB" val="209"/>
  <p:tag name="BSN" val="209"/>
  <p:tag name="SVT" val="FALSE"/>
  <p:tag name="NBP" val="1"/>
  <p:tag name="SPT" val="FALSE"/>
  <p:tag name="CII" val="209"/>
</p:tagLst>
</file>

<file path=ppt/tags/tag41.xml><?xml version="1.0" encoding="utf-8"?>
<p:tagLst xmlns:a="http://schemas.openxmlformats.org/drawingml/2006/main" xmlns:r="http://schemas.openxmlformats.org/officeDocument/2006/relationships" xmlns:p="http://schemas.openxmlformats.org/presentationml/2006/main">
  <p:tag name="SWI" val="210"/>
  <p:tag name="CVB" val="210"/>
  <p:tag name="BSN" val="210"/>
  <p:tag name="SVT" val="FALSE"/>
  <p:tag name="NBP" val="1"/>
  <p:tag name="SPT" val="FALSE"/>
  <p:tag name="CII" val="210"/>
</p:tagLst>
</file>

<file path=ppt/tags/tag42.xml><?xml version="1.0" encoding="utf-8"?>
<p:tagLst xmlns:a="http://schemas.openxmlformats.org/drawingml/2006/main" xmlns:r="http://schemas.openxmlformats.org/officeDocument/2006/relationships" xmlns:p="http://schemas.openxmlformats.org/presentationml/2006/main">
  <p:tag name="SWI" val="211"/>
  <p:tag name="CVB" val="211"/>
  <p:tag name="BSN" val="211"/>
  <p:tag name="SVT" val="FALSE"/>
  <p:tag name="NBP" val="1"/>
  <p:tag name="SPT" val="FALSE"/>
  <p:tag name="CII" val="211"/>
</p:tagLst>
</file>

<file path=ppt/tags/tag43.xml><?xml version="1.0" encoding="utf-8"?>
<p:tagLst xmlns:a="http://schemas.openxmlformats.org/drawingml/2006/main" xmlns:r="http://schemas.openxmlformats.org/officeDocument/2006/relationships" xmlns:p="http://schemas.openxmlformats.org/presentationml/2006/main">
  <p:tag name="SWI" val="212"/>
  <p:tag name="CVB" val="212"/>
  <p:tag name="BSN" val="212"/>
  <p:tag name="SVT" val="FALSE"/>
  <p:tag name="NBP" val="1"/>
  <p:tag name="SPT" val="FALSE"/>
  <p:tag name="CII" val="212"/>
</p:tagLst>
</file>

<file path=ppt/tags/tag44.xml><?xml version="1.0" encoding="utf-8"?>
<p:tagLst xmlns:a="http://schemas.openxmlformats.org/drawingml/2006/main" xmlns:r="http://schemas.openxmlformats.org/officeDocument/2006/relationships" xmlns:p="http://schemas.openxmlformats.org/presentationml/2006/main">
  <p:tag name="SWI" val="213"/>
  <p:tag name="CVB" val="213"/>
  <p:tag name="BSN" val="213"/>
  <p:tag name="SVT" val="FALSE"/>
  <p:tag name="NBP" val="1"/>
  <p:tag name="SPT" val="FALSE"/>
  <p:tag name="CII" val="213"/>
</p:tagLst>
</file>

<file path=ppt/tags/tag45.xml><?xml version="1.0" encoding="utf-8"?>
<p:tagLst xmlns:a="http://schemas.openxmlformats.org/drawingml/2006/main" xmlns:r="http://schemas.openxmlformats.org/officeDocument/2006/relationships" xmlns:p="http://schemas.openxmlformats.org/presentationml/2006/main">
  <p:tag name="SWI" val="214"/>
  <p:tag name="CVB" val="214"/>
  <p:tag name="BSN" val="214"/>
  <p:tag name="SVT" val="FALSE"/>
  <p:tag name="NBP" val="1"/>
  <p:tag name="SPT" val="FALSE"/>
  <p:tag name="CII" val="214"/>
</p:tagLst>
</file>

<file path=ppt/tags/tag46.xml><?xml version="1.0" encoding="utf-8"?>
<p:tagLst xmlns:a="http://schemas.openxmlformats.org/drawingml/2006/main" xmlns:r="http://schemas.openxmlformats.org/officeDocument/2006/relationships" xmlns:p="http://schemas.openxmlformats.org/presentationml/2006/main">
  <p:tag name="SWI" val="215"/>
  <p:tag name="CVB" val="215"/>
  <p:tag name="BSN" val="215"/>
  <p:tag name="SVT" val="FALSE"/>
  <p:tag name="NBP" val="1"/>
  <p:tag name="SPT" val="FALSE"/>
  <p:tag name="CII" val="215"/>
</p:tagLst>
</file>

<file path=ppt/tags/tag47.xml><?xml version="1.0" encoding="utf-8"?>
<p:tagLst xmlns:a="http://schemas.openxmlformats.org/drawingml/2006/main" xmlns:r="http://schemas.openxmlformats.org/officeDocument/2006/relationships" xmlns:p="http://schemas.openxmlformats.org/presentationml/2006/main">
  <p:tag name="SWI" val="75"/>
  <p:tag name="NBP" val="1"/>
  <p:tag name="CVB" val="75"/>
  <p:tag name="SPT" val="FALSE"/>
  <p:tag name="BSN" val="75"/>
  <p:tag name="LFXCI" val="0"/>
  <p:tag name="SVT" val="TRUE"/>
  <p:tag name="CII" val="75"/>
</p:tagLst>
</file>

<file path=ppt/tags/tag48.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49.xml><?xml version="1.0" encoding="utf-8"?>
<p:tagLst xmlns:a="http://schemas.openxmlformats.org/drawingml/2006/main" xmlns:r="http://schemas.openxmlformats.org/officeDocument/2006/relationships" xmlns:p="http://schemas.openxmlformats.org/presentationml/2006/main">
  <p:tag name="DUMMACSH" val="TRUE"/>
</p:tagLst>
</file>

<file path=ppt/tags/tag5.xml><?xml version="1.0" encoding="utf-8"?>
<p:tagLst xmlns:a="http://schemas.openxmlformats.org/drawingml/2006/main" xmlns:r="http://schemas.openxmlformats.org/officeDocument/2006/relationships" xmlns:p="http://schemas.openxmlformats.org/presentationml/2006/main">
  <p:tag name="SWI" val="174"/>
  <p:tag name="CVB" val="174"/>
  <p:tag name="BSN" val="174"/>
  <p:tag name="SVT" val="FALSE"/>
  <p:tag name="NBP" val="1"/>
  <p:tag name="SPT" val="FALSE"/>
  <p:tag name="CII" val="174"/>
</p:tagLst>
</file>

<file path=ppt/tags/tag50.xml><?xml version="1.0" encoding="utf-8"?>
<p:tagLst xmlns:a="http://schemas.openxmlformats.org/drawingml/2006/main" xmlns:r="http://schemas.openxmlformats.org/officeDocument/2006/relationships" xmlns:p="http://schemas.openxmlformats.org/presentationml/2006/main">
  <p:tag name="SWI" val="217"/>
  <p:tag name="CVB" val="217"/>
  <p:tag name="BSN" val="217"/>
  <p:tag name="SVT" val="FALSE"/>
  <p:tag name="NBP" val="1"/>
  <p:tag name="SPT" val="FALSE"/>
  <p:tag name="CII" val="217"/>
</p:tagLst>
</file>

<file path=ppt/tags/tag6.xml><?xml version="1.0" encoding="utf-8"?>
<p:tagLst xmlns:a="http://schemas.openxmlformats.org/drawingml/2006/main" xmlns:r="http://schemas.openxmlformats.org/officeDocument/2006/relationships" xmlns:p="http://schemas.openxmlformats.org/presentationml/2006/main">
  <p:tag name="SWI" val="175"/>
  <p:tag name="CVB" val="175"/>
  <p:tag name="BSN" val="175"/>
  <p:tag name="SVT" val="FALSE"/>
  <p:tag name="NBP" val="1"/>
  <p:tag name="SPT" val="FALSE"/>
  <p:tag name="CII" val="175"/>
</p:tagLst>
</file>

<file path=ppt/tags/tag7.xml><?xml version="1.0" encoding="utf-8"?>
<p:tagLst xmlns:a="http://schemas.openxmlformats.org/drawingml/2006/main" xmlns:r="http://schemas.openxmlformats.org/officeDocument/2006/relationships" xmlns:p="http://schemas.openxmlformats.org/presentationml/2006/main">
  <p:tag name="SWI" val="176"/>
  <p:tag name="CVB" val="176"/>
  <p:tag name="BSN" val="176"/>
  <p:tag name="SVT" val="FALSE"/>
  <p:tag name="NBP" val="1"/>
  <p:tag name="SPT" val="FALSE"/>
  <p:tag name="CII" val="176"/>
</p:tagLst>
</file>

<file path=ppt/tags/tag8.xml><?xml version="1.0" encoding="utf-8"?>
<p:tagLst xmlns:a="http://schemas.openxmlformats.org/drawingml/2006/main" xmlns:r="http://schemas.openxmlformats.org/officeDocument/2006/relationships" xmlns:p="http://schemas.openxmlformats.org/presentationml/2006/main">
  <p:tag name="SWI" val="177"/>
  <p:tag name="CVB" val="177"/>
  <p:tag name="BSN" val="177"/>
  <p:tag name="SVT" val="FALSE"/>
  <p:tag name="NBP" val="1"/>
  <p:tag name="SPT" val="FALSE"/>
  <p:tag name="CII" val="177"/>
</p:tagLst>
</file>

<file path=ppt/tags/tag9.xml><?xml version="1.0" encoding="utf-8"?>
<p:tagLst xmlns:a="http://schemas.openxmlformats.org/drawingml/2006/main" xmlns:r="http://schemas.openxmlformats.org/officeDocument/2006/relationships" xmlns:p="http://schemas.openxmlformats.org/presentationml/2006/main">
  <p:tag name="SWI" val="178"/>
  <p:tag name="CVB" val="178"/>
  <p:tag name="BSN" val="178"/>
  <p:tag name="SVT" val="FALSE"/>
  <p:tag name="NBP" val="1"/>
  <p:tag name="SPT" val="FALSE"/>
  <p:tag name="CII" val="178"/>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20850</TotalTime>
  <Words>5161</Words>
  <Application>Microsoft Office PowerPoint</Application>
  <PresentationFormat>On-screen Show (4:3)</PresentationFormat>
  <Paragraphs>730</Paragraphs>
  <Slides>68</Slides>
  <Notes>24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7" baseType="lpstr">
      <vt:lpstr>Arial Black</vt:lpstr>
      <vt:lpstr>Courier New</vt:lpstr>
      <vt:lpstr>StarMath</vt:lpstr>
      <vt:lpstr>Symbol</vt:lpstr>
      <vt:lpstr>Tahoma</vt:lpstr>
      <vt:lpstr>Times New Roman</vt:lpstr>
      <vt:lpstr>Wingdings</vt:lpstr>
      <vt:lpstr>Blends</vt:lpstr>
      <vt:lpstr>Equation</vt:lpstr>
      <vt:lpstr>Supercomputing in Plain English Grab Bag: Scientific Libraries, I/O Libraries, Visualization</vt:lpstr>
      <vt:lpstr>This is an experiment!</vt:lpstr>
      <vt:lpstr>PLEASE MUTE YOURSELF</vt:lpstr>
      <vt:lpstr>PLEASE REGISTER</vt:lpstr>
      <vt:lpstr>Download the Slides Beforehand</vt:lpstr>
      <vt:lpstr>H.323 (Polycom etc) #1</vt:lpstr>
      <vt:lpstr>H.323 (Polycom etc) #2</vt:lpstr>
      <vt:lpstr>Wowza #1</vt:lpstr>
      <vt:lpstr>Wowza #2</vt:lpstr>
      <vt:lpstr>RTMP</vt:lpstr>
      <vt:lpstr>Toll Free Phone Bridge</vt:lpstr>
      <vt:lpstr>Please Mute Yourself</vt:lpstr>
      <vt:lpstr>Questions via E-mail Only</vt:lpstr>
      <vt:lpstr>Onsite: Talent Release Form</vt:lpstr>
      <vt:lpstr>TENTATIVE Schedule</vt:lpstr>
      <vt:lpstr>Thanks for helping!</vt:lpstr>
      <vt:lpstr>This is an experiment!</vt:lpstr>
      <vt:lpstr>Coming in 2015!</vt:lpstr>
      <vt:lpstr>OK Supercomputing Symposium 2015</vt:lpstr>
      <vt:lpstr>Outline</vt:lpstr>
      <vt:lpstr>Scientific Computing Pipeline</vt:lpstr>
      <vt:lpstr>Five Rules of Scientific Computing</vt:lpstr>
      <vt:lpstr>Scientific Libraries</vt:lpstr>
      <vt:lpstr>Preinvented Wheels</vt:lpstr>
      <vt:lpstr>Scientific Libraries</vt:lpstr>
      <vt:lpstr> Solver Libraries</vt:lpstr>
      <vt:lpstr>Solving Systems of Equations</vt:lpstr>
      <vt:lpstr>Solving Do’s</vt:lpstr>
      <vt:lpstr>All About Your Matrix</vt:lpstr>
      <vt:lpstr>Sparse Matrices</vt:lpstr>
      <vt:lpstr>Linear Algebra Libraries</vt:lpstr>
      <vt:lpstr>BLAS</vt:lpstr>
      <vt:lpstr>ATLAS</vt:lpstr>
      <vt:lpstr>Goto BLAS</vt:lpstr>
      <vt:lpstr>ATLAS vs. Generic BLAS</vt:lpstr>
      <vt:lpstr>LAPACK</vt:lpstr>
      <vt:lpstr>LAPACK Example</vt:lpstr>
      <vt:lpstr>LAPACK: A Library and an API</vt:lpstr>
      <vt:lpstr>It’s Good to Be Popular</vt:lpstr>
      <vt:lpstr>LAPACK Performance</vt:lpstr>
      <vt:lpstr>ScaLAPACK</vt:lpstr>
      <vt:lpstr>PETSc</vt:lpstr>
      <vt:lpstr>Pick Your Solver Package</vt:lpstr>
      <vt:lpstr>I/O Libraries</vt:lpstr>
      <vt:lpstr>I/O Challenges</vt:lpstr>
      <vt:lpstr>Storage Formats</vt:lpstr>
      <vt:lpstr>Data Output as Text</vt:lpstr>
      <vt:lpstr>Output Data in Binary</vt:lpstr>
      <vt:lpstr>Binary Output Problems</vt:lpstr>
      <vt:lpstr>Binary Readability: No Problem</vt:lpstr>
      <vt:lpstr>Binary Portability: Big Problem</vt:lpstr>
      <vt:lpstr>Portable Binary Data</vt:lpstr>
      <vt:lpstr>Advantages of Portable I/O</vt:lpstr>
      <vt:lpstr>Scientific Visualization</vt:lpstr>
      <vt:lpstr>Too Many Numbers</vt:lpstr>
      <vt:lpstr>A Picture is Worth …</vt:lpstr>
      <vt:lpstr>Types of Visualization</vt:lpstr>
      <vt:lpstr>Contour Lines</vt:lpstr>
      <vt:lpstr>Slice Planes</vt:lpstr>
      <vt:lpstr>Isosurfaces</vt:lpstr>
      <vt:lpstr>Streamlines</vt:lpstr>
      <vt:lpstr>Volume Rendering</vt:lpstr>
      <vt:lpstr>TENTATIVE Schedule</vt:lpstr>
      <vt:lpstr>Thanks for helping!</vt:lpstr>
      <vt:lpstr>Coming in 2015!</vt:lpstr>
      <vt:lpstr>OK Supercomputing Symposium 2015</vt:lpstr>
      <vt:lpstr>Thanks for your attention!   Questions? www.oscer.ou.edu</vt:lpstr>
      <vt:lpstr>References</vt:lpstr>
    </vt:vector>
  </TitlesOfParts>
  <Company>University of Oklahoma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Overview</dc:title>
  <dc:creator>Henry Neeman</dc:creator>
  <cp:lastModifiedBy>HenryNeeman</cp:lastModifiedBy>
  <cp:revision>630</cp:revision>
  <cp:lastPrinted>1601-01-01T00:00:00Z</cp:lastPrinted>
  <dcterms:created xsi:type="dcterms:W3CDTF">2001-08-18T12:37:15Z</dcterms:created>
  <dcterms:modified xsi:type="dcterms:W3CDTF">2015-04-21T05:01:22Z</dcterms:modified>
</cp:coreProperties>
</file>