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98"/>
  </p:notesMasterIdLst>
  <p:handoutMasterIdLst>
    <p:handoutMasterId r:id="rId99"/>
  </p:handoutMasterIdLst>
  <p:sldIdLst>
    <p:sldId id="916" r:id="rId2"/>
    <p:sldId id="918" r:id="rId3"/>
    <p:sldId id="919" r:id="rId4"/>
    <p:sldId id="920" r:id="rId5"/>
    <p:sldId id="933" r:id="rId6"/>
    <p:sldId id="921" r:id="rId7"/>
    <p:sldId id="922" r:id="rId8"/>
    <p:sldId id="923" r:id="rId9"/>
    <p:sldId id="924" r:id="rId10"/>
    <p:sldId id="925" r:id="rId11"/>
    <p:sldId id="926" r:id="rId12"/>
    <p:sldId id="927" r:id="rId13"/>
    <p:sldId id="928" r:id="rId14"/>
    <p:sldId id="929" r:id="rId15"/>
    <p:sldId id="930" r:id="rId16"/>
    <p:sldId id="931" r:id="rId17"/>
    <p:sldId id="932" r:id="rId18"/>
    <p:sldId id="1184" r:id="rId19"/>
    <p:sldId id="1185" r:id="rId20"/>
    <p:sldId id="1186" r:id="rId21"/>
    <p:sldId id="1187" r:id="rId22"/>
    <p:sldId id="1188" r:id="rId23"/>
    <p:sldId id="1189" r:id="rId24"/>
    <p:sldId id="1190" r:id="rId25"/>
    <p:sldId id="1252" r:id="rId26"/>
    <p:sldId id="1192" r:id="rId27"/>
    <p:sldId id="1193" r:id="rId28"/>
    <p:sldId id="1194" r:id="rId29"/>
    <p:sldId id="1195" r:id="rId30"/>
    <p:sldId id="1196" r:id="rId31"/>
    <p:sldId id="1197" r:id="rId32"/>
    <p:sldId id="1198" r:id="rId33"/>
    <p:sldId id="1199" r:id="rId34"/>
    <p:sldId id="1200" r:id="rId35"/>
    <p:sldId id="1201" r:id="rId36"/>
    <p:sldId id="1202" r:id="rId37"/>
    <p:sldId id="1203" r:id="rId38"/>
    <p:sldId id="1204" r:id="rId39"/>
    <p:sldId id="1205" r:id="rId40"/>
    <p:sldId id="1206" r:id="rId41"/>
    <p:sldId id="1207" r:id="rId42"/>
    <p:sldId id="1208" r:id="rId43"/>
    <p:sldId id="1210" r:id="rId44"/>
    <p:sldId id="1211" r:id="rId45"/>
    <p:sldId id="1212" r:id="rId46"/>
    <p:sldId id="1213" r:id="rId47"/>
    <p:sldId id="1214" r:id="rId48"/>
    <p:sldId id="1215" r:id="rId49"/>
    <p:sldId id="1216" r:id="rId50"/>
    <p:sldId id="1217" r:id="rId51"/>
    <p:sldId id="1218" r:id="rId52"/>
    <p:sldId id="1219" r:id="rId53"/>
    <p:sldId id="1220" r:id="rId54"/>
    <p:sldId id="1221" r:id="rId55"/>
    <p:sldId id="1222" r:id="rId56"/>
    <p:sldId id="1223" r:id="rId57"/>
    <p:sldId id="1224" r:id="rId58"/>
    <p:sldId id="1225" r:id="rId59"/>
    <p:sldId id="1259" r:id="rId60"/>
    <p:sldId id="1253" r:id="rId61"/>
    <p:sldId id="1254" r:id="rId62"/>
    <p:sldId id="1255" r:id="rId63"/>
    <p:sldId id="1256" r:id="rId64"/>
    <p:sldId id="1257" r:id="rId65"/>
    <p:sldId id="1258" r:id="rId66"/>
    <p:sldId id="1260" r:id="rId67"/>
    <p:sldId id="1261" r:id="rId68"/>
    <p:sldId id="1262" r:id="rId69"/>
    <p:sldId id="1263" r:id="rId70"/>
    <p:sldId id="1230" r:id="rId71"/>
    <p:sldId id="1231" r:id="rId72"/>
    <p:sldId id="1232" r:id="rId73"/>
    <p:sldId id="1233" r:id="rId74"/>
    <p:sldId id="1234" r:id="rId75"/>
    <p:sldId id="1235" r:id="rId76"/>
    <p:sldId id="1236" r:id="rId77"/>
    <p:sldId id="1237" r:id="rId78"/>
    <p:sldId id="1238" r:id="rId79"/>
    <p:sldId id="1239" r:id="rId80"/>
    <p:sldId id="1240" r:id="rId81"/>
    <p:sldId id="1241" r:id="rId82"/>
    <p:sldId id="1242" r:id="rId83"/>
    <p:sldId id="1243" r:id="rId84"/>
    <p:sldId id="1244" r:id="rId85"/>
    <p:sldId id="1245" r:id="rId86"/>
    <p:sldId id="1246" r:id="rId87"/>
    <p:sldId id="1247" r:id="rId88"/>
    <p:sldId id="1248" r:id="rId89"/>
    <p:sldId id="1249" r:id="rId90"/>
    <p:sldId id="1250" r:id="rId91"/>
    <p:sldId id="1251" r:id="rId92"/>
    <p:sldId id="1179" r:id="rId93"/>
    <p:sldId id="1180" r:id="rId94"/>
    <p:sldId id="1181" r:id="rId95"/>
    <p:sldId id="1182" r:id="rId96"/>
    <p:sldId id="1183" r:id="rId97"/>
  </p:sldIdLst>
  <p:sldSz cx="9144000" cy="6858000" type="screen4x3"/>
  <p:notesSz cx="6858000" cy="9144000"/>
  <p:custDataLst>
    <p:tags r:id="rId10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3445" autoAdjust="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3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9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0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96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21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5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4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4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0614E-D88A-41D7-9204-8D9DE020AC9E}" type="slidenum">
              <a:rPr lang="en-US"/>
              <a:pPr/>
              <a:t>73</a:t>
            </a:fld>
            <a:endParaRPr lang="en-US"/>
          </a:p>
        </p:txBody>
      </p:sp>
      <p:sp>
        <p:nvSpPr>
          <p:cNvPr id="10803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03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2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3F056-5222-4082-82FE-AE6B48A31DD0}" type="slidenum">
              <a:rPr lang="en-US"/>
              <a:pPr/>
              <a:t>78</a:t>
            </a:fld>
            <a:endParaRPr lang="en-US"/>
          </a:p>
        </p:txBody>
      </p:sp>
      <p:sp>
        <p:nvSpPr>
          <p:cNvPr id="1086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6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29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8DA34-F000-4B82-8A98-112C25FA06D4}" type="slidenum">
              <a:rPr lang="en-US"/>
              <a:pPr/>
              <a:t>79</a:t>
            </a:fld>
            <a:endParaRPr lang="en-US"/>
          </a:p>
        </p:txBody>
      </p:sp>
      <p:sp>
        <p:nvSpPr>
          <p:cNvPr id="10885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885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37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7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6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8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4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7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  <a:endParaRPr lang="en-US" dirty="0"/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4210" name="Picture 2" descr="SiPE 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79008"/>
            <a:ext cx="517525" cy="39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228600" y="6127899"/>
            <a:ext cx="7729891" cy="585788"/>
            <a:chOff x="228600" y="6127899"/>
            <a:chExt cx="7729891" cy="585788"/>
          </a:xfrm>
        </p:grpSpPr>
        <p:pic>
          <p:nvPicPr>
            <p:cNvPr id="14" name="Picture 15" descr="ou201_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66800" y="6175524"/>
              <a:ext cx="3937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5" descr="oscer_logo_crimson_20060918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8600" y="6127899"/>
              <a:ext cx="776288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500" y="6364488"/>
              <a:ext cx="1663700" cy="283823"/>
            </a:xfrm>
            <a:prstGeom prst="rect">
              <a:avLst/>
            </a:prstGeom>
          </p:spPr>
        </p:pic>
        <p:pic>
          <p:nvPicPr>
            <p:cNvPr id="19" name="Picture 4" descr="http://www.oneocii.okepscor.org/wp-content/uploads/2014/02/Logo2-260x100.png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189" y="6178341"/>
              <a:ext cx="1251302" cy="481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t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computinginplainenglish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clustersinstitute.org/workshop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18.supercomputing.org/" TargetMode="External"/><Relationship Id="rId5" Type="http://schemas.openxmlformats.org/officeDocument/2006/relationships/hyperlink" Target="https://cluster2018.github.io/" TargetMode="External"/><Relationship Id="rId4" Type="http://schemas.openxmlformats.org/officeDocument/2006/relationships/hyperlink" Target="https://www.pearc18.pearc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izmodo.com/5032891/nissans-eco-gas-pedal-fights-back-to-help-you-save-ga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idia.com/en-us/data-center/tesla-v100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amd.com/en/products/professional-graphics/radeon-pro-ss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xcelerit.com/computing-benchmarks/insights/benchmarks-intel-xeon-phi-knl-vs-broadwell-cp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s://www.top500.org/static/media/uploads/.thumbnails/epyc-vs-xeon.jpg/epyc-vs-xeon-742x382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arketrealist.com/2017/08/data-center-nvidias-key-growth-driver-fiscal-20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computinginplainenglish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Xeon_Phi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lpanorama.wordpress.com/2008/05/21/my-first-cuda-progra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ronos.org/opencl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educ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penACC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roup.com/doc/openacc_gs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roup.com/doc/openacc_gs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oom.us/j/97915847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.cornell.edu/education/training/ParallelFall2012/OpenMPNov2012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idia.com/content/PDF/Volta-Datasheet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vidia_Tesla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clustersinstitute.org/workshop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18.supercomputing.org/" TargetMode="External"/><Relationship Id="rId5" Type="http://schemas.openxmlformats.org/officeDocument/2006/relationships/hyperlink" Target="https://cluster2018.github.io/" TargetMode="External"/><Relationship Id="rId4" Type="http://schemas.openxmlformats.org/officeDocument/2006/relationships/hyperlink" Target="https://www.pearc18.pearc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ch.tv/sipe20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hyperlink" Target="http://www.oscer.ou.edu/" TargetMode="External"/><Relationship Id="rId4" Type="http://schemas.openxmlformats.org/officeDocument/2006/relationships/notesSlide" Target="../notesSlides/notesSlide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nvidia.com/object/IO_43499.html" TargetMode="External"/><Relationship Id="rId4" Type="http://schemas.openxmlformats.org/officeDocument/2006/relationships/image" Target="../media/image22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wplayer.onenet.net/streams/sip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wplayer.onenet.net/streams/sipebackup.html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download.nvidia.com/compute/cuda/sdk/website/Linear_Algebra.html#matrixMul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://www.oscer.ou.edu/" TargetMode="External"/><Relationship Id="rId4" Type="http://schemas.openxmlformats.org/officeDocument/2006/relationships/notesSlide" Target="../notesSlides/notesSlide2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clustersinstitute.org/workshop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18.supercomputing.org/" TargetMode="External"/><Relationship Id="rId5" Type="http://schemas.openxmlformats.org/officeDocument/2006/relationships/hyperlink" Target="https://cluster2018.github.io/" TargetMode="External"/><Relationship Id="rId4" Type="http://schemas.openxmlformats.org/officeDocument/2006/relationships/hyperlink" Target="https://www.pearc18.pearc.org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hyperlink" Target="http://www.oscer.ou.edu/" TargetMode="External"/><Relationship Id="rId4" Type="http://schemas.openxmlformats.org/officeDocument/2006/relationships/notesSlide" Target="../notesSlides/notes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128" y="4863264"/>
            <a:ext cx="7809272" cy="1683785"/>
            <a:chOff x="344128" y="4863264"/>
            <a:chExt cx="7809272" cy="1683785"/>
          </a:xfrm>
        </p:grpSpPr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112" y="5361693"/>
              <a:ext cx="588818" cy="78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4812" y="5181600"/>
              <a:ext cx="148308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45" y="5196849"/>
              <a:ext cx="3652055" cy="623032"/>
            </a:xfrm>
            <a:prstGeom prst="rect">
              <a:avLst/>
            </a:prstGeom>
          </p:spPr>
        </p:pic>
        <p:pic>
          <p:nvPicPr>
            <p:cNvPr id="95234" name="Picture 2" descr="SiPE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8" y="4863264"/>
              <a:ext cx="2012984" cy="155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6" name="Picture 4" descr="http://www.oneocii.okepscor.org/wp-content/uploads/2014/02/Logo2-260x10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053" y="5819881"/>
              <a:ext cx="1890637" cy="72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33448"/>
            <a:ext cx="79248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Supercomputing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 Plain English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dirty="0">
                <a:solidFill>
                  <a:schemeClr val="tx1"/>
                </a:solidFill>
              </a:rPr>
              <a:t>GPGPU: Number Crunching in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Your Graphics Card</a:t>
            </a: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4128" y="3238500"/>
            <a:ext cx="8495072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Henry Neeman, University of Oklahoma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Director, 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Assistant Vice President, Information Technology – Research Strategy Advisor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Associate Professor, </a:t>
            </a:r>
            <a:r>
              <a:rPr lang="en-US" sz="1700" b="1" dirty="0" err="1" smtClean="0"/>
              <a:t>Gallogly</a:t>
            </a:r>
            <a:r>
              <a:rPr lang="en-US" sz="1700" b="1" dirty="0" smtClean="0"/>
              <a:t> College of Engineering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Adjunct Associate Professor, School of Computer Science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700" b="1" dirty="0" smtClean="0"/>
              <a:t>Tuesday April 24 2018</a:t>
            </a:r>
          </a:p>
        </p:txBody>
      </p: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35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EA5B2-C75C-4B5B-98BE-64AAADC248CE}" type="slidenum">
              <a:rPr lang="en-US"/>
              <a:pPr/>
              <a:t>10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Toll Free Phone </a:t>
            </a:r>
            <a:r>
              <a:rPr lang="en-US" sz="3600" dirty="0"/>
              <a:t>Bridge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5023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IF ALL ELSE FAILS</a:t>
            </a:r>
            <a:r>
              <a:rPr lang="en-US" dirty="0" smtClean="0"/>
              <a:t>, </a:t>
            </a:r>
            <a:r>
              <a:rPr lang="en-US" dirty="0"/>
              <a:t>you can </a:t>
            </a:r>
            <a:r>
              <a:rPr lang="en-US" dirty="0" smtClean="0"/>
              <a:t>use our US TOLL phone </a:t>
            </a:r>
            <a:r>
              <a:rPr lang="en-US" dirty="0"/>
              <a:t>bridge: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405-325-6688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684 684 #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NOTE: This is for </a:t>
            </a:r>
            <a:r>
              <a:rPr lang="en-US" b="1" u="sng" dirty="0" smtClean="0"/>
              <a:t>US</a:t>
            </a:r>
            <a:r>
              <a:rPr lang="en-US" dirty="0" smtClean="0"/>
              <a:t> call-ins </a:t>
            </a:r>
            <a:r>
              <a:rPr lang="en-US" b="1" u="sng" dirty="0" smtClean="0"/>
              <a:t>ONLY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 </a:t>
            </a:r>
            <a:r>
              <a:rPr lang="en-US" dirty="0"/>
              <a:t>and use the phone to listen.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Don’t worry, we’ll call out slide numbers as we go.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Please use the phone bridge </a:t>
            </a:r>
            <a:r>
              <a:rPr lang="en-US" b="1" u="sng" dirty="0" smtClean="0"/>
              <a:t>ONLY IF</a:t>
            </a:r>
            <a:r>
              <a:rPr lang="en-US" dirty="0" smtClean="0"/>
              <a:t> you </a:t>
            </a:r>
            <a:r>
              <a:rPr lang="en-US" dirty="0"/>
              <a:t>cannot connect any other way: the phone bridge </a:t>
            </a:r>
            <a:r>
              <a:rPr lang="en-US" dirty="0" smtClean="0"/>
              <a:t>can handle only 100 simultaneous connections, and we have over 1000 participants.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Many thanks to </a:t>
            </a: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r>
              <a:rPr lang="en-US" dirty="0" smtClean="0"/>
              <a:t> for </a:t>
            </a:r>
            <a:r>
              <a:rPr lang="en-US" dirty="0"/>
              <a:t>providing </a:t>
            </a:r>
            <a:r>
              <a:rPr lang="en-US" dirty="0" smtClean="0"/>
              <a:t>the    </a:t>
            </a:r>
            <a:r>
              <a:rPr lang="en-US" dirty="0"/>
              <a:t>phone bridge</a:t>
            </a:r>
            <a:r>
              <a:rPr lang="en-US" dirty="0" smtClean="0"/>
              <a:t>.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23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389-4EFB-484B-AB5A-BD4F84D9F3C6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Please Mute Yourself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No matter how you connect, </a:t>
            </a:r>
            <a:r>
              <a:rPr lang="en-US" b="1" u="sng" dirty="0" smtClean="0"/>
              <a:t>PLEASE MUTE YOURSELF</a:t>
            </a:r>
            <a:r>
              <a:rPr lang="en-US" dirty="0" smtClean="0"/>
              <a:t>,  so </a:t>
            </a:r>
            <a:r>
              <a:rPr lang="en-US" dirty="0"/>
              <a:t>that we cannot hear you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(For YouTube, Twitch and </a:t>
            </a:r>
            <a:r>
              <a:rPr lang="en-US" dirty="0" err="1" smtClean="0"/>
              <a:t>Wowza</a:t>
            </a:r>
            <a:r>
              <a:rPr lang="en-US" dirty="0" smtClean="0"/>
              <a:t>, you don’t need to do that, because the information only goes from us to you, not from you to us.)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At OU, we will turn off the sound on all conferencing technologies.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That way, we won’t have problems with </a:t>
            </a:r>
            <a:r>
              <a:rPr lang="en-US" b="1" dirty="0"/>
              <a:t>echo cancellation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Of course, that means we cannot hear questions.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 for questions, you’ll need to send </a:t>
            </a:r>
            <a:r>
              <a:rPr lang="en-US" dirty="0" smtClean="0"/>
              <a:t>e-mail.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8079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F5EC7-229E-472C-A577-0EE5257C4F8A}" type="slidenum">
              <a:rPr lang="en-US"/>
              <a:pPr/>
              <a:t>12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</a:t>
            </a:r>
            <a:r>
              <a:rPr lang="en-US" sz="3600" dirty="0" smtClean="0"/>
              <a:t>via E-mail Only</a:t>
            </a:r>
            <a:endParaRPr lang="en-US" sz="3600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7403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Ask questions </a:t>
            </a:r>
            <a:r>
              <a:rPr lang="en-US" dirty="0" smtClean="0"/>
              <a:t>by sending e-mail to: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hlinkClick r:id="rId3"/>
              </a:rPr>
              <a:t>supercomputinginplainenglish@gmail.com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All questions will be read out loud and then answered out loud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DON’T USE CHAT OR VOICE FOR QUESTIONS!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No one will be monitoring any of the chats, and if we can hear your question, you’re creating an </a:t>
            </a:r>
            <a:r>
              <a:rPr lang="en-US" b="1" dirty="0" smtClean="0"/>
              <a:t>echo cancellation </a:t>
            </a:r>
            <a:r>
              <a:rPr lang="en-US" dirty="0" smtClean="0"/>
              <a:t>problem.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32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Onsite: Talent Release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you’re attending onsite, you </a:t>
            </a:r>
            <a:r>
              <a:rPr lang="en-US" b="1" u="sng" dirty="0" smtClean="0"/>
              <a:t>MUST</a:t>
            </a:r>
            <a:r>
              <a:rPr lang="en-US" dirty="0" smtClean="0"/>
              <a:t> do one of the following:</a:t>
            </a:r>
          </a:p>
          <a:p>
            <a:r>
              <a:rPr lang="en-US" dirty="0" smtClean="0"/>
              <a:t>complete and sign the Talent Release Form,</a:t>
            </a:r>
          </a:p>
          <a:p>
            <a:pPr marL="0" indent="0">
              <a:buNone/>
            </a:pPr>
            <a:r>
              <a:rPr lang="en-US" b="1" dirty="0" smtClean="0"/>
              <a:t>OR</a:t>
            </a:r>
          </a:p>
          <a:p>
            <a:r>
              <a:rPr lang="en-US" dirty="0" smtClean="0"/>
              <a:t>sit behind the cameras (where you can’t be seen) and don’t talk at all.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aren’t onsite, then </a:t>
            </a: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38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Jan 23: Storage: </a:t>
            </a:r>
            <a:r>
              <a:rPr lang="en-US" sz="20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Jan </a:t>
            </a:r>
            <a:r>
              <a:rPr lang="en-US" sz="2000" dirty="0" smtClean="0"/>
              <a:t>30: </a:t>
            </a:r>
            <a:r>
              <a:rPr lang="en-US" sz="2000" dirty="0"/>
              <a:t>The Tyranny of the Storage </a:t>
            </a:r>
            <a:r>
              <a:rPr lang="en-US" sz="2000" dirty="0" smtClean="0"/>
              <a:t>Hierarchy Part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Feb  </a:t>
            </a:r>
            <a:r>
              <a:rPr lang="en-US" sz="1000" dirty="0" smtClean="0"/>
              <a:t> </a:t>
            </a:r>
            <a:r>
              <a:rPr lang="en-US" sz="2000" dirty="0" smtClean="0"/>
              <a:t>6: </a:t>
            </a:r>
            <a:r>
              <a:rPr lang="en-US" sz="2000" dirty="0"/>
              <a:t>The Tyranny of the Storage Hierarchy Part </a:t>
            </a:r>
            <a:r>
              <a:rPr lang="en-US" sz="2000" dirty="0" smtClean="0"/>
              <a:t>II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Feb </a:t>
            </a:r>
            <a:r>
              <a:rPr lang="en-US" sz="2000" dirty="0" smtClean="0"/>
              <a:t>13: </a:t>
            </a:r>
            <a:r>
              <a:rPr lang="en-US" sz="2000" dirty="0"/>
              <a:t>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20: </a:t>
            </a:r>
            <a:r>
              <a:rPr lang="en-US" sz="2000" dirty="0"/>
              <a:t>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27: Multicore </a:t>
            </a:r>
            <a:r>
              <a:rPr lang="en-US" sz="2000" dirty="0"/>
              <a:t>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March   6: </a:t>
            </a:r>
            <a:r>
              <a:rPr lang="en-US" sz="2000" dirty="0"/>
              <a:t>Distributed </a:t>
            </a:r>
            <a:r>
              <a:rPr lang="en-US" sz="2000" dirty="0" smtClean="0"/>
              <a:t>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</a:t>
            </a:r>
            <a:r>
              <a:rPr lang="en-US" sz="2000" dirty="0" smtClean="0"/>
              <a:t>13: </a:t>
            </a:r>
            <a:r>
              <a:rPr lang="en-US" sz="2000" b="1" dirty="0"/>
              <a:t>NO SESSION </a:t>
            </a:r>
            <a:r>
              <a:rPr lang="en-US" sz="2000" dirty="0" smtClean="0"/>
              <a:t>(Henry business travel)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20: </a:t>
            </a:r>
            <a:r>
              <a:rPr lang="en-US" sz="2000" b="1" dirty="0"/>
              <a:t>NO SESSION </a:t>
            </a:r>
            <a:r>
              <a:rPr lang="en-US" sz="2000" dirty="0"/>
              <a:t>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March 27: </a:t>
            </a:r>
            <a:r>
              <a:rPr lang="en-US" sz="2000" dirty="0"/>
              <a:t>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  3: </a:t>
            </a:r>
            <a:r>
              <a:rPr lang="en-US" sz="2000" dirty="0"/>
              <a:t>Multicore 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Apr 10: </a:t>
            </a:r>
            <a:r>
              <a:rPr lang="en-US" sz="2000" b="1" dirty="0"/>
              <a:t>NO SESSION </a:t>
            </a:r>
            <a:r>
              <a:rPr lang="en-US" sz="2000" dirty="0"/>
              <a:t>(Henry business travel)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17: </a:t>
            </a:r>
            <a:r>
              <a:rPr lang="en-US" sz="2000" dirty="0"/>
              <a:t>High Throughput </a:t>
            </a:r>
            <a:r>
              <a:rPr lang="en-US" sz="2000" dirty="0" smtClean="0"/>
              <a:t>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Apr </a:t>
            </a:r>
            <a:r>
              <a:rPr lang="en-US" sz="2000" dirty="0" smtClean="0"/>
              <a:t>24: GPU: </a:t>
            </a:r>
            <a:r>
              <a:rPr lang="en-US" sz="2000" dirty="0"/>
              <a:t>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May  1: </a:t>
            </a:r>
            <a:r>
              <a:rPr lang="en-US" sz="2000" dirty="0"/>
              <a:t>Grab Bag: Scientific Libraries, I/O Libraries, </a:t>
            </a:r>
            <a:r>
              <a:rPr lang="en-US" sz="2000" dirty="0" smtClean="0"/>
              <a:t>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5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15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</a:t>
            </a:r>
            <a:r>
              <a:rPr lang="en-US" dirty="0"/>
              <a:t>operations staff </a:t>
            </a:r>
            <a:r>
              <a:rPr lang="en-US" dirty="0" smtClean="0"/>
              <a:t>(Dave </a:t>
            </a:r>
            <a:r>
              <a:rPr lang="en-US" dirty="0"/>
              <a:t>Akin, Patrick </a:t>
            </a:r>
            <a:r>
              <a:rPr lang="en-US" dirty="0" smtClean="0"/>
              <a:t>Calhoun, Kali McLennan, Jason </a:t>
            </a:r>
            <a:r>
              <a:rPr lang="en-US" dirty="0" err="1" smtClean="0"/>
              <a:t>Speckman</a:t>
            </a:r>
            <a:r>
              <a:rPr lang="en-US" dirty="0" smtClean="0"/>
              <a:t>, Brett Zimmerman)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Research Computing Facilitators (Jim Ferguson, Horst Severini)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Debi </a:t>
            </a:r>
            <a:r>
              <a:rPr lang="en-US" dirty="0" err="1" smtClean="0"/>
              <a:t>Gentis</a:t>
            </a:r>
            <a:r>
              <a:rPr lang="en-US" dirty="0" smtClean="0"/>
              <a:t>, OSCER Coordinator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Kyle Dudgeon, OSCER Manager of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Ashish </a:t>
            </a:r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/>
              <a:t>Managing Director for Research IT </a:t>
            </a:r>
            <a:r>
              <a:rPr lang="en-US" dirty="0" smtClean="0"/>
              <a:t>Services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OU IT network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OneNet: Skyler Donahue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Oklahoma State U: Dana Brunson</a:t>
            </a:r>
          </a:p>
        </p:txBody>
      </p:sp>
    </p:spTree>
    <p:extLst>
      <p:ext uri="{BB962C8B-B14F-4D97-AF65-F5344CB8AC3E}">
        <p14:creationId xmlns:p14="http://schemas.microsoft.com/office/powerpoint/2010/main" val="311813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16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53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2018!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339056"/>
            <a:ext cx="8478838" cy="46482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Linux Clusters Institute workshops</a:t>
            </a: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http://www.linuxclustersinstitute.org/workshops/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 smtClean="0"/>
              <a:t>Introductory HPC Cluster System Administration: May 14-18 2018 </a:t>
            </a:r>
            <a:r>
              <a:rPr lang="en-US" sz="1400" dirty="0"/>
              <a:t>@ </a:t>
            </a:r>
            <a:r>
              <a:rPr lang="en-US" sz="1400" dirty="0" smtClean="0"/>
              <a:t>U Nebraska, Lincoln NE USA</a:t>
            </a: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HPC Cluster System Administration: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 13-17 2018 @ Yale U, New Haven CT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Great Plains Network Annual Meeting: details coming soon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Advanced </a:t>
            </a:r>
            <a:r>
              <a:rPr lang="en-US" sz="1800" dirty="0"/>
              <a:t>Cyberinfrastructure Research &amp; Education Facilitators (ACI-REF) Virtual </a:t>
            </a:r>
            <a:r>
              <a:rPr lang="en-US" sz="1800" dirty="0" smtClean="0"/>
              <a:t>Residency Aug 5-10 2018, U Oklahoma, Norman OK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PEARC 2018, July 22-27, Pittsburgh PA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https://www.pearc18.pearc.org/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IEEE Cluster 2018, Sep 10-13, Belfast UK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https://cluster2018.github.io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b="1" dirty="0" smtClean="0"/>
              <a:t>OKLAHOMA SUPERCOMPUTING SYMPOSIUM 2018, Sep 25-26 2018 @ OU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SC18 supercomputing conference, Nov 11-16 2018, Dallas TX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http://sc18.supercomputing.org/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60D3-87BC-4B40-A2E8-D57F0A39CBBC}" type="slidenum">
              <a:rPr lang="en-US"/>
              <a:pPr/>
              <a:t>18</a:t>
            </a:fld>
            <a:endParaRPr lang="en-US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Outline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GPGPU?</a:t>
            </a:r>
          </a:p>
          <a:p>
            <a:r>
              <a:rPr lang="en-US" dirty="0"/>
              <a:t>GPU Programming</a:t>
            </a:r>
          </a:p>
          <a:p>
            <a:r>
              <a:rPr lang="en-US" dirty="0"/>
              <a:t>Digging Deeper: CUDA on NVIDIA</a:t>
            </a:r>
          </a:p>
          <a:p>
            <a:r>
              <a:rPr lang="en-US" dirty="0"/>
              <a:t>CUDA Thread Hierarchy and Memory Hierarchy</a:t>
            </a:r>
          </a:p>
          <a:p>
            <a:r>
              <a:rPr lang="en-US" dirty="0"/>
              <a:t>CUDA Example: Matrix-Matrix Multiply</a:t>
            </a:r>
          </a:p>
        </p:txBody>
      </p:sp>
    </p:spTree>
    <p:extLst>
      <p:ext uri="{BB962C8B-B14F-4D97-AF65-F5344CB8AC3E}">
        <p14:creationId xmlns:p14="http://schemas.microsoft.com/office/powerpoint/2010/main" val="16814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What is GPGPU?</a:t>
            </a:r>
          </a:p>
        </p:txBody>
      </p:sp>
    </p:spTree>
    <p:extLst>
      <p:ext uri="{BB962C8B-B14F-4D97-AF65-F5344CB8AC3E}">
        <p14:creationId xmlns:p14="http://schemas.microsoft.com/office/powerpoint/2010/main" val="2126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2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1980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5E376-3EA5-4467-8EB6-38773E6902C7}" type="slidenum">
              <a:rPr lang="en-US"/>
              <a:pPr/>
              <a:t>20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Accelerators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No, not this ....</a:t>
            </a:r>
          </a:p>
        </p:txBody>
      </p:sp>
      <p:pic>
        <p:nvPicPr>
          <p:cNvPr id="1043460" name="Picture 4" descr="gaspe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1712913"/>
            <a:ext cx="5359400" cy="4014787"/>
          </a:xfrm>
          <a:prstGeom prst="rect">
            <a:avLst/>
          </a:prstGeom>
          <a:noFill/>
        </p:spPr>
      </p:pic>
      <p:sp>
        <p:nvSpPr>
          <p:cNvPr id="1043461" name="Text Box 5"/>
          <p:cNvSpPr txBox="1">
            <a:spLocks noChangeArrowheads="1"/>
          </p:cNvSpPr>
          <p:nvPr/>
        </p:nvSpPr>
        <p:spPr bwMode="auto">
          <a:xfrm>
            <a:off x="1981200" y="5783263"/>
            <a:ext cx="678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  <a:hlinkClick r:id="rId3"/>
              </a:rPr>
              <a:t>http://gizmodo.com/5032891/nissans-eco-gas-pedal-fights-back-to-help-you-save-gas</a:t>
            </a:r>
            <a:endParaRPr lang="en-US" sz="10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46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6A60B-5CF5-4EED-9A78-B06415D10CCF}" type="slidenum">
              <a:rPr lang="en-US"/>
              <a:pPr/>
              <a:t>21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Accelerators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HPC, an accelerator is hardware component whose role is to speed up some aspect of the computing workload.</a:t>
            </a:r>
          </a:p>
          <a:p>
            <a:r>
              <a:rPr lang="en-US" dirty="0"/>
              <a:t>In the olden days (1980s), supercomputers sometimes had </a:t>
            </a:r>
            <a:r>
              <a:rPr lang="en-US" b="1" i="1" u="sng" dirty="0"/>
              <a:t>array processors</a:t>
            </a:r>
            <a:r>
              <a:rPr lang="en-US" dirty="0"/>
              <a:t>, which did vector operations on arrays, and PCs sometimes had </a:t>
            </a:r>
            <a:r>
              <a:rPr lang="en-US" b="1" i="1" u="sng" dirty="0"/>
              <a:t>floating point accelerators</a:t>
            </a:r>
            <a:r>
              <a:rPr lang="en-US" dirty="0"/>
              <a:t>: </a:t>
            </a:r>
            <a:r>
              <a:rPr lang="en-US" dirty="0" smtClean="0"/>
              <a:t>      little </a:t>
            </a:r>
            <a:r>
              <a:rPr lang="en-US" dirty="0"/>
              <a:t>chips that did the floating point </a:t>
            </a:r>
            <a:r>
              <a:rPr lang="en-US" dirty="0" smtClean="0"/>
              <a:t>calculations                </a:t>
            </a:r>
            <a:r>
              <a:rPr lang="en-US" dirty="0"/>
              <a:t>in hardware rather than software.</a:t>
            </a:r>
          </a:p>
          <a:p>
            <a:r>
              <a:rPr lang="en-US" dirty="0"/>
              <a:t>More recently, </a:t>
            </a:r>
            <a:r>
              <a:rPr lang="en-US" b="1" i="1" u="sng" dirty="0"/>
              <a:t>Field Programmable Gate Arrays</a:t>
            </a:r>
            <a:r>
              <a:rPr lang="en-US" dirty="0"/>
              <a:t> (FPGAs) allow reprogramming deep into the hardware.</a:t>
            </a:r>
          </a:p>
        </p:txBody>
      </p:sp>
    </p:spTree>
    <p:extLst>
      <p:ext uri="{BB962C8B-B14F-4D97-AF65-F5344CB8AC3E}">
        <p14:creationId xmlns:p14="http://schemas.microsoft.com/office/powerpoint/2010/main" val="308718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BFD29-97EC-4EDA-82E8-73FDBC08346F}" type="slidenum">
              <a:rPr lang="en-US"/>
              <a:pPr/>
              <a:t>22</a:t>
            </a:fld>
            <a:endParaRPr lang="en-US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Accelerators are Good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Accelerators are good because:</a:t>
            </a:r>
          </a:p>
          <a:p>
            <a:r>
              <a:rPr lang="en-US"/>
              <a:t>they make your code run faster.</a:t>
            </a:r>
          </a:p>
        </p:txBody>
      </p:sp>
    </p:spTree>
    <p:extLst>
      <p:ext uri="{BB962C8B-B14F-4D97-AF65-F5344CB8AC3E}">
        <p14:creationId xmlns:p14="http://schemas.microsoft.com/office/powerpoint/2010/main" val="342105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574CA-2BF4-4A93-99D5-757FB09DDB30}" type="slidenum">
              <a:rPr lang="en-US"/>
              <a:pPr/>
              <a:t>23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Accelerators are Bad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Accelerators are bad because:</a:t>
            </a:r>
          </a:p>
          <a:p>
            <a:r>
              <a:rPr lang="en-US" dirty="0"/>
              <a:t>they’re </a:t>
            </a:r>
            <a:r>
              <a:rPr lang="en-US" dirty="0" smtClean="0"/>
              <a:t>expensive (though often cheaper per unit of computing speed);</a:t>
            </a:r>
            <a:endParaRPr lang="en-US" dirty="0"/>
          </a:p>
          <a:p>
            <a:r>
              <a:rPr lang="en-US" dirty="0" smtClean="0"/>
              <a:t>they can be </a:t>
            </a:r>
            <a:r>
              <a:rPr lang="en-US" dirty="0"/>
              <a:t>hard to program;</a:t>
            </a:r>
          </a:p>
          <a:p>
            <a:r>
              <a:rPr lang="en-US" dirty="0"/>
              <a:t>your code on them </a:t>
            </a:r>
            <a:r>
              <a:rPr lang="en-US" dirty="0" smtClean="0"/>
              <a:t>may not be </a:t>
            </a:r>
            <a:r>
              <a:rPr lang="en-US" dirty="0"/>
              <a:t>portable to other accelerators, so the labor you invest in programming them </a:t>
            </a:r>
            <a:r>
              <a:rPr lang="en-US" dirty="0" smtClean="0"/>
              <a:t>can have </a:t>
            </a:r>
            <a:r>
              <a:rPr lang="en-US" dirty="0"/>
              <a:t>a very short half-life.</a:t>
            </a:r>
          </a:p>
        </p:txBody>
      </p:sp>
    </p:spTree>
    <p:extLst>
      <p:ext uri="{BB962C8B-B14F-4D97-AF65-F5344CB8AC3E}">
        <p14:creationId xmlns:p14="http://schemas.microsoft.com/office/powerpoint/2010/main" val="267919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15B86-55DD-4983-B0A4-F5AAC27B99BC}" type="slidenum">
              <a:rPr lang="en-US"/>
              <a:pPr/>
              <a:t>24</a:t>
            </a:fld>
            <a:endParaRPr lang="en-US"/>
          </a:p>
        </p:txBody>
      </p:sp>
      <p:sp>
        <p:nvSpPr>
          <p:cNvPr id="1047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King of the Accelerators</a:t>
            </a:r>
          </a:p>
        </p:txBody>
      </p:sp>
      <p:sp>
        <p:nvSpPr>
          <p:cNvPr id="1047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 undisputed champion of accelerators is: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the </a:t>
            </a:r>
            <a:r>
              <a:rPr lang="en-US" b="1" u="sng" dirty="0"/>
              <a:t>graphics processing unit.</a:t>
            </a:r>
          </a:p>
        </p:txBody>
      </p:sp>
      <p:sp>
        <p:nvSpPr>
          <p:cNvPr id="1047558" name="Text Box 6"/>
          <p:cNvSpPr txBox="1">
            <a:spLocks noChangeArrowheads="1"/>
          </p:cNvSpPr>
          <p:nvPr/>
        </p:nvSpPr>
        <p:spPr bwMode="auto">
          <a:xfrm>
            <a:off x="4706140" y="2182871"/>
            <a:ext cx="43268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latin typeface="Courier New" pitchFamily="49" charset="0"/>
                <a:hlinkClick r:id="rId2"/>
              </a:rPr>
              <a:t>https://www.amd.com/en/products/professional-graphics/radeon-pro-ssg</a:t>
            </a:r>
            <a:endParaRPr lang="en-US" sz="800" dirty="0">
              <a:latin typeface="Courier New" pitchFamily="49" charset="0"/>
            </a:endParaRPr>
          </a:p>
        </p:txBody>
      </p:sp>
      <p:sp>
        <p:nvSpPr>
          <p:cNvPr id="1047559" name="Text Box 7"/>
          <p:cNvSpPr txBox="1">
            <a:spLocks noChangeArrowheads="1"/>
          </p:cNvSpPr>
          <p:nvPr/>
        </p:nvSpPr>
        <p:spPr bwMode="auto">
          <a:xfrm>
            <a:off x="658548" y="2655827"/>
            <a:ext cx="335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latin typeface="Courier New" pitchFamily="49" charset="0"/>
                <a:hlinkClick r:id="rId3"/>
              </a:rPr>
              <a:t>https://www.nvidia.com/en-us/data-center/tesla-v100/</a:t>
            </a:r>
            <a:endParaRPr lang="en-US" sz="800" dirty="0"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3663" y="4648200"/>
            <a:ext cx="6399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  <a:hlinkClick r:id="rId4"/>
              </a:rPr>
              <a:t>https://www.xcelerit.com/computing-benchmarks/insights/benchmarks-intel-xeon-phi-knl-vs-broadwell-cpu/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Picture 2" descr="Data Center Tesla V100 PC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08227"/>
            <a:ext cx="3015649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vox-cdn.com/thumbor/DeL8hw7hg2Kr01_NUPCBUtPOvLE=/0x0:1462x975/1200x800/filters:focal(0x0:1462x975)/cdn.vox-cdn.com/uploads/chorus_image/image/50206789/Radeon_Pro_SSG.0.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24" y="23332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tel Knights Landing Xeon P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74" y="4863644"/>
            <a:ext cx="2076450" cy="11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3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op500.org/static/media/uploads/.thumbnails/epyc-vs-xeon.jpg/epyc-vs-xeon-742x3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6" y="4920816"/>
            <a:ext cx="2498725" cy="12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Supercomputing in Plain English: GPU</a:t>
            </a:r>
          </a:p>
          <a:p>
            <a:r>
              <a:rPr lang="en-US" dirty="0"/>
              <a:t>Tue Apr 24 2018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25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1 TFLOPs Look Like?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13207" y="1219200"/>
            <a:ext cx="4191000" cy="4775775"/>
            <a:chOff x="2590800" y="1219200"/>
            <a:chExt cx="4191000" cy="4775775"/>
          </a:xfrm>
        </p:grpSpPr>
        <p:pic>
          <p:nvPicPr>
            <p:cNvPr id="38918" name="Picture 4" descr="boomerback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3813" y="1633536"/>
              <a:ext cx="2819400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590800" y="5410200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boomer.oscer.ou.edu</a:t>
              </a:r>
              <a:endParaRPr lang="en-US" sz="1600" dirty="0" smtClean="0"/>
            </a:p>
            <a:p>
              <a:r>
                <a:rPr lang="en-US" sz="1600" dirty="0" smtClean="0"/>
                <a:t>In service 2002-5: 11 racks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1219200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2002: Row</a:t>
              </a:r>
              <a:endParaRPr lang="en-US" sz="2400" b="1" dirty="0"/>
            </a:p>
          </p:txBody>
        </p:sp>
      </p:grpSp>
      <p:grpSp>
        <p:nvGrpSpPr>
          <p:cNvPr id="2" name="Group 27"/>
          <p:cNvGrpSpPr/>
          <p:nvPr/>
        </p:nvGrpSpPr>
        <p:grpSpPr>
          <a:xfrm>
            <a:off x="228600" y="1676400"/>
            <a:ext cx="2743200" cy="3008531"/>
            <a:chOff x="228600" y="1676400"/>
            <a:chExt cx="2743200" cy="3008531"/>
          </a:xfrm>
        </p:grpSpPr>
        <p:sp>
          <p:nvSpPr>
            <p:cNvPr id="24" name="TextBox 23"/>
            <p:cNvSpPr txBox="1"/>
            <p:nvPr/>
          </p:nvSpPr>
          <p:spPr>
            <a:xfrm>
              <a:off x="228600" y="1676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1997: Room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40386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ASCI RED</a:t>
              </a:r>
              <a:r>
                <a:rPr lang="en-US" baseline="30000" dirty="0" smtClean="0"/>
                <a:t>[13]</a:t>
              </a:r>
            </a:p>
            <a:p>
              <a:r>
                <a:rPr lang="en-US" dirty="0" smtClean="0"/>
                <a:t>Sandia National Lab</a:t>
              </a:r>
              <a:endParaRPr lang="en-US" dirty="0"/>
            </a:p>
          </p:txBody>
        </p:sp>
        <p:pic>
          <p:nvPicPr>
            <p:cNvPr id="202760" name="Picture 8" descr="http://www.top500.org/files/imagecache/gallery/files/systems/Intel_ASCI_R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2133600"/>
              <a:ext cx="2743200" cy="1828800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5660580" y="1219200"/>
            <a:ext cx="2852736" cy="4788932"/>
            <a:chOff x="6248400" y="1219200"/>
            <a:chExt cx="2852736" cy="4788932"/>
          </a:xfrm>
        </p:grpSpPr>
        <p:pic>
          <p:nvPicPr>
            <p:cNvPr id="202754" name="Picture 2" descr="http://i.imgur.com/qvTs0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3112" y="3276600"/>
              <a:ext cx="1244088" cy="96416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248400" y="4191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NVIDIA </a:t>
              </a:r>
              <a:r>
                <a:rPr lang="en-US" dirty="0" err="1" smtClean="0"/>
                <a:t>Kepler</a:t>
              </a:r>
              <a:r>
                <a:rPr lang="en-US" dirty="0" smtClean="0"/>
                <a:t> K20</a:t>
              </a:r>
              <a:r>
                <a:rPr lang="en-US" baseline="30000" dirty="0" smtClean="0"/>
                <a:t>[15]</a:t>
              </a:r>
              <a:endParaRPr lang="en-US" baseline="30000" dirty="0"/>
            </a:p>
          </p:txBody>
        </p:sp>
        <p:pic>
          <p:nvPicPr>
            <p:cNvPr id="202756" name="Picture 4" descr="https://encrypted-tbn3.gstatic.com/images?q=tbn:ANd9GcQq0SclRUJgPSi6TEvKK_OrZl5Rsir8Yy6_HO38ma7qop3q2Qk8l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29400" y="4724400"/>
              <a:ext cx="1591355" cy="100092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248400" y="5638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Intel MIC Xeon PHI</a:t>
              </a:r>
              <a:r>
                <a:rPr lang="en-US" baseline="30000" dirty="0" smtClean="0"/>
                <a:t>[16]</a:t>
              </a:r>
              <a:endParaRPr lang="en-US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3200" y="12192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2012: Card</a:t>
              </a:r>
              <a:endParaRPr lang="en-US" sz="2400" b="1" dirty="0"/>
            </a:p>
          </p:txBody>
        </p:sp>
        <p:pic>
          <p:nvPicPr>
            <p:cNvPr id="202762" name="Picture 10" descr="http://media2.hpcwire.com/hpcwire/FirePro_w900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93983" y="1600200"/>
              <a:ext cx="1259417" cy="10477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357936" y="25908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AMD </a:t>
              </a:r>
              <a:r>
                <a:rPr lang="en-US" dirty="0" err="1" smtClean="0"/>
                <a:t>FirePro</a:t>
              </a:r>
              <a:r>
                <a:rPr lang="en-US" dirty="0" smtClean="0"/>
                <a:t> W9000</a:t>
              </a:r>
              <a:r>
                <a:rPr lang="en-US" baseline="30000" dirty="0" smtClean="0"/>
                <a:t>[14]</a:t>
              </a:r>
              <a:endParaRPr lang="en-US" baseline="30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1452" y="4866646"/>
            <a:ext cx="1056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CPU</a:t>
            </a:r>
          </a:p>
          <a:p>
            <a:pPr algn="l"/>
            <a:r>
              <a:rPr lang="en-US" sz="2400" b="1" dirty="0" smtClean="0"/>
              <a:t>Chip</a:t>
            </a:r>
          </a:p>
          <a:p>
            <a:pPr algn="l"/>
            <a:r>
              <a:rPr lang="en-US" sz="2400" b="1" dirty="0" smtClean="0"/>
              <a:t>2017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108" y="6012804"/>
            <a:ext cx="391645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10"/>
              </a:rPr>
              <a:t>https://www.top500.org/static/media/uploads/.thumbnails/epyc-vs-xeon.jpg/epyc-vs-xeon-742x382.jpg</a:t>
            </a:r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133600" y="1408331"/>
            <a:ext cx="1436311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323424" y="1457433"/>
            <a:ext cx="921868" cy="118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058291" y="5973074"/>
            <a:ext cx="5455025" cy="145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752600" y="5564019"/>
            <a:ext cx="228600" cy="1613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1499" y="4694892"/>
            <a:ext cx="147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AMD EPYC</a:t>
            </a:r>
            <a:endParaRPr lang="en-US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28983" y="5737210"/>
            <a:ext cx="147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Intel </a:t>
            </a:r>
            <a:r>
              <a:rPr lang="en-US" dirty="0" err="1" smtClean="0"/>
              <a:t>Skylake</a:t>
            </a:r>
            <a:endParaRPr lang="en-US" baseline="300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946580" y="1429590"/>
            <a:ext cx="615629" cy="1218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8513316" y="2647950"/>
            <a:ext cx="48893" cy="33251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1416035"/>
            <a:ext cx="291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1 TFLOPs:</a:t>
            </a:r>
            <a:r>
              <a:rPr lang="en-US" sz="1000" dirty="0"/>
              <a:t> </a:t>
            </a:r>
            <a:r>
              <a:rPr lang="en-US" sz="1000" dirty="0" smtClean="0"/>
              <a:t>trillion calculations per second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8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24102-C694-4DEC-8AAC-4BDAC0ECE850}" type="slidenum">
              <a:rPr lang="en-US"/>
              <a:pPr/>
              <a:t>26</a:t>
            </a:fld>
            <a:endParaRPr lang="en-US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GPU?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4648200"/>
          </a:xfrm>
        </p:spPr>
        <p:txBody>
          <a:bodyPr/>
          <a:lstStyle/>
          <a:p>
            <a:r>
              <a:rPr lang="en-US" b="1" i="1" u="sng" dirty="0"/>
              <a:t>Graphics Processing Units</a:t>
            </a:r>
            <a:r>
              <a:rPr lang="en-US" dirty="0"/>
              <a:t> (GPUs) were originally designed to accelerate graphics tasks like image rendering.</a:t>
            </a:r>
          </a:p>
          <a:p>
            <a:r>
              <a:rPr lang="en-US" dirty="0"/>
              <a:t>They became very </a:t>
            </a:r>
            <a:r>
              <a:rPr lang="en-US" dirty="0" err="1"/>
              <a:t>very</a:t>
            </a:r>
            <a:r>
              <a:rPr lang="en-US" dirty="0"/>
              <a:t> popular with </a:t>
            </a:r>
            <a:r>
              <a:rPr lang="en-US" dirty="0" err="1"/>
              <a:t>videogamers</a:t>
            </a:r>
            <a:r>
              <a:rPr lang="en-US" dirty="0"/>
              <a:t>, because they’ve produced better and better images, and lightning fast.</a:t>
            </a:r>
          </a:p>
          <a:p>
            <a:r>
              <a:rPr lang="en-US" dirty="0"/>
              <a:t>And, prices have been extremely good, ranging </a:t>
            </a:r>
            <a:r>
              <a:rPr lang="en-US" dirty="0" smtClean="0"/>
              <a:t>from        </a:t>
            </a:r>
            <a:r>
              <a:rPr lang="en-US" dirty="0"/>
              <a:t>three figures at the low end to four figures at the high end.</a:t>
            </a:r>
          </a:p>
        </p:txBody>
      </p:sp>
    </p:spTree>
    <p:extLst>
      <p:ext uri="{BB962C8B-B14F-4D97-AF65-F5344CB8AC3E}">
        <p14:creationId xmlns:p14="http://schemas.microsoft.com/office/powerpoint/2010/main" val="102600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FB01B-C409-4EC7-9FB3-415326B71699}" type="slidenum">
              <a:rPr lang="en-US"/>
              <a:pPr/>
              <a:t>27</a:t>
            </a:fld>
            <a:endParaRPr lang="en-US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GPUs are Popular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Chips are expensive to design (hundreds of millions of $$$), expensive to build the factory for (billions of $$$), </a:t>
            </a:r>
            <a:r>
              <a:rPr lang="en-US" dirty="0" smtClean="0"/>
              <a:t>          but </a:t>
            </a:r>
            <a:r>
              <a:rPr lang="en-US" dirty="0"/>
              <a:t>cheap to produce.</a:t>
            </a:r>
          </a:p>
          <a:p>
            <a:r>
              <a:rPr lang="en-US" dirty="0" smtClean="0"/>
              <a:t>For example, in calendar year 2017, NVIDIA sold     ~$5.7B of GPUs, which was ~80% of their total revenue.</a:t>
            </a:r>
          </a:p>
          <a:p>
            <a:pPr lvl="1">
              <a:buFont typeface="Wingdings" pitchFamily="2" charset="2"/>
              <a:buNone/>
            </a:pPr>
            <a:r>
              <a:rPr lang="en-US" sz="1100" dirty="0" smtClean="0">
                <a:latin typeface="Courier New" pitchFamily="49" charset="0"/>
                <a:hlinkClick r:id="rId2"/>
              </a:rPr>
              <a:t>https://marketrealist.com/2017/08/data-center-nvidias-key-growth-driver-fiscal-2018</a:t>
            </a:r>
            <a:endParaRPr lang="en-US" sz="1100" dirty="0">
              <a:latin typeface="Courier New" pitchFamily="49" charset="0"/>
            </a:endParaRPr>
          </a:p>
          <a:p>
            <a:r>
              <a:rPr lang="en-US" dirty="0" smtClean="0"/>
              <a:t>This </a:t>
            </a:r>
            <a:r>
              <a:rPr lang="en-US" dirty="0"/>
              <a:t>means that the GPU companies have been able to recoup the huge </a:t>
            </a:r>
            <a:r>
              <a:rPr lang="en-US" dirty="0" smtClean="0"/>
              <a:t>fixed </a:t>
            </a:r>
            <a:r>
              <a:rPr lang="en-US" dirty="0"/>
              <a:t>costs.</a:t>
            </a:r>
          </a:p>
        </p:txBody>
      </p:sp>
    </p:spTree>
    <p:extLst>
      <p:ext uri="{BB962C8B-B14F-4D97-AF65-F5344CB8AC3E}">
        <p14:creationId xmlns:p14="http://schemas.microsoft.com/office/powerpoint/2010/main" val="176502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0C92DB-5E99-409D-A868-B1CDD1ED43BA}" type="slidenum">
              <a:rPr lang="en-US"/>
              <a:pPr/>
              <a:t>28</a:t>
            </a:fld>
            <a:endParaRPr lang="en-US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GPUs </a:t>
            </a:r>
            <a:r>
              <a:rPr lang="en-US" sz="3600" dirty="0"/>
              <a:t>Do Arithmetic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GPUs mostly do stuff like rendering images.</a:t>
            </a:r>
          </a:p>
          <a:p>
            <a:r>
              <a:rPr lang="en-US" dirty="0"/>
              <a:t>This is done through mostly floating point arithmetic </a:t>
            </a:r>
            <a:r>
              <a:rPr lang="en-US" dirty="0" smtClean="0"/>
              <a:t>–     </a:t>
            </a:r>
            <a:r>
              <a:rPr lang="en-US" dirty="0"/>
              <a:t>the same stuff people use supercomputing for!</a:t>
            </a:r>
          </a:p>
        </p:txBody>
      </p:sp>
    </p:spTree>
    <p:extLst>
      <p:ext uri="{BB962C8B-B14F-4D97-AF65-F5344CB8AC3E}">
        <p14:creationId xmlns:p14="http://schemas.microsoft.com/office/powerpoint/2010/main" val="3503985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6000"/>
              <a:t>GPU Programming</a:t>
            </a:r>
          </a:p>
        </p:txBody>
      </p:sp>
    </p:spTree>
    <p:extLst>
      <p:ext uri="{BB962C8B-B14F-4D97-AF65-F5344CB8AC3E}">
        <p14:creationId xmlns:p14="http://schemas.microsoft.com/office/powerpoint/2010/main" val="16775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389-4EFB-484B-AB5A-BD4F84D9F3C6}" type="slidenum">
              <a:rPr lang="en-US"/>
              <a:pPr/>
              <a:t>3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PLEASE MUTE YOURSELF</a:t>
            </a:r>
            <a:endParaRPr lang="en-US" sz="3600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No matter how you connect, </a:t>
            </a:r>
            <a:r>
              <a:rPr lang="en-US" b="1" u="sng" dirty="0" smtClean="0"/>
              <a:t>PLEASE MUTE YOURSELF</a:t>
            </a:r>
            <a:r>
              <a:rPr lang="en-US" dirty="0" smtClean="0"/>
              <a:t>,  so </a:t>
            </a:r>
            <a:r>
              <a:rPr lang="en-US" dirty="0"/>
              <a:t>that we cannot hear you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At </a:t>
            </a:r>
            <a:r>
              <a:rPr lang="en-US" dirty="0"/>
              <a:t>OU, we will turn off the sound on all conferencing technologies.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That way, we won’t have problems with </a:t>
            </a:r>
            <a:r>
              <a:rPr lang="en-US" b="1" dirty="0"/>
              <a:t>echo cancellation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Of course, that means we cannot hear questions.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 for questions, you’ll need to send </a:t>
            </a:r>
            <a:r>
              <a:rPr lang="en-US" dirty="0" smtClean="0"/>
              <a:t>e-mail: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supercomputinginplainenglish@gmail.com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84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8AD50-351D-4BBA-82C9-E6225DE03B6C}" type="slidenum">
              <a:rPr lang="en-US"/>
              <a:pPr/>
              <a:t>30</a:t>
            </a:fld>
            <a:endParaRPr lang="en-US"/>
          </a:p>
        </p:txBody>
      </p:sp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Hard to Program?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r>
              <a:rPr lang="en-US" dirty="0"/>
              <a:t>In the olden days – that is, until </a:t>
            </a:r>
            <a:r>
              <a:rPr lang="en-US" dirty="0" smtClean="0"/>
              <a:t>just the last ten years or so </a:t>
            </a:r>
            <a:r>
              <a:rPr lang="en-US" dirty="0"/>
              <a:t>– programming GPUs meant either:</a:t>
            </a:r>
          </a:p>
          <a:p>
            <a:pPr lvl="1"/>
            <a:r>
              <a:rPr lang="en-US" dirty="0"/>
              <a:t>using a graphics standard like OpenGL (which is mostly meant for rendering), or</a:t>
            </a:r>
          </a:p>
          <a:p>
            <a:pPr lvl="1"/>
            <a:r>
              <a:rPr lang="en-US" dirty="0"/>
              <a:t>getting fairly deep into the graphics rendering pipeline.</a:t>
            </a:r>
          </a:p>
          <a:p>
            <a:r>
              <a:rPr lang="en-US" dirty="0"/>
              <a:t>To use a GPU to do general purpose number crunching, </a:t>
            </a:r>
            <a:r>
              <a:rPr lang="en-US" dirty="0" smtClean="0"/>
              <a:t>        you </a:t>
            </a:r>
            <a:r>
              <a:rPr lang="en-US" dirty="0"/>
              <a:t>had to make your number crunching pretend to be graphics.</a:t>
            </a:r>
          </a:p>
          <a:p>
            <a:r>
              <a:rPr lang="en-US" dirty="0"/>
              <a:t>This was hard. So most people didn’t bother.</a:t>
            </a:r>
          </a:p>
        </p:txBody>
      </p:sp>
    </p:spTree>
    <p:extLst>
      <p:ext uri="{BB962C8B-B14F-4D97-AF65-F5344CB8AC3E}">
        <p14:creationId xmlns:p14="http://schemas.microsoft.com/office/powerpoint/2010/main" val="123775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77148-7C27-40A2-8E93-85B9DC172AAE}" type="slidenum">
              <a:rPr lang="en-US"/>
              <a:pPr/>
              <a:t>31</a:t>
            </a:fld>
            <a:endParaRPr lang="en-US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Easy to Program?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More recently, GPU manufacturers have worked hard to make GPUs easier to use for general purpose computing.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This is known as </a:t>
            </a:r>
            <a:r>
              <a:rPr lang="en-US" b="1" i="1" u="sng" dirty="0"/>
              <a:t>General Purpose Graphics Processing </a:t>
            </a:r>
            <a:r>
              <a:rPr lang="en-US" b="1" i="1" u="sng" dirty="0" smtClean="0"/>
              <a:t>Units</a:t>
            </a:r>
            <a:r>
              <a:rPr lang="en-US" dirty="0" smtClean="0"/>
              <a:t> (GPGPU).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3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0994"/>
            <a:ext cx="8402638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Also known as Xeon </a:t>
            </a:r>
            <a:r>
              <a:rPr lang="en-US" dirty="0" smtClean="0"/>
              <a:t>Phi.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Not a graphics card.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But, has similar structure to a graphics card, just without the graphics.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Based on x86: can use a lot of the same tools as CPU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Current series: “Knights Landing” (model numbers 72xx)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Comes in chip form only (not card), for single socket server.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64 to 72</a:t>
            </a:r>
            <a:r>
              <a:rPr lang="en-US" dirty="0" smtClean="0"/>
              <a:t> </a:t>
            </a:r>
            <a:r>
              <a:rPr lang="en-US" dirty="0" smtClean="0"/>
              <a:t>x86 cores, </a:t>
            </a:r>
            <a:r>
              <a:rPr lang="en-US" dirty="0" smtClean="0"/>
              <a:t>each with 512-bit </a:t>
            </a:r>
            <a:r>
              <a:rPr lang="en-US" dirty="0" smtClean="0"/>
              <a:t>vector widths (8-way double precision floating point </a:t>
            </a:r>
            <a:r>
              <a:rPr lang="en-US" dirty="0" smtClean="0"/>
              <a:t>vectors), 2 Fused Multiply-Add units per core, so up </a:t>
            </a:r>
            <a:r>
              <a:rPr lang="en-US" dirty="0" smtClean="0"/>
              <a:t>to </a:t>
            </a:r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DP floating point calculations </a:t>
            </a:r>
            <a:r>
              <a:rPr lang="en-US" dirty="0" smtClean="0"/>
              <a:t>per core per cycle.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16</a:t>
            </a:r>
            <a:r>
              <a:rPr lang="en-US" dirty="0" smtClean="0"/>
              <a:t> </a:t>
            </a:r>
            <a:r>
              <a:rPr lang="en-US" dirty="0" smtClean="0"/>
              <a:t>GB </a:t>
            </a:r>
            <a:r>
              <a:rPr lang="en-US" dirty="0" smtClean="0"/>
              <a:t>MCDRAM @ 400+ GB/sec.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Server can have up to 384 GB RAM @ 102.4 GB/sec.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Peak </a:t>
            </a:r>
            <a:r>
              <a:rPr lang="en-US" dirty="0" smtClean="0"/>
              <a:t>2.6624 to 3.4560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FLOPs </a:t>
            </a:r>
            <a:r>
              <a:rPr lang="en-US" dirty="0" smtClean="0"/>
              <a:t>per </a:t>
            </a:r>
            <a:r>
              <a:rPr lang="en-US" dirty="0" smtClean="0"/>
              <a:t>card.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hlinkClick r:id="rId2"/>
              </a:rPr>
              <a:t>https://en.wikipedia.org/wiki/Xeon_Phi</a:t>
            </a: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B52CC5-A54C-441B-B21C-2760C907DA21}" type="slidenum">
              <a:rPr lang="en-US"/>
              <a:pPr/>
              <a:t>33</a:t>
            </a:fld>
            <a:endParaRPr lang="en-US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Program a GPU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Proprietary programming language or extensions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NVIDIA: CUDA (C/C++)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OpenCL </a:t>
            </a:r>
            <a:r>
              <a:rPr lang="en-US" dirty="0"/>
              <a:t>(Open Computing Language): an industry standard for doing number crunching on GPUs.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OpenACC</a:t>
            </a:r>
            <a:r>
              <a:rPr lang="en-US" dirty="0" smtClean="0"/>
              <a:t> </a:t>
            </a:r>
            <a:r>
              <a:rPr lang="en-US" dirty="0" smtClean="0"/>
              <a:t>accelerator directives for NVIDIA and AMD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OpenMP version </a:t>
            </a:r>
            <a:r>
              <a:rPr lang="en-US" dirty="0" smtClean="0"/>
              <a:t>4.x </a:t>
            </a:r>
            <a:r>
              <a:rPr lang="en-US" dirty="0" smtClean="0"/>
              <a:t>includes accelerator and vectorization </a:t>
            </a:r>
            <a:r>
              <a:rPr lang="en-US" dirty="0" smtClean="0"/>
              <a:t>directives (works wel</a:t>
            </a:r>
            <a:r>
              <a:rPr lang="en-US" dirty="0" smtClean="0"/>
              <a:t>l with Intel Xeon Phi)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6980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F4231-3D90-4110-B088-00030652A172}" type="slidenum">
              <a:rPr lang="en-US"/>
              <a:pPr/>
              <a:t>34</a:t>
            </a:fld>
            <a:endParaRPr lang="en-US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CUDA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proprietary</a:t>
            </a:r>
          </a:p>
          <a:p>
            <a:r>
              <a:rPr lang="en-US" dirty="0"/>
              <a:t>Formerly known as “Compute Unified Device Architecture”</a:t>
            </a:r>
          </a:p>
          <a:p>
            <a:r>
              <a:rPr lang="en-US" dirty="0"/>
              <a:t>Extensions to C to allow better control of GPU capabilities</a:t>
            </a:r>
          </a:p>
          <a:p>
            <a:r>
              <a:rPr lang="en-US" dirty="0"/>
              <a:t>Modest extensions but major rewriting of the code</a:t>
            </a:r>
          </a:p>
          <a:p>
            <a:r>
              <a:rPr lang="en-US" dirty="0"/>
              <a:t>Portland Group Inc (PGI) </a:t>
            </a:r>
            <a:r>
              <a:rPr lang="en-US" dirty="0" smtClean="0"/>
              <a:t>has released a </a:t>
            </a:r>
            <a:r>
              <a:rPr lang="en-US" dirty="0"/>
              <a:t>Fortran </a:t>
            </a:r>
            <a:r>
              <a:rPr lang="en-US" dirty="0" smtClean="0"/>
              <a:t>implementation of CUDA available </a:t>
            </a:r>
            <a:r>
              <a:rPr lang="en-US" dirty="0"/>
              <a:t>in their </a:t>
            </a:r>
            <a:r>
              <a:rPr lang="en-US" dirty="0" smtClean="0"/>
              <a:t>Fortran compiler.</a:t>
            </a:r>
          </a:p>
          <a:p>
            <a:pPr lvl="1"/>
            <a:r>
              <a:rPr lang="en-US" dirty="0" smtClean="0"/>
              <a:t>PGI is now part of NVIDIA.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D9536-E50F-40A9-8C7F-DCC12CC427BB}" type="slidenum">
              <a:rPr lang="en-US"/>
              <a:pPr/>
              <a:t>35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Example Part 1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// example1.cpp : Defines the entry point for the console application.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//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#include "</a:t>
            </a:r>
            <a:r>
              <a:rPr lang="en-US" sz="1500" dirty="0" err="1">
                <a:latin typeface="Courier New" pitchFamily="49" charset="0"/>
              </a:rPr>
              <a:t>stdafx.h</a:t>
            </a:r>
            <a:r>
              <a:rPr lang="en-US" sz="1500" dirty="0">
                <a:latin typeface="Courier New" pitchFamily="49" charset="0"/>
              </a:rPr>
              <a:t>"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#include &lt;</a:t>
            </a:r>
            <a:r>
              <a:rPr lang="en-US" sz="1500" dirty="0" err="1">
                <a:latin typeface="Courier New" pitchFamily="49" charset="0"/>
              </a:rPr>
              <a:t>stdio.h</a:t>
            </a:r>
            <a:r>
              <a:rPr lang="en-US" sz="1500" dirty="0">
                <a:latin typeface="Courier New" pitchFamily="49" charset="0"/>
              </a:rPr>
              <a:t>&gt;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#include &lt;</a:t>
            </a:r>
            <a:r>
              <a:rPr lang="en-US" sz="1500" dirty="0" err="1">
                <a:latin typeface="Courier New" pitchFamily="49" charset="0"/>
              </a:rPr>
              <a:t>cuda.h</a:t>
            </a:r>
            <a:r>
              <a:rPr lang="en-US" sz="1500" dirty="0">
                <a:latin typeface="Courier New" pitchFamily="49" charset="0"/>
              </a:rPr>
              <a:t>&gt;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// Kernel that executes on the CUDA device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__global__ void </a:t>
            </a:r>
            <a:r>
              <a:rPr lang="en-US" sz="1500" dirty="0" err="1">
                <a:latin typeface="Courier New" pitchFamily="49" charset="0"/>
              </a:rPr>
              <a:t>square_array</a:t>
            </a:r>
            <a:r>
              <a:rPr lang="en-US" sz="1500" dirty="0">
                <a:latin typeface="Courier New" pitchFamily="49" charset="0"/>
              </a:rPr>
              <a:t>(float *a, 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 N)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{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  </a:t>
            </a:r>
            <a:r>
              <a:rPr lang="en-US" sz="1500" dirty="0" err="1">
                <a:latin typeface="Courier New" pitchFamily="49" charset="0"/>
              </a:rPr>
              <a:t>int</a:t>
            </a:r>
            <a:r>
              <a:rPr lang="en-US" sz="1500" dirty="0">
                <a:latin typeface="Courier New" pitchFamily="49" charset="0"/>
              </a:rPr>
              <a:t> </a:t>
            </a:r>
            <a:r>
              <a:rPr lang="en-US" sz="1500" dirty="0" err="1">
                <a:latin typeface="Courier New" pitchFamily="49" charset="0"/>
              </a:rPr>
              <a:t>idx</a:t>
            </a:r>
            <a:r>
              <a:rPr lang="en-US" sz="1500" dirty="0">
                <a:latin typeface="Courier New" pitchFamily="49" charset="0"/>
              </a:rPr>
              <a:t> = </a:t>
            </a:r>
            <a:r>
              <a:rPr lang="en-US" sz="1500" dirty="0" err="1">
                <a:latin typeface="Courier New" pitchFamily="49" charset="0"/>
              </a:rPr>
              <a:t>blockIdx.x</a:t>
            </a:r>
            <a:r>
              <a:rPr lang="en-US" sz="1500" dirty="0">
                <a:latin typeface="Courier New" pitchFamily="49" charset="0"/>
              </a:rPr>
              <a:t> * </a:t>
            </a:r>
            <a:r>
              <a:rPr lang="en-US" sz="1500" dirty="0" err="1">
                <a:latin typeface="Courier New" pitchFamily="49" charset="0"/>
              </a:rPr>
              <a:t>blockDim.x</a:t>
            </a:r>
            <a:r>
              <a:rPr lang="en-US" sz="1500" dirty="0">
                <a:latin typeface="Courier New" pitchFamily="49" charset="0"/>
              </a:rPr>
              <a:t> + </a:t>
            </a:r>
            <a:r>
              <a:rPr lang="en-US" sz="1500" dirty="0" err="1">
                <a:latin typeface="Courier New" pitchFamily="49" charset="0"/>
              </a:rPr>
              <a:t>threadIdx.x</a:t>
            </a:r>
            <a:r>
              <a:rPr lang="en-US" sz="1500" dirty="0">
                <a:latin typeface="Courier New" pitchFamily="49" charset="0"/>
              </a:rPr>
              <a:t>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  if (</a:t>
            </a:r>
            <a:r>
              <a:rPr lang="en-US" sz="1500" dirty="0" err="1">
                <a:latin typeface="Courier New" pitchFamily="49" charset="0"/>
              </a:rPr>
              <a:t>idx</a:t>
            </a:r>
            <a:r>
              <a:rPr lang="en-US" sz="1500" dirty="0">
                <a:latin typeface="Courier New" pitchFamily="49" charset="0"/>
              </a:rPr>
              <a:t>&lt;N) a[</a:t>
            </a:r>
            <a:r>
              <a:rPr lang="en-US" sz="1500" dirty="0" err="1">
                <a:latin typeface="Courier New" pitchFamily="49" charset="0"/>
              </a:rPr>
              <a:t>idx</a:t>
            </a:r>
            <a:r>
              <a:rPr lang="en-US" sz="1500" dirty="0">
                <a:latin typeface="Courier New" pitchFamily="49" charset="0"/>
              </a:rPr>
              <a:t>] = a[</a:t>
            </a:r>
            <a:r>
              <a:rPr lang="en-US" sz="1500" dirty="0" err="1">
                <a:latin typeface="Courier New" pitchFamily="49" charset="0"/>
              </a:rPr>
              <a:t>idx</a:t>
            </a:r>
            <a:r>
              <a:rPr lang="en-US" sz="1500" dirty="0">
                <a:latin typeface="Courier New" pitchFamily="49" charset="0"/>
              </a:rPr>
              <a:t>] * a[</a:t>
            </a:r>
            <a:r>
              <a:rPr lang="en-US" sz="1500" dirty="0" err="1">
                <a:latin typeface="Courier New" pitchFamily="49" charset="0"/>
              </a:rPr>
              <a:t>idx</a:t>
            </a:r>
            <a:r>
              <a:rPr lang="en-US" sz="1500" dirty="0">
                <a:latin typeface="Courier New" pitchFamily="49" charset="0"/>
              </a:rPr>
              <a:t>];  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>
                <a:latin typeface="Courier New" pitchFamily="49" charset="0"/>
              </a:rPr>
              <a:t>} </a:t>
            </a:r>
          </a:p>
          <a:p>
            <a:pPr marL="457200" indent="-457200">
              <a:lnSpc>
                <a:spcPct val="90000"/>
              </a:lnSpc>
            </a:pPr>
            <a:endParaRPr lang="en-US" sz="1500" dirty="0">
              <a:latin typeface="Courier New" pitchFamily="49" charset="0"/>
            </a:endParaRPr>
          </a:p>
        </p:txBody>
      </p:sp>
      <p:sp>
        <p:nvSpPr>
          <p:cNvPr id="1056772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  <a:hlinkClick r:id="rId2"/>
              </a:rPr>
              <a:t>http://llpanorama.wordpress.com/2008/05/21/my-first-cuda-program/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2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C54555-4B41-4455-9BE6-231BA8E420CD}" type="slidenum">
              <a:rPr lang="en-US"/>
              <a:pPr/>
              <a:t>36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Example Part 2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// main routine that executes on the host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int main(void)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{  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float *a_h, *a_d;  // Pointer to host &amp; device arrays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const int N = 10;  // Number of elements in arrays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size_t size = N * sizeof(float);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a_h = (float *)malloc(size);        // Allocate array on host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cudaMalloc((void **) &amp;a_d, size);   // Allocate array on device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Initialize host array and copy it to CUDA device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for (int i=0; i&lt;N; i++) a_h[i] = (float)i;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cudaMemcpy(a_d, a_h, size, cudaMemcpyHostToDevice);  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Do calculation on device: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block_size = 4;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int n_blocks = N/block_size + (N%block_size == 0 ? 0:1);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square_array &lt;&lt;&lt; n_blocks, block_size &gt;&gt;&gt; (a_d, N);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Retrieve result from device and store it in host array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cudaMemcpy(a_h, a_d, sizeof(float)*N, cudaMemcpyDeviceToHost);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Print results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for (int i=0; i&lt;N; i++) printf("%d %f\n", i, a_h[i]);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// Cleanup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  free(a_h); cudaFree(a_d);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856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277EF-1F48-41F1-9160-DE218CA4173E}" type="slidenum">
              <a:rPr lang="en-US"/>
              <a:pPr/>
              <a:t>37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Computing Language</a:t>
            </a:r>
          </a:p>
          <a:p>
            <a:r>
              <a:rPr lang="en-US" dirty="0"/>
              <a:t>Open standard developed by the </a:t>
            </a:r>
            <a:r>
              <a:rPr lang="en-US" dirty="0" err="1"/>
              <a:t>Khronos</a:t>
            </a:r>
            <a:r>
              <a:rPr lang="en-US" dirty="0"/>
              <a:t> Group, which is a consortium of many companies (including NVIDIA, AMD and Intel, but also lots of others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https://www.khronos.org/opencl/</a:t>
            </a:r>
            <a:endParaRPr lang="en-US" sz="1400" dirty="0"/>
          </a:p>
          <a:p>
            <a:r>
              <a:rPr lang="en-US" dirty="0"/>
              <a:t>Initial version of OpenCL standard released in Dec </a:t>
            </a:r>
            <a:r>
              <a:rPr lang="en-US" dirty="0" smtClean="0"/>
              <a:t>2008.</a:t>
            </a:r>
            <a:endParaRPr lang="en-US" dirty="0"/>
          </a:p>
          <a:p>
            <a:r>
              <a:rPr lang="en-US" dirty="0"/>
              <a:t>Many companies </a:t>
            </a:r>
            <a:r>
              <a:rPr lang="en-US" dirty="0" smtClean="0"/>
              <a:t>have</a:t>
            </a:r>
            <a:r>
              <a:rPr lang="en-US" dirty="0" smtClean="0"/>
              <a:t> created </a:t>
            </a:r>
            <a:r>
              <a:rPr lang="en-US" dirty="0"/>
              <a:t>their own implementations.</a:t>
            </a:r>
          </a:p>
          <a:p>
            <a:r>
              <a:rPr lang="en-US" dirty="0" smtClean="0"/>
              <a:t>Currently </a:t>
            </a:r>
            <a:r>
              <a:rPr lang="en-US" dirty="0" smtClean="0"/>
              <a:t>on version </a:t>
            </a:r>
            <a:r>
              <a:rPr lang="en-US" dirty="0" smtClean="0"/>
              <a:t>2.2 </a:t>
            </a:r>
            <a:r>
              <a:rPr lang="en-US" dirty="0" smtClean="0"/>
              <a:t>(released </a:t>
            </a:r>
            <a:r>
              <a:rPr lang="en-US" dirty="0" smtClean="0"/>
              <a:t>May 12 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63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E8411-8907-4A11-BD50-05555823495A}" type="slidenum">
              <a:rPr lang="en-US"/>
              <a:pPr/>
              <a:t>38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1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a compute context with GPU device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context =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</a:rPr>
              <a:t>clCreateContextFromType</a:t>
            </a:r>
            <a:r>
              <a:rPr lang="en-US" sz="1400" dirty="0" smtClean="0">
                <a:latin typeface="Courier New" pitchFamily="49" charset="0"/>
              </a:rPr>
              <a:t>(NULL, CL_DEVICE_TYPE_GPU, NULL, NULL,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a command queue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queue = </a:t>
            </a:r>
            <a:r>
              <a:rPr lang="en-US" sz="1400" dirty="0" err="1" smtClean="0">
                <a:latin typeface="Courier New" pitchFamily="49" charset="0"/>
              </a:rPr>
              <a:t>clCreateCommandQueue</a:t>
            </a:r>
            <a:r>
              <a:rPr lang="en-US" sz="1400" dirty="0" smtClean="0">
                <a:latin typeface="Courier New" pitchFamily="49" charset="0"/>
              </a:rPr>
              <a:t>(context, NULL, 0,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allocate the buffer memory objects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[0] = </a:t>
            </a:r>
            <a:r>
              <a:rPr lang="en-US" sz="1400" dirty="0" err="1" smtClean="0">
                <a:latin typeface="Courier New" pitchFamily="49" charset="0"/>
              </a:rPr>
              <a:t>clCreateBuffer</a:t>
            </a:r>
            <a:r>
              <a:rPr lang="en-US" sz="1400" dirty="0" smtClean="0">
                <a:latin typeface="Courier New" pitchFamily="49" charset="0"/>
              </a:rPr>
              <a:t>(context,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CL_MEM_READ_ONLY | CL_MEM_COPY_HOST_PTR,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(float)*2*</a:t>
            </a:r>
            <a:r>
              <a:rPr lang="en-US" sz="1400" dirty="0" err="1" smtClean="0">
                <a:latin typeface="Courier New" pitchFamily="49" charset="0"/>
              </a:rPr>
              <a:t>num_entries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srcA</a:t>
            </a:r>
            <a:r>
              <a:rPr lang="en-US" sz="1400" dirty="0" smtClean="0">
                <a:latin typeface="Courier New" pitchFamily="49" charset="0"/>
              </a:rPr>
              <a:t>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[1] = </a:t>
            </a:r>
            <a:r>
              <a:rPr lang="en-US" sz="1400" dirty="0" err="1" smtClean="0">
                <a:latin typeface="Courier New" pitchFamily="49" charset="0"/>
              </a:rPr>
              <a:t>clCreateBuffer</a:t>
            </a:r>
            <a:r>
              <a:rPr lang="en-US" sz="1400" dirty="0" smtClean="0">
                <a:latin typeface="Courier New" pitchFamily="49" charset="0"/>
              </a:rPr>
              <a:t>(context,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CL_MEM_READ_WRITE,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(float)*2*</a:t>
            </a:r>
            <a:r>
              <a:rPr lang="en-US" sz="1400" dirty="0" err="1" smtClean="0">
                <a:latin typeface="Courier New" pitchFamily="49" charset="0"/>
              </a:rPr>
              <a:t>num_entries</a:t>
            </a:r>
            <a:r>
              <a:rPr lang="en-US" sz="1400" dirty="0" smtClean="0">
                <a:latin typeface="Courier New" pitchFamily="49" charset="0"/>
              </a:rPr>
              <a:t>, NULL,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the compute program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program = </a:t>
            </a:r>
            <a:r>
              <a:rPr lang="en-US" sz="1400" dirty="0" err="1" smtClean="0">
                <a:latin typeface="Courier New" pitchFamily="49" charset="0"/>
              </a:rPr>
              <a:t>clCreateProgramWithSource</a:t>
            </a:r>
            <a:r>
              <a:rPr lang="en-US" sz="1400" dirty="0" smtClean="0">
                <a:latin typeface="Courier New" pitchFamily="49" charset="0"/>
              </a:rPr>
              <a:t>(context, 1, &amp;fft1D_1024_kernel_src,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                   NULL, NULL);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  <a:hlinkClick r:id="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hlinkClick r:id=""/>
              </a:rPr>
              <a:t>http://en.wikipedia.org/wiki/OpenCL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9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3934A-6AE0-4E86-93A0-CDEA475BF496}" type="slidenum">
              <a:rPr lang="en-US"/>
              <a:pPr/>
              <a:t>39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2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build the compute program executable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clBuildProgram</a:t>
            </a:r>
            <a:r>
              <a:rPr lang="en-US" sz="1400" dirty="0" smtClean="0">
                <a:latin typeface="Courier New" pitchFamily="49" charset="0"/>
              </a:rPr>
              <a:t>(program, 0, NULL, NULL, NULL,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the compute kernel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kernel = </a:t>
            </a:r>
            <a:r>
              <a:rPr lang="en-US" sz="1400" dirty="0" err="1" smtClean="0">
                <a:latin typeface="Courier New" pitchFamily="49" charset="0"/>
              </a:rPr>
              <a:t>clCreateKernel</a:t>
            </a:r>
            <a:r>
              <a:rPr lang="en-US" sz="1400" dirty="0" smtClean="0">
                <a:latin typeface="Courier New" pitchFamily="49" charset="0"/>
              </a:rPr>
              <a:t>(program, "fft1D_1024",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set the </a:t>
            </a:r>
            <a:r>
              <a:rPr lang="en-US" sz="1400" dirty="0" err="1" smtClean="0">
                <a:latin typeface="Courier New" pitchFamily="49" charset="0"/>
              </a:rPr>
              <a:t>args</a:t>
            </a:r>
            <a:r>
              <a:rPr lang="en-US" sz="1400" dirty="0" smtClean="0">
                <a:latin typeface="Courier New" pitchFamily="49" charset="0"/>
              </a:rPr>
              <a:t> values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0,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cl_mem</a:t>
            </a:r>
            <a:r>
              <a:rPr lang="en-US" sz="1400" dirty="0" smtClean="0">
                <a:latin typeface="Courier New" pitchFamily="49" charset="0"/>
              </a:rPr>
              <a:t>), (void *)&amp;</a:t>
            </a: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[0]);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1,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cl_mem</a:t>
            </a:r>
            <a:r>
              <a:rPr lang="en-US" sz="1400" dirty="0" smtClean="0">
                <a:latin typeface="Courier New" pitchFamily="49" charset="0"/>
              </a:rPr>
              <a:t>), (void *)&amp;</a:t>
            </a:r>
            <a:r>
              <a:rPr lang="en-US" sz="1400" dirty="0" err="1" smtClean="0">
                <a:latin typeface="Courier New" pitchFamily="49" charset="0"/>
              </a:rPr>
              <a:t>memobjs</a:t>
            </a:r>
            <a:r>
              <a:rPr lang="en-US" sz="1400" dirty="0" smtClean="0">
                <a:latin typeface="Courier New" pitchFamily="49" charset="0"/>
              </a:rPr>
              <a:t>[1]);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2,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(float)*(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[0]+1)*16,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clSetKernelArg</a:t>
            </a:r>
            <a:r>
              <a:rPr lang="en-US" sz="1400" dirty="0" smtClean="0">
                <a:latin typeface="Courier New" pitchFamily="49" charset="0"/>
              </a:rPr>
              <a:t>(kernel, 3, </a:t>
            </a:r>
            <a:r>
              <a:rPr lang="en-US" sz="1400" dirty="0" err="1" smtClean="0">
                <a:latin typeface="Courier New" pitchFamily="49" charset="0"/>
              </a:rPr>
              <a:t>sizeof</a:t>
            </a:r>
            <a:r>
              <a:rPr lang="en-US" sz="1400" dirty="0" smtClean="0">
                <a:latin typeface="Courier New" pitchFamily="49" charset="0"/>
              </a:rPr>
              <a:t>(float)*(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[0]+1)*16, NULL);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create N-D range object with work-item dimensions and execute kernel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global_work_size</a:t>
            </a:r>
            <a:r>
              <a:rPr lang="en-US" sz="1400" dirty="0" smtClean="0">
                <a:latin typeface="Courier New" pitchFamily="49" charset="0"/>
              </a:rPr>
              <a:t>[0] = </a:t>
            </a:r>
            <a:r>
              <a:rPr lang="en-US" sz="1400" dirty="0" err="1" smtClean="0">
                <a:latin typeface="Courier New" pitchFamily="49" charset="0"/>
              </a:rPr>
              <a:t>num_entries</a:t>
            </a:r>
            <a:r>
              <a:rPr lang="en-US" sz="1400" dirty="0" smtClean="0">
                <a:latin typeface="Courier New" pitchFamily="49" charset="0"/>
              </a:rPr>
              <a:t>; 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[0] = 64;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err="1" smtClean="0">
                <a:latin typeface="Courier New" pitchFamily="49" charset="0"/>
              </a:rPr>
              <a:t>clEnqueueNDRangeKernel</a:t>
            </a:r>
            <a:r>
              <a:rPr lang="en-US" sz="1400" dirty="0" smtClean="0">
                <a:latin typeface="Courier New" pitchFamily="49" charset="0"/>
              </a:rPr>
              <a:t>(queue, kernel, 1, NULL,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      </a:t>
            </a:r>
            <a:r>
              <a:rPr lang="en-US" sz="1400" dirty="0" err="1" smtClean="0">
                <a:latin typeface="Courier New" pitchFamily="49" charset="0"/>
              </a:rPr>
              <a:t>global_work_size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local_work_size</a:t>
            </a:r>
            <a:r>
              <a:rPr lang="en-US" sz="1400" dirty="0" smtClean="0">
                <a:latin typeface="Courier New" pitchFamily="49" charset="0"/>
              </a:rPr>
              <a:t>, 0, NULL, NULL);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9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the Slides Beforehand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the start of the session, please download the slides from the Supercomputing in Plain English website: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http://www.oscer.ou.edu/education/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That way, if anything goes wrong, you can still follow along with just audio.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4B52E-7435-478E-B57C-AE3AF08D285F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3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This kernel computes FFT of length 1024. The 1024 length FFT is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decomposed into calls to a radix 16 function, another radix 16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function and then a radix 4 function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__kernel void fft1D_1024 (__global float2 *in, __global float2 *out,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                      __local float *</a:t>
            </a:r>
            <a:r>
              <a:rPr lang="en-US" sz="1400" dirty="0" err="1" smtClean="0">
                <a:latin typeface="Courier New" pitchFamily="49" charset="0"/>
              </a:rPr>
              <a:t>sMemx</a:t>
            </a:r>
            <a:r>
              <a:rPr lang="en-US" sz="1400" dirty="0" smtClean="0">
                <a:latin typeface="Courier New" pitchFamily="49" charset="0"/>
              </a:rPr>
              <a:t>, __local float *</a:t>
            </a:r>
            <a:r>
              <a:rPr lang="en-US" sz="1400" dirty="0" err="1" smtClean="0">
                <a:latin typeface="Courier New" pitchFamily="49" charset="0"/>
              </a:rPr>
              <a:t>sMemy</a:t>
            </a:r>
            <a:r>
              <a:rPr lang="en-US" sz="1400" dirty="0" smtClean="0">
                <a:latin typeface="Courier New" pitchFamily="49" charset="0"/>
              </a:rPr>
              <a:t>) {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</a:rPr>
              <a:t>get_local_id</a:t>
            </a:r>
            <a:r>
              <a:rPr lang="en-US" sz="1400" dirty="0" smtClean="0">
                <a:latin typeface="Courier New" pitchFamily="49" charset="0"/>
              </a:rPr>
              <a:t>(0);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blockIdx</a:t>
            </a:r>
            <a:r>
              <a:rPr lang="en-US" sz="1400" dirty="0" smtClean="0">
                <a:latin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</a:rPr>
              <a:t>get_group_id</a:t>
            </a:r>
            <a:r>
              <a:rPr lang="en-US" sz="1400" dirty="0" smtClean="0">
                <a:latin typeface="Courier New" pitchFamily="49" charset="0"/>
              </a:rPr>
              <a:t>(0) * 1024 +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float2 data[16];</a:t>
            </a:r>
          </a:p>
          <a:p>
            <a:pPr>
              <a:spcBef>
                <a:spcPts val="300"/>
              </a:spcBef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// starting index of data to/from global memory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in = in + </a:t>
            </a:r>
            <a:r>
              <a:rPr lang="en-US" sz="1400" dirty="0" err="1" smtClean="0">
                <a:latin typeface="Courier New" pitchFamily="49" charset="0"/>
              </a:rPr>
              <a:t>blockIdx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out = out + </a:t>
            </a:r>
            <a:r>
              <a:rPr lang="en-US" sz="1400" dirty="0" err="1" smtClean="0">
                <a:latin typeface="Courier New" pitchFamily="49" charset="0"/>
              </a:rPr>
              <a:t>blockIdx</a:t>
            </a:r>
            <a:r>
              <a:rPr lang="en-US" sz="1400" dirty="0" smtClean="0">
                <a:latin typeface="Courier New" pitchFamily="49" charset="0"/>
              </a:rPr>
              <a:t>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globalLoads</a:t>
            </a:r>
            <a:r>
              <a:rPr lang="en-US" sz="1400" dirty="0" smtClean="0">
                <a:latin typeface="Courier New" pitchFamily="49" charset="0"/>
              </a:rPr>
              <a:t>(data, in, 64); // coalesced global reads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fftRadix16Pass(data); // in-place radix-16 pass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twiddleFactorMul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1024, 0);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08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0BE2C-A58E-4874-B55C-15E644CA75ED}" type="slidenum">
              <a:rPr lang="en-US"/>
              <a:pPr/>
              <a:t>41</a:t>
            </a:fld>
            <a:endParaRPr lang="en-US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OpenCL Example Part 4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// local shuffle using local memory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localShuffle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sMemx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sMemy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(((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&amp; 15) * 65) + 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&gt;&gt; 4)));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fftRadix16Pass(data); // in-place radix-16 pass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twiddleFactorMul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64, 4); // twiddle factor multiplication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localShuffle</a:t>
            </a:r>
            <a:r>
              <a:rPr lang="en-US" sz="1400" dirty="0" smtClean="0">
                <a:latin typeface="Courier New" pitchFamily="49" charset="0"/>
              </a:rPr>
              <a:t>(data, </a:t>
            </a:r>
            <a:r>
              <a:rPr lang="en-US" sz="1400" dirty="0" err="1" smtClean="0">
                <a:latin typeface="Courier New" pitchFamily="49" charset="0"/>
              </a:rPr>
              <a:t>sMemx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sMemy</a:t>
            </a:r>
            <a:r>
              <a:rPr lang="en-US" sz="1400" dirty="0" smtClean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, (((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&gt;&gt; 4) * 64) + (</a:t>
            </a:r>
            <a:r>
              <a:rPr lang="en-US" sz="1400" dirty="0" err="1" smtClean="0">
                <a:latin typeface="Courier New" pitchFamily="49" charset="0"/>
              </a:rPr>
              <a:t>tid</a:t>
            </a:r>
            <a:r>
              <a:rPr lang="en-US" sz="1400" dirty="0" smtClean="0">
                <a:latin typeface="Courier New" pitchFamily="49" charset="0"/>
              </a:rPr>
              <a:t> &amp; 15)));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// four radix-4 function calls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fftRadix4Pass(data);      // radix-4 function number 1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 +  4); // radix-4 function number 2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 +  8); // radix-4 function number 3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fftRadix4Pass(data + 12); // radix-4 function number 4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// coalesced global writes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</a:rPr>
              <a:t>globalStores</a:t>
            </a:r>
            <a:r>
              <a:rPr lang="en-US" sz="1400" dirty="0" smtClean="0">
                <a:latin typeface="Courier New" pitchFamily="49" charset="0"/>
              </a:rPr>
              <a:t>(data, out, 64);</a:t>
            </a:r>
          </a:p>
          <a:p>
            <a:pPr>
              <a:spcBef>
                <a:spcPts val="300"/>
              </a:spcBef>
              <a:buNone/>
            </a:pPr>
            <a:r>
              <a:rPr lang="en-US" sz="1400" dirty="0" smtClean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1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977AC-4F93-45AB-B3C0-6789256D2A78}" type="slidenum">
              <a:rPr lang="en-US"/>
              <a:pPr/>
              <a:t>42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OpenACC</a:t>
            </a:r>
            <a:endParaRPr lang="en-US" sz="3600" dirty="0"/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5503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Open s</a:t>
            </a:r>
            <a:r>
              <a:rPr lang="en-US" dirty="0" smtClean="0"/>
              <a:t>tandard for expressing accelerator parallelism.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Fortran </a:t>
            </a:r>
            <a:r>
              <a:rPr lang="en-US" dirty="0"/>
              <a:t>and </a:t>
            </a:r>
            <a:r>
              <a:rPr lang="en-US" dirty="0" smtClean="0"/>
              <a:t>C.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Similar to OpenMP in </a:t>
            </a:r>
            <a:r>
              <a:rPr lang="en-US" dirty="0" smtClean="0"/>
              <a:t>structure: uses directives.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the compiler doesn’t understand </a:t>
            </a:r>
            <a:r>
              <a:rPr lang="en-US" dirty="0" smtClean="0"/>
              <a:t>the </a:t>
            </a:r>
            <a:r>
              <a:rPr lang="en-US" dirty="0"/>
              <a:t>directives, it ignores them, so the same code can </a:t>
            </a:r>
            <a:r>
              <a:rPr lang="en-US" dirty="0" smtClean="0"/>
              <a:t>work: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with</a:t>
            </a:r>
            <a:r>
              <a:rPr lang="en-US" dirty="0" smtClean="0"/>
              <a:t> accelerators </a:t>
            </a:r>
            <a:r>
              <a:rPr lang="en-US" dirty="0"/>
              <a:t>or </a:t>
            </a:r>
            <a:r>
              <a:rPr lang="en-US" b="1" u="sng" dirty="0" smtClean="0"/>
              <a:t>without</a:t>
            </a:r>
            <a:r>
              <a:rPr lang="en-US" dirty="0" smtClean="0"/>
              <a:t> accelerators;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with </a:t>
            </a:r>
            <a:r>
              <a:rPr lang="en-US" dirty="0"/>
              <a:t>compilers </a:t>
            </a:r>
            <a:r>
              <a:rPr lang="en-US" dirty="0" smtClean="0"/>
              <a:t>that </a:t>
            </a:r>
            <a:r>
              <a:rPr lang="en-US" b="1" u="sng" dirty="0" smtClean="0"/>
              <a:t>do</a:t>
            </a:r>
            <a:r>
              <a:rPr lang="en-US" dirty="0" smtClean="0"/>
              <a:t>      understand </a:t>
            </a:r>
            <a:r>
              <a:rPr lang="en-US" dirty="0" err="1" smtClean="0"/>
              <a:t>OpenACC</a:t>
            </a:r>
            <a:r>
              <a:rPr lang="en-US" dirty="0" smtClean="0"/>
              <a:t> and                     with compilers that </a:t>
            </a:r>
            <a:r>
              <a:rPr lang="en-US" b="1" u="sng" dirty="0" smtClean="0"/>
              <a:t>don’t</a:t>
            </a:r>
            <a:r>
              <a:rPr lang="en-US" dirty="0" smtClean="0"/>
              <a:t> understand </a:t>
            </a:r>
            <a:r>
              <a:rPr lang="en-US" dirty="0" err="1" smtClean="0"/>
              <a:t>OpenACC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OpenACC</a:t>
            </a:r>
            <a:r>
              <a:rPr lang="en-US" dirty="0" smtClean="0"/>
              <a:t> directives </a:t>
            </a:r>
            <a:r>
              <a:rPr lang="en-US" dirty="0"/>
              <a:t>tell the compiler </a:t>
            </a:r>
            <a:r>
              <a:rPr lang="en-US" dirty="0" smtClean="0"/>
              <a:t>which </a:t>
            </a:r>
            <a:r>
              <a:rPr lang="en-US" dirty="0"/>
              <a:t>parts of the code happen in the </a:t>
            </a:r>
            <a:r>
              <a:rPr lang="en-US" dirty="0" smtClean="0"/>
              <a:t>accelerator (and some details about how to run them in the accelerator).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parts of the code that </a:t>
            </a:r>
            <a:r>
              <a:rPr lang="en-US" b="1" u="sng" dirty="0" smtClean="0"/>
              <a:t>don’t</a:t>
            </a:r>
            <a:r>
              <a:rPr lang="en-US" dirty="0" smtClean="0"/>
              <a:t> have </a:t>
            </a:r>
            <a:r>
              <a:rPr lang="en-US" dirty="0" err="1" smtClean="0"/>
              <a:t>OpenACC</a:t>
            </a:r>
            <a:r>
              <a:rPr lang="en-US" dirty="0" smtClean="0"/>
              <a:t> directives    </a:t>
            </a:r>
            <a:r>
              <a:rPr lang="en-US" dirty="0" smtClean="0"/>
              <a:t>happen </a:t>
            </a:r>
            <a:r>
              <a:rPr lang="en-US" dirty="0"/>
              <a:t>in the regular </a:t>
            </a:r>
            <a:r>
              <a:rPr lang="en-US" dirty="0" smtClean="0"/>
              <a:t>server CPU/RAM hardware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091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Compiler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</a:t>
            </a:r>
            <a:r>
              <a:rPr lang="en-US" dirty="0" smtClean="0"/>
              <a:t>by NVIDIA, Cray, PGI, CAPS</a:t>
            </a:r>
          </a:p>
          <a:p>
            <a:r>
              <a:rPr lang="en-US" dirty="0" smtClean="0"/>
              <a:t>Available in </a:t>
            </a:r>
            <a:r>
              <a:rPr lang="en-US" dirty="0" smtClean="0"/>
              <a:t>PGI </a:t>
            </a:r>
            <a:r>
              <a:rPr lang="en-US" dirty="0" smtClean="0"/>
              <a:t>compilers for general cluster user, </a:t>
            </a:r>
            <a:r>
              <a:rPr lang="en-US" dirty="0" smtClean="0"/>
              <a:t>and     in </a:t>
            </a:r>
            <a:r>
              <a:rPr lang="en-US" dirty="0" smtClean="0"/>
              <a:t>Cray compilers for use on </a:t>
            </a:r>
            <a:r>
              <a:rPr lang="en-US" dirty="0" smtClean="0"/>
              <a:t>Crays.</a:t>
            </a:r>
          </a:p>
          <a:p>
            <a:r>
              <a:rPr lang="en-US" dirty="0" smtClean="0"/>
              <a:t>Also some less commonly used and experimental compilers.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http://en.wikipedia.org/wiki/OpenACC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1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1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4026"/>
            <a:ext cx="85344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stdlib.h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vecaddgpu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float *restrict r, float *a, float *b,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#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pragma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kernels loop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copyin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(a[0:n],b[0:n])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copyout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(r[0:n])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r[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65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http://www.pgroup.com/doc/openacc_gs.pdf</a:t>
            </a:r>
            <a:r>
              <a:rPr lang="en-US" sz="1650" b="1" dirty="0" smtClean="0">
                <a:latin typeface="Courier New" pitchFamily="49" charset="0"/>
                <a:cs typeface="Courier New" pitchFamily="49" charset="0"/>
              </a:rPr>
              <a:t> */</a:t>
            </a:r>
            <a:endParaRPr lang="en-US" sz="16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7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2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main(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char*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[]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n; /* vector length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a; /* input vector 1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b; /* input vector 2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r; /* output vector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 e; /* expected output values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errs;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&gt; 1 ) n =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[1]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else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 = 100000; /* default vector length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 &lt;= 0 ) n = 100000;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a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b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e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(float*)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(float)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(float)(i+1);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b[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(float)(1000*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58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3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GPU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*/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vecaddgpu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r, a, b, n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host to compare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) e[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];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compare results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errs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r[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!= e[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] 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++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errs;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"%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d errors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found\n",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errs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errs;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1 (F90)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vecaddmod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implicit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contains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subroutine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vecaddgpu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r, a, b, n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real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dimension(:) :: r, a,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integer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integer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!$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kernels loop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copyin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(a(1:n),b(1:n))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copyout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(r(1:n))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  r(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a(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+ b(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end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subroutine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module</a:t>
            </a:r>
          </a:p>
          <a:p>
            <a:pPr marL="0" indent="0">
              <a:spcBef>
                <a:spcPts val="0"/>
              </a:spcBef>
              <a:buNone/>
            </a:pP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  <a:hlinkClick r:id="rId2"/>
              </a:rPr>
              <a:t>http://www.pgroup.com/doc/openacc_gs.pdf</a:t>
            </a:r>
            <a:endParaRPr lang="en-US" sz="165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2 (F90)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026"/>
            <a:ext cx="7924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program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use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vecaddmod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implicit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integer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n,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errs,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argcount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real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, dimension(:),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allocatable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:: a, b, r, 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character*10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:: arg1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argcount</a:t>
            </a: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command_argument_count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n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1000000 ! default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argcount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1 )then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call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get_command_argument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( 1, arg1 )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read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arg1, '(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)' )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n &lt;= 0 ) n = 100000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allocate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a(n), b(n), r(n), e(n)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a(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b(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1000*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 Part 3 (F90)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  ! compute on the GPU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call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vecaddgpu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r, a, b, n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compute on the host to compare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e(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= a(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+ b(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!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compare results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errs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do 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 = 1,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r(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/= e(</a:t>
            </a:r>
            <a:r>
              <a:rPr lang="en-US" sz="165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) )then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  errs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= errs + 1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endif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5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165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print 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*, errs, ' errors found'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 smtClean="0">
                <a:latin typeface="Courier New" pitchFamily="49" charset="0"/>
                <a:cs typeface="Courier New" pitchFamily="49" charset="0"/>
              </a:rPr>
              <a:t>  if</a:t>
            </a:r>
            <a:r>
              <a:rPr lang="en-US" sz="1650" dirty="0">
                <a:latin typeface="Courier New" pitchFamily="49" charset="0"/>
                <a:cs typeface="Courier New" pitchFamily="49" charset="0"/>
              </a:rPr>
              <a:t>( errs ) call exit(errs)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50" dirty="0">
                <a:latin typeface="Courier New" pitchFamily="49" charset="0"/>
                <a:cs typeface="Courier New" pitchFamily="49" charset="0"/>
              </a:rPr>
              <a:t>end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6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5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Zoom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Go to: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http://zoom.us/j/979158478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</a:t>
            </a:r>
            <a:r>
              <a:rPr lang="en-US" dirty="0" smtClean="0"/>
              <a:t>Eddie </a:t>
            </a:r>
            <a:r>
              <a:rPr lang="en-US" dirty="0" err="1" smtClean="0"/>
              <a:t>Huebsch</a:t>
            </a:r>
            <a:r>
              <a:rPr lang="en-US" dirty="0" smtClean="0"/>
              <a:t>, OU CIO, </a:t>
            </a:r>
            <a:r>
              <a:rPr lang="en-US" dirty="0"/>
              <a:t>for providing this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9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 smtClean="0"/>
              <a:t>4.x </a:t>
            </a:r>
            <a:r>
              <a:rPr lang="en-US" dirty="0" smtClean="0"/>
              <a:t>Accelerator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r>
              <a:rPr lang="en-US" dirty="0" err="1" smtClean="0"/>
              <a:t>OpenMP’s</a:t>
            </a:r>
            <a:r>
              <a:rPr lang="en-US" dirty="0" smtClean="0"/>
              <a:t> </a:t>
            </a:r>
            <a:r>
              <a:rPr lang="en-US" dirty="0" smtClean="0"/>
              <a:t>4.5 </a:t>
            </a:r>
            <a:r>
              <a:rPr lang="en-US" dirty="0" smtClean="0"/>
              <a:t>standard was released in </a:t>
            </a:r>
            <a:r>
              <a:rPr lang="en-US" dirty="0" smtClean="0"/>
              <a:t>2015.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has both accelerator directives and vectorization directives.</a:t>
            </a:r>
          </a:p>
          <a:p>
            <a:r>
              <a:rPr lang="en-US" dirty="0" smtClean="0"/>
              <a:t>It’s the </a:t>
            </a:r>
            <a:r>
              <a:rPr lang="en-US" i="1" dirty="0" smtClean="0"/>
              <a:t>lingua franca </a:t>
            </a:r>
            <a:r>
              <a:rPr lang="en-US" dirty="0" smtClean="0"/>
              <a:t>of the Intel MIC accelerator.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err="1" smtClean="0"/>
              <a:t>OpenMP</a:t>
            </a:r>
            <a:r>
              <a:rPr lang="en-US" sz="3900" dirty="0" smtClean="0"/>
              <a:t> Accelerator Example (F90)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! 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snippet from the hand-coded subprogram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$ attributes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offload:mic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::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my_sgemm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my_sgemm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d,a,b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, dimension(:,:) :: a, b,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!$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 parallel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j=1,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do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d(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0.0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do 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k=1,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  d(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 = d(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)+a(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)*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b(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k,j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21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enddo</a:t>
            </a:r>
            <a:endParaRPr lang="en-US" sz="21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100" dirty="0" err="1" smtClean="0">
                <a:latin typeface="Courier New" pitchFamily="49" charset="0"/>
                <a:cs typeface="Courier New" pitchFamily="49" charset="0"/>
              </a:rPr>
              <a:t>nddo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 smtClean="0">
                <a:latin typeface="Courier New" pitchFamily="49" charset="0"/>
                <a:cs typeface="Courier New" pitchFamily="49" charset="0"/>
              </a:rPr>
              <a:t>end subroutine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Courier New" pitchFamily="49" charset="0"/>
                <a:cs typeface="Courier New" pitchFamily="49" charset="0"/>
                <a:hlinkClick r:id="rId2"/>
              </a:rPr>
              <a:t>http://www.cac.cornell.edu/education/training/ParallelFall2012/OpenMPNov2012.pdf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Digging Deeper:</a:t>
            </a:r>
            <a:br>
              <a:rPr lang="en-US" sz="6000"/>
            </a:br>
            <a:r>
              <a:rPr lang="en-US" sz="6000"/>
              <a:t>CUDA on NVIDIA</a:t>
            </a:r>
          </a:p>
        </p:txBody>
      </p:sp>
    </p:spTree>
    <p:extLst>
      <p:ext uri="{BB962C8B-B14F-4D97-AF65-F5344CB8AC3E}">
        <p14:creationId xmlns:p14="http://schemas.microsoft.com/office/powerpoint/2010/main" val="32808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1C5E04-4F62-45C4-8AE1-55B65709A8D8}" type="slidenum">
              <a:rPr lang="en-US"/>
              <a:pPr/>
              <a:t>53</a:t>
            </a:fld>
            <a:endParaRPr 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Tesla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NVIDIA </a:t>
            </a:r>
            <a:r>
              <a:rPr lang="en-US" dirty="0" smtClean="0"/>
              <a:t>offers </a:t>
            </a:r>
            <a:r>
              <a:rPr lang="en-US" dirty="0"/>
              <a:t>a GPU platform named Tesla.</a:t>
            </a:r>
          </a:p>
          <a:p>
            <a:r>
              <a:rPr lang="en-US" dirty="0"/>
              <a:t>It consists </a:t>
            </a:r>
            <a:r>
              <a:rPr lang="en-US" dirty="0" smtClean="0"/>
              <a:t>essentially of </a:t>
            </a:r>
            <a:r>
              <a:rPr lang="en-US" dirty="0"/>
              <a:t>their highest end graphics card, minus the video out connector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2" descr="Data Center Tesla V100 P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015649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4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ata Center Tesla V100 P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16" y="1332963"/>
            <a:ext cx="2257979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4ECC46-C2EF-4E46-ADAE-2838CE5A8284}" type="slidenum">
              <a:rPr lang="en-US"/>
              <a:pPr/>
              <a:t>54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NVIDIA Tesla </a:t>
            </a:r>
            <a:r>
              <a:rPr lang="en-US" sz="3600" dirty="0" smtClean="0"/>
              <a:t>V100</a:t>
            </a:r>
            <a:r>
              <a:rPr lang="en-US" sz="3600" dirty="0" smtClean="0"/>
              <a:t> </a:t>
            </a:r>
            <a:r>
              <a:rPr lang="en-US" sz="3600" dirty="0" smtClean="0"/>
              <a:t>Card </a:t>
            </a:r>
            <a:r>
              <a:rPr lang="en-US" sz="3600" dirty="0"/>
              <a:t>Specs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5120</a:t>
            </a:r>
            <a:r>
              <a:rPr lang="en-US" dirty="0" smtClean="0"/>
              <a:t> </a:t>
            </a:r>
            <a:r>
              <a:rPr lang="en-US" dirty="0" smtClean="0"/>
              <a:t>GPU </a:t>
            </a:r>
            <a:r>
              <a:rPr lang="en-US" dirty="0"/>
              <a:t>cores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145</a:t>
            </a:r>
            <a:r>
              <a:rPr lang="en-US" dirty="0" smtClean="0"/>
              <a:t>5 </a:t>
            </a:r>
            <a:r>
              <a:rPr lang="en-US" dirty="0" smtClean="0"/>
              <a:t>GHz </a:t>
            </a:r>
            <a:r>
              <a:rPr lang="en-US" dirty="0" smtClean="0"/>
              <a:t>turbo clock speed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Double precision </a:t>
            </a:r>
            <a:r>
              <a:rPr lang="en-US" dirty="0" smtClean="0"/>
              <a:t>(FP64) floating </a:t>
            </a:r>
            <a:r>
              <a:rPr lang="en-US" dirty="0"/>
              <a:t>point performance:                          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11</a:t>
            </a:r>
            <a:r>
              <a:rPr lang="en-US" dirty="0" smtClean="0"/>
              <a:t>7  </a:t>
            </a:r>
            <a:r>
              <a:rPr lang="en-US" dirty="0"/>
              <a:t>TFLOPs </a:t>
            </a:r>
            <a:r>
              <a:rPr lang="en-US" dirty="0" smtClean="0"/>
              <a:t> (32 </a:t>
            </a:r>
            <a:r>
              <a:rPr lang="en-US" dirty="0"/>
              <a:t>double precision flop per </a:t>
            </a:r>
            <a:r>
              <a:rPr lang="en-US" dirty="0" smtClean="0"/>
              <a:t>cycle </a:t>
            </a:r>
            <a:r>
              <a:rPr lang="en-US" dirty="0"/>
              <a:t>per core)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Single  precision (FP32) floating </a:t>
            </a:r>
            <a:r>
              <a:rPr lang="en-US" dirty="0"/>
              <a:t>point performance: </a:t>
            </a:r>
            <a:r>
              <a:rPr lang="en-US" dirty="0" smtClean="0"/>
              <a:t>               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dirty="0" smtClean="0"/>
              <a:t>14 </a:t>
            </a:r>
            <a:r>
              <a:rPr lang="en-US" dirty="0"/>
              <a:t>T</a:t>
            </a:r>
            <a:r>
              <a:rPr lang="en-US" dirty="0" smtClean="0"/>
              <a:t>FLOPs   (64 single  </a:t>
            </a:r>
            <a:r>
              <a:rPr lang="en-US" dirty="0"/>
              <a:t>precision flops per </a:t>
            </a:r>
            <a:r>
              <a:rPr lang="en-US" dirty="0" smtClean="0"/>
              <a:t>cycle </a:t>
            </a:r>
            <a:r>
              <a:rPr lang="en-US" dirty="0"/>
              <a:t>per core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Half     precision (FP16) floating </a:t>
            </a:r>
            <a:r>
              <a:rPr lang="en-US" dirty="0"/>
              <a:t>point performance:                        </a:t>
            </a:r>
            <a:r>
              <a:rPr lang="en-US" dirty="0" smtClean="0"/>
              <a:t>     112 </a:t>
            </a:r>
            <a:r>
              <a:rPr lang="en-US" dirty="0"/>
              <a:t>TFLOPs (512 </a:t>
            </a:r>
            <a:r>
              <a:rPr lang="en-US" dirty="0" smtClean="0"/>
              <a:t>half    </a:t>
            </a:r>
            <a:r>
              <a:rPr lang="en-US" dirty="0"/>
              <a:t>precision flops per </a:t>
            </a:r>
            <a:r>
              <a:rPr lang="en-US" dirty="0" smtClean="0"/>
              <a:t>cycle </a:t>
            </a:r>
            <a:r>
              <a:rPr lang="en-US" dirty="0"/>
              <a:t>per core)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Internal </a:t>
            </a:r>
            <a:r>
              <a:rPr lang="en-US" dirty="0"/>
              <a:t>RAM: </a:t>
            </a:r>
            <a:r>
              <a:rPr lang="en-US" dirty="0" smtClean="0"/>
              <a:t>16</a:t>
            </a:r>
            <a:r>
              <a:rPr lang="en-US" dirty="0" smtClean="0"/>
              <a:t> GB, </a:t>
            </a:r>
            <a:r>
              <a:rPr lang="en-US" dirty="0" smtClean="0"/>
              <a:t>900</a:t>
            </a:r>
            <a:r>
              <a:rPr lang="en-US" dirty="0" smtClean="0"/>
              <a:t> </a:t>
            </a:r>
            <a:r>
              <a:rPr lang="en-US" dirty="0" smtClean="0"/>
              <a:t>GB/sec </a:t>
            </a:r>
            <a:r>
              <a:rPr lang="en-US" dirty="0" smtClean="0"/>
              <a:t>(</a:t>
            </a:r>
            <a:r>
              <a:rPr lang="en-US" dirty="0" smtClean="0"/>
              <a:t>vs</a:t>
            </a:r>
            <a:r>
              <a:rPr lang="en-US" dirty="0" smtClean="0"/>
              <a:t> ~200 </a:t>
            </a:r>
            <a:r>
              <a:rPr lang="en-US" dirty="0"/>
              <a:t>GB/sec for regular RAM)</a:t>
            </a:r>
          </a:p>
          <a:p>
            <a:pPr>
              <a:spcBef>
                <a:spcPts val="0"/>
              </a:spcBef>
            </a:pPr>
            <a:r>
              <a:rPr lang="en-US" dirty="0"/>
              <a:t>Has to be plugged into a </a:t>
            </a:r>
            <a:r>
              <a:rPr lang="en-US" dirty="0" err="1"/>
              <a:t>PCIe</a:t>
            </a:r>
            <a:r>
              <a:rPr lang="en-US" dirty="0"/>
              <a:t> slot </a:t>
            </a:r>
            <a:r>
              <a:rPr lang="en-US" dirty="0" smtClean="0"/>
              <a:t>(</a:t>
            </a:r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GB/sec per GPU card</a:t>
            </a:r>
            <a:r>
              <a:rPr lang="en-US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 smtClean="0">
                <a:latin typeface="Courier New" pitchFamily="49" charset="0"/>
                <a:cs typeface="Courier New" pitchFamily="49" charset="0"/>
                <a:hlinkClick r:id="rId3"/>
              </a:rPr>
              <a:t>http://www.nvidia.com/content/PDF/Volta-Datasheet.pdf</a:t>
            </a:r>
            <a:endParaRPr lang="en-US" sz="145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 smtClean="0">
                <a:latin typeface="Courier New" pitchFamily="49" charset="0"/>
                <a:cs typeface="Courier New" pitchFamily="49" charset="0"/>
                <a:hlinkClick r:id="rId4"/>
              </a:rPr>
              <a:t>https://en.wikipedia.org/wiki/Nvidia_Tesla</a:t>
            </a:r>
            <a:endParaRPr lang="en-US" sz="145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1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3E975-7A99-4F07-B2AE-E24360AAE179}" type="slidenum">
              <a:rPr lang="en-US"/>
              <a:pPr/>
              <a:t>55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</a:t>
            </a:r>
            <a:r>
              <a:rPr lang="en-US" sz="3600" dirty="0" smtClean="0"/>
              <a:t>Top x86 </a:t>
            </a:r>
            <a:r>
              <a:rPr lang="en-US" sz="3600" dirty="0"/>
              <a:t>vs </a:t>
            </a:r>
            <a:r>
              <a:rPr lang="en-US" sz="3600" dirty="0" smtClean="0"/>
              <a:t>NVIDIA </a:t>
            </a:r>
            <a:r>
              <a:rPr lang="en-US" sz="3600" dirty="0" smtClean="0"/>
              <a:t>V100</a:t>
            </a:r>
            <a:endParaRPr lang="en-US" sz="3600" dirty="0"/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Let’s compare the best dual socket x86 server today vs </a:t>
            </a:r>
            <a:r>
              <a:rPr lang="en-US" dirty="0" smtClean="0"/>
              <a:t>V100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0731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93735"/>
              </p:ext>
            </p:extLst>
          </p:nvPr>
        </p:nvGraphicFramePr>
        <p:xfrm>
          <a:off x="609600" y="1676400"/>
          <a:ext cx="8001000" cy="4433572"/>
        </p:xfrm>
        <a:graphic>
          <a:graphicData uri="http://schemas.openxmlformats.org/drawingml/2006/table">
            <a:tbl>
              <a:tblPr/>
              <a:tblGrid>
                <a:gridCol w="2505364"/>
                <a:gridCol w="2343727"/>
                <a:gridCol w="3151909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Intel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8180 28-core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V100         dual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cards in an x86 server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DP FLOPs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3.0464 TFLOPs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14 TFLOPs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(4.6x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SP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FLOPs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6.0928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FLOPs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28 TFLOPs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(4.6x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HP FLOPs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 TFLOPs HP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RAM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~200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~1800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GB/sec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(9x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PCIe BW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GB/sec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Needs x86 server to be part of?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 x86 server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Power/Heat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~400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×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 + ~400 W (~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2.25x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Code portable?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OpenACC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OpenCL)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33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4937C-B6BF-427F-A1D8-93BC6AF42831}" type="slidenum">
              <a:rPr lang="en-US"/>
              <a:pPr/>
              <a:t>56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 </a:t>
            </a:r>
            <a:r>
              <a:rPr lang="en-US" sz="3600" dirty="0" smtClean="0"/>
              <a:t>Top x86 </a:t>
            </a:r>
            <a:r>
              <a:rPr lang="en-US" sz="3600" dirty="0"/>
              <a:t>vs </a:t>
            </a:r>
            <a:r>
              <a:rPr lang="en-US" sz="3600" dirty="0" smtClean="0"/>
              <a:t>NVIDIA </a:t>
            </a:r>
            <a:r>
              <a:rPr lang="en-US" sz="3600" dirty="0" smtClean="0"/>
              <a:t>V100</a:t>
            </a:r>
            <a:endParaRPr lang="en-US" sz="3600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Here are some interesting measures:</a:t>
            </a:r>
          </a:p>
        </p:txBody>
      </p:sp>
      <p:graphicFrame>
        <p:nvGraphicFramePr>
          <p:cNvPr id="1074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91271"/>
              </p:ext>
            </p:extLst>
          </p:nvPr>
        </p:nvGraphicFramePr>
        <p:xfrm>
          <a:off x="762000" y="1676400"/>
          <a:ext cx="7696200" cy="3346450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2971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Dual socket, Intel 8180 28-core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NVIDIA Tesla V100         dual cards in an x86 server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~7.6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~15.6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(~2x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GFLOPS/Watt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~15.2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~31.1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GFLOPs/Watt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(~2x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DP TFLOPs/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~44.3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 TFLOPs/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~38.6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~88.6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TFLOPs/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ft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(2.3x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DP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(44%)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 per PFLOP 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racks/PFLOP SP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(40%)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3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B4717-ADBA-4AA9-ADE6-E6F0AA76972F}" type="slidenum">
              <a:rPr lang="en-US"/>
              <a:pPr/>
              <a:t>57</a:t>
            </a:fld>
            <a:endParaRPr lang="en-US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Are the Downsides?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You have to rewrite your code into CUDA or OpenCL or PGI accelerator </a:t>
            </a:r>
            <a:r>
              <a:rPr lang="en-US" dirty="0" smtClean="0"/>
              <a:t>directives (or </a:t>
            </a:r>
            <a:r>
              <a:rPr lang="en-US" dirty="0" smtClean="0"/>
              <a:t>maybe </a:t>
            </a:r>
            <a:r>
              <a:rPr lang="en-US" dirty="0" smtClean="0"/>
              <a:t>OpenMP).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sz="2400" dirty="0"/>
              <a:t>CUDA: </a:t>
            </a:r>
            <a:r>
              <a:rPr lang="en-US" sz="2400" dirty="0" smtClean="0"/>
              <a:t>Proprietary</a:t>
            </a:r>
          </a:p>
          <a:p>
            <a:pPr lvl="1">
              <a:spcBef>
                <a:spcPts val="400"/>
              </a:spcBef>
            </a:pPr>
            <a:r>
              <a:rPr lang="en-US" sz="2400" dirty="0" err="1" smtClean="0"/>
              <a:t>OpenCL</a:t>
            </a:r>
            <a:r>
              <a:rPr lang="en-US" sz="2400" dirty="0"/>
              <a:t>: portable but cumbersome</a:t>
            </a:r>
          </a:p>
          <a:p>
            <a:pPr lvl="1">
              <a:spcBef>
                <a:spcPts val="400"/>
              </a:spcBef>
            </a:pPr>
            <a:r>
              <a:rPr lang="en-US" sz="2400" dirty="0" err="1" smtClean="0"/>
              <a:t>OpenACC</a:t>
            </a:r>
            <a:r>
              <a:rPr lang="en-US" sz="2400" dirty="0" smtClean="0"/>
              <a:t>, </a:t>
            </a:r>
            <a:r>
              <a:rPr lang="en-US" sz="2400" dirty="0" err="1" smtClean="0"/>
              <a:t>OpenMP</a:t>
            </a:r>
            <a:r>
              <a:rPr lang="en-US" sz="2400" dirty="0" smtClean="0"/>
              <a:t> 4.x: </a:t>
            </a:r>
            <a:r>
              <a:rPr lang="en-US" sz="2400" dirty="0" smtClean="0"/>
              <a:t>portable, but which to choose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588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710E1-1723-4B42-B65C-4C712E8B69E3}" type="slidenum">
              <a:rPr lang="en-US"/>
              <a:pPr/>
              <a:t>58</a:t>
            </a:fld>
            <a:endParaRPr lang="en-US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Programming for Performance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The biggest single performance bottleneck on GPU cards today is the </a:t>
            </a:r>
            <a:r>
              <a:rPr lang="en-US" dirty="0" err="1"/>
              <a:t>PCIe</a:t>
            </a:r>
            <a:r>
              <a:rPr lang="en-US" dirty="0"/>
              <a:t> slot: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PCI 3.0 x16: 16 GB/sec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2666 </a:t>
            </a:r>
            <a:r>
              <a:rPr lang="en-US" dirty="0"/>
              <a:t>MHz </a:t>
            </a:r>
            <a:r>
              <a:rPr lang="en-US" dirty="0" smtClean="0"/>
              <a:t>current architectures:  up to </a:t>
            </a:r>
            <a:r>
              <a:rPr lang="en-US" dirty="0" smtClean="0"/>
              <a:t>~200 </a:t>
            </a:r>
            <a:r>
              <a:rPr lang="en-US" dirty="0" smtClean="0"/>
              <a:t>GB/sec per server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Accelerator </a:t>
            </a:r>
            <a:r>
              <a:rPr lang="en-US" dirty="0"/>
              <a:t>card RAM: </a:t>
            </a:r>
            <a:r>
              <a:rPr lang="en-US" dirty="0" smtClean="0"/>
              <a:t>90</a:t>
            </a:r>
            <a:r>
              <a:rPr lang="en-US" dirty="0" smtClean="0"/>
              <a:t>0 </a:t>
            </a:r>
            <a:r>
              <a:rPr lang="en-US" dirty="0"/>
              <a:t>GB/sec per card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Your goal:</a:t>
            </a:r>
          </a:p>
          <a:p>
            <a:pPr>
              <a:spcBef>
                <a:spcPts val="0"/>
              </a:spcBef>
            </a:pPr>
            <a:r>
              <a:rPr lang="en-US" dirty="0"/>
              <a:t>At startup, move the data from x86 server RAM into </a:t>
            </a:r>
            <a:r>
              <a:rPr lang="en-US" dirty="0" smtClean="0"/>
              <a:t>accelerator RAM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Do almost all the work inside the </a:t>
            </a:r>
            <a:r>
              <a:rPr lang="en-US" dirty="0" smtClean="0"/>
              <a:t>accelerator.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Use the x86 server only for I/O and message passing, to minimize the amount of data moved through the </a:t>
            </a:r>
            <a:r>
              <a:rPr lang="en-US" dirty="0" err="1"/>
              <a:t>PCIe</a:t>
            </a:r>
            <a:r>
              <a:rPr lang="en-US" dirty="0"/>
              <a:t> slot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 smtClean="0"/>
              <a:t>NOTE</a:t>
            </a:r>
            <a:r>
              <a:rPr lang="en-US" dirty="0" smtClean="0"/>
              <a:t>: This </a:t>
            </a:r>
            <a:r>
              <a:rPr lang="en-US" b="1" u="sng" dirty="0" smtClean="0"/>
              <a:t>DOESN’T</a:t>
            </a:r>
            <a:r>
              <a:rPr lang="en-US" dirty="0" smtClean="0"/>
              <a:t> apply to current Intel MIC.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7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 dirty="0" smtClean="0"/>
              <a:t>Machine Learning</a:t>
            </a:r>
            <a:br>
              <a:rPr lang="en-US" sz="6000" dirty="0" smtClean="0"/>
            </a:br>
            <a:r>
              <a:rPr lang="en-US" sz="6000" dirty="0" smtClean="0"/>
              <a:t>on Accelerators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84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6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YouTub</a:t>
            </a:r>
            <a:r>
              <a:rPr lang="en-US" sz="3600" dirty="0"/>
              <a:t>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or an Android or iOS handheld using YouTube.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Go to YouTube via your preferred web browser or app, and then search for: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Supercomputing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InPlainEnglish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InPlainEnglish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all one word.)</a:t>
            </a:r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smtClean="0"/>
              <a:t>Skyler Donahue of </a:t>
            </a:r>
            <a:r>
              <a:rPr lang="en-US" dirty="0"/>
              <a:t>OneNet for providing this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5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hine Learning Example">
            <a:extLst>
              <a:ext uri="{FF2B5EF4-FFF2-40B4-BE49-F238E27FC236}">
                <a16:creationId xmlns:a16="http://schemas.microsoft.com/office/drawing/2014/main" xmlns="" id="{D70C9602-91B7-4A68-B6DE-F7BE1E2610F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b="3110"/>
          <a:stretch>
            <a:fillRect/>
          </a:stretch>
        </p:blipFill>
        <p:spPr bwMode="auto">
          <a:xfrm>
            <a:off x="2208784" y="1600200"/>
            <a:ext cx="4845494" cy="39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515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B5E25-68CF-4A01-BC00-28C594E5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44207-91F9-4451-9C88-B9988530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Machine Learning is the part of Artificial Intelligence (AI) </a:t>
            </a:r>
            <a:r>
              <a:rPr lang="en-US" dirty="0" smtClean="0"/>
              <a:t>         that </a:t>
            </a:r>
            <a:r>
              <a:rPr lang="en-US" dirty="0"/>
              <a:t>involves a computer “learning” how to produce a good output, or action, given a set of </a:t>
            </a:r>
            <a:r>
              <a:rPr lang="en-US" dirty="0" smtClean="0"/>
              <a:t>inputs.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humans react when a basketball is heading toward </a:t>
            </a:r>
            <a:r>
              <a:rPr lang="en-US" dirty="0" smtClean="0"/>
              <a:t>us?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about a </a:t>
            </a:r>
            <a:r>
              <a:rPr lang="en-US" dirty="0" smtClean="0"/>
              <a:t>truck?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decide which gallon of milk to </a:t>
            </a:r>
            <a:r>
              <a:rPr lang="en-US" dirty="0" smtClean="0"/>
              <a:t>buy?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where to get the best haircut?</a:t>
            </a:r>
          </a:p>
          <a:p>
            <a:r>
              <a:rPr lang="en-US" dirty="0"/>
              <a:t>For </a:t>
            </a:r>
            <a:r>
              <a:rPr lang="en-US" dirty="0" smtClean="0"/>
              <a:t>Machine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to be appropriate, there must </a:t>
            </a:r>
            <a:r>
              <a:rPr lang="en-US" dirty="0" smtClean="0"/>
              <a:t>exist            three conditions</a:t>
            </a:r>
            <a:r>
              <a:rPr lang="en-US" dirty="0"/>
              <a:t>: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There must exist a large data set of inputs and outputs.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There must be some sort of pattern in the data set.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It must be difficult for humans to discern a mathematical pattern to the data.</a:t>
            </a:r>
          </a:p>
          <a:p>
            <a:r>
              <a:rPr lang="en-US" dirty="0"/>
              <a:t>If the above </a:t>
            </a:r>
            <a:r>
              <a:rPr lang="en-US" dirty="0" smtClean="0"/>
              <a:t>three </a:t>
            </a:r>
            <a:r>
              <a:rPr lang="en-US" dirty="0"/>
              <a:t>conditions are not met, applying </a:t>
            </a:r>
            <a:r>
              <a:rPr lang="en-US" dirty="0" smtClean="0"/>
              <a:t>              </a:t>
            </a:r>
            <a:r>
              <a:rPr lang="en-US" dirty="0" smtClean="0"/>
              <a:t>M</a:t>
            </a:r>
            <a:r>
              <a:rPr lang="en-US" dirty="0" smtClean="0"/>
              <a:t>achine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through structured inference learning is futile.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430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B8C9E-AEAB-4D86-A19A-2390F07F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Components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D59DBB-140D-4B70-8D29-F9C10E458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of </a:t>
            </a:r>
            <a:r>
              <a:rPr lang="en-US" dirty="0" smtClean="0"/>
              <a:t>Machine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Data for the </a:t>
            </a:r>
            <a:r>
              <a:rPr lang="en-US" dirty="0"/>
              <a:t>M</a:t>
            </a:r>
            <a:r>
              <a:rPr lang="en-US" dirty="0" smtClean="0"/>
              <a:t>achine Learning </a:t>
            </a:r>
            <a:r>
              <a:rPr lang="en-US" dirty="0"/>
              <a:t>algorithm</a:t>
            </a:r>
          </a:p>
          <a:p>
            <a:pPr lvl="1"/>
            <a:r>
              <a:rPr lang="en-US" dirty="0"/>
              <a:t>Output (or Decision) </a:t>
            </a:r>
          </a:p>
          <a:p>
            <a:pPr lvl="1"/>
            <a:r>
              <a:rPr lang="en-US" dirty="0"/>
              <a:t>Structured learning component, which is performed by </a:t>
            </a:r>
            <a:r>
              <a:rPr lang="en-US" dirty="0" smtClean="0"/>
              <a:t>       the </a:t>
            </a:r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algorithm to understand the pattern of the Data input to produce Output (or Decision).</a:t>
            </a:r>
          </a:p>
          <a:p>
            <a:pPr lvl="1"/>
            <a:r>
              <a:rPr lang="en-US" dirty="0"/>
              <a:t>The expression that the </a:t>
            </a:r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formulates is called the Mapping Function. </a:t>
            </a:r>
          </a:p>
          <a:p>
            <a:pPr lvl="1"/>
            <a:r>
              <a:rPr lang="en-US" dirty="0"/>
              <a:t>The Mapping Function is used to learn the Target Function, which is </a:t>
            </a:r>
            <a:r>
              <a:rPr lang="en-US" dirty="0" smtClean="0"/>
              <a:t>the ultimate </a:t>
            </a:r>
            <a:r>
              <a:rPr lang="en-US" dirty="0"/>
              <a:t>output of </a:t>
            </a:r>
            <a:r>
              <a:rPr lang="en-US" dirty="0" smtClean="0"/>
              <a:t>Machine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r>
              <a:rPr lang="en-US" dirty="0"/>
              <a:t>, and presumably </a:t>
            </a:r>
            <a:r>
              <a:rPr lang="en-US" dirty="0" smtClean="0"/>
              <a:t>is not </a:t>
            </a:r>
            <a:r>
              <a:rPr lang="en-US" dirty="0"/>
              <a:t>a function that can be solved perfectly by mathematics.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1680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08083-1284-47FD-9917-1FE4874B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</a:t>
            </a:r>
            <a:r>
              <a:rPr lang="en-US" sz="3600" dirty="0" smtClean="0"/>
              <a:t>Does </a:t>
            </a:r>
            <a:r>
              <a:rPr lang="en-US" sz="3600" dirty="0"/>
              <a:t>Machine Learning </a:t>
            </a:r>
            <a:r>
              <a:rPr lang="en-US" sz="3600" dirty="0" smtClean="0"/>
              <a:t>Give </a:t>
            </a:r>
            <a:r>
              <a:rPr lang="en-US" sz="3600" dirty="0"/>
              <a:t>U</a:t>
            </a:r>
            <a:r>
              <a:rPr lang="en-US" sz="3600" dirty="0" smtClean="0"/>
              <a:t>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6AF35F-74BC-4CAC-8D33-DA526B93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r>
              <a:rPr lang="en-US" dirty="0"/>
              <a:t>Machine Learning ultimately provides us an </a:t>
            </a:r>
            <a:r>
              <a:rPr lang="en-US" b="1" u="sng" dirty="0"/>
              <a:t>estimate</a:t>
            </a:r>
            <a:r>
              <a:rPr lang="en-US" dirty="0"/>
              <a:t> of a </a:t>
            </a:r>
            <a:r>
              <a:rPr lang="en-US" b="1" u="sng" dirty="0"/>
              <a:t>predictive model</a:t>
            </a:r>
            <a:r>
              <a:rPr lang="en-US" dirty="0"/>
              <a:t> that best generalizes to particular type of data.</a:t>
            </a:r>
          </a:p>
          <a:p>
            <a:r>
              <a:rPr lang="en-US" dirty="0"/>
              <a:t>The Data used to </a:t>
            </a:r>
            <a:r>
              <a:rPr lang="en-US" dirty="0" smtClean="0"/>
              <a:t>teach </a:t>
            </a:r>
            <a:r>
              <a:rPr lang="en-US" dirty="0"/>
              <a:t>the model is critical. The larger and cleaner the dataset is, the better the estimate of a predictive model will be.</a:t>
            </a:r>
          </a:p>
          <a:p>
            <a:r>
              <a:rPr lang="en-US" dirty="0"/>
              <a:t>Because the requirements for </a:t>
            </a:r>
            <a:r>
              <a:rPr lang="en-US" b="1" u="sng" dirty="0"/>
              <a:t>effective</a:t>
            </a:r>
            <a:r>
              <a:rPr lang="en-US" dirty="0"/>
              <a:t> use of </a:t>
            </a:r>
            <a:r>
              <a:rPr lang="en-US" dirty="0" smtClean="0"/>
              <a:t>Machine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r>
              <a:rPr lang="en-US" dirty="0"/>
              <a:t>, it is not an analysis methodology that is in any way universal.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717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58654-88AF-4735-9B3D-7C71F2B8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and GPGPUs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96FF7A-9AD4-48A8-98CB-1BAEF682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1447"/>
            <a:ext cx="8610600" cy="4648200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dirty="0"/>
              <a:t>M</a:t>
            </a:r>
            <a:r>
              <a:rPr lang="en-US" dirty="0" smtClean="0"/>
              <a:t>achine </a:t>
            </a:r>
            <a:r>
              <a:rPr lang="en-US" dirty="0"/>
              <a:t>L</a:t>
            </a:r>
            <a:r>
              <a:rPr lang="en-US" dirty="0" smtClean="0"/>
              <a:t>earning algorithms </a:t>
            </a:r>
            <a:r>
              <a:rPr lang="en-US" dirty="0"/>
              <a:t>do calculations on </a:t>
            </a:r>
            <a:r>
              <a:rPr lang="en-US" dirty="0" smtClean="0"/>
              <a:t>            fast </a:t>
            </a:r>
            <a:r>
              <a:rPr lang="en-US" dirty="0"/>
              <a:t>GPGPUs, using half-precision arithmetic.</a:t>
            </a:r>
          </a:p>
          <a:p>
            <a:r>
              <a:rPr lang="en-US" dirty="0" smtClean="0"/>
              <a:t>Half Precision </a:t>
            </a:r>
            <a:r>
              <a:rPr lang="en-US" dirty="0"/>
              <a:t>(less precise) arithmetic can be use </a:t>
            </a:r>
            <a:r>
              <a:rPr lang="en-US" dirty="0" smtClean="0"/>
              <a:t>because: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data sets should be (and are) </a:t>
            </a:r>
            <a:r>
              <a:rPr lang="en-US" dirty="0" smtClean="0"/>
              <a:t>large;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recision </a:t>
            </a:r>
            <a:r>
              <a:rPr lang="en-US" dirty="0"/>
              <a:t>is not nearly as important as the data having a trend, or </a:t>
            </a:r>
            <a:r>
              <a:rPr lang="en-US" dirty="0" smtClean="0"/>
              <a:t>pattern;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few inaccurate variables in the learning data should be overwhelmed by data that </a:t>
            </a:r>
            <a:r>
              <a:rPr lang="en-US" b="1" u="sng" dirty="0" smtClean="0"/>
              <a:t>is</a:t>
            </a:r>
            <a:r>
              <a:rPr lang="en-US" dirty="0" smtClean="0"/>
              <a:t> accurate.</a:t>
            </a:r>
            <a:endParaRPr lang="en-US" dirty="0"/>
          </a:p>
          <a:p>
            <a:r>
              <a:rPr lang="en-US" dirty="0"/>
              <a:t>Using </a:t>
            </a:r>
            <a:r>
              <a:rPr lang="en-US" dirty="0" smtClean="0"/>
              <a:t>Half Precision </a:t>
            </a:r>
            <a:r>
              <a:rPr lang="en-US" dirty="0"/>
              <a:t>data speeds up GPGPUs communications, and therefore the total processing time.</a:t>
            </a:r>
          </a:p>
          <a:p>
            <a:r>
              <a:rPr lang="en-US" dirty="0"/>
              <a:t>It’s not unusual to find many 4x4 matrix operations in ML </a:t>
            </a:r>
            <a:r>
              <a:rPr lang="en-US" dirty="0" smtClean="0"/>
              <a:t>code – so it’s easy to map ML code onto rendering hardware.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8117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E0DB3-65BF-4126-B46F-369024C0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4x4 matrices?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C99876-3AD5-437C-B2EF-002620F1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1447"/>
            <a:ext cx="7924800" cy="4648200"/>
          </a:xfrm>
        </p:spPr>
        <p:txBody>
          <a:bodyPr/>
          <a:lstStyle/>
          <a:p>
            <a:r>
              <a:rPr lang="en-US" dirty="0"/>
              <a:t>GPUs were designed to solve 4x4 matrices very fast and </a:t>
            </a:r>
            <a:r>
              <a:rPr lang="en-US" dirty="0" smtClean="0"/>
              <a:t>   in </a:t>
            </a:r>
            <a:r>
              <a:rPr lang="en-US" dirty="0"/>
              <a:t>parallel, to serve their original purpose of doing very fast </a:t>
            </a:r>
            <a:r>
              <a:rPr lang="en-US" dirty="0" smtClean="0"/>
              <a:t>3D </a:t>
            </a:r>
            <a:r>
              <a:rPr lang="en-US" dirty="0"/>
              <a:t>graphics.</a:t>
            </a:r>
          </a:p>
          <a:p>
            <a:pPr lvl="1"/>
            <a:r>
              <a:rPr lang="en-US" dirty="0"/>
              <a:t>Using 4x4 matrices, you can describe </a:t>
            </a:r>
            <a:r>
              <a:rPr lang="en-US" b="1" i="1" u="sng" dirty="0"/>
              <a:t>rotation</a:t>
            </a:r>
            <a:r>
              <a:rPr lang="en-US" dirty="0"/>
              <a:t>, </a:t>
            </a:r>
            <a:r>
              <a:rPr lang="en-US" b="1" i="1" u="sng" dirty="0" smtClean="0"/>
              <a:t>translation</a:t>
            </a:r>
            <a:r>
              <a:rPr lang="en-US" dirty="0" smtClean="0"/>
              <a:t> (moving things around) </a:t>
            </a:r>
            <a:r>
              <a:rPr lang="en-US" dirty="0"/>
              <a:t>and </a:t>
            </a:r>
            <a:r>
              <a:rPr lang="en-US" b="1" i="1" u="sng" dirty="0"/>
              <a:t>scaling</a:t>
            </a:r>
            <a:r>
              <a:rPr lang="en-US" dirty="0"/>
              <a:t> </a:t>
            </a:r>
            <a:r>
              <a:rPr lang="en-US" dirty="0" smtClean="0"/>
              <a:t>(making things bigger or smaller) at </a:t>
            </a:r>
            <a:r>
              <a:rPr lang="en-US" dirty="0"/>
              <a:t>the same time, vital for calculating the “next color” of a pixel.</a:t>
            </a:r>
          </a:p>
          <a:p>
            <a:r>
              <a:rPr lang="en-US" dirty="0"/>
              <a:t>Programmers writing the linear algebra part of their ML system are rewarded with increased performance if they can translate it to as much 4x4 matrix algebra as possible.</a:t>
            </a:r>
          </a:p>
          <a:p>
            <a:r>
              <a:rPr lang="en-US" dirty="0"/>
              <a:t>The other parts of ML systems generally involve statistical and probability calculations, which are not nearly as quick on GPUs.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1315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Jan 23: Storage: </a:t>
            </a:r>
            <a:r>
              <a:rPr lang="en-US" sz="20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Jan </a:t>
            </a:r>
            <a:r>
              <a:rPr lang="en-US" sz="2000" dirty="0" smtClean="0"/>
              <a:t>30: </a:t>
            </a:r>
            <a:r>
              <a:rPr lang="en-US" sz="2000" dirty="0"/>
              <a:t>The Tyranny of the Storage </a:t>
            </a:r>
            <a:r>
              <a:rPr lang="en-US" sz="2000" dirty="0" smtClean="0"/>
              <a:t>Hierarchy Part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Feb  </a:t>
            </a:r>
            <a:r>
              <a:rPr lang="en-US" sz="1000" dirty="0" smtClean="0"/>
              <a:t> </a:t>
            </a:r>
            <a:r>
              <a:rPr lang="en-US" sz="2000" dirty="0" smtClean="0"/>
              <a:t>6: </a:t>
            </a:r>
            <a:r>
              <a:rPr lang="en-US" sz="2000" dirty="0"/>
              <a:t>The Tyranny of the Storage Hierarchy Part </a:t>
            </a:r>
            <a:r>
              <a:rPr lang="en-US" sz="2000" dirty="0" smtClean="0"/>
              <a:t>II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Feb </a:t>
            </a:r>
            <a:r>
              <a:rPr lang="en-US" sz="2000" dirty="0" smtClean="0"/>
              <a:t>13: </a:t>
            </a:r>
            <a:r>
              <a:rPr lang="en-US" sz="2000" dirty="0"/>
              <a:t>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20: </a:t>
            </a:r>
            <a:r>
              <a:rPr lang="en-US" sz="2000" dirty="0"/>
              <a:t>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27: Multicore </a:t>
            </a:r>
            <a:r>
              <a:rPr lang="en-US" sz="2000" dirty="0"/>
              <a:t>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March   6: </a:t>
            </a:r>
            <a:r>
              <a:rPr lang="en-US" sz="2000" dirty="0"/>
              <a:t>Distributed </a:t>
            </a:r>
            <a:r>
              <a:rPr lang="en-US" sz="2000" dirty="0" smtClean="0"/>
              <a:t>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</a:t>
            </a:r>
            <a:r>
              <a:rPr lang="en-US" sz="2000" dirty="0" smtClean="0"/>
              <a:t>13: </a:t>
            </a:r>
            <a:r>
              <a:rPr lang="en-US" sz="2000" b="1" dirty="0"/>
              <a:t>NO SESSION </a:t>
            </a:r>
            <a:r>
              <a:rPr lang="en-US" sz="2000" dirty="0" smtClean="0"/>
              <a:t>(Henry business travel)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20: </a:t>
            </a:r>
            <a:r>
              <a:rPr lang="en-US" sz="2000" b="1" dirty="0"/>
              <a:t>NO SESSION </a:t>
            </a:r>
            <a:r>
              <a:rPr lang="en-US" sz="2000" dirty="0"/>
              <a:t>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March 27: </a:t>
            </a:r>
            <a:r>
              <a:rPr lang="en-US" sz="2000" dirty="0"/>
              <a:t>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  3: </a:t>
            </a:r>
            <a:r>
              <a:rPr lang="en-US" sz="2000" dirty="0"/>
              <a:t>Multicore 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Apr </a:t>
            </a:r>
            <a:r>
              <a:rPr lang="en-US" sz="2000" dirty="0" smtClean="0"/>
              <a:t>10: </a:t>
            </a:r>
            <a:r>
              <a:rPr lang="en-US" sz="2000" b="1" dirty="0"/>
              <a:t>NO SESSION </a:t>
            </a:r>
            <a:r>
              <a:rPr lang="en-US" sz="2000" dirty="0"/>
              <a:t>(Henry business travel)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17: </a:t>
            </a:r>
            <a:r>
              <a:rPr lang="en-US" sz="2000" dirty="0"/>
              <a:t>High Throughput </a:t>
            </a:r>
            <a:r>
              <a:rPr lang="en-US" sz="2000" dirty="0" smtClean="0"/>
              <a:t>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Apr </a:t>
            </a:r>
            <a:r>
              <a:rPr lang="en-US" sz="2000" dirty="0" smtClean="0"/>
              <a:t>24: GPU: </a:t>
            </a:r>
            <a:r>
              <a:rPr lang="en-US" sz="2000" dirty="0"/>
              <a:t>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May  1: </a:t>
            </a:r>
            <a:r>
              <a:rPr lang="en-US" sz="2000" dirty="0"/>
              <a:t>Grab Bag: Scientific Libraries, I/O Libraries, </a:t>
            </a:r>
            <a:r>
              <a:rPr lang="en-US" sz="2000" dirty="0" smtClean="0"/>
              <a:t>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3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67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</a:t>
            </a:r>
            <a:r>
              <a:rPr lang="en-US" dirty="0"/>
              <a:t>operations staff </a:t>
            </a:r>
            <a:r>
              <a:rPr lang="en-US" dirty="0" smtClean="0"/>
              <a:t>(Dave </a:t>
            </a:r>
            <a:r>
              <a:rPr lang="en-US" dirty="0"/>
              <a:t>Akin, Patrick </a:t>
            </a:r>
            <a:r>
              <a:rPr lang="en-US" dirty="0" smtClean="0"/>
              <a:t>Calhoun, Kali McLennan, Jason </a:t>
            </a:r>
            <a:r>
              <a:rPr lang="en-US" dirty="0" err="1" smtClean="0"/>
              <a:t>Speckman</a:t>
            </a:r>
            <a:r>
              <a:rPr lang="en-US" dirty="0" smtClean="0"/>
              <a:t>, Brett Zimmerman)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Research Computing Facilitators (Jim Ferguson, Horst Severini)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Debi </a:t>
            </a:r>
            <a:r>
              <a:rPr lang="en-US" dirty="0" err="1" smtClean="0"/>
              <a:t>Gentis</a:t>
            </a:r>
            <a:r>
              <a:rPr lang="en-US" dirty="0" smtClean="0"/>
              <a:t>, OSCER Coordinator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Kyle Dudgeon, OSCER Manager of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Ashish </a:t>
            </a:r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/>
              <a:t>Managing Director for Research IT </a:t>
            </a:r>
            <a:r>
              <a:rPr lang="en-US" dirty="0" smtClean="0"/>
              <a:t>Services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OU IT network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OneNet: Skyler Donahue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Oklahoma State U: Dana Brunson</a:t>
            </a:r>
          </a:p>
        </p:txBody>
      </p:sp>
    </p:spTree>
    <p:extLst>
      <p:ext uri="{BB962C8B-B14F-4D97-AF65-F5344CB8AC3E}">
        <p14:creationId xmlns:p14="http://schemas.microsoft.com/office/powerpoint/2010/main" val="228532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68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09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2018!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339056"/>
            <a:ext cx="8478838" cy="46482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Linux Clusters Institute workshops</a:t>
            </a: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http://www.linuxclustersinstitute.org/workshops/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 smtClean="0"/>
              <a:t>Introductory HPC Cluster System Administration: May 14-18 2018 </a:t>
            </a:r>
            <a:r>
              <a:rPr lang="en-US" sz="1400" dirty="0"/>
              <a:t>@ </a:t>
            </a:r>
            <a:r>
              <a:rPr lang="en-US" sz="1400" dirty="0" smtClean="0"/>
              <a:t>U Nebraska, Lincoln NE USA</a:t>
            </a: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HPC Cluster System Administration: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 13-17 2018 @ Yale U, New Haven CT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Great Plains Network Annual Meeting: details coming soon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Advanced </a:t>
            </a:r>
            <a:r>
              <a:rPr lang="en-US" sz="1800" dirty="0"/>
              <a:t>Cyberinfrastructure Research &amp; Education Facilitators (ACI-REF) Virtual </a:t>
            </a:r>
            <a:r>
              <a:rPr lang="en-US" sz="1800" dirty="0" smtClean="0"/>
              <a:t>Residency Aug 5-10 2018, U Oklahoma, Norman OK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PEARC 2018, July 22-27, Pittsburgh PA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https://www.pearc18.pearc.org/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IEEE Cluster 2018, Sep 10-13, Belfast UK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https://cluster2018.github.io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b="1" dirty="0" smtClean="0"/>
              <a:t>OKLAHOMA SUPERCOMPUTING SYMPOSIUM 2018, Sep 25-26 2018 @ OU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SC18 supercomputing conference, Nov 11-16 2018, Dallas TX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http://sc18.supercomputing.org/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7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Twitch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or an Android or iOS handheld using Twitch.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Go to:</a:t>
            </a:r>
          </a:p>
          <a:p>
            <a:pPr algn="ctr">
              <a:buFont typeface="Wingdings" pitchFamily="2" charset="2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http://www.twitch.tv/sipe2018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smtClean="0"/>
              <a:t>Skyler Donahue of </a:t>
            </a:r>
            <a:r>
              <a:rPr lang="en-US" dirty="0"/>
              <a:t>OneNet for providing this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PLEASE </a:t>
            </a:r>
            <a:r>
              <a:rPr lang="en-US" b="1" dirty="0"/>
              <a:t>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1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/>
              <a:t>Thanks for your attention!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</a:t>
            </a:r>
            <a:r>
              <a:rPr lang="en-US" sz="6000" dirty="0" smtClean="0"/>
              <a:t>?</a:t>
            </a:r>
            <a:br>
              <a:rPr lang="en-US" sz="6000" dirty="0" smtClean="0"/>
            </a:br>
            <a:r>
              <a:rPr lang="en-US" sz="3200" dirty="0" smtClean="0">
                <a:hlinkClick r:id="rId5"/>
              </a:rPr>
              <a:t>www.oscer.ou.edu</a:t>
            </a:r>
            <a:endParaRPr lang="en-US" sz="3200" dirty="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214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1E775-5E6B-47FF-ADF7-20B91A0A8C2E}" type="slidenum">
              <a:rPr lang="en-US"/>
              <a:pPr/>
              <a:t>71</a:t>
            </a:fld>
            <a:endParaRPr lang="en-US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Does CUDA Help?</a:t>
            </a:r>
          </a:p>
        </p:txBody>
      </p:sp>
      <p:graphicFrame>
        <p:nvGraphicFramePr>
          <p:cNvPr id="1077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28800"/>
          <a:ext cx="836136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6359040" imgH="2105280" progId="Excel.Sheet.8">
                  <p:embed/>
                </p:oleObj>
              </mc:Choice>
              <mc:Fallback>
                <p:oleObj name="Worksheet" r:id="rId3" imgW="6359040" imgH="21052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361363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393825" y="4851400"/>
            <a:ext cx="6081713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  <a:hlinkClick r:id="rId5"/>
              </a:rPr>
              <a:t>http://www.nvidia.com/object/IO_43499.html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CUDA</a:t>
            </a:r>
            <a:br>
              <a:rPr lang="en-US" sz="6000"/>
            </a:br>
            <a:r>
              <a:rPr lang="en-US" sz="6000"/>
              <a:t>Thread Hierarchy and Memory Hierarchy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 of these slides provided by Paul Gray, University of Northern Iowa</a:t>
            </a:r>
          </a:p>
        </p:txBody>
      </p:sp>
    </p:spTree>
    <p:extLst>
      <p:ext uri="{BB962C8B-B14F-4D97-AF65-F5344CB8AC3E}">
        <p14:creationId xmlns:p14="http://schemas.microsoft.com/office/powerpoint/2010/main" val="11218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pic>
        <p:nvPicPr>
          <p:cNvPr id="1079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440488" cy="2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79299" name="Text Box 3"/>
          <p:cNvSpPr txBox="1">
            <a:spLocks noChangeArrowheads="1"/>
          </p:cNvSpPr>
          <p:nvPr/>
        </p:nvSpPr>
        <p:spPr bwMode="auto">
          <a:xfrm>
            <a:off x="1358900" y="5029200"/>
            <a:ext cx="592296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Source: NVIDIA CUDA Programming Guide</a:t>
            </a: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CPU vs GPU Layout</a:t>
            </a:r>
          </a:p>
        </p:txBody>
      </p:sp>
      <p:sp>
        <p:nvSpPr>
          <p:cNvPr id="1079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47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31B3-09CC-48F1-99E2-D6C32D4DAF40}" type="slidenum">
              <a:rPr lang="en-US"/>
              <a:pPr/>
              <a:t>74</a:t>
            </a:fld>
            <a:endParaRPr lang="en-US"/>
          </a:p>
        </p:txBody>
      </p:sp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Kernel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kernel</a:t>
            </a:r>
            <a:r>
              <a:rPr lang="en-US"/>
              <a:t> is code (typically a function) that can be run inside the GPU.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Typically, the kernel code operates in lock-step on the stream processors inside the GPU.</a:t>
            </a:r>
          </a:p>
        </p:txBody>
      </p:sp>
    </p:spTree>
    <p:extLst>
      <p:ext uri="{BB962C8B-B14F-4D97-AF65-F5344CB8AC3E}">
        <p14:creationId xmlns:p14="http://schemas.microsoft.com/office/powerpoint/2010/main" val="42570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EEB7F-F895-4303-B127-98048DDFFBDA}" type="slidenum">
              <a:rPr lang="en-US"/>
              <a:pPr/>
              <a:t>75</a:t>
            </a:fld>
            <a:endParaRPr 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Thread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thread</a:t>
            </a:r>
            <a:r>
              <a:rPr lang="en-US"/>
              <a:t> is an execution of a kernel with a given index.</a:t>
            </a:r>
          </a:p>
          <a:p>
            <a:pPr>
              <a:buFont typeface="Wingdings" pitchFamily="2" charset="2"/>
              <a:buNone/>
            </a:pPr>
            <a:r>
              <a:rPr lang="en-US"/>
              <a:t>Each thread uses its index to access a specific subset of the elements of a target array, such that the collection of all threads cooperatively processes the entire data set.</a:t>
            </a:r>
          </a:p>
          <a:p>
            <a:pPr>
              <a:buFont typeface="Wingdings" pitchFamily="2" charset="2"/>
              <a:buNone/>
            </a:pPr>
            <a:r>
              <a:rPr lang="en-US"/>
              <a:t>So these are very much like threads in the OpenMP or pthreads sense – they even have shared variables and private variables.</a:t>
            </a:r>
          </a:p>
        </p:txBody>
      </p:sp>
    </p:spTree>
    <p:extLst>
      <p:ext uri="{BB962C8B-B14F-4D97-AF65-F5344CB8AC3E}">
        <p14:creationId xmlns:p14="http://schemas.microsoft.com/office/powerpoint/2010/main" val="277716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E7520F-FEF1-4733-86D0-1426F3CC7634}" type="slidenum">
              <a:rPr lang="en-US"/>
              <a:pPr/>
              <a:t>76</a:t>
            </a:fld>
            <a:endParaRPr lang="en-US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Block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CUDA, a </a:t>
            </a:r>
            <a:r>
              <a:rPr lang="en-US" b="1" i="1" u="sng" dirty="0"/>
              <a:t>block</a:t>
            </a:r>
            <a:r>
              <a:rPr lang="en-US" dirty="0"/>
              <a:t> is a group of threads.</a:t>
            </a:r>
          </a:p>
          <a:p>
            <a:r>
              <a:rPr lang="en-US" dirty="0"/>
              <a:t>Just like OpenMP threads, these could execute concurrently or independently, and in no particular order.</a:t>
            </a:r>
          </a:p>
          <a:p>
            <a:r>
              <a:rPr lang="en-US" dirty="0"/>
              <a:t>Threads can be coordinated somewhat, using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/>
              <a:t>function as a barrier, making all threads stop at a certain point in the kernel before moving on en mass. (This is like what happens at the end of an OpenMP loop.)</a:t>
            </a:r>
          </a:p>
        </p:txBody>
      </p:sp>
    </p:spTree>
    <p:extLst>
      <p:ext uri="{BB962C8B-B14F-4D97-AF65-F5344CB8AC3E}">
        <p14:creationId xmlns:p14="http://schemas.microsoft.com/office/powerpoint/2010/main" val="409915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29ED4-7DA3-4643-B70B-F6D2C0B35A52}" type="slidenum">
              <a:rPr lang="en-US"/>
              <a:pPr/>
              <a:t>77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Buzzword: Grid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CUDA, a </a:t>
            </a:r>
            <a:r>
              <a:rPr lang="en-US" b="1" i="1" u="sng"/>
              <a:t>grid</a:t>
            </a:r>
            <a:r>
              <a:rPr lang="en-US"/>
              <a:t> is a group of (thread) blocks, with no synchronization at all among the blocks.</a:t>
            </a:r>
          </a:p>
        </p:txBody>
      </p:sp>
    </p:spTree>
    <p:extLst>
      <p:ext uri="{BB962C8B-B14F-4D97-AF65-F5344CB8AC3E}">
        <p14:creationId xmlns:p14="http://schemas.microsoft.com/office/powerpoint/2010/main" val="245717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pic>
        <p:nvPicPr>
          <p:cNvPr id="1085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38250"/>
            <a:ext cx="3733800" cy="4837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343400" cy="4195763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Grids</a:t>
            </a:r>
            <a:r>
              <a:rPr lang="en-US"/>
              <a:t> map to GPUs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Blocks</a:t>
            </a:r>
            <a:r>
              <a:rPr lang="en-US"/>
              <a:t> map to the MultiProcessors (MP)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marL="741363" lvl="1" indent="-28416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/>
              <a:t>Blocks are never split across MPs, but an MP can have multiple blocks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Threads</a:t>
            </a:r>
            <a:r>
              <a:rPr lang="en-US"/>
              <a:t> map to Stream Processors (SP)</a:t>
            </a:r>
            <a:r>
              <a:rPr lang="ar-SA">
                <a:cs typeface="Arial" charset="0"/>
              </a:rPr>
              <a:t>‏</a:t>
            </a:r>
            <a:endParaRPr lang="en-US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i="1" u="sng"/>
              <a:t>Warps</a:t>
            </a:r>
            <a:r>
              <a:rPr lang="en-US"/>
              <a:t> are groups of (32) threads that execute simultaneously</a:t>
            </a:r>
          </a:p>
        </p:txBody>
      </p:sp>
      <p:sp>
        <p:nvSpPr>
          <p:cNvPr id="1085444" name="Text Box 4"/>
          <p:cNvSpPr txBox="1">
            <a:spLocks noChangeArrowheads="1"/>
          </p:cNvSpPr>
          <p:nvPr/>
        </p:nvSpPr>
        <p:spPr bwMode="auto">
          <a:xfrm>
            <a:off x="1295400" y="5486400"/>
            <a:ext cx="3729038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Image Source:</a:t>
            </a:r>
          </a:p>
          <a:p>
            <a:pPr algn="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NVIDIA CUDA Programming Guide</a:t>
            </a:r>
          </a:p>
        </p:txBody>
      </p:sp>
      <p:sp>
        <p:nvSpPr>
          <p:cNvPr id="10854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NVIDIA GPU Hierarchy</a:t>
            </a:r>
          </a:p>
        </p:txBody>
      </p:sp>
    </p:spTree>
    <p:extLst>
      <p:ext uri="{BB962C8B-B14F-4D97-AF65-F5344CB8AC3E}">
        <p14:creationId xmlns:p14="http://schemas.microsoft.com/office/powerpoint/2010/main" val="514627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572000"/>
          </a:xfrm>
          <a:ln/>
        </p:spPr>
        <p:txBody>
          <a:bodyPr lIns="0" tIns="0" rIns="0" bIns="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err="1">
                <a:latin typeface="Courier New" pitchFamily="49" charset="0"/>
              </a:rPr>
              <a:t>blockIdx.x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blockIdx.y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blockIdx.z</a:t>
            </a:r>
            <a:r>
              <a:rPr lang="en-US" dirty="0"/>
              <a:t> are built-in variables that returns the block ID in the x-axis, y-axis and z-axis of the block that is executing the given block of code.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threadIdx.x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threadIdx.y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threadidx.z</a:t>
            </a:r>
            <a:r>
              <a:rPr lang="en-US" dirty="0"/>
              <a:t> are   built-in variables that return the thread ID in the x-axis, y-axis and z-axis of the thread that is being executed by this stream processor in this particular block.</a:t>
            </a:r>
          </a:p>
          <a:p>
            <a:pPr marL="341313" indent="-341313" defTabSz="45720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So, you can express your collection of blocks, and your collection of threads within a block, as a 1D array, a 2D array or a 3D array.</a:t>
            </a:r>
          </a:p>
          <a:p>
            <a:pPr marL="341313" indent="-341313" defTabSz="457200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These can be helpful when thinking of your data as 2D or 3D.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Built-in Variables</a:t>
            </a:r>
          </a:p>
        </p:txBody>
      </p:sp>
    </p:spTree>
    <p:extLst>
      <p:ext uri="{BB962C8B-B14F-4D97-AF65-F5344CB8AC3E}">
        <p14:creationId xmlns:p14="http://schemas.microsoft.com/office/powerpoint/2010/main" val="4102512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Wowza</a:t>
            </a:r>
            <a:r>
              <a:rPr lang="en-US" sz="3600" dirty="0" smtClean="0"/>
              <a:t> #1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using </a:t>
            </a:r>
            <a:r>
              <a:rPr lang="en-US" dirty="0" err="1" smtClean="0"/>
              <a:t>Wowza</a:t>
            </a:r>
            <a:r>
              <a:rPr lang="en-US" dirty="0" smtClean="0"/>
              <a:t> from the following URL:</a:t>
            </a:r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 algn="ctr"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3"/>
              </a:rPr>
              <a:t>http://jwplayer.onenet.net/streams/sipe.html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 smtClean="0"/>
              <a:t>If that URL fails, then go to:</a:t>
            </a:r>
          </a:p>
          <a:p>
            <a:pPr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4"/>
              </a:rPr>
              <a:t>http://jwplayer.onenet.net/streams/sipebackup.html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Skyler Donahue of OneNet for providing this.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3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7C4D5-4044-4438-A27B-003BFC03EF51}" type="slidenum">
              <a:rPr lang="en-US"/>
              <a:pPr/>
              <a:t>80</a:t>
            </a:fld>
            <a:endParaRPr lang="en-US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urier New" pitchFamily="49" charset="0"/>
              </a:rPr>
              <a:t>__global__ </a:t>
            </a:r>
            <a:r>
              <a:rPr lang="en-US" sz="3600"/>
              <a:t>Keyword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 CUDA, if a function is declared with the </a:t>
            </a:r>
            <a:r>
              <a:rPr lang="en-US" b="1" dirty="0">
                <a:latin typeface="Courier New" pitchFamily="49" charset="0"/>
              </a:rPr>
              <a:t>__global__</a:t>
            </a:r>
            <a:r>
              <a:rPr lang="en-US" dirty="0"/>
              <a:t> keyword, that means that it’s intended to be executed inside </a:t>
            </a:r>
            <a:r>
              <a:rPr lang="en-US" dirty="0" smtClean="0"/>
              <a:t>a GPU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In CUDA, the term for the GPU is </a:t>
            </a:r>
            <a:r>
              <a:rPr lang="en-US" b="1" i="1" u="sng" dirty="0"/>
              <a:t>device</a:t>
            </a:r>
            <a:r>
              <a:rPr lang="en-US" dirty="0"/>
              <a:t>, and the term for the x86 server is </a:t>
            </a:r>
            <a:r>
              <a:rPr lang="en-US" b="1" i="1" u="sng" dirty="0"/>
              <a:t>host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a kernel runs on a device, while the main </a:t>
            </a:r>
            <a:r>
              <a:rPr lang="en-US" dirty="0" smtClean="0"/>
              <a:t>function,         and </a:t>
            </a:r>
            <a:r>
              <a:rPr lang="en-US" dirty="0"/>
              <a:t>so </a:t>
            </a:r>
            <a:r>
              <a:rPr lang="en-US" dirty="0" smtClean="0"/>
              <a:t>on, </a:t>
            </a:r>
            <a:r>
              <a:rPr lang="en-US" dirty="0"/>
              <a:t>run on the host.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Note that a host can play host to multiple devices; for example, an </a:t>
            </a:r>
            <a:r>
              <a:rPr lang="en-US" dirty="0" smtClean="0"/>
              <a:t>S2050 </a:t>
            </a:r>
            <a:r>
              <a:rPr lang="en-US" dirty="0"/>
              <a:t>server contains 4 </a:t>
            </a:r>
            <a:r>
              <a:rPr lang="en-US" dirty="0" smtClean="0"/>
              <a:t>C2050 </a:t>
            </a:r>
            <a:r>
              <a:rPr lang="en-US" dirty="0"/>
              <a:t>GPU cards, and if a single host has two </a:t>
            </a:r>
            <a:r>
              <a:rPr lang="en-US" dirty="0" err="1"/>
              <a:t>PCIe</a:t>
            </a:r>
            <a:r>
              <a:rPr lang="en-US" dirty="0"/>
              <a:t> slots, then both of the </a:t>
            </a:r>
            <a:r>
              <a:rPr lang="en-US" dirty="0" err="1"/>
              <a:t>PCIe</a:t>
            </a:r>
            <a:r>
              <a:rPr lang="en-US" dirty="0"/>
              <a:t> plugs of the </a:t>
            </a:r>
            <a:r>
              <a:rPr lang="en-US" dirty="0" smtClean="0"/>
              <a:t>S2050 </a:t>
            </a:r>
            <a:r>
              <a:rPr lang="en-US" dirty="0"/>
              <a:t>can be plugged into that same host.</a:t>
            </a:r>
          </a:p>
        </p:txBody>
      </p:sp>
    </p:spTree>
    <p:extLst>
      <p:ext uri="{BB962C8B-B14F-4D97-AF65-F5344CB8AC3E}">
        <p14:creationId xmlns:p14="http://schemas.microsoft.com/office/powerpoint/2010/main" val="3506467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7D721-F353-4419-B13F-B3A1ED6091EE}" type="slidenum">
              <a:rPr lang="en-US"/>
              <a:pPr/>
              <a:t>81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Copying Data from Host to Device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If data need to move from the host (where presumably the data are initially input or generated), then a copy has to exist in both places.</a:t>
            </a:r>
          </a:p>
          <a:p>
            <a:pPr>
              <a:buFont typeface="Wingdings" pitchFamily="2" charset="2"/>
              <a:buNone/>
            </a:pPr>
            <a:r>
              <a:rPr lang="en-US"/>
              <a:t>Typically, what’s copied are arrays, though of course you can also copy a scalar (the address of which is treated as an array of length 1).</a:t>
            </a:r>
          </a:p>
        </p:txBody>
      </p:sp>
    </p:spTree>
    <p:extLst>
      <p:ext uri="{BB962C8B-B14F-4D97-AF65-F5344CB8AC3E}">
        <p14:creationId xmlns:p14="http://schemas.microsoft.com/office/powerpoint/2010/main" val="337933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0577D-74D6-4A37-9503-F497531E4E6B}" type="slidenum">
              <a:rPr lang="en-US"/>
              <a:pPr/>
              <a:t>82</a:t>
            </a:fld>
            <a:endParaRPr lang="en-US"/>
          </a:p>
        </p:txBody>
      </p:sp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Memory Hierarchy #1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191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CUDA has a hierarchy of several kinds of memory:</a:t>
            </a:r>
          </a:p>
          <a:p>
            <a:pPr>
              <a:lnSpc>
                <a:spcPct val="90000"/>
              </a:lnSpc>
            </a:pPr>
            <a:r>
              <a:rPr lang="en-US"/>
              <a:t>Host memory (x86 server)</a:t>
            </a:r>
          </a:p>
          <a:p>
            <a:pPr>
              <a:lnSpc>
                <a:spcPct val="90000"/>
              </a:lnSpc>
            </a:pPr>
            <a:r>
              <a:rPr lang="en-US"/>
              <a:t>Device memory (GPU)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Global</a:t>
            </a:r>
            <a:r>
              <a:rPr lang="en-US"/>
              <a:t>: visible to all threads in all blocks –              largest, slowest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Shared</a:t>
            </a:r>
            <a:r>
              <a:rPr lang="en-US"/>
              <a:t>: visible to all threads in a particular block – medium size, medium speed</a:t>
            </a:r>
          </a:p>
          <a:p>
            <a:pPr lvl="1">
              <a:lnSpc>
                <a:spcPct val="90000"/>
              </a:lnSpc>
            </a:pPr>
            <a:r>
              <a:rPr lang="en-US" b="1" i="1" u="sng"/>
              <a:t>Local</a:t>
            </a:r>
            <a:r>
              <a:rPr lang="en-US"/>
              <a:t>: visible only to a particular thread –    smallest, fastest</a:t>
            </a:r>
          </a:p>
        </p:txBody>
      </p:sp>
      <p:pic>
        <p:nvPicPr>
          <p:cNvPr id="1091588" name="Picture 4" descr="080604cuda4_f1_memory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295400"/>
            <a:ext cx="4081462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82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AE131-5316-4CB5-B336-C2F0616C2BF8}" type="slidenum">
              <a:rPr lang="en-US"/>
              <a:pPr/>
              <a:t>83</a:t>
            </a:fld>
            <a:endParaRPr lang="en-US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CUDA Memory Hierarchy #2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CUDA has a hierarchy of several kinds of memory:</a:t>
            </a:r>
          </a:p>
          <a:p>
            <a:r>
              <a:rPr lang="en-US"/>
              <a:t>Host memory (x86 server)</a:t>
            </a:r>
          </a:p>
          <a:p>
            <a:r>
              <a:rPr lang="en-US"/>
              <a:t>Device memory (GPU)</a:t>
            </a:r>
          </a:p>
          <a:p>
            <a:pPr lvl="1"/>
            <a:r>
              <a:rPr lang="en-US" b="1" i="1" u="sng"/>
              <a:t>Constant</a:t>
            </a:r>
            <a:r>
              <a:rPr lang="en-US"/>
              <a:t>: visible to all threads in all blocks;       read only</a:t>
            </a:r>
          </a:p>
          <a:p>
            <a:pPr lvl="1"/>
            <a:r>
              <a:rPr lang="en-US" b="1" i="1" u="sng"/>
              <a:t>Texture</a:t>
            </a:r>
            <a:r>
              <a:rPr lang="en-US"/>
              <a:t>: visible to all threads in all blocks;       read only</a:t>
            </a:r>
          </a:p>
        </p:txBody>
      </p:sp>
      <p:pic>
        <p:nvPicPr>
          <p:cNvPr id="1092612" name="Picture 4" descr="080604cuda4_f1_memory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1295400"/>
            <a:ext cx="4081462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50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/>
              <a:t>CUDA Example:</a:t>
            </a:r>
            <a:br>
              <a:rPr lang="en-US" sz="6000"/>
            </a:br>
            <a:r>
              <a:rPr lang="en-US" sz="6000"/>
              <a:t>Matrix-Matrix Multiply</a:t>
            </a:r>
          </a:p>
        </p:txBody>
      </p:sp>
      <p:sp>
        <p:nvSpPr>
          <p:cNvPr id="1093635" name="Text Box 3"/>
          <p:cNvSpPr txBox="1">
            <a:spLocks noChangeArrowheads="1"/>
          </p:cNvSpPr>
          <p:nvPr/>
        </p:nvSpPr>
        <p:spPr bwMode="auto">
          <a:xfrm>
            <a:off x="762000" y="3962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  <a:hlinkClick r:id="rId2"/>
              </a:rPr>
              <a:t>http://developer.download.nvidia.com/compute/cuda/sdk/website/Linear_Algebra.html#matrixMul</a:t>
            </a:r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93C36-0336-4B9B-AE18-7F77102D1A10}" type="slidenum">
              <a:rPr lang="en-US"/>
              <a:pPr/>
              <a:t>85</a:t>
            </a:fld>
            <a:endParaRPr lang="en-US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Matrix-Matrix Multiply Main Part 1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host_A;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host_B;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device_A;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device_B;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float* device_C;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host_A = (float*) malloc(mem_size_A);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host_B = (float*) malloc(mem_size_B);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host_C = (float*) malloc(mem_size_C);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&amp;device_A, mem_size_A);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&amp;device_B, mem_size_B);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cudamalloc((void**) &amp;device_C, mem_size_C);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Set up the initial values of A and B here.</a:t>
            </a:r>
          </a:p>
          <a:p>
            <a:pPr>
              <a:lnSpc>
                <a:spcPct val="3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Henry says: I’ve oversimplified this a bit from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the original example code.</a:t>
            </a:r>
          </a:p>
        </p:txBody>
      </p:sp>
    </p:spTree>
    <p:extLst>
      <p:ext uri="{BB962C8B-B14F-4D97-AF65-F5344CB8AC3E}">
        <p14:creationId xmlns:p14="http://schemas.microsoft.com/office/powerpoint/2010/main" val="28691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795D0-5BD7-4D75-8847-9744F260F496}" type="slidenum">
              <a:rPr lang="en-US"/>
              <a:pPr/>
              <a:t>86</a:t>
            </a:fld>
            <a:endParaRPr lang="en-US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Matrix-Matrix Multiply Main Part 2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copy host memory to device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cudaMemcpy(device_A, host_A, mem_size_A,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cudaMemcpyHostToDevice);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cudaMemcpy(device_B, host_B, mem_size_B,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cudaMemcpyHostToDevice);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setup execution parameters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dim3 threads(BLOCK_SIZE, BLOCK_SIZE);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dim3 grid(WC / threads.x, HC / threads.y);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execute the kernel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matrixMul&lt;&lt;&lt; grid, threads &gt;&gt;&gt;(device_C,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                    device_A, device_B, WA, WB);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copy result from device to host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cudaMemcpy(host_C, device_C, mem_size_C,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  cudaMemcpyDeviceToHost);</a:t>
            </a:r>
          </a:p>
        </p:txBody>
      </p:sp>
    </p:spTree>
    <p:extLst>
      <p:ext uri="{BB962C8B-B14F-4D97-AF65-F5344CB8AC3E}">
        <p14:creationId xmlns:p14="http://schemas.microsoft.com/office/powerpoint/2010/main" val="345617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FD068-D56E-48AD-AEE7-64667221EFBF}" type="slidenum">
              <a:rPr lang="en-US"/>
              <a:pPr/>
              <a:t>87</a:t>
            </a:fld>
            <a:endParaRPr lang="en-US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1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__global__</a:t>
            </a:r>
            <a:r>
              <a:rPr lang="en-US" sz="1400">
                <a:latin typeface="Courier New" pitchFamily="49" charset="0"/>
              </a:rPr>
              <a:t> void matrixMul( float* C, float* A, float* B, int wA, int wB)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Block index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bx = blockIdx.x;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by = blockIdx.y;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Thread index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tx = threadIdx.x;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ty = threadIdx.y;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first sub-matrix of A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aBegin = wA * BLOCK_SIZE * by;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last sub-matrix of A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aEnd   = aBegin + wA - 1;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Step size used to iterate through the sub-matrices of 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aStep  = BLOCK_SIZE;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Index of the first sub-matrix of B processed by the block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bBegin = BLOCK_SIZE * bx;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Step size used to iterate through the sub-matrices of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int bStep  = BLOCK_SIZE * wB;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Csub is used to store the element of the block sub-matrix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// that is computed by the thread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  float Csub = 0;</a:t>
            </a:r>
          </a:p>
        </p:txBody>
      </p:sp>
    </p:spTree>
    <p:extLst>
      <p:ext uri="{BB962C8B-B14F-4D97-AF65-F5344CB8AC3E}">
        <p14:creationId xmlns:p14="http://schemas.microsoft.com/office/powerpoint/2010/main" val="38870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86244-B664-40CF-A0E4-5ACC71CAF477}" type="slidenum">
              <a:rPr lang="en-US"/>
              <a:pPr/>
              <a:t>88</a:t>
            </a:fld>
            <a:endParaRPr lang="en-US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2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Loop over all the sub-matrices of A and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required to compute the block sub-matrix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for (int a = aBegin, b = bBegin;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a &lt;= aEnd;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 a += aStep, b += bStep) {</a:t>
            </a: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Declaration of the shared memory array As used to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store the sub-matrix of A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__shared__ float As[BLOCK_SIZE][BLOCK_SIZE];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Declaration of the shared memory array Bs used to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store the sub-matrix of B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__shared__ float Bs[BLOCK_SIZE][BLOCK_SIZE];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Load the matrices from device memory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to shared memory; each thread loads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one element of each matrix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AS(ty, tx) = A[a + wA * ty + tx];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BS(ty, tx) = B[b + wB * ty + tx];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Synchronize to make sure the matrices are loaded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__syncthreads();</a:t>
            </a:r>
          </a:p>
        </p:txBody>
      </p:sp>
    </p:spTree>
    <p:extLst>
      <p:ext uri="{BB962C8B-B14F-4D97-AF65-F5344CB8AC3E}">
        <p14:creationId xmlns:p14="http://schemas.microsoft.com/office/powerpoint/2010/main" val="119285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BB431-F764-4469-8F1C-837456F2898A}" type="slidenum">
              <a:rPr lang="en-US"/>
              <a:pPr/>
              <a:t>89</a:t>
            </a:fld>
            <a:endParaRPr 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Matrix Matrix Multiply Kernel Part 3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Multiply the two matrices together;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each thread computes one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of the block sub-matrix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for (int k = 0; k &lt; BLOCK_SIZE; ++k)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    Csub += AS(ty, k) * BS(k, tx);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Synchronize to make sure that the preceding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computation is done before loading two new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// sub-matrices of A and B in the next iteration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    __syncthreads();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Write the block sub-matrix to device memory;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// each thread writes one element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int c = wB * BLOCK_SIZE * by + BLOCK_SIZE * bx;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    C[c + wB * ty + tx] = Csub;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440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Wowza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Wowza</a:t>
            </a:r>
            <a:r>
              <a:rPr lang="en-US" dirty="0" smtClean="0"/>
              <a:t> has been tested on multiple browsers on each of:</a:t>
            </a:r>
          </a:p>
          <a:p>
            <a:r>
              <a:rPr lang="en-US" dirty="0" smtClean="0"/>
              <a:t>Windows 10: IE, Firefox, Chrome, Opera, Safari</a:t>
            </a:r>
          </a:p>
          <a:p>
            <a:r>
              <a:rPr lang="en-US" dirty="0" err="1" smtClean="0"/>
              <a:t>MacOS</a:t>
            </a:r>
            <a:r>
              <a:rPr lang="en-US" dirty="0" smtClean="0"/>
              <a:t>: Safari, Firefox</a:t>
            </a:r>
          </a:p>
          <a:p>
            <a:r>
              <a:rPr lang="en-US" dirty="0" smtClean="0"/>
              <a:t>Linux: Firefox, Opera</a:t>
            </a:r>
          </a:p>
          <a:p>
            <a:pPr marL="0" indent="0">
              <a:buNone/>
            </a:pPr>
            <a:r>
              <a:rPr lang="en-US" dirty="0" smtClean="0"/>
              <a:t>We’ve also successfully tested it via apps on devices with:</a:t>
            </a:r>
          </a:p>
          <a:p>
            <a:r>
              <a:rPr lang="en-US" dirty="0" smtClean="0"/>
              <a:t>Android</a:t>
            </a:r>
          </a:p>
          <a:p>
            <a:r>
              <a:rPr lang="en-US" dirty="0" err="1" smtClean="0"/>
              <a:t>iOS</a:t>
            </a:r>
            <a:endParaRPr lang="en-US" dirty="0" smtClean="0"/>
          </a:p>
          <a:p>
            <a:pPr>
              <a:buNone/>
            </a:pPr>
            <a:r>
              <a:rPr lang="en-US" dirty="0"/>
              <a:t>Many thanks to Skyler Donahue of OneNet for providing this.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5DC49-FE7F-4452-A238-05F1AEBD2A1E}" type="slidenum">
              <a:rPr lang="en-US"/>
              <a:pPr/>
              <a:t>90</a:t>
            </a:fld>
            <a:endParaRPr lang="en-US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Would We Really Do It This Way?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We wouldn’t really do matrix-matrix multiply this way.</a:t>
            </a:r>
          </a:p>
          <a:p>
            <a:pPr>
              <a:buFont typeface="Wingdings" pitchFamily="2" charset="2"/>
              <a:buNone/>
            </a:pPr>
            <a:r>
              <a:rPr lang="en-US"/>
              <a:t>NVIDIA has developed a CUDA implementation of the BLAS libraries, which include a highly tuned   matrix-matrix multiply routine.</a:t>
            </a:r>
          </a:p>
          <a:p>
            <a:pPr>
              <a:buFont typeface="Wingdings" pitchFamily="2" charset="2"/>
              <a:buNone/>
            </a:pPr>
            <a:r>
              <a:rPr lang="en-US"/>
              <a:t>(We’ll learn about BLAS next time.)</a:t>
            </a:r>
          </a:p>
          <a:p>
            <a:pPr>
              <a:buFont typeface="Wingdings" pitchFamily="2" charset="2"/>
              <a:buNone/>
            </a:pPr>
            <a:r>
              <a:rPr lang="en-US"/>
              <a:t>There’s also a CUDA FFT library, if your code needs Fast Fourier Transforms.</a:t>
            </a:r>
          </a:p>
        </p:txBody>
      </p:sp>
    </p:spTree>
    <p:extLst>
      <p:ext uri="{BB962C8B-B14F-4D97-AF65-F5344CB8AC3E}">
        <p14:creationId xmlns:p14="http://schemas.microsoft.com/office/powerpoint/2010/main" val="3845639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/>
              <a:t>Thanks for your attention!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</a:t>
            </a:r>
            <a:r>
              <a:rPr lang="en-US" sz="6000" dirty="0" smtClean="0"/>
              <a:t>?</a:t>
            </a:r>
            <a:br>
              <a:rPr lang="en-US" sz="6000" dirty="0" smtClean="0"/>
            </a:br>
            <a:r>
              <a:rPr lang="en-US" sz="3200" dirty="0" smtClean="0">
                <a:hlinkClick r:id="rId5"/>
              </a:rPr>
              <a:t>www.oscer.ou.edu</a:t>
            </a:r>
            <a:endParaRPr lang="en-US" sz="3200" dirty="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43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Jan 23: Storage: </a:t>
            </a:r>
            <a:r>
              <a:rPr lang="en-US" sz="20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Jan </a:t>
            </a:r>
            <a:r>
              <a:rPr lang="en-US" sz="2000" dirty="0" smtClean="0"/>
              <a:t>30: </a:t>
            </a:r>
            <a:r>
              <a:rPr lang="en-US" sz="2000" dirty="0"/>
              <a:t>The Tyranny of the Storage </a:t>
            </a:r>
            <a:r>
              <a:rPr lang="en-US" sz="2000" dirty="0" smtClean="0"/>
              <a:t>Hierarchy Part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Feb  </a:t>
            </a:r>
            <a:r>
              <a:rPr lang="en-US" sz="1000" dirty="0" smtClean="0"/>
              <a:t> </a:t>
            </a:r>
            <a:r>
              <a:rPr lang="en-US" sz="2000" dirty="0" smtClean="0"/>
              <a:t>6: </a:t>
            </a:r>
            <a:r>
              <a:rPr lang="en-US" sz="2000" dirty="0"/>
              <a:t>The Tyranny of the Storage Hierarchy Part </a:t>
            </a:r>
            <a:r>
              <a:rPr lang="en-US" sz="2000" dirty="0" smtClean="0"/>
              <a:t>II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Feb </a:t>
            </a:r>
            <a:r>
              <a:rPr lang="en-US" sz="2000" dirty="0" smtClean="0"/>
              <a:t>13: </a:t>
            </a:r>
            <a:r>
              <a:rPr lang="en-US" sz="2000" dirty="0"/>
              <a:t>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20: </a:t>
            </a:r>
            <a:r>
              <a:rPr lang="en-US" sz="2000" dirty="0"/>
              <a:t>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Feb </a:t>
            </a:r>
            <a:r>
              <a:rPr lang="en-US" sz="2000" dirty="0" smtClean="0"/>
              <a:t>27: Multicore </a:t>
            </a:r>
            <a:r>
              <a:rPr lang="en-US" sz="2000" dirty="0"/>
              <a:t>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March   6: </a:t>
            </a:r>
            <a:r>
              <a:rPr lang="en-US" sz="2000" dirty="0"/>
              <a:t>Distributed </a:t>
            </a:r>
            <a:r>
              <a:rPr lang="en-US" sz="2000" dirty="0" smtClean="0"/>
              <a:t>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</a:t>
            </a:r>
            <a:r>
              <a:rPr lang="en-US" sz="2000" dirty="0" smtClean="0"/>
              <a:t>13: </a:t>
            </a:r>
            <a:r>
              <a:rPr lang="en-US" sz="2000" b="1" dirty="0"/>
              <a:t>NO SESSION </a:t>
            </a:r>
            <a:r>
              <a:rPr lang="en-US" sz="2000" dirty="0" smtClean="0"/>
              <a:t>(Henry business travel)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March 20: </a:t>
            </a:r>
            <a:r>
              <a:rPr lang="en-US" sz="2000" b="1" dirty="0"/>
              <a:t>NO SESSION </a:t>
            </a:r>
            <a:r>
              <a:rPr lang="en-US" sz="2000" dirty="0"/>
              <a:t>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March 27: </a:t>
            </a:r>
            <a:r>
              <a:rPr lang="en-US" sz="2000" dirty="0"/>
              <a:t>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  3: </a:t>
            </a:r>
            <a:r>
              <a:rPr lang="en-US" sz="2000" dirty="0"/>
              <a:t>Multicore 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Apr </a:t>
            </a:r>
            <a:r>
              <a:rPr lang="en-US" sz="2000" dirty="0" smtClean="0"/>
              <a:t>10: </a:t>
            </a:r>
            <a:r>
              <a:rPr lang="en-US" sz="2000" b="1" dirty="0"/>
              <a:t>NO SESSION </a:t>
            </a:r>
            <a:r>
              <a:rPr lang="en-US" sz="2000" dirty="0"/>
              <a:t>(Henry business travel)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Apr 17: </a:t>
            </a:r>
            <a:r>
              <a:rPr lang="en-US" sz="2000" dirty="0"/>
              <a:t>High Throughput </a:t>
            </a:r>
            <a:r>
              <a:rPr lang="en-US" sz="2000" dirty="0" smtClean="0"/>
              <a:t>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Tue </a:t>
            </a:r>
            <a:r>
              <a:rPr lang="en-US" sz="2000" dirty="0"/>
              <a:t>Apr </a:t>
            </a:r>
            <a:r>
              <a:rPr lang="en-US" sz="2000" dirty="0" smtClean="0"/>
              <a:t>24: GPU: </a:t>
            </a:r>
            <a:r>
              <a:rPr lang="en-US" sz="2000" dirty="0"/>
              <a:t>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Tue </a:t>
            </a:r>
            <a:r>
              <a:rPr lang="en-US" sz="2000" dirty="0" smtClean="0"/>
              <a:t>May  1: </a:t>
            </a:r>
            <a:r>
              <a:rPr lang="en-US" sz="2000" dirty="0"/>
              <a:t>Grab Bag: Scientific Libraries, I/O Libraries, </a:t>
            </a:r>
            <a:r>
              <a:rPr lang="en-US" sz="2000" dirty="0" smtClean="0"/>
              <a:t>Visualization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2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93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</a:t>
            </a:r>
            <a:r>
              <a:rPr lang="en-US" dirty="0"/>
              <a:t>operations staff </a:t>
            </a:r>
            <a:r>
              <a:rPr lang="en-US" dirty="0" smtClean="0"/>
              <a:t>(Dave </a:t>
            </a:r>
            <a:r>
              <a:rPr lang="en-US" dirty="0"/>
              <a:t>Akin, Patrick </a:t>
            </a:r>
            <a:r>
              <a:rPr lang="en-US" dirty="0" smtClean="0"/>
              <a:t>Calhoun, Kali McLennan, Jason </a:t>
            </a:r>
            <a:r>
              <a:rPr lang="en-US" dirty="0" err="1" smtClean="0"/>
              <a:t>Speckman</a:t>
            </a:r>
            <a:r>
              <a:rPr lang="en-US" dirty="0" smtClean="0"/>
              <a:t>, Brett Zimmerman)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OSCER Research Computing Facilitators (Jim Ferguson, Horst Severini)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Debi </a:t>
            </a:r>
            <a:r>
              <a:rPr lang="en-US" dirty="0" err="1" smtClean="0"/>
              <a:t>Gentis</a:t>
            </a:r>
            <a:r>
              <a:rPr lang="en-US" dirty="0" smtClean="0"/>
              <a:t>, OSCER Coordinator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Kyle Dudgeon, OSCER Manager of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Ashish </a:t>
            </a:r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/>
              <a:t>Managing Director for Research IT </a:t>
            </a:r>
            <a:r>
              <a:rPr lang="en-US" dirty="0" smtClean="0"/>
              <a:t>Services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OU IT network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 CIO Eddie </a:t>
            </a:r>
            <a:r>
              <a:rPr lang="en-US" dirty="0" err="1" smtClean="0"/>
              <a:t>Huebsch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OneNet: Skyler Donahue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Oklahoma State U: Dana Brunson</a:t>
            </a:r>
          </a:p>
        </p:txBody>
      </p:sp>
    </p:spTree>
    <p:extLst>
      <p:ext uri="{BB962C8B-B14F-4D97-AF65-F5344CB8AC3E}">
        <p14:creationId xmlns:p14="http://schemas.microsoft.com/office/powerpoint/2010/main" val="209235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GPU</a:t>
            </a:r>
            <a:endParaRPr lang="en-US" dirty="0"/>
          </a:p>
          <a:p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94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45"/>
            <a:ext cx="7924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It’s the nature of these kinds of videoconferences that </a:t>
            </a:r>
            <a:r>
              <a:rPr lang="en-US" b="1" dirty="0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Remember, if all else fails, you always have the </a:t>
            </a:r>
            <a:r>
              <a:rPr lang="en-US" dirty="0" smtClean="0"/>
              <a:t>phone </a:t>
            </a:r>
            <a:r>
              <a:rPr lang="en-US" dirty="0"/>
              <a:t>bridge to fall back 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YOURSELF.</a:t>
            </a:r>
          </a:p>
          <a:p>
            <a:pPr>
              <a:buNone/>
            </a:pPr>
            <a:r>
              <a:rPr lang="en-US" b="1" dirty="0"/>
              <a:t>PLEASE MUTE YOURSELF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34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2018!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1339056"/>
            <a:ext cx="8478838" cy="4648200"/>
          </a:xfrm>
        </p:spPr>
        <p:txBody>
          <a:bodyPr/>
          <a:lstStyle/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Linux Clusters Institute workshops</a:t>
            </a: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http://www.linuxclustersinstitute.org/workshops/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 smtClean="0"/>
              <a:t>Introductory HPC Cluster System Administration: May 14-18 2018 </a:t>
            </a:r>
            <a:r>
              <a:rPr lang="en-US" sz="1400" dirty="0"/>
              <a:t>@ </a:t>
            </a:r>
            <a:r>
              <a:rPr lang="en-US" sz="1400" dirty="0" smtClean="0"/>
              <a:t>U Nebraska, Lincoln NE USA</a:t>
            </a:r>
          </a:p>
          <a:p>
            <a:pPr lvl="1">
              <a:spcBef>
                <a:spcPts val="0"/>
              </a:spcBef>
              <a:buClrTx/>
              <a:buSzPct val="1000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HPC Cluster System Administration: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 13-17 2018 @ Yale U, New Haven CT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Great Plains Network Annual Meeting: details coming soon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Advanced </a:t>
            </a:r>
            <a:r>
              <a:rPr lang="en-US" sz="1800" dirty="0"/>
              <a:t>Cyberinfrastructure Research &amp; Education Facilitators (ACI-REF) Virtual </a:t>
            </a:r>
            <a:r>
              <a:rPr lang="en-US" sz="1800" dirty="0" smtClean="0"/>
              <a:t>Residency Aug 5-10 2018, U Oklahoma, Norman OK USA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PEARC 2018, July 22-27, Pittsburgh PA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https://www.pearc18.pearc.org/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IEEE Cluster 2018, Sep 10-13, Belfast UK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https://cluster2018.github.io</a:t>
            </a:r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b="1" dirty="0" smtClean="0"/>
              <a:t>OKLAHOMA SUPERCOMPUTING SYMPOSIUM 2018, Sep 25-26 2018 @ OU</a:t>
            </a:r>
          </a:p>
          <a:p>
            <a:pPr>
              <a:spcBef>
                <a:spcPts val="0"/>
              </a:spcBef>
              <a:buClrTx/>
              <a:buSzPct val="100000"/>
            </a:pPr>
            <a:r>
              <a:rPr lang="en-US" sz="1800" dirty="0" smtClean="0"/>
              <a:t>SC18 supercomputing conference, Nov 11-16 2018, Dallas TX USA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sz="1900" dirty="0"/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http://sc18.supercomputing.org/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GPU</a:t>
            </a:r>
          </a:p>
          <a:p>
            <a:pPr>
              <a:defRPr/>
            </a:pPr>
            <a:r>
              <a:rPr lang="en-US" dirty="0" smtClean="0"/>
              <a:t>Tue Apr 24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/>
              <a:t>Thanks for your attention!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</a:t>
            </a:r>
            <a:r>
              <a:rPr lang="en-US" sz="6000" dirty="0" smtClean="0"/>
              <a:t>?</a:t>
            </a:r>
            <a:br>
              <a:rPr lang="en-US" sz="6000" dirty="0" smtClean="0"/>
            </a:br>
            <a:r>
              <a:rPr lang="en-US" sz="3200" dirty="0" smtClean="0">
                <a:hlinkClick r:id="rId5"/>
              </a:rPr>
              <a:t>www.oscer.ou.edu</a:t>
            </a:r>
            <a:endParaRPr lang="en-US" sz="3200" dirty="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4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5"/>
  <p:tag name="NBP" val="1"/>
  <p:tag name="BSN" val="105"/>
  <p:tag name="SVT" val="TRUE"/>
  <p:tag name="CVB" val="105"/>
  <p:tag name="SPT" val="FALSE"/>
  <p:tag name="CII" val="1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24317</TotalTime>
  <Words>7726</Words>
  <Application>Microsoft Office PowerPoint</Application>
  <PresentationFormat>On-screen Show (4:3)</PresentationFormat>
  <Paragraphs>1180</Paragraphs>
  <Slides>96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4" baseType="lpstr">
      <vt:lpstr>Arial</vt:lpstr>
      <vt:lpstr>Arial Black</vt:lpstr>
      <vt:lpstr>Courier New</vt:lpstr>
      <vt:lpstr>Tahoma</vt:lpstr>
      <vt:lpstr>Times New Roman</vt:lpstr>
      <vt:lpstr>Wingdings</vt:lpstr>
      <vt:lpstr>Blends</vt:lpstr>
      <vt:lpstr>Worksheet</vt:lpstr>
      <vt:lpstr>Supercomputing in Plain English GPGPU: Number Crunching in Your Graphics Card</vt:lpstr>
      <vt:lpstr>This is an experiment!</vt:lpstr>
      <vt:lpstr>PLEASE MUTE YOURSELF</vt:lpstr>
      <vt:lpstr>Download the Slides Beforehand</vt:lpstr>
      <vt:lpstr>Zoom</vt:lpstr>
      <vt:lpstr>YouTube</vt:lpstr>
      <vt:lpstr>Twitch</vt:lpstr>
      <vt:lpstr>Wowza #1</vt:lpstr>
      <vt:lpstr>Wowza #2</vt:lpstr>
      <vt:lpstr>Toll Free Phone Bridge</vt:lpstr>
      <vt:lpstr>Please Mute Yourself</vt:lpstr>
      <vt:lpstr>Questions via E-mail Only</vt:lpstr>
      <vt:lpstr>Onsite: Talent Release Form</vt:lpstr>
      <vt:lpstr>TENTATIVE Schedule</vt:lpstr>
      <vt:lpstr>Thanks for helping!</vt:lpstr>
      <vt:lpstr>This is an experiment!</vt:lpstr>
      <vt:lpstr>Coming in 2018!</vt:lpstr>
      <vt:lpstr>Outline</vt:lpstr>
      <vt:lpstr>What is GPGPU?</vt:lpstr>
      <vt:lpstr>Accelerators</vt:lpstr>
      <vt:lpstr>Accelerators</vt:lpstr>
      <vt:lpstr>Why Accelerators are Good</vt:lpstr>
      <vt:lpstr>Why Accelerators are Bad</vt:lpstr>
      <vt:lpstr>The King of the Accelerators</vt:lpstr>
      <vt:lpstr>What does 1 TFLOPs Look Like?</vt:lpstr>
      <vt:lpstr>Why GPU?</vt:lpstr>
      <vt:lpstr>GPUs are Popular</vt:lpstr>
      <vt:lpstr>GPUs Do Arithmetic</vt:lpstr>
      <vt:lpstr>GPU Programming</vt:lpstr>
      <vt:lpstr>Hard to Program?</vt:lpstr>
      <vt:lpstr>Easy to Program?</vt:lpstr>
      <vt:lpstr>Intel MIC</vt:lpstr>
      <vt:lpstr>How to Program a GPU</vt:lpstr>
      <vt:lpstr>NVIDIA CUDA</vt:lpstr>
      <vt:lpstr>CUDA Example Part 1</vt:lpstr>
      <vt:lpstr>CUDA Example Part 2</vt:lpstr>
      <vt:lpstr>OpenCL</vt:lpstr>
      <vt:lpstr>OpenCL Example Part 1</vt:lpstr>
      <vt:lpstr>OpenCL Example Part 2</vt:lpstr>
      <vt:lpstr>OpenCL Example Part 3</vt:lpstr>
      <vt:lpstr>OpenCL Example Part 4</vt:lpstr>
      <vt:lpstr>OpenACC</vt:lpstr>
      <vt:lpstr>OpenACC Compiler Directives</vt:lpstr>
      <vt:lpstr>OpenACC Example Part 1 (C)</vt:lpstr>
      <vt:lpstr>OpenACC Example Part 2 (C)</vt:lpstr>
      <vt:lpstr>OpenACC Example Part 3 (C)</vt:lpstr>
      <vt:lpstr>OpenACC Example Part 1 (F90)</vt:lpstr>
      <vt:lpstr>OpenACC Example Part 2 (F90)</vt:lpstr>
      <vt:lpstr>OpenACC Example Part 3 (F90)</vt:lpstr>
      <vt:lpstr>OpenMP 4.x Accelerator Directives</vt:lpstr>
      <vt:lpstr>OpenMP Accelerator Example (F90)</vt:lpstr>
      <vt:lpstr>Digging Deeper: CUDA on NVIDIA</vt:lpstr>
      <vt:lpstr>NVIDIA Tesla</vt:lpstr>
      <vt:lpstr>NVIDIA Tesla V100 Card Specs</vt:lpstr>
      <vt:lpstr>Compare Top x86 vs NVIDIA V100</vt:lpstr>
      <vt:lpstr>Compare Top x86 vs NVIDIA V100</vt:lpstr>
      <vt:lpstr>What Are the Downsides?</vt:lpstr>
      <vt:lpstr>Programming for Performance</vt:lpstr>
      <vt:lpstr>Machine Learning on Accelerators</vt:lpstr>
      <vt:lpstr>PowerPoint Presentation</vt:lpstr>
      <vt:lpstr>What is Machine Learning? </vt:lpstr>
      <vt:lpstr>Machine Learning Components </vt:lpstr>
      <vt:lpstr>What Does Machine Learning Give Us?</vt:lpstr>
      <vt:lpstr>Machine Learning and GPGPUs</vt:lpstr>
      <vt:lpstr>Why 4x4 matrices?</vt:lpstr>
      <vt:lpstr>TENTATIVE Schedule</vt:lpstr>
      <vt:lpstr>Thanks for helping!</vt:lpstr>
      <vt:lpstr>This is an experiment!</vt:lpstr>
      <vt:lpstr>Coming in 2018!</vt:lpstr>
      <vt:lpstr>Thanks for your attention!   Questions? www.oscer.ou.edu</vt:lpstr>
      <vt:lpstr>Does CUDA Help?</vt:lpstr>
      <vt:lpstr>CUDA Thread Hierarchy and Memory Hierarchy</vt:lpstr>
      <vt:lpstr>PowerPoint Presentation</vt:lpstr>
      <vt:lpstr>Buzzword: Kernel</vt:lpstr>
      <vt:lpstr>Buzzword: Thread</vt:lpstr>
      <vt:lpstr>Buzzword: Block</vt:lpstr>
      <vt:lpstr>Buzzword: Grid</vt:lpstr>
      <vt:lpstr>NVIDIA GPU Hierarchy</vt:lpstr>
      <vt:lpstr>CUDA Built-in Variables</vt:lpstr>
      <vt:lpstr>__global__ Keyword</vt:lpstr>
      <vt:lpstr>Copying Data from Host to Device</vt:lpstr>
      <vt:lpstr>CUDA Memory Hierarchy #1</vt:lpstr>
      <vt:lpstr>CUDA Memory Hierarchy #2</vt:lpstr>
      <vt:lpstr>CUDA Example: Matrix-Matrix Multiply</vt:lpstr>
      <vt:lpstr>Matrix-Matrix Multiply Main Part 1</vt:lpstr>
      <vt:lpstr>Matrix-Matrix Multiply Main Part 2</vt:lpstr>
      <vt:lpstr>Matrix Matrix Multiply Kernel Part 1</vt:lpstr>
      <vt:lpstr>Matrix Matrix Multiply Kernel Part 2</vt:lpstr>
      <vt:lpstr>Matrix Matrix Multiply Kernel Part 3</vt:lpstr>
      <vt:lpstr>Would We Really Do It This Way?</vt:lpstr>
      <vt:lpstr>Thanks for your attention!   Questions? www.oscer.ou.edu</vt:lpstr>
      <vt:lpstr>TENTATIVE Schedule</vt:lpstr>
      <vt:lpstr>Thanks for helping!</vt:lpstr>
      <vt:lpstr>This is an experiment!</vt:lpstr>
      <vt:lpstr>Coming in 2018!</vt:lpstr>
      <vt:lpstr>Thanks for your attention!   Questions? www.oscer.ou.edu</vt:lpstr>
    </vt:vector>
  </TitlesOfParts>
  <Company>University of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675</cp:revision>
  <cp:lastPrinted>1601-01-01T00:00:00Z</cp:lastPrinted>
  <dcterms:created xsi:type="dcterms:W3CDTF">2001-08-18T12:37:15Z</dcterms:created>
  <dcterms:modified xsi:type="dcterms:W3CDTF">2018-04-24T05:03:45Z</dcterms:modified>
</cp:coreProperties>
</file>