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2"/>
  </p:notesMasterIdLst>
  <p:handoutMasterIdLst>
    <p:handoutMasterId r:id="rId103"/>
  </p:handoutMasterIdLst>
  <p:sldIdLst>
    <p:sldId id="701" r:id="rId2"/>
    <p:sldId id="781" r:id="rId3"/>
    <p:sldId id="798" r:id="rId4"/>
    <p:sldId id="871" r:id="rId5"/>
    <p:sldId id="810" r:id="rId6"/>
    <p:sldId id="782" r:id="rId7"/>
    <p:sldId id="783" r:id="rId8"/>
    <p:sldId id="784" r:id="rId9"/>
    <p:sldId id="785" r:id="rId10"/>
    <p:sldId id="787" r:id="rId11"/>
    <p:sldId id="788" r:id="rId12"/>
    <p:sldId id="789" r:id="rId13"/>
    <p:sldId id="796" r:id="rId14"/>
    <p:sldId id="790" r:id="rId15"/>
    <p:sldId id="793" r:id="rId16"/>
    <p:sldId id="794" r:id="rId17"/>
    <p:sldId id="795" r:id="rId18"/>
    <p:sldId id="872" r:id="rId19"/>
    <p:sldId id="873" r:id="rId20"/>
    <p:sldId id="874" r:id="rId21"/>
    <p:sldId id="875" r:id="rId22"/>
    <p:sldId id="876" r:id="rId23"/>
    <p:sldId id="877" r:id="rId24"/>
    <p:sldId id="878" r:id="rId25"/>
    <p:sldId id="879" r:id="rId26"/>
    <p:sldId id="880" r:id="rId27"/>
    <p:sldId id="881" r:id="rId28"/>
    <p:sldId id="882" r:id="rId29"/>
    <p:sldId id="883" r:id="rId30"/>
    <p:sldId id="884" r:id="rId31"/>
    <p:sldId id="885" r:id="rId32"/>
    <p:sldId id="886" r:id="rId33"/>
    <p:sldId id="887"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900" r:id="rId47"/>
    <p:sldId id="901" r:id="rId48"/>
    <p:sldId id="902" r:id="rId49"/>
    <p:sldId id="903" r:id="rId50"/>
    <p:sldId id="904" r:id="rId51"/>
    <p:sldId id="905"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918" r:id="rId65"/>
    <p:sldId id="919" r:id="rId66"/>
    <p:sldId id="920" r:id="rId67"/>
    <p:sldId id="921" r:id="rId68"/>
    <p:sldId id="922" r:id="rId69"/>
    <p:sldId id="923" r:id="rId70"/>
    <p:sldId id="924" r:id="rId71"/>
    <p:sldId id="925" r:id="rId72"/>
    <p:sldId id="926" r:id="rId73"/>
    <p:sldId id="927" r:id="rId74"/>
    <p:sldId id="928" r:id="rId75"/>
    <p:sldId id="929" r:id="rId76"/>
    <p:sldId id="930" r:id="rId77"/>
    <p:sldId id="931" r:id="rId78"/>
    <p:sldId id="932" r:id="rId79"/>
    <p:sldId id="933" r:id="rId80"/>
    <p:sldId id="934" r:id="rId81"/>
    <p:sldId id="935" r:id="rId82"/>
    <p:sldId id="936" r:id="rId83"/>
    <p:sldId id="937" r:id="rId84"/>
    <p:sldId id="938" r:id="rId85"/>
    <p:sldId id="939" r:id="rId86"/>
    <p:sldId id="940" r:id="rId87"/>
    <p:sldId id="941" r:id="rId88"/>
    <p:sldId id="942" r:id="rId89"/>
    <p:sldId id="943" r:id="rId90"/>
    <p:sldId id="944" r:id="rId91"/>
    <p:sldId id="945" r:id="rId92"/>
    <p:sldId id="946" r:id="rId93"/>
    <p:sldId id="947" r:id="rId94"/>
    <p:sldId id="948" r:id="rId95"/>
    <p:sldId id="800" r:id="rId96"/>
    <p:sldId id="801" r:id="rId97"/>
    <p:sldId id="803" r:id="rId98"/>
    <p:sldId id="799" r:id="rId99"/>
    <p:sldId id="467" r:id="rId100"/>
    <p:sldId id="870" r:id="rId101"/>
  </p:sldIdLst>
  <p:sldSz cx="9144000" cy="6858000" type="screen4x3"/>
  <p:notesSz cx="6858000" cy="9144000"/>
  <p:custDataLst>
    <p:tags r:id="rId10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49" d="100"/>
          <a:sy n="49" d="100"/>
        </p:scale>
        <p:origin x="6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323024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Compilers</a:t>
            </a:r>
          </a:p>
          <a:p>
            <a:pPr>
              <a:defRPr/>
            </a:pPr>
            <a:r>
              <a:rPr lang="en-US" dirty="0" smtClean="0"/>
              <a:t>Tue Feb 10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Compilers</a:t>
            </a:r>
            <a:endParaRPr lang="en-US" dirty="0"/>
          </a:p>
          <a:p>
            <a:pPr>
              <a:defRPr/>
            </a:pPr>
            <a:r>
              <a:rPr lang="en-US" dirty="0" smtClean="0"/>
              <a:t>Tue Feb 10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Compilers</a:t>
            </a:r>
          </a:p>
          <a:p>
            <a:pPr>
              <a:defRPr/>
            </a:pPr>
            <a:r>
              <a:rPr lang="en-US" dirty="0" smtClean="0"/>
              <a:t>Tue Feb 10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ependence_analysis"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Dependence_analysis"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4.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notesSlide" Target="../notesSlides/notesSlide20.xml"/><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hyperlink" Target="http://www.oscer.ou.edu/" TargetMode="External"/><Relationship Id="rId4" Type="http://schemas.openxmlformats.org/officeDocument/2006/relationships/notesSlide" Target="../notesSlides/notes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Stupid Compiler Tricks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February 10 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a:t>
            </a:r>
            <a:r>
              <a:rPr lang="en-US" dirty="0" smtClean="0"/>
              <a:t>2874 </a:t>
            </a:r>
            <a:r>
              <a:rPr lang="en-US" dirty="0" smtClean="0"/>
              <a:t>#</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83F78067-4C0F-4740-A886-1AD98755BF04}" type="slidenum">
              <a:rPr lang="en-US"/>
              <a:pPr/>
              <a:t>100</a:t>
            </a:fld>
            <a:endParaRPr lang="en-US"/>
          </a:p>
        </p:txBody>
      </p:sp>
      <p:sp>
        <p:nvSpPr>
          <p:cNvPr id="617474" name="Rectangle 2"/>
          <p:cNvSpPr>
            <a:spLocks noGrp="1" noChangeArrowheads="1"/>
          </p:cNvSpPr>
          <p:nvPr>
            <p:ph type="title"/>
          </p:nvPr>
        </p:nvSpPr>
        <p:spPr/>
        <p:txBody>
          <a:bodyPr/>
          <a:lstStyle/>
          <a:p>
            <a:r>
              <a:rPr lang="en-US"/>
              <a:t>References</a:t>
            </a:r>
          </a:p>
        </p:txBody>
      </p:sp>
      <p:sp>
        <p:nvSpPr>
          <p:cNvPr id="617475" name="Text Box 3"/>
          <p:cNvSpPr txBox="1">
            <a:spLocks noChangeArrowheads="1"/>
          </p:cNvSpPr>
          <p:nvPr/>
        </p:nvSpPr>
        <p:spPr bwMode="auto">
          <a:xfrm>
            <a:off x="609600" y="1219200"/>
            <a:ext cx="8001000" cy="2862322"/>
          </a:xfrm>
          <a:prstGeom prst="rect">
            <a:avLst/>
          </a:prstGeom>
          <a:noFill/>
          <a:ln w="9525">
            <a:noFill/>
            <a:miter lim="800000"/>
            <a:headEnd/>
            <a:tailEnd/>
          </a:ln>
          <a:effectLst/>
        </p:spPr>
        <p:txBody>
          <a:bodyPr>
            <a:spAutoFit/>
          </a:bodyPr>
          <a:lstStyle/>
          <a:p>
            <a:pPr algn="l"/>
            <a:r>
              <a:rPr lang="en-US" dirty="0">
                <a:solidFill>
                  <a:srgbClr val="003366"/>
                </a:solidFill>
              </a:rPr>
              <a:t>[1]  Kevin Dowd and Charles Severance, </a:t>
            </a:r>
            <a:r>
              <a:rPr lang="en-US" i="1" dirty="0">
                <a:solidFill>
                  <a:srgbClr val="003366"/>
                </a:solidFill>
              </a:rPr>
              <a:t>High Performance Computing,</a:t>
            </a:r>
          </a:p>
          <a:p>
            <a:pPr algn="l"/>
            <a:r>
              <a:rPr lang="en-US" i="1" dirty="0">
                <a:solidFill>
                  <a:srgbClr val="003366"/>
                </a:solidFill>
              </a:rPr>
              <a:t>       </a:t>
            </a:r>
            <a:r>
              <a:rPr lang="en-US" dirty="0">
                <a:solidFill>
                  <a:srgbClr val="003366"/>
                </a:solidFill>
              </a:rPr>
              <a:t>2</a:t>
            </a:r>
            <a:r>
              <a:rPr lang="en-US" baseline="30000" dirty="0">
                <a:solidFill>
                  <a:srgbClr val="003366"/>
                </a:solidFill>
              </a:rPr>
              <a:t>nd</a:t>
            </a:r>
            <a:r>
              <a:rPr lang="en-US" dirty="0">
                <a:solidFill>
                  <a:srgbClr val="003366"/>
                </a:solidFill>
              </a:rPr>
              <a:t> ed.</a:t>
            </a:r>
            <a:r>
              <a:rPr lang="en-US" i="1" dirty="0">
                <a:solidFill>
                  <a:srgbClr val="003366"/>
                </a:solidFill>
              </a:rPr>
              <a:t>  </a:t>
            </a:r>
            <a:r>
              <a:rPr lang="en-US" dirty="0">
                <a:solidFill>
                  <a:srgbClr val="003366"/>
                </a:solidFill>
              </a:rPr>
              <a:t>O’Reilly, 1998, p. 173-191.</a:t>
            </a:r>
          </a:p>
          <a:p>
            <a:pPr algn="l"/>
            <a:r>
              <a:rPr lang="en-US" dirty="0">
                <a:solidFill>
                  <a:srgbClr val="003366"/>
                </a:solidFill>
              </a:rPr>
              <a:t>[2]  Ibid, p. 91-99.</a:t>
            </a:r>
          </a:p>
          <a:p>
            <a:pPr algn="l"/>
            <a:r>
              <a:rPr lang="en-US" dirty="0">
                <a:solidFill>
                  <a:srgbClr val="003366"/>
                </a:solidFill>
              </a:rPr>
              <a:t>[3]  Ibid, p. 146-157.</a:t>
            </a:r>
          </a:p>
          <a:p>
            <a:pPr algn="l"/>
            <a:r>
              <a:rPr lang="en-US" dirty="0">
                <a:solidFill>
                  <a:srgbClr val="003366"/>
                </a:solidFill>
              </a:rPr>
              <a:t>[4]  NAG </a:t>
            </a:r>
            <a:r>
              <a:rPr lang="en-US" b="1" dirty="0">
                <a:solidFill>
                  <a:srgbClr val="003366"/>
                </a:solidFill>
                <a:latin typeface="Courier New" pitchFamily="49" charset="0"/>
              </a:rPr>
              <a:t>f95</a:t>
            </a:r>
            <a:r>
              <a:rPr lang="en-US" dirty="0">
                <a:solidFill>
                  <a:srgbClr val="003366"/>
                </a:solidFill>
              </a:rPr>
              <a:t> man page, version 5.1.</a:t>
            </a:r>
          </a:p>
          <a:p>
            <a:pPr algn="l"/>
            <a:r>
              <a:rPr lang="en-US" dirty="0">
                <a:solidFill>
                  <a:srgbClr val="003366"/>
                </a:solidFill>
              </a:rPr>
              <a:t>[5] Intel </a:t>
            </a:r>
            <a:r>
              <a:rPr lang="en-US" b="1" dirty="0" err="1">
                <a:solidFill>
                  <a:srgbClr val="003366"/>
                </a:solidFill>
                <a:latin typeface="Courier New" pitchFamily="49" charset="0"/>
              </a:rPr>
              <a:t>ifort</a:t>
            </a:r>
            <a:r>
              <a:rPr lang="en-US" dirty="0">
                <a:solidFill>
                  <a:srgbClr val="003366"/>
                </a:solidFill>
              </a:rPr>
              <a:t> man page, version 10.1.</a:t>
            </a:r>
          </a:p>
          <a:p>
            <a:pPr algn="l"/>
            <a:r>
              <a:rPr lang="en-US" dirty="0">
                <a:solidFill>
                  <a:srgbClr val="003366"/>
                </a:solidFill>
              </a:rPr>
              <a:t>[6]  Michael Wolfe, </a:t>
            </a:r>
            <a:r>
              <a:rPr lang="en-US" i="1" dirty="0">
                <a:solidFill>
                  <a:srgbClr val="003366"/>
                </a:solidFill>
              </a:rPr>
              <a:t>High Performance Compilers for Parallel Computing</a:t>
            </a:r>
            <a:r>
              <a:rPr lang="en-US" dirty="0">
                <a:solidFill>
                  <a:srgbClr val="003366"/>
                </a:solidFill>
              </a:rPr>
              <a:t>, Addison-Wesley Publishing Co., 1996.</a:t>
            </a:r>
          </a:p>
          <a:p>
            <a:pPr algn="l"/>
            <a:r>
              <a:rPr lang="en-US" dirty="0">
                <a:solidFill>
                  <a:srgbClr val="003366"/>
                </a:solidFill>
              </a:rPr>
              <a:t>[7] Kevin R. </a:t>
            </a:r>
            <a:r>
              <a:rPr lang="en-US" dirty="0" err="1">
                <a:solidFill>
                  <a:srgbClr val="003366"/>
                </a:solidFill>
              </a:rPr>
              <a:t>Wadleigh</a:t>
            </a:r>
            <a:r>
              <a:rPr lang="en-US" dirty="0">
                <a:solidFill>
                  <a:srgbClr val="003366"/>
                </a:solidFill>
              </a:rPr>
              <a:t> and </a:t>
            </a:r>
            <a:r>
              <a:rPr lang="en-US" dirty="0" err="1">
                <a:solidFill>
                  <a:srgbClr val="003366"/>
                </a:solidFill>
              </a:rPr>
              <a:t>Isom</a:t>
            </a:r>
            <a:r>
              <a:rPr lang="en-US" dirty="0">
                <a:solidFill>
                  <a:srgbClr val="003366"/>
                </a:solidFill>
              </a:rPr>
              <a:t> L. Crawford, </a:t>
            </a:r>
            <a:r>
              <a:rPr lang="en-US" i="1" dirty="0">
                <a:solidFill>
                  <a:srgbClr val="003366"/>
                </a:solidFill>
              </a:rPr>
              <a:t>Software Optimization for High Performance Computing</a:t>
            </a:r>
            <a:r>
              <a:rPr lang="en-US" dirty="0">
                <a:solidFill>
                  <a:srgbClr val="003366"/>
                </a:solidFill>
              </a:rPr>
              <a:t>, Prentice Hall PTR, 2000, pp. 14-15</a:t>
            </a:r>
            <a:r>
              <a:rPr lang="en-US" dirty="0" smtClean="0">
                <a:solidFill>
                  <a:srgbClr val="003366"/>
                </a:solidFill>
              </a:rPr>
              <a:t>.</a:t>
            </a:r>
            <a:endParaRPr lang="en-US" dirty="0">
              <a:solidFill>
                <a:srgbClr val="003366"/>
              </a:solidFill>
            </a:endParaRPr>
          </a:p>
        </p:txBody>
      </p:sp>
    </p:spTree>
    <p:custDataLst>
      <p:tags r:id="rId1"/>
    </p:custDataLst>
    <p:extLst>
      <p:ext uri="{BB962C8B-B14F-4D97-AF65-F5344CB8AC3E}">
        <p14:creationId xmlns:p14="http://schemas.microsoft.com/office/powerpoint/2010/main" val="294512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Feb 3: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16</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0C98AF5A-7597-4661-9A56-5C02FA5F0FB1}" type="slidenum">
              <a:rPr lang="en-US"/>
              <a:pPr/>
              <a:t>18</a:t>
            </a:fld>
            <a:endParaRPr lang="en-US"/>
          </a:p>
        </p:txBody>
      </p:sp>
      <p:sp>
        <p:nvSpPr>
          <p:cNvPr id="618498" name="Rectangle 2"/>
          <p:cNvSpPr>
            <a:spLocks noGrp="1" noChangeArrowheads="1"/>
          </p:cNvSpPr>
          <p:nvPr>
            <p:ph type="title"/>
          </p:nvPr>
        </p:nvSpPr>
        <p:spPr/>
        <p:txBody>
          <a:bodyPr/>
          <a:lstStyle/>
          <a:p>
            <a:r>
              <a:rPr lang="en-US"/>
              <a:t>Outline</a:t>
            </a:r>
          </a:p>
        </p:txBody>
      </p:sp>
      <p:sp>
        <p:nvSpPr>
          <p:cNvPr id="618499" name="Rectangle 3"/>
          <p:cNvSpPr>
            <a:spLocks noGrp="1" noChangeArrowheads="1"/>
          </p:cNvSpPr>
          <p:nvPr>
            <p:ph type="body" idx="1"/>
          </p:nvPr>
        </p:nvSpPr>
        <p:spPr>
          <a:xfrm>
            <a:off x="533400" y="1371600"/>
            <a:ext cx="8153400" cy="4648200"/>
          </a:xfrm>
        </p:spPr>
        <p:txBody>
          <a:bodyPr/>
          <a:lstStyle/>
          <a:p>
            <a:r>
              <a:rPr lang="en-US" dirty="0"/>
              <a:t>Dependency Analysis</a:t>
            </a:r>
          </a:p>
          <a:p>
            <a:pPr lvl="1"/>
            <a:r>
              <a:rPr lang="en-US" sz="2600" dirty="0"/>
              <a:t>What is Dependency Analysis?</a:t>
            </a:r>
          </a:p>
          <a:p>
            <a:pPr lvl="1"/>
            <a:r>
              <a:rPr lang="en-US" sz="2600" dirty="0"/>
              <a:t>Control Dependencies</a:t>
            </a:r>
          </a:p>
          <a:p>
            <a:pPr lvl="1"/>
            <a:r>
              <a:rPr lang="en-US" sz="2600" dirty="0"/>
              <a:t>Data Dependencies</a:t>
            </a:r>
          </a:p>
          <a:p>
            <a:r>
              <a:rPr lang="en-US" dirty="0"/>
              <a:t>Stupid Compiler Tricks</a:t>
            </a:r>
          </a:p>
          <a:p>
            <a:pPr lvl="1">
              <a:lnSpc>
                <a:spcPct val="80000"/>
              </a:lnSpc>
            </a:pPr>
            <a:r>
              <a:rPr lang="en-US" sz="2600" dirty="0"/>
              <a:t>Tricks the Compiler Plays</a:t>
            </a:r>
          </a:p>
          <a:p>
            <a:pPr lvl="1">
              <a:lnSpc>
                <a:spcPct val="80000"/>
              </a:lnSpc>
            </a:pPr>
            <a:r>
              <a:rPr lang="en-US" sz="2600" dirty="0"/>
              <a:t>Tricks You Play With the Compiler</a:t>
            </a:r>
          </a:p>
          <a:p>
            <a:pPr lvl="1">
              <a:lnSpc>
                <a:spcPct val="80000"/>
              </a:lnSpc>
            </a:pPr>
            <a:r>
              <a:rPr lang="en-US" sz="2600" dirty="0"/>
              <a:t>Profiling</a:t>
            </a:r>
          </a:p>
        </p:txBody>
      </p:sp>
    </p:spTree>
    <p:custDataLst>
      <p:tags r:id="rId1"/>
    </p:custDataLst>
    <p:extLst>
      <p:ext uri="{BB962C8B-B14F-4D97-AF65-F5344CB8AC3E}">
        <p14:creationId xmlns:p14="http://schemas.microsoft.com/office/powerpoint/2010/main" val="1970091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ctrTitle"/>
          </p:nvPr>
        </p:nvSpPr>
        <p:spPr>
          <a:xfrm>
            <a:off x="914400" y="1295400"/>
            <a:ext cx="7772400" cy="1981200"/>
          </a:xfrm>
        </p:spPr>
        <p:txBody>
          <a:bodyPr/>
          <a:lstStyle/>
          <a:p>
            <a:pPr>
              <a:lnSpc>
                <a:spcPct val="110000"/>
              </a:lnSpc>
            </a:pPr>
            <a:r>
              <a:rPr lang="en-US" sz="6000"/>
              <a:t>Dependency Analysis</a:t>
            </a:r>
          </a:p>
        </p:txBody>
      </p:sp>
    </p:spTree>
    <p:custDataLst>
      <p:tags r:id="rId1"/>
    </p:custDataLst>
    <p:extLst>
      <p:ext uri="{BB962C8B-B14F-4D97-AF65-F5344CB8AC3E}">
        <p14:creationId xmlns:p14="http://schemas.microsoft.com/office/powerpoint/2010/main" val="3665462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09E55B6E-00DC-412F-94F6-E182CDC5B515}" type="slidenum">
              <a:rPr lang="en-US"/>
              <a:pPr/>
              <a:t>20</a:t>
            </a:fld>
            <a:endParaRPr lang="en-US"/>
          </a:p>
        </p:txBody>
      </p:sp>
      <p:sp>
        <p:nvSpPr>
          <p:cNvPr id="620546" name="Rectangle 2"/>
          <p:cNvSpPr>
            <a:spLocks noGrp="1" noChangeArrowheads="1"/>
          </p:cNvSpPr>
          <p:nvPr>
            <p:ph type="title"/>
          </p:nvPr>
        </p:nvSpPr>
        <p:spPr/>
        <p:txBody>
          <a:bodyPr/>
          <a:lstStyle/>
          <a:p>
            <a:r>
              <a:rPr lang="en-US"/>
              <a:t>What Is Dependency Analysis?</a:t>
            </a:r>
          </a:p>
        </p:txBody>
      </p:sp>
      <p:sp>
        <p:nvSpPr>
          <p:cNvPr id="620547" name="Rectangle 3"/>
          <p:cNvSpPr>
            <a:spLocks noGrp="1" noChangeArrowheads="1"/>
          </p:cNvSpPr>
          <p:nvPr>
            <p:ph type="body" idx="1"/>
          </p:nvPr>
        </p:nvSpPr>
        <p:spPr>
          <a:xfrm>
            <a:off x="609600" y="1371600"/>
            <a:ext cx="8077200" cy="4724400"/>
          </a:xfrm>
        </p:spPr>
        <p:txBody>
          <a:bodyPr/>
          <a:lstStyle/>
          <a:p>
            <a:pPr>
              <a:buFont typeface="Wingdings" pitchFamily="2" charset="2"/>
              <a:buNone/>
            </a:pPr>
            <a:r>
              <a:rPr lang="en-US" b="1" i="1" u="sng"/>
              <a:t>Dependency analysis</a:t>
            </a:r>
            <a:r>
              <a:rPr lang="en-US"/>
              <a:t> describes of how different parts of a program affect one another, and how various parts require other parts in order to operate correctly.</a:t>
            </a:r>
          </a:p>
          <a:p>
            <a:pPr>
              <a:buFont typeface="Wingdings" pitchFamily="2" charset="2"/>
              <a:buNone/>
            </a:pPr>
            <a:r>
              <a:rPr lang="en-US"/>
              <a:t>A </a:t>
            </a:r>
            <a:r>
              <a:rPr lang="en-US" b="1" i="1" u="sng"/>
              <a:t>control dependency</a:t>
            </a:r>
            <a:r>
              <a:rPr lang="en-US"/>
              <a:t> governs how different sequences of instructions affect each other.</a:t>
            </a:r>
          </a:p>
          <a:p>
            <a:pPr>
              <a:buFont typeface="Wingdings" pitchFamily="2" charset="2"/>
              <a:buNone/>
            </a:pPr>
            <a:r>
              <a:rPr lang="en-US"/>
              <a:t>A </a:t>
            </a:r>
            <a:r>
              <a:rPr lang="en-US" b="1" i="1" u="sng"/>
              <a:t>data dependency</a:t>
            </a:r>
            <a:r>
              <a:rPr lang="en-US"/>
              <a:t> governs how different pieces of data affect each other.</a:t>
            </a:r>
          </a:p>
          <a:p>
            <a:pPr>
              <a:buFont typeface="Wingdings" pitchFamily="2" charset="2"/>
              <a:buNone/>
            </a:pPr>
            <a:r>
              <a:rPr lang="en-US" sz="1600"/>
              <a:t>Much of this discussion is from references [1] and [6].</a:t>
            </a:r>
          </a:p>
        </p:txBody>
      </p:sp>
    </p:spTree>
    <p:custDataLst>
      <p:tags r:id="rId1"/>
    </p:custDataLst>
    <p:extLst>
      <p:ext uri="{BB962C8B-B14F-4D97-AF65-F5344CB8AC3E}">
        <p14:creationId xmlns:p14="http://schemas.microsoft.com/office/powerpoint/2010/main" val="4214923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5DE26BFB-B827-4521-979A-BF0A378377E3}" type="slidenum">
              <a:rPr lang="en-US"/>
              <a:pPr/>
              <a:t>21</a:t>
            </a:fld>
            <a:endParaRPr lang="en-US"/>
          </a:p>
        </p:txBody>
      </p:sp>
      <p:sp>
        <p:nvSpPr>
          <p:cNvPr id="621570" name="Rectangle 2"/>
          <p:cNvSpPr>
            <a:spLocks noGrp="1" noChangeArrowheads="1"/>
          </p:cNvSpPr>
          <p:nvPr>
            <p:ph type="title"/>
          </p:nvPr>
        </p:nvSpPr>
        <p:spPr/>
        <p:txBody>
          <a:bodyPr/>
          <a:lstStyle/>
          <a:p>
            <a:r>
              <a:rPr lang="en-US"/>
              <a:t>Control Dependencies</a:t>
            </a:r>
          </a:p>
        </p:txBody>
      </p:sp>
      <p:sp>
        <p:nvSpPr>
          <p:cNvPr id="621571" name="Rectangle 3"/>
          <p:cNvSpPr>
            <a:spLocks noGrp="1" noChangeArrowheads="1"/>
          </p:cNvSpPr>
          <p:nvPr>
            <p:ph type="body" idx="1"/>
          </p:nvPr>
        </p:nvSpPr>
        <p:spPr>
          <a:xfrm>
            <a:off x="609600" y="1219200"/>
            <a:ext cx="8001000" cy="5181600"/>
          </a:xfrm>
        </p:spPr>
        <p:txBody>
          <a:bodyPr/>
          <a:lstStyle/>
          <a:p>
            <a:pPr>
              <a:buFont typeface="Wingdings" pitchFamily="2" charset="2"/>
              <a:buNone/>
            </a:pPr>
            <a:r>
              <a:rPr lang="en-US" dirty="0"/>
              <a:t>Every program has a well-defined </a:t>
            </a:r>
            <a:r>
              <a:rPr lang="en-US" b="1" i="1" u="sng" dirty="0"/>
              <a:t>flow of control</a:t>
            </a:r>
            <a:r>
              <a:rPr lang="en-US" dirty="0"/>
              <a:t> that moves from instruction to instruction to instruction.</a:t>
            </a:r>
          </a:p>
          <a:p>
            <a:pPr>
              <a:buFont typeface="Wingdings" pitchFamily="2" charset="2"/>
              <a:buNone/>
            </a:pPr>
            <a:r>
              <a:rPr lang="en-US" dirty="0"/>
              <a:t>This flow can be affected by several kinds of operations:</a:t>
            </a:r>
          </a:p>
          <a:p>
            <a:pPr lvl="1"/>
            <a:r>
              <a:rPr lang="en-US" sz="2400" dirty="0"/>
              <a:t>Loops</a:t>
            </a:r>
          </a:p>
          <a:p>
            <a:pPr lvl="1"/>
            <a:r>
              <a:rPr lang="en-US" sz="2400" dirty="0"/>
              <a:t>Branches (if, select case/switch)</a:t>
            </a:r>
          </a:p>
          <a:p>
            <a:pPr lvl="1"/>
            <a:r>
              <a:rPr lang="en-US" sz="2400" dirty="0"/>
              <a:t>Function/subroutine calls</a:t>
            </a:r>
          </a:p>
          <a:p>
            <a:pPr lvl="1"/>
            <a:r>
              <a:rPr lang="en-US" sz="2400" dirty="0"/>
              <a:t>I/O (typically implemented as calls)</a:t>
            </a:r>
          </a:p>
          <a:p>
            <a:pPr>
              <a:buFont typeface="Wingdings" pitchFamily="2" charset="2"/>
              <a:buNone/>
            </a:pPr>
            <a:r>
              <a:rPr lang="en-US" dirty="0"/>
              <a:t>Dependencies affect </a:t>
            </a:r>
            <a:r>
              <a:rPr lang="en-US" b="1" u="sng" dirty="0"/>
              <a:t>parallelization</a:t>
            </a:r>
            <a:r>
              <a:rPr lang="en-US" dirty="0"/>
              <a:t>!</a:t>
            </a:r>
          </a:p>
        </p:txBody>
      </p:sp>
    </p:spTree>
    <p:custDataLst>
      <p:tags r:id="rId1"/>
    </p:custDataLst>
    <p:extLst>
      <p:ext uri="{BB962C8B-B14F-4D97-AF65-F5344CB8AC3E}">
        <p14:creationId xmlns:p14="http://schemas.microsoft.com/office/powerpoint/2010/main" val="96482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0D990AA-A2DB-413B-90D5-5A893A607BF5}" type="slidenum">
              <a:rPr lang="en-US"/>
              <a:pPr/>
              <a:t>22</a:t>
            </a:fld>
            <a:endParaRPr lang="en-US"/>
          </a:p>
        </p:txBody>
      </p:sp>
      <p:sp>
        <p:nvSpPr>
          <p:cNvPr id="622594" name="Rectangle 2"/>
          <p:cNvSpPr>
            <a:spLocks noGrp="1" noChangeArrowheads="1"/>
          </p:cNvSpPr>
          <p:nvPr>
            <p:ph type="title"/>
          </p:nvPr>
        </p:nvSpPr>
        <p:spPr/>
        <p:txBody>
          <a:bodyPr/>
          <a:lstStyle/>
          <a:p>
            <a:r>
              <a:rPr lang="en-US"/>
              <a:t>Branch Dependency (F90)</a:t>
            </a:r>
          </a:p>
        </p:txBody>
      </p:sp>
      <p:sp>
        <p:nvSpPr>
          <p:cNvPr id="622595" name="Rectangle 3"/>
          <p:cNvSpPr>
            <a:spLocks noGrp="1" noChangeArrowheads="1"/>
          </p:cNvSpPr>
          <p:nvPr>
            <p:ph type="body" idx="1"/>
          </p:nvPr>
        </p:nvSpPr>
        <p:spPr>
          <a:xfrm>
            <a:off x="533400" y="1371600"/>
            <a:ext cx="8153400" cy="4876800"/>
          </a:xfrm>
        </p:spPr>
        <p:txBody>
          <a:bodyPr/>
          <a:lstStyle/>
          <a:p>
            <a:pPr>
              <a:lnSpc>
                <a:spcPct val="90000"/>
              </a:lnSpc>
              <a:buFont typeface="Wingdings" pitchFamily="2" charset="2"/>
              <a:buNone/>
            </a:pPr>
            <a:r>
              <a:rPr lang="en-US" b="1" dirty="0">
                <a:solidFill>
                  <a:schemeClr val="hlink"/>
                </a:solidFill>
                <a:latin typeface="Courier New" pitchFamily="49" charset="0"/>
              </a:rPr>
              <a:t>y</a:t>
            </a:r>
            <a:r>
              <a:rPr lang="en-US" b="1" dirty="0">
                <a:solidFill>
                  <a:srgbClr val="000099"/>
                </a:solidFill>
                <a:latin typeface="Courier New" pitchFamily="49" charset="0"/>
              </a:rPr>
              <a:t> = 7</a:t>
            </a:r>
          </a:p>
          <a:p>
            <a:pPr>
              <a:lnSpc>
                <a:spcPct val="80000"/>
              </a:lnSpc>
              <a:buFont typeface="Wingdings" pitchFamily="2" charset="2"/>
              <a:buNone/>
            </a:pPr>
            <a:r>
              <a:rPr lang="en-US" b="1" dirty="0">
                <a:solidFill>
                  <a:srgbClr val="000099"/>
                </a:solidFill>
                <a:latin typeface="Courier New" pitchFamily="49" charset="0"/>
              </a:rPr>
              <a:t>IF (</a:t>
            </a:r>
            <a:r>
              <a:rPr lang="en-US" b="1" dirty="0" smtClean="0">
                <a:solidFill>
                  <a:srgbClr val="000099"/>
                </a:solidFill>
                <a:latin typeface="Courier New" pitchFamily="49" charset="0"/>
              </a:rPr>
              <a:t>x &lt;= </a:t>
            </a:r>
            <a:r>
              <a:rPr lang="en-US" b="1" dirty="0">
                <a:solidFill>
                  <a:srgbClr val="000099"/>
                </a:solidFill>
                <a:latin typeface="Courier New" pitchFamily="49" charset="0"/>
              </a:rPr>
              <a:t>2</a:t>
            </a:r>
            <a:r>
              <a:rPr lang="en-US" b="1" dirty="0" smtClean="0">
                <a:solidFill>
                  <a:srgbClr val="000099"/>
                </a:solidFill>
                <a:latin typeface="Courier New" pitchFamily="49" charset="0"/>
              </a:rPr>
              <a:t>) </a:t>
            </a:r>
            <a:r>
              <a:rPr lang="en-US" b="1" dirty="0">
                <a:solidFill>
                  <a:srgbClr val="000099"/>
                </a:solidFill>
                <a:latin typeface="Courier New" pitchFamily="49" charset="0"/>
              </a:rPr>
              <a:t>THEN</a:t>
            </a:r>
          </a:p>
          <a:p>
            <a:pPr>
              <a:lnSpc>
                <a:spcPct val="80000"/>
              </a:lnSpc>
              <a:buFont typeface="Wingdings" pitchFamily="2" charset="2"/>
              <a:buNone/>
            </a:pPr>
            <a:r>
              <a:rPr lang="en-US" b="1" dirty="0">
                <a:solidFill>
                  <a:srgbClr val="000099"/>
                </a:solidFill>
                <a:latin typeface="Courier New" pitchFamily="49" charset="0"/>
              </a:rPr>
              <a:t>    </a:t>
            </a:r>
            <a:r>
              <a:rPr lang="en-US" b="1" dirty="0">
                <a:solidFill>
                  <a:schemeClr val="hlink"/>
                </a:solidFill>
                <a:latin typeface="Courier New" pitchFamily="49" charset="0"/>
              </a:rPr>
              <a:t>y</a:t>
            </a:r>
            <a:r>
              <a:rPr lang="en-US" b="1" dirty="0">
                <a:solidFill>
                  <a:srgbClr val="000099"/>
                </a:solidFill>
                <a:latin typeface="Courier New" pitchFamily="49" charset="0"/>
              </a:rPr>
              <a:t> = 3</a:t>
            </a:r>
          </a:p>
          <a:p>
            <a:pPr>
              <a:lnSpc>
                <a:spcPct val="80000"/>
              </a:lnSpc>
              <a:buFont typeface="Wingdings" pitchFamily="2" charset="2"/>
              <a:buNone/>
            </a:pPr>
            <a:r>
              <a:rPr lang="en-US" b="1" dirty="0">
                <a:solidFill>
                  <a:srgbClr val="000099"/>
                </a:solidFill>
                <a:latin typeface="Courier New" pitchFamily="49" charset="0"/>
              </a:rPr>
              <a:t>END </a:t>
            </a:r>
            <a:r>
              <a:rPr lang="en-US" b="1" dirty="0" smtClean="0">
                <a:solidFill>
                  <a:srgbClr val="000099"/>
                </a:solidFill>
                <a:latin typeface="Courier New" pitchFamily="49" charset="0"/>
              </a:rPr>
              <a:t>IF</a:t>
            </a:r>
          </a:p>
          <a:p>
            <a:pPr>
              <a:lnSpc>
                <a:spcPct val="80000"/>
              </a:lnSpc>
              <a:buFont typeface="Wingdings" pitchFamily="2" charset="2"/>
              <a:buNone/>
            </a:pPr>
            <a:r>
              <a:rPr lang="en-US" b="1" dirty="0" smtClean="0">
                <a:solidFill>
                  <a:srgbClr val="000099"/>
                </a:solidFill>
                <a:latin typeface="Courier New" pitchFamily="49" charset="0"/>
              </a:rPr>
              <a:t>z = y + 1</a:t>
            </a:r>
            <a:endParaRPr lang="en-US" b="1" dirty="0">
              <a:solidFill>
                <a:srgbClr val="000099"/>
              </a:solidFill>
              <a:latin typeface="Courier New" pitchFamily="49" charset="0"/>
            </a:endParaRPr>
          </a:p>
          <a:p>
            <a:pPr>
              <a:lnSpc>
                <a:spcPct val="80000"/>
              </a:lnSpc>
              <a:buFont typeface="Wingdings" pitchFamily="2" charset="2"/>
              <a:buNone/>
            </a:pPr>
            <a:r>
              <a:rPr lang="en-US" b="1" dirty="0"/>
              <a:t>Note that</a:t>
            </a:r>
            <a:r>
              <a:rPr lang="en-US" b="1" dirty="0">
                <a:solidFill>
                  <a:srgbClr val="000099"/>
                </a:solidFill>
              </a:rPr>
              <a:t> </a:t>
            </a:r>
            <a:r>
              <a:rPr lang="en-US" b="1" dirty="0">
                <a:solidFill>
                  <a:srgbClr val="000099"/>
                </a:solidFill>
                <a:latin typeface="Courier New" pitchFamily="49" charset="0"/>
              </a:rPr>
              <a:t>(x </a:t>
            </a:r>
            <a:r>
              <a:rPr lang="en-US" b="1" dirty="0" smtClean="0">
                <a:solidFill>
                  <a:srgbClr val="000099"/>
                </a:solidFill>
                <a:latin typeface="Courier New" pitchFamily="49" charset="0"/>
              </a:rPr>
              <a:t>&lt;= </a:t>
            </a:r>
            <a:r>
              <a:rPr lang="en-US" b="1" dirty="0">
                <a:solidFill>
                  <a:srgbClr val="000099"/>
                </a:solidFill>
                <a:latin typeface="Courier New" pitchFamily="49" charset="0"/>
              </a:rPr>
              <a:t>2</a:t>
            </a:r>
            <a:r>
              <a:rPr lang="en-US" b="1" dirty="0" smtClean="0">
                <a:solidFill>
                  <a:srgbClr val="000099"/>
                </a:solidFill>
                <a:latin typeface="Courier New" pitchFamily="49" charset="0"/>
              </a:rPr>
              <a:t>)</a:t>
            </a:r>
            <a:r>
              <a:rPr lang="en-US" b="1" dirty="0" smtClean="0">
                <a:solidFill>
                  <a:srgbClr val="000099"/>
                </a:solidFill>
              </a:rPr>
              <a:t> </a:t>
            </a:r>
            <a:r>
              <a:rPr lang="en-US" b="1" dirty="0"/>
              <a:t>means “</a:t>
            </a:r>
            <a:r>
              <a:rPr lang="en-US" b="1" dirty="0">
                <a:latin typeface="Courier New" pitchFamily="49" charset="0"/>
              </a:rPr>
              <a:t>x</a:t>
            </a:r>
            <a:r>
              <a:rPr lang="en-US" b="1" dirty="0"/>
              <a:t> </a:t>
            </a:r>
            <a:r>
              <a:rPr lang="en-US" b="1" dirty="0" smtClean="0"/>
              <a:t>less than or </a:t>
            </a:r>
            <a:r>
              <a:rPr lang="en-US" b="1" dirty="0"/>
              <a:t>equal to </a:t>
            </a:r>
            <a:r>
              <a:rPr lang="en-US" b="1" dirty="0" smtClean="0"/>
              <a:t>two.”</a:t>
            </a:r>
            <a:endParaRPr lang="en-US" b="1" dirty="0"/>
          </a:p>
          <a:p>
            <a:pPr>
              <a:lnSpc>
                <a:spcPct val="90000"/>
              </a:lnSpc>
              <a:buFont typeface="Wingdings" pitchFamily="2" charset="2"/>
              <a:buNone/>
            </a:pPr>
            <a:r>
              <a:rPr lang="en-US" dirty="0"/>
              <a:t>The value of </a:t>
            </a:r>
            <a:r>
              <a:rPr lang="en-US" b="1" dirty="0">
                <a:solidFill>
                  <a:schemeClr val="hlink"/>
                </a:solidFill>
                <a:latin typeface="Courier New" pitchFamily="49" charset="0"/>
              </a:rPr>
              <a:t>y</a:t>
            </a:r>
            <a:r>
              <a:rPr lang="en-US" dirty="0"/>
              <a:t> depends on what the condition </a:t>
            </a:r>
            <a:r>
              <a:rPr lang="en-US" b="1" dirty="0">
                <a:solidFill>
                  <a:schemeClr val="tx2"/>
                </a:solidFill>
                <a:latin typeface="Courier New" pitchFamily="49" charset="0"/>
              </a:rPr>
              <a:t>(x </a:t>
            </a:r>
            <a:r>
              <a:rPr lang="en-US" b="1" dirty="0" smtClean="0">
                <a:solidFill>
                  <a:schemeClr val="tx2"/>
                </a:solidFill>
                <a:latin typeface="Courier New" pitchFamily="49" charset="0"/>
              </a:rPr>
              <a:t>&lt;= </a:t>
            </a:r>
            <a:r>
              <a:rPr lang="en-US" b="1" dirty="0">
                <a:solidFill>
                  <a:schemeClr val="tx2"/>
                </a:solidFill>
                <a:latin typeface="Courier New" pitchFamily="49" charset="0"/>
              </a:rPr>
              <a:t>2</a:t>
            </a:r>
            <a:r>
              <a:rPr lang="en-US" b="1" dirty="0" smtClean="0">
                <a:solidFill>
                  <a:schemeClr val="tx2"/>
                </a:solidFill>
                <a:latin typeface="Courier New" pitchFamily="49" charset="0"/>
              </a:rPr>
              <a:t>)</a:t>
            </a:r>
            <a:r>
              <a:rPr lang="en-US" dirty="0" smtClean="0"/>
              <a:t> </a:t>
            </a:r>
            <a:r>
              <a:rPr lang="en-US" dirty="0"/>
              <a:t>evaluates to:</a:t>
            </a:r>
          </a:p>
          <a:p>
            <a:pPr lvl="1">
              <a:lnSpc>
                <a:spcPct val="90000"/>
              </a:lnSpc>
            </a:pPr>
            <a:r>
              <a:rPr lang="en-US" sz="2600" dirty="0"/>
              <a:t>If the condition </a:t>
            </a:r>
            <a:r>
              <a:rPr lang="en-US" sz="2600" b="1" dirty="0">
                <a:solidFill>
                  <a:schemeClr val="tx2"/>
                </a:solidFill>
                <a:latin typeface="Courier New" pitchFamily="49" charset="0"/>
              </a:rPr>
              <a:t>(x </a:t>
            </a:r>
            <a:r>
              <a:rPr lang="en-US" sz="2600" b="1" dirty="0" smtClean="0">
                <a:solidFill>
                  <a:schemeClr val="tx2"/>
                </a:solidFill>
                <a:latin typeface="Courier New" pitchFamily="49" charset="0"/>
              </a:rPr>
              <a:t>&lt;= </a:t>
            </a:r>
            <a:r>
              <a:rPr lang="en-US" sz="2600" b="1" dirty="0">
                <a:solidFill>
                  <a:schemeClr val="tx2"/>
                </a:solidFill>
                <a:latin typeface="Courier New" pitchFamily="49" charset="0"/>
              </a:rPr>
              <a:t>2</a:t>
            </a:r>
            <a:r>
              <a:rPr lang="en-US" sz="2600" b="1" dirty="0" smtClean="0">
                <a:solidFill>
                  <a:schemeClr val="tx2"/>
                </a:solidFill>
                <a:latin typeface="Courier New" pitchFamily="49" charset="0"/>
              </a:rPr>
              <a:t>)</a:t>
            </a:r>
            <a:r>
              <a:rPr lang="en-US" dirty="0" smtClean="0"/>
              <a:t> </a:t>
            </a:r>
            <a:r>
              <a:rPr lang="en-US" sz="2600" dirty="0"/>
              <a:t>evaluates to</a:t>
            </a:r>
            <a:r>
              <a:rPr lang="en-US" sz="2600" dirty="0">
                <a:latin typeface="Courier New" panose="02070309020205020404" pitchFamily="49" charset="0"/>
                <a:cs typeface="Courier New" panose="02070309020205020404" pitchFamily="49" charset="0"/>
              </a:rPr>
              <a:t> </a:t>
            </a:r>
            <a:r>
              <a:rPr lang="en-US" sz="2600" b="1" dirty="0">
                <a:latin typeface="Courier New" pitchFamily="49" charset="0"/>
              </a:rPr>
              <a:t>.TRUE.</a:t>
            </a:r>
            <a:r>
              <a:rPr lang="en-US" sz="2600" dirty="0"/>
              <a:t>, then </a:t>
            </a:r>
            <a:r>
              <a:rPr lang="en-US" sz="2600" b="1" dirty="0">
                <a:solidFill>
                  <a:schemeClr val="hlink"/>
                </a:solidFill>
                <a:latin typeface="Courier New" pitchFamily="49" charset="0"/>
              </a:rPr>
              <a:t>y</a:t>
            </a:r>
            <a:r>
              <a:rPr lang="en-US" sz="2600" dirty="0"/>
              <a:t> is set to </a:t>
            </a:r>
            <a:r>
              <a:rPr lang="en-US" sz="2600" b="1" dirty="0" smtClean="0">
                <a:latin typeface="Courier New" pitchFamily="49" charset="0"/>
              </a:rPr>
              <a:t>3</a:t>
            </a:r>
            <a:r>
              <a:rPr lang="en-US" sz="2600" dirty="0" smtClean="0"/>
              <a:t>, so</a:t>
            </a:r>
            <a:r>
              <a:rPr lang="en-US" sz="2600" dirty="0" smtClean="0">
                <a:latin typeface="Courier New" panose="02070309020205020404" pitchFamily="49" charset="0"/>
                <a:cs typeface="Courier New" panose="02070309020205020404" pitchFamily="49" charset="0"/>
              </a:rPr>
              <a:t> </a:t>
            </a:r>
            <a:r>
              <a:rPr lang="en-US" sz="2800" b="1" dirty="0">
                <a:solidFill>
                  <a:srgbClr val="000099"/>
                </a:solidFill>
                <a:latin typeface="Courier New" pitchFamily="49" charset="0"/>
              </a:rPr>
              <a:t>z</a:t>
            </a:r>
            <a:r>
              <a:rPr lang="en-US" sz="2600" dirty="0" smtClean="0">
                <a:latin typeface="Courier New" panose="02070309020205020404" pitchFamily="49" charset="0"/>
                <a:cs typeface="Courier New" panose="02070309020205020404" pitchFamily="49" charset="0"/>
              </a:rPr>
              <a:t> </a:t>
            </a:r>
            <a:r>
              <a:rPr lang="en-US" sz="2600" dirty="0" smtClean="0"/>
              <a:t>is assigned</a:t>
            </a:r>
            <a:r>
              <a:rPr lang="en-US" sz="2600" dirty="0" smtClean="0">
                <a:latin typeface="Courier New" panose="02070309020205020404" pitchFamily="49" charset="0"/>
                <a:cs typeface="Courier New" panose="02070309020205020404" pitchFamily="49" charset="0"/>
              </a:rPr>
              <a:t> </a:t>
            </a:r>
            <a:r>
              <a:rPr lang="en-US" sz="2600" b="1" dirty="0" smtClean="0">
                <a:latin typeface="Courier New" panose="02070309020205020404" pitchFamily="49" charset="0"/>
                <a:cs typeface="Courier New" panose="02070309020205020404" pitchFamily="49" charset="0"/>
              </a:rPr>
              <a:t>4</a:t>
            </a:r>
            <a:r>
              <a:rPr lang="en-US" sz="2600" dirty="0" smtClean="0"/>
              <a:t>.</a:t>
            </a:r>
            <a:endParaRPr lang="en-US" sz="2600" dirty="0"/>
          </a:p>
          <a:p>
            <a:pPr lvl="1">
              <a:lnSpc>
                <a:spcPct val="90000"/>
              </a:lnSpc>
            </a:pPr>
            <a:r>
              <a:rPr lang="en-US" sz="2600" dirty="0"/>
              <a:t>Otherwise, </a:t>
            </a:r>
            <a:r>
              <a:rPr lang="en-US" sz="2600" b="1" dirty="0">
                <a:solidFill>
                  <a:schemeClr val="hlink"/>
                </a:solidFill>
                <a:latin typeface="Courier New" pitchFamily="49" charset="0"/>
              </a:rPr>
              <a:t>y</a:t>
            </a:r>
            <a:r>
              <a:rPr lang="en-US" sz="2600" dirty="0"/>
              <a:t> remains </a:t>
            </a:r>
            <a:r>
              <a:rPr lang="en-US" sz="2600" b="1" dirty="0" smtClean="0">
                <a:latin typeface="Courier New" pitchFamily="49" charset="0"/>
              </a:rPr>
              <a:t>7</a:t>
            </a:r>
            <a:r>
              <a:rPr lang="en-US" sz="2600" dirty="0"/>
              <a:t>, so</a:t>
            </a:r>
            <a:r>
              <a:rPr lang="en-US" sz="2600" dirty="0">
                <a:latin typeface="Courier New" panose="02070309020205020404" pitchFamily="49" charset="0"/>
                <a:cs typeface="Courier New" panose="02070309020205020404" pitchFamily="49" charset="0"/>
              </a:rPr>
              <a:t> </a:t>
            </a:r>
            <a:r>
              <a:rPr lang="en-US" sz="2800" b="1" dirty="0">
                <a:solidFill>
                  <a:srgbClr val="000099"/>
                </a:solidFill>
                <a:latin typeface="Courier New" pitchFamily="49" charset="0"/>
              </a:rPr>
              <a:t>z</a:t>
            </a:r>
            <a:r>
              <a:rPr lang="en-US" sz="2600" dirty="0">
                <a:latin typeface="Courier New" panose="02070309020205020404" pitchFamily="49" charset="0"/>
                <a:cs typeface="Courier New" panose="02070309020205020404" pitchFamily="49" charset="0"/>
              </a:rPr>
              <a:t> </a:t>
            </a:r>
            <a:r>
              <a:rPr lang="en-US" sz="2600" dirty="0"/>
              <a:t>is assigned</a:t>
            </a:r>
            <a:r>
              <a:rPr lang="en-US" sz="2600" dirty="0">
                <a:latin typeface="Courier New" panose="02070309020205020404" pitchFamily="49" charset="0"/>
                <a:cs typeface="Courier New" panose="02070309020205020404" pitchFamily="49" charset="0"/>
              </a:rPr>
              <a:t> </a:t>
            </a:r>
            <a:r>
              <a:rPr lang="en-US" sz="2600" b="1" dirty="0" smtClean="0">
                <a:latin typeface="Courier New" panose="02070309020205020404" pitchFamily="49" charset="0"/>
                <a:cs typeface="Courier New" panose="02070309020205020404" pitchFamily="49" charset="0"/>
              </a:rPr>
              <a:t>8</a:t>
            </a:r>
            <a:r>
              <a:rPr lang="en-US" sz="2600" dirty="0" smtClean="0"/>
              <a:t>.</a:t>
            </a:r>
          </a:p>
          <a:p>
            <a:pPr marL="0" indent="0">
              <a:lnSpc>
                <a:spcPct val="90000"/>
              </a:lnSpc>
              <a:buNone/>
            </a:pPr>
            <a:endParaRPr lang="en-US" sz="1400" dirty="0" smtClean="0">
              <a:latin typeface="Courier New" panose="02070309020205020404" pitchFamily="49" charset="0"/>
              <a:cs typeface="Courier New" panose="02070309020205020404" pitchFamily="49" charset="0"/>
              <a:hlinkClick r:id="rId3"/>
            </a:endParaRPr>
          </a:p>
          <a:p>
            <a:pPr marL="0" indent="0">
              <a:lnSpc>
                <a:spcPct val="90000"/>
              </a:lnSpc>
              <a:buNone/>
            </a:pPr>
            <a:r>
              <a:rPr lang="en-US" sz="1400" dirty="0" smtClean="0">
                <a:latin typeface="Courier New" panose="02070309020205020404" pitchFamily="49" charset="0"/>
                <a:cs typeface="Courier New" panose="02070309020205020404" pitchFamily="49" charset="0"/>
                <a:hlinkClick r:id="rId3"/>
              </a:rPr>
              <a:t>https://en.wikipedia.org/wiki/Dependence_analysis</a:t>
            </a:r>
            <a:endParaRPr lang="en-US" sz="14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582633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6BF11904-0762-4D87-8D2A-F082A732D793}" type="slidenum">
              <a:rPr lang="en-US"/>
              <a:pPr/>
              <a:t>23</a:t>
            </a:fld>
            <a:endParaRPr lang="en-US"/>
          </a:p>
        </p:txBody>
      </p:sp>
      <p:sp>
        <p:nvSpPr>
          <p:cNvPr id="623618" name="Rectangle 2"/>
          <p:cNvSpPr>
            <a:spLocks noGrp="1" noChangeArrowheads="1"/>
          </p:cNvSpPr>
          <p:nvPr>
            <p:ph type="title"/>
          </p:nvPr>
        </p:nvSpPr>
        <p:spPr/>
        <p:txBody>
          <a:bodyPr/>
          <a:lstStyle/>
          <a:p>
            <a:r>
              <a:rPr lang="en-US"/>
              <a:t>Branch Dependency (C)</a:t>
            </a:r>
          </a:p>
        </p:txBody>
      </p:sp>
      <p:sp>
        <p:nvSpPr>
          <p:cNvPr id="623619" name="Rectangle 3"/>
          <p:cNvSpPr>
            <a:spLocks noGrp="1" noChangeArrowheads="1"/>
          </p:cNvSpPr>
          <p:nvPr>
            <p:ph type="body" idx="1"/>
          </p:nvPr>
        </p:nvSpPr>
        <p:spPr>
          <a:xfrm>
            <a:off x="533400" y="1371600"/>
            <a:ext cx="8153400" cy="4876800"/>
          </a:xfrm>
        </p:spPr>
        <p:txBody>
          <a:bodyPr/>
          <a:lstStyle/>
          <a:p>
            <a:pPr>
              <a:lnSpc>
                <a:spcPct val="90000"/>
              </a:lnSpc>
              <a:buFont typeface="Wingdings" pitchFamily="2" charset="2"/>
              <a:buNone/>
            </a:pPr>
            <a:r>
              <a:rPr lang="en-US" b="1" dirty="0">
                <a:solidFill>
                  <a:schemeClr val="hlink"/>
                </a:solidFill>
                <a:latin typeface="Courier New" pitchFamily="49" charset="0"/>
              </a:rPr>
              <a:t>y</a:t>
            </a:r>
            <a:r>
              <a:rPr lang="en-US" b="1" dirty="0">
                <a:solidFill>
                  <a:srgbClr val="000099"/>
                </a:solidFill>
                <a:latin typeface="Courier New" pitchFamily="49" charset="0"/>
              </a:rPr>
              <a:t> = 7;</a:t>
            </a:r>
          </a:p>
          <a:p>
            <a:pPr>
              <a:lnSpc>
                <a:spcPct val="80000"/>
              </a:lnSpc>
              <a:buFont typeface="Wingdings" pitchFamily="2" charset="2"/>
              <a:buNone/>
            </a:pPr>
            <a:r>
              <a:rPr lang="en-US" b="1" dirty="0">
                <a:solidFill>
                  <a:srgbClr val="000099"/>
                </a:solidFill>
                <a:latin typeface="Courier New" pitchFamily="49" charset="0"/>
              </a:rPr>
              <a:t>if (</a:t>
            </a:r>
            <a:r>
              <a:rPr lang="en-US" b="1" dirty="0" smtClean="0">
                <a:solidFill>
                  <a:srgbClr val="000099"/>
                </a:solidFill>
                <a:latin typeface="Courier New" pitchFamily="49" charset="0"/>
              </a:rPr>
              <a:t>x &lt;= 2) </a:t>
            </a:r>
            <a:r>
              <a:rPr lang="en-US" b="1" dirty="0">
                <a:solidFill>
                  <a:srgbClr val="000099"/>
                </a:solidFill>
                <a:latin typeface="Courier New" pitchFamily="49" charset="0"/>
              </a:rPr>
              <a:t>{</a:t>
            </a:r>
          </a:p>
          <a:p>
            <a:pPr>
              <a:lnSpc>
                <a:spcPct val="80000"/>
              </a:lnSpc>
              <a:buFont typeface="Wingdings" pitchFamily="2" charset="2"/>
              <a:buNone/>
            </a:pPr>
            <a:r>
              <a:rPr lang="en-US" b="1" dirty="0">
                <a:solidFill>
                  <a:srgbClr val="000099"/>
                </a:solidFill>
                <a:latin typeface="Courier New" pitchFamily="49" charset="0"/>
              </a:rPr>
              <a:t>    </a:t>
            </a:r>
            <a:r>
              <a:rPr lang="en-US" b="1" dirty="0">
                <a:solidFill>
                  <a:schemeClr val="hlink"/>
                </a:solidFill>
                <a:latin typeface="Courier New" pitchFamily="49" charset="0"/>
              </a:rPr>
              <a:t>y</a:t>
            </a:r>
            <a:r>
              <a:rPr lang="en-US" b="1" dirty="0">
                <a:solidFill>
                  <a:srgbClr val="000099"/>
                </a:solidFill>
                <a:latin typeface="Courier New" pitchFamily="49" charset="0"/>
              </a:rPr>
              <a:t> = 3</a:t>
            </a:r>
            <a:r>
              <a:rPr lang="en-US" b="1" dirty="0" smtClean="0">
                <a:solidFill>
                  <a:srgbClr val="000099"/>
                </a:solidFill>
                <a:latin typeface="Courier New" pitchFamily="49" charset="0"/>
              </a:rPr>
              <a:t>;</a:t>
            </a:r>
            <a:endParaRPr lang="en-US" b="1" dirty="0">
              <a:solidFill>
                <a:srgbClr val="000099"/>
              </a:solidFill>
              <a:latin typeface="Courier New" pitchFamily="49" charset="0"/>
            </a:endParaRPr>
          </a:p>
          <a:p>
            <a:pPr>
              <a:lnSpc>
                <a:spcPct val="80000"/>
              </a:lnSpc>
              <a:buFont typeface="Wingdings" pitchFamily="2" charset="2"/>
              <a:buNone/>
            </a:pPr>
            <a:r>
              <a:rPr lang="en-US" b="1" dirty="0" smtClean="0">
                <a:solidFill>
                  <a:srgbClr val="000099"/>
                </a:solidFill>
                <a:latin typeface="Courier New" pitchFamily="49" charset="0"/>
              </a:rPr>
              <a:t>}</a:t>
            </a:r>
          </a:p>
          <a:p>
            <a:pPr>
              <a:lnSpc>
                <a:spcPct val="80000"/>
              </a:lnSpc>
              <a:buFont typeface="Wingdings" pitchFamily="2" charset="2"/>
              <a:buNone/>
            </a:pPr>
            <a:r>
              <a:rPr lang="en-US" b="1" dirty="0" smtClean="0">
                <a:solidFill>
                  <a:srgbClr val="000099"/>
                </a:solidFill>
                <a:latin typeface="Courier New" pitchFamily="49" charset="0"/>
              </a:rPr>
              <a:t>z = y + 1</a:t>
            </a:r>
            <a:endParaRPr lang="en-US" b="1" dirty="0">
              <a:solidFill>
                <a:srgbClr val="000099"/>
              </a:solidFill>
              <a:latin typeface="Courier New" pitchFamily="49" charset="0"/>
            </a:endParaRPr>
          </a:p>
          <a:p>
            <a:pPr>
              <a:lnSpc>
                <a:spcPct val="80000"/>
              </a:lnSpc>
              <a:buFont typeface="Wingdings" pitchFamily="2" charset="2"/>
              <a:buNone/>
            </a:pPr>
            <a:r>
              <a:rPr lang="en-US" b="1" dirty="0"/>
              <a:t>Note that</a:t>
            </a:r>
            <a:r>
              <a:rPr lang="en-US" b="1" dirty="0">
                <a:solidFill>
                  <a:srgbClr val="000099"/>
                </a:solidFill>
              </a:rPr>
              <a:t> </a:t>
            </a:r>
            <a:r>
              <a:rPr lang="en-US" b="1" dirty="0">
                <a:solidFill>
                  <a:srgbClr val="000099"/>
                </a:solidFill>
                <a:latin typeface="Courier New" pitchFamily="49" charset="0"/>
              </a:rPr>
              <a:t>(x </a:t>
            </a:r>
            <a:r>
              <a:rPr lang="en-US" b="1" dirty="0" smtClean="0">
                <a:solidFill>
                  <a:srgbClr val="000099"/>
                </a:solidFill>
                <a:latin typeface="Courier New" pitchFamily="49" charset="0"/>
              </a:rPr>
              <a:t>&lt;= </a:t>
            </a:r>
            <a:r>
              <a:rPr lang="en-US" b="1" dirty="0">
                <a:solidFill>
                  <a:srgbClr val="000099"/>
                </a:solidFill>
                <a:latin typeface="Courier New" pitchFamily="49" charset="0"/>
              </a:rPr>
              <a:t>2</a:t>
            </a:r>
            <a:r>
              <a:rPr lang="en-US" b="1" dirty="0" smtClean="0">
                <a:solidFill>
                  <a:srgbClr val="000099"/>
                </a:solidFill>
                <a:latin typeface="Courier New" pitchFamily="49" charset="0"/>
              </a:rPr>
              <a:t>)</a:t>
            </a:r>
            <a:r>
              <a:rPr lang="en-US" b="1" dirty="0" smtClean="0">
                <a:solidFill>
                  <a:srgbClr val="000099"/>
                </a:solidFill>
              </a:rPr>
              <a:t> </a:t>
            </a:r>
            <a:r>
              <a:rPr lang="en-US" b="1" dirty="0"/>
              <a:t>means “</a:t>
            </a:r>
            <a:r>
              <a:rPr lang="en-US" b="1" dirty="0">
                <a:latin typeface="Courier New" pitchFamily="49" charset="0"/>
              </a:rPr>
              <a:t>x</a:t>
            </a:r>
            <a:r>
              <a:rPr lang="en-US" b="1" dirty="0"/>
              <a:t> </a:t>
            </a:r>
            <a:r>
              <a:rPr lang="en-US" b="1" dirty="0" smtClean="0"/>
              <a:t>less than or </a:t>
            </a:r>
            <a:r>
              <a:rPr lang="en-US" b="1" dirty="0"/>
              <a:t>equal to </a:t>
            </a:r>
            <a:r>
              <a:rPr lang="en-US" b="1" dirty="0" smtClean="0"/>
              <a:t>two.”</a:t>
            </a:r>
            <a:endParaRPr lang="en-US" b="1" dirty="0"/>
          </a:p>
          <a:p>
            <a:pPr>
              <a:lnSpc>
                <a:spcPct val="90000"/>
              </a:lnSpc>
              <a:buFont typeface="Wingdings" pitchFamily="2" charset="2"/>
              <a:buNone/>
            </a:pPr>
            <a:r>
              <a:rPr lang="en-US" dirty="0"/>
              <a:t>The value of </a:t>
            </a:r>
            <a:r>
              <a:rPr lang="en-US" b="1" dirty="0">
                <a:solidFill>
                  <a:schemeClr val="hlink"/>
                </a:solidFill>
                <a:latin typeface="Courier New" pitchFamily="49" charset="0"/>
              </a:rPr>
              <a:t>y</a:t>
            </a:r>
            <a:r>
              <a:rPr lang="en-US" dirty="0"/>
              <a:t> depends on what the condition </a:t>
            </a:r>
            <a:r>
              <a:rPr lang="en-US" b="1" dirty="0">
                <a:solidFill>
                  <a:schemeClr val="tx2"/>
                </a:solidFill>
                <a:latin typeface="Courier New" pitchFamily="49" charset="0"/>
              </a:rPr>
              <a:t>(x != 0)</a:t>
            </a:r>
            <a:r>
              <a:rPr lang="en-US" dirty="0"/>
              <a:t> evaluates to:</a:t>
            </a:r>
          </a:p>
          <a:p>
            <a:pPr lvl="1">
              <a:lnSpc>
                <a:spcPct val="90000"/>
              </a:lnSpc>
            </a:pPr>
            <a:r>
              <a:rPr lang="en-US" sz="2600" dirty="0"/>
              <a:t>If the condition </a:t>
            </a:r>
            <a:r>
              <a:rPr lang="en-US" sz="2600" b="1" dirty="0">
                <a:solidFill>
                  <a:schemeClr val="tx2"/>
                </a:solidFill>
                <a:latin typeface="Courier New" pitchFamily="49" charset="0"/>
              </a:rPr>
              <a:t>(x &lt;= 2)</a:t>
            </a:r>
            <a:r>
              <a:rPr lang="en-US" sz="2800" dirty="0"/>
              <a:t> </a:t>
            </a:r>
            <a:r>
              <a:rPr lang="en-US" sz="2600" dirty="0"/>
              <a:t>evaluates to</a:t>
            </a:r>
            <a:r>
              <a:rPr lang="en-US" sz="2600" dirty="0">
                <a:latin typeface="Courier New" panose="02070309020205020404" pitchFamily="49" charset="0"/>
                <a:cs typeface="Courier New" panose="02070309020205020404" pitchFamily="49" charset="0"/>
              </a:rPr>
              <a:t> </a:t>
            </a:r>
            <a:r>
              <a:rPr lang="en-US" sz="2600" b="1" dirty="0" smtClean="0">
                <a:latin typeface="Courier New" pitchFamily="49" charset="0"/>
              </a:rPr>
              <a:t>true</a:t>
            </a:r>
            <a:r>
              <a:rPr lang="en-US" sz="2600" dirty="0" smtClean="0"/>
              <a:t>,   </a:t>
            </a:r>
            <a:r>
              <a:rPr lang="en-US" sz="2600" dirty="0"/>
              <a:t>then </a:t>
            </a:r>
            <a:r>
              <a:rPr lang="en-US" sz="2600" b="1" dirty="0">
                <a:solidFill>
                  <a:schemeClr val="hlink"/>
                </a:solidFill>
                <a:latin typeface="Courier New" pitchFamily="49" charset="0"/>
              </a:rPr>
              <a:t>y</a:t>
            </a:r>
            <a:r>
              <a:rPr lang="en-US" sz="2600" dirty="0"/>
              <a:t> is set to </a:t>
            </a:r>
            <a:r>
              <a:rPr lang="en-US" sz="2600" b="1" dirty="0" smtClean="0">
                <a:latin typeface="Courier New" pitchFamily="49" charset="0"/>
              </a:rPr>
              <a:t>3</a:t>
            </a:r>
            <a:r>
              <a:rPr lang="en-US" sz="2600" dirty="0" smtClean="0"/>
              <a:t>, </a:t>
            </a:r>
            <a:r>
              <a:rPr lang="en-US" sz="2600" dirty="0"/>
              <a:t>so</a:t>
            </a:r>
            <a:r>
              <a:rPr lang="en-US" sz="2600" dirty="0">
                <a:latin typeface="Courier New" panose="02070309020205020404" pitchFamily="49" charset="0"/>
                <a:cs typeface="Courier New" panose="02070309020205020404" pitchFamily="49" charset="0"/>
              </a:rPr>
              <a:t> </a:t>
            </a:r>
            <a:r>
              <a:rPr lang="en-US" sz="2800" b="1" dirty="0">
                <a:solidFill>
                  <a:srgbClr val="000099"/>
                </a:solidFill>
                <a:latin typeface="Courier New" pitchFamily="49" charset="0"/>
              </a:rPr>
              <a:t>z</a:t>
            </a:r>
            <a:r>
              <a:rPr lang="en-US" sz="2600" dirty="0">
                <a:latin typeface="Courier New" panose="02070309020205020404" pitchFamily="49" charset="0"/>
                <a:cs typeface="Courier New" panose="02070309020205020404" pitchFamily="49" charset="0"/>
              </a:rPr>
              <a:t> </a:t>
            </a:r>
            <a:r>
              <a:rPr lang="en-US" sz="2600" dirty="0"/>
              <a:t>is assigned</a:t>
            </a:r>
            <a:r>
              <a:rPr lang="en-US" sz="2600" dirty="0">
                <a:latin typeface="Courier New" panose="02070309020205020404" pitchFamily="49" charset="0"/>
                <a:cs typeface="Courier New" panose="02070309020205020404" pitchFamily="49" charset="0"/>
              </a:rPr>
              <a:t> </a:t>
            </a:r>
            <a:r>
              <a:rPr lang="en-US" sz="2600" b="1" dirty="0">
                <a:latin typeface="Courier New" panose="02070309020205020404" pitchFamily="49" charset="0"/>
                <a:cs typeface="Courier New" panose="02070309020205020404" pitchFamily="49" charset="0"/>
              </a:rPr>
              <a:t>4</a:t>
            </a:r>
            <a:r>
              <a:rPr lang="en-US" sz="2600" dirty="0"/>
              <a:t>.</a:t>
            </a:r>
          </a:p>
          <a:p>
            <a:pPr lvl="1">
              <a:lnSpc>
                <a:spcPct val="90000"/>
              </a:lnSpc>
            </a:pPr>
            <a:r>
              <a:rPr lang="en-US" sz="2600" dirty="0"/>
              <a:t>Otherwise, </a:t>
            </a:r>
            <a:r>
              <a:rPr lang="en-US" sz="2600" b="1" dirty="0">
                <a:solidFill>
                  <a:schemeClr val="hlink"/>
                </a:solidFill>
                <a:latin typeface="Courier New" pitchFamily="49" charset="0"/>
              </a:rPr>
              <a:t>y</a:t>
            </a:r>
            <a:r>
              <a:rPr lang="en-US" sz="2600" dirty="0"/>
              <a:t> remains </a:t>
            </a:r>
            <a:r>
              <a:rPr lang="en-US" sz="2600" b="1" dirty="0">
                <a:latin typeface="Courier New" pitchFamily="49" charset="0"/>
              </a:rPr>
              <a:t>7</a:t>
            </a:r>
            <a:r>
              <a:rPr lang="en-US" sz="2600" dirty="0"/>
              <a:t>, so</a:t>
            </a:r>
            <a:r>
              <a:rPr lang="en-US" sz="2600" dirty="0">
                <a:latin typeface="Courier New" panose="02070309020205020404" pitchFamily="49" charset="0"/>
                <a:cs typeface="Courier New" panose="02070309020205020404" pitchFamily="49" charset="0"/>
              </a:rPr>
              <a:t> </a:t>
            </a:r>
            <a:r>
              <a:rPr lang="en-US" sz="2800" b="1" dirty="0">
                <a:solidFill>
                  <a:srgbClr val="000099"/>
                </a:solidFill>
                <a:latin typeface="Courier New" pitchFamily="49" charset="0"/>
              </a:rPr>
              <a:t>z</a:t>
            </a:r>
            <a:r>
              <a:rPr lang="en-US" sz="2600" dirty="0">
                <a:latin typeface="Courier New" panose="02070309020205020404" pitchFamily="49" charset="0"/>
                <a:cs typeface="Courier New" panose="02070309020205020404" pitchFamily="49" charset="0"/>
              </a:rPr>
              <a:t> </a:t>
            </a:r>
            <a:r>
              <a:rPr lang="en-US" sz="2600" dirty="0"/>
              <a:t>is assigned</a:t>
            </a:r>
            <a:r>
              <a:rPr lang="en-US" sz="2600" dirty="0">
                <a:latin typeface="Courier New" panose="02070309020205020404" pitchFamily="49" charset="0"/>
                <a:cs typeface="Courier New" panose="02070309020205020404" pitchFamily="49" charset="0"/>
              </a:rPr>
              <a:t> </a:t>
            </a:r>
            <a:r>
              <a:rPr lang="en-US" sz="2600" b="1" dirty="0">
                <a:latin typeface="Courier New" panose="02070309020205020404" pitchFamily="49" charset="0"/>
                <a:cs typeface="Courier New" panose="02070309020205020404" pitchFamily="49" charset="0"/>
              </a:rPr>
              <a:t>8</a:t>
            </a:r>
            <a:r>
              <a:rPr lang="en-US" sz="2600" dirty="0" smtClean="0"/>
              <a:t>.</a:t>
            </a:r>
          </a:p>
          <a:p>
            <a:pPr marL="0" indent="0">
              <a:lnSpc>
                <a:spcPct val="90000"/>
              </a:lnSpc>
              <a:buNone/>
            </a:pPr>
            <a:endParaRPr lang="en-US" sz="1400" dirty="0" smtClean="0">
              <a:latin typeface="Courier New" panose="02070309020205020404" pitchFamily="49" charset="0"/>
              <a:cs typeface="Courier New" panose="02070309020205020404" pitchFamily="49" charset="0"/>
              <a:hlinkClick r:id="rId3"/>
            </a:endParaRPr>
          </a:p>
          <a:p>
            <a:pPr marL="0" indent="0">
              <a:lnSpc>
                <a:spcPct val="90000"/>
              </a:lnSpc>
              <a:buNone/>
            </a:pPr>
            <a:r>
              <a:rPr lang="en-US" sz="1400" dirty="0" smtClean="0">
                <a:latin typeface="Courier New" panose="02070309020205020404" pitchFamily="49" charset="0"/>
                <a:cs typeface="Courier New" panose="02070309020205020404" pitchFamily="49" charset="0"/>
                <a:hlinkClick r:id="rId3"/>
              </a:rPr>
              <a:t>https</a:t>
            </a:r>
            <a:r>
              <a:rPr lang="en-US" sz="1400" dirty="0">
                <a:latin typeface="Courier New" panose="02070309020205020404" pitchFamily="49" charset="0"/>
                <a:cs typeface="Courier New" panose="02070309020205020404" pitchFamily="49" charset="0"/>
                <a:hlinkClick r:id="rId3"/>
              </a:rPr>
              <a:t>://en.wikipedia.org/wiki/Dependence_analysis</a:t>
            </a:r>
            <a:endParaRPr lang="en-US" sz="1400" dirty="0">
              <a:latin typeface="Courier New" panose="02070309020205020404" pitchFamily="49" charset="0"/>
              <a:cs typeface="Courier New" panose="02070309020205020404" pitchFamily="49" charset="0"/>
            </a:endParaRPr>
          </a:p>
          <a:p>
            <a:pPr marL="0" indent="0">
              <a:lnSpc>
                <a:spcPct val="90000"/>
              </a:lnSpc>
              <a:buNone/>
            </a:pPr>
            <a:endParaRPr lang="en-US" sz="2800" dirty="0"/>
          </a:p>
        </p:txBody>
      </p:sp>
    </p:spTree>
    <p:custDataLst>
      <p:tags r:id="rId1"/>
    </p:custDataLst>
    <p:extLst>
      <p:ext uri="{BB962C8B-B14F-4D97-AF65-F5344CB8AC3E}">
        <p14:creationId xmlns:p14="http://schemas.microsoft.com/office/powerpoint/2010/main" val="1647254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F9BA9B8B-0B2B-46C8-84F1-5FA34090C298}" type="slidenum">
              <a:rPr lang="en-US"/>
              <a:pPr/>
              <a:t>24</a:t>
            </a:fld>
            <a:endParaRPr lang="en-US"/>
          </a:p>
        </p:txBody>
      </p:sp>
      <p:sp>
        <p:nvSpPr>
          <p:cNvPr id="624642" name="Rectangle 2"/>
          <p:cNvSpPr>
            <a:spLocks noGrp="1" noChangeArrowheads="1"/>
          </p:cNvSpPr>
          <p:nvPr>
            <p:ph type="title"/>
          </p:nvPr>
        </p:nvSpPr>
        <p:spPr/>
        <p:txBody>
          <a:bodyPr/>
          <a:lstStyle/>
          <a:p>
            <a:r>
              <a:rPr lang="en-US"/>
              <a:t>Loop Carried Dependency (F90)</a:t>
            </a:r>
          </a:p>
        </p:txBody>
      </p:sp>
      <p:sp>
        <p:nvSpPr>
          <p:cNvPr id="624643" name="Rectangle 3"/>
          <p:cNvSpPr>
            <a:spLocks noGrp="1" noChangeArrowheads="1"/>
          </p:cNvSpPr>
          <p:nvPr>
            <p:ph type="body" idx="1"/>
          </p:nvPr>
        </p:nvSpPr>
        <p:spPr>
          <a:xfrm>
            <a:off x="457200" y="1371600"/>
            <a:ext cx="8305800" cy="5105400"/>
          </a:xfrm>
        </p:spPr>
        <p:txBody>
          <a:bodyPr/>
          <a:lstStyle/>
          <a:p>
            <a:pPr>
              <a:lnSpc>
                <a:spcPct val="90000"/>
              </a:lnSpc>
              <a:buFont typeface="Wingdings" pitchFamily="2" charset="2"/>
              <a:buNone/>
            </a:pPr>
            <a:r>
              <a:rPr lang="en-US" b="1">
                <a:solidFill>
                  <a:srgbClr val="000099"/>
                </a:solidFill>
                <a:latin typeface="Courier New" pitchFamily="49" charset="0"/>
              </a:rPr>
              <a:t>DO i = 2, length</a:t>
            </a:r>
          </a:p>
          <a:p>
            <a:pPr>
              <a:lnSpc>
                <a:spcPct val="80000"/>
              </a:lnSpc>
              <a:buFont typeface="Wingdings" pitchFamily="2" charset="2"/>
              <a:buNone/>
            </a:pPr>
            <a:r>
              <a:rPr lang="en-US" b="1">
                <a:solidFill>
                  <a:srgbClr val="000099"/>
                </a:solidFill>
                <a:latin typeface="Courier New" pitchFamily="49" charset="0"/>
              </a:rPr>
              <a:t>  </a:t>
            </a:r>
            <a:r>
              <a:rPr lang="en-US" b="1">
                <a:solidFill>
                  <a:schemeClr val="hlink"/>
                </a:solidFill>
                <a:latin typeface="Courier New" pitchFamily="49" charset="0"/>
              </a:rPr>
              <a:t>a(i)</a:t>
            </a:r>
            <a:r>
              <a:rPr lang="en-US" b="1">
                <a:solidFill>
                  <a:srgbClr val="000099"/>
                </a:solidFill>
                <a:latin typeface="Courier New" pitchFamily="49" charset="0"/>
              </a:rPr>
              <a:t> = </a:t>
            </a:r>
            <a:r>
              <a:rPr lang="en-US" b="1">
                <a:solidFill>
                  <a:schemeClr val="hlink"/>
                </a:solidFill>
                <a:latin typeface="Courier New" pitchFamily="49" charset="0"/>
              </a:rPr>
              <a:t>a(i-1)</a:t>
            </a:r>
            <a:r>
              <a:rPr lang="en-US" b="1">
                <a:solidFill>
                  <a:srgbClr val="000099"/>
                </a:solidFill>
                <a:latin typeface="Courier New" pitchFamily="49" charset="0"/>
              </a:rPr>
              <a:t> + b(i)</a:t>
            </a:r>
          </a:p>
          <a:p>
            <a:pPr>
              <a:lnSpc>
                <a:spcPct val="90000"/>
              </a:lnSpc>
              <a:buFont typeface="Wingdings" pitchFamily="2" charset="2"/>
              <a:buNone/>
            </a:pPr>
            <a:r>
              <a:rPr lang="en-US" b="1">
                <a:solidFill>
                  <a:srgbClr val="000099"/>
                </a:solidFill>
                <a:latin typeface="Courier New" pitchFamily="49" charset="0"/>
              </a:rPr>
              <a:t>END DO</a:t>
            </a:r>
          </a:p>
          <a:p>
            <a:pPr>
              <a:lnSpc>
                <a:spcPct val="90000"/>
              </a:lnSpc>
              <a:buFont typeface="Wingdings" pitchFamily="2" charset="2"/>
              <a:buNone/>
            </a:pPr>
            <a:r>
              <a:rPr lang="en-US"/>
              <a:t>Here, each iteration of the loop </a:t>
            </a:r>
            <a:r>
              <a:rPr lang="en-US">
                <a:solidFill>
                  <a:schemeClr val="hlink"/>
                </a:solidFill>
              </a:rPr>
              <a:t>depends on the previous:</a:t>
            </a:r>
            <a:r>
              <a:rPr lang="en-US"/>
              <a:t>    iteration </a:t>
            </a:r>
            <a:r>
              <a:rPr lang="en-US" b="1">
                <a:solidFill>
                  <a:srgbClr val="000099"/>
                </a:solidFill>
                <a:latin typeface="Courier New" pitchFamily="49" charset="0"/>
              </a:rPr>
              <a:t>i=3</a:t>
            </a:r>
            <a:r>
              <a:rPr lang="en-US"/>
              <a:t> depends on iteration </a:t>
            </a:r>
            <a:r>
              <a:rPr lang="en-US" b="1">
                <a:solidFill>
                  <a:srgbClr val="000099"/>
                </a:solidFill>
                <a:latin typeface="Courier New" pitchFamily="49" charset="0"/>
              </a:rPr>
              <a:t>i=2</a:t>
            </a:r>
            <a:r>
              <a:rPr lang="en-US"/>
              <a:t>,                         iteration </a:t>
            </a:r>
            <a:r>
              <a:rPr lang="en-US" b="1">
                <a:solidFill>
                  <a:srgbClr val="000099"/>
                </a:solidFill>
                <a:latin typeface="Courier New" pitchFamily="49" charset="0"/>
              </a:rPr>
              <a:t>i=4</a:t>
            </a:r>
            <a:r>
              <a:rPr lang="en-US"/>
              <a:t> depends on iteration </a:t>
            </a:r>
            <a:r>
              <a:rPr lang="en-US" b="1">
                <a:solidFill>
                  <a:srgbClr val="000099"/>
                </a:solidFill>
                <a:latin typeface="Courier New" pitchFamily="49" charset="0"/>
              </a:rPr>
              <a:t>i=3</a:t>
            </a:r>
            <a:r>
              <a:rPr lang="en-US"/>
              <a:t>,                         iteration </a:t>
            </a:r>
            <a:r>
              <a:rPr lang="en-US" b="1">
                <a:solidFill>
                  <a:srgbClr val="000099"/>
                </a:solidFill>
                <a:latin typeface="Courier New" pitchFamily="49" charset="0"/>
              </a:rPr>
              <a:t>i=5</a:t>
            </a:r>
            <a:r>
              <a:rPr lang="en-US"/>
              <a:t> depends on iteration </a:t>
            </a:r>
            <a:r>
              <a:rPr lang="en-US" b="1">
                <a:solidFill>
                  <a:srgbClr val="000099"/>
                </a:solidFill>
                <a:latin typeface="Courier New" pitchFamily="49" charset="0"/>
              </a:rPr>
              <a:t>i=4</a:t>
            </a:r>
            <a:r>
              <a:rPr lang="en-US"/>
              <a:t>, etc.</a:t>
            </a:r>
            <a:endParaRPr lang="en-US" baseline="30000"/>
          </a:p>
          <a:p>
            <a:pPr>
              <a:lnSpc>
                <a:spcPct val="90000"/>
              </a:lnSpc>
              <a:buFont typeface="Wingdings" pitchFamily="2" charset="2"/>
              <a:buNone/>
            </a:pPr>
            <a:r>
              <a:rPr lang="en-US"/>
              <a:t>This is sometimes called a </a:t>
            </a:r>
            <a:r>
              <a:rPr lang="en-US" b="1" i="1" u="sng">
                <a:solidFill>
                  <a:schemeClr val="hlink"/>
                </a:solidFill>
              </a:rPr>
              <a:t>loop carried dependency</a:t>
            </a:r>
            <a:r>
              <a:rPr lang="en-US"/>
              <a:t>.</a:t>
            </a:r>
          </a:p>
          <a:p>
            <a:pPr>
              <a:lnSpc>
                <a:spcPct val="90000"/>
              </a:lnSpc>
              <a:buFont typeface="Wingdings" pitchFamily="2" charset="2"/>
              <a:buNone/>
            </a:pPr>
            <a:r>
              <a:rPr lang="en-US"/>
              <a:t>There is no way to execute iteration </a:t>
            </a:r>
            <a:r>
              <a:rPr lang="en-US" b="1">
                <a:solidFill>
                  <a:schemeClr val="tx2"/>
                </a:solidFill>
                <a:latin typeface="Courier New" pitchFamily="49" charset="0"/>
              </a:rPr>
              <a:t>i</a:t>
            </a:r>
            <a:r>
              <a:rPr lang="en-US"/>
              <a:t> until after iteration </a:t>
            </a:r>
            <a:r>
              <a:rPr lang="en-US" b="1">
                <a:solidFill>
                  <a:schemeClr val="tx2"/>
                </a:solidFill>
                <a:latin typeface="Courier New" pitchFamily="49" charset="0"/>
              </a:rPr>
              <a:t>i-1</a:t>
            </a:r>
            <a:r>
              <a:rPr lang="en-US"/>
              <a:t> has completed, so this loop can’t be parallelized. </a:t>
            </a:r>
          </a:p>
        </p:txBody>
      </p:sp>
    </p:spTree>
    <p:custDataLst>
      <p:tags r:id="rId1"/>
    </p:custDataLst>
    <p:extLst>
      <p:ext uri="{BB962C8B-B14F-4D97-AF65-F5344CB8AC3E}">
        <p14:creationId xmlns:p14="http://schemas.microsoft.com/office/powerpoint/2010/main" val="2865445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53033F4-F986-42D1-8427-191C19E39F77}" type="slidenum">
              <a:rPr lang="en-US"/>
              <a:pPr/>
              <a:t>25</a:t>
            </a:fld>
            <a:endParaRPr lang="en-US"/>
          </a:p>
        </p:txBody>
      </p:sp>
      <p:sp>
        <p:nvSpPr>
          <p:cNvPr id="625666" name="Rectangle 2"/>
          <p:cNvSpPr>
            <a:spLocks noGrp="1" noChangeArrowheads="1"/>
          </p:cNvSpPr>
          <p:nvPr>
            <p:ph type="title"/>
          </p:nvPr>
        </p:nvSpPr>
        <p:spPr/>
        <p:txBody>
          <a:bodyPr/>
          <a:lstStyle/>
          <a:p>
            <a:r>
              <a:rPr lang="en-US"/>
              <a:t>Loop Carried Dependency (C)</a:t>
            </a:r>
          </a:p>
        </p:txBody>
      </p:sp>
      <p:sp>
        <p:nvSpPr>
          <p:cNvPr id="625667" name="Rectangle 3"/>
          <p:cNvSpPr>
            <a:spLocks noGrp="1" noChangeArrowheads="1"/>
          </p:cNvSpPr>
          <p:nvPr>
            <p:ph type="body" idx="1"/>
          </p:nvPr>
        </p:nvSpPr>
        <p:spPr>
          <a:xfrm>
            <a:off x="457200" y="1371600"/>
            <a:ext cx="8305800" cy="5105400"/>
          </a:xfrm>
        </p:spPr>
        <p:txBody>
          <a:bodyPr/>
          <a:lstStyle/>
          <a:p>
            <a:pPr>
              <a:lnSpc>
                <a:spcPct val="90000"/>
              </a:lnSpc>
              <a:buFont typeface="Wingdings" pitchFamily="2" charset="2"/>
              <a:buNone/>
            </a:pPr>
            <a:r>
              <a:rPr lang="en-US" b="1">
                <a:solidFill>
                  <a:srgbClr val="000099"/>
                </a:solidFill>
                <a:latin typeface="Courier New" pitchFamily="49" charset="0"/>
              </a:rPr>
              <a:t>for (i = 1; i &lt; length; i++) {</a:t>
            </a:r>
          </a:p>
          <a:p>
            <a:pPr>
              <a:lnSpc>
                <a:spcPct val="80000"/>
              </a:lnSpc>
              <a:buFont typeface="Wingdings" pitchFamily="2" charset="2"/>
              <a:buNone/>
            </a:pPr>
            <a:r>
              <a:rPr lang="en-US" b="1">
                <a:solidFill>
                  <a:srgbClr val="000099"/>
                </a:solidFill>
                <a:latin typeface="Courier New" pitchFamily="49" charset="0"/>
              </a:rPr>
              <a:t>  </a:t>
            </a:r>
            <a:r>
              <a:rPr lang="en-US" b="1">
                <a:solidFill>
                  <a:schemeClr val="hlink"/>
                </a:solidFill>
                <a:latin typeface="Courier New" pitchFamily="49" charset="0"/>
              </a:rPr>
              <a:t>a[i]</a:t>
            </a:r>
            <a:r>
              <a:rPr lang="en-US" b="1">
                <a:solidFill>
                  <a:srgbClr val="000099"/>
                </a:solidFill>
                <a:latin typeface="Courier New" pitchFamily="49" charset="0"/>
              </a:rPr>
              <a:t> = </a:t>
            </a:r>
            <a:r>
              <a:rPr lang="en-US" b="1">
                <a:solidFill>
                  <a:schemeClr val="hlink"/>
                </a:solidFill>
                <a:latin typeface="Courier New" pitchFamily="49" charset="0"/>
              </a:rPr>
              <a:t>a[i-1]</a:t>
            </a:r>
            <a:r>
              <a:rPr lang="en-US" b="1">
                <a:solidFill>
                  <a:srgbClr val="000099"/>
                </a:solidFill>
                <a:latin typeface="Courier New" pitchFamily="49" charset="0"/>
              </a:rPr>
              <a:t> + b[i];</a:t>
            </a:r>
          </a:p>
          <a:p>
            <a:pPr>
              <a:lnSpc>
                <a:spcPct val="90000"/>
              </a:lnSpc>
              <a:buFont typeface="Wingdings" pitchFamily="2" charset="2"/>
              <a:buNone/>
            </a:pPr>
            <a:r>
              <a:rPr lang="en-US" b="1">
                <a:solidFill>
                  <a:srgbClr val="000099"/>
                </a:solidFill>
                <a:latin typeface="Courier New" pitchFamily="49" charset="0"/>
              </a:rPr>
              <a:t>}</a:t>
            </a:r>
          </a:p>
          <a:p>
            <a:pPr>
              <a:lnSpc>
                <a:spcPct val="90000"/>
              </a:lnSpc>
              <a:buFont typeface="Wingdings" pitchFamily="2" charset="2"/>
              <a:buNone/>
            </a:pPr>
            <a:r>
              <a:rPr lang="en-US"/>
              <a:t>Here, each iteration of the loop </a:t>
            </a:r>
            <a:r>
              <a:rPr lang="en-US">
                <a:solidFill>
                  <a:schemeClr val="hlink"/>
                </a:solidFill>
              </a:rPr>
              <a:t>depends on the previous:</a:t>
            </a:r>
            <a:r>
              <a:rPr lang="en-US"/>
              <a:t>    iteration </a:t>
            </a:r>
            <a:r>
              <a:rPr lang="en-US" b="1">
                <a:solidFill>
                  <a:srgbClr val="000099"/>
                </a:solidFill>
                <a:latin typeface="Courier New" pitchFamily="49" charset="0"/>
              </a:rPr>
              <a:t>i=3</a:t>
            </a:r>
            <a:r>
              <a:rPr lang="en-US"/>
              <a:t> depends on iteration </a:t>
            </a:r>
            <a:r>
              <a:rPr lang="en-US" b="1">
                <a:solidFill>
                  <a:srgbClr val="000099"/>
                </a:solidFill>
                <a:latin typeface="Courier New" pitchFamily="49" charset="0"/>
              </a:rPr>
              <a:t>i=2</a:t>
            </a:r>
            <a:r>
              <a:rPr lang="en-US"/>
              <a:t>,                         iteration </a:t>
            </a:r>
            <a:r>
              <a:rPr lang="en-US" b="1">
                <a:solidFill>
                  <a:srgbClr val="000099"/>
                </a:solidFill>
                <a:latin typeface="Courier New" pitchFamily="49" charset="0"/>
              </a:rPr>
              <a:t>i=4</a:t>
            </a:r>
            <a:r>
              <a:rPr lang="en-US"/>
              <a:t> depends on iteration </a:t>
            </a:r>
            <a:r>
              <a:rPr lang="en-US" b="1">
                <a:solidFill>
                  <a:srgbClr val="000099"/>
                </a:solidFill>
                <a:latin typeface="Courier New" pitchFamily="49" charset="0"/>
              </a:rPr>
              <a:t>i=3</a:t>
            </a:r>
            <a:r>
              <a:rPr lang="en-US"/>
              <a:t>,                         iteration </a:t>
            </a:r>
            <a:r>
              <a:rPr lang="en-US" b="1">
                <a:solidFill>
                  <a:srgbClr val="000099"/>
                </a:solidFill>
                <a:latin typeface="Courier New" pitchFamily="49" charset="0"/>
              </a:rPr>
              <a:t>i=5</a:t>
            </a:r>
            <a:r>
              <a:rPr lang="en-US"/>
              <a:t> depends on iteration </a:t>
            </a:r>
            <a:r>
              <a:rPr lang="en-US" b="1">
                <a:solidFill>
                  <a:srgbClr val="000099"/>
                </a:solidFill>
                <a:latin typeface="Courier New" pitchFamily="49" charset="0"/>
              </a:rPr>
              <a:t>i=4</a:t>
            </a:r>
            <a:r>
              <a:rPr lang="en-US"/>
              <a:t>, etc.</a:t>
            </a:r>
            <a:endParaRPr lang="en-US" baseline="30000"/>
          </a:p>
          <a:p>
            <a:pPr>
              <a:lnSpc>
                <a:spcPct val="90000"/>
              </a:lnSpc>
              <a:buFont typeface="Wingdings" pitchFamily="2" charset="2"/>
              <a:buNone/>
            </a:pPr>
            <a:r>
              <a:rPr lang="en-US"/>
              <a:t>This is sometimes called a </a:t>
            </a:r>
            <a:r>
              <a:rPr lang="en-US" b="1" i="1" u="sng">
                <a:solidFill>
                  <a:schemeClr val="hlink"/>
                </a:solidFill>
              </a:rPr>
              <a:t>loop carried dependency</a:t>
            </a:r>
            <a:r>
              <a:rPr lang="en-US"/>
              <a:t>.</a:t>
            </a:r>
          </a:p>
          <a:p>
            <a:pPr>
              <a:lnSpc>
                <a:spcPct val="90000"/>
              </a:lnSpc>
              <a:buFont typeface="Wingdings" pitchFamily="2" charset="2"/>
              <a:buNone/>
            </a:pPr>
            <a:r>
              <a:rPr lang="en-US"/>
              <a:t>There is no way to execute iteration </a:t>
            </a:r>
            <a:r>
              <a:rPr lang="en-US" b="1">
                <a:solidFill>
                  <a:schemeClr val="tx2"/>
                </a:solidFill>
                <a:latin typeface="Courier New" pitchFamily="49" charset="0"/>
              </a:rPr>
              <a:t>i</a:t>
            </a:r>
            <a:r>
              <a:rPr lang="en-US"/>
              <a:t> until after iteration </a:t>
            </a:r>
            <a:r>
              <a:rPr lang="en-US" b="1">
                <a:solidFill>
                  <a:schemeClr val="tx2"/>
                </a:solidFill>
                <a:latin typeface="Courier New" pitchFamily="49" charset="0"/>
              </a:rPr>
              <a:t>i-1</a:t>
            </a:r>
            <a:r>
              <a:rPr lang="en-US"/>
              <a:t> has completed, so this loop can’t be parallelized. </a:t>
            </a:r>
          </a:p>
        </p:txBody>
      </p:sp>
    </p:spTree>
    <p:custDataLst>
      <p:tags r:id="rId1"/>
    </p:custDataLst>
    <p:extLst>
      <p:ext uri="{BB962C8B-B14F-4D97-AF65-F5344CB8AC3E}">
        <p14:creationId xmlns:p14="http://schemas.microsoft.com/office/powerpoint/2010/main" val="1790654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C82FD039-2EB0-4580-AB34-1FD18AAED8C8}" type="slidenum">
              <a:rPr lang="en-US"/>
              <a:pPr/>
              <a:t>26</a:t>
            </a:fld>
            <a:endParaRPr lang="en-US"/>
          </a:p>
        </p:txBody>
      </p:sp>
      <p:sp>
        <p:nvSpPr>
          <p:cNvPr id="626690" name="Rectangle 2"/>
          <p:cNvSpPr>
            <a:spLocks noGrp="1" noChangeArrowheads="1"/>
          </p:cNvSpPr>
          <p:nvPr>
            <p:ph type="title"/>
          </p:nvPr>
        </p:nvSpPr>
        <p:spPr/>
        <p:txBody>
          <a:bodyPr/>
          <a:lstStyle/>
          <a:p>
            <a:r>
              <a:rPr lang="en-US"/>
              <a:t>Why Do We Care?</a:t>
            </a:r>
          </a:p>
        </p:txBody>
      </p:sp>
      <p:sp>
        <p:nvSpPr>
          <p:cNvPr id="626691" name="Rectangle 3"/>
          <p:cNvSpPr>
            <a:spLocks noGrp="1" noChangeArrowheads="1"/>
          </p:cNvSpPr>
          <p:nvPr>
            <p:ph type="body" idx="1"/>
          </p:nvPr>
        </p:nvSpPr>
        <p:spPr/>
        <p:txBody>
          <a:bodyPr/>
          <a:lstStyle/>
          <a:p>
            <a:pPr>
              <a:buFont typeface="Wingdings" pitchFamily="2" charset="2"/>
              <a:buNone/>
            </a:pPr>
            <a:r>
              <a:rPr lang="en-US" b="1" u="sng">
                <a:solidFill>
                  <a:schemeClr val="folHlink"/>
                </a:solidFill>
              </a:rPr>
              <a:t>Loops</a:t>
            </a:r>
            <a:r>
              <a:rPr lang="en-US"/>
              <a:t> are the favorite control structures of High Performance Computing, because compilers know how to </a:t>
            </a:r>
            <a:r>
              <a:rPr lang="en-US" b="1" i="1" u="sng"/>
              <a:t>optimize</a:t>
            </a:r>
            <a:r>
              <a:rPr lang="en-US"/>
              <a:t> their performance using instruction-level parallelism:  superscalar, pipelining and vectorization can give excellent speedup.</a:t>
            </a:r>
          </a:p>
          <a:p>
            <a:pPr>
              <a:buFont typeface="Wingdings" pitchFamily="2" charset="2"/>
              <a:buNone/>
            </a:pPr>
            <a:r>
              <a:rPr lang="en-US" b="1" u="sng">
                <a:solidFill>
                  <a:schemeClr val="hlink"/>
                </a:solidFill>
              </a:rPr>
              <a:t>Loop carried dependencies</a:t>
            </a:r>
            <a:r>
              <a:rPr lang="en-US"/>
              <a:t> affect whether a loop can be parallelized, and how much.</a:t>
            </a:r>
          </a:p>
        </p:txBody>
      </p:sp>
    </p:spTree>
    <p:custDataLst>
      <p:tags r:id="rId1"/>
    </p:custDataLst>
    <p:extLst>
      <p:ext uri="{BB962C8B-B14F-4D97-AF65-F5344CB8AC3E}">
        <p14:creationId xmlns:p14="http://schemas.microsoft.com/office/powerpoint/2010/main" val="1820712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7CD39BE3-2391-4943-A31C-43C4A3A5BA2F}" type="slidenum">
              <a:rPr lang="en-US"/>
              <a:pPr/>
              <a:t>27</a:t>
            </a:fld>
            <a:endParaRPr lang="en-US"/>
          </a:p>
        </p:txBody>
      </p:sp>
      <p:sp>
        <p:nvSpPr>
          <p:cNvPr id="627714" name="Rectangle 2"/>
          <p:cNvSpPr>
            <a:spLocks noGrp="1" noChangeArrowheads="1"/>
          </p:cNvSpPr>
          <p:nvPr>
            <p:ph type="title"/>
          </p:nvPr>
        </p:nvSpPr>
        <p:spPr/>
        <p:txBody>
          <a:bodyPr/>
          <a:lstStyle/>
          <a:p>
            <a:r>
              <a:rPr lang="en-US"/>
              <a:t>Loop or Branch Dependency? (F)</a:t>
            </a:r>
          </a:p>
        </p:txBody>
      </p:sp>
      <p:sp>
        <p:nvSpPr>
          <p:cNvPr id="627715" name="Rectangle 3"/>
          <p:cNvSpPr>
            <a:spLocks noGrp="1" noChangeArrowheads="1"/>
          </p:cNvSpPr>
          <p:nvPr>
            <p:ph type="body" idx="1"/>
          </p:nvPr>
        </p:nvSpPr>
        <p:spPr>
          <a:xfrm>
            <a:off x="609600" y="1371600"/>
            <a:ext cx="7769225" cy="4648200"/>
          </a:xfrm>
        </p:spPr>
        <p:txBody>
          <a:bodyPr/>
          <a:lstStyle/>
          <a:p>
            <a:pPr>
              <a:buFont typeface="Wingdings" pitchFamily="2" charset="2"/>
              <a:buNone/>
            </a:pPr>
            <a:r>
              <a:rPr lang="en-US"/>
              <a:t>Is this a </a:t>
            </a:r>
            <a:r>
              <a:rPr lang="en-US" b="1" u="sng">
                <a:solidFill>
                  <a:schemeClr val="hlink"/>
                </a:solidFill>
              </a:rPr>
              <a:t>loop carried dependency</a:t>
            </a:r>
            <a:r>
              <a:rPr lang="en-US"/>
              <a:t> or a		    </a:t>
            </a:r>
            <a:r>
              <a:rPr lang="en-US" b="1" u="sng">
                <a:solidFill>
                  <a:schemeClr val="hlink"/>
                </a:solidFill>
              </a:rPr>
              <a:t>branch dependency</a:t>
            </a:r>
            <a:r>
              <a:rPr lang="en-US"/>
              <a:t>?</a:t>
            </a:r>
          </a:p>
          <a:p>
            <a:pPr>
              <a:buFont typeface="Wingdings" pitchFamily="2" charset="2"/>
              <a:buNone/>
            </a:pPr>
            <a:endParaRPr lang="en-US"/>
          </a:p>
          <a:p>
            <a:pPr>
              <a:buFont typeface="Wingdings" pitchFamily="2" charset="2"/>
              <a:buNone/>
            </a:pPr>
            <a:r>
              <a:rPr lang="en-US" b="1">
                <a:solidFill>
                  <a:srgbClr val="000099"/>
                </a:solidFill>
                <a:latin typeface="Courier New" pitchFamily="49" charset="0"/>
              </a:rPr>
              <a:t>DO i = 1, length</a:t>
            </a:r>
          </a:p>
          <a:p>
            <a:pPr>
              <a:lnSpc>
                <a:spcPct val="70000"/>
              </a:lnSpc>
              <a:buFont typeface="Wingdings" pitchFamily="2" charset="2"/>
              <a:buNone/>
            </a:pPr>
            <a:r>
              <a:rPr lang="en-US" b="1">
                <a:solidFill>
                  <a:srgbClr val="000099"/>
                </a:solidFill>
                <a:latin typeface="Courier New" pitchFamily="49" charset="0"/>
              </a:rPr>
              <a:t>  IF (x(i) /= 0) THEN</a:t>
            </a:r>
          </a:p>
          <a:p>
            <a:pPr>
              <a:lnSpc>
                <a:spcPct val="80000"/>
              </a:lnSpc>
              <a:buFont typeface="Wingdings" pitchFamily="2" charset="2"/>
              <a:buNone/>
            </a:pPr>
            <a:r>
              <a:rPr lang="en-US" b="1">
                <a:solidFill>
                  <a:srgbClr val="000099"/>
                </a:solidFill>
                <a:latin typeface="Courier New" pitchFamily="49" charset="0"/>
              </a:rPr>
              <a:t>    y(i) = 1.0 / x(i)</a:t>
            </a:r>
          </a:p>
          <a:p>
            <a:pPr>
              <a:buFont typeface="Wingdings" pitchFamily="2" charset="2"/>
              <a:buNone/>
            </a:pPr>
            <a:r>
              <a:rPr lang="en-US" b="1">
                <a:solidFill>
                  <a:srgbClr val="000099"/>
                </a:solidFill>
                <a:latin typeface="Courier New" pitchFamily="49" charset="0"/>
              </a:rPr>
              <a:t>  END IF</a:t>
            </a:r>
          </a:p>
          <a:p>
            <a:pPr>
              <a:lnSpc>
                <a:spcPct val="80000"/>
              </a:lnSpc>
              <a:buFont typeface="Wingdings" pitchFamily="2" charset="2"/>
              <a:buNone/>
            </a:pPr>
            <a:r>
              <a:rPr lang="en-US" b="1">
                <a:solidFill>
                  <a:srgbClr val="000099"/>
                </a:solidFill>
                <a:latin typeface="Courier New" pitchFamily="49" charset="0"/>
              </a:rPr>
              <a:t>END DO</a:t>
            </a:r>
          </a:p>
        </p:txBody>
      </p:sp>
    </p:spTree>
    <p:custDataLst>
      <p:tags r:id="rId1"/>
    </p:custDataLst>
    <p:extLst>
      <p:ext uri="{BB962C8B-B14F-4D97-AF65-F5344CB8AC3E}">
        <p14:creationId xmlns:p14="http://schemas.microsoft.com/office/powerpoint/2010/main" val="688576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69C089FA-C0C6-4B1E-8C0B-70DC165B4903}" type="slidenum">
              <a:rPr lang="en-US"/>
              <a:pPr/>
              <a:t>28</a:t>
            </a:fld>
            <a:endParaRPr lang="en-US"/>
          </a:p>
        </p:txBody>
      </p:sp>
      <p:sp>
        <p:nvSpPr>
          <p:cNvPr id="628738" name="Rectangle 2"/>
          <p:cNvSpPr>
            <a:spLocks noGrp="1" noChangeArrowheads="1"/>
          </p:cNvSpPr>
          <p:nvPr>
            <p:ph type="title"/>
          </p:nvPr>
        </p:nvSpPr>
        <p:spPr/>
        <p:txBody>
          <a:bodyPr/>
          <a:lstStyle/>
          <a:p>
            <a:r>
              <a:rPr lang="en-US"/>
              <a:t>Loop or Branch Dependency? (C)</a:t>
            </a:r>
          </a:p>
        </p:txBody>
      </p:sp>
      <p:sp>
        <p:nvSpPr>
          <p:cNvPr id="628739" name="Rectangle 3"/>
          <p:cNvSpPr>
            <a:spLocks noGrp="1" noChangeArrowheads="1"/>
          </p:cNvSpPr>
          <p:nvPr>
            <p:ph type="body" idx="1"/>
          </p:nvPr>
        </p:nvSpPr>
        <p:spPr>
          <a:xfrm>
            <a:off x="609600" y="1371600"/>
            <a:ext cx="7769225" cy="4648200"/>
          </a:xfrm>
        </p:spPr>
        <p:txBody>
          <a:bodyPr/>
          <a:lstStyle/>
          <a:p>
            <a:pPr>
              <a:buFont typeface="Wingdings" pitchFamily="2" charset="2"/>
              <a:buNone/>
            </a:pPr>
            <a:r>
              <a:rPr lang="en-US"/>
              <a:t>Is this a </a:t>
            </a:r>
            <a:r>
              <a:rPr lang="en-US" b="1" u="sng">
                <a:solidFill>
                  <a:schemeClr val="hlink"/>
                </a:solidFill>
              </a:rPr>
              <a:t>loop carried dependency</a:t>
            </a:r>
            <a:r>
              <a:rPr lang="en-US"/>
              <a:t> or a		    </a:t>
            </a:r>
            <a:r>
              <a:rPr lang="en-US" b="1" u="sng">
                <a:solidFill>
                  <a:schemeClr val="hlink"/>
                </a:solidFill>
              </a:rPr>
              <a:t>branch dependency</a:t>
            </a:r>
            <a:r>
              <a:rPr lang="en-US"/>
              <a:t>?</a:t>
            </a:r>
          </a:p>
          <a:p>
            <a:pPr>
              <a:buFont typeface="Wingdings" pitchFamily="2" charset="2"/>
              <a:buNone/>
            </a:pPr>
            <a:endParaRPr lang="en-US"/>
          </a:p>
          <a:p>
            <a:pPr>
              <a:buFont typeface="Wingdings" pitchFamily="2" charset="2"/>
              <a:buNone/>
            </a:pPr>
            <a:r>
              <a:rPr lang="en-US" b="1">
                <a:solidFill>
                  <a:srgbClr val="000099"/>
                </a:solidFill>
                <a:latin typeface="Courier New" pitchFamily="49" charset="0"/>
              </a:rPr>
              <a:t>for (i = 0; i &lt; length; i++) {</a:t>
            </a:r>
          </a:p>
          <a:p>
            <a:pPr>
              <a:lnSpc>
                <a:spcPct val="70000"/>
              </a:lnSpc>
              <a:buFont typeface="Wingdings" pitchFamily="2" charset="2"/>
              <a:buNone/>
            </a:pPr>
            <a:r>
              <a:rPr lang="en-US" b="1">
                <a:solidFill>
                  <a:srgbClr val="000099"/>
                </a:solidFill>
                <a:latin typeface="Courier New" pitchFamily="49" charset="0"/>
              </a:rPr>
              <a:t>  if (x[i] != 0) {</a:t>
            </a:r>
          </a:p>
          <a:p>
            <a:pPr>
              <a:lnSpc>
                <a:spcPct val="80000"/>
              </a:lnSpc>
              <a:buFont typeface="Wingdings" pitchFamily="2" charset="2"/>
              <a:buNone/>
            </a:pPr>
            <a:r>
              <a:rPr lang="en-US" b="1">
                <a:solidFill>
                  <a:srgbClr val="000099"/>
                </a:solidFill>
                <a:latin typeface="Courier New" pitchFamily="49" charset="0"/>
              </a:rPr>
              <a:t>    y[i] = 1.0 / x[i];</a:t>
            </a:r>
          </a:p>
          <a:p>
            <a:pPr>
              <a:buFont typeface="Wingdings" pitchFamily="2" charset="2"/>
              <a:buNone/>
            </a:pPr>
            <a:r>
              <a:rPr lang="en-US" b="1">
                <a:solidFill>
                  <a:srgbClr val="000099"/>
                </a:solidFill>
                <a:latin typeface="Courier New" pitchFamily="49" charset="0"/>
              </a:rPr>
              <a:t>  }</a:t>
            </a:r>
          </a:p>
          <a:p>
            <a:pPr>
              <a:lnSpc>
                <a:spcPct val="80000"/>
              </a:lnSpc>
              <a:buFont typeface="Wingdings" pitchFamily="2" charset="2"/>
              <a:buNone/>
            </a:pPr>
            <a:r>
              <a:rPr lang="en-US" b="1">
                <a:solidFill>
                  <a:srgbClr val="000099"/>
                </a:solidFill>
                <a:latin typeface="Courier New" pitchFamily="49" charset="0"/>
              </a:rPr>
              <a:t>}</a:t>
            </a:r>
          </a:p>
        </p:txBody>
      </p:sp>
    </p:spTree>
    <p:custDataLst>
      <p:tags r:id="rId1"/>
    </p:custDataLst>
    <p:extLst>
      <p:ext uri="{BB962C8B-B14F-4D97-AF65-F5344CB8AC3E}">
        <p14:creationId xmlns:p14="http://schemas.microsoft.com/office/powerpoint/2010/main" val="2113689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206625D5-E52D-4460-84CA-51CCC0862D9D}" type="slidenum">
              <a:rPr lang="en-US"/>
              <a:pPr/>
              <a:t>29</a:t>
            </a:fld>
            <a:endParaRPr lang="en-US"/>
          </a:p>
        </p:txBody>
      </p:sp>
      <p:sp>
        <p:nvSpPr>
          <p:cNvPr id="629762" name="Rectangle 2"/>
          <p:cNvSpPr>
            <a:spLocks noGrp="1" noChangeArrowheads="1"/>
          </p:cNvSpPr>
          <p:nvPr>
            <p:ph type="title"/>
          </p:nvPr>
        </p:nvSpPr>
        <p:spPr/>
        <p:txBody>
          <a:bodyPr/>
          <a:lstStyle/>
          <a:p>
            <a:r>
              <a:rPr lang="en-US"/>
              <a:t>Call Dependency Example (F90)</a:t>
            </a:r>
          </a:p>
        </p:txBody>
      </p:sp>
      <p:sp>
        <p:nvSpPr>
          <p:cNvPr id="629763" name="Rectangle 3"/>
          <p:cNvSpPr>
            <a:spLocks noGrp="1" noChangeArrowheads="1"/>
          </p:cNvSpPr>
          <p:nvPr>
            <p:ph type="body" idx="1"/>
          </p:nvPr>
        </p:nvSpPr>
        <p:spPr/>
        <p:txBody>
          <a:bodyPr/>
          <a:lstStyle/>
          <a:p>
            <a:pPr>
              <a:buFont typeface="Wingdings" pitchFamily="2" charset="2"/>
              <a:buNone/>
            </a:pPr>
            <a:r>
              <a:rPr lang="en-US" b="1">
                <a:solidFill>
                  <a:srgbClr val="000099"/>
                </a:solidFill>
                <a:latin typeface="Courier New" pitchFamily="49" charset="0"/>
              </a:rPr>
              <a:t>x = 5</a:t>
            </a:r>
          </a:p>
          <a:p>
            <a:pPr>
              <a:lnSpc>
                <a:spcPct val="60000"/>
              </a:lnSpc>
              <a:buFont typeface="Wingdings" pitchFamily="2" charset="2"/>
              <a:buNone/>
            </a:pPr>
            <a:r>
              <a:rPr lang="en-US" b="1">
                <a:latin typeface="Courier New" pitchFamily="49" charset="0"/>
              </a:rPr>
              <a:t>y =</a:t>
            </a:r>
            <a:r>
              <a:rPr lang="en-US" b="1">
                <a:solidFill>
                  <a:schemeClr val="hlink"/>
                </a:solidFill>
                <a:latin typeface="Courier New" pitchFamily="49" charset="0"/>
              </a:rPr>
              <a:t> myfunction(7)</a:t>
            </a:r>
          </a:p>
          <a:p>
            <a:pPr>
              <a:lnSpc>
                <a:spcPct val="80000"/>
              </a:lnSpc>
              <a:buFont typeface="Wingdings" pitchFamily="2" charset="2"/>
              <a:buNone/>
            </a:pPr>
            <a:r>
              <a:rPr lang="en-US" b="1">
                <a:solidFill>
                  <a:srgbClr val="000099"/>
                </a:solidFill>
                <a:latin typeface="Courier New" pitchFamily="49" charset="0"/>
              </a:rPr>
              <a:t>z = 22</a:t>
            </a:r>
          </a:p>
          <a:p>
            <a:pPr>
              <a:buFont typeface="Wingdings" pitchFamily="2" charset="2"/>
              <a:buNone/>
            </a:pPr>
            <a:r>
              <a:rPr lang="en-US"/>
              <a:t>The flow of the program is interrupted by the </a:t>
            </a:r>
            <a:r>
              <a:rPr lang="en-US" b="1" u="sng">
                <a:solidFill>
                  <a:schemeClr val="hlink"/>
                </a:solidFill>
              </a:rPr>
              <a:t>call</a:t>
            </a:r>
            <a:r>
              <a:rPr lang="en-US"/>
              <a:t> to </a:t>
            </a:r>
            <a:r>
              <a:rPr lang="en-US" b="1">
                <a:latin typeface="Courier New" pitchFamily="49" charset="0"/>
              </a:rPr>
              <a:t>myfunction</a:t>
            </a:r>
            <a:r>
              <a:rPr lang="en-US"/>
              <a:t>, which takes the execution to somewhere else in the program.</a:t>
            </a:r>
          </a:p>
          <a:p>
            <a:pPr>
              <a:buFont typeface="Wingdings" pitchFamily="2" charset="2"/>
              <a:buNone/>
            </a:pPr>
            <a:r>
              <a:rPr lang="en-US"/>
              <a:t>It’s similar to a branch dependency.</a:t>
            </a:r>
          </a:p>
        </p:txBody>
      </p:sp>
    </p:spTree>
    <p:custDataLst>
      <p:tags r:id="rId1"/>
    </p:custDataLst>
    <p:extLst>
      <p:ext uri="{BB962C8B-B14F-4D97-AF65-F5344CB8AC3E}">
        <p14:creationId xmlns:p14="http://schemas.microsoft.com/office/powerpoint/2010/main" val="28205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03C3B87-EF45-467B-821E-26000366D89E}" type="slidenum">
              <a:rPr lang="en-US"/>
              <a:pPr/>
              <a:t>30</a:t>
            </a:fld>
            <a:endParaRPr lang="en-US"/>
          </a:p>
        </p:txBody>
      </p:sp>
      <p:sp>
        <p:nvSpPr>
          <p:cNvPr id="630786" name="Rectangle 2"/>
          <p:cNvSpPr>
            <a:spLocks noGrp="1" noChangeArrowheads="1"/>
          </p:cNvSpPr>
          <p:nvPr>
            <p:ph type="title"/>
          </p:nvPr>
        </p:nvSpPr>
        <p:spPr/>
        <p:txBody>
          <a:bodyPr/>
          <a:lstStyle/>
          <a:p>
            <a:r>
              <a:rPr lang="en-US"/>
              <a:t>Call Dependency Example (C)</a:t>
            </a:r>
          </a:p>
        </p:txBody>
      </p:sp>
      <p:sp>
        <p:nvSpPr>
          <p:cNvPr id="630787" name="Rectangle 3"/>
          <p:cNvSpPr>
            <a:spLocks noGrp="1" noChangeArrowheads="1"/>
          </p:cNvSpPr>
          <p:nvPr>
            <p:ph type="body" idx="1"/>
          </p:nvPr>
        </p:nvSpPr>
        <p:spPr/>
        <p:txBody>
          <a:bodyPr/>
          <a:lstStyle/>
          <a:p>
            <a:pPr>
              <a:buFont typeface="Wingdings" pitchFamily="2" charset="2"/>
              <a:buNone/>
            </a:pPr>
            <a:r>
              <a:rPr lang="en-US" b="1">
                <a:solidFill>
                  <a:srgbClr val="000099"/>
                </a:solidFill>
                <a:latin typeface="Courier New" pitchFamily="49" charset="0"/>
              </a:rPr>
              <a:t>x = 5;</a:t>
            </a:r>
          </a:p>
          <a:p>
            <a:pPr>
              <a:lnSpc>
                <a:spcPct val="60000"/>
              </a:lnSpc>
              <a:buFont typeface="Wingdings" pitchFamily="2" charset="2"/>
              <a:buNone/>
            </a:pPr>
            <a:r>
              <a:rPr lang="en-US" b="1">
                <a:latin typeface="Courier New" pitchFamily="49" charset="0"/>
              </a:rPr>
              <a:t>y =</a:t>
            </a:r>
            <a:r>
              <a:rPr lang="en-US" b="1">
                <a:solidFill>
                  <a:schemeClr val="hlink"/>
                </a:solidFill>
                <a:latin typeface="Courier New" pitchFamily="49" charset="0"/>
              </a:rPr>
              <a:t> myfunction(7);</a:t>
            </a:r>
          </a:p>
          <a:p>
            <a:pPr>
              <a:lnSpc>
                <a:spcPct val="80000"/>
              </a:lnSpc>
              <a:buFont typeface="Wingdings" pitchFamily="2" charset="2"/>
              <a:buNone/>
            </a:pPr>
            <a:r>
              <a:rPr lang="en-US" b="1">
                <a:solidFill>
                  <a:srgbClr val="000099"/>
                </a:solidFill>
                <a:latin typeface="Courier New" pitchFamily="49" charset="0"/>
              </a:rPr>
              <a:t>z = 22;</a:t>
            </a:r>
          </a:p>
          <a:p>
            <a:pPr>
              <a:buFont typeface="Wingdings" pitchFamily="2" charset="2"/>
              <a:buNone/>
            </a:pPr>
            <a:r>
              <a:rPr lang="en-US"/>
              <a:t>The flow of the program is interrupted by the </a:t>
            </a:r>
            <a:r>
              <a:rPr lang="en-US" b="1" u="sng">
                <a:solidFill>
                  <a:schemeClr val="hlink"/>
                </a:solidFill>
              </a:rPr>
              <a:t>call</a:t>
            </a:r>
            <a:r>
              <a:rPr lang="en-US"/>
              <a:t> to </a:t>
            </a:r>
            <a:r>
              <a:rPr lang="en-US" b="1">
                <a:latin typeface="Courier New" pitchFamily="49" charset="0"/>
              </a:rPr>
              <a:t>myfunction</a:t>
            </a:r>
            <a:r>
              <a:rPr lang="en-US"/>
              <a:t>, which takes the execution to somewhere else in the program.</a:t>
            </a:r>
          </a:p>
          <a:p>
            <a:pPr>
              <a:buFont typeface="Wingdings" pitchFamily="2" charset="2"/>
              <a:buNone/>
            </a:pPr>
            <a:r>
              <a:rPr lang="en-US"/>
              <a:t>It’s similar to a branch dependency.</a:t>
            </a:r>
          </a:p>
        </p:txBody>
      </p:sp>
    </p:spTree>
    <p:custDataLst>
      <p:tags r:id="rId1"/>
    </p:custDataLst>
    <p:extLst>
      <p:ext uri="{BB962C8B-B14F-4D97-AF65-F5344CB8AC3E}">
        <p14:creationId xmlns:p14="http://schemas.microsoft.com/office/powerpoint/2010/main" val="3935579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A7680BD6-2E5D-4247-B123-5A7493FF4909}" type="slidenum">
              <a:rPr lang="en-US"/>
              <a:pPr/>
              <a:t>31</a:t>
            </a:fld>
            <a:endParaRPr lang="en-US"/>
          </a:p>
        </p:txBody>
      </p:sp>
      <p:sp>
        <p:nvSpPr>
          <p:cNvPr id="631810" name="Rectangle 2"/>
          <p:cNvSpPr>
            <a:spLocks noGrp="1" noChangeArrowheads="1"/>
          </p:cNvSpPr>
          <p:nvPr>
            <p:ph type="title"/>
          </p:nvPr>
        </p:nvSpPr>
        <p:spPr/>
        <p:txBody>
          <a:bodyPr/>
          <a:lstStyle/>
          <a:p>
            <a:r>
              <a:rPr lang="en-US"/>
              <a:t>I/O Dependency (F90)</a:t>
            </a:r>
          </a:p>
        </p:txBody>
      </p:sp>
      <p:sp>
        <p:nvSpPr>
          <p:cNvPr id="631811" name="Rectangle 3"/>
          <p:cNvSpPr>
            <a:spLocks noGrp="1" noChangeArrowheads="1"/>
          </p:cNvSpPr>
          <p:nvPr>
            <p:ph type="body" idx="1"/>
          </p:nvPr>
        </p:nvSpPr>
        <p:spPr/>
        <p:txBody>
          <a:bodyPr/>
          <a:lstStyle/>
          <a:p>
            <a:pPr>
              <a:buFont typeface="Wingdings" pitchFamily="2" charset="2"/>
              <a:buNone/>
            </a:pPr>
            <a:r>
              <a:rPr lang="en-US" b="1">
                <a:solidFill>
                  <a:srgbClr val="000099"/>
                </a:solidFill>
                <a:latin typeface="Courier New" pitchFamily="49" charset="0"/>
              </a:rPr>
              <a:t>x = a + b</a:t>
            </a:r>
          </a:p>
          <a:p>
            <a:pPr>
              <a:lnSpc>
                <a:spcPct val="80000"/>
              </a:lnSpc>
              <a:buFont typeface="Wingdings" pitchFamily="2" charset="2"/>
              <a:buNone/>
            </a:pPr>
            <a:r>
              <a:rPr lang="en-US" b="1">
                <a:solidFill>
                  <a:schemeClr val="hlink"/>
                </a:solidFill>
                <a:latin typeface="Courier New" pitchFamily="49" charset="0"/>
              </a:rPr>
              <a:t>PRINT *, x</a:t>
            </a:r>
          </a:p>
          <a:p>
            <a:pPr>
              <a:lnSpc>
                <a:spcPct val="90000"/>
              </a:lnSpc>
              <a:buFont typeface="Wingdings" pitchFamily="2" charset="2"/>
              <a:buNone/>
            </a:pPr>
            <a:r>
              <a:rPr lang="en-US" b="1">
                <a:solidFill>
                  <a:srgbClr val="000099"/>
                </a:solidFill>
                <a:latin typeface="Courier New" pitchFamily="49" charset="0"/>
              </a:rPr>
              <a:t>y = c + d</a:t>
            </a:r>
          </a:p>
          <a:p>
            <a:pPr>
              <a:lnSpc>
                <a:spcPct val="90000"/>
              </a:lnSpc>
              <a:buFont typeface="Wingdings" pitchFamily="2" charset="2"/>
              <a:buNone/>
            </a:pPr>
            <a:endParaRPr lang="en-US" b="1">
              <a:solidFill>
                <a:srgbClr val="000099"/>
              </a:solidFill>
              <a:latin typeface="Courier New" pitchFamily="49" charset="0"/>
            </a:endParaRPr>
          </a:p>
          <a:p>
            <a:pPr>
              <a:lnSpc>
                <a:spcPct val="90000"/>
              </a:lnSpc>
              <a:buFont typeface="Wingdings" pitchFamily="2" charset="2"/>
              <a:buNone/>
            </a:pPr>
            <a:r>
              <a:rPr lang="en-US"/>
              <a:t>Typically, I/O is implemented by hidden subroutine calls, so we can think of this as equivalent to a call dependency.</a:t>
            </a:r>
          </a:p>
        </p:txBody>
      </p:sp>
    </p:spTree>
    <p:custDataLst>
      <p:tags r:id="rId1"/>
    </p:custDataLst>
    <p:extLst>
      <p:ext uri="{BB962C8B-B14F-4D97-AF65-F5344CB8AC3E}">
        <p14:creationId xmlns:p14="http://schemas.microsoft.com/office/powerpoint/2010/main" val="63213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E8DEAB6C-3DEB-4F3D-BB9C-D005FA2030BD}" type="slidenum">
              <a:rPr lang="en-US"/>
              <a:pPr/>
              <a:t>32</a:t>
            </a:fld>
            <a:endParaRPr lang="en-US"/>
          </a:p>
        </p:txBody>
      </p:sp>
      <p:sp>
        <p:nvSpPr>
          <p:cNvPr id="632834" name="Rectangle 2"/>
          <p:cNvSpPr>
            <a:spLocks noGrp="1" noChangeArrowheads="1"/>
          </p:cNvSpPr>
          <p:nvPr>
            <p:ph type="title"/>
          </p:nvPr>
        </p:nvSpPr>
        <p:spPr/>
        <p:txBody>
          <a:bodyPr/>
          <a:lstStyle/>
          <a:p>
            <a:r>
              <a:rPr lang="en-US"/>
              <a:t>I/O Dependency (C)</a:t>
            </a:r>
          </a:p>
        </p:txBody>
      </p:sp>
      <p:sp>
        <p:nvSpPr>
          <p:cNvPr id="632835" name="Rectangle 3"/>
          <p:cNvSpPr>
            <a:spLocks noGrp="1" noChangeArrowheads="1"/>
          </p:cNvSpPr>
          <p:nvPr>
            <p:ph type="body" idx="1"/>
          </p:nvPr>
        </p:nvSpPr>
        <p:spPr/>
        <p:txBody>
          <a:bodyPr/>
          <a:lstStyle/>
          <a:p>
            <a:pPr>
              <a:lnSpc>
                <a:spcPct val="90000"/>
              </a:lnSpc>
              <a:buFont typeface="Wingdings" pitchFamily="2" charset="2"/>
              <a:buNone/>
            </a:pPr>
            <a:r>
              <a:rPr lang="en-US" b="1">
                <a:solidFill>
                  <a:srgbClr val="000099"/>
                </a:solidFill>
                <a:latin typeface="Courier New" pitchFamily="49" charset="0"/>
              </a:rPr>
              <a:t>x = a + b;</a:t>
            </a:r>
          </a:p>
          <a:p>
            <a:pPr>
              <a:lnSpc>
                <a:spcPct val="80000"/>
              </a:lnSpc>
              <a:buFont typeface="Wingdings" pitchFamily="2" charset="2"/>
              <a:buNone/>
            </a:pPr>
            <a:r>
              <a:rPr lang="en-US" b="1">
                <a:solidFill>
                  <a:schemeClr val="hlink"/>
                </a:solidFill>
                <a:latin typeface="Courier New" pitchFamily="49" charset="0"/>
              </a:rPr>
              <a:t>printf(</a:t>
            </a:r>
            <a:r>
              <a:rPr lang="en-US">
                <a:solidFill>
                  <a:schemeClr val="hlink"/>
                </a:solidFill>
                <a:latin typeface="Courier New" pitchFamily="49" charset="0"/>
              </a:rPr>
              <a:t>"</a:t>
            </a:r>
            <a:r>
              <a:rPr lang="en-US" b="1">
                <a:solidFill>
                  <a:schemeClr val="hlink"/>
                </a:solidFill>
                <a:latin typeface="Courier New" pitchFamily="49" charset="0"/>
              </a:rPr>
              <a:t>%f</a:t>
            </a:r>
            <a:r>
              <a:rPr lang="en-US">
                <a:solidFill>
                  <a:schemeClr val="hlink"/>
                </a:solidFill>
                <a:latin typeface="Courier New" pitchFamily="49" charset="0"/>
              </a:rPr>
              <a:t>"</a:t>
            </a:r>
            <a:r>
              <a:rPr lang="en-US" b="1">
                <a:solidFill>
                  <a:schemeClr val="hlink"/>
                </a:solidFill>
                <a:latin typeface="Courier New" pitchFamily="49" charset="0"/>
              </a:rPr>
              <a:t>, x);</a:t>
            </a:r>
          </a:p>
          <a:p>
            <a:pPr>
              <a:lnSpc>
                <a:spcPct val="90000"/>
              </a:lnSpc>
              <a:buFont typeface="Wingdings" pitchFamily="2" charset="2"/>
              <a:buNone/>
            </a:pPr>
            <a:r>
              <a:rPr lang="en-US" b="1">
                <a:solidFill>
                  <a:srgbClr val="000099"/>
                </a:solidFill>
                <a:latin typeface="Courier New" pitchFamily="49" charset="0"/>
              </a:rPr>
              <a:t>y = c + d;</a:t>
            </a:r>
          </a:p>
          <a:p>
            <a:pPr>
              <a:lnSpc>
                <a:spcPct val="90000"/>
              </a:lnSpc>
              <a:buFont typeface="Wingdings" pitchFamily="2" charset="2"/>
              <a:buNone/>
            </a:pPr>
            <a:endParaRPr lang="en-US" b="1">
              <a:solidFill>
                <a:srgbClr val="000099"/>
              </a:solidFill>
              <a:latin typeface="Courier New" pitchFamily="49" charset="0"/>
            </a:endParaRPr>
          </a:p>
          <a:p>
            <a:pPr>
              <a:lnSpc>
                <a:spcPct val="90000"/>
              </a:lnSpc>
              <a:buFont typeface="Wingdings" pitchFamily="2" charset="2"/>
              <a:buNone/>
            </a:pPr>
            <a:r>
              <a:rPr lang="en-US"/>
              <a:t>Typically, I/O is implemented by hidden subroutine calls, so we can think of this as equivalent to a call dependency.</a:t>
            </a:r>
          </a:p>
        </p:txBody>
      </p:sp>
    </p:spTree>
    <p:custDataLst>
      <p:tags r:id="rId1"/>
    </p:custDataLst>
    <p:extLst>
      <p:ext uri="{BB962C8B-B14F-4D97-AF65-F5344CB8AC3E}">
        <p14:creationId xmlns:p14="http://schemas.microsoft.com/office/powerpoint/2010/main" val="186918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CF6DC52-45C6-4FBC-B62B-C09734381ECD}" type="slidenum">
              <a:rPr lang="en-US"/>
              <a:pPr/>
              <a:t>33</a:t>
            </a:fld>
            <a:endParaRPr lang="en-US"/>
          </a:p>
        </p:txBody>
      </p:sp>
      <p:sp>
        <p:nvSpPr>
          <p:cNvPr id="633858" name="Rectangle 2"/>
          <p:cNvSpPr>
            <a:spLocks noGrp="1" noChangeArrowheads="1"/>
          </p:cNvSpPr>
          <p:nvPr>
            <p:ph type="title"/>
          </p:nvPr>
        </p:nvSpPr>
        <p:spPr/>
        <p:txBody>
          <a:bodyPr/>
          <a:lstStyle/>
          <a:p>
            <a:r>
              <a:rPr lang="en-US"/>
              <a:t>Reductions Aren’t Dependencies</a:t>
            </a:r>
          </a:p>
        </p:txBody>
      </p:sp>
      <p:sp>
        <p:nvSpPr>
          <p:cNvPr id="633859" name="Rectangle 3"/>
          <p:cNvSpPr>
            <a:spLocks noGrp="1" noChangeArrowheads="1"/>
          </p:cNvSpPr>
          <p:nvPr>
            <p:ph type="body" idx="1"/>
          </p:nvPr>
        </p:nvSpPr>
        <p:spPr>
          <a:xfrm>
            <a:off x="533400" y="1371600"/>
            <a:ext cx="8077200" cy="5257800"/>
          </a:xfrm>
        </p:spPr>
        <p:txBody>
          <a:bodyPr/>
          <a:lstStyle/>
          <a:p>
            <a:pPr>
              <a:lnSpc>
                <a:spcPct val="80000"/>
              </a:lnSpc>
              <a:buFont typeface="Wingdings" pitchFamily="2" charset="2"/>
              <a:buNone/>
            </a:pPr>
            <a:r>
              <a:rPr lang="en-US" b="1">
                <a:solidFill>
                  <a:srgbClr val="000099"/>
                </a:solidFill>
                <a:latin typeface="Courier New" pitchFamily="49" charset="0"/>
              </a:rPr>
              <a:t>array_sum = 0</a:t>
            </a:r>
          </a:p>
          <a:p>
            <a:pPr>
              <a:lnSpc>
                <a:spcPct val="50000"/>
              </a:lnSpc>
              <a:buFont typeface="Wingdings" pitchFamily="2" charset="2"/>
              <a:buNone/>
            </a:pPr>
            <a:r>
              <a:rPr lang="en-US" b="1">
                <a:solidFill>
                  <a:srgbClr val="000099"/>
                </a:solidFill>
                <a:latin typeface="Courier New" pitchFamily="49" charset="0"/>
              </a:rPr>
              <a:t>DO i = 1, length</a:t>
            </a:r>
          </a:p>
          <a:p>
            <a:pPr>
              <a:lnSpc>
                <a:spcPct val="50000"/>
              </a:lnSpc>
              <a:buFont typeface="Wingdings" pitchFamily="2" charset="2"/>
              <a:buNone/>
            </a:pPr>
            <a:r>
              <a:rPr lang="en-US" b="1">
                <a:solidFill>
                  <a:srgbClr val="000099"/>
                </a:solidFill>
                <a:latin typeface="Courier New" pitchFamily="49" charset="0"/>
              </a:rPr>
              <a:t>  array_sum = array_sum + array(i)</a:t>
            </a:r>
          </a:p>
          <a:p>
            <a:pPr>
              <a:lnSpc>
                <a:spcPct val="80000"/>
              </a:lnSpc>
              <a:buFont typeface="Wingdings" pitchFamily="2" charset="2"/>
              <a:buNone/>
            </a:pPr>
            <a:r>
              <a:rPr lang="en-US" b="1">
                <a:solidFill>
                  <a:srgbClr val="000099"/>
                </a:solidFill>
                <a:latin typeface="Courier New" pitchFamily="49" charset="0"/>
              </a:rPr>
              <a:t>END DO</a:t>
            </a:r>
          </a:p>
          <a:p>
            <a:pPr>
              <a:lnSpc>
                <a:spcPct val="90000"/>
              </a:lnSpc>
              <a:buFont typeface="Wingdings" pitchFamily="2" charset="2"/>
              <a:buNone/>
            </a:pPr>
            <a:r>
              <a:rPr lang="en-US"/>
              <a:t>A </a:t>
            </a:r>
            <a:r>
              <a:rPr lang="en-US" b="1" i="1" u="sng"/>
              <a:t>reduction</a:t>
            </a:r>
            <a:r>
              <a:rPr lang="en-US"/>
              <a:t> is an operation that converts an array to a scalar.</a:t>
            </a:r>
          </a:p>
          <a:p>
            <a:pPr>
              <a:lnSpc>
                <a:spcPct val="90000"/>
              </a:lnSpc>
              <a:buFont typeface="Wingdings" pitchFamily="2" charset="2"/>
              <a:buNone/>
            </a:pPr>
            <a:r>
              <a:rPr lang="en-US"/>
              <a:t>Other kinds of reductions:  product, </a:t>
            </a:r>
            <a:r>
              <a:rPr lang="en-US" b="1">
                <a:latin typeface="Courier New" pitchFamily="49" charset="0"/>
              </a:rPr>
              <a:t>.AND.</a:t>
            </a:r>
            <a:r>
              <a:rPr lang="en-US"/>
              <a:t>,</a:t>
            </a:r>
            <a:r>
              <a:rPr lang="en-US" b="1">
                <a:latin typeface="Courier New" pitchFamily="49" charset="0"/>
              </a:rPr>
              <a:t> .OR.</a:t>
            </a:r>
            <a:r>
              <a:rPr lang="en-US"/>
              <a:t>, minimum, maximum, index of minimum, index of maximum, number of occurrences of a particular value, etc.</a:t>
            </a:r>
          </a:p>
          <a:p>
            <a:pPr>
              <a:lnSpc>
                <a:spcPct val="80000"/>
              </a:lnSpc>
              <a:buFont typeface="Wingdings" pitchFamily="2" charset="2"/>
              <a:buNone/>
            </a:pPr>
            <a:r>
              <a:rPr lang="en-US"/>
              <a:t>Reductions are so common that hardware and compilers are optimized to handle them.</a:t>
            </a:r>
          </a:p>
          <a:p>
            <a:pPr>
              <a:lnSpc>
                <a:spcPct val="80000"/>
              </a:lnSpc>
              <a:buFont typeface="Wingdings" pitchFamily="2" charset="2"/>
              <a:buNone/>
            </a:pPr>
            <a:r>
              <a:rPr lang="en-US"/>
              <a:t>Also, they aren’t really dependencies, because the order in which the individual operations are performed doesn’t matter.</a:t>
            </a:r>
          </a:p>
        </p:txBody>
      </p:sp>
    </p:spTree>
    <p:custDataLst>
      <p:tags r:id="rId1"/>
    </p:custDataLst>
    <p:extLst>
      <p:ext uri="{BB962C8B-B14F-4D97-AF65-F5344CB8AC3E}">
        <p14:creationId xmlns:p14="http://schemas.microsoft.com/office/powerpoint/2010/main" val="1951561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822B2B57-9856-4406-90CA-DBFA9778C5FD}" type="slidenum">
              <a:rPr lang="en-US"/>
              <a:pPr/>
              <a:t>34</a:t>
            </a:fld>
            <a:endParaRPr lang="en-US"/>
          </a:p>
        </p:txBody>
      </p:sp>
      <p:sp>
        <p:nvSpPr>
          <p:cNvPr id="634882" name="Rectangle 2"/>
          <p:cNvSpPr>
            <a:spLocks noGrp="1" noChangeArrowheads="1"/>
          </p:cNvSpPr>
          <p:nvPr>
            <p:ph type="title"/>
          </p:nvPr>
        </p:nvSpPr>
        <p:spPr/>
        <p:txBody>
          <a:bodyPr/>
          <a:lstStyle/>
          <a:p>
            <a:r>
              <a:rPr lang="en-US"/>
              <a:t>Reductions Aren’t Dependencies</a:t>
            </a:r>
          </a:p>
        </p:txBody>
      </p:sp>
      <p:sp>
        <p:nvSpPr>
          <p:cNvPr id="634883" name="Rectangle 3"/>
          <p:cNvSpPr>
            <a:spLocks noGrp="1" noChangeArrowheads="1"/>
          </p:cNvSpPr>
          <p:nvPr>
            <p:ph type="body" idx="1"/>
          </p:nvPr>
        </p:nvSpPr>
        <p:spPr>
          <a:xfrm>
            <a:off x="533400" y="1371600"/>
            <a:ext cx="8077200" cy="5257800"/>
          </a:xfrm>
        </p:spPr>
        <p:txBody>
          <a:bodyPr/>
          <a:lstStyle/>
          <a:p>
            <a:pPr>
              <a:lnSpc>
                <a:spcPct val="80000"/>
              </a:lnSpc>
              <a:buFont typeface="Wingdings" pitchFamily="2" charset="2"/>
              <a:buNone/>
            </a:pPr>
            <a:r>
              <a:rPr lang="en-US" b="1" dirty="0" err="1">
                <a:solidFill>
                  <a:srgbClr val="000099"/>
                </a:solidFill>
                <a:latin typeface="Courier New" pitchFamily="49" charset="0"/>
              </a:rPr>
              <a:t>array_sum</a:t>
            </a:r>
            <a:r>
              <a:rPr lang="en-US" b="1" dirty="0">
                <a:solidFill>
                  <a:srgbClr val="000099"/>
                </a:solidFill>
                <a:latin typeface="Courier New" pitchFamily="49" charset="0"/>
              </a:rPr>
              <a:t> = 0;</a:t>
            </a:r>
          </a:p>
          <a:p>
            <a:pPr>
              <a:lnSpc>
                <a:spcPct val="50000"/>
              </a:lnSpc>
              <a:buFont typeface="Wingdings" pitchFamily="2" charset="2"/>
              <a:buNone/>
            </a:pPr>
            <a:r>
              <a:rPr lang="en-US" b="1" dirty="0">
                <a:solidFill>
                  <a:srgbClr val="000099"/>
                </a:solidFill>
                <a:latin typeface="Courier New" pitchFamily="49" charset="0"/>
              </a:rPr>
              <a:t>for (</a:t>
            </a:r>
            <a:r>
              <a:rPr lang="en-US" b="1" dirty="0" err="1">
                <a:solidFill>
                  <a:srgbClr val="000099"/>
                </a:solidFill>
                <a:latin typeface="Courier New" pitchFamily="49" charset="0"/>
              </a:rPr>
              <a:t>i</a:t>
            </a:r>
            <a:r>
              <a:rPr lang="en-US" b="1" dirty="0">
                <a:solidFill>
                  <a:srgbClr val="000099"/>
                </a:solidFill>
                <a:latin typeface="Courier New" pitchFamily="49" charset="0"/>
              </a:rPr>
              <a:t> = 0; </a:t>
            </a:r>
            <a:r>
              <a:rPr lang="en-US" b="1" dirty="0" err="1">
                <a:solidFill>
                  <a:srgbClr val="000099"/>
                </a:solidFill>
                <a:latin typeface="Courier New" pitchFamily="49" charset="0"/>
              </a:rPr>
              <a:t>i</a:t>
            </a:r>
            <a:r>
              <a:rPr lang="en-US" b="1" dirty="0">
                <a:solidFill>
                  <a:srgbClr val="000099"/>
                </a:solidFill>
                <a:latin typeface="Courier New" pitchFamily="49" charset="0"/>
              </a:rPr>
              <a:t> &lt; length; </a:t>
            </a:r>
            <a:r>
              <a:rPr lang="en-US" b="1" dirty="0" err="1">
                <a:solidFill>
                  <a:srgbClr val="000099"/>
                </a:solidFill>
                <a:latin typeface="Courier New" pitchFamily="49" charset="0"/>
              </a:rPr>
              <a:t>i</a:t>
            </a:r>
            <a:r>
              <a:rPr lang="en-US" b="1" dirty="0">
                <a:solidFill>
                  <a:srgbClr val="000099"/>
                </a:solidFill>
                <a:latin typeface="Courier New" pitchFamily="49" charset="0"/>
              </a:rPr>
              <a:t>++) {</a:t>
            </a:r>
          </a:p>
          <a:p>
            <a:pPr>
              <a:lnSpc>
                <a:spcPct val="50000"/>
              </a:lnSpc>
              <a:buFont typeface="Wingdings" pitchFamily="2" charset="2"/>
              <a:buNone/>
            </a:pPr>
            <a:r>
              <a:rPr lang="en-US" b="1" dirty="0">
                <a:solidFill>
                  <a:srgbClr val="000099"/>
                </a:solidFill>
                <a:latin typeface="Courier New" pitchFamily="49" charset="0"/>
              </a:rPr>
              <a:t>  </a:t>
            </a:r>
            <a:r>
              <a:rPr lang="en-US" b="1" dirty="0" err="1">
                <a:solidFill>
                  <a:srgbClr val="000099"/>
                </a:solidFill>
                <a:latin typeface="Courier New" pitchFamily="49" charset="0"/>
              </a:rPr>
              <a:t>array_sum</a:t>
            </a:r>
            <a:r>
              <a:rPr lang="en-US" b="1" dirty="0">
                <a:solidFill>
                  <a:srgbClr val="000099"/>
                </a:solidFill>
                <a:latin typeface="Courier New" pitchFamily="49" charset="0"/>
              </a:rPr>
              <a:t> = </a:t>
            </a:r>
            <a:r>
              <a:rPr lang="en-US" b="1" dirty="0" err="1">
                <a:solidFill>
                  <a:srgbClr val="000099"/>
                </a:solidFill>
                <a:latin typeface="Courier New" pitchFamily="49" charset="0"/>
              </a:rPr>
              <a:t>array_sum</a:t>
            </a:r>
            <a:r>
              <a:rPr lang="en-US" b="1" dirty="0">
                <a:solidFill>
                  <a:srgbClr val="000099"/>
                </a:solidFill>
                <a:latin typeface="Courier New" pitchFamily="49" charset="0"/>
              </a:rPr>
              <a:t> + array[</a:t>
            </a:r>
            <a:r>
              <a:rPr lang="en-US" b="1" dirty="0" err="1">
                <a:solidFill>
                  <a:srgbClr val="000099"/>
                </a:solidFill>
                <a:latin typeface="Courier New" pitchFamily="49" charset="0"/>
              </a:rPr>
              <a:t>i</a:t>
            </a:r>
            <a:r>
              <a:rPr lang="en-US" b="1" dirty="0">
                <a:solidFill>
                  <a:srgbClr val="000099"/>
                </a:solidFill>
                <a:latin typeface="Courier New" pitchFamily="49" charset="0"/>
              </a:rPr>
              <a:t>];</a:t>
            </a:r>
          </a:p>
          <a:p>
            <a:pPr>
              <a:lnSpc>
                <a:spcPct val="80000"/>
              </a:lnSpc>
              <a:buFont typeface="Wingdings" pitchFamily="2" charset="2"/>
              <a:buNone/>
            </a:pPr>
            <a:r>
              <a:rPr lang="en-US" b="1" dirty="0">
                <a:solidFill>
                  <a:srgbClr val="000099"/>
                </a:solidFill>
                <a:latin typeface="Courier New" pitchFamily="49" charset="0"/>
              </a:rPr>
              <a:t>}</a:t>
            </a:r>
          </a:p>
          <a:p>
            <a:pPr>
              <a:lnSpc>
                <a:spcPct val="90000"/>
              </a:lnSpc>
              <a:buFont typeface="Wingdings" pitchFamily="2" charset="2"/>
              <a:buNone/>
            </a:pPr>
            <a:r>
              <a:rPr lang="en-US" dirty="0"/>
              <a:t>A </a:t>
            </a:r>
            <a:r>
              <a:rPr lang="en-US" b="1" i="1" u="sng" dirty="0"/>
              <a:t>reduction</a:t>
            </a:r>
            <a:r>
              <a:rPr lang="en-US" dirty="0"/>
              <a:t> is an operation that converts an array to a scalar.</a:t>
            </a:r>
          </a:p>
          <a:p>
            <a:pPr>
              <a:lnSpc>
                <a:spcPct val="90000"/>
              </a:lnSpc>
              <a:buFont typeface="Wingdings" pitchFamily="2" charset="2"/>
              <a:buNone/>
            </a:pPr>
            <a:r>
              <a:rPr lang="en-US" dirty="0"/>
              <a:t>Other kinds of reductions:  product, </a:t>
            </a:r>
            <a:r>
              <a:rPr lang="en-US" b="1" dirty="0">
                <a:latin typeface="Courier New" pitchFamily="49" charset="0"/>
              </a:rPr>
              <a:t>&amp;&amp;</a:t>
            </a:r>
            <a:r>
              <a:rPr lang="en-US" dirty="0"/>
              <a:t>,</a:t>
            </a:r>
            <a:r>
              <a:rPr lang="en-US" b="1" dirty="0">
                <a:latin typeface="Courier New" pitchFamily="49" charset="0"/>
              </a:rPr>
              <a:t> ||</a:t>
            </a:r>
            <a:r>
              <a:rPr lang="en-US" dirty="0"/>
              <a:t>, minimum, maximum, index of minimum, index of maximum, number of occurrences of a particular value, etc.</a:t>
            </a:r>
          </a:p>
          <a:p>
            <a:pPr>
              <a:lnSpc>
                <a:spcPct val="80000"/>
              </a:lnSpc>
              <a:buFont typeface="Wingdings" pitchFamily="2" charset="2"/>
              <a:buNone/>
            </a:pPr>
            <a:r>
              <a:rPr lang="en-US" dirty="0"/>
              <a:t>Reductions are so common that hardware and compilers are optimized to handle them.</a:t>
            </a:r>
          </a:p>
          <a:p>
            <a:pPr>
              <a:lnSpc>
                <a:spcPct val="80000"/>
              </a:lnSpc>
              <a:buFont typeface="Wingdings" pitchFamily="2" charset="2"/>
              <a:buNone/>
            </a:pPr>
            <a:r>
              <a:rPr lang="en-US" dirty="0"/>
              <a:t>Also, they aren’t really dependencies, because the order in which the individual operations are performed doesn’t matter.</a:t>
            </a:r>
          </a:p>
        </p:txBody>
      </p:sp>
    </p:spTree>
    <p:custDataLst>
      <p:tags r:id="rId1"/>
    </p:custDataLst>
    <p:extLst>
      <p:ext uri="{BB962C8B-B14F-4D97-AF65-F5344CB8AC3E}">
        <p14:creationId xmlns:p14="http://schemas.microsoft.com/office/powerpoint/2010/main" val="99248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D0E922F9-2206-426C-A950-D115EFEA68E4}" type="slidenum">
              <a:rPr lang="en-US"/>
              <a:pPr/>
              <a:t>35</a:t>
            </a:fld>
            <a:endParaRPr lang="en-US"/>
          </a:p>
        </p:txBody>
      </p:sp>
      <p:sp>
        <p:nvSpPr>
          <p:cNvPr id="635906" name="Rectangle 2"/>
          <p:cNvSpPr>
            <a:spLocks noGrp="1" noChangeArrowheads="1"/>
          </p:cNvSpPr>
          <p:nvPr>
            <p:ph type="title"/>
          </p:nvPr>
        </p:nvSpPr>
        <p:spPr/>
        <p:txBody>
          <a:bodyPr/>
          <a:lstStyle/>
          <a:p>
            <a:r>
              <a:rPr lang="en-US" sz="3600" dirty="0"/>
              <a:t>Data </a:t>
            </a:r>
            <a:r>
              <a:rPr lang="en-US" sz="3600" dirty="0" smtClean="0"/>
              <a:t>Dependencies (F90)</a:t>
            </a:r>
            <a:endParaRPr lang="en-US" sz="3600" dirty="0"/>
          </a:p>
        </p:txBody>
      </p:sp>
      <p:sp>
        <p:nvSpPr>
          <p:cNvPr id="635907" name="Rectangle 3"/>
          <p:cNvSpPr>
            <a:spLocks noGrp="1" noChangeArrowheads="1"/>
          </p:cNvSpPr>
          <p:nvPr>
            <p:ph type="body" idx="1"/>
          </p:nvPr>
        </p:nvSpPr>
        <p:spPr/>
        <p:txBody>
          <a:bodyPr/>
          <a:lstStyle/>
          <a:p>
            <a:pPr>
              <a:buFont typeface="Wingdings" pitchFamily="2" charset="2"/>
              <a:buNone/>
            </a:pPr>
            <a:r>
              <a:rPr lang="en-US" dirty="0"/>
              <a:t>“A data dependence occurs when an instruction is dependent on data from a previous instruction and therefore cannot be moved before the earlier instruction [or executed in parallel].” </a:t>
            </a:r>
            <a:r>
              <a:rPr lang="en-US" baseline="30000" dirty="0"/>
              <a:t>[7]</a:t>
            </a:r>
            <a:endParaRPr lang="en-US" dirty="0"/>
          </a:p>
          <a:p>
            <a:pPr>
              <a:buFont typeface="Wingdings" pitchFamily="2" charset="2"/>
              <a:buNone/>
            </a:pPr>
            <a:r>
              <a:rPr lang="en-US" b="1" dirty="0">
                <a:solidFill>
                  <a:schemeClr val="hlink"/>
                </a:solidFill>
                <a:latin typeface="Courier New" pitchFamily="49" charset="0"/>
              </a:rPr>
              <a:t>a</a:t>
            </a:r>
            <a:r>
              <a:rPr lang="en-US" b="1" dirty="0">
                <a:solidFill>
                  <a:srgbClr val="000099"/>
                </a:solidFill>
                <a:latin typeface="Courier New" pitchFamily="49" charset="0"/>
              </a:rPr>
              <a:t> = x + y + </a:t>
            </a:r>
            <a:r>
              <a:rPr lang="en-US" b="1" dirty="0" err="1">
                <a:solidFill>
                  <a:srgbClr val="000099"/>
                </a:solidFill>
                <a:latin typeface="Courier New" pitchFamily="49" charset="0"/>
              </a:rPr>
              <a:t>cos</a:t>
            </a:r>
            <a:r>
              <a:rPr lang="en-US" b="1" dirty="0">
                <a:solidFill>
                  <a:srgbClr val="000099"/>
                </a:solidFill>
                <a:latin typeface="Courier New" pitchFamily="49" charset="0"/>
              </a:rPr>
              <a:t>(z</a:t>
            </a:r>
            <a:r>
              <a:rPr lang="en-US" b="1" dirty="0" smtClean="0">
                <a:solidFill>
                  <a:srgbClr val="000099"/>
                </a:solidFill>
                <a:latin typeface="Courier New" pitchFamily="49" charset="0"/>
              </a:rPr>
              <a:t>)</a:t>
            </a:r>
            <a:endParaRPr lang="en-US" b="1" dirty="0">
              <a:solidFill>
                <a:srgbClr val="000099"/>
              </a:solidFill>
              <a:latin typeface="Courier New" pitchFamily="49" charset="0"/>
            </a:endParaRPr>
          </a:p>
          <a:p>
            <a:pPr>
              <a:buFont typeface="Wingdings" pitchFamily="2" charset="2"/>
              <a:buNone/>
            </a:pPr>
            <a:r>
              <a:rPr lang="en-US" b="1" dirty="0">
                <a:solidFill>
                  <a:srgbClr val="000099"/>
                </a:solidFill>
                <a:latin typeface="Courier New" pitchFamily="49" charset="0"/>
              </a:rPr>
              <a:t>b = </a:t>
            </a:r>
            <a:r>
              <a:rPr lang="en-US" b="1" dirty="0">
                <a:solidFill>
                  <a:schemeClr val="hlink"/>
                </a:solidFill>
                <a:latin typeface="Courier New" pitchFamily="49" charset="0"/>
              </a:rPr>
              <a:t>a</a:t>
            </a:r>
            <a:r>
              <a:rPr lang="en-US" b="1" dirty="0">
                <a:solidFill>
                  <a:srgbClr val="000099"/>
                </a:solidFill>
                <a:latin typeface="Courier New" pitchFamily="49" charset="0"/>
              </a:rPr>
              <a:t> * </a:t>
            </a:r>
            <a:r>
              <a:rPr lang="en-US" b="1" dirty="0" smtClean="0">
                <a:solidFill>
                  <a:srgbClr val="000099"/>
                </a:solidFill>
                <a:latin typeface="Courier New" pitchFamily="49" charset="0"/>
              </a:rPr>
              <a:t>c</a:t>
            </a:r>
            <a:endParaRPr lang="en-US" b="1" dirty="0">
              <a:latin typeface="Courier New" pitchFamily="49" charset="0"/>
            </a:endParaRPr>
          </a:p>
          <a:p>
            <a:pPr>
              <a:buFont typeface="Wingdings" pitchFamily="2" charset="2"/>
              <a:buNone/>
            </a:pPr>
            <a:r>
              <a:rPr lang="en-US" dirty="0"/>
              <a:t>The value of  </a:t>
            </a:r>
            <a:r>
              <a:rPr lang="en-US" b="1" dirty="0">
                <a:latin typeface="Courier New" pitchFamily="49" charset="0"/>
              </a:rPr>
              <a:t>b</a:t>
            </a:r>
            <a:r>
              <a:rPr lang="en-US" dirty="0"/>
              <a:t> depends on the value of </a:t>
            </a:r>
            <a:r>
              <a:rPr lang="en-US" b="1" dirty="0">
                <a:latin typeface="Courier New" pitchFamily="49" charset="0"/>
              </a:rPr>
              <a:t>a</a:t>
            </a:r>
            <a:r>
              <a:rPr lang="en-US" dirty="0"/>
              <a:t>, so these two statements </a:t>
            </a:r>
            <a:r>
              <a:rPr lang="en-US" b="1" u="sng" dirty="0"/>
              <a:t>must</a:t>
            </a:r>
            <a:r>
              <a:rPr lang="en-US" dirty="0"/>
              <a:t> be executed in order.</a:t>
            </a:r>
          </a:p>
        </p:txBody>
      </p:sp>
    </p:spTree>
    <p:custDataLst>
      <p:tags r:id="rId1"/>
    </p:custDataLst>
    <p:extLst>
      <p:ext uri="{BB962C8B-B14F-4D97-AF65-F5344CB8AC3E}">
        <p14:creationId xmlns:p14="http://schemas.microsoft.com/office/powerpoint/2010/main" val="2061971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D0E922F9-2206-426C-A950-D115EFEA68E4}" type="slidenum">
              <a:rPr lang="en-US"/>
              <a:pPr/>
              <a:t>36</a:t>
            </a:fld>
            <a:endParaRPr lang="en-US"/>
          </a:p>
        </p:txBody>
      </p:sp>
      <p:sp>
        <p:nvSpPr>
          <p:cNvPr id="635906" name="Rectangle 2"/>
          <p:cNvSpPr>
            <a:spLocks noGrp="1" noChangeArrowheads="1"/>
          </p:cNvSpPr>
          <p:nvPr>
            <p:ph type="title"/>
          </p:nvPr>
        </p:nvSpPr>
        <p:spPr/>
        <p:txBody>
          <a:bodyPr/>
          <a:lstStyle/>
          <a:p>
            <a:r>
              <a:rPr lang="en-US" sz="3600" dirty="0"/>
              <a:t>Data </a:t>
            </a:r>
            <a:r>
              <a:rPr lang="en-US" sz="3600" dirty="0" smtClean="0"/>
              <a:t>Dependencies (C)</a:t>
            </a:r>
            <a:endParaRPr lang="en-US" sz="3600" dirty="0"/>
          </a:p>
        </p:txBody>
      </p:sp>
      <p:sp>
        <p:nvSpPr>
          <p:cNvPr id="635907" name="Rectangle 3"/>
          <p:cNvSpPr>
            <a:spLocks noGrp="1" noChangeArrowheads="1"/>
          </p:cNvSpPr>
          <p:nvPr>
            <p:ph type="body" idx="1"/>
          </p:nvPr>
        </p:nvSpPr>
        <p:spPr/>
        <p:txBody>
          <a:bodyPr/>
          <a:lstStyle/>
          <a:p>
            <a:pPr>
              <a:buFont typeface="Wingdings" pitchFamily="2" charset="2"/>
              <a:buNone/>
            </a:pPr>
            <a:r>
              <a:rPr lang="en-US"/>
              <a:t>“A data dependence occurs when an instruction is dependent on data from a previous instruction and therefore cannot be moved before the earlier instruction [or executed in parallel].” </a:t>
            </a:r>
            <a:r>
              <a:rPr lang="en-US" baseline="30000"/>
              <a:t>[7]</a:t>
            </a:r>
            <a:endParaRPr lang="en-US"/>
          </a:p>
          <a:p>
            <a:pPr>
              <a:buFont typeface="Wingdings" pitchFamily="2" charset="2"/>
              <a:buNone/>
            </a:pPr>
            <a:r>
              <a:rPr lang="en-US" b="1">
                <a:solidFill>
                  <a:schemeClr val="hlink"/>
                </a:solidFill>
                <a:latin typeface="Courier New" pitchFamily="49" charset="0"/>
              </a:rPr>
              <a:t>a</a:t>
            </a:r>
            <a:r>
              <a:rPr lang="en-US" b="1">
                <a:solidFill>
                  <a:srgbClr val="000099"/>
                </a:solidFill>
                <a:latin typeface="Courier New" pitchFamily="49" charset="0"/>
              </a:rPr>
              <a:t> = x + y + cos(z);</a:t>
            </a:r>
          </a:p>
          <a:p>
            <a:pPr>
              <a:buFont typeface="Wingdings" pitchFamily="2" charset="2"/>
              <a:buNone/>
            </a:pPr>
            <a:r>
              <a:rPr lang="en-US" b="1">
                <a:solidFill>
                  <a:srgbClr val="000099"/>
                </a:solidFill>
                <a:latin typeface="Courier New" pitchFamily="49" charset="0"/>
              </a:rPr>
              <a:t>b = </a:t>
            </a:r>
            <a:r>
              <a:rPr lang="en-US" b="1">
                <a:solidFill>
                  <a:schemeClr val="hlink"/>
                </a:solidFill>
                <a:latin typeface="Courier New" pitchFamily="49" charset="0"/>
              </a:rPr>
              <a:t>a</a:t>
            </a:r>
            <a:r>
              <a:rPr lang="en-US" b="1">
                <a:solidFill>
                  <a:srgbClr val="000099"/>
                </a:solidFill>
                <a:latin typeface="Courier New" pitchFamily="49" charset="0"/>
              </a:rPr>
              <a:t> * c;</a:t>
            </a:r>
            <a:endParaRPr lang="en-US" b="1">
              <a:latin typeface="Courier New" pitchFamily="49" charset="0"/>
            </a:endParaRPr>
          </a:p>
          <a:p>
            <a:pPr>
              <a:buFont typeface="Wingdings" pitchFamily="2" charset="2"/>
              <a:buNone/>
            </a:pPr>
            <a:r>
              <a:rPr lang="en-US"/>
              <a:t>The value of  </a:t>
            </a:r>
            <a:r>
              <a:rPr lang="en-US" b="1">
                <a:latin typeface="Courier New" pitchFamily="49" charset="0"/>
              </a:rPr>
              <a:t>b</a:t>
            </a:r>
            <a:r>
              <a:rPr lang="en-US"/>
              <a:t> depends on the value of </a:t>
            </a:r>
            <a:r>
              <a:rPr lang="en-US" b="1">
                <a:latin typeface="Courier New" pitchFamily="49" charset="0"/>
              </a:rPr>
              <a:t>a</a:t>
            </a:r>
            <a:r>
              <a:rPr lang="en-US"/>
              <a:t>, so these two statements </a:t>
            </a:r>
            <a:r>
              <a:rPr lang="en-US" b="1" u="sng"/>
              <a:t>must</a:t>
            </a:r>
            <a:r>
              <a:rPr lang="en-US"/>
              <a:t> be executed in order.</a:t>
            </a:r>
          </a:p>
        </p:txBody>
      </p:sp>
    </p:spTree>
    <p:custDataLst>
      <p:tags r:id="rId1"/>
    </p:custDataLst>
    <p:extLst>
      <p:ext uri="{BB962C8B-B14F-4D97-AF65-F5344CB8AC3E}">
        <p14:creationId xmlns:p14="http://schemas.microsoft.com/office/powerpoint/2010/main" val="944154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6" name="Slide Number Placeholder 4"/>
          <p:cNvSpPr>
            <a:spLocks noGrp="1"/>
          </p:cNvSpPr>
          <p:nvPr>
            <p:ph type="sldNum" sz="quarter" idx="11"/>
          </p:nvPr>
        </p:nvSpPr>
        <p:spPr/>
        <p:txBody>
          <a:bodyPr/>
          <a:lstStyle/>
          <a:p>
            <a:fld id="{E5636D8A-5AC9-48FB-8F13-BDF3D004BF56}" type="slidenum">
              <a:rPr lang="en-US"/>
              <a:pPr/>
              <a:t>37</a:t>
            </a:fld>
            <a:endParaRPr lang="en-US"/>
          </a:p>
        </p:txBody>
      </p:sp>
      <p:sp>
        <p:nvSpPr>
          <p:cNvPr id="636930" name="Rectangle 2"/>
          <p:cNvSpPr>
            <a:spLocks noGrp="1" noChangeArrowheads="1"/>
          </p:cNvSpPr>
          <p:nvPr>
            <p:ph type="title"/>
          </p:nvPr>
        </p:nvSpPr>
        <p:spPr/>
        <p:txBody>
          <a:bodyPr/>
          <a:lstStyle/>
          <a:p>
            <a:r>
              <a:rPr lang="en-US" dirty="0"/>
              <a:t>Output </a:t>
            </a:r>
            <a:r>
              <a:rPr lang="en-US" dirty="0" smtClean="0"/>
              <a:t>Dependencies (F90)</a:t>
            </a:r>
            <a:endParaRPr lang="en-US" dirty="0"/>
          </a:p>
        </p:txBody>
      </p:sp>
      <p:sp>
        <p:nvSpPr>
          <p:cNvPr id="636931" name="Rectangle 3"/>
          <p:cNvSpPr>
            <a:spLocks noGrp="1" noChangeArrowheads="1"/>
          </p:cNvSpPr>
          <p:nvPr>
            <p:ph type="body" idx="1"/>
          </p:nvPr>
        </p:nvSpPr>
        <p:spPr>
          <a:xfrm>
            <a:off x="3200400" y="1295400"/>
            <a:ext cx="2895600" cy="1752600"/>
          </a:xfrm>
        </p:spPr>
        <p:txBody>
          <a:bodyPr/>
          <a:lstStyle/>
          <a:p>
            <a:pPr>
              <a:buFont typeface="Wingdings" pitchFamily="2" charset="2"/>
              <a:buNone/>
            </a:pPr>
            <a:r>
              <a:rPr lang="en-US" b="1" dirty="0">
                <a:solidFill>
                  <a:schemeClr val="hlink"/>
                </a:solidFill>
                <a:latin typeface="Courier New" pitchFamily="49" charset="0"/>
              </a:rPr>
              <a:t>x</a:t>
            </a:r>
            <a:r>
              <a:rPr lang="en-US" b="1" dirty="0">
                <a:solidFill>
                  <a:srgbClr val="000099"/>
                </a:solidFill>
                <a:latin typeface="Courier New" pitchFamily="49" charset="0"/>
              </a:rPr>
              <a:t> = a / </a:t>
            </a:r>
            <a:r>
              <a:rPr lang="en-US" b="1" dirty="0" smtClean="0">
                <a:solidFill>
                  <a:srgbClr val="000099"/>
                </a:solidFill>
                <a:latin typeface="Courier New" pitchFamily="49" charset="0"/>
              </a:rPr>
              <a:t>b</a:t>
            </a:r>
            <a:endParaRPr lang="en-US" b="1" dirty="0">
              <a:solidFill>
                <a:srgbClr val="000099"/>
              </a:solidFill>
              <a:latin typeface="Courier New" pitchFamily="49" charset="0"/>
            </a:endParaRPr>
          </a:p>
          <a:p>
            <a:pPr>
              <a:buFont typeface="Wingdings" pitchFamily="2" charset="2"/>
              <a:buNone/>
            </a:pPr>
            <a:r>
              <a:rPr lang="en-US" b="1" dirty="0">
                <a:solidFill>
                  <a:srgbClr val="000099"/>
                </a:solidFill>
                <a:latin typeface="Courier New" pitchFamily="49" charset="0"/>
              </a:rPr>
              <a:t>y = </a:t>
            </a:r>
            <a:r>
              <a:rPr lang="en-US" b="1" dirty="0">
                <a:solidFill>
                  <a:schemeClr val="hlink"/>
                </a:solidFill>
                <a:latin typeface="Courier New" pitchFamily="49" charset="0"/>
              </a:rPr>
              <a:t>x</a:t>
            </a:r>
            <a:r>
              <a:rPr lang="en-US" b="1" dirty="0">
                <a:solidFill>
                  <a:srgbClr val="000099"/>
                </a:solidFill>
                <a:latin typeface="Courier New" pitchFamily="49" charset="0"/>
              </a:rPr>
              <a:t> + </a:t>
            </a:r>
            <a:r>
              <a:rPr lang="en-US" b="1" dirty="0" smtClean="0">
                <a:solidFill>
                  <a:srgbClr val="000099"/>
                </a:solidFill>
                <a:latin typeface="Courier New" pitchFamily="49" charset="0"/>
              </a:rPr>
              <a:t>2</a:t>
            </a:r>
            <a:endParaRPr lang="en-US" b="1" dirty="0">
              <a:solidFill>
                <a:srgbClr val="000099"/>
              </a:solidFill>
              <a:latin typeface="Courier New" pitchFamily="49" charset="0"/>
            </a:endParaRPr>
          </a:p>
          <a:p>
            <a:pPr>
              <a:buFont typeface="Wingdings" pitchFamily="2" charset="2"/>
              <a:buNone/>
            </a:pPr>
            <a:r>
              <a:rPr lang="en-US" b="1" dirty="0">
                <a:solidFill>
                  <a:schemeClr val="hlink"/>
                </a:solidFill>
                <a:latin typeface="Courier New" pitchFamily="49" charset="0"/>
              </a:rPr>
              <a:t>x</a:t>
            </a:r>
            <a:r>
              <a:rPr lang="en-US" b="1" dirty="0">
                <a:solidFill>
                  <a:srgbClr val="000099"/>
                </a:solidFill>
                <a:latin typeface="Courier New" pitchFamily="49" charset="0"/>
              </a:rPr>
              <a:t> = d – </a:t>
            </a:r>
            <a:r>
              <a:rPr lang="en-US" b="1" dirty="0" smtClean="0">
                <a:solidFill>
                  <a:srgbClr val="000099"/>
                </a:solidFill>
                <a:latin typeface="Courier New" pitchFamily="49" charset="0"/>
              </a:rPr>
              <a:t>e</a:t>
            </a:r>
            <a:endParaRPr lang="en-US" b="1" dirty="0">
              <a:solidFill>
                <a:srgbClr val="000099"/>
              </a:solidFill>
              <a:latin typeface="Courier New" pitchFamily="49" charset="0"/>
            </a:endParaRPr>
          </a:p>
        </p:txBody>
      </p:sp>
      <p:sp>
        <p:nvSpPr>
          <p:cNvPr id="636932" name="Text Box 4"/>
          <p:cNvSpPr txBox="1">
            <a:spLocks noChangeArrowheads="1"/>
          </p:cNvSpPr>
          <p:nvPr/>
        </p:nvSpPr>
        <p:spPr bwMode="auto">
          <a:xfrm>
            <a:off x="685800" y="3132138"/>
            <a:ext cx="7620000" cy="1938992"/>
          </a:xfrm>
          <a:prstGeom prst="rect">
            <a:avLst/>
          </a:prstGeom>
          <a:noFill/>
          <a:ln w="9525">
            <a:noFill/>
            <a:miter lim="800000"/>
            <a:headEnd/>
            <a:tailEnd/>
          </a:ln>
          <a:effectLst/>
        </p:spPr>
        <p:txBody>
          <a:bodyPr>
            <a:spAutoFit/>
          </a:bodyPr>
          <a:lstStyle/>
          <a:p>
            <a:pPr algn="l"/>
            <a:r>
              <a:rPr lang="en-US" sz="2400" dirty="0"/>
              <a:t>Notice that </a:t>
            </a:r>
            <a:r>
              <a:rPr lang="en-US" sz="2400" b="1" dirty="0">
                <a:latin typeface="Courier New" pitchFamily="49" charset="0"/>
              </a:rPr>
              <a:t>x</a:t>
            </a:r>
            <a:r>
              <a:rPr lang="en-US" sz="2400" dirty="0"/>
              <a:t> is assigned </a:t>
            </a:r>
            <a:r>
              <a:rPr lang="en-US" sz="2400" b="1" u="sng" dirty="0"/>
              <a:t>two different values</a:t>
            </a:r>
            <a:r>
              <a:rPr lang="en-US" sz="2400" dirty="0"/>
              <a:t>, but only one of them is retained after these statements are done executing.  In this context, the final value of </a:t>
            </a:r>
            <a:r>
              <a:rPr lang="en-US" sz="2400" b="1" dirty="0">
                <a:latin typeface="Courier New" pitchFamily="49" charset="0"/>
              </a:rPr>
              <a:t>x</a:t>
            </a:r>
            <a:r>
              <a:rPr lang="en-US" sz="2400" dirty="0"/>
              <a:t> is the “output.”</a:t>
            </a:r>
          </a:p>
          <a:p>
            <a:pPr algn="l"/>
            <a:endParaRPr lang="en-US" sz="2400" dirty="0"/>
          </a:p>
          <a:p>
            <a:pPr algn="l"/>
            <a:r>
              <a:rPr lang="en-US" sz="2400" dirty="0"/>
              <a:t>Again, we are forced to execute in order.</a:t>
            </a:r>
          </a:p>
        </p:txBody>
      </p:sp>
    </p:spTree>
    <p:custDataLst>
      <p:tags r:id="rId1"/>
    </p:custDataLst>
    <p:extLst>
      <p:ext uri="{BB962C8B-B14F-4D97-AF65-F5344CB8AC3E}">
        <p14:creationId xmlns:p14="http://schemas.microsoft.com/office/powerpoint/2010/main" val="1563048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6" name="Slide Number Placeholder 4"/>
          <p:cNvSpPr>
            <a:spLocks noGrp="1"/>
          </p:cNvSpPr>
          <p:nvPr>
            <p:ph type="sldNum" sz="quarter" idx="11"/>
          </p:nvPr>
        </p:nvSpPr>
        <p:spPr/>
        <p:txBody>
          <a:bodyPr/>
          <a:lstStyle/>
          <a:p>
            <a:fld id="{E5636D8A-5AC9-48FB-8F13-BDF3D004BF56}" type="slidenum">
              <a:rPr lang="en-US"/>
              <a:pPr/>
              <a:t>38</a:t>
            </a:fld>
            <a:endParaRPr lang="en-US"/>
          </a:p>
        </p:txBody>
      </p:sp>
      <p:sp>
        <p:nvSpPr>
          <p:cNvPr id="636930" name="Rectangle 2"/>
          <p:cNvSpPr>
            <a:spLocks noGrp="1" noChangeArrowheads="1"/>
          </p:cNvSpPr>
          <p:nvPr>
            <p:ph type="title"/>
          </p:nvPr>
        </p:nvSpPr>
        <p:spPr/>
        <p:txBody>
          <a:bodyPr/>
          <a:lstStyle/>
          <a:p>
            <a:r>
              <a:rPr lang="en-US" dirty="0"/>
              <a:t>Output </a:t>
            </a:r>
            <a:r>
              <a:rPr lang="en-US" dirty="0" smtClean="0"/>
              <a:t>Dependencies (C)</a:t>
            </a:r>
            <a:endParaRPr lang="en-US" dirty="0"/>
          </a:p>
        </p:txBody>
      </p:sp>
      <p:sp>
        <p:nvSpPr>
          <p:cNvPr id="636931" name="Rectangle 3"/>
          <p:cNvSpPr>
            <a:spLocks noGrp="1" noChangeArrowheads="1"/>
          </p:cNvSpPr>
          <p:nvPr>
            <p:ph type="body" idx="1"/>
          </p:nvPr>
        </p:nvSpPr>
        <p:spPr>
          <a:xfrm>
            <a:off x="3200400" y="1295400"/>
            <a:ext cx="2895600" cy="1752600"/>
          </a:xfrm>
        </p:spPr>
        <p:txBody>
          <a:bodyPr/>
          <a:lstStyle/>
          <a:p>
            <a:pPr>
              <a:buFont typeface="Wingdings" pitchFamily="2" charset="2"/>
              <a:buNone/>
            </a:pPr>
            <a:r>
              <a:rPr lang="en-US" b="1">
                <a:solidFill>
                  <a:schemeClr val="hlink"/>
                </a:solidFill>
                <a:latin typeface="Courier New" pitchFamily="49" charset="0"/>
              </a:rPr>
              <a:t>x</a:t>
            </a:r>
            <a:r>
              <a:rPr lang="en-US" b="1">
                <a:solidFill>
                  <a:srgbClr val="000099"/>
                </a:solidFill>
                <a:latin typeface="Courier New" pitchFamily="49" charset="0"/>
              </a:rPr>
              <a:t> = a / b;</a:t>
            </a:r>
          </a:p>
          <a:p>
            <a:pPr>
              <a:buFont typeface="Wingdings" pitchFamily="2" charset="2"/>
              <a:buNone/>
            </a:pPr>
            <a:r>
              <a:rPr lang="en-US" b="1">
                <a:solidFill>
                  <a:srgbClr val="000099"/>
                </a:solidFill>
                <a:latin typeface="Courier New" pitchFamily="49" charset="0"/>
              </a:rPr>
              <a:t>y = </a:t>
            </a:r>
            <a:r>
              <a:rPr lang="en-US" b="1">
                <a:solidFill>
                  <a:schemeClr val="hlink"/>
                </a:solidFill>
                <a:latin typeface="Courier New" pitchFamily="49" charset="0"/>
              </a:rPr>
              <a:t>x</a:t>
            </a:r>
            <a:r>
              <a:rPr lang="en-US" b="1">
                <a:solidFill>
                  <a:srgbClr val="000099"/>
                </a:solidFill>
                <a:latin typeface="Courier New" pitchFamily="49" charset="0"/>
              </a:rPr>
              <a:t> + 2;</a:t>
            </a:r>
          </a:p>
          <a:p>
            <a:pPr>
              <a:buFont typeface="Wingdings" pitchFamily="2" charset="2"/>
              <a:buNone/>
            </a:pPr>
            <a:r>
              <a:rPr lang="en-US" b="1">
                <a:solidFill>
                  <a:schemeClr val="hlink"/>
                </a:solidFill>
                <a:latin typeface="Courier New" pitchFamily="49" charset="0"/>
              </a:rPr>
              <a:t>x</a:t>
            </a:r>
            <a:r>
              <a:rPr lang="en-US" b="1">
                <a:solidFill>
                  <a:srgbClr val="000099"/>
                </a:solidFill>
                <a:latin typeface="Courier New" pitchFamily="49" charset="0"/>
              </a:rPr>
              <a:t> = d – e;</a:t>
            </a:r>
          </a:p>
        </p:txBody>
      </p:sp>
      <p:sp>
        <p:nvSpPr>
          <p:cNvPr id="636932" name="Text Box 4"/>
          <p:cNvSpPr txBox="1">
            <a:spLocks noChangeArrowheads="1"/>
          </p:cNvSpPr>
          <p:nvPr/>
        </p:nvSpPr>
        <p:spPr bwMode="auto">
          <a:xfrm>
            <a:off x="685800" y="3132138"/>
            <a:ext cx="7620000" cy="1938992"/>
          </a:xfrm>
          <a:prstGeom prst="rect">
            <a:avLst/>
          </a:prstGeom>
          <a:noFill/>
          <a:ln w="9525">
            <a:noFill/>
            <a:miter lim="800000"/>
            <a:headEnd/>
            <a:tailEnd/>
          </a:ln>
          <a:effectLst/>
        </p:spPr>
        <p:txBody>
          <a:bodyPr>
            <a:spAutoFit/>
          </a:bodyPr>
          <a:lstStyle/>
          <a:p>
            <a:pPr algn="l"/>
            <a:r>
              <a:rPr lang="en-US" sz="2400" dirty="0"/>
              <a:t>Notice that </a:t>
            </a:r>
            <a:r>
              <a:rPr lang="en-US" sz="2400" b="1" dirty="0">
                <a:latin typeface="Courier New" pitchFamily="49" charset="0"/>
              </a:rPr>
              <a:t>x</a:t>
            </a:r>
            <a:r>
              <a:rPr lang="en-US" sz="2400" dirty="0"/>
              <a:t> is assigned </a:t>
            </a:r>
            <a:r>
              <a:rPr lang="en-US" sz="2400" b="1" u="sng" dirty="0"/>
              <a:t>two different values</a:t>
            </a:r>
            <a:r>
              <a:rPr lang="en-US" sz="2400" dirty="0"/>
              <a:t>, but only one of them is retained after these statements are done executing.  In this context, the final value of </a:t>
            </a:r>
            <a:r>
              <a:rPr lang="en-US" sz="2400" b="1" dirty="0">
                <a:latin typeface="Courier New" pitchFamily="49" charset="0"/>
              </a:rPr>
              <a:t>x</a:t>
            </a:r>
            <a:r>
              <a:rPr lang="en-US" sz="2400" dirty="0"/>
              <a:t> is the “output.”</a:t>
            </a:r>
          </a:p>
          <a:p>
            <a:pPr algn="l"/>
            <a:endParaRPr lang="en-US" sz="2400" dirty="0"/>
          </a:p>
          <a:p>
            <a:pPr algn="l"/>
            <a:r>
              <a:rPr lang="en-US" sz="2400" dirty="0"/>
              <a:t>Again, we are forced to execute in order.</a:t>
            </a:r>
          </a:p>
        </p:txBody>
      </p:sp>
    </p:spTree>
    <p:custDataLst>
      <p:tags r:id="rId1"/>
    </p:custDataLst>
    <p:extLst>
      <p:ext uri="{BB962C8B-B14F-4D97-AF65-F5344CB8AC3E}">
        <p14:creationId xmlns:p14="http://schemas.microsoft.com/office/powerpoint/2010/main" val="1631169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191A181-E400-4F69-9480-16BFB1427A92}" type="slidenum">
              <a:rPr lang="en-US"/>
              <a:pPr/>
              <a:t>39</a:t>
            </a:fld>
            <a:endParaRPr lang="en-US"/>
          </a:p>
        </p:txBody>
      </p:sp>
      <p:sp>
        <p:nvSpPr>
          <p:cNvPr id="637954" name="Rectangle 2"/>
          <p:cNvSpPr>
            <a:spLocks noGrp="1" noChangeArrowheads="1"/>
          </p:cNvSpPr>
          <p:nvPr>
            <p:ph type="title"/>
          </p:nvPr>
        </p:nvSpPr>
        <p:spPr/>
        <p:txBody>
          <a:bodyPr/>
          <a:lstStyle/>
          <a:p>
            <a:r>
              <a:rPr lang="en-US"/>
              <a:t>Why Does Order Matter?</a:t>
            </a:r>
          </a:p>
        </p:txBody>
      </p:sp>
      <p:sp>
        <p:nvSpPr>
          <p:cNvPr id="637955" name="Rectangle 3"/>
          <p:cNvSpPr>
            <a:spLocks noGrp="1" noChangeArrowheads="1"/>
          </p:cNvSpPr>
          <p:nvPr>
            <p:ph type="body" idx="1"/>
          </p:nvPr>
        </p:nvSpPr>
        <p:spPr>
          <a:xfrm>
            <a:off x="609600" y="1295400"/>
            <a:ext cx="7772400" cy="4648200"/>
          </a:xfrm>
        </p:spPr>
        <p:txBody>
          <a:bodyPr/>
          <a:lstStyle/>
          <a:p>
            <a:r>
              <a:rPr lang="en-US"/>
              <a:t>Dependencies can affect whether we can execute a particular part of the program in </a:t>
            </a:r>
            <a:r>
              <a:rPr lang="en-US" b="1" u="sng">
                <a:solidFill>
                  <a:schemeClr val="folHlink"/>
                </a:solidFill>
              </a:rPr>
              <a:t>parallel</a:t>
            </a:r>
            <a:r>
              <a:rPr lang="en-US"/>
              <a:t>.</a:t>
            </a:r>
          </a:p>
          <a:p>
            <a:r>
              <a:rPr lang="en-US"/>
              <a:t>If we cannot execute that part of the program in parallel, then it’ll be </a:t>
            </a:r>
            <a:r>
              <a:rPr lang="en-US" b="1" u="sng">
                <a:solidFill>
                  <a:schemeClr val="hlink"/>
                </a:solidFill>
                <a:effectLst>
                  <a:outerShdw blurRad="38100" dist="38100" dir="2700000" algn="tl">
                    <a:srgbClr val="C0C0C0"/>
                  </a:outerShdw>
                </a:effectLst>
              </a:rPr>
              <a:t>SLOW</a:t>
            </a:r>
            <a:r>
              <a:rPr lang="en-US"/>
              <a:t>. </a:t>
            </a:r>
          </a:p>
        </p:txBody>
      </p:sp>
    </p:spTree>
    <p:custDataLst>
      <p:tags r:id="rId1"/>
    </p:custDataLst>
    <p:extLst>
      <p:ext uri="{BB962C8B-B14F-4D97-AF65-F5344CB8AC3E}">
        <p14:creationId xmlns:p14="http://schemas.microsoft.com/office/powerpoint/2010/main" val="111096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843E887E-ABA9-4F1E-98F1-D83A5D5916F4}" type="slidenum">
              <a:rPr lang="en-US"/>
              <a:pPr/>
              <a:t>40</a:t>
            </a:fld>
            <a:endParaRPr lang="en-US"/>
          </a:p>
        </p:txBody>
      </p:sp>
      <p:sp>
        <p:nvSpPr>
          <p:cNvPr id="638978" name="Rectangle 2"/>
          <p:cNvSpPr>
            <a:spLocks noGrp="1" noChangeArrowheads="1"/>
          </p:cNvSpPr>
          <p:nvPr>
            <p:ph type="title"/>
          </p:nvPr>
        </p:nvSpPr>
        <p:spPr/>
        <p:txBody>
          <a:bodyPr/>
          <a:lstStyle/>
          <a:p>
            <a:r>
              <a:rPr lang="en-US"/>
              <a:t>Loop Dependency Example</a:t>
            </a:r>
          </a:p>
        </p:txBody>
      </p:sp>
      <p:sp>
        <p:nvSpPr>
          <p:cNvPr id="638979" name="Rectangle 3"/>
          <p:cNvSpPr>
            <a:spLocks noGrp="1" noChangeArrowheads="1"/>
          </p:cNvSpPr>
          <p:nvPr>
            <p:ph type="body" idx="1"/>
          </p:nvPr>
        </p:nvSpPr>
        <p:spPr>
          <a:xfrm>
            <a:off x="838200" y="1371600"/>
            <a:ext cx="8001000" cy="5029200"/>
          </a:xfrm>
        </p:spPr>
        <p:txBody>
          <a:bodyPr/>
          <a:lstStyle/>
          <a:p>
            <a:pPr>
              <a:lnSpc>
                <a:spcPct val="70000"/>
              </a:lnSpc>
              <a:buFont typeface="Wingdings" pitchFamily="2" charset="2"/>
              <a:buNone/>
            </a:pPr>
            <a:r>
              <a:rPr lang="en-US" sz="1600" b="1" dirty="0">
                <a:latin typeface="Courier New" pitchFamily="49" charset="0"/>
              </a:rPr>
              <a:t>if ((</a:t>
            </a:r>
            <a:r>
              <a:rPr lang="en-US" sz="1600" b="1" dirty="0" err="1">
                <a:latin typeface="Courier New" pitchFamily="49" charset="0"/>
              </a:rPr>
              <a:t>dst</a:t>
            </a:r>
            <a:r>
              <a:rPr lang="en-US" sz="1600" b="1" dirty="0">
                <a:latin typeface="Courier New" pitchFamily="49" charset="0"/>
              </a:rPr>
              <a:t> == src1) &amp;&amp; (</a:t>
            </a:r>
            <a:r>
              <a:rPr lang="en-US" sz="1600" b="1" dirty="0" err="1">
                <a:latin typeface="Courier New" pitchFamily="49" charset="0"/>
              </a:rPr>
              <a:t>dst</a:t>
            </a:r>
            <a:r>
              <a:rPr lang="en-US" sz="1600" b="1" dirty="0">
                <a:latin typeface="Courier New" pitchFamily="49" charset="0"/>
              </a:rPr>
              <a:t> == src2)) {</a:t>
            </a:r>
          </a:p>
          <a:p>
            <a:pPr>
              <a:lnSpc>
                <a:spcPct val="60000"/>
              </a:lnSpc>
              <a:buFont typeface="Wingdings" pitchFamily="2" charset="2"/>
              <a:buNone/>
            </a:pPr>
            <a:r>
              <a:rPr lang="en-US" sz="1600" b="1" dirty="0">
                <a:latin typeface="Courier New" pitchFamily="49" charset="0"/>
              </a:rPr>
              <a:t>  for (index = 1; index &lt; length; index++) {</a:t>
            </a:r>
          </a:p>
          <a:p>
            <a:pPr>
              <a:lnSpc>
                <a:spcPct val="60000"/>
              </a:lnSpc>
              <a:buFont typeface="Wingdings" pitchFamily="2" charset="2"/>
              <a:buNone/>
            </a:pPr>
            <a:r>
              <a:rPr lang="en-US" sz="1600" b="1" dirty="0">
                <a:latin typeface="Courier New" pitchFamily="49" charset="0"/>
              </a:rPr>
              <a:t>    </a:t>
            </a:r>
            <a:r>
              <a:rPr lang="en-US" sz="1600" b="1" dirty="0" err="1">
                <a:solidFill>
                  <a:schemeClr val="hlink"/>
                </a:solidFill>
                <a:latin typeface="Courier New" pitchFamily="49" charset="0"/>
              </a:rPr>
              <a:t>dst</a:t>
            </a:r>
            <a:r>
              <a:rPr lang="en-US" sz="1600" b="1" dirty="0">
                <a:solidFill>
                  <a:schemeClr val="hlink"/>
                </a:solidFill>
                <a:latin typeface="Courier New" pitchFamily="49" charset="0"/>
              </a:rPr>
              <a:t>[index] = </a:t>
            </a:r>
            <a:r>
              <a:rPr lang="en-US" sz="1600" b="1" dirty="0" err="1">
                <a:solidFill>
                  <a:schemeClr val="hlink"/>
                </a:solidFill>
                <a:latin typeface="Courier New" pitchFamily="49" charset="0"/>
              </a:rPr>
              <a:t>dst</a:t>
            </a:r>
            <a:r>
              <a:rPr lang="en-US" sz="1600" b="1" dirty="0">
                <a:solidFill>
                  <a:schemeClr val="hlink"/>
                </a:solidFill>
                <a:latin typeface="Courier New" pitchFamily="49" charset="0"/>
              </a:rPr>
              <a:t>[index-1] + </a:t>
            </a:r>
            <a:r>
              <a:rPr lang="en-US" sz="1600" b="1" dirty="0" err="1">
                <a:solidFill>
                  <a:schemeClr val="hlink"/>
                </a:solidFill>
                <a:latin typeface="Courier New" pitchFamily="49" charset="0"/>
              </a:rPr>
              <a:t>dst</a:t>
            </a:r>
            <a:r>
              <a:rPr lang="en-US" sz="1600" b="1" dirty="0">
                <a:solidFill>
                  <a:schemeClr val="hlink"/>
                </a:solidFill>
                <a:latin typeface="Courier New" pitchFamily="49" charset="0"/>
              </a:rPr>
              <a:t>[index];</a:t>
            </a:r>
          </a:p>
          <a:p>
            <a:pPr>
              <a:lnSpc>
                <a:spcPct val="50000"/>
              </a:lnSpc>
              <a:buFont typeface="Wingdings" pitchFamily="2" charset="2"/>
              <a:buNone/>
            </a:pPr>
            <a:r>
              <a:rPr lang="en-US" sz="1600" b="1" dirty="0">
                <a:latin typeface="Courier New" pitchFamily="49" charset="0"/>
              </a:rPr>
              <a:t>  }</a:t>
            </a:r>
          </a:p>
          <a:p>
            <a:pPr>
              <a:lnSpc>
                <a:spcPct val="50000"/>
              </a:lnSpc>
              <a:buFont typeface="Wingdings" pitchFamily="2" charset="2"/>
              <a:buNone/>
            </a:pPr>
            <a:r>
              <a:rPr lang="en-US" sz="1600" b="1" dirty="0">
                <a:latin typeface="Courier New" pitchFamily="49" charset="0"/>
              </a:rPr>
              <a:t>}</a:t>
            </a:r>
          </a:p>
          <a:p>
            <a:pPr>
              <a:lnSpc>
                <a:spcPct val="60000"/>
              </a:lnSpc>
              <a:buFont typeface="Wingdings" pitchFamily="2" charset="2"/>
              <a:buNone/>
            </a:pPr>
            <a:r>
              <a:rPr lang="en-US" sz="1600" b="1" dirty="0">
                <a:latin typeface="Courier New" pitchFamily="49" charset="0"/>
              </a:rPr>
              <a:t>else if (</a:t>
            </a:r>
            <a:r>
              <a:rPr lang="en-US" sz="1600" b="1" dirty="0" err="1">
                <a:latin typeface="Courier New" pitchFamily="49" charset="0"/>
              </a:rPr>
              <a:t>dst</a:t>
            </a:r>
            <a:r>
              <a:rPr lang="en-US" sz="1600" b="1" dirty="0">
                <a:latin typeface="Courier New" pitchFamily="49" charset="0"/>
              </a:rPr>
              <a:t> == src1) {</a:t>
            </a:r>
          </a:p>
          <a:p>
            <a:pPr>
              <a:lnSpc>
                <a:spcPct val="70000"/>
              </a:lnSpc>
              <a:buFont typeface="Wingdings" pitchFamily="2" charset="2"/>
              <a:buNone/>
            </a:pPr>
            <a:r>
              <a:rPr lang="en-US" sz="1600" b="1" dirty="0">
                <a:latin typeface="Courier New" pitchFamily="49" charset="0"/>
              </a:rPr>
              <a:t>  for (index = 1; index &lt; length; index++) {</a:t>
            </a:r>
          </a:p>
          <a:p>
            <a:pPr>
              <a:lnSpc>
                <a:spcPct val="70000"/>
              </a:lnSpc>
              <a:buFont typeface="Wingdings" pitchFamily="2" charset="2"/>
              <a:buNone/>
            </a:pPr>
            <a:r>
              <a:rPr lang="en-US" sz="1600" b="1" dirty="0">
                <a:latin typeface="Courier New" pitchFamily="49" charset="0"/>
              </a:rPr>
              <a:t>    </a:t>
            </a:r>
            <a:r>
              <a:rPr lang="en-US" sz="1600" b="1" dirty="0" err="1">
                <a:solidFill>
                  <a:schemeClr val="hlink"/>
                </a:solidFill>
                <a:latin typeface="Courier New" pitchFamily="49" charset="0"/>
              </a:rPr>
              <a:t>dst</a:t>
            </a:r>
            <a:r>
              <a:rPr lang="en-US" sz="1600" b="1" dirty="0">
                <a:solidFill>
                  <a:schemeClr val="hlink"/>
                </a:solidFill>
                <a:latin typeface="Courier New" pitchFamily="49" charset="0"/>
              </a:rPr>
              <a:t>[index] = </a:t>
            </a:r>
            <a:r>
              <a:rPr lang="en-US" sz="1600" b="1" dirty="0" err="1">
                <a:solidFill>
                  <a:schemeClr val="hlink"/>
                </a:solidFill>
                <a:latin typeface="Courier New" pitchFamily="49" charset="0"/>
              </a:rPr>
              <a:t>dst</a:t>
            </a:r>
            <a:r>
              <a:rPr lang="en-US" sz="1600" b="1" dirty="0">
                <a:solidFill>
                  <a:schemeClr val="hlink"/>
                </a:solidFill>
                <a:latin typeface="Courier New" pitchFamily="49" charset="0"/>
              </a:rPr>
              <a:t>[index-1] + src2[index];</a:t>
            </a:r>
          </a:p>
          <a:p>
            <a:pPr>
              <a:lnSpc>
                <a:spcPct val="50000"/>
              </a:lnSpc>
              <a:buFont typeface="Wingdings" pitchFamily="2" charset="2"/>
              <a:buNone/>
            </a:pPr>
            <a:r>
              <a:rPr lang="en-US" sz="1600" b="1" dirty="0">
                <a:latin typeface="Courier New" pitchFamily="49" charset="0"/>
              </a:rPr>
              <a:t>  }</a:t>
            </a:r>
          </a:p>
          <a:p>
            <a:pPr>
              <a:lnSpc>
                <a:spcPct val="50000"/>
              </a:lnSpc>
              <a:buFont typeface="Wingdings" pitchFamily="2" charset="2"/>
              <a:buNone/>
            </a:pPr>
            <a:r>
              <a:rPr lang="en-US" sz="1600" b="1" dirty="0">
                <a:latin typeface="Courier New" pitchFamily="49" charset="0"/>
              </a:rPr>
              <a:t>}</a:t>
            </a:r>
          </a:p>
          <a:p>
            <a:pPr>
              <a:lnSpc>
                <a:spcPct val="70000"/>
              </a:lnSpc>
              <a:buFont typeface="Wingdings" pitchFamily="2" charset="2"/>
              <a:buNone/>
            </a:pPr>
            <a:r>
              <a:rPr lang="en-US" sz="1600" b="1" dirty="0">
                <a:latin typeface="Courier New" pitchFamily="49" charset="0"/>
              </a:rPr>
              <a:t>else if (</a:t>
            </a:r>
            <a:r>
              <a:rPr lang="en-US" sz="1600" b="1" dirty="0" err="1">
                <a:latin typeface="Courier New" pitchFamily="49" charset="0"/>
              </a:rPr>
              <a:t>dst</a:t>
            </a:r>
            <a:r>
              <a:rPr lang="en-US" sz="1600" b="1" dirty="0">
                <a:latin typeface="Courier New" pitchFamily="49" charset="0"/>
              </a:rPr>
              <a:t> == src2) {</a:t>
            </a:r>
          </a:p>
          <a:p>
            <a:pPr>
              <a:lnSpc>
                <a:spcPct val="70000"/>
              </a:lnSpc>
              <a:buFont typeface="Wingdings" pitchFamily="2" charset="2"/>
              <a:buNone/>
            </a:pPr>
            <a:r>
              <a:rPr lang="en-US" sz="1600" b="1" dirty="0">
                <a:latin typeface="Courier New" pitchFamily="49" charset="0"/>
              </a:rPr>
              <a:t>  for (index = 1; index &lt; length; index++) {</a:t>
            </a:r>
          </a:p>
          <a:p>
            <a:pPr>
              <a:lnSpc>
                <a:spcPct val="70000"/>
              </a:lnSpc>
              <a:buFont typeface="Wingdings" pitchFamily="2" charset="2"/>
              <a:buNone/>
            </a:pPr>
            <a:r>
              <a:rPr lang="en-US" sz="1600" b="1" dirty="0">
                <a:solidFill>
                  <a:schemeClr val="folHlink"/>
                </a:solidFill>
                <a:latin typeface="Courier New" pitchFamily="49" charset="0"/>
              </a:rPr>
              <a:t>    </a:t>
            </a:r>
            <a:r>
              <a:rPr lang="en-US" sz="1600" b="1" dirty="0" err="1">
                <a:solidFill>
                  <a:schemeClr val="folHlink"/>
                </a:solidFill>
                <a:latin typeface="Courier New" pitchFamily="49" charset="0"/>
              </a:rPr>
              <a:t>dst</a:t>
            </a:r>
            <a:r>
              <a:rPr lang="en-US" sz="1600" b="1" dirty="0">
                <a:solidFill>
                  <a:schemeClr val="folHlink"/>
                </a:solidFill>
                <a:latin typeface="Courier New" pitchFamily="49" charset="0"/>
              </a:rPr>
              <a:t>[index] = src1[index-1] + </a:t>
            </a:r>
            <a:r>
              <a:rPr lang="en-US" sz="1600" b="1" dirty="0" err="1">
                <a:solidFill>
                  <a:schemeClr val="folHlink"/>
                </a:solidFill>
                <a:latin typeface="Courier New" pitchFamily="49" charset="0"/>
              </a:rPr>
              <a:t>dst</a:t>
            </a:r>
            <a:r>
              <a:rPr lang="en-US" sz="1600" b="1" dirty="0">
                <a:solidFill>
                  <a:schemeClr val="folHlink"/>
                </a:solidFill>
                <a:latin typeface="Courier New" pitchFamily="49" charset="0"/>
              </a:rPr>
              <a:t>[index];</a:t>
            </a:r>
          </a:p>
          <a:p>
            <a:pPr>
              <a:lnSpc>
                <a:spcPct val="50000"/>
              </a:lnSpc>
              <a:buFont typeface="Wingdings" pitchFamily="2" charset="2"/>
              <a:buNone/>
            </a:pPr>
            <a:r>
              <a:rPr lang="en-US" sz="1600" b="1" dirty="0">
                <a:latin typeface="Courier New" pitchFamily="49" charset="0"/>
              </a:rPr>
              <a:t>  }</a:t>
            </a:r>
          </a:p>
          <a:p>
            <a:pPr>
              <a:lnSpc>
                <a:spcPct val="50000"/>
              </a:lnSpc>
              <a:buFont typeface="Wingdings" pitchFamily="2" charset="2"/>
              <a:buNone/>
            </a:pPr>
            <a:r>
              <a:rPr lang="en-US" sz="1600" b="1" dirty="0">
                <a:latin typeface="Courier New" pitchFamily="49" charset="0"/>
              </a:rPr>
              <a:t>}</a:t>
            </a:r>
          </a:p>
          <a:p>
            <a:pPr>
              <a:lnSpc>
                <a:spcPct val="70000"/>
              </a:lnSpc>
              <a:buFont typeface="Wingdings" pitchFamily="2" charset="2"/>
              <a:buNone/>
            </a:pPr>
            <a:r>
              <a:rPr lang="en-US" sz="1600" b="1" dirty="0">
                <a:latin typeface="Courier New" pitchFamily="49" charset="0"/>
              </a:rPr>
              <a:t>else if (src1 == src2) {</a:t>
            </a:r>
          </a:p>
          <a:p>
            <a:pPr>
              <a:lnSpc>
                <a:spcPct val="70000"/>
              </a:lnSpc>
              <a:buFont typeface="Wingdings" pitchFamily="2" charset="2"/>
              <a:buNone/>
            </a:pPr>
            <a:r>
              <a:rPr lang="en-US" sz="1600" b="1" dirty="0">
                <a:latin typeface="Courier New" pitchFamily="49" charset="0"/>
              </a:rPr>
              <a:t>  for (index = 1; index &lt; length; index++) {</a:t>
            </a:r>
          </a:p>
          <a:p>
            <a:pPr>
              <a:lnSpc>
                <a:spcPct val="70000"/>
              </a:lnSpc>
              <a:buFont typeface="Wingdings" pitchFamily="2" charset="2"/>
              <a:buNone/>
            </a:pPr>
            <a:r>
              <a:rPr lang="en-US" sz="1600" b="1" dirty="0">
                <a:solidFill>
                  <a:schemeClr val="folHlink"/>
                </a:solidFill>
                <a:latin typeface="Courier New" pitchFamily="49" charset="0"/>
              </a:rPr>
              <a:t>    </a:t>
            </a:r>
            <a:r>
              <a:rPr lang="en-US" sz="1600" b="1" dirty="0" err="1" smtClean="0">
                <a:solidFill>
                  <a:schemeClr val="folHlink"/>
                </a:solidFill>
                <a:latin typeface="Courier New" pitchFamily="49" charset="0"/>
              </a:rPr>
              <a:t>dst</a:t>
            </a:r>
            <a:r>
              <a:rPr lang="en-US" sz="1600" b="1" dirty="0" smtClean="0">
                <a:solidFill>
                  <a:schemeClr val="folHlink"/>
                </a:solidFill>
                <a:latin typeface="Courier New" pitchFamily="49" charset="0"/>
              </a:rPr>
              <a:t>[index] </a:t>
            </a:r>
            <a:r>
              <a:rPr lang="en-US" sz="1600" b="1" dirty="0">
                <a:solidFill>
                  <a:schemeClr val="folHlink"/>
                </a:solidFill>
                <a:latin typeface="Courier New" pitchFamily="49" charset="0"/>
              </a:rPr>
              <a:t>= src1[index-1] + src1[index];</a:t>
            </a:r>
          </a:p>
          <a:p>
            <a:pPr>
              <a:lnSpc>
                <a:spcPct val="50000"/>
              </a:lnSpc>
              <a:buFont typeface="Wingdings" pitchFamily="2" charset="2"/>
              <a:buNone/>
            </a:pPr>
            <a:r>
              <a:rPr lang="en-US" sz="1600" b="1" dirty="0">
                <a:latin typeface="Courier New" pitchFamily="49" charset="0"/>
              </a:rPr>
              <a:t>  }</a:t>
            </a:r>
          </a:p>
          <a:p>
            <a:pPr>
              <a:lnSpc>
                <a:spcPct val="50000"/>
              </a:lnSpc>
              <a:buFont typeface="Wingdings" pitchFamily="2" charset="2"/>
              <a:buNone/>
            </a:pPr>
            <a:r>
              <a:rPr lang="en-US" sz="1600" b="1" dirty="0">
                <a:latin typeface="Courier New" pitchFamily="49" charset="0"/>
              </a:rPr>
              <a:t>}</a:t>
            </a:r>
          </a:p>
          <a:p>
            <a:pPr>
              <a:lnSpc>
                <a:spcPct val="50000"/>
              </a:lnSpc>
              <a:buFont typeface="Wingdings" pitchFamily="2" charset="2"/>
              <a:buNone/>
            </a:pPr>
            <a:r>
              <a:rPr lang="en-US" sz="1600" b="1" dirty="0">
                <a:latin typeface="Courier New" pitchFamily="49" charset="0"/>
              </a:rPr>
              <a:t>else {</a:t>
            </a:r>
          </a:p>
          <a:p>
            <a:pPr>
              <a:lnSpc>
                <a:spcPct val="60000"/>
              </a:lnSpc>
              <a:buFont typeface="Wingdings" pitchFamily="2" charset="2"/>
              <a:buNone/>
            </a:pPr>
            <a:r>
              <a:rPr lang="en-US" sz="1600" b="1" dirty="0">
                <a:latin typeface="Courier New" pitchFamily="49" charset="0"/>
              </a:rPr>
              <a:t>  for (index = 1; index &lt; length; index++) {</a:t>
            </a:r>
          </a:p>
          <a:p>
            <a:pPr>
              <a:lnSpc>
                <a:spcPct val="60000"/>
              </a:lnSpc>
              <a:buFont typeface="Wingdings" pitchFamily="2" charset="2"/>
              <a:buNone/>
            </a:pPr>
            <a:r>
              <a:rPr lang="en-US" sz="1600" b="1" dirty="0">
                <a:solidFill>
                  <a:schemeClr val="folHlink"/>
                </a:solidFill>
                <a:latin typeface="Courier New" pitchFamily="49" charset="0"/>
              </a:rPr>
              <a:t>    </a:t>
            </a:r>
            <a:r>
              <a:rPr lang="en-US" sz="1600" b="1" dirty="0" err="1">
                <a:solidFill>
                  <a:schemeClr val="folHlink"/>
                </a:solidFill>
                <a:latin typeface="Courier New" pitchFamily="49" charset="0"/>
              </a:rPr>
              <a:t>dst</a:t>
            </a:r>
            <a:r>
              <a:rPr lang="en-US" sz="1600" b="1" dirty="0">
                <a:solidFill>
                  <a:schemeClr val="folHlink"/>
                </a:solidFill>
                <a:latin typeface="Courier New" pitchFamily="49" charset="0"/>
              </a:rPr>
              <a:t>[index] = src1[index-1] + src2[index];</a:t>
            </a:r>
          </a:p>
          <a:p>
            <a:pPr>
              <a:lnSpc>
                <a:spcPct val="40000"/>
              </a:lnSpc>
              <a:buFont typeface="Wingdings" pitchFamily="2" charset="2"/>
              <a:buNone/>
            </a:pPr>
            <a:r>
              <a:rPr lang="en-US" sz="1600" b="1" dirty="0">
                <a:latin typeface="Courier New" pitchFamily="49" charset="0"/>
              </a:rPr>
              <a:t>  }</a:t>
            </a:r>
          </a:p>
          <a:p>
            <a:pPr>
              <a:lnSpc>
                <a:spcPct val="40000"/>
              </a:lnSpc>
              <a:buFont typeface="Wingdings" pitchFamily="2" charset="2"/>
              <a:buNone/>
            </a:pPr>
            <a:r>
              <a:rPr lang="en-US" sz="1600" b="1" dirty="0">
                <a:latin typeface="Courier New" pitchFamily="49" charset="0"/>
              </a:rPr>
              <a:t>}</a:t>
            </a:r>
          </a:p>
        </p:txBody>
      </p:sp>
    </p:spTree>
    <p:custDataLst>
      <p:tags r:id="rId1"/>
    </p:custDataLst>
    <p:extLst>
      <p:ext uri="{BB962C8B-B14F-4D97-AF65-F5344CB8AC3E}">
        <p14:creationId xmlns:p14="http://schemas.microsoft.com/office/powerpoint/2010/main" val="102973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2C8FC326-8B4E-4742-B2B6-5FE2729C2A83}" type="slidenum">
              <a:rPr lang="en-US"/>
              <a:pPr/>
              <a:t>41</a:t>
            </a:fld>
            <a:endParaRPr lang="en-US"/>
          </a:p>
        </p:txBody>
      </p:sp>
      <p:sp>
        <p:nvSpPr>
          <p:cNvPr id="640002" name="Rectangle 2"/>
          <p:cNvSpPr>
            <a:spLocks noGrp="1" noChangeArrowheads="1"/>
          </p:cNvSpPr>
          <p:nvPr>
            <p:ph type="title"/>
          </p:nvPr>
        </p:nvSpPr>
        <p:spPr/>
        <p:txBody>
          <a:bodyPr/>
          <a:lstStyle/>
          <a:p>
            <a:r>
              <a:rPr lang="en-US"/>
              <a:t>Loop Dep Example (cont’d)</a:t>
            </a:r>
          </a:p>
        </p:txBody>
      </p:sp>
      <p:sp>
        <p:nvSpPr>
          <p:cNvPr id="640003" name="Rectangle 3"/>
          <p:cNvSpPr>
            <a:spLocks noGrp="1" noChangeArrowheads="1"/>
          </p:cNvSpPr>
          <p:nvPr>
            <p:ph type="body" idx="1"/>
          </p:nvPr>
        </p:nvSpPr>
        <p:spPr>
          <a:xfrm>
            <a:off x="457200" y="1295400"/>
            <a:ext cx="8229600" cy="5029200"/>
          </a:xfrm>
        </p:spPr>
        <p:txBody>
          <a:bodyPr/>
          <a:lstStyle/>
          <a:p>
            <a:pPr>
              <a:lnSpc>
                <a:spcPct val="70000"/>
              </a:lnSpc>
              <a:buFont typeface="Wingdings" pitchFamily="2" charset="2"/>
              <a:buNone/>
            </a:pPr>
            <a:r>
              <a:rPr lang="en-US" sz="1200" b="1">
                <a:latin typeface="Courier New" pitchFamily="49" charset="0"/>
              </a:rPr>
              <a:t>if ((dst == src1) &amp;&amp; (dst == src2)) {</a:t>
            </a:r>
          </a:p>
          <a:p>
            <a:pPr>
              <a:lnSpc>
                <a:spcPct val="60000"/>
              </a:lnSpc>
              <a:buFont typeface="Wingdings" pitchFamily="2" charset="2"/>
              <a:buNone/>
            </a:pPr>
            <a:r>
              <a:rPr lang="en-US" sz="1200" b="1">
                <a:latin typeface="Courier New" pitchFamily="49" charset="0"/>
              </a:rPr>
              <a:t>  for (index = 1; index &lt; length; index++) {</a:t>
            </a:r>
          </a:p>
          <a:p>
            <a:pPr>
              <a:lnSpc>
                <a:spcPct val="60000"/>
              </a:lnSpc>
              <a:buFont typeface="Wingdings" pitchFamily="2" charset="2"/>
              <a:buNone/>
            </a:pPr>
            <a:r>
              <a:rPr lang="en-US" sz="1200" b="1">
                <a:latin typeface="Courier New" pitchFamily="49" charset="0"/>
              </a:rPr>
              <a:t>    </a:t>
            </a:r>
            <a:r>
              <a:rPr lang="en-US" sz="1200" b="1">
                <a:solidFill>
                  <a:schemeClr val="hlink"/>
                </a:solidFill>
                <a:latin typeface="Courier New" pitchFamily="49" charset="0"/>
              </a:rPr>
              <a:t>dst[index] = dst[index-1] + dst[index];</a:t>
            </a:r>
          </a:p>
          <a:p>
            <a:pPr>
              <a:lnSpc>
                <a:spcPct val="50000"/>
              </a:lnSpc>
              <a:buFont typeface="Wingdings" pitchFamily="2" charset="2"/>
              <a:buNone/>
            </a:pPr>
            <a:r>
              <a:rPr lang="en-US" sz="1200" b="1">
                <a:latin typeface="Courier New" pitchFamily="49" charset="0"/>
              </a:rPr>
              <a:t>  }</a:t>
            </a:r>
          </a:p>
          <a:p>
            <a:pPr>
              <a:lnSpc>
                <a:spcPct val="50000"/>
              </a:lnSpc>
              <a:buFont typeface="Wingdings" pitchFamily="2" charset="2"/>
              <a:buNone/>
            </a:pPr>
            <a:r>
              <a:rPr lang="en-US" sz="1200" b="1">
                <a:latin typeface="Courier New" pitchFamily="49" charset="0"/>
              </a:rPr>
              <a:t>}</a:t>
            </a:r>
          </a:p>
          <a:p>
            <a:pPr>
              <a:lnSpc>
                <a:spcPct val="60000"/>
              </a:lnSpc>
              <a:buFont typeface="Wingdings" pitchFamily="2" charset="2"/>
              <a:buNone/>
            </a:pPr>
            <a:r>
              <a:rPr lang="en-US" sz="1200" b="1">
                <a:latin typeface="Courier New" pitchFamily="49" charset="0"/>
              </a:rPr>
              <a:t>else if (dst == src1) {</a:t>
            </a:r>
          </a:p>
          <a:p>
            <a:pPr>
              <a:lnSpc>
                <a:spcPct val="70000"/>
              </a:lnSpc>
              <a:buFont typeface="Wingdings" pitchFamily="2" charset="2"/>
              <a:buNone/>
            </a:pPr>
            <a:r>
              <a:rPr lang="en-US" sz="1200" b="1">
                <a:latin typeface="Courier New" pitchFamily="49" charset="0"/>
              </a:rPr>
              <a:t>  for (index = 1; index &lt; length; index++) {</a:t>
            </a:r>
          </a:p>
          <a:p>
            <a:pPr>
              <a:lnSpc>
                <a:spcPct val="70000"/>
              </a:lnSpc>
              <a:buFont typeface="Wingdings" pitchFamily="2" charset="2"/>
              <a:buNone/>
            </a:pPr>
            <a:r>
              <a:rPr lang="en-US" sz="1200" b="1">
                <a:latin typeface="Courier New" pitchFamily="49" charset="0"/>
              </a:rPr>
              <a:t>    </a:t>
            </a:r>
            <a:r>
              <a:rPr lang="en-US" sz="1200" b="1">
                <a:solidFill>
                  <a:schemeClr val="hlink"/>
                </a:solidFill>
                <a:latin typeface="Courier New" pitchFamily="49" charset="0"/>
              </a:rPr>
              <a:t>dst[index] = dst[index-1] + src2[index];</a:t>
            </a:r>
          </a:p>
          <a:p>
            <a:pPr>
              <a:lnSpc>
                <a:spcPct val="50000"/>
              </a:lnSpc>
              <a:buFont typeface="Wingdings" pitchFamily="2" charset="2"/>
              <a:buNone/>
            </a:pPr>
            <a:r>
              <a:rPr lang="en-US" sz="1200" b="1">
                <a:latin typeface="Courier New" pitchFamily="49" charset="0"/>
              </a:rPr>
              <a:t>  }</a:t>
            </a:r>
          </a:p>
          <a:p>
            <a:pPr>
              <a:lnSpc>
                <a:spcPct val="50000"/>
              </a:lnSpc>
              <a:buFont typeface="Wingdings" pitchFamily="2" charset="2"/>
              <a:buNone/>
            </a:pPr>
            <a:r>
              <a:rPr lang="en-US" sz="1200" b="1">
                <a:latin typeface="Courier New" pitchFamily="49" charset="0"/>
              </a:rPr>
              <a:t>}</a:t>
            </a:r>
          </a:p>
          <a:p>
            <a:pPr>
              <a:lnSpc>
                <a:spcPct val="70000"/>
              </a:lnSpc>
              <a:buFont typeface="Wingdings" pitchFamily="2" charset="2"/>
              <a:buNone/>
            </a:pPr>
            <a:r>
              <a:rPr lang="en-US" sz="1200" b="1">
                <a:latin typeface="Courier New" pitchFamily="49" charset="0"/>
              </a:rPr>
              <a:t>else if (dst == src2) {</a:t>
            </a:r>
          </a:p>
          <a:p>
            <a:pPr>
              <a:lnSpc>
                <a:spcPct val="70000"/>
              </a:lnSpc>
              <a:buFont typeface="Wingdings" pitchFamily="2" charset="2"/>
              <a:buNone/>
            </a:pPr>
            <a:r>
              <a:rPr lang="en-US" sz="1200" b="1">
                <a:latin typeface="Courier New" pitchFamily="49" charset="0"/>
              </a:rPr>
              <a:t>  for (index = 1; index &lt; length; index++) {</a:t>
            </a:r>
          </a:p>
          <a:p>
            <a:pPr>
              <a:lnSpc>
                <a:spcPct val="70000"/>
              </a:lnSpc>
              <a:buFont typeface="Wingdings" pitchFamily="2" charset="2"/>
              <a:buNone/>
            </a:pPr>
            <a:r>
              <a:rPr lang="en-US" sz="1200" b="1">
                <a:solidFill>
                  <a:schemeClr val="folHlink"/>
                </a:solidFill>
                <a:latin typeface="Courier New" pitchFamily="49" charset="0"/>
              </a:rPr>
              <a:t>    dst[index] = src1[index-1] + dst[index];</a:t>
            </a:r>
          </a:p>
          <a:p>
            <a:pPr>
              <a:lnSpc>
                <a:spcPct val="50000"/>
              </a:lnSpc>
              <a:buFont typeface="Wingdings" pitchFamily="2" charset="2"/>
              <a:buNone/>
            </a:pPr>
            <a:r>
              <a:rPr lang="en-US" sz="1200" b="1">
                <a:latin typeface="Courier New" pitchFamily="49" charset="0"/>
              </a:rPr>
              <a:t>  }</a:t>
            </a:r>
          </a:p>
          <a:p>
            <a:pPr>
              <a:lnSpc>
                <a:spcPct val="50000"/>
              </a:lnSpc>
              <a:buFont typeface="Wingdings" pitchFamily="2" charset="2"/>
              <a:buNone/>
            </a:pPr>
            <a:r>
              <a:rPr lang="en-US" sz="1200" b="1">
                <a:latin typeface="Courier New" pitchFamily="49" charset="0"/>
              </a:rPr>
              <a:t>}</a:t>
            </a:r>
          </a:p>
          <a:p>
            <a:pPr>
              <a:lnSpc>
                <a:spcPct val="70000"/>
              </a:lnSpc>
              <a:buFont typeface="Wingdings" pitchFamily="2" charset="2"/>
              <a:buNone/>
            </a:pPr>
            <a:r>
              <a:rPr lang="en-US" sz="1200" b="1">
                <a:latin typeface="Courier New" pitchFamily="49" charset="0"/>
              </a:rPr>
              <a:t>else if (src1 == src2) {</a:t>
            </a:r>
          </a:p>
          <a:p>
            <a:pPr>
              <a:lnSpc>
                <a:spcPct val="70000"/>
              </a:lnSpc>
              <a:buFont typeface="Wingdings" pitchFamily="2" charset="2"/>
              <a:buNone/>
            </a:pPr>
            <a:r>
              <a:rPr lang="en-US" sz="1200" b="1">
                <a:latin typeface="Courier New" pitchFamily="49" charset="0"/>
              </a:rPr>
              <a:t>  for (index = 1; index &lt; length; index++) {</a:t>
            </a:r>
          </a:p>
          <a:p>
            <a:pPr>
              <a:lnSpc>
                <a:spcPct val="70000"/>
              </a:lnSpc>
              <a:buFont typeface="Wingdings" pitchFamily="2" charset="2"/>
              <a:buNone/>
            </a:pPr>
            <a:r>
              <a:rPr lang="en-US" sz="1200" b="1">
                <a:solidFill>
                  <a:schemeClr val="folHlink"/>
                </a:solidFill>
                <a:latin typeface="Courier New" pitchFamily="49" charset="0"/>
              </a:rPr>
              <a:t>    dst[index] = src1[index-1] + src1[index];</a:t>
            </a:r>
          </a:p>
          <a:p>
            <a:pPr>
              <a:lnSpc>
                <a:spcPct val="50000"/>
              </a:lnSpc>
              <a:buFont typeface="Wingdings" pitchFamily="2" charset="2"/>
              <a:buNone/>
            </a:pPr>
            <a:r>
              <a:rPr lang="en-US" sz="1200" b="1">
                <a:latin typeface="Courier New" pitchFamily="49" charset="0"/>
              </a:rPr>
              <a:t>  }</a:t>
            </a:r>
          </a:p>
          <a:p>
            <a:pPr>
              <a:lnSpc>
                <a:spcPct val="50000"/>
              </a:lnSpc>
              <a:buFont typeface="Wingdings" pitchFamily="2" charset="2"/>
              <a:buNone/>
            </a:pPr>
            <a:r>
              <a:rPr lang="en-US" sz="1200" b="1">
                <a:latin typeface="Courier New" pitchFamily="49" charset="0"/>
              </a:rPr>
              <a:t>}</a:t>
            </a:r>
          </a:p>
          <a:p>
            <a:pPr>
              <a:lnSpc>
                <a:spcPct val="50000"/>
              </a:lnSpc>
              <a:buFont typeface="Wingdings" pitchFamily="2" charset="2"/>
              <a:buNone/>
            </a:pPr>
            <a:r>
              <a:rPr lang="en-US" sz="1200" b="1">
                <a:latin typeface="Courier New" pitchFamily="49" charset="0"/>
              </a:rPr>
              <a:t>else {</a:t>
            </a:r>
          </a:p>
          <a:p>
            <a:pPr>
              <a:lnSpc>
                <a:spcPct val="60000"/>
              </a:lnSpc>
              <a:buFont typeface="Wingdings" pitchFamily="2" charset="2"/>
              <a:buNone/>
            </a:pPr>
            <a:r>
              <a:rPr lang="en-US" sz="1200" b="1">
                <a:latin typeface="Courier New" pitchFamily="49" charset="0"/>
              </a:rPr>
              <a:t>  for (index = 1; index &lt; length; index++) {</a:t>
            </a:r>
          </a:p>
          <a:p>
            <a:pPr>
              <a:lnSpc>
                <a:spcPct val="60000"/>
              </a:lnSpc>
              <a:buFont typeface="Wingdings" pitchFamily="2" charset="2"/>
              <a:buNone/>
            </a:pPr>
            <a:r>
              <a:rPr lang="en-US" sz="1200" b="1">
                <a:solidFill>
                  <a:schemeClr val="folHlink"/>
                </a:solidFill>
                <a:latin typeface="Courier New" pitchFamily="49" charset="0"/>
              </a:rPr>
              <a:t>    dst[index] = src1[index-1] + src2[index];</a:t>
            </a:r>
          </a:p>
          <a:p>
            <a:pPr>
              <a:lnSpc>
                <a:spcPct val="40000"/>
              </a:lnSpc>
              <a:buFont typeface="Wingdings" pitchFamily="2" charset="2"/>
              <a:buNone/>
            </a:pPr>
            <a:r>
              <a:rPr lang="en-US" sz="1200" b="1">
                <a:latin typeface="Courier New" pitchFamily="49" charset="0"/>
              </a:rPr>
              <a:t>  }</a:t>
            </a:r>
          </a:p>
          <a:p>
            <a:pPr>
              <a:lnSpc>
                <a:spcPct val="40000"/>
              </a:lnSpc>
              <a:buFont typeface="Wingdings" pitchFamily="2" charset="2"/>
              <a:buNone/>
            </a:pPr>
            <a:r>
              <a:rPr lang="en-US" sz="1200" b="1">
                <a:latin typeface="Courier New" pitchFamily="49" charset="0"/>
              </a:rPr>
              <a:t>}</a:t>
            </a:r>
          </a:p>
          <a:p>
            <a:pPr>
              <a:lnSpc>
                <a:spcPct val="40000"/>
              </a:lnSpc>
              <a:buFont typeface="Wingdings" pitchFamily="2" charset="2"/>
              <a:buNone/>
            </a:pPr>
            <a:endParaRPr lang="en-US" sz="1200"/>
          </a:p>
          <a:p>
            <a:pPr>
              <a:lnSpc>
                <a:spcPct val="60000"/>
              </a:lnSpc>
              <a:buFont typeface="Wingdings" pitchFamily="2" charset="2"/>
              <a:buNone/>
            </a:pPr>
            <a:r>
              <a:rPr lang="en-US"/>
              <a:t>The various versions of the loop either:</a:t>
            </a:r>
          </a:p>
          <a:p>
            <a:pPr>
              <a:lnSpc>
                <a:spcPct val="50000"/>
              </a:lnSpc>
            </a:pPr>
            <a:r>
              <a:rPr lang="en-US" b="1" u="sng">
                <a:solidFill>
                  <a:schemeClr val="hlink"/>
                </a:solidFill>
              </a:rPr>
              <a:t>do      have loop carried dependencies</a:t>
            </a:r>
            <a:r>
              <a:rPr lang="en-US"/>
              <a:t>, or</a:t>
            </a:r>
          </a:p>
          <a:p>
            <a:pPr>
              <a:lnSpc>
                <a:spcPct val="70000"/>
              </a:lnSpc>
            </a:pPr>
            <a:r>
              <a:rPr lang="en-US" b="1" u="sng">
                <a:solidFill>
                  <a:schemeClr val="folHlink"/>
                </a:solidFill>
              </a:rPr>
              <a:t>don’t have loop carried dependencies</a:t>
            </a:r>
            <a:r>
              <a:rPr lang="en-US"/>
              <a:t>.</a:t>
            </a:r>
          </a:p>
        </p:txBody>
      </p:sp>
    </p:spTree>
    <p:custDataLst>
      <p:tags r:id="rId1"/>
    </p:custDataLst>
    <p:extLst>
      <p:ext uri="{BB962C8B-B14F-4D97-AF65-F5344CB8AC3E}">
        <p14:creationId xmlns:p14="http://schemas.microsoft.com/office/powerpoint/2010/main" val="3205612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3034F280-D474-4EDB-8967-C935EFC43C1C}" type="slidenum">
              <a:rPr lang="en-US"/>
              <a:pPr/>
              <a:t>42</a:t>
            </a:fld>
            <a:endParaRPr lang="en-US"/>
          </a:p>
        </p:txBody>
      </p:sp>
      <p:sp>
        <p:nvSpPr>
          <p:cNvPr id="641026" name="Rectangle 2"/>
          <p:cNvSpPr>
            <a:spLocks noGrp="1" noChangeArrowheads="1"/>
          </p:cNvSpPr>
          <p:nvPr>
            <p:ph type="title"/>
          </p:nvPr>
        </p:nvSpPr>
        <p:spPr/>
        <p:txBody>
          <a:bodyPr/>
          <a:lstStyle/>
          <a:p>
            <a:r>
              <a:rPr lang="en-US"/>
              <a:t>Loop Dependency Performance</a:t>
            </a:r>
          </a:p>
        </p:txBody>
      </p:sp>
      <p:graphicFrame>
        <p:nvGraphicFramePr>
          <p:cNvPr id="641027" name="Object 3"/>
          <p:cNvGraphicFramePr>
            <a:graphicFrameLocks noChangeAspect="1"/>
          </p:cNvGraphicFramePr>
          <p:nvPr/>
        </p:nvGraphicFramePr>
        <p:xfrm>
          <a:off x="990600" y="1143000"/>
          <a:ext cx="7696200" cy="5143500"/>
        </p:xfrm>
        <a:graphic>
          <a:graphicData uri="http://schemas.openxmlformats.org/presentationml/2006/ole">
            <mc:AlternateContent xmlns:mc="http://schemas.openxmlformats.org/markup-compatibility/2006">
              <mc:Choice xmlns:v="urn:schemas-microsoft-com:vml" Requires="v">
                <p:oleObj spid="_x0000_s11274" name="Worksheet" r:id="rId5" imgW="9287104" imgH="6210249" progId="Excel.Sheet.8">
                  <p:embed/>
                </p:oleObj>
              </mc:Choice>
              <mc:Fallback>
                <p:oleObj name="Worksheet" r:id="rId5" imgW="9287104" imgH="6210249"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143000"/>
                        <a:ext cx="76962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93688" y="1981200"/>
            <a:ext cx="1066800" cy="2590800"/>
            <a:chOff x="185" y="1248"/>
            <a:chExt cx="672" cy="1632"/>
          </a:xfrm>
        </p:grpSpPr>
        <p:sp>
          <p:nvSpPr>
            <p:cNvPr id="641029" name="AutoShape 5"/>
            <p:cNvSpPr>
              <a:spLocks noChangeArrowheads="1"/>
            </p:cNvSpPr>
            <p:nvPr/>
          </p:nvSpPr>
          <p:spPr bwMode="auto">
            <a:xfrm>
              <a:off x="336" y="1488"/>
              <a:ext cx="384" cy="1392"/>
            </a:xfrm>
            <a:prstGeom prst="upArrow">
              <a:avLst>
                <a:gd name="adj1" fmla="val 50000"/>
                <a:gd name="adj2" fmla="val 90625"/>
              </a:avLst>
            </a:prstGeom>
            <a:solidFill>
              <a:schemeClr val="accent1"/>
            </a:solidFill>
            <a:ln w="9525">
              <a:solidFill>
                <a:schemeClr val="tx1"/>
              </a:solidFill>
              <a:miter lim="800000"/>
              <a:headEnd/>
              <a:tailEnd/>
            </a:ln>
            <a:effectLst/>
          </p:spPr>
          <p:txBody>
            <a:bodyPr wrap="none" anchor="ctr"/>
            <a:lstStyle/>
            <a:p>
              <a:endParaRPr lang="en-US"/>
            </a:p>
          </p:txBody>
        </p:sp>
        <p:sp>
          <p:nvSpPr>
            <p:cNvPr id="641030" name="Text Box 6"/>
            <p:cNvSpPr txBox="1">
              <a:spLocks noChangeArrowheads="1"/>
            </p:cNvSpPr>
            <p:nvPr/>
          </p:nvSpPr>
          <p:spPr bwMode="auto">
            <a:xfrm>
              <a:off x="185" y="1248"/>
              <a:ext cx="672" cy="288"/>
            </a:xfrm>
            <a:prstGeom prst="rect">
              <a:avLst/>
            </a:prstGeom>
            <a:noFill/>
            <a:ln w="9525">
              <a:noFill/>
              <a:miter lim="800000"/>
              <a:headEnd/>
              <a:tailEnd/>
            </a:ln>
            <a:effectLst/>
          </p:spPr>
          <p:txBody>
            <a:bodyPr>
              <a:spAutoFit/>
            </a:bodyPr>
            <a:lstStyle/>
            <a:p>
              <a:pPr>
                <a:spcBef>
                  <a:spcPct val="50000"/>
                </a:spcBef>
              </a:pPr>
              <a:r>
                <a:rPr lang="en-US" sz="2400" b="1"/>
                <a:t>Better</a:t>
              </a:r>
            </a:p>
          </p:txBody>
        </p:sp>
      </p:grpSp>
    </p:spTree>
    <p:custDataLst>
      <p:tags r:id="rId2"/>
    </p:custDataLst>
    <p:extLst>
      <p:ext uri="{BB962C8B-B14F-4D97-AF65-F5344CB8AC3E}">
        <p14:creationId xmlns:p14="http://schemas.microsoft.com/office/powerpoint/2010/main" val="3068341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a:off x="990600" y="1295400"/>
            <a:ext cx="7772400" cy="1981200"/>
          </a:xfrm>
        </p:spPr>
        <p:txBody>
          <a:bodyPr/>
          <a:lstStyle/>
          <a:p>
            <a:pPr>
              <a:lnSpc>
                <a:spcPct val="80000"/>
              </a:lnSpc>
            </a:pPr>
            <a:r>
              <a:rPr lang="en-US" sz="6000"/>
              <a:t>Stupid Compiler Tricks</a:t>
            </a:r>
          </a:p>
        </p:txBody>
      </p:sp>
    </p:spTree>
    <p:custDataLst>
      <p:tags r:id="rId1"/>
    </p:custDataLst>
    <p:extLst>
      <p:ext uri="{BB962C8B-B14F-4D97-AF65-F5344CB8AC3E}">
        <p14:creationId xmlns:p14="http://schemas.microsoft.com/office/powerpoint/2010/main" val="898329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FF76A54C-1BF3-46BF-A085-E8A8B88B6E12}" type="slidenum">
              <a:rPr lang="en-US"/>
              <a:pPr/>
              <a:t>44</a:t>
            </a:fld>
            <a:endParaRPr lang="en-US"/>
          </a:p>
        </p:txBody>
      </p:sp>
      <p:sp>
        <p:nvSpPr>
          <p:cNvPr id="643074" name="Rectangle 2"/>
          <p:cNvSpPr>
            <a:spLocks noGrp="1" noChangeArrowheads="1"/>
          </p:cNvSpPr>
          <p:nvPr>
            <p:ph type="title"/>
          </p:nvPr>
        </p:nvSpPr>
        <p:spPr/>
        <p:txBody>
          <a:bodyPr/>
          <a:lstStyle/>
          <a:p>
            <a:r>
              <a:rPr lang="en-US"/>
              <a:t>Stupid Compiler Tricks</a:t>
            </a:r>
          </a:p>
        </p:txBody>
      </p:sp>
      <p:sp>
        <p:nvSpPr>
          <p:cNvPr id="643075" name="Rectangle 3"/>
          <p:cNvSpPr>
            <a:spLocks noGrp="1" noChangeArrowheads="1"/>
          </p:cNvSpPr>
          <p:nvPr>
            <p:ph type="body" idx="1"/>
          </p:nvPr>
        </p:nvSpPr>
        <p:spPr/>
        <p:txBody>
          <a:bodyPr/>
          <a:lstStyle/>
          <a:p>
            <a:r>
              <a:rPr lang="en-US"/>
              <a:t>Tricks Compilers Play</a:t>
            </a:r>
          </a:p>
          <a:p>
            <a:pPr lvl="1"/>
            <a:r>
              <a:rPr lang="en-US" sz="2600"/>
              <a:t>Scalar Optimizations</a:t>
            </a:r>
          </a:p>
          <a:p>
            <a:pPr lvl="1"/>
            <a:r>
              <a:rPr lang="en-US" sz="2600"/>
              <a:t>Loop Optimizations</a:t>
            </a:r>
          </a:p>
          <a:p>
            <a:pPr lvl="1"/>
            <a:r>
              <a:rPr lang="en-US" sz="2600"/>
              <a:t>Inlining</a:t>
            </a:r>
          </a:p>
          <a:p>
            <a:r>
              <a:rPr lang="en-US"/>
              <a:t>Tricks You Can Play with Compilers</a:t>
            </a:r>
          </a:p>
          <a:p>
            <a:pPr lvl="1"/>
            <a:r>
              <a:rPr lang="en-US"/>
              <a:t>Profiling</a:t>
            </a:r>
          </a:p>
          <a:p>
            <a:pPr lvl="1"/>
            <a:r>
              <a:rPr lang="en-US"/>
              <a:t>Hardware counters</a:t>
            </a:r>
          </a:p>
        </p:txBody>
      </p:sp>
    </p:spTree>
    <p:custDataLst>
      <p:tags r:id="rId1"/>
    </p:custDataLst>
    <p:extLst>
      <p:ext uri="{BB962C8B-B14F-4D97-AF65-F5344CB8AC3E}">
        <p14:creationId xmlns:p14="http://schemas.microsoft.com/office/powerpoint/2010/main" val="2045358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F7ECF84-2409-47F3-8515-12078930EF6F}" type="slidenum">
              <a:rPr lang="en-US"/>
              <a:pPr/>
              <a:t>45</a:t>
            </a:fld>
            <a:endParaRPr lang="en-US"/>
          </a:p>
        </p:txBody>
      </p:sp>
      <p:sp>
        <p:nvSpPr>
          <p:cNvPr id="644098" name="Rectangle 2"/>
          <p:cNvSpPr>
            <a:spLocks noGrp="1" noChangeArrowheads="1"/>
          </p:cNvSpPr>
          <p:nvPr>
            <p:ph type="title"/>
          </p:nvPr>
        </p:nvSpPr>
        <p:spPr/>
        <p:txBody>
          <a:bodyPr/>
          <a:lstStyle/>
          <a:p>
            <a:r>
              <a:rPr lang="en-US"/>
              <a:t>Compiler Design</a:t>
            </a:r>
          </a:p>
        </p:txBody>
      </p:sp>
      <p:sp>
        <p:nvSpPr>
          <p:cNvPr id="644099" name="Rectangle 3"/>
          <p:cNvSpPr>
            <a:spLocks noGrp="1" noChangeArrowheads="1"/>
          </p:cNvSpPr>
          <p:nvPr>
            <p:ph type="body" idx="1"/>
          </p:nvPr>
        </p:nvSpPr>
        <p:spPr>
          <a:xfrm>
            <a:off x="990600" y="1371600"/>
            <a:ext cx="7543800" cy="5105400"/>
          </a:xfrm>
        </p:spPr>
        <p:txBody>
          <a:bodyPr/>
          <a:lstStyle/>
          <a:p>
            <a:pPr>
              <a:buFont typeface="Wingdings" pitchFamily="2" charset="2"/>
              <a:buNone/>
            </a:pPr>
            <a:r>
              <a:rPr lang="en-US" dirty="0"/>
              <a:t>The people who design compilers have a lot of experience working with the languages commonly used in High Performance Computing:</a:t>
            </a:r>
          </a:p>
          <a:p>
            <a:pPr lvl="1"/>
            <a:r>
              <a:rPr lang="en-US" sz="2600" dirty="0"/>
              <a:t>Fortran: </a:t>
            </a:r>
            <a:r>
              <a:rPr lang="en-US" sz="2600" dirty="0" smtClean="0"/>
              <a:t>50+ </a:t>
            </a:r>
            <a:r>
              <a:rPr lang="en-US" sz="2600" dirty="0"/>
              <a:t>years</a:t>
            </a:r>
          </a:p>
          <a:p>
            <a:pPr lvl="1"/>
            <a:r>
              <a:rPr lang="en-US" sz="2600" dirty="0"/>
              <a:t>C:          </a:t>
            </a:r>
            <a:r>
              <a:rPr lang="en-US" sz="2600" dirty="0" smtClean="0"/>
              <a:t>40+ </a:t>
            </a:r>
            <a:r>
              <a:rPr lang="en-US" sz="2600" dirty="0"/>
              <a:t>years</a:t>
            </a:r>
          </a:p>
          <a:p>
            <a:pPr lvl="1"/>
            <a:r>
              <a:rPr lang="en-US" sz="2600" dirty="0"/>
              <a:t>C++:     </a:t>
            </a:r>
            <a:r>
              <a:rPr lang="en-US" sz="2600" dirty="0" smtClean="0"/>
              <a:t>almost 30 </a:t>
            </a:r>
            <a:r>
              <a:rPr lang="en-US" sz="2600" dirty="0"/>
              <a:t>years, plus C experience</a:t>
            </a:r>
          </a:p>
          <a:p>
            <a:pPr>
              <a:buFont typeface="Wingdings" pitchFamily="2" charset="2"/>
              <a:buNone/>
            </a:pPr>
            <a:r>
              <a:rPr lang="en-US" dirty="0"/>
              <a:t>So, they’ve come up with clever ways to make programs run faster.</a:t>
            </a:r>
          </a:p>
        </p:txBody>
      </p:sp>
    </p:spTree>
    <p:custDataLst>
      <p:tags r:id="rId1"/>
    </p:custDataLst>
    <p:extLst>
      <p:ext uri="{BB962C8B-B14F-4D97-AF65-F5344CB8AC3E}">
        <p14:creationId xmlns:p14="http://schemas.microsoft.com/office/powerpoint/2010/main" val="3666011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ctrTitle"/>
          </p:nvPr>
        </p:nvSpPr>
        <p:spPr>
          <a:xfrm>
            <a:off x="914400" y="1295400"/>
            <a:ext cx="7772400" cy="1905000"/>
          </a:xfrm>
        </p:spPr>
        <p:txBody>
          <a:bodyPr/>
          <a:lstStyle/>
          <a:p>
            <a:r>
              <a:rPr lang="en-US" sz="6000"/>
              <a:t>Tricks Compilers Play</a:t>
            </a:r>
          </a:p>
        </p:txBody>
      </p:sp>
    </p:spTree>
    <p:custDataLst>
      <p:tags r:id="rId1"/>
    </p:custDataLst>
    <p:extLst>
      <p:ext uri="{BB962C8B-B14F-4D97-AF65-F5344CB8AC3E}">
        <p14:creationId xmlns:p14="http://schemas.microsoft.com/office/powerpoint/2010/main" val="3143924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0E1B8261-844F-4210-AB20-976E33BE310A}" type="slidenum">
              <a:rPr lang="en-US"/>
              <a:pPr/>
              <a:t>47</a:t>
            </a:fld>
            <a:endParaRPr lang="en-US"/>
          </a:p>
        </p:txBody>
      </p:sp>
      <p:sp>
        <p:nvSpPr>
          <p:cNvPr id="646146" name="Rectangle 2"/>
          <p:cNvSpPr>
            <a:spLocks noGrp="1" noChangeArrowheads="1"/>
          </p:cNvSpPr>
          <p:nvPr>
            <p:ph type="title"/>
          </p:nvPr>
        </p:nvSpPr>
        <p:spPr/>
        <p:txBody>
          <a:bodyPr/>
          <a:lstStyle/>
          <a:p>
            <a:r>
              <a:rPr lang="en-US"/>
              <a:t>Scalar Optimizations</a:t>
            </a:r>
          </a:p>
        </p:txBody>
      </p:sp>
      <p:sp>
        <p:nvSpPr>
          <p:cNvPr id="646147" name="Rectangle 3"/>
          <p:cNvSpPr>
            <a:spLocks noGrp="1" noChangeArrowheads="1"/>
          </p:cNvSpPr>
          <p:nvPr>
            <p:ph type="body" idx="1"/>
          </p:nvPr>
        </p:nvSpPr>
        <p:spPr>
          <a:xfrm>
            <a:off x="838200" y="1447800"/>
            <a:ext cx="7772400" cy="4800600"/>
          </a:xfrm>
        </p:spPr>
        <p:txBody>
          <a:bodyPr/>
          <a:lstStyle/>
          <a:p>
            <a:pPr>
              <a:lnSpc>
                <a:spcPct val="90000"/>
              </a:lnSpc>
            </a:pPr>
            <a:r>
              <a:rPr lang="en-US"/>
              <a:t>Copy Propagation</a:t>
            </a:r>
          </a:p>
          <a:p>
            <a:pPr>
              <a:lnSpc>
                <a:spcPct val="90000"/>
              </a:lnSpc>
            </a:pPr>
            <a:r>
              <a:rPr lang="en-US"/>
              <a:t>Constant Folding</a:t>
            </a:r>
          </a:p>
          <a:p>
            <a:pPr>
              <a:lnSpc>
                <a:spcPct val="90000"/>
              </a:lnSpc>
            </a:pPr>
            <a:r>
              <a:rPr lang="en-US"/>
              <a:t>Dead Code Removal</a:t>
            </a:r>
          </a:p>
          <a:p>
            <a:pPr>
              <a:lnSpc>
                <a:spcPct val="90000"/>
              </a:lnSpc>
            </a:pPr>
            <a:r>
              <a:rPr lang="en-US"/>
              <a:t>Strength Reduction</a:t>
            </a:r>
          </a:p>
          <a:p>
            <a:pPr>
              <a:lnSpc>
                <a:spcPct val="90000"/>
              </a:lnSpc>
            </a:pPr>
            <a:r>
              <a:rPr lang="en-US"/>
              <a:t>Common Subexpression Elimination</a:t>
            </a:r>
          </a:p>
          <a:p>
            <a:pPr>
              <a:lnSpc>
                <a:spcPct val="90000"/>
              </a:lnSpc>
            </a:pPr>
            <a:r>
              <a:rPr lang="en-US"/>
              <a:t>Variable Renaming</a:t>
            </a:r>
          </a:p>
          <a:p>
            <a:pPr>
              <a:lnSpc>
                <a:spcPct val="90000"/>
              </a:lnSpc>
            </a:pPr>
            <a:r>
              <a:rPr lang="en-US"/>
              <a:t>Loop Optimizations</a:t>
            </a:r>
          </a:p>
          <a:p>
            <a:pPr>
              <a:lnSpc>
                <a:spcPct val="90000"/>
              </a:lnSpc>
              <a:buFont typeface="Wingdings" pitchFamily="2" charset="2"/>
              <a:buNone/>
            </a:pPr>
            <a:r>
              <a:rPr lang="en-US"/>
              <a:t>Not every compiler does all of these, so it sometimes can be worth doing these by hand.</a:t>
            </a:r>
          </a:p>
          <a:p>
            <a:pPr>
              <a:lnSpc>
                <a:spcPct val="90000"/>
              </a:lnSpc>
              <a:buFont typeface="Wingdings" pitchFamily="2" charset="2"/>
              <a:buNone/>
            </a:pPr>
            <a:r>
              <a:rPr lang="en-US" sz="1600"/>
              <a:t>Much of this discussion is from [2] and [6].</a:t>
            </a:r>
          </a:p>
        </p:txBody>
      </p:sp>
    </p:spTree>
    <p:custDataLst>
      <p:tags r:id="rId1"/>
    </p:custDataLst>
    <p:extLst>
      <p:ext uri="{BB962C8B-B14F-4D97-AF65-F5344CB8AC3E}">
        <p14:creationId xmlns:p14="http://schemas.microsoft.com/office/powerpoint/2010/main" val="4283085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2" name="Slide Number Placeholder 4"/>
          <p:cNvSpPr>
            <a:spLocks noGrp="1"/>
          </p:cNvSpPr>
          <p:nvPr>
            <p:ph type="sldNum" sz="quarter" idx="11"/>
          </p:nvPr>
        </p:nvSpPr>
        <p:spPr/>
        <p:txBody>
          <a:bodyPr/>
          <a:lstStyle/>
          <a:p>
            <a:fld id="{D44DCE99-E8AD-4CFD-9985-9E6E40F4807E}" type="slidenum">
              <a:rPr lang="en-US"/>
              <a:pPr/>
              <a:t>48</a:t>
            </a:fld>
            <a:endParaRPr lang="en-US"/>
          </a:p>
        </p:txBody>
      </p:sp>
      <p:sp>
        <p:nvSpPr>
          <p:cNvPr id="647170" name="Rectangle 2"/>
          <p:cNvSpPr>
            <a:spLocks noGrp="1" noChangeArrowheads="1"/>
          </p:cNvSpPr>
          <p:nvPr>
            <p:ph type="title"/>
          </p:nvPr>
        </p:nvSpPr>
        <p:spPr/>
        <p:txBody>
          <a:bodyPr/>
          <a:lstStyle/>
          <a:p>
            <a:r>
              <a:rPr lang="en-US" dirty="0"/>
              <a:t>Copy </a:t>
            </a:r>
            <a:r>
              <a:rPr lang="en-US" dirty="0" smtClean="0"/>
              <a:t>Propagation (F90)</a:t>
            </a:r>
            <a:endParaRPr lang="en-US" dirty="0"/>
          </a:p>
        </p:txBody>
      </p:sp>
      <p:sp>
        <p:nvSpPr>
          <p:cNvPr id="647171" name="Rectangle 3"/>
          <p:cNvSpPr>
            <a:spLocks noGrp="1" noChangeArrowheads="1"/>
          </p:cNvSpPr>
          <p:nvPr>
            <p:ph type="body" idx="1"/>
          </p:nvPr>
        </p:nvSpPr>
        <p:spPr>
          <a:xfrm>
            <a:off x="3200400" y="1295400"/>
            <a:ext cx="2590800" cy="1447800"/>
          </a:xfrm>
        </p:spPr>
        <p:txBody>
          <a:bodyPr/>
          <a:lstStyle/>
          <a:p>
            <a:pPr>
              <a:buFont typeface="Wingdings" pitchFamily="2" charset="2"/>
              <a:buNone/>
            </a:pPr>
            <a:r>
              <a:rPr lang="en-US" b="1">
                <a:solidFill>
                  <a:schemeClr val="hlink"/>
                </a:solidFill>
                <a:latin typeface="Courier New" pitchFamily="49" charset="0"/>
              </a:rPr>
              <a:t>x</a:t>
            </a:r>
            <a:r>
              <a:rPr lang="en-US" b="1">
                <a:solidFill>
                  <a:srgbClr val="000099"/>
                </a:solidFill>
                <a:latin typeface="Courier New" pitchFamily="49" charset="0"/>
              </a:rPr>
              <a:t> </a:t>
            </a:r>
            <a:r>
              <a:rPr lang="en-US" b="1">
                <a:latin typeface="Courier New" pitchFamily="49" charset="0"/>
              </a:rPr>
              <a:t>= y</a:t>
            </a:r>
          </a:p>
          <a:p>
            <a:pPr>
              <a:buFont typeface="Wingdings" pitchFamily="2" charset="2"/>
              <a:buNone/>
            </a:pPr>
            <a:r>
              <a:rPr lang="en-US" b="1">
                <a:latin typeface="Courier New" pitchFamily="49" charset="0"/>
              </a:rPr>
              <a:t>z = 1 +</a:t>
            </a:r>
            <a:r>
              <a:rPr lang="en-US" b="1">
                <a:solidFill>
                  <a:srgbClr val="000099"/>
                </a:solidFill>
                <a:latin typeface="Courier New" pitchFamily="49" charset="0"/>
              </a:rPr>
              <a:t> </a:t>
            </a:r>
            <a:r>
              <a:rPr lang="en-US" b="1">
                <a:solidFill>
                  <a:schemeClr val="hlink"/>
                </a:solidFill>
                <a:latin typeface="Courier New" pitchFamily="49" charset="0"/>
              </a:rPr>
              <a:t>x</a:t>
            </a:r>
          </a:p>
        </p:txBody>
      </p:sp>
      <p:sp>
        <p:nvSpPr>
          <p:cNvPr id="647172" name="Rectangle 4"/>
          <p:cNvSpPr>
            <a:spLocks noChangeArrowheads="1"/>
          </p:cNvSpPr>
          <p:nvPr/>
        </p:nvSpPr>
        <p:spPr bwMode="auto">
          <a:xfrm>
            <a:off x="3352800" y="4419600"/>
            <a:ext cx="2590800" cy="137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a:solidFill>
                  <a:schemeClr val="folHlink"/>
                </a:solidFill>
                <a:latin typeface="Courier New" pitchFamily="49" charset="0"/>
              </a:rPr>
              <a:t>x</a:t>
            </a:r>
            <a:r>
              <a:rPr lang="en-US" sz="2800" b="1">
                <a:solidFill>
                  <a:srgbClr val="000099"/>
                </a:solidFill>
                <a:latin typeface="Courier New" pitchFamily="49" charset="0"/>
              </a:rPr>
              <a:t> </a:t>
            </a:r>
            <a:r>
              <a:rPr lang="en-US" sz="2800" b="1">
                <a:latin typeface="Courier New" pitchFamily="49" charset="0"/>
              </a:rPr>
              <a:t>=</a:t>
            </a:r>
            <a:r>
              <a:rPr lang="en-US" sz="2800" b="1">
                <a:solidFill>
                  <a:srgbClr val="000099"/>
                </a:solidFill>
                <a:latin typeface="Courier New" pitchFamily="49" charset="0"/>
              </a:rPr>
              <a:t> </a:t>
            </a:r>
            <a:r>
              <a:rPr lang="en-US" sz="2800" b="1">
                <a:solidFill>
                  <a:schemeClr val="folHlink"/>
                </a:solidFill>
                <a:latin typeface="Courier New" pitchFamily="49" charset="0"/>
              </a:rPr>
              <a:t>y</a:t>
            </a:r>
          </a:p>
          <a:p>
            <a:pPr marL="342900" indent="-342900" algn="l">
              <a:spcBef>
                <a:spcPct val="20000"/>
              </a:spcBef>
              <a:buClr>
                <a:schemeClr val="folHlink"/>
              </a:buClr>
              <a:buSzPct val="60000"/>
              <a:buFont typeface="Wingdings" pitchFamily="2" charset="2"/>
              <a:buNone/>
            </a:pPr>
            <a:r>
              <a:rPr lang="en-US" sz="2800" b="1">
                <a:latin typeface="Courier New" pitchFamily="49" charset="0"/>
              </a:rPr>
              <a:t>z = 1 +</a:t>
            </a:r>
            <a:r>
              <a:rPr lang="en-US" sz="2800" b="1">
                <a:solidFill>
                  <a:srgbClr val="000099"/>
                </a:solidFill>
                <a:latin typeface="Courier New" pitchFamily="49" charset="0"/>
              </a:rPr>
              <a:t> </a:t>
            </a:r>
            <a:r>
              <a:rPr lang="en-US" sz="2800" b="1">
                <a:solidFill>
                  <a:schemeClr val="folHlink"/>
                </a:solidFill>
                <a:latin typeface="Courier New" pitchFamily="49" charset="0"/>
              </a:rPr>
              <a:t>y</a:t>
            </a:r>
          </a:p>
        </p:txBody>
      </p:sp>
      <p:sp>
        <p:nvSpPr>
          <p:cNvPr id="647173" name="Text Box 5"/>
          <p:cNvSpPr txBox="1">
            <a:spLocks noChangeArrowheads="1"/>
          </p:cNvSpPr>
          <p:nvPr/>
        </p:nvSpPr>
        <p:spPr bwMode="auto">
          <a:xfrm>
            <a:off x="2828925" y="2497138"/>
            <a:ext cx="3425825" cy="519112"/>
          </a:xfrm>
          <a:prstGeom prst="rect">
            <a:avLst/>
          </a:prstGeom>
          <a:noFill/>
          <a:ln w="9525">
            <a:noFill/>
            <a:miter lim="800000"/>
            <a:headEnd/>
            <a:tailEnd/>
          </a:ln>
          <a:effectLst/>
        </p:spPr>
        <p:txBody>
          <a:bodyPr wrap="none">
            <a:spAutoFit/>
          </a:bodyPr>
          <a:lstStyle/>
          <a:p>
            <a:r>
              <a:rPr lang="en-US" sz="2800" b="1">
                <a:solidFill>
                  <a:schemeClr val="hlink"/>
                </a:solidFill>
              </a:rPr>
              <a:t>Has data dependency</a:t>
            </a:r>
          </a:p>
        </p:txBody>
      </p:sp>
      <p:sp>
        <p:nvSpPr>
          <p:cNvPr id="647174" name="Text Box 6"/>
          <p:cNvSpPr txBox="1">
            <a:spLocks noChangeArrowheads="1"/>
          </p:cNvSpPr>
          <p:nvPr/>
        </p:nvSpPr>
        <p:spPr bwMode="auto">
          <a:xfrm>
            <a:off x="2973388" y="5545138"/>
            <a:ext cx="3268662" cy="519112"/>
          </a:xfrm>
          <a:prstGeom prst="rect">
            <a:avLst/>
          </a:prstGeom>
          <a:noFill/>
          <a:ln w="9525">
            <a:noFill/>
            <a:miter lim="800000"/>
            <a:headEnd/>
            <a:tailEnd/>
          </a:ln>
          <a:effectLst/>
        </p:spPr>
        <p:txBody>
          <a:bodyPr wrap="none">
            <a:spAutoFit/>
          </a:bodyPr>
          <a:lstStyle/>
          <a:p>
            <a:r>
              <a:rPr lang="en-US" sz="2800" b="1">
                <a:solidFill>
                  <a:schemeClr val="folHlink"/>
                </a:solidFill>
              </a:rPr>
              <a:t>No data dependency</a:t>
            </a:r>
          </a:p>
        </p:txBody>
      </p:sp>
      <p:sp>
        <p:nvSpPr>
          <p:cNvPr id="647175" name="AutoShape 7"/>
          <p:cNvSpPr>
            <a:spLocks noChangeArrowheads="1"/>
          </p:cNvSpPr>
          <p:nvPr/>
        </p:nvSpPr>
        <p:spPr bwMode="auto">
          <a:xfrm>
            <a:off x="3962400" y="3124200"/>
            <a:ext cx="457200" cy="1295400"/>
          </a:xfrm>
          <a:prstGeom prst="downArrow">
            <a:avLst>
              <a:gd name="adj1" fmla="val 50000"/>
              <a:gd name="adj2" fmla="val 70833"/>
            </a:avLst>
          </a:prstGeom>
          <a:solidFill>
            <a:schemeClr val="accent1"/>
          </a:solidFill>
          <a:ln w="9525">
            <a:solidFill>
              <a:schemeClr val="tx1"/>
            </a:solidFill>
            <a:miter lim="800000"/>
            <a:headEnd/>
            <a:tailEnd/>
          </a:ln>
          <a:effectLst/>
        </p:spPr>
        <p:txBody>
          <a:bodyPr wrap="none" anchor="ctr"/>
          <a:lstStyle/>
          <a:p>
            <a:endParaRPr lang="en-US"/>
          </a:p>
        </p:txBody>
      </p:sp>
      <p:sp>
        <p:nvSpPr>
          <p:cNvPr id="647176" name="Text Box 8"/>
          <p:cNvSpPr txBox="1">
            <a:spLocks noChangeArrowheads="1"/>
          </p:cNvSpPr>
          <p:nvPr/>
        </p:nvSpPr>
        <p:spPr bwMode="auto">
          <a:xfrm>
            <a:off x="4343400" y="3513138"/>
            <a:ext cx="1057275" cy="396875"/>
          </a:xfrm>
          <a:prstGeom prst="rect">
            <a:avLst/>
          </a:prstGeom>
          <a:noFill/>
          <a:ln w="9525">
            <a:noFill/>
            <a:miter lim="800000"/>
            <a:headEnd/>
            <a:tailEnd/>
          </a:ln>
          <a:effectLst/>
        </p:spPr>
        <p:txBody>
          <a:bodyPr wrap="none">
            <a:spAutoFit/>
          </a:bodyPr>
          <a:lstStyle/>
          <a:p>
            <a:pPr algn="l"/>
            <a:r>
              <a:rPr lang="en-US" sz="2000"/>
              <a:t>Compile</a:t>
            </a:r>
          </a:p>
        </p:txBody>
      </p:sp>
      <p:sp>
        <p:nvSpPr>
          <p:cNvPr id="647177" name="Text Box 9"/>
          <p:cNvSpPr txBox="1">
            <a:spLocks noChangeArrowheads="1"/>
          </p:cNvSpPr>
          <p:nvPr/>
        </p:nvSpPr>
        <p:spPr bwMode="auto">
          <a:xfrm>
            <a:off x="1447800" y="17351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47178" name="Text Box 10"/>
          <p:cNvSpPr txBox="1">
            <a:spLocks noChangeArrowheads="1"/>
          </p:cNvSpPr>
          <p:nvPr/>
        </p:nvSpPr>
        <p:spPr bwMode="auto">
          <a:xfrm>
            <a:off x="1600200" y="4783138"/>
            <a:ext cx="993775" cy="519112"/>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2303563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2" name="Slide Number Placeholder 4"/>
          <p:cNvSpPr>
            <a:spLocks noGrp="1"/>
          </p:cNvSpPr>
          <p:nvPr>
            <p:ph type="sldNum" sz="quarter" idx="11"/>
          </p:nvPr>
        </p:nvSpPr>
        <p:spPr/>
        <p:txBody>
          <a:bodyPr/>
          <a:lstStyle/>
          <a:p>
            <a:fld id="{D44DCE99-E8AD-4CFD-9985-9E6E40F4807E}" type="slidenum">
              <a:rPr lang="en-US"/>
              <a:pPr/>
              <a:t>49</a:t>
            </a:fld>
            <a:endParaRPr lang="en-US"/>
          </a:p>
        </p:txBody>
      </p:sp>
      <p:sp>
        <p:nvSpPr>
          <p:cNvPr id="647170" name="Rectangle 2"/>
          <p:cNvSpPr>
            <a:spLocks noGrp="1" noChangeArrowheads="1"/>
          </p:cNvSpPr>
          <p:nvPr>
            <p:ph type="title"/>
          </p:nvPr>
        </p:nvSpPr>
        <p:spPr/>
        <p:txBody>
          <a:bodyPr/>
          <a:lstStyle/>
          <a:p>
            <a:r>
              <a:rPr lang="en-US" dirty="0"/>
              <a:t>Copy </a:t>
            </a:r>
            <a:r>
              <a:rPr lang="en-US" dirty="0" smtClean="0"/>
              <a:t>Propagation (C)</a:t>
            </a:r>
            <a:endParaRPr lang="en-US" dirty="0"/>
          </a:p>
        </p:txBody>
      </p:sp>
      <p:sp>
        <p:nvSpPr>
          <p:cNvPr id="647171" name="Rectangle 3"/>
          <p:cNvSpPr>
            <a:spLocks noGrp="1" noChangeArrowheads="1"/>
          </p:cNvSpPr>
          <p:nvPr>
            <p:ph type="body" idx="1"/>
          </p:nvPr>
        </p:nvSpPr>
        <p:spPr>
          <a:xfrm>
            <a:off x="3200400" y="1295400"/>
            <a:ext cx="2590800" cy="1447800"/>
          </a:xfrm>
        </p:spPr>
        <p:txBody>
          <a:bodyPr/>
          <a:lstStyle/>
          <a:p>
            <a:pPr>
              <a:buFont typeface="Wingdings" pitchFamily="2" charset="2"/>
              <a:buNone/>
            </a:pPr>
            <a:r>
              <a:rPr lang="en-US" b="1" dirty="0">
                <a:solidFill>
                  <a:schemeClr val="hlink"/>
                </a:solidFill>
                <a:latin typeface="Courier New" pitchFamily="49" charset="0"/>
              </a:rPr>
              <a:t>x</a:t>
            </a:r>
            <a:r>
              <a:rPr lang="en-US" b="1" dirty="0">
                <a:solidFill>
                  <a:srgbClr val="000099"/>
                </a:solidFill>
                <a:latin typeface="Courier New" pitchFamily="49" charset="0"/>
              </a:rPr>
              <a:t> </a:t>
            </a:r>
            <a:r>
              <a:rPr lang="en-US" b="1" dirty="0">
                <a:latin typeface="Courier New" pitchFamily="49" charset="0"/>
              </a:rPr>
              <a:t>= </a:t>
            </a:r>
            <a:r>
              <a:rPr lang="en-US" b="1" dirty="0" smtClean="0">
                <a:latin typeface="Courier New" pitchFamily="49" charset="0"/>
              </a:rPr>
              <a:t>y;</a:t>
            </a:r>
            <a:endParaRPr lang="en-US" b="1" dirty="0">
              <a:latin typeface="Courier New" pitchFamily="49" charset="0"/>
            </a:endParaRPr>
          </a:p>
          <a:p>
            <a:pPr>
              <a:buFont typeface="Wingdings" pitchFamily="2" charset="2"/>
              <a:buNone/>
            </a:pPr>
            <a:r>
              <a:rPr lang="en-US" b="1" dirty="0">
                <a:latin typeface="Courier New" pitchFamily="49" charset="0"/>
              </a:rPr>
              <a:t>z = 1 +</a:t>
            </a:r>
            <a:r>
              <a:rPr lang="en-US" b="1" dirty="0">
                <a:solidFill>
                  <a:srgbClr val="000099"/>
                </a:solidFill>
                <a:latin typeface="Courier New" pitchFamily="49" charset="0"/>
              </a:rPr>
              <a:t> </a:t>
            </a:r>
            <a:r>
              <a:rPr lang="en-US" b="1" dirty="0" smtClean="0">
                <a:solidFill>
                  <a:schemeClr val="hlink"/>
                </a:solidFill>
                <a:latin typeface="Courier New" pitchFamily="49" charset="0"/>
              </a:rPr>
              <a:t>x;</a:t>
            </a:r>
            <a:endParaRPr lang="en-US" b="1" dirty="0">
              <a:solidFill>
                <a:schemeClr val="hlink"/>
              </a:solidFill>
              <a:latin typeface="Courier New" pitchFamily="49" charset="0"/>
            </a:endParaRPr>
          </a:p>
        </p:txBody>
      </p:sp>
      <p:sp>
        <p:nvSpPr>
          <p:cNvPr id="647172" name="Rectangle 4"/>
          <p:cNvSpPr>
            <a:spLocks noChangeArrowheads="1"/>
          </p:cNvSpPr>
          <p:nvPr/>
        </p:nvSpPr>
        <p:spPr bwMode="auto">
          <a:xfrm>
            <a:off x="3352800" y="4419600"/>
            <a:ext cx="2590800" cy="137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dirty="0">
                <a:solidFill>
                  <a:schemeClr val="folHlink"/>
                </a:solidFill>
                <a:latin typeface="Courier New" pitchFamily="49" charset="0"/>
              </a:rPr>
              <a:t>x</a:t>
            </a:r>
            <a:r>
              <a:rPr lang="en-US" sz="2800" b="1" dirty="0">
                <a:solidFill>
                  <a:srgbClr val="000099"/>
                </a:solidFill>
                <a:latin typeface="Courier New" pitchFamily="49" charset="0"/>
              </a:rPr>
              <a:t> </a:t>
            </a:r>
            <a:r>
              <a:rPr lang="en-US" sz="2800" b="1" dirty="0">
                <a:latin typeface="Courier New" pitchFamily="49" charset="0"/>
              </a:rPr>
              <a:t>=</a:t>
            </a:r>
            <a:r>
              <a:rPr lang="en-US" sz="2800" b="1" dirty="0">
                <a:solidFill>
                  <a:srgbClr val="000099"/>
                </a:solidFill>
                <a:latin typeface="Courier New" pitchFamily="49" charset="0"/>
              </a:rPr>
              <a:t> </a:t>
            </a:r>
            <a:r>
              <a:rPr lang="en-US" sz="2800" b="1" dirty="0" smtClean="0">
                <a:solidFill>
                  <a:schemeClr val="folHlink"/>
                </a:solidFill>
                <a:latin typeface="Courier New" pitchFamily="49" charset="0"/>
              </a:rPr>
              <a:t>y;</a:t>
            </a:r>
            <a:endParaRPr lang="en-US" sz="2800" b="1" dirty="0">
              <a:solidFill>
                <a:schemeClr val="folHlink"/>
              </a:solidFill>
              <a:latin typeface="Courier New" pitchFamily="49" charset="0"/>
            </a:endParaRPr>
          </a:p>
          <a:p>
            <a:pPr marL="342900" indent="-342900" algn="l">
              <a:spcBef>
                <a:spcPct val="20000"/>
              </a:spcBef>
              <a:buClr>
                <a:schemeClr val="folHlink"/>
              </a:buClr>
              <a:buSzPct val="60000"/>
              <a:buFont typeface="Wingdings" pitchFamily="2" charset="2"/>
              <a:buNone/>
            </a:pPr>
            <a:r>
              <a:rPr lang="en-US" sz="2800" b="1" dirty="0">
                <a:latin typeface="Courier New" pitchFamily="49" charset="0"/>
              </a:rPr>
              <a:t>z = 1 +</a:t>
            </a:r>
            <a:r>
              <a:rPr lang="en-US" sz="2800" b="1" dirty="0">
                <a:solidFill>
                  <a:srgbClr val="000099"/>
                </a:solidFill>
                <a:latin typeface="Courier New" pitchFamily="49" charset="0"/>
              </a:rPr>
              <a:t> </a:t>
            </a:r>
            <a:r>
              <a:rPr lang="en-US" sz="2800" b="1" dirty="0" smtClean="0">
                <a:solidFill>
                  <a:schemeClr val="folHlink"/>
                </a:solidFill>
                <a:latin typeface="Courier New" pitchFamily="49" charset="0"/>
              </a:rPr>
              <a:t>y;</a:t>
            </a:r>
            <a:endParaRPr lang="en-US" sz="2800" b="1" dirty="0">
              <a:solidFill>
                <a:schemeClr val="folHlink"/>
              </a:solidFill>
              <a:latin typeface="Courier New" pitchFamily="49" charset="0"/>
            </a:endParaRPr>
          </a:p>
        </p:txBody>
      </p:sp>
      <p:sp>
        <p:nvSpPr>
          <p:cNvPr id="647173" name="Text Box 5"/>
          <p:cNvSpPr txBox="1">
            <a:spLocks noChangeArrowheads="1"/>
          </p:cNvSpPr>
          <p:nvPr/>
        </p:nvSpPr>
        <p:spPr bwMode="auto">
          <a:xfrm>
            <a:off x="2828925" y="2497138"/>
            <a:ext cx="3425825" cy="519112"/>
          </a:xfrm>
          <a:prstGeom prst="rect">
            <a:avLst/>
          </a:prstGeom>
          <a:noFill/>
          <a:ln w="9525">
            <a:noFill/>
            <a:miter lim="800000"/>
            <a:headEnd/>
            <a:tailEnd/>
          </a:ln>
          <a:effectLst/>
        </p:spPr>
        <p:txBody>
          <a:bodyPr wrap="none">
            <a:spAutoFit/>
          </a:bodyPr>
          <a:lstStyle/>
          <a:p>
            <a:r>
              <a:rPr lang="en-US" sz="2800" b="1">
                <a:solidFill>
                  <a:schemeClr val="hlink"/>
                </a:solidFill>
              </a:rPr>
              <a:t>Has data dependency</a:t>
            </a:r>
          </a:p>
        </p:txBody>
      </p:sp>
      <p:sp>
        <p:nvSpPr>
          <p:cNvPr id="647174" name="Text Box 6"/>
          <p:cNvSpPr txBox="1">
            <a:spLocks noChangeArrowheads="1"/>
          </p:cNvSpPr>
          <p:nvPr/>
        </p:nvSpPr>
        <p:spPr bwMode="auto">
          <a:xfrm>
            <a:off x="2973388" y="5545138"/>
            <a:ext cx="3268662" cy="519112"/>
          </a:xfrm>
          <a:prstGeom prst="rect">
            <a:avLst/>
          </a:prstGeom>
          <a:noFill/>
          <a:ln w="9525">
            <a:noFill/>
            <a:miter lim="800000"/>
            <a:headEnd/>
            <a:tailEnd/>
          </a:ln>
          <a:effectLst/>
        </p:spPr>
        <p:txBody>
          <a:bodyPr wrap="none">
            <a:spAutoFit/>
          </a:bodyPr>
          <a:lstStyle/>
          <a:p>
            <a:r>
              <a:rPr lang="en-US" sz="2800" b="1">
                <a:solidFill>
                  <a:schemeClr val="folHlink"/>
                </a:solidFill>
              </a:rPr>
              <a:t>No data dependency</a:t>
            </a:r>
          </a:p>
        </p:txBody>
      </p:sp>
      <p:sp>
        <p:nvSpPr>
          <p:cNvPr id="647175" name="AutoShape 7"/>
          <p:cNvSpPr>
            <a:spLocks noChangeArrowheads="1"/>
          </p:cNvSpPr>
          <p:nvPr/>
        </p:nvSpPr>
        <p:spPr bwMode="auto">
          <a:xfrm>
            <a:off x="3962400" y="3124200"/>
            <a:ext cx="457200" cy="1295400"/>
          </a:xfrm>
          <a:prstGeom prst="downArrow">
            <a:avLst>
              <a:gd name="adj1" fmla="val 50000"/>
              <a:gd name="adj2" fmla="val 70833"/>
            </a:avLst>
          </a:prstGeom>
          <a:solidFill>
            <a:schemeClr val="accent1"/>
          </a:solidFill>
          <a:ln w="9525">
            <a:solidFill>
              <a:schemeClr val="tx1"/>
            </a:solidFill>
            <a:miter lim="800000"/>
            <a:headEnd/>
            <a:tailEnd/>
          </a:ln>
          <a:effectLst/>
        </p:spPr>
        <p:txBody>
          <a:bodyPr wrap="none" anchor="ctr"/>
          <a:lstStyle/>
          <a:p>
            <a:endParaRPr lang="en-US"/>
          </a:p>
        </p:txBody>
      </p:sp>
      <p:sp>
        <p:nvSpPr>
          <p:cNvPr id="647176" name="Text Box 8"/>
          <p:cNvSpPr txBox="1">
            <a:spLocks noChangeArrowheads="1"/>
          </p:cNvSpPr>
          <p:nvPr/>
        </p:nvSpPr>
        <p:spPr bwMode="auto">
          <a:xfrm>
            <a:off x="4343400" y="3513138"/>
            <a:ext cx="1057275" cy="396875"/>
          </a:xfrm>
          <a:prstGeom prst="rect">
            <a:avLst/>
          </a:prstGeom>
          <a:noFill/>
          <a:ln w="9525">
            <a:noFill/>
            <a:miter lim="800000"/>
            <a:headEnd/>
            <a:tailEnd/>
          </a:ln>
          <a:effectLst/>
        </p:spPr>
        <p:txBody>
          <a:bodyPr wrap="none">
            <a:spAutoFit/>
          </a:bodyPr>
          <a:lstStyle/>
          <a:p>
            <a:pPr algn="l"/>
            <a:r>
              <a:rPr lang="en-US" sz="2000"/>
              <a:t>Compile</a:t>
            </a:r>
          </a:p>
        </p:txBody>
      </p:sp>
      <p:sp>
        <p:nvSpPr>
          <p:cNvPr id="647177" name="Text Box 9"/>
          <p:cNvSpPr txBox="1">
            <a:spLocks noChangeArrowheads="1"/>
          </p:cNvSpPr>
          <p:nvPr/>
        </p:nvSpPr>
        <p:spPr bwMode="auto">
          <a:xfrm>
            <a:off x="1447800" y="17351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47178" name="Text Box 10"/>
          <p:cNvSpPr txBox="1">
            <a:spLocks noChangeArrowheads="1"/>
          </p:cNvSpPr>
          <p:nvPr/>
        </p:nvSpPr>
        <p:spPr bwMode="auto">
          <a:xfrm>
            <a:off x="1600200" y="4783138"/>
            <a:ext cx="993775" cy="519112"/>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2132900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B1E36FED-0CB1-4943-889C-63369B11121E}" type="slidenum">
              <a:rPr lang="en-US"/>
              <a:pPr/>
              <a:t>50</a:t>
            </a:fld>
            <a:endParaRPr lang="en-US"/>
          </a:p>
        </p:txBody>
      </p:sp>
      <p:sp>
        <p:nvSpPr>
          <p:cNvPr id="648194" name="Rectangle 2"/>
          <p:cNvSpPr>
            <a:spLocks noGrp="1" noChangeArrowheads="1"/>
          </p:cNvSpPr>
          <p:nvPr>
            <p:ph type="title"/>
          </p:nvPr>
        </p:nvSpPr>
        <p:spPr/>
        <p:txBody>
          <a:bodyPr/>
          <a:lstStyle/>
          <a:p>
            <a:r>
              <a:rPr lang="en-US" dirty="0"/>
              <a:t>Constant </a:t>
            </a:r>
            <a:r>
              <a:rPr lang="en-US" dirty="0" smtClean="0"/>
              <a:t>Folding (F90)</a:t>
            </a:r>
            <a:endParaRPr lang="en-US" dirty="0"/>
          </a:p>
        </p:txBody>
      </p:sp>
      <p:sp>
        <p:nvSpPr>
          <p:cNvPr id="648195" name="Rectangle 3"/>
          <p:cNvSpPr>
            <a:spLocks noGrp="1" noChangeArrowheads="1"/>
          </p:cNvSpPr>
          <p:nvPr>
            <p:ph type="body" idx="1"/>
          </p:nvPr>
        </p:nvSpPr>
        <p:spPr>
          <a:xfrm>
            <a:off x="609600" y="2209800"/>
            <a:ext cx="3657600" cy="1676400"/>
          </a:xfrm>
        </p:spPr>
        <p:txBody>
          <a:bodyPr/>
          <a:lstStyle/>
          <a:p>
            <a:pPr>
              <a:buFont typeface="Wingdings" pitchFamily="2" charset="2"/>
              <a:buNone/>
            </a:pPr>
            <a:r>
              <a:rPr lang="en-US" b="1">
                <a:latin typeface="Courier New" pitchFamily="49" charset="0"/>
              </a:rPr>
              <a:t>add = 100</a:t>
            </a:r>
          </a:p>
          <a:p>
            <a:pPr>
              <a:buFont typeface="Wingdings" pitchFamily="2" charset="2"/>
              <a:buNone/>
            </a:pPr>
            <a:r>
              <a:rPr lang="en-US" b="1">
                <a:latin typeface="Courier New" pitchFamily="49" charset="0"/>
              </a:rPr>
              <a:t>aug = 200</a:t>
            </a:r>
          </a:p>
          <a:p>
            <a:pPr>
              <a:buFont typeface="Wingdings" pitchFamily="2" charset="2"/>
              <a:buNone/>
            </a:pPr>
            <a:r>
              <a:rPr lang="en-US" b="1">
                <a:latin typeface="Courier New" pitchFamily="49" charset="0"/>
              </a:rPr>
              <a:t>sum =</a:t>
            </a:r>
            <a:r>
              <a:rPr lang="en-US" b="1">
                <a:solidFill>
                  <a:srgbClr val="000099"/>
                </a:solidFill>
                <a:latin typeface="Courier New" pitchFamily="49" charset="0"/>
              </a:rPr>
              <a:t> </a:t>
            </a:r>
            <a:r>
              <a:rPr lang="en-US" b="1">
                <a:solidFill>
                  <a:schemeClr val="hlink"/>
                </a:solidFill>
                <a:latin typeface="Courier New" pitchFamily="49" charset="0"/>
              </a:rPr>
              <a:t>add + aug</a:t>
            </a:r>
          </a:p>
        </p:txBody>
      </p:sp>
      <p:sp>
        <p:nvSpPr>
          <p:cNvPr id="648196" name="Text Box 4"/>
          <p:cNvSpPr txBox="1">
            <a:spLocks noChangeArrowheads="1"/>
          </p:cNvSpPr>
          <p:nvPr/>
        </p:nvSpPr>
        <p:spPr bwMode="auto">
          <a:xfrm>
            <a:off x="457200" y="4114800"/>
            <a:ext cx="8229600" cy="1187450"/>
          </a:xfrm>
          <a:prstGeom prst="rect">
            <a:avLst/>
          </a:prstGeom>
          <a:noFill/>
          <a:ln w="9525">
            <a:noFill/>
            <a:miter lim="800000"/>
            <a:headEnd/>
            <a:tailEnd/>
          </a:ln>
          <a:effectLst/>
        </p:spPr>
        <p:txBody>
          <a:bodyPr>
            <a:spAutoFit/>
          </a:bodyPr>
          <a:lstStyle/>
          <a:p>
            <a:pPr algn="l"/>
            <a:r>
              <a:rPr lang="en-US" sz="2400"/>
              <a:t>Notice that</a:t>
            </a:r>
            <a:r>
              <a:rPr lang="en-US" sz="2400">
                <a:latin typeface="Tahoma" pitchFamily="34" charset="0"/>
              </a:rPr>
              <a:t>  </a:t>
            </a:r>
            <a:r>
              <a:rPr lang="en-US" sz="2400" b="1">
                <a:latin typeface="Courier New" pitchFamily="49" charset="0"/>
              </a:rPr>
              <a:t>sum </a:t>
            </a:r>
            <a:r>
              <a:rPr lang="en-US" sz="2400">
                <a:latin typeface="Tahoma" pitchFamily="34" charset="0"/>
              </a:rPr>
              <a:t> </a:t>
            </a:r>
            <a:r>
              <a:rPr lang="en-US" sz="2400"/>
              <a:t>is actually the sum of two constants, so the compiler can precalculate it, eliminating the addition that otherwise would be performed at runtime.</a:t>
            </a:r>
          </a:p>
        </p:txBody>
      </p:sp>
      <p:sp>
        <p:nvSpPr>
          <p:cNvPr id="648197" name="Rectangle 5"/>
          <p:cNvSpPr>
            <a:spLocks noChangeArrowheads="1"/>
          </p:cNvSpPr>
          <p:nvPr/>
        </p:nvSpPr>
        <p:spPr bwMode="auto">
          <a:xfrm>
            <a:off x="4876800" y="2209800"/>
            <a:ext cx="3657600" cy="16764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a:latin typeface="Courier New" pitchFamily="49" charset="0"/>
              </a:rPr>
              <a:t>sum =</a:t>
            </a:r>
            <a:r>
              <a:rPr lang="en-US" sz="2800" b="1">
                <a:solidFill>
                  <a:srgbClr val="000099"/>
                </a:solidFill>
                <a:latin typeface="Courier New" pitchFamily="49" charset="0"/>
              </a:rPr>
              <a:t> </a:t>
            </a:r>
            <a:r>
              <a:rPr lang="en-US" sz="2800" b="1">
                <a:solidFill>
                  <a:schemeClr val="folHlink"/>
                </a:solidFill>
                <a:latin typeface="Courier New" pitchFamily="49" charset="0"/>
              </a:rPr>
              <a:t>300</a:t>
            </a:r>
          </a:p>
        </p:txBody>
      </p:sp>
      <p:sp>
        <p:nvSpPr>
          <p:cNvPr id="648198" name="Text Box 6"/>
          <p:cNvSpPr txBox="1">
            <a:spLocks noChangeArrowheads="1"/>
          </p:cNvSpPr>
          <p:nvPr/>
        </p:nvSpPr>
        <p:spPr bwMode="auto">
          <a:xfrm>
            <a:off x="12366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48199" name="Text Box 7"/>
          <p:cNvSpPr txBox="1">
            <a:spLocks noChangeArrowheads="1"/>
          </p:cNvSpPr>
          <p:nvPr/>
        </p:nvSpPr>
        <p:spPr bwMode="auto">
          <a:xfrm>
            <a:off x="5289550" y="14303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1904818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B1E36FED-0CB1-4943-889C-63369B11121E}" type="slidenum">
              <a:rPr lang="en-US"/>
              <a:pPr/>
              <a:t>51</a:t>
            </a:fld>
            <a:endParaRPr lang="en-US"/>
          </a:p>
        </p:txBody>
      </p:sp>
      <p:sp>
        <p:nvSpPr>
          <p:cNvPr id="648194" name="Rectangle 2"/>
          <p:cNvSpPr>
            <a:spLocks noGrp="1" noChangeArrowheads="1"/>
          </p:cNvSpPr>
          <p:nvPr>
            <p:ph type="title"/>
          </p:nvPr>
        </p:nvSpPr>
        <p:spPr/>
        <p:txBody>
          <a:bodyPr/>
          <a:lstStyle/>
          <a:p>
            <a:r>
              <a:rPr lang="en-US" dirty="0"/>
              <a:t>Constant </a:t>
            </a:r>
            <a:r>
              <a:rPr lang="en-US" dirty="0" smtClean="0"/>
              <a:t>Folding (C)</a:t>
            </a:r>
            <a:endParaRPr lang="en-US" dirty="0"/>
          </a:p>
        </p:txBody>
      </p:sp>
      <p:sp>
        <p:nvSpPr>
          <p:cNvPr id="648195" name="Rectangle 3"/>
          <p:cNvSpPr>
            <a:spLocks noGrp="1" noChangeArrowheads="1"/>
          </p:cNvSpPr>
          <p:nvPr>
            <p:ph type="body" idx="1"/>
          </p:nvPr>
        </p:nvSpPr>
        <p:spPr>
          <a:xfrm>
            <a:off x="609600" y="2209800"/>
            <a:ext cx="3657600" cy="1676400"/>
          </a:xfrm>
        </p:spPr>
        <p:txBody>
          <a:bodyPr/>
          <a:lstStyle/>
          <a:p>
            <a:pPr>
              <a:buFont typeface="Wingdings" pitchFamily="2" charset="2"/>
              <a:buNone/>
            </a:pPr>
            <a:r>
              <a:rPr lang="en-US" b="1" dirty="0">
                <a:latin typeface="Courier New" pitchFamily="49" charset="0"/>
              </a:rPr>
              <a:t>add = </a:t>
            </a:r>
            <a:r>
              <a:rPr lang="en-US" b="1" dirty="0" smtClean="0">
                <a:latin typeface="Courier New" pitchFamily="49" charset="0"/>
              </a:rPr>
              <a:t>100;</a:t>
            </a:r>
            <a:endParaRPr lang="en-US" b="1" dirty="0">
              <a:latin typeface="Courier New" pitchFamily="49" charset="0"/>
            </a:endParaRPr>
          </a:p>
          <a:p>
            <a:pPr>
              <a:buFont typeface="Wingdings" pitchFamily="2" charset="2"/>
              <a:buNone/>
            </a:pPr>
            <a:r>
              <a:rPr lang="en-US" b="1" dirty="0" err="1">
                <a:latin typeface="Courier New" pitchFamily="49" charset="0"/>
              </a:rPr>
              <a:t>aug</a:t>
            </a:r>
            <a:r>
              <a:rPr lang="en-US" b="1" dirty="0">
                <a:latin typeface="Courier New" pitchFamily="49" charset="0"/>
              </a:rPr>
              <a:t> = </a:t>
            </a:r>
            <a:r>
              <a:rPr lang="en-US" b="1" dirty="0" smtClean="0">
                <a:latin typeface="Courier New" pitchFamily="49" charset="0"/>
              </a:rPr>
              <a:t>200;</a:t>
            </a:r>
            <a:endParaRPr lang="en-US" b="1" dirty="0">
              <a:latin typeface="Courier New" pitchFamily="49" charset="0"/>
            </a:endParaRPr>
          </a:p>
          <a:p>
            <a:pPr>
              <a:buFont typeface="Wingdings" pitchFamily="2" charset="2"/>
              <a:buNone/>
            </a:pPr>
            <a:r>
              <a:rPr lang="en-US" b="1" dirty="0">
                <a:latin typeface="Courier New" pitchFamily="49" charset="0"/>
              </a:rPr>
              <a:t>sum =</a:t>
            </a:r>
            <a:r>
              <a:rPr lang="en-US" b="1" dirty="0">
                <a:solidFill>
                  <a:srgbClr val="000099"/>
                </a:solidFill>
                <a:latin typeface="Courier New" pitchFamily="49" charset="0"/>
              </a:rPr>
              <a:t> </a:t>
            </a:r>
            <a:r>
              <a:rPr lang="en-US" b="1" dirty="0">
                <a:solidFill>
                  <a:schemeClr val="hlink"/>
                </a:solidFill>
                <a:latin typeface="Courier New" pitchFamily="49" charset="0"/>
              </a:rPr>
              <a:t>add + </a:t>
            </a:r>
            <a:r>
              <a:rPr lang="en-US" b="1" dirty="0" err="1" smtClean="0">
                <a:solidFill>
                  <a:schemeClr val="hlink"/>
                </a:solidFill>
                <a:latin typeface="Courier New" pitchFamily="49" charset="0"/>
              </a:rPr>
              <a:t>aug</a:t>
            </a:r>
            <a:r>
              <a:rPr lang="en-US" b="1" dirty="0" smtClean="0">
                <a:latin typeface="Courier New" pitchFamily="49" charset="0"/>
              </a:rPr>
              <a:t>;</a:t>
            </a:r>
            <a:endParaRPr lang="en-US" b="1" dirty="0">
              <a:latin typeface="Courier New" pitchFamily="49" charset="0"/>
            </a:endParaRPr>
          </a:p>
        </p:txBody>
      </p:sp>
      <p:sp>
        <p:nvSpPr>
          <p:cNvPr id="648196" name="Text Box 4"/>
          <p:cNvSpPr txBox="1">
            <a:spLocks noChangeArrowheads="1"/>
          </p:cNvSpPr>
          <p:nvPr/>
        </p:nvSpPr>
        <p:spPr bwMode="auto">
          <a:xfrm>
            <a:off x="457200" y="4114800"/>
            <a:ext cx="8229600" cy="1187450"/>
          </a:xfrm>
          <a:prstGeom prst="rect">
            <a:avLst/>
          </a:prstGeom>
          <a:noFill/>
          <a:ln w="9525">
            <a:noFill/>
            <a:miter lim="800000"/>
            <a:headEnd/>
            <a:tailEnd/>
          </a:ln>
          <a:effectLst/>
        </p:spPr>
        <p:txBody>
          <a:bodyPr>
            <a:spAutoFit/>
          </a:bodyPr>
          <a:lstStyle/>
          <a:p>
            <a:pPr algn="l"/>
            <a:r>
              <a:rPr lang="en-US" sz="2400"/>
              <a:t>Notice that</a:t>
            </a:r>
            <a:r>
              <a:rPr lang="en-US" sz="2400">
                <a:latin typeface="Tahoma" pitchFamily="34" charset="0"/>
              </a:rPr>
              <a:t>  </a:t>
            </a:r>
            <a:r>
              <a:rPr lang="en-US" sz="2400" b="1">
                <a:latin typeface="Courier New" pitchFamily="49" charset="0"/>
              </a:rPr>
              <a:t>sum </a:t>
            </a:r>
            <a:r>
              <a:rPr lang="en-US" sz="2400">
                <a:latin typeface="Tahoma" pitchFamily="34" charset="0"/>
              </a:rPr>
              <a:t> </a:t>
            </a:r>
            <a:r>
              <a:rPr lang="en-US" sz="2400"/>
              <a:t>is actually the sum of two constants, so the compiler can precalculate it, eliminating the addition that otherwise would be performed at runtime.</a:t>
            </a:r>
          </a:p>
        </p:txBody>
      </p:sp>
      <p:sp>
        <p:nvSpPr>
          <p:cNvPr id="648197" name="Rectangle 5"/>
          <p:cNvSpPr>
            <a:spLocks noChangeArrowheads="1"/>
          </p:cNvSpPr>
          <p:nvPr/>
        </p:nvSpPr>
        <p:spPr bwMode="auto">
          <a:xfrm>
            <a:off x="4876800" y="2209800"/>
            <a:ext cx="3657600" cy="16764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dirty="0">
                <a:latin typeface="Courier New" pitchFamily="49" charset="0"/>
              </a:rPr>
              <a:t>sum =</a:t>
            </a:r>
            <a:r>
              <a:rPr lang="en-US" sz="2800" b="1" dirty="0">
                <a:solidFill>
                  <a:srgbClr val="000099"/>
                </a:solidFill>
                <a:latin typeface="Courier New" pitchFamily="49" charset="0"/>
              </a:rPr>
              <a:t> </a:t>
            </a:r>
            <a:r>
              <a:rPr lang="en-US" sz="2800" b="1" dirty="0" smtClean="0">
                <a:solidFill>
                  <a:schemeClr val="folHlink"/>
                </a:solidFill>
                <a:latin typeface="Courier New" pitchFamily="49" charset="0"/>
              </a:rPr>
              <a:t>300;</a:t>
            </a:r>
            <a:endParaRPr lang="en-US" sz="2800" b="1" dirty="0">
              <a:solidFill>
                <a:schemeClr val="folHlink"/>
              </a:solidFill>
              <a:latin typeface="Courier New" pitchFamily="49" charset="0"/>
            </a:endParaRPr>
          </a:p>
        </p:txBody>
      </p:sp>
      <p:sp>
        <p:nvSpPr>
          <p:cNvPr id="648198" name="Text Box 6"/>
          <p:cNvSpPr txBox="1">
            <a:spLocks noChangeArrowheads="1"/>
          </p:cNvSpPr>
          <p:nvPr/>
        </p:nvSpPr>
        <p:spPr bwMode="auto">
          <a:xfrm>
            <a:off x="12366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48199" name="Text Box 7"/>
          <p:cNvSpPr txBox="1">
            <a:spLocks noChangeArrowheads="1"/>
          </p:cNvSpPr>
          <p:nvPr/>
        </p:nvSpPr>
        <p:spPr bwMode="auto">
          <a:xfrm>
            <a:off x="5289550" y="14303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3164889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F62192C9-79C1-495F-B954-87E20E2F97BC}" type="slidenum">
              <a:rPr lang="en-US"/>
              <a:pPr/>
              <a:t>52</a:t>
            </a:fld>
            <a:endParaRPr lang="en-US"/>
          </a:p>
        </p:txBody>
      </p:sp>
      <p:sp>
        <p:nvSpPr>
          <p:cNvPr id="649218" name="Rectangle 2"/>
          <p:cNvSpPr>
            <a:spLocks noGrp="1" noChangeArrowheads="1"/>
          </p:cNvSpPr>
          <p:nvPr>
            <p:ph type="title"/>
          </p:nvPr>
        </p:nvSpPr>
        <p:spPr/>
        <p:txBody>
          <a:bodyPr/>
          <a:lstStyle/>
          <a:p>
            <a:r>
              <a:rPr lang="en-US"/>
              <a:t>Dead Code Removal (F90)</a:t>
            </a:r>
          </a:p>
        </p:txBody>
      </p:sp>
      <p:sp>
        <p:nvSpPr>
          <p:cNvPr id="649219" name="Rectangle 3"/>
          <p:cNvSpPr>
            <a:spLocks noGrp="1" noChangeArrowheads="1"/>
          </p:cNvSpPr>
          <p:nvPr>
            <p:ph type="body" idx="1"/>
          </p:nvPr>
        </p:nvSpPr>
        <p:spPr>
          <a:xfrm>
            <a:off x="381000" y="1828800"/>
            <a:ext cx="4191000" cy="1981200"/>
          </a:xfrm>
        </p:spPr>
        <p:txBody>
          <a:bodyPr/>
          <a:lstStyle/>
          <a:p>
            <a:pPr>
              <a:buFont typeface="Wingdings" pitchFamily="2" charset="2"/>
              <a:buNone/>
            </a:pPr>
            <a:r>
              <a:rPr lang="en-US" b="1">
                <a:latin typeface="Courier New" pitchFamily="49" charset="0"/>
              </a:rPr>
              <a:t>var = 5</a:t>
            </a:r>
          </a:p>
          <a:p>
            <a:pPr>
              <a:lnSpc>
                <a:spcPct val="90000"/>
              </a:lnSpc>
              <a:buFont typeface="Wingdings" pitchFamily="2" charset="2"/>
              <a:buNone/>
            </a:pPr>
            <a:r>
              <a:rPr lang="en-US" b="1">
                <a:latin typeface="Courier New" pitchFamily="49" charset="0"/>
              </a:rPr>
              <a:t>PRINT *, var</a:t>
            </a:r>
          </a:p>
          <a:p>
            <a:pPr>
              <a:lnSpc>
                <a:spcPct val="80000"/>
              </a:lnSpc>
              <a:buFont typeface="Wingdings" pitchFamily="2" charset="2"/>
              <a:buNone/>
            </a:pPr>
            <a:r>
              <a:rPr lang="en-US" b="1">
                <a:latin typeface="Courier New" pitchFamily="49" charset="0"/>
              </a:rPr>
              <a:t>STOP</a:t>
            </a:r>
          </a:p>
          <a:p>
            <a:pPr>
              <a:lnSpc>
                <a:spcPct val="80000"/>
              </a:lnSpc>
              <a:buFont typeface="Wingdings" pitchFamily="2" charset="2"/>
              <a:buNone/>
            </a:pPr>
            <a:r>
              <a:rPr lang="en-US" b="1">
                <a:solidFill>
                  <a:schemeClr val="hlink"/>
                </a:solidFill>
                <a:latin typeface="Courier New" pitchFamily="49" charset="0"/>
              </a:rPr>
              <a:t>PRINT *, var * 2</a:t>
            </a:r>
          </a:p>
        </p:txBody>
      </p:sp>
      <p:sp>
        <p:nvSpPr>
          <p:cNvPr id="649220" name="Text Box 4"/>
          <p:cNvSpPr txBox="1">
            <a:spLocks noChangeArrowheads="1"/>
          </p:cNvSpPr>
          <p:nvPr/>
        </p:nvSpPr>
        <p:spPr bwMode="auto">
          <a:xfrm>
            <a:off x="685800" y="3505200"/>
            <a:ext cx="7483475" cy="822325"/>
          </a:xfrm>
          <a:prstGeom prst="rect">
            <a:avLst/>
          </a:prstGeom>
          <a:noFill/>
          <a:ln w="9525">
            <a:noFill/>
            <a:miter lim="800000"/>
            <a:headEnd/>
            <a:tailEnd/>
          </a:ln>
          <a:effectLst/>
        </p:spPr>
        <p:txBody>
          <a:bodyPr>
            <a:spAutoFit/>
          </a:bodyPr>
          <a:lstStyle/>
          <a:p>
            <a:pPr algn="l"/>
            <a:r>
              <a:rPr lang="en-US" sz="2400"/>
              <a:t>Since the last statement never executes, the compiler can eliminate it.</a:t>
            </a:r>
          </a:p>
        </p:txBody>
      </p:sp>
      <p:sp>
        <p:nvSpPr>
          <p:cNvPr id="649221" name="Rectangle 5"/>
          <p:cNvSpPr>
            <a:spLocks noChangeArrowheads="1"/>
          </p:cNvSpPr>
          <p:nvPr/>
        </p:nvSpPr>
        <p:spPr bwMode="auto">
          <a:xfrm>
            <a:off x="4724400" y="1828800"/>
            <a:ext cx="3810000" cy="1600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a:latin typeface="Courier New" pitchFamily="49" charset="0"/>
              </a:rPr>
              <a:t>var = 5</a:t>
            </a:r>
          </a:p>
          <a:p>
            <a:pPr marL="342900" indent="-342900" algn="l">
              <a:lnSpc>
                <a:spcPct val="90000"/>
              </a:lnSpc>
              <a:spcBef>
                <a:spcPct val="20000"/>
              </a:spcBef>
              <a:buClr>
                <a:schemeClr val="folHlink"/>
              </a:buClr>
              <a:buSzPct val="60000"/>
              <a:buFont typeface="Wingdings" pitchFamily="2" charset="2"/>
              <a:buNone/>
            </a:pPr>
            <a:r>
              <a:rPr lang="en-US" sz="2400" b="1">
                <a:latin typeface="Courier New" pitchFamily="49" charset="0"/>
              </a:rPr>
              <a:t>PRINT *, var</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STOP</a:t>
            </a:r>
          </a:p>
        </p:txBody>
      </p:sp>
      <p:sp>
        <p:nvSpPr>
          <p:cNvPr id="649222" name="Text Box 6"/>
          <p:cNvSpPr txBox="1">
            <a:spLocks noChangeArrowheads="1"/>
          </p:cNvSpPr>
          <p:nvPr/>
        </p:nvSpPr>
        <p:spPr bwMode="auto">
          <a:xfrm>
            <a:off x="1603375" y="13541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49223" name="Text Box 7"/>
          <p:cNvSpPr txBox="1">
            <a:spLocks noChangeArrowheads="1"/>
          </p:cNvSpPr>
          <p:nvPr/>
        </p:nvSpPr>
        <p:spPr bwMode="auto">
          <a:xfrm>
            <a:off x="5178425" y="13541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4097759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8BD773DF-7786-4AB7-910C-2E334B438B55}" type="slidenum">
              <a:rPr lang="en-US"/>
              <a:pPr/>
              <a:t>53</a:t>
            </a:fld>
            <a:endParaRPr lang="en-US"/>
          </a:p>
        </p:txBody>
      </p:sp>
      <p:sp>
        <p:nvSpPr>
          <p:cNvPr id="650242" name="Rectangle 2"/>
          <p:cNvSpPr>
            <a:spLocks noGrp="1" noChangeArrowheads="1"/>
          </p:cNvSpPr>
          <p:nvPr>
            <p:ph type="title"/>
          </p:nvPr>
        </p:nvSpPr>
        <p:spPr/>
        <p:txBody>
          <a:bodyPr/>
          <a:lstStyle/>
          <a:p>
            <a:r>
              <a:rPr lang="en-US"/>
              <a:t>Dead Code Removal (C)</a:t>
            </a:r>
          </a:p>
        </p:txBody>
      </p:sp>
      <p:sp>
        <p:nvSpPr>
          <p:cNvPr id="650243" name="Rectangle 3"/>
          <p:cNvSpPr>
            <a:spLocks noGrp="1" noChangeArrowheads="1"/>
          </p:cNvSpPr>
          <p:nvPr>
            <p:ph type="body" idx="1"/>
          </p:nvPr>
        </p:nvSpPr>
        <p:spPr>
          <a:xfrm>
            <a:off x="381000" y="1828800"/>
            <a:ext cx="4419600" cy="1981200"/>
          </a:xfrm>
        </p:spPr>
        <p:txBody>
          <a:bodyPr/>
          <a:lstStyle/>
          <a:p>
            <a:pPr>
              <a:lnSpc>
                <a:spcPct val="90000"/>
              </a:lnSpc>
              <a:buFont typeface="Wingdings" pitchFamily="2" charset="2"/>
              <a:buNone/>
            </a:pPr>
            <a:r>
              <a:rPr lang="en-US" b="1">
                <a:latin typeface="Courier New" pitchFamily="49" charset="0"/>
              </a:rPr>
              <a:t>var = 5;</a:t>
            </a:r>
          </a:p>
          <a:p>
            <a:pPr>
              <a:lnSpc>
                <a:spcPct val="90000"/>
              </a:lnSpc>
              <a:buFont typeface="Wingdings" pitchFamily="2" charset="2"/>
              <a:buNone/>
            </a:pPr>
            <a:r>
              <a:rPr lang="en-US" b="1">
                <a:solidFill>
                  <a:schemeClr val="hlink"/>
                </a:solidFill>
                <a:latin typeface="Courier New" pitchFamily="49" charset="0"/>
              </a:rPr>
              <a:t>printf(</a:t>
            </a:r>
            <a:r>
              <a:rPr lang="en-US">
                <a:solidFill>
                  <a:schemeClr val="hlink"/>
                </a:solidFill>
                <a:latin typeface="Courier New" pitchFamily="49" charset="0"/>
              </a:rPr>
              <a:t>"</a:t>
            </a:r>
            <a:r>
              <a:rPr lang="en-US" b="1">
                <a:solidFill>
                  <a:schemeClr val="hlink"/>
                </a:solidFill>
                <a:latin typeface="Courier New" pitchFamily="49" charset="0"/>
              </a:rPr>
              <a:t>%d", var);</a:t>
            </a:r>
          </a:p>
          <a:p>
            <a:pPr>
              <a:lnSpc>
                <a:spcPct val="80000"/>
              </a:lnSpc>
              <a:buFont typeface="Wingdings" pitchFamily="2" charset="2"/>
              <a:buNone/>
            </a:pPr>
            <a:r>
              <a:rPr lang="en-US" b="1">
                <a:latin typeface="Courier New" pitchFamily="49" charset="0"/>
              </a:rPr>
              <a:t>exit(-1);</a:t>
            </a:r>
          </a:p>
          <a:p>
            <a:pPr>
              <a:lnSpc>
                <a:spcPct val="80000"/>
              </a:lnSpc>
              <a:buFont typeface="Wingdings" pitchFamily="2" charset="2"/>
              <a:buNone/>
            </a:pPr>
            <a:r>
              <a:rPr lang="en-US" b="1">
                <a:solidFill>
                  <a:schemeClr val="hlink"/>
                </a:solidFill>
                <a:latin typeface="Courier New" pitchFamily="49" charset="0"/>
              </a:rPr>
              <a:t>printf("%d", var * 2);</a:t>
            </a:r>
          </a:p>
        </p:txBody>
      </p:sp>
      <p:sp>
        <p:nvSpPr>
          <p:cNvPr id="650244" name="Text Box 4"/>
          <p:cNvSpPr txBox="1">
            <a:spLocks noChangeArrowheads="1"/>
          </p:cNvSpPr>
          <p:nvPr/>
        </p:nvSpPr>
        <p:spPr bwMode="auto">
          <a:xfrm>
            <a:off x="685800" y="3505200"/>
            <a:ext cx="7483475" cy="822325"/>
          </a:xfrm>
          <a:prstGeom prst="rect">
            <a:avLst/>
          </a:prstGeom>
          <a:noFill/>
          <a:ln w="9525">
            <a:noFill/>
            <a:miter lim="800000"/>
            <a:headEnd/>
            <a:tailEnd/>
          </a:ln>
          <a:effectLst/>
        </p:spPr>
        <p:txBody>
          <a:bodyPr>
            <a:spAutoFit/>
          </a:bodyPr>
          <a:lstStyle/>
          <a:p>
            <a:pPr algn="l"/>
            <a:r>
              <a:rPr lang="en-US" sz="2400"/>
              <a:t>Since the last statement never executes, the compiler can eliminate it.</a:t>
            </a:r>
          </a:p>
        </p:txBody>
      </p:sp>
      <p:sp>
        <p:nvSpPr>
          <p:cNvPr id="650245" name="Rectangle 5"/>
          <p:cNvSpPr>
            <a:spLocks noChangeArrowheads="1"/>
          </p:cNvSpPr>
          <p:nvPr/>
        </p:nvSpPr>
        <p:spPr bwMode="auto">
          <a:xfrm>
            <a:off x="4724400" y="1828800"/>
            <a:ext cx="3810000" cy="1600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a:latin typeface="Courier New" pitchFamily="49" charset="0"/>
              </a:rPr>
              <a:t>var = 5;</a:t>
            </a:r>
          </a:p>
          <a:p>
            <a:pPr marL="342900" indent="-342900" algn="l">
              <a:lnSpc>
                <a:spcPct val="90000"/>
              </a:lnSpc>
              <a:spcBef>
                <a:spcPct val="20000"/>
              </a:spcBef>
              <a:buClr>
                <a:schemeClr val="folHlink"/>
              </a:buClr>
              <a:buSzPct val="60000"/>
              <a:buFont typeface="Wingdings" pitchFamily="2" charset="2"/>
              <a:buNone/>
            </a:pPr>
            <a:r>
              <a:rPr lang="en-US" sz="2400" b="1">
                <a:solidFill>
                  <a:schemeClr val="hlink"/>
                </a:solidFill>
                <a:latin typeface="Courier New" pitchFamily="49" charset="0"/>
              </a:rPr>
              <a:t>printf("%d", var);</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exit(-1);</a:t>
            </a:r>
          </a:p>
        </p:txBody>
      </p:sp>
      <p:sp>
        <p:nvSpPr>
          <p:cNvPr id="650246" name="Text Box 6"/>
          <p:cNvSpPr txBox="1">
            <a:spLocks noChangeArrowheads="1"/>
          </p:cNvSpPr>
          <p:nvPr/>
        </p:nvSpPr>
        <p:spPr bwMode="auto">
          <a:xfrm>
            <a:off x="1603375" y="13541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0247" name="Text Box 7"/>
          <p:cNvSpPr txBox="1">
            <a:spLocks noChangeArrowheads="1"/>
          </p:cNvSpPr>
          <p:nvPr/>
        </p:nvSpPr>
        <p:spPr bwMode="auto">
          <a:xfrm>
            <a:off x="5178425" y="13541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Tree>
    <p:custDataLst>
      <p:tags r:id="rId1"/>
    </p:custDataLst>
    <p:extLst>
      <p:ext uri="{BB962C8B-B14F-4D97-AF65-F5344CB8AC3E}">
        <p14:creationId xmlns:p14="http://schemas.microsoft.com/office/powerpoint/2010/main" val="1183747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DAD588E4-E335-4FD2-8378-D0A1CF22B70C}" type="slidenum">
              <a:rPr lang="en-US"/>
              <a:pPr/>
              <a:t>54</a:t>
            </a:fld>
            <a:endParaRPr lang="en-US"/>
          </a:p>
        </p:txBody>
      </p:sp>
      <p:sp>
        <p:nvSpPr>
          <p:cNvPr id="651266" name="Rectangle 2"/>
          <p:cNvSpPr>
            <a:spLocks noGrp="1" noChangeArrowheads="1"/>
          </p:cNvSpPr>
          <p:nvPr>
            <p:ph type="title"/>
          </p:nvPr>
        </p:nvSpPr>
        <p:spPr/>
        <p:txBody>
          <a:bodyPr/>
          <a:lstStyle/>
          <a:p>
            <a:r>
              <a:rPr lang="en-US"/>
              <a:t>Strength Reduction (F90)</a:t>
            </a:r>
          </a:p>
        </p:txBody>
      </p:sp>
      <p:sp>
        <p:nvSpPr>
          <p:cNvPr id="651267" name="Rectangle 3"/>
          <p:cNvSpPr>
            <a:spLocks noGrp="1" noChangeArrowheads="1"/>
          </p:cNvSpPr>
          <p:nvPr>
            <p:ph type="body" idx="1"/>
          </p:nvPr>
        </p:nvSpPr>
        <p:spPr>
          <a:xfrm>
            <a:off x="609600" y="1981200"/>
            <a:ext cx="3263900" cy="1219200"/>
          </a:xfrm>
        </p:spPr>
        <p:txBody>
          <a:bodyPr/>
          <a:lstStyle/>
          <a:p>
            <a:pPr>
              <a:buFont typeface="Wingdings" pitchFamily="2" charset="2"/>
              <a:buNone/>
            </a:pPr>
            <a:r>
              <a:rPr lang="en-US" b="1">
                <a:latin typeface="Courier New" pitchFamily="49" charset="0"/>
              </a:rPr>
              <a:t>x = y</a:t>
            </a:r>
            <a:r>
              <a:rPr lang="en-US" b="1">
                <a:solidFill>
                  <a:srgbClr val="000099"/>
                </a:solidFill>
                <a:latin typeface="Courier New" pitchFamily="49" charset="0"/>
              </a:rPr>
              <a:t> </a:t>
            </a:r>
            <a:r>
              <a:rPr lang="en-US" b="1">
                <a:solidFill>
                  <a:schemeClr val="hlink"/>
                </a:solidFill>
                <a:latin typeface="Courier New" pitchFamily="49" charset="0"/>
              </a:rPr>
              <a:t>**</a:t>
            </a:r>
            <a:r>
              <a:rPr lang="en-US" b="1">
                <a:solidFill>
                  <a:srgbClr val="000099"/>
                </a:solidFill>
                <a:latin typeface="Courier New" pitchFamily="49" charset="0"/>
              </a:rPr>
              <a:t> </a:t>
            </a:r>
            <a:r>
              <a:rPr lang="en-US" b="1">
                <a:latin typeface="Courier New" pitchFamily="49" charset="0"/>
              </a:rPr>
              <a:t>2.0</a:t>
            </a:r>
          </a:p>
          <a:p>
            <a:pPr>
              <a:buFont typeface="Wingdings" pitchFamily="2" charset="2"/>
              <a:buNone/>
            </a:pPr>
            <a:r>
              <a:rPr lang="en-US" b="1">
                <a:latin typeface="Courier New" pitchFamily="49" charset="0"/>
              </a:rPr>
              <a:t>a = c</a:t>
            </a:r>
            <a:r>
              <a:rPr lang="en-US" b="1">
                <a:solidFill>
                  <a:srgbClr val="000099"/>
                </a:solidFill>
                <a:latin typeface="Courier New" pitchFamily="49" charset="0"/>
              </a:rPr>
              <a:t> </a:t>
            </a:r>
            <a:r>
              <a:rPr lang="en-US" b="1">
                <a:solidFill>
                  <a:schemeClr val="hlink"/>
                </a:solidFill>
                <a:latin typeface="Courier New" pitchFamily="49" charset="0"/>
              </a:rPr>
              <a:t>/</a:t>
            </a:r>
            <a:r>
              <a:rPr lang="en-US" b="1">
                <a:solidFill>
                  <a:srgbClr val="000099"/>
                </a:solidFill>
                <a:latin typeface="Courier New" pitchFamily="49" charset="0"/>
              </a:rPr>
              <a:t>  </a:t>
            </a:r>
            <a:r>
              <a:rPr lang="en-US" b="1">
                <a:latin typeface="Courier New" pitchFamily="49" charset="0"/>
              </a:rPr>
              <a:t>2.0</a:t>
            </a:r>
          </a:p>
        </p:txBody>
      </p:sp>
      <p:sp>
        <p:nvSpPr>
          <p:cNvPr id="651268" name="Rectangle 4"/>
          <p:cNvSpPr>
            <a:spLocks noChangeArrowheads="1"/>
          </p:cNvSpPr>
          <p:nvPr/>
        </p:nvSpPr>
        <p:spPr bwMode="auto">
          <a:xfrm>
            <a:off x="4876800" y="1981200"/>
            <a:ext cx="3200400" cy="1219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a:latin typeface="Courier New" pitchFamily="49" charset="0"/>
              </a:rPr>
              <a:t>x = y</a:t>
            </a:r>
            <a:r>
              <a:rPr lang="en-US" sz="2800" b="1">
                <a:solidFill>
                  <a:srgbClr val="000099"/>
                </a:solidFill>
                <a:latin typeface="Courier New" pitchFamily="49" charset="0"/>
              </a:rPr>
              <a:t> </a:t>
            </a:r>
            <a:r>
              <a:rPr lang="en-US" sz="2800" b="1">
                <a:solidFill>
                  <a:schemeClr val="folHlink"/>
                </a:solidFill>
                <a:latin typeface="Courier New" pitchFamily="49" charset="0"/>
              </a:rPr>
              <a:t>*</a:t>
            </a:r>
            <a:r>
              <a:rPr lang="en-US" sz="2800" b="1">
                <a:solidFill>
                  <a:srgbClr val="000099"/>
                </a:solidFill>
                <a:latin typeface="Courier New" pitchFamily="49" charset="0"/>
              </a:rPr>
              <a:t> </a:t>
            </a:r>
            <a:r>
              <a:rPr lang="en-US" sz="2800" b="1">
                <a:latin typeface="Courier New" pitchFamily="49" charset="0"/>
              </a:rPr>
              <a:t>y</a:t>
            </a:r>
          </a:p>
          <a:p>
            <a:pPr marL="342900" indent="-342900" algn="l">
              <a:spcBef>
                <a:spcPct val="20000"/>
              </a:spcBef>
              <a:buClr>
                <a:schemeClr val="folHlink"/>
              </a:buClr>
              <a:buSzPct val="60000"/>
              <a:buFont typeface="Wingdings" pitchFamily="2" charset="2"/>
              <a:buNone/>
            </a:pPr>
            <a:r>
              <a:rPr lang="en-US" sz="2800" b="1">
                <a:latin typeface="Courier New" pitchFamily="49" charset="0"/>
              </a:rPr>
              <a:t>a = c</a:t>
            </a:r>
            <a:r>
              <a:rPr lang="en-US" sz="2800" b="1">
                <a:solidFill>
                  <a:srgbClr val="000099"/>
                </a:solidFill>
                <a:latin typeface="Courier New" pitchFamily="49" charset="0"/>
              </a:rPr>
              <a:t> </a:t>
            </a:r>
            <a:r>
              <a:rPr lang="en-US" sz="2800" b="1">
                <a:solidFill>
                  <a:schemeClr val="folHlink"/>
                </a:solidFill>
                <a:latin typeface="Courier New" pitchFamily="49" charset="0"/>
              </a:rPr>
              <a:t>*</a:t>
            </a:r>
            <a:r>
              <a:rPr lang="en-US" sz="2800" b="1">
                <a:solidFill>
                  <a:srgbClr val="000099"/>
                </a:solidFill>
                <a:latin typeface="Courier New" pitchFamily="49" charset="0"/>
              </a:rPr>
              <a:t> </a:t>
            </a:r>
            <a:r>
              <a:rPr lang="en-US" sz="2800" b="1">
                <a:latin typeface="Courier New" pitchFamily="49" charset="0"/>
              </a:rPr>
              <a:t>0.5</a:t>
            </a:r>
          </a:p>
        </p:txBody>
      </p:sp>
      <p:sp>
        <p:nvSpPr>
          <p:cNvPr id="651269" name="Text Box 5"/>
          <p:cNvSpPr txBox="1">
            <a:spLocks noChangeArrowheads="1"/>
          </p:cNvSpPr>
          <p:nvPr/>
        </p:nvSpPr>
        <p:spPr bwMode="auto">
          <a:xfrm>
            <a:off x="1908175" y="14303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1270" name="Text Box 6"/>
          <p:cNvSpPr txBox="1">
            <a:spLocks noChangeArrowheads="1"/>
          </p:cNvSpPr>
          <p:nvPr/>
        </p:nvSpPr>
        <p:spPr bwMode="auto">
          <a:xfrm>
            <a:off x="5592763" y="14303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1271" name="Text Box 7"/>
          <p:cNvSpPr txBox="1">
            <a:spLocks noChangeArrowheads="1"/>
          </p:cNvSpPr>
          <p:nvPr/>
        </p:nvSpPr>
        <p:spPr bwMode="auto">
          <a:xfrm>
            <a:off x="685800" y="2971800"/>
            <a:ext cx="7924800" cy="2308324"/>
          </a:xfrm>
          <a:prstGeom prst="rect">
            <a:avLst/>
          </a:prstGeom>
          <a:noFill/>
          <a:ln w="9525">
            <a:noFill/>
            <a:miter lim="800000"/>
            <a:headEnd/>
            <a:tailEnd/>
          </a:ln>
          <a:effectLst/>
        </p:spPr>
        <p:txBody>
          <a:bodyPr>
            <a:spAutoFit/>
          </a:bodyPr>
          <a:lstStyle/>
          <a:p>
            <a:pPr algn="l"/>
            <a:r>
              <a:rPr lang="en-US" sz="2400" dirty="0"/>
              <a:t>Raising one value to the power of another, or dividing, is more expensive than multiplying.  If the compiler can tell that the power is a small integer, or that the denominator is a constant, it’ll use multiplication instead</a:t>
            </a:r>
            <a:r>
              <a:rPr lang="en-US" sz="2400" dirty="0" smtClean="0"/>
              <a:t>.</a:t>
            </a:r>
          </a:p>
          <a:p>
            <a:pPr algn="l"/>
            <a:endParaRPr lang="en-US" sz="2400" dirty="0"/>
          </a:p>
          <a:p>
            <a:pPr algn="l"/>
            <a:r>
              <a:rPr lang="en-US" sz="2400" dirty="0"/>
              <a:t>Note: In Fortran, “</a:t>
            </a:r>
            <a:r>
              <a:rPr lang="en-US" sz="2400" b="1" dirty="0">
                <a:latin typeface="Courier New" pitchFamily="49" charset="0"/>
              </a:rPr>
              <a:t>y</a:t>
            </a:r>
            <a:r>
              <a:rPr lang="en-US" sz="2400" b="1" dirty="0">
                <a:solidFill>
                  <a:srgbClr val="000099"/>
                </a:solidFill>
                <a:latin typeface="Courier New" pitchFamily="49" charset="0"/>
              </a:rPr>
              <a:t> </a:t>
            </a:r>
            <a:r>
              <a:rPr lang="en-US" sz="2400" b="1" dirty="0">
                <a:solidFill>
                  <a:schemeClr val="hlink"/>
                </a:solidFill>
                <a:latin typeface="Courier New" pitchFamily="49" charset="0"/>
              </a:rPr>
              <a:t>**</a:t>
            </a:r>
            <a:r>
              <a:rPr lang="en-US" sz="2400" b="1" dirty="0">
                <a:solidFill>
                  <a:srgbClr val="000099"/>
                </a:solidFill>
                <a:latin typeface="Courier New" pitchFamily="49" charset="0"/>
              </a:rPr>
              <a:t> </a:t>
            </a:r>
            <a:r>
              <a:rPr lang="en-US" sz="2400" b="1" dirty="0">
                <a:latin typeface="Courier New" pitchFamily="49" charset="0"/>
              </a:rPr>
              <a:t>2.0</a:t>
            </a:r>
            <a:r>
              <a:rPr lang="en-US" sz="2400" dirty="0"/>
              <a:t>” means “y to the power 2.”</a:t>
            </a:r>
          </a:p>
        </p:txBody>
      </p:sp>
    </p:spTree>
    <p:custDataLst>
      <p:tags r:id="rId1"/>
    </p:custDataLst>
    <p:extLst>
      <p:ext uri="{BB962C8B-B14F-4D97-AF65-F5344CB8AC3E}">
        <p14:creationId xmlns:p14="http://schemas.microsoft.com/office/powerpoint/2010/main" val="2753262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3BEFE682-6A1C-4756-9281-4EBC9170141B}" type="slidenum">
              <a:rPr lang="en-US"/>
              <a:pPr/>
              <a:t>55</a:t>
            </a:fld>
            <a:endParaRPr lang="en-US"/>
          </a:p>
        </p:txBody>
      </p:sp>
      <p:sp>
        <p:nvSpPr>
          <p:cNvPr id="652290" name="Rectangle 2"/>
          <p:cNvSpPr>
            <a:spLocks noGrp="1" noChangeArrowheads="1"/>
          </p:cNvSpPr>
          <p:nvPr>
            <p:ph type="title"/>
          </p:nvPr>
        </p:nvSpPr>
        <p:spPr/>
        <p:txBody>
          <a:bodyPr/>
          <a:lstStyle/>
          <a:p>
            <a:r>
              <a:rPr lang="en-US"/>
              <a:t>Strength Reduction (C)</a:t>
            </a:r>
          </a:p>
        </p:txBody>
      </p:sp>
      <p:sp>
        <p:nvSpPr>
          <p:cNvPr id="652291" name="Rectangle 3"/>
          <p:cNvSpPr>
            <a:spLocks noGrp="1" noChangeArrowheads="1"/>
          </p:cNvSpPr>
          <p:nvPr>
            <p:ph type="body" idx="1"/>
          </p:nvPr>
        </p:nvSpPr>
        <p:spPr>
          <a:xfrm>
            <a:off x="609600" y="1981200"/>
            <a:ext cx="3263900" cy="1219200"/>
          </a:xfrm>
        </p:spPr>
        <p:txBody>
          <a:bodyPr/>
          <a:lstStyle/>
          <a:p>
            <a:pPr>
              <a:buFont typeface="Wingdings" pitchFamily="2" charset="2"/>
              <a:buNone/>
            </a:pPr>
            <a:r>
              <a:rPr lang="en-US" b="1">
                <a:latin typeface="Courier New" pitchFamily="49" charset="0"/>
              </a:rPr>
              <a:t>x = pow(y, 2.0);</a:t>
            </a:r>
          </a:p>
          <a:p>
            <a:pPr>
              <a:buFont typeface="Wingdings" pitchFamily="2" charset="2"/>
              <a:buNone/>
            </a:pPr>
            <a:r>
              <a:rPr lang="en-US" b="1">
                <a:latin typeface="Courier New" pitchFamily="49" charset="0"/>
              </a:rPr>
              <a:t>a = c</a:t>
            </a:r>
            <a:r>
              <a:rPr lang="en-US" b="1">
                <a:solidFill>
                  <a:srgbClr val="000099"/>
                </a:solidFill>
                <a:latin typeface="Courier New" pitchFamily="49" charset="0"/>
              </a:rPr>
              <a:t> </a:t>
            </a:r>
            <a:r>
              <a:rPr lang="en-US" b="1">
                <a:solidFill>
                  <a:schemeClr val="hlink"/>
                </a:solidFill>
                <a:latin typeface="Courier New" pitchFamily="49" charset="0"/>
              </a:rPr>
              <a:t>/</a:t>
            </a:r>
            <a:r>
              <a:rPr lang="en-US" b="1">
                <a:solidFill>
                  <a:srgbClr val="000099"/>
                </a:solidFill>
                <a:latin typeface="Courier New" pitchFamily="49" charset="0"/>
              </a:rPr>
              <a:t>  </a:t>
            </a:r>
            <a:r>
              <a:rPr lang="en-US" b="1">
                <a:latin typeface="Courier New" pitchFamily="49" charset="0"/>
              </a:rPr>
              <a:t>2.0;</a:t>
            </a:r>
          </a:p>
        </p:txBody>
      </p:sp>
      <p:sp>
        <p:nvSpPr>
          <p:cNvPr id="652292" name="Rectangle 4"/>
          <p:cNvSpPr>
            <a:spLocks noChangeArrowheads="1"/>
          </p:cNvSpPr>
          <p:nvPr/>
        </p:nvSpPr>
        <p:spPr bwMode="auto">
          <a:xfrm>
            <a:off x="4876800" y="1981200"/>
            <a:ext cx="3200400" cy="1219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a:latin typeface="Courier New" pitchFamily="49" charset="0"/>
              </a:rPr>
              <a:t>x = y</a:t>
            </a:r>
            <a:r>
              <a:rPr lang="en-US" sz="2800" b="1">
                <a:solidFill>
                  <a:srgbClr val="000099"/>
                </a:solidFill>
                <a:latin typeface="Courier New" pitchFamily="49" charset="0"/>
              </a:rPr>
              <a:t> </a:t>
            </a:r>
            <a:r>
              <a:rPr lang="en-US" sz="2800" b="1">
                <a:solidFill>
                  <a:schemeClr val="folHlink"/>
                </a:solidFill>
                <a:latin typeface="Courier New" pitchFamily="49" charset="0"/>
              </a:rPr>
              <a:t>*</a:t>
            </a:r>
            <a:r>
              <a:rPr lang="en-US" sz="2800" b="1">
                <a:solidFill>
                  <a:srgbClr val="000099"/>
                </a:solidFill>
                <a:latin typeface="Courier New" pitchFamily="49" charset="0"/>
              </a:rPr>
              <a:t> </a:t>
            </a:r>
            <a:r>
              <a:rPr lang="en-US" sz="2800" b="1">
                <a:latin typeface="Courier New" pitchFamily="49" charset="0"/>
              </a:rPr>
              <a:t>y;</a:t>
            </a:r>
          </a:p>
          <a:p>
            <a:pPr marL="342900" indent="-342900" algn="l">
              <a:spcBef>
                <a:spcPct val="20000"/>
              </a:spcBef>
              <a:buClr>
                <a:schemeClr val="folHlink"/>
              </a:buClr>
              <a:buSzPct val="60000"/>
              <a:buFont typeface="Wingdings" pitchFamily="2" charset="2"/>
              <a:buNone/>
            </a:pPr>
            <a:r>
              <a:rPr lang="en-US" sz="2800" b="1">
                <a:latin typeface="Courier New" pitchFamily="49" charset="0"/>
              </a:rPr>
              <a:t>a = c</a:t>
            </a:r>
            <a:r>
              <a:rPr lang="en-US" sz="2800" b="1">
                <a:solidFill>
                  <a:srgbClr val="000099"/>
                </a:solidFill>
                <a:latin typeface="Courier New" pitchFamily="49" charset="0"/>
              </a:rPr>
              <a:t> </a:t>
            </a:r>
            <a:r>
              <a:rPr lang="en-US" sz="2800" b="1">
                <a:solidFill>
                  <a:schemeClr val="folHlink"/>
                </a:solidFill>
                <a:latin typeface="Courier New" pitchFamily="49" charset="0"/>
              </a:rPr>
              <a:t>*</a:t>
            </a:r>
            <a:r>
              <a:rPr lang="en-US" sz="2800" b="1">
                <a:solidFill>
                  <a:srgbClr val="000099"/>
                </a:solidFill>
                <a:latin typeface="Courier New" pitchFamily="49" charset="0"/>
              </a:rPr>
              <a:t> </a:t>
            </a:r>
            <a:r>
              <a:rPr lang="en-US" sz="2800" b="1">
                <a:latin typeface="Courier New" pitchFamily="49" charset="0"/>
              </a:rPr>
              <a:t>0.5;</a:t>
            </a:r>
          </a:p>
        </p:txBody>
      </p:sp>
      <p:sp>
        <p:nvSpPr>
          <p:cNvPr id="652293" name="Text Box 5"/>
          <p:cNvSpPr txBox="1">
            <a:spLocks noChangeArrowheads="1"/>
          </p:cNvSpPr>
          <p:nvPr/>
        </p:nvSpPr>
        <p:spPr bwMode="auto">
          <a:xfrm>
            <a:off x="1908175" y="14303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2294" name="Text Box 6"/>
          <p:cNvSpPr txBox="1">
            <a:spLocks noChangeArrowheads="1"/>
          </p:cNvSpPr>
          <p:nvPr/>
        </p:nvSpPr>
        <p:spPr bwMode="auto">
          <a:xfrm>
            <a:off x="5592763" y="14303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2295" name="Text Box 7"/>
          <p:cNvSpPr txBox="1">
            <a:spLocks noChangeArrowheads="1"/>
          </p:cNvSpPr>
          <p:nvPr/>
        </p:nvSpPr>
        <p:spPr bwMode="auto">
          <a:xfrm>
            <a:off x="685800" y="2971800"/>
            <a:ext cx="7924800" cy="2308324"/>
          </a:xfrm>
          <a:prstGeom prst="rect">
            <a:avLst/>
          </a:prstGeom>
          <a:noFill/>
          <a:ln w="9525">
            <a:noFill/>
            <a:miter lim="800000"/>
            <a:headEnd/>
            <a:tailEnd/>
          </a:ln>
          <a:effectLst/>
        </p:spPr>
        <p:txBody>
          <a:bodyPr>
            <a:spAutoFit/>
          </a:bodyPr>
          <a:lstStyle/>
          <a:p>
            <a:pPr algn="l"/>
            <a:r>
              <a:rPr lang="en-US" sz="2400" dirty="0"/>
              <a:t>Raising one value to the power of another, or dividing, is more expensive than multiplying.  If the compiler can tell that the power is a small integer, or that the denominator is a constant, it’ll use multiplication instead.</a:t>
            </a:r>
          </a:p>
          <a:p>
            <a:pPr algn="l"/>
            <a:endParaRPr lang="en-US" sz="2400" dirty="0" smtClean="0"/>
          </a:p>
          <a:p>
            <a:pPr algn="l"/>
            <a:r>
              <a:rPr lang="en-US" sz="2400" dirty="0" smtClean="0"/>
              <a:t>Note</a:t>
            </a:r>
            <a:r>
              <a:rPr lang="en-US" sz="2400" dirty="0"/>
              <a:t>: In C, “</a:t>
            </a:r>
            <a:r>
              <a:rPr lang="en-US" sz="2400" b="1" dirty="0" err="1">
                <a:latin typeface="Courier New" pitchFamily="49" charset="0"/>
              </a:rPr>
              <a:t>pow</a:t>
            </a:r>
            <a:r>
              <a:rPr lang="en-US" sz="2400" b="1" dirty="0">
                <a:latin typeface="Courier New" pitchFamily="49" charset="0"/>
              </a:rPr>
              <a:t>(y, 2.0)</a:t>
            </a:r>
            <a:r>
              <a:rPr lang="en-US" sz="2400" dirty="0"/>
              <a:t>” means “y to </a:t>
            </a:r>
            <a:r>
              <a:rPr lang="en-US" sz="2400" dirty="0" smtClean="0"/>
              <a:t>the power </a:t>
            </a:r>
            <a:r>
              <a:rPr lang="en-US" sz="2400" dirty="0"/>
              <a:t>2.”</a:t>
            </a:r>
          </a:p>
        </p:txBody>
      </p:sp>
    </p:spTree>
    <p:custDataLst>
      <p:tags r:id="rId1"/>
    </p:custDataLst>
    <p:extLst>
      <p:ext uri="{BB962C8B-B14F-4D97-AF65-F5344CB8AC3E}">
        <p14:creationId xmlns:p14="http://schemas.microsoft.com/office/powerpoint/2010/main" val="427840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36C2BAE3-B7D0-45B6-94DB-31A391016DAE}" type="slidenum">
              <a:rPr lang="en-US"/>
              <a:pPr/>
              <a:t>56</a:t>
            </a:fld>
            <a:endParaRPr lang="en-US"/>
          </a:p>
        </p:txBody>
      </p:sp>
      <p:sp>
        <p:nvSpPr>
          <p:cNvPr id="653314" name="Rectangle 2"/>
          <p:cNvSpPr>
            <a:spLocks noGrp="1" noChangeArrowheads="1"/>
          </p:cNvSpPr>
          <p:nvPr>
            <p:ph type="title"/>
          </p:nvPr>
        </p:nvSpPr>
        <p:spPr/>
        <p:txBody>
          <a:bodyPr/>
          <a:lstStyle/>
          <a:p>
            <a:r>
              <a:rPr lang="en-US" sz="3350" dirty="0"/>
              <a:t>Common </a:t>
            </a:r>
            <a:r>
              <a:rPr lang="en-US" sz="3350" dirty="0" err="1"/>
              <a:t>Subexpression</a:t>
            </a:r>
            <a:r>
              <a:rPr lang="en-US" sz="3350" dirty="0"/>
              <a:t> </a:t>
            </a:r>
            <a:r>
              <a:rPr lang="en-US" sz="3350" dirty="0" smtClean="0"/>
              <a:t>Elimination (F90)</a:t>
            </a:r>
            <a:endParaRPr lang="en-US" sz="3350" dirty="0"/>
          </a:p>
        </p:txBody>
      </p:sp>
      <p:sp>
        <p:nvSpPr>
          <p:cNvPr id="653315" name="Rectangle 3"/>
          <p:cNvSpPr>
            <a:spLocks noGrp="1" noChangeArrowheads="1"/>
          </p:cNvSpPr>
          <p:nvPr>
            <p:ph type="body" idx="1"/>
          </p:nvPr>
        </p:nvSpPr>
        <p:spPr>
          <a:xfrm>
            <a:off x="609600" y="1905000"/>
            <a:ext cx="3810000" cy="1219200"/>
          </a:xfrm>
        </p:spPr>
        <p:txBody>
          <a:bodyPr/>
          <a:lstStyle/>
          <a:p>
            <a:pPr>
              <a:buFont typeface="Wingdings" pitchFamily="2" charset="2"/>
              <a:buNone/>
            </a:pPr>
            <a:r>
              <a:rPr lang="en-US" b="1">
                <a:latin typeface="Courier New" pitchFamily="49" charset="0"/>
              </a:rPr>
              <a:t>d = c *</a:t>
            </a:r>
            <a:r>
              <a:rPr lang="en-US" b="1">
                <a:solidFill>
                  <a:srgbClr val="000099"/>
                </a:solidFill>
                <a:latin typeface="Courier New" pitchFamily="49" charset="0"/>
              </a:rPr>
              <a:t> </a:t>
            </a:r>
            <a:r>
              <a:rPr lang="en-US" b="1">
                <a:solidFill>
                  <a:schemeClr val="hlink"/>
                </a:solidFill>
                <a:latin typeface="Courier New" pitchFamily="49" charset="0"/>
              </a:rPr>
              <a:t>(a / b)</a:t>
            </a:r>
          </a:p>
          <a:p>
            <a:pPr>
              <a:buFont typeface="Wingdings" pitchFamily="2" charset="2"/>
              <a:buNone/>
            </a:pPr>
            <a:r>
              <a:rPr lang="en-US" b="1">
                <a:latin typeface="Courier New" pitchFamily="49" charset="0"/>
              </a:rPr>
              <a:t>e =</a:t>
            </a:r>
            <a:r>
              <a:rPr lang="en-US" b="1">
                <a:solidFill>
                  <a:srgbClr val="000099"/>
                </a:solidFill>
                <a:latin typeface="Courier New" pitchFamily="49" charset="0"/>
              </a:rPr>
              <a:t> </a:t>
            </a:r>
            <a:r>
              <a:rPr lang="en-US" b="1">
                <a:solidFill>
                  <a:schemeClr val="hlink"/>
                </a:solidFill>
                <a:latin typeface="Courier New" pitchFamily="49" charset="0"/>
              </a:rPr>
              <a:t>(a / b)</a:t>
            </a:r>
            <a:r>
              <a:rPr lang="en-US" b="1">
                <a:solidFill>
                  <a:srgbClr val="000099"/>
                </a:solidFill>
                <a:latin typeface="Courier New" pitchFamily="49" charset="0"/>
              </a:rPr>
              <a:t> </a:t>
            </a:r>
            <a:r>
              <a:rPr lang="en-US" b="1">
                <a:latin typeface="Courier New" pitchFamily="49" charset="0"/>
              </a:rPr>
              <a:t>* 2.0</a:t>
            </a:r>
          </a:p>
        </p:txBody>
      </p:sp>
      <p:sp>
        <p:nvSpPr>
          <p:cNvPr id="653316" name="Rectangle 4"/>
          <p:cNvSpPr>
            <a:spLocks noChangeArrowheads="1"/>
          </p:cNvSpPr>
          <p:nvPr/>
        </p:nvSpPr>
        <p:spPr bwMode="auto">
          <a:xfrm>
            <a:off x="4648200" y="1905000"/>
            <a:ext cx="3886200" cy="18288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a:solidFill>
                  <a:schemeClr val="folHlink"/>
                </a:solidFill>
                <a:latin typeface="Courier New" pitchFamily="49" charset="0"/>
              </a:rPr>
              <a:t>adivb = a / b</a:t>
            </a:r>
          </a:p>
          <a:p>
            <a:pPr marL="342900" indent="-342900" algn="l">
              <a:spcBef>
                <a:spcPct val="20000"/>
              </a:spcBef>
              <a:buClr>
                <a:schemeClr val="folHlink"/>
              </a:buClr>
              <a:buSzPct val="60000"/>
              <a:buFont typeface="Wingdings" pitchFamily="2" charset="2"/>
              <a:buNone/>
            </a:pPr>
            <a:r>
              <a:rPr lang="en-US" sz="2800" b="1">
                <a:latin typeface="Courier New" pitchFamily="49" charset="0"/>
              </a:rPr>
              <a:t>d = c *</a:t>
            </a:r>
            <a:r>
              <a:rPr lang="en-US" sz="2800" b="1">
                <a:solidFill>
                  <a:srgbClr val="000099"/>
                </a:solidFill>
                <a:latin typeface="Courier New" pitchFamily="49" charset="0"/>
              </a:rPr>
              <a:t> </a:t>
            </a:r>
            <a:r>
              <a:rPr lang="en-US" sz="2800" b="1">
                <a:solidFill>
                  <a:schemeClr val="folHlink"/>
                </a:solidFill>
                <a:latin typeface="Courier New" pitchFamily="49" charset="0"/>
              </a:rPr>
              <a:t>adivb</a:t>
            </a:r>
          </a:p>
          <a:p>
            <a:pPr marL="342900" indent="-342900" algn="l">
              <a:spcBef>
                <a:spcPct val="20000"/>
              </a:spcBef>
              <a:buClr>
                <a:schemeClr val="folHlink"/>
              </a:buClr>
              <a:buSzPct val="60000"/>
              <a:buFont typeface="Wingdings" pitchFamily="2" charset="2"/>
              <a:buNone/>
            </a:pPr>
            <a:r>
              <a:rPr lang="en-US" sz="2800" b="1">
                <a:latin typeface="Courier New" pitchFamily="49" charset="0"/>
              </a:rPr>
              <a:t>e =</a:t>
            </a:r>
            <a:r>
              <a:rPr lang="en-US" sz="2800" b="1">
                <a:solidFill>
                  <a:srgbClr val="000099"/>
                </a:solidFill>
                <a:latin typeface="Courier New" pitchFamily="49" charset="0"/>
              </a:rPr>
              <a:t> </a:t>
            </a:r>
            <a:r>
              <a:rPr lang="en-US" sz="2800" b="1">
                <a:solidFill>
                  <a:schemeClr val="folHlink"/>
                </a:solidFill>
                <a:latin typeface="Courier New" pitchFamily="49" charset="0"/>
              </a:rPr>
              <a:t>adivb</a:t>
            </a:r>
            <a:r>
              <a:rPr lang="en-US" sz="2800" b="1">
                <a:solidFill>
                  <a:srgbClr val="000099"/>
                </a:solidFill>
                <a:latin typeface="Courier New" pitchFamily="49" charset="0"/>
              </a:rPr>
              <a:t> </a:t>
            </a:r>
            <a:r>
              <a:rPr lang="en-US" sz="2800" b="1">
                <a:latin typeface="Courier New" pitchFamily="49" charset="0"/>
              </a:rPr>
              <a:t>* 2.0</a:t>
            </a:r>
          </a:p>
        </p:txBody>
      </p:sp>
      <p:sp>
        <p:nvSpPr>
          <p:cNvPr id="653317" name="Text Box 5"/>
          <p:cNvSpPr txBox="1">
            <a:spLocks noChangeArrowheads="1"/>
          </p:cNvSpPr>
          <p:nvPr/>
        </p:nvSpPr>
        <p:spPr bwMode="auto">
          <a:xfrm>
            <a:off x="1831975" y="12779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3318" name="Text Box 6"/>
          <p:cNvSpPr txBox="1">
            <a:spLocks noChangeArrowheads="1"/>
          </p:cNvSpPr>
          <p:nvPr/>
        </p:nvSpPr>
        <p:spPr bwMode="auto">
          <a:xfrm>
            <a:off x="5899150" y="12779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3319" name="Text Box 7"/>
          <p:cNvSpPr txBox="1">
            <a:spLocks noChangeArrowheads="1"/>
          </p:cNvSpPr>
          <p:nvPr/>
        </p:nvSpPr>
        <p:spPr bwMode="auto">
          <a:xfrm>
            <a:off x="762000" y="3581400"/>
            <a:ext cx="7635875" cy="1938992"/>
          </a:xfrm>
          <a:prstGeom prst="rect">
            <a:avLst/>
          </a:prstGeom>
          <a:noFill/>
          <a:ln w="9525">
            <a:noFill/>
            <a:miter lim="800000"/>
            <a:headEnd/>
            <a:tailEnd/>
          </a:ln>
          <a:effectLst/>
        </p:spPr>
        <p:txBody>
          <a:bodyPr>
            <a:spAutoFit/>
          </a:bodyPr>
          <a:lstStyle/>
          <a:p>
            <a:pPr algn="l"/>
            <a:r>
              <a:rPr lang="en-US" sz="2400" dirty="0"/>
              <a:t>The </a:t>
            </a:r>
            <a:r>
              <a:rPr lang="en-US" sz="2400" dirty="0" err="1"/>
              <a:t>subexpression</a:t>
            </a:r>
            <a:r>
              <a:rPr lang="en-US" sz="2400" dirty="0">
                <a:latin typeface="Tahoma" pitchFamily="34" charset="0"/>
              </a:rPr>
              <a:t> </a:t>
            </a:r>
            <a:r>
              <a:rPr lang="en-US" sz="2400" b="1" dirty="0">
                <a:solidFill>
                  <a:schemeClr val="hlink"/>
                </a:solidFill>
                <a:latin typeface="Courier New" pitchFamily="49" charset="0"/>
              </a:rPr>
              <a:t>(a / b)</a:t>
            </a:r>
            <a:r>
              <a:rPr lang="en-US" sz="2400" dirty="0">
                <a:latin typeface="Tahoma" pitchFamily="34" charset="0"/>
              </a:rPr>
              <a:t> </a:t>
            </a:r>
            <a:r>
              <a:rPr lang="en-US" sz="2400" dirty="0"/>
              <a:t>occurs in both assignment statements, so there’s no point in calculating it twice.</a:t>
            </a:r>
          </a:p>
          <a:p>
            <a:pPr algn="l"/>
            <a:endParaRPr lang="en-US" sz="2400" dirty="0" smtClean="0"/>
          </a:p>
          <a:p>
            <a:pPr algn="l"/>
            <a:r>
              <a:rPr lang="en-US" sz="2400" dirty="0" smtClean="0"/>
              <a:t>This </a:t>
            </a:r>
            <a:r>
              <a:rPr lang="en-US" sz="2400" dirty="0"/>
              <a:t>is typically only worth doing if the common </a:t>
            </a:r>
            <a:r>
              <a:rPr lang="en-US" sz="2400" dirty="0" err="1"/>
              <a:t>subexpression</a:t>
            </a:r>
            <a:r>
              <a:rPr lang="en-US" sz="2400" dirty="0"/>
              <a:t> is expensive to calculate.</a:t>
            </a:r>
          </a:p>
        </p:txBody>
      </p:sp>
    </p:spTree>
    <p:custDataLst>
      <p:tags r:id="rId1"/>
    </p:custDataLst>
    <p:extLst>
      <p:ext uri="{BB962C8B-B14F-4D97-AF65-F5344CB8AC3E}">
        <p14:creationId xmlns:p14="http://schemas.microsoft.com/office/powerpoint/2010/main" val="1819662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36C2BAE3-B7D0-45B6-94DB-31A391016DAE}" type="slidenum">
              <a:rPr lang="en-US"/>
              <a:pPr/>
              <a:t>57</a:t>
            </a:fld>
            <a:endParaRPr lang="en-US"/>
          </a:p>
        </p:txBody>
      </p:sp>
      <p:sp>
        <p:nvSpPr>
          <p:cNvPr id="653314" name="Rectangle 2"/>
          <p:cNvSpPr>
            <a:spLocks noGrp="1" noChangeArrowheads="1"/>
          </p:cNvSpPr>
          <p:nvPr>
            <p:ph type="title"/>
          </p:nvPr>
        </p:nvSpPr>
        <p:spPr/>
        <p:txBody>
          <a:bodyPr/>
          <a:lstStyle/>
          <a:p>
            <a:r>
              <a:rPr lang="en-US" sz="3400" dirty="0"/>
              <a:t>Common </a:t>
            </a:r>
            <a:r>
              <a:rPr lang="en-US" sz="3400" dirty="0" err="1"/>
              <a:t>Subexpression</a:t>
            </a:r>
            <a:r>
              <a:rPr lang="en-US" sz="3400" dirty="0"/>
              <a:t> </a:t>
            </a:r>
            <a:r>
              <a:rPr lang="en-US" sz="3400" dirty="0" smtClean="0"/>
              <a:t>Elimination (C)</a:t>
            </a:r>
            <a:endParaRPr lang="en-US" sz="3400" dirty="0"/>
          </a:p>
        </p:txBody>
      </p:sp>
      <p:sp>
        <p:nvSpPr>
          <p:cNvPr id="653315" name="Rectangle 3"/>
          <p:cNvSpPr>
            <a:spLocks noGrp="1" noChangeArrowheads="1"/>
          </p:cNvSpPr>
          <p:nvPr>
            <p:ph type="body" idx="1"/>
          </p:nvPr>
        </p:nvSpPr>
        <p:spPr>
          <a:xfrm>
            <a:off x="609600" y="1905000"/>
            <a:ext cx="3810000" cy="1219200"/>
          </a:xfrm>
        </p:spPr>
        <p:txBody>
          <a:bodyPr/>
          <a:lstStyle/>
          <a:p>
            <a:pPr>
              <a:buFont typeface="Wingdings" pitchFamily="2" charset="2"/>
              <a:buNone/>
            </a:pPr>
            <a:r>
              <a:rPr lang="en-US" b="1" dirty="0">
                <a:latin typeface="Courier New" pitchFamily="49" charset="0"/>
              </a:rPr>
              <a:t>d = c *</a:t>
            </a:r>
            <a:r>
              <a:rPr lang="en-US" b="1" dirty="0">
                <a:solidFill>
                  <a:srgbClr val="000099"/>
                </a:solidFill>
                <a:latin typeface="Courier New" pitchFamily="49" charset="0"/>
              </a:rPr>
              <a:t> </a:t>
            </a:r>
            <a:r>
              <a:rPr lang="en-US" b="1" dirty="0">
                <a:solidFill>
                  <a:schemeClr val="hlink"/>
                </a:solidFill>
                <a:latin typeface="Courier New" pitchFamily="49" charset="0"/>
              </a:rPr>
              <a:t>(a / b</a:t>
            </a:r>
            <a:r>
              <a:rPr lang="en-US" b="1" dirty="0" smtClean="0">
                <a:solidFill>
                  <a:schemeClr val="hlink"/>
                </a:solidFill>
                <a:latin typeface="Courier New" pitchFamily="49" charset="0"/>
              </a:rPr>
              <a:t>);</a:t>
            </a:r>
            <a:endParaRPr lang="en-US" b="1" dirty="0">
              <a:solidFill>
                <a:schemeClr val="hlink"/>
              </a:solidFill>
              <a:latin typeface="Courier New" pitchFamily="49" charset="0"/>
            </a:endParaRPr>
          </a:p>
          <a:p>
            <a:pPr>
              <a:buFont typeface="Wingdings" pitchFamily="2" charset="2"/>
              <a:buNone/>
            </a:pPr>
            <a:r>
              <a:rPr lang="en-US" b="1" dirty="0">
                <a:latin typeface="Courier New" pitchFamily="49" charset="0"/>
              </a:rPr>
              <a:t>e =</a:t>
            </a:r>
            <a:r>
              <a:rPr lang="en-US" b="1" dirty="0">
                <a:solidFill>
                  <a:srgbClr val="000099"/>
                </a:solidFill>
                <a:latin typeface="Courier New" pitchFamily="49" charset="0"/>
              </a:rPr>
              <a:t> </a:t>
            </a:r>
            <a:r>
              <a:rPr lang="en-US" b="1" dirty="0">
                <a:solidFill>
                  <a:schemeClr val="hlink"/>
                </a:solidFill>
                <a:latin typeface="Courier New" pitchFamily="49" charset="0"/>
              </a:rPr>
              <a:t>(a / b)</a:t>
            </a:r>
            <a:r>
              <a:rPr lang="en-US" b="1" dirty="0">
                <a:solidFill>
                  <a:srgbClr val="000099"/>
                </a:solidFill>
                <a:latin typeface="Courier New" pitchFamily="49" charset="0"/>
              </a:rPr>
              <a:t> </a:t>
            </a:r>
            <a:r>
              <a:rPr lang="en-US" b="1" dirty="0">
                <a:latin typeface="Courier New" pitchFamily="49" charset="0"/>
              </a:rPr>
              <a:t>* </a:t>
            </a:r>
            <a:r>
              <a:rPr lang="en-US" b="1" dirty="0" smtClean="0">
                <a:latin typeface="Courier New" pitchFamily="49" charset="0"/>
              </a:rPr>
              <a:t>2.0;</a:t>
            </a:r>
            <a:endParaRPr lang="en-US" b="1" dirty="0">
              <a:latin typeface="Courier New" pitchFamily="49" charset="0"/>
            </a:endParaRPr>
          </a:p>
        </p:txBody>
      </p:sp>
      <p:sp>
        <p:nvSpPr>
          <p:cNvPr id="653316" name="Rectangle 4"/>
          <p:cNvSpPr>
            <a:spLocks noChangeArrowheads="1"/>
          </p:cNvSpPr>
          <p:nvPr/>
        </p:nvSpPr>
        <p:spPr bwMode="auto">
          <a:xfrm>
            <a:off x="4648200" y="1905000"/>
            <a:ext cx="3886200" cy="18288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800" b="1" dirty="0" err="1">
                <a:solidFill>
                  <a:schemeClr val="folHlink"/>
                </a:solidFill>
                <a:latin typeface="Courier New" pitchFamily="49" charset="0"/>
              </a:rPr>
              <a:t>adivb</a:t>
            </a:r>
            <a:r>
              <a:rPr lang="en-US" sz="2800" b="1" dirty="0">
                <a:solidFill>
                  <a:schemeClr val="folHlink"/>
                </a:solidFill>
                <a:latin typeface="Courier New" pitchFamily="49" charset="0"/>
              </a:rPr>
              <a:t> = a / </a:t>
            </a:r>
            <a:r>
              <a:rPr lang="en-US" sz="2800" b="1" dirty="0" smtClean="0">
                <a:solidFill>
                  <a:schemeClr val="folHlink"/>
                </a:solidFill>
                <a:latin typeface="Courier New" pitchFamily="49" charset="0"/>
              </a:rPr>
              <a:t>b;</a:t>
            </a:r>
            <a:endParaRPr lang="en-US" sz="2800" b="1" dirty="0">
              <a:solidFill>
                <a:schemeClr val="folHlink"/>
              </a:solidFill>
              <a:latin typeface="Courier New" pitchFamily="49" charset="0"/>
            </a:endParaRPr>
          </a:p>
          <a:p>
            <a:pPr marL="342900" indent="-342900" algn="l">
              <a:spcBef>
                <a:spcPct val="20000"/>
              </a:spcBef>
              <a:buClr>
                <a:schemeClr val="folHlink"/>
              </a:buClr>
              <a:buSzPct val="60000"/>
              <a:buFont typeface="Wingdings" pitchFamily="2" charset="2"/>
              <a:buNone/>
            </a:pPr>
            <a:r>
              <a:rPr lang="en-US" sz="2800" b="1" dirty="0">
                <a:latin typeface="Courier New" pitchFamily="49" charset="0"/>
              </a:rPr>
              <a:t>d = c *</a:t>
            </a:r>
            <a:r>
              <a:rPr lang="en-US" sz="2800" b="1" dirty="0">
                <a:solidFill>
                  <a:srgbClr val="000099"/>
                </a:solidFill>
                <a:latin typeface="Courier New" pitchFamily="49" charset="0"/>
              </a:rPr>
              <a:t> </a:t>
            </a:r>
            <a:r>
              <a:rPr lang="en-US" sz="2800" b="1" dirty="0" err="1" smtClean="0">
                <a:solidFill>
                  <a:schemeClr val="folHlink"/>
                </a:solidFill>
                <a:latin typeface="Courier New" pitchFamily="49" charset="0"/>
              </a:rPr>
              <a:t>adivb</a:t>
            </a:r>
            <a:r>
              <a:rPr lang="en-US" sz="2800" b="1" dirty="0" smtClean="0">
                <a:solidFill>
                  <a:schemeClr val="folHlink"/>
                </a:solidFill>
                <a:latin typeface="Courier New" pitchFamily="49" charset="0"/>
              </a:rPr>
              <a:t>;</a:t>
            </a:r>
            <a:endParaRPr lang="en-US" sz="2800" b="1" dirty="0">
              <a:solidFill>
                <a:schemeClr val="folHlink"/>
              </a:solidFill>
              <a:latin typeface="Courier New" pitchFamily="49" charset="0"/>
            </a:endParaRPr>
          </a:p>
          <a:p>
            <a:pPr marL="342900" indent="-342900" algn="l">
              <a:spcBef>
                <a:spcPct val="20000"/>
              </a:spcBef>
              <a:buClr>
                <a:schemeClr val="folHlink"/>
              </a:buClr>
              <a:buSzPct val="60000"/>
              <a:buFont typeface="Wingdings" pitchFamily="2" charset="2"/>
              <a:buNone/>
            </a:pPr>
            <a:r>
              <a:rPr lang="en-US" sz="2800" b="1" dirty="0">
                <a:latin typeface="Courier New" pitchFamily="49" charset="0"/>
              </a:rPr>
              <a:t>e =</a:t>
            </a:r>
            <a:r>
              <a:rPr lang="en-US" sz="2800" b="1" dirty="0">
                <a:solidFill>
                  <a:srgbClr val="000099"/>
                </a:solidFill>
                <a:latin typeface="Courier New" pitchFamily="49" charset="0"/>
              </a:rPr>
              <a:t> </a:t>
            </a:r>
            <a:r>
              <a:rPr lang="en-US" sz="2800" b="1" dirty="0" err="1">
                <a:solidFill>
                  <a:schemeClr val="folHlink"/>
                </a:solidFill>
                <a:latin typeface="Courier New" pitchFamily="49" charset="0"/>
              </a:rPr>
              <a:t>adivb</a:t>
            </a:r>
            <a:r>
              <a:rPr lang="en-US" sz="2800" b="1" dirty="0">
                <a:solidFill>
                  <a:srgbClr val="000099"/>
                </a:solidFill>
                <a:latin typeface="Courier New" pitchFamily="49" charset="0"/>
              </a:rPr>
              <a:t> </a:t>
            </a:r>
            <a:r>
              <a:rPr lang="en-US" sz="2800" b="1" dirty="0">
                <a:latin typeface="Courier New" pitchFamily="49" charset="0"/>
              </a:rPr>
              <a:t>* </a:t>
            </a:r>
            <a:r>
              <a:rPr lang="en-US" sz="2800" b="1" dirty="0" smtClean="0">
                <a:latin typeface="Courier New" pitchFamily="49" charset="0"/>
              </a:rPr>
              <a:t>2.0;</a:t>
            </a:r>
            <a:endParaRPr lang="en-US" sz="2800" b="1" dirty="0">
              <a:latin typeface="Courier New" pitchFamily="49" charset="0"/>
            </a:endParaRPr>
          </a:p>
        </p:txBody>
      </p:sp>
      <p:sp>
        <p:nvSpPr>
          <p:cNvPr id="653317" name="Text Box 5"/>
          <p:cNvSpPr txBox="1">
            <a:spLocks noChangeArrowheads="1"/>
          </p:cNvSpPr>
          <p:nvPr/>
        </p:nvSpPr>
        <p:spPr bwMode="auto">
          <a:xfrm>
            <a:off x="1831975" y="1277938"/>
            <a:ext cx="1189038" cy="519112"/>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3318" name="Text Box 6"/>
          <p:cNvSpPr txBox="1">
            <a:spLocks noChangeArrowheads="1"/>
          </p:cNvSpPr>
          <p:nvPr/>
        </p:nvSpPr>
        <p:spPr bwMode="auto">
          <a:xfrm>
            <a:off x="5899150" y="1277938"/>
            <a:ext cx="993775" cy="519112"/>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3319" name="Text Box 7"/>
          <p:cNvSpPr txBox="1">
            <a:spLocks noChangeArrowheads="1"/>
          </p:cNvSpPr>
          <p:nvPr/>
        </p:nvSpPr>
        <p:spPr bwMode="auto">
          <a:xfrm>
            <a:off x="762000" y="3581400"/>
            <a:ext cx="7635875" cy="1938992"/>
          </a:xfrm>
          <a:prstGeom prst="rect">
            <a:avLst/>
          </a:prstGeom>
          <a:noFill/>
          <a:ln w="9525">
            <a:noFill/>
            <a:miter lim="800000"/>
            <a:headEnd/>
            <a:tailEnd/>
          </a:ln>
          <a:effectLst/>
        </p:spPr>
        <p:txBody>
          <a:bodyPr>
            <a:spAutoFit/>
          </a:bodyPr>
          <a:lstStyle/>
          <a:p>
            <a:pPr algn="l"/>
            <a:r>
              <a:rPr lang="en-US" sz="2400" dirty="0"/>
              <a:t>The </a:t>
            </a:r>
            <a:r>
              <a:rPr lang="en-US" sz="2400" dirty="0" err="1"/>
              <a:t>subexpression</a:t>
            </a:r>
            <a:r>
              <a:rPr lang="en-US" sz="2400" dirty="0">
                <a:latin typeface="Tahoma" pitchFamily="34" charset="0"/>
              </a:rPr>
              <a:t> </a:t>
            </a:r>
            <a:r>
              <a:rPr lang="en-US" sz="2400" b="1" dirty="0">
                <a:solidFill>
                  <a:schemeClr val="hlink"/>
                </a:solidFill>
                <a:latin typeface="Courier New" pitchFamily="49" charset="0"/>
              </a:rPr>
              <a:t>(a / b)</a:t>
            </a:r>
            <a:r>
              <a:rPr lang="en-US" sz="2400" dirty="0">
                <a:latin typeface="Tahoma" pitchFamily="34" charset="0"/>
              </a:rPr>
              <a:t> </a:t>
            </a:r>
            <a:r>
              <a:rPr lang="en-US" sz="2400" dirty="0"/>
              <a:t>occurs in both assignment statements, so there’s no point in calculating it twice.</a:t>
            </a:r>
          </a:p>
          <a:p>
            <a:pPr algn="l"/>
            <a:endParaRPr lang="en-US" sz="2400" dirty="0" smtClean="0"/>
          </a:p>
          <a:p>
            <a:pPr algn="l"/>
            <a:r>
              <a:rPr lang="en-US" sz="2400" dirty="0" smtClean="0"/>
              <a:t>This </a:t>
            </a:r>
            <a:r>
              <a:rPr lang="en-US" sz="2400" dirty="0"/>
              <a:t>is typically only worth doing if the common </a:t>
            </a:r>
            <a:r>
              <a:rPr lang="en-US" sz="2400" dirty="0" err="1"/>
              <a:t>subexpression</a:t>
            </a:r>
            <a:r>
              <a:rPr lang="en-US" sz="2400" dirty="0"/>
              <a:t> is expensive to calculate.</a:t>
            </a:r>
          </a:p>
        </p:txBody>
      </p:sp>
    </p:spTree>
    <p:custDataLst>
      <p:tags r:id="rId1"/>
    </p:custDataLst>
    <p:extLst>
      <p:ext uri="{BB962C8B-B14F-4D97-AF65-F5344CB8AC3E}">
        <p14:creationId xmlns:p14="http://schemas.microsoft.com/office/powerpoint/2010/main" val="1508710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60F8B66F-D2B3-483D-97FA-6FA6D0726334}" type="slidenum">
              <a:rPr lang="en-US"/>
              <a:pPr/>
              <a:t>58</a:t>
            </a:fld>
            <a:endParaRPr lang="en-US"/>
          </a:p>
        </p:txBody>
      </p:sp>
      <p:sp>
        <p:nvSpPr>
          <p:cNvPr id="654338" name="Rectangle 2"/>
          <p:cNvSpPr>
            <a:spLocks noGrp="1" noChangeArrowheads="1"/>
          </p:cNvSpPr>
          <p:nvPr>
            <p:ph type="title"/>
          </p:nvPr>
        </p:nvSpPr>
        <p:spPr/>
        <p:txBody>
          <a:bodyPr/>
          <a:lstStyle/>
          <a:p>
            <a:r>
              <a:rPr lang="en-US" dirty="0"/>
              <a:t>Variable </a:t>
            </a:r>
            <a:r>
              <a:rPr lang="en-US" dirty="0" smtClean="0"/>
              <a:t>Renaming (F90)</a:t>
            </a:r>
            <a:endParaRPr lang="en-US" dirty="0"/>
          </a:p>
        </p:txBody>
      </p:sp>
      <p:sp>
        <p:nvSpPr>
          <p:cNvPr id="654339" name="Rectangle 3"/>
          <p:cNvSpPr>
            <a:spLocks noGrp="1" noChangeArrowheads="1"/>
          </p:cNvSpPr>
          <p:nvPr>
            <p:ph type="body" idx="1"/>
          </p:nvPr>
        </p:nvSpPr>
        <p:spPr>
          <a:xfrm>
            <a:off x="838200" y="1981200"/>
            <a:ext cx="3657600" cy="1905000"/>
          </a:xfrm>
        </p:spPr>
        <p:txBody>
          <a:bodyPr/>
          <a:lstStyle/>
          <a:p>
            <a:pPr>
              <a:buFont typeface="Wingdings" pitchFamily="2" charset="2"/>
              <a:buNone/>
            </a:pPr>
            <a:r>
              <a:rPr lang="en-US" b="1">
                <a:solidFill>
                  <a:schemeClr val="hlink"/>
                </a:solidFill>
                <a:latin typeface="Courier New" pitchFamily="49" charset="0"/>
              </a:rPr>
              <a:t>x</a:t>
            </a:r>
            <a:r>
              <a:rPr lang="en-US" b="1">
                <a:solidFill>
                  <a:srgbClr val="000099"/>
                </a:solidFill>
                <a:latin typeface="Courier New" pitchFamily="49" charset="0"/>
              </a:rPr>
              <a:t> </a:t>
            </a:r>
            <a:r>
              <a:rPr lang="en-US" b="1">
                <a:latin typeface="Courier New" pitchFamily="49" charset="0"/>
              </a:rPr>
              <a:t>= y * z</a:t>
            </a:r>
          </a:p>
          <a:p>
            <a:pPr>
              <a:buFont typeface="Wingdings" pitchFamily="2" charset="2"/>
              <a:buNone/>
            </a:pPr>
            <a:r>
              <a:rPr lang="en-US" b="1">
                <a:latin typeface="Courier New" pitchFamily="49" charset="0"/>
              </a:rPr>
              <a:t>q = r +</a:t>
            </a:r>
            <a:r>
              <a:rPr lang="en-US" b="1">
                <a:solidFill>
                  <a:srgbClr val="000099"/>
                </a:solidFill>
                <a:latin typeface="Courier New" pitchFamily="49" charset="0"/>
              </a:rPr>
              <a:t> </a:t>
            </a:r>
            <a:r>
              <a:rPr lang="en-US" b="1">
                <a:solidFill>
                  <a:schemeClr val="hlink"/>
                </a:solidFill>
                <a:latin typeface="Courier New" pitchFamily="49" charset="0"/>
              </a:rPr>
              <a:t>x</a:t>
            </a:r>
            <a:r>
              <a:rPr lang="en-US" b="1">
                <a:solidFill>
                  <a:srgbClr val="000099"/>
                </a:solidFill>
                <a:latin typeface="Courier New" pitchFamily="49" charset="0"/>
              </a:rPr>
              <a:t> </a:t>
            </a:r>
            <a:r>
              <a:rPr lang="en-US" b="1">
                <a:latin typeface="Courier New" pitchFamily="49" charset="0"/>
              </a:rPr>
              <a:t>* 2</a:t>
            </a:r>
          </a:p>
          <a:p>
            <a:pPr>
              <a:buFont typeface="Wingdings" pitchFamily="2" charset="2"/>
              <a:buNone/>
            </a:pPr>
            <a:r>
              <a:rPr lang="en-US" b="1">
                <a:solidFill>
                  <a:schemeClr val="hlink"/>
                </a:solidFill>
                <a:latin typeface="Courier New" pitchFamily="49" charset="0"/>
              </a:rPr>
              <a:t>x</a:t>
            </a:r>
            <a:r>
              <a:rPr lang="en-US" b="1">
                <a:solidFill>
                  <a:srgbClr val="000099"/>
                </a:solidFill>
                <a:latin typeface="Courier New" pitchFamily="49" charset="0"/>
              </a:rPr>
              <a:t> </a:t>
            </a:r>
            <a:r>
              <a:rPr lang="en-US" b="1">
                <a:latin typeface="Courier New" pitchFamily="49" charset="0"/>
              </a:rPr>
              <a:t>= a + b</a:t>
            </a:r>
          </a:p>
        </p:txBody>
      </p:sp>
      <p:sp>
        <p:nvSpPr>
          <p:cNvPr id="654340" name="Rectangle 4"/>
          <p:cNvSpPr>
            <a:spLocks noChangeArrowheads="1"/>
          </p:cNvSpPr>
          <p:nvPr/>
        </p:nvSpPr>
        <p:spPr bwMode="auto">
          <a:xfrm>
            <a:off x="4648200" y="1981200"/>
            <a:ext cx="3657600" cy="19050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a:solidFill>
                  <a:schemeClr val="folHlink"/>
                </a:solidFill>
                <a:latin typeface="Courier New" pitchFamily="49" charset="0"/>
              </a:rPr>
              <a:t>x0</a:t>
            </a:r>
            <a:r>
              <a:rPr lang="en-US" sz="2400" b="1">
                <a:solidFill>
                  <a:srgbClr val="000099"/>
                </a:solidFill>
                <a:latin typeface="Courier New" pitchFamily="49" charset="0"/>
              </a:rPr>
              <a:t> </a:t>
            </a:r>
            <a:r>
              <a:rPr lang="en-US" sz="2400" b="1">
                <a:latin typeface="Courier New" pitchFamily="49" charset="0"/>
              </a:rPr>
              <a:t>= y * z</a:t>
            </a:r>
          </a:p>
          <a:p>
            <a:pPr marL="342900" indent="-342900" algn="l">
              <a:spcBef>
                <a:spcPct val="20000"/>
              </a:spcBef>
              <a:buClr>
                <a:schemeClr val="folHlink"/>
              </a:buClr>
              <a:buSzPct val="60000"/>
              <a:buFont typeface="Wingdings" pitchFamily="2" charset="2"/>
              <a:buNone/>
            </a:pPr>
            <a:r>
              <a:rPr lang="en-US" sz="2400" b="1">
                <a:latin typeface="Courier New" pitchFamily="49" charset="0"/>
              </a:rPr>
              <a:t>q = r +</a:t>
            </a:r>
            <a:r>
              <a:rPr lang="en-US" sz="2400" b="1">
                <a:solidFill>
                  <a:srgbClr val="000099"/>
                </a:solidFill>
                <a:latin typeface="Courier New" pitchFamily="49" charset="0"/>
              </a:rPr>
              <a:t> </a:t>
            </a:r>
            <a:r>
              <a:rPr lang="en-US" sz="2400" b="1">
                <a:solidFill>
                  <a:schemeClr val="folHlink"/>
                </a:solidFill>
                <a:latin typeface="Courier New" pitchFamily="49" charset="0"/>
              </a:rPr>
              <a:t>x0</a:t>
            </a:r>
            <a:r>
              <a:rPr lang="en-US" sz="2400" b="1">
                <a:solidFill>
                  <a:srgbClr val="000099"/>
                </a:solidFill>
                <a:latin typeface="Courier New" pitchFamily="49" charset="0"/>
              </a:rPr>
              <a:t> </a:t>
            </a:r>
            <a:r>
              <a:rPr lang="en-US" sz="2400" b="1">
                <a:latin typeface="Courier New" pitchFamily="49" charset="0"/>
              </a:rPr>
              <a:t>* 2</a:t>
            </a:r>
          </a:p>
          <a:p>
            <a:pPr marL="342900" indent="-342900" algn="l">
              <a:spcBef>
                <a:spcPct val="20000"/>
              </a:spcBef>
              <a:buClr>
                <a:schemeClr val="folHlink"/>
              </a:buClr>
              <a:buSzPct val="60000"/>
              <a:buFont typeface="Wingdings" pitchFamily="2" charset="2"/>
              <a:buNone/>
            </a:pPr>
            <a:r>
              <a:rPr lang="en-US" sz="2400" b="1">
                <a:solidFill>
                  <a:schemeClr val="folHlink"/>
                </a:solidFill>
                <a:latin typeface="Courier New" pitchFamily="49" charset="0"/>
              </a:rPr>
              <a:t>x</a:t>
            </a:r>
            <a:r>
              <a:rPr lang="en-US" sz="2400" b="1">
                <a:solidFill>
                  <a:srgbClr val="000099"/>
                </a:solidFill>
                <a:latin typeface="Courier New" pitchFamily="49" charset="0"/>
              </a:rPr>
              <a:t> </a:t>
            </a:r>
            <a:r>
              <a:rPr lang="en-US" sz="2400" b="1">
                <a:latin typeface="Courier New" pitchFamily="49" charset="0"/>
              </a:rPr>
              <a:t>= a + b</a:t>
            </a:r>
          </a:p>
        </p:txBody>
      </p:sp>
      <p:sp>
        <p:nvSpPr>
          <p:cNvPr id="654341" name="Text Box 5"/>
          <p:cNvSpPr txBox="1">
            <a:spLocks noChangeArrowheads="1"/>
          </p:cNvSpPr>
          <p:nvPr/>
        </p:nvSpPr>
        <p:spPr bwMode="auto">
          <a:xfrm>
            <a:off x="14652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4342" name="Text Box 6"/>
          <p:cNvSpPr txBox="1">
            <a:spLocks noChangeArrowheads="1"/>
          </p:cNvSpPr>
          <p:nvPr/>
        </p:nvSpPr>
        <p:spPr bwMode="auto">
          <a:xfrm>
            <a:off x="5600700" y="1438275"/>
            <a:ext cx="993775" cy="519113"/>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4343" name="Text Box 7"/>
          <p:cNvSpPr txBox="1">
            <a:spLocks noChangeArrowheads="1"/>
          </p:cNvSpPr>
          <p:nvPr/>
        </p:nvSpPr>
        <p:spPr bwMode="auto">
          <a:xfrm>
            <a:off x="609600" y="3886200"/>
            <a:ext cx="7924800" cy="830997"/>
          </a:xfrm>
          <a:prstGeom prst="rect">
            <a:avLst/>
          </a:prstGeom>
          <a:noFill/>
          <a:ln w="9525">
            <a:noFill/>
            <a:miter lim="800000"/>
            <a:headEnd/>
            <a:tailEnd/>
          </a:ln>
          <a:effectLst/>
        </p:spPr>
        <p:txBody>
          <a:bodyPr>
            <a:spAutoFit/>
          </a:bodyPr>
          <a:lstStyle/>
          <a:p>
            <a:pPr algn="l"/>
            <a:r>
              <a:rPr lang="en-US" sz="2400" dirty="0"/>
              <a:t>The original code has an </a:t>
            </a:r>
            <a:r>
              <a:rPr lang="en-US" sz="2400" b="1" u="sng" dirty="0">
                <a:solidFill>
                  <a:schemeClr val="hlink"/>
                </a:solidFill>
              </a:rPr>
              <a:t>output dependency</a:t>
            </a:r>
            <a:r>
              <a:rPr lang="en-US" sz="2400" dirty="0"/>
              <a:t>, while the new code </a:t>
            </a:r>
            <a:r>
              <a:rPr lang="en-US" sz="2400" b="1" u="sng" dirty="0">
                <a:solidFill>
                  <a:schemeClr val="folHlink"/>
                </a:solidFill>
              </a:rPr>
              <a:t>doesn’t</a:t>
            </a:r>
            <a:r>
              <a:rPr lang="en-US" sz="2400" dirty="0">
                <a:solidFill>
                  <a:srgbClr val="008000"/>
                </a:solidFill>
              </a:rPr>
              <a:t> </a:t>
            </a:r>
            <a:r>
              <a:rPr lang="en-US" sz="2400" dirty="0"/>
              <a:t>– but the final value of</a:t>
            </a:r>
            <a:r>
              <a:rPr lang="en-US" sz="2400" dirty="0">
                <a:latin typeface="Tahoma" pitchFamily="34" charset="0"/>
              </a:rPr>
              <a:t>  </a:t>
            </a:r>
            <a:r>
              <a:rPr lang="en-US" sz="2400" b="1" dirty="0">
                <a:latin typeface="Courier New" pitchFamily="49" charset="0"/>
              </a:rPr>
              <a:t>x</a:t>
            </a:r>
            <a:r>
              <a:rPr lang="en-US" sz="2400" dirty="0">
                <a:latin typeface="Tahoma" pitchFamily="34" charset="0"/>
              </a:rPr>
              <a:t>  </a:t>
            </a:r>
            <a:r>
              <a:rPr lang="en-US" sz="2400" dirty="0"/>
              <a:t>is still correct.</a:t>
            </a:r>
          </a:p>
        </p:txBody>
      </p:sp>
    </p:spTree>
    <p:custDataLst>
      <p:tags r:id="rId1"/>
    </p:custDataLst>
    <p:extLst>
      <p:ext uri="{BB962C8B-B14F-4D97-AF65-F5344CB8AC3E}">
        <p14:creationId xmlns:p14="http://schemas.microsoft.com/office/powerpoint/2010/main" val="2316772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60F8B66F-D2B3-483D-97FA-6FA6D0726334}" type="slidenum">
              <a:rPr lang="en-US"/>
              <a:pPr/>
              <a:t>59</a:t>
            </a:fld>
            <a:endParaRPr lang="en-US"/>
          </a:p>
        </p:txBody>
      </p:sp>
      <p:sp>
        <p:nvSpPr>
          <p:cNvPr id="654338" name="Rectangle 2"/>
          <p:cNvSpPr>
            <a:spLocks noGrp="1" noChangeArrowheads="1"/>
          </p:cNvSpPr>
          <p:nvPr>
            <p:ph type="title"/>
          </p:nvPr>
        </p:nvSpPr>
        <p:spPr/>
        <p:txBody>
          <a:bodyPr/>
          <a:lstStyle/>
          <a:p>
            <a:r>
              <a:rPr lang="en-US" dirty="0"/>
              <a:t>Variable </a:t>
            </a:r>
            <a:r>
              <a:rPr lang="en-US" dirty="0" smtClean="0"/>
              <a:t>Renaming (C)</a:t>
            </a:r>
            <a:endParaRPr lang="en-US" dirty="0"/>
          </a:p>
        </p:txBody>
      </p:sp>
      <p:sp>
        <p:nvSpPr>
          <p:cNvPr id="654339" name="Rectangle 3"/>
          <p:cNvSpPr>
            <a:spLocks noGrp="1" noChangeArrowheads="1"/>
          </p:cNvSpPr>
          <p:nvPr>
            <p:ph type="body" idx="1"/>
          </p:nvPr>
        </p:nvSpPr>
        <p:spPr>
          <a:xfrm>
            <a:off x="838200" y="1981200"/>
            <a:ext cx="3657600" cy="1905000"/>
          </a:xfrm>
        </p:spPr>
        <p:txBody>
          <a:bodyPr/>
          <a:lstStyle/>
          <a:p>
            <a:pPr>
              <a:buFont typeface="Wingdings" pitchFamily="2" charset="2"/>
              <a:buNone/>
            </a:pPr>
            <a:r>
              <a:rPr lang="en-US" b="1" dirty="0">
                <a:solidFill>
                  <a:schemeClr val="hlink"/>
                </a:solidFill>
                <a:latin typeface="Courier New" pitchFamily="49" charset="0"/>
              </a:rPr>
              <a:t>x</a:t>
            </a:r>
            <a:r>
              <a:rPr lang="en-US" b="1" dirty="0">
                <a:solidFill>
                  <a:srgbClr val="000099"/>
                </a:solidFill>
                <a:latin typeface="Courier New" pitchFamily="49" charset="0"/>
              </a:rPr>
              <a:t> </a:t>
            </a:r>
            <a:r>
              <a:rPr lang="en-US" b="1" dirty="0">
                <a:latin typeface="Courier New" pitchFamily="49" charset="0"/>
              </a:rPr>
              <a:t>= y * </a:t>
            </a:r>
            <a:r>
              <a:rPr lang="en-US" b="1" dirty="0" smtClean="0">
                <a:latin typeface="Courier New" pitchFamily="49" charset="0"/>
              </a:rPr>
              <a:t>z;</a:t>
            </a:r>
            <a:endParaRPr lang="en-US" b="1" dirty="0">
              <a:latin typeface="Courier New" pitchFamily="49" charset="0"/>
            </a:endParaRPr>
          </a:p>
          <a:p>
            <a:pPr>
              <a:buFont typeface="Wingdings" pitchFamily="2" charset="2"/>
              <a:buNone/>
            </a:pPr>
            <a:r>
              <a:rPr lang="en-US" b="1" dirty="0">
                <a:latin typeface="Courier New" pitchFamily="49" charset="0"/>
              </a:rPr>
              <a:t>q = r +</a:t>
            </a:r>
            <a:r>
              <a:rPr lang="en-US" b="1" dirty="0">
                <a:solidFill>
                  <a:srgbClr val="000099"/>
                </a:solidFill>
                <a:latin typeface="Courier New" pitchFamily="49" charset="0"/>
              </a:rPr>
              <a:t> </a:t>
            </a:r>
            <a:r>
              <a:rPr lang="en-US" b="1" dirty="0">
                <a:solidFill>
                  <a:schemeClr val="hlink"/>
                </a:solidFill>
                <a:latin typeface="Courier New" pitchFamily="49" charset="0"/>
              </a:rPr>
              <a:t>x</a:t>
            </a:r>
            <a:r>
              <a:rPr lang="en-US" b="1" dirty="0">
                <a:solidFill>
                  <a:srgbClr val="000099"/>
                </a:solidFill>
                <a:latin typeface="Courier New" pitchFamily="49" charset="0"/>
              </a:rPr>
              <a:t> </a:t>
            </a:r>
            <a:r>
              <a:rPr lang="en-US" b="1" dirty="0">
                <a:latin typeface="Courier New" pitchFamily="49" charset="0"/>
              </a:rPr>
              <a:t>* </a:t>
            </a:r>
            <a:r>
              <a:rPr lang="en-US" b="1" dirty="0" smtClean="0">
                <a:latin typeface="Courier New" pitchFamily="49" charset="0"/>
              </a:rPr>
              <a:t>2;</a:t>
            </a:r>
            <a:endParaRPr lang="en-US" b="1" dirty="0">
              <a:latin typeface="Courier New" pitchFamily="49" charset="0"/>
            </a:endParaRPr>
          </a:p>
          <a:p>
            <a:pPr>
              <a:buFont typeface="Wingdings" pitchFamily="2" charset="2"/>
              <a:buNone/>
            </a:pPr>
            <a:r>
              <a:rPr lang="en-US" b="1" dirty="0">
                <a:solidFill>
                  <a:schemeClr val="hlink"/>
                </a:solidFill>
                <a:latin typeface="Courier New" pitchFamily="49" charset="0"/>
              </a:rPr>
              <a:t>x</a:t>
            </a:r>
            <a:r>
              <a:rPr lang="en-US" b="1" dirty="0">
                <a:solidFill>
                  <a:srgbClr val="000099"/>
                </a:solidFill>
                <a:latin typeface="Courier New" pitchFamily="49" charset="0"/>
              </a:rPr>
              <a:t> </a:t>
            </a:r>
            <a:r>
              <a:rPr lang="en-US" b="1" dirty="0">
                <a:latin typeface="Courier New" pitchFamily="49" charset="0"/>
              </a:rPr>
              <a:t>= a + </a:t>
            </a:r>
            <a:r>
              <a:rPr lang="en-US" b="1" dirty="0" smtClean="0">
                <a:latin typeface="Courier New" pitchFamily="49" charset="0"/>
              </a:rPr>
              <a:t>b;</a:t>
            </a:r>
            <a:endParaRPr lang="en-US" b="1" dirty="0">
              <a:latin typeface="Courier New" pitchFamily="49" charset="0"/>
            </a:endParaRPr>
          </a:p>
        </p:txBody>
      </p:sp>
      <p:sp>
        <p:nvSpPr>
          <p:cNvPr id="654340" name="Rectangle 4"/>
          <p:cNvSpPr>
            <a:spLocks noChangeArrowheads="1"/>
          </p:cNvSpPr>
          <p:nvPr/>
        </p:nvSpPr>
        <p:spPr bwMode="auto">
          <a:xfrm>
            <a:off x="4648200" y="1981200"/>
            <a:ext cx="3657600" cy="19050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dirty="0">
                <a:solidFill>
                  <a:schemeClr val="folHlink"/>
                </a:solidFill>
                <a:latin typeface="Courier New" pitchFamily="49" charset="0"/>
              </a:rPr>
              <a:t>x0</a:t>
            </a:r>
            <a:r>
              <a:rPr lang="en-US" sz="2400" b="1" dirty="0">
                <a:solidFill>
                  <a:srgbClr val="000099"/>
                </a:solidFill>
                <a:latin typeface="Courier New" pitchFamily="49" charset="0"/>
              </a:rPr>
              <a:t> </a:t>
            </a:r>
            <a:r>
              <a:rPr lang="en-US" sz="2400" b="1" dirty="0">
                <a:latin typeface="Courier New" pitchFamily="49" charset="0"/>
              </a:rPr>
              <a:t>= y * </a:t>
            </a:r>
            <a:r>
              <a:rPr lang="en-US" sz="2400" b="1" dirty="0" smtClean="0">
                <a:latin typeface="Courier New" pitchFamily="49" charset="0"/>
              </a:rPr>
              <a:t>z;</a:t>
            </a:r>
            <a:endParaRPr lang="en-US" sz="2400" b="1" dirty="0">
              <a:latin typeface="Courier New" pitchFamily="49" charset="0"/>
            </a:endParaRPr>
          </a:p>
          <a:p>
            <a:pPr marL="342900" indent="-342900" algn="l">
              <a:spcBef>
                <a:spcPct val="20000"/>
              </a:spcBef>
              <a:buClr>
                <a:schemeClr val="folHlink"/>
              </a:buClr>
              <a:buSzPct val="60000"/>
              <a:buFont typeface="Wingdings" pitchFamily="2" charset="2"/>
              <a:buNone/>
            </a:pPr>
            <a:r>
              <a:rPr lang="en-US" sz="2400" b="1" dirty="0">
                <a:latin typeface="Courier New" pitchFamily="49" charset="0"/>
              </a:rPr>
              <a:t>q = r +</a:t>
            </a:r>
            <a:r>
              <a:rPr lang="en-US" sz="2400" b="1" dirty="0">
                <a:solidFill>
                  <a:srgbClr val="000099"/>
                </a:solidFill>
                <a:latin typeface="Courier New" pitchFamily="49" charset="0"/>
              </a:rPr>
              <a:t> </a:t>
            </a:r>
            <a:r>
              <a:rPr lang="en-US" sz="2400" b="1" dirty="0">
                <a:solidFill>
                  <a:schemeClr val="folHlink"/>
                </a:solidFill>
                <a:latin typeface="Courier New" pitchFamily="49" charset="0"/>
              </a:rPr>
              <a:t>x0</a:t>
            </a:r>
            <a:r>
              <a:rPr lang="en-US" sz="2400" b="1" dirty="0">
                <a:solidFill>
                  <a:srgbClr val="000099"/>
                </a:solidFill>
                <a:latin typeface="Courier New" pitchFamily="49" charset="0"/>
              </a:rPr>
              <a:t> </a:t>
            </a:r>
            <a:r>
              <a:rPr lang="en-US" sz="2400" b="1" dirty="0">
                <a:latin typeface="Courier New" pitchFamily="49" charset="0"/>
              </a:rPr>
              <a:t>* </a:t>
            </a:r>
            <a:r>
              <a:rPr lang="en-US" sz="2400" b="1" dirty="0" smtClean="0">
                <a:latin typeface="Courier New" pitchFamily="49" charset="0"/>
              </a:rPr>
              <a:t>2;</a:t>
            </a:r>
            <a:endParaRPr lang="en-US" sz="2400" b="1" dirty="0">
              <a:latin typeface="Courier New" pitchFamily="49" charset="0"/>
            </a:endParaRPr>
          </a:p>
          <a:p>
            <a:pPr marL="342900" indent="-342900" algn="l">
              <a:spcBef>
                <a:spcPct val="20000"/>
              </a:spcBef>
              <a:buClr>
                <a:schemeClr val="folHlink"/>
              </a:buClr>
              <a:buSzPct val="60000"/>
              <a:buFont typeface="Wingdings" pitchFamily="2" charset="2"/>
              <a:buNone/>
            </a:pPr>
            <a:r>
              <a:rPr lang="en-US" sz="2400" b="1" dirty="0">
                <a:solidFill>
                  <a:schemeClr val="folHlink"/>
                </a:solidFill>
                <a:latin typeface="Courier New" pitchFamily="49" charset="0"/>
              </a:rPr>
              <a:t>x</a:t>
            </a:r>
            <a:r>
              <a:rPr lang="en-US" sz="2400" b="1" dirty="0">
                <a:solidFill>
                  <a:srgbClr val="000099"/>
                </a:solidFill>
                <a:latin typeface="Courier New" pitchFamily="49" charset="0"/>
              </a:rPr>
              <a:t> </a:t>
            </a:r>
            <a:r>
              <a:rPr lang="en-US" sz="2400" b="1" dirty="0">
                <a:latin typeface="Courier New" pitchFamily="49" charset="0"/>
              </a:rPr>
              <a:t>= a + </a:t>
            </a:r>
            <a:r>
              <a:rPr lang="en-US" sz="2400" b="1" dirty="0" smtClean="0">
                <a:latin typeface="Courier New" pitchFamily="49" charset="0"/>
              </a:rPr>
              <a:t>b;</a:t>
            </a:r>
            <a:endParaRPr lang="en-US" sz="2400" b="1" dirty="0">
              <a:latin typeface="Courier New" pitchFamily="49" charset="0"/>
            </a:endParaRPr>
          </a:p>
        </p:txBody>
      </p:sp>
      <p:sp>
        <p:nvSpPr>
          <p:cNvPr id="654341" name="Text Box 5"/>
          <p:cNvSpPr txBox="1">
            <a:spLocks noChangeArrowheads="1"/>
          </p:cNvSpPr>
          <p:nvPr/>
        </p:nvSpPr>
        <p:spPr bwMode="auto">
          <a:xfrm>
            <a:off x="14652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54342" name="Text Box 6"/>
          <p:cNvSpPr txBox="1">
            <a:spLocks noChangeArrowheads="1"/>
          </p:cNvSpPr>
          <p:nvPr/>
        </p:nvSpPr>
        <p:spPr bwMode="auto">
          <a:xfrm>
            <a:off x="5600700" y="1438275"/>
            <a:ext cx="993775" cy="519113"/>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54343" name="Text Box 7"/>
          <p:cNvSpPr txBox="1">
            <a:spLocks noChangeArrowheads="1"/>
          </p:cNvSpPr>
          <p:nvPr/>
        </p:nvSpPr>
        <p:spPr bwMode="auto">
          <a:xfrm>
            <a:off x="609600" y="3886200"/>
            <a:ext cx="7924800" cy="830997"/>
          </a:xfrm>
          <a:prstGeom prst="rect">
            <a:avLst/>
          </a:prstGeom>
          <a:noFill/>
          <a:ln w="9525">
            <a:noFill/>
            <a:miter lim="800000"/>
            <a:headEnd/>
            <a:tailEnd/>
          </a:ln>
          <a:effectLst/>
        </p:spPr>
        <p:txBody>
          <a:bodyPr>
            <a:spAutoFit/>
          </a:bodyPr>
          <a:lstStyle/>
          <a:p>
            <a:pPr algn="l"/>
            <a:r>
              <a:rPr lang="en-US" sz="2400" dirty="0"/>
              <a:t>The original code has an </a:t>
            </a:r>
            <a:r>
              <a:rPr lang="en-US" sz="2400" b="1" u="sng" dirty="0">
                <a:solidFill>
                  <a:schemeClr val="hlink"/>
                </a:solidFill>
              </a:rPr>
              <a:t>output dependency</a:t>
            </a:r>
            <a:r>
              <a:rPr lang="en-US" sz="2400" dirty="0"/>
              <a:t>, while the new code </a:t>
            </a:r>
            <a:r>
              <a:rPr lang="en-US" sz="2400" b="1" u="sng" dirty="0">
                <a:solidFill>
                  <a:schemeClr val="folHlink"/>
                </a:solidFill>
              </a:rPr>
              <a:t>doesn’t</a:t>
            </a:r>
            <a:r>
              <a:rPr lang="en-US" sz="2400" dirty="0">
                <a:solidFill>
                  <a:srgbClr val="008000"/>
                </a:solidFill>
              </a:rPr>
              <a:t> </a:t>
            </a:r>
            <a:r>
              <a:rPr lang="en-US" sz="2400" dirty="0"/>
              <a:t>– but the final value of</a:t>
            </a:r>
            <a:r>
              <a:rPr lang="en-US" sz="2400" dirty="0">
                <a:latin typeface="Tahoma" pitchFamily="34" charset="0"/>
              </a:rPr>
              <a:t>  </a:t>
            </a:r>
            <a:r>
              <a:rPr lang="en-US" sz="2400" b="1" dirty="0">
                <a:latin typeface="Courier New" pitchFamily="49" charset="0"/>
              </a:rPr>
              <a:t>x</a:t>
            </a:r>
            <a:r>
              <a:rPr lang="en-US" sz="2400" dirty="0">
                <a:latin typeface="Tahoma" pitchFamily="34" charset="0"/>
              </a:rPr>
              <a:t>  </a:t>
            </a:r>
            <a:r>
              <a:rPr lang="en-US" sz="2400" dirty="0"/>
              <a:t>is still correct.</a:t>
            </a:r>
          </a:p>
        </p:txBody>
      </p:sp>
    </p:spTree>
    <p:custDataLst>
      <p:tags r:id="rId1"/>
    </p:custDataLst>
    <p:extLst>
      <p:ext uri="{BB962C8B-B14F-4D97-AF65-F5344CB8AC3E}">
        <p14:creationId xmlns:p14="http://schemas.microsoft.com/office/powerpoint/2010/main" val="363632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31D9407D-398C-4D34-87A1-859B3E44BB54}" type="slidenum">
              <a:rPr lang="en-US"/>
              <a:pPr/>
              <a:t>60</a:t>
            </a:fld>
            <a:endParaRPr lang="en-US"/>
          </a:p>
        </p:txBody>
      </p:sp>
      <p:sp>
        <p:nvSpPr>
          <p:cNvPr id="655362" name="Rectangle 2"/>
          <p:cNvSpPr>
            <a:spLocks noGrp="1" noChangeArrowheads="1"/>
          </p:cNvSpPr>
          <p:nvPr>
            <p:ph type="title"/>
          </p:nvPr>
        </p:nvSpPr>
        <p:spPr/>
        <p:txBody>
          <a:bodyPr/>
          <a:lstStyle/>
          <a:p>
            <a:r>
              <a:rPr lang="en-US"/>
              <a:t>Loop Optimizations</a:t>
            </a:r>
          </a:p>
        </p:txBody>
      </p:sp>
      <p:sp>
        <p:nvSpPr>
          <p:cNvPr id="655363" name="Rectangle 3"/>
          <p:cNvSpPr>
            <a:spLocks noGrp="1" noChangeArrowheads="1"/>
          </p:cNvSpPr>
          <p:nvPr>
            <p:ph type="body" idx="1"/>
          </p:nvPr>
        </p:nvSpPr>
        <p:spPr>
          <a:xfrm>
            <a:off x="990600" y="1371600"/>
            <a:ext cx="7772400" cy="4876800"/>
          </a:xfrm>
        </p:spPr>
        <p:txBody>
          <a:bodyPr/>
          <a:lstStyle/>
          <a:p>
            <a:r>
              <a:rPr lang="en-US"/>
              <a:t>Hoisting Loop Invariant Code</a:t>
            </a:r>
          </a:p>
          <a:p>
            <a:pPr>
              <a:lnSpc>
                <a:spcPct val="80000"/>
              </a:lnSpc>
            </a:pPr>
            <a:r>
              <a:rPr lang="en-US"/>
              <a:t>Unswitching</a:t>
            </a:r>
          </a:p>
          <a:p>
            <a:pPr>
              <a:lnSpc>
                <a:spcPct val="80000"/>
              </a:lnSpc>
            </a:pPr>
            <a:r>
              <a:rPr lang="en-US"/>
              <a:t>Iteration Peeling</a:t>
            </a:r>
          </a:p>
          <a:p>
            <a:pPr>
              <a:lnSpc>
                <a:spcPct val="80000"/>
              </a:lnSpc>
            </a:pPr>
            <a:r>
              <a:rPr lang="en-US"/>
              <a:t>Index Set Splitting</a:t>
            </a:r>
          </a:p>
          <a:p>
            <a:pPr>
              <a:lnSpc>
                <a:spcPct val="80000"/>
              </a:lnSpc>
            </a:pPr>
            <a:r>
              <a:rPr lang="en-US"/>
              <a:t>Loop Interchange</a:t>
            </a:r>
          </a:p>
          <a:p>
            <a:pPr>
              <a:lnSpc>
                <a:spcPct val="80000"/>
              </a:lnSpc>
            </a:pPr>
            <a:r>
              <a:rPr lang="en-US"/>
              <a:t>Unrolling</a:t>
            </a:r>
          </a:p>
          <a:p>
            <a:pPr>
              <a:lnSpc>
                <a:spcPct val="80000"/>
              </a:lnSpc>
            </a:pPr>
            <a:r>
              <a:rPr lang="en-US"/>
              <a:t>Loop Fusion</a:t>
            </a:r>
          </a:p>
          <a:p>
            <a:pPr>
              <a:lnSpc>
                <a:spcPct val="80000"/>
              </a:lnSpc>
            </a:pPr>
            <a:r>
              <a:rPr lang="en-US"/>
              <a:t>Loop Fission</a:t>
            </a:r>
          </a:p>
          <a:p>
            <a:pPr>
              <a:buFont typeface="Wingdings" pitchFamily="2" charset="2"/>
              <a:buNone/>
            </a:pPr>
            <a:r>
              <a:rPr lang="en-US"/>
              <a:t>Not every compiler does all of these, so it sometimes can be worth doing some of these by hand.</a:t>
            </a:r>
          </a:p>
          <a:p>
            <a:pPr>
              <a:buFont typeface="Wingdings" pitchFamily="2" charset="2"/>
              <a:buNone/>
            </a:pPr>
            <a:r>
              <a:rPr lang="en-US" sz="1600"/>
              <a:t>Much of this discussion is from [3] and [6].</a:t>
            </a:r>
          </a:p>
          <a:p>
            <a:pPr>
              <a:buFont typeface="Wingdings" pitchFamily="2" charset="2"/>
              <a:buNone/>
            </a:pPr>
            <a:endParaRPr lang="en-US" sz="1600"/>
          </a:p>
        </p:txBody>
      </p:sp>
    </p:spTree>
    <p:custDataLst>
      <p:tags r:id="rId1"/>
    </p:custDataLst>
    <p:extLst>
      <p:ext uri="{BB962C8B-B14F-4D97-AF65-F5344CB8AC3E}">
        <p14:creationId xmlns:p14="http://schemas.microsoft.com/office/powerpoint/2010/main" val="109039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4" name="Slide Number Placeholder 4"/>
          <p:cNvSpPr>
            <a:spLocks noGrp="1"/>
          </p:cNvSpPr>
          <p:nvPr>
            <p:ph type="sldNum" sz="quarter" idx="11"/>
          </p:nvPr>
        </p:nvSpPr>
        <p:spPr/>
        <p:txBody>
          <a:bodyPr/>
          <a:lstStyle/>
          <a:p>
            <a:fld id="{D47A6799-5DC6-45F7-81EE-EE32C1920E52}" type="slidenum">
              <a:rPr lang="en-US"/>
              <a:pPr/>
              <a:t>61</a:t>
            </a:fld>
            <a:endParaRPr lang="en-US"/>
          </a:p>
        </p:txBody>
      </p:sp>
      <p:sp>
        <p:nvSpPr>
          <p:cNvPr id="656386" name="Rectangle 2"/>
          <p:cNvSpPr>
            <a:spLocks noGrp="1" noChangeArrowheads="1"/>
          </p:cNvSpPr>
          <p:nvPr>
            <p:ph type="title"/>
          </p:nvPr>
        </p:nvSpPr>
        <p:spPr/>
        <p:txBody>
          <a:bodyPr/>
          <a:lstStyle/>
          <a:p>
            <a:r>
              <a:rPr lang="en-US" dirty="0"/>
              <a:t>Hoisting Loop Invariant </a:t>
            </a:r>
            <a:r>
              <a:rPr lang="en-US" dirty="0" smtClean="0"/>
              <a:t>Code (F90)</a:t>
            </a:r>
            <a:endParaRPr lang="en-US" dirty="0"/>
          </a:p>
        </p:txBody>
      </p:sp>
      <p:sp>
        <p:nvSpPr>
          <p:cNvPr id="656387" name="Rectangle 3"/>
          <p:cNvSpPr>
            <a:spLocks noGrp="1" noChangeArrowheads="1"/>
          </p:cNvSpPr>
          <p:nvPr>
            <p:ph type="body" idx="1"/>
          </p:nvPr>
        </p:nvSpPr>
        <p:spPr>
          <a:xfrm>
            <a:off x="3657600" y="1371600"/>
            <a:ext cx="4953000" cy="2438400"/>
          </a:xfrm>
        </p:spPr>
        <p:txBody>
          <a:bodyPr/>
          <a:lstStyle/>
          <a:p>
            <a:pPr>
              <a:buFont typeface="Wingdings" pitchFamily="2" charset="2"/>
              <a:buNone/>
            </a:pPr>
            <a:r>
              <a:rPr lang="en-US" b="1" dirty="0">
                <a:latin typeface="Courier New" pitchFamily="49" charset="0"/>
              </a:rPr>
              <a:t>DO </a:t>
            </a:r>
            <a:r>
              <a:rPr lang="en-US" b="1" dirty="0" err="1">
                <a:latin typeface="Courier New" pitchFamily="49" charset="0"/>
              </a:rPr>
              <a:t>i</a:t>
            </a:r>
            <a:r>
              <a:rPr lang="en-US" b="1" dirty="0">
                <a:latin typeface="Courier New" pitchFamily="49" charset="0"/>
              </a:rPr>
              <a:t> = 1, n</a:t>
            </a:r>
          </a:p>
          <a:p>
            <a:pPr>
              <a:lnSpc>
                <a:spcPct val="90000"/>
              </a:lnSpc>
              <a:buFont typeface="Wingdings" pitchFamily="2" charset="2"/>
              <a:buNone/>
            </a:pPr>
            <a:r>
              <a:rPr lang="en-US" b="1" dirty="0">
                <a:solidFill>
                  <a:srgbClr val="000099"/>
                </a:solidFill>
                <a:latin typeface="Courier New" pitchFamily="49" charset="0"/>
              </a:rPr>
              <a:t>  </a:t>
            </a:r>
            <a:r>
              <a:rPr lang="en-US" b="1" dirty="0">
                <a:latin typeface="Courier New" pitchFamily="49" charset="0"/>
              </a:rPr>
              <a:t>a(</a:t>
            </a:r>
            <a:r>
              <a:rPr lang="en-US" b="1" dirty="0" err="1">
                <a:latin typeface="Courier New" pitchFamily="49" charset="0"/>
              </a:rPr>
              <a:t>i</a:t>
            </a:r>
            <a:r>
              <a:rPr lang="en-US" b="1" dirty="0">
                <a:latin typeface="Courier New" pitchFamily="49" charset="0"/>
              </a:rPr>
              <a:t>) = b(</a:t>
            </a:r>
            <a:r>
              <a:rPr lang="en-US" b="1" dirty="0" err="1">
                <a:latin typeface="Courier New" pitchFamily="49" charset="0"/>
              </a:rPr>
              <a:t>i</a:t>
            </a:r>
            <a:r>
              <a:rPr lang="en-US" b="1" dirty="0">
                <a:latin typeface="Courier New" pitchFamily="49" charset="0"/>
              </a:rPr>
              <a:t>) +</a:t>
            </a:r>
            <a:r>
              <a:rPr lang="en-US" b="1" dirty="0">
                <a:solidFill>
                  <a:srgbClr val="000099"/>
                </a:solidFill>
                <a:latin typeface="Courier New" pitchFamily="49" charset="0"/>
              </a:rPr>
              <a:t> </a:t>
            </a:r>
            <a:r>
              <a:rPr lang="en-US" b="1" dirty="0">
                <a:solidFill>
                  <a:schemeClr val="hlink"/>
                </a:solidFill>
                <a:latin typeface="Courier New" pitchFamily="49" charset="0"/>
              </a:rPr>
              <a:t>c * d</a:t>
            </a:r>
          </a:p>
          <a:p>
            <a:pPr>
              <a:lnSpc>
                <a:spcPct val="90000"/>
              </a:lnSpc>
              <a:buFont typeface="Wingdings" pitchFamily="2" charset="2"/>
              <a:buNone/>
            </a:pPr>
            <a:r>
              <a:rPr lang="en-US" b="1" dirty="0">
                <a:solidFill>
                  <a:srgbClr val="000099"/>
                </a:solidFill>
                <a:latin typeface="Courier New" pitchFamily="49" charset="0"/>
              </a:rPr>
              <a:t>  </a:t>
            </a:r>
            <a:r>
              <a:rPr lang="en-US" b="1" dirty="0">
                <a:solidFill>
                  <a:schemeClr val="hlink"/>
                </a:solidFill>
                <a:latin typeface="Courier New" pitchFamily="49" charset="0"/>
              </a:rPr>
              <a:t>e = g(n)</a:t>
            </a:r>
          </a:p>
          <a:p>
            <a:pPr>
              <a:lnSpc>
                <a:spcPct val="90000"/>
              </a:lnSpc>
              <a:buFont typeface="Wingdings" pitchFamily="2" charset="2"/>
              <a:buNone/>
            </a:pPr>
            <a:r>
              <a:rPr lang="en-US" b="1" dirty="0">
                <a:latin typeface="Courier New" pitchFamily="49" charset="0"/>
              </a:rPr>
              <a:t>END DO</a:t>
            </a:r>
          </a:p>
        </p:txBody>
      </p:sp>
      <p:sp>
        <p:nvSpPr>
          <p:cNvPr id="656388" name="Text Box 4"/>
          <p:cNvSpPr txBox="1">
            <a:spLocks noChangeArrowheads="1"/>
          </p:cNvSpPr>
          <p:nvPr/>
        </p:nvSpPr>
        <p:spPr bwMode="auto">
          <a:xfrm>
            <a:off x="2590800" y="19812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6389" name="Rectangle 5"/>
          <p:cNvSpPr>
            <a:spLocks noChangeArrowheads="1"/>
          </p:cNvSpPr>
          <p:nvPr/>
        </p:nvSpPr>
        <p:spPr bwMode="auto">
          <a:xfrm>
            <a:off x="3657600" y="3810000"/>
            <a:ext cx="4648200" cy="2362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dirty="0">
                <a:latin typeface="Courier New" pitchFamily="49" charset="0"/>
              </a:rPr>
              <a:t>temp =</a:t>
            </a:r>
            <a:r>
              <a:rPr lang="en-US" sz="2400" b="1" dirty="0">
                <a:solidFill>
                  <a:srgbClr val="000099"/>
                </a:solidFill>
                <a:latin typeface="Courier New" pitchFamily="49" charset="0"/>
              </a:rPr>
              <a:t> </a:t>
            </a:r>
            <a:r>
              <a:rPr lang="en-US" sz="2400" b="1" dirty="0">
                <a:solidFill>
                  <a:schemeClr val="folHlink"/>
                </a:solidFill>
                <a:latin typeface="Courier New" pitchFamily="49" charset="0"/>
              </a:rPr>
              <a:t>c * d</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DO </a:t>
            </a:r>
            <a:r>
              <a:rPr lang="en-US" sz="2400" b="1" dirty="0" err="1">
                <a:latin typeface="Courier New" pitchFamily="49" charset="0"/>
              </a:rPr>
              <a:t>i</a:t>
            </a:r>
            <a:r>
              <a:rPr lang="en-US" sz="2400" b="1" dirty="0">
                <a:latin typeface="Courier New" pitchFamily="49" charset="0"/>
              </a:rPr>
              <a:t> = 1, n</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a:t>
            </a:r>
            <a:r>
              <a:rPr lang="en-US" sz="2400" b="1" dirty="0" err="1">
                <a:latin typeface="Courier New" pitchFamily="49" charset="0"/>
              </a:rPr>
              <a:t>i</a:t>
            </a:r>
            <a:r>
              <a:rPr lang="en-US" sz="2400" b="1" dirty="0">
                <a:latin typeface="Courier New" pitchFamily="49" charset="0"/>
              </a:rPr>
              <a:t>) = b(</a:t>
            </a:r>
            <a:r>
              <a:rPr lang="en-US" sz="2400" b="1" dirty="0" err="1">
                <a:latin typeface="Courier New" pitchFamily="49" charset="0"/>
              </a:rPr>
              <a:t>i</a:t>
            </a:r>
            <a:r>
              <a:rPr lang="en-US" sz="2400" b="1" dirty="0">
                <a:latin typeface="Courier New" pitchFamily="49" charset="0"/>
              </a:rPr>
              <a:t>) + temp</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END DO</a:t>
            </a:r>
          </a:p>
          <a:p>
            <a:pPr marL="342900" indent="-342900" algn="l">
              <a:lnSpc>
                <a:spcPct val="70000"/>
              </a:lnSpc>
              <a:spcBef>
                <a:spcPct val="20000"/>
              </a:spcBef>
              <a:buClr>
                <a:schemeClr val="folHlink"/>
              </a:buClr>
              <a:buSzPct val="60000"/>
              <a:buFont typeface="Wingdings" pitchFamily="2" charset="2"/>
              <a:buNone/>
            </a:pPr>
            <a:r>
              <a:rPr lang="en-US" sz="2400" b="1" dirty="0">
                <a:solidFill>
                  <a:schemeClr val="folHlink"/>
                </a:solidFill>
                <a:latin typeface="Courier New" pitchFamily="49" charset="0"/>
              </a:rPr>
              <a:t>e = g(n)</a:t>
            </a:r>
          </a:p>
        </p:txBody>
      </p:sp>
      <p:sp>
        <p:nvSpPr>
          <p:cNvPr id="656390" name="Text Box 6"/>
          <p:cNvSpPr txBox="1">
            <a:spLocks noChangeArrowheads="1"/>
          </p:cNvSpPr>
          <p:nvPr/>
        </p:nvSpPr>
        <p:spPr bwMode="auto">
          <a:xfrm>
            <a:off x="2743200" y="4648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6391" name="Oval 7"/>
          <p:cNvSpPr>
            <a:spLocks noChangeArrowheads="1"/>
          </p:cNvSpPr>
          <p:nvPr/>
        </p:nvSpPr>
        <p:spPr bwMode="auto">
          <a:xfrm>
            <a:off x="6477000" y="1752600"/>
            <a:ext cx="1524000" cy="609600"/>
          </a:xfrm>
          <a:prstGeom prst="ellipse">
            <a:avLst/>
          </a:prstGeom>
          <a:noFill/>
          <a:ln w="9525">
            <a:solidFill>
              <a:schemeClr val="tx1"/>
            </a:solidFill>
            <a:miter lim="800000"/>
            <a:headEnd/>
            <a:tailEnd/>
          </a:ln>
          <a:effectLst/>
        </p:spPr>
        <p:txBody>
          <a:bodyPr wrap="none" anchor="ctr"/>
          <a:lstStyle/>
          <a:p>
            <a:endParaRPr lang="en-US"/>
          </a:p>
        </p:txBody>
      </p:sp>
      <p:sp>
        <p:nvSpPr>
          <p:cNvPr id="656392" name="Line 8"/>
          <p:cNvSpPr>
            <a:spLocks noChangeShapeType="1"/>
          </p:cNvSpPr>
          <p:nvPr/>
        </p:nvSpPr>
        <p:spPr bwMode="auto">
          <a:xfrm flipH="1" flipV="1">
            <a:off x="6400800" y="1371600"/>
            <a:ext cx="838200" cy="381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56393" name="Oval 9"/>
          <p:cNvSpPr>
            <a:spLocks noChangeArrowheads="1"/>
          </p:cNvSpPr>
          <p:nvPr/>
        </p:nvSpPr>
        <p:spPr bwMode="auto">
          <a:xfrm>
            <a:off x="3810000" y="2243138"/>
            <a:ext cx="2438400" cy="457200"/>
          </a:xfrm>
          <a:prstGeom prst="ellipse">
            <a:avLst/>
          </a:prstGeom>
          <a:noFill/>
          <a:ln w="9525">
            <a:solidFill>
              <a:schemeClr val="tx1"/>
            </a:solidFill>
            <a:miter lim="800000"/>
            <a:headEnd/>
            <a:tailEnd/>
          </a:ln>
          <a:effectLst/>
        </p:spPr>
        <p:txBody>
          <a:bodyPr wrap="none" anchor="ctr"/>
          <a:lstStyle/>
          <a:p>
            <a:endParaRPr lang="en-US"/>
          </a:p>
        </p:txBody>
      </p:sp>
      <p:sp>
        <p:nvSpPr>
          <p:cNvPr id="656394" name="Line 10"/>
          <p:cNvSpPr>
            <a:spLocks noChangeShapeType="1"/>
          </p:cNvSpPr>
          <p:nvPr/>
        </p:nvSpPr>
        <p:spPr bwMode="auto">
          <a:xfrm flipH="1">
            <a:off x="4114800" y="2667000"/>
            <a:ext cx="1066800" cy="762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56395" name="Text Box 11"/>
          <p:cNvSpPr txBox="1">
            <a:spLocks noChangeArrowheads="1"/>
          </p:cNvSpPr>
          <p:nvPr/>
        </p:nvSpPr>
        <p:spPr bwMode="auto">
          <a:xfrm>
            <a:off x="381000" y="1600200"/>
            <a:ext cx="2286000" cy="3013075"/>
          </a:xfrm>
          <a:prstGeom prst="rect">
            <a:avLst/>
          </a:prstGeom>
          <a:noFill/>
          <a:ln w="9525">
            <a:noFill/>
            <a:miter lim="800000"/>
            <a:headEnd/>
            <a:tailEnd/>
          </a:ln>
          <a:effectLst/>
        </p:spPr>
        <p:txBody>
          <a:bodyPr>
            <a:spAutoFit/>
          </a:bodyPr>
          <a:lstStyle/>
          <a:p>
            <a:pPr algn="l"/>
            <a:r>
              <a:rPr lang="en-US" sz="2400"/>
              <a:t>Code that doesn’t change inside the loop is known as      </a:t>
            </a:r>
            <a:r>
              <a:rPr lang="en-US" sz="2400" b="1" i="1" u="sng">
                <a:solidFill>
                  <a:srgbClr val="993366"/>
                </a:solidFill>
              </a:rPr>
              <a:t>loop invariant</a:t>
            </a:r>
            <a:r>
              <a:rPr lang="en-US" sz="2400"/>
              <a:t>. It doesn’t need to be calculated over and over.</a:t>
            </a:r>
          </a:p>
        </p:txBody>
      </p:sp>
      <p:sp>
        <p:nvSpPr>
          <p:cNvPr id="656396" name="Line 12"/>
          <p:cNvSpPr>
            <a:spLocks noChangeShapeType="1"/>
          </p:cNvSpPr>
          <p:nvPr/>
        </p:nvSpPr>
        <p:spPr bwMode="auto">
          <a:xfrm>
            <a:off x="2743200" y="3657600"/>
            <a:ext cx="54102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849601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4" name="Slide Number Placeholder 4"/>
          <p:cNvSpPr>
            <a:spLocks noGrp="1"/>
          </p:cNvSpPr>
          <p:nvPr>
            <p:ph type="sldNum" sz="quarter" idx="11"/>
          </p:nvPr>
        </p:nvSpPr>
        <p:spPr/>
        <p:txBody>
          <a:bodyPr/>
          <a:lstStyle/>
          <a:p>
            <a:fld id="{D47A6799-5DC6-45F7-81EE-EE32C1920E52}" type="slidenum">
              <a:rPr lang="en-US"/>
              <a:pPr/>
              <a:t>62</a:t>
            </a:fld>
            <a:endParaRPr lang="en-US"/>
          </a:p>
        </p:txBody>
      </p:sp>
      <p:sp>
        <p:nvSpPr>
          <p:cNvPr id="656386" name="Rectangle 2"/>
          <p:cNvSpPr>
            <a:spLocks noGrp="1" noChangeArrowheads="1"/>
          </p:cNvSpPr>
          <p:nvPr>
            <p:ph type="title"/>
          </p:nvPr>
        </p:nvSpPr>
        <p:spPr/>
        <p:txBody>
          <a:bodyPr/>
          <a:lstStyle/>
          <a:p>
            <a:r>
              <a:rPr lang="en-US" dirty="0"/>
              <a:t>Hoisting Loop Invariant </a:t>
            </a:r>
            <a:r>
              <a:rPr lang="en-US" dirty="0" smtClean="0"/>
              <a:t>Code (C)</a:t>
            </a:r>
            <a:endParaRPr lang="en-US" dirty="0"/>
          </a:p>
        </p:txBody>
      </p:sp>
      <p:sp>
        <p:nvSpPr>
          <p:cNvPr id="656387" name="Rectangle 3"/>
          <p:cNvSpPr>
            <a:spLocks noGrp="1" noChangeArrowheads="1"/>
          </p:cNvSpPr>
          <p:nvPr>
            <p:ph type="body" idx="1"/>
          </p:nvPr>
        </p:nvSpPr>
        <p:spPr>
          <a:xfrm>
            <a:off x="3657600" y="1371600"/>
            <a:ext cx="4953000" cy="2438400"/>
          </a:xfrm>
        </p:spPr>
        <p:txBody>
          <a:bodyPr/>
          <a:lstStyle/>
          <a:p>
            <a:pPr>
              <a:buFont typeface="Wingdings" pitchFamily="2" charset="2"/>
              <a:buNone/>
            </a:pPr>
            <a:r>
              <a:rPr lang="en-US" b="1" dirty="0" smtClean="0">
                <a:latin typeface="Courier New" pitchFamily="49" charset="0"/>
              </a:rPr>
              <a:t>for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 </a:t>
            </a:r>
            <a:r>
              <a:rPr lang="en-US" b="1" dirty="0" err="1" smtClean="0">
                <a:latin typeface="Courier New" pitchFamily="49" charset="0"/>
              </a:rPr>
              <a:t>i</a:t>
            </a:r>
            <a:r>
              <a:rPr lang="en-US" b="1" dirty="0" smtClean="0">
                <a:latin typeface="Courier New" pitchFamily="49" charset="0"/>
              </a:rPr>
              <a:t> &lt; n; </a:t>
            </a:r>
            <a:r>
              <a:rPr lang="en-US" b="1" dirty="0" err="1" smtClean="0">
                <a:latin typeface="Courier New" pitchFamily="49" charset="0"/>
              </a:rPr>
              <a:t>i</a:t>
            </a:r>
            <a:r>
              <a:rPr lang="en-US" b="1" dirty="0" smtClean="0">
                <a:latin typeface="Courier New" pitchFamily="49" charset="0"/>
              </a:rPr>
              <a:t>++) {</a:t>
            </a:r>
            <a:endParaRPr lang="en-US" b="1" dirty="0">
              <a:latin typeface="Courier New" pitchFamily="49" charset="0"/>
            </a:endParaRPr>
          </a:p>
          <a:p>
            <a:pPr>
              <a:lnSpc>
                <a:spcPct val="90000"/>
              </a:lnSpc>
              <a:buFont typeface="Wingdings" pitchFamily="2" charset="2"/>
              <a:buNone/>
            </a:pPr>
            <a:r>
              <a:rPr lang="en-US" b="1" dirty="0">
                <a:solidFill>
                  <a:srgbClr val="000099"/>
                </a:solidFill>
                <a:latin typeface="Courier New" pitchFamily="49" charset="0"/>
              </a:rPr>
              <a:t>  </a:t>
            </a:r>
            <a:r>
              <a:rPr lang="en-US" b="1" dirty="0" smtClean="0">
                <a:latin typeface="Courier New" pitchFamily="49" charset="0"/>
              </a:rPr>
              <a:t>a[</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b[</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 </a:t>
            </a:r>
            <a:r>
              <a:rPr lang="en-US" b="1" dirty="0">
                <a:latin typeface="Courier New" pitchFamily="49" charset="0"/>
              </a:rPr>
              <a:t>+</a:t>
            </a:r>
            <a:r>
              <a:rPr lang="en-US" b="1" dirty="0">
                <a:solidFill>
                  <a:srgbClr val="000099"/>
                </a:solidFill>
                <a:latin typeface="Courier New" pitchFamily="49" charset="0"/>
              </a:rPr>
              <a:t> </a:t>
            </a:r>
            <a:r>
              <a:rPr lang="en-US" b="1" dirty="0">
                <a:solidFill>
                  <a:schemeClr val="hlink"/>
                </a:solidFill>
                <a:latin typeface="Courier New" pitchFamily="49" charset="0"/>
              </a:rPr>
              <a:t>c * </a:t>
            </a:r>
            <a:r>
              <a:rPr lang="en-US" b="1" dirty="0" smtClean="0">
                <a:solidFill>
                  <a:schemeClr val="hlink"/>
                </a:solidFill>
                <a:latin typeface="Courier New" pitchFamily="49" charset="0"/>
              </a:rPr>
              <a:t>d;</a:t>
            </a:r>
            <a:endParaRPr lang="en-US" b="1" dirty="0">
              <a:solidFill>
                <a:schemeClr val="hlink"/>
              </a:solidFill>
              <a:latin typeface="Courier New" pitchFamily="49" charset="0"/>
            </a:endParaRPr>
          </a:p>
          <a:p>
            <a:pPr>
              <a:lnSpc>
                <a:spcPct val="90000"/>
              </a:lnSpc>
              <a:buFont typeface="Wingdings" pitchFamily="2" charset="2"/>
              <a:buNone/>
            </a:pPr>
            <a:r>
              <a:rPr lang="en-US" b="1" dirty="0">
                <a:solidFill>
                  <a:srgbClr val="000099"/>
                </a:solidFill>
                <a:latin typeface="Courier New" pitchFamily="49" charset="0"/>
              </a:rPr>
              <a:t>  </a:t>
            </a:r>
            <a:r>
              <a:rPr lang="en-US" b="1" dirty="0">
                <a:solidFill>
                  <a:schemeClr val="hlink"/>
                </a:solidFill>
                <a:latin typeface="Courier New" pitchFamily="49" charset="0"/>
              </a:rPr>
              <a:t>e = </a:t>
            </a:r>
            <a:r>
              <a:rPr lang="en-US" b="1" dirty="0" smtClean="0">
                <a:solidFill>
                  <a:schemeClr val="hlink"/>
                </a:solidFill>
                <a:latin typeface="Courier New" pitchFamily="49" charset="0"/>
              </a:rPr>
              <a:t>g[n</a:t>
            </a:r>
            <a:r>
              <a:rPr lang="en-US" b="1" dirty="0">
                <a:solidFill>
                  <a:schemeClr val="hlink"/>
                </a:solidFill>
                <a:latin typeface="Courier New" pitchFamily="49" charset="0"/>
              </a:rPr>
              <a:t>]</a:t>
            </a:r>
            <a:r>
              <a:rPr lang="en-US" b="1" dirty="0" smtClean="0">
                <a:solidFill>
                  <a:schemeClr val="hlink"/>
                </a:solidFill>
                <a:latin typeface="Courier New" pitchFamily="49" charset="0"/>
              </a:rPr>
              <a:t>;</a:t>
            </a:r>
            <a:endParaRPr lang="en-US" b="1" dirty="0">
              <a:solidFill>
                <a:schemeClr val="hlink"/>
              </a:solidFill>
              <a:latin typeface="Courier New" pitchFamily="49" charset="0"/>
            </a:endParaRPr>
          </a:p>
          <a:p>
            <a:pPr>
              <a:lnSpc>
                <a:spcPct val="90000"/>
              </a:lnSpc>
              <a:buFont typeface="Wingdings" pitchFamily="2" charset="2"/>
              <a:buNone/>
            </a:pPr>
            <a:r>
              <a:rPr lang="en-US" b="1" dirty="0" smtClean="0">
                <a:latin typeface="Courier New" pitchFamily="49" charset="0"/>
              </a:rPr>
              <a:t>}</a:t>
            </a:r>
            <a:endParaRPr lang="en-US" b="1" dirty="0">
              <a:latin typeface="Courier New" pitchFamily="49" charset="0"/>
            </a:endParaRPr>
          </a:p>
        </p:txBody>
      </p:sp>
      <p:sp>
        <p:nvSpPr>
          <p:cNvPr id="656388" name="Text Box 4"/>
          <p:cNvSpPr txBox="1">
            <a:spLocks noChangeArrowheads="1"/>
          </p:cNvSpPr>
          <p:nvPr/>
        </p:nvSpPr>
        <p:spPr bwMode="auto">
          <a:xfrm>
            <a:off x="2590800" y="19812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6389" name="Rectangle 5"/>
          <p:cNvSpPr>
            <a:spLocks noChangeArrowheads="1"/>
          </p:cNvSpPr>
          <p:nvPr/>
        </p:nvSpPr>
        <p:spPr bwMode="auto">
          <a:xfrm>
            <a:off x="3657600" y="3810000"/>
            <a:ext cx="4876800" cy="2362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dirty="0">
                <a:latin typeface="Courier New" pitchFamily="49" charset="0"/>
              </a:rPr>
              <a:t>temp =</a:t>
            </a:r>
            <a:r>
              <a:rPr lang="en-US" sz="2400" b="1" dirty="0">
                <a:solidFill>
                  <a:srgbClr val="000099"/>
                </a:solidFill>
                <a:latin typeface="Courier New" pitchFamily="49" charset="0"/>
              </a:rPr>
              <a:t> </a:t>
            </a:r>
            <a:r>
              <a:rPr lang="en-US" sz="2400" b="1" dirty="0">
                <a:solidFill>
                  <a:schemeClr val="folHlink"/>
                </a:solidFill>
                <a:latin typeface="Courier New" pitchFamily="49" charset="0"/>
              </a:rPr>
              <a:t>c * </a:t>
            </a:r>
            <a:r>
              <a:rPr lang="en-US" sz="2400" b="1" dirty="0" smtClean="0">
                <a:solidFill>
                  <a:schemeClr val="folHlink"/>
                </a:solidFill>
                <a:latin typeface="Courier New" pitchFamily="49" charset="0"/>
              </a:rPr>
              <a:t>d;</a:t>
            </a:r>
            <a:endParaRPr lang="en-US" sz="2400" b="1" dirty="0">
              <a:solidFill>
                <a:schemeClr val="folHlink"/>
              </a:solidFill>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smtClean="0">
                <a:latin typeface="Courier New" pitchFamily="49" charset="0"/>
              </a:rPr>
              <a:t>for (</a:t>
            </a:r>
            <a:r>
              <a:rPr lang="en-US" sz="2400" b="1" dirty="0" err="1" smtClean="0">
                <a:latin typeface="Courier New" pitchFamily="49" charset="0"/>
              </a:rPr>
              <a:t>i</a:t>
            </a:r>
            <a:r>
              <a:rPr lang="en-US" sz="2400" b="1" dirty="0" smtClean="0">
                <a:latin typeface="Courier New" pitchFamily="49" charset="0"/>
              </a:rPr>
              <a:t> = 0; </a:t>
            </a:r>
            <a:r>
              <a:rPr lang="en-US" sz="2400" b="1" dirty="0" err="1" smtClean="0">
                <a:latin typeface="Courier New" pitchFamily="49" charset="0"/>
              </a:rPr>
              <a:t>i</a:t>
            </a:r>
            <a:r>
              <a:rPr lang="en-US" sz="2400" b="1" dirty="0" smtClean="0">
                <a:latin typeface="Courier New" pitchFamily="49" charset="0"/>
              </a:rPr>
              <a:t> &lt; n; </a:t>
            </a:r>
            <a:r>
              <a:rPr lang="en-US" sz="2400" b="1" dirty="0" err="1" smtClean="0">
                <a:latin typeface="Courier New" pitchFamily="49" charset="0"/>
              </a:rPr>
              <a:t>i</a:t>
            </a:r>
            <a:r>
              <a:rPr lang="en-US" sz="2400" b="1" dirty="0" smtClean="0">
                <a:latin typeface="Courier New" pitchFamily="49" charset="0"/>
              </a:rPr>
              <a:t>++) {</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b[</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temp;</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smtClean="0">
                <a:latin typeface="Courier New" pitchFamily="49" charset="0"/>
              </a:rPr>
              <a:t>}</a:t>
            </a:r>
            <a:endParaRPr lang="en-US" sz="2400" b="1" dirty="0">
              <a:latin typeface="Courier New" pitchFamily="49" charset="0"/>
            </a:endParaRPr>
          </a:p>
          <a:p>
            <a:pPr marL="342900" indent="-342900" algn="l">
              <a:lnSpc>
                <a:spcPct val="70000"/>
              </a:lnSpc>
              <a:spcBef>
                <a:spcPct val="20000"/>
              </a:spcBef>
              <a:buClr>
                <a:schemeClr val="folHlink"/>
              </a:buClr>
              <a:buSzPct val="60000"/>
              <a:buFont typeface="Wingdings" pitchFamily="2" charset="2"/>
              <a:buNone/>
            </a:pPr>
            <a:r>
              <a:rPr lang="en-US" sz="2400" b="1" dirty="0">
                <a:solidFill>
                  <a:schemeClr val="folHlink"/>
                </a:solidFill>
                <a:latin typeface="Courier New" pitchFamily="49" charset="0"/>
              </a:rPr>
              <a:t>e = </a:t>
            </a:r>
            <a:r>
              <a:rPr lang="en-US" sz="2400" b="1" dirty="0" smtClean="0">
                <a:solidFill>
                  <a:schemeClr val="folHlink"/>
                </a:solidFill>
                <a:latin typeface="Courier New" pitchFamily="49" charset="0"/>
              </a:rPr>
              <a:t>g[n</a:t>
            </a:r>
            <a:r>
              <a:rPr lang="en-US" sz="2400" b="1" dirty="0">
                <a:solidFill>
                  <a:schemeClr val="folHlink"/>
                </a:solidFill>
                <a:latin typeface="Courier New" pitchFamily="49" charset="0"/>
              </a:rPr>
              <a:t>]</a:t>
            </a:r>
            <a:r>
              <a:rPr lang="en-US" sz="2400" b="1" dirty="0" smtClean="0">
                <a:solidFill>
                  <a:schemeClr val="folHlink"/>
                </a:solidFill>
                <a:latin typeface="Courier New" pitchFamily="49" charset="0"/>
              </a:rPr>
              <a:t>;</a:t>
            </a:r>
            <a:endParaRPr lang="en-US" sz="2400" b="1" dirty="0">
              <a:solidFill>
                <a:schemeClr val="folHlink"/>
              </a:solidFill>
              <a:latin typeface="Courier New" pitchFamily="49" charset="0"/>
            </a:endParaRPr>
          </a:p>
        </p:txBody>
      </p:sp>
      <p:sp>
        <p:nvSpPr>
          <p:cNvPr id="656390" name="Text Box 6"/>
          <p:cNvSpPr txBox="1">
            <a:spLocks noChangeArrowheads="1"/>
          </p:cNvSpPr>
          <p:nvPr/>
        </p:nvSpPr>
        <p:spPr bwMode="auto">
          <a:xfrm>
            <a:off x="2743200" y="4648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6391" name="Oval 7"/>
          <p:cNvSpPr>
            <a:spLocks noChangeArrowheads="1"/>
          </p:cNvSpPr>
          <p:nvPr/>
        </p:nvSpPr>
        <p:spPr bwMode="auto">
          <a:xfrm>
            <a:off x="6477000" y="1752600"/>
            <a:ext cx="1524000" cy="609600"/>
          </a:xfrm>
          <a:prstGeom prst="ellipse">
            <a:avLst/>
          </a:prstGeom>
          <a:noFill/>
          <a:ln w="9525">
            <a:solidFill>
              <a:schemeClr val="tx1"/>
            </a:solidFill>
            <a:miter lim="800000"/>
            <a:headEnd/>
            <a:tailEnd/>
          </a:ln>
          <a:effectLst/>
        </p:spPr>
        <p:txBody>
          <a:bodyPr wrap="none" anchor="ctr"/>
          <a:lstStyle/>
          <a:p>
            <a:endParaRPr lang="en-US"/>
          </a:p>
        </p:txBody>
      </p:sp>
      <p:sp>
        <p:nvSpPr>
          <p:cNvPr id="656392" name="Line 8"/>
          <p:cNvSpPr>
            <a:spLocks noChangeShapeType="1"/>
          </p:cNvSpPr>
          <p:nvPr/>
        </p:nvSpPr>
        <p:spPr bwMode="auto">
          <a:xfrm flipH="1" flipV="1">
            <a:off x="6400800" y="1371600"/>
            <a:ext cx="838200" cy="381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56393" name="Oval 9"/>
          <p:cNvSpPr>
            <a:spLocks noChangeArrowheads="1"/>
          </p:cNvSpPr>
          <p:nvPr/>
        </p:nvSpPr>
        <p:spPr bwMode="auto">
          <a:xfrm>
            <a:off x="3810000" y="2243138"/>
            <a:ext cx="2438400" cy="457200"/>
          </a:xfrm>
          <a:prstGeom prst="ellipse">
            <a:avLst/>
          </a:prstGeom>
          <a:noFill/>
          <a:ln w="9525">
            <a:solidFill>
              <a:schemeClr val="tx1"/>
            </a:solidFill>
            <a:miter lim="800000"/>
            <a:headEnd/>
            <a:tailEnd/>
          </a:ln>
          <a:effectLst/>
        </p:spPr>
        <p:txBody>
          <a:bodyPr wrap="none" anchor="ctr"/>
          <a:lstStyle/>
          <a:p>
            <a:endParaRPr lang="en-US"/>
          </a:p>
        </p:txBody>
      </p:sp>
      <p:sp>
        <p:nvSpPr>
          <p:cNvPr id="656394" name="Line 10"/>
          <p:cNvSpPr>
            <a:spLocks noChangeShapeType="1"/>
          </p:cNvSpPr>
          <p:nvPr/>
        </p:nvSpPr>
        <p:spPr bwMode="auto">
          <a:xfrm flipH="1">
            <a:off x="4114800" y="2667000"/>
            <a:ext cx="1066800" cy="762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56395" name="Text Box 11"/>
          <p:cNvSpPr txBox="1">
            <a:spLocks noChangeArrowheads="1"/>
          </p:cNvSpPr>
          <p:nvPr/>
        </p:nvSpPr>
        <p:spPr bwMode="auto">
          <a:xfrm>
            <a:off x="381000" y="1600200"/>
            <a:ext cx="2286000" cy="3013075"/>
          </a:xfrm>
          <a:prstGeom prst="rect">
            <a:avLst/>
          </a:prstGeom>
          <a:noFill/>
          <a:ln w="9525">
            <a:noFill/>
            <a:miter lim="800000"/>
            <a:headEnd/>
            <a:tailEnd/>
          </a:ln>
          <a:effectLst/>
        </p:spPr>
        <p:txBody>
          <a:bodyPr>
            <a:spAutoFit/>
          </a:bodyPr>
          <a:lstStyle/>
          <a:p>
            <a:pPr algn="l"/>
            <a:r>
              <a:rPr lang="en-US" sz="2400"/>
              <a:t>Code that doesn’t change inside the loop is known as      </a:t>
            </a:r>
            <a:r>
              <a:rPr lang="en-US" sz="2400" b="1" i="1" u="sng">
                <a:solidFill>
                  <a:srgbClr val="993366"/>
                </a:solidFill>
              </a:rPr>
              <a:t>loop invariant</a:t>
            </a:r>
            <a:r>
              <a:rPr lang="en-US" sz="2400"/>
              <a:t>. It doesn’t need to be calculated over and over.</a:t>
            </a:r>
          </a:p>
        </p:txBody>
      </p:sp>
      <p:sp>
        <p:nvSpPr>
          <p:cNvPr id="656396" name="Line 12"/>
          <p:cNvSpPr>
            <a:spLocks noChangeShapeType="1"/>
          </p:cNvSpPr>
          <p:nvPr/>
        </p:nvSpPr>
        <p:spPr bwMode="auto">
          <a:xfrm>
            <a:off x="2743200" y="3657600"/>
            <a:ext cx="54102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4236046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29F67D2E-4DCC-4C73-AB24-34D712B5A482}" type="slidenum">
              <a:rPr lang="en-US"/>
              <a:pPr/>
              <a:t>63</a:t>
            </a:fld>
            <a:endParaRPr lang="en-US"/>
          </a:p>
        </p:txBody>
      </p:sp>
      <p:sp>
        <p:nvSpPr>
          <p:cNvPr id="657410" name="Rectangle 2"/>
          <p:cNvSpPr>
            <a:spLocks noGrp="1" noChangeArrowheads="1"/>
          </p:cNvSpPr>
          <p:nvPr>
            <p:ph type="title"/>
          </p:nvPr>
        </p:nvSpPr>
        <p:spPr/>
        <p:txBody>
          <a:bodyPr/>
          <a:lstStyle/>
          <a:p>
            <a:r>
              <a:rPr lang="en-US" dirty="0" err="1" smtClean="0"/>
              <a:t>Unswitching</a:t>
            </a:r>
            <a:r>
              <a:rPr lang="en-US" dirty="0" smtClean="0"/>
              <a:t> (F90)</a:t>
            </a:r>
            <a:endParaRPr lang="en-US" dirty="0"/>
          </a:p>
        </p:txBody>
      </p:sp>
      <p:sp>
        <p:nvSpPr>
          <p:cNvPr id="657411" name="Rectangle 3"/>
          <p:cNvSpPr>
            <a:spLocks noGrp="1" noChangeArrowheads="1"/>
          </p:cNvSpPr>
          <p:nvPr>
            <p:ph type="body" idx="1"/>
          </p:nvPr>
        </p:nvSpPr>
        <p:spPr/>
        <p:txBody>
          <a:bodyPr/>
          <a:lstStyle/>
          <a:p>
            <a:pPr>
              <a:lnSpc>
                <a:spcPct val="70000"/>
              </a:lnSpc>
              <a:buFont typeface="Wingdings" pitchFamily="2" charset="2"/>
              <a:buNone/>
            </a:pPr>
            <a:r>
              <a:rPr lang="en-US" sz="1800" b="1">
                <a:latin typeface="Courier New" pitchFamily="49" charset="0"/>
              </a:rPr>
              <a:t>DO i = 1, n</a:t>
            </a:r>
          </a:p>
          <a:p>
            <a:pPr>
              <a:lnSpc>
                <a:spcPct val="50000"/>
              </a:lnSpc>
              <a:buFont typeface="Wingdings" pitchFamily="2" charset="2"/>
              <a:buNone/>
            </a:pPr>
            <a:r>
              <a:rPr lang="en-US" sz="1800" b="1">
                <a:latin typeface="Courier New" pitchFamily="49" charset="0"/>
              </a:rPr>
              <a:t>  DO j = 2, n</a:t>
            </a:r>
          </a:p>
          <a:p>
            <a:pPr>
              <a:lnSpc>
                <a:spcPct val="50000"/>
              </a:lnSpc>
              <a:buFont typeface="Wingdings" pitchFamily="2" charset="2"/>
              <a:buNone/>
            </a:pPr>
            <a:r>
              <a:rPr lang="en-US" sz="1800" b="1">
                <a:latin typeface="Courier New" pitchFamily="49" charset="0"/>
              </a:rPr>
              <a:t>    IF</a:t>
            </a:r>
            <a:r>
              <a:rPr lang="en-US" sz="1800" b="1">
                <a:solidFill>
                  <a:srgbClr val="000099"/>
                </a:solidFill>
                <a:latin typeface="Courier New" pitchFamily="49" charset="0"/>
              </a:rPr>
              <a:t> </a:t>
            </a:r>
            <a:r>
              <a:rPr lang="en-US" sz="1800" b="1">
                <a:solidFill>
                  <a:schemeClr val="hlink"/>
                </a:solidFill>
                <a:latin typeface="Courier New" pitchFamily="49" charset="0"/>
              </a:rPr>
              <a:t>(t(i) &gt; 0)</a:t>
            </a:r>
            <a:r>
              <a:rPr lang="en-US" sz="1800" b="1">
                <a:solidFill>
                  <a:srgbClr val="000099"/>
                </a:solidFill>
                <a:latin typeface="Courier New" pitchFamily="49" charset="0"/>
              </a:rPr>
              <a:t> </a:t>
            </a:r>
            <a:r>
              <a:rPr lang="en-US" sz="1800" b="1">
                <a:latin typeface="Courier New" pitchFamily="49" charset="0"/>
              </a:rPr>
              <a:t>THEN</a:t>
            </a:r>
          </a:p>
          <a:p>
            <a:pPr>
              <a:lnSpc>
                <a:spcPct val="60000"/>
              </a:lnSpc>
              <a:buFont typeface="Wingdings" pitchFamily="2" charset="2"/>
              <a:buNone/>
            </a:pPr>
            <a:r>
              <a:rPr lang="en-US" sz="1800" b="1">
                <a:latin typeface="Courier New" pitchFamily="49" charset="0"/>
              </a:rPr>
              <a:t>      a(i,j) = a(i,j) * t(i) + b(j)</a:t>
            </a:r>
          </a:p>
          <a:p>
            <a:pPr>
              <a:lnSpc>
                <a:spcPct val="70000"/>
              </a:lnSpc>
              <a:buFont typeface="Wingdings" pitchFamily="2" charset="2"/>
              <a:buNone/>
            </a:pPr>
            <a:r>
              <a:rPr lang="en-US" sz="1800" b="1">
                <a:latin typeface="Courier New" pitchFamily="49" charset="0"/>
              </a:rPr>
              <a:t>    ELSE</a:t>
            </a:r>
          </a:p>
          <a:p>
            <a:pPr>
              <a:lnSpc>
                <a:spcPct val="50000"/>
              </a:lnSpc>
              <a:buFont typeface="Wingdings" pitchFamily="2" charset="2"/>
              <a:buNone/>
            </a:pPr>
            <a:r>
              <a:rPr lang="en-US" sz="1800" b="1">
                <a:latin typeface="Courier New" pitchFamily="49" charset="0"/>
              </a:rPr>
              <a:t>      a(i,j) = 0.0</a:t>
            </a:r>
          </a:p>
          <a:p>
            <a:pPr>
              <a:lnSpc>
                <a:spcPct val="60000"/>
              </a:lnSpc>
              <a:buFont typeface="Wingdings" pitchFamily="2" charset="2"/>
              <a:buNone/>
            </a:pPr>
            <a:r>
              <a:rPr lang="en-US" sz="1800" b="1">
                <a:latin typeface="Courier New" pitchFamily="49" charset="0"/>
              </a:rPr>
              <a:t>    END IF</a:t>
            </a:r>
          </a:p>
          <a:p>
            <a:pPr>
              <a:lnSpc>
                <a:spcPct val="5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END DO</a:t>
            </a:r>
          </a:p>
          <a:p>
            <a:pPr>
              <a:lnSpc>
                <a:spcPct val="10000"/>
              </a:lnSpc>
              <a:buFont typeface="Wingdings" pitchFamily="2" charset="2"/>
              <a:buNone/>
            </a:pPr>
            <a:endParaRPr lang="en-US" sz="1800" b="1">
              <a:latin typeface="Courier New" pitchFamily="49" charset="0"/>
            </a:endParaRPr>
          </a:p>
          <a:p>
            <a:pPr>
              <a:lnSpc>
                <a:spcPct val="70000"/>
              </a:lnSpc>
              <a:buFont typeface="Wingdings" pitchFamily="2" charset="2"/>
              <a:buNone/>
            </a:pPr>
            <a:r>
              <a:rPr lang="en-US" sz="1800" b="1">
                <a:latin typeface="Courier New" pitchFamily="49" charset="0"/>
              </a:rPr>
              <a:t>DO i = 1, n</a:t>
            </a:r>
          </a:p>
          <a:p>
            <a:pPr>
              <a:lnSpc>
                <a:spcPct val="50000"/>
              </a:lnSpc>
              <a:buFont typeface="Wingdings" pitchFamily="2" charset="2"/>
              <a:buNone/>
            </a:pPr>
            <a:r>
              <a:rPr lang="en-US" sz="1800" b="1">
                <a:solidFill>
                  <a:srgbClr val="000099"/>
                </a:solidFill>
                <a:latin typeface="Courier New" pitchFamily="49" charset="0"/>
              </a:rPr>
              <a:t>  </a:t>
            </a:r>
            <a:r>
              <a:rPr lang="en-US" sz="1800" b="1">
                <a:latin typeface="Courier New" pitchFamily="49" charset="0"/>
              </a:rPr>
              <a:t>IF</a:t>
            </a:r>
            <a:r>
              <a:rPr lang="en-US" sz="1800" b="1">
                <a:solidFill>
                  <a:srgbClr val="000099"/>
                </a:solidFill>
                <a:latin typeface="Courier New" pitchFamily="49" charset="0"/>
              </a:rPr>
              <a:t> </a:t>
            </a:r>
            <a:r>
              <a:rPr lang="en-US" sz="1800" b="1">
                <a:solidFill>
                  <a:schemeClr val="folHlink"/>
                </a:solidFill>
                <a:latin typeface="Courier New" pitchFamily="49" charset="0"/>
              </a:rPr>
              <a:t>(t(i) &gt; 0)</a:t>
            </a:r>
            <a:r>
              <a:rPr lang="en-US" sz="1800" b="1">
                <a:solidFill>
                  <a:srgbClr val="000099"/>
                </a:solidFill>
                <a:latin typeface="Courier New" pitchFamily="49" charset="0"/>
              </a:rPr>
              <a:t> </a:t>
            </a:r>
            <a:r>
              <a:rPr lang="en-US" sz="1800" b="1">
                <a:latin typeface="Courier New" pitchFamily="49" charset="0"/>
              </a:rPr>
              <a:t>THEN</a:t>
            </a:r>
          </a:p>
          <a:p>
            <a:pPr>
              <a:lnSpc>
                <a:spcPct val="50000"/>
              </a:lnSpc>
              <a:buFont typeface="Wingdings" pitchFamily="2" charset="2"/>
              <a:buNone/>
            </a:pPr>
            <a:r>
              <a:rPr lang="en-US" sz="1800" b="1">
                <a:latin typeface="Courier New" pitchFamily="49" charset="0"/>
              </a:rPr>
              <a:t>    DO j = 2, n</a:t>
            </a:r>
          </a:p>
          <a:p>
            <a:pPr>
              <a:lnSpc>
                <a:spcPct val="50000"/>
              </a:lnSpc>
              <a:buFont typeface="Wingdings" pitchFamily="2" charset="2"/>
              <a:buNone/>
            </a:pPr>
            <a:r>
              <a:rPr lang="en-US" sz="1800" b="1">
                <a:latin typeface="Courier New" pitchFamily="49" charset="0"/>
              </a:rPr>
              <a:t>      a(i,j) = a(i,j) * t(i) + b(j)</a:t>
            </a:r>
          </a:p>
          <a:p>
            <a:pPr>
              <a:lnSpc>
                <a:spcPct val="50000"/>
              </a:lnSpc>
              <a:buFont typeface="Wingdings" pitchFamily="2" charset="2"/>
              <a:buNone/>
            </a:pPr>
            <a:r>
              <a:rPr lang="en-US" sz="1800" b="1">
                <a:latin typeface="Courier New" pitchFamily="49" charset="0"/>
              </a:rPr>
              <a:t>    END DO</a:t>
            </a:r>
          </a:p>
          <a:p>
            <a:pPr>
              <a:lnSpc>
                <a:spcPct val="70000"/>
              </a:lnSpc>
              <a:buFont typeface="Wingdings" pitchFamily="2" charset="2"/>
              <a:buNone/>
            </a:pPr>
            <a:r>
              <a:rPr lang="en-US" sz="1800" b="1">
                <a:latin typeface="Courier New" pitchFamily="49" charset="0"/>
              </a:rPr>
              <a:t>  ELSE</a:t>
            </a:r>
          </a:p>
          <a:p>
            <a:pPr>
              <a:lnSpc>
                <a:spcPct val="50000"/>
              </a:lnSpc>
              <a:buFont typeface="Wingdings" pitchFamily="2" charset="2"/>
              <a:buNone/>
            </a:pPr>
            <a:r>
              <a:rPr lang="en-US" sz="1800" b="1">
                <a:latin typeface="Courier New" pitchFamily="49" charset="0"/>
              </a:rPr>
              <a:t>    DO j = 2, n</a:t>
            </a:r>
          </a:p>
          <a:p>
            <a:pPr>
              <a:lnSpc>
                <a:spcPct val="50000"/>
              </a:lnSpc>
              <a:buFont typeface="Wingdings" pitchFamily="2" charset="2"/>
              <a:buNone/>
            </a:pPr>
            <a:r>
              <a:rPr lang="en-US" sz="1800" b="1">
                <a:latin typeface="Courier New" pitchFamily="49" charset="0"/>
              </a:rPr>
              <a:t>      a(i,j) = 0.0</a:t>
            </a:r>
          </a:p>
          <a:p>
            <a:pPr>
              <a:lnSpc>
                <a:spcPct val="5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  END IF</a:t>
            </a:r>
          </a:p>
          <a:p>
            <a:pPr>
              <a:lnSpc>
                <a:spcPct val="60000"/>
              </a:lnSpc>
              <a:buFont typeface="Wingdings" pitchFamily="2" charset="2"/>
              <a:buNone/>
            </a:pPr>
            <a:r>
              <a:rPr lang="en-US" sz="1800" b="1">
                <a:latin typeface="Courier New" pitchFamily="49" charset="0"/>
              </a:rPr>
              <a:t>END DO</a:t>
            </a:r>
          </a:p>
          <a:p>
            <a:pPr>
              <a:lnSpc>
                <a:spcPct val="60000"/>
              </a:lnSpc>
              <a:buFont typeface="Wingdings" pitchFamily="2" charset="2"/>
              <a:buNone/>
            </a:pPr>
            <a:endParaRPr lang="en-US" sz="1800" b="1">
              <a:latin typeface="Courier New" pitchFamily="49" charset="0"/>
            </a:endParaRPr>
          </a:p>
        </p:txBody>
      </p:sp>
      <p:sp>
        <p:nvSpPr>
          <p:cNvPr id="657412" name="Rectangle 4"/>
          <p:cNvSpPr>
            <a:spLocks noChangeArrowheads="1"/>
          </p:cNvSpPr>
          <p:nvPr/>
        </p:nvSpPr>
        <p:spPr bwMode="auto">
          <a:xfrm>
            <a:off x="6477000" y="23622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7413" name="Rectangle 5"/>
          <p:cNvSpPr>
            <a:spLocks noChangeArrowheads="1"/>
          </p:cNvSpPr>
          <p:nvPr/>
        </p:nvSpPr>
        <p:spPr bwMode="auto">
          <a:xfrm>
            <a:off x="6629400" y="4648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7414" name="Line 6"/>
          <p:cNvSpPr>
            <a:spLocks noChangeShapeType="1"/>
          </p:cNvSpPr>
          <p:nvPr/>
        </p:nvSpPr>
        <p:spPr bwMode="auto">
          <a:xfrm>
            <a:off x="533400" y="3352800"/>
            <a:ext cx="7772400" cy="0"/>
          </a:xfrm>
          <a:prstGeom prst="line">
            <a:avLst/>
          </a:prstGeom>
          <a:noFill/>
          <a:ln w="9525">
            <a:solidFill>
              <a:schemeClr val="tx1"/>
            </a:solidFill>
            <a:miter lim="800000"/>
            <a:headEnd/>
            <a:tailEnd/>
          </a:ln>
          <a:effectLst/>
        </p:spPr>
        <p:txBody>
          <a:bodyPr wrap="none"/>
          <a:lstStyle/>
          <a:p>
            <a:endParaRPr lang="en-US"/>
          </a:p>
        </p:txBody>
      </p:sp>
      <p:sp>
        <p:nvSpPr>
          <p:cNvPr id="657415" name="Text Box 7"/>
          <p:cNvSpPr txBox="1">
            <a:spLocks noChangeArrowheads="1"/>
          </p:cNvSpPr>
          <p:nvPr/>
        </p:nvSpPr>
        <p:spPr bwMode="auto">
          <a:xfrm>
            <a:off x="6019800" y="1228725"/>
            <a:ext cx="2743200" cy="774700"/>
          </a:xfrm>
          <a:prstGeom prst="rect">
            <a:avLst/>
          </a:prstGeom>
          <a:noFill/>
          <a:ln w="9525">
            <a:noFill/>
            <a:miter lim="800000"/>
            <a:headEnd/>
            <a:tailEnd/>
          </a:ln>
          <a:effectLst/>
        </p:spPr>
        <p:txBody>
          <a:bodyPr>
            <a:spAutoFit/>
          </a:bodyPr>
          <a:lstStyle/>
          <a:p>
            <a:pPr algn="l">
              <a:lnSpc>
                <a:spcPct val="80000"/>
              </a:lnSpc>
            </a:pPr>
            <a:r>
              <a:rPr lang="en-US" sz="2800" b="1">
                <a:solidFill>
                  <a:schemeClr val="hlink"/>
                </a:solidFill>
              </a:rPr>
              <a:t>The condition is </a:t>
            </a:r>
            <a:r>
              <a:rPr lang="en-US" sz="2800" b="1">
                <a:solidFill>
                  <a:schemeClr val="hlink"/>
                </a:solidFill>
                <a:latin typeface="Courier New" pitchFamily="49" charset="0"/>
              </a:rPr>
              <a:t>j</a:t>
            </a:r>
            <a:r>
              <a:rPr lang="en-US" sz="2800" b="1">
                <a:solidFill>
                  <a:schemeClr val="hlink"/>
                </a:solidFill>
              </a:rPr>
              <a:t>-independent.</a:t>
            </a:r>
          </a:p>
        </p:txBody>
      </p:sp>
      <p:sp>
        <p:nvSpPr>
          <p:cNvPr id="657416" name="Text Box 8"/>
          <p:cNvSpPr txBox="1">
            <a:spLocks noChangeArrowheads="1"/>
          </p:cNvSpPr>
          <p:nvPr/>
        </p:nvSpPr>
        <p:spPr bwMode="auto">
          <a:xfrm>
            <a:off x="5562600" y="3502025"/>
            <a:ext cx="2971800" cy="774700"/>
          </a:xfrm>
          <a:prstGeom prst="rect">
            <a:avLst/>
          </a:prstGeom>
          <a:noFill/>
          <a:ln w="9525">
            <a:noFill/>
            <a:miter lim="800000"/>
            <a:headEnd/>
            <a:tailEnd/>
          </a:ln>
          <a:effectLst/>
        </p:spPr>
        <p:txBody>
          <a:bodyPr>
            <a:spAutoFit/>
          </a:bodyPr>
          <a:lstStyle/>
          <a:p>
            <a:pPr algn="l">
              <a:lnSpc>
                <a:spcPct val="80000"/>
              </a:lnSpc>
            </a:pPr>
            <a:r>
              <a:rPr lang="en-US" sz="2800" b="1">
                <a:solidFill>
                  <a:schemeClr val="folHlink"/>
                </a:solidFill>
              </a:rPr>
              <a:t>So, it can migrate outside the </a:t>
            </a:r>
            <a:r>
              <a:rPr lang="en-US" sz="2800" b="1">
                <a:solidFill>
                  <a:schemeClr val="folHlink"/>
                </a:solidFill>
                <a:latin typeface="Courier New" pitchFamily="49" charset="0"/>
              </a:rPr>
              <a:t>j</a:t>
            </a:r>
            <a:r>
              <a:rPr lang="en-US" sz="2800" b="1">
                <a:solidFill>
                  <a:schemeClr val="folHlink"/>
                </a:solidFill>
              </a:rPr>
              <a:t> loop.</a:t>
            </a:r>
          </a:p>
        </p:txBody>
      </p:sp>
    </p:spTree>
    <p:custDataLst>
      <p:tags r:id="rId1"/>
    </p:custDataLst>
    <p:extLst>
      <p:ext uri="{BB962C8B-B14F-4D97-AF65-F5344CB8AC3E}">
        <p14:creationId xmlns:p14="http://schemas.microsoft.com/office/powerpoint/2010/main" val="30156527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29F67D2E-4DCC-4C73-AB24-34D712B5A482}" type="slidenum">
              <a:rPr lang="en-US"/>
              <a:pPr/>
              <a:t>64</a:t>
            </a:fld>
            <a:endParaRPr lang="en-US"/>
          </a:p>
        </p:txBody>
      </p:sp>
      <p:sp>
        <p:nvSpPr>
          <p:cNvPr id="657410" name="Rectangle 2"/>
          <p:cNvSpPr>
            <a:spLocks noGrp="1" noChangeArrowheads="1"/>
          </p:cNvSpPr>
          <p:nvPr>
            <p:ph type="title"/>
          </p:nvPr>
        </p:nvSpPr>
        <p:spPr/>
        <p:txBody>
          <a:bodyPr/>
          <a:lstStyle/>
          <a:p>
            <a:r>
              <a:rPr lang="en-US" dirty="0" err="1" smtClean="0"/>
              <a:t>Unswitching</a:t>
            </a:r>
            <a:r>
              <a:rPr lang="en-US" dirty="0" smtClean="0"/>
              <a:t> (C)</a:t>
            </a:r>
            <a:endParaRPr lang="en-US" dirty="0"/>
          </a:p>
        </p:txBody>
      </p:sp>
      <p:sp>
        <p:nvSpPr>
          <p:cNvPr id="657411" name="Rectangle 3"/>
          <p:cNvSpPr>
            <a:spLocks noGrp="1" noChangeArrowheads="1"/>
          </p:cNvSpPr>
          <p:nvPr>
            <p:ph type="body" idx="1"/>
          </p:nvPr>
        </p:nvSpPr>
        <p:spPr>
          <a:xfrm>
            <a:off x="609600" y="1295400"/>
            <a:ext cx="7924800" cy="4648200"/>
          </a:xfrm>
        </p:spPr>
        <p:txBody>
          <a:bodyPr/>
          <a:lstStyle/>
          <a:p>
            <a:pPr>
              <a:lnSpc>
                <a:spcPct val="70000"/>
              </a:lnSpc>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for (j = 1; j &lt; n; j++)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if</a:t>
            </a:r>
            <a:r>
              <a:rPr lang="en-US" sz="1800" b="1" dirty="0" smtClean="0">
                <a:solidFill>
                  <a:srgbClr val="000099"/>
                </a:solidFill>
                <a:latin typeface="Courier New" pitchFamily="49" charset="0"/>
              </a:rPr>
              <a:t> </a:t>
            </a:r>
            <a:r>
              <a:rPr lang="en-US" sz="1800" b="1" dirty="0">
                <a:solidFill>
                  <a:schemeClr val="hlink"/>
                </a:solidFill>
                <a:latin typeface="Courier New" pitchFamily="49" charset="0"/>
              </a:rPr>
              <a:t>(</a:t>
            </a:r>
            <a:r>
              <a:rPr lang="en-US" sz="1800" b="1" dirty="0" smtClean="0">
                <a:solidFill>
                  <a:schemeClr val="hlink"/>
                </a:solidFill>
                <a:latin typeface="Courier New" pitchFamily="49" charset="0"/>
              </a:rPr>
              <a:t>t[</a:t>
            </a:r>
            <a:r>
              <a:rPr lang="en-US" sz="1800" b="1" dirty="0" err="1" smtClean="0">
                <a:solidFill>
                  <a:schemeClr val="hlink"/>
                </a:solidFill>
                <a:latin typeface="Courier New" pitchFamily="49" charset="0"/>
              </a:rPr>
              <a:t>i</a:t>
            </a:r>
            <a:r>
              <a:rPr lang="en-US" sz="1800" b="1" dirty="0">
                <a:solidFill>
                  <a:schemeClr val="hlink"/>
                </a:solidFill>
                <a:latin typeface="Courier New" pitchFamily="49" charset="0"/>
              </a:rPr>
              <a:t>]</a:t>
            </a:r>
            <a:r>
              <a:rPr lang="en-US" sz="1800" b="1" dirty="0" smtClean="0">
                <a:solidFill>
                  <a:schemeClr val="hlink"/>
                </a:solidFill>
                <a:latin typeface="Courier New" pitchFamily="49" charset="0"/>
              </a:rPr>
              <a:t> </a:t>
            </a:r>
            <a:r>
              <a:rPr lang="en-US" sz="1800" b="1" dirty="0">
                <a:solidFill>
                  <a:schemeClr val="hlink"/>
                </a:solidFill>
                <a:latin typeface="Courier New" pitchFamily="49" charset="0"/>
              </a:rPr>
              <a:t>&gt; 0</a:t>
            </a:r>
            <a:r>
              <a:rPr lang="en-US" sz="1800" b="1" dirty="0" smtClean="0">
                <a:solidFill>
                  <a:schemeClr val="hlink"/>
                </a:solidFill>
                <a:latin typeface="Courier New" pitchFamily="49" charset="0"/>
              </a:rPr>
              <a:t>)</a:t>
            </a:r>
            <a:endParaRPr lang="en-US" sz="1800" b="1" dirty="0">
              <a:latin typeface="Courier New" pitchFamily="49" charset="0"/>
            </a:endParaRPr>
          </a:p>
          <a:p>
            <a:pPr>
              <a:lnSpc>
                <a:spcPct val="60000"/>
              </a:lnSpc>
              <a:buFont typeface="Wingdings" pitchFamily="2" charset="2"/>
              <a:buNone/>
            </a:pP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t[</a:t>
            </a:r>
            <a:r>
              <a:rPr lang="en-US" sz="1800" b="1" dirty="0" err="1" smtClean="0">
                <a:latin typeface="Courier New" pitchFamily="49" charset="0"/>
              </a:rPr>
              <a:t>i</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b[j];</a:t>
            </a:r>
          </a:p>
          <a:p>
            <a:pPr>
              <a:lnSpc>
                <a:spcPct val="60000"/>
              </a:lnSpc>
              <a:buFont typeface="Wingdings" pitchFamily="2" charset="2"/>
              <a:buNone/>
            </a:pPr>
            <a:r>
              <a:rPr lang="en-US" sz="1800" b="1" dirty="0" smtClean="0">
                <a:latin typeface="Courier New" pitchFamily="49" charset="0"/>
              </a:rPr>
              <a:t>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a:t>
            </a:r>
            <a:r>
              <a:rPr lang="en-US" sz="1800" b="1" dirty="0" smtClean="0">
                <a:latin typeface="Courier New" pitchFamily="49" charset="0"/>
              </a:rPr>
              <a:t>else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0.0;</a:t>
            </a:r>
            <a:endParaRPr lang="en-US" sz="1800" b="1" dirty="0">
              <a:latin typeface="Courier New" pitchFamily="49" charset="0"/>
            </a:endParaRPr>
          </a:p>
          <a:p>
            <a:pPr>
              <a:lnSpc>
                <a:spcPct val="60000"/>
              </a:lnSpc>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10000"/>
              </a:lnSpc>
              <a:buFont typeface="Wingdings" pitchFamily="2" charset="2"/>
              <a:buNone/>
            </a:pPr>
            <a:endParaRPr lang="en-US" sz="1800" b="1" dirty="0">
              <a:latin typeface="Courier New" pitchFamily="49" charset="0"/>
            </a:endParaRPr>
          </a:p>
          <a:p>
            <a:pPr>
              <a:lnSpc>
                <a:spcPct val="70000"/>
              </a:lnSpc>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50000"/>
              </a:lnSpc>
              <a:buFont typeface="Wingdings" pitchFamily="2" charset="2"/>
              <a:buNone/>
            </a:pPr>
            <a:r>
              <a:rPr lang="en-US" sz="1800" b="1" dirty="0">
                <a:solidFill>
                  <a:srgbClr val="000099"/>
                </a:solidFill>
                <a:latin typeface="Courier New" pitchFamily="49" charset="0"/>
              </a:rPr>
              <a:t>  </a:t>
            </a:r>
            <a:r>
              <a:rPr lang="en-US" sz="1800" b="1" dirty="0" smtClean="0">
                <a:latin typeface="Courier New" pitchFamily="49" charset="0"/>
              </a:rPr>
              <a:t>if</a:t>
            </a:r>
            <a:r>
              <a:rPr lang="en-US" sz="1800" b="1" dirty="0" smtClean="0">
                <a:solidFill>
                  <a:srgbClr val="000099"/>
                </a:solidFill>
                <a:latin typeface="Courier New" pitchFamily="49" charset="0"/>
              </a:rPr>
              <a:t> </a:t>
            </a:r>
            <a:r>
              <a:rPr lang="en-US" sz="1800" b="1" dirty="0">
                <a:solidFill>
                  <a:schemeClr val="folHlink"/>
                </a:solidFill>
                <a:latin typeface="Courier New" pitchFamily="49" charset="0"/>
              </a:rPr>
              <a:t>(</a:t>
            </a:r>
            <a:r>
              <a:rPr lang="en-US" sz="1800" b="1" dirty="0" smtClean="0">
                <a:solidFill>
                  <a:schemeClr val="folHlink"/>
                </a:solidFill>
                <a:latin typeface="Courier New" pitchFamily="49" charset="0"/>
              </a:rPr>
              <a:t>t[</a:t>
            </a:r>
            <a:r>
              <a:rPr lang="en-US" sz="1800" b="1" dirty="0" err="1" smtClean="0">
                <a:solidFill>
                  <a:schemeClr val="folHlink"/>
                </a:solidFill>
                <a:latin typeface="Courier New" pitchFamily="49" charset="0"/>
              </a:rPr>
              <a:t>i</a:t>
            </a:r>
            <a:r>
              <a:rPr lang="en-US" sz="1800" b="1" dirty="0">
                <a:solidFill>
                  <a:schemeClr val="folHlink"/>
                </a:solidFill>
                <a:latin typeface="Courier New" pitchFamily="49" charset="0"/>
              </a:rPr>
              <a:t>]</a:t>
            </a:r>
            <a:r>
              <a:rPr lang="en-US" sz="1800" b="1" dirty="0" smtClean="0">
                <a:solidFill>
                  <a:schemeClr val="folHlink"/>
                </a:solidFill>
                <a:latin typeface="Courier New" pitchFamily="49" charset="0"/>
              </a:rPr>
              <a:t> </a:t>
            </a:r>
            <a:r>
              <a:rPr lang="en-US" sz="1800" b="1" dirty="0">
                <a:solidFill>
                  <a:schemeClr val="folHlink"/>
                </a:solidFill>
                <a:latin typeface="Courier New" pitchFamily="49" charset="0"/>
              </a:rPr>
              <a:t>&gt; 0)</a:t>
            </a:r>
            <a:r>
              <a:rPr lang="en-US" sz="1800" b="1" dirty="0">
                <a:solidFill>
                  <a:srgbClr val="000099"/>
                </a:solidFill>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for (j = 1; j &lt; n; j++)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t[</a:t>
            </a:r>
            <a:r>
              <a:rPr lang="en-US" sz="1800" b="1" dirty="0" err="1" smtClean="0">
                <a:latin typeface="Courier New" pitchFamily="49" charset="0"/>
              </a:rPr>
              <a:t>i</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b[j];</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a:t>
            </a:r>
            <a:r>
              <a:rPr lang="en-US" sz="1800" b="1" dirty="0" smtClean="0">
                <a:latin typeface="Courier New" pitchFamily="49" charset="0"/>
              </a:rPr>
              <a:t>}</a:t>
            </a:r>
          </a:p>
          <a:p>
            <a:pPr>
              <a:lnSpc>
                <a:spcPct val="70000"/>
              </a:lnSpc>
              <a:buFont typeface="Wingdings" pitchFamily="2" charset="2"/>
              <a:buNone/>
            </a:pPr>
            <a:r>
              <a:rPr lang="en-US" sz="1800" b="1" dirty="0" smtClean="0">
                <a:latin typeface="Courier New" pitchFamily="49" charset="0"/>
              </a:rPr>
              <a:t>  else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for (j = 1; j &lt; n; j++) {</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0.0;</a:t>
            </a:r>
            <a:endParaRPr lang="en-US" sz="1800" b="1" dirty="0">
              <a:latin typeface="Courier New" pitchFamily="49" charset="0"/>
            </a:endParaRPr>
          </a:p>
          <a:p>
            <a:pPr>
              <a:lnSpc>
                <a:spcPct val="50000"/>
              </a:lnSpc>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60000"/>
              </a:lnSpc>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60000"/>
              </a:lnSpc>
              <a:buFont typeface="Wingdings" pitchFamily="2" charset="2"/>
              <a:buNone/>
            </a:pPr>
            <a:endParaRPr lang="en-US" sz="1800" b="1" dirty="0">
              <a:latin typeface="Courier New" pitchFamily="49" charset="0"/>
            </a:endParaRPr>
          </a:p>
        </p:txBody>
      </p:sp>
      <p:sp>
        <p:nvSpPr>
          <p:cNvPr id="657412" name="Rectangle 4"/>
          <p:cNvSpPr>
            <a:spLocks noChangeArrowheads="1"/>
          </p:cNvSpPr>
          <p:nvPr/>
        </p:nvSpPr>
        <p:spPr bwMode="auto">
          <a:xfrm>
            <a:off x="6477000" y="23622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7413" name="Rectangle 5"/>
          <p:cNvSpPr>
            <a:spLocks noChangeArrowheads="1"/>
          </p:cNvSpPr>
          <p:nvPr/>
        </p:nvSpPr>
        <p:spPr bwMode="auto">
          <a:xfrm>
            <a:off x="6629400" y="4648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7414" name="Line 6"/>
          <p:cNvSpPr>
            <a:spLocks noChangeShapeType="1"/>
          </p:cNvSpPr>
          <p:nvPr/>
        </p:nvSpPr>
        <p:spPr bwMode="auto">
          <a:xfrm>
            <a:off x="533400" y="3471038"/>
            <a:ext cx="7772400" cy="0"/>
          </a:xfrm>
          <a:prstGeom prst="line">
            <a:avLst/>
          </a:prstGeom>
          <a:noFill/>
          <a:ln w="9525">
            <a:solidFill>
              <a:schemeClr val="tx1"/>
            </a:solidFill>
            <a:miter lim="800000"/>
            <a:headEnd/>
            <a:tailEnd/>
          </a:ln>
          <a:effectLst/>
        </p:spPr>
        <p:txBody>
          <a:bodyPr wrap="none"/>
          <a:lstStyle/>
          <a:p>
            <a:endParaRPr lang="en-US"/>
          </a:p>
        </p:txBody>
      </p:sp>
      <p:sp>
        <p:nvSpPr>
          <p:cNvPr id="657415" name="Text Box 7"/>
          <p:cNvSpPr txBox="1">
            <a:spLocks noChangeArrowheads="1"/>
          </p:cNvSpPr>
          <p:nvPr/>
        </p:nvSpPr>
        <p:spPr bwMode="auto">
          <a:xfrm>
            <a:off x="6019800" y="1358900"/>
            <a:ext cx="2743200" cy="774700"/>
          </a:xfrm>
          <a:prstGeom prst="rect">
            <a:avLst/>
          </a:prstGeom>
          <a:noFill/>
          <a:ln w="9525">
            <a:noFill/>
            <a:miter lim="800000"/>
            <a:headEnd/>
            <a:tailEnd/>
          </a:ln>
          <a:effectLst/>
        </p:spPr>
        <p:txBody>
          <a:bodyPr>
            <a:spAutoFit/>
          </a:bodyPr>
          <a:lstStyle/>
          <a:p>
            <a:pPr algn="l">
              <a:lnSpc>
                <a:spcPct val="80000"/>
              </a:lnSpc>
            </a:pPr>
            <a:r>
              <a:rPr lang="en-US" sz="2800" b="1" dirty="0">
                <a:solidFill>
                  <a:schemeClr val="hlink"/>
                </a:solidFill>
              </a:rPr>
              <a:t>The condition is </a:t>
            </a:r>
            <a:r>
              <a:rPr lang="en-US" sz="2800" b="1" dirty="0">
                <a:solidFill>
                  <a:schemeClr val="hlink"/>
                </a:solidFill>
                <a:latin typeface="Courier New" pitchFamily="49" charset="0"/>
              </a:rPr>
              <a:t>j</a:t>
            </a:r>
            <a:r>
              <a:rPr lang="en-US" sz="2800" b="1" dirty="0">
                <a:solidFill>
                  <a:schemeClr val="hlink"/>
                </a:solidFill>
              </a:rPr>
              <a:t>-independent.</a:t>
            </a:r>
          </a:p>
        </p:txBody>
      </p:sp>
      <p:sp>
        <p:nvSpPr>
          <p:cNvPr id="657416" name="Text Box 8"/>
          <p:cNvSpPr txBox="1">
            <a:spLocks noChangeArrowheads="1"/>
          </p:cNvSpPr>
          <p:nvPr/>
        </p:nvSpPr>
        <p:spPr bwMode="auto">
          <a:xfrm>
            <a:off x="5867400" y="3797300"/>
            <a:ext cx="2971800" cy="774700"/>
          </a:xfrm>
          <a:prstGeom prst="rect">
            <a:avLst/>
          </a:prstGeom>
          <a:noFill/>
          <a:ln w="9525">
            <a:noFill/>
            <a:miter lim="800000"/>
            <a:headEnd/>
            <a:tailEnd/>
          </a:ln>
          <a:effectLst/>
        </p:spPr>
        <p:txBody>
          <a:bodyPr>
            <a:spAutoFit/>
          </a:bodyPr>
          <a:lstStyle/>
          <a:p>
            <a:pPr algn="l">
              <a:lnSpc>
                <a:spcPct val="80000"/>
              </a:lnSpc>
            </a:pPr>
            <a:r>
              <a:rPr lang="en-US" sz="2800" b="1" dirty="0">
                <a:solidFill>
                  <a:schemeClr val="folHlink"/>
                </a:solidFill>
              </a:rPr>
              <a:t>So, it can migrate outside the </a:t>
            </a:r>
            <a:r>
              <a:rPr lang="en-US" sz="2800" b="1" dirty="0">
                <a:solidFill>
                  <a:schemeClr val="folHlink"/>
                </a:solidFill>
                <a:latin typeface="Courier New" pitchFamily="49" charset="0"/>
              </a:rPr>
              <a:t>j</a:t>
            </a:r>
            <a:r>
              <a:rPr lang="en-US" sz="2800" b="1" dirty="0">
                <a:solidFill>
                  <a:schemeClr val="folHlink"/>
                </a:solidFill>
              </a:rPr>
              <a:t> loop.</a:t>
            </a:r>
          </a:p>
        </p:txBody>
      </p:sp>
    </p:spTree>
    <p:custDataLst>
      <p:tags r:id="rId1"/>
    </p:custDataLst>
    <p:extLst>
      <p:ext uri="{BB962C8B-B14F-4D97-AF65-F5344CB8AC3E}">
        <p14:creationId xmlns:p14="http://schemas.microsoft.com/office/powerpoint/2010/main" val="1139434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FBE61B72-CBD4-4E74-AB8F-F2A88E7175E5}" type="slidenum">
              <a:rPr lang="en-US"/>
              <a:pPr/>
              <a:t>65</a:t>
            </a:fld>
            <a:endParaRPr lang="en-US"/>
          </a:p>
        </p:txBody>
      </p:sp>
      <p:sp>
        <p:nvSpPr>
          <p:cNvPr id="658434" name="Rectangle 2"/>
          <p:cNvSpPr>
            <a:spLocks noGrp="1" noChangeArrowheads="1"/>
          </p:cNvSpPr>
          <p:nvPr>
            <p:ph type="title"/>
          </p:nvPr>
        </p:nvSpPr>
        <p:spPr/>
        <p:txBody>
          <a:bodyPr/>
          <a:lstStyle/>
          <a:p>
            <a:r>
              <a:rPr lang="en-US" dirty="0"/>
              <a:t>Iteration </a:t>
            </a:r>
            <a:r>
              <a:rPr lang="en-US" dirty="0" smtClean="0"/>
              <a:t>Peeling (F90)</a:t>
            </a:r>
            <a:endParaRPr lang="en-US" dirty="0"/>
          </a:p>
        </p:txBody>
      </p:sp>
      <p:sp>
        <p:nvSpPr>
          <p:cNvPr id="658435" name="Rectangle 3"/>
          <p:cNvSpPr>
            <a:spLocks noGrp="1" noChangeArrowheads="1"/>
          </p:cNvSpPr>
          <p:nvPr>
            <p:ph type="body" idx="1"/>
          </p:nvPr>
        </p:nvSpPr>
        <p:spPr>
          <a:xfrm>
            <a:off x="1981200" y="1219200"/>
            <a:ext cx="6477000" cy="2590800"/>
          </a:xfrm>
        </p:spPr>
        <p:txBody>
          <a:bodyPr/>
          <a:lstStyle/>
          <a:p>
            <a:pPr>
              <a:lnSpc>
                <a:spcPct val="90000"/>
              </a:lnSpc>
              <a:buFont typeface="Wingdings" pitchFamily="2" charset="2"/>
              <a:buNone/>
            </a:pPr>
            <a:r>
              <a:rPr lang="en-US" sz="2000" b="1">
                <a:latin typeface="Courier New" pitchFamily="49" charset="0"/>
              </a:rPr>
              <a:t>DO i = 1, n</a:t>
            </a:r>
          </a:p>
          <a:p>
            <a:pPr>
              <a:lnSpc>
                <a:spcPct val="80000"/>
              </a:lnSpc>
              <a:buFont typeface="Wingdings" pitchFamily="2" charset="2"/>
              <a:buNone/>
            </a:pPr>
            <a:r>
              <a:rPr lang="en-US" sz="2000" b="1">
                <a:solidFill>
                  <a:srgbClr val="000099"/>
                </a:solidFill>
                <a:latin typeface="Courier New" pitchFamily="49" charset="0"/>
              </a:rPr>
              <a:t>  </a:t>
            </a:r>
            <a:r>
              <a:rPr lang="en-US" sz="2000" b="1">
                <a:solidFill>
                  <a:schemeClr val="hlink"/>
                </a:solidFill>
                <a:latin typeface="Courier New" pitchFamily="49" charset="0"/>
              </a:rPr>
              <a:t>IF ((i == 1) .OR. (i == n)) THEN</a:t>
            </a:r>
          </a:p>
          <a:p>
            <a:pPr>
              <a:lnSpc>
                <a:spcPct val="80000"/>
              </a:lnSpc>
              <a:buFont typeface="Wingdings" pitchFamily="2" charset="2"/>
              <a:buNone/>
            </a:pPr>
            <a:r>
              <a:rPr lang="en-US" sz="2000" b="1">
                <a:solidFill>
                  <a:schemeClr val="hlink"/>
                </a:solidFill>
                <a:latin typeface="Courier New" pitchFamily="49" charset="0"/>
              </a:rPr>
              <a:t>    x(i) = y(i)</a:t>
            </a:r>
          </a:p>
          <a:p>
            <a:pPr>
              <a:lnSpc>
                <a:spcPct val="80000"/>
              </a:lnSpc>
              <a:buFont typeface="Wingdings" pitchFamily="2" charset="2"/>
              <a:buNone/>
            </a:pPr>
            <a:r>
              <a:rPr lang="en-US" sz="2000" b="1">
                <a:solidFill>
                  <a:srgbClr val="000099"/>
                </a:solidFill>
                <a:latin typeface="Courier New" pitchFamily="49" charset="0"/>
              </a:rPr>
              <a:t>  </a:t>
            </a:r>
            <a:r>
              <a:rPr lang="en-US" sz="2000" b="1">
                <a:solidFill>
                  <a:schemeClr val="hlink"/>
                </a:solidFill>
                <a:latin typeface="Courier New" pitchFamily="49" charset="0"/>
              </a:rPr>
              <a:t>ELSE</a:t>
            </a:r>
          </a:p>
          <a:p>
            <a:pPr>
              <a:lnSpc>
                <a:spcPct val="80000"/>
              </a:lnSpc>
              <a:buFont typeface="Wingdings" pitchFamily="2" charset="2"/>
              <a:buNone/>
            </a:pPr>
            <a:r>
              <a:rPr lang="en-US" sz="2000" b="1">
                <a:latin typeface="Courier New" pitchFamily="49" charset="0"/>
              </a:rPr>
              <a:t>    x(i) = y(i + 1) + y(i – 1)</a:t>
            </a:r>
          </a:p>
          <a:p>
            <a:pPr>
              <a:lnSpc>
                <a:spcPct val="70000"/>
              </a:lnSpc>
              <a:buFont typeface="Wingdings" pitchFamily="2" charset="2"/>
              <a:buNone/>
            </a:pPr>
            <a:r>
              <a:rPr lang="en-US" sz="2000" b="1">
                <a:solidFill>
                  <a:srgbClr val="000099"/>
                </a:solidFill>
                <a:latin typeface="Courier New" pitchFamily="49" charset="0"/>
              </a:rPr>
              <a:t>  </a:t>
            </a:r>
            <a:r>
              <a:rPr lang="en-US" sz="2000" b="1">
                <a:solidFill>
                  <a:schemeClr val="hlink"/>
                </a:solidFill>
                <a:latin typeface="Courier New" pitchFamily="49" charset="0"/>
              </a:rPr>
              <a:t>END IF</a:t>
            </a:r>
          </a:p>
          <a:p>
            <a:pPr>
              <a:lnSpc>
                <a:spcPct val="80000"/>
              </a:lnSpc>
              <a:buFont typeface="Wingdings" pitchFamily="2" charset="2"/>
              <a:buNone/>
            </a:pPr>
            <a:r>
              <a:rPr lang="en-US" sz="2000" b="1">
                <a:latin typeface="Courier New" pitchFamily="49" charset="0"/>
              </a:rPr>
              <a:t>END DO</a:t>
            </a:r>
          </a:p>
        </p:txBody>
      </p:sp>
      <p:sp>
        <p:nvSpPr>
          <p:cNvPr id="658436" name="Rectangle 4"/>
          <p:cNvSpPr>
            <a:spLocks noChangeArrowheads="1"/>
          </p:cNvSpPr>
          <p:nvPr/>
        </p:nvSpPr>
        <p:spPr bwMode="auto">
          <a:xfrm>
            <a:off x="1981200" y="4114800"/>
            <a:ext cx="6477000" cy="1981200"/>
          </a:xfrm>
          <a:prstGeom prst="rect">
            <a:avLst/>
          </a:prstGeom>
          <a:noFill/>
          <a:ln w="9525">
            <a:noFill/>
            <a:miter lim="800000"/>
            <a:headEnd/>
            <a:tailEnd/>
          </a:ln>
          <a:effectLst/>
        </p:spPr>
        <p:txBody>
          <a:bodyPr/>
          <a:lstStyle/>
          <a:p>
            <a:pPr marL="342900" indent="-342900" algn="l">
              <a:lnSpc>
                <a:spcPct val="90000"/>
              </a:lnSpc>
              <a:spcBef>
                <a:spcPct val="20000"/>
              </a:spcBef>
              <a:buClr>
                <a:schemeClr val="folHlink"/>
              </a:buClr>
              <a:buSzPct val="60000"/>
              <a:buFont typeface="Wingdings" pitchFamily="2" charset="2"/>
              <a:buNone/>
            </a:pPr>
            <a:r>
              <a:rPr lang="en-US" sz="2400" b="1">
                <a:solidFill>
                  <a:schemeClr val="folHlink"/>
                </a:solidFill>
                <a:latin typeface="Courier New" pitchFamily="49" charset="0"/>
              </a:rPr>
              <a:t>x(1) = y(1)</a:t>
            </a:r>
          </a:p>
          <a:p>
            <a:pPr marL="342900" indent="-342900" algn="l">
              <a:lnSpc>
                <a:spcPct val="90000"/>
              </a:lnSpc>
              <a:spcBef>
                <a:spcPct val="20000"/>
              </a:spcBef>
              <a:buClr>
                <a:schemeClr val="folHlink"/>
              </a:buClr>
              <a:buSzPct val="60000"/>
              <a:buFont typeface="Wingdings" pitchFamily="2" charset="2"/>
              <a:buNone/>
            </a:pPr>
            <a:r>
              <a:rPr lang="en-US" sz="2400" b="1">
                <a:latin typeface="Courier New" pitchFamily="49" charset="0"/>
              </a:rPr>
              <a:t>DO i = 2, n - 1</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  x(i) = y(i + 1) + y(i – 1)</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END DO</a:t>
            </a:r>
          </a:p>
          <a:p>
            <a:pPr marL="342900" indent="-342900" algn="l">
              <a:lnSpc>
                <a:spcPct val="80000"/>
              </a:lnSpc>
              <a:spcBef>
                <a:spcPct val="20000"/>
              </a:spcBef>
              <a:buClr>
                <a:schemeClr val="folHlink"/>
              </a:buClr>
              <a:buSzPct val="60000"/>
              <a:buFont typeface="Wingdings" pitchFamily="2" charset="2"/>
              <a:buNone/>
            </a:pPr>
            <a:r>
              <a:rPr lang="en-US" sz="2400" b="1">
                <a:solidFill>
                  <a:schemeClr val="folHlink"/>
                </a:solidFill>
                <a:latin typeface="Courier New" pitchFamily="49" charset="0"/>
              </a:rPr>
              <a:t>x(n) = y(n)</a:t>
            </a:r>
          </a:p>
        </p:txBody>
      </p:sp>
      <p:sp>
        <p:nvSpPr>
          <p:cNvPr id="658437" name="Text Box 5"/>
          <p:cNvSpPr txBox="1">
            <a:spLocks noChangeArrowheads="1"/>
          </p:cNvSpPr>
          <p:nvPr/>
        </p:nvSpPr>
        <p:spPr bwMode="auto">
          <a:xfrm>
            <a:off x="609600" y="22685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8438" name="Text Box 6"/>
          <p:cNvSpPr txBox="1">
            <a:spLocks noChangeArrowheads="1"/>
          </p:cNvSpPr>
          <p:nvPr/>
        </p:nvSpPr>
        <p:spPr bwMode="auto">
          <a:xfrm>
            <a:off x="838200" y="48006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8439" name="Text Box 7"/>
          <p:cNvSpPr txBox="1">
            <a:spLocks noChangeArrowheads="1"/>
          </p:cNvSpPr>
          <p:nvPr/>
        </p:nvSpPr>
        <p:spPr bwMode="auto">
          <a:xfrm>
            <a:off x="533400" y="3505200"/>
            <a:ext cx="7020896" cy="461665"/>
          </a:xfrm>
          <a:prstGeom prst="rect">
            <a:avLst/>
          </a:prstGeom>
          <a:noFill/>
          <a:ln w="9525">
            <a:noFill/>
            <a:miter lim="800000"/>
            <a:headEnd/>
            <a:tailEnd/>
          </a:ln>
          <a:effectLst/>
        </p:spPr>
        <p:txBody>
          <a:bodyPr wrap="none">
            <a:spAutoFit/>
          </a:bodyPr>
          <a:lstStyle/>
          <a:p>
            <a:pPr algn="l"/>
            <a:r>
              <a:rPr lang="en-US" sz="2400" dirty="0"/>
              <a:t>We can eliminate the IF by </a:t>
            </a:r>
            <a:r>
              <a:rPr lang="en-US" sz="2400" b="1" i="1" u="sng" dirty="0">
                <a:solidFill>
                  <a:srgbClr val="993366"/>
                </a:solidFill>
              </a:rPr>
              <a:t>peeling</a:t>
            </a:r>
            <a:r>
              <a:rPr lang="en-US" sz="2400" dirty="0"/>
              <a:t> the weird iterations.</a:t>
            </a:r>
          </a:p>
        </p:txBody>
      </p:sp>
    </p:spTree>
    <p:custDataLst>
      <p:tags r:id="rId1"/>
    </p:custDataLst>
    <p:extLst>
      <p:ext uri="{BB962C8B-B14F-4D97-AF65-F5344CB8AC3E}">
        <p14:creationId xmlns:p14="http://schemas.microsoft.com/office/powerpoint/2010/main" val="22405531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FBE61B72-CBD4-4E74-AB8F-F2A88E7175E5}" type="slidenum">
              <a:rPr lang="en-US"/>
              <a:pPr/>
              <a:t>66</a:t>
            </a:fld>
            <a:endParaRPr lang="en-US"/>
          </a:p>
        </p:txBody>
      </p:sp>
      <p:sp>
        <p:nvSpPr>
          <p:cNvPr id="658434" name="Rectangle 2"/>
          <p:cNvSpPr>
            <a:spLocks noGrp="1" noChangeArrowheads="1"/>
          </p:cNvSpPr>
          <p:nvPr>
            <p:ph type="title"/>
          </p:nvPr>
        </p:nvSpPr>
        <p:spPr/>
        <p:txBody>
          <a:bodyPr/>
          <a:lstStyle/>
          <a:p>
            <a:r>
              <a:rPr lang="en-US" dirty="0"/>
              <a:t>Iteration </a:t>
            </a:r>
            <a:r>
              <a:rPr lang="en-US" dirty="0" smtClean="0"/>
              <a:t>Peeling (C)</a:t>
            </a:r>
            <a:endParaRPr lang="en-US" dirty="0"/>
          </a:p>
        </p:txBody>
      </p:sp>
      <p:sp>
        <p:nvSpPr>
          <p:cNvPr id="658435" name="Rectangle 3"/>
          <p:cNvSpPr>
            <a:spLocks noGrp="1" noChangeArrowheads="1"/>
          </p:cNvSpPr>
          <p:nvPr>
            <p:ph type="body" idx="1"/>
          </p:nvPr>
        </p:nvSpPr>
        <p:spPr>
          <a:xfrm>
            <a:off x="1981200" y="1219200"/>
            <a:ext cx="6477000" cy="2590800"/>
          </a:xfrm>
        </p:spPr>
        <p:txBody>
          <a:bodyPr/>
          <a:lstStyle/>
          <a:p>
            <a:pPr>
              <a:lnSpc>
                <a:spcPct val="90000"/>
              </a:lnSpc>
              <a:buFont typeface="Wingdings" pitchFamily="2" charset="2"/>
              <a:buNone/>
            </a:pPr>
            <a:r>
              <a:rPr lang="en-US" sz="2000" b="1" dirty="0" smtClean="0">
                <a:latin typeface="Courier New" pitchFamily="49" charset="0"/>
              </a:rPr>
              <a:t>for (</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0; </a:t>
            </a:r>
            <a:r>
              <a:rPr lang="en-US" sz="2000" b="1" dirty="0" err="1" smtClean="0">
                <a:latin typeface="Courier New" pitchFamily="49" charset="0"/>
              </a:rPr>
              <a:t>i</a:t>
            </a:r>
            <a:r>
              <a:rPr lang="en-US" sz="2000" b="1" dirty="0" smtClean="0">
                <a:latin typeface="Courier New" pitchFamily="49" charset="0"/>
              </a:rPr>
              <a:t> &lt; n; </a:t>
            </a:r>
            <a:r>
              <a:rPr lang="en-US" sz="2000" b="1" dirty="0" err="1" smtClean="0">
                <a:latin typeface="Courier New" pitchFamily="49" charset="0"/>
              </a:rPr>
              <a:t>i</a:t>
            </a:r>
            <a:r>
              <a:rPr lang="en-US" sz="2000" b="1" dirty="0" smtClean="0">
                <a:latin typeface="Courier New" pitchFamily="49" charset="0"/>
              </a:rPr>
              <a:t>++) {</a:t>
            </a:r>
            <a:endParaRPr lang="en-US" sz="2000" b="1" dirty="0">
              <a:latin typeface="Courier New" pitchFamily="49" charset="0"/>
            </a:endParaRPr>
          </a:p>
          <a:p>
            <a:pPr>
              <a:lnSpc>
                <a:spcPct val="80000"/>
              </a:lnSpc>
              <a:buFont typeface="Wingdings" pitchFamily="2" charset="2"/>
              <a:buNone/>
            </a:pPr>
            <a:r>
              <a:rPr lang="en-US" sz="2000" b="1" dirty="0">
                <a:solidFill>
                  <a:srgbClr val="000099"/>
                </a:solidFill>
                <a:latin typeface="Courier New" pitchFamily="49" charset="0"/>
              </a:rPr>
              <a:t>  </a:t>
            </a:r>
            <a:r>
              <a:rPr lang="en-US" sz="2000" b="1" dirty="0" smtClean="0">
                <a:solidFill>
                  <a:schemeClr val="hlink"/>
                </a:solidFill>
                <a:latin typeface="Courier New" pitchFamily="49" charset="0"/>
              </a:rPr>
              <a:t>if </a:t>
            </a:r>
            <a:r>
              <a:rPr lang="en-US" sz="2000" b="1" dirty="0">
                <a:solidFill>
                  <a:schemeClr val="hlink"/>
                </a:solidFill>
                <a:latin typeface="Courier New" pitchFamily="49" charset="0"/>
              </a:rPr>
              <a:t>((</a:t>
            </a:r>
            <a:r>
              <a:rPr lang="en-US" sz="2000" b="1" dirty="0" err="1">
                <a:solidFill>
                  <a:schemeClr val="hlink"/>
                </a:solidFill>
                <a:latin typeface="Courier New" pitchFamily="49" charset="0"/>
              </a:rPr>
              <a:t>i</a:t>
            </a:r>
            <a:r>
              <a:rPr lang="en-US" sz="2000" b="1" dirty="0">
                <a:solidFill>
                  <a:schemeClr val="hlink"/>
                </a:solidFill>
                <a:latin typeface="Courier New" pitchFamily="49" charset="0"/>
              </a:rPr>
              <a:t> == </a:t>
            </a:r>
            <a:r>
              <a:rPr lang="en-US" sz="2000" b="1" dirty="0" smtClean="0">
                <a:solidFill>
                  <a:schemeClr val="hlink"/>
                </a:solidFill>
                <a:latin typeface="Courier New" pitchFamily="49" charset="0"/>
              </a:rPr>
              <a:t>0) || </a:t>
            </a:r>
            <a:r>
              <a:rPr lang="en-US" sz="2000" b="1" dirty="0">
                <a:solidFill>
                  <a:schemeClr val="hlink"/>
                </a:solidFill>
                <a:latin typeface="Courier New" pitchFamily="49" charset="0"/>
              </a:rPr>
              <a:t>(</a:t>
            </a:r>
            <a:r>
              <a:rPr lang="en-US" sz="2000" b="1" dirty="0" err="1">
                <a:solidFill>
                  <a:schemeClr val="hlink"/>
                </a:solidFill>
                <a:latin typeface="Courier New" pitchFamily="49" charset="0"/>
              </a:rPr>
              <a:t>i</a:t>
            </a:r>
            <a:r>
              <a:rPr lang="en-US" sz="2000" b="1" dirty="0">
                <a:solidFill>
                  <a:schemeClr val="hlink"/>
                </a:solidFill>
                <a:latin typeface="Courier New" pitchFamily="49" charset="0"/>
              </a:rPr>
              <a:t> == </a:t>
            </a:r>
            <a:r>
              <a:rPr lang="en-US" sz="2000" b="1" dirty="0" smtClean="0">
                <a:solidFill>
                  <a:schemeClr val="hlink"/>
                </a:solidFill>
                <a:latin typeface="Courier New" pitchFamily="49" charset="0"/>
              </a:rPr>
              <a:t>(n – 1))) {</a:t>
            </a:r>
            <a:endParaRPr lang="en-US" sz="2000" b="1" dirty="0">
              <a:solidFill>
                <a:schemeClr val="hlink"/>
              </a:solidFill>
              <a:latin typeface="Courier New" pitchFamily="49" charset="0"/>
            </a:endParaRPr>
          </a:p>
          <a:p>
            <a:pPr>
              <a:lnSpc>
                <a:spcPct val="80000"/>
              </a:lnSpc>
              <a:buFont typeface="Wingdings" pitchFamily="2" charset="2"/>
              <a:buNone/>
            </a:pP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x[</a:t>
            </a:r>
            <a:r>
              <a:rPr lang="en-US" sz="2000" b="1" dirty="0" err="1" smtClean="0">
                <a:solidFill>
                  <a:schemeClr val="hlink"/>
                </a:solidFill>
                <a:latin typeface="Courier New" pitchFamily="49" charset="0"/>
              </a:rPr>
              <a:t>i</a:t>
            </a:r>
            <a:r>
              <a:rPr lang="en-US" sz="2000" b="1" dirty="0">
                <a:solidFill>
                  <a:schemeClr val="hlink"/>
                </a:solidFill>
                <a:latin typeface="Courier New" pitchFamily="49" charset="0"/>
              </a:rPr>
              <a:t>]</a:t>
            </a: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y[</a:t>
            </a:r>
            <a:r>
              <a:rPr lang="en-US" sz="2000" b="1" dirty="0" err="1" smtClean="0">
                <a:solidFill>
                  <a:schemeClr val="hlink"/>
                </a:solidFill>
                <a:latin typeface="Courier New" pitchFamily="49" charset="0"/>
              </a:rPr>
              <a:t>i</a:t>
            </a:r>
            <a:r>
              <a:rPr lang="en-US" sz="2000" b="1" dirty="0" smtClean="0">
                <a:solidFill>
                  <a:schemeClr val="hlink"/>
                </a:solidFill>
                <a:latin typeface="Courier New" pitchFamily="49" charset="0"/>
              </a:rPr>
              <a:t>];</a:t>
            </a:r>
          </a:p>
          <a:p>
            <a:pPr>
              <a:lnSpc>
                <a:spcPct val="80000"/>
              </a:lnSpc>
              <a:buFont typeface="Wingdings" pitchFamily="2" charset="2"/>
              <a:buNone/>
            </a:pPr>
            <a:r>
              <a:rPr lang="en-US" sz="2000" b="1" dirty="0" smtClean="0">
                <a:solidFill>
                  <a:schemeClr val="hlink"/>
                </a:solidFill>
                <a:latin typeface="Courier New" pitchFamily="49" charset="0"/>
              </a:rPr>
              <a:t>  }</a:t>
            </a:r>
            <a:endParaRPr lang="en-US" sz="2000" b="1" dirty="0">
              <a:solidFill>
                <a:schemeClr val="hlink"/>
              </a:solidFill>
              <a:latin typeface="Courier New" pitchFamily="49" charset="0"/>
            </a:endParaRPr>
          </a:p>
          <a:p>
            <a:pPr>
              <a:lnSpc>
                <a:spcPct val="80000"/>
              </a:lnSpc>
              <a:buFont typeface="Wingdings" pitchFamily="2" charset="2"/>
              <a:buNone/>
            </a:pPr>
            <a:r>
              <a:rPr lang="en-US" sz="2000" b="1" dirty="0">
                <a:solidFill>
                  <a:srgbClr val="000099"/>
                </a:solidFill>
                <a:latin typeface="Courier New" pitchFamily="49" charset="0"/>
              </a:rPr>
              <a:t>  </a:t>
            </a:r>
            <a:r>
              <a:rPr lang="en-US" sz="2000" b="1" dirty="0" smtClean="0">
                <a:solidFill>
                  <a:schemeClr val="hlink"/>
                </a:solidFill>
                <a:latin typeface="Courier New" pitchFamily="49" charset="0"/>
              </a:rPr>
              <a:t>else {</a:t>
            </a:r>
            <a:endParaRPr lang="en-US" sz="2000" b="1" dirty="0">
              <a:solidFill>
                <a:schemeClr val="hlink"/>
              </a:solidFill>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x[</a:t>
            </a:r>
            <a:r>
              <a:rPr lang="en-US" sz="2000" b="1" dirty="0" err="1" smtClean="0">
                <a:latin typeface="Courier New" pitchFamily="49" charset="0"/>
              </a:rPr>
              <a:t>i</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1] </a:t>
            </a:r>
            <a:r>
              <a:rPr lang="en-US" sz="2000" b="1" dirty="0">
                <a:latin typeface="Courier New" pitchFamily="49" charset="0"/>
              </a:rPr>
              <a:t>+ </a:t>
            </a:r>
            <a:r>
              <a:rPr lang="en-US" sz="2000" b="1" dirty="0" smtClean="0">
                <a:latin typeface="Courier New" pitchFamily="49" charset="0"/>
              </a:rPr>
              <a:t>y[</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1];</a:t>
            </a:r>
            <a:endParaRPr lang="en-US" sz="2000" b="1" dirty="0">
              <a:latin typeface="Courier New" pitchFamily="49" charset="0"/>
            </a:endParaRPr>
          </a:p>
          <a:p>
            <a:pPr>
              <a:lnSpc>
                <a:spcPct val="70000"/>
              </a:lnSpc>
              <a:buFont typeface="Wingdings" pitchFamily="2" charset="2"/>
              <a:buNone/>
            </a:pPr>
            <a:r>
              <a:rPr lang="en-US" sz="2000" b="1" dirty="0">
                <a:solidFill>
                  <a:srgbClr val="000099"/>
                </a:solidFill>
                <a:latin typeface="Courier New" pitchFamily="49" charset="0"/>
              </a:rPr>
              <a:t>  </a:t>
            </a:r>
            <a:r>
              <a:rPr lang="en-US" sz="2000" b="1" dirty="0" smtClean="0">
                <a:solidFill>
                  <a:schemeClr val="hlink"/>
                </a:solidFill>
                <a:latin typeface="Courier New" pitchFamily="49" charset="0"/>
              </a:rPr>
              <a:t>}</a:t>
            </a:r>
            <a:endParaRPr lang="en-US" sz="2000" b="1" dirty="0">
              <a:solidFill>
                <a:schemeClr val="hlink"/>
              </a:solidFill>
              <a:latin typeface="Courier New" pitchFamily="49" charset="0"/>
            </a:endParaRPr>
          </a:p>
          <a:p>
            <a:pPr>
              <a:lnSpc>
                <a:spcPct val="80000"/>
              </a:lnSpc>
              <a:buFont typeface="Wingdings" pitchFamily="2" charset="2"/>
              <a:buNone/>
            </a:pPr>
            <a:r>
              <a:rPr lang="en-US" sz="2000" b="1" dirty="0" smtClean="0">
                <a:latin typeface="Courier New" pitchFamily="49" charset="0"/>
              </a:rPr>
              <a:t>}</a:t>
            </a:r>
            <a:endParaRPr lang="en-US" sz="2000" b="1" dirty="0">
              <a:latin typeface="Courier New" pitchFamily="49" charset="0"/>
            </a:endParaRPr>
          </a:p>
        </p:txBody>
      </p:sp>
      <p:sp>
        <p:nvSpPr>
          <p:cNvPr id="658436" name="Rectangle 4"/>
          <p:cNvSpPr>
            <a:spLocks noChangeArrowheads="1"/>
          </p:cNvSpPr>
          <p:nvPr/>
        </p:nvSpPr>
        <p:spPr bwMode="auto">
          <a:xfrm>
            <a:off x="1981200" y="4114800"/>
            <a:ext cx="6477000" cy="1981200"/>
          </a:xfrm>
          <a:prstGeom prst="rect">
            <a:avLst/>
          </a:prstGeom>
          <a:noFill/>
          <a:ln w="9525">
            <a:noFill/>
            <a:miter lim="800000"/>
            <a:headEnd/>
            <a:tailEnd/>
          </a:ln>
          <a:effectLst/>
        </p:spPr>
        <p:txBody>
          <a:bodyPr/>
          <a:lstStyle/>
          <a:p>
            <a:pPr marL="342900" indent="-342900" algn="l">
              <a:lnSpc>
                <a:spcPct val="90000"/>
              </a:lnSpc>
              <a:spcBef>
                <a:spcPct val="20000"/>
              </a:spcBef>
              <a:buClr>
                <a:schemeClr val="folHlink"/>
              </a:buClr>
              <a:buSzPct val="60000"/>
              <a:buFont typeface="Wingdings" pitchFamily="2" charset="2"/>
              <a:buNone/>
            </a:pPr>
            <a:r>
              <a:rPr lang="en-US" sz="2400" b="1" dirty="0" smtClean="0">
                <a:solidFill>
                  <a:schemeClr val="folHlink"/>
                </a:solidFill>
                <a:latin typeface="Courier New" pitchFamily="49" charset="0"/>
              </a:rPr>
              <a:t>x[0] </a:t>
            </a:r>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y[0];</a:t>
            </a:r>
            <a:endParaRPr lang="en-US" sz="2400" b="1" dirty="0">
              <a:solidFill>
                <a:schemeClr val="folHlink"/>
              </a:solidFill>
              <a:latin typeface="Courier New" pitchFamily="49" charset="0"/>
            </a:endParaRPr>
          </a:p>
          <a:p>
            <a:pPr marL="342900" indent="-342900" algn="l">
              <a:lnSpc>
                <a:spcPct val="90000"/>
              </a:lnSpc>
              <a:spcBef>
                <a:spcPct val="20000"/>
              </a:spcBef>
              <a:buClr>
                <a:schemeClr val="folHlink"/>
              </a:buClr>
              <a:buSzPct val="60000"/>
              <a:buFont typeface="Wingdings" pitchFamily="2" charset="2"/>
              <a:buNone/>
            </a:pPr>
            <a:r>
              <a:rPr lang="en-US" sz="2400" b="1" dirty="0" smtClean="0">
                <a:latin typeface="Courier New" pitchFamily="49" charset="0"/>
              </a:rPr>
              <a:t>for (</a:t>
            </a:r>
            <a:r>
              <a:rPr lang="en-US" sz="2400" b="1" dirty="0" err="1" smtClean="0">
                <a:latin typeface="Courier New" pitchFamily="49" charset="0"/>
              </a:rPr>
              <a:t>i</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1; </a:t>
            </a:r>
            <a:r>
              <a:rPr lang="en-US" sz="2400" b="1" dirty="0" err="1" smtClean="0">
                <a:latin typeface="Courier New" pitchFamily="49" charset="0"/>
              </a:rPr>
              <a:t>i</a:t>
            </a:r>
            <a:r>
              <a:rPr lang="en-US" sz="2400" b="1" dirty="0" smtClean="0">
                <a:latin typeface="Courier New" pitchFamily="49" charset="0"/>
              </a:rPr>
              <a:t> &lt; </a:t>
            </a:r>
            <a:r>
              <a:rPr lang="en-US" sz="2400" b="1" dirty="0">
                <a:latin typeface="Courier New" pitchFamily="49" charset="0"/>
              </a:rPr>
              <a:t>n </a:t>
            </a:r>
            <a:r>
              <a:rPr lang="en-US" sz="2400" b="1" dirty="0" smtClean="0">
                <a:latin typeface="Courier New" pitchFamily="49" charset="0"/>
              </a:rPr>
              <a:t>– 1; </a:t>
            </a:r>
            <a:r>
              <a:rPr lang="en-US" sz="2400" b="1" dirty="0" err="1" smtClean="0">
                <a:latin typeface="Courier New" pitchFamily="49" charset="0"/>
              </a:rPr>
              <a:t>i</a:t>
            </a:r>
            <a:r>
              <a:rPr lang="en-US" sz="2400" b="1" dirty="0" smtClean="0">
                <a:latin typeface="Courier New" pitchFamily="49" charset="0"/>
              </a:rPr>
              <a:t>++) {</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x[</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y[</a:t>
            </a:r>
            <a:r>
              <a:rPr lang="en-US" sz="2400" b="1" dirty="0" err="1" smtClean="0">
                <a:latin typeface="Courier New" pitchFamily="49" charset="0"/>
              </a:rPr>
              <a:t>i</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1] </a:t>
            </a:r>
            <a:r>
              <a:rPr lang="en-US" sz="2400" b="1" dirty="0">
                <a:latin typeface="Courier New" pitchFamily="49" charset="0"/>
              </a:rPr>
              <a:t>+ </a:t>
            </a:r>
            <a:r>
              <a:rPr lang="en-US" sz="2400" b="1" dirty="0" smtClean="0">
                <a:latin typeface="Courier New" pitchFamily="49" charset="0"/>
              </a:rPr>
              <a:t>y[</a:t>
            </a:r>
            <a:r>
              <a:rPr lang="en-US" sz="2400" b="1" dirty="0" err="1" smtClean="0">
                <a:latin typeface="Courier New" pitchFamily="49" charset="0"/>
              </a:rPr>
              <a:t>i</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1];</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smtClean="0">
                <a:latin typeface="Courier New" pitchFamily="49" charset="0"/>
              </a:rPr>
              <a:t>}</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smtClean="0">
                <a:solidFill>
                  <a:schemeClr val="folHlink"/>
                </a:solidFill>
                <a:latin typeface="Courier New" pitchFamily="49" charset="0"/>
              </a:rPr>
              <a:t>x[n-1] </a:t>
            </a:r>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y[n-1];</a:t>
            </a:r>
            <a:endParaRPr lang="en-US" sz="2400" b="1" dirty="0">
              <a:solidFill>
                <a:schemeClr val="folHlink"/>
              </a:solidFill>
              <a:latin typeface="Courier New" pitchFamily="49" charset="0"/>
            </a:endParaRPr>
          </a:p>
        </p:txBody>
      </p:sp>
      <p:sp>
        <p:nvSpPr>
          <p:cNvPr id="658437" name="Text Box 5"/>
          <p:cNvSpPr txBox="1">
            <a:spLocks noChangeArrowheads="1"/>
          </p:cNvSpPr>
          <p:nvPr/>
        </p:nvSpPr>
        <p:spPr bwMode="auto">
          <a:xfrm>
            <a:off x="609600" y="22685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8438" name="Text Box 6"/>
          <p:cNvSpPr txBox="1">
            <a:spLocks noChangeArrowheads="1"/>
          </p:cNvSpPr>
          <p:nvPr/>
        </p:nvSpPr>
        <p:spPr bwMode="auto">
          <a:xfrm>
            <a:off x="838200" y="48006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8439" name="Text Box 7"/>
          <p:cNvSpPr txBox="1">
            <a:spLocks noChangeArrowheads="1"/>
          </p:cNvSpPr>
          <p:nvPr/>
        </p:nvSpPr>
        <p:spPr bwMode="auto">
          <a:xfrm>
            <a:off x="533400" y="3505200"/>
            <a:ext cx="7020896" cy="461665"/>
          </a:xfrm>
          <a:prstGeom prst="rect">
            <a:avLst/>
          </a:prstGeom>
          <a:noFill/>
          <a:ln w="9525">
            <a:noFill/>
            <a:miter lim="800000"/>
            <a:headEnd/>
            <a:tailEnd/>
          </a:ln>
          <a:effectLst/>
        </p:spPr>
        <p:txBody>
          <a:bodyPr wrap="none">
            <a:spAutoFit/>
          </a:bodyPr>
          <a:lstStyle/>
          <a:p>
            <a:pPr algn="l"/>
            <a:r>
              <a:rPr lang="en-US" sz="2400" dirty="0"/>
              <a:t>We can eliminate the IF by </a:t>
            </a:r>
            <a:r>
              <a:rPr lang="en-US" sz="2400" b="1" i="1" u="sng" dirty="0">
                <a:solidFill>
                  <a:srgbClr val="993366"/>
                </a:solidFill>
              </a:rPr>
              <a:t>peeling</a:t>
            </a:r>
            <a:r>
              <a:rPr lang="en-US" sz="2400" dirty="0"/>
              <a:t> the weird iterations.</a:t>
            </a:r>
          </a:p>
        </p:txBody>
      </p:sp>
    </p:spTree>
    <p:custDataLst>
      <p:tags r:id="rId1"/>
    </p:custDataLst>
    <p:extLst>
      <p:ext uri="{BB962C8B-B14F-4D97-AF65-F5344CB8AC3E}">
        <p14:creationId xmlns:p14="http://schemas.microsoft.com/office/powerpoint/2010/main" val="4082917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58EFCD4C-956E-4BD7-A595-D3FD5CA0ADE0}" type="slidenum">
              <a:rPr lang="en-US"/>
              <a:pPr/>
              <a:t>67</a:t>
            </a:fld>
            <a:endParaRPr lang="en-US"/>
          </a:p>
        </p:txBody>
      </p:sp>
      <p:sp>
        <p:nvSpPr>
          <p:cNvPr id="659458" name="Rectangle 2"/>
          <p:cNvSpPr>
            <a:spLocks noGrp="1" noChangeArrowheads="1"/>
          </p:cNvSpPr>
          <p:nvPr>
            <p:ph type="title"/>
          </p:nvPr>
        </p:nvSpPr>
        <p:spPr/>
        <p:txBody>
          <a:bodyPr/>
          <a:lstStyle/>
          <a:p>
            <a:r>
              <a:rPr lang="en-US" dirty="0"/>
              <a:t>Index Set </a:t>
            </a:r>
            <a:r>
              <a:rPr lang="en-US" dirty="0" smtClean="0"/>
              <a:t>Splitting (F90)</a:t>
            </a:r>
            <a:endParaRPr lang="en-US" dirty="0"/>
          </a:p>
        </p:txBody>
      </p:sp>
      <p:sp>
        <p:nvSpPr>
          <p:cNvPr id="659459" name="Rectangle 3"/>
          <p:cNvSpPr>
            <a:spLocks noGrp="1" noChangeArrowheads="1"/>
          </p:cNvSpPr>
          <p:nvPr>
            <p:ph type="body" idx="1"/>
          </p:nvPr>
        </p:nvSpPr>
        <p:spPr/>
        <p:txBody>
          <a:bodyPr/>
          <a:lstStyle/>
          <a:p>
            <a:pPr>
              <a:lnSpc>
                <a:spcPct val="70000"/>
              </a:lnSpc>
              <a:buFont typeface="Wingdings" pitchFamily="2" charset="2"/>
              <a:buNone/>
            </a:pPr>
            <a:r>
              <a:rPr lang="en-US" sz="2000" b="1">
                <a:latin typeface="Courier New" pitchFamily="49" charset="0"/>
              </a:rPr>
              <a:t>DO i = 1, n</a:t>
            </a:r>
          </a:p>
          <a:p>
            <a:pPr>
              <a:lnSpc>
                <a:spcPct val="60000"/>
              </a:lnSpc>
              <a:buFont typeface="Wingdings" pitchFamily="2" charset="2"/>
              <a:buNone/>
            </a:pPr>
            <a:r>
              <a:rPr lang="en-US" sz="2000" b="1">
                <a:latin typeface="Courier New" pitchFamily="49" charset="0"/>
              </a:rPr>
              <a:t>  a(i) = b(i) + c(i)</a:t>
            </a:r>
          </a:p>
          <a:p>
            <a:pPr>
              <a:lnSpc>
                <a:spcPct val="70000"/>
              </a:lnSpc>
              <a:buFont typeface="Wingdings" pitchFamily="2" charset="2"/>
              <a:buNone/>
            </a:pPr>
            <a:r>
              <a:rPr lang="en-US" sz="2000" b="1">
                <a:solidFill>
                  <a:srgbClr val="000099"/>
                </a:solidFill>
                <a:latin typeface="Courier New" pitchFamily="49" charset="0"/>
              </a:rPr>
              <a:t>  </a:t>
            </a:r>
            <a:r>
              <a:rPr lang="en-US" sz="2000" b="1">
                <a:solidFill>
                  <a:schemeClr val="hlink"/>
                </a:solidFill>
                <a:latin typeface="Courier New" pitchFamily="49" charset="0"/>
              </a:rPr>
              <a:t>IF (i &gt; 10) THEN</a:t>
            </a:r>
          </a:p>
          <a:p>
            <a:pPr>
              <a:lnSpc>
                <a:spcPct val="60000"/>
              </a:lnSpc>
              <a:buFont typeface="Wingdings" pitchFamily="2" charset="2"/>
              <a:buNone/>
            </a:pPr>
            <a:r>
              <a:rPr lang="en-US" sz="2000" b="1">
                <a:solidFill>
                  <a:schemeClr val="hlink"/>
                </a:solidFill>
                <a:latin typeface="Courier New" pitchFamily="49" charset="0"/>
              </a:rPr>
              <a:t>    d(i) = a(i) + b(i – 10)</a:t>
            </a:r>
          </a:p>
          <a:p>
            <a:pPr>
              <a:lnSpc>
                <a:spcPct val="60000"/>
              </a:lnSpc>
              <a:buFont typeface="Wingdings" pitchFamily="2" charset="2"/>
              <a:buNone/>
            </a:pPr>
            <a:r>
              <a:rPr lang="en-US" sz="2000" b="1">
                <a:solidFill>
                  <a:schemeClr val="hlink"/>
                </a:solidFill>
                <a:latin typeface="Courier New" pitchFamily="49" charset="0"/>
              </a:rPr>
              <a:t>  END IF</a:t>
            </a:r>
          </a:p>
          <a:p>
            <a:pPr>
              <a:lnSpc>
                <a:spcPct val="60000"/>
              </a:lnSpc>
              <a:buFont typeface="Wingdings" pitchFamily="2" charset="2"/>
              <a:buNone/>
            </a:pPr>
            <a:r>
              <a:rPr lang="en-US" sz="2000" b="1">
                <a:latin typeface="Courier New" pitchFamily="49" charset="0"/>
              </a:rPr>
              <a:t>END DO</a:t>
            </a:r>
          </a:p>
          <a:p>
            <a:pPr>
              <a:lnSpc>
                <a:spcPct val="60000"/>
              </a:lnSpc>
              <a:buFont typeface="Wingdings" pitchFamily="2" charset="2"/>
              <a:buNone/>
            </a:pPr>
            <a:endParaRPr lang="en-US" sz="2000" b="1">
              <a:latin typeface="Courier New" pitchFamily="49" charset="0"/>
            </a:endParaRPr>
          </a:p>
          <a:p>
            <a:pPr>
              <a:lnSpc>
                <a:spcPct val="70000"/>
              </a:lnSpc>
              <a:buFont typeface="Wingdings" pitchFamily="2" charset="2"/>
              <a:buNone/>
            </a:pPr>
            <a:r>
              <a:rPr lang="en-US" sz="2000" b="1">
                <a:solidFill>
                  <a:schemeClr val="folHlink"/>
                </a:solidFill>
                <a:latin typeface="Courier New" pitchFamily="49" charset="0"/>
              </a:rPr>
              <a:t>DO i = 1, 10</a:t>
            </a:r>
          </a:p>
          <a:p>
            <a:pPr>
              <a:lnSpc>
                <a:spcPct val="60000"/>
              </a:lnSpc>
              <a:buFont typeface="Wingdings" pitchFamily="2" charset="2"/>
              <a:buNone/>
            </a:pPr>
            <a:r>
              <a:rPr lang="en-US" sz="2000" b="1">
                <a:solidFill>
                  <a:schemeClr val="folHlink"/>
                </a:solidFill>
                <a:latin typeface="Courier New" pitchFamily="49" charset="0"/>
              </a:rPr>
              <a:t>  a(i) = b(i) + c(i)</a:t>
            </a:r>
          </a:p>
          <a:p>
            <a:pPr>
              <a:lnSpc>
                <a:spcPct val="60000"/>
              </a:lnSpc>
              <a:buFont typeface="Wingdings" pitchFamily="2" charset="2"/>
              <a:buNone/>
            </a:pPr>
            <a:r>
              <a:rPr lang="en-US" sz="2000" b="1">
                <a:solidFill>
                  <a:schemeClr val="folHlink"/>
                </a:solidFill>
                <a:latin typeface="Courier New" pitchFamily="49" charset="0"/>
              </a:rPr>
              <a:t>END DO</a:t>
            </a:r>
          </a:p>
          <a:p>
            <a:pPr>
              <a:lnSpc>
                <a:spcPct val="70000"/>
              </a:lnSpc>
              <a:buFont typeface="Wingdings" pitchFamily="2" charset="2"/>
              <a:buNone/>
            </a:pPr>
            <a:r>
              <a:rPr lang="en-US" sz="2000" b="1">
                <a:latin typeface="Courier New" pitchFamily="49" charset="0"/>
              </a:rPr>
              <a:t>DO i = 11, n</a:t>
            </a:r>
          </a:p>
          <a:p>
            <a:pPr>
              <a:lnSpc>
                <a:spcPct val="60000"/>
              </a:lnSpc>
              <a:buFont typeface="Wingdings" pitchFamily="2" charset="2"/>
              <a:buNone/>
            </a:pPr>
            <a:r>
              <a:rPr lang="en-US" sz="2000" b="1">
                <a:latin typeface="Courier New" pitchFamily="49" charset="0"/>
              </a:rPr>
              <a:t>  a(i) = b(i) + c(i)</a:t>
            </a:r>
          </a:p>
          <a:p>
            <a:pPr>
              <a:lnSpc>
                <a:spcPct val="70000"/>
              </a:lnSpc>
              <a:buFont typeface="Wingdings" pitchFamily="2" charset="2"/>
              <a:buNone/>
            </a:pPr>
            <a:r>
              <a:rPr lang="en-US" sz="2000" b="1">
                <a:latin typeface="Courier New" pitchFamily="49" charset="0"/>
              </a:rPr>
              <a:t>  d(i) = a(i) + b(i – 10)</a:t>
            </a:r>
          </a:p>
          <a:p>
            <a:pPr>
              <a:lnSpc>
                <a:spcPct val="60000"/>
              </a:lnSpc>
              <a:buFont typeface="Wingdings" pitchFamily="2" charset="2"/>
              <a:buNone/>
            </a:pPr>
            <a:r>
              <a:rPr lang="en-US" sz="2000" b="1">
                <a:latin typeface="Courier New" pitchFamily="49" charset="0"/>
              </a:rPr>
              <a:t>END DO</a:t>
            </a:r>
          </a:p>
        </p:txBody>
      </p:sp>
      <p:sp>
        <p:nvSpPr>
          <p:cNvPr id="659460" name="Text Box 4"/>
          <p:cNvSpPr txBox="1">
            <a:spLocks noChangeArrowheads="1"/>
          </p:cNvSpPr>
          <p:nvPr/>
        </p:nvSpPr>
        <p:spPr bwMode="auto">
          <a:xfrm>
            <a:off x="6096000" y="20574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9461" name="Text Box 5"/>
          <p:cNvSpPr txBox="1">
            <a:spLocks noChangeArrowheads="1"/>
          </p:cNvSpPr>
          <p:nvPr/>
        </p:nvSpPr>
        <p:spPr bwMode="auto">
          <a:xfrm>
            <a:off x="6248400" y="41148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9462" name="Text Box 6"/>
          <p:cNvSpPr txBox="1">
            <a:spLocks noChangeArrowheads="1"/>
          </p:cNvSpPr>
          <p:nvPr/>
        </p:nvSpPr>
        <p:spPr bwMode="auto">
          <a:xfrm>
            <a:off x="974725" y="5553075"/>
            <a:ext cx="5578771" cy="461665"/>
          </a:xfrm>
          <a:prstGeom prst="rect">
            <a:avLst/>
          </a:prstGeom>
          <a:noFill/>
          <a:ln w="9525">
            <a:noFill/>
            <a:miter lim="800000"/>
            <a:headEnd/>
            <a:tailEnd/>
          </a:ln>
          <a:effectLst/>
        </p:spPr>
        <p:txBody>
          <a:bodyPr wrap="none">
            <a:spAutoFit/>
          </a:bodyPr>
          <a:lstStyle/>
          <a:p>
            <a:pPr algn="l"/>
            <a:r>
              <a:rPr lang="en-US" sz="2400" dirty="0"/>
              <a:t>Note that this is a generalization of </a:t>
            </a:r>
            <a:r>
              <a:rPr lang="en-US" sz="2400" b="1" u="sng" dirty="0">
                <a:solidFill>
                  <a:srgbClr val="993366"/>
                </a:solidFill>
              </a:rPr>
              <a:t>peeling</a:t>
            </a:r>
            <a:r>
              <a:rPr lang="en-US" sz="2400" dirty="0"/>
              <a:t>.</a:t>
            </a:r>
          </a:p>
        </p:txBody>
      </p:sp>
      <p:sp>
        <p:nvSpPr>
          <p:cNvPr id="659463" name="Line 7"/>
          <p:cNvSpPr>
            <a:spLocks noChangeShapeType="1"/>
          </p:cNvSpPr>
          <p:nvPr/>
        </p:nvSpPr>
        <p:spPr bwMode="auto">
          <a:xfrm>
            <a:off x="457200" y="3048000"/>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6097317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58EFCD4C-956E-4BD7-A595-D3FD5CA0ADE0}" type="slidenum">
              <a:rPr lang="en-US"/>
              <a:pPr/>
              <a:t>68</a:t>
            </a:fld>
            <a:endParaRPr lang="en-US"/>
          </a:p>
        </p:txBody>
      </p:sp>
      <p:sp>
        <p:nvSpPr>
          <p:cNvPr id="659458" name="Rectangle 2"/>
          <p:cNvSpPr>
            <a:spLocks noGrp="1" noChangeArrowheads="1"/>
          </p:cNvSpPr>
          <p:nvPr>
            <p:ph type="title"/>
          </p:nvPr>
        </p:nvSpPr>
        <p:spPr/>
        <p:txBody>
          <a:bodyPr/>
          <a:lstStyle/>
          <a:p>
            <a:r>
              <a:rPr lang="en-US" dirty="0"/>
              <a:t>Index Set </a:t>
            </a:r>
            <a:r>
              <a:rPr lang="en-US" dirty="0" smtClean="0"/>
              <a:t>Splitting (C)</a:t>
            </a:r>
            <a:endParaRPr lang="en-US" dirty="0"/>
          </a:p>
        </p:txBody>
      </p:sp>
      <p:sp>
        <p:nvSpPr>
          <p:cNvPr id="659459" name="Rectangle 3"/>
          <p:cNvSpPr>
            <a:spLocks noGrp="1" noChangeArrowheads="1"/>
          </p:cNvSpPr>
          <p:nvPr>
            <p:ph type="body" idx="1"/>
          </p:nvPr>
        </p:nvSpPr>
        <p:spPr/>
        <p:txBody>
          <a:bodyPr/>
          <a:lstStyle/>
          <a:p>
            <a:pPr>
              <a:lnSpc>
                <a:spcPct val="70000"/>
              </a:lnSpc>
              <a:buFont typeface="Wingdings" pitchFamily="2" charset="2"/>
              <a:buNone/>
            </a:pPr>
            <a:r>
              <a:rPr lang="en-US" sz="2000" b="1" dirty="0" smtClean="0">
                <a:latin typeface="Courier New" pitchFamily="49" charset="0"/>
              </a:rPr>
              <a:t>for (</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0; </a:t>
            </a:r>
            <a:r>
              <a:rPr lang="en-US" sz="2000" b="1" dirty="0" err="1" smtClean="0">
                <a:latin typeface="Courier New" pitchFamily="49" charset="0"/>
              </a:rPr>
              <a:t>i</a:t>
            </a:r>
            <a:r>
              <a:rPr lang="en-US" sz="2000" b="1" dirty="0" smtClean="0">
                <a:latin typeface="Courier New" pitchFamily="49" charset="0"/>
              </a:rPr>
              <a:t> &lt; n; </a:t>
            </a:r>
            <a:r>
              <a:rPr lang="en-US" sz="2000" b="1" dirty="0" err="1" smtClean="0">
                <a:latin typeface="Courier New" pitchFamily="49" charset="0"/>
              </a:rPr>
              <a:t>i</a:t>
            </a:r>
            <a:r>
              <a:rPr lang="en-US" sz="2000" b="1" dirty="0" smtClean="0">
                <a:latin typeface="Courier New" pitchFamily="49" charset="0"/>
              </a:rPr>
              <a:t>++)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b[</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c[</a:t>
            </a:r>
            <a:r>
              <a:rPr lang="en-US" sz="2000" b="1" dirty="0" err="1" smtClean="0">
                <a:latin typeface="Courier New" pitchFamily="49" charset="0"/>
              </a:rPr>
              <a:t>i</a:t>
            </a:r>
            <a:r>
              <a:rPr lang="en-US" sz="2000" b="1" dirty="0" smtClean="0">
                <a:latin typeface="Courier New" pitchFamily="49" charset="0"/>
              </a:rPr>
              <a:t>];</a:t>
            </a:r>
            <a:endParaRPr lang="en-US" sz="2000" b="1" dirty="0">
              <a:latin typeface="Courier New" pitchFamily="49" charset="0"/>
            </a:endParaRPr>
          </a:p>
          <a:p>
            <a:pPr>
              <a:lnSpc>
                <a:spcPct val="70000"/>
              </a:lnSpc>
              <a:buFont typeface="Wingdings" pitchFamily="2" charset="2"/>
              <a:buNone/>
            </a:pPr>
            <a:r>
              <a:rPr lang="en-US" sz="2000" b="1" dirty="0">
                <a:solidFill>
                  <a:srgbClr val="000099"/>
                </a:solidFill>
                <a:latin typeface="Courier New" pitchFamily="49" charset="0"/>
              </a:rPr>
              <a:t>  </a:t>
            </a:r>
            <a:r>
              <a:rPr lang="en-US" sz="2000" b="1" dirty="0" smtClean="0">
                <a:solidFill>
                  <a:schemeClr val="hlink"/>
                </a:solidFill>
                <a:latin typeface="Courier New" pitchFamily="49" charset="0"/>
              </a:rPr>
              <a:t>if </a:t>
            </a:r>
            <a:r>
              <a:rPr lang="en-US" sz="2000" b="1" dirty="0">
                <a:solidFill>
                  <a:schemeClr val="hlink"/>
                </a:solidFill>
                <a:latin typeface="Courier New" pitchFamily="49" charset="0"/>
              </a:rPr>
              <a:t>(</a:t>
            </a:r>
            <a:r>
              <a:rPr lang="en-US" sz="2000" b="1" dirty="0" err="1">
                <a:solidFill>
                  <a:schemeClr val="hlink"/>
                </a:solidFill>
                <a:latin typeface="Courier New" pitchFamily="49" charset="0"/>
              </a:rPr>
              <a:t>i</a:t>
            </a: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&gt;= 10) {</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d[</a:t>
            </a:r>
            <a:r>
              <a:rPr lang="en-US" sz="2000" b="1" dirty="0" err="1" smtClean="0">
                <a:solidFill>
                  <a:schemeClr val="hlink"/>
                </a:solidFill>
                <a:latin typeface="Courier New" pitchFamily="49" charset="0"/>
              </a:rPr>
              <a:t>i</a:t>
            </a: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a[</a:t>
            </a:r>
            <a:r>
              <a:rPr lang="en-US" sz="2000" b="1" dirty="0" err="1" smtClean="0">
                <a:solidFill>
                  <a:schemeClr val="hlink"/>
                </a:solidFill>
                <a:latin typeface="Courier New" pitchFamily="49" charset="0"/>
              </a:rPr>
              <a:t>i</a:t>
            </a: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b[</a:t>
            </a:r>
            <a:r>
              <a:rPr lang="en-US" sz="2000" b="1" dirty="0" err="1" smtClean="0">
                <a:solidFill>
                  <a:schemeClr val="hlink"/>
                </a:solidFill>
                <a:latin typeface="Courier New" pitchFamily="49" charset="0"/>
              </a:rPr>
              <a:t>i</a:t>
            </a: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10];</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a:solidFill>
                  <a:schemeClr val="hlink"/>
                </a:solidFill>
                <a:latin typeface="Courier New" pitchFamily="49" charset="0"/>
              </a:rPr>
              <a:t>  </a:t>
            </a:r>
            <a:r>
              <a:rPr lang="en-US" sz="2000" b="1" dirty="0" smtClean="0">
                <a:solidFill>
                  <a:schemeClr val="hlink"/>
                </a:solidFill>
                <a:latin typeface="Courier New" pitchFamily="49" charset="0"/>
              </a:rPr>
              <a:t>}</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endParaRPr lang="en-US" sz="2000" b="1" dirty="0">
              <a:latin typeface="Courier New" pitchFamily="49" charset="0"/>
            </a:endParaRPr>
          </a:p>
          <a:p>
            <a:pPr>
              <a:lnSpc>
                <a:spcPct val="70000"/>
              </a:lnSpc>
              <a:buFont typeface="Wingdings" pitchFamily="2" charset="2"/>
              <a:buNone/>
            </a:pPr>
            <a:r>
              <a:rPr lang="en-US" sz="2000" b="1" dirty="0" smtClean="0">
                <a:solidFill>
                  <a:schemeClr val="folHlink"/>
                </a:solidFill>
                <a:latin typeface="Courier New" pitchFamily="49" charset="0"/>
              </a:rPr>
              <a:t>for (</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 </a:t>
            </a:r>
            <a:r>
              <a:rPr lang="en-US" sz="2000" b="1" dirty="0">
                <a:solidFill>
                  <a:schemeClr val="folHlink"/>
                </a:solidFill>
                <a:latin typeface="Courier New" pitchFamily="49" charset="0"/>
              </a:rPr>
              <a:t>= </a:t>
            </a:r>
            <a:r>
              <a:rPr lang="en-US" sz="2000" b="1" dirty="0" smtClean="0">
                <a:solidFill>
                  <a:schemeClr val="folHlink"/>
                </a:solidFill>
                <a:latin typeface="Courier New" pitchFamily="49" charset="0"/>
              </a:rPr>
              <a:t>0; </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 &lt; 10; </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 {</a:t>
            </a:r>
            <a:endParaRPr lang="en-US" sz="2000" b="1" dirty="0">
              <a:solidFill>
                <a:schemeClr val="folHlink"/>
              </a:solidFill>
              <a:latin typeface="Courier New" pitchFamily="49" charset="0"/>
            </a:endParaRPr>
          </a:p>
          <a:p>
            <a:pPr>
              <a:lnSpc>
                <a:spcPct val="60000"/>
              </a:lnSpc>
              <a:buFont typeface="Wingdings" pitchFamily="2" charset="2"/>
              <a:buNone/>
            </a:pPr>
            <a:r>
              <a:rPr lang="en-US" sz="2000" b="1" dirty="0">
                <a:solidFill>
                  <a:schemeClr val="folHlink"/>
                </a:solidFill>
                <a:latin typeface="Courier New" pitchFamily="49" charset="0"/>
              </a:rPr>
              <a:t>  </a:t>
            </a:r>
            <a:r>
              <a:rPr lang="en-US" sz="2000" b="1" dirty="0" smtClean="0">
                <a:solidFill>
                  <a:schemeClr val="folHlink"/>
                </a:solidFill>
                <a:latin typeface="Courier New" pitchFamily="49" charset="0"/>
              </a:rPr>
              <a:t>a[</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 </a:t>
            </a:r>
            <a:r>
              <a:rPr lang="en-US" sz="2000" b="1" dirty="0">
                <a:solidFill>
                  <a:schemeClr val="folHlink"/>
                </a:solidFill>
                <a:latin typeface="Courier New" pitchFamily="49" charset="0"/>
              </a:rPr>
              <a:t>= </a:t>
            </a:r>
            <a:r>
              <a:rPr lang="en-US" sz="2000" b="1" dirty="0" smtClean="0">
                <a:solidFill>
                  <a:schemeClr val="folHlink"/>
                </a:solidFill>
                <a:latin typeface="Courier New" pitchFamily="49" charset="0"/>
              </a:rPr>
              <a:t>b[</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 </a:t>
            </a:r>
            <a:r>
              <a:rPr lang="en-US" sz="2000" b="1" dirty="0">
                <a:solidFill>
                  <a:schemeClr val="folHlink"/>
                </a:solidFill>
                <a:latin typeface="Courier New" pitchFamily="49" charset="0"/>
              </a:rPr>
              <a:t>+ </a:t>
            </a:r>
            <a:r>
              <a:rPr lang="en-US" sz="2000" b="1" dirty="0" smtClean="0">
                <a:solidFill>
                  <a:schemeClr val="folHlink"/>
                </a:solidFill>
                <a:latin typeface="Courier New" pitchFamily="49" charset="0"/>
              </a:rPr>
              <a:t>c[</a:t>
            </a:r>
            <a:r>
              <a:rPr lang="en-US" sz="2000" b="1" dirty="0" err="1" smtClean="0">
                <a:solidFill>
                  <a:schemeClr val="folHlink"/>
                </a:solidFill>
                <a:latin typeface="Courier New" pitchFamily="49" charset="0"/>
              </a:rPr>
              <a:t>i</a:t>
            </a:r>
            <a:r>
              <a:rPr lang="en-US" sz="2000" b="1" dirty="0" smtClean="0">
                <a:solidFill>
                  <a:schemeClr val="folHlink"/>
                </a:solidFill>
                <a:latin typeface="Courier New" pitchFamily="49" charset="0"/>
              </a:rPr>
              <a:t>];</a:t>
            </a:r>
            <a:endParaRPr lang="en-US" sz="2000" b="1" dirty="0">
              <a:solidFill>
                <a:schemeClr val="folHlink"/>
              </a:solidFill>
              <a:latin typeface="Courier New" pitchFamily="49" charset="0"/>
            </a:endParaRPr>
          </a:p>
          <a:p>
            <a:pPr>
              <a:lnSpc>
                <a:spcPct val="60000"/>
              </a:lnSpc>
              <a:buFont typeface="Wingdings" pitchFamily="2" charset="2"/>
              <a:buNone/>
            </a:pPr>
            <a:r>
              <a:rPr lang="en-US" sz="2000" b="1" dirty="0" smtClean="0">
                <a:solidFill>
                  <a:schemeClr val="folHlink"/>
                </a:solidFill>
                <a:latin typeface="Courier New" pitchFamily="49" charset="0"/>
              </a:rPr>
              <a:t>}</a:t>
            </a:r>
            <a:endParaRPr lang="en-US" sz="2000" b="1" dirty="0">
              <a:solidFill>
                <a:schemeClr val="folHlink"/>
              </a:solidFill>
              <a:latin typeface="Courier New" pitchFamily="49" charset="0"/>
            </a:endParaRPr>
          </a:p>
          <a:p>
            <a:pPr>
              <a:lnSpc>
                <a:spcPct val="70000"/>
              </a:lnSpc>
              <a:buFont typeface="Wingdings" pitchFamily="2" charset="2"/>
              <a:buNone/>
            </a:pPr>
            <a:r>
              <a:rPr lang="en-US" sz="2000" b="1" dirty="0" smtClean="0">
                <a:latin typeface="Courier New" pitchFamily="49" charset="0"/>
              </a:rPr>
              <a:t>for (</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10; </a:t>
            </a:r>
            <a:r>
              <a:rPr lang="en-US" sz="2000" b="1" dirty="0" err="1" smtClean="0">
                <a:latin typeface="Courier New" pitchFamily="49" charset="0"/>
              </a:rPr>
              <a:t>i</a:t>
            </a:r>
            <a:r>
              <a:rPr lang="en-US" sz="2000" b="1" dirty="0" smtClean="0">
                <a:latin typeface="Courier New" pitchFamily="49" charset="0"/>
              </a:rPr>
              <a:t> &lt; n; </a:t>
            </a:r>
            <a:r>
              <a:rPr lang="en-US" sz="2000" b="1" dirty="0" err="1" smtClean="0">
                <a:latin typeface="Courier New" pitchFamily="49" charset="0"/>
              </a:rPr>
              <a:t>i</a:t>
            </a:r>
            <a:r>
              <a:rPr lang="en-US" sz="2000" b="1" dirty="0" smtClean="0">
                <a:latin typeface="Courier New" pitchFamily="49" charset="0"/>
              </a:rPr>
              <a:t>++)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b[</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c[</a:t>
            </a:r>
            <a:r>
              <a:rPr lang="en-US" sz="2000" b="1" dirty="0" err="1" smtClean="0">
                <a:latin typeface="Courier New" pitchFamily="49" charset="0"/>
              </a:rPr>
              <a:t>i</a:t>
            </a:r>
            <a:r>
              <a:rPr lang="en-US" sz="2000" b="1" dirty="0" smtClean="0">
                <a:latin typeface="Courier New" pitchFamily="49" charset="0"/>
              </a:rPr>
              <a:t>];</a:t>
            </a:r>
            <a:endParaRPr lang="en-US" sz="2000" b="1" dirty="0">
              <a:latin typeface="Courier New" pitchFamily="49" charset="0"/>
            </a:endParaRPr>
          </a:p>
          <a:p>
            <a:pPr>
              <a:lnSpc>
                <a:spcPct val="70000"/>
              </a:lnSpc>
              <a:buFont typeface="Wingdings" pitchFamily="2" charset="2"/>
              <a:buNone/>
            </a:pPr>
            <a:r>
              <a:rPr lang="en-US" sz="2000" b="1" dirty="0">
                <a:latin typeface="Courier New" pitchFamily="49" charset="0"/>
              </a:rPr>
              <a:t>  </a:t>
            </a:r>
            <a:r>
              <a:rPr lang="en-US" sz="2000" b="1" dirty="0" smtClean="0">
                <a:latin typeface="Courier New" pitchFamily="49" charset="0"/>
              </a:rPr>
              <a:t>d[</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a[</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b[</a:t>
            </a:r>
            <a:r>
              <a:rPr lang="en-US" sz="2000" b="1" dirty="0" err="1" smtClean="0">
                <a:latin typeface="Courier New" pitchFamily="49" charset="0"/>
              </a:rPr>
              <a:t>i</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10];</a:t>
            </a:r>
            <a:endParaRPr lang="en-US" sz="2000" b="1" dirty="0">
              <a:latin typeface="Courier New" pitchFamily="49" charset="0"/>
            </a:endParaRPr>
          </a:p>
          <a:p>
            <a:pPr>
              <a:lnSpc>
                <a:spcPct val="60000"/>
              </a:lnSpc>
              <a:buFont typeface="Wingdings" pitchFamily="2" charset="2"/>
              <a:buNone/>
            </a:pPr>
            <a:r>
              <a:rPr lang="en-US" sz="2000" b="1" dirty="0" smtClean="0">
                <a:latin typeface="Courier New" pitchFamily="49" charset="0"/>
              </a:rPr>
              <a:t>}</a:t>
            </a:r>
            <a:endParaRPr lang="en-US" sz="2000" b="1" dirty="0">
              <a:latin typeface="Courier New" pitchFamily="49" charset="0"/>
            </a:endParaRPr>
          </a:p>
        </p:txBody>
      </p:sp>
      <p:sp>
        <p:nvSpPr>
          <p:cNvPr id="659460" name="Text Box 4"/>
          <p:cNvSpPr txBox="1">
            <a:spLocks noChangeArrowheads="1"/>
          </p:cNvSpPr>
          <p:nvPr/>
        </p:nvSpPr>
        <p:spPr bwMode="auto">
          <a:xfrm>
            <a:off x="6096000" y="20574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59461" name="Text Box 5"/>
          <p:cNvSpPr txBox="1">
            <a:spLocks noChangeArrowheads="1"/>
          </p:cNvSpPr>
          <p:nvPr/>
        </p:nvSpPr>
        <p:spPr bwMode="auto">
          <a:xfrm>
            <a:off x="6248400" y="41148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59462" name="Text Box 6"/>
          <p:cNvSpPr txBox="1">
            <a:spLocks noChangeArrowheads="1"/>
          </p:cNvSpPr>
          <p:nvPr/>
        </p:nvSpPr>
        <p:spPr bwMode="auto">
          <a:xfrm>
            <a:off x="974725" y="5553075"/>
            <a:ext cx="5578771" cy="461665"/>
          </a:xfrm>
          <a:prstGeom prst="rect">
            <a:avLst/>
          </a:prstGeom>
          <a:noFill/>
          <a:ln w="9525">
            <a:noFill/>
            <a:miter lim="800000"/>
            <a:headEnd/>
            <a:tailEnd/>
          </a:ln>
          <a:effectLst/>
        </p:spPr>
        <p:txBody>
          <a:bodyPr wrap="none">
            <a:spAutoFit/>
          </a:bodyPr>
          <a:lstStyle/>
          <a:p>
            <a:pPr algn="l"/>
            <a:r>
              <a:rPr lang="en-US" sz="2400" dirty="0"/>
              <a:t>Note that this is a generalization of </a:t>
            </a:r>
            <a:r>
              <a:rPr lang="en-US" sz="2400" b="1" u="sng" dirty="0">
                <a:solidFill>
                  <a:srgbClr val="993366"/>
                </a:solidFill>
              </a:rPr>
              <a:t>peeling</a:t>
            </a:r>
            <a:r>
              <a:rPr lang="en-US" sz="2400" dirty="0"/>
              <a:t>.</a:t>
            </a:r>
          </a:p>
        </p:txBody>
      </p:sp>
      <p:sp>
        <p:nvSpPr>
          <p:cNvPr id="659463" name="Line 7"/>
          <p:cNvSpPr>
            <a:spLocks noChangeShapeType="1"/>
          </p:cNvSpPr>
          <p:nvPr/>
        </p:nvSpPr>
        <p:spPr bwMode="auto">
          <a:xfrm>
            <a:off x="457200" y="3048000"/>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663566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76838F08-1D20-44A6-81F0-8A96431E74DE}" type="slidenum">
              <a:rPr lang="en-US"/>
              <a:pPr/>
              <a:t>69</a:t>
            </a:fld>
            <a:endParaRPr lang="en-US"/>
          </a:p>
        </p:txBody>
      </p:sp>
      <p:sp>
        <p:nvSpPr>
          <p:cNvPr id="660482" name="Rectangle 2"/>
          <p:cNvSpPr>
            <a:spLocks noGrp="1" noChangeArrowheads="1"/>
          </p:cNvSpPr>
          <p:nvPr>
            <p:ph type="title"/>
          </p:nvPr>
        </p:nvSpPr>
        <p:spPr/>
        <p:txBody>
          <a:bodyPr/>
          <a:lstStyle/>
          <a:p>
            <a:r>
              <a:rPr lang="en-US" dirty="0"/>
              <a:t>Loop </a:t>
            </a:r>
            <a:r>
              <a:rPr lang="en-US" dirty="0" smtClean="0"/>
              <a:t>Interchange (F90)</a:t>
            </a:r>
            <a:endParaRPr lang="en-US" dirty="0"/>
          </a:p>
        </p:txBody>
      </p:sp>
      <p:sp>
        <p:nvSpPr>
          <p:cNvPr id="660483" name="Rectangle 3"/>
          <p:cNvSpPr>
            <a:spLocks noGrp="1" noChangeArrowheads="1"/>
          </p:cNvSpPr>
          <p:nvPr>
            <p:ph type="body" idx="1"/>
          </p:nvPr>
        </p:nvSpPr>
        <p:spPr>
          <a:xfrm>
            <a:off x="685800" y="1981200"/>
            <a:ext cx="3810000" cy="2362200"/>
          </a:xfrm>
        </p:spPr>
        <p:txBody>
          <a:bodyPr/>
          <a:lstStyle/>
          <a:p>
            <a:pPr>
              <a:buFont typeface="Wingdings" pitchFamily="2" charset="2"/>
              <a:buNone/>
            </a:pPr>
            <a:r>
              <a:rPr lang="en-US" sz="2000" b="1">
                <a:latin typeface="Courier New" pitchFamily="49" charset="0"/>
              </a:rPr>
              <a:t>DO i = 1, ni</a:t>
            </a:r>
          </a:p>
          <a:p>
            <a:pPr>
              <a:buFont typeface="Wingdings" pitchFamily="2" charset="2"/>
              <a:buNone/>
            </a:pPr>
            <a:r>
              <a:rPr lang="en-US" sz="2000" b="1">
                <a:solidFill>
                  <a:srgbClr val="000099"/>
                </a:solidFill>
                <a:latin typeface="Courier New" pitchFamily="49" charset="0"/>
              </a:rPr>
              <a:t>  </a:t>
            </a:r>
            <a:r>
              <a:rPr lang="en-US" sz="2000" b="1">
                <a:solidFill>
                  <a:schemeClr val="hlink"/>
                </a:solidFill>
                <a:latin typeface="Courier New" pitchFamily="49" charset="0"/>
              </a:rPr>
              <a:t>DO j = 1, nj</a:t>
            </a:r>
          </a:p>
          <a:p>
            <a:pPr>
              <a:buFont typeface="Wingdings" pitchFamily="2" charset="2"/>
              <a:buNone/>
            </a:pPr>
            <a:r>
              <a:rPr lang="en-US" sz="2000" b="1">
                <a:latin typeface="Courier New" pitchFamily="49" charset="0"/>
              </a:rPr>
              <a:t>    a(i,j) = b(i,j)</a:t>
            </a:r>
          </a:p>
          <a:p>
            <a:pPr>
              <a:buFont typeface="Wingdings" pitchFamily="2" charset="2"/>
              <a:buNone/>
            </a:pPr>
            <a:r>
              <a:rPr lang="en-US" sz="2000" b="1">
                <a:latin typeface="Courier New" pitchFamily="49" charset="0"/>
              </a:rPr>
              <a:t>  END DO</a:t>
            </a:r>
          </a:p>
          <a:p>
            <a:pPr>
              <a:buFont typeface="Wingdings" pitchFamily="2" charset="2"/>
              <a:buNone/>
            </a:pPr>
            <a:r>
              <a:rPr lang="en-US" sz="2000" b="1">
                <a:latin typeface="Courier New" pitchFamily="49" charset="0"/>
              </a:rPr>
              <a:t>END DO</a:t>
            </a:r>
          </a:p>
        </p:txBody>
      </p:sp>
      <p:sp>
        <p:nvSpPr>
          <p:cNvPr id="660484" name="Rectangle 4"/>
          <p:cNvSpPr>
            <a:spLocks noChangeArrowheads="1"/>
          </p:cNvSpPr>
          <p:nvPr/>
        </p:nvSpPr>
        <p:spPr bwMode="auto">
          <a:xfrm>
            <a:off x="4724400" y="1905000"/>
            <a:ext cx="3810000" cy="2362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a:solidFill>
                  <a:schemeClr val="folHlink"/>
                </a:solidFill>
                <a:latin typeface="Courier New" pitchFamily="49" charset="0"/>
              </a:rPr>
              <a:t>DO j = 1, nj</a:t>
            </a:r>
          </a:p>
          <a:p>
            <a:pPr marL="342900" indent="-342900" algn="l">
              <a:spcBef>
                <a:spcPct val="20000"/>
              </a:spcBef>
              <a:buClr>
                <a:schemeClr val="folHlink"/>
              </a:buClr>
              <a:buSzPct val="60000"/>
              <a:buFont typeface="Wingdings" pitchFamily="2" charset="2"/>
              <a:buNone/>
            </a:pPr>
            <a:r>
              <a:rPr lang="en-US" sz="2400" b="1">
                <a:solidFill>
                  <a:srgbClr val="000099"/>
                </a:solidFill>
                <a:latin typeface="Courier New" pitchFamily="49" charset="0"/>
              </a:rPr>
              <a:t>  </a:t>
            </a:r>
            <a:r>
              <a:rPr lang="en-US" sz="2400" b="1">
                <a:latin typeface="Courier New" pitchFamily="49" charset="0"/>
              </a:rPr>
              <a:t>DO i = 1, ni</a:t>
            </a:r>
          </a:p>
          <a:p>
            <a:pPr marL="342900" indent="-342900" algn="l">
              <a:spcBef>
                <a:spcPct val="20000"/>
              </a:spcBef>
              <a:buClr>
                <a:schemeClr val="folHlink"/>
              </a:buClr>
              <a:buSzPct val="60000"/>
              <a:buFont typeface="Wingdings" pitchFamily="2" charset="2"/>
              <a:buNone/>
            </a:pPr>
            <a:r>
              <a:rPr lang="en-US" sz="2400" b="1">
                <a:latin typeface="Courier New" pitchFamily="49" charset="0"/>
              </a:rPr>
              <a:t>    a(i,j) = b(i,j)</a:t>
            </a:r>
          </a:p>
          <a:p>
            <a:pPr marL="342900" indent="-342900" algn="l">
              <a:spcBef>
                <a:spcPct val="20000"/>
              </a:spcBef>
              <a:buClr>
                <a:schemeClr val="folHlink"/>
              </a:buClr>
              <a:buSzPct val="60000"/>
              <a:buFont typeface="Wingdings" pitchFamily="2" charset="2"/>
              <a:buNone/>
            </a:pPr>
            <a:r>
              <a:rPr lang="en-US" sz="2400" b="1">
                <a:latin typeface="Courier New" pitchFamily="49" charset="0"/>
              </a:rPr>
              <a:t>  END DO</a:t>
            </a:r>
          </a:p>
          <a:p>
            <a:pPr marL="342900" indent="-342900" algn="l">
              <a:spcBef>
                <a:spcPct val="20000"/>
              </a:spcBef>
              <a:buClr>
                <a:schemeClr val="folHlink"/>
              </a:buClr>
              <a:buSzPct val="60000"/>
              <a:buFont typeface="Wingdings" pitchFamily="2" charset="2"/>
              <a:buNone/>
            </a:pPr>
            <a:r>
              <a:rPr lang="en-US" sz="2400" b="1">
                <a:latin typeface="Courier New" pitchFamily="49" charset="0"/>
              </a:rPr>
              <a:t>END DO</a:t>
            </a:r>
          </a:p>
        </p:txBody>
      </p:sp>
      <p:sp>
        <p:nvSpPr>
          <p:cNvPr id="660485" name="Text Box 5"/>
          <p:cNvSpPr txBox="1">
            <a:spLocks noChangeArrowheads="1"/>
          </p:cNvSpPr>
          <p:nvPr/>
        </p:nvSpPr>
        <p:spPr bwMode="auto">
          <a:xfrm>
            <a:off x="685800" y="4267200"/>
            <a:ext cx="7712075" cy="1569660"/>
          </a:xfrm>
          <a:prstGeom prst="rect">
            <a:avLst/>
          </a:prstGeom>
          <a:noFill/>
          <a:ln w="9525">
            <a:noFill/>
            <a:miter lim="800000"/>
            <a:headEnd/>
            <a:tailEnd/>
          </a:ln>
          <a:effectLst/>
        </p:spPr>
        <p:txBody>
          <a:bodyPr>
            <a:spAutoFit/>
          </a:bodyPr>
          <a:lstStyle/>
          <a:p>
            <a:pPr algn="l"/>
            <a:r>
              <a:rPr lang="en-US" sz="2400" dirty="0"/>
              <a:t>Array elements</a:t>
            </a:r>
            <a:r>
              <a:rPr lang="en-US" sz="2400" dirty="0">
                <a:latin typeface="Tahoma" pitchFamily="34" charset="0"/>
              </a:rPr>
              <a:t>  </a:t>
            </a:r>
            <a:r>
              <a:rPr lang="en-US" sz="2400" b="1" dirty="0">
                <a:latin typeface="Courier New" pitchFamily="49" charset="0"/>
              </a:rPr>
              <a:t>a(</a:t>
            </a:r>
            <a:r>
              <a:rPr lang="en-US" sz="2400" b="1" dirty="0" err="1">
                <a:latin typeface="Courier New" pitchFamily="49" charset="0"/>
              </a:rPr>
              <a:t>i,j</a:t>
            </a:r>
            <a:r>
              <a:rPr lang="en-US" sz="2400" b="1" dirty="0">
                <a:latin typeface="Courier New" pitchFamily="49" charset="0"/>
              </a:rPr>
              <a:t>)</a:t>
            </a:r>
            <a:r>
              <a:rPr lang="en-US" sz="2400" dirty="0">
                <a:latin typeface="Tahoma" pitchFamily="34" charset="0"/>
              </a:rPr>
              <a:t> </a:t>
            </a:r>
            <a:r>
              <a:rPr lang="en-US" sz="2400" dirty="0"/>
              <a:t>and</a:t>
            </a:r>
            <a:r>
              <a:rPr lang="en-US" sz="2400" dirty="0">
                <a:latin typeface="Tahoma" pitchFamily="34" charset="0"/>
              </a:rPr>
              <a:t>  </a:t>
            </a:r>
            <a:r>
              <a:rPr lang="en-US" sz="2400" b="1" dirty="0">
                <a:latin typeface="Courier New" pitchFamily="49" charset="0"/>
              </a:rPr>
              <a:t>a(i+1,j)</a:t>
            </a:r>
            <a:r>
              <a:rPr lang="en-US" sz="2400" dirty="0">
                <a:latin typeface="Tahoma" pitchFamily="34" charset="0"/>
              </a:rPr>
              <a:t> </a:t>
            </a:r>
            <a:r>
              <a:rPr lang="en-US" sz="2400" dirty="0"/>
              <a:t>are near each other in memory, while</a:t>
            </a:r>
            <a:r>
              <a:rPr lang="en-US" sz="2400" dirty="0">
                <a:latin typeface="Tahoma" pitchFamily="34" charset="0"/>
              </a:rPr>
              <a:t> </a:t>
            </a:r>
            <a:r>
              <a:rPr lang="en-US" sz="2400" b="1" dirty="0">
                <a:latin typeface="Courier New" pitchFamily="49" charset="0"/>
              </a:rPr>
              <a:t>a(i,j+1)</a:t>
            </a:r>
            <a:r>
              <a:rPr lang="en-US" sz="2400" dirty="0">
                <a:latin typeface="Tahoma" pitchFamily="34" charset="0"/>
              </a:rPr>
              <a:t> </a:t>
            </a:r>
            <a:r>
              <a:rPr lang="en-US" sz="2400" dirty="0"/>
              <a:t>may be far, so it makes sense to make the</a:t>
            </a:r>
            <a:r>
              <a:rPr lang="en-US" sz="2400" dirty="0">
                <a:latin typeface="Tahoma" pitchFamily="34" charset="0"/>
              </a:rPr>
              <a:t>  </a:t>
            </a:r>
            <a:r>
              <a:rPr lang="en-US" sz="2400" b="1" dirty="0" err="1">
                <a:latin typeface="Courier New" pitchFamily="49" charset="0"/>
              </a:rPr>
              <a:t>i</a:t>
            </a:r>
            <a:r>
              <a:rPr lang="en-US" sz="2400" dirty="0">
                <a:latin typeface="Tahoma" pitchFamily="34" charset="0"/>
              </a:rPr>
              <a:t>  </a:t>
            </a:r>
            <a:r>
              <a:rPr lang="en-US" sz="2400" dirty="0"/>
              <a:t>loop be the inner loop. (This is reversed in C, C++ and Java.)</a:t>
            </a:r>
          </a:p>
        </p:txBody>
      </p:sp>
      <p:sp>
        <p:nvSpPr>
          <p:cNvPr id="660486" name="Text Box 6"/>
          <p:cNvSpPr txBox="1">
            <a:spLocks noChangeArrowheads="1"/>
          </p:cNvSpPr>
          <p:nvPr/>
        </p:nvSpPr>
        <p:spPr bwMode="auto">
          <a:xfrm>
            <a:off x="12366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60487" name="Text Box 7"/>
          <p:cNvSpPr txBox="1">
            <a:spLocks noChangeArrowheads="1"/>
          </p:cNvSpPr>
          <p:nvPr/>
        </p:nvSpPr>
        <p:spPr bwMode="auto">
          <a:xfrm>
            <a:off x="5522913" y="1362075"/>
            <a:ext cx="993775" cy="519113"/>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60488" name="Line 8"/>
          <p:cNvSpPr>
            <a:spLocks noChangeShapeType="1"/>
          </p:cNvSpPr>
          <p:nvPr/>
        </p:nvSpPr>
        <p:spPr bwMode="auto">
          <a:xfrm flipH="1" flipV="1">
            <a:off x="3048000" y="2209800"/>
            <a:ext cx="457200" cy="45720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1486253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76838F08-1D20-44A6-81F0-8A96431E74DE}" type="slidenum">
              <a:rPr lang="en-US"/>
              <a:pPr/>
              <a:t>70</a:t>
            </a:fld>
            <a:endParaRPr lang="en-US"/>
          </a:p>
        </p:txBody>
      </p:sp>
      <p:sp>
        <p:nvSpPr>
          <p:cNvPr id="660482" name="Rectangle 2"/>
          <p:cNvSpPr>
            <a:spLocks noGrp="1" noChangeArrowheads="1"/>
          </p:cNvSpPr>
          <p:nvPr>
            <p:ph type="title"/>
          </p:nvPr>
        </p:nvSpPr>
        <p:spPr/>
        <p:txBody>
          <a:bodyPr/>
          <a:lstStyle/>
          <a:p>
            <a:r>
              <a:rPr lang="en-US" dirty="0"/>
              <a:t>Loop </a:t>
            </a:r>
            <a:r>
              <a:rPr lang="en-US" dirty="0" smtClean="0"/>
              <a:t>Interchange (C)</a:t>
            </a:r>
            <a:endParaRPr lang="en-US" dirty="0"/>
          </a:p>
        </p:txBody>
      </p:sp>
      <p:sp>
        <p:nvSpPr>
          <p:cNvPr id="660483" name="Rectangle 3"/>
          <p:cNvSpPr>
            <a:spLocks noGrp="1" noChangeArrowheads="1"/>
          </p:cNvSpPr>
          <p:nvPr>
            <p:ph type="body" idx="1"/>
          </p:nvPr>
        </p:nvSpPr>
        <p:spPr>
          <a:xfrm>
            <a:off x="457200" y="1981200"/>
            <a:ext cx="4495800" cy="2362200"/>
          </a:xfrm>
        </p:spPr>
        <p:txBody>
          <a:bodyPr/>
          <a:lstStyle/>
          <a:p>
            <a:pPr>
              <a:buFont typeface="Wingdings" pitchFamily="2" charset="2"/>
              <a:buNone/>
            </a:pPr>
            <a:r>
              <a:rPr lang="en-US" sz="1800" b="1" dirty="0" smtClean="0">
                <a:latin typeface="Courier New" pitchFamily="49" charset="0"/>
              </a:rPr>
              <a:t>for (j </a:t>
            </a:r>
            <a:r>
              <a:rPr lang="en-US" sz="1800" b="1" dirty="0">
                <a:latin typeface="Courier New" pitchFamily="49" charset="0"/>
              </a:rPr>
              <a:t>= </a:t>
            </a:r>
            <a:r>
              <a:rPr lang="en-US" sz="1800" b="1" dirty="0" smtClean="0">
                <a:latin typeface="Courier New" pitchFamily="49" charset="0"/>
              </a:rPr>
              <a:t>0; j &lt; </a:t>
            </a:r>
            <a:r>
              <a:rPr lang="en-US" sz="1800" b="1" dirty="0" err="1" smtClean="0">
                <a:latin typeface="Courier New" pitchFamily="49" charset="0"/>
              </a:rPr>
              <a:t>nj</a:t>
            </a:r>
            <a:r>
              <a:rPr lang="en-US" sz="1800" b="1" dirty="0" smtClean="0">
                <a:latin typeface="Courier New" pitchFamily="49" charset="0"/>
              </a:rPr>
              <a:t>; j++) {</a:t>
            </a:r>
            <a:endParaRPr lang="en-US" sz="1800" b="1" dirty="0">
              <a:latin typeface="Courier New" pitchFamily="49" charset="0"/>
            </a:endParaRPr>
          </a:p>
          <a:p>
            <a:pPr>
              <a:buFont typeface="Wingdings" pitchFamily="2" charset="2"/>
              <a:buNone/>
            </a:pPr>
            <a:r>
              <a:rPr lang="en-US" sz="1800" b="1" dirty="0">
                <a:solidFill>
                  <a:srgbClr val="000099"/>
                </a:solidFill>
                <a:latin typeface="Courier New" pitchFamily="49" charset="0"/>
              </a:rPr>
              <a:t>  </a:t>
            </a:r>
            <a:r>
              <a:rPr lang="en-US" sz="1800" b="1" dirty="0" smtClean="0">
                <a:solidFill>
                  <a:srgbClr val="000099"/>
                </a:solidFill>
                <a:latin typeface="Courier New" pitchFamily="49" charset="0"/>
              </a:rPr>
              <a:t>for (</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 </a:t>
            </a:r>
            <a:r>
              <a:rPr lang="en-US" sz="1800" b="1" dirty="0">
                <a:solidFill>
                  <a:schemeClr val="hlink"/>
                </a:solidFill>
                <a:latin typeface="Courier New" pitchFamily="49" charset="0"/>
              </a:rPr>
              <a:t>= </a:t>
            </a:r>
            <a:r>
              <a:rPr lang="en-US" sz="1800" b="1" dirty="0" smtClean="0">
                <a:solidFill>
                  <a:schemeClr val="hlink"/>
                </a:solidFill>
                <a:latin typeface="Courier New" pitchFamily="49" charset="0"/>
              </a:rPr>
              <a:t>0; </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 &lt; </a:t>
            </a:r>
            <a:r>
              <a:rPr lang="en-US" sz="1800" b="1" dirty="0" err="1" smtClean="0">
                <a:solidFill>
                  <a:schemeClr val="hlink"/>
                </a:solidFill>
                <a:latin typeface="Courier New" pitchFamily="49" charset="0"/>
              </a:rPr>
              <a:t>ni</a:t>
            </a:r>
            <a:r>
              <a:rPr lang="en-US" sz="1800" b="1" dirty="0" smtClean="0">
                <a:solidFill>
                  <a:schemeClr val="hlink"/>
                </a:solidFill>
                <a:latin typeface="Courier New" pitchFamily="49" charset="0"/>
              </a:rPr>
              <a:t>; </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 {</a:t>
            </a:r>
            <a:endParaRPr lang="en-US" sz="1800" b="1" dirty="0">
              <a:solidFill>
                <a:schemeClr val="hlink"/>
              </a:solidFill>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a[</a:t>
            </a:r>
            <a:r>
              <a:rPr lang="en-US" sz="1800" b="1" dirty="0" err="1" smtClean="0">
                <a:latin typeface="Courier New" pitchFamily="49" charset="0"/>
              </a:rPr>
              <a:t>i</a:t>
            </a:r>
            <a:r>
              <a:rPr lang="en-US" sz="1800" b="1" dirty="0" smtClean="0">
                <a:latin typeface="Courier New" pitchFamily="49" charset="0"/>
              </a:rPr>
              <a:t>][j] </a:t>
            </a:r>
            <a:r>
              <a:rPr lang="en-US" sz="1800" b="1" dirty="0">
                <a:latin typeface="Courier New" pitchFamily="49" charset="0"/>
              </a:rPr>
              <a:t>= </a:t>
            </a:r>
            <a:r>
              <a:rPr lang="en-US" sz="1800" b="1" dirty="0" smtClean="0">
                <a:latin typeface="Courier New" pitchFamily="49" charset="0"/>
              </a:rPr>
              <a:t>b[</a:t>
            </a:r>
            <a:r>
              <a:rPr lang="en-US" sz="1800" b="1" dirty="0" err="1" smtClean="0">
                <a:latin typeface="Courier New" pitchFamily="49" charset="0"/>
              </a:rPr>
              <a:t>i</a:t>
            </a:r>
            <a:r>
              <a:rPr lang="en-US" sz="1800" b="1" dirty="0" smtClean="0">
                <a:latin typeface="Courier New" pitchFamily="49" charset="0"/>
              </a:rPr>
              <a:t>][j];</a:t>
            </a:r>
            <a:endParaRPr lang="en-US" sz="1800" b="1" dirty="0">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a:t>
            </a:r>
            <a:endParaRPr lang="en-US" sz="1800" b="1" dirty="0">
              <a:latin typeface="Courier New" pitchFamily="49" charset="0"/>
            </a:endParaRPr>
          </a:p>
        </p:txBody>
      </p:sp>
      <p:sp>
        <p:nvSpPr>
          <p:cNvPr id="660484" name="Rectangle 4"/>
          <p:cNvSpPr>
            <a:spLocks noChangeArrowheads="1"/>
          </p:cNvSpPr>
          <p:nvPr/>
        </p:nvSpPr>
        <p:spPr bwMode="auto">
          <a:xfrm>
            <a:off x="4724400" y="1905000"/>
            <a:ext cx="4038600" cy="2362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b="1" dirty="0" smtClean="0">
                <a:solidFill>
                  <a:schemeClr val="folHlink"/>
                </a:solidFill>
                <a:latin typeface="Courier New" pitchFamily="49" charset="0"/>
              </a:rPr>
              <a:t>for (</a:t>
            </a:r>
            <a:r>
              <a:rPr lang="en-US" b="1" dirty="0" err="1" smtClean="0">
                <a:solidFill>
                  <a:schemeClr val="folHlink"/>
                </a:solidFill>
                <a:latin typeface="Courier New" pitchFamily="49" charset="0"/>
              </a:rPr>
              <a:t>i</a:t>
            </a:r>
            <a:r>
              <a:rPr lang="en-US" b="1" dirty="0" smtClean="0">
                <a:solidFill>
                  <a:schemeClr val="folHlink"/>
                </a:solidFill>
                <a:latin typeface="Courier New" pitchFamily="49" charset="0"/>
              </a:rPr>
              <a:t> </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0; </a:t>
            </a:r>
            <a:r>
              <a:rPr lang="en-US" b="1" dirty="0" err="1" smtClean="0">
                <a:solidFill>
                  <a:schemeClr val="folHlink"/>
                </a:solidFill>
                <a:latin typeface="Courier New" pitchFamily="49" charset="0"/>
              </a:rPr>
              <a:t>i</a:t>
            </a:r>
            <a:r>
              <a:rPr lang="en-US" b="1" dirty="0" smtClean="0">
                <a:solidFill>
                  <a:schemeClr val="folHlink"/>
                </a:solidFill>
                <a:latin typeface="Courier New" pitchFamily="49" charset="0"/>
              </a:rPr>
              <a:t> &lt; </a:t>
            </a:r>
            <a:r>
              <a:rPr lang="en-US" b="1" dirty="0" err="1" smtClean="0">
                <a:solidFill>
                  <a:schemeClr val="folHlink"/>
                </a:solidFill>
                <a:latin typeface="Courier New" pitchFamily="49" charset="0"/>
              </a:rPr>
              <a:t>ni</a:t>
            </a:r>
            <a:r>
              <a:rPr lang="en-US" b="1" dirty="0" smtClean="0">
                <a:solidFill>
                  <a:schemeClr val="folHlink"/>
                </a:solidFill>
                <a:latin typeface="Courier New" pitchFamily="49" charset="0"/>
              </a:rPr>
              <a:t>; </a:t>
            </a:r>
            <a:r>
              <a:rPr lang="en-US" b="1" dirty="0" err="1" smtClean="0">
                <a:solidFill>
                  <a:schemeClr val="folHlink"/>
                </a:solidFill>
                <a:latin typeface="Courier New" pitchFamily="49" charset="0"/>
              </a:rPr>
              <a:t>i</a:t>
            </a:r>
            <a:r>
              <a:rPr lang="en-US" b="1" dirty="0" smtClean="0">
                <a:solidFill>
                  <a:schemeClr val="folHlink"/>
                </a:solidFill>
                <a:latin typeface="Courier New" pitchFamily="49" charset="0"/>
              </a:rPr>
              <a:t>++) {</a:t>
            </a:r>
            <a:endParaRPr lang="en-US" b="1" dirty="0">
              <a:solidFill>
                <a:schemeClr val="folHlink"/>
              </a:solidFill>
              <a:latin typeface="Courier New" pitchFamily="49" charset="0"/>
            </a:endParaRPr>
          </a:p>
          <a:p>
            <a:pPr marL="342900" indent="-342900" algn="l">
              <a:spcBef>
                <a:spcPct val="20000"/>
              </a:spcBef>
              <a:buClr>
                <a:schemeClr val="folHlink"/>
              </a:buClr>
              <a:buSzPct val="60000"/>
              <a:buFont typeface="Wingdings" pitchFamily="2" charset="2"/>
              <a:buNone/>
            </a:pPr>
            <a:r>
              <a:rPr lang="en-US" b="1" dirty="0">
                <a:solidFill>
                  <a:srgbClr val="000099"/>
                </a:solidFill>
                <a:latin typeface="Courier New" pitchFamily="49" charset="0"/>
              </a:rPr>
              <a:t>  </a:t>
            </a:r>
            <a:r>
              <a:rPr lang="en-US" b="1" dirty="0" smtClean="0">
                <a:solidFill>
                  <a:srgbClr val="000099"/>
                </a:solidFill>
                <a:latin typeface="Courier New" pitchFamily="49" charset="0"/>
              </a:rPr>
              <a:t>for (j</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 j &lt; </a:t>
            </a:r>
            <a:r>
              <a:rPr lang="en-US" b="1" dirty="0" err="1" smtClean="0">
                <a:latin typeface="Courier New" pitchFamily="49" charset="0"/>
              </a:rPr>
              <a:t>nj</a:t>
            </a:r>
            <a:r>
              <a:rPr lang="en-US" b="1" dirty="0" smtClean="0">
                <a:latin typeface="Courier New" pitchFamily="49" charset="0"/>
              </a:rPr>
              <a:t>; j++) {</a:t>
            </a:r>
            <a:endParaRPr lang="en-US" b="1" dirty="0">
              <a:latin typeface="Courier New" pitchFamily="49" charset="0"/>
            </a:endParaRPr>
          </a:p>
          <a:p>
            <a:pPr marL="342900" indent="-342900" algn="l">
              <a:spcBef>
                <a:spcPct val="20000"/>
              </a:spcBef>
              <a:buClr>
                <a:schemeClr val="folHlink"/>
              </a:buClr>
              <a:buSzPct val="60000"/>
              <a:buFont typeface="Wingdings" pitchFamily="2" charset="2"/>
              <a:buNone/>
            </a:pPr>
            <a:r>
              <a:rPr lang="en-US" b="1" dirty="0">
                <a:latin typeface="Courier New" pitchFamily="49" charset="0"/>
              </a:rPr>
              <a:t>    </a:t>
            </a:r>
            <a:r>
              <a:rPr lang="en-US" b="1" dirty="0" smtClean="0">
                <a:latin typeface="Courier New" pitchFamily="49" charset="0"/>
              </a:rPr>
              <a:t>a[</a:t>
            </a:r>
            <a:r>
              <a:rPr lang="en-US" b="1" dirty="0" err="1" smtClean="0">
                <a:latin typeface="Courier New" pitchFamily="49" charset="0"/>
              </a:rPr>
              <a:t>i</a:t>
            </a:r>
            <a:r>
              <a:rPr lang="en-US" b="1" dirty="0" smtClean="0">
                <a:latin typeface="Courier New" pitchFamily="49" charset="0"/>
              </a:rPr>
              <a:t>][j] </a:t>
            </a:r>
            <a:r>
              <a:rPr lang="en-US" b="1" dirty="0">
                <a:latin typeface="Courier New" pitchFamily="49" charset="0"/>
              </a:rPr>
              <a:t>= </a:t>
            </a:r>
            <a:r>
              <a:rPr lang="en-US" b="1" dirty="0" smtClean="0">
                <a:latin typeface="Courier New" pitchFamily="49" charset="0"/>
              </a:rPr>
              <a:t>b[</a:t>
            </a:r>
            <a:r>
              <a:rPr lang="en-US" b="1" dirty="0" err="1" smtClean="0">
                <a:latin typeface="Courier New" pitchFamily="49" charset="0"/>
              </a:rPr>
              <a:t>i</a:t>
            </a:r>
            <a:r>
              <a:rPr lang="en-US" b="1" dirty="0" smtClean="0">
                <a:latin typeface="Courier New" pitchFamily="49" charset="0"/>
              </a:rPr>
              <a:t>][j];</a:t>
            </a:r>
            <a:endParaRPr lang="en-US" b="1" dirty="0">
              <a:latin typeface="Courier New" pitchFamily="49" charset="0"/>
            </a:endParaRPr>
          </a:p>
          <a:p>
            <a:pPr marL="342900" indent="-342900" algn="l">
              <a:spcBef>
                <a:spcPct val="20000"/>
              </a:spcBef>
              <a:buClr>
                <a:schemeClr val="folHlink"/>
              </a:buClr>
              <a:buSzPct val="60000"/>
              <a:buFont typeface="Wingdings" pitchFamily="2" charset="2"/>
              <a:buNone/>
            </a:pPr>
            <a:r>
              <a:rPr lang="en-US" b="1" dirty="0">
                <a:latin typeface="Courier New" pitchFamily="49" charset="0"/>
              </a:rPr>
              <a:t>  </a:t>
            </a:r>
            <a:r>
              <a:rPr lang="en-US" b="1" dirty="0" smtClean="0">
                <a:latin typeface="Courier New" pitchFamily="49" charset="0"/>
              </a:rPr>
              <a:t>}</a:t>
            </a:r>
            <a:endParaRPr lang="en-US" b="1" dirty="0">
              <a:latin typeface="Courier New" pitchFamily="49" charset="0"/>
            </a:endParaRPr>
          </a:p>
          <a:p>
            <a:pPr marL="342900" indent="-342900" algn="l">
              <a:spcBef>
                <a:spcPct val="20000"/>
              </a:spcBef>
              <a:buClr>
                <a:schemeClr val="folHlink"/>
              </a:buClr>
              <a:buSzPct val="60000"/>
              <a:buFont typeface="Wingdings" pitchFamily="2" charset="2"/>
              <a:buNone/>
            </a:pPr>
            <a:r>
              <a:rPr lang="en-US" b="1" dirty="0" smtClean="0">
                <a:latin typeface="Courier New" pitchFamily="49" charset="0"/>
              </a:rPr>
              <a:t>}</a:t>
            </a:r>
            <a:endParaRPr lang="en-US" b="1" dirty="0">
              <a:latin typeface="Courier New" pitchFamily="49" charset="0"/>
            </a:endParaRPr>
          </a:p>
        </p:txBody>
      </p:sp>
      <p:sp>
        <p:nvSpPr>
          <p:cNvPr id="660485" name="Text Box 5"/>
          <p:cNvSpPr txBox="1">
            <a:spLocks noChangeArrowheads="1"/>
          </p:cNvSpPr>
          <p:nvPr/>
        </p:nvSpPr>
        <p:spPr bwMode="auto">
          <a:xfrm>
            <a:off x="685800" y="4267200"/>
            <a:ext cx="7712075" cy="1569660"/>
          </a:xfrm>
          <a:prstGeom prst="rect">
            <a:avLst/>
          </a:prstGeom>
          <a:noFill/>
          <a:ln w="9525">
            <a:noFill/>
            <a:miter lim="800000"/>
            <a:headEnd/>
            <a:tailEnd/>
          </a:ln>
          <a:effectLst/>
        </p:spPr>
        <p:txBody>
          <a:bodyPr>
            <a:spAutoFit/>
          </a:bodyPr>
          <a:lstStyle/>
          <a:p>
            <a:pPr algn="l"/>
            <a:r>
              <a:rPr lang="en-US" sz="2400" dirty="0"/>
              <a:t>Array elements</a:t>
            </a:r>
            <a:r>
              <a:rPr lang="en-US" sz="2400" dirty="0">
                <a:latin typeface="Tahoma" pitchFamily="34" charset="0"/>
              </a:rPr>
              <a:t>  </a:t>
            </a:r>
            <a:r>
              <a:rPr lang="en-US" sz="2400" b="1" dirty="0" smtClean="0">
                <a:latin typeface="Courier New" pitchFamily="49" charset="0"/>
              </a:rPr>
              <a:t>a[</a:t>
            </a:r>
            <a:r>
              <a:rPr lang="en-US" sz="2400" b="1" dirty="0" err="1" smtClean="0">
                <a:latin typeface="Courier New" pitchFamily="49" charset="0"/>
              </a:rPr>
              <a:t>i</a:t>
            </a:r>
            <a:r>
              <a:rPr lang="en-US" sz="2400" b="1" dirty="0" smtClean="0">
                <a:latin typeface="Courier New" pitchFamily="49" charset="0"/>
              </a:rPr>
              <a:t>][j</a:t>
            </a:r>
            <a:r>
              <a:rPr lang="en-US" sz="2400" b="1" dirty="0">
                <a:latin typeface="Courier New" pitchFamily="49" charset="0"/>
              </a:rPr>
              <a:t>]</a:t>
            </a:r>
            <a:r>
              <a:rPr lang="en-US" sz="2400" dirty="0" smtClean="0">
                <a:latin typeface="Tahoma" pitchFamily="34" charset="0"/>
              </a:rPr>
              <a:t> </a:t>
            </a:r>
            <a:r>
              <a:rPr lang="en-US" sz="2400" dirty="0"/>
              <a:t>and</a:t>
            </a:r>
            <a:r>
              <a:rPr lang="en-US" sz="2400" dirty="0">
                <a:latin typeface="Tahoma" pitchFamily="34" charset="0"/>
              </a:rPr>
              <a:t>  </a:t>
            </a:r>
            <a:r>
              <a:rPr lang="en-US" sz="2400" b="1" dirty="0" smtClean="0">
                <a:latin typeface="Courier New" pitchFamily="49" charset="0"/>
              </a:rPr>
              <a:t>a[</a:t>
            </a:r>
            <a:r>
              <a:rPr lang="en-US" sz="2400" b="1" dirty="0" err="1" smtClean="0">
                <a:latin typeface="Courier New" pitchFamily="49" charset="0"/>
              </a:rPr>
              <a:t>i</a:t>
            </a:r>
            <a:r>
              <a:rPr lang="en-US" sz="2400" b="1" dirty="0" smtClean="0">
                <a:latin typeface="Courier New" pitchFamily="49" charset="0"/>
              </a:rPr>
              <a:t>][j+1]</a:t>
            </a:r>
            <a:r>
              <a:rPr lang="en-US" sz="2400" dirty="0" smtClean="0">
                <a:latin typeface="Tahoma" pitchFamily="34" charset="0"/>
              </a:rPr>
              <a:t> </a:t>
            </a:r>
            <a:r>
              <a:rPr lang="en-US" sz="2400" dirty="0"/>
              <a:t>are near each other in memory, while</a:t>
            </a:r>
            <a:r>
              <a:rPr lang="en-US" sz="2400" dirty="0">
                <a:latin typeface="Tahoma" pitchFamily="34" charset="0"/>
              </a:rPr>
              <a:t> </a:t>
            </a:r>
            <a:r>
              <a:rPr lang="en-US" sz="2400" b="1" dirty="0" smtClean="0">
                <a:latin typeface="Courier New" pitchFamily="49" charset="0"/>
              </a:rPr>
              <a:t>a[i+1][j]</a:t>
            </a:r>
            <a:r>
              <a:rPr lang="en-US" sz="2400" dirty="0" smtClean="0">
                <a:latin typeface="Tahoma" pitchFamily="34" charset="0"/>
              </a:rPr>
              <a:t> </a:t>
            </a:r>
            <a:r>
              <a:rPr lang="en-US" sz="2400" dirty="0"/>
              <a:t>may be far, so it makes sense to make the</a:t>
            </a:r>
            <a:r>
              <a:rPr lang="en-US" sz="2400" dirty="0">
                <a:latin typeface="Tahoma" pitchFamily="34" charset="0"/>
              </a:rPr>
              <a:t>  </a:t>
            </a:r>
            <a:r>
              <a:rPr lang="en-US" sz="2400" b="1" dirty="0" smtClean="0">
                <a:latin typeface="Courier New" pitchFamily="49" charset="0"/>
              </a:rPr>
              <a:t>j</a:t>
            </a:r>
            <a:r>
              <a:rPr lang="en-US" sz="2400" dirty="0" smtClean="0">
                <a:latin typeface="Tahoma" pitchFamily="34" charset="0"/>
              </a:rPr>
              <a:t>  </a:t>
            </a:r>
            <a:r>
              <a:rPr lang="en-US" sz="2400" dirty="0"/>
              <a:t>loop be the inner loop. (This is reversed in </a:t>
            </a:r>
            <a:r>
              <a:rPr lang="en-US" sz="2400" dirty="0" smtClean="0"/>
              <a:t>Fortran.)</a:t>
            </a:r>
            <a:endParaRPr lang="en-US" sz="2400" dirty="0"/>
          </a:p>
        </p:txBody>
      </p:sp>
      <p:sp>
        <p:nvSpPr>
          <p:cNvPr id="660486" name="Text Box 6"/>
          <p:cNvSpPr txBox="1">
            <a:spLocks noChangeArrowheads="1"/>
          </p:cNvSpPr>
          <p:nvPr/>
        </p:nvSpPr>
        <p:spPr bwMode="auto">
          <a:xfrm>
            <a:off x="1236663" y="1438275"/>
            <a:ext cx="1189037" cy="519113"/>
          </a:xfrm>
          <a:prstGeom prst="rect">
            <a:avLst/>
          </a:prstGeom>
          <a:noFill/>
          <a:ln w="9525">
            <a:noFill/>
            <a:miter lim="800000"/>
            <a:headEnd/>
            <a:tailEnd/>
          </a:ln>
          <a:effectLst/>
        </p:spPr>
        <p:txBody>
          <a:bodyPr wrap="none">
            <a:spAutoFit/>
          </a:bodyPr>
          <a:lstStyle/>
          <a:p>
            <a:r>
              <a:rPr lang="en-US" sz="2800" b="1" u="sng">
                <a:solidFill>
                  <a:schemeClr val="hlink"/>
                </a:solidFill>
              </a:rPr>
              <a:t>Before</a:t>
            </a:r>
          </a:p>
        </p:txBody>
      </p:sp>
      <p:sp>
        <p:nvSpPr>
          <p:cNvPr id="660487" name="Text Box 7"/>
          <p:cNvSpPr txBox="1">
            <a:spLocks noChangeArrowheads="1"/>
          </p:cNvSpPr>
          <p:nvPr/>
        </p:nvSpPr>
        <p:spPr bwMode="auto">
          <a:xfrm>
            <a:off x="5522913" y="1362075"/>
            <a:ext cx="993775" cy="519113"/>
          </a:xfrm>
          <a:prstGeom prst="rect">
            <a:avLst/>
          </a:prstGeom>
          <a:noFill/>
          <a:ln w="9525">
            <a:noFill/>
            <a:miter lim="800000"/>
            <a:headEnd/>
            <a:tailEnd/>
          </a:ln>
          <a:effectLst/>
        </p:spPr>
        <p:txBody>
          <a:bodyPr wrap="none">
            <a:spAutoFit/>
          </a:bodyPr>
          <a:lstStyle/>
          <a:p>
            <a:r>
              <a:rPr lang="en-US" sz="2800" b="1" u="sng">
                <a:solidFill>
                  <a:schemeClr val="folHlink"/>
                </a:solidFill>
              </a:rPr>
              <a:t>After</a:t>
            </a:r>
          </a:p>
        </p:txBody>
      </p:sp>
      <p:sp>
        <p:nvSpPr>
          <p:cNvPr id="660488" name="Line 8"/>
          <p:cNvSpPr>
            <a:spLocks noChangeShapeType="1"/>
          </p:cNvSpPr>
          <p:nvPr/>
        </p:nvSpPr>
        <p:spPr bwMode="auto">
          <a:xfrm flipH="1" flipV="1">
            <a:off x="4267200" y="2209800"/>
            <a:ext cx="609600" cy="22860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3416999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A1F2A9E0-FE97-4067-9CCA-CCA8ABB57709}" type="slidenum">
              <a:rPr lang="en-US"/>
              <a:pPr/>
              <a:t>71</a:t>
            </a:fld>
            <a:endParaRPr lang="en-US"/>
          </a:p>
        </p:txBody>
      </p:sp>
      <p:sp>
        <p:nvSpPr>
          <p:cNvPr id="661506" name="Rectangle 2"/>
          <p:cNvSpPr>
            <a:spLocks noGrp="1" noChangeArrowheads="1"/>
          </p:cNvSpPr>
          <p:nvPr>
            <p:ph type="title"/>
          </p:nvPr>
        </p:nvSpPr>
        <p:spPr/>
        <p:txBody>
          <a:bodyPr/>
          <a:lstStyle/>
          <a:p>
            <a:r>
              <a:rPr lang="en-US" dirty="0" smtClean="0"/>
              <a:t>Unrolling (F90)</a:t>
            </a:r>
            <a:endParaRPr lang="en-US" dirty="0"/>
          </a:p>
        </p:txBody>
      </p:sp>
      <p:sp>
        <p:nvSpPr>
          <p:cNvPr id="661507" name="Rectangle 3"/>
          <p:cNvSpPr>
            <a:spLocks noGrp="1" noChangeArrowheads="1"/>
          </p:cNvSpPr>
          <p:nvPr>
            <p:ph type="body" idx="1"/>
          </p:nvPr>
        </p:nvSpPr>
        <p:spPr>
          <a:xfrm>
            <a:off x="2784475" y="1371600"/>
            <a:ext cx="5268913" cy="1447800"/>
          </a:xfrm>
        </p:spPr>
        <p:txBody>
          <a:bodyPr/>
          <a:lstStyle/>
          <a:p>
            <a:pPr>
              <a:buFont typeface="Wingdings" pitchFamily="2" charset="2"/>
              <a:buNone/>
            </a:pPr>
            <a:r>
              <a:rPr lang="en-US" b="1" dirty="0">
                <a:latin typeface="Courier New" pitchFamily="49" charset="0"/>
              </a:rPr>
              <a:t>DO </a:t>
            </a:r>
            <a:r>
              <a:rPr lang="en-US" b="1" dirty="0" err="1">
                <a:latin typeface="Courier New" pitchFamily="49" charset="0"/>
              </a:rPr>
              <a:t>i</a:t>
            </a:r>
            <a:r>
              <a:rPr lang="en-US" b="1" dirty="0">
                <a:latin typeface="Courier New" pitchFamily="49" charset="0"/>
              </a:rPr>
              <a:t> = 1, n</a:t>
            </a:r>
          </a:p>
          <a:p>
            <a:pPr>
              <a:lnSpc>
                <a:spcPct val="80000"/>
              </a:lnSpc>
              <a:buFont typeface="Wingdings" pitchFamily="2" charset="2"/>
              <a:buNone/>
            </a:pPr>
            <a:r>
              <a:rPr lang="en-US" b="1" dirty="0">
                <a:latin typeface="Courier New" pitchFamily="49" charset="0"/>
              </a:rPr>
              <a:t>  a(</a:t>
            </a:r>
            <a:r>
              <a:rPr lang="en-US" b="1" dirty="0" err="1">
                <a:latin typeface="Courier New" pitchFamily="49" charset="0"/>
              </a:rPr>
              <a:t>i</a:t>
            </a:r>
            <a:r>
              <a:rPr lang="en-US" b="1" dirty="0">
                <a:latin typeface="Courier New" pitchFamily="49" charset="0"/>
              </a:rPr>
              <a:t>) = a(</a:t>
            </a:r>
            <a:r>
              <a:rPr lang="en-US" b="1" dirty="0" err="1">
                <a:latin typeface="Courier New" pitchFamily="49" charset="0"/>
              </a:rPr>
              <a:t>i</a:t>
            </a:r>
            <a:r>
              <a:rPr lang="en-US" b="1" dirty="0">
                <a:latin typeface="Courier New" pitchFamily="49" charset="0"/>
              </a:rPr>
              <a:t>)+b(</a:t>
            </a:r>
            <a:r>
              <a:rPr lang="en-US" b="1" dirty="0" err="1">
                <a:latin typeface="Courier New" pitchFamily="49" charset="0"/>
              </a:rPr>
              <a:t>i</a:t>
            </a:r>
            <a:r>
              <a:rPr lang="en-US" b="1" dirty="0">
                <a:latin typeface="Courier New" pitchFamily="49" charset="0"/>
              </a:rPr>
              <a:t>)</a:t>
            </a:r>
          </a:p>
          <a:p>
            <a:pPr>
              <a:lnSpc>
                <a:spcPct val="80000"/>
              </a:lnSpc>
              <a:buFont typeface="Wingdings" pitchFamily="2" charset="2"/>
              <a:buNone/>
            </a:pPr>
            <a:r>
              <a:rPr lang="en-US" b="1" dirty="0">
                <a:latin typeface="Courier New" pitchFamily="49" charset="0"/>
              </a:rPr>
              <a:t>END DO</a:t>
            </a:r>
          </a:p>
        </p:txBody>
      </p:sp>
      <p:sp>
        <p:nvSpPr>
          <p:cNvPr id="661508" name="Rectangle 4"/>
          <p:cNvSpPr>
            <a:spLocks noChangeArrowheads="1"/>
          </p:cNvSpPr>
          <p:nvPr/>
        </p:nvSpPr>
        <p:spPr bwMode="auto">
          <a:xfrm>
            <a:off x="3048000" y="2743200"/>
            <a:ext cx="5486400" cy="30480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dirty="0">
                <a:latin typeface="Courier New" pitchFamily="49" charset="0"/>
              </a:rPr>
              <a:t>DO </a:t>
            </a:r>
            <a:r>
              <a:rPr lang="en-US" sz="2400" b="1" dirty="0" err="1">
                <a:latin typeface="Courier New" pitchFamily="49" charset="0"/>
              </a:rPr>
              <a:t>i</a:t>
            </a:r>
            <a:r>
              <a:rPr lang="en-US" sz="2400" b="1" dirty="0">
                <a:latin typeface="Courier New" pitchFamily="49" charset="0"/>
              </a:rPr>
              <a:t> = 1, n, 4</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a:t>
            </a:r>
            <a:r>
              <a:rPr lang="en-US" sz="2400" b="1" dirty="0" err="1">
                <a:latin typeface="Courier New" pitchFamily="49" charset="0"/>
              </a:rPr>
              <a:t>i</a:t>
            </a:r>
            <a:r>
              <a:rPr lang="en-US" sz="2400" b="1" dirty="0">
                <a:latin typeface="Courier New" pitchFamily="49" charset="0"/>
              </a:rPr>
              <a:t>)   = a(</a:t>
            </a:r>
            <a:r>
              <a:rPr lang="en-US" sz="2400" b="1" dirty="0" err="1">
                <a:latin typeface="Courier New" pitchFamily="49" charset="0"/>
              </a:rPr>
              <a:t>i</a:t>
            </a:r>
            <a:r>
              <a:rPr lang="en-US" sz="2400" b="1" dirty="0">
                <a:latin typeface="Courier New" pitchFamily="49" charset="0"/>
              </a:rPr>
              <a:t>)  </a:t>
            </a:r>
            <a:r>
              <a:rPr lang="en-US" sz="2400" b="1" dirty="0" smtClean="0">
                <a:latin typeface="Courier New" pitchFamily="49" charset="0"/>
              </a:rPr>
              <a:t> + b(</a:t>
            </a:r>
            <a:r>
              <a:rPr lang="en-US" sz="2400" b="1" dirty="0" err="1" smtClean="0">
                <a:latin typeface="Courier New" pitchFamily="49" charset="0"/>
              </a:rPr>
              <a:t>i</a:t>
            </a:r>
            <a:r>
              <a:rPr lang="en-US" sz="2400" b="1" dirty="0">
                <a:latin typeface="Courier New" pitchFamily="49" charset="0"/>
              </a:rPr>
              <a:t>)</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a(i+1) = a(i+1</a:t>
            </a:r>
            <a:r>
              <a:rPr lang="en-US" sz="2400" b="1" dirty="0" smtClean="0">
                <a:latin typeface="Courier New" pitchFamily="49" charset="0"/>
              </a:rPr>
              <a:t>) + b(i+1</a:t>
            </a:r>
            <a:r>
              <a:rPr lang="en-US" sz="2400" b="1" dirty="0">
                <a:latin typeface="Courier New" pitchFamily="49" charset="0"/>
              </a:rPr>
              <a:t>)</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a(i+2) = a(i+2</a:t>
            </a:r>
            <a:r>
              <a:rPr lang="en-US" sz="2400" b="1" dirty="0" smtClean="0">
                <a:latin typeface="Courier New" pitchFamily="49" charset="0"/>
              </a:rPr>
              <a:t>) + b(i+2</a:t>
            </a:r>
            <a:r>
              <a:rPr lang="en-US" sz="2400" b="1" dirty="0">
                <a:latin typeface="Courier New" pitchFamily="49" charset="0"/>
              </a:rPr>
              <a:t>)</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a(i+3) = a(i+3</a:t>
            </a:r>
            <a:r>
              <a:rPr lang="en-US" sz="2400" b="1" dirty="0" smtClean="0">
                <a:latin typeface="Courier New" pitchFamily="49" charset="0"/>
              </a:rPr>
              <a:t>) + b(i+3</a:t>
            </a:r>
            <a:r>
              <a:rPr lang="en-US" sz="2400" b="1" dirty="0">
                <a:latin typeface="Courier New" pitchFamily="49" charset="0"/>
              </a:rPr>
              <a:t>)</a:t>
            </a: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END DO</a:t>
            </a:r>
          </a:p>
        </p:txBody>
      </p:sp>
      <p:sp>
        <p:nvSpPr>
          <p:cNvPr id="661509" name="Text Box 5"/>
          <p:cNvSpPr txBox="1">
            <a:spLocks noChangeArrowheads="1"/>
          </p:cNvSpPr>
          <p:nvPr/>
        </p:nvSpPr>
        <p:spPr bwMode="auto">
          <a:xfrm>
            <a:off x="1736725" y="1687513"/>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1510" name="Text Box 6"/>
          <p:cNvSpPr txBox="1">
            <a:spLocks noChangeArrowheads="1"/>
          </p:cNvSpPr>
          <p:nvPr/>
        </p:nvSpPr>
        <p:spPr bwMode="auto">
          <a:xfrm>
            <a:off x="1905000" y="3857625"/>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1511" name="Text Box 7"/>
          <p:cNvSpPr txBox="1">
            <a:spLocks noChangeArrowheads="1"/>
          </p:cNvSpPr>
          <p:nvPr/>
        </p:nvSpPr>
        <p:spPr bwMode="auto">
          <a:xfrm>
            <a:off x="1879955" y="5410200"/>
            <a:ext cx="5179303" cy="461665"/>
          </a:xfrm>
          <a:prstGeom prst="rect">
            <a:avLst/>
          </a:prstGeom>
          <a:noFill/>
          <a:ln w="9525">
            <a:noFill/>
            <a:miter lim="800000"/>
            <a:headEnd/>
            <a:tailEnd/>
          </a:ln>
          <a:effectLst/>
        </p:spPr>
        <p:txBody>
          <a:bodyPr wrap="none">
            <a:spAutoFit/>
          </a:bodyPr>
          <a:lstStyle/>
          <a:p>
            <a:r>
              <a:rPr lang="en-US" sz="2400" dirty="0"/>
              <a:t>You generally </a:t>
            </a:r>
            <a:r>
              <a:rPr lang="en-US" sz="2400" b="1" u="sng" dirty="0">
                <a:solidFill>
                  <a:schemeClr val="hlink"/>
                </a:solidFill>
              </a:rPr>
              <a:t>shouldn’t</a:t>
            </a:r>
            <a:r>
              <a:rPr lang="en-US" sz="2400" dirty="0"/>
              <a:t> unroll by hand.</a:t>
            </a:r>
          </a:p>
        </p:txBody>
      </p:sp>
      <p:sp>
        <p:nvSpPr>
          <p:cNvPr id="661512" name="Line 8"/>
          <p:cNvSpPr>
            <a:spLocks noChangeShapeType="1"/>
          </p:cNvSpPr>
          <p:nvPr/>
        </p:nvSpPr>
        <p:spPr bwMode="auto">
          <a:xfrm>
            <a:off x="1524000" y="2752725"/>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40436971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10" name="Slide Number Placeholder 4"/>
          <p:cNvSpPr>
            <a:spLocks noGrp="1"/>
          </p:cNvSpPr>
          <p:nvPr>
            <p:ph type="sldNum" sz="quarter" idx="11"/>
          </p:nvPr>
        </p:nvSpPr>
        <p:spPr/>
        <p:txBody>
          <a:bodyPr/>
          <a:lstStyle/>
          <a:p>
            <a:fld id="{A1F2A9E0-FE97-4067-9CCA-CCA8ABB57709}" type="slidenum">
              <a:rPr lang="en-US"/>
              <a:pPr/>
              <a:t>72</a:t>
            </a:fld>
            <a:endParaRPr lang="en-US"/>
          </a:p>
        </p:txBody>
      </p:sp>
      <p:sp>
        <p:nvSpPr>
          <p:cNvPr id="661506" name="Rectangle 2"/>
          <p:cNvSpPr>
            <a:spLocks noGrp="1" noChangeArrowheads="1"/>
          </p:cNvSpPr>
          <p:nvPr>
            <p:ph type="title"/>
          </p:nvPr>
        </p:nvSpPr>
        <p:spPr/>
        <p:txBody>
          <a:bodyPr/>
          <a:lstStyle/>
          <a:p>
            <a:r>
              <a:rPr lang="en-US" dirty="0" smtClean="0"/>
              <a:t>Unrolling (C)</a:t>
            </a:r>
            <a:endParaRPr lang="en-US" dirty="0"/>
          </a:p>
        </p:txBody>
      </p:sp>
      <p:sp>
        <p:nvSpPr>
          <p:cNvPr id="661507" name="Rectangle 3"/>
          <p:cNvSpPr>
            <a:spLocks noGrp="1" noChangeArrowheads="1"/>
          </p:cNvSpPr>
          <p:nvPr>
            <p:ph type="body" idx="1"/>
          </p:nvPr>
        </p:nvSpPr>
        <p:spPr>
          <a:xfrm>
            <a:off x="2784475" y="1371600"/>
            <a:ext cx="5268913" cy="1447800"/>
          </a:xfrm>
        </p:spPr>
        <p:txBody>
          <a:bodyPr/>
          <a:lstStyle/>
          <a:p>
            <a:pPr>
              <a:buFont typeface="Wingdings" pitchFamily="2" charset="2"/>
              <a:buNone/>
            </a:pPr>
            <a:r>
              <a:rPr lang="en-US" b="1" dirty="0" smtClean="0">
                <a:latin typeface="Courier New" pitchFamily="49" charset="0"/>
              </a:rPr>
              <a:t>for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 </a:t>
            </a:r>
            <a:r>
              <a:rPr lang="en-US" b="1" dirty="0" err="1" smtClean="0">
                <a:latin typeface="Courier New" pitchFamily="49" charset="0"/>
              </a:rPr>
              <a:t>i</a:t>
            </a:r>
            <a:r>
              <a:rPr lang="en-US" b="1" dirty="0" smtClean="0">
                <a:latin typeface="Courier New" pitchFamily="49" charset="0"/>
              </a:rPr>
              <a:t> &lt; n; </a:t>
            </a:r>
            <a:r>
              <a:rPr lang="en-US" b="1" dirty="0" err="1" smtClean="0">
                <a:latin typeface="Courier New" pitchFamily="49" charset="0"/>
              </a:rPr>
              <a:t>i</a:t>
            </a:r>
            <a:r>
              <a:rPr lang="en-US" b="1" dirty="0" smtClean="0">
                <a:latin typeface="Courier New" pitchFamily="49" charset="0"/>
              </a:rPr>
              <a:t>++) {</a:t>
            </a:r>
            <a:endParaRPr lang="en-US" b="1" dirty="0">
              <a:latin typeface="Courier New" pitchFamily="49" charset="0"/>
            </a:endParaRPr>
          </a:p>
          <a:p>
            <a:pPr>
              <a:lnSpc>
                <a:spcPct val="80000"/>
              </a:lnSpc>
              <a:buFont typeface="Wingdings" pitchFamily="2" charset="2"/>
              <a:buNone/>
            </a:pPr>
            <a:r>
              <a:rPr lang="en-US" b="1" dirty="0">
                <a:latin typeface="Courier New" pitchFamily="49" charset="0"/>
              </a:rPr>
              <a:t>  </a:t>
            </a:r>
            <a:r>
              <a:rPr lang="en-US" b="1" dirty="0" smtClean="0">
                <a:latin typeface="Courier New" pitchFamily="49" charset="0"/>
              </a:rPr>
              <a:t>a[</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a:t>
            </a:r>
            <a:r>
              <a:rPr lang="en-US" b="1" dirty="0" err="1" smtClean="0">
                <a:latin typeface="Courier New" pitchFamily="49" charset="0"/>
              </a:rPr>
              <a:t>i</a:t>
            </a:r>
            <a:r>
              <a:rPr lang="en-US" b="1" dirty="0" smtClean="0">
                <a:latin typeface="Courier New" pitchFamily="49" charset="0"/>
              </a:rPr>
              <a:t>] + b[</a:t>
            </a:r>
            <a:r>
              <a:rPr lang="en-US" b="1" dirty="0" err="1" smtClean="0">
                <a:latin typeface="Courier New" pitchFamily="49" charset="0"/>
              </a:rPr>
              <a:t>i</a:t>
            </a:r>
            <a:r>
              <a:rPr lang="en-US" b="1" dirty="0" smtClean="0">
                <a:latin typeface="Courier New" pitchFamily="49" charset="0"/>
              </a:rPr>
              <a:t>];</a:t>
            </a:r>
            <a:endParaRPr lang="en-US" b="1" dirty="0">
              <a:latin typeface="Courier New" pitchFamily="49" charset="0"/>
            </a:endParaRPr>
          </a:p>
          <a:p>
            <a:pPr>
              <a:lnSpc>
                <a:spcPct val="80000"/>
              </a:lnSpc>
              <a:buFont typeface="Wingdings" pitchFamily="2" charset="2"/>
              <a:buNone/>
            </a:pPr>
            <a:r>
              <a:rPr lang="en-US" b="1" dirty="0" smtClean="0">
                <a:latin typeface="Courier New" pitchFamily="49" charset="0"/>
              </a:rPr>
              <a:t>}</a:t>
            </a:r>
            <a:endParaRPr lang="en-US" b="1" dirty="0">
              <a:latin typeface="Courier New" pitchFamily="49" charset="0"/>
            </a:endParaRPr>
          </a:p>
        </p:txBody>
      </p:sp>
      <p:sp>
        <p:nvSpPr>
          <p:cNvPr id="661508" name="Rectangle 4"/>
          <p:cNvSpPr>
            <a:spLocks noChangeArrowheads="1"/>
          </p:cNvSpPr>
          <p:nvPr/>
        </p:nvSpPr>
        <p:spPr bwMode="auto">
          <a:xfrm>
            <a:off x="3048000" y="2743200"/>
            <a:ext cx="5486400" cy="30480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dirty="0" smtClean="0">
                <a:latin typeface="Courier New" pitchFamily="49" charset="0"/>
              </a:rPr>
              <a:t>for (</a:t>
            </a:r>
            <a:r>
              <a:rPr lang="en-US" sz="2400" b="1" dirty="0" err="1" smtClean="0">
                <a:latin typeface="Courier New" pitchFamily="49" charset="0"/>
              </a:rPr>
              <a:t>i</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0; </a:t>
            </a:r>
            <a:r>
              <a:rPr lang="en-US" sz="2400" b="1" dirty="0" err="1" smtClean="0">
                <a:latin typeface="Courier New" pitchFamily="49" charset="0"/>
              </a:rPr>
              <a:t>i</a:t>
            </a:r>
            <a:r>
              <a:rPr lang="en-US" sz="2400" b="1" dirty="0" smtClean="0">
                <a:latin typeface="Courier New" pitchFamily="49" charset="0"/>
              </a:rPr>
              <a:t> &lt; n; </a:t>
            </a:r>
            <a:r>
              <a:rPr lang="en-US" sz="2400" b="1" dirty="0" err="1" smtClean="0">
                <a:latin typeface="Courier New" pitchFamily="49" charset="0"/>
              </a:rPr>
              <a:t>i</a:t>
            </a:r>
            <a:r>
              <a:rPr lang="en-US" sz="2400" b="1" dirty="0" smtClean="0">
                <a:latin typeface="Courier New" pitchFamily="49" charset="0"/>
              </a:rPr>
              <a:t> += 4) {</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a[</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 b[</a:t>
            </a:r>
            <a:r>
              <a:rPr lang="en-US" sz="2400" b="1" dirty="0" err="1" smtClean="0">
                <a:latin typeface="Courier New" pitchFamily="49" charset="0"/>
              </a:rPr>
              <a:t>i</a:t>
            </a:r>
            <a:r>
              <a:rPr lang="en-US" sz="2400" b="1" dirty="0" smtClean="0">
                <a:latin typeface="Courier New" pitchFamily="49" charset="0"/>
              </a:rPr>
              <a:t>];</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a[i+1] </a:t>
            </a:r>
            <a:r>
              <a:rPr lang="en-US" sz="2400" b="1" dirty="0">
                <a:latin typeface="Courier New" pitchFamily="49" charset="0"/>
              </a:rPr>
              <a:t>= </a:t>
            </a:r>
            <a:r>
              <a:rPr lang="en-US" sz="2400" b="1" dirty="0" smtClean="0">
                <a:latin typeface="Courier New" pitchFamily="49" charset="0"/>
              </a:rPr>
              <a:t>a[i+1] + b[i+1];</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a[i+2</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a[i+2] + b[i+2];</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a[i+3</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a[i+3] + b[i+3];</a:t>
            </a:r>
            <a:endParaRPr lang="en-US" sz="2400" b="1" dirty="0">
              <a:latin typeface="Courier New" pitchFamily="49" charset="0"/>
            </a:endParaRPr>
          </a:p>
          <a:p>
            <a:pPr marL="342900" indent="-342900" algn="l">
              <a:lnSpc>
                <a:spcPct val="80000"/>
              </a:lnSpc>
              <a:spcBef>
                <a:spcPct val="20000"/>
              </a:spcBef>
              <a:buClr>
                <a:schemeClr val="folHlink"/>
              </a:buClr>
              <a:buSzPct val="60000"/>
              <a:buFont typeface="Wingdings" pitchFamily="2" charset="2"/>
              <a:buNone/>
            </a:pPr>
            <a:r>
              <a:rPr lang="en-US" sz="2400" b="1" dirty="0" smtClean="0">
                <a:latin typeface="Courier New" pitchFamily="49" charset="0"/>
              </a:rPr>
              <a:t>}</a:t>
            </a:r>
            <a:endParaRPr lang="en-US" sz="2400" b="1" dirty="0">
              <a:latin typeface="Courier New" pitchFamily="49" charset="0"/>
            </a:endParaRPr>
          </a:p>
        </p:txBody>
      </p:sp>
      <p:sp>
        <p:nvSpPr>
          <p:cNvPr id="661509" name="Text Box 5"/>
          <p:cNvSpPr txBox="1">
            <a:spLocks noChangeArrowheads="1"/>
          </p:cNvSpPr>
          <p:nvPr/>
        </p:nvSpPr>
        <p:spPr bwMode="auto">
          <a:xfrm>
            <a:off x="1736725" y="1687513"/>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1510" name="Text Box 6"/>
          <p:cNvSpPr txBox="1">
            <a:spLocks noChangeArrowheads="1"/>
          </p:cNvSpPr>
          <p:nvPr/>
        </p:nvSpPr>
        <p:spPr bwMode="auto">
          <a:xfrm>
            <a:off x="1905000" y="3857625"/>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1511" name="Text Box 7"/>
          <p:cNvSpPr txBox="1">
            <a:spLocks noChangeArrowheads="1"/>
          </p:cNvSpPr>
          <p:nvPr/>
        </p:nvSpPr>
        <p:spPr bwMode="auto">
          <a:xfrm>
            <a:off x="1879955" y="5410200"/>
            <a:ext cx="5179303" cy="461665"/>
          </a:xfrm>
          <a:prstGeom prst="rect">
            <a:avLst/>
          </a:prstGeom>
          <a:noFill/>
          <a:ln w="9525">
            <a:noFill/>
            <a:miter lim="800000"/>
            <a:headEnd/>
            <a:tailEnd/>
          </a:ln>
          <a:effectLst/>
        </p:spPr>
        <p:txBody>
          <a:bodyPr wrap="none">
            <a:spAutoFit/>
          </a:bodyPr>
          <a:lstStyle/>
          <a:p>
            <a:r>
              <a:rPr lang="en-US" sz="2400" dirty="0"/>
              <a:t>You generally </a:t>
            </a:r>
            <a:r>
              <a:rPr lang="en-US" sz="2400" b="1" u="sng" dirty="0">
                <a:solidFill>
                  <a:schemeClr val="hlink"/>
                </a:solidFill>
              </a:rPr>
              <a:t>shouldn’t</a:t>
            </a:r>
            <a:r>
              <a:rPr lang="en-US" sz="2400" dirty="0"/>
              <a:t> unroll by hand.</a:t>
            </a:r>
          </a:p>
        </p:txBody>
      </p:sp>
      <p:sp>
        <p:nvSpPr>
          <p:cNvPr id="661512" name="Line 8"/>
          <p:cNvSpPr>
            <a:spLocks noChangeShapeType="1"/>
          </p:cNvSpPr>
          <p:nvPr/>
        </p:nvSpPr>
        <p:spPr bwMode="auto">
          <a:xfrm>
            <a:off x="1524000" y="2752725"/>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692402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C375E529-30B7-4699-90A4-F19FFC8B3D42}" type="slidenum">
              <a:rPr lang="en-US"/>
              <a:pPr/>
              <a:t>73</a:t>
            </a:fld>
            <a:endParaRPr lang="en-US"/>
          </a:p>
        </p:txBody>
      </p:sp>
      <p:sp>
        <p:nvSpPr>
          <p:cNvPr id="662530" name="Rectangle 2"/>
          <p:cNvSpPr>
            <a:spLocks noGrp="1" noChangeArrowheads="1"/>
          </p:cNvSpPr>
          <p:nvPr>
            <p:ph type="title"/>
          </p:nvPr>
        </p:nvSpPr>
        <p:spPr/>
        <p:txBody>
          <a:bodyPr/>
          <a:lstStyle/>
          <a:p>
            <a:r>
              <a:rPr lang="en-US"/>
              <a:t>Why Do Compilers Unroll?</a:t>
            </a:r>
          </a:p>
        </p:txBody>
      </p:sp>
      <p:sp>
        <p:nvSpPr>
          <p:cNvPr id="662531" name="Rectangle 3"/>
          <p:cNvSpPr>
            <a:spLocks noGrp="1" noChangeArrowheads="1"/>
          </p:cNvSpPr>
          <p:nvPr>
            <p:ph type="body" idx="1"/>
          </p:nvPr>
        </p:nvSpPr>
        <p:spPr>
          <a:xfrm>
            <a:off x="685800" y="1219200"/>
            <a:ext cx="7772400" cy="5105400"/>
          </a:xfrm>
        </p:spPr>
        <p:txBody>
          <a:bodyPr/>
          <a:lstStyle/>
          <a:p>
            <a:pPr>
              <a:lnSpc>
                <a:spcPct val="90000"/>
              </a:lnSpc>
              <a:buFont typeface="Wingdings" pitchFamily="2" charset="2"/>
              <a:buNone/>
            </a:pPr>
            <a:r>
              <a:rPr lang="en-US"/>
              <a:t>We saw last time that a loop with a lot of operations gets better performance (up to some point), especially if there are lots of arithmetic operations but few main memory loads and stores.</a:t>
            </a:r>
          </a:p>
          <a:p>
            <a:pPr>
              <a:lnSpc>
                <a:spcPct val="90000"/>
              </a:lnSpc>
              <a:buFont typeface="Wingdings" pitchFamily="2" charset="2"/>
              <a:buNone/>
            </a:pPr>
            <a:r>
              <a:rPr lang="en-US"/>
              <a:t>Unrolling creates multiple operations that typically load from the same, or adjacent, cache lines.</a:t>
            </a:r>
          </a:p>
          <a:p>
            <a:pPr>
              <a:lnSpc>
                <a:spcPct val="90000"/>
              </a:lnSpc>
              <a:buFont typeface="Wingdings" pitchFamily="2" charset="2"/>
              <a:buNone/>
            </a:pPr>
            <a:r>
              <a:rPr lang="en-US"/>
              <a:t>So, an unrolled loop has more operations without increasing the memory accesses by much.</a:t>
            </a:r>
          </a:p>
          <a:p>
            <a:pPr>
              <a:lnSpc>
                <a:spcPct val="90000"/>
              </a:lnSpc>
              <a:buFont typeface="Wingdings" pitchFamily="2" charset="2"/>
              <a:buNone/>
            </a:pPr>
            <a:r>
              <a:rPr lang="en-US"/>
              <a:t>Also, unrolling decreases the number of comparisons on the loop counter variable, and the number of branches to the top of the loop.</a:t>
            </a:r>
          </a:p>
        </p:txBody>
      </p:sp>
    </p:spTree>
    <p:custDataLst>
      <p:tags r:id="rId1"/>
    </p:custDataLst>
    <p:extLst>
      <p:ext uri="{BB962C8B-B14F-4D97-AF65-F5344CB8AC3E}">
        <p14:creationId xmlns:p14="http://schemas.microsoft.com/office/powerpoint/2010/main" val="30985081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4"/>
          <p:cNvSpPr>
            <a:spLocks noGrp="1"/>
          </p:cNvSpPr>
          <p:nvPr>
            <p:ph type="sldNum" sz="quarter" idx="11"/>
          </p:nvPr>
        </p:nvSpPr>
        <p:spPr/>
        <p:txBody>
          <a:bodyPr/>
          <a:lstStyle/>
          <a:p>
            <a:fld id="{0CD2DA52-4E04-4A35-99A4-053A0DC7CEEE}" type="slidenum">
              <a:rPr lang="en-US"/>
              <a:pPr/>
              <a:t>74</a:t>
            </a:fld>
            <a:endParaRPr lang="en-US"/>
          </a:p>
        </p:txBody>
      </p:sp>
      <p:sp>
        <p:nvSpPr>
          <p:cNvPr id="663554" name="Rectangle 2"/>
          <p:cNvSpPr>
            <a:spLocks noGrp="1" noChangeArrowheads="1"/>
          </p:cNvSpPr>
          <p:nvPr>
            <p:ph type="title"/>
          </p:nvPr>
        </p:nvSpPr>
        <p:spPr/>
        <p:txBody>
          <a:bodyPr/>
          <a:lstStyle/>
          <a:p>
            <a:r>
              <a:rPr lang="en-US" dirty="0"/>
              <a:t>Loop </a:t>
            </a:r>
            <a:r>
              <a:rPr lang="en-US" dirty="0" smtClean="0"/>
              <a:t>Fusion (F90)</a:t>
            </a:r>
            <a:endParaRPr lang="en-US" dirty="0"/>
          </a:p>
        </p:txBody>
      </p:sp>
      <p:sp>
        <p:nvSpPr>
          <p:cNvPr id="663555" name="Rectangle 3"/>
          <p:cNvSpPr>
            <a:spLocks noGrp="1" noChangeArrowheads="1"/>
          </p:cNvSpPr>
          <p:nvPr>
            <p:ph type="body" idx="1"/>
          </p:nvPr>
        </p:nvSpPr>
        <p:spPr/>
        <p:txBody>
          <a:bodyPr/>
          <a:lstStyle/>
          <a:p>
            <a:pPr>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solidFill>
                  <a:srgbClr val="000099"/>
                </a:solidFill>
                <a:latin typeface="Courier New" pitchFamily="49" charset="0"/>
              </a:rPr>
              <a:t>  </a:t>
            </a:r>
            <a:r>
              <a:rPr lang="en-US" sz="1800" b="1">
                <a:solidFill>
                  <a:schemeClr val="hlink"/>
                </a:solidFill>
                <a:latin typeface="Courier New" pitchFamily="49" charset="0"/>
              </a:rPr>
              <a:t>a(i)</a:t>
            </a:r>
            <a:r>
              <a:rPr lang="en-US" sz="1800" b="1">
                <a:solidFill>
                  <a:srgbClr val="000099"/>
                </a:solidFill>
                <a:latin typeface="Courier New" pitchFamily="49" charset="0"/>
              </a:rPr>
              <a:t> </a:t>
            </a:r>
            <a:r>
              <a:rPr lang="en-US" sz="1800" b="1">
                <a:latin typeface="Courier New" pitchFamily="49" charset="0"/>
              </a:rPr>
              <a:t>= b(i) + 1</a:t>
            </a:r>
          </a:p>
          <a:p>
            <a:pPr>
              <a:lnSpc>
                <a:spcPct val="60000"/>
              </a:lnSpc>
              <a:buFont typeface="Wingdings" pitchFamily="2" charset="2"/>
              <a:buNone/>
            </a:pPr>
            <a:r>
              <a:rPr lang="en-US" sz="1800" b="1">
                <a:latin typeface="Courier New" pitchFamily="49" charset="0"/>
              </a:rPr>
              <a:t>END DO</a:t>
            </a:r>
          </a:p>
          <a:p>
            <a:pPr>
              <a:lnSpc>
                <a:spcPct val="8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solidFill>
                  <a:srgbClr val="000099"/>
                </a:solidFill>
                <a:latin typeface="Courier New" pitchFamily="49" charset="0"/>
              </a:rPr>
              <a:t>  </a:t>
            </a:r>
            <a:r>
              <a:rPr lang="en-US" sz="1800" b="1">
                <a:solidFill>
                  <a:schemeClr val="hlink"/>
                </a:solidFill>
                <a:latin typeface="Courier New" pitchFamily="49" charset="0"/>
              </a:rPr>
              <a:t>c(i)</a:t>
            </a:r>
            <a:r>
              <a:rPr lang="en-US" sz="1800" b="1">
                <a:solidFill>
                  <a:srgbClr val="000099"/>
                </a:solidFill>
                <a:latin typeface="Courier New" pitchFamily="49" charset="0"/>
              </a:rPr>
              <a:t> = </a:t>
            </a:r>
            <a:r>
              <a:rPr lang="en-US" sz="1800" b="1">
                <a:solidFill>
                  <a:schemeClr val="hlink"/>
                </a:solidFill>
                <a:latin typeface="Courier New" pitchFamily="49" charset="0"/>
              </a:rPr>
              <a:t>a(i)</a:t>
            </a:r>
            <a:r>
              <a:rPr lang="en-US" sz="1800" b="1">
                <a:solidFill>
                  <a:srgbClr val="000099"/>
                </a:solidFill>
                <a:latin typeface="Courier New" pitchFamily="49" charset="0"/>
              </a:rPr>
              <a:t> </a:t>
            </a:r>
            <a:r>
              <a:rPr lang="en-US" sz="1800" b="1">
                <a:latin typeface="Courier New" pitchFamily="49" charset="0"/>
              </a:rPr>
              <a:t>/ 2</a:t>
            </a:r>
          </a:p>
          <a:p>
            <a:pPr>
              <a:lnSpc>
                <a:spcPct val="60000"/>
              </a:lnSpc>
              <a:buFont typeface="Wingdings" pitchFamily="2" charset="2"/>
              <a:buNone/>
            </a:pPr>
            <a:r>
              <a:rPr lang="en-US" sz="1800" b="1">
                <a:latin typeface="Courier New" pitchFamily="49" charset="0"/>
              </a:rPr>
              <a:t>END DO</a:t>
            </a:r>
          </a:p>
          <a:p>
            <a:pPr>
              <a:lnSpc>
                <a:spcPct val="8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latin typeface="Courier New" pitchFamily="49" charset="0"/>
              </a:rPr>
              <a:t>  d(i) = 1 /</a:t>
            </a:r>
            <a:r>
              <a:rPr lang="en-US" sz="1800" b="1">
                <a:solidFill>
                  <a:srgbClr val="000099"/>
                </a:solidFill>
                <a:latin typeface="Courier New" pitchFamily="49" charset="0"/>
              </a:rPr>
              <a:t> </a:t>
            </a:r>
            <a:r>
              <a:rPr lang="en-US" sz="1800" b="1">
                <a:solidFill>
                  <a:schemeClr val="hlink"/>
                </a:solidFill>
                <a:latin typeface="Courier New" pitchFamily="49" charset="0"/>
              </a:rPr>
              <a:t>c(i)</a:t>
            </a:r>
          </a:p>
          <a:p>
            <a:pPr>
              <a:lnSpc>
                <a:spcPct val="60000"/>
              </a:lnSpc>
              <a:buFont typeface="Wingdings" pitchFamily="2" charset="2"/>
              <a:buNone/>
            </a:pPr>
            <a:r>
              <a:rPr lang="en-US" sz="1800" b="1">
                <a:latin typeface="Courier New" pitchFamily="49" charset="0"/>
              </a:rPr>
              <a:t>END DO</a:t>
            </a:r>
          </a:p>
          <a:p>
            <a:pPr>
              <a:lnSpc>
                <a:spcPct val="40000"/>
              </a:lnSpc>
              <a:buFont typeface="Wingdings" pitchFamily="2" charset="2"/>
              <a:buNone/>
            </a:pPr>
            <a:endParaRPr lang="en-US" sz="1800" b="1">
              <a:latin typeface="Courier New" pitchFamily="49" charset="0"/>
            </a:endParaRPr>
          </a:p>
          <a:p>
            <a:pPr>
              <a:buFont typeface="Wingdings" pitchFamily="2" charset="2"/>
              <a:buNone/>
            </a:pPr>
            <a:r>
              <a:rPr lang="en-US" sz="1800" b="1">
                <a:latin typeface="Courier New" pitchFamily="49" charset="0"/>
              </a:rPr>
              <a:t>DO i = 1, n</a:t>
            </a:r>
          </a:p>
          <a:p>
            <a:pPr>
              <a:lnSpc>
                <a:spcPct val="50000"/>
              </a:lnSpc>
              <a:buFont typeface="Wingdings" pitchFamily="2" charset="2"/>
              <a:buNone/>
            </a:pPr>
            <a:r>
              <a:rPr lang="en-US" sz="1800" b="1">
                <a:solidFill>
                  <a:srgbClr val="000099"/>
                </a:solidFill>
                <a:latin typeface="Courier New" pitchFamily="49" charset="0"/>
              </a:rPr>
              <a:t>  </a:t>
            </a:r>
            <a:r>
              <a:rPr lang="en-US" sz="1800" b="1">
                <a:solidFill>
                  <a:schemeClr val="folHlink"/>
                </a:solidFill>
                <a:latin typeface="Courier New" pitchFamily="49" charset="0"/>
              </a:rPr>
              <a:t>a(i)</a:t>
            </a:r>
            <a:r>
              <a:rPr lang="en-US" sz="1800" b="1">
                <a:solidFill>
                  <a:srgbClr val="000099"/>
                </a:solidFill>
                <a:latin typeface="Courier New" pitchFamily="49" charset="0"/>
              </a:rPr>
              <a:t> </a:t>
            </a:r>
            <a:r>
              <a:rPr lang="en-US" sz="1800" b="1">
                <a:latin typeface="Courier New" pitchFamily="49" charset="0"/>
              </a:rPr>
              <a:t>= b(i) + 1</a:t>
            </a:r>
          </a:p>
          <a:p>
            <a:pPr>
              <a:lnSpc>
                <a:spcPct val="60000"/>
              </a:lnSpc>
              <a:buFont typeface="Wingdings" pitchFamily="2" charset="2"/>
              <a:buNone/>
            </a:pPr>
            <a:r>
              <a:rPr lang="en-US" sz="1800" b="1">
                <a:solidFill>
                  <a:srgbClr val="000099"/>
                </a:solidFill>
                <a:latin typeface="Courier New" pitchFamily="49" charset="0"/>
              </a:rPr>
              <a:t>  </a:t>
            </a:r>
            <a:r>
              <a:rPr lang="en-US" sz="1800" b="1">
                <a:solidFill>
                  <a:schemeClr val="folHlink"/>
                </a:solidFill>
                <a:latin typeface="Courier New" pitchFamily="49" charset="0"/>
              </a:rPr>
              <a:t>c(i)</a:t>
            </a:r>
            <a:r>
              <a:rPr lang="en-US" sz="1800" b="1">
                <a:solidFill>
                  <a:srgbClr val="000099"/>
                </a:solidFill>
                <a:latin typeface="Courier New" pitchFamily="49" charset="0"/>
              </a:rPr>
              <a:t> = </a:t>
            </a:r>
            <a:r>
              <a:rPr lang="en-US" sz="1800" b="1">
                <a:solidFill>
                  <a:schemeClr val="folHlink"/>
                </a:solidFill>
                <a:latin typeface="Courier New" pitchFamily="49" charset="0"/>
              </a:rPr>
              <a:t>a(i)</a:t>
            </a:r>
            <a:r>
              <a:rPr lang="en-US" sz="1800" b="1">
                <a:solidFill>
                  <a:srgbClr val="000099"/>
                </a:solidFill>
                <a:latin typeface="Courier New" pitchFamily="49" charset="0"/>
              </a:rPr>
              <a:t> </a:t>
            </a:r>
            <a:r>
              <a:rPr lang="en-US" sz="1800" b="1">
                <a:latin typeface="Courier New" pitchFamily="49" charset="0"/>
              </a:rPr>
              <a:t>/ 2</a:t>
            </a:r>
          </a:p>
          <a:p>
            <a:pPr>
              <a:lnSpc>
                <a:spcPct val="60000"/>
              </a:lnSpc>
              <a:buFont typeface="Wingdings" pitchFamily="2" charset="2"/>
              <a:buNone/>
            </a:pPr>
            <a:r>
              <a:rPr lang="en-US" sz="1800" b="1">
                <a:solidFill>
                  <a:srgbClr val="000099"/>
                </a:solidFill>
                <a:latin typeface="Courier New" pitchFamily="49" charset="0"/>
              </a:rPr>
              <a:t>  </a:t>
            </a:r>
            <a:r>
              <a:rPr lang="en-US" sz="1800" b="1">
                <a:latin typeface="Courier New" pitchFamily="49" charset="0"/>
              </a:rPr>
              <a:t>d(i) = 1 /</a:t>
            </a:r>
            <a:r>
              <a:rPr lang="en-US" sz="1800" b="1">
                <a:solidFill>
                  <a:srgbClr val="000099"/>
                </a:solidFill>
                <a:latin typeface="Courier New" pitchFamily="49" charset="0"/>
              </a:rPr>
              <a:t> </a:t>
            </a:r>
            <a:r>
              <a:rPr lang="en-US" sz="1800" b="1">
                <a:solidFill>
                  <a:schemeClr val="folHlink"/>
                </a:solidFill>
                <a:latin typeface="Courier New" pitchFamily="49" charset="0"/>
              </a:rPr>
              <a:t>c(i)</a:t>
            </a:r>
          </a:p>
          <a:p>
            <a:pPr>
              <a:lnSpc>
                <a:spcPct val="60000"/>
              </a:lnSpc>
              <a:buFont typeface="Wingdings" pitchFamily="2" charset="2"/>
              <a:buNone/>
            </a:pPr>
            <a:r>
              <a:rPr lang="en-US" sz="1800" b="1">
                <a:latin typeface="Courier New" pitchFamily="49" charset="0"/>
              </a:rPr>
              <a:t>END DO</a:t>
            </a:r>
          </a:p>
          <a:p>
            <a:pPr>
              <a:lnSpc>
                <a:spcPct val="60000"/>
              </a:lnSpc>
              <a:buFont typeface="Wingdings" pitchFamily="2" charset="2"/>
              <a:buNone/>
            </a:pPr>
            <a:endParaRPr lang="en-US" sz="1800" b="1">
              <a:latin typeface="Courier New" pitchFamily="49" charset="0"/>
            </a:endParaRPr>
          </a:p>
          <a:p>
            <a:pPr>
              <a:lnSpc>
                <a:spcPct val="80000"/>
              </a:lnSpc>
              <a:buFont typeface="Wingdings" pitchFamily="2" charset="2"/>
              <a:buNone/>
            </a:pPr>
            <a:r>
              <a:rPr lang="en-US"/>
              <a:t>As with unrolling, this has fewer branches. It also has fewer total memory references.</a:t>
            </a:r>
          </a:p>
        </p:txBody>
      </p:sp>
      <p:sp>
        <p:nvSpPr>
          <p:cNvPr id="663556" name="Text Box 4"/>
          <p:cNvSpPr txBox="1">
            <a:spLocks noChangeArrowheads="1"/>
          </p:cNvSpPr>
          <p:nvPr/>
        </p:nvSpPr>
        <p:spPr bwMode="auto">
          <a:xfrm>
            <a:off x="4419600" y="25146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3557" name="Text Box 5"/>
          <p:cNvSpPr txBox="1">
            <a:spLocks noChangeArrowheads="1"/>
          </p:cNvSpPr>
          <p:nvPr/>
        </p:nvSpPr>
        <p:spPr bwMode="auto">
          <a:xfrm>
            <a:off x="4495800" y="41910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3558" name="Line 6"/>
          <p:cNvSpPr>
            <a:spLocks noChangeShapeType="1"/>
          </p:cNvSpPr>
          <p:nvPr/>
        </p:nvSpPr>
        <p:spPr bwMode="auto">
          <a:xfrm>
            <a:off x="457200" y="3733800"/>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4176337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4"/>
          <p:cNvSpPr>
            <a:spLocks noGrp="1"/>
          </p:cNvSpPr>
          <p:nvPr>
            <p:ph type="sldNum" sz="quarter" idx="11"/>
          </p:nvPr>
        </p:nvSpPr>
        <p:spPr/>
        <p:txBody>
          <a:bodyPr/>
          <a:lstStyle/>
          <a:p>
            <a:fld id="{0CD2DA52-4E04-4A35-99A4-053A0DC7CEEE}" type="slidenum">
              <a:rPr lang="en-US"/>
              <a:pPr/>
              <a:t>75</a:t>
            </a:fld>
            <a:endParaRPr lang="en-US"/>
          </a:p>
        </p:txBody>
      </p:sp>
      <p:sp>
        <p:nvSpPr>
          <p:cNvPr id="663554" name="Rectangle 2"/>
          <p:cNvSpPr>
            <a:spLocks noGrp="1" noChangeArrowheads="1"/>
          </p:cNvSpPr>
          <p:nvPr>
            <p:ph type="title"/>
          </p:nvPr>
        </p:nvSpPr>
        <p:spPr/>
        <p:txBody>
          <a:bodyPr/>
          <a:lstStyle/>
          <a:p>
            <a:r>
              <a:rPr lang="en-US" dirty="0"/>
              <a:t>Loop </a:t>
            </a:r>
            <a:r>
              <a:rPr lang="en-US" dirty="0" smtClean="0"/>
              <a:t>Fusion (C)</a:t>
            </a:r>
            <a:endParaRPr lang="en-US" dirty="0"/>
          </a:p>
        </p:txBody>
      </p:sp>
      <p:sp>
        <p:nvSpPr>
          <p:cNvPr id="663555" name="Rectangle 3"/>
          <p:cNvSpPr>
            <a:spLocks noGrp="1" noChangeArrowheads="1"/>
          </p:cNvSpPr>
          <p:nvPr>
            <p:ph type="body" idx="1"/>
          </p:nvPr>
        </p:nvSpPr>
        <p:spPr/>
        <p:txBody>
          <a:bodyPr/>
          <a:lstStyle/>
          <a:p>
            <a:pPr>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60000"/>
              </a:lnSpc>
              <a:buFont typeface="Wingdings" pitchFamily="2" charset="2"/>
              <a:buNone/>
            </a:pPr>
            <a:r>
              <a:rPr lang="en-US" sz="1800" b="1" dirty="0">
                <a:solidFill>
                  <a:srgbClr val="000099"/>
                </a:solidFill>
                <a:latin typeface="Courier New" pitchFamily="49" charset="0"/>
              </a:rPr>
              <a:t>  </a:t>
            </a:r>
            <a:r>
              <a:rPr lang="en-US" sz="1800" b="1" dirty="0" smtClean="0">
                <a:solidFill>
                  <a:schemeClr val="hlink"/>
                </a:solidFill>
                <a:latin typeface="Courier New" pitchFamily="49" charset="0"/>
              </a:rPr>
              <a:t>a[</a:t>
            </a:r>
            <a:r>
              <a:rPr lang="en-US" sz="1800" b="1" dirty="0" err="1" smtClean="0">
                <a:solidFill>
                  <a:schemeClr val="hlink"/>
                </a:solidFill>
                <a:latin typeface="Courier New" pitchFamily="49" charset="0"/>
              </a:rPr>
              <a:t>i</a:t>
            </a:r>
            <a:r>
              <a:rPr lang="en-US" sz="1800" b="1" dirty="0">
                <a:solidFill>
                  <a:schemeClr val="hlink"/>
                </a:solidFill>
                <a:latin typeface="Courier New" pitchFamily="49" charset="0"/>
              </a:rPr>
              <a:t>]</a:t>
            </a:r>
            <a:r>
              <a:rPr lang="en-US" sz="1800" b="1" dirty="0" smtClean="0">
                <a:solidFill>
                  <a:srgbClr val="000099"/>
                </a:solidFill>
                <a:latin typeface="Courier New" pitchFamily="49" charset="0"/>
              </a:rPr>
              <a:t> </a:t>
            </a:r>
            <a:r>
              <a:rPr lang="en-US" sz="1800" b="1" dirty="0">
                <a:latin typeface="Courier New" pitchFamily="49" charset="0"/>
              </a:rPr>
              <a:t>= </a:t>
            </a:r>
            <a:r>
              <a:rPr lang="en-US" sz="1800" b="1" dirty="0" smtClean="0">
                <a:latin typeface="Courier New" pitchFamily="49" charset="0"/>
              </a:rPr>
              <a:t>b[</a:t>
            </a:r>
            <a:r>
              <a:rPr lang="en-US" sz="1800" b="1" dirty="0" err="1" smtClean="0">
                <a:latin typeface="Courier New" pitchFamily="49" charset="0"/>
              </a:rPr>
              <a:t>i</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1;</a:t>
            </a:r>
            <a:endParaRPr lang="en-US" sz="1800" b="1" dirty="0">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80000"/>
              </a:lnSpc>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60000"/>
              </a:lnSpc>
              <a:buFont typeface="Wingdings" pitchFamily="2" charset="2"/>
              <a:buNone/>
            </a:pPr>
            <a:r>
              <a:rPr lang="en-US" sz="1800" b="1" dirty="0">
                <a:solidFill>
                  <a:srgbClr val="000099"/>
                </a:solidFill>
                <a:latin typeface="Courier New" pitchFamily="49" charset="0"/>
              </a:rPr>
              <a:t>  </a:t>
            </a:r>
            <a:r>
              <a:rPr lang="en-US" sz="1800" b="1" dirty="0" smtClean="0">
                <a:solidFill>
                  <a:schemeClr val="hlink"/>
                </a:solidFill>
                <a:latin typeface="Courier New" pitchFamily="49" charset="0"/>
              </a:rPr>
              <a:t>c[</a:t>
            </a:r>
            <a:r>
              <a:rPr lang="en-US" sz="1800" b="1" dirty="0" err="1" smtClean="0">
                <a:solidFill>
                  <a:schemeClr val="hlink"/>
                </a:solidFill>
                <a:latin typeface="Courier New" pitchFamily="49" charset="0"/>
              </a:rPr>
              <a:t>i</a:t>
            </a:r>
            <a:r>
              <a:rPr lang="en-US" sz="1800" b="1" dirty="0">
                <a:solidFill>
                  <a:schemeClr val="hlink"/>
                </a:solidFill>
                <a:latin typeface="Courier New" pitchFamily="49" charset="0"/>
              </a:rPr>
              <a:t>]</a:t>
            </a:r>
            <a:r>
              <a:rPr lang="en-US" sz="1800" b="1" dirty="0" smtClean="0">
                <a:solidFill>
                  <a:srgbClr val="000099"/>
                </a:solidFill>
                <a:latin typeface="Courier New" pitchFamily="49" charset="0"/>
              </a:rPr>
              <a:t> </a:t>
            </a:r>
            <a:r>
              <a:rPr lang="en-US" sz="1800" b="1" dirty="0">
                <a:solidFill>
                  <a:srgbClr val="000099"/>
                </a:solidFill>
                <a:latin typeface="Courier New" pitchFamily="49" charset="0"/>
              </a:rPr>
              <a:t>= </a:t>
            </a:r>
            <a:r>
              <a:rPr lang="en-US" sz="1800" b="1" dirty="0" smtClean="0">
                <a:solidFill>
                  <a:schemeClr val="hlink"/>
                </a:solidFill>
                <a:latin typeface="Courier New" pitchFamily="49" charset="0"/>
              </a:rPr>
              <a:t>a[</a:t>
            </a:r>
            <a:r>
              <a:rPr lang="en-US" sz="1800" b="1" dirty="0" err="1" smtClean="0">
                <a:solidFill>
                  <a:schemeClr val="hlink"/>
                </a:solidFill>
                <a:latin typeface="Courier New" pitchFamily="49" charset="0"/>
              </a:rPr>
              <a:t>i</a:t>
            </a:r>
            <a:r>
              <a:rPr lang="en-US" sz="1800" b="1" dirty="0">
                <a:solidFill>
                  <a:schemeClr val="hlink"/>
                </a:solidFill>
                <a:latin typeface="Courier New" pitchFamily="49" charset="0"/>
              </a:rPr>
              <a:t>]</a:t>
            </a:r>
            <a:r>
              <a:rPr lang="en-US" sz="1800" b="1" dirty="0" smtClean="0">
                <a:solidFill>
                  <a:srgbClr val="000099"/>
                </a:solidFill>
                <a:latin typeface="Courier New" pitchFamily="49" charset="0"/>
              </a:rPr>
              <a:t> </a:t>
            </a:r>
            <a:r>
              <a:rPr lang="en-US" sz="1800" b="1" dirty="0">
                <a:latin typeface="Courier New" pitchFamily="49" charset="0"/>
              </a:rPr>
              <a:t>/ </a:t>
            </a:r>
            <a:r>
              <a:rPr lang="en-US" sz="1800" b="1" dirty="0" smtClean="0">
                <a:latin typeface="Courier New" pitchFamily="49" charset="0"/>
              </a:rPr>
              <a:t>2;</a:t>
            </a:r>
            <a:endParaRPr lang="en-US" sz="1800" b="1" dirty="0">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80000"/>
              </a:lnSpc>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60000"/>
              </a:lnSpc>
              <a:buFont typeface="Wingdings" pitchFamily="2" charset="2"/>
              <a:buNone/>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i</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1 /</a:t>
            </a:r>
            <a:r>
              <a:rPr lang="en-US" sz="1800" b="1" dirty="0">
                <a:solidFill>
                  <a:srgbClr val="000099"/>
                </a:solidFill>
                <a:latin typeface="Courier New" pitchFamily="49" charset="0"/>
              </a:rPr>
              <a:t> </a:t>
            </a:r>
            <a:r>
              <a:rPr lang="en-US" sz="1800" b="1" dirty="0" smtClean="0">
                <a:solidFill>
                  <a:schemeClr val="hlink"/>
                </a:solidFill>
                <a:latin typeface="Courier New" pitchFamily="49" charset="0"/>
              </a:rPr>
              <a:t>c[</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a:t>
            </a:r>
            <a:endParaRPr lang="en-US" sz="1800" b="1" dirty="0">
              <a:solidFill>
                <a:schemeClr val="hlink"/>
              </a:solidFill>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40000"/>
              </a:lnSpc>
              <a:buFont typeface="Wingdings" pitchFamily="2" charset="2"/>
              <a:buNone/>
            </a:pPr>
            <a:endParaRPr lang="en-US" sz="1800" b="1" dirty="0">
              <a:latin typeface="Courier New" pitchFamily="49" charset="0"/>
            </a:endParaRPr>
          </a:p>
          <a:p>
            <a:pPr>
              <a:buFont typeface="Wingdings" pitchFamily="2" charset="2"/>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endParaRPr lang="en-US" sz="1800" b="1" dirty="0">
              <a:latin typeface="Courier New" pitchFamily="49" charset="0"/>
            </a:endParaRPr>
          </a:p>
          <a:p>
            <a:pPr>
              <a:lnSpc>
                <a:spcPct val="50000"/>
              </a:lnSpc>
              <a:buFont typeface="Wingdings" pitchFamily="2" charset="2"/>
              <a:buNone/>
            </a:pPr>
            <a:r>
              <a:rPr lang="en-US" sz="1800" b="1" dirty="0">
                <a:solidFill>
                  <a:srgbClr val="000099"/>
                </a:solidFill>
                <a:latin typeface="Courier New" pitchFamily="49" charset="0"/>
              </a:rPr>
              <a:t>  </a:t>
            </a:r>
            <a:r>
              <a:rPr lang="en-US" sz="1800" b="1" dirty="0" smtClean="0">
                <a:solidFill>
                  <a:schemeClr val="folHlink"/>
                </a:solidFill>
                <a:latin typeface="Courier New" pitchFamily="49" charset="0"/>
              </a:rPr>
              <a:t>a[</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r>
              <a:rPr lang="en-US" sz="1800" b="1" dirty="0" smtClean="0">
                <a:solidFill>
                  <a:srgbClr val="000099"/>
                </a:solidFill>
                <a:latin typeface="Courier New" pitchFamily="49" charset="0"/>
              </a:rPr>
              <a:t> </a:t>
            </a:r>
            <a:r>
              <a:rPr lang="en-US" sz="1800" b="1" dirty="0">
                <a:latin typeface="Courier New" pitchFamily="49" charset="0"/>
              </a:rPr>
              <a:t>= </a:t>
            </a:r>
            <a:r>
              <a:rPr lang="en-US" sz="1800" b="1" dirty="0" smtClean="0">
                <a:latin typeface="Courier New" pitchFamily="49" charset="0"/>
              </a:rPr>
              <a:t>b[</a:t>
            </a:r>
            <a:r>
              <a:rPr lang="en-US" sz="1800" b="1" dirty="0" err="1" smtClean="0">
                <a:latin typeface="Courier New" pitchFamily="49" charset="0"/>
              </a:rPr>
              <a:t>i</a:t>
            </a:r>
            <a:r>
              <a:rPr lang="en-US" sz="1800" b="1" dirty="0">
                <a:latin typeface="Courier New" pitchFamily="49" charset="0"/>
              </a:rPr>
              <a:t>]</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1;</a:t>
            </a:r>
            <a:endParaRPr lang="en-US" sz="1800" b="1" dirty="0">
              <a:latin typeface="Courier New" pitchFamily="49" charset="0"/>
            </a:endParaRPr>
          </a:p>
          <a:p>
            <a:pPr>
              <a:lnSpc>
                <a:spcPct val="60000"/>
              </a:lnSpc>
              <a:buFont typeface="Wingdings" pitchFamily="2" charset="2"/>
              <a:buNone/>
            </a:pPr>
            <a:r>
              <a:rPr lang="en-US" sz="1800" b="1" dirty="0">
                <a:solidFill>
                  <a:srgbClr val="000099"/>
                </a:solidFill>
                <a:latin typeface="Courier New" pitchFamily="49" charset="0"/>
              </a:rPr>
              <a:t>  </a:t>
            </a:r>
            <a:r>
              <a:rPr lang="en-US" sz="1800" b="1" dirty="0" smtClean="0">
                <a:solidFill>
                  <a:schemeClr val="folHlink"/>
                </a:solidFill>
                <a:latin typeface="Courier New" pitchFamily="49" charset="0"/>
              </a:rPr>
              <a:t>c[</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r>
              <a:rPr lang="en-US" sz="1800" b="1" dirty="0" smtClean="0">
                <a:solidFill>
                  <a:srgbClr val="000099"/>
                </a:solidFill>
                <a:latin typeface="Courier New" pitchFamily="49" charset="0"/>
              </a:rPr>
              <a:t> </a:t>
            </a:r>
            <a:r>
              <a:rPr lang="en-US" sz="1800" b="1" dirty="0">
                <a:solidFill>
                  <a:srgbClr val="000099"/>
                </a:solidFill>
                <a:latin typeface="Courier New" pitchFamily="49" charset="0"/>
              </a:rPr>
              <a:t>= </a:t>
            </a:r>
            <a:r>
              <a:rPr lang="en-US" sz="1800" b="1" dirty="0" smtClean="0">
                <a:solidFill>
                  <a:schemeClr val="folHlink"/>
                </a:solidFill>
                <a:latin typeface="Courier New" pitchFamily="49" charset="0"/>
              </a:rPr>
              <a:t>a[</a:t>
            </a:r>
            <a:r>
              <a:rPr lang="en-US" sz="1800" b="1" dirty="0" err="1" smtClean="0">
                <a:solidFill>
                  <a:schemeClr val="folHlink"/>
                </a:solidFill>
                <a:latin typeface="Courier New" pitchFamily="49" charset="0"/>
              </a:rPr>
              <a:t>i</a:t>
            </a:r>
            <a:r>
              <a:rPr lang="en-US" sz="1800" b="1" dirty="0">
                <a:solidFill>
                  <a:schemeClr val="folHlink"/>
                </a:solidFill>
                <a:latin typeface="Courier New" pitchFamily="49" charset="0"/>
              </a:rPr>
              <a:t>]</a:t>
            </a:r>
            <a:r>
              <a:rPr lang="en-US" sz="1800" b="1" dirty="0" smtClean="0">
                <a:solidFill>
                  <a:srgbClr val="000099"/>
                </a:solidFill>
                <a:latin typeface="Courier New" pitchFamily="49" charset="0"/>
              </a:rPr>
              <a:t> </a:t>
            </a:r>
            <a:r>
              <a:rPr lang="en-US" sz="1800" b="1" dirty="0">
                <a:latin typeface="Courier New" pitchFamily="49" charset="0"/>
              </a:rPr>
              <a:t>/ </a:t>
            </a:r>
            <a:r>
              <a:rPr lang="en-US" sz="1800" b="1" dirty="0" smtClean="0">
                <a:latin typeface="Courier New" pitchFamily="49" charset="0"/>
              </a:rPr>
              <a:t>2;</a:t>
            </a:r>
            <a:endParaRPr lang="en-US" sz="1800" b="1" dirty="0">
              <a:latin typeface="Courier New" pitchFamily="49" charset="0"/>
            </a:endParaRPr>
          </a:p>
          <a:p>
            <a:pPr>
              <a:lnSpc>
                <a:spcPct val="60000"/>
              </a:lnSpc>
              <a:buFont typeface="Wingdings" pitchFamily="2" charset="2"/>
              <a:buNone/>
            </a:pPr>
            <a:r>
              <a:rPr lang="en-US" sz="1800" b="1" dirty="0">
                <a:solidFill>
                  <a:srgbClr val="000099"/>
                </a:solidFill>
                <a:latin typeface="Courier New" pitchFamily="49" charset="0"/>
              </a:rPr>
              <a:t>  </a:t>
            </a:r>
            <a:r>
              <a:rPr lang="en-US" sz="1800" b="1" dirty="0" smtClean="0">
                <a:latin typeface="Courier New" pitchFamily="49" charset="0"/>
              </a:rPr>
              <a:t>d[</a:t>
            </a:r>
            <a:r>
              <a:rPr lang="en-US" sz="1800" b="1" dirty="0" err="1" smtClean="0">
                <a:latin typeface="Courier New" pitchFamily="49" charset="0"/>
              </a:rPr>
              <a:t>i</a:t>
            </a:r>
            <a:r>
              <a:rPr lang="en-US" sz="1800" b="1" dirty="0" smtClean="0">
                <a:latin typeface="Courier New" pitchFamily="49" charset="0"/>
              </a:rPr>
              <a:t>] </a:t>
            </a:r>
            <a:r>
              <a:rPr lang="en-US" sz="1800" b="1" dirty="0">
                <a:latin typeface="Courier New" pitchFamily="49" charset="0"/>
              </a:rPr>
              <a:t>= 1 /</a:t>
            </a:r>
            <a:r>
              <a:rPr lang="en-US" sz="1800" b="1" dirty="0">
                <a:solidFill>
                  <a:srgbClr val="000099"/>
                </a:solidFill>
                <a:latin typeface="Courier New" pitchFamily="49" charset="0"/>
              </a:rPr>
              <a:t> </a:t>
            </a:r>
            <a:r>
              <a:rPr lang="en-US" sz="1800" b="1" dirty="0" smtClean="0">
                <a:solidFill>
                  <a:schemeClr val="folHlink"/>
                </a:solidFill>
                <a:latin typeface="Courier New" pitchFamily="49" charset="0"/>
              </a:rPr>
              <a:t>c[</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endParaRPr lang="en-US" sz="1800" b="1" dirty="0">
              <a:solidFill>
                <a:schemeClr val="folHlink"/>
              </a:solidFill>
              <a:latin typeface="Courier New" pitchFamily="49" charset="0"/>
            </a:endParaRPr>
          </a:p>
          <a:p>
            <a:pPr>
              <a:lnSpc>
                <a:spcPct val="6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60000"/>
              </a:lnSpc>
              <a:buFont typeface="Wingdings" pitchFamily="2" charset="2"/>
              <a:buNone/>
            </a:pPr>
            <a:endParaRPr lang="en-US" sz="1800" b="1" dirty="0">
              <a:latin typeface="Courier New" pitchFamily="49" charset="0"/>
            </a:endParaRPr>
          </a:p>
          <a:p>
            <a:pPr>
              <a:lnSpc>
                <a:spcPct val="80000"/>
              </a:lnSpc>
              <a:buFont typeface="Wingdings" pitchFamily="2" charset="2"/>
              <a:buNone/>
            </a:pPr>
            <a:r>
              <a:rPr lang="en-US" dirty="0"/>
              <a:t>As with unrolling, this has fewer branches. It also has fewer total memory references.</a:t>
            </a:r>
          </a:p>
        </p:txBody>
      </p:sp>
      <p:sp>
        <p:nvSpPr>
          <p:cNvPr id="663556" name="Text Box 4"/>
          <p:cNvSpPr txBox="1">
            <a:spLocks noChangeArrowheads="1"/>
          </p:cNvSpPr>
          <p:nvPr/>
        </p:nvSpPr>
        <p:spPr bwMode="auto">
          <a:xfrm>
            <a:off x="4419600" y="25146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3557" name="Text Box 5"/>
          <p:cNvSpPr txBox="1">
            <a:spLocks noChangeArrowheads="1"/>
          </p:cNvSpPr>
          <p:nvPr/>
        </p:nvSpPr>
        <p:spPr bwMode="auto">
          <a:xfrm>
            <a:off x="4495800" y="41910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3558" name="Line 6"/>
          <p:cNvSpPr>
            <a:spLocks noChangeShapeType="1"/>
          </p:cNvSpPr>
          <p:nvPr/>
        </p:nvSpPr>
        <p:spPr bwMode="auto">
          <a:xfrm>
            <a:off x="457200" y="3733800"/>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13642829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4"/>
          <p:cNvSpPr>
            <a:spLocks noGrp="1"/>
          </p:cNvSpPr>
          <p:nvPr>
            <p:ph type="sldNum" sz="quarter" idx="11"/>
          </p:nvPr>
        </p:nvSpPr>
        <p:spPr/>
        <p:txBody>
          <a:bodyPr/>
          <a:lstStyle/>
          <a:p>
            <a:fld id="{E196DD27-0A1F-4C52-BA19-371BB89DDF8D}" type="slidenum">
              <a:rPr lang="en-US"/>
              <a:pPr/>
              <a:t>76</a:t>
            </a:fld>
            <a:endParaRPr lang="en-US"/>
          </a:p>
        </p:txBody>
      </p:sp>
      <p:sp>
        <p:nvSpPr>
          <p:cNvPr id="664578" name="Rectangle 2"/>
          <p:cNvSpPr>
            <a:spLocks noGrp="1" noChangeArrowheads="1"/>
          </p:cNvSpPr>
          <p:nvPr>
            <p:ph type="title"/>
          </p:nvPr>
        </p:nvSpPr>
        <p:spPr/>
        <p:txBody>
          <a:bodyPr/>
          <a:lstStyle/>
          <a:p>
            <a:r>
              <a:rPr lang="en-US" dirty="0"/>
              <a:t>Loop </a:t>
            </a:r>
            <a:r>
              <a:rPr lang="en-US" dirty="0" smtClean="0"/>
              <a:t>Fission (F90)</a:t>
            </a:r>
            <a:endParaRPr lang="en-US" dirty="0"/>
          </a:p>
        </p:txBody>
      </p:sp>
      <p:sp>
        <p:nvSpPr>
          <p:cNvPr id="664579"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latin typeface="Courier New" pitchFamily="49" charset="0"/>
              </a:rPr>
              <a:t>  a(i) = b(i) + 1</a:t>
            </a:r>
          </a:p>
          <a:p>
            <a:pPr>
              <a:lnSpc>
                <a:spcPct val="60000"/>
              </a:lnSpc>
              <a:buFont typeface="Wingdings" pitchFamily="2" charset="2"/>
              <a:buNone/>
            </a:pPr>
            <a:r>
              <a:rPr lang="en-US" sz="1800" b="1">
                <a:latin typeface="Courier New" pitchFamily="49" charset="0"/>
              </a:rPr>
              <a:t>  c(i) = a(i) / 2</a:t>
            </a:r>
          </a:p>
          <a:p>
            <a:pPr>
              <a:lnSpc>
                <a:spcPct val="60000"/>
              </a:lnSpc>
              <a:buFont typeface="Wingdings" pitchFamily="2" charset="2"/>
              <a:buNone/>
            </a:pPr>
            <a:r>
              <a:rPr lang="en-US" sz="1800" b="1">
                <a:latin typeface="Courier New" pitchFamily="49" charset="0"/>
              </a:rPr>
              <a:t>  d(i) = 1 / c(i)</a:t>
            </a:r>
          </a:p>
          <a:p>
            <a:pPr>
              <a:lnSpc>
                <a:spcPct val="60000"/>
              </a:lnSpc>
              <a:buFont typeface="Wingdings" pitchFamily="2" charset="2"/>
              <a:buNone/>
            </a:pPr>
            <a:r>
              <a:rPr lang="en-US" sz="1800" b="1">
                <a:latin typeface="Courier New" pitchFamily="49" charset="0"/>
              </a:rPr>
              <a:t>END DO</a:t>
            </a:r>
          </a:p>
          <a:p>
            <a:pPr>
              <a:lnSpc>
                <a:spcPct val="20000"/>
              </a:lnSpc>
              <a:buFont typeface="Wingdings" pitchFamily="2" charset="2"/>
              <a:buNone/>
            </a:pPr>
            <a:endParaRPr lang="en-US" sz="1800" b="1">
              <a:latin typeface="Courier New" pitchFamily="49" charset="0"/>
            </a:endParaRPr>
          </a:p>
          <a:p>
            <a:pPr>
              <a:lnSpc>
                <a:spcPct val="9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latin typeface="Courier New" pitchFamily="49" charset="0"/>
              </a:rPr>
              <a:t>  a(i) = b(i) + 1</a:t>
            </a:r>
          </a:p>
          <a:p>
            <a:pPr>
              <a:lnSpc>
                <a:spcPct val="60000"/>
              </a:lnSpc>
              <a:buFont typeface="Wingdings" pitchFamily="2" charset="2"/>
              <a:buNone/>
            </a:pPr>
            <a:r>
              <a:rPr lang="en-US" sz="1800" b="1">
                <a:latin typeface="Courier New" pitchFamily="49" charset="0"/>
              </a:rPr>
              <a:t>END DO</a:t>
            </a:r>
          </a:p>
          <a:p>
            <a:pPr>
              <a:lnSpc>
                <a:spcPct val="9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latin typeface="Courier New" pitchFamily="49" charset="0"/>
              </a:rPr>
              <a:t>  c(i) = a(i) / 2</a:t>
            </a:r>
          </a:p>
          <a:p>
            <a:pPr>
              <a:lnSpc>
                <a:spcPct val="60000"/>
              </a:lnSpc>
              <a:buFont typeface="Wingdings" pitchFamily="2" charset="2"/>
              <a:buNone/>
            </a:pPr>
            <a:r>
              <a:rPr lang="en-US" sz="1800" b="1">
                <a:latin typeface="Courier New" pitchFamily="49" charset="0"/>
              </a:rPr>
              <a:t>END DO</a:t>
            </a:r>
          </a:p>
          <a:p>
            <a:pPr>
              <a:lnSpc>
                <a:spcPct val="90000"/>
              </a:lnSpc>
              <a:buFont typeface="Wingdings" pitchFamily="2" charset="2"/>
              <a:buNone/>
            </a:pPr>
            <a:r>
              <a:rPr lang="en-US" sz="1800" b="1">
                <a:latin typeface="Courier New" pitchFamily="49" charset="0"/>
              </a:rPr>
              <a:t>DO i = 1, n</a:t>
            </a:r>
          </a:p>
          <a:p>
            <a:pPr>
              <a:lnSpc>
                <a:spcPct val="60000"/>
              </a:lnSpc>
              <a:buFont typeface="Wingdings" pitchFamily="2" charset="2"/>
              <a:buNone/>
            </a:pPr>
            <a:r>
              <a:rPr lang="en-US" sz="1800" b="1">
                <a:latin typeface="Courier New" pitchFamily="49" charset="0"/>
              </a:rPr>
              <a:t>  d(i) = 1 / c(i)</a:t>
            </a:r>
          </a:p>
          <a:p>
            <a:pPr>
              <a:lnSpc>
                <a:spcPct val="60000"/>
              </a:lnSpc>
              <a:buFont typeface="Wingdings" pitchFamily="2" charset="2"/>
              <a:buNone/>
            </a:pPr>
            <a:r>
              <a:rPr lang="en-US" sz="1800" b="1">
                <a:latin typeface="Courier New" pitchFamily="49" charset="0"/>
              </a:rPr>
              <a:t>END DO</a:t>
            </a:r>
          </a:p>
          <a:p>
            <a:pPr>
              <a:lnSpc>
                <a:spcPct val="60000"/>
              </a:lnSpc>
              <a:buFont typeface="Wingdings" pitchFamily="2" charset="2"/>
              <a:buNone/>
            </a:pPr>
            <a:endParaRPr lang="en-US" sz="1800" b="1">
              <a:latin typeface="Courier New" pitchFamily="49" charset="0"/>
            </a:endParaRPr>
          </a:p>
          <a:p>
            <a:pPr>
              <a:lnSpc>
                <a:spcPct val="80000"/>
              </a:lnSpc>
              <a:buFont typeface="Wingdings" pitchFamily="2" charset="2"/>
              <a:buNone/>
            </a:pPr>
            <a:r>
              <a:rPr lang="en-US"/>
              <a:t>Fission reduces the cache footprint and the number of operations per iteration.</a:t>
            </a:r>
          </a:p>
        </p:txBody>
      </p:sp>
      <p:sp>
        <p:nvSpPr>
          <p:cNvPr id="664580" name="Text Box 4"/>
          <p:cNvSpPr txBox="1">
            <a:spLocks noChangeArrowheads="1"/>
          </p:cNvSpPr>
          <p:nvPr/>
        </p:nvSpPr>
        <p:spPr bwMode="auto">
          <a:xfrm>
            <a:off x="4419600" y="18288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4581" name="Text Box 5"/>
          <p:cNvSpPr txBox="1">
            <a:spLocks noChangeArrowheads="1"/>
          </p:cNvSpPr>
          <p:nvPr/>
        </p:nvSpPr>
        <p:spPr bwMode="auto">
          <a:xfrm>
            <a:off x="4495800" y="3886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4582" name="Line 6"/>
          <p:cNvSpPr>
            <a:spLocks noChangeShapeType="1"/>
          </p:cNvSpPr>
          <p:nvPr/>
        </p:nvSpPr>
        <p:spPr bwMode="auto">
          <a:xfrm>
            <a:off x="533400" y="2638425"/>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7694042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4"/>
          <p:cNvSpPr>
            <a:spLocks noGrp="1"/>
          </p:cNvSpPr>
          <p:nvPr>
            <p:ph type="sldNum" sz="quarter" idx="11"/>
          </p:nvPr>
        </p:nvSpPr>
        <p:spPr/>
        <p:txBody>
          <a:bodyPr/>
          <a:lstStyle/>
          <a:p>
            <a:fld id="{E196DD27-0A1F-4C52-BA19-371BB89DDF8D}" type="slidenum">
              <a:rPr lang="en-US"/>
              <a:pPr/>
              <a:t>77</a:t>
            </a:fld>
            <a:endParaRPr lang="en-US"/>
          </a:p>
        </p:txBody>
      </p:sp>
      <p:sp>
        <p:nvSpPr>
          <p:cNvPr id="664578" name="Rectangle 2"/>
          <p:cNvSpPr>
            <a:spLocks noGrp="1" noChangeArrowheads="1"/>
          </p:cNvSpPr>
          <p:nvPr>
            <p:ph type="title"/>
          </p:nvPr>
        </p:nvSpPr>
        <p:spPr/>
        <p:txBody>
          <a:bodyPr/>
          <a:lstStyle/>
          <a:p>
            <a:r>
              <a:rPr lang="en-US" dirty="0"/>
              <a:t>Loop </a:t>
            </a:r>
            <a:r>
              <a:rPr lang="en-US" dirty="0" smtClean="0"/>
              <a:t>Fission (C)</a:t>
            </a:r>
            <a:endParaRPr lang="en-US" dirty="0"/>
          </a:p>
        </p:txBody>
      </p:sp>
      <p:sp>
        <p:nvSpPr>
          <p:cNvPr id="664579" name="Rectangle 3"/>
          <p:cNvSpPr>
            <a:spLocks noGrp="1" noChangeArrowheads="1"/>
          </p:cNvSpPr>
          <p:nvPr>
            <p:ph type="body" idx="1"/>
          </p:nvPr>
        </p:nvSpPr>
        <p:spPr/>
        <p:txBody>
          <a:bodyPr/>
          <a:lstStyle/>
          <a:p>
            <a:pPr>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p>
          <a:p>
            <a:pPr>
              <a:lnSpc>
                <a:spcPct val="50000"/>
              </a:lnSpc>
              <a:buNone/>
            </a:pPr>
            <a:r>
              <a:rPr lang="en-US" sz="1800" b="1" dirty="0" smtClean="0">
                <a:solidFill>
                  <a:srgbClr val="000099"/>
                </a:solidFill>
                <a:latin typeface="Courier New" pitchFamily="49" charset="0"/>
              </a:rPr>
              <a:t>  </a:t>
            </a:r>
            <a:r>
              <a:rPr lang="en-US" sz="1800" b="1" dirty="0" smtClean="0">
                <a:solidFill>
                  <a:schemeClr val="folHlink"/>
                </a:solidFill>
                <a:latin typeface="Courier New" pitchFamily="49" charset="0"/>
              </a:rPr>
              <a:t>a[</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r>
              <a:rPr lang="en-US" sz="1800" b="1" dirty="0" smtClean="0">
                <a:solidFill>
                  <a:srgbClr val="000099"/>
                </a:solidFill>
                <a:latin typeface="Courier New" pitchFamily="49" charset="0"/>
              </a:rPr>
              <a:t> </a:t>
            </a:r>
            <a:r>
              <a:rPr lang="en-US" sz="1800" b="1" dirty="0" smtClean="0">
                <a:latin typeface="Courier New" pitchFamily="49" charset="0"/>
              </a:rPr>
              <a:t>= b[</a:t>
            </a:r>
            <a:r>
              <a:rPr lang="en-US" sz="1800" b="1" dirty="0" err="1" smtClean="0">
                <a:latin typeface="Courier New" pitchFamily="49" charset="0"/>
              </a:rPr>
              <a:t>i</a:t>
            </a:r>
            <a:r>
              <a:rPr lang="en-US" sz="1800" b="1" dirty="0" smtClean="0">
                <a:latin typeface="Courier New" pitchFamily="49" charset="0"/>
              </a:rPr>
              <a:t>] + 1;</a:t>
            </a:r>
          </a:p>
          <a:p>
            <a:pPr>
              <a:lnSpc>
                <a:spcPct val="60000"/>
              </a:lnSpc>
              <a:buNone/>
            </a:pPr>
            <a:r>
              <a:rPr lang="en-US" sz="1800" b="1" dirty="0" smtClean="0">
                <a:solidFill>
                  <a:srgbClr val="000099"/>
                </a:solidFill>
                <a:latin typeface="Courier New" pitchFamily="49" charset="0"/>
              </a:rPr>
              <a:t>  </a:t>
            </a:r>
            <a:r>
              <a:rPr lang="en-US" sz="1800" b="1" dirty="0" smtClean="0">
                <a:solidFill>
                  <a:schemeClr val="folHlink"/>
                </a:solidFill>
                <a:latin typeface="Courier New" pitchFamily="49" charset="0"/>
              </a:rPr>
              <a:t>c[</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r>
              <a:rPr lang="en-US" sz="1800" b="1" dirty="0" smtClean="0">
                <a:solidFill>
                  <a:srgbClr val="000099"/>
                </a:solidFill>
                <a:latin typeface="Courier New" pitchFamily="49" charset="0"/>
              </a:rPr>
              <a:t> = </a:t>
            </a:r>
            <a:r>
              <a:rPr lang="en-US" sz="1800" b="1" dirty="0" smtClean="0">
                <a:solidFill>
                  <a:schemeClr val="folHlink"/>
                </a:solidFill>
                <a:latin typeface="Courier New" pitchFamily="49" charset="0"/>
              </a:rPr>
              <a:t>a[</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r>
              <a:rPr lang="en-US" sz="1800" b="1" dirty="0" smtClean="0">
                <a:solidFill>
                  <a:srgbClr val="000099"/>
                </a:solidFill>
                <a:latin typeface="Courier New" pitchFamily="49" charset="0"/>
              </a:rPr>
              <a:t> </a:t>
            </a:r>
            <a:r>
              <a:rPr lang="en-US" sz="1800" b="1" dirty="0" smtClean="0">
                <a:latin typeface="Courier New" pitchFamily="49" charset="0"/>
              </a:rPr>
              <a:t>/ 2;</a:t>
            </a:r>
          </a:p>
          <a:p>
            <a:pPr>
              <a:lnSpc>
                <a:spcPct val="60000"/>
              </a:lnSpc>
              <a:buNone/>
            </a:pPr>
            <a:r>
              <a:rPr lang="en-US" sz="1800" b="1" dirty="0" smtClean="0">
                <a:solidFill>
                  <a:srgbClr val="000099"/>
                </a:solidFill>
                <a:latin typeface="Courier New" pitchFamily="49" charset="0"/>
              </a:rPr>
              <a:t>  </a:t>
            </a:r>
            <a:r>
              <a:rPr lang="en-US" sz="1800" b="1" dirty="0" smtClean="0">
                <a:latin typeface="Courier New" pitchFamily="49" charset="0"/>
              </a:rPr>
              <a:t>d[</a:t>
            </a:r>
            <a:r>
              <a:rPr lang="en-US" sz="1800" b="1" dirty="0" err="1" smtClean="0">
                <a:latin typeface="Courier New" pitchFamily="49" charset="0"/>
              </a:rPr>
              <a:t>i</a:t>
            </a:r>
            <a:r>
              <a:rPr lang="en-US" sz="1800" b="1" dirty="0" smtClean="0">
                <a:latin typeface="Courier New" pitchFamily="49" charset="0"/>
              </a:rPr>
              <a:t>] = 1 /</a:t>
            </a:r>
            <a:r>
              <a:rPr lang="en-US" sz="1800" b="1" dirty="0" smtClean="0">
                <a:solidFill>
                  <a:srgbClr val="000099"/>
                </a:solidFill>
                <a:latin typeface="Courier New" pitchFamily="49" charset="0"/>
              </a:rPr>
              <a:t> </a:t>
            </a:r>
            <a:r>
              <a:rPr lang="en-US" sz="1800" b="1" dirty="0" smtClean="0">
                <a:solidFill>
                  <a:schemeClr val="folHlink"/>
                </a:solidFill>
                <a:latin typeface="Courier New" pitchFamily="49" charset="0"/>
              </a:rPr>
              <a:t>c[</a:t>
            </a:r>
            <a:r>
              <a:rPr lang="en-US" sz="1800" b="1" dirty="0" err="1" smtClean="0">
                <a:solidFill>
                  <a:schemeClr val="folHlink"/>
                </a:solidFill>
                <a:latin typeface="Courier New" pitchFamily="49" charset="0"/>
              </a:rPr>
              <a:t>i</a:t>
            </a:r>
            <a:r>
              <a:rPr lang="en-US" sz="1800" b="1" dirty="0" smtClean="0">
                <a:solidFill>
                  <a:schemeClr val="folHlink"/>
                </a:solidFill>
                <a:latin typeface="Courier New" pitchFamily="49" charset="0"/>
              </a:rPr>
              <a:t>];</a:t>
            </a:r>
          </a:p>
          <a:p>
            <a:pPr>
              <a:lnSpc>
                <a:spcPct val="60000"/>
              </a:lnSpc>
              <a:buNone/>
            </a:pPr>
            <a:r>
              <a:rPr lang="en-US" sz="1800" b="1" dirty="0" smtClean="0">
                <a:latin typeface="Courier New" pitchFamily="49" charset="0"/>
              </a:rPr>
              <a:t>}</a:t>
            </a:r>
          </a:p>
          <a:p>
            <a:pPr>
              <a:lnSpc>
                <a:spcPct val="20000"/>
              </a:lnSpc>
              <a:buFont typeface="Wingdings" pitchFamily="2" charset="2"/>
              <a:buNone/>
            </a:pPr>
            <a:endParaRPr lang="en-US" sz="1800" b="1" dirty="0">
              <a:latin typeface="Courier New" pitchFamily="49" charset="0"/>
            </a:endParaRPr>
          </a:p>
          <a:p>
            <a:pPr>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p>
          <a:p>
            <a:pPr>
              <a:lnSpc>
                <a:spcPct val="60000"/>
              </a:lnSpc>
              <a:buNone/>
            </a:pPr>
            <a:r>
              <a:rPr lang="en-US" sz="1800" b="1" dirty="0" smtClean="0">
                <a:solidFill>
                  <a:srgbClr val="000099"/>
                </a:solidFill>
                <a:latin typeface="Courier New" pitchFamily="49" charset="0"/>
              </a:rPr>
              <a:t>  </a:t>
            </a:r>
            <a:r>
              <a:rPr lang="en-US" sz="1800" b="1" dirty="0" smtClean="0">
                <a:solidFill>
                  <a:schemeClr val="hlink"/>
                </a:solidFill>
                <a:latin typeface="Courier New" pitchFamily="49" charset="0"/>
              </a:rPr>
              <a:t>a[</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a:t>
            </a:r>
            <a:r>
              <a:rPr lang="en-US" sz="1800" b="1" dirty="0" smtClean="0">
                <a:solidFill>
                  <a:srgbClr val="000099"/>
                </a:solidFill>
                <a:latin typeface="Courier New" pitchFamily="49" charset="0"/>
              </a:rPr>
              <a:t> </a:t>
            </a:r>
            <a:r>
              <a:rPr lang="en-US" sz="1800" b="1" dirty="0" smtClean="0">
                <a:latin typeface="Courier New" pitchFamily="49" charset="0"/>
              </a:rPr>
              <a:t>= b[</a:t>
            </a:r>
            <a:r>
              <a:rPr lang="en-US" sz="1800" b="1" dirty="0" err="1" smtClean="0">
                <a:latin typeface="Courier New" pitchFamily="49" charset="0"/>
              </a:rPr>
              <a:t>i</a:t>
            </a:r>
            <a:r>
              <a:rPr lang="en-US" sz="1800" b="1" dirty="0" smtClean="0">
                <a:latin typeface="Courier New" pitchFamily="49" charset="0"/>
              </a:rPr>
              <a:t>] + 1;</a:t>
            </a:r>
          </a:p>
          <a:p>
            <a:pPr>
              <a:lnSpc>
                <a:spcPct val="60000"/>
              </a:lnSpc>
              <a:buNone/>
            </a:pPr>
            <a:r>
              <a:rPr lang="en-US" sz="1800" b="1" dirty="0" smtClean="0">
                <a:latin typeface="Courier New" pitchFamily="49" charset="0"/>
              </a:rPr>
              <a:t>}</a:t>
            </a:r>
          </a:p>
          <a:p>
            <a:pPr>
              <a:lnSpc>
                <a:spcPct val="80000"/>
              </a:lnSpc>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p>
          <a:p>
            <a:pPr>
              <a:lnSpc>
                <a:spcPct val="60000"/>
              </a:lnSpc>
              <a:buNone/>
            </a:pPr>
            <a:r>
              <a:rPr lang="en-US" sz="1800" b="1" dirty="0" smtClean="0">
                <a:solidFill>
                  <a:srgbClr val="000099"/>
                </a:solidFill>
                <a:latin typeface="Courier New" pitchFamily="49" charset="0"/>
              </a:rPr>
              <a:t>  </a:t>
            </a:r>
            <a:r>
              <a:rPr lang="en-US" sz="1800" b="1" dirty="0" smtClean="0">
                <a:solidFill>
                  <a:schemeClr val="hlink"/>
                </a:solidFill>
                <a:latin typeface="Courier New" pitchFamily="49" charset="0"/>
              </a:rPr>
              <a:t>c[</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a:t>
            </a:r>
            <a:r>
              <a:rPr lang="en-US" sz="1800" b="1" dirty="0" smtClean="0">
                <a:solidFill>
                  <a:srgbClr val="000099"/>
                </a:solidFill>
                <a:latin typeface="Courier New" pitchFamily="49" charset="0"/>
              </a:rPr>
              <a:t> = </a:t>
            </a:r>
            <a:r>
              <a:rPr lang="en-US" sz="1800" b="1" dirty="0" smtClean="0">
                <a:solidFill>
                  <a:schemeClr val="hlink"/>
                </a:solidFill>
                <a:latin typeface="Courier New" pitchFamily="49" charset="0"/>
              </a:rPr>
              <a:t>a[</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a:t>
            </a:r>
            <a:r>
              <a:rPr lang="en-US" sz="1800" b="1" dirty="0" smtClean="0">
                <a:solidFill>
                  <a:srgbClr val="000099"/>
                </a:solidFill>
                <a:latin typeface="Courier New" pitchFamily="49" charset="0"/>
              </a:rPr>
              <a:t> </a:t>
            </a:r>
            <a:r>
              <a:rPr lang="en-US" sz="1800" b="1" dirty="0" smtClean="0">
                <a:latin typeface="Courier New" pitchFamily="49" charset="0"/>
              </a:rPr>
              <a:t>/ 2;</a:t>
            </a:r>
          </a:p>
          <a:p>
            <a:pPr>
              <a:lnSpc>
                <a:spcPct val="60000"/>
              </a:lnSpc>
              <a:buNone/>
            </a:pPr>
            <a:r>
              <a:rPr lang="en-US" sz="1800" b="1" dirty="0" smtClean="0">
                <a:latin typeface="Courier New" pitchFamily="49" charset="0"/>
              </a:rPr>
              <a:t>}</a:t>
            </a:r>
          </a:p>
          <a:p>
            <a:pPr>
              <a:lnSpc>
                <a:spcPct val="80000"/>
              </a:lnSpc>
              <a:buNone/>
            </a:pPr>
            <a:r>
              <a:rPr lang="en-US" sz="1800" b="1" dirty="0" smtClean="0">
                <a:latin typeface="Courier New" pitchFamily="49" charset="0"/>
              </a:rPr>
              <a:t>for (</a:t>
            </a:r>
            <a:r>
              <a:rPr lang="en-US" sz="1800" b="1" dirty="0" err="1" smtClean="0">
                <a:latin typeface="Courier New" pitchFamily="49" charset="0"/>
              </a:rPr>
              <a:t>i</a:t>
            </a:r>
            <a:r>
              <a:rPr lang="en-US" sz="1800" b="1" dirty="0" smtClean="0">
                <a:latin typeface="Courier New" pitchFamily="49" charset="0"/>
              </a:rPr>
              <a:t> = 0; </a:t>
            </a:r>
            <a:r>
              <a:rPr lang="en-US" sz="1800" b="1" dirty="0" err="1" smtClean="0">
                <a:latin typeface="Courier New" pitchFamily="49" charset="0"/>
              </a:rPr>
              <a:t>i</a:t>
            </a:r>
            <a:r>
              <a:rPr lang="en-US" sz="1800" b="1" dirty="0" smtClean="0">
                <a:latin typeface="Courier New" pitchFamily="49" charset="0"/>
              </a:rPr>
              <a:t> &lt; n; </a:t>
            </a:r>
            <a:r>
              <a:rPr lang="en-US" sz="1800" b="1" dirty="0" err="1" smtClean="0">
                <a:latin typeface="Courier New" pitchFamily="49" charset="0"/>
              </a:rPr>
              <a:t>i</a:t>
            </a:r>
            <a:r>
              <a:rPr lang="en-US" sz="1800" b="1" dirty="0" smtClean="0">
                <a:latin typeface="Courier New" pitchFamily="49" charset="0"/>
              </a:rPr>
              <a:t>++) {</a:t>
            </a:r>
          </a:p>
          <a:p>
            <a:pPr>
              <a:lnSpc>
                <a:spcPct val="60000"/>
              </a:lnSpc>
              <a:buNone/>
            </a:pPr>
            <a:r>
              <a:rPr lang="en-US" sz="1800" b="1" dirty="0" smtClean="0">
                <a:latin typeface="Courier New" pitchFamily="49" charset="0"/>
              </a:rPr>
              <a:t>  d[</a:t>
            </a:r>
            <a:r>
              <a:rPr lang="en-US" sz="1800" b="1" dirty="0" err="1" smtClean="0">
                <a:latin typeface="Courier New" pitchFamily="49" charset="0"/>
              </a:rPr>
              <a:t>i</a:t>
            </a:r>
            <a:r>
              <a:rPr lang="en-US" sz="1800" b="1" dirty="0" smtClean="0">
                <a:latin typeface="Courier New" pitchFamily="49" charset="0"/>
              </a:rPr>
              <a:t>] = 1 /</a:t>
            </a:r>
            <a:r>
              <a:rPr lang="en-US" sz="1800" b="1" dirty="0" smtClean="0">
                <a:solidFill>
                  <a:srgbClr val="000099"/>
                </a:solidFill>
                <a:latin typeface="Courier New" pitchFamily="49" charset="0"/>
              </a:rPr>
              <a:t> </a:t>
            </a:r>
            <a:r>
              <a:rPr lang="en-US" sz="1800" b="1" dirty="0" smtClean="0">
                <a:solidFill>
                  <a:schemeClr val="hlink"/>
                </a:solidFill>
                <a:latin typeface="Courier New" pitchFamily="49" charset="0"/>
              </a:rPr>
              <a:t>c[</a:t>
            </a:r>
            <a:r>
              <a:rPr lang="en-US" sz="1800" b="1" dirty="0" err="1" smtClean="0">
                <a:solidFill>
                  <a:schemeClr val="hlink"/>
                </a:solidFill>
                <a:latin typeface="Courier New" pitchFamily="49" charset="0"/>
              </a:rPr>
              <a:t>i</a:t>
            </a:r>
            <a:r>
              <a:rPr lang="en-US" sz="1800" b="1" dirty="0" smtClean="0">
                <a:solidFill>
                  <a:schemeClr val="hlink"/>
                </a:solidFill>
                <a:latin typeface="Courier New" pitchFamily="49" charset="0"/>
              </a:rPr>
              <a:t>];</a:t>
            </a:r>
          </a:p>
          <a:p>
            <a:pPr>
              <a:lnSpc>
                <a:spcPct val="60000"/>
              </a:lnSpc>
              <a:buNone/>
            </a:pPr>
            <a:r>
              <a:rPr lang="en-US" sz="1800" b="1" dirty="0" smtClean="0">
                <a:latin typeface="Courier New" pitchFamily="49" charset="0"/>
              </a:rPr>
              <a:t>}</a:t>
            </a:r>
          </a:p>
          <a:p>
            <a:pPr>
              <a:lnSpc>
                <a:spcPct val="60000"/>
              </a:lnSpc>
              <a:buFont typeface="Wingdings" pitchFamily="2" charset="2"/>
              <a:buNone/>
            </a:pPr>
            <a:endParaRPr lang="en-US" sz="1800" b="1" dirty="0">
              <a:latin typeface="Courier New" pitchFamily="49" charset="0"/>
            </a:endParaRPr>
          </a:p>
          <a:p>
            <a:pPr>
              <a:lnSpc>
                <a:spcPct val="80000"/>
              </a:lnSpc>
              <a:buFont typeface="Wingdings" pitchFamily="2" charset="2"/>
              <a:buNone/>
            </a:pPr>
            <a:r>
              <a:rPr lang="en-US" dirty="0"/>
              <a:t>Fission reduces the cache footprint and the number of operations per iteration.</a:t>
            </a:r>
          </a:p>
        </p:txBody>
      </p:sp>
      <p:sp>
        <p:nvSpPr>
          <p:cNvPr id="664580" name="Text Box 4"/>
          <p:cNvSpPr txBox="1">
            <a:spLocks noChangeArrowheads="1"/>
          </p:cNvSpPr>
          <p:nvPr/>
        </p:nvSpPr>
        <p:spPr bwMode="auto">
          <a:xfrm>
            <a:off x="4419600" y="1828800"/>
            <a:ext cx="1189038" cy="519113"/>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4581" name="Text Box 5"/>
          <p:cNvSpPr txBox="1">
            <a:spLocks noChangeArrowheads="1"/>
          </p:cNvSpPr>
          <p:nvPr/>
        </p:nvSpPr>
        <p:spPr bwMode="auto">
          <a:xfrm>
            <a:off x="4495800" y="38862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4582" name="Line 6"/>
          <p:cNvSpPr>
            <a:spLocks noChangeShapeType="1"/>
          </p:cNvSpPr>
          <p:nvPr/>
        </p:nvSpPr>
        <p:spPr bwMode="auto">
          <a:xfrm>
            <a:off x="533400" y="2638425"/>
            <a:ext cx="68580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1433239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8E0F6525-CDF0-4AD6-A9B5-FFD6973DCAAD}" type="slidenum">
              <a:rPr lang="en-US"/>
              <a:pPr/>
              <a:t>78</a:t>
            </a:fld>
            <a:endParaRPr lang="en-US"/>
          </a:p>
        </p:txBody>
      </p:sp>
      <p:sp>
        <p:nvSpPr>
          <p:cNvPr id="665602" name="Rectangle 2"/>
          <p:cNvSpPr>
            <a:spLocks noGrp="1" noChangeArrowheads="1"/>
          </p:cNvSpPr>
          <p:nvPr>
            <p:ph type="title"/>
          </p:nvPr>
        </p:nvSpPr>
        <p:spPr/>
        <p:txBody>
          <a:bodyPr/>
          <a:lstStyle/>
          <a:p>
            <a:r>
              <a:rPr lang="en-US"/>
              <a:t>To Fuse or to Fizz?</a:t>
            </a:r>
          </a:p>
        </p:txBody>
      </p:sp>
      <p:sp>
        <p:nvSpPr>
          <p:cNvPr id="665603" name="Rectangle 3"/>
          <p:cNvSpPr>
            <a:spLocks noGrp="1" noChangeArrowheads="1"/>
          </p:cNvSpPr>
          <p:nvPr>
            <p:ph type="body" idx="1"/>
          </p:nvPr>
        </p:nvSpPr>
        <p:spPr/>
        <p:txBody>
          <a:bodyPr/>
          <a:lstStyle/>
          <a:p>
            <a:pPr>
              <a:buFont typeface="Wingdings" pitchFamily="2" charset="2"/>
              <a:buNone/>
            </a:pPr>
            <a:r>
              <a:rPr lang="en-US"/>
              <a:t>The question of when to perform fusion versus when to perform fission, like many many optimization questions, is highly dependent on the application, the platform and a lot of other issues that get very, very complicated.</a:t>
            </a:r>
          </a:p>
          <a:p>
            <a:pPr>
              <a:buFont typeface="Wingdings" pitchFamily="2" charset="2"/>
              <a:buNone/>
            </a:pPr>
            <a:r>
              <a:rPr lang="en-US"/>
              <a:t>Compilers don’t always make the right choices.</a:t>
            </a:r>
          </a:p>
          <a:p>
            <a:pPr>
              <a:buFont typeface="Wingdings" pitchFamily="2" charset="2"/>
              <a:buNone/>
            </a:pPr>
            <a:r>
              <a:rPr lang="en-US"/>
              <a:t>That’s why it’s important to examine the actual behavior of the executable.</a:t>
            </a:r>
          </a:p>
        </p:txBody>
      </p:sp>
    </p:spTree>
    <p:custDataLst>
      <p:tags r:id="rId1"/>
    </p:custDataLst>
    <p:extLst>
      <p:ext uri="{BB962C8B-B14F-4D97-AF65-F5344CB8AC3E}">
        <p14:creationId xmlns:p14="http://schemas.microsoft.com/office/powerpoint/2010/main" val="17207611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094538EB-AC6A-40BF-89E5-FA8010C30AFF}" type="slidenum">
              <a:rPr lang="en-US"/>
              <a:pPr/>
              <a:t>79</a:t>
            </a:fld>
            <a:endParaRPr lang="en-US"/>
          </a:p>
        </p:txBody>
      </p:sp>
      <p:sp>
        <p:nvSpPr>
          <p:cNvPr id="666626" name="Rectangle 2"/>
          <p:cNvSpPr>
            <a:spLocks noGrp="1" noChangeArrowheads="1"/>
          </p:cNvSpPr>
          <p:nvPr>
            <p:ph type="title"/>
          </p:nvPr>
        </p:nvSpPr>
        <p:spPr/>
        <p:txBody>
          <a:bodyPr/>
          <a:lstStyle/>
          <a:p>
            <a:r>
              <a:rPr lang="en-US" dirty="0" err="1" smtClean="0"/>
              <a:t>Inlining</a:t>
            </a:r>
            <a:r>
              <a:rPr lang="en-US" dirty="0" smtClean="0"/>
              <a:t> (F90)</a:t>
            </a:r>
            <a:endParaRPr lang="en-US" dirty="0"/>
          </a:p>
        </p:txBody>
      </p:sp>
      <p:sp>
        <p:nvSpPr>
          <p:cNvPr id="666627" name="Rectangle 3"/>
          <p:cNvSpPr>
            <a:spLocks noGrp="1" noChangeArrowheads="1"/>
          </p:cNvSpPr>
          <p:nvPr>
            <p:ph type="body" idx="1"/>
          </p:nvPr>
        </p:nvSpPr>
        <p:spPr>
          <a:xfrm>
            <a:off x="762000" y="1752600"/>
            <a:ext cx="4343400" cy="2819400"/>
          </a:xfrm>
        </p:spPr>
        <p:txBody>
          <a:bodyPr/>
          <a:lstStyle/>
          <a:p>
            <a:pPr>
              <a:lnSpc>
                <a:spcPct val="90000"/>
              </a:lnSpc>
              <a:buFont typeface="Wingdings" pitchFamily="2" charset="2"/>
              <a:buNone/>
            </a:pPr>
            <a:r>
              <a:rPr lang="en-US" b="1">
                <a:latin typeface="Courier New" pitchFamily="49" charset="0"/>
              </a:rPr>
              <a:t>DO i = 1, n</a:t>
            </a:r>
          </a:p>
          <a:p>
            <a:pPr>
              <a:lnSpc>
                <a:spcPct val="80000"/>
              </a:lnSpc>
              <a:buFont typeface="Wingdings" pitchFamily="2" charset="2"/>
              <a:buNone/>
            </a:pPr>
            <a:r>
              <a:rPr lang="en-US" b="1">
                <a:latin typeface="Courier New" pitchFamily="49" charset="0"/>
              </a:rPr>
              <a:t>  a(i) =</a:t>
            </a:r>
            <a:r>
              <a:rPr lang="en-US" b="1">
                <a:solidFill>
                  <a:srgbClr val="000099"/>
                </a:solidFill>
                <a:latin typeface="Courier New" pitchFamily="49" charset="0"/>
              </a:rPr>
              <a:t> </a:t>
            </a:r>
            <a:r>
              <a:rPr lang="en-US" b="1">
                <a:solidFill>
                  <a:schemeClr val="hlink"/>
                </a:solidFill>
                <a:latin typeface="Courier New" pitchFamily="49" charset="0"/>
              </a:rPr>
              <a:t>func(i)</a:t>
            </a:r>
          </a:p>
          <a:p>
            <a:pPr>
              <a:lnSpc>
                <a:spcPct val="80000"/>
              </a:lnSpc>
              <a:buFont typeface="Wingdings" pitchFamily="2" charset="2"/>
              <a:buNone/>
            </a:pPr>
            <a:r>
              <a:rPr lang="en-US" b="1">
                <a:latin typeface="Courier New" pitchFamily="49" charset="0"/>
              </a:rPr>
              <a:t>END DO</a:t>
            </a:r>
          </a:p>
          <a:p>
            <a:pPr>
              <a:lnSpc>
                <a:spcPct val="30000"/>
              </a:lnSpc>
              <a:buFont typeface="Wingdings" pitchFamily="2" charset="2"/>
              <a:buNone/>
            </a:pPr>
            <a:r>
              <a:rPr lang="en-US" b="1">
                <a:latin typeface="Courier New" pitchFamily="49" charset="0"/>
              </a:rPr>
              <a:t>…</a:t>
            </a:r>
          </a:p>
          <a:p>
            <a:pPr>
              <a:lnSpc>
                <a:spcPct val="90000"/>
              </a:lnSpc>
              <a:buFont typeface="Wingdings" pitchFamily="2" charset="2"/>
              <a:buNone/>
            </a:pPr>
            <a:r>
              <a:rPr lang="en-US" b="1">
                <a:latin typeface="Courier New" pitchFamily="49" charset="0"/>
              </a:rPr>
              <a:t>REAL FUNCTION func (x)</a:t>
            </a:r>
          </a:p>
          <a:p>
            <a:pPr>
              <a:lnSpc>
                <a:spcPct val="20000"/>
              </a:lnSpc>
              <a:buFont typeface="Wingdings" pitchFamily="2" charset="2"/>
              <a:buNone/>
            </a:pPr>
            <a:r>
              <a:rPr lang="en-US" b="1">
                <a:latin typeface="Courier New" pitchFamily="49" charset="0"/>
              </a:rPr>
              <a:t>  …</a:t>
            </a:r>
          </a:p>
          <a:p>
            <a:pPr>
              <a:lnSpc>
                <a:spcPct val="90000"/>
              </a:lnSpc>
              <a:buFont typeface="Wingdings" pitchFamily="2" charset="2"/>
              <a:buNone/>
            </a:pPr>
            <a:r>
              <a:rPr lang="en-US" b="1">
                <a:solidFill>
                  <a:srgbClr val="000099"/>
                </a:solidFill>
                <a:latin typeface="Courier New" pitchFamily="49" charset="0"/>
              </a:rPr>
              <a:t>  </a:t>
            </a:r>
            <a:r>
              <a:rPr lang="en-US" b="1">
                <a:solidFill>
                  <a:schemeClr val="hlink"/>
                </a:solidFill>
                <a:latin typeface="Courier New" pitchFamily="49" charset="0"/>
              </a:rPr>
              <a:t>func = x * 3</a:t>
            </a:r>
          </a:p>
          <a:p>
            <a:pPr>
              <a:lnSpc>
                <a:spcPct val="90000"/>
              </a:lnSpc>
              <a:buFont typeface="Wingdings" pitchFamily="2" charset="2"/>
              <a:buNone/>
            </a:pPr>
            <a:r>
              <a:rPr lang="en-US" b="1">
                <a:latin typeface="Courier New" pitchFamily="49" charset="0"/>
              </a:rPr>
              <a:t>END FUNCTION func</a:t>
            </a:r>
          </a:p>
        </p:txBody>
      </p:sp>
      <p:sp>
        <p:nvSpPr>
          <p:cNvPr id="666628" name="Rectangle 4"/>
          <p:cNvSpPr>
            <a:spLocks noChangeArrowheads="1"/>
          </p:cNvSpPr>
          <p:nvPr/>
        </p:nvSpPr>
        <p:spPr bwMode="auto">
          <a:xfrm>
            <a:off x="5105400" y="1828800"/>
            <a:ext cx="2895600" cy="1219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400" b="1">
                <a:latin typeface="Courier New" pitchFamily="49" charset="0"/>
              </a:rPr>
              <a:t>DO i = 1, n</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  a(i) =</a:t>
            </a:r>
            <a:r>
              <a:rPr lang="en-US" sz="2400" b="1">
                <a:solidFill>
                  <a:srgbClr val="000099"/>
                </a:solidFill>
                <a:latin typeface="Courier New" pitchFamily="49" charset="0"/>
              </a:rPr>
              <a:t> </a:t>
            </a:r>
            <a:r>
              <a:rPr lang="en-US" sz="2400" b="1">
                <a:solidFill>
                  <a:schemeClr val="folHlink"/>
                </a:solidFill>
                <a:latin typeface="Courier New" pitchFamily="49" charset="0"/>
              </a:rPr>
              <a:t>i * 3</a:t>
            </a:r>
          </a:p>
          <a:p>
            <a:pPr marL="342900" indent="-342900" algn="l">
              <a:lnSpc>
                <a:spcPct val="80000"/>
              </a:lnSpc>
              <a:spcBef>
                <a:spcPct val="20000"/>
              </a:spcBef>
              <a:buClr>
                <a:schemeClr val="folHlink"/>
              </a:buClr>
              <a:buSzPct val="60000"/>
              <a:buFont typeface="Wingdings" pitchFamily="2" charset="2"/>
              <a:buNone/>
            </a:pPr>
            <a:r>
              <a:rPr lang="en-US" sz="2400" b="1">
                <a:latin typeface="Courier New" pitchFamily="49" charset="0"/>
              </a:rPr>
              <a:t>END DO</a:t>
            </a:r>
          </a:p>
        </p:txBody>
      </p:sp>
      <p:sp>
        <p:nvSpPr>
          <p:cNvPr id="666629" name="Text Box 5"/>
          <p:cNvSpPr txBox="1">
            <a:spLocks noChangeArrowheads="1"/>
          </p:cNvSpPr>
          <p:nvPr/>
        </p:nvSpPr>
        <p:spPr bwMode="auto">
          <a:xfrm>
            <a:off x="2057400" y="12779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6630" name="Text Box 6"/>
          <p:cNvSpPr txBox="1">
            <a:spLocks noChangeArrowheads="1"/>
          </p:cNvSpPr>
          <p:nvPr/>
        </p:nvSpPr>
        <p:spPr bwMode="auto">
          <a:xfrm>
            <a:off x="5791200" y="12954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6631" name="Text Box 7"/>
          <p:cNvSpPr txBox="1">
            <a:spLocks noChangeArrowheads="1"/>
          </p:cNvSpPr>
          <p:nvPr/>
        </p:nvSpPr>
        <p:spPr bwMode="auto">
          <a:xfrm>
            <a:off x="533400" y="4419600"/>
            <a:ext cx="8001000" cy="1200329"/>
          </a:xfrm>
          <a:prstGeom prst="rect">
            <a:avLst/>
          </a:prstGeom>
          <a:noFill/>
          <a:ln w="9525">
            <a:noFill/>
            <a:miter lim="800000"/>
            <a:headEnd/>
            <a:tailEnd/>
          </a:ln>
          <a:effectLst/>
        </p:spPr>
        <p:txBody>
          <a:bodyPr>
            <a:spAutoFit/>
          </a:bodyPr>
          <a:lstStyle/>
          <a:p>
            <a:pPr algn="l"/>
            <a:r>
              <a:rPr lang="en-US" sz="2400" dirty="0"/>
              <a:t>When a function or subroutine is </a:t>
            </a:r>
            <a:r>
              <a:rPr lang="en-US" sz="2400" b="1" i="1" u="sng" dirty="0" err="1">
                <a:solidFill>
                  <a:schemeClr val="folHlink"/>
                </a:solidFill>
              </a:rPr>
              <a:t>inlined</a:t>
            </a:r>
            <a:r>
              <a:rPr lang="en-US" sz="2400" dirty="0"/>
              <a:t>, its contents are transferred directly into the calling routine, eliminating the overhead of making the call.</a:t>
            </a:r>
          </a:p>
        </p:txBody>
      </p:sp>
    </p:spTree>
    <p:custDataLst>
      <p:tags r:id="rId1"/>
    </p:custDataLst>
    <p:extLst>
      <p:ext uri="{BB962C8B-B14F-4D97-AF65-F5344CB8AC3E}">
        <p14:creationId xmlns:p14="http://schemas.microsoft.com/office/powerpoint/2010/main" val="64414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9" name="Slide Number Placeholder 4"/>
          <p:cNvSpPr>
            <a:spLocks noGrp="1"/>
          </p:cNvSpPr>
          <p:nvPr>
            <p:ph type="sldNum" sz="quarter" idx="11"/>
          </p:nvPr>
        </p:nvSpPr>
        <p:spPr/>
        <p:txBody>
          <a:bodyPr/>
          <a:lstStyle/>
          <a:p>
            <a:fld id="{094538EB-AC6A-40BF-89E5-FA8010C30AFF}" type="slidenum">
              <a:rPr lang="en-US"/>
              <a:pPr/>
              <a:t>80</a:t>
            </a:fld>
            <a:endParaRPr lang="en-US"/>
          </a:p>
        </p:txBody>
      </p:sp>
      <p:sp>
        <p:nvSpPr>
          <p:cNvPr id="666626" name="Rectangle 2"/>
          <p:cNvSpPr>
            <a:spLocks noGrp="1" noChangeArrowheads="1"/>
          </p:cNvSpPr>
          <p:nvPr>
            <p:ph type="title"/>
          </p:nvPr>
        </p:nvSpPr>
        <p:spPr/>
        <p:txBody>
          <a:bodyPr/>
          <a:lstStyle/>
          <a:p>
            <a:r>
              <a:rPr lang="en-US" dirty="0" err="1" smtClean="0"/>
              <a:t>Inlining</a:t>
            </a:r>
            <a:r>
              <a:rPr lang="en-US" dirty="0" smtClean="0"/>
              <a:t> (C)</a:t>
            </a:r>
            <a:endParaRPr lang="en-US" dirty="0"/>
          </a:p>
        </p:txBody>
      </p:sp>
      <p:sp>
        <p:nvSpPr>
          <p:cNvPr id="666627" name="Rectangle 3"/>
          <p:cNvSpPr>
            <a:spLocks noGrp="1" noChangeArrowheads="1"/>
          </p:cNvSpPr>
          <p:nvPr>
            <p:ph type="body" idx="1"/>
          </p:nvPr>
        </p:nvSpPr>
        <p:spPr>
          <a:xfrm>
            <a:off x="533400" y="1752600"/>
            <a:ext cx="4572000" cy="2819400"/>
          </a:xfrm>
        </p:spPr>
        <p:txBody>
          <a:bodyPr/>
          <a:lstStyle/>
          <a:p>
            <a:pPr>
              <a:lnSpc>
                <a:spcPct val="90000"/>
              </a:lnSpc>
              <a:spcBef>
                <a:spcPts val="0"/>
              </a:spcBef>
              <a:buFont typeface="Wingdings" pitchFamily="2" charset="2"/>
              <a:buNone/>
            </a:pPr>
            <a:r>
              <a:rPr lang="en-US" b="1" dirty="0" smtClean="0">
                <a:latin typeface="Courier New" pitchFamily="49" charset="0"/>
              </a:rPr>
              <a:t>for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p>
          <a:p>
            <a:pPr>
              <a:lnSpc>
                <a:spcPct val="90000"/>
              </a:lnSpc>
              <a:spcBef>
                <a:spcPts val="0"/>
              </a:spcBef>
              <a:buFont typeface="Wingdings" pitchFamily="2" charset="2"/>
              <a:buNone/>
            </a:pPr>
            <a:r>
              <a:rPr lang="en-US" b="1" dirty="0" smtClean="0">
                <a:latin typeface="Courier New" pitchFamily="49" charset="0"/>
              </a:rPr>
              <a:t>     </a:t>
            </a:r>
            <a:r>
              <a:rPr lang="en-US" b="1" dirty="0" err="1" smtClean="0">
                <a:latin typeface="Courier New" pitchFamily="49" charset="0"/>
              </a:rPr>
              <a:t>i</a:t>
            </a:r>
            <a:r>
              <a:rPr lang="en-US" b="1" dirty="0" smtClean="0">
                <a:latin typeface="Courier New" pitchFamily="49" charset="0"/>
              </a:rPr>
              <a:t> &lt; n; </a:t>
            </a:r>
            <a:r>
              <a:rPr lang="en-US" b="1" dirty="0" err="1" smtClean="0">
                <a:latin typeface="Courier New" pitchFamily="49" charset="0"/>
              </a:rPr>
              <a:t>i</a:t>
            </a:r>
            <a:r>
              <a:rPr lang="en-US" b="1" dirty="0" smtClean="0">
                <a:latin typeface="Courier New" pitchFamily="49" charset="0"/>
              </a:rPr>
              <a:t>++) {</a:t>
            </a:r>
            <a:endParaRPr lang="en-US" b="1" dirty="0">
              <a:latin typeface="Courier New" pitchFamily="49" charset="0"/>
            </a:endParaRPr>
          </a:p>
          <a:p>
            <a:pPr>
              <a:lnSpc>
                <a:spcPct val="80000"/>
              </a:lnSpc>
              <a:spcBef>
                <a:spcPts val="0"/>
              </a:spcBef>
              <a:buFont typeface="Wingdings" pitchFamily="2" charset="2"/>
              <a:buNone/>
            </a:pPr>
            <a:r>
              <a:rPr lang="en-US" b="1" dirty="0">
                <a:latin typeface="Courier New" pitchFamily="49" charset="0"/>
              </a:rPr>
              <a:t>  </a:t>
            </a:r>
            <a:r>
              <a:rPr lang="en-US" b="1" dirty="0" smtClean="0">
                <a:latin typeface="Courier New" pitchFamily="49" charset="0"/>
              </a:rPr>
              <a:t>a[</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 </a:t>
            </a:r>
            <a:r>
              <a:rPr lang="en-US" b="1" dirty="0">
                <a:latin typeface="Courier New" pitchFamily="49" charset="0"/>
              </a:rPr>
              <a:t>=</a:t>
            </a:r>
            <a:r>
              <a:rPr lang="en-US" b="1" dirty="0">
                <a:solidFill>
                  <a:srgbClr val="000099"/>
                </a:solidFill>
                <a:latin typeface="Courier New" pitchFamily="49" charset="0"/>
              </a:rPr>
              <a:t> </a:t>
            </a:r>
            <a:r>
              <a:rPr lang="en-US" b="1" dirty="0" err="1" smtClean="0">
                <a:solidFill>
                  <a:schemeClr val="hlink"/>
                </a:solidFill>
                <a:latin typeface="Courier New" pitchFamily="49" charset="0"/>
              </a:rPr>
              <a:t>func</a:t>
            </a:r>
            <a:r>
              <a:rPr lang="en-US" b="1" dirty="0" smtClean="0">
                <a:solidFill>
                  <a:schemeClr val="hlink"/>
                </a:solidFill>
                <a:latin typeface="Courier New" pitchFamily="49" charset="0"/>
              </a:rPr>
              <a:t>(i+1);</a:t>
            </a:r>
            <a:endParaRPr lang="en-US" b="1" dirty="0">
              <a:solidFill>
                <a:schemeClr val="hlink"/>
              </a:solidFill>
              <a:latin typeface="Courier New" pitchFamily="49" charset="0"/>
            </a:endParaRPr>
          </a:p>
          <a:p>
            <a:pPr>
              <a:lnSpc>
                <a:spcPct val="80000"/>
              </a:lnSpc>
              <a:spcBef>
                <a:spcPts val="0"/>
              </a:spcBef>
              <a:buFont typeface="Wingdings" pitchFamily="2" charset="2"/>
              <a:buNone/>
            </a:pPr>
            <a:r>
              <a:rPr lang="en-US" b="1" dirty="0" smtClean="0">
                <a:latin typeface="Courier New" pitchFamily="49" charset="0"/>
              </a:rPr>
              <a:t>}</a:t>
            </a:r>
            <a:endParaRPr lang="en-US" b="1" dirty="0">
              <a:latin typeface="Courier New" pitchFamily="49" charset="0"/>
            </a:endParaRPr>
          </a:p>
          <a:p>
            <a:pPr>
              <a:lnSpc>
                <a:spcPct val="30000"/>
              </a:lnSpc>
              <a:spcBef>
                <a:spcPts val="0"/>
              </a:spcBef>
              <a:buFont typeface="Wingdings" pitchFamily="2" charset="2"/>
              <a:buNone/>
            </a:pPr>
            <a:r>
              <a:rPr lang="en-US" b="1" dirty="0">
                <a:latin typeface="Courier New" pitchFamily="49" charset="0"/>
              </a:rPr>
              <a:t>…</a:t>
            </a:r>
          </a:p>
          <a:p>
            <a:pPr>
              <a:lnSpc>
                <a:spcPct val="90000"/>
              </a:lnSpc>
              <a:spcBef>
                <a:spcPts val="0"/>
              </a:spcBef>
              <a:buFont typeface="Wingdings" pitchFamily="2" charset="2"/>
              <a:buNone/>
            </a:pPr>
            <a:r>
              <a:rPr lang="en-US" b="1" dirty="0" smtClean="0">
                <a:latin typeface="Courier New" pitchFamily="49" charset="0"/>
              </a:rPr>
              <a:t>float </a:t>
            </a:r>
            <a:r>
              <a:rPr lang="en-US" b="1" dirty="0" err="1">
                <a:latin typeface="Courier New" pitchFamily="49" charset="0"/>
              </a:rPr>
              <a:t>func</a:t>
            </a:r>
            <a:r>
              <a:rPr lang="en-US" b="1" dirty="0">
                <a:latin typeface="Courier New" pitchFamily="49" charset="0"/>
              </a:rPr>
              <a:t> (x</a:t>
            </a:r>
            <a:r>
              <a:rPr lang="en-US" b="1" dirty="0" smtClean="0">
                <a:latin typeface="Courier New" pitchFamily="49" charset="0"/>
              </a:rPr>
              <a:t>) {</a:t>
            </a:r>
            <a:endParaRPr lang="en-US" b="1" dirty="0">
              <a:latin typeface="Courier New" pitchFamily="49" charset="0"/>
            </a:endParaRPr>
          </a:p>
          <a:p>
            <a:pPr>
              <a:lnSpc>
                <a:spcPct val="20000"/>
              </a:lnSpc>
              <a:spcBef>
                <a:spcPts val="0"/>
              </a:spcBef>
              <a:buFont typeface="Wingdings" pitchFamily="2" charset="2"/>
              <a:buNone/>
            </a:pPr>
            <a:r>
              <a:rPr lang="en-US" b="1" dirty="0">
                <a:latin typeface="Courier New" pitchFamily="49" charset="0"/>
              </a:rPr>
              <a:t>  …</a:t>
            </a:r>
          </a:p>
          <a:p>
            <a:pPr>
              <a:lnSpc>
                <a:spcPct val="90000"/>
              </a:lnSpc>
              <a:spcBef>
                <a:spcPts val="0"/>
              </a:spcBef>
              <a:buFont typeface="Wingdings" pitchFamily="2" charset="2"/>
              <a:buNone/>
            </a:pPr>
            <a:r>
              <a:rPr lang="en-US" b="1" dirty="0">
                <a:solidFill>
                  <a:srgbClr val="000099"/>
                </a:solidFill>
                <a:latin typeface="Courier New" pitchFamily="49" charset="0"/>
              </a:rPr>
              <a:t>  </a:t>
            </a:r>
            <a:r>
              <a:rPr lang="en-US" b="1" dirty="0" smtClean="0">
                <a:solidFill>
                  <a:schemeClr val="hlink"/>
                </a:solidFill>
                <a:latin typeface="Courier New" pitchFamily="49" charset="0"/>
              </a:rPr>
              <a:t>return </a:t>
            </a:r>
            <a:r>
              <a:rPr lang="en-US" b="1" dirty="0">
                <a:solidFill>
                  <a:schemeClr val="hlink"/>
                </a:solidFill>
                <a:latin typeface="Courier New" pitchFamily="49" charset="0"/>
              </a:rPr>
              <a:t>x * </a:t>
            </a:r>
            <a:r>
              <a:rPr lang="en-US" b="1" dirty="0" smtClean="0">
                <a:solidFill>
                  <a:schemeClr val="hlink"/>
                </a:solidFill>
                <a:latin typeface="Courier New" pitchFamily="49" charset="0"/>
              </a:rPr>
              <a:t>3;</a:t>
            </a:r>
            <a:endParaRPr lang="en-US" b="1" dirty="0">
              <a:solidFill>
                <a:schemeClr val="hlink"/>
              </a:solidFill>
              <a:latin typeface="Courier New" pitchFamily="49" charset="0"/>
            </a:endParaRPr>
          </a:p>
          <a:p>
            <a:pPr>
              <a:lnSpc>
                <a:spcPct val="90000"/>
              </a:lnSpc>
              <a:spcBef>
                <a:spcPts val="0"/>
              </a:spcBef>
              <a:buFont typeface="Wingdings" pitchFamily="2" charset="2"/>
              <a:buNone/>
            </a:pPr>
            <a:r>
              <a:rPr lang="en-US" b="1" dirty="0" smtClean="0">
                <a:latin typeface="Courier New" pitchFamily="49" charset="0"/>
              </a:rPr>
              <a:t>}</a:t>
            </a:r>
            <a:endParaRPr lang="en-US" b="1" dirty="0">
              <a:latin typeface="Courier New" pitchFamily="49" charset="0"/>
            </a:endParaRPr>
          </a:p>
        </p:txBody>
      </p:sp>
      <p:sp>
        <p:nvSpPr>
          <p:cNvPr id="666628" name="Rectangle 4"/>
          <p:cNvSpPr>
            <a:spLocks noChangeArrowheads="1"/>
          </p:cNvSpPr>
          <p:nvPr/>
        </p:nvSpPr>
        <p:spPr bwMode="auto">
          <a:xfrm>
            <a:off x="4953000" y="1828800"/>
            <a:ext cx="3657600" cy="1219200"/>
          </a:xfrm>
          <a:prstGeom prst="rect">
            <a:avLst/>
          </a:prstGeom>
          <a:noFill/>
          <a:ln w="9525">
            <a:noFill/>
            <a:miter lim="800000"/>
            <a:headEnd/>
            <a:tailEnd/>
          </a:ln>
          <a:effectLst/>
        </p:spPr>
        <p:txBody>
          <a:bodyPr/>
          <a:lstStyle/>
          <a:p>
            <a:pPr marL="342900" indent="-342900" algn="l">
              <a:spcBef>
                <a:spcPts val="0"/>
              </a:spcBef>
              <a:buClr>
                <a:schemeClr val="folHlink"/>
              </a:buClr>
              <a:buSzPct val="60000"/>
              <a:buFont typeface="Wingdings" pitchFamily="2" charset="2"/>
              <a:buNone/>
            </a:pPr>
            <a:r>
              <a:rPr lang="en-US" sz="2400" b="1" dirty="0" smtClean="0">
                <a:latin typeface="Courier New" pitchFamily="49" charset="0"/>
              </a:rPr>
              <a:t>for (</a:t>
            </a:r>
            <a:r>
              <a:rPr lang="en-US" sz="2400" b="1" dirty="0" err="1" smtClean="0">
                <a:latin typeface="Courier New" pitchFamily="49" charset="0"/>
              </a:rPr>
              <a:t>i</a:t>
            </a:r>
            <a:r>
              <a:rPr lang="en-US" sz="2400" b="1" dirty="0" smtClean="0">
                <a:latin typeface="Courier New" pitchFamily="49" charset="0"/>
              </a:rPr>
              <a:t> </a:t>
            </a:r>
            <a:r>
              <a:rPr lang="en-US" sz="2400" b="1" dirty="0">
                <a:latin typeface="Courier New" pitchFamily="49" charset="0"/>
              </a:rPr>
              <a:t>= </a:t>
            </a:r>
            <a:r>
              <a:rPr lang="en-US" sz="2400" b="1" dirty="0" smtClean="0">
                <a:latin typeface="Courier New" pitchFamily="49" charset="0"/>
              </a:rPr>
              <a:t>0;</a:t>
            </a:r>
          </a:p>
          <a:p>
            <a:pPr marL="342900" indent="-342900" algn="l">
              <a:spcBef>
                <a:spcPts val="0"/>
              </a:spcBef>
              <a:buClr>
                <a:schemeClr val="folHlink"/>
              </a:buClr>
              <a:buSzPct val="60000"/>
              <a:buFont typeface="Wingdings" pitchFamily="2" charset="2"/>
              <a:buNone/>
            </a:pPr>
            <a:r>
              <a:rPr lang="en-US" sz="2400" b="1" dirty="0" smtClean="0">
                <a:latin typeface="Courier New" pitchFamily="49" charset="0"/>
              </a:rPr>
              <a:t>     </a:t>
            </a:r>
            <a:r>
              <a:rPr lang="en-US" sz="2400" b="1" dirty="0" err="1" smtClean="0">
                <a:latin typeface="Courier New" pitchFamily="49" charset="0"/>
              </a:rPr>
              <a:t>i</a:t>
            </a:r>
            <a:r>
              <a:rPr lang="en-US" sz="2400" b="1" dirty="0" smtClean="0">
                <a:latin typeface="Courier New" pitchFamily="49" charset="0"/>
              </a:rPr>
              <a:t> &lt; n; </a:t>
            </a:r>
            <a:r>
              <a:rPr lang="en-US" sz="2400" b="1" dirty="0" err="1" smtClean="0">
                <a:latin typeface="Courier New" pitchFamily="49" charset="0"/>
              </a:rPr>
              <a:t>i</a:t>
            </a:r>
            <a:r>
              <a:rPr lang="en-US" sz="2400" b="1" dirty="0" smtClean="0">
                <a:latin typeface="Courier New" pitchFamily="49" charset="0"/>
              </a:rPr>
              <a:t>++) {</a:t>
            </a:r>
            <a:endParaRPr lang="en-US" sz="2400" b="1" dirty="0">
              <a:latin typeface="Courier New" pitchFamily="49" charset="0"/>
            </a:endParaRPr>
          </a:p>
          <a:p>
            <a:pPr marL="342900" indent="-342900" algn="l">
              <a:lnSpc>
                <a:spcPct val="80000"/>
              </a:lnSpc>
              <a:spcBef>
                <a:spcPts val="0"/>
              </a:spcBef>
              <a:buClr>
                <a:schemeClr val="folHlink"/>
              </a:buClr>
              <a:buSzPct val="60000"/>
              <a:buFont typeface="Wingdings" pitchFamily="2" charset="2"/>
              <a:buNone/>
            </a:pPr>
            <a:r>
              <a:rPr lang="en-US" sz="2400" b="1" dirty="0">
                <a:latin typeface="Courier New" pitchFamily="49" charset="0"/>
              </a:rPr>
              <a:t>  </a:t>
            </a:r>
            <a:r>
              <a:rPr lang="en-US" sz="2400" b="1" dirty="0" smtClean="0">
                <a:latin typeface="Courier New" pitchFamily="49" charset="0"/>
              </a:rPr>
              <a:t>a[</a:t>
            </a:r>
            <a:r>
              <a:rPr lang="en-US" sz="2400" b="1" dirty="0" err="1" smtClean="0">
                <a:latin typeface="Courier New" pitchFamily="49" charset="0"/>
              </a:rPr>
              <a:t>i</a:t>
            </a:r>
            <a:r>
              <a:rPr lang="en-US" sz="2400" b="1" dirty="0">
                <a:latin typeface="Courier New" pitchFamily="49" charset="0"/>
              </a:rPr>
              <a:t>]</a:t>
            </a:r>
            <a:r>
              <a:rPr lang="en-US" sz="2400" b="1" dirty="0" smtClean="0">
                <a:latin typeface="Courier New" pitchFamily="49" charset="0"/>
              </a:rPr>
              <a:t> </a:t>
            </a:r>
            <a:r>
              <a:rPr lang="en-US" sz="2400" b="1" dirty="0">
                <a:latin typeface="Courier New" pitchFamily="49" charset="0"/>
              </a:rPr>
              <a:t>=</a:t>
            </a:r>
            <a:r>
              <a:rPr lang="en-US" sz="2400" b="1" dirty="0">
                <a:solidFill>
                  <a:srgbClr val="000099"/>
                </a:solidFill>
                <a:latin typeface="Courier New" pitchFamily="49" charset="0"/>
              </a:rPr>
              <a:t> </a:t>
            </a:r>
            <a:r>
              <a:rPr lang="en-US" sz="2400" b="1" dirty="0" smtClean="0">
                <a:solidFill>
                  <a:srgbClr val="000099"/>
                </a:solidFill>
                <a:latin typeface="Courier New" pitchFamily="49" charset="0"/>
              </a:rPr>
              <a:t>(</a:t>
            </a:r>
            <a:r>
              <a:rPr lang="en-US" sz="2400" b="1" dirty="0" smtClean="0">
                <a:solidFill>
                  <a:schemeClr val="folHlink"/>
                </a:solidFill>
                <a:latin typeface="Courier New" pitchFamily="49" charset="0"/>
              </a:rPr>
              <a:t>i+1) </a:t>
            </a:r>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3;</a:t>
            </a:r>
            <a:endParaRPr lang="en-US" sz="2400" b="1" dirty="0">
              <a:solidFill>
                <a:schemeClr val="folHlink"/>
              </a:solidFill>
              <a:latin typeface="Courier New" pitchFamily="49" charset="0"/>
            </a:endParaRPr>
          </a:p>
          <a:p>
            <a:pPr marL="342900" indent="-342900" algn="l">
              <a:lnSpc>
                <a:spcPct val="80000"/>
              </a:lnSpc>
              <a:spcBef>
                <a:spcPts val="0"/>
              </a:spcBef>
              <a:buClr>
                <a:schemeClr val="folHlink"/>
              </a:buClr>
              <a:buSzPct val="60000"/>
              <a:buFont typeface="Wingdings" pitchFamily="2" charset="2"/>
              <a:buNone/>
            </a:pPr>
            <a:r>
              <a:rPr lang="en-US" sz="2400" b="1" dirty="0" smtClean="0">
                <a:latin typeface="Courier New" pitchFamily="49" charset="0"/>
              </a:rPr>
              <a:t>}</a:t>
            </a:r>
            <a:endParaRPr lang="en-US" sz="2400" b="1" dirty="0">
              <a:latin typeface="Courier New" pitchFamily="49" charset="0"/>
            </a:endParaRPr>
          </a:p>
        </p:txBody>
      </p:sp>
      <p:sp>
        <p:nvSpPr>
          <p:cNvPr id="666629" name="Text Box 5"/>
          <p:cNvSpPr txBox="1">
            <a:spLocks noChangeArrowheads="1"/>
          </p:cNvSpPr>
          <p:nvPr/>
        </p:nvSpPr>
        <p:spPr bwMode="auto">
          <a:xfrm>
            <a:off x="2057400" y="1277938"/>
            <a:ext cx="1189038" cy="519112"/>
          </a:xfrm>
          <a:prstGeom prst="rect">
            <a:avLst/>
          </a:prstGeom>
          <a:noFill/>
          <a:ln w="9525">
            <a:noFill/>
            <a:miter lim="800000"/>
            <a:headEnd/>
            <a:tailEnd/>
          </a:ln>
          <a:effectLst/>
        </p:spPr>
        <p:txBody>
          <a:bodyPr wrap="none">
            <a:spAutoFit/>
          </a:bodyPr>
          <a:lstStyle/>
          <a:p>
            <a:pPr algn="l"/>
            <a:r>
              <a:rPr lang="en-US" sz="2800" b="1" u="sng">
                <a:solidFill>
                  <a:schemeClr val="hlink"/>
                </a:solidFill>
              </a:rPr>
              <a:t>Before</a:t>
            </a:r>
          </a:p>
        </p:txBody>
      </p:sp>
      <p:sp>
        <p:nvSpPr>
          <p:cNvPr id="666630" name="Text Box 6"/>
          <p:cNvSpPr txBox="1">
            <a:spLocks noChangeArrowheads="1"/>
          </p:cNvSpPr>
          <p:nvPr/>
        </p:nvSpPr>
        <p:spPr bwMode="auto">
          <a:xfrm>
            <a:off x="5791200" y="1295400"/>
            <a:ext cx="993775" cy="519113"/>
          </a:xfrm>
          <a:prstGeom prst="rect">
            <a:avLst/>
          </a:prstGeom>
          <a:noFill/>
          <a:ln w="9525">
            <a:noFill/>
            <a:miter lim="800000"/>
            <a:headEnd/>
            <a:tailEnd/>
          </a:ln>
          <a:effectLst/>
        </p:spPr>
        <p:txBody>
          <a:bodyPr wrap="none">
            <a:spAutoFit/>
          </a:bodyPr>
          <a:lstStyle/>
          <a:p>
            <a:pPr algn="l"/>
            <a:r>
              <a:rPr lang="en-US" sz="2800" b="1" u="sng">
                <a:solidFill>
                  <a:schemeClr val="folHlink"/>
                </a:solidFill>
              </a:rPr>
              <a:t>After</a:t>
            </a:r>
          </a:p>
        </p:txBody>
      </p:sp>
      <p:sp>
        <p:nvSpPr>
          <p:cNvPr id="666631" name="Text Box 7"/>
          <p:cNvSpPr txBox="1">
            <a:spLocks noChangeArrowheads="1"/>
          </p:cNvSpPr>
          <p:nvPr/>
        </p:nvSpPr>
        <p:spPr bwMode="auto">
          <a:xfrm>
            <a:off x="533400" y="4419600"/>
            <a:ext cx="8001000" cy="1200329"/>
          </a:xfrm>
          <a:prstGeom prst="rect">
            <a:avLst/>
          </a:prstGeom>
          <a:noFill/>
          <a:ln w="9525">
            <a:noFill/>
            <a:miter lim="800000"/>
            <a:headEnd/>
            <a:tailEnd/>
          </a:ln>
          <a:effectLst/>
        </p:spPr>
        <p:txBody>
          <a:bodyPr>
            <a:spAutoFit/>
          </a:bodyPr>
          <a:lstStyle/>
          <a:p>
            <a:pPr algn="l"/>
            <a:r>
              <a:rPr lang="en-US" sz="2400" dirty="0"/>
              <a:t>When a function or subroutine is </a:t>
            </a:r>
            <a:r>
              <a:rPr lang="en-US" sz="2400" b="1" i="1" u="sng" dirty="0" err="1">
                <a:solidFill>
                  <a:schemeClr val="folHlink"/>
                </a:solidFill>
              </a:rPr>
              <a:t>inlined</a:t>
            </a:r>
            <a:r>
              <a:rPr lang="en-US" sz="2400" dirty="0"/>
              <a:t>, its contents are transferred directly into the calling routine, eliminating the overhead of making the call.</a:t>
            </a:r>
          </a:p>
        </p:txBody>
      </p:sp>
    </p:spTree>
    <p:custDataLst>
      <p:tags r:id="rId1"/>
    </p:custDataLst>
    <p:extLst>
      <p:ext uri="{BB962C8B-B14F-4D97-AF65-F5344CB8AC3E}">
        <p14:creationId xmlns:p14="http://schemas.microsoft.com/office/powerpoint/2010/main" val="10660468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ctrTitle"/>
          </p:nvPr>
        </p:nvSpPr>
        <p:spPr>
          <a:xfrm>
            <a:off x="990600" y="1295400"/>
            <a:ext cx="7772400" cy="1905000"/>
          </a:xfrm>
        </p:spPr>
        <p:txBody>
          <a:bodyPr/>
          <a:lstStyle/>
          <a:p>
            <a:r>
              <a:rPr lang="en-US" sz="6000"/>
              <a:t>Tricks You Can Play with Compilers</a:t>
            </a:r>
          </a:p>
        </p:txBody>
      </p:sp>
    </p:spTree>
    <p:custDataLst>
      <p:tags r:id="rId1"/>
    </p:custDataLst>
    <p:extLst>
      <p:ext uri="{BB962C8B-B14F-4D97-AF65-F5344CB8AC3E}">
        <p14:creationId xmlns:p14="http://schemas.microsoft.com/office/powerpoint/2010/main" val="8838277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759F1DA-47A9-4D88-957A-62BAF4AAC056}" type="slidenum">
              <a:rPr lang="en-US"/>
              <a:pPr/>
              <a:t>82</a:t>
            </a:fld>
            <a:endParaRPr lang="en-US"/>
          </a:p>
        </p:txBody>
      </p:sp>
      <p:sp>
        <p:nvSpPr>
          <p:cNvPr id="668674" name="Rectangle 2"/>
          <p:cNvSpPr>
            <a:spLocks noGrp="1" noChangeArrowheads="1"/>
          </p:cNvSpPr>
          <p:nvPr>
            <p:ph type="title"/>
          </p:nvPr>
        </p:nvSpPr>
        <p:spPr/>
        <p:txBody>
          <a:bodyPr/>
          <a:lstStyle/>
          <a:p>
            <a:r>
              <a:rPr lang="en-US"/>
              <a:t>The Joy of Compiler Options</a:t>
            </a:r>
          </a:p>
        </p:txBody>
      </p:sp>
      <p:sp>
        <p:nvSpPr>
          <p:cNvPr id="668675" name="Rectangle 3"/>
          <p:cNvSpPr>
            <a:spLocks noGrp="1" noChangeArrowheads="1"/>
          </p:cNvSpPr>
          <p:nvPr>
            <p:ph type="body" idx="1"/>
          </p:nvPr>
        </p:nvSpPr>
        <p:spPr/>
        <p:txBody>
          <a:bodyPr/>
          <a:lstStyle/>
          <a:p>
            <a:pPr>
              <a:buFont typeface="Wingdings" pitchFamily="2" charset="2"/>
              <a:buNone/>
            </a:pPr>
            <a:r>
              <a:rPr lang="en-US"/>
              <a:t>Every compiler has a different set of options that you can set.</a:t>
            </a:r>
          </a:p>
          <a:p>
            <a:pPr>
              <a:buFont typeface="Wingdings" pitchFamily="2" charset="2"/>
              <a:buNone/>
            </a:pPr>
            <a:r>
              <a:rPr lang="en-US"/>
              <a:t>Among these are options that control single processor optimization:  superscalar, pipelining, vectorization, scalar optimizations, loop optimizations, inlining and so on.</a:t>
            </a:r>
          </a:p>
        </p:txBody>
      </p:sp>
    </p:spTree>
    <p:custDataLst>
      <p:tags r:id="rId1"/>
    </p:custDataLst>
    <p:extLst>
      <p:ext uri="{BB962C8B-B14F-4D97-AF65-F5344CB8AC3E}">
        <p14:creationId xmlns:p14="http://schemas.microsoft.com/office/powerpoint/2010/main" val="22083763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836481DF-7193-48ED-9451-50F88149DB43}" type="slidenum">
              <a:rPr lang="en-US"/>
              <a:pPr/>
              <a:t>83</a:t>
            </a:fld>
            <a:endParaRPr lang="en-US"/>
          </a:p>
        </p:txBody>
      </p:sp>
      <p:sp>
        <p:nvSpPr>
          <p:cNvPr id="669698" name="Rectangle 2"/>
          <p:cNvSpPr>
            <a:spLocks noGrp="1" noChangeArrowheads="1"/>
          </p:cNvSpPr>
          <p:nvPr>
            <p:ph type="title"/>
          </p:nvPr>
        </p:nvSpPr>
        <p:spPr/>
        <p:txBody>
          <a:bodyPr/>
          <a:lstStyle/>
          <a:p>
            <a:r>
              <a:rPr lang="en-US"/>
              <a:t>Example Compile Lines</a:t>
            </a:r>
          </a:p>
        </p:txBody>
      </p:sp>
      <p:sp>
        <p:nvSpPr>
          <p:cNvPr id="669699" name="Rectangle 3"/>
          <p:cNvSpPr>
            <a:spLocks noGrp="1" noChangeArrowheads="1"/>
          </p:cNvSpPr>
          <p:nvPr>
            <p:ph type="body" idx="1"/>
          </p:nvPr>
        </p:nvSpPr>
        <p:spPr>
          <a:xfrm>
            <a:off x="762000" y="1295400"/>
            <a:ext cx="7772400" cy="5029200"/>
          </a:xfrm>
        </p:spPr>
        <p:txBody>
          <a:bodyPr/>
          <a:lstStyle/>
          <a:p>
            <a:pPr>
              <a:lnSpc>
                <a:spcPct val="90000"/>
              </a:lnSpc>
            </a:pPr>
            <a:r>
              <a:rPr lang="en-US" sz="2000" dirty="0"/>
              <a:t>IBM XL</a:t>
            </a:r>
          </a:p>
          <a:p>
            <a:pPr>
              <a:lnSpc>
                <a:spcPct val="70000"/>
              </a:lnSpc>
              <a:buFont typeface="Wingdings" pitchFamily="2" charset="2"/>
              <a:buNone/>
            </a:pPr>
            <a:r>
              <a:rPr lang="en-US" sz="2000" dirty="0">
                <a:latin typeface="Courier New" pitchFamily="49" charset="0"/>
              </a:rPr>
              <a:t>		</a:t>
            </a:r>
            <a:r>
              <a:rPr lang="en-US" sz="2000" b="1" dirty="0">
                <a:latin typeface="Courier New" pitchFamily="49" charset="0"/>
              </a:rPr>
              <a:t>xlf90 –O –</a:t>
            </a:r>
            <a:r>
              <a:rPr lang="en-US" sz="2000" b="1" dirty="0" err="1">
                <a:latin typeface="Courier New" pitchFamily="49" charset="0"/>
              </a:rPr>
              <a:t>qmaxmem</a:t>
            </a:r>
            <a:r>
              <a:rPr lang="en-US" sz="2000" b="1" dirty="0">
                <a:latin typeface="Courier New" pitchFamily="49" charset="0"/>
              </a:rPr>
              <a:t>=-1 –</a:t>
            </a:r>
            <a:r>
              <a:rPr lang="en-US" sz="2000" b="1" dirty="0" err="1">
                <a:latin typeface="Courier New" pitchFamily="49" charset="0"/>
              </a:rPr>
              <a:t>qarch</a:t>
            </a:r>
            <a:r>
              <a:rPr lang="en-US" sz="2000" b="1" dirty="0">
                <a:latin typeface="Courier New" pitchFamily="49" charset="0"/>
              </a:rPr>
              <a:t>=auto</a:t>
            </a:r>
          </a:p>
          <a:p>
            <a:pPr>
              <a:lnSpc>
                <a:spcPct val="60000"/>
              </a:lnSpc>
              <a:buFont typeface="Wingdings" pitchFamily="2" charset="2"/>
              <a:buNone/>
            </a:pPr>
            <a:r>
              <a:rPr lang="en-US" sz="2000" b="1" dirty="0">
                <a:latin typeface="Courier New" pitchFamily="49" charset="0"/>
              </a:rPr>
              <a:t>       –</a:t>
            </a:r>
            <a:r>
              <a:rPr lang="en-US" sz="2000" b="1" dirty="0" err="1">
                <a:latin typeface="Courier New" pitchFamily="49" charset="0"/>
              </a:rPr>
              <a:t>qtune</a:t>
            </a:r>
            <a:r>
              <a:rPr lang="en-US" sz="2000" b="1" dirty="0">
                <a:latin typeface="Courier New" pitchFamily="49" charset="0"/>
              </a:rPr>
              <a:t>=auto –</a:t>
            </a:r>
            <a:r>
              <a:rPr lang="en-US" sz="2000" b="1" dirty="0" err="1">
                <a:latin typeface="Courier New" pitchFamily="49" charset="0"/>
              </a:rPr>
              <a:t>qcache</a:t>
            </a:r>
            <a:r>
              <a:rPr lang="en-US" sz="2000" b="1" dirty="0">
                <a:latin typeface="Courier New" pitchFamily="49" charset="0"/>
              </a:rPr>
              <a:t>=auto –</a:t>
            </a:r>
            <a:r>
              <a:rPr lang="en-US" sz="2000" b="1" dirty="0" err="1">
                <a:latin typeface="Courier New" pitchFamily="49" charset="0"/>
              </a:rPr>
              <a:t>qhot</a:t>
            </a:r>
            <a:endParaRPr lang="en-US" sz="2000" b="1" dirty="0">
              <a:latin typeface="Courier New" pitchFamily="49" charset="0"/>
            </a:endParaRPr>
          </a:p>
          <a:p>
            <a:pPr>
              <a:lnSpc>
                <a:spcPct val="40000"/>
              </a:lnSpc>
            </a:pPr>
            <a:r>
              <a:rPr lang="en-US" sz="2000" dirty="0"/>
              <a:t>Intel</a:t>
            </a:r>
          </a:p>
          <a:p>
            <a:pPr>
              <a:lnSpc>
                <a:spcPct val="60000"/>
              </a:lnSpc>
              <a:buNone/>
            </a:pPr>
            <a:r>
              <a:rPr lang="en-US" sz="2000" b="1" dirty="0">
                <a:latin typeface="Courier New" pitchFamily="49" charset="0"/>
              </a:rPr>
              <a:t>		</a:t>
            </a:r>
            <a:r>
              <a:rPr lang="en-US" sz="2000" b="1" dirty="0" err="1">
                <a:latin typeface="Courier New" pitchFamily="49" charset="0"/>
              </a:rPr>
              <a:t>ifort</a:t>
            </a:r>
            <a:r>
              <a:rPr lang="en-US" sz="2000" b="1" dirty="0">
                <a:latin typeface="Courier New" pitchFamily="49" charset="0"/>
              </a:rPr>
              <a:t> –O -march=corei7-avx -</a:t>
            </a:r>
            <a:r>
              <a:rPr lang="en-US" sz="2000" b="1" dirty="0" err="1">
                <a:latin typeface="Courier New" pitchFamily="49" charset="0"/>
              </a:rPr>
              <a:t>xAVX</a:t>
            </a:r>
            <a:r>
              <a:rPr lang="en-US" sz="2000" b="1" dirty="0">
                <a:latin typeface="Courier New" pitchFamily="49" charset="0"/>
              </a:rPr>
              <a:t> -</a:t>
            </a:r>
            <a:r>
              <a:rPr lang="en-US" sz="2000" b="1" dirty="0" err="1">
                <a:latin typeface="Courier New" pitchFamily="49" charset="0"/>
              </a:rPr>
              <a:t>xhost</a:t>
            </a:r>
            <a:endParaRPr lang="en-US" sz="2000" b="1" dirty="0">
              <a:latin typeface="Courier New" pitchFamily="49" charset="0"/>
            </a:endParaRPr>
          </a:p>
          <a:p>
            <a:pPr>
              <a:lnSpc>
                <a:spcPct val="70000"/>
              </a:lnSpc>
            </a:pPr>
            <a:r>
              <a:rPr lang="en-US" sz="2000" dirty="0"/>
              <a:t>Portland Group f90</a:t>
            </a:r>
          </a:p>
          <a:p>
            <a:pPr>
              <a:lnSpc>
                <a:spcPct val="60000"/>
              </a:lnSpc>
              <a:buNone/>
            </a:pPr>
            <a:r>
              <a:rPr lang="en-US" sz="2000" b="1" dirty="0">
                <a:latin typeface="Courier New" pitchFamily="49" charset="0"/>
              </a:rPr>
              <a:t>		pgf90 –O3 -</a:t>
            </a:r>
            <a:r>
              <a:rPr lang="en-US" sz="2000" b="1" dirty="0" err="1">
                <a:latin typeface="Courier New" pitchFamily="49" charset="0"/>
              </a:rPr>
              <a:t>tp</a:t>
            </a:r>
            <a:r>
              <a:rPr lang="en-US" sz="2000" b="1" dirty="0">
                <a:latin typeface="Courier New" pitchFamily="49" charset="0"/>
              </a:rPr>
              <a:t>=</a:t>
            </a:r>
            <a:r>
              <a:rPr lang="en-US" sz="2000" b="1" dirty="0" err="1">
                <a:latin typeface="Courier New" pitchFamily="49" charset="0"/>
              </a:rPr>
              <a:t>sandybridge</a:t>
            </a:r>
            <a:endParaRPr lang="en-US" sz="2000" b="1" dirty="0">
              <a:latin typeface="Courier New" pitchFamily="49" charset="0"/>
            </a:endParaRPr>
          </a:p>
          <a:p>
            <a:pPr>
              <a:lnSpc>
                <a:spcPct val="80000"/>
              </a:lnSpc>
            </a:pPr>
            <a:r>
              <a:rPr lang="en-US" sz="2000" dirty="0"/>
              <a:t>NAG f95</a:t>
            </a:r>
          </a:p>
          <a:p>
            <a:pPr>
              <a:lnSpc>
                <a:spcPct val="70000"/>
              </a:lnSpc>
              <a:buFont typeface="Wingdings" pitchFamily="2" charset="2"/>
              <a:buNone/>
            </a:pPr>
            <a:r>
              <a:rPr lang="en-US" sz="2000" b="1" dirty="0">
                <a:latin typeface="Courier New" pitchFamily="49" charset="0"/>
              </a:rPr>
              <a:t>		</a:t>
            </a:r>
            <a:r>
              <a:rPr lang="en-US" sz="2000" b="1" dirty="0" err="1" smtClean="0">
                <a:latin typeface="Courier New" pitchFamily="49" charset="0"/>
              </a:rPr>
              <a:t>nagfor</a:t>
            </a:r>
            <a:r>
              <a:rPr lang="en-US" sz="2000" b="1" dirty="0" smtClean="0">
                <a:latin typeface="Courier New" pitchFamily="49" charset="0"/>
              </a:rPr>
              <a:t> –O4 </a:t>
            </a:r>
            <a:r>
              <a:rPr lang="en-US" sz="2000" b="1" dirty="0">
                <a:latin typeface="Courier New" pitchFamily="49" charset="0"/>
              </a:rPr>
              <a:t>–</a:t>
            </a:r>
            <a:r>
              <a:rPr lang="en-US" sz="2000" b="1" dirty="0" err="1" smtClean="0">
                <a:latin typeface="Courier New" pitchFamily="49" charset="0"/>
              </a:rPr>
              <a:t>Ounsafe</a:t>
            </a:r>
            <a:endParaRPr lang="en-US" sz="2000" b="1" dirty="0">
              <a:latin typeface="Courier New" pitchFamily="49" charset="0"/>
            </a:endParaRPr>
          </a:p>
        </p:txBody>
      </p:sp>
    </p:spTree>
    <p:custDataLst>
      <p:tags r:id="rId1"/>
    </p:custDataLst>
    <p:extLst>
      <p:ext uri="{BB962C8B-B14F-4D97-AF65-F5344CB8AC3E}">
        <p14:creationId xmlns:p14="http://schemas.microsoft.com/office/powerpoint/2010/main" val="14054903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5E86ED55-52B6-41D2-BC02-EE9E10AAD44C}" type="slidenum">
              <a:rPr lang="en-US"/>
              <a:pPr/>
              <a:t>84</a:t>
            </a:fld>
            <a:endParaRPr lang="en-US"/>
          </a:p>
        </p:txBody>
      </p:sp>
      <p:sp>
        <p:nvSpPr>
          <p:cNvPr id="670722" name="Rectangle 2"/>
          <p:cNvSpPr>
            <a:spLocks noGrp="1" noChangeArrowheads="1"/>
          </p:cNvSpPr>
          <p:nvPr>
            <p:ph type="title"/>
          </p:nvPr>
        </p:nvSpPr>
        <p:spPr/>
        <p:txBody>
          <a:bodyPr/>
          <a:lstStyle/>
          <a:p>
            <a:r>
              <a:rPr lang="en-US"/>
              <a:t>What Does the Compiler Do? #1</a:t>
            </a:r>
          </a:p>
        </p:txBody>
      </p:sp>
      <p:sp>
        <p:nvSpPr>
          <p:cNvPr id="670723" name="Rectangle 3"/>
          <p:cNvSpPr>
            <a:spLocks noGrp="1" noChangeArrowheads="1"/>
          </p:cNvSpPr>
          <p:nvPr>
            <p:ph type="body" idx="1"/>
          </p:nvPr>
        </p:nvSpPr>
        <p:spPr>
          <a:xfrm>
            <a:off x="609600" y="1371600"/>
            <a:ext cx="8153400" cy="4648200"/>
          </a:xfrm>
        </p:spPr>
        <p:txBody>
          <a:bodyPr/>
          <a:lstStyle/>
          <a:p>
            <a:pPr>
              <a:lnSpc>
                <a:spcPct val="90000"/>
              </a:lnSpc>
              <a:buFont typeface="Wingdings" pitchFamily="2" charset="2"/>
              <a:buNone/>
            </a:pPr>
            <a:r>
              <a:rPr lang="en-US" dirty="0"/>
              <a:t>Example: NAG </a:t>
            </a:r>
            <a:r>
              <a:rPr lang="en-US" b="1" dirty="0" err="1" smtClean="0">
                <a:latin typeface="Courier New" pitchFamily="49" charset="0"/>
              </a:rPr>
              <a:t>nagfor</a:t>
            </a:r>
            <a:r>
              <a:rPr lang="en-US" dirty="0" smtClean="0"/>
              <a:t> </a:t>
            </a:r>
            <a:r>
              <a:rPr lang="en-US" dirty="0"/>
              <a:t>compiler </a:t>
            </a:r>
            <a:r>
              <a:rPr lang="en-US" sz="2000" baseline="30000" dirty="0"/>
              <a:t>[4]</a:t>
            </a:r>
            <a:endParaRPr lang="en-US" dirty="0"/>
          </a:p>
          <a:p>
            <a:pPr>
              <a:lnSpc>
                <a:spcPct val="90000"/>
              </a:lnSpc>
              <a:buFont typeface="Wingdings" pitchFamily="2" charset="2"/>
              <a:buNone/>
            </a:pPr>
            <a:r>
              <a:rPr lang="en-US" b="1" dirty="0">
                <a:latin typeface="Courier New" pitchFamily="49" charset="0"/>
              </a:rPr>
              <a:t>  </a:t>
            </a:r>
            <a:r>
              <a:rPr lang="en-US" b="1" dirty="0" err="1" smtClean="0">
                <a:latin typeface="Courier New" pitchFamily="49" charset="0"/>
              </a:rPr>
              <a:t>nagfor</a:t>
            </a:r>
            <a:r>
              <a:rPr lang="en-US" b="1" dirty="0" smtClean="0">
                <a:latin typeface="Courier New" pitchFamily="49" charset="0"/>
              </a:rPr>
              <a:t> </a:t>
            </a:r>
            <a:r>
              <a:rPr lang="en-US" b="1" dirty="0">
                <a:latin typeface="Courier New" pitchFamily="49" charset="0"/>
              </a:rPr>
              <a:t>–O&lt;level&gt; source.f90</a:t>
            </a:r>
          </a:p>
          <a:p>
            <a:pPr>
              <a:lnSpc>
                <a:spcPct val="90000"/>
              </a:lnSpc>
              <a:buFont typeface="Wingdings" pitchFamily="2" charset="2"/>
              <a:buNone/>
            </a:pPr>
            <a:r>
              <a:rPr lang="en-US" dirty="0"/>
              <a:t>Possible levels are </a:t>
            </a:r>
            <a:r>
              <a:rPr lang="en-US" b="1" dirty="0">
                <a:latin typeface="Courier New" pitchFamily="49" charset="0"/>
              </a:rPr>
              <a:t>–O0, -O1, -O2, -O3, -O4</a:t>
            </a:r>
            <a:r>
              <a:rPr lang="en-US" dirty="0"/>
              <a:t>:</a:t>
            </a:r>
          </a:p>
          <a:p>
            <a:pPr>
              <a:lnSpc>
                <a:spcPct val="90000"/>
              </a:lnSpc>
              <a:buFont typeface="Wingdings" pitchFamily="2" charset="2"/>
              <a:buNone/>
            </a:pPr>
            <a:r>
              <a:rPr lang="en-US" sz="2000" b="1" dirty="0">
                <a:latin typeface="Courier New" pitchFamily="49" charset="0"/>
              </a:rPr>
              <a:t>  -O0    No </a:t>
            </a:r>
            <a:r>
              <a:rPr lang="en-US" sz="2000" b="1" dirty="0" err="1">
                <a:latin typeface="Courier New" pitchFamily="49" charset="0"/>
              </a:rPr>
              <a:t>optimisation</a:t>
            </a:r>
            <a:r>
              <a:rPr lang="en-US" sz="2000" b="1" dirty="0">
                <a:latin typeface="Courier New" pitchFamily="49" charset="0"/>
              </a:rPr>
              <a:t>. …</a:t>
            </a:r>
          </a:p>
          <a:p>
            <a:pPr>
              <a:lnSpc>
                <a:spcPct val="80000"/>
              </a:lnSpc>
              <a:buFont typeface="Wingdings" pitchFamily="2" charset="2"/>
              <a:buNone/>
            </a:pPr>
            <a:r>
              <a:rPr lang="en-US" sz="2000" b="1" dirty="0">
                <a:latin typeface="Courier New" pitchFamily="49" charset="0"/>
              </a:rPr>
              <a:t>  -O1    Minimal quick </a:t>
            </a:r>
            <a:r>
              <a:rPr lang="en-US" sz="2000" b="1" dirty="0" err="1">
                <a:latin typeface="Courier New" pitchFamily="49" charset="0"/>
              </a:rPr>
              <a:t>optimisation</a:t>
            </a:r>
            <a:r>
              <a:rPr lang="en-US" sz="2000" b="1" dirty="0">
                <a:latin typeface="Courier New" pitchFamily="49" charset="0"/>
              </a:rPr>
              <a:t>.</a:t>
            </a:r>
          </a:p>
          <a:p>
            <a:pPr>
              <a:lnSpc>
                <a:spcPct val="80000"/>
              </a:lnSpc>
              <a:buFont typeface="Wingdings" pitchFamily="2" charset="2"/>
              <a:buNone/>
            </a:pPr>
            <a:r>
              <a:rPr lang="en-US" sz="2000" b="1" dirty="0">
                <a:latin typeface="Courier New" pitchFamily="49" charset="0"/>
              </a:rPr>
              <a:t>  -O2    Normal </a:t>
            </a:r>
            <a:r>
              <a:rPr lang="en-US" sz="2000" b="1" dirty="0" err="1">
                <a:latin typeface="Courier New" pitchFamily="49" charset="0"/>
              </a:rPr>
              <a:t>optimisation</a:t>
            </a:r>
            <a:r>
              <a:rPr lang="en-US" sz="2000" b="1" dirty="0">
                <a:latin typeface="Courier New" pitchFamily="49" charset="0"/>
              </a:rPr>
              <a:t>.</a:t>
            </a:r>
          </a:p>
          <a:p>
            <a:pPr>
              <a:lnSpc>
                <a:spcPct val="80000"/>
              </a:lnSpc>
              <a:buFont typeface="Wingdings" pitchFamily="2" charset="2"/>
              <a:buNone/>
            </a:pPr>
            <a:r>
              <a:rPr lang="en-US" sz="2000" b="1" dirty="0">
                <a:latin typeface="Courier New" pitchFamily="49" charset="0"/>
              </a:rPr>
              <a:t>  -O3    Further </a:t>
            </a:r>
            <a:r>
              <a:rPr lang="en-US" sz="2000" b="1" dirty="0" err="1">
                <a:latin typeface="Courier New" pitchFamily="49" charset="0"/>
              </a:rPr>
              <a:t>optimisation</a:t>
            </a:r>
            <a:r>
              <a:rPr lang="en-US" sz="2000" b="1" dirty="0">
                <a:latin typeface="Courier New" pitchFamily="49" charset="0"/>
              </a:rPr>
              <a:t>.</a:t>
            </a:r>
          </a:p>
          <a:p>
            <a:pPr>
              <a:lnSpc>
                <a:spcPct val="80000"/>
              </a:lnSpc>
              <a:buFont typeface="Wingdings" pitchFamily="2" charset="2"/>
              <a:buNone/>
            </a:pPr>
            <a:r>
              <a:rPr lang="en-US" sz="2000" b="1" dirty="0">
                <a:latin typeface="Courier New" pitchFamily="49" charset="0"/>
              </a:rPr>
              <a:t>  -O4    Maximal </a:t>
            </a:r>
            <a:r>
              <a:rPr lang="en-US" sz="2000" b="1" dirty="0" err="1">
                <a:latin typeface="Courier New" pitchFamily="49" charset="0"/>
              </a:rPr>
              <a:t>optimisation</a:t>
            </a:r>
            <a:r>
              <a:rPr lang="en-US" sz="2000" b="1" dirty="0">
                <a:latin typeface="Courier New" pitchFamily="49" charset="0"/>
              </a:rPr>
              <a:t>.</a:t>
            </a:r>
            <a:endParaRPr lang="en-US" sz="2000" baseline="30000" dirty="0"/>
          </a:p>
          <a:p>
            <a:pPr>
              <a:lnSpc>
                <a:spcPct val="80000"/>
              </a:lnSpc>
              <a:buFont typeface="Wingdings" pitchFamily="2" charset="2"/>
              <a:buNone/>
            </a:pPr>
            <a:r>
              <a:rPr lang="en-US" dirty="0"/>
              <a:t>The man page is pretty cryptic.</a:t>
            </a:r>
          </a:p>
          <a:p>
            <a:pPr>
              <a:lnSpc>
                <a:spcPct val="90000"/>
              </a:lnSpc>
              <a:buFont typeface="Wingdings" pitchFamily="2" charset="2"/>
              <a:buNone/>
            </a:pPr>
            <a:endParaRPr lang="en-US" baseline="30000" dirty="0"/>
          </a:p>
        </p:txBody>
      </p:sp>
    </p:spTree>
    <p:custDataLst>
      <p:tags r:id="rId1"/>
    </p:custDataLst>
    <p:extLst>
      <p:ext uri="{BB962C8B-B14F-4D97-AF65-F5344CB8AC3E}">
        <p14:creationId xmlns:p14="http://schemas.microsoft.com/office/powerpoint/2010/main" val="18619708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BCBF3AE2-56E3-4438-BE3F-379B6D9CF695}" type="slidenum">
              <a:rPr lang="en-US"/>
              <a:pPr/>
              <a:t>85</a:t>
            </a:fld>
            <a:endParaRPr lang="en-US"/>
          </a:p>
        </p:txBody>
      </p:sp>
      <p:sp>
        <p:nvSpPr>
          <p:cNvPr id="671746" name="Rectangle 2"/>
          <p:cNvSpPr>
            <a:spLocks noGrp="1" noChangeArrowheads="1"/>
          </p:cNvSpPr>
          <p:nvPr>
            <p:ph type="title"/>
          </p:nvPr>
        </p:nvSpPr>
        <p:spPr/>
        <p:txBody>
          <a:bodyPr/>
          <a:lstStyle/>
          <a:p>
            <a:r>
              <a:rPr lang="en-US"/>
              <a:t>What Does the Compiler Do? #2</a:t>
            </a:r>
          </a:p>
        </p:txBody>
      </p:sp>
      <p:sp>
        <p:nvSpPr>
          <p:cNvPr id="671747" name="Rectangle 3"/>
          <p:cNvSpPr>
            <a:spLocks noGrp="1" noChangeArrowheads="1"/>
          </p:cNvSpPr>
          <p:nvPr>
            <p:ph type="body" idx="1"/>
          </p:nvPr>
        </p:nvSpPr>
        <p:spPr>
          <a:xfrm>
            <a:off x="609600" y="1371600"/>
            <a:ext cx="8153400" cy="4648200"/>
          </a:xfrm>
        </p:spPr>
        <p:txBody>
          <a:bodyPr/>
          <a:lstStyle/>
          <a:p>
            <a:pPr>
              <a:lnSpc>
                <a:spcPct val="80000"/>
              </a:lnSpc>
              <a:buFont typeface="Wingdings" pitchFamily="2" charset="2"/>
              <a:buNone/>
            </a:pPr>
            <a:r>
              <a:rPr lang="en-US" dirty="0"/>
              <a:t>Example: Intel </a:t>
            </a:r>
            <a:r>
              <a:rPr lang="en-US" b="1" dirty="0" err="1">
                <a:latin typeface="Courier New" pitchFamily="49" charset="0"/>
              </a:rPr>
              <a:t>ifort</a:t>
            </a:r>
            <a:r>
              <a:rPr lang="en-US" dirty="0"/>
              <a:t> compiler </a:t>
            </a:r>
            <a:r>
              <a:rPr lang="en-US" baseline="30000" dirty="0"/>
              <a:t>[5]</a:t>
            </a:r>
            <a:endParaRPr lang="en-US" dirty="0"/>
          </a:p>
          <a:p>
            <a:pPr>
              <a:lnSpc>
                <a:spcPct val="80000"/>
              </a:lnSpc>
              <a:buFont typeface="Wingdings" pitchFamily="2" charset="2"/>
              <a:buNone/>
            </a:pPr>
            <a:r>
              <a:rPr lang="en-US" b="1" dirty="0">
                <a:latin typeface="Courier New" pitchFamily="49" charset="0"/>
              </a:rPr>
              <a:t>  </a:t>
            </a:r>
            <a:r>
              <a:rPr lang="en-US" b="1" dirty="0" err="1">
                <a:latin typeface="Courier New" pitchFamily="49" charset="0"/>
              </a:rPr>
              <a:t>ifort</a:t>
            </a:r>
            <a:r>
              <a:rPr lang="en-US" b="1" dirty="0">
                <a:latin typeface="Courier New" pitchFamily="49" charset="0"/>
              </a:rPr>
              <a:t> –O&lt;level&gt; source.f90</a:t>
            </a:r>
          </a:p>
          <a:p>
            <a:pPr>
              <a:lnSpc>
                <a:spcPct val="80000"/>
              </a:lnSpc>
              <a:buFont typeface="Wingdings" pitchFamily="2" charset="2"/>
              <a:buNone/>
            </a:pPr>
            <a:r>
              <a:rPr lang="en-US" dirty="0"/>
              <a:t>Possible levels are  </a:t>
            </a:r>
            <a:r>
              <a:rPr lang="en-US" b="1" dirty="0">
                <a:latin typeface="Courier New" pitchFamily="49" charset="0"/>
              </a:rPr>
              <a:t>–O0, -O1, -O2, -O3</a:t>
            </a:r>
            <a:r>
              <a:rPr lang="en-US" dirty="0"/>
              <a:t>:</a:t>
            </a:r>
          </a:p>
          <a:p>
            <a:pPr>
              <a:lnSpc>
                <a:spcPct val="80000"/>
              </a:lnSpc>
              <a:buFont typeface="Wingdings" pitchFamily="2" charset="2"/>
              <a:buNone/>
            </a:pPr>
            <a:r>
              <a:rPr lang="en-US" sz="1900" b="1" dirty="0">
                <a:latin typeface="Courier New" pitchFamily="49" charset="0"/>
              </a:rPr>
              <a:t>  -O0    Disables </a:t>
            </a:r>
            <a:r>
              <a:rPr lang="en-US" sz="1900" b="1" dirty="0" smtClean="0">
                <a:latin typeface="Courier New" pitchFamily="49" charset="0"/>
              </a:rPr>
              <a:t>all </a:t>
            </a:r>
            <a:r>
              <a:rPr lang="en-US" sz="1900" b="1" dirty="0">
                <a:latin typeface="Courier New" pitchFamily="49" charset="0"/>
              </a:rPr>
              <a:t>optimizations. </a:t>
            </a:r>
            <a:r>
              <a:rPr lang="en-US" sz="1900" b="1" dirty="0" smtClean="0">
                <a:latin typeface="Courier New" pitchFamily="49" charset="0"/>
              </a:rPr>
              <a:t>....</a:t>
            </a:r>
            <a:endParaRPr lang="en-US" sz="1900" b="1" dirty="0">
              <a:latin typeface="Courier New" pitchFamily="49" charset="0"/>
            </a:endParaRPr>
          </a:p>
          <a:p>
            <a:pPr>
              <a:lnSpc>
                <a:spcPct val="80000"/>
              </a:lnSpc>
              <a:buFont typeface="Wingdings" pitchFamily="2" charset="2"/>
              <a:buNone/>
            </a:pPr>
            <a:r>
              <a:rPr lang="en-US" sz="1900" b="1" dirty="0">
                <a:latin typeface="Courier New" pitchFamily="49" charset="0"/>
              </a:rPr>
              <a:t>  -O1    </a:t>
            </a:r>
            <a:r>
              <a:rPr lang="en-US" sz="1900" b="1" dirty="0" smtClean="0">
                <a:latin typeface="Courier New" pitchFamily="49" charset="0"/>
              </a:rPr>
              <a:t>Enables </a:t>
            </a:r>
            <a:r>
              <a:rPr lang="en-US" sz="1900" b="1" dirty="0">
                <a:latin typeface="Courier New" pitchFamily="49" charset="0"/>
              </a:rPr>
              <a:t>optimizations for </a:t>
            </a:r>
            <a:r>
              <a:rPr lang="en-US" sz="1900" b="1" dirty="0" smtClean="0">
                <a:latin typeface="Courier New" pitchFamily="49" charset="0"/>
              </a:rPr>
              <a:t>speed ....</a:t>
            </a:r>
            <a:endParaRPr lang="en-US" sz="1900" b="1" dirty="0">
              <a:latin typeface="Courier New" pitchFamily="49" charset="0"/>
            </a:endParaRPr>
          </a:p>
          <a:p>
            <a:pPr>
              <a:lnSpc>
                <a:spcPct val="80000"/>
              </a:lnSpc>
              <a:buFont typeface="Wingdings" pitchFamily="2" charset="2"/>
              <a:buNone/>
            </a:pPr>
            <a:r>
              <a:rPr lang="en-US" sz="1900" b="1" dirty="0">
                <a:latin typeface="Courier New" pitchFamily="49" charset="0"/>
              </a:rPr>
              <a:t>  -O2    </a:t>
            </a:r>
            <a:r>
              <a:rPr lang="en-US" sz="1900" b="1" dirty="0" smtClean="0">
                <a:latin typeface="Courier New" pitchFamily="49" charset="0"/>
              </a:rPr>
              <a:t>....</a:t>
            </a:r>
            <a:endParaRPr lang="en-US" sz="1900" b="1" dirty="0">
              <a:latin typeface="Courier New" pitchFamily="49" charset="0"/>
            </a:endParaRPr>
          </a:p>
          <a:p>
            <a:pPr>
              <a:lnSpc>
                <a:spcPct val="80000"/>
              </a:lnSpc>
              <a:buFont typeface="Wingdings" pitchFamily="2" charset="2"/>
              <a:buNone/>
            </a:pPr>
            <a:r>
              <a:rPr lang="en-US" sz="1900" b="1" dirty="0">
                <a:latin typeface="Courier New" pitchFamily="49" charset="0"/>
              </a:rPr>
              <a:t>   </a:t>
            </a:r>
            <a:r>
              <a:rPr lang="en-US" sz="1900" b="1" dirty="0" err="1">
                <a:latin typeface="Courier New" pitchFamily="49" charset="0"/>
              </a:rPr>
              <a:t>Inlining</a:t>
            </a:r>
            <a:r>
              <a:rPr lang="en-US" sz="1900" b="1" dirty="0">
                <a:latin typeface="Courier New" pitchFamily="49" charset="0"/>
              </a:rPr>
              <a:t> of </a:t>
            </a:r>
            <a:r>
              <a:rPr lang="en-US" sz="1900" b="1" dirty="0" err="1">
                <a:latin typeface="Courier New" pitchFamily="49" charset="0"/>
              </a:rPr>
              <a:t>intrinsics</a:t>
            </a:r>
            <a:r>
              <a:rPr lang="en-US" sz="1900" b="1" dirty="0">
                <a:latin typeface="Courier New" pitchFamily="49" charset="0"/>
              </a:rPr>
              <a:t>.</a:t>
            </a:r>
          </a:p>
          <a:p>
            <a:pPr>
              <a:lnSpc>
                <a:spcPct val="80000"/>
              </a:lnSpc>
              <a:buFont typeface="Wingdings" pitchFamily="2" charset="2"/>
              <a:buNone/>
            </a:pPr>
            <a:r>
              <a:rPr lang="en-US" sz="1900" b="1" dirty="0">
                <a:latin typeface="Courier New" pitchFamily="49" charset="0"/>
              </a:rPr>
              <a:t>   Intra-file </a:t>
            </a:r>
            <a:r>
              <a:rPr lang="en-US" sz="1900" b="1" dirty="0" err="1">
                <a:latin typeface="Courier New" pitchFamily="49" charset="0"/>
              </a:rPr>
              <a:t>interprocedural</a:t>
            </a:r>
            <a:r>
              <a:rPr lang="en-US" sz="1900" b="1" dirty="0">
                <a:latin typeface="Courier New" pitchFamily="49" charset="0"/>
              </a:rPr>
              <a:t> optimizations, which include: </a:t>
            </a:r>
            <a:r>
              <a:rPr lang="fr-FR" sz="1900" b="1" dirty="0" err="1">
                <a:latin typeface="Courier New" pitchFamily="49" charset="0"/>
              </a:rPr>
              <a:t>inlining</a:t>
            </a:r>
            <a:r>
              <a:rPr lang="fr-FR" sz="1900" b="1" dirty="0">
                <a:latin typeface="Courier New" pitchFamily="49" charset="0"/>
              </a:rPr>
              <a:t>, constant propagation, </a:t>
            </a:r>
            <a:r>
              <a:rPr lang="fr-FR" sz="1900" b="1" dirty="0" err="1">
                <a:latin typeface="Courier New" pitchFamily="49" charset="0"/>
              </a:rPr>
              <a:t>forward</a:t>
            </a:r>
            <a:r>
              <a:rPr lang="fr-FR" sz="1900" b="1" dirty="0">
                <a:latin typeface="Courier New" pitchFamily="49" charset="0"/>
              </a:rPr>
              <a:t> substitution, routine </a:t>
            </a:r>
            <a:r>
              <a:rPr lang="en-US" sz="1900" b="1" dirty="0">
                <a:latin typeface="Courier New" pitchFamily="49" charset="0"/>
              </a:rPr>
              <a:t>attribute propagation, variable address-taken analysis, dead static function elimination, and removal of unreferenced variables.</a:t>
            </a:r>
          </a:p>
          <a:p>
            <a:pPr>
              <a:lnSpc>
                <a:spcPct val="80000"/>
              </a:lnSpc>
              <a:buNone/>
            </a:pPr>
            <a:r>
              <a:rPr lang="en-US" sz="1900" b="1" dirty="0">
                <a:latin typeface="Courier New" pitchFamily="49" charset="0"/>
              </a:rPr>
              <a:t>  -O3    Performs </a:t>
            </a:r>
            <a:r>
              <a:rPr lang="en-US" sz="1900" b="1" dirty="0" smtClean="0">
                <a:latin typeface="Courier New" pitchFamily="49" charset="0"/>
              </a:rPr>
              <a:t>O2 optimizations </a:t>
            </a:r>
            <a:r>
              <a:rPr lang="en-US" sz="1900" b="1" dirty="0">
                <a:latin typeface="Courier New" pitchFamily="49" charset="0"/>
              </a:rPr>
              <a:t>and </a:t>
            </a:r>
            <a:r>
              <a:rPr lang="en-US" sz="1900" b="1" dirty="0" smtClean="0">
                <a:latin typeface="Courier New" pitchFamily="49" charset="0"/>
              </a:rPr>
              <a:t>enables more </a:t>
            </a:r>
            <a:r>
              <a:rPr lang="en-US" sz="1900" b="1" dirty="0">
                <a:latin typeface="Courier New" pitchFamily="49" charset="0"/>
              </a:rPr>
              <a:t>aggressive  </a:t>
            </a:r>
            <a:r>
              <a:rPr lang="en-US" sz="1900" b="1" dirty="0" smtClean="0">
                <a:latin typeface="Courier New" pitchFamily="49" charset="0"/>
              </a:rPr>
              <a:t> loop transformations such </a:t>
            </a:r>
            <a:r>
              <a:rPr lang="en-US" sz="1900" b="1" dirty="0">
                <a:latin typeface="Courier New" pitchFamily="49" charset="0"/>
              </a:rPr>
              <a:t>as Fusion, Block-Unroll-and-Jam,  </a:t>
            </a:r>
            <a:r>
              <a:rPr lang="en-US" sz="1900" b="1" dirty="0" smtClean="0">
                <a:latin typeface="Courier New" pitchFamily="49" charset="0"/>
              </a:rPr>
              <a:t>and </a:t>
            </a:r>
            <a:r>
              <a:rPr lang="en-US" sz="1900" b="1" dirty="0">
                <a:latin typeface="Courier New" pitchFamily="49" charset="0"/>
              </a:rPr>
              <a:t>collapsing IF statements</a:t>
            </a:r>
            <a:r>
              <a:rPr lang="en-US" sz="1900" b="1" dirty="0" smtClean="0">
                <a:latin typeface="Courier New" pitchFamily="49" charset="0"/>
              </a:rPr>
              <a:t>. ...</a:t>
            </a:r>
            <a:endParaRPr lang="en-US" sz="1900" baseline="30000" dirty="0"/>
          </a:p>
        </p:txBody>
      </p:sp>
    </p:spTree>
    <p:custDataLst>
      <p:tags r:id="rId1"/>
    </p:custDataLst>
    <p:extLst>
      <p:ext uri="{BB962C8B-B14F-4D97-AF65-F5344CB8AC3E}">
        <p14:creationId xmlns:p14="http://schemas.microsoft.com/office/powerpoint/2010/main" val="26631653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4"/>
          <p:cNvSpPr>
            <a:spLocks noGrp="1"/>
          </p:cNvSpPr>
          <p:nvPr>
            <p:ph type="sldNum" sz="quarter" idx="11"/>
          </p:nvPr>
        </p:nvSpPr>
        <p:spPr/>
        <p:txBody>
          <a:bodyPr/>
          <a:lstStyle/>
          <a:p>
            <a:fld id="{7AAB1229-5044-4F1C-9E26-403064C2679F}" type="slidenum">
              <a:rPr lang="en-US"/>
              <a:pPr/>
              <a:t>86</a:t>
            </a:fld>
            <a:endParaRPr lang="en-US"/>
          </a:p>
        </p:txBody>
      </p:sp>
      <p:sp>
        <p:nvSpPr>
          <p:cNvPr id="672770" name="Rectangle 2"/>
          <p:cNvSpPr>
            <a:spLocks noGrp="1" noChangeArrowheads="1"/>
          </p:cNvSpPr>
          <p:nvPr>
            <p:ph type="title"/>
          </p:nvPr>
        </p:nvSpPr>
        <p:spPr/>
        <p:txBody>
          <a:bodyPr/>
          <a:lstStyle/>
          <a:p>
            <a:r>
              <a:rPr lang="en-US"/>
              <a:t>Arithmetic Operation Speeds</a:t>
            </a:r>
          </a:p>
        </p:txBody>
      </p:sp>
      <p:graphicFrame>
        <p:nvGraphicFramePr>
          <p:cNvPr id="672771" name="Object 3"/>
          <p:cNvGraphicFramePr>
            <a:graphicFrameLocks noGrp="1" noChangeAspect="1"/>
          </p:cNvGraphicFramePr>
          <p:nvPr>
            <p:ph idx="1"/>
          </p:nvPr>
        </p:nvGraphicFramePr>
        <p:xfrm>
          <a:off x="1346200" y="1066800"/>
          <a:ext cx="6391275" cy="4960938"/>
        </p:xfrm>
        <a:graphic>
          <a:graphicData uri="http://schemas.openxmlformats.org/presentationml/2006/ole">
            <mc:AlternateContent xmlns:mc="http://schemas.openxmlformats.org/markup-compatibility/2006">
              <mc:Choice xmlns:v="urn:schemas-microsoft-com:vml" Requires="v">
                <p:oleObj spid="_x0000_s12298" name="Worksheet" r:id="rId5" imgW="10001402" imgH="7762951" progId="Excel.Sheet.8">
                  <p:embed/>
                </p:oleObj>
              </mc:Choice>
              <mc:Fallback>
                <p:oleObj name="Worksheet" r:id="rId5" imgW="10001402" imgH="77629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1066800"/>
                        <a:ext cx="6391275" cy="496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457200" y="2286000"/>
            <a:ext cx="1066800" cy="2590800"/>
            <a:chOff x="185" y="1248"/>
            <a:chExt cx="672" cy="1632"/>
          </a:xfrm>
        </p:grpSpPr>
        <p:sp>
          <p:nvSpPr>
            <p:cNvPr id="672773" name="AutoShape 5"/>
            <p:cNvSpPr>
              <a:spLocks noChangeArrowheads="1"/>
            </p:cNvSpPr>
            <p:nvPr/>
          </p:nvSpPr>
          <p:spPr bwMode="auto">
            <a:xfrm>
              <a:off x="336" y="1488"/>
              <a:ext cx="384" cy="1392"/>
            </a:xfrm>
            <a:prstGeom prst="upArrow">
              <a:avLst>
                <a:gd name="adj1" fmla="val 50000"/>
                <a:gd name="adj2" fmla="val 90625"/>
              </a:avLst>
            </a:prstGeom>
            <a:solidFill>
              <a:schemeClr val="accent1"/>
            </a:solidFill>
            <a:ln w="9525">
              <a:solidFill>
                <a:schemeClr val="tx1"/>
              </a:solidFill>
              <a:miter lim="800000"/>
              <a:headEnd/>
              <a:tailEnd/>
            </a:ln>
            <a:effectLst/>
          </p:spPr>
          <p:txBody>
            <a:bodyPr wrap="none" anchor="ctr"/>
            <a:lstStyle/>
            <a:p>
              <a:endParaRPr lang="en-US"/>
            </a:p>
          </p:txBody>
        </p:sp>
        <p:sp>
          <p:nvSpPr>
            <p:cNvPr id="672774" name="Text Box 6"/>
            <p:cNvSpPr txBox="1">
              <a:spLocks noChangeArrowheads="1"/>
            </p:cNvSpPr>
            <p:nvPr/>
          </p:nvSpPr>
          <p:spPr bwMode="auto">
            <a:xfrm>
              <a:off x="185" y="1248"/>
              <a:ext cx="672" cy="288"/>
            </a:xfrm>
            <a:prstGeom prst="rect">
              <a:avLst/>
            </a:prstGeom>
            <a:noFill/>
            <a:ln w="9525">
              <a:noFill/>
              <a:miter lim="800000"/>
              <a:headEnd/>
              <a:tailEnd/>
            </a:ln>
            <a:effectLst/>
          </p:spPr>
          <p:txBody>
            <a:bodyPr>
              <a:spAutoFit/>
            </a:bodyPr>
            <a:lstStyle/>
            <a:p>
              <a:pPr>
                <a:spcBef>
                  <a:spcPct val="50000"/>
                </a:spcBef>
              </a:pPr>
              <a:r>
                <a:rPr lang="en-US" sz="2400" b="1"/>
                <a:t>Better</a:t>
              </a:r>
            </a:p>
          </p:txBody>
        </p:sp>
      </p:grpSp>
    </p:spTree>
    <p:custDataLst>
      <p:tags r:id="rId2"/>
    </p:custDataLst>
    <p:extLst>
      <p:ext uri="{BB962C8B-B14F-4D97-AF65-F5344CB8AC3E}">
        <p14:creationId xmlns:p14="http://schemas.microsoft.com/office/powerpoint/2010/main" val="32493371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C44D6EFC-9CEA-4075-87DF-AE7CD1679D77}" type="slidenum">
              <a:rPr lang="en-US"/>
              <a:pPr/>
              <a:t>87</a:t>
            </a:fld>
            <a:endParaRPr lang="en-US"/>
          </a:p>
        </p:txBody>
      </p:sp>
      <p:sp>
        <p:nvSpPr>
          <p:cNvPr id="673794" name="Rectangle 2"/>
          <p:cNvSpPr>
            <a:spLocks noGrp="1" noChangeArrowheads="1"/>
          </p:cNvSpPr>
          <p:nvPr>
            <p:ph type="title"/>
          </p:nvPr>
        </p:nvSpPr>
        <p:spPr/>
        <p:txBody>
          <a:bodyPr/>
          <a:lstStyle/>
          <a:p>
            <a:r>
              <a:rPr lang="en-US"/>
              <a:t>Optimization Performance</a:t>
            </a:r>
          </a:p>
        </p:txBody>
      </p:sp>
      <p:graphicFrame>
        <p:nvGraphicFramePr>
          <p:cNvPr id="673795" name="Object 3"/>
          <p:cNvGraphicFramePr>
            <a:graphicFrameLocks noChangeAspect="1"/>
          </p:cNvGraphicFramePr>
          <p:nvPr/>
        </p:nvGraphicFramePr>
        <p:xfrm>
          <a:off x="1371600" y="1295400"/>
          <a:ext cx="6419850" cy="4854575"/>
        </p:xfrm>
        <a:graphic>
          <a:graphicData uri="http://schemas.openxmlformats.org/presentationml/2006/ole">
            <mc:AlternateContent xmlns:mc="http://schemas.openxmlformats.org/markup-compatibility/2006">
              <mc:Choice xmlns:v="urn:schemas-microsoft-com:vml" Requires="v">
                <p:oleObj spid="_x0000_s13322" name="Worksheet" r:id="rId5" imgW="10351440" imgH="7817040" progId="Excel.Sheet.8">
                  <p:embed/>
                </p:oleObj>
              </mc:Choice>
              <mc:Fallback>
                <p:oleObj name="Worksheet" r:id="rId5" imgW="10351440" imgH="78170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95400"/>
                        <a:ext cx="6419850"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457200" y="2286000"/>
            <a:ext cx="1066800" cy="2590800"/>
            <a:chOff x="185" y="1248"/>
            <a:chExt cx="672" cy="1632"/>
          </a:xfrm>
        </p:grpSpPr>
        <p:sp>
          <p:nvSpPr>
            <p:cNvPr id="673797" name="AutoShape 5"/>
            <p:cNvSpPr>
              <a:spLocks noChangeArrowheads="1"/>
            </p:cNvSpPr>
            <p:nvPr/>
          </p:nvSpPr>
          <p:spPr bwMode="auto">
            <a:xfrm>
              <a:off x="336" y="1488"/>
              <a:ext cx="384" cy="1392"/>
            </a:xfrm>
            <a:prstGeom prst="upArrow">
              <a:avLst>
                <a:gd name="adj1" fmla="val 50000"/>
                <a:gd name="adj2" fmla="val 90625"/>
              </a:avLst>
            </a:prstGeom>
            <a:solidFill>
              <a:schemeClr val="accent1"/>
            </a:solidFill>
            <a:ln w="9525">
              <a:solidFill>
                <a:schemeClr val="tx1"/>
              </a:solidFill>
              <a:miter lim="800000"/>
              <a:headEnd/>
              <a:tailEnd/>
            </a:ln>
            <a:effectLst/>
          </p:spPr>
          <p:txBody>
            <a:bodyPr wrap="none" anchor="ctr"/>
            <a:lstStyle/>
            <a:p>
              <a:endParaRPr lang="en-US"/>
            </a:p>
          </p:txBody>
        </p:sp>
        <p:sp>
          <p:nvSpPr>
            <p:cNvPr id="673798" name="Text Box 6"/>
            <p:cNvSpPr txBox="1">
              <a:spLocks noChangeArrowheads="1"/>
            </p:cNvSpPr>
            <p:nvPr/>
          </p:nvSpPr>
          <p:spPr bwMode="auto">
            <a:xfrm>
              <a:off x="185" y="1248"/>
              <a:ext cx="672" cy="288"/>
            </a:xfrm>
            <a:prstGeom prst="rect">
              <a:avLst/>
            </a:prstGeom>
            <a:noFill/>
            <a:ln w="9525">
              <a:noFill/>
              <a:miter lim="800000"/>
              <a:headEnd/>
              <a:tailEnd/>
            </a:ln>
            <a:effectLst/>
          </p:spPr>
          <p:txBody>
            <a:bodyPr>
              <a:spAutoFit/>
            </a:bodyPr>
            <a:lstStyle/>
            <a:p>
              <a:pPr>
                <a:spcBef>
                  <a:spcPct val="50000"/>
                </a:spcBef>
              </a:pPr>
              <a:r>
                <a:rPr lang="en-US" sz="2400" b="1"/>
                <a:t>Better</a:t>
              </a:r>
            </a:p>
          </p:txBody>
        </p:sp>
      </p:grpSp>
    </p:spTree>
    <p:custDataLst>
      <p:tags r:id="rId2"/>
    </p:custDataLst>
    <p:extLst>
      <p:ext uri="{BB962C8B-B14F-4D97-AF65-F5344CB8AC3E}">
        <p14:creationId xmlns:p14="http://schemas.microsoft.com/office/powerpoint/2010/main" val="24437532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6BB0265C-D939-4659-951B-BCF72759CB6A}" type="slidenum">
              <a:rPr lang="en-US"/>
              <a:pPr/>
              <a:t>88</a:t>
            </a:fld>
            <a:endParaRPr lang="en-US"/>
          </a:p>
        </p:txBody>
      </p:sp>
      <p:sp>
        <p:nvSpPr>
          <p:cNvPr id="674818" name="Rectangle 2"/>
          <p:cNvSpPr>
            <a:spLocks noGrp="1" noChangeArrowheads="1"/>
          </p:cNvSpPr>
          <p:nvPr>
            <p:ph type="title"/>
          </p:nvPr>
        </p:nvSpPr>
        <p:spPr/>
        <p:txBody>
          <a:bodyPr/>
          <a:lstStyle/>
          <a:p>
            <a:r>
              <a:rPr lang="en-US"/>
              <a:t>More Optimized Performance</a:t>
            </a:r>
          </a:p>
        </p:txBody>
      </p:sp>
      <p:graphicFrame>
        <p:nvGraphicFramePr>
          <p:cNvPr id="674819" name="Object 3"/>
          <p:cNvGraphicFramePr>
            <a:graphicFrameLocks noChangeAspect="1"/>
          </p:cNvGraphicFramePr>
          <p:nvPr/>
        </p:nvGraphicFramePr>
        <p:xfrm>
          <a:off x="1219200" y="1219200"/>
          <a:ext cx="6648450" cy="5027613"/>
        </p:xfrm>
        <a:graphic>
          <a:graphicData uri="http://schemas.openxmlformats.org/presentationml/2006/ole">
            <mc:AlternateContent xmlns:mc="http://schemas.openxmlformats.org/markup-compatibility/2006">
              <mc:Choice xmlns:v="urn:schemas-microsoft-com:vml" Requires="v">
                <p:oleObj spid="_x0000_s14346" name="Worksheet" r:id="rId5" imgW="10343160" imgH="7808760" progId="Excel.Sheet.8">
                  <p:embed/>
                </p:oleObj>
              </mc:Choice>
              <mc:Fallback>
                <p:oleObj name="Worksheet" r:id="rId5" imgW="10343160" imgH="780876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19200"/>
                        <a:ext cx="6648450" cy="502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457200" y="2286000"/>
            <a:ext cx="1066800" cy="2590800"/>
            <a:chOff x="185" y="1248"/>
            <a:chExt cx="672" cy="1632"/>
          </a:xfrm>
        </p:grpSpPr>
        <p:sp>
          <p:nvSpPr>
            <p:cNvPr id="674821" name="AutoShape 5"/>
            <p:cNvSpPr>
              <a:spLocks noChangeArrowheads="1"/>
            </p:cNvSpPr>
            <p:nvPr/>
          </p:nvSpPr>
          <p:spPr bwMode="auto">
            <a:xfrm>
              <a:off x="336" y="1488"/>
              <a:ext cx="384" cy="1392"/>
            </a:xfrm>
            <a:prstGeom prst="upArrow">
              <a:avLst>
                <a:gd name="adj1" fmla="val 50000"/>
                <a:gd name="adj2" fmla="val 90625"/>
              </a:avLst>
            </a:prstGeom>
            <a:solidFill>
              <a:schemeClr val="accent1"/>
            </a:solidFill>
            <a:ln w="9525">
              <a:solidFill>
                <a:schemeClr val="tx1"/>
              </a:solidFill>
              <a:miter lim="800000"/>
              <a:headEnd/>
              <a:tailEnd/>
            </a:ln>
            <a:effectLst/>
          </p:spPr>
          <p:txBody>
            <a:bodyPr wrap="none" anchor="ctr"/>
            <a:lstStyle/>
            <a:p>
              <a:endParaRPr lang="en-US"/>
            </a:p>
          </p:txBody>
        </p:sp>
        <p:sp>
          <p:nvSpPr>
            <p:cNvPr id="674822" name="Text Box 6"/>
            <p:cNvSpPr txBox="1">
              <a:spLocks noChangeArrowheads="1"/>
            </p:cNvSpPr>
            <p:nvPr/>
          </p:nvSpPr>
          <p:spPr bwMode="auto">
            <a:xfrm>
              <a:off x="185" y="1248"/>
              <a:ext cx="672" cy="288"/>
            </a:xfrm>
            <a:prstGeom prst="rect">
              <a:avLst/>
            </a:prstGeom>
            <a:noFill/>
            <a:ln w="9525">
              <a:noFill/>
              <a:miter lim="800000"/>
              <a:headEnd/>
              <a:tailEnd/>
            </a:ln>
            <a:effectLst/>
          </p:spPr>
          <p:txBody>
            <a:bodyPr>
              <a:spAutoFit/>
            </a:bodyPr>
            <a:lstStyle/>
            <a:p>
              <a:pPr>
                <a:spcBef>
                  <a:spcPct val="50000"/>
                </a:spcBef>
              </a:pPr>
              <a:r>
                <a:rPr lang="en-US" sz="2400" b="1"/>
                <a:t>Better</a:t>
              </a:r>
            </a:p>
          </p:txBody>
        </p:sp>
      </p:grpSp>
    </p:spTree>
    <p:custDataLst>
      <p:tags r:id="rId2"/>
    </p:custDataLst>
    <p:extLst>
      <p:ext uri="{BB962C8B-B14F-4D97-AF65-F5344CB8AC3E}">
        <p14:creationId xmlns:p14="http://schemas.microsoft.com/office/powerpoint/2010/main" val="42424474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ctrTitle"/>
          </p:nvPr>
        </p:nvSpPr>
        <p:spPr/>
        <p:txBody>
          <a:bodyPr/>
          <a:lstStyle/>
          <a:p>
            <a:r>
              <a:rPr lang="en-US" sz="6000"/>
              <a:t>Profiling</a:t>
            </a:r>
          </a:p>
        </p:txBody>
      </p:sp>
    </p:spTree>
    <p:custDataLst>
      <p:tags r:id="rId1"/>
    </p:custDataLst>
    <p:extLst>
      <p:ext uri="{BB962C8B-B14F-4D97-AF65-F5344CB8AC3E}">
        <p14:creationId xmlns:p14="http://schemas.microsoft.com/office/powerpoint/2010/main" val="337098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752BB6E2-BA52-4401-A059-BD7A3F939D85}" type="slidenum">
              <a:rPr lang="en-US"/>
              <a:pPr/>
              <a:t>90</a:t>
            </a:fld>
            <a:endParaRPr lang="en-US"/>
          </a:p>
        </p:txBody>
      </p:sp>
      <p:sp>
        <p:nvSpPr>
          <p:cNvPr id="676866" name="Rectangle 2"/>
          <p:cNvSpPr>
            <a:spLocks noGrp="1" noChangeArrowheads="1"/>
          </p:cNvSpPr>
          <p:nvPr>
            <p:ph type="title"/>
          </p:nvPr>
        </p:nvSpPr>
        <p:spPr/>
        <p:txBody>
          <a:bodyPr/>
          <a:lstStyle/>
          <a:p>
            <a:r>
              <a:rPr lang="en-US"/>
              <a:t>Profiling</a:t>
            </a:r>
          </a:p>
        </p:txBody>
      </p:sp>
      <p:sp>
        <p:nvSpPr>
          <p:cNvPr id="676867" name="Rectangle 3"/>
          <p:cNvSpPr>
            <a:spLocks noGrp="1" noChangeArrowheads="1"/>
          </p:cNvSpPr>
          <p:nvPr>
            <p:ph type="body" idx="1"/>
          </p:nvPr>
        </p:nvSpPr>
        <p:spPr/>
        <p:txBody>
          <a:bodyPr/>
          <a:lstStyle/>
          <a:p>
            <a:pPr>
              <a:buFont typeface="Wingdings" pitchFamily="2" charset="2"/>
              <a:buNone/>
            </a:pPr>
            <a:r>
              <a:rPr lang="en-US" dirty="0"/>
              <a:t>Profiling means collecting data about how a program executes.</a:t>
            </a:r>
          </a:p>
          <a:p>
            <a:pPr>
              <a:buFont typeface="Wingdings" pitchFamily="2" charset="2"/>
              <a:buNone/>
            </a:pPr>
            <a:r>
              <a:rPr lang="en-US" dirty="0"/>
              <a:t>The two major kinds of profiling are:</a:t>
            </a:r>
          </a:p>
          <a:p>
            <a:pPr lvl="1"/>
            <a:r>
              <a:rPr lang="en-US" sz="2400" dirty="0"/>
              <a:t>Subroutine profiling</a:t>
            </a:r>
          </a:p>
          <a:p>
            <a:pPr lvl="1"/>
            <a:r>
              <a:rPr lang="en-US" sz="2400" dirty="0"/>
              <a:t>Hardware timing</a:t>
            </a:r>
          </a:p>
        </p:txBody>
      </p:sp>
    </p:spTree>
    <p:custDataLst>
      <p:tags r:id="rId1"/>
    </p:custDataLst>
    <p:extLst>
      <p:ext uri="{BB962C8B-B14F-4D97-AF65-F5344CB8AC3E}">
        <p14:creationId xmlns:p14="http://schemas.microsoft.com/office/powerpoint/2010/main" val="15769366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3F59227-5985-4842-9158-B81000B6D8D8}" type="slidenum">
              <a:rPr lang="en-US"/>
              <a:pPr/>
              <a:t>91</a:t>
            </a:fld>
            <a:endParaRPr lang="en-US"/>
          </a:p>
        </p:txBody>
      </p:sp>
      <p:sp>
        <p:nvSpPr>
          <p:cNvPr id="677890" name="Rectangle 2"/>
          <p:cNvSpPr>
            <a:spLocks noGrp="1" noChangeArrowheads="1"/>
          </p:cNvSpPr>
          <p:nvPr>
            <p:ph type="title"/>
          </p:nvPr>
        </p:nvSpPr>
        <p:spPr/>
        <p:txBody>
          <a:bodyPr/>
          <a:lstStyle/>
          <a:p>
            <a:r>
              <a:rPr lang="en-US"/>
              <a:t>Subroutine Profiling</a:t>
            </a:r>
          </a:p>
        </p:txBody>
      </p:sp>
      <p:sp>
        <p:nvSpPr>
          <p:cNvPr id="677891"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b="1" i="1" u="sng"/>
              <a:t>Subroutine profiling</a:t>
            </a:r>
            <a:r>
              <a:rPr lang="en-US"/>
              <a:t> means finding out how much time is spent in each routine.</a:t>
            </a:r>
          </a:p>
          <a:p>
            <a:pPr>
              <a:buFont typeface="Wingdings" pitchFamily="2" charset="2"/>
              <a:buNone/>
            </a:pPr>
            <a:r>
              <a:rPr lang="en-US" b="1" u="sng"/>
              <a:t>The 90-10 Rule</a:t>
            </a:r>
            <a:r>
              <a:rPr lang="en-US"/>
              <a:t>: Typically, a program spends 90% of its runtime in 10% of the code.</a:t>
            </a:r>
          </a:p>
          <a:p>
            <a:pPr>
              <a:buFont typeface="Wingdings" pitchFamily="2" charset="2"/>
              <a:buNone/>
            </a:pPr>
            <a:r>
              <a:rPr lang="en-US"/>
              <a:t>Subroutine profiling tells you what parts of the program to spend time optimizing and what parts you can ignore.</a:t>
            </a:r>
          </a:p>
          <a:p>
            <a:pPr>
              <a:buFont typeface="Wingdings" pitchFamily="2" charset="2"/>
              <a:buNone/>
            </a:pPr>
            <a:r>
              <a:rPr lang="en-US"/>
              <a:t>Specifically, at regular intervals (e.g., every millisecond), the program takes note of what instruction it’s currently on.</a:t>
            </a:r>
          </a:p>
        </p:txBody>
      </p:sp>
    </p:spTree>
    <p:custDataLst>
      <p:tags r:id="rId1"/>
    </p:custDataLst>
    <p:extLst>
      <p:ext uri="{BB962C8B-B14F-4D97-AF65-F5344CB8AC3E}">
        <p14:creationId xmlns:p14="http://schemas.microsoft.com/office/powerpoint/2010/main" val="12724952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CB9CD7D2-1900-44ED-BBAC-A0303A7728C4}" type="slidenum">
              <a:rPr lang="en-US"/>
              <a:pPr/>
              <a:t>92</a:t>
            </a:fld>
            <a:endParaRPr lang="en-US"/>
          </a:p>
        </p:txBody>
      </p:sp>
      <p:sp>
        <p:nvSpPr>
          <p:cNvPr id="678914" name="Rectangle 2"/>
          <p:cNvSpPr>
            <a:spLocks noGrp="1" noChangeArrowheads="1"/>
          </p:cNvSpPr>
          <p:nvPr>
            <p:ph type="title"/>
          </p:nvPr>
        </p:nvSpPr>
        <p:spPr/>
        <p:txBody>
          <a:bodyPr/>
          <a:lstStyle/>
          <a:p>
            <a:r>
              <a:rPr lang="en-US"/>
              <a:t>Profiling Example</a:t>
            </a:r>
          </a:p>
        </p:txBody>
      </p:sp>
      <p:sp>
        <p:nvSpPr>
          <p:cNvPr id="678915" name="Rectangle 3"/>
          <p:cNvSpPr>
            <a:spLocks noGrp="1" noChangeArrowheads="1"/>
          </p:cNvSpPr>
          <p:nvPr>
            <p:ph type="body" idx="1"/>
          </p:nvPr>
        </p:nvSpPr>
        <p:spPr/>
        <p:txBody>
          <a:bodyPr/>
          <a:lstStyle/>
          <a:p>
            <a:pPr>
              <a:buFont typeface="Wingdings" pitchFamily="2" charset="2"/>
              <a:buNone/>
            </a:pPr>
            <a:r>
              <a:rPr lang="en-US"/>
              <a:t>On GNU compilers systems:</a:t>
            </a:r>
          </a:p>
          <a:p>
            <a:pPr>
              <a:buFont typeface="Wingdings" pitchFamily="2" charset="2"/>
              <a:buNone/>
            </a:pPr>
            <a:r>
              <a:rPr lang="en-US"/>
              <a:t>  </a:t>
            </a:r>
            <a:r>
              <a:rPr lang="en-US" b="1">
                <a:latin typeface="Courier New" pitchFamily="49" charset="0"/>
              </a:rPr>
              <a:t>gcc –O </a:t>
            </a:r>
            <a:r>
              <a:rPr lang="en-US" b="1">
                <a:solidFill>
                  <a:srgbClr val="000099"/>
                </a:solidFill>
                <a:latin typeface="Courier New" pitchFamily="49" charset="0"/>
              </a:rPr>
              <a:t>–g -pg</a:t>
            </a:r>
            <a:r>
              <a:rPr lang="en-US" b="1">
                <a:latin typeface="Courier New" pitchFamily="49" charset="0"/>
              </a:rPr>
              <a:t> …</a:t>
            </a:r>
          </a:p>
          <a:p>
            <a:pPr>
              <a:buFont typeface="Wingdings" pitchFamily="2" charset="2"/>
              <a:buNone/>
            </a:pPr>
            <a:r>
              <a:rPr lang="en-US"/>
              <a:t>The </a:t>
            </a:r>
            <a:r>
              <a:rPr lang="en-US" b="1">
                <a:latin typeface="Courier New" pitchFamily="49" charset="0"/>
              </a:rPr>
              <a:t>–g -pg</a:t>
            </a:r>
            <a:r>
              <a:rPr lang="en-US"/>
              <a:t> options tell the compiler to set the executable up to collect profiling information.</a:t>
            </a:r>
          </a:p>
          <a:p>
            <a:pPr>
              <a:buFont typeface="Wingdings" pitchFamily="2" charset="2"/>
              <a:buNone/>
            </a:pPr>
            <a:r>
              <a:rPr lang="en-US"/>
              <a:t>Running the executable generates a file named </a:t>
            </a:r>
            <a:r>
              <a:rPr lang="en-US" b="1">
                <a:latin typeface="Courier New" pitchFamily="49" charset="0"/>
              </a:rPr>
              <a:t>gmon.out</a:t>
            </a:r>
            <a:r>
              <a:rPr lang="en-US" i="1"/>
              <a:t>, </a:t>
            </a:r>
            <a:r>
              <a:rPr lang="en-US"/>
              <a:t>which contains the profiling information.</a:t>
            </a:r>
          </a:p>
        </p:txBody>
      </p:sp>
    </p:spTree>
    <p:custDataLst>
      <p:tags r:id="rId1"/>
    </p:custDataLst>
    <p:extLst>
      <p:ext uri="{BB962C8B-B14F-4D97-AF65-F5344CB8AC3E}">
        <p14:creationId xmlns:p14="http://schemas.microsoft.com/office/powerpoint/2010/main" val="40461266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EFFBEA70-72BB-41A2-8FD2-D19322C3BAF9}" type="slidenum">
              <a:rPr lang="en-US"/>
              <a:pPr/>
              <a:t>93</a:t>
            </a:fld>
            <a:endParaRPr lang="en-US"/>
          </a:p>
        </p:txBody>
      </p:sp>
      <p:sp>
        <p:nvSpPr>
          <p:cNvPr id="679938" name="Rectangle 2"/>
          <p:cNvSpPr>
            <a:spLocks noGrp="1" noChangeArrowheads="1"/>
          </p:cNvSpPr>
          <p:nvPr>
            <p:ph type="title"/>
          </p:nvPr>
        </p:nvSpPr>
        <p:spPr/>
        <p:txBody>
          <a:bodyPr/>
          <a:lstStyle/>
          <a:p>
            <a:r>
              <a:rPr lang="en-US"/>
              <a:t>Profiling Example (cont’d)</a:t>
            </a:r>
          </a:p>
        </p:txBody>
      </p:sp>
      <p:sp>
        <p:nvSpPr>
          <p:cNvPr id="679939" name="Rectangle 3"/>
          <p:cNvSpPr>
            <a:spLocks noGrp="1" noChangeArrowheads="1"/>
          </p:cNvSpPr>
          <p:nvPr>
            <p:ph type="body" idx="1"/>
          </p:nvPr>
        </p:nvSpPr>
        <p:spPr/>
        <p:txBody>
          <a:bodyPr/>
          <a:lstStyle/>
          <a:p>
            <a:pPr>
              <a:buFont typeface="Wingdings" pitchFamily="2" charset="2"/>
              <a:buNone/>
            </a:pPr>
            <a:r>
              <a:rPr lang="en-US"/>
              <a:t>When the run has completed, a file named </a:t>
            </a:r>
            <a:r>
              <a:rPr lang="en-US" b="1">
                <a:latin typeface="Courier New" pitchFamily="49" charset="0"/>
              </a:rPr>
              <a:t>gmon.out</a:t>
            </a:r>
            <a:r>
              <a:rPr lang="en-US"/>
              <a:t> has been generated.</a:t>
            </a:r>
          </a:p>
          <a:p>
            <a:pPr>
              <a:buFont typeface="Wingdings" pitchFamily="2" charset="2"/>
              <a:buNone/>
            </a:pPr>
            <a:r>
              <a:rPr lang="en-US"/>
              <a:t>Then:</a:t>
            </a:r>
          </a:p>
          <a:p>
            <a:pPr>
              <a:buFont typeface="Wingdings" pitchFamily="2" charset="2"/>
              <a:buNone/>
            </a:pPr>
            <a:r>
              <a:rPr lang="en-US"/>
              <a:t>  </a:t>
            </a:r>
            <a:r>
              <a:rPr lang="en-US" b="1">
                <a:latin typeface="Courier New" pitchFamily="49" charset="0"/>
              </a:rPr>
              <a:t>gprof </a:t>
            </a:r>
            <a:r>
              <a:rPr lang="en-US" b="1" i="1">
                <a:latin typeface="Courier New" pitchFamily="49" charset="0"/>
              </a:rPr>
              <a:t>executable</a:t>
            </a:r>
          </a:p>
          <a:p>
            <a:pPr>
              <a:buFont typeface="Wingdings" pitchFamily="2" charset="2"/>
              <a:buNone/>
            </a:pPr>
            <a:r>
              <a:rPr lang="en-US"/>
              <a:t>produces a list of all of the routines and how much time was spent in each.</a:t>
            </a:r>
          </a:p>
        </p:txBody>
      </p:sp>
    </p:spTree>
    <p:custDataLst>
      <p:tags r:id="rId1"/>
    </p:custDataLst>
    <p:extLst>
      <p:ext uri="{BB962C8B-B14F-4D97-AF65-F5344CB8AC3E}">
        <p14:creationId xmlns:p14="http://schemas.microsoft.com/office/powerpoint/2010/main" val="39729865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9918BBDF-BBCC-4E9F-A334-C8381BB1B727}" type="slidenum">
              <a:rPr lang="en-US"/>
              <a:pPr/>
              <a:t>94</a:t>
            </a:fld>
            <a:endParaRPr lang="en-US"/>
          </a:p>
        </p:txBody>
      </p:sp>
      <p:sp>
        <p:nvSpPr>
          <p:cNvPr id="680962" name="Rectangle 2"/>
          <p:cNvSpPr>
            <a:spLocks noGrp="1" noChangeArrowheads="1"/>
          </p:cNvSpPr>
          <p:nvPr>
            <p:ph type="title"/>
          </p:nvPr>
        </p:nvSpPr>
        <p:spPr/>
        <p:txBody>
          <a:bodyPr/>
          <a:lstStyle/>
          <a:p>
            <a:r>
              <a:rPr lang="en-US"/>
              <a:t>Profiling Result</a:t>
            </a:r>
          </a:p>
        </p:txBody>
      </p:sp>
      <p:sp>
        <p:nvSpPr>
          <p:cNvPr id="680963" name="Rectangle 3"/>
          <p:cNvSpPr>
            <a:spLocks noGrp="1" noChangeArrowheads="1"/>
          </p:cNvSpPr>
          <p:nvPr>
            <p:ph type="body" idx="1"/>
          </p:nvPr>
        </p:nvSpPr>
        <p:spPr>
          <a:xfrm>
            <a:off x="457200" y="1371600"/>
            <a:ext cx="8458200" cy="4648200"/>
          </a:xfrm>
        </p:spPr>
        <p:txBody>
          <a:bodyPr/>
          <a:lstStyle/>
          <a:p>
            <a:pPr>
              <a:lnSpc>
                <a:spcPct val="90000"/>
              </a:lnSpc>
              <a:buFont typeface="Wingdings" pitchFamily="2" charset="2"/>
              <a:buNone/>
            </a:pPr>
            <a:r>
              <a:rPr lang="en-US" sz="1200" b="1">
                <a:latin typeface="Courier New" pitchFamily="49" charset="0"/>
              </a:rPr>
              <a:t> %   cumulative   self              self     total</a:t>
            </a:r>
          </a:p>
          <a:p>
            <a:pPr>
              <a:lnSpc>
                <a:spcPct val="90000"/>
              </a:lnSpc>
              <a:buFont typeface="Wingdings" pitchFamily="2" charset="2"/>
              <a:buNone/>
            </a:pPr>
            <a:r>
              <a:rPr lang="en-US" sz="1200" b="1">
                <a:latin typeface="Courier New" pitchFamily="49" charset="0"/>
              </a:rPr>
              <a:t> time   seconds   seconds    calls  ms/call  ms/call  name</a:t>
            </a:r>
          </a:p>
          <a:p>
            <a:pPr>
              <a:lnSpc>
                <a:spcPct val="90000"/>
              </a:lnSpc>
              <a:buFont typeface="Wingdings" pitchFamily="2" charset="2"/>
              <a:buNone/>
            </a:pPr>
            <a:r>
              <a:rPr lang="en-US" sz="1200" b="1">
                <a:latin typeface="Courier New" pitchFamily="49" charset="0"/>
              </a:rPr>
              <a:t> 27.6      52.72    52.72   480000     0.11     0.11  longwave_ [5]</a:t>
            </a:r>
          </a:p>
          <a:p>
            <a:pPr>
              <a:lnSpc>
                <a:spcPct val="90000"/>
              </a:lnSpc>
              <a:buFont typeface="Wingdings" pitchFamily="2" charset="2"/>
              <a:buNone/>
            </a:pPr>
            <a:r>
              <a:rPr lang="en-US" sz="1200" b="1">
                <a:latin typeface="Courier New" pitchFamily="49" charset="0"/>
              </a:rPr>
              <a:t> 24.3      99.06    46.35      897    51.67    51.67  mpdata3_ [8]</a:t>
            </a:r>
          </a:p>
          <a:p>
            <a:pPr>
              <a:lnSpc>
                <a:spcPct val="90000"/>
              </a:lnSpc>
              <a:buFont typeface="Wingdings" pitchFamily="2" charset="2"/>
              <a:buNone/>
            </a:pPr>
            <a:r>
              <a:rPr lang="en-US" sz="1200" b="1">
                <a:latin typeface="Courier New" pitchFamily="49" charset="0"/>
              </a:rPr>
              <a:t>  7.9     114.19    15.13      300    50.43    50.43  turb_ [9]</a:t>
            </a:r>
          </a:p>
          <a:p>
            <a:pPr>
              <a:lnSpc>
                <a:spcPct val="90000"/>
              </a:lnSpc>
              <a:buFont typeface="Wingdings" pitchFamily="2" charset="2"/>
              <a:buNone/>
            </a:pPr>
            <a:r>
              <a:rPr lang="en-US" sz="1200" b="1">
                <a:latin typeface="Courier New" pitchFamily="49" charset="0"/>
              </a:rPr>
              <a:t>  7.2     127.94    13.75      299    45.98    45.98  turb_scalar_ [10]</a:t>
            </a:r>
          </a:p>
          <a:p>
            <a:pPr>
              <a:lnSpc>
                <a:spcPct val="90000"/>
              </a:lnSpc>
              <a:buFont typeface="Wingdings" pitchFamily="2" charset="2"/>
              <a:buNone/>
            </a:pPr>
            <a:r>
              <a:rPr lang="en-US" sz="1200" b="1">
                <a:latin typeface="Courier New" pitchFamily="49" charset="0"/>
              </a:rPr>
              <a:t>  4.7     136.91     8.96      300    29.88    29.88  advect2_z_ [12]</a:t>
            </a:r>
          </a:p>
          <a:p>
            <a:pPr>
              <a:lnSpc>
                <a:spcPct val="90000"/>
              </a:lnSpc>
              <a:buFont typeface="Wingdings" pitchFamily="2" charset="2"/>
              <a:buNone/>
            </a:pPr>
            <a:r>
              <a:rPr lang="en-US" sz="1200" b="1">
                <a:latin typeface="Courier New" pitchFamily="49" charset="0"/>
              </a:rPr>
              <a:t>  4.1     144.79     7.88      300    26.27    31.52  cloud_ [11]</a:t>
            </a:r>
          </a:p>
          <a:p>
            <a:pPr>
              <a:lnSpc>
                <a:spcPct val="90000"/>
              </a:lnSpc>
              <a:buFont typeface="Wingdings" pitchFamily="2" charset="2"/>
              <a:buNone/>
            </a:pPr>
            <a:r>
              <a:rPr lang="en-US" sz="1200" b="1">
                <a:latin typeface="Courier New" pitchFamily="49" charset="0"/>
              </a:rPr>
              <a:t>  3.9     152.22     7.43      300    24.77   212.36  radiation_ [3]</a:t>
            </a:r>
          </a:p>
          <a:p>
            <a:pPr>
              <a:lnSpc>
                <a:spcPct val="90000"/>
              </a:lnSpc>
              <a:buFont typeface="Wingdings" pitchFamily="2" charset="2"/>
              <a:buNone/>
            </a:pPr>
            <a:r>
              <a:rPr lang="en-US" sz="1200" b="1">
                <a:latin typeface="Courier New" pitchFamily="49" charset="0"/>
              </a:rPr>
              <a:t>  2.3     156.65     4.43      897     4.94    56.61  smlr_ [7]</a:t>
            </a:r>
          </a:p>
          <a:p>
            <a:pPr>
              <a:lnSpc>
                <a:spcPct val="90000"/>
              </a:lnSpc>
              <a:buFont typeface="Wingdings" pitchFamily="2" charset="2"/>
              <a:buNone/>
            </a:pPr>
            <a:r>
              <a:rPr lang="en-US" sz="1200" b="1">
                <a:latin typeface="Courier New" pitchFamily="49" charset="0"/>
              </a:rPr>
              <a:t>  2.2     160.77     4.12      300    13.73    24.39  tke_full_ [13]</a:t>
            </a:r>
          </a:p>
          <a:p>
            <a:pPr>
              <a:lnSpc>
                <a:spcPct val="90000"/>
              </a:lnSpc>
              <a:buFont typeface="Wingdings" pitchFamily="2" charset="2"/>
              <a:buNone/>
            </a:pPr>
            <a:r>
              <a:rPr lang="en-US" sz="1200" b="1">
                <a:latin typeface="Courier New" pitchFamily="49" charset="0"/>
              </a:rPr>
              <a:t>  1.7     163.97     3.20      300    10.66    10.66  shear_prod_ [15]</a:t>
            </a:r>
          </a:p>
          <a:p>
            <a:pPr>
              <a:lnSpc>
                <a:spcPct val="90000"/>
              </a:lnSpc>
              <a:buFont typeface="Wingdings" pitchFamily="2" charset="2"/>
              <a:buNone/>
            </a:pPr>
            <a:r>
              <a:rPr lang="en-US" sz="1200" b="1">
                <a:latin typeface="Courier New" pitchFamily="49" charset="0"/>
              </a:rPr>
              <a:t>  1.5     166.79     2.82      300     9.40     9.40  rhs_ [16]</a:t>
            </a:r>
          </a:p>
          <a:p>
            <a:pPr>
              <a:lnSpc>
                <a:spcPct val="90000"/>
              </a:lnSpc>
              <a:buFont typeface="Wingdings" pitchFamily="2" charset="2"/>
              <a:buNone/>
            </a:pPr>
            <a:r>
              <a:rPr lang="en-US" sz="1200" b="1">
                <a:latin typeface="Courier New" pitchFamily="49" charset="0"/>
              </a:rPr>
              <a:t>  1.4     169.53     2.74      300     9.13     9.13  advect2_xy_ [17]</a:t>
            </a:r>
          </a:p>
          <a:p>
            <a:pPr>
              <a:lnSpc>
                <a:spcPct val="90000"/>
              </a:lnSpc>
              <a:buFont typeface="Wingdings" pitchFamily="2" charset="2"/>
              <a:buNone/>
            </a:pPr>
            <a:r>
              <a:rPr lang="en-US" sz="1200" b="1">
                <a:latin typeface="Courier New" pitchFamily="49" charset="0"/>
              </a:rPr>
              <a:t>  1.3     172.00     2.47      300     8.23    15.33  poisson_ [14]</a:t>
            </a:r>
          </a:p>
          <a:p>
            <a:pPr>
              <a:lnSpc>
                <a:spcPct val="90000"/>
              </a:lnSpc>
              <a:buFont typeface="Wingdings" pitchFamily="2" charset="2"/>
              <a:buNone/>
            </a:pPr>
            <a:r>
              <a:rPr lang="en-US" sz="1200" b="1">
                <a:latin typeface="Courier New" pitchFamily="49" charset="0"/>
              </a:rPr>
              <a:t>  1.2     174.27     2.27   480000     0.00     0.12  long_wave_ [4]</a:t>
            </a:r>
          </a:p>
          <a:p>
            <a:pPr>
              <a:lnSpc>
                <a:spcPct val="90000"/>
              </a:lnSpc>
              <a:buFont typeface="Wingdings" pitchFamily="2" charset="2"/>
              <a:buNone/>
            </a:pPr>
            <a:r>
              <a:rPr lang="en-US" sz="1200" b="1">
                <a:latin typeface="Courier New" pitchFamily="49" charset="0"/>
              </a:rPr>
              <a:t>  1.0     176.13     1.86      299     6.22   177.45  advect_scalar_ [6]</a:t>
            </a:r>
          </a:p>
          <a:p>
            <a:pPr>
              <a:lnSpc>
                <a:spcPct val="90000"/>
              </a:lnSpc>
              <a:buFont typeface="Wingdings" pitchFamily="2" charset="2"/>
              <a:buNone/>
            </a:pPr>
            <a:r>
              <a:rPr lang="en-US" sz="1200" b="1">
                <a:latin typeface="Courier New" pitchFamily="49" charset="0"/>
              </a:rPr>
              <a:t>  0.9     177.94     1.81      300     6.04     6.04  buoy_ [19]</a:t>
            </a:r>
          </a:p>
          <a:p>
            <a:pPr>
              <a:lnSpc>
                <a:spcPct val="60000"/>
              </a:lnSpc>
              <a:buFont typeface="Wingdings" pitchFamily="2" charset="2"/>
              <a:buNone/>
            </a:pPr>
            <a:r>
              <a:rPr lang="en-US" sz="2000" b="1">
                <a:latin typeface="Courier New" pitchFamily="49" charset="0"/>
              </a:rPr>
              <a:t>...</a:t>
            </a:r>
          </a:p>
        </p:txBody>
      </p:sp>
    </p:spTree>
    <p:custDataLst>
      <p:tags r:id="rId1"/>
    </p:custDataLst>
    <p:extLst>
      <p:ext uri="{BB962C8B-B14F-4D97-AF65-F5344CB8AC3E}">
        <p14:creationId xmlns:p14="http://schemas.microsoft.com/office/powerpoint/2010/main" val="33692266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Feb 3: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Compilers</a:t>
            </a:r>
            <a:endParaRPr lang="en-US" dirty="0"/>
          </a:p>
          <a:p>
            <a:r>
              <a:rPr lang="en-US" dirty="0" smtClean="0"/>
              <a:t>Tue Feb 10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96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Compilers</a:t>
            </a:r>
          </a:p>
          <a:p>
            <a:pPr>
              <a:defRPr/>
            </a:pPr>
            <a:r>
              <a:rPr lang="en-US" dirty="0" smtClean="0"/>
              <a:t>Tue Feb 10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97</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98</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Compilers</a:t>
            </a:r>
            <a:endParaRPr lang="en-US" dirty="0"/>
          </a:p>
          <a:p>
            <a:pPr>
              <a:defRPr/>
            </a:pPr>
            <a:r>
              <a:rPr lang="en-US" dirty="0" smtClean="0"/>
              <a:t>Tue Feb 10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a:t>2013 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2.xml><?xml version="1.0" encoding="utf-8"?>
<p:tagLst xmlns:a="http://schemas.openxmlformats.org/drawingml/2006/main" xmlns:r="http://schemas.openxmlformats.org/officeDocument/2006/relationships" xmlns:p="http://schemas.openxmlformats.org/presentationml/2006/main">
  <p:tag name="SWI" val="61"/>
  <p:tag name="NBP" val="1"/>
  <p:tag name="BSN" val="61"/>
  <p:tag name="SVT" val="TRUE"/>
  <p:tag name="CVB" val="61"/>
  <p:tag name="SPT" val="FALSE"/>
  <p:tag name="CII" val="61"/>
</p:tagLst>
</file>

<file path=ppt/tags/tag13.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14.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15.xml><?xml version="1.0" encoding="utf-8"?>
<p:tagLst xmlns:a="http://schemas.openxmlformats.org/drawingml/2006/main" xmlns:r="http://schemas.openxmlformats.org/officeDocument/2006/relationships" xmlns:p="http://schemas.openxmlformats.org/presentationml/2006/main">
  <p:tag name="SWI" val="63"/>
  <p:tag name="NBP" val="1"/>
  <p:tag name="BSN" val="63"/>
  <p:tag name="SVT" val="TRUE"/>
  <p:tag name="CVB" val="63"/>
  <p:tag name="SPT" val="FALSE"/>
  <p:tag name="CII" val="63"/>
</p:tagLst>
</file>

<file path=ppt/tags/tag16.xml><?xml version="1.0" encoding="utf-8"?>
<p:tagLst xmlns:a="http://schemas.openxmlformats.org/drawingml/2006/main" xmlns:r="http://schemas.openxmlformats.org/officeDocument/2006/relationships" xmlns:p="http://schemas.openxmlformats.org/presentationml/2006/main">
  <p:tag name="SWI" val="63"/>
  <p:tag name="NBP" val="1"/>
  <p:tag name="BSN" val="63"/>
  <p:tag name="SVT" val="TRUE"/>
  <p:tag name="CVB" val="63"/>
  <p:tag name="SPT" val="FALSE"/>
  <p:tag name="CII" val="63"/>
</p:tagLst>
</file>

<file path=ppt/tags/tag17.xml><?xml version="1.0" encoding="utf-8"?>
<p:tagLst xmlns:a="http://schemas.openxmlformats.org/drawingml/2006/main" xmlns:r="http://schemas.openxmlformats.org/officeDocument/2006/relationships" xmlns:p="http://schemas.openxmlformats.org/presentationml/2006/main">
  <p:tag name="SWI" val="64"/>
  <p:tag name="NBP" val="1"/>
  <p:tag name="BSN" val="64"/>
  <p:tag name="SVT" val="TRUE"/>
  <p:tag name="CVB" val="64"/>
  <p:tag name="SPT" val="FALSE"/>
  <p:tag name="CII" val="64"/>
</p:tagLst>
</file>

<file path=ppt/tags/tag18.xml><?xml version="1.0" encoding="utf-8"?>
<p:tagLst xmlns:a="http://schemas.openxmlformats.org/drawingml/2006/main" xmlns:r="http://schemas.openxmlformats.org/officeDocument/2006/relationships" xmlns:p="http://schemas.openxmlformats.org/presentationml/2006/main">
  <p:tag name="SWI" val="64"/>
  <p:tag name="NBP" val="1"/>
  <p:tag name="BSN" val="64"/>
  <p:tag name="SVT" val="TRUE"/>
  <p:tag name="CVB" val="64"/>
  <p:tag name="SPT" val="FALSE"/>
  <p:tag name="CII" val="64"/>
</p:tagLst>
</file>

<file path=ppt/tags/tag19.xml><?xml version="1.0" encoding="utf-8"?>
<p:tagLst xmlns:a="http://schemas.openxmlformats.org/drawingml/2006/main" xmlns:r="http://schemas.openxmlformats.org/officeDocument/2006/relationships" xmlns:p="http://schemas.openxmlformats.org/presentationml/2006/main">
  <p:tag name="SWI" val="65"/>
  <p:tag name="NBP" val="1"/>
  <p:tag name="BSN" val="65"/>
  <p:tag name="SVT" val="TRUE"/>
  <p:tag name="CVB" val="65"/>
  <p:tag name="SPT" val="FALSE"/>
  <p:tag name="CII" val="65"/>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65"/>
  <p:tag name="NBP" val="1"/>
  <p:tag name="BSN" val="65"/>
  <p:tag name="SVT" val="TRUE"/>
  <p:tag name="CVB" val="65"/>
  <p:tag name="SPT" val="FALSE"/>
  <p:tag name="CII" val="65"/>
</p:tagLst>
</file>

<file path=ppt/tags/tag21.xml><?xml version="1.0" encoding="utf-8"?>
<p:tagLst xmlns:a="http://schemas.openxmlformats.org/drawingml/2006/main" xmlns:r="http://schemas.openxmlformats.org/officeDocument/2006/relationships" xmlns:p="http://schemas.openxmlformats.org/presentationml/2006/main">
  <p:tag name="SWI" val="66"/>
  <p:tag name="NBP" val="1"/>
  <p:tag name="BSN" val="66"/>
  <p:tag name="SVT" val="TRUE"/>
  <p:tag name="CVB" val="66"/>
  <p:tag name="SPT" val="FALSE"/>
  <p:tag name="CII" val="66"/>
</p:tagLst>
</file>

<file path=ppt/tags/tag22.xml><?xml version="1.0" encoding="utf-8"?>
<p:tagLst xmlns:a="http://schemas.openxmlformats.org/drawingml/2006/main" xmlns:r="http://schemas.openxmlformats.org/officeDocument/2006/relationships" xmlns:p="http://schemas.openxmlformats.org/presentationml/2006/main">
  <p:tag name="SWI" val="66"/>
  <p:tag name="NBP" val="1"/>
  <p:tag name="BSN" val="66"/>
  <p:tag name="SVT" val="TRUE"/>
  <p:tag name="CVB" val="66"/>
  <p:tag name="SPT" val="FALSE"/>
  <p:tag name="CII" val="66"/>
</p:tagLst>
</file>

<file path=ppt/tags/tag23.xml><?xml version="1.0" encoding="utf-8"?>
<p:tagLst xmlns:a="http://schemas.openxmlformats.org/drawingml/2006/main" xmlns:r="http://schemas.openxmlformats.org/officeDocument/2006/relationships" xmlns:p="http://schemas.openxmlformats.org/presentationml/2006/main">
  <p:tag name="SWI" val="67"/>
  <p:tag name="NBP" val="1"/>
  <p:tag name="BSN" val="67"/>
  <p:tag name="SVT" val="TRUE"/>
  <p:tag name="CVB" val="67"/>
  <p:tag name="SPT" val="FALSE"/>
  <p:tag name="CII" val="67"/>
</p:tagLst>
</file>

<file path=ppt/tags/tag24.xml><?xml version="1.0" encoding="utf-8"?>
<p:tagLst xmlns:a="http://schemas.openxmlformats.org/drawingml/2006/main" xmlns:r="http://schemas.openxmlformats.org/officeDocument/2006/relationships" xmlns:p="http://schemas.openxmlformats.org/presentationml/2006/main">
  <p:tag name="SWI" val="67"/>
  <p:tag name="NBP" val="1"/>
  <p:tag name="BSN" val="67"/>
  <p:tag name="SVT" val="TRUE"/>
  <p:tag name="CVB" val="67"/>
  <p:tag name="SPT" val="FALSE"/>
  <p:tag name="CII" val="67"/>
</p:tagLst>
</file>

<file path=ppt/tags/tag25.xml><?xml version="1.0" encoding="utf-8"?>
<p:tagLst xmlns:a="http://schemas.openxmlformats.org/drawingml/2006/main" xmlns:r="http://schemas.openxmlformats.org/officeDocument/2006/relationships" xmlns:p="http://schemas.openxmlformats.org/presentationml/2006/main">
  <p:tag name="SWI" val="68"/>
  <p:tag name="NBP" val="1"/>
  <p:tag name="BSN" val="68"/>
  <p:tag name="SVT" val="TRUE"/>
  <p:tag name="CVB" val="68"/>
  <p:tag name="SPT" val="FALSE"/>
  <p:tag name="CII" val="68"/>
</p:tagLst>
</file>

<file path=ppt/tags/tag26.xml><?xml version="1.0" encoding="utf-8"?>
<p:tagLst xmlns:a="http://schemas.openxmlformats.org/drawingml/2006/main" xmlns:r="http://schemas.openxmlformats.org/officeDocument/2006/relationships" xmlns:p="http://schemas.openxmlformats.org/presentationml/2006/main">
  <p:tag name="SWI" val="69"/>
  <p:tag name="NBP" val="1"/>
  <p:tag name="BSN" val="69"/>
  <p:tag name="SVT" val="TRUE"/>
  <p:tag name="CVB" val="69"/>
  <p:tag name="SPT" val="FALSE"/>
  <p:tag name="CII" val="69"/>
</p:tagLst>
</file>

<file path=ppt/tags/tag27.xml><?xml version="1.0" encoding="utf-8"?>
<p:tagLst xmlns:a="http://schemas.openxmlformats.org/drawingml/2006/main" xmlns:r="http://schemas.openxmlformats.org/officeDocument/2006/relationships" xmlns:p="http://schemas.openxmlformats.org/presentationml/2006/main">
  <p:tag name="SWI" val="70"/>
  <p:tag name="NBP" val="1"/>
  <p:tag name="BSN" val="70"/>
  <p:tag name="SVT" val="TRUE"/>
  <p:tag name="CVB" val="70"/>
  <p:tag name="SPT" val="FALSE"/>
  <p:tag name="CII" val="70"/>
</p:tagLst>
</file>

<file path=ppt/tags/tag28.xml><?xml version="1.0" encoding="utf-8"?>
<p:tagLst xmlns:a="http://schemas.openxmlformats.org/drawingml/2006/main" xmlns:r="http://schemas.openxmlformats.org/officeDocument/2006/relationships" xmlns:p="http://schemas.openxmlformats.org/presentationml/2006/main">
  <p:tag name="SWI" val="71"/>
  <p:tag name="NBP" val="1"/>
  <p:tag name="BSN" val="71"/>
  <p:tag name="SVT" val="TRUE"/>
  <p:tag name="CVB" val="71"/>
  <p:tag name="SPT" val="FALSE"/>
  <p:tag name="CII" val="71"/>
</p:tagLst>
</file>

<file path=ppt/tags/tag29.xml><?xml version="1.0" encoding="utf-8"?>
<p:tagLst xmlns:a="http://schemas.openxmlformats.org/drawingml/2006/main" xmlns:r="http://schemas.openxmlformats.org/officeDocument/2006/relationships" xmlns:p="http://schemas.openxmlformats.org/presentationml/2006/main">
  <p:tag name="SWI" val="72"/>
  <p:tag name="NBP" val="1"/>
  <p:tag name="BSN" val="72"/>
  <p:tag name="SVT" val="TRUE"/>
  <p:tag name="CVB" val="72"/>
  <p:tag name="SPT" val="FALSE"/>
  <p:tag name="CII" val="72"/>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73"/>
  <p:tag name="NBP" val="1"/>
  <p:tag name="BSN" val="73"/>
  <p:tag name="SVT" val="TRUE"/>
  <p:tag name="CVB" val="73"/>
  <p:tag name="SPT" val="FALSE"/>
  <p:tag name="CII" val="73"/>
</p:tagLst>
</file>

<file path=ppt/tags/tag31.xml><?xml version="1.0" encoding="utf-8"?>
<p:tagLst xmlns:a="http://schemas.openxmlformats.org/drawingml/2006/main" xmlns:r="http://schemas.openxmlformats.org/officeDocument/2006/relationships" xmlns:p="http://schemas.openxmlformats.org/presentationml/2006/main">
  <p:tag name="SWI" val="74"/>
  <p:tag name="NBP" val="1"/>
  <p:tag name="BSN" val="74"/>
  <p:tag name="SVT" val="TRUE"/>
  <p:tag name="CVB" val="74"/>
  <p:tag name="SPT" val="FALSE"/>
  <p:tag name="CII" val="74"/>
</p:tagLst>
</file>

<file path=ppt/tags/tag32.xml><?xml version="1.0" encoding="utf-8"?>
<p:tagLst xmlns:a="http://schemas.openxmlformats.org/drawingml/2006/main" xmlns:r="http://schemas.openxmlformats.org/officeDocument/2006/relationships" xmlns:p="http://schemas.openxmlformats.org/presentationml/2006/main">
  <p:tag name="SWI" val="75"/>
  <p:tag name="NBP" val="1"/>
  <p:tag name="BSN" val="75"/>
  <p:tag name="SVT" val="TRUE"/>
  <p:tag name="CVB" val="75"/>
  <p:tag name="SPT" val="FALSE"/>
  <p:tag name="CII" val="75"/>
</p:tagLst>
</file>

<file path=ppt/tags/tag33.xml><?xml version="1.0" encoding="utf-8"?>
<p:tagLst xmlns:a="http://schemas.openxmlformats.org/drawingml/2006/main" xmlns:r="http://schemas.openxmlformats.org/officeDocument/2006/relationships" xmlns:p="http://schemas.openxmlformats.org/presentationml/2006/main">
  <p:tag name="SWI" val="76"/>
  <p:tag name="NBP" val="1"/>
  <p:tag name="BSN" val="76"/>
  <p:tag name="SVT" val="TRUE"/>
  <p:tag name="CVB" val="76"/>
  <p:tag name="SPT" val="FALSE"/>
  <p:tag name="CII" val="76"/>
</p:tagLst>
</file>

<file path=ppt/tags/tag34.xml><?xml version="1.0" encoding="utf-8"?>
<p:tagLst xmlns:a="http://schemas.openxmlformats.org/drawingml/2006/main" xmlns:r="http://schemas.openxmlformats.org/officeDocument/2006/relationships" xmlns:p="http://schemas.openxmlformats.org/presentationml/2006/main">
  <p:tag name="SWI" val="77"/>
  <p:tag name="NBP" val="1"/>
  <p:tag name="BSN" val="77"/>
  <p:tag name="SVT" val="TRUE"/>
  <p:tag name="CVB" val="77"/>
  <p:tag name="SPT" val="FALSE"/>
  <p:tag name="CII" val="77"/>
</p:tagLst>
</file>

<file path=ppt/tags/tag35.xml><?xml version="1.0" encoding="utf-8"?>
<p:tagLst xmlns:a="http://schemas.openxmlformats.org/drawingml/2006/main" xmlns:r="http://schemas.openxmlformats.org/officeDocument/2006/relationships" xmlns:p="http://schemas.openxmlformats.org/presentationml/2006/main">
  <p:tag name="SWI" val="77"/>
  <p:tag name="NBP" val="1"/>
  <p:tag name="BSN" val="77"/>
  <p:tag name="SVT" val="TRUE"/>
  <p:tag name="CVB" val="77"/>
  <p:tag name="SPT" val="FALSE"/>
  <p:tag name="CII" val="77"/>
</p:tagLst>
</file>

<file path=ppt/tags/tag36.xml><?xml version="1.0" encoding="utf-8"?>
<p:tagLst xmlns:a="http://schemas.openxmlformats.org/drawingml/2006/main" xmlns:r="http://schemas.openxmlformats.org/officeDocument/2006/relationships" xmlns:p="http://schemas.openxmlformats.org/presentationml/2006/main">
  <p:tag name="SWI" val="78"/>
  <p:tag name="NBP" val="1"/>
  <p:tag name="BSN" val="78"/>
  <p:tag name="SVT" val="TRUE"/>
  <p:tag name="CVB" val="78"/>
  <p:tag name="SPT" val="FALSE"/>
  <p:tag name="CII" val="78"/>
</p:tagLst>
</file>

<file path=ppt/tags/tag37.xml><?xml version="1.0" encoding="utf-8"?>
<p:tagLst xmlns:a="http://schemas.openxmlformats.org/drawingml/2006/main" xmlns:r="http://schemas.openxmlformats.org/officeDocument/2006/relationships" xmlns:p="http://schemas.openxmlformats.org/presentationml/2006/main">
  <p:tag name="SWI" val="78"/>
  <p:tag name="NBP" val="1"/>
  <p:tag name="BSN" val="78"/>
  <p:tag name="SVT" val="TRUE"/>
  <p:tag name="CVB" val="78"/>
  <p:tag name="SPT" val="FALSE"/>
  <p:tag name="CII" val="78"/>
</p:tagLst>
</file>

<file path=ppt/tags/tag38.xml><?xml version="1.0" encoding="utf-8"?>
<p:tagLst xmlns:a="http://schemas.openxmlformats.org/drawingml/2006/main" xmlns:r="http://schemas.openxmlformats.org/officeDocument/2006/relationships" xmlns:p="http://schemas.openxmlformats.org/presentationml/2006/main">
  <p:tag name="SWI" val="79"/>
  <p:tag name="NBP" val="1"/>
  <p:tag name="BSN" val="79"/>
  <p:tag name="SVT" val="TRUE"/>
  <p:tag name="CVB" val="79"/>
  <p:tag name="SPT" val="FALSE"/>
  <p:tag name="CII" val="79"/>
</p:tagLst>
</file>

<file path=ppt/tags/tag39.xml><?xml version="1.0" encoding="utf-8"?>
<p:tagLst xmlns:a="http://schemas.openxmlformats.org/drawingml/2006/main" xmlns:r="http://schemas.openxmlformats.org/officeDocument/2006/relationships" xmlns:p="http://schemas.openxmlformats.org/presentationml/2006/main">
  <p:tag name="SWI" val="79"/>
  <p:tag name="NBP" val="1"/>
  <p:tag name="BSN" val="79"/>
  <p:tag name="SVT" val="TRUE"/>
  <p:tag name="CVB" val="79"/>
  <p:tag name="SPT" val="FALSE"/>
  <p:tag name="CII" val="79"/>
</p:tagLst>
</file>

<file path=ppt/tags/tag4.xml><?xml version="1.0" encoding="utf-8"?>
<p:tagLst xmlns:a="http://schemas.openxmlformats.org/drawingml/2006/main" xmlns:r="http://schemas.openxmlformats.org/officeDocument/2006/relationships" xmlns:p="http://schemas.openxmlformats.org/presentationml/2006/main">
  <p:tag name="SWI" val="55"/>
  <p:tag name="NBP" val="1"/>
  <p:tag name="BSN" val="55"/>
  <p:tag name="SVT" val="TRUE"/>
  <p:tag name="CVB" val="55"/>
  <p:tag name="SPT" val="FALSE"/>
  <p:tag name="CII" val="55"/>
</p:tagLst>
</file>

<file path=ppt/tags/tag40.xml><?xml version="1.0" encoding="utf-8"?>
<p:tagLst xmlns:a="http://schemas.openxmlformats.org/drawingml/2006/main" xmlns:r="http://schemas.openxmlformats.org/officeDocument/2006/relationships" xmlns:p="http://schemas.openxmlformats.org/presentationml/2006/main">
  <p:tag name="SWI" val="80"/>
  <p:tag name="NBP" val="1"/>
  <p:tag name="BSN" val="80"/>
  <p:tag name="SVT" val="TRUE"/>
  <p:tag name="CVB" val="80"/>
  <p:tag name="SPT" val="FALSE"/>
  <p:tag name="CII" val="80"/>
</p:tagLst>
</file>

<file path=ppt/tags/tag41.xml><?xml version="1.0" encoding="utf-8"?>
<p:tagLst xmlns:a="http://schemas.openxmlformats.org/drawingml/2006/main" xmlns:r="http://schemas.openxmlformats.org/officeDocument/2006/relationships" xmlns:p="http://schemas.openxmlformats.org/presentationml/2006/main">
  <p:tag name="SWI" val="80"/>
  <p:tag name="NBP" val="1"/>
  <p:tag name="BSN" val="80"/>
  <p:tag name="SVT" val="TRUE"/>
  <p:tag name="CVB" val="80"/>
  <p:tag name="SPT" val="FALSE"/>
  <p:tag name="CII" val="80"/>
</p:tagLst>
</file>

<file path=ppt/tags/tag42.xml><?xml version="1.0" encoding="utf-8"?>
<p:tagLst xmlns:a="http://schemas.openxmlformats.org/drawingml/2006/main" xmlns:r="http://schemas.openxmlformats.org/officeDocument/2006/relationships" xmlns:p="http://schemas.openxmlformats.org/presentationml/2006/main">
  <p:tag name="SWI" val="81"/>
  <p:tag name="NBP" val="1"/>
  <p:tag name="BSN" val="81"/>
  <p:tag name="SVT" val="TRUE"/>
  <p:tag name="CVB" val="81"/>
  <p:tag name="SPT" val="FALSE"/>
  <p:tag name="CII" val="81"/>
</p:tagLst>
</file>

<file path=ppt/tags/tag43.xml><?xml version="1.0" encoding="utf-8"?>
<p:tagLst xmlns:a="http://schemas.openxmlformats.org/drawingml/2006/main" xmlns:r="http://schemas.openxmlformats.org/officeDocument/2006/relationships" xmlns:p="http://schemas.openxmlformats.org/presentationml/2006/main">
  <p:tag name="SWI" val="81"/>
  <p:tag name="NBP" val="1"/>
  <p:tag name="BSN" val="81"/>
  <p:tag name="SVT" val="TRUE"/>
  <p:tag name="CVB" val="81"/>
  <p:tag name="SPT" val="FALSE"/>
  <p:tag name="CII" val="81"/>
</p:tagLst>
</file>

<file path=ppt/tags/tag44.xml><?xml version="1.0" encoding="utf-8"?>
<p:tagLst xmlns:a="http://schemas.openxmlformats.org/drawingml/2006/main" xmlns:r="http://schemas.openxmlformats.org/officeDocument/2006/relationships" xmlns:p="http://schemas.openxmlformats.org/presentationml/2006/main">
  <p:tag name="SWI" val="82"/>
  <p:tag name="NBP" val="1"/>
  <p:tag name="BSN" val="82"/>
  <p:tag name="SVT" val="TRUE"/>
  <p:tag name="CVB" val="82"/>
  <p:tag name="SPT" val="FALSE"/>
  <p:tag name="CII" val="82"/>
</p:tagLst>
</file>

<file path=ppt/tags/tag45.xml><?xml version="1.0" encoding="utf-8"?>
<p:tagLst xmlns:a="http://schemas.openxmlformats.org/drawingml/2006/main" xmlns:r="http://schemas.openxmlformats.org/officeDocument/2006/relationships" xmlns:p="http://schemas.openxmlformats.org/presentationml/2006/main">
  <p:tag name="SWI" val="82"/>
  <p:tag name="NBP" val="1"/>
  <p:tag name="BSN" val="82"/>
  <p:tag name="SVT" val="TRUE"/>
  <p:tag name="CVB" val="82"/>
  <p:tag name="SPT" val="FALSE"/>
  <p:tag name="CII" val="82"/>
</p:tagLst>
</file>

<file path=ppt/tags/tag46.xml><?xml version="1.0" encoding="utf-8"?>
<p:tagLst xmlns:a="http://schemas.openxmlformats.org/drawingml/2006/main" xmlns:r="http://schemas.openxmlformats.org/officeDocument/2006/relationships" xmlns:p="http://schemas.openxmlformats.org/presentationml/2006/main">
  <p:tag name="SWI" val="83"/>
  <p:tag name="NBP" val="1"/>
  <p:tag name="BSN" val="83"/>
  <p:tag name="SVT" val="TRUE"/>
  <p:tag name="CVB" val="83"/>
  <p:tag name="SPT" val="FALSE"/>
  <p:tag name="CII" val="83"/>
</p:tagLst>
</file>

<file path=ppt/tags/tag47.xml><?xml version="1.0" encoding="utf-8"?>
<p:tagLst xmlns:a="http://schemas.openxmlformats.org/drawingml/2006/main" xmlns:r="http://schemas.openxmlformats.org/officeDocument/2006/relationships" xmlns:p="http://schemas.openxmlformats.org/presentationml/2006/main">
  <p:tag name="SWI" val="84"/>
  <p:tag name="NBP" val="1"/>
  <p:tag name="BSN" val="84"/>
  <p:tag name="SVT" val="TRUE"/>
  <p:tag name="CVB" val="84"/>
  <p:tag name="SPT" val="FALSE"/>
  <p:tag name="CII" val="84"/>
</p:tagLst>
</file>

<file path=ppt/tags/tag48.xml><?xml version="1.0" encoding="utf-8"?>
<p:tagLst xmlns:a="http://schemas.openxmlformats.org/drawingml/2006/main" xmlns:r="http://schemas.openxmlformats.org/officeDocument/2006/relationships" xmlns:p="http://schemas.openxmlformats.org/presentationml/2006/main">
  <p:tag name="SWI" val="84"/>
  <p:tag name="NBP" val="1"/>
  <p:tag name="BSN" val="84"/>
  <p:tag name="SVT" val="TRUE"/>
  <p:tag name="CVB" val="84"/>
  <p:tag name="SPT" val="FALSE"/>
  <p:tag name="CII" val="84"/>
</p:tagLst>
</file>

<file path=ppt/tags/tag49.xml><?xml version="1.0" encoding="utf-8"?>
<p:tagLst xmlns:a="http://schemas.openxmlformats.org/drawingml/2006/main" xmlns:r="http://schemas.openxmlformats.org/officeDocument/2006/relationships" xmlns:p="http://schemas.openxmlformats.org/presentationml/2006/main">
  <p:tag name="SWI" val="85"/>
  <p:tag name="NBP" val="1"/>
  <p:tag name="BSN" val="85"/>
  <p:tag name="SVT" val="TRUE"/>
  <p:tag name="CVB" val="85"/>
  <p:tag name="SPT" val="FALSE"/>
  <p:tag name="CII" val="85"/>
</p:tagLst>
</file>

<file path=ppt/tags/tag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0.xml><?xml version="1.0" encoding="utf-8"?>
<p:tagLst xmlns:a="http://schemas.openxmlformats.org/drawingml/2006/main" xmlns:r="http://schemas.openxmlformats.org/officeDocument/2006/relationships" xmlns:p="http://schemas.openxmlformats.org/presentationml/2006/main">
  <p:tag name="SWI" val="85"/>
  <p:tag name="NBP" val="1"/>
  <p:tag name="BSN" val="85"/>
  <p:tag name="SVT" val="TRUE"/>
  <p:tag name="CVB" val="85"/>
  <p:tag name="SPT" val="FALSE"/>
  <p:tag name="CII" val="85"/>
</p:tagLst>
</file>

<file path=ppt/tags/tag51.xml><?xml version="1.0" encoding="utf-8"?>
<p:tagLst xmlns:a="http://schemas.openxmlformats.org/drawingml/2006/main" xmlns:r="http://schemas.openxmlformats.org/officeDocument/2006/relationships" xmlns:p="http://schemas.openxmlformats.org/presentationml/2006/main">
  <p:tag name="SWI" val="86"/>
  <p:tag name="NBP" val="1"/>
  <p:tag name="BSN" val="86"/>
  <p:tag name="SVT" val="TRUE"/>
  <p:tag name="CVB" val="86"/>
  <p:tag name="SPT" val="FALSE"/>
  <p:tag name="CII" val="86"/>
</p:tagLst>
</file>

<file path=ppt/tags/tag52.xml><?xml version="1.0" encoding="utf-8"?>
<p:tagLst xmlns:a="http://schemas.openxmlformats.org/drawingml/2006/main" xmlns:r="http://schemas.openxmlformats.org/officeDocument/2006/relationships" xmlns:p="http://schemas.openxmlformats.org/presentationml/2006/main">
  <p:tag name="SWI" val="86"/>
  <p:tag name="NBP" val="1"/>
  <p:tag name="BSN" val="86"/>
  <p:tag name="SVT" val="TRUE"/>
  <p:tag name="CVB" val="86"/>
  <p:tag name="SPT" val="FALSE"/>
  <p:tag name="CII" val="86"/>
</p:tagLst>
</file>

<file path=ppt/tags/tag53.xml><?xml version="1.0" encoding="utf-8"?>
<p:tagLst xmlns:a="http://schemas.openxmlformats.org/drawingml/2006/main" xmlns:r="http://schemas.openxmlformats.org/officeDocument/2006/relationships" xmlns:p="http://schemas.openxmlformats.org/presentationml/2006/main">
  <p:tag name="SWI" val="87"/>
  <p:tag name="NBP" val="1"/>
  <p:tag name="BSN" val="87"/>
  <p:tag name="SVT" val="TRUE"/>
  <p:tag name="CVB" val="87"/>
  <p:tag name="SPT" val="FALSE"/>
  <p:tag name="CII" val="87"/>
</p:tagLst>
</file>

<file path=ppt/tags/tag54.xml><?xml version="1.0" encoding="utf-8"?>
<p:tagLst xmlns:a="http://schemas.openxmlformats.org/drawingml/2006/main" xmlns:r="http://schemas.openxmlformats.org/officeDocument/2006/relationships" xmlns:p="http://schemas.openxmlformats.org/presentationml/2006/main">
  <p:tag name="SWI" val="87"/>
  <p:tag name="NBP" val="1"/>
  <p:tag name="BSN" val="87"/>
  <p:tag name="SVT" val="TRUE"/>
  <p:tag name="CVB" val="87"/>
  <p:tag name="SPT" val="FALSE"/>
  <p:tag name="CII" val="87"/>
</p:tagLst>
</file>

<file path=ppt/tags/tag55.xml><?xml version="1.0" encoding="utf-8"?>
<p:tagLst xmlns:a="http://schemas.openxmlformats.org/drawingml/2006/main" xmlns:r="http://schemas.openxmlformats.org/officeDocument/2006/relationships" xmlns:p="http://schemas.openxmlformats.org/presentationml/2006/main">
  <p:tag name="SWI" val="88"/>
  <p:tag name="NBP" val="1"/>
  <p:tag name="BSN" val="88"/>
  <p:tag name="SVT" val="TRUE"/>
  <p:tag name="CVB" val="88"/>
  <p:tag name="SPT" val="FALSE"/>
  <p:tag name="CII" val="88"/>
</p:tagLst>
</file>

<file path=ppt/tags/tag56.xml><?xml version="1.0" encoding="utf-8"?>
<p:tagLst xmlns:a="http://schemas.openxmlformats.org/drawingml/2006/main" xmlns:r="http://schemas.openxmlformats.org/officeDocument/2006/relationships" xmlns:p="http://schemas.openxmlformats.org/presentationml/2006/main">
  <p:tag name="SWI" val="88"/>
  <p:tag name="NBP" val="1"/>
  <p:tag name="BSN" val="88"/>
  <p:tag name="SVT" val="TRUE"/>
  <p:tag name="CVB" val="88"/>
  <p:tag name="SPT" val="FALSE"/>
  <p:tag name="CII" val="88"/>
</p:tagLst>
</file>

<file path=ppt/tags/tag57.xml><?xml version="1.0" encoding="utf-8"?>
<p:tagLst xmlns:a="http://schemas.openxmlformats.org/drawingml/2006/main" xmlns:r="http://schemas.openxmlformats.org/officeDocument/2006/relationships" xmlns:p="http://schemas.openxmlformats.org/presentationml/2006/main">
  <p:tag name="SWI" val="89"/>
  <p:tag name="NBP" val="1"/>
  <p:tag name="CVB" val="89"/>
  <p:tag name="SPT" val="FALSE"/>
  <p:tag name="BSN" val="89"/>
  <p:tag name="LFXCI" val="0"/>
  <p:tag name="SVT" val="TRUE"/>
  <p:tag name="CII" val="89"/>
</p:tagLst>
</file>

<file path=ppt/tags/tag58.xml><?xml version="1.0" encoding="utf-8"?>
<p:tagLst xmlns:a="http://schemas.openxmlformats.org/drawingml/2006/main" xmlns:r="http://schemas.openxmlformats.org/officeDocument/2006/relationships" xmlns:p="http://schemas.openxmlformats.org/presentationml/2006/main">
  <p:tag name="SWI" val="89"/>
  <p:tag name="NBP" val="1"/>
  <p:tag name="CVB" val="89"/>
  <p:tag name="SPT" val="FALSE"/>
  <p:tag name="BSN" val="89"/>
  <p:tag name="LFXCI" val="0"/>
  <p:tag name="SVT" val="TRUE"/>
  <p:tag name="CII" val="89"/>
</p:tagLst>
</file>

<file path=ppt/tags/tag59.xml><?xml version="1.0" encoding="utf-8"?>
<p:tagLst xmlns:a="http://schemas.openxmlformats.org/drawingml/2006/main" xmlns:r="http://schemas.openxmlformats.org/officeDocument/2006/relationships" xmlns:p="http://schemas.openxmlformats.org/presentationml/2006/main">
  <p:tag name="SWI" val="90"/>
  <p:tag name="NBP" val="1"/>
  <p:tag name="CVB" val="90"/>
  <p:tag name="SPT" val="FALSE"/>
  <p:tag name="BSN" val="90"/>
  <p:tag name="LFXCI" val="0"/>
  <p:tag name="SVT" val="TRUE"/>
  <p:tag name="CII" val="90"/>
</p:tagLst>
</file>

<file path=ppt/tags/tag6.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60.xml><?xml version="1.0" encoding="utf-8"?>
<p:tagLst xmlns:a="http://schemas.openxmlformats.org/drawingml/2006/main" xmlns:r="http://schemas.openxmlformats.org/officeDocument/2006/relationships" xmlns:p="http://schemas.openxmlformats.org/presentationml/2006/main">
  <p:tag name="SWI" val="91"/>
  <p:tag name="NBP" val="1"/>
  <p:tag name="CVB" val="91"/>
  <p:tag name="SPT" val="FALSE"/>
  <p:tag name="BSN" val="91"/>
  <p:tag name="LFXCI" val="0"/>
  <p:tag name="SVT" val="TRUE"/>
  <p:tag name="CII" val="91"/>
</p:tagLst>
</file>

<file path=ppt/tags/tag61.xml><?xml version="1.0" encoding="utf-8"?>
<p:tagLst xmlns:a="http://schemas.openxmlformats.org/drawingml/2006/main" xmlns:r="http://schemas.openxmlformats.org/officeDocument/2006/relationships" xmlns:p="http://schemas.openxmlformats.org/presentationml/2006/main">
  <p:tag name="SWI" val="91"/>
  <p:tag name="NBP" val="1"/>
  <p:tag name="CVB" val="91"/>
  <p:tag name="SPT" val="FALSE"/>
  <p:tag name="BSN" val="91"/>
  <p:tag name="LFXCI" val="0"/>
  <p:tag name="SVT" val="TRUE"/>
  <p:tag name="CII" val="91"/>
</p:tagLst>
</file>

<file path=ppt/tags/tag62.xml><?xml version="1.0" encoding="utf-8"?>
<p:tagLst xmlns:a="http://schemas.openxmlformats.org/drawingml/2006/main" xmlns:r="http://schemas.openxmlformats.org/officeDocument/2006/relationships" xmlns:p="http://schemas.openxmlformats.org/presentationml/2006/main">
  <p:tag name="SWI" val="92"/>
  <p:tag name="NBP" val="1"/>
  <p:tag name="CVB" val="92"/>
  <p:tag name="SPT" val="FALSE"/>
  <p:tag name="BSN" val="92"/>
  <p:tag name="LFXCI" val="0"/>
  <p:tag name="SVT" val="TRUE"/>
  <p:tag name="CII" val="92"/>
</p:tagLst>
</file>

<file path=ppt/tags/tag63.xml><?xml version="1.0" encoding="utf-8"?>
<p:tagLst xmlns:a="http://schemas.openxmlformats.org/drawingml/2006/main" xmlns:r="http://schemas.openxmlformats.org/officeDocument/2006/relationships" xmlns:p="http://schemas.openxmlformats.org/presentationml/2006/main">
  <p:tag name="SWI" val="92"/>
  <p:tag name="NBP" val="1"/>
  <p:tag name="CVB" val="92"/>
  <p:tag name="SPT" val="FALSE"/>
  <p:tag name="BSN" val="92"/>
  <p:tag name="LFXCI" val="0"/>
  <p:tag name="SVT" val="TRUE"/>
  <p:tag name="CII" val="92"/>
</p:tagLst>
</file>

<file path=ppt/tags/tag64.xml><?xml version="1.0" encoding="utf-8"?>
<p:tagLst xmlns:a="http://schemas.openxmlformats.org/drawingml/2006/main" xmlns:r="http://schemas.openxmlformats.org/officeDocument/2006/relationships" xmlns:p="http://schemas.openxmlformats.org/presentationml/2006/main">
  <p:tag name="SWI" val="93"/>
  <p:tag name="NBP" val="1"/>
  <p:tag name="CVB" val="93"/>
  <p:tag name="SPT" val="FALSE"/>
  <p:tag name="BSN" val="93"/>
  <p:tag name="LFXCI" val="0"/>
  <p:tag name="SVT" val="TRUE"/>
  <p:tag name="CII" val="93"/>
</p:tagLst>
</file>

<file path=ppt/tags/tag65.xml><?xml version="1.0" encoding="utf-8"?>
<p:tagLst xmlns:a="http://schemas.openxmlformats.org/drawingml/2006/main" xmlns:r="http://schemas.openxmlformats.org/officeDocument/2006/relationships" xmlns:p="http://schemas.openxmlformats.org/presentationml/2006/main">
  <p:tag name="SWI" val="94"/>
  <p:tag name="NBP" val="1"/>
  <p:tag name="CVB" val="94"/>
  <p:tag name="SPT" val="FALSE"/>
  <p:tag name="BSN" val="94"/>
  <p:tag name="LFXCI" val="0"/>
  <p:tag name="SVT" val="TRUE"/>
  <p:tag name="CII" val="94"/>
</p:tagLst>
</file>

<file path=ppt/tags/tag66.xml><?xml version="1.0" encoding="utf-8"?>
<p:tagLst xmlns:a="http://schemas.openxmlformats.org/drawingml/2006/main" xmlns:r="http://schemas.openxmlformats.org/officeDocument/2006/relationships" xmlns:p="http://schemas.openxmlformats.org/presentationml/2006/main">
  <p:tag name="SWI" val="94"/>
  <p:tag name="NBP" val="1"/>
  <p:tag name="CVB" val="94"/>
  <p:tag name="SPT" val="FALSE"/>
  <p:tag name="BSN" val="94"/>
  <p:tag name="LFXCI" val="0"/>
  <p:tag name="SVT" val="TRUE"/>
  <p:tag name="CII" val="94"/>
</p:tagLst>
</file>

<file path=ppt/tags/tag67.xml><?xml version="1.0" encoding="utf-8"?>
<p:tagLst xmlns:a="http://schemas.openxmlformats.org/drawingml/2006/main" xmlns:r="http://schemas.openxmlformats.org/officeDocument/2006/relationships" xmlns:p="http://schemas.openxmlformats.org/presentationml/2006/main">
  <p:tag name="SWI" val="95"/>
  <p:tag name="NBP" val="1"/>
  <p:tag name="CVB" val="95"/>
  <p:tag name="SPT" val="FALSE"/>
  <p:tag name="BSN" val="95"/>
  <p:tag name="LFXCI" val="0"/>
  <p:tag name="SVT" val="TRUE"/>
  <p:tag name="CII" val="95"/>
</p:tagLst>
</file>

<file path=ppt/tags/tag68.xml><?xml version="1.0" encoding="utf-8"?>
<p:tagLst xmlns:a="http://schemas.openxmlformats.org/drawingml/2006/main" xmlns:r="http://schemas.openxmlformats.org/officeDocument/2006/relationships" xmlns:p="http://schemas.openxmlformats.org/presentationml/2006/main">
  <p:tag name="SWI" val="96"/>
  <p:tag name="NBP" val="1"/>
  <p:tag name="CVB" val="96"/>
  <p:tag name="SPT" val="FALSE"/>
  <p:tag name="BSN" val="96"/>
  <p:tag name="LFXCI" val="0"/>
  <p:tag name="SVT" val="TRUE"/>
  <p:tag name="CII" val="96"/>
</p:tagLst>
</file>

<file path=ppt/tags/tag69.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7.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70.xml><?xml version="1.0" encoding="utf-8"?>
<p:tagLst xmlns:a="http://schemas.openxmlformats.org/drawingml/2006/main" xmlns:r="http://schemas.openxmlformats.org/officeDocument/2006/relationships" xmlns:p="http://schemas.openxmlformats.org/presentationml/2006/main">
  <p:tag name="SWI" val="98"/>
  <p:tag name="NBP" val="1"/>
  <p:tag name="CVB" val="98"/>
  <p:tag name="SPT" val="FALSE"/>
  <p:tag name="BSN" val="98"/>
  <p:tag name="LFXCI" val="0"/>
  <p:tag name="SVT" val="TRUE"/>
  <p:tag name="CII" val="98"/>
</p:tagLst>
</file>

<file path=ppt/tags/tag71.xml><?xml version="1.0" encoding="utf-8"?>
<p:tagLst xmlns:a="http://schemas.openxmlformats.org/drawingml/2006/main" xmlns:r="http://schemas.openxmlformats.org/officeDocument/2006/relationships" xmlns:p="http://schemas.openxmlformats.org/presentationml/2006/main">
  <p:tag name="SWI" val="98"/>
  <p:tag name="NBP" val="1"/>
  <p:tag name="CVB" val="98"/>
  <p:tag name="SPT" val="FALSE"/>
  <p:tag name="BSN" val="98"/>
  <p:tag name="LFXCI" val="0"/>
  <p:tag name="SVT" val="TRUE"/>
  <p:tag name="CII" val="98"/>
</p:tagLst>
</file>

<file path=ppt/tags/tag72.xml><?xml version="1.0" encoding="utf-8"?>
<p:tagLst xmlns:a="http://schemas.openxmlformats.org/drawingml/2006/main" xmlns:r="http://schemas.openxmlformats.org/officeDocument/2006/relationships" xmlns:p="http://schemas.openxmlformats.org/presentationml/2006/main">
  <p:tag name="SWI" val="30"/>
  <p:tag name="NBP" val="1"/>
  <p:tag name="CVB" val="30"/>
  <p:tag name="SPT" val="FALSE"/>
  <p:tag name="BSN" val="30"/>
  <p:tag name="LFXCI" val="0"/>
  <p:tag name="SVT" val="TRUE"/>
  <p:tag name="CII" val="30"/>
</p:tagLst>
</file>

<file path=ppt/tags/tag73.xml><?xml version="1.0" encoding="utf-8"?>
<p:tagLst xmlns:a="http://schemas.openxmlformats.org/drawingml/2006/main" xmlns:r="http://schemas.openxmlformats.org/officeDocument/2006/relationships" xmlns:p="http://schemas.openxmlformats.org/presentationml/2006/main">
  <p:tag name="SWI" val="99"/>
  <p:tag name="NBP" val="1"/>
  <p:tag name="CVB" val="99"/>
  <p:tag name="SPT" val="FALSE"/>
  <p:tag name="BSN" val="99"/>
  <p:tag name="LFXCI" val="0"/>
  <p:tag name="SVT" val="TRUE"/>
  <p:tag name="CII" val="99"/>
</p:tagLst>
</file>

<file path=ppt/tags/tag74.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7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76.xml><?xml version="1.0" encoding="utf-8"?>
<p:tagLst xmlns:a="http://schemas.openxmlformats.org/drawingml/2006/main" xmlns:r="http://schemas.openxmlformats.org/officeDocument/2006/relationships" xmlns:p="http://schemas.openxmlformats.org/presentationml/2006/main">
  <p:tag name="SWI" val="102"/>
  <p:tag name="NBP" val="1"/>
  <p:tag name="CVB" val="102"/>
  <p:tag name="SPT" val="FALSE"/>
  <p:tag name="BSN" val="102"/>
  <p:tag name="LFXCI" val="0"/>
  <p:tag name="SVT" val="TRUE"/>
  <p:tag name="CII" val="102"/>
</p:tagLst>
</file>

<file path=ppt/tags/tag77.xml><?xml version="1.0" encoding="utf-8"?>
<p:tagLst xmlns:a="http://schemas.openxmlformats.org/drawingml/2006/main" xmlns:r="http://schemas.openxmlformats.org/officeDocument/2006/relationships" xmlns:p="http://schemas.openxmlformats.org/presentationml/2006/main">
  <p:tag name="SWI" val="103"/>
  <p:tag name="NBP" val="1"/>
  <p:tag name="CVB" val="103"/>
  <p:tag name="SPT" val="FALSE"/>
  <p:tag name="BSN" val="103"/>
  <p:tag name="LFXCI" val="0"/>
  <p:tag name="SVT" val="TRUE"/>
  <p:tag name="CII" val="103"/>
</p:tagLst>
</file>

<file path=ppt/tags/tag78.xml><?xml version="1.0" encoding="utf-8"?>
<p:tagLst xmlns:a="http://schemas.openxmlformats.org/drawingml/2006/main" xmlns:r="http://schemas.openxmlformats.org/officeDocument/2006/relationships" xmlns:p="http://schemas.openxmlformats.org/presentationml/2006/main">
  <p:tag name="SWI" val="104"/>
  <p:tag name="NBP" val="1"/>
  <p:tag name="CVB" val="104"/>
  <p:tag name="SPT" val="FALSE"/>
  <p:tag name="BSN" val="104"/>
  <p:tag name="LFXCI" val="0"/>
  <p:tag name="SVT" val="TRUE"/>
  <p:tag name="CII" val="104"/>
</p:tagLst>
</file>

<file path=ppt/tags/tag79.xml><?xml version="1.0" encoding="utf-8"?>
<p:tagLst xmlns:a="http://schemas.openxmlformats.org/drawingml/2006/main" xmlns:r="http://schemas.openxmlformats.org/officeDocument/2006/relationships" xmlns:p="http://schemas.openxmlformats.org/presentationml/2006/main">
  <p:tag name="SWI" val="105"/>
  <p:tag name="NBP" val="1"/>
  <p:tag name="CVB" val="105"/>
  <p:tag name="SPT" val="FALSE"/>
  <p:tag name="BSN" val="105"/>
  <p:tag name="LFXCI" val="0"/>
  <p:tag name="SVT" val="TRUE"/>
  <p:tag name="CII" val="105"/>
</p:tagLst>
</file>

<file path=ppt/tags/tag8.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80.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81.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2.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54"/>
  <p:tag name="NBP" val="1"/>
  <p:tag name="CVB" val="54"/>
  <p:tag name="SPT" val="FALSE"/>
  <p:tag name="BSN" val="54"/>
  <p:tag name="LFXCI" val="0"/>
  <p:tag name="SVT" val="TRUE"/>
  <p:tag name="CII" val="54"/>
</p:tagLst>
</file>

<file path=ppt/tags/tag9.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20491</TotalTime>
  <Words>8138</Words>
  <Application>Microsoft Office PowerPoint</Application>
  <PresentationFormat>On-screen Show (4:3)</PresentationFormat>
  <Paragraphs>1312</Paragraphs>
  <Slides>100</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7" baseType="lpstr">
      <vt:lpstr>Arial Black</vt:lpstr>
      <vt:lpstr>Courier New</vt:lpstr>
      <vt:lpstr>Tahoma</vt:lpstr>
      <vt:lpstr>Times New Roman</vt:lpstr>
      <vt:lpstr>Wingdings</vt:lpstr>
      <vt:lpstr>Blends</vt:lpstr>
      <vt:lpstr>Worksheet</vt:lpstr>
      <vt:lpstr>Supercomputing in Plain English Stupid Compiler Tricks</vt:lpstr>
      <vt:lpstr>This is an experiment!</vt:lpstr>
      <vt:lpstr>PLEASE MUTE YOURSELF</vt:lpstr>
      <vt:lpstr>PLEASE REGISTER</vt:lpstr>
      <vt:lpstr>Download the Slides Beforehand</vt:lpstr>
      <vt:lpstr>H.323 (Polycom etc) #1</vt:lpstr>
      <vt:lpstr>H.323 (Polycom etc) #2</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Dependency Analysis</vt:lpstr>
      <vt:lpstr>What Is Dependency Analysis?</vt:lpstr>
      <vt:lpstr>Control Dependencies</vt:lpstr>
      <vt:lpstr>Branch Dependency (F90)</vt:lpstr>
      <vt:lpstr>Branch Dependency (C)</vt:lpstr>
      <vt:lpstr>Loop Carried Dependency (F90)</vt:lpstr>
      <vt:lpstr>Loop Carried Dependency (C)</vt:lpstr>
      <vt:lpstr>Why Do We Care?</vt:lpstr>
      <vt:lpstr>Loop or Branch Dependency? (F)</vt:lpstr>
      <vt:lpstr>Loop or Branch Dependency? (C)</vt:lpstr>
      <vt:lpstr>Call Dependency Example (F90)</vt:lpstr>
      <vt:lpstr>Call Dependency Example (C)</vt:lpstr>
      <vt:lpstr>I/O Dependency (F90)</vt:lpstr>
      <vt:lpstr>I/O Dependency (C)</vt:lpstr>
      <vt:lpstr>Reductions Aren’t Dependencies</vt:lpstr>
      <vt:lpstr>Reductions Aren’t Dependencies</vt:lpstr>
      <vt:lpstr>Data Dependencies (F90)</vt:lpstr>
      <vt:lpstr>Data Dependencies (C)</vt:lpstr>
      <vt:lpstr>Output Dependencies (F90)</vt:lpstr>
      <vt:lpstr>Output Dependencies (C)</vt:lpstr>
      <vt:lpstr>Why Does Order Matter?</vt:lpstr>
      <vt:lpstr>Loop Dependency Example</vt:lpstr>
      <vt:lpstr>Loop Dep Example (cont’d)</vt:lpstr>
      <vt:lpstr>Loop Dependency Performance</vt:lpstr>
      <vt:lpstr>Stupid Compiler Tricks</vt:lpstr>
      <vt:lpstr>Stupid Compiler Tricks</vt:lpstr>
      <vt:lpstr>Compiler Design</vt:lpstr>
      <vt:lpstr>Tricks Compilers Play</vt:lpstr>
      <vt:lpstr>Scalar Optimizations</vt:lpstr>
      <vt:lpstr>Copy Propagation (F90)</vt:lpstr>
      <vt:lpstr>Copy Propagation (C)</vt:lpstr>
      <vt:lpstr>Constant Folding (F90)</vt:lpstr>
      <vt:lpstr>Constant Folding (C)</vt:lpstr>
      <vt:lpstr>Dead Code Removal (F90)</vt:lpstr>
      <vt:lpstr>Dead Code Removal (C)</vt:lpstr>
      <vt:lpstr>Strength Reduction (F90)</vt:lpstr>
      <vt:lpstr>Strength Reduction (C)</vt:lpstr>
      <vt:lpstr>Common Subexpression Elimination (F90)</vt:lpstr>
      <vt:lpstr>Common Subexpression Elimination (C)</vt:lpstr>
      <vt:lpstr>Variable Renaming (F90)</vt:lpstr>
      <vt:lpstr>Variable Renaming (C)</vt:lpstr>
      <vt:lpstr>Loop Optimizations</vt:lpstr>
      <vt:lpstr>Hoisting Loop Invariant Code (F90)</vt:lpstr>
      <vt:lpstr>Hoisting Loop Invariant Code (C)</vt:lpstr>
      <vt:lpstr>Unswitching (F90)</vt:lpstr>
      <vt:lpstr>Unswitching (C)</vt:lpstr>
      <vt:lpstr>Iteration Peeling (F90)</vt:lpstr>
      <vt:lpstr>Iteration Peeling (C)</vt:lpstr>
      <vt:lpstr>Index Set Splitting (F90)</vt:lpstr>
      <vt:lpstr>Index Set Splitting (C)</vt:lpstr>
      <vt:lpstr>Loop Interchange (F90)</vt:lpstr>
      <vt:lpstr>Loop Interchange (C)</vt:lpstr>
      <vt:lpstr>Unrolling (F90)</vt:lpstr>
      <vt:lpstr>Unrolling (C)</vt:lpstr>
      <vt:lpstr>Why Do Compilers Unroll?</vt:lpstr>
      <vt:lpstr>Loop Fusion (F90)</vt:lpstr>
      <vt:lpstr>Loop Fusion (C)</vt:lpstr>
      <vt:lpstr>Loop Fission (F90)</vt:lpstr>
      <vt:lpstr>Loop Fission (C)</vt:lpstr>
      <vt:lpstr>To Fuse or to Fizz?</vt:lpstr>
      <vt:lpstr>Inlining (F90)</vt:lpstr>
      <vt:lpstr>Inlining (C)</vt:lpstr>
      <vt:lpstr>Tricks You Can Play with Compilers</vt:lpstr>
      <vt:lpstr>The Joy of Compiler Options</vt:lpstr>
      <vt:lpstr>Example Compile Lines</vt:lpstr>
      <vt:lpstr>What Does the Compiler Do? #1</vt:lpstr>
      <vt:lpstr>What Does the Compiler Do? #2</vt:lpstr>
      <vt:lpstr>Arithmetic Operation Speeds</vt:lpstr>
      <vt:lpstr>Optimization Performance</vt:lpstr>
      <vt:lpstr>More Optimized Performance</vt:lpstr>
      <vt:lpstr>Profiling</vt:lpstr>
      <vt:lpstr>Profiling</vt:lpstr>
      <vt:lpstr>Subroutine Profiling</vt:lpstr>
      <vt:lpstr>Profiling Example</vt:lpstr>
      <vt:lpstr>Profiling Example (cont’d)</vt:lpstr>
      <vt:lpstr>Profiling Result</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593</cp:revision>
  <cp:lastPrinted>1601-01-01T00:00:00Z</cp:lastPrinted>
  <dcterms:created xsi:type="dcterms:W3CDTF">2001-08-18T12:37:15Z</dcterms:created>
  <dcterms:modified xsi:type="dcterms:W3CDTF">2015-02-11T00:22:11Z</dcterms:modified>
</cp:coreProperties>
</file>