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5143500" cx="9144000"/>
  <p:notesSz cx="6858000" cy="9144000"/>
  <p:embeddedFontLst>
    <p:embeddedFont>
      <p:font typeface="Roboto"/>
      <p:regular r:id="rId67"/>
      <p:bold r:id="rId68"/>
      <p:italic r:id="rId69"/>
      <p:boldItalic r:id="rId70"/>
    </p:embeddedFont>
    <p:embeddedFont>
      <p:font typeface="Merriweather"/>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Merriweather-italic.fntdata"/><Relationship Id="rId72" Type="http://schemas.openxmlformats.org/officeDocument/2006/relationships/font" Target="fonts/Merriweather-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Merriweather-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Merriweather-regular.fntdata"/><Relationship Id="rId70" Type="http://schemas.openxmlformats.org/officeDocument/2006/relationships/font" Target="fonts/Roboto-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Roboto-bold.fntdata"/><Relationship Id="rId23" Type="http://schemas.openxmlformats.org/officeDocument/2006/relationships/slide" Target="slides/slide16.xml"/><Relationship Id="rId67" Type="http://schemas.openxmlformats.org/officeDocument/2006/relationships/font" Target="fonts/Roboto-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2/04/05/01/46/soccer-25762__340.png" TargetMode="External"/><Relationship Id="rId3" Type="http://schemas.openxmlformats.org/officeDocument/2006/relationships/hyperlink" Target="https://cdn.pixabay.com/photo/2014/04/03/10/24/goalie-310371__340.p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2/04/05/01/46/soccer-25762__340.png" TargetMode="External"/><Relationship Id="rId3" Type="http://schemas.openxmlformats.org/officeDocument/2006/relationships/hyperlink" Target="https://cdn.pixabay.com/photo/2014/04/03/10/24/goalie-310371__340.p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4/04/03/10/28/stickman-310590__340.p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7/04/03/17/24/teamwork-2198961__340.png" TargetMode="External"/><Relationship Id="rId4" Type="http://schemas.openxmlformats.org/officeDocument/2006/relationships/hyperlink" Target="https://cdn.pixabay.com/photo/2016/09/15/18/28/update-1672350__340.p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2/angry-151791__340.p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6/07/23/12/54/box-1536798__340.png" TargetMode="External"/><Relationship Id="rId4" Type="http://schemas.openxmlformats.org/officeDocument/2006/relationships/hyperlink" Target="https://cdn.pixabay.com/photo/2018/08/15/08/51/company-3607517__340.jp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2/question-151792__340.p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3/07/12/17/12/sad-151795__340.png" TargetMode="External"/><Relationship Id="rId4" Type="http://schemas.openxmlformats.org/officeDocument/2006/relationships/hyperlink" Target="https://cdn.pixabay.com/photo/2014/04/03/10/28/stickman-310593__340.png" TargetMode="External"/><Relationship Id="rId5" Type="http://schemas.openxmlformats.org/officeDocument/2006/relationships/hyperlink" Target="https://cdn.pixabay.com/photo/2014/04/03/10/28/stickman-310592__340.p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9/19/stickman-154553__340.p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9/19/stickman-154553__340.p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dea.org.sg/journal/mirror-exercise-classic-drama-warm-up-activity/" TargetMode="External"/><Relationship Id="rId3" Type="http://schemas.openxmlformats.org/officeDocument/2006/relationships/hyperlink" Target="https://dbp.theatredance.utexas.edu/content/mirrors" TargetMode="External"/><Relationship Id="rId4" Type="http://schemas.openxmlformats.org/officeDocument/2006/relationships/hyperlink" Target="https://www.theatrefolk.com/blog/mirror-exercise-modified/" TargetMode="External"/><Relationship Id="rId5" Type="http://schemas.openxmlformats.org/officeDocument/2006/relationships/hyperlink" Target="https://cdn.pixabay.com/photo/2020/03/30/05/37/head-4983119__340.jpg"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nathonleiner.medium.com/improv-games-for-virtual-space-66cbf4b77c97"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a9beb352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a9beb352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4d24c8ef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d24c8ef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Defining a Problem</a:t>
            </a:r>
            <a:endParaRPr b="1"/>
          </a:p>
          <a:p>
            <a:pPr indent="-298450" lvl="0" marL="457200" rtl="0" algn="l">
              <a:spcBef>
                <a:spcPts val="0"/>
              </a:spcBef>
              <a:spcAft>
                <a:spcPts val="0"/>
              </a:spcAft>
              <a:buSzPts val="1100"/>
              <a:buChar char="●"/>
            </a:pPr>
            <a:r>
              <a:rPr lang="en"/>
              <a:t>There are many different types of problems (as participants suggested in response to the previous slide)</a:t>
            </a:r>
            <a:endParaRPr/>
          </a:p>
          <a:p>
            <a:pPr indent="-298450" lvl="0" marL="457200" rtl="0" algn="l">
              <a:spcBef>
                <a:spcPts val="0"/>
              </a:spcBef>
              <a:spcAft>
                <a:spcPts val="0"/>
              </a:spcAft>
              <a:buSzPts val="1100"/>
              <a:buChar char="●"/>
            </a:pPr>
            <a:r>
              <a:rPr lang="en"/>
              <a:t>Here is is a dictionary definition of “Problem”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5cef83571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cef83571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31394D"/>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Our Definition of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the purposes of this training, we define a problem as </a:t>
            </a:r>
            <a:r>
              <a:rPr lang="en">
                <a:solidFill>
                  <a:schemeClr val="dk1"/>
                </a:solidFill>
              </a:rPr>
              <a:t>occurring</a:t>
            </a:r>
            <a:r>
              <a:rPr lang="en">
                <a:solidFill>
                  <a:schemeClr val="dk1"/>
                </a:solidFill>
              </a:rPr>
              <a:t> when there is a barrier to reaching our goal.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https://cdn.pixabay.com/photo/2012/04/05/01/46/soccer-25762__340.png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https://cdn.pixabay.com/photo/2014/04/03/10/24/goalie-310371__340.png</a:t>
            </a:r>
            <a:r>
              <a:rPr i="1" lang="en">
                <a:solidFill>
                  <a:schemeClr val="dk1"/>
                </a:solidFill>
              </a:rPr>
              <a:t> </a:t>
            </a:r>
            <a:endParaRPr i="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1cd6cb4a7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1cd6cb4a7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31394D"/>
                </a:solidFill>
                <a:highlight>
                  <a:srgbClr val="F7B7F7"/>
                </a:highlight>
              </a:rPr>
              <a:t>NOTE: this is an animated slide.</a:t>
            </a:r>
            <a:endParaRPr>
              <a:solidFill>
                <a:srgbClr val="2A3990"/>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Our Definition of “Solution”</a:t>
            </a:r>
            <a:endParaRPr>
              <a:solidFill>
                <a:schemeClr val="dk1"/>
              </a:solidFill>
            </a:endParaRPr>
          </a:p>
          <a:p>
            <a:pPr indent="-298450" lvl="0" marL="457200" rtl="0" algn="l">
              <a:spcBef>
                <a:spcPts val="0"/>
              </a:spcBef>
              <a:spcAft>
                <a:spcPts val="0"/>
              </a:spcAft>
              <a:buSzPts val="1100"/>
              <a:buChar char="●"/>
            </a:pPr>
            <a:r>
              <a:rPr lang="en"/>
              <a:t>For the purposes of this training, we define a solution as </a:t>
            </a:r>
            <a:r>
              <a:rPr lang="en"/>
              <a:t>occurring</a:t>
            </a:r>
            <a:r>
              <a:rPr lang="en"/>
              <a:t> when the </a:t>
            </a:r>
            <a:r>
              <a:rPr lang="en"/>
              <a:t>barrier to reaching our goal is removed </a:t>
            </a:r>
            <a:r>
              <a:rPr lang="en"/>
              <a:t>or overcome.</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https://cdn.pixabay.com/photo/2012/04/05/01/46/soccer-25762__340.png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3"/>
              </a:rPr>
              <a:t>https://cdn.pixabay.com/photo/2014/04/03/10/24/goalie-310371__340.png</a:t>
            </a:r>
            <a:r>
              <a:rPr i="1" lang="en">
                <a:solidFill>
                  <a:schemeClr val="dk1"/>
                </a:solidFill>
              </a:rPr>
              <a:t> </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4d24c8eff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d24c8eff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31394D"/>
                </a:solidFill>
                <a:highlight>
                  <a:srgbClr val="F7B7F7"/>
                </a:highlight>
              </a:rPr>
              <a:t>NOTE: this is an animated slide.</a:t>
            </a:r>
            <a:endParaRPr b="1">
              <a:solidFill>
                <a:srgbClr val="31394D"/>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Effective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the purposes of this training, we define an effective solution as one that both solves the current problem and maintains the relationships with others involved in the problem-solving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Solving the problem means removing barriers, finding a solution and implementing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Maintaining the relationship means working together, preserving and building connections, and building a strong foundation for success when new problems arise in the future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balance both of these goals in order to identify a successful solution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Focusing only on the problem and ignoring the needs of the people trying to solve it may lead to unhappiness, less productivity, and in the worst case people leaving to work elsewhere (e.g., bosses who yell or who require unreasonable work hours don’t inspire their employees to do their best or to stay at the job long-term)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Focusing only on the relationships and ignoring the problem-solving process means you’re not actually getting the work done! (e.g., groups that prioritize social activities over work, or that prioritize the personal relationship dynamics, rather than the professional relationships, may not be able to solve problems efficiently)</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c430aced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c430aced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we’re going to shift to an examination of specific types of problems and how to solve them</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a9beb352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a9beb352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a9beb35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a9beb35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a9beb35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3a9beb35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011e5d2030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011e5d2030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Example Problem Scenario</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scenario, let’s consider a production line in a factory that makes widgets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Assume that I am the line manager, and ask the members of the night shift to increase production speed so we can make more widgets,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types of problems might prevent them from doing this?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invite participants to brainstorm different sources/types of problems; the notes below are included as suggestions if you need ideas.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know how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enough materials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Assembly line won’t run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Equipment is old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Parts are broken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Broke their leg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Can’t read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have transportation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Scheduled to do something else at the same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want to work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think it is difficult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want to be on day shift, because they’re too tired at night to work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They’re bored by the production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They’d rather chat during their shift breaks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723d91b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723d91b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1394D"/>
                </a:solidFill>
                <a:highlight>
                  <a:srgbClr val="00FF00"/>
                </a:highlight>
              </a:rPr>
              <a:t>ONLINE ADAPTATION - Chatter</a:t>
            </a:r>
            <a:endParaRPr b="1" u="sng">
              <a:solidFill>
                <a:schemeClr val="dk1"/>
              </a:solidFill>
              <a:highlight>
                <a:srgbClr val="00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highlight>
                  <a:srgbClr val="FFFF00"/>
                </a:highlight>
              </a:rPr>
              <a:t>Chatter Setup</a:t>
            </a:r>
            <a:endParaRPr b="1">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Chatter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90218524a_1_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90218524a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Update this slide with your information, the hosts, etc.</a:t>
            </a:r>
            <a:endParaRPr b="1">
              <a:solidFill>
                <a:schemeClr val="dk1"/>
              </a:solidFill>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4d24c8eff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d24c8eff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While not all-encompassing, most problems can be divided into three broad categories: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Ability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Motivational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Interpersonal problems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723d91b6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723d91b6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Ability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an ability problem?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ABILITY</a:t>
            </a:r>
            <a:r>
              <a:rPr lang="en">
                <a:solidFill>
                  <a:schemeClr val="dk1"/>
                </a:solidFill>
              </a:rPr>
              <a:t> problems are caused by a lack of resources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a lack of materials, information, knowledge, skill, time, personnel,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is no way to solve an ability problem without providing the missing resources -OR- redefining the problem so that the missing resources are no longer required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https://cdn.pixabay.com/photo/2014/04/03/10/28/stickman-310590__340.png</a:t>
            </a:r>
            <a:r>
              <a:rPr i="1" lang="en">
                <a:solidFill>
                  <a:schemeClr val="dk1"/>
                </a:solidFill>
              </a:rPr>
              <a:t>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11e5d2030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11e5d2030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Ability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an ability problem, it’s important to work together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 with the other person to figure out the best solution; what is needed in order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a:t>
            </a:r>
            <a:r>
              <a:rPr b="1" lang="en">
                <a:solidFill>
                  <a:schemeClr val="dk1"/>
                </a:solidFill>
              </a:rPr>
              <a:t> Example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the widget factory, if we identify an ability problem we can work with our shift workers to resolve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Perhaps they need additional workers or new materials or equipment upgrades, which could be provided to resolve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https://cdn.pixabay.com/photo/2017/04/03/17/24/teamwork-2198961__340.png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4"/>
              </a:rPr>
              <a:t>https://cdn.pixabay.com/photo/2016/09/15/18/28/update-1672350__340.png</a:t>
            </a:r>
            <a:r>
              <a:rPr i="1" lang="en">
                <a:solidFill>
                  <a:schemeClr val="dk1"/>
                </a:solidFill>
              </a:rPr>
              <a:t> </a:t>
            </a:r>
            <a:endParaRPr i="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15f5ef4da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15f5ef4da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Motivational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 motivational problem?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MOTIVATIONAL </a:t>
            </a:r>
            <a:r>
              <a:rPr lang="en">
                <a:solidFill>
                  <a:schemeClr val="dk1"/>
                </a:solidFill>
              </a:rPr>
              <a:t>problems are </a:t>
            </a:r>
            <a:r>
              <a:rPr lang="en">
                <a:solidFill>
                  <a:schemeClr val="dk1"/>
                </a:solidFill>
              </a:rPr>
              <a:t>caused by a lack of will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task might be boring, difficult, tedious, repetitive, obnoxious, or simply uninspiring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person isn’t interested in doing the work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 might be able to force someone to do the task, but without addressing the underlying motivational issue you don’t have an effective solution (remember: we want to solve the problem and also maintain the relationship)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https://cdn.pixabay.com/photo/2013/07/12/17/12/angry-151791__340.png</a:t>
            </a:r>
            <a:r>
              <a:rPr i="1" lang="en">
                <a:solidFill>
                  <a:schemeClr val="dk1"/>
                </a:solidFill>
              </a:rPr>
              <a:t>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024bf45df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024bf45df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Motivational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 motivational problem, we again want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Unlike ability problems, when there’s a motivational problem you can’t assume that the other person is interested in collaborating with you to solve it -- you need to MOTIVATE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Motivate them to do the work by communicating the consequences of not doing 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Communicating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Natural consequences are those that happen automatically if the problem is not solved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Imposed consequences are those that you create in an effort to provide external motivation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Follow Up</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follow up after resolving a motivational problem, to make sure that you’ve actually found an effective solution (one that solves the problem and maintains the relationship)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you’ve motivated the person based on natural consequences, by convincing them of the importance of the task, they’re more likely to stay motivated to do the work in the future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you’ve motivated with imposed consequences, then you may have to continue to impose consequences in the future to get the person to do the task again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 fail to follow up, you’re less likely to find an effective solution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widget factory, how can we motivate our team to increase production?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 communicate a natural consequence, like if we don’t increase production numbers we can’t fulfill suppliers’ requests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 we can impose a consequence, like losing a bonus for not meeting production quotas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https://cdn.pixabay.com/photo/2016/07/23/12/54/box-1536798__340.png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4"/>
              </a:rPr>
              <a:t>https://cdn.pixabay.com/photo/2018/08/15/08/51/company-3607517__340.jpg</a:t>
            </a:r>
            <a:r>
              <a:rPr i="1" lang="en">
                <a:solidFill>
                  <a:schemeClr val="dk1"/>
                </a:solidFill>
              </a:rPr>
              <a:t> </a:t>
            </a:r>
            <a:endParaRPr i="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e3f16cdc8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e3f16cdc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Interpersonal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an interpersonal problem?</a:t>
            </a:r>
            <a:r>
              <a:rPr lang="en">
                <a:solidFill>
                  <a:schemeClr val="dk1"/>
                </a:solidFill>
              </a:rPr>
              <a:t>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INTERPERSONAL </a:t>
            </a:r>
            <a:r>
              <a:rPr lang="en">
                <a:solidFill>
                  <a:schemeClr val="dk1"/>
                </a:solidFill>
              </a:rPr>
              <a:t>problems are caused by conflicts between people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conflicts of personality, sometimes rooted in differences in communication or work styles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a history of negative interactions or experiences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is often a lack of mutual respect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may be misunderstandings, leading to distrust and a lack of cooperation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https://cdn.pixabay.com/photo/2013/07/12/17/12/question-151792__340.png</a:t>
            </a:r>
            <a:r>
              <a:rPr i="1" lang="en">
                <a:solidFill>
                  <a:schemeClr val="dk1"/>
                </a:solidFill>
              </a:rPr>
              <a:t>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14680684b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014680684b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Interpersonal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an interpersonal problem, we again want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Acknowledge emotion without judgement; say “that seems really challenging” instead of “you’re obviously upset”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both sides of the situation, and what your role and responsibility might be in creating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 collaboratively to repair the relationship first, then you can consider ways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widget factory, imagine that one of the line workers bursts into tears (or starts yelling and stomping) when we ask them to increase production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are signs that there might be an interpersonal problem; for example, the worker might be resistant to increasing production because we’ve hurt their feelings or they feel like we aren’t really seeing or paying attention to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this interpersonal problem, we need to spend time communicating and connecting with them to understand their concerns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Most people are naturally conflict-avoidant, and we may want to ignore interpersonal problems in the hope that they will go away on their own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Ignoring others’ feelings and concerns actually deepens interpersonal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cannot effectively solve ability or motivational problems without addressing interpersonal issues first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https://cdn.pixabay.com/photo/2013/07/12/17/12/sad-151795__340.png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4"/>
              </a:rPr>
              <a:t>https://cdn.pixabay.com/photo/2014/04/03/10/28/stickman-310593__340.png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5"/>
              </a:rPr>
              <a:t>https://cdn.pixabay.com/photo/2014/04/03/10/28/stickman-310592__340.png</a:t>
            </a:r>
            <a:r>
              <a:rPr i="1" lang="en">
                <a:solidFill>
                  <a:schemeClr val="dk1"/>
                </a:solidFill>
              </a:rPr>
              <a:t> </a:t>
            </a:r>
            <a:endParaRPr i="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fc430aced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fc430aced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Why are interpersonal problems hard to resolve?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usually involve strong, negative feelings -- and many people are often uncomfortable having or demonstrating feelings, particularly in professional contexts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Strong feelings can overwhelm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experience strong feelings, our logical minds can be overwhelmed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may not be able to communicate effectively, and we may not fully understand what others are saying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might overlook or confuse facts in the heat of an argument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natural desire to “win” can overwhelm our ability to determine what is the correct or best outcome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Strong feelings can lead to a “Fool’s Choice”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Fool’s Choice is a false problem, where we are presented with two bad options;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Tell a lie or lose a friend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Cheat on a test or lose a scholarship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Steal food or go hungry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reality, there are alternatives available -- some of which may be good options, and some of which may be difficult to implement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https://cdn.pixabay.com/photo/2013/07/12/19/19/stickman-154553__340.png</a:t>
            </a:r>
            <a:r>
              <a:rPr i="1" lang="en">
                <a:solidFill>
                  <a:schemeClr val="dk1"/>
                </a:solidFill>
              </a:rPr>
              <a:t>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fc430aced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fc430aced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How do we effectively address strong emotions?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can be challenging and uncomfortable to address strong emotions at the time they are experienced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result, many people instinctively ignore strong emotions and/or avoid having conversations about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Ignoring strong emotions can create interpersonal problems: the other person is having a hard time, and if we don’t acknowledge that it may seem like we don’t care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some simple steps we can take to make it easier to address strong emotions; remember this becomes easier with practice!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Manage your own emotions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natural to feel heightened emotions in response to another person’s distress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effectively address strong emotions, it is important to remain calm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 and model coping behaviors like pausing to take a few deep breaths and acknowledge the other person’s feelings</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Acknowledge emotion without judgement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open-ended, neutral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acknowledges that the other person seems to be in distress, and lets them know that you notice and care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gives the other person the opportunity to share, if they 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force a conversation - remember that the underlying challenge may not be a story the other person is able or ready to share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 other person does share, focus on listening and trying to understand the situation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encouraging feedback (“that sounds hard”) but allow them to do most of the talking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Focus on the individual and their emotional needs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focus should be on making a connection (part of maintaining the relationship)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try to solve the problem, unless the other person asks for your help or advice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https://cdn.pixabay.com/photo/2013/07/12/19/19/stickman-154553__340.png</a:t>
            </a:r>
            <a:r>
              <a:rPr i="1" lang="en">
                <a:solidFill>
                  <a:schemeClr val="dk1"/>
                </a:solidFill>
              </a:rPr>
              <a:t>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54e29e43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54e29e43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we started by defining what we mean by effective problem solving, which requires both solving the problem and maintaining the relationship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we talked about different types of problems (ability, motivational, interpersonal) and how to resolve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we’re going to put these lessons into practice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aad926e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aad926e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e3f16cdc8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e3f16cdc8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rPr b="1" lang="en">
                <a:solidFill>
                  <a:schemeClr val="dk1"/>
                </a:solidFill>
              </a:rPr>
              <a:t>FACILITATION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activity can be conducted in large or small groups, depending on the goals and timing of your session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examples are purposely broad and open to interpretation; there are a variety of potential causes (ability, motivation, interpersonal), and no one right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exercise focused more on the process of problem solving, rather than the specific content of the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choose to substitute your own problem solving scenario, please keep these factors in mind.</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011e5d2030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011e5d2030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 </a:t>
            </a:r>
            <a:r>
              <a:rPr lang="en">
                <a:solidFill>
                  <a:schemeClr val="dk1"/>
                </a:solidFill>
              </a:rPr>
              <a:t>this example is </a:t>
            </a:r>
            <a:r>
              <a:rPr lang="en">
                <a:solidFill>
                  <a:schemeClr val="dk1"/>
                </a:solidFill>
              </a:rPr>
              <a:t>is appropriate for mixed audiences (different ages, different experiences or backgrounds) as describes a generic “report due” scenario that is understandable to most adults</a:t>
            </a:r>
            <a:endParaRPr>
              <a:solidFill>
                <a:schemeClr val="dk1"/>
              </a:solidFill>
            </a:endParaRPr>
          </a:p>
          <a:p>
            <a:pPr indent="0" lvl="0" marL="0" rtl="0" algn="l">
              <a:spcBef>
                <a:spcPts val="0"/>
              </a:spcBef>
              <a:spcAft>
                <a:spcPts val="0"/>
              </a:spcAft>
              <a:buNone/>
            </a:pPr>
            <a:r>
              <a:t/>
            </a:r>
            <a:endParaRPr b="1">
              <a:solidFill>
                <a:schemeClr val="dk1"/>
              </a:solidFill>
              <a:highlight>
                <a:srgbClr val="FFFF00"/>
              </a:highlight>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through the problem solving process (note that since we don’t know in advance which types of problems we will encounter, we are going to cover all of the possible steps)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1: Understand the Problem and its Causes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Interpersonal issues: not everyone on the team contributes the same level of effort, and some try to sabotage others’ work out of resentment; one of the team members is an outsider and doesn’t get along well with </a:t>
            </a:r>
            <a:r>
              <a:rPr lang="en">
                <a:solidFill>
                  <a:schemeClr val="dk1"/>
                </a:solidFill>
              </a:rPr>
              <a:t>everyone</a:t>
            </a:r>
            <a:r>
              <a:rPr lang="en">
                <a:solidFill>
                  <a:schemeClr val="dk1"/>
                </a:solidFill>
              </a:rPr>
              <a:t> else, so didn’t run their results past anyone else and that generated inconsistencies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2: Identify Potential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3: Identify Potential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4: Identify Implementation and Follow Up Plans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011e5d2030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011e5d2030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 </a:t>
            </a:r>
            <a:r>
              <a:rPr lang="en">
                <a:solidFill>
                  <a:schemeClr val="dk1"/>
                </a:solidFill>
              </a:rPr>
              <a:t>this example is most appropriate for technically-savvy audiences, and tends to spark interesting conversations about the various interpretations of jargon like “shutdown” and “release”</a:t>
            </a:r>
            <a:endParaRPr>
              <a:solidFill>
                <a:schemeClr val="dk1"/>
              </a:solidFill>
            </a:endParaRPr>
          </a:p>
          <a:p>
            <a:pPr indent="0" lvl="0" marL="0" rtl="0" algn="l">
              <a:spcBef>
                <a:spcPts val="0"/>
              </a:spcBef>
              <a:spcAft>
                <a:spcPts val="0"/>
              </a:spcAft>
              <a:buNone/>
            </a:pPr>
            <a:r>
              <a:t/>
            </a:r>
            <a:endParaRPr b="1">
              <a:solidFill>
                <a:schemeClr val="dk1"/>
              </a:solidFill>
              <a:highlight>
                <a:srgbClr val="FFFF00"/>
              </a:highlight>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through the problem solving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1: Understand the Problem and its Causes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2: Identify Potential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3: Identify Potential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4: Identify Implementation and Follow Up Plans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014680684b_0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014680684b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00FF00"/>
                </a:highlight>
              </a:rPr>
              <a:t>ONLINE ADAPTATION - Problem Solving</a:t>
            </a:r>
            <a:endParaRPr b="1">
              <a:solidFill>
                <a:schemeClr val="dk1"/>
              </a:solidFill>
              <a:highlight>
                <a:srgbClr val="00FF00"/>
              </a:highlight>
            </a:endParaRPr>
          </a:p>
          <a:p>
            <a:pPr indent="0" lvl="0" marL="0" rtl="0" algn="l">
              <a:spcBef>
                <a:spcPts val="0"/>
              </a:spcBef>
              <a:spcAft>
                <a:spcPts val="0"/>
              </a:spcAft>
              <a:buNone/>
            </a:pPr>
            <a:r>
              <a:t/>
            </a:r>
            <a:endParaRPr b="1">
              <a:solidFill>
                <a:schemeClr val="dk1"/>
              </a:solidFill>
              <a:highlight>
                <a:srgbClr val="00FF00"/>
              </a:highlight>
            </a:endParaRPr>
          </a:p>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00FF00"/>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3a9beb35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3a9beb35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014680684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014680684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highlight>
                  <a:srgbClr val="00FF00"/>
                </a:highlight>
              </a:rPr>
              <a:t>ONLINE ADAPTATION - Problem Solving</a:t>
            </a:r>
            <a:endParaRPr b="1">
              <a:highlight>
                <a:srgbClr val="00FF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1: Breakout Groups</a:t>
            </a:r>
            <a:endParaRPr b="1"/>
          </a:p>
          <a:p>
            <a:pPr indent="-298450" lvl="0" marL="457200" rtl="0" algn="l">
              <a:spcBef>
                <a:spcPts val="0"/>
              </a:spcBef>
              <a:spcAft>
                <a:spcPts val="0"/>
              </a:spcAft>
              <a:buSzPts val="1100"/>
              <a:buChar char="●"/>
            </a:pPr>
            <a:r>
              <a:rPr lang="en"/>
              <a:t>Assign participants to small breakout groups (4-6 individuals)</a:t>
            </a:r>
            <a:endParaRPr/>
          </a:p>
          <a:p>
            <a:pPr indent="-298450" lvl="0" marL="457200" rtl="0" algn="l">
              <a:spcBef>
                <a:spcPts val="0"/>
              </a:spcBef>
              <a:spcAft>
                <a:spcPts val="0"/>
              </a:spcAft>
              <a:buSzPts val="1100"/>
              <a:buChar char="●"/>
            </a:pPr>
            <a:r>
              <a:rPr lang="en"/>
              <a:t>Give participants very specific instructions in advance of the breakout rooms; for example:</a:t>
            </a:r>
            <a:endParaRPr/>
          </a:p>
          <a:p>
            <a:pPr indent="-298450" lvl="1" marL="914400" rtl="0" algn="l">
              <a:spcBef>
                <a:spcPts val="0"/>
              </a:spcBef>
              <a:spcAft>
                <a:spcPts val="0"/>
              </a:spcAft>
              <a:buSzPts val="1100"/>
              <a:buChar char="○"/>
            </a:pPr>
            <a:r>
              <a:rPr lang="en"/>
              <a:t>Accept the breakout room invitation, 4-6 people per room</a:t>
            </a:r>
            <a:endParaRPr/>
          </a:p>
          <a:p>
            <a:pPr indent="-298450" lvl="2" marL="1371600" rtl="0" algn="l">
              <a:spcBef>
                <a:spcPts val="0"/>
              </a:spcBef>
              <a:spcAft>
                <a:spcPts val="0"/>
              </a:spcAft>
              <a:buSzPts val="1100"/>
              <a:buChar char="■"/>
            </a:pPr>
            <a:r>
              <a:rPr lang="en"/>
              <a:t>Write down the room number, in case you need to rejoin later</a:t>
            </a:r>
            <a:endParaRPr/>
          </a:p>
          <a:p>
            <a:pPr indent="-298450" lvl="1" marL="914400" rtl="0" algn="l">
              <a:spcBef>
                <a:spcPts val="0"/>
              </a:spcBef>
              <a:spcAft>
                <a:spcPts val="0"/>
              </a:spcAft>
              <a:buSzPts val="1100"/>
              <a:buChar char="○"/>
            </a:pPr>
            <a:r>
              <a:rPr lang="en"/>
              <a:t>The person whose first name comes FIRST alphabetically will be the timekeeper</a:t>
            </a:r>
            <a:endParaRPr/>
          </a:p>
          <a:p>
            <a:pPr indent="-298450" lvl="1" marL="914400" rtl="0" algn="l">
              <a:spcBef>
                <a:spcPts val="0"/>
              </a:spcBef>
              <a:spcAft>
                <a:spcPts val="0"/>
              </a:spcAft>
              <a:buSzPts val="1100"/>
              <a:buChar char="○"/>
            </a:pPr>
            <a:r>
              <a:rPr lang="en"/>
              <a:t>Briefly introduce yourselves (name, company/organization, role)</a:t>
            </a:r>
            <a:endParaRPr/>
          </a:p>
          <a:p>
            <a:pPr indent="-298450" lvl="1" marL="914400" rtl="0" algn="l">
              <a:spcBef>
                <a:spcPts val="0"/>
              </a:spcBef>
              <a:spcAft>
                <a:spcPts val="0"/>
              </a:spcAft>
              <a:buSzPts val="1100"/>
              <a:buChar char="○"/>
            </a:pPr>
            <a:r>
              <a:rPr lang="en"/>
              <a:t>Discuss the problem diagnosis example</a:t>
            </a:r>
            <a:endParaRPr/>
          </a:p>
          <a:p>
            <a:pPr indent="-298450" lvl="1" marL="914400" rtl="0" algn="l">
              <a:spcBef>
                <a:spcPts val="0"/>
              </a:spcBef>
              <a:spcAft>
                <a:spcPts val="0"/>
              </a:spcAft>
              <a:buSzPts val="1100"/>
              <a:buChar char="○"/>
            </a:pPr>
            <a:r>
              <a:rPr lang="en"/>
              <a:t>Have someone take a few notes, so that your group can “report out” afterwards</a:t>
            </a:r>
            <a:endParaRPr/>
          </a:p>
          <a:p>
            <a:pPr indent="-298450" lvl="1" marL="914400" rtl="0" algn="l">
              <a:spcBef>
                <a:spcPts val="0"/>
              </a:spcBef>
              <a:spcAft>
                <a:spcPts val="0"/>
              </a:spcAft>
              <a:buSzPts val="1100"/>
              <a:buChar char="○"/>
            </a:pPr>
            <a:r>
              <a:rPr lang="en"/>
              <a:t>At the end of the activity, everyone should go back to the large group for a debrief</a:t>
            </a:r>
            <a:endParaRPr/>
          </a:p>
          <a:p>
            <a:pPr indent="-298450" lvl="0" marL="457200" rtl="0" algn="l">
              <a:spcBef>
                <a:spcPts val="0"/>
              </a:spcBef>
              <a:spcAft>
                <a:spcPts val="0"/>
              </a:spcAft>
              <a:buSzPts val="1100"/>
              <a:buChar char="●"/>
            </a:pPr>
            <a:r>
              <a:rPr lang="en"/>
              <a:t>Debrief participants as a large group after the rehearsal activity. </a:t>
            </a:r>
            <a:endParaRPr/>
          </a:p>
          <a:p>
            <a:pPr indent="-298450" lvl="1" marL="914400" rtl="0" algn="l">
              <a:spcBef>
                <a:spcPts val="0"/>
              </a:spcBef>
              <a:spcAft>
                <a:spcPts val="0"/>
              </a:spcAft>
              <a:buSzPts val="1100"/>
              <a:buChar char="○"/>
            </a:pPr>
            <a:r>
              <a:rPr lang="en"/>
              <a:t>What were participants’ experiences during this rehearsal?  Was it easier or more difficult than they expected?</a:t>
            </a:r>
            <a:endParaRPr/>
          </a:p>
          <a:p>
            <a:pPr indent="-298450" lvl="1" marL="914400" rtl="0" algn="l">
              <a:spcBef>
                <a:spcPts val="0"/>
              </a:spcBef>
              <a:spcAft>
                <a:spcPts val="0"/>
              </a:spcAft>
              <a:buSzPts val="1100"/>
              <a:buChar char="○"/>
            </a:pPr>
            <a:r>
              <a:rPr lang="en"/>
              <a:t>What types of problems (or problem sources) did they identify? </a:t>
            </a:r>
            <a:endParaRPr/>
          </a:p>
          <a:p>
            <a:pPr indent="-298450" lvl="1" marL="914400" rtl="0" algn="l">
              <a:spcBef>
                <a:spcPts val="0"/>
              </a:spcBef>
              <a:spcAft>
                <a:spcPts val="0"/>
              </a:spcAft>
              <a:buSzPts val="1100"/>
              <a:buChar char="○"/>
            </a:pPr>
            <a:r>
              <a:rPr lang="en"/>
              <a:t>What types of solutions did they come up with?</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indent="-298450" lvl="1" marL="914400" rtl="0" algn="l">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indent="-298450" lvl="1" marL="914400" rtl="0" algn="l">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2: Live Chat</a:t>
            </a:r>
            <a:endParaRPr b="1"/>
          </a:p>
          <a:p>
            <a:pPr indent="-298450" lvl="0" marL="457200" rtl="0" algn="l">
              <a:spcBef>
                <a:spcPts val="0"/>
              </a:spcBef>
              <a:spcAft>
                <a:spcPts val="0"/>
              </a:spcAft>
              <a:buSzPts val="1100"/>
              <a:buChar char="●"/>
            </a:pPr>
            <a:r>
              <a:rPr lang="en"/>
              <a:t>Invite participants to respond in chat (or by unmuting and speaking)</a:t>
            </a:r>
            <a:endParaRPr/>
          </a:p>
          <a:p>
            <a:pPr indent="-298450" lvl="0" marL="457200" rtl="0" algn="l">
              <a:spcBef>
                <a:spcPts val="0"/>
              </a:spcBef>
              <a:spcAft>
                <a:spcPts val="0"/>
              </a:spcAft>
              <a:buSzPts val="1100"/>
              <a:buChar char="●"/>
            </a:pPr>
            <a:r>
              <a:rPr lang="en"/>
              <a:t>Facilitate a discussion about the potential problems (or problem sources) that might exist in this example scenario</a:t>
            </a:r>
            <a:endParaRPr/>
          </a:p>
          <a:p>
            <a:pPr indent="-298450" lvl="0" marL="457200" rtl="0" algn="l">
              <a:spcBef>
                <a:spcPts val="0"/>
              </a:spcBef>
              <a:spcAft>
                <a:spcPts val="0"/>
              </a:spcAft>
              <a:buSzPts val="1100"/>
              <a:buChar char="●"/>
            </a:pPr>
            <a:r>
              <a:rPr lang="en"/>
              <a:t>Facilitate a discussion about potential solutions for the problem(s) you identify</a:t>
            </a:r>
            <a:endParaRPr/>
          </a:p>
          <a:p>
            <a:pPr indent="-298450" lvl="0" marL="457200" rtl="0" algn="l">
              <a:spcBef>
                <a:spcPts val="0"/>
              </a:spcBef>
              <a:spcAft>
                <a:spcPts val="0"/>
              </a:spcAft>
              <a:buSzPts val="1100"/>
              <a:buChar char="●"/>
            </a:pPr>
            <a:r>
              <a:rPr lang="en"/>
              <a:t>Reinforce the difference between ability (“I can’t do this”) and motivation (“I don’t want to do this”) problems, and remind participants that real problems are often caused by a mixture of ability and motivational issues</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the chat functionality works in the videoconference software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3: Shared Notetaking Document</a:t>
            </a:r>
            <a:endParaRPr b="1"/>
          </a:p>
          <a:p>
            <a:pPr indent="-298450" lvl="0" marL="457200" rtl="0" algn="l">
              <a:spcBef>
                <a:spcPts val="0"/>
              </a:spcBef>
              <a:spcAft>
                <a:spcPts val="0"/>
              </a:spcAft>
              <a:buSzPts val="1100"/>
              <a:buChar char="●"/>
            </a:pPr>
            <a:r>
              <a:rPr lang="en"/>
              <a:t>Invite participants to brainstorm potential problems and/or problem sources for this scenario in a shared document; the facilitator can call out notable responses in real time</a:t>
            </a:r>
            <a:endParaRPr/>
          </a:p>
          <a:p>
            <a:pPr indent="-298450" lvl="1" marL="914400" rtl="0" algn="l">
              <a:spcBef>
                <a:spcPts val="0"/>
              </a:spcBef>
              <a:spcAft>
                <a:spcPts val="0"/>
              </a:spcAft>
              <a:buSzPts val="1100"/>
              <a:buChar char="○"/>
            </a:pPr>
            <a:r>
              <a:rPr lang="en"/>
              <a:t>This is a great way to engage participants in an activity - but can get chaotic when they are large numbers of participants (30 or less works okay for this)</a:t>
            </a:r>
            <a:endParaRPr/>
          </a:p>
          <a:p>
            <a:pPr indent="-298450" lvl="1" marL="914400" rtl="0" algn="l">
              <a:spcBef>
                <a:spcPts val="0"/>
              </a:spcBef>
              <a:spcAft>
                <a:spcPts val="0"/>
              </a:spcAft>
              <a:buSzPts val="1100"/>
              <a:buChar char="○"/>
            </a:pPr>
            <a:r>
              <a:rPr lang="en"/>
              <a:t>This is a good option in situations where participants may not be able to speak out loud</a:t>
            </a:r>
            <a:endParaRPr/>
          </a:p>
          <a:p>
            <a:pPr indent="-298450" lvl="1" marL="914400" rtl="0" algn="l">
              <a:spcBef>
                <a:spcPts val="0"/>
              </a:spcBef>
              <a:spcAft>
                <a:spcPts val="0"/>
              </a:spcAft>
              <a:buSzPts val="1100"/>
              <a:buChar char="○"/>
            </a:pPr>
            <a:r>
              <a:rPr lang="en"/>
              <a:t>This is NOT a good option in situations where participants do not have easy access to a keyboard, and may require participants to navigate away from the videoconference screen to use another browser</a:t>
            </a:r>
            <a:endParaRPr/>
          </a:p>
          <a:p>
            <a:pPr indent="-298450" lvl="0" marL="457200" rtl="0" algn="l">
              <a:spcBef>
                <a:spcPts val="0"/>
              </a:spcBef>
              <a:spcAft>
                <a:spcPts val="0"/>
              </a:spcAft>
              <a:buSzPts val="1100"/>
              <a:buChar char="●"/>
            </a:pPr>
            <a:r>
              <a:rPr lang="en"/>
              <a:t>Select one or more problems from the list of suggestions, and Invite participants to brainstorm potential solutions in a shared document; the facilitator can call out notable responses in real time</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Create the document in advance, adding the title “Problem Diagnosis Rehearsal” to the top of the document (and the file name, to help ensure you share the right file!)</a:t>
            </a:r>
            <a:endParaRPr/>
          </a:p>
          <a:p>
            <a:pPr indent="-298450" lvl="1" marL="914400" rtl="0" algn="l">
              <a:spcBef>
                <a:spcPts val="0"/>
              </a:spcBef>
              <a:spcAft>
                <a:spcPts val="0"/>
              </a:spcAft>
              <a:buSzPts val="1100"/>
              <a:buChar char="○"/>
            </a:pPr>
            <a:r>
              <a:rPr lang="en"/>
              <a:t>Decide how/where you want to brainstorm problems and solutions in the document: different pages? different columns of a table?</a:t>
            </a:r>
            <a:endParaRPr/>
          </a:p>
          <a:p>
            <a:pPr indent="-298450" lvl="1" marL="914400" rtl="0" algn="l">
              <a:spcBef>
                <a:spcPts val="0"/>
              </a:spcBef>
              <a:spcAft>
                <a:spcPts val="0"/>
              </a:spcAft>
              <a:buSzPts val="1100"/>
              <a:buChar char="○"/>
            </a:pPr>
            <a:r>
              <a:rPr lang="en"/>
              <a:t>Set the file permissions so that anyone with the link can edit the document</a:t>
            </a:r>
            <a:endParaRPr/>
          </a:p>
          <a:p>
            <a:pPr indent="-298450" lvl="1" marL="914400" rtl="0" algn="l">
              <a:spcBef>
                <a:spcPts val="0"/>
              </a:spcBef>
              <a:spcAft>
                <a:spcPts val="0"/>
              </a:spcAft>
              <a:buSzPts val="1100"/>
              <a:buChar char="○"/>
            </a:pPr>
            <a:r>
              <a:rPr lang="en"/>
              <a:t>Be prepared to copy/paste the document URL into the chat; remember that participants cannot click on or copy/paste a link that is displayed via shared screens</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fc430acedb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fc430acedb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e3f16cdc8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e3f16cdc8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Effective problem solving is hard!</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have an effective solution, we need effective communication between the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is most effective when there are strong relationships between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Building strong relationships is an investment that requires trust, mutual respect, and a lot of work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What makes an effective solution?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we define an effective solution as one that both solves the problem and maintains the relationship</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e3f16cdc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e3f16cdc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Communication style matters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way that we communicate -- our style -- is an important factor in whether we are able to communicate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all form unconscious biases and opinions about other people based on the ways they communicate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are naturally drawn to people with communication styles that are similar to our own, as these types of interactions can be more comfortable and less (cognitive) work, as we already understand the “rules” when our communication styles are well-aligned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Common elements of individual communication styles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Accents and dialects can make it more difficult to understand each other -- and we may have unconscious opinions about people with certain accents (e.g., we might assume that someone with a British accent is highly educated, while someone with an American Southern accent might be less educated)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Culture influences how we communicate; for example, in some cultures it is rude to speak to someone of the opposite gender or a different social caste, or to point with one finger for emphasis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pitch, speed and pacing of someone’s communication can influence how it is perceived or received; someone who talks quickly with a high-pitched voice might be perceived as over-excited, while someone who speaks slowly or hesitantly might be perceived as less-informed or ill-prepared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each have different tolerance levels for silence in a conversation, and we may use different social cues to indicate that we’d like to speak or that we’d like the speaker to stop talking; examples of these social cues range from the subtle (inhaling or opening your mouth as if to speak) to the more obvious (raising a hand, moving closer to or away from a conversation, or simply interrupting the speaker)</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e3f16cdc8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e3f16cdc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identify and curate a story from your own experience to share with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Communication Style Matters</a:t>
            </a:r>
            <a:endParaRPr b="1"/>
          </a:p>
          <a:p>
            <a:pPr indent="-298450" lvl="0" marL="457200" rtl="0" algn="l">
              <a:spcBef>
                <a:spcPts val="0"/>
              </a:spcBef>
              <a:spcAft>
                <a:spcPts val="0"/>
              </a:spcAft>
              <a:buSzPts val="1100"/>
              <a:buChar char="●"/>
            </a:pPr>
            <a:r>
              <a:rPr lang="en"/>
              <a:t>Effective communication can have a significant, positive impact on our lives</a:t>
            </a:r>
            <a:endParaRPr/>
          </a:p>
          <a:p>
            <a:pPr indent="-298450" lvl="0" marL="457200" rtl="0" algn="l">
              <a:spcBef>
                <a:spcPts val="0"/>
              </a:spcBef>
              <a:spcAft>
                <a:spcPts val="0"/>
              </a:spcAft>
              <a:buSzPts val="1100"/>
              <a:buChar char="●"/>
            </a:pPr>
            <a:r>
              <a:rPr lang="en"/>
              <a:t>When we are able to communicate easily with another person, we are more likely to identify common interests or ways that we might be able to help one another (e.g., recommending someone for a job, connecting someone with a resource, sharing expertise)</a:t>
            </a:r>
            <a:endParaRPr/>
          </a:p>
          <a:p>
            <a:pPr indent="-298450" lvl="0" marL="457200" rtl="0" algn="l">
              <a:spcBef>
                <a:spcPts val="0"/>
              </a:spcBef>
              <a:spcAft>
                <a:spcPts val="0"/>
              </a:spcAft>
              <a:buSzPts val="1100"/>
              <a:buChar char="●"/>
            </a:pPr>
            <a:r>
              <a:rPr lang="en"/>
              <a:t>Ineffective communication can have significant, negative consequences: when we cannot communicate effectively, we are less likely to solve problems and build relationships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Share Your Story </a:t>
            </a:r>
            <a:endParaRPr b="1"/>
          </a:p>
          <a:p>
            <a:pPr indent="-298450" lvl="0" marL="457200" rtl="0" algn="l">
              <a:spcBef>
                <a:spcPts val="0"/>
              </a:spcBef>
              <a:spcAft>
                <a:spcPts val="0"/>
              </a:spcAft>
              <a:buSzPts val="1100"/>
              <a:buChar char="●"/>
            </a:pPr>
            <a:r>
              <a:rPr lang="en"/>
              <a:t>Share </a:t>
            </a:r>
            <a:r>
              <a:rPr lang="en"/>
              <a:t>a story from your own experience about a time when you faced a communication challenge due to a lack of shared context, a lack of shared motivation, and/or a conflict in communication styles. </a:t>
            </a:r>
            <a:endParaRPr/>
          </a:p>
          <a:p>
            <a:pPr indent="-298450" lvl="0" marL="457200" rtl="0" algn="l">
              <a:spcBef>
                <a:spcPts val="0"/>
              </a:spcBef>
              <a:spcAft>
                <a:spcPts val="0"/>
              </a:spcAft>
              <a:buSzPts val="1100"/>
              <a:buChar char="●"/>
            </a:pPr>
            <a:r>
              <a:rPr lang="en"/>
              <a:t>What happened? What did you do? How did it turn out?</a:t>
            </a:r>
            <a:endParaRPr/>
          </a:p>
          <a:p>
            <a:pPr indent="-298450" lvl="0" marL="457200" rtl="0" algn="l">
              <a:spcBef>
                <a:spcPts val="0"/>
              </a:spcBef>
              <a:spcAft>
                <a:spcPts val="0"/>
              </a:spcAft>
              <a:buSzPts val="1100"/>
              <a:buChar char="●"/>
            </a:pPr>
            <a:r>
              <a:rPr lang="en"/>
              <a:t>Invite participants to share their own experiences, time permitting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90218524a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290218524a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a:t>
            </a:r>
            <a:r>
              <a:rPr i="1" lang="en"/>
              <a:t>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014680684b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014680684b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F7B7F7"/>
              </a:highlight>
            </a:endParaRPr>
          </a:p>
          <a:p>
            <a:pPr indent="0" lvl="0" marL="0" rtl="0" algn="l">
              <a:spcBef>
                <a:spcPts val="0"/>
              </a:spcBef>
              <a:spcAft>
                <a:spcPts val="0"/>
              </a:spcAft>
              <a:buNone/>
            </a:pPr>
            <a:r>
              <a:rPr b="1" lang="en">
                <a:solidFill>
                  <a:schemeClr val="dk1"/>
                </a:solidFill>
              </a:rPr>
              <a:t>FACILITATION NOTE:</a:t>
            </a:r>
            <a:r>
              <a:rPr lang="en">
                <a:solidFill>
                  <a:schemeClr val="dk1"/>
                </a:solidFill>
              </a:rPr>
              <a:t> this slides about “Ask” and “Guess” culture is included as an optional example of the impact of communication styles on understanding and relationships between people. If you choose to include this information, you should carefully read the background information and consider adding an example from your own experience.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Communication style is heavily influenced by our experience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family, community, and culture in which we were </a:t>
            </a:r>
            <a:r>
              <a:rPr lang="en">
                <a:solidFill>
                  <a:schemeClr val="dk1"/>
                </a:solidFill>
              </a:rPr>
              <a:t>raised</a:t>
            </a:r>
            <a:r>
              <a:rPr lang="en">
                <a:solidFill>
                  <a:schemeClr val="dk1"/>
                </a:solidFill>
              </a:rPr>
              <a:t> shapes our expectations about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two people have different expectations </a:t>
            </a:r>
            <a:r>
              <a:rPr lang="en">
                <a:solidFill>
                  <a:schemeClr val="dk1"/>
                </a:solidFill>
              </a:rPr>
              <a:t>about</a:t>
            </a:r>
            <a:r>
              <a:rPr lang="en">
                <a:solidFill>
                  <a:schemeClr val="dk1"/>
                </a:solidFill>
              </a:rPr>
              <a:t> communication, it can cause conflict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interesting example of this is the discussion of “Ask” versus “Guess” cultures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Ask Culture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“Ask” culture, the basic premise is that it’s always okay to ask for what you 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believes that the other person is free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is willing to accept “no” as a complete answer and make other plans, </a:t>
            </a:r>
            <a:r>
              <a:rPr lang="en">
                <a:solidFill>
                  <a:schemeClr val="dk1"/>
                </a:solidFill>
              </a:rPr>
              <a:t>without</a:t>
            </a:r>
            <a:r>
              <a:rPr lang="en">
                <a:solidFill>
                  <a:schemeClr val="dk1"/>
                </a:solidFill>
              </a:rPr>
              <a:t> trying to cajole or badger the other person into changing their mind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Guess Culture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“Guess” culture, the basic premise is that you should never make another person feel like they want or need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tries to gather information indirectly to figure out - without asking - whether the other person is likely to want to grant the guesser’s request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believes that it is rude to ask for what you want directly, because it might make the other person uncomfortable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is hoping that the other person will offer without the guesser ever having to ask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there’s no offer but the guesser is able to figure out (guess!) that the other person is very likely to say yes, then they may ask for what they </a:t>
            </a:r>
            <a:r>
              <a:rPr lang="en">
                <a:solidFill>
                  <a:schemeClr val="dk1"/>
                </a:solidFill>
              </a:rPr>
              <a:t>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 guesser thinks the answer might be no or isn’t able to guess what the response will be, then they never make the request at all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imagine that you’re going to visit Chicago in a few weeks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know someone who lives there, and usually exchange messages with them a couple of times a year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You’d like to save some money by staying in their guest room instead of having to pay for a hotel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“Asker” might say something like: “I’m going to be in Chicago in a few weeks and would love to stay with you if that’s alright. Feel free to say no, of course!”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expects that the other person will actually feel free to say no - because *they* would be comfortable saying no in the same situation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“Guesser” might say something like: “I’m going to be in Chicago in a few weeks and am trying to figure out how to stay within my budget. Do you have any ideas for safe-but-cheap places I could stay?”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hopes that the other person will just offer their guest room, but if they get a list of suggested hotels instead they will assume that the other person doesn’t want to host them and would say no if they asked directly - so they don’t ask!</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014680684b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014680684b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this slide offers an example of how “Ask” and “Guess” cultures can collide; if you include this material, you may want to offer an example from your own experience instead.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Different expectations can cause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Differences in communication styles can lead to misunderstandings and disagreements - even if the people involved don’t consciously understand what has happened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 example (two roommates)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wants the other person to make dinner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is upset that they have to say no because they have class, and ends up blaming the other person for making them feel bad by asking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doesn’t understand why there’s a problem, since they would have accepted “no” as an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doesn’t like having to say no and thinks the other person is insensitive for putting them in that position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fc430aced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fc430aced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4d24c8eff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4d24c8eff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find out what type of facilities you will have available for this session, as this activity works best in person when there is space to move freely. If the room in which you’re holding the session is not appropriate, consider whether moving to another space (hallway, room, atrium, etc.) or even outdoors might work.</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engage in a mirroring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Explain that this is a common exercise for increasing awareness of interpersonal communication styles, particularly body language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activity originated in theater studies, and has been adopted by experts to teach scientists and engineers to communicate more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move/stand as they are able for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is an excellent opportunity to physically engage participants in the training, and standing adds a new energy to the rehearsal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Remember that some participants may have invisible (or visible) physical limitations; this activity can be done by participants who are sitting in chairs facing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participants stand/sit face to face with a partner (preferably someone they do not know)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pairs to spread out so that they have room to move their arms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one person in each pair to go first; the partners should maintain eye contact and the selected partner should begin to move their hands/arms VERY SLOWLY, with the goal of allowing their partner to mirror the movements in real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continue moving slowly and fluidly, one body part at a time, and avoid movements that require sustained balance or effort (e.g., keep both feet on the floor and remain facing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couple of minutes, ask the other partner to take the lead.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exercise is going well and you want to add an additional layer of challenge, pause the exercise and have participants “shake it 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Then resume the exercise with NO ONE in the lead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participants to really pay attention to their partner, and try to mirror each </a:t>
            </a:r>
            <a:r>
              <a:rPr lang="en">
                <a:solidFill>
                  <a:schemeClr val="dk1"/>
                </a:solidFill>
              </a:rPr>
              <a:t>other's</a:t>
            </a:r>
            <a:r>
              <a:rPr lang="en">
                <a:solidFill>
                  <a:schemeClr val="dk1"/>
                </a:solidFill>
              </a:rPr>
              <a:t>’ movements without anyone consciously “leading” the activity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Engage participants in a discussion about this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did this activity go?  What did they learn?  What did they notice about effective communications?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 </a:t>
            </a:r>
            <a:r>
              <a:rPr lang="en">
                <a:solidFill>
                  <a:schemeClr val="dk1"/>
                </a:solidFill>
              </a:rPr>
              <a:t>facilitators may find the following resources helpful for exploring mirroring activities in more depth or variation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2">
                  <a:extLst>
                    <a:ext uri="{A12FA001-AC4F-418D-AE19-62706E023703}">
                      <ahyp:hlinkClr val="tx"/>
                    </a:ext>
                  </a:extLst>
                </a:hlinkClick>
              </a:rPr>
              <a:t>https://www.sdea.org.sg/journal/mirror-exercise-classic-drama-warm-up-activity/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3">
                  <a:extLst>
                    <a:ext uri="{A12FA001-AC4F-418D-AE19-62706E023703}">
                      <ahyp:hlinkClr val="tx"/>
                    </a:ext>
                  </a:extLst>
                </a:hlinkClick>
              </a:rPr>
              <a:t>https://dbp.theatredance.utexas.edu/content/mirrors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4">
                  <a:extLst>
                    <a:ext uri="{A12FA001-AC4F-418D-AE19-62706E023703}">
                      <ahyp:hlinkClr val="tx"/>
                    </a:ext>
                  </a:extLst>
                </a:hlinkClick>
              </a:rPr>
              <a:t>https://www.theatrefolk.com/blog/mirror-exercise-modified/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5"/>
              </a:rPr>
              <a:t>https://cdn.pixabay.com/photo/2020/03/30/05/37/head-4983119__340.jpg</a:t>
            </a:r>
            <a:r>
              <a:rPr i="1" lang="en">
                <a:solidFill>
                  <a:schemeClr val="dk1"/>
                </a:solidFill>
              </a:rPr>
              <a:t>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fc430acedb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fc430acedb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00FF00"/>
                </a:highlight>
              </a:rPr>
              <a:t>ONLINE ADAPTATION - Mirroring</a:t>
            </a:r>
            <a:endParaRPr b="1">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underlying goal of the mirroring activity is to raise awareness of non-verbal communications and build trust between participants. These goals can be met in several ways during an online training, with pros/cons depending on the size and type of training. If you’d like to use a different activity, you may find this list of improv games that have worked well in virtual environments to be of help: </a:t>
            </a:r>
            <a:r>
              <a:rPr lang="en" u="sng">
                <a:solidFill>
                  <a:schemeClr val="dk1"/>
                </a:solidFill>
                <a:hlinkClick r:id="rId2">
                  <a:extLst>
                    <a:ext uri="{A12FA001-AC4F-418D-AE19-62706E023703}">
                      <ahyp:hlinkClr val="tx"/>
                    </a:ext>
                  </a:extLst>
                </a:hlinkClick>
              </a:rPr>
              <a:t>https://jonathonleiner.medium.com/improv-games-for-virtual-space-66cbf4b77c97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Option 1: Large Group Mirroring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participants to turn on their cameras, if possible, but stay muted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a volunteer to go first in leading the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leader should begin to move their hands/arms/head VERY SLOWLY, with the goal of allowing the other participants to mirror the movements in real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the leader to continue moving slowly and fluidly, one body part at a time, and avoid movements that are out of the video frame (e.g., stick with hands, arms, shoulders, head, instead of feet and legs)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minute or so, ask someone else to be the leader and continue the exercise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 may want to assist participants in finding the new leader’s video on their screen by either having everyone *except* the new leader pause their motions for a few seconds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works well if there is a relatively small number of participants who can all be visible on screen simultaneously in the video conference software</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Option 2: Small Group Mirroring Activity</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the mirroring activity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Assign participants to small breakout groups (4-6 individuals)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very specific instructions in advance of the breakout rooms;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Accept the breakout room invitation, 4-6 people per room</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Write down the room number, in case you need to rejoin later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Briefly introduce yourselves (name, company/organization, role)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Pick a group member to be the facilitator for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small group facilitator should pick the leader and keep track of time, switching leaders every 1-2 minutes until everyone has had a chance to lead (including the facilitator)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At the end of the activity, everyone should go back to the large group for a debrief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participants as a large group after the activity.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were participants’ experiences during this activity?  Was it easier or more difficult than they expected?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did they notice about (non-verbal)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works well if there are too many </a:t>
            </a:r>
            <a:r>
              <a:rPr lang="en">
                <a:solidFill>
                  <a:schemeClr val="dk1"/>
                </a:solidFill>
              </a:rPr>
              <a:t>participants</a:t>
            </a:r>
            <a:r>
              <a:rPr lang="en">
                <a:solidFill>
                  <a:schemeClr val="dk1"/>
                </a:solidFill>
              </a:rPr>
              <a:t> to reasonably conduct a large-group mirroring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Understand how to set up breakout sessions/rooms/groups within the videoconferencing software; support from a co-facilitator who can monitor technical issues is highly desirable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Establish a naming convention for participants to indicate if they cannot turn on their video during a breakout session. For example, asking participants to put an underscore or asterisk in front of their name will help sort the list of participants and allow the facilitator to determine whether to group non-video participants into a single breakout room or distribute them across rooms.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fc430aced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fc430aced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fc430aced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fc430aced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Communicating expectations and observations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Expectations are what we think, wish or assume to be the truth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Observations are facts: what do we know, based on actual experience or data?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communicating expectations, we are telling the other person about our assumptions, goals or wishes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expected that you would pick up the groceries when I gave you the list this morning, so I could cook dinner tonight”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communicating observations, we are sharing actual facts or experiences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didn’t see the groceries in the refrigerator and pantry when I got home tonight”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Communicating our expectations and observations provides a relatively neutral foundation for conversation and invites the other person to talk about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Share expectations first, then observations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communicate expectations first and then observations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expectations might be wrong, or we might have different expectations than the other person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didn’t understand that you needed the groceries before 5pm today so you could cook dinner; I was planning to go shopping after doing my homework”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observations are true to the best of our knowledge, but we might not have all of the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haven’t had a chance to unpack the car yet, but I did the shopping”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Humans naturally have a tendency to remember and respond to the last thing they heard, especially when stress levels are high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we are feeling defensive, our natural instinct is to “fight back”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we are feeling defensive, we may not be listening carefully and are more likely to remember the last thing that we hear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Start conversations, not arguments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Sharing expectations and observations can be a more neutral way to start a conversation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It’s important to remain non-judgemental in our communications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use the “expectations then observations” formula but have already determined that the other person is “guilty” that judgement can come across in our communications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other person feels judged or criticized, they are more likely to argue in an effort to defend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pretty easy to argue about expectations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last thing that we hear is subjective (expectations), we may very well start to argue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 might have different expectations or different understandings of the situation, and can easily argue about whether the other person’s expectations were accurate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example, “you didn’t specifically tell me to be done shopping by 5pm, so I thought it was fine to go after dinner”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harder to argue about observations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last thing that we hear is factual (observations), we are less likely to argue (e.g., the groceries actually aren’t in the fridge or pantry)</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e3f16cdc8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e3f16cdc85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Disagreements are normal</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normal for individuals to disagree, even when they are communicating effectively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Our ideas, values, goals, and expectations may conflict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Our opinions about the best approach or the ideal solution may differ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Individuals who disagree can still work together effectively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They need to respect and trust each other; often this foundation is established based on areas where they do agree with each other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Considering a variety of ideas, perspectives and opinions can lead to better solutions -- sometimes, disagreements can actually highlight problems or areas for improvement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Agree to disagree?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it’s possible to “agree to disagree”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the area of disagreement is not central to solving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there is a way to “work around” the area of disagreement and focus instead on other options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Agreeing to disagree can let you move past the difference and make progress towards the larger goal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only works if you actually </a:t>
            </a:r>
            <a:r>
              <a:rPr lang="en">
                <a:solidFill>
                  <a:schemeClr val="dk1"/>
                </a:solidFill>
              </a:rPr>
              <a:t>stop trying to convince the other person that you’re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disagreements are serious problems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the area of disagreement is essential to the success of the problem solving process, then you cannot ignore it and just “agree to disagree.”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 resolution is necessary, whether that is selecting one person’s solution and the other person agreeing not to object (even if they disagree with the choice), or bringing in other people or resources to broaden the conversation and identify other options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“ABC” method of working through disagreement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the “ABCs” of working through disagreements: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 agree. </a:t>
            </a:r>
            <a:r>
              <a:rPr lang="en">
                <a:solidFill>
                  <a:schemeClr val="dk1"/>
                </a:solidFill>
              </a:rPr>
              <a:t>Start by finding the area where you both agree.</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 build.</a:t>
            </a:r>
            <a:r>
              <a:rPr lang="en">
                <a:solidFill>
                  <a:schemeClr val="dk1"/>
                </a:solidFill>
              </a:rPr>
              <a:t> Build the relationship based on this mutual agreement, building or enhancing the foundation for future discussions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 compare.</a:t>
            </a:r>
            <a:r>
              <a:rPr lang="en">
                <a:solidFill>
                  <a:schemeClr val="dk1"/>
                </a:solidFill>
              </a:rPr>
              <a:t> Respectfully consider both perspectives, and try to understand why you disagree and where are the fundamental differences in your points of view. The goal is not to “win” the argument or get your way, but instead to figure out together what options are available and whether there is a solution that both of you can accept (even if it’s not your first choice).</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024bf45df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024bf45df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e3f16cdc85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e3f16cdc85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you may want to let participants know in advance that the “before” and “after” examples you’re going to review are brief by necessity, as the information has to fit on a slide and communicate the situation quickly. Remind participants that communication styles vary, and some of them may feel that these examples are rude because they are brief and get to the point immediately. In real emails, some people prefer to start or end with more conversational information; adding in these social niceties is okay, as long as that does not obscure the expectations and observations that you are trying to communicate.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of emails that have been shortened</a:t>
            </a:r>
            <a:endParaRPr>
              <a:solidFill>
                <a:schemeClr val="dk1"/>
              </a:solidFill>
            </a:endParaRPr>
          </a:p>
          <a:p>
            <a:pPr indent="0" lvl="0" marL="0" rtl="0" algn="l">
              <a:spcBef>
                <a:spcPts val="0"/>
              </a:spcBef>
              <a:spcAft>
                <a:spcPts val="0"/>
              </a:spcAft>
              <a:buNone/>
            </a:pPr>
            <a:r>
              <a:rPr b="1" lang="en">
                <a:solidFill>
                  <a:schemeClr val="dk1"/>
                </a:solidFill>
              </a:rPr>
              <a:t>Effective Emails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Email can be a great way to practice using expectations and observations to communicate about problems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Email is asynchronous, which means you have time to draft, review, and revise your message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time can be particularly helpful if you’re experiencing strong emotions and need to reflect before communicating about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Be sure to not fill in the “to” field of the email before you’re ready to send the final version, to avoid accidentally sending an upset or unfinished message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 your expectations clearly, using simple language and straightforward phrasing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Describe what you expected, including the timelines, responsible individuals, and outcomes as appropriate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 your observations clearly, using simple language and straightforward phrasing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Describe what you experienced, when, and who was involved, as appropriate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about the source of the problem; remember that the goal is to communicate effectively!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a volunteer read aloud the example “before”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in a discussion to identify the expectations and observations (which are not clearly stated in the “before”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ideas for how to improve this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“after” example email, highlighting the expectations, observations, natural consequences, and follow 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natural consequences are included because sharing them can be a way of helping the recipient understand the impact of the situation, and perhaps motivating cooperation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follow up actions are included to identify how this interaction will move forward; since email is an asynchronous “conversation” it is generally more effective to specifically identify what you expect to happen next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90218524a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90218524a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e3f16cdc85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e3f16cdc85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e3f16cdc85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e3f16cdc85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e3f16cdc85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e3f16cdc85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e3f16cdc85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e3f16cdc85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e3f16cdc85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e3f16cdc85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e3f16cdc85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e3f16cdc85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fc430acedb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fc430acedb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highlight>
                  <a:srgbClr val="00FF00"/>
                </a:highlight>
              </a:rPr>
              <a:t>ONLINE ADAPTATION - Email Communications</a:t>
            </a:r>
            <a:endParaRPr b="1">
              <a:highlight>
                <a:srgbClr val="00FF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Option 1: Live Chat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respond in chat (or by unmuting and speaking)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Facilitate a discussion about the “before” examples, inviting participants to identify expectations and observations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Facilitate a discussion about the “after” examples, reminding participants that this is just one example of how to communicate more effectively by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tends to work well in virtual trainings, although with larger numbers of participants it is more difficult to actively engage everyone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Understand how the chat functionality works in the video conference software</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2: Breakout Groups</a:t>
            </a:r>
            <a:endParaRPr b="1"/>
          </a:p>
          <a:p>
            <a:pPr indent="-298450" lvl="0" marL="457200" rtl="0" algn="l">
              <a:spcBef>
                <a:spcPts val="0"/>
              </a:spcBef>
              <a:spcAft>
                <a:spcPts val="0"/>
              </a:spcAft>
              <a:buSzPts val="1100"/>
              <a:buChar char="●"/>
            </a:pPr>
            <a:r>
              <a:rPr lang="en"/>
              <a:t>Assign participants to small breakout groups (4-6 individuals)</a:t>
            </a:r>
            <a:endParaRPr/>
          </a:p>
          <a:p>
            <a:pPr indent="-298450" lvl="0" marL="457200" rtl="0" algn="l">
              <a:spcBef>
                <a:spcPts val="0"/>
              </a:spcBef>
              <a:spcAft>
                <a:spcPts val="0"/>
              </a:spcAft>
              <a:buSzPts val="1100"/>
              <a:buChar char="●"/>
            </a:pPr>
            <a:r>
              <a:rPr lang="en"/>
              <a:t>Give participants very specific instructions in advance of the breakout rooms; for example:</a:t>
            </a:r>
            <a:endParaRPr/>
          </a:p>
          <a:p>
            <a:pPr indent="-298450" lvl="1" marL="914400" rtl="0" algn="l">
              <a:spcBef>
                <a:spcPts val="0"/>
              </a:spcBef>
              <a:spcAft>
                <a:spcPts val="0"/>
              </a:spcAft>
              <a:buSzPts val="1100"/>
              <a:buChar char="○"/>
            </a:pPr>
            <a:r>
              <a:rPr lang="en"/>
              <a:t>Accept the breakout room invitation, 4-6 people per room</a:t>
            </a:r>
            <a:endParaRPr/>
          </a:p>
          <a:p>
            <a:pPr indent="-298450" lvl="2" marL="1371600" rtl="0" algn="l">
              <a:spcBef>
                <a:spcPts val="0"/>
              </a:spcBef>
              <a:spcAft>
                <a:spcPts val="0"/>
              </a:spcAft>
              <a:buSzPts val="1100"/>
              <a:buChar char="■"/>
            </a:pPr>
            <a:r>
              <a:rPr lang="en"/>
              <a:t>Write down the room number, in case you need to rejoin later</a:t>
            </a:r>
            <a:endParaRPr/>
          </a:p>
          <a:p>
            <a:pPr indent="-298450" lvl="1" marL="914400" rtl="0" algn="l">
              <a:spcBef>
                <a:spcPts val="0"/>
              </a:spcBef>
              <a:spcAft>
                <a:spcPts val="0"/>
              </a:spcAft>
              <a:buSzPts val="1100"/>
              <a:buChar char="○"/>
            </a:pPr>
            <a:r>
              <a:rPr lang="en"/>
              <a:t>The person whose first name comes FIRST alphabetically will be the timekeeper</a:t>
            </a:r>
            <a:endParaRPr/>
          </a:p>
          <a:p>
            <a:pPr indent="-298450" lvl="1" marL="914400" rtl="0" algn="l">
              <a:spcBef>
                <a:spcPts val="0"/>
              </a:spcBef>
              <a:spcAft>
                <a:spcPts val="0"/>
              </a:spcAft>
              <a:buSzPts val="1100"/>
              <a:buChar char="○"/>
            </a:pPr>
            <a:r>
              <a:rPr lang="en"/>
              <a:t>Briefly introduce yourselves (name, company/organization, role)</a:t>
            </a:r>
            <a:endParaRPr/>
          </a:p>
          <a:p>
            <a:pPr indent="-298450" lvl="1" marL="914400" rtl="0" algn="l">
              <a:spcBef>
                <a:spcPts val="0"/>
              </a:spcBef>
              <a:spcAft>
                <a:spcPts val="0"/>
              </a:spcAft>
              <a:buSzPts val="1100"/>
              <a:buChar char="○"/>
            </a:pPr>
            <a:r>
              <a:rPr lang="en"/>
              <a:t>Discuss the email communications examples</a:t>
            </a:r>
            <a:endParaRPr/>
          </a:p>
          <a:p>
            <a:pPr indent="-298450" lvl="1" marL="914400" rtl="0" algn="l">
              <a:spcBef>
                <a:spcPts val="0"/>
              </a:spcBef>
              <a:spcAft>
                <a:spcPts val="0"/>
              </a:spcAft>
              <a:buSzPts val="1100"/>
              <a:buChar char="○"/>
            </a:pPr>
            <a:r>
              <a:rPr lang="en"/>
              <a:t>Have someone take a few notes, so that your group can “report out” afterwards</a:t>
            </a:r>
            <a:endParaRPr/>
          </a:p>
          <a:p>
            <a:pPr indent="-298450" lvl="1" marL="914400" rtl="0" algn="l">
              <a:spcBef>
                <a:spcPts val="0"/>
              </a:spcBef>
              <a:spcAft>
                <a:spcPts val="0"/>
              </a:spcAft>
              <a:buSzPts val="1100"/>
              <a:buChar char="○"/>
            </a:pPr>
            <a:r>
              <a:rPr lang="en"/>
              <a:t>At the end of the activity, everyone should go back to the large group for a debrief</a:t>
            </a:r>
            <a:endParaRPr/>
          </a:p>
          <a:p>
            <a:pPr indent="-298450" lvl="0" marL="457200" rtl="0" algn="l">
              <a:spcBef>
                <a:spcPts val="0"/>
              </a:spcBef>
              <a:spcAft>
                <a:spcPts val="0"/>
              </a:spcAft>
              <a:buSzPts val="1100"/>
              <a:buChar char="●"/>
            </a:pPr>
            <a:r>
              <a:rPr lang="en"/>
              <a:t>Debrief participants as a large group after the rehearsal activity. </a:t>
            </a:r>
            <a:endParaRPr/>
          </a:p>
          <a:p>
            <a:pPr indent="-298450" lvl="1" marL="914400" rtl="0" algn="l">
              <a:spcBef>
                <a:spcPts val="0"/>
              </a:spcBef>
              <a:spcAft>
                <a:spcPts val="0"/>
              </a:spcAft>
              <a:buSzPts val="1100"/>
              <a:buChar char="○"/>
            </a:pPr>
            <a:r>
              <a:rPr lang="en"/>
              <a:t>What were participants’ experiences during this activity?  Was it easier or more difficult than they expected?</a:t>
            </a:r>
            <a:endParaRPr/>
          </a:p>
          <a:p>
            <a:pPr indent="-298450" lvl="1" marL="914400" rtl="0" algn="l">
              <a:spcBef>
                <a:spcPts val="0"/>
              </a:spcBef>
              <a:spcAft>
                <a:spcPts val="0"/>
              </a:spcAft>
              <a:buSzPts val="1100"/>
              <a:buChar char="○"/>
            </a:pPr>
            <a:r>
              <a:rPr lang="en"/>
              <a:t>What types of expectations and observations did they identify?</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indent="-298450" lvl="1" marL="914400" rtl="0" algn="l">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indent="-298450" lvl="1" marL="914400" rtl="0" algn="l">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indent="-298450" lvl="1" marL="914400" rtl="0" algn="l">
              <a:spcBef>
                <a:spcPts val="0"/>
              </a:spcBef>
              <a:spcAft>
                <a:spcPts val="0"/>
              </a:spcAft>
              <a:buSzPts val="1100"/>
              <a:buChar char="○"/>
            </a:pPr>
            <a:r>
              <a:rPr lang="en"/>
              <a:t>Decide in advance whether to provide just the “before” examples, or also the “after” examples</a:t>
            </a:r>
            <a:endParaRPr/>
          </a:p>
          <a:p>
            <a:pPr indent="-298450" lvl="2" marL="1371600" rtl="0" algn="l">
              <a:spcBef>
                <a:spcPts val="0"/>
              </a:spcBef>
              <a:spcAft>
                <a:spcPts val="0"/>
              </a:spcAft>
              <a:buSzPts val="1100"/>
              <a:buChar char="■"/>
            </a:pPr>
            <a:r>
              <a:rPr lang="en"/>
              <a:t>Providing both at the same time is simplest and allows participants to discuss the structure and contents, but does not provide as much practice identifying expectations and observations</a:t>
            </a:r>
            <a:endParaRPr/>
          </a:p>
          <a:p>
            <a:pPr indent="-298450" lvl="2" marL="1371600" rtl="0" algn="l">
              <a:spcBef>
                <a:spcPts val="0"/>
              </a:spcBef>
              <a:spcAft>
                <a:spcPts val="0"/>
              </a:spcAft>
              <a:buSzPts val="1100"/>
              <a:buChar char="■"/>
            </a:pPr>
            <a:r>
              <a:rPr lang="en"/>
              <a:t>Providing</a:t>
            </a:r>
            <a:r>
              <a:rPr lang="en"/>
              <a:t> just the “before” examples can encourage </a:t>
            </a:r>
            <a:r>
              <a:rPr lang="en"/>
              <a:t>participants</a:t>
            </a:r>
            <a:r>
              <a:rPr lang="en"/>
              <a:t> to talk about expectations and observations, but can also cause frustration or uncertainty about what is the “right” answer; in this case, you may want to review one or two examples as a large group before sending participants to breakout rooms</a:t>
            </a:r>
            <a:endParaRPr/>
          </a:p>
          <a:p>
            <a:pPr indent="-298450" lvl="2" marL="1371600" rtl="0" algn="l">
              <a:spcBef>
                <a:spcPts val="0"/>
              </a:spcBef>
              <a:spcAft>
                <a:spcPts val="0"/>
              </a:spcAft>
              <a:buSzPts val="1100"/>
              <a:buChar char="■"/>
            </a:pPr>
            <a:r>
              <a:rPr lang="en"/>
              <a:t>Structuring the materials so that the “after” examples are not immediately available can encourage participants to identify expectations and observations first and then allow them to “check” their ideas against the after examples; however, this requires more effort to set up the participant materials in advance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fc430acedb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fc430acedb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00FF00"/>
                </a:highlight>
              </a:rPr>
              <a:t>ONLINE ADAPTATION - Email Communications</a:t>
            </a:r>
            <a:endParaRPr b="1">
              <a:solidFill>
                <a:schemeClr val="dk1"/>
              </a:solidFill>
              <a:highlight>
                <a:srgbClr val="00FF00"/>
              </a:highlight>
            </a:endParaRPr>
          </a:p>
          <a:p>
            <a:pPr indent="0" lvl="0" marL="0" rtl="0" algn="l">
              <a:spcBef>
                <a:spcPts val="0"/>
              </a:spcBef>
              <a:spcAft>
                <a:spcPts val="0"/>
              </a:spcAft>
              <a:buNone/>
            </a:pPr>
            <a:r>
              <a:t/>
            </a:r>
            <a:endParaRPr b="1">
              <a:solidFill>
                <a:schemeClr val="dk1"/>
              </a:solidFill>
              <a:highlight>
                <a:srgbClr val="00FF00"/>
              </a:highlight>
            </a:endParaRPr>
          </a:p>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00FF00"/>
              </a:highligh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fc430aced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fc430aced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Agenda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we wrap up this session, we’re going to spend a few minutes reflecting on what we’ve learned today and give you the opportunity to provide feedback to help us improve future trainings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fc430aced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fc430aced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Learning Goals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By the end of this session, participants will have the knowledge and skills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 different processes for diagnosing and solving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Reflect on the training and identify areas where they can apply what they’ve learned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5cef8357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cef8357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Learning Goals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By the end of this session, participants will have the knowledge and skills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t>
            </a:r>
            <a:r>
              <a:rPr lang="en">
                <a:solidFill>
                  <a:schemeClr val="dk1"/>
                </a:solidFill>
              </a:rPr>
              <a:t>flect on the training and identify areas where they can apply what they’ve learned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14680684b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14680684b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agenda for this session starts with an introduction to and definition of what we mean by effective problem solving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look at several different types of problems, including ability, motivation and interpersonal problems, and practice ways to resolve them</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1cd6cb4a7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1cd6cb4a7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r>
              <a:rPr lang="en">
                <a:solidFill>
                  <a:schemeClr val="dk1"/>
                </a:solidFill>
              </a:rPr>
              <a:t> Invite participants to respond to this question; the notes below are included as suggestions if you need ideas.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Something is broken or not working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Someone has done something wrong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don’t know what to 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Math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Bugs in a computer program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person we dislike or find diffi</a:t>
            </a:r>
            <a:r>
              <a:rPr lang="en">
                <a:solidFill>
                  <a:schemeClr val="dk1"/>
                </a:solidFill>
              </a:rPr>
              <a:t>cult to work with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having enough time, money, resources, etc.</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c6af81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c6af81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1394D"/>
                </a:solidFill>
                <a:highlight>
                  <a:srgbClr val="00FF00"/>
                </a:highlight>
              </a:rPr>
              <a:t>ONLINE ADAPTATION - </a:t>
            </a:r>
            <a:r>
              <a:rPr b="1" lang="en">
                <a:solidFill>
                  <a:srgbClr val="31394D"/>
                </a:solidFill>
                <a:highlight>
                  <a:srgbClr val="00FF00"/>
                </a:highlight>
              </a:rPr>
              <a:t>Chatter</a:t>
            </a:r>
            <a:endParaRPr b="1" u="sng">
              <a:solidFill>
                <a:schemeClr val="dk1"/>
              </a:solidFill>
              <a:highlight>
                <a:srgbClr val="00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highlight>
                  <a:srgbClr val="FFFF00"/>
                </a:highlight>
              </a:rPr>
              <a:t>Chatter Setup</a:t>
            </a:r>
            <a:endParaRPr b="1">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Chatter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sp>
        <p:nvSpPr>
          <p:cNvPr id="90" name="Google Shape;9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sp>
        <p:nvSpPr>
          <p:cNvPr id="109" name="Google Shape;109;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4" name="Google Shape;114;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5" name="Google Shape;115;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6" name="Google Shape;11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2" name="Google Shape;122;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3" name="Google Shape;12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0" name="Shape 130"/>
        <p:cNvGrpSpPr/>
        <p:nvPr/>
      </p:nvGrpSpPr>
      <p:grpSpPr>
        <a:xfrm>
          <a:off x="0" y="0"/>
          <a:ext cx="0" cy="0"/>
          <a:chOff x="0" y="0"/>
          <a:chExt cx="0" cy="0"/>
        </a:xfrm>
      </p:grpSpPr>
      <p:sp>
        <p:nvSpPr>
          <p:cNvPr id="131" name="Google Shape;131;p26"/>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32" name="Google Shape;132;p26"/>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3" name="Google Shape;133;p26"/>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4" name="Google Shape;13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35" name="Shape 135"/>
        <p:cNvGrpSpPr/>
        <p:nvPr/>
      </p:nvGrpSpPr>
      <p:grpSpPr>
        <a:xfrm>
          <a:off x="0" y="0"/>
          <a:ext cx="0" cy="0"/>
          <a:chOff x="0" y="0"/>
          <a:chExt cx="0" cy="0"/>
        </a:xfrm>
      </p:grpSpPr>
      <p:sp>
        <p:nvSpPr>
          <p:cNvPr id="136" name="Google Shape;136;p27"/>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37" name="Google Shape;137;p27"/>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38" name="Google Shape;138;p27"/>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9" name="Google Shape;13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p28"/>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8"/>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43" name="Google Shape;143;p28"/>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44" name="Google Shape;144;p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45" name="Google Shape;145;p2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46" name="Google Shape;14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sp>
        <p:nvSpPr>
          <p:cNvPr id="148" name="Google Shape;148;p2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50" name="Google Shape;150;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1" name="Google Shape;151;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3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56" name="Google Shape;15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p31"/>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1"/>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60" name="Google Shape;160;p31"/>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61" name="Google Shape;16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4" name="Google Shape;16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5" name="Shape 165"/>
        <p:cNvGrpSpPr/>
        <p:nvPr/>
      </p:nvGrpSpPr>
      <p:grpSpPr>
        <a:xfrm>
          <a:off x="0" y="0"/>
          <a:ext cx="0" cy="0"/>
          <a:chOff x="0" y="0"/>
          <a:chExt cx="0" cy="0"/>
        </a:xfrm>
      </p:grpSpPr>
      <p:sp>
        <p:nvSpPr>
          <p:cNvPr id="166" name="Google Shape;166;p33"/>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3"/>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68" name="Google Shape;168;p33"/>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169" name="Google Shape;169;p33"/>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0" name="Google Shape;17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1" name="Shape 171"/>
        <p:cNvGrpSpPr/>
        <p:nvPr/>
      </p:nvGrpSpPr>
      <p:grpSpPr>
        <a:xfrm>
          <a:off x="0" y="0"/>
          <a:ext cx="0" cy="0"/>
          <a:chOff x="0" y="0"/>
          <a:chExt cx="0" cy="0"/>
        </a:xfrm>
      </p:grpSpPr>
      <p:sp>
        <p:nvSpPr>
          <p:cNvPr id="172" name="Google Shape;172;p34"/>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74" name="Google Shape;17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75" name="Shape 175"/>
        <p:cNvGrpSpPr/>
        <p:nvPr/>
      </p:nvGrpSpPr>
      <p:grpSpPr>
        <a:xfrm>
          <a:off x="0" y="0"/>
          <a:ext cx="0" cy="0"/>
          <a:chOff x="0" y="0"/>
          <a:chExt cx="0" cy="0"/>
        </a:xfrm>
      </p:grpSpPr>
      <p:sp>
        <p:nvSpPr>
          <p:cNvPr id="176" name="Google Shape;176;p3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77" name="Google Shape;177;p35"/>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78" name="Google Shape;17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 name="Shape 179"/>
        <p:cNvGrpSpPr/>
        <p:nvPr/>
      </p:nvGrpSpPr>
      <p:grpSpPr>
        <a:xfrm>
          <a:off x="0" y="0"/>
          <a:ext cx="0" cy="0"/>
          <a:chOff x="0" y="0"/>
          <a:chExt cx="0" cy="0"/>
        </a:xfrm>
      </p:grpSpPr>
      <p:sp>
        <p:nvSpPr>
          <p:cNvPr id="180" name="Google Shape;1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3" name="Google Shape;8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4" name="Google Shape;8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28" name="Google Shape;128;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9" name="Google Shape;1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Henry - Don’t Forget to hit record!</a:t>
            </a:r>
            <a:endParaRPr/>
          </a:p>
        </p:txBody>
      </p:sp>
      <p:sp>
        <p:nvSpPr>
          <p:cNvPr id="186" name="Google Shape;186;p37"/>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46"/>
          <p:cNvPicPr preferRelativeResize="0"/>
          <p:nvPr/>
        </p:nvPicPr>
        <p:blipFill>
          <a:blip r:embed="rId3">
            <a:alphaModFix/>
          </a:blip>
          <a:stretch>
            <a:fillRect/>
          </a:stretch>
        </p:blipFill>
        <p:spPr>
          <a:xfrm>
            <a:off x="444675" y="982875"/>
            <a:ext cx="8387625" cy="3177750"/>
          </a:xfrm>
          <a:prstGeom prst="rect">
            <a:avLst/>
          </a:prstGeom>
          <a:noFill/>
          <a:ln>
            <a:noFill/>
          </a:ln>
        </p:spPr>
      </p:pic>
      <p:sp>
        <p:nvSpPr>
          <p:cNvPr id="251" name="Google Shape;251;p46"/>
          <p:cNvSpPr txBox="1"/>
          <p:nvPr/>
        </p:nvSpPr>
        <p:spPr>
          <a:xfrm>
            <a:off x="6439650" y="4637675"/>
            <a:ext cx="2081700" cy="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From Google Dictionary</a:t>
            </a:r>
            <a:endParaRPr>
              <a:latin typeface="Roboto"/>
              <a:ea typeface="Roboto"/>
              <a:cs typeface="Roboto"/>
              <a:sym typeface="Roboto"/>
            </a:endParaRPr>
          </a:p>
        </p:txBody>
      </p:sp>
      <p:sp>
        <p:nvSpPr>
          <p:cNvPr descr="Small black square signaling the facilitator that all content for this slide has been displayed." id="252" name="Google Shape;252;p4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Definition of a Problem</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 problem?</a:t>
            </a:r>
            <a:br>
              <a:rPr lang="en"/>
            </a:br>
            <a:r>
              <a:rPr lang="en" sz="900">
                <a:latin typeface="Arial"/>
                <a:ea typeface="Arial"/>
                <a:cs typeface="Arial"/>
                <a:sym typeface="Arial"/>
              </a:rPr>
              <a:t>https://www.skillsyouneed.com/ips/problem-solving</a:t>
            </a:r>
            <a:endParaRPr sz="900"/>
          </a:p>
        </p:txBody>
      </p:sp>
      <p:grpSp>
        <p:nvGrpSpPr>
          <p:cNvPr id="259" name="Google Shape;259;p47"/>
          <p:cNvGrpSpPr/>
          <p:nvPr/>
        </p:nvGrpSpPr>
        <p:grpSpPr>
          <a:xfrm>
            <a:off x="5885338" y="1017788"/>
            <a:ext cx="2734200" cy="1134300"/>
            <a:chOff x="5885338" y="1017788"/>
            <a:chExt cx="2734200" cy="1134300"/>
          </a:xfrm>
        </p:grpSpPr>
        <p:grpSp>
          <p:nvGrpSpPr>
            <p:cNvPr id="260" name="Google Shape;260;p47"/>
            <p:cNvGrpSpPr/>
            <p:nvPr/>
          </p:nvGrpSpPr>
          <p:grpSpPr>
            <a:xfrm>
              <a:off x="5885338" y="1017788"/>
              <a:ext cx="2734200" cy="1134300"/>
              <a:chOff x="2246375" y="3421200"/>
              <a:chExt cx="2734200" cy="1134300"/>
            </a:xfrm>
          </p:grpSpPr>
          <p:sp>
            <p:nvSpPr>
              <p:cNvPr id="261" name="Google Shape;261;p47"/>
              <p:cNvSpPr/>
              <p:nvPr/>
            </p:nvSpPr>
            <p:spPr>
              <a:xfrm>
                <a:off x="2694275" y="3421200"/>
                <a:ext cx="1838400" cy="1134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7"/>
              <p:cNvSpPr/>
              <p:nvPr/>
            </p:nvSpPr>
            <p:spPr>
              <a:xfrm>
                <a:off x="45326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7"/>
              <p:cNvSpPr/>
              <p:nvPr/>
            </p:nvSpPr>
            <p:spPr>
              <a:xfrm flipH="1">
                <a:off x="22463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47"/>
            <p:cNvSpPr/>
            <p:nvPr/>
          </p:nvSpPr>
          <p:spPr>
            <a:xfrm rot="266617">
              <a:off x="6649211" y="1232253"/>
              <a:ext cx="1206473" cy="705368"/>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Oswald"/>
                </a:rPr>
                <a:t>Goal</a:t>
              </a:r>
            </a:p>
          </p:txBody>
        </p:sp>
      </p:grpSp>
      <p:grpSp>
        <p:nvGrpSpPr>
          <p:cNvPr id="265" name="Google Shape;265;p47"/>
          <p:cNvGrpSpPr/>
          <p:nvPr/>
        </p:nvGrpSpPr>
        <p:grpSpPr>
          <a:xfrm>
            <a:off x="1768726" y="2234375"/>
            <a:ext cx="5009650" cy="2254200"/>
            <a:chOff x="1768726" y="2234375"/>
            <a:chExt cx="5009650" cy="2254200"/>
          </a:xfrm>
        </p:grpSpPr>
        <p:sp>
          <p:nvSpPr>
            <p:cNvPr id="266" name="Google Shape;266;p47"/>
            <p:cNvSpPr/>
            <p:nvPr/>
          </p:nvSpPr>
          <p:spPr>
            <a:xfrm rot="266617">
              <a:off x="1805367" y="2359821"/>
              <a:ext cx="3279867" cy="1073060"/>
            </a:xfrm>
            <a:prstGeom prst="rect">
              <a:avLst/>
            </a:prstGeom>
          </p:spPr>
          <p:txBody>
            <a:bodyPr>
              <a:prstTxWarp prst="textPlain"/>
            </a:bodyPr>
            <a:lstStyle/>
            <a:p>
              <a:pPr lvl="0" algn="ctr"/>
              <a:r>
                <a:rPr b="0" i="0">
                  <a:ln cap="flat" cmpd="sng" w="9525">
                    <a:solidFill>
                      <a:schemeClr val="accent4"/>
                    </a:solidFill>
                    <a:prstDash val="solid"/>
                    <a:round/>
                    <a:headEnd len="sm" w="sm" type="none"/>
                    <a:tailEnd len="sm" w="sm" type="none"/>
                  </a:ln>
                  <a:solidFill>
                    <a:schemeClr val="accent4"/>
                  </a:solidFill>
                  <a:latin typeface="Oswald"/>
                </a:rPr>
                <a:t>BARRIER</a:t>
              </a:r>
            </a:p>
          </p:txBody>
        </p:sp>
        <p:pic>
          <p:nvPicPr>
            <p:cNvPr descr="A soccer goalie diving for the ball." id="267" name="Google Shape;267;p47"/>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descr="A soccer ball." id="268" name="Google Shape;268;p47"/>
          <p:cNvPicPr preferRelativeResize="0"/>
          <p:nvPr/>
        </p:nvPicPr>
        <p:blipFill rotWithShape="1">
          <a:blip r:embed="rId4">
            <a:alphaModFix/>
          </a:blip>
          <a:srcRect b="0" l="70098" r="0" t="0"/>
          <a:stretch/>
        </p:blipFill>
        <p:spPr>
          <a:xfrm>
            <a:off x="255750" y="3563150"/>
            <a:ext cx="979975" cy="1638676"/>
          </a:xfrm>
          <a:prstGeom prst="rect">
            <a:avLst/>
          </a:prstGeom>
          <a:noFill/>
          <a:ln>
            <a:noFill/>
          </a:ln>
        </p:spPr>
      </p:pic>
      <p:sp>
        <p:nvSpPr>
          <p:cNvPr descr="Small black square signaling the facilitator that all content for this slide has been displayed." id="269" name="Google Shape;269;p4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 solution?</a:t>
            </a:r>
            <a:br>
              <a:rPr lang="en"/>
            </a:br>
            <a:r>
              <a:rPr lang="en" sz="900">
                <a:latin typeface="Arial"/>
                <a:ea typeface="Arial"/>
                <a:cs typeface="Arial"/>
                <a:sym typeface="Arial"/>
              </a:rPr>
              <a:t>https://www.skillsyouneed.com/ips/problem-solving</a:t>
            </a:r>
            <a:endParaRPr/>
          </a:p>
        </p:txBody>
      </p:sp>
      <p:grpSp>
        <p:nvGrpSpPr>
          <p:cNvPr id="275" name="Google Shape;275;p48"/>
          <p:cNvGrpSpPr/>
          <p:nvPr/>
        </p:nvGrpSpPr>
        <p:grpSpPr>
          <a:xfrm>
            <a:off x="5885338" y="1017788"/>
            <a:ext cx="2734200" cy="1134300"/>
            <a:chOff x="5885338" y="1017788"/>
            <a:chExt cx="2734200" cy="1134300"/>
          </a:xfrm>
        </p:grpSpPr>
        <p:grpSp>
          <p:nvGrpSpPr>
            <p:cNvPr id="276" name="Google Shape;276;p48"/>
            <p:cNvGrpSpPr/>
            <p:nvPr/>
          </p:nvGrpSpPr>
          <p:grpSpPr>
            <a:xfrm>
              <a:off x="5885338" y="1017788"/>
              <a:ext cx="2734200" cy="1134300"/>
              <a:chOff x="2246375" y="3421200"/>
              <a:chExt cx="2734200" cy="1134300"/>
            </a:xfrm>
          </p:grpSpPr>
          <p:sp>
            <p:nvSpPr>
              <p:cNvPr id="277" name="Google Shape;277;p48"/>
              <p:cNvSpPr/>
              <p:nvPr/>
            </p:nvSpPr>
            <p:spPr>
              <a:xfrm>
                <a:off x="2694275" y="3421200"/>
                <a:ext cx="1838400" cy="1134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8"/>
              <p:cNvSpPr/>
              <p:nvPr/>
            </p:nvSpPr>
            <p:spPr>
              <a:xfrm>
                <a:off x="45326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8"/>
              <p:cNvSpPr/>
              <p:nvPr/>
            </p:nvSpPr>
            <p:spPr>
              <a:xfrm flipH="1">
                <a:off x="22463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48"/>
            <p:cNvSpPr/>
            <p:nvPr/>
          </p:nvSpPr>
          <p:spPr>
            <a:xfrm rot="266617">
              <a:off x="6649211" y="1232253"/>
              <a:ext cx="1206473" cy="705368"/>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Oswald"/>
                </a:rPr>
                <a:t>Goal</a:t>
              </a:r>
            </a:p>
          </p:txBody>
        </p:sp>
      </p:grpSp>
      <p:grpSp>
        <p:nvGrpSpPr>
          <p:cNvPr id="281" name="Google Shape;281;p48"/>
          <p:cNvGrpSpPr/>
          <p:nvPr/>
        </p:nvGrpSpPr>
        <p:grpSpPr>
          <a:xfrm>
            <a:off x="1768726" y="2234375"/>
            <a:ext cx="5009650" cy="2254200"/>
            <a:chOff x="1768726" y="2234375"/>
            <a:chExt cx="5009650" cy="2254200"/>
          </a:xfrm>
        </p:grpSpPr>
        <p:sp>
          <p:nvSpPr>
            <p:cNvPr id="282" name="Google Shape;282;p48"/>
            <p:cNvSpPr/>
            <p:nvPr/>
          </p:nvSpPr>
          <p:spPr>
            <a:xfrm rot="266617">
              <a:off x="1805367" y="2359821"/>
              <a:ext cx="3279867" cy="1073060"/>
            </a:xfrm>
            <a:prstGeom prst="rect">
              <a:avLst/>
            </a:prstGeom>
          </p:spPr>
          <p:txBody>
            <a:bodyPr>
              <a:prstTxWarp prst="textPlain"/>
            </a:bodyPr>
            <a:lstStyle/>
            <a:p>
              <a:pPr lvl="0" algn="ctr"/>
              <a:r>
                <a:rPr b="0" i="0">
                  <a:ln cap="flat" cmpd="sng" w="9525">
                    <a:solidFill>
                      <a:schemeClr val="accent4"/>
                    </a:solidFill>
                    <a:prstDash val="solid"/>
                    <a:round/>
                    <a:headEnd len="sm" w="sm" type="none"/>
                    <a:tailEnd len="sm" w="sm" type="none"/>
                  </a:ln>
                  <a:solidFill>
                    <a:schemeClr val="accent4"/>
                  </a:solidFill>
                  <a:latin typeface="Oswald"/>
                </a:rPr>
                <a:t>BARRIER</a:t>
              </a:r>
            </a:p>
          </p:txBody>
        </p:sp>
        <p:pic>
          <p:nvPicPr>
            <p:cNvPr descr="A soccer goalie diving for the ball." id="283" name="Google Shape;283;p48"/>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descr="A soccer ball." id="284" name="Google Shape;284;p48"/>
          <p:cNvPicPr preferRelativeResize="0"/>
          <p:nvPr/>
        </p:nvPicPr>
        <p:blipFill rotWithShape="1">
          <a:blip r:embed="rId4">
            <a:alphaModFix/>
          </a:blip>
          <a:srcRect b="0" l="70098" r="0" t="0"/>
          <a:stretch/>
        </p:blipFill>
        <p:spPr>
          <a:xfrm>
            <a:off x="255750" y="3563150"/>
            <a:ext cx="979975" cy="1638676"/>
          </a:xfrm>
          <a:prstGeom prst="rect">
            <a:avLst/>
          </a:prstGeom>
          <a:noFill/>
          <a:ln>
            <a:noFill/>
          </a:ln>
        </p:spPr>
      </p:pic>
      <p:sp>
        <p:nvSpPr>
          <p:cNvPr descr="Small black square signaling the facilitator that all content for this slide has been displayed." id="285" name="Google Shape;285;p4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1"/>
                                        </p:tgtEl>
                                      </p:cBhvr>
                                    </p:animEffect>
                                    <p:set>
                                      <p:cBhvr>
                                        <p:cTn dur="1" fill="hold">
                                          <p:stCondLst>
                                            <p:cond delay="500"/>
                                          </p:stCondLst>
                                        </p:cTn>
                                        <p:tgtEl>
                                          <p:spTgt spid="2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idx="1" type="body"/>
          </p:nvPr>
        </p:nvSpPr>
        <p:spPr>
          <a:xfrm rot="-514603">
            <a:off x="3076006" y="1156865"/>
            <a:ext cx="1997538" cy="1772372"/>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0">
                <a:solidFill>
                  <a:srgbClr val="38761D"/>
                </a:solidFill>
              </a:rPr>
              <a:t>&amp;</a:t>
            </a:r>
            <a:endParaRPr sz="15000">
              <a:solidFill>
                <a:srgbClr val="38761D"/>
              </a:solidFill>
            </a:endParaRPr>
          </a:p>
        </p:txBody>
      </p:sp>
      <p:sp>
        <p:nvSpPr>
          <p:cNvPr id="291" name="Google Shape;291;p4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an </a:t>
            </a:r>
            <a:r>
              <a:rPr b="1" lang="en" u="sng"/>
              <a:t>effective</a:t>
            </a:r>
            <a:r>
              <a:rPr b="1" lang="en"/>
              <a:t> </a:t>
            </a:r>
            <a:r>
              <a:rPr lang="en"/>
              <a:t>solution?</a:t>
            </a:r>
            <a:br>
              <a:rPr lang="en"/>
            </a:br>
            <a:r>
              <a:rPr lang="en" sz="900"/>
              <a:t>https://hbr.org/2020/02/how-to-mend-a-work-relationship</a:t>
            </a:r>
            <a:endParaRPr sz="900"/>
          </a:p>
        </p:txBody>
      </p:sp>
      <p:sp>
        <p:nvSpPr>
          <p:cNvPr id="292" name="Google Shape;292;p49"/>
          <p:cNvSpPr txBox="1"/>
          <p:nvPr>
            <p:ph idx="1" type="body"/>
          </p:nvPr>
        </p:nvSpPr>
        <p:spPr>
          <a:xfrm>
            <a:off x="311700" y="1885350"/>
            <a:ext cx="3512400" cy="243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Solve the Problem</a:t>
            </a:r>
            <a:endParaRPr sz="2400"/>
          </a:p>
          <a:p>
            <a:pPr indent="-349250" lvl="0" marL="457200" rtl="0" algn="l">
              <a:spcBef>
                <a:spcPts val="1600"/>
              </a:spcBef>
              <a:spcAft>
                <a:spcPts val="0"/>
              </a:spcAft>
              <a:buSzPts val="1900"/>
              <a:buChar char="●"/>
            </a:pPr>
            <a:r>
              <a:rPr lang="en" sz="1900"/>
              <a:t>Remove barriers</a:t>
            </a:r>
            <a:endParaRPr sz="1900"/>
          </a:p>
          <a:p>
            <a:pPr indent="-349250" lvl="0" marL="457200" rtl="0" algn="l">
              <a:spcBef>
                <a:spcPts val="0"/>
              </a:spcBef>
              <a:spcAft>
                <a:spcPts val="0"/>
              </a:spcAft>
              <a:buSzPts val="1900"/>
              <a:buChar char="●"/>
            </a:pPr>
            <a:r>
              <a:rPr lang="en" sz="1900"/>
              <a:t>Find a solution</a:t>
            </a:r>
            <a:endParaRPr sz="1900"/>
          </a:p>
          <a:p>
            <a:pPr indent="-349250" lvl="0" marL="457200" rtl="0" algn="l">
              <a:spcBef>
                <a:spcPts val="0"/>
              </a:spcBef>
              <a:spcAft>
                <a:spcPts val="0"/>
              </a:spcAft>
              <a:buSzPts val="1900"/>
              <a:buChar char="●"/>
            </a:pPr>
            <a:r>
              <a:rPr lang="en" sz="1900"/>
              <a:t>Implement the plan</a:t>
            </a:r>
            <a:endParaRPr sz="1900"/>
          </a:p>
        </p:txBody>
      </p:sp>
      <p:sp>
        <p:nvSpPr>
          <p:cNvPr id="293" name="Google Shape;293;p49"/>
          <p:cNvSpPr txBox="1"/>
          <p:nvPr>
            <p:ph idx="1" type="body"/>
          </p:nvPr>
        </p:nvSpPr>
        <p:spPr>
          <a:xfrm>
            <a:off x="4875950" y="1885350"/>
            <a:ext cx="4074300" cy="243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Maintain the Relationship</a:t>
            </a:r>
            <a:endParaRPr sz="2400"/>
          </a:p>
          <a:p>
            <a:pPr indent="-349250" lvl="0" marL="457200" rtl="0" algn="l">
              <a:spcBef>
                <a:spcPts val="1600"/>
              </a:spcBef>
              <a:spcAft>
                <a:spcPts val="0"/>
              </a:spcAft>
              <a:buSzPts val="1900"/>
              <a:buChar char="●"/>
            </a:pPr>
            <a:r>
              <a:rPr lang="en" sz="1900"/>
              <a:t>Build teamwork</a:t>
            </a:r>
            <a:endParaRPr sz="1900"/>
          </a:p>
          <a:p>
            <a:pPr indent="-349250" lvl="0" marL="457200" rtl="0" algn="l">
              <a:spcBef>
                <a:spcPts val="0"/>
              </a:spcBef>
              <a:spcAft>
                <a:spcPts val="0"/>
              </a:spcAft>
              <a:buSzPts val="1900"/>
              <a:buChar char="●"/>
            </a:pPr>
            <a:r>
              <a:rPr lang="en" sz="1900"/>
              <a:t>Strengthen connections</a:t>
            </a:r>
            <a:endParaRPr sz="1900"/>
          </a:p>
          <a:p>
            <a:pPr indent="-349250" lvl="0" marL="457200" rtl="0" algn="l">
              <a:spcBef>
                <a:spcPts val="0"/>
              </a:spcBef>
              <a:spcAft>
                <a:spcPts val="0"/>
              </a:spcAft>
              <a:buSzPts val="1900"/>
              <a:buChar char="●"/>
            </a:pPr>
            <a:r>
              <a:rPr lang="en" sz="1900"/>
              <a:t>Foundation for future success</a:t>
            </a:r>
            <a:endParaRPr sz="1900"/>
          </a:p>
        </p:txBody>
      </p:sp>
      <p:sp>
        <p:nvSpPr>
          <p:cNvPr descr="Small black square signaling the facilitator that all content for this slide has been displayed." id="294" name="Google Shape;294;p4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0"/>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u="sng"/>
              <a:t>Types of Problems and Solutions</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a:p>
            <a:pPr indent="0" lvl="0" marL="0" rtl="0" algn="l">
              <a:spcBef>
                <a:spcPts val="0"/>
              </a:spcBef>
              <a:spcAft>
                <a:spcPts val="0"/>
              </a:spcAft>
              <a:buNone/>
            </a:pPr>
            <a:r>
              <a:t/>
            </a:r>
            <a:endParaRPr sz="2400"/>
          </a:p>
        </p:txBody>
      </p:sp>
      <p:sp>
        <p:nvSpPr>
          <p:cNvPr descr="Small black square signaling the facilitator that all content for this slide has been displayed." id="300" name="Google Shape;300;p50"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p5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Whose</a:t>
            </a:r>
            <a:r>
              <a:rPr lang="en"/>
              <a:t> problem is it?</a:t>
            </a:r>
            <a:endParaRPr/>
          </a:p>
        </p:txBody>
      </p:sp>
      <p:sp>
        <p:nvSpPr>
          <p:cNvPr id="306" name="Google Shape;306;p5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Other people come to us with a technical </a:t>
            </a:r>
            <a:r>
              <a:rPr lang="en"/>
              <a:t>problem.</a:t>
            </a:r>
            <a:endParaRPr/>
          </a:p>
          <a:p>
            <a:pPr indent="-342900" lvl="0" marL="457200" rtl="0" algn="l">
              <a:spcBef>
                <a:spcPts val="0"/>
              </a:spcBef>
              <a:spcAft>
                <a:spcPts val="0"/>
              </a:spcAft>
              <a:buSzPts val="1800"/>
              <a:buChar char="●"/>
            </a:pPr>
            <a:r>
              <a:rPr lang="en"/>
              <a:t>We have a problem with with someone else.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0" name="Shape 310"/>
        <p:cNvGrpSpPr/>
        <p:nvPr/>
      </p:nvGrpSpPr>
      <p:grpSpPr>
        <a:xfrm>
          <a:off x="0" y="0"/>
          <a:ext cx="0" cy="0"/>
          <a:chOff x="0" y="0"/>
          <a:chExt cx="0" cy="0"/>
        </a:xfrm>
      </p:grpSpPr>
      <p:sp>
        <p:nvSpPr>
          <p:cNvPr id="311" name="Google Shape;311;p5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problem solving</a:t>
            </a:r>
            <a:endParaRPr/>
          </a:p>
        </p:txBody>
      </p:sp>
      <p:sp>
        <p:nvSpPr>
          <p:cNvPr id="312" name="Google Shape;312;p5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Question:</a:t>
            </a:r>
            <a:r>
              <a:rPr lang="en"/>
              <a:t> </a:t>
            </a:r>
            <a:r>
              <a:rPr lang="en"/>
              <a:t>I started my Matlab interaction session and it went crashed every time I start my code. Could you help me find out where the problem is?</a:t>
            </a:r>
            <a:endParaRPr/>
          </a:p>
          <a:p>
            <a:pPr indent="0" lvl="0" marL="0" rtl="0" algn="l">
              <a:spcBef>
                <a:spcPts val="1600"/>
              </a:spcBef>
              <a:spcAft>
                <a:spcPts val="0"/>
              </a:spcAft>
              <a:buNone/>
            </a:pPr>
            <a:r>
              <a:rPr b="1" lang="en"/>
              <a:t>Response</a:t>
            </a:r>
            <a:r>
              <a:rPr b="1" lang="en"/>
              <a:t>: </a:t>
            </a:r>
            <a:r>
              <a:rPr lang="en"/>
              <a:t>The failure may due to the out-of-memory. Please increase the memory size and try again.</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5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problem solving</a:t>
            </a:r>
            <a:endParaRPr/>
          </a:p>
        </p:txBody>
      </p:sp>
      <p:sp>
        <p:nvSpPr>
          <p:cNvPr id="318" name="Google Shape;318;p5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Question:</a:t>
            </a:r>
            <a:r>
              <a:rPr lang="en"/>
              <a:t> </a:t>
            </a:r>
            <a:r>
              <a:rPr lang="en"/>
              <a:t>May I ask if the password for the sudo command is the same one as my log-in password? I tried to use the "sudo python setup.py install" under python directory, but it seems that my sudo password does not match my hpc log-in password. – Pat</a:t>
            </a:r>
            <a:endParaRPr/>
          </a:p>
          <a:p>
            <a:pPr indent="0" lvl="0" marL="0" rtl="0" algn="l">
              <a:spcBef>
                <a:spcPts val="1600"/>
              </a:spcBef>
              <a:spcAft>
                <a:spcPts val="0"/>
              </a:spcAft>
              <a:buNone/>
            </a:pPr>
            <a:r>
              <a:rPr b="1" lang="en"/>
              <a:t>Response: </a:t>
            </a:r>
            <a:r>
              <a:rPr lang="en"/>
              <a:t>Hi Pat,  sudo is not allowed for users. If you want to use pip, please install Anaconda. Instructions can be found </a:t>
            </a:r>
            <a:r>
              <a:rPr b="1" lang="en" u="sng">
                <a:solidFill>
                  <a:schemeClr val="dk1"/>
                </a:solidFill>
              </a:rPr>
              <a:t>HERE</a:t>
            </a:r>
            <a:r>
              <a:rPr lang="en"/>
              <a:t> - Best, Chris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4"/>
          <p:cNvSpPr txBox="1"/>
          <p:nvPr>
            <p:ph type="title"/>
          </p:nvPr>
        </p:nvSpPr>
        <p:spPr>
          <a:xfrm>
            <a:off x="4856650" y="1789500"/>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We Have </a:t>
            </a:r>
            <a:br>
              <a:rPr lang="en">
                <a:solidFill>
                  <a:schemeClr val="lt1"/>
                </a:solidFill>
              </a:rPr>
            </a:br>
            <a:r>
              <a:rPr lang="en">
                <a:solidFill>
                  <a:schemeClr val="lt1"/>
                </a:solidFill>
              </a:rPr>
              <a:t>a Problem</a:t>
            </a:r>
            <a:endParaRPr>
              <a:solidFill>
                <a:schemeClr val="lt1"/>
              </a:solidFill>
            </a:endParaRPr>
          </a:p>
        </p:txBody>
      </p:sp>
      <p:sp>
        <p:nvSpPr>
          <p:cNvPr descr="Small black square signaling the facilitator that all content for this slide has been displayed." id="324" name="Google Shape;324;p5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325" name="Google Shape;325;p54"/>
          <p:cNvPicPr preferRelativeResize="0"/>
          <p:nvPr/>
        </p:nvPicPr>
        <p:blipFill rotWithShape="1">
          <a:blip r:embed="rId3">
            <a:alphaModFix/>
          </a:blip>
          <a:srcRect b="0" l="0" r="0" t="0"/>
          <a:stretch/>
        </p:blipFill>
        <p:spPr>
          <a:xfrm>
            <a:off x="-571275" y="0"/>
            <a:ext cx="514327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A group of people with chat bubbles overhead." id="330" name="Google Shape;330;p55"/>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331" name="Google Shape;331;p55"/>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332" name="Google Shape;332;p5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5"/>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are some possible causes of our problem</a:t>
            </a:r>
            <a:r>
              <a:rPr lang="en" sz="2400">
                <a:solidFill>
                  <a:srgbClr val="FFFFFF"/>
                </a:solidFill>
              </a:rPr>
              <a:t>?</a:t>
            </a:r>
            <a:endParaRPr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8"/>
          <p:cNvSpPr txBox="1"/>
          <p:nvPr>
            <p:ph idx="1" type="subTitle"/>
          </p:nvPr>
        </p:nvSpPr>
        <p:spPr>
          <a:xfrm>
            <a:off x="261825" y="247875"/>
            <a:ext cx="72099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Let’s Talk: Communicating a problem</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 sz="1800"/>
              <a:t>Facilitat</a:t>
            </a:r>
            <a:r>
              <a:rPr lang="en" sz="1800">
                <a:highlight>
                  <a:schemeClr val="lt1"/>
                </a:highlight>
              </a:rPr>
              <a:t>ed by: Dr. Jason Simms</a:t>
            </a:r>
            <a:endParaRPr sz="1800">
              <a:highlight>
                <a:schemeClr val="lt1"/>
              </a:highlight>
            </a:endParaRPr>
          </a:p>
          <a:p>
            <a:pPr indent="0" lvl="0" marL="0" rtl="0" algn="l">
              <a:spcBef>
                <a:spcPts val="0"/>
              </a:spcBef>
              <a:spcAft>
                <a:spcPts val="0"/>
              </a:spcAft>
              <a:buNone/>
            </a:pPr>
            <a:r>
              <a:rPr lang="en" sz="1800">
                <a:highlight>
                  <a:schemeClr val="lt1"/>
                </a:highlight>
              </a:rPr>
              <a:t>2023 Virtual Residency, June 28th</a:t>
            </a:r>
            <a:endParaRPr sz="1800"/>
          </a:p>
        </p:txBody>
      </p:sp>
      <p:sp>
        <p:nvSpPr>
          <p:cNvPr id="192" name="Google Shape;192;p38"/>
          <p:cNvSpPr txBox="1"/>
          <p:nvPr>
            <p:ph type="ctrTitle"/>
          </p:nvPr>
        </p:nvSpPr>
        <p:spPr>
          <a:xfrm>
            <a:off x="3196225" y="3565550"/>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CyberAmbassadors</a:t>
            </a:r>
            <a:br>
              <a:rPr lang="en">
                <a:solidFill>
                  <a:schemeClr val="lt1"/>
                </a:solidFill>
              </a:rPr>
            </a:br>
            <a:r>
              <a:rPr lang="en" sz="2000">
                <a:solidFill>
                  <a:schemeClr val="lt1"/>
                </a:solidFill>
              </a:rPr>
              <a:t>Professional Skills for Interdisciplinary Work</a:t>
            </a:r>
            <a:endParaRPr sz="2000">
              <a:solidFill>
                <a:schemeClr val="lt1"/>
              </a:solidFill>
            </a:endParaRPr>
          </a:p>
        </p:txBody>
      </p:sp>
      <p:pic>
        <p:nvPicPr>
          <p:cNvPr descr="CyberAmbassadors Logo." id="193" name="Google Shape;193;p38"/>
          <p:cNvPicPr preferRelativeResize="0"/>
          <p:nvPr/>
        </p:nvPicPr>
        <p:blipFill>
          <a:blip r:embed="rId3">
            <a:alphaModFix/>
          </a:blip>
          <a:stretch>
            <a:fillRect/>
          </a:stretch>
        </p:blipFill>
        <p:spPr>
          <a:xfrm>
            <a:off x="7582156" y="171700"/>
            <a:ext cx="1400393" cy="671875"/>
          </a:xfrm>
          <a:prstGeom prst="rect">
            <a:avLst/>
          </a:prstGeom>
          <a:noFill/>
          <a:ln>
            <a:noFill/>
          </a:ln>
        </p:spPr>
      </p:pic>
      <p:sp>
        <p:nvSpPr>
          <p:cNvPr id="194" name="Google Shape;194;p38"/>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ph idx="1" type="body"/>
          </p:nvPr>
        </p:nvSpPr>
        <p:spPr>
          <a:xfrm>
            <a:off x="311700" y="1874520"/>
            <a:ext cx="8520600" cy="27726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Char char="●"/>
            </a:pPr>
            <a:r>
              <a:rPr lang="en" sz="2700"/>
              <a:t>Ability Problems</a:t>
            </a:r>
            <a:br>
              <a:rPr lang="en" sz="2700"/>
            </a:br>
            <a:endParaRPr sz="2700"/>
          </a:p>
          <a:p>
            <a:pPr indent="-400050" lvl="0" marL="457200" rtl="0" algn="l">
              <a:spcBef>
                <a:spcPts val="0"/>
              </a:spcBef>
              <a:spcAft>
                <a:spcPts val="0"/>
              </a:spcAft>
              <a:buSzPts val="2700"/>
              <a:buChar char="●"/>
            </a:pPr>
            <a:r>
              <a:rPr lang="en" sz="2700"/>
              <a:t>Motivational Problems</a:t>
            </a:r>
            <a:br>
              <a:rPr lang="en" sz="2700"/>
            </a:br>
            <a:endParaRPr sz="2700"/>
          </a:p>
          <a:p>
            <a:pPr indent="-400050" lvl="0" marL="457200" rtl="0" algn="l">
              <a:spcBef>
                <a:spcPts val="0"/>
              </a:spcBef>
              <a:spcAft>
                <a:spcPts val="0"/>
              </a:spcAft>
              <a:buSzPts val="2700"/>
              <a:buChar char="●"/>
            </a:pPr>
            <a:r>
              <a:rPr lang="en" sz="2700"/>
              <a:t>Interpersonal Problems</a:t>
            </a:r>
            <a:endParaRPr sz="2700"/>
          </a:p>
        </p:txBody>
      </p:sp>
      <p:sp>
        <p:nvSpPr>
          <p:cNvPr descr="Small black square signaling the facilitator that all content for this slide has been displayed." id="339" name="Google Shape;339;p5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Categories of problems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7"/>
          <p:cNvSpPr txBox="1"/>
          <p:nvPr>
            <p:ph idx="1" type="body"/>
          </p:nvPr>
        </p:nvSpPr>
        <p:spPr>
          <a:xfrm>
            <a:off x="311700" y="1874520"/>
            <a:ext cx="8520600" cy="27726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SzPts val="2400"/>
              <a:buChar char="●"/>
            </a:pPr>
            <a:r>
              <a:rPr lang="en" sz="2400"/>
              <a:t>Lack of resources</a:t>
            </a:r>
            <a:br>
              <a:rPr lang="en" sz="2400"/>
            </a:br>
            <a:endParaRPr sz="2400"/>
          </a:p>
          <a:p>
            <a:pPr indent="-381000" lvl="0" marL="457200" rtl="0" algn="l">
              <a:spcBef>
                <a:spcPts val="0"/>
              </a:spcBef>
              <a:spcAft>
                <a:spcPts val="0"/>
              </a:spcAft>
              <a:buSzPts val="2400"/>
              <a:buChar char="●"/>
            </a:pPr>
            <a:r>
              <a:rPr lang="en" sz="2400"/>
              <a:t>Lack of knowledge</a:t>
            </a:r>
            <a:br>
              <a:rPr lang="en" sz="2400"/>
            </a:br>
            <a:endParaRPr sz="2400"/>
          </a:p>
          <a:p>
            <a:pPr indent="-381000" lvl="0" marL="457200" rtl="0" algn="l">
              <a:spcBef>
                <a:spcPts val="0"/>
              </a:spcBef>
              <a:spcAft>
                <a:spcPts val="0"/>
              </a:spcAft>
              <a:buSzPts val="2400"/>
              <a:buChar char="●"/>
            </a:pPr>
            <a:r>
              <a:rPr lang="en" sz="2400"/>
              <a:t>Lack of skills</a:t>
            </a:r>
            <a:br>
              <a:rPr lang="en" sz="2400"/>
            </a:br>
            <a:endParaRPr sz="2400"/>
          </a:p>
          <a:p>
            <a:pPr indent="-381000" lvl="0" marL="457200" rtl="0" algn="l">
              <a:spcBef>
                <a:spcPts val="0"/>
              </a:spcBef>
              <a:spcAft>
                <a:spcPts val="0"/>
              </a:spcAft>
              <a:buSzPts val="2400"/>
              <a:buChar char="●"/>
            </a:pPr>
            <a:r>
              <a:rPr lang="en" sz="2400"/>
              <a:t>Lack of experience</a:t>
            </a:r>
            <a:endParaRPr sz="2400"/>
          </a:p>
        </p:txBody>
      </p:sp>
      <p:pic>
        <p:nvPicPr>
          <p:cNvPr id="346" name="Google Shape;346;p57"/>
          <p:cNvPicPr preferRelativeResize="0"/>
          <p:nvPr/>
        </p:nvPicPr>
        <p:blipFill>
          <a:blip r:embed="rId3">
            <a:alphaModFix/>
          </a:blip>
          <a:stretch>
            <a:fillRect/>
          </a:stretch>
        </p:blipFill>
        <p:spPr>
          <a:xfrm flipH="1">
            <a:off x="6505700" y="360900"/>
            <a:ext cx="1910450" cy="3820900"/>
          </a:xfrm>
          <a:prstGeom prst="rect">
            <a:avLst/>
          </a:prstGeom>
          <a:noFill/>
          <a:ln>
            <a:noFill/>
          </a:ln>
        </p:spPr>
      </p:pic>
      <p:sp>
        <p:nvSpPr>
          <p:cNvPr descr="Small black square signaling the facilitator that all content for this slide has been displayed." id="347" name="Google Shape;347;p5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Ability Problems</a:t>
            </a:r>
            <a:br>
              <a:rPr lang="en"/>
            </a:br>
            <a:r>
              <a:rPr lang="en"/>
              <a:t>“I can’t do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Ability Problems</a:t>
            </a:r>
            <a:endParaRPr/>
          </a:p>
        </p:txBody>
      </p:sp>
      <p:sp>
        <p:nvSpPr>
          <p:cNvPr id="354" name="Google Shape;354;p58"/>
          <p:cNvSpPr txBox="1"/>
          <p:nvPr>
            <p:ph idx="1" type="body"/>
          </p:nvPr>
        </p:nvSpPr>
        <p:spPr>
          <a:xfrm>
            <a:off x="311700" y="1229875"/>
            <a:ext cx="8768100" cy="1459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what is going on?</a:t>
            </a:r>
            <a:endParaRPr/>
          </a:p>
          <a:p>
            <a:pPr indent="-342900" lvl="0" marL="457200" rtl="0" algn="l">
              <a:spcBef>
                <a:spcPts val="0"/>
              </a:spcBef>
              <a:spcAft>
                <a:spcPts val="0"/>
              </a:spcAft>
              <a:buSzPts val="1800"/>
              <a:buAutoNum type="arabicPeriod"/>
            </a:pPr>
            <a:r>
              <a:rPr lang="en"/>
              <a:t>Listen carefully: is this really an ability problem?</a:t>
            </a:r>
            <a:endParaRPr/>
          </a:p>
          <a:p>
            <a:pPr indent="-342900" lvl="0" marL="457200" rtl="0" algn="l">
              <a:spcBef>
                <a:spcPts val="0"/>
              </a:spcBef>
              <a:spcAft>
                <a:spcPts val="0"/>
              </a:spcAft>
              <a:buSzPts val="1800"/>
              <a:buAutoNum type="arabicPeriod"/>
            </a:pPr>
            <a:r>
              <a:rPr lang="en"/>
              <a:t>Avoid assumptions: don’t jump to conclusions or solutions until you understand</a:t>
            </a:r>
            <a:endParaRPr/>
          </a:p>
          <a:p>
            <a:pPr indent="-342900" lvl="0" marL="457200" rtl="0" algn="l">
              <a:spcBef>
                <a:spcPts val="0"/>
              </a:spcBef>
              <a:spcAft>
                <a:spcPts val="0"/>
              </a:spcAft>
              <a:buSzPts val="1800"/>
              <a:buAutoNum type="arabicPeriod"/>
            </a:pPr>
            <a:r>
              <a:rPr lang="en"/>
              <a:t>Work collaboratively to identify a solution: what needs to change?</a:t>
            </a:r>
            <a:endParaRPr/>
          </a:p>
        </p:txBody>
      </p:sp>
      <p:sp>
        <p:nvSpPr>
          <p:cNvPr descr="Small black square signaling the facilitator that all content for this slide has been displayed." id="355" name="Google Shape;355;p5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356" name="Google Shape;356;p58"/>
          <p:cNvPicPr preferRelativeResize="0"/>
          <p:nvPr/>
        </p:nvPicPr>
        <p:blipFill rotWithShape="1">
          <a:blip r:embed="rId3">
            <a:alphaModFix/>
          </a:blip>
          <a:srcRect b="0" l="0" r="0" t="0"/>
          <a:stretch/>
        </p:blipFill>
        <p:spPr>
          <a:xfrm>
            <a:off x="251977" y="2964350"/>
            <a:ext cx="1682314" cy="1682401"/>
          </a:xfrm>
          <a:prstGeom prst="rect">
            <a:avLst/>
          </a:prstGeom>
          <a:noFill/>
          <a:ln>
            <a:noFill/>
          </a:ln>
        </p:spPr>
      </p:pic>
      <p:pic>
        <p:nvPicPr>
          <p:cNvPr descr="An upgrade sign with arrows pointing upwards." id="357" name="Google Shape;357;p58"/>
          <p:cNvPicPr preferRelativeResize="0"/>
          <p:nvPr/>
        </p:nvPicPr>
        <p:blipFill>
          <a:blip r:embed="rId4">
            <a:alphaModFix/>
          </a:blip>
          <a:stretch>
            <a:fillRect/>
          </a:stretch>
        </p:blipFill>
        <p:spPr>
          <a:xfrm>
            <a:off x="4405800" y="3225150"/>
            <a:ext cx="1816574" cy="1211050"/>
          </a:xfrm>
          <a:prstGeom prst="rect">
            <a:avLst/>
          </a:prstGeom>
          <a:noFill/>
          <a:ln>
            <a:noFill/>
          </a:ln>
        </p:spPr>
      </p:pic>
      <p:pic>
        <p:nvPicPr>
          <p:cNvPr descr="A group of people with gears underneath them." id="358" name="Google Shape;358;p58"/>
          <p:cNvPicPr preferRelativeResize="0"/>
          <p:nvPr/>
        </p:nvPicPr>
        <p:blipFill>
          <a:blip r:embed="rId5">
            <a:alphaModFix/>
          </a:blip>
          <a:stretch>
            <a:fillRect/>
          </a:stretch>
        </p:blipFill>
        <p:spPr>
          <a:xfrm>
            <a:off x="2075200" y="3075650"/>
            <a:ext cx="2189700" cy="145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A person looking sad with their hands on their hips." id="363" name="Google Shape;363;p59"/>
          <p:cNvPicPr preferRelativeResize="0"/>
          <p:nvPr/>
        </p:nvPicPr>
        <p:blipFill>
          <a:blip r:embed="rId3">
            <a:alphaModFix/>
          </a:blip>
          <a:stretch>
            <a:fillRect/>
          </a:stretch>
        </p:blipFill>
        <p:spPr>
          <a:xfrm flipH="1">
            <a:off x="6466500" y="1171788"/>
            <a:ext cx="1914075" cy="3828175"/>
          </a:xfrm>
          <a:prstGeom prst="rect">
            <a:avLst/>
          </a:prstGeom>
          <a:noFill/>
          <a:ln>
            <a:noFill/>
          </a:ln>
        </p:spPr>
      </p:pic>
      <p:sp>
        <p:nvSpPr>
          <p:cNvPr id="364" name="Google Shape;364;p59"/>
          <p:cNvSpPr txBox="1"/>
          <p:nvPr>
            <p:ph idx="1" type="body"/>
          </p:nvPr>
        </p:nvSpPr>
        <p:spPr>
          <a:xfrm>
            <a:off x="311700" y="1874520"/>
            <a:ext cx="8520600" cy="2654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Inconvenient</a:t>
            </a:r>
            <a:br>
              <a:rPr lang="en" sz="2000"/>
            </a:br>
            <a:endParaRPr sz="2000"/>
          </a:p>
          <a:p>
            <a:pPr indent="-355600" lvl="0" marL="457200" rtl="0" algn="l">
              <a:spcBef>
                <a:spcPts val="0"/>
              </a:spcBef>
              <a:spcAft>
                <a:spcPts val="0"/>
              </a:spcAft>
              <a:buSzPts val="2000"/>
              <a:buChar char="●"/>
            </a:pPr>
            <a:r>
              <a:rPr lang="en" sz="2000"/>
              <a:t>Undesirable</a:t>
            </a:r>
            <a:br>
              <a:rPr lang="en" sz="2000"/>
            </a:br>
            <a:endParaRPr sz="2000"/>
          </a:p>
          <a:p>
            <a:pPr indent="-355600" lvl="0" marL="457200" rtl="0" algn="l">
              <a:spcBef>
                <a:spcPts val="0"/>
              </a:spcBef>
              <a:spcAft>
                <a:spcPts val="0"/>
              </a:spcAft>
              <a:buSzPts val="2000"/>
              <a:buChar char="●"/>
            </a:pPr>
            <a:r>
              <a:rPr lang="en" sz="2000"/>
              <a:t>Difficult</a:t>
            </a:r>
            <a:br>
              <a:rPr lang="en" sz="2000"/>
            </a:br>
            <a:endParaRPr sz="2000"/>
          </a:p>
          <a:p>
            <a:pPr indent="-355600" lvl="0" marL="457200" rtl="0" algn="l">
              <a:spcBef>
                <a:spcPts val="0"/>
              </a:spcBef>
              <a:spcAft>
                <a:spcPts val="0"/>
              </a:spcAft>
              <a:buSzPts val="2000"/>
              <a:buChar char="●"/>
            </a:pPr>
            <a:r>
              <a:rPr lang="en" sz="2000"/>
              <a:t>Boring</a:t>
            </a:r>
            <a:endParaRPr sz="2000"/>
          </a:p>
        </p:txBody>
      </p:sp>
      <p:sp>
        <p:nvSpPr>
          <p:cNvPr descr="Small black square signaling the facilitator that all content for this slide has been displayed." id="365" name="Google Shape;365;p5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Motivational </a:t>
            </a:r>
            <a:r>
              <a:rPr b="1" lang="en"/>
              <a:t>Problems</a:t>
            </a:r>
            <a:br>
              <a:rPr b="1" lang="en"/>
            </a:br>
            <a:r>
              <a:rPr lang="en"/>
              <a:t>“I don’t want to do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0"/>
          <p:cNvSpPr txBox="1"/>
          <p:nvPr>
            <p:ph idx="1" type="body"/>
          </p:nvPr>
        </p:nvSpPr>
        <p:spPr>
          <a:xfrm>
            <a:off x="311700" y="1115250"/>
            <a:ext cx="8758200" cy="10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what is going on?</a:t>
            </a:r>
            <a:endParaRPr/>
          </a:p>
          <a:p>
            <a:pPr indent="-342900" lvl="1" marL="914400" rtl="0" algn="l">
              <a:lnSpc>
                <a:spcPct val="100000"/>
              </a:lnSpc>
              <a:spcBef>
                <a:spcPts val="0"/>
              </a:spcBef>
              <a:spcAft>
                <a:spcPts val="0"/>
              </a:spcAft>
              <a:buSzPts val="1800"/>
              <a:buChar char="○"/>
            </a:pPr>
            <a:r>
              <a:rPr lang="en"/>
              <a:t>Listen carefully: is this really a motivational problem?</a:t>
            </a:r>
            <a:endParaRPr/>
          </a:p>
          <a:p>
            <a:pPr indent="-342900" lvl="1" marL="914400" rtl="0" algn="l">
              <a:lnSpc>
                <a:spcPct val="100000"/>
              </a:lnSpc>
              <a:spcBef>
                <a:spcPts val="0"/>
              </a:spcBef>
              <a:spcAft>
                <a:spcPts val="1000"/>
              </a:spcAft>
              <a:buSzPts val="1800"/>
              <a:buChar char="○"/>
            </a:pPr>
            <a:r>
              <a:rPr lang="en"/>
              <a:t>Avoid assumptions: don’t jump to conclusions or solutions until you understand</a:t>
            </a:r>
            <a:endParaRPr/>
          </a:p>
        </p:txBody>
      </p:sp>
      <p:sp>
        <p:nvSpPr>
          <p:cNvPr id="372" name="Google Shape;372;p6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Motivational Problems</a:t>
            </a:r>
            <a:endParaRPr/>
          </a:p>
        </p:txBody>
      </p:sp>
      <p:sp>
        <p:nvSpPr>
          <p:cNvPr descr="Small black square signaling the facilitator that all content for this slide has been displayed." id="373" name="Google Shape;373;p60"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0"/>
          <p:cNvSpPr txBox="1"/>
          <p:nvPr>
            <p:ph idx="1" type="body"/>
          </p:nvPr>
        </p:nvSpPr>
        <p:spPr>
          <a:xfrm>
            <a:off x="311700" y="2160750"/>
            <a:ext cx="8758200" cy="10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2"/>
            </a:pPr>
            <a:r>
              <a:rPr lang="en"/>
              <a:t>Motivate by communicating consequences</a:t>
            </a:r>
            <a:endParaRPr/>
          </a:p>
          <a:p>
            <a:pPr indent="-342900" lvl="1" marL="914400" rtl="0" algn="l">
              <a:lnSpc>
                <a:spcPct val="100000"/>
              </a:lnSpc>
              <a:spcBef>
                <a:spcPts val="0"/>
              </a:spcBef>
              <a:spcAft>
                <a:spcPts val="0"/>
              </a:spcAft>
              <a:buSzPts val="1800"/>
              <a:buChar char="○"/>
            </a:pPr>
            <a:r>
              <a:rPr lang="en"/>
              <a:t>Natural consequences: what is the impact on the task?</a:t>
            </a:r>
            <a:endParaRPr/>
          </a:p>
          <a:p>
            <a:pPr indent="-342900" lvl="1" marL="914400" rtl="0" algn="l">
              <a:lnSpc>
                <a:spcPct val="100000"/>
              </a:lnSpc>
              <a:spcBef>
                <a:spcPts val="0"/>
              </a:spcBef>
              <a:spcAft>
                <a:spcPts val="1000"/>
              </a:spcAft>
              <a:buSzPts val="1800"/>
              <a:buChar char="○"/>
            </a:pPr>
            <a:r>
              <a:rPr lang="en"/>
              <a:t>Imposed consequences: what is the impact on the person?</a:t>
            </a:r>
            <a:endParaRPr/>
          </a:p>
        </p:txBody>
      </p:sp>
      <p:sp>
        <p:nvSpPr>
          <p:cNvPr id="375" name="Google Shape;375;p60"/>
          <p:cNvSpPr txBox="1"/>
          <p:nvPr>
            <p:ph idx="1" type="body"/>
          </p:nvPr>
        </p:nvSpPr>
        <p:spPr>
          <a:xfrm>
            <a:off x="311700" y="3206250"/>
            <a:ext cx="8758200" cy="48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lang="en"/>
              <a:t>Follow up to ensure an effective solution (solve problem + maintain relationship)</a:t>
            </a:r>
            <a:endParaRPr/>
          </a:p>
        </p:txBody>
      </p:sp>
      <p:pic>
        <p:nvPicPr>
          <p:cNvPr id="376" name="Google Shape;376;p60"/>
          <p:cNvPicPr preferRelativeResize="0"/>
          <p:nvPr/>
        </p:nvPicPr>
        <p:blipFill rotWithShape="1">
          <a:blip r:embed="rId3">
            <a:alphaModFix/>
          </a:blip>
          <a:srcRect b="0" l="0" r="0" t="0"/>
          <a:stretch/>
        </p:blipFill>
        <p:spPr>
          <a:xfrm>
            <a:off x="863822" y="3739954"/>
            <a:ext cx="1045375" cy="1045422"/>
          </a:xfrm>
          <a:prstGeom prst="rect">
            <a:avLst/>
          </a:prstGeom>
          <a:noFill/>
          <a:ln>
            <a:noFill/>
          </a:ln>
        </p:spPr>
      </p:pic>
      <p:pic>
        <p:nvPicPr>
          <p:cNvPr descr="An open box." id="377" name="Google Shape;377;p60"/>
          <p:cNvPicPr preferRelativeResize="0"/>
          <p:nvPr/>
        </p:nvPicPr>
        <p:blipFill>
          <a:blip r:embed="rId4">
            <a:alphaModFix/>
          </a:blip>
          <a:stretch>
            <a:fillRect/>
          </a:stretch>
        </p:blipFill>
        <p:spPr>
          <a:xfrm>
            <a:off x="2312065" y="3790375"/>
            <a:ext cx="1493875" cy="944575"/>
          </a:xfrm>
          <a:prstGeom prst="rect">
            <a:avLst/>
          </a:prstGeom>
          <a:noFill/>
          <a:ln>
            <a:noFill/>
          </a:ln>
        </p:spPr>
      </p:pic>
      <p:pic>
        <p:nvPicPr>
          <p:cNvPr descr="An arrow projection of money." id="378" name="Google Shape;378;p60"/>
          <p:cNvPicPr preferRelativeResize="0"/>
          <p:nvPr/>
        </p:nvPicPr>
        <p:blipFill>
          <a:blip r:embed="rId5">
            <a:alphaModFix/>
          </a:blip>
          <a:stretch>
            <a:fillRect/>
          </a:stretch>
        </p:blipFill>
        <p:spPr>
          <a:xfrm>
            <a:off x="4287474" y="3739950"/>
            <a:ext cx="1983230" cy="104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Interpersonal Problems</a:t>
            </a:r>
            <a:r>
              <a:rPr lang="en"/>
              <a:t> </a:t>
            </a:r>
            <a:br>
              <a:rPr lang="en"/>
            </a:br>
            <a:r>
              <a:rPr lang="en"/>
              <a:t>“You can’t make me do this”</a:t>
            </a:r>
            <a:endParaRPr/>
          </a:p>
        </p:txBody>
      </p:sp>
      <p:pic>
        <p:nvPicPr>
          <p:cNvPr descr="A person raising both of his arms up in the air." id="384" name="Google Shape;384;p61"/>
          <p:cNvPicPr preferRelativeResize="0"/>
          <p:nvPr/>
        </p:nvPicPr>
        <p:blipFill>
          <a:blip r:embed="rId3">
            <a:alphaModFix/>
          </a:blip>
          <a:stretch>
            <a:fillRect/>
          </a:stretch>
        </p:blipFill>
        <p:spPr>
          <a:xfrm flipH="1">
            <a:off x="6950445" y="513663"/>
            <a:ext cx="1874904" cy="3657600"/>
          </a:xfrm>
          <a:prstGeom prst="rect">
            <a:avLst/>
          </a:prstGeom>
          <a:noFill/>
          <a:ln>
            <a:noFill/>
          </a:ln>
        </p:spPr>
      </p:pic>
      <p:sp>
        <p:nvSpPr>
          <p:cNvPr id="385" name="Google Shape;385;p61"/>
          <p:cNvSpPr txBox="1"/>
          <p:nvPr>
            <p:ph idx="1" type="body"/>
          </p:nvPr>
        </p:nvSpPr>
        <p:spPr>
          <a:xfrm>
            <a:off x="311700" y="1877375"/>
            <a:ext cx="6532800" cy="2691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Personality conflicts</a:t>
            </a:r>
            <a:br>
              <a:rPr lang="en" sz="2000"/>
            </a:br>
            <a:endParaRPr sz="2000"/>
          </a:p>
          <a:p>
            <a:pPr indent="-355600" lvl="0" marL="457200" rtl="0" algn="l">
              <a:spcBef>
                <a:spcPts val="0"/>
              </a:spcBef>
              <a:spcAft>
                <a:spcPts val="0"/>
              </a:spcAft>
              <a:buSzPts val="2000"/>
              <a:buChar char="●"/>
            </a:pPr>
            <a:r>
              <a:rPr lang="en" sz="2000"/>
              <a:t>Negative experiences</a:t>
            </a:r>
            <a:br>
              <a:rPr lang="en" sz="2000"/>
            </a:br>
            <a:endParaRPr sz="2000"/>
          </a:p>
          <a:p>
            <a:pPr indent="-355600" lvl="0" marL="457200" rtl="0" algn="l">
              <a:spcBef>
                <a:spcPts val="0"/>
              </a:spcBef>
              <a:spcAft>
                <a:spcPts val="0"/>
              </a:spcAft>
              <a:buSzPts val="2000"/>
              <a:buChar char="●"/>
            </a:pPr>
            <a:r>
              <a:rPr lang="en" sz="2000"/>
              <a:t>Lack of mutual respect</a:t>
            </a:r>
            <a:br>
              <a:rPr lang="en" sz="2000"/>
            </a:br>
            <a:endParaRPr sz="2000"/>
          </a:p>
          <a:p>
            <a:pPr indent="-355600" lvl="0" marL="457200" rtl="0" algn="l">
              <a:spcBef>
                <a:spcPts val="0"/>
              </a:spcBef>
              <a:spcAft>
                <a:spcPts val="0"/>
              </a:spcAft>
              <a:buSzPts val="2000"/>
              <a:buChar char="●"/>
            </a:pPr>
            <a:r>
              <a:rPr lang="en" sz="2000"/>
              <a:t>Misunderstandings</a:t>
            </a:r>
            <a:endParaRPr sz="2000"/>
          </a:p>
        </p:txBody>
      </p:sp>
      <p:sp>
        <p:nvSpPr>
          <p:cNvPr descr="Small black square signaling the facilitator that all content for this slide has been displayed." id="386" name="Google Shape;386;p61"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2"/>
          <p:cNvSpPr txBox="1"/>
          <p:nvPr>
            <p:ph idx="1" type="body"/>
          </p:nvPr>
        </p:nvSpPr>
        <p:spPr>
          <a:xfrm>
            <a:off x="311700" y="1229875"/>
            <a:ext cx="89235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and listen carefully: what is going on?</a:t>
            </a:r>
            <a:endParaRPr/>
          </a:p>
          <a:p>
            <a:pPr indent="-342900" lvl="1" marL="914400" rtl="0" algn="l">
              <a:lnSpc>
                <a:spcPct val="100000"/>
              </a:lnSpc>
              <a:spcBef>
                <a:spcPts val="0"/>
              </a:spcBef>
              <a:spcAft>
                <a:spcPts val="0"/>
              </a:spcAft>
              <a:buSzPts val="1800"/>
              <a:buChar char="○"/>
            </a:pPr>
            <a:r>
              <a:rPr lang="en"/>
              <a:t>Acknowledge emotion without judgement (“that seems really challenging”)</a:t>
            </a:r>
            <a:endParaRPr/>
          </a:p>
          <a:p>
            <a:pPr indent="-342900" lvl="1" marL="914400" rtl="0" algn="l">
              <a:lnSpc>
                <a:spcPct val="100000"/>
              </a:lnSpc>
              <a:spcBef>
                <a:spcPts val="0"/>
              </a:spcBef>
              <a:spcAft>
                <a:spcPts val="0"/>
              </a:spcAft>
              <a:buSzPts val="1800"/>
              <a:buChar char="○"/>
            </a:pPr>
            <a:r>
              <a:rPr lang="en"/>
              <a:t>Avoid assumptions: don’t jump to conclusions or solutions until you understand</a:t>
            </a:r>
            <a:endParaRPr/>
          </a:p>
          <a:p>
            <a:pPr indent="-342900" lvl="1" marL="914400" rtl="0" algn="l">
              <a:lnSpc>
                <a:spcPct val="100000"/>
              </a:lnSpc>
              <a:spcBef>
                <a:spcPts val="0"/>
              </a:spcBef>
              <a:spcAft>
                <a:spcPts val="0"/>
              </a:spcAft>
              <a:buSzPts val="1800"/>
              <a:buChar char="○"/>
            </a:pPr>
            <a:r>
              <a:rPr lang="en"/>
              <a:t>Consider both sides: where might you be wrong?</a:t>
            </a:r>
            <a:endParaRPr/>
          </a:p>
          <a:p>
            <a:pPr indent="-342900" lvl="1" marL="914400" rtl="0" algn="l">
              <a:lnSpc>
                <a:spcPct val="100000"/>
              </a:lnSpc>
              <a:spcBef>
                <a:spcPts val="0"/>
              </a:spcBef>
              <a:spcAft>
                <a:spcPts val="0"/>
              </a:spcAft>
              <a:buSzPts val="1800"/>
              <a:buChar char="○"/>
            </a:pPr>
            <a:r>
              <a:rPr lang="en"/>
              <a:t>Pay attention to communication style differences, and adjust accordingly</a:t>
            </a:r>
            <a:endParaRPr/>
          </a:p>
          <a:p>
            <a:pPr indent="-342900" lvl="0" marL="457200" rtl="0" algn="l">
              <a:spcBef>
                <a:spcPts val="1000"/>
              </a:spcBef>
              <a:spcAft>
                <a:spcPts val="0"/>
              </a:spcAft>
              <a:buSzPts val="1800"/>
              <a:buAutoNum type="arabicPeriod"/>
            </a:pPr>
            <a:r>
              <a:rPr lang="en"/>
              <a:t>Work collaboratively to repair the relationship first, then consider problem solving</a:t>
            </a:r>
            <a:endParaRPr sz="1800"/>
          </a:p>
        </p:txBody>
      </p:sp>
      <p:sp>
        <p:nvSpPr>
          <p:cNvPr id="392" name="Google Shape;392;p6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Interpersonal Problems</a:t>
            </a:r>
            <a:endParaRPr/>
          </a:p>
        </p:txBody>
      </p:sp>
      <p:pic>
        <p:nvPicPr>
          <p:cNvPr descr="A person bent over crying." id="393" name="Google Shape;393;p62"/>
          <p:cNvPicPr preferRelativeResize="0"/>
          <p:nvPr/>
        </p:nvPicPr>
        <p:blipFill>
          <a:blip r:embed="rId3">
            <a:alphaModFix/>
          </a:blip>
          <a:stretch>
            <a:fillRect/>
          </a:stretch>
        </p:blipFill>
        <p:spPr>
          <a:xfrm>
            <a:off x="2672650" y="3325650"/>
            <a:ext cx="787475" cy="1574950"/>
          </a:xfrm>
          <a:prstGeom prst="rect">
            <a:avLst/>
          </a:prstGeom>
          <a:noFill/>
          <a:ln>
            <a:noFill/>
          </a:ln>
        </p:spPr>
      </p:pic>
      <p:sp>
        <p:nvSpPr>
          <p:cNvPr descr="Small black square signaling the facilitator that all content for this slide has been displayed." id="394" name="Google Shape;394;p6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395" name="Google Shape;395;p62"/>
          <p:cNvPicPr preferRelativeResize="0"/>
          <p:nvPr/>
        </p:nvPicPr>
        <p:blipFill rotWithShape="1">
          <a:blip r:embed="rId4">
            <a:alphaModFix/>
          </a:blip>
          <a:srcRect b="0" l="0" r="0" t="0"/>
          <a:stretch/>
        </p:blipFill>
        <p:spPr>
          <a:xfrm>
            <a:off x="930972" y="3517466"/>
            <a:ext cx="1045375" cy="1045422"/>
          </a:xfrm>
          <a:prstGeom prst="rect">
            <a:avLst/>
          </a:prstGeom>
          <a:noFill/>
          <a:ln>
            <a:noFill/>
          </a:ln>
        </p:spPr>
      </p:pic>
      <p:grpSp>
        <p:nvGrpSpPr>
          <p:cNvPr id="396" name="Google Shape;396;p62"/>
          <p:cNvGrpSpPr/>
          <p:nvPr/>
        </p:nvGrpSpPr>
        <p:grpSpPr>
          <a:xfrm>
            <a:off x="4572010" y="3325652"/>
            <a:ext cx="1116837" cy="1574950"/>
            <a:chOff x="4572010" y="3325652"/>
            <a:chExt cx="1116837" cy="1574950"/>
          </a:xfrm>
        </p:grpSpPr>
        <p:pic>
          <p:nvPicPr>
            <p:cNvPr id="397" name="Google Shape;397;p62"/>
            <p:cNvPicPr preferRelativeResize="0"/>
            <p:nvPr/>
          </p:nvPicPr>
          <p:blipFill>
            <a:blip r:embed="rId5">
              <a:alphaModFix/>
            </a:blip>
            <a:stretch>
              <a:fillRect/>
            </a:stretch>
          </p:blipFill>
          <p:spPr>
            <a:xfrm>
              <a:off x="4901373" y="3325652"/>
              <a:ext cx="787475" cy="1574950"/>
            </a:xfrm>
            <a:prstGeom prst="rect">
              <a:avLst/>
            </a:prstGeom>
            <a:noFill/>
            <a:ln>
              <a:noFill/>
            </a:ln>
          </p:spPr>
        </p:pic>
        <p:pic>
          <p:nvPicPr>
            <p:cNvPr descr="Two people shaking hands." id="398" name="Google Shape;398;p62"/>
            <p:cNvPicPr preferRelativeResize="0"/>
            <p:nvPr/>
          </p:nvPicPr>
          <p:blipFill>
            <a:blip r:embed="rId5">
              <a:alphaModFix/>
            </a:blip>
            <a:stretch>
              <a:fillRect/>
            </a:stretch>
          </p:blipFill>
          <p:spPr>
            <a:xfrm flipH="1">
              <a:off x="4572010" y="3325652"/>
              <a:ext cx="787475" cy="15749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3"/>
          <p:cNvSpPr txBox="1"/>
          <p:nvPr>
            <p:ph idx="1" type="body"/>
          </p:nvPr>
        </p:nvSpPr>
        <p:spPr>
          <a:xfrm>
            <a:off x="0" y="2661025"/>
            <a:ext cx="8832300" cy="103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Strong feelings can lead to a Fool’s Choice</a:t>
            </a:r>
            <a:endParaRPr/>
          </a:p>
          <a:p>
            <a:pPr indent="-317500" lvl="1" marL="914400" rtl="0" algn="l">
              <a:spcBef>
                <a:spcPts val="0"/>
              </a:spcBef>
              <a:spcAft>
                <a:spcPts val="0"/>
              </a:spcAft>
              <a:buSzPts val="1400"/>
              <a:buChar char="○"/>
            </a:pPr>
            <a:r>
              <a:rPr lang="en"/>
              <a:t>A false dilemma between two (bad) options -- “cheat on a test or lose a scholarship”</a:t>
            </a:r>
            <a:endParaRPr/>
          </a:p>
          <a:p>
            <a:pPr indent="-317500" lvl="1" marL="914400" rtl="0" algn="l">
              <a:spcBef>
                <a:spcPts val="0"/>
              </a:spcBef>
              <a:spcAft>
                <a:spcPts val="0"/>
              </a:spcAft>
              <a:buSzPts val="1400"/>
              <a:buChar char="○"/>
            </a:pPr>
            <a:r>
              <a:rPr lang="en"/>
              <a:t>In reality, there are alternative solutions</a:t>
            </a:r>
            <a:endParaRPr/>
          </a:p>
          <a:p>
            <a:pPr indent="-304800" lvl="2" marL="1371600" rtl="0" algn="l">
              <a:spcBef>
                <a:spcPts val="0"/>
              </a:spcBef>
              <a:spcAft>
                <a:spcPts val="0"/>
              </a:spcAft>
              <a:buSzPts val="1200"/>
              <a:buChar char="■"/>
            </a:pPr>
            <a:r>
              <a:rPr lang="en" sz="1200"/>
              <a:t>Reschedule the test, complete extra credit, ask for help, get a job,</a:t>
            </a:r>
            <a:br>
              <a:rPr lang="en" sz="1200"/>
            </a:br>
            <a:r>
              <a:rPr lang="en" sz="1200"/>
              <a:t>take a semester off, find a tutor, apply for other financial aid ….</a:t>
            </a:r>
            <a:endParaRPr sz="1200"/>
          </a:p>
        </p:txBody>
      </p:sp>
      <p:sp>
        <p:nvSpPr>
          <p:cNvPr id="404" name="Google Shape;404;p63"/>
          <p:cNvSpPr txBox="1"/>
          <p:nvPr>
            <p:ph idx="1" type="body"/>
          </p:nvPr>
        </p:nvSpPr>
        <p:spPr>
          <a:xfrm>
            <a:off x="0" y="1309350"/>
            <a:ext cx="8832300" cy="1262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Strong feelings can get in the way of logical thinking</a:t>
            </a:r>
            <a:endParaRPr/>
          </a:p>
          <a:p>
            <a:pPr indent="-317500" lvl="1" marL="914400" rtl="0" algn="l">
              <a:spcBef>
                <a:spcPts val="0"/>
              </a:spcBef>
              <a:spcAft>
                <a:spcPts val="0"/>
              </a:spcAft>
              <a:buSzPts val="1400"/>
              <a:buChar char="○"/>
            </a:pPr>
            <a:r>
              <a:rPr lang="en"/>
              <a:t>Miscommunications and misunderstandings are common</a:t>
            </a:r>
            <a:endParaRPr/>
          </a:p>
          <a:p>
            <a:pPr indent="-317500" lvl="1" marL="914400" rtl="0" algn="l">
              <a:spcBef>
                <a:spcPts val="0"/>
              </a:spcBef>
              <a:spcAft>
                <a:spcPts val="0"/>
              </a:spcAft>
              <a:buSzPts val="1400"/>
              <a:buChar char="○"/>
            </a:pPr>
            <a:r>
              <a:rPr lang="en"/>
              <a:t>Facts can be lost or confused</a:t>
            </a:r>
            <a:endParaRPr/>
          </a:p>
          <a:p>
            <a:pPr indent="-317500" lvl="1" marL="914400" rtl="0" algn="l">
              <a:spcBef>
                <a:spcPts val="0"/>
              </a:spcBef>
              <a:spcAft>
                <a:spcPts val="0"/>
              </a:spcAft>
              <a:buSzPts val="1400"/>
              <a:buChar char="○"/>
            </a:pPr>
            <a:r>
              <a:rPr lang="en"/>
              <a:t>We want to win the argument, even if we are not on the “right” side</a:t>
            </a:r>
            <a:endParaRPr/>
          </a:p>
        </p:txBody>
      </p:sp>
      <p:pic>
        <p:nvPicPr>
          <p:cNvPr descr="A person bent over crying." id="405" name="Google Shape;405;p63"/>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06" name="Google Shape;406;p6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Challenge of Strong Emotions</a:t>
            </a:r>
            <a:br>
              <a:rPr lang="en"/>
            </a:br>
            <a:r>
              <a:rPr lang="en" sz="800"/>
              <a:t>Patterson et al. (2012) Crucial Conversations: Tools for Talking When Stakes are High</a:t>
            </a:r>
            <a:endParaRPr b="1" sz="2800"/>
          </a:p>
        </p:txBody>
      </p:sp>
      <p:sp>
        <p:nvSpPr>
          <p:cNvPr descr="Small black square signaling the facilitator that all content for this slide has been displayed." id="407" name="Google Shape;407;p63"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4"/>
          <p:cNvSpPr txBox="1"/>
          <p:nvPr>
            <p:ph idx="1" type="body"/>
          </p:nvPr>
        </p:nvSpPr>
        <p:spPr>
          <a:xfrm>
            <a:off x="0" y="1386475"/>
            <a:ext cx="7319700" cy="844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Manage your own emotions</a:t>
            </a:r>
            <a:endParaRPr/>
          </a:p>
          <a:p>
            <a:pPr indent="-342900" lvl="1" marL="914400" rtl="0" algn="l">
              <a:spcBef>
                <a:spcPts val="0"/>
              </a:spcBef>
              <a:spcAft>
                <a:spcPts val="1000"/>
              </a:spcAft>
              <a:buSzPts val="1800"/>
              <a:buChar char="○"/>
            </a:pPr>
            <a:r>
              <a:rPr lang="en"/>
              <a:t>Stay calm and model effective coping behaviors (pauses, deep breathing, etc.)</a:t>
            </a:r>
            <a:endParaRPr sz="1800"/>
          </a:p>
        </p:txBody>
      </p:sp>
      <p:sp>
        <p:nvSpPr>
          <p:cNvPr id="413" name="Google Shape;413;p6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 Strong Emotions</a:t>
            </a:r>
            <a:br>
              <a:rPr lang="en"/>
            </a:br>
            <a:r>
              <a:rPr lang="en" sz="800"/>
              <a:t>https://sloanreview.mit.edu/article/the-smart-way-to-respond-to-negative-emotions-at-work/</a:t>
            </a:r>
            <a:endParaRPr sz="800"/>
          </a:p>
        </p:txBody>
      </p:sp>
      <p:pic>
        <p:nvPicPr>
          <p:cNvPr descr="A person bent over crying." id="414" name="Google Shape;414;p64"/>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15" name="Google Shape;415;p64"/>
          <p:cNvSpPr txBox="1"/>
          <p:nvPr>
            <p:ph idx="1" type="body"/>
          </p:nvPr>
        </p:nvSpPr>
        <p:spPr>
          <a:xfrm>
            <a:off x="0" y="3282000"/>
            <a:ext cx="6347100" cy="9315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a:t>Focus on the individual and their emotional needs</a:t>
            </a:r>
            <a:endParaRPr/>
          </a:p>
          <a:p>
            <a:pPr indent="-342900" lvl="1" marL="914400" rtl="0" algn="l">
              <a:spcBef>
                <a:spcPts val="0"/>
              </a:spcBef>
              <a:spcAft>
                <a:spcPts val="0"/>
              </a:spcAft>
              <a:buSzPts val="1800"/>
              <a:buChar char="○"/>
            </a:pPr>
            <a:r>
              <a:rPr lang="en"/>
              <a:t>Problem solving can happen later</a:t>
            </a:r>
            <a:endParaRPr sz="1800"/>
          </a:p>
        </p:txBody>
      </p:sp>
      <p:sp>
        <p:nvSpPr>
          <p:cNvPr id="416" name="Google Shape;416;p64"/>
          <p:cNvSpPr txBox="1"/>
          <p:nvPr>
            <p:ph idx="1" type="body"/>
          </p:nvPr>
        </p:nvSpPr>
        <p:spPr>
          <a:xfrm>
            <a:off x="0" y="2140025"/>
            <a:ext cx="6347100" cy="12162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a:t>Acknowledge emotion without judgement</a:t>
            </a:r>
            <a:endParaRPr/>
          </a:p>
          <a:p>
            <a:pPr indent="-342900" lvl="1" marL="914400" rtl="0" algn="l">
              <a:lnSpc>
                <a:spcPct val="100000"/>
              </a:lnSpc>
              <a:spcBef>
                <a:spcPts val="0"/>
              </a:spcBef>
              <a:spcAft>
                <a:spcPts val="0"/>
              </a:spcAft>
              <a:buSzPts val="1800"/>
              <a:buChar char="○"/>
            </a:pPr>
            <a:r>
              <a:rPr lang="en"/>
              <a:t>Ask neutral questions (“how are you doing?” “is everything OK?”)</a:t>
            </a:r>
            <a:endParaRPr/>
          </a:p>
          <a:p>
            <a:pPr indent="-342900" lvl="1" marL="914400" rtl="0" algn="l">
              <a:lnSpc>
                <a:spcPct val="100000"/>
              </a:lnSpc>
              <a:spcBef>
                <a:spcPts val="0"/>
              </a:spcBef>
              <a:spcAft>
                <a:spcPts val="1000"/>
              </a:spcAft>
              <a:buSzPts val="1800"/>
              <a:buChar char="○"/>
            </a:pPr>
            <a:r>
              <a:rPr lang="en"/>
              <a:t>Listen carefully and try to understand what is going on</a:t>
            </a:r>
            <a:endParaRPr sz="1800"/>
          </a:p>
        </p:txBody>
      </p:sp>
      <p:sp>
        <p:nvSpPr>
          <p:cNvPr descr="Small black square signaling the facilitator that all content for this slide has been displayed." id="417" name="Google Shape;417;p6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sp>
        <p:nvSpPr>
          <p:cNvPr id="422" name="Google Shape;422;p65"/>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u="sng"/>
              <a:t>Problem Solving Practice</a:t>
            </a:r>
            <a:endParaRPr sz="2400" u="sng"/>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423" name="Google Shape;423;p6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200" name="Google Shape;200;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201" name="Google Shape;201;p39"/>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202" name="Google Shape;202;p39"/>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2"/>
        </a:solidFill>
      </p:bgPr>
    </p:bg>
    <p:spTree>
      <p:nvGrpSpPr>
        <p:cNvPr id="427" name="Shape 427"/>
        <p:cNvGrpSpPr/>
        <p:nvPr/>
      </p:nvGrpSpPr>
      <p:grpSpPr>
        <a:xfrm>
          <a:off x="0" y="0"/>
          <a:ext cx="0" cy="0"/>
          <a:chOff x="0" y="0"/>
          <a:chExt cx="0" cy="0"/>
        </a:xfrm>
      </p:grpSpPr>
      <p:sp>
        <p:nvSpPr>
          <p:cNvPr id="428" name="Google Shape;428;p66"/>
          <p:cNvSpPr txBox="1"/>
          <p:nvPr>
            <p:ph type="title"/>
          </p:nvPr>
        </p:nvSpPr>
        <p:spPr>
          <a:xfrm>
            <a:off x="490250" y="526350"/>
            <a:ext cx="7589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Problem Solving Process</a:t>
            </a:r>
            <a:endParaRPr/>
          </a:p>
        </p:txBody>
      </p:sp>
      <p:sp>
        <p:nvSpPr>
          <p:cNvPr descr="Small black square signaling the facilitator that all content for this slide has been displayed." id="429" name="Google Shape;429;p6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67"/>
          <p:cNvSpPr txBox="1"/>
          <p:nvPr>
            <p:ph type="title"/>
          </p:nvPr>
        </p:nvSpPr>
        <p:spPr>
          <a:xfrm>
            <a:off x="311700" y="688525"/>
            <a:ext cx="8532000" cy="41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team has a report due in two days, right before the start of a 2-week holiday. Everyone is anxious to take a break and has been working overtime to compile the information. But when you reviewed the draft this morning, you realized there are significant inconsistencies.</a:t>
            </a:r>
            <a:endParaRPr/>
          </a:p>
          <a:p>
            <a:pPr indent="0" lvl="0" marL="0" rtl="0" algn="l">
              <a:spcBef>
                <a:spcPts val="0"/>
              </a:spcBef>
              <a:spcAft>
                <a:spcPts val="0"/>
              </a:spcAft>
              <a:buNone/>
            </a:pPr>
            <a:r>
              <a:t/>
            </a:r>
            <a:endParaRPr sz="2600"/>
          </a:p>
          <a:p>
            <a:pPr indent="0" lvl="0" marL="0" rtl="0" algn="l">
              <a:spcBef>
                <a:spcPts val="0"/>
              </a:spcBef>
              <a:spcAft>
                <a:spcPts val="0"/>
              </a:spcAft>
              <a:buNone/>
            </a:pPr>
            <a:r>
              <a:rPr b="1" lang="en"/>
              <a:t>What is the problem?  How will you solve it?</a:t>
            </a:r>
            <a:endParaRPr b="1"/>
          </a:p>
        </p:txBody>
      </p:sp>
      <p:sp>
        <p:nvSpPr>
          <p:cNvPr descr="Small black square signaling the facilitator that all content for this slide has been displayed." id="435" name="Google Shape;435;p6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9" name="Shape 439"/>
        <p:cNvGrpSpPr/>
        <p:nvPr/>
      </p:nvGrpSpPr>
      <p:grpSpPr>
        <a:xfrm>
          <a:off x="0" y="0"/>
          <a:ext cx="0" cy="0"/>
          <a:chOff x="0" y="0"/>
          <a:chExt cx="0" cy="0"/>
        </a:xfrm>
      </p:grpSpPr>
      <p:sp>
        <p:nvSpPr>
          <p:cNvPr id="440" name="Google Shape;440;p68"/>
          <p:cNvSpPr txBox="1"/>
          <p:nvPr>
            <p:ph type="title"/>
          </p:nvPr>
        </p:nvSpPr>
        <p:spPr>
          <a:xfrm>
            <a:off x="311700" y="688525"/>
            <a:ext cx="8532000" cy="41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team has a reporting deadline in two days, right before the start of a 2-week shutdown.  Everyone is anxious to take a break and has been pushing hard to get the release finished on time.  But this morning’s results show new inconsistencies in the data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What is the problem?  How will you solve it?</a:t>
            </a:r>
            <a:endParaRPr b="1"/>
          </a:p>
        </p:txBody>
      </p:sp>
      <p:sp>
        <p:nvSpPr>
          <p:cNvPr descr="Small black square signaling the facilitator that all content for this slide has been displayed." id="441" name="Google Shape;441;p6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sp>
        <p:nvSpPr>
          <p:cNvPr id="446" name="Google Shape;446;p69"/>
          <p:cNvSpPr txBox="1"/>
          <p:nvPr>
            <p:ph idx="1" type="body"/>
          </p:nvPr>
        </p:nvSpPr>
        <p:spPr>
          <a:xfrm>
            <a:off x="311700" y="1638400"/>
            <a:ext cx="8520600" cy="2930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highlight>
                  <a:schemeClr val="lt1"/>
                </a:highlight>
              </a:rPr>
              <a:t>Add an underscore “ZZ_” to your zoom username if you will not be able to participate in the breakout rooms.  </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indent="-317500" lvl="1" marL="914400" rtl="0" algn="l">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Discuss the problem diagnosis example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At the end of the activity, everyone should go back to the large group for a debrief</a:t>
            </a:r>
            <a:endParaRPr sz="1400">
              <a:highlight>
                <a:schemeClr val="lt1"/>
              </a:highlight>
            </a:endParaRPr>
          </a:p>
        </p:txBody>
      </p:sp>
      <p:sp>
        <p:nvSpPr>
          <p:cNvPr id="447" name="Google Shape;447;p6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1"/>
                </a:highlight>
              </a:rPr>
              <a:t>Problem Solving </a:t>
            </a:r>
            <a:r>
              <a:rPr lang="en">
                <a:highlight>
                  <a:schemeClr val="lt1"/>
                </a:highlight>
              </a:rPr>
              <a:t>Instructions:</a:t>
            </a:r>
            <a:br>
              <a:rPr lang="en">
                <a:highlight>
                  <a:schemeClr val="lt1"/>
                </a:highlight>
              </a:rPr>
            </a:br>
            <a:r>
              <a:rPr lang="en">
                <a:highlight>
                  <a:schemeClr val="lt1"/>
                </a:highlight>
              </a:rPr>
              <a:t>Virtual Breakout Rooms</a:t>
            </a:r>
            <a:endParaRPr>
              <a:highlight>
                <a:schemeClr val="lt1"/>
              </a:highlight>
            </a:endParaRPr>
          </a:p>
        </p:txBody>
      </p:sp>
      <p:sp>
        <p:nvSpPr>
          <p:cNvPr descr="Small black square signaling the facilitator that all content for this slide has been displayed." id="448" name="Google Shape;448;p6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2" name="Shape 452"/>
        <p:cNvGrpSpPr/>
        <p:nvPr/>
      </p:nvGrpSpPr>
      <p:grpSpPr>
        <a:xfrm>
          <a:off x="0" y="0"/>
          <a:ext cx="0" cy="0"/>
          <a:chOff x="0" y="0"/>
          <a:chExt cx="0" cy="0"/>
        </a:xfrm>
      </p:grpSpPr>
      <p:sp>
        <p:nvSpPr>
          <p:cNvPr id="453" name="Google Shape;453;p7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for Nextime</a:t>
            </a:r>
            <a:endParaRPr/>
          </a:p>
        </p:txBody>
      </p:sp>
      <p:sp>
        <p:nvSpPr>
          <p:cNvPr id="454" name="Google Shape;454;p7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better instructions</a:t>
            </a:r>
            <a:endParaRPr/>
          </a:p>
          <a:p>
            <a:pPr indent="457200" lvl="0" marL="0" rtl="0" algn="l">
              <a:spcBef>
                <a:spcPts val="1600"/>
              </a:spcBef>
              <a:spcAft>
                <a:spcPts val="0"/>
              </a:spcAft>
              <a:buNone/>
            </a:pPr>
            <a:r>
              <a:rPr lang="en"/>
              <a:t>More details about what they should output</a:t>
            </a:r>
            <a:endParaRPr/>
          </a:p>
          <a:p>
            <a:pPr indent="457200" lvl="0" marL="0" rtl="0" algn="l">
              <a:spcBef>
                <a:spcPts val="1600"/>
              </a:spcBef>
              <a:spcAft>
                <a:spcPts val="0"/>
              </a:spcAft>
              <a:buNone/>
            </a:pPr>
            <a:r>
              <a:rPr lang="en"/>
              <a:t>Tell the rooms how long they will be in there.</a:t>
            </a:r>
            <a:endParaRPr/>
          </a:p>
          <a:p>
            <a:pPr indent="0" lvl="0" marL="0" rtl="0" algn="l">
              <a:spcBef>
                <a:spcPts val="1600"/>
              </a:spcBef>
              <a:spcAft>
                <a:spcPts val="0"/>
              </a:spcAft>
              <a:buNone/>
            </a:pPr>
            <a:r>
              <a:rPr lang="en"/>
              <a:t>Calculate the number of rooms as (Total </a:t>
            </a:r>
            <a:r>
              <a:rPr lang="en"/>
              <a:t>participants</a:t>
            </a:r>
            <a:r>
              <a:rPr lang="en"/>
              <a:t> - ZZ_participants)/5 </a:t>
            </a:r>
            <a:endParaRPr/>
          </a:p>
          <a:p>
            <a:pPr indent="0" lvl="0" marL="0" rtl="0" algn="l">
              <a:spcBef>
                <a:spcPts val="1600"/>
              </a:spcBef>
              <a:spcAft>
                <a:spcPts val="0"/>
              </a:spcAft>
              <a:buNone/>
            </a:pPr>
            <a:r>
              <a:rPr lang="en"/>
              <a:t>	Don’t use the automatic calculator</a:t>
            </a:r>
            <a:endParaRPr/>
          </a:p>
          <a:p>
            <a:pPr indent="0" lvl="0" marL="0" rtl="0" algn="l">
              <a:spcBef>
                <a:spcPts val="1600"/>
              </a:spcBef>
              <a:spcAft>
                <a:spcPts val="0"/>
              </a:spcAft>
              <a:buNone/>
            </a:pPr>
            <a:r>
              <a:rPr lang="en"/>
              <a:t>Add a co-host so they can help with the rooms.</a:t>
            </a:r>
            <a:endParaRPr/>
          </a:p>
          <a:p>
            <a:pPr indent="0" lvl="0" marL="0" rtl="0" algn="l">
              <a:spcBef>
                <a:spcPts val="160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8" name="Shape 458"/>
        <p:cNvGrpSpPr/>
        <p:nvPr/>
      </p:nvGrpSpPr>
      <p:grpSpPr>
        <a:xfrm>
          <a:off x="0" y="0"/>
          <a:ext cx="0" cy="0"/>
          <a:chOff x="0" y="0"/>
          <a:chExt cx="0" cy="0"/>
        </a:xfrm>
      </p:grpSpPr>
      <p:sp>
        <p:nvSpPr>
          <p:cNvPr id="459" name="Google Shape;459;p71"/>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a:t>
            </a:r>
            <a:r>
              <a:rPr b="1" lang="en">
                <a:highlight>
                  <a:srgbClr val="00FF00"/>
                </a:highlight>
              </a:rPr>
              <a:t>Problem</a:t>
            </a:r>
            <a:r>
              <a:rPr b="1" lang="en">
                <a:highlight>
                  <a:srgbClr val="00FF00"/>
                </a:highlight>
              </a:rPr>
              <a:t> Solving</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460" name="Google Shape;460;p71"/>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461" name="Google Shape;461;p7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2"/>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u="sng"/>
              <a:t>Impact of Communication Style</a:t>
            </a:r>
            <a:endParaRPr sz="2400" u="sng"/>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467" name="Google Shape;467;p7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is effective problem solving so hard?!</a:t>
            </a:r>
            <a:endParaRPr/>
          </a:p>
        </p:txBody>
      </p:sp>
      <p:grpSp>
        <p:nvGrpSpPr>
          <p:cNvPr id="473" name="Google Shape;473;p73"/>
          <p:cNvGrpSpPr/>
          <p:nvPr/>
        </p:nvGrpSpPr>
        <p:grpSpPr>
          <a:xfrm>
            <a:off x="3333369" y="3192358"/>
            <a:ext cx="5693092" cy="1819870"/>
            <a:chOff x="2814594" y="2940983"/>
            <a:chExt cx="5693092" cy="1819870"/>
          </a:xfrm>
        </p:grpSpPr>
        <p:grpSp>
          <p:nvGrpSpPr>
            <p:cNvPr id="474" name="Google Shape;474;p73"/>
            <p:cNvGrpSpPr/>
            <p:nvPr/>
          </p:nvGrpSpPr>
          <p:grpSpPr>
            <a:xfrm>
              <a:off x="6038025" y="2974310"/>
              <a:ext cx="2469661" cy="1384500"/>
              <a:chOff x="6038025" y="2598925"/>
              <a:chExt cx="2469661" cy="1384500"/>
            </a:xfrm>
          </p:grpSpPr>
          <p:cxnSp>
            <p:nvCxnSpPr>
              <p:cNvPr id="475" name="Google Shape;475;p73"/>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476" name="Google Shape;476;p73"/>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Trust, Respect, Effort</a:t>
                </a:r>
                <a:endParaRPr b="1" sz="800">
                  <a:latin typeface="Roboto"/>
                  <a:ea typeface="Roboto"/>
                  <a:cs typeface="Roboto"/>
                  <a:sym typeface="Roboto"/>
                </a:endParaRPr>
              </a:p>
            </p:txBody>
          </p:sp>
          <p:sp>
            <p:nvSpPr>
              <p:cNvPr id="477" name="Google Shape;477;p73"/>
              <p:cNvSpPr/>
              <p:nvPr/>
            </p:nvSpPr>
            <p:spPr>
              <a:xfrm>
                <a:off x="6424027" y="3212150"/>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3"/>
              <p:cNvSpPr txBox="1"/>
              <p:nvPr/>
            </p:nvSpPr>
            <p:spPr>
              <a:xfrm>
                <a:off x="6399017" y="315610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479" name="Google Shape;479;p73"/>
            <p:cNvSpPr/>
            <p:nvPr/>
          </p:nvSpPr>
          <p:spPr>
            <a:xfrm>
              <a:off x="3300911" y="2940983"/>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480" name="Google Shape;480;p73"/>
            <p:cNvSpPr/>
            <p:nvPr/>
          </p:nvSpPr>
          <p:spPr>
            <a:xfrm>
              <a:off x="2814594" y="3376502"/>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481" name="Google Shape;481;p73"/>
            <p:cNvSpPr/>
            <p:nvPr/>
          </p:nvSpPr>
          <p:spPr>
            <a:xfrm flipH="1">
              <a:off x="4571177" y="3376502"/>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grpSp>
      <p:grpSp>
        <p:nvGrpSpPr>
          <p:cNvPr id="482" name="Google Shape;482;p73"/>
          <p:cNvGrpSpPr/>
          <p:nvPr/>
        </p:nvGrpSpPr>
        <p:grpSpPr>
          <a:xfrm>
            <a:off x="1155096" y="2453203"/>
            <a:ext cx="5125669" cy="1444860"/>
            <a:chOff x="636321" y="2201828"/>
            <a:chExt cx="5125669" cy="1444860"/>
          </a:xfrm>
        </p:grpSpPr>
        <p:grpSp>
          <p:nvGrpSpPr>
            <p:cNvPr id="483" name="Google Shape;483;p73"/>
            <p:cNvGrpSpPr/>
            <p:nvPr/>
          </p:nvGrpSpPr>
          <p:grpSpPr>
            <a:xfrm>
              <a:off x="636321" y="2201828"/>
              <a:ext cx="2994729" cy="1384500"/>
              <a:chOff x="636321" y="1844098"/>
              <a:chExt cx="2994729" cy="1384500"/>
            </a:xfrm>
          </p:grpSpPr>
          <p:sp>
            <p:nvSpPr>
              <p:cNvPr id="484" name="Google Shape;484;p73"/>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Roboto"/>
                    <a:ea typeface="Roboto"/>
                    <a:cs typeface="Roboto"/>
                    <a:sym typeface="Roboto"/>
                  </a:rPr>
                  <a:t>Relationships</a:t>
                </a:r>
                <a:endParaRPr b="1" sz="800">
                  <a:latin typeface="Roboto"/>
                  <a:ea typeface="Roboto"/>
                  <a:cs typeface="Roboto"/>
                  <a:sym typeface="Roboto"/>
                </a:endParaRPr>
              </a:p>
            </p:txBody>
          </p:sp>
          <p:cxnSp>
            <p:nvCxnSpPr>
              <p:cNvPr id="485" name="Google Shape;485;p73"/>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486" name="Google Shape;486;p73"/>
              <p:cNvSpPr/>
              <p:nvPr/>
            </p:nvSpPr>
            <p:spPr>
              <a:xfrm>
                <a:off x="2523501" y="2431050"/>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3"/>
              <p:cNvSpPr txBox="1"/>
              <p:nvPr/>
            </p:nvSpPr>
            <p:spPr>
              <a:xfrm>
                <a:off x="2498491" y="237375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488" name="Google Shape;488;p73"/>
            <p:cNvSpPr/>
            <p:nvPr/>
          </p:nvSpPr>
          <p:spPr>
            <a:xfrm>
              <a:off x="3792524" y="2356849"/>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489" name="Google Shape;489;p73"/>
            <p:cNvSpPr/>
            <p:nvPr/>
          </p:nvSpPr>
          <p:spPr>
            <a:xfrm>
              <a:off x="3386580" y="2631362"/>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490" name="Google Shape;490;p73"/>
            <p:cNvSpPr/>
            <p:nvPr/>
          </p:nvSpPr>
          <p:spPr>
            <a:xfrm flipH="1">
              <a:off x="4572690" y="2631362"/>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grpSp>
      <p:grpSp>
        <p:nvGrpSpPr>
          <p:cNvPr id="491" name="Google Shape;491;p73"/>
          <p:cNvGrpSpPr/>
          <p:nvPr/>
        </p:nvGrpSpPr>
        <p:grpSpPr>
          <a:xfrm>
            <a:off x="4401161" y="1552020"/>
            <a:ext cx="4625300" cy="1409346"/>
            <a:chOff x="3882386" y="1300645"/>
            <a:chExt cx="4625300" cy="1409346"/>
          </a:xfrm>
        </p:grpSpPr>
        <p:grpSp>
          <p:nvGrpSpPr>
            <p:cNvPr id="492" name="Google Shape;492;p73"/>
            <p:cNvGrpSpPr/>
            <p:nvPr/>
          </p:nvGrpSpPr>
          <p:grpSpPr>
            <a:xfrm>
              <a:off x="4908100" y="1300645"/>
              <a:ext cx="3599586" cy="1384500"/>
              <a:chOff x="4908100" y="889950"/>
              <a:chExt cx="3599586" cy="1384500"/>
            </a:xfrm>
          </p:grpSpPr>
          <p:cxnSp>
            <p:nvCxnSpPr>
              <p:cNvPr id="493" name="Google Shape;493;p73"/>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494" name="Google Shape;494;p73"/>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Effective Communication</a:t>
                </a:r>
                <a:endParaRPr b="1" sz="800">
                  <a:latin typeface="Roboto"/>
                  <a:ea typeface="Roboto"/>
                  <a:cs typeface="Roboto"/>
                  <a:sym typeface="Roboto"/>
                </a:endParaRPr>
              </a:p>
            </p:txBody>
          </p:sp>
          <p:sp>
            <p:nvSpPr>
              <p:cNvPr id="495" name="Google Shape;495;p73"/>
              <p:cNvSpPr/>
              <p:nvPr/>
            </p:nvSpPr>
            <p:spPr>
              <a:xfrm>
                <a:off x="6427830" y="1493307"/>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3"/>
              <p:cNvSpPr txBox="1"/>
              <p:nvPr/>
            </p:nvSpPr>
            <p:spPr>
              <a:xfrm>
                <a:off x="6402820" y="1436790"/>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497" name="Google Shape;497;p73"/>
            <p:cNvSpPr/>
            <p:nvPr/>
          </p:nvSpPr>
          <p:spPr>
            <a:xfrm>
              <a:off x="3882386" y="1508850"/>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498" name="Google Shape;498;p73"/>
            <p:cNvSpPr/>
            <p:nvPr/>
          </p:nvSpPr>
          <p:spPr>
            <a:xfrm flipH="1">
              <a:off x="4572675" y="1508850"/>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sp>
        <p:nvSpPr>
          <p:cNvPr id="499" name="Google Shape;499;p73"/>
          <p:cNvSpPr/>
          <p:nvPr/>
        </p:nvSpPr>
        <p:spPr>
          <a:xfrm>
            <a:off x="2059175" y="410000"/>
            <a:ext cx="4323300" cy="607800"/>
          </a:xfrm>
          <a:prstGeom prst="wedgeRectCallout">
            <a:avLst>
              <a:gd fmla="val -51770" name="adj1"/>
              <a:gd fmla="val 139203" name="adj2"/>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3"/>
          <p:cNvSpPr txBox="1"/>
          <p:nvPr>
            <p:ph idx="4294967295" type="body"/>
          </p:nvPr>
        </p:nvSpPr>
        <p:spPr>
          <a:xfrm rot="-514603">
            <a:off x="945506" y="495590"/>
            <a:ext cx="1997538" cy="1772372"/>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0">
                <a:solidFill>
                  <a:srgbClr val="38761D"/>
                </a:solidFill>
              </a:rPr>
              <a:t>&amp;</a:t>
            </a:r>
            <a:endParaRPr sz="15000">
              <a:solidFill>
                <a:srgbClr val="38761D"/>
              </a:solidFill>
            </a:endParaRPr>
          </a:p>
        </p:txBody>
      </p:sp>
      <p:sp>
        <p:nvSpPr>
          <p:cNvPr id="501" name="Google Shape;501;p73"/>
          <p:cNvSpPr txBox="1"/>
          <p:nvPr>
            <p:ph idx="4294967295" type="body"/>
          </p:nvPr>
        </p:nvSpPr>
        <p:spPr>
          <a:xfrm rot="-514818">
            <a:off x="237289" y="1052790"/>
            <a:ext cx="1252721" cy="1267866"/>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rgbClr val="38761D"/>
                </a:solidFill>
              </a:rPr>
              <a:t>Solve </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Problem</a:t>
            </a:r>
            <a:endParaRPr sz="1500">
              <a:solidFill>
                <a:srgbClr val="38761D"/>
              </a:solidFill>
            </a:endParaRPr>
          </a:p>
        </p:txBody>
      </p:sp>
      <p:sp>
        <p:nvSpPr>
          <p:cNvPr id="502" name="Google Shape;502;p73"/>
          <p:cNvSpPr txBox="1"/>
          <p:nvPr>
            <p:ph idx="4294967295" type="body"/>
          </p:nvPr>
        </p:nvSpPr>
        <p:spPr>
          <a:xfrm rot="-514818">
            <a:off x="2103589" y="1728777"/>
            <a:ext cx="1252721" cy="1267866"/>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rgbClr val="38761D"/>
                </a:solidFill>
              </a:rPr>
              <a:t>Maintain</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Relationship</a:t>
            </a:r>
            <a:endParaRPr sz="1500">
              <a:solidFill>
                <a:srgbClr val="38761D"/>
              </a:solidFill>
            </a:endParaRPr>
          </a:p>
        </p:txBody>
      </p:sp>
      <p:sp>
        <p:nvSpPr>
          <p:cNvPr descr="Small black square signaling the facilitator that all content for this slide has been displayed." id="503" name="Google Shape;503;p73"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ph idx="1" type="body"/>
          </p:nvPr>
        </p:nvSpPr>
        <p:spPr>
          <a:xfrm>
            <a:off x="311700" y="1229875"/>
            <a:ext cx="5277000" cy="85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We form unconscious opinions about people based on their communication styles</a:t>
            </a:r>
            <a:endParaRPr b="1" sz="2000"/>
          </a:p>
        </p:txBody>
      </p:sp>
      <p:sp>
        <p:nvSpPr>
          <p:cNvPr id="509" name="Google Shape;509;p7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Style Matters</a:t>
            </a:r>
            <a:br>
              <a:rPr lang="en"/>
            </a:br>
            <a:r>
              <a:rPr lang="en" sz="800"/>
              <a:t>Deborah Tannen (2011) “That’s Not what I Meant: How Conversational Styles Make or Break Relationships”</a:t>
            </a:r>
            <a:endParaRPr sz="800"/>
          </a:p>
          <a:p>
            <a:pPr indent="0" lvl="0" marL="0" rtl="0" algn="l">
              <a:spcBef>
                <a:spcPts val="0"/>
              </a:spcBef>
              <a:spcAft>
                <a:spcPts val="0"/>
              </a:spcAft>
              <a:buNone/>
            </a:pPr>
            <a:r>
              <a:t/>
            </a:r>
            <a:endParaRPr/>
          </a:p>
        </p:txBody>
      </p:sp>
      <p:sp>
        <p:nvSpPr>
          <p:cNvPr id="510" name="Google Shape;510;p74"/>
          <p:cNvSpPr txBox="1"/>
          <p:nvPr>
            <p:ph idx="1" type="body"/>
          </p:nvPr>
        </p:nvSpPr>
        <p:spPr>
          <a:xfrm>
            <a:off x="344675" y="2082175"/>
            <a:ext cx="3959100" cy="173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Accent</a:t>
            </a:r>
            <a:endParaRPr/>
          </a:p>
          <a:p>
            <a:pPr indent="-342900" lvl="0" marL="457200" rtl="0" algn="l">
              <a:spcBef>
                <a:spcPts val="0"/>
              </a:spcBef>
              <a:spcAft>
                <a:spcPts val="0"/>
              </a:spcAft>
              <a:buSzPts val="1800"/>
              <a:buChar char="●"/>
            </a:pPr>
            <a:r>
              <a:rPr lang="en"/>
              <a:t>Culture</a:t>
            </a:r>
            <a:endParaRPr/>
          </a:p>
          <a:p>
            <a:pPr indent="-342900" lvl="0" marL="457200" rtl="0" algn="l">
              <a:spcBef>
                <a:spcPts val="0"/>
              </a:spcBef>
              <a:spcAft>
                <a:spcPts val="0"/>
              </a:spcAft>
              <a:buSzPts val="1800"/>
              <a:buChar char="●"/>
            </a:pPr>
            <a:r>
              <a:rPr lang="en"/>
              <a:t>Pitch of voice</a:t>
            </a:r>
            <a:endParaRPr/>
          </a:p>
          <a:p>
            <a:pPr indent="-342900" lvl="0" marL="457200" rtl="0" algn="l">
              <a:spcBef>
                <a:spcPts val="0"/>
              </a:spcBef>
              <a:spcAft>
                <a:spcPts val="0"/>
              </a:spcAft>
              <a:buSzPts val="1800"/>
              <a:buChar char="●"/>
            </a:pPr>
            <a:r>
              <a:rPr lang="en"/>
              <a:t>Speed and pacing</a:t>
            </a:r>
            <a:endParaRPr/>
          </a:p>
          <a:p>
            <a:pPr indent="-342900" lvl="0" marL="457200" rtl="0" algn="l">
              <a:spcBef>
                <a:spcPts val="0"/>
              </a:spcBef>
              <a:spcAft>
                <a:spcPts val="0"/>
              </a:spcAft>
              <a:buSzPts val="1800"/>
              <a:buChar char="●"/>
            </a:pPr>
            <a:r>
              <a:rPr lang="en"/>
              <a:t>Pausing to allow others to speak</a:t>
            </a:r>
            <a:endParaRPr b="1"/>
          </a:p>
        </p:txBody>
      </p:sp>
      <p:sp>
        <p:nvSpPr>
          <p:cNvPr id="511" name="Google Shape;511;p74"/>
          <p:cNvSpPr txBox="1"/>
          <p:nvPr>
            <p:ph idx="1" type="body"/>
          </p:nvPr>
        </p:nvSpPr>
        <p:spPr>
          <a:xfrm>
            <a:off x="4937475" y="2214800"/>
            <a:ext cx="3775200" cy="12606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t>We tend to like people with communication </a:t>
            </a:r>
            <a:br>
              <a:rPr lang="en" sz="2000"/>
            </a:br>
            <a:r>
              <a:rPr lang="en" sz="2000"/>
              <a:t>styles </a:t>
            </a:r>
            <a:r>
              <a:rPr b="1" lang="en" sz="2000"/>
              <a:t>similar to our own</a:t>
            </a:r>
            <a:endParaRPr b="1" sz="2000"/>
          </a:p>
        </p:txBody>
      </p:sp>
      <p:sp>
        <p:nvSpPr>
          <p:cNvPr descr="Small black square signaling the facilitator that all content for this slide has been displayed." id="512" name="Google Shape;512;p7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5"/>
          <p:cNvSpPr txBox="1"/>
          <p:nvPr>
            <p:ph idx="1" type="body"/>
          </p:nvPr>
        </p:nvSpPr>
        <p:spPr>
          <a:xfrm>
            <a:off x="481550" y="1081725"/>
            <a:ext cx="6260100" cy="363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“Many of our motives, so obvious to us, </a:t>
            </a:r>
            <a:br>
              <a:rPr lang="en" sz="2400"/>
            </a:br>
            <a:r>
              <a:rPr lang="en" sz="2400"/>
              <a:t>are never perceived by the people we talk to. </a:t>
            </a:r>
            <a:br>
              <a:rPr lang="en" sz="2400"/>
            </a:br>
            <a:r>
              <a:rPr lang="en" sz="2400"/>
              <a:t>Many instances of rudeness, stubbornness, inconsiderateness, or refusal to cooperate are really caused by differences in conversational style.”</a:t>
            </a:r>
            <a:endParaRPr sz="2400"/>
          </a:p>
          <a:p>
            <a:pPr indent="0" lvl="0" marL="0" rtl="0" algn="ctr">
              <a:spcBef>
                <a:spcPts val="1600"/>
              </a:spcBef>
              <a:spcAft>
                <a:spcPts val="1600"/>
              </a:spcAft>
              <a:buNone/>
            </a:pPr>
            <a:r>
              <a:rPr lang="en" sz="2400"/>
              <a:t>~ Deborah Tannen</a:t>
            </a:r>
            <a:endParaRPr sz="2400"/>
          </a:p>
        </p:txBody>
      </p:sp>
      <p:sp>
        <p:nvSpPr>
          <p:cNvPr descr="Small black square signaling the facilitator that all content for this slide has been displayed." id="518" name="Google Shape;518;p7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5"/>
          <p:cNvSpPr txBox="1"/>
          <p:nvPr>
            <p:ph type="title"/>
          </p:nvPr>
        </p:nvSpPr>
        <p:spPr>
          <a:xfrm>
            <a:off x="311700" y="410000"/>
            <a:ext cx="8520600" cy="60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dk1"/>
                </a:solidFill>
              </a:rPr>
              <a:t>Quote from Deborah Tannen</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208" name="Google Shape;208;p40"/>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209" name="Google Shape;209;p40"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210" name="Google Shape;210;p40"/>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3" name="Shape 523"/>
        <p:cNvGrpSpPr/>
        <p:nvPr/>
      </p:nvGrpSpPr>
      <p:grpSpPr>
        <a:xfrm>
          <a:off x="0" y="0"/>
          <a:ext cx="0" cy="0"/>
          <a:chOff x="0" y="0"/>
          <a:chExt cx="0" cy="0"/>
        </a:xfrm>
      </p:grpSpPr>
      <p:sp>
        <p:nvSpPr>
          <p:cNvPr id="524" name="Google Shape;524;p76"/>
          <p:cNvSpPr txBox="1"/>
          <p:nvPr>
            <p:ph idx="1" type="subTitle"/>
          </p:nvPr>
        </p:nvSpPr>
        <p:spPr>
          <a:xfrm>
            <a:off x="4830000" y="3133200"/>
            <a:ext cx="4045200" cy="9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It’s rude to ask for what you want, </a:t>
            </a:r>
            <a:br>
              <a:rPr b="1" lang="en" sz="1800">
                <a:solidFill>
                  <a:schemeClr val="lt1"/>
                </a:solidFill>
              </a:rPr>
            </a:br>
            <a:r>
              <a:rPr lang="en" sz="1800">
                <a:solidFill>
                  <a:schemeClr val="lt1"/>
                </a:solidFill>
              </a:rPr>
              <a:t>unless you’re sure the answer is ‘yes.’</a:t>
            </a:r>
            <a:endParaRPr sz="1800">
              <a:solidFill>
                <a:schemeClr val="lt1"/>
              </a:solidFill>
            </a:endParaRPr>
          </a:p>
        </p:txBody>
      </p:sp>
      <p:sp>
        <p:nvSpPr>
          <p:cNvPr id="525" name="Google Shape;525;p76"/>
          <p:cNvSpPr txBox="1"/>
          <p:nvPr>
            <p:ph idx="2" type="body"/>
          </p:nvPr>
        </p:nvSpPr>
        <p:spPr>
          <a:xfrm>
            <a:off x="265500" y="3133325"/>
            <a:ext cx="4045200" cy="905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600"/>
              </a:spcAft>
              <a:buNone/>
            </a:pPr>
            <a:r>
              <a:rPr b="1" lang="en" sz="1800">
                <a:solidFill>
                  <a:schemeClr val="dk1"/>
                </a:solidFill>
              </a:rPr>
              <a:t>It’s polite to ask for what you want, </a:t>
            </a:r>
            <a:r>
              <a:rPr lang="en" sz="1800">
                <a:solidFill>
                  <a:schemeClr val="dk1"/>
                </a:solidFill>
              </a:rPr>
              <a:t>since you’ll accept ‘no’ as an answer.</a:t>
            </a:r>
            <a:endParaRPr sz="1800">
              <a:solidFill>
                <a:schemeClr val="dk1"/>
              </a:solidFill>
            </a:endParaRPr>
          </a:p>
        </p:txBody>
      </p:sp>
      <p:sp>
        <p:nvSpPr>
          <p:cNvPr id="526" name="Google Shape;526;p76"/>
          <p:cNvSpPr txBox="1"/>
          <p:nvPr>
            <p:ph type="title"/>
          </p:nvPr>
        </p:nvSpPr>
        <p:spPr>
          <a:xfrm>
            <a:off x="4830000" y="1151100"/>
            <a:ext cx="4045200" cy="14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Guess Culture</a:t>
            </a:r>
            <a:br>
              <a:rPr lang="en">
                <a:solidFill>
                  <a:schemeClr val="lt1"/>
                </a:solidFill>
              </a:rPr>
            </a:br>
            <a:r>
              <a:rPr lang="en" sz="2000">
                <a:solidFill>
                  <a:schemeClr val="lt1"/>
                </a:solidFill>
              </a:rPr>
              <a:t>(Don’t make me say no)</a:t>
            </a:r>
            <a:endParaRPr sz="2000">
              <a:solidFill>
                <a:schemeClr val="lt1"/>
              </a:solidFill>
            </a:endParaRPr>
          </a:p>
        </p:txBody>
      </p:sp>
      <p:sp>
        <p:nvSpPr>
          <p:cNvPr id="527" name="Google Shape;527;p76"/>
          <p:cNvSpPr txBox="1"/>
          <p:nvPr>
            <p:ph type="title"/>
          </p:nvPr>
        </p:nvSpPr>
        <p:spPr>
          <a:xfrm>
            <a:off x="265500" y="1151100"/>
            <a:ext cx="4045200" cy="14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Ask Culture</a:t>
            </a:r>
            <a:br>
              <a:rPr lang="en"/>
            </a:br>
            <a:r>
              <a:rPr lang="en" sz="2000"/>
              <a:t>“Feel free to say no…”</a:t>
            </a:r>
            <a:endParaRPr sz="2000"/>
          </a:p>
        </p:txBody>
      </p:sp>
      <p:sp>
        <p:nvSpPr>
          <p:cNvPr id="528" name="Google Shape;528;p76"/>
          <p:cNvSpPr txBox="1"/>
          <p:nvPr/>
        </p:nvSpPr>
        <p:spPr>
          <a:xfrm>
            <a:off x="2100" y="4869000"/>
            <a:ext cx="4572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Roboto"/>
                <a:ea typeface="Roboto"/>
                <a:cs typeface="Roboto"/>
                <a:sym typeface="Roboto"/>
              </a:rPr>
              <a:t>https://www.theatlantic.com/national/archive/2010/05/askers-vs-guessers/340891/</a:t>
            </a:r>
            <a:endParaRPr/>
          </a:p>
        </p:txBody>
      </p:sp>
      <p:sp>
        <p:nvSpPr>
          <p:cNvPr descr="Small black square signaling the facilitator that all content for this slide has been displayed." id="529" name="Google Shape;529;p7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3" name="Shape 533"/>
        <p:cNvGrpSpPr/>
        <p:nvPr/>
      </p:nvGrpSpPr>
      <p:grpSpPr>
        <a:xfrm>
          <a:off x="0" y="0"/>
          <a:ext cx="0" cy="0"/>
          <a:chOff x="0" y="0"/>
          <a:chExt cx="0" cy="0"/>
        </a:xfrm>
      </p:grpSpPr>
      <p:sp>
        <p:nvSpPr>
          <p:cNvPr id="534" name="Google Shape;534;p77"/>
          <p:cNvSpPr txBox="1"/>
          <p:nvPr>
            <p:ph idx="1" type="body"/>
          </p:nvPr>
        </p:nvSpPr>
        <p:spPr>
          <a:xfrm>
            <a:off x="311700" y="1387825"/>
            <a:ext cx="8520600" cy="318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“Will you make dinner tonight? I have a late meeting.”</a:t>
            </a:r>
            <a:endParaRPr b="1"/>
          </a:p>
          <a:p>
            <a:pPr indent="0" lvl="0" marL="0" rtl="0" algn="r">
              <a:lnSpc>
                <a:spcPct val="100000"/>
              </a:lnSpc>
              <a:spcBef>
                <a:spcPts val="1600"/>
              </a:spcBef>
              <a:spcAft>
                <a:spcPts val="0"/>
              </a:spcAft>
              <a:buNone/>
            </a:pPr>
            <a:r>
              <a:rPr lang="en"/>
              <a:t>“Can’t you remember I have a class tonight?</a:t>
            </a:r>
            <a:br>
              <a:rPr lang="en"/>
            </a:br>
            <a:r>
              <a:rPr lang="en"/>
              <a:t>Why did you assume I can do it? You’re so insensitive!”</a:t>
            </a:r>
            <a:endParaRPr/>
          </a:p>
          <a:p>
            <a:pPr indent="0" lvl="0" marL="0" rtl="0" algn="l">
              <a:lnSpc>
                <a:spcPct val="100000"/>
              </a:lnSpc>
              <a:spcBef>
                <a:spcPts val="1600"/>
              </a:spcBef>
              <a:spcAft>
                <a:spcPts val="0"/>
              </a:spcAft>
              <a:buNone/>
            </a:pPr>
            <a:r>
              <a:rPr b="1" lang="en"/>
              <a:t>“But I just </a:t>
            </a:r>
            <a:r>
              <a:rPr b="1" lang="en" u="sng"/>
              <a:t>asked</a:t>
            </a:r>
            <a:r>
              <a:rPr b="1" lang="en"/>
              <a:t>. You could have said no if you were too busy.</a:t>
            </a:r>
            <a:br>
              <a:rPr b="1" lang="en"/>
            </a:br>
            <a:r>
              <a:rPr b="1" lang="en"/>
              <a:t>You don’t have to get upset.”</a:t>
            </a:r>
            <a:endParaRPr b="1"/>
          </a:p>
          <a:p>
            <a:pPr indent="0" lvl="0" marL="0" rtl="0" algn="r">
              <a:lnSpc>
                <a:spcPct val="100000"/>
              </a:lnSpc>
              <a:spcBef>
                <a:spcPts val="1600"/>
              </a:spcBef>
              <a:spcAft>
                <a:spcPts val="1600"/>
              </a:spcAft>
              <a:buNone/>
            </a:pPr>
            <a:r>
              <a:rPr lang="en"/>
              <a:t>“But you should pay enough attention </a:t>
            </a:r>
            <a:r>
              <a:rPr lang="en" u="sng"/>
              <a:t>to know when you shouldn’t ask</a:t>
            </a:r>
            <a:r>
              <a:rPr lang="en"/>
              <a:t>!”</a:t>
            </a:r>
            <a:endParaRPr/>
          </a:p>
        </p:txBody>
      </p:sp>
      <p:sp>
        <p:nvSpPr>
          <p:cNvPr id="535" name="Google Shape;535;p7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Styles Collide...</a:t>
            </a:r>
            <a:br>
              <a:rPr lang="en"/>
            </a:br>
            <a:r>
              <a:rPr lang="en" sz="800">
                <a:solidFill>
                  <a:schemeClr val="dk2"/>
                </a:solidFill>
                <a:latin typeface="Arial"/>
                <a:ea typeface="Arial"/>
                <a:cs typeface="Arial"/>
                <a:sym typeface="Arial"/>
              </a:rPr>
              <a:t>https://www.lesswrong.com/posts/vs3kzjLhbdKsndnBy/ask-and-guess</a:t>
            </a:r>
            <a:endParaRPr sz="8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descr="Small black square signaling the facilitator that all content for this slide has been displayed." id="536" name="Google Shape;536;p7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2"/>
        </a:solidFill>
      </p:bgPr>
    </p:bg>
    <p:spTree>
      <p:nvGrpSpPr>
        <p:cNvPr id="540" name="Shape 540"/>
        <p:cNvGrpSpPr/>
        <p:nvPr/>
      </p:nvGrpSpPr>
      <p:grpSpPr>
        <a:xfrm>
          <a:off x="0" y="0"/>
          <a:ext cx="0" cy="0"/>
          <a:chOff x="0" y="0"/>
          <a:chExt cx="0" cy="0"/>
        </a:xfrm>
      </p:grpSpPr>
      <p:sp>
        <p:nvSpPr>
          <p:cNvPr id="541" name="Google Shape;541;p78"/>
          <p:cNvSpPr txBox="1"/>
          <p:nvPr>
            <p:ph type="title"/>
          </p:nvPr>
        </p:nvSpPr>
        <p:spPr>
          <a:xfrm>
            <a:off x="490250" y="526350"/>
            <a:ext cx="7972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Communication Styles</a:t>
            </a:r>
            <a:endParaRPr/>
          </a:p>
        </p:txBody>
      </p:sp>
      <p:sp>
        <p:nvSpPr>
          <p:cNvPr descr="Small black square signaling the facilitator that all content for this slide has been displayed." id="542" name="Google Shape;542;p7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6" name="Shape 546"/>
        <p:cNvGrpSpPr/>
        <p:nvPr/>
      </p:nvGrpSpPr>
      <p:grpSpPr>
        <a:xfrm>
          <a:off x="0" y="0"/>
          <a:ext cx="0" cy="0"/>
          <a:chOff x="0" y="0"/>
          <a:chExt cx="0" cy="0"/>
        </a:xfrm>
      </p:grpSpPr>
      <p:sp>
        <p:nvSpPr>
          <p:cNvPr id="547" name="Google Shape;547;p79"/>
          <p:cNvSpPr/>
          <p:nvPr/>
        </p:nvSpPr>
        <p:spPr>
          <a:xfrm>
            <a:off x="32875" y="32875"/>
            <a:ext cx="4371300" cy="50664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9"/>
          <p:cNvSpPr txBox="1"/>
          <p:nvPr>
            <p:ph type="title"/>
          </p:nvPr>
        </p:nvSpPr>
        <p:spPr>
          <a:xfrm>
            <a:off x="262400" y="394850"/>
            <a:ext cx="2974800" cy="128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rPr>
              <a:t>Mirroring </a:t>
            </a:r>
            <a:endParaRPr>
              <a:solidFill>
                <a:srgbClr val="000000"/>
              </a:solidFill>
            </a:endParaRPr>
          </a:p>
        </p:txBody>
      </p:sp>
      <p:sp>
        <p:nvSpPr>
          <p:cNvPr id="549" name="Google Shape;549;p79"/>
          <p:cNvSpPr txBox="1"/>
          <p:nvPr>
            <p:ph idx="4294967295" type="body"/>
          </p:nvPr>
        </p:nvSpPr>
        <p:spPr>
          <a:xfrm>
            <a:off x="262400" y="1758325"/>
            <a:ext cx="3730800" cy="292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An effort to match communication styles with your partner</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Psychological, mirroring is “unconscious agreement”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Mirroring behavior builds trust, makes others feel at ease</a:t>
            </a:r>
            <a:endParaRPr sz="1700"/>
          </a:p>
        </p:txBody>
      </p:sp>
      <p:sp>
        <p:nvSpPr>
          <p:cNvPr descr="Small black square signaling the facilitator that all content for this slide has been displayed." id="550" name="Google Shape;550;p79"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aces mirrored over each other." id="551" name="Google Shape;551;p79"/>
          <p:cNvPicPr preferRelativeResize="0"/>
          <p:nvPr/>
        </p:nvPicPr>
        <p:blipFill>
          <a:blip r:embed="rId3">
            <a:alphaModFix/>
          </a:blip>
          <a:stretch>
            <a:fillRect/>
          </a:stretch>
        </p:blipFill>
        <p:spPr>
          <a:xfrm>
            <a:off x="4717176" y="1852675"/>
            <a:ext cx="4104475" cy="273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5" name="Shape 555"/>
        <p:cNvGrpSpPr/>
        <p:nvPr/>
      </p:nvGrpSpPr>
      <p:grpSpPr>
        <a:xfrm>
          <a:off x="0" y="0"/>
          <a:ext cx="0" cy="0"/>
          <a:chOff x="0" y="0"/>
          <a:chExt cx="0" cy="0"/>
        </a:xfrm>
      </p:grpSpPr>
      <p:sp>
        <p:nvSpPr>
          <p:cNvPr id="556" name="Google Shape;556;p80"/>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Mirroring</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557" name="Google Shape;557;p80"/>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558" name="Google Shape;558;p8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1"/>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u="sng"/>
              <a:t>Communication Practice</a:t>
            </a:r>
            <a:endParaRPr sz="2400" u="sng"/>
          </a:p>
          <a:p>
            <a:pPr indent="-381000" lvl="0" marL="457200" rtl="0" algn="l">
              <a:spcBef>
                <a:spcPts val="0"/>
              </a:spcBef>
              <a:spcAft>
                <a:spcPts val="0"/>
              </a:spcAft>
              <a:buSzPts val="2400"/>
              <a:buChar char="●"/>
            </a:pPr>
            <a:r>
              <a:rPr lang="en" sz="2400"/>
              <a:t>Wrap Up and Evaluations</a:t>
            </a:r>
            <a:endParaRPr sz="2400"/>
          </a:p>
        </p:txBody>
      </p:sp>
      <p:sp>
        <p:nvSpPr>
          <p:cNvPr descr="Small black square signaling the facilitator that all content for this slide has been displayed." id="564" name="Google Shape;564;p81"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2"/>
          <p:cNvSpPr txBox="1"/>
          <p:nvPr>
            <p:ph idx="1" type="body"/>
          </p:nvPr>
        </p:nvSpPr>
        <p:spPr>
          <a:xfrm>
            <a:off x="0" y="3546525"/>
            <a:ext cx="8520600" cy="1019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000">
                <a:solidFill>
                  <a:srgbClr val="595959"/>
                </a:solidFill>
                <a:latin typeface="Arial"/>
                <a:ea typeface="Arial"/>
                <a:cs typeface="Arial"/>
                <a:sym typeface="Arial"/>
              </a:rPr>
              <a:t>The goal is conversation, not argument</a:t>
            </a:r>
            <a:endParaRPr sz="2000">
              <a:solidFill>
                <a:srgbClr val="595959"/>
              </a:solidFill>
              <a:latin typeface="Arial"/>
              <a:ea typeface="Arial"/>
              <a:cs typeface="Arial"/>
              <a:sym typeface="Arial"/>
            </a:endParaRPr>
          </a:p>
          <a:p>
            <a:pPr indent="-330200" lvl="1" marL="914400" rtl="0" algn="l">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It’s easy to argue about expectations</a:t>
            </a:r>
            <a:endParaRPr sz="1600">
              <a:solidFill>
                <a:srgbClr val="595959"/>
              </a:solidFill>
              <a:latin typeface="Arial"/>
              <a:ea typeface="Arial"/>
              <a:cs typeface="Arial"/>
              <a:sym typeface="Arial"/>
            </a:endParaRPr>
          </a:p>
          <a:p>
            <a:pPr indent="-330200" lvl="1" marL="914400" rtl="0" algn="l">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We’re more inclined to have discussions about facts</a:t>
            </a:r>
            <a:endParaRPr sz="1600">
              <a:solidFill>
                <a:srgbClr val="595959"/>
              </a:solidFill>
              <a:latin typeface="Arial"/>
              <a:ea typeface="Arial"/>
              <a:cs typeface="Arial"/>
              <a:sym typeface="Arial"/>
            </a:endParaRPr>
          </a:p>
        </p:txBody>
      </p:sp>
      <p:sp>
        <p:nvSpPr>
          <p:cNvPr id="570" name="Google Shape;570;p82"/>
          <p:cNvSpPr txBox="1"/>
          <p:nvPr>
            <p:ph idx="1" type="body"/>
          </p:nvPr>
        </p:nvSpPr>
        <p:spPr>
          <a:xfrm>
            <a:off x="0" y="1237025"/>
            <a:ext cx="8832300" cy="1068300"/>
          </a:xfrm>
          <a:prstGeom prst="rect">
            <a:avLst/>
          </a:prstGeom>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lang="en" sz="2000">
                <a:solidFill>
                  <a:srgbClr val="595959"/>
                </a:solidFill>
                <a:latin typeface="Arial"/>
                <a:ea typeface="Arial"/>
                <a:cs typeface="Arial"/>
                <a:sym typeface="Arial"/>
              </a:rPr>
              <a:t>Invite conversation by sharing expectations and observations </a:t>
            </a:r>
            <a:endParaRPr sz="20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b="1" lang="en" sz="1600">
                <a:solidFill>
                  <a:srgbClr val="595959"/>
                </a:solidFill>
                <a:latin typeface="Arial"/>
                <a:ea typeface="Arial"/>
                <a:cs typeface="Arial"/>
                <a:sym typeface="Arial"/>
              </a:rPr>
              <a:t>Expectations</a:t>
            </a:r>
            <a:r>
              <a:rPr lang="en" sz="1600">
                <a:solidFill>
                  <a:srgbClr val="595959"/>
                </a:solidFill>
                <a:latin typeface="Arial"/>
                <a:ea typeface="Arial"/>
                <a:cs typeface="Arial"/>
                <a:sym typeface="Arial"/>
              </a:rPr>
              <a:t> are what we think, wish or assume to be the truth</a:t>
            </a:r>
            <a:endParaRPr sz="16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b="1" lang="en" sz="1600">
                <a:solidFill>
                  <a:srgbClr val="595959"/>
                </a:solidFill>
                <a:latin typeface="Arial"/>
                <a:ea typeface="Arial"/>
                <a:cs typeface="Arial"/>
                <a:sym typeface="Arial"/>
              </a:rPr>
              <a:t>Observations</a:t>
            </a:r>
            <a:r>
              <a:rPr lang="en" sz="1600">
                <a:solidFill>
                  <a:srgbClr val="595959"/>
                </a:solidFill>
                <a:latin typeface="Arial"/>
                <a:ea typeface="Arial"/>
                <a:cs typeface="Arial"/>
                <a:sym typeface="Arial"/>
              </a:rPr>
              <a:t> are facts: what do we know, based on actual experience or data?</a:t>
            </a:r>
            <a:endParaRPr sz="1600"/>
          </a:p>
        </p:txBody>
      </p:sp>
      <p:sp>
        <p:nvSpPr>
          <p:cNvPr id="571" name="Google Shape;571;p8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
            </a:r>
            <a:r>
              <a:rPr lang="en"/>
              <a:t>Start Conversations, Not Arguments</a:t>
            </a:r>
            <a:br>
              <a:rPr lang="en"/>
            </a:br>
            <a:r>
              <a:rPr lang="en" sz="800"/>
              <a:t>https://www.linkedin.com/pulse/what-resonated-week-expectations-vs-observations-amy-blaschka</a:t>
            </a:r>
            <a:endParaRPr sz="2800"/>
          </a:p>
          <a:p>
            <a:pPr indent="0" lvl="0" marL="0" rtl="0" algn="l">
              <a:spcBef>
                <a:spcPts val="0"/>
              </a:spcBef>
              <a:spcAft>
                <a:spcPts val="0"/>
              </a:spcAft>
              <a:buNone/>
            </a:pPr>
            <a:r>
              <a:t/>
            </a:r>
            <a:endParaRPr sz="900"/>
          </a:p>
        </p:txBody>
      </p:sp>
      <p:sp>
        <p:nvSpPr>
          <p:cNvPr id="572" name="Google Shape;572;p82"/>
          <p:cNvSpPr txBox="1"/>
          <p:nvPr>
            <p:ph idx="1" type="body"/>
          </p:nvPr>
        </p:nvSpPr>
        <p:spPr>
          <a:xfrm>
            <a:off x="0" y="2392625"/>
            <a:ext cx="8520600" cy="1019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000">
                <a:solidFill>
                  <a:srgbClr val="595959"/>
                </a:solidFill>
                <a:latin typeface="Arial"/>
                <a:ea typeface="Arial"/>
                <a:cs typeface="Arial"/>
                <a:sym typeface="Arial"/>
              </a:rPr>
              <a:t>It’s important to communicate expectations first and then observations</a:t>
            </a:r>
            <a:endParaRPr sz="20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When we feel defensive, we may not be listening carefully</a:t>
            </a:r>
            <a:endParaRPr sz="1600">
              <a:solidFill>
                <a:srgbClr val="595959"/>
              </a:solidFill>
              <a:latin typeface="Arial"/>
              <a:ea typeface="Arial"/>
              <a:cs typeface="Arial"/>
              <a:sym typeface="Arial"/>
            </a:endParaRPr>
          </a:p>
          <a:p>
            <a:pPr indent="-330200" lvl="1" marL="914400" rtl="0" algn="l">
              <a:lnSpc>
                <a:spcPct val="2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 are more likely to remember the last thing we heard</a:t>
            </a:r>
            <a:endParaRPr sz="1600">
              <a:solidFill>
                <a:srgbClr val="595959"/>
              </a:solidFill>
              <a:latin typeface="Arial"/>
              <a:ea typeface="Arial"/>
              <a:cs typeface="Arial"/>
              <a:sym typeface="Arial"/>
            </a:endParaRPr>
          </a:p>
        </p:txBody>
      </p:sp>
      <p:sp>
        <p:nvSpPr>
          <p:cNvPr descr="Small black square signaling the facilitator that all content for this slide has been displayed." id="573" name="Google Shape;573;p8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3"/>
          <p:cNvSpPr txBox="1"/>
          <p:nvPr>
            <p:ph idx="1" type="body"/>
          </p:nvPr>
        </p:nvSpPr>
        <p:spPr>
          <a:xfrm>
            <a:off x="0" y="1961600"/>
            <a:ext cx="8682900" cy="1104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Can you “agree to disagree”?</a:t>
            </a:r>
            <a:endParaRPr/>
          </a:p>
          <a:p>
            <a:pPr indent="-317500" lvl="1" marL="914400" rtl="0" algn="l">
              <a:spcBef>
                <a:spcPts val="0"/>
              </a:spcBef>
              <a:spcAft>
                <a:spcPts val="0"/>
              </a:spcAft>
              <a:buSzPts val="1400"/>
              <a:buChar char="○"/>
            </a:pPr>
            <a:r>
              <a:rPr lang="en"/>
              <a:t>Yes, if the idea is not central to the solution</a:t>
            </a:r>
            <a:endParaRPr/>
          </a:p>
          <a:p>
            <a:pPr indent="-317500" lvl="1" marL="914400" rtl="0" algn="l">
              <a:spcBef>
                <a:spcPts val="0"/>
              </a:spcBef>
              <a:spcAft>
                <a:spcPts val="0"/>
              </a:spcAft>
              <a:buSzPts val="1400"/>
              <a:buChar char="○"/>
            </a:pPr>
            <a:r>
              <a:rPr lang="en"/>
              <a:t>No, if the disagreement is about factual information or is critical to the success of the solution</a:t>
            </a:r>
            <a:endParaRPr/>
          </a:p>
        </p:txBody>
      </p:sp>
      <p:sp>
        <p:nvSpPr>
          <p:cNvPr id="579" name="Google Shape;579;p83"/>
          <p:cNvSpPr txBox="1"/>
          <p:nvPr>
            <p:ph idx="1" type="body"/>
          </p:nvPr>
        </p:nvSpPr>
        <p:spPr>
          <a:xfrm>
            <a:off x="0" y="1254600"/>
            <a:ext cx="8682900" cy="802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Our expectations and opinions may be different, but we can still work together</a:t>
            </a:r>
            <a:endParaRPr/>
          </a:p>
          <a:p>
            <a:pPr indent="-317500" lvl="1" marL="914400" rtl="0" algn="l">
              <a:spcBef>
                <a:spcPts val="0"/>
              </a:spcBef>
              <a:spcAft>
                <a:spcPts val="0"/>
              </a:spcAft>
              <a:buSzPts val="1400"/>
              <a:buChar char="○"/>
            </a:pPr>
            <a:r>
              <a:rPr lang="en"/>
              <a:t>Communicating effectively about diverse ideas can lead to new solutions</a:t>
            </a:r>
            <a:endParaRPr/>
          </a:p>
        </p:txBody>
      </p:sp>
      <p:sp>
        <p:nvSpPr>
          <p:cNvPr id="580" name="Google Shape;580;p8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you Still Disagree?</a:t>
            </a:r>
            <a:br>
              <a:rPr lang="en"/>
            </a:br>
            <a:r>
              <a:rPr lang="en" sz="900"/>
              <a:t>Patterson et al. (2012) Crucial Conversations: Tools for Talking When Stakes are High</a:t>
            </a:r>
            <a:endParaRPr sz="2900"/>
          </a:p>
        </p:txBody>
      </p:sp>
      <p:sp>
        <p:nvSpPr>
          <p:cNvPr id="581" name="Google Shape;581;p83"/>
          <p:cNvSpPr txBox="1"/>
          <p:nvPr>
            <p:ph idx="1" type="body"/>
          </p:nvPr>
        </p:nvSpPr>
        <p:spPr>
          <a:xfrm>
            <a:off x="0" y="2898925"/>
            <a:ext cx="8682900" cy="1779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800"/>
              <a:t>When you disagree, remember your ABCs</a:t>
            </a:r>
            <a:endParaRPr sz="1800"/>
          </a:p>
          <a:p>
            <a:pPr indent="-317500" lvl="1" marL="914400" rtl="0" algn="l">
              <a:spcBef>
                <a:spcPts val="0"/>
              </a:spcBef>
              <a:spcAft>
                <a:spcPts val="0"/>
              </a:spcAft>
              <a:buSzPts val="1400"/>
              <a:buChar char="○"/>
            </a:pPr>
            <a:r>
              <a:rPr b="1" lang="en"/>
              <a:t>Agree.</a:t>
            </a:r>
            <a:r>
              <a:rPr lang="en"/>
              <a:t>  Start by finding the points where you agree.</a:t>
            </a:r>
            <a:endParaRPr/>
          </a:p>
          <a:p>
            <a:pPr indent="-317500" lvl="1" marL="914400" rtl="0" algn="l">
              <a:spcBef>
                <a:spcPts val="0"/>
              </a:spcBef>
              <a:spcAft>
                <a:spcPts val="0"/>
              </a:spcAft>
              <a:buSzPts val="1400"/>
              <a:buChar char="○"/>
            </a:pPr>
            <a:r>
              <a:rPr b="1" lang="en"/>
              <a:t>Build.</a:t>
            </a:r>
            <a:r>
              <a:rPr lang="en"/>
              <a:t>  Use these points of agreement as a foundation to build the relationship.</a:t>
            </a:r>
            <a:endParaRPr/>
          </a:p>
          <a:p>
            <a:pPr indent="-317500" lvl="1" marL="914400" rtl="0" algn="l">
              <a:spcBef>
                <a:spcPts val="0"/>
              </a:spcBef>
              <a:spcAft>
                <a:spcPts val="0"/>
              </a:spcAft>
              <a:buSzPts val="1400"/>
              <a:buChar char="○"/>
            </a:pPr>
            <a:r>
              <a:rPr b="1" lang="en"/>
              <a:t>Compare.  </a:t>
            </a:r>
            <a:r>
              <a:rPr lang="en"/>
              <a:t>Work together to examine the areas of disagreement and </a:t>
            </a:r>
            <a:br>
              <a:rPr lang="en"/>
            </a:br>
            <a:r>
              <a:rPr lang="en"/>
              <a:t>compare both perspectives.  You may not always find solutions, but </a:t>
            </a:r>
            <a:br>
              <a:rPr lang="en"/>
            </a:br>
            <a:r>
              <a:rPr lang="en"/>
              <a:t>you will gain understanding and build relationships.</a:t>
            </a:r>
            <a:endParaRPr/>
          </a:p>
        </p:txBody>
      </p:sp>
      <p:sp>
        <p:nvSpPr>
          <p:cNvPr descr="Small black square signaling the facilitator that all content for this slide has been displayed." id="582" name="Google Shape;582;p83"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86" name="Shape 586"/>
        <p:cNvGrpSpPr/>
        <p:nvPr/>
      </p:nvGrpSpPr>
      <p:grpSpPr>
        <a:xfrm>
          <a:off x="0" y="0"/>
          <a:ext cx="0" cy="0"/>
          <a:chOff x="0" y="0"/>
          <a:chExt cx="0" cy="0"/>
        </a:xfrm>
      </p:grpSpPr>
      <p:sp>
        <p:nvSpPr>
          <p:cNvPr id="587" name="Google Shape;587;p84"/>
          <p:cNvSpPr txBox="1"/>
          <p:nvPr>
            <p:ph type="title"/>
          </p:nvPr>
        </p:nvSpPr>
        <p:spPr>
          <a:xfrm>
            <a:off x="490250" y="526350"/>
            <a:ext cx="7972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Effective Communication</a:t>
            </a:r>
            <a:endParaRPr/>
          </a:p>
        </p:txBody>
      </p:sp>
      <p:sp>
        <p:nvSpPr>
          <p:cNvPr descr="Small black square signaling the facilitator that all content for this slide has been displayed." id="588" name="Google Shape;588;p8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5"/>
          <p:cNvSpPr txBox="1"/>
          <p:nvPr>
            <p:ph idx="1" type="body"/>
          </p:nvPr>
        </p:nvSpPr>
        <p:spPr>
          <a:xfrm>
            <a:off x="0" y="1155700"/>
            <a:ext cx="8520600" cy="3339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Use expectations and observations to communicate about problems </a:t>
            </a:r>
            <a:endParaRPr/>
          </a:p>
          <a:p>
            <a:pPr indent="-317500" lvl="1" marL="914400" rtl="0" algn="l">
              <a:spcBef>
                <a:spcPts val="0"/>
              </a:spcBef>
              <a:spcAft>
                <a:spcPts val="0"/>
              </a:spcAft>
              <a:buSzPts val="1400"/>
              <a:buChar char="○"/>
            </a:pPr>
            <a:r>
              <a:rPr lang="en"/>
              <a:t>Email offers the opportunity to draft, review and revise</a:t>
            </a:r>
            <a:endParaRPr/>
          </a:p>
          <a:p>
            <a:pPr indent="-317500" lvl="1" marL="914400" rtl="0" algn="l">
              <a:spcBef>
                <a:spcPts val="0"/>
              </a:spcBef>
              <a:spcAft>
                <a:spcPts val="0"/>
              </a:spcAft>
              <a:buSzPts val="1400"/>
              <a:buChar char="○"/>
            </a:pPr>
            <a:r>
              <a:rPr lang="en"/>
              <a:t>Don’t fill in the “to” field until you’re actually ready to send the final version!</a:t>
            </a:r>
            <a:endParaRPr/>
          </a:p>
          <a:p>
            <a:pPr indent="0" lvl="0" marL="457200" rtl="0" algn="l">
              <a:spcBef>
                <a:spcPts val="1000"/>
              </a:spcBef>
              <a:spcAft>
                <a:spcPts val="0"/>
              </a:spcAft>
              <a:buNone/>
            </a:pPr>
            <a:r>
              <a:rPr lang="en"/>
              <a:t>Clearly state your expectations</a:t>
            </a:r>
            <a:endParaRPr/>
          </a:p>
          <a:p>
            <a:pPr indent="-317500" lvl="1" marL="914400" rtl="0" algn="l">
              <a:spcBef>
                <a:spcPts val="0"/>
              </a:spcBef>
              <a:spcAft>
                <a:spcPts val="0"/>
              </a:spcAft>
              <a:buSzPts val="1400"/>
              <a:buChar char="○"/>
            </a:pPr>
            <a:r>
              <a:rPr lang="en"/>
              <a:t>What did you expect to happen?</a:t>
            </a:r>
            <a:endParaRPr/>
          </a:p>
          <a:p>
            <a:pPr indent="0" lvl="0" marL="457200" rtl="0" algn="l">
              <a:spcBef>
                <a:spcPts val="1000"/>
              </a:spcBef>
              <a:spcAft>
                <a:spcPts val="0"/>
              </a:spcAft>
              <a:buNone/>
            </a:pPr>
            <a:r>
              <a:rPr lang="en"/>
              <a:t>Clearly describe your observations</a:t>
            </a:r>
            <a:endParaRPr/>
          </a:p>
          <a:p>
            <a:pPr indent="-317500" lvl="1" marL="914400" rtl="0" algn="l">
              <a:spcBef>
                <a:spcPts val="0"/>
              </a:spcBef>
              <a:spcAft>
                <a:spcPts val="0"/>
              </a:spcAft>
              <a:buSzPts val="1400"/>
              <a:buChar char="○"/>
            </a:pPr>
            <a:r>
              <a:rPr lang="en"/>
              <a:t>What did you see / hear / read / experience?</a:t>
            </a:r>
            <a:endParaRPr/>
          </a:p>
          <a:p>
            <a:pPr indent="-317500" lvl="1" marL="914400" rtl="0" algn="l">
              <a:spcBef>
                <a:spcPts val="0"/>
              </a:spcBef>
              <a:spcAft>
                <a:spcPts val="0"/>
              </a:spcAft>
              <a:buSzPts val="1400"/>
              <a:buChar char="○"/>
            </a:pPr>
            <a:r>
              <a:rPr lang="en"/>
              <a:t>When did you observe this?</a:t>
            </a:r>
            <a:endParaRPr/>
          </a:p>
          <a:p>
            <a:pPr indent="-317500" lvl="1" marL="914400" rtl="0" algn="l">
              <a:spcBef>
                <a:spcPts val="0"/>
              </a:spcBef>
              <a:spcAft>
                <a:spcPts val="0"/>
              </a:spcAft>
              <a:buSzPts val="1400"/>
              <a:buChar char="○"/>
            </a:pPr>
            <a:r>
              <a:rPr lang="en"/>
              <a:t>Who was involved?</a:t>
            </a:r>
            <a:endParaRPr/>
          </a:p>
          <a:p>
            <a:pPr indent="0" lvl="0" marL="457200" rtl="0" algn="l">
              <a:spcBef>
                <a:spcPts val="1000"/>
              </a:spcBef>
              <a:spcAft>
                <a:spcPts val="0"/>
              </a:spcAft>
              <a:buNone/>
            </a:pPr>
            <a:r>
              <a:rPr lang="en"/>
              <a:t>Avoid assumptions</a:t>
            </a:r>
            <a:endParaRPr/>
          </a:p>
          <a:p>
            <a:pPr indent="-317500" lvl="1" marL="914400" rtl="0" algn="l">
              <a:spcBef>
                <a:spcPts val="0"/>
              </a:spcBef>
              <a:spcAft>
                <a:spcPts val="0"/>
              </a:spcAft>
              <a:buSzPts val="1400"/>
              <a:buChar char="○"/>
            </a:pPr>
            <a:r>
              <a:rPr lang="en"/>
              <a:t>You may not understand the true source of the problem</a:t>
            </a:r>
            <a:endParaRPr/>
          </a:p>
        </p:txBody>
      </p:sp>
      <p:sp>
        <p:nvSpPr>
          <p:cNvPr id="594" name="Google Shape;594;p8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Practice: Email Communications</a:t>
            </a:r>
            <a:endParaRPr/>
          </a:p>
        </p:txBody>
      </p:sp>
      <p:sp>
        <p:nvSpPr>
          <p:cNvPr descr="Small black square signaling the facilitator that all content for this slide has been displayed." id="595" name="Google Shape;595;p8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1"/>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Where in the world </a:t>
            </a:r>
            <a:br>
              <a:rPr lang="en" sz="2400">
                <a:solidFill>
                  <a:srgbClr val="FFFFFF"/>
                </a:solidFill>
              </a:rPr>
            </a:br>
            <a:r>
              <a:rPr lang="en" sz="2400">
                <a:solidFill>
                  <a:srgbClr val="FFFFFF"/>
                </a:solidFill>
              </a:rPr>
              <a:t>are you zooming from?</a:t>
            </a:r>
            <a:endParaRPr sz="2400">
              <a:solidFill>
                <a:srgbClr val="FFFFFF"/>
              </a:solidFill>
            </a:endParaRPr>
          </a:p>
        </p:txBody>
      </p:sp>
      <p:sp>
        <p:nvSpPr>
          <p:cNvPr id="216" name="Google Shape;216;p41"/>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217" name="Google Shape;217;p41"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218" name="Google Shape;218;p41"/>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Misusing HPC</a:t>
            </a:r>
            <a:endParaRPr/>
          </a:p>
        </p:txBody>
      </p:sp>
      <p:sp>
        <p:nvSpPr>
          <p:cNvPr id="601" name="Google Shape;601;p86"/>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Jazz,</a:t>
            </a:r>
            <a:endParaRPr/>
          </a:p>
          <a:p>
            <a:pPr indent="0" lvl="0" marL="0" rtl="0" algn="l">
              <a:spcBef>
                <a:spcPts val="1600"/>
              </a:spcBef>
              <a:spcAft>
                <a:spcPts val="0"/>
              </a:spcAft>
              <a:buNone/>
            </a:pPr>
            <a:r>
              <a:rPr lang="en"/>
              <a:t>Your jobs are going over resource limits and causing the nodes to go down. You need to stop running them immediately or we will disable your account.</a:t>
            </a:r>
            <a:endParaRPr/>
          </a:p>
          <a:p>
            <a:pPr indent="-317500" lvl="0" marL="457200" rtl="0" algn="l">
              <a:spcBef>
                <a:spcPts val="1600"/>
              </a:spcBef>
              <a:spcAft>
                <a:spcPts val="0"/>
              </a:spcAft>
              <a:buSzPts val="1400"/>
              <a:buChar char="-"/>
            </a:pPr>
            <a:r>
              <a:rPr lang="en"/>
              <a:t>HPC Team </a:t>
            </a:r>
            <a:endParaRPr/>
          </a:p>
        </p:txBody>
      </p:sp>
      <p:sp>
        <p:nvSpPr>
          <p:cNvPr id="602" name="Google Shape;602;p86"/>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Jazz,</a:t>
            </a:r>
            <a:endParaRPr/>
          </a:p>
          <a:p>
            <a:pPr indent="0" lvl="0" marL="0" rtl="0" algn="l">
              <a:spcBef>
                <a:spcPts val="1600"/>
              </a:spcBef>
              <a:spcAft>
                <a:spcPts val="0"/>
              </a:spcAft>
              <a:buNone/>
            </a:pPr>
            <a:r>
              <a:rPr b="1" lang="en">
                <a:solidFill>
                  <a:srgbClr val="38761D"/>
                </a:solidFill>
              </a:rPr>
              <a:t>The HPC system limits jobs in order to make the resources available to everyone.</a:t>
            </a:r>
            <a:r>
              <a:rPr lang="en"/>
              <a:t> </a:t>
            </a:r>
            <a:r>
              <a:rPr lang="en" u="sng"/>
              <a:t>We noticed that your jobs are consistently going over these limits,</a:t>
            </a:r>
            <a:r>
              <a:rPr lang="en"/>
              <a:t> </a:t>
            </a:r>
            <a:r>
              <a:rPr lang="en">
                <a:highlight>
                  <a:srgbClr val="FFFF00"/>
                </a:highlight>
              </a:rPr>
              <a:t>which causes the nodes to go down.</a:t>
            </a:r>
            <a:r>
              <a:rPr lang="en"/>
              <a:t> </a:t>
            </a:r>
            <a:endParaRPr/>
          </a:p>
          <a:p>
            <a:pPr indent="0" lvl="0" marL="0" rtl="0" algn="l">
              <a:spcBef>
                <a:spcPts val="1600"/>
              </a:spcBef>
              <a:spcAft>
                <a:spcPts val="0"/>
              </a:spcAft>
              <a:buNone/>
            </a:pPr>
            <a:r>
              <a:rPr b="1" lang="en">
                <a:solidFill>
                  <a:srgbClr val="9900FF"/>
                </a:solidFill>
              </a:rPr>
              <a:t>Would you please set up an appointment so that we can talk about your resource needs and try to identify a solution?</a:t>
            </a:r>
            <a:endParaRPr b="1">
              <a:solidFill>
                <a:srgbClr val="9900FF"/>
              </a:solidFill>
            </a:endParaRPr>
          </a:p>
          <a:p>
            <a:pPr indent="-317500" lvl="0" marL="457200" rtl="0" algn="l">
              <a:spcBef>
                <a:spcPts val="1600"/>
              </a:spcBef>
              <a:spcAft>
                <a:spcPts val="0"/>
              </a:spcAft>
              <a:buSzPts val="1400"/>
              <a:buChar char="-"/>
            </a:pPr>
            <a:r>
              <a:rPr lang="en"/>
              <a:t>HPC Team </a:t>
            </a:r>
            <a:endParaRPr/>
          </a:p>
          <a:p>
            <a:pPr indent="0" lvl="0" marL="0" rtl="0" algn="l">
              <a:spcBef>
                <a:spcPts val="1600"/>
              </a:spcBef>
              <a:spcAft>
                <a:spcPts val="1600"/>
              </a:spcAft>
              <a:buNone/>
            </a:pPr>
            <a:r>
              <a:t/>
            </a:r>
            <a:endParaRPr/>
          </a:p>
        </p:txBody>
      </p:sp>
      <p:sp>
        <p:nvSpPr>
          <p:cNvPr id="603" name="Google Shape;603;p86"/>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04" name="Google Shape;604;p8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IT Problems</a:t>
            </a:r>
            <a:endParaRPr/>
          </a:p>
        </p:txBody>
      </p:sp>
      <p:sp>
        <p:nvSpPr>
          <p:cNvPr id="610" name="Google Shape;610;p87"/>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Xio,</a:t>
            </a:r>
            <a:endParaRPr/>
          </a:p>
          <a:p>
            <a:pPr indent="0" lvl="0" marL="0" rtl="0" algn="l">
              <a:spcBef>
                <a:spcPts val="1600"/>
              </a:spcBef>
              <a:spcAft>
                <a:spcPts val="0"/>
              </a:spcAft>
              <a:buNone/>
            </a:pPr>
            <a:r>
              <a:rPr b="1" lang="en">
                <a:solidFill>
                  <a:srgbClr val="38761D"/>
                </a:solidFill>
              </a:rPr>
              <a:t>The IT department has a ticketing system for our users to submit requests and let us know when there are problems.</a:t>
            </a:r>
            <a:r>
              <a:rPr lang="en"/>
              <a:t> </a:t>
            </a:r>
            <a:r>
              <a:rPr lang="en" u="sng"/>
              <a:t>I understand that you came into the office three times last week asking our staff to resolve a problem impacting your work.</a:t>
            </a:r>
            <a:endParaRPr u="sng"/>
          </a:p>
          <a:p>
            <a:pPr indent="0" lvl="0" marL="0" rtl="0" algn="l">
              <a:spcBef>
                <a:spcPts val="1600"/>
              </a:spcBef>
              <a:spcAft>
                <a:spcPts val="0"/>
              </a:spcAft>
              <a:buNone/>
            </a:pPr>
            <a:r>
              <a:rPr lang="en">
                <a:highlight>
                  <a:srgbClr val="FFFF00"/>
                </a:highlight>
              </a:rPr>
              <a:t>I rely on the ticketing system to track problems and assign staff to address them.</a:t>
            </a:r>
            <a:r>
              <a:rPr lang="en"/>
              <a:t> </a:t>
            </a:r>
            <a:r>
              <a:rPr b="1" lang="en">
                <a:solidFill>
                  <a:srgbClr val="9900FF"/>
                </a:solidFill>
              </a:rPr>
              <a:t>Please make sure to submit a ticket when you have an IT concern; if you do not receive a response within 48 hours, feel free to email me directly.</a:t>
            </a:r>
            <a:endParaRPr b="1">
              <a:solidFill>
                <a:srgbClr val="9900FF"/>
              </a:solidFill>
            </a:endParaRPr>
          </a:p>
          <a:p>
            <a:pPr indent="-317500" lvl="0" marL="457200" rtl="0" algn="l">
              <a:spcBef>
                <a:spcPts val="1600"/>
              </a:spcBef>
              <a:spcAft>
                <a:spcPts val="0"/>
              </a:spcAft>
              <a:buSzPts val="1400"/>
              <a:buChar char="-"/>
            </a:pPr>
            <a:r>
              <a:rPr lang="en"/>
              <a:t>Rory</a:t>
            </a:r>
            <a:endParaRPr/>
          </a:p>
        </p:txBody>
      </p:sp>
      <p:sp>
        <p:nvSpPr>
          <p:cNvPr id="611" name="Google Shape;611;p87"/>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Xio,</a:t>
            </a:r>
            <a:endParaRPr/>
          </a:p>
          <a:p>
            <a:pPr indent="0" lvl="0" marL="0" rtl="0" algn="l">
              <a:spcBef>
                <a:spcPts val="1600"/>
              </a:spcBef>
              <a:spcAft>
                <a:spcPts val="0"/>
              </a:spcAft>
              <a:buNone/>
            </a:pPr>
            <a:r>
              <a:rPr lang="en"/>
              <a:t>From now on please come to me with all questions and comments instead of the IT staff. I realize that there is a problem on the system that is impacting your work, but my staff is trying their best to fix the problem and your constant interruptions are distracting them and makes fixing the problem take longer.  </a:t>
            </a:r>
            <a:endParaRPr/>
          </a:p>
          <a:p>
            <a:pPr indent="-317500" lvl="0" marL="457200" rtl="0" algn="l">
              <a:spcBef>
                <a:spcPts val="1600"/>
              </a:spcBef>
              <a:spcAft>
                <a:spcPts val="0"/>
              </a:spcAft>
              <a:buSzPts val="1400"/>
              <a:buChar char="-"/>
            </a:pPr>
            <a:r>
              <a:rPr lang="en"/>
              <a:t>Rory</a:t>
            </a:r>
            <a:endParaRPr/>
          </a:p>
        </p:txBody>
      </p:sp>
      <p:sp>
        <p:nvSpPr>
          <p:cNvPr id="612" name="Google Shape;612;p87"/>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13" name="Google Shape;613;p8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Interruptions</a:t>
            </a:r>
            <a:endParaRPr/>
          </a:p>
        </p:txBody>
      </p:sp>
      <p:sp>
        <p:nvSpPr>
          <p:cNvPr id="619" name="Google Shape;619;p88"/>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Ali,</a:t>
            </a:r>
            <a:endParaRPr/>
          </a:p>
          <a:p>
            <a:pPr indent="0" lvl="0" marL="0" rtl="0" algn="l">
              <a:spcBef>
                <a:spcPts val="1600"/>
              </a:spcBef>
              <a:spcAft>
                <a:spcPts val="0"/>
              </a:spcAft>
              <a:buNone/>
            </a:pPr>
            <a:r>
              <a:rPr b="1" lang="en">
                <a:solidFill>
                  <a:srgbClr val="38761D"/>
                </a:solidFill>
              </a:rPr>
              <a:t>The ground rules for our weekly meetings include making sure that everyone has a chance to contribute to the conversation.</a:t>
            </a:r>
            <a:r>
              <a:rPr lang="en"/>
              <a:t> </a:t>
            </a:r>
            <a:r>
              <a:rPr lang="en" u="sng"/>
              <a:t>I noticed that you interrupted me twice at the meeting this morning</a:t>
            </a:r>
            <a:r>
              <a:rPr lang="en"/>
              <a:t>, </a:t>
            </a:r>
            <a:r>
              <a:rPr lang="en">
                <a:highlight>
                  <a:srgbClr val="FFFF00"/>
                </a:highlight>
              </a:rPr>
              <a:t>which meant I wasn’t able to fully explain my idea for the project.</a:t>
            </a:r>
            <a:endParaRPr>
              <a:highlight>
                <a:srgbClr val="FFFF00"/>
              </a:highlight>
            </a:endParaRPr>
          </a:p>
          <a:p>
            <a:pPr indent="0" lvl="0" marL="0" rtl="0" algn="l">
              <a:spcBef>
                <a:spcPts val="1600"/>
              </a:spcBef>
              <a:spcAft>
                <a:spcPts val="0"/>
              </a:spcAft>
              <a:buNone/>
            </a:pPr>
            <a:r>
              <a:rPr b="1" lang="en">
                <a:solidFill>
                  <a:srgbClr val="9900FF"/>
                </a:solidFill>
              </a:rPr>
              <a:t>I’d like to present my idea at our next meeting; would you please include 10 minutes for me in the agenda?</a:t>
            </a:r>
            <a:endParaRPr b="1">
              <a:solidFill>
                <a:srgbClr val="9900FF"/>
              </a:solidFill>
            </a:endParaRPr>
          </a:p>
          <a:p>
            <a:pPr indent="-317500" lvl="0" marL="457200" rtl="0" algn="l">
              <a:spcBef>
                <a:spcPts val="1600"/>
              </a:spcBef>
              <a:spcAft>
                <a:spcPts val="0"/>
              </a:spcAft>
              <a:buSzPts val="1400"/>
              <a:buChar char="-"/>
            </a:pPr>
            <a:r>
              <a:rPr lang="en"/>
              <a:t>Kris</a:t>
            </a:r>
            <a:endParaRPr/>
          </a:p>
        </p:txBody>
      </p:sp>
      <p:sp>
        <p:nvSpPr>
          <p:cNvPr id="620" name="Google Shape;620;p88"/>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Ali,</a:t>
            </a:r>
            <a:endParaRPr/>
          </a:p>
          <a:p>
            <a:pPr indent="0" lvl="0" marL="0" rtl="0" algn="l">
              <a:spcBef>
                <a:spcPts val="1600"/>
              </a:spcBef>
              <a:spcAft>
                <a:spcPts val="0"/>
              </a:spcAft>
              <a:buNone/>
            </a:pPr>
            <a:r>
              <a:rPr lang="en"/>
              <a:t>I am sick and tired of you interrupting me during meetings. My opinion is just as important as yours. Please stop. </a:t>
            </a:r>
            <a:endParaRPr/>
          </a:p>
          <a:p>
            <a:pPr indent="-317500" lvl="0" marL="457200" rtl="0" algn="l">
              <a:spcBef>
                <a:spcPts val="1600"/>
              </a:spcBef>
              <a:spcAft>
                <a:spcPts val="0"/>
              </a:spcAft>
              <a:buSzPts val="1400"/>
              <a:buChar char="-"/>
            </a:pPr>
            <a:r>
              <a:rPr lang="en"/>
              <a:t>Kris</a:t>
            </a:r>
            <a:endParaRPr/>
          </a:p>
        </p:txBody>
      </p:sp>
      <p:sp>
        <p:nvSpPr>
          <p:cNvPr id="621" name="Google Shape;621;p88"/>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22" name="Google Shape;622;p8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Sandwiching</a:t>
            </a:r>
            <a:endParaRPr/>
          </a:p>
        </p:txBody>
      </p:sp>
      <p:sp>
        <p:nvSpPr>
          <p:cNvPr id="628" name="Google Shape;628;p89"/>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Alexis,</a:t>
            </a:r>
            <a:endParaRPr/>
          </a:p>
          <a:p>
            <a:pPr indent="0" lvl="0" marL="0" rtl="0" algn="l">
              <a:spcBef>
                <a:spcPts val="1600"/>
              </a:spcBef>
              <a:spcAft>
                <a:spcPts val="0"/>
              </a:spcAft>
              <a:buNone/>
            </a:pPr>
            <a:r>
              <a:rPr b="1" lang="en">
                <a:solidFill>
                  <a:srgbClr val="38761D"/>
                </a:solidFill>
              </a:rPr>
              <a:t>Each member of our team is expected to submit weekly progress reports.</a:t>
            </a:r>
            <a:r>
              <a:rPr lang="en"/>
              <a:t> </a:t>
            </a:r>
            <a:r>
              <a:rPr lang="en" u="sng"/>
              <a:t>I haven’t received your updates for the last two weeks</a:t>
            </a:r>
            <a:r>
              <a:rPr lang="en"/>
              <a:t>, </a:t>
            </a:r>
            <a:r>
              <a:rPr lang="en">
                <a:highlight>
                  <a:srgbClr val="FFFF00"/>
                </a:highlight>
              </a:rPr>
              <a:t>which means that I don’t know the current status of your project.</a:t>
            </a:r>
            <a:endParaRPr>
              <a:highlight>
                <a:srgbClr val="FFFF00"/>
              </a:highlight>
            </a:endParaRPr>
          </a:p>
          <a:p>
            <a:pPr indent="0" lvl="0" marL="0" rtl="0" algn="l">
              <a:spcBef>
                <a:spcPts val="1600"/>
              </a:spcBef>
              <a:spcAft>
                <a:spcPts val="0"/>
              </a:spcAft>
              <a:buNone/>
            </a:pPr>
            <a:r>
              <a:rPr b="1" lang="en">
                <a:solidFill>
                  <a:srgbClr val="9900FF"/>
                </a:solidFill>
              </a:rPr>
              <a:t>Please schedule an appointment within the next three days so that we can talk about your progress.</a:t>
            </a:r>
            <a:endParaRPr b="1">
              <a:solidFill>
                <a:srgbClr val="9900FF"/>
              </a:solidFill>
            </a:endParaRPr>
          </a:p>
          <a:p>
            <a:pPr indent="-317500" lvl="0" marL="457200" rtl="0" algn="l">
              <a:spcBef>
                <a:spcPts val="1600"/>
              </a:spcBef>
              <a:spcAft>
                <a:spcPts val="0"/>
              </a:spcAft>
              <a:buSzPts val="1400"/>
              <a:buChar char="-"/>
            </a:pPr>
            <a:r>
              <a:rPr lang="en"/>
              <a:t>Sage</a:t>
            </a:r>
            <a:endParaRPr/>
          </a:p>
        </p:txBody>
      </p:sp>
      <p:sp>
        <p:nvSpPr>
          <p:cNvPr id="629" name="Google Shape;629;p89"/>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Alexis,</a:t>
            </a:r>
            <a:endParaRPr/>
          </a:p>
          <a:p>
            <a:pPr indent="0" lvl="0" marL="0" rtl="0" algn="l">
              <a:spcBef>
                <a:spcPts val="1600"/>
              </a:spcBef>
              <a:spcAft>
                <a:spcPts val="0"/>
              </a:spcAft>
              <a:buNone/>
            </a:pPr>
            <a:r>
              <a:rPr lang="en"/>
              <a:t>I really like the energy you are bringing to the team. However, I have noticed that you have stopped writing weekly reports. We really need them.  You have also created a wonderful workspace.  Keep up the good work.</a:t>
            </a:r>
            <a:endParaRPr/>
          </a:p>
          <a:p>
            <a:pPr indent="-317500" lvl="0" marL="457200" rtl="0" algn="l">
              <a:spcBef>
                <a:spcPts val="1600"/>
              </a:spcBef>
              <a:spcAft>
                <a:spcPts val="0"/>
              </a:spcAft>
              <a:buSzPts val="1400"/>
              <a:buChar char="-"/>
            </a:pPr>
            <a:r>
              <a:rPr lang="en"/>
              <a:t>Sage</a:t>
            </a:r>
            <a:endParaRPr/>
          </a:p>
        </p:txBody>
      </p:sp>
      <p:sp>
        <p:nvSpPr>
          <p:cNvPr id="630" name="Google Shape;630;p89"/>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31" name="Google Shape;631;p8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Help with Class</a:t>
            </a:r>
            <a:endParaRPr/>
          </a:p>
        </p:txBody>
      </p:sp>
      <p:sp>
        <p:nvSpPr>
          <p:cNvPr id="637" name="Google Shape;637;p90"/>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Horton,</a:t>
            </a:r>
            <a:endParaRPr/>
          </a:p>
          <a:p>
            <a:pPr indent="0" lvl="0" marL="0" rtl="0" algn="l">
              <a:spcBef>
                <a:spcPts val="1600"/>
              </a:spcBef>
              <a:spcAft>
                <a:spcPts val="0"/>
              </a:spcAft>
              <a:buNone/>
            </a:pPr>
            <a:r>
              <a:rPr b="1" lang="en">
                <a:solidFill>
                  <a:srgbClr val="38761D"/>
                </a:solidFill>
              </a:rPr>
              <a:t>I know that lectures are an important part of your class, and I have been attending regularly.</a:t>
            </a:r>
            <a:r>
              <a:rPr lang="en"/>
              <a:t> </a:t>
            </a:r>
            <a:r>
              <a:rPr lang="en" u="sng"/>
              <a:t>However, I’m having trouble understanding you during class</a:t>
            </a:r>
            <a:r>
              <a:rPr lang="en"/>
              <a:t>, </a:t>
            </a:r>
            <a:r>
              <a:rPr lang="en">
                <a:highlight>
                  <a:srgbClr val="FFFF00"/>
                </a:highlight>
              </a:rPr>
              <a:t>which means that I am falling behind.</a:t>
            </a:r>
            <a:endParaRPr>
              <a:highlight>
                <a:srgbClr val="FFFF00"/>
              </a:highlight>
            </a:endParaRPr>
          </a:p>
          <a:p>
            <a:pPr indent="0" lvl="0" marL="0" rtl="0" algn="l">
              <a:spcBef>
                <a:spcPts val="1600"/>
              </a:spcBef>
              <a:spcAft>
                <a:spcPts val="0"/>
              </a:spcAft>
              <a:buNone/>
            </a:pPr>
            <a:r>
              <a:rPr b="1" lang="en">
                <a:solidFill>
                  <a:srgbClr val="9900FF"/>
                </a:solidFill>
              </a:rPr>
              <a:t>Could I come to your office hours on Friday to talk about this?</a:t>
            </a:r>
            <a:endParaRPr b="1">
              <a:solidFill>
                <a:srgbClr val="9900FF"/>
              </a:solidFill>
            </a:endParaRPr>
          </a:p>
          <a:p>
            <a:pPr indent="0" lvl="0" marL="0" rtl="0" algn="l">
              <a:spcBef>
                <a:spcPts val="1600"/>
              </a:spcBef>
              <a:spcAft>
                <a:spcPts val="0"/>
              </a:spcAft>
              <a:buNone/>
            </a:pPr>
            <a:r>
              <a:rPr lang="en"/>
              <a:t>Thank you,</a:t>
            </a:r>
            <a:endParaRPr/>
          </a:p>
          <a:p>
            <a:pPr indent="0" lvl="0" marL="0" rtl="0" algn="l">
              <a:spcBef>
                <a:spcPts val="1600"/>
              </a:spcBef>
              <a:spcAft>
                <a:spcPts val="1600"/>
              </a:spcAft>
              <a:buNone/>
            </a:pPr>
            <a:r>
              <a:rPr lang="en"/>
              <a:t>Reese</a:t>
            </a:r>
            <a:endParaRPr/>
          </a:p>
        </p:txBody>
      </p:sp>
      <p:sp>
        <p:nvSpPr>
          <p:cNvPr id="638" name="Google Shape;638;p90"/>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Horton,</a:t>
            </a:r>
            <a:endParaRPr/>
          </a:p>
          <a:p>
            <a:pPr indent="0" lvl="0" marL="0" rtl="0" algn="l">
              <a:spcBef>
                <a:spcPts val="1600"/>
              </a:spcBef>
              <a:spcAft>
                <a:spcPts val="0"/>
              </a:spcAft>
              <a:buNone/>
            </a:pPr>
            <a:r>
              <a:rPr lang="en"/>
              <a:t>I really like your class, however, I am having trouble understanding your accent.  Would it be possible to go to Dr. Aderal’s section instead?</a:t>
            </a:r>
            <a:endParaRPr/>
          </a:p>
          <a:p>
            <a:pPr indent="0" lvl="0" marL="0" rtl="0" algn="l">
              <a:spcBef>
                <a:spcPts val="1600"/>
              </a:spcBef>
              <a:spcAft>
                <a:spcPts val="0"/>
              </a:spcAft>
              <a:buNone/>
            </a:pPr>
            <a:r>
              <a:rPr lang="en"/>
              <a:t>Thank you,</a:t>
            </a:r>
            <a:endParaRPr/>
          </a:p>
          <a:p>
            <a:pPr indent="0" lvl="0" marL="0" rtl="0" algn="l">
              <a:spcBef>
                <a:spcPts val="1600"/>
              </a:spcBef>
              <a:spcAft>
                <a:spcPts val="1600"/>
              </a:spcAft>
              <a:buNone/>
            </a:pPr>
            <a:r>
              <a:rPr lang="en"/>
              <a:t>Reese</a:t>
            </a:r>
            <a:endParaRPr/>
          </a:p>
        </p:txBody>
      </p:sp>
      <p:sp>
        <p:nvSpPr>
          <p:cNvPr id="639" name="Google Shape;639;p90"/>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40" name="Google Shape;640;p9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Student Intern</a:t>
            </a:r>
            <a:endParaRPr/>
          </a:p>
        </p:txBody>
      </p:sp>
      <p:sp>
        <p:nvSpPr>
          <p:cNvPr id="646" name="Google Shape;646;p91"/>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Harley,</a:t>
            </a:r>
            <a:endParaRPr/>
          </a:p>
          <a:p>
            <a:pPr indent="0" lvl="0" marL="0" rtl="0" algn="l">
              <a:spcBef>
                <a:spcPts val="1600"/>
              </a:spcBef>
              <a:spcAft>
                <a:spcPts val="0"/>
              </a:spcAft>
              <a:buNone/>
            </a:pPr>
            <a:r>
              <a:rPr b="1" lang="en">
                <a:solidFill>
                  <a:srgbClr val="38761D"/>
                </a:solidFill>
              </a:rPr>
              <a:t>As part of orientation, we explained that interns are expected to be in the office from 8am to 5pm, with a one hour lunch break.</a:t>
            </a:r>
            <a:r>
              <a:rPr lang="en"/>
              <a:t> </a:t>
            </a:r>
            <a:r>
              <a:rPr lang="en" u="sng"/>
              <a:t>I’ve noticed that you haven’t been at your desk until after 9:30 this week, and that you were gone by 3pm on Tuesday and Wednesday</a:t>
            </a:r>
            <a:r>
              <a:rPr lang="en"/>
              <a:t>. </a:t>
            </a:r>
            <a:r>
              <a:rPr lang="en">
                <a:highlight>
                  <a:srgbClr val="FFFF00"/>
                </a:highlight>
              </a:rPr>
              <a:t>Since you weren’t at your desk, I wasn’t able to talk to you about the draft report you submitted.</a:t>
            </a:r>
            <a:endParaRPr>
              <a:highlight>
                <a:srgbClr val="FFFF00"/>
              </a:highlight>
            </a:endParaRPr>
          </a:p>
          <a:p>
            <a:pPr indent="0" lvl="0" marL="0" rtl="0" algn="l">
              <a:spcBef>
                <a:spcPts val="1600"/>
              </a:spcBef>
              <a:spcAft>
                <a:spcPts val="0"/>
              </a:spcAft>
              <a:buNone/>
            </a:pPr>
            <a:r>
              <a:rPr b="1" lang="en">
                <a:solidFill>
                  <a:srgbClr val="9900FF"/>
                </a:solidFill>
              </a:rPr>
              <a:t>Please come to my office at 8am tomorrow so that we can talk about what’s going on.</a:t>
            </a:r>
            <a:endParaRPr b="1">
              <a:solidFill>
                <a:srgbClr val="9900FF"/>
              </a:solidFill>
            </a:endParaRPr>
          </a:p>
          <a:p>
            <a:pPr indent="0" lvl="0" marL="0" rtl="0" algn="l">
              <a:spcBef>
                <a:spcPts val="1600"/>
              </a:spcBef>
              <a:spcAft>
                <a:spcPts val="1600"/>
              </a:spcAft>
              <a:buNone/>
            </a:pPr>
            <a:r>
              <a:rPr lang="en"/>
              <a:t>Quinn</a:t>
            </a:r>
            <a:endParaRPr/>
          </a:p>
        </p:txBody>
      </p:sp>
      <p:sp>
        <p:nvSpPr>
          <p:cNvPr id="647" name="Google Shape;647;p91"/>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id="648" name="Google Shape;648;p91"/>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Harley,</a:t>
            </a:r>
            <a:endParaRPr/>
          </a:p>
          <a:p>
            <a:pPr indent="0" lvl="0" marL="0" rtl="0" algn="l">
              <a:spcBef>
                <a:spcPts val="1600"/>
              </a:spcBef>
              <a:spcAft>
                <a:spcPts val="0"/>
              </a:spcAft>
              <a:buNone/>
            </a:pPr>
            <a:r>
              <a:rPr lang="en"/>
              <a:t>You are not spending enough time in the office and therefore not getting enough work done. I need you to either put in the time that is needed or you need to let me know so I can hire a different student to take your place.</a:t>
            </a:r>
            <a:endParaRPr/>
          </a:p>
          <a:p>
            <a:pPr indent="0" lvl="0" marL="0" rtl="0" algn="l">
              <a:spcBef>
                <a:spcPts val="1600"/>
              </a:spcBef>
              <a:spcAft>
                <a:spcPts val="1600"/>
              </a:spcAft>
              <a:buNone/>
            </a:pPr>
            <a:r>
              <a:rPr lang="en"/>
              <a:t>Quinn</a:t>
            </a:r>
            <a:endParaRPr/>
          </a:p>
        </p:txBody>
      </p:sp>
      <p:sp>
        <p:nvSpPr>
          <p:cNvPr descr="Small black square signaling the facilitator that all content for this slide has been displayed." id="649" name="Google Shape;649;p9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3" name="Shape 653"/>
        <p:cNvGrpSpPr/>
        <p:nvPr/>
      </p:nvGrpSpPr>
      <p:grpSpPr>
        <a:xfrm>
          <a:off x="0" y="0"/>
          <a:ext cx="0" cy="0"/>
          <a:chOff x="0" y="0"/>
          <a:chExt cx="0" cy="0"/>
        </a:xfrm>
      </p:grpSpPr>
      <p:sp>
        <p:nvSpPr>
          <p:cNvPr id="654" name="Google Shape;654;p92"/>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Email Communications</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655" name="Google Shape;655;p92"/>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656" name="Google Shape;656;p92"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0" name="Shape 660"/>
        <p:cNvGrpSpPr/>
        <p:nvPr/>
      </p:nvGrpSpPr>
      <p:grpSpPr>
        <a:xfrm>
          <a:off x="0" y="0"/>
          <a:ext cx="0" cy="0"/>
          <a:chOff x="0" y="0"/>
          <a:chExt cx="0" cy="0"/>
        </a:xfrm>
      </p:grpSpPr>
      <p:sp>
        <p:nvSpPr>
          <p:cNvPr id="661" name="Google Shape;661;p93"/>
          <p:cNvSpPr txBox="1"/>
          <p:nvPr>
            <p:ph idx="1" type="body"/>
          </p:nvPr>
        </p:nvSpPr>
        <p:spPr>
          <a:xfrm>
            <a:off x="311700" y="1638400"/>
            <a:ext cx="8520600" cy="2930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indent="-317500" lvl="1" marL="914400" rtl="0" algn="l">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Discuss the email communications examples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At the end of the activity, everyone should go back to the large group for a debrie</a:t>
            </a:r>
            <a:r>
              <a:rPr lang="en" sz="1400">
                <a:highlight>
                  <a:srgbClr val="FFFF00"/>
                </a:highlight>
              </a:rPr>
              <a:t>f</a:t>
            </a:r>
            <a:endParaRPr sz="1400">
              <a:highlight>
                <a:srgbClr val="FFFF00"/>
              </a:highlight>
            </a:endParaRPr>
          </a:p>
        </p:txBody>
      </p:sp>
      <p:sp>
        <p:nvSpPr>
          <p:cNvPr id="662" name="Google Shape;662;p9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Email Communications</a:t>
            </a:r>
            <a:r>
              <a:rPr lang="en">
                <a:highlight>
                  <a:srgbClr val="FFFF00"/>
                </a:highlight>
              </a:rPr>
              <a:t> Instructions:</a:t>
            </a:r>
            <a:br>
              <a:rPr lang="en">
                <a:highlight>
                  <a:srgbClr val="FFFF00"/>
                </a:highlight>
              </a:rPr>
            </a:br>
            <a:r>
              <a:rPr lang="en">
                <a:highlight>
                  <a:srgbClr val="FFFF00"/>
                </a:highlight>
              </a:rPr>
              <a:t>Virtual Breakout Rooms</a:t>
            </a:r>
            <a:endParaRPr>
              <a:highlight>
                <a:srgbClr val="FFFF00"/>
              </a:highlight>
            </a:endParaRPr>
          </a:p>
        </p:txBody>
      </p:sp>
      <p:sp>
        <p:nvSpPr>
          <p:cNvPr descr="Small black square signaling the facilitator that all content for this slide has been displayed." id="663" name="Google Shape;663;p93"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4"/>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a:p>
            <a:pPr indent="-381000" lvl="0" marL="457200" rtl="0" algn="l">
              <a:spcBef>
                <a:spcPts val="0"/>
              </a:spcBef>
              <a:spcAft>
                <a:spcPts val="0"/>
              </a:spcAft>
              <a:buSzPts val="2400"/>
              <a:buChar char="●"/>
            </a:pPr>
            <a:r>
              <a:rPr lang="en" sz="2400" u="sng"/>
              <a:t>Wrap Up and Evaluations</a:t>
            </a:r>
            <a:endParaRPr sz="2400" u="sng"/>
          </a:p>
        </p:txBody>
      </p:sp>
      <p:sp>
        <p:nvSpPr>
          <p:cNvPr descr="Small black square signaling the facilitator that all content for this slide has been displayed." id="669" name="Google Shape;669;p94"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5"/>
          <p:cNvSpPr txBox="1"/>
          <p:nvPr>
            <p:ph idx="1" type="body"/>
          </p:nvPr>
        </p:nvSpPr>
        <p:spPr>
          <a:xfrm>
            <a:off x="311700" y="1229875"/>
            <a:ext cx="8652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end of this session, participants will have the knowledge and skills to:</a:t>
            </a:r>
            <a:endParaRPr/>
          </a:p>
          <a:p>
            <a:pPr indent="-317500" lvl="0" marL="457200" rtl="0" algn="l">
              <a:spcBef>
                <a:spcPts val="1600"/>
              </a:spcBef>
              <a:spcAft>
                <a:spcPts val="0"/>
              </a:spcAft>
              <a:buSzPts val="1400"/>
              <a:buChar char="●"/>
            </a:pPr>
            <a:r>
              <a:rPr lang="en" sz="1400"/>
              <a:t>Define effective problem solving and effective communication</a:t>
            </a:r>
            <a:endParaRPr sz="1400"/>
          </a:p>
          <a:p>
            <a:pPr indent="-317500" lvl="0" marL="457200" rtl="0" algn="l">
              <a:spcBef>
                <a:spcPts val="0"/>
              </a:spcBef>
              <a:spcAft>
                <a:spcPts val="0"/>
              </a:spcAft>
              <a:buSzPts val="1400"/>
              <a:buChar char="●"/>
            </a:pPr>
            <a:r>
              <a:rPr lang="en" sz="1400"/>
              <a:t>Identify the characteristics of three common types of problems</a:t>
            </a:r>
            <a:endParaRPr sz="1400"/>
          </a:p>
          <a:p>
            <a:pPr indent="-317500" lvl="0" marL="457200" rtl="0" algn="l">
              <a:spcBef>
                <a:spcPts val="0"/>
              </a:spcBef>
              <a:spcAft>
                <a:spcPts val="0"/>
              </a:spcAft>
              <a:buSzPts val="1400"/>
              <a:buChar char="●"/>
            </a:pPr>
            <a:r>
              <a:rPr lang="en" sz="1400"/>
              <a:t>Practice different processes for diagnosing and solving problems</a:t>
            </a:r>
            <a:endParaRPr sz="1400"/>
          </a:p>
          <a:p>
            <a:pPr indent="-317500" lvl="0" marL="457200" rtl="0" algn="l">
              <a:spcBef>
                <a:spcPts val="0"/>
              </a:spcBef>
              <a:spcAft>
                <a:spcPts val="0"/>
              </a:spcAft>
              <a:buSzPts val="1400"/>
              <a:buChar char="●"/>
            </a:pPr>
            <a:r>
              <a:rPr lang="en" sz="1400"/>
              <a:t>Describe the impact of communication style and list factors that can influence individual styles</a:t>
            </a:r>
            <a:endParaRPr sz="1400"/>
          </a:p>
          <a:p>
            <a:pPr indent="-317500" lvl="0" marL="457200" rtl="0" algn="l">
              <a:spcBef>
                <a:spcPts val="0"/>
              </a:spcBef>
              <a:spcAft>
                <a:spcPts val="0"/>
              </a:spcAft>
              <a:buSzPts val="1400"/>
              <a:buChar char="●"/>
            </a:pPr>
            <a:r>
              <a:rPr lang="en" sz="1400"/>
              <a:t>Illustrate the use of expectations and observations to invite conversation and avoid arguments</a:t>
            </a:r>
            <a:endParaRPr sz="1400"/>
          </a:p>
          <a:p>
            <a:pPr indent="-317500" lvl="0" marL="457200" rtl="0" algn="l">
              <a:spcBef>
                <a:spcPts val="0"/>
              </a:spcBef>
              <a:spcAft>
                <a:spcPts val="0"/>
              </a:spcAft>
              <a:buSzPts val="1400"/>
              <a:buChar char="●"/>
            </a:pPr>
            <a:r>
              <a:rPr lang="en" sz="1400"/>
              <a:t>Reflect on the training and identify areas where they can apply what they’ve learned</a:t>
            </a:r>
            <a:endParaRPr sz="1400"/>
          </a:p>
        </p:txBody>
      </p:sp>
      <p:sp>
        <p:nvSpPr>
          <p:cNvPr id="675" name="Google Shape;675;p9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Goals</a:t>
            </a:r>
            <a:endParaRPr/>
          </a:p>
        </p:txBody>
      </p:sp>
      <p:sp>
        <p:nvSpPr>
          <p:cNvPr descr="Small black square signaling the facilitator that all content for this slide has been displayed." id="676" name="Google Shape;676;p9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idx="1" type="body"/>
          </p:nvPr>
        </p:nvSpPr>
        <p:spPr>
          <a:xfrm>
            <a:off x="311700" y="1229875"/>
            <a:ext cx="8652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By the end of this session, participants will have the knowledge and skills to:</a:t>
            </a:r>
            <a:endParaRPr sz="1900"/>
          </a:p>
          <a:p>
            <a:pPr indent="-323850" lvl="0" marL="457200" rtl="0" algn="l">
              <a:spcBef>
                <a:spcPts val="1600"/>
              </a:spcBef>
              <a:spcAft>
                <a:spcPts val="0"/>
              </a:spcAft>
              <a:buSzPts val="1500"/>
              <a:buChar char="●"/>
            </a:pPr>
            <a:r>
              <a:rPr lang="en" sz="1500"/>
              <a:t>Define effective problem solving and effective communication</a:t>
            </a:r>
            <a:endParaRPr sz="1500"/>
          </a:p>
          <a:p>
            <a:pPr indent="-323850" lvl="0" marL="457200" rtl="0" algn="l">
              <a:spcBef>
                <a:spcPts val="0"/>
              </a:spcBef>
              <a:spcAft>
                <a:spcPts val="0"/>
              </a:spcAft>
              <a:buSzPts val="1500"/>
              <a:buChar char="●"/>
            </a:pPr>
            <a:r>
              <a:rPr lang="en" sz="1500"/>
              <a:t>Identify </a:t>
            </a:r>
            <a:r>
              <a:rPr lang="en" sz="1500"/>
              <a:t>the characteristics of three common types of problems</a:t>
            </a:r>
            <a:endParaRPr sz="1500"/>
          </a:p>
          <a:p>
            <a:pPr indent="-323850" lvl="0" marL="457200" rtl="0" algn="l">
              <a:spcBef>
                <a:spcPts val="0"/>
              </a:spcBef>
              <a:spcAft>
                <a:spcPts val="0"/>
              </a:spcAft>
              <a:buSzPts val="1500"/>
              <a:buChar char="●"/>
            </a:pPr>
            <a:r>
              <a:rPr lang="en" sz="1500"/>
              <a:t>Describe the impact of communication style and list factors that can influence individual styles</a:t>
            </a:r>
            <a:endParaRPr sz="1500"/>
          </a:p>
          <a:p>
            <a:pPr indent="-323850" lvl="0" marL="457200" rtl="0" algn="l">
              <a:spcBef>
                <a:spcPts val="0"/>
              </a:spcBef>
              <a:spcAft>
                <a:spcPts val="0"/>
              </a:spcAft>
              <a:buSzPts val="1500"/>
              <a:buChar char="●"/>
            </a:pPr>
            <a:r>
              <a:rPr lang="en" sz="1500"/>
              <a:t>Illustrate the use of expectations and observations to invite conversation and avoid arguments</a:t>
            </a:r>
            <a:endParaRPr sz="1500"/>
          </a:p>
          <a:p>
            <a:pPr indent="-323850" lvl="0" marL="457200" rtl="0" algn="l">
              <a:spcBef>
                <a:spcPts val="0"/>
              </a:spcBef>
              <a:spcAft>
                <a:spcPts val="0"/>
              </a:spcAft>
              <a:buSzPts val="1500"/>
              <a:buChar char="●"/>
            </a:pPr>
            <a:r>
              <a:rPr lang="en" sz="1500"/>
              <a:t>Reflect on the training and identify areas where they can apply what they’ve learned</a:t>
            </a:r>
            <a:endParaRPr sz="1500"/>
          </a:p>
        </p:txBody>
      </p:sp>
      <p:sp>
        <p:nvSpPr>
          <p:cNvPr id="224" name="Google Shape;224;p4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Goals</a:t>
            </a:r>
            <a:endParaRPr/>
          </a:p>
        </p:txBody>
      </p:sp>
      <p:sp>
        <p:nvSpPr>
          <p:cNvPr descr="Small black square signaling the facilitator that all content for this slide has been displayed." id="225" name="Google Shape;225;p4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u="sng"/>
              <a:t>Defining Effective Problem Solving</a:t>
            </a:r>
            <a:endParaRPr sz="2400" u="sng"/>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231" name="Google Shape;231;p4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311700" y="1256050"/>
            <a:ext cx="8520600" cy="203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How do we define a </a:t>
            </a:r>
            <a:r>
              <a:rPr lang="en" sz="6000"/>
              <a:t>Problem?</a:t>
            </a:r>
            <a:endParaRPr sz="6000"/>
          </a:p>
        </p:txBody>
      </p:sp>
      <p:sp>
        <p:nvSpPr>
          <p:cNvPr descr="Small black square signaling the facilitator that all content for this slide has been displayed." id="237" name="Google Shape;237;p4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A group of people with chat bubbles overhead." id="242" name="Google Shape;242;p45"/>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243" name="Google Shape;243;p45"/>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244" name="Google Shape;244;p4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5"/>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How do we define a Problem?</a:t>
            </a:r>
            <a:endParaRPr sz="2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