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48.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8.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3" r:id="rId5"/>
    <p:sldMasterId id="2147483694" r:id="rId6"/>
    <p:sldMasterId id="2147483695" r:id="rId7"/>
    <p:sldMasterId id="2147483696"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Lst>
  <p:sldSz cy="5143500" cx="9144000"/>
  <p:notesSz cx="6858000" cy="9144000"/>
  <p:embeddedFontLst>
    <p:embeddedFont>
      <p:font typeface="Raleway"/>
      <p:regular r:id="rId58"/>
      <p:bold r:id="rId59"/>
      <p:italic r:id="rId60"/>
      <p:boldItalic r:id="rId61"/>
    </p:embeddedFont>
    <p:embeddedFont>
      <p:font typeface="Roboto"/>
      <p:regular r:id="rId62"/>
      <p:bold r:id="rId63"/>
      <p:italic r:id="rId64"/>
      <p:boldItalic r:id="rId65"/>
    </p:embeddedFont>
    <p:embeddedFont>
      <p:font typeface="Source Code Pro"/>
      <p:regular r:id="rId66"/>
      <p:bold r:id="rId67"/>
      <p:italic r:id="rId68"/>
      <p:boldItalic r:id="rId69"/>
    </p:embeddedFont>
    <p:embeddedFont>
      <p:font typeface="Maven Pro"/>
      <p:regular r:id="rId70"/>
      <p:bold r:id="rId71"/>
    </p:embeddedFont>
    <p:embeddedFont>
      <p:font typeface="Oswald"/>
      <p:regular r:id="rId72"/>
      <p:bold r:id="rId73"/>
    </p:embeddedFont>
    <p:embeddedFont>
      <p:font typeface="Merriweather"/>
      <p:regular r:id="rId74"/>
      <p:bold r:id="rId75"/>
      <p:italic r:id="rId76"/>
      <p:boldItalic r:id="rId7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67BBE7C-92B5-45F4-941E-F43DB36C22ED}">
  <a:tblStyle styleId="{B67BBE7C-92B5-45F4-941E-F43DB36C22E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1.xml"/><Relationship Id="rId42" Type="http://schemas.openxmlformats.org/officeDocument/2006/relationships/slide" Target="slides/slide33.xml"/><Relationship Id="rId41" Type="http://schemas.openxmlformats.org/officeDocument/2006/relationships/slide" Target="slides/slide32.xml"/><Relationship Id="rId44" Type="http://schemas.openxmlformats.org/officeDocument/2006/relationships/slide" Target="slides/slide35.xml"/><Relationship Id="rId43" Type="http://schemas.openxmlformats.org/officeDocument/2006/relationships/slide" Target="slides/slide34.xml"/><Relationship Id="rId46" Type="http://schemas.openxmlformats.org/officeDocument/2006/relationships/slide" Target="slides/slide37.xml"/><Relationship Id="rId45" Type="http://schemas.openxmlformats.org/officeDocument/2006/relationships/slide" Target="slides/slide3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notesMaster" Target="notesMasters/notesMaster1.xml"/><Relationship Id="rId48" Type="http://schemas.openxmlformats.org/officeDocument/2006/relationships/slide" Target="slides/slide39.xml"/><Relationship Id="rId47" Type="http://schemas.openxmlformats.org/officeDocument/2006/relationships/slide" Target="slides/slide38.xml"/><Relationship Id="rId49" Type="http://schemas.openxmlformats.org/officeDocument/2006/relationships/slide" Target="slides/slide40.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73" Type="http://schemas.openxmlformats.org/officeDocument/2006/relationships/font" Target="fonts/Oswald-bold.fntdata"/><Relationship Id="rId72" Type="http://schemas.openxmlformats.org/officeDocument/2006/relationships/font" Target="fonts/Oswald-regular.fntdata"/><Relationship Id="rId31" Type="http://schemas.openxmlformats.org/officeDocument/2006/relationships/slide" Target="slides/slide22.xml"/><Relationship Id="rId75" Type="http://schemas.openxmlformats.org/officeDocument/2006/relationships/font" Target="fonts/Merriweather-bold.fntdata"/><Relationship Id="rId30" Type="http://schemas.openxmlformats.org/officeDocument/2006/relationships/slide" Target="slides/slide21.xml"/><Relationship Id="rId74" Type="http://schemas.openxmlformats.org/officeDocument/2006/relationships/font" Target="fonts/Merriweather-regular.fntdata"/><Relationship Id="rId33" Type="http://schemas.openxmlformats.org/officeDocument/2006/relationships/slide" Target="slides/slide24.xml"/><Relationship Id="rId77" Type="http://schemas.openxmlformats.org/officeDocument/2006/relationships/font" Target="fonts/Merriweather-boldItalic.fntdata"/><Relationship Id="rId32" Type="http://schemas.openxmlformats.org/officeDocument/2006/relationships/slide" Target="slides/slide23.xml"/><Relationship Id="rId76" Type="http://schemas.openxmlformats.org/officeDocument/2006/relationships/font" Target="fonts/Merriweather-italic.fntdata"/><Relationship Id="rId35" Type="http://schemas.openxmlformats.org/officeDocument/2006/relationships/slide" Target="slides/slide26.xml"/><Relationship Id="rId34" Type="http://schemas.openxmlformats.org/officeDocument/2006/relationships/slide" Target="slides/slide25.xml"/><Relationship Id="rId71" Type="http://schemas.openxmlformats.org/officeDocument/2006/relationships/font" Target="fonts/MavenPro-bold.fntdata"/><Relationship Id="rId70" Type="http://schemas.openxmlformats.org/officeDocument/2006/relationships/font" Target="fonts/MavenPro-regular.fntdata"/><Relationship Id="rId37" Type="http://schemas.openxmlformats.org/officeDocument/2006/relationships/slide" Target="slides/slide28.xml"/><Relationship Id="rId36" Type="http://schemas.openxmlformats.org/officeDocument/2006/relationships/slide" Target="slides/slide27.xml"/><Relationship Id="rId39" Type="http://schemas.openxmlformats.org/officeDocument/2006/relationships/slide" Target="slides/slide30.xml"/><Relationship Id="rId38" Type="http://schemas.openxmlformats.org/officeDocument/2006/relationships/slide" Target="slides/slide29.xml"/><Relationship Id="rId62" Type="http://schemas.openxmlformats.org/officeDocument/2006/relationships/font" Target="fonts/Roboto-regular.fntdata"/><Relationship Id="rId61" Type="http://schemas.openxmlformats.org/officeDocument/2006/relationships/font" Target="fonts/Raleway-boldItalic.fntdata"/><Relationship Id="rId20" Type="http://schemas.openxmlformats.org/officeDocument/2006/relationships/slide" Target="slides/slide11.xml"/><Relationship Id="rId64" Type="http://schemas.openxmlformats.org/officeDocument/2006/relationships/font" Target="fonts/Roboto-italic.fntdata"/><Relationship Id="rId63" Type="http://schemas.openxmlformats.org/officeDocument/2006/relationships/font" Target="fonts/Roboto-bold.fntdata"/><Relationship Id="rId22" Type="http://schemas.openxmlformats.org/officeDocument/2006/relationships/slide" Target="slides/slide13.xml"/><Relationship Id="rId66" Type="http://schemas.openxmlformats.org/officeDocument/2006/relationships/font" Target="fonts/SourceCodePro-regular.fntdata"/><Relationship Id="rId21" Type="http://schemas.openxmlformats.org/officeDocument/2006/relationships/slide" Target="slides/slide12.xml"/><Relationship Id="rId65" Type="http://schemas.openxmlformats.org/officeDocument/2006/relationships/font" Target="fonts/Roboto-boldItalic.fntdata"/><Relationship Id="rId24" Type="http://schemas.openxmlformats.org/officeDocument/2006/relationships/slide" Target="slides/slide15.xml"/><Relationship Id="rId68" Type="http://schemas.openxmlformats.org/officeDocument/2006/relationships/font" Target="fonts/SourceCodePro-italic.fntdata"/><Relationship Id="rId23" Type="http://schemas.openxmlformats.org/officeDocument/2006/relationships/slide" Target="slides/slide14.xml"/><Relationship Id="rId67" Type="http://schemas.openxmlformats.org/officeDocument/2006/relationships/font" Target="fonts/SourceCodePro-bold.fntdata"/><Relationship Id="rId60" Type="http://schemas.openxmlformats.org/officeDocument/2006/relationships/font" Target="fonts/Raleway-italic.fntdata"/><Relationship Id="rId26" Type="http://schemas.openxmlformats.org/officeDocument/2006/relationships/slide" Target="slides/slide17.xml"/><Relationship Id="rId25" Type="http://schemas.openxmlformats.org/officeDocument/2006/relationships/slide" Target="slides/slide16.xml"/><Relationship Id="rId69" Type="http://schemas.openxmlformats.org/officeDocument/2006/relationships/font" Target="fonts/SourceCodePro-boldItalic.fntdata"/><Relationship Id="rId28" Type="http://schemas.openxmlformats.org/officeDocument/2006/relationships/slide" Target="slides/slide19.xml"/><Relationship Id="rId27" Type="http://schemas.openxmlformats.org/officeDocument/2006/relationships/slide" Target="slides/slide18.xml"/><Relationship Id="rId29" Type="http://schemas.openxmlformats.org/officeDocument/2006/relationships/slide" Target="slides/slide20.xml"/><Relationship Id="rId51" Type="http://schemas.openxmlformats.org/officeDocument/2006/relationships/slide" Target="slides/slide42.xml"/><Relationship Id="rId50" Type="http://schemas.openxmlformats.org/officeDocument/2006/relationships/slide" Target="slides/slide41.xml"/><Relationship Id="rId53" Type="http://schemas.openxmlformats.org/officeDocument/2006/relationships/slide" Target="slides/slide44.xml"/><Relationship Id="rId52" Type="http://schemas.openxmlformats.org/officeDocument/2006/relationships/slide" Target="slides/slide43.xml"/><Relationship Id="rId11" Type="http://schemas.openxmlformats.org/officeDocument/2006/relationships/slide" Target="slides/slide2.xml"/><Relationship Id="rId55" Type="http://schemas.openxmlformats.org/officeDocument/2006/relationships/slide" Target="slides/slide46.xml"/><Relationship Id="rId10" Type="http://schemas.openxmlformats.org/officeDocument/2006/relationships/slide" Target="slides/slide1.xml"/><Relationship Id="rId54" Type="http://schemas.openxmlformats.org/officeDocument/2006/relationships/slide" Target="slides/slide45.xml"/><Relationship Id="rId13" Type="http://schemas.openxmlformats.org/officeDocument/2006/relationships/slide" Target="slides/slide4.xml"/><Relationship Id="rId57" Type="http://schemas.openxmlformats.org/officeDocument/2006/relationships/slide" Target="slides/slide48.xml"/><Relationship Id="rId12" Type="http://schemas.openxmlformats.org/officeDocument/2006/relationships/slide" Target="slides/slide3.xml"/><Relationship Id="rId56" Type="http://schemas.openxmlformats.org/officeDocument/2006/relationships/slide" Target="slides/slide47.xml"/><Relationship Id="rId15" Type="http://schemas.openxmlformats.org/officeDocument/2006/relationships/slide" Target="slides/slide6.xml"/><Relationship Id="rId59" Type="http://schemas.openxmlformats.org/officeDocument/2006/relationships/font" Target="fonts/Raleway-bold.fntdata"/><Relationship Id="rId14" Type="http://schemas.openxmlformats.org/officeDocument/2006/relationships/slide" Target="slides/slide5.xml"/><Relationship Id="rId58" Type="http://schemas.openxmlformats.org/officeDocument/2006/relationships/font" Target="fonts/Raleway-regular.fntdata"/><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dn.pixabay.com/photo/2017/01/31/23/06/communicate-2028004_960_720.png"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BFcjfqmVah8"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projectimplicit.net/resources/study-materials/"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i.org/10.1111/cdep.12424" TargetMode="External"/><Relationship Id="rId3" Type="http://schemas.openxmlformats.org/officeDocument/2006/relationships/hyperlink" Target="https://doi.org/10.1177%2F2372732220980092" TargetMode="External"/><Relationship Id="rId4" Type="http://schemas.openxmlformats.org/officeDocument/2006/relationships/hyperlink" Target="https://doi.org/10.7861/fhj.2020-0233" TargetMode="External"/><Relationship Id="rId5" Type="http://schemas.openxmlformats.org/officeDocument/2006/relationships/hyperlink" Target="https://doi.org/10.1007/s11199-019-01052-w"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gender-decoder.katmatfield.com/"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dn.pixabay.com/photo/2017/01/31/23/06/communicate-2028004_960_720.png"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dn.pixabay.com/photo/2017/01/31/23/06/communicate-2028004_960_720.png"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13a0bd54a63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13a0bd54a63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134a5a33426_2_7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134a5a33426_2_7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C0791B"/>
              </a:buClr>
              <a:buSzPts val="1100"/>
              <a:buFont typeface="Arial"/>
              <a:buNone/>
            </a:pPr>
            <a:r>
              <a:rPr b="1" lang="en">
                <a:solidFill>
                  <a:schemeClr val="dk1"/>
                </a:solidFill>
                <a:highlight>
                  <a:srgbClr val="FFFF00"/>
                </a:highlight>
              </a:rPr>
              <a:t>PREPARATION: </a:t>
            </a:r>
            <a:r>
              <a:rPr lang="en">
                <a:solidFill>
                  <a:schemeClr val="dk1"/>
                </a:solidFill>
                <a:highlight>
                  <a:srgbClr val="FFFF00"/>
                </a:highlight>
              </a:rPr>
              <a:t>edit this slide to match the content you are covering</a:t>
            </a:r>
            <a:endParaRPr>
              <a:solidFill>
                <a:schemeClr val="dk1"/>
              </a:solidFill>
              <a:highlight>
                <a:srgbClr val="FFFF00"/>
              </a:highlight>
            </a:endParaRPr>
          </a:p>
          <a:p>
            <a:pPr indent="0" lvl="0" marL="0" rtl="0" algn="l">
              <a:spcBef>
                <a:spcPts val="0"/>
              </a:spcBef>
              <a:spcAft>
                <a:spcPts val="0"/>
              </a:spcAft>
              <a:buClr>
                <a:srgbClr val="C0791B"/>
              </a:buClr>
              <a:buSzPts val="1100"/>
              <a:buFont typeface="Arial"/>
              <a:buNone/>
            </a:pPr>
            <a:r>
              <a:t/>
            </a:r>
            <a:endParaRPr>
              <a:solidFill>
                <a:schemeClr val="dk1"/>
              </a:solidFill>
            </a:endParaRPr>
          </a:p>
          <a:p>
            <a:pPr indent="0" lvl="0" marL="0" rtl="0" algn="l">
              <a:lnSpc>
                <a:spcPct val="115000"/>
              </a:lnSpc>
              <a:spcBef>
                <a:spcPts val="0"/>
              </a:spcBef>
              <a:spcAft>
                <a:spcPts val="0"/>
              </a:spcAft>
              <a:buClr>
                <a:srgbClr val="C0791B"/>
              </a:buClr>
              <a:buSzPts val="1100"/>
              <a:buFont typeface="Arial"/>
              <a:buNone/>
            </a:pPr>
            <a:r>
              <a:rPr b="1" lang="en">
                <a:solidFill>
                  <a:schemeClr val="dk1"/>
                </a:solidFill>
              </a:rPr>
              <a:t>Agenda</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Our agenda for this session starts by learning about unconscious biases, and their impact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Then we will look at ways to consciously overcome our biases, and strategies for creating more equitable environments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At the end, you will have an opportunity to reflect on what you learn today, and to provide feedback to help us improve future trainings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134a5a33426_2_7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134a5a33426_2_7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134a5a33426_2_7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134a5a33426_2_7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highlight>
                  <a:srgbClr val="00FF00"/>
                </a:highlight>
              </a:rPr>
              <a:t>ONLINE ADAPTATION - Chatter</a:t>
            </a:r>
            <a:endParaRPr b="1" u="sng">
              <a:highlight>
                <a:srgbClr val="00FF00"/>
              </a:highlight>
            </a:endParaRPr>
          </a:p>
          <a:p>
            <a:pPr indent="0" lvl="0" marL="0" rtl="0" algn="l">
              <a:spcBef>
                <a:spcPts val="0"/>
              </a:spcBef>
              <a:spcAft>
                <a:spcPts val="0"/>
              </a:spcAft>
              <a:buNone/>
            </a:pPr>
            <a:r>
              <a:t/>
            </a:r>
            <a:endParaRPr/>
          </a:p>
          <a:p>
            <a:pPr indent="0" lvl="0" marL="0" rtl="0" algn="l">
              <a:spcBef>
                <a:spcPts val="0"/>
              </a:spcBef>
              <a:spcAft>
                <a:spcPts val="0"/>
              </a:spcAft>
              <a:buNone/>
            </a:pPr>
            <a:r>
              <a:rPr b="1" lang="en">
                <a:highlight>
                  <a:srgbClr val="FFFF00"/>
                </a:highlight>
              </a:rPr>
              <a:t>Chatter Setup</a:t>
            </a:r>
            <a:endParaRPr b="1">
              <a:highlight>
                <a:srgbClr val="FFFF00"/>
              </a:highlight>
            </a:endParaRPr>
          </a:p>
          <a:p>
            <a:pPr indent="-298450" lvl="0" marL="457200" rtl="0" algn="l">
              <a:spcBef>
                <a:spcPts val="0"/>
              </a:spcBef>
              <a:spcAft>
                <a:spcPts val="0"/>
              </a:spcAft>
              <a:buClr>
                <a:srgbClr val="000000"/>
              </a:buClr>
              <a:buSzPts val="1100"/>
              <a:buChar char="●"/>
            </a:pPr>
            <a:r>
              <a:rPr lang="en"/>
              <a:t>“What is an unconscious bias?” is a good question to share at this point, and mirrors the question asked during in-person sessions.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Chatter Activity</a:t>
            </a:r>
            <a:endParaRPr/>
          </a:p>
          <a:p>
            <a:pPr indent="-298450" lvl="0" marL="457200" rtl="0" algn="l">
              <a:spcBef>
                <a:spcPts val="0"/>
              </a:spcBef>
              <a:spcAft>
                <a:spcPts val="0"/>
              </a:spcAft>
              <a:buClr>
                <a:srgbClr val="000000"/>
              </a:buClr>
              <a:buSzPts val="1100"/>
              <a:buChar char="●"/>
            </a:pPr>
            <a:r>
              <a:rPr lang="en"/>
              <a:t>Display the slide with the Chatter question</a:t>
            </a:r>
            <a:endParaRPr/>
          </a:p>
          <a:p>
            <a:pPr indent="-298450" lvl="0" marL="457200" rtl="0" algn="l">
              <a:spcBef>
                <a:spcPts val="0"/>
              </a:spcBef>
              <a:spcAft>
                <a:spcPts val="0"/>
              </a:spcAft>
              <a:buClr>
                <a:srgbClr val="000000"/>
              </a:buClr>
              <a:buSzPts val="1100"/>
              <a:buChar char="●"/>
            </a:pPr>
            <a:r>
              <a:rPr lang="en"/>
              <a:t>Remind participants to type their response into chat but WAIT to hit enter</a:t>
            </a:r>
            <a:endParaRPr/>
          </a:p>
          <a:p>
            <a:pPr indent="-298450" lvl="0" marL="457200" rtl="0" algn="l">
              <a:spcBef>
                <a:spcPts val="0"/>
              </a:spcBef>
              <a:spcAft>
                <a:spcPts val="0"/>
              </a:spcAft>
              <a:buClr>
                <a:srgbClr val="000000"/>
              </a:buClr>
              <a:buSzPts val="1100"/>
              <a:buChar char="●"/>
            </a:pPr>
            <a:r>
              <a:rPr lang="en"/>
              <a:t>Give participants a little time to find their chat window and type a response</a:t>
            </a:r>
            <a:endParaRPr/>
          </a:p>
          <a:p>
            <a:pPr indent="-298450" lvl="0" marL="457200" rtl="0" algn="l">
              <a:spcBef>
                <a:spcPts val="0"/>
              </a:spcBef>
              <a:spcAft>
                <a:spcPts val="0"/>
              </a:spcAft>
              <a:buClr>
                <a:srgbClr val="000000"/>
              </a:buClr>
              <a:buSzPts val="1100"/>
              <a:buChar char="●"/>
            </a:pPr>
            <a:r>
              <a:rPr lang="en"/>
              <a:t>Give a brief countdown (3, 2, 1, Chat!)</a:t>
            </a:r>
            <a:endParaRPr/>
          </a:p>
          <a:p>
            <a:pPr indent="-298450" lvl="0" marL="457200" rtl="0" algn="l">
              <a:spcBef>
                <a:spcPts val="0"/>
              </a:spcBef>
              <a:spcAft>
                <a:spcPts val="0"/>
              </a:spcAft>
              <a:buClr>
                <a:srgbClr val="000000"/>
              </a:buClr>
              <a:buSzPts val="1100"/>
              <a:buChar char="●"/>
            </a:pPr>
            <a:r>
              <a:rPr lang="en"/>
              <a:t>As the responses scroll through the chat window, call out a few examples</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i="1" lang="en">
                <a:solidFill>
                  <a:schemeClr val="dk1"/>
                </a:solidFill>
              </a:rPr>
              <a:t>Image available free for commercial use without attribution from: </a:t>
            </a:r>
            <a:r>
              <a:rPr i="1" lang="en" u="sng">
                <a:solidFill>
                  <a:schemeClr val="hlink"/>
                </a:solidFill>
                <a:hlinkClick r:id="rId2"/>
              </a:rPr>
              <a:t>https://cdn.pixabay.com/photo/2017/01/31/23/06/communicate-2028004_960_720.png</a:t>
            </a:r>
            <a:r>
              <a:rPr i="1" lang="en">
                <a:solidFill>
                  <a:schemeClr val="dk1"/>
                </a:solidFill>
              </a:rPr>
              <a:t>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134a5a33426_2_7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134a5a33426_2_7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The Blind Spot video</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This video helps define blind spots (a type of unconscious bias) and their impact on our personal and professional lives</a:t>
            </a:r>
            <a:endParaRPr i="1">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i="1" lang="en">
                <a:solidFill>
                  <a:schemeClr val="dk1"/>
                </a:solidFill>
              </a:rPr>
              <a:t>Video available from: </a:t>
            </a:r>
            <a:r>
              <a:rPr i="1" lang="en" u="sng">
                <a:solidFill>
                  <a:schemeClr val="hlink"/>
                </a:solidFill>
                <a:hlinkClick r:id="rId2"/>
              </a:rPr>
              <a:t>https://youtu.be/BFcjfqmVah8</a:t>
            </a:r>
            <a:endParaRPr i="1">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134a5a33426_2_7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134a5a33426_2_7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highlight>
                  <a:srgbClr val="F7B7F7"/>
                </a:highlight>
              </a:rPr>
              <a:t>NOTE: this is an animated slide.</a:t>
            </a:r>
            <a:endParaRPr b="1">
              <a:solidFill>
                <a:schemeClr val="dk1"/>
              </a:solidFill>
              <a:highlight>
                <a:srgbClr val="F7B7F7"/>
              </a:highlight>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Defining bias</a:t>
            </a:r>
            <a:endParaRPr b="1">
              <a:solidFill>
                <a:schemeClr val="dk1"/>
              </a:solidFill>
            </a:endParaRPr>
          </a:p>
          <a:p>
            <a:pPr indent="-298450" lvl="0" marL="457200" rtl="0" algn="l">
              <a:spcBef>
                <a:spcPts val="0"/>
              </a:spcBef>
              <a:spcAft>
                <a:spcPts val="0"/>
              </a:spcAft>
              <a:buClr>
                <a:schemeClr val="dk1"/>
              </a:buClr>
              <a:buSzPts val="1100"/>
              <a:buFont typeface="Nunito"/>
              <a:buChar char="●"/>
            </a:pPr>
            <a:r>
              <a:rPr lang="en">
                <a:solidFill>
                  <a:schemeClr val="dk1"/>
                </a:solidFill>
              </a:rPr>
              <a:t>Invite participants to share their ideas about the definition of bias</a:t>
            </a:r>
            <a:endParaRPr>
              <a:solidFill>
                <a:schemeClr val="dk1"/>
              </a:solidFill>
            </a:endParaRPr>
          </a:p>
          <a:p>
            <a:pPr indent="-298450" lvl="0" marL="457200" rtl="0" algn="l">
              <a:spcBef>
                <a:spcPts val="0"/>
              </a:spcBef>
              <a:spcAft>
                <a:spcPts val="0"/>
              </a:spcAft>
              <a:buClr>
                <a:schemeClr val="dk1"/>
              </a:buClr>
              <a:buSzPts val="1100"/>
              <a:buFont typeface="Nunito"/>
              <a:buChar char="●"/>
            </a:pPr>
            <a:r>
              <a:rPr lang="en">
                <a:solidFill>
                  <a:schemeClr val="dk1"/>
                </a:solidFill>
              </a:rPr>
              <a:t>Some of the ideas that are commonly shared include:</a:t>
            </a:r>
            <a:endParaRPr>
              <a:solidFill>
                <a:schemeClr val="dk1"/>
              </a:solidFill>
            </a:endParaRPr>
          </a:p>
          <a:p>
            <a:pPr indent="-298450" lvl="1" marL="914400" rtl="0" algn="l">
              <a:spcBef>
                <a:spcPts val="0"/>
              </a:spcBef>
              <a:spcAft>
                <a:spcPts val="0"/>
              </a:spcAft>
              <a:buClr>
                <a:schemeClr val="dk1"/>
              </a:buClr>
              <a:buSzPts val="1100"/>
              <a:buFont typeface="Nunito"/>
              <a:buChar char="○"/>
            </a:pPr>
            <a:r>
              <a:rPr lang="en">
                <a:solidFill>
                  <a:schemeClr val="dk1"/>
                </a:solidFill>
              </a:rPr>
              <a:t>A preference for one thing over another</a:t>
            </a:r>
            <a:endParaRPr>
              <a:solidFill>
                <a:schemeClr val="dk1"/>
              </a:solidFill>
            </a:endParaRPr>
          </a:p>
          <a:p>
            <a:pPr indent="-298450" lvl="1" marL="914400" rtl="0" algn="l">
              <a:spcBef>
                <a:spcPts val="0"/>
              </a:spcBef>
              <a:spcAft>
                <a:spcPts val="0"/>
              </a:spcAft>
              <a:buClr>
                <a:schemeClr val="dk1"/>
              </a:buClr>
              <a:buSzPts val="1100"/>
              <a:buFont typeface="Nunito"/>
              <a:buChar char="○"/>
            </a:pPr>
            <a:r>
              <a:rPr lang="en">
                <a:solidFill>
                  <a:schemeClr val="dk1"/>
                </a:solidFill>
              </a:rPr>
              <a:t>An assumption</a:t>
            </a:r>
            <a:endParaRPr>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Understanding bias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Biases are preferences for or against people, groups, things, environments, situations, etc.</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Biases are formed naturally based on our past experiences, and help us to understand and categorize the world around us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134a5a33426_2_7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134a5a33426_2_7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highlight>
                  <a:srgbClr val="F7B7F7"/>
                </a:highlight>
              </a:rPr>
              <a:t>NOTE: this is an animated slide.</a:t>
            </a:r>
            <a:endParaRPr b="1">
              <a:solidFill>
                <a:schemeClr val="dk1"/>
              </a:solidFill>
              <a:highlight>
                <a:srgbClr val="F7B7F7"/>
              </a:highlight>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Unconscious bias is a natural result of human evolution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Our brains use past experience to help make decisions about current situations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This is natural, and unconscious; we are not aware that it happens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Bias is a survival mechanism</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earliest human brains evolved to use shortcuts to help keep us alive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Being able to rapidly identify and categorize new stimuli is essential to survival</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earliest humans needed to know - fast - whether something was a threat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Our brains down-select inputs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It’s not possible for our brains to actively process every piece of information we are exposed to</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 we grow, we naturally start to make assumptions about how the world works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We learn to ignore “the way things are” so that we can focus on new inputs and experiences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For example, we don’t actively pay attention to walking up and down a familiar staircase - but we have to watch where we’re going on stairs that aren’t a familiar size/shape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Similarly, we unconsciously estimate how much force is required to pick up an object - and it can feel awkward to pick up something that is much lighter or heavier than expected</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We are also influenced by the people around us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It is natural to assume that familiar people and places are safer than unfamiliar ones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We are born with a natural hesitation to “new” things: young children often prefer familiar foods, toys, and people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We can overcome these fears, but that takes conscious effort</a:t>
            </a:r>
            <a:endParaRPr>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134a5a33426_2_7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134a5a33426_2_7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highlight>
                  <a:srgbClr val="F7B7F7"/>
                </a:highlight>
              </a:rPr>
              <a:t>NOTE: this is an animated slide.</a:t>
            </a:r>
            <a:endParaRPr b="1">
              <a:solidFill>
                <a:schemeClr val="dk1"/>
              </a:solidFill>
              <a:highlight>
                <a:srgbClr val="F7B7F7"/>
              </a:highlight>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Defining unconscious bias</a:t>
            </a:r>
            <a:endParaRPr b="1">
              <a:solidFill>
                <a:schemeClr val="dk1"/>
              </a:solidFill>
            </a:endParaRPr>
          </a:p>
          <a:p>
            <a:pPr indent="-298450" lvl="0" marL="457200" rtl="0" algn="l">
              <a:spcBef>
                <a:spcPts val="0"/>
              </a:spcBef>
              <a:spcAft>
                <a:spcPts val="0"/>
              </a:spcAft>
              <a:buClr>
                <a:schemeClr val="dk1"/>
              </a:buClr>
              <a:buSzPts val="1100"/>
              <a:buFont typeface="Nunito"/>
              <a:buChar char="●"/>
            </a:pPr>
            <a:r>
              <a:rPr lang="en">
                <a:solidFill>
                  <a:schemeClr val="dk1"/>
                </a:solidFill>
              </a:rPr>
              <a:t>Invite participants to share their ideas about the definition of unconscious bias; how is it different from “regular” biases or preferences?</a:t>
            </a:r>
            <a:endParaRPr>
              <a:solidFill>
                <a:schemeClr val="dk1"/>
              </a:solidFill>
            </a:endParaRPr>
          </a:p>
          <a:p>
            <a:pPr indent="-298450" lvl="0" marL="457200" rtl="0" algn="l">
              <a:spcBef>
                <a:spcPts val="0"/>
              </a:spcBef>
              <a:spcAft>
                <a:spcPts val="0"/>
              </a:spcAft>
              <a:buClr>
                <a:schemeClr val="dk1"/>
              </a:buClr>
              <a:buSzPts val="1100"/>
              <a:buFont typeface="Nunito"/>
              <a:buChar char="●"/>
            </a:pPr>
            <a:r>
              <a:rPr lang="en">
                <a:solidFill>
                  <a:schemeClr val="dk1"/>
                </a:solidFill>
              </a:rPr>
              <a:t>Some of the ideas that are commonly shared include:</a:t>
            </a:r>
            <a:endParaRPr>
              <a:solidFill>
                <a:schemeClr val="dk1"/>
              </a:solidFill>
            </a:endParaRPr>
          </a:p>
          <a:p>
            <a:pPr indent="-298450" lvl="1" marL="914400" rtl="0" algn="l">
              <a:spcBef>
                <a:spcPts val="0"/>
              </a:spcBef>
              <a:spcAft>
                <a:spcPts val="0"/>
              </a:spcAft>
              <a:buClr>
                <a:schemeClr val="dk1"/>
              </a:buClr>
              <a:buSzPts val="1100"/>
              <a:buFont typeface="Nunito"/>
              <a:buChar char="○"/>
            </a:pPr>
            <a:r>
              <a:rPr lang="en">
                <a:solidFill>
                  <a:schemeClr val="dk1"/>
                </a:solidFill>
              </a:rPr>
              <a:t>A bias you don’t know you have</a:t>
            </a:r>
            <a:endParaRPr>
              <a:solidFill>
                <a:schemeClr val="dk1"/>
              </a:solidFill>
            </a:endParaRPr>
          </a:p>
          <a:p>
            <a:pPr indent="-298450" lvl="1" marL="914400" rtl="0" algn="l">
              <a:spcBef>
                <a:spcPts val="0"/>
              </a:spcBef>
              <a:spcAft>
                <a:spcPts val="0"/>
              </a:spcAft>
              <a:buClr>
                <a:schemeClr val="dk1"/>
              </a:buClr>
              <a:buSzPts val="1100"/>
              <a:buFont typeface="Nunito"/>
              <a:buChar char="○"/>
            </a:pPr>
            <a:r>
              <a:rPr lang="en">
                <a:solidFill>
                  <a:schemeClr val="dk1"/>
                </a:solidFill>
              </a:rPr>
              <a:t>An assumption</a:t>
            </a:r>
            <a:endParaRPr>
              <a:solidFill>
                <a:schemeClr val="dk1"/>
              </a:solidFill>
            </a:endParaRPr>
          </a:p>
          <a:p>
            <a:pPr indent="-298450" lvl="1" marL="914400" rtl="0" algn="l">
              <a:spcBef>
                <a:spcPts val="0"/>
              </a:spcBef>
              <a:spcAft>
                <a:spcPts val="0"/>
              </a:spcAft>
              <a:buClr>
                <a:schemeClr val="dk1"/>
              </a:buClr>
              <a:buSzPts val="1100"/>
              <a:buFont typeface="Nunito"/>
              <a:buChar char="○"/>
            </a:pPr>
            <a:r>
              <a:rPr lang="en">
                <a:solidFill>
                  <a:schemeClr val="dk1"/>
                </a:solidFill>
              </a:rPr>
              <a:t>Preferring familiar people, situations, or things</a:t>
            </a:r>
            <a:endParaRPr>
              <a:solidFill>
                <a:schemeClr val="dk1"/>
              </a:solidFill>
            </a:endParaRPr>
          </a:p>
          <a:p>
            <a:pPr indent="-298450" lvl="1" marL="914400" rtl="0" algn="l">
              <a:spcBef>
                <a:spcPts val="0"/>
              </a:spcBef>
              <a:spcAft>
                <a:spcPts val="0"/>
              </a:spcAft>
              <a:buClr>
                <a:schemeClr val="dk1"/>
              </a:buClr>
              <a:buSzPts val="1100"/>
              <a:buFont typeface="Nunito"/>
              <a:buChar char="○"/>
            </a:pPr>
            <a:r>
              <a:rPr lang="en">
                <a:solidFill>
                  <a:schemeClr val="dk1"/>
                </a:solidFill>
              </a:rPr>
              <a:t>Choosing something without knowing why</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Understanding unconscious bias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An unconscious bias is commonly defined as a preference that forms without conscious thought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Unconscious biases develop from our experiences, and it is natural to develop a preference for familiar people, places and things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This is called an affinity, similarity, or “like me” bias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Unconscious biases are often the source of social stereotypes, particularly when they are based on characteristics like race, gender, age or physical appearance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134a5a33426_2_7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134a5a33426_2_7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Affinity or “like me” bias</a:t>
            </a:r>
            <a:endParaRPr b="1"/>
          </a:p>
          <a:p>
            <a:pPr indent="-298450" lvl="0" marL="457200" rtl="0" algn="l">
              <a:spcBef>
                <a:spcPts val="0"/>
              </a:spcBef>
              <a:spcAft>
                <a:spcPts val="0"/>
              </a:spcAft>
              <a:buSzPts val="1100"/>
              <a:buChar char="●"/>
            </a:pPr>
            <a:r>
              <a:rPr lang="en"/>
              <a:t>A preference for people who are like you in some way</a:t>
            </a:r>
            <a:endParaRPr/>
          </a:p>
          <a:p>
            <a:pPr indent="-298450" lvl="0" marL="457200" rtl="0" algn="l">
              <a:spcBef>
                <a:spcPts val="0"/>
              </a:spcBef>
              <a:spcAft>
                <a:spcPts val="0"/>
              </a:spcAft>
              <a:buSzPts val="1100"/>
              <a:buChar char="●"/>
            </a:pPr>
            <a:r>
              <a:rPr lang="en"/>
              <a:t>For example, when meeting a group of strangers we naturally gravitate towards the people who “look” most like us</a:t>
            </a:r>
            <a:endParaRPr/>
          </a:p>
          <a:p>
            <a:pPr indent="-298450" lvl="0" marL="457200" rtl="0" algn="l">
              <a:spcBef>
                <a:spcPts val="0"/>
              </a:spcBef>
              <a:spcAft>
                <a:spcPts val="0"/>
              </a:spcAft>
              <a:buSzPts val="1100"/>
              <a:buChar char="●"/>
            </a:pPr>
            <a:r>
              <a:rPr lang="en"/>
              <a:t>In the workplace, affinity bias can impact who is selected for interviews, who is given new projects, who is hired or promoted, etc.</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Confirmation bias</a:t>
            </a:r>
            <a:endParaRPr b="1"/>
          </a:p>
          <a:p>
            <a:pPr indent="-298450" lvl="0" marL="457200" rtl="0" algn="l">
              <a:spcBef>
                <a:spcPts val="0"/>
              </a:spcBef>
              <a:spcAft>
                <a:spcPts val="0"/>
              </a:spcAft>
              <a:buSzPts val="1100"/>
              <a:buChar char="●"/>
            </a:pPr>
            <a:r>
              <a:rPr lang="en"/>
              <a:t>Making new decisions that are aligned with our existing experiences or beliefs</a:t>
            </a:r>
            <a:endParaRPr/>
          </a:p>
          <a:p>
            <a:pPr indent="-298450" lvl="0" marL="457200" rtl="0" algn="l">
              <a:spcBef>
                <a:spcPts val="0"/>
              </a:spcBef>
              <a:spcAft>
                <a:spcPts val="0"/>
              </a:spcAft>
              <a:buSzPts val="1100"/>
              <a:buChar char="●"/>
            </a:pPr>
            <a:r>
              <a:rPr lang="en"/>
              <a:t>For example, if your primary caregivers in early childhood were female you may be less likely to hire a male babysitter</a:t>
            </a:r>
            <a:endParaRPr/>
          </a:p>
          <a:p>
            <a:pPr indent="-298450" lvl="0" marL="457200" rtl="0" algn="l">
              <a:spcBef>
                <a:spcPts val="0"/>
              </a:spcBef>
              <a:spcAft>
                <a:spcPts val="0"/>
              </a:spcAft>
              <a:buSzPts val="1100"/>
              <a:buChar char="●"/>
            </a:pPr>
            <a:r>
              <a:rPr lang="en"/>
              <a:t>In the workplace, confirmation bias can impact how individuals are evaluated and who gets which opportunities (e.g., assuming that a woman in the workplace is a secretary)</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Perception bias</a:t>
            </a:r>
            <a:endParaRPr b="1"/>
          </a:p>
          <a:p>
            <a:pPr indent="-298450" lvl="0" marL="457200" rtl="0" algn="l">
              <a:spcBef>
                <a:spcPts val="0"/>
              </a:spcBef>
              <a:spcAft>
                <a:spcPts val="0"/>
              </a:spcAft>
              <a:buSzPts val="1100"/>
              <a:buChar char="●"/>
            </a:pPr>
            <a:r>
              <a:rPr lang="en"/>
              <a:t>Occurs when we rely on stereotypes and assumptions, instead of facts</a:t>
            </a:r>
            <a:endParaRPr/>
          </a:p>
          <a:p>
            <a:pPr indent="-298450" lvl="0" marL="457200" rtl="0" algn="l">
              <a:spcBef>
                <a:spcPts val="0"/>
              </a:spcBef>
              <a:spcAft>
                <a:spcPts val="0"/>
              </a:spcAft>
              <a:buSzPts val="1100"/>
              <a:buChar char="●"/>
            </a:pPr>
            <a:r>
              <a:rPr lang="en"/>
              <a:t>For example, asking for “a big, strong man” to help with physical tasks or asking a woman to clean the break room</a:t>
            </a:r>
            <a:endParaRPr/>
          </a:p>
          <a:p>
            <a:pPr indent="-298450" lvl="0" marL="457200" rtl="0" algn="l">
              <a:spcBef>
                <a:spcPts val="0"/>
              </a:spcBef>
              <a:spcAft>
                <a:spcPts val="0"/>
              </a:spcAft>
              <a:buSzPts val="1100"/>
              <a:buChar char="●"/>
            </a:pPr>
            <a:r>
              <a:rPr lang="en"/>
              <a:t>In the workplace, perception bias can prevent us from recognizing and leveraging individuals’ actual strengths - or from giving them opportunities to grow in new areas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Anchor bias</a:t>
            </a:r>
            <a:endParaRPr b="1"/>
          </a:p>
          <a:p>
            <a:pPr indent="-298450" lvl="0" marL="457200" rtl="0" algn="l">
              <a:spcBef>
                <a:spcPts val="0"/>
              </a:spcBef>
              <a:spcAft>
                <a:spcPts val="0"/>
              </a:spcAft>
              <a:buSzPts val="1100"/>
              <a:buChar char="●"/>
            </a:pPr>
            <a:r>
              <a:rPr lang="en"/>
              <a:t>When we focus on a particular fact, experience, or action and use that as the basis for new decisions or activities; we commonly anchor on the first piece of information we encounter</a:t>
            </a:r>
            <a:endParaRPr/>
          </a:p>
          <a:p>
            <a:pPr indent="-298450" lvl="0" marL="457200" rtl="0" algn="l">
              <a:spcBef>
                <a:spcPts val="0"/>
              </a:spcBef>
              <a:spcAft>
                <a:spcPts val="0"/>
              </a:spcAft>
              <a:buSzPts val="1100"/>
              <a:buChar char="●"/>
            </a:pPr>
            <a:r>
              <a:rPr lang="en"/>
              <a:t>For example, the first price discussed in a negotiation often “anchors” the rest of the conversation; starting with a very high number tends to lead to a higher final price than if the first number was closer to fair market value</a:t>
            </a:r>
            <a:endParaRPr/>
          </a:p>
          <a:p>
            <a:pPr indent="-298450" lvl="0" marL="457200" rtl="0" algn="l">
              <a:spcBef>
                <a:spcPts val="0"/>
              </a:spcBef>
              <a:spcAft>
                <a:spcPts val="0"/>
              </a:spcAft>
              <a:buSzPts val="1100"/>
              <a:buChar char="●"/>
            </a:pPr>
            <a:r>
              <a:rPr lang="en"/>
              <a:t>In the workplace, this impact is often seen in salary negotiations - starting with a low number anchors both parties to that salary range, and the final compensation tends to be lower than if the discussion started at a higher number</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Blind spot bias</a:t>
            </a:r>
            <a:endParaRPr b="1"/>
          </a:p>
          <a:p>
            <a:pPr indent="-298450" lvl="0" marL="457200" rtl="0" algn="l">
              <a:spcBef>
                <a:spcPts val="0"/>
              </a:spcBef>
              <a:spcAft>
                <a:spcPts val="0"/>
              </a:spcAft>
              <a:buSzPts val="1100"/>
              <a:buChar char="●"/>
            </a:pPr>
            <a:r>
              <a:rPr lang="en"/>
              <a:t>This is the inability to recognize our own biases, even if we see bias in others</a:t>
            </a:r>
            <a:endParaRPr/>
          </a:p>
          <a:p>
            <a:pPr indent="-298450" lvl="0" marL="457200" rtl="0" algn="l">
              <a:spcBef>
                <a:spcPts val="0"/>
              </a:spcBef>
              <a:spcAft>
                <a:spcPts val="0"/>
              </a:spcAft>
              <a:buSzPts val="1100"/>
              <a:buChar char="●"/>
            </a:pPr>
            <a:r>
              <a:rPr lang="en"/>
              <a:t>For example, we are more likely to notice when someone else is making poor decisions than when we act in similar ways</a:t>
            </a:r>
            <a:endParaRPr/>
          </a:p>
          <a:p>
            <a:pPr indent="-298450" lvl="0" marL="457200" rtl="0" algn="l">
              <a:spcBef>
                <a:spcPts val="0"/>
              </a:spcBef>
              <a:spcAft>
                <a:spcPts val="0"/>
              </a:spcAft>
              <a:buSzPts val="1100"/>
              <a:buChar char="●"/>
            </a:pPr>
            <a:r>
              <a:rPr lang="en"/>
              <a:t>In the workplace, blind spot biases can lead us to judge others’ work more critically than our own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134a5a33426_2_7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134a5a33426_2_7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C0791B"/>
              </a:buClr>
              <a:buSzPts val="1100"/>
              <a:buFont typeface="Arial"/>
              <a:buNone/>
            </a:pPr>
            <a:r>
              <a:rPr b="1" lang="en">
                <a:solidFill>
                  <a:schemeClr val="dk1"/>
                </a:solidFill>
                <a:highlight>
                  <a:srgbClr val="FFFF00"/>
                </a:highlight>
              </a:rPr>
              <a:t>PREPARATION: </a:t>
            </a:r>
            <a:r>
              <a:rPr lang="en">
                <a:solidFill>
                  <a:schemeClr val="dk1"/>
                </a:solidFill>
                <a:highlight>
                  <a:srgbClr val="FFFF00"/>
                </a:highlight>
              </a:rPr>
              <a:t>edit this slide to match the content you are covering</a:t>
            </a:r>
            <a:endParaRPr>
              <a:solidFill>
                <a:schemeClr val="dk1"/>
              </a:solidFill>
              <a:highlight>
                <a:srgbClr val="FFFF00"/>
              </a:highlight>
            </a:endParaRPr>
          </a:p>
          <a:p>
            <a:pPr indent="0" lvl="0" marL="0" rtl="0" algn="l">
              <a:spcBef>
                <a:spcPts val="0"/>
              </a:spcBef>
              <a:spcAft>
                <a:spcPts val="0"/>
              </a:spcAft>
              <a:buClr>
                <a:srgbClr val="C0791B"/>
              </a:buClr>
              <a:buSzPts val="1100"/>
              <a:buFont typeface="Arial"/>
              <a:buNone/>
            </a:pPr>
            <a:r>
              <a:t/>
            </a:r>
            <a:endParaRPr>
              <a:solidFill>
                <a:schemeClr val="dk1"/>
              </a:solidFill>
            </a:endParaRPr>
          </a:p>
          <a:p>
            <a:pPr indent="0" lvl="0" marL="0" rtl="0" algn="l">
              <a:lnSpc>
                <a:spcPct val="115000"/>
              </a:lnSpc>
              <a:spcBef>
                <a:spcPts val="0"/>
              </a:spcBef>
              <a:spcAft>
                <a:spcPts val="0"/>
              </a:spcAft>
              <a:buClr>
                <a:srgbClr val="C0791B"/>
              </a:buClr>
              <a:buSzPts val="1100"/>
              <a:buFont typeface="Arial"/>
              <a:buNone/>
            </a:pPr>
            <a:r>
              <a:rPr b="1" lang="en">
                <a:solidFill>
                  <a:schemeClr val="dk1"/>
                </a:solidFill>
              </a:rPr>
              <a:t>Agenda</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Now that we have a better idea of what unconscious bias is, we’re going to turn our attention to understanding the impact of these biases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134a5a33426_2_7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134a5a33426_2_7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Recognizing unconscious biases</a:t>
            </a:r>
            <a:endParaRPr/>
          </a:p>
          <a:p>
            <a:pPr indent="-298450" lvl="0" marL="457200" rtl="0" algn="l">
              <a:spcBef>
                <a:spcPts val="0"/>
              </a:spcBef>
              <a:spcAft>
                <a:spcPts val="0"/>
              </a:spcAft>
              <a:buSzPts val="1100"/>
              <a:buChar char="●"/>
            </a:pPr>
            <a:r>
              <a:rPr lang="en"/>
              <a:t>All of us have unconscious biases, but they vary based on our own experiences and background</a:t>
            </a:r>
            <a:endParaRPr/>
          </a:p>
          <a:p>
            <a:pPr indent="-298450" lvl="0" marL="457200" rtl="0" algn="l">
              <a:spcBef>
                <a:spcPts val="0"/>
              </a:spcBef>
              <a:spcAft>
                <a:spcPts val="0"/>
              </a:spcAft>
              <a:buSzPts val="1100"/>
              <a:buChar char="●"/>
            </a:pPr>
            <a:r>
              <a:rPr lang="en"/>
              <a:t>Understanding ourselves and how our experiences shape our beliefs and behaviors is important</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Project Implicit</a:t>
            </a:r>
            <a:endParaRPr/>
          </a:p>
          <a:p>
            <a:pPr indent="-298450" lvl="0" marL="457200" rtl="0" algn="l">
              <a:spcBef>
                <a:spcPts val="0"/>
              </a:spcBef>
              <a:spcAft>
                <a:spcPts val="0"/>
              </a:spcAft>
              <a:buSzPts val="1100"/>
              <a:buChar char="●"/>
            </a:pPr>
            <a:r>
              <a:rPr lang="en"/>
              <a:t>Researchers at Harvard University spent many years figuring out how to uncover individuals’ unconscious biases</a:t>
            </a:r>
            <a:endParaRPr/>
          </a:p>
          <a:p>
            <a:pPr indent="-298450" lvl="0" marL="457200" rtl="0" algn="l">
              <a:spcBef>
                <a:spcPts val="0"/>
              </a:spcBef>
              <a:spcAft>
                <a:spcPts val="0"/>
              </a:spcAft>
              <a:buSzPts val="1100"/>
              <a:buChar char="●"/>
            </a:pPr>
            <a:r>
              <a:rPr lang="en"/>
              <a:t>They created a number of “implicit association tests” that can be taken online by anyone</a:t>
            </a:r>
            <a:endParaRPr/>
          </a:p>
          <a:p>
            <a:pPr indent="-298450" lvl="0" marL="457200" rtl="0" algn="l">
              <a:spcBef>
                <a:spcPts val="0"/>
              </a:spcBef>
              <a:spcAft>
                <a:spcPts val="0"/>
              </a:spcAft>
              <a:buSzPts val="1100"/>
              <a:buChar char="●"/>
            </a:pPr>
            <a:r>
              <a:rPr lang="en"/>
              <a:t>These tests measure individuals’ instinctual reactions to various stimuli (photos, images, words, etc.)</a:t>
            </a:r>
            <a:endParaRPr/>
          </a:p>
          <a:p>
            <a:pPr indent="-298450" lvl="0" marL="457200" rtl="0" algn="l">
              <a:spcBef>
                <a:spcPts val="0"/>
              </a:spcBef>
              <a:spcAft>
                <a:spcPts val="0"/>
              </a:spcAft>
              <a:buSzPts val="1100"/>
              <a:buChar char="●"/>
            </a:pPr>
            <a:r>
              <a:rPr lang="en"/>
              <a:t>The goal is to help participants identify and measure their own unconscious biases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Understanding ourselves</a:t>
            </a:r>
            <a:endParaRPr b="1"/>
          </a:p>
          <a:p>
            <a:pPr indent="-298450" lvl="0" marL="457200" rtl="0" algn="l">
              <a:spcBef>
                <a:spcPts val="0"/>
              </a:spcBef>
              <a:spcAft>
                <a:spcPts val="0"/>
              </a:spcAft>
              <a:buSzPts val="1100"/>
              <a:buChar char="●"/>
            </a:pPr>
            <a:r>
              <a:rPr lang="en"/>
              <a:t>Taking these implicit assumption tests can reveal uncomfortable truths - and can lead to confusion, particularly when our unconscious biases don’t align with our conscious beliefs</a:t>
            </a:r>
            <a:endParaRPr/>
          </a:p>
          <a:p>
            <a:pPr indent="-298450" lvl="0" marL="457200" rtl="0" algn="l">
              <a:spcBef>
                <a:spcPts val="0"/>
              </a:spcBef>
              <a:spcAft>
                <a:spcPts val="0"/>
              </a:spcAft>
              <a:buSzPts val="1100"/>
              <a:buChar char="●"/>
            </a:pPr>
            <a:r>
              <a:rPr lang="en"/>
              <a:t>It is very common for someone to actively value diversity, but to discover unconscious biases when they take implicit assumption tests</a:t>
            </a:r>
            <a:endParaRPr/>
          </a:p>
          <a:p>
            <a:pPr indent="-298450" lvl="0" marL="457200" rtl="0" algn="l">
              <a:spcBef>
                <a:spcPts val="0"/>
              </a:spcBef>
              <a:spcAft>
                <a:spcPts val="0"/>
              </a:spcAft>
              <a:buSzPts val="1100"/>
              <a:buChar char="●"/>
            </a:pPr>
            <a:r>
              <a:rPr lang="en"/>
              <a:t>The key is to use the test results to try to understand yourself better - what about your own background might have led you to develop that unconscious bias?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u="sng"/>
              <a:t>Facilitation Note</a:t>
            </a:r>
            <a:r>
              <a:rPr b="1" lang="en"/>
              <a:t>:</a:t>
            </a:r>
            <a:endParaRPr b="1"/>
          </a:p>
          <a:p>
            <a:pPr indent="0" lvl="0" marL="0" rtl="0" algn="l">
              <a:spcBef>
                <a:spcPts val="0"/>
              </a:spcBef>
              <a:spcAft>
                <a:spcPts val="0"/>
              </a:spcAft>
              <a:buNone/>
            </a:pPr>
            <a:r>
              <a:rPr lang="en"/>
              <a:t>Ideally, you will share your own story about taking one or more of these implicit bias tests, learning something about yourself, and figuring out how that connects to your own background. As an example, consider this story that Katy Colbry shares when facilitating this session: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 took the implicit assumption test about gender and careers, and was startled to discover that I have a pretty strong unconscious bias towards the idea that women should be at home with children, and men should go to work outside the home. This really bothered me, because it is absolutely not aligned with my conscious beliefs - or my actual behaviors. I work full-time outside the home, as does my spouse, and together we are raising four children. My work is a huge part of my personal identity, but so is my role as a parent. I deeply believe that caregivers should all have a choice about whether and how to balance their personal and professional responsibilities. However, in reflecting on these results I realized that I was raised by a mom who quit working outside the home when I was born. As a toddler, I literally learned to define the word “work” as the place that my dad went everyday, while “home” described the place where I stayed with my mom and my siblings. That experience was a fundamental part of my development, and led to a deeply ingrained, unconscious association between “work” being for men, and “home” being for women.”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134a5a33426_2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134a5a33426_2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Char char="●"/>
            </a:pPr>
            <a:r>
              <a:rPr lang="en"/>
              <a:t>Update this slide with your information, the hosts, etc.</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134a5a33426_2_7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134a5a33426_2_7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u="sng"/>
              <a:t>Activity Instructions</a:t>
            </a:r>
            <a:endParaRPr/>
          </a:p>
          <a:p>
            <a:pPr indent="-298450" lvl="0" marL="457200" rtl="0" algn="l">
              <a:spcBef>
                <a:spcPts val="0"/>
              </a:spcBef>
              <a:spcAft>
                <a:spcPts val="0"/>
              </a:spcAft>
              <a:buSzPts val="1100"/>
              <a:buChar char="●"/>
            </a:pPr>
            <a:r>
              <a:rPr lang="en"/>
              <a:t>Invite participants to look at these faces for about a minute, quietly</a:t>
            </a:r>
            <a:endParaRPr/>
          </a:p>
          <a:p>
            <a:pPr indent="-298450" lvl="0" marL="457200" rtl="0" algn="l">
              <a:spcBef>
                <a:spcPts val="0"/>
              </a:spcBef>
              <a:spcAft>
                <a:spcPts val="0"/>
              </a:spcAft>
              <a:buSzPts val="1100"/>
              <a:buChar char="●"/>
            </a:pPr>
            <a:r>
              <a:rPr lang="en"/>
              <a:t>As participants study the images, ask them to consider the following questions:</a:t>
            </a:r>
            <a:endParaRPr/>
          </a:p>
          <a:p>
            <a:pPr indent="-298450" lvl="1" marL="914400" rtl="0" algn="l">
              <a:spcBef>
                <a:spcPts val="0"/>
              </a:spcBef>
              <a:spcAft>
                <a:spcPts val="0"/>
              </a:spcAft>
              <a:buSzPts val="1100"/>
              <a:buChar char="○"/>
            </a:pPr>
            <a:r>
              <a:rPr lang="en"/>
              <a:t>What are your first impressions of these faces? How do they make you feel?</a:t>
            </a:r>
            <a:endParaRPr/>
          </a:p>
          <a:p>
            <a:pPr indent="-298450" lvl="1" marL="914400" rtl="0" algn="l">
              <a:spcBef>
                <a:spcPts val="0"/>
              </a:spcBef>
              <a:spcAft>
                <a:spcPts val="0"/>
              </a:spcAft>
              <a:buSzPts val="1100"/>
              <a:buChar char="○"/>
            </a:pPr>
            <a:r>
              <a:rPr lang="en"/>
              <a:t>Which faces look trustworthy? </a:t>
            </a:r>
            <a:endParaRPr/>
          </a:p>
          <a:p>
            <a:pPr indent="-298450" lvl="1" marL="914400" rtl="0" algn="l">
              <a:spcBef>
                <a:spcPts val="0"/>
              </a:spcBef>
              <a:spcAft>
                <a:spcPts val="0"/>
              </a:spcAft>
              <a:buSzPts val="1100"/>
              <a:buChar char="○"/>
            </a:pPr>
            <a:r>
              <a:rPr lang="en"/>
              <a:t>What do you think these people do? Who is a secretary? A doctor? A bank teller? A store clerk? A teacher? A student?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u="sng"/>
              <a:t>Facilitation Note</a:t>
            </a:r>
            <a:r>
              <a:rPr b="1" lang="en"/>
              <a:t>:</a:t>
            </a:r>
            <a:endParaRPr b="1"/>
          </a:p>
          <a:p>
            <a:pPr indent="0" lvl="0" marL="0" rtl="0" algn="l">
              <a:spcBef>
                <a:spcPts val="0"/>
              </a:spcBef>
              <a:spcAft>
                <a:spcPts val="0"/>
              </a:spcAft>
              <a:buNone/>
            </a:pPr>
            <a:r>
              <a:rPr lang="en"/>
              <a:t>These images are stimuli used in various implicit association tests provided by Project Implicit: Nosek, B. A., Smyth, F. L., Hansen, J. J., Devos, T., Lindner, N. M., Ratliff (Ranganath), K. A., Smith, C. T., Olson, K. R., Chugh, D., Greenwald, A. G., &amp; Banaji, M. R. (2007). Pervasiveness and correlates of implicit attitudes and stereotypes. European Review of Social Psychology, 18, 36-88. (</a:t>
            </a:r>
            <a:r>
              <a:rPr lang="en" u="sng">
                <a:solidFill>
                  <a:schemeClr val="hlink"/>
                </a:solidFill>
                <a:hlinkClick r:id="rId2"/>
              </a:rPr>
              <a:t>https://www.projectimplicit.net/resources/study-materials/</a:t>
            </a:r>
            <a:r>
              <a:rPr lang="en"/>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These particular images are from tasks associated with age and race; we selected them for this exercise because they were similar in shape and style, which helps participants to focus on the faces instead of differences in representation (e.g., photo versus line drawing or clip art). However, we acknowledge that this is a very limited representation of human diversity and many visually distinct cultures and races are not included here.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134a5a33426_2_7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1" name="Google Shape;461;g134a5a33426_2_7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Results of research</a:t>
            </a:r>
            <a:endParaRPr/>
          </a:p>
          <a:p>
            <a:pPr indent="-298450" lvl="0" marL="457200" rtl="0" algn="l">
              <a:spcBef>
                <a:spcPts val="0"/>
              </a:spcBef>
              <a:spcAft>
                <a:spcPts val="0"/>
              </a:spcAft>
              <a:buSzPts val="1100"/>
              <a:buChar char="●"/>
            </a:pPr>
            <a:r>
              <a:rPr lang="en"/>
              <a:t>A wealth of current research has demonstrated that unconscious biases are pervasive in STEM (science, technology, engineering, mathematics)</a:t>
            </a:r>
            <a:endParaRPr/>
          </a:p>
          <a:p>
            <a:pPr indent="-298450" lvl="0" marL="457200" rtl="0" algn="l">
              <a:spcBef>
                <a:spcPts val="0"/>
              </a:spcBef>
              <a:spcAft>
                <a:spcPts val="0"/>
              </a:spcAft>
              <a:buSzPts val="1100"/>
              <a:buChar char="●"/>
            </a:pPr>
            <a:r>
              <a:rPr lang="en"/>
              <a:t>These biases have negative impacts on the participation and success of individuals from groups that are underrepresented in STEM</a:t>
            </a:r>
            <a:endParaRPr/>
          </a:p>
          <a:p>
            <a:pPr indent="-298450" lvl="0" marL="457200" rtl="0" algn="l">
              <a:spcBef>
                <a:spcPts val="0"/>
              </a:spcBef>
              <a:spcAft>
                <a:spcPts val="0"/>
              </a:spcAft>
              <a:buSzPts val="1100"/>
              <a:buChar char="●"/>
            </a:pPr>
            <a:r>
              <a:rPr lang="en"/>
              <a:t>Implicit biases are held by everyone - regardless of whether they identify themselves as members of minority and/or majority groups</a:t>
            </a:r>
            <a:endParaRPr/>
          </a:p>
          <a:p>
            <a:pPr indent="-298450" lvl="0" marL="457200" rtl="0" algn="l">
              <a:spcBef>
                <a:spcPts val="0"/>
              </a:spcBef>
              <a:spcAft>
                <a:spcPts val="0"/>
              </a:spcAft>
              <a:buSzPts val="1100"/>
              <a:buChar char="●"/>
            </a:pPr>
            <a:r>
              <a:rPr lang="en"/>
              <a:t>These biases about who should be part of STEM are often rooted in childhood experiences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Impact on STEM</a:t>
            </a:r>
            <a:endParaRPr/>
          </a:p>
          <a:p>
            <a:pPr indent="-298450" lvl="0" marL="457200" rtl="0" algn="l">
              <a:spcBef>
                <a:spcPts val="0"/>
              </a:spcBef>
              <a:spcAft>
                <a:spcPts val="0"/>
              </a:spcAft>
              <a:buSzPts val="1100"/>
              <a:buChar char="●"/>
            </a:pPr>
            <a:r>
              <a:rPr lang="en"/>
              <a:t>Recent research shows that unconscious biases still have significant impacts on individuals’ experiences and participation in STEM</a:t>
            </a:r>
            <a:endParaRPr/>
          </a:p>
          <a:p>
            <a:pPr indent="-298450" lvl="0" marL="457200" rtl="0" algn="l">
              <a:spcBef>
                <a:spcPts val="0"/>
              </a:spcBef>
              <a:spcAft>
                <a:spcPts val="0"/>
              </a:spcAft>
              <a:buSzPts val="1100"/>
              <a:buChar char="●"/>
            </a:pPr>
            <a:r>
              <a:rPr lang="en"/>
              <a:t>Some examples from recent research include:</a:t>
            </a:r>
            <a:endParaRPr/>
          </a:p>
          <a:p>
            <a:pPr indent="-298450" lvl="1" marL="914400" rtl="0" algn="l">
              <a:spcBef>
                <a:spcPts val="0"/>
              </a:spcBef>
              <a:spcAft>
                <a:spcPts val="0"/>
              </a:spcAft>
              <a:buSzPts val="1100"/>
              <a:buChar char="○"/>
            </a:pPr>
            <a:r>
              <a:rPr lang="en"/>
              <a:t>Gender stereotypes influence perceptions that men belong in STEM, but women don’t</a:t>
            </a:r>
            <a:endParaRPr/>
          </a:p>
          <a:p>
            <a:pPr indent="-298450" lvl="1" marL="914400" rtl="0" algn="l">
              <a:spcBef>
                <a:spcPts val="0"/>
              </a:spcBef>
              <a:spcAft>
                <a:spcPts val="0"/>
              </a:spcAft>
              <a:buSzPts val="1100"/>
              <a:buChar char="○"/>
            </a:pPr>
            <a:r>
              <a:rPr lang="en"/>
              <a:t>Unconscious biases about a range of factors impact how healthcare providers make decisions, and the outcomes for their patients</a:t>
            </a:r>
            <a:endParaRPr/>
          </a:p>
          <a:p>
            <a:pPr indent="-298450" lvl="1" marL="914400" rtl="0" algn="l">
              <a:spcBef>
                <a:spcPts val="0"/>
              </a:spcBef>
              <a:spcAft>
                <a:spcPts val="0"/>
              </a:spcAft>
              <a:buSzPts val="1100"/>
              <a:buChar char="○"/>
            </a:pPr>
            <a:r>
              <a:rPr lang="en"/>
              <a:t>Many studies have demonstrated that unconscious biases impact how reviewers perceive the competence and suitability of employment applicants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u="sng"/>
              <a:t>References</a:t>
            </a:r>
            <a:r>
              <a:rPr b="1" lang="en"/>
              <a:t>:</a:t>
            </a:r>
            <a:endParaRPr b="1"/>
          </a:p>
          <a:p>
            <a:pPr indent="-298450" lvl="0" marL="457200" rtl="0" algn="l">
              <a:spcBef>
                <a:spcPts val="0"/>
              </a:spcBef>
              <a:spcAft>
                <a:spcPts val="0"/>
              </a:spcAft>
              <a:buSzPts val="1100"/>
              <a:buChar char="●"/>
            </a:pPr>
            <a:r>
              <a:rPr lang="en"/>
              <a:t>Master, Allison. (2021) “Gender Stereotypes Influence Children’s STEM Motivation.” Child Development Perspectives. 15(3) pp. 203-210. </a:t>
            </a:r>
            <a:r>
              <a:rPr lang="en" u="sng">
                <a:solidFill>
                  <a:schemeClr val="hlink"/>
                </a:solidFill>
                <a:hlinkClick r:id="rId2"/>
              </a:rPr>
              <a:t>https://doi.org/10.1111/cdep.12424</a:t>
            </a:r>
            <a:endParaRPr/>
          </a:p>
          <a:p>
            <a:pPr indent="-298450" lvl="0" marL="457200" rtl="0" algn="l">
              <a:spcBef>
                <a:spcPts val="0"/>
              </a:spcBef>
              <a:spcAft>
                <a:spcPts val="0"/>
              </a:spcAft>
              <a:buSzPts val="1100"/>
              <a:buChar char="●"/>
            </a:pPr>
            <a:r>
              <a:rPr lang="en"/>
              <a:t>Moss-Racusin, Corinne; Pietri, Evava; van der Toorn, Jojanneke, et al. (2021) “Boosting the Sustainable Representation of Women in STEM with Evidence-Based Policy Initiatives.” Policy Insights from the Behavioral and Brain Sciences. 8(1). </a:t>
            </a:r>
            <a:r>
              <a:rPr lang="en" u="sng">
                <a:solidFill>
                  <a:schemeClr val="hlink"/>
                </a:solidFill>
                <a:hlinkClick r:id="rId3"/>
              </a:rPr>
              <a:t>https://doi.org/10.1177/2372732220980092</a:t>
            </a:r>
            <a:endParaRPr/>
          </a:p>
          <a:p>
            <a:pPr indent="-298450" lvl="0" marL="457200" rtl="0" algn="l">
              <a:spcBef>
                <a:spcPts val="0"/>
              </a:spcBef>
              <a:spcAft>
                <a:spcPts val="0"/>
              </a:spcAft>
              <a:buSzPts val="1100"/>
              <a:buChar char="●"/>
            </a:pPr>
            <a:r>
              <a:rPr lang="en">
                <a:solidFill>
                  <a:schemeClr val="dk1"/>
                </a:solidFill>
              </a:rPr>
              <a:t>Gopal, Dipesh P.; Chetty, Ula; O'Donnell, Patrick; Gajria, Camille; Blackadder-Weinstein, Jodie. (2021) “Implicit bias in healthcare: clinical practice, research and decision making.” Future Healthcare Journal, 8(1), 40–48. </a:t>
            </a:r>
            <a:r>
              <a:rPr lang="en" u="sng">
                <a:solidFill>
                  <a:schemeClr val="hlink"/>
                </a:solidFill>
                <a:hlinkClick r:id="rId4"/>
              </a:rPr>
              <a:t>https://doi.org/10.7861/fhj.2020-0233</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Eaton, Asia; Saunders, Jessica F.; Jacobson, Ryan K.; West, Keon. (2020) “How Gender and Race Stereotypes Impact the Advancement of Scholars in STEM: Professors’ Biased Evaluations of Physics and Biology Post-Doctoral Candidates.” Sex Roles 82, 127–141 . </a:t>
            </a:r>
            <a:r>
              <a:rPr lang="en" u="sng">
                <a:solidFill>
                  <a:schemeClr val="hlink"/>
                </a:solidFill>
                <a:hlinkClick r:id="rId5"/>
              </a:rPr>
              <a:t>https://doi.org/10.1007/s11199-019-01052-w</a:t>
            </a:r>
            <a:endParaRPr>
              <a:solidFill>
                <a:schemeClr val="dk1"/>
              </a:solidFill>
            </a:endParaRPr>
          </a:p>
          <a:p>
            <a:pPr indent="-298450" lvl="0" marL="457200" rtl="0" algn="l">
              <a:spcBef>
                <a:spcPts val="0"/>
              </a:spcBef>
              <a:spcAft>
                <a:spcPts val="0"/>
              </a:spcAft>
              <a:buClr>
                <a:schemeClr val="dk1"/>
              </a:buClr>
              <a:buSzPts val="1100"/>
              <a:buChar char="●"/>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134a5a33426_2_7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7" name="Google Shape;467;g134a5a33426_2_7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Language is gender-coded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Different words are commonly used to describe men or women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Sometimes these differences are pejorative: a man might be described as “confident” when a woman might be described as “bossy” in the same context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At other times, the differences are more subtle: a man might be described as “competent” while a woman is described as “compassionate.” Both are positive descriptors, but they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Impact on STEM</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Recent research shows that unconscious biases still have significant impacts on individuals’ experiences and participation in STEM</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Some examples from recent research include: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Gender stereotypes influence perceptions that men belong in STEM, but women don’t</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Unconscious biases about a range of factors impact how healthcare providers make decisions, and the outcomes for their patients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Many studies have demonstrated that unconscious biases impact how reviewers perceive the competence and suitability of employment applicants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134a5a33426_2_7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3" name="Google Shape;473;g134a5a33426_2_7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Activity Instructions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Break participants into small groups and distribute the job advertisement review activity handouts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Post</a:t>
            </a:r>
            <a:r>
              <a:rPr lang="en">
                <a:solidFill>
                  <a:schemeClr val="dk1"/>
                </a:solidFill>
              </a:rPr>
              <a:t> link to activity in chat “need to get the correct link”</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Give participants time to read and discuss the job descriptions in their small groups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Debrief participants as a large group after the activity</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What were participants’ experiences during this activity?</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Was it easier or more difficult than they expected?</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What did they learn about the impact of language in job descriptions, or more broadly the role of implicit biases in STEM?</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13a0bd54a63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9" name="Google Shape;479;g13a0bd54a63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134a5a33426_2_8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4" name="Google Shape;484;g134a5a33426_2_8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g134a5a33426_2_8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2" name="Google Shape;492;g134a5a33426_2_8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Activity Instructions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You may choose to share these “answers” with participants, if you wish</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These are the results of analyzing the job advertisement samples from the activity using the decoding tool at: </a:t>
            </a:r>
            <a:r>
              <a:rPr lang="en" u="sng">
                <a:solidFill>
                  <a:schemeClr val="hlink"/>
                </a:solidFill>
                <a:hlinkClick r:id="rId2"/>
              </a:rPr>
              <a:t>http://gender-decoder.katmatfield.com/</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Remind participants that the goal of the activity is not to get the “right” results, but instead to think about how unconscious biases can influence the workplace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Remind participants that while this activity is based on research about gendered wording in job advertisements, individual experiences will vary and they may or may not agree with the information provided here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g134a5a33426_2_8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8" name="Google Shape;498;g134a5a33426_2_8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C0791B"/>
              </a:buClr>
              <a:buSzPts val="1100"/>
              <a:buFont typeface="Arial"/>
              <a:buNone/>
            </a:pPr>
            <a:r>
              <a:rPr b="1" lang="en">
                <a:solidFill>
                  <a:schemeClr val="dk1"/>
                </a:solidFill>
                <a:highlight>
                  <a:srgbClr val="FFFF00"/>
                </a:highlight>
              </a:rPr>
              <a:t>PREPARATION: </a:t>
            </a:r>
            <a:r>
              <a:rPr lang="en">
                <a:solidFill>
                  <a:schemeClr val="dk1"/>
                </a:solidFill>
                <a:highlight>
                  <a:srgbClr val="FFFF00"/>
                </a:highlight>
              </a:rPr>
              <a:t>edit this slide to match the content you are covering</a:t>
            </a:r>
            <a:endParaRPr>
              <a:solidFill>
                <a:schemeClr val="dk1"/>
              </a:solidFill>
              <a:highlight>
                <a:srgbClr val="FFFF00"/>
              </a:highlight>
            </a:endParaRPr>
          </a:p>
          <a:p>
            <a:pPr indent="0" lvl="0" marL="0" rtl="0" algn="l">
              <a:spcBef>
                <a:spcPts val="0"/>
              </a:spcBef>
              <a:spcAft>
                <a:spcPts val="0"/>
              </a:spcAft>
              <a:buClr>
                <a:srgbClr val="C0791B"/>
              </a:buClr>
              <a:buSzPts val="1100"/>
              <a:buFont typeface="Arial"/>
              <a:buNone/>
            </a:pPr>
            <a:r>
              <a:t/>
            </a:r>
            <a:endParaRPr>
              <a:solidFill>
                <a:schemeClr val="dk1"/>
              </a:solidFill>
            </a:endParaRPr>
          </a:p>
          <a:p>
            <a:pPr indent="0" lvl="0" marL="0" rtl="0" algn="l">
              <a:lnSpc>
                <a:spcPct val="115000"/>
              </a:lnSpc>
              <a:spcBef>
                <a:spcPts val="0"/>
              </a:spcBef>
              <a:spcAft>
                <a:spcPts val="0"/>
              </a:spcAft>
              <a:buClr>
                <a:srgbClr val="C0791B"/>
              </a:buClr>
              <a:buSzPts val="1100"/>
              <a:buFont typeface="Arial"/>
              <a:buNone/>
            </a:pPr>
            <a:r>
              <a:rPr b="1" lang="en">
                <a:solidFill>
                  <a:schemeClr val="dk1"/>
                </a:solidFill>
              </a:rPr>
              <a:t>Agenda</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Next, let’s take a look at ways that we can consciously identify and interrupt unconscious biases or assumptions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g134a5a33426_2_8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4" name="Google Shape;504;g134a5a33426_2_8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Mitigating the impact of unconscious bias</a:t>
            </a:r>
            <a:endParaRPr/>
          </a:p>
          <a:p>
            <a:pPr indent="-298450" lvl="0" marL="457200" rtl="0" algn="l">
              <a:spcBef>
                <a:spcPts val="0"/>
              </a:spcBef>
              <a:spcAft>
                <a:spcPts val="0"/>
              </a:spcAft>
              <a:buSzPts val="1100"/>
              <a:buChar char="●"/>
            </a:pPr>
            <a:r>
              <a:rPr lang="en"/>
              <a:t>Researchers have identified many strategies for interrupting or mitigating the impact of unconscious biases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Understand and acknowledge bias exists</a:t>
            </a:r>
            <a:endParaRPr/>
          </a:p>
          <a:p>
            <a:pPr indent="-298450" lvl="0" marL="457200" rtl="0" algn="l">
              <a:spcBef>
                <a:spcPts val="0"/>
              </a:spcBef>
              <a:spcAft>
                <a:spcPts val="0"/>
              </a:spcAft>
              <a:buSzPts val="1100"/>
              <a:buChar char="●"/>
            </a:pPr>
            <a:r>
              <a:rPr lang="en"/>
              <a:t>The first step is to understand the source and impact of unconscious bias, and in particular to identify and acknowledge our own biases</a:t>
            </a:r>
            <a:endParaRPr/>
          </a:p>
          <a:p>
            <a:pPr indent="-298450" lvl="0" marL="457200" rtl="0" algn="l">
              <a:spcBef>
                <a:spcPts val="0"/>
              </a:spcBef>
              <a:spcAft>
                <a:spcPts val="0"/>
              </a:spcAft>
              <a:buSzPts val="1100"/>
              <a:buChar char="●"/>
            </a:pPr>
            <a:r>
              <a:rPr lang="en"/>
              <a:t>Tools like the Implicit Assumption Tests offered by Project Implicit can help us understand our own biases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Identify your triggers</a:t>
            </a:r>
            <a:endParaRPr b="1"/>
          </a:p>
          <a:p>
            <a:pPr indent="-298450" lvl="0" marL="457200" rtl="0" algn="l">
              <a:spcBef>
                <a:spcPts val="0"/>
              </a:spcBef>
              <a:spcAft>
                <a:spcPts val="0"/>
              </a:spcAft>
              <a:buSzPts val="1100"/>
              <a:buChar char="●"/>
            </a:pPr>
            <a:r>
              <a:rPr lang="en"/>
              <a:t>Once we know what biases we hold in our unconscious, we can work to identify situations that might trigger a unconsciously-biased response</a:t>
            </a:r>
            <a:endParaRPr/>
          </a:p>
          <a:p>
            <a:pPr indent="-298450" lvl="0" marL="457200" rtl="0" algn="l">
              <a:spcBef>
                <a:spcPts val="0"/>
              </a:spcBef>
              <a:spcAft>
                <a:spcPts val="0"/>
              </a:spcAft>
              <a:buSzPts val="1100"/>
              <a:buChar char="●"/>
            </a:pPr>
            <a:r>
              <a:rPr lang="en"/>
              <a:t>Examples of triggers might be situational (at work, in a meeting, in class, at home) or physiological (stress, hunger, tiredness, worry)</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Pause to allow for conscious responses</a:t>
            </a:r>
            <a:endParaRPr/>
          </a:p>
          <a:p>
            <a:pPr indent="-298450" lvl="0" marL="457200" rtl="0" algn="l">
              <a:spcBef>
                <a:spcPts val="0"/>
              </a:spcBef>
              <a:spcAft>
                <a:spcPts val="0"/>
              </a:spcAft>
              <a:buSzPts val="1100"/>
              <a:buChar char="●"/>
            </a:pPr>
            <a:r>
              <a:rPr lang="en"/>
              <a:t>Develop and practice strategies that let you pause and give yourself time to let your initial, potentially biased reactions surface</a:t>
            </a:r>
            <a:endParaRPr/>
          </a:p>
          <a:p>
            <a:pPr indent="-298450" lvl="0" marL="457200" rtl="0" algn="l">
              <a:spcBef>
                <a:spcPts val="0"/>
              </a:spcBef>
              <a:spcAft>
                <a:spcPts val="0"/>
              </a:spcAft>
              <a:buSzPts val="1100"/>
              <a:buChar char="●"/>
            </a:pPr>
            <a:r>
              <a:rPr lang="en"/>
              <a:t>Taking the time to slow down in the moment gives you the opportunity to make more considered, conscious choices</a:t>
            </a:r>
            <a:endParaRPr/>
          </a:p>
          <a:p>
            <a:pPr indent="-298450" lvl="0" marL="457200" rtl="0" algn="l">
              <a:spcBef>
                <a:spcPts val="0"/>
              </a:spcBef>
              <a:spcAft>
                <a:spcPts val="0"/>
              </a:spcAft>
              <a:buSzPts val="1100"/>
              <a:buChar char="●"/>
            </a:pPr>
            <a:r>
              <a:rPr lang="en"/>
              <a:t>Ideally, you will practice these moment-taking strategies at times when you are not stressed or triggered; once they become a habit, it is easier to employ them during more stressful situations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Focus one one change at a time</a:t>
            </a:r>
            <a:endParaRPr/>
          </a:p>
          <a:p>
            <a:pPr indent="-298450" lvl="0" marL="457200" rtl="0" algn="l">
              <a:spcBef>
                <a:spcPts val="0"/>
              </a:spcBef>
              <a:spcAft>
                <a:spcPts val="0"/>
              </a:spcAft>
              <a:buSzPts val="1100"/>
              <a:buChar char="●"/>
            </a:pPr>
            <a:r>
              <a:rPr lang="en"/>
              <a:t>Identify one habit or situation where you’d like to develop improved strategies</a:t>
            </a:r>
            <a:endParaRPr/>
          </a:p>
          <a:p>
            <a:pPr indent="-298450" lvl="0" marL="457200" rtl="0" algn="l">
              <a:spcBef>
                <a:spcPts val="0"/>
              </a:spcBef>
              <a:spcAft>
                <a:spcPts val="0"/>
              </a:spcAft>
              <a:buSzPts val="1100"/>
              <a:buChar char="●"/>
            </a:pPr>
            <a:r>
              <a:rPr lang="en"/>
              <a:t>Consciously make a change that helps to mitigate your unconscious bias</a:t>
            </a:r>
            <a:endParaRPr/>
          </a:p>
          <a:p>
            <a:pPr indent="-298450" lvl="0" marL="457200" rtl="0" algn="l">
              <a:spcBef>
                <a:spcPts val="0"/>
              </a:spcBef>
              <a:spcAft>
                <a:spcPts val="0"/>
              </a:spcAft>
              <a:buSzPts val="1100"/>
              <a:buChar char="●"/>
            </a:pPr>
            <a:r>
              <a:rPr lang="en"/>
              <a:t>Focusing on one or two areas at a time allows you to build new habits and work towards continuous improvement</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u="sng"/>
              <a:t>Facilitation Notes</a:t>
            </a:r>
            <a:r>
              <a:rPr b="1" lang="en"/>
              <a:t>:</a:t>
            </a:r>
            <a:endParaRPr/>
          </a:p>
          <a:p>
            <a:pPr indent="0" lvl="0" marL="0" rtl="0" algn="l">
              <a:spcBef>
                <a:spcPts val="0"/>
              </a:spcBef>
              <a:spcAft>
                <a:spcPts val="0"/>
              </a:spcAft>
              <a:buNone/>
            </a:pPr>
            <a:r>
              <a:rPr lang="en"/>
              <a:t>Ideally, you’ll share your own examples of how you’ve taken action to mitigate your own unconscious biases. Some ideas that have been shared by other facilitators include:</a:t>
            </a:r>
            <a:endParaRPr/>
          </a:p>
          <a:p>
            <a:pPr indent="-298450" lvl="0" marL="457200" rtl="0" algn="l">
              <a:spcBef>
                <a:spcPts val="0"/>
              </a:spcBef>
              <a:spcAft>
                <a:spcPts val="0"/>
              </a:spcAft>
              <a:buSzPts val="1100"/>
              <a:buChar char="●"/>
            </a:pPr>
            <a:r>
              <a:rPr lang="en"/>
              <a:t>Consciously using the terms “spouse” or “partner” instead of “husband” or “wife,” as an effort to mitigate heteronormative stereotypes and create more inclusive environments</a:t>
            </a:r>
            <a:endParaRPr/>
          </a:p>
          <a:p>
            <a:pPr indent="-298450" lvl="0" marL="457200" rtl="0" algn="l">
              <a:spcBef>
                <a:spcPts val="0"/>
              </a:spcBef>
              <a:spcAft>
                <a:spcPts val="0"/>
              </a:spcAft>
              <a:buSzPts val="1100"/>
              <a:buChar char="●"/>
            </a:pPr>
            <a:r>
              <a:rPr lang="en"/>
              <a:t>Adding preferred pronouns in your email signature and zoom profile, and inviting others to share their preferred pronouns, as an effort to mitigate gender stereotypes and create more inclusive environments</a:t>
            </a:r>
            <a:endParaRPr/>
          </a:p>
          <a:p>
            <a:pPr indent="-298450" lvl="0" marL="457200" rtl="0" algn="l">
              <a:spcBef>
                <a:spcPts val="0"/>
              </a:spcBef>
              <a:spcAft>
                <a:spcPts val="0"/>
              </a:spcAft>
              <a:buSzPts val="1100"/>
              <a:buChar char="●"/>
            </a:pPr>
            <a:r>
              <a:rPr lang="en"/>
              <a:t>Developing a standard set of interview questions and sharing them with candidates in advance; this gives everyone an equal opportunity to prepare and can help to mitigate bias resulting from differences in language, culture, and/or communication styles</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134a5a33426_2_8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1" name="Google Shape;511;g134a5a33426_2_8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Bias-busting strategies in practice</a:t>
            </a:r>
            <a:endParaRPr/>
          </a:p>
          <a:p>
            <a:pPr indent="-298450" lvl="0" marL="457200" rtl="0" algn="l">
              <a:spcBef>
                <a:spcPts val="0"/>
              </a:spcBef>
              <a:spcAft>
                <a:spcPts val="0"/>
              </a:spcAft>
              <a:buSzPts val="1100"/>
              <a:buChar char="●"/>
            </a:pPr>
            <a:r>
              <a:rPr lang="en"/>
              <a:t>Let’s return to the example of bias in job advertisements and hiring</a:t>
            </a:r>
            <a:endParaRPr/>
          </a:p>
          <a:p>
            <a:pPr indent="-298450" lvl="0" marL="457200" rtl="0" algn="l">
              <a:spcBef>
                <a:spcPts val="0"/>
              </a:spcBef>
              <a:spcAft>
                <a:spcPts val="0"/>
              </a:spcAft>
              <a:buSzPts val="1100"/>
              <a:buChar char="●"/>
            </a:pPr>
            <a:r>
              <a:rPr lang="en"/>
              <a:t>There are a number of practical strategies that research has proven can mitigate bias in hiring</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Strategies for reducing bias in hiring</a:t>
            </a:r>
            <a:endParaRPr/>
          </a:p>
          <a:p>
            <a:pPr indent="-298450" lvl="0" marL="457200" rtl="0" algn="l">
              <a:spcBef>
                <a:spcPts val="0"/>
              </a:spcBef>
              <a:spcAft>
                <a:spcPts val="0"/>
              </a:spcAft>
              <a:buSzPts val="1100"/>
              <a:buChar char="●"/>
            </a:pPr>
            <a:r>
              <a:rPr lang="en"/>
              <a:t>Providing training for members of the hiring committee can help them identify sources of unconscious bias, and develop strategies to mitigate bias during the evaluation process</a:t>
            </a:r>
            <a:endParaRPr/>
          </a:p>
          <a:p>
            <a:pPr indent="-298450" lvl="0" marL="457200" rtl="0" algn="l">
              <a:spcBef>
                <a:spcPts val="0"/>
              </a:spcBef>
              <a:spcAft>
                <a:spcPts val="0"/>
              </a:spcAft>
              <a:buSzPts val="1100"/>
              <a:buChar char="●"/>
            </a:pPr>
            <a:r>
              <a:rPr lang="en"/>
              <a:t>Advertising the job in new/diverse locations and formats, in order to broaden the pool of candidates who see (and hopefully apply for) the position</a:t>
            </a:r>
            <a:endParaRPr/>
          </a:p>
          <a:p>
            <a:pPr indent="-298450" lvl="0" marL="457200" rtl="0" algn="l">
              <a:spcBef>
                <a:spcPts val="0"/>
              </a:spcBef>
              <a:spcAft>
                <a:spcPts val="0"/>
              </a:spcAft>
              <a:buSzPts val="1100"/>
              <a:buChar char="●"/>
            </a:pPr>
            <a:r>
              <a:rPr lang="en"/>
              <a:t>Developing holistic review metrics, which take into account candidates’ experiences and skills - particularly those that are not easily measured by tests or grades, which can be influenced by a variety of unconscious biases (i.e., research has demonstrated that instructors can be biased for/against students from particular populations, and that standardized tests can be biased for/against individuals from different social and cultural backgrounds)</a:t>
            </a:r>
            <a:endParaRPr/>
          </a:p>
          <a:p>
            <a:pPr indent="-298450" lvl="0" marL="457200" rtl="0" algn="l">
              <a:spcBef>
                <a:spcPts val="0"/>
              </a:spcBef>
              <a:spcAft>
                <a:spcPts val="0"/>
              </a:spcAft>
              <a:buSzPts val="1100"/>
              <a:buChar char="●"/>
            </a:pPr>
            <a:r>
              <a:rPr lang="en"/>
              <a:t>Developing a standard list of interview questions and asking them of all candidates can help ensure that the hiring committee has more-similar information about each candidate to use in the evaluation process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134a5a33426_2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134a5a33426_2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g134a5a33426_2_8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8" name="Google Shape;518;g134a5a33426_2_8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Turn over to Dirk</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g134a5a33426_2_8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4" name="Google Shape;524;g134a5a33426_2_8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rPr b="1" lang="en">
                <a:solidFill>
                  <a:schemeClr val="dk1"/>
                </a:solidFill>
              </a:rPr>
              <a:t>Agenda</a:t>
            </a: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Our agenda for this session starts with an overview of the CyberAmbassador program structure, objectives and history.</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We will also spend some time getting to know one another, and talking about how we work in groups.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Finally, we will generate some ground rules for our participation in this training.</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g134a5a33426_2_9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1" name="Google Shape;531;g134a5a33426_2_9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g134a5a33426_2_9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7" name="Google Shape;537;g134a5a33426_2_9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g134a5a33426_2_9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4" name="Google Shape;544;g134a5a33426_2_9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g134a5a33426_2_9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1" name="Google Shape;551;g134a5a33426_2_9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g134a5a33426_2_9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8" name="Google Shape;558;g134a5a33426_2_9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g134a5a33426_2_9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6" name="Google Shape;566;g134a5a33426_2_9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g134a5a33426_2_9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5" name="Google Shape;575;g134a5a33426_2_9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g134a5a33426_2_9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4" name="Google Shape;584;g134a5a33426_2_9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134a5a33426_2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134a5a33426_2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THIS SLIDE MUST BE INCLUDED IN YOUR PRESENTATION, and the text must be included in any handouts or materials you provide to participants.</a:t>
            </a:r>
            <a:endParaRPr b="1"/>
          </a:p>
          <a:p>
            <a:pPr indent="-298450" lvl="0" marL="457200" rtl="0" algn="l">
              <a:spcBef>
                <a:spcPts val="0"/>
              </a:spcBef>
              <a:spcAft>
                <a:spcPts val="0"/>
              </a:spcAft>
              <a:buSzPts val="1100"/>
              <a:buChar char="●"/>
            </a:pPr>
            <a:r>
              <a:rPr lang="en"/>
              <a:t>It is important to acknowledge the people and organizations that contributed to the success of the CyberAmbassador project</a:t>
            </a:r>
            <a:endParaRPr/>
          </a:p>
          <a:p>
            <a:pPr indent="-298450" lvl="0" marL="457200" rtl="0" algn="l">
              <a:spcBef>
                <a:spcPts val="0"/>
              </a:spcBef>
              <a:spcAft>
                <a:spcPts val="0"/>
              </a:spcAft>
              <a:buSzPts val="1100"/>
              <a:buChar char="●"/>
            </a:pPr>
            <a:r>
              <a:rPr lang="en"/>
              <a:t>You do not need to review this slide in detail with participants; it is sufficient to note that this program was developed with support from the National Science Foundation and many individuals and organizations</a:t>
            </a:r>
            <a:endParaRPr/>
          </a:p>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g134a5a33426_2_9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2" name="Google Shape;592;g134a5a33426_2_9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g134a5a33426_2_9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1" name="Google Shape;601;g134a5a33426_2_9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Clr>
                <a:srgbClr val="424242"/>
              </a:buClr>
              <a:buSzPts val="2200"/>
              <a:buFont typeface="Maven Pro"/>
              <a:buChar char="●"/>
            </a:pPr>
            <a:r>
              <a:rPr lang="en" sz="2200">
                <a:solidFill>
                  <a:srgbClr val="424242"/>
                </a:solidFill>
                <a:latin typeface="Maven Pro"/>
                <a:ea typeface="Maven Pro"/>
                <a:cs typeface="Maven Pro"/>
                <a:sym typeface="Maven Pro"/>
              </a:rPr>
              <a:t>Ethical decision making can be taught</a:t>
            </a:r>
            <a:endParaRPr sz="2200">
              <a:solidFill>
                <a:srgbClr val="424242"/>
              </a:solidFill>
              <a:latin typeface="Maven Pro"/>
              <a:ea typeface="Maven Pro"/>
              <a:cs typeface="Maven Pro"/>
              <a:sym typeface="Maven Pro"/>
            </a:endParaRPr>
          </a:p>
          <a:p>
            <a:pPr indent="-368300" lvl="0" marL="457200" rtl="0" algn="l">
              <a:spcBef>
                <a:spcPts val="0"/>
              </a:spcBef>
              <a:spcAft>
                <a:spcPts val="0"/>
              </a:spcAft>
              <a:buClr>
                <a:srgbClr val="424242"/>
              </a:buClr>
              <a:buSzPts val="2200"/>
              <a:buFont typeface="Maven Pro"/>
              <a:buChar char="●"/>
            </a:pPr>
            <a:r>
              <a:rPr lang="en" sz="2200">
                <a:solidFill>
                  <a:srgbClr val="424242"/>
                </a:solidFill>
                <a:latin typeface="Maven Pro"/>
                <a:ea typeface="Maven Pro"/>
                <a:cs typeface="Maven Pro"/>
                <a:sym typeface="Maven Pro"/>
              </a:rPr>
              <a:t>Key features of effective ethics instruction include:</a:t>
            </a:r>
            <a:endParaRPr sz="2200">
              <a:solidFill>
                <a:srgbClr val="424242"/>
              </a:solidFill>
              <a:latin typeface="Maven Pro"/>
              <a:ea typeface="Maven Pro"/>
              <a:cs typeface="Maven Pro"/>
              <a:sym typeface="Maven Pro"/>
            </a:endParaRPr>
          </a:p>
          <a:p>
            <a:pPr indent="-342900" lvl="1" marL="914400" rtl="0" algn="l">
              <a:spcBef>
                <a:spcPts val="0"/>
              </a:spcBef>
              <a:spcAft>
                <a:spcPts val="0"/>
              </a:spcAft>
              <a:buClr>
                <a:srgbClr val="424242"/>
              </a:buClr>
              <a:buSzPts val="1800"/>
              <a:buFont typeface="Maven Pro"/>
              <a:buChar char="○"/>
            </a:pPr>
            <a:r>
              <a:rPr b="1" lang="en" sz="1800">
                <a:solidFill>
                  <a:srgbClr val="424242"/>
                </a:solidFill>
                <a:latin typeface="Maven Pro"/>
                <a:ea typeface="Maven Pro"/>
                <a:cs typeface="Maven Pro"/>
                <a:sym typeface="Maven Pro"/>
              </a:rPr>
              <a:t>Knowledge: </a:t>
            </a:r>
            <a:r>
              <a:rPr lang="en" sz="1800">
                <a:solidFill>
                  <a:srgbClr val="424242"/>
                </a:solidFill>
                <a:latin typeface="Maven Pro"/>
                <a:ea typeface="Maven Pro"/>
                <a:cs typeface="Maven Pro"/>
                <a:sym typeface="Maven Pro"/>
              </a:rPr>
              <a:t>practical information about ethical issues and where to find help</a:t>
            </a:r>
            <a:endParaRPr sz="1800">
              <a:solidFill>
                <a:srgbClr val="424242"/>
              </a:solidFill>
              <a:latin typeface="Maven Pro"/>
              <a:ea typeface="Maven Pro"/>
              <a:cs typeface="Maven Pro"/>
              <a:sym typeface="Maven Pro"/>
            </a:endParaRPr>
          </a:p>
          <a:p>
            <a:pPr indent="-342900" lvl="1" marL="914400" rtl="0" algn="l">
              <a:spcBef>
                <a:spcPts val="0"/>
              </a:spcBef>
              <a:spcAft>
                <a:spcPts val="0"/>
              </a:spcAft>
              <a:buClr>
                <a:srgbClr val="424242"/>
              </a:buClr>
              <a:buSzPts val="1800"/>
              <a:buFont typeface="Maven Pro"/>
              <a:buChar char="○"/>
            </a:pPr>
            <a:r>
              <a:rPr b="1" lang="en" sz="1800">
                <a:solidFill>
                  <a:srgbClr val="424242"/>
                </a:solidFill>
                <a:latin typeface="Maven Pro"/>
                <a:ea typeface="Maven Pro"/>
                <a:cs typeface="Maven Pro"/>
                <a:sym typeface="Maven Pro"/>
              </a:rPr>
              <a:t>Skills: </a:t>
            </a:r>
            <a:r>
              <a:rPr lang="en" sz="1800">
                <a:solidFill>
                  <a:srgbClr val="424242"/>
                </a:solidFill>
                <a:latin typeface="Maven Pro"/>
                <a:ea typeface="Maven Pro"/>
                <a:cs typeface="Maven Pro"/>
                <a:sym typeface="Maven Pro"/>
              </a:rPr>
              <a:t>practice thinking critically, making ethical decisions, resolving conflict, working in interdisciplinary teams</a:t>
            </a:r>
            <a:endParaRPr sz="1800">
              <a:solidFill>
                <a:srgbClr val="424242"/>
              </a:solidFill>
              <a:latin typeface="Maven Pro"/>
              <a:ea typeface="Maven Pro"/>
              <a:cs typeface="Maven Pro"/>
              <a:sym typeface="Maven Pro"/>
            </a:endParaRPr>
          </a:p>
          <a:p>
            <a:pPr indent="-342900" lvl="1" marL="914400" rtl="0" algn="l">
              <a:spcBef>
                <a:spcPts val="0"/>
              </a:spcBef>
              <a:spcAft>
                <a:spcPts val="0"/>
              </a:spcAft>
              <a:buClr>
                <a:srgbClr val="424242"/>
              </a:buClr>
              <a:buSzPts val="1800"/>
              <a:buFont typeface="Maven Pro"/>
              <a:buChar char="○"/>
            </a:pPr>
            <a:r>
              <a:rPr b="1" lang="en" sz="1800">
                <a:solidFill>
                  <a:srgbClr val="424242"/>
                </a:solidFill>
                <a:latin typeface="Maven Pro"/>
                <a:ea typeface="Maven Pro"/>
                <a:cs typeface="Maven Pro"/>
                <a:sym typeface="Maven Pro"/>
              </a:rPr>
              <a:t>Attitudes: </a:t>
            </a:r>
            <a:r>
              <a:rPr lang="en" sz="1800">
                <a:solidFill>
                  <a:srgbClr val="424242"/>
                </a:solidFill>
                <a:latin typeface="Maven Pro"/>
                <a:ea typeface="Maven Pro"/>
                <a:cs typeface="Maven Pro"/>
                <a:sym typeface="Maven Pro"/>
              </a:rPr>
              <a:t>open mind, open communications, willingness to engage in critical thinking and ask questions</a:t>
            </a:r>
            <a:endParaRPr sz="1800">
              <a:solidFill>
                <a:srgbClr val="424242"/>
              </a:solidFill>
              <a:latin typeface="Maven Pro"/>
              <a:ea typeface="Maven Pro"/>
              <a:cs typeface="Maven Pro"/>
              <a:sym typeface="Maven Pro"/>
            </a:endParaRPr>
          </a:p>
          <a:p>
            <a:pPr indent="-342900" lvl="1" marL="914400" rtl="0" algn="l">
              <a:spcBef>
                <a:spcPts val="0"/>
              </a:spcBef>
              <a:spcAft>
                <a:spcPts val="0"/>
              </a:spcAft>
              <a:buClr>
                <a:srgbClr val="424242"/>
              </a:buClr>
              <a:buSzPts val="1800"/>
              <a:buFont typeface="Maven Pro"/>
              <a:buChar char="○"/>
            </a:pPr>
            <a:r>
              <a:rPr b="1" lang="en" sz="1800">
                <a:solidFill>
                  <a:srgbClr val="424242"/>
                </a:solidFill>
                <a:latin typeface="Maven Pro"/>
                <a:ea typeface="Maven Pro"/>
                <a:cs typeface="Maven Pro"/>
                <a:sym typeface="Maven Pro"/>
              </a:rPr>
              <a:t>Behavior: </a:t>
            </a:r>
            <a:r>
              <a:rPr lang="en" sz="1800">
                <a:solidFill>
                  <a:srgbClr val="424242"/>
                </a:solidFill>
                <a:latin typeface="Maven Pro"/>
                <a:ea typeface="Maven Pro"/>
                <a:cs typeface="Maven Pro"/>
                <a:sym typeface="Maven Pro"/>
              </a:rPr>
              <a:t>modeling effective communications, ethical conduct</a:t>
            </a:r>
            <a:endParaRPr sz="1800">
              <a:solidFill>
                <a:srgbClr val="424242"/>
              </a:solidFill>
              <a:latin typeface="Maven Pro"/>
              <a:ea typeface="Maven Pro"/>
              <a:cs typeface="Maven Pro"/>
              <a:sym typeface="Maven Pro"/>
            </a:endParaRPr>
          </a:p>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g134a5a33426_2_9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8" name="Google Shape;608;g134a5a33426_2_9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g134a5a33426_2_9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5" name="Google Shape;615;g134a5a33426_2_9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g134a5a33426_2_9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3" name="Google Shape;623;g134a5a33426_2_9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Babri, M., Davidson, B. &amp; Helin, S. An Updated Inquiry into the Study of Corporate Codes of Ethics: 2005–2016. </a:t>
            </a:r>
            <a:r>
              <a:rPr i="1" lang="en">
                <a:solidFill>
                  <a:schemeClr val="dk1"/>
                </a:solidFill>
              </a:rPr>
              <a:t>J Bus Ethics</a:t>
            </a:r>
            <a:r>
              <a:rPr lang="en">
                <a:solidFill>
                  <a:schemeClr val="dk1"/>
                </a:solidFill>
              </a:rPr>
              <a:t> </a:t>
            </a:r>
            <a:r>
              <a:rPr b="1" lang="en">
                <a:solidFill>
                  <a:schemeClr val="dk1"/>
                </a:solidFill>
              </a:rPr>
              <a:t>168, </a:t>
            </a:r>
            <a:r>
              <a:rPr lang="en">
                <a:solidFill>
                  <a:schemeClr val="dk1"/>
                </a:solidFill>
              </a:rPr>
              <a:t>71–108 (2021). https://doi.org/10.1007/s10551-019-04192-x</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g134a5a33426_2_9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2" name="Google Shape;632;g134a5a33426_2_9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g134a5a33426_2_9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9" name="Google Shape;639;g134a5a33426_2_9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g134a5a33426_2_10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6" name="Google Shape;646;g134a5a33426_2_10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2" name="Shape 652"/>
        <p:cNvGrpSpPr/>
        <p:nvPr/>
      </p:nvGrpSpPr>
      <p:grpSpPr>
        <a:xfrm>
          <a:off x="0" y="0"/>
          <a:ext cx="0" cy="0"/>
          <a:chOff x="0" y="0"/>
          <a:chExt cx="0" cy="0"/>
        </a:xfrm>
      </p:grpSpPr>
      <p:sp>
        <p:nvSpPr>
          <p:cNvPr id="653" name="Google Shape;653;g134a5a33426_2_10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4" name="Google Shape;654;g134a5a33426_2_10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134a5a33426_2_1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134a5a33426_2_1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Char char="●"/>
            </a:pPr>
            <a:r>
              <a:rPr lang="en"/>
              <a:t>We want to establish some ground rules for participation in this training, to help ensure that everyone is able to participate fully</a:t>
            </a:r>
            <a:endParaRPr/>
          </a:p>
          <a:p>
            <a:pPr indent="-298450" lvl="0" marL="457200" rtl="0" algn="l">
              <a:lnSpc>
                <a:spcPct val="115000"/>
              </a:lnSpc>
              <a:spcBef>
                <a:spcPts val="0"/>
              </a:spcBef>
              <a:spcAft>
                <a:spcPts val="0"/>
              </a:spcAft>
              <a:buSzPts val="1100"/>
              <a:buChar char="●"/>
            </a:pPr>
            <a:r>
              <a:rPr lang="en"/>
              <a:t>Be engaged: keep your video on and your email off</a:t>
            </a:r>
            <a:endParaRPr/>
          </a:p>
          <a:p>
            <a:pPr indent="-298450" lvl="1" marL="914400" rtl="0" algn="l">
              <a:lnSpc>
                <a:spcPct val="115000"/>
              </a:lnSpc>
              <a:spcBef>
                <a:spcPts val="0"/>
              </a:spcBef>
              <a:spcAft>
                <a:spcPts val="0"/>
              </a:spcAft>
              <a:buSzPts val="1100"/>
              <a:buChar char="○"/>
            </a:pPr>
            <a:r>
              <a:rPr lang="en"/>
              <a:t>We understand bandwidth can be an issue or you might not want to have folks watch you eat - that’s okay</a:t>
            </a:r>
            <a:endParaRPr/>
          </a:p>
          <a:p>
            <a:pPr indent="-298450" lvl="1" marL="914400" rtl="0" algn="l">
              <a:lnSpc>
                <a:spcPct val="115000"/>
              </a:lnSpc>
              <a:spcBef>
                <a:spcPts val="0"/>
              </a:spcBef>
              <a:spcAft>
                <a:spcPts val="0"/>
              </a:spcAft>
              <a:buSzPts val="1100"/>
              <a:buChar char="○"/>
            </a:pPr>
            <a:r>
              <a:rPr lang="en"/>
              <a:t>When you’re able, turn your video on to let us know you’re participating</a:t>
            </a:r>
            <a:endParaRPr/>
          </a:p>
          <a:p>
            <a:pPr indent="-298450" lvl="1" marL="914400" rtl="0" algn="l">
              <a:lnSpc>
                <a:spcPct val="115000"/>
              </a:lnSpc>
              <a:spcBef>
                <a:spcPts val="0"/>
              </a:spcBef>
              <a:spcAft>
                <a:spcPts val="0"/>
              </a:spcAft>
              <a:buSzPts val="1100"/>
              <a:buChar char="○"/>
            </a:pPr>
            <a:r>
              <a:rPr lang="en"/>
              <a:t>In particular, try to participate with audio and video when you’re in small groups</a:t>
            </a:r>
            <a:endParaRPr/>
          </a:p>
          <a:p>
            <a:pPr indent="-298450" lvl="0" marL="457200" rtl="0" algn="l">
              <a:lnSpc>
                <a:spcPct val="115000"/>
              </a:lnSpc>
              <a:spcBef>
                <a:spcPts val="0"/>
              </a:spcBef>
              <a:spcAft>
                <a:spcPts val="0"/>
              </a:spcAft>
              <a:buSzPts val="1100"/>
              <a:buChar char="●"/>
            </a:pPr>
            <a:r>
              <a:rPr lang="en"/>
              <a:t>Be respectful: learn from each other, but maintain confidentiality and don’t retell others’ stories</a:t>
            </a:r>
            <a:endParaRPr/>
          </a:p>
          <a:p>
            <a:pPr indent="-298450" lvl="0" marL="457200" rtl="0" algn="l">
              <a:lnSpc>
                <a:spcPct val="115000"/>
              </a:lnSpc>
              <a:spcBef>
                <a:spcPts val="0"/>
              </a:spcBef>
              <a:spcAft>
                <a:spcPts val="0"/>
              </a:spcAft>
              <a:buSzPts val="1100"/>
              <a:buChar char="●"/>
            </a:pPr>
            <a:r>
              <a:rPr lang="en"/>
              <a:t>Be mindful: consider when you need to lean in and participate more, and when you should step back and encourage others to engage</a:t>
            </a:r>
            <a:endParaRPr/>
          </a:p>
          <a:p>
            <a:pPr indent="-298450" lvl="0" marL="457200" rtl="0" algn="l">
              <a:lnSpc>
                <a:spcPct val="115000"/>
              </a:lnSpc>
              <a:spcBef>
                <a:spcPts val="0"/>
              </a:spcBef>
              <a:spcAft>
                <a:spcPts val="0"/>
              </a:spcAft>
              <a:buSzPts val="1100"/>
              <a:buChar char="●"/>
            </a:pPr>
            <a:r>
              <a:rPr lang="en"/>
              <a:t>We are all learners and as we work through these communication, teamwork and leadership skills we might make mistakes</a:t>
            </a:r>
            <a:endParaRPr/>
          </a:p>
          <a:p>
            <a:pPr indent="-298450" lvl="1" marL="914400" rtl="0" algn="l">
              <a:lnSpc>
                <a:spcPct val="115000"/>
              </a:lnSpc>
              <a:spcBef>
                <a:spcPts val="0"/>
              </a:spcBef>
              <a:spcAft>
                <a:spcPts val="0"/>
              </a:spcAft>
              <a:buSzPts val="1100"/>
              <a:buChar char="○"/>
            </a:pPr>
            <a:r>
              <a:rPr lang="en"/>
              <a:t>Assume best intentions, and give others a chance to correct or clarify</a:t>
            </a:r>
            <a:endParaRPr/>
          </a:p>
          <a:p>
            <a:pPr indent="-298450" lvl="1" marL="914400" rtl="0" algn="l">
              <a:lnSpc>
                <a:spcPct val="115000"/>
              </a:lnSpc>
              <a:spcBef>
                <a:spcPts val="0"/>
              </a:spcBef>
              <a:spcAft>
                <a:spcPts val="0"/>
              </a:spcAft>
              <a:buSzPts val="1100"/>
              <a:buChar char="○"/>
            </a:pPr>
            <a:r>
              <a:rPr lang="en"/>
              <a:t>If you make a mistake that might cause discomfort or harm, take responsibility and apologize if needed</a:t>
            </a:r>
            <a:endParaRPr/>
          </a:p>
          <a:p>
            <a:pPr indent="-298450" lvl="1" marL="914400" rtl="0" algn="l">
              <a:lnSpc>
                <a:spcPct val="115000"/>
              </a:lnSpc>
              <a:spcBef>
                <a:spcPts val="0"/>
              </a:spcBef>
              <a:spcAft>
                <a:spcPts val="0"/>
              </a:spcAft>
              <a:buSzPts val="1100"/>
              <a:buChar char="○"/>
            </a:pPr>
            <a:r>
              <a:rPr lang="en"/>
              <a:t>The “Oops / Ouch” tool can be a way to signal discomfort: if you make a mistake, you can say oops to acknowledge that; if you are hurt you can say ouch to let the other person know</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134a5a33426_2_2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134a5a33426_2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highlight>
                  <a:srgbClr val="00FF00"/>
                </a:highlight>
              </a:rPr>
              <a:t>ONLINE ADAPTATION - Chatter Instructions</a:t>
            </a:r>
            <a:br>
              <a:rPr b="1" lang="en"/>
            </a:br>
            <a:endParaRPr b="1"/>
          </a:p>
          <a:p>
            <a:pPr indent="0" lvl="0" marL="0" rtl="0" algn="l">
              <a:spcBef>
                <a:spcPts val="0"/>
              </a:spcBef>
              <a:spcAft>
                <a:spcPts val="0"/>
              </a:spcAft>
              <a:buNone/>
            </a:pPr>
            <a:r>
              <a:rPr b="1" lang="en">
                <a:highlight>
                  <a:srgbClr val="FFFF00"/>
                </a:highlight>
              </a:rPr>
              <a:t>Chatter Setup</a:t>
            </a:r>
            <a:endParaRPr b="1">
              <a:highlight>
                <a:srgbClr val="FFFF00"/>
              </a:highlight>
            </a:endParaRPr>
          </a:p>
          <a:p>
            <a:pPr indent="-298450" lvl="0" marL="457200" rtl="0" algn="l">
              <a:spcBef>
                <a:spcPts val="0"/>
              </a:spcBef>
              <a:spcAft>
                <a:spcPts val="0"/>
              </a:spcAft>
              <a:buSzPts val="1100"/>
              <a:buChar char="●"/>
            </a:pPr>
            <a:r>
              <a:rPr lang="en"/>
              <a:t>If you choose to use the Chatter tool for online trainings, be sure to go through all of the slides, decide where you want to include Chatters, and add Chatter slides as appropriate</a:t>
            </a:r>
            <a:endParaRPr/>
          </a:p>
          <a:p>
            <a:pPr indent="0" lvl="0" marL="0" rtl="0" algn="l">
              <a:spcBef>
                <a:spcPts val="0"/>
              </a:spcBef>
              <a:spcAft>
                <a:spcPts val="0"/>
              </a:spcAft>
              <a:buNone/>
            </a:pPr>
            <a:r>
              <a:t/>
            </a:r>
            <a:endParaRPr b="1"/>
          </a:p>
          <a:p>
            <a:pPr indent="0" lvl="0" marL="0" rtl="0" algn="l">
              <a:spcBef>
                <a:spcPts val="0"/>
              </a:spcBef>
              <a:spcAft>
                <a:spcPts val="0"/>
              </a:spcAft>
              <a:buNone/>
            </a:pPr>
            <a:r>
              <a:rPr b="1" lang="en"/>
              <a:t>Chatter Instructions</a:t>
            </a:r>
            <a:endParaRPr b="1"/>
          </a:p>
          <a:p>
            <a:pPr indent="-298450" lvl="0" marL="457200" rtl="0" algn="l">
              <a:spcBef>
                <a:spcPts val="0"/>
              </a:spcBef>
              <a:spcAft>
                <a:spcPts val="0"/>
              </a:spcAft>
              <a:buClr>
                <a:srgbClr val="000000"/>
              </a:buClr>
              <a:buSzPts val="1100"/>
              <a:buChar char="●"/>
            </a:pPr>
            <a:r>
              <a:rPr lang="en"/>
              <a:t>Tell participants that you’ll be doing Chatter exercises throughout the training, and explain how this works:</a:t>
            </a:r>
            <a:endParaRPr/>
          </a:p>
          <a:p>
            <a:pPr indent="-298450" lvl="1" marL="914400" rtl="0" algn="l">
              <a:spcBef>
                <a:spcPts val="0"/>
              </a:spcBef>
              <a:spcAft>
                <a:spcPts val="0"/>
              </a:spcAft>
              <a:buClr>
                <a:srgbClr val="000000"/>
              </a:buClr>
              <a:buSzPts val="1100"/>
              <a:buChar char="○"/>
            </a:pPr>
            <a:r>
              <a:rPr lang="en"/>
              <a:t>You’ll ask a question</a:t>
            </a:r>
            <a:endParaRPr/>
          </a:p>
          <a:p>
            <a:pPr indent="-298450" lvl="1" marL="914400" rtl="0" algn="l">
              <a:spcBef>
                <a:spcPts val="0"/>
              </a:spcBef>
              <a:spcAft>
                <a:spcPts val="0"/>
              </a:spcAft>
              <a:buClr>
                <a:srgbClr val="000000"/>
              </a:buClr>
              <a:buSzPts val="1100"/>
              <a:buChar char="○"/>
            </a:pPr>
            <a:r>
              <a:rPr lang="en"/>
              <a:t>Participants will type their responses into the chat window, but WAIT to hit enter (which posts their answer into the chat)</a:t>
            </a:r>
            <a:endParaRPr/>
          </a:p>
          <a:p>
            <a:pPr indent="-298450" lvl="1" marL="914400" rtl="0" algn="l">
              <a:spcBef>
                <a:spcPts val="0"/>
              </a:spcBef>
              <a:spcAft>
                <a:spcPts val="0"/>
              </a:spcAft>
              <a:buClr>
                <a:srgbClr val="000000"/>
              </a:buClr>
              <a:buSzPts val="1100"/>
              <a:buChar char="○"/>
            </a:pPr>
            <a:r>
              <a:rPr lang="en"/>
              <a:t>You’ll give a few moments for participants to type their responses, then do a countdown (three, two, one, CHAT!)</a:t>
            </a:r>
            <a:endParaRPr/>
          </a:p>
          <a:p>
            <a:pPr indent="-298450" lvl="1" marL="914400" rtl="0" algn="l">
              <a:spcBef>
                <a:spcPts val="0"/>
              </a:spcBef>
              <a:spcAft>
                <a:spcPts val="0"/>
              </a:spcAft>
              <a:buClr>
                <a:srgbClr val="000000"/>
              </a:buClr>
              <a:buSzPts val="1100"/>
              <a:buChar char="○"/>
            </a:pPr>
            <a:r>
              <a:rPr lang="en"/>
              <a:t>When the countdown ends, everyone hits enter at the same time and all of the responses scroll through the chat window</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u="sng"/>
              <a:t>Notes</a:t>
            </a:r>
            <a:r>
              <a:rPr b="1" lang="en"/>
              <a:t>:</a:t>
            </a:r>
            <a:endParaRPr b="1"/>
          </a:p>
          <a:p>
            <a:pPr indent="-298450" lvl="0" marL="457200" rtl="0" algn="l">
              <a:spcBef>
                <a:spcPts val="0"/>
              </a:spcBef>
              <a:spcAft>
                <a:spcPts val="0"/>
              </a:spcAft>
              <a:buClr>
                <a:srgbClr val="000000"/>
              </a:buClr>
              <a:buSzPts val="1100"/>
              <a:buChar char="●"/>
            </a:pPr>
            <a:r>
              <a:rPr lang="en"/>
              <a:t>Chatter is a great way to get quick feedback and encourage lively participation in online trainings, particularly when there are large numbers of participants</a:t>
            </a:r>
            <a:endParaRPr/>
          </a:p>
          <a:p>
            <a:pPr indent="-298450" lvl="0" marL="457200" rtl="0" algn="l">
              <a:spcBef>
                <a:spcPts val="0"/>
              </a:spcBef>
              <a:spcAft>
                <a:spcPts val="0"/>
              </a:spcAft>
              <a:buClr>
                <a:srgbClr val="000000"/>
              </a:buClr>
              <a:buSzPts val="1100"/>
              <a:buChar char="●"/>
            </a:pPr>
            <a:r>
              <a:rPr lang="en"/>
              <a:t>Often, people feel awkward being the “first” to respond to a question asked during an online training</a:t>
            </a:r>
            <a:endParaRPr/>
          </a:p>
          <a:p>
            <a:pPr indent="-298450" lvl="1" marL="914400" rtl="0" algn="l">
              <a:spcBef>
                <a:spcPts val="0"/>
              </a:spcBef>
              <a:spcAft>
                <a:spcPts val="0"/>
              </a:spcAft>
              <a:buClr>
                <a:srgbClr val="000000"/>
              </a:buClr>
              <a:buSzPts val="1100"/>
              <a:buChar char="○"/>
            </a:pPr>
            <a:r>
              <a:rPr lang="en"/>
              <a:t>By asking everyone to type their response but wait before submitting, you are encouraging individual reflection and participation while removing the stress of “going first”</a:t>
            </a:r>
            <a:endParaRPr/>
          </a:p>
          <a:p>
            <a:pPr indent="-298450" lvl="0" marL="457200" rtl="0" algn="l">
              <a:spcBef>
                <a:spcPts val="0"/>
              </a:spcBef>
              <a:spcAft>
                <a:spcPts val="0"/>
              </a:spcAft>
              <a:buClr>
                <a:srgbClr val="000000"/>
              </a:buClr>
              <a:buSzPts val="1100"/>
              <a:buChar char="●"/>
            </a:pPr>
            <a:r>
              <a:rPr lang="en"/>
              <a:t>Asking for responses in chat, rather than having participants unmute and respond aloud, gives you more control over the timing of the exercise</a:t>
            </a:r>
            <a:endParaRPr/>
          </a:p>
          <a:p>
            <a:pPr indent="-298450" lvl="1" marL="914400" rtl="0" algn="l">
              <a:spcBef>
                <a:spcPts val="0"/>
              </a:spcBef>
              <a:spcAft>
                <a:spcPts val="0"/>
              </a:spcAft>
              <a:buClr>
                <a:srgbClr val="000000"/>
              </a:buClr>
              <a:buSzPts val="1100"/>
              <a:buChar char="○"/>
            </a:pPr>
            <a:r>
              <a:rPr lang="en"/>
              <a:t>You can simply call out a few responses and move on to the next slide</a:t>
            </a:r>
            <a:endParaRPr/>
          </a:p>
          <a:p>
            <a:pPr indent="-298450" lvl="1" marL="914400" rtl="0" algn="l">
              <a:spcBef>
                <a:spcPts val="0"/>
              </a:spcBef>
              <a:spcAft>
                <a:spcPts val="0"/>
              </a:spcAft>
              <a:buClr>
                <a:srgbClr val="000000"/>
              </a:buClr>
              <a:buSzPts val="1100"/>
              <a:buChar char="○"/>
            </a:pPr>
            <a:r>
              <a:rPr lang="en"/>
              <a:t>Or, you can use the Chatter response as the basis for more detailed discussion (either in chat or by having participants unmute and speak)</a:t>
            </a:r>
            <a:endParaRPr/>
          </a:p>
          <a:p>
            <a:pPr indent="-298450" lvl="0" marL="457200" rtl="0" algn="l">
              <a:spcBef>
                <a:spcPts val="0"/>
              </a:spcBef>
              <a:spcAft>
                <a:spcPts val="0"/>
              </a:spcAft>
              <a:buClr>
                <a:srgbClr val="000000"/>
              </a:buClr>
              <a:buSzPts val="1100"/>
              <a:buChar char="●"/>
            </a:pPr>
            <a:r>
              <a:rPr lang="en"/>
              <a:t>Encouraging participants to engage through chat is an inclusive approach for online trainings, where not everyone may be able to participate by speaking or with video due to a lack of bandwidth, equipment, or a sufficiently private space from which to join the training</a:t>
            </a:r>
            <a:endParaRPr/>
          </a:p>
          <a:p>
            <a:pPr indent="0" lvl="0" marL="0" rtl="0" algn="l">
              <a:spcBef>
                <a:spcPts val="0"/>
              </a:spcBef>
              <a:spcAft>
                <a:spcPts val="0"/>
              </a:spcAft>
              <a:buNone/>
            </a:pPr>
            <a:r>
              <a:t/>
            </a:r>
            <a:endParaRPr/>
          </a:p>
          <a:p>
            <a:pPr indent="0" lvl="0" marL="0" rtl="0" algn="l">
              <a:spcBef>
                <a:spcPts val="0"/>
              </a:spcBef>
              <a:spcAft>
                <a:spcPts val="0"/>
              </a:spcAft>
              <a:buNone/>
            </a:pPr>
            <a:r>
              <a:rPr i="1" lang="en"/>
              <a:t>Image available free for commercial use without attribution from: </a:t>
            </a:r>
            <a:r>
              <a:rPr i="1" lang="en" u="sng">
                <a:solidFill>
                  <a:schemeClr val="hlink"/>
                </a:solidFill>
                <a:hlinkClick r:id="rId2"/>
              </a:rPr>
              <a:t>https://cdn.pixabay.com/photo/2017/01/31/23/06/communicate-2028004_960_720.png</a:t>
            </a:r>
            <a:r>
              <a:rPr i="1" lang="en"/>
              <a:t> </a:t>
            </a:r>
            <a:endParaRPr i="1"/>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134a5a33426_2_2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134a5a33426_2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highlight>
                  <a:srgbClr val="00FF00"/>
                </a:highlight>
              </a:rPr>
              <a:t>ONLINE ADAPTATION - Chatter Example</a:t>
            </a:r>
            <a:endParaRPr b="1" u="sng">
              <a:highlight>
                <a:srgbClr val="00FF00"/>
              </a:highlight>
            </a:endParaRPr>
          </a:p>
          <a:p>
            <a:pPr indent="0" lvl="0" marL="0" rtl="0" algn="l">
              <a:spcBef>
                <a:spcPts val="0"/>
              </a:spcBef>
              <a:spcAft>
                <a:spcPts val="0"/>
              </a:spcAft>
              <a:buNone/>
            </a:pPr>
            <a:r>
              <a:t/>
            </a:r>
            <a:endParaRPr/>
          </a:p>
          <a:p>
            <a:pPr indent="0" lvl="0" marL="0" rtl="0" algn="l">
              <a:spcBef>
                <a:spcPts val="0"/>
              </a:spcBef>
              <a:spcAft>
                <a:spcPts val="0"/>
              </a:spcAft>
              <a:buNone/>
            </a:pPr>
            <a:r>
              <a:rPr b="1" lang="en">
                <a:highlight>
                  <a:srgbClr val="FFFF00"/>
                </a:highlight>
              </a:rPr>
              <a:t>Chatter Setup</a:t>
            </a:r>
            <a:endParaRPr b="1">
              <a:highlight>
                <a:srgbClr val="FFFF00"/>
              </a:highlight>
            </a:endParaRPr>
          </a:p>
          <a:p>
            <a:pPr indent="-298450" lvl="0" marL="457200" rtl="0" algn="l">
              <a:spcBef>
                <a:spcPts val="0"/>
              </a:spcBef>
              <a:spcAft>
                <a:spcPts val="0"/>
              </a:spcAft>
              <a:buClr>
                <a:srgbClr val="000000"/>
              </a:buClr>
              <a:buSzPts val="1100"/>
              <a:buChar char="●"/>
            </a:pPr>
            <a:r>
              <a:rPr lang="en"/>
              <a:t>Demonstrate how Chatter works with a straightforward question that is easy for participants to answer, but that will provide for a variety of responses</a:t>
            </a:r>
            <a:endParaRPr/>
          </a:p>
          <a:p>
            <a:pPr indent="-298450" lvl="0" marL="457200" rtl="0" algn="l">
              <a:spcBef>
                <a:spcPts val="0"/>
              </a:spcBef>
              <a:spcAft>
                <a:spcPts val="0"/>
              </a:spcAft>
              <a:buClr>
                <a:srgbClr val="000000"/>
              </a:buClr>
              <a:buSzPts val="1100"/>
              <a:buChar char="●"/>
            </a:pPr>
            <a:r>
              <a:rPr lang="en"/>
              <a:t>“Where in the world are you zooming from” is often a good demonstration question, as it gives you a sense of who is participating in the training.</a:t>
            </a:r>
            <a:endParaRPr/>
          </a:p>
          <a:p>
            <a:pPr indent="-298450" lvl="0" marL="457200" rtl="0" algn="l">
              <a:spcBef>
                <a:spcPts val="0"/>
              </a:spcBef>
              <a:spcAft>
                <a:spcPts val="0"/>
              </a:spcAft>
              <a:buClr>
                <a:srgbClr val="000000"/>
              </a:buClr>
              <a:buSzPts val="1100"/>
              <a:buChar char="●"/>
            </a:pPr>
            <a:r>
              <a:rPr lang="en"/>
              <a:t>You may want to ask a different question depending on your audience and what type of information you’d like to know; for example:</a:t>
            </a:r>
            <a:endParaRPr/>
          </a:p>
          <a:p>
            <a:pPr indent="-298450" lvl="1" marL="914400" rtl="0" algn="l">
              <a:spcBef>
                <a:spcPts val="0"/>
              </a:spcBef>
              <a:spcAft>
                <a:spcPts val="0"/>
              </a:spcAft>
              <a:buClr>
                <a:srgbClr val="000000"/>
              </a:buClr>
              <a:buSzPts val="1100"/>
              <a:buChar char="○"/>
            </a:pPr>
            <a:r>
              <a:rPr lang="en"/>
              <a:t>Where do you work or attend school?</a:t>
            </a:r>
            <a:endParaRPr/>
          </a:p>
          <a:p>
            <a:pPr indent="-298450" lvl="1" marL="914400" rtl="0" algn="l">
              <a:spcBef>
                <a:spcPts val="0"/>
              </a:spcBef>
              <a:spcAft>
                <a:spcPts val="0"/>
              </a:spcAft>
              <a:buClr>
                <a:srgbClr val="000000"/>
              </a:buClr>
              <a:buSzPts val="1100"/>
              <a:buChar char="○"/>
            </a:pPr>
            <a:r>
              <a:rPr lang="en"/>
              <a:t>What is your major or area of expertise?</a:t>
            </a:r>
            <a:endParaRPr/>
          </a:p>
          <a:p>
            <a:pPr indent="-298450" lvl="1" marL="914400" rtl="0" algn="l">
              <a:spcBef>
                <a:spcPts val="0"/>
              </a:spcBef>
              <a:spcAft>
                <a:spcPts val="0"/>
              </a:spcAft>
              <a:buClr>
                <a:srgbClr val="000000"/>
              </a:buClr>
              <a:buSzPts val="1100"/>
              <a:buChar char="○"/>
            </a:pPr>
            <a:r>
              <a:rPr lang="en"/>
              <a:t>What is your current professional status? (undergraduate, graduate student, working professional, retiree)</a:t>
            </a:r>
            <a:endParaRPr/>
          </a:p>
          <a:p>
            <a:pPr indent="-298450" lvl="1" marL="914400" rtl="0" algn="l">
              <a:spcBef>
                <a:spcPts val="0"/>
              </a:spcBef>
              <a:spcAft>
                <a:spcPts val="0"/>
              </a:spcAft>
              <a:buClr>
                <a:srgbClr val="000000"/>
              </a:buClr>
              <a:buSzPts val="1100"/>
              <a:buChar char="○"/>
            </a:pPr>
            <a:r>
              <a:rPr lang="en"/>
              <a:t>What is one thing you’re hoping to learn during this training?</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Chatter Activity</a:t>
            </a:r>
            <a:endParaRPr/>
          </a:p>
          <a:p>
            <a:pPr indent="-298450" lvl="0" marL="457200" rtl="0" algn="l">
              <a:spcBef>
                <a:spcPts val="0"/>
              </a:spcBef>
              <a:spcAft>
                <a:spcPts val="0"/>
              </a:spcAft>
              <a:buSzPts val="1100"/>
              <a:buChar char="●"/>
            </a:pPr>
            <a:r>
              <a:rPr lang="en"/>
              <a:t>Display the slide with the Chatter question</a:t>
            </a:r>
            <a:endParaRPr/>
          </a:p>
          <a:p>
            <a:pPr indent="-298450" lvl="0" marL="457200" rtl="0" algn="l">
              <a:spcBef>
                <a:spcPts val="0"/>
              </a:spcBef>
              <a:spcAft>
                <a:spcPts val="0"/>
              </a:spcAft>
              <a:buSzPts val="1100"/>
              <a:buChar char="●"/>
            </a:pPr>
            <a:r>
              <a:rPr lang="en"/>
              <a:t>Remind participants to type their response into chat but WAIT to hit enter</a:t>
            </a:r>
            <a:endParaRPr/>
          </a:p>
          <a:p>
            <a:pPr indent="-298450" lvl="0" marL="457200" rtl="0" algn="l">
              <a:spcBef>
                <a:spcPts val="0"/>
              </a:spcBef>
              <a:spcAft>
                <a:spcPts val="0"/>
              </a:spcAft>
              <a:buSzPts val="1100"/>
              <a:buChar char="●"/>
            </a:pPr>
            <a:r>
              <a:rPr lang="en"/>
              <a:t>Give participants a little time to find their chat window and type a response</a:t>
            </a:r>
            <a:endParaRPr/>
          </a:p>
          <a:p>
            <a:pPr indent="-298450" lvl="0" marL="457200" rtl="0" algn="l">
              <a:spcBef>
                <a:spcPts val="0"/>
              </a:spcBef>
              <a:spcAft>
                <a:spcPts val="0"/>
              </a:spcAft>
              <a:buSzPts val="1100"/>
              <a:buChar char="●"/>
            </a:pPr>
            <a:r>
              <a:rPr lang="en"/>
              <a:t>Give a brief countdown (3, 2, 1, Chat!)</a:t>
            </a:r>
            <a:endParaRPr/>
          </a:p>
          <a:p>
            <a:pPr indent="-298450" lvl="0" marL="457200" rtl="0" algn="l">
              <a:spcBef>
                <a:spcPts val="0"/>
              </a:spcBef>
              <a:spcAft>
                <a:spcPts val="0"/>
              </a:spcAft>
              <a:buSzPts val="1100"/>
              <a:buChar char="●"/>
            </a:pPr>
            <a:r>
              <a:rPr lang="en"/>
              <a:t>As the responses scroll through the chat window, call out a few examples</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i="1" lang="en">
                <a:solidFill>
                  <a:schemeClr val="dk1"/>
                </a:solidFill>
              </a:rPr>
              <a:t>Image available free for commercial use without attribution from: </a:t>
            </a:r>
            <a:r>
              <a:rPr i="1" lang="en" u="sng">
                <a:solidFill>
                  <a:schemeClr val="hlink"/>
                </a:solidFill>
                <a:hlinkClick r:id="rId2"/>
              </a:rPr>
              <a:t>https://cdn.pixabay.com/photo/2017/01/31/23/06/communicate-2028004_960_720.png</a:t>
            </a:r>
            <a:r>
              <a:rPr i="1" lang="en">
                <a:solidFill>
                  <a:schemeClr val="dk1"/>
                </a:solidFill>
              </a:rPr>
              <a:t>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134a5a33426_2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134a5a33426_2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134a5a33426_2_6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134a5a33426_2_6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highlight>
                  <a:srgbClr val="FFFF00"/>
                </a:highlight>
              </a:rPr>
              <a:t>PREPARATION: </a:t>
            </a:r>
            <a:r>
              <a:rPr lang="en">
                <a:solidFill>
                  <a:schemeClr val="dk1"/>
                </a:solidFill>
                <a:highlight>
                  <a:srgbClr val="FFFF00"/>
                </a:highlight>
              </a:rPr>
              <a:t>Update this slide with your information, the hosts, etc. Remember that this session should be preceded by material from the Introduction.</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b="1" lang="en" u="sng"/>
              <a:t>FACILITATION NOTES</a:t>
            </a:r>
            <a:r>
              <a:rPr b="1" lang="en"/>
              <a:t>: </a:t>
            </a:r>
            <a:endParaRPr b="1"/>
          </a:p>
          <a:p>
            <a:pPr indent="-298450" lvl="0" marL="457200" rtl="0" algn="l">
              <a:spcBef>
                <a:spcPts val="0"/>
              </a:spcBef>
              <a:spcAft>
                <a:spcPts val="0"/>
              </a:spcAft>
              <a:buSzPts val="1100"/>
              <a:buChar char="●"/>
            </a:pPr>
            <a:r>
              <a:rPr lang="en"/>
              <a:t>This session can be challenging, as the topics and activities can evoke strong emotions from participants - and facilitators</a:t>
            </a:r>
            <a:endParaRPr/>
          </a:p>
          <a:p>
            <a:pPr indent="-298450" lvl="1" marL="914400" rtl="0" algn="l">
              <a:spcBef>
                <a:spcPts val="0"/>
              </a:spcBef>
              <a:spcAft>
                <a:spcPts val="0"/>
              </a:spcAft>
              <a:buClr>
                <a:schemeClr val="dk1"/>
              </a:buClr>
              <a:buSzPts val="1100"/>
              <a:buChar char="○"/>
            </a:pPr>
            <a:r>
              <a:rPr lang="en">
                <a:solidFill>
                  <a:schemeClr val="dk1"/>
                </a:solidFill>
              </a:rPr>
              <a:t>Everyone has unconscious biases; until you understand and embrace this fact, you are not yet ready to facilitate this session</a:t>
            </a:r>
            <a:endParaRPr>
              <a:solidFill>
                <a:schemeClr val="dk1"/>
              </a:solidFill>
            </a:endParaRPr>
          </a:p>
          <a:p>
            <a:pPr indent="-298450" lvl="0" marL="457200" rtl="0" algn="l">
              <a:spcBef>
                <a:spcPts val="0"/>
              </a:spcBef>
              <a:spcAft>
                <a:spcPts val="0"/>
              </a:spcAft>
              <a:buSzPts val="1100"/>
              <a:buChar char="●"/>
            </a:pPr>
            <a:r>
              <a:rPr lang="en"/>
              <a:t>Visible and invisible identities play an important role in this session</a:t>
            </a:r>
            <a:endParaRPr/>
          </a:p>
          <a:p>
            <a:pPr indent="-298450" lvl="1" marL="914400" rtl="0" algn="l">
              <a:spcBef>
                <a:spcPts val="0"/>
              </a:spcBef>
              <a:spcAft>
                <a:spcPts val="0"/>
              </a:spcAft>
              <a:buSzPts val="1100"/>
              <a:buChar char="○"/>
            </a:pPr>
            <a:r>
              <a:rPr lang="en"/>
              <a:t>Facilitators’ visible identities can influence participants’ experiences; someone who “looks” like a minority might have more or less impact than someone who appears to be from a majority group</a:t>
            </a:r>
            <a:endParaRPr/>
          </a:p>
          <a:p>
            <a:pPr indent="-298450" lvl="1" marL="914400" rtl="0" algn="l">
              <a:spcBef>
                <a:spcPts val="0"/>
              </a:spcBef>
              <a:spcAft>
                <a:spcPts val="0"/>
              </a:spcAft>
              <a:buSzPts val="1100"/>
              <a:buChar char="○"/>
            </a:pPr>
            <a:r>
              <a:rPr lang="en"/>
              <a:t>Participants’ visible and invisible identities will shape how they experience the session, and how willing they are to participate or share their experiences</a:t>
            </a:r>
            <a:endParaRPr/>
          </a:p>
          <a:p>
            <a:pPr indent="-298450" lvl="1" marL="914400" rtl="0" algn="l">
              <a:spcBef>
                <a:spcPts val="0"/>
              </a:spcBef>
              <a:spcAft>
                <a:spcPts val="0"/>
              </a:spcAft>
              <a:buSzPts val="1100"/>
              <a:buChar char="○"/>
            </a:pPr>
            <a:r>
              <a:rPr lang="en"/>
              <a:t>Facilitators should pay attention to their own biases, and actively work to identify and mitigate biases that they might have about participants</a:t>
            </a:r>
            <a:endParaRPr/>
          </a:p>
          <a:p>
            <a:pPr indent="-298450" lvl="1" marL="914400" rtl="0" algn="l">
              <a:spcBef>
                <a:spcPts val="0"/>
              </a:spcBef>
              <a:spcAft>
                <a:spcPts val="0"/>
              </a:spcAft>
              <a:buSzPts val="1100"/>
              <a:buChar char="○"/>
            </a:pPr>
            <a:r>
              <a:rPr lang="en"/>
              <a:t>No one (facilitators or participants) should be asked to “speak” for a group with which they identify; the focus should remain on individual experiences, and how they shape shared interactions</a:t>
            </a:r>
            <a:endParaRPr/>
          </a:p>
          <a:p>
            <a:pPr indent="-298450" lvl="0" marL="457200" rtl="0" algn="l">
              <a:spcBef>
                <a:spcPts val="0"/>
              </a:spcBef>
              <a:spcAft>
                <a:spcPts val="0"/>
              </a:spcAft>
              <a:buSzPts val="1100"/>
              <a:buChar char="●"/>
            </a:pPr>
            <a:r>
              <a:rPr lang="en"/>
              <a:t>Facilitators need to engage with this material and seek to understand their own unconscious biases in order to effectively communicate with participants</a:t>
            </a:r>
            <a:endParaRPr/>
          </a:p>
          <a:p>
            <a:pPr indent="-298450" lvl="1" marL="914400" rtl="0" algn="l">
              <a:spcBef>
                <a:spcPts val="0"/>
              </a:spcBef>
              <a:spcAft>
                <a:spcPts val="0"/>
              </a:spcAft>
              <a:buClr>
                <a:schemeClr val="dk1"/>
              </a:buClr>
              <a:buSzPts val="1100"/>
              <a:buChar char="○"/>
            </a:pPr>
            <a:r>
              <a:rPr lang="en">
                <a:solidFill>
                  <a:schemeClr val="dk1"/>
                </a:solidFill>
              </a:rPr>
              <a:t>You should engage with the additional resources provided throughout these facilitation notes, such as Project Implicit, in order to broaden your understanding and improve your ability to facilitate this session</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Sharing some of your personal experiences as part of this session can be an effective way to illustrate the content and connect with participants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However, facilitators should be cautious not to over-share, as that can make participants uncomfortable and/or shift focus from the content to the facilitator</a:t>
            </a:r>
            <a:endParaRPr>
              <a:solidFill>
                <a:schemeClr val="dk1"/>
              </a:solidFill>
            </a:endParaRPr>
          </a:p>
          <a:p>
            <a:pPr indent="-298450" lvl="0" marL="457200" rtl="0" algn="l">
              <a:spcBef>
                <a:spcPts val="0"/>
              </a:spcBef>
              <a:spcAft>
                <a:spcPts val="0"/>
              </a:spcAft>
              <a:buSzPts val="1100"/>
              <a:buChar char="●"/>
            </a:pPr>
            <a:r>
              <a:rPr lang="en"/>
              <a:t>Facilitators are strongly encouraged to co-teach this session when possible</a:t>
            </a:r>
            <a:endParaRPr/>
          </a:p>
          <a:p>
            <a:pPr indent="-298450" lvl="1" marL="914400" rtl="0" algn="l">
              <a:spcBef>
                <a:spcPts val="0"/>
              </a:spcBef>
              <a:spcAft>
                <a:spcPts val="0"/>
              </a:spcAft>
              <a:buSzPts val="1100"/>
              <a:buChar char="○"/>
            </a:pPr>
            <a:r>
              <a:rPr lang="en"/>
              <a:t>When one person is facilitating, the other can be observing the participants’ reactions and “reading the room”</a:t>
            </a:r>
            <a:endParaRPr/>
          </a:p>
          <a:p>
            <a:pPr indent="-298450" lvl="1" marL="914400" rtl="0" algn="l">
              <a:spcBef>
                <a:spcPts val="0"/>
              </a:spcBef>
              <a:spcAft>
                <a:spcPts val="0"/>
              </a:spcAft>
              <a:buSzPts val="1100"/>
              <a:buChar char="○"/>
            </a:pPr>
            <a:r>
              <a:rPr lang="en"/>
              <a:t>This approach can help to quickly identify and address emerging questions or concerns</a:t>
            </a:r>
            <a:endParaRPr/>
          </a:p>
          <a:p>
            <a:pPr indent="-298450" lvl="1" marL="914400" rtl="0" algn="l">
              <a:spcBef>
                <a:spcPts val="0"/>
              </a:spcBef>
              <a:spcAft>
                <a:spcPts val="0"/>
              </a:spcAft>
              <a:buSzPts val="1100"/>
              <a:buChar char="○"/>
            </a:pPr>
            <a:r>
              <a:rPr lang="en">
                <a:solidFill>
                  <a:schemeClr val="dk1"/>
                </a:solidFill>
              </a:rPr>
              <a:t>Even experienced facilitators can find this session challenging; </a:t>
            </a:r>
            <a:r>
              <a:rPr lang="en"/>
              <a:t>co-facilitating provides additional support for both participants and the facilitators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54" name="Shape 54"/>
        <p:cNvGrpSpPr/>
        <p:nvPr/>
      </p:nvGrpSpPr>
      <p:grpSpPr>
        <a:xfrm>
          <a:off x="0" y="0"/>
          <a:ext cx="0" cy="0"/>
          <a:chOff x="0" y="0"/>
          <a:chExt cx="0" cy="0"/>
        </a:xfrm>
      </p:grpSpPr>
      <p:sp>
        <p:nvSpPr>
          <p:cNvPr id="55" name="Google Shape;55;p14"/>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56" name="Google Shape;56;p14"/>
          <p:cNvSpPr txBox="1"/>
          <p:nvPr>
            <p:ph type="ctrTitle"/>
          </p:nvPr>
        </p:nvSpPr>
        <p:spPr>
          <a:xfrm>
            <a:off x="311700" y="539725"/>
            <a:ext cx="8520600" cy="12825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57" name="Google Shape;57;p14"/>
          <p:cNvSpPr txBox="1"/>
          <p:nvPr>
            <p:ph idx="1" type="subTitle"/>
          </p:nvPr>
        </p:nvSpPr>
        <p:spPr>
          <a:xfrm>
            <a:off x="311700" y="1878560"/>
            <a:ext cx="4242600" cy="73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58" name="Google Shape;58;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59" name="Shape 59"/>
        <p:cNvGrpSpPr/>
        <p:nvPr/>
      </p:nvGrpSpPr>
      <p:grpSpPr>
        <a:xfrm>
          <a:off x="0" y="0"/>
          <a:ext cx="0" cy="0"/>
          <a:chOff x="0" y="0"/>
          <a:chExt cx="0" cy="0"/>
        </a:xfrm>
      </p:grpSpPr>
      <p:sp>
        <p:nvSpPr>
          <p:cNvPr id="60" name="Google Shape;60;p15"/>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61" name="Google Shape;61;p15"/>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62" name="Google Shape;62;p15"/>
          <p:cNvSpPr txBox="1"/>
          <p:nvPr>
            <p:ph type="title"/>
          </p:nvPr>
        </p:nvSpPr>
        <p:spPr>
          <a:xfrm>
            <a:off x="311700" y="539725"/>
            <a:ext cx="8520600" cy="12825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63" name="Google Shape;63;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4" name="Shape 64"/>
        <p:cNvGrpSpPr/>
        <p:nvPr/>
      </p:nvGrpSpPr>
      <p:grpSpPr>
        <a:xfrm>
          <a:off x="0" y="0"/>
          <a:ext cx="0" cy="0"/>
          <a:chOff x="0" y="0"/>
          <a:chExt cx="0" cy="0"/>
        </a:xfrm>
      </p:grpSpPr>
      <p:sp>
        <p:nvSpPr>
          <p:cNvPr id="65" name="Google Shape;65;p16"/>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6"/>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67" name="Google Shape;67;p16"/>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68" name="Google Shape;68;p16"/>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69" name="Google Shape;69;p16"/>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70" name="Google Shape;70;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1" name="Shape 71"/>
        <p:cNvGrpSpPr/>
        <p:nvPr/>
      </p:nvGrpSpPr>
      <p:grpSpPr>
        <a:xfrm>
          <a:off x="0" y="0"/>
          <a:ext cx="0" cy="0"/>
          <a:chOff x="0" y="0"/>
          <a:chExt cx="0" cy="0"/>
        </a:xfrm>
      </p:grpSpPr>
      <p:sp>
        <p:nvSpPr>
          <p:cNvPr id="72" name="Google Shape;72;p17"/>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7"/>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74" name="Google Shape;74;p17"/>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75" name="Google Shape;75;p17"/>
          <p:cNvSpPr txBox="1"/>
          <p:nvPr>
            <p:ph idx="2" type="body"/>
          </p:nvPr>
        </p:nvSpPr>
        <p:spPr>
          <a:xfrm>
            <a:off x="4832400" y="1505700"/>
            <a:ext cx="3999900" cy="3076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76" name="Google Shape;76;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7" name="Shape 77"/>
        <p:cNvGrpSpPr/>
        <p:nvPr/>
      </p:nvGrpSpPr>
      <p:grpSpPr>
        <a:xfrm>
          <a:off x="0" y="0"/>
          <a:ext cx="0" cy="0"/>
          <a:chOff x="0" y="0"/>
          <a:chExt cx="0" cy="0"/>
        </a:xfrm>
      </p:grpSpPr>
      <p:sp>
        <p:nvSpPr>
          <p:cNvPr id="78" name="Google Shape;78;p18"/>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8"/>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80" name="Google Shape;80;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1" name="Shape 81"/>
        <p:cNvGrpSpPr/>
        <p:nvPr/>
      </p:nvGrpSpPr>
      <p:grpSpPr>
        <a:xfrm>
          <a:off x="0" y="0"/>
          <a:ext cx="0" cy="0"/>
          <a:chOff x="0" y="0"/>
          <a:chExt cx="0" cy="0"/>
        </a:xfrm>
      </p:grpSpPr>
      <p:sp>
        <p:nvSpPr>
          <p:cNvPr id="82" name="Google Shape;82;p19"/>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9"/>
          <p:cNvSpPr txBox="1"/>
          <p:nvPr>
            <p:ph type="title"/>
          </p:nvPr>
        </p:nvSpPr>
        <p:spPr>
          <a:xfrm>
            <a:off x="311725" y="500925"/>
            <a:ext cx="3127500" cy="18291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84" name="Google Shape;84;p19"/>
          <p:cNvSpPr txBox="1"/>
          <p:nvPr>
            <p:ph idx="1" type="body"/>
          </p:nvPr>
        </p:nvSpPr>
        <p:spPr>
          <a:xfrm>
            <a:off x="311700" y="2390650"/>
            <a:ext cx="3127500" cy="229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85" name="Google Shape;85;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86" name="Shape 86"/>
        <p:cNvGrpSpPr/>
        <p:nvPr/>
      </p:nvGrpSpPr>
      <p:grpSpPr>
        <a:xfrm>
          <a:off x="0" y="0"/>
          <a:ext cx="0" cy="0"/>
          <a:chOff x="0" y="0"/>
          <a:chExt cx="0" cy="0"/>
        </a:xfrm>
      </p:grpSpPr>
      <p:sp>
        <p:nvSpPr>
          <p:cNvPr id="87" name="Google Shape;87;p20"/>
          <p:cNvSpPr txBox="1"/>
          <p:nvPr>
            <p:ph type="title"/>
          </p:nvPr>
        </p:nvSpPr>
        <p:spPr>
          <a:xfrm>
            <a:off x="311675" y="798600"/>
            <a:ext cx="6247800" cy="3546300"/>
          </a:xfrm>
          <a:prstGeom prst="rect">
            <a:avLst/>
          </a:prstGeom>
        </p:spPr>
        <p:txBody>
          <a:bodyPr anchorCtr="0" anchor="ctr"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88" name="Google Shape;88;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9" name="Shape 89"/>
        <p:cNvGrpSpPr/>
        <p:nvPr/>
      </p:nvGrpSpPr>
      <p:grpSpPr>
        <a:xfrm>
          <a:off x="0" y="0"/>
          <a:ext cx="0" cy="0"/>
          <a:chOff x="0" y="0"/>
          <a:chExt cx="0" cy="0"/>
        </a:xfrm>
      </p:grpSpPr>
      <p:sp>
        <p:nvSpPr>
          <p:cNvPr id="90" name="Google Shape;90;p21"/>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1"/>
          <p:cNvSpPr txBox="1"/>
          <p:nvPr>
            <p:ph type="title"/>
          </p:nvPr>
        </p:nvSpPr>
        <p:spPr>
          <a:xfrm>
            <a:off x="311300" y="500925"/>
            <a:ext cx="3704400" cy="2049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92" name="Google Shape;92;p21"/>
          <p:cNvSpPr txBox="1"/>
          <p:nvPr>
            <p:ph idx="1" type="subTitle"/>
          </p:nvPr>
        </p:nvSpPr>
        <p:spPr>
          <a:xfrm>
            <a:off x="304800" y="2626725"/>
            <a:ext cx="3704400" cy="926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93" name="Google Shape;93;p21"/>
          <p:cNvSpPr txBox="1"/>
          <p:nvPr>
            <p:ph idx="2" type="body"/>
          </p:nvPr>
        </p:nvSpPr>
        <p:spPr>
          <a:xfrm>
            <a:off x="4879025" y="500925"/>
            <a:ext cx="3954000" cy="4111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4" name="Google Shape;94;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5" name="Shape 95"/>
        <p:cNvGrpSpPr/>
        <p:nvPr/>
      </p:nvGrpSpPr>
      <p:grpSpPr>
        <a:xfrm>
          <a:off x="0" y="0"/>
          <a:ext cx="0" cy="0"/>
          <a:chOff x="0" y="0"/>
          <a:chExt cx="0" cy="0"/>
        </a:xfrm>
      </p:grpSpPr>
      <p:sp>
        <p:nvSpPr>
          <p:cNvPr id="96" name="Google Shape;96;p22"/>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2"/>
          <p:cNvSpPr txBox="1"/>
          <p:nvPr>
            <p:ph idx="1" type="body"/>
          </p:nvPr>
        </p:nvSpPr>
        <p:spPr>
          <a:xfrm>
            <a:off x="311700" y="4521400"/>
            <a:ext cx="7979400" cy="460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98" name="Google Shape;98;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99" name="Shape 99"/>
        <p:cNvGrpSpPr/>
        <p:nvPr/>
      </p:nvGrpSpPr>
      <p:grpSpPr>
        <a:xfrm>
          <a:off x="0" y="0"/>
          <a:ext cx="0" cy="0"/>
          <a:chOff x="0" y="0"/>
          <a:chExt cx="0" cy="0"/>
        </a:xfrm>
      </p:grpSpPr>
      <p:sp>
        <p:nvSpPr>
          <p:cNvPr id="100" name="Google Shape;100;p23"/>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101" name="Google Shape;101;p23"/>
          <p:cNvSpPr txBox="1"/>
          <p:nvPr>
            <p:ph idx="1" type="body"/>
          </p:nvPr>
        </p:nvSpPr>
        <p:spPr>
          <a:xfrm>
            <a:off x="311700" y="2121425"/>
            <a:ext cx="5334900" cy="942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102" name="Google Shape;102;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3" name="Shape 103"/>
        <p:cNvGrpSpPr/>
        <p:nvPr/>
      </p:nvGrpSpPr>
      <p:grpSpPr>
        <a:xfrm>
          <a:off x="0" y="0"/>
          <a:ext cx="0" cy="0"/>
          <a:chOff x="0" y="0"/>
          <a:chExt cx="0" cy="0"/>
        </a:xfrm>
      </p:grpSpPr>
      <p:sp>
        <p:nvSpPr>
          <p:cNvPr id="104" name="Google Shape;104;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8" name="Shape 108"/>
        <p:cNvGrpSpPr/>
        <p:nvPr/>
      </p:nvGrpSpPr>
      <p:grpSpPr>
        <a:xfrm>
          <a:off x="0" y="0"/>
          <a:ext cx="0" cy="0"/>
          <a:chOff x="0" y="0"/>
          <a:chExt cx="0" cy="0"/>
        </a:xfrm>
      </p:grpSpPr>
      <p:sp>
        <p:nvSpPr>
          <p:cNvPr id="109" name="Google Shape;109;p26"/>
          <p:cNvSpPr/>
          <p:nvPr/>
        </p:nvSpPr>
        <p:spPr>
          <a:xfrm>
            <a:off x="0" y="4023350"/>
            <a:ext cx="9144000" cy="127800"/>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6"/>
          <p:cNvSpPr/>
          <p:nvPr/>
        </p:nvSpPr>
        <p:spPr>
          <a:xfrm>
            <a:off x="0" y="4090725"/>
            <a:ext cx="9144000" cy="10527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26"/>
          <p:cNvSpPr txBox="1"/>
          <p:nvPr>
            <p:ph type="ctrTitle"/>
          </p:nvPr>
        </p:nvSpPr>
        <p:spPr>
          <a:xfrm>
            <a:off x="485875" y="264475"/>
            <a:ext cx="8183700" cy="1473600"/>
          </a:xfrm>
          <a:prstGeom prst="rect">
            <a:avLst/>
          </a:prstGeom>
        </p:spPr>
        <p:txBody>
          <a:bodyPr anchorCtr="0" anchor="b" bIns="91425" lIns="91425" spcFirstLastPara="1" rIns="91425" wrap="square" tIns="91425">
            <a:normAutofit/>
          </a:bodyPr>
          <a:lstStyle>
            <a:lvl1pPr lvl="0"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p:txBody>
      </p:sp>
      <p:sp>
        <p:nvSpPr>
          <p:cNvPr id="112" name="Google Shape;112;p26"/>
          <p:cNvSpPr txBox="1"/>
          <p:nvPr>
            <p:ph idx="1" type="subTitle"/>
          </p:nvPr>
        </p:nvSpPr>
        <p:spPr>
          <a:xfrm>
            <a:off x="485875" y="1738075"/>
            <a:ext cx="8183700" cy="8610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2400"/>
              <a:buNone/>
              <a:defRPr sz="2400"/>
            </a:lvl1pPr>
            <a:lvl2pPr lvl="1" rtl="0">
              <a:lnSpc>
                <a:spcPct val="100000"/>
              </a:lnSpc>
              <a:spcBef>
                <a:spcPts val="0"/>
              </a:spcBef>
              <a:spcAft>
                <a:spcPts val="0"/>
              </a:spcAft>
              <a:buSzPts val="2400"/>
              <a:buNone/>
              <a:defRPr sz="2400"/>
            </a:lvl2pPr>
            <a:lvl3pPr lvl="2" rtl="0">
              <a:lnSpc>
                <a:spcPct val="100000"/>
              </a:lnSpc>
              <a:spcBef>
                <a:spcPts val="0"/>
              </a:spcBef>
              <a:spcAft>
                <a:spcPts val="0"/>
              </a:spcAft>
              <a:buSzPts val="2400"/>
              <a:buNone/>
              <a:defRPr sz="2400"/>
            </a:lvl3pPr>
            <a:lvl4pPr lvl="3" rtl="0">
              <a:lnSpc>
                <a:spcPct val="100000"/>
              </a:lnSpc>
              <a:spcBef>
                <a:spcPts val="0"/>
              </a:spcBef>
              <a:spcAft>
                <a:spcPts val="0"/>
              </a:spcAft>
              <a:buSzPts val="2400"/>
              <a:buNone/>
              <a:defRPr sz="2400"/>
            </a:lvl4pPr>
            <a:lvl5pPr lvl="4" rtl="0">
              <a:lnSpc>
                <a:spcPct val="100000"/>
              </a:lnSpc>
              <a:spcBef>
                <a:spcPts val="0"/>
              </a:spcBef>
              <a:spcAft>
                <a:spcPts val="0"/>
              </a:spcAft>
              <a:buSzPts val="2400"/>
              <a:buNone/>
              <a:defRPr sz="2400"/>
            </a:lvl5pPr>
            <a:lvl6pPr lvl="5" rtl="0">
              <a:lnSpc>
                <a:spcPct val="100000"/>
              </a:lnSpc>
              <a:spcBef>
                <a:spcPts val="0"/>
              </a:spcBef>
              <a:spcAft>
                <a:spcPts val="0"/>
              </a:spcAft>
              <a:buSzPts val="2400"/>
              <a:buNone/>
              <a:defRPr sz="2400"/>
            </a:lvl6pPr>
            <a:lvl7pPr lvl="6" rtl="0">
              <a:lnSpc>
                <a:spcPct val="100000"/>
              </a:lnSpc>
              <a:spcBef>
                <a:spcPts val="0"/>
              </a:spcBef>
              <a:spcAft>
                <a:spcPts val="0"/>
              </a:spcAft>
              <a:buSzPts val="2400"/>
              <a:buNone/>
              <a:defRPr sz="2400"/>
            </a:lvl7pPr>
            <a:lvl8pPr lvl="7" rtl="0">
              <a:lnSpc>
                <a:spcPct val="100000"/>
              </a:lnSpc>
              <a:spcBef>
                <a:spcPts val="0"/>
              </a:spcBef>
              <a:spcAft>
                <a:spcPts val="0"/>
              </a:spcAft>
              <a:buSzPts val="2400"/>
              <a:buNone/>
              <a:defRPr sz="2400"/>
            </a:lvl8pPr>
            <a:lvl9pPr lvl="8" rtl="0">
              <a:lnSpc>
                <a:spcPct val="100000"/>
              </a:lnSpc>
              <a:spcBef>
                <a:spcPts val="0"/>
              </a:spcBef>
              <a:spcAft>
                <a:spcPts val="0"/>
              </a:spcAft>
              <a:buSzPts val="2400"/>
              <a:buNone/>
              <a:defRPr sz="2400"/>
            </a:lvl9pPr>
          </a:lstStyle>
          <a:p/>
        </p:txBody>
      </p:sp>
      <p:grpSp>
        <p:nvGrpSpPr>
          <p:cNvPr id="113" name="Google Shape;113;p26"/>
          <p:cNvGrpSpPr/>
          <p:nvPr/>
        </p:nvGrpSpPr>
        <p:grpSpPr>
          <a:xfrm>
            <a:off x="8669563" y="0"/>
            <a:ext cx="471063" cy="804600"/>
            <a:chOff x="8675038" y="-27150"/>
            <a:chExt cx="471063" cy="804600"/>
          </a:xfrm>
        </p:grpSpPr>
        <p:sp>
          <p:nvSpPr>
            <p:cNvPr id="114" name="Google Shape;114;p26"/>
            <p:cNvSpPr/>
            <p:nvPr/>
          </p:nvSpPr>
          <p:spPr>
            <a:xfrm rot="10800000">
              <a:off x="8915400" y="201450"/>
              <a:ext cx="228600" cy="228600"/>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6"/>
            <p:cNvSpPr/>
            <p:nvPr/>
          </p:nvSpPr>
          <p:spPr>
            <a:xfrm rot="10800000">
              <a:off x="8913300" y="-27150"/>
              <a:ext cx="232800" cy="2286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6"/>
            <p:cNvSpPr/>
            <p:nvPr/>
          </p:nvSpPr>
          <p:spPr>
            <a:xfrm rot="10800000">
              <a:off x="8675050" y="91650"/>
              <a:ext cx="232800" cy="2286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6"/>
            <p:cNvSpPr/>
            <p:nvPr/>
          </p:nvSpPr>
          <p:spPr>
            <a:xfrm rot="10800000">
              <a:off x="8675038" y="320250"/>
              <a:ext cx="232800" cy="228600"/>
            </a:xfrm>
            <a:prstGeom prst="rect">
              <a:avLst/>
            </a:pr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6"/>
            <p:cNvSpPr/>
            <p:nvPr/>
          </p:nvSpPr>
          <p:spPr>
            <a:xfrm rot="10800000">
              <a:off x="8913300" y="430050"/>
              <a:ext cx="232800" cy="228600"/>
            </a:xfrm>
            <a:prstGeom prst="rect">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6"/>
            <p:cNvSpPr/>
            <p:nvPr/>
          </p:nvSpPr>
          <p:spPr>
            <a:xfrm rot="10800000">
              <a:off x="8675050" y="548850"/>
              <a:ext cx="232800" cy="228600"/>
            </a:xfrm>
            <a:prstGeom prst="rect">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6"/>
            <p:cNvSpPr/>
            <p:nvPr/>
          </p:nvSpPr>
          <p:spPr>
            <a:xfrm rot="10800000">
              <a:off x="8675050" y="-27150"/>
              <a:ext cx="232800" cy="118800"/>
            </a:xfrm>
            <a:prstGeom prst="rect">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1" name="Shape 121"/>
        <p:cNvGrpSpPr/>
        <p:nvPr/>
      </p:nvGrpSpPr>
      <p:grpSpPr>
        <a:xfrm>
          <a:off x="0" y="0"/>
          <a:ext cx="0" cy="0"/>
          <a:chOff x="0" y="0"/>
          <a:chExt cx="0" cy="0"/>
        </a:xfrm>
      </p:grpSpPr>
      <p:sp>
        <p:nvSpPr>
          <p:cNvPr id="122" name="Google Shape;122;p27"/>
          <p:cNvSpPr/>
          <p:nvPr/>
        </p:nvSpPr>
        <p:spPr>
          <a:xfrm>
            <a:off x="0" y="2651100"/>
            <a:ext cx="9144000" cy="2492400"/>
          </a:xfrm>
          <a:prstGeom prst="rect">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7"/>
          <p:cNvSpPr txBox="1"/>
          <p:nvPr>
            <p:ph type="title"/>
          </p:nvPr>
        </p:nvSpPr>
        <p:spPr>
          <a:xfrm>
            <a:off x="485875" y="1714500"/>
            <a:ext cx="8183700" cy="785700"/>
          </a:xfrm>
          <a:prstGeom prst="rect">
            <a:avLst/>
          </a:prstGeom>
        </p:spPr>
        <p:txBody>
          <a:bodyPr anchorCtr="0" anchor="b" bIns="91425" lIns="91425" spcFirstLastPara="1" rIns="91425" wrap="square" tIns="91425">
            <a:norm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grpSp>
        <p:nvGrpSpPr>
          <p:cNvPr id="124" name="Google Shape;124;p27"/>
          <p:cNvGrpSpPr/>
          <p:nvPr/>
        </p:nvGrpSpPr>
        <p:grpSpPr>
          <a:xfrm>
            <a:off x="8669563" y="0"/>
            <a:ext cx="471063" cy="804600"/>
            <a:chOff x="8675038" y="-27150"/>
            <a:chExt cx="471063" cy="804600"/>
          </a:xfrm>
        </p:grpSpPr>
        <p:sp>
          <p:nvSpPr>
            <p:cNvPr id="125" name="Google Shape;125;p27"/>
            <p:cNvSpPr/>
            <p:nvPr/>
          </p:nvSpPr>
          <p:spPr>
            <a:xfrm rot="10800000">
              <a:off x="8915400" y="201450"/>
              <a:ext cx="228600" cy="228600"/>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7"/>
            <p:cNvSpPr/>
            <p:nvPr/>
          </p:nvSpPr>
          <p:spPr>
            <a:xfrm rot="10800000">
              <a:off x="8913300" y="-27150"/>
              <a:ext cx="232800" cy="2286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7"/>
            <p:cNvSpPr/>
            <p:nvPr/>
          </p:nvSpPr>
          <p:spPr>
            <a:xfrm rot="10800000">
              <a:off x="8675050" y="91650"/>
              <a:ext cx="232800" cy="2286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7"/>
            <p:cNvSpPr/>
            <p:nvPr/>
          </p:nvSpPr>
          <p:spPr>
            <a:xfrm rot="10800000">
              <a:off x="8675038" y="320250"/>
              <a:ext cx="232800" cy="228600"/>
            </a:xfrm>
            <a:prstGeom prst="rect">
              <a:avLst/>
            </a:pr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7"/>
            <p:cNvSpPr/>
            <p:nvPr/>
          </p:nvSpPr>
          <p:spPr>
            <a:xfrm rot="10800000">
              <a:off x="8913300" y="430050"/>
              <a:ext cx="232800" cy="228600"/>
            </a:xfrm>
            <a:prstGeom prst="rect">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7"/>
            <p:cNvSpPr/>
            <p:nvPr/>
          </p:nvSpPr>
          <p:spPr>
            <a:xfrm rot="10800000">
              <a:off x="8675050" y="548850"/>
              <a:ext cx="232800" cy="228600"/>
            </a:xfrm>
            <a:prstGeom prst="rect">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7"/>
            <p:cNvSpPr/>
            <p:nvPr/>
          </p:nvSpPr>
          <p:spPr>
            <a:xfrm rot="10800000">
              <a:off x="8675050" y="-27150"/>
              <a:ext cx="232800" cy="118800"/>
            </a:xfrm>
            <a:prstGeom prst="rect">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2" name="Shape 132"/>
        <p:cNvGrpSpPr/>
        <p:nvPr/>
      </p:nvGrpSpPr>
      <p:grpSpPr>
        <a:xfrm>
          <a:off x="0" y="0"/>
          <a:ext cx="0" cy="0"/>
          <a:chOff x="0" y="0"/>
          <a:chExt cx="0" cy="0"/>
        </a:xfrm>
      </p:grpSpPr>
      <p:sp>
        <p:nvSpPr>
          <p:cNvPr id="133" name="Google Shape;133;p28"/>
          <p:cNvSpPr/>
          <p:nvPr/>
        </p:nvSpPr>
        <p:spPr>
          <a:xfrm rot="10800000">
            <a:off x="0" y="4957200"/>
            <a:ext cx="9144000" cy="127800"/>
          </a:xfrm>
          <a:prstGeom prst="rect">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8"/>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accent4"/>
              </a:buClr>
              <a:buSzPts val="3400"/>
              <a:buNone/>
              <a:defRPr sz="3400">
                <a:solidFill>
                  <a:schemeClr val="accent4"/>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35" name="Google Shape;135;p28"/>
          <p:cNvSpPr txBox="1"/>
          <p:nvPr>
            <p:ph idx="1" type="body"/>
          </p:nvPr>
        </p:nvSpPr>
        <p:spPr>
          <a:xfrm>
            <a:off x="311700" y="1463040"/>
            <a:ext cx="8520600" cy="30876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36" name="Google Shape;136;p28"/>
          <p:cNvSpPr/>
          <p:nvPr/>
        </p:nvSpPr>
        <p:spPr>
          <a:xfrm rot="10800000">
            <a:off x="0" y="5015700"/>
            <a:ext cx="9144000" cy="1278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7" name="Google Shape;137;p28"/>
          <p:cNvGrpSpPr/>
          <p:nvPr/>
        </p:nvGrpSpPr>
        <p:grpSpPr>
          <a:xfrm>
            <a:off x="8669563" y="0"/>
            <a:ext cx="471063" cy="804600"/>
            <a:chOff x="8675038" y="-27150"/>
            <a:chExt cx="471063" cy="804600"/>
          </a:xfrm>
        </p:grpSpPr>
        <p:sp>
          <p:nvSpPr>
            <p:cNvPr id="138" name="Google Shape;138;p28"/>
            <p:cNvSpPr/>
            <p:nvPr/>
          </p:nvSpPr>
          <p:spPr>
            <a:xfrm rot="10800000">
              <a:off x="8915400" y="201450"/>
              <a:ext cx="228600" cy="228600"/>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8"/>
            <p:cNvSpPr/>
            <p:nvPr/>
          </p:nvSpPr>
          <p:spPr>
            <a:xfrm rot="10800000">
              <a:off x="8913300" y="-27150"/>
              <a:ext cx="232800" cy="2286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8"/>
            <p:cNvSpPr/>
            <p:nvPr/>
          </p:nvSpPr>
          <p:spPr>
            <a:xfrm rot="10800000">
              <a:off x="8675050" y="91650"/>
              <a:ext cx="232800" cy="2286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8"/>
            <p:cNvSpPr/>
            <p:nvPr/>
          </p:nvSpPr>
          <p:spPr>
            <a:xfrm rot="10800000">
              <a:off x="8675038" y="320250"/>
              <a:ext cx="232800" cy="228600"/>
            </a:xfrm>
            <a:prstGeom prst="rect">
              <a:avLst/>
            </a:pr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8"/>
            <p:cNvSpPr/>
            <p:nvPr/>
          </p:nvSpPr>
          <p:spPr>
            <a:xfrm rot="10800000">
              <a:off x="8913300" y="430050"/>
              <a:ext cx="232800" cy="228600"/>
            </a:xfrm>
            <a:prstGeom prst="rect">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8"/>
            <p:cNvSpPr/>
            <p:nvPr/>
          </p:nvSpPr>
          <p:spPr>
            <a:xfrm rot="10800000">
              <a:off x="8675050" y="548850"/>
              <a:ext cx="232800" cy="228600"/>
            </a:xfrm>
            <a:prstGeom prst="rect">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8"/>
            <p:cNvSpPr/>
            <p:nvPr/>
          </p:nvSpPr>
          <p:spPr>
            <a:xfrm rot="10800000">
              <a:off x="8675050" y="-27150"/>
              <a:ext cx="232800" cy="118800"/>
            </a:xfrm>
            <a:prstGeom prst="rect">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45" name="Shape 145"/>
        <p:cNvGrpSpPr/>
        <p:nvPr/>
      </p:nvGrpSpPr>
      <p:grpSpPr>
        <a:xfrm>
          <a:off x="0" y="0"/>
          <a:ext cx="0" cy="0"/>
          <a:chOff x="0" y="0"/>
          <a:chExt cx="0" cy="0"/>
        </a:xfrm>
      </p:grpSpPr>
      <p:sp>
        <p:nvSpPr>
          <p:cNvPr id="146" name="Google Shape;146;p29"/>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accent4"/>
              </a:buClr>
              <a:buSzPts val="3400"/>
              <a:buNone/>
              <a:defRPr sz="3400">
                <a:solidFill>
                  <a:schemeClr val="accent4"/>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47" name="Google Shape;147;p29"/>
          <p:cNvSpPr txBox="1"/>
          <p:nvPr>
            <p:ph idx="1" type="body"/>
          </p:nvPr>
        </p:nvSpPr>
        <p:spPr>
          <a:xfrm>
            <a:off x="311700" y="1481328"/>
            <a:ext cx="3999900" cy="29070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48" name="Google Shape;148;p29"/>
          <p:cNvSpPr txBox="1"/>
          <p:nvPr>
            <p:ph idx="2" type="body"/>
          </p:nvPr>
        </p:nvSpPr>
        <p:spPr>
          <a:xfrm>
            <a:off x="4832400" y="1481326"/>
            <a:ext cx="3999900" cy="2579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49" name="Google Shape;149;p29"/>
          <p:cNvSpPr/>
          <p:nvPr/>
        </p:nvSpPr>
        <p:spPr>
          <a:xfrm rot="10800000">
            <a:off x="0" y="4957200"/>
            <a:ext cx="9144000" cy="127800"/>
          </a:xfrm>
          <a:prstGeom prst="rect">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9"/>
          <p:cNvSpPr/>
          <p:nvPr/>
        </p:nvSpPr>
        <p:spPr>
          <a:xfrm rot="10800000">
            <a:off x="0" y="5015700"/>
            <a:ext cx="9144000" cy="1278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1" name="Google Shape;151;p29"/>
          <p:cNvGrpSpPr/>
          <p:nvPr/>
        </p:nvGrpSpPr>
        <p:grpSpPr>
          <a:xfrm>
            <a:off x="8669563" y="0"/>
            <a:ext cx="471063" cy="804600"/>
            <a:chOff x="8675038" y="-27150"/>
            <a:chExt cx="471063" cy="804600"/>
          </a:xfrm>
        </p:grpSpPr>
        <p:sp>
          <p:nvSpPr>
            <p:cNvPr id="152" name="Google Shape;152;p29"/>
            <p:cNvSpPr/>
            <p:nvPr/>
          </p:nvSpPr>
          <p:spPr>
            <a:xfrm rot="10800000">
              <a:off x="8915400" y="201450"/>
              <a:ext cx="228600" cy="228600"/>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9"/>
            <p:cNvSpPr/>
            <p:nvPr/>
          </p:nvSpPr>
          <p:spPr>
            <a:xfrm rot="10800000">
              <a:off x="8913300" y="-27150"/>
              <a:ext cx="232800" cy="2286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9"/>
            <p:cNvSpPr/>
            <p:nvPr/>
          </p:nvSpPr>
          <p:spPr>
            <a:xfrm rot="10800000">
              <a:off x="8675050" y="91650"/>
              <a:ext cx="232800" cy="2286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9"/>
            <p:cNvSpPr/>
            <p:nvPr/>
          </p:nvSpPr>
          <p:spPr>
            <a:xfrm rot="10800000">
              <a:off x="8675038" y="320250"/>
              <a:ext cx="232800" cy="228600"/>
            </a:xfrm>
            <a:prstGeom prst="rect">
              <a:avLst/>
            </a:pr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9"/>
            <p:cNvSpPr/>
            <p:nvPr/>
          </p:nvSpPr>
          <p:spPr>
            <a:xfrm rot="10800000">
              <a:off x="8913300" y="430050"/>
              <a:ext cx="232800" cy="228600"/>
            </a:xfrm>
            <a:prstGeom prst="rect">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9"/>
            <p:cNvSpPr/>
            <p:nvPr/>
          </p:nvSpPr>
          <p:spPr>
            <a:xfrm rot="10800000">
              <a:off x="8675050" y="548850"/>
              <a:ext cx="232800" cy="228600"/>
            </a:xfrm>
            <a:prstGeom prst="rect">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9"/>
            <p:cNvSpPr/>
            <p:nvPr/>
          </p:nvSpPr>
          <p:spPr>
            <a:xfrm rot="10800000">
              <a:off x="8675050" y="-27150"/>
              <a:ext cx="232800" cy="118800"/>
            </a:xfrm>
            <a:prstGeom prst="rect">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9" name="Shape 159"/>
        <p:cNvGrpSpPr/>
        <p:nvPr/>
      </p:nvGrpSpPr>
      <p:grpSpPr>
        <a:xfrm>
          <a:off x="0" y="0"/>
          <a:ext cx="0" cy="0"/>
          <a:chOff x="0" y="0"/>
          <a:chExt cx="0" cy="0"/>
        </a:xfrm>
      </p:grpSpPr>
      <p:sp>
        <p:nvSpPr>
          <p:cNvPr id="160" name="Google Shape;160;p30"/>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accent4"/>
              </a:buClr>
              <a:buSzPts val="3400"/>
              <a:buNone/>
              <a:defRPr sz="3400">
                <a:solidFill>
                  <a:schemeClr val="accent4"/>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61" name="Google Shape;161;p30"/>
          <p:cNvSpPr/>
          <p:nvPr/>
        </p:nvSpPr>
        <p:spPr>
          <a:xfrm rot="10800000">
            <a:off x="0" y="4957200"/>
            <a:ext cx="9144000" cy="127800"/>
          </a:xfrm>
          <a:prstGeom prst="rect">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30"/>
          <p:cNvSpPr/>
          <p:nvPr/>
        </p:nvSpPr>
        <p:spPr>
          <a:xfrm rot="10800000">
            <a:off x="0" y="5015700"/>
            <a:ext cx="9144000" cy="1278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3" name="Google Shape;163;p30"/>
          <p:cNvGrpSpPr/>
          <p:nvPr/>
        </p:nvGrpSpPr>
        <p:grpSpPr>
          <a:xfrm>
            <a:off x="8669563" y="0"/>
            <a:ext cx="471063" cy="804600"/>
            <a:chOff x="8675038" y="-27150"/>
            <a:chExt cx="471063" cy="804600"/>
          </a:xfrm>
        </p:grpSpPr>
        <p:sp>
          <p:nvSpPr>
            <p:cNvPr id="164" name="Google Shape;164;p30"/>
            <p:cNvSpPr/>
            <p:nvPr/>
          </p:nvSpPr>
          <p:spPr>
            <a:xfrm rot="10800000">
              <a:off x="8915400" y="201450"/>
              <a:ext cx="228600" cy="228600"/>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30"/>
            <p:cNvSpPr/>
            <p:nvPr/>
          </p:nvSpPr>
          <p:spPr>
            <a:xfrm rot="10800000">
              <a:off x="8913300" y="-27150"/>
              <a:ext cx="232800" cy="2286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30"/>
            <p:cNvSpPr/>
            <p:nvPr/>
          </p:nvSpPr>
          <p:spPr>
            <a:xfrm rot="10800000">
              <a:off x="8675050" y="91650"/>
              <a:ext cx="232800" cy="2286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30"/>
            <p:cNvSpPr/>
            <p:nvPr/>
          </p:nvSpPr>
          <p:spPr>
            <a:xfrm rot="10800000">
              <a:off x="8675038" y="320250"/>
              <a:ext cx="232800" cy="228600"/>
            </a:xfrm>
            <a:prstGeom prst="rect">
              <a:avLst/>
            </a:pr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30"/>
            <p:cNvSpPr/>
            <p:nvPr/>
          </p:nvSpPr>
          <p:spPr>
            <a:xfrm rot="10800000">
              <a:off x="8913300" y="430050"/>
              <a:ext cx="232800" cy="228600"/>
            </a:xfrm>
            <a:prstGeom prst="rect">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30"/>
            <p:cNvSpPr/>
            <p:nvPr/>
          </p:nvSpPr>
          <p:spPr>
            <a:xfrm rot="10800000">
              <a:off x="8675050" y="548850"/>
              <a:ext cx="232800" cy="228600"/>
            </a:xfrm>
            <a:prstGeom prst="rect">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30"/>
            <p:cNvSpPr/>
            <p:nvPr/>
          </p:nvSpPr>
          <p:spPr>
            <a:xfrm rot="10800000">
              <a:off x="8675050" y="-27150"/>
              <a:ext cx="232800" cy="118800"/>
            </a:xfrm>
            <a:prstGeom prst="rect">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71" name="Shape 171"/>
        <p:cNvGrpSpPr/>
        <p:nvPr/>
      </p:nvGrpSpPr>
      <p:grpSpPr>
        <a:xfrm>
          <a:off x="0" y="0"/>
          <a:ext cx="0" cy="0"/>
          <a:chOff x="0" y="0"/>
          <a:chExt cx="0" cy="0"/>
        </a:xfrm>
      </p:grpSpPr>
      <p:sp>
        <p:nvSpPr>
          <p:cNvPr id="172" name="Google Shape;172;p31"/>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accent4"/>
              </a:buClr>
              <a:buSzPts val="2600"/>
              <a:buNone/>
              <a:defRPr sz="2600">
                <a:solidFill>
                  <a:schemeClr val="accent4"/>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73" name="Google Shape;173;p31"/>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74" name="Google Shape;174;p31"/>
          <p:cNvSpPr/>
          <p:nvPr/>
        </p:nvSpPr>
        <p:spPr>
          <a:xfrm rot="-5400000">
            <a:off x="-2440200" y="2425200"/>
            <a:ext cx="5158500" cy="2781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5" name="Google Shape;175;p31"/>
          <p:cNvGrpSpPr/>
          <p:nvPr/>
        </p:nvGrpSpPr>
        <p:grpSpPr>
          <a:xfrm>
            <a:off x="8669563" y="0"/>
            <a:ext cx="471063" cy="804600"/>
            <a:chOff x="8675038" y="-27150"/>
            <a:chExt cx="471063" cy="804600"/>
          </a:xfrm>
        </p:grpSpPr>
        <p:sp>
          <p:nvSpPr>
            <p:cNvPr id="176" name="Google Shape;176;p31"/>
            <p:cNvSpPr/>
            <p:nvPr/>
          </p:nvSpPr>
          <p:spPr>
            <a:xfrm rot="10800000">
              <a:off x="8915400" y="201450"/>
              <a:ext cx="228600" cy="228600"/>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31"/>
            <p:cNvSpPr/>
            <p:nvPr/>
          </p:nvSpPr>
          <p:spPr>
            <a:xfrm rot="10800000">
              <a:off x="8913300" y="-27150"/>
              <a:ext cx="232800" cy="2286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31"/>
            <p:cNvSpPr/>
            <p:nvPr/>
          </p:nvSpPr>
          <p:spPr>
            <a:xfrm rot="10800000">
              <a:off x="8675050" y="91650"/>
              <a:ext cx="232800" cy="2286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31"/>
            <p:cNvSpPr/>
            <p:nvPr/>
          </p:nvSpPr>
          <p:spPr>
            <a:xfrm rot="10800000">
              <a:off x="8675038" y="320250"/>
              <a:ext cx="232800" cy="228600"/>
            </a:xfrm>
            <a:prstGeom prst="rect">
              <a:avLst/>
            </a:pr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31"/>
            <p:cNvSpPr/>
            <p:nvPr/>
          </p:nvSpPr>
          <p:spPr>
            <a:xfrm rot="10800000">
              <a:off x="8913300" y="430050"/>
              <a:ext cx="232800" cy="228600"/>
            </a:xfrm>
            <a:prstGeom prst="rect">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31"/>
            <p:cNvSpPr/>
            <p:nvPr/>
          </p:nvSpPr>
          <p:spPr>
            <a:xfrm rot="10800000">
              <a:off x="8675050" y="548850"/>
              <a:ext cx="232800" cy="228600"/>
            </a:xfrm>
            <a:prstGeom prst="rect">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31"/>
            <p:cNvSpPr/>
            <p:nvPr/>
          </p:nvSpPr>
          <p:spPr>
            <a:xfrm rot="10800000">
              <a:off x="8675050" y="-27150"/>
              <a:ext cx="232800" cy="118800"/>
            </a:xfrm>
            <a:prstGeom prst="rect">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183" name="Shape 183"/>
        <p:cNvGrpSpPr/>
        <p:nvPr/>
      </p:nvGrpSpPr>
      <p:grpSpPr>
        <a:xfrm>
          <a:off x="0" y="0"/>
          <a:ext cx="0" cy="0"/>
          <a:chOff x="0" y="0"/>
          <a:chExt cx="0" cy="0"/>
        </a:xfrm>
      </p:grpSpPr>
      <p:sp>
        <p:nvSpPr>
          <p:cNvPr id="184" name="Google Shape;184;p32"/>
          <p:cNvSpPr txBox="1"/>
          <p:nvPr>
            <p:ph type="title"/>
          </p:nvPr>
        </p:nvSpPr>
        <p:spPr>
          <a:xfrm>
            <a:off x="490250" y="526350"/>
            <a:ext cx="5604000" cy="40908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grpSp>
        <p:nvGrpSpPr>
          <p:cNvPr id="185" name="Google Shape;185;p32"/>
          <p:cNvGrpSpPr/>
          <p:nvPr/>
        </p:nvGrpSpPr>
        <p:grpSpPr>
          <a:xfrm>
            <a:off x="8669563" y="0"/>
            <a:ext cx="471063" cy="804600"/>
            <a:chOff x="8675038" y="-27150"/>
            <a:chExt cx="471063" cy="804600"/>
          </a:xfrm>
        </p:grpSpPr>
        <p:sp>
          <p:nvSpPr>
            <p:cNvPr id="186" name="Google Shape;186;p32"/>
            <p:cNvSpPr/>
            <p:nvPr/>
          </p:nvSpPr>
          <p:spPr>
            <a:xfrm rot="10800000">
              <a:off x="8915400" y="201450"/>
              <a:ext cx="228600" cy="228600"/>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32"/>
            <p:cNvSpPr/>
            <p:nvPr/>
          </p:nvSpPr>
          <p:spPr>
            <a:xfrm rot="10800000">
              <a:off x="8913300" y="-27150"/>
              <a:ext cx="232800" cy="2286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32"/>
            <p:cNvSpPr/>
            <p:nvPr/>
          </p:nvSpPr>
          <p:spPr>
            <a:xfrm rot="10800000">
              <a:off x="8675050" y="91650"/>
              <a:ext cx="232800" cy="2286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32"/>
            <p:cNvSpPr/>
            <p:nvPr/>
          </p:nvSpPr>
          <p:spPr>
            <a:xfrm rot="10800000">
              <a:off x="8675038" y="320250"/>
              <a:ext cx="232800" cy="228600"/>
            </a:xfrm>
            <a:prstGeom prst="rect">
              <a:avLst/>
            </a:pr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32"/>
            <p:cNvSpPr/>
            <p:nvPr/>
          </p:nvSpPr>
          <p:spPr>
            <a:xfrm rot="10800000">
              <a:off x="8913300" y="430050"/>
              <a:ext cx="232800" cy="228600"/>
            </a:xfrm>
            <a:prstGeom prst="rect">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32"/>
            <p:cNvSpPr/>
            <p:nvPr/>
          </p:nvSpPr>
          <p:spPr>
            <a:xfrm rot="10800000">
              <a:off x="8675050" y="548850"/>
              <a:ext cx="232800" cy="228600"/>
            </a:xfrm>
            <a:prstGeom prst="rect">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32"/>
            <p:cNvSpPr/>
            <p:nvPr/>
          </p:nvSpPr>
          <p:spPr>
            <a:xfrm rot="10800000">
              <a:off x="8675050" y="-27150"/>
              <a:ext cx="232800" cy="118800"/>
            </a:xfrm>
            <a:prstGeom prst="rect">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93" name="Shape 193"/>
        <p:cNvGrpSpPr/>
        <p:nvPr/>
      </p:nvGrpSpPr>
      <p:grpSpPr>
        <a:xfrm>
          <a:off x="0" y="0"/>
          <a:ext cx="0" cy="0"/>
          <a:chOff x="0" y="0"/>
          <a:chExt cx="0" cy="0"/>
        </a:xfrm>
      </p:grpSpPr>
      <p:sp>
        <p:nvSpPr>
          <p:cNvPr id="194" name="Google Shape;194;p33"/>
          <p:cNvSpPr/>
          <p:nvPr/>
        </p:nvSpPr>
        <p:spPr>
          <a:xfrm>
            <a:off x="4636800" y="0"/>
            <a:ext cx="4507200" cy="5143500"/>
          </a:xfrm>
          <a:prstGeom prst="rect">
            <a:avLst/>
          </a:pr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95" name="Google Shape;195;p33"/>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196" name="Google Shape;196;p33"/>
          <p:cNvSpPr txBox="1"/>
          <p:nvPr>
            <p:ph type="title"/>
          </p:nvPr>
        </p:nvSpPr>
        <p:spPr>
          <a:xfrm>
            <a:off x="265500" y="1181700"/>
            <a:ext cx="4045200" cy="1533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800"/>
              <a:buNone/>
              <a:defRPr sz="3800"/>
            </a:lvl1pPr>
            <a:lvl2pPr lvl="1" rtl="0" algn="ctr">
              <a:spcBef>
                <a:spcPts val="0"/>
              </a:spcBef>
              <a:spcAft>
                <a:spcPts val="0"/>
              </a:spcAft>
              <a:buSzPts val="3800"/>
              <a:buNone/>
              <a:defRPr sz="3800"/>
            </a:lvl2pPr>
            <a:lvl3pPr lvl="2" rtl="0" algn="ctr">
              <a:spcBef>
                <a:spcPts val="0"/>
              </a:spcBef>
              <a:spcAft>
                <a:spcPts val="0"/>
              </a:spcAft>
              <a:buSzPts val="3800"/>
              <a:buNone/>
              <a:defRPr sz="3800"/>
            </a:lvl3pPr>
            <a:lvl4pPr lvl="3" rtl="0" algn="ctr">
              <a:spcBef>
                <a:spcPts val="0"/>
              </a:spcBef>
              <a:spcAft>
                <a:spcPts val="0"/>
              </a:spcAft>
              <a:buSzPts val="3800"/>
              <a:buNone/>
              <a:defRPr sz="3800"/>
            </a:lvl4pPr>
            <a:lvl5pPr lvl="4" rtl="0" algn="ctr">
              <a:spcBef>
                <a:spcPts val="0"/>
              </a:spcBef>
              <a:spcAft>
                <a:spcPts val="0"/>
              </a:spcAft>
              <a:buSzPts val="3800"/>
              <a:buNone/>
              <a:defRPr sz="3800"/>
            </a:lvl5pPr>
            <a:lvl6pPr lvl="5" rtl="0" algn="ctr">
              <a:spcBef>
                <a:spcPts val="0"/>
              </a:spcBef>
              <a:spcAft>
                <a:spcPts val="0"/>
              </a:spcAft>
              <a:buSzPts val="3800"/>
              <a:buNone/>
              <a:defRPr sz="3800"/>
            </a:lvl6pPr>
            <a:lvl7pPr lvl="6" rtl="0" algn="ctr">
              <a:spcBef>
                <a:spcPts val="0"/>
              </a:spcBef>
              <a:spcAft>
                <a:spcPts val="0"/>
              </a:spcAft>
              <a:buSzPts val="3800"/>
              <a:buNone/>
              <a:defRPr sz="3800"/>
            </a:lvl7pPr>
            <a:lvl8pPr lvl="7" rtl="0" algn="ctr">
              <a:spcBef>
                <a:spcPts val="0"/>
              </a:spcBef>
              <a:spcAft>
                <a:spcPts val="0"/>
              </a:spcAft>
              <a:buSzPts val="3800"/>
              <a:buNone/>
              <a:defRPr sz="3800"/>
            </a:lvl8pPr>
            <a:lvl9pPr lvl="8" rtl="0" algn="ctr">
              <a:spcBef>
                <a:spcPts val="0"/>
              </a:spcBef>
              <a:spcAft>
                <a:spcPts val="0"/>
              </a:spcAft>
              <a:buSzPts val="3800"/>
              <a:buNone/>
              <a:defRPr sz="3800"/>
            </a:lvl9pPr>
          </a:lstStyle>
          <a:p/>
        </p:txBody>
      </p:sp>
      <p:sp>
        <p:nvSpPr>
          <p:cNvPr id="197" name="Google Shape;197;p33"/>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98" name="Google Shape;198;p33"/>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0"/>
              </a:spcBef>
              <a:spcAft>
                <a:spcPts val="0"/>
              </a:spcAft>
              <a:buClr>
                <a:schemeClr val="lt1"/>
              </a:buClr>
              <a:buSzPts val="1400"/>
              <a:buChar char="○"/>
              <a:defRPr>
                <a:solidFill>
                  <a:schemeClr val="lt1"/>
                </a:solidFill>
              </a:defRPr>
            </a:lvl2pPr>
            <a:lvl3pPr indent="-317500" lvl="2" marL="1371600" rtl="0">
              <a:spcBef>
                <a:spcPts val="0"/>
              </a:spcBef>
              <a:spcAft>
                <a:spcPts val="0"/>
              </a:spcAft>
              <a:buClr>
                <a:schemeClr val="lt1"/>
              </a:buClr>
              <a:buSzPts val="1400"/>
              <a:buChar char="■"/>
              <a:defRPr>
                <a:solidFill>
                  <a:schemeClr val="lt1"/>
                </a:solidFill>
              </a:defRPr>
            </a:lvl3pPr>
            <a:lvl4pPr indent="-317500" lvl="3" marL="1828800" rtl="0">
              <a:spcBef>
                <a:spcPts val="0"/>
              </a:spcBef>
              <a:spcAft>
                <a:spcPts val="0"/>
              </a:spcAft>
              <a:buClr>
                <a:schemeClr val="lt1"/>
              </a:buClr>
              <a:buSzPts val="1400"/>
              <a:buChar char="●"/>
              <a:defRPr>
                <a:solidFill>
                  <a:schemeClr val="lt1"/>
                </a:solidFill>
              </a:defRPr>
            </a:lvl4pPr>
            <a:lvl5pPr indent="-317500" lvl="4" marL="2286000" rtl="0">
              <a:spcBef>
                <a:spcPts val="0"/>
              </a:spcBef>
              <a:spcAft>
                <a:spcPts val="0"/>
              </a:spcAft>
              <a:buClr>
                <a:schemeClr val="lt1"/>
              </a:buClr>
              <a:buSzPts val="1400"/>
              <a:buChar char="○"/>
              <a:defRPr>
                <a:solidFill>
                  <a:schemeClr val="lt1"/>
                </a:solidFill>
              </a:defRPr>
            </a:lvl5pPr>
            <a:lvl6pPr indent="-317500" lvl="5" marL="2743200" rtl="0">
              <a:spcBef>
                <a:spcPts val="0"/>
              </a:spcBef>
              <a:spcAft>
                <a:spcPts val="0"/>
              </a:spcAft>
              <a:buClr>
                <a:schemeClr val="lt1"/>
              </a:buClr>
              <a:buSzPts val="1400"/>
              <a:buChar char="■"/>
              <a:defRPr>
                <a:solidFill>
                  <a:schemeClr val="lt1"/>
                </a:solidFill>
              </a:defRPr>
            </a:lvl6pPr>
            <a:lvl7pPr indent="-317500" lvl="6" marL="3200400" rtl="0">
              <a:spcBef>
                <a:spcPts val="0"/>
              </a:spcBef>
              <a:spcAft>
                <a:spcPts val="0"/>
              </a:spcAft>
              <a:buClr>
                <a:schemeClr val="lt1"/>
              </a:buClr>
              <a:buSzPts val="1400"/>
              <a:buChar char="●"/>
              <a:defRPr>
                <a:solidFill>
                  <a:schemeClr val="lt1"/>
                </a:solidFill>
              </a:defRPr>
            </a:lvl7pPr>
            <a:lvl8pPr indent="-317500" lvl="7" marL="3657600" rtl="0">
              <a:spcBef>
                <a:spcPts val="0"/>
              </a:spcBef>
              <a:spcAft>
                <a:spcPts val="0"/>
              </a:spcAft>
              <a:buClr>
                <a:schemeClr val="lt1"/>
              </a:buClr>
              <a:buSzPts val="1400"/>
              <a:buChar char="○"/>
              <a:defRPr>
                <a:solidFill>
                  <a:schemeClr val="lt1"/>
                </a:solidFill>
              </a:defRPr>
            </a:lvl8pPr>
            <a:lvl9pPr indent="-317500" lvl="8" marL="4114800" rtl="0">
              <a:spcBef>
                <a:spcPts val="0"/>
              </a:spcBef>
              <a:spcAft>
                <a:spcPts val="0"/>
              </a:spcAft>
              <a:buClr>
                <a:schemeClr val="lt1"/>
              </a:buClr>
              <a:buSzPts val="1400"/>
              <a:buChar char="■"/>
              <a:defRPr>
                <a:solidFill>
                  <a:schemeClr val="lt1"/>
                </a:solidFill>
              </a:defRPr>
            </a:lvl9pPr>
          </a:lstStyle>
          <a:p/>
        </p:txBody>
      </p:sp>
      <p:grpSp>
        <p:nvGrpSpPr>
          <p:cNvPr id="199" name="Google Shape;199;p33"/>
          <p:cNvGrpSpPr/>
          <p:nvPr/>
        </p:nvGrpSpPr>
        <p:grpSpPr>
          <a:xfrm>
            <a:off x="8675038" y="-27150"/>
            <a:ext cx="471063" cy="804600"/>
            <a:chOff x="8675038" y="-27150"/>
            <a:chExt cx="471063" cy="804600"/>
          </a:xfrm>
        </p:grpSpPr>
        <p:sp>
          <p:nvSpPr>
            <p:cNvPr id="200" name="Google Shape;200;p33"/>
            <p:cNvSpPr/>
            <p:nvPr/>
          </p:nvSpPr>
          <p:spPr>
            <a:xfrm rot="10800000">
              <a:off x="8915400" y="201450"/>
              <a:ext cx="228600" cy="228600"/>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33"/>
            <p:cNvSpPr/>
            <p:nvPr/>
          </p:nvSpPr>
          <p:spPr>
            <a:xfrm rot="10800000">
              <a:off x="8913300" y="-27150"/>
              <a:ext cx="232800" cy="2286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33"/>
            <p:cNvSpPr/>
            <p:nvPr/>
          </p:nvSpPr>
          <p:spPr>
            <a:xfrm rot="10800000">
              <a:off x="8675050" y="91650"/>
              <a:ext cx="232800" cy="2286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33"/>
            <p:cNvSpPr/>
            <p:nvPr/>
          </p:nvSpPr>
          <p:spPr>
            <a:xfrm rot="10800000">
              <a:off x="8675038" y="320250"/>
              <a:ext cx="232800" cy="228600"/>
            </a:xfrm>
            <a:prstGeom prst="rect">
              <a:avLst/>
            </a:pr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33"/>
            <p:cNvSpPr/>
            <p:nvPr/>
          </p:nvSpPr>
          <p:spPr>
            <a:xfrm rot="10800000">
              <a:off x="8913300" y="430050"/>
              <a:ext cx="232800" cy="228600"/>
            </a:xfrm>
            <a:prstGeom prst="rect">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33"/>
            <p:cNvSpPr/>
            <p:nvPr/>
          </p:nvSpPr>
          <p:spPr>
            <a:xfrm rot="10800000">
              <a:off x="8675050" y="548850"/>
              <a:ext cx="232800" cy="228600"/>
            </a:xfrm>
            <a:prstGeom prst="rect">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33"/>
            <p:cNvSpPr/>
            <p:nvPr/>
          </p:nvSpPr>
          <p:spPr>
            <a:xfrm rot="10800000">
              <a:off x="8675050" y="-27150"/>
              <a:ext cx="232800" cy="118800"/>
            </a:xfrm>
            <a:prstGeom prst="rect">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07" name="Shape 207"/>
        <p:cNvGrpSpPr/>
        <p:nvPr/>
      </p:nvGrpSpPr>
      <p:grpSpPr>
        <a:xfrm>
          <a:off x="0" y="0"/>
          <a:ext cx="0" cy="0"/>
          <a:chOff x="0" y="0"/>
          <a:chExt cx="0" cy="0"/>
        </a:xfrm>
      </p:grpSpPr>
      <p:sp>
        <p:nvSpPr>
          <p:cNvPr id="208" name="Google Shape;208;p34"/>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2100"/>
              <a:buNone/>
              <a:defRPr sz="2100"/>
            </a:lvl1pPr>
          </a:lstStyle>
          <a:p/>
        </p:txBody>
      </p:sp>
      <p:grpSp>
        <p:nvGrpSpPr>
          <p:cNvPr id="209" name="Google Shape;209;p34"/>
          <p:cNvGrpSpPr/>
          <p:nvPr/>
        </p:nvGrpSpPr>
        <p:grpSpPr>
          <a:xfrm>
            <a:off x="8669563" y="0"/>
            <a:ext cx="471063" cy="804600"/>
            <a:chOff x="8675038" y="-27150"/>
            <a:chExt cx="471063" cy="804600"/>
          </a:xfrm>
        </p:grpSpPr>
        <p:sp>
          <p:nvSpPr>
            <p:cNvPr id="210" name="Google Shape;210;p34"/>
            <p:cNvSpPr/>
            <p:nvPr/>
          </p:nvSpPr>
          <p:spPr>
            <a:xfrm rot="10800000">
              <a:off x="8915400" y="201450"/>
              <a:ext cx="228600" cy="228600"/>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34"/>
            <p:cNvSpPr/>
            <p:nvPr/>
          </p:nvSpPr>
          <p:spPr>
            <a:xfrm rot="10800000">
              <a:off x="8913300" y="-27150"/>
              <a:ext cx="232800" cy="2286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34"/>
            <p:cNvSpPr/>
            <p:nvPr/>
          </p:nvSpPr>
          <p:spPr>
            <a:xfrm rot="10800000">
              <a:off x="8675050" y="91650"/>
              <a:ext cx="232800" cy="2286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34"/>
            <p:cNvSpPr/>
            <p:nvPr/>
          </p:nvSpPr>
          <p:spPr>
            <a:xfrm rot="10800000">
              <a:off x="8675038" y="320250"/>
              <a:ext cx="232800" cy="228600"/>
            </a:xfrm>
            <a:prstGeom prst="rect">
              <a:avLst/>
            </a:pr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34"/>
            <p:cNvSpPr/>
            <p:nvPr/>
          </p:nvSpPr>
          <p:spPr>
            <a:xfrm rot="10800000">
              <a:off x="8913300" y="430050"/>
              <a:ext cx="232800" cy="228600"/>
            </a:xfrm>
            <a:prstGeom prst="rect">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34"/>
            <p:cNvSpPr/>
            <p:nvPr/>
          </p:nvSpPr>
          <p:spPr>
            <a:xfrm rot="10800000">
              <a:off x="8675050" y="548850"/>
              <a:ext cx="232800" cy="228600"/>
            </a:xfrm>
            <a:prstGeom prst="rect">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34"/>
            <p:cNvSpPr/>
            <p:nvPr/>
          </p:nvSpPr>
          <p:spPr>
            <a:xfrm rot="10800000">
              <a:off x="8675050" y="-27150"/>
              <a:ext cx="232800" cy="118800"/>
            </a:xfrm>
            <a:prstGeom prst="rect">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17" name="Shape 217"/>
        <p:cNvGrpSpPr/>
        <p:nvPr/>
      </p:nvGrpSpPr>
      <p:grpSpPr>
        <a:xfrm>
          <a:off x="0" y="0"/>
          <a:ext cx="0" cy="0"/>
          <a:chOff x="0" y="0"/>
          <a:chExt cx="0" cy="0"/>
        </a:xfrm>
      </p:grpSpPr>
      <p:sp>
        <p:nvSpPr>
          <p:cNvPr id="218" name="Google Shape;218;p35"/>
          <p:cNvSpPr/>
          <p:nvPr/>
        </p:nvSpPr>
        <p:spPr>
          <a:xfrm>
            <a:off x="0" y="2651100"/>
            <a:ext cx="9144000" cy="2492400"/>
          </a:xfrm>
          <a:prstGeom prst="rect">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35"/>
          <p:cNvSpPr txBox="1"/>
          <p:nvPr>
            <p:ph hasCustomPrompt="1" type="title"/>
          </p:nvPr>
        </p:nvSpPr>
        <p:spPr>
          <a:xfrm>
            <a:off x="311700" y="743001"/>
            <a:ext cx="8520600" cy="20064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accent5"/>
              </a:buClr>
              <a:buSzPts val="12000"/>
              <a:buFont typeface="Source Sans Pro"/>
              <a:buNone/>
              <a:defRPr sz="12000">
                <a:solidFill>
                  <a:schemeClr val="accent5"/>
                </a:solidFill>
                <a:latin typeface="Source Sans Pro"/>
                <a:ea typeface="Source Sans Pro"/>
                <a:cs typeface="Source Sans Pro"/>
                <a:sym typeface="Source Sans Pro"/>
              </a:defRPr>
            </a:lvl1pPr>
            <a:lvl2pPr lvl="1" rtl="0"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rtl="0"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rtl="0"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rtl="0"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rtl="0"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rtl="0"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rtl="0"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rtl="0"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220" name="Google Shape;220;p35"/>
          <p:cNvSpPr txBox="1"/>
          <p:nvPr>
            <p:ph idx="1" type="body"/>
          </p:nvPr>
        </p:nvSpPr>
        <p:spPr>
          <a:xfrm>
            <a:off x="311700" y="2845182"/>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Clr>
                <a:schemeClr val="lt1"/>
              </a:buClr>
              <a:buSzPts val="1800"/>
              <a:buChar char="●"/>
              <a:defRPr>
                <a:solidFill>
                  <a:schemeClr val="lt1"/>
                </a:solidFill>
              </a:defRPr>
            </a:lvl1pPr>
            <a:lvl2pPr indent="-317500" lvl="1" marL="914400" rtl="0" algn="ctr">
              <a:spcBef>
                <a:spcPts val="0"/>
              </a:spcBef>
              <a:spcAft>
                <a:spcPts val="0"/>
              </a:spcAft>
              <a:buClr>
                <a:schemeClr val="lt1"/>
              </a:buClr>
              <a:buSzPts val="1400"/>
              <a:buChar char="○"/>
              <a:defRPr>
                <a:solidFill>
                  <a:schemeClr val="lt1"/>
                </a:solidFill>
              </a:defRPr>
            </a:lvl2pPr>
            <a:lvl3pPr indent="-317500" lvl="2" marL="1371600" rtl="0" algn="ctr">
              <a:spcBef>
                <a:spcPts val="0"/>
              </a:spcBef>
              <a:spcAft>
                <a:spcPts val="0"/>
              </a:spcAft>
              <a:buClr>
                <a:schemeClr val="lt1"/>
              </a:buClr>
              <a:buSzPts val="1400"/>
              <a:buChar char="■"/>
              <a:defRPr>
                <a:solidFill>
                  <a:schemeClr val="lt1"/>
                </a:solidFill>
              </a:defRPr>
            </a:lvl3pPr>
            <a:lvl4pPr indent="-317500" lvl="3" marL="1828800" rtl="0" algn="ctr">
              <a:spcBef>
                <a:spcPts val="0"/>
              </a:spcBef>
              <a:spcAft>
                <a:spcPts val="0"/>
              </a:spcAft>
              <a:buClr>
                <a:schemeClr val="lt1"/>
              </a:buClr>
              <a:buSzPts val="1400"/>
              <a:buChar char="●"/>
              <a:defRPr>
                <a:solidFill>
                  <a:schemeClr val="lt1"/>
                </a:solidFill>
              </a:defRPr>
            </a:lvl4pPr>
            <a:lvl5pPr indent="-317500" lvl="4" marL="2286000" rtl="0" algn="ctr">
              <a:spcBef>
                <a:spcPts val="0"/>
              </a:spcBef>
              <a:spcAft>
                <a:spcPts val="0"/>
              </a:spcAft>
              <a:buClr>
                <a:schemeClr val="lt1"/>
              </a:buClr>
              <a:buSzPts val="1400"/>
              <a:buChar char="○"/>
              <a:defRPr>
                <a:solidFill>
                  <a:schemeClr val="lt1"/>
                </a:solidFill>
              </a:defRPr>
            </a:lvl5pPr>
            <a:lvl6pPr indent="-317500" lvl="5" marL="2743200" rtl="0" algn="ctr">
              <a:spcBef>
                <a:spcPts val="0"/>
              </a:spcBef>
              <a:spcAft>
                <a:spcPts val="0"/>
              </a:spcAft>
              <a:buClr>
                <a:schemeClr val="lt1"/>
              </a:buClr>
              <a:buSzPts val="1400"/>
              <a:buChar char="■"/>
              <a:defRPr>
                <a:solidFill>
                  <a:schemeClr val="lt1"/>
                </a:solidFill>
              </a:defRPr>
            </a:lvl6pPr>
            <a:lvl7pPr indent="-317500" lvl="6" marL="3200400" rtl="0" algn="ctr">
              <a:spcBef>
                <a:spcPts val="0"/>
              </a:spcBef>
              <a:spcAft>
                <a:spcPts val="0"/>
              </a:spcAft>
              <a:buClr>
                <a:schemeClr val="lt1"/>
              </a:buClr>
              <a:buSzPts val="1400"/>
              <a:buChar char="●"/>
              <a:defRPr>
                <a:solidFill>
                  <a:schemeClr val="lt1"/>
                </a:solidFill>
              </a:defRPr>
            </a:lvl7pPr>
            <a:lvl8pPr indent="-317500" lvl="7" marL="3657600" rtl="0" algn="ctr">
              <a:spcBef>
                <a:spcPts val="0"/>
              </a:spcBef>
              <a:spcAft>
                <a:spcPts val="0"/>
              </a:spcAft>
              <a:buClr>
                <a:schemeClr val="lt1"/>
              </a:buClr>
              <a:buSzPts val="1400"/>
              <a:buChar char="○"/>
              <a:defRPr>
                <a:solidFill>
                  <a:schemeClr val="lt1"/>
                </a:solidFill>
              </a:defRPr>
            </a:lvl8pPr>
            <a:lvl9pPr indent="-317500" lvl="8" marL="4114800" rtl="0" algn="ctr">
              <a:spcBef>
                <a:spcPts val="0"/>
              </a:spcBef>
              <a:spcAft>
                <a:spcPts val="0"/>
              </a:spcAft>
              <a:buClr>
                <a:schemeClr val="lt1"/>
              </a:buClr>
              <a:buSzPts val="1400"/>
              <a:buChar char="■"/>
              <a:defRPr>
                <a:solidFill>
                  <a:schemeClr val="lt1"/>
                </a:solidFill>
              </a:defRPr>
            </a:lvl9pPr>
          </a:lstStyle>
          <a:p/>
        </p:txBody>
      </p:sp>
      <p:grpSp>
        <p:nvGrpSpPr>
          <p:cNvPr id="221" name="Google Shape;221;p35"/>
          <p:cNvGrpSpPr/>
          <p:nvPr/>
        </p:nvGrpSpPr>
        <p:grpSpPr>
          <a:xfrm>
            <a:off x="8669563" y="0"/>
            <a:ext cx="471063" cy="804600"/>
            <a:chOff x="8675038" y="-27150"/>
            <a:chExt cx="471063" cy="804600"/>
          </a:xfrm>
        </p:grpSpPr>
        <p:sp>
          <p:nvSpPr>
            <p:cNvPr id="222" name="Google Shape;222;p35"/>
            <p:cNvSpPr/>
            <p:nvPr/>
          </p:nvSpPr>
          <p:spPr>
            <a:xfrm rot="10800000">
              <a:off x="8915400" y="201450"/>
              <a:ext cx="228600" cy="228600"/>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35"/>
            <p:cNvSpPr/>
            <p:nvPr/>
          </p:nvSpPr>
          <p:spPr>
            <a:xfrm rot="10800000">
              <a:off x="8913300" y="-27150"/>
              <a:ext cx="232800" cy="2286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35"/>
            <p:cNvSpPr/>
            <p:nvPr/>
          </p:nvSpPr>
          <p:spPr>
            <a:xfrm rot="10800000">
              <a:off x="8675050" y="91650"/>
              <a:ext cx="232800" cy="2286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35"/>
            <p:cNvSpPr/>
            <p:nvPr/>
          </p:nvSpPr>
          <p:spPr>
            <a:xfrm rot="10800000">
              <a:off x="8675038" y="320250"/>
              <a:ext cx="232800" cy="228600"/>
            </a:xfrm>
            <a:prstGeom prst="rect">
              <a:avLst/>
            </a:pr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35"/>
            <p:cNvSpPr/>
            <p:nvPr/>
          </p:nvSpPr>
          <p:spPr>
            <a:xfrm rot="10800000">
              <a:off x="8913300" y="430050"/>
              <a:ext cx="232800" cy="228600"/>
            </a:xfrm>
            <a:prstGeom prst="rect">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35"/>
            <p:cNvSpPr/>
            <p:nvPr/>
          </p:nvSpPr>
          <p:spPr>
            <a:xfrm rot="10800000">
              <a:off x="8675050" y="548850"/>
              <a:ext cx="232800" cy="228600"/>
            </a:xfrm>
            <a:prstGeom prst="rect">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35"/>
            <p:cNvSpPr/>
            <p:nvPr/>
          </p:nvSpPr>
          <p:spPr>
            <a:xfrm rot="10800000">
              <a:off x="8675050" y="-27150"/>
              <a:ext cx="232800" cy="118800"/>
            </a:xfrm>
            <a:prstGeom prst="rect">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29" name="Shape 229"/>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30" name="Shape 230"/>
        <p:cNvGrpSpPr/>
        <p:nvPr/>
      </p:nvGrpSpPr>
      <p:grpSpPr>
        <a:xfrm>
          <a:off x="0" y="0"/>
          <a:ext cx="0" cy="0"/>
          <a:chOff x="0" y="0"/>
          <a:chExt cx="0" cy="0"/>
        </a:xfrm>
      </p:grpSpPr>
      <p:sp>
        <p:nvSpPr>
          <p:cNvPr id="231" name="Google Shape;231;p3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3400"/>
              <a:buNone/>
              <a:defRPr sz="34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32" name="Google Shape;232;p37"/>
          <p:cNvSpPr txBox="1"/>
          <p:nvPr>
            <p:ph idx="1"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1200"/>
              </a:spcBef>
              <a:spcAft>
                <a:spcPts val="0"/>
              </a:spcAft>
              <a:buClr>
                <a:schemeClr val="dk1"/>
              </a:buClr>
              <a:buSzPts val="1400"/>
              <a:buChar char="○"/>
              <a:defRPr/>
            </a:lvl2pPr>
            <a:lvl3pPr indent="-317500" lvl="2" marL="1371600" rtl="0" algn="l">
              <a:lnSpc>
                <a:spcPct val="90000"/>
              </a:lnSpc>
              <a:spcBef>
                <a:spcPts val="1200"/>
              </a:spcBef>
              <a:spcAft>
                <a:spcPts val="0"/>
              </a:spcAft>
              <a:buClr>
                <a:schemeClr val="dk1"/>
              </a:buClr>
              <a:buSzPts val="1400"/>
              <a:buChar char="■"/>
              <a:defRPr/>
            </a:lvl3pPr>
            <a:lvl4pPr indent="-317500" lvl="3" marL="1828800" rtl="0" algn="l">
              <a:lnSpc>
                <a:spcPct val="90000"/>
              </a:lnSpc>
              <a:spcBef>
                <a:spcPts val="1200"/>
              </a:spcBef>
              <a:spcAft>
                <a:spcPts val="0"/>
              </a:spcAft>
              <a:buClr>
                <a:schemeClr val="dk1"/>
              </a:buClr>
              <a:buSzPts val="1400"/>
              <a:buChar char="●"/>
              <a:defRPr/>
            </a:lvl4pPr>
            <a:lvl5pPr indent="-317500" lvl="4" marL="2286000" rtl="0" algn="l">
              <a:lnSpc>
                <a:spcPct val="9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233" name="Google Shape;233;p37"/>
          <p:cNvSpPr txBox="1"/>
          <p:nvPr>
            <p:ph idx="2"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1200"/>
              </a:spcBef>
              <a:spcAft>
                <a:spcPts val="0"/>
              </a:spcAft>
              <a:buClr>
                <a:schemeClr val="dk1"/>
              </a:buClr>
              <a:buSzPts val="1400"/>
              <a:buChar char="○"/>
              <a:defRPr/>
            </a:lvl2pPr>
            <a:lvl3pPr indent="-317500" lvl="2" marL="1371600" rtl="0" algn="l">
              <a:lnSpc>
                <a:spcPct val="90000"/>
              </a:lnSpc>
              <a:spcBef>
                <a:spcPts val="1200"/>
              </a:spcBef>
              <a:spcAft>
                <a:spcPts val="0"/>
              </a:spcAft>
              <a:buClr>
                <a:schemeClr val="dk1"/>
              </a:buClr>
              <a:buSzPts val="1400"/>
              <a:buChar char="■"/>
              <a:defRPr/>
            </a:lvl3pPr>
            <a:lvl4pPr indent="-317500" lvl="3" marL="1828800" rtl="0" algn="l">
              <a:lnSpc>
                <a:spcPct val="90000"/>
              </a:lnSpc>
              <a:spcBef>
                <a:spcPts val="1200"/>
              </a:spcBef>
              <a:spcAft>
                <a:spcPts val="0"/>
              </a:spcAft>
              <a:buClr>
                <a:schemeClr val="dk1"/>
              </a:buClr>
              <a:buSzPts val="1400"/>
              <a:buChar char="●"/>
              <a:defRPr/>
            </a:lvl4pPr>
            <a:lvl5pPr indent="-317500" lvl="4" marL="2286000" rtl="0" algn="l">
              <a:lnSpc>
                <a:spcPct val="9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grpSp>
        <p:nvGrpSpPr>
          <p:cNvPr id="234" name="Google Shape;234;p37"/>
          <p:cNvGrpSpPr/>
          <p:nvPr/>
        </p:nvGrpSpPr>
        <p:grpSpPr>
          <a:xfrm>
            <a:off x="8669563" y="0"/>
            <a:ext cx="471063" cy="804600"/>
            <a:chOff x="8675038" y="-27150"/>
            <a:chExt cx="471063" cy="804600"/>
          </a:xfrm>
        </p:grpSpPr>
        <p:sp>
          <p:nvSpPr>
            <p:cNvPr id="235" name="Google Shape;235;p37"/>
            <p:cNvSpPr/>
            <p:nvPr/>
          </p:nvSpPr>
          <p:spPr>
            <a:xfrm rot="10800000">
              <a:off x="8915400" y="201450"/>
              <a:ext cx="228600" cy="228600"/>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37"/>
            <p:cNvSpPr/>
            <p:nvPr/>
          </p:nvSpPr>
          <p:spPr>
            <a:xfrm rot="10800000">
              <a:off x="8913300" y="-27150"/>
              <a:ext cx="232800" cy="2286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37"/>
            <p:cNvSpPr/>
            <p:nvPr/>
          </p:nvSpPr>
          <p:spPr>
            <a:xfrm rot="10800000">
              <a:off x="8675050" y="91650"/>
              <a:ext cx="232800" cy="2286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37"/>
            <p:cNvSpPr/>
            <p:nvPr/>
          </p:nvSpPr>
          <p:spPr>
            <a:xfrm rot="10800000">
              <a:off x="8675038" y="320250"/>
              <a:ext cx="232800" cy="228600"/>
            </a:xfrm>
            <a:prstGeom prst="rect">
              <a:avLst/>
            </a:pr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37"/>
            <p:cNvSpPr/>
            <p:nvPr/>
          </p:nvSpPr>
          <p:spPr>
            <a:xfrm rot="10800000">
              <a:off x="8913300" y="430050"/>
              <a:ext cx="232800" cy="228600"/>
            </a:xfrm>
            <a:prstGeom prst="rect">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37"/>
            <p:cNvSpPr/>
            <p:nvPr/>
          </p:nvSpPr>
          <p:spPr>
            <a:xfrm rot="10800000">
              <a:off x="8675050" y="548850"/>
              <a:ext cx="232800" cy="228600"/>
            </a:xfrm>
            <a:prstGeom prst="rect">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37"/>
            <p:cNvSpPr/>
            <p:nvPr/>
          </p:nvSpPr>
          <p:spPr>
            <a:xfrm rot="10800000">
              <a:off x="8675050" y="-27150"/>
              <a:ext cx="232800" cy="118800"/>
            </a:xfrm>
            <a:prstGeom prst="rect">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46" name="Shape 246"/>
        <p:cNvGrpSpPr/>
        <p:nvPr/>
      </p:nvGrpSpPr>
      <p:grpSpPr>
        <a:xfrm>
          <a:off x="0" y="0"/>
          <a:ext cx="0" cy="0"/>
          <a:chOff x="0" y="0"/>
          <a:chExt cx="0" cy="0"/>
        </a:xfrm>
      </p:grpSpPr>
      <p:sp>
        <p:nvSpPr>
          <p:cNvPr id="247" name="Google Shape;247;p39"/>
          <p:cNvSpPr/>
          <p:nvPr/>
        </p:nvSpPr>
        <p:spPr>
          <a:xfrm rot="10800000">
            <a:off x="4226100" y="2933550"/>
            <a:ext cx="691800" cy="3885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39"/>
          <p:cNvSpPr/>
          <p:nvPr/>
        </p:nvSpPr>
        <p:spPr>
          <a:xfrm>
            <a:off x="-25" y="0"/>
            <a:ext cx="9144000" cy="3124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39"/>
          <p:cNvSpPr txBox="1"/>
          <p:nvPr>
            <p:ph type="ctrTitle"/>
          </p:nvPr>
        </p:nvSpPr>
        <p:spPr>
          <a:xfrm>
            <a:off x="411175" y="644300"/>
            <a:ext cx="8282400" cy="21090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6000"/>
              <a:buNone/>
              <a:defRPr sz="6000">
                <a:solidFill>
                  <a:schemeClr val="lt1"/>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p:txBody>
      </p:sp>
      <p:sp>
        <p:nvSpPr>
          <p:cNvPr id="250" name="Google Shape;250;p39"/>
          <p:cNvSpPr txBox="1"/>
          <p:nvPr>
            <p:ph idx="1" type="subTitle"/>
          </p:nvPr>
        </p:nvSpPr>
        <p:spPr>
          <a:xfrm>
            <a:off x="411175" y="3398250"/>
            <a:ext cx="8282400" cy="1260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600"/>
              <a:buFont typeface="Oswald"/>
              <a:buNone/>
              <a:defRPr sz="3600">
                <a:latin typeface="Oswald"/>
                <a:ea typeface="Oswald"/>
                <a:cs typeface="Oswald"/>
                <a:sym typeface="Oswald"/>
              </a:defRPr>
            </a:lvl1pPr>
            <a:lvl2pPr lvl="1" rtl="0" algn="ctr">
              <a:lnSpc>
                <a:spcPct val="100000"/>
              </a:lnSpc>
              <a:spcBef>
                <a:spcPts val="0"/>
              </a:spcBef>
              <a:spcAft>
                <a:spcPts val="0"/>
              </a:spcAft>
              <a:buSzPts val="3600"/>
              <a:buFont typeface="Oswald"/>
              <a:buNone/>
              <a:defRPr sz="3600">
                <a:latin typeface="Oswald"/>
                <a:ea typeface="Oswald"/>
                <a:cs typeface="Oswald"/>
                <a:sym typeface="Oswald"/>
              </a:defRPr>
            </a:lvl2pPr>
            <a:lvl3pPr lvl="2" rtl="0" algn="ctr">
              <a:lnSpc>
                <a:spcPct val="100000"/>
              </a:lnSpc>
              <a:spcBef>
                <a:spcPts val="0"/>
              </a:spcBef>
              <a:spcAft>
                <a:spcPts val="0"/>
              </a:spcAft>
              <a:buSzPts val="3600"/>
              <a:buFont typeface="Oswald"/>
              <a:buNone/>
              <a:defRPr sz="3600">
                <a:latin typeface="Oswald"/>
                <a:ea typeface="Oswald"/>
                <a:cs typeface="Oswald"/>
                <a:sym typeface="Oswald"/>
              </a:defRPr>
            </a:lvl3pPr>
            <a:lvl4pPr lvl="3" rtl="0" algn="ctr">
              <a:lnSpc>
                <a:spcPct val="100000"/>
              </a:lnSpc>
              <a:spcBef>
                <a:spcPts val="0"/>
              </a:spcBef>
              <a:spcAft>
                <a:spcPts val="0"/>
              </a:spcAft>
              <a:buSzPts val="3600"/>
              <a:buFont typeface="Oswald"/>
              <a:buNone/>
              <a:defRPr sz="3600">
                <a:latin typeface="Oswald"/>
                <a:ea typeface="Oswald"/>
                <a:cs typeface="Oswald"/>
                <a:sym typeface="Oswald"/>
              </a:defRPr>
            </a:lvl4pPr>
            <a:lvl5pPr lvl="4" rtl="0" algn="ctr">
              <a:lnSpc>
                <a:spcPct val="100000"/>
              </a:lnSpc>
              <a:spcBef>
                <a:spcPts val="0"/>
              </a:spcBef>
              <a:spcAft>
                <a:spcPts val="0"/>
              </a:spcAft>
              <a:buSzPts val="3600"/>
              <a:buFont typeface="Oswald"/>
              <a:buNone/>
              <a:defRPr sz="3600">
                <a:latin typeface="Oswald"/>
                <a:ea typeface="Oswald"/>
                <a:cs typeface="Oswald"/>
                <a:sym typeface="Oswald"/>
              </a:defRPr>
            </a:lvl5pPr>
            <a:lvl6pPr lvl="5" rtl="0" algn="ctr">
              <a:lnSpc>
                <a:spcPct val="100000"/>
              </a:lnSpc>
              <a:spcBef>
                <a:spcPts val="0"/>
              </a:spcBef>
              <a:spcAft>
                <a:spcPts val="0"/>
              </a:spcAft>
              <a:buSzPts val="3600"/>
              <a:buFont typeface="Oswald"/>
              <a:buNone/>
              <a:defRPr sz="3600">
                <a:latin typeface="Oswald"/>
                <a:ea typeface="Oswald"/>
                <a:cs typeface="Oswald"/>
                <a:sym typeface="Oswald"/>
              </a:defRPr>
            </a:lvl6pPr>
            <a:lvl7pPr lvl="6" rtl="0" algn="ctr">
              <a:lnSpc>
                <a:spcPct val="100000"/>
              </a:lnSpc>
              <a:spcBef>
                <a:spcPts val="0"/>
              </a:spcBef>
              <a:spcAft>
                <a:spcPts val="0"/>
              </a:spcAft>
              <a:buSzPts val="3600"/>
              <a:buFont typeface="Oswald"/>
              <a:buNone/>
              <a:defRPr sz="3600">
                <a:latin typeface="Oswald"/>
                <a:ea typeface="Oswald"/>
                <a:cs typeface="Oswald"/>
                <a:sym typeface="Oswald"/>
              </a:defRPr>
            </a:lvl7pPr>
            <a:lvl8pPr lvl="7" rtl="0" algn="ctr">
              <a:lnSpc>
                <a:spcPct val="100000"/>
              </a:lnSpc>
              <a:spcBef>
                <a:spcPts val="0"/>
              </a:spcBef>
              <a:spcAft>
                <a:spcPts val="0"/>
              </a:spcAft>
              <a:buSzPts val="3600"/>
              <a:buFont typeface="Oswald"/>
              <a:buNone/>
              <a:defRPr sz="3600">
                <a:latin typeface="Oswald"/>
                <a:ea typeface="Oswald"/>
                <a:cs typeface="Oswald"/>
                <a:sym typeface="Oswald"/>
              </a:defRPr>
            </a:lvl8pPr>
            <a:lvl9pPr lvl="8" rtl="0" algn="ctr">
              <a:lnSpc>
                <a:spcPct val="100000"/>
              </a:lnSpc>
              <a:spcBef>
                <a:spcPts val="0"/>
              </a:spcBef>
              <a:spcAft>
                <a:spcPts val="0"/>
              </a:spcAft>
              <a:buSzPts val="3600"/>
              <a:buFont typeface="Oswald"/>
              <a:buNone/>
              <a:defRPr sz="3600">
                <a:latin typeface="Oswald"/>
                <a:ea typeface="Oswald"/>
                <a:cs typeface="Oswald"/>
                <a:sym typeface="Oswald"/>
              </a:defRPr>
            </a:lvl9pPr>
          </a:lstStyle>
          <a:p/>
        </p:txBody>
      </p:sp>
      <p:sp>
        <p:nvSpPr>
          <p:cNvPr id="251" name="Google Shape;251;p3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52" name="Shape 252"/>
        <p:cNvGrpSpPr/>
        <p:nvPr/>
      </p:nvGrpSpPr>
      <p:grpSpPr>
        <a:xfrm>
          <a:off x="0" y="0"/>
          <a:ext cx="0" cy="0"/>
          <a:chOff x="0" y="0"/>
          <a:chExt cx="0" cy="0"/>
        </a:xfrm>
      </p:grpSpPr>
      <p:sp>
        <p:nvSpPr>
          <p:cNvPr id="253" name="Google Shape;253;p40"/>
          <p:cNvSpPr/>
          <p:nvPr/>
        </p:nvSpPr>
        <p:spPr>
          <a:xfrm>
            <a:off x="0" y="1567350"/>
            <a:ext cx="9144000" cy="2008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40"/>
          <p:cNvSpPr txBox="1"/>
          <p:nvPr>
            <p:ph type="title"/>
          </p:nvPr>
        </p:nvSpPr>
        <p:spPr>
          <a:xfrm>
            <a:off x="430800" y="1889700"/>
            <a:ext cx="8282400" cy="15165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3600"/>
              <a:buNone/>
              <a:defRPr sz="3600">
                <a:solidFill>
                  <a:schemeClr val="lt1"/>
                </a:solidFill>
              </a:defRPr>
            </a:lvl1pPr>
            <a:lvl2pPr lvl="1" rtl="0" algn="ctr">
              <a:spcBef>
                <a:spcPts val="0"/>
              </a:spcBef>
              <a:spcAft>
                <a:spcPts val="0"/>
              </a:spcAft>
              <a:buClr>
                <a:schemeClr val="lt1"/>
              </a:buClr>
              <a:buSzPts val="3600"/>
              <a:buNone/>
              <a:defRPr sz="3600">
                <a:solidFill>
                  <a:schemeClr val="lt1"/>
                </a:solidFill>
              </a:defRPr>
            </a:lvl2pPr>
            <a:lvl3pPr lvl="2" rtl="0" algn="ctr">
              <a:spcBef>
                <a:spcPts val="0"/>
              </a:spcBef>
              <a:spcAft>
                <a:spcPts val="0"/>
              </a:spcAft>
              <a:buClr>
                <a:schemeClr val="lt1"/>
              </a:buClr>
              <a:buSzPts val="3600"/>
              <a:buNone/>
              <a:defRPr sz="3600">
                <a:solidFill>
                  <a:schemeClr val="lt1"/>
                </a:solidFill>
              </a:defRPr>
            </a:lvl3pPr>
            <a:lvl4pPr lvl="3" rtl="0" algn="ctr">
              <a:spcBef>
                <a:spcPts val="0"/>
              </a:spcBef>
              <a:spcAft>
                <a:spcPts val="0"/>
              </a:spcAft>
              <a:buClr>
                <a:schemeClr val="lt1"/>
              </a:buClr>
              <a:buSzPts val="3600"/>
              <a:buNone/>
              <a:defRPr sz="3600">
                <a:solidFill>
                  <a:schemeClr val="lt1"/>
                </a:solidFill>
              </a:defRPr>
            </a:lvl4pPr>
            <a:lvl5pPr lvl="4" rtl="0" algn="ctr">
              <a:spcBef>
                <a:spcPts val="0"/>
              </a:spcBef>
              <a:spcAft>
                <a:spcPts val="0"/>
              </a:spcAft>
              <a:buClr>
                <a:schemeClr val="lt1"/>
              </a:buClr>
              <a:buSzPts val="3600"/>
              <a:buNone/>
              <a:defRPr sz="3600">
                <a:solidFill>
                  <a:schemeClr val="lt1"/>
                </a:solidFill>
              </a:defRPr>
            </a:lvl5pPr>
            <a:lvl6pPr lvl="5" rtl="0" algn="ctr">
              <a:spcBef>
                <a:spcPts val="0"/>
              </a:spcBef>
              <a:spcAft>
                <a:spcPts val="0"/>
              </a:spcAft>
              <a:buClr>
                <a:schemeClr val="lt1"/>
              </a:buClr>
              <a:buSzPts val="3600"/>
              <a:buNone/>
              <a:defRPr sz="3600">
                <a:solidFill>
                  <a:schemeClr val="lt1"/>
                </a:solidFill>
              </a:defRPr>
            </a:lvl6pPr>
            <a:lvl7pPr lvl="6" rtl="0" algn="ctr">
              <a:spcBef>
                <a:spcPts val="0"/>
              </a:spcBef>
              <a:spcAft>
                <a:spcPts val="0"/>
              </a:spcAft>
              <a:buClr>
                <a:schemeClr val="lt1"/>
              </a:buClr>
              <a:buSzPts val="3600"/>
              <a:buNone/>
              <a:defRPr sz="3600">
                <a:solidFill>
                  <a:schemeClr val="lt1"/>
                </a:solidFill>
              </a:defRPr>
            </a:lvl7pPr>
            <a:lvl8pPr lvl="7" rtl="0" algn="ctr">
              <a:spcBef>
                <a:spcPts val="0"/>
              </a:spcBef>
              <a:spcAft>
                <a:spcPts val="0"/>
              </a:spcAft>
              <a:buClr>
                <a:schemeClr val="lt1"/>
              </a:buClr>
              <a:buSzPts val="3600"/>
              <a:buNone/>
              <a:defRPr sz="3600">
                <a:solidFill>
                  <a:schemeClr val="lt1"/>
                </a:solidFill>
              </a:defRPr>
            </a:lvl8pPr>
            <a:lvl9pPr lvl="8" rtl="0" algn="ctr">
              <a:spcBef>
                <a:spcPts val="0"/>
              </a:spcBef>
              <a:spcAft>
                <a:spcPts val="0"/>
              </a:spcAft>
              <a:buClr>
                <a:schemeClr val="lt1"/>
              </a:buClr>
              <a:buSzPts val="3600"/>
              <a:buNone/>
              <a:defRPr sz="3600">
                <a:solidFill>
                  <a:schemeClr val="lt1"/>
                </a:solidFill>
              </a:defRPr>
            </a:lvl9pPr>
          </a:lstStyle>
          <a:p/>
        </p:txBody>
      </p:sp>
      <p:sp>
        <p:nvSpPr>
          <p:cNvPr id="255" name="Google Shape;255;p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6" name="Shape 256"/>
        <p:cNvGrpSpPr/>
        <p:nvPr/>
      </p:nvGrpSpPr>
      <p:grpSpPr>
        <a:xfrm>
          <a:off x="0" y="0"/>
          <a:ext cx="0" cy="0"/>
          <a:chOff x="0" y="0"/>
          <a:chExt cx="0" cy="0"/>
        </a:xfrm>
      </p:grpSpPr>
      <p:cxnSp>
        <p:nvCxnSpPr>
          <p:cNvPr id="257" name="Google Shape;257;p41"/>
          <p:cNvCxnSpPr/>
          <p:nvPr/>
        </p:nvCxnSpPr>
        <p:spPr>
          <a:xfrm>
            <a:off x="429200" y="1275577"/>
            <a:ext cx="614100" cy="0"/>
          </a:xfrm>
          <a:prstGeom prst="straightConnector1">
            <a:avLst/>
          </a:prstGeom>
          <a:noFill/>
          <a:ln cap="flat" cmpd="sng" w="19050">
            <a:solidFill>
              <a:schemeClr val="dk2"/>
            </a:solidFill>
            <a:prstDash val="lgDash"/>
            <a:round/>
            <a:headEnd len="sm" w="sm" type="none"/>
            <a:tailEnd len="sm" w="sm" type="none"/>
          </a:ln>
        </p:spPr>
      </p:cxnSp>
      <p:sp>
        <p:nvSpPr>
          <p:cNvPr id="258" name="Google Shape;258;p41"/>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59" name="Google Shape;259;p41"/>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60" name="Google Shape;260;p4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1" name="Shape 261"/>
        <p:cNvGrpSpPr/>
        <p:nvPr/>
      </p:nvGrpSpPr>
      <p:grpSpPr>
        <a:xfrm>
          <a:off x="0" y="0"/>
          <a:ext cx="0" cy="0"/>
          <a:chOff x="0" y="0"/>
          <a:chExt cx="0" cy="0"/>
        </a:xfrm>
      </p:grpSpPr>
      <p:cxnSp>
        <p:nvCxnSpPr>
          <p:cNvPr id="262" name="Google Shape;262;p42"/>
          <p:cNvCxnSpPr/>
          <p:nvPr/>
        </p:nvCxnSpPr>
        <p:spPr>
          <a:xfrm>
            <a:off x="429200" y="1275577"/>
            <a:ext cx="614100" cy="0"/>
          </a:xfrm>
          <a:prstGeom prst="straightConnector1">
            <a:avLst/>
          </a:prstGeom>
          <a:noFill/>
          <a:ln cap="flat" cmpd="sng" w="19050">
            <a:solidFill>
              <a:schemeClr val="dk2"/>
            </a:solidFill>
            <a:prstDash val="lgDash"/>
            <a:round/>
            <a:headEnd len="sm" w="sm" type="none"/>
            <a:tailEnd len="sm" w="sm" type="none"/>
          </a:ln>
        </p:spPr>
      </p:cxnSp>
      <p:sp>
        <p:nvSpPr>
          <p:cNvPr id="263" name="Google Shape;263;p42"/>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64" name="Google Shape;264;p42"/>
          <p:cNvSpPr txBox="1"/>
          <p:nvPr>
            <p:ph idx="1" type="body"/>
          </p:nvPr>
        </p:nvSpPr>
        <p:spPr>
          <a:xfrm>
            <a:off x="311700" y="1468825"/>
            <a:ext cx="3999900" cy="30999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65" name="Google Shape;265;p42"/>
          <p:cNvSpPr txBox="1"/>
          <p:nvPr>
            <p:ph idx="2" type="body"/>
          </p:nvPr>
        </p:nvSpPr>
        <p:spPr>
          <a:xfrm>
            <a:off x="4832400" y="1468825"/>
            <a:ext cx="3999900" cy="30999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66" name="Google Shape;266;p4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7" name="Shape 267"/>
        <p:cNvGrpSpPr/>
        <p:nvPr/>
      </p:nvGrpSpPr>
      <p:grpSpPr>
        <a:xfrm>
          <a:off x="0" y="0"/>
          <a:ext cx="0" cy="0"/>
          <a:chOff x="0" y="0"/>
          <a:chExt cx="0" cy="0"/>
        </a:xfrm>
      </p:grpSpPr>
      <p:sp>
        <p:nvSpPr>
          <p:cNvPr id="268" name="Google Shape;268;p43"/>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69" name="Google Shape;269;p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70" name="Shape 270"/>
        <p:cNvGrpSpPr/>
        <p:nvPr/>
      </p:nvGrpSpPr>
      <p:grpSpPr>
        <a:xfrm>
          <a:off x="0" y="0"/>
          <a:ext cx="0" cy="0"/>
          <a:chOff x="0" y="0"/>
          <a:chExt cx="0" cy="0"/>
        </a:xfrm>
      </p:grpSpPr>
      <p:cxnSp>
        <p:nvCxnSpPr>
          <p:cNvPr id="271" name="Google Shape;271;p44"/>
          <p:cNvCxnSpPr/>
          <p:nvPr/>
        </p:nvCxnSpPr>
        <p:spPr>
          <a:xfrm>
            <a:off x="418675" y="1457787"/>
            <a:ext cx="614100" cy="0"/>
          </a:xfrm>
          <a:prstGeom prst="straightConnector1">
            <a:avLst/>
          </a:prstGeom>
          <a:noFill/>
          <a:ln cap="flat" cmpd="sng" w="19050">
            <a:solidFill>
              <a:schemeClr val="dk2"/>
            </a:solidFill>
            <a:prstDash val="lgDash"/>
            <a:round/>
            <a:headEnd len="sm" w="sm" type="none"/>
            <a:tailEnd len="sm" w="sm" type="none"/>
          </a:ln>
        </p:spPr>
      </p:cxnSp>
      <p:sp>
        <p:nvSpPr>
          <p:cNvPr id="272" name="Google Shape;272;p44"/>
          <p:cNvSpPr txBox="1"/>
          <p:nvPr>
            <p:ph type="title"/>
          </p:nvPr>
        </p:nvSpPr>
        <p:spPr>
          <a:xfrm>
            <a:off x="311700" y="6318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73" name="Google Shape;273;p44"/>
          <p:cNvSpPr txBox="1"/>
          <p:nvPr>
            <p:ph idx="1" type="body"/>
          </p:nvPr>
        </p:nvSpPr>
        <p:spPr>
          <a:xfrm>
            <a:off x="311700" y="1618204"/>
            <a:ext cx="2808000" cy="29508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74" name="Google Shape;274;p4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275" name="Shape 275"/>
        <p:cNvGrpSpPr/>
        <p:nvPr/>
      </p:nvGrpSpPr>
      <p:grpSpPr>
        <a:xfrm>
          <a:off x="0" y="0"/>
          <a:ext cx="0" cy="0"/>
          <a:chOff x="0" y="0"/>
          <a:chExt cx="0" cy="0"/>
        </a:xfrm>
      </p:grpSpPr>
      <p:sp>
        <p:nvSpPr>
          <p:cNvPr id="276" name="Google Shape;276;p45"/>
          <p:cNvSpPr txBox="1"/>
          <p:nvPr>
            <p:ph type="title"/>
          </p:nvPr>
        </p:nvSpPr>
        <p:spPr>
          <a:xfrm>
            <a:off x="490250" y="528900"/>
            <a:ext cx="5678100" cy="40857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5400"/>
              <a:buNone/>
              <a:defRPr sz="5400">
                <a:solidFill>
                  <a:schemeClr val="lt1"/>
                </a:solidFill>
              </a:defRPr>
            </a:lvl1pPr>
            <a:lvl2pPr lvl="1" rtl="0">
              <a:spcBef>
                <a:spcPts val="0"/>
              </a:spcBef>
              <a:spcAft>
                <a:spcPts val="0"/>
              </a:spcAft>
              <a:buClr>
                <a:schemeClr val="lt1"/>
              </a:buClr>
              <a:buSzPts val="5400"/>
              <a:buNone/>
              <a:defRPr sz="5400">
                <a:solidFill>
                  <a:schemeClr val="lt1"/>
                </a:solidFill>
              </a:defRPr>
            </a:lvl2pPr>
            <a:lvl3pPr lvl="2" rtl="0">
              <a:spcBef>
                <a:spcPts val="0"/>
              </a:spcBef>
              <a:spcAft>
                <a:spcPts val="0"/>
              </a:spcAft>
              <a:buClr>
                <a:schemeClr val="lt1"/>
              </a:buClr>
              <a:buSzPts val="5400"/>
              <a:buNone/>
              <a:defRPr sz="5400">
                <a:solidFill>
                  <a:schemeClr val="lt1"/>
                </a:solidFill>
              </a:defRPr>
            </a:lvl3pPr>
            <a:lvl4pPr lvl="3" rtl="0">
              <a:spcBef>
                <a:spcPts val="0"/>
              </a:spcBef>
              <a:spcAft>
                <a:spcPts val="0"/>
              </a:spcAft>
              <a:buClr>
                <a:schemeClr val="lt1"/>
              </a:buClr>
              <a:buSzPts val="5400"/>
              <a:buNone/>
              <a:defRPr sz="5400">
                <a:solidFill>
                  <a:schemeClr val="lt1"/>
                </a:solidFill>
              </a:defRPr>
            </a:lvl4pPr>
            <a:lvl5pPr lvl="4" rtl="0">
              <a:spcBef>
                <a:spcPts val="0"/>
              </a:spcBef>
              <a:spcAft>
                <a:spcPts val="0"/>
              </a:spcAft>
              <a:buClr>
                <a:schemeClr val="lt1"/>
              </a:buClr>
              <a:buSzPts val="5400"/>
              <a:buNone/>
              <a:defRPr sz="5400">
                <a:solidFill>
                  <a:schemeClr val="lt1"/>
                </a:solidFill>
              </a:defRPr>
            </a:lvl5pPr>
            <a:lvl6pPr lvl="5" rtl="0">
              <a:spcBef>
                <a:spcPts val="0"/>
              </a:spcBef>
              <a:spcAft>
                <a:spcPts val="0"/>
              </a:spcAft>
              <a:buClr>
                <a:schemeClr val="lt1"/>
              </a:buClr>
              <a:buSzPts val="5400"/>
              <a:buNone/>
              <a:defRPr sz="5400">
                <a:solidFill>
                  <a:schemeClr val="lt1"/>
                </a:solidFill>
              </a:defRPr>
            </a:lvl6pPr>
            <a:lvl7pPr lvl="6" rtl="0">
              <a:spcBef>
                <a:spcPts val="0"/>
              </a:spcBef>
              <a:spcAft>
                <a:spcPts val="0"/>
              </a:spcAft>
              <a:buClr>
                <a:schemeClr val="lt1"/>
              </a:buClr>
              <a:buSzPts val="5400"/>
              <a:buNone/>
              <a:defRPr sz="5400">
                <a:solidFill>
                  <a:schemeClr val="lt1"/>
                </a:solidFill>
              </a:defRPr>
            </a:lvl7pPr>
            <a:lvl8pPr lvl="7" rtl="0">
              <a:spcBef>
                <a:spcPts val="0"/>
              </a:spcBef>
              <a:spcAft>
                <a:spcPts val="0"/>
              </a:spcAft>
              <a:buClr>
                <a:schemeClr val="lt1"/>
              </a:buClr>
              <a:buSzPts val="5400"/>
              <a:buNone/>
              <a:defRPr sz="5400">
                <a:solidFill>
                  <a:schemeClr val="lt1"/>
                </a:solidFill>
              </a:defRPr>
            </a:lvl8pPr>
            <a:lvl9pPr lvl="8" rtl="0">
              <a:spcBef>
                <a:spcPts val="0"/>
              </a:spcBef>
              <a:spcAft>
                <a:spcPts val="0"/>
              </a:spcAft>
              <a:buClr>
                <a:schemeClr val="lt1"/>
              </a:buClr>
              <a:buSzPts val="5400"/>
              <a:buNone/>
              <a:defRPr sz="5400">
                <a:solidFill>
                  <a:schemeClr val="lt1"/>
                </a:solidFill>
              </a:defRPr>
            </a:lvl9pPr>
          </a:lstStyle>
          <a:p/>
        </p:txBody>
      </p:sp>
      <p:sp>
        <p:nvSpPr>
          <p:cNvPr id="277" name="Google Shape;277;p4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1"/>
        </a:solidFill>
      </p:bgPr>
    </p:bg>
    <p:spTree>
      <p:nvGrpSpPr>
        <p:cNvPr id="278" name="Shape 278"/>
        <p:cNvGrpSpPr/>
        <p:nvPr/>
      </p:nvGrpSpPr>
      <p:grpSpPr>
        <a:xfrm>
          <a:off x="0" y="0"/>
          <a:ext cx="0" cy="0"/>
          <a:chOff x="0" y="0"/>
          <a:chExt cx="0" cy="0"/>
        </a:xfrm>
      </p:grpSpPr>
      <p:sp>
        <p:nvSpPr>
          <p:cNvPr id="279" name="Google Shape;279;p46"/>
          <p:cNvSpPr/>
          <p:nvPr/>
        </p:nvSpPr>
        <p:spPr>
          <a:xfrm>
            <a:off x="4572000" y="175"/>
            <a:ext cx="4572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80" name="Google Shape;280;p46"/>
          <p:cNvCxnSpPr/>
          <p:nvPr/>
        </p:nvCxnSpPr>
        <p:spPr>
          <a:xfrm>
            <a:off x="5029675" y="4495500"/>
            <a:ext cx="577200" cy="0"/>
          </a:xfrm>
          <a:prstGeom prst="straightConnector1">
            <a:avLst/>
          </a:prstGeom>
          <a:noFill/>
          <a:ln cap="flat" cmpd="sng" w="19050">
            <a:solidFill>
              <a:schemeClr val="dk1"/>
            </a:solidFill>
            <a:prstDash val="lgDash"/>
            <a:round/>
            <a:headEnd len="sm" w="sm" type="none"/>
            <a:tailEnd len="sm" w="sm" type="none"/>
          </a:ln>
        </p:spPr>
      </p:cxnSp>
      <p:sp>
        <p:nvSpPr>
          <p:cNvPr id="281" name="Google Shape;281;p46"/>
          <p:cNvSpPr txBox="1"/>
          <p:nvPr>
            <p:ph type="title"/>
          </p:nvPr>
        </p:nvSpPr>
        <p:spPr>
          <a:xfrm>
            <a:off x="265500" y="1078750"/>
            <a:ext cx="4045200" cy="17892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4600"/>
              <a:buNone/>
              <a:defRPr sz="4600">
                <a:solidFill>
                  <a:schemeClr val="lt1"/>
                </a:solidFill>
              </a:defRPr>
            </a:lvl1pPr>
            <a:lvl2pPr lvl="1" rtl="0" algn="ctr">
              <a:spcBef>
                <a:spcPts val="0"/>
              </a:spcBef>
              <a:spcAft>
                <a:spcPts val="0"/>
              </a:spcAft>
              <a:buClr>
                <a:schemeClr val="lt1"/>
              </a:buClr>
              <a:buSzPts val="4600"/>
              <a:buNone/>
              <a:defRPr sz="4600">
                <a:solidFill>
                  <a:schemeClr val="lt1"/>
                </a:solidFill>
              </a:defRPr>
            </a:lvl2pPr>
            <a:lvl3pPr lvl="2" rtl="0" algn="ctr">
              <a:spcBef>
                <a:spcPts val="0"/>
              </a:spcBef>
              <a:spcAft>
                <a:spcPts val="0"/>
              </a:spcAft>
              <a:buClr>
                <a:schemeClr val="lt1"/>
              </a:buClr>
              <a:buSzPts val="4600"/>
              <a:buNone/>
              <a:defRPr sz="4600">
                <a:solidFill>
                  <a:schemeClr val="lt1"/>
                </a:solidFill>
              </a:defRPr>
            </a:lvl3pPr>
            <a:lvl4pPr lvl="3" rtl="0" algn="ctr">
              <a:spcBef>
                <a:spcPts val="0"/>
              </a:spcBef>
              <a:spcAft>
                <a:spcPts val="0"/>
              </a:spcAft>
              <a:buClr>
                <a:schemeClr val="lt1"/>
              </a:buClr>
              <a:buSzPts val="4600"/>
              <a:buNone/>
              <a:defRPr sz="4600">
                <a:solidFill>
                  <a:schemeClr val="lt1"/>
                </a:solidFill>
              </a:defRPr>
            </a:lvl4pPr>
            <a:lvl5pPr lvl="4" rtl="0" algn="ctr">
              <a:spcBef>
                <a:spcPts val="0"/>
              </a:spcBef>
              <a:spcAft>
                <a:spcPts val="0"/>
              </a:spcAft>
              <a:buClr>
                <a:schemeClr val="lt1"/>
              </a:buClr>
              <a:buSzPts val="4600"/>
              <a:buNone/>
              <a:defRPr sz="4600">
                <a:solidFill>
                  <a:schemeClr val="lt1"/>
                </a:solidFill>
              </a:defRPr>
            </a:lvl5pPr>
            <a:lvl6pPr lvl="5" rtl="0" algn="ctr">
              <a:spcBef>
                <a:spcPts val="0"/>
              </a:spcBef>
              <a:spcAft>
                <a:spcPts val="0"/>
              </a:spcAft>
              <a:buClr>
                <a:schemeClr val="lt1"/>
              </a:buClr>
              <a:buSzPts val="4600"/>
              <a:buNone/>
              <a:defRPr sz="4600">
                <a:solidFill>
                  <a:schemeClr val="lt1"/>
                </a:solidFill>
              </a:defRPr>
            </a:lvl6pPr>
            <a:lvl7pPr lvl="6" rtl="0" algn="ctr">
              <a:spcBef>
                <a:spcPts val="0"/>
              </a:spcBef>
              <a:spcAft>
                <a:spcPts val="0"/>
              </a:spcAft>
              <a:buClr>
                <a:schemeClr val="lt1"/>
              </a:buClr>
              <a:buSzPts val="4600"/>
              <a:buNone/>
              <a:defRPr sz="4600">
                <a:solidFill>
                  <a:schemeClr val="lt1"/>
                </a:solidFill>
              </a:defRPr>
            </a:lvl7pPr>
            <a:lvl8pPr lvl="7" rtl="0" algn="ctr">
              <a:spcBef>
                <a:spcPts val="0"/>
              </a:spcBef>
              <a:spcAft>
                <a:spcPts val="0"/>
              </a:spcAft>
              <a:buClr>
                <a:schemeClr val="lt1"/>
              </a:buClr>
              <a:buSzPts val="4600"/>
              <a:buNone/>
              <a:defRPr sz="4600">
                <a:solidFill>
                  <a:schemeClr val="lt1"/>
                </a:solidFill>
              </a:defRPr>
            </a:lvl8pPr>
            <a:lvl9pPr lvl="8" rtl="0" algn="ctr">
              <a:spcBef>
                <a:spcPts val="0"/>
              </a:spcBef>
              <a:spcAft>
                <a:spcPts val="0"/>
              </a:spcAft>
              <a:buClr>
                <a:schemeClr val="lt1"/>
              </a:buClr>
              <a:buSzPts val="4600"/>
              <a:buNone/>
              <a:defRPr sz="4600">
                <a:solidFill>
                  <a:schemeClr val="lt1"/>
                </a:solidFill>
              </a:defRPr>
            </a:lvl9pPr>
          </a:lstStyle>
          <a:p/>
        </p:txBody>
      </p:sp>
      <p:sp>
        <p:nvSpPr>
          <p:cNvPr id="282" name="Google Shape;282;p46"/>
          <p:cNvSpPr txBox="1"/>
          <p:nvPr>
            <p:ph idx="1" type="subTitle"/>
          </p:nvPr>
        </p:nvSpPr>
        <p:spPr>
          <a:xfrm>
            <a:off x="265500" y="2921401"/>
            <a:ext cx="4045200" cy="1345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900"/>
              <a:buNone/>
              <a:defRPr sz="1900">
                <a:solidFill>
                  <a:schemeClr val="lt1"/>
                </a:solidFill>
              </a:defRPr>
            </a:lvl1pPr>
            <a:lvl2pPr lvl="1" rtl="0" algn="ctr">
              <a:lnSpc>
                <a:spcPct val="100000"/>
              </a:lnSpc>
              <a:spcBef>
                <a:spcPts val="0"/>
              </a:spcBef>
              <a:spcAft>
                <a:spcPts val="0"/>
              </a:spcAft>
              <a:buClr>
                <a:schemeClr val="lt1"/>
              </a:buClr>
              <a:buSzPts val="1900"/>
              <a:buNone/>
              <a:defRPr sz="1900">
                <a:solidFill>
                  <a:schemeClr val="lt1"/>
                </a:solidFill>
              </a:defRPr>
            </a:lvl2pPr>
            <a:lvl3pPr lvl="2" rtl="0" algn="ctr">
              <a:lnSpc>
                <a:spcPct val="100000"/>
              </a:lnSpc>
              <a:spcBef>
                <a:spcPts val="0"/>
              </a:spcBef>
              <a:spcAft>
                <a:spcPts val="0"/>
              </a:spcAft>
              <a:buClr>
                <a:schemeClr val="lt1"/>
              </a:buClr>
              <a:buSzPts val="1900"/>
              <a:buNone/>
              <a:defRPr sz="1900">
                <a:solidFill>
                  <a:schemeClr val="lt1"/>
                </a:solidFill>
              </a:defRPr>
            </a:lvl3pPr>
            <a:lvl4pPr lvl="3" rtl="0" algn="ctr">
              <a:lnSpc>
                <a:spcPct val="100000"/>
              </a:lnSpc>
              <a:spcBef>
                <a:spcPts val="0"/>
              </a:spcBef>
              <a:spcAft>
                <a:spcPts val="0"/>
              </a:spcAft>
              <a:buClr>
                <a:schemeClr val="lt1"/>
              </a:buClr>
              <a:buSzPts val="1900"/>
              <a:buNone/>
              <a:defRPr sz="1900">
                <a:solidFill>
                  <a:schemeClr val="lt1"/>
                </a:solidFill>
              </a:defRPr>
            </a:lvl4pPr>
            <a:lvl5pPr lvl="4" rtl="0" algn="ctr">
              <a:lnSpc>
                <a:spcPct val="100000"/>
              </a:lnSpc>
              <a:spcBef>
                <a:spcPts val="0"/>
              </a:spcBef>
              <a:spcAft>
                <a:spcPts val="0"/>
              </a:spcAft>
              <a:buClr>
                <a:schemeClr val="lt1"/>
              </a:buClr>
              <a:buSzPts val="1900"/>
              <a:buNone/>
              <a:defRPr sz="1900">
                <a:solidFill>
                  <a:schemeClr val="lt1"/>
                </a:solidFill>
              </a:defRPr>
            </a:lvl5pPr>
            <a:lvl6pPr lvl="5" rtl="0" algn="ctr">
              <a:lnSpc>
                <a:spcPct val="100000"/>
              </a:lnSpc>
              <a:spcBef>
                <a:spcPts val="0"/>
              </a:spcBef>
              <a:spcAft>
                <a:spcPts val="0"/>
              </a:spcAft>
              <a:buClr>
                <a:schemeClr val="lt1"/>
              </a:buClr>
              <a:buSzPts val="1900"/>
              <a:buNone/>
              <a:defRPr sz="1900">
                <a:solidFill>
                  <a:schemeClr val="lt1"/>
                </a:solidFill>
              </a:defRPr>
            </a:lvl6pPr>
            <a:lvl7pPr lvl="6" rtl="0" algn="ctr">
              <a:lnSpc>
                <a:spcPct val="100000"/>
              </a:lnSpc>
              <a:spcBef>
                <a:spcPts val="0"/>
              </a:spcBef>
              <a:spcAft>
                <a:spcPts val="0"/>
              </a:spcAft>
              <a:buClr>
                <a:schemeClr val="lt1"/>
              </a:buClr>
              <a:buSzPts val="1900"/>
              <a:buNone/>
              <a:defRPr sz="1900">
                <a:solidFill>
                  <a:schemeClr val="lt1"/>
                </a:solidFill>
              </a:defRPr>
            </a:lvl7pPr>
            <a:lvl8pPr lvl="7" rtl="0" algn="ctr">
              <a:lnSpc>
                <a:spcPct val="100000"/>
              </a:lnSpc>
              <a:spcBef>
                <a:spcPts val="0"/>
              </a:spcBef>
              <a:spcAft>
                <a:spcPts val="0"/>
              </a:spcAft>
              <a:buClr>
                <a:schemeClr val="lt1"/>
              </a:buClr>
              <a:buSzPts val="1900"/>
              <a:buNone/>
              <a:defRPr sz="1900">
                <a:solidFill>
                  <a:schemeClr val="lt1"/>
                </a:solidFill>
              </a:defRPr>
            </a:lvl8pPr>
            <a:lvl9pPr lvl="8" rtl="0" algn="ctr">
              <a:lnSpc>
                <a:spcPct val="100000"/>
              </a:lnSpc>
              <a:spcBef>
                <a:spcPts val="0"/>
              </a:spcBef>
              <a:spcAft>
                <a:spcPts val="0"/>
              </a:spcAft>
              <a:buClr>
                <a:schemeClr val="lt1"/>
              </a:buClr>
              <a:buSzPts val="1900"/>
              <a:buNone/>
              <a:defRPr sz="1900">
                <a:solidFill>
                  <a:schemeClr val="lt1"/>
                </a:solidFill>
              </a:defRPr>
            </a:lvl9pPr>
          </a:lstStyle>
          <a:p/>
        </p:txBody>
      </p:sp>
      <p:sp>
        <p:nvSpPr>
          <p:cNvPr id="283" name="Google Shape;283;p46"/>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84" name="Google Shape;284;p4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85" name="Shape 285"/>
        <p:cNvGrpSpPr/>
        <p:nvPr/>
      </p:nvGrpSpPr>
      <p:grpSpPr>
        <a:xfrm>
          <a:off x="0" y="0"/>
          <a:ext cx="0" cy="0"/>
          <a:chOff x="0" y="0"/>
          <a:chExt cx="0" cy="0"/>
        </a:xfrm>
      </p:grpSpPr>
      <p:sp>
        <p:nvSpPr>
          <p:cNvPr id="286" name="Google Shape;286;p47"/>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2100"/>
              <a:buFont typeface="Oswald"/>
              <a:buNone/>
              <a:defRPr sz="2100">
                <a:latin typeface="Oswald"/>
                <a:ea typeface="Oswald"/>
                <a:cs typeface="Oswald"/>
                <a:sym typeface="Oswald"/>
              </a:defRPr>
            </a:lvl1pPr>
          </a:lstStyle>
          <a:p/>
        </p:txBody>
      </p:sp>
      <p:sp>
        <p:nvSpPr>
          <p:cNvPr id="287" name="Google Shape;287;p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88" name="Shape 288"/>
        <p:cNvGrpSpPr/>
        <p:nvPr/>
      </p:nvGrpSpPr>
      <p:grpSpPr>
        <a:xfrm>
          <a:off x="0" y="0"/>
          <a:ext cx="0" cy="0"/>
          <a:chOff x="0" y="0"/>
          <a:chExt cx="0" cy="0"/>
        </a:xfrm>
      </p:grpSpPr>
      <p:cxnSp>
        <p:nvCxnSpPr>
          <p:cNvPr id="289" name="Google Shape;289;p48"/>
          <p:cNvCxnSpPr/>
          <p:nvPr/>
        </p:nvCxnSpPr>
        <p:spPr>
          <a:xfrm>
            <a:off x="413275" y="2988275"/>
            <a:ext cx="910500" cy="0"/>
          </a:xfrm>
          <a:prstGeom prst="straightConnector1">
            <a:avLst/>
          </a:prstGeom>
          <a:noFill/>
          <a:ln cap="flat" cmpd="sng" w="28575">
            <a:solidFill>
              <a:schemeClr val="dk1"/>
            </a:solidFill>
            <a:prstDash val="lgDash"/>
            <a:round/>
            <a:headEnd len="sm" w="sm" type="none"/>
            <a:tailEnd len="sm" w="sm" type="none"/>
          </a:ln>
        </p:spPr>
      </p:cxnSp>
      <p:sp>
        <p:nvSpPr>
          <p:cNvPr id="290" name="Google Shape;290;p48"/>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spcBef>
                <a:spcPts val="0"/>
              </a:spcBef>
              <a:spcAft>
                <a:spcPts val="0"/>
              </a:spcAft>
              <a:buSzPts val="12000"/>
              <a:buNone/>
              <a:defRPr sz="120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291" name="Google Shape;291;p48"/>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92" name="Google Shape;292;p4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93" name="Shape 293"/>
        <p:cNvGrpSpPr/>
        <p:nvPr/>
      </p:nvGrpSpPr>
      <p:grpSpPr>
        <a:xfrm>
          <a:off x="0" y="0"/>
          <a:ext cx="0" cy="0"/>
          <a:chOff x="0" y="0"/>
          <a:chExt cx="0" cy="0"/>
        </a:xfrm>
      </p:grpSpPr>
      <p:sp>
        <p:nvSpPr>
          <p:cNvPr id="294" name="Google Shape;294;p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0" Type="http://schemas.openxmlformats.org/officeDocument/2006/relationships/slideLayout" Target="../slideLayouts/slideLayout32.xml"/><Relationship Id="rId13" Type="http://schemas.openxmlformats.org/officeDocument/2006/relationships/theme" Target="../theme/theme4.xml"/><Relationship Id="rId12" Type="http://schemas.openxmlformats.org/officeDocument/2006/relationships/slideLayout" Target="../slideLayouts/slideLayout34.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0" Type="http://schemas.openxmlformats.org/officeDocument/2006/relationships/slideLayout" Target="../slideLayouts/slideLayout44.xml"/><Relationship Id="rId12" Type="http://schemas.openxmlformats.org/officeDocument/2006/relationships/theme" Target="../theme/theme5.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9" Type="http://schemas.openxmlformats.org/officeDocument/2006/relationships/slideLayout" Target="../slideLayouts/slideLayout43.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lum">
    <p:bg>
      <p:bgPr>
        <a:solidFill>
          <a:schemeClr val="lt1"/>
        </a:solidFill>
      </p:bgPr>
    </p:bg>
    <p:spTree>
      <p:nvGrpSpPr>
        <p:cNvPr id="105" name="Shape 105"/>
        <p:cNvGrpSpPr/>
        <p:nvPr/>
      </p:nvGrpSpPr>
      <p:grpSpPr>
        <a:xfrm>
          <a:off x="0" y="0"/>
          <a:ext cx="0" cy="0"/>
          <a:chOff x="0" y="0"/>
          <a:chExt cx="0" cy="0"/>
        </a:xfrm>
      </p:grpSpPr>
      <p:sp>
        <p:nvSpPr>
          <p:cNvPr id="106" name="Google Shape;106;p2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indent="-317500" lvl="1" marL="914400" rtl="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indent="-317500" lvl="2" marL="1371600" rtl="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indent="-317500" lvl="3" marL="1828800" rtl="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indent="-317500" lvl="4" marL="2286000" rtl="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indent="-317500" lvl="5" marL="2743200" rtl="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indent="-317500" lvl="6" marL="3200400" rtl="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indent="-317500" lvl="7" marL="3657600" rtl="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indent="-317500" lvl="8" marL="4114800" rtl="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p:txBody>
      </p:sp>
      <p:sp>
        <p:nvSpPr>
          <p:cNvPr id="107" name="Google Shape;107;p25"/>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2"/>
              </a:buClr>
              <a:buSzPts val="3400"/>
              <a:buFont typeface="Raleway"/>
              <a:buNone/>
              <a:defRPr b="1" sz="3400">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dern-writer">
    <p:bg>
      <p:bgPr>
        <a:solidFill>
          <a:schemeClr val="lt1"/>
        </a:solidFill>
      </p:bgPr>
    </p:bg>
    <p:spTree>
      <p:nvGrpSpPr>
        <p:cNvPr id="242" name="Shape 242"/>
        <p:cNvGrpSpPr/>
        <p:nvPr/>
      </p:nvGrpSpPr>
      <p:grpSpPr>
        <a:xfrm>
          <a:off x="0" y="0"/>
          <a:ext cx="0" cy="0"/>
          <a:chOff x="0" y="0"/>
          <a:chExt cx="0" cy="0"/>
        </a:xfrm>
      </p:grpSpPr>
      <p:sp>
        <p:nvSpPr>
          <p:cNvPr id="243" name="Google Shape;243;p38"/>
          <p:cNvSpPr txBox="1"/>
          <p:nvPr>
            <p:ph type="title"/>
          </p:nvPr>
        </p:nvSpPr>
        <p:spPr>
          <a:xfrm>
            <a:off x="311700" y="372500"/>
            <a:ext cx="8520600" cy="7335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1pPr>
            <a:lvl2pPr lvl="1"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2pPr>
            <a:lvl3pPr lvl="2"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3pPr>
            <a:lvl4pPr lvl="3"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4pPr>
            <a:lvl5pPr lvl="4"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5pPr>
            <a:lvl6pPr lvl="5"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6pPr>
            <a:lvl7pPr lvl="6"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7pPr>
            <a:lvl8pPr lvl="7"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8pPr>
            <a:lvl9pPr lvl="8"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9pPr>
          </a:lstStyle>
          <a:p/>
        </p:txBody>
      </p:sp>
      <p:sp>
        <p:nvSpPr>
          <p:cNvPr id="244" name="Google Shape;244;p38"/>
          <p:cNvSpPr txBox="1"/>
          <p:nvPr>
            <p:ph idx="1" type="body"/>
          </p:nvPr>
        </p:nvSpPr>
        <p:spPr>
          <a:xfrm>
            <a:off x="311700" y="1468825"/>
            <a:ext cx="8520600" cy="30999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rtl="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245" name="Google Shape;245;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latin typeface="Source Code Pro"/>
                <a:ea typeface="Source Code Pro"/>
                <a:cs typeface="Source Code Pro"/>
                <a:sym typeface="Source Code Pro"/>
              </a:defRPr>
            </a:lvl1pPr>
            <a:lvl2pPr lvl="1" rtl="0" algn="r">
              <a:buNone/>
              <a:defRPr sz="1000">
                <a:solidFill>
                  <a:schemeClr val="dk2"/>
                </a:solidFill>
                <a:latin typeface="Source Code Pro"/>
                <a:ea typeface="Source Code Pro"/>
                <a:cs typeface="Source Code Pro"/>
                <a:sym typeface="Source Code Pro"/>
              </a:defRPr>
            </a:lvl2pPr>
            <a:lvl3pPr lvl="2" rtl="0" algn="r">
              <a:buNone/>
              <a:defRPr sz="1000">
                <a:solidFill>
                  <a:schemeClr val="dk2"/>
                </a:solidFill>
                <a:latin typeface="Source Code Pro"/>
                <a:ea typeface="Source Code Pro"/>
                <a:cs typeface="Source Code Pro"/>
                <a:sym typeface="Source Code Pro"/>
              </a:defRPr>
            </a:lvl3pPr>
            <a:lvl4pPr lvl="3" rtl="0" algn="r">
              <a:buNone/>
              <a:defRPr sz="1000">
                <a:solidFill>
                  <a:schemeClr val="dk2"/>
                </a:solidFill>
                <a:latin typeface="Source Code Pro"/>
                <a:ea typeface="Source Code Pro"/>
                <a:cs typeface="Source Code Pro"/>
                <a:sym typeface="Source Code Pro"/>
              </a:defRPr>
            </a:lvl4pPr>
            <a:lvl5pPr lvl="4" rtl="0" algn="r">
              <a:buNone/>
              <a:defRPr sz="1000">
                <a:solidFill>
                  <a:schemeClr val="dk2"/>
                </a:solidFill>
                <a:latin typeface="Source Code Pro"/>
                <a:ea typeface="Source Code Pro"/>
                <a:cs typeface="Source Code Pro"/>
                <a:sym typeface="Source Code Pro"/>
              </a:defRPr>
            </a:lvl5pPr>
            <a:lvl6pPr lvl="5" rtl="0" algn="r">
              <a:buNone/>
              <a:defRPr sz="1000">
                <a:solidFill>
                  <a:schemeClr val="dk2"/>
                </a:solidFill>
                <a:latin typeface="Source Code Pro"/>
                <a:ea typeface="Source Code Pro"/>
                <a:cs typeface="Source Code Pro"/>
                <a:sym typeface="Source Code Pro"/>
              </a:defRPr>
            </a:lvl6pPr>
            <a:lvl7pPr lvl="6" rtl="0" algn="r">
              <a:buNone/>
              <a:defRPr sz="1000">
                <a:solidFill>
                  <a:schemeClr val="dk2"/>
                </a:solidFill>
                <a:latin typeface="Source Code Pro"/>
                <a:ea typeface="Source Code Pro"/>
                <a:cs typeface="Source Code Pro"/>
                <a:sym typeface="Source Code Pro"/>
              </a:defRPr>
            </a:lvl7pPr>
            <a:lvl8pPr lvl="7" rtl="0" algn="r">
              <a:buNone/>
              <a:defRPr sz="1000">
                <a:solidFill>
                  <a:schemeClr val="dk2"/>
                </a:solidFill>
                <a:latin typeface="Source Code Pro"/>
                <a:ea typeface="Source Code Pro"/>
                <a:cs typeface="Source Code Pro"/>
                <a:sym typeface="Source Code Pro"/>
              </a:defRPr>
            </a:lvl8pPr>
            <a:lvl9pPr lvl="8" rtl="0" algn="r">
              <a:buNone/>
              <a:defRPr sz="1000">
                <a:solidFill>
                  <a:schemeClr val="dk2"/>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3.xml"/><Relationship Id="rId3" Type="http://schemas.openxmlformats.org/officeDocument/2006/relationships/hyperlink" Target="http://www.youtube.com/watch?v=BFcjfqmVah8" TargetMode="Externa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20" Type="http://schemas.openxmlformats.org/officeDocument/2006/relationships/image" Target="../media/image9.jpg"/><Relationship Id="rId22" Type="http://schemas.openxmlformats.org/officeDocument/2006/relationships/image" Target="../media/image27.jpg"/><Relationship Id="rId21" Type="http://schemas.openxmlformats.org/officeDocument/2006/relationships/image" Target="../media/image22.jpg"/><Relationship Id="rId24" Type="http://schemas.openxmlformats.org/officeDocument/2006/relationships/image" Target="../media/image19.jpg"/><Relationship Id="rId23" Type="http://schemas.openxmlformats.org/officeDocument/2006/relationships/image" Target="../media/image33.jpg"/><Relationship Id="rId1" Type="http://schemas.openxmlformats.org/officeDocument/2006/relationships/slideLayout" Target="../slideLayouts/slideLayout33.xml"/><Relationship Id="rId2" Type="http://schemas.openxmlformats.org/officeDocument/2006/relationships/notesSlide" Target="../notesSlides/notesSlide20.xml"/><Relationship Id="rId3" Type="http://schemas.openxmlformats.org/officeDocument/2006/relationships/image" Target="../media/image28.jpg"/><Relationship Id="rId4" Type="http://schemas.openxmlformats.org/officeDocument/2006/relationships/image" Target="../media/image17.jpg"/><Relationship Id="rId9" Type="http://schemas.openxmlformats.org/officeDocument/2006/relationships/image" Target="../media/image12.jpg"/><Relationship Id="rId26" Type="http://schemas.openxmlformats.org/officeDocument/2006/relationships/image" Target="../media/image35.jpg"/><Relationship Id="rId25" Type="http://schemas.openxmlformats.org/officeDocument/2006/relationships/image" Target="../media/image31.jpg"/><Relationship Id="rId5" Type="http://schemas.openxmlformats.org/officeDocument/2006/relationships/image" Target="../media/image30.jpg"/><Relationship Id="rId6" Type="http://schemas.openxmlformats.org/officeDocument/2006/relationships/image" Target="../media/image7.jpg"/><Relationship Id="rId7" Type="http://schemas.openxmlformats.org/officeDocument/2006/relationships/image" Target="../media/image16.jpg"/><Relationship Id="rId8" Type="http://schemas.openxmlformats.org/officeDocument/2006/relationships/image" Target="../media/image14.jpg"/><Relationship Id="rId11" Type="http://schemas.openxmlformats.org/officeDocument/2006/relationships/image" Target="../media/image8.jpg"/><Relationship Id="rId10" Type="http://schemas.openxmlformats.org/officeDocument/2006/relationships/image" Target="../media/image10.jpg"/><Relationship Id="rId13" Type="http://schemas.openxmlformats.org/officeDocument/2006/relationships/image" Target="../media/image13.jpg"/><Relationship Id="rId12" Type="http://schemas.openxmlformats.org/officeDocument/2006/relationships/image" Target="../media/image20.jpg"/><Relationship Id="rId15" Type="http://schemas.openxmlformats.org/officeDocument/2006/relationships/image" Target="../media/image25.jpg"/><Relationship Id="rId14" Type="http://schemas.openxmlformats.org/officeDocument/2006/relationships/image" Target="../media/image21.jpg"/><Relationship Id="rId17" Type="http://schemas.openxmlformats.org/officeDocument/2006/relationships/image" Target="../media/image15.jpg"/><Relationship Id="rId16" Type="http://schemas.openxmlformats.org/officeDocument/2006/relationships/image" Target="../media/image26.jpg"/><Relationship Id="rId19" Type="http://schemas.openxmlformats.org/officeDocument/2006/relationships/image" Target="../media/image23.jpg"/><Relationship Id="rId18" Type="http://schemas.openxmlformats.org/officeDocument/2006/relationships/image" Target="../media/image2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5.xml"/><Relationship Id="rId3" Type="http://schemas.openxmlformats.org/officeDocument/2006/relationships/image" Target="../media/image4.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8.xml"/><Relationship Id="rId3"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9.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 Id="rId3" Type="http://schemas.openxmlformats.org/officeDocument/2006/relationships/image" Target="../media/image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2.xml"/><Relationship Id="rId3" Type="http://schemas.openxmlformats.org/officeDocument/2006/relationships/image" Target="../media/image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3.xml"/><Relationship Id="rId3" Type="http://schemas.openxmlformats.org/officeDocument/2006/relationships/image" Target="../media/image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4.xml"/><Relationship Id="rId3" Type="http://schemas.openxmlformats.org/officeDocument/2006/relationships/image" Target="../media/image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5.xml"/><Relationship Id="rId3" Type="http://schemas.openxmlformats.org/officeDocument/2006/relationships/image" Target="../media/image3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6.xml"/><Relationship Id="rId3" Type="http://schemas.openxmlformats.org/officeDocument/2006/relationships/image" Target="../media/image3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7.xml"/><Relationship Id="rId3" Type="http://schemas.openxmlformats.org/officeDocument/2006/relationships/image" Target="../media/image2.png"/><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8.xml"/><Relationship Id="rId3" Type="http://schemas.openxmlformats.org/officeDocument/2006/relationships/image" Target="../media/image2.png"/><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9.xml"/><Relationship Id="rId3" Type="http://schemas.openxmlformats.org/officeDocument/2006/relationships/image" Target="../media/image32.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0.xml"/><Relationship Id="rId3" Type="http://schemas.openxmlformats.org/officeDocument/2006/relationships/image" Target="../media/image2.png"/><Relationship Id="rId4" Type="http://schemas.openxmlformats.org/officeDocument/2006/relationships/image" Target="../media/image3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1.xml"/><Relationship Id="rId3" Type="http://schemas.openxmlformats.org/officeDocument/2006/relationships/image" Target="../media/image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2.xml"/><Relationship Id="rId3" Type="http://schemas.openxmlformats.org/officeDocument/2006/relationships/image" Target="../media/image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3.xml"/><Relationship Id="rId3" Type="http://schemas.openxmlformats.org/officeDocument/2006/relationships/image" Target="../media/image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4.xml"/><Relationship Id="rId3" Type="http://schemas.openxmlformats.org/officeDocument/2006/relationships/image" Target="../media/image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5.xml"/><Relationship Id="rId3" Type="http://schemas.openxmlformats.org/officeDocument/2006/relationships/image" Target="../media/image2.png"/><Relationship Id="rId4" Type="http://schemas.openxmlformats.org/officeDocument/2006/relationships/hyperlink" Target="https://www.acm.org/code-of-ethics" TargetMode="External"/><Relationship Id="rId5" Type="http://schemas.openxmlformats.org/officeDocument/2006/relationships/hyperlink" Target="https://www.nspe.org/resources/ethics/code-ethics" TargetMode="External"/><Relationship Id="rId6" Type="http://schemas.openxmlformats.org/officeDocument/2006/relationships/hyperlink" Target="https://widgets.weforum.org/coe/index.html#principles"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6.xml"/><Relationship Id="rId3" Type="http://schemas.openxmlformats.org/officeDocument/2006/relationships/image" Target="../media/image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47.xml"/><Relationship Id="rId3" Type="http://schemas.openxmlformats.org/officeDocument/2006/relationships/image" Target="../media/image4.png"/><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8.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xml"/><Relationship Id="rId3" Type="http://schemas.openxmlformats.org/officeDocument/2006/relationships/image" Target="../media/image3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7.xml"/><Relationship Id="rId3" Type="http://schemas.openxmlformats.org/officeDocument/2006/relationships/image" Target="../media/image3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50"/>
          <p:cNvSpPr txBox="1"/>
          <p:nvPr>
            <p:ph type="ctrTitle"/>
          </p:nvPr>
        </p:nvSpPr>
        <p:spPr>
          <a:xfrm>
            <a:off x="311700" y="539725"/>
            <a:ext cx="8520600" cy="128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Henry - Please hit Record</a:t>
            </a:r>
            <a:endParaRPr/>
          </a:p>
        </p:txBody>
      </p:sp>
      <p:sp>
        <p:nvSpPr>
          <p:cNvPr id="300" name="Google Shape;300;p50"/>
          <p:cNvSpPr txBox="1"/>
          <p:nvPr>
            <p:ph idx="1" type="subTitle"/>
          </p:nvPr>
        </p:nvSpPr>
        <p:spPr>
          <a:xfrm>
            <a:off x="311700" y="1878560"/>
            <a:ext cx="4242600" cy="73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59"/>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Agenda</a:t>
            </a:r>
            <a:endParaRPr/>
          </a:p>
        </p:txBody>
      </p:sp>
      <p:sp>
        <p:nvSpPr>
          <p:cNvPr id="367" name="Google Shape;367;p59"/>
          <p:cNvSpPr txBox="1"/>
          <p:nvPr>
            <p:ph idx="1" type="body"/>
          </p:nvPr>
        </p:nvSpPr>
        <p:spPr>
          <a:xfrm>
            <a:off x="311700" y="1463040"/>
            <a:ext cx="8520600" cy="30876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lang="en" sz="2000" u="sng"/>
              <a:t>Understanding Bias</a:t>
            </a:r>
            <a:endParaRPr sz="2000" u="sng"/>
          </a:p>
          <a:p>
            <a:pPr indent="-355600" lvl="0" marL="457200" rtl="0" algn="l">
              <a:spcBef>
                <a:spcPts val="0"/>
              </a:spcBef>
              <a:spcAft>
                <a:spcPts val="0"/>
              </a:spcAft>
              <a:buSzPts val="2000"/>
              <a:buChar char="●"/>
            </a:pPr>
            <a:r>
              <a:rPr lang="en" sz="2000"/>
              <a:t>Impact of Unconscious Bias</a:t>
            </a:r>
            <a:endParaRPr sz="2000"/>
          </a:p>
          <a:p>
            <a:pPr indent="-355600" lvl="0" marL="457200" rtl="0" algn="l">
              <a:spcBef>
                <a:spcPts val="0"/>
              </a:spcBef>
              <a:spcAft>
                <a:spcPts val="0"/>
              </a:spcAft>
              <a:buSzPts val="2000"/>
              <a:buChar char="●"/>
            </a:pPr>
            <a:r>
              <a:rPr lang="en" sz="2000"/>
              <a:t>Conscious Solutions and Strategies</a:t>
            </a:r>
            <a:endParaRPr sz="20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60"/>
          <p:cNvSpPr txBox="1"/>
          <p:nvPr>
            <p:ph idx="1" type="body"/>
          </p:nvPr>
        </p:nvSpPr>
        <p:spPr>
          <a:xfrm>
            <a:off x="311700" y="1389600"/>
            <a:ext cx="8378400" cy="3179400"/>
          </a:xfrm>
          <a:prstGeom prst="rect">
            <a:avLst/>
          </a:prstGeom>
        </p:spPr>
        <p:txBody>
          <a:bodyPr anchorCtr="0" anchor="t" bIns="91425" lIns="91425" spcFirstLastPara="1" rIns="91425" wrap="square" tIns="91425">
            <a:normAutofit/>
          </a:bodyPr>
          <a:lstStyle/>
          <a:p>
            <a:pPr indent="-355600" lvl="0" marL="457200" rtl="0" algn="l">
              <a:lnSpc>
                <a:spcPct val="100000"/>
              </a:lnSpc>
              <a:spcBef>
                <a:spcPts val="0"/>
              </a:spcBef>
              <a:spcAft>
                <a:spcPts val="0"/>
              </a:spcAft>
              <a:buSzPts val="2000"/>
              <a:buChar char="●"/>
            </a:pPr>
            <a:r>
              <a:rPr lang="en" sz="2000"/>
              <a:t>Describe the source of unconscious or implicit assumptions, preconceptions, biases, and prejudices</a:t>
            </a:r>
            <a:endParaRPr sz="2000"/>
          </a:p>
          <a:p>
            <a:pPr indent="-355600" lvl="0" marL="457200" rtl="0" algn="l">
              <a:lnSpc>
                <a:spcPct val="100000"/>
              </a:lnSpc>
              <a:spcBef>
                <a:spcPts val="1000"/>
              </a:spcBef>
              <a:spcAft>
                <a:spcPts val="0"/>
              </a:spcAft>
              <a:buSzPts val="2000"/>
              <a:buChar char="●"/>
            </a:pPr>
            <a:r>
              <a:rPr lang="en" sz="2000"/>
              <a:t>Increase understanding of the impact of unconscious bias in STEM</a:t>
            </a:r>
            <a:endParaRPr sz="2000"/>
          </a:p>
          <a:p>
            <a:pPr indent="-355600" lvl="0" marL="457200" rtl="0" algn="l">
              <a:lnSpc>
                <a:spcPct val="100000"/>
              </a:lnSpc>
              <a:spcBef>
                <a:spcPts val="1000"/>
              </a:spcBef>
              <a:spcAft>
                <a:spcPts val="1000"/>
              </a:spcAft>
              <a:buSzPts val="2000"/>
              <a:buChar char="●"/>
            </a:pPr>
            <a:r>
              <a:rPr lang="en" sz="2000"/>
              <a:t>Identify concrete strategies for learning about and addressing issues of equity and inclusion</a:t>
            </a:r>
            <a:endParaRPr sz="2000"/>
          </a:p>
        </p:txBody>
      </p:sp>
      <p:sp>
        <p:nvSpPr>
          <p:cNvPr id="373" name="Google Shape;373;p60"/>
          <p:cNvSpPr txBox="1"/>
          <p:nvPr>
            <p:ph type="title"/>
          </p:nvPr>
        </p:nvSpPr>
        <p:spPr>
          <a:xfrm>
            <a:off x="311700" y="555600"/>
            <a:ext cx="56853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400"/>
              <a:t>Learning Goals</a:t>
            </a:r>
            <a:endParaRPr sz="34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61"/>
          <p:cNvSpPr txBox="1"/>
          <p:nvPr>
            <p:ph type="title"/>
          </p:nvPr>
        </p:nvSpPr>
        <p:spPr>
          <a:xfrm>
            <a:off x="265500" y="1181700"/>
            <a:ext cx="4045200" cy="1533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Chatter</a:t>
            </a:r>
            <a:endParaRPr/>
          </a:p>
        </p:txBody>
      </p:sp>
      <p:sp>
        <p:nvSpPr>
          <p:cNvPr id="379" name="Google Shape;379;p61"/>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1000"/>
              </a:spcAft>
              <a:buNone/>
            </a:pPr>
            <a:r>
              <a:rPr lang="en" sz="2400"/>
              <a:t>What is bias?</a:t>
            </a:r>
            <a:endParaRPr sz="2400"/>
          </a:p>
        </p:txBody>
      </p:sp>
      <p:pic>
        <p:nvPicPr>
          <p:cNvPr descr="A group of people with chat bubbles overhead." id="380" name="Google Shape;380;p61"/>
          <p:cNvPicPr preferRelativeResize="0"/>
          <p:nvPr/>
        </p:nvPicPr>
        <p:blipFill>
          <a:blip r:embed="rId3">
            <a:alphaModFix/>
          </a:blip>
          <a:stretch>
            <a:fillRect/>
          </a:stretch>
        </p:blipFill>
        <p:spPr>
          <a:xfrm>
            <a:off x="5581850" y="1513061"/>
            <a:ext cx="2552300" cy="2117126"/>
          </a:xfrm>
          <a:prstGeom prst="rect">
            <a:avLst/>
          </a:prstGeom>
          <a:noFill/>
          <a:ln>
            <a:noFill/>
          </a:ln>
        </p:spPr>
      </p:pic>
      <p:sp>
        <p:nvSpPr>
          <p:cNvPr descr="Small black square signaling the facilitator that all content for this slide has been displayed." id="381" name="Google Shape;381;p61" title="End of slide indicator"/>
          <p:cNvSpPr/>
          <p:nvPr/>
        </p:nvSpPr>
        <p:spPr>
          <a:xfrm>
            <a:off x="8963825" y="4950275"/>
            <a:ext cx="91500" cy="915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000000"/>
        </a:solidFill>
      </p:bgPr>
    </p:bg>
    <p:spTree>
      <p:nvGrpSpPr>
        <p:cNvPr id="385" name="Shape 385"/>
        <p:cNvGrpSpPr/>
        <p:nvPr/>
      </p:nvGrpSpPr>
      <p:grpSpPr>
        <a:xfrm>
          <a:off x="0" y="0"/>
          <a:ext cx="0" cy="0"/>
          <a:chOff x="0" y="0"/>
          <a:chExt cx="0" cy="0"/>
        </a:xfrm>
      </p:grpSpPr>
      <p:pic>
        <p:nvPicPr>
          <p:cNvPr descr="Learn more at PwC.com - http://www.pwc.com/us/en/index.jhtml&#10;Our brains are wired to make assumptions, which can sometimes be off base. We think it's an honest mistake; science calls it a blind spot." id="386" name="Google Shape;386;p62" title="Blind spots: Challenge assumptions">
            <a:hlinkClick r:id="rId3"/>
          </p:cNvPr>
          <p:cNvPicPr preferRelativeResize="0"/>
          <p:nvPr/>
        </p:nvPicPr>
        <p:blipFill>
          <a:blip r:embed="rId4">
            <a:alphaModFix/>
          </a:blip>
          <a:stretch>
            <a:fillRect/>
          </a:stretch>
        </p:blipFill>
        <p:spPr>
          <a:xfrm>
            <a:off x="1143000" y="0"/>
            <a:ext cx="6858000" cy="5143500"/>
          </a:xfrm>
          <a:prstGeom prst="rect">
            <a:avLst/>
          </a:prstGeom>
          <a:noFill/>
          <a:ln>
            <a:noFill/>
          </a:ln>
        </p:spPr>
      </p:pic>
      <p:sp>
        <p:nvSpPr>
          <p:cNvPr id="387" name="Google Shape;387;p62"/>
          <p:cNvSpPr txBox="1"/>
          <p:nvPr/>
        </p:nvSpPr>
        <p:spPr>
          <a:xfrm>
            <a:off x="8572500" y="4674875"/>
            <a:ext cx="6583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latin typeface="Source Sans Pro"/>
                <a:ea typeface="Source Sans Pro"/>
                <a:cs typeface="Source Sans Pro"/>
                <a:sym typeface="Source Sans Pro"/>
              </a:rPr>
              <a:t>2:20</a:t>
            </a:r>
            <a:endParaRPr>
              <a:solidFill>
                <a:schemeClr val="lt1"/>
              </a:solidFill>
              <a:latin typeface="Source Sans Pro"/>
              <a:ea typeface="Source Sans Pro"/>
              <a:cs typeface="Source Sans Pro"/>
              <a:sym typeface="Source Sans Pr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6"/>
                                        </p:tgtEl>
                                        <p:attrNameLst>
                                          <p:attrName>style.visibility</p:attrName>
                                        </p:attrNameLst>
                                      </p:cBhvr>
                                      <p:to>
                                        <p:strVal val="visible"/>
                                      </p:to>
                                    </p:set>
                                    <p:animEffect filter="fade" transition="in">
                                      <p:cBhvr>
                                        <p:cTn dur="1000"/>
                                        <p:tgtEl>
                                          <p:spTgt spid="3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63"/>
          <p:cNvSpPr txBox="1"/>
          <p:nvPr>
            <p:ph type="title"/>
          </p:nvPr>
        </p:nvSpPr>
        <p:spPr>
          <a:xfrm>
            <a:off x="265500" y="1181700"/>
            <a:ext cx="4045200" cy="1533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What is Bias?</a:t>
            </a:r>
            <a:endParaRPr/>
          </a:p>
        </p:txBody>
      </p:sp>
      <p:sp>
        <p:nvSpPr>
          <p:cNvPr id="393" name="Google Shape;393;p63"/>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500"/>
              <a:t>a preference for (or against) </a:t>
            </a:r>
            <a:br>
              <a:rPr lang="en" sz="2500"/>
            </a:br>
            <a:r>
              <a:rPr lang="en" sz="2500"/>
              <a:t>a person, group or thing based on its characteristics</a:t>
            </a:r>
            <a:endParaRPr sz="2500"/>
          </a:p>
        </p:txBody>
      </p:sp>
      <p:sp>
        <p:nvSpPr>
          <p:cNvPr id="394" name="Google Shape;394;p63"/>
          <p:cNvSpPr txBox="1"/>
          <p:nvPr/>
        </p:nvSpPr>
        <p:spPr>
          <a:xfrm>
            <a:off x="0" y="4804800"/>
            <a:ext cx="6681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https://diversity.ucsf.edu/programs-resources/training/unconscious-bias-training</a:t>
            </a:r>
            <a:endParaRPr sz="1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64"/>
          <p:cNvSpPr txBox="1"/>
          <p:nvPr>
            <p:ph idx="1" type="body"/>
          </p:nvPr>
        </p:nvSpPr>
        <p:spPr>
          <a:xfrm>
            <a:off x="4935500" y="1523500"/>
            <a:ext cx="4128600" cy="194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595959"/>
                </a:solidFill>
                <a:latin typeface="Source Sans Pro"/>
                <a:ea typeface="Source Sans Pro"/>
                <a:cs typeface="Source Sans Pro"/>
                <a:sym typeface="Source Sans Pro"/>
              </a:rPr>
              <a:t>Social Influence</a:t>
            </a:r>
            <a:endParaRPr sz="2400">
              <a:solidFill>
                <a:srgbClr val="595959"/>
              </a:solidFill>
              <a:latin typeface="Source Sans Pro"/>
              <a:ea typeface="Source Sans Pro"/>
              <a:cs typeface="Source Sans Pro"/>
              <a:sym typeface="Source Sans Pro"/>
            </a:endParaRPr>
          </a:p>
          <a:p>
            <a:pPr indent="-342900" lvl="0" marL="457200" rtl="0" algn="l">
              <a:spcBef>
                <a:spcPts val="0"/>
              </a:spcBef>
              <a:spcAft>
                <a:spcPts val="0"/>
              </a:spcAft>
              <a:buSzPts val="1800"/>
              <a:buChar char="●"/>
            </a:pPr>
            <a:r>
              <a:rPr lang="en" sz="1800"/>
              <a:t>People like us are safer</a:t>
            </a:r>
            <a:endParaRPr sz="1800"/>
          </a:p>
          <a:p>
            <a:pPr indent="-342900" lvl="0" marL="457200" rtl="0" algn="l">
              <a:spcBef>
                <a:spcPts val="0"/>
              </a:spcBef>
              <a:spcAft>
                <a:spcPts val="0"/>
              </a:spcAft>
              <a:buSzPts val="1800"/>
              <a:buChar char="●"/>
            </a:pPr>
            <a:r>
              <a:rPr lang="en" sz="1800"/>
              <a:t>Others might harm us</a:t>
            </a:r>
            <a:endParaRPr sz="1800"/>
          </a:p>
          <a:p>
            <a:pPr indent="-342900" lvl="0" marL="457200" rtl="0" algn="l">
              <a:spcBef>
                <a:spcPts val="0"/>
              </a:spcBef>
              <a:spcAft>
                <a:spcPts val="0"/>
              </a:spcAft>
              <a:buSzPts val="1800"/>
              <a:buChar char="●"/>
            </a:pPr>
            <a:r>
              <a:rPr lang="en" sz="1800"/>
              <a:t>Traditions are familiar, comfortable</a:t>
            </a:r>
            <a:endParaRPr sz="1800"/>
          </a:p>
          <a:p>
            <a:pPr indent="-342900" lvl="0" marL="457200" rtl="0" algn="l">
              <a:spcBef>
                <a:spcPts val="0"/>
              </a:spcBef>
              <a:spcAft>
                <a:spcPts val="0"/>
              </a:spcAft>
              <a:buSzPts val="1800"/>
              <a:buChar char="●"/>
            </a:pPr>
            <a:r>
              <a:rPr lang="en" sz="1800"/>
              <a:t>New things might be dangerous</a:t>
            </a:r>
            <a:endParaRPr sz="1800">
              <a:solidFill>
                <a:srgbClr val="595959"/>
              </a:solidFill>
            </a:endParaRPr>
          </a:p>
        </p:txBody>
      </p:sp>
      <p:sp>
        <p:nvSpPr>
          <p:cNvPr id="400" name="Google Shape;400;p64"/>
          <p:cNvSpPr txBox="1"/>
          <p:nvPr>
            <p:ph idx="1" type="body"/>
          </p:nvPr>
        </p:nvSpPr>
        <p:spPr>
          <a:xfrm>
            <a:off x="311700" y="1523500"/>
            <a:ext cx="4434000" cy="127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595959"/>
                </a:solidFill>
                <a:latin typeface="Source Sans Pro"/>
                <a:ea typeface="Source Sans Pro"/>
                <a:cs typeface="Source Sans Pro"/>
                <a:sym typeface="Source Sans Pro"/>
              </a:rPr>
              <a:t>Survival Mechanism</a:t>
            </a:r>
            <a:endParaRPr sz="2400">
              <a:solidFill>
                <a:srgbClr val="595959"/>
              </a:solidFill>
              <a:latin typeface="Source Sans Pro"/>
              <a:ea typeface="Source Sans Pro"/>
              <a:cs typeface="Source Sans Pro"/>
              <a:sym typeface="Source Sans Pro"/>
            </a:endParaRPr>
          </a:p>
          <a:p>
            <a:pPr indent="-342900" lvl="0" marL="457200" rtl="0" algn="l">
              <a:spcBef>
                <a:spcPts val="0"/>
              </a:spcBef>
              <a:spcAft>
                <a:spcPts val="0"/>
              </a:spcAft>
              <a:buClr>
                <a:srgbClr val="595959"/>
              </a:buClr>
              <a:buSzPts val="1800"/>
              <a:buChar char="●"/>
            </a:pPr>
            <a:r>
              <a:rPr lang="en" sz="1800">
                <a:solidFill>
                  <a:srgbClr val="595959"/>
                </a:solidFill>
              </a:rPr>
              <a:t>Rapid identification: what is that?</a:t>
            </a:r>
            <a:endParaRPr sz="1800">
              <a:solidFill>
                <a:srgbClr val="595959"/>
              </a:solidFill>
            </a:endParaRPr>
          </a:p>
          <a:p>
            <a:pPr indent="-342900" lvl="0" marL="457200" rtl="0" algn="l">
              <a:spcBef>
                <a:spcPts val="0"/>
              </a:spcBef>
              <a:spcAft>
                <a:spcPts val="0"/>
              </a:spcAft>
              <a:buClr>
                <a:srgbClr val="595959"/>
              </a:buClr>
              <a:buSzPts val="1800"/>
              <a:buChar char="●"/>
            </a:pPr>
            <a:r>
              <a:rPr lang="en" sz="1800">
                <a:solidFill>
                  <a:srgbClr val="595959"/>
                </a:solidFill>
              </a:rPr>
              <a:t>Rapid categorization: will it harm us?</a:t>
            </a:r>
            <a:endParaRPr sz="1800">
              <a:solidFill>
                <a:srgbClr val="595959"/>
              </a:solidFill>
            </a:endParaRPr>
          </a:p>
        </p:txBody>
      </p:sp>
      <p:sp>
        <p:nvSpPr>
          <p:cNvPr id="401" name="Google Shape;401;p64"/>
          <p:cNvSpPr txBox="1"/>
          <p:nvPr>
            <p:ph type="title"/>
          </p:nvPr>
        </p:nvSpPr>
        <p:spPr>
          <a:xfrm>
            <a:off x="311700" y="555600"/>
            <a:ext cx="41751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400"/>
              <a:t>Our Biased Brains</a:t>
            </a:r>
            <a:br>
              <a:rPr lang="en"/>
            </a:br>
            <a:r>
              <a:rPr b="0" lang="en" sz="800">
                <a:solidFill>
                  <a:schemeClr val="lt2"/>
                </a:solidFill>
                <a:latin typeface="Arial"/>
                <a:ea typeface="Arial"/>
                <a:cs typeface="Arial"/>
                <a:sym typeface="Arial"/>
              </a:rPr>
              <a:t>https://en.wikipedia.org/wiki/Bias_blind_spot</a:t>
            </a:r>
            <a:endParaRPr sz="3100">
              <a:solidFill>
                <a:schemeClr val="lt2"/>
              </a:solidFill>
            </a:endParaRPr>
          </a:p>
        </p:txBody>
      </p:sp>
      <p:pic>
        <p:nvPicPr>
          <p:cNvPr id="402" name="Google Shape;402;p64"/>
          <p:cNvPicPr preferRelativeResize="0"/>
          <p:nvPr/>
        </p:nvPicPr>
        <p:blipFill>
          <a:blip r:embed="rId3">
            <a:alphaModFix/>
          </a:blip>
          <a:stretch>
            <a:fillRect/>
          </a:stretch>
        </p:blipFill>
        <p:spPr>
          <a:xfrm>
            <a:off x="8972650" y="4791890"/>
            <a:ext cx="91440" cy="91440"/>
          </a:xfrm>
          <a:prstGeom prst="rect">
            <a:avLst/>
          </a:prstGeom>
          <a:noFill/>
          <a:ln>
            <a:noFill/>
          </a:ln>
        </p:spPr>
      </p:pic>
      <p:sp>
        <p:nvSpPr>
          <p:cNvPr id="403" name="Google Shape;403;p64"/>
          <p:cNvSpPr txBox="1"/>
          <p:nvPr>
            <p:ph idx="1" type="body"/>
          </p:nvPr>
        </p:nvSpPr>
        <p:spPr>
          <a:xfrm>
            <a:off x="311700" y="3015200"/>
            <a:ext cx="4434000" cy="16560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None/>
            </a:pPr>
            <a:r>
              <a:rPr lang="en" sz="2400">
                <a:solidFill>
                  <a:srgbClr val="595959"/>
                </a:solidFill>
                <a:latin typeface="Source Sans Pro"/>
                <a:ea typeface="Source Sans Pro"/>
                <a:cs typeface="Source Sans Pro"/>
                <a:sym typeface="Source Sans Pro"/>
              </a:rPr>
              <a:t>Selective Inputs</a:t>
            </a:r>
            <a:endParaRPr sz="2000">
              <a:solidFill>
                <a:srgbClr val="595959"/>
              </a:solidFill>
            </a:endParaRPr>
          </a:p>
          <a:p>
            <a:pPr indent="-342900" lvl="0" marL="457200" rtl="0" algn="l">
              <a:spcBef>
                <a:spcPts val="0"/>
              </a:spcBef>
              <a:spcAft>
                <a:spcPts val="0"/>
              </a:spcAft>
              <a:buSzPts val="1800"/>
              <a:buChar char="●"/>
            </a:pPr>
            <a:r>
              <a:rPr lang="en" sz="1800"/>
              <a:t>Ignore familiar information</a:t>
            </a:r>
            <a:endParaRPr sz="1800"/>
          </a:p>
          <a:p>
            <a:pPr indent="-342900" lvl="0" marL="457200" rtl="0" algn="l">
              <a:spcBef>
                <a:spcPts val="0"/>
              </a:spcBef>
              <a:spcAft>
                <a:spcPts val="0"/>
              </a:spcAft>
              <a:buSzPts val="1800"/>
              <a:buChar char="●"/>
            </a:pPr>
            <a:r>
              <a:rPr lang="en" sz="1800"/>
              <a:t>Make assumptions based on experience</a:t>
            </a:r>
            <a:endParaRPr sz="1800"/>
          </a:p>
          <a:p>
            <a:pPr indent="-342900" lvl="0" marL="457200" rtl="0" algn="l">
              <a:spcBef>
                <a:spcPts val="0"/>
              </a:spcBef>
              <a:spcAft>
                <a:spcPts val="0"/>
              </a:spcAft>
              <a:buSzPts val="1800"/>
              <a:buChar char="●"/>
            </a:pPr>
            <a:r>
              <a:rPr lang="en" sz="1800"/>
              <a:t>Frees brain to focus on new inputs</a:t>
            </a:r>
            <a:endParaRPr sz="1800">
              <a:solidFill>
                <a:srgbClr val="595959"/>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3"/>
                                        </p:tgtEl>
                                        <p:attrNameLst>
                                          <p:attrName>style.visibility</p:attrName>
                                        </p:attrNameLst>
                                      </p:cBhvr>
                                      <p:to>
                                        <p:strVal val="visible"/>
                                      </p:to>
                                    </p:set>
                                    <p:animEffect filter="fade" transition="in">
                                      <p:cBhvr>
                                        <p:cTn dur="1"/>
                                        <p:tgtEl>
                                          <p:spTgt spid="4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9"/>
                                        </p:tgtEl>
                                        <p:attrNameLst>
                                          <p:attrName>style.visibility</p:attrName>
                                        </p:attrNameLst>
                                      </p:cBhvr>
                                      <p:to>
                                        <p:strVal val="visible"/>
                                      </p:to>
                                    </p:set>
                                    <p:animEffect filter="fade" transition="in">
                                      <p:cBhvr>
                                        <p:cTn dur="1"/>
                                        <p:tgtEl>
                                          <p:spTgt spid="399"/>
                                        </p:tgtEl>
                                      </p:cBhvr>
                                    </p:animEffect>
                                  </p:childTnLst>
                                </p:cTn>
                              </p:par>
                              <p:par>
                                <p:cTn fill="hold" nodeType="withEffect" presetClass="entr" presetID="10" presetSubtype="0">
                                  <p:stCondLst>
                                    <p:cond delay="0"/>
                                  </p:stCondLst>
                                  <p:childTnLst>
                                    <p:set>
                                      <p:cBhvr>
                                        <p:cTn dur="1" fill="hold">
                                          <p:stCondLst>
                                            <p:cond delay="0"/>
                                          </p:stCondLst>
                                        </p:cTn>
                                        <p:tgtEl>
                                          <p:spTgt spid="402"/>
                                        </p:tgtEl>
                                        <p:attrNameLst>
                                          <p:attrName>style.visibility</p:attrName>
                                        </p:attrNameLst>
                                      </p:cBhvr>
                                      <p:to>
                                        <p:strVal val="visible"/>
                                      </p:to>
                                    </p:set>
                                    <p:animEffect filter="fade" transition="in">
                                      <p:cBhvr>
                                        <p:cTn dur="1000"/>
                                        <p:tgtEl>
                                          <p:spTgt spid="4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65"/>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2065">
                <a:solidFill>
                  <a:schemeClr val="dk2"/>
                </a:solidFill>
              </a:rPr>
              <a:t>Ethnicity</a:t>
            </a:r>
            <a:endParaRPr b="1" sz="2065">
              <a:solidFill>
                <a:schemeClr val="dk2"/>
              </a:solidFill>
            </a:endParaRPr>
          </a:p>
          <a:p>
            <a:pPr indent="0" lvl="0" marL="0" rtl="0" algn="ctr">
              <a:lnSpc>
                <a:spcPct val="115000"/>
              </a:lnSpc>
              <a:spcBef>
                <a:spcPts val="0"/>
              </a:spcBef>
              <a:spcAft>
                <a:spcPts val="0"/>
              </a:spcAft>
              <a:buNone/>
            </a:pPr>
            <a:r>
              <a:rPr b="1" lang="en" sz="2065">
                <a:solidFill>
                  <a:schemeClr val="dk2"/>
                </a:solidFill>
              </a:rPr>
              <a:t>Race</a:t>
            </a:r>
            <a:endParaRPr b="1" sz="2065">
              <a:solidFill>
                <a:schemeClr val="dk2"/>
              </a:solidFill>
            </a:endParaRPr>
          </a:p>
          <a:p>
            <a:pPr indent="0" lvl="0" marL="0" rtl="0" algn="ctr">
              <a:lnSpc>
                <a:spcPct val="115000"/>
              </a:lnSpc>
              <a:spcBef>
                <a:spcPts val="0"/>
              </a:spcBef>
              <a:spcAft>
                <a:spcPts val="0"/>
              </a:spcAft>
              <a:buNone/>
            </a:pPr>
            <a:r>
              <a:rPr b="1" lang="en" sz="2065">
                <a:solidFill>
                  <a:schemeClr val="dk2"/>
                </a:solidFill>
              </a:rPr>
              <a:t>Gender</a:t>
            </a:r>
            <a:endParaRPr b="1" sz="2065">
              <a:solidFill>
                <a:schemeClr val="dk2"/>
              </a:solidFill>
            </a:endParaRPr>
          </a:p>
          <a:p>
            <a:pPr indent="0" lvl="0" marL="0" rtl="0" algn="ctr">
              <a:lnSpc>
                <a:spcPct val="115000"/>
              </a:lnSpc>
              <a:spcBef>
                <a:spcPts val="0"/>
              </a:spcBef>
              <a:spcAft>
                <a:spcPts val="0"/>
              </a:spcAft>
              <a:buNone/>
            </a:pPr>
            <a:r>
              <a:rPr b="1" lang="en" sz="2065">
                <a:solidFill>
                  <a:schemeClr val="dk2"/>
                </a:solidFill>
              </a:rPr>
              <a:t>Identity </a:t>
            </a:r>
            <a:endParaRPr b="1" sz="2065">
              <a:solidFill>
                <a:schemeClr val="dk2"/>
              </a:solidFill>
            </a:endParaRPr>
          </a:p>
          <a:p>
            <a:pPr indent="0" lvl="0" marL="0" rtl="0" algn="ctr">
              <a:lnSpc>
                <a:spcPct val="115000"/>
              </a:lnSpc>
              <a:spcBef>
                <a:spcPts val="0"/>
              </a:spcBef>
              <a:spcAft>
                <a:spcPts val="0"/>
              </a:spcAft>
              <a:buNone/>
            </a:pPr>
            <a:r>
              <a:rPr b="1" lang="en" sz="2065">
                <a:solidFill>
                  <a:schemeClr val="dk2"/>
                </a:solidFill>
              </a:rPr>
              <a:t>Ability</a:t>
            </a:r>
            <a:endParaRPr b="1" sz="2065">
              <a:solidFill>
                <a:schemeClr val="dk2"/>
              </a:solidFill>
            </a:endParaRPr>
          </a:p>
          <a:p>
            <a:pPr indent="0" lvl="0" marL="0" rtl="0" algn="ctr">
              <a:lnSpc>
                <a:spcPct val="115000"/>
              </a:lnSpc>
              <a:spcBef>
                <a:spcPts val="0"/>
              </a:spcBef>
              <a:spcAft>
                <a:spcPts val="0"/>
              </a:spcAft>
              <a:buNone/>
            </a:pPr>
            <a:r>
              <a:rPr b="1" lang="en" sz="2065">
                <a:solidFill>
                  <a:schemeClr val="dk2"/>
                </a:solidFill>
              </a:rPr>
              <a:t>Religion</a:t>
            </a:r>
            <a:endParaRPr b="1" sz="2065">
              <a:solidFill>
                <a:schemeClr val="dk2"/>
              </a:solidFill>
            </a:endParaRPr>
          </a:p>
          <a:p>
            <a:pPr indent="0" lvl="0" marL="0" rtl="0" algn="ctr">
              <a:lnSpc>
                <a:spcPct val="115000"/>
              </a:lnSpc>
              <a:spcBef>
                <a:spcPts val="0"/>
              </a:spcBef>
              <a:spcAft>
                <a:spcPts val="0"/>
              </a:spcAft>
              <a:buNone/>
            </a:pPr>
            <a:r>
              <a:rPr b="1" lang="en" sz="2065">
                <a:solidFill>
                  <a:schemeClr val="dk2"/>
                </a:solidFill>
              </a:rPr>
              <a:t>Sexual orientation</a:t>
            </a:r>
            <a:endParaRPr b="1" sz="2065">
              <a:solidFill>
                <a:schemeClr val="dk2"/>
              </a:solidFill>
            </a:endParaRPr>
          </a:p>
          <a:p>
            <a:pPr indent="0" lvl="0" marL="0" rtl="0" algn="ctr">
              <a:lnSpc>
                <a:spcPct val="115000"/>
              </a:lnSpc>
              <a:spcBef>
                <a:spcPts val="0"/>
              </a:spcBef>
              <a:spcAft>
                <a:spcPts val="0"/>
              </a:spcAft>
              <a:buNone/>
            </a:pPr>
            <a:r>
              <a:rPr b="1" lang="en" sz="2065">
                <a:solidFill>
                  <a:schemeClr val="dk2"/>
                </a:solidFill>
              </a:rPr>
              <a:t>Weight</a:t>
            </a:r>
            <a:endParaRPr b="1" sz="2065">
              <a:solidFill>
                <a:schemeClr val="dk2"/>
              </a:solidFill>
            </a:endParaRPr>
          </a:p>
          <a:p>
            <a:pPr indent="0" lvl="0" marL="0" rtl="0" algn="ctr">
              <a:lnSpc>
                <a:spcPct val="115000"/>
              </a:lnSpc>
              <a:spcBef>
                <a:spcPts val="0"/>
              </a:spcBef>
              <a:spcAft>
                <a:spcPts val="0"/>
              </a:spcAft>
              <a:buNone/>
            </a:pPr>
            <a:r>
              <a:rPr b="1" lang="en" sz="2065">
                <a:solidFill>
                  <a:schemeClr val="dk2"/>
                </a:solidFill>
              </a:rPr>
              <a:t>Age</a:t>
            </a:r>
            <a:endParaRPr b="1" sz="2065">
              <a:solidFill>
                <a:schemeClr val="dk2"/>
              </a:solidFill>
            </a:endParaRPr>
          </a:p>
          <a:p>
            <a:pPr indent="0" lvl="0" marL="0" rtl="0" algn="ctr">
              <a:lnSpc>
                <a:spcPct val="115000"/>
              </a:lnSpc>
              <a:spcBef>
                <a:spcPts val="0"/>
              </a:spcBef>
              <a:spcAft>
                <a:spcPts val="0"/>
              </a:spcAft>
              <a:buNone/>
            </a:pPr>
            <a:r>
              <a:rPr b="1" lang="en" sz="2065">
                <a:solidFill>
                  <a:schemeClr val="dk2"/>
                </a:solidFill>
              </a:rPr>
              <a:t>Physical appearance</a:t>
            </a:r>
            <a:endParaRPr b="1" sz="2065">
              <a:solidFill>
                <a:schemeClr val="dk2"/>
              </a:solidFill>
            </a:endParaRPr>
          </a:p>
        </p:txBody>
      </p:sp>
      <p:sp>
        <p:nvSpPr>
          <p:cNvPr id="409" name="Google Shape;409;p65"/>
          <p:cNvSpPr txBox="1"/>
          <p:nvPr>
            <p:ph type="title"/>
          </p:nvPr>
        </p:nvSpPr>
        <p:spPr>
          <a:xfrm>
            <a:off x="265500" y="1181700"/>
            <a:ext cx="4045200" cy="1533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What is Unconscious Bias?</a:t>
            </a:r>
            <a:endParaRPr/>
          </a:p>
        </p:txBody>
      </p:sp>
      <p:sp>
        <p:nvSpPr>
          <p:cNvPr id="410" name="Google Shape;410;p65"/>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500"/>
              <a:t>social stereotypes and preferences that form outside conscious thought</a:t>
            </a:r>
            <a:endParaRPr sz="2500"/>
          </a:p>
        </p:txBody>
      </p:sp>
      <p:sp>
        <p:nvSpPr>
          <p:cNvPr id="411" name="Google Shape;411;p65"/>
          <p:cNvSpPr txBox="1"/>
          <p:nvPr/>
        </p:nvSpPr>
        <p:spPr>
          <a:xfrm>
            <a:off x="0" y="4804800"/>
            <a:ext cx="6681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https://diversity.ucsf.edu/programs-resources/training/unconscious-bias-training</a:t>
            </a:r>
            <a:endParaRPr sz="1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66"/>
          <p:cNvSpPr txBox="1"/>
          <p:nvPr>
            <p:ph idx="1" type="body"/>
          </p:nvPr>
        </p:nvSpPr>
        <p:spPr>
          <a:xfrm>
            <a:off x="311700" y="1463040"/>
            <a:ext cx="8520600" cy="30876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2400">
                <a:latin typeface="Source Sans Pro"/>
                <a:ea typeface="Source Sans Pro"/>
                <a:cs typeface="Source Sans Pro"/>
                <a:sym typeface="Source Sans Pro"/>
              </a:rPr>
              <a:t>Affinity / Like Me Bias</a:t>
            </a:r>
            <a:r>
              <a:rPr b="1" lang="en" sz="2400"/>
              <a:t>  </a:t>
            </a:r>
            <a:r>
              <a:rPr lang="en">
                <a:solidFill>
                  <a:srgbClr val="595959"/>
                </a:solidFill>
              </a:rPr>
              <a:t>preference for individuals who are like you in some way</a:t>
            </a:r>
            <a:endParaRPr>
              <a:solidFill>
                <a:srgbClr val="595959"/>
              </a:solidFill>
            </a:endParaRPr>
          </a:p>
          <a:p>
            <a:pPr indent="0" lvl="0" marL="0" rtl="0" algn="l">
              <a:lnSpc>
                <a:spcPct val="150000"/>
              </a:lnSpc>
              <a:spcBef>
                <a:spcPts val="1000"/>
              </a:spcBef>
              <a:spcAft>
                <a:spcPts val="0"/>
              </a:spcAft>
              <a:buNone/>
            </a:pPr>
            <a:r>
              <a:rPr lang="en" sz="2400">
                <a:latin typeface="Source Sans Pro"/>
                <a:ea typeface="Source Sans Pro"/>
                <a:cs typeface="Source Sans Pro"/>
                <a:sym typeface="Source Sans Pro"/>
              </a:rPr>
              <a:t>Confirmation Bias</a:t>
            </a:r>
            <a:r>
              <a:rPr b="1" lang="en" sz="2400"/>
              <a:t>  </a:t>
            </a:r>
            <a:r>
              <a:rPr lang="en"/>
              <a:t>making decisions aligned with your experiences or beliefs</a:t>
            </a:r>
            <a:endParaRPr/>
          </a:p>
          <a:p>
            <a:pPr indent="0" lvl="0" marL="0" rtl="0" algn="l">
              <a:lnSpc>
                <a:spcPct val="150000"/>
              </a:lnSpc>
              <a:spcBef>
                <a:spcPts val="1000"/>
              </a:spcBef>
              <a:spcAft>
                <a:spcPts val="0"/>
              </a:spcAft>
              <a:buNone/>
            </a:pPr>
            <a:r>
              <a:rPr lang="en" sz="2400">
                <a:latin typeface="Source Sans Pro"/>
                <a:ea typeface="Source Sans Pro"/>
                <a:cs typeface="Source Sans Pro"/>
                <a:sym typeface="Source Sans Pro"/>
              </a:rPr>
              <a:t>Perception Bias</a:t>
            </a:r>
            <a:r>
              <a:rPr b="1" lang="en" sz="2400"/>
              <a:t>  </a:t>
            </a:r>
            <a:r>
              <a:rPr lang="en"/>
              <a:t>relying on stereotypes and assumptions, instead of facts</a:t>
            </a:r>
            <a:endParaRPr/>
          </a:p>
          <a:p>
            <a:pPr indent="0" lvl="0" marL="0" rtl="0" algn="l">
              <a:lnSpc>
                <a:spcPct val="150000"/>
              </a:lnSpc>
              <a:spcBef>
                <a:spcPts val="1000"/>
              </a:spcBef>
              <a:spcAft>
                <a:spcPts val="0"/>
              </a:spcAft>
              <a:buNone/>
            </a:pPr>
            <a:r>
              <a:rPr lang="en" sz="2400">
                <a:latin typeface="Source Sans Pro"/>
                <a:ea typeface="Source Sans Pro"/>
                <a:cs typeface="Source Sans Pro"/>
                <a:sym typeface="Source Sans Pro"/>
              </a:rPr>
              <a:t>Anchor Bias</a:t>
            </a:r>
            <a:r>
              <a:rPr b="1" lang="en" sz="2400"/>
              <a:t>  </a:t>
            </a:r>
            <a:r>
              <a:rPr lang="en"/>
              <a:t>centering on a particular fact, experience, or action</a:t>
            </a:r>
            <a:endParaRPr/>
          </a:p>
          <a:p>
            <a:pPr indent="0" lvl="0" marL="0" rtl="0" algn="l">
              <a:lnSpc>
                <a:spcPct val="150000"/>
              </a:lnSpc>
              <a:spcBef>
                <a:spcPts val="1000"/>
              </a:spcBef>
              <a:spcAft>
                <a:spcPts val="0"/>
              </a:spcAft>
              <a:buClr>
                <a:schemeClr val="dk2"/>
              </a:buClr>
              <a:buSzPts val="1100"/>
              <a:buFont typeface="Arial"/>
              <a:buNone/>
            </a:pPr>
            <a:r>
              <a:rPr lang="en" sz="2400">
                <a:latin typeface="Source Sans Pro"/>
                <a:ea typeface="Source Sans Pro"/>
                <a:cs typeface="Source Sans Pro"/>
                <a:sym typeface="Source Sans Pro"/>
              </a:rPr>
              <a:t>Blind Spot Bias</a:t>
            </a:r>
            <a:r>
              <a:rPr b="1" lang="en" sz="2400"/>
              <a:t>  </a:t>
            </a:r>
            <a:r>
              <a:rPr lang="en"/>
              <a:t>inability to recognize our own biases, even if we see bias in others</a:t>
            </a:r>
            <a:endParaRPr/>
          </a:p>
        </p:txBody>
      </p:sp>
      <p:pic>
        <p:nvPicPr>
          <p:cNvPr id="417" name="Google Shape;417;p66"/>
          <p:cNvPicPr preferRelativeResize="0"/>
          <p:nvPr/>
        </p:nvPicPr>
        <p:blipFill>
          <a:blip r:embed="rId3">
            <a:alphaModFix/>
          </a:blip>
          <a:stretch>
            <a:fillRect/>
          </a:stretch>
        </p:blipFill>
        <p:spPr>
          <a:xfrm>
            <a:off x="8972650" y="4791890"/>
            <a:ext cx="91440" cy="91440"/>
          </a:xfrm>
          <a:prstGeom prst="rect">
            <a:avLst/>
          </a:prstGeom>
          <a:noFill/>
          <a:ln>
            <a:noFill/>
          </a:ln>
        </p:spPr>
      </p:pic>
      <p:sp>
        <p:nvSpPr>
          <p:cNvPr id="418" name="Google Shape;418;p66"/>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Common Unconscious Biases</a:t>
            </a:r>
            <a:br>
              <a:rPr lang="en"/>
            </a:br>
            <a:r>
              <a:rPr b="0" lang="en" sz="800">
                <a:solidFill>
                  <a:schemeClr val="lt2"/>
                </a:solidFill>
                <a:latin typeface="Arial"/>
                <a:ea typeface="Arial"/>
                <a:cs typeface="Arial"/>
                <a:sym typeface="Arial"/>
              </a:rPr>
              <a:t>https://theewgroup.com/different-types-unconscious-bias/</a:t>
            </a:r>
            <a:endParaRPr sz="800">
              <a:solidFill>
                <a:schemeClr val="lt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6">
                                            <p:txEl>
                                              <p:pRg end="0" st="0"/>
                                            </p:txEl>
                                          </p:spTgt>
                                        </p:tgtEl>
                                        <p:attrNameLst>
                                          <p:attrName>style.visibility</p:attrName>
                                        </p:attrNameLst>
                                      </p:cBhvr>
                                      <p:to>
                                        <p:strVal val="visible"/>
                                      </p:to>
                                    </p:set>
                                    <p:animEffect filter="fade" transition="in">
                                      <p:cBhvr>
                                        <p:cTn dur="1"/>
                                        <p:tgtEl>
                                          <p:spTgt spid="41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6">
                                            <p:txEl>
                                              <p:pRg end="1" st="1"/>
                                            </p:txEl>
                                          </p:spTgt>
                                        </p:tgtEl>
                                        <p:attrNameLst>
                                          <p:attrName>style.visibility</p:attrName>
                                        </p:attrNameLst>
                                      </p:cBhvr>
                                      <p:to>
                                        <p:strVal val="visible"/>
                                      </p:to>
                                    </p:set>
                                    <p:animEffect filter="fade" transition="in">
                                      <p:cBhvr>
                                        <p:cTn dur="1"/>
                                        <p:tgtEl>
                                          <p:spTgt spid="41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6">
                                            <p:txEl>
                                              <p:pRg end="2" st="2"/>
                                            </p:txEl>
                                          </p:spTgt>
                                        </p:tgtEl>
                                        <p:attrNameLst>
                                          <p:attrName>style.visibility</p:attrName>
                                        </p:attrNameLst>
                                      </p:cBhvr>
                                      <p:to>
                                        <p:strVal val="visible"/>
                                      </p:to>
                                    </p:set>
                                    <p:animEffect filter="fade" transition="in">
                                      <p:cBhvr>
                                        <p:cTn dur="1"/>
                                        <p:tgtEl>
                                          <p:spTgt spid="41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6">
                                            <p:txEl>
                                              <p:pRg end="3" st="3"/>
                                            </p:txEl>
                                          </p:spTgt>
                                        </p:tgtEl>
                                        <p:attrNameLst>
                                          <p:attrName>style.visibility</p:attrName>
                                        </p:attrNameLst>
                                      </p:cBhvr>
                                      <p:to>
                                        <p:strVal val="visible"/>
                                      </p:to>
                                    </p:set>
                                    <p:animEffect filter="fade" transition="in">
                                      <p:cBhvr>
                                        <p:cTn dur="1"/>
                                        <p:tgtEl>
                                          <p:spTgt spid="41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6">
                                            <p:txEl>
                                              <p:pRg end="4" st="4"/>
                                            </p:txEl>
                                          </p:spTgt>
                                        </p:tgtEl>
                                        <p:attrNameLst>
                                          <p:attrName>style.visibility</p:attrName>
                                        </p:attrNameLst>
                                      </p:cBhvr>
                                      <p:to>
                                        <p:strVal val="visible"/>
                                      </p:to>
                                    </p:set>
                                    <p:animEffect filter="fade" transition="in">
                                      <p:cBhvr>
                                        <p:cTn dur="1"/>
                                        <p:tgtEl>
                                          <p:spTgt spid="416">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417"/>
                                        </p:tgtEl>
                                        <p:attrNameLst>
                                          <p:attrName>style.visibility</p:attrName>
                                        </p:attrNameLst>
                                      </p:cBhvr>
                                      <p:to>
                                        <p:strVal val="visible"/>
                                      </p:to>
                                    </p:set>
                                    <p:animEffect filter="fade" transition="in">
                                      <p:cBhvr>
                                        <p:cTn dur="1000"/>
                                        <p:tgtEl>
                                          <p:spTgt spid="4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67"/>
          <p:cNvSpPr txBox="1"/>
          <p:nvPr>
            <p:ph idx="1" type="body"/>
          </p:nvPr>
        </p:nvSpPr>
        <p:spPr>
          <a:xfrm>
            <a:off x="311700" y="1463040"/>
            <a:ext cx="8520600" cy="30876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lang="en" sz="2000"/>
              <a:t>Understanding Bias</a:t>
            </a:r>
            <a:endParaRPr sz="2000"/>
          </a:p>
          <a:p>
            <a:pPr indent="-355600" lvl="0" marL="457200" rtl="0" algn="l">
              <a:spcBef>
                <a:spcPts val="0"/>
              </a:spcBef>
              <a:spcAft>
                <a:spcPts val="0"/>
              </a:spcAft>
              <a:buSzPts val="2000"/>
              <a:buChar char="●"/>
            </a:pPr>
            <a:r>
              <a:rPr lang="en" sz="2000" u="sng"/>
              <a:t>Impact of Unconscious Bias</a:t>
            </a:r>
            <a:endParaRPr sz="2000" u="sng"/>
          </a:p>
          <a:p>
            <a:pPr indent="-355600" lvl="0" marL="457200" rtl="0" algn="l">
              <a:spcBef>
                <a:spcPts val="0"/>
              </a:spcBef>
              <a:spcAft>
                <a:spcPts val="0"/>
              </a:spcAft>
              <a:buSzPts val="2000"/>
              <a:buChar char="●"/>
            </a:pPr>
            <a:r>
              <a:rPr lang="en" sz="2000"/>
              <a:t>Conscious Solutions and Strategies</a:t>
            </a:r>
            <a:endParaRPr sz="2000"/>
          </a:p>
        </p:txBody>
      </p:sp>
      <p:sp>
        <p:nvSpPr>
          <p:cNvPr id="424" name="Google Shape;424;p67"/>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Agenda</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68"/>
          <p:cNvSpPr txBox="1"/>
          <p:nvPr>
            <p:ph idx="1" type="body"/>
          </p:nvPr>
        </p:nvSpPr>
        <p:spPr>
          <a:xfrm>
            <a:off x="311700" y="1463040"/>
            <a:ext cx="8520600" cy="30876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What unconscious biases do we have?</a:t>
            </a:r>
            <a:endParaRPr/>
          </a:p>
          <a:p>
            <a:pPr indent="-342900" lvl="0" marL="457200" rtl="0" algn="l">
              <a:spcBef>
                <a:spcPts val="1000"/>
              </a:spcBef>
              <a:spcAft>
                <a:spcPts val="0"/>
              </a:spcAft>
              <a:buSzPts val="1800"/>
              <a:buChar char="●"/>
            </a:pPr>
            <a:r>
              <a:rPr lang="en"/>
              <a:t>How do our unconscious biases impact beliefs, behavior?</a:t>
            </a:r>
            <a:endParaRPr/>
          </a:p>
          <a:p>
            <a:pPr indent="-342900" lvl="0" marL="457200" rtl="0" algn="l">
              <a:spcBef>
                <a:spcPts val="1000"/>
              </a:spcBef>
              <a:spcAft>
                <a:spcPts val="0"/>
              </a:spcAft>
              <a:buSzPts val="1800"/>
              <a:buChar char="●"/>
            </a:pPr>
            <a:r>
              <a:rPr lang="en"/>
              <a:t>Project Implicit</a:t>
            </a:r>
            <a:endParaRPr/>
          </a:p>
          <a:p>
            <a:pPr indent="-317500" lvl="1" marL="914400" rtl="0" algn="l">
              <a:spcBef>
                <a:spcPts val="0"/>
              </a:spcBef>
              <a:spcAft>
                <a:spcPts val="0"/>
              </a:spcAft>
              <a:buSzPts val="1400"/>
              <a:buChar char="○"/>
            </a:pPr>
            <a:r>
              <a:rPr lang="en"/>
              <a:t>Non-profit emerging from research at Harvard University</a:t>
            </a:r>
            <a:endParaRPr/>
          </a:p>
          <a:p>
            <a:pPr indent="-317500" lvl="1" marL="914400" rtl="0" algn="l">
              <a:spcBef>
                <a:spcPts val="0"/>
              </a:spcBef>
              <a:spcAft>
                <a:spcPts val="0"/>
              </a:spcAft>
              <a:buSzPts val="1400"/>
              <a:buChar char="○"/>
            </a:pPr>
            <a:r>
              <a:rPr lang="en"/>
              <a:t>Focus on understanding and interrupting implicit biases</a:t>
            </a:r>
            <a:endParaRPr/>
          </a:p>
          <a:p>
            <a:pPr indent="-342900" lvl="0" marL="457200" rtl="0" algn="l">
              <a:spcBef>
                <a:spcPts val="1000"/>
              </a:spcBef>
              <a:spcAft>
                <a:spcPts val="0"/>
              </a:spcAft>
              <a:buSzPts val="1800"/>
              <a:buChar char="●"/>
            </a:pPr>
            <a:r>
              <a:rPr lang="en"/>
              <a:t>Online “tests” to help individuals understand our own biases</a:t>
            </a:r>
            <a:endParaRPr/>
          </a:p>
          <a:p>
            <a:pPr indent="-317500" lvl="1" marL="914400" rtl="0" algn="l">
              <a:spcBef>
                <a:spcPts val="0"/>
              </a:spcBef>
              <a:spcAft>
                <a:spcPts val="0"/>
              </a:spcAft>
              <a:buSzPts val="1400"/>
              <a:buChar char="○"/>
            </a:pPr>
            <a:r>
              <a:rPr lang="en"/>
              <a:t>Age, Gender, Nationality, Religion, Disability, Sexuality, Careers</a:t>
            </a:r>
            <a:endParaRPr/>
          </a:p>
          <a:p>
            <a:pPr indent="-317500" lvl="1" marL="914400" marR="0" rtl="0" algn="l">
              <a:lnSpc>
                <a:spcPct val="115000"/>
              </a:lnSpc>
              <a:spcBef>
                <a:spcPts val="0"/>
              </a:spcBef>
              <a:spcAft>
                <a:spcPts val="0"/>
              </a:spcAft>
              <a:buSzPts val="1400"/>
              <a:buChar char="○"/>
            </a:pPr>
            <a:r>
              <a:rPr lang="en" sz="1400"/>
              <a:t>Results can be challenging, confusing, insightful</a:t>
            </a:r>
            <a:endParaRPr sz="1400"/>
          </a:p>
        </p:txBody>
      </p:sp>
      <p:sp>
        <p:nvSpPr>
          <p:cNvPr id="430" name="Google Shape;430;p68"/>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Recognizing Our Biases</a:t>
            </a:r>
            <a:br>
              <a:rPr lang="en"/>
            </a:br>
            <a:r>
              <a:rPr b="0" lang="en" sz="800">
                <a:solidFill>
                  <a:schemeClr val="lt2"/>
                </a:solidFill>
                <a:latin typeface="Arial"/>
                <a:ea typeface="Arial"/>
                <a:cs typeface="Arial"/>
                <a:sym typeface="Arial"/>
              </a:rPr>
              <a:t>https://www.projectimplicit.net/resources/study-materials/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51"/>
          <p:cNvSpPr txBox="1"/>
          <p:nvPr>
            <p:ph idx="1" type="subTitle"/>
          </p:nvPr>
        </p:nvSpPr>
        <p:spPr>
          <a:xfrm>
            <a:off x="270150" y="290450"/>
            <a:ext cx="7209900" cy="73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900"/>
              <a:t>Equity, Inclusion and Ethics</a:t>
            </a:r>
            <a:endParaRPr sz="2900"/>
          </a:p>
          <a:p>
            <a:pPr indent="0" lvl="0" marL="0" rtl="0" algn="l">
              <a:spcBef>
                <a:spcPts val="0"/>
              </a:spcBef>
              <a:spcAft>
                <a:spcPts val="0"/>
              </a:spcAft>
              <a:buNone/>
            </a:pPr>
            <a:r>
              <a:t/>
            </a:r>
            <a:endParaRPr sz="2900"/>
          </a:p>
          <a:p>
            <a:pPr indent="0" lvl="0" marL="0" rtl="0" algn="l">
              <a:spcBef>
                <a:spcPts val="0"/>
              </a:spcBef>
              <a:spcAft>
                <a:spcPts val="0"/>
              </a:spcAft>
              <a:buNone/>
            </a:pPr>
            <a:r>
              <a:rPr lang="en" sz="1800"/>
              <a:t>Facilitat</a:t>
            </a:r>
            <a:r>
              <a:rPr lang="en" sz="1800">
                <a:highlight>
                  <a:schemeClr val="lt1"/>
                </a:highlight>
              </a:rPr>
              <a:t>ed by: Dr. Dirk Colbry &amp; Mary Olson</a:t>
            </a:r>
            <a:endParaRPr sz="1800">
              <a:highlight>
                <a:schemeClr val="lt1"/>
              </a:highlight>
            </a:endParaRPr>
          </a:p>
          <a:p>
            <a:pPr indent="0" lvl="0" marL="0" rtl="0" algn="l">
              <a:spcBef>
                <a:spcPts val="0"/>
              </a:spcBef>
              <a:spcAft>
                <a:spcPts val="0"/>
              </a:spcAft>
              <a:buNone/>
            </a:pPr>
            <a:r>
              <a:rPr lang="en" sz="1800">
                <a:highlight>
                  <a:schemeClr val="lt1"/>
                </a:highlight>
              </a:rPr>
              <a:t>2023 Virtual Residency, June 29th</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p:txBody>
      </p:sp>
      <p:sp>
        <p:nvSpPr>
          <p:cNvPr id="306" name="Google Shape;306;p51"/>
          <p:cNvSpPr txBox="1"/>
          <p:nvPr>
            <p:ph type="ctrTitle"/>
          </p:nvPr>
        </p:nvSpPr>
        <p:spPr>
          <a:xfrm>
            <a:off x="3013350" y="3700975"/>
            <a:ext cx="8520600" cy="128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CyberAmbassadors</a:t>
            </a:r>
            <a:br>
              <a:rPr lang="en">
                <a:solidFill>
                  <a:schemeClr val="lt1"/>
                </a:solidFill>
              </a:rPr>
            </a:br>
            <a:r>
              <a:rPr lang="en" sz="2000">
                <a:solidFill>
                  <a:schemeClr val="lt1"/>
                </a:solidFill>
              </a:rPr>
              <a:t>Professional Skills for Interdisciplinary Work</a:t>
            </a:r>
            <a:endParaRPr sz="2000">
              <a:solidFill>
                <a:schemeClr val="lt1"/>
              </a:solidFill>
            </a:endParaRPr>
          </a:p>
        </p:txBody>
      </p:sp>
      <p:sp>
        <p:nvSpPr>
          <p:cNvPr id="307" name="Google Shape;307;p51"/>
          <p:cNvSpPr/>
          <p:nvPr/>
        </p:nvSpPr>
        <p:spPr>
          <a:xfrm>
            <a:off x="8589300" y="0"/>
            <a:ext cx="554700" cy="569100"/>
          </a:xfrm>
          <a:prstGeom prst="rtTriangl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08" name="Google Shape;308;p51"/>
          <p:cNvPicPr preferRelativeResize="0"/>
          <p:nvPr/>
        </p:nvPicPr>
        <p:blipFill>
          <a:blip r:embed="rId3">
            <a:alphaModFix/>
          </a:blip>
          <a:stretch>
            <a:fillRect/>
          </a:stretch>
        </p:blipFill>
        <p:spPr>
          <a:xfrm>
            <a:off x="8915400" y="4892040"/>
            <a:ext cx="91440" cy="91440"/>
          </a:xfrm>
          <a:prstGeom prst="rect">
            <a:avLst/>
          </a:prstGeom>
          <a:noFill/>
          <a:ln>
            <a:noFill/>
          </a:ln>
        </p:spPr>
      </p:pic>
      <p:sp>
        <p:nvSpPr>
          <p:cNvPr id="309" name="Google Shape;309;p51"/>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310" name="Google Shape;310;p51"/>
          <p:cNvSpPr txBox="1"/>
          <p:nvPr/>
        </p:nvSpPr>
        <p:spPr>
          <a:xfrm>
            <a:off x="1267925" y="2202300"/>
            <a:ext cx="36327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600"/>
              </a:spcAft>
              <a:buNone/>
            </a:pPr>
            <a:r>
              <a:rPr b="1" lang="en" sz="1800">
                <a:solidFill>
                  <a:srgbClr val="595959"/>
                </a:solidFill>
                <a:highlight>
                  <a:schemeClr val="lt1"/>
                </a:highlight>
              </a:rPr>
              <a:t>Participant Materials: </a:t>
            </a:r>
            <a:r>
              <a:rPr b="1" lang="en" sz="1800">
                <a:solidFill>
                  <a:srgbClr val="0D5DDF"/>
                </a:solidFill>
                <a:highlight>
                  <a:schemeClr val="lt1"/>
                </a:highlight>
              </a:rPr>
              <a:t>https://tinyurl.com/EIE-VR22</a:t>
            </a:r>
            <a:endParaRPr b="1" sz="1800">
              <a:solidFill>
                <a:srgbClr val="0D5DDF"/>
              </a:solidFill>
              <a:highlight>
                <a:schemeClr val="lt1"/>
              </a:highlight>
            </a:endParaRPr>
          </a:p>
        </p:txBody>
      </p:sp>
      <p:pic>
        <p:nvPicPr>
          <p:cNvPr id="311" name="Google Shape;311;p51"/>
          <p:cNvPicPr preferRelativeResize="0"/>
          <p:nvPr/>
        </p:nvPicPr>
        <p:blipFill>
          <a:blip r:embed="rId4">
            <a:alphaModFix/>
          </a:blip>
          <a:stretch>
            <a:fillRect/>
          </a:stretch>
        </p:blipFill>
        <p:spPr>
          <a:xfrm>
            <a:off x="5090175" y="1181150"/>
            <a:ext cx="2367425" cy="23674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34" name="Shape 434"/>
        <p:cNvGrpSpPr/>
        <p:nvPr/>
      </p:nvGrpSpPr>
      <p:grpSpPr>
        <a:xfrm>
          <a:off x="0" y="0"/>
          <a:ext cx="0" cy="0"/>
          <a:chOff x="0" y="0"/>
          <a:chExt cx="0" cy="0"/>
        </a:xfrm>
      </p:grpSpPr>
      <p:pic>
        <p:nvPicPr>
          <p:cNvPr id="435" name="Google Shape;435;p69"/>
          <p:cNvPicPr preferRelativeResize="0"/>
          <p:nvPr/>
        </p:nvPicPr>
        <p:blipFill>
          <a:blip r:embed="rId3">
            <a:alphaModFix/>
          </a:blip>
          <a:stretch>
            <a:fillRect/>
          </a:stretch>
        </p:blipFill>
        <p:spPr>
          <a:xfrm>
            <a:off x="476250" y="495300"/>
            <a:ext cx="1238250" cy="923925"/>
          </a:xfrm>
          <a:prstGeom prst="rect">
            <a:avLst/>
          </a:prstGeom>
          <a:noFill/>
          <a:ln>
            <a:noFill/>
          </a:ln>
        </p:spPr>
      </p:pic>
      <p:pic>
        <p:nvPicPr>
          <p:cNvPr id="436" name="Google Shape;436;p69"/>
          <p:cNvPicPr preferRelativeResize="0"/>
          <p:nvPr/>
        </p:nvPicPr>
        <p:blipFill>
          <a:blip r:embed="rId4">
            <a:alphaModFix/>
          </a:blip>
          <a:stretch>
            <a:fillRect/>
          </a:stretch>
        </p:blipFill>
        <p:spPr>
          <a:xfrm>
            <a:off x="7429500" y="495300"/>
            <a:ext cx="1238250" cy="923925"/>
          </a:xfrm>
          <a:prstGeom prst="rect">
            <a:avLst/>
          </a:prstGeom>
          <a:noFill/>
          <a:ln>
            <a:noFill/>
          </a:ln>
        </p:spPr>
      </p:pic>
      <p:pic>
        <p:nvPicPr>
          <p:cNvPr id="437" name="Google Shape;437;p69"/>
          <p:cNvPicPr preferRelativeResize="0"/>
          <p:nvPr/>
        </p:nvPicPr>
        <p:blipFill>
          <a:blip r:embed="rId5">
            <a:alphaModFix/>
          </a:blip>
          <a:stretch>
            <a:fillRect/>
          </a:stretch>
        </p:blipFill>
        <p:spPr>
          <a:xfrm>
            <a:off x="7429500" y="3724275"/>
            <a:ext cx="1238250" cy="923925"/>
          </a:xfrm>
          <a:prstGeom prst="rect">
            <a:avLst/>
          </a:prstGeom>
          <a:noFill/>
          <a:ln>
            <a:noFill/>
          </a:ln>
        </p:spPr>
      </p:pic>
      <p:pic>
        <p:nvPicPr>
          <p:cNvPr id="438" name="Google Shape;438;p69"/>
          <p:cNvPicPr preferRelativeResize="0"/>
          <p:nvPr/>
        </p:nvPicPr>
        <p:blipFill>
          <a:blip r:embed="rId6">
            <a:alphaModFix/>
          </a:blip>
          <a:stretch>
            <a:fillRect/>
          </a:stretch>
        </p:blipFill>
        <p:spPr>
          <a:xfrm>
            <a:off x="3257550" y="495300"/>
            <a:ext cx="1238250" cy="923925"/>
          </a:xfrm>
          <a:prstGeom prst="rect">
            <a:avLst/>
          </a:prstGeom>
          <a:noFill/>
          <a:ln>
            <a:noFill/>
          </a:ln>
        </p:spPr>
      </p:pic>
      <p:pic>
        <p:nvPicPr>
          <p:cNvPr id="439" name="Google Shape;439;p69"/>
          <p:cNvPicPr preferRelativeResize="0"/>
          <p:nvPr/>
        </p:nvPicPr>
        <p:blipFill>
          <a:blip r:embed="rId7">
            <a:alphaModFix/>
          </a:blip>
          <a:stretch>
            <a:fillRect/>
          </a:stretch>
        </p:blipFill>
        <p:spPr>
          <a:xfrm>
            <a:off x="1857375" y="3724275"/>
            <a:ext cx="1238250" cy="923925"/>
          </a:xfrm>
          <a:prstGeom prst="rect">
            <a:avLst/>
          </a:prstGeom>
          <a:noFill/>
          <a:ln>
            <a:noFill/>
          </a:ln>
        </p:spPr>
      </p:pic>
      <p:pic>
        <p:nvPicPr>
          <p:cNvPr id="440" name="Google Shape;440;p69"/>
          <p:cNvPicPr preferRelativeResize="0"/>
          <p:nvPr/>
        </p:nvPicPr>
        <p:blipFill>
          <a:blip r:embed="rId8">
            <a:alphaModFix/>
          </a:blip>
          <a:stretch>
            <a:fillRect/>
          </a:stretch>
        </p:blipFill>
        <p:spPr>
          <a:xfrm>
            <a:off x="476250" y="2647950"/>
            <a:ext cx="1238250" cy="923925"/>
          </a:xfrm>
          <a:prstGeom prst="rect">
            <a:avLst/>
          </a:prstGeom>
          <a:noFill/>
          <a:ln>
            <a:noFill/>
          </a:ln>
        </p:spPr>
      </p:pic>
      <p:pic>
        <p:nvPicPr>
          <p:cNvPr id="441" name="Google Shape;441;p69"/>
          <p:cNvPicPr preferRelativeResize="0"/>
          <p:nvPr/>
        </p:nvPicPr>
        <p:blipFill>
          <a:blip r:embed="rId9">
            <a:alphaModFix/>
          </a:blip>
          <a:stretch>
            <a:fillRect/>
          </a:stretch>
        </p:blipFill>
        <p:spPr>
          <a:xfrm>
            <a:off x="4648200" y="2647950"/>
            <a:ext cx="1238250" cy="923925"/>
          </a:xfrm>
          <a:prstGeom prst="rect">
            <a:avLst/>
          </a:prstGeom>
          <a:noFill/>
          <a:ln>
            <a:noFill/>
          </a:ln>
        </p:spPr>
      </p:pic>
      <p:pic>
        <p:nvPicPr>
          <p:cNvPr id="442" name="Google Shape;442;p69"/>
          <p:cNvPicPr preferRelativeResize="0"/>
          <p:nvPr/>
        </p:nvPicPr>
        <p:blipFill>
          <a:blip r:embed="rId10">
            <a:alphaModFix/>
          </a:blip>
          <a:stretch>
            <a:fillRect/>
          </a:stretch>
        </p:blipFill>
        <p:spPr>
          <a:xfrm>
            <a:off x="4648200" y="495300"/>
            <a:ext cx="1238250" cy="923925"/>
          </a:xfrm>
          <a:prstGeom prst="rect">
            <a:avLst/>
          </a:prstGeom>
          <a:noFill/>
          <a:ln>
            <a:noFill/>
          </a:ln>
        </p:spPr>
      </p:pic>
      <p:pic>
        <p:nvPicPr>
          <p:cNvPr id="443" name="Google Shape;443;p69"/>
          <p:cNvPicPr preferRelativeResize="0"/>
          <p:nvPr/>
        </p:nvPicPr>
        <p:blipFill>
          <a:blip r:embed="rId11">
            <a:alphaModFix/>
          </a:blip>
          <a:stretch>
            <a:fillRect/>
          </a:stretch>
        </p:blipFill>
        <p:spPr>
          <a:xfrm>
            <a:off x="457200" y="3724275"/>
            <a:ext cx="1238250" cy="923925"/>
          </a:xfrm>
          <a:prstGeom prst="rect">
            <a:avLst/>
          </a:prstGeom>
          <a:noFill/>
          <a:ln>
            <a:noFill/>
          </a:ln>
        </p:spPr>
      </p:pic>
      <p:pic>
        <p:nvPicPr>
          <p:cNvPr id="444" name="Google Shape;444;p69"/>
          <p:cNvPicPr preferRelativeResize="0"/>
          <p:nvPr/>
        </p:nvPicPr>
        <p:blipFill>
          <a:blip r:embed="rId12">
            <a:alphaModFix/>
          </a:blip>
          <a:stretch>
            <a:fillRect/>
          </a:stretch>
        </p:blipFill>
        <p:spPr>
          <a:xfrm>
            <a:off x="1866900" y="1581150"/>
            <a:ext cx="1238250" cy="923925"/>
          </a:xfrm>
          <a:prstGeom prst="rect">
            <a:avLst/>
          </a:prstGeom>
          <a:noFill/>
          <a:ln>
            <a:noFill/>
          </a:ln>
        </p:spPr>
      </p:pic>
      <p:pic>
        <p:nvPicPr>
          <p:cNvPr id="445" name="Google Shape;445;p69"/>
          <p:cNvPicPr preferRelativeResize="0"/>
          <p:nvPr/>
        </p:nvPicPr>
        <p:blipFill>
          <a:blip r:embed="rId13">
            <a:alphaModFix/>
          </a:blip>
          <a:stretch>
            <a:fillRect/>
          </a:stretch>
        </p:blipFill>
        <p:spPr>
          <a:xfrm>
            <a:off x="3257550" y="2647950"/>
            <a:ext cx="1238250" cy="923925"/>
          </a:xfrm>
          <a:prstGeom prst="rect">
            <a:avLst/>
          </a:prstGeom>
          <a:noFill/>
          <a:ln>
            <a:noFill/>
          </a:ln>
        </p:spPr>
      </p:pic>
      <p:pic>
        <p:nvPicPr>
          <p:cNvPr id="446" name="Google Shape;446;p69"/>
          <p:cNvPicPr preferRelativeResize="0"/>
          <p:nvPr/>
        </p:nvPicPr>
        <p:blipFill>
          <a:blip r:embed="rId14">
            <a:alphaModFix/>
          </a:blip>
          <a:stretch>
            <a:fillRect/>
          </a:stretch>
        </p:blipFill>
        <p:spPr>
          <a:xfrm>
            <a:off x="6038850" y="495300"/>
            <a:ext cx="1238250" cy="923925"/>
          </a:xfrm>
          <a:prstGeom prst="rect">
            <a:avLst/>
          </a:prstGeom>
          <a:noFill/>
          <a:ln>
            <a:noFill/>
          </a:ln>
        </p:spPr>
      </p:pic>
      <p:pic>
        <p:nvPicPr>
          <p:cNvPr id="447" name="Google Shape;447;p69"/>
          <p:cNvPicPr preferRelativeResize="0"/>
          <p:nvPr/>
        </p:nvPicPr>
        <p:blipFill>
          <a:blip r:embed="rId15">
            <a:alphaModFix/>
          </a:blip>
          <a:stretch>
            <a:fillRect/>
          </a:stretch>
        </p:blipFill>
        <p:spPr>
          <a:xfrm>
            <a:off x="476250" y="1571625"/>
            <a:ext cx="1238250" cy="923925"/>
          </a:xfrm>
          <a:prstGeom prst="rect">
            <a:avLst/>
          </a:prstGeom>
          <a:noFill/>
          <a:ln>
            <a:noFill/>
          </a:ln>
        </p:spPr>
      </p:pic>
      <p:pic>
        <p:nvPicPr>
          <p:cNvPr id="448" name="Google Shape;448;p69"/>
          <p:cNvPicPr preferRelativeResize="0"/>
          <p:nvPr/>
        </p:nvPicPr>
        <p:blipFill>
          <a:blip r:embed="rId16">
            <a:alphaModFix/>
          </a:blip>
          <a:stretch>
            <a:fillRect/>
          </a:stretch>
        </p:blipFill>
        <p:spPr>
          <a:xfrm>
            <a:off x="3257550" y="1571625"/>
            <a:ext cx="1238250" cy="923925"/>
          </a:xfrm>
          <a:prstGeom prst="rect">
            <a:avLst/>
          </a:prstGeom>
          <a:noFill/>
          <a:ln>
            <a:noFill/>
          </a:ln>
        </p:spPr>
      </p:pic>
      <p:pic>
        <p:nvPicPr>
          <p:cNvPr id="449" name="Google Shape;449;p69"/>
          <p:cNvPicPr preferRelativeResize="0"/>
          <p:nvPr/>
        </p:nvPicPr>
        <p:blipFill>
          <a:blip r:embed="rId17">
            <a:alphaModFix/>
          </a:blip>
          <a:stretch>
            <a:fillRect/>
          </a:stretch>
        </p:blipFill>
        <p:spPr>
          <a:xfrm>
            <a:off x="7429500" y="2650338"/>
            <a:ext cx="1238250" cy="923925"/>
          </a:xfrm>
          <a:prstGeom prst="rect">
            <a:avLst/>
          </a:prstGeom>
          <a:noFill/>
          <a:ln>
            <a:noFill/>
          </a:ln>
        </p:spPr>
      </p:pic>
      <p:pic>
        <p:nvPicPr>
          <p:cNvPr id="450" name="Google Shape;450;p69"/>
          <p:cNvPicPr preferRelativeResize="0"/>
          <p:nvPr/>
        </p:nvPicPr>
        <p:blipFill>
          <a:blip r:embed="rId18">
            <a:alphaModFix/>
          </a:blip>
          <a:stretch>
            <a:fillRect/>
          </a:stretch>
        </p:blipFill>
        <p:spPr>
          <a:xfrm>
            <a:off x="6038850" y="1571625"/>
            <a:ext cx="1238250" cy="923925"/>
          </a:xfrm>
          <a:prstGeom prst="rect">
            <a:avLst/>
          </a:prstGeom>
          <a:noFill/>
          <a:ln>
            <a:noFill/>
          </a:ln>
        </p:spPr>
      </p:pic>
      <p:pic>
        <p:nvPicPr>
          <p:cNvPr id="451" name="Google Shape;451;p69"/>
          <p:cNvPicPr preferRelativeResize="0"/>
          <p:nvPr/>
        </p:nvPicPr>
        <p:blipFill>
          <a:blip r:embed="rId19">
            <a:alphaModFix/>
          </a:blip>
          <a:stretch>
            <a:fillRect/>
          </a:stretch>
        </p:blipFill>
        <p:spPr>
          <a:xfrm>
            <a:off x="3257550" y="3724275"/>
            <a:ext cx="1238250" cy="923925"/>
          </a:xfrm>
          <a:prstGeom prst="rect">
            <a:avLst/>
          </a:prstGeom>
          <a:noFill/>
          <a:ln>
            <a:noFill/>
          </a:ln>
        </p:spPr>
      </p:pic>
      <p:pic>
        <p:nvPicPr>
          <p:cNvPr id="452" name="Google Shape;452;p69"/>
          <p:cNvPicPr preferRelativeResize="0"/>
          <p:nvPr/>
        </p:nvPicPr>
        <p:blipFill>
          <a:blip r:embed="rId20">
            <a:alphaModFix/>
          </a:blip>
          <a:stretch>
            <a:fillRect/>
          </a:stretch>
        </p:blipFill>
        <p:spPr>
          <a:xfrm>
            <a:off x="1866900" y="504825"/>
            <a:ext cx="1238250" cy="923925"/>
          </a:xfrm>
          <a:prstGeom prst="rect">
            <a:avLst/>
          </a:prstGeom>
          <a:noFill/>
          <a:ln>
            <a:noFill/>
          </a:ln>
        </p:spPr>
      </p:pic>
      <p:pic>
        <p:nvPicPr>
          <p:cNvPr id="453" name="Google Shape;453;p69"/>
          <p:cNvPicPr preferRelativeResize="0"/>
          <p:nvPr/>
        </p:nvPicPr>
        <p:blipFill>
          <a:blip r:embed="rId21">
            <a:alphaModFix/>
          </a:blip>
          <a:stretch>
            <a:fillRect/>
          </a:stretch>
        </p:blipFill>
        <p:spPr>
          <a:xfrm>
            <a:off x="6038850" y="2647950"/>
            <a:ext cx="1238250" cy="923925"/>
          </a:xfrm>
          <a:prstGeom prst="rect">
            <a:avLst/>
          </a:prstGeom>
          <a:noFill/>
          <a:ln>
            <a:noFill/>
          </a:ln>
        </p:spPr>
      </p:pic>
      <p:pic>
        <p:nvPicPr>
          <p:cNvPr id="454" name="Google Shape;454;p69"/>
          <p:cNvPicPr preferRelativeResize="0"/>
          <p:nvPr/>
        </p:nvPicPr>
        <p:blipFill>
          <a:blip r:embed="rId22">
            <a:alphaModFix/>
          </a:blip>
          <a:stretch>
            <a:fillRect/>
          </a:stretch>
        </p:blipFill>
        <p:spPr>
          <a:xfrm>
            <a:off x="4648200" y="3724275"/>
            <a:ext cx="1238250" cy="923925"/>
          </a:xfrm>
          <a:prstGeom prst="rect">
            <a:avLst/>
          </a:prstGeom>
          <a:noFill/>
          <a:ln>
            <a:noFill/>
          </a:ln>
        </p:spPr>
      </p:pic>
      <p:pic>
        <p:nvPicPr>
          <p:cNvPr id="455" name="Google Shape;455;p69"/>
          <p:cNvPicPr preferRelativeResize="0"/>
          <p:nvPr/>
        </p:nvPicPr>
        <p:blipFill>
          <a:blip r:embed="rId23">
            <a:alphaModFix/>
          </a:blip>
          <a:stretch>
            <a:fillRect/>
          </a:stretch>
        </p:blipFill>
        <p:spPr>
          <a:xfrm>
            <a:off x="4648200" y="1585925"/>
            <a:ext cx="1238250" cy="923925"/>
          </a:xfrm>
          <a:prstGeom prst="rect">
            <a:avLst/>
          </a:prstGeom>
          <a:noFill/>
          <a:ln>
            <a:noFill/>
          </a:ln>
        </p:spPr>
      </p:pic>
      <p:pic>
        <p:nvPicPr>
          <p:cNvPr id="456" name="Google Shape;456;p69"/>
          <p:cNvPicPr preferRelativeResize="0"/>
          <p:nvPr/>
        </p:nvPicPr>
        <p:blipFill>
          <a:blip r:embed="rId24">
            <a:alphaModFix/>
          </a:blip>
          <a:stretch>
            <a:fillRect/>
          </a:stretch>
        </p:blipFill>
        <p:spPr>
          <a:xfrm>
            <a:off x="6038850" y="3724275"/>
            <a:ext cx="1238250" cy="923925"/>
          </a:xfrm>
          <a:prstGeom prst="rect">
            <a:avLst/>
          </a:prstGeom>
          <a:noFill/>
          <a:ln>
            <a:noFill/>
          </a:ln>
        </p:spPr>
      </p:pic>
      <p:pic>
        <p:nvPicPr>
          <p:cNvPr id="457" name="Google Shape;457;p69"/>
          <p:cNvPicPr preferRelativeResize="0"/>
          <p:nvPr/>
        </p:nvPicPr>
        <p:blipFill>
          <a:blip r:embed="rId25">
            <a:alphaModFix/>
          </a:blip>
          <a:stretch>
            <a:fillRect/>
          </a:stretch>
        </p:blipFill>
        <p:spPr>
          <a:xfrm>
            <a:off x="1866900" y="2657475"/>
            <a:ext cx="1219200" cy="914400"/>
          </a:xfrm>
          <a:prstGeom prst="rect">
            <a:avLst/>
          </a:prstGeom>
          <a:noFill/>
          <a:ln>
            <a:noFill/>
          </a:ln>
        </p:spPr>
      </p:pic>
      <p:pic>
        <p:nvPicPr>
          <p:cNvPr id="458" name="Google Shape;458;p69"/>
          <p:cNvPicPr preferRelativeResize="0"/>
          <p:nvPr/>
        </p:nvPicPr>
        <p:blipFill>
          <a:blip r:embed="rId26">
            <a:alphaModFix/>
          </a:blip>
          <a:stretch>
            <a:fillRect/>
          </a:stretch>
        </p:blipFill>
        <p:spPr>
          <a:xfrm>
            <a:off x="7439025" y="1585913"/>
            <a:ext cx="1219200" cy="9144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70"/>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Recognizing the Impact</a:t>
            </a:r>
            <a:br>
              <a:rPr lang="en"/>
            </a:br>
            <a:r>
              <a:rPr b="0" lang="en" sz="800">
                <a:solidFill>
                  <a:schemeClr val="lt2"/>
                </a:solidFill>
                <a:latin typeface="Arial"/>
                <a:ea typeface="Arial"/>
                <a:cs typeface="Arial"/>
                <a:sym typeface="Arial"/>
              </a:rPr>
              <a:t>https://serc.carleton.edu/sage2yc/musings/implicit_bias.html</a:t>
            </a:r>
            <a:endParaRPr b="0" sz="800">
              <a:solidFill>
                <a:schemeClr val="lt2"/>
              </a:solidFill>
              <a:latin typeface="Arial"/>
              <a:ea typeface="Arial"/>
              <a:cs typeface="Arial"/>
              <a:sym typeface="Arial"/>
            </a:endParaRPr>
          </a:p>
        </p:txBody>
      </p:sp>
      <p:sp>
        <p:nvSpPr>
          <p:cNvPr id="464" name="Google Shape;464;p70"/>
          <p:cNvSpPr txBox="1"/>
          <p:nvPr>
            <p:ph idx="1" type="body"/>
          </p:nvPr>
        </p:nvSpPr>
        <p:spPr>
          <a:xfrm>
            <a:off x="311700" y="1463040"/>
            <a:ext cx="8520600" cy="30876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Research shows that unconscious bias are pervasive in STEM (Master, 2021)</a:t>
            </a:r>
            <a:endParaRPr/>
          </a:p>
          <a:p>
            <a:pPr indent="-317500" lvl="1" marL="914400" rtl="0" algn="l">
              <a:spcBef>
                <a:spcPts val="0"/>
              </a:spcBef>
              <a:spcAft>
                <a:spcPts val="0"/>
              </a:spcAft>
              <a:buSzPts val="1400"/>
              <a:buChar char="○"/>
            </a:pPr>
            <a:r>
              <a:rPr lang="en"/>
              <a:t>Negative impacts on participation and success of underrepresented populations</a:t>
            </a:r>
            <a:endParaRPr/>
          </a:p>
          <a:p>
            <a:pPr indent="-317500" lvl="1" marL="914400" rtl="0" algn="l">
              <a:spcBef>
                <a:spcPts val="0"/>
              </a:spcBef>
              <a:spcAft>
                <a:spcPts val="0"/>
              </a:spcAft>
              <a:buSzPts val="1400"/>
              <a:buChar char="○"/>
            </a:pPr>
            <a:r>
              <a:rPr lang="en"/>
              <a:t>Both majority and minority individuals exhibit bias</a:t>
            </a:r>
            <a:endParaRPr/>
          </a:p>
          <a:p>
            <a:pPr indent="-317500" lvl="1" marL="914400" rtl="0" algn="l">
              <a:spcBef>
                <a:spcPts val="0"/>
              </a:spcBef>
              <a:spcAft>
                <a:spcPts val="0"/>
              </a:spcAft>
              <a:buSzPts val="1400"/>
              <a:buChar char="○"/>
            </a:pPr>
            <a:r>
              <a:rPr lang="en"/>
              <a:t>These biases are often ingrained in childhood</a:t>
            </a:r>
            <a:endParaRPr/>
          </a:p>
          <a:p>
            <a:pPr indent="-342900" lvl="0" marL="457200" rtl="0" algn="l">
              <a:spcBef>
                <a:spcPts val="1000"/>
              </a:spcBef>
              <a:spcAft>
                <a:spcPts val="0"/>
              </a:spcAft>
              <a:buSzPts val="1800"/>
              <a:buChar char="●"/>
            </a:pPr>
            <a:r>
              <a:rPr lang="en"/>
              <a:t>Unconscious biases impact experience and practice in STEM</a:t>
            </a:r>
            <a:endParaRPr/>
          </a:p>
          <a:p>
            <a:pPr indent="-317500" lvl="1" marL="914400" rtl="0" algn="l">
              <a:spcBef>
                <a:spcPts val="0"/>
              </a:spcBef>
              <a:spcAft>
                <a:spcPts val="0"/>
              </a:spcAft>
              <a:buSzPts val="1400"/>
              <a:buChar char="○"/>
            </a:pPr>
            <a:r>
              <a:rPr lang="en"/>
              <a:t>Men are often perceived as belonging in STEM, while women are not (Moss-Racusin et al. 2021)</a:t>
            </a:r>
            <a:endParaRPr/>
          </a:p>
          <a:p>
            <a:pPr indent="-317500" lvl="1" marL="914400" rtl="0" algn="l">
              <a:spcBef>
                <a:spcPts val="0"/>
              </a:spcBef>
              <a:spcAft>
                <a:spcPts val="0"/>
              </a:spcAft>
              <a:buSzPts val="1400"/>
              <a:buChar char="○"/>
            </a:pPr>
            <a:r>
              <a:rPr lang="en"/>
              <a:t>Unconscious biases about gender, weight, ability, race, etc. influence clinicians diagnosis and decision making skills and lead to disparities in healthcare outcomes (Gopal et al. 2021)</a:t>
            </a:r>
            <a:endParaRPr/>
          </a:p>
          <a:p>
            <a:pPr indent="-317500" lvl="1" marL="914400" rtl="0" algn="l">
              <a:spcBef>
                <a:spcPts val="0"/>
              </a:spcBef>
              <a:spcAft>
                <a:spcPts val="0"/>
              </a:spcAft>
              <a:buSzPts val="1400"/>
              <a:buChar char="○"/>
            </a:pPr>
            <a:r>
              <a:rPr lang="en"/>
              <a:t>Gender and race biases affect perceptions about competence and hireability (Eaton et al. 2020)</a:t>
            </a:r>
            <a:endParaRPr sz="14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71"/>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Example: Gendered Wording in Job Ads</a:t>
            </a:r>
            <a:br>
              <a:rPr lang="en"/>
            </a:br>
            <a:r>
              <a:rPr b="0" lang="en" sz="800">
                <a:solidFill>
                  <a:schemeClr val="lt2"/>
                </a:solidFill>
                <a:latin typeface="Arial"/>
                <a:ea typeface="Arial"/>
                <a:cs typeface="Arial"/>
                <a:sym typeface="Arial"/>
              </a:rPr>
              <a:t>http://gender-decoder.katmatfield.com/; https://hbr.org/2018/05/the-different-words-we-use-to-describe-male-and-female-leaders</a:t>
            </a:r>
            <a:endParaRPr/>
          </a:p>
        </p:txBody>
      </p:sp>
      <p:sp>
        <p:nvSpPr>
          <p:cNvPr id="470" name="Google Shape;470;p71"/>
          <p:cNvSpPr txBox="1"/>
          <p:nvPr>
            <p:ph idx="1" type="body"/>
          </p:nvPr>
        </p:nvSpPr>
        <p:spPr>
          <a:xfrm>
            <a:off x="311700" y="1463040"/>
            <a:ext cx="8520600" cy="30876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Language is subtly gender-coded</a:t>
            </a:r>
            <a:endParaRPr/>
          </a:p>
          <a:p>
            <a:pPr indent="-317500" lvl="1" marL="914400" rtl="0" algn="l">
              <a:spcBef>
                <a:spcPts val="0"/>
              </a:spcBef>
              <a:spcAft>
                <a:spcPts val="0"/>
              </a:spcAft>
              <a:buSzPts val="1400"/>
              <a:buChar char="○"/>
            </a:pPr>
            <a:r>
              <a:rPr lang="en"/>
              <a:t>Different words are more commonly used as descriptors for men or women</a:t>
            </a:r>
            <a:endParaRPr/>
          </a:p>
          <a:p>
            <a:pPr indent="-317500" lvl="1" marL="914400" rtl="0" algn="l">
              <a:spcBef>
                <a:spcPts val="0"/>
              </a:spcBef>
              <a:spcAft>
                <a:spcPts val="0"/>
              </a:spcAft>
              <a:buSzPts val="1400"/>
              <a:buChar char="○"/>
            </a:pPr>
            <a:r>
              <a:rPr lang="en"/>
              <a:t>Result of social expectations and experiences</a:t>
            </a:r>
            <a:endParaRPr/>
          </a:p>
          <a:p>
            <a:pPr indent="-342900" lvl="0" marL="457200" rtl="0" algn="l">
              <a:spcBef>
                <a:spcPts val="1000"/>
              </a:spcBef>
              <a:spcAft>
                <a:spcPts val="0"/>
              </a:spcAft>
              <a:buSzPts val="1800"/>
              <a:buChar char="●"/>
            </a:pPr>
            <a:r>
              <a:rPr lang="en"/>
              <a:t>The words used in a job advertisement matter</a:t>
            </a:r>
            <a:endParaRPr/>
          </a:p>
          <a:p>
            <a:pPr indent="-317500" lvl="1" marL="914400" rtl="0" algn="l">
              <a:spcBef>
                <a:spcPts val="0"/>
              </a:spcBef>
              <a:spcAft>
                <a:spcPts val="0"/>
              </a:spcAft>
              <a:buSzPts val="1400"/>
              <a:buChar char="○"/>
            </a:pPr>
            <a:r>
              <a:rPr lang="en"/>
              <a:t>Gender-coded language sends subtle messages</a:t>
            </a:r>
            <a:endParaRPr/>
          </a:p>
          <a:p>
            <a:pPr indent="-317500" lvl="1" marL="914400" rtl="0" algn="l">
              <a:spcBef>
                <a:spcPts val="0"/>
              </a:spcBef>
              <a:spcAft>
                <a:spcPts val="0"/>
              </a:spcAft>
              <a:buSzPts val="1400"/>
              <a:buChar char="○"/>
            </a:pPr>
            <a:r>
              <a:rPr lang="en"/>
              <a:t>Who is qualified? Who belongs in this role?</a:t>
            </a:r>
            <a:endParaRPr/>
          </a:p>
          <a:p>
            <a:pPr indent="-342900" lvl="0" marL="457200" rtl="0" algn="l">
              <a:spcBef>
                <a:spcPts val="1000"/>
              </a:spcBef>
              <a:spcAft>
                <a:spcPts val="0"/>
              </a:spcAft>
              <a:buSzPts val="1800"/>
              <a:buChar char="●"/>
            </a:pPr>
            <a:r>
              <a:rPr lang="en"/>
              <a:t>Gendered wording impacts who applies</a:t>
            </a:r>
            <a:endParaRPr/>
          </a:p>
          <a:p>
            <a:pPr indent="-317500" lvl="1" marL="914400" rtl="0" algn="l">
              <a:spcBef>
                <a:spcPts val="0"/>
              </a:spcBef>
              <a:spcAft>
                <a:spcPts val="0"/>
              </a:spcAft>
              <a:buSzPts val="1400"/>
              <a:buChar char="○"/>
            </a:pPr>
            <a:r>
              <a:rPr lang="en"/>
              <a:t>Women are less likely to apply to jobs described in masculine terms</a:t>
            </a:r>
            <a:endParaRPr/>
          </a:p>
          <a:p>
            <a:pPr indent="-317500" lvl="1" marL="914400" rtl="0" algn="l">
              <a:spcBef>
                <a:spcPts val="0"/>
              </a:spcBef>
              <a:spcAft>
                <a:spcPts val="0"/>
              </a:spcAft>
              <a:buSzPts val="1400"/>
              <a:buChar char="○"/>
            </a:pPr>
            <a:r>
              <a:rPr lang="en"/>
              <a:t>Using feminine terms in job descriptions has little or no impact on men</a:t>
            </a:r>
            <a:endParaRPr sz="14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72"/>
          <p:cNvSpPr txBox="1"/>
          <p:nvPr>
            <p:ph idx="1" type="body"/>
          </p:nvPr>
        </p:nvSpPr>
        <p:spPr>
          <a:xfrm>
            <a:off x="311700" y="1389600"/>
            <a:ext cx="8832300" cy="35709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595959"/>
              </a:buClr>
              <a:buSzPts val="1800"/>
              <a:buChar char="●"/>
            </a:pPr>
            <a:r>
              <a:rPr lang="en" sz="1800">
                <a:solidFill>
                  <a:srgbClr val="595959"/>
                </a:solidFill>
              </a:rPr>
              <a:t>Accept the breakout room invitation (write down the room number)</a:t>
            </a:r>
            <a:endParaRPr sz="1800">
              <a:solidFill>
                <a:srgbClr val="595959"/>
              </a:solidFill>
            </a:endParaRPr>
          </a:p>
          <a:p>
            <a:pPr indent="-342900" lvl="0" marL="457200" rtl="0" algn="l">
              <a:spcBef>
                <a:spcPts val="0"/>
              </a:spcBef>
              <a:spcAft>
                <a:spcPts val="0"/>
              </a:spcAft>
              <a:buClr>
                <a:srgbClr val="595959"/>
              </a:buClr>
              <a:buSzPts val="1800"/>
              <a:buChar char="●"/>
            </a:pPr>
            <a:r>
              <a:rPr lang="en" sz="1800">
                <a:solidFill>
                  <a:srgbClr val="595959"/>
                </a:solidFill>
              </a:rPr>
              <a:t>The person whose first name comes FIRST alphabetically will be the timekeeper</a:t>
            </a:r>
            <a:endParaRPr sz="1800">
              <a:solidFill>
                <a:srgbClr val="595959"/>
              </a:solidFill>
            </a:endParaRPr>
          </a:p>
          <a:p>
            <a:pPr indent="-342900" lvl="0" marL="457200" rtl="0" algn="l">
              <a:spcBef>
                <a:spcPts val="0"/>
              </a:spcBef>
              <a:spcAft>
                <a:spcPts val="0"/>
              </a:spcAft>
              <a:buClr>
                <a:srgbClr val="595959"/>
              </a:buClr>
              <a:buSzPts val="1800"/>
              <a:buChar char="●"/>
            </a:pPr>
            <a:r>
              <a:rPr lang="en" sz="1800">
                <a:solidFill>
                  <a:srgbClr val="595959"/>
                </a:solidFill>
              </a:rPr>
              <a:t>Review the </a:t>
            </a:r>
            <a:r>
              <a:rPr lang="en" sz="1800">
                <a:solidFill>
                  <a:srgbClr val="595959"/>
                </a:solidFill>
              </a:rPr>
              <a:t>different </a:t>
            </a:r>
            <a:r>
              <a:rPr lang="en" sz="1800">
                <a:solidFill>
                  <a:srgbClr val="595959"/>
                </a:solidFill>
              </a:rPr>
              <a:t>job descriptions</a:t>
            </a:r>
            <a:endParaRPr sz="1800">
              <a:solidFill>
                <a:srgbClr val="595959"/>
              </a:solidFill>
            </a:endParaRPr>
          </a:p>
          <a:p>
            <a:pPr indent="-342900" lvl="1" marL="914400" rtl="0" algn="l">
              <a:spcBef>
                <a:spcPts val="0"/>
              </a:spcBef>
              <a:spcAft>
                <a:spcPts val="0"/>
              </a:spcAft>
              <a:buClr>
                <a:srgbClr val="595959"/>
              </a:buClr>
              <a:buSzPts val="1800"/>
              <a:buChar char="○"/>
            </a:pPr>
            <a:r>
              <a:rPr lang="en" sz="1800">
                <a:solidFill>
                  <a:srgbClr val="595959"/>
                </a:solidFill>
              </a:rPr>
              <a:t>Focus on the language describing the </a:t>
            </a:r>
            <a:r>
              <a:rPr lang="en" sz="1800">
                <a:solidFill>
                  <a:srgbClr val="595959"/>
                </a:solidFill>
              </a:rPr>
              <a:t>responsibilities and</a:t>
            </a:r>
            <a:r>
              <a:rPr lang="en" sz="1800">
                <a:solidFill>
                  <a:srgbClr val="595959"/>
                </a:solidFill>
              </a:rPr>
              <a:t> </a:t>
            </a:r>
            <a:r>
              <a:rPr lang="en" sz="1800">
                <a:solidFill>
                  <a:srgbClr val="595959"/>
                </a:solidFill>
              </a:rPr>
              <a:t>requirements</a:t>
            </a:r>
            <a:endParaRPr sz="1800">
              <a:solidFill>
                <a:srgbClr val="595959"/>
              </a:solidFill>
            </a:endParaRPr>
          </a:p>
          <a:p>
            <a:pPr indent="-342900" lvl="1" marL="914400" rtl="0" algn="l">
              <a:spcBef>
                <a:spcPts val="0"/>
              </a:spcBef>
              <a:spcAft>
                <a:spcPts val="0"/>
              </a:spcAft>
              <a:buClr>
                <a:srgbClr val="595959"/>
              </a:buClr>
              <a:buSzPts val="1800"/>
              <a:buChar char="○"/>
            </a:pPr>
            <a:r>
              <a:rPr lang="en" sz="1800">
                <a:solidFill>
                  <a:srgbClr val="595959"/>
                </a:solidFill>
              </a:rPr>
              <a:t>Pay attention to the action or descriptive words that catch your attention</a:t>
            </a:r>
            <a:endParaRPr sz="1800">
              <a:solidFill>
                <a:srgbClr val="595959"/>
              </a:solidFill>
            </a:endParaRPr>
          </a:p>
          <a:p>
            <a:pPr indent="-342900" lvl="0" marL="457200" rtl="0" algn="l">
              <a:spcBef>
                <a:spcPts val="0"/>
              </a:spcBef>
              <a:spcAft>
                <a:spcPts val="0"/>
              </a:spcAft>
              <a:buClr>
                <a:srgbClr val="595959"/>
              </a:buClr>
              <a:buSzPts val="1800"/>
              <a:buChar char="●"/>
            </a:pPr>
            <a:r>
              <a:rPr lang="en" sz="1800">
                <a:solidFill>
                  <a:srgbClr val="595959"/>
                </a:solidFill>
              </a:rPr>
              <a:t>Within your small group, discuss the job advertisements</a:t>
            </a:r>
            <a:endParaRPr sz="1800">
              <a:solidFill>
                <a:srgbClr val="595959"/>
              </a:solidFill>
            </a:endParaRPr>
          </a:p>
          <a:p>
            <a:pPr indent="-342900" lvl="1" marL="914400" rtl="0" algn="l">
              <a:spcBef>
                <a:spcPts val="0"/>
              </a:spcBef>
              <a:spcAft>
                <a:spcPts val="0"/>
              </a:spcAft>
              <a:buClr>
                <a:srgbClr val="595959"/>
              </a:buClr>
              <a:buSzPts val="1800"/>
              <a:buChar char="○"/>
            </a:pPr>
            <a:r>
              <a:rPr lang="en" sz="1800">
                <a:solidFill>
                  <a:srgbClr val="595959"/>
                </a:solidFill>
              </a:rPr>
              <a:t>Which words feel “masculine” or “feminine”? Why?</a:t>
            </a:r>
            <a:endParaRPr sz="1800">
              <a:solidFill>
                <a:srgbClr val="595959"/>
              </a:solidFill>
            </a:endParaRPr>
          </a:p>
          <a:p>
            <a:pPr indent="-342900" lvl="1" marL="914400" rtl="0" algn="l">
              <a:spcBef>
                <a:spcPts val="0"/>
              </a:spcBef>
              <a:spcAft>
                <a:spcPts val="0"/>
              </a:spcAft>
              <a:buClr>
                <a:srgbClr val="595959"/>
              </a:buClr>
              <a:buSzPts val="1800"/>
              <a:buChar char="○"/>
            </a:pPr>
            <a:r>
              <a:rPr lang="en" sz="1800">
                <a:solidFill>
                  <a:srgbClr val="595959"/>
                </a:solidFill>
              </a:rPr>
              <a:t>What words might encourage or discourage applicants? Why?</a:t>
            </a:r>
            <a:endParaRPr sz="1800">
              <a:solidFill>
                <a:srgbClr val="595959"/>
              </a:solidFill>
            </a:endParaRPr>
          </a:p>
          <a:p>
            <a:pPr indent="-342900" lvl="1" marL="914400" rtl="0" algn="l">
              <a:spcBef>
                <a:spcPts val="0"/>
              </a:spcBef>
              <a:spcAft>
                <a:spcPts val="0"/>
              </a:spcAft>
              <a:buClr>
                <a:srgbClr val="595959"/>
              </a:buClr>
              <a:buSzPts val="1800"/>
              <a:buChar char="○"/>
            </a:pPr>
            <a:r>
              <a:rPr lang="en" sz="1800">
                <a:solidFill>
                  <a:srgbClr val="595959"/>
                </a:solidFill>
              </a:rPr>
              <a:t>What changes, if any, might make these job ads appeal to a broader audience?</a:t>
            </a:r>
            <a:endParaRPr sz="1800">
              <a:solidFill>
                <a:srgbClr val="595959"/>
              </a:solidFill>
            </a:endParaRPr>
          </a:p>
          <a:p>
            <a:pPr indent="-342900" lvl="0" marL="457200" rtl="0" algn="l">
              <a:spcBef>
                <a:spcPts val="0"/>
              </a:spcBef>
              <a:spcAft>
                <a:spcPts val="0"/>
              </a:spcAft>
              <a:buSzPts val="1800"/>
              <a:buChar char="●"/>
            </a:pPr>
            <a:r>
              <a:rPr lang="en" sz="1800"/>
              <a:t>At the end of the activity, return to the large group</a:t>
            </a:r>
            <a:endParaRPr sz="1800">
              <a:solidFill>
                <a:srgbClr val="595959"/>
              </a:solidFill>
            </a:endParaRPr>
          </a:p>
        </p:txBody>
      </p:sp>
      <p:sp>
        <p:nvSpPr>
          <p:cNvPr id="476" name="Google Shape;476;p72"/>
          <p:cNvSpPr txBox="1"/>
          <p:nvPr>
            <p:ph type="title"/>
          </p:nvPr>
        </p:nvSpPr>
        <p:spPr>
          <a:xfrm>
            <a:off x="311700" y="555600"/>
            <a:ext cx="83436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Activity: Reviewing Job Advertisement Language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73"/>
          <p:cNvSpPr txBox="1"/>
          <p:nvPr>
            <p:ph type="title"/>
          </p:nvPr>
        </p:nvSpPr>
        <p:spPr>
          <a:xfrm>
            <a:off x="485875" y="1714500"/>
            <a:ext cx="8183700" cy="785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Please wait to be assigned to a breakout room</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74"/>
          <p:cNvSpPr txBox="1"/>
          <p:nvPr>
            <p:ph type="title"/>
          </p:nvPr>
        </p:nvSpPr>
        <p:spPr>
          <a:xfrm>
            <a:off x="265500" y="1181700"/>
            <a:ext cx="4045200" cy="153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Chatter</a:t>
            </a:r>
            <a:endParaRPr/>
          </a:p>
        </p:txBody>
      </p:sp>
      <p:sp>
        <p:nvSpPr>
          <p:cNvPr id="487" name="Google Shape;487;p74"/>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What did you learn?</a:t>
            </a:r>
            <a:endParaRPr/>
          </a:p>
        </p:txBody>
      </p:sp>
      <p:pic>
        <p:nvPicPr>
          <p:cNvPr id="488" name="Google Shape;488;p74"/>
          <p:cNvPicPr preferRelativeResize="0"/>
          <p:nvPr/>
        </p:nvPicPr>
        <p:blipFill>
          <a:blip r:embed="rId3">
            <a:alphaModFix/>
          </a:blip>
          <a:stretch>
            <a:fillRect/>
          </a:stretch>
        </p:blipFill>
        <p:spPr>
          <a:xfrm>
            <a:off x="5468869" y="1546513"/>
            <a:ext cx="3230926" cy="2680025"/>
          </a:xfrm>
          <a:prstGeom prst="rect">
            <a:avLst/>
          </a:prstGeom>
          <a:noFill/>
          <a:ln>
            <a:noFill/>
          </a:ln>
        </p:spPr>
      </p:pic>
      <p:pic>
        <p:nvPicPr>
          <p:cNvPr id="489" name="Google Shape;489;p74"/>
          <p:cNvPicPr preferRelativeResize="0"/>
          <p:nvPr/>
        </p:nvPicPr>
        <p:blipFill>
          <a:blip r:embed="rId4">
            <a:alphaModFix/>
          </a:blip>
          <a:stretch>
            <a:fillRect/>
          </a:stretch>
        </p:blipFill>
        <p:spPr>
          <a:xfrm>
            <a:off x="8915400" y="4892040"/>
            <a:ext cx="91440" cy="9144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75"/>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Results</a:t>
            </a:r>
            <a:r>
              <a:rPr lang="en"/>
              <a:t>: Research Scientist Job Ads</a:t>
            </a:r>
            <a:br>
              <a:rPr lang="en"/>
            </a:br>
            <a:r>
              <a:rPr b="0" lang="en" sz="800">
                <a:solidFill>
                  <a:schemeClr val="lt2"/>
                </a:solidFill>
                <a:latin typeface="Arial"/>
                <a:ea typeface="Arial"/>
                <a:cs typeface="Arial"/>
                <a:sym typeface="Arial"/>
              </a:rPr>
              <a:t>http://gender-decoder.katmatfield.com/</a:t>
            </a:r>
            <a:endParaRPr/>
          </a:p>
        </p:txBody>
      </p:sp>
      <p:graphicFrame>
        <p:nvGraphicFramePr>
          <p:cNvPr id="495" name="Google Shape;495;p75"/>
          <p:cNvGraphicFramePr/>
          <p:nvPr/>
        </p:nvGraphicFramePr>
        <p:xfrm>
          <a:off x="262463" y="1335525"/>
          <a:ext cx="3000000" cy="3000000"/>
        </p:xfrm>
        <a:graphic>
          <a:graphicData uri="http://schemas.openxmlformats.org/drawingml/2006/table">
            <a:tbl>
              <a:tblPr>
                <a:noFill/>
                <a:tableStyleId>{B67BBE7C-92B5-45F4-941E-F43DB36C22ED}</a:tableStyleId>
              </a:tblPr>
              <a:tblGrid>
                <a:gridCol w="1926150"/>
                <a:gridCol w="1673225"/>
                <a:gridCol w="1673225"/>
                <a:gridCol w="1673225"/>
                <a:gridCol w="1673225"/>
              </a:tblGrid>
              <a:tr h="609575">
                <a:tc>
                  <a:txBody>
                    <a:bodyPr/>
                    <a:lstStyle/>
                    <a:p>
                      <a:pPr indent="0" lvl="0" marL="0" rtl="0" algn="l">
                        <a:spcBef>
                          <a:spcPts val="0"/>
                        </a:spcBef>
                        <a:spcAft>
                          <a:spcPts val="0"/>
                        </a:spcAft>
                        <a:buNone/>
                      </a:pPr>
                      <a:r>
                        <a:t/>
                      </a:r>
                      <a:endParaRPr sz="1600">
                        <a:solidFill>
                          <a:schemeClr val="dk2"/>
                        </a:solidFill>
                      </a:endParaRPr>
                    </a:p>
                  </a:txBody>
                  <a:tcPr marT="91425" marB="91425" marR="91425" marL="91425"/>
                </a:tc>
                <a:tc>
                  <a:txBody>
                    <a:bodyPr/>
                    <a:lstStyle/>
                    <a:p>
                      <a:pPr indent="0" lvl="0" marL="0" rtl="0" algn="ctr">
                        <a:spcBef>
                          <a:spcPts val="0"/>
                        </a:spcBef>
                        <a:spcAft>
                          <a:spcPts val="0"/>
                        </a:spcAft>
                        <a:buNone/>
                      </a:pPr>
                      <a:r>
                        <a:rPr b="1" lang="en" sz="1600">
                          <a:solidFill>
                            <a:schemeClr val="dk2"/>
                          </a:solidFill>
                        </a:rPr>
                        <a:t>Research Scientist 1</a:t>
                      </a:r>
                      <a:endParaRPr b="1" sz="1600">
                        <a:solidFill>
                          <a:schemeClr val="dk2"/>
                        </a:solidFill>
                      </a:endParaRPr>
                    </a:p>
                  </a:txBody>
                  <a:tcPr marT="91425" marB="91425" marR="91425" marL="91425"/>
                </a:tc>
                <a:tc>
                  <a:txBody>
                    <a:bodyPr/>
                    <a:lstStyle/>
                    <a:p>
                      <a:pPr indent="0" lvl="0" marL="0" rtl="0" algn="ctr">
                        <a:spcBef>
                          <a:spcPts val="0"/>
                        </a:spcBef>
                        <a:spcAft>
                          <a:spcPts val="0"/>
                        </a:spcAft>
                        <a:buClr>
                          <a:schemeClr val="dk2"/>
                        </a:buClr>
                        <a:buSzPts val="1100"/>
                        <a:buFont typeface="Arial"/>
                        <a:buNone/>
                      </a:pPr>
                      <a:r>
                        <a:rPr b="1" lang="en" sz="1600">
                          <a:solidFill>
                            <a:schemeClr val="dk2"/>
                          </a:solidFill>
                        </a:rPr>
                        <a:t>Research Scientist 2</a:t>
                      </a:r>
                      <a:endParaRPr b="1" sz="1600">
                        <a:solidFill>
                          <a:schemeClr val="dk2"/>
                        </a:solidFill>
                      </a:endParaRPr>
                    </a:p>
                  </a:txBody>
                  <a:tcPr marT="91425" marB="91425" marR="91425" marL="91425"/>
                </a:tc>
                <a:tc>
                  <a:txBody>
                    <a:bodyPr/>
                    <a:lstStyle/>
                    <a:p>
                      <a:pPr indent="0" lvl="0" marL="0" rtl="0" algn="ctr">
                        <a:spcBef>
                          <a:spcPts val="0"/>
                        </a:spcBef>
                        <a:spcAft>
                          <a:spcPts val="0"/>
                        </a:spcAft>
                        <a:buClr>
                          <a:schemeClr val="dk2"/>
                        </a:buClr>
                        <a:buSzPts val="1100"/>
                        <a:buFont typeface="Arial"/>
                        <a:buNone/>
                      </a:pPr>
                      <a:r>
                        <a:rPr b="1" lang="en" sz="1600">
                          <a:solidFill>
                            <a:schemeClr val="dk2"/>
                          </a:solidFill>
                        </a:rPr>
                        <a:t>Research Scientist 3</a:t>
                      </a:r>
                      <a:endParaRPr b="1" sz="1600">
                        <a:solidFill>
                          <a:schemeClr val="dk2"/>
                        </a:solidFill>
                      </a:endParaRPr>
                    </a:p>
                  </a:txBody>
                  <a:tcPr marT="91425" marB="91425" marR="91425" marL="91425"/>
                </a:tc>
                <a:tc>
                  <a:txBody>
                    <a:bodyPr/>
                    <a:lstStyle/>
                    <a:p>
                      <a:pPr indent="0" lvl="0" marL="0" rtl="0" algn="ctr">
                        <a:spcBef>
                          <a:spcPts val="0"/>
                        </a:spcBef>
                        <a:spcAft>
                          <a:spcPts val="0"/>
                        </a:spcAft>
                        <a:buClr>
                          <a:schemeClr val="dk2"/>
                        </a:buClr>
                        <a:buSzPts val="1100"/>
                        <a:buFont typeface="Arial"/>
                        <a:buNone/>
                      </a:pPr>
                      <a:r>
                        <a:rPr b="1" lang="en" sz="1600">
                          <a:solidFill>
                            <a:schemeClr val="dk2"/>
                          </a:solidFill>
                        </a:rPr>
                        <a:t>Research Scientist 4</a:t>
                      </a:r>
                      <a:endParaRPr b="1" sz="1600">
                        <a:solidFill>
                          <a:schemeClr val="dk2"/>
                        </a:solidFill>
                      </a:endParaRPr>
                    </a:p>
                  </a:txBody>
                  <a:tcPr marT="91425" marB="91425" marR="91425" marL="91425"/>
                </a:tc>
              </a:tr>
              <a:tr h="396200">
                <a:tc>
                  <a:txBody>
                    <a:bodyPr/>
                    <a:lstStyle/>
                    <a:p>
                      <a:pPr indent="0" lvl="0" marL="0" rtl="0" algn="l">
                        <a:spcBef>
                          <a:spcPts val="0"/>
                        </a:spcBef>
                        <a:spcAft>
                          <a:spcPts val="0"/>
                        </a:spcAft>
                        <a:buNone/>
                      </a:pPr>
                      <a:r>
                        <a:rPr b="1" lang="en" sz="1600">
                          <a:solidFill>
                            <a:schemeClr val="dk2"/>
                          </a:solidFill>
                        </a:rPr>
                        <a:t>Overall Coding</a:t>
                      </a:r>
                      <a:endParaRPr b="1" sz="1600">
                        <a:solidFill>
                          <a:schemeClr val="dk2"/>
                        </a:solidFill>
                      </a:endParaRPr>
                    </a:p>
                  </a:txBody>
                  <a:tcPr marT="91425" marB="91425" marR="91425" marL="91425"/>
                </a:tc>
                <a:tc>
                  <a:txBody>
                    <a:bodyPr/>
                    <a:lstStyle/>
                    <a:p>
                      <a:pPr indent="0" lvl="0" marL="0" rtl="0" algn="l">
                        <a:spcBef>
                          <a:spcPts val="0"/>
                        </a:spcBef>
                        <a:spcAft>
                          <a:spcPts val="0"/>
                        </a:spcAft>
                        <a:buNone/>
                      </a:pPr>
                      <a:r>
                        <a:rPr lang="en" sz="1600">
                          <a:solidFill>
                            <a:schemeClr val="dk2"/>
                          </a:solidFill>
                        </a:rPr>
                        <a:t>Masculine</a:t>
                      </a:r>
                      <a:endParaRPr sz="1600">
                        <a:solidFill>
                          <a:schemeClr val="dk2"/>
                        </a:solidFill>
                      </a:endParaRPr>
                    </a:p>
                  </a:txBody>
                  <a:tcPr marT="91425" marB="91425" marR="91425" marL="91425"/>
                </a:tc>
                <a:tc>
                  <a:txBody>
                    <a:bodyPr/>
                    <a:lstStyle/>
                    <a:p>
                      <a:pPr indent="0" lvl="0" marL="0" rtl="0" algn="l">
                        <a:spcBef>
                          <a:spcPts val="0"/>
                        </a:spcBef>
                        <a:spcAft>
                          <a:spcPts val="0"/>
                        </a:spcAft>
                        <a:buNone/>
                      </a:pPr>
                      <a:r>
                        <a:rPr lang="en" sz="1600">
                          <a:solidFill>
                            <a:schemeClr val="dk2"/>
                          </a:solidFill>
                        </a:rPr>
                        <a:t>Feminine</a:t>
                      </a:r>
                      <a:endParaRPr sz="1600">
                        <a:solidFill>
                          <a:schemeClr val="dk2"/>
                        </a:solidFill>
                      </a:endParaRPr>
                    </a:p>
                  </a:txBody>
                  <a:tcPr marT="91425" marB="91425" marR="91425" marL="91425"/>
                </a:tc>
                <a:tc>
                  <a:txBody>
                    <a:bodyPr/>
                    <a:lstStyle/>
                    <a:p>
                      <a:pPr indent="0" lvl="0" marL="0" rtl="0" algn="l">
                        <a:spcBef>
                          <a:spcPts val="0"/>
                        </a:spcBef>
                        <a:spcAft>
                          <a:spcPts val="0"/>
                        </a:spcAft>
                        <a:buNone/>
                      </a:pPr>
                      <a:r>
                        <a:rPr lang="en" sz="1600">
                          <a:solidFill>
                            <a:schemeClr val="dk2"/>
                          </a:solidFill>
                        </a:rPr>
                        <a:t>Masculine</a:t>
                      </a:r>
                      <a:endParaRPr sz="1600">
                        <a:solidFill>
                          <a:schemeClr val="dk2"/>
                        </a:solidFill>
                      </a:endParaRPr>
                    </a:p>
                  </a:txBody>
                  <a:tcPr marT="91425" marB="91425" marR="91425" marL="91425"/>
                </a:tc>
                <a:tc>
                  <a:txBody>
                    <a:bodyPr/>
                    <a:lstStyle/>
                    <a:p>
                      <a:pPr indent="0" lvl="0" marL="0" rtl="0" algn="l">
                        <a:spcBef>
                          <a:spcPts val="0"/>
                        </a:spcBef>
                        <a:spcAft>
                          <a:spcPts val="0"/>
                        </a:spcAft>
                        <a:buNone/>
                      </a:pPr>
                      <a:r>
                        <a:rPr lang="en" sz="1600">
                          <a:solidFill>
                            <a:schemeClr val="dk2"/>
                          </a:solidFill>
                        </a:rPr>
                        <a:t>Feminine</a:t>
                      </a:r>
                      <a:endParaRPr sz="1600">
                        <a:solidFill>
                          <a:schemeClr val="dk2"/>
                        </a:solidFill>
                      </a:endParaRPr>
                    </a:p>
                  </a:txBody>
                  <a:tcPr marT="91425" marB="91425" marR="91425" marL="91425"/>
                </a:tc>
              </a:tr>
              <a:tr h="609575">
                <a:tc>
                  <a:txBody>
                    <a:bodyPr/>
                    <a:lstStyle/>
                    <a:p>
                      <a:pPr indent="0" lvl="0" marL="0" rtl="0" algn="l">
                        <a:spcBef>
                          <a:spcPts val="0"/>
                        </a:spcBef>
                        <a:spcAft>
                          <a:spcPts val="0"/>
                        </a:spcAft>
                        <a:buNone/>
                      </a:pPr>
                      <a:r>
                        <a:rPr b="1" lang="en" sz="1600">
                          <a:solidFill>
                            <a:schemeClr val="dk2"/>
                          </a:solidFill>
                        </a:rPr>
                        <a:t>Masculine-coded words in ad</a:t>
                      </a:r>
                      <a:endParaRPr b="1" sz="1600">
                        <a:solidFill>
                          <a:schemeClr val="dk2"/>
                        </a:solidFill>
                      </a:endParaRPr>
                    </a:p>
                  </a:txBody>
                  <a:tcPr marT="91425" marB="91425" marR="91425" marL="91425"/>
                </a:tc>
                <a:tc>
                  <a:txBody>
                    <a:bodyPr/>
                    <a:lstStyle/>
                    <a:p>
                      <a:pPr indent="-203200" lvl="0" marL="342900" marR="0" rtl="0" algn="l">
                        <a:lnSpc>
                          <a:spcPct val="100000"/>
                        </a:lnSpc>
                        <a:spcBef>
                          <a:spcPts val="0"/>
                        </a:spcBef>
                        <a:spcAft>
                          <a:spcPts val="0"/>
                        </a:spcAft>
                        <a:buClr>
                          <a:schemeClr val="dk2"/>
                        </a:buClr>
                        <a:buSzPts val="1400"/>
                        <a:buChar char="●"/>
                      </a:pPr>
                      <a:r>
                        <a:rPr lang="en">
                          <a:solidFill>
                            <a:schemeClr val="dk2"/>
                          </a:solidFill>
                        </a:rPr>
                        <a:t>a</a:t>
                      </a:r>
                      <a:r>
                        <a:rPr lang="en">
                          <a:solidFill>
                            <a:schemeClr val="dk2"/>
                          </a:solidFill>
                        </a:rPr>
                        <a:t>nalyses</a:t>
                      </a:r>
                      <a:endParaRPr>
                        <a:solidFill>
                          <a:schemeClr val="dk2"/>
                        </a:solidFill>
                      </a:endParaRPr>
                    </a:p>
                    <a:p>
                      <a:pPr indent="-203200" lvl="0" marL="342900" marR="0" rtl="0" algn="l">
                        <a:lnSpc>
                          <a:spcPct val="100000"/>
                        </a:lnSpc>
                        <a:spcBef>
                          <a:spcPts val="0"/>
                        </a:spcBef>
                        <a:spcAft>
                          <a:spcPts val="0"/>
                        </a:spcAft>
                        <a:buClr>
                          <a:schemeClr val="dk2"/>
                        </a:buClr>
                        <a:buSzPts val="1400"/>
                        <a:buChar char="●"/>
                      </a:pPr>
                      <a:r>
                        <a:rPr lang="en">
                          <a:solidFill>
                            <a:schemeClr val="dk2"/>
                          </a:solidFill>
                        </a:rPr>
                        <a:t>analyze</a:t>
                      </a:r>
                      <a:endParaRPr>
                        <a:solidFill>
                          <a:schemeClr val="dk2"/>
                        </a:solidFill>
                      </a:endParaRPr>
                    </a:p>
                    <a:p>
                      <a:pPr indent="-203200" lvl="0" marL="342900" marR="0" rtl="0" algn="l">
                        <a:lnSpc>
                          <a:spcPct val="100000"/>
                        </a:lnSpc>
                        <a:spcBef>
                          <a:spcPts val="0"/>
                        </a:spcBef>
                        <a:spcAft>
                          <a:spcPts val="0"/>
                        </a:spcAft>
                        <a:buClr>
                          <a:schemeClr val="dk2"/>
                        </a:buClr>
                        <a:buSzPts val="1400"/>
                        <a:buChar char="●"/>
                      </a:pPr>
                      <a:r>
                        <a:rPr lang="en">
                          <a:solidFill>
                            <a:schemeClr val="dk2"/>
                          </a:solidFill>
                        </a:rPr>
                        <a:t>analytical</a:t>
                      </a:r>
                      <a:endParaRPr>
                        <a:solidFill>
                          <a:schemeClr val="dk2"/>
                        </a:solidFill>
                      </a:endParaRPr>
                    </a:p>
                    <a:p>
                      <a:pPr indent="-203200" lvl="0" marL="342900" marR="0" rtl="0" algn="l">
                        <a:lnSpc>
                          <a:spcPct val="100000"/>
                        </a:lnSpc>
                        <a:spcBef>
                          <a:spcPts val="0"/>
                        </a:spcBef>
                        <a:spcAft>
                          <a:spcPts val="0"/>
                        </a:spcAft>
                        <a:buClr>
                          <a:schemeClr val="dk2"/>
                        </a:buClr>
                        <a:buSzPts val="1400"/>
                        <a:buChar char="●"/>
                      </a:pPr>
                      <a:r>
                        <a:rPr lang="en">
                          <a:solidFill>
                            <a:schemeClr val="dk2"/>
                          </a:solidFill>
                        </a:rPr>
                        <a:t>competitive</a:t>
                      </a:r>
                      <a:endParaRPr>
                        <a:solidFill>
                          <a:schemeClr val="dk2"/>
                        </a:solidFill>
                      </a:endParaRPr>
                    </a:p>
                    <a:p>
                      <a:pPr indent="-203200" lvl="0" marL="342900" marR="0" rtl="0" algn="l">
                        <a:lnSpc>
                          <a:spcPct val="100000"/>
                        </a:lnSpc>
                        <a:spcBef>
                          <a:spcPts val="0"/>
                        </a:spcBef>
                        <a:spcAft>
                          <a:spcPts val="0"/>
                        </a:spcAft>
                        <a:buClr>
                          <a:schemeClr val="dk2"/>
                        </a:buClr>
                        <a:buSzPts val="1400"/>
                        <a:buChar char="●"/>
                      </a:pPr>
                      <a:r>
                        <a:rPr lang="en">
                          <a:solidFill>
                            <a:schemeClr val="dk2"/>
                          </a:solidFill>
                        </a:rPr>
                        <a:t>i</a:t>
                      </a:r>
                      <a:r>
                        <a:rPr lang="en">
                          <a:solidFill>
                            <a:schemeClr val="dk2"/>
                          </a:solidFill>
                        </a:rPr>
                        <a:t>ndependently</a:t>
                      </a:r>
                      <a:endParaRPr>
                        <a:solidFill>
                          <a:schemeClr val="dk2"/>
                        </a:solidFill>
                      </a:endParaRPr>
                    </a:p>
                  </a:txBody>
                  <a:tcPr marT="91425" marB="91425" marR="91425" marL="91425"/>
                </a:tc>
                <a:tc>
                  <a:txBody>
                    <a:bodyPr/>
                    <a:lstStyle/>
                    <a:p>
                      <a:pPr indent="-203200" lvl="0" marL="342900" marR="0" rtl="0" algn="l">
                        <a:lnSpc>
                          <a:spcPct val="100000"/>
                        </a:lnSpc>
                        <a:spcBef>
                          <a:spcPts val="0"/>
                        </a:spcBef>
                        <a:spcAft>
                          <a:spcPts val="0"/>
                        </a:spcAft>
                        <a:buClr>
                          <a:schemeClr val="dk2"/>
                        </a:buClr>
                        <a:buSzPts val="1400"/>
                        <a:buChar char="●"/>
                      </a:pPr>
                      <a:r>
                        <a:rPr lang="en">
                          <a:solidFill>
                            <a:schemeClr val="dk2"/>
                          </a:solidFill>
                        </a:rPr>
                        <a:t>independent</a:t>
                      </a:r>
                      <a:endParaRPr>
                        <a:solidFill>
                          <a:schemeClr val="dk2"/>
                        </a:solidFill>
                      </a:endParaRPr>
                    </a:p>
                  </a:txBody>
                  <a:tcPr marT="91425" marB="91425" marR="91425" marL="91425"/>
                </a:tc>
                <a:tc>
                  <a:txBody>
                    <a:bodyPr/>
                    <a:lstStyle/>
                    <a:p>
                      <a:pPr indent="-203200" lvl="0" marL="342900" marR="0" rtl="0" algn="l">
                        <a:lnSpc>
                          <a:spcPct val="100000"/>
                        </a:lnSpc>
                        <a:spcBef>
                          <a:spcPts val="0"/>
                        </a:spcBef>
                        <a:spcAft>
                          <a:spcPts val="0"/>
                        </a:spcAft>
                        <a:buClr>
                          <a:schemeClr val="dk2"/>
                        </a:buClr>
                        <a:buSzPts val="1400"/>
                        <a:buChar char="●"/>
                      </a:pPr>
                      <a:r>
                        <a:rPr lang="en">
                          <a:solidFill>
                            <a:schemeClr val="dk2"/>
                          </a:solidFill>
                        </a:rPr>
                        <a:t>decision</a:t>
                      </a:r>
                      <a:endParaRPr>
                        <a:solidFill>
                          <a:schemeClr val="dk2"/>
                        </a:solidFill>
                      </a:endParaRPr>
                    </a:p>
                    <a:p>
                      <a:pPr indent="-203200" lvl="0" marL="342900" marR="0" rtl="0" algn="l">
                        <a:lnSpc>
                          <a:spcPct val="100000"/>
                        </a:lnSpc>
                        <a:spcBef>
                          <a:spcPts val="0"/>
                        </a:spcBef>
                        <a:spcAft>
                          <a:spcPts val="0"/>
                        </a:spcAft>
                        <a:buClr>
                          <a:schemeClr val="dk2"/>
                        </a:buClr>
                        <a:buSzPts val="1400"/>
                        <a:buChar char="●"/>
                      </a:pPr>
                      <a:r>
                        <a:rPr lang="en">
                          <a:solidFill>
                            <a:schemeClr val="dk2"/>
                          </a:solidFill>
                        </a:rPr>
                        <a:t>driven</a:t>
                      </a:r>
                      <a:endParaRPr>
                        <a:solidFill>
                          <a:schemeClr val="dk2"/>
                        </a:solidFill>
                      </a:endParaRPr>
                    </a:p>
                    <a:p>
                      <a:pPr indent="-203200" lvl="0" marL="342900" marR="0" rtl="0" algn="l">
                        <a:lnSpc>
                          <a:spcPct val="100000"/>
                        </a:lnSpc>
                        <a:spcBef>
                          <a:spcPts val="0"/>
                        </a:spcBef>
                        <a:spcAft>
                          <a:spcPts val="0"/>
                        </a:spcAft>
                        <a:buClr>
                          <a:schemeClr val="dk2"/>
                        </a:buClr>
                        <a:buSzPts val="1400"/>
                        <a:buChar char="●"/>
                      </a:pPr>
                      <a:r>
                        <a:rPr lang="en">
                          <a:solidFill>
                            <a:schemeClr val="dk2"/>
                          </a:solidFill>
                        </a:rPr>
                        <a:t>leading</a:t>
                      </a:r>
                      <a:endParaRPr>
                        <a:solidFill>
                          <a:schemeClr val="dk2"/>
                        </a:solidFill>
                      </a:endParaRPr>
                    </a:p>
                  </a:txBody>
                  <a:tcPr marT="91425" marB="91425" marR="91425" marL="91425"/>
                </a:tc>
                <a:tc>
                  <a:txBody>
                    <a:bodyPr/>
                    <a:lstStyle/>
                    <a:p>
                      <a:pPr indent="-203200" lvl="0" marL="342900" marR="0" rtl="0" algn="l">
                        <a:lnSpc>
                          <a:spcPct val="100000"/>
                        </a:lnSpc>
                        <a:spcBef>
                          <a:spcPts val="0"/>
                        </a:spcBef>
                        <a:spcAft>
                          <a:spcPts val="0"/>
                        </a:spcAft>
                        <a:buClr>
                          <a:schemeClr val="dk2"/>
                        </a:buClr>
                        <a:buSzPts val="1400"/>
                        <a:buChar char="●"/>
                      </a:pPr>
                      <a:r>
                        <a:rPr lang="en">
                          <a:solidFill>
                            <a:schemeClr val="dk2"/>
                          </a:solidFill>
                        </a:rPr>
                        <a:t>analyze</a:t>
                      </a:r>
                      <a:endParaRPr>
                        <a:solidFill>
                          <a:schemeClr val="dk2"/>
                        </a:solidFill>
                      </a:endParaRPr>
                    </a:p>
                  </a:txBody>
                  <a:tcPr marT="91425" marB="91425" marR="91425" marL="91425"/>
                </a:tc>
              </a:tr>
              <a:tr h="914375">
                <a:tc>
                  <a:txBody>
                    <a:bodyPr/>
                    <a:lstStyle/>
                    <a:p>
                      <a:pPr indent="0" lvl="0" marL="0" rtl="0" algn="l">
                        <a:spcBef>
                          <a:spcPts val="0"/>
                        </a:spcBef>
                        <a:spcAft>
                          <a:spcPts val="0"/>
                        </a:spcAft>
                        <a:buNone/>
                      </a:pPr>
                      <a:r>
                        <a:rPr b="1" lang="en" sz="1600">
                          <a:solidFill>
                            <a:schemeClr val="dk2"/>
                          </a:solidFill>
                        </a:rPr>
                        <a:t>Feminine-coded words in ad</a:t>
                      </a:r>
                      <a:endParaRPr b="1" sz="1600">
                        <a:solidFill>
                          <a:schemeClr val="dk2"/>
                        </a:solidFill>
                      </a:endParaRPr>
                    </a:p>
                  </a:txBody>
                  <a:tcPr marT="91425" marB="91425" marR="91425" marL="91425"/>
                </a:tc>
                <a:tc>
                  <a:txBody>
                    <a:bodyPr/>
                    <a:lstStyle/>
                    <a:p>
                      <a:pPr indent="-203200" lvl="0" marL="342900" marR="0" rtl="0" algn="l">
                        <a:lnSpc>
                          <a:spcPct val="100000"/>
                        </a:lnSpc>
                        <a:spcBef>
                          <a:spcPts val="0"/>
                        </a:spcBef>
                        <a:spcAft>
                          <a:spcPts val="0"/>
                        </a:spcAft>
                        <a:buClr>
                          <a:schemeClr val="dk2"/>
                        </a:buClr>
                        <a:buSzPts val="1400"/>
                        <a:buChar char="●"/>
                      </a:pPr>
                      <a:r>
                        <a:rPr lang="en">
                          <a:solidFill>
                            <a:schemeClr val="dk2"/>
                          </a:solidFill>
                        </a:rPr>
                        <a:t>understand</a:t>
                      </a:r>
                      <a:endParaRPr>
                        <a:solidFill>
                          <a:schemeClr val="dk2"/>
                        </a:solidFill>
                      </a:endParaRPr>
                    </a:p>
                    <a:p>
                      <a:pPr indent="-203200" lvl="0" marL="342900" marR="0" rtl="0" algn="l">
                        <a:lnSpc>
                          <a:spcPct val="100000"/>
                        </a:lnSpc>
                        <a:spcBef>
                          <a:spcPts val="0"/>
                        </a:spcBef>
                        <a:spcAft>
                          <a:spcPts val="0"/>
                        </a:spcAft>
                        <a:buClr>
                          <a:schemeClr val="dk2"/>
                        </a:buClr>
                        <a:buSzPts val="1400"/>
                        <a:buChar char="●"/>
                      </a:pPr>
                      <a:r>
                        <a:rPr lang="en">
                          <a:solidFill>
                            <a:schemeClr val="dk2"/>
                          </a:solidFill>
                        </a:rPr>
                        <a:t>committed</a:t>
                      </a:r>
                      <a:endParaRPr>
                        <a:solidFill>
                          <a:schemeClr val="dk2"/>
                        </a:solidFill>
                      </a:endParaRPr>
                    </a:p>
                  </a:txBody>
                  <a:tcPr marT="91425" marB="91425" marR="91425" marL="91425"/>
                </a:tc>
                <a:tc>
                  <a:txBody>
                    <a:bodyPr/>
                    <a:lstStyle/>
                    <a:p>
                      <a:pPr indent="-203200" lvl="0" marL="342900" marR="0" rtl="0" algn="l">
                        <a:lnSpc>
                          <a:spcPct val="100000"/>
                        </a:lnSpc>
                        <a:spcBef>
                          <a:spcPts val="0"/>
                        </a:spcBef>
                        <a:spcAft>
                          <a:spcPts val="0"/>
                        </a:spcAft>
                        <a:buClr>
                          <a:schemeClr val="dk2"/>
                        </a:buClr>
                        <a:buSzPts val="1400"/>
                        <a:buChar char="●"/>
                      </a:pPr>
                      <a:r>
                        <a:rPr lang="en">
                          <a:solidFill>
                            <a:schemeClr val="dk2"/>
                          </a:solidFill>
                        </a:rPr>
                        <a:t>commitment</a:t>
                      </a:r>
                      <a:endParaRPr>
                        <a:solidFill>
                          <a:schemeClr val="dk2"/>
                        </a:solidFill>
                      </a:endParaRPr>
                    </a:p>
                    <a:p>
                      <a:pPr indent="-203200" lvl="0" marL="342900" marR="0" rtl="0" algn="l">
                        <a:lnSpc>
                          <a:spcPct val="100000"/>
                        </a:lnSpc>
                        <a:spcBef>
                          <a:spcPts val="0"/>
                        </a:spcBef>
                        <a:spcAft>
                          <a:spcPts val="0"/>
                        </a:spcAft>
                        <a:buClr>
                          <a:schemeClr val="dk2"/>
                        </a:buClr>
                        <a:buSzPts val="1400"/>
                        <a:buChar char="●"/>
                      </a:pPr>
                      <a:r>
                        <a:rPr lang="en">
                          <a:solidFill>
                            <a:schemeClr val="dk2"/>
                          </a:solidFill>
                        </a:rPr>
                        <a:t>collaborate</a:t>
                      </a:r>
                      <a:endParaRPr>
                        <a:solidFill>
                          <a:schemeClr val="dk2"/>
                        </a:solidFill>
                      </a:endParaRPr>
                    </a:p>
                    <a:p>
                      <a:pPr indent="-203200" lvl="0" marL="342900" marR="0" rtl="0" algn="l">
                        <a:lnSpc>
                          <a:spcPct val="100000"/>
                        </a:lnSpc>
                        <a:spcBef>
                          <a:spcPts val="0"/>
                        </a:spcBef>
                        <a:spcAft>
                          <a:spcPts val="0"/>
                        </a:spcAft>
                        <a:buClr>
                          <a:schemeClr val="dk2"/>
                        </a:buClr>
                        <a:buSzPts val="1400"/>
                        <a:buChar char="●"/>
                      </a:pPr>
                      <a:r>
                        <a:rPr lang="en">
                          <a:solidFill>
                            <a:schemeClr val="dk2"/>
                          </a:solidFill>
                        </a:rPr>
                        <a:t>enthusiastic</a:t>
                      </a:r>
                      <a:endParaRPr>
                        <a:solidFill>
                          <a:schemeClr val="dk2"/>
                        </a:solidFill>
                      </a:endParaRPr>
                    </a:p>
                    <a:p>
                      <a:pPr indent="-203200" lvl="0" marL="342900" marR="0" rtl="0" algn="l">
                        <a:lnSpc>
                          <a:spcPct val="100000"/>
                        </a:lnSpc>
                        <a:spcBef>
                          <a:spcPts val="0"/>
                        </a:spcBef>
                        <a:spcAft>
                          <a:spcPts val="0"/>
                        </a:spcAft>
                        <a:buClr>
                          <a:schemeClr val="dk2"/>
                        </a:buClr>
                        <a:buSzPts val="1400"/>
                        <a:buChar char="●"/>
                      </a:pPr>
                      <a:r>
                        <a:rPr lang="en">
                          <a:solidFill>
                            <a:schemeClr val="dk2"/>
                          </a:solidFill>
                        </a:rPr>
                        <a:t>collaborative</a:t>
                      </a:r>
                      <a:endParaRPr>
                        <a:solidFill>
                          <a:schemeClr val="dk2"/>
                        </a:solidFill>
                      </a:endParaRPr>
                    </a:p>
                  </a:txBody>
                  <a:tcPr marT="91425" marB="91425" marR="91425" marL="91425"/>
                </a:tc>
                <a:tc>
                  <a:txBody>
                    <a:bodyPr/>
                    <a:lstStyle/>
                    <a:p>
                      <a:pPr indent="-203200" lvl="0" marL="342900" marR="0" rtl="0" algn="l">
                        <a:lnSpc>
                          <a:spcPct val="100000"/>
                        </a:lnSpc>
                        <a:spcBef>
                          <a:spcPts val="0"/>
                        </a:spcBef>
                        <a:spcAft>
                          <a:spcPts val="0"/>
                        </a:spcAft>
                        <a:buClr>
                          <a:schemeClr val="dk2"/>
                        </a:buClr>
                        <a:buSzPts val="1400"/>
                        <a:buChar char="●"/>
                      </a:pPr>
                      <a:r>
                        <a:rPr lang="en">
                          <a:solidFill>
                            <a:schemeClr val="dk2"/>
                          </a:solidFill>
                        </a:rPr>
                        <a:t>support</a:t>
                      </a:r>
                      <a:endParaRPr>
                        <a:solidFill>
                          <a:schemeClr val="dk2"/>
                        </a:solidFill>
                      </a:endParaRPr>
                    </a:p>
                  </a:txBody>
                  <a:tcPr marT="91425" marB="91425" marR="91425" marL="91425"/>
                </a:tc>
                <a:tc>
                  <a:txBody>
                    <a:bodyPr/>
                    <a:lstStyle/>
                    <a:p>
                      <a:pPr indent="-203200" lvl="0" marL="342900" marR="0" rtl="0" algn="l">
                        <a:lnSpc>
                          <a:spcPct val="100000"/>
                        </a:lnSpc>
                        <a:spcBef>
                          <a:spcPts val="0"/>
                        </a:spcBef>
                        <a:spcAft>
                          <a:spcPts val="0"/>
                        </a:spcAft>
                        <a:buClr>
                          <a:schemeClr val="dk2"/>
                        </a:buClr>
                        <a:buSzPts val="1400"/>
                        <a:buChar char="●"/>
                      </a:pPr>
                      <a:r>
                        <a:rPr lang="en">
                          <a:solidFill>
                            <a:schemeClr val="dk2"/>
                          </a:solidFill>
                        </a:rPr>
                        <a:t>collaborate</a:t>
                      </a:r>
                      <a:endParaRPr>
                        <a:solidFill>
                          <a:schemeClr val="dk2"/>
                        </a:solidFill>
                      </a:endParaRPr>
                    </a:p>
                    <a:p>
                      <a:pPr indent="-203200" lvl="0" marL="342900" marR="0" rtl="0" algn="l">
                        <a:lnSpc>
                          <a:spcPct val="100000"/>
                        </a:lnSpc>
                        <a:spcBef>
                          <a:spcPts val="0"/>
                        </a:spcBef>
                        <a:spcAft>
                          <a:spcPts val="0"/>
                        </a:spcAft>
                        <a:buClr>
                          <a:schemeClr val="dk2"/>
                        </a:buClr>
                        <a:buSzPts val="1400"/>
                        <a:buChar char="●"/>
                      </a:pPr>
                      <a:r>
                        <a:rPr lang="en">
                          <a:solidFill>
                            <a:schemeClr val="dk2"/>
                          </a:solidFill>
                        </a:rPr>
                        <a:t>collaborative</a:t>
                      </a:r>
                      <a:endParaRPr>
                        <a:solidFill>
                          <a:schemeClr val="dk2"/>
                        </a:solidFill>
                      </a:endParaRPr>
                    </a:p>
                  </a:txBody>
                  <a:tcPr marT="91425" marB="91425" marR="91425" marL="91425"/>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76"/>
          <p:cNvSpPr txBox="1"/>
          <p:nvPr>
            <p:ph idx="1" type="body"/>
          </p:nvPr>
        </p:nvSpPr>
        <p:spPr>
          <a:xfrm>
            <a:off x="311700" y="1463040"/>
            <a:ext cx="8520600" cy="30876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lang="en" sz="2000"/>
              <a:t>Understanding Bias</a:t>
            </a:r>
            <a:endParaRPr sz="2000"/>
          </a:p>
          <a:p>
            <a:pPr indent="-355600" lvl="0" marL="457200" rtl="0" algn="l">
              <a:spcBef>
                <a:spcPts val="0"/>
              </a:spcBef>
              <a:spcAft>
                <a:spcPts val="0"/>
              </a:spcAft>
              <a:buSzPts val="2000"/>
              <a:buChar char="●"/>
            </a:pPr>
            <a:r>
              <a:rPr lang="en" sz="2000"/>
              <a:t>Impact of Unconscious Bias</a:t>
            </a:r>
            <a:endParaRPr sz="2000"/>
          </a:p>
          <a:p>
            <a:pPr indent="-355600" lvl="0" marL="457200" rtl="0" algn="l">
              <a:spcBef>
                <a:spcPts val="0"/>
              </a:spcBef>
              <a:spcAft>
                <a:spcPts val="0"/>
              </a:spcAft>
              <a:buSzPts val="2000"/>
              <a:buChar char="●"/>
            </a:pPr>
            <a:r>
              <a:rPr lang="en" sz="2000" u="sng"/>
              <a:t>Conscious Solutions and Strategies</a:t>
            </a:r>
            <a:endParaRPr sz="2000"/>
          </a:p>
        </p:txBody>
      </p:sp>
      <p:sp>
        <p:nvSpPr>
          <p:cNvPr id="501" name="Google Shape;501;p76"/>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Agenda</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77"/>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Bias-Busting Strategies</a:t>
            </a:r>
            <a:br>
              <a:rPr lang="en"/>
            </a:br>
            <a:r>
              <a:rPr b="0" lang="en" sz="800">
                <a:solidFill>
                  <a:schemeClr val="lt2"/>
                </a:solidFill>
                <a:latin typeface="Arial"/>
                <a:ea typeface="Arial"/>
                <a:cs typeface="Arial"/>
                <a:sym typeface="Arial"/>
              </a:rPr>
              <a:t>https://www.youtube.com/watch?v=K-n7el87Dmo; https://doi.org/10.4300/JGME-D-21-00598.1</a:t>
            </a:r>
            <a:endParaRPr b="0" sz="800">
              <a:solidFill>
                <a:schemeClr val="lt2"/>
              </a:solidFill>
              <a:latin typeface="Arial"/>
              <a:ea typeface="Arial"/>
              <a:cs typeface="Arial"/>
              <a:sym typeface="Arial"/>
            </a:endParaRPr>
          </a:p>
        </p:txBody>
      </p:sp>
      <p:sp>
        <p:nvSpPr>
          <p:cNvPr id="507" name="Google Shape;507;p77"/>
          <p:cNvSpPr txBox="1"/>
          <p:nvPr>
            <p:ph idx="1" type="body"/>
          </p:nvPr>
        </p:nvSpPr>
        <p:spPr>
          <a:xfrm>
            <a:off x="311700" y="1463040"/>
            <a:ext cx="8520600" cy="3087600"/>
          </a:xfrm>
          <a:prstGeom prst="rect">
            <a:avLst/>
          </a:prstGeom>
        </p:spPr>
        <p:txBody>
          <a:bodyPr anchorCtr="0" anchor="t" bIns="91425" lIns="91425" spcFirstLastPara="1" rIns="91425" wrap="square" tIns="91425">
            <a:noAutofit/>
          </a:bodyPr>
          <a:lstStyle/>
          <a:p>
            <a:pPr indent="-381000" lvl="0" marL="457200" rtl="0" algn="l">
              <a:lnSpc>
                <a:spcPct val="100000"/>
              </a:lnSpc>
              <a:spcBef>
                <a:spcPts val="0"/>
              </a:spcBef>
              <a:spcAft>
                <a:spcPts val="0"/>
              </a:spcAft>
              <a:buClr>
                <a:srgbClr val="595959"/>
              </a:buClr>
              <a:buSzPts val="2400"/>
              <a:buFont typeface="Source Sans Pro"/>
              <a:buAutoNum type="arabicPeriod"/>
            </a:pPr>
            <a:r>
              <a:rPr lang="en" sz="2400">
                <a:solidFill>
                  <a:srgbClr val="595959"/>
                </a:solidFill>
                <a:latin typeface="Source Sans Pro"/>
                <a:ea typeface="Source Sans Pro"/>
                <a:cs typeface="Source Sans Pro"/>
                <a:sym typeface="Source Sans Pro"/>
              </a:rPr>
              <a:t>Identify and acknowledge your biases</a:t>
            </a:r>
            <a:br>
              <a:rPr lang="en" sz="2400">
                <a:solidFill>
                  <a:srgbClr val="595959"/>
                </a:solidFill>
                <a:latin typeface="Source Sans Pro"/>
                <a:ea typeface="Source Sans Pro"/>
                <a:cs typeface="Source Sans Pro"/>
                <a:sym typeface="Source Sans Pro"/>
              </a:rPr>
            </a:br>
            <a:r>
              <a:rPr lang="en">
                <a:solidFill>
                  <a:srgbClr val="595959"/>
                </a:solidFill>
              </a:rPr>
              <a:t>Project implicit (implicit.harvard.edu)</a:t>
            </a:r>
            <a:endParaRPr>
              <a:solidFill>
                <a:srgbClr val="595959"/>
              </a:solidFill>
            </a:endParaRPr>
          </a:p>
          <a:p>
            <a:pPr indent="-381000" lvl="0" marL="457200" rtl="0" algn="l">
              <a:lnSpc>
                <a:spcPct val="100000"/>
              </a:lnSpc>
              <a:spcBef>
                <a:spcPts val="1000"/>
              </a:spcBef>
              <a:spcAft>
                <a:spcPts val="0"/>
              </a:spcAft>
              <a:buClr>
                <a:srgbClr val="595959"/>
              </a:buClr>
              <a:buSzPts val="2400"/>
              <a:buFont typeface="Source Sans Pro"/>
              <a:buAutoNum type="arabicPeriod"/>
            </a:pPr>
            <a:r>
              <a:rPr lang="en" sz="2400">
                <a:solidFill>
                  <a:srgbClr val="595959"/>
                </a:solidFill>
                <a:latin typeface="Source Sans Pro"/>
                <a:ea typeface="Source Sans Pro"/>
                <a:cs typeface="Source Sans Pro"/>
                <a:sym typeface="Source Sans Pro"/>
              </a:rPr>
              <a:t>Identify your triggers</a:t>
            </a:r>
            <a:br>
              <a:rPr lang="en" sz="2400">
                <a:solidFill>
                  <a:srgbClr val="595959"/>
                </a:solidFill>
                <a:latin typeface="Source Sans Pro"/>
                <a:ea typeface="Source Sans Pro"/>
                <a:cs typeface="Source Sans Pro"/>
                <a:sym typeface="Source Sans Pro"/>
              </a:rPr>
            </a:br>
            <a:r>
              <a:rPr lang="en">
                <a:solidFill>
                  <a:srgbClr val="595959"/>
                </a:solidFill>
              </a:rPr>
              <a:t>Locations, tasks, individuals, groups, health, stress, hunger</a:t>
            </a:r>
            <a:endParaRPr>
              <a:solidFill>
                <a:srgbClr val="595959"/>
              </a:solidFill>
            </a:endParaRPr>
          </a:p>
          <a:p>
            <a:pPr indent="-381000" lvl="0" marL="457200" rtl="0" algn="l">
              <a:lnSpc>
                <a:spcPct val="100000"/>
              </a:lnSpc>
              <a:spcBef>
                <a:spcPts val="1000"/>
              </a:spcBef>
              <a:spcAft>
                <a:spcPts val="0"/>
              </a:spcAft>
              <a:buSzPts val="2400"/>
              <a:buFont typeface="Source Sans Pro"/>
              <a:buAutoNum type="arabicPeriod"/>
            </a:pPr>
            <a:r>
              <a:rPr lang="en" sz="2400">
                <a:latin typeface="Source Sans Pro"/>
                <a:ea typeface="Source Sans Pro"/>
                <a:cs typeface="Source Sans Pro"/>
                <a:sym typeface="Source Sans Pro"/>
              </a:rPr>
              <a:t>Pause and slow down, in the moment</a:t>
            </a:r>
            <a:br>
              <a:rPr lang="en" sz="2400">
                <a:latin typeface="Source Sans Pro"/>
                <a:ea typeface="Source Sans Pro"/>
                <a:cs typeface="Source Sans Pro"/>
                <a:sym typeface="Source Sans Pro"/>
              </a:rPr>
            </a:br>
            <a:r>
              <a:rPr lang="en"/>
              <a:t>Take 3 deep breaths, drink some water, review your notes</a:t>
            </a:r>
            <a:endParaRPr/>
          </a:p>
          <a:p>
            <a:pPr indent="-381000" lvl="0" marL="457200" rtl="0" algn="l">
              <a:lnSpc>
                <a:spcPct val="100000"/>
              </a:lnSpc>
              <a:spcBef>
                <a:spcPts val="1000"/>
              </a:spcBef>
              <a:spcAft>
                <a:spcPts val="1000"/>
              </a:spcAft>
              <a:buSzPts val="2400"/>
              <a:buFont typeface="Source Sans Pro"/>
              <a:buAutoNum type="arabicPeriod"/>
            </a:pPr>
            <a:r>
              <a:rPr lang="en" sz="2400">
                <a:latin typeface="Source Sans Pro"/>
                <a:ea typeface="Source Sans Pro"/>
                <a:cs typeface="Source Sans Pro"/>
                <a:sym typeface="Source Sans Pro"/>
              </a:rPr>
              <a:t>Make small, consistent changes in your behavior</a:t>
            </a:r>
            <a:br>
              <a:rPr lang="en" sz="2400">
                <a:latin typeface="Source Sans Pro"/>
                <a:ea typeface="Source Sans Pro"/>
                <a:cs typeface="Source Sans Pro"/>
                <a:sym typeface="Source Sans Pro"/>
              </a:rPr>
            </a:br>
            <a:r>
              <a:rPr lang="en"/>
              <a:t>Ask for different opinions, eat lunch in a different seat, invite someone new to lead a meeting, standardize interview or review questions, check yourself for biases</a:t>
            </a:r>
            <a:endParaRPr/>
          </a:p>
        </p:txBody>
      </p:sp>
      <p:pic>
        <p:nvPicPr>
          <p:cNvPr id="508" name="Google Shape;508;p77"/>
          <p:cNvPicPr preferRelativeResize="0"/>
          <p:nvPr/>
        </p:nvPicPr>
        <p:blipFill>
          <a:blip r:embed="rId3">
            <a:alphaModFix/>
          </a:blip>
          <a:stretch>
            <a:fillRect/>
          </a:stretch>
        </p:blipFill>
        <p:spPr>
          <a:xfrm>
            <a:off x="8972650" y="4791890"/>
            <a:ext cx="91440" cy="9144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7">
                                            <p:txEl>
                                              <p:pRg end="0" st="0"/>
                                            </p:txEl>
                                          </p:spTgt>
                                        </p:tgtEl>
                                        <p:attrNameLst>
                                          <p:attrName>style.visibility</p:attrName>
                                        </p:attrNameLst>
                                      </p:cBhvr>
                                      <p:to>
                                        <p:strVal val="visible"/>
                                      </p:to>
                                    </p:set>
                                    <p:animEffect filter="fade" transition="in">
                                      <p:cBhvr>
                                        <p:cTn dur="1"/>
                                        <p:tgtEl>
                                          <p:spTgt spid="50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7">
                                            <p:txEl>
                                              <p:pRg end="1" st="1"/>
                                            </p:txEl>
                                          </p:spTgt>
                                        </p:tgtEl>
                                        <p:attrNameLst>
                                          <p:attrName>style.visibility</p:attrName>
                                        </p:attrNameLst>
                                      </p:cBhvr>
                                      <p:to>
                                        <p:strVal val="visible"/>
                                      </p:to>
                                    </p:set>
                                    <p:animEffect filter="fade" transition="in">
                                      <p:cBhvr>
                                        <p:cTn dur="1"/>
                                        <p:tgtEl>
                                          <p:spTgt spid="50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7">
                                            <p:txEl>
                                              <p:pRg end="2" st="2"/>
                                            </p:txEl>
                                          </p:spTgt>
                                        </p:tgtEl>
                                        <p:attrNameLst>
                                          <p:attrName>style.visibility</p:attrName>
                                        </p:attrNameLst>
                                      </p:cBhvr>
                                      <p:to>
                                        <p:strVal val="visible"/>
                                      </p:to>
                                    </p:set>
                                    <p:animEffect filter="fade" transition="in">
                                      <p:cBhvr>
                                        <p:cTn dur="1"/>
                                        <p:tgtEl>
                                          <p:spTgt spid="50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7">
                                            <p:txEl>
                                              <p:pRg end="3" st="3"/>
                                            </p:txEl>
                                          </p:spTgt>
                                        </p:tgtEl>
                                        <p:attrNameLst>
                                          <p:attrName>style.visibility</p:attrName>
                                        </p:attrNameLst>
                                      </p:cBhvr>
                                      <p:to>
                                        <p:strVal val="visible"/>
                                      </p:to>
                                    </p:set>
                                    <p:animEffect filter="fade" transition="in">
                                      <p:cBhvr>
                                        <p:cTn dur="1"/>
                                        <p:tgtEl>
                                          <p:spTgt spid="507">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508"/>
                                        </p:tgtEl>
                                        <p:attrNameLst>
                                          <p:attrName>style.visibility</p:attrName>
                                        </p:attrNameLst>
                                      </p:cBhvr>
                                      <p:to>
                                        <p:strVal val="visible"/>
                                      </p:to>
                                    </p:set>
                                    <p:animEffect filter="fade" transition="in">
                                      <p:cBhvr>
                                        <p:cTn dur="1000"/>
                                        <p:tgtEl>
                                          <p:spTgt spid="5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78"/>
          <p:cNvSpPr txBox="1"/>
          <p:nvPr>
            <p:ph idx="1" type="body"/>
          </p:nvPr>
        </p:nvSpPr>
        <p:spPr>
          <a:xfrm>
            <a:off x="311700" y="1463040"/>
            <a:ext cx="8520600" cy="3087600"/>
          </a:xfrm>
          <a:prstGeom prst="rect">
            <a:avLst/>
          </a:prstGeom>
        </p:spPr>
        <p:txBody>
          <a:bodyPr anchorCtr="0" anchor="t" bIns="91425" lIns="91425" spcFirstLastPara="1" rIns="91425" wrap="square" tIns="91425">
            <a:noAutofit/>
          </a:bodyPr>
          <a:lstStyle/>
          <a:p>
            <a:pPr indent="-381000" lvl="0" marL="457200" rtl="0" algn="l">
              <a:lnSpc>
                <a:spcPct val="100000"/>
              </a:lnSpc>
              <a:spcBef>
                <a:spcPts val="0"/>
              </a:spcBef>
              <a:spcAft>
                <a:spcPts val="0"/>
              </a:spcAft>
              <a:buSzPts val="2400"/>
              <a:buFont typeface="Source Sans Pro"/>
              <a:buChar char="●"/>
            </a:pPr>
            <a:r>
              <a:rPr lang="en" sz="2400">
                <a:latin typeface="Source Sans Pro"/>
                <a:ea typeface="Source Sans Pro"/>
                <a:cs typeface="Source Sans Pro"/>
                <a:sym typeface="Source Sans Pro"/>
              </a:rPr>
              <a:t>Train the hiring committee</a:t>
            </a:r>
            <a:br>
              <a:rPr lang="en" sz="2400">
                <a:latin typeface="Source Sans Pro"/>
                <a:ea typeface="Source Sans Pro"/>
                <a:cs typeface="Source Sans Pro"/>
                <a:sym typeface="Source Sans Pro"/>
              </a:rPr>
            </a:br>
            <a:r>
              <a:rPr lang="en"/>
              <a:t>Review strategies for identifying and mitigating unconscious bias</a:t>
            </a:r>
            <a:endParaRPr/>
          </a:p>
          <a:p>
            <a:pPr indent="-381000" lvl="0" marL="457200" rtl="0" algn="l">
              <a:lnSpc>
                <a:spcPct val="100000"/>
              </a:lnSpc>
              <a:spcBef>
                <a:spcPts val="1000"/>
              </a:spcBef>
              <a:spcAft>
                <a:spcPts val="0"/>
              </a:spcAft>
              <a:buClr>
                <a:srgbClr val="595959"/>
              </a:buClr>
              <a:buSzPts val="2400"/>
              <a:buFont typeface="Source Sans Pro"/>
              <a:buChar char="●"/>
            </a:pPr>
            <a:r>
              <a:rPr lang="en" sz="2400">
                <a:solidFill>
                  <a:srgbClr val="595959"/>
                </a:solidFill>
                <a:latin typeface="Source Sans Pro"/>
                <a:ea typeface="Source Sans Pro"/>
                <a:cs typeface="Source Sans Pro"/>
                <a:sym typeface="Source Sans Pro"/>
              </a:rPr>
              <a:t>Increase the candidate pool</a:t>
            </a:r>
            <a:br>
              <a:rPr lang="en" sz="2400">
                <a:solidFill>
                  <a:srgbClr val="595959"/>
                </a:solidFill>
                <a:latin typeface="Source Sans Pro"/>
                <a:ea typeface="Source Sans Pro"/>
                <a:cs typeface="Source Sans Pro"/>
                <a:sym typeface="Source Sans Pro"/>
              </a:rPr>
            </a:br>
            <a:r>
              <a:rPr lang="en">
                <a:solidFill>
                  <a:srgbClr val="595959"/>
                </a:solidFill>
              </a:rPr>
              <a:t>Use targeted ads, outreach, and recruitment to reach diverse candidates</a:t>
            </a:r>
            <a:endParaRPr>
              <a:solidFill>
                <a:srgbClr val="595959"/>
              </a:solidFill>
            </a:endParaRPr>
          </a:p>
          <a:p>
            <a:pPr indent="-381000" lvl="0" marL="457200" rtl="0" algn="l">
              <a:lnSpc>
                <a:spcPct val="100000"/>
              </a:lnSpc>
              <a:spcBef>
                <a:spcPts val="1000"/>
              </a:spcBef>
              <a:spcAft>
                <a:spcPts val="0"/>
              </a:spcAft>
              <a:buClr>
                <a:srgbClr val="595959"/>
              </a:buClr>
              <a:buSzPts val="2400"/>
              <a:buFont typeface="Source Sans Pro"/>
              <a:buChar char="●"/>
            </a:pPr>
            <a:r>
              <a:rPr lang="en" sz="2400">
                <a:solidFill>
                  <a:srgbClr val="595959"/>
                </a:solidFill>
                <a:latin typeface="Source Sans Pro"/>
                <a:ea typeface="Source Sans Pro"/>
                <a:cs typeface="Source Sans Pro"/>
                <a:sym typeface="Source Sans Pro"/>
              </a:rPr>
              <a:t>Holistic review</a:t>
            </a:r>
            <a:br>
              <a:rPr lang="en" sz="2400">
                <a:solidFill>
                  <a:srgbClr val="595959"/>
                </a:solidFill>
                <a:latin typeface="Source Sans Pro"/>
                <a:ea typeface="Source Sans Pro"/>
                <a:cs typeface="Source Sans Pro"/>
                <a:sym typeface="Source Sans Pro"/>
              </a:rPr>
            </a:br>
            <a:r>
              <a:rPr lang="en">
                <a:solidFill>
                  <a:srgbClr val="595959"/>
                </a:solidFill>
              </a:rPr>
              <a:t>Consider broad experience and skills, not just conventional metrics (like GPA)</a:t>
            </a:r>
            <a:endParaRPr>
              <a:solidFill>
                <a:srgbClr val="595959"/>
              </a:solidFill>
            </a:endParaRPr>
          </a:p>
          <a:p>
            <a:pPr indent="-381000" lvl="0" marL="457200" rtl="0" algn="l">
              <a:lnSpc>
                <a:spcPct val="100000"/>
              </a:lnSpc>
              <a:spcBef>
                <a:spcPts val="1000"/>
              </a:spcBef>
              <a:spcAft>
                <a:spcPts val="1000"/>
              </a:spcAft>
              <a:buSzPts val="2400"/>
              <a:buFont typeface="Source Sans Pro"/>
              <a:buChar char="●"/>
            </a:pPr>
            <a:r>
              <a:rPr lang="en" sz="2400">
                <a:latin typeface="Source Sans Pro"/>
                <a:ea typeface="Source Sans Pro"/>
                <a:cs typeface="Source Sans Pro"/>
                <a:sym typeface="Source Sans Pro"/>
              </a:rPr>
              <a:t>Structured interviews</a:t>
            </a:r>
            <a:br>
              <a:rPr lang="en" sz="2400">
                <a:latin typeface="Source Sans Pro"/>
                <a:ea typeface="Source Sans Pro"/>
                <a:cs typeface="Source Sans Pro"/>
                <a:sym typeface="Source Sans Pro"/>
              </a:rPr>
            </a:br>
            <a:r>
              <a:rPr lang="en"/>
              <a:t>Identify questions in advance and use them for all candidates</a:t>
            </a:r>
            <a:endParaRPr/>
          </a:p>
        </p:txBody>
      </p:sp>
      <p:sp>
        <p:nvSpPr>
          <p:cNvPr id="514" name="Google Shape;514;p78"/>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Example: Strategies for Hiring</a:t>
            </a:r>
            <a:br>
              <a:rPr lang="en"/>
            </a:br>
            <a:r>
              <a:rPr b="0" lang="en" sz="800">
                <a:solidFill>
                  <a:schemeClr val="lt2"/>
                </a:solidFill>
                <a:latin typeface="Arial"/>
                <a:ea typeface="Arial"/>
                <a:cs typeface="Arial"/>
                <a:sym typeface="Arial"/>
              </a:rPr>
              <a:t>https://doi.org/10.1016/j.jacr.2021.04.006</a:t>
            </a:r>
            <a:endParaRPr b="0" sz="3100">
              <a:solidFill>
                <a:schemeClr val="lt2"/>
              </a:solidFill>
            </a:endParaRPr>
          </a:p>
        </p:txBody>
      </p:sp>
      <p:pic>
        <p:nvPicPr>
          <p:cNvPr id="515" name="Google Shape;515;p78"/>
          <p:cNvPicPr preferRelativeResize="0"/>
          <p:nvPr/>
        </p:nvPicPr>
        <p:blipFill>
          <a:blip r:embed="rId3">
            <a:alphaModFix/>
          </a:blip>
          <a:stretch>
            <a:fillRect/>
          </a:stretch>
        </p:blipFill>
        <p:spPr>
          <a:xfrm>
            <a:off x="8972650" y="4791890"/>
            <a:ext cx="91440" cy="9144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3">
                                            <p:txEl>
                                              <p:pRg end="0" st="0"/>
                                            </p:txEl>
                                          </p:spTgt>
                                        </p:tgtEl>
                                        <p:attrNameLst>
                                          <p:attrName>style.visibility</p:attrName>
                                        </p:attrNameLst>
                                      </p:cBhvr>
                                      <p:to>
                                        <p:strVal val="visible"/>
                                      </p:to>
                                    </p:set>
                                    <p:animEffect filter="fade" transition="in">
                                      <p:cBhvr>
                                        <p:cTn dur="1"/>
                                        <p:tgtEl>
                                          <p:spTgt spid="51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3">
                                            <p:txEl>
                                              <p:pRg end="1" st="1"/>
                                            </p:txEl>
                                          </p:spTgt>
                                        </p:tgtEl>
                                        <p:attrNameLst>
                                          <p:attrName>style.visibility</p:attrName>
                                        </p:attrNameLst>
                                      </p:cBhvr>
                                      <p:to>
                                        <p:strVal val="visible"/>
                                      </p:to>
                                    </p:set>
                                    <p:animEffect filter="fade" transition="in">
                                      <p:cBhvr>
                                        <p:cTn dur="1"/>
                                        <p:tgtEl>
                                          <p:spTgt spid="51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3">
                                            <p:txEl>
                                              <p:pRg end="2" st="2"/>
                                            </p:txEl>
                                          </p:spTgt>
                                        </p:tgtEl>
                                        <p:attrNameLst>
                                          <p:attrName>style.visibility</p:attrName>
                                        </p:attrNameLst>
                                      </p:cBhvr>
                                      <p:to>
                                        <p:strVal val="visible"/>
                                      </p:to>
                                    </p:set>
                                    <p:animEffect filter="fade" transition="in">
                                      <p:cBhvr>
                                        <p:cTn dur="1"/>
                                        <p:tgtEl>
                                          <p:spTgt spid="51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3">
                                            <p:txEl>
                                              <p:pRg end="3" st="3"/>
                                            </p:txEl>
                                          </p:spTgt>
                                        </p:tgtEl>
                                        <p:attrNameLst>
                                          <p:attrName>style.visibility</p:attrName>
                                        </p:attrNameLst>
                                      </p:cBhvr>
                                      <p:to>
                                        <p:strVal val="visible"/>
                                      </p:to>
                                    </p:set>
                                    <p:animEffect filter="fade" transition="in">
                                      <p:cBhvr>
                                        <p:cTn dur="1"/>
                                        <p:tgtEl>
                                          <p:spTgt spid="513">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515"/>
                                        </p:tgtEl>
                                        <p:attrNameLst>
                                          <p:attrName>style.visibility</p:attrName>
                                        </p:attrNameLst>
                                      </p:cBhvr>
                                      <p:to>
                                        <p:strVal val="visible"/>
                                      </p:to>
                                    </p:set>
                                    <p:animEffect filter="fade" transition="in">
                                      <p:cBhvr>
                                        <p:cTn dur="1000"/>
                                        <p:tgtEl>
                                          <p:spTgt spid="5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52"/>
          <p:cNvSpPr txBox="1"/>
          <p:nvPr>
            <p:ph idx="4294967295" type="body"/>
          </p:nvPr>
        </p:nvSpPr>
        <p:spPr>
          <a:xfrm>
            <a:off x="311700" y="1618675"/>
            <a:ext cx="8499300" cy="298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u="sng"/>
              <a:t>Welcome and CyberAmbassadors Program Overview</a:t>
            </a:r>
            <a:endParaRPr sz="2400" u="sng"/>
          </a:p>
          <a:p>
            <a:pPr indent="0" lvl="0" marL="0" rtl="0" algn="l">
              <a:spcBef>
                <a:spcPts val="1600"/>
              </a:spcBef>
              <a:spcAft>
                <a:spcPts val="0"/>
              </a:spcAft>
              <a:buNone/>
            </a:pPr>
            <a:r>
              <a:rPr lang="en" sz="2400"/>
              <a:t>Leading the Change: Equity and Inclusion</a:t>
            </a:r>
            <a:endParaRPr sz="2400"/>
          </a:p>
          <a:p>
            <a:pPr indent="0" lvl="0" marL="0" rtl="0" algn="l">
              <a:spcBef>
                <a:spcPts val="1600"/>
              </a:spcBef>
              <a:spcAft>
                <a:spcPts val="1600"/>
              </a:spcAft>
              <a:buNone/>
            </a:pPr>
            <a:r>
              <a:rPr lang="en" sz="2400"/>
              <a:t>Leading with Principles: Ethics</a:t>
            </a:r>
            <a:endParaRPr sz="2400"/>
          </a:p>
        </p:txBody>
      </p:sp>
      <p:sp>
        <p:nvSpPr>
          <p:cNvPr id="317" name="Google Shape;317;p52"/>
          <p:cNvSpPr txBox="1"/>
          <p:nvPr>
            <p:ph type="title"/>
          </p:nvPr>
        </p:nvSpPr>
        <p:spPr>
          <a:xfrm>
            <a:off x="311700" y="539725"/>
            <a:ext cx="8520600" cy="128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Agenda - Leadership</a:t>
            </a:r>
            <a:endParaRPr/>
          </a:p>
        </p:txBody>
      </p:sp>
      <p:pic>
        <p:nvPicPr>
          <p:cNvPr id="318" name="Google Shape;318;p52"/>
          <p:cNvPicPr preferRelativeResize="0"/>
          <p:nvPr/>
        </p:nvPicPr>
        <p:blipFill>
          <a:blip r:embed="rId3">
            <a:alphaModFix/>
          </a:blip>
          <a:stretch>
            <a:fillRect/>
          </a:stretch>
        </p:blipFill>
        <p:spPr>
          <a:xfrm>
            <a:off x="8915400" y="4892040"/>
            <a:ext cx="91440" cy="9144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79"/>
          <p:cNvSpPr txBox="1"/>
          <p:nvPr>
            <p:ph idx="1" type="body"/>
          </p:nvPr>
        </p:nvSpPr>
        <p:spPr>
          <a:xfrm>
            <a:off x="311700" y="1389600"/>
            <a:ext cx="8008800" cy="3179400"/>
          </a:xfrm>
          <a:prstGeom prst="rect">
            <a:avLst/>
          </a:prstGeom>
        </p:spPr>
        <p:txBody>
          <a:bodyPr anchorCtr="0" anchor="t" bIns="91425" lIns="91425" spcFirstLastPara="1" rIns="91425" wrap="square" tIns="91425">
            <a:normAutofit/>
          </a:bodyPr>
          <a:lstStyle/>
          <a:p>
            <a:pPr indent="-355600" lvl="0" marL="457200" rtl="0" algn="l">
              <a:lnSpc>
                <a:spcPct val="100000"/>
              </a:lnSpc>
              <a:spcBef>
                <a:spcPts val="0"/>
              </a:spcBef>
              <a:spcAft>
                <a:spcPts val="0"/>
              </a:spcAft>
              <a:buSzPts val="2000"/>
              <a:buChar char="●"/>
            </a:pPr>
            <a:r>
              <a:rPr lang="en" sz="2000"/>
              <a:t>Describe the source of unconscious or implicit assumptions, preconceptions, biases, and prejudices</a:t>
            </a:r>
            <a:endParaRPr sz="2000"/>
          </a:p>
          <a:p>
            <a:pPr indent="-355600" lvl="0" marL="457200" rtl="0" algn="l">
              <a:lnSpc>
                <a:spcPct val="100000"/>
              </a:lnSpc>
              <a:spcBef>
                <a:spcPts val="1000"/>
              </a:spcBef>
              <a:spcAft>
                <a:spcPts val="0"/>
              </a:spcAft>
              <a:buSzPts val="2000"/>
              <a:buChar char="●"/>
            </a:pPr>
            <a:r>
              <a:rPr lang="en" sz="2000"/>
              <a:t>Increase understanding of the impact of unconscious bias in STEM</a:t>
            </a:r>
            <a:endParaRPr sz="2000"/>
          </a:p>
          <a:p>
            <a:pPr indent="-355600" lvl="0" marL="457200" rtl="0" algn="l">
              <a:lnSpc>
                <a:spcPct val="100000"/>
              </a:lnSpc>
              <a:spcBef>
                <a:spcPts val="1000"/>
              </a:spcBef>
              <a:spcAft>
                <a:spcPts val="1000"/>
              </a:spcAft>
              <a:buSzPts val="2000"/>
              <a:buChar char="●"/>
            </a:pPr>
            <a:r>
              <a:rPr lang="en" sz="2000"/>
              <a:t>Identify concrete strategies for learning about and addressing issues of equity and inclusion</a:t>
            </a:r>
            <a:endParaRPr sz="2000"/>
          </a:p>
        </p:txBody>
      </p:sp>
      <p:sp>
        <p:nvSpPr>
          <p:cNvPr id="521" name="Google Shape;521;p79"/>
          <p:cNvSpPr txBox="1"/>
          <p:nvPr>
            <p:ph type="title"/>
          </p:nvPr>
        </p:nvSpPr>
        <p:spPr>
          <a:xfrm>
            <a:off x="311700" y="555600"/>
            <a:ext cx="56853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400"/>
              <a:t>Learning Goals</a:t>
            </a:r>
            <a:endParaRPr sz="34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80"/>
          <p:cNvSpPr txBox="1"/>
          <p:nvPr>
            <p:ph idx="4294967295" type="body"/>
          </p:nvPr>
        </p:nvSpPr>
        <p:spPr>
          <a:xfrm>
            <a:off x="322350" y="1641525"/>
            <a:ext cx="8499300" cy="298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Welcome and CyberAmbassadors Program Overview</a:t>
            </a:r>
            <a:endParaRPr sz="2400"/>
          </a:p>
          <a:p>
            <a:pPr indent="0" lvl="0" marL="0" rtl="0" algn="l">
              <a:spcBef>
                <a:spcPts val="1600"/>
              </a:spcBef>
              <a:spcAft>
                <a:spcPts val="0"/>
              </a:spcAft>
              <a:buNone/>
            </a:pPr>
            <a:r>
              <a:rPr lang="en" sz="2400"/>
              <a:t>Leading the Change: Equity and Inclusion</a:t>
            </a:r>
            <a:endParaRPr sz="2400"/>
          </a:p>
          <a:p>
            <a:pPr indent="0" lvl="0" marL="0" rtl="0" algn="l">
              <a:spcBef>
                <a:spcPts val="1600"/>
              </a:spcBef>
              <a:spcAft>
                <a:spcPts val="1600"/>
              </a:spcAft>
              <a:buNone/>
            </a:pPr>
            <a:r>
              <a:rPr lang="en" sz="2400" u="sng"/>
              <a:t>Leading with Principles: Ethics</a:t>
            </a:r>
            <a:endParaRPr sz="2400"/>
          </a:p>
        </p:txBody>
      </p:sp>
      <p:sp>
        <p:nvSpPr>
          <p:cNvPr id="527" name="Google Shape;527;p80"/>
          <p:cNvSpPr txBox="1"/>
          <p:nvPr>
            <p:ph type="title"/>
          </p:nvPr>
        </p:nvSpPr>
        <p:spPr>
          <a:xfrm>
            <a:off x="311700" y="539725"/>
            <a:ext cx="8520600" cy="128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Agenda - Leadership</a:t>
            </a:r>
            <a:endParaRPr/>
          </a:p>
        </p:txBody>
      </p:sp>
      <p:pic>
        <p:nvPicPr>
          <p:cNvPr id="528" name="Google Shape;528;p80"/>
          <p:cNvPicPr preferRelativeResize="0"/>
          <p:nvPr/>
        </p:nvPicPr>
        <p:blipFill>
          <a:blip r:embed="rId3">
            <a:alphaModFix/>
          </a:blip>
          <a:stretch>
            <a:fillRect/>
          </a:stretch>
        </p:blipFill>
        <p:spPr>
          <a:xfrm>
            <a:off x="8915400" y="4892040"/>
            <a:ext cx="91440" cy="9144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81"/>
          <p:cNvSpPr txBox="1"/>
          <p:nvPr>
            <p:ph type="ctrTitle"/>
          </p:nvPr>
        </p:nvSpPr>
        <p:spPr>
          <a:xfrm>
            <a:off x="411175" y="644300"/>
            <a:ext cx="8282400" cy="2109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Leading with Principles</a:t>
            </a:r>
            <a:endParaRPr/>
          </a:p>
          <a:p>
            <a:pPr indent="0" lvl="0" marL="0" rtl="0" algn="ctr">
              <a:lnSpc>
                <a:spcPct val="115000"/>
              </a:lnSpc>
              <a:spcBef>
                <a:spcPts val="0"/>
              </a:spcBef>
              <a:spcAft>
                <a:spcPts val="1600"/>
              </a:spcAft>
              <a:buNone/>
            </a:pPr>
            <a:r>
              <a:rPr lang="en" sz="1800"/>
              <a:t>Ethics</a:t>
            </a:r>
            <a:endParaRPr/>
          </a:p>
        </p:txBody>
      </p:sp>
      <p:pic>
        <p:nvPicPr>
          <p:cNvPr id="534" name="Google Shape;534;p81"/>
          <p:cNvPicPr preferRelativeResize="0"/>
          <p:nvPr/>
        </p:nvPicPr>
        <p:blipFill>
          <a:blip r:embed="rId3">
            <a:alphaModFix/>
          </a:blip>
          <a:stretch>
            <a:fillRect/>
          </a:stretch>
        </p:blipFill>
        <p:spPr>
          <a:xfrm>
            <a:off x="8915400" y="4892040"/>
            <a:ext cx="91440" cy="9144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82"/>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500">
                <a:solidFill>
                  <a:schemeClr val="accent2"/>
                </a:solidFill>
              </a:rPr>
              <a:t>Learning Goals</a:t>
            </a:r>
            <a:endParaRPr sz="3500">
              <a:solidFill>
                <a:schemeClr val="accent2"/>
              </a:solidFill>
            </a:endParaRPr>
          </a:p>
        </p:txBody>
      </p:sp>
      <p:pic>
        <p:nvPicPr>
          <p:cNvPr id="540" name="Google Shape;540;p82"/>
          <p:cNvPicPr preferRelativeResize="0"/>
          <p:nvPr/>
        </p:nvPicPr>
        <p:blipFill>
          <a:blip r:embed="rId3">
            <a:alphaModFix/>
          </a:blip>
          <a:stretch>
            <a:fillRect/>
          </a:stretch>
        </p:blipFill>
        <p:spPr>
          <a:xfrm>
            <a:off x="8915400" y="4892040"/>
            <a:ext cx="91440" cy="91440"/>
          </a:xfrm>
          <a:prstGeom prst="rect">
            <a:avLst/>
          </a:prstGeom>
          <a:noFill/>
          <a:ln>
            <a:noFill/>
          </a:ln>
        </p:spPr>
      </p:pic>
      <p:sp>
        <p:nvSpPr>
          <p:cNvPr id="541" name="Google Shape;541;p82"/>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SzPts val="2000"/>
              <a:buFont typeface="Maven Pro"/>
              <a:buChar char="●"/>
            </a:pPr>
            <a:r>
              <a:rPr lang="en" sz="2000">
                <a:latin typeface="Maven Pro"/>
                <a:ea typeface="Maven Pro"/>
                <a:cs typeface="Maven Pro"/>
                <a:sym typeface="Maven Pro"/>
              </a:rPr>
              <a:t>Identify sources of ethical issues</a:t>
            </a:r>
            <a:endParaRPr sz="2000">
              <a:latin typeface="Maven Pro"/>
              <a:ea typeface="Maven Pro"/>
              <a:cs typeface="Maven Pro"/>
              <a:sym typeface="Maven Pro"/>
            </a:endParaRPr>
          </a:p>
          <a:p>
            <a:pPr indent="-355600" lvl="0" marL="457200" rtl="0" algn="l">
              <a:lnSpc>
                <a:spcPct val="115000"/>
              </a:lnSpc>
              <a:spcBef>
                <a:spcPts val="0"/>
              </a:spcBef>
              <a:spcAft>
                <a:spcPts val="0"/>
              </a:spcAft>
              <a:buSzPts val="2000"/>
              <a:buFont typeface="Maven Pro"/>
              <a:buChar char="●"/>
            </a:pPr>
            <a:r>
              <a:rPr lang="en" sz="2000">
                <a:latin typeface="Maven Pro"/>
                <a:ea typeface="Maven Pro"/>
                <a:cs typeface="Maven Pro"/>
                <a:sym typeface="Maven Pro"/>
              </a:rPr>
              <a:t>Become familiar with disciplinary codes of ethics</a:t>
            </a:r>
            <a:endParaRPr sz="2000">
              <a:latin typeface="Maven Pro"/>
              <a:ea typeface="Maven Pro"/>
              <a:cs typeface="Maven Pro"/>
              <a:sym typeface="Maven Pro"/>
            </a:endParaRPr>
          </a:p>
          <a:p>
            <a:pPr indent="-355600" lvl="0" marL="457200" rtl="0" algn="l">
              <a:lnSpc>
                <a:spcPct val="115000"/>
              </a:lnSpc>
              <a:spcBef>
                <a:spcPts val="0"/>
              </a:spcBef>
              <a:spcAft>
                <a:spcPts val="0"/>
              </a:spcAft>
              <a:buSzPts val="2000"/>
              <a:buFont typeface="Maven Pro"/>
              <a:buChar char="●"/>
            </a:pPr>
            <a:r>
              <a:rPr lang="en" sz="2000">
                <a:latin typeface="Maven Pro"/>
                <a:ea typeface="Maven Pro"/>
                <a:cs typeface="Maven Pro"/>
                <a:sym typeface="Maven Pro"/>
              </a:rPr>
              <a:t>Articulate ethical issues in research and practice</a:t>
            </a:r>
            <a:endParaRPr sz="2000">
              <a:latin typeface="Maven Pro"/>
              <a:ea typeface="Maven Pro"/>
              <a:cs typeface="Maven Pro"/>
              <a:sym typeface="Maven Pro"/>
            </a:endParaRPr>
          </a:p>
          <a:p>
            <a:pPr indent="-355600" lvl="0" marL="457200" rtl="0" algn="l">
              <a:spcBef>
                <a:spcPts val="0"/>
              </a:spcBef>
              <a:spcAft>
                <a:spcPts val="0"/>
              </a:spcAft>
              <a:buSzPts val="2000"/>
              <a:buFont typeface="Maven Pro"/>
              <a:buChar char="●"/>
            </a:pPr>
            <a:r>
              <a:rPr lang="en" sz="2000">
                <a:latin typeface="Maven Pro"/>
                <a:ea typeface="Maven Pro"/>
                <a:cs typeface="Maven Pro"/>
                <a:sym typeface="Maven Pro"/>
              </a:rPr>
              <a:t>Practice applying ethical decision making methods</a:t>
            </a:r>
            <a:endParaRPr sz="2000">
              <a:latin typeface="Maven Pro"/>
              <a:ea typeface="Maven Pro"/>
              <a:cs typeface="Maven Pro"/>
              <a:sym typeface="Maven Pro"/>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83"/>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500">
                <a:solidFill>
                  <a:schemeClr val="accent2"/>
                </a:solidFill>
              </a:rPr>
              <a:t>Agenda</a:t>
            </a:r>
            <a:endParaRPr sz="3500">
              <a:solidFill>
                <a:schemeClr val="accent2"/>
              </a:solidFill>
            </a:endParaRPr>
          </a:p>
        </p:txBody>
      </p:sp>
      <p:pic>
        <p:nvPicPr>
          <p:cNvPr id="547" name="Google Shape;547;p83"/>
          <p:cNvPicPr preferRelativeResize="0"/>
          <p:nvPr/>
        </p:nvPicPr>
        <p:blipFill>
          <a:blip r:embed="rId3">
            <a:alphaModFix/>
          </a:blip>
          <a:stretch>
            <a:fillRect/>
          </a:stretch>
        </p:blipFill>
        <p:spPr>
          <a:xfrm>
            <a:off x="8915400" y="4892040"/>
            <a:ext cx="91440" cy="91440"/>
          </a:xfrm>
          <a:prstGeom prst="rect">
            <a:avLst/>
          </a:prstGeom>
          <a:noFill/>
          <a:ln>
            <a:noFill/>
          </a:ln>
        </p:spPr>
      </p:pic>
      <p:sp>
        <p:nvSpPr>
          <p:cNvPr id="548" name="Google Shape;548;p83"/>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sz="2000" u="sng">
                <a:latin typeface="Maven Pro"/>
                <a:ea typeface="Maven Pro"/>
                <a:cs typeface="Maven Pro"/>
                <a:sym typeface="Maven Pro"/>
              </a:rPr>
              <a:t>Ethical Behaviors and Decisions</a:t>
            </a:r>
            <a:endParaRPr sz="2000" u="sng">
              <a:latin typeface="Maven Pro"/>
              <a:ea typeface="Maven Pro"/>
              <a:cs typeface="Maven Pro"/>
              <a:sym typeface="Maven Pro"/>
            </a:endParaRPr>
          </a:p>
          <a:p>
            <a:pPr indent="-381000" lvl="0" marL="457200" rtl="0" algn="l">
              <a:spcBef>
                <a:spcPts val="0"/>
              </a:spcBef>
              <a:spcAft>
                <a:spcPts val="0"/>
              </a:spcAft>
              <a:buSzPts val="2400"/>
              <a:buChar char="●"/>
            </a:pPr>
            <a:r>
              <a:rPr lang="en" sz="2000">
                <a:latin typeface="Maven Pro"/>
                <a:ea typeface="Maven Pro"/>
                <a:cs typeface="Maven Pro"/>
                <a:sym typeface="Maven Pro"/>
              </a:rPr>
              <a:t>Exploring </a:t>
            </a:r>
            <a:r>
              <a:rPr lang="en" sz="2000">
                <a:latin typeface="Maven Pro"/>
                <a:ea typeface="Maven Pro"/>
                <a:cs typeface="Maven Pro"/>
                <a:sym typeface="Maven Pro"/>
              </a:rPr>
              <a:t>Codes of Ethics</a:t>
            </a:r>
            <a:endParaRPr sz="2000">
              <a:latin typeface="Maven Pro"/>
              <a:ea typeface="Maven Pro"/>
              <a:cs typeface="Maven Pro"/>
              <a:sym typeface="Maven Pro"/>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p84"/>
          <p:cNvSpPr txBox="1"/>
          <p:nvPr>
            <p:ph idx="1" type="body"/>
          </p:nvPr>
        </p:nvSpPr>
        <p:spPr>
          <a:xfrm>
            <a:off x="311700" y="1468825"/>
            <a:ext cx="8832300" cy="8532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sz="2100">
                <a:latin typeface="Maven Pro"/>
                <a:ea typeface="Maven Pro"/>
                <a:cs typeface="Maven Pro"/>
                <a:sym typeface="Maven Pro"/>
              </a:rPr>
              <a:t>Someone walking along a sidewalk sees a $100 </a:t>
            </a:r>
            <a:r>
              <a:rPr lang="en" sz="2100">
                <a:latin typeface="Maven Pro"/>
                <a:ea typeface="Maven Pro"/>
                <a:cs typeface="Maven Pro"/>
                <a:sym typeface="Maven Pro"/>
              </a:rPr>
              <a:t>bill </a:t>
            </a:r>
            <a:r>
              <a:rPr lang="en" sz="2100">
                <a:latin typeface="Maven Pro"/>
                <a:ea typeface="Maven Pro"/>
                <a:cs typeface="Maven Pro"/>
                <a:sym typeface="Maven Pro"/>
              </a:rPr>
              <a:t>on the ground. They pick up the money, put it in their pocket, and walk away.</a:t>
            </a:r>
            <a:endParaRPr sz="1900"/>
          </a:p>
        </p:txBody>
      </p:sp>
      <p:pic>
        <p:nvPicPr>
          <p:cNvPr id="554" name="Google Shape;554;p84"/>
          <p:cNvPicPr preferRelativeResize="0"/>
          <p:nvPr/>
        </p:nvPicPr>
        <p:blipFill>
          <a:blip r:embed="rId3">
            <a:alphaModFix/>
          </a:blip>
          <a:stretch>
            <a:fillRect/>
          </a:stretch>
        </p:blipFill>
        <p:spPr>
          <a:xfrm>
            <a:off x="6535250" y="0"/>
            <a:ext cx="2608750" cy="1304375"/>
          </a:xfrm>
          <a:prstGeom prst="rect">
            <a:avLst/>
          </a:prstGeom>
          <a:noFill/>
          <a:ln>
            <a:noFill/>
          </a:ln>
        </p:spPr>
      </p:pic>
      <p:sp>
        <p:nvSpPr>
          <p:cNvPr id="555" name="Google Shape;555;p84"/>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500">
                <a:solidFill>
                  <a:schemeClr val="accent2"/>
                </a:solidFill>
              </a:rPr>
              <a:t>The $100 Question</a:t>
            </a:r>
            <a:endParaRPr>
              <a:solidFill>
                <a:schemeClr val="accent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3"/>
                                        </p:tgtEl>
                                        <p:attrNameLst>
                                          <p:attrName>style.visibility</p:attrName>
                                        </p:attrNameLst>
                                      </p:cBhvr>
                                      <p:to>
                                        <p:strVal val="visible"/>
                                      </p:to>
                                    </p:set>
                                    <p:animEffect filter="fade" transition="in">
                                      <p:cBhvr>
                                        <p:cTn dur="1"/>
                                        <p:tgtEl>
                                          <p:spTgt spid="5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p85"/>
          <p:cNvSpPr txBox="1"/>
          <p:nvPr>
            <p:ph idx="1" type="body"/>
          </p:nvPr>
        </p:nvSpPr>
        <p:spPr>
          <a:xfrm>
            <a:off x="311700" y="1468825"/>
            <a:ext cx="8832300" cy="8532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sz="2100">
                <a:solidFill>
                  <a:schemeClr val="lt2"/>
                </a:solidFill>
                <a:latin typeface="Maven Pro"/>
                <a:ea typeface="Maven Pro"/>
                <a:cs typeface="Maven Pro"/>
                <a:sym typeface="Maven Pro"/>
              </a:rPr>
              <a:t>Someone walking along a sidewalk sees a $100 bill on the ground. They pick up the money, put it in their pocket, and walk away.</a:t>
            </a:r>
            <a:endParaRPr sz="1900">
              <a:solidFill>
                <a:schemeClr val="lt2"/>
              </a:solidFill>
            </a:endParaRPr>
          </a:p>
        </p:txBody>
      </p:sp>
      <p:pic>
        <p:nvPicPr>
          <p:cNvPr id="561" name="Google Shape;561;p85"/>
          <p:cNvPicPr preferRelativeResize="0"/>
          <p:nvPr/>
        </p:nvPicPr>
        <p:blipFill>
          <a:blip r:embed="rId3">
            <a:alphaModFix/>
          </a:blip>
          <a:stretch>
            <a:fillRect/>
          </a:stretch>
        </p:blipFill>
        <p:spPr>
          <a:xfrm>
            <a:off x="6535250" y="0"/>
            <a:ext cx="2608750" cy="1304375"/>
          </a:xfrm>
          <a:prstGeom prst="rect">
            <a:avLst/>
          </a:prstGeom>
          <a:noFill/>
          <a:ln>
            <a:noFill/>
          </a:ln>
        </p:spPr>
      </p:pic>
      <p:sp>
        <p:nvSpPr>
          <p:cNvPr id="562" name="Google Shape;562;p85"/>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500">
                <a:solidFill>
                  <a:schemeClr val="accent2"/>
                </a:solidFill>
              </a:rPr>
              <a:t>The $100 Question</a:t>
            </a:r>
            <a:endParaRPr/>
          </a:p>
        </p:txBody>
      </p:sp>
      <p:sp>
        <p:nvSpPr>
          <p:cNvPr id="563" name="Google Shape;563;p85"/>
          <p:cNvSpPr txBox="1"/>
          <p:nvPr>
            <p:ph idx="1" type="body"/>
          </p:nvPr>
        </p:nvSpPr>
        <p:spPr>
          <a:xfrm>
            <a:off x="311700" y="2486475"/>
            <a:ext cx="8832300" cy="1943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100">
                <a:latin typeface="Maven Pro"/>
                <a:ea typeface="Maven Pro"/>
                <a:cs typeface="Maven Pro"/>
                <a:sym typeface="Maven Pro"/>
              </a:rPr>
              <a:t>Someone walking along a sidewalk sees a $100 bill on the ground. They look around and decides no one is watching. They pick up the money, put it in their pocket, and walk away.</a:t>
            </a:r>
            <a:endParaRPr sz="19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86"/>
          <p:cNvSpPr txBox="1"/>
          <p:nvPr>
            <p:ph idx="1" type="body"/>
          </p:nvPr>
        </p:nvSpPr>
        <p:spPr>
          <a:xfrm>
            <a:off x="311700" y="1468825"/>
            <a:ext cx="8832300" cy="8532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sz="2100">
                <a:solidFill>
                  <a:schemeClr val="lt2"/>
                </a:solidFill>
                <a:latin typeface="Maven Pro"/>
                <a:ea typeface="Maven Pro"/>
                <a:cs typeface="Maven Pro"/>
                <a:sym typeface="Maven Pro"/>
              </a:rPr>
              <a:t>Someone walking along a sidewalk sees a $100 bill on the ground. They pick up the money, put it in their pocket, and walk away.</a:t>
            </a:r>
            <a:endParaRPr sz="1900">
              <a:solidFill>
                <a:schemeClr val="lt2"/>
              </a:solidFill>
            </a:endParaRPr>
          </a:p>
        </p:txBody>
      </p:sp>
      <p:pic>
        <p:nvPicPr>
          <p:cNvPr id="569" name="Google Shape;569;p86"/>
          <p:cNvPicPr preferRelativeResize="0"/>
          <p:nvPr/>
        </p:nvPicPr>
        <p:blipFill>
          <a:blip r:embed="rId3">
            <a:alphaModFix/>
          </a:blip>
          <a:stretch>
            <a:fillRect/>
          </a:stretch>
        </p:blipFill>
        <p:spPr>
          <a:xfrm>
            <a:off x="8915400" y="4892040"/>
            <a:ext cx="91440" cy="91440"/>
          </a:xfrm>
          <a:prstGeom prst="rect">
            <a:avLst/>
          </a:prstGeom>
          <a:noFill/>
          <a:ln>
            <a:noFill/>
          </a:ln>
        </p:spPr>
      </p:pic>
      <p:pic>
        <p:nvPicPr>
          <p:cNvPr id="570" name="Google Shape;570;p86"/>
          <p:cNvPicPr preferRelativeResize="0"/>
          <p:nvPr/>
        </p:nvPicPr>
        <p:blipFill>
          <a:blip r:embed="rId4">
            <a:alphaModFix/>
          </a:blip>
          <a:stretch>
            <a:fillRect/>
          </a:stretch>
        </p:blipFill>
        <p:spPr>
          <a:xfrm>
            <a:off x="6535250" y="0"/>
            <a:ext cx="2608750" cy="1304375"/>
          </a:xfrm>
          <a:prstGeom prst="rect">
            <a:avLst/>
          </a:prstGeom>
          <a:noFill/>
          <a:ln>
            <a:noFill/>
          </a:ln>
        </p:spPr>
      </p:pic>
      <p:sp>
        <p:nvSpPr>
          <p:cNvPr id="571" name="Google Shape;571;p86"/>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500">
                <a:solidFill>
                  <a:schemeClr val="accent2"/>
                </a:solidFill>
              </a:rPr>
              <a:t>The $100 Question</a:t>
            </a:r>
            <a:endParaRPr/>
          </a:p>
        </p:txBody>
      </p:sp>
      <p:sp>
        <p:nvSpPr>
          <p:cNvPr id="572" name="Google Shape;572;p86"/>
          <p:cNvSpPr txBox="1"/>
          <p:nvPr>
            <p:ph idx="1" type="body"/>
          </p:nvPr>
        </p:nvSpPr>
        <p:spPr>
          <a:xfrm>
            <a:off x="311700" y="2486475"/>
            <a:ext cx="8832300" cy="1943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100">
                <a:solidFill>
                  <a:schemeClr val="lt2"/>
                </a:solidFill>
                <a:latin typeface="Maven Pro"/>
                <a:ea typeface="Maven Pro"/>
                <a:cs typeface="Maven Pro"/>
                <a:sym typeface="Maven Pro"/>
              </a:rPr>
              <a:t>Someone walking along a sidewalk sees a $100 bill on the ground. They look around and decides no one is watching. They pick up the money, put it in their pocket, and walk away.</a:t>
            </a:r>
            <a:endParaRPr sz="2100">
              <a:solidFill>
                <a:schemeClr val="lt2"/>
              </a:solidFill>
              <a:latin typeface="Maven Pro"/>
              <a:ea typeface="Maven Pro"/>
              <a:cs typeface="Maven Pro"/>
              <a:sym typeface="Maven Pro"/>
            </a:endParaRPr>
          </a:p>
          <a:p>
            <a:pPr indent="0" lvl="0" marL="0" rtl="0" algn="l">
              <a:lnSpc>
                <a:spcPct val="100000"/>
              </a:lnSpc>
              <a:spcBef>
                <a:spcPts val="0"/>
              </a:spcBef>
              <a:spcAft>
                <a:spcPts val="0"/>
              </a:spcAft>
              <a:buNone/>
            </a:pPr>
            <a:r>
              <a:t/>
            </a:r>
            <a:endParaRPr sz="2100">
              <a:solidFill>
                <a:schemeClr val="lt2"/>
              </a:solidFill>
              <a:latin typeface="Maven Pro"/>
              <a:ea typeface="Maven Pro"/>
              <a:cs typeface="Maven Pro"/>
              <a:sym typeface="Maven Pro"/>
            </a:endParaRPr>
          </a:p>
          <a:p>
            <a:pPr indent="0" lvl="0" marL="0" rtl="0" algn="l">
              <a:lnSpc>
                <a:spcPct val="100000"/>
              </a:lnSpc>
              <a:spcBef>
                <a:spcPts val="0"/>
              </a:spcBef>
              <a:spcAft>
                <a:spcPts val="0"/>
              </a:spcAft>
              <a:buNone/>
            </a:pPr>
            <a:r>
              <a:rPr lang="en" sz="2100">
                <a:latin typeface="Maven Pro"/>
                <a:ea typeface="Maven Pro"/>
                <a:cs typeface="Maven Pro"/>
                <a:sym typeface="Maven Pro"/>
              </a:rPr>
              <a:t>Someone walking along a sidewalk sees a $100 bill fall out of a stranger’s pocket. They pick up the money, put it in their pocket, </a:t>
            </a:r>
            <a:br>
              <a:rPr lang="en" sz="2100">
                <a:latin typeface="Maven Pro"/>
                <a:ea typeface="Maven Pro"/>
                <a:cs typeface="Maven Pro"/>
                <a:sym typeface="Maven Pro"/>
              </a:rPr>
            </a:br>
            <a:r>
              <a:rPr lang="en" sz="2100">
                <a:latin typeface="Maven Pro"/>
                <a:ea typeface="Maven Pro"/>
                <a:cs typeface="Maven Pro"/>
                <a:sym typeface="Maven Pro"/>
              </a:rPr>
              <a:t>and walk away.</a:t>
            </a:r>
            <a:endParaRPr sz="19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p87"/>
          <p:cNvSpPr txBox="1"/>
          <p:nvPr>
            <p:ph idx="1" type="body"/>
          </p:nvPr>
        </p:nvSpPr>
        <p:spPr>
          <a:xfrm>
            <a:off x="311700" y="1468825"/>
            <a:ext cx="8520600" cy="1102800"/>
          </a:xfrm>
          <a:prstGeom prst="rect">
            <a:avLst/>
          </a:prstGeom>
        </p:spPr>
        <p:txBody>
          <a:bodyPr anchorCtr="0" anchor="t" bIns="91425" lIns="91425" spcFirstLastPara="1" rIns="91425" wrap="square" tIns="91425">
            <a:noAutofit/>
          </a:bodyPr>
          <a:lstStyle/>
          <a:p>
            <a:pPr indent="-368300" lvl="0" marL="457200" rtl="0" algn="l">
              <a:lnSpc>
                <a:spcPct val="115000"/>
              </a:lnSpc>
              <a:spcBef>
                <a:spcPts val="0"/>
              </a:spcBef>
              <a:spcAft>
                <a:spcPts val="0"/>
              </a:spcAft>
              <a:buSzPts val="2200"/>
              <a:buFont typeface="Maven Pro"/>
              <a:buChar char="●"/>
            </a:pPr>
            <a:r>
              <a:rPr lang="en" sz="2200">
                <a:latin typeface="Maven Pro"/>
                <a:ea typeface="Maven Pro"/>
                <a:cs typeface="Maven Pro"/>
                <a:sym typeface="Maven Pro"/>
              </a:rPr>
              <a:t>Moral character is a combination of innate and learned habits</a:t>
            </a:r>
            <a:endParaRPr sz="2200">
              <a:latin typeface="Maven Pro"/>
              <a:ea typeface="Maven Pro"/>
              <a:cs typeface="Maven Pro"/>
              <a:sym typeface="Maven Pro"/>
            </a:endParaRPr>
          </a:p>
          <a:p>
            <a:pPr indent="-342900" lvl="1" marL="914400" rtl="0" algn="l">
              <a:lnSpc>
                <a:spcPct val="115000"/>
              </a:lnSpc>
              <a:spcBef>
                <a:spcPts val="0"/>
              </a:spcBef>
              <a:spcAft>
                <a:spcPts val="0"/>
              </a:spcAft>
              <a:buSzPts val="1800"/>
              <a:buFont typeface="Maven Pro"/>
              <a:buChar char="○"/>
            </a:pPr>
            <a:r>
              <a:rPr lang="en" sz="1800">
                <a:latin typeface="Maven Pro"/>
                <a:ea typeface="Maven Pro"/>
                <a:cs typeface="Maven Pro"/>
                <a:sym typeface="Maven Pro"/>
              </a:rPr>
              <a:t>Babies are </a:t>
            </a:r>
            <a:r>
              <a:rPr lang="en" sz="1800">
                <a:latin typeface="Maven Pro"/>
                <a:ea typeface="Maven Pro"/>
                <a:cs typeface="Maven Pro"/>
                <a:sym typeface="Maven Pro"/>
              </a:rPr>
              <a:t>naturally </a:t>
            </a:r>
            <a:r>
              <a:rPr lang="en" sz="1800">
                <a:latin typeface="Maven Pro"/>
                <a:ea typeface="Maven Pro"/>
                <a:cs typeface="Maven Pro"/>
                <a:sym typeface="Maven Pro"/>
              </a:rPr>
              <a:t>self-centered</a:t>
            </a:r>
            <a:endParaRPr sz="1800">
              <a:latin typeface="Maven Pro"/>
              <a:ea typeface="Maven Pro"/>
              <a:cs typeface="Maven Pro"/>
              <a:sym typeface="Maven Pro"/>
            </a:endParaRPr>
          </a:p>
          <a:p>
            <a:pPr indent="-342900" lvl="1" marL="914400" rtl="0" algn="l">
              <a:lnSpc>
                <a:spcPct val="115000"/>
              </a:lnSpc>
              <a:spcBef>
                <a:spcPts val="0"/>
              </a:spcBef>
              <a:spcAft>
                <a:spcPts val="0"/>
              </a:spcAft>
              <a:buSzPts val="1800"/>
              <a:buFont typeface="Maven Pro"/>
              <a:buChar char="○"/>
            </a:pPr>
            <a:r>
              <a:rPr lang="en" sz="1800">
                <a:latin typeface="Maven Pro"/>
                <a:ea typeface="Maven Pro"/>
                <a:cs typeface="Maven Pro"/>
                <a:sym typeface="Maven Pro"/>
              </a:rPr>
              <a:t>Children learn appropriate behavior from others</a:t>
            </a:r>
            <a:endParaRPr sz="1800">
              <a:latin typeface="Maven Pro"/>
              <a:ea typeface="Maven Pro"/>
              <a:cs typeface="Maven Pro"/>
              <a:sym typeface="Maven Pro"/>
            </a:endParaRPr>
          </a:p>
          <a:p>
            <a:pPr indent="-342900" lvl="1" marL="914400" rtl="0" algn="l">
              <a:lnSpc>
                <a:spcPct val="115000"/>
              </a:lnSpc>
              <a:spcBef>
                <a:spcPts val="0"/>
              </a:spcBef>
              <a:spcAft>
                <a:spcPts val="0"/>
              </a:spcAft>
              <a:buSzPts val="1800"/>
              <a:buFont typeface="Maven Pro"/>
              <a:buChar char="○"/>
            </a:pPr>
            <a:r>
              <a:rPr lang="en" sz="1800">
                <a:latin typeface="Maven Pro"/>
                <a:ea typeface="Maven Pro"/>
                <a:cs typeface="Maven Pro"/>
                <a:sym typeface="Maven Pro"/>
              </a:rPr>
              <a:t>“Appropriate” depends on cultural, familial expectations</a:t>
            </a:r>
            <a:endParaRPr sz="1600"/>
          </a:p>
        </p:txBody>
      </p:sp>
      <p:pic>
        <p:nvPicPr>
          <p:cNvPr id="578" name="Google Shape;578;p87"/>
          <p:cNvPicPr preferRelativeResize="0"/>
          <p:nvPr/>
        </p:nvPicPr>
        <p:blipFill>
          <a:blip r:embed="rId3">
            <a:alphaModFix/>
          </a:blip>
          <a:stretch>
            <a:fillRect/>
          </a:stretch>
        </p:blipFill>
        <p:spPr>
          <a:xfrm>
            <a:off x="8915400" y="4892040"/>
            <a:ext cx="91440" cy="91440"/>
          </a:xfrm>
          <a:prstGeom prst="rect">
            <a:avLst/>
          </a:prstGeom>
          <a:noFill/>
          <a:ln>
            <a:noFill/>
          </a:ln>
        </p:spPr>
      </p:pic>
      <p:pic>
        <p:nvPicPr>
          <p:cNvPr id="579" name="Google Shape;579;p87"/>
          <p:cNvPicPr preferRelativeResize="0"/>
          <p:nvPr/>
        </p:nvPicPr>
        <p:blipFill>
          <a:blip r:embed="rId4">
            <a:alphaModFix/>
          </a:blip>
          <a:stretch>
            <a:fillRect/>
          </a:stretch>
        </p:blipFill>
        <p:spPr>
          <a:xfrm>
            <a:off x="6535250" y="0"/>
            <a:ext cx="2608750" cy="1304375"/>
          </a:xfrm>
          <a:prstGeom prst="rect">
            <a:avLst/>
          </a:prstGeom>
          <a:noFill/>
          <a:ln>
            <a:noFill/>
          </a:ln>
        </p:spPr>
      </p:pic>
      <p:sp>
        <p:nvSpPr>
          <p:cNvPr id="580" name="Google Shape;580;p87"/>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500">
                <a:solidFill>
                  <a:schemeClr val="accent2"/>
                </a:solidFill>
              </a:rPr>
              <a:t>Failure of </a:t>
            </a:r>
            <a:r>
              <a:rPr lang="en" sz="3500">
                <a:solidFill>
                  <a:schemeClr val="accent2"/>
                </a:solidFill>
              </a:rPr>
              <a:t>Character</a:t>
            </a:r>
            <a:br>
              <a:rPr lang="en"/>
            </a:br>
            <a:r>
              <a:rPr lang="en" sz="800">
                <a:latin typeface="Arial"/>
                <a:ea typeface="Arial"/>
                <a:cs typeface="Arial"/>
                <a:sym typeface="Arial"/>
              </a:rPr>
              <a:t>https://www.ncbi.nlm.nih.gov/pmc/articles/PMC5592308/</a:t>
            </a:r>
            <a:endParaRPr/>
          </a:p>
        </p:txBody>
      </p:sp>
      <p:sp>
        <p:nvSpPr>
          <p:cNvPr id="581" name="Google Shape;581;p87"/>
          <p:cNvSpPr txBox="1"/>
          <p:nvPr>
            <p:ph idx="1" type="body"/>
          </p:nvPr>
        </p:nvSpPr>
        <p:spPr>
          <a:xfrm>
            <a:off x="311700" y="3145300"/>
            <a:ext cx="8520600" cy="1464900"/>
          </a:xfrm>
          <a:prstGeom prst="rect">
            <a:avLst/>
          </a:prstGeom>
        </p:spPr>
        <p:txBody>
          <a:bodyPr anchorCtr="0" anchor="t" bIns="91425" lIns="91425" spcFirstLastPara="1" rIns="91425" wrap="square" tIns="91425">
            <a:noAutofit/>
          </a:bodyPr>
          <a:lstStyle/>
          <a:p>
            <a:pPr indent="-368300" lvl="0" marL="457200" rtl="0" algn="l">
              <a:lnSpc>
                <a:spcPct val="115000"/>
              </a:lnSpc>
              <a:spcBef>
                <a:spcPts val="0"/>
              </a:spcBef>
              <a:spcAft>
                <a:spcPts val="0"/>
              </a:spcAft>
              <a:buSzPts val="2200"/>
              <a:buFont typeface="Maven Pro"/>
              <a:buChar char="●"/>
            </a:pPr>
            <a:r>
              <a:rPr lang="en" sz="2200">
                <a:latin typeface="Maven Pro"/>
                <a:ea typeface="Maven Pro"/>
                <a:cs typeface="Maven Pro"/>
                <a:sym typeface="Maven Pro"/>
              </a:rPr>
              <a:t>Character influences behavior</a:t>
            </a:r>
            <a:endParaRPr sz="2200">
              <a:latin typeface="Maven Pro"/>
              <a:ea typeface="Maven Pro"/>
              <a:cs typeface="Maven Pro"/>
              <a:sym typeface="Maven Pro"/>
            </a:endParaRPr>
          </a:p>
          <a:p>
            <a:pPr indent="-342900" lvl="1" marL="914400" rtl="0" algn="l">
              <a:lnSpc>
                <a:spcPct val="115000"/>
              </a:lnSpc>
              <a:spcBef>
                <a:spcPts val="0"/>
              </a:spcBef>
              <a:spcAft>
                <a:spcPts val="0"/>
              </a:spcAft>
              <a:buSzPts val="1800"/>
              <a:buFont typeface="Maven Pro"/>
              <a:buChar char="○"/>
            </a:pPr>
            <a:r>
              <a:rPr lang="en" sz="1800">
                <a:latin typeface="Maven Pro"/>
                <a:ea typeface="Maven Pro"/>
                <a:cs typeface="Maven Pro"/>
                <a:sym typeface="Maven Pro"/>
              </a:rPr>
              <a:t>Innate level of </a:t>
            </a:r>
            <a:r>
              <a:rPr lang="en" sz="1800">
                <a:latin typeface="Maven Pro"/>
                <a:ea typeface="Maven Pro"/>
                <a:cs typeface="Maven Pro"/>
                <a:sym typeface="Maven Pro"/>
              </a:rPr>
              <a:t>willingness to lie, cheat, steal, etc.</a:t>
            </a:r>
            <a:endParaRPr sz="1800">
              <a:latin typeface="Maven Pro"/>
              <a:ea typeface="Maven Pro"/>
              <a:cs typeface="Maven Pro"/>
              <a:sym typeface="Maven Pro"/>
            </a:endParaRPr>
          </a:p>
          <a:p>
            <a:pPr indent="-342900" lvl="1" marL="914400" rtl="0" algn="l">
              <a:lnSpc>
                <a:spcPct val="115000"/>
              </a:lnSpc>
              <a:spcBef>
                <a:spcPts val="0"/>
              </a:spcBef>
              <a:spcAft>
                <a:spcPts val="0"/>
              </a:spcAft>
              <a:buSzPts val="1800"/>
              <a:buFont typeface="Maven Pro"/>
              <a:buChar char="○"/>
            </a:pPr>
            <a:r>
              <a:rPr lang="en" sz="1800">
                <a:latin typeface="Maven Pro"/>
                <a:ea typeface="Maven Pro"/>
                <a:cs typeface="Maven Pro"/>
                <a:sym typeface="Maven Pro"/>
              </a:rPr>
              <a:t>Lessons learned from past experiences</a:t>
            </a:r>
            <a:endParaRPr sz="1800">
              <a:latin typeface="Maven Pro"/>
              <a:ea typeface="Maven Pro"/>
              <a:cs typeface="Maven Pro"/>
              <a:sym typeface="Maven Pro"/>
            </a:endParaRPr>
          </a:p>
          <a:p>
            <a:pPr indent="-342900" lvl="1" marL="914400" rtl="0" algn="l">
              <a:lnSpc>
                <a:spcPct val="115000"/>
              </a:lnSpc>
              <a:spcBef>
                <a:spcPts val="0"/>
              </a:spcBef>
              <a:spcAft>
                <a:spcPts val="0"/>
              </a:spcAft>
              <a:buSzPts val="1800"/>
              <a:buFont typeface="Maven Pro"/>
              <a:buChar char="○"/>
            </a:pPr>
            <a:r>
              <a:rPr lang="en" sz="1800">
                <a:latin typeface="Maven Pro"/>
                <a:ea typeface="Maven Pro"/>
                <a:cs typeface="Maven Pro"/>
                <a:sym typeface="Maven Pro"/>
              </a:rPr>
              <a:t>Understanding of current context, expectations</a:t>
            </a:r>
            <a:endParaRPr sz="1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1"/>
                                        </p:tgtEl>
                                        <p:attrNameLst>
                                          <p:attrName>style.visibility</p:attrName>
                                        </p:attrNameLst>
                                      </p:cBhvr>
                                      <p:to>
                                        <p:strVal val="visible"/>
                                      </p:to>
                                    </p:set>
                                    <p:animEffect filter="fade" transition="in">
                                      <p:cBhvr>
                                        <p:cTn dur="1"/>
                                        <p:tgtEl>
                                          <p:spTgt spid="581"/>
                                        </p:tgtEl>
                                      </p:cBhvr>
                                    </p:animEffect>
                                  </p:childTnLst>
                                </p:cTn>
                              </p:par>
                              <p:par>
                                <p:cTn fill="hold" nodeType="withEffect" presetClass="entr" presetID="10" presetSubtype="0">
                                  <p:stCondLst>
                                    <p:cond delay="0"/>
                                  </p:stCondLst>
                                  <p:childTnLst>
                                    <p:set>
                                      <p:cBhvr>
                                        <p:cTn dur="1" fill="hold">
                                          <p:stCondLst>
                                            <p:cond delay="0"/>
                                          </p:stCondLst>
                                        </p:cTn>
                                        <p:tgtEl>
                                          <p:spTgt spid="578"/>
                                        </p:tgtEl>
                                        <p:attrNameLst>
                                          <p:attrName>style.visibility</p:attrName>
                                        </p:attrNameLst>
                                      </p:cBhvr>
                                      <p:to>
                                        <p:strVal val="visible"/>
                                      </p:to>
                                    </p:set>
                                    <p:animEffect filter="fade" transition="in">
                                      <p:cBhvr>
                                        <p:cTn dur="1000"/>
                                        <p:tgtEl>
                                          <p:spTgt spid="5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p88"/>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500">
                <a:solidFill>
                  <a:schemeClr val="accent2"/>
                </a:solidFill>
              </a:rPr>
              <a:t>The Fast Food Dilemma</a:t>
            </a:r>
            <a:endParaRPr sz="3500">
              <a:solidFill>
                <a:schemeClr val="accent3"/>
              </a:solidFill>
            </a:endParaRPr>
          </a:p>
        </p:txBody>
      </p:sp>
      <p:pic>
        <p:nvPicPr>
          <p:cNvPr id="587" name="Google Shape;587;p88"/>
          <p:cNvPicPr preferRelativeResize="0"/>
          <p:nvPr/>
        </p:nvPicPr>
        <p:blipFill>
          <a:blip r:embed="rId3">
            <a:alphaModFix/>
          </a:blip>
          <a:stretch>
            <a:fillRect/>
          </a:stretch>
        </p:blipFill>
        <p:spPr>
          <a:xfrm>
            <a:off x="7856227" y="3612225"/>
            <a:ext cx="1195250" cy="1531274"/>
          </a:xfrm>
          <a:prstGeom prst="rect">
            <a:avLst/>
          </a:prstGeom>
          <a:noFill/>
          <a:ln>
            <a:noFill/>
          </a:ln>
        </p:spPr>
      </p:pic>
      <p:pic>
        <p:nvPicPr>
          <p:cNvPr id="588" name="Google Shape;588;p88"/>
          <p:cNvPicPr preferRelativeResize="0"/>
          <p:nvPr/>
        </p:nvPicPr>
        <p:blipFill>
          <a:blip r:embed="rId4">
            <a:alphaModFix/>
          </a:blip>
          <a:stretch>
            <a:fillRect/>
          </a:stretch>
        </p:blipFill>
        <p:spPr>
          <a:xfrm>
            <a:off x="8915400" y="4892040"/>
            <a:ext cx="91440" cy="91440"/>
          </a:xfrm>
          <a:prstGeom prst="rect">
            <a:avLst/>
          </a:prstGeom>
          <a:noFill/>
          <a:ln>
            <a:noFill/>
          </a:ln>
        </p:spPr>
      </p:pic>
      <p:sp>
        <p:nvSpPr>
          <p:cNvPr id="589" name="Google Shape;589;p88"/>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sz="2000">
                <a:latin typeface="Maven Pro"/>
                <a:ea typeface="Maven Pro"/>
                <a:cs typeface="Maven Pro"/>
                <a:sym typeface="Maven Pro"/>
              </a:rPr>
              <a:t>A teenager interviewing for their first job, at a fast food restaurant, is asked to respond to this scenario:</a:t>
            </a:r>
            <a:endParaRPr sz="2000">
              <a:latin typeface="Maven Pro"/>
              <a:ea typeface="Maven Pro"/>
              <a:cs typeface="Maven Pro"/>
              <a:sym typeface="Maven Pro"/>
            </a:endParaRPr>
          </a:p>
          <a:p>
            <a:pPr indent="0" lvl="0" marL="0" marR="0" rtl="0" algn="l">
              <a:lnSpc>
                <a:spcPct val="100000"/>
              </a:lnSpc>
              <a:spcBef>
                <a:spcPts val="0"/>
              </a:spcBef>
              <a:spcAft>
                <a:spcPts val="0"/>
              </a:spcAft>
              <a:buNone/>
            </a:pPr>
            <a:r>
              <a:t/>
            </a:r>
            <a:endParaRPr sz="1000">
              <a:latin typeface="Maven Pro"/>
              <a:ea typeface="Maven Pro"/>
              <a:cs typeface="Maven Pro"/>
              <a:sym typeface="Maven Pro"/>
            </a:endParaRPr>
          </a:p>
          <a:p>
            <a:pPr indent="457200" lvl="0" marL="0" marR="0" rtl="0" algn="l">
              <a:lnSpc>
                <a:spcPct val="100000"/>
              </a:lnSpc>
              <a:spcBef>
                <a:spcPts val="0"/>
              </a:spcBef>
              <a:spcAft>
                <a:spcPts val="0"/>
              </a:spcAft>
              <a:buNone/>
            </a:pPr>
            <a:r>
              <a:rPr lang="en" sz="2000">
                <a:latin typeface="Maven Pro"/>
                <a:ea typeface="Maven Pro"/>
                <a:cs typeface="Maven Pro"/>
                <a:sym typeface="Maven Pro"/>
              </a:rPr>
              <a:t>“You see another employee giving free food to their friends.</a:t>
            </a:r>
            <a:br>
              <a:rPr lang="en" sz="2000">
                <a:latin typeface="Maven Pro"/>
                <a:ea typeface="Maven Pro"/>
                <a:cs typeface="Maven Pro"/>
                <a:sym typeface="Maven Pro"/>
              </a:rPr>
            </a:br>
            <a:r>
              <a:rPr lang="en" sz="2000">
                <a:latin typeface="Maven Pro"/>
                <a:ea typeface="Maven Pro"/>
                <a:cs typeface="Maven Pro"/>
                <a:sym typeface="Maven Pro"/>
              </a:rPr>
              <a:t>	Would you ignore them, confront them, or talk to a manager?”</a:t>
            </a:r>
            <a:endParaRPr sz="2000">
              <a:latin typeface="Maven Pro"/>
              <a:ea typeface="Maven Pro"/>
              <a:cs typeface="Maven Pro"/>
              <a:sym typeface="Maven Pro"/>
            </a:endParaRPr>
          </a:p>
          <a:p>
            <a:pPr indent="0" lvl="0" marL="0" marR="0" rtl="0" algn="l">
              <a:lnSpc>
                <a:spcPct val="100000"/>
              </a:lnSpc>
              <a:spcBef>
                <a:spcPts val="0"/>
              </a:spcBef>
              <a:spcAft>
                <a:spcPts val="0"/>
              </a:spcAft>
              <a:buNone/>
            </a:pPr>
            <a:r>
              <a:t/>
            </a:r>
            <a:endParaRPr sz="1000">
              <a:latin typeface="Maven Pro"/>
              <a:ea typeface="Maven Pro"/>
              <a:cs typeface="Maven Pro"/>
              <a:sym typeface="Maven Pro"/>
            </a:endParaRPr>
          </a:p>
          <a:p>
            <a:pPr indent="0" lvl="0" marL="0" marR="0" rtl="0" algn="l">
              <a:lnSpc>
                <a:spcPct val="100000"/>
              </a:lnSpc>
              <a:spcBef>
                <a:spcPts val="0"/>
              </a:spcBef>
              <a:spcAft>
                <a:spcPts val="0"/>
              </a:spcAft>
              <a:buNone/>
            </a:pPr>
            <a:r>
              <a:rPr lang="en" sz="2000">
                <a:latin typeface="Maven Pro"/>
                <a:ea typeface="Maven Pro"/>
                <a:cs typeface="Maven Pro"/>
                <a:sym typeface="Maven Pro"/>
              </a:rPr>
              <a:t>The teen says they would ignore it, because they don’t know the situation. Maybe those people are hungry and don’t have money, </a:t>
            </a:r>
            <a:br>
              <a:rPr lang="en" sz="2000">
                <a:latin typeface="Maven Pro"/>
                <a:ea typeface="Maven Pro"/>
                <a:cs typeface="Maven Pro"/>
                <a:sym typeface="Maven Pro"/>
              </a:rPr>
            </a:br>
            <a:r>
              <a:rPr lang="en" sz="2000">
                <a:latin typeface="Maven Pro"/>
                <a:ea typeface="Maven Pro"/>
                <a:cs typeface="Maven Pro"/>
                <a:sym typeface="Maven Pro"/>
              </a:rPr>
              <a:t>and they would never deny food to hungry people.</a:t>
            </a:r>
            <a:endParaRPr sz="2000">
              <a:latin typeface="Maven Pro"/>
              <a:ea typeface="Maven Pro"/>
              <a:cs typeface="Maven Pro"/>
              <a:sym typeface="Maven Pro"/>
            </a:endParaRPr>
          </a:p>
          <a:p>
            <a:pPr indent="0" lvl="0" marL="0" marR="0" rtl="0" algn="l">
              <a:lnSpc>
                <a:spcPct val="100000"/>
              </a:lnSpc>
              <a:spcBef>
                <a:spcPts val="0"/>
              </a:spcBef>
              <a:spcAft>
                <a:spcPts val="0"/>
              </a:spcAft>
              <a:buNone/>
            </a:pPr>
            <a:r>
              <a:t/>
            </a:r>
            <a:endParaRPr sz="1000">
              <a:latin typeface="Maven Pro"/>
              <a:ea typeface="Maven Pro"/>
              <a:cs typeface="Maven Pro"/>
              <a:sym typeface="Maven Pro"/>
            </a:endParaRPr>
          </a:p>
          <a:p>
            <a:pPr indent="0" lvl="0" marL="0" marR="0" rtl="0" algn="l">
              <a:lnSpc>
                <a:spcPct val="100000"/>
              </a:lnSpc>
              <a:spcBef>
                <a:spcPts val="0"/>
              </a:spcBef>
              <a:spcAft>
                <a:spcPts val="0"/>
              </a:spcAft>
              <a:buNone/>
            </a:pPr>
            <a:r>
              <a:rPr lang="en" sz="2000">
                <a:latin typeface="Maven Pro"/>
                <a:ea typeface="Maven Pro"/>
                <a:cs typeface="Maven Pro"/>
                <a:sym typeface="Maven Pro"/>
              </a:rPr>
              <a:t>They don’t get the job.</a:t>
            </a:r>
            <a:endParaRPr sz="2000">
              <a:latin typeface="Maven Pro"/>
              <a:ea typeface="Maven Pro"/>
              <a:cs typeface="Maven Pro"/>
              <a:sym typeface="Maven Pr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9">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9">
                                            <p:txEl>
                                              <p:pRg end="6" st="6"/>
                                            </p:txEl>
                                          </p:spTgt>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588"/>
                                        </p:tgtEl>
                                        <p:attrNameLst>
                                          <p:attrName>style.visibility</p:attrName>
                                        </p:attrNameLst>
                                      </p:cBhvr>
                                      <p:to>
                                        <p:strVal val="visible"/>
                                      </p:to>
                                    </p:set>
                                    <p:animEffect filter="fade" transition="in">
                                      <p:cBhvr>
                                        <p:cTn dur="1000"/>
                                        <p:tgtEl>
                                          <p:spTgt spid="5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53"/>
          <p:cNvSpPr txBox="1"/>
          <p:nvPr>
            <p:ph idx="1" type="body"/>
          </p:nvPr>
        </p:nvSpPr>
        <p:spPr>
          <a:xfrm>
            <a:off x="311700" y="1505700"/>
            <a:ext cx="8520600" cy="2333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200"/>
              <a:t>The </a:t>
            </a:r>
            <a:r>
              <a:rPr b="1" lang="en" sz="1200"/>
              <a:t>CyberAmbassadors</a:t>
            </a:r>
            <a:r>
              <a:rPr lang="en" sz="1200"/>
              <a:t> program was developed by Katy Luchini-Colbry and Dirk Colbry, evaluated by Julie Rojewski and Astri Briliyanti, and appreciates the efforts of our many </a:t>
            </a:r>
            <a:r>
              <a:rPr b="1" lang="en" sz="1200"/>
              <a:t>volunteer facilitators</a:t>
            </a:r>
            <a:r>
              <a:rPr lang="en" sz="1200"/>
              <a:t>. Program materials are protected under a CC BY-NC-SA 4.0 International License. This material is based upon work supported by the </a:t>
            </a:r>
            <a:r>
              <a:rPr b="1" lang="en" sz="1200"/>
              <a:t>National Science Foundation</a:t>
            </a:r>
            <a:r>
              <a:rPr lang="en" sz="1200"/>
              <a:t> under Grant No. 1730137. Any opinions, findings, and conclusions or recommendations expressed in this material are those of the author(s) and do not necessarily reflect the views of the National Science Foundation.</a:t>
            </a:r>
            <a:endParaRPr sz="1200"/>
          </a:p>
          <a:p>
            <a:pPr indent="0" lvl="0" marL="0" rtl="0" algn="l">
              <a:lnSpc>
                <a:spcPct val="100000"/>
              </a:lnSpc>
              <a:spcBef>
                <a:spcPts val="0"/>
              </a:spcBef>
              <a:spcAft>
                <a:spcPts val="0"/>
              </a:spcAft>
              <a:buNone/>
            </a:pPr>
            <a:r>
              <a:t/>
            </a:r>
            <a:endParaRPr sz="1200"/>
          </a:p>
          <a:p>
            <a:pPr indent="0" lvl="0" marL="0" rtl="0" algn="l">
              <a:lnSpc>
                <a:spcPct val="100000"/>
              </a:lnSpc>
              <a:spcBef>
                <a:spcPts val="0"/>
              </a:spcBef>
              <a:spcAft>
                <a:spcPts val="0"/>
              </a:spcAft>
              <a:buNone/>
            </a:pPr>
            <a:r>
              <a:rPr lang="en" sz="1200"/>
              <a:t>The CyberAmbassadors program was developed with contributions and feedback from many sources, including:</a:t>
            </a:r>
            <a:endParaRPr sz="1200"/>
          </a:p>
          <a:p>
            <a:pPr indent="-304800" lvl="0" marL="457200" rtl="0" algn="l">
              <a:lnSpc>
                <a:spcPct val="100000"/>
              </a:lnSpc>
              <a:spcBef>
                <a:spcPts val="1000"/>
              </a:spcBef>
              <a:spcAft>
                <a:spcPts val="0"/>
              </a:spcAft>
              <a:buSzPts val="1200"/>
              <a:buChar char="●"/>
            </a:pPr>
            <a:r>
              <a:rPr b="1" lang="en" sz="1200"/>
              <a:t>Teaming Up </a:t>
            </a:r>
            <a:r>
              <a:rPr lang="en" sz="1200"/>
              <a:t>includes substantial contributions from David Cribbs and Mark Luchini. </a:t>
            </a:r>
            <a:endParaRPr sz="1200"/>
          </a:p>
          <a:p>
            <a:pPr indent="-304800" lvl="0" marL="457200" rtl="0" algn="l">
              <a:lnSpc>
                <a:spcPct val="100000"/>
              </a:lnSpc>
              <a:spcBef>
                <a:spcPts val="0"/>
              </a:spcBef>
              <a:spcAft>
                <a:spcPts val="0"/>
              </a:spcAft>
              <a:buSzPts val="1200"/>
              <a:buChar char="●"/>
            </a:pPr>
            <a:r>
              <a:rPr b="1" lang="en" sz="1200"/>
              <a:t>Speaking Up </a:t>
            </a:r>
            <a:r>
              <a:rPr lang="en" sz="1200"/>
              <a:t>is adapted and expanded from Effective Presentation Skills by Tau Beta Pi Engineering Futures.</a:t>
            </a:r>
            <a:endParaRPr sz="1200"/>
          </a:p>
          <a:p>
            <a:pPr indent="-304800" lvl="0" marL="457200" rtl="0" algn="l">
              <a:lnSpc>
                <a:spcPct val="100000"/>
              </a:lnSpc>
              <a:spcBef>
                <a:spcPts val="0"/>
              </a:spcBef>
              <a:spcAft>
                <a:spcPts val="0"/>
              </a:spcAft>
              <a:buSzPts val="1200"/>
              <a:buChar char="●"/>
            </a:pPr>
            <a:r>
              <a:rPr b="1" lang="en" sz="1200"/>
              <a:t>Leading the Change </a:t>
            </a:r>
            <a:r>
              <a:rPr lang="en" sz="1200"/>
              <a:t>and </a:t>
            </a:r>
            <a:r>
              <a:rPr b="1" lang="en" sz="1200"/>
              <a:t>Leading with Principles </a:t>
            </a:r>
            <a:r>
              <a:rPr lang="en" sz="1200"/>
              <a:t>are informed by materials developed for the Entering Mentoring program and provided by cimerproject.org. </a:t>
            </a:r>
            <a:endParaRPr sz="1200"/>
          </a:p>
          <a:p>
            <a:pPr indent="0" lvl="0" marL="0" rtl="0" algn="l">
              <a:lnSpc>
                <a:spcPct val="100000"/>
              </a:lnSpc>
              <a:spcBef>
                <a:spcPts val="0"/>
              </a:spcBef>
              <a:spcAft>
                <a:spcPts val="0"/>
              </a:spcAft>
              <a:buNone/>
            </a:pPr>
            <a:r>
              <a:t/>
            </a:r>
            <a:endParaRPr sz="1200"/>
          </a:p>
          <a:p>
            <a:pPr indent="0" lvl="0" marL="0" rtl="0" algn="l">
              <a:lnSpc>
                <a:spcPct val="100000"/>
              </a:lnSpc>
              <a:spcBef>
                <a:spcPts val="0"/>
              </a:spcBef>
              <a:spcAft>
                <a:spcPts val="0"/>
              </a:spcAft>
              <a:buNone/>
            </a:pPr>
            <a:r>
              <a:rPr lang="en" sz="1200"/>
              <a:t>Additional sources are noted throughout the materials. Graphics and images are original creations, part of Google apps, or free for commercial use without attribution from pixabay.com. For more information, please contact colbryka@msu.edu.</a:t>
            </a:r>
            <a:endParaRPr sz="1200"/>
          </a:p>
          <a:p>
            <a:pPr indent="0" lvl="0" marL="0" rtl="0" algn="l">
              <a:lnSpc>
                <a:spcPct val="100000"/>
              </a:lnSpc>
              <a:spcBef>
                <a:spcPts val="0"/>
              </a:spcBef>
              <a:spcAft>
                <a:spcPts val="0"/>
              </a:spcAft>
              <a:buNone/>
            </a:pPr>
            <a:r>
              <a:t/>
            </a:r>
            <a:endParaRPr sz="1200"/>
          </a:p>
        </p:txBody>
      </p:sp>
      <p:sp>
        <p:nvSpPr>
          <p:cNvPr id="324" name="Google Shape;324;p53"/>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Acknowledgements</a:t>
            </a:r>
            <a:endParaRPr/>
          </a:p>
        </p:txBody>
      </p:sp>
      <p:pic>
        <p:nvPicPr>
          <p:cNvPr descr="CyberAmbassadors Logo." id="325" name="Google Shape;325;p53"/>
          <p:cNvPicPr preferRelativeResize="0"/>
          <p:nvPr/>
        </p:nvPicPr>
        <p:blipFill>
          <a:blip r:embed="rId3">
            <a:alphaModFix/>
          </a:blip>
          <a:stretch>
            <a:fillRect/>
          </a:stretch>
        </p:blipFill>
        <p:spPr>
          <a:xfrm>
            <a:off x="7341206" y="4369900"/>
            <a:ext cx="1400393" cy="671875"/>
          </a:xfrm>
          <a:prstGeom prst="rect">
            <a:avLst/>
          </a:prstGeom>
          <a:noFill/>
          <a:ln>
            <a:noFill/>
          </a:ln>
        </p:spPr>
      </p:pic>
      <p:sp>
        <p:nvSpPr>
          <p:cNvPr id="326" name="Google Shape;326;p53"/>
          <p:cNvSpPr/>
          <p:nvPr/>
        </p:nvSpPr>
        <p:spPr>
          <a:xfrm>
            <a:off x="8963825" y="4950275"/>
            <a:ext cx="91500" cy="91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p89"/>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500">
                <a:solidFill>
                  <a:schemeClr val="accent2"/>
                </a:solidFill>
              </a:rPr>
              <a:t>Failure of Experience</a:t>
            </a:r>
            <a:br>
              <a:rPr lang="en"/>
            </a:br>
            <a:r>
              <a:rPr lang="en" sz="800">
                <a:latin typeface="Arial"/>
                <a:ea typeface="Arial"/>
                <a:cs typeface="Arial"/>
                <a:sym typeface="Arial"/>
              </a:rPr>
              <a:t>https://www.nap.edu/read/18519/chapter/4#10</a:t>
            </a:r>
            <a:endParaRPr/>
          </a:p>
        </p:txBody>
      </p:sp>
      <p:sp>
        <p:nvSpPr>
          <p:cNvPr id="595" name="Google Shape;595;p89"/>
          <p:cNvSpPr txBox="1"/>
          <p:nvPr>
            <p:ph idx="1" type="body"/>
          </p:nvPr>
        </p:nvSpPr>
        <p:spPr>
          <a:xfrm>
            <a:off x="311700" y="1468825"/>
            <a:ext cx="8520600" cy="1102800"/>
          </a:xfrm>
          <a:prstGeom prst="rect">
            <a:avLst/>
          </a:prstGeom>
        </p:spPr>
        <p:txBody>
          <a:bodyPr anchorCtr="0" anchor="t" bIns="91425" lIns="91425" spcFirstLastPara="1" rIns="91425" wrap="square" tIns="91425">
            <a:noAutofit/>
          </a:bodyPr>
          <a:lstStyle/>
          <a:p>
            <a:pPr indent="-368300" lvl="0" marL="457200" rtl="0" algn="l">
              <a:lnSpc>
                <a:spcPct val="115000"/>
              </a:lnSpc>
              <a:spcBef>
                <a:spcPts val="0"/>
              </a:spcBef>
              <a:spcAft>
                <a:spcPts val="0"/>
              </a:spcAft>
              <a:buSzPts val="2200"/>
              <a:buFont typeface="Maven Pro"/>
              <a:buChar char="●"/>
            </a:pPr>
            <a:r>
              <a:rPr lang="en" sz="2200">
                <a:latin typeface="Maven Pro"/>
                <a:ea typeface="Maven Pro"/>
                <a:cs typeface="Maven Pro"/>
                <a:sym typeface="Maven Pro"/>
              </a:rPr>
              <a:t>Moral decision making requires knowledge</a:t>
            </a:r>
            <a:endParaRPr sz="2200">
              <a:latin typeface="Maven Pro"/>
              <a:ea typeface="Maven Pro"/>
              <a:cs typeface="Maven Pro"/>
              <a:sym typeface="Maven Pro"/>
            </a:endParaRPr>
          </a:p>
          <a:p>
            <a:pPr indent="-342900" lvl="1" marL="914400" rtl="0" algn="l">
              <a:lnSpc>
                <a:spcPct val="115000"/>
              </a:lnSpc>
              <a:spcBef>
                <a:spcPts val="0"/>
              </a:spcBef>
              <a:spcAft>
                <a:spcPts val="0"/>
              </a:spcAft>
              <a:buSzPts val="1800"/>
              <a:buFont typeface="Maven Pro"/>
              <a:buChar char="○"/>
            </a:pPr>
            <a:r>
              <a:rPr lang="en" sz="1800">
                <a:latin typeface="Maven Pro"/>
                <a:ea typeface="Maven Pro"/>
                <a:cs typeface="Maven Pro"/>
                <a:sym typeface="Maven Pro"/>
              </a:rPr>
              <a:t>What is expected?</a:t>
            </a:r>
            <a:endParaRPr sz="1800">
              <a:latin typeface="Maven Pro"/>
              <a:ea typeface="Maven Pro"/>
              <a:cs typeface="Maven Pro"/>
              <a:sym typeface="Maven Pro"/>
            </a:endParaRPr>
          </a:p>
          <a:p>
            <a:pPr indent="-342900" lvl="1" marL="914400" rtl="0" algn="l">
              <a:lnSpc>
                <a:spcPct val="115000"/>
              </a:lnSpc>
              <a:spcBef>
                <a:spcPts val="0"/>
              </a:spcBef>
              <a:spcAft>
                <a:spcPts val="0"/>
              </a:spcAft>
              <a:buSzPts val="1800"/>
              <a:buFont typeface="Maven Pro"/>
              <a:buChar char="○"/>
            </a:pPr>
            <a:r>
              <a:rPr lang="en" sz="1800">
                <a:latin typeface="Maven Pro"/>
                <a:ea typeface="Maven Pro"/>
                <a:cs typeface="Maven Pro"/>
                <a:sym typeface="Maven Pro"/>
              </a:rPr>
              <a:t>What is appropriate?</a:t>
            </a:r>
            <a:endParaRPr sz="1800">
              <a:latin typeface="Maven Pro"/>
              <a:ea typeface="Maven Pro"/>
              <a:cs typeface="Maven Pro"/>
              <a:sym typeface="Maven Pro"/>
            </a:endParaRPr>
          </a:p>
          <a:p>
            <a:pPr indent="-342900" lvl="1" marL="914400" rtl="0" algn="l">
              <a:lnSpc>
                <a:spcPct val="115000"/>
              </a:lnSpc>
              <a:spcBef>
                <a:spcPts val="0"/>
              </a:spcBef>
              <a:spcAft>
                <a:spcPts val="0"/>
              </a:spcAft>
              <a:buSzPts val="1800"/>
              <a:buFont typeface="Maven Pro"/>
              <a:buChar char="○"/>
            </a:pPr>
            <a:r>
              <a:rPr lang="en" sz="1800">
                <a:latin typeface="Maven Pro"/>
                <a:ea typeface="Maven Pro"/>
                <a:cs typeface="Maven Pro"/>
                <a:sym typeface="Maven Pro"/>
              </a:rPr>
              <a:t>How to get information or help?</a:t>
            </a:r>
            <a:endParaRPr sz="1800">
              <a:latin typeface="Maven Pro"/>
              <a:ea typeface="Maven Pro"/>
              <a:cs typeface="Maven Pro"/>
              <a:sym typeface="Maven Pro"/>
            </a:endParaRPr>
          </a:p>
        </p:txBody>
      </p:sp>
      <p:pic>
        <p:nvPicPr>
          <p:cNvPr id="596" name="Google Shape;596;p89"/>
          <p:cNvPicPr preferRelativeResize="0"/>
          <p:nvPr/>
        </p:nvPicPr>
        <p:blipFill>
          <a:blip r:embed="rId3">
            <a:alphaModFix/>
          </a:blip>
          <a:stretch>
            <a:fillRect/>
          </a:stretch>
        </p:blipFill>
        <p:spPr>
          <a:xfrm>
            <a:off x="8915400" y="4892040"/>
            <a:ext cx="91440" cy="91440"/>
          </a:xfrm>
          <a:prstGeom prst="rect">
            <a:avLst/>
          </a:prstGeom>
          <a:noFill/>
          <a:ln>
            <a:noFill/>
          </a:ln>
        </p:spPr>
      </p:pic>
      <p:pic>
        <p:nvPicPr>
          <p:cNvPr id="597" name="Google Shape;597;p89"/>
          <p:cNvPicPr preferRelativeResize="0"/>
          <p:nvPr/>
        </p:nvPicPr>
        <p:blipFill>
          <a:blip r:embed="rId4">
            <a:alphaModFix/>
          </a:blip>
          <a:stretch>
            <a:fillRect/>
          </a:stretch>
        </p:blipFill>
        <p:spPr>
          <a:xfrm>
            <a:off x="7856227" y="3612225"/>
            <a:ext cx="1195250" cy="1531274"/>
          </a:xfrm>
          <a:prstGeom prst="rect">
            <a:avLst/>
          </a:prstGeom>
          <a:noFill/>
          <a:ln>
            <a:noFill/>
          </a:ln>
        </p:spPr>
      </p:pic>
      <p:sp>
        <p:nvSpPr>
          <p:cNvPr id="598" name="Google Shape;598;p89"/>
          <p:cNvSpPr txBox="1"/>
          <p:nvPr>
            <p:ph idx="1" type="body"/>
          </p:nvPr>
        </p:nvSpPr>
        <p:spPr>
          <a:xfrm>
            <a:off x="311700" y="3066250"/>
            <a:ext cx="8520600" cy="1825800"/>
          </a:xfrm>
          <a:prstGeom prst="rect">
            <a:avLst/>
          </a:prstGeom>
        </p:spPr>
        <p:txBody>
          <a:bodyPr anchorCtr="0" anchor="t" bIns="91425" lIns="91425" spcFirstLastPara="1" rIns="91425" wrap="square" tIns="91425">
            <a:noAutofit/>
          </a:bodyPr>
          <a:lstStyle/>
          <a:p>
            <a:pPr indent="-368300" lvl="0" marL="457200" rtl="0" algn="l">
              <a:lnSpc>
                <a:spcPct val="115000"/>
              </a:lnSpc>
              <a:spcBef>
                <a:spcPts val="0"/>
              </a:spcBef>
              <a:spcAft>
                <a:spcPts val="0"/>
              </a:spcAft>
              <a:buSzPts val="2200"/>
              <a:buFont typeface="Maven Pro"/>
              <a:buChar char="●"/>
            </a:pPr>
            <a:r>
              <a:rPr lang="en" sz="2200">
                <a:latin typeface="Maven Pro"/>
                <a:ea typeface="Maven Pro"/>
                <a:cs typeface="Maven Pro"/>
                <a:sym typeface="Maven Pro"/>
              </a:rPr>
              <a:t>Moral decision making requires skill</a:t>
            </a:r>
            <a:endParaRPr sz="2200">
              <a:latin typeface="Maven Pro"/>
              <a:ea typeface="Maven Pro"/>
              <a:cs typeface="Maven Pro"/>
              <a:sym typeface="Maven Pro"/>
            </a:endParaRPr>
          </a:p>
          <a:p>
            <a:pPr indent="-342900" lvl="1" marL="914400" rtl="0" algn="l">
              <a:lnSpc>
                <a:spcPct val="115000"/>
              </a:lnSpc>
              <a:spcBef>
                <a:spcPts val="0"/>
              </a:spcBef>
              <a:spcAft>
                <a:spcPts val="0"/>
              </a:spcAft>
              <a:buSzPts val="1800"/>
              <a:buFont typeface="Maven Pro"/>
              <a:buChar char="○"/>
            </a:pPr>
            <a:r>
              <a:rPr lang="en" sz="1800">
                <a:latin typeface="Maven Pro"/>
                <a:ea typeface="Maven Pro"/>
                <a:cs typeface="Maven Pro"/>
                <a:sym typeface="Maven Pro"/>
              </a:rPr>
              <a:t>Thinking critically about a situation</a:t>
            </a:r>
            <a:endParaRPr sz="1800">
              <a:latin typeface="Maven Pro"/>
              <a:ea typeface="Maven Pro"/>
              <a:cs typeface="Maven Pro"/>
              <a:sym typeface="Maven Pro"/>
            </a:endParaRPr>
          </a:p>
          <a:p>
            <a:pPr indent="-342900" lvl="1" marL="914400" rtl="0" algn="l">
              <a:lnSpc>
                <a:spcPct val="115000"/>
              </a:lnSpc>
              <a:spcBef>
                <a:spcPts val="0"/>
              </a:spcBef>
              <a:spcAft>
                <a:spcPts val="0"/>
              </a:spcAft>
              <a:buSzPts val="1800"/>
              <a:buFont typeface="Maven Pro"/>
              <a:buChar char="○"/>
            </a:pPr>
            <a:r>
              <a:rPr lang="en" sz="1800">
                <a:latin typeface="Maven Pro"/>
                <a:ea typeface="Maven Pro"/>
                <a:cs typeface="Maven Pro"/>
                <a:sym typeface="Maven Pro"/>
              </a:rPr>
              <a:t>Understanding and synthesizing information</a:t>
            </a:r>
            <a:endParaRPr sz="1800">
              <a:latin typeface="Maven Pro"/>
              <a:ea typeface="Maven Pro"/>
              <a:cs typeface="Maven Pro"/>
              <a:sym typeface="Maven Pro"/>
            </a:endParaRPr>
          </a:p>
          <a:p>
            <a:pPr indent="-342900" lvl="1" marL="914400" rtl="0" algn="l">
              <a:lnSpc>
                <a:spcPct val="115000"/>
              </a:lnSpc>
              <a:spcBef>
                <a:spcPts val="0"/>
              </a:spcBef>
              <a:spcAft>
                <a:spcPts val="0"/>
              </a:spcAft>
              <a:buSzPts val="1800"/>
              <a:buFont typeface="Maven Pro"/>
              <a:buChar char="○"/>
            </a:pPr>
            <a:r>
              <a:rPr lang="en" sz="1800">
                <a:latin typeface="Maven Pro"/>
                <a:ea typeface="Maven Pro"/>
                <a:cs typeface="Maven Pro"/>
                <a:sym typeface="Maven Pro"/>
              </a:rPr>
              <a:t>Identifying potential actions and outcomes</a:t>
            </a:r>
            <a:endParaRPr sz="1800">
              <a:latin typeface="Maven Pro"/>
              <a:ea typeface="Maven Pro"/>
              <a:cs typeface="Maven Pro"/>
              <a:sym typeface="Maven Pro"/>
            </a:endParaRPr>
          </a:p>
          <a:p>
            <a:pPr indent="-342900" lvl="1" marL="914400" rtl="0" algn="l">
              <a:lnSpc>
                <a:spcPct val="115000"/>
              </a:lnSpc>
              <a:spcBef>
                <a:spcPts val="0"/>
              </a:spcBef>
              <a:spcAft>
                <a:spcPts val="0"/>
              </a:spcAft>
              <a:buSzPts val="1800"/>
              <a:buFont typeface="Maven Pro"/>
              <a:buChar char="○"/>
            </a:pPr>
            <a:r>
              <a:rPr lang="en" sz="1800">
                <a:latin typeface="Maven Pro"/>
                <a:ea typeface="Maven Pro"/>
                <a:cs typeface="Maven Pro"/>
                <a:sym typeface="Maven Pro"/>
              </a:rPr>
              <a:t>Ability to communicate effectively, under stress</a:t>
            </a:r>
            <a:endParaRPr sz="1800">
              <a:latin typeface="Maven Pro"/>
              <a:ea typeface="Maven Pro"/>
              <a:cs typeface="Maven Pro"/>
              <a:sym typeface="Maven Pr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8"/>
                                        </p:tgtEl>
                                        <p:attrNameLst>
                                          <p:attrName>style.visibility</p:attrName>
                                        </p:attrNameLst>
                                      </p:cBhvr>
                                      <p:to>
                                        <p:strVal val="visible"/>
                                      </p:to>
                                    </p:set>
                                    <p:animEffect filter="fade" transition="in">
                                      <p:cBhvr>
                                        <p:cTn dur="1"/>
                                        <p:tgtEl>
                                          <p:spTgt spid="598"/>
                                        </p:tgtEl>
                                      </p:cBhvr>
                                    </p:animEffect>
                                  </p:childTnLst>
                                </p:cTn>
                              </p:par>
                              <p:par>
                                <p:cTn fill="hold" nodeType="withEffect" presetClass="entr" presetID="10" presetSubtype="0">
                                  <p:stCondLst>
                                    <p:cond delay="0"/>
                                  </p:stCondLst>
                                  <p:childTnLst>
                                    <p:set>
                                      <p:cBhvr>
                                        <p:cTn dur="1" fill="hold">
                                          <p:stCondLst>
                                            <p:cond delay="0"/>
                                          </p:stCondLst>
                                        </p:cTn>
                                        <p:tgtEl>
                                          <p:spTgt spid="596"/>
                                        </p:tgtEl>
                                        <p:attrNameLst>
                                          <p:attrName>style.visibility</p:attrName>
                                        </p:attrNameLst>
                                      </p:cBhvr>
                                      <p:to>
                                        <p:strVal val="visible"/>
                                      </p:to>
                                    </p:set>
                                    <p:animEffect filter="fade" transition="in">
                                      <p:cBhvr>
                                        <p:cTn dur="1000"/>
                                        <p:tgtEl>
                                          <p:spTgt spid="5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sp>
        <p:nvSpPr>
          <p:cNvPr id="603" name="Google Shape;603;p90"/>
          <p:cNvSpPr txBox="1"/>
          <p:nvPr>
            <p:ph idx="1" type="body"/>
          </p:nvPr>
        </p:nvSpPr>
        <p:spPr>
          <a:xfrm>
            <a:off x="311700" y="1468825"/>
            <a:ext cx="8520600" cy="2098500"/>
          </a:xfrm>
          <a:prstGeom prst="rect">
            <a:avLst/>
          </a:prstGeom>
        </p:spPr>
        <p:txBody>
          <a:bodyPr anchorCtr="0" anchor="t" bIns="91425" lIns="91425" spcFirstLastPara="1" rIns="91425" wrap="square" tIns="91425">
            <a:spAutoFit/>
          </a:bodyPr>
          <a:lstStyle/>
          <a:p>
            <a:pPr indent="-368300" lvl="0" marL="457200" marR="0" rtl="0" algn="l">
              <a:lnSpc>
                <a:spcPct val="100000"/>
              </a:lnSpc>
              <a:spcBef>
                <a:spcPts val="0"/>
              </a:spcBef>
              <a:spcAft>
                <a:spcPts val="0"/>
              </a:spcAft>
              <a:buSzPts val="2200"/>
              <a:buFont typeface="Maven Pro"/>
              <a:buChar char="●"/>
            </a:pPr>
            <a:r>
              <a:rPr lang="en" sz="2200">
                <a:latin typeface="Maven Pro"/>
                <a:ea typeface="Maven Pro"/>
                <a:cs typeface="Maven Pro"/>
                <a:sym typeface="Maven Pro"/>
              </a:rPr>
              <a:t>Ethical decision making can be taught</a:t>
            </a:r>
            <a:endParaRPr sz="2200">
              <a:latin typeface="Maven Pro"/>
              <a:ea typeface="Maven Pro"/>
              <a:cs typeface="Maven Pro"/>
              <a:sym typeface="Maven Pro"/>
            </a:endParaRPr>
          </a:p>
          <a:p>
            <a:pPr indent="-368300" lvl="0" marL="457200" marR="0" rtl="0" algn="l">
              <a:lnSpc>
                <a:spcPct val="100000"/>
              </a:lnSpc>
              <a:spcBef>
                <a:spcPts val="1000"/>
              </a:spcBef>
              <a:spcAft>
                <a:spcPts val="0"/>
              </a:spcAft>
              <a:buSzPts val="2200"/>
              <a:buFont typeface="Maven Pro"/>
              <a:buChar char="●"/>
            </a:pPr>
            <a:r>
              <a:rPr lang="en" sz="2200">
                <a:latin typeface="Maven Pro"/>
                <a:ea typeface="Maven Pro"/>
                <a:cs typeface="Maven Pro"/>
                <a:sym typeface="Maven Pro"/>
              </a:rPr>
              <a:t>Key features of effective ethics instruction include:</a:t>
            </a:r>
            <a:endParaRPr sz="2200">
              <a:latin typeface="Maven Pro"/>
              <a:ea typeface="Maven Pro"/>
              <a:cs typeface="Maven Pro"/>
              <a:sym typeface="Maven Pro"/>
            </a:endParaRPr>
          </a:p>
          <a:p>
            <a:pPr indent="-342900" lvl="1" marL="914400" marR="0" rtl="0" algn="l">
              <a:lnSpc>
                <a:spcPct val="100000"/>
              </a:lnSpc>
              <a:spcBef>
                <a:spcPts val="0"/>
              </a:spcBef>
              <a:spcAft>
                <a:spcPts val="0"/>
              </a:spcAft>
              <a:buSzPts val="1800"/>
              <a:buFont typeface="Maven Pro"/>
              <a:buChar char="○"/>
            </a:pPr>
            <a:r>
              <a:rPr b="1" lang="en" sz="1800">
                <a:latin typeface="Maven Pro"/>
                <a:ea typeface="Maven Pro"/>
                <a:cs typeface="Maven Pro"/>
                <a:sym typeface="Maven Pro"/>
              </a:rPr>
              <a:t>Knowledge: </a:t>
            </a:r>
            <a:r>
              <a:rPr lang="en" sz="1800">
                <a:latin typeface="Maven Pro"/>
                <a:ea typeface="Maven Pro"/>
                <a:cs typeface="Maven Pro"/>
                <a:sym typeface="Maven Pro"/>
              </a:rPr>
              <a:t>information about ethical issues and where to find help</a:t>
            </a:r>
            <a:endParaRPr sz="1800">
              <a:latin typeface="Maven Pro"/>
              <a:ea typeface="Maven Pro"/>
              <a:cs typeface="Maven Pro"/>
              <a:sym typeface="Maven Pro"/>
            </a:endParaRPr>
          </a:p>
          <a:p>
            <a:pPr indent="-342900" lvl="1" marL="914400" marR="0" rtl="0" algn="l">
              <a:lnSpc>
                <a:spcPct val="100000"/>
              </a:lnSpc>
              <a:spcBef>
                <a:spcPts val="0"/>
              </a:spcBef>
              <a:spcAft>
                <a:spcPts val="0"/>
              </a:spcAft>
              <a:buSzPts val="1800"/>
              <a:buFont typeface="Maven Pro"/>
              <a:buChar char="○"/>
            </a:pPr>
            <a:r>
              <a:rPr b="1" lang="en" sz="1800">
                <a:latin typeface="Maven Pro"/>
                <a:ea typeface="Maven Pro"/>
                <a:cs typeface="Maven Pro"/>
                <a:sym typeface="Maven Pro"/>
              </a:rPr>
              <a:t>Skills: </a:t>
            </a:r>
            <a:r>
              <a:rPr lang="en" sz="1800">
                <a:latin typeface="Maven Pro"/>
                <a:ea typeface="Maven Pro"/>
                <a:cs typeface="Maven Pro"/>
                <a:sym typeface="Maven Pro"/>
              </a:rPr>
              <a:t>critical thinking, decision making, conflict resolution, teamwork</a:t>
            </a:r>
            <a:endParaRPr sz="1800">
              <a:latin typeface="Maven Pro"/>
              <a:ea typeface="Maven Pro"/>
              <a:cs typeface="Maven Pro"/>
              <a:sym typeface="Maven Pro"/>
            </a:endParaRPr>
          </a:p>
          <a:p>
            <a:pPr indent="-342900" lvl="1" marL="914400" marR="0" rtl="0" algn="l">
              <a:lnSpc>
                <a:spcPct val="100000"/>
              </a:lnSpc>
              <a:spcBef>
                <a:spcPts val="0"/>
              </a:spcBef>
              <a:spcAft>
                <a:spcPts val="0"/>
              </a:spcAft>
              <a:buSzPts val="1800"/>
              <a:buFont typeface="Maven Pro"/>
              <a:buChar char="○"/>
            </a:pPr>
            <a:r>
              <a:rPr b="1" lang="en" sz="1800">
                <a:latin typeface="Maven Pro"/>
                <a:ea typeface="Maven Pro"/>
                <a:cs typeface="Maven Pro"/>
                <a:sym typeface="Maven Pro"/>
              </a:rPr>
              <a:t>Attitudes: </a:t>
            </a:r>
            <a:r>
              <a:rPr lang="en" sz="1800">
                <a:latin typeface="Maven Pro"/>
                <a:ea typeface="Maven Pro"/>
                <a:cs typeface="Maven Pro"/>
                <a:sym typeface="Maven Pro"/>
              </a:rPr>
              <a:t>open and willing to engage in ethical decision making</a:t>
            </a:r>
            <a:endParaRPr sz="1800">
              <a:latin typeface="Maven Pro"/>
              <a:ea typeface="Maven Pro"/>
              <a:cs typeface="Maven Pro"/>
              <a:sym typeface="Maven Pro"/>
            </a:endParaRPr>
          </a:p>
          <a:p>
            <a:pPr indent="-342900" lvl="1" marL="914400" marR="0" rtl="0" algn="l">
              <a:lnSpc>
                <a:spcPct val="100000"/>
              </a:lnSpc>
              <a:spcBef>
                <a:spcPts val="0"/>
              </a:spcBef>
              <a:spcAft>
                <a:spcPts val="0"/>
              </a:spcAft>
              <a:buSzPts val="1800"/>
              <a:buFont typeface="Maven Pro"/>
              <a:buChar char="○"/>
            </a:pPr>
            <a:r>
              <a:rPr b="1" lang="en" sz="1800">
                <a:latin typeface="Maven Pro"/>
                <a:ea typeface="Maven Pro"/>
                <a:cs typeface="Maven Pro"/>
                <a:sym typeface="Maven Pro"/>
              </a:rPr>
              <a:t>Behavior: </a:t>
            </a:r>
            <a:r>
              <a:rPr lang="en" sz="1800">
                <a:latin typeface="Maven Pro"/>
                <a:ea typeface="Maven Pro"/>
                <a:cs typeface="Maven Pro"/>
                <a:sym typeface="Maven Pro"/>
              </a:rPr>
              <a:t>modeling effective communications, ethical conduct</a:t>
            </a:r>
            <a:endParaRPr sz="1800">
              <a:latin typeface="Maven Pro"/>
              <a:ea typeface="Maven Pro"/>
              <a:cs typeface="Maven Pro"/>
              <a:sym typeface="Maven Pro"/>
            </a:endParaRPr>
          </a:p>
        </p:txBody>
      </p:sp>
      <p:sp>
        <p:nvSpPr>
          <p:cNvPr id="604" name="Google Shape;604;p90"/>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500">
                <a:solidFill>
                  <a:schemeClr val="accent2"/>
                </a:solidFill>
              </a:rPr>
              <a:t>Ethical Decision Making</a:t>
            </a:r>
            <a:br>
              <a:rPr lang="en"/>
            </a:br>
            <a:r>
              <a:rPr lang="en" sz="800">
                <a:latin typeface="Arial"/>
                <a:ea typeface="Arial"/>
                <a:cs typeface="Arial"/>
                <a:sym typeface="Arial"/>
              </a:rPr>
              <a:t>https://www.nap.edu/read/18519/chapter/4#10</a:t>
            </a:r>
            <a:endParaRPr sz="800">
              <a:latin typeface="Arial"/>
              <a:ea typeface="Arial"/>
              <a:cs typeface="Arial"/>
              <a:sym typeface="Arial"/>
            </a:endParaRPr>
          </a:p>
        </p:txBody>
      </p:sp>
      <p:pic>
        <p:nvPicPr>
          <p:cNvPr id="605" name="Google Shape;605;p90"/>
          <p:cNvPicPr preferRelativeResize="0"/>
          <p:nvPr/>
        </p:nvPicPr>
        <p:blipFill>
          <a:blip r:embed="rId3">
            <a:alphaModFix/>
          </a:blip>
          <a:stretch>
            <a:fillRect/>
          </a:stretch>
        </p:blipFill>
        <p:spPr>
          <a:xfrm>
            <a:off x="8915400" y="4892040"/>
            <a:ext cx="91440" cy="9144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3">
                                            <p:txEl>
                                              <p:pRg end="0" st="0"/>
                                            </p:txEl>
                                          </p:spTgt>
                                        </p:tgtEl>
                                        <p:attrNameLst>
                                          <p:attrName>style.visibility</p:attrName>
                                        </p:attrNameLst>
                                      </p:cBhvr>
                                      <p:to>
                                        <p:strVal val="visible"/>
                                      </p:to>
                                    </p:set>
                                    <p:animEffect filter="fade" transition="in">
                                      <p:cBhvr>
                                        <p:cTn dur="1"/>
                                        <p:tgtEl>
                                          <p:spTgt spid="60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3">
                                            <p:txEl>
                                              <p:pRg end="1" st="1"/>
                                            </p:txEl>
                                          </p:spTgt>
                                        </p:tgtEl>
                                        <p:attrNameLst>
                                          <p:attrName>style.visibility</p:attrName>
                                        </p:attrNameLst>
                                      </p:cBhvr>
                                      <p:to>
                                        <p:strVal val="visible"/>
                                      </p:to>
                                    </p:set>
                                    <p:animEffect filter="fade" transition="in">
                                      <p:cBhvr>
                                        <p:cTn dur="1"/>
                                        <p:tgtEl>
                                          <p:spTgt spid="60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3">
                                            <p:txEl>
                                              <p:pRg end="2" st="2"/>
                                            </p:txEl>
                                          </p:spTgt>
                                        </p:tgtEl>
                                        <p:attrNameLst>
                                          <p:attrName>style.visibility</p:attrName>
                                        </p:attrNameLst>
                                      </p:cBhvr>
                                      <p:to>
                                        <p:strVal val="visible"/>
                                      </p:to>
                                    </p:set>
                                    <p:animEffect filter="fade" transition="in">
                                      <p:cBhvr>
                                        <p:cTn dur="1"/>
                                        <p:tgtEl>
                                          <p:spTgt spid="60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3">
                                            <p:txEl>
                                              <p:pRg end="3" st="3"/>
                                            </p:txEl>
                                          </p:spTgt>
                                        </p:tgtEl>
                                        <p:attrNameLst>
                                          <p:attrName>style.visibility</p:attrName>
                                        </p:attrNameLst>
                                      </p:cBhvr>
                                      <p:to>
                                        <p:strVal val="visible"/>
                                      </p:to>
                                    </p:set>
                                    <p:animEffect filter="fade" transition="in">
                                      <p:cBhvr>
                                        <p:cTn dur="1"/>
                                        <p:tgtEl>
                                          <p:spTgt spid="60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3">
                                            <p:txEl>
                                              <p:pRg end="4" st="4"/>
                                            </p:txEl>
                                          </p:spTgt>
                                        </p:tgtEl>
                                        <p:attrNameLst>
                                          <p:attrName>style.visibility</p:attrName>
                                        </p:attrNameLst>
                                      </p:cBhvr>
                                      <p:to>
                                        <p:strVal val="visible"/>
                                      </p:to>
                                    </p:set>
                                    <p:animEffect filter="fade" transition="in">
                                      <p:cBhvr>
                                        <p:cTn dur="1"/>
                                        <p:tgtEl>
                                          <p:spTgt spid="60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3">
                                            <p:txEl>
                                              <p:pRg end="5" st="5"/>
                                            </p:txEl>
                                          </p:spTgt>
                                        </p:tgtEl>
                                        <p:attrNameLst>
                                          <p:attrName>style.visibility</p:attrName>
                                        </p:attrNameLst>
                                      </p:cBhvr>
                                      <p:to>
                                        <p:strVal val="visible"/>
                                      </p:to>
                                    </p:set>
                                    <p:animEffect filter="fade" transition="in">
                                      <p:cBhvr>
                                        <p:cTn dur="1"/>
                                        <p:tgtEl>
                                          <p:spTgt spid="603">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605"/>
                                        </p:tgtEl>
                                        <p:attrNameLst>
                                          <p:attrName>style.visibility</p:attrName>
                                        </p:attrNameLst>
                                      </p:cBhvr>
                                      <p:to>
                                        <p:strVal val="visible"/>
                                      </p:to>
                                    </p:set>
                                    <p:animEffect filter="fade" transition="in">
                                      <p:cBhvr>
                                        <p:cTn dur="1000"/>
                                        <p:tgtEl>
                                          <p:spTgt spid="6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sp>
        <p:nvSpPr>
          <p:cNvPr id="610" name="Google Shape;610;p91"/>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368300" lvl="0" marL="457200" marR="0" rtl="0" algn="l">
              <a:lnSpc>
                <a:spcPct val="100000"/>
              </a:lnSpc>
              <a:spcBef>
                <a:spcPts val="1000"/>
              </a:spcBef>
              <a:spcAft>
                <a:spcPts val="0"/>
              </a:spcAft>
              <a:buSzPts val="2200"/>
              <a:buFont typeface="Maven Pro"/>
              <a:buAutoNum type="arabicPeriod"/>
            </a:pPr>
            <a:r>
              <a:rPr lang="en" sz="2200">
                <a:latin typeface="Maven Pro"/>
                <a:ea typeface="Maven Pro"/>
                <a:cs typeface="Maven Pro"/>
                <a:sym typeface="Maven Pro"/>
              </a:rPr>
              <a:t>Define the problem, and potential ethical issues</a:t>
            </a:r>
            <a:endParaRPr sz="2200">
              <a:latin typeface="Maven Pro"/>
              <a:ea typeface="Maven Pro"/>
              <a:cs typeface="Maven Pro"/>
              <a:sym typeface="Maven Pro"/>
            </a:endParaRPr>
          </a:p>
          <a:p>
            <a:pPr indent="-368300" lvl="0" marL="457200" marR="0" rtl="0" algn="l">
              <a:lnSpc>
                <a:spcPct val="100000"/>
              </a:lnSpc>
              <a:spcBef>
                <a:spcPts val="1000"/>
              </a:spcBef>
              <a:spcAft>
                <a:spcPts val="0"/>
              </a:spcAft>
              <a:buSzPts val="2200"/>
              <a:buFont typeface="Maven Pro"/>
              <a:buAutoNum type="arabicPeriod"/>
            </a:pPr>
            <a:r>
              <a:rPr lang="en" sz="2200">
                <a:latin typeface="Maven Pro"/>
                <a:ea typeface="Maven Pro"/>
                <a:cs typeface="Maven Pro"/>
                <a:sym typeface="Maven Pro"/>
              </a:rPr>
              <a:t>Get relevant information and assistance</a:t>
            </a:r>
            <a:endParaRPr sz="2200">
              <a:latin typeface="Maven Pro"/>
              <a:ea typeface="Maven Pro"/>
              <a:cs typeface="Maven Pro"/>
              <a:sym typeface="Maven Pro"/>
            </a:endParaRPr>
          </a:p>
          <a:p>
            <a:pPr indent="-368300" lvl="0" marL="457200" marR="0" rtl="0" algn="l">
              <a:lnSpc>
                <a:spcPct val="100000"/>
              </a:lnSpc>
              <a:spcBef>
                <a:spcPts val="1000"/>
              </a:spcBef>
              <a:spcAft>
                <a:spcPts val="0"/>
              </a:spcAft>
              <a:buSzPts val="2200"/>
              <a:buFont typeface="Maven Pro"/>
              <a:buAutoNum type="arabicPeriod"/>
            </a:pPr>
            <a:r>
              <a:rPr lang="en" sz="2200">
                <a:latin typeface="Maven Pro"/>
                <a:ea typeface="Maven Pro"/>
                <a:cs typeface="Maven Pro"/>
                <a:sym typeface="Maven Pro"/>
              </a:rPr>
              <a:t>Identify possible outcomes</a:t>
            </a:r>
            <a:endParaRPr sz="2200">
              <a:latin typeface="Maven Pro"/>
              <a:ea typeface="Maven Pro"/>
              <a:cs typeface="Maven Pro"/>
              <a:sym typeface="Maven Pro"/>
            </a:endParaRPr>
          </a:p>
          <a:p>
            <a:pPr indent="-368300" lvl="0" marL="457200" marR="0" rtl="0" algn="l">
              <a:lnSpc>
                <a:spcPct val="100000"/>
              </a:lnSpc>
              <a:spcBef>
                <a:spcPts val="1000"/>
              </a:spcBef>
              <a:spcAft>
                <a:spcPts val="0"/>
              </a:spcAft>
              <a:buSzPts val="2200"/>
              <a:buFont typeface="Maven Pro"/>
              <a:buAutoNum type="arabicPeriod"/>
            </a:pPr>
            <a:r>
              <a:rPr lang="en" sz="2200">
                <a:latin typeface="Maven Pro"/>
                <a:ea typeface="Maven Pro"/>
                <a:cs typeface="Maven Pro"/>
                <a:sym typeface="Maven Pro"/>
              </a:rPr>
              <a:t>Evaluate these alternatives, and identify ethical impacts</a:t>
            </a:r>
            <a:endParaRPr sz="2200">
              <a:latin typeface="Maven Pro"/>
              <a:ea typeface="Maven Pro"/>
              <a:cs typeface="Maven Pro"/>
              <a:sym typeface="Maven Pro"/>
            </a:endParaRPr>
          </a:p>
          <a:p>
            <a:pPr indent="-368300" lvl="0" marL="457200" marR="0" rtl="0" algn="l">
              <a:lnSpc>
                <a:spcPct val="100000"/>
              </a:lnSpc>
              <a:spcBef>
                <a:spcPts val="1000"/>
              </a:spcBef>
              <a:spcAft>
                <a:spcPts val="0"/>
              </a:spcAft>
              <a:buSzPts val="2200"/>
              <a:buFont typeface="Maven Pro"/>
              <a:buAutoNum type="arabicPeriod"/>
            </a:pPr>
            <a:r>
              <a:rPr lang="en" sz="2200">
                <a:latin typeface="Maven Pro"/>
                <a:ea typeface="Maven Pro"/>
                <a:cs typeface="Maven Pro"/>
                <a:sym typeface="Maven Pro"/>
              </a:rPr>
              <a:t>Make the decision</a:t>
            </a:r>
            <a:endParaRPr sz="2200">
              <a:latin typeface="Maven Pro"/>
              <a:ea typeface="Maven Pro"/>
              <a:cs typeface="Maven Pro"/>
              <a:sym typeface="Maven Pro"/>
            </a:endParaRPr>
          </a:p>
          <a:p>
            <a:pPr indent="-368300" lvl="0" marL="457200" marR="0" rtl="0" algn="l">
              <a:lnSpc>
                <a:spcPct val="100000"/>
              </a:lnSpc>
              <a:spcBef>
                <a:spcPts val="1000"/>
              </a:spcBef>
              <a:spcAft>
                <a:spcPts val="0"/>
              </a:spcAft>
              <a:buSzPts val="2200"/>
              <a:buFont typeface="Maven Pro"/>
              <a:buAutoNum type="arabicPeriod"/>
            </a:pPr>
            <a:r>
              <a:rPr lang="en" sz="2200">
                <a:latin typeface="Maven Pro"/>
                <a:ea typeface="Maven Pro"/>
                <a:cs typeface="Maven Pro"/>
                <a:sym typeface="Maven Pro"/>
              </a:rPr>
              <a:t>Implement the decision</a:t>
            </a:r>
            <a:endParaRPr sz="2200">
              <a:latin typeface="Maven Pro"/>
              <a:ea typeface="Maven Pro"/>
              <a:cs typeface="Maven Pro"/>
              <a:sym typeface="Maven Pro"/>
            </a:endParaRPr>
          </a:p>
          <a:p>
            <a:pPr indent="-368300" lvl="0" marL="457200" marR="0" rtl="0" algn="l">
              <a:lnSpc>
                <a:spcPct val="100000"/>
              </a:lnSpc>
              <a:spcBef>
                <a:spcPts val="1000"/>
              </a:spcBef>
              <a:spcAft>
                <a:spcPts val="0"/>
              </a:spcAft>
              <a:buSzPts val="2200"/>
              <a:buFont typeface="Maven Pro"/>
              <a:buAutoNum type="arabicPeriod"/>
            </a:pPr>
            <a:r>
              <a:rPr lang="en" sz="2200">
                <a:latin typeface="Maven Pro"/>
                <a:ea typeface="Maven Pro"/>
                <a:cs typeface="Maven Pro"/>
                <a:sym typeface="Maven Pro"/>
              </a:rPr>
              <a:t>Evaluate the decision; are ethical issues resolved?</a:t>
            </a:r>
            <a:endParaRPr sz="2200">
              <a:latin typeface="Maven Pro"/>
              <a:ea typeface="Maven Pro"/>
              <a:cs typeface="Maven Pro"/>
              <a:sym typeface="Maven Pro"/>
            </a:endParaRPr>
          </a:p>
        </p:txBody>
      </p:sp>
      <p:sp>
        <p:nvSpPr>
          <p:cNvPr id="611" name="Google Shape;611;p91"/>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500">
                <a:solidFill>
                  <a:schemeClr val="accent2"/>
                </a:solidFill>
              </a:rPr>
              <a:t>Ethical Decision Making</a:t>
            </a:r>
            <a:br>
              <a:rPr lang="en"/>
            </a:br>
            <a:r>
              <a:rPr lang="en" sz="800">
                <a:latin typeface="Arial"/>
                <a:ea typeface="Arial"/>
                <a:cs typeface="Arial"/>
                <a:sym typeface="Arial"/>
              </a:rPr>
              <a:t>https://www.ethics.org/resources/free-toolkit/decision-making-model/</a:t>
            </a:r>
            <a:endParaRPr sz="800">
              <a:latin typeface="Arial"/>
              <a:ea typeface="Arial"/>
              <a:cs typeface="Arial"/>
              <a:sym typeface="Arial"/>
            </a:endParaRPr>
          </a:p>
        </p:txBody>
      </p:sp>
      <p:pic>
        <p:nvPicPr>
          <p:cNvPr id="612" name="Google Shape;612;p91"/>
          <p:cNvPicPr preferRelativeResize="0"/>
          <p:nvPr/>
        </p:nvPicPr>
        <p:blipFill>
          <a:blip r:embed="rId3">
            <a:alphaModFix/>
          </a:blip>
          <a:stretch>
            <a:fillRect/>
          </a:stretch>
        </p:blipFill>
        <p:spPr>
          <a:xfrm>
            <a:off x="8915400" y="4892040"/>
            <a:ext cx="91440" cy="9144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0">
                                            <p:txEl>
                                              <p:pRg end="0" st="0"/>
                                            </p:txEl>
                                          </p:spTgt>
                                        </p:tgtEl>
                                        <p:attrNameLst>
                                          <p:attrName>style.visibility</p:attrName>
                                        </p:attrNameLst>
                                      </p:cBhvr>
                                      <p:to>
                                        <p:strVal val="visible"/>
                                      </p:to>
                                    </p:set>
                                    <p:animEffect filter="fade" transition="in">
                                      <p:cBhvr>
                                        <p:cTn dur="1"/>
                                        <p:tgtEl>
                                          <p:spTgt spid="61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0">
                                            <p:txEl>
                                              <p:pRg end="1" st="1"/>
                                            </p:txEl>
                                          </p:spTgt>
                                        </p:tgtEl>
                                        <p:attrNameLst>
                                          <p:attrName>style.visibility</p:attrName>
                                        </p:attrNameLst>
                                      </p:cBhvr>
                                      <p:to>
                                        <p:strVal val="visible"/>
                                      </p:to>
                                    </p:set>
                                    <p:animEffect filter="fade" transition="in">
                                      <p:cBhvr>
                                        <p:cTn dur="1"/>
                                        <p:tgtEl>
                                          <p:spTgt spid="61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0">
                                            <p:txEl>
                                              <p:pRg end="2" st="2"/>
                                            </p:txEl>
                                          </p:spTgt>
                                        </p:tgtEl>
                                        <p:attrNameLst>
                                          <p:attrName>style.visibility</p:attrName>
                                        </p:attrNameLst>
                                      </p:cBhvr>
                                      <p:to>
                                        <p:strVal val="visible"/>
                                      </p:to>
                                    </p:set>
                                    <p:animEffect filter="fade" transition="in">
                                      <p:cBhvr>
                                        <p:cTn dur="1"/>
                                        <p:tgtEl>
                                          <p:spTgt spid="61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0">
                                            <p:txEl>
                                              <p:pRg end="3" st="3"/>
                                            </p:txEl>
                                          </p:spTgt>
                                        </p:tgtEl>
                                        <p:attrNameLst>
                                          <p:attrName>style.visibility</p:attrName>
                                        </p:attrNameLst>
                                      </p:cBhvr>
                                      <p:to>
                                        <p:strVal val="visible"/>
                                      </p:to>
                                    </p:set>
                                    <p:animEffect filter="fade" transition="in">
                                      <p:cBhvr>
                                        <p:cTn dur="1"/>
                                        <p:tgtEl>
                                          <p:spTgt spid="61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0">
                                            <p:txEl>
                                              <p:pRg end="4" st="4"/>
                                            </p:txEl>
                                          </p:spTgt>
                                        </p:tgtEl>
                                        <p:attrNameLst>
                                          <p:attrName>style.visibility</p:attrName>
                                        </p:attrNameLst>
                                      </p:cBhvr>
                                      <p:to>
                                        <p:strVal val="visible"/>
                                      </p:to>
                                    </p:set>
                                    <p:animEffect filter="fade" transition="in">
                                      <p:cBhvr>
                                        <p:cTn dur="1"/>
                                        <p:tgtEl>
                                          <p:spTgt spid="61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0">
                                            <p:txEl>
                                              <p:pRg end="5" st="5"/>
                                            </p:txEl>
                                          </p:spTgt>
                                        </p:tgtEl>
                                        <p:attrNameLst>
                                          <p:attrName>style.visibility</p:attrName>
                                        </p:attrNameLst>
                                      </p:cBhvr>
                                      <p:to>
                                        <p:strVal val="visible"/>
                                      </p:to>
                                    </p:set>
                                    <p:animEffect filter="fade" transition="in">
                                      <p:cBhvr>
                                        <p:cTn dur="1"/>
                                        <p:tgtEl>
                                          <p:spTgt spid="61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0">
                                            <p:txEl>
                                              <p:pRg end="6" st="6"/>
                                            </p:txEl>
                                          </p:spTgt>
                                        </p:tgtEl>
                                        <p:attrNameLst>
                                          <p:attrName>style.visibility</p:attrName>
                                        </p:attrNameLst>
                                      </p:cBhvr>
                                      <p:to>
                                        <p:strVal val="visible"/>
                                      </p:to>
                                    </p:set>
                                    <p:animEffect filter="fade" transition="in">
                                      <p:cBhvr>
                                        <p:cTn dur="1"/>
                                        <p:tgtEl>
                                          <p:spTgt spid="610">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612"/>
                                        </p:tgtEl>
                                        <p:attrNameLst>
                                          <p:attrName>style.visibility</p:attrName>
                                        </p:attrNameLst>
                                      </p:cBhvr>
                                      <p:to>
                                        <p:strVal val="visible"/>
                                      </p:to>
                                    </p:set>
                                    <p:animEffect filter="fade" transition="in">
                                      <p:cBhvr>
                                        <p:cTn dur="1000"/>
                                        <p:tgtEl>
                                          <p:spTgt spid="6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sp>
        <p:nvSpPr>
          <p:cNvPr id="617" name="Google Shape;617;p92"/>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sz="2000">
                <a:latin typeface="Maven Pro"/>
                <a:ea typeface="Maven Pro"/>
                <a:cs typeface="Maven Pro"/>
                <a:sym typeface="Maven Pro"/>
              </a:rPr>
              <a:t>Ethical Behaviors and Decisions</a:t>
            </a:r>
            <a:endParaRPr sz="2000">
              <a:latin typeface="Maven Pro"/>
              <a:ea typeface="Maven Pro"/>
              <a:cs typeface="Maven Pro"/>
              <a:sym typeface="Maven Pro"/>
            </a:endParaRPr>
          </a:p>
          <a:p>
            <a:pPr indent="-381000" lvl="0" marL="457200" rtl="0" algn="l">
              <a:spcBef>
                <a:spcPts val="0"/>
              </a:spcBef>
              <a:spcAft>
                <a:spcPts val="0"/>
              </a:spcAft>
              <a:buSzPts val="2400"/>
              <a:buChar char="●"/>
            </a:pPr>
            <a:r>
              <a:rPr lang="en" sz="2000" u="sng">
                <a:latin typeface="Maven Pro"/>
                <a:ea typeface="Maven Pro"/>
                <a:cs typeface="Maven Pro"/>
                <a:sym typeface="Maven Pro"/>
              </a:rPr>
              <a:t>Exploring Codes of Ethics</a:t>
            </a:r>
            <a:endParaRPr sz="2000" u="sng">
              <a:latin typeface="Maven Pro"/>
              <a:ea typeface="Maven Pro"/>
              <a:cs typeface="Maven Pro"/>
              <a:sym typeface="Maven Pro"/>
            </a:endParaRPr>
          </a:p>
        </p:txBody>
      </p:sp>
      <p:sp>
        <p:nvSpPr>
          <p:cNvPr id="618" name="Google Shape;618;p92"/>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500">
                <a:solidFill>
                  <a:schemeClr val="accent2"/>
                </a:solidFill>
              </a:rPr>
              <a:t>Agenda</a:t>
            </a:r>
            <a:endParaRPr sz="3500">
              <a:solidFill>
                <a:schemeClr val="accent2"/>
              </a:solidFill>
            </a:endParaRPr>
          </a:p>
        </p:txBody>
      </p:sp>
      <p:pic>
        <p:nvPicPr>
          <p:cNvPr id="619" name="Google Shape;619;p92"/>
          <p:cNvPicPr preferRelativeResize="0"/>
          <p:nvPr/>
        </p:nvPicPr>
        <p:blipFill>
          <a:blip r:embed="rId3">
            <a:alphaModFix/>
          </a:blip>
          <a:stretch>
            <a:fillRect/>
          </a:stretch>
        </p:blipFill>
        <p:spPr>
          <a:xfrm>
            <a:off x="8915400" y="4892040"/>
            <a:ext cx="91440" cy="91440"/>
          </a:xfrm>
          <a:prstGeom prst="rect">
            <a:avLst/>
          </a:prstGeom>
          <a:noFill/>
          <a:ln>
            <a:noFill/>
          </a:ln>
        </p:spPr>
      </p:pic>
      <p:sp>
        <p:nvSpPr>
          <p:cNvPr id="620" name="Google Shape;620;p92"/>
          <p:cNvSpPr/>
          <p:nvPr/>
        </p:nvSpPr>
        <p:spPr>
          <a:xfrm>
            <a:off x="8589300" y="0"/>
            <a:ext cx="554700" cy="569100"/>
          </a:xfrm>
          <a:prstGeom prst="rtTriangl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sp>
        <p:nvSpPr>
          <p:cNvPr id="625" name="Google Shape;625;p93"/>
          <p:cNvSpPr txBox="1"/>
          <p:nvPr>
            <p:ph idx="1" type="body"/>
          </p:nvPr>
        </p:nvSpPr>
        <p:spPr>
          <a:xfrm>
            <a:off x="311700" y="2038800"/>
            <a:ext cx="8520600" cy="1065900"/>
          </a:xfrm>
          <a:prstGeom prst="rect">
            <a:avLst/>
          </a:prstGeom>
        </p:spPr>
        <p:txBody>
          <a:bodyPr anchorCtr="0" anchor="t" bIns="91425" lIns="91425" spcFirstLastPara="1" rIns="91425" wrap="square" tIns="91425">
            <a:noAutofit/>
          </a:bodyPr>
          <a:lstStyle/>
          <a:p>
            <a:pPr indent="-342900" lvl="0" marL="457200" rtl="0" algn="l">
              <a:spcBef>
                <a:spcPts val="1000"/>
              </a:spcBef>
              <a:spcAft>
                <a:spcPts val="0"/>
              </a:spcAft>
              <a:buSzPts val="1800"/>
              <a:buChar char="●"/>
            </a:pPr>
            <a:r>
              <a:rPr lang="en" sz="2200">
                <a:latin typeface="Maven Pro"/>
                <a:ea typeface="Maven Pro"/>
                <a:cs typeface="Maven Pro"/>
                <a:sym typeface="Maven Pro"/>
              </a:rPr>
              <a:t>Describe ethical values, decision making guidelines</a:t>
            </a:r>
            <a:endParaRPr sz="2200">
              <a:latin typeface="Maven Pro"/>
              <a:ea typeface="Maven Pro"/>
              <a:cs typeface="Maven Pro"/>
              <a:sym typeface="Maven Pro"/>
            </a:endParaRPr>
          </a:p>
          <a:p>
            <a:pPr indent="-342900" lvl="1" marL="914400" rtl="0" algn="l">
              <a:spcBef>
                <a:spcPts val="0"/>
              </a:spcBef>
              <a:spcAft>
                <a:spcPts val="0"/>
              </a:spcAft>
              <a:buSzPts val="1800"/>
              <a:buChar char="○"/>
            </a:pPr>
            <a:r>
              <a:rPr lang="en" sz="1800">
                <a:latin typeface="Maven Pro"/>
                <a:ea typeface="Maven Pro"/>
                <a:cs typeface="Maven Pro"/>
                <a:sym typeface="Maven Pro"/>
              </a:rPr>
              <a:t>Codes of Conduct are guides to ethical behavior in certain contexts</a:t>
            </a:r>
            <a:endParaRPr sz="1800"/>
          </a:p>
        </p:txBody>
      </p:sp>
      <p:sp>
        <p:nvSpPr>
          <p:cNvPr id="626" name="Google Shape;626;p93"/>
          <p:cNvSpPr txBox="1"/>
          <p:nvPr>
            <p:ph idx="1" type="body"/>
          </p:nvPr>
        </p:nvSpPr>
        <p:spPr>
          <a:xfrm>
            <a:off x="311700" y="1468825"/>
            <a:ext cx="8520600" cy="555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2200">
                <a:latin typeface="Maven Pro"/>
                <a:ea typeface="Maven Pro"/>
                <a:cs typeface="Maven Pro"/>
                <a:sym typeface="Maven Pro"/>
              </a:rPr>
              <a:t>Address failure of knowledge, experience</a:t>
            </a:r>
            <a:endParaRPr sz="1800"/>
          </a:p>
        </p:txBody>
      </p:sp>
      <p:sp>
        <p:nvSpPr>
          <p:cNvPr id="627" name="Google Shape;627;p93"/>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500">
                <a:solidFill>
                  <a:schemeClr val="accent2"/>
                </a:solidFill>
              </a:rPr>
              <a:t>Codes of Ethics</a:t>
            </a:r>
            <a:br>
              <a:rPr lang="en" sz="800">
                <a:latin typeface="Arial"/>
                <a:ea typeface="Arial"/>
                <a:cs typeface="Arial"/>
                <a:sym typeface="Arial"/>
              </a:rPr>
            </a:br>
            <a:r>
              <a:rPr lang="en" sz="800">
                <a:latin typeface="Arial"/>
                <a:ea typeface="Arial"/>
                <a:cs typeface="Arial"/>
                <a:sym typeface="Arial"/>
              </a:rPr>
              <a:t>https://doi.org/10.1007/s10551-019-04192-x</a:t>
            </a:r>
            <a:endParaRPr sz="800">
              <a:latin typeface="Arial"/>
              <a:ea typeface="Arial"/>
              <a:cs typeface="Arial"/>
              <a:sym typeface="Arial"/>
            </a:endParaRPr>
          </a:p>
        </p:txBody>
      </p:sp>
      <p:pic>
        <p:nvPicPr>
          <p:cNvPr id="628" name="Google Shape;628;p93"/>
          <p:cNvPicPr preferRelativeResize="0"/>
          <p:nvPr/>
        </p:nvPicPr>
        <p:blipFill>
          <a:blip r:embed="rId3">
            <a:alphaModFix/>
          </a:blip>
          <a:stretch>
            <a:fillRect/>
          </a:stretch>
        </p:blipFill>
        <p:spPr>
          <a:xfrm>
            <a:off x="8915400" y="4892040"/>
            <a:ext cx="91440" cy="91440"/>
          </a:xfrm>
          <a:prstGeom prst="rect">
            <a:avLst/>
          </a:prstGeom>
          <a:noFill/>
          <a:ln>
            <a:noFill/>
          </a:ln>
        </p:spPr>
      </p:pic>
      <p:sp>
        <p:nvSpPr>
          <p:cNvPr id="629" name="Google Shape;629;p93"/>
          <p:cNvSpPr txBox="1"/>
          <p:nvPr>
            <p:ph idx="1" type="body"/>
          </p:nvPr>
        </p:nvSpPr>
        <p:spPr>
          <a:xfrm>
            <a:off x="311700" y="3090325"/>
            <a:ext cx="8520600" cy="1578300"/>
          </a:xfrm>
          <a:prstGeom prst="rect">
            <a:avLst/>
          </a:prstGeom>
        </p:spPr>
        <p:txBody>
          <a:bodyPr anchorCtr="0" anchor="t" bIns="91425" lIns="91425" spcFirstLastPara="1" rIns="91425" wrap="square" tIns="91425">
            <a:noAutofit/>
          </a:bodyPr>
          <a:lstStyle/>
          <a:p>
            <a:pPr indent="-342900" lvl="0" marL="457200" rtl="0" algn="l">
              <a:spcBef>
                <a:spcPts val="1000"/>
              </a:spcBef>
              <a:spcAft>
                <a:spcPts val="0"/>
              </a:spcAft>
              <a:buSzPts val="1800"/>
              <a:buChar char="●"/>
            </a:pPr>
            <a:r>
              <a:rPr lang="en" sz="2200">
                <a:latin typeface="Maven Pro"/>
                <a:ea typeface="Maven Pro"/>
                <a:cs typeface="Maven Pro"/>
                <a:sym typeface="Maven Pro"/>
              </a:rPr>
              <a:t>Practical impact varies</a:t>
            </a:r>
            <a:endParaRPr sz="2200">
              <a:latin typeface="Maven Pro"/>
              <a:ea typeface="Maven Pro"/>
              <a:cs typeface="Maven Pro"/>
              <a:sym typeface="Maven Pro"/>
            </a:endParaRPr>
          </a:p>
          <a:p>
            <a:pPr indent="-342900" lvl="1" marL="914400" rtl="0" algn="l">
              <a:spcBef>
                <a:spcPts val="0"/>
              </a:spcBef>
              <a:spcAft>
                <a:spcPts val="0"/>
              </a:spcAft>
              <a:buSzPts val="1800"/>
              <a:buChar char="○"/>
            </a:pPr>
            <a:r>
              <a:rPr lang="en" sz="1800">
                <a:latin typeface="Maven Pro"/>
                <a:ea typeface="Maven Pro"/>
                <a:cs typeface="Maven Pro"/>
                <a:sym typeface="Maven Pro"/>
              </a:rPr>
              <a:t>Professional licenses generally require ethical behavior</a:t>
            </a:r>
            <a:endParaRPr sz="1800">
              <a:latin typeface="Maven Pro"/>
              <a:ea typeface="Maven Pro"/>
              <a:cs typeface="Maven Pro"/>
              <a:sym typeface="Maven Pro"/>
            </a:endParaRPr>
          </a:p>
          <a:p>
            <a:pPr indent="-342900" lvl="1" marL="914400" rtl="0" algn="l">
              <a:spcBef>
                <a:spcPts val="0"/>
              </a:spcBef>
              <a:spcAft>
                <a:spcPts val="0"/>
              </a:spcAft>
              <a:buSzPts val="1800"/>
              <a:buChar char="○"/>
            </a:pPr>
            <a:r>
              <a:rPr lang="en" sz="1800">
                <a:latin typeface="Maven Pro"/>
                <a:ea typeface="Maven Pro"/>
                <a:cs typeface="Maven Pro"/>
                <a:sym typeface="Maven Pro"/>
              </a:rPr>
              <a:t>In other situations, codes of ethics communicate expectations</a:t>
            </a:r>
            <a:endParaRPr sz="1800">
              <a:latin typeface="Maven Pro"/>
              <a:ea typeface="Maven Pro"/>
              <a:cs typeface="Maven Pro"/>
              <a:sym typeface="Maven Pro"/>
            </a:endParaRPr>
          </a:p>
          <a:p>
            <a:pPr indent="-342900" lvl="1" marL="914400" rtl="0" algn="l">
              <a:spcBef>
                <a:spcPts val="0"/>
              </a:spcBef>
              <a:spcAft>
                <a:spcPts val="0"/>
              </a:spcAft>
              <a:buSzPts val="1800"/>
              <a:buChar char="○"/>
            </a:pPr>
            <a:r>
              <a:rPr lang="en" sz="1800">
                <a:latin typeface="Maven Pro"/>
                <a:ea typeface="Maven Pro"/>
                <a:cs typeface="Maven Pro"/>
                <a:sym typeface="Maven Pro"/>
              </a:rPr>
              <a:t>Provide a framework for discussion, enforcement</a:t>
            </a:r>
            <a:endParaRPr sz="180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sp>
        <p:nvSpPr>
          <p:cNvPr id="634" name="Google Shape;634;p94"/>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500">
                <a:solidFill>
                  <a:schemeClr val="accent2"/>
                </a:solidFill>
              </a:rPr>
              <a:t>Disciplinary </a:t>
            </a:r>
            <a:r>
              <a:rPr lang="en" sz="3500">
                <a:solidFill>
                  <a:schemeClr val="accent2"/>
                </a:solidFill>
              </a:rPr>
              <a:t>Codes of Ethics</a:t>
            </a:r>
            <a:endParaRPr sz="800">
              <a:latin typeface="Arial"/>
              <a:ea typeface="Arial"/>
              <a:cs typeface="Arial"/>
              <a:sym typeface="Arial"/>
            </a:endParaRPr>
          </a:p>
        </p:txBody>
      </p:sp>
      <p:pic>
        <p:nvPicPr>
          <p:cNvPr id="635" name="Google Shape;635;p94"/>
          <p:cNvPicPr preferRelativeResize="0"/>
          <p:nvPr/>
        </p:nvPicPr>
        <p:blipFill>
          <a:blip r:embed="rId3">
            <a:alphaModFix/>
          </a:blip>
          <a:stretch>
            <a:fillRect/>
          </a:stretch>
        </p:blipFill>
        <p:spPr>
          <a:xfrm>
            <a:off x="8915400" y="4892040"/>
            <a:ext cx="91440" cy="91440"/>
          </a:xfrm>
          <a:prstGeom prst="rect">
            <a:avLst/>
          </a:prstGeom>
          <a:noFill/>
          <a:ln>
            <a:noFill/>
          </a:ln>
        </p:spPr>
      </p:pic>
      <p:sp>
        <p:nvSpPr>
          <p:cNvPr id="636" name="Google Shape;636;p94"/>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200">
                <a:latin typeface="Maven Pro"/>
                <a:ea typeface="Maven Pro"/>
                <a:cs typeface="Maven Pro"/>
                <a:sym typeface="Maven Pro"/>
              </a:rPr>
              <a:t>Computing: </a:t>
            </a:r>
            <a:r>
              <a:rPr lang="en" sz="2200">
                <a:latin typeface="Maven Pro"/>
                <a:ea typeface="Maven Pro"/>
                <a:cs typeface="Maven Pro"/>
                <a:sym typeface="Maven Pro"/>
              </a:rPr>
              <a:t>ACM Code of Ethics</a:t>
            </a:r>
            <a:br>
              <a:rPr lang="en" sz="2200">
                <a:latin typeface="Maven Pro"/>
                <a:ea typeface="Maven Pro"/>
                <a:cs typeface="Maven Pro"/>
                <a:sym typeface="Maven Pro"/>
              </a:rPr>
            </a:br>
            <a:r>
              <a:rPr lang="en" sz="2200" u="sng">
                <a:solidFill>
                  <a:schemeClr val="hlink"/>
                </a:solidFill>
                <a:latin typeface="Maven Pro"/>
                <a:ea typeface="Maven Pro"/>
                <a:cs typeface="Maven Pro"/>
                <a:sym typeface="Maven Pro"/>
                <a:hlinkClick r:id="rId4"/>
              </a:rPr>
              <a:t>https://www.acm.org/code-of-ethics</a:t>
            </a:r>
            <a:endParaRPr sz="2200">
              <a:latin typeface="Maven Pro"/>
              <a:ea typeface="Maven Pro"/>
              <a:cs typeface="Maven Pro"/>
              <a:sym typeface="Maven Pro"/>
            </a:endParaRPr>
          </a:p>
          <a:p>
            <a:pPr indent="0" lvl="0" marL="0" rtl="0" algn="l">
              <a:spcBef>
                <a:spcPts val="1600"/>
              </a:spcBef>
              <a:spcAft>
                <a:spcPts val="0"/>
              </a:spcAft>
              <a:buNone/>
            </a:pPr>
            <a:r>
              <a:rPr b="1" lang="en" sz="2200">
                <a:latin typeface="Maven Pro"/>
                <a:ea typeface="Maven Pro"/>
                <a:cs typeface="Maven Pro"/>
                <a:sym typeface="Maven Pro"/>
              </a:rPr>
              <a:t>Engineering: </a:t>
            </a:r>
            <a:r>
              <a:rPr lang="en" sz="2200">
                <a:latin typeface="Maven Pro"/>
                <a:ea typeface="Maven Pro"/>
                <a:cs typeface="Maven Pro"/>
                <a:sym typeface="Maven Pro"/>
              </a:rPr>
              <a:t>NSPE Code of Ethics</a:t>
            </a:r>
            <a:br>
              <a:rPr lang="en" sz="2200">
                <a:latin typeface="Maven Pro"/>
                <a:ea typeface="Maven Pro"/>
                <a:cs typeface="Maven Pro"/>
                <a:sym typeface="Maven Pro"/>
              </a:rPr>
            </a:br>
            <a:r>
              <a:rPr lang="en" sz="2200" u="sng">
                <a:solidFill>
                  <a:schemeClr val="hlink"/>
                </a:solidFill>
                <a:latin typeface="Maven Pro"/>
                <a:ea typeface="Maven Pro"/>
                <a:cs typeface="Maven Pro"/>
                <a:sym typeface="Maven Pro"/>
                <a:hlinkClick r:id="rId5"/>
              </a:rPr>
              <a:t>https://www.nspe.org/resources/ethics/code-ethics</a:t>
            </a:r>
            <a:endParaRPr sz="2200">
              <a:latin typeface="Maven Pro"/>
              <a:ea typeface="Maven Pro"/>
              <a:cs typeface="Maven Pro"/>
              <a:sym typeface="Maven Pro"/>
            </a:endParaRPr>
          </a:p>
          <a:p>
            <a:pPr indent="0" lvl="0" marL="0" rtl="0" algn="l">
              <a:spcBef>
                <a:spcPts val="0"/>
              </a:spcBef>
              <a:spcAft>
                <a:spcPts val="0"/>
              </a:spcAft>
              <a:buNone/>
            </a:pPr>
            <a:br>
              <a:rPr lang="en" sz="2200">
                <a:latin typeface="Maven Pro"/>
                <a:ea typeface="Maven Pro"/>
                <a:cs typeface="Maven Pro"/>
                <a:sym typeface="Maven Pro"/>
              </a:rPr>
            </a:br>
            <a:r>
              <a:rPr b="1" lang="en" sz="2200">
                <a:latin typeface="Maven Pro"/>
                <a:ea typeface="Maven Pro"/>
                <a:cs typeface="Maven Pro"/>
                <a:sym typeface="Maven Pro"/>
              </a:rPr>
              <a:t>Science: </a:t>
            </a:r>
            <a:r>
              <a:rPr lang="en" sz="2200">
                <a:latin typeface="Maven Pro"/>
                <a:ea typeface="Maven Pro"/>
                <a:cs typeface="Maven Pro"/>
                <a:sym typeface="Maven Pro"/>
              </a:rPr>
              <a:t>World Economic Forum Code of Ethics for Scientists</a:t>
            </a:r>
            <a:br>
              <a:rPr lang="en" sz="2200">
                <a:latin typeface="Maven Pro"/>
                <a:ea typeface="Maven Pro"/>
                <a:cs typeface="Maven Pro"/>
                <a:sym typeface="Maven Pro"/>
              </a:rPr>
            </a:br>
            <a:r>
              <a:rPr lang="en" sz="2200" u="sng">
                <a:solidFill>
                  <a:schemeClr val="hlink"/>
                </a:solidFill>
                <a:latin typeface="Maven Pro"/>
                <a:ea typeface="Maven Pro"/>
                <a:cs typeface="Maven Pro"/>
                <a:sym typeface="Maven Pro"/>
                <a:hlinkClick r:id="rId6"/>
              </a:rPr>
              <a:t>https://widgets.weforum.org/coe/index.html#principles</a:t>
            </a:r>
            <a:endParaRPr sz="2200">
              <a:latin typeface="Maven Pro"/>
              <a:ea typeface="Maven Pro"/>
              <a:cs typeface="Maven Pro"/>
              <a:sym typeface="Maven Pro"/>
            </a:endParaRPr>
          </a:p>
          <a:p>
            <a:pPr indent="0" lvl="0" marL="0" rtl="0" algn="l">
              <a:spcBef>
                <a:spcPts val="0"/>
              </a:spcBef>
              <a:spcAft>
                <a:spcPts val="0"/>
              </a:spcAft>
              <a:buNone/>
            </a:pPr>
            <a:r>
              <a:t/>
            </a:r>
            <a:endParaRPr sz="2200">
              <a:latin typeface="Maven Pro"/>
              <a:ea typeface="Maven Pro"/>
              <a:cs typeface="Maven Pro"/>
              <a:sym typeface="Maven Pro"/>
            </a:endParaRPr>
          </a:p>
          <a:p>
            <a:pPr indent="0" lvl="0" marL="0" rtl="0" algn="l">
              <a:spcBef>
                <a:spcPts val="0"/>
              </a:spcBef>
              <a:spcAft>
                <a:spcPts val="0"/>
              </a:spcAft>
              <a:buNone/>
            </a:pPr>
            <a:r>
              <a:t/>
            </a:r>
            <a:endParaRPr sz="2200">
              <a:latin typeface="Maven Pro"/>
              <a:ea typeface="Maven Pro"/>
              <a:cs typeface="Maven Pro"/>
              <a:sym typeface="Maven Pro"/>
            </a:endParaRPr>
          </a:p>
          <a:p>
            <a:pPr indent="0" lvl="0" marL="0" rtl="0" algn="l">
              <a:spcBef>
                <a:spcPts val="1600"/>
              </a:spcBef>
              <a:spcAft>
                <a:spcPts val="1600"/>
              </a:spcAft>
              <a:buNone/>
            </a:pPr>
            <a:r>
              <a:t/>
            </a:r>
            <a:endParaRPr sz="2200">
              <a:latin typeface="Maven Pro"/>
              <a:ea typeface="Maven Pro"/>
              <a:cs typeface="Maven Pro"/>
              <a:sym typeface="Maven Pro"/>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0" name="Shape 640"/>
        <p:cNvGrpSpPr/>
        <p:nvPr/>
      </p:nvGrpSpPr>
      <p:grpSpPr>
        <a:xfrm>
          <a:off x="0" y="0"/>
          <a:ext cx="0" cy="0"/>
          <a:chOff x="0" y="0"/>
          <a:chExt cx="0" cy="0"/>
        </a:xfrm>
      </p:grpSpPr>
      <p:sp>
        <p:nvSpPr>
          <p:cNvPr id="641" name="Google Shape;641;p95"/>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2200">
                <a:latin typeface="Maven Pro"/>
                <a:ea typeface="Maven Pro"/>
                <a:cs typeface="Maven Pro"/>
                <a:sym typeface="Maven Pro"/>
              </a:rPr>
              <a:t>Accept the breakout room invitation, 4-5 people per room</a:t>
            </a:r>
            <a:endParaRPr sz="2200">
              <a:latin typeface="Maven Pro"/>
              <a:ea typeface="Maven Pro"/>
              <a:cs typeface="Maven Pro"/>
              <a:sym typeface="Maven Pro"/>
            </a:endParaRPr>
          </a:p>
          <a:p>
            <a:pPr indent="-342900" lvl="1" marL="914400" rtl="0" algn="l">
              <a:spcBef>
                <a:spcPts val="0"/>
              </a:spcBef>
              <a:spcAft>
                <a:spcPts val="0"/>
              </a:spcAft>
              <a:buSzPts val="1800"/>
              <a:buChar char="○"/>
            </a:pPr>
            <a:r>
              <a:rPr lang="en" sz="1800">
                <a:latin typeface="Maven Pro"/>
                <a:ea typeface="Maven Pro"/>
                <a:cs typeface="Maven Pro"/>
                <a:sym typeface="Maven Pro"/>
              </a:rPr>
              <a:t>Write down the room number, in case you need to rejoin later</a:t>
            </a:r>
            <a:endParaRPr sz="1800">
              <a:latin typeface="Maven Pro"/>
              <a:ea typeface="Maven Pro"/>
              <a:cs typeface="Maven Pro"/>
              <a:sym typeface="Maven Pro"/>
            </a:endParaRPr>
          </a:p>
          <a:p>
            <a:pPr indent="-342900" lvl="0" marL="457200" rtl="0" algn="l">
              <a:spcBef>
                <a:spcPts val="1000"/>
              </a:spcBef>
              <a:spcAft>
                <a:spcPts val="0"/>
              </a:spcAft>
              <a:buSzPts val="1800"/>
              <a:buChar char="●"/>
            </a:pPr>
            <a:r>
              <a:rPr lang="en" sz="2200">
                <a:latin typeface="Maven Pro"/>
                <a:ea typeface="Maven Pro"/>
                <a:cs typeface="Maven Pro"/>
                <a:sym typeface="Maven Pro"/>
              </a:rPr>
              <a:t>Review  Computing </a:t>
            </a:r>
            <a:r>
              <a:rPr lang="en" sz="2200">
                <a:latin typeface="Maven Pro"/>
                <a:ea typeface="Maven Pro"/>
                <a:cs typeface="Maven Pro"/>
                <a:sym typeface="Maven Pro"/>
              </a:rPr>
              <a:t>C</a:t>
            </a:r>
            <a:r>
              <a:rPr lang="en" sz="2200">
                <a:latin typeface="Maven Pro"/>
                <a:ea typeface="Maven Pro"/>
                <a:cs typeface="Maven Pro"/>
                <a:sym typeface="Maven Pro"/>
              </a:rPr>
              <a:t>ode of </a:t>
            </a:r>
            <a:r>
              <a:rPr lang="en" sz="2200">
                <a:latin typeface="Maven Pro"/>
                <a:ea typeface="Maven Pro"/>
                <a:cs typeface="Maven Pro"/>
                <a:sym typeface="Maven Pro"/>
              </a:rPr>
              <a:t>E</a:t>
            </a:r>
            <a:r>
              <a:rPr lang="en" sz="2200">
                <a:latin typeface="Maven Pro"/>
                <a:ea typeface="Maven Pro"/>
                <a:cs typeface="Maven Pro"/>
                <a:sym typeface="Maven Pro"/>
              </a:rPr>
              <a:t>thics </a:t>
            </a:r>
            <a:endParaRPr sz="2200">
              <a:latin typeface="Maven Pro"/>
              <a:ea typeface="Maven Pro"/>
              <a:cs typeface="Maven Pro"/>
              <a:sym typeface="Maven Pro"/>
            </a:endParaRPr>
          </a:p>
          <a:p>
            <a:pPr indent="-342900" lvl="0" marL="457200" rtl="0" algn="l">
              <a:spcBef>
                <a:spcPts val="1000"/>
              </a:spcBef>
              <a:spcAft>
                <a:spcPts val="0"/>
              </a:spcAft>
              <a:buSzPts val="1800"/>
              <a:buChar char="●"/>
            </a:pPr>
            <a:r>
              <a:rPr lang="en" sz="2200">
                <a:latin typeface="Maven Pro"/>
                <a:ea typeface="Maven Pro"/>
                <a:cs typeface="Maven Pro"/>
                <a:sym typeface="Maven Pro"/>
              </a:rPr>
              <a:t>Read the disciplinary case study aloud</a:t>
            </a:r>
            <a:endParaRPr sz="2200">
              <a:latin typeface="Maven Pro"/>
              <a:ea typeface="Maven Pro"/>
              <a:cs typeface="Maven Pro"/>
              <a:sym typeface="Maven Pro"/>
            </a:endParaRPr>
          </a:p>
          <a:p>
            <a:pPr indent="-342900" lvl="0" marL="457200" rtl="0" algn="l">
              <a:spcBef>
                <a:spcPts val="1000"/>
              </a:spcBef>
              <a:spcAft>
                <a:spcPts val="0"/>
              </a:spcAft>
              <a:buSzPts val="1800"/>
              <a:buChar char="●"/>
            </a:pPr>
            <a:r>
              <a:rPr lang="en" sz="2200">
                <a:latin typeface="Maven Pro"/>
                <a:ea typeface="Maven Pro"/>
                <a:cs typeface="Maven Pro"/>
                <a:sym typeface="Maven Pro"/>
              </a:rPr>
              <a:t>Discuss the questions after the case study</a:t>
            </a:r>
            <a:endParaRPr sz="1800"/>
          </a:p>
        </p:txBody>
      </p:sp>
      <p:sp>
        <p:nvSpPr>
          <p:cNvPr id="642" name="Google Shape;642;p95"/>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500">
                <a:solidFill>
                  <a:schemeClr val="accent2"/>
                </a:solidFill>
              </a:rPr>
              <a:t>Code of Ethics Review</a:t>
            </a:r>
            <a:endParaRPr sz="800">
              <a:latin typeface="Arial"/>
              <a:ea typeface="Arial"/>
              <a:cs typeface="Arial"/>
              <a:sym typeface="Arial"/>
            </a:endParaRPr>
          </a:p>
        </p:txBody>
      </p:sp>
      <p:pic>
        <p:nvPicPr>
          <p:cNvPr id="643" name="Google Shape;643;p95"/>
          <p:cNvPicPr preferRelativeResize="0"/>
          <p:nvPr/>
        </p:nvPicPr>
        <p:blipFill>
          <a:blip r:embed="rId3">
            <a:alphaModFix/>
          </a:blip>
          <a:stretch>
            <a:fillRect/>
          </a:stretch>
        </p:blipFill>
        <p:spPr>
          <a:xfrm>
            <a:off x="8915400" y="4892040"/>
            <a:ext cx="91440" cy="9144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 name="Shape 647"/>
        <p:cNvGrpSpPr/>
        <p:nvPr/>
      </p:nvGrpSpPr>
      <p:grpSpPr>
        <a:xfrm>
          <a:off x="0" y="0"/>
          <a:ext cx="0" cy="0"/>
          <a:chOff x="0" y="0"/>
          <a:chExt cx="0" cy="0"/>
        </a:xfrm>
      </p:grpSpPr>
      <p:pic>
        <p:nvPicPr>
          <p:cNvPr id="648" name="Google Shape;648;p96"/>
          <p:cNvPicPr preferRelativeResize="0"/>
          <p:nvPr/>
        </p:nvPicPr>
        <p:blipFill>
          <a:blip r:embed="rId3">
            <a:alphaModFix/>
          </a:blip>
          <a:stretch>
            <a:fillRect/>
          </a:stretch>
        </p:blipFill>
        <p:spPr>
          <a:xfrm>
            <a:off x="5468869" y="1546513"/>
            <a:ext cx="3230926" cy="2680025"/>
          </a:xfrm>
          <a:prstGeom prst="rect">
            <a:avLst/>
          </a:prstGeom>
          <a:noFill/>
          <a:ln>
            <a:noFill/>
          </a:ln>
        </p:spPr>
      </p:pic>
      <p:sp>
        <p:nvSpPr>
          <p:cNvPr id="649" name="Google Shape;649;p96"/>
          <p:cNvSpPr txBox="1"/>
          <p:nvPr>
            <p:ph type="title"/>
          </p:nvPr>
        </p:nvSpPr>
        <p:spPr>
          <a:xfrm>
            <a:off x="490250" y="528900"/>
            <a:ext cx="5678100" cy="4085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5800"/>
              <a:t>Chatter</a:t>
            </a:r>
            <a:br>
              <a:rPr lang="en"/>
            </a:br>
            <a:r>
              <a:rPr lang="en" sz="3500">
                <a:latin typeface="Maven Pro"/>
                <a:ea typeface="Maven Pro"/>
                <a:cs typeface="Maven Pro"/>
                <a:sym typeface="Maven Pro"/>
              </a:rPr>
              <a:t>W</a:t>
            </a:r>
            <a:r>
              <a:rPr lang="en" sz="3500">
                <a:latin typeface="Maven Pro"/>
                <a:ea typeface="Maven Pro"/>
                <a:cs typeface="Maven Pro"/>
                <a:sym typeface="Maven Pro"/>
              </a:rPr>
              <a:t>hat did you learn?</a:t>
            </a:r>
            <a:endParaRPr sz="3500">
              <a:latin typeface="Maven Pro"/>
              <a:ea typeface="Maven Pro"/>
              <a:cs typeface="Maven Pro"/>
              <a:sym typeface="Maven Pro"/>
            </a:endParaRPr>
          </a:p>
        </p:txBody>
      </p:sp>
      <p:sp>
        <p:nvSpPr>
          <p:cNvPr id="650" name="Google Shape;650;p96"/>
          <p:cNvSpPr/>
          <p:nvPr/>
        </p:nvSpPr>
        <p:spPr>
          <a:xfrm>
            <a:off x="8553300" y="0"/>
            <a:ext cx="590700" cy="576300"/>
          </a:xfrm>
          <a:prstGeom prst="teardrop">
            <a:avLst>
              <a:gd fmla="val 100000"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51" name="Google Shape;651;p96"/>
          <p:cNvPicPr preferRelativeResize="0"/>
          <p:nvPr/>
        </p:nvPicPr>
        <p:blipFill>
          <a:blip r:embed="rId4">
            <a:alphaModFix/>
          </a:blip>
          <a:stretch>
            <a:fillRect/>
          </a:stretch>
        </p:blipFill>
        <p:spPr>
          <a:xfrm>
            <a:off x="8915400" y="4892040"/>
            <a:ext cx="91440" cy="9144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5" name="Shape 655"/>
        <p:cNvGrpSpPr/>
        <p:nvPr/>
      </p:nvGrpSpPr>
      <p:grpSpPr>
        <a:xfrm>
          <a:off x="0" y="0"/>
          <a:ext cx="0" cy="0"/>
          <a:chOff x="0" y="0"/>
          <a:chExt cx="0" cy="0"/>
        </a:xfrm>
      </p:grpSpPr>
      <p:sp>
        <p:nvSpPr>
          <p:cNvPr id="656" name="Google Shape;656;p97"/>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500">
                <a:solidFill>
                  <a:schemeClr val="accent2"/>
                </a:solidFill>
              </a:rPr>
              <a:t>Learning Goals</a:t>
            </a:r>
            <a:endParaRPr sz="3500">
              <a:solidFill>
                <a:schemeClr val="accent2"/>
              </a:solidFill>
            </a:endParaRPr>
          </a:p>
        </p:txBody>
      </p:sp>
      <p:pic>
        <p:nvPicPr>
          <p:cNvPr id="657" name="Google Shape;657;p97"/>
          <p:cNvPicPr preferRelativeResize="0"/>
          <p:nvPr/>
        </p:nvPicPr>
        <p:blipFill>
          <a:blip r:embed="rId3">
            <a:alphaModFix/>
          </a:blip>
          <a:stretch>
            <a:fillRect/>
          </a:stretch>
        </p:blipFill>
        <p:spPr>
          <a:xfrm>
            <a:off x="8915400" y="4892040"/>
            <a:ext cx="91440" cy="91440"/>
          </a:xfrm>
          <a:prstGeom prst="rect">
            <a:avLst/>
          </a:prstGeom>
          <a:noFill/>
          <a:ln>
            <a:noFill/>
          </a:ln>
        </p:spPr>
      </p:pic>
      <p:sp>
        <p:nvSpPr>
          <p:cNvPr id="658" name="Google Shape;658;p97"/>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SzPts val="2000"/>
              <a:buFont typeface="Maven Pro"/>
              <a:buChar char="●"/>
            </a:pPr>
            <a:r>
              <a:rPr lang="en" sz="2000">
                <a:latin typeface="Maven Pro"/>
                <a:ea typeface="Maven Pro"/>
                <a:cs typeface="Maven Pro"/>
                <a:sym typeface="Maven Pro"/>
              </a:rPr>
              <a:t>Identify sources of ethical issues</a:t>
            </a:r>
            <a:endParaRPr sz="2000">
              <a:latin typeface="Maven Pro"/>
              <a:ea typeface="Maven Pro"/>
              <a:cs typeface="Maven Pro"/>
              <a:sym typeface="Maven Pro"/>
            </a:endParaRPr>
          </a:p>
          <a:p>
            <a:pPr indent="-355600" lvl="0" marL="457200" rtl="0" algn="l">
              <a:lnSpc>
                <a:spcPct val="115000"/>
              </a:lnSpc>
              <a:spcBef>
                <a:spcPts val="0"/>
              </a:spcBef>
              <a:spcAft>
                <a:spcPts val="0"/>
              </a:spcAft>
              <a:buSzPts val="2000"/>
              <a:buFont typeface="Maven Pro"/>
              <a:buChar char="●"/>
            </a:pPr>
            <a:r>
              <a:rPr lang="en" sz="2000">
                <a:latin typeface="Maven Pro"/>
                <a:ea typeface="Maven Pro"/>
                <a:cs typeface="Maven Pro"/>
                <a:sym typeface="Maven Pro"/>
              </a:rPr>
              <a:t>Become familiar with disciplinary codes of ethics</a:t>
            </a:r>
            <a:endParaRPr sz="2000">
              <a:latin typeface="Maven Pro"/>
              <a:ea typeface="Maven Pro"/>
              <a:cs typeface="Maven Pro"/>
              <a:sym typeface="Maven Pro"/>
            </a:endParaRPr>
          </a:p>
          <a:p>
            <a:pPr indent="-355600" lvl="0" marL="457200" rtl="0" algn="l">
              <a:lnSpc>
                <a:spcPct val="115000"/>
              </a:lnSpc>
              <a:spcBef>
                <a:spcPts val="0"/>
              </a:spcBef>
              <a:spcAft>
                <a:spcPts val="0"/>
              </a:spcAft>
              <a:buSzPts val="2000"/>
              <a:buFont typeface="Maven Pro"/>
              <a:buChar char="●"/>
            </a:pPr>
            <a:r>
              <a:rPr lang="en" sz="2000">
                <a:latin typeface="Maven Pro"/>
                <a:ea typeface="Maven Pro"/>
                <a:cs typeface="Maven Pro"/>
                <a:sym typeface="Maven Pro"/>
              </a:rPr>
              <a:t>Articulate ethical issues in research and practice</a:t>
            </a:r>
            <a:endParaRPr sz="2000">
              <a:latin typeface="Maven Pro"/>
              <a:ea typeface="Maven Pro"/>
              <a:cs typeface="Maven Pro"/>
              <a:sym typeface="Maven Pro"/>
            </a:endParaRPr>
          </a:p>
          <a:p>
            <a:pPr indent="-355600" lvl="0" marL="457200" rtl="0" algn="l">
              <a:lnSpc>
                <a:spcPct val="115000"/>
              </a:lnSpc>
              <a:spcBef>
                <a:spcPts val="0"/>
              </a:spcBef>
              <a:spcAft>
                <a:spcPts val="0"/>
              </a:spcAft>
              <a:buSzPts val="2000"/>
              <a:buFont typeface="Maven Pro"/>
              <a:buChar char="●"/>
            </a:pPr>
            <a:r>
              <a:rPr lang="en" sz="2000">
                <a:latin typeface="Maven Pro"/>
                <a:ea typeface="Maven Pro"/>
                <a:cs typeface="Maven Pro"/>
                <a:sym typeface="Maven Pro"/>
              </a:rPr>
              <a:t>Practice applying ethical decision making methods</a:t>
            </a:r>
            <a:endParaRPr sz="2000">
              <a:latin typeface="Maven Pro"/>
              <a:ea typeface="Maven Pro"/>
              <a:cs typeface="Maven Pro"/>
              <a:sym typeface="Maven Pr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54"/>
          <p:cNvSpPr txBox="1"/>
          <p:nvPr>
            <p:ph idx="1" type="body"/>
          </p:nvPr>
        </p:nvSpPr>
        <p:spPr>
          <a:xfrm>
            <a:off x="4505700" y="844125"/>
            <a:ext cx="4587900" cy="3755400"/>
          </a:xfrm>
          <a:prstGeom prst="rect">
            <a:avLst/>
          </a:prstGeom>
        </p:spPr>
        <p:txBody>
          <a:bodyPr anchorCtr="0" anchor="t" bIns="91425" lIns="91425" spcFirstLastPara="1" rIns="91425" wrap="square" tIns="91425">
            <a:noAutofit/>
          </a:bodyPr>
          <a:lstStyle/>
          <a:p>
            <a:pPr indent="-361950" lvl="0" marL="457200" rtl="0" algn="l">
              <a:spcBef>
                <a:spcPts val="0"/>
              </a:spcBef>
              <a:spcAft>
                <a:spcPts val="0"/>
              </a:spcAft>
              <a:buSzPts val="2100"/>
              <a:buChar char="●"/>
            </a:pPr>
            <a:r>
              <a:rPr lang="en" sz="2100"/>
              <a:t>Be Engaged</a:t>
            </a:r>
            <a:endParaRPr sz="1700"/>
          </a:p>
          <a:p>
            <a:pPr indent="-336550" lvl="1" marL="914400" rtl="0" algn="l">
              <a:spcBef>
                <a:spcPts val="0"/>
              </a:spcBef>
              <a:spcAft>
                <a:spcPts val="0"/>
              </a:spcAft>
              <a:buSzPts val="1700"/>
              <a:buChar char="○"/>
            </a:pPr>
            <a:r>
              <a:rPr lang="en" sz="1700"/>
              <a:t>Email, Slack off</a:t>
            </a:r>
            <a:endParaRPr sz="1700"/>
          </a:p>
          <a:p>
            <a:pPr indent="-336550" lvl="1" marL="914400" rtl="0" algn="l">
              <a:spcBef>
                <a:spcPts val="0"/>
              </a:spcBef>
              <a:spcAft>
                <a:spcPts val="0"/>
              </a:spcAft>
              <a:buSzPts val="1700"/>
              <a:buChar char="○"/>
            </a:pPr>
            <a:r>
              <a:rPr lang="en" sz="1700"/>
              <a:t>Cameras on in break out session</a:t>
            </a:r>
            <a:br>
              <a:rPr lang="en" sz="1700"/>
            </a:br>
            <a:endParaRPr sz="1700"/>
          </a:p>
          <a:p>
            <a:pPr indent="-361950" lvl="0" marL="457200" rtl="0" algn="l">
              <a:spcBef>
                <a:spcPts val="0"/>
              </a:spcBef>
              <a:spcAft>
                <a:spcPts val="0"/>
              </a:spcAft>
              <a:buSzPts val="2100"/>
              <a:buChar char="●"/>
            </a:pPr>
            <a:r>
              <a:rPr lang="en" sz="2100"/>
              <a:t>Be Respectful</a:t>
            </a:r>
            <a:endParaRPr sz="2100"/>
          </a:p>
          <a:p>
            <a:pPr indent="-336550" lvl="1" marL="914400" rtl="0" algn="l">
              <a:spcBef>
                <a:spcPts val="0"/>
              </a:spcBef>
              <a:spcAft>
                <a:spcPts val="0"/>
              </a:spcAft>
              <a:buSzPts val="1700"/>
              <a:buChar char="○"/>
            </a:pPr>
            <a:r>
              <a:rPr lang="en" sz="1700"/>
              <a:t>Take lessons, leave stories</a:t>
            </a:r>
            <a:br>
              <a:rPr lang="en" sz="1700"/>
            </a:br>
            <a:endParaRPr sz="1700"/>
          </a:p>
          <a:p>
            <a:pPr indent="-361950" lvl="0" marL="457200" rtl="0" algn="l">
              <a:spcBef>
                <a:spcPts val="0"/>
              </a:spcBef>
              <a:spcAft>
                <a:spcPts val="0"/>
              </a:spcAft>
              <a:buSzPts val="2100"/>
              <a:buChar char="●"/>
            </a:pPr>
            <a:r>
              <a:rPr lang="en" sz="2100"/>
              <a:t>Be Mindful</a:t>
            </a:r>
            <a:endParaRPr sz="2100"/>
          </a:p>
          <a:p>
            <a:pPr indent="-336550" lvl="1" marL="914400" rtl="0" algn="l">
              <a:spcBef>
                <a:spcPts val="0"/>
              </a:spcBef>
              <a:spcAft>
                <a:spcPts val="0"/>
              </a:spcAft>
              <a:buSzPts val="1700"/>
              <a:buChar char="○"/>
            </a:pPr>
            <a:r>
              <a:rPr lang="en" sz="1700"/>
              <a:t>Step Forward / Step Back</a:t>
            </a:r>
            <a:endParaRPr sz="1700"/>
          </a:p>
          <a:p>
            <a:pPr indent="-336550" lvl="1" marL="914400" rtl="0" algn="l">
              <a:spcBef>
                <a:spcPts val="0"/>
              </a:spcBef>
              <a:spcAft>
                <a:spcPts val="0"/>
              </a:spcAft>
              <a:buSzPts val="1700"/>
              <a:buChar char="○"/>
            </a:pPr>
            <a:r>
              <a:rPr lang="en" sz="1700"/>
              <a:t>Assume good intentions</a:t>
            </a:r>
            <a:endParaRPr sz="1700"/>
          </a:p>
          <a:p>
            <a:pPr indent="-336550" lvl="1" marL="914400" rtl="0" algn="l">
              <a:spcBef>
                <a:spcPts val="0"/>
              </a:spcBef>
              <a:spcAft>
                <a:spcPts val="0"/>
              </a:spcAft>
              <a:buSzPts val="1700"/>
              <a:buChar char="○"/>
            </a:pPr>
            <a:r>
              <a:rPr lang="en" sz="1700"/>
              <a:t>Take responsibility for impact</a:t>
            </a:r>
            <a:endParaRPr sz="1700"/>
          </a:p>
          <a:p>
            <a:pPr indent="-336550" lvl="1" marL="914400" rtl="0" algn="l">
              <a:spcBef>
                <a:spcPts val="0"/>
              </a:spcBef>
              <a:spcAft>
                <a:spcPts val="0"/>
              </a:spcAft>
              <a:buSzPts val="1700"/>
              <a:buChar char="○"/>
            </a:pPr>
            <a:r>
              <a:rPr lang="en" sz="1700"/>
              <a:t>Tool: Oops / Ouch</a:t>
            </a:r>
            <a:endParaRPr sz="1700"/>
          </a:p>
        </p:txBody>
      </p:sp>
      <p:pic>
        <p:nvPicPr>
          <p:cNvPr id="332" name="Google Shape;332;p54"/>
          <p:cNvPicPr preferRelativeResize="0"/>
          <p:nvPr/>
        </p:nvPicPr>
        <p:blipFill>
          <a:blip r:embed="rId3">
            <a:alphaModFix/>
          </a:blip>
          <a:stretch>
            <a:fillRect/>
          </a:stretch>
        </p:blipFill>
        <p:spPr>
          <a:xfrm>
            <a:off x="8915400" y="4892040"/>
            <a:ext cx="91440" cy="91440"/>
          </a:xfrm>
          <a:prstGeom prst="rect">
            <a:avLst/>
          </a:prstGeom>
          <a:noFill/>
          <a:ln>
            <a:noFill/>
          </a:ln>
        </p:spPr>
      </p:pic>
      <p:sp>
        <p:nvSpPr>
          <p:cNvPr id="333" name="Google Shape;333;p54"/>
          <p:cNvSpPr txBox="1"/>
          <p:nvPr/>
        </p:nvSpPr>
        <p:spPr>
          <a:xfrm>
            <a:off x="311725" y="1743075"/>
            <a:ext cx="3706500" cy="1614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5000">
                <a:solidFill>
                  <a:srgbClr val="FFFFFF"/>
                </a:solidFill>
                <a:latin typeface="Merriweather"/>
                <a:ea typeface="Merriweather"/>
                <a:cs typeface="Merriweather"/>
                <a:sym typeface="Merriweather"/>
              </a:rPr>
              <a:t>Ground Rules</a:t>
            </a:r>
            <a:endParaRPr sz="2800">
              <a:solidFill>
                <a:srgbClr val="FFFFFF"/>
              </a:solidFill>
              <a:latin typeface="Merriweather"/>
              <a:ea typeface="Merriweather"/>
              <a:cs typeface="Merriweather"/>
              <a:sym typeface="Merriweathe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55"/>
          <p:cNvSpPr txBox="1"/>
          <p:nvPr>
            <p:ph idx="1" type="body"/>
          </p:nvPr>
        </p:nvSpPr>
        <p:spPr>
          <a:xfrm>
            <a:off x="340025" y="1342225"/>
            <a:ext cx="6366900" cy="11112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chemeClr val="lt1"/>
              </a:buClr>
              <a:buSzPts val="2400"/>
              <a:buAutoNum type="arabicPeriod"/>
            </a:pPr>
            <a:r>
              <a:rPr lang="en" sz="2400">
                <a:solidFill>
                  <a:schemeClr val="lt1"/>
                </a:solidFill>
              </a:rPr>
              <a:t>Type your response into the chat window, but </a:t>
            </a:r>
            <a:r>
              <a:rPr b="1" lang="en" sz="2400">
                <a:solidFill>
                  <a:schemeClr val="lt1"/>
                </a:solidFill>
              </a:rPr>
              <a:t>WAIT </a:t>
            </a:r>
            <a:r>
              <a:rPr lang="en" sz="2400">
                <a:solidFill>
                  <a:schemeClr val="lt1"/>
                </a:solidFill>
              </a:rPr>
              <a:t>to hit enter</a:t>
            </a:r>
            <a:endParaRPr sz="2400">
              <a:solidFill>
                <a:schemeClr val="lt1"/>
              </a:solidFill>
            </a:endParaRPr>
          </a:p>
          <a:p>
            <a:pPr indent="-381000" lvl="0" marL="457200" rtl="0" algn="l">
              <a:spcBef>
                <a:spcPts val="1000"/>
              </a:spcBef>
              <a:spcAft>
                <a:spcPts val="0"/>
              </a:spcAft>
              <a:buClr>
                <a:schemeClr val="lt1"/>
              </a:buClr>
              <a:buSzPts val="2400"/>
              <a:buAutoNum type="arabicPeriod"/>
            </a:pPr>
            <a:r>
              <a:rPr lang="en" sz="2400">
                <a:solidFill>
                  <a:schemeClr val="lt1"/>
                </a:solidFill>
              </a:rPr>
              <a:t>Listen for the countdown</a:t>
            </a:r>
            <a:br>
              <a:rPr lang="en" sz="2400">
                <a:solidFill>
                  <a:schemeClr val="lt1"/>
                </a:solidFill>
              </a:rPr>
            </a:br>
            <a:r>
              <a:rPr lang="en" sz="2400">
                <a:solidFill>
                  <a:schemeClr val="lt1"/>
                </a:solidFill>
              </a:rPr>
              <a:t>(three, two, one, CHAT!)</a:t>
            </a:r>
            <a:endParaRPr sz="2400">
              <a:solidFill>
                <a:schemeClr val="lt1"/>
              </a:solidFill>
            </a:endParaRPr>
          </a:p>
          <a:p>
            <a:pPr indent="-381000" lvl="0" marL="457200" rtl="0" algn="l">
              <a:spcBef>
                <a:spcPts val="1000"/>
              </a:spcBef>
              <a:spcAft>
                <a:spcPts val="1000"/>
              </a:spcAft>
              <a:buClr>
                <a:schemeClr val="lt1"/>
              </a:buClr>
              <a:buSzPts val="2400"/>
              <a:buAutoNum type="arabicPeriod"/>
            </a:pPr>
            <a:r>
              <a:rPr lang="en" sz="2400">
                <a:solidFill>
                  <a:schemeClr val="lt1"/>
                </a:solidFill>
              </a:rPr>
              <a:t>Hit enter and watch the responses </a:t>
            </a:r>
            <a:br>
              <a:rPr lang="en" sz="2400">
                <a:solidFill>
                  <a:schemeClr val="lt1"/>
                </a:solidFill>
              </a:rPr>
            </a:br>
            <a:r>
              <a:rPr lang="en" sz="2400">
                <a:solidFill>
                  <a:schemeClr val="lt1"/>
                </a:solidFill>
              </a:rPr>
              <a:t>scroll through the chat window!</a:t>
            </a:r>
            <a:endParaRPr sz="2400">
              <a:solidFill>
                <a:schemeClr val="lt1"/>
              </a:solidFill>
            </a:endParaRPr>
          </a:p>
        </p:txBody>
      </p:sp>
      <p:sp>
        <p:nvSpPr>
          <p:cNvPr id="339" name="Google Shape;339;p55"/>
          <p:cNvSpPr txBox="1"/>
          <p:nvPr>
            <p:ph type="title"/>
          </p:nvPr>
        </p:nvSpPr>
        <p:spPr>
          <a:xfrm>
            <a:off x="340025" y="336450"/>
            <a:ext cx="6366900" cy="1045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400">
                <a:solidFill>
                  <a:schemeClr val="lt1"/>
                </a:solidFill>
              </a:rPr>
              <a:t>Chatter</a:t>
            </a:r>
            <a:endParaRPr sz="3200"/>
          </a:p>
        </p:txBody>
      </p:sp>
      <p:sp>
        <p:nvSpPr>
          <p:cNvPr descr="Small black square signaling the facilitator that all content for this slide has been displayed." id="340" name="Google Shape;340;p55" title="End of slide indicator"/>
          <p:cNvSpPr/>
          <p:nvPr/>
        </p:nvSpPr>
        <p:spPr>
          <a:xfrm>
            <a:off x="8963825" y="4950275"/>
            <a:ext cx="91500" cy="91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group of people with chat bubbles overhead." id="341" name="Google Shape;341;p55"/>
          <p:cNvPicPr preferRelativeResize="0"/>
          <p:nvPr/>
        </p:nvPicPr>
        <p:blipFill>
          <a:blip r:embed="rId3">
            <a:alphaModFix/>
          </a:blip>
          <a:stretch>
            <a:fillRect/>
          </a:stretch>
        </p:blipFill>
        <p:spPr>
          <a:xfrm>
            <a:off x="5798419" y="1606788"/>
            <a:ext cx="3230926" cy="26800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56"/>
          <p:cNvSpPr txBox="1"/>
          <p:nvPr>
            <p:ph idx="1" type="body"/>
          </p:nvPr>
        </p:nvSpPr>
        <p:spPr>
          <a:xfrm>
            <a:off x="340025" y="1342225"/>
            <a:ext cx="6366900" cy="1111200"/>
          </a:xfrm>
          <a:prstGeom prst="rect">
            <a:avLst/>
          </a:prstGeom>
        </p:spPr>
        <p:txBody>
          <a:bodyPr anchorCtr="0" anchor="t" bIns="91425" lIns="91425" spcFirstLastPara="1" rIns="91425" wrap="square" tIns="91425">
            <a:noAutofit/>
          </a:bodyPr>
          <a:lstStyle/>
          <a:p>
            <a:pPr indent="0" lvl="0" marL="0" rtl="0" algn="l">
              <a:spcBef>
                <a:spcPts val="0"/>
              </a:spcBef>
              <a:spcAft>
                <a:spcPts val="1000"/>
              </a:spcAft>
              <a:buNone/>
            </a:pPr>
            <a:r>
              <a:rPr lang="en" sz="2400">
                <a:solidFill>
                  <a:srgbClr val="FFFFFF"/>
                </a:solidFill>
              </a:rPr>
              <a:t>What is your favorite summer activity</a:t>
            </a:r>
            <a:r>
              <a:rPr lang="en" sz="2400">
                <a:solidFill>
                  <a:srgbClr val="FFFFFF"/>
                </a:solidFill>
              </a:rPr>
              <a:t>?</a:t>
            </a:r>
            <a:endParaRPr sz="2400">
              <a:solidFill>
                <a:srgbClr val="FFFFFF"/>
              </a:solidFill>
            </a:endParaRPr>
          </a:p>
        </p:txBody>
      </p:sp>
      <p:sp>
        <p:nvSpPr>
          <p:cNvPr id="347" name="Google Shape;347;p56"/>
          <p:cNvSpPr txBox="1"/>
          <p:nvPr>
            <p:ph type="title"/>
          </p:nvPr>
        </p:nvSpPr>
        <p:spPr>
          <a:xfrm>
            <a:off x="340025" y="336450"/>
            <a:ext cx="6366900" cy="1045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400">
                <a:solidFill>
                  <a:schemeClr val="lt1"/>
                </a:solidFill>
              </a:rPr>
              <a:t>Chat</a:t>
            </a:r>
            <a:r>
              <a:rPr lang="en" sz="4400"/>
              <a:t>t</a:t>
            </a:r>
            <a:r>
              <a:rPr lang="en" sz="4400">
                <a:solidFill>
                  <a:schemeClr val="lt1"/>
                </a:solidFill>
              </a:rPr>
              <a:t>er</a:t>
            </a:r>
            <a:endParaRPr sz="3200"/>
          </a:p>
        </p:txBody>
      </p:sp>
      <p:sp>
        <p:nvSpPr>
          <p:cNvPr descr="Small black square signaling the facilitator that all content for this slide has been displayed." id="348" name="Google Shape;348;p56" title="End of slide indicator"/>
          <p:cNvSpPr/>
          <p:nvPr/>
        </p:nvSpPr>
        <p:spPr>
          <a:xfrm>
            <a:off x="8963825" y="4950275"/>
            <a:ext cx="91500" cy="91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group of people with chat bubbles overhead." id="349" name="Google Shape;349;p56"/>
          <p:cNvPicPr preferRelativeResize="0"/>
          <p:nvPr/>
        </p:nvPicPr>
        <p:blipFill>
          <a:blip r:embed="rId3">
            <a:alphaModFix/>
          </a:blip>
          <a:stretch>
            <a:fillRect/>
          </a:stretch>
        </p:blipFill>
        <p:spPr>
          <a:xfrm>
            <a:off x="5798419" y="1606788"/>
            <a:ext cx="3230926" cy="26800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57"/>
          <p:cNvSpPr txBox="1"/>
          <p:nvPr>
            <p:ph idx="4294967295" type="body"/>
          </p:nvPr>
        </p:nvSpPr>
        <p:spPr>
          <a:xfrm>
            <a:off x="311700" y="1618675"/>
            <a:ext cx="8499300" cy="298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Welcome and CyberAmbassadors Program Overview</a:t>
            </a:r>
            <a:endParaRPr sz="2400"/>
          </a:p>
          <a:p>
            <a:pPr indent="0" lvl="0" marL="0" rtl="0" algn="l">
              <a:spcBef>
                <a:spcPts val="1600"/>
              </a:spcBef>
              <a:spcAft>
                <a:spcPts val="0"/>
              </a:spcAft>
              <a:buNone/>
            </a:pPr>
            <a:r>
              <a:rPr lang="en" sz="2400" u="sng"/>
              <a:t>Leading the Change: Equity and Inclusion</a:t>
            </a:r>
            <a:endParaRPr sz="2400" u="sng"/>
          </a:p>
          <a:p>
            <a:pPr indent="0" lvl="0" marL="0" rtl="0" algn="l">
              <a:spcBef>
                <a:spcPts val="1600"/>
              </a:spcBef>
              <a:spcAft>
                <a:spcPts val="0"/>
              </a:spcAft>
              <a:buNone/>
            </a:pPr>
            <a:r>
              <a:rPr lang="en" sz="2400"/>
              <a:t>Leading with Principles: Ethics</a:t>
            </a:r>
            <a:endParaRPr sz="2400"/>
          </a:p>
          <a:p>
            <a:pPr indent="0" lvl="0" marL="0" rtl="0" algn="l">
              <a:spcBef>
                <a:spcPts val="1600"/>
              </a:spcBef>
              <a:spcAft>
                <a:spcPts val="1600"/>
              </a:spcAft>
              <a:buNone/>
            </a:pPr>
            <a:r>
              <a:t/>
            </a:r>
            <a:endParaRPr sz="2400"/>
          </a:p>
        </p:txBody>
      </p:sp>
      <p:sp>
        <p:nvSpPr>
          <p:cNvPr id="355" name="Google Shape;355;p57"/>
          <p:cNvSpPr txBox="1"/>
          <p:nvPr>
            <p:ph type="title"/>
          </p:nvPr>
        </p:nvSpPr>
        <p:spPr>
          <a:xfrm>
            <a:off x="311700" y="539725"/>
            <a:ext cx="8520600" cy="128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Agenda - Leadership</a:t>
            </a:r>
            <a:endParaRPr/>
          </a:p>
        </p:txBody>
      </p:sp>
      <p:pic>
        <p:nvPicPr>
          <p:cNvPr id="356" name="Google Shape;356;p57"/>
          <p:cNvPicPr preferRelativeResize="0"/>
          <p:nvPr/>
        </p:nvPicPr>
        <p:blipFill>
          <a:blip r:embed="rId3">
            <a:alphaModFix/>
          </a:blip>
          <a:stretch>
            <a:fillRect/>
          </a:stretch>
        </p:blipFill>
        <p:spPr>
          <a:xfrm>
            <a:off x="8915400" y="4892040"/>
            <a:ext cx="91440" cy="9144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58"/>
          <p:cNvSpPr txBox="1"/>
          <p:nvPr>
            <p:ph type="ctrTitle"/>
          </p:nvPr>
        </p:nvSpPr>
        <p:spPr>
          <a:xfrm>
            <a:off x="485875" y="264475"/>
            <a:ext cx="8183700" cy="1473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Leading the Change</a:t>
            </a:r>
            <a:endParaRPr/>
          </a:p>
          <a:p>
            <a:pPr indent="0" lvl="0" marL="0" rtl="0" algn="l">
              <a:lnSpc>
                <a:spcPct val="115000"/>
              </a:lnSpc>
              <a:spcBef>
                <a:spcPts val="0"/>
              </a:spcBef>
              <a:spcAft>
                <a:spcPts val="1600"/>
              </a:spcAft>
              <a:buNone/>
            </a:pPr>
            <a:r>
              <a:rPr lang="en" sz="1800"/>
              <a:t>Equity and Inclusion</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Plum">
  <a:themeElements>
    <a:clrScheme name="Plum">
      <a:dk1>
        <a:srgbClr val="00A5E3"/>
      </a:dk1>
      <a:lt1>
        <a:srgbClr val="FFFFFF"/>
      </a:lt1>
      <a:dk2>
        <a:srgbClr val="000000"/>
      </a:dk2>
      <a:lt2>
        <a:srgbClr val="595959"/>
      </a:lt2>
      <a:accent1>
        <a:srgbClr val="8DD7BF"/>
      </a:accent1>
      <a:accent2>
        <a:srgbClr val="FF96C5"/>
      </a:accent2>
      <a:accent3>
        <a:srgbClr val="E8B298"/>
      </a:accent3>
      <a:accent4>
        <a:srgbClr val="FF5768"/>
      </a:accent4>
      <a:accent5>
        <a:srgbClr val="0065A2"/>
      </a:accent5>
      <a:accent6>
        <a:srgbClr val="FFBF65"/>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