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embeddedFontLst>
    <p:embeddedFont>
      <p:font typeface="Arial Black" panose="020B0A04020102020204" pitchFamily="34" charset="0"/>
      <p:regular r:id="rId9"/>
      <p:bold r:id="rId10"/>
    </p:embeddedFont>
    <p:embeddedFont>
      <p:font typeface="Tahoma" panose="020B0604030504040204" pitchFamily="34" charset="0"/>
      <p:regular r:id="rId11"/>
      <p:bold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gT1Mai7NKa+f3FKglEGSWFuPql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41DBC2-D7D6-4B54-8B19-415D1D644664}" v="53" dt="2023-06-27T23:13:39.2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1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zouki, Arman" userId="aaf5a0c2-a071-42a4-a27a-5e673129c100" providerId="ADAL" clId="{0A41DBC2-D7D6-4B54-8B19-415D1D644664}"/>
    <pc:docChg chg="undo redo custSel modSld">
      <pc:chgData name="Pazouki, Arman" userId="aaf5a0c2-a071-42a4-a27a-5e673129c100" providerId="ADAL" clId="{0A41DBC2-D7D6-4B54-8B19-415D1D644664}" dt="2023-06-27T23:14:13.051" v="271" actId="20577"/>
      <pc:docMkLst>
        <pc:docMk/>
      </pc:docMkLst>
      <pc:sldChg chg="modSp mod">
        <pc:chgData name="Pazouki, Arman" userId="aaf5a0c2-a071-42a4-a27a-5e673129c100" providerId="ADAL" clId="{0A41DBC2-D7D6-4B54-8B19-415D1D644664}" dt="2023-06-27T22:39:23.585" v="62" actId="20577"/>
        <pc:sldMkLst>
          <pc:docMk/>
          <pc:sldMk cId="0" sldId="256"/>
        </pc:sldMkLst>
        <pc:spChg chg="mod">
          <ac:chgData name="Pazouki, Arman" userId="aaf5a0c2-a071-42a4-a27a-5e673129c100" providerId="ADAL" clId="{0A41DBC2-D7D6-4B54-8B19-415D1D644664}" dt="2023-06-27T22:39:23.585" v="62" actId="20577"/>
          <ac:spMkLst>
            <pc:docMk/>
            <pc:sldMk cId="0" sldId="256"/>
            <ac:spMk id="106" creationId="{00000000-0000-0000-0000-000000000000}"/>
          </ac:spMkLst>
        </pc:spChg>
      </pc:sldChg>
      <pc:sldChg chg="modSp mod modNotesTx">
        <pc:chgData name="Pazouki, Arman" userId="aaf5a0c2-a071-42a4-a27a-5e673129c100" providerId="ADAL" clId="{0A41DBC2-D7D6-4B54-8B19-415D1D644664}" dt="2023-06-27T23:13:44.683" v="266" actId="20577"/>
        <pc:sldMkLst>
          <pc:docMk/>
          <pc:sldMk cId="0" sldId="257"/>
        </pc:sldMkLst>
        <pc:spChg chg="mod">
          <ac:chgData name="Pazouki, Arman" userId="aaf5a0c2-a071-42a4-a27a-5e673129c100" providerId="ADAL" clId="{0A41DBC2-D7D6-4B54-8B19-415D1D644664}" dt="2023-06-27T22:57:17.860" v="72" actId="113"/>
          <ac:spMkLst>
            <pc:docMk/>
            <pc:sldMk cId="0" sldId="257"/>
            <ac:spMk id="113" creationId="{00000000-0000-0000-0000-000000000000}"/>
          </ac:spMkLst>
        </pc:spChg>
        <pc:spChg chg="mod">
          <ac:chgData name="Pazouki, Arman" userId="aaf5a0c2-a071-42a4-a27a-5e673129c100" providerId="ADAL" clId="{0A41DBC2-D7D6-4B54-8B19-415D1D644664}" dt="2023-06-27T23:13:44.683" v="266" actId="20577"/>
          <ac:spMkLst>
            <pc:docMk/>
            <pc:sldMk cId="0" sldId="257"/>
            <ac:spMk id="114" creationId="{00000000-0000-0000-0000-000000000000}"/>
          </ac:spMkLst>
        </pc:spChg>
      </pc:sldChg>
      <pc:sldChg chg="modSp mod">
        <pc:chgData name="Pazouki, Arman" userId="aaf5a0c2-a071-42a4-a27a-5e673129c100" providerId="ADAL" clId="{0A41DBC2-D7D6-4B54-8B19-415D1D644664}" dt="2023-06-27T23:13:51.729" v="267" actId="20577"/>
        <pc:sldMkLst>
          <pc:docMk/>
          <pc:sldMk cId="0" sldId="258"/>
        </pc:sldMkLst>
        <pc:spChg chg="mod">
          <ac:chgData name="Pazouki, Arman" userId="aaf5a0c2-a071-42a4-a27a-5e673129c100" providerId="ADAL" clId="{0A41DBC2-D7D6-4B54-8B19-415D1D644664}" dt="2023-06-27T23:13:51.729" v="267" actId="20577"/>
          <ac:spMkLst>
            <pc:docMk/>
            <pc:sldMk cId="0" sldId="258"/>
            <ac:spMk id="123" creationId="{00000000-0000-0000-0000-000000000000}"/>
          </ac:spMkLst>
        </pc:spChg>
      </pc:sldChg>
      <pc:sldChg chg="addSp modSp mod modAnim">
        <pc:chgData name="Pazouki, Arman" userId="aaf5a0c2-a071-42a4-a27a-5e673129c100" providerId="ADAL" clId="{0A41DBC2-D7D6-4B54-8B19-415D1D644664}" dt="2023-06-27T23:14:04.481" v="269" actId="20577"/>
        <pc:sldMkLst>
          <pc:docMk/>
          <pc:sldMk cId="0" sldId="259"/>
        </pc:sldMkLst>
        <pc:spChg chg="add mod">
          <ac:chgData name="Pazouki, Arman" userId="aaf5a0c2-a071-42a4-a27a-5e673129c100" providerId="ADAL" clId="{0A41DBC2-D7D6-4B54-8B19-415D1D644664}" dt="2023-06-27T23:14:01.748" v="268" actId="14100"/>
          <ac:spMkLst>
            <pc:docMk/>
            <pc:sldMk cId="0" sldId="259"/>
            <ac:spMk id="2" creationId="{0B8F2B94-B91A-9917-A308-397D3C91AE2C}"/>
          </ac:spMkLst>
        </pc:spChg>
        <pc:spChg chg="mod">
          <ac:chgData name="Pazouki, Arman" userId="aaf5a0c2-a071-42a4-a27a-5e673129c100" providerId="ADAL" clId="{0A41DBC2-D7D6-4B54-8B19-415D1D644664}" dt="2023-06-27T23:07:12.725" v="263" actId="20577"/>
          <ac:spMkLst>
            <pc:docMk/>
            <pc:sldMk cId="0" sldId="259"/>
            <ac:spMk id="131" creationId="{00000000-0000-0000-0000-000000000000}"/>
          </ac:spMkLst>
        </pc:spChg>
        <pc:spChg chg="mod">
          <ac:chgData name="Pazouki, Arman" userId="aaf5a0c2-a071-42a4-a27a-5e673129c100" providerId="ADAL" clId="{0A41DBC2-D7D6-4B54-8B19-415D1D644664}" dt="2023-06-27T23:14:04.481" v="269" actId="20577"/>
          <ac:spMkLst>
            <pc:docMk/>
            <pc:sldMk cId="0" sldId="259"/>
            <ac:spMk id="133" creationId="{00000000-0000-0000-0000-000000000000}"/>
          </ac:spMkLst>
        </pc:spChg>
      </pc:sldChg>
      <pc:sldChg chg="modSp mod">
        <pc:chgData name="Pazouki, Arman" userId="aaf5a0c2-a071-42a4-a27a-5e673129c100" providerId="ADAL" clId="{0A41DBC2-D7D6-4B54-8B19-415D1D644664}" dt="2023-06-27T23:14:09.142" v="270" actId="20577"/>
        <pc:sldMkLst>
          <pc:docMk/>
          <pc:sldMk cId="0" sldId="260"/>
        </pc:sldMkLst>
        <pc:spChg chg="mod">
          <ac:chgData name="Pazouki, Arman" userId="aaf5a0c2-a071-42a4-a27a-5e673129c100" providerId="ADAL" clId="{0A41DBC2-D7D6-4B54-8B19-415D1D644664}" dt="2023-06-27T23:14:09.142" v="270" actId="20577"/>
          <ac:spMkLst>
            <pc:docMk/>
            <pc:sldMk cId="0" sldId="260"/>
            <ac:spMk id="142" creationId="{00000000-0000-0000-0000-000000000000}"/>
          </ac:spMkLst>
        </pc:spChg>
      </pc:sldChg>
      <pc:sldChg chg="modSp mod">
        <pc:chgData name="Pazouki, Arman" userId="aaf5a0c2-a071-42a4-a27a-5e673129c100" providerId="ADAL" clId="{0A41DBC2-D7D6-4B54-8B19-415D1D644664}" dt="2023-06-27T23:14:13.051" v="271" actId="20577"/>
        <pc:sldMkLst>
          <pc:docMk/>
          <pc:sldMk cId="0" sldId="261"/>
        </pc:sldMkLst>
        <pc:spChg chg="mod">
          <ac:chgData name="Pazouki, Arman" userId="aaf5a0c2-a071-42a4-a27a-5e673129c100" providerId="ADAL" clId="{0A41DBC2-D7D6-4B54-8B19-415D1D644664}" dt="2023-06-27T22:58:31.064" v="82" actId="20577"/>
          <ac:spMkLst>
            <pc:docMk/>
            <pc:sldMk cId="0" sldId="261"/>
            <ac:spMk id="149" creationId="{00000000-0000-0000-0000-000000000000}"/>
          </ac:spMkLst>
        </pc:spChg>
        <pc:spChg chg="mod">
          <ac:chgData name="Pazouki, Arman" userId="aaf5a0c2-a071-42a4-a27a-5e673129c100" providerId="ADAL" clId="{0A41DBC2-D7D6-4B54-8B19-415D1D644664}" dt="2023-06-27T23:14:13.051" v="271" actId="20577"/>
          <ac:spMkLst>
            <pc:docMk/>
            <pc:sldMk cId="0" sldId="261"/>
            <ac:spMk id="15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3" name="Google Shape;103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9" name="Google Shape;109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Last point, e.g. taking the ownership of the problem and making sure the researcher is in good hands</a:t>
            </a:r>
            <a:endParaRPr dirty="0"/>
          </a:p>
        </p:txBody>
      </p:sp>
      <p:sp>
        <p:nvSpPr>
          <p:cNvPr id="110" name="Google Shape;110;p2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8" name="Google Shape;118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3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7" name="Google Shape;127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4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6" name="Google Shape;136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5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45" name="Google Shape;145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6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2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990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770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How to Do an Intake Interview Virtual Residency Workshop 2023, Wed June 28</a:t>
            </a:r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>
            <a:spLocks noGrp="1"/>
          </p:cNvSpPr>
          <p:nvPr>
            <p:ph type="title"/>
          </p:nvPr>
        </p:nvSpPr>
        <p:spPr>
          <a:xfrm>
            <a:off x="762000" y="457200"/>
            <a:ext cx="8021638" cy="67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1"/>
          </p:nvPr>
        </p:nvSpPr>
        <p:spPr>
          <a:xfrm rot="5400000">
            <a:off x="2247900" y="-266700"/>
            <a:ext cx="4648200" cy="79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How to Do an Intake Interview Virtual Residency Workshop 2023, Wed June 28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>
            <a:spLocks noGrp="1"/>
          </p:cNvSpPr>
          <p:nvPr>
            <p:ph type="title"/>
          </p:nvPr>
        </p:nvSpPr>
        <p:spPr>
          <a:xfrm rot="5400000">
            <a:off x="4980782" y="2216943"/>
            <a:ext cx="5562600" cy="204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body" idx="1"/>
          </p:nvPr>
        </p:nvSpPr>
        <p:spPr>
          <a:xfrm rot="5400000">
            <a:off x="817563" y="249238"/>
            <a:ext cx="5562600" cy="597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ftr" idx="11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How to Do an Intake Interview Virtual Residency Workshop 2023, Wed June 28</a:t>
            </a:r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sldNum" idx="12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 type="txAndObj">
  <p:cSld name="TEXT_AND_OBJEC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body" idx="1"/>
          </p:nvPr>
        </p:nvSpPr>
        <p:spPr>
          <a:xfrm>
            <a:off x="609600" y="1371600"/>
            <a:ext cx="38862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body" idx="2"/>
          </p:nvPr>
        </p:nvSpPr>
        <p:spPr>
          <a:xfrm>
            <a:off x="4648200" y="1371600"/>
            <a:ext cx="38862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ftr" idx="11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How to Do an Intake Interview Virtual Residency Workshop 2023, Wed June 28</a:t>
            </a:r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sldNum" idx="12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lip Art and Text" type="clipArtAndTx">
  <p:cSld name="CLIPART_AND_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0"/>
          <p:cNvSpPr>
            <a:spLocks noGrp="1"/>
          </p:cNvSpPr>
          <p:nvPr>
            <p:ph type="clipArt" idx="2"/>
          </p:nvPr>
        </p:nvSpPr>
        <p:spPr>
          <a:xfrm>
            <a:off x="609600" y="1371600"/>
            <a:ext cx="3886200" cy="4648200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Google Shape;94;p20"/>
          <p:cNvSpPr txBox="1">
            <a:spLocks noGrp="1"/>
          </p:cNvSpPr>
          <p:nvPr>
            <p:ph type="body" idx="1"/>
          </p:nvPr>
        </p:nvSpPr>
        <p:spPr>
          <a:xfrm>
            <a:off x="4648200" y="1371600"/>
            <a:ext cx="38862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ftr" idx="11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How to Do an Intake Interview Virtual Residency Workshop 2023, Wed June 28</a:t>
            </a:r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sldNum" idx="12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 type="tbl">
  <p:cSld name="TABLE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1"/>
          <p:cNvSpPr txBox="1"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ftr" idx="11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How to Do an Intake Interview Virtual Residency Workshop 2023, Wed June 28</a:t>
            </a:r>
            <a:endParaRPr/>
          </a:p>
        </p:txBody>
      </p:sp>
      <p:sp>
        <p:nvSpPr>
          <p:cNvPr id="100" name="Google Shape;100;p21"/>
          <p:cNvSpPr txBox="1">
            <a:spLocks noGrp="1"/>
          </p:cNvSpPr>
          <p:nvPr>
            <p:ph type="sldNum" idx="12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762000" y="457200"/>
            <a:ext cx="8021638" cy="67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609600" y="1371600"/>
            <a:ext cx="79248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How to Do an Intake Interview Virtual Residency Workshop 2023, Wed June 28</a:t>
            </a:r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/>
          <p:nvPr/>
        </p:nvSpPr>
        <p:spPr>
          <a:xfrm>
            <a:off x="635000" y="2438400"/>
            <a:ext cx="31750" cy="105251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" name="Google Shape;35;p10"/>
          <p:cNvSpPr/>
          <p:nvPr/>
        </p:nvSpPr>
        <p:spPr>
          <a:xfrm rot="10800000" flipH="1">
            <a:off x="315913" y="3260725"/>
            <a:ext cx="8693150" cy="55563"/>
          </a:xfrm>
          <a:prstGeom prst="rect">
            <a:avLst/>
          </a:prstGeom>
          <a:gradFill>
            <a:gsLst>
              <a:gs pos="0">
                <a:schemeClr val="l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" name="Google Shape;36;p10"/>
          <p:cNvSpPr txBox="1">
            <a:spLocks noGrp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SzPts val="144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dt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ft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How to Do an Intake Interview Virtual Residency Workshop 2023, Wed June 28</a:t>
            </a:r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1" name="Google Shape;41;p10" descr="ou201_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28600" y="2667000"/>
            <a:ext cx="393700" cy="5381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762000" y="457200"/>
            <a:ext cx="8021638" cy="67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609600" y="1371600"/>
            <a:ext cx="38862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marL="914400" lvl="1" indent="-312419" algn="l"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marL="1371600" lvl="2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2"/>
          </p:nvPr>
        </p:nvSpPr>
        <p:spPr>
          <a:xfrm>
            <a:off x="4648200" y="1371600"/>
            <a:ext cx="38862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marL="914400" lvl="1" indent="-312419" algn="l"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marL="1371600" lvl="2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ftr" idx="11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How to Do an Intake Interview Virtual Residency Workshop 2023, Wed June 28</a:t>
            </a:r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44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1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9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88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marL="914400" lvl="1" indent="-29845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marL="1828800" lvl="3" indent="-284480" algn="l"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marL="2286000" lvl="4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marL="2743200" lvl="5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marL="3200400" lvl="6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marL="3657600" lvl="7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marL="4114800" lvl="8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44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1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9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88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marL="914400" lvl="1" indent="-29845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marL="1828800" lvl="3" indent="-284480" algn="l"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marL="2286000" lvl="4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marL="2743200" lvl="5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marL="3200400" lvl="6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marL="3657600" lvl="7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marL="4114800" lvl="8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How to Do an Intake Interview Virtual Residency Workshop 2023, Wed June 28</a:t>
            </a:r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ftr" idx="11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How to Do an Intake Interview Virtual Residency Workshop 2023, Wed June 28</a:t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6324600" y="6096000"/>
            <a:ext cx="152400" cy="76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762000" y="457200"/>
            <a:ext cx="8021638" cy="67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ftr" idx="11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How to Do an Intake Interview Virtual Residency Workshop 2023, Wed June 28</a:t>
            </a: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spcBef>
                <a:spcPts val="640"/>
              </a:spcBef>
              <a:spcAft>
                <a:spcPts val="0"/>
              </a:spcAft>
              <a:buSzPts val="1920"/>
              <a:buChar char="■"/>
              <a:defRPr sz="3200"/>
            </a:lvl1pPr>
            <a:lvl2pPr marL="914400" lvl="1" indent="-326390" algn="l">
              <a:spcBef>
                <a:spcPts val="560"/>
              </a:spcBef>
              <a:spcAft>
                <a:spcPts val="0"/>
              </a:spcAft>
              <a:buSzPts val="1540"/>
              <a:buChar char="■"/>
              <a:defRPr sz="2800"/>
            </a:lvl2pPr>
            <a:lvl3pPr marL="1371600" lvl="2" indent="-304800" algn="l">
              <a:spcBef>
                <a:spcPts val="480"/>
              </a:spcBef>
              <a:spcAft>
                <a:spcPts val="0"/>
              </a:spcAft>
              <a:buSzPts val="1200"/>
              <a:buChar char="■"/>
              <a:defRPr sz="2400"/>
            </a:lvl3pPr>
            <a:lvl4pPr marL="1828800" lvl="3" indent="-29845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4pPr>
            <a:lvl5pPr marL="2286000" lvl="4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5pPr>
            <a:lvl6pPr marL="2743200" lvl="5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6pPr>
            <a:lvl7pPr marL="3200400" lvl="6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7pPr>
            <a:lvl8pPr marL="3657600" lvl="7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8pPr>
            <a:lvl9pPr marL="4114800" lvl="8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ftr" idx="11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How to Do an Intake Interview Virtual Residency Workshop 2023, Wed June 28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sldNum" idx="12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ftr" idx="11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How to Do an Intake Interview Virtual Residency Workshop 2023, Wed June 28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sldNum" idx="12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ftr" idx="11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How to Do an Intake Interview Virtual Residency Workshop 2023, Wed June 28</a:t>
            </a:r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sldNum" idx="12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2" name="Google Shape;12;p7" descr="oscer_logo_crimson_20060918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228600" y="6127899"/>
            <a:ext cx="776288" cy="54768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7"/>
          <p:cNvSpPr/>
          <p:nvPr/>
        </p:nvSpPr>
        <p:spPr>
          <a:xfrm>
            <a:off x="609600" y="381000"/>
            <a:ext cx="31750" cy="105251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4" name="Google Shape;14;p7"/>
          <p:cNvSpPr/>
          <p:nvPr/>
        </p:nvSpPr>
        <p:spPr>
          <a:xfrm>
            <a:off x="304800" y="1219200"/>
            <a:ext cx="8226425" cy="31750"/>
          </a:xfrm>
          <a:prstGeom prst="rect">
            <a:avLst/>
          </a:prstGeom>
          <a:gradFill>
            <a:gsLst>
              <a:gs pos="0">
                <a:schemeClr val="l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5" name="Google Shape;15;p7"/>
          <p:cNvSpPr txBox="1">
            <a:spLocks noGrp="1"/>
          </p:cNvSpPr>
          <p:nvPr>
            <p:ph type="title"/>
          </p:nvPr>
        </p:nvSpPr>
        <p:spPr>
          <a:xfrm>
            <a:off x="762000" y="457200"/>
            <a:ext cx="8021638" cy="67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body" idx="1"/>
          </p:nvPr>
        </p:nvSpPr>
        <p:spPr>
          <a:xfrm>
            <a:off x="609600" y="1371600"/>
            <a:ext cx="79248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333399"/>
              </a:buClr>
              <a:buSzPts val="144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05435" algn="l" rtl="0">
              <a:spcBef>
                <a:spcPts val="440"/>
              </a:spcBef>
              <a:spcAft>
                <a:spcPts val="0"/>
              </a:spcAft>
              <a:buClr>
                <a:srgbClr val="A50021"/>
              </a:buClr>
              <a:buSzPts val="121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92100" algn="l" rtl="0">
              <a:spcBef>
                <a:spcPts val="400"/>
              </a:spcBef>
              <a:spcAft>
                <a:spcPts val="0"/>
              </a:spcAft>
              <a:buClr>
                <a:srgbClr val="008000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91464" algn="l" rtl="0">
              <a:spcBef>
                <a:spcPts val="360"/>
              </a:spcBef>
              <a:spcAft>
                <a:spcPts val="0"/>
              </a:spcAft>
              <a:buClr>
                <a:srgbClr val="CC6600"/>
              </a:buClr>
              <a:buSzPts val="99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79400" algn="l" rtl="0">
              <a:spcBef>
                <a:spcPts val="320"/>
              </a:spcBef>
              <a:spcAft>
                <a:spcPts val="0"/>
              </a:spcAft>
              <a:buClr>
                <a:srgbClr val="800080"/>
              </a:buClr>
              <a:buSzPts val="8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79400" algn="l" rtl="0">
              <a:spcBef>
                <a:spcPts val="320"/>
              </a:spcBef>
              <a:spcAft>
                <a:spcPts val="0"/>
              </a:spcAft>
              <a:buClr>
                <a:srgbClr val="800080"/>
              </a:buClr>
              <a:buSzPts val="8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79400" algn="l" rtl="0">
              <a:spcBef>
                <a:spcPts val="320"/>
              </a:spcBef>
              <a:spcAft>
                <a:spcPts val="0"/>
              </a:spcAft>
              <a:buClr>
                <a:srgbClr val="800080"/>
              </a:buClr>
              <a:buSzPts val="8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79400" algn="l" rtl="0">
              <a:spcBef>
                <a:spcPts val="320"/>
              </a:spcBef>
              <a:spcAft>
                <a:spcPts val="0"/>
              </a:spcAft>
              <a:buClr>
                <a:srgbClr val="800080"/>
              </a:buClr>
              <a:buSzPts val="8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79400" algn="l" rtl="0">
              <a:spcBef>
                <a:spcPts val="320"/>
              </a:spcBef>
              <a:spcAft>
                <a:spcPts val="0"/>
              </a:spcAft>
              <a:buClr>
                <a:srgbClr val="800080"/>
              </a:buClr>
              <a:buSzPts val="8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pic>
        <p:nvPicPr>
          <p:cNvPr id="17" name="Google Shape;17;p7" descr="ou201_logo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78904" y="609600"/>
            <a:ext cx="393700" cy="538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7" descr="Image result for xsede campus champions logo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728438" y="6162339"/>
            <a:ext cx="414015" cy="56404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7"/>
          <p:cNvGrpSpPr/>
          <p:nvPr/>
        </p:nvGrpSpPr>
        <p:grpSpPr>
          <a:xfrm>
            <a:off x="6790593" y="6206301"/>
            <a:ext cx="893884" cy="453891"/>
            <a:chOff x="3662934" y="689786"/>
            <a:chExt cx="1818132" cy="1063491"/>
          </a:xfrm>
        </p:grpSpPr>
        <p:pic>
          <p:nvPicPr>
            <p:cNvPr id="20" name="Google Shape;20;p7"/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3662934" y="689786"/>
              <a:ext cx="1818132" cy="106349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" name="Google Shape;21;p7"/>
            <p:cNvSpPr/>
            <p:nvPr/>
          </p:nvSpPr>
          <p:spPr>
            <a:xfrm>
              <a:off x="3662934" y="1676400"/>
              <a:ext cx="1818132" cy="76877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imes New Roman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pic>
        <p:nvPicPr>
          <p:cNvPr id="22" name="Google Shape;22;p7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1007143" y="6231086"/>
            <a:ext cx="1736057" cy="29616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"/>
          <p:cNvSpPr txBox="1"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70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5000" dirty="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How to Do an Intake Interview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5000" dirty="0">
                <a:latin typeface="Arial Black"/>
                <a:sym typeface="Arial Black"/>
              </a:rPr>
              <a:t>(Practicum)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"/>
          <p:cNvSpPr txBox="1">
            <a:spLocks noGrp="1"/>
          </p:cNvSpPr>
          <p:nvPr>
            <p:ph type="title"/>
          </p:nvPr>
        </p:nvSpPr>
        <p:spPr>
          <a:xfrm>
            <a:off x="762000" y="457200"/>
            <a:ext cx="8021638" cy="67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Intake Interview Goals</a:t>
            </a:r>
            <a:endParaRPr/>
          </a:p>
        </p:txBody>
      </p:sp>
      <p:sp>
        <p:nvSpPr>
          <p:cNvPr id="113" name="Google Shape;113;p2"/>
          <p:cNvSpPr txBox="1">
            <a:spLocks noGrp="1"/>
          </p:cNvSpPr>
          <p:nvPr>
            <p:ph type="body" idx="1"/>
          </p:nvPr>
        </p:nvSpPr>
        <p:spPr>
          <a:xfrm>
            <a:off x="609600" y="1371600"/>
            <a:ext cx="79248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en-US" dirty="0"/>
              <a:t>Build a professional </a:t>
            </a:r>
            <a:r>
              <a:rPr lang="en-US" b="1" dirty="0"/>
              <a:t>relationship</a:t>
            </a:r>
            <a:r>
              <a:rPr lang="en-US" dirty="0"/>
              <a:t> with the researcher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 dirty="0"/>
              <a:t>Develop a preliminary </a:t>
            </a:r>
            <a:r>
              <a:rPr lang="en-US" b="1" dirty="0"/>
              <a:t>understanding</a:t>
            </a:r>
            <a:r>
              <a:rPr lang="en-US" dirty="0"/>
              <a:t> of the research, computational, and data needs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 b="1" dirty="0"/>
              <a:t>Action plan </a:t>
            </a:r>
            <a:r>
              <a:rPr lang="en-US" dirty="0"/>
              <a:t>and a rough timeline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 dirty="0"/>
              <a:t>Any plans for </a:t>
            </a:r>
            <a:r>
              <a:rPr lang="en-US" b="1" dirty="0"/>
              <a:t>follow-up</a:t>
            </a:r>
            <a:r>
              <a:rPr lang="en-US" dirty="0"/>
              <a:t> meetings</a:t>
            </a:r>
            <a:endParaRPr dirty="0"/>
          </a:p>
        </p:txBody>
      </p:sp>
      <p:sp>
        <p:nvSpPr>
          <p:cNvPr id="114" name="Google Shape;114;p2"/>
          <p:cNvSpPr txBox="1">
            <a:spLocks noGrp="1"/>
          </p:cNvSpPr>
          <p:nvPr>
            <p:ph type="ftr" idx="11"/>
          </p:nvPr>
        </p:nvSpPr>
        <p:spPr>
          <a:xfrm>
            <a:off x="2667000" y="6172200"/>
            <a:ext cx="4038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How to Do an Intake Interview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Virtual Residency Workshop 2023, Wed June 28</a:t>
            </a:r>
            <a:endParaRPr dirty="0"/>
          </a:p>
        </p:txBody>
      </p:sp>
      <p:sp>
        <p:nvSpPr>
          <p:cNvPr id="115" name="Google Shape;115;p2"/>
          <p:cNvSpPr txBox="1">
            <a:spLocks noGrp="1"/>
          </p:cNvSpPr>
          <p:nvPr>
            <p:ph type="sldNum" idx="12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"/>
          <p:cNvSpPr txBox="1">
            <a:spLocks noGrp="1"/>
          </p:cNvSpPr>
          <p:nvPr>
            <p:ph type="title"/>
          </p:nvPr>
        </p:nvSpPr>
        <p:spPr>
          <a:xfrm>
            <a:off x="762000" y="457200"/>
            <a:ext cx="8021638" cy="67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Pillars of Effective Communication</a:t>
            </a:r>
            <a:endParaRPr/>
          </a:p>
        </p:txBody>
      </p:sp>
      <p:sp>
        <p:nvSpPr>
          <p:cNvPr id="122" name="Google Shape;122;p3"/>
          <p:cNvSpPr txBox="1">
            <a:spLocks noGrp="1"/>
          </p:cNvSpPr>
          <p:nvPr>
            <p:ph type="body" idx="1"/>
          </p:nvPr>
        </p:nvSpPr>
        <p:spPr>
          <a:xfrm>
            <a:off x="609600" y="1371600"/>
            <a:ext cx="79248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en-US" dirty="0"/>
              <a:t>Communication styles can be very different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 dirty="0"/>
              <a:t>Be genuinely interested in what they say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 dirty="0"/>
              <a:t>Recognition of their research impact 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 dirty="0"/>
              <a:t>Active listening 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 dirty="0"/>
              <a:t>Pausing and asking questions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 dirty="0"/>
              <a:t>Facilitating a dialogue instead of delivering a monologue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en-US" dirty="0"/>
              <a:t>Following up</a:t>
            </a:r>
            <a:endParaRPr dirty="0"/>
          </a:p>
          <a:p>
            <a:pPr marL="342900" lvl="0" indent="-251459" algn="l" rtl="0">
              <a:spcBef>
                <a:spcPts val="480"/>
              </a:spcBef>
              <a:spcAft>
                <a:spcPts val="0"/>
              </a:spcAft>
              <a:buSzPts val="1440"/>
              <a:buNone/>
            </a:pPr>
            <a:endParaRPr dirty="0"/>
          </a:p>
        </p:txBody>
      </p:sp>
      <p:sp>
        <p:nvSpPr>
          <p:cNvPr id="123" name="Google Shape;123;p3"/>
          <p:cNvSpPr txBox="1">
            <a:spLocks noGrp="1"/>
          </p:cNvSpPr>
          <p:nvPr>
            <p:ph type="ftr" idx="11"/>
          </p:nvPr>
        </p:nvSpPr>
        <p:spPr>
          <a:xfrm>
            <a:off x="2667000" y="6172200"/>
            <a:ext cx="4038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How to Do an Intake Interview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Virtual Residency Workshop 2023, Wed June 28</a:t>
            </a:r>
            <a:endParaRPr dirty="0"/>
          </a:p>
        </p:txBody>
      </p:sp>
      <p:sp>
        <p:nvSpPr>
          <p:cNvPr id="124" name="Google Shape;124;p3"/>
          <p:cNvSpPr txBox="1">
            <a:spLocks noGrp="1"/>
          </p:cNvSpPr>
          <p:nvPr>
            <p:ph type="sldNum" idx="12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"/>
          <p:cNvSpPr txBox="1">
            <a:spLocks noGrp="1"/>
          </p:cNvSpPr>
          <p:nvPr>
            <p:ph type="title"/>
          </p:nvPr>
        </p:nvSpPr>
        <p:spPr>
          <a:xfrm>
            <a:off x="762000" y="457200"/>
            <a:ext cx="8021638" cy="67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Specific, Open-Ended Questions</a:t>
            </a:r>
            <a:endParaRPr/>
          </a:p>
        </p:txBody>
      </p:sp>
      <p:sp>
        <p:nvSpPr>
          <p:cNvPr id="131" name="Google Shape;131;p4"/>
          <p:cNvSpPr txBox="1">
            <a:spLocks noGrp="1"/>
          </p:cNvSpPr>
          <p:nvPr>
            <p:ph type="body" idx="1"/>
          </p:nvPr>
        </p:nvSpPr>
        <p:spPr>
          <a:xfrm>
            <a:off x="609600" y="1371600"/>
            <a:ext cx="79248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dirty="0"/>
              <a:t>These are questions whose answers you don’t really care about – but they’ll lead to useful discussions.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dirty="0"/>
              <a:t>Wait! “3,2,1 – Enter”</a:t>
            </a:r>
            <a:endParaRPr dirty="0"/>
          </a:p>
        </p:txBody>
      </p:sp>
      <p:sp>
        <p:nvSpPr>
          <p:cNvPr id="132" name="Google Shape;132;p4"/>
          <p:cNvSpPr txBox="1">
            <a:spLocks noGrp="1"/>
          </p:cNvSpPr>
          <p:nvPr>
            <p:ph type="sldNum" idx="12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33" name="Google Shape;133;p4"/>
          <p:cNvSpPr txBox="1">
            <a:spLocks noGrp="1"/>
          </p:cNvSpPr>
          <p:nvPr>
            <p:ph type="ftr" idx="11"/>
          </p:nvPr>
        </p:nvSpPr>
        <p:spPr>
          <a:xfrm>
            <a:off x="2667000" y="6172200"/>
            <a:ext cx="4038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How to Do an Intake Interview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Virtual Residency Workshop 2023, Wed June 28</a:t>
            </a:r>
            <a:endParaRPr dirty="0"/>
          </a:p>
        </p:txBody>
      </p:sp>
      <p:sp>
        <p:nvSpPr>
          <p:cNvPr id="2" name="Google Shape;131;p4">
            <a:extLst>
              <a:ext uri="{FF2B5EF4-FFF2-40B4-BE49-F238E27FC236}">
                <a16:creationId xmlns:a16="http://schemas.microsoft.com/office/drawing/2014/main" id="{0B8F2B94-B91A-9917-A308-397D3C91AE2C}"/>
              </a:ext>
            </a:extLst>
          </p:cNvPr>
          <p:cNvSpPr txBox="1">
            <a:spLocks/>
          </p:cNvSpPr>
          <p:nvPr/>
        </p:nvSpPr>
        <p:spPr>
          <a:xfrm>
            <a:off x="609600" y="3162300"/>
            <a:ext cx="7924800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718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99"/>
              </a:buClr>
              <a:buSzPts val="108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9146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A50021"/>
              </a:buClr>
              <a:buSzPts val="99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8000"/>
              </a:buClr>
              <a:buSzPts val="9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9146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CC6600"/>
              </a:buClr>
              <a:buSzPts val="99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00080"/>
              </a:buClr>
              <a:buSzPts val="9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00080"/>
              </a:buClr>
              <a:buSzPts val="9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00080"/>
              </a:buClr>
              <a:buSzPts val="9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00080"/>
              </a:buClr>
              <a:buSzPts val="9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00080"/>
              </a:buClr>
              <a:buSzPts val="9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342900" indent="-342900">
              <a:spcBef>
                <a:spcPts val="480"/>
              </a:spcBef>
              <a:buSzPts val="1440"/>
            </a:pPr>
            <a:r>
              <a:rPr lang="en-US" dirty="0"/>
              <a:t>What language is your software written in?</a:t>
            </a:r>
          </a:p>
          <a:p>
            <a:pPr marL="342900" indent="-342900">
              <a:spcBef>
                <a:spcPts val="480"/>
              </a:spcBef>
              <a:buSzPts val="1440"/>
            </a:pPr>
            <a:r>
              <a:rPr lang="en-US" dirty="0"/>
              <a:t>Is it parallelized?</a:t>
            </a:r>
          </a:p>
          <a:p>
            <a:pPr marL="342900" indent="-342900">
              <a:spcBef>
                <a:spcPts val="480"/>
              </a:spcBef>
              <a:buSzPts val="1440"/>
            </a:pPr>
            <a:r>
              <a:rPr lang="en-US" dirty="0"/>
              <a:t>Who wrote it?</a:t>
            </a:r>
          </a:p>
          <a:p>
            <a:pPr marL="342900" indent="-342900">
              <a:spcBef>
                <a:spcPts val="480"/>
              </a:spcBef>
              <a:buSzPts val="1440"/>
            </a:pPr>
            <a:r>
              <a:rPr lang="en-US" dirty="0"/>
              <a:t>What operating system(s) has it been run on?</a:t>
            </a:r>
          </a:p>
          <a:p>
            <a:pPr marL="342900" indent="-342900">
              <a:spcBef>
                <a:spcPts val="480"/>
              </a:spcBef>
              <a:buSzPts val="1440"/>
            </a:pPr>
            <a:r>
              <a:rPr lang="en-US" dirty="0"/>
              <a:t>Briefly describe the science problem it's used for.</a:t>
            </a:r>
          </a:p>
          <a:p>
            <a:pPr marL="342900" indent="-342900">
              <a:spcBef>
                <a:spcPts val="480"/>
              </a:spcBef>
              <a:buSzPts val="1440"/>
            </a:pPr>
            <a:r>
              <a:rPr lang="en-US" dirty="0"/>
              <a:t>Briefly describe the numerical method or algorithm.</a:t>
            </a:r>
          </a:p>
          <a:p>
            <a:pPr marL="342900" indent="-251459">
              <a:spcBef>
                <a:spcPts val="480"/>
              </a:spcBef>
              <a:buSzPts val="1440"/>
              <a:buFont typeface="Noto Sans Symbols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0" uiExpand="1" build="p"/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/>
          <p:cNvSpPr txBox="1">
            <a:spLocks noGrp="1"/>
          </p:cNvSpPr>
          <p:nvPr>
            <p:ph type="title"/>
          </p:nvPr>
        </p:nvSpPr>
        <p:spPr>
          <a:xfrm>
            <a:off x="762000" y="457200"/>
            <a:ext cx="8021638" cy="67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Questions cont’d</a:t>
            </a:r>
            <a:endParaRPr/>
          </a:p>
        </p:txBody>
      </p:sp>
      <p:sp>
        <p:nvSpPr>
          <p:cNvPr id="140" name="Google Shape;140;p5"/>
          <p:cNvSpPr txBox="1">
            <a:spLocks noGrp="1"/>
          </p:cNvSpPr>
          <p:nvPr>
            <p:ph type="body" idx="1"/>
          </p:nvPr>
        </p:nvSpPr>
        <p:spPr>
          <a:xfrm>
            <a:off x="609600" y="1371600"/>
            <a:ext cx="79248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How big is the memory footprint when running?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How many timesteps/iterations do you plan to run per experiment?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How many such experiments do you plan to run per year?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Does it have no input, a little bit of input or a lot of input?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Does it have a little bit of output or a lot of output?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10"/>
              <a:buChar char="■"/>
            </a:pPr>
            <a:r>
              <a:rPr lang="en-US"/>
              <a:t>Many small disk I/O transactions, or a few big ones?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en-US"/>
              <a:t>etc …</a:t>
            </a:r>
            <a:endParaRPr/>
          </a:p>
        </p:txBody>
      </p:sp>
      <p:sp>
        <p:nvSpPr>
          <p:cNvPr id="141" name="Google Shape;141;p5"/>
          <p:cNvSpPr txBox="1">
            <a:spLocks noGrp="1"/>
          </p:cNvSpPr>
          <p:nvPr>
            <p:ph type="sldNum" idx="12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42" name="Google Shape;142;p5"/>
          <p:cNvSpPr txBox="1">
            <a:spLocks noGrp="1"/>
          </p:cNvSpPr>
          <p:nvPr>
            <p:ph type="ftr" idx="11"/>
          </p:nvPr>
        </p:nvSpPr>
        <p:spPr>
          <a:xfrm>
            <a:off x="2667000" y="6172200"/>
            <a:ext cx="4038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How to Do an Intake Interview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Virtual Residency Workshop 2023, Wed June 28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"/>
          <p:cNvSpPr txBox="1">
            <a:spLocks noGrp="1"/>
          </p:cNvSpPr>
          <p:nvPr>
            <p:ph type="title"/>
          </p:nvPr>
        </p:nvSpPr>
        <p:spPr>
          <a:xfrm>
            <a:off x="762000" y="457200"/>
            <a:ext cx="8021638" cy="67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Breakout Rooms</a:t>
            </a:r>
            <a:endParaRPr/>
          </a:p>
        </p:txBody>
      </p:sp>
      <p:sp>
        <p:nvSpPr>
          <p:cNvPr id="149" name="Google Shape;149;p6"/>
          <p:cNvSpPr txBox="1">
            <a:spLocks noGrp="1"/>
          </p:cNvSpPr>
          <p:nvPr>
            <p:ph type="body" idx="1"/>
          </p:nvPr>
        </p:nvSpPr>
        <p:spPr>
          <a:xfrm>
            <a:off x="609600" y="1371600"/>
            <a:ext cx="79248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en-US" dirty="0"/>
              <a:t>Meet with researchers and model the intake interview</a:t>
            </a:r>
            <a:endParaRPr dirty="0"/>
          </a:p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en-US" dirty="0"/>
              <a:t>Please be prepared to switch rooms after ~15 min</a:t>
            </a:r>
            <a:endParaRPr dirty="0"/>
          </a:p>
          <a:p>
            <a:pPr marL="342900" lvl="0" indent="-251459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 dirty="0"/>
          </a:p>
        </p:txBody>
      </p:sp>
      <p:sp>
        <p:nvSpPr>
          <p:cNvPr id="150" name="Google Shape;150;p6"/>
          <p:cNvSpPr txBox="1">
            <a:spLocks noGrp="1"/>
          </p:cNvSpPr>
          <p:nvPr>
            <p:ph type="sldNum" idx="12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51" name="Google Shape;151;p6"/>
          <p:cNvSpPr txBox="1">
            <a:spLocks noGrp="1"/>
          </p:cNvSpPr>
          <p:nvPr>
            <p:ph type="ftr" idx="11"/>
          </p:nvPr>
        </p:nvSpPr>
        <p:spPr>
          <a:xfrm>
            <a:off x="2667000" y="6172200"/>
            <a:ext cx="4038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How to Do an Intake Interview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Virtual Residency Workshop 2023, Wed June 28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361</Words>
  <Application>Microsoft Office PowerPoint</Application>
  <PresentationFormat>On-screen Show (4:3)</PresentationFormat>
  <Paragraphs>58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Noto Sans Symbols</vt:lpstr>
      <vt:lpstr>Times New Roman</vt:lpstr>
      <vt:lpstr>Arial Black</vt:lpstr>
      <vt:lpstr>Tahoma</vt:lpstr>
      <vt:lpstr>Arial</vt:lpstr>
      <vt:lpstr>Blends</vt:lpstr>
      <vt:lpstr>PowerPoint Presentation</vt:lpstr>
      <vt:lpstr>Intake Interview Goals</vt:lpstr>
      <vt:lpstr>Pillars of Effective Communication</vt:lpstr>
      <vt:lpstr>Specific, Open-Ended Questions</vt:lpstr>
      <vt:lpstr>Questions cont’d</vt:lpstr>
      <vt:lpstr>Breakout Rooms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 Neeman</dc:creator>
  <cp:lastModifiedBy>Pazouki, Arman</cp:lastModifiedBy>
  <cp:revision>1</cp:revision>
  <dcterms:created xsi:type="dcterms:W3CDTF">2001-08-18T12:37:15Z</dcterms:created>
  <dcterms:modified xsi:type="dcterms:W3CDTF">2023-06-27T23:14:19Z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2023-06-27T22:37:01Z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60acffb1-02be-4d9e-b702-e6215553ac69</vt:lpwstr>
  </property>
  <property fmtid="{D5CDD505-2E9C-101B-9397-08002B2CF9AE}" pid="8" name="MSIP_Label_4044bd30-2ed7-4c9d-9d12-46200872a97b_ContentBits">
    <vt:lpwstr>0</vt:lpwstr>
  </property>
</Properties>
</file>