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7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9.xml" ContentType="application/vnd.openxmlformats-officedocument.presentationml.tags+xml"/>
  <Override PartName="/ppt/notesSlides/notesSlide12.xml" ContentType="application/vnd.openxmlformats-officedocument.presentationml.notesSlide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tags/tag21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tags/tag29.xml" ContentType="application/vnd.openxmlformats-officedocument.presentationml.tags+xml"/>
  <Override PartName="/ppt/notesSlides/notesSlide38.xml" ContentType="application/vnd.openxmlformats-officedocument.presentationml.notesSlide+xml"/>
  <Override PartName="/ppt/tags/tag30.xml" ContentType="application/vnd.openxmlformats-officedocument.presentationml.tags+xml"/>
  <Override PartName="/ppt/notesSlides/notesSlide39.xml" ContentType="application/vnd.openxmlformats-officedocument.presentationml.notesSlide+xml"/>
  <Override PartName="/ppt/tags/tag31.xml" ContentType="application/vnd.openxmlformats-officedocument.presentationml.tags+xml"/>
  <Override PartName="/ppt/notesSlides/notesSlide40.xml" ContentType="application/vnd.openxmlformats-officedocument.presentationml.notesSlide+xml"/>
  <Override PartName="/ppt/tags/tag32.xml" ContentType="application/vnd.openxmlformats-officedocument.presentationml.tags+xml"/>
  <Override PartName="/ppt/notesSlides/notesSlide41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89"/>
  </p:notesMasterIdLst>
  <p:handoutMasterIdLst>
    <p:handoutMasterId r:id="rId90"/>
  </p:handoutMasterIdLst>
  <p:sldIdLst>
    <p:sldId id="701" r:id="rId2"/>
    <p:sldId id="1216" r:id="rId3"/>
    <p:sldId id="1233" r:id="rId4"/>
    <p:sldId id="1217" r:id="rId5"/>
    <p:sldId id="347" r:id="rId6"/>
    <p:sldId id="348" r:id="rId7"/>
    <p:sldId id="349" r:id="rId8"/>
    <p:sldId id="350" r:id="rId9"/>
    <p:sldId id="829" r:id="rId10"/>
    <p:sldId id="344" r:id="rId11"/>
    <p:sldId id="475" r:id="rId12"/>
    <p:sldId id="333" r:id="rId13"/>
    <p:sldId id="1224" r:id="rId14"/>
    <p:sldId id="765" r:id="rId15"/>
    <p:sldId id="766" r:id="rId16"/>
    <p:sldId id="767" r:id="rId17"/>
    <p:sldId id="1195" r:id="rId18"/>
    <p:sldId id="1229" r:id="rId19"/>
    <p:sldId id="1354" r:id="rId20"/>
    <p:sldId id="1191" r:id="rId21"/>
    <p:sldId id="1204" r:id="rId22"/>
    <p:sldId id="1218" r:id="rId23"/>
    <p:sldId id="1192" r:id="rId24"/>
    <p:sldId id="1235" r:id="rId25"/>
    <p:sldId id="1234" r:id="rId26"/>
    <p:sldId id="1201" r:id="rId27"/>
    <p:sldId id="1203" r:id="rId28"/>
    <p:sldId id="1239" r:id="rId29"/>
    <p:sldId id="1205" r:id="rId30"/>
    <p:sldId id="1236" r:id="rId31"/>
    <p:sldId id="1219" r:id="rId32"/>
    <p:sldId id="1193" r:id="rId33"/>
    <p:sldId id="1230" r:id="rId34"/>
    <p:sldId id="1202" r:id="rId35"/>
    <p:sldId id="1362" r:id="rId36"/>
    <p:sldId id="1355" r:id="rId37"/>
    <p:sldId id="1361" r:id="rId38"/>
    <p:sldId id="1220" r:id="rId39"/>
    <p:sldId id="1231" r:id="rId40"/>
    <p:sldId id="1196" r:id="rId41"/>
    <p:sldId id="1352" r:id="rId42"/>
    <p:sldId id="1206" r:id="rId43"/>
    <p:sldId id="1356" r:id="rId44"/>
    <p:sldId id="1226" r:id="rId45"/>
    <p:sldId id="1227" r:id="rId46"/>
    <p:sldId id="1212" r:id="rId47"/>
    <p:sldId id="1213" r:id="rId48"/>
    <p:sldId id="1228" r:id="rId49"/>
    <p:sldId id="1214" r:id="rId50"/>
    <p:sldId id="1215" r:id="rId51"/>
    <p:sldId id="1221" r:id="rId52"/>
    <p:sldId id="1353" r:id="rId53"/>
    <p:sldId id="1207" r:id="rId54"/>
    <p:sldId id="1208" r:id="rId55"/>
    <p:sldId id="1209" r:id="rId56"/>
    <p:sldId id="1210" r:id="rId57"/>
    <p:sldId id="1211" r:id="rId58"/>
    <p:sldId id="1237" r:id="rId59"/>
    <p:sldId id="1238" r:id="rId60"/>
    <p:sldId id="1225" r:id="rId61"/>
    <p:sldId id="1357" r:id="rId62"/>
    <p:sldId id="1358" r:id="rId63"/>
    <p:sldId id="1359" r:id="rId64"/>
    <p:sldId id="700" r:id="rId65"/>
    <p:sldId id="1360" r:id="rId66"/>
    <p:sldId id="1266" r:id="rId67"/>
    <p:sldId id="513" r:id="rId68"/>
    <p:sldId id="514" r:id="rId69"/>
    <p:sldId id="518" r:id="rId70"/>
    <p:sldId id="519" r:id="rId71"/>
    <p:sldId id="1222" r:id="rId72"/>
    <p:sldId id="1223" r:id="rId73"/>
    <p:sldId id="1232" r:id="rId74"/>
    <p:sldId id="1123" r:id="rId75"/>
    <p:sldId id="1199" r:id="rId76"/>
    <p:sldId id="1124" r:id="rId77"/>
    <p:sldId id="1125" r:id="rId78"/>
    <p:sldId id="1126" r:id="rId79"/>
    <p:sldId id="1127" r:id="rId80"/>
    <p:sldId id="1128" r:id="rId81"/>
    <p:sldId id="1129" r:id="rId82"/>
    <p:sldId id="1130" r:id="rId83"/>
    <p:sldId id="1131" r:id="rId84"/>
    <p:sldId id="1132" r:id="rId85"/>
    <p:sldId id="1190" r:id="rId86"/>
    <p:sldId id="1134" r:id="rId87"/>
    <p:sldId id="1183" r:id="rId88"/>
  </p:sldIdLst>
  <p:sldSz cx="9144000" cy="6858000" type="screen4x3"/>
  <p:notesSz cx="6858000" cy="9144000"/>
  <p:custDataLst>
    <p:tags r:id="rId91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929"/>
    <a:srgbClr val="FF4747"/>
    <a:srgbClr val="FF00FF"/>
    <a:srgbClr val="FFCCFF"/>
    <a:srgbClr val="CC99FF"/>
    <a:srgbClr val="800080"/>
    <a:srgbClr val="CC6600"/>
    <a:srgbClr val="008000"/>
    <a:srgbClr val="A50021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7" autoAdjust="0"/>
    <p:restoredTop sz="94575" autoAdjust="0"/>
  </p:normalViewPr>
  <p:slideViewPr>
    <p:cSldViewPr>
      <p:cViewPr varScale="1">
        <p:scale>
          <a:sx n="79" d="100"/>
          <a:sy n="79" d="100"/>
        </p:scale>
        <p:origin x="206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aptop_Dell_Latitude_3520\HJN_Desktop\HPC\HPCWorkshops\Overview\top500_2023060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aptop_Dell_Latitude_3520\HJN_Desktop\HPC\HPCWorkshops\Overview\top500_2023060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Laptop_Dell_Latitude_3520\HJN_Desktop\HPC\LCI\LCIworkshops2023\multicore_x86_2005_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GFLOPs</c:v>
                </c:pt>
              </c:strCache>
            </c:strRef>
          </c:tx>
          <c:spPr>
            <a:ln w="508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50800">
                <a:solidFill>
                  <a:srgbClr val="002060"/>
                </a:solidFill>
              </a:ln>
              <a:effectLst/>
            </c:spPr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1993.5</c:v>
                </c:pt>
                <c:pt idx="1">
                  <c:v>1993.9</c:v>
                </c:pt>
                <c:pt idx="2">
                  <c:v>1994.5</c:v>
                </c:pt>
                <c:pt idx="3">
                  <c:v>1994.9</c:v>
                </c:pt>
                <c:pt idx="4">
                  <c:v>1995.5</c:v>
                </c:pt>
                <c:pt idx="5">
                  <c:v>1995.9</c:v>
                </c:pt>
                <c:pt idx="6">
                  <c:v>1996.5</c:v>
                </c:pt>
                <c:pt idx="7">
                  <c:v>1996.9</c:v>
                </c:pt>
                <c:pt idx="8">
                  <c:v>1997.5</c:v>
                </c:pt>
                <c:pt idx="9">
                  <c:v>1997.9</c:v>
                </c:pt>
                <c:pt idx="10">
                  <c:v>1998.5</c:v>
                </c:pt>
                <c:pt idx="11">
                  <c:v>1998.9</c:v>
                </c:pt>
                <c:pt idx="12">
                  <c:v>1999.5</c:v>
                </c:pt>
                <c:pt idx="13">
                  <c:v>1999.9</c:v>
                </c:pt>
                <c:pt idx="14">
                  <c:v>2000.5</c:v>
                </c:pt>
                <c:pt idx="15">
                  <c:v>2000.9</c:v>
                </c:pt>
                <c:pt idx="16">
                  <c:v>2001.5</c:v>
                </c:pt>
                <c:pt idx="17">
                  <c:v>2001.9</c:v>
                </c:pt>
                <c:pt idx="18">
                  <c:v>2002.5</c:v>
                </c:pt>
                <c:pt idx="19">
                  <c:v>2002.9</c:v>
                </c:pt>
                <c:pt idx="20">
                  <c:v>2003.5</c:v>
                </c:pt>
                <c:pt idx="21">
                  <c:v>2003.9</c:v>
                </c:pt>
                <c:pt idx="22">
                  <c:v>2004.5</c:v>
                </c:pt>
                <c:pt idx="23">
                  <c:v>2004.9</c:v>
                </c:pt>
                <c:pt idx="24">
                  <c:v>2005.5</c:v>
                </c:pt>
                <c:pt idx="25">
                  <c:v>2005.9</c:v>
                </c:pt>
                <c:pt idx="26">
                  <c:v>2006.5</c:v>
                </c:pt>
                <c:pt idx="27">
                  <c:v>2006.9</c:v>
                </c:pt>
                <c:pt idx="28">
                  <c:v>2007.5</c:v>
                </c:pt>
                <c:pt idx="29">
                  <c:v>2007.9</c:v>
                </c:pt>
                <c:pt idx="30">
                  <c:v>2008.5</c:v>
                </c:pt>
                <c:pt idx="31">
                  <c:v>2008.9</c:v>
                </c:pt>
                <c:pt idx="32">
                  <c:v>2009.5</c:v>
                </c:pt>
                <c:pt idx="33">
                  <c:v>2009.9</c:v>
                </c:pt>
                <c:pt idx="34">
                  <c:v>2010.5</c:v>
                </c:pt>
                <c:pt idx="35">
                  <c:v>2010.9</c:v>
                </c:pt>
                <c:pt idx="36">
                  <c:v>2011.5</c:v>
                </c:pt>
                <c:pt idx="37">
                  <c:v>2011.9</c:v>
                </c:pt>
                <c:pt idx="38">
                  <c:v>2012.5</c:v>
                </c:pt>
                <c:pt idx="39">
                  <c:v>2012.9</c:v>
                </c:pt>
                <c:pt idx="40">
                  <c:v>2013.5</c:v>
                </c:pt>
                <c:pt idx="41">
                  <c:v>2013.9</c:v>
                </c:pt>
                <c:pt idx="42">
                  <c:v>2014.5</c:v>
                </c:pt>
                <c:pt idx="43">
                  <c:v>2014.9</c:v>
                </c:pt>
                <c:pt idx="44">
                  <c:v>2015.5</c:v>
                </c:pt>
                <c:pt idx="45">
                  <c:v>2015.9</c:v>
                </c:pt>
                <c:pt idx="46">
                  <c:v>2016.5</c:v>
                </c:pt>
                <c:pt idx="47">
                  <c:v>2016.9</c:v>
                </c:pt>
                <c:pt idx="48">
                  <c:v>2017.5</c:v>
                </c:pt>
                <c:pt idx="49">
                  <c:v>2017.9</c:v>
                </c:pt>
                <c:pt idx="50">
                  <c:v>2018.5</c:v>
                </c:pt>
                <c:pt idx="51">
                  <c:v>2018.9</c:v>
                </c:pt>
                <c:pt idx="52">
                  <c:v>2019.5</c:v>
                </c:pt>
                <c:pt idx="53">
                  <c:v>2019.9</c:v>
                </c:pt>
                <c:pt idx="54">
                  <c:v>2020.5</c:v>
                </c:pt>
                <c:pt idx="55">
                  <c:v>2020.9</c:v>
                </c:pt>
                <c:pt idx="56">
                  <c:v>2021.5</c:v>
                </c:pt>
                <c:pt idx="57">
                  <c:v>2021.9</c:v>
                </c:pt>
                <c:pt idx="58">
                  <c:v>2022.5</c:v>
                </c:pt>
                <c:pt idx="59">
                  <c:v>2022.9</c:v>
                </c:pt>
                <c:pt idx="60">
                  <c:v>2023.5</c:v>
                </c:pt>
              </c:numCache>
            </c:numRef>
          </c:xVal>
          <c:yVal>
            <c:numRef>
              <c:f>Sheet1!$B$2:$B$62</c:f>
              <c:numCache>
                <c:formatCode>#,##0</c:formatCode>
                <c:ptCount val="61"/>
                <c:pt idx="0">
                  <c:v>59.7</c:v>
                </c:pt>
                <c:pt idx="1">
                  <c:v>124</c:v>
                </c:pt>
                <c:pt idx="2">
                  <c:v>143.4</c:v>
                </c:pt>
                <c:pt idx="3">
                  <c:v>170</c:v>
                </c:pt>
                <c:pt idx="4">
                  <c:v>170</c:v>
                </c:pt>
                <c:pt idx="5">
                  <c:v>170</c:v>
                </c:pt>
                <c:pt idx="6">
                  <c:v>220.4</c:v>
                </c:pt>
                <c:pt idx="7">
                  <c:v>368.2</c:v>
                </c:pt>
                <c:pt idx="8">
                  <c:v>1068</c:v>
                </c:pt>
                <c:pt idx="9">
                  <c:v>1338</c:v>
                </c:pt>
                <c:pt idx="10">
                  <c:v>1338</c:v>
                </c:pt>
                <c:pt idx="11">
                  <c:v>1338</c:v>
                </c:pt>
                <c:pt idx="12">
                  <c:v>2120</c:v>
                </c:pt>
                <c:pt idx="13">
                  <c:v>2379</c:v>
                </c:pt>
                <c:pt idx="14">
                  <c:v>2379</c:v>
                </c:pt>
                <c:pt idx="15">
                  <c:v>4938</c:v>
                </c:pt>
                <c:pt idx="16">
                  <c:v>7726</c:v>
                </c:pt>
                <c:pt idx="17">
                  <c:v>7226</c:v>
                </c:pt>
                <c:pt idx="18">
                  <c:v>35860</c:v>
                </c:pt>
                <c:pt idx="19">
                  <c:v>35860</c:v>
                </c:pt>
                <c:pt idx="20">
                  <c:v>35860</c:v>
                </c:pt>
                <c:pt idx="21">
                  <c:v>35860</c:v>
                </c:pt>
                <c:pt idx="22">
                  <c:v>35860</c:v>
                </c:pt>
                <c:pt idx="23">
                  <c:v>70720</c:v>
                </c:pt>
                <c:pt idx="24">
                  <c:v>136800</c:v>
                </c:pt>
                <c:pt idx="25">
                  <c:v>280600</c:v>
                </c:pt>
                <c:pt idx="26">
                  <c:v>280600</c:v>
                </c:pt>
                <c:pt idx="27">
                  <c:v>280600</c:v>
                </c:pt>
                <c:pt idx="28">
                  <c:v>280600</c:v>
                </c:pt>
                <c:pt idx="29">
                  <c:v>478200</c:v>
                </c:pt>
                <c:pt idx="30">
                  <c:v>1026000</c:v>
                </c:pt>
                <c:pt idx="31">
                  <c:v>1105000</c:v>
                </c:pt>
                <c:pt idx="32">
                  <c:v>1105000</c:v>
                </c:pt>
                <c:pt idx="33">
                  <c:v>1759000</c:v>
                </c:pt>
                <c:pt idx="34">
                  <c:v>1759000</c:v>
                </c:pt>
                <c:pt idx="35">
                  <c:v>2566000</c:v>
                </c:pt>
                <c:pt idx="36">
                  <c:v>8162000</c:v>
                </c:pt>
                <c:pt idx="37">
                  <c:v>10510000</c:v>
                </c:pt>
                <c:pt idx="38">
                  <c:v>16324800</c:v>
                </c:pt>
                <c:pt idx="39">
                  <c:v>17590000</c:v>
                </c:pt>
                <c:pt idx="40">
                  <c:v>33862700</c:v>
                </c:pt>
                <c:pt idx="41">
                  <c:v>33862700</c:v>
                </c:pt>
                <c:pt idx="42">
                  <c:v>33862700</c:v>
                </c:pt>
                <c:pt idx="43">
                  <c:v>33862700</c:v>
                </c:pt>
                <c:pt idx="44">
                  <c:v>33862700</c:v>
                </c:pt>
                <c:pt idx="45">
                  <c:v>33862700</c:v>
                </c:pt>
                <c:pt idx="46">
                  <c:v>93014600</c:v>
                </c:pt>
                <c:pt idx="47">
                  <c:v>93014600</c:v>
                </c:pt>
                <c:pt idx="48">
                  <c:v>93014600</c:v>
                </c:pt>
                <c:pt idx="49">
                  <c:v>93014600</c:v>
                </c:pt>
                <c:pt idx="50">
                  <c:v>122300000</c:v>
                </c:pt>
                <c:pt idx="51">
                  <c:v>143500000</c:v>
                </c:pt>
                <c:pt idx="52">
                  <c:v>148600000</c:v>
                </c:pt>
                <c:pt idx="53">
                  <c:v>148600000</c:v>
                </c:pt>
                <c:pt idx="54">
                  <c:v>415530000</c:v>
                </c:pt>
                <c:pt idx="55">
                  <c:v>442010000</c:v>
                </c:pt>
                <c:pt idx="56">
                  <c:v>442010000</c:v>
                </c:pt>
                <c:pt idx="57">
                  <c:v>442010000</c:v>
                </c:pt>
                <c:pt idx="58">
                  <c:v>1102000000</c:v>
                </c:pt>
                <c:pt idx="59">
                  <c:v>1102000000</c:v>
                </c:pt>
                <c:pt idx="60">
                  <c:v>1194000000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A9-45F0-A21C-592820ABED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Moore</c:v>
                </c:pt>
              </c:strCache>
            </c:strRef>
          </c:tx>
          <c:spPr>
            <a:ln w="50800" cap="rnd">
              <a:solidFill>
                <a:srgbClr val="DD41B4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1993.5</c:v>
                </c:pt>
                <c:pt idx="1">
                  <c:v>1993.9</c:v>
                </c:pt>
                <c:pt idx="2">
                  <c:v>1994.5</c:v>
                </c:pt>
                <c:pt idx="3">
                  <c:v>1994.9</c:v>
                </c:pt>
                <c:pt idx="4">
                  <c:v>1995.5</c:v>
                </c:pt>
                <c:pt idx="5">
                  <c:v>1995.9</c:v>
                </c:pt>
                <c:pt idx="6">
                  <c:v>1996.5</c:v>
                </c:pt>
                <c:pt idx="7">
                  <c:v>1996.9</c:v>
                </c:pt>
                <c:pt idx="8">
                  <c:v>1997.5</c:v>
                </c:pt>
                <c:pt idx="9">
                  <c:v>1997.9</c:v>
                </c:pt>
                <c:pt idx="10">
                  <c:v>1998.5</c:v>
                </c:pt>
                <c:pt idx="11">
                  <c:v>1998.9</c:v>
                </c:pt>
                <c:pt idx="12">
                  <c:v>1999.5</c:v>
                </c:pt>
                <c:pt idx="13">
                  <c:v>1999.9</c:v>
                </c:pt>
                <c:pt idx="14">
                  <c:v>2000.5</c:v>
                </c:pt>
                <c:pt idx="15">
                  <c:v>2000.9</c:v>
                </c:pt>
                <c:pt idx="16">
                  <c:v>2001.5</c:v>
                </c:pt>
                <c:pt idx="17">
                  <c:v>2001.9</c:v>
                </c:pt>
                <c:pt idx="18">
                  <c:v>2002.5</c:v>
                </c:pt>
                <c:pt idx="19">
                  <c:v>2002.9</c:v>
                </c:pt>
                <c:pt idx="20">
                  <c:v>2003.5</c:v>
                </c:pt>
                <c:pt idx="21">
                  <c:v>2003.9</c:v>
                </c:pt>
                <c:pt idx="22">
                  <c:v>2004.5</c:v>
                </c:pt>
                <c:pt idx="23">
                  <c:v>2004.9</c:v>
                </c:pt>
                <c:pt idx="24">
                  <c:v>2005.5</c:v>
                </c:pt>
                <c:pt idx="25">
                  <c:v>2005.9</c:v>
                </c:pt>
                <c:pt idx="26">
                  <c:v>2006.5</c:v>
                </c:pt>
                <c:pt idx="27">
                  <c:v>2006.9</c:v>
                </c:pt>
                <c:pt idx="28">
                  <c:v>2007.5</c:v>
                </c:pt>
                <c:pt idx="29">
                  <c:v>2007.9</c:v>
                </c:pt>
                <c:pt idx="30">
                  <c:v>2008.5</c:v>
                </c:pt>
                <c:pt idx="31">
                  <c:v>2008.9</c:v>
                </c:pt>
                <c:pt idx="32">
                  <c:v>2009.5</c:v>
                </c:pt>
                <c:pt idx="33">
                  <c:v>2009.9</c:v>
                </c:pt>
                <c:pt idx="34">
                  <c:v>2010.5</c:v>
                </c:pt>
                <c:pt idx="35">
                  <c:v>2010.9</c:v>
                </c:pt>
                <c:pt idx="36">
                  <c:v>2011.5</c:v>
                </c:pt>
                <c:pt idx="37">
                  <c:v>2011.9</c:v>
                </c:pt>
                <c:pt idx="38">
                  <c:v>2012.5</c:v>
                </c:pt>
                <c:pt idx="39">
                  <c:v>2012.9</c:v>
                </c:pt>
                <c:pt idx="40">
                  <c:v>2013.5</c:v>
                </c:pt>
                <c:pt idx="41">
                  <c:v>2013.9</c:v>
                </c:pt>
                <c:pt idx="42">
                  <c:v>2014.5</c:v>
                </c:pt>
                <c:pt idx="43">
                  <c:v>2014.9</c:v>
                </c:pt>
                <c:pt idx="44">
                  <c:v>2015.5</c:v>
                </c:pt>
                <c:pt idx="45">
                  <c:v>2015.9</c:v>
                </c:pt>
                <c:pt idx="46">
                  <c:v>2016.5</c:v>
                </c:pt>
                <c:pt idx="47">
                  <c:v>2016.9</c:v>
                </c:pt>
                <c:pt idx="48">
                  <c:v>2017.5</c:v>
                </c:pt>
                <c:pt idx="49">
                  <c:v>2017.9</c:v>
                </c:pt>
                <c:pt idx="50">
                  <c:v>2018.5</c:v>
                </c:pt>
                <c:pt idx="51">
                  <c:v>2018.9</c:v>
                </c:pt>
                <c:pt idx="52">
                  <c:v>2019.5</c:v>
                </c:pt>
                <c:pt idx="53">
                  <c:v>2019.9</c:v>
                </c:pt>
                <c:pt idx="54">
                  <c:v>2020.5</c:v>
                </c:pt>
                <c:pt idx="55">
                  <c:v>2020.9</c:v>
                </c:pt>
                <c:pt idx="56">
                  <c:v>2021.5</c:v>
                </c:pt>
                <c:pt idx="57">
                  <c:v>2021.9</c:v>
                </c:pt>
                <c:pt idx="58">
                  <c:v>2022.5</c:v>
                </c:pt>
                <c:pt idx="59">
                  <c:v>2022.9</c:v>
                </c:pt>
                <c:pt idx="60">
                  <c:v>2023.5</c:v>
                </c:pt>
              </c:numCache>
            </c:numRef>
          </c:xVal>
          <c:yVal>
            <c:numRef>
              <c:f>Sheet1!$C$2:$C$62</c:f>
              <c:numCache>
                <c:formatCode>#,##0.00</c:formatCode>
                <c:ptCount val="61"/>
                <c:pt idx="0">
                  <c:v>59.7</c:v>
                </c:pt>
                <c:pt idx="1">
                  <c:v>70.995664765662454</c:v>
                </c:pt>
                <c:pt idx="2">
                  <c:v>84.428549673673785</c:v>
                </c:pt>
                <c:pt idx="3">
                  <c:v>100.40303198129352</c:v>
                </c:pt>
                <c:pt idx="4">
                  <c:v>119.4</c:v>
                </c:pt>
                <c:pt idx="5">
                  <c:v>141.99132953132491</c:v>
                </c:pt>
                <c:pt idx="6">
                  <c:v>168.85709934734757</c:v>
                </c:pt>
                <c:pt idx="7">
                  <c:v>200.80606396258705</c:v>
                </c:pt>
                <c:pt idx="8">
                  <c:v>238.8</c:v>
                </c:pt>
                <c:pt idx="9">
                  <c:v>283.98265906264982</c:v>
                </c:pt>
                <c:pt idx="10">
                  <c:v>337.71419869469514</c:v>
                </c:pt>
                <c:pt idx="11">
                  <c:v>401.61212792517409</c:v>
                </c:pt>
                <c:pt idx="12">
                  <c:v>477.6</c:v>
                </c:pt>
                <c:pt idx="13">
                  <c:v>567.96531812529963</c:v>
                </c:pt>
                <c:pt idx="14">
                  <c:v>675.42839738939028</c:v>
                </c:pt>
                <c:pt idx="15">
                  <c:v>803.22425585034819</c:v>
                </c:pt>
                <c:pt idx="16">
                  <c:v>955.2</c:v>
                </c:pt>
                <c:pt idx="17">
                  <c:v>1135.9306362505993</c:v>
                </c:pt>
                <c:pt idx="18">
                  <c:v>1350.8567947787806</c:v>
                </c:pt>
                <c:pt idx="19">
                  <c:v>1606.4485117006964</c:v>
                </c:pt>
                <c:pt idx="20">
                  <c:v>1910.4</c:v>
                </c:pt>
                <c:pt idx="21">
                  <c:v>2271.8612725011985</c:v>
                </c:pt>
                <c:pt idx="22">
                  <c:v>2701.7135895575611</c:v>
                </c:pt>
                <c:pt idx="23">
                  <c:v>3212.8970234013927</c:v>
                </c:pt>
                <c:pt idx="24">
                  <c:v>3820.8</c:v>
                </c:pt>
                <c:pt idx="25">
                  <c:v>4543.7225450023971</c:v>
                </c:pt>
                <c:pt idx="26">
                  <c:v>5403.4271791151223</c:v>
                </c:pt>
                <c:pt idx="27">
                  <c:v>6425.7940468027855</c:v>
                </c:pt>
                <c:pt idx="28">
                  <c:v>7641.6</c:v>
                </c:pt>
                <c:pt idx="29">
                  <c:v>9087.4450900047941</c:v>
                </c:pt>
                <c:pt idx="30">
                  <c:v>10806.854358230245</c:v>
                </c:pt>
                <c:pt idx="31">
                  <c:v>12851.588093605571</c:v>
                </c:pt>
                <c:pt idx="32">
                  <c:v>15283.2</c:v>
                </c:pt>
                <c:pt idx="33">
                  <c:v>18174.890180009588</c:v>
                </c:pt>
                <c:pt idx="34">
                  <c:v>21613.708716460489</c:v>
                </c:pt>
                <c:pt idx="35">
                  <c:v>25703.176187211142</c:v>
                </c:pt>
                <c:pt idx="36">
                  <c:v>30566.400000000001</c:v>
                </c:pt>
                <c:pt idx="37">
                  <c:v>36349.780360019176</c:v>
                </c:pt>
                <c:pt idx="38">
                  <c:v>43227.417432920978</c:v>
                </c:pt>
                <c:pt idx="39">
                  <c:v>51406.352374422284</c:v>
                </c:pt>
                <c:pt idx="40">
                  <c:v>61132.800000000003</c:v>
                </c:pt>
                <c:pt idx="41">
                  <c:v>72699.560720038353</c:v>
                </c:pt>
                <c:pt idx="42">
                  <c:v>86454.834865841956</c:v>
                </c:pt>
                <c:pt idx="43">
                  <c:v>102812.70474884457</c:v>
                </c:pt>
                <c:pt idx="44">
                  <c:v>122265.60000000001</c:v>
                </c:pt>
                <c:pt idx="45">
                  <c:v>145399.12144007671</c:v>
                </c:pt>
                <c:pt idx="46">
                  <c:v>172909.66973168391</c:v>
                </c:pt>
                <c:pt idx="47">
                  <c:v>205625.40949768914</c:v>
                </c:pt>
                <c:pt idx="48">
                  <c:v>244531.20000000001</c:v>
                </c:pt>
                <c:pt idx="49">
                  <c:v>290798.24288015341</c:v>
                </c:pt>
                <c:pt idx="50">
                  <c:v>345819.33946336783</c:v>
                </c:pt>
                <c:pt idx="51">
                  <c:v>411250.81899537827</c:v>
                </c:pt>
                <c:pt idx="52">
                  <c:v>489062.40000000002</c:v>
                </c:pt>
                <c:pt idx="53">
                  <c:v>581596.48576030682</c:v>
                </c:pt>
                <c:pt idx="54">
                  <c:v>691638.67892673565</c:v>
                </c:pt>
                <c:pt idx="55">
                  <c:v>822501.63799075654</c:v>
                </c:pt>
                <c:pt idx="56">
                  <c:v>978124.80000000005</c:v>
                </c:pt>
                <c:pt idx="57">
                  <c:v>1163192.9715206136</c:v>
                </c:pt>
                <c:pt idx="58">
                  <c:v>1383277.3578534713</c:v>
                </c:pt>
                <c:pt idx="59">
                  <c:v>1645003.2759815131</c:v>
                </c:pt>
                <c:pt idx="60">
                  <c:v>1956249.6000000001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4A9-45F0-A21C-592820ABE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245392"/>
        <c:axId val="386986896"/>
      </c:scatterChart>
      <c:valAx>
        <c:axId val="111245392"/>
        <c:scaling>
          <c:orientation val="minMax"/>
          <c:max val="2024"/>
          <c:min val="199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386986896"/>
        <c:crosses val="autoZero"/>
        <c:crossBetween val="midCat"/>
      </c:valAx>
      <c:valAx>
        <c:axId val="386986896"/>
        <c:scaling>
          <c:logBase val="10"/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1112453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GFLOPs</c:v>
                </c:pt>
              </c:strCache>
            </c:strRef>
          </c:tx>
          <c:spPr>
            <a:ln w="50800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50800">
                <a:solidFill>
                  <a:srgbClr val="002060"/>
                </a:solidFill>
              </a:ln>
              <a:effectLst/>
            </c:spPr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1993.5</c:v>
                </c:pt>
                <c:pt idx="1">
                  <c:v>1993.9</c:v>
                </c:pt>
                <c:pt idx="2">
                  <c:v>1994.5</c:v>
                </c:pt>
                <c:pt idx="3">
                  <c:v>1994.9</c:v>
                </c:pt>
                <c:pt idx="4">
                  <c:v>1995.5</c:v>
                </c:pt>
                <c:pt idx="5">
                  <c:v>1995.9</c:v>
                </c:pt>
                <c:pt idx="6">
                  <c:v>1996.5</c:v>
                </c:pt>
                <c:pt idx="7">
                  <c:v>1996.9</c:v>
                </c:pt>
                <c:pt idx="8">
                  <c:v>1997.5</c:v>
                </c:pt>
                <c:pt idx="9">
                  <c:v>1997.9</c:v>
                </c:pt>
                <c:pt idx="10">
                  <c:v>1998.5</c:v>
                </c:pt>
                <c:pt idx="11">
                  <c:v>1998.9</c:v>
                </c:pt>
                <c:pt idx="12">
                  <c:v>1999.5</c:v>
                </c:pt>
                <c:pt idx="13">
                  <c:v>1999.9</c:v>
                </c:pt>
                <c:pt idx="14">
                  <c:v>2000.5</c:v>
                </c:pt>
                <c:pt idx="15">
                  <c:v>2000.9</c:v>
                </c:pt>
                <c:pt idx="16">
                  <c:v>2001.5</c:v>
                </c:pt>
                <c:pt idx="17">
                  <c:v>2001.9</c:v>
                </c:pt>
                <c:pt idx="18">
                  <c:v>2002.5</c:v>
                </c:pt>
                <c:pt idx="19">
                  <c:v>2002.9</c:v>
                </c:pt>
                <c:pt idx="20">
                  <c:v>2003.5</c:v>
                </c:pt>
                <c:pt idx="21">
                  <c:v>2003.9</c:v>
                </c:pt>
                <c:pt idx="22">
                  <c:v>2004.5</c:v>
                </c:pt>
                <c:pt idx="23">
                  <c:v>2004.9</c:v>
                </c:pt>
                <c:pt idx="24">
                  <c:v>2005.5</c:v>
                </c:pt>
                <c:pt idx="25">
                  <c:v>2005.9</c:v>
                </c:pt>
                <c:pt idx="26">
                  <c:v>2006.5</c:v>
                </c:pt>
                <c:pt idx="27">
                  <c:v>2006.9</c:v>
                </c:pt>
                <c:pt idx="28">
                  <c:v>2007.5</c:v>
                </c:pt>
                <c:pt idx="29">
                  <c:v>2007.9</c:v>
                </c:pt>
                <c:pt idx="30">
                  <c:v>2008.5</c:v>
                </c:pt>
                <c:pt idx="31">
                  <c:v>2008.9</c:v>
                </c:pt>
                <c:pt idx="32">
                  <c:v>2009.5</c:v>
                </c:pt>
                <c:pt idx="33">
                  <c:v>2009.9</c:v>
                </c:pt>
                <c:pt idx="34">
                  <c:v>2010.5</c:v>
                </c:pt>
                <c:pt idx="35">
                  <c:v>2010.9</c:v>
                </c:pt>
                <c:pt idx="36">
                  <c:v>2011.5</c:v>
                </c:pt>
                <c:pt idx="37">
                  <c:v>2011.9</c:v>
                </c:pt>
                <c:pt idx="38">
                  <c:v>2012.5</c:v>
                </c:pt>
                <c:pt idx="39">
                  <c:v>2012.9</c:v>
                </c:pt>
                <c:pt idx="40">
                  <c:v>2013.5</c:v>
                </c:pt>
                <c:pt idx="41">
                  <c:v>2013.9</c:v>
                </c:pt>
                <c:pt idx="42">
                  <c:v>2014.5</c:v>
                </c:pt>
                <c:pt idx="43">
                  <c:v>2014.9</c:v>
                </c:pt>
                <c:pt idx="44">
                  <c:v>2015.5</c:v>
                </c:pt>
                <c:pt idx="45">
                  <c:v>2015.9</c:v>
                </c:pt>
                <c:pt idx="46">
                  <c:v>2016.5</c:v>
                </c:pt>
                <c:pt idx="47">
                  <c:v>2016.9</c:v>
                </c:pt>
                <c:pt idx="48">
                  <c:v>2017.5</c:v>
                </c:pt>
                <c:pt idx="49">
                  <c:v>2017.9</c:v>
                </c:pt>
                <c:pt idx="50">
                  <c:v>2018.5</c:v>
                </c:pt>
                <c:pt idx="51">
                  <c:v>2018.9</c:v>
                </c:pt>
                <c:pt idx="52">
                  <c:v>2019.5</c:v>
                </c:pt>
                <c:pt idx="53">
                  <c:v>2019.9</c:v>
                </c:pt>
                <c:pt idx="54">
                  <c:v>2020.5</c:v>
                </c:pt>
                <c:pt idx="55">
                  <c:v>2020.9</c:v>
                </c:pt>
                <c:pt idx="56">
                  <c:v>2021.5</c:v>
                </c:pt>
                <c:pt idx="57">
                  <c:v>2021.9</c:v>
                </c:pt>
                <c:pt idx="58">
                  <c:v>2022.5</c:v>
                </c:pt>
                <c:pt idx="59">
                  <c:v>2022.9</c:v>
                </c:pt>
                <c:pt idx="60">
                  <c:v>2023.5</c:v>
                </c:pt>
              </c:numCache>
            </c:numRef>
          </c:xVal>
          <c:yVal>
            <c:numRef>
              <c:f>Sheet1!$B$2:$B$62</c:f>
              <c:numCache>
                <c:formatCode>#,##0</c:formatCode>
                <c:ptCount val="61"/>
                <c:pt idx="0">
                  <c:v>59.7</c:v>
                </c:pt>
                <c:pt idx="1">
                  <c:v>124</c:v>
                </c:pt>
                <c:pt idx="2">
                  <c:v>143.4</c:v>
                </c:pt>
                <c:pt idx="3">
                  <c:v>170</c:v>
                </c:pt>
                <c:pt idx="4">
                  <c:v>170</c:v>
                </c:pt>
                <c:pt idx="5">
                  <c:v>170</c:v>
                </c:pt>
                <c:pt idx="6">
                  <c:v>220.4</c:v>
                </c:pt>
                <c:pt idx="7">
                  <c:v>368.2</c:v>
                </c:pt>
                <c:pt idx="8">
                  <c:v>1068</c:v>
                </c:pt>
                <c:pt idx="9">
                  <c:v>1338</c:v>
                </c:pt>
                <c:pt idx="10">
                  <c:v>1338</c:v>
                </c:pt>
                <c:pt idx="11">
                  <c:v>1338</c:v>
                </c:pt>
                <c:pt idx="12">
                  <c:v>2120</c:v>
                </c:pt>
                <c:pt idx="13">
                  <c:v>2379</c:v>
                </c:pt>
                <c:pt idx="14">
                  <c:v>2379</c:v>
                </c:pt>
                <c:pt idx="15">
                  <c:v>4938</c:v>
                </c:pt>
                <c:pt idx="16">
                  <c:v>7726</c:v>
                </c:pt>
                <c:pt idx="17">
                  <c:v>7226</c:v>
                </c:pt>
                <c:pt idx="18">
                  <c:v>35860</c:v>
                </c:pt>
                <c:pt idx="19">
                  <c:v>35860</c:v>
                </c:pt>
                <c:pt idx="20">
                  <c:v>35860</c:v>
                </c:pt>
                <c:pt idx="21">
                  <c:v>35860</c:v>
                </c:pt>
                <c:pt idx="22">
                  <c:v>35860</c:v>
                </c:pt>
                <c:pt idx="23">
                  <c:v>70720</c:v>
                </c:pt>
                <c:pt idx="24">
                  <c:v>136800</c:v>
                </c:pt>
                <c:pt idx="25">
                  <c:v>280600</c:v>
                </c:pt>
                <c:pt idx="26">
                  <c:v>280600</c:v>
                </c:pt>
                <c:pt idx="27">
                  <c:v>280600</c:v>
                </c:pt>
                <c:pt idx="28">
                  <c:v>280600</c:v>
                </c:pt>
                <c:pt idx="29">
                  <c:v>478200</c:v>
                </c:pt>
                <c:pt idx="30">
                  <c:v>1026000</c:v>
                </c:pt>
                <c:pt idx="31">
                  <c:v>1105000</c:v>
                </c:pt>
                <c:pt idx="32">
                  <c:v>1105000</c:v>
                </c:pt>
                <c:pt idx="33">
                  <c:v>1759000</c:v>
                </c:pt>
                <c:pt idx="34">
                  <c:v>1759000</c:v>
                </c:pt>
                <c:pt idx="35">
                  <c:v>2566000</c:v>
                </c:pt>
                <c:pt idx="36">
                  <c:v>8162000</c:v>
                </c:pt>
                <c:pt idx="37">
                  <c:v>10510000</c:v>
                </c:pt>
                <c:pt idx="38">
                  <c:v>16324800</c:v>
                </c:pt>
                <c:pt idx="39">
                  <c:v>17590000</c:v>
                </c:pt>
                <c:pt idx="40">
                  <c:v>33862700</c:v>
                </c:pt>
                <c:pt idx="41">
                  <c:v>33862700</c:v>
                </c:pt>
                <c:pt idx="42">
                  <c:v>33862700</c:v>
                </c:pt>
                <c:pt idx="43">
                  <c:v>33862700</c:v>
                </c:pt>
                <c:pt idx="44">
                  <c:v>33862700</c:v>
                </c:pt>
                <c:pt idx="45">
                  <c:v>33862700</c:v>
                </c:pt>
                <c:pt idx="46">
                  <c:v>93014600</c:v>
                </c:pt>
                <c:pt idx="47">
                  <c:v>93014600</c:v>
                </c:pt>
                <c:pt idx="48">
                  <c:v>93014600</c:v>
                </c:pt>
                <c:pt idx="49">
                  <c:v>93014600</c:v>
                </c:pt>
                <c:pt idx="50">
                  <c:v>122300000</c:v>
                </c:pt>
                <c:pt idx="51">
                  <c:v>143500000</c:v>
                </c:pt>
                <c:pt idx="52">
                  <c:v>148600000</c:v>
                </c:pt>
                <c:pt idx="53">
                  <c:v>148600000</c:v>
                </c:pt>
                <c:pt idx="54">
                  <c:v>415530000</c:v>
                </c:pt>
                <c:pt idx="55">
                  <c:v>442010000</c:v>
                </c:pt>
                <c:pt idx="56">
                  <c:v>442010000</c:v>
                </c:pt>
                <c:pt idx="57">
                  <c:v>442010000</c:v>
                </c:pt>
                <c:pt idx="58">
                  <c:v>1102000000</c:v>
                </c:pt>
                <c:pt idx="59">
                  <c:v>1102000000</c:v>
                </c:pt>
                <c:pt idx="60">
                  <c:v>1194000000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4A9-45F0-A21C-592820ABED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Moore</c:v>
                </c:pt>
              </c:strCache>
            </c:strRef>
          </c:tx>
          <c:spPr>
            <a:ln w="50800" cap="rnd">
              <a:solidFill>
                <a:srgbClr val="DD41B4"/>
              </a:solidFill>
              <a:round/>
            </a:ln>
            <a:effectLst/>
          </c:spPr>
          <c:marker>
            <c:symbol val="none"/>
          </c:marker>
          <c:xVal>
            <c:numRef>
              <c:f>Sheet1!$A$2:$A$62</c:f>
              <c:numCache>
                <c:formatCode>General</c:formatCode>
                <c:ptCount val="61"/>
                <c:pt idx="0">
                  <c:v>1993.5</c:v>
                </c:pt>
                <c:pt idx="1">
                  <c:v>1993.9</c:v>
                </c:pt>
                <c:pt idx="2">
                  <c:v>1994.5</c:v>
                </c:pt>
                <c:pt idx="3">
                  <c:v>1994.9</c:v>
                </c:pt>
                <c:pt idx="4">
                  <c:v>1995.5</c:v>
                </c:pt>
                <c:pt idx="5">
                  <c:v>1995.9</c:v>
                </c:pt>
                <c:pt idx="6">
                  <c:v>1996.5</c:v>
                </c:pt>
                <c:pt idx="7">
                  <c:v>1996.9</c:v>
                </c:pt>
                <c:pt idx="8">
                  <c:v>1997.5</c:v>
                </c:pt>
                <c:pt idx="9">
                  <c:v>1997.9</c:v>
                </c:pt>
                <c:pt idx="10">
                  <c:v>1998.5</c:v>
                </c:pt>
                <c:pt idx="11">
                  <c:v>1998.9</c:v>
                </c:pt>
                <c:pt idx="12">
                  <c:v>1999.5</c:v>
                </c:pt>
                <c:pt idx="13">
                  <c:v>1999.9</c:v>
                </c:pt>
                <c:pt idx="14">
                  <c:v>2000.5</c:v>
                </c:pt>
                <c:pt idx="15">
                  <c:v>2000.9</c:v>
                </c:pt>
                <c:pt idx="16">
                  <c:v>2001.5</c:v>
                </c:pt>
                <c:pt idx="17">
                  <c:v>2001.9</c:v>
                </c:pt>
                <c:pt idx="18">
                  <c:v>2002.5</c:v>
                </c:pt>
                <c:pt idx="19">
                  <c:v>2002.9</c:v>
                </c:pt>
                <c:pt idx="20">
                  <c:v>2003.5</c:v>
                </c:pt>
                <c:pt idx="21">
                  <c:v>2003.9</c:v>
                </c:pt>
                <c:pt idx="22">
                  <c:v>2004.5</c:v>
                </c:pt>
                <c:pt idx="23">
                  <c:v>2004.9</c:v>
                </c:pt>
                <c:pt idx="24">
                  <c:v>2005.5</c:v>
                </c:pt>
                <c:pt idx="25">
                  <c:v>2005.9</c:v>
                </c:pt>
                <c:pt idx="26">
                  <c:v>2006.5</c:v>
                </c:pt>
                <c:pt idx="27">
                  <c:v>2006.9</c:v>
                </c:pt>
                <c:pt idx="28">
                  <c:v>2007.5</c:v>
                </c:pt>
                <c:pt idx="29">
                  <c:v>2007.9</c:v>
                </c:pt>
                <c:pt idx="30">
                  <c:v>2008.5</c:v>
                </c:pt>
                <c:pt idx="31">
                  <c:v>2008.9</c:v>
                </c:pt>
                <c:pt idx="32">
                  <c:v>2009.5</c:v>
                </c:pt>
                <c:pt idx="33">
                  <c:v>2009.9</c:v>
                </c:pt>
                <c:pt idx="34">
                  <c:v>2010.5</c:v>
                </c:pt>
                <c:pt idx="35">
                  <c:v>2010.9</c:v>
                </c:pt>
                <c:pt idx="36">
                  <c:v>2011.5</c:v>
                </c:pt>
                <c:pt idx="37">
                  <c:v>2011.9</c:v>
                </c:pt>
                <c:pt idx="38">
                  <c:v>2012.5</c:v>
                </c:pt>
                <c:pt idx="39">
                  <c:v>2012.9</c:v>
                </c:pt>
                <c:pt idx="40">
                  <c:v>2013.5</c:v>
                </c:pt>
                <c:pt idx="41">
                  <c:v>2013.9</c:v>
                </c:pt>
                <c:pt idx="42">
                  <c:v>2014.5</c:v>
                </c:pt>
                <c:pt idx="43">
                  <c:v>2014.9</c:v>
                </c:pt>
                <c:pt idx="44">
                  <c:v>2015.5</c:v>
                </c:pt>
                <c:pt idx="45">
                  <c:v>2015.9</c:v>
                </c:pt>
                <c:pt idx="46">
                  <c:v>2016.5</c:v>
                </c:pt>
                <c:pt idx="47">
                  <c:v>2016.9</c:v>
                </c:pt>
                <c:pt idx="48">
                  <c:v>2017.5</c:v>
                </c:pt>
                <c:pt idx="49">
                  <c:v>2017.9</c:v>
                </c:pt>
                <c:pt idx="50">
                  <c:v>2018.5</c:v>
                </c:pt>
                <c:pt idx="51">
                  <c:v>2018.9</c:v>
                </c:pt>
                <c:pt idx="52">
                  <c:v>2019.5</c:v>
                </c:pt>
                <c:pt idx="53">
                  <c:v>2019.9</c:v>
                </c:pt>
                <c:pt idx="54">
                  <c:v>2020.5</c:v>
                </c:pt>
                <c:pt idx="55">
                  <c:v>2020.9</c:v>
                </c:pt>
                <c:pt idx="56">
                  <c:v>2021.5</c:v>
                </c:pt>
                <c:pt idx="57">
                  <c:v>2021.9</c:v>
                </c:pt>
                <c:pt idx="58">
                  <c:v>2022.5</c:v>
                </c:pt>
                <c:pt idx="59">
                  <c:v>2022.9</c:v>
                </c:pt>
                <c:pt idx="60">
                  <c:v>2023.5</c:v>
                </c:pt>
              </c:numCache>
            </c:numRef>
          </c:xVal>
          <c:yVal>
            <c:numRef>
              <c:f>Sheet1!$C$2:$C$62</c:f>
              <c:numCache>
                <c:formatCode>#,##0.00</c:formatCode>
                <c:ptCount val="61"/>
                <c:pt idx="0">
                  <c:v>59.7</c:v>
                </c:pt>
                <c:pt idx="1">
                  <c:v>70.995664765662454</c:v>
                </c:pt>
                <c:pt idx="2">
                  <c:v>84.428549673673785</c:v>
                </c:pt>
                <c:pt idx="3">
                  <c:v>100.40303198129352</c:v>
                </c:pt>
                <c:pt idx="4">
                  <c:v>119.4</c:v>
                </c:pt>
                <c:pt idx="5">
                  <c:v>141.99132953132491</c:v>
                </c:pt>
                <c:pt idx="6">
                  <c:v>168.85709934734757</c:v>
                </c:pt>
                <c:pt idx="7">
                  <c:v>200.80606396258705</c:v>
                </c:pt>
                <c:pt idx="8">
                  <c:v>238.8</c:v>
                </c:pt>
                <c:pt idx="9">
                  <c:v>283.98265906264982</c:v>
                </c:pt>
                <c:pt idx="10">
                  <c:v>337.71419869469514</c:v>
                </c:pt>
                <c:pt idx="11">
                  <c:v>401.61212792517409</c:v>
                </c:pt>
                <c:pt idx="12">
                  <c:v>477.6</c:v>
                </c:pt>
                <c:pt idx="13">
                  <c:v>567.96531812529963</c:v>
                </c:pt>
                <c:pt idx="14">
                  <c:v>675.42839738939028</c:v>
                </c:pt>
                <c:pt idx="15">
                  <c:v>803.22425585034819</c:v>
                </c:pt>
                <c:pt idx="16">
                  <c:v>955.2</c:v>
                </c:pt>
                <c:pt idx="17">
                  <c:v>1135.9306362505993</c:v>
                </c:pt>
                <c:pt idx="18">
                  <c:v>1350.8567947787806</c:v>
                </c:pt>
                <c:pt idx="19">
                  <c:v>1606.4485117006964</c:v>
                </c:pt>
                <c:pt idx="20">
                  <c:v>1910.4</c:v>
                </c:pt>
                <c:pt idx="21">
                  <c:v>2271.8612725011985</c:v>
                </c:pt>
                <c:pt idx="22">
                  <c:v>2701.7135895575611</c:v>
                </c:pt>
                <c:pt idx="23">
                  <c:v>3212.8970234013927</c:v>
                </c:pt>
                <c:pt idx="24">
                  <c:v>3820.8</c:v>
                </c:pt>
                <c:pt idx="25">
                  <c:v>4543.7225450023971</c:v>
                </c:pt>
                <c:pt idx="26">
                  <c:v>5403.4271791151223</c:v>
                </c:pt>
                <c:pt idx="27">
                  <c:v>6425.7940468027855</c:v>
                </c:pt>
                <c:pt idx="28">
                  <c:v>7641.6</c:v>
                </c:pt>
                <c:pt idx="29">
                  <c:v>9087.4450900047941</c:v>
                </c:pt>
                <c:pt idx="30">
                  <c:v>10806.854358230245</c:v>
                </c:pt>
                <c:pt idx="31">
                  <c:v>12851.588093605571</c:v>
                </c:pt>
                <c:pt idx="32">
                  <c:v>15283.2</c:v>
                </c:pt>
                <c:pt idx="33">
                  <c:v>18174.890180009588</c:v>
                </c:pt>
                <c:pt idx="34">
                  <c:v>21613.708716460489</c:v>
                </c:pt>
                <c:pt idx="35">
                  <c:v>25703.176187211142</c:v>
                </c:pt>
                <c:pt idx="36">
                  <c:v>30566.400000000001</c:v>
                </c:pt>
                <c:pt idx="37">
                  <c:v>36349.780360019176</c:v>
                </c:pt>
                <c:pt idx="38">
                  <c:v>43227.417432920978</c:v>
                </c:pt>
                <c:pt idx="39">
                  <c:v>51406.352374422284</c:v>
                </c:pt>
                <c:pt idx="40">
                  <c:v>61132.800000000003</c:v>
                </c:pt>
                <c:pt idx="41">
                  <c:v>72699.560720038353</c:v>
                </c:pt>
                <c:pt idx="42">
                  <c:v>86454.834865841956</c:v>
                </c:pt>
                <c:pt idx="43">
                  <c:v>102812.70474884457</c:v>
                </c:pt>
                <c:pt idx="44">
                  <c:v>122265.60000000001</c:v>
                </c:pt>
                <c:pt idx="45">
                  <c:v>145399.12144007671</c:v>
                </c:pt>
                <c:pt idx="46">
                  <c:v>172909.66973168391</c:v>
                </c:pt>
                <c:pt idx="47">
                  <c:v>205625.40949768914</c:v>
                </c:pt>
                <c:pt idx="48">
                  <c:v>244531.20000000001</c:v>
                </c:pt>
                <c:pt idx="49">
                  <c:v>290798.24288015341</c:v>
                </c:pt>
                <c:pt idx="50">
                  <c:v>345819.33946336783</c:v>
                </c:pt>
                <c:pt idx="51">
                  <c:v>411250.81899537827</c:v>
                </c:pt>
                <c:pt idx="52">
                  <c:v>489062.40000000002</c:v>
                </c:pt>
                <c:pt idx="53">
                  <c:v>581596.48576030682</c:v>
                </c:pt>
                <c:pt idx="54">
                  <c:v>691638.67892673565</c:v>
                </c:pt>
                <c:pt idx="55">
                  <c:v>822501.63799075654</c:v>
                </c:pt>
                <c:pt idx="56">
                  <c:v>978124.80000000005</c:v>
                </c:pt>
                <c:pt idx="57">
                  <c:v>1163192.9715206136</c:v>
                </c:pt>
                <c:pt idx="58">
                  <c:v>1383277.3578534713</c:v>
                </c:pt>
                <c:pt idx="59">
                  <c:v>1645003.2759815131</c:v>
                </c:pt>
                <c:pt idx="60">
                  <c:v>1956249.6000000001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4A9-45F0-A21C-592820ABED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245392"/>
        <c:axId val="386986896"/>
      </c:scatterChart>
      <c:valAx>
        <c:axId val="111245392"/>
        <c:scaling>
          <c:orientation val="minMax"/>
          <c:max val="2024"/>
          <c:min val="199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386986896"/>
        <c:crosses val="autoZero"/>
        <c:crossBetween val="midCat"/>
      </c:valAx>
      <c:valAx>
        <c:axId val="386986896"/>
        <c:scaling>
          <c:logBase val="10"/>
          <c:orientation val="minMax"/>
          <c:min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en-US"/>
          </a:p>
        </c:txPr>
        <c:crossAx val="1112453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CPU Cores per Chip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Intel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star"/>
            <c:size val="5"/>
            <c:spPr>
              <a:solidFill>
                <a:srgbClr val="00B0F0"/>
              </a:solidFill>
              <a:ln w="12700">
                <a:solidFill>
                  <a:srgbClr val="00B0F0"/>
                </a:solidFill>
              </a:ln>
              <a:effectLst/>
            </c:spPr>
          </c:marker>
          <c:xVal>
            <c:numRef>
              <c:f>Sheet1!$A$2:$A$14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2014</c:v>
                </c:pt>
                <c:pt idx="8">
                  <c:v>2016</c:v>
                </c:pt>
                <c:pt idx="9">
                  <c:v>2017</c:v>
                </c:pt>
                <c:pt idx="10">
                  <c:v>2019</c:v>
                </c:pt>
                <c:pt idx="11">
                  <c:v>2022</c:v>
                </c:pt>
                <c:pt idx="12">
                  <c:v>2023</c:v>
                </c:pt>
              </c:numCache>
            </c:num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6</c:v>
                </c:pt>
                <c:pt idx="4">
                  <c:v>6</c:v>
                </c:pt>
                <c:pt idx="5">
                  <c:v>8</c:v>
                </c:pt>
                <c:pt idx="6">
                  <c:v>8</c:v>
                </c:pt>
                <c:pt idx="7">
                  <c:v>18</c:v>
                </c:pt>
                <c:pt idx="8">
                  <c:v>22</c:v>
                </c:pt>
                <c:pt idx="9">
                  <c:v>28</c:v>
                </c:pt>
                <c:pt idx="10">
                  <c:v>56</c:v>
                </c:pt>
                <c:pt idx="11">
                  <c:v>60</c:v>
                </c:pt>
                <c:pt idx="12">
                  <c:v>60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759-4144-B73A-C7669143BCF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AMD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12700">
                <a:solidFill>
                  <a:srgbClr val="00B050"/>
                </a:solidFill>
              </a:ln>
              <a:effectLst/>
            </c:spPr>
          </c:marker>
          <c:dPt>
            <c:idx val="5"/>
            <c:marker>
              <c:symbol val="circle"/>
              <c:size val="5"/>
              <c:spPr>
                <a:solidFill>
                  <a:srgbClr val="00B050"/>
                </a:solidFill>
                <a:ln w="12700">
                  <a:solidFill>
                    <a:srgbClr val="00B05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9759-4144-B73A-C7669143BCF4}"/>
              </c:ext>
            </c:extLst>
          </c:dPt>
          <c:xVal>
            <c:numRef>
              <c:f>Sheet1!$A$3:$A$14</c:f>
              <c:numCache>
                <c:formatCode>General</c:formatCode>
                <c:ptCount val="12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2014</c:v>
                </c:pt>
                <c:pt idx="7">
                  <c:v>2016</c:v>
                </c:pt>
                <c:pt idx="8">
                  <c:v>2017</c:v>
                </c:pt>
                <c:pt idx="9">
                  <c:v>2019</c:v>
                </c:pt>
                <c:pt idx="10">
                  <c:v>2022</c:v>
                </c:pt>
                <c:pt idx="11">
                  <c:v>2023</c:v>
                </c:pt>
              </c:numCache>
            </c:numRef>
          </c:xVal>
          <c:yVal>
            <c:numRef>
              <c:f>Sheet1!$C$3:$C$14</c:f>
              <c:numCache>
                <c:formatCode>General</c:formatCode>
                <c:ptCount val="12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6</c:v>
                </c:pt>
                <c:pt idx="4">
                  <c:v>12</c:v>
                </c:pt>
                <c:pt idx="5">
                  <c:v>16</c:v>
                </c:pt>
                <c:pt idx="6">
                  <c:v>16</c:v>
                </c:pt>
                <c:pt idx="7">
                  <c:v>16</c:v>
                </c:pt>
                <c:pt idx="8">
                  <c:v>32</c:v>
                </c:pt>
                <c:pt idx="9">
                  <c:v>64</c:v>
                </c:pt>
                <c:pt idx="10">
                  <c:v>96</c:v>
                </c:pt>
                <c:pt idx="11">
                  <c:v>128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759-4144-B73A-C7669143BC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14517296"/>
        <c:axId val="1914514416"/>
      </c:scatterChart>
      <c:valAx>
        <c:axId val="1914517296"/>
        <c:scaling>
          <c:orientation val="minMax"/>
          <c:max val="2023"/>
          <c:min val="2005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14514416"/>
        <c:crosses val="autoZero"/>
        <c:crossBetween val="midCat"/>
      </c:valAx>
      <c:valAx>
        <c:axId val="1914514416"/>
        <c:scaling>
          <c:orientation val="minMax"/>
          <c:max val="13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914517296"/>
        <c:crosses val="autoZero"/>
        <c:crossBetween val="midCat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4623497-17EC-4C85-AF35-E567DE506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27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E03D026-CEFD-4132-B671-818C5F1E8B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52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231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7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605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656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148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50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248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317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37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298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85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874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544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407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302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78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0625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911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224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026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BD45F-0C53-41F2-B324-1A4B7F490718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2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BD45F-0C53-41F2-B324-1A4B7F490718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8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2336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150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9466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466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6027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235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9269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94691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3044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0056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7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2491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9180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7759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55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211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00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76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03D026-CEFD-4132-B671-818C5F1E8BE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15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BD45F-0C53-41F2-B324-1A4B7F4907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09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34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035"/>
          <p:cNvSpPr>
            <a:spLocks noChangeArrowheads="1"/>
          </p:cNvSpPr>
          <p:nvPr/>
        </p:nvSpPr>
        <p:spPr bwMode="auto">
          <a:xfrm flipV="1">
            <a:off x="315913" y="3260725"/>
            <a:ext cx="8693150" cy="5556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9404" name="Rectangle 1036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9405" name="Rectangle 103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103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9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/>
              <a:t>OU Supercomputing Center for Education &amp; Research</a:t>
            </a:r>
          </a:p>
        </p:txBody>
      </p:sp>
      <p:sp>
        <p:nvSpPr>
          <p:cNvPr id="9" name="Rectangle 104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  <a:latin typeface="Tahoma" pitchFamily="34" charset="0"/>
              </a:defRPr>
            </a:lvl1pPr>
          </a:lstStyle>
          <a:p>
            <a:pPr>
              <a:defRPr/>
            </a:pPr>
            <a:fld id="{0444E359-79E0-4AF8-A8E7-4848D3ACC6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15" descr="ou201_logo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3937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35FF7-5179-46DA-B105-D41AB8E53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0525" y="457200"/>
            <a:ext cx="2043113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5978525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A9AA8-B67F-451E-A4EA-DB0938330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12EC9EB-093D-4AEC-827C-43FD36EDF2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371600"/>
            <a:ext cx="38862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71600"/>
            <a:ext cx="3886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50A29B-C713-428D-8EEE-FBB5AB7521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793038" cy="6778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371600"/>
            <a:ext cx="7924800" cy="4648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696F83-8082-4514-8AA9-864DCCAA6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4800600"/>
          </a:xfrm>
        </p:spPr>
        <p:txBody>
          <a:bodyPr/>
          <a:lstStyle>
            <a:lvl1pPr>
              <a:spcBef>
                <a:spcPts val="200"/>
              </a:spcBef>
              <a:defRPr/>
            </a:lvl1pPr>
            <a:lvl2pPr>
              <a:spcBef>
                <a:spcPts val="200"/>
              </a:spcBef>
              <a:defRPr/>
            </a:lvl2pPr>
            <a:lvl3pPr>
              <a:spcBef>
                <a:spcPts val="200"/>
              </a:spcBef>
              <a:defRPr/>
            </a:lvl3pPr>
            <a:lvl4pPr>
              <a:spcBef>
                <a:spcPts val="200"/>
              </a:spcBef>
              <a:defRPr/>
            </a:lvl4pPr>
            <a:lvl5pPr>
              <a:spcBef>
                <a:spcPts val="2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FF6522-D39A-4EFB-9FD2-0F43165FD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B2F73B-AF29-4A05-AF7F-4F48D4440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267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04F282-5D9D-4EB2-A4AC-1849A209E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4AFA57-DB10-4D8E-B495-9E7DF239E0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6324600" y="6096000"/>
            <a:ext cx="152400" cy="762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E5F05-49DD-403D-8B1B-C58F7D6A2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A33A4-B068-4571-97F3-222EF8233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CE84F-D98D-47F7-A4D6-21F3EE13A3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33663" y="6172200"/>
            <a:ext cx="3995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583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19125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33E90D56-9F13-476E-9C0C-A76A957C9F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085" name="Picture 35" descr="oscer_logo_crimson_200609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600" y="6127899"/>
            <a:ext cx="776288" cy="54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Rectangle 7"/>
          <p:cNvSpPr>
            <a:spLocks noChangeArrowheads="1"/>
          </p:cNvSpPr>
          <p:nvPr userDrawn="1"/>
        </p:nvSpPr>
        <p:spPr bwMode="gray">
          <a:xfrm>
            <a:off x="609600" y="3810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58376" name="Rectangle 8"/>
          <p:cNvSpPr>
            <a:spLocks noChangeArrowheads="1"/>
          </p:cNvSpPr>
          <p:nvPr userDrawn="1"/>
        </p:nvSpPr>
        <p:spPr bwMode="gray">
          <a:xfrm>
            <a:off x="304800" y="1219200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kumimoji="1" lang="en-US" sz="2400">
              <a:latin typeface="Tahoma" pitchFamily="34" charset="0"/>
            </a:endParaRPr>
          </a:p>
        </p:txBody>
      </p:sp>
      <p:sp>
        <p:nvSpPr>
          <p:cNvPr id="3079" name="Rectangle 9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678346" y="457200"/>
            <a:ext cx="8237054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080" name="Rectangle 10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228600" y="1371600"/>
            <a:ext cx="8686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9" name="Picture 15" descr="ou201_logo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78904" y="609600"/>
            <a:ext cx="3937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Image result for xsede campus champions logo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8438" y="6162339"/>
            <a:ext cx="414015" cy="56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4447C5B-3270-4623-B548-E4517763FE8E}"/>
              </a:ext>
            </a:extLst>
          </p:cNvPr>
          <p:cNvGrpSpPr/>
          <p:nvPr userDrawn="1"/>
        </p:nvGrpSpPr>
        <p:grpSpPr>
          <a:xfrm>
            <a:off x="6790593" y="6206301"/>
            <a:ext cx="893884" cy="453891"/>
            <a:chOff x="3662934" y="689786"/>
            <a:chExt cx="1818132" cy="10634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7C24691-36AF-4196-8DEF-C7CB32E90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2934" y="689786"/>
              <a:ext cx="1818132" cy="106349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54E65C7-6E84-42DD-8D36-0D90E23C3740}"/>
                </a:ext>
              </a:extLst>
            </p:cNvPr>
            <p:cNvSpPr/>
            <p:nvPr/>
          </p:nvSpPr>
          <p:spPr bwMode="auto">
            <a:xfrm>
              <a:off x="3662934" y="1676400"/>
              <a:ext cx="1818132" cy="7687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BC422E6C-68EF-4742-AAFE-1A40DE040E47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43" y="6231086"/>
            <a:ext cx="1736057" cy="2961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78" r:id="rId3"/>
    <p:sldLayoutId id="2147483687" r:id="rId4"/>
    <p:sldLayoutId id="2147483679" r:id="rId5"/>
    <p:sldLayoutId id="2147483688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9" r:id="rId12"/>
    <p:sldLayoutId id="2147483690" r:id="rId13"/>
    <p:sldLayoutId id="2147483691" r:id="rId14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333399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A50021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6600"/>
        </a:buClr>
        <a:buSzPct val="5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80"/>
        </a:buClr>
        <a:buSzPct val="5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t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gi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tif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7.wmf"/><Relationship Id="rId5" Type="http://schemas.openxmlformats.org/officeDocument/2006/relationships/image" Target="../media/image16.jpe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8.wmf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hyperlink" Target="http://lh3.ggpht.com/_6hgSmco4R9M/SfpFA3057zI/AAAAAAAACSg/G-AGCgLrQOk/s1600-h/pirates%5b5%5d.jpg" TargetMode="Externa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ncsesdata.nsf.gov/profiles/site?method=rankingBySource&amp;ds=herd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store.nvidia.com/en-us/networking/store/?page=4&amp;limit=9&amp;locale=en-us&amp;category=INTERCONNECT&amp;technology=InfiniBand&amp;max_speed=HDR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s://operations.access-ci.org/infrastructure_news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cac.purdue.edu/news/outages-and-maintenance?state=all&amp;order_dir=desc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apidtables.com/convert/power/ton-to-kw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wmf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2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chart" Target="../charts/chart1.xml"/><Relationship Id="rId5" Type="http://schemas.openxmlformats.org/officeDocument/2006/relationships/hyperlink" Target="http://www.top500.org/" TargetMode="External"/><Relationship Id="rId4" Type="http://schemas.openxmlformats.org/officeDocument/2006/relationships/notesSlide" Target="../notesSlides/notesSlide2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chart" Target="../charts/chart2.xml"/><Relationship Id="rId5" Type="http://schemas.openxmlformats.org/officeDocument/2006/relationships/hyperlink" Target="http://www.top500.org/" TargetMode="External"/><Relationship Id="rId4" Type="http://schemas.openxmlformats.org/officeDocument/2006/relationships/notesSlide" Target="../notesSlides/notesSlide2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hyperlink" Target="https://miro.medium.com/max/1400/1*Swvv35s0-FO_hifchK7Z2g.webp" TargetMode="External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24.jpeg"/><Relationship Id="rId12" Type="http://schemas.openxmlformats.org/officeDocument/2006/relationships/hyperlink" Target="https://www.top500.org/static/media/uploads/.thumbnails/epyc-vs-xeon.jpg/epyc-vs-xeon-742x382.jpg" TargetMode="Externa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8.xml"/><Relationship Id="rId6" Type="http://schemas.openxmlformats.org/officeDocument/2006/relationships/image" Target="../media/image23.jpeg"/><Relationship Id="rId11" Type="http://schemas.openxmlformats.org/officeDocument/2006/relationships/hyperlink" Target="https://www.servethehome.com/wp-content/uploads/2022/11/AMD-EPYC-9654-Genoa-CPU-1.jpg" TargetMode="External"/><Relationship Id="rId5" Type="http://schemas.openxmlformats.org/officeDocument/2006/relationships/image" Target="../media/image21.jpe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roadwell_(microarchitecture)" TargetMode="External"/><Relationship Id="rId3" Type="http://schemas.openxmlformats.org/officeDocument/2006/relationships/hyperlink" Target="http://www.intel.com/pressroom/kits/quickreffam.htm" TargetMode="External"/><Relationship Id="rId7" Type="http://schemas.openxmlformats.org/officeDocument/2006/relationships/hyperlink" Target="http://en.wikipedia.org/wiki/AMD_Opteron" TargetMode="External"/><Relationship Id="rId12" Type="http://schemas.openxmlformats.org/officeDocument/2006/relationships/chart" Target="../charts/chart3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Intel_Nehalem_(microarchitecture)" TargetMode="External"/><Relationship Id="rId11" Type="http://schemas.openxmlformats.org/officeDocument/2006/relationships/hyperlink" Target="https://en.wikipedia.org/wiki/Epyc" TargetMode="External"/><Relationship Id="rId5" Type="http://schemas.openxmlformats.org/officeDocument/2006/relationships/hyperlink" Target="http://ark.intel.com/ProductCollection.aspx?familyID=594&amp;MarketSegment=SRV" TargetMode="External"/><Relationship Id="rId10" Type="http://schemas.openxmlformats.org/officeDocument/2006/relationships/hyperlink" Target="https://en.wikipedia.org/wiki/Cascade_Lake_(microarchitecture)" TargetMode="External"/><Relationship Id="rId4" Type="http://schemas.openxmlformats.org/officeDocument/2006/relationships/hyperlink" Target="http://ark.intel.com/products/family/34348/Intel-Xeon-Processor-7000-Sequence#@Server" TargetMode="External"/><Relationship Id="rId9" Type="http://schemas.openxmlformats.org/officeDocument/2006/relationships/hyperlink" Target="https://en.wikipedia.org/wiki/Skylake_(microarchitecture)" TargetMode="Externa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9.wmf"/><Relationship Id="rId5" Type="http://schemas.openxmlformats.org/officeDocument/2006/relationships/image" Target="../media/image10.wmf"/><Relationship Id="rId4" Type="http://schemas.openxmlformats.org/officeDocument/2006/relationships/notesSlide" Target="../notesSlides/notesSlide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ftp/arxiv/papers/1803/1803.00254.pdf" TargetMode="External"/><Relationship Id="rId2" Type="http://schemas.openxmlformats.org/officeDocument/2006/relationships/image" Target="../media/image28.tif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w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4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k1UOEYIQRo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hyperlink" Target="http://www.oscer.ou.edu/" TargetMode="External"/><Relationship Id="rId4" Type="http://schemas.openxmlformats.org/officeDocument/2006/relationships/notesSlide" Target="../notesSlides/notesSlide4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81000" y="4724400"/>
            <a:ext cx="152400" cy="1676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954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81000" y="963243"/>
            <a:ext cx="8382000" cy="2362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The Design and Structure of </a:t>
            </a:r>
            <a:br>
              <a:rPr 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n-US" sz="54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 Cluster Supercomputer</a:t>
            </a:r>
            <a:endParaRPr lang="en-US" sz="5000" dirty="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1268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238500"/>
            <a:ext cx="8001000" cy="1600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b="1" dirty="0"/>
              <a:t>Henry Neeman, University of Oklahoma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800" b="1" dirty="0"/>
              <a:t>Director, OU Supercomputing Center for Education &amp; Research (OSCER)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800" b="1" dirty="0"/>
              <a:t>Associate Professor, </a:t>
            </a:r>
            <a:r>
              <a:rPr lang="en-US" sz="1800" b="1" dirty="0" err="1"/>
              <a:t>Gallogly</a:t>
            </a:r>
            <a:r>
              <a:rPr lang="en-US" sz="1800" b="1" dirty="0"/>
              <a:t> College of Engineering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800" b="1" dirty="0"/>
              <a:t>Adjunct Associate Professor, School of Computer Science</a:t>
            </a:r>
          </a:p>
          <a:p>
            <a:pPr eaLnBrk="1" hangingPunct="1">
              <a:lnSpc>
                <a:spcPct val="90000"/>
              </a:lnSpc>
              <a:spcBef>
                <a:spcPts val="0"/>
              </a:spcBef>
            </a:pPr>
            <a:r>
              <a:rPr lang="en-US" sz="1400" b="1" dirty="0"/>
              <a:t>Virtual Residency Introductory Workshop 2023</a:t>
            </a:r>
          </a:p>
          <a:p>
            <a:pPr eaLnBrk="1" hangingPunct="1">
              <a:spcBef>
                <a:spcPts val="0"/>
              </a:spcBef>
            </a:pPr>
            <a:r>
              <a:rPr lang="en-US" sz="1400" b="1" dirty="0"/>
              <a:t>Tuesday June 27 2023</a:t>
            </a:r>
          </a:p>
        </p:txBody>
      </p:sp>
      <p:sp>
        <p:nvSpPr>
          <p:cNvPr id="11270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AEE8EB5-E772-415F-87B2-C23DA5E5DCD3}"/>
              </a:ext>
            </a:extLst>
          </p:cNvPr>
          <p:cNvGrpSpPr/>
          <p:nvPr/>
        </p:nvGrpSpPr>
        <p:grpSpPr>
          <a:xfrm>
            <a:off x="649546" y="5322216"/>
            <a:ext cx="1818132" cy="1063491"/>
            <a:chOff x="3662934" y="689786"/>
            <a:chExt cx="1818132" cy="10634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F0B85E2-9119-4FED-9AAF-78A7CD27AB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2934" y="689786"/>
              <a:ext cx="1818132" cy="106349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EA9F6C-BCC1-4805-B510-9A497F6BB663}"/>
                </a:ext>
              </a:extLst>
            </p:cNvPr>
            <p:cNvSpPr/>
            <p:nvPr/>
          </p:nvSpPr>
          <p:spPr bwMode="auto">
            <a:xfrm>
              <a:off x="3662934" y="1676400"/>
              <a:ext cx="1818132" cy="76877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C65505E-ABD8-1926-3D90-94C90B024DD0}"/>
              </a:ext>
            </a:extLst>
          </p:cNvPr>
          <p:cNvGrpSpPr/>
          <p:nvPr/>
        </p:nvGrpSpPr>
        <p:grpSpPr>
          <a:xfrm>
            <a:off x="2552155" y="5131569"/>
            <a:ext cx="5778447" cy="1362897"/>
            <a:chOff x="1785237" y="5131569"/>
            <a:chExt cx="5778447" cy="1362897"/>
          </a:xfrm>
        </p:grpSpPr>
        <p:pic>
          <p:nvPicPr>
            <p:cNvPr id="11274" name="Picture 7" descr="oscer_logo_crimson_200609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785237" y="5336640"/>
              <a:ext cx="1483086" cy="1066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Picture 2" descr="Image result for xsede campus champions logo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3308" y="5131569"/>
              <a:ext cx="1000376" cy="13628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9059490-4BBB-47F3-8056-4021DB60E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5580671"/>
              <a:ext cx="3203927" cy="546582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Cluster Supercomputer</a:t>
            </a:r>
          </a:p>
          <a:p>
            <a:r>
              <a:rPr lang="en-US" dirty="0"/>
              <a:t>Virtual Residency Workshop, Tue June 27 2023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A1F93A0-EEE6-4DAF-9A34-7598F2D6FAC3}" type="slidenum">
              <a:rPr lang="en-US"/>
              <a:pPr/>
              <a:t>10</a:t>
            </a:fld>
            <a:endParaRPr lang="en-US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838200"/>
          </a:xfrm>
        </p:spPr>
        <p:txBody>
          <a:bodyPr/>
          <a:lstStyle/>
          <a:p>
            <a:pPr eaLnBrk="1" hangingPunct="1"/>
            <a:r>
              <a:rPr lang="en-US"/>
              <a:t>The Storage Hierarchy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2286000"/>
            <a:ext cx="4724400" cy="2209800"/>
          </a:xfrm>
        </p:spPr>
        <p:txBody>
          <a:bodyPr/>
          <a:lstStyle/>
          <a:p>
            <a:pPr eaLnBrk="1" hangingPunct="1"/>
            <a:r>
              <a:rPr lang="en-US"/>
              <a:t>Registers</a:t>
            </a:r>
          </a:p>
          <a:p>
            <a:pPr eaLnBrk="1" hangingPunct="1">
              <a:lnSpc>
                <a:spcPct val="70000"/>
              </a:lnSpc>
            </a:pPr>
            <a:r>
              <a:rPr lang="en-US"/>
              <a:t>Cache memory</a:t>
            </a:r>
          </a:p>
          <a:p>
            <a:pPr eaLnBrk="1" hangingPunct="1">
              <a:lnSpc>
                <a:spcPct val="70000"/>
              </a:lnSpc>
            </a:pPr>
            <a:r>
              <a:rPr lang="en-US"/>
              <a:t>Main memory (RAM)</a:t>
            </a:r>
          </a:p>
          <a:p>
            <a:pPr eaLnBrk="1" hangingPunct="1">
              <a:lnSpc>
                <a:spcPct val="70000"/>
              </a:lnSpc>
            </a:pPr>
            <a:r>
              <a:rPr lang="en-US"/>
              <a:t>Hard disk</a:t>
            </a:r>
          </a:p>
          <a:p>
            <a:pPr eaLnBrk="1" hangingPunct="1">
              <a:lnSpc>
                <a:spcPct val="70000"/>
              </a:lnSpc>
            </a:pPr>
            <a:r>
              <a:rPr lang="en-US"/>
              <a:t>Removable media (CD, DVD etc)</a:t>
            </a:r>
          </a:p>
          <a:p>
            <a:pPr eaLnBrk="1" hangingPunct="1">
              <a:lnSpc>
                <a:spcPct val="70000"/>
              </a:lnSpc>
            </a:pPr>
            <a:r>
              <a:rPr lang="en-US"/>
              <a:t>Internet</a:t>
            </a:r>
          </a:p>
        </p:txBody>
      </p:sp>
      <p:sp>
        <p:nvSpPr>
          <p:cNvPr id="51206" name="Text Box 5"/>
          <p:cNvSpPr txBox="1">
            <a:spLocks noChangeArrowheads="1"/>
          </p:cNvSpPr>
          <p:nvPr/>
        </p:nvSpPr>
        <p:spPr bwMode="auto">
          <a:xfrm>
            <a:off x="782638" y="2255838"/>
            <a:ext cx="2757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A50021"/>
                </a:solidFill>
              </a:rPr>
              <a:t>Fast, expensive, few</a:t>
            </a:r>
          </a:p>
        </p:txBody>
      </p:sp>
      <p:sp>
        <p:nvSpPr>
          <p:cNvPr id="51207" name="Rectangle 6"/>
          <p:cNvSpPr>
            <a:spLocks noChangeArrowheads="1"/>
          </p:cNvSpPr>
          <p:nvPr/>
        </p:nvSpPr>
        <p:spPr bwMode="auto">
          <a:xfrm>
            <a:off x="981075" y="3981450"/>
            <a:ext cx="2444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A50021"/>
                </a:solidFill>
              </a:rPr>
              <a:t>Slow, cheap, a lot</a:t>
            </a:r>
          </a:p>
        </p:txBody>
      </p:sp>
      <p:sp>
        <p:nvSpPr>
          <p:cNvPr id="51208" name="AutoShape 7"/>
          <p:cNvSpPr>
            <a:spLocks noChangeArrowheads="1"/>
          </p:cNvSpPr>
          <p:nvPr/>
        </p:nvSpPr>
        <p:spPr bwMode="auto">
          <a:xfrm>
            <a:off x="1905000" y="2762250"/>
            <a:ext cx="533400" cy="1295400"/>
          </a:xfrm>
          <a:prstGeom prst="downArrow">
            <a:avLst>
              <a:gd name="adj1" fmla="val 50000"/>
              <a:gd name="adj2" fmla="val 6071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09" name="Group 11"/>
          <p:cNvGrpSpPr>
            <a:grpSpLocks/>
          </p:cNvGrpSpPr>
          <p:nvPr/>
        </p:nvGrpSpPr>
        <p:grpSpPr bwMode="auto">
          <a:xfrm>
            <a:off x="685800" y="4362450"/>
            <a:ext cx="4156075" cy="1404938"/>
            <a:chOff x="240" y="2736"/>
            <a:chExt cx="2618" cy="885"/>
          </a:xfrm>
        </p:grpSpPr>
        <p:grpSp>
          <p:nvGrpSpPr>
            <p:cNvPr id="51212" name="Group 12"/>
            <p:cNvGrpSpPr>
              <a:grpSpLocks/>
            </p:cNvGrpSpPr>
            <p:nvPr/>
          </p:nvGrpSpPr>
          <p:grpSpPr bwMode="auto">
            <a:xfrm>
              <a:off x="240" y="2736"/>
              <a:ext cx="2340" cy="885"/>
              <a:chOff x="240" y="2736"/>
              <a:chExt cx="2340" cy="885"/>
            </a:xfrm>
          </p:grpSpPr>
          <p:pic>
            <p:nvPicPr>
              <p:cNvPr id="51214" name="Picture 13" descr="vwbeetle_yellow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2736"/>
                <a:ext cx="996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15" name="Picture 14" descr="vwbeetle_yellow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12" y="2736"/>
                <a:ext cx="996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16" name="Picture 15" descr="vwbeetle_yellow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84" y="2736"/>
                <a:ext cx="996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17" name="Picture 16" descr="vwbeetle_yellow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3024"/>
                <a:ext cx="996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18" name="Picture 17" descr="vwbeetle_yellow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12" y="3024"/>
                <a:ext cx="996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19" name="Picture 18" descr="vwbeetle_yellow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84" y="3024"/>
                <a:ext cx="996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20" name="Picture 19" descr="vwbeetle_yellow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40" y="3312"/>
                <a:ext cx="996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21" name="Picture 20" descr="vwbeetle_yellow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912" y="3312"/>
                <a:ext cx="996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222" name="Picture 21" descr="vwbeetle_yellow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584" y="3312"/>
                <a:ext cx="996" cy="3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1213" name="Text Box 22"/>
            <p:cNvSpPr txBox="1">
              <a:spLocks noChangeArrowheads="1"/>
            </p:cNvSpPr>
            <p:nvPr/>
          </p:nvSpPr>
          <p:spPr bwMode="auto">
            <a:xfrm>
              <a:off x="2630" y="2855"/>
              <a:ext cx="228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sz="1200"/>
                <a:t>[5]</a:t>
              </a:r>
            </a:p>
          </p:txBody>
        </p:sp>
      </p:grpSp>
      <p:sp>
        <p:nvSpPr>
          <p:cNvPr id="51210" name="Rectangle 5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1211" name="Picture 59" descr="MCj0398547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1371600"/>
            <a:ext cx="1833563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2B16C5-28BA-4C2E-9A71-9713C16E1679}" type="slidenum">
              <a:rPr lang="en-US" b="0"/>
              <a:pPr/>
              <a:t>11</a:t>
            </a:fld>
            <a:endParaRPr lang="en-US" b="0" dirty="0"/>
          </a:p>
        </p:txBody>
      </p:sp>
      <p:sp>
        <p:nvSpPr>
          <p:cNvPr id="12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Cluster Supercomputer</a:t>
            </a:r>
          </a:p>
          <a:p>
            <a:r>
              <a:rPr lang="en-US" dirty="0"/>
              <a:t>Virtual Residency Workshop, Tue June 27 2023</a:t>
            </a:r>
          </a:p>
        </p:txBody>
      </p:sp>
      <p:sp>
        <p:nvSpPr>
          <p:cNvPr id="365820" name="Text Box 252"/>
          <p:cNvSpPr txBox="1">
            <a:spLocks noChangeArrowheads="1"/>
          </p:cNvSpPr>
          <p:nvPr/>
        </p:nvSpPr>
        <p:spPr bwMode="auto">
          <a:xfrm>
            <a:off x="424542" y="5498238"/>
            <a:ext cx="8359096" cy="766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en-US" sz="1200" dirty="0"/>
              <a:t>* Maximum among models commonly available for PCs</a:t>
            </a:r>
          </a:p>
          <a:p>
            <a:pPr algn="l">
              <a:lnSpc>
                <a:spcPct val="90000"/>
              </a:lnSpc>
            </a:pPr>
            <a:r>
              <a:rPr lang="en-US" sz="1100" dirty="0"/>
              <a:t>Note: All numbers are approximate as of Aug 2021 (amazon.com, bestbuy.com, cendyne.com, creativelabs.com, dell.com, ebay.com, floppydisk.com, nextag.com, pcworld.com, rakuten.com, sony.com, toshiba.com, walmart.com, wikipedia.org).</a:t>
            </a:r>
            <a:endParaRPr lang="en-US" sz="1200" dirty="0"/>
          </a:p>
          <a:p>
            <a:pPr algn="l">
              <a:lnSpc>
                <a:spcPct val="90000"/>
              </a:lnSpc>
            </a:pPr>
            <a:r>
              <a:rPr lang="en-US" sz="1200" dirty="0"/>
              <a:t>Tape drive is LTO-8, tape cartridge is LTO-7 Type M</a:t>
            </a:r>
            <a:r>
              <a:rPr lang="en-US" sz="1200" b="1" dirty="0"/>
              <a:t>.</a:t>
            </a:r>
          </a:p>
        </p:txBody>
      </p:sp>
      <p:graphicFrame>
        <p:nvGraphicFramePr>
          <p:cNvPr id="365864" name="Group 296"/>
          <p:cNvGraphicFramePr>
            <a:graphicFrameLocks noGrp="1"/>
          </p:cNvGraphicFramePr>
          <p:nvPr>
            <p:ph idx="1"/>
          </p:nvPr>
        </p:nvGraphicFramePr>
        <p:xfrm>
          <a:off x="424542" y="1328058"/>
          <a:ext cx="8326438" cy="2437259"/>
        </p:xfrm>
        <a:graphic>
          <a:graphicData uri="http://schemas.openxmlformats.org/drawingml/2006/table">
            <a:tbl>
              <a:tblPr firstRow="1"/>
              <a:tblGrid>
                <a:gridCol w="1071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9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8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5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41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419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921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9751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8889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Medium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Speed (MB/sec)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Size (MB)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Media 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Can write to it?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Port-able?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Pop-ular?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Drive cost ($)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Media cost ($/MB)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Cache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51,200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L1/L2/L3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Req’d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$10.5000000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RAM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33,554,432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DDR4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Req’d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$0.0050000</a:t>
                      </a:r>
                      <a:endParaRPr kumimoji="0" lang="en-US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SSD </a:t>
                      </a:r>
                      <a:r>
                        <a:rPr kumimoji="0" lang="en-US" sz="13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NVMe</a:t>
                      </a:r>
                      <a:endParaRPr kumimoji="0" lang="en-US" sz="13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30,720,000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$0.0007000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1027657"/>
                  </a:ext>
                </a:extLst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USB 3 Flash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Solid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$0.0001000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Hard Disk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$0.0000190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Mag tape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Mag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$4751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$0.0000045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Speed, Price, Size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Cluster Supercomputer</a:t>
            </a:r>
          </a:p>
          <a:p>
            <a:r>
              <a:rPr lang="en-US" dirty="0"/>
              <a:t>Virtual Residency Workshop, Tue June 27 2023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6E5D6A6-AC34-4349-8846-DD007C95543D}" type="slidenum">
              <a:rPr lang="en-US"/>
              <a:pPr/>
              <a:t>12</a:t>
            </a:fld>
            <a:endParaRPr lang="en-US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838200"/>
          </a:xfrm>
        </p:spPr>
        <p:txBody>
          <a:bodyPr/>
          <a:lstStyle/>
          <a:p>
            <a:pPr eaLnBrk="1" hangingPunct="1"/>
            <a:r>
              <a:rPr lang="en-US"/>
              <a:t>Parallelism</a:t>
            </a:r>
          </a:p>
        </p:txBody>
      </p:sp>
      <p:pic>
        <p:nvPicPr>
          <p:cNvPr id="57349" name="Picture 3" descr="bd04955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3957638"/>
            <a:ext cx="3167063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0" name="Picture 4" descr="bd04955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124200"/>
            <a:ext cx="114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1" name="Picture 5" descr="bd04955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124200"/>
            <a:ext cx="114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2" name="Picture 6" descr="bd04955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2286000"/>
            <a:ext cx="114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3" name="Picture 7" descr="bd04955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286000"/>
            <a:ext cx="114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4" name="Picture 8" descr="bd04955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286000"/>
            <a:ext cx="114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5" name="Picture 9" descr="bd04955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1371600"/>
            <a:ext cx="114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6" name="Picture 10" descr="bd04955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1371600"/>
            <a:ext cx="114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11" descr="bd04955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371600"/>
            <a:ext cx="114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8" name="Picture 12" descr="bd04955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3962400"/>
            <a:ext cx="114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9" name="Picture 13" descr="bd04955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962400"/>
            <a:ext cx="114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0" name="Picture 14" descr="bd04955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3124200"/>
            <a:ext cx="114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1" name="Picture 15" descr="bd04955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962400"/>
            <a:ext cx="114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2" name="Picture 16" descr="bd04955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4876800"/>
            <a:ext cx="114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3" name="Picture 17" descr="bd04955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876800"/>
            <a:ext cx="114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64" name="Picture 18" descr="bd04955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10400" y="4876800"/>
            <a:ext cx="11430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65" name="Text Box 19"/>
          <p:cNvSpPr txBox="1">
            <a:spLocks noChangeArrowheads="1"/>
          </p:cNvSpPr>
          <p:nvPr/>
        </p:nvSpPr>
        <p:spPr bwMode="auto">
          <a:xfrm>
            <a:off x="1371600" y="3524250"/>
            <a:ext cx="19018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Less fish …</a:t>
            </a:r>
          </a:p>
        </p:txBody>
      </p:sp>
      <p:sp>
        <p:nvSpPr>
          <p:cNvPr id="57366" name="Text Box 20"/>
          <p:cNvSpPr txBox="1">
            <a:spLocks noChangeArrowheads="1"/>
          </p:cNvSpPr>
          <p:nvPr/>
        </p:nvSpPr>
        <p:spPr bwMode="auto">
          <a:xfrm>
            <a:off x="5562600" y="5562600"/>
            <a:ext cx="16954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More fish!</a:t>
            </a:r>
          </a:p>
        </p:txBody>
      </p:sp>
      <p:sp>
        <p:nvSpPr>
          <p:cNvPr id="57367" name="Text Box 21"/>
          <p:cNvSpPr txBox="1">
            <a:spLocks noChangeArrowheads="1"/>
          </p:cNvSpPr>
          <p:nvPr/>
        </p:nvSpPr>
        <p:spPr bwMode="auto">
          <a:xfrm>
            <a:off x="709613" y="1304925"/>
            <a:ext cx="3657600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800" b="1" i="1" u="sng"/>
              <a:t>Parallelism</a:t>
            </a:r>
            <a:r>
              <a:rPr lang="en-US" sz="2800"/>
              <a:t> means doing multiple things at the same time: you can get more work done in the same time.</a:t>
            </a:r>
          </a:p>
        </p:txBody>
      </p:sp>
      <p:sp>
        <p:nvSpPr>
          <p:cNvPr id="57368" name="Rectangle 5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95400"/>
            <a:ext cx="7772400" cy="1866900"/>
          </a:xfrm>
        </p:spPr>
        <p:txBody>
          <a:bodyPr/>
          <a:lstStyle/>
          <a:p>
            <a:r>
              <a:rPr lang="en-US" sz="6000" dirty="0">
                <a:ea typeface="ＭＳ Ｐゴシック" pitchFamily="1" charset="-128"/>
              </a:rPr>
              <a:t>What is a Cluster Supercomputer?</a:t>
            </a:r>
          </a:p>
        </p:txBody>
      </p:sp>
    </p:spTree>
    <p:extLst>
      <p:ext uri="{BB962C8B-B14F-4D97-AF65-F5344CB8AC3E}">
        <p14:creationId xmlns:p14="http://schemas.microsoft.com/office/powerpoint/2010/main" val="4279896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Cluster Supercomputer</a:t>
            </a:r>
          </a:p>
          <a:p>
            <a:r>
              <a:rPr lang="en-US" dirty="0"/>
              <a:t>Virtual Residency Workshop, Tue June 27 2023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71F9149-01AE-4A4F-A81B-E1901E56968D}" type="slidenum">
              <a:rPr lang="en-US"/>
              <a:pPr/>
              <a:t>14</a:t>
            </a:fld>
            <a:endParaRPr lang="en-U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a Cluster Supercomputer?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839200" cy="4800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/>
              <a:t>“… [W]hat a ship is … It's not just a keel and hull and a deck and sails – that's what a ship </a:t>
            </a:r>
            <a:r>
              <a:rPr lang="en-US" b="1" dirty="0"/>
              <a:t>needs</a:t>
            </a:r>
            <a:r>
              <a:rPr lang="en-US" dirty="0"/>
              <a:t>. But what a ship is ... is freedom.”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					– Captain Jack Sparrow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					   “Pirates of the Caribbean”</a:t>
            </a:r>
          </a:p>
        </p:txBody>
      </p:sp>
      <p:pic>
        <p:nvPicPr>
          <p:cNvPr id="36870" name="Picture 4" descr="capnjac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200400"/>
            <a:ext cx="40005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00743" y="5927467"/>
            <a:ext cx="4647427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latin typeface="Courier New" panose="02070309020205020404" pitchFamily="49" charset="0"/>
                <a:cs typeface="Courier New" panose="02070309020205020404" pitchFamily="49" charset="0"/>
                <a:hlinkClick r:id="rId5"/>
              </a:rPr>
              <a:t>http://lh3.ggpht.com/_6hgSmco4R9M/SfpFA3057zI/AAAAAAAACSg/G-AGCgLrQOk/s1600-h/pirates%5B5%5D.jpg</a:t>
            </a:r>
            <a:endParaRPr lang="en-US" sz="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42350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Cluster Supercomputer</a:t>
            </a:r>
          </a:p>
          <a:p>
            <a:r>
              <a:rPr lang="en-US" dirty="0"/>
              <a:t>Virtual Residency Workshop, Tue June 27 2023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7AD7288-0C15-4989-807D-FD7DD9E7F795}" type="slidenum">
              <a:rPr lang="en-US"/>
              <a:pPr/>
              <a:t>15</a:t>
            </a:fld>
            <a:endParaRPr lang="en-US"/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a Cluster Supercomputer?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1534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/>
              <a:t>A cluster supercomputer </a:t>
            </a:r>
            <a:r>
              <a:rPr lang="en-US" b="1" u="sng" dirty="0"/>
              <a:t>needs</a:t>
            </a:r>
            <a:r>
              <a:rPr lang="en-US" dirty="0"/>
              <a:t>:</a:t>
            </a:r>
          </a:p>
          <a:p>
            <a:pPr eaLnBrk="1" hangingPunct="1"/>
            <a:r>
              <a:rPr lang="en-US" dirty="0"/>
              <a:t>many </a:t>
            </a:r>
            <a:r>
              <a:rPr lang="en-US" b="1" u="sng" dirty="0"/>
              <a:t>small computers</a:t>
            </a:r>
            <a:r>
              <a:rPr lang="en-US" dirty="0"/>
              <a:t>, called </a:t>
            </a:r>
            <a:r>
              <a:rPr lang="en-US" b="1" i="1" u="sng" dirty="0"/>
              <a:t>nodes</a:t>
            </a:r>
            <a:r>
              <a:rPr lang="en-US" dirty="0"/>
              <a:t>;</a:t>
            </a:r>
          </a:p>
          <a:p>
            <a:pPr eaLnBrk="1" hangingPunct="1"/>
            <a:r>
              <a:rPr lang="en-US" dirty="0"/>
              <a:t>an </a:t>
            </a:r>
            <a:r>
              <a:rPr lang="en-US" b="1" i="1" u="sng" dirty="0"/>
              <a:t>interconnection network</a:t>
            </a:r>
            <a:r>
              <a:rPr lang="en-US" dirty="0"/>
              <a:t> (or </a:t>
            </a:r>
            <a:r>
              <a:rPr lang="en-US" b="1" i="1" u="sng" dirty="0"/>
              <a:t>interconnect</a:t>
            </a:r>
            <a:r>
              <a:rPr lang="en-US" dirty="0"/>
              <a:t> for short)        for the nodes to communicate with each other;</a:t>
            </a:r>
          </a:p>
          <a:p>
            <a:pPr eaLnBrk="1" hangingPunct="1"/>
            <a:r>
              <a:rPr lang="en-US" b="1" u="sng" dirty="0"/>
              <a:t>storage</a:t>
            </a:r>
            <a:r>
              <a:rPr lang="en-US" dirty="0"/>
              <a:t> for users’ data (and system administration data);</a:t>
            </a:r>
          </a:p>
          <a:p>
            <a:pPr eaLnBrk="1" hangingPunct="1"/>
            <a:r>
              <a:rPr lang="en-US" b="1" u="sng" dirty="0"/>
              <a:t>software</a:t>
            </a:r>
            <a:r>
              <a:rPr lang="en-US" dirty="0"/>
              <a:t> that allows the nodes to communicate                    via the interconnect, with each other and with the storage.</a:t>
            </a:r>
          </a:p>
          <a:p>
            <a:pPr eaLnBrk="1" hangingPunct="1">
              <a:buFont typeface="Wingdings" pitchFamily="2" charset="2"/>
              <a:buNone/>
            </a:pPr>
            <a:endParaRPr lang="en-US" sz="1200" dirty="0"/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A cluster supercomputer </a:t>
            </a:r>
            <a:r>
              <a:rPr lang="en-US" b="1" u="sng" dirty="0"/>
              <a:t>is</a:t>
            </a:r>
            <a:r>
              <a:rPr lang="en-US" dirty="0"/>
              <a:t>:                                                         all of these pieces working together                                        as if they’re one big computer ... a </a:t>
            </a:r>
            <a:r>
              <a:rPr lang="en-US" b="1" u="sng" dirty="0"/>
              <a:t>super</a:t>
            </a:r>
            <a:r>
              <a:rPr lang="en-US" dirty="0"/>
              <a:t> computer.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573927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Cluster Supercomputer</a:t>
            </a:r>
          </a:p>
          <a:p>
            <a:r>
              <a:rPr lang="en-US" dirty="0"/>
              <a:t>Virtual Residency Workshop, Tue June 27 2023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noFill/>
        </p:spPr>
        <p:txBody>
          <a:bodyPr/>
          <a:lstStyle/>
          <a:p>
            <a:fld id="{18EECAA3-9744-42BD-A076-412AAE382076}" type="slidenum">
              <a:rPr lang="en-US"/>
              <a:pPr/>
              <a:t>16</a:t>
            </a:fld>
            <a:endParaRPr 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 Actual Cluster Supercomputer</a:t>
            </a:r>
          </a:p>
        </p:txBody>
      </p:sp>
      <p:pic>
        <p:nvPicPr>
          <p:cNvPr id="38917" name="Picture 3" descr="boomerback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1371600"/>
            <a:ext cx="3086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4" descr="boomerback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3500" y="1295400"/>
            <a:ext cx="33147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9" name="Rectangle 5"/>
          <p:cNvSpPr>
            <a:spLocks noChangeArrowheads="1"/>
          </p:cNvSpPr>
          <p:nvPr/>
        </p:nvSpPr>
        <p:spPr bwMode="auto">
          <a:xfrm>
            <a:off x="4953000" y="5257800"/>
            <a:ext cx="3276600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20" name="Text Box 6"/>
          <p:cNvSpPr txBox="1">
            <a:spLocks noChangeArrowheads="1"/>
          </p:cNvSpPr>
          <p:nvPr/>
        </p:nvSpPr>
        <p:spPr bwMode="auto">
          <a:xfrm>
            <a:off x="4953000" y="5410200"/>
            <a:ext cx="142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b="1"/>
              <a:t>Interconnect</a:t>
            </a:r>
          </a:p>
        </p:txBody>
      </p:sp>
      <p:sp>
        <p:nvSpPr>
          <p:cNvPr id="38921" name="Line 7"/>
          <p:cNvSpPr>
            <a:spLocks noChangeShapeType="1"/>
          </p:cNvSpPr>
          <p:nvPr/>
        </p:nvSpPr>
        <p:spPr bwMode="auto">
          <a:xfrm flipH="1" flipV="1">
            <a:off x="1828800" y="3581400"/>
            <a:ext cx="3200400" cy="1828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22" name="Line 8"/>
          <p:cNvSpPr>
            <a:spLocks noChangeShapeType="1"/>
          </p:cNvSpPr>
          <p:nvPr/>
        </p:nvSpPr>
        <p:spPr bwMode="auto">
          <a:xfrm flipV="1">
            <a:off x="5715000" y="4495800"/>
            <a:ext cx="152400" cy="990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23" name="Text Box 9"/>
          <p:cNvSpPr txBox="1">
            <a:spLocks noChangeArrowheads="1"/>
          </p:cNvSpPr>
          <p:nvPr/>
        </p:nvSpPr>
        <p:spPr bwMode="auto">
          <a:xfrm>
            <a:off x="6705600" y="55626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Nodes</a:t>
            </a:r>
          </a:p>
        </p:txBody>
      </p:sp>
      <p:sp>
        <p:nvSpPr>
          <p:cNvPr id="38924" name="Line 10"/>
          <p:cNvSpPr>
            <a:spLocks noChangeShapeType="1"/>
          </p:cNvSpPr>
          <p:nvPr/>
        </p:nvSpPr>
        <p:spPr bwMode="auto">
          <a:xfrm flipV="1">
            <a:off x="7239000" y="4495800"/>
            <a:ext cx="152400" cy="1066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25" name="Line 11"/>
          <p:cNvSpPr>
            <a:spLocks noChangeShapeType="1"/>
          </p:cNvSpPr>
          <p:nvPr/>
        </p:nvSpPr>
        <p:spPr bwMode="auto">
          <a:xfrm flipH="1" flipV="1">
            <a:off x="2971800" y="4724400"/>
            <a:ext cx="2667000" cy="14478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lg" len="lg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8926" name="Line 12"/>
          <p:cNvSpPr>
            <a:spLocks noChangeShapeType="1"/>
          </p:cNvSpPr>
          <p:nvPr/>
        </p:nvSpPr>
        <p:spPr bwMode="auto">
          <a:xfrm flipV="1">
            <a:off x="5638800" y="5791200"/>
            <a:ext cx="1295400" cy="3810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914400" y="5681664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Boomer, in service at OU 2002-5.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403230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E738C-48CE-4E25-8977-68F6C6498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What Does a Cluster Supercomputer Cost?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3DD4F-3B66-498D-B510-AEC9B9860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How much money do you have?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85F1D5-8B9A-4C52-8405-8707C4D8FA2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7373A-A2C6-4E2D-8C65-1FE4E06E3A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57549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185D7-6560-DB7F-8084-91FE35C08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How Much Should You Spend on HPC?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CD8801-5615-EE0E-743D-841F07972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important is HPC to your institution’s research portfolio?</a:t>
            </a:r>
          </a:p>
          <a:p>
            <a:r>
              <a:rPr lang="en-US" dirty="0"/>
              <a:t>How much computing/data-intensive research does your institution have?</a:t>
            </a:r>
          </a:p>
          <a:p>
            <a:pPr lvl="1"/>
            <a:r>
              <a:rPr lang="en-US" dirty="0"/>
              <a:t>Don’t buy a $10M supercomputer for a $1M research portfolio – you’ll probably get fired!</a:t>
            </a:r>
          </a:p>
          <a:p>
            <a:pPr lvl="2"/>
            <a:r>
              <a:rPr lang="en-US" dirty="0"/>
              <a:t>This rule applies to the total cost of machines and personnel.</a:t>
            </a:r>
          </a:p>
          <a:p>
            <a:pPr lvl="1"/>
            <a:r>
              <a:rPr lang="en-US" dirty="0"/>
              <a:t>This should take into account                                                               not only your institution’s current research portfolio,                        but also your institution’s aspirations.</a:t>
            </a:r>
          </a:p>
          <a:p>
            <a:pPr lvl="2"/>
            <a:r>
              <a:rPr lang="en-US" dirty="0"/>
              <a:t>A good range is, your institution’s total research computing budget should be between a fraction of a percent to a few percent of            your institution’s annual research expenditure.</a:t>
            </a:r>
          </a:p>
          <a:p>
            <a:pPr lvl="3"/>
            <a:r>
              <a:rPr lang="en-US" dirty="0"/>
              <a:t>If you don’t know your institution’s annual research expenditure, find out! </a:t>
            </a:r>
            <a:r>
              <a:rPr lang="en-US" dirty="0">
                <a:hlinkClick r:id="rId2"/>
              </a:rPr>
              <a:t>https://ncsesdata.nsf.gov/profiles/site?method=rankingBySource&amp;ds=herd</a:t>
            </a: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0E13CC-6CA3-A59C-431A-44E68549337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Cluster Supercomputer</a:t>
            </a:r>
          </a:p>
          <a:p>
            <a:pPr>
              <a:defRPr/>
            </a:pPr>
            <a:r>
              <a:rPr lang="en-US"/>
              <a:t>Virtual Residency Workshop, Tue June 27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31B209-016E-A8DB-E279-C243655F72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67406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95400"/>
            <a:ext cx="7772400" cy="1866900"/>
          </a:xfrm>
        </p:spPr>
        <p:txBody>
          <a:bodyPr/>
          <a:lstStyle/>
          <a:p>
            <a:r>
              <a:rPr lang="en-US" sz="6000" dirty="0">
                <a:ea typeface="ＭＳ Ｐゴシック" pitchFamily="1" charset="-128"/>
              </a:rPr>
              <a:t>Cluster Supercomputer Components</a:t>
            </a:r>
          </a:p>
        </p:txBody>
      </p:sp>
    </p:spTree>
    <p:extLst>
      <p:ext uri="{BB962C8B-B14F-4D97-AF65-F5344CB8AC3E}">
        <p14:creationId xmlns:p14="http://schemas.microsoft.com/office/powerpoint/2010/main" val="3932912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492BC-CC89-E33B-1357-2185AA50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482B3-FB08-CAA7-953A-4D0FB6F71D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Supercomputing?</a:t>
            </a:r>
          </a:p>
          <a:p>
            <a:r>
              <a:rPr lang="en-US" dirty="0"/>
              <a:t>What is a Cluster Supercomputer?</a:t>
            </a:r>
          </a:p>
          <a:p>
            <a:r>
              <a:rPr lang="en-US" sz="2400" dirty="0"/>
              <a:t>Cluster Supercomputer Components</a:t>
            </a:r>
            <a:endParaRPr lang="en-US" dirty="0"/>
          </a:p>
          <a:p>
            <a:r>
              <a:rPr lang="en-US" dirty="0"/>
              <a:t>Nodes</a:t>
            </a:r>
          </a:p>
          <a:p>
            <a:r>
              <a:rPr lang="en-US" dirty="0"/>
              <a:t>Interconnection Network</a:t>
            </a:r>
          </a:p>
          <a:p>
            <a:r>
              <a:rPr lang="en-US" dirty="0"/>
              <a:t>Storage</a:t>
            </a:r>
          </a:p>
          <a:p>
            <a:r>
              <a:rPr lang="en-US" dirty="0"/>
              <a:t>Software</a:t>
            </a:r>
          </a:p>
          <a:p>
            <a:r>
              <a:rPr lang="en-US" dirty="0"/>
              <a:t>Facility</a:t>
            </a:r>
          </a:p>
          <a:p>
            <a:r>
              <a:rPr lang="en-US" dirty="0"/>
              <a:t>Why Cluster Supercomputers</a:t>
            </a:r>
          </a:p>
          <a:p>
            <a:r>
              <a:rPr lang="en-US" dirty="0"/>
              <a:t>The Desert Islands Analogy</a:t>
            </a:r>
          </a:p>
          <a:p>
            <a:r>
              <a:rPr lang="en-US" dirty="0"/>
              <a:t>Distributed Parallelism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6A6B19-5ECA-1E04-CB94-FE945074AC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Cluster Supercomputer</a:t>
            </a:r>
          </a:p>
          <a:p>
            <a:pPr>
              <a:defRPr/>
            </a:pPr>
            <a:r>
              <a:rPr lang="en-US"/>
              <a:t>Virtual Residency Workshop, Tue June 27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0AC042-E416-75CC-759E-8F32FFDD08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15102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AF2BA8-1365-42AE-8EBE-4E9AADD95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/>
              <a:t>Cluster Supercomputer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494D1D-52F8-49EB-9DF8-11E96DCB4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762" y="1371600"/>
            <a:ext cx="8270876" cy="4648200"/>
          </a:xfrm>
        </p:spPr>
        <p:txBody>
          <a:bodyPr/>
          <a:lstStyle/>
          <a:p>
            <a:r>
              <a:rPr lang="en-US" b="1" u="sng" dirty="0"/>
              <a:t>Nodes</a:t>
            </a:r>
            <a:r>
              <a:rPr lang="en-US" dirty="0"/>
              <a:t>: Computers (typically server computers)                    that provide various kinds of functionality (typically,              the overwhelming majority are for user number crunching).</a:t>
            </a:r>
          </a:p>
          <a:p>
            <a:r>
              <a:rPr lang="en-US" b="1" u="sng" dirty="0"/>
              <a:t>Interconnect</a:t>
            </a:r>
            <a:r>
              <a:rPr lang="en-US" dirty="0"/>
              <a:t>: Network(s) connecting the nodes to each other, to the storage, to the users, and to the system administrators.</a:t>
            </a:r>
          </a:p>
          <a:p>
            <a:r>
              <a:rPr lang="en-US" b="1" u="sng" dirty="0"/>
              <a:t>Storage</a:t>
            </a:r>
          </a:p>
          <a:p>
            <a:r>
              <a:rPr lang="en-US" b="1" u="sng" dirty="0"/>
              <a:t>Software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95419A-EBA1-420B-AD35-02EEA47B2C5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0316C5-9559-4F83-9EAD-96CAFC808E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5561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8698A-ADFB-08AD-F28C-151160010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Cluster Supercomputer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C9BE70-A7BE-C743-C502-7B427A7C9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478838" cy="4648200"/>
          </a:xfrm>
        </p:spPr>
        <p:txBody>
          <a:bodyPr/>
          <a:lstStyle/>
          <a:p>
            <a:r>
              <a:rPr lang="en-US" dirty="0"/>
              <a:t>Your budget and funding cycle</a:t>
            </a:r>
          </a:p>
          <a:p>
            <a:r>
              <a:rPr lang="en-US" dirty="0"/>
              <a:t>Your facility: Space, power, cooling, network (world-facing)</a:t>
            </a:r>
          </a:p>
          <a:p>
            <a:r>
              <a:rPr lang="en-US" dirty="0"/>
              <a:t>Your team (labor)</a:t>
            </a:r>
          </a:p>
          <a:p>
            <a:r>
              <a:rPr lang="en-US" dirty="0"/>
              <a:t>Your users’ workloads</a:t>
            </a:r>
          </a:p>
          <a:p>
            <a:r>
              <a:rPr lang="en-US" dirty="0"/>
              <a:t>What else?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209DF7-CCB9-81AE-919B-404351E618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Cluster Supercomputer</a:t>
            </a:r>
          </a:p>
          <a:p>
            <a:pPr>
              <a:defRPr/>
            </a:pPr>
            <a:r>
              <a:rPr lang="en-US"/>
              <a:t>Virtual Residency Workshop, Tue June 27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45EAA8-4EC1-9A8C-F0F5-B563CD6460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903358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95400"/>
            <a:ext cx="7772400" cy="1866900"/>
          </a:xfrm>
        </p:spPr>
        <p:txBody>
          <a:bodyPr/>
          <a:lstStyle/>
          <a:p>
            <a:r>
              <a:rPr lang="en-US" sz="6000" dirty="0">
                <a:ea typeface="ＭＳ Ｐゴシック" pitchFamily="1" charset="-128"/>
              </a:rPr>
              <a:t>Nodes</a:t>
            </a:r>
          </a:p>
        </p:txBody>
      </p:sp>
    </p:spTree>
    <p:extLst>
      <p:ext uri="{BB962C8B-B14F-4D97-AF65-F5344CB8AC3E}">
        <p14:creationId xmlns:p14="http://schemas.microsoft.com/office/powerpoint/2010/main" val="20900947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C1E1F-8D87-46AD-BCE7-1CB92939F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Supercomputer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376D9-2A58-415B-A9E2-F08A1567E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74342"/>
            <a:ext cx="86106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A </a:t>
            </a:r>
            <a:r>
              <a:rPr lang="en-US" b="1" i="1" u="sng" dirty="0"/>
              <a:t>node</a:t>
            </a:r>
            <a:r>
              <a:rPr lang="en-US" dirty="0"/>
              <a:t> is an independent computer (typically a server computer, though in principle it could be a desktop PC or even a cell phone).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b="1" u="sng" dirty="0"/>
              <a:t>Compute nodes</a:t>
            </a:r>
            <a:r>
              <a:rPr lang="en-US" dirty="0"/>
              <a:t>: Used for users’ number crunching.</a:t>
            </a:r>
          </a:p>
          <a:p>
            <a:pPr>
              <a:spcBef>
                <a:spcPts val="0"/>
              </a:spcBef>
            </a:pPr>
            <a:r>
              <a:rPr lang="en-US" b="1" u="sng" dirty="0"/>
              <a:t>Non-compute nodes</a:t>
            </a:r>
            <a:r>
              <a:rPr lang="en-US" dirty="0"/>
              <a:t>: Used for purposes                                   other than users’ number crunching                                            (for example, system administration purposes).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7EF33-0B0E-4A03-900A-62F935B8D9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2428F1-C8EE-492A-A268-06DA4CE1D0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84200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C1E1F-8D87-46AD-BCE7-1CB92939F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376D9-2A58-415B-A9E2-F08A1567E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1225182"/>
            <a:ext cx="8772832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u="sng" dirty="0"/>
              <a:t>Compute nodes</a:t>
            </a:r>
            <a:r>
              <a:rPr lang="en-US" dirty="0"/>
              <a:t>: Optimized for heavy number crunching by users.</a:t>
            </a:r>
          </a:p>
          <a:p>
            <a:pPr>
              <a:spcBef>
                <a:spcPts val="0"/>
              </a:spcBef>
            </a:pPr>
            <a:r>
              <a:rPr lang="en-US" b="1" u="sng" dirty="0"/>
              <a:t>Regular compute nodes</a:t>
            </a:r>
            <a:r>
              <a:rPr lang="en-US" dirty="0"/>
              <a:t>: CPU-based number crunching with modest to medium RAM per node.</a:t>
            </a:r>
          </a:p>
          <a:p>
            <a:pPr lvl="1">
              <a:spcBef>
                <a:spcPts val="0"/>
              </a:spcBef>
            </a:pPr>
            <a:r>
              <a:rPr lang="en-US" dirty="0"/>
              <a:t>On most cluster supercomputers, these are the most common.</a:t>
            </a:r>
          </a:p>
          <a:p>
            <a:pPr lvl="1">
              <a:spcBef>
                <a:spcPts val="0"/>
              </a:spcBef>
            </a:pPr>
            <a:r>
              <a:rPr lang="en-US" dirty="0"/>
              <a:t>Goal: Make them as cheap as possible, to maximize how many.</a:t>
            </a:r>
          </a:p>
          <a:p>
            <a:pPr>
              <a:spcBef>
                <a:spcPts val="0"/>
              </a:spcBef>
            </a:pPr>
            <a:r>
              <a:rPr lang="en-US" b="1" u="sng" dirty="0"/>
              <a:t>Accelerator nodes</a:t>
            </a:r>
            <a:r>
              <a:rPr lang="en-US" dirty="0"/>
              <a:t>: Compute nodes that have accelerators          (for example, GPUs) for number crunching                                 (for example, machine learning, traditional floating point).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These cost much more than regular compute nodes, so usually few.</a:t>
            </a:r>
          </a:p>
          <a:p>
            <a:pPr>
              <a:spcBef>
                <a:spcPts val="0"/>
              </a:spcBef>
            </a:pPr>
            <a:r>
              <a:rPr lang="en-US" b="1" u="sng" dirty="0"/>
              <a:t>Large RAM nodes</a:t>
            </a:r>
            <a:r>
              <a:rPr lang="en-US" dirty="0"/>
              <a:t>: Compute nodes for number crunching that needs lots of RAM per node.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These cost much more than regular compute nodes, so usually few.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7EF33-0B0E-4A03-900A-62F935B8D9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2428F1-C8EE-492A-A268-06DA4CE1D0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8262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C1E1F-8D87-46AD-BCE7-1CB92939F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Non-Compute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376D9-2A58-415B-A9E2-F08A1567E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74342"/>
            <a:ext cx="86106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u="sng" dirty="0"/>
              <a:t>Non-Compute Nodes</a:t>
            </a:r>
          </a:p>
          <a:p>
            <a:pPr>
              <a:spcBef>
                <a:spcPts val="0"/>
              </a:spcBef>
            </a:pPr>
            <a:r>
              <a:rPr lang="en-US" b="1" u="sng" dirty="0"/>
              <a:t>Login nodes</a:t>
            </a:r>
            <a:r>
              <a:rPr lang="en-US" dirty="0"/>
              <a:t>: Edit source code/scripts/small input files,       compile, submit batch jobs, etc.</a:t>
            </a:r>
          </a:p>
          <a:p>
            <a:pPr>
              <a:spcBef>
                <a:spcPts val="0"/>
              </a:spcBef>
            </a:pPr>
            <a:r>
              <a:rPr lang="en-US" b="1" u="sng" dirty="0"/>
              <a:t>Storage nodes</a:t>
            </a:r>
            <a:r>
              <a:rPr lang="en-US" dirty="0"/>
              <a:t>: For example, servers full of disk drives                (if that’s how your cluster implements storage).</a:t>
            </a:r>
            <a:endParaRPr lang="en-US" b="1" u="sng" dirty="0"/>
          </a:p>
          <a:p>
            <a:pPr>
              <a:spcBef>
                <a:spcPts val="0"/>
              </a:spcBef>
            </a:pPr>
            <a:r>
              <a:rPr lang="en-US" b="1" u="sng" dirty="0"/>
              <a:t>Support/management nodes</a:t>
            </a:r>
            <a:r>
              <a:rPr lang="en-US" dirty="0"/>
              <a:t>: Run various administrative tasks:</a:t>
            </a:r>
          </a:p>
          <a:p>
            <a:pPr lvl="1">
              <a:spcBef>
                <a:spcPts val="0"/>
              </a:spcBef>
            </a:pPr>
            <a:r>
              <a:rPr lang="en-US" dirty="0"/>
              <a:t>Batch scheduler</a:t>
            </a:r>
          </a:p>
          <a:p>
            <a:pPr lvl="1">
              <a:spcBef>
                <a:spcPts val="0"/>
              </a:spcBef>
            </a:pPr>
            <a:r>
              <a:rPr lang="en-US" dirty="0"/>
              <a:t>Disk </a:t>
            </a:r>
            <a:r>
              <a:rPr lang="en-US" b="1" i="1" u="sng" dirty="0"/>
              <a:t>imaging</a:t>
            </a:r>
            <a:r>
              <a:rPr lang="en-US" dirty="0"/>
              <a:t>: putting the appropriate contents onto a drive          (for example, the operating system)</a:t>
            </a:r>
          </a:p>
          <a:p>
            <a:pPr lvl="1">
              <a:spcBef>
                <a:spcPts val="0"/>
              </a:spcBef>
            </a:pPr>
            <a:r>
              <a:rPr lang="en-US" dirty="0"/>
              <a:t>User database                                                                                         …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7EF33-0B0E-4A03-900A-62F935B8D9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2428F1-C8EE-492A-A268-06DA4CE1D0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457566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2376D9-2A58-415B-A9E2-F08A1567EA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416" y="1371600"/>
            <a:ext cx="8534400" cy="511548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Where did the term “node” come from?</a:t>
            </a:r>
          </a:p>
          <a:p>
            <a:pPr marL="0" indent="0">
              <a:buNone/>
            </a:pPr>
            <a:r>
              <a:rPr lang="en-US" dirty="0"/>
              <a:t>From </a:t>
            </a:r>
            <a:r>
              <a:rPr lang="en-US" u="sng" dirty="0"/>
              <a:t>graph theory</a:t>
            </a:r>
            <a:r>
              <a:rPr lang="en-US" dirty="0"/>
              <a:t>: A cluster supercomputer can be represented as  a </a:t>
            </a:r>
            <a:r>
              <a:rPr lang="en-US" b="1" i="1" u="sng" dirty="0"/>
              <a:t>graph</a:t>
            </a:r>
            <a:r>
              <a:rPr lang="en-US" dirty="0"/>
              <a:t> – a collection of </a:t>
            </a:r>
            <a:r>
              <a:rPr lang="en-US" b="1" i="1" u="sng" dirty="0"/>
              <a:t>vertices</a:t>
            </a:r>
            <a:r>
              <a:rPr lang="en-US" dirty="0"/>
              <a:t>, or </a:t>
            </a:r>
            <a:r>
              <a:rPr lang="en-US" b="1" i="1" u="sng" dirty="0"/>
              <a:t>nodes</a:t>
            </a:r>
            <a:r>
              <a:rPr lang="en-US" dirty="0"/>
              <a:t>, connected by </a:t>
            </a:r>
            <a:r>
              <a:rPr lang="en-US" b="1" i="1" u="sng" dirty="0"/>
              <a:t>edges</a:t>
            </a:r>
            <a:r>
              <a:rPr lang="en-US" dirty="0"/>
              <a:t>.  The vertices are computers, and the edges are network connections.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people who invented cluster supercomputers were                very interested in interconnect network </a:t>
            </a:r>
            <a:r>
              <a:rPr lang="en-US" b="1" i="1" u="sng" dirty="0"/>
              <a:t>topologies</a:t>
            </a:r>
            <a:r>
              <a:rPr lang="en-US" dirty="0"/>
              <a:t> (layouts),        which can be represented as graphs (in this sense of the word).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81D0C00-F508-91D0-7913-D12AD55D0FC2}"/>
              </a:ext>
            </a:extLst>
          </p:cNvPr>
          <p:cNvGrpSpPr/>
          <p:nvPr/>
        </p:nvGrpSpPr>
        <p:grpSpPr>
          <a:xfrm>
            <a:off x="722671" y="3015734"/>
            <a:ext cx="2980531" cy="1412796"/>
            <a:chOff x="4361485" y="3145949"/>
            <a:chExt cx="2980531" cy="141279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2348A95-B517-49CF-871A-BF3E3D6605A3}"/>
                </a:ext>
              </a:extLst>
            </p:cNvPr>
            <p:cNvSpPr txBox="1"/>
            <p:nvPr/>
          </p:nvSpPr>
          <p:spPr>
            <a:xfrm>
              <a:off x="5437016" y="3667681"/>
              <a:ext cx="838200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Switch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EAF752F-5758-4C79-BD00-B5613B6F5066}"/>
                </a:ext>
              </a:extLst>
            </p:cNvPr>
            <p:cNvSpPr txBox="1"/>
            <p:nvPr/>
          </p:nvSpPr>
          <p:spPr>
            <a:xfrm>
              <a:off x="4361485" y="3667681"/>
              <a:ext cx="838200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Node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A0FFC9B-1C72-4010-8413-43E3660B930D}"/>
                </a:ext>
              </a:extLst>
            </p:cNvPr>
            <p:cNvSpPr txBox="1"/>
            <p:nvPr/>
          </p:nvSpPr>
          <p:spPr>
            <a:xfrm>
              <a:off x="6503816" y="3667681"/>
              <a:ext cx="838200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Node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E140C7E-A4CE-494D-BC8F-887807B9A772}"/>
                </a:ext>
              </a:extLst>
            </p:cNvPr>
            <p:cNvSpPr txBox="1"/>
            <p:nvPr/>
          </p:nvSpPr>
          <p:spPr>
            <a:xfrm>
              <a:off x="5437016" y="3145949"/>
              <a:ext cx="838200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Node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3015E76-F4E8-4341-975D-CE9B602CC83B}"/>
                </a:ext>
              </a:extLst>
            </p:cNvPr>
            <p:cNvSpPr txBox="1"/>
            <p:nvPr/>
          </p:nvSpPr>
          <p:spPr>
            <a:xfrm>
              <a:off x="5437016" y="4189413"/>
              <a:ext cx="838200" cy="3693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Node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3F90D79-CC76-47FE-BD6B-11CF2880DDFD}"/>
                </a:ext>
              </a:extLst>
            </p:cNvPr>
            <p:cNvCxnSpPr>
              <a:endCxn id="6" idx="0"/>
            </p:cNvCxnSpPr>
            <p:nvPr/>
          </p:nvCxnSpPr>
          <p:spPr bwMode="auto">
            <a:xfrm>
              <a:off x="5856116" y="3515281"/>
              <a:ext cx="0" cy="1524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68508148-78C3-44FF-AD65-D275751CB861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865641" y="4021692"/>
              <a:ext cx="0" cy="16772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E2CCB5A-8F48-4778-8D41-5BAF681C3A48}"/>
                </a:ext>
              </a:extLst>
            </p:cNvPr>
            <p:cNvCxnSpPr>
              <a:cxnSpLocks/>
              <a:stCxn id="6" idx="3"/>
              <a:endCxn id="8" idx="1"/>
            </p:cNvCxnSpPr>
            <p:nvPr/>
          </p:nvCxnSpPr>
          <p:spPr bwMode="auto">
            <a:xfrm>
              <a:off x="6275216" y="3852347"/>
              <a:ext cx="2286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5680A3-445D-48F8-8ABA-6AF324403EB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99685" y="3852347"/>
              <a:ext cx="228600" cy="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7C1E1F-8D87-46AD-BCE7-1CB92939F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They Called “Nodes”?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7EF33-0B0E-4A03-900A-62F935B8D9D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633663" y="6172200"/>
            <a:ext cx="3995737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2428F1-C8EE-492A-A268-06DA4CE1D0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B40C37-DA64-B867-07D0-9151FCDF2D14}"/>
              </a:ext>
            </a:extLst>
          </p:cNvPr>
          <p:cNvGrpSpPr/>
          <p:nvPr/>
        </p:nvGrpSpPr>
        <p:grpSpPr>
          <a:xfrm>
            <a:off x="5751209" y="3319344"/>
            <a:ext cx="990600" cy="804386"/>
            <a:chOff x="7696200" y="3722132"/>
            <a:chExt cx="990600" cy="80438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83CB362-F159-4FA9-BE56-D061437B3B62}"/>
                </a:ext>
              </a:extLst>
            </p:cNvPr>
            <p:cNvSpPr/>
            <p:nvPr/>
          </p:nvSpPr>
          <p:spPr bwMode="auto">
            <a:xfrm>
              <a:off x="8077200" y="3722132"/>
              <a:ext cx="228600" cy="240268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8DAB439-654E-7628-81C3-A8B25EDD9113}"/>
                </a:ext>
              </a:extLst>
            </p:cNvPr>
            <p:cNvGrpSpPr/>
            <p:nvPr/>
          </p:nvGrpSpPr>
          <p:grpSpPr>
            <a:xfrm>
              <a:off x="7696200" y="3927214"/>
              <a:ext cx="990600" cy="599304"/>
              <a:chOff x="7696200" y="3927214"/>
              <a:chExt cx="990600" cy="599304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C65A8CF-6005-4788-8582-DBE613A6198B}"/>
                  </a:ext>
                </a:extLst>
              </p:cNvPr>
              <p:cNvSpPr/>
              <p:nvPr/>
            </p:nvSpPr>
            <p:spPr bwMode="auto">
              <a:xfrm>
                <a:off x="8077200" y="4286250"/>
                <a:ext cx="228600" cy="240268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4915BAEC-876C-42FF-9DE7-FD42C70B3938}"/>
                  </a:ext>
                </a:extLst>
              </p:cNvPr>
              <p:cNvSpPr/>
              <p:nvPr/>
            </p:nvSpPr>
            <p:spPr bwMode="auto">
              <a:xfrm>
                <a:off x="8458200" y="4017407"/>
                <a:ext cx="228600" cy="240268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37400B35-D10B-46D7-9074-E6A544B8DF46}"/>
                  </a:ext>
                </a:extLst>
              </p:cNvPr>
              <p:cNvSpPr/>
              <p:nvPr/>
            </p:nvSpPr>
            <p:spPr bwMode="auto">
              <a:xfrm>
                <a:off x="7696200" y="4017407"/>
                <a:ext cx="228600" cy="240268"/>
              </a:xfrm>
              <a:prstGeom prst="ellips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94E0223F-C21E-460F-BE10-CA1559E7E12E}"/>
                  </a:ext>
                </a:extLst>
              </p:cNvPr>
              <p:cNvCxnSpPr>
                <a:endCxn id="21" idx="2"/>
              </p:cNvCxnSpPr>
              <p:nvPr/>
            </p:nvCxnSpPr>
            <p:spPr bwMode="auto">
              <a:xfrm>
                <a:off x="7924800" y="4137541"/>
                <a:ext cx="533400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BB3E0DEC-3A45-4FD5-98F3-B6EB63BDC98A}"/>
                  </a:ext>
                </a:extLst>
              </p:cNvPr>
              <p:cNvCxnSpPr>
                <a:stCxn id="19" idx="4"/>
              </p:cNvCxnSpPr>
              <p:nvPr/>
            </p:nvCxnSpPr>
            <p:spPr bwMode="auto">
              <a:xfrm>
                <a:off x="8191500" y="3962400"/>
                <a:ext cx="0" cy="32385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4AA45860-C9EA-4CC1-ACBF-01329CC11E5E}"/>
                  </a:ext>
                </a:extLst>
              </p:cNvPr>
              <p:cNvCxnSpPr>
                <a:stCxn id="19" idx="3"/>
                <a:endCxn id="22" idx="7"/>
              </p:cNvCxnSpPr>
              <p:nvPr/>
            </p:nvCxnSpPr>
            <p:spPr bwMode="auto">
              <a:xfrm flipH="1">
                <a:off x="7891322" y="3927214"/>
                <a:ext cx="219356" cy="12537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8BC43A72-801C-4FAF-94A3-0F9592775F34}"/>
                  </a:ext>
                </a:extLst>
              </p:cNvPr>
              <p:cNvCxnSpPr>
                <a:stCxn id="19" idx="5"/>
                <a:endCxn id="21" idx="1"/>
              </p:cNvCxnSpPr>
              <p:nvPr/>
            </p:nvCxnSpPr>
            <p:spPr bwMode="auto">
              <a:xfrm>
                <a:off x="8272322" y="3927214"/>
                <a:ext cx="219356" cy="125379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28EB945A-F72C-46FF-BAD3-C2216C0A8FBE}"/>
                  </a:ext>
                </a:extLst>
              </p:cNvPr>
              <p:cNvCxnSpPr>
                <a:stCxn id="22" idx="5"/>
              </p:cNvCxnSpPr>
              <p:nvPr/>
            </p:nvCxnSpPr>
            <p:spPr bwMode="auto">
              <a:xfrm>
                <a:off x="7891322" y="4222489"/>
                <a:ext cx="185878" cy="15159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47463552-F6E7-4BC7-9C7D-DFFBB0052C87}"/>
                  </a:ext>
                </a:extLst>
              </p:cNvPr>
              <p:cNvCxnSpPr>
                <a:stCxn id="21" idx="3"/>
              </p:cNvCxnSpPr>
              <p:nvPr/>
            </p:nvCxnSpPr>
            <p:spPr bwMode="auto">
              <a:xfrm flipH="1">
                <a:off x="8305800" y="4222489"/>
                <a:ext cx="185878" cy="15159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8EE9895-8333-E0DE-C316-4B3BF6AA1CDA}"/>
              </a:ext>
            </a:extLst>
          </p:cNvPr>
          <p:cNvSpPr txBox="1"/>
          <p:nvPr/>
        </p:nvSpPr>
        <p:spPr>
          <a:xfrm>
            <a:off x="6414083" y="3212982"/>
            <a:ext cx="2676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Graph Representation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4245C68-3906-F4D1-6669-841585F0DF3E}"/>
              </a:ext>
            </a:extLst>
          </p:cNvPr>
          <p:cNvSpPr txBox="1"/>
          <p:nvPr/>
        </p:nvSpPr>
        <p:spPr>
          <a:xfrm>
            <a:off x="457200" y="2995696"/>
            <a:ext cx="1341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Physical</a:t>
            </a:r>
          </a:p>
        </p:txBody>
      </p:sp>
    </p:spTree>
    <p:extLst>
      <p:ext uri="{BB962C8B-B14F-4D97-AF65-F5344CB8AC3E}">
        <p14:creationId xmlns:p14="http://schemas.microsoft.com/office/powerpoint/2010/main" val="413821508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E857C-3905-2193-8E3D-9331CB348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011670-CB84-911B-3ED1-AD51C4F44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0373"/>
            <a:ext cx="8555038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Regular compute nodes </a:t>
            </a:r>
          </a:p>
          <a:p>
            <a:pPr lvl="1">
              <a:spcBef>
                <a:spcPts val="0"/>
              </a:spcBef>
            </a:pPr>
            <a:r>
              <a:rPr lang="en-US" dirty="0"/>
              <a:t>Processor type (Intel x86, AMD x86, ARM, POWER,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2">
              <a:spcBef>
                <a:spcPts val="0"/>
              </a:spcBef>
            </a:pPr>
            <a:r>
              <a:rPr lang="en-US" dirty="0"/>
              <a:t>How many cores per CPU chip?</a:t>
            </a:r>
          </a:p>
          <a:p>
            <a:pPr lvl="2">
              <a:spcBef>
                <a:spcPts val="0"/>
              </a:spcBef>
            </a:pPr>
            <a:r>
              <a:rPr lang="en-US" dirty="0"/>
              <a:t>What CPU family/generation?</a:t>
            </a:r>
          </a:p>
          <a:p>
            <a:pPr lvl="1">
              <a:spcBef>
                <a:spcPts val="0"/>
              </a:spcBef>
            </a:pPr>
            <a:r>
              <a:rPr lang="en-US" dirty="0"/>
              <a:t>RAM (amount, speed, number of </a:t>
            </a:r>
            <a:r>
              <a:rPr lang="en-US" b="1" i="1" u="sng" dirty="0"/>
              <a:t>memory channels</a:t>
            </a:r>
            <a:r>
              <a:rPr lang="en-US" dirty="0"/>
              <a:t> to fill)</a:t>
            </a:r>
          </a:p>
          <a:p>
            <a:pPr lvl="2">
              <a:spcBef>
                <a:spcPts val="0"/>
              </a:spcBef>
            </a:pPr>
            <a:r>
              <a:rPr lang="en-US" dirty="0"/>
              <a:t>Memory bandwidth is maximized if the number of RAM </a:t>
            </a:r>
            <a:r>
              <a:rPr lang="en-US" b="1" i="1" u="sng" dirty="0"/>
              <a:t>DIMM</a:t>
            </a:r>
            <a:r>
              <a:rPr lang="en-US" dirty="0"/>
              <a:t> sticks is a multiple of the number of </a:t>
            </a:r>
            <a:r>
              <a:rPr lang="en-US" b="1" i="1" u="sng" dirty="0"/>
              <a:t>memory channels</a:t>
            </a:r>
            <a:r>
              <a:rPr lang="en-US" dirty="0"/>
              <a:t> times                       the number of CPU </a:t>
            </a:r>
            <a:r>
              <a:rPr lang="en-US" b="1" i="1" u="sng" dirty="0"/>
              <a:t>sockets</a:t>
            </a:r>
            <a:r>
              <a:rPr lang="en-US" dirty="0"/>
              <a:t> (places to put CPU chips).</a:t>
            </a:r>
          </a:p>
          <a:p>
            <a:pPr lvl="1">
              <a:spcBef>
                <a:spcPts val="0"/>
              </a:spcBef>
            </a:pPr>
            <a:r>
              <a:rPr lang="en-US" dirty="0"/>
              <a:t>Network card/cable: Ethernet, Infiniband/</a:t>
            </a:r>
            <a:r>
              <a:rPr lang="en-US" dirty="0" err="1"/>
              <a:t>Omnipath</a:t>
            </a:r>
            <a:r>
              <a:rPr lang="en-US" dirty="0"/>
              <a:t>, proprietary</a:t>
            </a:r>
          </a:p>
          <a:p>
            <a:pPr lvl="1">
              <a:spcBef>
                <a:spcPts val="0"/>
              </a:spcBef>
            </a:pPr>
            <a:r>
              <a:rPr lang="en-US" dirty="0"/>
              <a:t>As cheap as possible and still make users happy – buy many!</a:t>
            </a:r>
          </a:p>
          <a:p>
            <a:pPr>
              <a:spcBef>
                <a:spcPts val="0"/>
              </a:spcBef>
            </a:pPr>
            <a:r>
              <a:rPr lang="en-US" dirty="0"/>
              <a:t>Special compute nodes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Accelerator nodes (GPUs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dirty="0"/>
              <a:t>Large RAM nodes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en-US" dirty="0"/>
              <a:t>Choices depend on your users’ needs, your budget, and                  the price/performance “sweet spot.”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F6E018-8DA4-46EA-B066-8B5CD1343CF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Cluster Supercomputer</a:t>
            </a:r>
          </a:p>
          <a:p>
            <a:pPr>
              <a:defRPr/>
            </a:pPr>
            <a:r>
              <a:rPr lang="en-US"/>
              <a:t>Virtual Residency Workshop, Tue June 27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88572A-34DC-51F7-060A-94930D0E4F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8446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CB368-4AE7-95D7-778B-B19E8DE0E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Accelerators (GPUs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4D21D-3119-7B4E-8430-CF83C3B5E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Accelerators are devices that can do (certain kinds of)             number crunching much faster than CPUs:</a:t>
            </a:r>
          </a:p>
          <a:p>
            <a:r>
              <a:rPr lang="en-US" dirty="0"/>
              <a:t>Graphics Processing Units (GPUs)</a:t>
            </a:r>
          </a:p>
          <a:p>
            <a:pPr lvl="1"/>
            <a:r>
              <a:rPr lang="en-US" dirty="0"/>
              <a:t>Very popular for Machine Learning calculations</a:t>
            </a:r>
          </a:p>
          <a:p>
            <a:r>
              <a:rPr lang="en-US" dirty="0"/>
              <a:t>Field Programmable Gate Arrays (FPGAs)</a:t>
            </a:r>
          </a:p>
          <a:p>
            <a:r>
              <a:rPr lang="en-US" dirty="0"/>
              <a:t>Special purpose accelerators</a:t>
            </a:r>
          </a:p>
          <a:p>
            <a:pPr marL="0" indent="0">
              <a:buNone/>
            </a:pPr>
            <a:r>
              <a:rPr lang="en-US" dirty="0"/>
              <a:t>Accelerators typically require special ways of coding.</a:t>
            </a:r>
          </a:p>
          <a:p>
            <a:pPr marL="0" indent="0">
              <a:buNone/>
            </a:pPr>
            <a:r>
              <a:rPr lang="en-US" dirty="0"/>
              <a:t>For some kinds of use (for example, Machine Learning), there are libraries of functions that researchers can build wrapper codes around, so they don’t have to learn a special coding approach.</a:t>
            </a:r>
          </a:p>
          <a:p>
            <a:pPr marL="0" indent="0">
              <a:buNone/>
            </a:pPr>
            <a:r>
              <a:rPr lang="en-US" dirty="0"/>
              <a:t>For other kinds of use (for example, traditional general-purpose floating point number crunching), that might not be practical.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C9DD9F-D09A-3D48-944E-542014B287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Cluster Supercomputer</a:t>
            </a:r>
          </a:p>
          <a:p>
            <a:pPr>
              <a:defRPr/>
            </a:pPr>
            <a:r>
              <a:rPr lang="en-US"/>
              <a:t>Virtual Residency Workshop, Tue June 27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6E716C-1328-1D91-8CA6-6CFB8988DC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6300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DF18E-3338-8147-2654-25E8AB99E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Non-Compute: Login &amp; Management Nodes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9AECF-F45A-EFBD-B686-9DE1E4C02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77009"/>
            <a:ext cx="8763000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u="sng" dirty="0"/>
              <a:t>Login nodes</a:t>
            </a:r>
          </a:p>
          <a:p>
            <a:pPr lvl="1">
              <a:spcBef>
                <a:spcPts val="0"/>
              </a:spcBef>
            </a:pPr>
            <a:r>
              <a:rPr lang="en-US" dirty="0"/>
              <a:t>Need one or a few, enough to handle the number of your users who    you expect to be logged in at the same time (and what they’ll do).</a:t>
            </a:r>
          </a:p>
          <a:p>
            <a:pPr lvl="1">
              <a:spcBef>
                <a:spcPts val="0"/>
              </a:spcBef>
            </a:pPr>
            <a:r>
              <a:rPr lang="en-US" dirty="0"/>
              <a:t>Monitor to ensure users aren’t running heavy number crunching.</a:t>
            </a:r>
          </a:p>
          <a:p>
            <a:pPr lvl="1">
              <a:spcBef>
                <a:spcPts val="0"/>
              </a:spcBef>
            </a:pPr>
            <a:r>
              <a:rPr lang="en-US" dirty="0"/>
              <a:t>If you have multiple login nodes, you can have high availability.</a:t>
            </a:r>
          </a:p>
          <a:p>
            <a:pPr lvl="2">
              <a:spcBef>
                <a:spcPts val="0"/>
              </a:spcBef>
            </a:pPr>
            <a:r>
              <a:rPr lang="en-US" dirty="0"/>
              <a:t>Log in to a single login node name, but that puts you on                         one of multiple physical login nodes (via </a:t>
            </a:r>
            <a:r>
              <a:rPr lang="en-US" b="1" i="1" u="sng" dirty="0"/>
              <a:t>round robin</a:t>
            </a:r>
            <a:r>
              <a:rPr lang="en-US" dirty="0"/>
              <a:t> or whatever).</a:t>
            </a:r>
          </a:p>
          <a:p>
            <a:pPr>
              <a:spcBef>
                <a:spcPts val="0"/>
              </a:spcBef>
            </a:pPr>
            <a:r>
              <a:rPr lang="en-US" b="1" u="sng" dirty="0"/>
              <a:t>Management nodes</a:t>
            </a:r>
            <a:r>
              <a:rPr lang="en-US" dirty="0"/>
              <a:t> (also known as </a:t>
            </a:r>
            <a:r>
              <a:rPr lang="en-US" b="1" u="sng" dirty="0"/>
              <a:t>support nodes</a:t>
            </a:r>
            <a:r>
              <a:rPr lang="en-US" dirty="0"/>
              <a:t>)</a:t>
            </a:r>
          </a:p>
          <a:p>
            <a:pPr lvl="1">
              <a:spcBef>
                <a:spcPts val="0"/>
              </a:spcBef>
            </a:pPr>
            <a:r>
              <a:rPr lang="en-US" dirty="0"/>
              <a:t>Where you run all the cluster-wide administrative services.</a:t>
            </a:r>
          </a:p>
          <a:p>
            <a:pPr lvl="1">
              <a:spcBef>
                <a:spcPts val="0"/>
              </a:spcBef>
            </a:pPr>
            <a:r>
              <a:rPr lang="en-US" dirty="0"/>
              <a:t>Lots of variation in how this is done.</a:t>
            </a:r>
          </a:p>
          <a:p>
            <a:pPr lvl="2">
              <a:spcBef>
                <a:spcPts val="0"/>
              </a:spcBef>
            </a:pPr>
            <a:r>
              <a:rPr lang="en-US" dirty="0"/>
              <a:t>How many depends on the size of cluster and the services needed.</a:t>
            </a:r>
          </a:p>
          <a:p>
            <a:pPr>
              <a:spcBef>
                <a:spcPts val="0"/>
              </a:spcBef>
            </a:pPr>
            <a:r>
              <a:rPr lang="en-US" b="1" u="sng" dirty="0"/>
              <a:t>Storage nodes</a:t>
            </a:r>
            <a:r>
              <a:rPr lang="en-US" dirty="0"/>
              <a:t>: Full of disk drives, accessible by everything else.</a:t>
            </a:r>
          </a:p>
          <a:p>
            <a:pPr>
              <a:spcBef>
                <a:spcPts val="0"/>
              </a:spcBef>
            </a:pPr>
            <a:r>
              <a:rPr lang="en-US" dirty="0"/>
              <a:t>Small clusters often have a single server for both login and management (and maybe also storage).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569F2F-5561-8BAF-5D4E-0D839B000C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Cluster Supercomputer</a:t>
            </a:r>
          </a:p>
          <a:p>
            <a:pPr>
              <a:defRPr/>
            </a:pPr>
            <a:r>
              <a:rPr lang="en-US"/>
              <a:t>Virtual Residency Workshop, Tue June 27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6706C9-82F5-B8FE-B87E-18A6CC4235E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66795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89308-47E3-5AA0-5057-2C78C9D90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WARNING!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2A2F4E-4F75-31D6-E414-73BF1FE21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WARNING</a:t>
            </a:r>
            <a:r>
              <a:rPr lang="en-US" dirty="0"/>
              <a:t>! Don’t use the word “cluster” by itself in front of users!</a:t>
            </a:r>
          </a:p>
          <a:p>
            <a:pPr marL="0" indent="0">
              <a:buNone/>
            </a:pPr>
            <a:r>
              <a:rPr lang="en-US" dirty="0"/>
              <a:t>Instead, say “cluster supercomputer” or “HPC cluster.”                   (Or the name of your institution’s cluster supercomputer.)</a:t>
            </a:r>
          </a:p>
          <a:p>
            <a:pPr marL="0" indent="0">
              <a:buNone/>
            </a:pPr>
            <a:r>
              <a:rPr lang="en-US" b="1" dirty="0"/>
              <a:t>Why?</a:t>
            </a:r>
          </a:p>
          <a:p>
            <a:r>
              <a:rPr lang="en-US" dirty="0"/>
              <a:t>The word cluster is </a:t>
            </a:r>
            <a:r>
              <a:rPr lang="en-US" b="1" u="sng" dirty="0"/>
              <a:t>VERY OVERLOADED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In some research disciplines (or sub-disciplines),                             the word “cluster” has a completely unrelated meaning                  that is very familiar to that (sub-)discipline’s researchers.</a:t>
            </a:r>
          </a:p>
          <a:p>
            <a:r>
              <a:rPr lang="en-US" dirty="0"/>
              <a:t>In a conversation with a researcher, you can’t expect                    the researcher to know which definition of “cluster” you’re using.</a:t>
            </a:r>
          </a:p>
          <a:p>
            <a:pPr lvl="1"/>
            <a:r>
              <a:rPr lang="en-US" dirty="0"/>
              <a:t>Make yourself easy to understand, not hard!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59DB82-F9F7-22A6-4644-62B1BD3FB1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B217DE-CC92-F548-0858-CB1DB357D7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612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F94E3-FB3E-804F-50AD-D5CDB3E26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Condominium Supercomputing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A9956-44E0-D874-DBAF-E8AD4E18E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4800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 </a:t>
            </a:r>
            <a:r>
              <a:rPr lang="en-US" b="1" i="1" u="sng" dirty="0"/>
              <a:t>condominium supercomputing</a:t>
            </a:r>
            <a:r>
              <a:rPr lang="en-US" dirty="0"/>
              <a:t> model                                             allows users to buy their own compute nodes and                                                           have them incorporated into                                                                 the centrally-owned cluster supercomputer.</a:t>
            </a:r>
          </a:p>
          <a:p>
            <a:r>
              <a:rPr lang="en-US" dirty="0"/>
              <a:t>The analogy is a condominium apartment building,                   where the condominium company owns the building,                             but each individual apartment is owned by its occupant.</a:t>
            </a:r>
          </a:p>
          <a:p>
            <a:r>
              <a:rPr lang="en-US" dirty="0"/>
              <a:t>There are many charging models for condominium supercomputing, involving a wide variety of pricing.</a:t>
            </a:r>
          </a:p>
          <a:p>
            <a:pPr lvl="1"/>
            <a:r>
              <a:rPr lang="en-US" dirty="0"/>
              <a:t>The owner gets to decide who gets to run on their condominium nodes.</a:t>
            </a:r>
          </a:p>
          <a:p>
            <a:pPr marL="457200" lvl="1" indent="0">
              <a:buNone/>
            </a:pPr>
            <a:r>
              <a:rPr lang="en-US" dirty="0"/>
              <a:t>TO</a:t>
            </a:r>
          </a:p>
          <a:p>
            <a:pPr lvl="1"/>
            <a:r>
              <a:rPr lang="en-US" dirty="0"/>
              <a:t>The owner gets high priority to run on their condominium nodes (or maybe everywhere).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2D049-254D-BC3C-9654-7A202359B3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Cluster Supercomputer</a:t>
            </a:r>
          </a:p>
          <a:p>
            <a:pPr>
              <a:defRPr/>
            </a:pPr>
            <a:r>
              <a:rPr lang="en-US"/>
              <a:t>Virtual Residency Workshop, Tue June 27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DBD34F-4BE9-4D62-B17B-225D5963BA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8539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95400"/>
            <a:ext cx="7772400" cy="1866900"/>
          </a:xfrm>
        </p:spPr>
        <p:txBody>
          <a:bodyPr/>
          <a:lstStyle/>
          <a:p>
            <a:r>
              <a:rPr lang="en-US" sz="6000" dirty="0">
                <a:ea typeface="ＭＳ Ｐゴシック" pitchFamily="1" charset="-128"/>
              </a:rPr>
              <a:t>Interconnection Network</a:t>
            </a:r>
          </a:p>
        </p:txBody>
      </p:sp>
    </p:spTree>
    <p:extLst>
      <p:ext uri="{BB962C8B-B14F-4D97-AF65-F5344CB8AC3E}">
        <p14:creationId xmlns:p14="http://schemas.microsoft.com/office/powerpoint/2010/main" val="11957028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101A-3BCC-45CE-BF5B-590E71FE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Cluster Supercomputer Interconnect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8375-74F9-4F6F-8017-FD1F5C221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72" y="1299405"/>
            <a:ext cx="86106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What is a cluster supercomputer’s interconnect network </a:t>
            </a:r>
            <a:r>
              <a:rPr lang="en-US" b="1" u="sng" dirty="0"/>
              <a:t>for</a:t>
            </a:r>
            <a:r>
              <a:rPr lang="en-US" dirty="0"/>
              <a:t>?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u="sng" dirty="0"/>
              <a:t>Node-to-node</a:t>
            </a:r>
            <a:r>
              <a:rPr lang="en-US" dirty="0"/>
              <a:t> communication (for example, MPI parallelism)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u="sng" dirty="0"/>
              <a:t>Node-to-storage</a:t>
            </a:r>
            <a:r>
              <a:rPr lang="en-US" dirty="0"/>
              <a:t> communication (for example, disk I/O)</a:t>
            </a:r>
          </a:p>
          <a:p>
            <a:pPr marL="457200" indent="-457200">
              <a:spcBef>
                <a:spcPts val="0"/>
              </a:spcBef>
              <a:buClrTx/>
              <a:buSzPct val="100000"/>
              <a:buFont typeface="+mj-lt"/>
              <a:buAutoNum type="arabicPeriod"/>
            </a:pPr>
            <a:r>
              <a:rPr lang="en-US" dirty="0"/>
              <a:t> </a:t>
            </a:r>
            <a:r>
              <a:rPr lang="en-US" b="1" u="sng" dirty="0"/>
              <a:t>System administrator-to-hardware</a:t>
            </a:r>
            <a:r>
              <a:rPr lang="en-US" dirty="0"/>
              <a:t> communication    (sysadmin-to-node, sysadmin-to-storage, sysadmin-to-switch: management of nodes, storage and networks)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These could be:</a:t>
            </a:r>
          </a:p>
          <a:p>
            <a:pPr>
              <a:spcBef>
                <a:spcPts val="0"/>
              </a:spcBef>
            </a:pPr>
            <a:r>
              <a:rPr lang="en-US" u="sng" dirty="0"/>
              <a:t>all be on one network</a:t>
            </a:r>
            <a:r>
              <a:rPr lang="en-US" dirty="0"/>
              <a:t>,         </a:t>
            </a:r>
            <a:r>
              <a:rPr lang="en-US" b="1" dirty="0"/>
              <a:t>OR</a:t>
            </a:r>
          </a:p>
          <a:p>
            <a:pPr>
              <a:spcBef>
                <a:spcPts val="0"/>
              </a:spcBef>
            </a:pPr>
            <a:r>
              <a:rPr lang="en-US" u="sng" dirty="0"/>
              <a:t>each on their own network</a:t>
            </a:r>
            <a:r>
              <a:rPr lang="en-US" dirty="0"/>
              <a:t>, </a:t>
            </a:r>
            <a:r>
              <a:rPr lang="en-US" b="1" dirty="0"/>
              <a:t>OR</a:t>
            </a:r>
          </a:p>
          <a:p>
            <a:pPr>
              <a:spcBef>
                <a:spcPts val="0"/>
              </a:spcBef>
            </a:pPr>
            <a:r>
              <a:rPr lang="en-US" dirty="0"/>
              <a:t>a </a:t>
            </a:r>
            <a:r>
              <a:rPr lang="en-US" u="sng" dirty="0"/>
              <a:t>mix</a:t>
            </a:r>
            <a:r>
              <a:rPr lang="en-US" dirty="0"/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/>
              <a:t>depending on your budget and needs.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F9984-5400-4F5C-927E-2871A20906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6D5CB-35AE-40F3-9C5F-37B7E1C6C7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0373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D101A-3BCC-45CE-BF5B-590E71FEC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Interconnect Technology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78375-74F9-4F6F-8017-FD1F5C221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672" y="1299405"/>
            <a:ext cx="8658728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/>
              <a:t>Typical interconnect candidate technologies:</a:t>
            </a:r>
          </a:p>
          <a:p>
            <a:pPr>
              <a:spcBef>
                <a:spcPts val="0"/>
              </a:spcBef>
            </a:pPr>
            <a:r>
              <a:rPr lang="en-US" b="1" u="sng" dirty="0"/>
              <a:t>Ethernet</a:t>
            </a:r>
            <a:r>
              <a:rPr lang="en-US" dirty="0"/>
              <a:t> (dedicated and internal, not world-facing)</a:t>
            </a:r>
          </a:p>
          <a:p>
            <a:pPr lvl="1">
              <a:spcBef>
                <a:spcPts val="0"/>
              </a:spcBef>
            </a:pPr>
            <a:r>
              <a:rPr lang="en-US" dirty="0"/>
              <a:t>Common in almost every context (including cluster supercomputers)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Reliable (because very well tested under zillions of circumstances)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Relatively high latency</a:t>
            </a:r>
          </a:p>
          <a:p>
            <a:pPr lvl="2">
              <a:spcBef>
                <a:spcPts val="0"/>
              </a:spcBef>
            </a:pPr>
            <a:r>
              <a:rPr lang="en-US" dirty="0"/>
              <a:t>~10 microseconds per message on a dedicated internal network</a:t>
            </a:r>
          </a:p>
          <a:p>
            <a:pPr lvl="1">
              <a:spcBef>
                <a:spcPts val="0"/>
              </a:spcBef>
            </a:pPr>
            <a:r>
              <a:rPr lang="en-US" dirty="0"/>
              <a:t>MSRP: 768 nodes @ 25 GE fully subscribed: ~$1.5M</a:t>
            </a:r>
          </a:p>
          <a:p>
            <a:pPr>
              <a:spcBef>
                <a:spcPts val="0"/>
              </a:spcBef>
            </a:pPr>
            <a:r>
              <a:rPr lang="en-US" b="1" u="sng" dirty="0"/>
              <a:t>Infiniband/</a:t>
            </a:r>
            <a:r>
              <a:rPr lang="en-US" b="1" u="sng" dirty="0" err="1"/>
              <a:t>Omnipath</a:t>
            </a:r>
            <a:r>
              <a:rPr lang="en-US" dirty="0"/>
              <a:t> (dedicated and internal, not world-facing)</a:t>
            </a:r>
          </a:p>
          <a:p>
            <a:pPr lvl="1">
              <a:spcBef>
                <a:spcPts val="0"/>
              </a:spcBef>
            </a:pPr>
            <a:r>
              <a:rPr lang="en-US" dirty="0"/>
              <a:t>Very rare outside of HPC and a few other application areas</a:t>
            </a:r>
          </a:p>
          <a:p>
            <a:pPr lvl="1">
              <a:spcBef>
                <a:spcPts val="0"/>
              </a:spcBef>
            </a:pPr>
            <a:r>
              <a:rPr lang="en-US" dirty="0"/>
              <a:t>Low latency (~1 microsecond) =&gt; much faster MPI runs!</a:t>
            </a:r>
          </a:p>
          <a:p>
            <a:pPr lvl="1">
              <a:spcBef>
                <a:spcPts val="0"/>
              </a:spcBef>
            </a:pPr>
            <a:r>
              <a:rPr lang="en-US" dirty="0"/>
              <a:t>Much less well tested than Ethernet, because much less popular</a:t>
            </a:r>
          </a:p>
          <a:p>
            <a:pPr lvl="1">
              <a:spcBef>
                <a:spcPts val="0"/>
              </a:spcBef>
            </a:pPr>
            <a:r>
              <a:rPr lang="en-US" dirty="0"/>
              <a:t>MSRP: 768 nodes @ HDR100 4:1 oversubscribed: ~$2.1M (+35%)</a:t>
            </a:r>
          </a:p>
          <a:p>
            <a:pPr>
              <a:spcBef>
                <a:spcPts val="0"/>
              </a:spcBef>
            </a:pPr>
            <a:r>
              <a:rPr lang="en-US" b="1" u="sng" dirty="0"/>
              <a:t>Proprietary networks</a:t>
            </a:r>
            <a:r>
              <a:rPr lang="en-US" dirty="0"/>
              <a:t>: Typically for a specific vendor’s hardware and typically low latency.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0F9984-5400-4F5C-927E-2871A209064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26D5CB-35AE-40F3-9C5F-37B7E1C6C7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44881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C38F-830F-0E35-FA00-6F7212C48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951D4-2F76-4A1C-EEE3-EBFE67C279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0376"/>
            <a:ext cx="8839200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u="sng" dirty="0"/>
              <a:t>Ports per node</a:t>
            </a:r>
            <a:r>
              <a:rPr lang="en-US" dirty="0"/>
              <a:t>: Do your compute nodes need multiple ports each, or just one port? (Usually just one, unless you have $$$.)</a:t>
            </a:r>
            <a:endParaRPr lang="en-US" b="1" u="sng" dirty="0"/>
          </a:p>
          <a:p>
            <a:pPr>
              <a:spcBef>
                <a:spcPts val="0"/>
              </a:spcBef>
            </a:pPr>
            <a:r>
              <a:rPr lang="en-US" b="1" u="sng" dirty="0"/>
              <a:t>Bandwidth per node</a:t>
            </a:r>
            <a:r>
              <a:rPr lang="en-US" dirty="0"/>
              <a:t>: How much bandwidth do your users need                                     to the compute nodes, high bandwidth or only medium bandwidth?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This depends on whether you expect to have lots of large messages, versus mostly small messages, especially for MPI.</a:t>
            </a:r>
          </a:p>
          <a:p>
            <a:pPr lvl="2">
              <a:spcBef>
                <a:spcPts val="0"/>
              </a:spcBef>
            </a:pPr>
            <a:r>
              <a:rPr lang="en-US" dirty="0"/>
              <a:t>1 microsecond @ 25 Gbps =&gt; ~3 KB before bandwidth matters at all</a:t>
            </a:r>
          </a:p>
          <a:p>
            <a:pPr lvl="1">
              <a:spcBef>
                <a:spcPts val="0"/>
              </a:spcBef>
            </a:pPr>
            <a:r>
              <a:rPr lang="en-US" dirty="0"/>
              <a:t>Spinning hard disk (HDD) bandwidth typically is modest;                                   SSD bandwidth typically is fast.</a:t>
            </a:r>
          </a:p>
          <a:p>
            <a:pPr lvl="2">
              <a:spcBef>
                <a:spcPts val="0"/>
              </a:spcBef>
            </a:pPr>
            <a:r>
              <a:rPr lang="en-US" dirty="0"/>
              <a:t>1000 HDDs =&gt; 150 GB/sec (0.15 GB/sec/HDD)                                     =&gt; 48 compute nodes max @ 25 Gbps</a:t>
            </a:r>
          </a:p>
          <a:p>
            <a:pPr lvl="2">
              <a:spcBef>
                <a:spcPts val="0"/>
              </a:spcBef>
            </a:pPr>
            <a:r>
              <a:rPr lang="en-US" dirty="0"/>
              <a:t>1000 SSDs =&gt; 500 - 3000 GB/sec (0.5 - 3 GB/sec/SSD)</a:t>
            </a:r>
          </a:p>
          <a:p>
            <a:pPr lvl="1">
              <a:spcBef>
                <a:spcPts val="0"/>
              </a:spcBef>
            </a:pPr>
            <a:r>
              <a:rPr lang="en-US" b="1" i="1" u="sng" dirty="0"/>
              <a:t>Oversubscription rate</a:t>
            </a:r>
            <a:r>
              <a:rPr lang="en-US" dirty="0"/>
              <a:t>: Derived from the network hardware’s bandwidth, combined with the amount of bandwidth needed.</a:t>
            </a:r>
          </a:p>
          <a:p>
            <a:pPr lvl="2">
              <a:spcBef>
                <a:spcPts val="0"/>
              </a:spcBef>
            </a:pPr>
            <a:r>
              <a:rPr lang="en-US" dirty="0"/>
              <a:t>e.g., HDR100 4:1 oversubscribed = 25 Gbps when fully saturated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D7F91-5C41-8307-5381-C60496CFA7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Cluster Supercomputer</a:t>
            </a:r>
          </a:p>
          <a:p>
            <a:pPr>
              <a:defRPr/>
            </a:pPr>
            <a:r>
              <a:rPr lang="en-US"/>
              <a:t>Virtual Residency Workshop, Tue June 27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24EE05-49A8-91A0-23E4-DC53F9B533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1141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22E14-BC5B-5AD8-8132-D1D8AF995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Interconnect Topology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B48DDC-DB40-D5F5-5E78-5B94F07B3B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Cluster Supercomputer</a:t>
            </a:r>
          </a:p>
          <a:p>
            <a:pPr>
              <a:defRPr/>
            </a:pPr>
            <a:r>
              <a:rPr lang="en-US"/>
              <a:t>Virtual Residency Workshop, Tue June 27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BB22E5-9907-BA03-F5FF-71EFE60871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772B713-A4E9-D388-E400-E63D8F210661}"/>
              </a:ext>
            </a:extLst>
          </p:cNvPr>
          <p:cNvCxnSpPr>
            <a:cxnSpLocks/>
          </p:cNvCxnSpPr>
          <p:nvPr/>
        </p:nvCxnSpPr>
        <p:spPr bwMode="auto">
          <a:xfrm flipV="1">
            <a:off x="1010339" y="2185700"/>
            <a:ext cx="865121" cy="16730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8B1B531-CFBF-D5A2-3861-8859682173EA}"/>
              </a:ext>
            </a:extLst>
          </p:cNvPr>
          <p:cNvCxnSpPr>
            <a:cxnSpLocks/>
          </p:cNvCxnSpPr>
          <p:nvPr/>
        </p:nvCxnSpPr>
        <p:spPr bwMode="auto">
          <a:xfrm flipV="1">
            <a:off x="1170193" y="2103593"/>
            <a:ext cx="3671461" cy="175514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24A656E-0CFE-6614-9BA4-6277DF034383}"/>
              </a:ext>
            </a:extLst>
          </p:cNvPr>
          <p:cNvSpPr txBox="1"/>
          <p:nvPr/>
        </p:nvSpPr>
        <p:spPr>
          <a:xfrm>
            <a:off x="857939" y="3858737"/>
            <a:ext cx="2438400" cy="4236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HDR Switch (40 ports)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DF12F2E-94D0-2141-02D0-2A8889855B50}"/>
              </a:ext>
            </a:extLst>
          </p:cNvPr>
          <p:cNvCxnSpPr>
            <a:cxnSpLocks/>
            <a:endCxn id="60" idx="1"/>
          </p:cNvCxnSpPr>
          <p:nvPr/>
        </p:nvCxnSpPr>
        <p:spPr bwMode="auto">
          <a:xfrm flipV="1">
            <a:off x="934139" y="1973888"/>
            <a:ext cx="914400" cy="188485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0F150D2-0C6E-E031-2DBD-89F671E26903}"/>
              </a:ext>
            </a:extLst>
          </p:cNvPr>
          <p:cNvCxnSpPr>
            <a:cxnSpLocks/>
          </p:cNvCxnSpPr>
          <p:nvPr/>
        </p:nvCxnSpPr>
        <p:spPr bwMode="auto">
          <a:xfrm flipV="1">
            <a:off x="854212" y="1775256"/>
            <a:ext cx="1006538" cy="208348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998BE6C-7143-9223-7E6E-618E530F2628}"/>
              </a:ext>
            </a:extLst>
          </p:cNvPr>
          <p:cNvCxnSpPr>
            <a:cxnSpLocks/>
          </p:cNvCxnSpPr>
          <p:nvPr/>
        </p:nvCxnSpPr>
        <p:spPr bwMode="auto">
          <a:xfrm flipV="1">
            <a:off x="1081782" y="2185700"/>
            <a:ext cx="910356" cy="16730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95E8237-7BB8-26BD-4311-4FC791C5D4B9}"/>
              </a:ext>
            </a:extLst>
          </p:cNvPr>
          <p:cNvCxnSpPr>
            <a:cxnSpLocks/>
          </p:cNvCxnSpPr>
          <p:nvPr/>
        </p:nvCxnSpPr>
        <p:spPr bwMode="auto">
          <a:xfrm flipV="1">
            <a:off x="1258604" y="2137070"/>
            <a:ext cx="3576182" cy="172166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891DD48-A4E2-2886-D983-C534199FB7C3}"/>
              </a:ext>
            </a:extLst>
          </p:cNvPr>
          <p:cNvCxnSpPr>
            <a:cxnSpLocks/>
          </p:cNvCxnSpPr>
          <p:nvPr/>
        </p:nvCxnSpPr>
        <p:spPr bwMode="auto">
          <a:xfrm flipV="1">
            <a:off x="1342258" y="2185700"/>
            <a:ext cx="3625461" cy="16730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3602928-112A-5E35-96A9-18E46F728BC2}"/>
              </a:ext>
            </a:extLst>
          </p:cNvPr>
          <p:cNvCxnSpPr>
            <a:cxnSpLocks/>
          </p:cNvCxnSpPr>
          <p:nvPr/>
        </p:nvCxnSpPr>
        <p:spPr bwMode="auto">
          <a:xfrm flipV="1">
            <a:off x="1425912" y="2185700"/>
            <a:ext cx="3705777" cy="16691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2B903F2-A2B4-8697-0F55-5DDB11599291}"/>
              </a:ext>
            </a:extLst>
          </p:cNvPr>
          <p:cNvSpPr txBox="1"/>
          <p:nvPr/>
        </p:nvSpPr>
        <p:spPr>
          <a:xfrm>
            <a:off x="6816838" y="2285002"/>
            <a:ext cx="22331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U</a:t>
            </a:r>
            <a:r>
              <a:rPr lang="en-US" dirty="0"/>
              <a:t> </a:t>
            </a:r>
            <a:r>
              <a:rPr lang="en-US" b="1" i="1" u="sng" dirty="0"/>
              <a:t>uplinks</a:t>
            </a:r>
            <a:r>
              <a:rPr lang="en-US" dirty="0"/>
              <a:t> to </a:t>
            </a:r>
          </a:p>
          <a:p>
            <a:r>
              <a:rPr lang="en-US" dirty="0"/>
              <a:t>HDR core switch(es): </a:t>
            </a:r>
          </a:p>
          <a:p>
            <a:r>
              <a:rPr lang="en-US" dirty="0"/>
              <a:t>N</a:t>
            </a:r>
            <a:r>
              <a:rPr lang="en-US" baseline="-25000" dirty="0"/>
              <a:t>U</a:t>
            </a:r>
            <a:r>
              <a:rPr lang="en-US" dirty="0"/>
              <a:t> / N</a:t>
            </a:r>
            <a:r>
              <a:rPr lang="en-US" baseline="-25000" dirty="0"/>
              <a:t>C</a:t>
            </a:r>
            <a:r>
              <a:rPr lang="en-US" dirty="0"/>
              <a:t> uplinks to </a:t>
            </a:r>
          </a:p>
          <a:p>
            <a:r>
              <a:rPr lang="en-US" dirty="0"/>
              <a:t>each of the </a:t>
            </a:r>
          </a:p>
          <a:p>
            <a:r>
              <a:rPr lang="en-US" dirty="0"/>
              <a:t>N</a:t>
            </a:r>
            <a:r>
              <a:rPr lang="en-US" baseline="-25000" dirty="0"/>
              <a:t>C</a:t>
            </a:r>
            <a:r>
              <a:rPr lang="en-US" dirty="0"/>
              <a:t> core switches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2D208D4-E537-6FAE-A4AE-758389410E80}"/>
              </a:ext>
            </a:extLst>
          </p:cNvPr>
          <p:cNvCxnSpPr/>
          <p:nvPr/>
        </p:nvCxnSpPr>
        <p:spPr bwMode="auto">
          <a:xfrm>
            <a:off x="3296339" y="4282362"/>
            <a:ext cx="0" cy="11496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3346941-A981-80CF-2C8A-4A37B2E765F5}"/>
              </a:ext>
            </a:extLst>
          </p:cNvPr>
          <p:cNvCxnSpPr/>
          <p:nvPr/>
        </p:nvCxnSpPr>
        <p:spPr bwMode="auto">
          <a:xfrm>
            <a:off x="3220139" y="4282362"/>
            <a:ext cx="0" cy="11496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DBBFA27-479C-0567-B18F-D60E330BD03D}"/>
              </a:ext>
            </a:extLst>
          </p:cNvPr>
          <p:cNvCxnSpPr/>
          <p:nvPr/>
        </p:nvCxnSpPr>
        <p:spPr bwMode="auto">
          <a:xfrm>
            <a:off x="3143939" y="4282362"/>
            <a:ext cx="0" cy="11496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C89377C-51F2-E413-B77A-BD38A9EB01D7}"/>
              </a:ext>
            </a:extLst>
          </p:cNvPr>
          <p:cNvCxnSpPr/>
          <p:nvPr/>
        </p:nvCxnSpPr>
        <p:spPr bwMode="auto">
          <a:xfrm>
            <a:off x="3067739" y="4282362"/>
            <a:ext cx="0" cy="11496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96EB6BD-64A7-A509-C05A-0D133FF8414C}"/>
              </a:ext>
            </a:extLst>
          </p:cNvPr>
          <p:cNvCxnSpPr/>
          <p:nvPr/>
        </p:nvCxnSpPr>
        <p:spPr bwMode="auto">
          <a:xfrm>
            <a:off x="1696139" y="4282362"/>
            <a:ext cx="0" cy="11496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46B36B8-914F-F404-CA64-0B3641945407}"/>
              </a:ext>
            </a:extLst>
          </p:cNvPr>
          <p:cNvSpPr txBox="1"/>
          <p:nvPr/>
        </p:nvSpPr>
        <p:spPr>
          <a:xfrm>
            <a:off x="2145968" y="4508529"/>
            <a:ext cx="609598" cy="529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99E6BFD-CE56-6699-A2EC-1934AECC216E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471247" y="2219175"/>
            <a:ext cx="1305540" cy="163956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A767FE3-0E1D-17BD-470B-A0B47B94B715}"/>
              </a:ext>
            </a:extLst>
          </p:cNvPr>
          <p:cNvCxnSpPr>
            <a:cxnSpLocks/>
          </p:cNvCxnSpPr>
          <p:nvPr/>
        </p:nvCxnSpPr>
        <p:spPr bwMode="auto">
          <a:xfrm flipV="1">
            <a:off x="3936641" y="2181828"/>
            <a:ext cx="1461660" cy="16769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DF89BBC3-D3BB-F576-B986-4865684E861C}"/>
              </a:ext>
            </a:extLst>
          </p:cNvPr>
          <p:cNvSpPr txBox="1"/>
          <p:nvPr/>
        </p:nvSpPr>
        <p:spPr>
          <a:xfrm>
            <a:off x="3624387" y="3858737"/>
            <a:ext cx="2438400" cy="4236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HDR Switch (40 ports)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AC0AD27-9CC0-B50F-A206-B64E20962AA8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315256" y="2219176"/>
            <a:ext cx="1385331" cy="163956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A2AFA6D-4620-831F-3246-FF905E6AE11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171657" y="2219177"/>
            <a:ext cx="1449003" cy="1639561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0117639-F540-5E50-E198-5CAD517A4C8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633663" y="2219174"/>
            <a:ext cx="1214567" cy="163956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479B1A6-6201-2A2E-9BD0-80950B591735}"/>
              </a:ext>
            </a:extLst>
          </p:cNvPr>
          <p:cNvCxnSpPr>
            <a:cxnSpLocks/>
          </p:cNvCxnSpPr>
          <p:nvPr/>
        </p:nvCxnSpPr>
        <p:spPr bwMode="auto">
          <a:xfrm flipV="1">
            <a:off x="4025052" y="2219173"/>
            <a:ext cx="1442283" cy="16395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BA1320B-A60D-87CC-EAB2-3F18E46B0773}"/>
              </a:ext>
            </a:extLst>
          </p:cNvPr>
          <p:cNvCxnSpPr>
            <a:cxnSpLocks/>
          </p:cNvCxnSpPr>
          <p:nvPr/>
        </p:nvCxnSpPr>
        <p:spPr bwMode="auto">
          <a:xfrm flipV="1">
            <a:off x="4108706" y="2181828"/>
            <a:ext cx="1550134" cy="16769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9877992-0C58-D2E8-E289-B1CAA85D4EC7}"/>
              </a:ext>
            </a:extLst>
          </p:cNvPr>
          <p:cNvCxnSpPr>
            <a:cxnSpLocks/>
          </p:cNvCxnSpPr>
          <p:nvPr/>
        </p:nvCxnSpPr>
        <p:spPr bwMode="auto">
          <a:xfrm flipV="1">
            <a:off x="4192360" y="2181828"/>
            <a:ext cx="1587473" cy="167303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0D6E42F-0263-5D7C-A46A-57B48F2B10FB}"/>
              </a:ext>
            </a:extLst>
          </p:cNvPr>
          <p:cNvCxnSpPr/>
          <p:nvPr/>
        </p:nvCxnSpPr>
        <p:spPr bwMode="auto">
          <a:xfrm>
            <a:off x="6062787" y="4282362"/>
            <a:ext cx="0" cy="11496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E89D6946-20B4-B148-8BBB-374D6E1B93C1}"/>
              </a:ext>
            </a:extLst>
          </p:cNvPr>
          <p:cNvCxnSpPr/>
          <p:nvPr/>
        </p:nvCxnSpPr>
        <p:spPr bwMode="auto">
          <a:xfrm>
            <a:off x="5986587" y="4282362"/>
            <a:ext cx="0" cy="11496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A0030375-D7AA-172D-0BA6-32221413721F}"/>
              </a:ext>
            </a:extLst>
          </p:cNvPr>
          <p:cNvCxnSpPr/>
          <p:nvPr/>
        </p:nvCxnSpPr>
        <p:spPr bwMode="auto">
          <a:xfrm>
            <a:off x="5910387" y="4282362"/>
            <a:ext cx="0" cy="11496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936F664-3096-D59A-05FB-95A29BCD385D}"/>
              </a:ext>
            </a:extLst>
          </p:cNvPr>
          <p:cNvCxnSpPr/>
          <p:nvPr/>
        </p:nvCxnSpPr>
        <p:spPr bwMode="auto">
          <a:xfrm>
            <a:off x="5834187" y="4282362"/>
            <a:ext cx="0" cy="11496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64AAB15-835F-B1BE-7843-27C2995F2273}"/>
              </a:ext>
            </a:extLst>
          </p:cNvPr>
          <p:cNvCxnSpPr/>
          <p:nvPr/>
        </p:nvCxnSpPr>
        <p:spPr bwMode="auto">
          <a:xfrm>
            <a:off x="4462587" y="4282362"/>
            <a:ext cx="0" cy="11496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6FB81292-157F-2CFC-22B3-13863BD193C6}"/>
              </a:ext>
            </a:extLst>
          </p:cNvPr>
          <p:cNvSpPr txBox="1"/>
          <p:nvPr/>
        </p:nvSpPr>
        <p:spPr>
          <a:xfrm>
            <a:off x="4912416" y="4508529"/>
            <a:ext cx="609598" cy="529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45607162-ABAB-5181-7FA2-6873C4B427A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754513" y="2181828"/>
            <a:ext cx="2762781" cy="16769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B6AA0F6-A5FC-5503-FB3F-FE77D7F792E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592464" y="2230458"/>
            <a:ext cx="84684" cy="162828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18FE329-ED4D-6D33-1B18-89ADFAD6E3CC}"/>
              </a:ext>
            </a:extLst>
          </p:cNvPr>
          <p:cNvSpPr txBox="1"/>
          <p:nvPr/>
        </p:nvSpPr>
        <p:spPr>
          <a:xfrm>
            <a:off x="6364894" y="3858737"/>
            <a:ext cx="2438400" cy="4236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HDR Switch (40 ports)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09D7251C-7EE6-CA7E-2EE3-43B700FF73A1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563130" y="2219173"/>
            <a:ext cx="2877964" cy="163956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430D8D3-C21C-77F1-1F23-68E92130ECF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275380" y="2189571"/>
            <a:ext cx="3085787" cy="166916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7D119AF-D518-2888-30FE-3871C96F733C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967378" y="2215302"/>
            <a:ext cx="2621359" cy="164343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52867874-A008-B193-1DDD-B37B5D2A51F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05414" y="2181828"/>
            <a:ext cx="60145" cy="167691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794B5DC6-CE32-5224-B2AA-AC5EA62043B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793825" y="2137070"/>
            <a:ext cx="55388" cy="172166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FF148948-9027-416D-6469-F3B8B85EC40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6870025" y="2189571"/>
            <a:ext cx="62842" cy="1665295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D2BA1AA0-5428-B541-F9A0-5B7730D6E807}"/>
              </a:ext>
            </a:extLst>
          </p:cNvPr>
          <p:cNvCxnSpPr/>
          <p:nvPr/>
        </p:nvCxnSpPr>
        <p:spPr bwMode="auto">
          <a:xfrm>
            <a:off x="8803294" y="4282362"/>
            <a:ext cx="0" cy="11496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F2F0BDB-ABBB-DCF4-0439-48AF2459E1A6}"/>
              </a:ext>
            </a:extLst>
          </p:cNvPr>
          <p:cNvCxnSpPr/>
          <p:nvPr/>
        </p:nvCxnSpPr>
        <p:spPr bwMode="auto">
          <a:xfrm>
            <a:off x="8727094" y="4282362"/>
            <a:ext cx="0" cy="11496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44727D1-43A4-F0E6-90B5-50FDDB78A09E}"/>
              </a:ext>
            </a:extLst>
          </p:cNvPr>
          <p:cNvCxnSpPr/>
          <p:nvPr/>
        </p:nvCxnSpPr>
        <p:spPr bwMode="auto">
          <a:xfrm>
            <a:off x="8650894" y="4282362"/>
            <a:ext cx="0" cy="11496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E4462739-DBA0-E190-9A35-2EDD331DDC73}"/>
              </a:ext>
            </a:extLst>
          </p:cNvPr>
          <p:cNvCxnSpPr/>
          <p:nvPr/>
        </p:nvCxnSpPr>
        <p:spPr bwMode="auto">
          <a:xfrm>
            <a:off x="8574694" y="4282362"/>
            <a:ext cx="0" cy="11496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B82731D2-3A78-27F4-6C4F-7E5D341B42D0}"/>
              </a:ext>
            </a:extLst>
          </p:cNvPr>
          <p:cNvCxnSpPr/>
          <p:nvPr/>
        </p:nvCxnSpPr>
        <p:spPr bwMode="auto">
          <a:xfrm>
            <a:off x="7203094" y="4282362"/>
            <a:ext cx="0" cy="11496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0C36D3C-784E-2827-E6CE-708C3D52A383}"/>
              </a:ext>
            </a:extLst>
          </p:cNvPr>
          <p:cNvSpPr txBox="1"/>
          <p:nvPr/>
        </p:nvSpPr>
        <p:spPr>
          <a:xfrm>
            <a:off x="7652923" y="4508529"/>
            <a:ext cx="609598" cy="529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ED5E5F6-F69B-4A72-BC31-C81BCF8DED8E}"/>
              </a:ext>
            </a:extLst>
          </p:cNvPr>
          <p:cNvSpPr txBox="1"/>
          <p:nvPr/>
        </p:nvSpPr>
        <p:spPr>
          <a:xfrm>
            <a:off x="1848539" y="1762076"/>
            <a:ext cx="2438400" cy="4236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HDR Switch (40 ports)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BA5CCDC-3689-9E5D-495D-C0784989BD53}"/>
              </a:ext>
            </a:extLst>
          </p:cNvPr>
          <p:cNvSpPr txBox="1"/>
          <p:nvPr/>
        </p:nvSpPr>
        <p:spPr>
          <a:xfrm>
            <a:off x="4815098" y="1762076"/>
            <a:ext cx="2438400" cy="42362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HDR Switch (40 ports)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20E93C0-CA05-59DF-58B0-8E452B7E849A}"/>
              </a:ext>
            </a:extLst>
          </p:cNvPr>
          <p:cNvSpPr txBox="1"/>
          <p:nvPr/>
        </p:nvSpPr>
        <p:spPr>
          <a:xfrm>
            <a:off x="76201" y="5416502"/>
            <a:ext cx="3398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  <a:r>
              <a:rPr lang="en-US" baseline="-25000" dirty="0"/>
              <a:t>D</a:t>
            </a:r>
            <a:r>
              <a:rPr lang="en-US" dirty="0"/>
              <a:t> </a:t>
            </a:r>
            <a:r>
              <a:rPr lang="en-US" b="1" i="1" u="sng" dirty="0"/>
              <a:t>downlinks</a:t>
            </a:r>
            <a:r>
              <a:rPr lang="en-US" dirty="0"/>
              <a:t> to N</a:t>
            </a:r>
            <a:r>
              <a:rPr lang="en-US" baseline="-25000" dirty="0"/>
              <a:t>D</a:t>
            </a:r>
            <a:r>
              <a:rPr lang="en-US" dirty="0"/>
              <a:t> nodes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8BE5875-59D6-20BB-1B72-FB4BE2726633}"/>
              </a:ext>
            </a:extLst>
          </p:cNvPr>
          <p:cNvSpPr txBox="1"/>
          <p:nvPr/>
        </p:nvSpPr>
        <p:spPr>
          <a:xfrm>
            <a:off x="97278" y="1261417"/>
            <a:ext cx="9143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each node, there are N</a:t>
            </a:r>
            <a:r>
              <a:rPr lang="en-US" baseline="-25000" dirty="0"/>
              <a:t>C</a:t>
            </a:r>
            <a:r>
              <a:rPr lang="en-US" dirty="0"/>
              <a:t> possible paths that a message can take to any other node.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B7D53C83-0E98-F155-669F-17BD571710B9}"/>
              </a:ext>
            </a:extLst>
          </p:cNvPr>
          <p:cNvSpPr txBox="1"/>
          <p:nvPr/>
        </p:nvSpPr>
        <p:spPr>
          <a:xfrm>
            <a:off x="4247465" y="1605604"/>
            <a:ext cx="609598" cy="529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2D57DDE7-2417-4F59-2947-81169F49A106}"/>
              </a:ext>
            </a:extLst>
          </p:cNvPr>
          <p:cNvSpPr txBox="1"/>
          <p:nvPr/>
        </p:nvSpPr>
        <p:spPr>
          <a:xfrm>
            <a:off x="1181037" y="3223301"/>
            <a:ext cx="609598" cy="529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A2F7D64F-6431-DAAA-875D-F504A48F1956}"/>
              </a:ext>
            </a:extLst>
          </p:cNvPr>
          <p:cNvSpPr txBox="1"/>
          <p:nvPr/>
        </p:nvSpPr>
        <p:spPr>
          <a:xfrm>
            <a:off x="3590015" y="3255823"/>
            <a:ext cx="609598" cy="529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75443E47-91BA-1EC3-6BC6-BF17F6C5FE7B}"/>
              </a:ext>
            </a:extLst>
          </p:cNvPr>
          <p:cNvSpPr txBox="1"/>
          <p:nvPr/>
        </p:nvSpPr>
        <p:spPr>
          <a:xfrm>
            <a:off x="6144779" y="3202818"/>
            <a:ext cx="609598" cy="529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21327497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B31DC-49E7-500D-0814-A9CFCBDA7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Interconnect Oversubscription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A27E43-A71F-CB35-96CC-665B661DDEE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Cluster Supercomputer</a:t>
            </a:r>
          </a:p>
          <a:p>
            <a:pPr>
              <a:defRPr/>
            </a:pPr>
            <a:r>
              <a:rPr lang="en-US"/>
              <a:t>Virtual Residency Workshop, Tue June 27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9B3150-9DED-CB14-3A65-8197103981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5C2F0EE-72DD-1D4E-1C7C-9799E9FB0D80}"/>
              </a:ext>
            </a:extLst>
          </p:cNvPr>
          <p:cNvGrpSpPr/>
          <p:nvPr/>
        </p:nvGrpSpPr>
        <p:grpSpPr>
          <a:xfrm>
            <a:off x="80683" y="1667550"/>
            <a:ext cx="3065205" cy="3068727"/>
            <a:chOff x="96954" y="1231957"/>
            <a:chExt cx="3065205" cy="3068727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C782D83-FE7D-B6ED-AAB8-C3AB24CE8EF6}"/>
                </a:ext>
              </a:extLst>
            </p:cNvPr>
            <p:cNvCxnSpPr/>
            <p:nvPr/>
          </p:nvCxnSpPr>
          <p:spPr bwMode="auto">
            <a:xfrm flipH="1" flipV="1">
              <a:off x="640105" y="1940843"/>
              <a:ext cx="236054" cy="78661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2EFCA4BE-E025-A0C5-3AE1-C7D9BB8FD510}"/>
                </a:ext>
              </a:extLst>
            </p:cNvPr>
            <p:cNvCxnSpPr/>
            <p:nvPr/>
          </p:nvCxnSpPr>
          <p:spPr bwMode="auto">
            <a:xfrm flipH="1" flipV="1">
              <a:off x="799959" y="1940843"/>
              <a:ext cx="236054" cy="78661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01DB65D-E2F4-F85C-385A-24F2B0A50BFB}"/>
                </a:ext>
              </a:extLst>
            </p:cNvPr>
            <p:cNvSpPr txBox="1"/>
            <p:nvPr/>
          </p:nvSpPr>
          <p:spPr>
            <a:xfrm>
              <a:off x="723759" y="2727456"/>
              <a:ext cx="2438400" cy="423624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dirty="0"/>
                <a:t>HDR Switch (40 ports)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8D382356-6B91-A547-4B79-0344E5A24E2B}"/>
                </a:ext>
              </a:extLst>
            </p:cNvPr>
            <p:cNvCxnSpPr/>
            <p:nvPr/>
          </p:nvCxnSpPr>
          <p:spPr bwMode="auto">
            <a:xfrm flipH="1" flipV="1">
              <a:off x="563905" y="1940843"/>
              <a:ext cx="236054" cy="78661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3F1E133-7170-00DA-5303-90E8E29BB1D2}"/>
                </a:ext>
              </a:extLst>
            </p:cNvPr>
            <p:cNvCxnSpPr/>
            <p:nvPr/>
          </p:nvCxnSpPr>
          <p:spPr bwMode="auto">
            <a:xfrm flipH="1" flipV="1">
              <a:off x="483978" y="1940843"/>
              <a:ext cx="236054" cy="78661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01EBC47F-55A4-B50C-41AE-38648A108EDD}"/>
                </a:ext>
              </a:extLst>
            </p:cNvPr>
            <p:cNvCxnSpPr/>
            <p:nvPr/>
          </p:nvCxnSpPr>
          <p:spPr bwMode="auto">
            <a:xfrm flipH="1" flipV="1">
              <a:off x="711548" y="1940843"/>
              <a:ext cx="236054" cy="78661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2A7CCEBE-5FC5-7BC9-42BC-36C7C4E43360}"/>
                </a:ext>
              </a:extLst>
            </p:cNvPr>
            <p:cNvCxnSpPr/>
            <p:nvPr/>
          </p:nvCxnSpPr>
          <p:spPr bwMode="auto">
            <a:xfrm flipH="1" flipV="1">
              <a:off x="888370" y="1940843"/>
              <a:ext cx="236054" cy="78661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D23AFE12-59FD-3DA1-30E9-5F4D2509DFEC}"/>
                </a:ext>
              </a:extLst>
            </p:cNvPr>
            <p:cNvCxnSpPr/>
            <p:nvPr/>
          </p:nvCxnSpPr>
          <p:spPr bwMode="auto">
            <a:xfrm flipH="1" flipV="1">
              <a:off x="972024" y="1940843"/>
              <a:ext cx="236054" cy="78661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2B41FAC-A121-471C-89A1-AD7B6D3B492C}"/>
                </a:ext>
              </a:extLst>
            </p:cNvPr>
            <p:cNvCxnSpPr/>
            <p:nvPr/>
          </p:nvCxnSpPr>
          <p:spPr bwMode="auto">
            <a:xfrm flipH="1" flipV="1">
              <a:off x="1055678" y="1936971"/>
              <a:ext cx="236054" cy="78661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D4F43D1-257E-C4D5-26A1-6D5F7E497E8D}"/>
                </a:ext>
              </a:extLst>
            </p:cNvPr>
            <p:cNvSpPr txBox="1"/>
            <p:nvPr/>
          </p:nvSpPr>
          <p:spPr>
            <a:xfrm>
              <a:off x="96954" y="1231957"/>
              <a:ext cx="251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8 Uplinks to </a:t>
              </a:r>
            </a:p>
            <a:p>
              <a:r>
                <a:rPr lang="en-US" dirty="0"/>
                <a:t>HDR core switch(es)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E4FD53E-D021-DB9D-26CB-144001B96B0C}"/>
                </a:ext>
              </a:extLst>
            </p:cNvPr>
            <p:cNvCxnSpPr/>
            <p:nvPr/>
          </p:nvCxnSpPr>
          <p:spPr bwMode="auto">
            <a:xfrm>
              <a:off x="3162159" y="3151081"/>
              <a:ext cx="0" cy="11496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8CB40AA6-48B4-E2D7-37CF-5033E10E19BD}"/>
                </a:ext>
              </a:extLst>
            </p:cNvPr>
            <p:cNvCxnSpPr/>
            <p:nvPr/>
          </p:nvCxnSpPr>
          <p:spPr bwMode="auto">
            <a:xfrm>
              <a:off x="3085959" y="3151081"/>
              <a:ext cx="0" cy="11496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F48D7359-80C0-DC1F-77A7-B75D445A74D1}"/>
                </a:ext>
              </a:extLst>
            </p:cNvPr>
            <p:cNvCxnSpPr/>
            <p:nvPr/>
          </p:nvCxnSpPr>
          <p:spPr bwMode="auto">
            <a:xfrm>
              <a:off x="3009759" y="3151081"/>
              <a:ext cx="0" cy="11496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B406E060-B288-F597-B35E-21EF5547A5BA}"/>
                </a:ext>
              </a:extLst>
            </p:cNvPr>
            <p:cNvCxnSpPr/>
            <p:nvPr/>
          </p:nvCxnSpPr>
          <p:spPr bwMode="auto">
            <a:xfrm>
              <a:off x="2933559" y="3151081"/>
              <a:ext cx="0" cy="11496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0EB9D560-FAF8-1D8F-724D-74C52FEAF717}"/>
                </a:ext>
              </a:extLst>
            </p:cNvPr>
            <p:cNvCxnSpPr/>
            <p:nvPr/>
          </p:nvCxnSpPr>
          <p:spPr bwMode="auto">
            <a:xfrm>
              <a:off x="1561959" y="3151081"/>
              <a:ext cx="0" cy="1149603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B6FDAAB-C65E-B336-765F-A0BB4D1BA0B9}"/>
                </a:ext>
              </a:extLst>
            </p:cNvPr>
            <p:cNvSpPr txBox="1"/>
            <p:nvPr/>
          </p:nvSpPr>
          <p:spPr>
            <a:xfrm>
              <a:off x="2011788" y="3377248"/>
              <a:ext cx="609598" cy="529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…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307923C5-12E7-7175-250B-5A907F383AFF}"/>
              </a:ext>
            </a:extLst>
          </p:cNvPr>
          <p:cNvGrpSpPr/>
          <p:nvPr/>
        </p:nvGrpSpPr>
        <p:grpSpPr>
          <a:xfrm>
            <a:off x="3016992" y="2795787"/>
            <a:ext cx="3586435" cy="3118734"/>
            <a:chOff x="3760660" y="1256657"/>
            <a:chExt cx="3586435" cy="3118734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BA1AA1F1-8871-8755-8130-FA28715F4774}"/>
                </a:ext>
              </a:extLst>
            </p:cNvPr>
            <p:cNvGrpSpPr/>
            <p:nvPr/>
          </p:nvGrpSpPr>
          <p:grpSpPr>
            <a:xfrm>
              <a:off x="3760660" y="1256657"/>
              <a:ext cx="3586435" cy="3118734"/>
              <a:chOff x="135195" y="1515566"/>
              <a:chExt cx="3586435" cy="3118734"/>
            </a:xfrm>
          </p:grpSpPr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93DD41AA-2490-CBC9-1D84-75DE8432072F}"/>
                  </a:ext>
                </a:extLst>
              </p:cNvPr>
              <p:cNvCxnSpPr/>
              <p:nvPr/>
            </p:nvCxnSpPr>
            <p:spPr bwMode="auto">
              <a:xfrm flipH="1" flipV="1">
                <a:off x="678346" y="2133600"/>
                <a:ext cx="236054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844AD3EB-1105-9479-9FD5-6325FB179B90}"/>
                  </a:ext>
                </a:extLst>
              </p:cNvPr>
              <p:cNvCxnSpPr/>
              <p:nvPr/>
            </p:nvCxnSpPr>
            <p:spPr bwMode="auto">
              <a:xfrm flipH="1" flipV="1">
                <a:off x="838200" y="2133600"/>
                <a:ext cx="236054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7CF3E168-BDEF-BFD6-2FE3-EA124EC3C865}"/>
                  </a:ext>
                </a:extLst>
              </p:cNvPr>
              <p:cNvSpPr txBox="1"/>
              <p:nvPr/>
            </p:nvSpPr>
            <p:spPr>
              <a:xfrm>
                <a:off x="762000" y="2819400"/>
                <a:ext cx="2438400" cy="3693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HDR Switch (40 ports)</a:t>
                </a:r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F1C451F1-5B4B-2BAB-6DEC-5DFD34973D9E}"/>
                  </a:ext>
                </a:extLst>
              </p:cNvPr>
              <p:cNvCxnSpPr/>
              <p:nvPr/>
            </p:nvCxnSpPr>
            <p:spPr bwMode="auto">
              <a:xfrm flipH="1" flipV="1">
                <a:off x="602146" y="2133600"/>
                <a:ext cx="236054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16B7B205-0EF4-217D-0994-6BA328D24864}"/>
                  </a:ext>
                </a:extLst>
              </p:cNvPr>
              <p:cNvCxnSpPr/>
              <p:nvPr/>
            </p:nvCxnSpPr>
            <p:spPr bwMode="auto">
              <a:xfrm flipH="1" flipV="1">
                <a:off x="522219" y="2133600"/>
                <a:ext cx="236054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57" name="Straight Arrow Connector 56">
                <a:extLst>
                  <a:ext uri="{FF2B5EF4-FFF2-40B4-BE49-F238E27FC236}">
                    <a16:creationId xmlns:a16="http://schemas.microsoft.com/office/drawing/2014/main" id="{54C2BE63-819D-C0AA-C9A4-DE4480D85C51}"/>
                  </a:ext>
                </a:extLst>
              </p:cNvPr>
              <p:cNvCxnSpPr/>
              <p:nvPr/>
            </p:nvCxnSpPr>
            <p:spPr bwMode="auto">
              <a:xfrm flipH="1" flipV="1">
                <a:off x="749789" y="2133600"/>
                <a:ext cx="236054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6E15D8A8-016E-D053-23C6-8EA06CDA5EED}"/>
                  </a:ext>
                </a:extLst>
              </p:cNvPr>
              <p:cNvCxnSpPr/>
              <p:nvPr/>
            </p:nvCxnSpPr>
            <p:spPr bwMode="auto">
              <a:xfrm flipH="1" flipV="1">
                <a:off x="926611" y="2133600"/>
                <a:ext cx="236054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59" name="Straight Arrow Connector 58">
                <a:extLst>
                  <a:ext uri="{FF2B5EF4-FFF2-40B4-BE49-F238E27FC236}">
                    <a16:creationId xmlns:a16="http://schemas.microsoft.com/office/drawing/2014/main" id="{B3C51A32-985E-4B8A-5170-67A2BD5B2967}"/>
                  </a:ext>
                </a:extLst>
              </p:cNvPr>
              <p:cNvCxnSpPr/>
              <p:nvPr/>
            </p:nvCxnSpPr>
            <p:spPr bwMode="auto">
              <a:xfrm flipH="1" flipV="1">
                <a:off x="1010265" y="2133600"/>
                <a:ext cx="236054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id="{562AB8EA-5A75-B41D-0A27-9820D68CF417}"/>
                  </a:ext>
                </a:extLst>
              </p:cNvPr>
              <p:cNvCxnSpPr/>
              <p:nvPr/>
            </p:nvCxnSpPr>
            <p:spPr bwMode="auto">
              <a:xfrm flipH="1" flipV="1">
                <a:off x="1093919" y="2130224"/>
                <a:ext cx="236054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0B1213EE-9F15-F1A4-B765-C60E4ACEB1F8}"/>
                  </a:ext>
                </a:extLst>
              </p:cNvPr>
              <p:cNvSpPr txBox="1"/>
              <p:nvPr/>
            </p:nvSpPr>
            <p:spPr>
              <a:xfrm>
                <a:off x="135195" y="1515566"/>
                <a:ext cx="2514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13 Uplinks to </a:t>
                </a:r>
              </a:p>
              <a:p>
                <a:r>
                  <a:rPr lang="en-US" dirty="0"/>
                  <a:t>HDR core switch(es)</a:t>
                </a:r>
              </a:p>
            </p:txBody>
          </p:sp>
          <p:cxnSp>
            <p:nvCxnSpPr>
              <p:cNvPr id="62" name="Straight Arrow Connector 61">
                <a:extLst>
                  <a:ext uri="{FF2B5EF4-FFF2-40B4-BE49-F238E27FC236}">
                    <a16:creationId xmlns:a16="http://schemas.microsoft.com/office/drawing/2014/main" id="{8AE4AF13-B378-AA75-B9A4-D28E95F695C5}"/>
                  </a:ext>
                </a:extLst>
              </p:cNvPr>
              <p:cNvCxnSpPr/>
              <p:nvPr/>
            </p:nvCxnSpPr>
            <p:spPr bwMode="auto">
              <a:xfrm>
                <a:off x="3200400" y="3188732"/>
                <a:ext cx="0" cy="10022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63" name="Straight Arrow Connector 62">
                <a:extLst>
                  <a:ext uri="{FF2B5EF4-FFF2-40B4-BE49-F238E27FC236}">
                    <a16:creationId xmlns:a16="http://schemas.microsoft.com/office/drawing/2014/main" id="{553B9EDA-50BB-20EC-C8C9-EB727EDF206F}"/>
                  </a:ext>
                </a:extLst>
              </p:cNvPr>
              <p:cNvCxnSpPr/>
              <p:nvPr/>
            </p:nvCxnSpPr>
            <p:spPr bwMode="auto">
              <a:xfrm>
                <a:off x="3124200" y="3188732"/>
                <a:ext cx="0" cy="10022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64" name="Straight Arrow Connector 63">
                <a:extLst>
                  <a:ext uri="{FF2B5EF4-FFF2-40B4-BE49-F238E27FC236}">
                    <a16:creationId xmlns:a16="http://schemas.microsoft.com/office/drawing/2014/main" id="{743D85D8-D922-B66C-3773-8E865B83CF80}"/>
                  </a:ext>
                </a:extLst>
              </p:cNvPr>
              <p:cNvCxnSpPr/>
              <p:nvPr/>
            </p:nvCxnSpPr>
            <p:spPr bwMode="auto">
              <a:xfrm>
                <a:off x="3048000" y="3188732"/>
                <a:ext cx="0" cy="10022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65" name="Straight Arrow Connector 64">
                <a:extLst>
                  <a:ext uri="{FF2B5EF4-FFF2-40B4-BE49-F238E27FC236}">
                    <a16:creationId xmlns:a16="http://schemas.microsoft.com/office/drawing/2014/main" id="{44B272E5-C689-24E0-2E2F-909B4BE61CA7}"/>
                  </a:ext>
                </a:extLst>
              </p:cNvPr>
              <p:cNvCxnSpPr/>
              <p:nvPr/>
            </p:nvCxnSpPr>
            <p:spPr bwMode="auto">
              <a:xfrm>
                <a:off x="2971800" y="3188732"/>
                <a:ext cx="0" cy="10022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66" name="Straight Arrow Connector 65">
                <a:extLst>
                  <a:ext uri="{FF2B5EF4-FFF2-40B4-BE49-F238E27FC236}">
                    <a16:creationId xmlns:a16="http://schemas.microsoft.com/office/drawing/2014/main" id="{F5A0160E-10E3-3ADA-D67E-23DAEA50192E}"/>
                  </a:ext>
                </a:extLst>
              </p:cNvPr>
              <p:cNvCxnSpPr/>
              <p:nvPr/>
            </p:nvCxnSpPr>
            <p:spPr bwMode="auto">
              <a:xfrm>
                <a:off x="1600200" y="3188732"/>
                <a:ext cx="0" cy="10022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99BC4951-D1DE-C99A-8A7A-14D263CDEC1A}"/>
                  </a:ext>
                </a:extLst>
              </p:cNvPr>
              <p:cNvSpPr txBox="1"/>
              <p:nvPr/>
            </p:nvSpPr>
            <p:spPr>
              <a:xfrm>
                <a:off x="2050029" y="3385913"/>
                <a:ext cx="6095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…</a:t>
                </a: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BDE37631-3D47-EE54-9028-E4F080C480B9}"/>
                  </a:ext>
                </a:extLst>
              </p:cNvPr>
              <p:cNvSpPr txBox="1"/>
              <p:nvPr/>
            </p:nvSpPr>
            <p:spPr>
              <a:xfrm>
                <a:off x="1162665" y="4264968"/>
                <a:ext cx="2558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26 Downlinks to nodes</a:t>
                </a:r>
              </a:p>
            </p:txBody>
          </p:sp>
        </p:grpSp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2A0FED69-F538-B65D-5EB7-4E9F5C467C24}"/>
                </a:ext>
              </a:extLst>
            </p:cNvPr>
            <p:cNvCxnSpPr/>
            <p:nvPr/>
          </p:nvCxnSpPr>
          <p:spPr bwMode="auto">
            <a:xfrm flipH="1" flipV="1">
              <a:off x="4795564" y="1874691"/>
              <a:ext cx="236054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633B6684-B092-C156-6A13-F62B4B73D47B}"/>
                </a:ext>
              </a:extLst>
            </p:cNvPr>
            <p:cNvCxnSpPr/>
            <p:nvPr/>
          </p:nvCxnSpPr>
          <p:spPr bwMode="auto">
            <a:xfrm flipH="1" flipV="1">
              <a:off x="4879048" y="1879195"/>
              <a:ext cx="236054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DFE74B11-11CC-361B-D5B4-C49F4F2945E2}"/>
                </a:ext>
              </a:extLst>
            </p:cNvPr>
            <p:cNvCxnSpPr/>
            <p:nvPr/>
          </p:nvCxnSpPr>
          <p:spPr bwMode="auto">
            <a:xfrm flipH="1" flipV="1">
              <a:off x="4962702" y="1884761"/>
              <a:ext cx="236054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FF8D0428-F0E1-1F98-B945-01D3153776E4}"/>
                </a:ext>
              </a:extLst>
            </p:cNvPr>
            <p:cNvCxnSpPr/>
            <p:nvPr/>
          </p:nvCxnSpPr>
          <p:spPr bwMode="auto">
            <a:xfrm flipH="1" flipV="1">
              <a:off x="5036462" y="1889209"/>
              <a:ext cx="236054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73" name="Straight Arrow Connector 72">
              <a:extLst>
                <a:ext uri="{FF2B5EF4-FFF2-40B4-BE49-F238E27FC236}">
                  <a16:creationId xmlns:a16="http://schemas.microsoft.com/office/drawing/2014/main" id="{CD1F4C6D-C183-8821-67A4-0DB288BB97BC}"/>
                </a:ext>
              </a:extLst>
            </p:cNvPr>
            <p:cNvCxnSpPr/>
            <p:nvPr/>
          </p:nvCxnSpPr>
          <p:spPr bwMode="auto">
            <a:xfrm flipH="1" flipV="1">
              <a:off x="5110222" y="1873003"/>
              <a:ext cx="236054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sp>
        <p:nvSpPr>
          <p:cNvPr id="76" name="TextBox 75">
            <a:extLst>
              <a:ext uri="{FF2B5EF4-FFF2-40B4-BE49-F238E27FC236}">
                <a16:creationId xmlns:a16="http://schemas.microsoft.com/office/drawing/2014/main" id="{F6952230-9F4D-40CB-F843-377FEED4068A}"/>
              </a:ext>
            </a:extLst>
          </p:cNvPr>
          <p:cNvSpPr txBox="1"/>
          <p:nvPr/>
        </p:nvSpPr>
        <p:spPr>
          <a:xfrm>
            <a:off x="192235" y="1322418"/>
            <a:ext cx="2757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4:1 Oversubscribed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DFA8FC3-83DB-2E32-728F-1F7B8B4EE236}"/>
              </a:ext>
            </a:extLst>
          </p:cNvPr>
          <p:cNvSpPr txBox="1"/>
          <p:nvPr/>
        </p:nvSpPr>
        <p:spPr>
          <a:xfrm>
            <a:off x="5578805" y="1397101"/>
            <a:ext cx="2416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Fully Subscribed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D8DA7F0-319F-E847-7BFC-BC9593817AE1}"/>
              </a:ext>
            </a:extLst>
          </p:cNvPr>
          <p:cNvGrpSpPr/>
          <p:nvPr/>
        </p:nvGrpSpPr>
        <p:grpSpPr>
          <a:xfrm>
            <a:off x="5443355" y="1815494"/>
            <a:ext cx="3586435" cy="3118734"/>
            <a:chOff x="3760660" y="1256657"/>
            <a:chExt cx="3586435" cy="3118734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AF40AF7B-E146-E06E-A723-54016D2E349A}"/>
                </a:ext>
              </a:extLst>
            </p:cNvPr>
            <p:cNvGrpSpPr/>
            <p:nvPr/>
          </p:nvGrpSpPr>
          <p:grpSpPr>
            <a:xfrm>
              <a:off x="3760660" y="1256657"/>
              <a:ext cx="3586435" cy="3118734"/>
              <a:chOff x="135195" y="1515566"/>
              <a:chExt cx="3586435" cy="3118734"/>
            </a:xfrm>
          </p:grpSpPr>
          <p:cxnSp>
            <p:nvCxnSpPr>
              <p:cNvPr id="85" name="Straight Arrow Connector 84">
                <a:extLst>
                  <a:ext uri="{FF2B5EF4-FFF2-40B4-BE49-F238E27FC236}">
                    <a16:creationId xmlns:a16="http://schemas.microsoft.com/office/drawing/2014/main" id="{95EFB742-273E-AB62-8536-DC73F1F29EF4}"/>
                  </a:ext>
                </a:extLst>
              </p:cNvPr>
              <p:cNvCxnSpPr/>
              <p:nvPr/>
            </p:nvCxnSpPr>
            <p:spPr bwMode="auto">
              <a:xfrm flipH="1" flipV="1">
                <a:off x="678346" y="2133600"/>
                <a:ext cx="236054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1C5BADB2-79DA-22D4-52A0-1160F7BE9004}"/>
                  </a:ext>
                </a:extLst>
              </p:cNvPr>
              <p:cNvCxnSpPr/>
              <p:nvPr/>
            </p:nvCxnSpPr>
            <p:spPr bwMode="auto">
              <a:xfrm flipH="1" flipV="1">
                <a:off x="838200" y="2133600"/>
                <a:ext cx="236054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863FEF9D-95CC-E9BB-8E00-DD6C6785685C}"/>
                  </a:ext>
                </a:extLst>
              </p:cNvPr>
              <p:cNvSpPr txBox="1"/>
              <p:nvPr/>
            </p:nvSpPr>
            <p:spPr>
              <a:xfrm>
                <a:off x="762000" y="2819400"/>
                <a:ext cx="2438400" cy="369332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HDR Switch (40 ports)</a:t>
                </a:r>
              </a:p>
            </p:txBody>
          </p:sp>
          <p:cxnSp>
            <p:nvCxnSpPr>
              <p:cNvPr id="88" name="Straight Arrow Connector 87">
                <a:extLst>
                  <a:ext uri="{FF2B5EF4-FFF2-40B4-BE49-F238E27FC236}">
                    <a16:creationId xmlns:a16="http://schemas.microsoft.com/office/drawing/2014/main" id="{E44FD903-FC16-C0AB-4D66-C1AC1A8CC874}"/>
                  </a:ext>
                </a:extLst>
              </p:cNvPr>
              <p:cNvCxnSpPr/>
              <p:nvPr/>
            </p:nvCxnSpPr>
            <p:spPr bwMode="auto">
              <a:xfrm flipH="1" flipV="1">
                <a:off x="602146" y="2133600"/>
                <a:ext cx="236054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89" name="Straight Arrow Connector 88">
                <a:extLst>
                  <a:ext uri="{FF2B5EF4-FFF2-40B4-BE49-F238E27FC236}">
                    <a16:creationId xmlns:a16="http://schemas.microsoft.com/office/drawing/2014/main" id="{3A713966-E6E1-E085-0669-07634ED60732}"/>
                  </a:ext>
                </a:extLst>
              </p:cNvPr>
              <p:cNvCxnSpPr/>
              <p:nvPr/>
            </p:nvCxnSpPr>
            <p:spPr bwMode="auto">
              <a:xfrm flipH="1" flipV="1">
                <a:off x="522219" y="2133600"/>
                <a:ext cx="236054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90" name="Straight Arrow Connector 89">
                <a:extLst>
                  <a:ext uri="{FF2B5EF4-FFF2-40B4-BE49-F238E27FC236}">
                    <a16:creationId xmlns:a16="http://schemas.microsoft.com/office/drawing/2014/main" id="{32B98B47-785C-6CF1-5D37-B3EEDEA5C800}"/>
                  </a:ext>
                </a:extLst>
              </p:cNvPr>
              <p:cNvCxnSpPr/>
              <p:nvPr/>
            </p:nvCxnSpPr>
            <p:spPr bwMode="auto">
              <a:xfrm flipH="1" flipV="1">
                <a:off x="749789" y="2133600"/>
                <a:ext cx="236054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91" name="Straight Arrow Connector 90">
                <a:extLst>
                  <a:ext uri="{FF2B5EF4-FFF2-40B4-BE49-F238E27FC236}">
                    <a16:creationId xmlns:a16="http://schemas.microsoft.com/office/drawing/2014/main" id="{1AD992C3-6341-6652-246F-29DFB3CE122B}"/>
                  </a:ext>
                </a:extLst>
              </p:cNvPr>
              <p:cNvCxnSpPr/>
              <p:nvPr/>
            </p:nvCxnSpPr>
            <p:spPr bwMode="auto">
              <a:xfrm flipH="1" flipV="1">
                <a:off x="926611" y="2133600"/>
                <a:ext cx="236054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92" name="Straight Arrow Connector 91">
                <a:extLst>
                  <a:ext uri="{FF2B5EF4-FFF2-40B4-BE49-F238E27FC236}">
                    <a16:creationId xmlns:a16="http://schemas.microsoft.com/office/drawing/2014/main" id="{89B51D37-EEA1-9754-1FCE-EEEA1F0D72E5}"/>
                  </a:ext>
                </a:extLst>
              </p:cNvPr>
              <p:cNvCxnSpPr/>
              <p:nvPr/>
            </p:nvCxnSpPr>
            <p:spPr bwMode="auto">
              <a:xfrm flipH="1" flipV="1">
                <a:off x="1010265" y="2133600"/>
                <a:ext cx="236054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93" name="Straight Arrow Connector 92">
                <a:extLst>
                  <a:ext uri="{FF2B5EF4-FFF2-40B4-BE49-F238E27FC236}">
                    <a16:creationId xmlns:a16="http://schemas.microsoft.com/office/drawing/2014/main" id="{FD26F053-4FE5-0EE3-22C1-6942C85929AA}"/>
                  </a:ext>
                </a:extLst>
              </p:cNvPr>
              <p:cNvCxnSpPr/>
              <p:nvPr/>
            </p:nvCxnSpPr>
            <p:spPr bwMode="auto">
              <a:xfrm flipH="1" flipV="1">
                <a:off x="1093919" y="2130224"/>
                <a:ext cx="236054" cy="68580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98AEFAEC-551F-197E-2CC7-6CBD662479AE}"/>
                  </a:ext>
                </a:extLst>
              </p:cNvPr>
              <p:cNvSpPr txBox="1"/>
              <p:nvPr/>
            </p:nvSpPr>
            <p:spPr>
              <a:xfrm>
                <a:off x="135195" y="1515566"/>
                <a:ext cx="2514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 Uplinks to </a:t>
                </a:r>
              </a:p>
              <a:p>
                <a:r>
                  <a:rPr lang="en-US" dirty="0"/>
                  <a:t>HDR core switch(es)</a:t>
                </a:r>
              </a:p>
            </p:txBody>
          </p:sp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6C4ED4E4-206B-2201-47F1-4841456E9A1E}"/>
                  </a:ext>
                </a:extLst>
              </p:cNvPr>
              <p:cNvCxnSpPr/>
              <p:nvPr/>
            </p:nvCxnSpPr>
            <p:spPr bwMode="auto">
              <a:xfrm>
                <a:off x="3200400" y="3188732"/>
                <a:ext cx="0" cy="10022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EEAE82F2-5A4A-614F-7DFC-E7695604F8EA}"/>
                  </a:ext>
                </a:extLst>
              </p:cNvPr>
              <p:cNvCxnSpPr/>
              <p:nvPr/>
            </p:nvCxnSpPr>
            <p:spPr bwMode="auto">
              <a:xfrm>
                <a:off x="3124200" y="3188732"/>
                <a:ext cx="0" cy="10022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8D569A7A-7727-B2E3-3C75-BA563809BE02}"/>
                  </a:ext>
                </a:extLst>
              </p:cNvPr>
              <p:cNvCxnSpPr/>
              <p:nvPr/>
            </p:nvCxnSpPr>
            <p:spPr bwMode="auto">
              <a:xfrm>
                <a:off x="3048000" y="3188732"/>
                <a:ext cx="0" cy="10022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E944E9C6-1039-8A04-D206-4D5FB647ACDB}"/>
                  </a:ext>
                </a:extLst>
              </p:cNvPr>
              <p:cNvCxnSpPr/>
              <p:nvPr/>
            </p:nvCxnSpPr>
            <p:spPr bwMode="auto">
              <a:xfrm>
                <a:off x="2971800" y="3188732"/>
                <a:ext cx="0" cy="10022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66A502E4-B43B-FC8F-BC6D-68F69B3B44A0}"/>
                  </a:ext>
                </a:extLst>
              </p:cNvPr>
              <p:cNvCxnSpPr/>
              <p:nvPr/>
            </p:nvCxnSpPr>
            <p:spPr bwMode="auto">
              <a:xfrm>
                <a:off x="1600200" y="3188732"/>
                <a:ext cx="0" cy="1002268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triangle"/>
              </a:ln>
              <a:effectLst/>
            </p:spPr>
          </p:cxnSp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84AD5C9C-9343-4C98-47A0-02EBD9C34E3C}"/>
                  </a:ext>
                </a:extLst>
              </p:cNvPr>
              <p:cNvSpPr txBox="1"/>
              <p:nvPr/>
            </p:nvSpPr>
            <p:spPr>
              <a:xfrm>
                <a:off x="2050029" y="3385913"/>
                <a:ext cx="60959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…</a:t>
                </a:r>
              </a:p>
            </p:txBody>
          </p:sp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2A5A7400-B9C0-D96F-72F2-0E432036F9AA}"/>
                  </a:ext>
                </a:extLst>
              </p:cNvPr>
              <p:cNvSpPr txBox="1"/>
              <p:nvPr/>
            </p:nvSpPr>
            <p:spPr>
              <a:xfrm>
                <a:off x="1162665" y="4264968"/>
                <a:ext cx="255896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20 Downlinks to nodes</a:t>
                </a:r>
              </a:p>
            </p:txBody>
          </p:sp>
        </p:grp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64A9D7E1-5A72-2E39-A577-437F0EBA5F8E}"/>
                </a:ext>
              </a:extLst>
            </p:cNvPr>
            <p:cNvCxnSpPr/>
            <p:nvPr/>
          </p:nvCxnSpPr>
          <p:spPr bwMode="auto">
            <a:xfrm flipH="1" flipV="1">
              <a:off x="4795564" y="1874691"/>
              <a:ext cx="236054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5B786F2B-B420-943D-7CD7-A48BB9877B5A}"/>
                </a:ext>
              </a:extLst>
            </p:cNvPr>
            <p:cNvCxnSpPr/>
            <p:nvPr/>
          </p:nvCxnSpPr>
          <p:spPr bwMode="auto">
            <a:xfrm flipH="1" flipV="1">
              <a:off x="4879048" y="1879195"/>
              <a:ext cx="236054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54E51691-BB09-4A87-B5EA-A46F0717AEE6}"/>
                </a:ext>
              </a:extLst>
            </p:cNvPr>
            <p:cNvCxnSpPr/>
            <p:nvPr/>
          </p:nvCxnSpPr>
          <p:spPr bwMode="auto">
            <a:xfrm flipH="1" flipV="1">
              <a:off x="4962702" y="1884761"/>
              <a:ext cx="236054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69EB1813-9C32-2ACA-73AC-7EA5AEC69E9C}"/>
                </a:ext>
              </a:extLst>
            </p:cNvPr>
            <p:cNvCxnSpPr/>
            <p:nvPr/>
          </p:nvCxnSpPr>
          <p:spPr bwMode="auto">
            <a:xfrm flipH="1" flipV="1">
              <a:off x="5036462" y="1889209"/>
              <a:ext cx="236054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92551ADD-AD50-F3F3-0438-7EA3A2025DF1}"/>
                </a:ext>
              </a:extLst>
            </p:cNvPr>
            <p:cNvCxnSpPr/>
            <p:nvPr/>
          </p:nvCxnSpPr>
          <p:spPr bwMode="auto">
            <a:xfrm flipH="1" flipV="1">
              <a:off x="5110222" y="1873003"/>
              <a:ext cx="236054" cy="6858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triangle"/>
            </a:ln>
            <a:effectLst/>
          </p:spPr>
        </p:cxnSp>
      </p:grp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E215F4F4-8BCE-77AE-75A7-9A7D5AD528B2}"/>
              </a:ext>
            </a:extLst>
          </p:cNvPr>
          <p:cNvCxnSpPr/>
          <p:nvPr/>
        </p:nvCxnSpPr>
        <p:spPr bwMode="auto">
          <a:xfrm flipH="1" flipV="1">
            <a:off x="7218194" y="2422971"/>
            <a:ext cx="236054" cy="685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F1328296-A963-3811-9EB9-2B0AB86013D2}"/>
              </a:ext>
            </a:extLst>
          </p:cNvPr>
          <p:cNvSpPr txBox="1"/>
          <p:nvPr/>
        </p:nvSpPr>
        <p:spPr>
          <a:xfrm>
            <a:off x="6843725" y="2501293"/>
            <a:ext cx="6095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…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A8B4B371-1CBC-1C3C-EB0D-CF1B4FEAEF45}"/>
              </a:ext>
            </a:extLst>
          </p:cNvPr>
          <p:cNvSpPr txBox="1"/>
          <p:nvPr/>
        </p:nvSpPr>
        <p:spPr>
          <a:xfrm>
            <a:off x="3231559" y="2076820"/>
            <a:ext cx="2270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2:1</a:t>
            </a:r>
          </a:p>
          <a:p>
            <a:r>
              <a:rPr lang="en-US" sz="2400" b="1" dirty="0"/>
              <a:t>Oversubscribed</a:t>
            </a:r>
          </a:p>
        </p:txBody>
      </p: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ADF9BC09-7B7C-8DB9-3958-0671936EFEF5}"/>
              </a:ext>
            </a:extLst>
          </p:cNvPr>
          <p:cNvCxnSpPr>
            <a:cxnSpLocks/>
          </p:cNvCxnSpPr>
          <p:nvPr/>
        </p:nvCxnSpPr>
        <p:spPr bwMode="auto">
          <a:xfrm>
            <a:off x="5008077" y="1568764"/>
            <a:ext cx="2033105" cy="43457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542A57FF-AC48-CB1B-8E37-76BE8D42BDF3}"/>
              </a:ext>
            </a:extLst>
          </p:cNvPr>
          <p:cNvCxnSpPr>
            <a:cxnSpLocks/>
          </p:cNvCxnSpPr>
          <p:nvPr/>
        </p:nvCxnSpPr>
        <p:spPr bwMode="auto">
          <a:xfrm>
            <a:off x="2850061" y="1397101"/>
            <a:ext cx="988128" cy="45949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13" name="TextBox 112">
            <a:extLst>
              <a:ext uri="{FF2B5EF4-FFF2-40B4-BE49-F238E27FC236}">
                <a16:creationId xmlns:a16="http://schemas.microsoft.com/office/drawing/2014/main" id="{22305191-39E6-2B97-23B4-005BC0C21374}"/>
              </a:ext>
            </a:extLst>
          </p:cNvPr>
          <p:cNvSpPr txBox="1"/>
          <p:nvPr/>
        </p:nvSpPr>
        <p:spPr>
          <a:xfrm>
            <a:off x="254989" y="4759761"/>
            <a:ext cx="4090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32 Downlinks to 32 nodes @ HDR[200],</a:t>
            </a:r>
          </a:p>
          <a:p>
            <a:r>
              <a:rPr lang="en-US" dirty="0"/>
              <a:t>32 Downlinks to 64 nodes @ HDR100</a:t>
            </a:r>
            <a:r>
              <a:rPr lang="en-US" dirty="0">
                <a:solidFill>
                  <a:schemeClr val="bg1"/>
                </a:solidFill>
              </a:rPr>
              <a:t>[],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680393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ED0FD-E2B5-5162-6146-1645AE3BC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Oversubscription Factors Can Be Weird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BB105-1969-154E-27B7-788F248A1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800600"/>
          </a:xfrm>
        </p:spPr>
        <p:txBody>
          <a:bodyPr/>
          <a:lstStyle/>
          <a:p>
            <a:r>
              <a:rPr lang="en-US" dirty="0"/>
              <a:t>The oversubscription rate might be controlled by weird factors that wouldn’t be obvious to people who aren’t in the CI business.</a:t>
            </a:r>
          </a:p>
          <a:p>
            <a:r>
              <a:rPr lang="en-US" dirty="0"/>
              <a:t>For example, for Infiniband, copper cables are </a:t>
            </a:r>
            <a:r>
              <a:rPr lang="en-US" b="1" u="sng" dirty="0"/>
              <a:t>MUCH CHEAPER </a:t>
            </a:r>
            <a:r>
              <a:rPr lang="en-US" dirty="0"/>
              <a:t>than fiber cables:</a:t>
            </a:r>
          </a:p>
          <a:p>
            <a:pPr lvl="1"/>
            <a:r>
              <a:rPr lang="en-US" dirty="0"/>
              <a:t>HDR splitter passive copper 2 m:   $303 MSRP</a:t>
            </a:r>
          </a:p>
          <a:p>
            <a:pPr lvl="1"/>
            <a:r>
              <a:rPr lang="en-US" dirty="0"/>
              <a:t>HDR splitter active   copper 3 m: $1497 MSRP (5.0 times passive)</a:t>
            </a:r>
          </a:p>
          <a:p>
            <a:pPr lvl="1"/>
            <a:r>
              <a:rPr lang="en-US" dirty="0"/>
              <a:t>HDR splitter active   fiber    3 m: $2509 MSRP (8.3 times passive)</a:t>
            </a:r>
          </a:p>
          <a:p>
            <a:pPr marL="457200" lvl="1" indent="0">
              <a:buNone/>
            </a:pPr>
            <a:r>
              <a:rPr lang="en-US" sz="1200" dirty="0">
                <a:hlinkClick r:id="rId2"/>
              </a:rPr>
              <a:t>https://store.nvidia.com/en-us/networking/store/?page=4&amp;limit=9&amp;locale=en-us&amp;category=INTERCONNECT&amp;technology=InfiniBand&amp;max_speed=HDR</a:t>
            </a:r>
            <a:endParaRPr lang="en-US" sz="1200" dirty="0"/>
          </a:p>
          <a:p>
            <a:r>
              <a:rPr lang="en-US" dirty="0"/>
              <a:t>So, it’s </a:t>
            </a:r>
            <a:r>
              <a:rPr lang="en-US" b="1" u="sng" dirty="0"/>
              <a:t>MUCH CHEAPER</a:t>
            </a:r>
            <a:r>
              <a:rPr lang="en-US" dirty="0"/>
              <a:t> to have all your nodes within 2 m of the nearest HDR top-of-rack “leaf” switches.</a:t>
            </a:r>
          </a:p>
          <a:p>
            <a:pPr lvl="1"/>
            <a:r>
              <a:rPr lang="en-US" dirty="0"/>
              <a:t>For standard racks, 64 1U compute nodes within 2 m cable run of an HDR switch is plausible, so 4:1 oversubscribed is achievable – barely.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157692-3078-EB62-F5CC-F1215FE121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Cluster Supercomputer</a:t>
            </a:r>
          </a:p>
          <a:p>
            <a:pPr>
              <a:defRPr/>
            </a:pPr>
            <a:r>
              <a:rPr lang="en-US"/>
              <a:t>Virtual Residency Workshop, Tue June 27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B06032-A06A-91C3-526A-1F1CB4A351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82773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95400"/>
            <a:ext cx="7772400" cy="1866900"/>
          </a:xfrm>
        </p:spPr>
        <p:txBody>
          <a:bodyPr/>
          <a:lstStyle/>
          <a:p>
            <a:r>
              <a:rPr lang="en-US" sz="6000" dirty="0">
                <a:ea typeface="ＭＳ Ｐゴシック" pitchFamily="1" charset="-128"/>
              </a:rPr>
              <a:t>Storage</a:t>
            </a:r>
          </a:p>
        </p:txBody>
      </p:sp>
    </p:spTree>
    <p:extLst>
      <p:ext uri="{BB962C8B-B14F-4D97-AF65-F5344CB8AC3E}">
        <p14:creationId xmlns:p14="http://schemas.microsoft.com/office/powerpoint/2010/main" val="11787510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CEA25-1A45-E644-4885-E7A3D1FF6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Storage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A276C0-5F91-6309-0601-635468A353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For storage, which of these are your top priorities?</a:t>
            </a:r>
          </a:p>
          <a:p>
            <a:r>
              <a:rPr lang="en-US" b="1" u="sng" dirty="0"/>
              <a:t>Reliability</a:t>
            </a:r>
            <a:r>
              <a:rPr lang="en-US" dirty="0"/>
              <a:t>: If your storage is down, your supercomputer is down.</a:t>
            </a:r>
          </a:p>
          <a:p>
            <a:r>
              <a:rPr lang="en-US" b="1" u="sng" dirty="0"/>
              <a:t>Capacity</a:t>
            </a:r>
            <a:r>
              <a:rPr lang="en-US" dirty="0"/>
              <a:t>: How much storage do your users need?</a:t>
            </a:r>
          </a:p>
          <a:p>
            <a:pPr lvl="1"/>
            <a:r>
              <a:rPr lang="en-US" dirty="0"/>
              <a:t>Actual answer: Unlimited!</a:t>
            </a:r>
          </a:p>
          <a:p>
            <a:pPr lvl="1"/>
            <a:r>
              <a:rPr lang="en-US" dirty="0"/>
              <a:t>Practical answer: As much as you can afford.</a:t>
            </a:r>
          </a:p>
          <a:p>
            <a:r>
              <a:rPr lang="en-US" b="1" u="sng" dirty="0"/>
              <a:t>Speed</a:t>
            </a:r>
          </a:p>
          <a:p>
            <a:pPr lvl="1"/>
            <a:r>
              <a:rPr lang="en-US" dirty="0"/>
              <a:t>High bandwidth for sequential I/O.</a:t>
            </a:r>
          </a:p>
          <a:p>
            <a:pPr lvl="1"/>
            <a:r>
              <a:rPr lang="en-US" dirty="0"/>
              <a:t>Low latency/high IOPS (I/O Operations per Second) rates for random I/O.</a:t>
            </a:r>
          </a:p>
          <a:p>
            <a:r>
              <a:rPr lang="en-US" b="1" u="sng" dirty="0"/>
              <a:t>Price</a:t>
            </a:r>
            <a:r>
              <a:rPr lang="en-US" dirty="0"/>
              <a:t> (including price per TB)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“Big, fast and cheap – pick any two!”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07C6F5-E68F-BA9E-185A-1F20BA8FAE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Cluster Supercomputer</a:t>
            </a:r>
          </a:p>
          <a:p>
            <a:pPr>
              <a:defRPr/>
            </a:pPr>
            <a:r>
              <a:rPr lang="en-US"/>
              <a:t>Virtual Residency Workshop, Tue June 27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43CBBD-8D78-E1BB-BBBA-12EE7CD6C7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41975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95400"/>
            <a:ext cx="7772400" cy="1866900"/>
          </a:xfrm>
        </p:spPr>
        <p:txBody>
          <a:bodyPr/>
          <a:lstStyle/>
          <a:p>
            <a:r>
              <a:rPr lang="en-US" sz="6000" dirty="0">
                <a:ea typeface="ＭＳ Ｐゴシック" pitchFamily="1" charset="-128"/>
              </a:rPr>
              <a:t>What is Supercomputing?</a:t>
            </a:r>
          </a:p>
        </p:txBody>
      </p:sp>
    </p:spTree>
    <p:extLst>
      <p:ext uri="{BB962C8B-B14F-4D97-AF65-F5344CB8AC3E}">
        <p14:creationId xmlns:p14="http://schemas.microsoft.com/office/powerpoint/2010/main" val="27486642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D909D-56D0-4361-8094-5BF9C55CB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Storage Hardware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CA069-5F5C-40C8-8DD5-7204EC623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Storage can be one or more of the following:</a:t>
            </a:r>
          </a:p>
          <a:p>
            <a:r>
              <a:rPr lang="en-US" dirty="0"/>
              <a:t>Commodity hardware running free storage software</a:t>
            </a:r>
          </a:p>
          <a:p>
            <a:pPr lvl="1"/>
            <a:r>
              <a:rPr lang="en-US" dirty="0"/>
              <a:t>A node full of disk drives</a:t>
            </a:r>
          </a:p>
          <a:p>
            <a:pPr lvl="1"/>
            <a:r>
              <a:rPr lang="en-US" dirty="0"/>
              <a:t>A disk enclosure directly attached to a node                             (</a:t>
            </a:r>
            <a:r>
              <a:rPr lang="en-US" b="1" i="1" u="sng" dirty="0"/>
              <a:t>JBOD</a:t>
            </a:r>
            <a:r>
              <a:rPr lang="en-US" dirty="0"/>
              <a:t>: Just a Bunch Of Disks)</a:t>
            </a:r>
          </a:p>
          <a:p>
            <a:r>
              <a:rPr lang="en-US" dirty="0"/>
              <a:t>Inexpensive chunks of storage</a:t>
            </a:r>
          </a:p>
          <a:p>
            <a:pPr lvl="1"/>
            <a:r>
              <a:rPr lang="en-US" dirty="0"/>
              <a:t>Might operate independently</a:t>
            </a:r>
          </a:p>
          <a:p>
            <a:pPr lvl="1"/>
            <a:r>
              <a:rPr lang="en-US" dirty="0"/>
              <a:t>Might be aggregated together</a:t>
            </a:r>
          </a:p>
          <a:p>
            <a:r>
              <a:rPr lang="en-US" dirty="0"/>
              <a:t>Proprietary storage system (usually big, fast, reliable and pricey)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62450-9E29-489A-8BE6-C1A9835772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0C298C-39BF-4A1D-9189-1357D93B24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83835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4C555-887F-468F-83AA-0F47B933E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Storage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09CF6-ABA7-4608-9AEC-335D837A8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46482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Storage software can be one or more of the following:</a:t>
            </a:r>
          </a:p>
          <a:p>
            <a:r>
              <a:rPr lang="en-US" dirty="0"/>
              <a:t>Network File System (NFS): Slow but reliable</a:t>
            </a:r>
          </a:p>
          <a:p>
            <a:pPr lvl="1"/>
            <a:r>
              <a:rPr lang="en-US" dirty="0"/>
              <a:t>Well-tested in a broad variety of circumstances</a:t>
            </a:r>
          </a:p>
          <a:p>
            <a:r>
              <a:rPr lang="en-US" dirty="0"/>
              <a:t>Free, possibly open source filesystem</a:t>
            </a:r>
          </a:p>
          <a:p>
            <a:pPr lvl="1"/>
            <a:r>
              <a:rPr lang="en-US" dirty="0"/>
              <a:t>Examples: Ceph, </a:t>
            </a:r>
            <a:r>
              <a:rPr lang="en-US" dirty="0" err="1"/>
              <a:t>Lustre</a:t>
            </a:r>
            <a:r>
              <a:rPr lang="en-US" dirty="0"/>
              <a:t>, </a:t>
            </a:r>
            <a:r>
              <a:rPr lang="en-US" dirty="0" err="1"/>
              <a:t>BeeGFS</a:t>
            </a:r>
            <a:r>
              <a:rPr lang="en-US" dirty="0"/>
              <a:t>, </a:t>
            </a:r>
            <a:r>
              <a:rPr lang="en-US" dirty="0" err="1"/>
              <a:t>OrangeFS</a:t>
            </a:r>
            <a:r>
              <a:rPr lang="en-US" dirty="0"/>
              <a:t>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Proprietary filesystem (only runs on one vendor’s hardware,       in some cases)</a:t>
            </a:r>
          </a:p>
          <a:p>
            <a:pPr lvl="1"/>
            <a:r>
              <a:rPr lang="en-US" dirty="0"/>
              <a:t>Examples: Storage Scale/GPFS (IBM), </a:t>
            </a:r>
            <a:r>
              <a:rPr lang="en-US" dirty="0" err="1"/>
              <a:t>WekaFS</a:t>
            </a:r>
            <a:r>
              <a:rPr lang="en-US" dirty="0"/>
              <a:t> (Weka),         </a:t>
            </a:r>
            <a:r>
              <a:rPr lang="en-US" dirty="0" err="1"/>
              <a:t>OneFS</a:t>
            </a:r>
            <a:r>
              <a:rPr lang="en-US" dirty="0"/>
              <a:t> (Isilon/EMC/Dell), </a:t>
            </a:r>
            <a:r>
              <a:rPr lang="en-US" dirty="0" err="1"/>
              <a:t>PanFS</a:t>
            </a:r>
            <a:r>
              <a:rPr lang="en-US" dirty="0"/>
              <a:t> (</a:t>
            </a:r>
            <a:r>
              <a:rPr lang="en-US" dirty="0" err="1"/>
              <a:t>Panasas</a:t>
            </a:r>
            <a:r>
              <a:rPr lang="en-US" dirty="0"/>
              <a:t>), </a:t>
            </a:r>
            <a:r>
              <a:rPr lang="en-US" b="1" dirty="0"/>
              <a:t>MANY OTHERS</a:t>
            </a:r>
            <a:endParaRPr lang="en-US" dirty="0"/>
          </a:p>
          <a:p>
            <a:r>
              <a:rPr lang="en-US" dirty="0"/>
              <a:t>Hybrid: Proprietary “appliance” running open source software</a:t>
            </a:r>
          </a:p>
          <a:p>
            <a:pPr lvl="1"/>
            <a:r>
              <a:rPr lang="en-US" dirty="0"/>
              <a:t>Examples: </a:t>
            </a:r>
            <a:r>
              <a:rPr lang="en-US" dirty="0" err="1"/>
              <a:t>DataDirect</a:t>
            </a:r>
            <a:r>
              <a:rPr lang="en-US" dirty="0"/>
              <a:t> Networks (</a:t>
            </a:r>
            <a:r>
              <a:rPr lang="en-US" dirty="0" err="1"/>
              <a:t>Lustre</a:t>
            </a:r>
            <a:r>
              <a:rPr lang="en-US" dirty="0"/>
              <a:t>), </a:t>
            </a:r>
            <a:r>
              <a:rPr lang="en-US" dirty="0" err="1"/>
              <a:t>Omnibond</a:t>
            </a:r>
            <a:r>
              <a:rPr lang="en-US" dirty="0"/>
              <a:t> (</a:t>
            </a:r>
            <a:r>
              <a:rPr lang="en-US" dirty="0" err="1"/>
              <a:t>OrangeFS</a:t>
            </a:r>
            <a:r>
              <a:rPr lang="en-US" dirty="0"/>
              <a:t>)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E2E4F-914C-4B4B-9223-265E7D646A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FB4B2A-F443-4796-AA5D-66963B1C4B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0740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ABE12-423B-A8F7-FE89-2538FDB1C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Storage Filesystems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C3311-4B13-32A8-A789-08CC0A8760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43138"/>
            <a:ext cx="8839200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u="sng" dirty="0"/>
              <a:t>Home</a:t>
            </a:r>
            <a:r>
              <a:rPr lang="en-US" dirty="0"/>
              <a:t>: (very) small, simple (e.g., NFS), dedicated, persistent</a:t>
            </a:r>
          </a:p>
          <a:p>
            <a:pPr lvl="1">
              <a:spcBef>
                <a:spcPts val="0"/>
              </a:spcBef>
            </a:pPr>
            <a:r>
              <a:rPr lang="en-US" dirty="0"/>
              <a:t>Scripts, software, small input files – </a:t>
            </a:r>
            <a:r>
              <a:rPr lang="en-US" b="1" u="sng" dirty="0"/>
              <a:t>NOT</a:t>
            </a:r>
            <a:r>
              <a:rPr lang="en-US" dirty="0"/>
              <a:t> bulk datasets.</a:t>
            </a:r>
          </a:p>
          <a:p>
            <a:pPr lvl="1">
              <a:spcBef>
                <a:spcPts val="0"/>
              </a:spcBef>
            </a:pPr>
            <a:r>
              <a:rPr lang="en-US" dirty="0"/>
              <a:t>Typically </a:t>
            </a:r>
            <a:r>
              <a:rPr lang="en-US" b="1" u="sng" dirty="0"/>
              <a:t>IS</a:t>
            </a:r>
            <a:r>
              <a:rPr lang="en-US" dirty="0"/>
              <a:t> backed up regularly.</a:t>
            </a:r>
          </a:p>
          <a:p>
            <a:pPr lvl="2">
              <a:spcBef>
                <a:spcPts val="0"/>
              </a:spcBef>
            </a:pPr>
            <a:r>
              <a:rPr lang="en-US" dirty="0"/>
              <a:t>Nightly </a:t>
            </a:r>
            <a:r>
              <a:rPr lang="en-US" b="1" i="1" u="sng" dirty="0"/>
              <a:t>incremental</a:t>
            </a:r>
            <a:r>
              <a:rPr lang="en-US" dirty="0"/>
              <a:t>:   copy all files that are new or changed.</a:t>
            </a:r>
          </a:p>
          <a:p>
            <a:pPr lvl="2">
              <a:spcBef>
                <a:spcPts val="0"/>
              </a:spcBef>
            </a:pPr>
            <a:r>
              <a:rPr lang="en-US" dirty="0"/>
              <a:t>Occasional </a:t>
            </a:r>
            <a:r>
              <a:rPr lang="en-US" b="1" i="1" u="sng" dirty="0"/>
              <a:t>full dump</a:t>
            </a:r>
            <a:r>
              <a:rPr lang="en-US" dirty="0"/>
              <a:t>: copy all files (weekly, monthly, </a:t>
            </a:r>
            <a:r>
              <a:rPr lang="en-US" dirty="0" err="1"/>
              <a:t>etc</a:t>
            </a:r>
            <a:r>
              <a:rPr lang="en-US" dirty="0"/>
              <a:t>).</a:t>
            </a:r>
          </a:p>
          <a:p>
            <a:pPr>
              <a:spcBef>
                <a:spcPts val="0"/>
              </a:spcBef>
            </a:pPr>
            <a:r>
              <a:rPr lang="en-US" b="1" u="sng" dirty="0"/>
              <a:t>Scratch</a:t>
            </a:r>
            <a:r>
              <a:rPr lang="en-US" dirty="0"/>
              <a:t>: big, fast, shared, temporary</a:t>
            </a:r>
          </a:p>
          <a:p>
            <a:pPr lvl="1">
              <a:spcBef>
                <a:spcPts val="0"/>
              </a:spcBef>
            </a:pPr>
            <a:r>
              <a:rPr lang="en-US" dirty="0"/>
              <a:t>Typically </a:t>
            </a:r>
            <a:r>
              <a:rPr lang="en-US" b="1" u="sng" dirty="0"/>
              <a:t>NOT</a:t>
            </a:r>
            <a:r>
              <a:rPr lang="en-US" dirty="0"/>
              <a:t> backed up.</a:t>
            </a:r>
          </a:p>
          <a:p>
            <a:pPr lvl="1">
              <a:spcBef>
                <a:spcPts val="0"/>
              </a:spcBef>
            </a:pPr>
            <a:r>
              <a:rPr lang="en-US" dirty="0"/>
              <a:t>Do you need a parallel filesystem?</a:t>
            </a:r>
          </a:p>
          <a:p>
            <a:pPr lvl="2">
              <a:spcBef>
                <a:spcPts val="0"/>
              </a:spcBef>
            </a:pPr>
            <a:r>
              <a:rPr lang="en-US" dirty="0"/>
              <a:t>Do you have sufficient staff and/or 3</a:t>
            </a:r>
            <a:r>
              <a:rPr lang="en-US" baseline="30000" dirty="0"/>
              <a:t>rd</a:t>
            </a:r>
            <a:r>
              <a:rPr lang="en-US" dirty="0"/>
              <a:t> party support (might be pricey)?</a:t>
            </a:r>
          </a:p>
          <a:p>
            <a:pPr lvl="1">
              <a:spcBef>
                <a:spcPts val="0"/>
              </a:spcBef>
            </a:pPr>
            <a:r>
              <a:rPr lang="en-US" dirty="0"/>
              <a:t>How big? (Depends on budget, workload and purge policy.)</a:t>
            </a:r>
          </a:p>
          <a:p>
            <a:pPr lvl="1">
              <a:spcBef>
                <a:spcPts val="0"/>
              </a:spcBef>
            </a:pPr>
            <a:r>
              <a:rPr lang="en-US" dirty="0"/>
              <a:t>How to prioritize size versus speed versus reliability versus cost?</a:t>
            </a:r>
          </a:p>
          <a:p>
            <a:pPr>
              <a:spcBef>
                <a:spcPts val="0"/>
              </a:spcBef>
            </a:pPr>
            <a:r>
              <a:rPr lang="en-US" b="1" u="sng" dirty="0"/>
              <a:t>Work/project</a:t>
            </a:r>
            <a:r>
              <a:rPr lang="en-US" dirty="0"/>
              <a:t>: dedicated, persistent storage – </a:t>
            </a:r>
            <a:r>
              <a:rPr lang="en-US" b="1" u="sng" dirty="0"/>
              <a:t>MAYBE</a:t>
            </a:r>
          </a:p>
          <a:p>
            <a:pPr lvl="1">
              <a:spcBef>
                <a:spcPts val="0"/>
              </a:spcBef>
            </a:pPr>
            <a:r>
              <a:rPr lang="en-US" dirty="0"/>
              <a:t>Might be backed up, or might not – It’s pricey to back up multiple PB!</a:t>
            </a:r>
          </a:p>
          <a:p>
            <a:pPr>
              <a:spcBef>
                <a:spcPts val="0"/>
              </a:spcBef>
            </a:pPr>
            <a:r>
              <a:rPr lang="en-US" b="1" u="sng" dirty="0"/>
              <a:t>Archive</a:t>
            </a:r>
            <a:r>
              <a:rPr lang="en-US" dirty="0"/>
              <a:t>: Where’s the long-term parking lot for users’ big datasets?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B080E6-C46D-8297-8B8D-09DBDE0718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Cluster Supercomputer</a:t>
            </a:r>
          </a:p>
          <a:p>
            <a:pPr>
              <a:defRPr/>
            </a:pPr>
            <a:r>
              <a:rPr lang="en-US"/>
              <a:t>Virtual Residency Workshop, Tue June 27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4585B7-56D4-AA12-E14B-A67A381C13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50033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8BDD2-A0E5-DBCE-D58D-921CCDD74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Backup, Archive, Mirror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C4C86-A609-D744-18F9-EC2128DEBC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896" y="1167584"/>
            <a:ext cx="8839200" cy="48006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i="1" u="sng" dirty="0"/>
              <a:t>Backup</a:t>
            </a:r>
            <a:r>
              <a:rPr lang="en-US" dirty="0"/>
              <a:t>: Nightly “incremental” of all files that are new or changed in the past 24 hours; occasional “full dump” of all files.</a:t>
            </a:r>
          </a:p>
          <a:p>
            <a:pPr lvl="1">
              <a:spcBef>
                <a:spcPts val="0"/>
              </a:spcBef>
            </a:pPr>
            <a:r>
              <a:rPr lang="en-US" dirty="0"/>
              <a:t>Destination files of the same filename can exist in multiple versions.</a:t>
            </a:r>
          </a:p>
          <a:p>
            <a:pPr lvl="1">
              <a:spcBef>
                <a:spcPts val="0"/>
              </a:spcBef>
            </a:pPr>
            <a:r>
              <a:rPr lang="en-US" dirty="0"/>
              <a:t>Deleting a file from the source </a:t>
            </a:r>
            <a:r>
              <a:rPr lang="en-US" b="1" dirty="0"/>
              <a:t>EVENTUALLY</a:t>
            </a:r>
            <a:r>
              <a:rPr lang="en-US" dirty="0"/>
              <a:t> (not immediately) deletes the same file (all versions) from the destination.</a:t>
            </a:r>
          </a:p>
          <a:p>
            <a:pPr>
              <a:spcBef>
                <a:spcPts val="0"/>
              </a:spcBef>
            </a:pPr>
            <a:r>
              <a:rPr lang="en-US" b="1" i="1" u="sng" dirty="0"/>
              <a:t>Archive</a:t>
            </a:r>
            <a:r>
              <a:rPr lang="en-US" dirty="0"/>
              <a:t>: “Write once, read seldom.” On some archives, files     have to be uploaded to the archive by the file owner intentionally.</a:t>
            </a:r>
          </a:p>
          <a:p>
            <a:pPr lvl="1">
              <a:spcBef>
                <a:spcPts val="0"/>
              </a:spcBef>
            </a:pPr>
            <a:r>
              <a:rPr lang="en-US" dirty="0"/>
              <a:t>Files of the same filename exist in a single (most recent) version only.</a:t>
            </a:r>
          </a:p>
          <a:p>
            <a:pPr lvl="1">
              <a:spcBef>
                <a:spcPts val="0"/>
              </a:spcBef>
            </a:pPr>
            <a:r>
              <a:rPr lang="en-US" dirty="0"/>
              <a:t>Deleting a file from the source has zero effect on the destination copy; deleting the destination copy is a manual task by the file owner      (and has zero effect on the source copy, if it still exists).</a:t>
            </a:r>
          </a:p>
          <a:p>
            <a:pPr>
              <a:spcBef>
                <a:spcPts val="0"/>
              </a:spcBef>
            </a:pPr>
            <a:r>
              <a:rPr lang="en-US" b="1" i="1" u="sng" dirty="0"/>
              <a:t>Mirror</a:t>
            </a:r>
            <a:r>
              <a:rPr lang="en-US" dirty="0"/>
              <a:t>: Identical source and destination (within a small time lag).</a:t>
            </a:r>
          </a:p>
          <a:p>
            <a:pPr lvl="1">
              <a:spcBef>
                <a:spcPts val="0"/>
              </a:spcBef>
            </a:pPr>
            <a:r>
              <a:rPr lang="en-US" dirty="0"/>
              <a:t>One version of the file in each place.</a:t>
            </a:r>
          </a:p>
          <a:p>
            <a:pPr lvl="1">
              <a:spcBef>
                <a:spcPts val="0"/>
              </a:spcBef>
            </a:pPr>
            <a:r>
              <a:rPr lang="en-US" dirty="0"/>
              <a:t>Deleting one deletes the other (within a small time lag).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506CF0-BFC0-2452-8E79-B135C77E47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Cluster Supercomputer</a:t>
            </a:r>
          </a:p>
          <a:p>
            <a:pPr>
              <a:defRPr/>
            </a:pPr>
            <a:r>
              <a:rPr lang="en-US"/>
              <a:t>Virtual Residency Workshop, Tue June 27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56F404-536B-1284-D380-6E55AA6CFEB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3536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8ED32-DDD8-B1F6-8B24-E576084D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/>
              <a:t>Storage Causes the Most Outages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D848F-3938-D8E9-17CB-75B17C15B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 cluster supercomputers, the number one cause of        unscheduled outages is storage problems.</a:t>
            </a:r>
          </a:p>
          <a:p>
            <a:r>
              <a:rPr lang="en-US" dirty="0"/>
              <a:t>Advanced Cyberinfrastructure Coordination Ecosystem:   Services &amp; Support (ACCESS) unscheduled outages                                Sep 1 2022 - June 22 2023:</a:t>
            </a:r>
          </a:p>
          <a:p>
            <a:pPr lvl="1"/>
            <a:r>
              <a:rPr lang="en-US" dirty="0"/>
              <a:t>Storage: 6 of 11 (2 Stampede, 1 Delta, 3 Anvil)</a:t>
            </a:r>
          </a:p>
          <a:p>
            <a:pPr lvl="1"/>
            <a:r>
              <a:rPr lang="en-US" dirty="0"/>
              <a:t>ACCESS ticketing system: 2</a:t>
            </a:r>
          </a:p>
          <a:p>
            <a:pPr lvl="1"/>
            <a:r>
              <a:rPr lang="en-US" dirty="0"/>
              <a:t>Coolant outage: 1</a:t>
            </a:r>
          </a:p>
          <a:p>
            <a:pPr lvl="1"/>
            <a:r>
              <a:rPr lang="en-US" dirty="0"/>
              <a:t>Multifactor Authentication: 1</a:t>
            </a:r>
          </a:p>
          <a:p>
            <a:pPr lvl="1"/>
            <a:r>
              <a:rPr lang="en-US" dirty="0"/>
              <a:t>Network: 1</a:t>
            </a:r>
          </a:p>
          <a:p>
            <a:pPr marL="0" indent="0">
              <a:buNone/>
            </a:pPr>
            <a:r>
              <a:rPr lang="en-US" sz="1200" dirty="0">
                <a:hlinkClick r:id="rId2"/>
              </a:rPr>
              <a:t>https://operations.access-ci.org/infrastructure_news</a:t>
            </a:r>
            <a:endParaRPr lang="en-US" sz="1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F06221-C10E-842B-B6F9-7D8E462669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Cluster Supercomputer</a:t>
            </a:r>
          </a:p>
          <a:p>
            <a:pPr>
              <a:defRPr/>
            </a:pPr>
            <a:r>
              <a:rPr lang="en-US"/>
              <a:t>Virtual Residency Workshop, Tue June 27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ACAE5C-4DE9-8B3B-8A47-E57ABECE69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4020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8ED32-DDD8-B1F6-8B24-E576084D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/>
              <a:t>Storage Causes the Most Outages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D848F-3938-D8E9-17CB-75B17C15B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On cluster supercomputers, the number one cause of        unscheduled outages is storage problems.</a:t>
            </a:r>
          </a:p>
          <a:p>
            <a:r>
              <a:rPr lang="en-US" dirty="0"/>
              <a:t>Purdue Rosen Ctr for Advanced Computing unscheduled outages Apr 1 2022 - March 31 2023:</a:t>
            </a:r>
          </a:p>
          <a:p>
            <a:pPr lvl="1"/>
            <a:r>
              <a:rPr lang="en-US" dirty="0"/>
              <a:t>Storage: 11 of 20</a:t>
            </a:r>
          </a:p>
          <a:p>
            <a:pPr lvl="1"/>
            <a:r>
              <a:rPr lang="en-US" dirty="0"/>
              <a:t>Power/Cooling: 5</a:t>
            </a:r>
          </a:p>
          <a:p>
            <a:pPr lvl="1"/>
            <a:r>
              <a:rPr lang="en-US" dirty="0"/>
              <a:t>Remote desktop: 1</a:t>
            </a:r>
          </a:p>
          <a:p>
            <a:pPr lvl="1"/>
            <a:r>
              <a:rPr lang="en-US" dirty="0"/>
              <a:t>Open OnDemand: 1</a:t>
            </a:r>
          </a:p>
          <a:p>
            <a:pPr lvl="1"/>
            <a:r>
              <a:rPr lang="en-US" dirty="0"/>
              <a:t>Gateway for interactive jobs: 1</a:t>
            </a:r>
          </a:p>
          <a:p>
            <a:pPr lvl="1"/>
            <a:r>
              <a:rPr lang="en-US" dirty="0"/>
              <a:t>Data ingress/egress: 1</a:t>
            </a:r>
          </a:p>
          <a:p>
            <a:pPr marL="0" indent="0">
              <a:buNone/>
            </a:pPr>
            <a:r>
              <a:rPr lang="en-US" sz="1200" dirty="0">
                <a:hlinkClick r:id="rId2"/>
              </a:rPr>
              <a:t>https://www.rcac.purdue.edu/news/outages-and-maintenance?state=all&amp;order_dir=desc</a:t>
            </a:r>
            <a:endParaRPr lang="en-US" sz="1200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F06221-C10E-842B-B6F9-7D8E462669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Cluster Supercomputer</a:t>
            </a:r>
          </a:p>
          <a:p>
            <a:pPr>
              <a:defRPr/>
            </a:pPr>
            <a:r>
              <a:rPr lang="en-US"/>
              <a:t>Virtual Residency Workshop, Tue June 27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ACAE5C-4DE9-8B3B-8A47-E57ABECE69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98008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EF0DD1-9344-5D81-A6D7-34154819E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Multiple Storage Hardware Systems?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7D2A3-9027-2FC1-AD60-4A66F94D6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64" y="1203156"/>
            <a:ext cx="8686800" cy="4648200"/>
          </a:xfrm>
        </p:spPr>
        <p:txBody>
          <a:bodyPr/>
          <a:lstStyle/>
          <a:p>
            <a:r>
              <a:rPr lang="en-US" dirty="0"/>
              <a:t>What’s your budget for storage?</a:t>
            </a:r>
          </a:p>
          <a:p>
            <a:r>
              <a:rPr lang="en-US" dirty="0"/>
              <a:t>Where should you put all of your filesystems?</a:t>
            </a:r>
          </a:p>
          <a:p>
            <a:pPr lvl="1"/>
            <a:r>
              <a:rPr lang="en-US" dirty="0"/>
              <a:t>On a single physical storage hardware system for all?</a:t>
            </a:r>
          </a:p>
          <a:p>
            <a:pPr lvl="1"/>
            <a:r>
              <a:rPr lang="en-US" dirty="0"/>
              <a:t>On a separate physical storage hardware systems for each?</a:t>
            </a:r>
          </a:p>
          <a:p>
            <a:pPr lvl="1"/>
            <a:r>
              <a:rPr lang="en-US" dirty="0"/>
              <a:t>Somewhere in between?</a:t>
            </a:r>
          </a:p>
          <a:p>
            <a:r>
              <a:rPr lang="en-US" dirty="0"/>
              <a:t>Different users can have different usage patterns:</a:t>
            </a:r>
          </a:p>
          <a:p>
            <a:pPr lvl="1"/>
            <a:r>
              <a:rPr lang="en-US" dirty="0"/>
              <a:t>Mostly sequential reads (e.g., some bioscience codes)</a:t>
            </a:r>
          </a:p>
          <a:p>
            <a:pPr lvl="2"/>
            <a:r>
              <a:rPr lang="en-US" dirty="0"/>
              <a:t>Sequential =&gt; small numbers of large I/O transactions</a:t>
            </a:r>
          </a:p>
          <a:p>
            <a:pPr lvl="1"/>
            <a:r>
              <a:rPr lang="en-US" dirty="0"/>
              <a:t>Mostly sequential writes (e.g., transport codes like weather, CFD)</a:t>
            </a:r>
          </a:p>
          <a:p>
            <a:pPr lvl="1"/>
            <a:r>
              <a:rPr lang="en-US" dirty="0"/>
              <a:t>Mostly random reads (e.g., machine learning)</a:t>
            </a:r>
          </a:p>
          <a:p>
            <a:pPr lvl="1"/>
            <a:r>
              <a:rPr lang="en-US" dirty="0"/>
              <a:t>Mostly random writes (e.g., codes with poorly designed I/O)</a:t>
            </a:r>
          </a:p>
          <a:p>
            <a:r>
              <a:rPr lang="en-US" dirty="0"/>
              <a:t>It’s very difficult to optimize a single physical storage system     for all of these usage patterns.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1BE19-A0DD-BC97-D489-E5D8B6281E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Cluster Supercomputer</a:t>
            </a:r>
          </a:p>
          <a:p>
            <a:pPr>
              <a:defRPr/>
            </a:pPr>
            <a:r>
              <a:rPr lang="en-US"/>
              <a:t>Virtual Residency Workshop, Tue June 27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A3910A-7C9D-872A-5754-19963D530F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5213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73700-1526-F61E-7DF9-C34DA38E6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Multiple Storage Hardware Systems?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5515-AF2F-A779-9D9F-FC3C73682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38570"/>
            <a:ext cx="8763000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What’s your budget for storage?</a:t>
            </a:r>
          </a:p>
          <a:p>
            <a:pPr>
              <a:spcBef>
                <a:spcPts val="0"/>
              </a:spcBef>
            </a:pPr>
            <a:r>
              <a:rPr lang="en-US" dirty="0"/>
              <a:t>How high availability do you need?</a:t>
            </a:r>
          </a:p>
          <a:p>
            <a:pPr lvl="1">
              <a:spcBef>
                <a:spcPts val="0"/>
              </a:spcBef>
            </a:pPr>
            <a:r>
              <a:rPr lang="en-US" b="1" i="1" u="sng" dirty="0"/>
              <a:t>RAID</a:t>
            </a:r>
            <a:r>
              <a:rPr lang="en-US" dirty="0"/>
              <a:t>: Redundant Array of Independent (or Inexpensive) Disks: Multiple disk drives pretending to be a single big, fast disk drive</a:t>
            </a:r>
          </a:p>
          <a:p>
            <a:pPr lvl="2">
              <a:spcBef>
                <a:spcPts val="0"/>
              </a:spcBef>
            </a:pPr>
            <a:r>
              <a:rPr lang="en-US" u="sng" dirty="0"/>
              <a:t>RAID 0</a:t>
            </a:r>
            <a:r>
              <a:rPr lang="en-US" dirty="0"/>
              <a:t>: </a:t>
            </a:r>
            <a:r>
              <a:rPr lang="en-US" b="1" i="1" u="sng" dirty="0"/>
              <a:t>Striping</a:t>
            </a:r>
            <a:r>
              <a:rPr lang="en-US" dirty="0"/>
              <a:t>: Any failed drive loses all your data forever:       bigger and faster than a single drive, but </a:t>
            </a:r>
            <a:r>
              <a:rPr lang="en-US" b="1" u="sng" dirty="0"/>
              <a:t>FAR LESS RELIABLE</a:t>
            </a:r>
            <a:r>
              <a:rPr lang="en-US" dirty="0"/>
              <a:t>.</a:t>
            </a:r>
          </a:p>
          <a:p>
            <a:pPr lvl="2">
              <a:spcBef>
                <a:spcPts val="0"/>
              </a:spcBef>
            </a:pPr>
            <a:r>
              <a:rPr lang="en-US" u="sng" dirty="0"/>
              <a:t>RAID 1</a:t>
            </a:r>
            <a:r>
              <a:rPr lang="en-US" dirty="0"/>
              <a:t>: </a:t>
            </a:r>
            <a:r>
              <a:rPr lang="en-US" b="1" i="1" u="sng" dirty="0"/>
              <a:t>Mirroring</a:t>
            </a:r>
            <a:r>
              <a:rPr lang="en-US" dirty="0"/>
              <a:t> (2 identical drives): One failed drive is invisible to users, </a:t>
            </a:r>
            <a:r>
              <a:rPr lang="en-US" b="1" dirty="0"/>
              <a:t>BUT</a:t>
            </a:r>
            <a:r>
              <a:rPr lang="en-US" dirty="0"/>
              <a:t> if both drives fail, RAID1 loses all your data forever.</a:t>
            </a:r>
          </a:p>
          <a:p>
            <a:pPr lvl="2">
              <a:spcBef>
                <a:spcPts val="0"/>
              </a:spcBef>
            </a:pPr>
            <a:r>
              <a:rPr lang="en-US" u="sng" dirty="0"/>
              <a:t>RAID10</a:t>
            </a:r>
            <a:r>
              <a:rPr lang="en-US" dirty="0"/>
              <a:t>: RAID1 + RAID0: Highly resilient but </a:t>
            </a:r>
            <a:r>
              <a:rPr lang="en-US" b="1" u="sng" dirty="0"/>
              <a:t>EXPENSIVE</a:t>
            </a:r>
            <a:r>
              <a:rPr lang="en-US" dirty="0"/>
              <a:t>! (double)</a:t>
            </a:r>
            <a:endParaRPr lang="en-US" b="1" u="sng" dirty="0"/>
          </a:p>
          <a:p>
            <a:pPr lvl="2">
              <a:spcBef>
                <a:spcPts val="0"/>
              </a:spcBef>
            </a:pPr>
            <a:r>
              <a:rPr lang="en-US" u="sng" dirty="0"/>
              <a:t>RAID 5</a:t>
            </a:r>
            <a:r>
              <a:rPr lang="en-US" dirty="0"/>
              <a:t>: 1 drive’s worth of redundancy: losing 2 drives at the same time loses data and access – a failed drive takes ~1 day of rebuild time per TB of capacity per drive, so losing 2 drives is high probability – </a:t>
            </a:r>
            <a:r>
              <a:rPr lang="en-US" b="1" u="sng" dirty="0"/>
              <a:t>RISKY</a:t>
            </a:r>
            <a:r>
              <a:rPr lang="en-US" u="sng" dirty="0"/>
              <a:t>!</a:t>
            </a:r>
            <a:endParaRPr lang="en-US" dirty="0"/>
          </a:p>
          <a:p>
            <a:pPr lvl="2">
              <a:spcBef>
                <a:spcPts val="0"/>
              </a:spcBef>
            </a:pPr>
            <a:r>
              <a:rPr lang="en-US" u="sng" dirty="0"/>
              <a:t>RAID 6</a:t>
            </a:r>
            <a:r>
              <a:rPr lang="en-US" dirty="0"/>
              <a:t>: 2 drives’ worth of redundancy: losing 3 drives at the same time loses data and access – losing 3 drives is low</a:t>
            </a:r>
            <a:r>
              <a:rPr lang="en-US" b="1" u="sng" dirty="0"/>
              <a:t>er</a:t>
            </a:r>
            <a:r>
              <a:rPr lang="en-US" dirty="0"/>
              <a:t> probability.</a:t>
            </a:r>
          </a:p>
          <a:p>
            <a:pPr lvl="3">
              <a:spcBef>
                <a:spcPts val="0"/>
              </a:spcBef>
            </a:pPr>
            <a:r>
              <a:rPr lang="en-US" dirty="0"/>
              <a:t>For RAID5 and RAID6, redundancy means extra data to rebuild from     (via complicated math).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466E54-EE77-1776-7BFF-CD28279323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Cluster Supercomputer</a:t>
            </a:r>
          </a:p>
          <a:p>
            <a:pPr>
              <a:defRPr/>
            </a:pPr>
            <a:r>
              <a:rPr lang="en-US"/>
              <a:t>Virtual Residency Workshop, Tue June 27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19D0B-ED8D-5334-3AA5-77FF97B9FE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8790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73700-1526-F61E-7DF9-C34DA38E6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Multiple Storage Hardware Systems?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FA5515-AF2F-A779-9D9F-FC3C73682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191120"/>
            <a:ext cx="8915400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What’s your budget for storage?</a:t>
            </a:r>
          </a:p>
          <a:p>
            <a:pPr>
              <a:spcBef>
                <a:spcPts val="0"/>
              </a:spcBef>
            </a:pPr>
            <a:r>
              <a:rPr lang="en-US" dirty="0"/>
              <a:t>How high availability do you need (and can you afford)?</a:t>
            </a:r>
          </a:p>
          <a:p>
            <a:pPr lvl="1">
              <a:spcBef>
                <a:spcPts val="0"/>
              </a:spcBef>
            </a:pPr>
            <a:r>
              <a:rPr lang="en-US" b="1" i="1" u="sng" dirty="0"/>
              <a:t>ZFS</a:t>
            </a:r>
            <a:r>
              <a:rPr lang="en-US" dirty="0"/>
              <a:t> (originally Zettabyte File System)</a:t>
            </a:r>
          </a:p>
          <a:p>
            <a:pPr lvl="2">
              <a:spcBef>
                <a:spcPts val="0"/>
              </a:spcBef>
            </a:pPr>
            <a:r>
              <a:rPr lang="en-US" b="1" i="1" u="sng" dirty="0"/>
              <a:t>RAID-Z</a:t>
            </a:r>
            <a:r>
              <a:rPr lang="en-US" dirty="0"/>
              <a:t>:   Like RAID5 (1 drive’s worth of redundancy)</a:t>
            </a:r>
          </a:p>
          <a:p>
            <a:pPr lvl="2">
              <a:spcBef>
                <a:spcPts val="0"/>
              </a:spcBef>
            </a:pPr>
            <a:r>
              <a:rPr lang="en-US" b="1" i="1" u="sng" dirty="0"/>
              <a:t>RAID-Z2</a:t>
            </a:r>
            <a:r>
              <a:rPr lang="en-US" dirty="0"/>
              <a:t>: Like RAID6 (2 drives’ worth of redundancy)</a:t>
            </a:r>
          </a:p>
          <a:p>
            <a:pPr lvl="2">
              <a:spcBef>
                <a:spcPts val="0"/>
              </a:spcBef>
            </a:pPr>
            <a:r>
              <a:rPr lang="en-US" b="1" i="1" u="sng" dirty="0"/>
              <a:t>RAID-Z3</a:t>
            </a:r>
            <a:r>
              <a:rPr lang="en-US" dirty="0"/>
              <a:t>:                       </a:t>
            </a:r>
            <a:r>
              <a:rPr lang="en-US" sz="1000" dirty="0"/>
              <a:t> </a:t>
            </a:r>
            <a:r>
              <a:rPr lang="en-US" dirty="0"/>
              <a:t>3 drives’ worth of redundancy</a:t>
            </a:r>
            <a:endParaRPr lang="en-US" b="1" i="1" u="sng" dirty="0"/>
          </a:p>
          <a:p>
            <a:pPr lvl="1">
              <a:spcBef>
                <a:spcPts val="0"/>
              </a:spcBef>
            </a:pPr>
            <a:r>
              <a:rPr lang="en-US" b="1" i="1" u="sng" dirty="0"/>
              <a:t>Erasure Coding</a:t>
            </a:r>
            <a:r>
              <a:rPr lang="en-US" dirty="0"/>
              <a:t>: Like RAID, but:</a:t>
            </a:r>
          </a:p>
          <a:p>
            <a:pPr lvl="2">
              <a:spcBef>
                <a:spcPts val="0"/>
              </a:spcBef>
            </a:pPr>
            <a:r>
              <a:rPr lang="en-US" dirty="0"/>
              <a:t>you can have as many drives’ worth of redundancy as you want;</a:t>
            </a:r>
          </a:p>
          <a:p>
            <a:pPr lvl="2">
              <a:spcBef>
                <a:spcPts val="0"/>
              </a:spcBef>
            </a:pPr>
            <a:r>
              <a:rPr lang="en-US" dirty="0"/>
              <a:t>rebuild times are much faster (minutes or hours instead of days or weeks).</a:t>
            </a:r>
          </a:p>
          <a:p>
            <a:pPr lvl="2">
              <a:spcBef>
                <a:spcPts val="0"/>
              </a:spcBef>
            </a:pPr>
            <a:r>
              <a:rPr lang="en-US" dirty="0"/>
              <a:t>Example: Ceph</a:t>
            </a:r>
          </a:p>
          <a:p>
            <a:pPr lvl="3">
              <a:spcBef>
                <a:spcPts val="0"/>
              </a:spcBef>
            </a:pPr>
            <a:r>
              <a:rPr lang="en-US" dirty="0"/>
              <a:t>On Ceph, erasure coding runs half as fast as replication.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466E54-EE77-1776-7BFF-CD28279323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Cluster Supercomputer</a:t>
            </a:r>
          </a:p>
          <a:p>
            <a:pPr>
              <a:defRPr/>
            </a:pPr>
            <a:r>
              <a:rPr lang="en-US"/>
              <a:t>Virtual Residency Workshop, Tue June 27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019D0B-ED8D-5334-3AA5-77FF97B9FE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1136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0F5B6-33AE-712A-566E-413D4D24A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Multiple Storage Hardware Systems?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3B5C13-6214-B5E0-4185-D35E64C05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203156"/>
            <a:ext cx="8915400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What’s your budget for storage?</a:t>
            </a:r>
          </a:p>
          <a:p>
            <a:pPr>
              <a:spcBef>
                <a:spcPts val="0"/>
              </a:spcBef>
            </a:pPr>
            <a:r>
              <a:rPr lang="en-US" dirty="0"/>
              <a:t>If all your filesystems are on the same physical storage hardware system, then a failure of that system leaves your supercomputer completely dead and useless, until you can restart that filesystem.</a:t>
            </a:r>
          </a:p>
          <a:p>
            <a:pPr lvl="1">
              <a:spcBef>
                <a:spcPts val="0"/>
              </a:spcBef>
            </a:pPr>
            <a:r>
              <a:rPr lang="en-US" dirty="0"/>
              <a:t>Restart time might depend on when the failure happened (e.g., Xmas).</a:t>
            </a:r>
          </a:p>
          <a:p>
            <a:pPr>
              <a:spcBef>
                <a:spcPts val="0"/>
              </a:spcBef>
            </a:pPr>
            <a:r>
              <a:rPr lang="en-US" dirty="0"/>
              <a:t>If every filesystem is on a separate physical storage system,         then a failure on one of them leaves the rest running.</a:t>
            </a:r>
          </a:p>
          <a:p>
            <a:pPr lvl="1">
              <a:spcBef>
                <a:spcPts val="0"/>
              </a:spcBef>
            </a:pPr>
            <a:r>
              <a:rPr lang="en-US" dirty="0"/>
              <a:t>If you lose the home filesystem, then all users are dead,                       so the supercomputer is totally dead anyway.</a:t>
            </a:r>
          </a:p>
          <a:p>
            <a:pPr lvl="1">
              <a:spcBef>
                <a:spcPts val="0"/>
              </a:spcBef>
            </a:pPr>
            <a:r>
              <a:rPr lang="en-US" dirty="0"/>
              <a:t>If you lose the scratch filesystem, most users are dead,                         so the supercomputer is mostly dead anyway.</a:t>
            </a:r>
          </a:p>
          <a:p>
            <a:pPr lvl="1">
              <a:spcBef>
                <a:spcPts val="0"/>
              </a:spcBef>
            </a:pPr>
            <a:r>
              <a:rPr lang="en-US" dirty="0"/>
              <a:t>If your supercomputer budget is small, this might be okay –                  a limited amount of research is affected by such downtimes.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B7DC1-CEFF-3D25-F5E7-B823E29720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Cluster Supercomputer</a:t>
            </a:r>
          </a:p>
          <a:p>
            <a:pPr>
              <a:defRPr/>
            </a:pPr>
            <a:r>
              <a:rPr lang="en-US"/>
              <a:t>Virtual Residency Workshop, Tue June 27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4E849B-ABA6-FFC4-FAD3-F8A1706FB0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79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C12BC63-871F-4FE1-B85F-508FF7319C40}" type="slidenum">
              <a:rPr lang="en-US"/>
              <a:pPr/>
              <a:t>5</a:t>
            </a:fld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is Supercomputing?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2762" y="1219200"/>
            <a:ext cx="8270876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b="1" i="1" u="sng" dirty="0">
                <a:solidFill>
                  <a:srgbClr val="008000"/>
                </a:solidFill>
              </a:rPr>
              <a:t>Supercomputing</a:t>
            </a:r>
            <a:r>
              <a:rPr lang="en-US" dirty="0"/>
              <a:t> is the </a:t>
            </a:r>
            <a:r>
              <a:rPr lang="en-US" b="1" u="sng" dirty="0"/>
              <a:t>biggest, fastest computing</a:t>
            </a:r>
            <a:r>
              <a:rPr lang="en-US" dirty="0"/>
              <a:t>                </a:t>
            </a:r>
            <a:r>
              <a:rPr lang="en-US" b="1" u="sng" dirty="0"/>
              <a:t>right this minute</a:t>
            </a:r>
            <a:r>
              <a:rPr lang="en-US" dirty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Likewise, a </a:t>
            </a:r>
            <a:r>
              <a:rPr lang="en-US" b="1" i="1" u="sng" dirty="0">
                <a:solidFill>
                  <a:srgbClr val="008000"/>
                </a:solidFill>
              </a:rPr>
              <a:t>supercomputer</a:t>
            </a:r>
            <a:r>
              <a:rPr lang="en-US" i="1" dirty="0"/>
              <a:t> </a:t>
            </a:r>
            <a:r>
              <a:rPr lang="en-US" dirty="0"/>
              <a:t>is one of the biggest, fastest computers right this minute.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dirty="0"/>
              <a:t>So, the definition of supercomputing is </a:t>
            </a:r>
            <a:r>
              <a:rPr lang="en-US" b="1" u="sng" dirty="0"/>
              <a:t>constantly changing</a:t>
            </a:r>
            <a:r>
              <a:rPr lang="en-US" dirty="0"/>
              <a:t>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b="1" u="sng" dirty="0"/>
              <a:t>Rule of Thumb</a:t>
            </a:r>
            <a:r>
              <a:rPr lang="en-US" dirty="0"/>
              <a:t>:  A supercomputer is typically                            at least 100 times as powerful as a desktop or laptop PC.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b="1" u="sng" dirty="0"/>
              <a:t>Jargon</a:t>
            </a:r>
            <a:r>
              <a:rPr lang="en-US" dirty="0"/>
              <a:t>: Supercomputing is also known as                              </a:t>
            </a:r>
            <a:r>
              <a:rPr lang="en-US" b="1" i="1" u="sng" dirty="0">
                <a:solidFill>
                  <a:srgbClr val="008000"/>
                </a:solidFill>
              </a:rPr>
              <a:t>High Performance Computing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b="1" dirty="0">
                <a:solidFill>
                  <a:srgbClr val="008000"/>
                </a:solidFill>
              </a:rPr>
              <a:t>(HPC)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or         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b="1" i="1" u="sng" dirty="0">
                <a:solidFill>
                  <a:srgbClr val="008000"/>
                </a:solidFill>
              </a:rPr>
              <a:t>Cyberinfrastructure</a:t>
            </a:r>
            <a:r>
              <a:rPr lang="en-US" dirty="0">
                <a:solidFill>
                  <a:srgbClr val="008000"/>
                </a:solidFill>
              </a:rPr>
              <a:t> (</a:t>
            </a:r>
            <a:r>
              <a:rPr lang="en-US" b="1" dirty="0">
                <a:solidFill>
                  <a:srgbClr val="008000"/>
                </a:solidFill>
              </a:rPr>
              <a:t>CI</a:t>
            </a:r>
            <a:r>
              <a:rPr lang="en-US" dirty="0">
                <a:solidFill>
                  <a:srgbClr val="008000"/>
                </a:solidFill>
              </a:rPr>
              <a:t>, National Science Foundation term).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15366" name="Rectangle 3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4D514-A451-179B-2615-A2A8C180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/>
              <a:t>Multiple Storage Hardware Systems? #5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AB3BA-FE11-9F10-FF2B-A597AE497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696" y="1136784"/>
            <a:ext cx="8518942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What’s your budget for storage?</a:t>
            </a:r>
          </a:p>
          <a:p>
            <a:pPr>
              <a:spcBef>
                <a:spcPts val="0"/>
              </a:spcBef>
            </a:pPr>
            <a:r>
              <a:rPr lang="en-US" dirty="0"/>
              <a:t>What if you split each of your storage filesystems into     multiple separate physical storage hardware subsystems?</a:t>
            </a:r>
          </a:p>
          <a:p>
            <a:pPr lvl="1">
              <a:spcBef>
                <a:spcPts val="0"/>
              </a:spcBef>
            </a:pPr>
            <a:r>
              <a:rPr lang="en-US" dirty="0"/>
              <a:t>N</a:t>
            </a:r>
            <a:r>
              <a:rPr lang="en-US" baseline="-25000" dirty="0"/>
              <a:t>h</a:t>
            </a:r>
            <a:r>
              <a:rPr lang="en-US" dirty="0"/>
              <a:t> home storage subsystems, each with ~1/N</a:t>
            </a:r>
            <a:r>
              <a:rPr lang="en-US" baseline="-25000" dirty="0"/>
              <a:t>h</a:t>
            </a:r>
            <a:r>
              <a:rPr lang="en-US" dirty="0"/>
              <a:t> of the users.</a:t>
            </a:r>
          </a:p>
          <a:p>
            <a:pPr lvl="1">
              <a:spcBef>
                <a:spcPts val="0"/>
              </a:spcBef>
            </a:pPr>
            <a:r>
              <a:rPr lang="en-US" dirty="0"/>
              <a:t>N</a:t>
            </a:r>
            <a:r>
              <a:rPr lang="en-US" baseline="-25000" dirty="0"/>
              <a:t>s</a:t>
            </a:r>
            <a:r>
              <a:rPr lang="en-US" dirty="0"/>
              <a:t> scratch storage subsystems, each with ~1/N</a:t>
            </a:r>
            <a:r>
              <a:rPr lang="en-US" baseline="-25000" dirty="0"/>
              <a:t>s</a:t>
            </a:r>
            <a:r>
              <a:rPr lang="en-US" dirty="0"/>
              <a:t> of the users.</a:t>
            </a:r>
          </a:p>
          <a:p>
            <a:pPr lvl="2">
              <a:spcBef>
                <a:spcPts val="0"/>
              </a:spcBef>
            </a:pPr>
            <a:r>
              <a:rPr lang="en-US" dirty="0"/>
              <a:t>Or, some scratch subsystems optimized for sequential I/O (bandwidth) and others for random I/O (IOPS = I/O </a:t>
            </a:r>
            <a:r>
              <a:rPr lang="en-US" dirty="0" err="1"/>
              <a:t>OPerations</a:t>
            </a:r>
            <a:r>
              <a:rPr lang="en-US" dirty="0"/>
              <a:t> per Second).</a:t>
            </a:r>
          </a:p>
          <a:p>
            <a:pPr lvl="1">
              <a:spcBef>
                <a:spcPts val="0"/>
              </a:spcBef>
            </a:pPr>
            <a:r>
              <a:rPr lang="en-US" dirty="0"/>
              <a:t>If a filesystem fails, the other ~(N-1)/N users can still run!</a:t>
            </a:r>
          </a:p>
          <a:p>
            <a:pPr>
              <a:spcBef>
                <a:spcPts val="0"/>
              </a:spcBef>
            </a:pPr>
            <a:r>
              <a:rPr lang="en-US" dirty="0"/>
              <a:t>What about redundancy at the physical system level?</a:t>
            </a:r>
          </a:p>
          <a:p>
            <a:pPr lvl="1">
              <a:spcBef>
                <a:spcPts val="0"/>
              </a:spcBef>
            </a:pPr>
            <a:r>
              <a:rPr lang="en-US" dirty="0"/>
              <a:t>If you’re doing servers full of disk drives, or JBODs attached to servers, this can be relatively affordable.</a:t>
            </a:r>
          </a:p>
          <a:p>
            <a:pPr lvl="1">
              <a:spcBef>
                <a:spcPts val="0"/>
              </a:spcBef>
            </a:pPr>
            <a:r>
              <a:rPr lang="en-US" dirty="0"/>
              <a:t>You can have 2 servers full of disk drives mirror each other,          but this doubles the cost.</a:t>
            </a:r>
          </a:p>
          <a:p>
            <a:pPr lvl="1">
              <a:spcBef>
                <a:spcPts val="0"/>
              </a:spcBef>
            </a:pPr>
            <a:r>
              <a:rPr lang="en-US" dirty="0"/>
              <a:t>How much redundancy do you need, to ensure that                            a failure doesn’t lead to excessive downtime?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883274-2F7E-B327-9825-BDEEA03A02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Cluster Supercomputer</a:t>
            </a:r>
          </a:p>
          <a:p>
            <a:pPr>
              <a:defRPr/>
            </a:pPr>
            <a:r>
              <a:rPr lang="en-US"/>
              <a:t>Virtual Residency Workshop, Tue June 27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F3E60E-7D3F-715D-0B99-517085DB1B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62838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95400"/>
            <a:ext cx="7772400" cy="1866900"/>
          </a:xfrm>
        </p:spPr>
        <p:txBody>
          <a:bodyPr/>
          <a:lstStyle/>
          <a:p>
            <a:r>
              <a:rPr lang="en-US" sz="6000" dirty="0">
                <a:ea typeface="ＭＳ Ｐゴシック" pitchFamily="1" charset="-128"/>
              </a:rPr>
              <a:t>Software</a:t>
            </a:r>
          </a:p>
        </p:txBody>
      </p:sp>
    </p:spTree>
    <p:extLst>
      <p:ext uri="{BB962C8B-B14F-4D97-AF65-F5344CB8AC3E}">
        <p14:creationId xmlns:p14="http://schemas.microsoft.com/office/powerpoint/2010/main" val="201892425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DA010-9CE5-43FF-A2EE-667A84A52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Cluster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1DE5A-6500-4FA9-B502-AC451B606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User applications (science research software)</a:t>
            </a:r>
          </a:p>
          <a:p>
            <a:r>
              <a:rPr lang="en-US" dirty="0"/>
              <a:t>Operating System (usually Linux/Unix)</a:t>
            </a:r>
          </a:p>
          <a:p>
            <a:r>
              <a:rPr lang="en-US" dirty="0"/>
              <a:t>Batch scheduler</a:t>
            </a:r>
          </a:p>
          <a:p>
            <a:pPr lvl="1"/>
            <a:r>
              <a:rPr lang="en-US" dirty="0"/>
              <a:t>Free: e.g., </a:t>
            </a:r>
            <a:r>
              <a:rPr lang="en-US" dirty="0" err="1"/>
              <a:t>Slurm</a:t>
            </a:r>
            <a:r>
              <a:rPr lang="en-US" dirty="0"/>
              <a:t>, </a:t>
            </a:r>
            <a:r>
              <a:rPr lang="en-US" dirty="0" err="1"/>
              <a:t>OpenPBS</a:t>
            </a:r>
            <a:r>
              <a:rPr lang="en-US" dirty="0"/>
              <a:t>, </a:t>
            </a:r>
            <a:r>
              <a:rPr lang="en-US" dirty="0" err="1"/>
              <a:t>HTCondor</a:t>
            </a:r>
            <a:endParaRPr lang="en-US" dirty="0"/>
          </a:p>
          <a:p>
            <a:pPr lvl="1"/>
            <a:r>
              <a:rPr lang="en-US" dirty="0"/>
              <a:t>Proprietary: e.g., LSF, </a:t>
            </a:r>
            <a:r>
              <a:rPr lang="en-US" dirty="0" err="1"/>
              <a:t>LoadLeveler</a:t>
            </a:r>
            <a:r>
              <a:rPr lang="en-US" dirty="0"/>
              <a:t>, </a:t>
            </a:r>
            <a:r>
              <a:rPr lang="en-US" dirty="0" err="1"/>
              <a:t>Univa</a:t>
            </a:r>
            <a:r>
              <a:rPr lang="en-US" dirty="0"/>
              <a:t> Grid Engine, </a:t>
            </a:r>
            <a:r>
              <a:rPr lang="en-US" dirty="0" err="1"/>
              <a:t>PBSpro</a:t>
            </a:r>
            <a:r>
              <a:rPr lang="en-US" dirty="0"/>
              <a:t>, Moab</a:t>
            </a:r>
          </a:p>
          <a:p>
            <a:r>
              <a:rPr lang="en-US" dirty="0"/>
              <a:t>Compilers</a:t>
            </a:r>
          </a:p>
          <a:p>
            <a:r>
              <a:rPr lang="en-US" dirty="0"/>
              <a:t>User database</a:t>
            </a:r>
          </a:p>
          <a:p>
            <a:r>
              <a:rPr lang="en-US" dirty="0"/>
              <a:t>Provisioning/Disk imaging</a:t>
            </a:r>
          </a:p>
          <a:p>
            <a:r>
              <a:rPr lang="en-US" dirty="0"/>
              <a:t>... and so much more!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C25AC5-D6C7-4808-8AE3-914E1F28121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4BBA83-A0D9-4588-B5F9-4AD1244AA3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050611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BFCB2-1FFF-F3AB-C701-28F4E80F9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Batch?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690E07-D012-46BA-F07D-E746727C4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1600"/>
            <a:ext cx="8402638" cy="4648200"/>
          </a:xfrm>
        </p:spPr>
        <p:txBody>
          <a:bodyPr/>
          <a:lstStyle/>
          <a:p>
            <a:r>
              <a:rPr lang="en-US" b="1" u="sng" dirty="0"/>
              <a:t>Q</a:t>
            </a:r>
            <a:r>
              <a:rPr lang="en-US" dirty="0"/>
              <a:t>: Why do we use batch computing on a cluster supercomputer, instead of running interactively like on a normal computer?</a:t>
            </a:r>
          </a:p>
          <a:p>
            <a:r>
              <a:rPr lang="en-US" b="1" u="sng" dirty="0"/>
              <a:t>A</a:t>
            </a:r>
            <a:r>
              <a:rPr lang="en-US" dirty="0"/>
              <a:t>: The same answer as for everything else: </a:t>
            </a:r>
            <a:r>
              <a:rPr lang="en-US" b="1" u="sng" dirty="0"/>
              <a:t>MONEY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Specifically, a cluster supercomputer is typically                     much more expensive than a single-user computer –                     so it needs to be fully subscribed all day every day.</a:t>
            </a:r>
          </a:p>
          <a:p>
            <a:pPr lvl="1"/>
            <a:r>
              <a:rPr lang="en-US" dirty="0"/>
              <a:t>Meaning, jobs have to run even when their owners are asleep     (and many jobs have long duration, so that’ll happen anyway).</a:t>
            </a:r>
          </a:p>
          <a:p>
            <a:pPr lvl="1"/>
            <a:r>
              <a:rPr lang="en-US" dirty="0"/>
              <a:t>In most cases, there are many users of the supercomputer, because supercomputers typically are </a:t>
            </a:r>
            <a:r>
              <a:rPr lang="en-US" b="1" u="sng" dirty="0"/>
              <a:t>popular</a:t>
            </a:r>
            <a:r>
              <a:rPr lang="en-US" dirty="0"/>
              <a:t> (if not, they get shut down).</a:t>
            </a:r>
          </a:p>
          <a:p>
            <a:pPr lvl="1"/>
            <a:r>
              <a:rPr lang="en-US" dirty="0"/>
              <a:t>For each user, their deadline is the only deadline in the world     that matters.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40D2DB-218D-CF62-4BF2-E95AD26670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Cluster Supercomputer</a:t>
            </a:r>
          </a:p>
          <a:p>
            <a:pPr>
              <a:defRPr/>
            </a:pPr>
            <a:r>
              <a:rPr lang="en-US"/>
              <a:t>Virtual Residency Workshop, Tue June 27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03F972-47EE-5C1C-0346-A644360E9A8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924131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26DF7-03E0-563E-56E0-A5B179F55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Batch?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933B56-30A2-F958-2E8A-EBD7CF736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03154"/>
            <a:ext cx="8402638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u="sng" dirty="0"/>
              <a:t>Scenario #1: NO BATCH SYSTEM</a:t>
            </a:r>
          </a:p>
          <a:p>
            <a:pPr>
              <a:spcBef>
                <a:spcPts val="0"/>
              </a:spcBef>
            </a:pPr>
            <a:r>
              <a:rPr lang="en-US" dirty="0"/>
              <a:t>Suppose a user wants to run a job on a supercomputer.</a:t>
            </a:r>
          </a:p>
          <a:p>
            <a:pPr>
              <a:spcBef>
                <a:spcPts val="0"/>
              </a:spcBef>
            </a:pPr>
            <a:r>
              <a:rPr lang="en-US" dirty="0"/>
              <a:t>If there’s no batch system, then they’ll run that job, interactively, on whichever compute node(s) they want.</a:t>
            </a:r>
          </a:p>
          <a:p>
            <a:pPr>
              <a:spcBef>
                <a:spcPts val="0"/>
              </a:spcBef>
            </a:pPr>
            <a:r>
              <a:rPr lang="en-US" dirty="0"/>
              <a:t>But so will lots of other users, at the same time.</a:t>
            </a:r>
          </a:p>
          <a:p>
            <a:pPr>
              <a:spcBef>
                <a:spcPts val="0"/>
              </a:spcBef>
            </a:pPr>
            <a:r>
              <a:rPr lang="en-US" dirty="0"/>
              <a:t>So the compute nodes will get very slowed down (</a:t>
            </a:r>
            <a:r>
              <a:rPr lang="en-US" b="1" i="1" u="sng" dirty="0"/>
              <a:t>thrashing</a:t>
            </a:r>
            <a:r>
              <a:rPr lang="en-US" dirty="0"/>
              <a:t> among the many processes) – maybe the nodes will even crash!</a:t>
            </a:r>
          </a:p>
          <a:p>
            <a:pPr lvl="1">
              <a:spcBef>
                <a:spcPts val="0"/>
              </a:spcBef>
            </a:pPr>
            <a:r>
              <a:rPr lang="en-US" dirty="0"/>
              <a:t>Infiniband can be especially sensitive to this.</a:t>
            </a:r>
          </a:p>
          <a:p>
            <a:pPr>
              <a:spcBef>
                <a:spcPts val="0"/>
              </a:spcBef>
            </a:pPr>
            <a:r>
              <a:rPr lang="en-US" dirty="0"/>
              <a:t>In that case, all of those users will be angry.</a:t>
            </a:r>
          </a:p>
          <a:p>
            <a:pPr>
              <a:spcBef>
                <a:spcPts val="0"/>
              </a:spcBef>
            </a:pPr>
            <a:r>
              <a:rPr lang="en-US" dirty="0"/>
              <a:t>Those users will send hate mail to the HPC center director.</a:t>
            </a:r>
          </a:p>
          <a:p>
            <a:pPr lvl="1">
              <a:spcBef>
                <a:spcPts val="0"/>
              </a:spcBef>
            </a:pPr>
            <a:r>
              <a:rPr lang="en-US" dirty="0"/>
              <a:t>The director can’t help, because there’s no batch system!</a:t>
            </a:r>
          </a:p>
          <a:p>
            <a:pPr>
              <a:spcBef>
                <a:spcPts val="0"/>
              </a:spcBef>
            </a:pPr>
            <a:r>
              <a:rPr lang="en-US" dirty="0"/>
              <a:t>So then the users will send hate mail to the director’s boss.</a:t>
            </a:r>
          </a:p>
          <a:p>
            <a:pPr>
              <a:spcBef>
                <a:spcPts val="0"/>
              </a:spcBef>
            </a:pPr>
            <a:r>
              <a:rPr lang="en-US" dirty="0"/>
              <a:t>Eventually, the boss will fire the director: too much hate mail!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860875-596B-762B-F90C-4C5D8D963E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Cluster Supercomputer</a:t>
            </a:r>
          </a:p>
          <a:p>
            <a:pPr>
              <a:defRPr/>
            </a:pPr>
            <a:r>
              <a:rPr lang="en-US"/>
              <a:t>Virtual Residency Workshop, Tue June 27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858F12-D90C-C25F-4112-81DC2F44CE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84638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8972E-6C1D-75DD-6497-98CCACE2E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Batch?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C2906-2684-0C4F-C1FC-D4C806092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71600"/>
            <a:ext cx="8915400" cy="4648200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b="1" u="sng" dirty="0"/>
              <a:t>Scenario #2: Batch by Hand</a:t>
            </a:r>
          </a:p>
          <a:p>
            <a:pPr>
              <a:spcBef>
                <a:spcPts val="0"/>
              </a:spcBef>
            </a:pPr>
            <a:r>
              <a:rPr lang="en-US" dirty="0"/>
              <a:t>Each user e-mails the director a description of how they want to run: runtime duration, number of nodes/cores, amount of RAM, etc.</a:t>
            </a:r>
          </a:p>
          <a:p>
            <a:pPr>
              <a:spcBef>
                <a:spcPts val="0"/>
              </a:spcBef>
            </a:pPr>
            <a:r>
              <a:rPr lang="en-US" dirty="0"/>
              <a:t>The director uses a calendar to determine                                    which job runs on which nodes, and when.</a:t>
            </a:r>
          </a:p>
          <a:p>
            <a:pPr>
              <a:spcBef>
                <a:spcPts val="0"/>
              </a:spcBef>
            </a:pPr>
            <a:r>
              <a:rPr lang="en-US" dirty="0"/>
              <a:t>But, each user’s deadline is the only deadline that matters (to them).</a:t>
            </a:r>
          </a:p>
          <a:p>
            <a:pPr>
              <a:spcBef>
                <a:spcPts val="0"/>
              </a:spcBef>
            </a:pPr>
            <a:r>
              <a:rPr lang="en-US" dirty="0"/>
              <a:t>So, they’ll ask the director to bump them up in the schedule.</a:t>
            </a:r>
          </a:p>
          <a:p>
            <a:pPr>
              <a:spcBef>
                <a:spcPts val="0"/>
              </a:spcBef>
            </a:pPr>
            <a:r>
              <a:rPr lang="en-US" dirty="0"/>
              <a:t>The director can’t do that for everyone all the time, but         everyone all the time wants the director to do it – for themselves.</a:t>
            </a:r>
          </a:p>
          <a:p>
            <a:pPr>
              <a:spcBef>
                <a:spcPts val="0"/>
              </a:spcBef>
            </a:pPr>
            <a:r>
              <a:rPr lang="en-US" dirty="0"/>
              <a:t>So, all the users are angry at the director again!</a:t>
            </a:r>
          </a:p>
          <a:p>
            <a:pPr>
              <a:spcBef>
                <a:spcPts val="0"/>
              </a:spcBef>
            </a:pPr>
            <a:r>
              <a:rPr lang="en-US" dirty="0"/>
              <a:t>The boss gets tons of hate mail about the director!</a:t>
            </a:r>
          </a:p>
          <a:p>
            <a:pPr>
              <a:spcBef>
                <a:spcPts val="0"/>
              </a:spcBef>
            </a:pPr>
            <a:r>
              <a:rPr lang="en-US" dirty="0"/>
              <a:t>The director gets fired!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8B0A77-B5CE-5245-7BA2-7C3AB44AF0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Cluster Supercomputer</a:t>
            </a:r>
          </a:p>
          <a:p>
            <a:pPr>
              <a:defRPr/>
            </a:pPr>
            <a:r>
              <a:rPr lang="en-US"/>
              <a:t>Virtual Residency Workshop, Tue June 27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DD25E-8689-8384-F5C1-51C2105DC4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2601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EE59CB-4140-4E08-C8EA-D41DEF9FF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Batch?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94F8E-0A78-6CB6-374D-D86B594B8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a way to manage all these user requests so that              no user gets angry, so that the director won’t get fired.</a:t>
            </a:r>
          </a:p>
          <a:p>
            <a:r>
              <a:rPr lang="en-US" dirty="0"/>
              <a:t>Who is the only “person” who can do the scheduling without everyone getting angry with them? </a:t>
            </a:r>
            <a:r>
              <a:rPr lang="en-US" b="1" dirty="0"/>
              <a:t>SOFTWARE!</a:t>
            </a:r>
            <a:endParaRPr lang="en-US" dirty="0"/>
          </a:p>
          <a:p>
            <a:r>
              <a:rPr lang="en-US" dirty="0"/>
              <a:t>So, the best solution is a piece of software that does the scheduling for everyone, as fairly as possible.</a:t>
            </a:r>
          </a:p>
          <a:p>
            <a:pPr lvl="1"/>
            <a:r>
              <a:rPr lang="en-US" dirty="0"/>
              <a:t>We call this a </a:t>
            </a:r>
            <a:r>
              <a:rPr lang="en-US" b="1" i="1" u="sng" dirty="0"/>
              <a:t>batch scheduler</a:t>
            </a:r>
            <a:r>
              <a:rPr lang="en-US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873758-7FE7-A7B3-BBA1-6709693E6D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Cluster Supercomputer</a:t>
            </a:r>
          </a:p>
          <a:p>
            <a:pPr>
              <a:defRPr/>
            </a:pPr>
            <a:r>
              <a:rPr lang="en-US"/>
              <a:t>Virtual Residency Workshop, Tue June 27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5571BE-2137-302B-C54C-CF592DA9F8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399372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CEE7B-EF14-7085-C5D4-F57AD9372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Users to Need Batch?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DF1F8-B90A-C5B3-65A2-CE1C556E5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</a:t>
            </a:r>
            <a:r>
              <a:rPr lang="en-US" dirty="0"/>
              <a:t>: How many users are needed on a supercomputer in order to need a batch scheduler?</a:t>
            </a:r>
          </a:p>
          <a:p>
            <a:r>
              <a:rPr lang="en-US" b="1" dirty="0"/>
              <a:t>A</a:t>
            </a:r>
            <a:r>
              <a:rPr lang="en-US" dirty="0"/>
              <a:t>: </a:t>
            </a:r>
            <a:r>
              <a:rPr lang="en-US" b="1" u="sng" dirty="0"/>
              <a:t>TWO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This applies to condominium queues too!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E55D55-351A-EAD1-1500-ED71C14154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33EB26-EDFB-6CCC-BB1B-9F2BD0304B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69683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95400"/>
            <a:ext cx="7772400" cy="1866900"/>
          </a:xfrm>
        </p:spPr>
        <p:txBody>
          <a:bodyPr/>
          <a:lstStyle/>
          <a:p>
            <a:r>
              <a:rPr lang="en-US" sz="6000" dirty="0">
                <a:ea typeface="ＭＳ Ｐゴシック" pitchFamily="1" charset="-128"/>
              </a:rPr>
              <a:t>Facility</a:t>
            </a:r>
          </a:p>
        </p:txBody>
      </p:sp>
    </p:spTree>
    <p:extLst>
      <p:ext uri="{BB962C8B-B14F-4D97-AF65-F5344CB8AC3E}">
        <p14:creationId xmlns:p14="http://schemas.microsoft.com/office/powerpoint/2010/main" val="15325505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36D04-FF3F-96E7-DC98-F7D47BB92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Facility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A04FF-C1C2-8F9A-2DB2-E703BD1BA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130" y="1150885"/>
            <a:ext cx="8686800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u="sng" dirty="0"/>
              <a:t>Space</a:t>
            </a:r>
            <a:r>
              <a:rPr lang="en-US" dirty="0"/>
              <a:t>: How many Rack Units (RU or just U) do you need?</a:t>
            </a:r>
          </a:p>
          <a:p>
            <a:pPr lvl="1">
              <a:spcBef>
                <a:spcPts val="0"/>
              </a:spcBef>
            </a:pPr>
            <a:r>
              <a:rPr lang="en-US" dirty="0"/>
              <a:t>1U = 2 feet wide by 3 to 4 feet deep by 1.75 inches high</a:t>
            </a:r>
          </a:p>
          <a:p>
            <a:pPr>
              <a:spcBef>
                <a:spcPts val="0"/>
              </a:spcBef>
            </a:pPr>
            <a:r>
              <a:rPr lang="en-US" b="1" u="sng" dirty="0"/>
              <a:t>Power</a:t>
            </a:r>
            <a:r>
              <a:rPr lang="en-US" dirty="0"/>
              <a:t>: How many KW do you need?</a:t>
            </a:r>
          </a:p>
          <a:p>
            <a:pPr lvl="1">
              <a:spcBef>
                <a:spcPts val="0"/>
              </a:spcBef>
            </a:pPr>
            <a:r>
              <a:rPr lang="en-US" dirty="0"/>
              <a:t>You need to get, from the manufacturer, the wattage for                 each configuration of node, network switch and storage subsystem.</a:t>
            </a:r>
          </a:p>
          <a:p>
            <a:pPr>
              <a:spcBef>
                <a:spcPts val="0"/>
              </a:spcBef>
            </a:pPr>
            <a:r>
              <a:rPr lang="en-US" b="1" u="sng" dirty="0"/>
              <a:t>Cooling</a:t>
            </a:r>
            <a:r>
              <a:rPr lang="en-US" dirty="0"/>
              <a:t>: How many tons/BTU/KW do you need?</a:t>
            </a:r>
          </a:p>
          <a:p>
            <a:pPr lvl="1">
              <a:spcBef>
                <a:spcPts val="0"/>
              </a:spcBef>
            </a:pPr>
            <a:r>
              <a:rPr lang="en-US" dirty="0"/>
              <a:t>1 </a:t>
            </a:r>
            <a:r>
              <a:rPr lang="en-US" b="1" i="1" u="sng" dirty="0"/>
              <a:t>ton</a:t>
            </a:r>
            <a:r>
              <a:rPr lang="en-US" dirty="0"/>
              <a:t> of cooling is the amount of cooling needed                               to keep 1 ton of dry ice from melting.</a:t>
            </a:r>
          </a:p>
          <a:p>
            <a:pPr lvl="1">
              <a:spcBef>
                <a:spcPts val="0"/>
              </a:spcBef>
            </a:pPr>
            <a:r>
              <a:rPr lang="en-US" dirty="0"/>
              <a:t>1 ton of cooling = 12,000 British Thermal Units (BTUs)</a:t>
            </a:r>
          </a:p>
          <a:p>
            <a:pPr lvl="1">
              <a:spcBef>
                <a:spcPts val="0"/>
              </a:spcBef>
            </a:pPr>
            <a:r>
              <a:rPr lang="en-US" dirty="0"/>
              <a:t>1 ton of cooling = 3.52 KW of cooling </a:t>
            </a:r>
            <a:r>
              <a:rPr lang="en-US" sz="1000" dirty="0">
                <a:hlinkClick r:id="rId2"/>
              </a:rPr>
              <a:t>https://www.rapidtables.com/convert/power/ton-to-kw.html</a:t>
            </a:r>
            <a:endParaRPr lang="en-US" sz="1000" dirty="0"/>
          </a:p>
          <a:p>
            <a:pPr>
              <a:spcBef>
                <a:spcPts val="0"/>
              </a:spcBef>
            </a:pPr>
            <a:r>
              <a:rPr lang="en-US" b="1" u="sng" dirty="0"/>
              <a:t>Network</a:t>
            </a:r>
            <a:r>
              <a:rPr lang="en-US" dirty="0"/>
              <a:t>: How much world-facing connectivity (and redundancy) does your supercomputer need?</a:t>
            </a:r>
          </a:p>
          <a:p>
            <a:pPr>
              <a:spcBef>
                <a:spcPts val="0"/>
              </a:spcBef>
            </a:pPr>
            <a:r>
              <a:rPr lang="en-US" b="1" u="sng" dirty="0"/>
              <a:t>Other</a:t>
            </a:r>
            <a:r>
              <a:rPr lang="en-US" dirty="0"/>
              <a:t>: Fire suppression, weight limit, sizes of hallways and doors, loading dock, elevator, uninterruptible power supply/generator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DFDE7B-DB57-7CCF-3B31-6BE3B471E3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B38FA2-487D-6578-4D55-231AB70DF89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9971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Cluster Supercomputer</a:t>
            </a:r>
          </a:p>
          <a:p>
            <a:r>
              <a:rPr lang="en-US" dirty="0"/>
              <a:t>Virtual Residency Workshop, Tue June 27 2023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5953FF5-2905-489D-AD30-C4407F6A8606}" type="slidenum">
              <a:rPr lang="en-US"/>
              <a:pPr/>
              <a:t>6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is Supercomputing About?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212725" y="2166938"/>
            <a:ext cx="1235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en-US" sz="2400">
              <a:latin typeface="Tahoma" pitchFamily="34" charset="0"/>
            </a:endParaRPr>
          </a:p>
        </p:txBody>
      </p:sp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2209800" y="1600200"/>
            <a:ext cx="1981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chemeClr val="folHlink"/>
                </a:solidFill>
              </a:rPr>
              <a:t>Size</a:t>
            </a: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5486400" y="1600200"/>
            <a:ext cx="2209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000" b="1">
                <a:solidFill>
                  <a:schemeClr val="folHlink"/>
                </a:solidFill>
              </a:rPr>
              <a:t>Speed</a:t>
            </a:r>
          </a:p>
        </p:txBody>
      </p:sp>
      <p:sp>
        <p:nvSpPr>
          <p:cNvPr id="16392" name="Rectangle 4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6393" name="Picture 48" descr="MCj0356149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962400"/>
            <a:ext cx="3048000" cy="107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58" descr="MCAN04303_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2438400"/>
            <a:ext cx="3876675" cy="288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60" descr="MCj0287159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0600" y="5334000"/>
            <a:ext cx="898525" cy="62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6" name="Text Box 61"/>
          <p:cNvSpPr txBox="1">
            <a:spLocks noChangeArrowheads="1"/>
          </p:cNvSpPr>
          <p:nvPr/>
        </p:nvSpPr>
        <p:spPr bwMode="auto">
          <a:xfrm>
            <a:off x="5540375" y="5530850"/>
            <a:ext cx="1371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folHlink"/>
                </a:solidFill>
              </a:rPr>
              <a:t>Laptop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95400"/>
            <a:ext cx="7772400" cy="1866900"/>
          </a:xfrm>
        </p:spPr>
        <p:txBody>
          <a:bodyPr/>
          <a:lstStyle/>
          <a:p>
            <a:r>
              <a:rPr lang="en-US" sz="6000" dirty="0">
                <a:ea typeface="ＭＳ Ｐゴシック" pitchFamily="1" charset="-128"/>
              </a:rPr>
              <a:t>Why Cluster Supercomputers?</a:t>
            </a:r>
          </a:p>
        </p:txBody>
      </p:sp>
    </p:spTree>
    <p:extLst>
      <p:ext uri="{BB962C8B-B14F-4D97-AF65-F5344CB8AC3E}">
        <p14:creationId xmlns:p14="http://schemas.microsoft.com/office/powerpoint/2010/main" val="17949512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Cluster Supercomputer</a:t>
            </a:r>
          </a:p>
          <a:p>
            <a:r>
              <a:rPr lang="en-US" dirty="0"/>
              <a:t>Virtual Residency Workshop, Tue June 27 2023</a:t>
            </a:r>
          </a:p>
        </p:txBody>
      </p:sp>
      <p:sp>
        <p:nvSpPr>
          <p:cNvPr id="706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5B4D883-CB6F-429C-9500-BDBEE143D645}" type="slidenum">
              <a:rPr lang="en-US"/>
              <a:pPr/>
              <a:t>61</a:t>
            </a:fld>
            <a:endParaRPr lang="en-US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Moore’s Law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077200" cy="4648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dirty="0"/>
              <a:t>In 1965, Gordon Moore was an engineer at Fairchild Semiconductor.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He noticed that the number of transistors that could be squeezed onto a chip was doubling about every 2 years.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It turns out that computer speed, and storage capacity, is roughly proportional to the number of transistors per unit area.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Moore wrote a paper about this concept, which became known as </a:t>
            </a:r>
            <a:r>
              <a:rPr lang="en-US" b="1" i="1" u="sng" dirty="0"/>
              <a:t>“Moore’s Law.”</a:t>
            </a:r>
            <a:r>
              <a:rPr lang="en-US" dirty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(Originally, he predicted a doubling every year, but not long after, he revised that to every other year.)</a:t>
            </a:r>
          </a:p>
          <a:p>
            <a:pPr eaLnBrk="1" hangingPunct="1">
              <a:buNone/>
            </a:pPr>
            <a:r>
              <a:rPr lang="en-US" sz="1450" dirty="0"/>
              <a:t>G. Moore, 1965: “Cramming more components onto integrated circuits.” </a:t>
            </a:r>
            <a:r>
              <a:rPr lang="en-US" sz="1450" i="1" dirty="0"/>
              <a:t>Electronics</a:t>
            </a:r>
            <a:r>
              <a:rPr lang="en-US" sz="1450" dirty="0"/>
              <a:t>, 38 (8), 114-117.</a:t>
            </a:r>
          </a:p>
        </p:txBody>
      </p:sp>
      <p:sp>
        <p:nvSpPr>
          <p:cNvPr id="70662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Cluster Supercomputer</a:t>
            </a:r>
          </a:p>
          <a:p>
            <a:r>
              <a:rPr lang="en-US" dirty="0"/>
              <a:t>Virtual Residency Workshop, Tue June 27 2023</a:t>
            </a:r>
          </a:p>
        </p:txBody>
      </p:sp>
      <p:sp>
        <p:nvSpPr>
          <p:cNvPr id="102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noFill/>
        </p:spPr>
        <p:txBody>
          <a:bodyPr/>
          <a:lstStyle/>
          <a:p>
            <a:fld id="{9D849B7B-1D0D-42A9-96B0-F989368E42D5}" type="slidenum">
              <a:rPr lang="en-US"/>
              <a:pPr/>
              <a:t>62</a:t>
            </a:fld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Fastest Supercomputer vs. Moore</a:t>
            </a:r>
          </a:p>
        </p:txBody>
      </p:sp>
      <p:sp>
        <p:nvSpPr>
          <p:cNvPr id="1032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67607" y="5828424"/>
            <a:ext cx="61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2231" y="5715000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 New" pitchFamily="49" charset="0"/>
                <a:cs typeface="Courier New" pitchFamily="49" charset="0"/>
                <a:hlinkClick r:id="rId5"/>
              </a:rPr>
              <a:t>www.top500.org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800100" y="3091031"/>
            <a:ext cx="2209800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/>
              <a:t>Speed  in GFLOPs</a:t>
            </a: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31750" y="4633912"/>
            <a:ext cx="1311564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u="sng" dirty="0"/>
              <a:t>GFLOPs</a:t>
            </a:r>
            <a:endParaRPr lang="en-US" dirty="0"/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dirty="0"/>
              <a:t>billions of calculations per second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CA0A14D-F4E0-E78D-A181-EC18E15F267B}"/>
              </a:ext>
            </a:extLst>
          </p:cNvPr>
          <p:cNvGraphicFramePr>
            <a:graphicFrameLocks/>
          </p:cNvGraphicFramePr>
          <p:nvPr/>
        </p:nvGraphicFramePr>
        <p:xfrm>
          <a:off x="457200" y="1371599"/>
          <a:ext cx="8153400" cy="4589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68984329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Cluster Supercomputer</a:t>
            </a:r>
          </a:p>
          <a:p>
            <a:r>
              <a:rPr lang="en-US" dirty="0"/>
              <a:t>Virtual Residency Workshop, Tue June 27 2023</a:t>
            </a:r>
          </a:p>
        </p:txBody>
      </p:sp>
      <p:sp>
        <p:nvSpPr>
          <p:cNvPr id="102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noFill/>
        </p:spPr>
        <p:txBody>
          <a:bodyPr/>
          <a:lstStyle/>
          <a:p>
            <a:fld id="{9D849B7B-1D0D-42A9-96B0-F989368E42D5}" type="slidenum">
              <a:rPr lang="en-US"/>
              <a:pPr/>
              <a:t>63</a:t>
            </a:fld>
            <a:endParaRPr 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Fastest Supercomputer vs. Moore</a:t>
            </a:r>
          </a:p>
        </p:txBody>
      </p:sp>
      <p:sp>
        <p:nvSpPr>
          <p:cNvPr id="1032" name="Rectangle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67607" y="5828424"/>
            <a:ext cx="61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Year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2231" y="5715000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Courier New" pitchFamily="49" charset="0"/>
                <a:cs typeface="Courier New" pitchFamily="49" charset="0"/>
                <a:hlinkClick r:id="rId5"/>
              </a:rPr>
              <a:t>www.top500.org</a:t>
            </a:r>
            <a:endParaRPr lang="en-US" sz="10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800100" y="3091031"/>
            <a:ext cx="2209800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dirty="0"/>
              <a:t>Speed  in GFLOPs</a:t>
            </a: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31750" y="4633912"/>
            <a:ext cx="1311564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i="1" u="sng" dirty="0"/>
              <a:t>GFLOPs</a:t>
            </a:r>
            <a:endParaRPr lang="en-US" dirty="0"/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dirty="0"/>
              <a:t>billions of calculations per second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CA0A14D-F4E0-E78D-A181-EC18E15F267B}"/>
              </a:ext>
            </a:extLst>
          </p:cNvPr>
          <p:cNvGraphicFramePr>
            <a:graphicFrameLocks/>
          </p:cNvGraphicFramePr>
          <p:nvPr/>
        </p:nvGraphicFramePr>
        <p:xfrm>
          <a:off x="457200" y="1371599"/>
          <a:ext cx="8153400" cy="4589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2C09854-18B1-7E11-D71D-8226A76F6ABC}"/>
              </a:ext>
            </a:extLst>
          </p:cNvPr>
          <p:cNvSpPr/>
          <p:nvPr/>
        </p:nvSpPr>
        <p:spPr>
          <a:xfrm>
            <a:off x="1409700" y="1223679"/>
            <a:ext cx="5885298" cy="83099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dirty="0"/>
              <a:t>June 2023: 8,699,904 CPU cores (~8700 times increase from 1993),</a:t>
            </a:r>
          </a:p>
          <a:p>
            <a:pPr algn="r"/>
            <a:r>
              <a:rPr lang="en-US" sz="1600" dirty="0"/>
              <a:t>1,194,000,000 GFLOPs (~20M times increase from 1993)</a:t>
            </a:r>
            <a:r>
              <a:rPr lang="en-US" sz="1600" dirty="0">
                <a:solidFill>
                  <a:schemeClr val="bg1"/>
                </a:solidFill>
              </a:rPr>
              <a:t>,</a:t>
            </a:r>
          </a:p>
          <a:p>
            <a:pPr algn="r"/>
            <a:r>
              <a:rPr lang="en-US" sz="1600" dirty="0"/>
              <a:t>21 MW </a:t>
            </a:r>
            <a:r>
              <a:rPr lang="en-US" sz="1600" u="sng" dirty="0"/>
              <a:t>~</a:t>
            </a:r>
            <a:r>
              <a:rPr lang="en-US" sz="1600" dirty="0"/>
              <a:t> all of Norman OK! (supercomputer </a:t>
            </a:r>
            <a:r>
              <a:rPr lang="en-US" sz="1600" u="sng" dirty="0"/>
              <a:t>~</a:t>
            </a:r>
            <a:r>
              <a:rPr lang="en-US" sz="1600" dirty="0"/>
              <a:t> suburb)</a:t>
            </a:r>
            <a:r>
              <a:rPr lang="en-US" sz="1600" dirty="0">
                <a:solidFill>
                  <a:schemeClr val="bg1"/>
                </a:solidFill>
              </a:rPr>
              <a:t>,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4963E65-2903-C6AF-AEF6-27694D938EC5}"/>
              </a:ext>
            </a:extLst>
          </p:cNvPr>
          <p:cNvSpPr/>
          <p:nvPr/>
        </p:nvSpPr>
        <p:spPr>
          <a:xfrm>
            <a:off x="1768764" y="4805124"/>
            <a:ext cx="3679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dirty="0"/>
              <a:t>1993: 1024 CPU cores, 59.7 GFLOPs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1691574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Moore: Uncanny!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Nov 1971: Intel 4004 – 2300 transistors</a:t>
            </a:r>
          </a:p>
          <a:p>
            <a:r>
              <a:rPr lang="en-US" dirty="0"/>
              <a:t>March 2010: Intel Nehalem </a:t>
            </a:r>
            <a:r>
              <a:rPr lang="en-US" dirty="0" err="1"/>
              <a:t>Beckton</a:t>
            </a:r>
            <a:r>
              <a:rPr lang="en-US" dirty="0"/>
              <a:t> – 2.3 billion transistors</a:t>
            </a:r>
          </a:p>
          <a:p>
            <a:r>
              <a:rPr lang="en-US" dirty="0"/>
              <a:t>Factor of 1,000,000 improvement in 38 1/3 years</a:t>
            </a:r>
          </a:p>
          <a:p>
            <a:r>
              <a:rPr lang="en-US" dirty="0"/>
              <a:t>2</a:t>
            </a:r>
            <a:r>
              <a:rPr lang="en-US" baseline="30000" dirty="0"/>
              <a:t>(38.33 years / 1.9232455)</a:t>
            </a:r>
            <a:r>
              <a:rPr lang="en-US" dirty="0"/>
              <a:t> = 1,000,000</a:t>
            </a:r>
          </a:p>
          <a:p>
            <a:endParaRPr lang="en-US" baseline="30000" dirty="0"/>
          </a:p>
          <a:p>
            <a:pPr>
              <a:buNone/>
            </a:pPr>
            <a:r>
              <a:rPr lang="en-US" dirty="0"/>
              <a:t>So, transistor density has doubled every 23 months: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b="1" dirty="0"/>
              <a:t>UNCANNILY ACCURATE PREDICTION!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48E2C6-CC1A-481F-858D-22A9F5C92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Moore’s Law Dead?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5DDA6-FD6D-4D1A-B2FD-835FDF869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8174038" cy="4648200"/>
          </a:xfrm>
        </p:spPr>
        <p:txBody>
          <a:bodyPr/>
          <a:lstStyle/>
          <a:p>
            <a:r>
              <a:rPr lang="en-US" dirty="0"/>
              <a:t>Moore’s Law isn’t dead yet:</a:t>
            </a:r>
          </a:p>
          <a:p>
            <a:pPr lvl="1"/>
            <a:r>
              <a:rPr lang="en-US" u="sng" dirty="0"/>
              <a:t>CPU chip speed</a:t>
            </a:r>
            <a:r>
              <a:rPr lang="en-US" dirty="0"/>
              <a:t> improved from 53 GFLOPs per CPU chip on   Intel Nehalem W5590 in 2009</a:t>
            </a:r>
            <a:r>
              <a:rPr lang="en-US" baseline="30000" dirty="0"/>
              <a:t>[13] </a:t>
            </a:r>
            <a:r>
              <a:rPr lang="en-US" dirty="0"/>
              <a:t>to                                         3200 GFLOPs per CPU chip on Intel Ice Lake 8380 in 2021</a:t>
            </a:r>
            <a:r>
              <a:rPr lang="en-US" baseline="30000" dirty="0"/>
              <a:t>[14]</a:t>
            </a:r>
            <a:r>
              <a:rPr lang="en-US" dirty="0"/>
              <a:t>,                                         a doubling period of 24 months.</a:t>
            </a:r>
          </a:p>
          <a:p>
            <a:pPr lvl="1"/>
            <a:r>
              <a:rPr lang="en-US" u="sng" dirty="0"/>
              <a:t>Memory bandwidth</a:t>
            </a:r>
            <a:r>
              <a:rPr lang="en-US" dirty="0"/>
              <a:t> went from, for example,                              </a:t>
            </a:r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/>
              <a:t>~36 GB/sec on dual Intel Nehalem W5580 in 2009</a:t>
            </a:r>
            <a:r>
              <a:rPr lang="en-US" baseline="30000" dirty="0"/>
              <a:t>[15,16] </a:t>
            </a:r>
            <a:r>
              <a:rPr lang="en-US" dirty="0"/>
              <a:t>to                            ~766 GB/sec in late 2022 on dual AMD EPYC Genoa</a:t>
            </a:r>
            <a:r>
              <a:rPr lang="en-US" baseline="30000" dirty="0"/>
              <a:t>[17]</a:t>
            </a:r>
            <a:r>
              <a:rPr lang="en-US" dirty="0"/>
              <a:t>,                                    a doubling period of 35 months.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C5BEC5-BC31-49DF-9495-0BA96DE9AB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D7D2C5-94CB-48BD-83E6-CC021E2597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95205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>
            <a:extLst>
              <a:ext uri="{FF2B5EF4-FFF2-40B4-BE49-F238E27FC236}">
                <a16:creationId xmlns:a16="http://schemas.microsoft.com/office/drawing/2014/main" id="{191B572D-009D-5EC7-DBEB-49932E2A3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02" y="4718841"/>
            <a:ext cx="1706675" cy="128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4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Cluster Supercomputer</a:t>
            </a:r>
          </a:p>
          <a:p>
            <a:r>
              <a:rPr lang="en-US" dirty="0"/>
              <a:t>Virtual Residency Workshop, Tue June 27 2023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162800" y="6191250"/>
            <a:ext cx="1295400" cy="457200"/>
          </a:xfrm>
          <a:noFill/>
        </p:spPr>
        <p:txBody>
          <a:bodyPr/>
          <a:lstStyle/>
          <a:p>
            <a:fld id="{18EECAA3-9744-42BD-A076-412AAE382076}" type="slidenum">
              <a:rPr lang="en-US"/>
              <a:pPr/>
              <a:t>66</a:t>
            </a:fld>
            <a:endParaRPr lang="en-US"/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History of 1 TFLOPs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313207" y="1219200"/>
            <a:ext cx="4191000" cy="4775775"/>
            <a:chOff x="2590800" y="1219200"/>
            <a:chExt cx="4191000" cy="4775775"/>
          </a:xfrm>
        </p:grpSpPr>
        <p:pic>
          <p:nvPicPr>
            <p:cNvPr id="38918" name="Picture 4" descr="boomerback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03813" y="1633536"/>
              <a:ext cx="2819400" cy="375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TextBox 14"/>
            <p:cNvSpPr txBox="1"/>
            <p:nvPr/>
          </p:nvSpPr>
          <p:spPr>
            <a:xfrm>
              <a:off x="2590800" y="5410200"/>
              <a:ext cx="4191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>
                  <a:latin typeface="Courier New" pitchFamily="49" charset="0"/>
                  <a:cs typeface="Courier New" pitchFamily="49" charset="0"/>
                </a:rPr>
                <a:t>boomer.oscer.ou.edu</a:t>
              </a:r>
              <a:endParaRPr lang="en-US" sz="1600" dirty="0"/>
            </a:p>
            <a:p>
              <a:r>
                <a:rPr lang="en-US" sz="1600" dirty="0"/>
                <a:t>In service 2002-5: 11 racks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52800" y="1219200"/>
              <a:ext cx="2819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2002: Row</a:t>
              </a:r>
            </a:p>
          </p:txBody>
        </p:sp>
      </p:grpSp>
      <p:grpSp>
        <p:nvGrpSpPr>
          <p:cNvPr id="2" name="Group 27"/>
          <p:cNvGrpSpPr/>
          <p:nvPr/>
        </p:nvGrpSpPr>
        <p:grpSpPr>
          <a:xfrm>
            <a:off x="228600" y="1676400"/>
            <a:ext cx="2743200" cy="2888214"/>
            <a:chOff x="228600" y="1676400"/>
            <a:chExt cx="2743200" cy="2888214"/>
          </a:xfrm>
        </p:grpSpPr>
        <p:sp>
          <p:nvSpPr>
            <p:cNvPr id="24" name="TextBox 23"/>
            <p:cNvSpPr txBox="1"/>
            <p:nvPr/>
          </p:nvSpPr>
          <p:spPr>
            <a:xfrm>
              <a:off x="228600" y="1676400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1997: Room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04800" y="3918283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ASCI RED</a:t>
              </a:r>
              <a:endParaRPr lang="en-US" baseline="30000" dirty="0"/>
            </a:p>
            <a:p>
              <a:r>
                <a:rPr lang="en-US" dirty="0"/>
                <a:t>Sandia National Lab</a:t>
              </a:r>
            </a:p>
          </p:txBody>
        </p:sp>
        <p:pic>
          <p:nvPicPr>
            <p:cNvPr id="202760" name="Picture 8" descr="http://www.top500.org/files/imagecache/gallery/files/systems/Intel_ASCI_Red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8600" y="2133600"/>
              <a:ext cx="2743200" cy="1828800"/>
            </a:xfrm>
            <a:prstGeom prst="rect">
              <a:avLst/>
            </a:prstGeom>
            <a:noFill/>
          </p:spPr>
        </p:pic>
      </p:grpSp>
      <p:sp>
        <p:nvSpPr>
          <p:cNvPr id="21" name="TextBox 20"/>
          <p:cNvSpPr txBox="1"/>
          <p:nvPr/>
        </p:nvSpPr>
        <p:spPr>
          <a:xfrm>
            <a:off x="5965380" y="1219200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2012: Card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B67378B-81B8-D9A2-25BB-2A04C3496D5D}"/>
              </a:ext>
            </a:extLst>
          </p:cNvPr>
          <p:cNvGrpSpPr/>
          <p:nvPr/>
        </p:nvGrpSpPr>
        <p:grpSpPr>
          <a:xfrm>
            <a:off x="5800945" y="1600200"/>
            <a:ext cx="2713300" cy="3042267"/>
            <a:chOff x="6041579" y="1600200"/>
            <a:chExt cx="2713300" cy="3042267"/>
          </a:xfrm>
        </p:grpSpPr>
        <p:pic>
          <p:nvPicPr>
            <p:cNvPr id="202754" name="Picture 2" descr="http://i.imgur.com/qvTs0t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106927" y="2661595"/>
              <a:ext cx="1244088" cy="964169"/>
            </a:xfrm>
            <a:prstGeom prst="rect">
              <a:avLst/>
            </a:prstGeom>
            <a:noFill/>
          </p:spPr>
        </p:pic>
        <p:sp>
          <p:nvSpPr>
            <p:cNvPr id="17" name="TextBox 16"/>
            <p:cNvSpPr txBox="1"/>
            <p:nvPr/>
          </p:nvSpPr>
          <p:spPr>
            <a:xfrm>
              <a:off x="6942542" y="2891064"/>
              <a:ext cx="159135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NVIDIA Kepler K20</a:t>
              </a:r>
              <a:endParaRPr lang="en-US" baseline="30000" dirty="0"/>
            </a:p>
          </p:txBody>
        </p:sp>
        <p:pic>
          <p:nvPicPr>
            <p:cNvPr id="202756" name="Picture 4" descr="https://encrypted-tbn3.gstatic.com/images?q=tbn:ANd9GcQq0SclRUJgPSi6TEvKK_OrZl5Rsir8Yy6_HO38ma7qop3q2Qk8lQ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41579" y="3641544"/>
              <a:ext cx="1591355" cy="1000923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7412684" y="3662785"/>
              <a:ext cx="13421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Intel MIC Xeon PHI</a:t>
              </a:r>
              <a:endParaRPr lang="en-US" baseline="30000" dirty="0"/>
            </a:p>
          </p:txBody>
        </p:sp>
        <p:pic>
          <p:nvPicPr>
            <p:cNvPr id="202762" name="Picture 10" descr="http://media2.hpcwire.com/hpcwire/FirePro_w9000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149750" y="1600200"/>
              <a:ext cx="1259417" cy="1047750"/>
            </a:xfrm>
            <a:prstGeom prst="rect">
              <a:avLst/>
            </a:prstGeom>
            <a:noFill/>
          </p:spPr>
        </p:pic>
        <p:sp>
          <p:nvSpPr>
            <p:cNvPr id="30" name="TextBox 29"/>
            <p:cNvSpPr txBox="1"/>
            <p:nvPr/>
          </p:nvSpPr>
          <p:spPr>
            <a:xfrm>
              <a:off x="7028764" y="1746100"/>
              <a:ext cx="120834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AMD FirePro W9000</a:t>
              </a:r>
              <a:endParaRPr lang="en-US" baseline="30000" dirty="0"/>
            </a:p>
          </p:txBody>
        </p:sp>
      </p:grpSp>
      <p:cxnSp>
        <p:nvCxnSpPr>
          <p:cNvPr id="8" name="Straight Arrow Connector 7"/>
          <p:cNvCxnSpPr/>
          <p:nvPr/>
        </p:nvCxnSpPr>
        <p:spPr bwMode="auto">
          <a:xfrm flipV="1">
            <a:off x="2133600" y="1408331"/>
            <a:ext cx="1436311" cy="26806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lg" len="lg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 flipV="1">
            <a:off x="5323424" y="1457433"/>
            <a:ext cx="921868" cy="1188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lg" len="lg"/>
          </a:ln>
          <a:effectLst/>
        </p:spPr>
      </p:cxnSp>
      <p:cxnSp>
        <p:nvCxnSpPr>
          <p:cNvPr id="29" name="Straight Arrow Connector 28"/>
          <p:cNvCxnSpPr>
            <a:cxnSpLocks/>
          </p:cNvCxnSpPr>
          <p:nvPr/>
        </p:nvCxnSpPr>
        <p:spPr bwMode="auto">
          <a:xfrm flipH="1">
            <a:off x="8115017" y="5987663"/>
            <a:ext cx="398299" cy="975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 w="lg" len="lg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1752600" y="5564019"/>
            <a:ext cx="228600" cy="161304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7DC93DE-37B0-A170-6631-A7902807680F}"/>
              </a:ext>
            </a:extLst>
          </p:cNvPr>
          <p:cNvGrpSpPr/>
          <p:nvPr/>
        </p:nvGrpSpPr>
        <p:grpSpPr>
          <a:xfrm>
            <a:off x="5848301" y="5136120"/>
            <a:ext cx="3113539" cy="1512330"/>
            <a:chOff x="211452" y="4694892"/>
            <a:chExt cx="3113539" cy="1512330"/>
          </a:xfrm>
        </p:grpSpPr>
        <p:pic>
          <p:nvPicPr>
            <p:cNvPr id="1028" name="Picture 4" descr="https://www.top500.org/static/media/uploads/.thumbnails/epyc-vs-xeon.jpg/epyc-vs-xeon-742x382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266" y="4920816"/>
              <a:ext cx="2498725" cy="1286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211452" y="4866646"/>
              <a:ext cx="10561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400" b="1" dirty="0"/>
                <a:t>2017: Chip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21499" y="4694892"/>
              <a:ext cx="1478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/>
                <a:t>AMD Naples</a:t>
              </a:r>
              <a:endParaRPr lang="en-US" baseline="300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028983" y="5737210"/>
              <a:ext cx="147847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/>
                <a:t>Intel </a:t>
              </a:r>
              <a:r>
                <a:rPr lang="en-US" dirty="0" err="1"/>
                <a:t>Skylake</a:t>
              </a:r>
              <a:endParaRPr lang="en-US" baseline="30000" dirty="0"/>
            </a:p>
          </p:txBody>
        </p:sp>
      </p:grpSp>
      <p:cxnSp>
        <p:nvCxnSpPr>
          <p:cNvPr id="7" name="Straight Connector 6"/>
          <p:cNvCxnSpPr/>
          <p:nvPr/>
        </p:nvCxnSpPr>
        <p:spPr bwMode="auto">
          <a:xfrm>
            <a:off x="7946580" y="1429590"/>
            <a:ext cx="615629" cy="121836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52400" y="1416035"/>
            <a:ext cx="29176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/>
              <a:t>1 TFLOPs: 1 trillion calculations per second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D1FDAF7-C2C4-7B7B-156D-4CC9CEE95E5E}"/>
              </a:ext>
            </a:extLst>
          </p:cNvPr>
          <p:cNvCxnSpPr/>
          <p:nvPr/>
        </p:nvCxnSpPr>
        <p:spPr bwMode="auto">
          <a:xfrm>
            <a:off x="6041579" y="5156782"/>
            <a:ext cx="221281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F196BFF-DD60-A45D-3774-6780CE1339AA}"/>
              </a:ext>
            </a:extLst>
          </p:cNvPr>
          <p:cNvCxnSpPr>
            <a:cxnSpLocks/>
          </p:cNvCxnSpPr>
          <p:nvPr/>
        </p:nvCxnSpPr>
        <p:spPr bwMode="auto">
          <a:xfrm flipH="1">
            <a:off x="8307471" y="2642671"/>
            <a:ext cx="247073" cy="286278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lg" len="lg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8AFF913-15F6-8F45-7684-E24E7198C5C6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313207" y="5988818"/>
            <a:ext cx="3532413" cy="615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stealth" w="lg" len="lg"/>
          </a:ln>
          <a:effectLst/>
        </p:spPr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BE256944-B71A-D238-DC81-CB30A8BBC81F}"/>
              </a:ext>
            </a:extLst>
          </p:cNvPr>
          <p:cNvSpPr txBox="1"/>
          <p:nvPr/>
        </p:nvSpPr>
        <p:spPr>
          <a:xfrm>
            <a:off x="2082851" y="4699791"/>
            <a:ext cx="10561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2022: ~8 cores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D66759-B9DB-195A-742F-3C07346BBEDB}"/>
              </a:ext>
            </a:extLst>
          </p:cNvPr>
          <p:cNvSpPr txBox="1"/>
          <p:nvPr/>
        </p:nvSpPr>
        <p:spPr>
          <a:xfrm>
            <a:off x="152401" y="5968484"/>
            <a:ext cx="2917664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latin typeface="Courier New" panose="02070309020205020404" pitchFamily="49" charset="0"/>
                <a:cs typeface="Courier New" panose="02070309020205020404" pitchFamily="49" charset="0"/>
                <a:hlinkClick r:id="rId11"/>
              </a:rPr>
              <a:t>https://www.servethehome.com/wp-content/uploads/2022/11/AMD-EPYC-9654-Genoa-CPU-1.jpg</a:t>
            </a:r>
            <a:endParaRPr lang="en-US" sz="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F46610-9426-3197-D960-7411694DCB8F}"/>
              </a:ext>
            </a:extLst>
          </p:cNvPr>
          <p:cNvSpPr/>
          <p:nvPr/>
        </p:nvSpPr>
        <p:spPr bwMode="auto">
          <a:xfrm>
            <a:off x="7329085" y="6005247"/>
            <a:ext cx="282292" cy="19822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30123" y="6048644"/>
            <a:ext cx="3916457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500" dirty="0">
                <a:latin typeface="Courier New" panose="02070309020205020404" pitchFamily="49" charset="0"/>
                <a:cs typeface="Courier New" panose="02070309020205020404" pitchFamily="49" charset="0"/>
                <a:hlinkClick r:id="rId12"/>
              </a:rPr>
              <a:t>https://www.top500.org/static/media/uploads/.thumbnails/epyc-vs-xeon.jpg/epyc-vs-xeon-742x382.jpg</a:t>
            </a:r>
            <a:endParaRPr lang="en-US" sz="5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4B9533-2BB0-DD58-0297-120992DE07A2}"/>
              </a:ext>
            </a:extLst>
          </p:cNvPr>
          <p:cNvCxnSpPr>
            <a:cxnSpLocks/>
          </p:cNvCxnSpPr>
          <p:nvPr/>
        </p:nvCxnSpPr>
        <p:spPr bwMode="auto">
          <a:xfrm>
            <a:off x="152400" y="4636803"/>
            <a:ext cx="28194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9EC562-2A4B-1F38-D9E5-A52E7255B0C0}"/>
              </a:ext>
            </a:extLst>
          </p:cNvPr>
          <p:cNvCxnSpPr>
            <a:cxnSpLocks/>
          </p:cNvCxnSpPr>
          <p:nvPr/>
        </p:nvCxnSpPr>
        <p:spPr bwMode="auto">
          <a:xfrm>
            <a:off x="2971800" y="4636803"/>
            <a:ext cx="7026" cy="121308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A45EA45-E799-FF3C-7A3C-517865309812}"/>
              </a:ext>
            </a:extLst>
          </p:cNvPr>
          <p:cNvSpPr txBox="1"/>
          <p:nvPr/>
        </p:nvSpPr>
        <p:spPr>
          <a:xfrm>
            <a:off x="-63020" y="4442536"/>
            <a:ext cx="3171309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" dirty="0">
                <a:latin typeface="Courier New" panose="02070309020205020404" pitchFamily="49" charset="0"/>
                <a:cs typeface="Courier New" panose="02070309020205020404" pitchFamily="49" charset="0"/>
                <a:hlinkClick r:id="rId13"/>
              </a:rPr>
              <a:t>https://miro.medium.com/max/1400/1*Swvv35s0-FO_hifchK7Z2g.webp</a:t>
            </a:r>
            <a:endParaRPr lang="en-US" sz="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0104721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1A0975-9E75-4E65-8C13-DAFC313E304E}" type="slidenum">
              <a:rPr lang="en-US"/>
              <a:pPr/>
              <a:t>67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  <a:endParaRPr lang="en-US" sz="1200" dirty="0"/>
          </a:p>
        </p:txBody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i="1" u="sng" dirty="0"/>
              <a:t>multicore</a:t>
            </a:r>
            <a:r>
              <a:rPr lang="en-US" dirty="0"/>
              <a:t> CPU is a chip with multiple, independent “brains,” known as </a:t>
            </a:r>
            <a:r>
              <a:rPr lang="en-US" b="1" i="1" u="sng" dirty="0"/>
              <a:t>cores</a:t>
            </a:r>
            <a:r>
              <a:rPr lang="en-US" dirty="0"/>
              <a:t>.</a:t>
            </a:r>
          </a:p>
          <a:p>
            <a:r>
              <a:rPr lang="en-US" dirty="0"/>
              <a:t>These multiple cores can run completely separate programs, or they can cooperate together to work simultaneously in parallel    on different parts of the same program.</a:t>
            </a:r>
          </a:p>
          <a:p>
            <a:r>
              <a:rPr lang="en-US" dirty="0"/>
              <a:t>All of the cores share the same connection to memory –             and the same </a:t>
            </a:r>
            <a:r>
              <a:rPr lang="en-US" b="1" i="1" u="sng" dirty="0"/>
              <a:t>bandwidth</a:t>
            </a:r>
            <a:r>
              <a:rPr lang="en-US" dirty="0"/>
              <a:t> (memory speed).</a:t>
            </a:r>
          </a:p>
        </p:txBody>
      </p:sp>
      <p:sp>
        <p:nvSpPr>
          <p:cNvPr id="424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Multicore</a:t>
            </a:r>
          </a:p>
        </p:txBody>
      </p: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86679"/>
            <a:ext cx="8402638" cy="46482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600" dirty="0"/>
              <a:t>Single core: November 1971 (Intel 4004)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  2-core: October 2005 (Intel), March 2006 (AMD)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  4-core: June 2006 (Intel), Sep 2007 (AMD)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  6-core: Sep 2008 (Intel), June 2009 (AMD)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  8-core (Intel &amp; AMD): March 2010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12-core (AMD only): March 2010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16-core: Nov 2011 (AMD only)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18-core: Sep 2014 (Intel only)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22-core: March 2016 (Intel only)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28-core: July 2017 (Intel only)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32-core: June 2017 (AMD only)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56-core: Apr 2019 (Intel only)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64-core: Aug 2019 (AMD only)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  96-core: Nov 2022 (AMD only)</a:t>
            </a:r>
          </a:p>
          <a:p>
            <a:pPr>
              <a:spcBef>
                <a:spcPts val="0"/>
              </a:spcBef>
            </a:pPr>
            <a:r>
              <a:rPr lang="en-US" sz="1600" dirty="0"/>
              <a:t>128-core: June 2023 (AMD only)</a:t>
            </a:r>
            <a:r>
              <a:rPr lang="en-US" sz="1700" dirty="0"/>
              <a:t>		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800" dirty="0">
                <a:latin typeface="Courier New" pitchFamily="49" charset="0"/>
                <a:cs typeface="Courier New" pitchFamily="49" charset="0"/>
                <a:hlinkClick r:id="rId3"/>
              </a:rPr>
              <a:t>http://www.intel.com/pressroom/kits/quickreffam.htm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800" dirty="0"/>
              <a:t>(dual core, quad core)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hlinkClick r:id="rId4"/>
              </a:rPr>
              <a:t>http://ark.intel.com/products/family/34348/Intel-Xeon-Processor-7000-Sequence#@Server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(hex core)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800" dirty="0">
                <a:latin typeface="Courier New" pitchFamily="49" charset="0"/>
                <a:cs typeface="Courier New" pitchFamily="49" charset="0"/>
                <a:hlinkClick r:id="rId5"/>
              </a:rPr>
              <a:t>http://ark.intel.com/ProductCollection.aspx?familyID=594&amp;MarketSegment=SRV</a:t>
            </a:r>
            <a:r>
              <a:rPr lang="en-US" sz="800" dirty="0"/>
              <a:t>   (oct core)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800" dirty="0">
                <a:latin typeface="Courier New" pitchFamily="49" charset="0"/>
                <a:cs typeface="Courier New" pitchFamily="49" charset="0"/>
                <a:hlinkClick r:id="rId6"/>
              </a:rPr>
              <a:t>http://en.wikipedia.org/wiki/Intel_Nehalem_(microarchitecture)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800" dirty="0"/>
              <a:t>(oct core)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800" dirty="0">
                <a:latin typeface="Courier New" pitchFamily="49" charset="0"/>
                <a:cs typeface="Courier New" pitchFamily="49" charset="0"/>
                <a:hlinkClick r:id="rId7"/>
              </a:rPr>
              <a:t>http://en.wikipedia.org/wiki/AMD_Opteron</a:t>
            </a:r>
            <a:r>
              <a:rPr lang="en-US" sz="800" dirty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sz="800" dirty="0"/>
              <a:t>(12-core)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hlinkClick r:id="rId8"/>
              </a:rPr>
              <a:t>https://en.wikipedia.org/wiki/Broadwell_(microarchitecture)</a:t>
            </a:r>
            <a:r>
              <a:rPr lang="en-US" sz="800" dirty="0"/>
              <a:t>  (22-core)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hlinkClick r:id="rId9"/>
              </a:rPr>
              <a:t>https://en.wikipedia.org/wiki/Skylake_(microarchitecture)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/>
              <a:t>(28-core)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hlinkClick r:id="rId10"/>
              </a:rPr>
              <a:t>https://en.wikipedia.org/wiki/Cascade_Lake_(microarchitecture)</a:t>
            </a: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(56-core)</a:t>
            </a:r>
          </a:p>
          <a:p>
            <a:pPr>
              <a:spcBef>
                <a:spcPts val="0"/>
              </a:spcBef>
              <a:buFont typeface="Wingdings" pitchFamily="2" charset="2"/>
              <a:buNone/>
            </a:pPr>
            <a:r>
              <a:rPr lang="en-US" sz="800" dirty="0">
                <a:latin typeface="Courier New" panose="02070309020205020404" pitchFamily="49" charset="0"/>
                <a:cs typeface="Courier New" panose="02070309020205020404" pitchFamily="49" charset="0"/>
                <a:hlinkClick r:id="rId11"/>
              </a:rPr>
              <a:t>https://en.wikipedia.org/wiki/Epyc</a:t>
            </a:r>
            <a:r>
              <a:rPr lang="en-US" sz="800" dirty="0"/>
              <a:t>  (128-core, 96-core, 64-core, 32-core)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85E1A3-7CD3-4F60-AD38-DA7BF457491D}" type="slidenum">
              <a:rPr lang="en-US"/>
              <a:pPr/>
              <a:t>68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953000" y="3704508"/>
            <a:ext cx="381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Font typeface="Wingdings" pitchFamily="2" charset="2"/>
              <a:buNone/>
            </a:pPr>
            <a:endParaRPr lang="en-US" sz="600" dirty="0"/>
          </a:p>
          <a:p>
            <a:pPr algn="l">
              <a:spcBef>
                <a:spcPts val="0"/>
              </a:spcBef>
              <a:buNone/>
            </a:pPr>
            <a:r>
              <a:rPr lang="en-US" sz="1600" dirty="0"/>
              <a:t>Note that this is only for x86 –                       other CPU families (for example, POWER) introduced multicore earlier.</a:t>
            </a:r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Multicore History (x86)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4133933-32E7-9210-198B-C1DFC512349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5477176"/>
              </p:ext>
            </p:extLst>
          </p:nvPr>
        </p:nvGraphicFramePr>
        <p:xfrm>
          <a:off x="4763293" y="1295400"/>
          <a:ext cx="4152107" cy="25471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71B3C-D9B3-431A-8DC6-E715A69A2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Multicore?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86049-B9B6-4F86-BD59-3A18AFB8B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219200"/>
            <a:ext cx="8610600" cy="4648200"/>
          </a:xfrm>
        </p:spPr>
        <p:txBody>
          <a:bodyPr/>
          <a:lstStyle/>
          <a:p>
            <a:r>
              <a:rPr lang="en-US" dirty="0"/>
              <a:t>In the golden olden days (through about 2005),                                       the way to speed up a CPU was to increase its “clock speed.”</a:t>
            </a:r>
          </a:p>
          <a:p>
            <a:pPr lvl="1"/>
            <a:r>
              <a:rPr lang="en-US" dirty="0"/>
              <a:t>Every CPU has a little crystal inside it that vibrates at a fixed frequency (for example, 1 GHz = 1 billion vibrations per second).</a:t>
            </a:r>
          </a:p>
          <a:p>
            <a:pPr lvl="1"/>
            <a:r>
              <a:rPr lang="en-US" dirty="0"/>
              <a:t>Each operation (add, subtract, multiply, divide, </a:t>
            </a:r>
            <a:r>
              <a:rPr lang="en-US" dirty="0" err="1"/>
              <a:t>etc</a:t>
            </a:r>
            <a:r>
              <a:rPr lang="en-US" dirty="0"/>
              <a:t>)               requires a specific number of ticks of that clock (“clock cycles”)    to complete.</a:t>
            </a:r>
          </a:p>
          <a:p>
            <a:r>
              <a:rPr lang="en-US" dirty="0"/>
              <a:t>But, the power density (watts per square centimeter)                    of a CPU chip is proportional to the </a:t>
            </a:r>
            <a:r>
              <a:rPr lang="en-US" b="1" u="sng" dirty="0"/>
              <a:t>square</a:t>
            </a:r>
            <a:r>
              <a:rPr lang="en-US" dirty="0"/>
              <a:t> of the clock speed.</a:t>
            </a:r>
          </a:p>
          <a:p>
            <a:r>
              <a:rPr lang="en-US" dirty="0"/>
              <a:t>So, continuing to increase the clock speed would have been,  quite literally, a dead end, because by now such CPU chips  would have already reached the power density of the sun.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B2DDB2-088B-4BE8-A081-435C57703D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C8C171-B718-495A-A647-7A7F708ADD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286240-A514-47FF-9777-8F0A2319C090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3085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Cluster Supercomputer</a:t>
            </a:r>
          </a:p>
          <a:p>
            <a:r>
              <a:rPr lang="en-US" dirty="0"/>
              <a:t>Virtual Residency Workshop, Tue June 27 2023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03449D9-F8FA-488E-B5E4-B431970DEBBF}" type="slidenum">
              <a:rPr lang="en-US"/>
              <a:pPr/>
              <a:t>7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What is Supercomputing About?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u="sng" dirty="0">
                <a:solidFill>
                  <a:schemeClr val="folHlink"/>
                </a:solidFill>
              </a:rPr>
              <a:t>Size</a:t>
            </a:r>
            <a:r>
              <a:rPr lang="en-US" dirty="0">
                <a:solidFill>
                  <a:schemeClr val="folHlink"/>
                </a:solidFill>
              </a:rPr>
              <a:t>:</a:t>
            </a:r>
            <a:r>
              <a:rPr lang="en-US" dirty="0"/>
              <a:t> Many computational experiments that are interesting to scientists and engineers </a:t>
            </a:r>
            <a:r>
              <a:rPr lang="en-US" b="1" u="sng" dirty="0">
                <a:solidFill>
                  <a:schemeClr val="hlink"/>
                </a:solidFill>
              </a:rPr>
              <a:t>can’t fit on a PC</a:t>
            </a:r>
            <a:r>
              <a:rPr lang="en-US" dirty="0"/>
              <a:t> – usually because     they need more than, say, 8 GB of RAM, or more than, say,          a TB of disk.</a:t>
            </a:r>
          </a:p>
          <a:p>
            <a:pPr eaLnBrk="1" hangingPunct="1">
              <a:buFont typeface="Wingdings" pitchFamily="2" charset="2"/>
              <a:buNone/>
            </a:pPr>
            <a:endParaRPr lang="en-US" b="1" u="sng" dirty="0">
              <a:solidFill>
                <a:schemeClr val="folHlink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en-US" b="1" u="sng" dirty="0">
              <a:solidFill>
                <a:schemeClr val="folHlink"/>
              </a:solidFill>
            </a:endParaRPr>
          </a:p>
          <a:p>
            <a:pPr eaLnBrk="1" hangingPunct="1"/>
            <a:r>
              <a:rPr lang="en-US" b="1" u="sng" dirty="0">
                <a:solidFill>
                  <a:schemeClr val="folHlink"/>
                </a:solidFill>
              </a:rPr>
              <a:t>Speed</a:t>
            </a:r>
            <a:r>
              <a:rPr lang="en-US" dirty="0">
                <a:solidFill>
                  <a:schemeClr val="folHlink"/>
                </a:solidFill>
              </a:rPr>
              <a:t>:</a:t>
            </a:r>
            <a:r>
              <a:rPr lang="en-US" dirty="0"/>
              <a:t> Many problems that are interesting to scientists and engineers would take a very </a:t>
            </a:r>
            <a:r>
              <a:rPr lang="en-US" dirty="0" err="1"/>
              <a:t>very</a:t>
            </a:r>
            <a:r>
              <a:rPr lang="en-US" dirty="0"/>
              <a:t> long time to run on a PC: months or even years. But a problem that would take                     </a:t>
            </a:r>
            <a:r>
              <a:rPr lang="en-US" b="1" u="sng" dirty="0">
                <a:solidFill>
                  <a:schemeClr val="hlink"/>
                </a:solidFill>
              </a:rPr>
              <a:t>a month on a PC</a:t>
            </a:r>
            <a:r>
              <a:rPr lang="en-US" dirty="0"/>
              <a:t> might take only </a:t>
            </a:r>
            <a:r>
              <a:rPr lang="en-US" b="1" u="sng" dirty="0">
                <a:solidFill>
                  <a:srgbClr val="008000"/>
                </a:solidFill>
              </a:rPr>
              <a:t>an hour on a supercomputer</a:t>
            </a:r>
            <a:r>
              <a:rPr lang="en-US" dirty="0"/>
              <a:t>.</a:t>
            </a:r>
          </a:p>
        </p:txBody>
      </p:sp>
      <p:sp>
        <p:nvSpPr>
          <p:cNvPr id="17414" name="Rectangle 3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7415" name="Picture 37" descr="MCAN04303_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73266" y="2578099"/>
            <a:ext cx="1470134" cy="109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38" descr="MCj03561490000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73266" y="5235116"/>
            <a:ext cx="2224302" cy="78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AA063-3003-4311-B886-AC5CB7F826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286240-A514-47FF-9777-8F0A2319C090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D2E834-02A7-4C65-9BF6-7DB301166DA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pic>
        <p:nvPicPr>
          <p:cNvPr id="7" name="Content Placeholder 6" descr="Watts per cubic centimeter on the vertical axis and transistor size on the horizontal axis. If CPU clock speeds had continued to increase exponentially, by 2005 the heat of a computer would match a nuclear reactor, by 2010 a rocket nozzle and by 2015 the sun's surface. That's why we went to multi-core instead of continuing to increase clock speeds.">
            <a:extLst>
              <a:ext uri="{FF2B5EF4-FFF2-40B4-BE49-F238E27FC236}">
                <a16:creationId xmlns:a16="http://schemas.microsoft.com/office/drawing/2014/main" id="{5DCC3BAC-6850-40CC-9D09-81C0CEC4DA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5" y="1447800"/>
            <a:ext cx="6870989" cy="4572000"/>
          </a:xfr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F35C016-24D1-4F19-86D3-7592DFEFF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4800600" y="3886200"/>
            <a:ext cx="0" cy="1524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E40A489-FB36-42BD-BF5E-4F91C4DB6F5C}"/>
              </a:ext>
            </a:extLst>
          </p:cNvPr>
          <p:cNvSpPr txBox="1"/>
          <p:nvPr/>
        </p:nvSpPr>
        <p:spPr>
          <a:xfrm>
            <a:off x="4305300" y="5675167"/>
            <a:ext cx="99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8703A41-F746-4B5C-8B13-095E88AA8CAD}"/>
              </a:ext>
            </a:extLst>
          </p:cNvPr>
          <p:cNvSpPr txBox="1"/>
          <p:nvPr/>
        </p:nvSpPr>
        <p:spPr>
          <a:xfrm>
            <a:off x="2247900" y="5653427"/>
            <a:ext cx="99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1990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83C9F05-AC51-4F34-9E43-EBCE23100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2743200" y="5007275"/>
            <a:ext cx="0" cy="4029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6A58E69-039C-4A25-8BE6-B8BF8EE6B5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6781800" y="3810000"/>
            <a:ext cx="0" cy="1600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5306677-1370-4D7F-B909-98CB94474AC6}"/>
              </a:ext>
            </a:extLst>
          </p:cNvPr>
          <p:cNvSpPr txBox="1"/>
          <p:nvPr/>
        </p:nvSpPr>
        <p:spPr>
          <a:xfrm>
            <a:off x="6253723" y="5675167"/>
            <a:ext cx="99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c. 2010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C1E0403-2E57-4B18-A0D6-CD261741E8F9}"/>
              </a:ext>
            </a:extLst>
          </p:cNvPr>
          <p:cNvSpPr txBox="1"/>
          <p:nvPr/>
        </p:nvSpPr>
        <p:spPr>
          <a:xfrm>
            <a:off x="914400" y="1341654"/>
            <a:ext cx="577419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D. </a:t>
            </a:r>
            <a:r>
              <a:rPr lang="en-US" sz="1400" dirty="0" err="1"/>
              <a:t>Etiemble</a:t>
            </a:r>
            <a:r>
              <a:rPr lang="en-US" sz="1400" dirty="0"/>
              <a:t>, 2018: “45-year CPU Evolution: One Law and Two Equations.” </a:t>
            </a:r>
            <a:r>
              <a:rPr lang="en-US" sz="1400" dirty="0">
                <a:hlinkClick r:id="rId3"/>
              </a:rPr>
              <a:t>https://arxiv.org/ftp/arxiv/papers/1803/1803.00254.pdf</a:t>
            </a:r>
            <a:endParaRPr lang="en-US" sz="1400" dirty="0"/>
          </a:p>
          <a:p>
            <a:r>
              <a:rPr lang="en-US" sz="1400" dirty="0"/>
              <a:t>Derived from:</a:t>
            </a:r>
          </a:p>
          <a:p>
            <a:pPr algn="l"/>
            <a:r>
              <a:rPr lang="en-US" sz="1400" dirty="0"/>
              <a:t>F. Pollack</a:t>
            </a:r>
            <a:r>
              <a:rPr lang="en-US" sz="1400" b="0" i="0" u="none" strike="noStrike" baseline="0" dirty="0">
                <a:latin typeface="Times New Roman" panose="02020603050405020304" pitchFamily="18" charset="0"/>
              </a:rPr>
              <a:t>, 1999: “New Microarchitecture Challenges in the </a:t>
            </a:r>
            <a:r>
              <a:rPr lang="en-US" sz="1400" b="0" i="0" u="none" strike="noStrike" baseline="0" dirty="0" err="1">
                <a:latin typeface="Times New Roman" panose="02020603050405020304" pitchFamily="18" charset="0"/>
              </a:rPr>
              <a:t>CoDana</a:t>
            </a:r>
            <a:r>
              <a:rPr lang="en-US" sz="1400" b="0" i="0" u="none" strike="noStrike" baseline="0" dirty="0">
                <a:latin typeface="Times New Roman" panose="02020603050405020304" pitchFamily="18" charset="0"/>
              </a:rPr>
              <a:t> Generation of CMOS Process Technologies.” Micro32 conference keynote.</a:t>
            </a:r>
            <a:endParaRPr lang="en-US" sz="1400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2DF94C3-A9C2-48DC-B8B9-689B9D414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7543800" y="2971800"/>
            <a:ext cx="0" cy="2438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20B750C-9FF3-4789-BA42-066C128CF2CC}"/>
              </a:ext>
            </a:extLst>
          </p:cNvPr>
          <p:cNvSpPr txBox="1"/>
          <p:nvPr/>
        </p:nvSpPr>
        <p:spPr>
          <a:xfrm>
            <a:off x="7048500" y="5662818"/>
            <a:ext cx="99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c. 2015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D72BBE9-0B99-41F0-8563-AC625294F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 bwMode="auto">
          <a:xfrm>
            <a:off x="5638800" y="3407075"/>
            <a:ext cx="0" cy="200312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0F541DCE-168B-490B-B03B-43F4A3F6AC3D}"/>
              </a:ext>
            </a:extLst>
          </p:cNvPr>
          <p:cNvSpPr txBox="1"/>
          <p:nvPr/>
        </p:nvSpPr>
        <p:spPr>
          <a:xfrm>
            <a:off x="5143500" y="5662818"/>
            <a:ext cx="99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c. 2005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406379-07E6-4A49-BFD5-3365B22A3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Multicore? #2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A7BA1B-D08E-E8DA-0A9C-87BFB42DC287}"/>
              </a:ext>
            </a:extLst>
          </p:cNvPr>
          <p:cNvSpPr txBox="1"/>
          <p:nvPr/>
        </p:nvSpPr>
        <p:spPr>
          <a:xfrm>
            <a:off x="4991100" y="5888885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/>
              <a:t>If we had kept increasing clock speed ….</a:t>
            </a:r>
          </a:p>
        </p:txBody>
      </p:sp>
    </p:spTree>
    <p:extLst>
      <p:ext uri="{BB962C8B-B14F-4D97-AF65-F5344CB8AC3E}">
        <p14:creationId xmlns:p14="http://schemas.microsoft.com/office/powerpoint/2010/main" val="2104811956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67FB9-43C9-AC8D-084E-86A9A0508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Cluster Supercomputers?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E8B42-86C9-2D0B-CBAF-D795B1138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371600"/>
            <a:ext cx="8787063" cy="4648200"/>
          </a:xfrm>
        </p:spPr>
        <p:txBody>
          <a:bodyPr/>
          <a:lstStyle/>
          <a:p>
            <a:r>
              <a:rPr lang="en-US" dirty="0"/>
              <a:t>Once upon a time (1970s through 1990s), most supercomputers were </a:t>
            </a:r>
            <a:r>
              <a:rPr lang="en-US" b="1" i="1" u="sng" dirty="0"/>
              <a:t>big iron</a:t>
            </a:r>
            <a:r>
              <a:rPr lang="en-US" dirty="0"/>
              <a:t>: proprietary, boutique hardware that was      specifically designed to be huge and fast.</a:t>
            </a:r>
          </a:p>
          <a:p>
            <a:pPr lvl="1"/>
            <a:r>
              <a:rPr lang="en-US" dirty="0"/>
              <a:t>At that time, you could build a chip factory reasonably affordably.</a:t>
            </a:r>
          </a:p>
          <a:p>
            <a:r>
              <a:rPr lang="en-US" dirty="0"/>
              <a:t>Nowadays, the cost of building a chip factory is huge: $5B+!</a:t>
            </a:r>
          </a:p>
          <a:p>
            <a:pPr lvl="1"/>
            <a:r>
              <a:rPr lang="en-US" dirty="0"/>
              <a:t>Just to break even, you’ve got to sell zillions of CPUs                    from that factory!</a:t>
            </a:r>
          </a:p>
          <a:p>
            <a:pPr lvl="1"/>
            <a:r>
              <a:rPr lang="en-US" dirty="0"/>
              <a:t>So there’s no way for a boutique CPU flavor to be cost effective.</a:t>
            </a:r>
          </a:p>
          <a:p>
            <a:pPr lvl="2"/>
            <a:r>
              <a:rPr lang="en-US" dirty="0"/>
              <a:t>“To make a small fortune in supercomputing, start with a large fortune.”</a:t>
            </a:r>
          </a:p>
          <a:p>
            <a:r>
              <a:rPr lang="en-US" dirty="0"/>
              <a:t>Cluster supercomputers work great with Commodity Off-The-Shelf (COTS) parts; big iron doesn’t.</a:t>
            </a:r>
          </a:p>
          <a:p>
            <a:pPr lvl="1"/>
            <a:r>
              <a:rPr lang="en-US" dirty="0"/>
              <a:t>Big iron can’t compete financially with cluster supercomputers!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642378-EECD-687A-5D86-93865325AE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Cluster Supercomputer</a:t>
            </a:r>
          </a:p>
          <a:p>
            <a:pPr>
              <a:defRPr/>
            </a:pPr>
            <a:r>
              <a:rPr lang="en-US"/>
              <a:t>Virtual Residency Workshop, Tue June 27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5C8770-041F-3562-D447-4027269DB4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03371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CF8B2-A4B8-0BF7-3375-802F93D4F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Cluster Supercomputers?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7CC08-F704-E4AB-8088-A7EA30AF2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Supercomputing works best with lots of parallelism.</a:t>
            </a:r>
          </a:p>
          <a:p>
            <a:r>
              <a:rPr lang="en-US" dirty="0"/>
              <a:t>It’s cheaper to buy lots of commodity computers and              hook them together with an interconnect network than to       design and build a big iron machine that uses proprietary chips.</a:t>
            </a:r>
          </a:p>
          <a:p>
            <a:r>
              <a:rPr lang="en-US" dirty="0"/>
              <a:t>So the most cost effective approach to supercomputing is clusters.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EB2F44-1C7B-12DA-949C-4FF97ACD87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Cluster Supercomputer</a:t>
            </a:r>
          </a:p>
          <a:p>
            <a:pPr>
              <a:defRPr/>
            </a:pPr>
            <a:r>
              <a:rPr lang="en-US"/>
              <a:t>Virtual Residency Workshop, Tue June 27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70105D-93F0-F651-E95F-4565072A33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744009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92700-997A-B655-5479-AF17A90D1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Cluster Supercomputers?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E5C9D0-2C2F-0FEA-F428-C3AE77838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87248"/>
            <a:ext cx="8610600" cy="4800600"/>
          </a:xfrm>
        </p:spPr>
        <p:txBody>
          <a:bodyPr/>
          <a:lstStyle/>
          <a:p>
            <a:r>
              <a:rPr lang="en-US" dirty="0"/>
              <a:t>Research application software is usually written in                          a few standard languages (Fortran, C, C++, Python)</a:t>
            </a:r>
          </a:p>
          <a:p>
            <a:pPr lvl="1"/>
            <a:r>
              <a:rPr lang="en-US" dirty="0"/>
              <a:t>Sometimes in “vanilla” ways (which usually compile and run okay).</a:t>
            </a:r>
          </a:p>
          <a:p>
            <a:pPr lvl="1"/>
            <a:r>
              <a:rPr lang="en-US" dirty="0"/>
              <a:t>Sometimes in non-vanilla ways (which can be much harder to compile and run).</a:t>
            </a:r>
          </a:p>
          <a:p>
            <a:r>
              <a:rPr lang="en-US" dirty="0"/>
              <a:t>Most of these codes have been ported successfully to x86 CPUs (Intel, AMD), and compile and run well on x86.</a:t>
            </a:r>
          </a:p>
          <a:p>
            <a:r>
              <a:rPr lang="en-US" dirty="0"/>
              <a:t>Many of these codes haven’t been ported to other CPU families (e.g., ARM, POWER).</a:t>
            </a:r>
          </a:p>
          <a:p>
            <a:r>
              <a:rPr lang="en-US" dirty="0"/>
              <a:t>Probably most of them will port okay, but not all of them – and    it can take a </a:t>
            </a:r>
            <a:r>
              <a:rPr lang="en-US" b="1" u="sng" dirty="0"/>
              <a:t>lot</a:t>
            </a:r>
            <a:r>
              <a:rPr lang="en-US" dirty="0"/>
              <a:t> of labor to find out.</a:t>
            </a:r>
          </a:p>
          <a:p>
            <a:r>
              <a:rPr lang="en-US" dirty="0"/>
              <a:t>Many institutional HPC centers support hundreds of research codes, and national HPC centers support thousands of them.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EB259D-D4DE-F535-802C-84EB86F76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Cluster Supercomputer</a:t>
            </a:r>
          </a:p>
          <a:p>
            <a:pPr>
              <a:defRPr/>
            </a:pPr>
            <a:r>
              <a:rPr lang="en-US"/>
              <a:t>Virtual Residency Workshop, Tue June 27 2023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813058-CDE7-09E1-527E-C61C51DBF4B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97976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95400"/>
            <a:ext cx="7772400" cy="1866900"/>
          </a:xfrm>
        </p:spPr>
        <p:txBody>
          <a:bodyPr/>
          <a:lstStyle/>
          <a:p>
            <a:r>
              <a:rPr lang="en-US" sz="6000">
                <a:ea typeface="ＭＳ Ｐゴシック" pitchFamily="1" charset="-128"/>
              </a:rPr>
              <a:t>The Desert Islands </a:t>
            </a:r>
            <a:br>
              <a:rPr lang="en-US" sz="6000">
                <a:ea typeface="ＭＳ Ｐゴシック" pitchFamily="1" charset="-128"/>
              </a:rPr>
            </a:br>
            <a:r>
              <a:rPr lang="en-US" sz="6000">
                <a:ea typeface="ＭＳ Ｐゴシック" pitchFamily="1" charset="-128"/>
              </a:rPr>
              <a:t>Analogy</a:t>
            </a: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343400"/>
            <a:ext cx="165735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724400"/>
            <a:ext cx="14478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079238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532D7-8E69-4BD4-98FE-9988F7848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300" dirty="0"/>
              <a:t>How Does a Cluster Supercomputer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64EF75-6C8C-49BD-90B6-71A3303076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easy to imagine how a job runs if it only needs a single core, or even an entire node.</a:t>
            </a:r>
          </a:p>
          <a:p>
            <a:r>
              <a:rPr lang="en-US" dirty="0"/>
              <a:t>But what if the job needs </a:t>
            </a:r>
            <a:r>
              <a:rPr lang="en-US" b="1" u="sng" dirty="0"/>
              <a:t>multiple nodes</a:t>
            </a:r>
            <a:r>
              <a:rPr lang="en-US" dirty="0"/>
              <a:t> running in parallel,       for example to run a much bigger problem that could fit on        just one node?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D08902-7520-4EF7-A1BC-1243C761BD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Cluster Supercomputer</a:t>
            </a:r>
          </a:p>
          <a:p>
            <a:pPr>
              <a:defRPr/>
            </a:pPr>
            <a:r>
              <a:rPr lang="en-US" dirty="0"/>
              <a:t>Virtual Residency Workshop, Tue June 27 2023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1F19D0-7990-43AC-9649-07E79191C1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AFF6522-D39A-4EFB-9FD2-0F43165FD2EE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11656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</a:rPr>
              <a:t>An Island House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6096000" cy="50292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</a:rPr>
              <a:t>Imagine you’re on an island in a little house.</a:t>
            </a:r>
          </a:p>
          <a:p>
            <a:r>
              <a:rPr lang="en-US" dirty="0">
                <a:ea typeface="ＭＳ Ｐゴシック" pitchFamily="1" charset="-128"/>
              </a:rPr>
              <a:t>Inside the house is a desk.</a:t>
            </a:r>
          </a:p>
          <a:p>
            <a:r>
              <a:rPr lang="en-US" dirty="0">
                <a:ea typeface="ＭＳ Ｐゴシック" pitchFamily="1" charset="-128"/>
              </a:rPr>
              <a:t>On the desk is: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a </a:t>
            </a:r>
            <a:r>
              <a:rPr lang="en-US" b="1" u="sng" dirty="0">
                <a:solidFill>
                  <a:schemeClr val="folHlink"/>
                </a:solidFill>
                <a:ea typeface="ＭＳ Ｐゴシック" pitchFamily="1" charset="-128"/>
              </a:rPr>
              <a:t>phone</a:t>
            </a:r>
            <a:r>
              <a:rPr lang="en-US" dirty="0">
                <a:ea typeface="ＭＳ Ｐゴシック" pitchFamily="1" charset="-128"/>
              </a:rPr>
              <a:t>;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a </a:t>
            </a:r>
            <a:r>
              <a:rPr lang="en-US" b="1" u="sng" dirty="0">
                <a:solidFill>
                  <a:schemeClr val="folHlink"/>
                </a:solidFill>
                <a:ea typeface="ＭＳ Ｐゴシック" pitchFamily="1" charset="-128"/>
              </a:rPr>
              <a:t>pencil</a:t>
            </a:r>
            <a:r>
              <a:rPr lang="en-US" dirty="0">
                <a:ea typeface="ＭＳ Ｐゴシック" pitchFamily="1" charset="-128"/>
              </a:rPr>
              <a:t>;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a </a:t>
            </a:r>
            <a:r>
              <a:rPr lang="en-US" b="1" u="sng" dirty="0">
                <a:solidFill>
                  <a:schemeClr val="folHlink"/>
                </a:solidFill>
                <a:ea typeface="ＭＳ Ｐゴシック" pitchFamily="1" charset="-128"/>
              </a:rPr>
              <a:t>calculator</a:t>
            </a:r>
            <a:r>
              <a:rPr lang="en-US" dirty="0">
                <a:ea typeface="ＭＳ Ｐゴシック" pitchFamily="1" charset="-128"/>
              </a:rPr>
              <a:t>;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a piece of paper with </a:t>
            </a:r>
            <a:r>
              <a:rPr lang="en-US" b="1" u="sng" dirty="0">
                <a:solidFill>
                  <a:schemeClr val="folHlink"/>
                </a:solidFill>
                <a:ea typeface="ＭＳ Ｐゴシック" pitchFamily="1" charset="-128"/>
              </a:rPr>
              <a:t>instructions</a:t>
            </a:r>
            <a:r>
              <a:rPr lang="en-US" dirty="0">
                <a:ea typeface="ＭＳ Ｐゴシック" pitchFamily="1" charset="-128"/>
              </a:rPr>
              <a:t>;</a:t>
            </a:r>
          </a:p>
          <a:p>
            <a:pPr lvl="1"/>
            <a:r>
              <a:rPr lang="en-US" dirty="0">
                <a:ea typeface="ＭＳ Ｐゴシック" pitchFamily="1" charset="-128"/>
              </a:rPr>
              <a:t>a piece of paper with </a:t>
            </a:r>
            <a:r>
              <a:rPr lang="en-US" b="1" u="sng" dirty="0">
                <a:solidFill>
                  <a:schemeClr val="folHlink"/>
                </a:solidFill>
                <a:ea typeface="ＭＳ Ｐゴシック" pitchFamily="1" charset="-128"/>
              </a:rPr>
              <a:t>numbers</a:t>
            </a:r>
            <a:r>
              <a:rPr lang="en-US" dirty="0">
                <a:ea typeface="ＭＳ Ｐゴシック" pitchFamily="1" charset="-128"/>
              </a:rPr>
              <a:t> (data).</a:t>
            </a:r>
          </a:p>
          <a:p>
            <a:endParaRPr lang="en-US" dirty="0">
              <a:ea typeface="ＭＳ Ｐゴシック" pitchFamily="1" charset="-128"/>
            </a:endParaRPr>
          </a:p>
        </p:txBody>
      </p:sp>
      <p:sp>
        <p:nvSpPr>
          <p:cNvPr id="4096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0700" y="6172200"/>
            <a:ext cx="5562600" cy="457200"/>
          </a:xfrm>
          <a:noFill/>
        </p:spPr>
        <p:txBody>
          <a:bodyPr/>
          <a:lstStyle/>
          <a:p>
            <a:r>
              <a:rPr lang="en-US" dirty="0">
                <a:latin typeface="Times New Roman" pitchFamily="1" charset="0"/>
                <a:ea typeface="ＭＳ Ｐゴシック" pitchFamily="1" charset="-128"/>
              </a:rPr>
              <a:t>Cluster Supercomputer</a:t>
            </a:r>
            <a:endParaRPr lang="it-IT" dirty="0">
              <a:latin typeface="Times New Roman" pitchFamily="1" charset="0"/>
              <a:ea typeface="ＭＳ Ｐゴシック" pitchFamily="1" charset="-128"/>
            </a:endParaRPr>
          </a:p>
          <a:p>
            <a:r>
              <a:rPr lang="en-US" dirty="0">
                <a:latin typeface="Times New Roman" pitchFamily="1" charset="0"/>
                <a:ea typeface="ＭＳ Ｐゴシック" pitchFamily="1" charset="-128"/>
              </a:rPr>
              <a:t>Virtual Residency Workshop, Tue June 27 2023</a:t>
            </a:r>
          </a:p>
        </p:txBody>
      </p:sp>
      <p:sp>
        <p:nvSpPr>
          <p:cNvPr id="4096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AAA3566-4666-4336-A975-3270970246EF}" type="slidenum">
              <a:rPr lang="en-US"/>
              <a:pPr/>
              <a:t>76</a:t>
            </a:fld>
            <a:endParaRPr lang="en-US"/>
          </a:p>
        </p:txBody>
      </p:sp>
      <p:pic>
        <p:nvPicPr>
          <p:cNvPr id="4096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133600"/>
            <a:ext cx="1657350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2362200"/>
            <a:ext cx="1447800" cy="123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6" descr="MCj042422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2895600"/>
            <a:ext cx="37941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9" name="Text Box 7"/>
          <p:cNvSpPr txBox="1">
            <a:spLocks noChangeArrowheads="1"/>
          </p:cNvSpPr>
          <p:nvPr/>
        </p:nvSpPr>
        <p:spPr bwMode="auto">
          <a:xfrm>
            <a:off x="381000" y="4692650"/>
            <a:ext cx="5105400" cy="140064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1400" b="1" u="sng" dirty="0"/>
              <a:t>Instructions: What to Do</a:t>
            </a:r>
          </a:p>
          <a:p>
            <a:pPr algn="l">
              <a:lnSpc>
                <a:spcPct val="20000"/>
              </a:lnSpc>
              <a:spcBef>
                <a:spcPct val="50000"/>
              </a:spcBef>
            </a:pPr>
            <a:r>
              <a:rPr lang="en-US" sz="900" dirty="0">
                <a:latin typeface="Courier New" pitchFamily="1" charset="0"/>
              </a:rPr>
              <a:t>...</a:t>
            </a:r>
          </a:p>
          <a:p>
            <a:pPr algn="l">
              <a:lnSpc>
                <a:spcPct val="90000"/>
              </a:lnSpc>
              <a:spcBef>
                <a:spcPct val="50000"/>
              </a:spcBef>
            </a:pPr>
            <a:r>
              <a:rPr lang="en-US" sz="900" dirty="0">
                <a:latin typeface="Courier New" pitchFamily="1" charset="0"/>
              </a:rPr>
              <a:t>Add the number in slot 27 to the number in slot 239,</a:t>
            </a:r>
          </a:p>
          <a:p>
            <a:pPr algn="l">
              <a:lnSpc>
                <a:spcPct val="30000"/>
              </a:lnSpc>
              <a:spcBef>
                <a:spcPct val="50000"/>
              </a:spcBef>
            </a:pPr>
            <a:r>
              <a:rPr lang="en-US" sz="900" dirty="0">
                <a:latin typeface="Courier New" pitchFamily="1" charset="0"/>
              </a:rPr>
              <a:t>  and put the result in slot 71.</a:t>
            </a:r>
          </a:p>
          <a:p>
            <a:pPr algn="l">
              <a:lnSpc>
                <a:spcPct val="50000"/>
              </a:lnSpc>
              <a:spcBef>
                <a:spcPct val="50000"/>
              </a:spcBef>
            </a:pPr>
            <a:r>
              <a:rPr lang="en-US" sz="900" dirty="0">
                <a:latin typeface="Courier New" pitchFamily="1" charset="0"/>
              </a:rPr>
              <a:t>if the number in slot 71 is equal to the number in slot 118 then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900" dirty="0">
                <a:latin typeface="Courier New" pitchFamily="1" charset="0"/>
              </a:rPr>
              <a:t>  Call 555-0127 and leave a voicemail containing the number in slot 962.</a:t>
            </a:r>
          </a:p>
          <a:p>
            <a:pPr algn="l">
              <a:lnSpc>
                <a:spcPct val="30000"/>
              </a:lnSpc>
              <a:spcBef>
                <a:spcPct val="50000"/>
              </a:spcBef>
            </a:pPr>
            <a:r>
              <a:rPr lang="en-US" sz="900" dirty="0">
                <a:latin typeface="Courier New" pitchFamily="1" charset="0"/>
              </a:rPr>
              <a:t>else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900" dirty="0">
                <a:latin typeface="Courier New" pitchFamily="1" charset="0"/>
              </a:rPr>
              <a:t>  Call your voicemail box and collect a voicemail from 555-0063,</a:t>
            </a: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sz="900" dirty="0">
                <a:latin typeface="Courier New" pitchFamily="1" charset="0"/>
              </a:rPr>
              <a:t>    and put that number in slot 715.</a:t>
            </a:r>
          </a:p>
          <a:p>
            <a:pPr algn="l">
              <a:lnSpc>
                <a:spcPct val="0"/>
              </a:lnSpc>
              <a:spcBef>
                <a:spcPct val="50000"/>
              </a:spcBef>
            </a:pPr>
            <a:r>
              <a:rPr lang="en-US" sz="900" dirty="0">
                <a:latin typeface="Courier New" pitchFamily="1" charset="0"/>
              </a:rPr>
              <a:t>...</a:t>
            </a:r>
          </a:p>
        </p:txBody>
      </p:sp>
      <p:sp>
        <p:nvSpPr>
          <p:cNvPr id="40970" name="Text Box 8"/>
          <p:cNvSpPr txBox="1">
            <a:spLocks noChangeArrowheads="1"/>
          </p:cNvSpPr>
          <p:nvPr/>
        </p:nvSpPr>
        <p:spPr bwMode="auto">
          <a:xfrm>
            <a:off x="7162800" y="3276600"/>
            <a:ext cx="1447800" cy="2463751"/>
          </a:xfrm>
          <a:prstGeom prst="rect">
            <a:avLst/>
          </a:prstGeom>
          <a:noFill/>
          <a:ln w="12700">
            <a:solidFill>
              <a:schemeClr val="fol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1400" b="1" u="sng" dirty="0"/>
              <a:t>DATA</a:t>
            </a:r>
          </a:p>
          <a:p>
            <a:pPr marL="457200" indent="-457200" algn="l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en-US" sz="1200" dirty="0">
                <a:latin typeface="Courier New" pitchFamily="1" charset="0"/>
              </a:rPr>
              <a:t>27.3</a:t>
            </a:r>
          </a:p>
          <a:p>
            <a:pPr marL="457200" indent="-457200" algn="l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en-US" sz="1200" dirty="0">
                <a:latin typeface="Courier New" pitchFamily="1" charset="0"/>
              </a:rPr>
              <a:t>-491.41</a:t>
            </a:r>
          </a:p>
          <a:p>
            <a:pPr marL="457200" indent="-457200" algn="l">
              <a:lnSpc>
                <a:spcPct val="60000"/>
              </a:lnSpc>
              <a:spcBef>
                <a:spcPct val="50000"/>
              </a:spcBef>
              <a:buFontTx/>
              <a:buAutoNum type="arabicPeriod"/>
            </a:pPr>
            <a:r>
              <a:rPr lang="en-US" sz="1200" dirty="0">
                <a:latin typeface="Courier New" pitchFamily="1" charset="0"/>
              </a:rPr>
              <a:t>24</a:t>
            </a:r>
          </a:p>
          <a:p>
            <a:pPr marL="457200" indent="-457200" algn="l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en-US" sz="1200" dirty="0">
                <a:latin typeface="Courier New" pitchFamily="1" charset="0"/>
              </a:rPr>
              <a:t>-1e-05</a:t>
            </a:r>
          </a:p>
          <a:p>
            <a:pPr marL="457200" indent="-457200" algn="l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en-US" sz="1200" dirty="0">
                <a:latin typeface="Courier New" pitchFamily="1" charset="0"/>
              </a:rPr>
              <a:t>141.41</a:t>
            </a:r>
          </a:p>
          <a:p>
            <a:pPr marL="457200" indent="-457200" algn="l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en-US" sz="1200" dirty="0">
                <a:latin typeface="Courier New" pitchFamily="1" charset="0"/>
              </a:rPr>
              <a:t>0</a:t>
            </a:r>
          </a:p>
          <a:p>
            <a:pPr marL="457200" indent="-457200" algn="l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en-US" sz="1200" dirty="0">
                <a:latin typeface="Courier New" pitchFamily="1" charset="0"/>
              </a:rPr>
              <a:t>4167</a:t>
            </a:r>
          </a:p>
          <a:p>
            <a:pPr marL="457200" indent="-457200" algn="l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en-US" sz="1200" dirty="0">
                <a:latin typeface="Courier New" pitchFamily="1" charset="0"/>
              </a:rPr>
              <a:t>94.14</a:t>
            </a:r>
          </a:p>
          <a:p>
            <a:pPr marL="457200" indent="-457200" algn="l">
              <a:lnSpc>
                <a:spcPct val="70000"/>
              </a:lnSpc>
              <a:spcBef>
                <a:spcPct val="50000"/>
              </a:spcBef>
              <a:buFontTx/>
              <a:buAutoNum type="arabicPeriod"/>
            </a:pPr>
            <a:r>
              <a:rPr lang="en-US" sz="1200" dirty="0">
                <a:latin typeface="Courier New" pitchFamily="1" charset="0"/>
              </a:rPr>
              <a:t>-518.481</a:t>
            </a:r>
          </a:p>
          <a:p>
            <a:pPr marL="457200" indent="-457200" algn="l">
              <a:lnSpc>
                <a:spcPct val="30000"/>
              </a:lnSpc>
              <a:spcBef>
                <a:spcPct val="50000"/>
              </a:spcBef>
            </a:pPr>
            <a:r>
              <a:rPr lang="en-US" sz="1200" dirty="0">
                <a:latin typeface="Courier New" pitchFamily="1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7001976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</a:rPr>
              <a:t>Instructions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41450"/>
            <a:ext cx="7775575" cy="4367213"/>
          </a:xfrm>
        </p:spPr>
        <p:txBody>
          <a:bodyPr/>
          <a:lstStyle/>
          <a:p>
            <a:pPr>
              <a:buFont typeface="Wingdings" pitchFamily="1" charset="2"/>
              <a:buNone/>
            </a:pPr>
            <a:r>
              <a:rPr lang="en-US">
                <a:ea typeface="ＭＳ Ｐゴシック" pitchFamily="1" charset="-128"/>
              </a:rPr>
              <a:t>The </a:t>
            </a:r>
            <a:r>
              <a:rPr lang="en-US" b="1" u="sng">
                <a:ea typeface="ＭＳ Ｐゴシック" pitchFamily="1" charset="-128"/>
              </a:rPr>
              <a:t>instructions</a:t>
            </a:r>
            <a:r>
              <a:rPr lang="en-US">
                <a:ea typeface="ＭＳ Ｐゴシック" pitchFamily="1" charset="-128"/>
              </a:rPr>
              <a:t> are split into two kinds:</a:t>
            </a:r>
          </a:p>
          <a:p>
            <a:pPr>
              <a:lnSpc>
                <a:spcPct val="70000"/>
              </a:lnSpc>
            </a:pPr>
            <a:r>
              <a:rPr lang="en-US" b="1" u="sng">
                <a:ea typeface="ＭＳ Ｐゴシック" pitchFamily="1" charset="-128"/>
              </a:rPr>
              <a:t>Arithmetic/Logical</a:t>
            </a:r>
            <a:r>
              <a:rPr lang="en-US">
                <a:ea typeface="ＭＳ Ｐゴシック" pitchFamily="1" charset="-128"/>
              </a:rPr>
              <a:t> – for example:</a:t>
            </a:r>
          </a:p>
          <a:p>
            <a:pPr lvl="1">
              <a:lnSpc>
                <a:spcPct val="80000"/>
              </a:lnSpc>
            </a:pPr>
            <a:r>
              <a:rPr lang="en-US" sz="2400">
                <a:ea typeface="ＭＳ Ｐゴシック" pitchFamily="1" charset="-128"/>
              </a:rPr>
              <a:t>Add the number in slot 27 to the number in slot 239, and put the result in slot 71.</a:t>
            </a:r>
          </a:p>
          <a:p>
            <a:pPr lvl="1">
              <a:lnSpc>
                <a:spcPct val="90000"/>
              </a:lnSpc>
            </a:pPr>
            <a:r>
              <a:rPr lang="en-US" sz="2400">
                <a:ea typeface="ＭＳ Ｐゴシック" pitchFamily="1" charset="-128"/>
              </a:rPr>
              <a:t>Compare the number in slot 71 to the number in slot 118, to see whether they are equal.</a:t>
            </a:r>
          </a:p>
          <a:p>
            <a:pPr>
              <a:lnSpc>
                <a:spcPct val="70000"/>
              </a:lnSpc>
            </a:pPr>
            <a:r>
              <a:rPr lang="en-US" b="1" u="sng">
                <a:ea typeface="ＭＳ Ｐゴシック" pitchFamily="1" charset="-128"/>
              </a:rPr>
              <a:t>Communication</a:t>
            </a:r>
            <a:r>
              <a:rPr lang="en-US">
                <a:ea typeface="ＭＳ Ｐゴシック" pitchFamily="1" charset="-128"/>
              </a:rPr>
              <a:t> – for example:</a:t>
            </a:r>
          </a:p>
          <a:p>
            <a:pPr lvl="1">
              <a:lnSpc>
                <a:spcPct val="90000"/>
              </a:lnSpc>
            </a:pPr>
            <a:r>
              <a:rPr lang="en-US" sz="2400">
                <a:ea typeface="ＭＳ Ｐゴシック" pitchFamily="1" charset="-128"/>
              </a:rPr>
              <a:t>Call 555-0127 and leave a voicemail containing the number in slot 962.</a:t>
            </a:r>
          </a:p>
          <a:p>
            <a:pPr lvl="1"/>
            <a:r>
              <a:rPr lang="en-US" sz="2400">
                <a:ea typeface="ＭＳ Ｐゴシック" pitchFamily="1" charset="-128"/>
              </a:rPr>
              <a:t>Call your voicemail box and collect a voicemail from 555-0063, and put that number in slot 715.</a:t>
            </a:r>
          </a:p>
        </p:txBody>
      </p:sp>
      <p:sp>
        <p:nvSpPr>
          <p:cNvPr id="41988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0700" y="6172200"/>
            <a:ext cx="5562600" cy="457200"/>
          </a:xfrm>
          <a:noFill/>
        </p:spPr>
        <p:txBody>
          <a:bodyPr/>
          <a:lstStyle/>
          <a:p>
            <a:r>
              <a:rPr lang="en-US" dirty="0">
                <a:latin typeface="Times New Roman" pitchFamily="1" charset="0"/>
                <a:ea typeface="ＭＳ Ｐゴシック" pitchFamily="1" charset="-128"/>
              </a:rPr>
              <a:t>Cluster Supercomputer</a:t>
            </a:r>
            <a:endParaRPr lang="it-IT" dirty="0">
              <a:latin typeface="Times New Roman" pitchFamily="1" charset="0"/>
              <a:ea typeface="ＭＳ Ｐゴシック" pitchFamily="1" charset="-128"/>
            </a:endParaRPr>
          </a:p>
          <a:p>
            <a:r>
              <a:rPr lang="en-US" dirty="0">
                <a:latin typeface="Times New Roman" pitchFamily="1" charset="0"/>
                <a:ea typeface="ＭＳ Ｐゴシック" pitchFamily="1" charset="-128"/>
              </a:rPr>
              <a:t>Virtual Residency Workshop, Tue June 27 2023</a:t>
            </a:r>
          </a:p>
        </p:txBody>
      </p:sp>
      <p:sp>
        <p:nvSpPr>
          <p:cNvPr id="4198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AE7A8FC-F69C-41D7-83FC-4E3E71785F0C}" type="slidenum">
              <a:rPr lang="en-US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431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</a:rPr>
              <a:t>Is There Anybody Out There?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153400" cy="4724400"/>
          </a:xfrm>
        </p:spPr>
        <p:txBody>
          <a:bodyPr/>
          <a:lstStyle/>
          <a:p>
            <a:pPr>
              <a:buFont typeface="Wingdings" pitchFamily="1" charset="2"/>
              <a:buNone/>
            </a:pPr>
            <a:r>
              <a:rPr lang="en-US" dirty="0">
                <a:ea typeface="ＭＳ Ｐゴシック" pitchFamily="1" charset="-128"/>
              </a:rPr>
              <a:t>If you’re in a house on an island,                                              you </a:t>
            </a:r>
            <a:r>
              <a:rPr lang="en-US" b="1" u="sng" dirty="0">
                <a:ea typeface="ＭＳ Ｐゴシック" pitchFamily="1" charset="-128"/>
              </a:rPr>
              <a:t>aren’t specifically aware</a:t>
            </a:r>
            <a:r>
              <a:rPr lang="en-US" dirty="0">
                <a:ea typeface="ＭＳ Ｐゴシック" pitchFamily="1" charset="-128"/>
              </a:rPr>
              <a:t> of anyone else.</a:t>
            </a:r>
          </a:p>
          <a:p>
            <a:pPr>
              <a:buFont typeface="Wingdings" pitchFamily="1" charset="2"/>
              <a:buNone/>
            </a:pPr>
            <a:r>
              <a:rPr lang="en-US" dirty="0">
                <a:ea typeface="ＭＳ Ｐゴシック" pitchFamily="1" charset="-128"/>
              </a:rPr>
              <a:t>Especially, you don’t know whether anyone else is working on the same problem as you are, and you don’t know who’s at the other end of the phone line.</a:t>
            </a:r>
          </a:p>
          <a:p>
            <a:pPr>
              <a:buFont typeface="Wingdings" pitchFamily="1" charset="2"/>
              <a:buNone/>
            </a:pPr>
            <a:r>
              <a:rPr lang="en-US" dirty="0">
                <a:ea typeface="ＭＳ Ｐゴシック" pitchFamily="1" charset="-128"/>
              </a:rPr>
              <a:t>All you know is what to do with the voicemails you get, and what phone numbers to send voicemails to.</a:t>
            </a:r>
          </a:p>
        </p:txBody>
      </p:sp>
      <p:sp>
        <p:nvSpPr>
          <p:cNvPr id="43012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828800" y="6191250"/>
            <a:ext cx="5562600" cy="457200"/>
          </a:xfrm>
          <a:noFill/>
        </p:spPr>
        <p:txBody>
          <a:bodyPr/>
          <a:lstStyle/>
          <a:p>
            <a:r>
              <a:rPr lang="en-US" dirty="0">
                <a:latin typeface="Times New Roman" pitchFamily="1" charset="0"/>
                <a:ea typeface="ＭＳ Ｐゴシック" pitchFamily="1" charset="-128"/>
              </a:rPr>
              <a:t>Cluster Supercomputer</a:t>
            </a:r>
            <a:endParaRPr lang="it-IT" dirty="0">
              <a:latin typeface="Times New Roman" pitchFamily="1" charset="0"/>
              <a:ea typeface="ＭＳ Ｐゴシック" pitchFamily="1" charset="-128"/>
            </a:endParaRPr>
          </a:p>
          <a:p>
            <a:r>
              <a:rPr lang="en-US" dirty="0">
                <a:latin typeface="Times New Roman" pitchFamily="1" charset="0"/>
                <a:ea typeface="ＭＳ Ｐゴシック" pitchFamily="1" charset="-128"/>
              </a:rPr>
              <a:t>Virtual Residency Workshop, Tue June 27 2023</a:t>
            </a:r>
          </a:p>
        </p:txBody>
      </p:sp>
      <p:sp>
        <p:nvSpPr>
          <p:cNvPr id="4301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17CEB0A-6C70-4F13-BEC9-B1DFADEFD49D}" type="slidenum">
              <a:rPr lang="en-US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2320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</a:rPr>
              <a:t>Someone Might Be Out There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326438" cy="4648200"/>
          </a:xfrm>
        </p:spPr>
        <p:txBody>
          <a:bodyPr/>
          <a:lstStyle/>
          <a:p>
            <a:pPr>
              <a:buFont typeface="Wingdings" pitchFamily="1" charset="2"/>
              <a:buNone/>
            </a:pPr>
            <a:r>
              <a:rPr lang="en-US" dirty="0">
                <a:ea typeface="ＭＳ Ｐゴシック" pitchFamily="1" charset="-128"/>
              </a:rPr>
              <a:t>Now suppose that Dana is on another island somewhere,              in the same kind of house, with the same kind of equipment.</a:t>
            </a:r>
          </a:p>
          <a:p>
            <a:pPr>
              <a:buFont typeface="Wingdings" pitchFamily="1" charset="2"/>
              <a:buNone/>
            </a:pPr>
            <a:r>
              <a:rPr lang="en-US" dirty="0">
                <a:ea typeface="ＭＳ Ｐゴシック" pitchFamily="1" charset="-128"/>
              </a:rPr>
              <a:t>Suppose that Dana has the same list of instructions as you,             but a different set of numbers (both data and phone numbers).</a:t>
            </a:r>
          </a:p>
          <a:p>
            <a:pPr>
              <a:buFont typeface="Wingdings" pitchFamily="1" charset="2"/>
              <a:buNone/>
            </a:pPr>
            <a:r>
              <a:rPr lang="en-US" dirty="0">
                <a:ea typeface="ＭＳ Ｐゴシック" pitchFamily="1" charset="-128"/>
              </a:rPr>
              <a:t>Like you, Dana doesn’t know whether there’s anyone else      working on the same problem.</a:t>
            </a:r>
          </a:p>
        </p:txBody>
      </p:sp>
      <p:sp>
        <p:nvSpPr>
          <p:cNvPr id="44036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905000" y="6191250"/>
            <a:ext cx="5562600" cy="457200"/>
          </a:xfrm>
          <a:noFill/>
        </p:spPr>
        <p:txBody>
          <a:bodyPr/>
          <a:lstStyle/>
          <a:p>
            <a:r>
              <a:rPr lang="en-US" dirty="0">
                <a:latin typeface="Times New Roman" pitchFamily="1" charset="0"/>
                <a:ea typeface="ＭＳ Ｐゴシック" pitchFamily="1" charset="-128"/>
              </a:rPr>
              <a:t>Cluster Supercomputer</a:t>
            </a:r>
            <a:endParaRPr lang="it-IT" dirty="0">
              <a:latin typeface="Times New Roman" pitchFamily="1" charset="0"/>
              <a:ea typeface="ＭＳ Ｐゴシック" pitchFamily="1" charset="-128"/>
            </a:endParaRPr>
          </a:p>
          <a:p>
            <a:r>
              <a:rPr lang="en-US" dirty="0">
                <a:latin typeface="Times New Roman" pitchFamily="1" charset="0"/>
                <a:ea typeface="ＭＳ Ｐゴシック" pitchFamily="1" charset="-128"/>
              </a:rPr>
              <a:t>Virtual Residency Workshop, Tue June 27 2023</a:t>
            </a:r>
          </a:p>
        </p:txBody>
      </p:sp>
      <p:sp>
        <p:nvSpPr>
          <p:cNvPr id="4403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44AFB95-B6EE-443E-A0CA-F4668996E9D4}" type="slidenum">
              <a:rPr lang="en-US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29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genviz.org/assets/genvisr_fig_v4.png">
            <a:extLst>
              <a:ext uri="{FF2B5EF4-FFF2-40B4-BE49-F238E27FC236}">
                <a16:creationId xmlns:a16="http://schemas.microsoft.com/office/drawing/2014/main" id="{AC780BC7-BB89-40CE-8BB8-1045788ED7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511" y="4491037"/>
            <a:ext cx="917377" cy="843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Cluster Supercomputer</a:t>
            </a:r>
          </a:p>
          <a:p>
            <a:r>
              <a:rPr lang="en-US" dirty="0"/>
              <a:t>Virtual Residency Workshop, Tue June 27 2023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56BADAF-9DBF-4423-B142-E31542A9DD18}" type="slidenum">
              <a:rPr lang="en-US"/>
              <a:pPr/>
              <a:t>8</a:t>
            </a:fld>
            <a:endParaRPr lang="en-US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Is HPC Used For?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924800" cy="4876800"/>
          </a:xfrm>
        </p:spPr>
        <p:txBody>
          <a:bodyPr/>
          <a:lstStyle/>
          <a:p>
            <a:pPr eaLnBrk="1" hangingPunct="1"/>
            <a:r>
              <a:rPr lang="en-US" b="1" i="1" u="sng" dirty="0">
                <a:solidFill>
                  <a:schemeClr val="tx2"/>
                </a:solidFill>
              </a:rPr>
              <a:t>Simulation</a:t>
            </a:r>
            <a:r>
              <a:rPr lang="en-US" dirty="0"/>
              <a:t> of physical phenomena, such as</a:t>
            </a:r>
          </a:p>
          <a:p>
            <a:pPr lvl="1" eaLnBrk="1" hangingPunct="1">
              <a:lnSpc>
                <a:spcPct val="70000"/>
              </a:lnSpc>
            </a:pPr>
            <a:r>
              <a:rPr lang="en-US" dirty="0"/>
              <a:t>Weather forecasting</a:t>
            </a:r>
          </a:p>
          <a:p>
            <a:pPr lvl="1" eaLnBrk="1" hangingPunct="1">
              <a:lnSpc>
                <a:spcPct val="70000"/>
              </a:lnSpc>
            </a:pPr>
            <a:r>
              <a:rPr lang="en-US" dirty="0"/>
              <a:t>Galaxy 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Oil reservoir management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b="1" i="1" u="sng" dirty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i="1" u="sng" dirty="0">
                <a:solidFill>
                  <a:schemeClr val="tx2"/>
                </a:solidFill>
              </a:rPr>
              <a:t>Data mining</a:t>
            </a:r>
            <a:r>
              <a:rPr lang="en-US" dirty="0"/>
              <a:t>: finding </a:t>
            </a:r>
            <a:r>
              <a:rPr lang="en-US" b="1" u="sng" dirty="0">
                <a:solidFill>
                  <a:srgbClr val="008000"/>
                </a:solidFill>
              </a:rPr>
              <a:t>needles</a:t>
            </a:r>
            <a:r>
              <a:rPr lang="en-US" dirty="0"/>
              <a:t>                                              of information in a </a:t>
            </a:r>
            <a:r>
              <a:rPr lang="en-US" b="1" u="sng" dirty="0">
                <a:solidFill>
                  <a:schemeClr val="hlink"/>
                </a:solidFill>
              </a:rPr>
              <a:t>haystack</a:t>
            </a:r>
            <a:r>
              <a:rPr lang="en-US" dirty="0"/>
              <a:t> of data,</a:t>
            </a:r>
          </a:p>
          <a:p>
            <a:pPr eaLnBrk="1" hangingPunct="1">
              <a:lnSpc>
                <a:spcPct val="70000"/>
              </a:lnSpc>
              <a:buFont typeface="Wingdings" pitchFamily="2" charset="2"/>
              <a:buNone/>
            </a:pPr>
            <a:r>
              <a:rPr lang="en-US" dirty="0"/>
              <a:t>    such as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Machine Learning (typical behavior)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/>
              <a:t>Gene sequencing (specific patterns)</a:t>
            </a:r>
          </a:p>
          <a:p>
            <a:pPr lvl="1" eaLnBrk="1" hangingPunct="1">
              <a:lnSpc>
                <a:spcPct val="70000"/>
              </a:lnSpc>
            </a:pPr>
            <a:r>
              <a:rPr lang="en-US" dirty="0"/>
              <a:t>Signal processing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b="1" i="1" u="sng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b="1" i="1" u="sng" dirty="0">
                <a:solidFill>
                  <a:schemeClr val="tx2"/>
                </a:solidFill>
              </a:rPr>
              <a:t>Scientific Visualization</a:t>
            </a:r>
            <a:r>
              <a:rPr lang="en-US" dirty="0"/>
              <a:t>: turning a vast sea of </a:t>
            </a:r>
            <a:r>
              <a:rPr lang="en-US" b="1" u="sng" dirty="0">
                <a:solidFill>
                  <a:schemeClr val="hlink"/>
                </a:solidFill>
              </a:rPr>
              <a:t>data</a:t>
            </a:r>
            <a:r>
              <a:rPr lang="en-US" dirty="0"/>
              <a:t>               into </a:t>
            </a:r>
            <a:r>
              <a:rPr lang="en-US" b="1" u="sng" dirty="0">
                <a:solidFill>
                  <a:srgbClr val="008000"/>
                </a:solidFill>
              </a:rPr>
              <a:t>pictures</a:t>
            </a:r>
            <a:r>
              <a:rPr lang="en-US" dirty="0"/>
              <a:t> that a researcher can understand</a:t>
            </a:r>
          </a:p>
        </p:txBody>
      </p:sp>
      <p:grpSp>
        <p:nvGrpSpPr>
          <p:cNvPr id="18438" name="Group 4"/>
          <p:cNvGrpSpPr>
            <a:grpSpLocks/>
          </p:cNvGrpSpPr>
          <p:nvPr/>
        </p:nvGrpSpPr>
        <p:grpSpPr bwMode="auto">
          <a:xfrm>
            <a:off x="6019800" y="1752600"/>
            <a:ext cx="2590800" cy="2667000"/>
            <a:chOff x="262" y="1008"/>
            <a:chExt cx="2496" cy="2315"/>
          </a:xfrm>
        </p:grpSpPr>
        <p:pic>
          <p:nvPicPr>
            <p:cNvPr id="18445" name="Picture 5"/>
            <p:cNvPicPr>
              <a:picLocks noChangeAspect="1" noChangeArrowheads="1"/>
            </p:cNvPicPr>
            <p:nvPr/>
          </p:nvPicPr>
          <p:blipFill>
            <a:blip r:embed="rId6" cstate="print">
              <a:lum bright="-36000" contrast="54000"/>
            </a:blip>
            <a:srcRect/>
            <a:stretch>
              <a:fillRect/>
            </a:stretch>
          </p:blipFill>
          <p:spPr bwMode="auto">
            <a:xfrm>
              <a:off x="262" y="1008"/>
              <a:ext cx="2496" cy="2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8446" name="Group 6"/>
            <p:cNvGrpSpPr>
              <a:grpSpLocks/>
            </p:cNvGrpSpPr>
            <p:nvPr/>
          </p:nvGrpSpPr>
          <p:grpSpPr bwMode="auto">
            <a:xfrm>
              <a:off x="470" y="1824"/>
              <a:ext cx="1952" cy="1303"/>
              <a:chOff x="496" y="1488"/>
              <a:chExt cx="1952" cy="1303"/>
            </a:xfrm>
          </p:grpSpPr>
          <p:sp>
            <p:nvSpPr>
              <p:cNvPr id="18447" name="Rectangle 7"/>
              <p:cNvSpPr>
                <a:spLocks noChangeArrowheads="1"/>
              </p:cNvSpPr>
              <p:nvPr/>
            </p:nvSpPr>
            <p:spPr bwMode="auto">
              <a:xfrm>
                <a:off x="1440" y="1488"/>
                <a:ext cx="1008" cy="768"/>
              </a:xfrm>
              <a:prstGeom prst="rect">
                <a:avLst/>
              </a:prstGeom>
              <a:noFill/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48" name="Rectangle 8"/>
              <p:cNvSpPr>
                <a:spLocks noChangeArrowheads="1"/>
              </p:cNvSpPr>
              <p:nvPr/>
            </p:nvSpPr>
            <p:spPr bwMode="auto">
              <a:xfrm>
                <a:off x="496" y="1919"/>
                <a:ext cx="1016" cy="63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400" b="1">
                    <a:solidFill>
                      <a:srgbClr val="FF0000"/>
                    </a:solidFill>
                  </a:rPr>
                  <a:t>Moore, OK</a:t>
                </a:r>
              </a:p>
              <a:p>
                <a:pPr eaLnBrk="0" hangingPunct="0"/>
                <a:r>
                  <a:rPr lang="en-US" sz="1400" b="1">
                    <a:solidFill>
                      <a:srgbClr val="FF0000"/>
                    </a:solidFill>
                  </a:rPr>
                  <a:t>Tornadic</a:t>
                </a:r>
              </a:p>
              <a:p>
                <a:pPr eaLnBrk="0" hangingPunct="0"/>
                <a:r>
                  <a:rPr lang="en-US" sz="1400" b="1">
                    <a:solidFill>
                      <a:srgbClr val="FF0000"/>
                    </a:solidFill>
                  </a:rPr>
                  <a:t>Storm</a:t>
                </a:r>
                <a:endParaRPr lang="en-US" sz="2000" b="1">
                  <a:solidFill>
                    <a:srgbClr val="FFFFFF"/>
                  </a:solidFill>
                </a:endParaRPr>
              </a:p>
            </p:txBody>
          </p:sp>
          <p:sp>
            <p:nvSpPr>
              <p:cNvPr id="18449" name="Line 9"/>
              <p:cNvSpPr>
                <a:spLocks noChangeShapeType="1"/>
              </p:cNvSpPr>
              <p:nvPr/>
            </p:nvSpPr>
            <p:spPr bwMode="auto">
              <a:xfrm flipH="1">
                <a:off x="1344" y="1728"/>
                <a:ext cx="384" cy="288"/>
              </a:xfrm>
              <a:prstGeom prst="line">
                <a:avLst/>
              </a:prstGeom>
              <a:noFill/>
              <a:ln w="76200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0" name="Rectangle 10"/>
              <p:cNvSpPr>
                <a:spLocks noChangeArrowheads="1"/>
              </p:cNvSpPr>
              <p:nvPr/>
            </p:nvSpPr>
            <p:spPr bwMode="auto">
              <a:xfrm>
                <a:off x="1421" y="2447"/>
                <a:ext cx="239" cy="344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2000" b="1">
                    <a:solidFill>
                      <a:srgbClr val="000000"/>
                    </a:solidFill>
                  </a:rPr>
                  <a:t> </a:t>
                </a:r>
              </a:p>
            </p:txBody>
          </p:sp>
        </p:grpSp>
      </p:grpSp>
      <p:sp>
        <p:nvSpPr>
          <p:cNvPr id="18439" name="Text Box 11"/>
          <p:cNvSpPr txBox="1">
            <a:spLocks noChangeArrowheads="1"/>
          </p:cNvSpPr>
          <p:nvPr/>
        </p:nvSpPr>
        <p:spPr bwMode="auto">
          <a:xfrm>
            <a:off x="6705600" y="4267200"/>
            <a:ext cx="1328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/>
              <a:t>May 3 1999</a:t>
            </a:r>
            <a:r>
              <a:rPr lang="en-US" sz="1600" baseline="30000"/>
              <a:t>[2]</a:t>
            </a:r>
          </a:p>
        </p:txBody>
      </p:sp>
      <p:pic>
        <p:nvPicPr>
          <p:cNvPr id="18440" name="Picture 12" descr="comet73_e_front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1850" y="5301912"/>
            <a:ext cx="1180588" cy="117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 Box 13"/>
          <p:cNvSpPr txBox="1">
            <a:spLocks noChangeArrowheads="1"/>
          </p:cNvSpPr>
          <p:nvPr/>
        </p:nvSpPr>
        <p:spPr bwMode="auto">
          <a:xfrm>
            <a:off x="6629362" y="5803106"/>
            <a:ext cx="3778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aseline="30000" dirty="0"/>
              <a:t>[3]</a:t>
            </a:r>
          </a:p>
        </p:txBody>
      </p:sp>
      <p:sp>
        <p:nvSpPr>
          <p:cNvPr id="18442" name="Text Box 14"/>
          <p:cNvSpPr txBox="1">
            <a:spLocks noChangeArrowheads="1"/>
          </p:cNvSpPr>
          <p:nvPr/>
        </p:nvSpPr>
        <p:spPr bwMode="auto">
          <a:xfrm>
            <a:off x="4343400" y="1981200"/>
            <a:ext cx="377825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aseline="30000"/>
              <a:t>[1]</a:t>
            </a:r>
          </a:p>
        </p:txBody>
      </p:sp>
      <p:pic>
        <p:nvPicPr>
          <p:cNvPr id="18443" name="Picture 15" descr="gbryan_gas_temp"/>
          <p:cNvPicPr>
            <a:picLocks noChangeAspect="1" noChangeArrowheads="1"/>
          </p:cNvPicPr>
          <p:nvPr/>
        </p:nvPicPr>
        <p:blipFill>
          <a:blip r:embed="rId8" cstate="print">
            <a:lum bright="30000" contrast="30000"/>
          </a:blip>
          <a:srcRect/>
          <a:stretch>
            <a:fillRect/>
          </a:stretch>
        </p:blipFill>
        <p:spPr bwMode="auto">
          <a:xfrm>
            <a:off x="4652963" y="1681163"/>
            <a:ext cx="14478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4" name="Rectangle 4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1DA6A7DA-6AFE-460D-A0B2-63F8FD3723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6337" y="5414084"/>
            <a:ext cx="460382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aseline="30000" dirty="0"/>
              <a:t>[3a]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</a:rPr>
              <a:t>Even More People Out There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8610600" cy="4724400"/>
          </a:xfrm>
        </p:spPr>
        <p:txBody>
          <a:bodyPr/>
          <a:lstStyle/>
          <a:p>
            <a:pPr>
              <a:buFont typeface="Wingdings" pitchFamily="1" charset="2"/>
              <a:buNone/>
            </a:pPr>
            <a:r>
              <a:rPr lang="en-US" dirty="0">
                <a:ea typeface="ＭＳ Ｐゴシック" pitchFamily="1" charset="-128"/>
              </a:rPr>
              <a:t>Now suppose that Pat and Lee are also in houses on islands.</a:t>
            </a:r>
          </a:p>
          <a:p>
            <a:pPr>
              <a:buFont typeface="Wingdings" pitchFamily="1" charset="2"/>
              <a:buNone/>
            </a:pPr>
            <a:r>
              <a:rPr lang="en-US" dirty="0">
                <a:ea typeface="ＭＳ Ｐゴシック" pitchFamily="1" charset="-128"/>
              </a:rPr>
              <a:t>Suppose that each of the four has the exact same list of instructions, but different lists of numbers.</a:t>
            </a:r>
          </a:p>
          <a:p>
            <a:pPr>
              <a:buFont typeface="Wingdings" pitchFamily="1" charset="2"/>
              <a:buNone/>
            </a:pPr>
            <a:r>
              <a:rPr lang="en-US" dirty="0">
                <a:ea typeface="ＭＳ Ｐゴシック" pitchFamily="1" charset="-128"/>
              </a:rPr>
              <a:t>And suppose that the phone numbers that people call are each others’:  that is, your instructions have you call Dana, Pat and Lee, Dana’s calls Pat, Lee and you, and so on.</a:t>
            </a:r>
          </a:p>
          <a:p>
            <a:pPr>
              <a:buFont typeface="Wingdings" pitchFamily="1" charset="2"/>
              <a:buNone/>
            </a:pPr>
            <a:r>
              <a:rPr lang="en-US" dirty="0">
                <a:ea typeface="ＭＳ Ｐゴシック" pitchFamily="1" charset="-128"/>
              </a:rPr>
              <a:t>Then you might all be </a:t>
            </a:r>
            <a:r>
              <a:rPr lang="en-US" b="1" u="sng" dirty="0">
                <a:ea typeface="ＭＳ Ｐゴシック" pitchFamily="1" charset="-128"/>
              </a:rPr>
              <a:t>working together on the same problem</a:t>
            </a:r>
            <a:r>
              <a:rPr lang="en-US" dirty="0">
                <a:ea typeface="ＭＳ Ｐゴシック" pitchFamily="1" charset="-128"/>
              </a:rPr>
              <a:t>.</a:t>
            </a:r>
          </a:p>
        </p:txBody>
      </p:sp>
      <p:sp>
        <p:nvSpPr>
          <p:cNvPr id="45060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0700" y="6172200"/>
            <a:ext cx="5562600" cy="457200"/>
          </a:xfrm>
          <a:noFill/>
        </p:spPr>
        <p:txBody>
          <a:bodyPr/>
          <a:lstStyle/>
          <a:p>
            <a:r>
              <a:rPr lang="en-US" dirty="0">
                <a:latin typeface="Times New Roman" pitchFamily="1" charset="0"/>
                <a:ea typeface="ＭＳ Ｐゴシック" pitchFamily="1" charset="-128"/>
              </a:rPr>
              <a:t>Cluster Supercomputer</a:t>
            </a:r>
            <a:endParaRPr lang="it-IT" dirty="0">
              <a:latin typeface="Times New Roman" pitchFamily="1" charset="0"/>
              <a:ea typeface="ＭＳ Ｐゴシック" pitchFamily="1" charset="-128"/>
            </a:endParaRPr>
          </a:p>
          <a:p>
            <a:r>
              <a:rPr lang="en-US" dirty="0">
                <a:latin typeface="Times New Roman" pitchFamily="1" charset="0"/>
                <a:ea typeface="ＭＳ Ｐゴシック" pitchFamily="1" charset="-128"/>
              </a:rPr>
              <a:t>Virtual Residency Workshop, Tue June 27 2023</a:t>
            </a:r>
          </a:p>
        </p:txBody>
      </p:sp>
      <p:sp>
        <p:nvSpPr>
          <p:cNvPr id="4506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8B46677-22E0-45C1-A7AB-6530970593C0}" type="slidenum">
              <a:rPr lang="en-US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534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</a:rPr>
              <a:t>All Data Are Private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8402638" cy="4648200"/>
          </a:xfrm>
        </p:spPr>
        <p:txBody>
          <a:bodyPr/>
          <a:lstStyle/>
          <a:p>
            <a:pPr>
              <a:buFont typeface="Wingdings" pitchFamily="1" charset="2"/>
              <a:buNone/>
            </a:pPr>
            <a:r>
              <a:rPr lang="en-US" dirty="0">
                <a:ea typeface="ＭＳ Ｐゴシック" pitchFamily="1" charset="-128"/>
              </a:rPr>
              <a:t>Notice that you can’t see Dana’s or Pat’s or Lee’s numbers,            nor can they see yours or each other’s.</a:t>
            </a:r>
          </a:p>
          <a:p>
            <a:pPr>
              <a:buFont typeface="Wingdings" pitchFamily="1" charset="2"/>
              <a:buNone/>
            </a:pPr>
            <a:r>
              <a:rPr lang="en-US" dirty="0">
                <a:ea typeface="ＭＳ Ｐゴシック" pitchFamily="1" charset="-128"/>
              </a:rPr>
              <a:t>Thus, everyone’s numbers are </a:t>
            </a:r>
            <a:r>
              <a:rPr lang="en-US" b="1" u="sng" dirty="0">
                <a:solidFill>
                  <a:schemeClr val="folHlink"/>
                </a:solidFill>
                <a:ea typeface="ＭＳ Ｐゴシック" pitchFamily="1" charset="-128"/>
              </a:rPr>
              <a:t>private</a:t>
            </a:r>
            <a:r>
              <a:rPr lang="en-US" dirty="0">
                <a:ea typeface="ＭＳ Ｐゴシック" pitchFamily="1" charset="-128"/>
              </a:rPr>
              <a:t>: there’s no way for anyone to share numbers, </a:t>
            </a:r>
            <a:r>
              <a:rPr lang="en-US" b="1" u="sng" dirty="0">
                <a:solidFill>
                  <a:schemeClr val="folHlink"/>
                </a:solidFill>
                <a:ea typeface="ＭＳ Ｐゴシック" pitchFamily="1" charset="-128"/>
              </a:rPr>
              <a:t>except by leaving them in voicemails</a:t>
            </a:r>
            <a:r>
              <a:rPr lang="en-US" dirty="0">
                <a:ea typeface="ＭＳ Ｐゴシック" pitchFamily="1" charset="-128"/>
              </a:rPr>
              <a:t>.</a:t>
            </a:r>
          </a:p>
        </p:txBody>
      </p:sp>
      <p:sp>
        <p:nvSpPr>
          <p:cNvPr id="4608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0700" y="6172200"/>
            <a:ext cx="5562600" cy="457200"/>
          </a:xfrm>
          <a:noFill/>
        </p:spPr>
        <p:txBody>
          <a:bodyPr/>
          <a:lstStyle/>
          <a:p>
            <a:r>
              <a:rPr lang="en-US" dirty="0">
                <a:latin typeface="Times New Roman" pitchFamily="1" charset="0"/>
                <a:ea typeface="ＭＳ Ｐゴシック" pitchFamily="1" charset="-128"/>
              </a:rPr>
              <a:t>Cluster Supercomputer</a:t>
            </a:r>
            <a:endParaRPr lang="it-IT" dirty="0">
              <a:latin typeface="Times New Roman" pitchFamily="1" charset="0"/>
              <a:ea typeface="ＭＳ Ｐゴシック" pitchFamily="1" charset="-128"/>
            </a:endParaRPr>
          </a:p>
          <a:p>
            <a:r>
              <a:rPr lang="en-US" dirty="0">
                <a:latin typeface="Times New Roman" pitchFamily="1" charset="0"/>
                <a:ea typeface="ＭＳ Ｐゴシック" pitchFamily="1" charset="-128"/>
              </a:rPr>
              <a:t>Virtual Residency Workshop, Tue June 27 2023</a:t>
            </a:r>
          </a:p>
        </p:txBody>
      </p:sp>
      <p:sp>
        <p:nvSpPr>
          <p:cNvPr id="4608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528F447-9AF2-42FA-AB09-00E0A9C6AFD5}" type="slidenum">
              <a:rPr lang="en-US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36819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1" charset="-128"/>
              </a:rPr>
              <a:t>Long Distance Calls: 2 Costs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71600"/>
            <a:ext cx="8153400" cy="4648200"/>
          </a:xfrm>
        </p:spPr>
        <p:txBody>
          <a:bodyPr/>
          <a:lstStyle/>
          <a:p>
            <a:pPr>
              <a:buFont typeface="Wingdings" pitchFamily="1" charset="2"/>
              <a:buNone/>
            </a:pPr>
            <a:r>
              <a:rPr lang="en-US" dirty="0">
                <a:ea typeface="ＭＳ Ｐゴシック" pitchFamily="1" charset="-128"/>
              </a:rPr>
              <a:t>When you make a long distance phone call, you typically have to pay two costs:</a:t>
            </a:r>
          </a:p>
          <a:p>
            <a:r>
              <a:rPr lang="en-US" b="1" u="sng" dirty="0">
                <a:ea typeface="ＭＳ Ｐゴシック" pitchFamily="1" charset="-128"/>
              </a:rPr>
              <a:t>Connection charge</a:t>
            </a:r>
            <a:r>
              <a:rPr lang="en-US" dirty="0">
                <a:ea typeface="ＭＳ Ｐゴシック" pitchFamily="1" charset="-128"/>
              </a:rPr>
              <a:t>: the </a:t>
            </a:r>
            <a:r>
              <a:rPr lang="en-US" b="1" u="sng" dirty="0">
                <a:solidFill>
                  <a:schemeClr val="folHlink"/>
                </a:solidFill>
                <a:ea typeface="ＭＳ Ｐゴシック" pitchFamily="1" charset="-128"/>
              </a:rPr>
              <a:t>fixed</a:t>
            </a:r>
            <a:r>
              <a:rPr lang="en-US" dirty="0">
                <a:ea typeface="ＭＳ Ｐゴシック" pitchFamily="1" charset="-128"/>
              </a:rPr>
              <a:t> cost of connecting your phone to someone else’s, even if you’re only connected for a second</a:t>
            </a:r>
          </a:p>
          <a:p>
            <a:r>
              <a:rPr lang="en-US" b="1" u="sng" dirty="0">
                <a:ea typeface="ＭＳ Ｐゴシック" pitchFamily="1" charset="-128"/>
              </a:rPr>
              <a:t>Per-minute charge</a:t>
            </a:r>
            <a:r>
              <a:rPr lang="en-US" dirty="0">
                <a:ea typeface="ＭＳ Ｐゴシック" pitchFamily="1" charset="-128"/>
              </a:rPr>
              <a:t>: the cost per minute of talking, once you’re connected</a:t>
            </a:r>
          </a:p>
          <a:p>
            <a:pPr>
              <a:buFont typeface="Wingdings" pitchFamily="1" charset="2"/>
              <a:buNone/>
            </a:pPr>
            <a:r>
              <a:rPr lang="en-US" dirty="0">
                <a:ea typeface="ＭＳ Ｐゴシック" pitchFamily="1" charset="-128"/>
              </a:rPr>
              <a:t>If the connection charge is large, then you want to make as few calls as possible.</a:t>
            </a:r>
          </a:p>
          <a:p>
            <a:pPr>
              <a:buFont typeface="Wingdings" pitchFamily="1" charset="2"/>
              <a:buNone/>
            </a:pPr>
            <a:r>
              <a:rPr lang="en-US" dirty="0">
                <a:ea typeface="ＭＳ Ｐゴシック" pitchFamily="1" charset="-128"/>
              </a:rPr>
              <a:t>See:</a:t>
            </a:r>
          </a:p>
          <a:p>
            <a:pPr algn="ctr">
              <a:buFont typeface="Wingdings" pitchFamily="1" charset="2"/>
              <a:buNone/>
            </a:pPr>
            <a:r>
              <a:rPr lang="en-US" dirty="0">
                <a:latin typeface="Courier New" pitchFamily="1" charset="0"/>
                <a:ea typeface="ＭＳ Ｐゴシック" pitchFamily="1" charset="-128"/>
                <a:cs typeface="Courier New" pitchFamily="1" charset="0"/>
                <a:hlinkClick r:id="rId3"/>
              </a:rPr>
              <a:t>http://www.youtube.com/watch?v=8k1UOEYIQRo</a:t>
            </a:r>
            <a:endParaRPr lang="en-US" dirty="0">
              <a:latin typeface="Courier New" pitchFamily="1" charset="0"/>
              <a:ea typeface="ＭＳ Ｐゴシック" pitchFamily="1" charset="-128"/>
              <a:cs typeface="Courier New" pitchFamily="1" charset="0"/>
            </a:endParaRPr>
          </a:p>
        </p:txBody>
      </p:sp>
      <p:sp>
        <p:nvSpPr>
          <p:cNvPr id="47108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0700" y="6172200"/>
            <a:ext cx="5562600" cy="457200"/>
          </a:xfrm>
          <a:noFill/>
        </p:spPr>
        <p:txBody>
          <a:bodyPr/>
          <a:lstStyle/>
          <a:p>
            <a:r>
              <a:rPr lang="en-US" dirty="0">
                <a:latin typeface="Times New Roman" pitchFamily="1" charset="0"/>
                <a:ea typeface="ＭＳ Ｐゴシック" pitchFamily="1" charset="-128"/>
              </a:rPr>
              <a:t>Cluster Supercomputer</a:t>
            </a:r>
            <a:endParaRPr lang="it-IT" dirty="0">
              <a:latin typeface="Times New Roman" pitchFamily="1" charset="0"/>
              <a:ea typeface="ＭＳ Ｐゴシック" pitchFamily="1" charset="-128"/>
            </a:endParaRPr>
          </a:p>
          <a:p>
            <a:r>
              <a:rPr lang="en-US" dirty="0">
                <a:latin typeface="Times New Roman" pitchFamily="1" charset="0"/>
                <a:ea typeface="ＭＳ Ｐゴシック" pitchFamily="1" charset="-128"/>
              </a:rPr>
              <a:t>Virtual Residency Workshop, Tue June 27 2023</a:t>
            </a:r>
          </a:p>
        </p:txBody>
      </p:sp>
      <p:sp>
        <p:nvSpPr>
          <p:cNvPr id="4710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8AF2A79-957F-4254-AC59-E84F2CA1A8AF}" type="slidenum">
              <a:rPr lang="en-US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93063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1295400"/>
            <a:ext cx="7772400" cy="1905000"/>
          </a:xfrm>
        </p:spPr>
        <p:txBody>
          <a:bodyPr/>
          <a:lstStyle/>
          <a:p>
            <a:r>
              <a:rPr lang="en-US" sz="6000">
                <a:ea typeface="ＭＳ Ｐゴシック" pitchFamily="1" charset="-128"/>
              </a:rPr>
              <a:t>Distributed Parallelism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191829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1" charset="-128"/>
              </a:rPr>
              <a:t>Like Desert Islands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371600"/>
            <a:ext cx="8763000" cy="4724400"/>
          </a:xfrm>
        </p:spPr>
        <p:txBody>
          <a:bodyPr/>
          <a:lstStyle/>
          <a:p>
            <a:pPr>
              <a:buFont typeface="Wingdings" pitchFamily="1" charset="2"/>
              <a:buNone/>
            </a:pPr>
            <a:r>
              <a:rPr lang="en-US" dirty="0">
                <a:ea typeface="ＭＳ Ｐゴシック" pitchFamily="1" charset="-128"/>
              </a:rPr>
              <a:t>Distributed parallelism is very much like the Desert Islands analogy:</a:t>
            </a:r>
          </a:p>
          <a:p>
            <a:r>
              <a:rPr lang="en-US" dirty="0">
                <a:ea typeface="ＭＳ Ｐゴシック" pitchFamily="1" charset="-128"/>
              </a:rPr>
              <a:t>processes are </a:t>
            </a:r>
            <a:r>
              <a:rPr lang="en-US" b="1" u="sng" dirty="0">
                <a:solidFill>
                  <a:schemeClr val="folHlink"/>
                </a:solidFill>
                <a:ea typeface="ＭＳ Ｐゴシック" pitchFamily="1" charset="-128"/>
              </a:rPr>
              <a:t>independent</a:t>
            </a:r>
            <a:r>
              <a:rPr lang="en-US" dirty="0">
                <a:ea typeface="ＭＳ Ｐゴシック" pitchFamily="1" charset="-128"/>
              </a:rPr>
              <a:t> of each other.</a:t>
            </a:r>
          </a:p>
          <a:p>
            <a:r>
              <a:rPr lang="en-US" dirty="0">
                <a:ea typeface="ＭＳ Ｐゴシック" pitchFamily="1" charset="-128"/>
              </a:rPr>
              <a:t>All data are </a:t>
            </a:r>
            <a:r>
              <a:rPr lang="en-US" b="1" u="sng" dirty="0">
                <a:solidFill>
                  <a:schemeClr val="folHlink"/>
                </a:solidFill>
                <a:ea typeface="ＭＳ Ｐゴシック" pitchFamily="1" charset="-128"/>
              </a:rPr>
              <a:t>private</a:t>
            </a:r>
            <a:r>
              <a:rPr lang="en-US" dirty="0">
                <a:ea typeface="ＭＳ Ｐゴシック" pitchFamily="1" charset="-128"/>
              </a:rPr>
              <a:t>.</a:t>
            </a:r>
          </a:p>
          <a:p>
            <a:r>
              <a:rPr lang="en-US" dirty="0">
                <a:ea typeface="ＭＳ Ｐゴシック" pitchFamily="1" charset="-128"/>
              </a:rPr>
              <a:t>Processes communicate by </a:t>
            </a:r>
            <a:r>
              <a:rPr lang="en-US" b="1" u="sng" dirty="0">
                <a:solidFill>
                  <a:schemeClr val="folHlink"/>
                </a:solidFill>
                <a:ea typeface="ＭＳ Ｐゴシック" pitchFamily="1" charset="-128"/>
              </a:rPr>
              <a:t>passing messages</a:t>
            </a:r>
            <a:r>
              <a:rPr lang="en-US" dirty="0">
                <a:ea typeface="ＭＳ Ｐゴシック" pitchFamily="1" charset="-128"/>
              </a:rPr>
              <a:t> (like voicemails).</a:t>
            </a:r>
          </a:p>
          <a:p>
            <a:r>
              <a:rPr lang="en-US" dirty="0">
                <a:ea typeface="ＭＳ Ｐゴシック" pitchFamily="1" charset="-128"/>
              </a:rPr>
              <a:t>The cost of passing a message is split into:</a:t>
            </a:r>
          </a:p>
          <a:p>
            <a:pPr lvl="1"/>
            <a:r>
              <a:rPr lang="en-US" sz="2600" b="1" i="1" u="sng" dirty="0">
                <a:solidFill>
                  <a:schemeClr val="folHlink"/>
                </a:solidFill>
                <a:ea typeface="ＭＳ Ｐゴシック" pitchFamily="1" charset="-128"/>
              </a:rPr>
              <a:t>latency</a:t>
            </a:r>
            <a:r>
              <a:rPr lang="en-US" sz="2600" dirty="0">
                <a:ea typeface="ＭＳ Ｐゴシック" pitchFamily="1" charset="-128"/>
              </a:rPr>
              <a:t>      </a:t>
            </a:r>
            <a:r>
              <a:rPr lang="en-US" sz="1100" dirty="0">
                <a:ea typeface="ＭＳ Ｐゴシック" pitchFamily="1" charset="-128"/>
              </a:rPr>
              <a:t> </a:t>
            </a:r>
            <a:r>
              <a:rPr lang="en-US" sz="2600" dirty="0">
                <a:ea typeface="ＭＳ Ｐゴシック" pitchFamily="1" charset="-128"/>
              </a:rPr>
              <a:t>(connection time)</a:t>
            </a:r>
          </a:p>
          <a:p>
            <a:pPr lvl="1"/>
            <a:r>
              <a:rPr lang="en-US" sz="2600" b="1" i="1" u="sng" dirty="0">
                <a:solidFill>
                  <a:schemeClr val="folHlink"/>
                </a:solidFill>
                <a:ea typeface="ＭＳ Ｐゴシック" pitchFamily="1" charset="-128"/>
              </a:rPr>
              <a:t>bandwidth</a:t>
            </a:r>
            <a:r>
              <a:rPr lang="en-US" sz="2600" dirty="0">
                <a:ea typeface="ＭＳ Ｐゴシック" pitchFamily="1" charset="-128"/>
              </a:rPr>
              <a:t> (time per byte)</a:t>
            </a:r>
          </a:p>
        </p:txBody>
      </p:sp>
      <p:sp>
        <p:nvSpPr>
          <p:cNvPr id="49156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0700" y="6143625"/>
            <a:ext cx="5562600" cy="457200"/>
          </a:xfrm>
          <a:noFill/>
        </p:spPr>
        <p:txBody>
          <a:bodyPr/>
          <a:lstStyle/>
          <a:p>
            <a:r>
              <a:rPr lang="en-US" dirty="0">
                <a:latin typeface="Times New Roman" pitchFamily="1" charset="0"/>
                <a:ea typeface="ＭＳ Ｐゴシック" pitchFamily="1" charset="-128"/>
              </a:rPr>
              <a:t>Cluster Supercomputer</a:t>
            </a:r>
            <a:endParaRPr lang="it-IT" dirty="0">
              <a:latin typeface="Times New Roman" pitchFamily="1" charset="0"/>
              <a:ea typeface="ＭＳ Ｐゴシック" pitchFamily="1" charset="-128"/>
            </a:endParaRPr>
          </a:p>
          <a:p>
            <a:r>
              <a:rPr lang="en-US" dirty="0">
                <a:latin typeface="Times New Roman" pitchFamily="1" charset="0"/>
                <a:ea typeface="ＭＳ Ｐゴシック" pitchFamily="1" charset="-128"/>
              </a:rPr>
              <a:t>Virtual Residency Workshop, Tue June 27 2023</a:t>
            </a:r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057F89A-43BD-42B2-B641-E7A246CB4535}" type="slidenum">
              <a:rPr lang="en-US"/>
              <a:pPr/>
              <a:t>84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821444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ea typeface="ＭＳ Ｐゴシック" pitchFamily="1" charset="-128"/>
              </a:rPr>
              <a:t>Latency vs Bandwidth on</a:t>
            </a:r>
            <a:r>
              <a:rPr lang="en-US" dirty="0"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 Schooner</a:t>
            </a:r>
            <a:endParaRPr lang="en-US" dirty="0">
              <a:latin typeface="Courier New" pitchFamily="1" charset="0"/>
              <a:ea typeface="ＭＳ Ｐゴシック" pitchFamily="1" charset="-128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Font typeface="Wingdings" pitchFamily="1" charset="2"/>
              <a:buNone/>
            </a:pPr>
            <a:r>
              <a:rPr lang="en-US" dirty="0">
                <a:ea typeface="ＭＳ Ｐゴシック" pitchFamily="1" charset="-128"/>
              </a:rPr>
              <a:t>In 2018, a benchmark of the Infiniband interconnect on                   the University of Oklahoma’s Linux cluster revealed: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b="1" u="sng" dirty="0">
                <a:ea typeface="ＭＳ Ｐゴシック" pitchFamily="1" charset="-128"/>
              </a:rPr>
              <a:t>Latency</a:t>
            </a:r>
            <a:r>
              <a:rPr lang="en-US" dirty="0">
                <a:ea typeface="ＭＳ Ｐゴシック" pitchFamily="1" charset="-128"/>
              </a:rPr>
              <a:t> – the time for the first bit to show up at                         the destination – is ~1.26 microseconds;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b="1" u="sng" dirty="0">
                <a:ea typeface="ＭＳ Ｐゴシック" pitchFamily="1" charset="-128"/>
              </a:rPr>
              <a:t>Bandwidth</a:t>
            </a:r>
            <a:r>
              <a:rPr lang="en-US" dirty="0">
                <a:ea typeface="ＭＳ Ｐゴシック" pitchFamily="1" charset="-128"/>
              </a:rPr>
              <a:t> – the speed of the subsequent bits –                            is ~37.2 Gigabits per second (~0.027 </a:t>
            </a:r>
            <a:r>
              <a:rPr lang="en-US" dirty="0" err="1">
                <a:ea typeface="ＭＳ Ｐゴシック" pitchFamily="1" charset="-128"/>
              </a:rPr>
              <a:t>nanosec</a:t>
            </a:r>
            <a:r>
              <a:rPr lang="en-US" dirty="0">
                <a:ea typeface="ＭＳ Ｐゴシック" pitchFamily="1" charset="-128"/>
              </a:rPr>
              <a:t> per bit).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Wingdings" pitchFamily="1" charset="2"/>
              <a:buNone/>
            </a:pPr>
            <a:r>
              <a:rPr lang="en-US" dirty="0">
                <a:ea typeface="ＭＳ Ｐゴシック" pitchFamily="1" charset="-128"/>
              </a:rPr>
              <a:t>Thus, on OU’s cluster </a:t>
            </a:r>
            <a:r>
              <a:rPr lang="en-US" dirty="0" err="1">
                <a:ea typeface="ＭＳ Ｐゴシック" pitchFamily="1" charset="-128"/>
              </a:rPr>
              <a:t>Infiniband</a:t>
            </a:r>
            <a:r>
              <a:rPr lang="en-US" dirty="0">
                <a:ea typeface="ＭＳ Ｐゴシック" pitchFamily="1" charset="-128"/>
              </a:rPr>
              <a:t>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ea typeface="ＭＳ Ｐゴシック" pitchFamily="1" charset="-128"/>
              </a:rPr>
              <a:t>the first bit of a message shows up in ~1260  </a:t>
            </a:r>
            <a:r>
              <a:rPr lang="en-US" dirty="0" err="1">
                <a:ea typeface="ＭＳ Ｐゴシック" pitchFamily="1" charset="-128"/>
              </a:rPr>
              <a:t>nanosec</a:t>
            </a:r>
            <a:r>
              <a:rPr lang="en-US" dirty="0">
                <a:ea typeface="ＭＳ Ｐゴシック" pitchFamily="1" charset="-128"/>
              </a:rPr>
              <a:t>;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>
                <a:ea typeface="ＭＳ Ｐゴシック" pitchFamily="1" charset="-128"/>
              </a:rPr>
              <a:t>the last  bit of a message shows up in ~0.027 </a:t>
            </a:r>
            <a:r>
              <a:rPr lang="en-US" dirty="0" err="1">
                <a:ea typeface="ＭＳ Ｐゴシック" pitchFamily="1" charset="-128"/>
              </a:rPr>
              <a:t>nanosec</a:t>
            </a:r>
            <a:r>
              <a:rPr lang="en-US" dirty="0">
                <a:ea typeface="ＭＳ Ｐゴシック" pitchFamily="1" charset="-128"/>
              </a:rPr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Wingdings" pitchFamily="1" charset="2"/>
              <a:buNone/>
            </a:pPr>
            <a:r>
              <a:rPr lang="en-US" dirty="0">
                <a:ea typeface="ＭＳ Ｐゴシック" pitchFamily="1" charset="-128"/>
              </a:rPr>
              <a:t>So latency is ~</a:t>
            </a:r>
            <a:r>
              <a:rPr lang="en-US" b="1" u="sng" dirty="0">
                <a:ea typeface="ＭＳ Ｐゴシック" pitchFamily="1" charset="-128"/>
              </a:rPr>
              <a:t>47,000 times worse</a:t>
            </a:r>
            <a:r>
              <a:rPr lang="en-US" dirty="0">
                <a:ea typeface="ＭＳ Ｐゴシック" pitchFamily="1" charset="-128"/>
              </a:rPr>
              <a:t> than bandwidth!</a:t>
            </a:r>
          </a:p>
        </p:txBody>
      </p:sp>
      <p:sp>
        <p:nvSpPr>
          <p:cNvPr id="5120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0700" y="6172200"/>
            <a:ext cx="5562600" cy="457200"/>
          </a:xfrm>
          <a:noFill/>
        </p:spPr>
        <p:txBody>
          <a:bodyPr/>
          <a:lstStyle/>
          <a:p>
            <a:r>
              <a:rPr lang="en-US" dirty="0">
                <a:latin typeface="Times New Roman" pitchFamily="1" charset="0"/>
                <a:ea typeface="ＭＳ Ｐゴシック" pitchFamily="1" charset="-128"/>
              </a:rPr>
              <a:t>Cluster Supercomputer</a:t>
            </a:r>
            <a:endParaRPr lang="it-IT" dirty="0">
              <a:latin typeface="Times New Roman" pitchFamily="1" charset="0"/>
              <a:ea typeface="ＭＳ Ｐゴシック" pitchFamily="1" charset="-128"/>
            </a:endParaRPr>
          </a:p>
          <a:p>
            <a:r>
              <a:rPr lang="en-US" dirty="0">
                <a:latin typeface="Times New Roman" pitchFamily="1" charset="0"/>
                <a:ea typeface="ＭＳ Ｐゴシック" pitchFamily="1" charset="-128"/>
              </a:rPr>
              <a:t>Virtual Residency Workshop, Tue June 27 2023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39F98DB-FF20-4517-985F-058FB43A02E6}" type="slidenum">
              <a:rPr lang="en-US"/>
              <a:pPr/>
              <a:t>85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4199729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ea typeface="ＭＳ Ｐゴシック" pitchFamily="1" charset="-128"/>
              </a:rPr>
              <a:t>Latency vs Bandwidth on</a:t>
            </a:r>
            <a:r>
              <a:rPr lang="en-US" dirty="0">
                <a:latin typeface="Times New Roman" panose="02020603050405020304" pitchFamily="18" charset="0"/>
                <a:ea typeface="ＭＳ Ｐゴシック" pitchFamily="1" charset="-128"/>
                <a:cs typeface="Times New Roman" panose="02020603050405020304" pitchFamily="18" charset="0"/>
              </a:rPr>
              <a:t> Schooner</a:t>
            </a:r>
            <a:endParaRPr lang="en-US" dirty="0">
              <a:latin typeface="Courier New" pitchFamily="1" charset="0"/>
              <a:ea typeface="ＭＳ Ｐゴシック" pitchFamily="1" charset="-128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0"/>
              </a:spcBef>
              <a:buFont typeface="Wingdings" pitchFamily="1" charset="2"/>
              <a:buNone/>
            </a:pPr>
            <a:r>
              <a:rPr lang="en-US" dirty="0">
                <a:ea typeface="ＭＳ Ｐゴシック" pitchFamily="1" charset="-128"/>
              </a:rPr>
              <a:t>In 2018, a benchmark of the Infiniband interconnect on                   the University of Oklahoma’s Linux cluster revealed: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b="1" u="sng" dirty="0">
                <a:ea typeface="ＭＳ Ｐゴシック" pitchFamily="1" charset="-128"/>
              </a:rPr>
              <a:t>Latency</a:t>
            </a:r>
            <a:r>
              <a:rPr lang="en-US" dirty="0">
                <a:ea typeface="ＭＳ Ｐゴシック" pitchFamily="1" charset="-128"/>
              </a:rPr>
              <a:t> – the time for the first bit to show up at                         the destination – is ~1.26 microseconds;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b="1" u="sng" dirty="0">
                <a:ea typeface="ＭＳ Ｐゴシック" pitchFamily="1" charset="-128"/>
              </a:rPr>
              <a:t>Bandwidth</a:t>
            </a:r>
            <a:r>
              <a:rPr lang="en-US" dirty="0">
                <a:ea typeface="ＭＳ Ｐゴシック" pitchFamily="1" charset="-128"/>
              </a:rPr>
              <a:t> – the speed of the subsequent bits –                            is ~37.2 Gigabits per second (~0.027 </a:t>
            </a:r>
            <a:r>
              <a:rPr lang="en-US" dirty="0" err="1">
                <a:ea typeface="ＭＳ Ｐゴシック" pitchFamily="1" charset="-128"/>
              </a:rPr>
              <a:t>nanosec</a:t>
            </a:r>
            <a:r>
              <a:rPr lang="en-US" dirty="0">
                <a:ea typeface="ＭＳ Ｐゴシック" pitchFamily="1" charset="-128"/>
              </a:rPr>
              <a:t> per bit).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Wingdings" pitchFamily="1" charset="2"/>
              <a:buNone/>
            </a:pPr>
            <a:r>
              <a:rPr lang="en-US" dirty="0">
                <a:ea typeface="ＭＳ Ｐゴシック" pitchFamily="1" charset="-128"/>
              </a:rPr>
              <a:t>Thus, on OU’s cluster </a:t>
            </a:r>
            <a:r>
              <a:rPr lang="en-US" dirty="0" err="1">
                <a:ea typeface="ＭＳ Ｐゴシック" pitchFamily="1" charset="-128"/>
              </a:rPr>
              <a:t>Infiniband</a:t>
            </a:r>
            <a:r>
              <a:rPr lang="en-US" dirty="0">
                <a:ea typeface="ＭＳ Ｐゴシック" pitchFamily="1" charset="-128"/>
              </a:rPr>
              <a:t>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ea typeface="ＭＳ Ｐゴシック" pitchFamily="1" charset="-128"/>
              </a:rPr>
              <a:t>the first bit of a message shows up in ~1260  </a:t>
            </a:r>
            <a:r>
              <a:rPr lang="en-US" dirty="0" err="1">
                <a:ea typeface="ＭＳ Ｐゴシック" pitchFamily="1" charset="-128"/>
              </a:rPr>
              <a:t>nanosec</a:t>
            </a:r>
            <a:r>
              <a:rPr lang="en-US" dirty="0">
                <a:ea typeface="ＭＳ Ｐゴシック" pitchFamily="1" charset="-128"/>
              </a:rPr>
              <a:t>;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>
                <a:ea typeface="ＭＳ Ｐゴシック" pitchFamily="1" charset="-128"/>
              </a:rPr>
              <a:t>the last  bit of a message shows up in ~0.027 </a:t>
            </a:r>
            <a:r>
              <a:rPr lang="en-US" dirty="0" err="1">
                <a:ea typeface="ＭＳ Ｐゴシック" pitchFamily="1" charset="-128"/>
              </a:rPr>
              <a:t>nanosec</a:t>
            </a:r>
            <a:r>
              <a:rPr lang="en-US" dirty="0">
                <a:ea typeface="ＭＳ Ｐゴシック" pitchFamily="1" charset="-128"/>
              </a:rPr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  <a:buFont typeface="Wingdings" pitchFamily="1" charset="2"/>
              <a:buNone/>
            </a:pPr>
            <a:r>
              <a:rPr lang="en-US" dirty="0">
                <a:ea typeface="ＭＳ Ｐゴシック" pitchFamily="1" charset="-128"/>
              </a:rPr>
              <a:t>So latency is ~</a:t>
            </a:r>
            <a:r>
              <a:rPr lang="en-US" b="1" u="sng" dirty="0">
                <a:ea typeface="ＭＳ Ｐゴシック" pitchFamily="1" charset="-128"/>
              </a:rPr>
              <a:t>47,000 times worse</a:t>
            </a:r>
            <a:r>
              <a:rPr lang="en-US" dirty="0">
                <a:ea typeface="ＭＳ Ｐゴシック" pitchFamily="1" charset="-128"/>
              </a:rPr>
              <a:t> than bandwidth!</a:t>
            </a:r>
          </a:p>
          <a:p>
            <a:pPr>
              <a:lnSpc>
                <a:spcPct val="90000"/>
              </a:lnSpc>
              <a:spcBef>
                <a:spcPts val="300"/>
              </a:spcBef>
              <a:buFont typeface="Wingdings" pitchFamily="1" charset="2"/>
              <a:buNone/>
            </a:pPr>
            <a:r>
              <a:rPr lang="en-US" dirty="0">
                <a:ea typeface="ＭＳ Ｐゴシック" pitchFamily="1" charset="-128"/>
              </a:rPr>
              <a:t>That’s like having a long distance service that charges: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ea typeface="ＭＳ Ｐゴシック" pitchFamily="1" charset="-128"/>
              </a:rPr>
              <a:t>$470 to make a call at all, regardless of duration;</a:t>
            </a:r>
          </a:p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en-US" dirty="0">
                <a:ea typeface="ＭＳ Ｐゴシック" pitchFamily="1" charset="-128"/>
              </a:rPr>
              <a:t>1</a:t>
            </a:r>
            <a:r>
              <a:rPr lang="en-US" dirty="0">
                <a:ea typeface="ＭＳ Ｐゴシック" pitchFamily="1" charset="-128"/>
                <a:cs typeface="Times New Roman" pitchFamily="1" charset="0"/>
              </a:rPr>
              <a:t>¢ per minute – after the </a:t>
            </a:r>
            <a:r>
              <a:rPr lang="en-US" b="1" u="sng" dirty="0">
                <a:ea typeface="ＭＳ Ｐゴシック" pitchFamily="1" charset="-128"/>
                <a:cs typeface="Times New Roman" pitchFamily="1" charset="0"/>
              </a:rPr>
              <a:t>first 33 days</a:t>
            </a:r>
            <a:r>
              <a:rPr lang="en-US" dirty="0">
                <a:ea typeface="ＭＳ Ｐゴシック" pitchFamily="1" charset="-128"/>
                <a:cs typeface="Times New Roman" pitchFamily="1" charset="0"/>
              </a:rPr>
              <a:t> on the call.</a:t>
            </a:r>
          </a:p>
        </p:txBody>
      </p:sp>
      <p:sp>
        <p:nvSpPr>
          <p:cNvPr id="51204" name="Rectangle 12"/>
          <p:cNvSpPr>
            <a:spLocks noGrp="1" noChangeArrowheads="1"/>
          </p:cNvSpPr>
          <p:nvPr>
            <p:ph type="ftr" sz="quarter" idx="10"/>
          </p:nvPr>
        </p:nvSpPr>
        <p:spPr>
          <a:xfrm>
            <a:off x="1790700" y="6172200"/>
            <a:ext cx="5562600" cy="457200"/>
          </a:xfrm>
          <a:noFill/>
        </p:spPr>
        <p:txBody>
          <a:bodyPr/>
          <a:lstStyle/>
          <a:p>
            <a:r>
              <a:rPr lang="en-US" dirty="0">
                <a:latin typeface="Times New Roman" pitchFamily="1" charset="0"/>
                <a:ea typeface="ＭＳ Ｐゴシック" pitchFamily="1" charset="-128"/>
              </a:rPr>
              <a:t>Cluster Supercomputer</a:t>
            </a:r>
            <a:endParaRPr lang="it-IT" dirty="0">
              <a:latin typeface="Times New Roman" pitchFamily="1" charset="0"/>
              <a:ea typeface="ＭＳ Ｐゴシック" pitchFamily="1" charset="-128"/>
            </a:endParaRPr>
          </a:p>
          <a:p>
            <a:r>
              <a:rPr lang="en-US" dirty="0">
                <a:latin typeface="Times New Roman" pitchFamily="1" charset="0"/>
                <a:ea typeface="ＭＳ Ｐゴシック" pitchFamily="1" charset="-128"/>
              </a:rPr>
              <a:t>Virtual Residency Workshop, Tue June 27 2023</a:t>
            </a:r>
          </a:p>
        </p:txBody>
      </p:sp>
      <p:sp>
        <p:nvSpPr>
          <p:cNvPr id="5120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39F98DB-FF20-4517-985F-058FB43A02E6}" type="slidenum">
              <a:rPr lang="en-US"/>
              <a:pPr/>
              <a:t>86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3738687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733800"/>
            <a:ext cx="80010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6000" dirty="0"/>
              <a:t>Thanks for your attention!</a:t>
            </a:r>
            <a:br>
              <a:rPr lang="en-US" sz="6000" dirty="0"/>
            </a:br>
            <a:br>
              <a:rPr lang="en-US" sz="6000" dirty="0"/>
            </a:br>
            <a:br>
              <a:rPr lang="en-US" sz="6000" dirty="0"/>
            </a:br>
            <a:r>
              <a:rPr lang="en-US" sz="6000" dirty="0"/>
              <a:t>Questions?</a:t>
            </a:r>
            <a:br>
              <a:rPr lang="en-US" sz="6000" dirty="0"/>
            </a:br>
            <a:r>
              <a:rPr lang="en-US" sz="3200" dirty="0">
                <a:hlinkClick r:id="rId5"/>
              </a:rPr>
              <a:t>www.oscer.ou.edu</a:t>
            </a:r>
            <a:endParaRPr lang="en-US" sz="3200" dirty="0"/>
          </a:p>
        </p:txBody>
      </p:sp>
      <p:sp>
        <p:nvSpPr>
          <p:cNvPr id="80899" name="Rectangle 4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3480978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/>
              <a:t>Cluster Supercomputer</a:t>
            </a:r>
          </a:p>
          <a:p>
            <a:r>
              <a:rPr lang="en-US" dirty="0"/>
              <a:t>Virtual Residency Workshop, Tue June 27 2023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7C3DA94-AD5B-49BB-997D-12D6A6E4482F}" type="slidenum">
              <a:rPr lang="en-US"/>
              <a:pPr/>
              <a:t>9</a:t>
            </a:fld>
            <a:endParaRPr lang="en-US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Supercomputing Issues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696200" cy="4724400"/>
          </a:xfrm>
        </p:spPr>
        <p:txBody>
          <a:bodyPr/>
          <a:lstStyle/>
          <a:p>
            <a:pPr eaLnBrk="1" hangingPunct="1"/>
            <a:r>
              <a:rPr lang="en-US"/>
              <a:t>The tyranny of the </a:t>
            </a:r>
            <a:r>
              <a:rPr lang="en-US" b="1" i="1" u="sng"/>
              <a:t>storage hierarchy</a:t>
            </a:r>
          </a:p>
          <a:p>
            <a:pPr eaLnBrk="1" hangingPunct="1">
              <a:lnSpc>
                <a:spcPct val="90000"/>
              </a:lnSpc>
            </a:pPr>
            <a:r>
              <a:rPr lang="en-US" b="1" i="1" u="sng"/>
              <a:t>Parallelism</a:t>
            </a:r>
            <a:r>
              <a:rPr lang="en-US"/>
              <a:t>: doing multiple things at the same time</a:t>
            </a:r>
            <a:endParaRPr lang="en-US" sz="2800"/>
          </a:p>
        </p:txBody>
      </p:sp>
      <p:sp>
        <p:nvSpPr>
          <p:cNvPr id="19462" name="Rectangle 3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0" y="0"/>
            <a:ext cx="635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00977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PWI" val="9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"/>
  <p:tag name="NBP" val="1"/>
  <p:tag name="BSN" val="6"/>
  <p:tag name="SVT" val="TRUE"/>
  <p:tag name="CVB" val="6"/>
  <p:tag name="SPT" val="FALSE"/>
  <p:tag name="CII" val="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7"/>
  <p:tag name="NBP" val="1"/>
  <p:tag name="BSN" val="27"/>
  <p:tag name="SVT" val="TRUE"/>
  <p:tag name="CVB" val="27"/>
  <p:tag name="SPT" val="FALSE"/>
  <p:tag name="CII" val="2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6"/>
  <p:tag name="NBP" val="1"/>
  <p:tag name="BSN" val="36"/>
  <p:tag name="SVT" val="TRUE"/>
  <p:tag name="CVB" val="36"/>
  <p:tag name="SPT" val="FALSE"/>
  <p:tag name="CII" val="3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62"/>
  <p:tag name="NBP" val="1"/>
  <p:tag name="CVB" val="62"/>
  <p:tag name="SPT" val="FALSE"/>
  <p:tag name="BSN" val="62"/>
  <p:tag name="LFXCI" val="0"/>
  <p:tag name="SVT" val="TRUE"/>
  <p:tag name="CII" val="6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3"/>
  <p:tag name="NBP" val="1"/>
  <p:tag name="BSN" val="43"/>
  <p:tag name="SVT" val="TRUE"/>
  <p:tag name="CVB" val="43"/>
  <p:tag name="SPT" val="FALSE"/>
  <p:tag name="CII" val="4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2"/>
  <p:tag name="NBP" val="1"/>
  <p:tag name="BSN" val="102"/>
  <p:tag name="SVT" val="TRUE"/>
  <p:tag name="CVB" val="102"/>
  <p:tag name="SPT" val="FALSE"/>
  <p:tag name="CII" val="1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"/>
  <p:tag name="NBP" val="1"/>
  <p:tag name="BSN" val="1"/>
  <p:tag name="SVT" val="TRUE"/>
  <p:tag name="CVB" val="1"/>
  <p:tag name="SPT" val="FALSE"/>
  <p:tag name="CII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3"/>
  <p:tag name="NBP" val="1"/>
  <p:tag name="BSN" val="103"/>
  <p:tag name="SVT" val="TRUE"/>
  <p:tag name="CVB" val="103"/>
  <p:tag name="SPT" val="FALSE"/>
  <p:tag name="CII" val="10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5"/>
  <p:tag name="NBP" val="1"/>
  <p:tag name="BSN" val="105"/>
  <p:tag name="SVT" val="TRUE"/>
  <p:tag name="CVB" val="105"/>
  <p:tag name="SPT" val="FALSE"/>
  <p:tag name="CII" val="10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4"/>
  <p:tag name="NBP" val="1"/>
  <p:tag name="BSN" val="54"/>
  <p:tag name="SVT" val="TRUE"/>
  <p:tag name="CVB" val="54"/>
  <p:tag name="SPT" val="FALSE"/>
  <p:tag name="CII" val="5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"/>
  <p:tag name="NBP" val="1"/>
  <p:tag name="BSN" val="3"/>
  <p:tag name="SVT" val="TRUE"/>
  <p:tag name="CVB" val="3"/>
  <p:tag name="SPT" val="FALSE"/>
  <p:tag name="CII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3"/>
  <p:tag name="NBP" val="1"/>
  <p:tag name="BSN" val="3"/>
  <p:tag name="SVT" val="TRUE"/>
  <p:tag name="CVB" val="3"/>
  <p:tag name="SPT" val="FALSE"/>
  <p:tag name="CII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05"/>
  <p:tag name="NBP" val="1"/>
  <p:tag name="BSN" val="105"/>
  <p:tag name="SVT" val="TRUE"/>
  <p:tag name="CVB" val="105"/>
  <p:tag name="SPT" val="FALSE"/>
  <p:tag name="CII" val="10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21"/>
  <p:tag name="BSN" val="121"/>
  <p:tag name="SVT" val="FALSE"/>
  <p:tag name="NBP" val="1"/>
  <p:tag name="CVB" val="121"/>
  <p:tag name="SPT" val="FALSE"/>
  <p:tag name="CII" val="12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22"/>
  <p:tag name="BSN" val="122"/>
  <p:tag name="SVT" val="FALSE"/>
  <p:tag name="NBP" val="1"/>
  <p:tag name="CVB" val="122"/>
  <p:tag name="SPT" val="FALSE"/>
  <p:tag name="CII" val="12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14"/>
  <p:tag name="NBP" val="1"/>
  <p:tag name="CVB" val="114"/>
  <p:tag name="SPT" val="FALSE"/>
  <p:tag name="BSN" val="114"/>
  <p:tag name="LFXCI" val="0"/>
  <p:tag name="SVT" val="TRUE"/>
  <p:tag name="CII" val="11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114"/>
  <p:tag name="NBP" val="1"/>
  <p:tag name="CVB" val="114"/>
  <p:tag name="SPT" val="FALSE"/>
  <p:tag name="BSN" val="114"/>
  <p:tag name="LFXCI" val="0"/>
  <p:tag name="SVT" val="TRUE"/>
  <p:tag name="CII" val="11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6"/>
  <p:tag name="NBP" val="1"/>
  <p:tag name="BSN" val="56"/>
  <p:tag name="SVT" val="TRUE"/>
  <p:tag name="CVB" val="56"/>
  <p:tag name="SPT" val="FALSE"/>
  <p:tag name="CII" val="5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2"/>
  <p:tag name="NBP" val="1"/>
  <p:tag name="BSN" val="2"/>
  <p:tag name="SVT" val="TRUE"/>
  <p:tag name="CVB" val="2"/>
  <p:tag name="SPT" val="FALSE"/>
  <p:tag name="CII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4"/>
  <p:tag name="NBP" val="1"/>
  <p:tag name="BSN" val="4"/>
  <p:tag name="SVT" val="TRUE"/>
  <p:tag name="CVB" val="4"/>
  <p:tag name="SPT" val="FALSE"/>
  <p:tag name="CII" val="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WI" val="5"/>
  <p:tag name="NBP" val="1"/>
  <p:tag name="BSN" val="5"/>
  <p:tag name="SVT" val="TRUE"/>
  <p:tag name="CVB" val="5"/>
  <p:tag name="SPT" val="FALSE"/>
  <p:tag name="CII" val="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MMACSH" val="TRUE"/>
</p:tagLst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Designs\Blends.pot</Template>
  <TotalTime>27733</TotalTime>
  <Words>8453</Words>
  <Application>Microsoft Office PowerPoint</Application>
  <PresentationFormat>On-screen Show (4:3)</PresentationFormat>
  <Paragraphs>1022</Paragraphs>
  <Slides>87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3" baseType="lpstr">
      <vt:lpstr>Arial Black</vt:lpstr>
      <vt:lpstr>Courier New</vt:lpstr>
      <vt:lpstr>Tahoma</vt:lpstr>
      <vt:lpstr>Times New Roman</vt:lpstr>
      <vt:lpstr>Wingdings</vt:lpstr>
      <vt:lpstr>Blends</vt:lpstr>
      <vt:lpstr>The Design and Structure of  a Cluster Supercomputer</vt:lpstr>
      <vt:lpstr>Outline</vt:lpstr>
      <vt:lpstr>WARNING!</vt:lpstr>
      <vt:lpstr>What is Supercomputing?</vt:lpstr>
      <vt:lpstr>What is Supercomputing?</vt:lpstr>
      <vt:lpstr>What is Supercomputing About?</vt:lpstr>
      <vt:lpstr>What is Supercomputing About?</vt:lpstr>
      <vt:lpstr>What Is HPC Used For?</vt:lpstr>
      <vt:lpstr>Supercomputing Issues</vt:lpstr>
      <vt:lpstr>The Storage Hierarchy</vt:lpstr>
      <vt:lpstr>Speed, Price, Size</vt:lpstr>
      <vt:lpstr>Parallelism</vt:lpstr>
      <vt:lpstr>What is a Cluster Supercomputer?</vt:lpstr>
      <vt:lpstr>What is a Cluster Supercomputer?</vt:lpstr>
      <vt:lpstr>What is a Cluster Supercomputer?</vt:lpstr>
      <vt:lpstr>An Actual Cluster Supercomputer</vt:lpstr>
      <vt:lpstr>What Does a Cluster Supercomputer Cost?</vt:lpstr>
      <vt:lpstr>How Much Should You Spend on HPC?</vt:lpstr>
      <vt:lpstr>Cluster Supercomputer Components</vt:lpstr>
      <vt:lpstr>Cluster Supercomputer Components</vt:lpstr>
      <vt:lpstr>Cluster Supercomputer Considerations</vt:lpstr>
      <vt:lpstr>Nodes</vt:lpstr>
      <vt:lpstr>Cluster Supercomputer Nodes</vt:lpstr>
      <vt:lpstr>Compute Nodes</vt:lpstr>
      <vt:lpstr>Non-Compute Nodes</vt:lpstr>
      <vt:lpstr>Why Are They Called “Nodes”?</vt:lpstr>
      <vt:lpstr>Compute nodes</vt:lpstr>
      <vt:lpstr>Accelerators (GPUs etc)</vt:lpstr>
      <vt:lpstr>Non-Compute: Login &amp; Management Nodes</vt:lpstr>
      <vt:lpstr>Condominium Supercomputing</vt:lpstr>
      <vt:lpstr>Interconnection Network</vt:lpstr>
      <vt:lpstr>Cluster Supercomputer Interconnect #1</vt:lpstr>
      <vt:lpstr>Interconnect Technology Options</vt:lpstr>
      <vt:lpstr>Interconnect Considerations</vt:lpstr>
      <vt:lpstr>Common Interconnect Topology</vt:lpstr>
      <vt:lpstr>Interconnect Oversubscription</vt:lpstr>
      <vt:lpstr>Oversubscription Factors Can Be Weird</vt:lpstr>
      <vt:lpstr>Storage</vt:lpstr>
      <vt:lpstr>Storage Priorities</vt:lpstr>
      <vt:lpstr>Cluster Storage Hardware</vt:lpstr>
      <vt:lpstr>Cluster Storage Software</vt:lpstr>
      <vt:lpstr>Multiple Storage Filesystems</vt:lpstr>
      <vt:lpstr>Backup, Archive, Mirror</vt:lpstr>
      <vt:lpstr>Storage Causes the Most Outages #1</vt:lpstr>
      <vt:lpstr>Storage Causes the Most Outages #2</vt:lpstr>
      <vt:lpstr>Multiple Storage Hardware Systems? #1</vt:lpstr>
      <vt:lpstr>Multiple Storage Hardware Systems? #2</vt:lpstr>
      <vt:lpstr>Multiple Storage Hardware Systems? #3</vt:lpstr>
      <vt:lpstr>Multiple Storage Hardware Systems? #4</vt:lpstr>
      <vt:lpstr>Multiple Storage Hardware Systems? #5</vt:lpstr>
      <vt:lpstr>Software</vt:lpstr>
      <vt:lpstr>Cluster Software</vt:lpstr>
      <vt:lpstr>Why Batch? #1</vt:lpstr>
      <vt:lpstr>Why Batch? #2</vt:lpstr>
      <vt:lpstr>Why Batch? #3</vt:lpstr>
      <vt:lpstr>Why Batch? #4</vt:lpstr>
      <vt:lpstr>How Many Users to Need Batch?</vt:lpstr>
      <vt:lpstr>Facility</vt:lpstr>
      <vt:lpstr>Facility Considerations</vt:lpstr>
      <vt:lpstr>Why Cluster Supercomputers?</vt:lpstr>
      <vt:lpstr>Moore’s Law</vt:lpstr>
      <vt:lpstr>Fastest Supercomputer vs. Moore</vt:lpstr>
      <vt:lpstr>Fastest Supercomputer vs. Moore</vt:lpstr>
      <vt:lpstr>Moore: Uncanny!</vt:lpstr>
      <vt:lpstr>Is Moore’s Law Dead?</vt:lpstr>
      <vt:lpstr>The History of 1 TFLOPs</vt:lpstr>
      <vt:lpstr>Multicore</vt:lpstr>
      <vt:lpstr>Multicore History (x86)</vt:lpstr>
      <vt:lpstr>Why Multicore? #1</vt:lpstr>
      <vt:lpstr>Why Multicore? #2</vt:lpstr>
      <vt:lpstr>Why Cluster Supercomputers? #1</vt:lpstr>
      <vt:lpstr>Why Cluster Supercomputers? #2</vt:lpstr>
      <vt:lpstr>Why Cluster Supercomputers? #3</vt:lpstr>
      <vt:lpstr>The Desert Islands  Analogy</vt:lpstr>
      <vt:lpstr>How Does a Cluster Supercomputer Work?</vt:lpstr>
      <vt:lpstr>An Island House</vt:lpstr>
      <vt:lpstr>Instructions</vt:lpstr>
      <vt:lpstr>Is There Anybody Out There?</vt:lpstr>
      <vt:lpstr>Someone Might Be Out There</vt:lpstr>
      <vt:lpstr>Even More People Out There</vt:lpstr>
      <vt:lpstr>All Data Are Private</vt:lpstr>
      <vt:lpstr>Long Distance Calls: 2 Costs</vt:lpstr>
      <vt:lpstr>Distributed Parallelism</vt:lpstr>
      <vt:lpstr>Like Desert Islands</vt:lpstr>
      <vt:lpstr>Latency vs Bandwidth on Schooner</vt:lpstr>
      <vt:lpstr>Latency vs Bandwidth on Schooner</vt:lpstr>
      <vt:lpstr>Thanks for your attention!   Questions? www.oscer.ou.edu</vt:lpstr>
    </vt:vector>
  </TitlesOfParts>
  <Company>University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Residency 2019: Workshop Overview</dc:title>
  <dc:creator>Henry Neeman</dc:creator>
  <cp:lastModifiedBy>Neeman, Henry J.</cp:lastModifiedBy>
  <cp:revision>840</cp:revision>
  <cp:lastPrinted>1601-01-01T00:00:00Z</cp:lastPrinted>
  <dcterms:created xsi:type="dcterms:W3CDTF">2001-08-18T12:37:15Z</dcterms:created>
  <dcterms:modified xsi:type="dcterms:W3CDTF">2023-06-27T18:14:36Z</dcterms:modified>
</cp:coreProperties>
</file>