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</p:sldIdLst>
  <p:sldSz cx="10077450" cy="566896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view3D>
      <c:rotX val="30"/>
      <c:rotY val="0"/>
      <c:rAngAx val="1"/>
    </c:view3D>
    <c:floor>
      <c:thickness val="0"/>
      <c:spPr>
        <a:solidFill>
          <a:srgbClr val="CCCCCC"/>
        </a:solidFill>
        <a:ln w="0">
          <a:noFill/>
        </a:ln>
      </c:spPr>
    </c:floor>
    <c:sideWall>
      <c:thickness val="0"/>
      <c:spPr>
        <a:noFill/>
        <a:ln w="0">
          <a:solidFill>
            <a:srgbClr val="B3B3B3"/>
          </a:solidFill>
        </a:ln>
      </c:spPr>
    </c:sideWall>
    <c:backWall>
      <c:thickness val="0"/>
      <c:spPr>
        <a:noFill/>
        <a:ln w="0">
          <a:solidFill>
            <a:srgbClr val="B3B3B3"/>
          </a:solidFill>
        </a:ln>
      </c:spPr>
    </c:backWall>
    <c:plotArea>
      <c:layout/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explosion val="50"/>
          <c:dPt>
            <c:idx val="0"/>
            <c:bubble3D val="0"/>
            <c:explosion val="5"/>
            <c:spPr>
              <a:solidFill>
                <a:srgbClr val="0045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2802-4399-8D01-EF5D028C4903}"/>
              </c:ext>
            </c:extLst>
          </c:dPt>
          <c:dPt>
            <c:idx val="1"/>
            <c:bubble3D val="0"/>
            <c:explosion val="6"/>
            <c:spPr>
              <a:solidFill>
                <a:srgbClr val="FF420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2802-4399-8D01-EF5D028C4903}"/>
              </c:ext>
            </c:extLst>
          </c:dPt>
          <c:dPt>
            <c:idx val="2"/>
            <c:bubble3D val="0"/>
            <c:explosion val="15"/>
            <c:spPr>
              <a:solidFill>
                <a:srgbClr val="FFD32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2802-4399-8D01-EF5D028C4903}"/>
              </c:ext>
            </c:extLst>
          </c:dPt>
          <c:dPt>
            <c:idx val="3"/>
            <c:bubble3D val="0"/>
            <c:explosion val="0"/>
            <c:spPr>
              <a:solidFill>
                <a:srgbClr val="579D1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7-2802-4399-8D01-EF5D028C4903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2802-4399-8D01-EF5D028C4903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2802-4399-8D01-EF5D028C4903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2802-4399-8D01-EF5D028C4903}"/>
                </c:ext>
              </c:extLst>
            </c:dLbl>
            <c:dLbl>
              <c:idx val="3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2802-4399-8D01-EF5D028C49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Analyze</c:v>
                </c:pt>
                <c:pt idx="1">
                  <c:v>Design</c:v>
                </c:pt>
                <c:pt idx="2">
                  <c:v>Coding</c:v>
                </c:pt>
                <c:pt idx="3">
                  <c:v>Testing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30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02-4399-8D01-EF5D028C4903}"/>
            </c:ext>
          </c:extLst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Column 2</c:v>
                </c:pt>
              </c:strCache>
            </c:strRef>
          </c:tx>
          <c:spPr>
            <a:solidFill>
              <a:srgbClr val="FF420E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A-2802-4399-8D01-EF5D028C490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C-2802-4399-8D01-EF5D028C4903}"/>
              </c:ext>
            </c:extLst>
          </c:dPt>
          <c:dPt>
            <c:idx val="2"/>
            <c:bubble3D val="0"/>
            <c:spPr>
              <a:solidFill>
                <a:srgbClr val="FFD32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E-2802-4399-8D01-EF5D028C4903}"/>
              </c:ext>
            </c:extLst>
          </c:dPt>
          <c:dPt>
            <c:idx val="3"/>
            <c:bubble3D val="0"/>
            <c:spPr>
              <a:solidFill>
                <a:srgbClr val="579D1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0-2802-4399-8D01-EF5D028C4903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A-2802-4399-8D01-EF5D028C4903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C-2802-4399-8D01-EF5D028C4903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E-2802-4399-8D01-EF5D028C4903}"/>
                </c:ext>
              </c:extLst>
            </c:dLbl>
            <c:dLbl>
              <c:idx val="3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0-2802-4399-8D01-EF5D028C49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Analyze</c:v>
                </c:pt>
                <c:pt idx="1">
                  <c:v>Design</c:v>
                </c:pt>
                <c:pt idx="2">
                  <c:v>Coding</c:v>
                </c:pt>
                <c:pt idx="3">
                  <c:v>Testing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802-4399-8D01-EF5D028C4903}"/>
            </c:ext>
          </c:extLst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Column 3</c:v>
                </c:pt>
              </c:strCache>
            </c:strRef>
          </c:tx>
          <c:spPr>
            <a:solidFill>
              <a:srgbClr val="FFD320"/>
            </a:solidFill>
            <a:ln w="0">
              <a:noFill/>
            </a:ln>
          </c:spPr>
          <c:dPt>
            <c:idx val="0"/>
            <c:bubble3D val="0"/>
            <c:spPr>
              <a:solidFill>
                <a:srgbClr val="004586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3-2802-4399-8D01-EF5D028C4903}"/>
              </c:ext>
            </c:extLst>
          </c:dPt>
          <c:dPt>
            <c:idx val="1"/>
            <c:bubble3D val="0"/>
            <c:spPr>
              <a:solidFill>
                <a:srgbClr val="FF420E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5-2802-4399-8D01-EF5D028C490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7-2802-4399-8D01-EF5D028C4903}"/>
              </c:ext>
            </c:extLst>
          </c:dPt>
          <c:dPt>
            <c:idx val="3"/>
            <c:bubble3D val="0"/>
            <c:spPr>
              <a:solidFill>
                <a:srgbClr val="579D1C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19-2802-4399-8D01-EF5D028C4903}"/>
              </c:ext>
            </c:extLst>
          </c:dPt>
          <c:dLbls>
            <c:dLbl>
              <c:idx val="0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2802-4399-8D01-EF5D028C4903}"/>
                </c:ext>
              </c:extLst>
            </c:dLbl>
            <c:dLbl>
              <c:idx val="1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2802-4399-8D01-EF5D028C4903}"/>
                </c:ext>
              </c:extLst>
            </c:dLbl>
            <c:dLbl>
              <c:idx val="2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2802-4399-8D01-EF5D028C4903}"/>
                </c:ext>
              </c:extLst>
            </c:dLbl>
            <c:dLbl>
              <c:idx val="3"/>
              <c:spPr/>
              <c:txPr>
                <a:bodyPr wrap="none"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2802-4399-8D01-EF5D028C49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4"/>
                <c:pt idx="0">
                  <c:v>Analyze</c:v>
                </c:pt>
                <c:pt idx="1">
                  <c:v>Design</c:v>
                </c:pt>
                <c:pt idx="2">
                  <c:v>Coding</c:v>
                </c:pt>
                <c:pt idx="3">
                  <c:v>Testing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802-4399-8D01-EF5D028C49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1"/>
  </c:chart>
  <c:spPr>
    <a:noFill/>
    <a:ln w="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4485C-DBDD-4B38-8E49-1064EAF1D448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6B53D-60E8-484B-A364-FED38EB5D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0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6B53D-60E8-484B-A364-FED38EB5DB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22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5DAC049-62A0-4D2F-8D2E-D9DB64F97D7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3640" y="3036600"/>
            <a:ext cx="906876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E8C98A-E76B-4605-95EF-24EEF17368D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442548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0880" y="858240"/>
            <a:ext cx="442548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3640" y="3036600"/>
            <a:ext cx="442548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0880" y="3036600"/>
            <a:ext cx="442548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2186A9-3066-4424-B005-46D2EC88B22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291996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0120" y="858240"/>
            <a:ext cx="291996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6240" y="858240"/>
            <a:ext cx="291996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3640" y="3036600"/>
            <a:ext cx="291996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0120" y="3036600"/>
            <a:ext cx="291996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6240" y="3036600"/>
            <a:ext cx="291996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B7281D-7692-4D44-A9D0-B11E27EB9DAD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3640" y="858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08CE94A-7C8B-4C10-9E4E-385319E135FC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70CD11A-707C-40E0-8A85-9CCC7D145DF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442548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0880" y="858240"/>
            <a:ext cx="442548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DF0F7D-5B36-4474-8A37-5DB744BD5E5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A7EF75-FC52-4AA3-AD01-1C02FBA7E7B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3640" y="153720"/>
            <a:ext cx="9068760" cy="31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33D721C-4345-4253-B23D-E56068E38A5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442548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0880" y="858240"/>
            <a:ext cx="442548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3640" y="3036600"/>
            <a:ext cx="442548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4734C8-EA56-45C5-BFE7-2503A1E1B4D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442548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0880" y="858240"/>
            <a:ext cx="442548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0880" y="3036600"/>
            <a:ext cx="442548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9BF7A61-2573-45EE-971A-34248EC263C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442548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0880" y="858240"/>
            <a:ext cx="442548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3640" y="3036600"/>
            <a:ext cx="9068760" cy="1989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1E33AED-DE7B-4DD3-BCEE-99F84BD9714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E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640" y="858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1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1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14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3640" y="516456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5920" y="5164560"/>
            <a:ext cx="319392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4840" y="5164560"/>
            <a:ext cx="234756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F42DC1A1-AAFA-45CB-A161-5A11CA8E328D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qao.org/" TargetMode="Externa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503640" y="621720"/>
            <a:ext cx="9068760" cy="438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0" indent="0" algn="ctr">
              <a:buNone/>
            </a:pPr>
            <a:r>
              <a:rPr lang="en-US" sz="3200" b="0" strike="noStrike" spc="-1" dirty="0">
                <a:solidFill>
                  <a:srgbClr val="FFFFFF"/>
                </a:solidFill>
                <a:latin typeface="Arial"/>
              </a:rPr>
              <a:t>Debugging,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en-US" sz="3200" b="0" strike="noStrike" spc="-1" dirty="0">
                <a:solidFill>
                  <a:srgbClr val="FFFFFF"/>
                </a:solidFill>
                <a:latin typeface="Arial"/>
              </a:rPr>
              <a:t>Profiling and Tuning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en-US" sz="2400" b="0" strike="noStrike" spc="-1" dirty="0">
                <a:solidFill>
                  <a:srgbClr val="FFFFFF"/>
                </a:solidFill>
                <a:latin typeface="Arial"/>
              </a:rPr>
              <a:t>Prasad Maddumage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en-US" sz="1800" b="0" i="1" strike="noStrike" spc="-1" dirty="0">
                <a:solidFill>
                  <a:srgbClr val="FFFFFF"/>
                </a:solidFill>
                <a:latin typeface="Arial"/>
              </a:rPr>
              <a:t>Sr. Research Scientist, HPC Consulting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en-US" sz="1800" b="0" i="1" strike="noStrike" spc="-1" dirty="0">
                <a:solidFill>
                  <a:srgbClr val="FFFFFF"/>
                </a:solidFill>
                <a:latin typeface="Arial"/>
              </a:rPr>
              <a:t>Corning Inc.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en-US" sz="2000" b="0" i="1" strike="noStrike" spc="-1" dirty="0">
                <a:solidFill>
                  <a:srgbClr val="FFFFFF"/>
                </a:solidFill>
                <a:latin typeface="Arial"/>
              </a:rPr>
              <a:t>2023 Virtual Residency, June 28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Using Compiler Flags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7800" y="1791360"/>
            <a:ext cx="6629400" cy="133452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gfortran -ffpe-trap=overflow -o oflow oflow.f90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./oflow 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Program received signal SIGABRT: Process abort signal.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...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Aborted (core dumped)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2840" y="4275720"/>
            <a:ext cx="5728320" cy="71244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gcc -ftrapv -o oflow_c oflow.c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./oflow_c 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Aborted (core dumped)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582840" y="675000"/>
            <a:ext cx="9246960" cy="2057400"/>
            <a:chOff x="582840" y="675000"/>
            <a:chExt cx="9246960" cy="2057400"/>
          </a:xfrm>
        </p:grpSpPr>
        <p:sp>
          <p:nvSpPr>
            <p:cNvPr id="78" name="TextBox 77"/>
            <p:cNvSpPr txBox="1"/>
            <p:nvPr/>
          </p:nvSpPr>
          <p:spPr>
            <a:xfrm>
              <a:off x="582840" y="999000"/>
              <a:ext cx="5728320" cy="712440"/>
            </a:xfrm>
            <a:prstGeom prst="rect">
              <a:avLst/>
            </a:prstGeom>
            <a:solidFill>
              <a:srgbClr val="000000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$ gfortran -o oflow oflow.f90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$ ./oflow 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  2147483647   1.7976931348623157E+308 -2147483648  Infinity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7266600" y="675000"/>
              <a:ext cx="2563200" cy="2057400"/>
              <a:chOff x="7266600" y="675000"/>
              <a:chExt cx="2563200" cy="2057400"/>
            </a:xfrm>
          </p:grpSpPr>
          <p:sp>
            <p:nvSpPr>
              <p:cNvPr id="80" name="Speech Bubble: Rectangle 79"/>
              <p:cNvSpPr/>
              <p:nvPr/>
            </p:nvSpPr>
            <p:spPr>
              <a:xfrm>
                <a:off x="7266600" y="675000"/>
                <a:ext cx="2563200" cy="2057400"/>
              </a:xfrm>
              <a:prstGeom prst="wedgeRectCallout">
                <a:avLst>
                  <a:gd name="adj1" fmla="val -200537"/>
                  <a:gd name="adj2" fmla="val -28921"/>
                </a:avLst>
              </a:prstGeom>
              <a:solidFill>
                <a:srgbClr val="000000"/>
              </a:solidFill>
              <a:ln w="45720">
                <a:solidFill>
                  <a:srgbClr val="00A93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US" sz="12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81" name="Picture 80"/>
              <p:cNvPicPr/>
              <p:nvPr/>
            </p:nvPicPr>
            <p:blipFill>
              <a:blip r:embed="rId2"/>
              <a:stretch/>
            </p:blipFill>
            <p:spPr>
              <a:xfrm>
                <a:off x="7315200" y="786240"/>
                <a:ext cx="2483640" cy="1884960"/>
              </a:xfrm>
              <a:prstGeom prst="rect">
                <a:avLst/>
              </a:prstGeom>
              <a:ln w="45720">
                <a:noFill/>
              </a:ln>
            </p:spPr>
          </p:pic>
        </p:grpSp>
      </p:grpSp>
      <p:grpSp>
        <p:nvGrpSpPr>
          <p:cNvPr id="82" name="Group 81"/>
          <p:cNvGrpSpPr/>
          <p:nvPr/>
        </p:nvGrpSpPr>
        <p:grpSpPr>
          <a:xfrm>
            <a:off x="582840" y="3519360"/>
            <a:ext cx="9439560" cy="1401840"/>
            <a:chOff x="582840" y="3519360"/>
            <a:chExt cx="9439560" cy="1401840"/>
          </a:xfrm>
        </p:grpSpPr>
        <p:sp>
          <p:nvSpPr>
            <p:cNvPr id="83" name="TextBox 82"/>
            <p:cNvSpPr txBox="1"/>
            <p:nvPr/>
          </p:nvSpPr>
          <p:spPr>
            <a:xfrm>
              <a:off x="582840" y="3519360"/>
              <a:ext cx="5728320" cy="712440"/>
            </a:xfrm>
            <a:prstGeom prst="rect">
              <a:avLst/>
            </a:prstGeom>
            <a:solidFill>
              <a:srgbClr val="000000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$ gcc -o oflow_c oflow.c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$ ./oflow_c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-2147483648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822000" y="3549600"/>
              <a:ext cx="3200400" cy="1371600"/>
              <a:chOff x="6822000" y="3549600"/>
              <a:chExt cx="3200400" cy="1371600"/>
            </a:xfrm>
          </p:grpSpPr>
          <p:sp>
            <p:nvSpPr>
              <p:cNvPr id="85" name="Speech Bubble: Rectangle 84"/>
              <p:cNvSpPr/>
              <p:nvPr/>
            </p:nvSpPr>
            <p:spPr>
              <a:xfrm>
                <a:off x="6822000" y="3549600"/>
                <a:ext cx="3200400" cy="1371600"/>
              </a:xfrm>
              <a:prstGeom prst="wedgeRectCallout">
                <a:avLst>
                  <a:gd name="adj1" fmla="val -170277"/>
                  <a:gd name="adj2" fmla="val -41814"/>
                </a:avLst>
              </a:prstGeom>
              <a:solidFill>
                <a:srgbClr val="000000"/>
              </a:solidFill>
              <a:ln w="45720">
                <a:solidFill>
                  <a:srgbClr val="158466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US" sz="12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86" name="Picture 85"/>
              <p:cNvPicPr/>
              <p:nvPr/>
            </p:nvPicPr>
            <p:blipFill>
              <a:blip r:embed="rId3"/>
              <a:stretch/>
            </p:blipFill>
            <p:spPr>
              <a:xfrm>
                <a:off x="6858000" y="3571560"/>
                <a:ext cx="3131640" cy="1301040"/>
              </a:xfrm>
              <a:prstGeom prst="rect">
                <a:avLst/>
              </a:prstGeom>
              <a:ln w="45720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Debug support from MPI Compilers</a:t>
            </a: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Setting certain environment variables enable MPI to output information helpful for debugging applications during runtime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Open MPI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mpi_param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_check : If true, checks MPI function values for illegal values such as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NULL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mpi_abort_delay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: If nonzero, prints hostname and process ID of the process invoked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MPI_ABORT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MVAPICH2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MV2_DEBUG_SHOW_BACKTRACE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: Show backtrace when a process fails on errors like </a:t>
            </a:r>
            <a:r>
              <a:rPr lang="en-US" sz="1800" b="0" i="1" strike="noStrike" spc="-1">
                <a:solidFill>
                  <a:srgbClr val="FFFFFF"/>
                </a:solidFill>
                <a:latin typeface="Arial"/>
              </a:rPr>
              <a:t>Segmentation fault, Bus error, Illegal Instruction, Abort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etc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-g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flag is not needed for these to work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/>
          </p:nvPr>
        </p:nvSpPr>
        <p:spPr>
          <a:xfrm>
            <a:off x="359640" y="1038240"/>
            <a:ext cx="4982760" cy="353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Debugging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Debugging using Compiler Flags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Debugger Basics</a:t>
            </a: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Serial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Parallel (MPI) Debugging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Non-interactive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Totalview and DDT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CUDA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Intel Inspector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Language Specific Debuggers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486400" y="1104120"/>
            <a:ext cx="445140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Profiling and Tuning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Profiling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GNU Profiler - gprof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TAU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Intel Tools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Profiling Python and R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Tuning Applications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Compiler Flags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MAQAO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Try Different Compilers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Performance Optimized Libraries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Debugger Basics</a:t>
            </a: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462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Debugger: Program that helps you run a software in a controlled way to help you find and fix bugs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Breakpoint: Pauses execution of processes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Unconditional: always pause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Conditional: pauses only if a condition is satisfied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Evaluation: pause and execute a code fragment when reached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Watchpoint: monitors a variable and pauses execution when its value changes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Backtrace: List of function calls currently active in a process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Frame: (stack frame) Contains arguments given to a function, its local variables, and the address at which the function is executing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There is always one or more frame(s) associated with a running program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/>
          </p:nvPr>
        </p:nvSpPr>
        <p:spPr>
          <a:xfrm>
            <a:off x="359640" y="1038240"/>
            <a:ext cx="4982760" cy="353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Debugging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Debugging using Compiler Flags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Debugger Basics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Serial Debugging with gdb</a:t>
            </a: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Parallel (MPI) Debugging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Non-interactive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Totalview and DDT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CUDA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Intel Inspector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Language Specific Debuggers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486400" y="1104120"/>
            <a:ext cx="445140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Profiling and Tuning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Profiling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GNU Profiler - gprof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TAU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Intel Tools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Profiling Python and R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Tuning Applications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Compiler Flags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MAQAO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Try Different Compilers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Performance Optimized Libraries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gdb</a:t>
            </a: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3640" y="786240"/>
            <a:ext cx="9068760" cy="218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/>
          </a:bodyPr>
          <a:lstStyle/>
          <a:p>
            <a:pPr marL="414720" indent="-31104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gdb is the GNU project debugger</a:t>
            </a:r>
          </a:p>
          <a:p>
            <a:pPr marL="414720" indent="-31104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Supports C, C++, Fortran, Assembly, Go, OpenCL, etc</a:t>
            </a:r>
          </a:p>
          <a:p>
            <a:pPr marL="414720" indent="-31104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Capabilities</a:t>
            </a:r>
          </a:p>
          <a:p>
            <a:pPr marL="829440" lvl="1" indent="-31104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Start a program</a:t>
            </a:r>
          </a:p>
          <a:p>
            <a:pPr marL="829440" lvl="1" indent="-31104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Make a program stop on specified conditions</a:t>
            </a:r>
          </a:p>
          <a:p>
            <a:pPr marL="829440" lvl="1" indent="-31104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Examine the program once its stopped</a:t>
            </a:r>
          </a:p>
          <a:p>
            <a:pPr marL="829440" lvl="1" indent="-31104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Change variable values of a program while its running to examine the effect (on bugs) </a:t>
            </a:r>
          </a:p>
        </p:txBody>
      </p:sp>
      <p:pic>
        <p:nvPicPr>
          <p:cNvPr id="97" name="Picture 96"/>
          <p:cNvPicPr/>
          <p:nvPr/>
        </p:nvPicPr>
        <p:blipFill>
          <a:blip r:embed="rId2"/>
          <a:stretch/>
        </p:blipFill>
        <p:spPr>
          <a:xfrm>
            <a:off x="7505640" y="2971800"/>
            <a:ext cx="2432160" cy="2540880"/>
          </a:xfrm>
          <a:prstGeom prst="rect">
            <a:avLst/>
          </a:prstGeom>
          <a:ln w="45720">
            <a:noFill/>
          </a:ln>
        </p:spPr>
      </p:pic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04000" y="3090600"/>
            <a:ext cx="7001640" cy="185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Terminal based (text only) debugger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The GUI front end of 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gdb is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DDD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(Data Display Debugger)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Latest version of DDD was released on 05/10/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2023. However, the previous release was in 2009!</a:t>
            </a: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Not worked as intended in most new systems until last 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Serial debugging with </a:t>
            </a: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gdb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4680" y="785520"/>
            <a:ext cx="4718160" cy="60228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gfortran trap.f90 -g -o trap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gdb trap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3880" y="1434600"/>
            <a:ext cx="4486320" cy="382284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break 13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Breakpoint 1 at 0x11de: file trap.f90, line 13.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break 15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Breakpoint 2 at 0x1234: file trap.f90, line 15.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run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13	  area = 0.5 * (sin(a) + sin(b))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print a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$1 = 0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p area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$2 = -209808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next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14	  DO i = 1, n-1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p area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$3 = -4.37113883e-08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continue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Continuing.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56600" y="1011240"/>
            <a:ext cx="4413960" cy="423720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Breakpoint 2, trapz () at trap.f90:15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15	     area = area + sin(a + i*h)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p area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$4 = -4.37113883e-08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continue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Continuing.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Breakpoint 2, trapz () at trap.f90:15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15	     area = area + sin(a + i*h)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p area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$5 = 0.0314107165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clear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Deleted breakpoint 2 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c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Continuing.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 Area =    1.99983561    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[Inferior 1 (process 13270) exited normally]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q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756880" y="2767680"/>
            <a:ext cx="2763720" cy="2899080"/>
            <a:chOff x="2756880" y="2767680"/>
            <a:chExt cx="2763720" cy="2899080"/>
          </a:xfrm>
        </p:grpSpPr>
        <p:grpSp>
          <p:nvGrpSpPr>
            <p:cNvPr id="104" name="Group 103"/>
            <p:cNvGrpSpPr/>
            <p:nvPr/>
          </p:nvGrpSpPr>
          <p:grpSpPr>
            <a:xfrm>
              <a:off x="2756880" y="2767680"/>
              <a:ext cx="2763720" cy="2899080"/>
              <a:chOff x="2756880" y="2767680"/>
              <a:chExt cx="2763720" cy="2899080"/>
            </a:xfrm>
          </p:grpSpPr>
          <p:sp>
            <p:nvSpPr>
              <p:cNvPr id="105" name="TextBox 104"/>
              <p:cNvSpPr txBox="1"/>
              <p:nvPr/>
            </p:nvSpPr>
            <p:spPr>
              <a:xfrm>
                <a:off x="2756880" y="2767680"/>
                <a:ext cx="471600" cy="2898720"/>
              </a:xfrm>
              <a:prstGeom prst="rect">
                <a:avLst/>
              </a:prstGeom>
              <a:solidFill>
                <a:srgbClr val="000000"/>
              </a:solidFill>
              <a:ln w="45720">
                <a:noFill/>
              </a:ln>
            </p:spPr>
            <p:txBody>
              <a:bodyPr lIns="90000" tIns="45000" rIns="90000" bIns="45000" anchor="t">
                <a:noAutofit/>
              </a:bodyPr>
              <a:lstStyle/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1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2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3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4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5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6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7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8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9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10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11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12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13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14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15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16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17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18</a:t>
                </a:r>
              </a:p>
              <a:p>
                <a:pPr marL="18360">
                  <a:lnSpc>
                    <a:spcPct val="100000"/>
                  </a:lnSpc>
                </a:pPr>
                <a:r>
                  <a:rPr lang="en-US" sz="1000" b="0" strike="noStrike" spc="-1">
                    <a:solidFill>
                      <a:srgbClr val="FFFFFF"/>
                    </a:solidFill>
                    <a:latin typeface="Arial"/>
                  </a:rPr>
                  <a:t>19</a:t>
                </a:r>
              </a:p>
            </p:txBody>
          </p:sp>
          <p:pic>
            <p:nvPicPr>
              <p:cNvPr id="106" name="Picture 105"/>
              <p:cNvPicPr/>
              <p:nvPr/>
            </p:nvPicPr>
            <p:blipFill>
              <a:blip r:embed="rId2"/>
              <a:stretch/>
            </p:blipFill>
            <p:spPr>
              <a:xfrm>
                <a:off x="3067560" y="2792160"/>
                <a:ext cx="2453040" cy="2874600"/>
              </a:xfrm>
              <a:prstGeom prst="rect">
                <a:avLst/>
              </a:prstGeom>
              <a:ln w="45720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Serial debugging with </a:t>
            </a: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gdb</a:t>
            </a:r>
          </a:p>
        </p:txBody>
      </p:sp>
      <p:pic>
        <p:nvPicPr>
          <p:cNvPr id="108" name="Picture 107"/>
          <p:cNvPicPr/>
          <p:nvPr/>
        </p:nvPicPr>
        <p:blipFill>
          <a:blip r:embed="rId2"/>
          <a:stretch/>
        </p:blipFill>
        <p:spPr>
          <a:xfrm>
            <a:off x="6111000" y="1279440"/>
            <a:ext cx="3480120" cy="3167280"/>
          </a:xfrm>
          <a:prstGeom prst="rect">
            <a:avLst/>
          </a:prstGeom>
          <a:ln w="45720">
            <a:noFill/>
          </a:ln>
        </p:spPr>
      </p:pic>
      <p:sp>
        <p:nvSpPr>
          <p:cNvPr id="109" name="TextBox 108"/>
          <p:cNvSpPr txBox="1"/>
          <p:nvPr/>
        </p:nvSpPr>
        <p:spPr>
          <a:xfrm>
            <a:off x="384840" y="1168200"/>
            <a:ext cx="5101560" cy="340812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</a:t>
            </a:r>
            <a:r>
              <a:rPr lang="en-US" sz="1200" b="0" strike="noStrike" spc="-1">
                <a:solidFill>
                  <a:srgbClr val="FF8000"/>
                </a:solidFill>
                <a:latin typeface="Noto Sans Mono"/>
              </a:rPr>
              <a:t>run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Starting program: 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Program received signal SIGSEGV, Segmentation fault.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0x00005555555552bc in test () at test.f90:10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10	     x(i) = i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</a:t>
            </a:r>
            <a:r>
              <a:rPr lang="en-US" sz="1200" b="0" strike="noStrike" spc="-1">
                <a:solidFill>
                  <a:srgbClr val="FF8000"/>
                </a:solidFill>
                <a:latin typeface="Noto Sans Mono"/>
              </a:rPr>
              <a:t>backtrace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#0  0x00005555555552bc in test () at test.f90:10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</a:t>
            </a:r>
            <a:r>
              <a:rPr lang="en-US" sz="1200" b="0" strike="noStrike" spc="-1">
                <a:solidFill>
                  <a:srgbClr val="FF8000"/>
                </a:solidFill>
                <a:latin typeface="Noto Sans Mono"/>
              </a:rPr>
              <a:t>frame 0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#0  0x00005555555552bc in test () at test.f90:10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10	     x(i) = i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</a:t>
            </a:r>
            <a:r>
              <a:rPr lang="en-US" sz="1200" b="0" strike="noStrike" spc="-1">
                <a:solidFill>
                  <a:srgbClr val="FF8000"/>
                </a:solidFill>
                <a:latin typeface="Noto Sans Mono"/>
              </a:rPr>
              <a:t>print i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$1 = 30141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(gdb) </a:t>
            </a:r>
            <a:r>
              <a:rPr lang="en-US" sz="1200" b="0" strike="noStrike" spc="-1">
                <a:solidFill>
                  <a:srgbClr val="FF8000"/>
                </a:solidFill>
                <a:latin typeface="Noto Sans Mono"/>
              </a:rPr>
              <a:t>print x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$2 = (1, 2, 3, 4, 5)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Useful </a:t>
            </a:r>
            <a:r>
              <a:rPr lang="en-US" sz="32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 Commands</a:t>
            </a: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529200" y="966240"/>
            <a:ext cx="8686800" cy="420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break </a:t>
            </a:r>
            <a:r>
              <a:rPr lang="en-US" sz="2200" b="0" i="1" strike="noStrike" spc="-1">
                <a:solidFill>
                  <a:srgbClr val="FFFFFF"/>
                </a:solidFill>
                <a:latin typeface="Noto Sans Mono"/>
              </a:rPr>
              <a:t>location 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/</a:t>
            </a:r>
            <a:r>
              <a:rPr lang="en-US" sz="2200" b="0" i="1" strike="noStrike" spc="-1">
                <a:solidFill>
                  <a:srgbClr val="FFFFFF"/>
                </a:solidFill>
                <a:latin typeface="Noto Sans Mono"/>
              </a:rPr>
              <a:t> 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thread </a:t>
            </a:r>
            <a:r>
              <a:rPr lang="en-US" sz="2200" b="0" i="1" strike="noStrike" spc="-1">
                <a:solidFill>
                  <a:srgbClr val="FFFFFF"/>
                </a:solidFill>
                <a:latin typeface="Noto Sans Mono"/>
              </a:rPr>
              <a:t>thread#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 / if </a:t>
            </a:r>
            <a:r>
              <a:rPr lang="en-US" sz="2200" b="0" i="1" strike="noStrike" spc="-1">
                <a:solidFill>
                  <a:srgbClr val="FFFFFF"/>
                </a:solidFill>
                <a:latin typeface="Noto Sans Mono"/>
              </a:rPr>
              <a:t>condition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  <a:ea typeface="Noto Sans CJK SC"/>
              </a:rPr>
              <a:t>clear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 </a:t>
            </a:r>
            <a:r>
              <a:rPr lang="en-US" sz="2200" b="0" i="1" strike="noStrike" spc="-1">
                <a:solidFill>
                  <a:srgbClr val="FFFFFF"/>
                </a:solidFill>
                <a:latin typeface="Noto Sans Mono"/>
                <a:ea typeface="Noto Sans CJK SC"/>
              </a:rPr>
              <a:t>function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  <a:ea typeface="Noto Sans CJK SC"/>
              </a:rPr>
              <a:t>/</a:t>
            </a:r>
            <a:r>
              <a:rPr lang="en-US" sz="2200" b="0" i="1" strike="noStrike" spc="-1">
                <a:solidFill>
                  <a:srgbClr val="FFFFFF"/>
                </a:solidFill>
                <a:latin typeface="Noto Sans Mono"/>
                <a:ea typeface="Noto Sans CJK SC"/>
              </a:rPr>
              <a:t>breakpoint …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  <a:ea typeface="Noto Sans CJK SC"/>
              </a:rPr>
              <a:t> 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: Remove all or selected breakpoints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step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</a:t>
            </a:r>
            <a:r>
              <a:rPr lang="en-US" sz="2200" b="0" i="1" strike="noStrike" spc="-1">
                <a:solidFill>
                  <a:srgbClr val="FFFFFF"/>
                </a:solidFill>
                <a:latin typeface="Arial"/>
              </a:rPr>
              <a:t>count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Pause the program after executing a </a:t>
            </a:r>
            <a:r>
              <a:rPr lang="en-US" sz="2200" b="0" i="1" strike="noStrike" spc="-1">
                <a:solidFill>
                  <a:srgbClr val="FFFFFF"/>
                </a:solidFill>
                <a:latin typeface="Arial"/>
              </a:rPr>
              <a:t>count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number of source line(s). Stops at each line of any functions called within a line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next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</a:t>
            </a:r>
            <a:r>
              <a:rPr lang="en-US" sz="2200" b="0" i="1" strike="noStrike" spc="-1">
                <a:solidFill>
                  <a:srgbClr val="FFFFFF"/>
                </a:solidFill>
                <a:latin typeface="Arial"/>
              </a:rPr>
              <a:t>count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Same as step but does not stop when inside a function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skip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</a:t>
            </a:r>
            <a:r>
              <a:rPr lang="en-US" sz="2200" b="0" i="1" strike="noStrike" spc="-1">
                <a:solidFill>
                  <a:srgbClr val="FFFFFF"/>
                </a:solidFill>
                <a:latin typeface="Arial"/>
              </a:rPr>
              <a:t>function / file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Prevent gdb from running a function or source file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Useful </a:t>
            </a:r>
            <a:r>
              <a:rPr lang="en-US" sz="32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 Commands</a:t>
            </a: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29200" y="930240"/>
            <a:ext cx="8686800" cy="4206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reverse-step : 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Run the program backward until it reaches the start of a different source line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list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Print lines (at line #, function, before/after last line, …)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set var </a:t>
            </a:r>
            <a:r>
              <a:rPr lang="en-US" sz="2200" b="0" i="1" strike="noStrike" spc="-1">
                <a:solidFill>
                  <a:srgbClr val="FFFFFF"/>
                </a:solidFill>
                <a:latin typeface="Noto Sans Mono"/>
              </a:rPr>
              <a:t>variable=value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Change a variable value during the debugging session</a:t>
            </a:r>
          </a:p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info locals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Display the local variable values in the current frame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/>
          </p:nvPr>
        </p:nvSpPr>
        <p:spPr>
          <a:xfrm>
            <a:off x="503640" y="1002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28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I am NOT an expert, just someone who volunteered to talk about this topic!</a:t>
            </a:r>
          </a:p>
          <a:p>
            <a:pPr marL="432000" indent="-324000">
              <a:spcBef>
                <a:spcPts val="28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This is NOT a lecture!</a:t>
            </a:r>
          </a:p>
          <a:p>
            <a:pPr marL="432000" indent="-324000">
              <a:spcBef>
                <a:spcPts val="28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Please interrupt me during the session when you have questions / comments</a:t>
            </a:r>
          </a:p>
          <a:p>
            <a:pPr marL="432000" indent="-324000">
              <a:spcBef>
                <a:spcPts val="28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I assume you are somewhat familiar with programming under Linux</a:t>
            </a:r>
          </a:p>
          <a:p>
            <a:pPr marL="864000" lvl="1" indent="-324000">
              <a:spcBef>
                <a:spcPts val="28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</a:rPr>
              <a:t>Parallel programming experience preferred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WARNING!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/>
          </p:nvPr>
        </p:nvSpPr>
        <p:spPr>
          <a:xfrm>
            <a:off x="503640" y="858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A core dump is a file containing part of the application’s memory  when the process terminates unexpectedly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Core dumps may be produced on-demand (eg: by a debugger) or automatically upon termination (crash)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A core file can be opened and examined using gdb</a:t>
            </a:r>
          </a:p>
          <a:p>
            <a:pPr marL="432000" indent="0">
              <a:spcBef>
                <a:spcPts val="145"/>
              </a:spcBef>
              <a:buNone/>
            </a:pPr>
            <a:endParaRPr lang="en-US" sz="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                                    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                                OR</a:t>
            </a:r>
          </a:p>
          <a:p>
            <a:pPr marL="864000" lvl="1" indent="0">
              <a:spcBef>
                <a:spcPts val="145"/>
              </a:spcBef>
              <a:buNone/>
            </a:pPr>
            <a:endParaRPr lang="en-US" sz="6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848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Use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bt / frame / list / info locals / print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etc to pin point the cause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gcore can create a manual core dump of any process</a:t>
            </a:r>
          </a:p>
          <a:p>
            <a:pPr marL="864000" lvl="1" indent="0">
              <a:spcBef>
                <a:spcPts val="145"/>
              </a:spcBef>
              <a:buNone/>
            </a:pPr>
            <a:endParaRPr lang="en-US" sz="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0">
              <a:spcBef>
                <a:spcPts val="145"/>
              </a:spcBef>
              <a:buNone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1131"/>
              </a:spcBef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Core Dump Analysis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215000" y="2487600"/>
            <a:ext cx="4343400" cy="33264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>
                <a:solidFill>
                  <a:srgbClr val="FFFFFF"/>
                </a:solidFill>
                <a:latin typeface="Noto Sans Mono"/>
              </a:rPr>
              <a:t>$ gdb -e program_name -c core_dump_name</a:t>
            </a: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315120" y="2368800"/>
            <a:ext cx="3057480" cy="60300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FFFFFF"/>
                </a:solidFill>
                <a:latin typeface="Noto Sans Mono"/>
                <a:ea typeface="Noto Sans CJK SC"/>
              </a:rPr>
              <a:t>$ gdb </a:t>
            </a:r>
            <a:r>
              <a:rPr lang="en-US" sz="1400" b="0" strike="noStrike" spc="-1">
                <a:solidFill>
                  <a:srgbClr val="FFFFFF"/>
                </a:solidFill>
                <a:latin typeface="Noto Sans Mono"/>
              </a:rPr>
              <a:t>program_name</a:t>
            </a: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FFFFFF"/>
                </a:solidFill>
                <a:latin typeface="Noto Sans Mono"/>
                <a:ea typeface="Noto Sans CJK SC"/>
              </a:rPr>
              <a:t>(gdb) core </a:t>
            </a:r>
            <a:r>
              <a:rPr lang="en-US" sz="1400" b="0" strike="noStrike" spc="-1">
                <a:solidFill>
                  <a:srgbClr val="FFFFFF"/>
                </a:solidFill>
                <a:latin typeface="Noto Sans Mono"/>
              </a:rPr>
              <a:t>core_dump_name</a:t>
            </a: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358280" y="3963960"/>
            <a:ext cx="4128120" cy="45144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400" b="0" strike="noStrike" spc="-1">
                <a:solidFill>
                  <a:srgbClr val="FFFFFF"/>
                </a:solidFill>
                <a:latin typeface="Noto Sans Mono"/>
              </a:rPr>
              <a:t>$ gcore -o core_file_name process_id</a:t>
            </a:r>
            <a:endParaRPr lang="en-US" sz="1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Box 118"/>
          <p:cNvSpPr txBox="1"/>
          <p:nvPr/>
        </p:nvSpPr>
        <p:spPr>
          <a:xfrm>
            <a:off x="965427" y="981782"/>
            <a:ext cx="8118939" cy="4236261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$ </a:t>
            </a:r>
            <a:r>
              <a:rPr lang="en-US" sz="1300" b="0" strike="noStrike" spc="-1" dirty="0" err="1">
                <a:solidFill>
                  <a:srgbClr val="FF8000"/>
                </a:solidFill>
                <a:latin typeface="Noto Sans Mono"/>
              </a:rPr>
              <a:t>gdb</a:t>
            </a:r>
            <a:r>
              <a:rPr lang="en-US" sz="1300" b="0" strike="noStrike" spc="-1" dirty="0">
                <a:solidFill>
                  <a:srgbClr val="FF8000"/>
                </a:solidFill>
                <a:latin typeface="Noto Sans Mono"/>
              </a:rPr>
              <a:t> </a:t>
            </a:r>
            <a:r>
              <a:rPr lang="en-US" sz="1300" b="0" strike="noStrike" spc="-1" dirty="0" err="1">
                <a:solidFill>
                  <a:srgbClr val="FF8000"/>
                </a:solidFill>
                <a:latin typeface="Noto Sans Mono"/>
              </a:rPr>
              <a:t>oflow</a:t>
            </a:r>
            <a:r>
              <a:rPr lang="en-US" sz="1300" b="0" strike="noStrike" spc="-1" dirty="0">
                <a:solidFill>
                  <a:srgbClr val="FF8000"/>
                </a:solidFill>
                <a:latin typeface="Noto Sans Mono"/>
              </a:rPr>
              <a:t> /var/lib/apport/</a:t>
            </a:r>
            <a:r>
              <a:rPr lang="en-US" sz="1300" b="0" strike="noStrike" spc="-1" dirty="0" err="1">
                <a:solidFill>
                  <a:srgbClr val="FF8000"/>
                </a:solidFill>
                <a:latin typeface="Noto Sans Mono"/>
              </a:rPr>
              <a:t>coredump</a:t>
            </a:r>
            <a:r>
              <a:rPr lang="en-US" sz="1300" b="0" strike="noStrike" spc="-1" dirty="0">
                <a:solidFill>
                  <a:srgbClr val="FF8000"/>
                </a:solidFill>
                <a:latin typeface="Noto Sans Mono"/>
              </a:rPr>
              <a:t>/core._oflow.1000.b92dc8f9-2041-46b6-a112-455c25153497.53671.5260506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 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GNU 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gdb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 (Ubuntu 13.1-2ubuntu2) 13.1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...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Enable 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debuginfod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 for this session? (y or [n]) </a:t>
            </a:r>
            <a:r>
              <a:rPr lang="en-US" sz="1300" b="0" strike="noStrike" spc="-1" dirty="0">
                <a:solidFill>
                  <a:srgbClr val="FF8000"/>
                </a:solidFill>
                <a:latin typeface="Noto Sans Mono"/>
              </a:rPr>
              <a:t>n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Debuginfod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 has been disabled.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...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Core was generated by `./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oflow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'.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Program terminated with signal SIGABRT, Aborted.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#0  __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pthread_kill_implementation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 (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no_tid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=0, 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signo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=6, 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threadid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=&lt;optimized out&gt;) at ./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nptl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/pthread_kill.c:44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…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(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gdb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) </a:t>
            </a:r>
            <a:r>
              <a:rPr lang="en-US" sz="1300" b="0" strike="noStrike" spc="-1" dirty="0" err="1">
                <a:solidFill>
                  <a:srgbClr val="FF8000"/>
                </a:solidFill>
                <a:latin typeface="Noto Sans Mono"/>
              </a:rPr>
              <a:t>bt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#0  __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pthread_kill_implementation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 (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no_tid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=0, 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signo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=6, 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threadid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=&lt;optimized out&gt;) at ./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nptl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/pthread_kill.c:44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#1  __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pthread_kill_internal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 (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signo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=6, 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threadid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=&lt;optimized out&gt;) at ./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nptl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/pthread_kill.c:78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...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#5  0x000055b66343c1e1 in __addvsi3 ()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#6  0x000055b66343c189 in main () at oflow.c:5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(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gdb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) </a:t>
            </a:r>
            <a:r>
              <a:rPr lang="en-US" sz="1300" b="0" strike="noStrike" spc="-1" dirty="0">
                <a:solidFill>
                  <a:srgbClr val="FF8000"/>
                </a:solidFill>
                <a:latin typeface="Noto Sans Mono"/>
              </a:rPr>
              <a:t>frame 6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#6  0x000055b66343c189 in main () at oflow.c:5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00"/>
                </a:solidFill>
                <a:latin typeface="Noto Sans Mono"/>
              </a:rPr>
              <a:t>5	        return </a:t>
            </a:r>
            <a:r>
              <a:rPr lang="en-US" sz="1300" b="0" strike="noStrike" spc="-1" dirty="0" err="1">
                <a:solidFill>
                  <a:srgbClr val="FFFF00"/>
                </a:solidFill>
                <a:latin typeface="Noto Sans Mono"/>
              </a:rPr>
              <a:t>printf</a:t>
            </a:r>
            <a:r>
              <a:rPr lang="en-US" sz="1300" b="0" strike="noStrike" spc="-1" dirty="0">
                <a:solidFill>
                  <a:srgbClr val="FFFF00"/>
                </a:solidFill>
                <a:latin typeface="Noto Sans Mono"/>
              </a:rPr>
              <a:t>("%d\</a:t>
            </a:r>
            <a:r>
              <a:rPr lang="en-US" sz="1300" b="0" strike="noStrike" spc="-1" dirty="0" err="1">
                <a:solidFill>
                  <a:srgbClr val="FFFF00"/>
                </a:solidFill>
                <a:latin typeface="Noto Sans Mono"/>
              </a:rPr>
              <a:t>n",i</a:t>
            </a:r>
            <a:r>
              <a:rPr lang="en-US" sz="1300" b="0" strike="noStrike" spc="-1" dirty="0">
                <a:solidFill>
                  <a:srgbClr val="FFFF00"/>
                </a:solidFill>
                <a:latin typeface="Noto Sans Mono"/>
              </a:rPr>
              <a:t> + 1);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(</a:t>
            </a:r>
            <a:r>
              <a:rPr lang="en-US" sz="1300" b="0" strike="noStrike" spc="-1" dirty="0" err="1">
                <a:solidFill>
                  <a:srgbClr val="FFFFFF"/>
                </a:solidFill>
                <a:latin typeface="Noto Sans Mono"/>
              </a:rPr>
              <a:t>gdb</a:t>
            </a:r>
            <a:r>
              <a:rPr lang="en-US" sz="1300" b="0" strike="noStrike" spc="-1" dirty="0">
                <a:solidFill>
                  <a:srgbClr val="FFFFFF"/>
                </a:solidFill>
                <a:latin typeface="Noto Sans Mono"/>
              </a:rPr>
              <a:t>) </a:t>
            </a:r>
            <a:r>
              <a:rPr lang="en-US" sz="1300" b="0" strike="noStrike" spc="-1" dirty="0">
                <a:solidFill>
                  <a:srgbClr val="FF8000"/>
                </a:solidFill>
                <a:latin typeface="Noto Sans Mono"/>
              </a:rPr>
              <a:t>q</a:t>
            </a:r>
            <a:endParaRPr lang="en-US" sz="13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/>
          </p:nvPr>
        </p:nvSpPr>
        <p:spPr>
          <a:xfrm>
            <a:off x="359640" y="1038240"/>
            <a:ext cx="4982760" cy="353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Debugging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Debugging using Compiler Flags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Debugger Basics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Serial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Parallel (MPI) Debugging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Parallel Debugging with gdb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Interactive Parallel Debugging with gdb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Non-interactive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Totalview and DDT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CUDA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Intel Inspector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Language Specific Debuggers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486400" y="1104120"/>
            <a:ext cx="445140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Profiling and Tuning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Profiling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GNU Profiler - gprof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TAU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Intel Tools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Profiling Python and R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Tuning Applications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Compiler Flags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MAQAO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Try Different Compilers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Performance Optimized Libraries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Parallel (MPI) Debugging</a:t>
            </a: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462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High Performance Computing (HPC) involves using more than a single node to solve a problem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A common way to do this is using MPI (Message Passing Interface)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MPI programs often need to be debugged in a cluster environment</a:t>
            </a:r>
          </a:p>
          <a:p>
            <a:pPr marL="216000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Using 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Attach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to each process of an </a:t>
            </a:r>
            <a:r>
              <a:rPr lang="en-US" sz="1800" b="0" i="1" strike="noStrike" spc="-1">
                <a:solidFill>
                  <a:srgbClr val="FFFFFF"/>
                </a:solidFill>
                <a:latin typeface="Arial"/>
              </a:rPr>
              <a:t>already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</a:t>
            </a:r>
            <a:r>
              <a:rPr lang="en-US" sz="1800" b="0" i="1" strike="noStrike" spc="-1">
                <a:solidFill>
                  <a:srgbClr val="FFFFFF"/>
                </a:solidFill>
                <a:latin typeface="Arial"/>
              </a:rPr>
              <a:t>running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job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Interactive job with all or some ranks run under gdb (interactive debugging)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Submit a batch job so that all or some ranks run under gdb (non-interactive)</a:t>
            </a:r>
          </a:p>
          <a:p>
            <a:pPr marL="216000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TotalView and DDT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GUI debuggers are user friendly and offer convenience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Expensive!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Parallel D</a:t>
            </a: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ebugging with </a:t>
            </a:r>
            <a:r>
              <a:rPr lang="en-US" sz="32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Attach to already running job</a:t>
            </a:r>
          </a:p>
          <a:p>
            <a:pPr marL="432000"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                                                OR</a:t>
            </a:r>
          </a:p>
          <a:p>
            <a:pPr marL="864000" lvl="1" indent="0">
              <a:spcBef>
                <a:spcPts val="145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Need to login (ssh) to the compute node and find the process id first</a:t>
            </a: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Use </a:t>
            </a:r>
            <a:r>
              <a:rPr lang="en-US" sz="1600" b="0" strike="noStrike" spc="-1">
                <a:solidFill>
                  <a:srgbClr val="FFFFFF"/>
                </a:solidFill>
                <a:latin typeface="Noto Sans Mono"/>
              </a:rPr>
              <a:t>top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 (</a:t>
            </a:r>
            <a:r>
              <a:rPr lang="en-US" sz="1600" b="0" strike="noStrike" spc="-1">
                <a:solidFill>
                  <a:srgbClr val="FFFFFF"/>
                </a:solidFill>
                <a:latin typeface="Noto Sans Mono"/>
              </a:rPr>
              <a:t>-u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 to display processes for a given user)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After attaching, any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command can be used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Interactive debugging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Can only debug one (misbehaving) process at a time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gdbserver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is used to remotely debug applications	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Command line interface (CLI) only, no GUI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This is left as an advanced topic</a:t>
            </a:r>
          </a:p>
          <a:p>
            <a:pPr marL="432000"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5148000" y="1263600"/>
            <a:ext cx="2395800" cy="71244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gdb program_name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Noto Sans Mono"/>
                <a:ea typeface="Noto Sans CJK SC"/>
              </a:rPr>
              <a:t>$ gdb&gt; attach </a:t>
            </a: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process_id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384200" y="1482480"/>
            <a:ext cx="2959200" cy="34632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gdb program_name process_id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Interactive Parallel Debugging with </a:t>
            </a:r>
            <a:r>
              <a:rPr lang="en-US" sz="32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97560" cy="97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Requires X11 forwarding support from scheduler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If set up, use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--x11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flag with SLURM or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-X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with PBS when making a reservation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2664000" y="1554480"/>
            <a:ext cx="3787200" cy="71244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salloc -n 2 --x11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export MPIGDB="xterm -e gdb –args"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mpirun $MPIGDB mpi_trap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1" name="Picture 130"/>
          <p:cNvPicPr/>
          <p:nvPr/>
        </p:nvPicPr>
        <p:blipFill>
          <a:blip r:embed="rId2"/>
          <a:stretch/>
        </p:blipFill>
        <p:spPr>
          <a:xfrm>
            <a:off x="507240" y="2430000"/>
            <a:ext cx="8077680" cy="2888280"/>
          </a:xfrm>
          <a:prstGeom prst="rect">
            <a:avLst/>
          </a:prstGeom>
          <a:ln w="4572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Interactive parallel debugging with </a:t>
            </a:r>
            <a:r>
              <a:rPr lang="en-US" sz="32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3" name="Picture 132"/>
          <p:cNvPicPr/>
          <p:nvPr/>
        </p:nvPicPr>
        <p:blipFill>
          <a:blip r:embed="rId2"/>
          <a:stretch/>
        </p:blipFill>
        <p:spPr>
          <a:xfrm>
            <a:off x="3061800" y="4904280"/>
            <a:ext cx="3886200" cy="353520"/>
          </a:xfrm>
          <a:prstGeom prst="rect">
            <a:avLst/>
          </a:prstGeom>
          <a:ln w="45720">
            <a:noFill/>
          </a:ln>
        </p:spPr>
      </p:pic>
      <p:grpSp>
        <p:nvGrpSpPr>
          <p:cNvPr id="134" name="Group 133"/>
          <p:cNvGrpSpPr/>
          <p:nvPr/>
        </p:nvGrpSpPr>
        <p:grpSpPr>
          <a:xfrm>
            <a:off x="3240" y="1027800"/>
            <a:ext cx="10076400" cy="3610440"/>
            <a:chOff x="3240" y="1027800"/>
            <a:chExt cx="10076400" cy="3610440"/>
          </a:xfrm>
        </p:grpSpPr>
        <p:pic>
          <p:nvPicPr>
            <p:cNvPr id="135" name="Picture 134"/>
            <p:cNvPicPr/>
            <p:nvPr/>
          </p:nvPicPr>
          <p:blipFill>
            <a:blip r:embed="rId3"/>
            <a:stretch/>
          </p:blipFill>
          <p:spPr>
            <a:xfrm>
              <a:off x="3240" y="1027800"/>
              <a:ext cx="10076400" cy="3610440"/>
            </a:xfrm>
            <a:prstGeom prst="rect">
              <a:avLst/>
            </a:prstGeom>
            <a:ln w="45720">
              <a:noFill/>
            </a:ln>
          </p:spPr>
        </p:pic>
        <p:sp>
          <p:nvSpPr>
            <p:cNvPr id="136" name="TextBox 135"/>
            <p:cNvSpPr txBox="1"/>
            <p:nvPr/>
          </p:nvSpPr>
          <p:spPr>
            <a:xfrm>
              <a:off x="7245000" y="1106280"/>
              <a:ext cx="1364400" cy="245880"/>
            </a:xfrm>
            <a:prstGeom prst="rect">
              <a:avLst/>
            </a:prstGeom>
            <a:solidFill>
              <a:srgbClr val="EEEEEE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100" b="1" strike="noStrike" spc="-1">
                  <a:solidFill>
                    <a:srgbClr val="333333"/>
                  </a:solidFill>
                  <a:latin typeface="Arial"/>
                </a:rPr>
                <a:t>(on node074)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205000" y="1123920"/>
              <a:ext cx="1364400" cy="245880"/>
            </a:xfrm>
            <a:prstGeom prst="rect">
              <a:avLst/>
            </a:prstGeom>
            <a:solidFill>
              <a:srgbClr val="EEEEEE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100" b="1" strike="noStrike" spc="-1">
                  <a:solidFill>
                    <a:srgbClr val="999999"/>
                  </a:solidFill>
                  <a:latin typeface="Arial"/>
                </a:rPr>
                <a:t>(on node076)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Interactive parallel debugging with </a:t>
            </a:r>
            <a:r>
              <a:rPr lang="en-US" sz="32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9" name="Picture 138"/>
          <p:cNvPicPr/>
          <p:nvPr/>
        </p:nvPicPr>
        <p:blipFill>
          <a:blip r:embed="rId2"/>
          <a:stretch/>
        </p:blipFill>
        <p:spPr>
          <a:xfrm>
            <a:off x="3062160" y="4904280"/>
            <a:ext cx="3886200" cy="353520"/>
          </a:xfrm>
          <a:prstGeom prst="rect">
            <a:avLst/>
          </a:prstGeom>
          <a:ln w="45720">
            <a:noFill/>
          </a:ln>
        </p:spPr>
      </p:pic>
      <p:grpSp>
        <p:nvGrpSpPr>
          <p:cNvPr id="140" name="Group 139"/>
          <p:cNvGrpSpPr/>
          <p:nvPr/>
        </p:nvGrpSpPr>
        <p:grpSpPr>
          <a:xfrm>
            <a:off x="3240" y="1041840"/>
            <a:ext cx="10076400" cy="3582360"/>
            <a:chOff x="3240" y="1041840"/>
            <a:chExt cx="10076400" cy="3582360"/>
          </a:xfrm>
        </p:grpSpPr>
        <p:pic>
          <p:nvPicPr>
            <p:cNvPr id="141" name="Picture 140"/>
            <p:cNvPicPr/>
            <p:nvPr/>
          </p:nvPicPr>
          <p:blipFill>
            <a:blip r:embed="rId3"/>
            <a:stretch/>
          </p:blipFill>
          <p:spPr>
            <a:xfrm>
              <a:off x="3240" y="1041840"/>
              <a:ext cx="10076400" cy="3582360"/>
            </a:xfrm>
            <a:prstGeom prst="rect">
              <a:avLst/>
            </a:prstGeom>
            <a:ln w="45720">
              <a:noFill/>
            </a:ln>
          </p:spPr>
        </p:pic>
        <p:sp>
          <p:nvSpPr>
            <p:cNvPr id="142" name="TextBox 141"/>
            <p:cNvSpPr txBox="1"/>
            <p:nvPr/>
          </p:nvSpPr>
          <p:spPr>
            <a:xfrm>
              <a:off x="7245000" y="1106280"/>
              <a:ext cx="1364400" cy="245880"/>
            </a:xfrm>
            <a:prstGeom prst="rect">
              <a:avLst/>
            </a:prstGeom>
            <a:solidFill>
              <a:srgbClr val="EEEEEE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100" b="1" strike="noStrike" spc="-1">
                  <a:solidFill>
                    <a:srgbClr val="333333"/>
                  </a:solidFill>
                  <a:latin typeface="Arial"/>
                </a:rPr>
                <a:t>(on node074)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205000" y="1123920"/>
              <a:ext cx="1364400" cy="245880"/>
            </a:xfrm>
            <a:prstGeom prst="rect">
              <a:avLst/>
            </a:prstGeom>
            <a:solidFill>
              <a:srgbClr val="EEEEEE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100" b="1" strike="noStrike" spc="-1">
                  <a:solidFill>
                    <a:srgbClr val="999999"/>
                  </a:solidFill>
                  <a:latin typeface="Arial"/>
                </a:rPr>
                <a:t>(on node076)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Interactive parallel debugging with </a:t>
            </a:r>
            <a:r>
              <a:rPr lang="en-US" sz="32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5" name="Picture 144"/>
          <p:cNvPicPr/>
          <p:nvPr/>
        </p:nvPicPr>
        <p:blipFill>
          <a:blip r:embed="rId2"/>
          <a:stretch/>
        </p:blipFill>
        <p:spPr>
          <a:xfrm>
            <a:off x="3062160" y="4904280"/>
            <a:ext cx="3886200" cy="353520"/>
          </a:xfrm>
          <a:prstGeom prst="rect">
            <a:avLst/>
          </a:prstGeom>
          <a:ln w="45720">
            <a:noFill/>
          </a:ln>
        </p:spPr>
      </p:pic>
      <p:grpSp>
        <p:nvGrpSpPr>
          <p:cNvPr id="146" name="Group 145"/>
          <p:cNvGrpSpPr/>
          <p:nvPr/>
        </p:nvGrpSpPr>
        <p:grpSpPr>
          <a:xfrm>
            <a:off x="3240" y="1031040"/>
            <a:ext cx="10076400" cy="3603960"/>
            <a:chOff x="3240" y="1031040"/>
            <a:chExt cx="10076400" cy="3603960"/>
          </a:xfrm>
        </p:grpSpPr>
        <p:pic>
          <p:nvPicPr>
            <p:cNvPr id="147" name="Picture 146"/>
            <p:cNvPicPr/>
            <p:nvPr/>
          </p:nvPicPr>
          <p:blipFill>
            <a:blip r:embed="rId3"/>
            <a:stretch/>
          </p:blipFill>
          <p:spPr>
            <a:xfrm>
              <a:off x="3240" y="1031040"/>
              <a:ext cx="10076400" cy="3603960"/>
            </a:xfrm>
            <a:prstGeom prst="rect">
              <a:avLst/>
            </a:prstGeom>
            <a:ln w="45720">
              <a:noFill/>
            </a:ln>
          </p:spPr>
        </p:pic>
        <p:sp>
          <p:nvSpPr>
            <p:cNvPr id="148" name="TextBox 147"/>
            <p:cNvSpPr txBox="1"/>
            <p:nvPr/>
          </p:nvSpPr>
          <p:spPr>
            <a:xfrm>
              <a:off x="7245000" y="1106280"/>
              <a:ext cx="1364400" cy="245880"/>
            </a:xfrm>
            <a:prstGeom prst="rect">
              <a:avLst/>
            </a:prstGeom>
            <a:solidFill>
              <a:srgbClr val="EEEEEE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100" b="1" strike="noStrike" spc="-1">
                  <a:solidFill>
                    <a:srgbClr val="999999"/>
                  </a:solidFill>
                  <a:latin typeface="Arial"/>
                </a:rPr>
                <a:t>(on node074)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205000" y="1123920"/>
              <a:ext cx="1364400" cy="245880"/>
            </a:xfrm>
            <a:prstGeom prst="rect">
              <a:avLst/>
            </a:prstGeom>
            <a:solidFill>
              <a:srgbClr val="EEEEEE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100" b="1" strike="noStrike" spc="-1">
                  <a:solidFill>
                    <a:srgbClr val="000000"/>
                  </a:solidFill>
                  <a:latin typeface="Arial"/>
                </a:rPr>
                <a:t>(on node076)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Interactive parallel debugging with </a:t>
            </a:r>
            <a:r>
              <a:rPr lang="en-US" sz="32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51" name="Picture 150"/>
          <p:cNvPicPr/>
          <p:nvPr/>
        </p:nvPicPr>
        <p:blipFill>
          <a:blip r:embed="rId2"/>
          <a:stretch/>
        </p:blipFill>
        <p:spPr>
          <a:xfrm>
            <a:off x="3241800" y="4697640"/>
            <a:ext cx="3882960" cy="885240"/>
          </a:xfrm>
          <a:prstGeom prst="rect">
            <a:avLst/>
          </a:prstGeom>
          <a:ln w="45720">
            <a:noFill/>
          </a:ln>
        </p:spPr>
      </p:pic>
      <p:grpSp>
        <p:nvGrpSpPr>
          <p:cNvPr id="152" name="Group 151"/>
          <p:cNvGrpSpPr/>
          <p:nvPr/>
        </p:nvGrpSpPr>
        <p:grpSpPr>
          <a:xfrm>
            <a:off x="3240" y="1040040"/>
            <a:ext cx="10076400" cy="3585600"/>
            <a:chOff x="3240" y="1040040"/>
            <a:chExt cx="10076400" cy="3585600"/>
          </a:xfrm>
        </p:grpSpPr>
        <p:pic>
          <p:nvPicPr>
            <p:cNvPr id="153" name="Picture 152"/>
            <p:cNvPicPr/>
            <p:nvPr/>
          </p:nvPicPr>
          <p:blipFill>
            <a:blip r:embed="rId3"/>
            <a:stretch/>
          </p:blipFill>
          <p:spPr>
            <a:xfrm>
              <a:off x="3240" y="1040040"/>
              <a:ext cx="10076400" cy="3585600"/>
            </a:xfrm>
            <a:prstGeom prst="rect">
              <a:avLst/>
            </a:prstGeom>
            <a:ln w="45720">
              <a:noFill/>
            </a:ln>
          </p:spPr>
        </p:pic>
        <p:sp>
          <p:nvSpPr>
            <p:cNvPr id="154" name="TextBox 153"/>
            <p:cNvSpPr txBox="1"/>
            <p:nvPr/>
          </p:nvSpPr>
          <p:spPr>
            <a:xfrm>
              <a:off x="7245000" y="1106280"/>
              <a:ext cx="1364400" cy="245880"/>
            </a:xfrm>
            <a:prstGeom prst="rect">
              <a:avLst/>
            </a:prstGeom>
            <a:solidFill>
              <a:srgbClr val="EEEEEE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100" b="1" strike="noStrike" spc="-1">
                  <a:solidFill>
                    <a:srgbClr val="333333"/>
                  </a:solidFill>
                  <a:latin typeface="Arial"/>
                </a:rPr>
                <a:t>(on node074)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2205000" y="1123920"/>
              <a:ext cx="1364400" cy="245880"/>
            </a:xfrm>
            <a:prstGeom prst="rect">
              <a:avLst/>
            </a:prstGeom>
            <a:solidFill>
              <a:srgbClr val="EEEEEE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100" b="1" strike="noStrike" spc="-1">
                  <a:solidFill>
                    <a:srgbClr val="999999"/>
                  </a:solidFill>
                  <a:latin typeface="Arial"/>
                </a:rPr>
                <a:t>(on node076)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Overview</a:t>
            </a: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59640" y="1038240"/>
            <a:ext cx="4982760" cy="399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Debugging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Debugging using Compiler Flags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Debugger Basics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gdb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Serial Debugging with gdb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Parallel (MPI) Debugging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Parallel Debugging with gdb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Interactive Parallel Debugging with gdb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Non-interactive Parallel Debugging with gdb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Totalview and DDT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CUDA Debugging with gdb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Intel Inspector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Language Specific Debuggers</a:t>
            </a: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5486400" y="1104120"/>
            <a:ext cx="445140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Profiling and Tuning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Profiling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GNU Profiler - gprof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TAU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Intel Tools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Profiling Python and R</a:t>
            </a: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Tuning Applications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Use Compiler Flags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MAQAO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Try Different Compilers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Use Performance Optimized Libraries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Interactive parallel debugging with </a:t>
            </a:r>
            <a:r>
              <a:rPr lang="en-US" sz="32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3240" y="1027080"/>
            <a:ext cx="10076400" cy="3611520"/>
            <a:chOff x="3240" y="1027080"/>
            <a:chExt cx="10076400" cy="3611520"/>
          </a:xfrm>
        </p:grpSpPr>
        <p:pic>
          <p:nvPicPr>
            <p:cNvPr id="158" name="Picture 157"/>
            <p:cNvPicPr/>
            <p:nvPr/>
          </p:nvPicPr>
          <p:blipFill>
            <a:blip r:embed="rId2"/>
            <a:stretch/>
          </p:blipFill>
          <p:spPr>
            <a:xfrm>
              <a:off x="3240" y="1027080"/>
              <a:ext cx="10076400" cy="3611520"/>
            </a:xfrm>
            <a:prstGeom prst="rect">
              <a:avLst/>
            </a:prstGeom>
            <a:ln w="45720">
              <a:noFill/>
            </a:ln>
          </p:spPr>
        </p:pic>
        <p:sp>
          <p:nvSpPr>
            <p:cNvPr id="159" name="TextBox 158"/>
            <p:cNvSpPr txBox="1"/>
            <p:nvPr/>
          </p:nvSpPr>
          <p:spPr>
            <a:xfrm>
              <a:off x="7245000" y="1106280"/>
              <a:ext cx="1364400" cy="245880"/>
            </a:xfrm>
            <a:prstGeom prst="rect">
              <a:avLst/>
            </a:prstGeom>
            <a:solidFill>
              <a:srgbClr val="EEEEEE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100" b="1" strike="noStrike" spc="-1">
                  <a:solidFill>
                    <a:srgbClr val="999999"/>
                  </a:solidFill>
                  <a:latin typeface="Arial"/>
                </a:rPr>
                <a:t>(on node074)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205000" y="1123920"/>
              <a:ext cx="1364400" cy="245880"/>
            </a:xfrm>
            <a:prstGeom prst="rect">
              <a:avLst/>
            </a:prstGeom>
            <a:solidFill>
              <a:srgbClr val="EEEEEE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100" b="1" strike="noStrike" spc="-1">
                  <a:solidFill>
                    <a:srgbClr val="000000"/>
                  </a:solidFill>
                  <a:latin typeface="Arial"/>
                </a:rPr>
                <a:t>(on node076)</a:t>
              </a:r>
              <a:endParaRPr lang="en-US" sz="11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/>
          </p:nvPr>
        </p:nvSpPr>
        <p:spPr>
          <a:xfrm>
            <a:off x="359640" y="1038240"/>
            <a:ext cx="4982760" cy="353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Debugging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Debugging using Compiler Flags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Debugger Basics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Serial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Parallel (MPI) Debugging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Non-interactive Parallel Debugging with gdb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Totalview and DDT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CUDA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Intel Inspector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Language Specific Debuggers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5486400" y="1104120"/>
            <a:ext cx="445140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Profiling and Tuning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Profiling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GNU Profiler - gprof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TAU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Intel Tools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Profiling Python and R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Tuning Applications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Compiler Flags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MAQAO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Try Different Compilers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Performance Optimized Libraries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Non-interactive Parallel Debugging with </a:t>
            </a:r>
            <a:r>
              <a:rPr lang="en-US" sz="32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97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No special scheduler setup is necessary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Need to wait until end of the run to find results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025337" y="1772655"/>
            <a:ext cx="5057640" cy="279720"/>
          </a:xfrm>
          <a:prstGeom prst="rect">
            <a:avLst/>
          </a:prstGeom>
          <a:solidFill>
            <a:srgbClr val="000000"/>
          </a:solidFill>
          <a:ln w="27360">
            <a:noFill/>
          </a:ln>
        </p:spPr>
        <p:txBody>
          <a:bodyPr lIns="81000" tIns="36000" rIns="81000" bIns="36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mpirun -np 4 gdb </a:t>
            </a:r>
            <a:r>
              <a:rPr lang="en-US" sz="1200" b="1" strike="noStrike" spc="-1">
                <a:solidFill>
                  <a:srgbClr val="FF8000"/>
                </a:solidFill>
                <a:latin typeface="Noto Sans Mono"/>
              </a:rPr>
              <a:t>--batch</a:t>
            </a: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 -q -x commands.txt mpi_trap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1492200" y="3200400"/>
            <a:ext cx="1668240" cy="1284480"/>
            <a:chOff x="1492200" y="3200400"/>
            <a:chExt cx="1668240" cy="1284480"/>
          </a:xfrm>
        </p:grpSpPr>
        <p:sp>
          <p:nvSpPr>
            <p:cNvPr id="167" name="Speech Bubble: Rectangle 166"/>
            <p:cNvSpPr/>
            <p:nvPr/>
          </p:nvSpPr>
          <p:spPr>
            <a:xfrm>
              <a:off x="1492200" y="3200400"/>
              <a:ext cx="1668240" cy="1284480"/>
            </a:xfrm>
            <a:prstGeom prst="wedgeRectCallout">
              <a:avLst>
                <a:gd name="adj1" fmla="val 75046"/>
                <a:gd name="adj2" fmla="val -142518"/>
              </a:avLst>
            </a:prstGeom>
            <a:solidFill>
              <a:srgbClr val="000000"/>
            </a:solidFill>
            <a:ln w="45720">
              <a:solidFill>
                <a:srgbClr val="00A9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US" sz="1200" b="1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608840" y="3305880"/>
              <a:ext cx="1431000" cy="1127160"/>
            </a:xfrm>
            <a:prstGeom prst="rect">
              <a:avLst/>
            </a:prstGeom>
            <a:solidFill>
              <a:srgbClr val="000000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break Trap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run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print my_rank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info locals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continue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503960" y="2286000"/>
            <a:ext cx="5376960" cy="3256920"/>
            <a:chOff x="4503960" y="2286000"/>
            <a:chExt cx="5376960" cy="3256920"/>
          </a:xfrm>
        </p:grpSpPr>
        <p:sp>
          <p:nvSpPr>
            <p:cNvPr id="170" name="Speech Bubble: Rectangle 169"/>
            <p:cNvSpPr/>
            <p:nvPr/>
          </p:nvSpPr>
          <p:spPr>
            <a:xfrm>
              <a:off x="4503960" y="2286000"/>
              <a:ext cx="5376960" cy="3256920"/>
            </a:xfrm>
            <a:prstGeom prst="wedgeRectCallout">
              <a:avLst>
                <a:gd name="adj1" fmla="val -84282"/>
                <a:gd name="adj2" fmla="val -14050"/>
              </a:avLst>
            </a:prstGeom>
            <a:solidFill>
              <a:srgbClr val="000000"/>
            </a:solidFill>
            <a:ln w="45720">
              <a:solidFill>
                <a:srgbClr val="00A9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US" sz="1200" b="1" strike="noStrike" spc="-1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71" name="Picture 170"/>
            <p:cNvPicPr/>
            <p:nvPr/>
          </p:nvPicPr>
          <p:blipFill>
            <a:blip r:embed="rId2"/>
            <a:stretch/>
          </p:blipFill>
          <p:spPr>
            <a:xfrm>
              <a:off x="4572000" y="2296800"/>
              <a:ext cx="5308920" cy="3246120"/>
            </a:xfrm>
            <a:prstGeom prst="rect">
              <a:avLst/>
            </a:prstGeom>
            <a:ln w="2736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Non-interactive Parallel Debugging with </a:t>
            </a:r>
            <a:r>
              <a:rPr lang="en-US" sz="32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9440" y="1127160"/>
            <a:ext cx="10058400" cy="388404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Breakpoint 1 at 0x40116b: file mpi_trap.c, line 111.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Breakpoint 1 at 0x40116b: file mpi_trap.c, line 111.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Breakpoint 1 at 0x40116b: file mpi_trap.c, line 111.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Breakpoint 1 at 0x40116b: file mpi_trap.c, line 111.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…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Thread 1 "mpi_trap" hit Breakpoint 1, Trap (left_endpt=0.74999999999999989,  right_endpt=1.4999999999999998, trap_count=25000000, base_len=2.9999999999999997e-08) at mpi_trap.c:111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Thread 1 "mpi_trap" hit Breakpoint 1, Trap (left_endpt=2.25, right_endpt=3, trap_count=25000000, base_len=2.9999999999999997e-08) at mpi_trap.c:111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…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111        estimate = (f(left_endpt) + f(right_endpt))/2.0;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111        estimate = (f(left_endpt) + f(right_endpt))/2.0;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…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$1 = 2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estimate = 0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x = 2.0740954862918865e-317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i = 0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$1 = 3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estimate = 0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x = 2.0740954862918865e-317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i = 0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…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4" name="Picture 173"/>
          <p:cNvPicPr/>
          <p:nvPr/>
        </p:nvPicPr>
        <p:blipFill>
          <a:blip r:embed="rId2"/>
          <a:stretch/>
        </p:blipFill>
        <p:spPr>
          <a:xfrm>
            <a:off x="5048280" y="2730600"/>
            <a:ext cx="4468320" cy="2732040"/>
          </a:xfrm>
          <a:prstGeom prst="rect">
            <a:avLst/>
          </a:prstGeom>
          <a:ln w="27360">
            <a:solidFill>
              <a:srgbClr val="FFFF00"/>
            </a:solidFill>
            <a:round/>
          </a:ln>
        </p:spPr>
      </p:pic>
      <p:sp>
        <p:nvSpPr>
          <p:cNvPr id="175" name="TextBox 174"/>
          <p:cNvSpPr txBox="1"/>
          <p:nvPr/>
        </p:nvSpPr>
        <p:spPr>
          <a:xfrm>
            <a:off x="2912400" y="3429000"/>
            <a:ext cx="1431000" cy="1109160"/>
          </a:xfrm>
          <a:prstGeom prst="rect">
            <a:avLst/>
          </a:prstGeom>
          <a:solidFill>
            <a:srgbClr val="000000"/>
          </a:solidFill>
          <a:ln w="27360">
            <a:solidFill>
              <a:srgbClr val="FFFF00"/>
            </a:solidFill>
            <a:round/>
          </a:ln>
        </p:spPr>
        <p:txBody>
          <a:bodyPr lIns="81000" tIns="36000" rIns="81000" bIns="36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break Trap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run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print my_rank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info locals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continue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/>
          </p:nvPr>
        </p:nvSpPr>
        <p:spPr>
          <a:xfrm>
            <a:off x="359640" y="1038240"/>
            <a:ext cx="4982760" cy="353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Debugging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Debugging using Compiler Flags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Debugger Basics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Serial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Parallel (MPI) Debugging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Non-interactive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Totalview and DDT</a:t>
            </a: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CUDA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Intel Inspector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Language Specific Debuggers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5486400" y="1104120"/>
            <a:ext cx="445140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Profiling and Tuning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Profiling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GNU Profiler - gprof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TAU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Intel Tools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Profiling Python and R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Tuning Applications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Compiler Flags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MAQAO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Try Different Compilers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Performance Optimized Libraries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Totalview</a:t>
            </a: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257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Debugging and analyzing serial and parallel programs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Both a GUI and command line interface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Memory debugging features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Graphical visualization of array data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Comprehensive built-in help system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Recording and replaying running programs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Sessions Manager for managing and loading debugging sessions</a:t>
            </a:r>
          </a:p>
        </p:txBody>
      </p:sp>
      <p:pic>
        <p:nvPicPr>
          <p:cNvPr id="180" name="Picture 179"/>
          <p:cNvPicPr/>
          <p:nvPr/>
        </p:nvPicPr>
        <p:blipFill>
          <a:blip r:embed="rId2"/>
          <a:stretch/>
        </p:blipFill>
        <p:spPr>
          <a:xfrm>
            <a:off x="1987200" y="3814200"/>
            <a:ext cx="3657600" cy="1679400"/>
          </a:xfrm>
          <a:prstGeom prst="rect">
            <a:avLst/>
          </a:prstGeom>
          <a:ln w="45720">
            <a:noFill/>
          </a:ln>
        </p:spPr>
      </p:pic>
      <p:sp>
        <p:nvSpPr>
          <p:cNvPr id="181" name="TextBox 180"/>
          <p:cNvSpPr txBox="1"/>
          <p:nvPr/>
        </p:nvSpPr>
        <p:spPr>
          <a:xfrm>
            <a:off x="1974600" y="3372480"/>
            <a:ext cx="5797800" cy="29772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totalview -args mpirun -np number_of_processes program_name 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TotalView</a:t>
            </a:r>
          </a:p>
        </p:txBody>
      </p:sp>
      <p:pic>
        <p:nvPicPr>
          <p:cNvPr id="183" name="Picture 182"/>
          <p:cNvPicPr/>
          <p:nvPr/>
        </p:nvPicPr>
        <p:blipFill>
          <a:blip r:embed="rId2"/>
          <a:stretch/>
        </p:blipFill>
        <p:spPr>
          <a:xfrm>
            <a:off x="4451400" y="1159560"/>
            <a:ext cx="5598720" cy="4113360"/>
          </a:xfrm>
          <a:prstGeom prst="rect">
            <a:avLst/>
          </a:prstGeom>
          <a:ln w="45720">
            <a:noFill/>
          </a:ln>
        </p:spPr>
      </p:pic>
      <p:sp>
        <p:nvSpPr>
          <p:cNvPr id="184" name="Oval 183"/>
          <p:cNvSpPr/>
          <p:nvPr/>
        </p:nvSpPr>
        <p:spPr>
          <a:xfrm>
            <a:off x="5192640" y="1699560"/>
            <a:ext cx="1555560" cy="287280"/>
          </a:xfrm>
          <a:prstGeom prst="ellipse">
            <a:avLst/>
          </a:prstGeom>
          <a:noFill/>
          <a:ln w="45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78120" y="662400"/>
            <a:ext cx="4373280" cy="4826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000" lnSpcReduction="10000"/>
          </a:bodyPr>
          <a:lstStyle/>
          <a:p>
            <a:pPr marL="416160" indent="-31104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Process barrier: point to synchronize all processes or threads</a:t>
            </a:r>
          </a:p>
          <a:p>
            <a:pPr marL="416160" indent="-31104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Able to check variable values in different ranks without logging in to that rank</a:t>
            </a:r>
          </a:p>
          <a:p>
            <a:pPr marL="416160" indent="-31104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Batch (non-interactive) debugging using 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tvscript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16160" indent="-31104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Debugging on a remote host</a:t>
            </a:r>
          </a:p>
          <a:p>
            <a:pPr marL="715320" lvl="2" indent="-276480">
              <a:spcBef>
                <a:spcPts val="145"/>
              </a:spcBef>
              <a:buClr>
                <a:srgbClr val="FFFFFF"/>
              </a:buClr>
              <a:buSzPct val="45000"/>
              <a:buFont typeface="DejaVu Sans"/>
              <a:buChar char="—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Connect to TotalView server running on a remote system</a:t>
            </a:r>
          </a:p>
          <a:p>
            <a:pPr marL="416160" indent="-31104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CUDA debugger</a:t>
            </a:r>
          </a:p>
          <a:p>
            <a:pPr marL="416160" indent="-31104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Reverse debugging</a:t>
            </a:r>
          </a:p>
          <a:p>
            <a:pPr marL="715320" lvl="2" indent="-276480">
              <a:spcBef>
                <a:spcPts val="145"/>
              </a:spcBef>
              <a:buClr>
                <a:srgbClr val="FFFFFF"/>
              </a:buClr>
              <a:buSzPct val="45000"/>
              <a:buFont typeface="DejaVu Sans"/>
              <a:buChar char="—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ReplayEngine records all program’s activities to be reviewed later</a:t>
            </a:r>
          </a:p>
          <a:p>
            <a:pPr marL="389880" lvl="1" indent="0">
              <a:spcBef>
                <a:spcPts val="145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8265600" y="2250000"/>
            <a:ext cx="950400" cy="264600"/>
            <a:chOff x="8265600" y="2250000"/>
            <a:chExt cx="950400" cy="264600"/>
          </a:xfrm>
        </p:grpSpPr>
        <p:sp>
          <p:nvSpPr>
            <p:cNvPr id="187" name="Speech Bubble: Rectangle 186"/>
            <p:cNvSpPr/>
            <p:nvPr/>
          </p:nvSpPr>
          <p:spPr>
            <a:xfrm>
              <a:off x="8301600" y="2286000"/>
              <a:ext cx="914400" cy="228600"/>
            </a:xfrm>
            <a:prstGeom prst="wedgeRectCallout">
              <a:avLst>
                <a:gd name="adj1" fmla="val -286361"/>
                <a:gd name="adj2" fmla="val 626254"/>
              </a:avLst>
            </a:prstGeom>
            <a:noFill/>
            <a:ln w="45720">
              <a:solidFill>
                <a:srgbClr val="00A9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8265600" y="2250000"/>
              <a:ext cx="914400" cy="261000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000000"/>
                  </a:solidFill>
                  <a:latin typeface="Arial"/>
                </a:rPr>
                <a:t>Breakpoint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8158680" y="1166760"/>
            <a:ext cx="950400" cy="264600"/>
            <a:chOff x="8158680" y="1166760"/>
            <a:chExt cx="950400" cy="264600"/>
          </a:xfrm>
        </p:grpSpPr>
        <p:sp>
          <p:nvSpPr>
            <p:cNvPr id="190" name="Speech Bubble: Rectangle 189"/>
            <p:cNvSpPr/>
            <p:nvPr/>
          </p:nvSpPr>
          <p:spPr>
            <a:xfrm>
              <a:off x="8194680" y="1202760"/>
              <a:ext cx="914400" cy="228600"/>
            </a:xfrm>
            <a:prstGeom prst="wedgeRectCallout">
              <a:avLst>
                <a:gd name="adj1" fmla="val -301629"/>
                <a:gd name="adj2" fmla="val 536949"/>
              </a:avLst>
            </a:prstGeom>
            <a:noFill/>
            <a:ln w="45720">
              <a:solidFill>
                <a:srgbClr val="00A9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8158680" y="1166760"/>
              <a:ext cx="914400" cy="261000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000000"/>
                  </a:solidFill>
                  <a:latin typeface="Arial"/>
                </a:rPr>
                <a:t>Stacktrace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TotalView</a:t>
            </a:r>
          </a:p>
        </p:txBody>
      </p:sp>
      <p:pic>
        <p:nvPicPr>
          <p:cNvPr id="193" name="Picture 192"/>
          <p:cNvPicPr/>
          <p:nvPr/>
        </p:nvPicPr>
        <p:blipFill>
          <a:blip r:embed="rId2"/>
          <a:stretch/>
        </p:blipFill>
        <p:spPr>
          <a:xfrm>
            <a:off x="2887200" y="914400"/>
            <a:ext cx="5920920" cy="4114800"/>
          </a:xfrm>
          <a:prstGeom prst="rect">
            <a:avLst/>
          </a:prstGeom>
          <a:ln w="45720">
            <a:noFill/>
          </a:ln>
        </p:spPr>
      </p:pic>
      <p:grpSp>
        <p:nvGrpSpPr>
          <p:cNvPr id="194" name="Group 193"/>
          <p:cNvGrpSpPr/>
          <p:nvPr/>
        </p:nvGrpSpPr>
        <p:grpSpPr>
          <a:xfrm>
            <a:off x="457200" y="2057400"/>
            <a:ext cx="1828800" cy="571680"/>
            <a:chOff x="457200" y="2057400"/>
            <a:chExt cx="1828800" cy="571680"/>
          </a:xfrm>
        </p:grpSpPr>
        <p:sp>
          <p:nvSpPr>
            <p:cNvPr id="195" name="Speech Bubble: Rectangle 194"/>
            <p:cNvSpPr/>
            <p:nvPr/>
          </p:nvSpPr>
          <p:spPr>
            <a:xfrm>
              <a:off x="457200" y="2057400"/>
              <a:ext cx="1828800" cy="495000"/>
            </a:xfrm>
            <a:prstGeom prst="wedgeRectCallout">
              <a:avLst>
                <a:gd name="adj1" fmla="val 160430"/>
                <a:gd name="adj2" fmla="val 184226"/>
              </a:avLst>
            </a:prstGeom>
            <a:noFill/>
            <a:ln w="45720">
              <a:solidFill>
                <a:srgbClr val="00A9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457200" y="2057400"/>
              <a:ext cx="1828800" cy="571680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Arial"/>
                </a:rPr>
                <a:t>Visualize multidimensional arrays</a:t>
              </a: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57200" y="905760"/>
            <a:ext cx="1600200" cy="465840"/>
            <a:chOff x="457200" y="905760"/>
            <a:chExt cx="1600200" cy="465840"/>
          </a:xfrm>
        </p:grpSpPr>
        <p:sp>
          <p:nvSpPr>
            <p:cNvPr id="198" name="Speech Bubble: Rectangle 197"/>
            <p:cNvSpPr/>
            <p:nvPr/>
          </p:nvSpPr>
          <p:spPr>
            <a:xfrm>
              <a:off x="457200" y="914400"/>
              <a:ext cx="1371600" cy="457200"/>
            </a:xfrm>
            <a:prstGeom prst="wedgeRectCallout">
              <a:avLst>
                <a:gd name="adj1" fmla="val 147712"/>
                <a:gd name="adj2" fmla="val 101768"/>
              </a:avLst>
            </a:prstGeom>
            <a:noFill/>
            <a:ln w="45720">
              <a:solidFill>
                <a:srgbClr val="00A9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57200" y="905760"/>
              <a:ext cx="1600200" cy="465840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Arial"/>
                </a:rPr>
                <a:t>What’s happening on each rank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DDT</a:t>
            </a: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359640" y="1002240"/>
            <a:ext cx="4163760" cy="425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CLI and GUI support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Interactive and batch debugging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Attach to an already running program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Open core dump files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Memory debugging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Remote debugging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CUDA debugging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Python debugging</a:t>
            </a:r>
          </a:p>
        </p:txBody>
      </p:sp>
      <p:pic>
        <p:nvPicPr>
          <p:cNvPr id="202" name="Picture 201"/>
          <p:cNvPicPr/>
          <p:nvPr/>
        </p:nvPicPr>
        <p:blipFill>
          <a:blip r:embed="rId2"/>
          <a:srcRect t="2657" r="39054" b="27467"/>
          <a:stretch/>
        </p:blipFill>
        <p:spPr>
          <a:xfrm>
            <a:off x="4722120" y="933120"/>
            <a:ext cx="4984200" cy="3960720"/>
          </a:xfrm>
          <a:prstGeom prst="rect">
            <a:avLst/>
          </a:prstGeom>
          <a:ln w="45720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/>
          </p:nvPr>
        </p:nvSpPr>
        <p:spPr>
          <a:xfrm>
            <a:off x="359640" y="1038240"/>
            <a:ext cx="4982760" cy="353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Debugging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Debugging using Compiler Flags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Debugger Basics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Serial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Parallel (MPI) Debugging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Non-interactive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Totalview and DDT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CUDA Debugging with gdb</a:t>
            </a: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Intel Inspector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Language Specific Debuggers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5486400" y="1104120"/>
            <a:ext cx="445140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Profiling and Tuning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Profiling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GNU Profiler - gprof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TAU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Intel Tools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Profiling Python and R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Tuning Applications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Compiler Flags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MAQAO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Try Different Compilers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Performance Optimized Libraries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Debugging</a:t>
            </a: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395640" y="786240"/>
            <a:ext cx="9068760" cy="401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28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Detecting and removing of existing and potential errors (‘bugs’) in a software that can cause it to behave unexpectedly or crash. To prevent incorrect operation of a software </a:t>
            </a:r>
          </a:p>
          <a:p>
            <a:pPr marL="864000" lvl="1" indent="-324000">
              <a:spcBef>
                <a:spcPts val="28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Syntax errors, segmentation faults (invalid memory access), I/O errors, ...</a:t>
            </a:r>
          </a:p>
          <a:p>
            <a:pPr marL="432000" indent="-324000">
              <a:spcBef>
                <a:spcPts val="28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Debugger : A tool that </a:t>
            </a:r>
            <a:r>
              <a:rPr lang="en-US" sz="2200" b="0" strike="noStrike" spc="-1">
                <a:solidFill>
                  <a:srgbClr val="FF8000"/>
                </a:solidFill>
                <a:latin typeface="Arial"/>
                <a:ea typeface="Noto Sans CJK SC"/>
              </a:rPr>
              <a:t>helps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 you debug (it </a:t>
            </a:r>
            <a:r>
              <a:rPr lang="en-US" sz="2200" b="0" strike="noStrike" spc="-1">
                <a:solidFill>
                  <a:srgbClr val="FF8000"/>
                </a:solidFill>
                <a:latin typeface="Arial"/>
                <a:ea typeface="Noto Sans CJK SC"/>
              </a:rPr>
              <a:t>doesn’t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 debug for you)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28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CLI (Command Line Interface) based </a:t>
            </a:r>
          </a:p>
          <a:p>
            <a:pPr marL="1296000" lvl="2" indent="-288000">
              <a:spcBef>
                <a:spcPts val="28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write/printf, gdb, valgrind (memory issues), …</a:t>
            </a:r>
          </a:p>
          <a:p>
            <a:pPr marL="1296000" lvl="2" indent="-288000">
              <a:spcBef>
                <a:spcPts val="28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Effectively pinpoint problems, works with serial/parallel codes</a:t>
            </a:r>
          </a:p>
          <a:p>
            <a:pPr marL="1296000" lvl="2" indent="-288000">
              <a:spcBef>
                <a:spcPts val="28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Need to remember commands, not user friendly</a:t>
            </a:r>
          </a:p>
          <a:p>
            <a:pPr marL="864000" lvl="1" indent="-324000">
              <a:spcBef>
                <a:spcPts val="289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GUI (Graphical User Interface) debuggers</a:t>
            </a:r>
          </a:p>
          <a:p>
            <a:pPr marL="1296000" lvl="2" indent="-288000">
              <a:spcBef>
                <a:spcPts val="28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TotalView, DDT, 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Intel Inspector, ...</a:t>
            </a:r>
          </a:p>
          <a:p>
            <a:pPr marL="1296000" lvl="2" indent="-288000">
              <a:spcBef>
                <a:spcPts val="289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Powerful and user friendly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1" strike="noStrike" spc="-1">
                <a:solidFill>
                  <a:srgbClr val="FF8000"/>
                </a:solidFill>
                <a:latin typeface="Arial"/>
              </a:rPr>
              <a:t>ChatGPT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6426488" y="2267919"/>
            <a:ext cx="3914640" cy="2008800"/>
            <a:chOff x="6503760" y="2192400"/>
            <a:chExt cx="3914640" cy="2008800"/>
          </a:xfrm>
        </p:grpSpPr>
        <p:graphicFrame>
          <p:nvGraphicFramePr>
            <p:cNvPr id="50" name="Chart 49"/>
            <p:cNvGraphicFramePr/>
            <p:nvPr>
              <p:extLst>
                <p:ext uri="{D42A27DB-BD31-4B8C-83A1-F6EECF244321}">
                  <p14:modId xmlns:p14="http://schemas.microsoft.com/office/powerpoint/2010/main" val="3306772017"/>
                </p:ext>
              </p:extLst>
            </p:nvPr>
          </p:nvGraphicFramePr>
          <p:xfrm>
            <a:off x="6503760" y="2192400"/>
            <a:ext cx="3914640" cy="2008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1" name="TextBox 50"/>
            <p:cNvSpPr txBox="1"/>
            <p:nvPr/>
          </p:nvSpPr>
          <p:spPr>
            <a:xfrm rot="511200">
              <a:off x="8443800" y="2594880"/>
              <a:ext cx="1086480" cy="431640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1" strike="noStrike" spc="-1" dirty="0">
                  <a:solidFill>
                    <a:srgbClr val="FFFFFF"/>
                  </a:solidFill>
                  <a:latin typeface="Arial"/>
                </a:rPr>
                <a:t>Analyze 15%</a:t>
              </a:r>
              <a:endParaRPr lang="en-US" sz="1200" b="0" strike="noStrike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676846" y="2851685"/>
              <a:ext cx="913192" cy="428775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 algn="ctr"/>
              <a:r>
                <a:rPr lang="en-US" sz="1200" b="1" strike="noStrike" spc="-1" dirty="0">
                  <a:solidFill>
                    <a:srgbClr val="FFFFFF"/>
                  </a:solidFill>
                  <a:latin typeface="Arial"/>
                </a:rPr>
                <a:t>Design 20%</a:t>
              </a:r>
              <a:endParaRPr lang="en-US" sz="1200" b="0" strike="noStrike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60698" y="3170824"/>
              <a:ext cx="975652" cy="428776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 algn="ctr"/>
              <a:r>
                <a:rPr lang="en-US" sz="1200" b="1" strike="noStrike" spc="-1" dirty="0">
                  <a:solidFill>
                    <a:srgbClr val="000000"/>
                  </a:solidFill>
                  <a:latin typeface="Arial"/>
                </a:rPr>
                <a:t>Coding 30%</a:t>
              </a:r>
              <a:endParaRPr lang="en-US" sz="1200" b="0" strike="noStrike" spc="-1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46530" y="2733188"/>
              <a:ext cx="748988" cy="431640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 algn="ctr"/>
              <a:r>
                <a:rPr lang="en-US" sz="1200" b="1" strike="noStrike" spc="-1" dirty="0">
                  <a:solidFill>
                    <a:srgbClr val="000000"/>
                  </a:solidFill>
                  <a:latin typeface="Arial"/>
                </a:rPr>
                <a:t>Testing 35%</a:t>
              </a:r>
              <a:endParaRPr lang="en-US" sz="1200" b="0" strike="noStrike" spc="-1" dirty="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55" name="Picture 54"/>
          <p:cNvPicPr/>
          <p:nvPr/>
        </p:nvPicPr>
        <p:blipFill>
          <a:blip r:embed="rId4"/>
          <a:stretch/>
        </p:blipFill>
        <p:spPr>
          <a:xfrm>
            <a:off x="4741200" y="4197600"/>
            <a:ext cx="4705200" cy="1360800"/>
          </a:xfrm>
          <a:prstGeom prst="rect">
            <a:avLst/>
          </a:prstGeom>
          <a:ln w="45720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CUDA Debugging with </a:t>
            </a:r>
            <a:r>
              <a:rPr lang="en-US" sz="3200" b="0" strike="noStrike" spc="-1">
                <a:solidFill>
                  <a:srgbClr val="FFFFFF"/>
                </a:solidFill>
                <a:latin typeface="Noto Sans Mono"/>
              </a:rPr>
              <a:t>gdb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CUDA-GDB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NVIDIA tool for debugging CUDA applications on Linux</a:t>
            </a:r>
          </a:p>
          <a:p>
            <a:pPr marL="864000" lvl="1" indent="0">
              <a:spcBef>
                <a:spcPts val="145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0">
              <a:spcBef>
                <a:spcPts val="145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0">
              <a:spcBef>
                <a:spcPts val="145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Can debug both GPU and CPU code simultaneously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CUDA commands in addition to gdb commands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MPI is supported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Breakpoints supported on GPU and both breakpoints and watchpoints on CPU</a:t>
            </a: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Breakpoints can be set by symbolically (function name), line number, memory address, conditional, and kernel entry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Can switch between threads and inspect program execution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Stepping works by advancing all active threads in the warp of focus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Remote debugging is possible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GPU core dump is supported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1371600" y="1405176"/>
            <a:ext cx="4224240" cy="71244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nvcc </a:t>
            </a:r>
            <a:r>
              <a:rPr lang="en-US" sz="1200" b="0" strike="noStrike" spc="-1">
                <a:solidFill>
                  <a:srgbClr val="00A933"/>
                </a:solidFill>
                <a:latin typeface="Noto Sans Mono"/>
              </a:rPr>
              <a:t>-g -G</a:t>
            </a: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 foo.cu -o foo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pgfortran </a:t>
            </a:r>
            <a:r>
              <a:rPr lang="en-US" sz="1200" b="0" strike="noStrike" spc="-1">
                <a:solidFill>
                  <a:srgbClr val="00A933"/>
                </a:solidFill>
                <a:latin typeface="Noto Sans Mono"/>
              </a:rPr>
              <a:t>-g -Mcuda=nordc</a:t>
            </a: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 foo.cuf -o foo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Intel Inspector</a:t>
            </a:r>
          </a:p>
        </p:txBody>
      </p:sp>
      <p:pic>
        <p:nvPicPr>
          <p:cNvPr id="209" name="Picture 208"/>
          <p:cNvPicPr/>
          <p:nvPr/>
        </p:nvPicPr>
        <p:blipFill>
          <a:blip r:embed="rId2"/>
          <a:stretch/>
        </p:blipFill>
        <p:spPr>
          <a:xfrm>
            <a:off x="4174920" y="857880"/>
            <a:ext cx="5748840" cy="4627440"/>
          </a:xfrm>
          <a:prstGeom prst="rect">
            <a:avLst/>
          </a:prstGeom>
          <a:ln w="45720">
            <a:noFill/>
          </a:ln>
        </p:spPr>
      </p:pic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203040" y="842040"/>
            <a:ext cx="3849840" cy="4643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Detect memory leaks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Locate memory problems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Locate deadlocks and data races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GUI (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inspxe-gui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) and cli (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inspxe-cl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) versions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Works with serial and mpi applications</a:t>
            </a:r>
          </a:p>
          <a:p>
            <a:pPr marL="864000" lvl="1" indent="0">
              <a:spcBef>
                <a:spcPts val="145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CLI version results can be visualized with GUI later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NOT a complete debugger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Free!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666720" y="3323664"/>
            <a:ext cx="3062880" cy="50508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srun -n8 inspxe-cl -collect mi3 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	-r my_results my_mpi_app 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/>
          </p:nvPr>
        </p:nvSpPr>
        <p:spPr>
          <a:xfrm>
            <a:off x="359640" y="1038240"/>
            <a:ext cx="4982760" cy="353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Debugging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Debugging using Compiler Flags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Debugger Basics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Serial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Parallel (MPI) Debugging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Non-interactive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Totalview and DDT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CUDA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Intel Inspector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Language Specific Debuggers</a:t>
            </a: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5486400" y="1104120"/>
            <a:ext cx="445140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Profiling and Tuning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Profiling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GNU Profiler - gprof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TAU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Intel Tools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Profiling Python and R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Tuning Applications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Compiler Flags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MAQAO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Try Different Compilers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Performance Optimized Libraries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Language Specific Debuggers</a:t>
            </a: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462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Python: 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pdb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Interactive debugging: use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 python -m pdb source.py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Batch/ interactive debugging:  use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breakpoint()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or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pdb.set_trace()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in source code or python prompt </a:t>
            </a: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Need to </a:t>
            </a:r>
            <a:r>
              <a:rPr lang="en-US" sz="1600" b="0" strike="noStrike" spc="-1">
                <a:solidFill>
                  <a:srgbClr val="FFFFFF"/>
                </a:solidFill>
                <a:latin typeface="Noto Sans Mono"/>
                <a:ea typeface="Noto Sans CJK SC"/>
              </a:rPr>
              <a:t>import pdb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 for </a:t>
            </a:r>
            <a:r>
              <a:rPr lang="en-US" sz="1600" b="0" strike="noStrike" spc="-1">
                <a:solidFill>
                  <a:srgbClr val="FFFFFF"/>
                </a:solidFill>
                <a:latin typeface="Noto Sans Mono"/>
              </a:rPr>
              <a:t>pdb.set_trace()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Interactive source debugger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Supports breakpoints and single stepping at the source line level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Inspection of stack frames, source code listing</a:t>
            </a:r>
          </a:p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R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In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RStudio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Set breakpoints in RStudio or put </a:t>
            </a:r>
            <a:r>
              <a:rPr lang="en-US" sz="1600" b="0" strike="noStrike" spc="-1">
                <a:solidFill>
                  <a:srgbClr val="FFFFFF"/>
                </a:solidFill>
                <a:latin typeface="Noto Sans Mono"/>
              </a:rPr>
              <a:t>browser()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 at the line you want to break</a:t>
            </a: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This causes R to enter the debug mode</a:t>
            </a:r>
          </a:p>
          <a:p>
            <a:pPr marL="1728000" lvl="3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Can check current variable stack, traceback the execution, and more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7036560" y="5515200"/>
            <a:ext cx="180720" cy="427320"/>
          </a:xfrm>
          <a:prstGeom prst="rect">
            <a:avLst/>
          </a:prstGeom>
          <a:noFill/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216"/>
          <p:cNvSpPr txBox="1"/>
          <p:nvPr/>
        </p:nvSpPr>
        <p:spPr>
          <a:xfrm>
            <a:off x="231480" y="714600"/>
            <a:ext cx="5348160" cy="491868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$ </a:t>
            </a:r>
            <a:r>
              <a:rPr lang="en-US" sz="1000" b="0" strike="noStrike" spc="-1">
                <a:solidFill>
                  <a:srgbClr val="FF8000"/>
                </a:solidFill>
                <a:latin typeface="Noto Sans Mono"/>
              </a:rPr>
              <a:t>python3 -m pdb convert.py 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&gt; /home/prasad/Downloads/convert.py(1)&lt;module&gt;()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-&gt; temp = input("Temperature : (e.g., 45F): ")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(Pdb)</a:t>
            </a:r>
            <a:r>
              <a:rPr lang="en-US" sz="1000" b="0" strike="noStrike" spc="-1">
                <a:solidFill>
                  <a:srgbClr val="FF8000"/>
                </a:solidFill>
                <a:latin typeface="Noto Sans Mono"/>
              </a:rPr>
              <a:t> n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Temperature : (e.g., 45F): 75F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&gt; /home/prasad/Downloads/convert.py(2)&lt;module&gt;()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-&gt; degree = int(temp[:-1])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(Pdb) </a:t>
            </a:r>
            <a:r>
              <a:rPr lang="en-US" sz="1000" b="0" strike="noStrike" spc="-1">
                <a:solidFill>
                  <a:srgbClr val="FF8000"/>
                </a:solidFill>
                <a:latin typeface="Noto Sans Mono"/>
              </a:rPr>
              <a:t>p degree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*** NameError: name 'degree' is not defined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(Pdb) </a:t>
            </a:r>
            <a:r>
              <a:rPr lang="en-US" sz="1000" b="0" strike="noStrike" spc="-1">
                <a:solidFill>
                  <a:srgbClr val="FF8000"/>
                </a:solidFill>
                <a:latin typeface="Noto Sans Mono"/>
              </a:rPr>
              <a:t>n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&gt; /home/prasad/Downloads/convert.py(3)&lt;module&gt;()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-&gt; i_convention = temp[-1]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(Pdb) </a:t>
            </a:r>
            <a:r>
              <a:rPr lang="en-US" sz="1000" b="0" strike="noStrike" spc="-1">
                <a:solidFill>
                  <a:srgbClr val="FF8000"/>
                </a:solidFill>
                <a:latin typeface="Noto Sans Mono"/>
              </a:rPr>
              <a:t>p degree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75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(Pdb) </a:t>
            </a:r>
            <a:r>
              <a:rPr lang="en-US" sz="1000" b="0" strike="noStrike" spc="-1">
                <a:solidFill>
                  <a:srgbClr val="FF8000"/>
                </a:solidFill>
                <a:latin typeface="Noto Sans Mono"/>
              </a:rPr>
              <a:t>b 10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Breakpoint 1 at /home/prasad/Downloads/convert.py:10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(Pdb) </a:t>
            </a:r>
            <a:r>
              <a:rPr lang="en-US" sz="1000" b="0" strike="noStrike" spc="-1">
                <a:solidFill>
                  <a:srgbClr val="FF8000"/>
                </a:solidFill>
                <a:latin typeface="Noto Sans Mono"/>
              </a:rPr>
              <a:t>l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3  	i_convention = temp[-1]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4  	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5  	if i_convention.upper() == "C":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6  	  result = int(round((9 * degree) / 5 + 32))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7  	  o_convention = "Fahrenheit"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8  -&gt;	elif i_convention.upper() == "F":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9  	  result = int(round((degree - 32) * 5 / 9))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10 B	  o_convention = "Celsius"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11  	else: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12  	  print("Input proper convention.")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13  	  quit()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Python Debugging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5571000" y="747000"/>
            <a:ext cx="4343400" cy="257400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  <a:ea typeface="Noto Sans CJK SC"/>
              </a:rPr>
              <a:t>temp = input("Temperature : (e.g., 45F): </a:t>
            </a: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"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degree = int(temp[:-1])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i_convention = temp[-1]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if i_convention.upper() == "C":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result = int(round((9 * degree) / 5 + 32))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o_convention = "Fahrenheit"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elif i_convention.upper() == "F":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result = int(round((degree - 32) * 5 / 9))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o_convention = "Celsius"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else: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print("Input proper convention.")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quit()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print("Temperature in ", o_convention, " is ", result)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220" name="Table 219"/>
          <p:cNvGraphicFramePr/>
          <p:nvPr/>
        </p:nvGraphicFramePr>
        <p:xfrm>
          <a:off x="4800600" y="3465000"/>
          <a:ext cx="5100120" cy="1645920"/>
        </p:xfrm>
        <a:graphic>
          <a:graphicData uri="http://schemas.openxmlformats.org/drawingml/2006/table">
            <a:tbl>
              <a:tblPr/>
              <a:tblGrid>
                <a:gridCol w="144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8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80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r(eturn)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Continue until current function return</a:t>
                      </a: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2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c(ontinue)</a:t>
                      </a: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Continue until next breakpoint</a:t>
                      </a: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j(ump) line_no</a:t>
                      </a: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Next line to be executed (useful for breaking out of loops)</a:t>
                      </a: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w(here)</a:t>
                      </a: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Print the current position and stack trace</a:t>
                      </a: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a(rgs)</a:t>
                      </a: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Print args of the current function</a:t>
                      </a: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2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q(uit)</a:t>
                      </a: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Quit pdb</a:t>
                      </a:r>
                    </a:p>
                  </a:txBody>
                  <a:tcPr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1" name="Speech Bubble: Rectangle 220"/>
          <p:cNvSpPr/>
          <p:nvPr/>
        </p:nvSpPr>
        <p:spPr>
          <a:xfrm>
            <a:off x="5571000" y="747000"/>
            <a:ext cx="4343400" cy="2574000"/>
          </a:xfrm>
          <a:prstGeom prst="wedgeRectCallout">
            <a:avLst>
              <a:gd name="adj1" fmla="val -110261"/>
              <a:gd name="adj2" fmla="val -47605"/>
            </a:avLst>
          </a:prstGeom>
          <a:noFill/>
          <a:ln w="45720">
            <a:solidFill>
              <a:srgbClr val="15846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R debugging</a:t>
            </a:r>
          </a:p>
        </p:txBody>
      </p:sp>
      <p:grpSp>
        <p:nvGrpSpPr>
          <p:cNvPr id="223" name="Group 222"/>
          <p:cNvGrpSpPr/>
          <p:nvPr/>
        </p:nvGrpSpPr>
        <p:grpSpPr>
          <a:xfrm>
            <a:off x="5198400" y="2478600"/>
            <a:ext cx="1828800" cy="1125000"/>
            <a:chOff x="5198400" y="2478600"/>
            <a:chExt cx="1828800" cy="1125000"/>
          </a:xfrm>
        </p:grpSpPr>
        <p:sp>
          <p:nvSpPr>
            <p:cNvPr id="224" name="TextBox 223"/>
            <p:cNvSpPr txBox="1"/>
            <p:nvPr/>
          </p:nvSpPr>
          <p:spPr>
            <a:xfrm>
              <a:off x="5198400" y="2478600"/>
              <a:ext cx="1828800" cy="1125000"/>
            </a:xfrm>
            <a:prstGeom prst="rect">
              <a:avLst/>
            </a:prstGeom>
            <a:solidFill>
              <a:srgbClr val="000000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Noto Sans Mono"/>
                </a:rPr>
                <a:t>g &lt;- function(b) {</a:t>
              </a:r>
              <a:endParaRPr lang="en-US" sz="1000" b="0" strike="noStrike" spc="-1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Noto Sans Mono"/>
                </a:rPr>
                <a:t>  </a:t>
              </a:r>
              <a:r>
                <a:rPr lang="en-US" sz="1000" b="0" strike="noStrike" spc="-1">
                  <a:solidFill>
                    <a:srgbClr val="FF8000"/>
                  </a:solidFill>
                  <a:latin typeface="Noto Sans Mono"/>
                </a:rPr>
                <a:t>browser()</a:t>
              </a:r>
              <a:endParaRPr lang="en-US" sz="1000" b="0" strike="noStrike" spc="-1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Noto Sans Mono"/>
                </a:rPr>
                <a:t>  h(b)</a:t>
              </a:r>
              <a:endParaRPr lang="en-US" sz="1000" b="0" strike="noStrike" spc="-1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Noto Sans Mono"/>
                </a:rPr>
                <a:t>}</a:t>
              </a:r>
              <a:endParaRPr lang="en-US" sz="10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5" name="Speech Bubble: Rectangle 224"/>
            <p:cNvSpPr/>
            <p:nvPr/>
          </p:nvSpPr>
          <p:spPr>
            <a:xfrm>
              <a:off x="5884200" y="3267000"/>
              <a:ext cx="937800" cy="336600"/>
            </a:xfrm>
            <a:prstGeom prst="wedgeRectCallout">
              <a:avLst>
                <a:gd name="adj1" fmla="val -48925"/>
                <a:gd name="adj2" fmla="val -159504"/>
              </a:avLst>
            </a:prstGeom>
            <a:solidFill>
              <a:srgbClr val="000000"/>
            </a:solidFill>
            <a:ln w="45720">
              <a:solidFill>
                <a:srgbClr val="00A9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Arial"/>
                </a:rPr>
                <a:t>breakpoint</a:t>
              </a: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7615800" y="2349360"/>
            <a:ext cx="1828800" cy="1333080"/>
            <a:chOff x="7615800" y="2349360"/>
            <a:chExt cx="1828800" cy="1333080"/>
          </a:xfrm>
        </p:grpSpPr>
        <p:sp>
          <p:nvSpPr>
            <p:cNvPr id="227" name="TextBox 226"/>
            <p:cNvSpPr txBox="1"/>
            <p:nvPr/>
          </p:nvSpPr>
          <p:spPr>
            <a:xfrm>
              <a:off x="7615800" y="2349360"/>
              <a:ext cx="1828800" cy="1125000"/>
            </a:xfrm>
            <a:prstGeom prst="rect">
              <a:avLst/>
            </a:prstGeom>
            <a:solidFill>
              <a:srgbClr val="000000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Noto Sans Mono"/>
                </a:rPr>
                <a:t>g &lt;- function(b) {</a:t>
              </a:r>
              <a:endParaRPr lang="en-US" sz="1000" b="0" strike="noStrike" spc="-1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Noto Sans Mono"/>
                </a:rPr>
                <a:t>  if (b &lt; 0) {</a:t>
              </a:r>
              <a:endParaRPr lang="en-US" sz="1000" b="0" strike="noStrike" spc="-1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Noto Sans Mono"/>
                </a:rPr>
                <a:t>    </a:t>
              </a:r>
              <a:r>
                <a:rPr lang="en-US" sz="1000" b="0" strike="noStrike" spc="-1">
                  <a:solidFill>
                    <a:srgbClr val="FF8000"/>
                  </a:solidFill>
                  <a:latin typeface="Noto Sans Mono"/>
                </a:rPr>
                <a:t>browser()</a:t>
              </a:r>
              <a:endParaRPr lang="en-US" sz="1000" b="0" strike="noStrike" spc="-1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Noto Sans Mono"/>
                </a:rPr>
                <a:t>  }</a:t>
              </a:r>
              <a:endParaRPr lang="en-US" sz="1000" b="0" strike="noStrike" spc="-1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Noto Sans Mono"/>
                </a:rPr>
                <a:t>  h(b)</a:t>
              </a:r>
              <a:endParaRPr lang="en-US" sz="1000" b="0" strike="noStrike" spc="-1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000" b="0" strike="noStrike" spc="-1">
                  <a:solidFill>
                    <a:srgbClr val="FFFFFF"/>
                  </a:solidFill>
                  <a:latin typeface="Noto Sans Mono"/>
                </a:rPr>
                <a:t>}</a:t>
              </a:r>
              <a:endParaRPr lang="en-US" sz="10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28" name="Speech Bubble: Rectangle 227"/>
            <p:cNvSpPr/>
            <p:nvPr/>
          </p:nvSpPr>
          <p:spPr>
            <a:xfrm>
              <a:off x="8301600" y="3249000"/>
              <a:ext cx="973800" cy="433440"/>
            </a:xfrm>
            <a:prstGeom prst="wedgeRectCallout">
              <a:avLst>
                <a:gd name="adj1" fmla="val -45087"/>
                <a:gd name="adj2" fmla="val -126842"/>
              </a:avLst>
            </a:prstGeom>
            <a:solidFill>
              <a:srgbClr val="000000"/>
            </a:solidFill>
            <a:ln w="45720">
              <a:solidFill>
                <a:srgbClr val="00A9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Arial"/>
                </a:rPr>
                <a:t>conditional breakpoint</a:t>
              </a:r>
            </a:p>
          </p:txBody>
        </p:sp>
      </p:grpSp>
      <p:graphicFrame>
        <p:nvGraphicFramePr>
          <p:cNvPr id="229" name="Table 228"/>
          <p:cNvGraphicFramePr/>
          <p:nvPr/>
        </p:nvGraphicFramePr>
        <p:xfrm>
          <a:off x="4319640" y="3734640"/>
          <a:ext cx="5369400" cy="1645920"/>
        </p:xfrm>
        <a:graphic>
          <a:graphicData uri="http://schemas.openxmlformats.org/drawingml/2006/table">
            <a:tbl>
              <a:tblPr/>
              <a:tblGrid>
                <a:gridCol w="69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5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800"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where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Print stack trace of all active function calls</a:t>
                      </a:r>
                    </a:p>
                  </a:txBody>
                  <a:tcPr marL="36000" marR="36000">
                    <a:lnL w="1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20"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c(ont)</a:t>
                      </a:r>
                    </a:p>
                  </a:txBody>
                  <a:tcPr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Exit browser, execute the next statement</a:t>
                      </a:r>
                    </a:p>
                  </a:txBody>
                  <a:tcPr marL="36000" marR="36000">
                    <a:lnL w="1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880"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f</a:t>
                      </a:r>
                    </a:p>
                  </a:txBody>
                  <a:tcPr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Finish execution of current loop or function</a:t>
                      </a:r>
                    </a:p>
                  </a:txBody>
                  <a:tcPr marL="36000" marR="36000">
                    <a:lnL w="1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n</a:t>
                      </a:r>
                    </a:p>
                  </a:txBody>
                  <a:tcPr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Evaluate next line, step over any function calls</a:t>
                      </a:r>
                    </a:p>
                  </a:txBody>
                  <a:tcPr marL="36000" marR="36000">
                    <a:lnL w="1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s</a:t>
                      </a:r>
                    </a:p>
                  </a:txBody>
                  <a:tcPr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Evaluate next line, step into any function calls</a:t>
                      </a:r>
                    </a:p>
                  </a:txBody>
                  <a:tcPr marL="36000" marR="36000">
                    <a:lnL w="1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20">
                <a:tc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Q</a:t>
                      </a:r>
                    </a:p>
                  </a:txBody>
                  <a:tcPr marL="36000" marR="36000">
                    <a:lnL w="10800">
                      <a:solidFill>
                        <a:srgbClr val="FFFFFF"/>
                      </a:solidFill>
                      <a:prstDash val="solid"/>
                    </a:lnL>
                    <a:lnR w="10800">
                      <a:solidFill>
                        <a:srgbClr val="FFFFFF"/>
                      </a:solidFill>
                      <a:prstDash val="solid"/>
                    </a:lnR>
                    <a:lnT w="10800">
                      <a:solidFill>
                        <a:srgbClr val="FFFFFF"/>
                      </a:solidFill>
                      <a:prstDash val="solid"/>
                    </a:lnT>
                    <a:lnB w="108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FFFFFF"/>
                          </a:solidFill>
                          <a:latin typeface="Noto Sans Mono"/>
                        </a:rPr>
                        <a:t>Exit browser and current evaluation and return to the top-level prompt</a:t>
                      </a:r>
                    </a:p>
                  </a:txBody>
                  <a:tcPr marL="36000" marR="36000">
                    <a:lnL w="108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3465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30" name="Group 229"/>
          <p:cNvGrpSpPr/>
          <p:nvPr/>
        </p:nvGrpSpPr>
        <p:grpSpPr>
          <a:xfrm>
            <a:off x="399600" y="914400"/>
            <a:ext cx="9250200" cy="1466640"/>
            <a:chOff x="399600" y="914400"/>
            <a:chExt cx="9250200" cy="1466640"/>
          </a:xfrm>
        </p:grpSpPr>
        <p:pic>
          <p:nvPicPr>
            <p:cNvPr id="231" name="Picture 230"/>
            <p:cNvPicPr/>
            <p:nvPr/>
          </p:nvPicPr>
          <p:blipFill>
            <a:blip r:embed="rId2"/>
            <a:stretch/>
          </p:blipFill>
          <p:spPr>
            <a:xfrm>
              <a:off x="3177360" y="914400"/>
              <a:ext cx="4276440" cy="1466640"/>
            </a:xfrm>
            <a:prstGeom prst="rect">
              <a:avLst/>
            </a:prstGeom>
            <a:ln w="45720">
              <a:noFill/>
            </a:ln>
          </p:spPr>
        </p:pic>
        <p:sp>
          <p:nvSpPr>
            <p:cNvPr id="232" name="Speech Bubble: Rectangle 231"/>
            <p:cNvSpPr/>
            <p:nvPr/>
          </p:nvSpPr>
          <p:spPr>
            <a:xfrm>
              <a:off x="399600" y="1143000"/>
              <a:ext cx="2057400" cy="914400"/>
            </a:xfrm>
            <a:prstGeom prst="wedgeRectCallout">
              <a:avLst>
                <a:gd name="adj1" fmla="val 85268"/>
                <a:gd name="adj2" fmla="val -12180"/>
              </a:avLst>
            </a:prstGeom>
            <a:solidFill>
              <a:srgbClr val="000000"/>
            </a:solidFill>
            <a:ln w="45720">
              <a:solidFill>
                <a:srgbClr val="00A9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Arial"/>
                </a:rPr>
                <a:t>RStudio breakpoint</a:t>
              </a:r>
            </a:p>
            <a:p>
              <a:r>
                <a:rPr lang="en-US" sz="1200" b="0" strike="noStrike" spc="-1">
                  <a:solidFill>
                    <a:srgbClr val="FFFFFF"/>
                  </a:solidFill>
                  <a:latin typeface="Arial"/>
                </a:rPr>
                <a:t>Click left of line number</a:t>
              </a:r>
            </a:p>
            <a:p>
              <a:r>
                <a:rPr lang="en-US" sz="1200" b="0" strike="noStrike" spc="-1">
                  <a:solidFill>
                    <a:srgbClr val="FFFFFF"/>
                  </a:solidFill>
                  <a:latin typeface="Arial"/>
                </a:rPr>
                <a:t>OR</a:t>
              </a:r>
            </a:p>
            <a:p>
              <a:r>
                <a:rPr lang="en-US" sz="1200" b="0" strike="noStrike" spc="-1">
                  <a:solidFill>
                    <a:srgbClr val="FFFFFF"/>
                  </a:solidFill>
                  <a:latin typeface="Arial"/>
                </a:rPr>
                <a:t>Press Shift+F9 at the line</a:t>
              </a: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7525800" y="1055880"/>
              <a:ext cx="2124000" cy="1001520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Arial"/>
                </a:rPr>
                <a:t>Variable values, stacktrace, etc are accessible through Rstudio once program pauses  </a:t>
              </a:r>
            </a:p>
          </p:txBody>
        </p:sp>
      </p:grpSp>
      <p:pic>
        <p:nvPicPr>
          <p:cNvPr id="234" name="Picture 233"/>
          <p:cNvPicPr/>
          <p:nvPr/>
        </p:nvPicPr>
        <p:blipFill>
          <a:blip r:embed="rId3"/>
          <a:stretch/>
        </p:blipFill>
        <p:spPr>
          <a:xfrm>
            <a:off x="7543800" y="1949400"/>
            <a:ext cx="2286000" cy="175320"/>
          </a:xfrm>
          <a:prstGeom prst="rect">
            <a:avLst/>
          </a:prstGeom>
          <a:ln w="45720">
            <a:noFill/>
          </a:ln>
        </p:spPr>
      </p:pic>
      <p:sp>
        <p:nvSpPr>
          <p:cNvPr id="235" name="TextBox 234"/>
          <p:cNvSpPr txBox="1"/>
          <p:nvPr/>
        </p:nvSpPr>
        <p:spPr>
          <a:xfrm>
            <a:off x="228600" y="2743200"/>
            <a:ext cx="3657600" cy="281844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&gt; rescale &lt;-function(x) {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+ rng &lt;- range(x)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+ browser()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+ (x - rng[1]) / (rng[2] - rng[1])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}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&gt; rescale(c(0,5,10))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Called from: rescale(c(0, 5, 10))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Browse[1]&gt; rng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[1]  0 10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Browse[1]&gt; x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[1]  0  5 10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Browse[1]&gt; s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debug at #4: (x - rng[1])/(rng[2] - rng[1])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Browse[2]&gt; c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[1] 0.0 0.5 1.0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/>
          </p:nvPr>
        </p:nvSpPr>
        <p:spPr>
          <a:xfrm>
            <a:off x="359640" y="1038240"/>
            <a:ext cx="4982760" cy="353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Debugging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Debugging using Compiler Flags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Debugger Basics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Serial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Parallel (MPI) Debugging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Non-interactive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Totalview and DDT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CUDA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Intel Inspector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Language Specific Debuggers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5486400" y="1104120"/>
            <a:ext cx="445140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Profiling and Tuning</a:t>
            </a: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Profiling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GNU Profiler - gprof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TAU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Intel Tools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Profiling Python and R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Tuning Applications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Compiler Flags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MAQAO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Try Different Compilers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Performance Optimized Libraries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Profiling and </a:t>
            </a: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Tuning</a:t>
            </a:r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462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HPC emphasizes on performance of software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Being bug-free is not enough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Should be able to get maximum performance from the hardware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Software can be </a:t>
            </a:r>
            <a:r>
              <a:rPr lang="en-US" sz="2200" b="0" i="1" strike="noStrike" spc="-1">
                <a:solidFill>
                  <a:srgbClr val="FFFFFF"/>
                </a:solidFill>
                <a:latin typeface="Arial"/>
              </a:rPr>
              <a:t>tuned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to increase efficiency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Different compilers, compiler flags (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-O2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,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-O3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etc)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Better algorithms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Using optimized libraries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i="1" strike="noStrike" spc="-1">
                <a:solidFill>
                  <a:srgbClr val="FFFFFF"/>
                </a:solidFill>
                <a:latin typeface="Arial"/>
              </a:rPr>
              <a:t>Profiling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helps find which part(s) a program should be tuned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Software profiling: </a:t>
            </a:r>
            <a:r>
              <a:rPr lang="en-US" sz="1800" b="0" i="1" strike="noStrike" spc="-1">
                <a:solidFill>
                  <a:srgbClr val="FFFFFF"/>
                </a:solidFill>
                <a:latin typeface="Arial"/>
              </a:rPr>
              <a:t>Dynamic code analysis where a program's behavior is investigated using the data collected during program execution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CPU/memory utilization, frequency of function calls, I/O, MPI library usage, hardware counters, etc.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Identify bottlenecks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Profilers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gprof, TAU (Tuning and Analysis Utilities), Intel tools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/>
          </p:nvPr>
        </p:nvSpPr>
        <p:spPr>
          <a:xfrm>
            <a:off x="359640" y="1038240"/>
            <a:ext cx="4982760" cy="353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Debugging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Debugging using Compiler Flags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Debugger Basics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Serial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Parallel (MPI) Debugging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Non-interactive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Totalview and DDT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CUDA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Intel Inspector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Language Specific Debuggers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5486400" y="1104120"/>
            <a:ext cx="445140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Profiling and Tuning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Profiling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GNU Profiler - gprof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TAU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Intel Tools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Profiling Python and R</a:t>
            </a: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Tuning Applications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Compiler Flags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MAQAO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Try Different Compilers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Performance Optimized Libraries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41"/>
          <p:cNvPicPr/>
          <p:nvPr/>
        </p:nvPicPr>
        <p:blipFill>
          <a:blip r:embed="rId2"/>
          <a:stretch/>
        </p:blipFill>
        <p:spPr>
          <a:xfrm>
            <a:off x="2045160" y="-3240"/>
            <a:ext cx="6161760" cy="5668920"/>
          </a:xfrm>
          <a:prstGeom prst="rect">
            <a:avLst/>
          </a:prstGeom>
          <a:ln w="4572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/>
          </p:nvPr>
        </p:nvSpPr>
        <p:spPr>
          <a:xfrm>
            <a:off x="359640" y="1038240"/>
            <a:ext cx="4982760" cy="353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 dirty="0">
                <a:solidFill>
                  <a:srgbClr val="B7B3CA"/>
                </a:solidFill>
                <a:latin typeface="Arial"/>
              </a:rPr>
              <a:t>Debugging</a:t>
            </a:r>
            <a:endParaRPr lang="en-US" sz="2200" b="0" strike="noStrike" spc="-1" dirty="0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FFFFFF"/>
                </a:solidFill>
                <a:latin typeface="Arial"/>
              </a:rPr>
              <a:t>Debugging using Compiler Flags</a:t>
            </a: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B7B3CA"/>
                </a:solidFill>
                <a:latin typeface="Arial"/>
              </a:rPr>
              <a:t>Debugger Basics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 err="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B7B3CA"/>
                </a:solidFill>
                <a:latin typeface="Arial"/>
              </a:rPr>
              <a:t>Serial Debugging with </a:t>
            </a:r>
            <a:r>
              <a:rPr lang="en-US" sz="1800" b="0" strike="noStrike" spc="-1" dirty="0" err="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B7B3CA"/>
                </a:solidFill>
                <a:latin typeface="Arial"/>
              </a:rPr>
              <a:t>Parallel (MPI) Debugging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solidFill>
                  <a:srgbClr val="B7B3CA"/>
                </a:solidFill>
                <a:latin typeface="Arial"/>
              </a:rPr>
              <a:t>Parallel Debugging with </a:t>
            </a:r>
            <a:r>
              <a:rPr lang="en-US" sz="1600" b="0" strike="noStrike" spc="-1" dirty="0" err="1">
                <a:solidFill>
                  <a:srgbClr val="B7B3CA"/>
                </a:solidFill>
                <a:latin typeface="Arial"/>
              </a:rPr>
              <a:t>gdb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solidFill>
                  <a:srgbClr val="B7B3CA"/>
                </a:solidFill>
                <a:latin typeface="Arial"/>
              </a:rPr>
              <a:t>Interactive Parallel Debugging with </a:t>
            </a:r>
            <a:r>
              <a:rPr lang="en-US" sz="1600" b="0" strike="noStrike" spc="-1" dirty="0" err="1">
                <a:solidFill>
                  <a:srgbClr val="B7B3CA"/>
                </a:solidFill>
                <a:latin typeface="Arial"/>
              </a:rPr>
              <a:t>gdb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>
                <a:solidFill>
                  <a:srgbClr val="B7B3CA"/>
                </a:solidFill>
                <a:latin typeface="Arial"/>
              </a:rPr>
              <a:t>Non-interactive Parallel Debugging with </a:t>
            </a:r>
            <a:r>
              <a:rPr lang="en-US" sz="1600" b="0" strike="noStrike" spc="-1" dirty="0" err="1">
                <a:solidFill>
                  <a:srgbClr val="B7B3CA"/>
                </a:solidFill>
                <a:latin typeface="Arial"/>
              </a:rPr>
              <a:t>gdb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 dirty="0" err="1">
                <a:solidFill>
                  <a:srgbClr val="B7B3CA"/>
                </a:solidFill>
                <a:latin typeface="Arial"/>
              </a:rPr>
              <a:t>Totalview</a:t>
            </a:r>
            <a:r>
              <a:rPr lang="en-US" sz="1600" b="0" strike="noStrike" spc="-1" dirty="0">
                <a:solidFill>
                  <a:srgbClr val="B7B3CA"/>
                </a:solidFill>
                <a:latin typeface="Arial"/>
              </a:rPr>
              <a:t> and DDT</a:t>
            </a:r>
            <a:endParaRPr lang="en-US" sz="1600" b="0" strike="noStrike" spc="-1" dirty="0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B7B3CA"/>
                </a:solidFill>
                <a:latin typeface="Arial"/>
              </a:rPr>
              <a:t>CUDA Debugging with </a:t>
            </a:r>
            <a:r>
              <a:rPr lang="en-US" sz="1800" b="0" strike="noStrike" spc="-1" dirty="0" err="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B7B3CA"/>
                </a:solidFill>
                <a:latin typeface="Arial"/>
              </a:rPr>
              <a:t>Intel Inspector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 dirty="0">
                <a:solidFill>
                  <a:srgbClr val="B7B3CA"/>
                </a:solidFill>
                <a:latin typeface="Arial"/>
              </a:rPr>
              <a:t>Language Specific Debuggers</a:t>
            </a:r>
            <a:endParaRPr lang="en-US" sz="18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486400" y="1104120"/>
            <a:ext cx="445140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Profiling and Tuning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Profiling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GNU Profiler - gprof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TAU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Intel Tools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Profiling Python and R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Tuning Applications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Compiler Flags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MAQAO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Try Different Compilers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Performance Optimized Libraries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GNU Profiler - gprof</a:t>
            </a: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326160" cy="188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Terminal based profiler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Already exist in most linux distributions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Produces flat profile and a call graph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Flat profile: A breakdown of time spent on each function call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Call graph: In what order each subroutine / function was called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Can profile serial as well as parallel applications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493200" y="3043800"/>
            <a:ext cx="3657600" cy="754920"/>
            <a:chOff x="493200" y="3043800"/>
            <a:chExt cx="3657600" cy="754920"/>
          </a:xfrm>
        </p:grpSpPr>
        <p:sp>
          <p:nvSpPr>
            <p:cNvPr id="246" name="Speech Bubble: Rectangle 245"/>
            <p:cNvSpPr/>
            <p:nvPr/>
          </p:nvSpPr>
          <p:spPr>
            <a:xfrm>
              <a:off x="493200" y="3043800"/>
              <a:ext cx="3657600" cy="754920"/>
            </a:xfrm>
            <a:prstGeom prst="wedgeRectCallout">
              <a:avLst>
                <a:gd name="adj1" fmla="val 10337"/>
                <a:gd name="adj2" fmla="val -97662"/>
              </a:avLst>
            </a:prstGeom>
            <a:solidFill>
              <a:srgbClr val="000000"/>
            </a:solidFill>
            <a:ln w="45720">
              <a:solidFill>
                <a:srgbClr val="00A9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US" sz="1200" b="0" strike="noStrike" spc="-1" baseline="330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539640" y="3071160"/>
              <a:ext cx="3575160" cy="694440"/>
            </a:xfrm>
            <a:prstGeom prst="rect">
              <a:avLst/>
            </a:prstGeom>
            <a:solidFill>
              <a:srgbClr val="000000"/>
            </a:solidFill>
            <a:ln w="27360">
              <a:noFill/>
            </a:ln>
          </p:spPr>
          <p:txBody>
            <a:bodyPr lIns="81000" tIns="36000" rIns="81000" bIns="36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$ gfortran thermal.f </a:t>
              </a:r>
              <a:r>
                <a:rPr lang="en-US" sz="1200" b="0" strike="noStrike" spc="-1">
                  <a:solidFill>
                    <a:srgbClr val="00A933"/>
                  </a:solidFill>
                  <a:latin typeface="Noto Sans Mono"/>
                </a:rPr>
                <a:t>-pg</a:t>
              </a:r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 -o thermal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$ ./thermal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  <a:ea typeface="Noto Sans CJK SC"/>
                </a:rPr>
                <a:t>$ gprof </a:t>
              </a:r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thermal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48" name="TextBox 247"/>
          <p:cNvSpPr txBox="1"/>
          <p:nvPr/>
        </p:nvSpPr>
        <p:spPr>
          <a:xfrm>
            <a:off x="19440" y="3834720"/>
            <a:ext cx="5425200" cy="180288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 dirty="0">
                <a:solidFill>
                  <a:srgbClr val="FFFFFF"/>
                </a:solidFill>
                <a:latin typeface="Noto Sans Mono"/>
              </a:rPr>
              <a:t>Flat profile:</a:t>
            </a:r>
            <a:endParaRPr lang="en-US" sz="1200" b="0" strike="noStrike" spc="-1" dirty="0">
              <a:solidFill>
                <a:srgbClr val="FFFFFF"/>
              </a:solidFill>
              <a:latin typeface="Arial"/>
            </a:endParaRPr>
          </a:p>
          <a:p>
            <a:endParaRPr lang="en-US" sz="12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 dirty="0">
                <a:solidFill>
                  <a:srgbClr val="FFFFFF"/>
                </a:solidFill>
                <a:latin typeface="Noto Sans Mono"/>
              </a:rPr>
              <a:t>Each sample counts as 0.01 seconds.</a:t>
            </a:r>
            <a:endParaRPr lang="en-US" sz="12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 dirty="0">
                <a:solidFill>
                  <a:srgbClr val="FFFFFF"/>
                </a:solidFill>
                <a:latin typeface="Noto Sans Mono"/>
              </a:rPr>
              <a:t>  %       cumulative     self                             </a:t>
            </a:r>
            <a:r>
              <a:rPr lang="en-US" sz="1200" b="0" strike="noStrike" spc="-1" dirty="0" err="1">
                <a:solidFill>
                  <a:srgbClr val="FFFFFF"/>
                </a:solidFill>
                <a:latin typeface="Noto Sans Mono"/>
              </a:rPr>
              <a:t>self</a:t>
            </a:r>
            <a:r>
              <a:rPr lang="en-US" sz="1200" b="0" strike="noStrike" spc="-1" dirty="0">
                <a:solidFill>
                  <a:srgbClr val="FFFFFF"/>
                </a:solidFill>
                <a:latin typeface="Noto Sans Mono"/>
              </a:rPr>
              <a:t>       total           </a:t>
            </a:r>
            <a:endParaRPr lang="en-US" sz="12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 dirty="0">
                <a:solidFill>
                  <a:srgbClr val="FFFFFF"/>
                </a:solidFill>
                <a:latin typeface="Noto Sans Mono"/>
              </a:rPr>
              <a:t> time   seconds       </a:t>
            </a:r>
            <a:r>
              <a:rPr lang="en-US" sz="1200" b="0" strike="noStrike" spc="-1" dirty="0" err="1">
                <a:solidFill>
                  <a:srgbClr val="FFFFFF"/>
                </a:solidFill>
                <a:latin typeface="Noto Sans Mono"/>
              </a:rPr>
              <a:t>seconds</a:t>
            </a:r>
            <a:r>
              <a:rPr lang="en-US" sz="1200" b="0" strike="noStrike" spc="-1" dirty="0">
                <a:solidFill>
                  <a:srgbClr val="FFFFFF"/>
                </a:solidFill>
                <a:latin typeface="Noto Sans Mono"/>
              </a:rPr>
              <a:t>    calls             s/call   s/call    name    </a:t>
            </a:r>
            <a:endParaRPr lang="en-US" sz="12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 dirty="0">
                <a:solidFill>
                  <a:srgbClr val="FFFFFF"/>
                </a:solidFill>
                <a:latin typeface="Noto Sans Mono"/>
              </a:rPr>
              <a:t> 44.10      9.04            9.04      86150709     0.00     0.00    energy_</a:t>
            </a:r>
            <a:endParaRPr lang="en-US" sz="12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 dirty="0">
                <a:solidFill>
                  <a:srgbClr val="FFFFFF"/>
                </a:solidFill>
                <a:latin typeface="Noto Sans Mono"/>
              </a:rPr>
              <a:t> 34.08     16.04          6.99       13893157     0.00     0.00    update_</a:t>
            </a:r>
            <a:endParaRPr lang="en-US" sz="12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 dirty="0">
                <a:solidFill>
                  <a:srgbClr val="FFFFFF"/>
                </a:solidFill>
                <a:latin typeface="Noto Sans Mono"/>
              </a:rPr>
              <a:t> 19.75     20.09          4.05        771898         0.00     0.00    </a:t>
            </a:r>
            <a:r>
              <a:rPr lang="en-US" sz="1200" b="0" strike="noStrike" spc="-1" dirty="0" err="1">
                <a:solidFill>
                  <a:srgbClr val="FFFFFF"/>
                </a:solidFill>
                <a:latin typeface="Noto Sans Mono"/>
              </a:rPr>
              <a:t>sumit</a:t>
            </a:r>
            <a:r>
              <a:rPr lang="en-US" sz="1200" b="0" strike="noStrike" spc="-1" dirty="0">
                <a:solidFill>
                  <a:srgbClr val="FFFFFF"/>
                </a:solidFill>
                <a:latin typeface="Noto Sans Mono"/>
              </a:rPr>
              <a:t>_</a:t>
            </a:r>
            <a:endParaRPr lang="en-US" sz="12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4836600" y="3875400"/>
            <a:ext cx="5232600" cy="1758240"/>
          </a:xfrm>
          <a:prstGeom prst="rect">
            <a:avLst/>
          </a:prstGeom>
          <a:solidFill>
            <a:srgbClr val="000000"/>
          </a:solidFill>
          <a:ln w="9000">
            <a:solidFill>
              <a:srgbClr val="FFFF00"/>
            </a:solidFill>
            <a:round/>
          </a:ln>
        </p:spPr>
        <p:txBody>
          <a:bodyPr lIns="71640" tIns="26640" rIns="71640" bIns="26640" anchor="t">
            <a:noAutofit/>
          </a:bodyPr>
          <a:lstStyle/>
          <a:p>
            <a:r>
              <a:rPr lang="en-US" sz="1000" b="0" strike="noStrike" spc="-1" dirty="0">
                <a:solidFill>
                  <a:srgbClr val="FFFFFF"/>
                </a:solidFill>
                <a:latin typeface="Noto Sans Mono"/>
              </a:rPr>
              <a:t>		     Call graph (explanation follows)</a:t>
            </a:r>
            <a:endParaRPr lang="en-US" sz="10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 dirty="0">
                <a:solidFill>
                  <a:srgbClr val="FFFFFF"/>
                </a:solidFill>
                <a:latin typeface="Noto Sans Mono"/>
              </a:rPr>
              <a:t>granularity: each sample hit covers 4 byte(s) for 0.05% of 20.51 seconds</a:t>
            </a:r>
            <a:endParaRPr lang="en-US" sz="1000" b="0" strike="noStrike" spc="-1" dirty="0">
              <a:solidFill>
                <a:srgbClr val="FFFFFF"/>
              </a:solidFill>
              <a:latin typeface="Arial"/>
            </a:endParaRPr>
          </a:p>
          <a:p>
            <a:endParaRPr lang="en-US" sz="10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 dirty="0">
                <a:solidFill>
                  <a:srgbClr val="FFFFFF"/>
                </a:solidFill>
                <a:latin typeface="Noto Sans Mono"/>
              </a:rPr>
              <a:t>Index     % time    self     children    called                      name</a:t>
            </a:r>
            <a:endParaRPr lang="en-US" sz="10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 dirty="0">
                <a:solidFill>
                  <a:srgbClr val="FFFFFF"/>
                </a:solidFill>
                <a:latin typeface="Noto Sans Mono"/>
              </a:rPr>
              <a:t>                               0.03   20.45         1/1                          main [2]</a:t>
            </a:r>
            <a:endParaRPr lang="en-US" sz="10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 dirty="0">
                <a:solidFill>
                  <a:srgbClr val="FFFFFF"/>
                </a:solidFill>
                <a:latin typeface="Noto Sans Mono"/>
              </a:rPr>
              <a:t>[1]          99.9        0.03   20.45         1                               MAIN__ [1]</a:t>
            </a:r>
            <a:endParaRPr lang="en-US" sz="10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 dirty="0">
                <a:solidFill>
                  <a:srgbClr val="FFFFFF"/>
                </a:solidFill>
                <a:latin typeface="Noto Sans Mono"/>
              </a:rPr>
              <a:t>                               0.13   20.08         771780/771780    move_ [3]</a:t>
            </a:r>
            <a:endParaRPr lang="en-US" sz="1000" b="0" strike="noStrike" spc="-1" dirty="0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 dirty="0">
                <a:solidFill>
                  <a:srgbClr val="FFFFFF"/>
                </a:solidFill>
                <a:latin typeface="Noto Sans Mono"/>
              </a:rPr>
              <a:t>                               0.16    0.00          771897/771897    locate_ [7]</a:t>
            </a:r>
            <a:endParaRPr lang="en-US" sz="1000" b="0" strike="noStrike" spc="-1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250" name="Group 249"/>
          <p:cNvGrpSpPr/>
          <p:nvPr/>
        </p:nvGrpSpPr>
        <p:grpSpPr>
          <a:xfrm>
            <a:off x="4705200" y="2866680"/>
            <a:ext cx="4165200" cy="975600"/>
            <a:chOff x="4705200" y="2866680"/>
            <a:chExt cx="4165200" cy="975600"/>
          </a:xfrm>
        </p:grpSpPr>
        <p:sp>
          <p:nvSpPr>
            <p:cNvPr id="251" name="Speech Bubble: Rectangle 250"/>
            <p:cNvSpPr/>
            <p:nvPr/>
          </p:nvSpPr>
          <p:spPr>
            <a:xfrm>
              <a:off x="4705200" y="2866680"/>
              <a:ext cx="4165200" cy="975600"/>
            </a:xfrm>
            <a:prstGeom prst="wedgeRectCallout">
              <a:avLst>
                <a:gd name="adj1" fmla="val -48050"/>
                <a:gd name="adj2" fmla="val -68736"/>
              </a:avLst>
            </a:prstGeom>
            <a:solidFill>
              <a:srgbClr val="000000"/>
            </a:solidFill>
            <a:ln w="45720">
              <a:solidFill>
                <a:srgbClr val="00A9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US" sz="1200" b="0" strike="noStrike" spc="-1" baseline="330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4755600" y="2902680"/>
              <a:ext cx="4114800" cy="901800"/>
            </a:xfrm>
            <a:prstGeom prst="rect">
              <a:avLst/>
            </a:prstGeom>
            <a:solidFill>
              <a:srgbClr val="000000"/>
            </a:solidFill>
            <a:ln w="27360">
              <a:noFill/>
            </a:ln>
          </p:spPr>
          <p:txBody>
            <a:bodyPr lIns="81000" tIns="36000" rIns="81000" bIns="36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$ export GMON_OUT_PREFIX='gmon.out-'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  <a:ea typeface="Noto Sans CJK SC"/>
                </a:rPr>
                <a:t>$ mpicc thermal_mpi.f </a:t>
              </a:r>
              <a:r>
                <a:rPr lang="en-US" sz="1200" b="0" strike="noStrike" spc="-1">
                  <a:solidFill>
                    <a:srgbClr val="00A933"/>
                  </a:solidFill>
                  <a:latin typeface="Noto Sans Mono"/>
                  <a:ea typeface="Noto Sans CJK SC"/>
                </a:rPr>
                <a:t>-pg</a:t>
              </a:r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  <a:ea typeface="Noto Sans CJK SC"/>
                </a:rPr>
                <a:t> -o thermal_mpi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  <a:ea typeface="Noto Sans CJK SC"/>
                </a:rPr>
                <a:t>$ mpirun thermal_mpi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  <a:ea typeface="Noto Sans CJK SC"/>
                </a:rPr>
                <a:t>$ gprof -s thermal_mpi gmon.out-*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53" name="Rectangle 252"/>
          <p:cNvSpPr/>
          <p:nvPr/>
        </p:nvSpPr>
        <p:spPr>
          <a:xfrm>
            <a:off x="27393" y="5180712"/>
            <a:ext cx="4680000" cy="156600"/>
          </a:xfrm>
          <a:prstGeom prst="rect">
            <a:avLst/>
          </a:prstGeom>
          <a:noFill/>
          <a:ln w="27360">
            <a:solidFill>
              <a:srgbClr val="FF4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000" tIns="36000" rIns="81000" bIns="36000" anchor="ctr">
            <a:noAutofit/>
          </a:bodyPr>
          <a:lstStyle/>
          <a:p>
            <a:endParaRPr lang="en-US" sz="1200" b="0" strike="noStrike" spc="-1" baseline="3300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432000" indent="0" algn="ctr">
              <a:spcAft>
                <a:spcPts val="1417"/>
              </a:spcAft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TAU (</a:t>
            </a: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Tuning and Analysis Utilities)</a:t>
            </a: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503640" y="1074240"/>
            <a:ext cx="9068760" cy="4014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Integrated performance toolkit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Instrumentation, measurement, analysis, visualization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Performance data management and data mining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20+ year project actively developed by Univ. of Oregon, LANL, Julich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Open source and FREE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Works with or without recompiling code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Dynamic instrumentation (without recompile) provides limited information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Uses PAPI to measure hardware counters (cache, FLOPS, ...)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Serial, parallel, GPU profiling capability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Works with Fortran, C, C++, UPC, Java, Python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Low performance overhead (can be compensated runtime)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Complicated and steep learning curve</a:t>
            </a:r>
          </a:p>
        </p:txBody>
      </p:sp>
      <p:pic>
        <p:nvPicPr>
          <p:cNvPr id="256" name="Picture 255"/>
          <p:cNvPicPr/>
          <p:nvPr/>
        </p:nvPicPr>
        <p:blipFill>
          <a:blip r:embed="rId2"/>
          <a:stretch/>
        </p:blipFill>
        <p:spPr>
          <a:xfrm>
            <a:off x="8784720" y="120240"/>
            <a:ext cx="943200" cy="914400"/>
          </a:xfrm>
          <a:prstGeom prst="rect">
            <a:avLst/>
          </a:prstGeom>
          <a:ln w="45720"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TAU</a:t>
            </a: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462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Instrumentation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Source code instrumentation using pre-processors and compiler scripts</a:t>
            </a: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Instrumentation: Adding code to collect performance, behavior, and resource usage of a program (manually or automatically)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Wrapping external libraries (I/O, MPI, Memory, CUDA, OpenCL, pthread, ...)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Rewriting the binary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Measurement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Direct: interval events, Indirect: collect samples to profile statement execution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Per-process storage of performance data</a:t>
            </a: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TAU creates one profile file per process in a single location</a:t>
            </a: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Profile file names look like, </a:t>
            </a:r>
            <a:r>
              <a:rPr lang="en-US" sz="1600" b="0" strike="noStrike" spc="-1">
                <a:solidFill>
                  <a:srgbClr val="FFFFFF"/>
                </a:solidFill>
                <a:latin typeface="Noto Sans Mono"/>
              </a:rPr>
              <a:t>profile.0.0.0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, </a:t>
            </a:r>
            <a:r>
              <a:rPr lang="en-US" sz="1600" b="0" strike="noStrike" spc="-1">
                <a:solidFill>
                  <a:srgbClr val="FFFFFF"/>
                </a:solidFill>
                <a:latin typeface="Noto Sans Mono"/>
              </a:rPr>
              <a:t>profile.1.0.0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, ...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Throttling and runtime control of low-level events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Analysis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2D and 3D visualization of profile data using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pprof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and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paraprof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Trace conversion &amp; display in external visualizers such as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Jumpshot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TAU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362160" y="885600"/>
            <a:ext cx="4316040" cy="1579680"/>
          </a:xfrm>
          <a:prstGeom prst="rect">
            <a:avLst/>
          </a:prstGeom>
          <a:noFill/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Profile: statistical summary of all metrics measured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Example: Show how much total time &amp; resources each call utilized</a:t>
            </a:r>
          </a:p>
        </p:txBody>
      </p:sp>
      <p:pic>
        <p:nvPicPr>
          <p:cNvPr id="261" name="Picture 260"/>
          <p:cNvPicPr/>
          <p:nvPr/>
        </p:nvPicPr>
        <p:blipFill>
          <a:blip r:embed="rId2"/>
          <a:stretch/>
        </p:blipFill>
        <p:spPr>
          <a:xfrm>
            <a:off x="115200" y="2491560"/>
            <a:ext cx="6807600" cy="2079720"/>
          </a:xfrm>
          <a:prstGeom prst="rect">
            <a:avLst/>
          </a:prstGeom>
          <a:ln w="45720">
            <a:noFill/>
          </a:ln>
        </p:spPr>
      </p:pic>
      <p:grpSp>
        <p:nvGrpSpPr>
          <p:cNvPr id="262" name="Group 261"/>
          <p:cNvGrpSpPr/>
          <p:nvPr/>
        </p:nvGrpSpPr>
        <p:grpSpPr>
          <a:xfrm>
            <a:off x="4078800" y="2040480"/>
            <a:ext cx="3125520" cy="1226160"/>
            <a:chOff x="4078800" y="2040480"/>
            <a:chExt cx="3125520" cy="1226160"/>
          </a:xfrm>
        </p:grpSpPr>
        <p:sp>
          <p:nvSpPr>
            <p:cNvPr id="263" name="Rectangle 262"/>
            <p:cNvSpPr/>
            <p:nvPr/>
          </p:nvSpPr>
          <p:spPr>
            <a:xfrm>
              <a:off x="4078800" y="3120480"/>
              <a:ext cx="1636920" cy="146160"/>
            </a:xfrm>
            <a:prstGeom prst="rect">
              <a:avLst/>
            </a:prstGeom>
            <a:noFill/>
            <a:ln w="18360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6320" tIns="31320" rIns="76320" bIns="31320" anchor="ctr">
              <a:noAutofit/>
            </a:bodyPr>
            <a:lstStyle/>
            <a:p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4" name="Speech Bubble: Rectangle 263"/>
            <p:cNvSpPr/>
            <p:nvPr/>
          </p:nvSpPr>
          <p:spPr>
            <a:xfrm>
              <a:off x="5486400" y="2057400"/>
              <a:ext cx="1717920" cy="385200"/>
            </a:xfrm>
            <a:prstGeom prst="wedgeRectCallout">
              <a:avLst>
                <a:gd name="adj1" fmla="val -41703"/>
                <a:gd name="adj2" fmla="val 216291"/>
              </a:avLst>
            </a:prstGeom>
            <a:noFill/>
            <a:ln w="27360">
              <a:solidFill>
                <a:srgbClr val="00A93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81000" tIns="36000" rIns="81000" bIns="36000" anchor="ctr">
              <a:noAutofit/>
            </a:bodyPr>
            <a:lstStyle/>
            <a:p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466240" y="2040480"/>
              <a:ext cx="1738080" cy="431640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Arial"/>
                </a:rPr>
                <a:t>Source file name and location of the function</a:t>
              </a:r>
            </a:p>
          </p:txBody>
        </p:sp>
      </p:grpSp>
      <p:pic>
        <p:nvPicPr>
          <p:cNvPr id="266" name="Picture 265"/>
          <p:cNvPicPr/>
          <p:nvPr/>
        </p:nvPicPr>
        <p:blipFill>
          <a:blip r:embed="rId3"/>
          <a:stretch/>
        </p:blipFill>
        <p:spPr>
          <a:xfrm>
            <a:off x="4897080" y="2450520"/>
            <a:ext cx="4991760" cy="2806560"/>
          </a:xfrm>
          <a:prstGeom prst="rect">
            <a:avLst/>
          </a:prstGeom>
          <a:ln w="45720">
            <a:noFill/>
          </a:ln>
        </p:spPr>
      </p:pic>
      <p:sp>
        <p:nvSpPr>
          <p:cNvPr id="267" name="TextBox 266"/>
          <p:cNvSpPr txBox="1"/>
          <p:nvPr/>
        </p:nvSpPr>
        <p:spPr>
          <a:xfrm>
            <a:off x="4856040" y="869040"/>
            <a:ext cx="4669920" cy="1368000"/>
          </a:xfrm>
          <a:prstGeom prst="rect">
            <a:avLst/>
          </a:prstGeom>
          <a:noFill/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Trace: timeline of events took place</a:t>
            </a:r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Shows when each event happened and 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"/>
                            </p:stCondLst>
                            <p:childTnLst>
                              <p:par>
                                <p:cTn id="12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"/>
                            </p:stCondLst>
                            <p:childTnLst>
                              <p:par>
                                <p:cTn id="1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267"/>
          <p:cNvPicPr/>
          <p:nvPr/>
        </p:nvPicPr>
        <p:blipFill>
          <a:blip r:embed="rId2"/>
          <a:stretch/>
        </p:blipFill>
        <p:spPr>
          <a:xfrm>
            <a:off x="1244520" y="-2160"/>
            <a:ext cx="7583040" cy="5668920"/>
          </a:xfrm>
          <a:prstGeom prst="rect">
            <a:avLst/>
          </a:prstGeom>
          <a:ln w="45720"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268"/>
          <p:cNvPicPr/>
          <p:nvPr/>
        </p:nvPicPr>
        <p:blipFill>
          <a:blip r:embed="rId2"/>
          <a:stretch/>
        </p:blipFill>
        <p:spPr>
          <a:xfrm>
            <a:off x="-6840" y="476280"/>
            <a:ext cx="7086600" cy="5205600"/>
          </a:xfrm>
          <a:prstGeom prst="rect">
            <a:avLst/>
          </a:prstGeom>
          <a:ln w="45720">
            <a:noFill/>
          </a:ln>
        </p:spPr>
      </p:pic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3640" y="-2628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TAU</a:t>
            </a:r>
          </a:p>
        </p:txBody>
      </p:sp>
      <p:sp>
        <p:nvSpPr>
          <p:cNvPr id="271" name="TextBox 270"/>
          <p:cNvSpPr txBox="1"/>
          <p:nvPr/>
        </p:nvSpPr>
        <p:spPr>
          <a:xfrm>
            <a:off x="199080" y="4155120"/>
            <a:ext cx="1371600" cy="346320"/>
          </a:xfrm>
          <a:prstGeom prst="rect">
            <a:avLst/>
          </a:prstGeom>
          <a:noFill/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Call graph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72" name="Picture 271"/>
          <p:cNvPicPr/>
          <p:nvPr/>
        </p:nvPicPr>
        <p:blipFill>
          <a:blip r:embed="rId3"/>
          <a:stretch/>
        </p:blipFill>
        <p:spPr>
          <a:xfrm>
            <a:off x="6400800" y="2210760"/>
            <a:ext cx="3665160" cy="3458520"/>
          </a:xfrm>
          <a:prstGeom prst="rect">
            <a:avLst/>
          </a:prstGeom>
          <a:ln w="45720">
            <a:noFill/>
          </a:ln>
        </p:spPr>
      </p:pic>
      <p:sp>
        <p:nvSpPr>
          <p:cNvPr id="273" name="TextBox 272"/>
          <p:cNvSpPr txBox="1"/>
          <p:nvPr/>
        </p:nvSpPr>
        <p:spPr>
          <a:xfrm>
            <a:off x="7156080" y="1828800"/>
            <a:ext cx="2660040" cy="346320"/>
          </a:xfrm>
          <a:prstGeom prst="rect">
            <a:avLst/>
          </a:prstGeom>
          <a:noFill/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Communication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Intel Advisor (FREE)</a:t>
            </a: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72360" y="858240"/>
            <a:ext cx="413784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Vectorization advisor and Threading advisor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Can time-consuming loops able to benefit from vectorization or already vectorized?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Compile code with -g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Collect data</a:t>
            </a:r>
          </a:p>
          <a:p>
            <a:pPr marL="864000" lvl="1" indent="0">
              <a:spcBef>
                <a:spcPts val="145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0">
              <a:spcBef>
                <a:spcPts val="145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0">
              <a:spcBef>
                <a:spcPts val="145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0">
              <a:spcBef>
                <a:spcPts val="145"/>
              </a:spcBef>
              <a:buNone/>
            </a:pP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Visualize data </a:t>
            </a:r>
          </a:p>
        </p:txBody>
      </p:sp>
      <p:pic>
        <p:nvPicPr>
          <p:cNvPr id="276" name="Picture 275"/>
          <p:cNvPicPr/>
          <p:nvPr/>
        </p:nvPicPr>
        <p:blipFill>
          <a:blip r:embed="rId2"/>
          <a:stretch/>
        </p:blipFill>
        <p:spPr>
          <a:xfrm>
            <a:off x="4210200" y="914400"/>
            <a:ext cx="5842440" cy="4502160"/>
          </a:xfrm>
          <a:prstGeom prst="rect">
            <a:avLst/>
          </a:prstGeom>
          <a:ln w="45720">
            <a:noFill/>
          </a:ln>
        </p:spPr>
      </p:pic>
      <p:sp>
        <p:nvSpPr>
          <p:cNvPr id="277" name="TextBox 276"/>
          <p:cNvSpPr txBox="1"/>
          <p:nvPr/>
        </p:nvSpPr>
        <p:spPr>
          <a:xfrm>
            <a:off x="109800" y="2838600"/>
            <a:ext cx="4005000" cy="91980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srun -n 1 -c 1 </a:t>
            </a:r>
            <a:r>
              <a:rPr lang="en-US" sz="1200" b="0" strike="noStrike" spc="-1">
                <a:solidFill>
                  <a:srgbClr val="158466"/>
                </a:solidFill>
                <a:latin typeface="Noto Sans Mono"/>
              </a:rPr>
              <a:t>advixe-cl –-collect=</a:t>
            </a:r>
            <a:r>
              <a:rPr lang="en-US" sz="1200" b="1" strike="noStrike" spc="-1">
                <a:solidFill>
                  <a:srgbClr val="FF8000"/>
                </a:solidFill>
                <a:latin typeface="Noto Sans Mono"/>
              </a:rPr>
              <a:t>survey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158466"/>
                </a:solidFill>
                <a:latin typeface="Noto Sans Mono"/>
                <a:ea typeface="Noto Sans CJK SC"/>
              </a:rPr>
              <a:t>             --project-dir=Directory_name              --search-dir=</a:t>
            </a:r>
            <a:r>
              <a:rPr lang="en-US" sz="1200" b="0" strike="noStrike" spc="-1">
                <a:solidFill>
                  <a:srgbClr val="158466"/>
                </a:solidFill>
                <a:latin typeface="Noto Sans Mono"/>
              </a:rPr>
              <a:t>Directory_name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200" b="0" strike="noStrike" spc="-1">
                <a:solidFill>
                  <a:srgbClr val="158466"/>
                </a:solidFill>
                <a:latin typeface="Noto Sans Mono"/>
              </a:rPr>
              <a:t>             --trace-mpi</a:t>
            </a: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 program_name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133200" y="4174200"/>
            <a:ext cx="2838600" cy="29772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  <a:ea typeface="Noto Sans CJK SC"/>
              </a:rPr>
              <a:t>advisor-gui </a:t>
            </a:r>
            <a:r>
              <a:rPr lang="en-US" sz="1200" b="0" strike="noStrike" spc="-1">
                <a:solidFill>
                  <a:srgbClr val="158466"/>
                </a:solidFill>
                <a:latin typeface="Noto Sans Mono"/>
              </a:rPr>
              <a:t>Directory_name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Intel Advisor</a:t>
            </a:r>
          </a:p>
        </p:txBody>
      </p:sp>
      <p:pic>
        <p:nvPicPr>
          <p:cNvPr id="280" name="Picture 279"/>
          <p:cNvPicPr/>
          <p:nvPr/>
        </p:nvPicPr>
        <p:blipFill>
          <a:blip r:embed="rId2"/>
          <a:stretch/>
        </p:blipFill>
        <p:spPr>
          <a:xfrm>
            <a:off x="4005000" y="842400"/>
            <a:ext cx="6041520" cy="4754520"/>
          </a:xfrm>
          <a:prstGeom prst="rect">
            <a:avLst/>
          </a:prstGeom>
          <a:ln w="45720">
            <a:noFill/>
          </a:ln>
        </p:spPr>
      </p:pic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144360" y="858240"/>
            <a:ext cx="3741840" cy="462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Roofline Analysis for CPU/GPU</a:t>
            </a:r>
          </a:p>
          <a:p>
            <a:pPr marL="45216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What is the maximum achievable performance with the hardware used?</a:t>
            </a:r>
          </a:p>
          <a:p>
            <a:pPr marL="45216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Does application work optimally on current hardware?</a:t>
            </a:r>
          </a:p>
          <a:p>
            <a:pPr marL="45216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If not, what are the best candidates for optimization?</a:t>
            </a:r>
          </a:p>
          <a:p>
            <a:pPr marL="45216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Roofline plot shows theoretical limits of computational performance and communication between processors and memory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Much higher overhead compared to TAU</a:t>
            </a:r>
          </a:p>
        </p:txBody>
      </p:sp>
      <p:sp>
        <p:nvSpPr>
          <p:cNvPr id="282" name="Speech Bubble: Rectangle 281"/>
          <p:cNvSpPr/>
          <p:nvPr/>
        </p:nvSpPr>
        <p:spPr>
          <a:xfrm>
            <a:off x="7315200" y="914400"/>
            <a:ext cx="1600200" cy="457200"/>
          </a:xfrm>
          <a:prstGeom prst="wedgeRectCallout">
            <a:avLst>
              <a:gd name="adj1" fmla="val -140416"/>
              <a:gd name="adj2" fmla="val 278870"/>
            </a:avLst>
          </a:prstGeom>
          <a:solidFill>
            <a:srgbClr val="000000"/>
          </a:solidFill>
          <a:ln w="4572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Different functions</a:t>
            </a:r>
          </a:p>
          <a:p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of the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Intel Vtune (FREE)</a:t>
            </a:r>
          </a:p>
        </p:txBody>
      </p:sp>
      <p:pic>
        <p:nvPicPr>
          <p:cNvPr id="284" name="Picture 283"/>
          <p:cNvPicPr/>
          <p:nvPr/>
        </p:nvPicPr>
        <p:blipFill>
          <a:blip r:embed="rId2"/>
          <a:stretch/>
        </p:blipFill>
        <p:spPr>
          <a:xfrm>
            <a:off x="3814200" y="956880"/>
            <a:ext cx="6152040" cy="3915360"/>
          </a:xfrm>
          <a:prstGeom prst="rect">
            <a:avLst/>
          </a:prstGeom>
          <a:ln w="45720">
            <a:noFill/>
          </a:ln>
        </p:spPr>
      </p:pic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48240" y="914040"/>
            <a:ext cx="3656880" cy="457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Tune application performance for CPU / GPU</a:t>
            </a:r>
          </a:p>
          <a:p>
            <a:pPr marL="432000" indent="-324000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Profile  C, C++, C#, Fortran, OpenCL, Python, Google Go, Java, .NET, Assembly</a:t>
            </a:r>
          </a:p>
          <a:p>
            <a:pPr marL="432000" indent="-324000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Coarse-grained system data for an extended period</a:t>
            </a:r>
          </a:p>
          <a:p>
            <a:pPr marL="432000" indent="-324000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Detailed results mapped to source code</a:t>
            </a:r>
          </a:p>
          <a:p>
            <a:pPr marL="432000" indent="-324000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Multi node (MPI) profiling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/>
          </p:nvPr>
        </p:nvSpPr>
        <p:spPr>
          <a:xfrm>
            <a:off x="0" y="914040"/>
            <a:ext cx="3996360" cy="3657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MPI profiler</a:t>
            </a:r>
          </a:p>
          <a:p>
            <a:pPr marL="432000" indent="-324000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Traces MPI code</a:t>
            </a:r>
          </a:p>
          <a:p>
            <a:pPr marL="432000" indent="-324000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Identifies communication </a:t>
            </a:r>
            <a:br>
              <a:rPr sz="2200"/>
            </a:b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inefficiencies</a:t>
            </a:r>
          </a:p>
          <a:p>
            <a:pPr marL="432000" indent="-324000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To use with Intel MPI (only),</a:t>
            </a:r>
          </a:p>
          <a:p>
            <a:pPr marL="543600" lvl="1" indent="0">
              <a:lnSpc>
                <a:spcPct val="100000"/>
              </a:lnSpc>
              <a:spcBef>
                <a:spcPts val="145"/>
              </a:spcBef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traceanalyzer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gui visualizes generated results</a:t>
            </a:r>
          </a:p>
        </p:txBody>
      </p:sp>
      <p:sp>
        <p:nvSpPr>
          <p:cNvPr id="287" name="PlaceHolder 2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Intel Trace Analyzer (FREE)</a:t>
            </a:r>
          </a:p>
        </p:txBody>
      </p:sp>
      <p:pic>
        <p:nvPicPr>
          <p:cNvPr id="288" name="Picture 287"/>
          <p:cNvPicPr/>
          <p:nvPr/>
        </p:nvPicPr>
        <p:blipFill>
          <a:blip r:embed="rId2"/>
          <a:stretch/>
        </p:blipFill>
        <p:spPr>
          <a:xfrm>
            <a:off x="4075560" y="1142640"/>
            <a:ext cx="5763240" cy="1828440"/>
          </a:xfrm>
          <a:prstGeom prst="rect">
            <a:avLst/>
          </a:prstGeom>
          <a:ln w="45720">
            <a:noFill/>
          </a:ln>
        </p:spPr>
      </p:pic>
      <p:sp>
        <p:nvSpPr>
          <p:cNvPr id="289" name="TextBox 288"/>
          <p:cNvSpPr txBox="1"/>
          <p:nvPr/>
        </p:nvSpPr>
        <p:spPr>
          <a:xfrm>
            <a:off x="475560" y="3886200"/>
            <a:ext cx="2953440" cy="29772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traceanalyzer wave_mpi.stf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90" name="Picture 289"/>
          <p:cNvPicPr/>
          <p:nvPr/>
        </p:nvPicPr>
        <p:blipFill>
          <a:blip r:embed="rId3"/>
          <a:stretch/>
        </p:blipFill>
        <p:spPr>
          <a:xfrm>
            <a:off x="3499560" y="3825360"/>
            <a:ext cx="6533280" cy="1385280"/>
          </a:xfrm>
          <a:prstGeom prst="rect">
            <a:avLst/>
          </a:prstGeom>
          <a:ln w="45720">
            <a:noFill/>
          </a:ln>
        </p:spPr>
      </p:pic>
      <p:sp>
        <p:nvSpPr>
          <p:cNvPr id="291" name="TextBox 290"/>
          <p:cNvSpPr txBox="1"/>
          <p:nvPr/>
        </p:nvSpPr>
        <p:spPr>
          <a:xfrm>
            <a:off x="466920" y="2561760"/>
            <a:ext cx="3190680" cy="29772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$ mpirun </a:t>
            </a:r>
            <a:r>
              <a:rPr lang="en-US" sz="1200" b="1" strike="noStrike" spc="-1">
                <a:solidFill>
                  <a:srgbClr val="FF8000"/>
                </a:solidFill>
                <a:latin typeface="Noto Sans Mono"/>
              </a:rPr>
              <a:t>-trace</a:t>
            </a:r>
            <a:r>
              <a:rPr lang="en-US" sz="1200" b="0" strike="noStrike" spc="-1">
                <a:solidFill>
                  <a:srgbClr val="FF8000"/>
                </a:solidFill>
                <a:latin typeface="Noto Sans Mono"/>
              </a:rPr>
              <a:t> </a:t>
            </a: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-np 4 ./wave_mpi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Using Compiler Flags</a:t>
            </a: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03640" y="1002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Compilers can help debugging without a debugger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Almost all debuggers require the code to be compiled with 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-g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flag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There are other compiler flags that can identify potential issues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During compile time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During </a:t>
            </a:r>
            <a:r>
              <a:rPr lang="en-US" sz="1800" b="1" strike="noStrike" spc="-1">
                <a:solidFill>
                  <a:srgbClr val="FF8000"/>
                </a:solidFill>
                <a:latin typeface="Arial"/>
              </a:rPr>
              <a:t>runtime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May not be as reliable as using a debugger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Vendor dependent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Version dependent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Profiling Python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599400" y="1929600"/>
            <a:ext cx="7401600" cy="2534400"/>
          </a:xfrm>
          <a:prstGeom prst="rect">
            <a:avLst/>
          </a:prstGeom>
          <a:solidFill>
            <a:srgbClr val="000000"/>
          </a:solidFill>
          <a:ln w="45720">
            <a:solidFill>
              <a:srgbClr val="000000"/>
            </a:solidFill>
            <a:round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python3 -m cProfile -s tottime numpy_io.py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    3820056 function calls (3805275 primitive calls) in 8.231 seconds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Ordered by: internal time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ncalls  tottime  percall  cumtime  percall filename:lineno(function)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   1    2.315    2.315    2.566    2.566 Gio.py:39(run)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   1    0.588    0.588    0.643    0.643 Gtk.py:1(&lt;module&gt;)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32047    0.468    0.000    0.716    0.000 inspect.py:744(cleandoc)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5845    0.288    0.000    0.400    0.000 dates.py:305(_dt64_to_ordinalf)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  30    0.214    0.007    0.219    0.007 {built-in method _imp.create_dynamic}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35070    0.155    0.000    0.242    0.000 _parser.py:83(get_token)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35146    0.137    0.000    0.137    0.000 {method 'astype' of 'numpy.ndarray' objects}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 282    0.134    0.000    0.134    0.000 {method 'read' of '_io.BufferedReader' objects}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…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504000" y="858240"/>
            <a:ext cx="9068760" cy="119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Two built in profilers: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cProfile 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and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 profile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cProfile i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 recommended due to low overhead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Whole program profiling</a:t>
            </a: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501120" y="4656600"/>
            <a:ext cx="5442480" cy="829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Targeted profiling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Only profile a selected parts (functions etc) of a code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6119640" y="4446000"/>
            <a:ext cx="3839760" cy="1177200"/>
          </a:xfrm>
          <a:prstGeom prst="rect">
            <a:avLst/>
          </a:prstGeom>
          <a:solidFill>
            <a:srgbClr val="000000"/>
          </a:solidFill>
          <a:ln w="45720">
            <a:solidFill>
              <a:srgbClr val="005ED1"/>
            </a:solidFill>
            <a:round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000" b="0" strike="noStrike" spc="-1">
                <a:solidFill>
                  <a:srgbClr val="FF8000"/>
                </a:solidFill>
                <a:latin typeface="Noto Sans Mono"/>
              </a:rPr>
              <a:t>import cProfile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pr = cProfile.Profile()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8000"/>
                </a:solidFill>
                <a:latin typeface="Noto Sans Mono"/>
              </a:rPr>
              <a:t>pr.enable()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#</a:t>
            </a:r>
            <a:r>
              <a:rPr lang="en-US" sz="1000" b="0" i="1" strike="noStrike" spc="-1">
                <a:solidFill>
                  <a:srgbClr val="FFFFFF"/>
                </a:solidFill>
                <a:latin typeface="Noto Sans Mono"/>
              </a:rPr>
              <a:t> ... your code/function to profile ...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8000"/>
                </a:solidFill>
                <a:latin typeface="Noto Sans Mono"/>
              </a:rPr>
              <a:t>pr.disable()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pr.print_stats()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Profiling Python</a:t>
            </a: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504000" y="878400"/>
            <a:ext cx="4525200" cy="74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Line profiling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Only profile selected lines of a code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914400" y="1620360"/>
            <a:ext cx="2743200" cy="29772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$ pip install line_profiler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TextBox 299"/>
          <p:cNvSpPr txBox="1"/>
          <p:nvPr/>
        </p:nvSpPr>
        <p:spPr>
          <a:xfrm>
            <a:off x="909000" y="2041200"/>
            <a:ext cx="7932240" cy="355320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$ kernprof -l -v prfact.py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Please Enter any Number: 2544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Wrote profile results to prfact.py.lprof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Timer unit: 1e-06 s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Total time: 0.00451784 s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File: prfact.py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Function: prfct at line 5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Line #      Hits         Time  Per Hit   % Time  Line Contents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==============================================================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5                                           @profile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6                                           def prfct(n):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7      2543       2039.2      0.8     45.1      for i in range(2, n + 1):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8      2524       2350.7      0.9     52.0          if(n % i == 0):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9        19         15.5      0.8      0.3              isprime = 1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10        42         57.5      1.4      1.3              for j in range(2, (i //2 + 1)):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11        26         23.4      0.9      0.5                  if(i % j == 0):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12        16         11.3      0.7      0.2                      isprime = 0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13        16         20.2      1.3      0.4                      break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01" name="Picture 300"/>
          <p:cNvPicPr/>
          <p:nvPr/>
        </p:nvPicPr>
        <p:blipFill>
          <a:blip r:embed="rId2"/>
          <a:stretch/>
        </p:blipFill>
        <p:spPr>
          <a:xfrm>
            <a:off x="6292800" y="1212480"/>
            <a:ext cx="3610080" cy="2648520"/>
          </a:xfrm>
          <a:prstGeom prst="rect">
            <a:avLst/>
          </a:prstGeom>
          <a:ln w="27360">
            <a:solidFill>
              <a:srgbClr val="FFFF00"/>
            </a:solidFill>
            <a:round/>
          </a:ln>
        </p:spPr>
      </p:pic>
      <p:sp>
        <p:nvSpPr>
          <p:cNvPr id="302" name="Speech Bubble: Rectangle 301"/>
          <p:cNvSpPr/>
          <p:nvPr/>
        </p:nvSpPr>
        <p:spPr>
          <a:xfrm>
            <a:off x="4212000" y="2080800"/>
            <a:ext cx="1828800" cy="457200"/>
          </a:xfrm>
          <a:prstGeom prst="wedgeRectCallout">
            <a:avLst>
              <a:gd name="adj1" fmla="val -114060"/>
              <a:gd name="adj2" fmla="val -31199"/>
            </a:avLst>
          </a:prstGeom>
          <a:noFill/>
          <a:ln w="4572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-l</a:t>
            </a:r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 : line by line</a:t>
            </a:r>
          </a:p>
          <a:p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-v</a:t>
            </a:r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 : visualize results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Profiling Python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880200" y="2315520"/>
            <a:ext cx="7086600" cy="270108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$ python3 -m memory_profiler prfact.py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Please Enter any Number: 2588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Filename: prfact.py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Line #    Mem usage    Increment  Occurrences   Line Contents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=============================================================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5   21.875 MiB   21.875 MiB           1   @profile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6                                         def prfct(n):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7   21.875 MiB    0.000 MiB        2588       for i in range(2, n + 1):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8   21.875 MiB    0.000 MiB        2587           if(n % i == 0):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 9   21.875 MiB    0.000 MiB           5               isprime = 1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10   21.875 MiB    0.000 MiB         327               for j in range(2, (i //2 + 1)):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11   21.875 MiB    0.000 MiB         325                   if(i % j == 0):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12   21.875 MiB    0.000 MiB           3                       isprime = 0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    13   21.875 MiB    0.000 MiB           3                       break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950400" y="1524960"/>
            <a:ext cx="2887200" cy="244800"/>
          </a:xfrm>
          <a:prstGeom prst="rect">
            <a:avLst/>
          </a:prstGeom>
          <a:solidFill>
            <a:srgbClr val="000000"/>
          </a:solidFill>
          <a:ln w="27360">
            <a:noFill/>
          </a:ln>
        </p:spPr>
        <p:txBody>
          <a:bodyPr lIns="81000" tIns="36000" rIns="81000" bIns="36000" anchor="t">
            <a:noAutofit/>
          </a:bodyPr>
          <a:lstStyle/>
          <a:p>
            <a:r>
              <a:rPr lang="en-US" sz="1000" b="0" strike="noStrike" spc="-1">
                <a:solidFill>
                  <a:srgbClr val="FFFFFF"/>
                </a:solidFill>
                <a:latin typeface="Noto Sans Mono"/>
              </a:rPr>
              <a:t>$ pip install memory_profiler</a:t>
            </a:r>
            <a:endParaRPr lang="en-US" sz="1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505800" y="883080"/>
            <a:ext cx="4525200" cy="74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Memory profiling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Keep track of memory usage</a:t>
            </a:r>
          </a:p>
        </p:txBody>
      </p:sp>
      <p:pic>
        <p:nvPicPr>
          <p:cNvPr id="307" name="Picture 306"/>
          <p:cNvPicPr/>
          <p:nvPr/>
        </p:nvPicPr>
        <p:blipFill>
          <a:blip r:embed="rId2"/>
          <a:stretch/>
        </p:blipFill>
        <p:spPr>
          <a:xfrm>
            <a:off x="6301440" y="980640"/>
            <a:ext cx="3600360" cy="2640960"/>
          </a:xfrm>
          <a:prstGeom prst="rect">
            <a:avLst/>
          </a:prstGeom>
          <a:ln w="27360">
            <a:solidFill>
              <a:srgbClr val="FFFF00"/>
            </a:solidFill>
            <a:rou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Profiling R</a:t>
            </a: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200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Select Rstudio’s built in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Profile &gt; Start Profiling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menu and run the R code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Enclose the function or code with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profvis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function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Enables a user to: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Measure time and memory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Find bottlenecks</a:t>
            </a:r>
          </a:p>
        </p:txBody>
      </p:sp>
      <p:sp>
        <p:nvSpPr>
          <p:cNvPr id="310" name="TextBox 309"/>
          <p:cNvSpPr txBox="1"/>
          <p:nvPr/>
        </p:nvSpPr>
        <p:spPr>
          <a:xfrm>
            <a:off x="914400" y="2716920"/>
            <a:ext cx="4114080" cy="154188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library(profvis)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profvis({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  data(diamonds, package = "ggplot2")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  plot(price ~ carat, data = diamonds)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  m &lt;- lm(price ~ carat, data = diamonds)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  abline(m, coln0 = "red")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})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11" name="Picture 310"/>
          <p:cNvPicPr/>
          <p:nvPr/>
        </p:nvPicPr>
        <p:blipFill>
          <a:blip r:embed="rId2"/>
          <a:stretch/>
        </p:blipFill>
        <p:spPr>
          <a:xfrm>
            <a:off x="909720" y="4254840"/>
            <a:ext cx="5021280" cy="1426320"/>
          </a:xfrm>
          <a:prstGeom prst="rect">
            <a:avLst/>
          </a:prstGeom>
          <a:ln w="45720">
            <a:noFill/>
          </a:ln>
        </p:spPr>
      </p:pic>
      <p:pic>
        <p:nvPicPr>
          <p:cNvPr id="312" name="Picture 311"/>
          <p:cNvPicPr/>
          <p:nvPr/>
        </p:nvPicPr>
        <p:blipFill>
          <a:blip r:embed="rId3"/>
          <a:stretch/>
        </p:blipFill>
        <p:spPr>
          <a:xfrm>
            <a:off x="5076720" y="1829520"/>
            <a:ext cx="4819680" cy="2409480"/>
          </a:xfrm>
          <a:prstGeom prst="rect">
            <a:avLst/>
          </a:prstGeom>
          <a:ln w="45720"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/>
          </p:nvPr>
        </p:nvSpPr>
        <p:spPr>
          <a:xfrm>
            <a:off x="359640" y="1038240"/>
            <a:ext cx="4982760" cy="353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Debugging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Debugging using Compiler Flags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Debugger Basics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Serial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Parallel (MPI) Debugging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Non-interactive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Totalview and DDT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CUDA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Intel Inspector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Language Specific Debuggers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5486400" y="1104120"/>
            <a:ext cx="445140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Profiling and Tuning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Profiling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GNU Profiler - gprof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TAU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Intel Tools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Profiling Python and R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Tuning Applications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Use Compiler Flags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MAQAO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Try Different Compilers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Performance Optimized Libraries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Tuning Applications</a:t>
            </a: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297000" y="1185840"/>
            <a:ext cx="9068760" cy="31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Code tuning is the process of manually optimizing a program to lower its runtime requirements (runtime, memory, disk space, ...)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Better algorithms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Different compiler flags (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-O2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,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-O3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etc)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Using different compilers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Using optimized libraries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Vectorizing loops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Using non-blocking MPI calls</a:t>
            </a: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Hide latency</a:t>
            </a:r>
          </a:p>
        </p:txBody>
      </p:sp>
      <p:grpSp>
        <p:nvGrpSpPr>
          <p:cNvPr id="317" name="Group 316"/>
          <p:cNvGrpSpPr/>
          <p:nvPr/>
        </p:nvGrpSpPr>
        <p:grpSpPr>
          <a:xfrm>
            <a:off x="5124960" y="1972080"/>
            <a:ext cx="4505400" cy="3727440"/>
            <a:chOff x="5124960" y="1972080"/>
            <a:chExt cx="4505400" cy="3727440"/>
          </a:xfrm>
        </p:grpSpPr>
        <p:pic>
          <p:nvPicPr>
            <p:cNvPr id="318" name="Picture 317"/>
            <p:cNvPicPr/>
            <p:nvPr/>
          </p:nvPicPr>
          <p:blipFill>
            <a:blip r:embed="rId2"/>
            <a:stretch/>
          </p:blipFill>
          <p:spPr>
            <a:xfrm>
              <a:off x="5124960" y="1972080"/>
              <a:ext cx="4505400" cy="3514320"/>
            </a:xfrm>
            <a:prstGeom prst="rect">
              <a:avLst/>
            </a:prstGeom>
            <a:ln w="45720">
              <a:noFill/>
            </a:ln>
          </p:spPr>
        </p:pic>
        <p:sp>
          <p:nvSpPr>
            <p:cNvPr id="319" name="TextBox 318"/>
            <p:cNvSpPr txBox="1"/>
            <p:nvPr/>
          </p:nvSpPr>
          <p:spPr>
            <a:xfrm>
              <a:off x="5339520" y="5470920"/>
              <a:ext cx="4270680" cy="228600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900" b="0" strike="noStrike" spc="-1">
                  <a:solidFill>
                    <a:srgbClr val="FFFFFF"/>
                  </a:solidFill>
                  <a:latin typeface="Arial"/>
                </a:rPr>
                <a:t>https://magazine.foriowa.org/archive/archive-story.php?ed=true&amp;storyid=1568</a:t>
              </a: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848"/>
              </a:spcBef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Use Compiler Flags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-march=cpu-type 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: Generate instructions for the machine type cpu-type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Exploits various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capabilities in different CPUs, support for different instruction sets, different ways of executing code, etc to generate optimized binary for a target CPU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cpu-type = native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: Use processor type of the compiling machine (local machine installation, compiling for a homogeneous cluster etc)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cpu-type = sandybridge, haswell, skylake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, znver2, etc : Compile for Intel Sandy Bridge, Haswell, Skylate, AMD zen2, etc 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cpu-type = core-avx2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(Intel compiler): Compile for a for processors that supports Advanced Vector Extensions 2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562320" lvl="2" indent="0" algn="ctr">
              <a:spcBef>
                <a:spcPts val="848"/>
              </a:spcBef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Use Compiler Flags</a:t>
            </a: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143640" y="714240"/>
            <a:ext cx="4428360" cy="431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-O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Vectorization, scalar optimizations, loop optimizations, inlining, …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Too aggressive optimizations may affect computtional accuracy</a:t>
            </a:r>
          </a:p>
          <a:p>
            <a:pPr marL="947520" lvl="3" indent="0">
              <a:spcBef>
                <a:spcPts val="145"/>
              </a:spcBef>
              <a:buNone/>
            </a:pP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947520" lvl="3" indent="0">
              <a:spcBef>
                <a:spcPts val="145"/>
              </a:spcBef>
              <a:buNone/>
            </a:pP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947520" lvl="3" indent="0">
              <a:spcBef>
                <a:spcPts val="145"/>
              </a:spcBef>
              <a:buNone/>
            </a:pP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947520" lvl="3" indent="0">
              <a:spcBef>
                <a:spcPts val="145"/>
              </a:spcBef>
              <a:buNone/>
            </a:pP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947520" lvl="3" indent="0">
              <a:spcBef>
                <a:spcPts val="145"/>
              </a:spcBef>
              <a:buNone/>
            </a:pP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947520" lvl="3" indent="0">
              <a:spcBef>
                <a:spcPts val="145"/>
              </a:spcBef>
              <a:buNone/>
            </a:pP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947520" lvl="3" indent="0">
              <a:spcBef>
                <a:spcPts val="145"/>
              </a:spcBef>
              <a:buNone/>
            </a:pP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947520" lvl="3" indent="0">
              <a:spcBef>
                <a:spcPts val="145"/>
              </a:spcBef>
              <a:buNone/>
            </a:pP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947520" lvl="3" indent="0">
              <a:spcBef>
                <a:spcPts val="145"/>
              </a:spcBef>
              <a:buNone/>
            </a:pP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947520" lvl="3" indent="0">
              <a:spcBef>
                <a:spcPts val="145"/>
              </a:spcBef>
              <a:buNone/>
            </a:pP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24" name="Group 323"/>
          <p:cNvGrpSpPr/>
          <p:nvPr/>
        </p:nvGrpSpPr>
        <p:grpSpPr>
          <a:xfrm>
            <a:off x="4572000" y="1204200"/>
            <a:ext cx="5257800" cy="3943080"/>
            <a:chOff x="4572000" y="1204200"/>
            <a:chExt cx="5257800" cy="3943080"/>
          </a:xfrm>
        </p:grpSpPr>
        <p:pic>
          <p:nvPicPr>
            <p:cNvPr id="325" name="Picture 324"/>
            <p:cNvPicPr/>
            <p:nvPr/>
          </p:nvPicPr>
          <p:blipFill>
            <a:blip r:embed="rId2"/>
            <a:stretch/>
          </p:blipFill>
          <p:spPr>
            <a:xfrm>
              <a:off x="4572000" y="1204200"/>
              <a:ext cx="5257800" cy="3943080"/>
            </a:xfrm>
            <a:prstGeom prst="rect">
              <a:avLst/>
            </a:prstGeom>
            <a:ln w="45720">
              <a:noFill/>
            </a:ln>
          </p:spPr>
        </p:pic>
        <p:sp>
          <p:nvSpPr>
            <p:cNvPr id="326" name="TextBox 325"/>
            <p:cNvSpPr txBox="1"/>
            <p:nvPr/>
          </p:nvSpPr>
          <p:spPr>
            <a:xfrm>
              <a:off x="6172200" y="1854000"/>
              <a:ext cx="3200400" cy="1143000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000000"/>
                  </a:solidFill>
                  <a:latin typeface="Arial"/>
                </a:rPr>
                <a:t>Two n body simulations written in C (naive brute force method and Barnes-Hut approximation) compiled with GNU compiler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  <a:p>
              <a:r>
                <a:rPr lang="en-US" sz="1000" b="0" strike="noStrike" spc="-1">
                  <a:solidFill>
                    <a:srgbClr val="000000"/>
                  </a:solidFill>
                  <a:latin typeface="Arial"/>
                </a:rPr>
                <a:t>Source code: </a:t>
              </a:r>
              <a:r>
                <a:rPr lang="en-US" sz="1000" b="1" strike="noStrike" spc="-1">
                  <a:solidFill>
                    <a:srgbClr val="000000"/>
                  </a:solidFill>
                  <a:latin typeface="Arial"/>
                </a:rPr>
                <a:t>https://github.com/KimTorberntsson/Barnes-Hut</a:t>
              </a:r>
              <a:endParaRPr lang="en-US" sz="10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7" name="TextBox 326"/>
            <p:cNvSpPr txBox="1"/>
            <p:nvPr/>
          </p:nvSpPr>
          <p:spPr>
            <a:xfrm>
              <a:off x="6172200" y="1396800"/>
              <a:ext cx="2057400" cy="297720"/>
            </a:xfrm>
            <a:prstGeom prst="rect">
              <a:avLst/>
            </a:prstGeom>
            <a:solidFill>
              <a:srgbClr val="000000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gcc -c barnes_hut.c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328" name="TextBox 327"/>
            <p:cNvSpPr txBox="1"/>
            <p:nvPr/>
          </p:nvSpPr>
          <p:spPr>
            <a:xfrm>
              <a:off x="6172200" y="2871720"/>
              <a:ext cx="3200400" cy="297720"/>
            </a:xfrm>
            <a:prstGeom prst="rect">
              <a:avLst/>
            </a:prstGeom>
            <a:solidFill>
              <a:srgbClr val="000000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Noto Sans Mono"/>
                </a:rPr>
                <a:t>gcc -c barnes_hut.c -O1/2/3/fast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329" name="Picture 328"/>
          <p:cNvPicPr/>
          <p:nvPr/>
        </p:nvPicPr>
        <p:blipFill>
          <a:blip r:embed="rId3"/>
          <a:stretch/>
        </p:blipFill>
        <p:spPr>
          <a:xfrm>
            <a:off x="1000800" y="2563200"/>
            <a:ext cx="2163600" cy="2502000"/>
          </a:xfrm>
          <a:prstGeom prst="rect">
            <a:avLst/>
          </a:prstGeom>
          <a:ln w="45720">
            <a:noFill/>
          </a:ln>
        </p:spPr>
      </p:pic>
      <p:sp>
        <p:nvSpPr>
          <p:cNvPr id="330" name="Oval 329"/>
          <p:cNvSpPr/>
          <p:nvPr/>
        </p:nvSpPr>
        <p:spPr>
          <a:xfrm>
            <a:off x="999000" y="4608000"/>
            <a:ext cx="2142000" cy="400680"/>
          </a:xfrm>
          <a:prstGeom prst="ellipse">
            <a:avLst/>
          </a:prstGeom>
          <a:noFill/>
          <a:ln w="4572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9000" tIns="54000" rIns="99000" bIns="54000" anchor="ctr">
            <a:noAutofit/>
          </a:bodyPr>
          <a:lstStyle/>
          <a:p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TextBox 330"/>
          <p:cNvSpPr txBox="1"/>
          <p:nvPr/>
        </p:nvSpPr>
        <p:spPr>
          <a:xfrm>
            <a:off x="313200" y="5113800"/>
            <a:ext cx="4114800" cy="261000"/>
          </a:xfrm>
          <a:prstGeom prst="rect">
            <a:avLst/>
          </a:prstGeom>
          <a:noFill/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spcBef>
                <a:spcPts val="145"/>
              </a:spcBef>
            </a:pPr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https://gcc.gnu.org/onlinedocs/gcc/Optimize-Options.html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503640" y="222120"/>
            <a:ext cx="9068760" cy="91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spcBef>
                <a:spcPts val="145"/>
              </a:spcBef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Modular Assembly Quality Analyzer and Optimizer (MAQAO)</a:t>
            </a:r>
          </a:p>
        </p:txBody>
      </p:sp>
      <p:sp>
        <p:nvSpPr>
          <p:cNvPr id="333" name="PlaceHolder 2"/>
          <p:cNvSpPr>
            <a:spLocks noGrp="1"/>
          </p:cNvSpPr>
          <p:nvPr>
            <p:ph/>
          </p:nvPr>
        </p:nvSpPr>
        <p:spPr>
          <a:xfrm>
            <a:off x="503640" y="1218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A profiling tool, binary disassembler, and code quality analyzer 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A user friendly performance analysis and optimization framework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Provides r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eports and </a:t>
            </a:r>
            <a:r>
              <a:rPr lang="en-US" sz="1800" b="0" strike="noStrike" spc="-1">
                <a:solidFill>
                  <a:srgbClr val="FF8000"/>
                </a:solidFill>
                <a:latin typeface="Arial"/>
              </a:rPr>
              <a:t>hints for code optimization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Analyzes production binary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Binary can be freely downloaded from </a:t>
            </a:r>
            <a:r>
              <a:rPr lang="en-US" sz="2200" b="0" strike="noStrike" spc="-1">
                <a:solidFill>
                  <a:srgbClr val="FF8000"/>
                </a:solidFill>
                <a:latin typeface="Arial"/>
                <a:hlinkClick r:id="rId2"/>
              </a:rPr>
              <a:t>https://www.maqao.org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Analyzing applications and generating a report</a:t>
            </a:r>
          </a:p>
          <a:p>
            <a:pPr marL="432000" indent="0">
              <a:spcBef>
                <a:spcPts val="145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0">
              <a:spcBef>
                <a:spcPts val="145"/>
              </a:spcBef>
              <a:buNone/>
            </a:pPr>
            <a:endParaRPr lang="en-US" sz="8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This will run the binary with the given mpi command and generate the results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Default report format is html and can be configured to text / excel etc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Focuses on memory alignment, loop interchange, loop strides, etc</a:t>
            </a:r>
          </a:p>
        </p:txBody>
      </p:sp>
      <p:sp>
        <p:nvSpPr>
          <p:cNvPr id="334" name="TextBox 333"/>
          <p:cNvSpPr txBox="1"/>
          <p:nvPr/>
        </p:nvSpPr>
        <p:spPr>
          <a:xfrm>
            <a:off x="891000" y="2999880"/>
            <a:ext cx="7603200" cy="365760"/>
          </a:xfrm>
          <a:prstGeom prst="rect">
            <a:avLst/>
          </a:prstGeom>
          <a:solidFill>
            <a:srgbClr val="000000"/>
          </a:solidFill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FFFFFF"/>
                </a:solidFill>
                <a:latin typeface="Noto Sans Mono"/>
              </a:rPr>
              <a:t>maqao oneview –create-report=one –binary=../test/wave –mpi_command=”mpirun -np 2”</a:t>
            </a:r>
            <a:endParaRPr lang="en-US" sz="12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MAQAO</a:t>
            </a:r>
          </a:p>
        </p:txBody>
      </p:sp>
      <p:pic>
        <p:nvPicPr>
          <p:cNvPr id="336" name="Picture 335"/>
          <p:cNvPicPr/>
          <p:nvPr/>
        </p:nvPicPr>
        <p:blipFill>
          <a:blip r:embed="rId2"/>
          <a:stretch/>
        </p:blipFill>
        <p:spPr>
          <a:xfrm>
            <a:off x="8640" y="1134000"/>
            <a:ext cx="10076400" cy="4114440"/>
          </a:xfrm>
          <a:prstGeom prst="rect">
            <a:avLst/>
          </a:prstGeom>
          <a:ln w="45720">
            <a:noFill/>
          </a:ln>
        </p:spPr>
      </p:pic>
      <p:sp>
        <p:nvSpPr>
          <p:cNvPr id="337" name="Speech Bubble: Rectangle 336"/>
          <p:cNvSpPr/>
          <p:nvPr/>
        </p:nvSpPr>
        <p:spPr>
          <a:xfrm>
            <a:off x="4343400" y="3821760"/>
            <a:ext cx="4114800" cy="293040"/>
          </a:xfrm>
          <a:prstGeom prst="wedgeRectCallout">
            <a:avLst>
              <a:gd name="adj1" fmla="val -58745"/>
              <a:gd name="adj2" fmla="val -107050"/>
            </a:avLst>
          </a:prstGeom>
          <a:noFill/>
          <a:ln w="4572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Array Access Efficiency: Percentage of Unit Stride access</a:t>
            </a:r>
          </a:p>
        </p:txBody>
      </p:sp>
      <p:sp>
        <p:nvSpPr>
          <p:cNvPr id="338" name="Speech Bubble: Rectangle 337"/>
          <p:cNvSpPr/>
          <p:nvPr/>
        </p:nvSpPr>
        <p:spPr>
          <a:xfrm>
            <a:off x="4345200" y="4206240"/>
            <a:ext cx="5577840" cy="292680"/>
          </a:xfrm>
          <a:prstGeom prst="wedgeRectCallout">
            <a:avLst>
              <a:gd name="adj1" fmla="val -56175"/>
              <a:gd name="adj2" fmla="val 1101"/>
            </a:avLst>
          </a:prstGeom>
          <a:noFill/>
          <a:ln w="4572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FP vectorized: Performance gain if all FP arithmetic operations were vectorized</a:t>
            </a:r>
          </a:p>
        </p:txBody>
      </p:sp>
      <p:sp>
        <p:nvSpPr>
          <p:cNvPr id="339" name="Speech Bubble: Rectangle 338"/>
          <p:cNvSpPr/>
          <p:nvPr/>
        </p:nvSpPr>
        <p:spPr>
          <a:xfrm>
            <a:off x="4335840" y="4602240"/>
            <a:ext cx="5577840" cy="393120"/>
          </a:xfrm>
          <a:prstGeom prst="wedgeRectCallout">
            <a:avLst>
              <a:gd name="adj1" fmla="val -56310"/>
              <a:gd name="adj2" fmla="val -37833"/>
            </a:avLst>
          </a:prstGeom>
          <a:solidFill>
            <a:srgbClr val="FFFFFF"/>
          </a:solidFill>
          <a:ln w="45720">
            <a:solidFill>
              <a:srgbClr val="00A9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Fully vectorized: Performance gain if all the FP arithmetic operations +</a:t>
            </a:r>
          </a:p>
          <a:p>
            <a:r>
              <a:rPr lang="en-US" sz="1200" b="0" strike="noStrike" spc="-1">
                <a:solidFill>
                  <a:srgbClr val="000000"/>
                </a:solidFill>
                <a:latin typeface="Arial"/>
              </a:rPr>
              <a:t>Load/Store instructions were vectorized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Using Compiler Flags – Compile time</a:t>
            </a: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326160" cy="462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-Wall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(gnu, Intel - C/C++), 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-warn all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(Intel - Fortran)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Detect uninitialized variables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Find unused parameters (variables, functions, labels, ...)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Implicit function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declaration in C /C++ (declare before use a function)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-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Wextra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(gnu) enables extra warning flags in addition to </a:t>
            </a: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-Wall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  <a:ea typeface="Noto Sans CJK SC"/>
              </a:rPr>
              <a:t>-Wall </a:t>
            </a: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-Wextra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: detects unused but set variables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-Werror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(gnu) compilation stops at warnings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Treat warnings as errors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-Wuninitialized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(gnu) Warn at compiling time if a variable is used without first being initialized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-check-uninit , -check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unint (Intel) Runtime checking of undefined variables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41" name="Picture 340"/>
          <p:cNvPicPr/>
          <p:nvPr/>
        </p:nvPicPr>
        <p:blipFill>
          <a:blip r:embed="rId2"/>
          <a:stretch/>
        </p:blipFill>
        <p:spPr>
          <a:xfrm>
            <a:off x="114480" y="-3240"/>
            <a:ext cx="9902160" cy="5668920"/>
          </a:xfrm>
          <a:prstGeom prst="rect">
            <a:avLst/>
          </a:prstGeom>
          <a:ln w="45720"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43" name="Picture 342"/>
          <p:cNvPicPr/>
          <p:nvPr/>
        </p:nvPicPr>
        <p:blipFill>
          <a:blip r:embed="rId2"/>
          <a:stretch/>
        </p:blipFill>
        <p:spPr>
          <a:xfrm>
            <a:off x="-8640" y="77400"/>
            <a:ext cx="10076400" cy="5507640"/>
          </a:xfrm>
          <a:prstGeom prst="rect">
            <a:avLst/>
          </a:prstGeom>
          <a:ln w="45720"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/>
          </p:nvPr>
        </p:nvSpPr>
        <p:spPr>
          <a:xfrm>
            <a:off x="359640" y="1038240"/>
            <a:ext cx="4982760" cy="353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10000"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Debugging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Debugging using Compiler Flags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Debugger Basics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Serial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Parallel (MPI) Debugging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Non-interactive Parallel Debugging with gdb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Totalview and DDT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CUDA Debugging with gdb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Intel Inspector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Language Specific Debuggers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5486400" y="1104120"/>
            <a:ext cx="4451400" cy="3467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16000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B7B3CA"/>
                </a:solidFill>
                <a:latin typeface="Arial"/>
              </a:rPr>
              <a:t>Profiling and Tuning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Profiling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GNU Profiler - gprof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TAU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Intel Tools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B7B3CA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Profiling Python and R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432000" lvl="1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B7B3CA"/>
                </a:solidFill>
                <a:latin typeface="Arial"/>
              </a:rPr>
              <a:t>Tuning Applications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Use Compiler Flags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B7B3CA"/>
                </a:solidFill>
                <a:latin typeface="Arial"/>
              </a:rPr>
              <a:t>MAQAO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Try Different Compilers</a:t>
            </a:r>
          </a:p>
          <a:p>
            <a:pPr marL="648000" lvl="2" indent="-216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Use Performance Optimized Libraries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Try Different Compilers</a:t>
            </a: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503640" y="750240"/>
            <a:ext cx="9068760" cy="142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Different compilers (GNU vs Intel vs other) </a:t>
            </a:r>
            <a:r>
              <a:rPr lang="en-US" sz="2200" b="0" i="1" strike="noStrike" spc="-1">
                <a:solidFill>
                  <a:srgbClr val="FFFFFF"/>
                </a:solidFill>
                <a:latin typeface="Arial"/>
              </a:rPr>
              <a:t>may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yield different performance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OpenMPI vs MVAPICH2 vs Intel MPI</a:t>
            </a:r>
          </a:p>
        </p:txBody>
      </p:sp>
      <p:grpSp>
        <p:nvGrpSpPr>
          <p:cNvPr id="348" name="Group 347"/>
          <p:cNvGrpSpPr/>
          <p:nvPr/>
        </p:nvGrpSpPr>
        <p:grpSpPr>
          <a:xfrm>
            <a:off x="839520" y="1775160"/>
            <a:ext cx="4400640" cy="3534120"/>
            <a:chOff x="839520" y="1775160"/>
            <a:chExt cx="4400640" cy="3534120"/>
          </a:xfrm>
        </p:grpSpPr>
        <p:sp>
          <p:nvSpPr>
            <p:cNvPr id="349" name="TextBox 348"/>
            <p:cNvSpPr txBox="1"/>
            <p:nvPr/>
          </p:nvSpPr>
          <p:spPr>
            <a:xfrm>
              <a:off x="839520" y="4962960"/>
              <a:ext cx="4400640" cy="346320"/>
            </a:xfrm>
            <a:prstGeom prst="rect">
              <a:avLst/>
            </a:prstGeom>
            <a:solidFill>
              <a:srgbClr val="FFFFFF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Arial"/>
                </a:rPr>
                <a:t>a</a:t>
              </a:r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2561400" y="5068800"/>
              <a:ext cx="1007280" cy="232200"/>
            </a:xfrm>
            <a:prstGeom prst="rect">
              <a:avLst/>
            </a:prstGeom>
            <a:solidFill>
              <a:srgbClr val="FFFFFF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900" b="0" strike="noStrike" spc="-1">
                  <a:solidFill>
                    <a:srgbClr val="000000"/>
                  </a:solidFill>
                  <a:latin typeface="Arial"/>
                </a:rPr>
                <a:t>Core Count</a:t>
              </a:r>
              <a:endParaRPr lang="en-US" sz="9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351" name="Picture 350"/>
            <p:cNvPicPr/>
            <p:nvPr/>
          </p:nvPicPr>
          <p:blipFill>
            <a:blip r:embed="rId2"/>
            <a:stretch/>
          </p:blipFill>
          <p:spPr>
            <a:xfrm>
              <a:off x="839520" y="1775160"/>
              <a:ext cx="4400640" cy="3300480"/>
            </a:xfrm>
            <a:prstGeom prst="rect">
              <a:avLst/>
            </a:prstGeom>
            <a:ln w="45720">
              <a:noFill/>
            </a:ln>
          </p:spPr>
        </p:pic>
        <p:sp>
          <p:nvSpPr>
            <p:cNvPr id="352" name="TextBox 351"/>
            <p:cNvSpPr txBox="1"/>
            <p:nvPr/>
          </p:nvSpPr>
          <p:spPr>
            <a:xfrm>
              <a:off x="1600200" y="3537000"/>
              <a:ext cx="914400" cy="346320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000000"/>
                  </a:solidFill>
                  <a:latin typeface="Arial"/>
                </a:rPr>
                <a:t>WRF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5486400" y="1779480"/>
            <a:ext cx="4413600" cy="3534120"/>
            <a:chOff x="5486400" y="1779480"/>
            <a:chExt cx="4413600" cy="3534120"/>
          </a:xfrm>
        </p:grpSpPr>
        <p:sp>
          <p:nvSpPr>
            <p:cNvPr id="354" name="TextBox 353"/>
            <p:cNvSpPr txBox="1"/>
            <p:nvPr/>
          </p:nvSpPr>
          <p:spPr>
            <a:xfrm>
              <a:off x="5486400" y="4967280"/>
              <a:ext cx="4404960" cy="346320"/>
            </a:xfrm>
            <a:prstGeom prst="rect">
              <a:avLst/>
            </a:prstGeom>
            <a:solidFill>
              <a:srgbClr val="FFFFFF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FFFFFF"/>
                  </a:solidFill>
                  <a:latin typeface="Arial"/>
                </a:rPr>
                <a:t>a</a:t>
              </a:r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7208280" y="5079960"/>
              <a:ext cx="1007280" cy="232200"/>
            </a:xfrm>
            <a:prstGeom prst="rect">
              <a:avLst/>
            </a:prstGeom>
            <a:solidFill>
              <a:srgbClr val="FFFFFF"/>
            </a:solidFill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900" b="0" strike="noStrike" spc="-1">
                  <a:solidFill>
                    <a:srgbClr val="000000"/>
                  </a:solidFill>
                  <a:latin typeface="Arial"/>
                </a:rPr>
                <a:t>Core Count</a:t>
              </a:r>
              <a:endParaRPr lang="en-US" sz="9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356" name="Picture 355"/>
            <p:cNvPicPr/>
            <p:nvPr/>
          </p:nvPicPr>
          <p:blipFill>
            <a:blip r:embed="rId3"/>
            <a:stretch/>
          </p:blipFill>
          <p:spPr>
            <a:xfrm>
              <a:off x="5486400" y="1779480"/>
              <a:ext cx="4413600" cy="3309840"/>
            </a:xfrm>
            <a:prstGeom prst="rect">
              <a:avLst/>
            </a:prstGeom>
            <a:ln w="45720">
              <a:noFill/>
            </a:ln>
          </p:spPr>
        </p:pic>
        <p:sp>
          <p:nvSpPr>
            <p:cNvPr id="357" name="TextBox 356"/>
            <p:cNvSpPr txBox="1"/>
            <p:nvPr/>
          </p:nvSpPr>
          <p:spPr>
            <a:xfrm>
              <a:off x="7819200" y="3546000"/>
              <a:ext cx="1371600" cy="346320"/>
            </a:xfrm>
            <a:prstGeom prst="rect">
              <a:avLst/>
            </a:prstGeom>
            <a:noFill/>
            <a:ln w="45720">
              <a:noFill/>
            </a:ln>
          </p:spPr>
          <p:txBody>
            <a:bodyPr lIns="90000" tIns="45000" rIns="90000" bIns="45000" anchor="t">
              <a:noAutofit/>
            </a:bodyPr>
            <a:lstStyle/>
            <a:p>
              <a:r>
                <a:rPr lang="en-US" sz="1200" b="0" strike="noStrike" spc="-1">
                  <a:solidFill>
                    <a:srgbClr val="000000"/>
                  </a:solidFill>
                  <a:latin typeface="Arial"/>
                </a:rPr>
                <a:t>LAMMPS</a:t>
              </a:r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432000" indent="0" algn="ctr">
              <a:spcBef>
                <a:spcPts val="1414"/>
              </a:spcBef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Use Performance Optimized Libraries</a:t>
            </a: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503640" y="1074240"/>
            <a:ext cx="9326160" cy="3954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Solving most problems numerically involves performing similar tasks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Vector operations (dot product, norm, …)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Matrix operations (solving systems of equations, matrix product, …)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Fourier Transform, parallel input/output</a:t>
            </a:r>
          </a:p>
          <a:p>
            <a:pPr marL="864000" lvl="1" indent="0">
              <a:spcBef>
                <a:spcPts val="145"/>
              </a:spcBef>
              <a:buNone/>
            </a:pP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Numerical libraries are developed to perform these basic tasks optimally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Highly tuned for performance, different hardware for decade(s)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Well documented and easy to use</a:t>
            </a: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Most become community standards (eg. </a:t>
            </a:r>
            <a:r>
              <a:rPr lang="en-US" sz="1600" b="0" i="1" strike="noStrike" spc="-1">
                <a:solidFill>
                  <a:srgbClr val="FFFFFF"/>
                </a:solidFill>
                <a:latin typeface="Arial"/>
              </a:rPr>
              <a:t>FFTw</a:t>
            </a: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)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Use these libraries as building blocks to develop applications</a:t>
            </a: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1" strike="noStrike" spc="-1">
                <a:solidFill>
                  <a:srgbClr val="FF8000"/>
                </a:solidFill>
                <a:latin typeface="Arial"/>
              </a:rPr>
              <a:t>Never write your own solvers!</a:t>
            </a:r>
            <a:endParaRPr lang="en-US" sz="1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Numerical Libraries</a:t>
            </a: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BLAS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Basic Linear Algebra Subprograms</a:t>
            </a:r>
          </a:p>
          <a:p>
            <a:pPr marL="1296000" lvl="2" indent="-288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FFFFFF"/>
                </a:solidFill>
                <a:latin typeface="Arial"/>
              </a:rPr>
              <a:t>Written in Fortran, provides C bindings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Provides a </a:t>
            </a:r>
            <a:r>
              <a:rPr lang="en-US" sz="1800" b="1" strike="noStrike" spc="-1">
                <a:solidFill>
                  <a:srgbClr val="FFFFFF"/>
                </a:solidFill>
                <a:latin typeface="Arial"/>
              </a:rPr>
              <a:t>standard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interface to vector, matrix-vector, matrix-matrix routines that have been optimized for various computer architectures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Implementations: OpenBLAS, BLIS (BLAS-like Library Instantiation Software), ATLAS (Automatically Tuned Linear Algebra Software), Intel Math Kernel Library (IMKL), Accelerate, cuBLAS (cuda BLAS), GotoBLAS, …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LAPACK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Linear Algebra PACKage: Built on top of BLAS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Designed to solve system of linear equations, eigenvalue problems, singular value problems, LU factorization, etc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ScaLAPACK: Parallel version of LAPACK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Numerical Libraries</a:t>
            </a:r>
          </a:p>
        </p:txBody>
      </p:sp>
      <p:sp>
        <p:nvSpPr>
          <p:cNvPr id="363" name="Oval 362"/>
          <p:cNvSpPr/>
          <p:nvPr/>
        </p:nvSpPr>
        <p:spPr>
          <a:xfrm>
            <a:off x="3886200" y="2775600"/>
            <a:ext cx="914400" cy="291600"/>
          </a:xfrm>
          <a:prstGeom prst="ellipse">
            <a:avLst/>
          </a:prstGeom>
          <a:noFill/>
          <a:ln w="45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BLAS</a:t>
            </a:r>
          </a:p>
        </p:txBody>
      </p:sp>
      <p:sp>
        <p:nvSpPr>
          <p:cNvPr id="364" name="Oval 363"/>
          <p:cNvSpPr/>
          <p:nvPr/>
        </p:nvSpPr>
        <p:spPr>
          <a:xfrm>
            <a:off x="4836600" y="2703600"/>
            <a:ext cx="1143000" cy="327600"/>
          </a:xfrm>
          <a:prstGeom prst="ellipse">
            <a:avLst/>
          </a:prstGeom>
          <a:noFill/>
          <a:ln w="45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LAPACK</a:t>
            </a:r>
          </a:p>
        </p:txBody>
      </p:sp>
      <p:sp>
        <p:nvSpPr>
          <p:cNvPr id="365" name="Oval 364"/>
          <p:cNvSpPr/>
          <p:nvPr/>
        </p:nvSpPr>
        <p:spPr>
          <a:xfrm>
            <a:off x="4163400" y="3124800"/>
            <a:ext cx="1553400" cy="397800"/>
          </a:xfrm>
          <a:prstGeom prst="ellipse">
            <a:avLst/>
          </a:prstGeom>
          <a:noFill/>
          <a:ln w="45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ScaLAPACK</a:t>
            </a:r>
          </a:p>
        </p:txBody>
      </p:sp>
      <p:sp>
        <p:nvSpPr>
          <p:cNvPr id="366" name="Oval 365"/>
          <p:cNvSpPr/>
          <p:nvPr/>
        </p:nvSpPr>
        <p:spPr>
          <a:xfrm>
            <a:off x="5414400" y="2233800"/>
            <a:ext cx="1058400" cy="397800"/>
          </a:xfrm>
          <a:prstGeom prst="ellipse">
            <a:avLst/>
          </a:prstGeom>
          <a:noFill/>
          <a:ln w="45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HYPRE</a:t>
            </a:r>
          </a:p>
        </p:txBody>
      </p:sp>
      <p:sp>
        <p:nvSpPr>
          <p:cNvPr id="367" name="Oval 366"/>
          <p:cNvSpPr/>
          <p:nvPr/>
        </p:nvSpPr>
        <p:spPr>
          <a:xfrm>
            <a:off x="3083400" y="2368800"/>
            <a:ext cx="1031400" cy="397800"/>
          </a:xfrm>
          <a:prstGeom prst="ellipse">
            <a:avLst/>
          </a:prstGeom>
          <a:noFill/>
          <a:ln w="45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PETSc</a:t>
            </a:r>
          </a:p>
        </p:txBody>
      </p:sp>
      <p:sp>
        <p:nvSpPr>
          <p:cNvPr id="368" name="Oval 367"/>
          <p:cNvSpPr/>
          <p:nvPr/>
        </p:nvSpPr>
        <p:spPr>
          <a:xfrm>
            <a:off x="4127400" y="2201400"/>
            <a:ext cx="1130400" cy="397800"/>
          </a:xfrm>
          <a:prstGeom prst="ellipse">
            <a:avLst/>
          </a:prstGeom>
          <a:noFill/>
          <a:ln w="45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SLEPSc</a:t>
            </a:r>
          </a:p>
        </p:txBody>
      </p:sp>
      <p:sp>
        <p:nvSpPr>
          <p:cNvPr id="369" name="Oval 368"/>
          <p:cNvSpPr/>
          <p:nvPr/>
        </p:nvSpPr>
        <p:spPr>
          <a:xfrm>
            <a:off x="2784600" y="3015360"/>
            <a:ext cx="1314360" cy="397800"/>
          </a:xfrm>
          <a:prstGeom prst="ellipse">
            <a:avLst/>
          </a:prstGeom>
          <a:noFill/>
          <a:ln w="45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SuperLU</a:t>
            </a:r>
          </a:p>
        </p:txBody>
      </p:sp>
      <p:sp>
        <p:nvSpPr>
          <p:cNvPr id="370" name="Oval 369"/>
          <p:cNvSpPr/>
          <p:nvPr/>
        </p:nvSpPr>
        <p:spPr>
          <a:xfrm>
            <a:off x="6051600" y="2682000"/>
            <a:ext cx="962640" cy="397800"/>
          </a:xfrm>
          <a:prstGeom prst="ellipse">
            <a:avLst/>
          </a:prstGeom>
          <a:noFill/>
          <a:ln w="45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FFTw</a:t>
            </a:r>
          </a:p>
        </p:txBody>
      </p:sp>
      <p:sp>
        <p:nvSpPr>
          <p:cNvPr id="371" name="Oval 370"/>
          <p:cNvSpPr/>
          <p:nvPr/>
        </p:nvSpPr>
        <p:spPr>
          <a:xfrm>
            <a:off x="5815440" y="3150000"/>
            <a:ext cx="842040" cy="397800"/>
          </a:xfrm>
          <a:prstGeom prst="ellipse">
            <a:avLst/>
          </a:prstGeom>
          <a:noFill/>
          <a:ln w="4572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Eigen</a:t>
            </a:r>
          </a:p>
        </p:txBody>
      </p:sp>
      <p:grpSp>
        <p:nvGrpSpPr>
          <p:cNvPr id="372" name="Group 371"/>
          <p:cNvGrpSpPr/>
          <p:nvPr/>
        </p:nvGrpSpPr>
        <p:grpSpPr>
          <a:xfrm>
            <a:off x="914400" y="1179360"/>
            <a:ext cx="8229600" cy="4307040"/>
            <a:chOff x="914400" y="1179360"/>
            <a:chExt cx="8229600" cy="4307040"/>
          </a:xfrm>
        </p:grpSpPr>
        <p:grpSp>
          <p:nvGrpSpPr>
            <p:cNvPr id="373" name="Group 372"/>
            <p:cNvGrpSpPr/>
            <p:nvPr/>
          </p:nvGrpSpPr>
          <p:grpSpPr>
            <a:xfrm>
              <a:off x="914400" y="1179360"/>
              <a:ext cx="8229600" cy="3952080"/>
              <a:chOff x="914400" y="1179360"/>
              <a:chExt cx="8229600" cy="3952080"/>
            </a:xfrm>
          </p:grpSpPr>
          <p:sp>
            <p:nvSpPr>
              <p:cNvPr id="374" name="Oval 373"/>
              <p:cNvSpPr/>
              <p:nvPr/>
            </p:nvSpPr>
            <p:spPr>
              <a:xfrm>
                <a:off x="4403520" y="3743640"/>
                <a:ext cx="1580760" cy="404640"/>
              </a:xfrm>
              <a:prstGeom prst="ellipse">
                <a:avLst/>
              </a:prstGeom>
              <a:noFill/>
              <a:ln w="45720">
                <a:solidFill>
                  <a:srgbClr val="00A93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/>
                <a:r>
                  <a:rPr lang="en-US" sz="1200" b="0" strike="noStrike" spc="-1">
                    <a:solidFill>
                      <a:srgbClr val="FFFFFF"/>
                    </a:solidFill>
                    <a:latin typeface="Arial"/>
                  </a:rPr>
                  <a:t>OGDI</a:t>
                </a:r>
              </a:p>
            </p:txBody>
          </p:sp>
          <p:sp>
            <p:nvSpPr>
              <p:cNvPr id="375" name="Oval 374"/>
              <p:cNvSpPr/>
              <p:nvPr/>
            </p:nvSpPr>
            <p:spPr>
              <a:xfrm>
                <a:off x="2542680" y="3820680"/>
                <a:ext cx="1163160" cy="404280"/>
              </a:xfrm>
              <a:prstGeom prst="ellipse">
                <a:avLst/>
              </a:prstGeom>
              <a:noFill/>
              <a:ln w="45720">
                <a:solidFill>
                  <a:srgbClr val="00A93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/>
                <a:r>
                  <a:rPr lang="en-US" sz="1200" b="0" strike="noStrike" spc="-1">
                    <a:solidFill>
                      <a:srgbClr val="FFFFFF"/>
                    </a:solidFill>
                    <a:latin typeface="Arial"/>
                  </a:rPr>
                  <a:t>MUMPS</a:t>
                </a:r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6729480" y="3527640"/>
                <a:ext cx="1163160" cy="404640"/>
              </a:xfrm>
              <a:prstGeom prst="ellipse">
                <a:avLst/>
              </a:prstGeom>
              <a:noFill/>
              <a:ln w="45720">
                <a:solidFill>
                  <a:srgbClr val="00A933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pPr algn="ctr"/>
                <a:r>
                  <a:rPr lang="en-US" sz="1200" b="0" strike="noStrike" spc="-1">
                    <a:solidFill>
                      <a:srgbClr val="FFFFFF"/>
                    </a:solidFill>
                    <a:latin typeface="Arial"/>
                  </a:rPr>
                  <a:t>ARPACK</a:t>
                </a:r>
              </a:p>
            </p:txBody>
          </p:sp>
          <p:pic>
            <p:nvPicPr>
              <p:cNvPr id="377" name="Picture 376"/>
              <p:cNvPicPr/>
              <p:nvPr/>
            </p:nvPicPr>
            <p:blipFill>
              <a:blip r:embed="rId2"/>
              <a:stretch/>
            </p:blipFill>
            <p:spPr>
              <a:xfrm>
                <a:off x="6264360" y="4433760"/>
                <a:ext cx="1163160" cy="301680"/>
              </a:xfrm>
              <a:prstGeom prst="rect">
                <a:avLst/>
              </a:prstGeom>
              <a:ln w="45720">
                <a:noFill/>
              </a:ln>
            </p:spPr>
          </p:pic>
          <p:pic>
            <p:nvPicPr>
              <p:cNvPr id="378" name="Picture 377"/>
              <p:cNvPicPr/>
              <p:nvPr/>
            </p:nvPicPr>
            <p:blipFill>
              <a:blip r:embed="rId3"/>
              <a:stretch/>
            </p:blipFill>
            <p:spPr>
              <a:xfrm>
                <a:off x="3705840" y="4361400"/>
                <a:ext cx="697680" cy="770040"/>
              </a:xfrm>
              <a:prstGeom prst="rect">
                <a:avLst/>
              </a:prstGeom>
              <a:ln w="45720">
                <a:noFill/>
              </a:ln>
            </p:spPr>
          </p:pic>
          <p:pic>
            <p:nvPicPr>
              <p:cNvPr id="379" name="Picture 378"/>
              <p:cNvPicPr/>
              <p:nvPr/>
            </p:nvPicPr>
            <p:blipFill>
              <a:blip r:embed="rId4"/>
              <a:stretch/>
            </p:blipFill>
            <p:spPr>
              <a:xfrm>
                <a:off x="7892640" y="1876680"/>
                <a:ext cx="1163160" cy="278640"/>
              </a:xfrm>
              <a:prstGeom prst="rect">
                <a:avLst/>
              </a:prstGeom>
              <a:ln w="45720">
                <a:noFill/>
              </a:ln>
            </p:spPr>
          </p:pic>
          <p:pic>
            <p:nvPicPr>
              <p:cNvPr id="380" name="Picture 379"/>
              <p:cNvPicPr/>
              <p:nvPr/>
            </p:nvPicPr>
            <p:blipFill>
              <a:blip r:embed="rId5"/>
              <a:stretch/>
            </p:blipFill>
            <p:spPr>
              <a:xfrm>
                <a:off x="6264360" y="1179360"/>
                <a:ext cx="930600" cy="464760"/>
              </a:xfrm>
              <a:prstGeom prst="rect">
                <a:avLst/>
              </a:prstGeom>
              <a:ln w="45720">
                <a:noFill/>
              </a:ln>
            </p:spPr>
          </p:pic>
          <p:grpSp>
            <p:nvGrpSpPr>
              <p:cNvPr id="381" name="Group 380"/>
              <p:cNvGrpSpPr/>
              <p:nvPr/>
            </p:nvGrpSpPr>
            <p:grpSpPr>
              <a:xfrm>
                <a:off x="2818800" y="1288800"/>
                <a:ext cx="1436400" cy="404640"/>
                <a:chOff x="2818800" y="1288800"/>
                <a:chExt cx="1436400" cy="404640"/>
              </a:xfrm>
            </p:grpSpPr>
            <p:sp>
              <p:nvSpPr>
                <p:cNvPr id="382" name="Oval 381"/>
                <p:cNvSpPr/>
                <p:nvPr/>
              </p:nvSpPr>
              <p:spPr>
                <a:xfrm>
                  <a:off x="2859480" y="1288800"/>
                  <a:ext cx="1395720" cy="404640"/>
                </a:xfrm>
                <a:prstGeom prst="ellipse">
                  <a:avLst/>
                </a:prstGeom>
                <a:noFill/>
                <a:ln w="45720">
                  <a:solidFill>
                    <a:srgbClr val="00A9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/>
                  <a:r>
                    <a:rPr lang="en-US" sz="1200" b="0" strike="noStrike" spc="-1">
                      <a:solidFill>
                        <a:srgbClr val="FFFFFF"/>
                      </a:solidFill>
                      <a:latin typeface="Arial"/>
                    </a:rPr>
                    <a:t>Armadillo</a:t>
                  </a:r>
                </a:p>
              </p:txBody>
            </p:sp>
            <p:pic>
              <p:nvPicPr>
                <p:cNvPr id="383" name="Picture 382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2818800" y="1288800"/>
                  <a:ext cx="385200" cy="404640"/>
                </a:xfrm>
                <a:prstGeom prst="rect">
                  <a:avLst/>
                </a:prstGeom>
                <a:ln w="45720">
                  <a:noFill/>
                </a:ln>
              </p:spPr>
            </p:pic>
          </p:grpSp>
          <p:pic>
            <p:nvPicPr>
              <p:cNvPr id="384" name="Picture 383"/>
              <p:cNvPicPr/>
              <p:nvPr/>
            </p:nvPicPr>
            <p:blipFill>
              <a:blip r:embed="rId7"/>
              <a:stretch/>
            </p:blipFill>
            <p:spPr>
              <a:xfrm>
                <a:off x="914400" y="1701360"/>
                <a:ext cx="1395720" cy="407520"/>
              </a:xfrm>
              <a:prstGeom prst="rect">
                <a:avLst/>
              </a:prstGeom>
              <a:ln w="45720">
                <a:noFill/>
              </a:ln>
            </p:spPr>
          </p:pic>
          <p:grpSp>
            <p:nvGrpSpPr>
              <p:cNvPr id="385" name="Group 384"/>
              <p:cNvGrpSpPr/>
              <p:nvPr/>
            </p:nvGrpSpPr>
            <p:grpSpPr>
              <a:xfrm>
                <a:off x="1256760" y="3295080"/>
                <a:ext cx="1285920" cy="404640"/>
                <a:chOff x="1256760" y="3295080"/>
                <a:chExt cx="1285920" cy="404640"/>
              </a:xfrm>
            </p:grpSpPr>
            <p:sp>
              <p:nvSpPr>
                <p:cNvPr id="386" name="Oval 385"/>
                <p:cNvSpPr/>
                <p:nvPr/>
              </p:nvSpPr>
              <p:spPr>
                <a:xfrm>
                  <a:off x="1612080" y="3295080"/>
                  <a:ext cx="930600" cy="404640"/>
                </a:xfrm>
                <a:prstGeom prst="ellipse">
                  <a:avLst/>
                </a:prstGeom>
                <a:noFill/>
                <a:ln w="45720">
                  <a:solidFill>
                    <a:srgbClr val="00A9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/>
                  <a:r>
                    <a:rPr lang="en-US" sz="1200" b="0" strike="noStrike" spc="-1">
                      <a:solidFill>
                        <a:srgbClr val="FFFFFF"/>
                      </a:solidFill>
                      <a:latin typeface="Arial"/>
                    </a:rPr>
                    <a:t>ELSI</a:t>
                  </a:r>
                </a:p>
              </p:txBody>
            </p:sp>
            <p:pic>
              <p:nvPicPr>
                <p:cNvPr id="387" name="Picture 386"/>
                <p:cNvPicPr/>
                <p:nvPr/>
              </p:nvPicPr>
              <p:blipFill>
                <a:blip r:embed="rId8"/>
                <a:srcRect r="88475" b="3044"/>
                <a:stretch/>
              </p:blipFill>
              <p:spPr>
                <a:xfrm>
                  <a:off x="1256760" y="3322800"/>
                  <a:ext cx="465480" cy="366120"/>
                </a:xfrm>
                <a:prstGeom prst="rect">
                  <a:avLst/>
                </a:prstGeom>
                <a:ln w="45720">
                  <a:noFill/>
                </a:ln>
              </p:spPr>
            </p:pic>
          </p:grpSp>
          <p:grpSp>
            <p:nvGrpSpPr>
              <p:cNvPr id="388" name="Group 387"/>
              <p:cNvGrpSpPr/>
              <p:nvPr/>
            </p:nvGrpSpPr>
            <p:grpSpPr>
              <a:xfrm>
                <a:off x="4623480" y="1558080"/>
                <a:ext cx="1248840" cy="489240"/>
                <a:chOff x="4623480" y="1558080"/>
                <a:chExt cx="1248840" cy="489240"/>
              </a:xfrm>
            </p:grpSpPr>
            <p:sp>
              <p:nvSpPr>
                <p:cNvPr id="389" name="Oval 388"/>
                <p:cNvSpPr/>
                <p:nvPr/>
              </p:nvSpPr>
              <p:spPr>
                <a:xfrm>
                  <a:off x="4709520" y="1594440"/>
                  <a:ext cx="1162800" cy="404640"/>
                </a:xfrm>
                <a:prstGeom prst="ellipse">
                  <a:avLst/>
                </a:prstGeom>
                <a:noFill/>
                <a:ln w="45720">
                  <a:solidFill>
                    <a:srgbClr val="00A9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/>
                  <a:r>
                    <a:rPr lang="en-US" sz="1200" b="0" strike="noStrike" spc="-1">
                      <a:solidFill>
                        <a:srgbClr val="FFFFFF"/>
                      </a:solidFill>
                      <a:latin typeface="Arial"/>
                    </a:rPr>
                    <a:t>GTS</a:t>
                  </a:r>
                </a:p>
              </p:txBody>
            </p:sp>
            <p:pic>
              <p:nvPicPr>
                <p:cNvPr id="390" name="Picture 389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4623480" y="1558080"/>
                  <a:ext cx="481320" cy="489240"/>
                </a:xfrm>
                <a:prstGeom prst="rect">
                  <a:avLst/>
                </a:prstGeom>
                <a:ln w="45720">
                  <a:noFill/>
                </a:ln>
              </p:spPr>
            </p:pic>
          </p:grpSp>
          <p:pic>
            <p:nvPicPr>
              <p:cNvPr id="391" name="Picture 390"/>
              <p:cNvPicPr/>
              <p:nvPr/>
            </p:nvPicPr>
            <p:blipFill>
              <a:blip r:embed="rId10"/>
              <a:stretch/>
            </p:blipFill>
            <p:spPr>
              <a:xfrm>
                <a:off x="1845000" y="4201200"/>
                <a:ext cx="522000" cy="522000"/>
              </a:xfrm>
              <a:prstGeom prst="rect">
                <a:avLst/>
              </a:prstGeom>
              <a:ln w="45720">
                <a:noFill/>
              </a:ln>
            </p:spPr>
          </p:pic>
          <p:grpSp>
            <p:nvGrpSpPr>
              <p:cNvPr id="392" name="Group 391"/>
              <p:cNvGrpSpPr/>
              <p:nvPr/>
            </p:nvGrpSpPr>
            <p:grpSpPr>
              <a:xfrm>
                <a:off x="1468800" y="2378160"/>
                <a:ext cx="1257120" cy="464760"/>
                <a:chOff x="1468800" y="2378160"/>
                <a:chExt cx="1257120" cy="464760"/>
              </a:xfrm>
            </p:grpSpPr>
            <p:sp>
              <p:nvSpPr>
                <p:cNvPr id="393" name="Oval 392"/>
                <p:cNvSpPr/>
                <p:nvPr/>
              </p:nvSpPr>
              <p:spPr>
                <a:xfrm>
                  <a:off x="1687320" y="2427480"/>
                  <a:ext cx="1038600" cy="366120"/>
                </a:xfrm>
                <a:prstGeom prst="ellipse">
                  <a:avLst/>
                </a:prstGeom>
                <a:noFill/>
                <a:ln w="45720">
                  <a:solidFill>
                    <a:srgbClr val="00A9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/>
                  <a:r>
                    <a:rPr lang="en-US" sz="1200" b="0" strike="noStrike" spc="-1">
                      <a:solidFill>
                        <a:srgbClr val="FFFFFF"/>
                      </a:solidFill>
                      <a:latin typeface="Arial"/>
                    </a:rPr>
                    <a:t>GEOS</a:t>
                  </a:r>
                </a:p>
              </p:txBody>
            </p:sp>
            <p:pic>
              <p:nvPicPr>
                <p:cNvPr id="394" name="Picture 393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1468800" y="2378160"/>
                  <a:ext cx="465120" cy="464760"/>
                </a:xfrm>
                <a:prstGeom prst="rect">
                  <a:avLst/>
                </a:prstGeom>
                <a:ln w="45720">
                  <a:noFill/>
                </a:ln>
              </p:spPr>
            </p:pic>
          </p:grpSp>
          <p:pic>
            <p:nvPicPr>
              <p:cNvPr id="395" name="Picture 394"/>
              <p:cNvPicPr/>
              <p:nvPr/>
            </p:nvPicPr>
            <p:blipFill>
              <a:blip r:embed="rId12"/>
              <a:stretch/>
            </p:blipFill>
            <p:spPr>
              <a:xfrm>
                <a:off x="3473280" y="1876320"/>
                <a:ext cx="929880" cy="301680"/>
              </a:xfrm>
              <a:prstGeom prst="rect">
                <a:avLst/>
              </a:prstGeom>
              <a:ln w="45720">
                <a:noFill/>
              </a:ln>
            </p:spPr>
          </p:pic>
          <p:pic>
            <p:nvPicPr>
              <p:cNvPr id="396" name="Picture 395"/>
              <p:cNvPicPr/>
              <p:nvPr/>
            </p:nvPicPr>
            <p:blipFill>
              <a:blip r:embed="rId13"/>
              <a:stretch/>
            </p:blipFill>
            <p:spPr>
              <a:xfrm>
                <a:off x="8247960" y="3344760"/>
                <a:ext cx="896040" cy="784440"/>
              </a:xfrm>
              <a:prstGeom prst="rect">
                <a:avLst/>
              </a:prstGeom>
              <a:ln w="45720">
                <a:noFill/>
              </a:ln>
            </p:spPr>
          </p:pic>
          <p:pic>
            <p:nvPicPr>
              <p:cNvPr id="397" name="Picture 396"/>
              <p:cNvPicPr/>
              <p:nvPr/>
            </p:nvPicPr>
            <p:blipFill>
              <a:blip r:embed="rId14"/>
              <a:stretch/>
            </p:blipFill>
            <p:spPr>
              <a:xfrm>
                <a:off x="7427520" y="2594160"/>
                <a:ext cx="1113480" cy="444600"/>
              </a:xfrm>
              <a:prstGeom prst="rect">
                <a:avLst/>
              </a:prstGeom>
              <a:ln w="45720">
                <a:noFill/>
              </a:ln>
            </p:spPr>
          </p:pic>
          <p:pic>
            <p:nvPicPr>
              <p:cNvPr id="398" name="Picture 397"/>
              <p:cNvPicPr/>
              <p:nvPr/>
            </p:nvPicPr>
            <p:blipFill>
              <a:blip r:embed="rId15"/>
              <a:stretch/>
            </p:blipFill>
            <p:spPr>
              <a:xfrm>
                <a:off x="5118480" y="4434840"/>
                <a:ext cx="680760" cy="696600"/>
              </a:xfrm>
              <a:prstGeom prst="rect">
                <a:avLst/>
              </a:prstGeom>
              <a:ln w="45720">
                <a:noFill/>
              </a:ln>
            </p:spPr>
          </p:pic>
          <p:grpSp>
            <p:nvGrpSpPr>
              <p:cNvPr id="399" name="Group 398"/>
              <p:cNvGrpSpPr/>
              <p:nvPr/>
            </p:nvGrpSpPr>
            <p:grpSpPr>
              <a:xfrm>
                <a:off x="6351120" y="1869480"/>
                <a:ext cx="1149480" cy="474120"/>
                <a:chOff x="6351120" y="1869480"/>
                <a:chExt cx="1149480" cy="474120"/>
              </a:xfrm>
            </p:grpSpPr>
            <p:sp>
              <p:nvSpPr>
                <p:cNvPr id="400" name="Oval 399"/>
                <p:cNvSpPr/>
                <p:nvPr/>
              </p:nvSpPr>
              <p:spPr>
                <a:xfrm>
                  <a:off x="6570360" y="1883880"/>
                  <a:ext cx="930240" cy="404280"/>
                </a:xfrm>
                <a:prstGeom prst="ellipse">
                  <a:avLst/>
                </a:prstGeom>
                <a:noFill/>
                <a:ln w="45720">
                  <a:solidFill>
                    <a:srgbClr val="00A933"/>
                  </a:solidFill>
                  <a:round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5000" rIns="90000" bIns="45000" anchor="ctr">
                  <a:noAutofit/>
                </a:bodyPr>
                <a:lstStyle/>
                <a:p>
                  <a:pPr algn="ctr"/>
                  <a:r>
                    <a:rPr lang="en-US" sz="1200" b="0" strike="noStrike" spc="-1">
                      <a:solidFill>
                        <a:srgbClr val="FFFFFF"/>
                      </a:solidFill>
                      <a:latin typeface="Arial"/>
                    </a:rPr>
                    <a:t>TA-Lib</a:t>
                  </a:r>
                </a:p>
              </p:txBody>
            </p:sp>
            <p:pic>
              <p:nvPicPr>
                <p:cNvPr id="401" name="Picture 400"/>
                <p:cNvPicPr/>
                <p:nvPr/>
              </p:nvPicPr>
              <p:blipFill>
                <a:blip r:embed="rId16"/>
                <a:stretch/>
              </p:blipFill>
              <p:spPr>
                <a:xfrm>
                  <a:off x="6351120" y="1869480"/>
                  <a:ext cx="474480" cy="474120"/>
                </a:xfrm>
                <a:prstGeom prst="rect">
                  <a:avLst/>
                </a:prstGeom>
                <a:ln w="45720">
                  <a:noFill/>
                </a:ln>
              </p:spPr>
            </p:pic>
          </p:grpSp>
        </p:grpSp>
        <p:grpSp>
          <p:nvGrpSpPr>
            <p:cNvPr id="402" name="Group 401"/>
            <p:cNvGrpSpPr/>
            <p:nvPr/>
          </p:nvGrpSpPr>
          <p:grpSpPr>
            <a:xfrm>
              <a:off x="7427520" y="5094720"/>
              <a:ext cx="775080" cy="313200"/>
              <a:chOff x="7427520" y="5094720"/>
              <a:chExt cx="775080" cy="313200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7427520" y="5094720"/>
                <a:ext cx="775080" cy="313200"/>
              </a:xfrm>
              <a:prstGeom prst="rect">
                <a:avLst/>
              </a:prstGeom>
              <a:solidFill>
                <a:srgbClr val="FFFFFF"/>
              </a:solidFill>
              <a:ln w="4572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5000" rIns="90000" bIns="45000" anchor="ctr">
                <a:noAutofit/>
              </a:bodyPr>
              <a:lstStyle/>
              <a:p>
                <a:endParaRPr lang="en-US" sz="1200" b="0" strike="noStrike" spc="-1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404" name="Picture 403"/>
              <p:cNvPicPr/>
              <p:nvPr/>
            </p:nvPicPr>
            <p:blipFill>
              <a:blip r:embed="rId17"/>
              <a:stretch/>
            </p:blipFill>
            <p:spPr>
              <a:xfrm>
                <a:off x="7427520" y="5094720"/>
                <a:ext cx="775080" cy="313200"/>
              </a:xfrm>
              <a:prstGeom prst="rect">
                <a:avLst/>
              </a:prstGeom>
              <a:ln w="45720">
                <a:noFill/>
              </a:ln>
            </p:spPr>
          </p:pic>
        </p:grpSp>
        <p:pic>
          <p:nvPicPr>
            <p:cNvPr id="405" name="Picture 404"/>
            <p:cNvPicPr/>
            <p:nvPr/>
          </p:nvPicPr>
          <p:blipFill>
            <a:blip r:embed="rId18"/>
            <a:stretch/>
          </p:blipFill>
          <p:spPr>
            <a:xfrm>
              <a:off x="8590680" y="5002560"/>
              <a:ext cx="484200" cy="483840"/>
            </a:xfrm>
            <a:prstGeom prst="rect">
              <a:avLst/>
            </a:prstGeom>
            <a:ln w="4572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Numerical Libraries</a:t>
            </a: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Try to use libraries widely used and still active / supported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Most issues were identified and fixed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Community support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Test different libraries if available and check performance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Performance may differ depending on usage, hardware, etc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Use libraries built / tuned for your hardware architecture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Box 407"/>
          <p:cNvSpPr txBox="1"/>
          <p:nvPr/>
        </p:nvSpPr>
        <p:spPr>
          <a:xfrm>
            <a:off x="503640" y="1161720"/>
            <a:ext cx="9068760" cy="319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Thank you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Using Compiler Flags – Runtime</a:t>
            </a: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03640" y="858240"/>
            <a:ext cx="9068760" cy="4170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-g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embed debug information to the binary (parts of the source itself)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-fcheck=bounds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(gfortran) check array indices are within the declared range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-check bounds / -CB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 (Intel)</a:t>
            </a:r>
          </a:p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-fcheck=all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(gfortran) checks for invalid modification of loop iteration variables, memory allocation, bounds, etc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/>
          </p:nvPr>
        </p:nvSpPr>
        <p:spPr>
          <a:xfrm>
            <a:off x="503640" y="858240"/>
            <a:ext cx="9068760" cy="970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  <a:ea typeface="Noto Sans CJK SC"/>
              </a:rPr>
              <a:t>-ftrapv : (gnu C/C++)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detects integer overflow and abort the program</a:t>
            </a: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0">
              <a:spcBef>
                <a:spcPts val="1414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0">
              <a:spcBef>
                <a:spcPts val="1414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  <a:p>
            <a:pPr marL="432000" indent="0">
              <a:spcBef>
                <a:spcPts val="145"/>
              </a:spcBef>
              <a:buNone/>
            </a:pPr>
            <a:endParaRPr lang="en-US" sz="2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504000" y="2827800"/>
            <a:ext cx="9068760" cy="251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5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FFFFFF"/>
                </a:solidFill>
                <a:latin typeface="Noto Sans Mono"/>
              </a:rPr>
              <a:t>-ffpe-trap=invalid,zero,...</a:t>
            </a:r>
            <a:r>
              <a:rPr lang="en-US" sz="2200" b="0" strike="noStrike" spc="-1">
                <a:solidFill>
                  <a:srgbClr val="FFFFFF"/>
                </a:solidFill>
                <a:latin typeface="Arial"/>
              </a:rPr>
              <a:t> : (gfortran, gcc by default) detects and aborts the program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invalid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: invalid floating point operation  </a:t>
            </a:r>
            <a:r>
              <a:rPr lang="en-US" sz="1800" b="0" strike="noStrike" spc="-1">
                <a:solidFill>
                  <a:srgbClr val="FF8000"/>
                </a:solidFill>
                <a:latin typeface="Noto Sans Mono"/>
                <a:ea typeface="Arial"/>
              </a:rPr>
              <a:t>√-1</a:t>
            </a:r>
            <a:endParaRPr lang="en-US" sz="1800" b="0" strike="noStrike" spc="-1">
              <a:solidFill>
                <a:srgbClr val="FFFFFF"/>
              </a:solidFill>
              <a:latin typeface="Arial"/>
            </a:endParaRP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zero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: division by zero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overflow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: overflow in a floating point operation</a:t>
            </a:r>
          </a:p>
          <a:p>
            <a:pPr marL="864000" lvl="1" indent="-324000">
              <a:spcBef>
                <a:spcPts val="145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FFFFFF"/>
                </a:solidFill>
                <a:latin typeface="Noto Sans Mono"/>
              </a:rPr>
              <a:t>underflow</a:t>
            </a:r>
            <a:r>
              <a:rPr lang="en-US" sz="1800" b="0" strike="noStrike" spc="-1">
                <a:solidFill>
                  <a:srgbClr val="FFFFFF"/>
                </a:solidFill>
                <a:latin typeface="Arial"/>
              </a:rPr>
              <a:t>: underflow in a floating point operation etc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title"/>
          </p:nvPr>
        </p:nvSpPr>
        <p:spPr>
          <a:xfrm>
            <a:off x="503640" y="153720"/>
            <a:ext cx="9068760" cy="688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en-US" sz="3200" b="0" strike="noStrike" spc="-1">
                <a:solidFill>
                  <a:srgbClr val="FFFFFF"/>
                </a:solidFill>
                <a:latin typeface="Arial"/>
                <a:ea typeface="Noto Sans CJK SC"/>
              </a:rPr>
              <a:t>Using Compiler Flags </a:t>
            </a:r>
            <a:r>
              <a:rPr lang="en-US" sz="3200" b="0" strike="noStrike" spc="-1">
                <a:solidFill>
                  <a:srgbClr val="FFFFFF"/>
                </a:solidFill>
                <a:latin typeface="Arial"/>
              </a:rPr>
              <a:t>– Runtime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7533864" y="4104999"/>
            <a:ext cx="1800000" cy="508680"/>
            <a:chOff x="7772400" y="4353480"/>
            <a:chExt cx="1800000" cy="508680"/>
          </a:xfrm>
        </p:grpSpPr>
        <p:sp>
          <p:nvSpPr>
            <p:cNvPr id="68" name="Speech Bubble: Rectangle with Corners Rounded 67"/>
            <p:cNvSpPr/>
            <p:nvPr/>
          </p:nvSpPr>
          <p:spPr>
            <a:xfrm>
              <a:off x="7772400" y="4353480"/>
              <a:ext cx="1800000" cy="508680"/>
            </a:xfrm>
            <a:prstGeom prst="wedgeRoundRectCallout">
              <a:avLst>
                <a:gd name="adj1" fmla="val -96189"/>
                <a:gd name="adj2" fmla="val 16050"/>
                <a:gd name="adj3" fmla="val 16667"/>
              </a:avLst>
            </a:prstGeom>
            <a:solidFill>
              <a:srgbClr val="000000"/>
            </a:solidFill>
            <a:ln w="4572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endParaRPr lang="en-US" sz="1200" b="0" strike="noStrike" spc="-1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69" name="Picture 68"/>
            <p:cNvPicPr/>
            <p:nvPr/>
          </p:nvPicPr>
          <p:blipFill>
            <a:blip r:embed="rId2"/>
            <a:stretch/>
          </p:blipFill>
          <p:spPr>
            <a:xfrm>
              <a:off x="7957080" y="4353480"/>
              <a:ext cx="1536120" cy="436680"/>
            </a:xfrm>
            <a:prstGeom prst="rect">
              <a:avLst/>
            </a:prstGeom>
            <a:ln w="45720">
              <a:noFill/>
            </a:ln>
          </p:spPr>
        </p:pic>
      </p:grpSp>
      <p:pic>
        <p:nvPicPr>
          <p:cNvPr id="71" name="Picture 70"/>
          <p:cNvPicPr/>
          <p:nvPr/>
        </p:nvPicPr>
        <p:blipFill>
          <a:blip r:embed="rId3"/>
          <a:stretch/>
        </p:blipFill>
        <p:spPr>
          <a:xfrm>
            <a:off x="5844600" y="1335600"/>
            <a:ext cx="1600200" cy="1240920"/>
          </a:xfrm>
          <a:prstGeom prst="rect">
            <a:avLst/>
          </a:prstGeom>
          <a:ln w="45720">
            <a:noFill/>
          </a:ln>
        </p:spPr>
      </p:pic>
      <p:pic>
        <p:nvPicPr>
          <p:cNvPr id="72" name="Picture 71"/>
          <p:cNvPicPr/>
          <p:nvPr/>
        </p:nvPicPr>
        <p:blipFill>
          <a:blip r:embed="rId4"/>
          <a:stretch/>
        </p:blipFill>
        <p:spPr>
          <a:xfrm>
            <a:off x="2381400" y="1371600"/>
            <a:ext cx="1418400" cy="1143000"/>
          </a:xfrm>
          <a:prstGeom prst="rect">
            <a:avLst/>
          </a:prstGeom>
          <a:ln w="45720">
            <a:noFill/>
          </a:ln>
        </p:spPr>
      </p:pic>
      <p:sp>
        <p:nvSpPr>
          <p:cNvPr id="73" name="TextBox 72"/>
          <p:cNvSpPr txBox="1"/>
          <p:nvPr/>
        </p:nvSpPr>
        <p:spPr>
          <a:xfrm>
            <a:off x="2327760" y="2539080"/>
            <a:ext cx="1594440" cy="261000"/>
          </a:xfrm>
          <a:prstGeom prst="rect">
            <a:avLst/>
          </a:prstGeom>
          <a:noFill/>
          <a:ln w="4572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200" b="0" strike="noStrike" spc="-1">
                <a:solidFill>
                  <a:srgbClr val="FFFFFF"/>
                </a:solidFill>
                <a:latin typeface="Arial"/>
              </a:rPr>
              <a:t>Odometer analogy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38431</TotalTime>
  <Words>6714</Words>
  <Application>Microsoft Office PowerPoint</Application>
  <PresentationFormat>Custom</PresentationFormat>
  <Paragraphs>1111</Paragraphs>
  <Slides>78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Calibri</vt:lpstr>
      <vt:lpstr>DejaVu Sans</vt:lpstr>
      <vt:lpstr>Noto Sans Mono</vt:lpstr>
      <vt:lpstr>Symbol</vt:lpstr>
      <vt:lpstr>Times New Roman</vt:lpstr>
      <vt:lpstr>Wingdings</vt:lpstr>
      <vt:lpstr>Office Theme</vt:lpstr>
      <vt:lpstr>PowerPoint Presentation</vt:lpstr>
      <vt:lpstr>WARNING!</vt:lpstr>
      <vt:lpstr>Overview</vt:lpstr>
      <vt:lpstr>Debugging</vt:lpstr>
      <vt:lpstr>PowerPoint Presentation</vt:lpstr>
      <vt:lpstr>Using Compiler Flags</vt:lpstr>
      <vt:lpstr>Using Compiler Flags – Compile time</vt:lpstr>
      <vt:lpstr>Using Compiler Flags – Runtime</vt:lpstr>
      <vt:lpstr>Using Compiler Flags – Runtime</vt:lpstr>
      <vt:lpstr>Using Compiler Flags</vt:lpstr>
      <vt:lpstr>Debug support from MPI Compilers</vt:lpstr>
      <vt:lpstr>PowerPoint Presentation</vt:lpstr>
      <vt:lpstr>Debugger Basics</vt:lpstr>
      <vt:lpstr>PowerPoint Presentation</vt:lpstr>
      <vt:lpstr>gdb</vt:lpstr>
      <vt:lpstr>Serial debugging with gdb</vt:lpstr>
      <vt:lpstr>Serial debugging with gdb</vt:lpstr>
      <vt:lpstr>Useful gdb Commands</vt:lpstr>
      <vt:lpstr>Useful gdb Commands</vt:lpstr>
      <vt:lpstr>Core Dump Analysis</vt:lpstr>
      <vt:lpstr>PowerPoint Presentation</vt:lpstr>
      <vt:lpstr>PowerPoint Presentation</vt:lpstr>
      <vt:lpstr>Parallel (MPI) Debugging</vt:lpstr>
      <vt:lpstr>Parallel Debugging with gdb</vt:lpstr>
      <vt:lpstr>Interactive Parallel Debugging with gdb</vt:lpstr>
      <vt:lpstr>Interactive parallel debugging with gdb</vt:lpstr>
      <vt:lpstr>Interactive parallel debugging with gdb</vt:lpstr>
      <vt:lpstr>Interactive parallel debugging with gdb</vt:lpstr>
      <vt:lpstr>Interactive parallel debugging with gdb</vt:lpstr>
      <vt:lpstr>Interactive parallel debugging with gdb</vt:lpstr>
      <vt:lpstr>PowerPoint Presentation</vt:lpstr>
      <vt:lpstr>Non-interactive Parallel Debugging with gdb</vt:lpstr>
      <vt:lpstr>Non-interactive Parallel Debugging with gdb</vt:lpstr>
      <vt:lpstr>PowerPoint Presentation</vt:lpstr>
      <vt:lpstr>Totalview</vt:lpstr>
      <vt:lpstr>TotalView</vt:lpstr>
      <vt:lpstr>TotalView</vt:lpstr>
      <vt:lpstr>DDT</vt:lpstr>
      <vt:lpstr>PowerPoint Presentation</vt:lpstr>
      <vt:lpstr>CUDA Debugging with gdb</vt:lpstr>
      <vt:lpstr>Intel Inspector</vt:lpstr>
      <vt:lpstr>PowerPoint Presentation</vt:lpstr>
      <vt:lpstr>Language Specific Debuggers</vt:lpstr>
      <vt:lpstr>Python Debugging</vt:lpstr>
      <vt:lpstr>R debugging</vt:lpstr>
      <vt:lpstr>PowerPoint Presentation</vt:lpstr>
      <vt:lpstr>Profiling and Tuning</vt:lpstr>
      <vt:lpstr>PowerPoint Presentation</vt:lpstr>
      <vt:lpstr>PowerPoint Presentation</vt:lpstr>
      <vt:lpstr>GNU Profiler - gprof</vt:lpstr>
      <vt:lpstr>TAU (Tuning and Analysis Utilities)</vt:lpstr>
      <vt:lpstr>TAU</vt:lpstr>
      <vt:lpstr>TAU</vt:lpstr>
      <vt:lpstr>PowerPoint Presentation</vt:lpstr>
      <vt:lpstr>TAU</vt:lpstr>
      <vt:lpstr>Intel Advisor (FREE)</vt:lpstr>
      <vt:lpstr>Intel Advisor</vt:lpstr>
      <vt:lpstr>Intel Vtune (FREE)</vt:lpstr>
      <vt:lpstr>Intel Trace Analyzer (FREE)</vt:lpstr>
      <vt:lpstr>Profiling Python</vt:lpstr>
      <vt:lpstr>Profiling Python</vt:lpstr>
      <vt:lpstr>Profiling Python</vt:lpstr>
      <vt:lpstr>Profiling R</vt:lpstr>
      <vt:lpstr>PowerPoint Presentation</vt:lpstr>
      <vt:lpstr>Tuning Applications</vt:lpstr>
      <vt:lpstr>Use Compiler Flags</vt:lpstr>
      <vt:lpstr>Use Compiler Flags</vt:lpstr>
      <vt:lpstr>Modular Assembly Quality Analyzer and Optimizer (MAQAO)</vt:lpstr>
      <vt:lpstr>MAQAO</vt:lpstr>
      <vt:lpstr>PowerPoint Presentation</vt:lpstr>
      <vt:lpstr>PowerPoint Presentation</vt:lpstr>
      <vt:lpstr>PowerPoint Presentation</vt:lpstr>
      <vt:lpstr>Try Different Compilers</vt:lpstr>
      <vt:lpstr>Use Performance Optimized Libraries</vt:lpstr>
      <vt:lpstr>Numerical Libraries</vt:lpstr>
      <vt:lpstr>Numerical Libraries</vt:lpstr>
      <vt:lpstr>Numerical Libraries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MaddumageDon, Prasad H</cp:lastModifiedBy>
  <cp:revision>605</cp:revision>
  <dcterms:created xsi:type="dcterms:W3CDTF">2022-06-20T15:25:32Z</dcterms:created>
  <dcterms:modified xsi:type="dcterms:W3CDTF">2023-06-28T04:22:09Z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11611820-e928-481a-8f57-1dcba7255fb8</vt:lpwstr>
  </property>
  <property fmtid="{D5CDD505-2E9C-101B-9397-08002B2CF9AE}" pid="3" name="MSIP_Label_4b9664e8-5bac-43dd-9fd7-fd5d06fe239a_Enabled">
    <vt:lpwstr>true</vt:lpwstr>
  </property>
  <property fmtid="{D5CDD505-2E9C-101B-9397-08002B2CF9AE}" pid="4" name="MSIP_Label_4b9664e8-5bac-43dd-9fd7-fd5d06fe239a_SetDate">
    <vt:lpwstr>2023-06-28T03:52:04Z</vt:lpwstr>
  </property>
  <property fmtid="{D5CDD505-2E9C-101B-9397-08002B2CF9AE}" pid="5" name="MSIP_Label_4b9664e8-5bac-43dd-9fd7-fd5d06fe239a_Method">
    <vt:lpwstr>Privileged</vt:lpwstr>
  </property>
  <property fmtid="{D5CDD505-2E9C-101B-9397-08002B2CF9AE}" pid="6" name="MSIP_Label_4b9664e8-5bac-43dd-9fd7-fd5d06fe239a_Name">
    <vt:lpwstr>Non-Corning</vt:lpwstr>
  </property>
  <property fmtid="{D5CDD505-2E9C-101B-9397-08002B2CF9AE}" pid="7" name="MSIP_Label_4b9664e8-5bac-43dd-9fd7-fd5d06fe239a_SiteId">
    <vt:lpwstr>b36a1e05-4a62-442b-83cf-dbdd6d7810e4</vt:lpwstr>
  </property>
  <property fmtid="{D5CDD505-2E9C-101B-9397-08002B2CF9AE}" pid="8" name="MSIP_Label_4b9664e8-5bac-43dd-9fd7-fd5d06fe239a_ActionId">
    <vt:lpwstr>80065c67-c5de-4587-9ea6-9e4d0020070c</vt:lpwstr>
  </property>
  <property fmtid="{D5CDD505-2E9C-101B-9397-08002B2CF9AE}" pid="9" name="MSIP_Label_4b9664e8-5bac-43dd-9fd7-fd5d06fe239a_ContentBits">
    <vt:lpwstr>0</vt:lpwstr>
  </property>
  <property fmtid="{D5CDD505-2E9C-101B-9397-08002B2CF9AE}" pid="10" name="CorningFullClassification">
    <vt:lpwstr>TitusReset-MIP</vt:lpwstr>
  </property>
  <property fmtid="{D5CDD505-2E9C-101B-9397-08002B2CF9AE}" pid="11" name="_AdHocReviewCycleID">
    <vt:i4>456398094</vt:i4>
  </property>
  <property fmtid="{D5CDD505-2E9C-101B-9397-08002B2CF9AE}" pid="12" name="_NewReviewCycle">
    <vt:lpwstr/>
  </property>
  <property fmtid="{D5CDD505-2E9C-101B-9397-08002B2CF9AE}" pid="13" name="_EmailSubject">
    <vt:lpwstr>Slides</vt:lpwstr>
  </property>
  <property fmtid="{D5CDD505-2E9C-101B-9397-08002B2CF9AE}" pid="14" name="_AuthorEmail">
    <vt:lpwstr>MaddumagPH@corning.com</vt:lpwstr>
  </property>
  <property fmtid="{D5CDD505-2E9C-101B-9397-08002B2CF9AE}" pid="15" name="_AuthorEmailDisplayName">
    <vt:lpwstr>MaddumageDon, Prasad H</vt:lpwstr>
  </property>
</Properties>
</file>