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47"/>
  </p:notesMasterIdLst>
  <p:sldIdLst>
    <p:sldId id="922" r:id="rId5"/>
    <p:sldId id="926" r:id="rId6"/>
    <p:sldId id="263" r:id="rId7"/>
    <p:sldId id="931" r:id="rId8"/>
    <p:sldId id="933" r:id="rId9"/>
    <p:sldId id="932" r:id="rId10"/>
    <p:sldId id="927" r:id="rId11"/>
    <p:sldId id="937" r:id="rId12"/>
    <p:sldId id="945" r:id="rId13"/>
    <p:sldId id="947" r:id="rId14"/>
    <p:sldId id="948" r:id="rId15"/>
    <p:sldId id="940" r:id="rId16"/>
    <p:sldId id="941" r:id="rId17"/>
    <p:sldId id="955" r:id="rId18"/>
    <p:sldId id="942" r:id="rId19"/>
    <p:sldId id="943" r:id="rId20"/>
    <p:sldId id="953" r:id="rId21"/>
    <p:sldId id="954" r:id="rId22"/>
    <p:sldId id="952" r:id="rId23"/>
    <p:sldId id="944" r:id="rId24"/>
    <p:sldId id="946" r:id="rId25"/>
    <p:sldId id="935" r:id="rId26"/>
    <p:sldId id="950" r:id="rId27"/>
    <p:sldId id="951" r:id="rId28"/>
    <p:sldId id="939" r:id="rId29"/>
    <p:sldId id="949" r:id="rId30"/>
    <p:sldId id="956" r:id="rId31"/>
    <p:sldId id="958" r:id="rId32"/>
    <p:sldId id="938" r:id="rId33"/>
    <p:sldId id="934" r:id="rId34"/>
    <p:sldId id="959" r:id="rId35"/>
    <p:sldId id="960" r:id="rId36"/>
    <p:sldId id="936" r:id="rId37"/>
    <p:sldId id="961" r:id="rId38"/>
    <p:sldId id="966" r:id="rId39"/>
    <p:sldId id="965" r:id="rId40"/>
    <p:sldId id="962" r:id="rId41"/>
    <p:sldId id="963" r:id="rId42"/>
    <p:sldId id="964" r:id="rId43"/>
    <p:sldId id="930" r:id="rId44"/>
    <p:sldId id="928" r:id="rId45"/>
    <p:sldId id="929"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5907BE-DF6B-45E0-A28C-31B97DB865FB}">
          <p14:sldIdLst>
            <p14:sldId id="922"/>
            <p14:sldId id="926"/>
            <p14:sldId id="263"/>
            <p14:sldId id="931"/>
            <p14:sldId id="933"/>
            <p14:sldId id="932"/>
            <p14:sldId id="927"/>
            <p14:sldId id="937"/>
            <p14:sldId id="945"/>
            <p14:sldId id="947"/>
            <p14:sldId id="948"/>
            <p14:sldId id="940"/>
            <p14:sldId id="941"/>
            <p14:sldId id="955"/>
            <p14:sldId id="942"/>
            <p14:sldId id="943"/>
            <p14:sldId id="953"/>
            <p14:sldId id="954"/>
            <p14:sldId id="952"/>
            <p14:sldId id="944"/>
            <p14:sldId id="946"/>
            <p14:sldId id="935"/>
            <p14:sldId id="950"/>
            <p14:sldId id="951"/>
            <p14:sldId id="939"/>
            <p14:sldId id="949"/>
            <p14:sldId id="956"/>
            <p14:sldId id="958"/>
            <p14:sldId id="938"/>
            <p14:sldId id="934"/>
            <p14:sldId id="959"/>
            <p14:sldId id="960"/>
            <p14:sldId id="936"/>
            <p14:sldId id="961"/>
            <p14:sldId id="966"/>
            <p14:sldId id="965"/>
            <p14:sldId id="962"/>
            <p14:sldId id="963"/>
            <p14:sldId id="964"/>
            <p14:sldId id="930"/>
            <p14:sldId id="928"/>
            <p14:sldId id="929"/>
          </p14:sldIdLst>
        </p14:section>
      </p14:sectionLst>
    </p:ext>
    <p:ext uri="{EFAFB233-063F-42B5-8137-9DF3F51BA10A}">
      <p15:sldGuideLst xmlns:p15="http://schemas.microsoft.com/office/powerpoint/2012/main">
        <p15:guide id="1" orient="horz" pos="1480" userDrawn="1">
          <p15:clr>
            <a:srgbClr val="A4A3A4"/>
          </p15:clr>
        </p15:guide>
        <p15:guide id="2" pos="65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er, Samantha Lorraine" initials="WL" lastIdx="6" clrIdx="0">
    <p:extLst>
      <p:ext uri="{19B8F6BF-5375-455C-9EA6-DF929625EA0E}">
        <p15:presenceInfo xmlns:p15="http://schemas.microsoft.com/office/powerpoint/2012/main" userId="S::slw5581@psu.edu::6c8eadad-f083-4f3c-9cac-d7d1d35243b9" providerId="AD"/>
      </p:ext>
    </p:extLst>
  </p:cmAuthor>
  <p:cmAuthor id="2" name="Walther, Scott S" initials="WSS" lastIdx="2" clrIdx="1">
    <p:extLst>
      <p:ext uri="{19B8F6BF-5375-455C-9EA6-DF929625EA0E}">
        <p15:presenceInfo xmlns:p15="http://schemas.microsoft.com/office/powerpoint/2012/main" userId="S::ssw5279@psu.edu::767be701-49b7-4c9f-b333-29093c992907" providerId="AD"/>
      </p:ext>
    </p:extLst>
  </p:cmAuthor>
  <p:cmAuthor id="3" name="Figurelle, Wayne" initials="FW" lastIdx="2" clrIdx="2">
    <p:extLst>
      <p:ext uri="{19B8F6BF-5375-455C-9EA6-DF929625EA0E}">
        <p15:presenceInfo xmlns:p15="http://schemas.microsoft.com/office/powerpoint/2012/main" userId="S::wff3@psu.edu::59a380a3-6052-47e2-b675-4c549c4832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9E"/>
    <a:srgbClr val="7DC10F"/>
    <a:srgbClr val="71AD47"/>
    <a:srgbClr val="4CC58D"/>
    <a:srgbClr val="5B9BD5"/>
    <a:srgbClr val="FCF7F5"/>
    <a:srgbClr val="325D9B"/>
    <a:srgbClr val="315C9A"/>
    <a:srgbClr val="BFC9DA"/>
    <a:srgbClr val="FEF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89"/>
    <p:restoredTop sz="71648"/>
  </p:normalViewPr>
  <p:slideViewPr>
    <p:cSldViewPr snapToGrid="0">
      <p:cViewPr varScale="1">
        <p:scale>
          <a:sx n="70" d="100"/>
          <a:sy n="70" d="100"/>
        </p:scale>
        <p:origin x="1360" y="176"/>
      </p:cViewPr>
      <p:guideLst>
        <p:guide orient="horz" pos="1480"/>
        <p:guide pos="65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164DE-7B3A-8D4A-AB51-76B40297FAA5}" type="doc">
      <dgm:prSet loTypeId="urn:microsoft.com/office/officeart/2005/8/layout/pyramid3" loCatId="" qsTypeId="urn:microsoft.com/office/officeart/2005/8/quickstyle/simple1" qsCatId="simple" csTypeId="urn:microsoft.com/office/officeart/2005/8/colors/colorful5" csCatId="colorful" phldr="1"/>
      <dgm:spPr/>
    </dgm:pt>
    <dgm:pt modelId="{F8957613-936E-AB46-9256-30C0088D38BC}">
      <dgm:prSet phldrT="[Text]" custT="1"/>
      <dgm:spPr/>
      <dgm:t>
        <a:bodyPr/>
        <a:lstStyle/>
        <a:p>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Systems</a:t>
          </a:r>
        </a:p>
      </dgm:t>
    </dgm:pt>
    <dgm:pt modelId="{C73964A6-9103-8F4A-A49A-0A4866739B2B}" type="parTrans" cxnId="{84C479FB-27BA-AC4A-9C05-774D574AC18B}">
      <dgm:prSet/>
      <dgm:spPr/>
      <dgm:t>
        <a:bodyPr/>
        <a:lstStyle/>
        <a:p>
          <a:endParaRPr lang="en-US"/>
        </a:p>
      </dgm:t>
    </dgm:pt>
    <dgm:pt modelId="{5138D237-0A34-1940-98B1-FA58E61BF969}" type="sibTrans" cxnId="{84C479FB-27BA-AC4A-9C05-774D574AC18B}">
      <dgm:prSet/>
      <dgm:spPr/>
      <dgm:t>
        <a:bodyPr/>
        <a:lstStyle/>
        <a:p>
          <a:endParaRPr lang="en-US"/>
        </a:p>
      </dgm:t>
    </dgm:pt>
    <dgm:pt modelId="{FB22E1BB-72F5-714A-B4FD-983A46D5E3B3}">
      <dgm:prSet phldrT="[Text]" custT="1"/>
      <dgm:spPr/>
      <dgm:t>
        <a:bodyPr/>
        <a:lstStyle/>
        <a:p>
          <a:r>
            <a:rPr lang="en-US" sz="3200" dirty="0">
              <a:latin typeface="Verdana" panose="020B0604030504040204" pitchFamily="34" charset="0"/>
              <a:ea typeface="Verdana" panose="020B0604030504040204" pitchFamily="34" charset="0"/>
              <a:cs typeface="Verdana" panose="020B0604030504040204" pitchFamily="34" charset="0"/>
            </a:rPr>
            <a:t>Service Providers</a:t>
          </a:r>
        </a:p>
      </dgm:t>
    </dgm:pt>
    <dgm:pt modelId="{23F5E6C9-1450-854B-8D92-D80CA61E1D95}" type="parTrans" cxnId="{62EAE2AD-2E99-484B-94B7-BDB4B1AEFCEB}">
      <dgm:prSet/>
      <dgm:spPr/>
      <dgm:t>
        <a:bodyPr/>
        <a:lstStyle/>
        <a:p>
          <a:endParaRPr lang="en-US"/>
        </a:p>
      </dgm:t>
    </dgm:pt>
    <dgm:pt modelId="{B89E96A3-FF51-684E-AF9A-0F98B2263751}" type="sibTrans" cxnId="{62EAE2AD-2E99-484B-94B7-BDB4B1AEFCEB}">
      <dgm:prSet/>
      <dgm:spPr/>
      <dgm:t>
        <a:bodyPr/>
        <a:lstStyle/>
        <a:p>
          <a:endParaRPr lang="en-US"/>
        </a:p>
      </dgm:t>
    </dgm:pt>
    <dgm:pt modelId="{10421D39-0382-8146-8235-36CB9918012A}">
      <dgm:prSet phldrT="[Text]" custT="1"/>
      <dgm:spPr/>
      <dgm:t>
        <a:bodyPr/>
        <a:lstStyle/>
        <a:p>
          <a:r>
            <a:rPr lang="en-US" sz="2800" dirty="0">
              <a:latin typeface="Verdana" panose="020B0604030504040204" pitchFamily="34" charset="0"/>
              <a:ea typeface="Verdana" panose="020B0604030504040204" pitchFamily="34" charset="0"/>
              <a:cs typeface="Verdana" panose="020B0604030504040204" pitchFamily="34" charset="0"/>
            </a:rPr>
            <a:t>Technologies</a:t>
          </a:r>
        </a:p>
      </dgm:t>
    </dgm:pt>
    <dgm:pt modelId="{56408451-411D-BA47-896F-1F456CDA1ED0}" type="parTrans" cxnId="{FD90714A-5DD2-264A-A74B-2A87A5DB3ACF}">
      <dgm:prSet/>
      <dgm:spPr/>
      <dgm:t>
        <a:bodyPr/>
        <a:lstStyle/>
        <a:p>
          <a:endParaRPr lang="en-US"/>
        </a:p>
      </dgm:t>
    </dgm:pt>
    <dgm:pt modelId="{22450A97-0BCC-3746-AEA0-168DCD308D5A}" type="sibTrans" cxnId="{FD90714A-5DD2-264A-A74B-2A87A5DB3ACF}">
      <dgm:prSet/>
      <dgm:spPr/>
      <dgm:t>
        <a:bodyPr/>
        <a:lstStyle/>
        <a:p>
          <a:endParaRPr lang="en-US"/>
        </a:p>
      </dgm:t>
    </dgm:pt>
    <dgm:pt modelId="{C5E02F04-B6DD-D24C-9CD4-4C69627294A7}" type="pres">
      <dgm:prSet presAssocID="{991164DE-7B3A-8D4A-AB51-76B40297FAA5}" presName="Name0" presStyleCnt="0">
        <dgm:presLayoutVars>
          <dgm:dir/>
          <dgm:animLvl val="lvl"/>
          <dgm:resizeHandles val="exact"/>
        </dgm:presLayoutVars>
      </dgm:prSet>
      <dgm:spPr/>
    </dgm:pt>
    <dgm:pt modelId="{9F0790BB-3AE6-344D-ADD4-6C44DDF82406}" type="pres">
      <dgm:prSet presAssocID="{F8957613-936E-AB46-9256-30C0088D38BC}" presName="Name8" presStyleCnt="0"/>
      <dgm:spPr/>
    </dgm:pt>
    <dgm:pt modelId="{B1BFE81F-CA16-6C47-9121-0173FD15F45D}" type="pres">
      <dgm:prSet presAssocID="{F8957613-936E-AB46-9256-30C0088D38BC}" presName="level" presStyleLbl="node1" presStyleIdx="0" presStyleCnt="3">
        <dgm:presLayoutVars>
          <dgm:chMax val="1"/>
          <dgm:bulletEnabled val="1"/>
        </dgm:presLayoutVars>
      </dgm:prSet>
      <dgm:spPr/>
    </dgm:pt>
    <dgm:pt modelId="{D6EA5C8B-60C2-364A-9038-22F66F0B9A65}" type="pres">
      <dgm:prSet presAssocID="{F8957613-936E-AB46-9256-30C0088D38BC}" presName="levelTx" presStyleLbl="revTx" presStyleIdx="0" presStyleCnt="0">
        <dgm:presLayoutVars>
          <dgm:chMax val="1"/>
          <dgm:bulletEnabled val="1"/>
        </dgm:presLayoutVars>
      </dgm:prSet>
      <dgm:spPr/>
    </dgm:pt>
    <dgm:pt modelId="{EA0F5C8D-8153-044E-8DEC-0AC308B01342}" type="pres">
      <dgm:prSet presAssocID="{FB22E1BB-72F5-714A-B4FD-983A46D5E3B3}" presName="Name8" presStyleCnt="0"/>
      <dgm:spPr/>
    </dgm:pt>
    <dgm:pt modelId="{C03D39D0-7AA4-0D44-A513-3EC156A80671}" type="pres">
      <dgm:prSet presAssocID="{FB22E1BB-72F5-714A-B4FD-983A46D5E3B3}" presName="level" presStyleLbl="node1" presStyleIdx="1" presStyleCnt="3" custScaleX="98383">
        <dgm:presLayoutVars>
          <dgm:chMax val="1"/>
          <dgm:bulletEnabled val="1"/>
        </dgm:presLayoutVars>
      </dgm:prSet>
      <dgm:spPr/>
    </dgm:pt>
    <dgm:pt modelId="{7758FF0F-D2E8-534B-B299-F2331C023DF1}" type="pres">
      <dgm:prSet presAssocID="{FB22E1BB-72F5-714A-B4FD-983A46D5E3B3}" presName="levelTx" presStyleLbl="revTx" presStyleIdx="0" presStyleCnt="0">
        <dgm:presLayoutVars>
          <dgm:chMax val="1"/>
          <dgm:bulletEnabled val="1"/>
        </dgm:presLayoutVars>
      </dgm:prSet>
      <dgm:spPr/>
    </dgm:pt>
    <dgm:pt modelId="{514D35A7-7672-7644-B64F-C3D5F8149BA8}" type="pres">
      <dgm:prSet presAssocID="{10421D39-0382-8146-8235-36CB9918012A}" presName="Name8" presStyleCnt="0"/>
      <dgm:spPr/>
    </dgm:pt>
    <dgm:pt modelId="{76A9F74D-B71F-624C-A8DA-1C0189840CFA}" type="pres">
      <dgm:prSet presAssocID="{10421D39-0382-8146-8235-36CB9918012A}" presName="level" presStyleLbl="node1" presStyleIdx="2" presStyleCnt="3" custScaleX="152706">
        <dgm:presLayoutVars>
          <dgm:chMax val="1"/>
          <dgm:bulletEnabled val="1"/>
        </dgm:presLayoutVars>
      </dgm:prSet>
      <dgm:spPr/>
    </dgm:pt>
    <dgm:pt modelId="{2F034E76-335C-FF47-BD2B-CF9F8B3D0E02}" type="pres">
      <dgm:prSet presAssocID="{10421D39-0382-8146-8235-36CB9918012A}" presName="levelTx" presStyleLbl="revTx" presStyleIdx="0" presStyleCnt="0">
        <dgm:presLayoutVars>
          <dgm:chMax val="1"/>
          <dgm:bulletEnabled val="1"/>
        </dgm:presLayoutVars>
      </dgm:prSet>
      <dgm:spPr/>
    </dgm:pt>
  </dgm:ptLst>
  <dgm:cxnLst>
    <dgm:cxn modelId="{8E683D2F-8D78-174A-9AF0-EBCD0674148A}" type="presOf" srcId="{10421D39-0382-8146-8235-36CB9918012A}" destId="{2F034E76-335C-FF47-BD2B-CF9F8B3D0E02}" srcOrd="1" destOrd="0" presId="urn:microsoft.com/office/officeart/2005/8/layout/pyramid3"/>
    <dgm:cxn modelId="{E861A034-8A13-3F4B-B76B-BE5BCD075F50}" type="presOf" srcId="{FB22E1BB-72F5-714A-B4FD-983A46D5E3B3}" destId="{C03D39D0-7AA4-0D44-A513-3EC156A80671}" srcOrd="0" destOrd="0" presId="urn:microsoft.com/office/officeart/2005/8/layout/pyramid3"/>
    <dgm:cxn modelId="{0D824F61-86C4-5249-B03B-F47D09C37676}" type="presOf" srcId="{FB22E1BB-72F5-714A-B4FD-983A46D5E3B3}" destId="{7758FF0F-D2E8-534B-B299-F2331C023DF1}" srcOrd="1" destOrd="0" presId="urn:microsoft.com/office/officeart/2005/8/layout/pyramid3"/>
    <dgm:cxn modelId="{FD90714A-5DD2-264A-A74B-2A87A5DB3ACF}" srcId="{991164DE-7B3A-8D4A-AB51-76B40297FAA5}" destId="{10421D39-0382-8146-8235-36CB9918012A}" srcOrd="2" destOrd="0" parTransId="{56408451-411D-BA47-896F-1F456CDA1ED0}" sibTransId="{22450A97-0BCC-3746-AEA0-168DCD308D5A}"/>
    <dgm:cxn modelId="{657BC17B-2D67-7C40-A5D3-BCA830A1549D}" type="presOf" srcId="{F8957613-936E-AB46-9256-30C0088D38BC}" destId="{B1BFE81F-CA16-6C47-9121-0173FD15F45D}" srcOrd="0" destOrd="0" presId="urn:microsoft.com/office/officeart/2005/8/layout/pyramid3"/>
    <dgm:cxn modelId="{E482588A-21A2-AB4F-93EF-A1C626BA42AF}" type="presOf" srcId="{10421D39-0382-8146-8235-36CB9918012A}" destId="{76A9F74D-B71F-624C-A8DA-1C0189840CFA}" srcOrd="0" destOrd="0" presId="urn:microsoft.com/office/officeart/2005/8/layout/pyramid3"/>
    <dgm:cxn modelId="{566FDC95-8178-D546-91CD-E17DE0A19386}" type="presOf" srcId="{F8957613-936E-AB46-9256-30C0088D38BC}" destId="{D6EA5C8B-60C2-364A-9038-22F66F0B9A65}" srcOrd="1" destOrd="0" presId="urn:microsoft.com/office/officeart/2005/8/layout/pyramid3"/>
    <dgm:cxn modelId="{62EAE2AD-2E99-484B-94B7-BDB4B1AEFCEB}" srcId="{991164DE-7B3A-8D4A-AB51-76B40297FAA5}" destId="{FB22E1BB-72F5-714A-B4FD-983A46D5E3B3}" srcOrd="1" destOrd="0" parTransId="{23F5E6C9-1450-854B-8D92-D80CA61E1D95}" sibTransId="{B89E96A3-FF51-684E-AF9A-0F98B2263751}"/>
    <dgm:cxn modelId="{7A706AE7-D3CE-A146-A6C4-51C3DFC900C8}" type="presOf" srcId="{991164DE-7B3A-8D4A-AB51-76B40297FAA5}" destId="{C5E02F04-B6DD-D24C-9CD4-4C69627294A7}" srcOrd="0" destOrd="0" presId="urn:microsoft.com/office/officeart/2005/8/layout/pyramid3"/>
    <dgm:cxn modelId="{84C479FB-27BA-AC4A-9C05-774D574AC18B}" srcId="{991164DE-7B3A-8D4A-AB51-76B40297FAA5}" destId="{F8957613-936E-AB46-9256-30C0088D38BC}" srcOrd="0" destOrd="0" parTransId="{C73964A6-9103-8F4A-A49A-0A4866739B2B}" sibTransId="{5138D237-0A34-1940-98B1-FA58E61BF969}"/>
    <dgm:cxn modelId="{896652BE-D44A-CF49-B9B4-CB3DBAC56A6B}" type="presParOf" srcId="{C5E02F04-B6DD-D24C-9CD4-4C69627294A7}" destId="{9F0790BB-3AE6-344D-ADD4-6C44DDF82406}" srcOrd="0" destOrd="0" presId="urn:microsoft.com/office/officeart/2005/8/layout/pyramid3"/>
    <dgm:cxn modelId="{5182EF25-F99E-E44A-96E6-B2EC4C2F861C}" type="presParOf" srcId="{9F0790BB-3AE6-344D-ADD4-6C44DDF82406}" destId="{B1BFE81F-CA16-6C47-9121-0173FD15F45D}" srcOrd="0" destOrd="0" presId="urn:microsoft.com/office/officeart/2005/8/layout/pyramid3"/>
    <dgm:cxn modelId="{870B63C8-20ED-2342-A493-86D86E5CC1FC}" type="presParOf" srcId="{9F0790BB-3AE6-344D-ADD4-6C44DDF82406}" destId="{D6EA5C8B-60C2-364A-9038-22F66F0B9A65}" srcOrd="1" destOrd="0" presId="urn:microsoft.com/office/officeart/2005/8/layout/pyramid3"/>
    <dgm:cxn modelId="{FFD5F4EB-56FE-8E4B-92F9-E52E3BD8678B}" type="presParOf" srcId="{C5E02F04-B6DD-D24C-9CD4-4C69627294A7}" destId="{EA0F5C8D-8153-044E-8DEC-0AC308B01342}" srcOrd="1" destOrd="0" presId="urn:microsoft.com/office/officeart/2005/8/layout/pyramid3"/>
    <dgm:cxn modelId="{3321AECD-AC8A-4C4F-B327-456CCA581FD1}" type="presParOf" srcId="{EA0F5C8D-8153-044E-8DEC-0AC308B01342}" destId="{C03D39D0-7AA4-0D44-A513-3EC156A80671}" srcOrd="0" destOrd="0" presId="urn:microsoft.com/office/officeart/2005/8/layout/pyramid3"/>
    <dgm:cxn modelId="{0BC78986-60ED-B446-A541-1004C2C9E3C5}" type="presParOf" srcId="{EA0F5C8D-8153-044E-8DEC-0AC308B01342}" destId="{7758FF0F-D2E8-534B-B299-F2331C023DF1}" srcOrd="1" destOrd="0" presId="urn:microsoft.com/office/officeart/2005/8/layout/pyramid3"/>
    <dgm:cxn modelId="{F0E3A067-F6DE-674A-BEBA-F059A132CF5D}" type="presParOf" srcId="{C5E02F04-B6DD-D24C-9CD4-4C69627294A7}" destId="{514D35A7-7672-7644-B64F-C3D5F8149BA8}" srcOrd="2" destOrd="0" presId="urn:microsoft.com/office/officeart/2005/8/layout/pyramid3"/>
    <dgm:cxn modelId="{E024B83B-2237-8B45-A1DD-576F79004CC8}" type="presParOf" srcId="{514D35A7-7672-7644-B64F-C3D5F8149BA8}" destId="{76A9F74D-B71F-624C-A8DA-1C0189840CFA}" srcOrd="0" destOrd="0" presId="urn:microsoft.com/office/officeart/2005/8/layout/pyramid3"/>
    <dgm:cxn modelId="{DA36E914-F75A-4A49-AE8B-7E3B4120FD75}" type="presParOf" srcId="{514D35A7-7672-7644-B64F-C3D5F8149BA8}" destId="{2F034E76-335C-FF47-BD2B-CF9F8B3D0E02}"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6EE7CD-56CD-2544-90E1-990CCE871767}" type="doc">
      <dgm:prSet loTypeId="urn:microsoft.com/office/officeart/2008/layout/CaptionedPictures" loCatId="" qsTypeId="urn:microsoft.com/office/officeart/2005/8/quickstyle/simple1" qsCatId="simple" csTypeId="urn:microsoft.com/office/officeart/2005/8/colors/accent1_2" csCatId="accent1" phldr="1"/>
      <dgm:spPr/>
      <dgm:t>
        <a:bodyPr/>
        <a:lstStyle/>
        <a:p>
          <a:endParaRPr lang="en-US"/>
        </a:p>
      </dgm:t>
    </dgm:pt>
    <dgm:pt modelId="{09293E65-01A9-794A-B1B3-7EE7C8DE0CF2}">
      <dgm:prSet phldrT="[Text]"/>
      <dgm:spPr/>
      <dgm:t>
        <a:bodyPr/>
        <a:lstStyle/>
        <a:p>
          <a:r>
            <a:rPr lang="en-US" dirty="0"/>
            <a:t>NSF Cloud Computing</a:t>
          </a:r>
        </a:p>
      </dgm:t>
    </dgm:pt>
    <dgm:pt modelId="{B45A0007-000F-5A46-9AF6-104FFF563F06}" type="parTrans" cxnId="{A608F649-FB60-2346-B9BA-30D89348AB19}">
      <dgm:prSet/>
      <dgm:spPr/>
      <dgm:t>
        <a:bodyPr/>
        <a:lstStyle/>
        <a:p>
          <a:endParaRPr lang="en-US"/>
        </a:p>
      </dgm:t>
    </dgm:pt>
    <dgm:pt modelId="{6EAC3253-3059-EA48-ACA5-E59BC237144F}" type="sibTrans" cxnId="{A608F649-FB60-2346-B9BA-30D89348AB19}">
      <dgm:prSet/>
      <dgm:spPr/>
      <dgm:t>
        <a:bodyPr/>
        <a:lstStyle/>
        <a:p>
          <a:endParaRPr lang="en-US"/>
        </a:p>
      </dgm:t>
    </dgm:pt>
    <dgm:pt modelId="{E39056DC-A3DA-1F47-8BA8-098307894370}">
      <dgm:prSet phldrT="[Text]"/>
      <dgm:spPr/>
      <dgm:t>
        <a:bodyPr/>
        <a:lstStyle/>
        <a:p>
          <a:r>
            <a:rPr lang="en-US" dirty="0"/>
            <a:t>ACCESS</a:t>
          </a:r>
        </a:p>
      </dgm:t>
    </dgm:pt>
    <dgm:pt modelId="{2588A0EC-558A-9B44-B0B4-38FF60B1A9CC}" type="parTrans" cxnId="{629C50C2-45B0-F84D-BB78-BB66E9F05DEC}">
      <dgm:prSet/>
      <dgm:spPr/>
      <dgm:t>
        <a:bodyPr/>
        <a:lstStyle/>
        <a:p>
          <a:endParaRPr lang="en-US"/>
        </a:p>
      </dgm:t>
    </dgm:pt>
    <dgm:pt modelId="{6BB7C7AD-7881-DB4F-A05D-21895F9AB8D5}" type="sibTrans" cxnId="{629C50C2-45B0-F84D-BB78-BB66E9F05DEC}">
      <dgm:prSet/>
      <dgm:spPr/>
      <dgm:t>
        <a:bodyPr/>
        <a:lstStyle/>
        <a:p>
          <a:endParaRPr lang="en-US"/>
        </a:p>
      </dgm:t>
    </dgm:pt>
    <dgm:pt modelId="{2FC20887-53C1-174B-8D69-8B86A041CFFF}">
      <dgm:prSet phldrT="[Text]"/>
      <dgm:spPr/>
      <dgm:t>
        <a:bodyPr/>
        <a:lstStyle/>
        <a:p>
          <a:r>
            <a:rPr lang="en-US" dirty="0"/>
            <a:t>DOE Cloud Computing</a:t>
          </a:r>
        </a:p>
      </dgm:t>
    </dgm:pt>
    <dgm:pt modelId="{6C6424E2-0F72-3B4C-8785-41D0DF4D3F0D}" type="parTrans" cxnId="{D0E7CFA9-D28A-9447-ABE7-BFCEB4678C25}">
      <dgm:prSet/>
      <dgm:spPr/>
      <dgm:t>
        <a:bodyPr/>
        <a:lstStyle/>
        <a:p>
          <a:endParaRPr lang="en-US"/>
        </a:p>
      </dgm:t>
    </dgm:pt>
    <dgm:pt modelId="{53B5D997-5B61-F840-BBB0-9CF4DBF8B9E7}" type="sibTrans" cxnId="{D0E7CFA9-D28A-9447-ABE7-BFCEB4678C25}">
      <dgm:prSet/>
      <dgm:spPr/>
      <dgm:t>
        <a:bodyPr/>
        <a:lstStyle/>
        <a:p>
          <a:endParaRPr lang="en-US"/>
        </a:p>
      </dgm:t>
    </dgm:pt>
    <dgm:pt modelId="{167C21A1-ED21-A345-8C16-05D22517D846}">
      <dgm:prSet phldrT="[Text]"/>
      <dgm:spPr/>
      <dgm:t>
        <a:bodyPr/>
        <a:lstStyle/>
        <a:p>
          <a:r>
            <a:rPr lang="en-US" dirty="0"/>
            <a:t>ACER</a:t>
          </a:r>
        </a:p>
      </dgm:t>
    </dgm:pt>
    <dgm:pt modelId="{4A6EDDB6-5E30-554E-A409-92A94C1FD534}" type="parTrans" cxnId="{3BB403D9-FFF1-A64B-8381-0854F435433E}">
      <dgm:prSet/>
      <dgm:spPr/>
      <dgm:t>
        <a:bodyPr/>
        <a:lstStyle/>
        <a:p>
          <a:endParaRPr lang="en-US"/>
        </a:p>
      </dgm:t>
    </dgm:pt>
    <dgm:pt modelId="{1DF8069C-5261-184A-9EA8-1F9FECD1CD71}" type="sibTrans" cxnId="{3BB403D9-FFF1-A64B-8381-0854F435433E}">
      <dgm:prSet/>
      <dgm:spPr/>
      <dgm:t>
        <a:bodyPr/>
        <a:lstStyle/>
        <a:p>
          <a:endParaRPr lang="en-US"/>
        </a:p>
      </dgm:t>
    </dgm:pt>
    <dgm:pt modelId="{02B20B31-330B-9742-B4D9-87DABC91AD19}">
      <dgm:prSet phldrT="[Text]"/>
      <dgm:spPr/>
      <dgm:t>
        <a:bodyPr/>
        <a:lstStyle/>
        <a:p>
          <a:r>
            <a:rPr lang="en-US" dirty="0"/>
            <a:t>Commercial Cloud Computing</a:t>
          </a:r>
        </a:p>
      </dgm:t>
    </dgm:pt>
    <dgm:pt modelId="{E09882D2-2E79-614C-BC43-E3D6848F89BC}" type="parTrans" cxnId="{23045158-3DE3-C24C-9BEF-9D4156840988}">
      <dgm:prSet/>
      <dgm:spPr/>
      <dgm:t>
        <a:bodyPr/>
        <a:lstStyle/>
        <a:p>
          <a:endParaRPr lang="en-US"/>
        </a:p>
      </dgm:t>
    </dgm:pt>
    <dgm:pt modelId="{E0D2CD48-4E9A-1E47-B3F9-10C9F8207D6D}" type="sibTrans" cxnId="{23045158-3DE3-C24C-9BEF-9D4156840988}">
      <dgm:prSet/>
      <dgm:spPr/>
      <dgm:t>
        <a:bodyPr/>
        <a:lstStyle/>
        <a:p>
          <a:endParaRPr lang="en-US"/>
        </a:p>
      </dgm:t>
    </dgm:pt>
    <dgm:pt modelId="{01327216-3337-B241-845E-3688CEE1A1A2}">
      <dgm:prSet phldrT="[Text]"/>
      <dgm:spPr/>
      <dgm:t>
        <a:bodyPr/>
        <a:lstStyle/>
        <a:p>
          <a:r>
            <a:rPr lang="en-US" dirty="0"/>
            <a:t>Commodity</a:t>
          </a:r>
        </a:p>
      </dgm:t>
    </dgm:pt>
    <dgm:pt modelId="{785639E8-EBE7-5B44-8787-6A947A8E902E}" type="parTrans" cxnId="{0FCB6338-0809-6E4D-968A-8FB1045398C8}">
      <dgm:prSet/>
      <dgm:spPr/>
      <dgm:t>
        <a:bodyPr/>
        <a:lstStyle/>
        <a:p>
          <a:endParaRPr lang="en-US"/>
        </a:p>
      </dgm:t>
    </dgm:pt>
    <dgm:pt modelId="{F55BF018-58E6-8541-A9D9-D3A2E00438A6}" type="sibTrans" cxnId="{0FCB6338-0809-6E4D-968A-8FB1045398C8}">
      <dgm:prSet/>
      <dgm:spPr/>
      <dgm:t>
        <a:bodyPr/>
        <a:lstStyle/>
        <a:p>
          <a:endParaRPr lang="en-US"/>
        </a:p>
      </dgm:t>
    </dgm:pt>
    <dgm:pt modelId="{9D002415-86F8-6F41-9673-1965B8E700BC}" type="pres">
      <dgm:prSet presAssocID="{0B6EE7CD-56CD-2544-90E1-990CCE871767}" presName="Name0" presStyleCnt="0">
        <dgm:presLayoutVars>
          <dgm:chMax/>
          <dgm:chPref/>
          <dgm:dir/>
        </dgm:presLayoutVars>
      </dgm:prSet>
      <dgm:spPr/>
    </dgm:pt>
    <dgm:pt modelId="{A86C57D1-5AEE-0E42-8B9D-C2AFFC292672}" type="pres">
      <dgm:prSet presAssocID="{09293E65-01A9-794A-B1B3-7EE7C8DE0CF2}" presName="composite" presStyleCnt="0">
        <dgm:presLayoutVars>
          <dgm:chMax val="1"/>
          <dgm:chPref val="1"/>
        </dgm:presLayoutVars>
      </dgm:prSet>
      <dgm:spPr/>
    </dgm:pt>
    <dgm:pt modelId="{0AA09286-7362-CB4A-BA43-F8DF1D8F7D1F}" type="pres">
      <dgm:prSet presAssocID="{09293E65-01A9-794A-B1B3-7EE7C8DE0CF2}" presName="Accent" presStyleLbl="trAlignAcc1" presStyleIdx="0" presStyleCnt="3">
        <dgm:presLayoutVars>
          <dgm:chMax val="0"/>
          <dgm:chPref val="0"/>
        </dgm:presLayoutVars>
      </dgm:prSet>
      <dgm:spPr/>
    </dgm:pt>
    <dgm:pt modelId="{ADD5CB6B-A75B-E54F-A115-E2BD9DE9FA90}" type="pres">
      <dgm:prSet presAssocID="{09293E65-01A9-794A-B1B3-7EE7C8DE0CF2}" presName="Image" presStyleLbl="alignImgPlace1" presStyleIdx="0" presStyleCnt="3">
        <dgm:presLayoutVars>
          <dgm:chMax val="0"/>
          <dgm:chPref val="0"/>
        </dgm:presLayoutVars>
      </dgm:prSet>
      <dgm:spPr/>
    </dgm:pt>
    <dgm:pt modelId="{CD9FEDB9-6A15-CE41-BB2C-05E61A909A38}" type="pres">
      <dgm:prSet presAssocID="{09293E65-01A9-794A-B1B3-7EE7C8DE0CF2}" presName="ChildComposite" presStyleCnt="0"/>
      <dgm:spPr/>
    </dgm:pt>
    <dgm:pt modelId="{A7CED84C-C4BE-D943-B532-2AE90B4BA1D9}" type="pres">
      <dgm:prSet presAssocID="{09293E65-01A9-794A-B1B3-7EE7C8DE0CF2}" presName="Child" presStyleLbl="node1" presStyleIdx="0" presStyleCnt="3">
        <dgm:presLayoutVars>
          <dgm:chMax val="0"/>
          <dgm:chPref val="0"/>
          <dgm:bulletEnabled val="1"/>
        </dgm:presLayoutVars>
      </dgm:prSet>
      <dgm:spPr/>
    </dgm:pt>
    <dgm:pt modelId="{FEBE9777-5CE5-7449-99FB-9A9310FAFCC1}" type="pres">
      <dgm:prSet presAssocID="{09293E65-01A9-794A-B1B3-7EE7C8DE0CF2}" presName="Parent" presStyleLbl="revTx" presStyleIdx="0" presStyleCnt="3">
        <dgm:presLayoutVars>
          <dgm:chMax val="1"/>
          <dgm:chPref val="0"/>
          <dgm:bulletEnabled val="1"/>
        </dgm:presLayoutVars>
      </dgm:prSet>
      <dgm:spPr/>
    </dgm:pt>
    <dgm:pt modelId="{4E58A2F8-4CC2-6442-82EE-72C76DC09DF4}" type="pres">
      <dgm:prSet presAssocID="{6EAC3253-3059-EA48-ACA5-E59BC237144F}" presName="sibTrans" presStyleCnt="0"/>
      <dgm:spPr/>
    </dgm:pt>
    <dgm:pt modelId="{2202E20C-CCF6-F041-9B07-70B8C6EE897A}" type="pres">
      <dgm:prSet presAssocID="{2FC20887-53C1-174B-8D69-8B86A041CFFF}" presName="composite" presStyleCnt="0">
        <dgm:presLayoutVars>
          <dgm:chMax val="1"/>
          <dgm:chPref val="1"/>
        </dgm:presLayoutVars>
      </dgm:prSet>
      <dgm:spPr/>
    </dgm:pt>
    <dgm:pt modelId="{5EFFA594-35E6-8042-94BA-7FAF6B98AEA2}" type="pres">
      <dgm:prSet presAssocID="{2FC20887-53C1-174B-8D69-8B86A041CFFF}" presName="Accent" presStyleLbl="trAlignAcc1" presStyleIdx="1" presStyleCnt="3">
        <dgm:presLayoutVars>
          <dgm:chMax val="0"/>
          <dgm:chPref val="0"/>
        </dgm:presLayoutVars>
      </dgm:prSet>
      <dgm:spPr/>
    </dgm:pt>
    <dgm:pt modelId="{20E1484B-4DB8-C546-A7DE-1EF4B321A487}" type="pres">
      <dgm:prSet presAssocID="{2FC20887-53C1-174B-8D69-8B86A041CFFF}" presName="Image" presStyleLbl="alignImgPlace1" presStyleIdx="1" presStyleCnt="3">
        <dgm:presLayoutVars>
          <dgm:chMax val="0"/>
          <dgm:chPref val="0"/>
        </dgm:presLayoutVars>
      </dgm:prSet>
      <dgm:spPr/>
    </dgm:pt>
    <dgm:pt modelId="{B2888D6D-F3A8-BA4C-A7A5-684A0EF2E755}" type="pres">
      <dgm:prSet presAssocID="{2FC20887-53C1-174B-8D69-8B86A041CFFF}" presName="ChildComposite" presStyleCnt="0"/>
      <dgm:spPr/>
    </dgm:pt>
    <dgm:pt modelId="{AE35A203-6B99-694C-B91E-FA0A606367EE}" type="pres">
      <dgm:prSet presAssocID="{2FC20887-53C1-174B-8D69-8B86A041CFFF}" presName="Child" presStyleLbl="node1" presStyleIdx="1" presStyleCnt="3">
        <dgm:presLayoutVars>
          <dgm:chMax val="0"/>
          <dgm:chPref val="0"/>
          <dgm:bulletEnabled val="1"/>
        </dgm:presLayoutVars>
      </dgm:prSet>
      <dgm:spPr/>
    </dgm:pt>
    <dgm:pt modelId="{94AAB0D1-CAF9-EF4E-99E3-5E60DDCDB1EC}" type="pres">
      <dgm:prSet presAssocID="{2FC20887-53C1-174B-8D69-8B86A041CFFF}" presName="Parent" presStyleLbl="revTx" presStyleIdx="1" presStyleCnt="3">
        <dgm:presLayoutVars>
          <dgm:chMax val="1"/>
          <dgm:chPref val="0"/>
          <dgm:bulletEnabled val="1"/>
        </dgm:presLayoutVars>
      </dgm:prSet>
      <dgm:spPr/>
    </dgm:pt>
    <dgm:pt modelId="{F1D4E53A-7FA4-584F-AD3E-1BA2776962BC}" type="pres">
      <dgm:prSet presAssocID="{53B5D997-5B61-F840-BBB0-9CF4DBF8B9E7}" presName="sibTrans" presStyleCnt="0"/>
      <dgm:spPr/>
    </dgm:pt>
    <dgm:pt modelId="{5C090324-EC09-6C45-BAC0-6B96EE19588B}" type="pres">
      <dgm:prSet presAssocID="{02B20B31-330B-9742-B4D9-87DABC91AD19}" presName="composite" presStyleCnt="0">
        <dgm:presLayoutVars>
          <dgm:chMax val="1"/>
          <dgm:chPref val="1"/>
        </dgm:presLayoutVars>
      </dgm:prSet>
      <dgm:spPr/>
    </dgm:pt>
    <dgm:pt modelId="{AAA56A30-C462-BD4E-909B-3FA924494240}" type="pres">
      <dgm:prSet presAssocID="{02B20B31-330B-9742-B4D9-87DABC91AD19}" presName="Accent" presStyleLbl="trAlignAcc1" presStyleIdx="2" presStyleCnt="3">
        <dgm:presLayoutVars>
          <dgm:chMax val="0"/>
          <dgm:chPref val="0"/>
        </dgm:presLayoutVars>
      </dgm:prSet>
      <dgm:spPr/>
    </dgm:pt>
    <dgm:pt modelId="{EC78CA7B-DC45-6344-A9FC-909196203D17}" type="pres">
      <dgm:prSet presAssocID="{02B20B31-330B-9742-B4D9-87DABC91AD19}" presName="Image" presStyleLbl="alignImgPlace1" presStyleIdx="2" presStyleCnt="3">
        <dgm:presLayoutVars>
          <dgm:chMax val="0"/>
          <dgm:chPref val="0"/>
        </dgm:presLayoutVars>
      </dgm:prSet>
      <dgm:spPr/>
    </dgm:pt>
    <dgm:pt modelId="{1A7C69FF-5589-2D49-ACC3-7306391F4E7D}" type="pres">
      <dgm:prSet presAssocID="{02B20B31-330B-9742-B4D9-87DABC91AD19}" presName="ChildComposite" presStyleCnt="0"/>
      <dgm:spPr/>
    </dgm:pt>
    <dgm:pt modelId="{CCE91703-3C12-3D43-8454-4513BA4D2193}" type="pres">
      <dgm:prSet presAssocID="{02B20B31-330B-9742-B4D9-87DABC91AD19}" presName="Child" presStyleLbl="node1" presStyleIdx="2" presStyleCnt="3" custLinFactNeighborY="0">
        <dgm:presLayoutVars>
          <dgm:chMax val="0"/>
          <dgm:chPref val="0"/>
          <dgm:bulletEnabled val="1"/>
        </dgm:presLayoutVars>
      </dgm:prSet>
      <dgm:spPr/>
    </dgm:pt>
    <dgm:pt modelId="{4E19CEE9-8F8E-E046-952D-AA7418806C17}" type="pres">
      <dgm:prSet presAssocID="{02B20B31-330B-9742-B4D9-87DABC91AD19}" presName="Parent" presStyleLbl="revTx" presStyleIdx="2" presStyleCnt="3">
        <dgm:presLayoutVars>
          <dgm:chMax val="1"/>
          <dgm:chPref val="0"/>
          <dgm:bulletEnabled val="1"/>
        </dgm:presLayoutVars>
      </dgm:prSet>
      <dgm:spPr/>
    </dgm:pt>
  </dgm:ptLst>
  <dgm:cxnLst>
    <dgm:cxn modelId="{0FCB6338-0809-6E4D-968A-8FB1045398C8}" srcId="{02B20B31-330B-9742-B4D9-87DABC91AD19}" destId="{01327216-3337-B241-845E-3688CEE1A1A2}" srcOrd="0" destOrd="0" parTransId="{785639E8-EBE7-5B44-8787-6A947A8E902E}" sibTransId="{F55BF018-58E6-8541-A9D9-D3A2E00438A6}"/>
    <dgm:cxn modelId="{29F6DE64-439B-0F4E-B519-0B0D1E7742B1}" type="presOf" srcId="{2FC20887-53C1-174B-8D69-8B86A041CFFF}" destId="{94AAB0D1-CAF9-EF4E-99E3-5E60DDCDB1EC}" srcOrd="0" destOrd="0" presId="urn:microsoft.com/office/officeart/2008/layout/CaptionedPictures"/>
    <dgm:cxn modelId="{A608F649-FB60-2346-B9BA-30D89348AB19}" srcId="{0B6EE7CD-56CD-2544-90E1-990CCE871767}" destId="{09293E65-01A9-794A-B1B3-7EE7C8DE0CF2}" srcOrd="0" destOrd="0" parTransId="{B45A0007-000F-5A46-9AF6-104FFF563F06}" sibTransId="{6EAC3253-3059-EA48-ACA5-E59BC237144F}"/>
    <dgm:cxn modelId="{23045158-3DE3-C24C-9BEF-9D4156840988}" srcId="{0B6EE7CD-56CD-2544-90E1-990CCE871767}" destId="{02B20B31-330B-9742-B4D9-87DABC91AD19}" srcOrd="2" destOrd="0" parTransId="{E09882D2-2E79-614C-BC43-E3D6848F89BC}" sibTransId="{E0D2CD48-4E9A-1E47-B3F9-10C9F8207D6D}"/>
    <dgm:cxn modelId="{DE217B7C-4AF1-6E41-9F7A-180FE592D7F1}" type="presOf" srcId="{01327216-3337-B241-845E-3688CEE1A1A2}" destId="{CCE91703-3C12-3D43-8454-4513BA4D2193}" srcOrd="0" destOrd="0" presId="urn:microsoft.com/office/officeart/2008/layout/CaptionedPictures"/>
    <dgm:cxn modelId="{935EAC8A-3A3C-3349-96C6-3B87CCD9495D}" type="presOf" srcId="{09293E65-01A9-794A-B1B3-7EE7C8DE0CF2}" destId="{FEBE9777-5CE5-7449-99FB-9A9310FAFCC1}" srcOrd="0" destOrd="0" presId="urn:microsoft.com/office/officeart/2008/layout/CaptionedPictures"/>
    <dgm:cxn modelId="{1458BE8E-3377-7A4A-ABF5-9FB9A3AD8922}" type="presOf" srcId="{0B6EE7CD-56CD-2544-90E1-990CCE871767}" destId="{9D002415-86F8-6F41-9673-1965B8E700BC}" srcOrd="0" destOrd="0" presId="urn:microsoft.com/office/officeart/2008/layout/CaptionedPictures"/>
    <dgm:cxn modelId="{D0E7CFA9-D28A-9447-ABE7-BFCEB4678C25}" srcId="{0B6EE7CD-56CD-2544-90E1-990CCE871767}" destId="{2FC20887-53C1-174B-8D69-8B86A041CFFF}" srcOrd="1" destOrd="0" parTransId="{6C6424E2-0F72-3B4C-8785-41D0DF4D3F0D}" sibTransId="{53B5D997-5B61-F840-BBB0-9CF4DBF8B9E7}"/>
    <dgm:cxn modelId="{530952AF-EB7C-ED48-9094-5881EAD61A3C}" type="presOf" srcId="{E39056DC-A3DA-1F47-8BA8-098307894370}" destId="{A7CED84C-C4BE-D943-B532-2AE90B4BA1D9}" srcOrd="0" destOrd="0" presId="urn:microsoft.com/office/officeart/2008/layout/CaptionedPictures"/>
    <dgm:cxn modelId="{62981BBE-64D9-B543-8E03-77E1291F947A}" type="presOf" srcId="{167C21A1-ED21-A345-8C16-05D22517D846}" destId="{AE35A203-6B99-694C-B91E-FA0A606367EE}" srcOrd="0" destOrd="0" presId="urn:microsoft.com/office/officeart/2008/layout/CaptionedPictures"/>
    <dgm:cxn modelId="{629C50C2-45B0-F84D-BB78-BB66E9F05DEC}" srcId="{09293E65-01A9-794A-B1B3-7EE7C8DE0CF2}" destId="{E39056DC-A3DA-1F47-8BA8-098307894370}" srcOrd="0" destOrd="0" parTransId="{2588A0EC-558A-9B44-B0B4-38FF60B1A9CC}" sibTransId="{6BB7C7AD-7881-DB4F-A05D-21895F9AB8D5}"/>
    <dgm:cxn modelId="{12324CD7-6C24-1B40-8F96-F9B2B436ABBD}" type="presOf" srcId="{02B20B31-330B-9742-B4D9-87DABC91AD19}" destId="{4E19CEE9-8F8E-E046-952D-AA7418806C17}" srcOrd="0" destOrd="0" presId="urn:microsoft.com/office/officeart/2008/layout/CaptionedPictures"/>
    <dgm:cxn modelId="{3BB403D9-FFF1-A64B-8381-0854F435433E}" srcId="{2FC20887-53C1-174B-8D69-8B86A041CFFF}" destId="{167C21A1-ED21-A345-8C16-05D22517D846}" srcOrd="0" destOrd="0" parTransId="{4A6EDDB6-5E30-554E-A409-92A94C1FD534}" sibTransId="{1DF8069C-5261-184A-9EA8-1F9FECD1CD71}"/>
    <dgm:cxn modelId="{4C0ECE4C-917D-BC4B-A233-CA5D4101B5FE}" type="presParOf" srcId="{9D002415-86F8-6F41-9673-1965B8E700BC}" destId="{A86C57D1-5AEE-0E42-8B9D-C2AFFC292672}" srcOrd="0" destOrd="0" presId="urn:microsoft.com/office/officeart/2008/layout/CaptionedPictures"/>
    <dgm:cxn modelId="{56DBBCBA-2ED4-C849-A121-8663BFBC62C1}" type="presParOf" srcId="{A86C57D1-5AEE-0E42-8B9D-C2AFFC292672}" destId="{0AA09286-7362-CB4A-BA43-F8DF1D8F7D1F}" srcOrd="0" destOrd="0" presId="urn:microsoft.com/office/officeart/2008/layout/CaptionedPictures"/>
    <dgm:cxn modelId="{456261CB-31CD-F140-947D-12AA38B5A546}" type="presParOf" srcId="{A86C57D1-5AEE-0E42-8B9D-C2AFFC292672}" destId="{ADD5CB6B-A75B-E54F-A115-E2BD9DE9FA90}" srcOrd="1" destOrd="0" presId="urn:microsoft.com/office/officeart/2008/layout/CaptionedPictures"/>
    <dgm:cxn modelId="{78ADC936-C106-6740-BB28-21C422836CD6}" type="presParOf" srcId="{A86C57D1-5AEE-0E42-8B9D-C2AFFC292672}" destId="{CD9FEDB9-6A15-CE41-BB2C-05E61A909A38}" srcOrd="2" destOrd="0" presId="urn:microsoft.com/office/officeart/2008/layout/CaptionedPictures"/>
    <dgm:cxn modelId="{73EA5AC8-AE6B-A44E-BA92-398253198108}" type="presParOf" srcId="{CD9FEDB9-6A15-CE41-BB2C-05E61A909A38}" destId="{A7CED84C-C4BE-D943-B532-2AE90B4BA1D9}" srcOrd="0" destOrd="0" presId="urn:microsoft.com/office/officeart/2008/layout/CaptionedPictures"/>
    <dgm:cxn modelId="{815B9D48-F40C-CF49-86BF-7EEBEA6A0450}" type="presParOf" srcId="{CD9FEDB9-6A15-CE41-BB2C-05E61A909A38}" destId="{FEBE9777-5CE5-7449-99FB-9A9310FAFCC1}" srcOrd="1" destOrd="0" presId="urn:microsoft.com/office/officeart/2008/layout/CaptionedPictures"/>
    <dgm:cxn modelId="{0895D65A-26A7-8146-B65E-FFB6AA943360}" type="presParOf" srcId="{9D002415-86F8-6F41-9673-1965B8E700BC}" destId="{4E58A2F8-4CC2-6442-82EE-72C76DC09DF4}" srcOrd="1" destOrd="0" presId="urn:microsoft.com/office/officeart/2008/layout/CaptionedPictures"/>
    <dgm:cxn modelId="{F7AA51A9-7A0F-914B-945F-03A3E5D925CB}" type="presParOf" srcId="{9D002415-86F8-6F41-9673-1965B8E700BC}" destId="{2202E20C-CCF6-F041-9B07-70B8C6EE897A}" srcOrd="2" destOrd="0" presId="urn:microsoft.com/office/officeart/2008/layout/CaptionedPictures"/>
    <dgm:cxn modelId="{482C706E-4608-6642-8B71-52607CFB91AC}" type="presParOf" srcId="{2202E20C-CCF6-F041-9B07-70B8C6EE897A}" destId="{5EFFA594-35E6-8042-94BA-7FAF6B98AEA2}" srcOrd="0" destOrd="0" presId="urn:microsoft.com/office/officeart/2008/layout/CaptionedPictures"/>
    <dgm:cxn modelId="{597157E0-BCF3-854E-B6AC-551F4D176918}" type="presParOf" srcId="{2202E20C-CCF6-F041-9B07-70B8C6EE897A}" destId="{20E1484B-4DB8-C546-A7DE-1EF4B321A487}" srcOrd="1" destOrd="0" presId="urn:microsoft.com/office/officeart/2008/layout/CaptionedPictures"/>
    <dgm:cxn modelId="{B399672F-D71F-9945-A1B5-807BBF21C707}" type="presParOf" srcId="{2202E20C-CCF6-F041-9B07-70B8C6EE897A}" destId="{B2888D6D-F3A8-BA4C-A7A5-684A0EF2E755}" srcOrd="2" destOrd="0" presId="urn:microsoft.com/office/officeart/2008/layout/CaptionedPictures"/>
    <dgm:cxn modelId="{3DAD49B0-897B-1D41-840A-2DDF90BD328D}" type="presParOf" srcId="{B2888D6D-F3A8-BA4C-A7A5-684A0EF2E755}" destId="{AE35A203-6B99-694C-B91E-FA0A606367EE}" srcOrd="0" destOrd="0" presId="urn:microsoft.com/office/officeart/2008/layout/CaptionedPictures"/>
    <dgm:cxn modelId="{E1BE5A66-08F0-AE49-B09B-7BA3B02CCE51}" type="presParOf" srcId="{B2888D6D-F3A8-BA4C-A7A5-684A0EF2E755}" destId="{94AAB0D1-CAF9-EF4E-99E3-5E60DDCDB1EC}" srcOrd="1" destOrd="0" presId="urn:microsoft.com/office/officeart/2008/layout/CaptionedPictures"/>
    <dgm:cxn modelId="{840858B6-0122-044D-BEBF-3FB94465C800}" type="presParOf" srcId="{9D002415-86F8-6F41-9673-1965B8E700BC}" destId="{F1D4E53A-7FA4-584F-AD3E-1BA2776962BC}" srcOrd="3" destOrd="0" presId="urn:microsoft.com/office/officeart/2008/layout/CaptionedPictures"/>
    <dgm:cxn modelId="{6D30DC0E-1072-624E-83C6-4192B27E3285}" type="presParOf" srcId="{9D002415-86F8-6F41-9673-1965B8E700BC}" destId="{5C090324-EC09-6C45-BAC0-6B96EE19588B}" srcOrd="4" destOrd="0" presId="urn:microsoft.com/office/officeart/2008/layout/CaptionedPictures"/>
    <dgm:cxn modelId="{1158F2CD-C4B6-FD4A-97B4-C968DE00F96F}" type="presParOf" srcId="{5C090324-EC09-6C45-BAC0-6B96EE19588B}" destId="{AAA56A30-C462-BD4E-909B-3FA924494240}" srcOrd="0" destOrd="0" presId="urn:microsoft.com/office/officeart/2008/layout/CaptionedPictures"/>
    <dgm:cxn modelId="{9A5E7C29-65EB-AE46-8C4D-EBD79324264D}" type="presParOf" srcId="{5C090324-EC09-6C45-BAC0-6B96EE19588B}" destId="{EC78CA7B-DC45-6344-A9FC-909196203D17}" srcOrd="1" destOrd="0" presId="urn:microsoft.com/office/officeart/2008/layout/CaptionedPictures"/>
    <dgm:cxn modelId="{08EA8D62-B60F-E645-8A30-D357628A98E2}" type="presParOf" srcId="{5C090324-EC09-6C45-BAC0-6B96EE19588B}" destId="{1A7C69FF-5589-2D49-ACC3-7306391F4E7D}" srcOrd="2" destOrd="0" presId="urn:microsoft.com/office/officeart/2008/layout/CaptionedPictures"/>
    <dgm:cxn modelId="{00F64FD6-C418-2C4F-B328-3324852AF668}" type="presParOf" srcId="{1A7C69FF-5589-2D49-ACC3-7306391F4E7D}" destId="{CCE91703-3C12-3D43-8454-4513BA4D2193}" srcOrd="0" destOrd="0" presId="urn:microsoft.com/office/officeart/2008/layout/CaptionedPictures"/>
    <dgm:cxn modelId="{C34D48C9-8E42-7E4F-B97A-03CD30B12BB5}" type="presParOf" srcId="{1A7C69FF-5589-2D49-ACC3-7306391F4E7D}" destId="{4E19CEE9-8F8E-E046-952D-AA7418806C1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FE81F-CA16-6C47-9121-0173FD15F45D}">
      <dsp:nvSpPr>
        <dsp:cNvPr id="0" name=""/>
        <dsp:cNvSpPr/>
      </dsp:nvSpPr>
      <dsp:spPr>
        <a:xfrm rot="10800000">
          <a:off x="0" y="0"/>
          <a:ext cx="7134123" cy="1607135"/>
        </a:xfrm>
        <a:prstGeom prst="trapezoid">
          <a:avLst>
            <a:gd name="adj" fmla="val 73984"/>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Verdana" panose="020B0604030504040204" pitchFamily="34" charset="0"/>
              <a:ea typeface="Verdana" panose="020B0604030504040204" pitchFamily="34" charset="0"/>
              <a:cs typeface="Verdana" panose="020B0604030504040204" pitchFamily="34" charset="0"/>
            </a:rPr>
            <a:t>Systems</a:t>
          </a:r>
        </a:p>
      </dsp:txBody>
      <dsp:txXfrm rot="-10800000">
        <a:off x="1248471" y="0"/>
        <a:ext cx="4637179" cy="1607135"/>
      </dsp:txXfrm>
    </dsp:sp>
    <dsp:sp modelId="{C03D39D0-7AA4-0D44-A513-3EC156A80671}">
      <dsp:nvSpPr>
        <dsp:cNvPr id="0" name=""/>
        <dsp:cNvSpPr/>
      </dsp:nvSpPr>
      <dsp:spPr>
        <a:xfrm rot="10800000">
          <a:off x="1227473" y="1607135"/>
          <a:ext cx="4679176" cy="1607135"/>
        </a:xfrm>
        <a:prstGeom prst="trapezoid">
          <a:avLst>
            <a:gd name="adj" fmla="val 73984"/>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Verdana" panose="020B0604030504040204" pitchFamily="34" charset="0"/>
              <a:ea typeface="Verdana" panose="020B0604030504040204" pitchFamily="34" charset="0"/>
              <a:cs typeface="Verdana" panose="020B0604030504040204" pitchFamily="34" charset="0"/>
            </a:rPr>
            <a:t>Service Providers</a:t>
          </a:r>
        </a:p>
      </dsp:txBody>
      <dsp:txXfrm rot="-10800000">
        <a:off x="2046329" y="1607135"/>
        <a:ext cx="3041464" cy="1607135"/>
      </dsp:txXfrm>
    </dsp:sp>
    <dsp:sp modelId="{76A9F74D-B71F-624C-A8DA-1C0189840CFA}">
      <dsp:nvSpPr>
        <dsp:cNvPr id="0" name=""/>
        <dsp:cNvSpPr/>
      </dsp:nvSpPr>
      <dsp:spPr>
        <a:xfrm rot="10800000">
          <a:off x="1751355" y="3214271"/>
          <a:ext cx="3631411" cy="1607135"/>
        </a:xfrm>
        <a:prstGeom prst="trapezoid">
          <a:avLst>
            <a:gd name="adj" fmla="val 73984"/>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Verdana" panose="020B0604030504040204" pitchFamily="34" charset="0"/>
              <a:ea typeface="Verdana" panose="020B0604030504040204" pitchFamily="34" charset="0"/>
              <a:cs typeface="Verdana" panose="020B0604030504040204" pitchFamily="34" charset="0"/>
            </a:rPr>
            <a:t>Technologies</a:t>
          </a:r>
        </a:p>
      </dsp:txBody>
      <dsp:txXfrm rot="-10800000">
        <a:off x="1751355" y="3214271"/>
        <a:ext cx="3631411" cy="1607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09286-7362-CB4A-BA43-F8DF1D8F7D1F}">
      <dsp:nvSpPr>
        <dsp:cNvPr id="0" name=""/>
        <dsp:cNvSpPr/>
      </dsp:nvSpPr>
      <dsp:spPr>
        <a:xfrm>
          <a:off x="4992" y="1109945"/>
          <a:ext cx="2814292" cy="331093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DD5CB6B-A75B-E54F-A115-E2BD9DE9FA90}">
      <dsp:nvSpPr>
        <dsp:cNvPr id="0" name=""/>
        <dsp:cNvSpPr/>
      </dsp:nvSpPr>
      <dsp:spPr>
        <a:xfrm>
          <a:off x="145707" y="1242382"/>
          <a:ext cx="2532863" cy="215210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CED84C-C4BE-D943-B532-2AE90B4BA1D9}">
      <dsp:nvSpPr>
        <dsp:cNvPr id="0" name=""/>
        <dsp:cNvSpPr/>
      </dsp:nvSpPr>
      <dsp:spPr>
        <a:xfrm>
          <a:off x="145707" y="3725608"/>
          <a:ext cx="2532863" cy="562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ACCESS</a:t>
          </a:r>
        </a:p>
      </dsp:txBody>
      <dsp:txXfrm>
        <a:off x="145707" y="3725608"/>
        <a:ext cx="2532863" cy="562831"/>
      </dsp:txXfrm>
    </dsp:sp>
    <dsp:sp modelId="{FEBE9777-5CE5-7449-99FB-9A9310FAFCC1}">
      <dsp:nvSpPr>
        <dsp:cNvPr id="0" name=""/>
        <dsp:cNvSpPr/>
      </dsp:nvSpPr>
      <dsp:spPr>
        <a:xfrm>
          <a:off x="145707" y="3394488"/>
          <a:ext cx="2532863" cy="33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NSF Cloud Computing</a:t>
          </a:r>
        </a:p>
      </dsp:txBody>
      <dsp:txXfrm>
        <a:off x="145707" y="3394488"/>
        <a:ext cx="2532863" cy="331119"/>
      </dsp:txXfrm>
    </dsp:sp>
    <dsp:sp modelId="{5EFFA594-35E6-8042-94BA-7FAF6B98AEA2}">
      <dsp:nvSpPr>
        <dsp:cNvPr id="0" name=""/>
        <dsp:cNvSpPr/>
      </dsp:nvSpPr>
      <dsp:spPr>
        <a:xfrm>
          <a:off x="3394124" y="1109945"/>
          <a:ext cx="2814292" cy="331093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0E1484B-4DB8-C546-A7DE-1EF4B321A487}">
      <dsp:nvSpPr>
        <dsp:cNvPr id="0" name=""/>
        <dsp:cNvSpPr/>
      </dsp:nvSpPr>
      <dsp:spPr>
        <a:xfrm>
          <a:off x="3534838" y="1242382"/>
          <a:ext cx="2532863" cy="215210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35A203-6B99-694C-B91E-FA0A606367EE}">
      <dsp:nvSpPr>
        <dsp:cNvPr id="0" name=""/>
        <dsp:cNvSpPr/>
      </dsp:nvSpPr>
      <dsp:spPr>
        <a:xfrm>
          <a:off x="3534838" y="3725608"/>
          <a:ext cx="2532863" cy="562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ACER</a:t>
          </a:r>
        </a:p>
      </dsp:txBody>
      <dsp:txXfrm>
        <a:off x="3534838" y="3725608"/>
        <a:ext cx="2532863" cy="562831"/>
      </dsp:txXfrm>
    </dsp:sp>
    <dsp:sp modelId="{94AAB0D1-CAF9-EF4E-99E3-5E60DDCDB1EC}">
      <dsp:nvSpPr>
        <dsp:cNvPr id="0" name=""/>
        <dsp:cNvSpPr/>
      </dsp:nvSpPr>
      <dsp:spPr>
        <a:xfrm>
          <a:off x="3534838" y="3394488"/>
          <a:ext cx="2532863" cy="33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DOE Cloud Computing</a:t>
          </a:r>
        </a:p>
      </dsp:txBody>
      <dsp:txXfrm>
        <a:off x="3534838" y="3394488"/>
        <a:ext cx="2532863" cy="331119"/>
      </dsp:txXfrm>
    </dsp:sp>
    <dsp:sp modelId="{AAA56A30-C462-BD4E-909B-3FA924494240}">
      <dsp:nvSpPr>
        <dsp:cNvPr id="0" name=""/>
        <dsp:cNvSpPr/>
      </dsp:nvSpPr>
      <dsp:spPr>
        <a:xfrm>
          <a:off x="6783256" y="1109945"/>
          <a:ext cx="2814292" cy="331093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C78CA7B-DC45-6344-A9FC-909196203D17}">
      <dsp:nvSpPr>
        <dsp:cNvPr id="0" name=""/>
        <dsp:cNvSpPr/>
      </dsp:nvSpPr>
      <dsp:spPr>
        <a:xfrm>
          <a:off x="6923970" y="1242382"/>
          <a:ext cx="2532863" cy="215210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91703-3C12-3D43-8454-4513BA4D2193}">
      <dsp:nvSpPr>
        <dsp:cNvPr id="0" name=""/>
        <dsp:cNvSpPr/>
      </dsp:nvSpPr>
      <dsp:spPr>
        <a:xfrm>
          <a:off x="6923970" y="3725608"/>
          <a:ext cx="2532863" cy="5628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Commodity</a:t>
          </a:r>
        </a:p>
      </dsp:txBody>
      <dsp:txXfrm>
        <a:off x="6923970" y="3725608"/>
        <a:ext cx="2532863" cy="562831"/>
      </dsp:txXfrm>
    </dsp:sp>
    <dsp:sp modelId="{4E19CEE9-8F8E-E046-952D-AA7418806C17}">
      <dsp:nvSpPr>
        <dsp:cNvPr id="0" name=""/>
        <dsp:cNvSpPr/>
      </dsp:nvSpPr>
      <dsp:spPr>
        <a:xfrm>
          <a:off x="6923970" y="3394488"/>
          <a:ext cx="2532863" cy="33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Commercial Cloud Computing</a:t>
          </a:r>
        </a:p>
      </dsp:txBody>
      <dsp:txXfrm>
        <a:off x="6923970" y="3394488"/>
        <a:ext cx="2532863" cy="3311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829" tIns="47915" rIns="95829" bIns="47915" rtlCol="0"/>
          <a:lstStyle>
            <a:lvl1pPr algn="r">
              <a:defRPr sz="1300"/>
            </a:lvl1pPr>
          </a:lstStyle>
          <a:p>
            <a:fld id="{174A95CB-14CA-4E0B-849A-EBDD0D3F3EBA}" type="datetimeFigureOut">
              <a:rPr lang="en-US" smtClean="0"/>
              <a:t>6/27/2023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829" tIns="47915" rIns="95829" bIns="47915"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5829" tIns="47915" rIns="95829" bIns="479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829" tIns="47915" rIns="95829" bIns="4791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829" tIns="47915" rIns="95829" bIns="47915" rtlCol="0" anchor="b"/>
          <a:lstStyle>
            <a:lvl1pPr algn="r">
              <a:defRPr sz="1300"/>
            </a:lvl1pPr>
          </a:lstStyle>
          <a:p>
            <a:fld id="{77AC279F-0DC4-47E0-BB73-257F5D1DF741}" type="slidenum">
              <a:rPr lang="en-US" smtClean="0"/>
              <a:t>‹#›</a:t>
            </a:fld>
            <a:endParaRPr lang="en-US"/>
          </a:p>
        </p:txBody>
      </p:sp>
    </p:spTree>
    <p:extLst>
      <p:ext uri="{BB962C8B-B14F-4D97-AF65-F5344CB8AC3E}">
        <p14:creationId xmlns:p14="http://schemas.microsoft.com/office/powerpoint/2010/main" val="888633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oeleadershipcomputing.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doeleadershipcomputing.org/contac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oeleadershipcomputing.or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doeleadershipcomputing.org/contac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routing@es.ne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sg-htc.org/services/open_science_pool.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ath-cc.io/"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lement.nrp-nautilus.io/"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matrix-to.nrp-nautilus.io/#/+nrp:matrix.nrp-nautilus.i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s-cc.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internet2.edu/community/about-us/governance/board-of-trustees/" TargetMode="External"/><Relationship Id="rId3" Type="http://schemas.openxmlformats.org/officeDocument/2006/relationships/hyperlink" Target="https://internet2.edu/community/" TargetMode="External"/><Relationship Id="rId7" Type="http://schemas.openxmlformats.org/officeDocument/2006/relationships/hyperlink" Target="https://internet2.edu/services/service-catalog/"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internet2.edu/community/research-engagement/" TargetMode="External"/><Relationship Id="rId5" Type="http://schemas.openxmlformats.org/officeDocument/2006/relationships/hyperlink" Target="https://internet2.edu/cloud/" TargetMode="External"/><Relationship Id="rId4" Type="http://schemas.openxmlformats.org/officeDocument/2006/relationships/hyperlink" Target="https://internet2.edu/network/global-networks-and-partnerships/" TargetMode="External"/><Relationship Id="rId9" Type="http://schemas.openxmlformats.org/officeDocument/2006/relationships/hyperlink" Target="https://internet2.edu/security/incommon-identity-and-access-managemen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sf.gov/news/special_reports/announcements/042222-access.jsp"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ask.cyberinfrastructure.org/c/access-forums/72"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sf.gov/news/special_reports/announcements/042222-access.jsp"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ask.cyberinfrastructure.org/c/access-forums/72"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Helvetica" pitchFamily="2" charset="0"/>
              </a:rPr>
              <a:t>Gretta Kellogg is the Assistant Director for AIMI. It is a great pleasure and an honor for me to be presenting to this community. Whenever I attend any of these ongoing “open” events as Henry so graciously calls them, I always feel welcome and like I’m in the company of fellow-minded research computing enthusiasts! I will share the materials as described in the title, and first I will share a little of my own journey because of the two goals that Henry outlined for the 2023 Virtual Workshop – </a:t>
            </a:r>
          </a:p>
          <a:p>
            <a:endParaRPr lang="en-US" i="1" dirty="0">
              <a:effectLst/>
              <a:latin typeface="Helvetica" pitchFamily="2" charset="0"/>
            </a:endParaRPr>
          </a:p>
          <a:p>
            <a:r>
              <a:rPr lang="en-US" i="1" dirty="0">
                <a:effectLst/>
                <a:latin typeface="Helvetica" pitchFamily="2" charset="0"/>
              </a:rPr>
              <a:t>What are we here to accomplish? </a:t>
            </a:r>
          </a:p>
          <a:p>
            <a:pPr marL="228600" indent="-228600">
              <a:buAutoNum type="arabicPeriod"/>
            </a:pPr>
            <a:r>
              <a:rPr lang="en-US" i="1" dirty="0">
                <a:effectLst/>
                <a:latin typeface="Helvetica" pitchFamily="2" charset="0"/>
              </a:rPr>
              <a:t>Learn how to work with researchers who are using CI</a:t>
            </a:r>
          </a:p>
          <a:p>
            <a:pPr marL="228600" indent="-228600">
              <a:buAutoNum type="arabicPeriod"/>
            </a:pPr>
            <a:r>
              <a:rPr lang="en-US" i="1" dirty="0">
                <a:effectLst/>
                <a:latin typeface="Helvetica" pitchFamily="2" charset="0"/>
              </a:rPr>
              <a:t>Learn the profession of CI facilitation (and CI Leadership)</a:t>
            </a:r>
          </a:p>
          <a:p>
            <a:pPr marL="228600" indent="-228600">
              <a:buAutoNum type="arabicPeriod"/>
            </a:pPr>
            <a:endParaRPr lang="en-US" i="1" dirty="0">
              <a:effectLst/>
              <a:latin typeface="Helvetica" pitchFamily="2" charset="0"/>
            </a:endParaRPr>
          </a:p>
          <a:p>
            <a:pPr marL="0" indent="0">
              <a:buNone/>
            </a:pPr>
            <a:r>
              <a:rPr lang="en-US" i="1" dirty="0">
                <a:effectLst/>
                <a:latin typeface="Helvetica" pitchFamily="2" charset="0"/>
              </a:rPr>
              <a:t>NOT a lot of technical content that you can learn from other sources – so those lists can be pulled from the appendix and other materials provided today. </a:t>
            </a: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a:t>
            </a:fld>
            <a:endParaRPr lang="en-US"/>
          </a:p>
        </p:txBody>
      </p:sp>
    </p:spTree>
    <p:extLst>
      <p:ext uri="{BB962C8B-B14F-4D97-AF65-F5344CB8AC3E}">
        <p14:creationId xmlns:p14="http://schemas.microsoft.com/office/powerpoint/2010/main" val="3861965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Archivo"/>
              </a:rPr>
              <a:t>Allocations for the first three levels are awarded in ACCESS Credits, which researchers with allocations exchange for resource-specific allocations after your project is created. Credits are issued in two increments, half initially and half following the recipient's submission of a progress report.</a:t>
            </a: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10</a:t>
            </a:fld>
            <a:endParaRPr lang="en-US"/>
          </a:p>
        </p:txBody>
      </p:sp>
    </p:spTree>
    <p:extLst>
      <p:ext uri="{BB962C8B-B14F-4D97-AF65-F5344CB8AC3E}">
        <p14:creationId xmlns:p14="http://schemas.microsoft.com/office/powerpoint/2010/main" val="9119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 would highly recommend first using the credit threshold exchange calculator and working to estimate how much is needed for a project over time, before and after the required progress report. Remember that these are shared resources and we want to be good stewards. </a:t>
            </a:r>
          </a:p>
        </p:txBody>
      </p:sp>
      <p:sp>
        <p:nvSpPr>
          <p:cNvPr id="4" name="Slide Number Placeholder 3"/>
          <p:cNvSpPr>
            <a:spLocks noGrp="1"/>
          </p:cNvSpPr>
          <p:nvPr>
            <p:ph type="sldNum" sz="quarter" idx="5"/>
          </p:nvPr>
        </p:nvSpPr>
        <p:spPr/>
        <p:txBody>
          <a:bodyPr/>
          <a:lstStyle/>
          <a:p>
            <a:fld id="{77AC279F-0DC4-47E0-BB73-257F5D1DF741}" type="slidenum">
              <a:rPr lang="en-US" smtClean="0"/>
              <a:t>11</a:t>
            </a:fld>
            <a:endParaRPr lang="en-US"/>
          </a:p>
        </p:txBody>
      </p:sp>
    </p:spTree>
    <p:extLst>
      <p:ext uri="{BB962C8B-B14F-4D97-AF65-F5344CB8AC3E}">
        <p14:creationId xmlns:p14="http://schemas.microsoft.com/office/powerpoint/2010/main" val="1546458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12</a:t>
            </a:fld>
            <a:endParaRPr lang="en-US"/>
          </a:p>
        </p:txBody>
      </p:sp>
    </p:spTree>
    <p:extLst>
      <p:ext uri="{BB962C8B-B14F-4D97-AF65-F5344CB8AC3E}">
        <p14:creationId xmlns:p14="http://schemas.microsoft.com/office/powerpoint/2010/main" val="665626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verdana" panose="020B0604030504040204" pitchFamily="34" charset="0"/>
              </a:rPr>
              <a:t>DOE INCITE</a:t>
            </a:r>
          </a:p>
          <a:p>
            <a:pPr algn="l"/>
            <a:r>
              <a:rPr lang="en-US" b="0" i="0" dirty="0">
                <a:solidFill>
                  <a:srgbClr val="222222"/>
                </a:solidFill>
                <a:effectLst/>
                <a:latin typeface="verdana" panose="020B0604030504040204" pitchFamily="34" charset="0"/>
              </a:rPr>
              <a:t>Researchers may apply for an allocation of computing time on DOE HPC platforms through the </a:t>
            </a:r>
            <a:r>
              <a:rPr lang="en-US" b="0" i="0" u="none" strike="noStrike" dirty="0">
                <a:solidFill>
                  <a:srgbClr val="B31B1B"/>
                </a:solidFill>
                <a:effectLst/>
                <a:latin typeface="verdana" panose="020B0604030504040204" pitchFamily="34" charset="0"/>
                <a:hlinkClick r:id="rId3"/>
              </a:rPr>
              <a:t>DOE INCITE Leadership Computing Program</a:t>
            </a:r>
            <a:r>
              <a:rPr lang="en-US" b="0" i="0" dirty="0">
                <a:solidFill>
                  <a:srgbClr val="222222"/>
                </a:solidFill>
                <a:effectLst/>
                <a:latin typeface="verdana" panose="020B0604030504040204" pitchFamily="34" charset="0"/>
              </a:rPr>
              <a:t>. The Innovative and Novel Computational Impact on Theory and Experiment (INCITE) program is an annual competition. </a:t>
            </a:r>
          </a:p>
          <a:p>
            <a:pPr algn="l"/>
            <a:endParaRPr lang="en-US" b="0" i="0" dirty="0">
              <a:solidFill>
                <a:srgbClr val="222222"/>
              </a:solidFill>
              <a:effectLst/>
              <a:latin typeface="verdana" panose="020B0604030504040204" pitchFamily="34" charset="0"/>
            </a:endParaRPr>
          </a:p>
          <a:p>
            <a:pPr algn="l"/>
            <a:r>
              <a:rPr lang="en-US" b="1" i="0" dirty="0">
                <a:solidFill>
                  <a:srgbClr val="222222"/>
                </a:solidFill>
                <a:effectLst/>
                <a:latin typeface="verdana" panose="020B0604030504040204" pitchFamily="34" charset="0"/>
              </a:rPr>
              <a:t>Contact the INCITE Manager</a:t>
            </a:r>
          </a:p>
          <a:p>
            <a:pPr algn="l"/>
            <a:r>
              <a:rPr lang="en-US" b="0" i="0" dirty="0">
                <a:solidFill>
                  <a:srgbClr val="222222"/>
                </a:solidFill>
                <a:effectLst/>
                <a:latin typeface="verdana" panose="020B0604030504040204" pitchFamily="34" charset="0"/>
              </a:rPr>
              <a:t>If you would like to get a better understanding of the requirements for the INCITE program, contact the </a:t>
            </a:r>
            <a:r>
              <a:rPr lang="en-US" b="0" i="0" u="none" strike="noStrike" dirty="0">
                <a:solidFill>
                  <a:srgbClr val="B31B1B"/>
                </a:solidFill>
                <a:effectLst/>
                <a:latin typeface="verdana" panose="020B0604030504040204" pitchFamily="34" charset="0"/>
                <a:hlinkClick r:id="rId4"/>
              </a:rPr>
              <a:t>INCITE Manager</a:t>
            </a:r>
            <a:r>
              <a:rPr lang="en-US" b="0" i="0" dirty="0">
                <a:solidFill>
                  <a:srgbClr val="222222"/>
                </a:solidFill>
                <a:effectLst/>
                <a:latin typeface="verdana" panose="020B0604030504040204" pitchFamily="34" charset="0"/>
              </a:rPr>
              <a:t>.</a:t>
            </a: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13</a:t>
            </a:fld>
            <a:endParaRPr lang="en-US"/>
          </a:p>
        </p:txBody>
      </p:sp>
    </p:spTree>
    <p:extLst>
      <p:ext uri="{BB962C8B-B14F-4D97-AF65-F5344CB8AC3E}">
        <p14:creationId xmlns:p14="http://schemas.microsoft.com/office/powerpoint/2010/main" val="228984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verdana" panose="020B0604030504040204" pitchFamily="34" charset="0"/>
              </a:rPr>
              <a:t>DOE INCITE</a:t>
            </a:r>
          </a:p>
          <a:p>
            <a:pPr algn="l"/>
            <a:r>
              <a:rPr lang="en-US" b="0" i="0" dirty="0">
                <a:solidFill>
                  <a:srgbClr val="222222"/>
                </a:solidFill>
                <a:effectLst/>
                <a:latin typeface="verdana" panose="020B0604030504040204" pitchFamily="34" charset="0"/>
              </a:rPr>
              <a:t>Researchers may apply for an allocation of computing time on DOE HPC platforms through the </a:t>
            </a:r>
            <a:r>
              <a:rPr lang="en-US" b="0" i="0" u="none" strike="noStrike" dirty="0">
                <a:solidFill>
                  <a:srgbClr val="B31B1B"/>
                </a:solidFill>
                <a:effectLst/>
                <a:latin typeface="verdana" panose="020B0604030504040204" pitchFamily="34" charset="0"/>
                <a:hlinkClick r:id="rId3"/>
              </a:rPr>
              <a:t>DOE INCITE Leadership Computing Program</a:t>
            </a:r>
            <a:r>
              <a:rPr lang="en-US" b="0" i="0" dirty="0">
                <a:solidFill>
                  <a:srgbClr val="222222"/>
                </a:solidFill>
                <a:effectLst/>
                <a:latin typeface="verdana" panose="020B0604030504040204" pitchFamily="34" charset="0"/>
              </a:rPr>
              <a:t>. The Innovative and Novel Computational Impact on Theory and Experiment (INCITE) program is an annual competition. </a:t>
            </a:r>
          </a:p>
          <a:p>
            <a:pPr algn="l"/>
            <a:endParaRPr lang="en-US" b="0" i="0" dirty="0">
              <a:solidFill>
                <a:srgbClr val="222222"/>
              </a:solidFill>
              <a:effectLst/>
              <a:latin typeface="verdana" panose="020B0604030504040204" pitchFamily="34" charset="0"/>
            </a:endParaRPr>
          </a:p>
          <a:p>
            <a:pPr algn="l"/>
            <a:r>
              <a:rPr lang="en-US" b="1" i="0" dirty="0">
                <a:solidFill>
                  <a:srgbClr val="222222"/>
                </a:solidFill>
                <a:effectLst/>
                <a:latin typeface="verdana" panose="020B0604030504040204" pitchFamily="34" charset="0"/>
              </a:rPr>
              <a:t>Contact the INCITE Manager</a:t>
            </a:r>
          </a:p>
          <a:p>
            <a:pPr algn="l"/>
            <a:r>
              <a:rPr lang="en-US" b="0" i="0" dirty="0">
                <a:solidFill>
                  <a:srgbClr val="222222"/>
                </a:solidFill>
                <a:effectLst/>
                <a:latin typeface="verdana" panose="020B0604030504040204" pitchFamily="34" charset="0"/>
              </a:rPr>
              <a:t>If you would like to get a better understanding of the requirements for the INCITE program, contact the </a:t>
            </a:r>
            <a:r>
              <a:rPr lang="en-US" b="0" i="0" u="none" strike="noStrike" dirty="0">
                <a:solidFill>
                  <a:srgbClr val="B31B1B"/>
                </a:solidFill>
                <a:effectLst/>
                <a:latin typeface="verdana" panose="020B0604030504040204" pitchFamily="34" charset="0"/>
                <a:hlinkClick r:id="rId4"/>
              </a:rPr>
              <a:t>INCITE Manager</a:t>
            </a:r>
            <a:r>
              <a:rPr lang="en-US" b="0" i="0" dirty="0">
                <a:solidFill>
                  <a:srgbClr val="222222"/>
                </a:solidFill>
                <a:effectLst/>
                <a:latin typeface="verdana" panose="020B0604030504040204" pitchFamily="34" charset="0"/>
              </a:rPr>
              <a:t>.</a:t>
            </a: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14</a:t>
            </a:fld>
            <a:endParaRPr lang="en-US"/>
          </a:p>
        </p:txBody>
      </p:sp>
    </p:spTree>
    <p:extLst>
      <p:ext uri="{BB962C8B-B14F-4D97-AF65-F5344CB8AC3E}">
        <p14:creationId xmlns:p14="http://schemas.microsoft.com/office/powerpoint/2010/main" val="234709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Arial" panose="020B0604020202020204" pitchFamily="34" charset="0"/>
              </a:rPr>
              <a:t>Networks or commercial entities interested in peering with </a:t>
            </a:r>
            <a:r>
              <a:rPr lang="en-US" b="0" i="0" dirty="0" err="1">
                <a:solidFill>
                  <a:srgbClr val="666666"/>
                </a:solidFill>
                <a:effectLst/>
                <a:latin typeface="Arial" panose="020B0604020202020204" pitchFamily="34" charset="0"/>
              </a:rPr>
              <a:t>ESnet</a:t>
            </a:r>
            <a:r>
              <a:rPr lang="en-US" b="0" i="0" dirty="0">
                <a:solidFill>
                  <a:srgbClr val="666666"/>
                </a:solidFill>
                <a:effectLst/>
                <a:latin typeface="Arial" panose="020B0604020202020204" pitchFamily="34" charset="0"/>
              </a:rPr>
              <a:t> for the purpose of exchanging traffic should send a request to </a:t>
            </a:r>
            <a:r>
              <a:rPr lang="en-US" b="0" i="0" u="none" strike="noStrike" dirty="0">
                <a:solidFill>
                  <a:srgbClr val="0073C4"/>
                </a:solidFill>
                <a:effectLst/>
                <a:latin typeface="Arial" panose="020B0604020202020204" pitchFamily="34" charset="0"/>
                <a:hlinkClick r:id="rId3"/>
              </a:rPr>
              <a:t>routing@es.net</a:t>
            </a:r>
            <a:r>
              <a:rPr lang="en-US" b="0" i="0" dirty="0">
                <a:solidFill>
                  <a:srgbClr val="666666"/>
                </a:solidFill>
                <a:effectLst/>
                <a:latin typeface="Arial" panose="020B0604020202020204" pitchFamily="34" charset="0"/>
              </a:rPr>
              <a:t>.</a:t>
            </a: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15</a:t>
            </a:fld>
            <a:endParaRPr lang="en-US"/>
          </a:p>
        </p:txBody>
      </p:sp>
    </p:spTree>
    <p:extLst>
      <p:ext uri="{BB962C8B-B14F-4D97-AF65-F5344CB8AC3E}">
        <p14:creationId xmlns:p14="http://schemas.microsoft.com/office/powerpoint/2010/main" val="210483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5A5A5A"/>
                </a:solidFill>
                <a:effectLst/>
                <a:latin typeface="Verdana" panose="020B0604030504040204" pitchFamily="34" charset="0"/>
                <a:ea typeface="Verdana" panose="020B0604030504040204" pitchFamily="34" charset="0"/>
                <a:cs typeface="Verdana" panose="020B0604030504040204" pitchFamily="34" charset="0"/>
              </a:rPr>
              <a:t>The research collaborations, campuses, national laboratories, and software providers that form the consortium are unified in their commitment to advance open science via these services.</a:t>
            </a:r>
            <a:endParaRPr lang="en-US" sz="1200" dirty="0">
              <a:latin typeface="Verdana" panose="020B0604030504040204" pitchFamily="34" charset="0"/>
              <a:ea typeface="Verdana" panose="020B0604030504040204" pitchFamily="34" charset="0"/>
              <a:cs typeface="Verdana" panose="020B0604030504040204" pitchFamily="34" charset="0"/>
            </a:endParaRPr>
          </a:p>
          <a:p>
            <a:endParaRPr lang="en-US" b="0" i="0" dirty="0">
              <a:solidFill>
                <a:srgbClr val="5A5A5A"/>
              </a:solidFill>
              <a:effectLst/>
              <a:latin typeface="Helvetica Neue" panose="02000503000000020004" pitchFamily="2" charset="0"/>
            </a:endParaRPr>
          </a:p>
          <a:p>
            <a:r>
              <a:rPr lang="en-US" b="0" i="0" dirty="0">
                <a:solidFill>
                  <a:srgbClr val="5A5A5A"/>
                </a:solidFill>
                <a:effectLst/>
                <a:latin typeface="Helvetica Neue" panose="02000503000000020004" pitchFamily="2" charset="0"/>
              </a:rPr>
              <a:t>Any US-based academic, government, or non-profit institution may operate a data origin to export their users’ data. Researchers using the </a:t>
            </a:r>
            <a:r>
              <a:rPr lang="en-US" b="0" i="0" u="none" strike="noStrike" dirty="0">
                <a:solidFill>
                  <a:srgbClr val="B67B3C"/>
                </a:solidFill>
                <a:effectLst/>
                <a:latin typeface="Helvetica Neue" panose="02000503000000020004" pitchFamily="2" charset="0"/>
                <a:hlinkClick r:id="rId3"/>
              </a:rPr>
              <a:t>OSPool</a:t>
            </a:r>
            <a:r>
              <a:rPr lang="en-US" b="0" i="0" dirty="0">
                <a:solidFill>
                  <a:srgbClr val="5A5A5A"/>
                </a:solidFill>
                <a:effectLst/>
                <a:latin typeface="Helvetica Neue" panose="02000503000000020004" pitchFamily="2" charset="0"/>
              </a:rPr>
              <a:t> from an OSG-Operated Access Point may also use an OSG operated origin.</a:t>
            </a:r>
          </a:p>
          <a:p>
            <a:endParaRPr lang="en-US" b="0" i="0" dirty="0">
              <a:solidFill>
                <a:srgbClr val="5A5A5A"/>
              </a:solidFill>
              <a:effectLst/>
              <a:latin typeface="Helvetica Neue" panose="02000503000000020004" pitchFamily="2" charset="0"/>
            </a:endParaRPr>
          </a:p>
          <a:p>
            <a:pPr algn="l"/>
            <a:r>
              <a:rPr lang="en-US" b="0" i="0" dirty="0">
                <a:solidFill>
                  <a:srgbClr val="5A5A5A"/>
                </a:solidFill>
                <a:effectLst/>
                <a:latin typeface="Helvetica Neue" panose="02000503000000020004" pitchFamily="2" charset="0"/>
              </a:rPr>
              <a:t>Origins in the </a:t>
            </a:r>
            <a:r>
              <a:rPr lang="en-US" b="1" i="0" dirty="0">
                <a:solidFill>
                  <a:srgbClr val="5A5A5A"/>
                </a:solidFill>
                <a:effectLst/>
                <a:latin typeface="Helvetica Neue" panose="02000503000000020004" pitchFamily="2" charset="0"/>
              </a:rPr>
              <a:t>OSDF</a:t>
            </a:r>
            <a:r>
              <a:rPr lang="en-US" b="0" i="0" dirty="0">
                <a:solidFill>
                  <a:srgbClr val="5A5A5A"/>
                </a:solidFill>
                <a:effectLst/>
                <a:latin typeface="Helvetica Neue" panose="02000503000000020004" pitchFamily="2" charset="0"/>
              </a:rPr>
              <a:t> are generally managed by the projects or institutions that own the underlying storage. Additionally the </a:t>
            </a:r>
            <a:r>
              <a:rPr lang="en-US" b="0" i="0" u="none" strike="noStrike" dirty="0">
                <a:solidFill>
                  <a:srgbClr val="B67B3C"/>
                </a:solidFill>
                <a:effectLst/>
                <a:latin typeface="Helvetica Neue" panose="02000503000000020004" pitchFamily="2" charset="0"/>
                <a:hlinkClick r:id="rId4"/>
              </a:rPr>
              <a:t>PATh project</a:t>
            </a:r>
            <a:r>
              <a:rPr lang="en-US" b="0" i="0" dirty="0">
                <a:solidFill>
                  <a:srgbClr val="5A5A5A"/>
                </a:solidFill>
                <a:effectLst/>
                <a:latin typeface="Helvetica Neue" panose="02000503000000020004" pitchFamily="2" charset="0"/>
              </a:rPr>
              <a:t> (which funds many core OSG technologies and services) offers options for </a:t>
            </a:r>
            <a:r>
              <a:rPr lang="en-US" b="0" i="0" dirty="0" err="1">
                <a:solidFill>
                  <a:srgbClr val="5A5A5A"/>
                </a:solidFill>
                <a:effectLst/>
                <a:latin typeface="Helvetica Neue" panose="02000503000000020004" pitchFamily="2" charset="0"/>
              </a:rPr>
              <a:t>PATh</a:t>
            </a:r>
            <a:r>
              <a:rPr lang="en-US" b="0" i="0" dirty="0">
                <a:solidFill>
                  <a:srgbClr val="5A5A5A"/>
                </a:solidFill>
                <a:effectLst/>
                <a:latin typeface="Helvetica Neue" panose="02000503000000020004" pitchFamily="2" charset="0"/>
              </a:rPr>
              <a:t>-hosted origins otherwise owned by and configured specifically for relevant organizations. The caches are largely managed by OSG staff, who remotely operate the services. Some caches are dedicated to a research community or access point; a number of caches are specific to the LIGO experiment. </a:t>
            </a:r>
          </a:p>
          <a:p>
            <a:pPr algn="l"/>
            <a:endParaRPr lang="en-US" b="0" i="0" dirty="0">
              <a:solidFill>
                <a:srgbClr val="5A5A5A"/>
              </a:solidFill>
              <a:effectLst/>
              <a:latin typeface="Helvetica Neue" panose="02000503000000020004" pitchFamily="2" charset="0"/>
            </a:endParaRPr>
          </a:p>
          <a:p>
            <a:pPr algn="l"/>
            <a:r>
              <a:rPr lang="en-US" b="0" i="0" dirty="0">
                <a:solidFill>
                  <a:srgbClr val="5A5A5A"/>
                </a:solidFill>
                <a:effectLst/>
                <a:latin typeface="Helvetica Neue" panose="02000503000000020004" pitchFamily="2" charset="0"/>
              </a:rPr>
              <a:t>The </a:t>
            </a:r>
            <a:r>
              <a:rPr lang="en-US" b="1" i="0" dirty="0">
                <a:solidFill>
                  <a:srgbClr val="5A5A5A"/>
                </a:solidFill>
                <a:effectLst/>
                <a:latin typeface="Helvetica Neue" panose="02000503000000020004" pitchFamily="2" charset="0"/>
              </a:rPr>
              <a:t>annual All-Hands Meeting </a:t>
            </a:r>
            <a:r>
              <a:rPr lang="en-US" b="0" i="0" dirty="0">
                <a:solidFill>
                  <a:srgbClr val="5A5A5A"/>
                </a:solidFill>
                <a:effectLst/>
                <a:latin typeface="Helvetica Neue" panose="02000503000000020004" pitchFamily="2" charset="0"/>
              </a:rPr>
              <a:t>works to foster relationships between the researchers and campuses using OSG services and service providers in the OSG Consortium. The more than 250 attendees of the 2022 meeting were offered 38 presentations from researchers who reviewed their use of OSG services, executives who discussed the current state and future plans for the OSG services, and administrators who reported on the adoption of HTC by faculty and students on their campuses.</a:t>
            </a: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16</a:t>
            </a:fld>
            <a:endParaRPr lang="en-US"/>
          </a:p>
        </p:txBody>
      </p:sp>
    </p:spTree>
    <p:extLst>
      <p:ext uri="{BB962C8B-B14F-4D97-AF65-F5344CB8AC3E}">
        <p14:creationId xmlns:p14="http://schemas.microsoft.com/office/powerpoint/2010/main" val="2164506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A5A5A"/>
                </a:solidFill>
                <a:effectLst/>
                <a:latin typeface="Helvetica Neue" panose="02000503000000020004" pitchFamily="2" charset="0"/>
              </a:rPr>
              <a:t>The OSG facilitates access to distributed high throughput computing for research in the US. The resources accessible through the OSG are contributed by the community, organized by the OSG, and governed by the OSG consortium. In the last 12 months, they have provided more than 1.2 billion CPU hours to researchers.</a:t>
            </a:r>
          </a:p>
          <a:p>
            <a:endParaRPr lang="en-US" b="0" i="0" dirty="0">
              <a:solidFill>
                <a:srgbClr val="5A5A5A"/>
              </a:solidFill>
              <a:effectLst/>
              <a:latin typeface="Helvetica Neue" panose="02000503000000020004" pitchFamily="2" charset="0"/>
            </a:endParaRP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17</a:t>
            </a:fld>
            <a:endParaRPr lang="en-US"/>
          </a:p>
        </p:txBody>
      </p:sp>
    </p:spTree>
    <p:extLst>
      <p:ext uri="{BB962C8B-B14F-4D97-AF65-F5344CB8AC3E}">
        <p14:creationId xmlns:p14="http://schemas.microsoft.com/office/powerpoint/2010/main" val="289900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A5A5A"/>
                </a:solidFill>
                <a:effectLst/>
                <a:latin typeface="Helvetica Neue" panose="02000503000000020004" pitchFamily="2" charset="0"/>
              </a:rPr>
              <a:t>The OSG facilitates access to distributed high throughput computing for research in the US. The resources accessible through the OSG are contributed by the community, organized by the OSG, and governed by the OSG consortium. In the last 12 months, they have provided more than 1.2 billion CPU hours to researchers.</a:t>
            </a:r>
          </a:p>
          <a:p>
            <a:endParaRPr lang="en-US" b="0" i="0" dirty="0">
              <a:solidFill>
                <a:srgbClr val="5A5A5A"/>
              </a:solidFill>
              <a:effectLst/>
              <a:latin typeface="Helvetica Neue" panose="02000503000000020004" pitchFamily="2" charset="0"/>
            </a:endParaRP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18</a:t>
            </a:fld>
            <a:endParaRPr lang="en-US"/>
          </a:p>
        </p:txBody>
      </p:sp>
    </p:spTree>
    <p:extLst>
      <p:ext uri="{BB962C8B-B14F-4D97-AF65-F5344CB8AC3E}">
        <p14:creationId xmlns:p14="http://schemas.microsoft.com/office/powerpoint/2010/main" val="315117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4858"/>
                </a:solidFill>
                <a:effectLst/>
                <a:latin typeface="Roboto" panose="02000000000000000000" pitchFamily="2" charset="0"/>
              </a:rPr>
              <a:t>Nautilus and Kubernetes have a concept of equipment aging out and how that affects BYOR nodes. When a user’s BYOR node gets hung or drops dead, Kubernetes logically off-lines it and it is rebooted. If it doesn’t come up, it either gets fixed with local hands-on help or recycled. Some of our GPU nodes are 5 years old already and are approaching being not worth fixing.</a:t>
            </a:r>
          </a:p>
          <a:p>
            <a:endParaRPr lang="en-US" b="0" i="0" dirty="0">
              <a:solidFill>
                <a:srgbClr val="3C4858"/>
              </a:solidFill>
              <a:effectLst/>
              <a:latin typeface="Roboto" panose="02000000000000000000" pitchFamily="2" charset="0"/>
            </a:endParaRPr>
          </a:p>
          <a:p>
            <a:r>
              <a:rPr lang="en-US" b="0" i="0" dirty="0">
                <a:solidFill>
                  <a:srgbClr val="3C4858"/>
                </a:solidFill>
                <a:effectLst/>
                <a:latin typeface="Roboto" panose="02000000000000000000" pitchFamily="2" charset="0"/>
              </a:rPr>
              <a:t>Nautilus background mode delivers cycles very satisfactorily if the user code is checkpointed. The huge </a:t>
            </a:r>
            <a:r>
              <a:rPr lang="en-US" b="0" i="0" dirty="0" err="1">
                <a:solidFill>
                  <a:srgbClr val="3C4858"/>
                </a:solidFill>
                <a:effectLst/>
                <a:latin typeface="Roboto" panose="02000000000000000000" pitchFamily="2" charset="0"/>
              </a:rPr>
              <a:t>IceCube</a:t>
            </a:r>
            <a:r>
              <a:rPr lang="en-US" b="0" i="0" dirty="0">
                <a:solidFill>
                  <a:srgbClr val="3C4858"/>
                </a:solidFill>
                <a:effectLst/>
                <a:latin typeface="Roboto" panose="02000000000000000000" pitchFamily="2" charset="0"/>
              </a:rPr>
              <a:t> computations run this way and do not impact real-time users.</a:t>
            </a: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19</a:t>
            </a:fld>
            <a:endParaRPr lang="en-US"/>
          </a:p>
        </p:txBody>
      </p:sp>
    </p:spTree>
    <p:extLst>
      <p:ext uri="{BB962C8B-B14F-4D97-AF65-F5344CB8AC3E}">
        <p14:creationId xmlns:p14="http://schemas.microsoft.com/office/powerpoint/2010/main" val="73001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Helvetica" pitchFamily="2" charset="0"/>
              </a:rPr>
              <a:t>Like many in this community of CI professionals, and as Henry was sharing with us yesterday, my own journey as a research computing professional has been unique. I first learned about this incredible community in 2019 (in the before times) as an ACI-REF at Penn State University. I came up through a uniquely tailored graduate program in computer mediated communication. I submitted my thesis idea as a proposal and was funded by an IBM SUR grant. I then moved into Teaching and Learning with Technology as my masters had been to develop the first online course platform at Penn State for the College of Liberal Arts (for Communications), and then into Enterprise IT supporting Linux and Active Directory services for the 170+K user base that is Penn State. I enjoyed the constant change and need to stay abreast of technologies and transitioned to IT Project Management for Enterprise Computing, and then moved over to the “Dark Side” into research computing where you still had to keep up with all the changes, but also got to learn and support incredible science and discovery. </a:t>
            </a:r>
          </a:p>
          <a:p>
            <a:endParaRPr lang="en-US" i="1" dirty="0">
              <a:effectLst/>
              <a:latin typeface="Helvetica" pitchFamily="2" charset="0"/>
            </a:endParaRPr>
          </a:p>
          <a:p>
            <a:r>
              <a:rPr lang="en-US" i="1" dirty="0">
                <a:effectLst/>
                <a:latin typeface="Helvetica" pitchFamily="2" charset="0"/>
              </a:rPr>
              <a:t>I enjoyed working as a research program manager and then diving in even further to support research computing as an ACI-REF, a term that I do not believe it used any longer. </a:t>
            </a:r>
            <a:r>
              <a:rPr lang="en-US" b="0" i="1" dirty="0">
                <a:solidFill>
                  <a:srgbClr val="404040"/>
                </a:solidFill>
                <a:effectLst/>
                <a:latin typeface="-apple-system"/>
              </a:rPr>
              <a:t>I worked as an ACI-REF, and program manager for over a decade </a:t>
            </a:r>
            <a:r>
              <a:rPr lang="en-US" b="0" i="1" dirty="0">
                <a:solidFill>
                  <a:srgbClr val="404040"/>
                </a:solidFill>
                <a:effectLst/>
                <a:latin typeface="Helvetica" pitchFamily="2" charset="0"/>
              </a:rPr>
              <a:t>b</a:t>
            </a:r>
            <a:r>
              <a:rPr lang="en-US" i="1" dirty="0">
                <a:effectLst/>
                <a:latin typeface="Helvetica" pitchFamily="2" charset="0"/>
              </a:rPr>
              <a:t>efore heading to Cornell to lead a new Epigenomics Core (EGC) facility. I was then recruited to come back to Penn State to help found this new Center for AI to Industry. And so my talk today, like my professional journey, will be informed by those various experiences I had in both Enterprise and Research computing.</a:t>
            </a:r>
          </a:p>
          <a:p>
            <a:endParaRPr lang="en-US" i="1" dirty="0">
              <a:effectLst/>
              <a:latin typeface="Helvetica" pitchFamily="2" charset="0"/>
            </a:endParaRPr>
          </a:p>
          <a:p>
            <a:r>
              <a:rPr lang="en-US" i="1" dirty="0">
                <a:effectLst/>
                <a:latin typeface="Helvetica" pitchFamily="2" charset="0"/>
              </a:rPr>
              <a:t>ACI-REF = </a:t>
            </a:r>
            <a:r>
              <a:rPr lang="en-US" sz="1200" dirty="0">
                <a:solidFill>
                  <a:srgbClr val="325D9B"/>
                </a:solidFill>
                <a:latin typeface="Verdana" panose="020B0604030504040204" pitchFamily="34" charset="0"/>
              </a:rPr>
              <a:t>adv. cyberinfrastructure – research &amp; educational facilitation</a:t>
            </a:r>
            <a:endParaRPr lang="en-US" i="1" dirty="0">
              <a:effectLst/>
              <a:latin typeface="Helvetica" pitchFamily="2" charset="0"/>
            </a:endParaRPr>
          </a:p>
        </p:txBody>
      </p:sp>
      <p:sp>
        <p:nvSpPr>
          <p:cNvPr id="4" name="Slide Number Placeholder 3"/>
          <p:cNvSpPr>
            <a:spLocks noGrp="1"/>
          </p:cNvSpPr>
          <p:nvPr>
            <p:ph type="sldNum" sz="quarter" idx="5"/>
          </p:nvPr>
        </p:nvSpPr>
        <p:spPr/>
        <p:txBody>
          <a:bodyPr/>
          <a:lstStyle/>
          <a:p>
            <a:fld id="{77AC279F-0DC4-47E0-BB73-257F5D1DF741}" type="slidenum">
              <a:rPr lang="en-US" smtClean="0"/>
              <a:t>2</a:t>
            </a:fld>
            <a:endParaRPr lang="en-US"/>
          </a:p>
        </p:txBody>
      </p:sp>
    </p:spTree>
    <p:extLst>
      <p:ext uri="{BB962C8B-B14F-4D97-AF65-F5344CB8AC3E}">
        <p14:creationId xmlns:p14="http://schemas.microsoft.com/office/powerpoint/2010/main" val="1072106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C4858"/>
                </a:solidFill>
                <a:effectLst/>
                <a:latin typeface="Roboto" panose="020F0502020204030204" pitchFamily="34" charset="0"/>
              </a:rPr>
              <a:t>NRP is the name of the set of programs, facilities, and policies that are designed for distributed growth and expansion.</a:t>
            </a:r>
            <a:r>
              <a:rPr lang="en-US" b="0" i="0" dirty="0">
                <a:solidFill>
                  <a:srgbClr val="3C4858"/>
                </a:solidFill>
                <a:effectLst/>
                <a:latin typeface="Roboto" panose="02000000000000000000" pitchFamily="2" charset="0"/>
              </a:rPr>
              <a:t> NRP’s primary computation, storage, and network resource is a ~300 node distributed cluster called </a:t>
            </a:r>
            <a:r>
              <a:rPr lang="en-US" b="1" i="1" dirty="0">
                <a:solidFill>
                  <a:srgbClr val="3C4858"/>
                </a:solidFill>
                <a:effectLst/>
                <a:latin typeface="Roboto" panose="02000000000000000000" pitchFamily="2" charset="0"/>
              </a:rPr>
              <a:t>Nautilus </a:t>
            </a:r>
            <a:r>
              <a:rPr lang="en-US" b="0" i="0" dirty="0">
                <a:solidFill>
                  <a:srgbClr val="3C4858"/>
                </a:solidFill>
                <a:effectLst/>
                <a:latin typeface="Roboto" panose="02000000000000000000" pitchFamily="2" charset="0"/>
              </a:rPr>
              <a:t>that will grow significantly by the end of 2022. Nautilus hosts many network testing data transfer nodes including ones used by the Open Science Grid (OSG).</a:t>
            </a: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20</a:t>
            </a:fld>
            <a:endParaRPr lang="en-US"/>
          </a:p>
        </p:txBody>
      </p:sp>
    </p:spTree>
    <p:extLst>
      <p:ext uri="{BB962C8B-B14F-4D97-AF65-F5344CB8AC3E}">
        <p14:creationId xmlns:p14="http://schemas.microsoft.com/office/powerpoint/2010/main" val="1170737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C4858"/>
                </a:solidFill>
                <a:effectLst/>
                <a:latin typeface="Roboto" panose="02000000000000000000" pitchFamily="2" charset="0"/>
              </a:rPr>
              <a:t>Joining via web page</a:t>
            </a:r>
          </a:p>
          <a:p>
            <a:pPr algn="l">
              <a:buFont typeface="+mj-lt"/>
              <a:buAutoNum type="arabicPeriod"/>
            </a:pPr>
            <a:r>
              <a:rPr lang="en-US" b="0" i="0" dirty="0">
                <a:solidFill>
                  <a:srgbClr val="3C4858"/>
                </a:solidFill>
                <a:effectLst/>
                <a:latin typeface="Roboto" panose="02000000000000000000" pitchFamily="2" charset="0"/>
              </a:rPr>
              <a:t>Navigate to </a:t>
            </a:r>
            <a:r>
              <a:rPr lang="en-US" b="0" i="0" u="none" strike="noStrike" dirty="0">
                <a:solidFill>
                  <a:srgbClr val="11AA7C"/>
                </a:solidFill>
                <a:effectLst/>
                <a:latin typeface="Roboto" panose="02000000000000000000" pitchFamily="2" charset="0"/>
                <a:hlinkClick r:id="rId3"/>
              </a:rPr>
              <a:t>our hosted web version of element.io</a:t>
            </a:r>
            <a:endParaRPr lang="en-US" b="0" i="0" dirty="0">
              <a:solidFill>
                <a:srgbClr val="3C4858"/>
              </a:solidFill>
              <a:effectLst/>
              <a:latin typeface="Roboto" panose="02000000000000000000" pitchFamily="2" charset="0"/>
            </a:endParaRPr>
          </a:p>
          <a:p>
            <a:pPr algn="l">
              <a:buFont typeface="+mj-lt"/>
              <a:buAutoNum type="arabicPeriod"/>
            </a:pPr>
            <a:r>
              <a:rPr lang="en-US" b="0" i="0" dirty="0">
                <a:solidFill>
                  <a:srgbClr val="3C4858"/>
                </a:solidFill>
                <a:effectLst/>
                <a:latin typeface="Roboto" panose="02000000000000000000" pitchFamily="2" charset="0"/>
              </a:rPr>
              <a:t>Choose </a:t>
            </a:r>
            <a:r>
              <a:rPr lang="en-US" b="0" i="1" dirty="0">
                <a:solidFill>
                  <a:srgbClr val="3C4858"/>
                </a:solidFill>
                <a:effectLst/>
                <a:latin typeface="Roboto" panose="02000000000000000000" pitchFamily="2" charset="0"/>
              </a:rPr>
              <a:t>Create Account</a:t>
            </a:r>
            <a:r>
              <a:rPr lang="en-US" b="0" i="0" dirty="0">
                <a:solidFill>
                  <a:srgbClr val="3C4858"/>
                </a:solidFill>
                <a:effectLst/>
                <a:latin typeface="Roboto" panose="02000000000000000000" pitchFamily="2" charset="0"/>
              </a:rPr>
              <a:t>, then create an account by entering a desired username, password and (optional) email.</a:t>
            </a:r>
          </a:p>
          <a:p>
            <a:pPr algn="l">
              <a:buFont typeface="+mj-lt"/>
              <a:buAutoNum type="arabicPeriod"/>
            </a:pPr>
            <a:r>
              <a:rPr lang="en-US" b="0" i="0" dirty="0">
                <a:solidFill>
                  <a:srgbClr val="3C4858"/>
                </a:solidFill>
                <a:effectLst/>
                <a:latin typeface="Roboto" panose="02000000000000000000" pitchFamily="2" charset="0"/>
              </a:rPr>
              <a:t>After that you’ll get an account of the form @</a:t>
            </a:r>
            <a:r>
              <a:rPr lang="en-US" b="0" i="0" dirty="0" err="1">
                <a:solidFill>
                  <a:srgbClr val="3C4858"/>
                </a:solidFill>
                <a:effectLst/>
                <a:latin typeface="Roboto" panose="02000000000000000000" pitchFamily="2" charset="0"/>
              </a:rPr>
              <a:t>username:matrix.nrp-nautilus.io</a:t>
            </a:r>
            <a:r>
              <a:rPr lang="en-US" b="0" i="0" dirty="0">
                <a:solidFill>
                  <a:srgbClr val="3C4858"/>
                </a:solidFill>
                <a:effectLst/>
                <a:latin typeface="Roboto" panose="02000000000000000000" pitchFamily="2" charset="0"/>
              </a:rPr>
              <a:t>, which you can use to join rooms in any federated [matrix] </a:t>
            </a:r>
            <a:r>
              <a:rPr lang="en-US" b="0" i="0" dirty="0" err="1">
                <a:solidFill>
                  <a:srgbClr val="3C4858"/>
                </a:solidFill>
                <a:effectLst/>
                <a:latin typeface="Roboto" panose="02000000000000000000" pitchFamily="2" charset="0"/>
              </a:rPr>
              <a:t>resourse</a:t>
            </a:r>
            <a:r>
              <a:rPr lang="en-US" b="0" i="0" dirty="0">
                <a:solidFill>
                  <a:srgbClr val="3C4858"/>
                </a:solidFill>
                <a:effectLst/>
                <a:latin typeface="Roboto" panose="02000000000000000000" pitchFamily="2" charset="0"/>
              </a:rPr>
              <a:t>, including the original </a:t>
            </a:r>
            <a:r>
              <a:rPr lang="en-US" b="0" i="0" dirty="0" err="1">
                <a:solidFill>
                  <a:srgbClr val="3C4858"/>
                </a:solidFill>
                <a:effectLst/>
                <a:latin typeface="Roboto" panose="02000000000000000000" pitchFamily="2" charset="0"/>
              </a:rPr>
              <a:t>matrix.org</a:t>
            </a:r>
            <a:r>
              <a:rPr lang="en-US" b="0" i="0" dirty="0">
                <a:solidFill>
                  <a:srgbClr val="3C4858"/>
                </a:solidFill>
                <a:effectLst/>
                <a:latin typeface="Roboto" panose="02000000000000000000" pitchFamily="2" charset="0"/>
              </a:rPr>
              <a:t>.</a:t>
            </a:r>
          </a:p>
          <a:p>
            <a:pPr algn="l">
              <a:buFont typeface="+mj-lt"/>
              <a:buAutoNum type="arabicPeriod"/>
            </a:pPr>
            <a:r>
              <a:rPr lang="en-US" b="0" i="0" dirty="0">
                <a:solidFill>
                  <a:srgbClr val="3C4858"/>
                </a:solidFill>
                <a:effectLst/>
                <a:latin typeface="Roboto" panose="02000000000000000000" pitchFamily="2" charset="0"/>
              </a:rPr>
              <a:t>Click explore rooms button. Check that you’re exploring the NRP server (</a:t>
            </a:r>
            <a:r>
              <a:rPr lang="en-US" b="0" i="0" dirty="0" err="1">
                <a:solidFill>
                  <a:srgbClr val="3C4858"/>
                </a:solidFill>
                <a:effectLst/>
                <a:latin typeface="Roboto" panose="02000000000000000000" pitchFamily="2" charset="0"/>
              </a:rPr>
              <a:t>matrix.nrp-nautilus.io</a:t>
            </a:r>
            <a:r>
              <a:rPr lang="en-US" b="0" i="0" dirty="0">
                <a:solidFill>
                  <a:srgbClr val="3C4858"/>
                </a:solidFill>
                <a:effectLst/>
                <a:latin typeface="Roboto" panose="02000000000000000000" pitchFamily="2" charset="0"/>
              </a:rPr>
              <a:t>). Join the Nautilus General channel. Also join the News channel.</a:t>
            </a:r>
          </a:p>
          <a:p>
            <a:pPr algn="l">
              <a:buFont typeface="+mj-lt"/>
              <a:buAutoNum type="arabicPeriod"/>
            </a:pPr>
            <a:r>
              <a:rPr lang="en-US" b="0" i="0" dirty="0">
                <a:solidFill>
                  <a:srgbClr val="3C4858"/>
                </a:solidFill>
                <a:effectLst/>
                <a:latin typeface="Roboto" panose="02000000000000000000" pitchFamily="2" charset="0"/>
              </a:rPr>
              <a:t>(Optional) Join the NRP Community by clicking the +</a:t>
            </a:r>
            <a:r>
              <a:rPr lang="en-US" b="0" i="0" dirty="0" err="1">
                <a:solidFill>
                  <a:srgbClr val="3C4858"/>
                </a:solidFill>
                <a:effectLst/>
                <a:latin typeface="Roboto" panose="02000000000000000000" pitchFamily="2" charset="0"/>
              </a:rPr>
              <a:t>nrp:matrix.nrp-nautilus.io</a:t>
            </a:r>
            <a:r>
              <a:rPr lang="en-US" b="0" i="0" dirty="0">
                <a:solidFill>
                  <a:srgbClr val="3C4858"/>
                </a:solidFill>
                <a:effectLst/>
                <a:latin typeface="Roboto" panose="02000000000000000000" pitchFamily="2" charset="0"/>
              </a:rPr>
              <a:t> URL in the header of the General channel. Another link to it is: </a:t>
            </a:r>
            <a:r>
              <a:rPr lang="en-US" b="0" i="0" u="none" strike="noStrike" dirty="0">
                <a:solidFill>
                  <a:srgbClr val="11AA7C"/>
                </a:solidFill>
                <a:effectLst/>
                <a:latin typeface="Roboto" panose="02000000000000000000" pitchFamily="2" charset="0"/>
                <a:hlinkClick r:id="rId4"/>
              </a:rPr>
              <a:t>https://matrix-to.nrp-nautilus.io/#/+nrp:matrix.nrp-nautilus.io</a:t>
            </a:r>
            <a:r>
              <a:rPr lang="en-US" b="0" i="0" dirty="0">
                <a:solidFill>
                  <a:srgbClr val="3C4858"/>
                </a:solidFill>
                <a:effectLst/>
                <a:latin typeface="Roboto" panose="02000000000000000000" pitchFamily="2" charset="0"/>
              </a:rPr>
              <a:t>. It has a list of channels you can join.</a:t>
            </a:r>
          </a:p>
        </p:txBody>
      </p:sp>
      <p:sp>
        <p:nvSpPr>
          <p:cNvPr id="4" name="Slide Number Placeholder 3"/>
          <p:cNvSpPr>
            <a:spLocks noGrp="1"/>
          </p:cNvSpPr>
          <p:nvPr>
            <p:ph type="sldNum" sz="quarter" idx="5"/>
          </p:nvPr>
        </p:nvSpPr>
        <p:spPr/>
        <p:txBody>
          <a:bodyPr/>
          <a:lstStyle/>
          <a:p>
            <a:fld id="{77AC279F-0DC4-47E0-BB73-257F5D1DF741}" type="slidenum">
              <a:rPr lang="en-US" smtClean="0"/>
              <a:t>21</a:t>
            </a:fld>
            <a:endParaRPr lang="en-US"/>
          </a:p>
        </p:txBody>
      </p:sp>
    </p:spTree>
    <p:extLst>
      <p:ext uri="{BB962C8B-B14F-4D97-AF65-F5344CB8AC3E}">
        <p14:creationId xmlns:p14="http://schemas.microsoft.com/office/powerpoint/2010/main" val="2643181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03E3D"/>
                </a:solidFill>
                <a:effectLst/>
                <a:latin typeface="Open Sans" panose="020B0606030504020204" pitchFamily="34" charset="0"/>
              </a:rPr>
              <a:t>Bridges-2 integrates new technologies for converged, scalable HPC, machine learning and data; prioritizes researcher productivity and ease of use; and provides an extensible architecture for interoperation with complementary data-intensive projects, campus resources, and clouds.</a:t>
            </a:r>
          </a:p>
          <a:p>
            <a:pPr algn="l" fontAlgn="base"/>
            <a:endParaRPr lang="en-US" b="0" i="0" dirty="0">
              <a:solidFill>
                <a:srgbClr val="403E3D"/>
              </a:solidFill>
              <a:effectLst/>
              <a:latin typeface="Open Sans" panose="020B0606030504020204" pitchFamily="34" charset="0"/>
            </a:endParaRPr>
          </a:p>
          <a:p>
            <a:pPr algn="l" fontAlgn="base"/>
            <a:r>
              <a:rPr lang="en-US" b="0" i="0" dirty="0">
                <a:solidFill>
                  <a:srgbClr val="403E3D"/>
                </a:solidFill>
                <a:effectLst/>
                <a:latin typeface="Open Sans" panose="020B0606030504020204" pitchFamily="34" charset="0"/>
              </a:rPr>
              <a:t>Bridges-2 is available at no cost for research and education, and at cost-recovery rates for other purposes.</a:t>
            </a:r>
          </a:p>
          <a:p>
            <a:pPr algn="l" fontAlgn="base"/>
            <a:endParaRPr lang="en-US" b="0" i="0" dirty="0">
              <a:solidFill>
                <a:srgbClr val="403E3D"/>
              </a:solidFill>
              <a:effectLst/>
              <a:latin typeface="Open Sans" panose="020B0606030504020204" pitchFamily="34" charset="0"/>
            </a:endParaRPr>
          </a:p>
          <a:p>
            <a:pPr algn="l" fontAlgn="base"/>
            <a:r>
              <a:rPr lang="en-US" b="0" i="0" dirty="0">
                <a:solidFill>
                  <a:srgbClr val="403E3D"/>
                </a:solidFill>
                <a:effectLst/>
                <a:latin typeface="Open Sans" panose="020B0606030504020204" pitchFamily="34" charset="0"/>
              </a:rPr>
              <a:t>I’ll mention this example from ACCESS because I lived in Pittsburgh when I was young, I have used these systems, plus I met </a:t>
            </a:r>
            <a:r>
              <a:rPr lang="en-US" b="0" i="0" dirty="0">
                <a:solidFill>
                  <a:srgbClr val="70757A"/>
                </a:solidFill>
                <a:effectLst/>
                <a:latin typeface="Google Sans Text"/>
              </a:rPr>
              <a:t>Co-Directors Michael Levine (right) and Ralph </a:t>
            </a:r>
            <a:r>
              <a:rPr lang="en-US" b="0" i="0" dirty="0" err="1">
                <a:solidFill>
                  <a:srgbClr val="70757A"/>
                </a:solidFill>
                <a:effectLst/>
                <a:latin typeface="Google Sans Text"/>
              </a:rPr>
              <a:t>Roskies</a:t>
            </a:r>
            <a:r>
              <a:rPr lang="en-US" b="0" i="0" dirty="0">
                <a:solidFill>
                  <a:srgbClr val="70757A"/>
                </a:solidFill>
                <a:effectLst/>
                <a:latin typeface="Google Sans Text"/>
              </a:rPr>
              <a:t> long ago </a:t>
            </a:r>
            <a:r>
              <a:rPr lang="en-US" b="0" i="0" dirty="0">
                <a:solidFill>
                  <a:srgbClr val="403E3D"/>
                </a:solidFill>
                <a:effectLst/>
                <a:latin typeface="Open Sans" panose="020B0606030504020204" pitchFamily="34" charset="0"/>
              </a:rPr>
              <a:t>- so it has a special place in my heart. </a:t>
            </a: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22</a:t>
            </a:fld>
            <a:endParaRPr lang="en-US"/>
          </a:p>
        </p:txBody>
      </p:sp>
    </p:spTree>
    <p:extLst>
      <p:ext uri="{BB962C8B-B14F-4D97-AF65-F5344CB8AC3E}">
        <p14:creationId xmlns:p14="http://schemas.microsoft.com/office/powerpoint/2010/main" val="3867654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03E3D"/>
                </a:solidFill>
                <a:effectLst/>
                <a:latin typeface="Open Sans" panose="020B0606030504020204" pitchFamily="34" charset="0"/>
              </a:rPr>
              <a:t>Bridges-2 integrates new technologies for converged, scalable HPC, machine learning and data; prioritizes researcher productivity and ease of use; and provides an extensible architecture for interoperation with complementary data-intensive projects, campus resources, and clouds.</a:t>
            </a:r>
          </a:p>
          <a:p>
            <a:pPr algn="l" fontAlgn="base"/>
            <a:endParaRPr lang="en-US" b="0" i="0" dirty="0">
              <a:solidFill>
                <a:srgbClr val="403E3D"/>
              </a:solidFill>
              <a:effectLst/>
              <a:latin typeface="Open Sans" panose="020B0606030504020204" pitchFamily="34" charset="0"/>
            </a:endParaRPr>
          </a:p>
          <a:p>
            <a:pPr algn="l" fontAlgn="base"/>
            <a:r>
              <a:rPr lang="en-US" b="0" i="0" dirty="0">
                <a:solidFill>
                  <a:srgbClr val="403E3D"/>
                </a:solidFill>
                <a:effectLst/>
                <a:latin typeface="Open Sans" panose="020B0606030504020204" pitchFamily="34" charset="0"/>
              </a:rPr>
              <a:t>Bridges-2 is available at no cost for research and education, and at cost-recovery rates for other purposes.</a:t>
            </a: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23</a:t>
            </a:fld>
            <a:endParaRPr lang="en-US"/>
          </a:p>
        </p:txBody>
      </p:sp>
    </p:spTree>
    <p:extLst>
      <p:ext uri="{BB962C8B-B14F-4D97-AF65-F5344CB8AC3E}">
        <p14:creationId xmlns:p14="http://schemas.microsoft.com/office/powerpoint/2010/main" val="3085398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Jetstream2 is meant primarily for </a:t>
            </a:r>
            <a:r>
              <a:rPr lang="en-US" b="1" dirty="0">
                <a:effectLst/>
              </a:rPr>
              <a:t>interactive</a:t>
            </a:r>
            <a:r>
              <a:rPr lang="en-US" dirty="0">
                <a:effectLst/>
              </a:rPr>
              <a:t> research, small scale processing </a:t>
            </a:r>
            <a:r>
              <a:rPr lang="en-US" b="1" dirty="0">
                <a:effectLst/>
              </a:rPr>
              <a:t>on demand</a:t>
            </a:r>
            <a:r>
              <a:rPr lang="en-US" dirty="0">
                <a:effectLst/>
              </a:rPr>
              <a:t>, or as the backend to science </a:t>
            </a:r>
            <a:r>
              <a:rPr lang="en-US" b="1" dirty="0">
                <a:effectLst/>
              </a:rPr>
              <a:t>gateways</a:t>
            </a:r>
            <a:r>
              <a:rPr lang="en-US" dirty="0">
                <a:effectLst/>
              </a:rPr>
              <a:t> to send research jobs to other HPC or HTC resources, or for general infrastructure for research or research-related development.</a:t>
            </a:r>
          </a:p>
          <a:p>
            <a:br>
              <a:rPr lang="en-US" dirty="0"/>
            </a:b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24</a:t>
            </a:fld>
            <a:endParaRPr lang="en-US"/>
          </a:p>
        </p:txBody>
      </p:sp>
    </p:spTree>
    <p:extLst>
      <p:ext uri="{BB962C8B-B14F-4D97-AF65-F5344CB8AC3E}">
        <p14:creationId xmlns:p14="http://schemas.microsoft.com/office/powerpoint/2010/main" val="724254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990000"/>
                </a:solidFill>
                <a:effectLst/>
                <a:latin typeface="BentonSansBold"/>
              </a:rPr>
              <a:t>Core capabilities</a:t>
            </a:r>
          </a:p>
          <a:p>
            <a:pPr algn="l">
              <a:buFont typeface="Arial" panose="020B0604020202020204" pitchFamily="34" charset="0"/>
              <a:buChar char="•"/>
            </a:pPr>
            <a:r>
              <a:rPr lang="en-US" b="0" i="0" dirty="0">
                <a:solidFill>
                  <a:srgbClr val="45382B"/>
                </a:solidFill>
                <a:effectLst/>
                <a:latin typeface="BentonSansRegular"/>
              </a:rPr>
              <a:t>Interactive virtual machines (VMs)—both a public library of preconfigured VMs and a private library with saved, personalized versions</a:t>
            </a:r>
          </a:p>
          <a:p>
            <a:pPr algn="l">
              <a:buFont typeface="Arial" panose="020B0604020202020204" pitchFamily="34" charset="0"/>
              <a:buChar char="•"/>
            </a:pPr>
            <a:r>
              <a:rPr lang="en-US" b="0" i="0" dirty="0">
                <a:solidFill>
                  <a:srgbClr val="45382B"/>
                </a:solidFill>
                <a:effectLst/>
                <a:latin typeface="BentonSansRegular"/>
              </a:rPr>
              <a:t>Secure data movement using Globus Transfer</a:t>
            </a:r>
          </a:p>
          <a:p>
            <a:pPr algn="l">
              <a:buFont typeface="Arial" panose="020B0604020202020204" pitchFamily="34" charset="0"/>
              <a:buChar char="•"/>
            </a:pPr>
            <a:r>
              <a:rPr lang="en-US" b="0" i="0" dirty="0">
                <a:solidFill>
                  <a:srgbClr val="45382B"/>
                </a:solidFill>
                <a:effectLst/>
                <a:latin typeface="BentonSansRegular"/>
              </a:rPr>
              <a:t>Virtual desktops for access from a tablet or laptop over a cellular network</a:t>
            </a:r>
          </a:p>
          <a:p>
            <a:pPr algn="l">
              <a:buFont typeface="Arial" panose="020B0604020202020204" pitchFamily="34" charset="0"/>
              <a:buChar char="•"/>
            </a:pPr>
            <a:r>
              <a:rPr lang="en-US" b="0" i="0" dirty="0">
                <a:solidFill>
                  <a:srgbClr val="45382B"/>
                </a:solidFill>
                <a:effectLst/>
                <a:latin typeface="BentonSansRegular"/>
              </a:rPr>
              <a:t>Reproducible data analysis using digital object identifiers (DOIs) stored and published via IU’s digital archive</a:t>
            </a: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25</a:t>
            </a:fld>
            <a:endParaRPr lang="en-US"/>
          </a:p>
        </p:txBody>
      </p:sp>
    </p:spTree>
    <p:extLst>
      <p:ext uri="{BB962C8B-B14F-4D97-AF65-F5344CB8AC3E}">
        <p14:creationId xmlns:p14="http://schemas.microsoft.com/office/powerpoint/2010/main" val="1104937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FFFFFF"/>
                </a:solidFill>
                <a:effectLst/>
                <a:latin typeface="proxima-nova"/>
              </a:rPr>
              <a:t>WHAT SGCI DOES</a:t>
            </a:r>
          </a:p>
          <a:p>
            <a:pPr algn="l"/>
            <a:r>
              <a:rPr lang="en-US" b="1" i="0" dirty="0">
                <a:solidFill>
                  <a:srgbClr val="FFFFFF"/>
                </a:solidFill>
                <a:effectLst/>
                <a:latin typeface="proxima-nova"/>
              </a:rPr>
              <a:t>In-Depth Consultation</a:t>
            </a:r>
          </a:p>
          <a:p>
            <a:pPr algn="l"/>
            <a:r>
              <a:rPr lang="en-US" b="0" i="0" dirty="0">
                <a:solidFill>
                  <a:srgbClr val="FFFFFF"/>
                </a:solidFill>
                <a:effectLst/>
                <a:latin typeface="proxima-nova"/>
              </a:rPr>
              <a:t>When your needs go beyond advice on usability, architecture, and sustainability, our consultants can become part of your project team to help your project achieve success. See our storybook (link) for examples of how we can help.</a:t>
            </a:r>
          </a:p>
          <a:p>
            <a:pPr algn="l"/>
            <a:r>
              <a:rPr lang="en-US" b="1" i="0" dirty="0">
                <a:solidFill>
                  <a:srgbClr val="FFFFFF"/>
                </a:solidFill>
                <a:effectLst/>
                <a:latin typeface="proxima-nova"/>
              </a:rPr>
              <a:t>Gateways as a Service</a:t>
            </a:r>
          </a:p>
          <a:p>
            <a:pPr algn="l"/>
            <a:r>
              <a:rPr lang="en-US" b="0" i="0" dirty="0">
                <a:solidFill>
                  <a:srgbClr val="FFFFFF"/>
                </a:solidFill>
                <a:effectLst/>
                <a:latin typeface="proxima-nova"/>
              </a:rPr>
              <a:t>When you want a gateway but don’t want the difficulties associated with creating or operating it, SGCI offers a full-service solution to handle this for you so you can focus on science and community building and have SGCI assist with operations and infrastructure.</a:t>
            </a:r>
          </a:p>
          <a:p>
            <a:endParaRPr lang="en-US" i="1" dirty="0">
              <a:effectLst/>
              <a:latin typeface="Helvetica" pitchFamily="2" charset="0"/>
            </a:endParaRPr>
          </a:p>
          <a:p>
            <a:endParaRPr lang="en-US" i="1" dirty="0">
              <a:effectLst/>
              <a:latin typeface="Helvetica" pitchFamily="2" charset="0"/>
            </a:endParaRPr>
          </a:p>
          <a:p>
            <a:r>
              <a:rPr lang="en-US" i="1" dirty="0">
                <a:effectLst/>
                <a:latin typeface="Helvetica" pitchFamily="2" charset="0"/>
              </a:rPr>
              <a:t>• Science Gateways simplify access to computing resources by hiding infrastructure complexities.</a:t>
            </a:r>
            <a:endParaRPr lang="en-US" dirty="0">
              <a:effectLst/>
              <a:latin typeface="Helvetica" pitchFamily="2" charset="0"/>
            </a:endParaRPr>
          </a:p>
          <a:p>
            <a:r>
              <a:rPr lang="en-US" i="1" dirty="0">
                <a:effectLst/>
                <a:latin typeface="Helvetica" pitchFamily="2" charset="0"/>
              </a:rPr>
              <a:t>• Science Gateways provide higher level user interface for XSEDE resources that are tailored to</a:t>
            </a:r>
            <a:endParaRPr lang="en-US" dirty="0">
              <a:effectLst/>
              <a:latin typeface="Helvetica" pitchFamily="2" charset="0"/>
            </a:endParaRPr>
          </a:p>
          <a:p>
            <a:r>
              <a:rPr lang="en-US" i="1" dirty="0">
                <a:effectLst/>
                <a:latin typeface="Helvetica" pitchFamily="2" charset="0"/>
              </a:rPr>
              <a:t>specific scientific communities. (https://</a:t>
            </a:r>
            <a:r>
              <a:rPr lang="en-US" i="1" dirty="0" err="1">
                <a:effectLst/>
                <a:latin typeface="Helvetica" pitchFamily="2" charset="0"/>
              </a:rPr>
              <a:t>www.xsede.org</a:t>
            </a:r>
            <a:r>
              <a:rPr lang="en-US" i="1" dirty="0">
                <a:effectLst/>
                <a:latin typeface="Helvetica" pitchFamily="2" charset="0"/>
              </a:rPr>
              <a:t>/ecosystem/science-gateways/gateways-listing)</a:t>
            </a:r>
            <a:endParaRPr lang="en-US" dirty="0">
              <a:effectLst/>
              <a:latin typeface="Helvetica" pitchFamily="2" charset="0"/>
            </a:endParaRPr>
          </a:p>
          <a:p>
            <a:r>
              <a:rPr lang="en-US" i="1" dirty="0">
                <a:effectLst/>
                <a:latin typeface="Helvetica" pitchFamily="2" charset="0"/>
              </a:rPr>
              <a:t>• A Science Gateway is a community developed set of tools, applications, and data that are</a:t>
            </a:r>
            <a:endParaRPr lang="en-US" dirty="0">
              <a:effectLst/>
              <a:latin typeface="Helvetica" pitchFamily="2" charset="0"/>
            </a:endParaRPr>
          </a:p>
          <a:p>
            <a:r>
              <a:rPr lang="en-US" i="1" dirty="0">
                <a:effectLst/>
                <a:latin typeface="Helvetica" pitchFamily="2" charset="0"/>
              </a:rPr>
              <a:t>integrated via a portal or a suite of applications, usually in a graphical user interface, that is further</a:t>
            </a:r>
            <a:endParaRPr lang="en-US" dirty="0">
              <a:effectLst/>
              <a:latin typeface="Helvetica" pitchFamily="2" charset="0"/>
            </a:endParaRPr>
          </a:p>
          <a:p>
            <a:r>
              <a:rPr lang="en-US" i="1" dirty="0">
                <a:effectLst/>
                <a:latin typeface="Helvetica" pitchFamily="2" charset="0"/>
              </a:rPr>
              <a:t>customized to meet the needs of a specific community</a:t>
            </a:r>
            <a:endParaRPr lang="en-US" dirty="0">
              <a:effectLst/>
              <a:latin typeface="Helvetica" pitchFamily="2" charset="0"/>
            </a:endParaRP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26</a:t>
            </a:fld>
            <a:endParaRPr lang="en-US"/>
          </a:p>
        </p:txBody>
      </p:sp>
    </p:spTree>
    <p:extLst>
      <p:ext uri="{BB962C8B-B14F-4D97-AF65-F5344CB8AC3E}">
        <p14:creationId xmlns:p14="http://schemas.microsoft.com/office/powerpoint/2010/main" val="2698654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SGCI Storybook is an encouraging and enlightening read, very encouraging to pass along to researchers who are all trying to solve the same problems of bringing their efforts online and building their own communities.  </a:t>
            </a:r>
          </a:p>
          <a:p>
            <a:endParaRPr lang="en-US" i="0" dirty="0"/>
          </a:p>
          <a:p>
            <a:r>
              <a:rPr lang="en-US" i="0" dirty="0"/>
              <a:t>This collection of vignettes from SGCI client engagements and programs as much as the SGCI team enjoyed working with these community members to bring their dreams closer to realization.</a:t>
            </a:r>
          </a:p>
        </p:txBody>
      </p:sp>
      <p:sp>
        <p:nvSpPr>
          <p:cNvPr id="4" name="Slide Number Placeholder 3"/>
          <p:cNvSpPr>
            <a:spLocks noGrp="1"/>
          </p:cNvSpPr>
          <p:nvPr>
            <p:ph type="sldNum" sz="quarter" idx="5"/>
          </p:nvPr>
        </p:nvSpPr>
        <p:spPr/>
        <p:txBody>
          <a:bodyPr/>
          <a:lstStyle/>
          <a:p>
            <a:fld id="{77AC279F-0DC4-47E0-BB73-257F5D1DF741}" type="slidenum">
              <a:rPr lang="en-US" smtClean="0"/>
              <a:t>27</a:t>
            </a:fld>
            <a:endParaRPr lang="en-US"/>
          </a:p>
        </p:txBody>
      </p:sp>
    </p:spTree>
    <p:extLst>
      <p:ext uri="{BB962C8B-B14F-4D97-AF65-F5344CB8AC3E}">
        <p14:creationId xmlns:p14="http://schemas.microsoft.com/office/powerpoint/2010/main" val="540764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SGCI Storybook is an encouraging and enlightening read, very encouraging to pass along to researchers who are all trying to solve the same problems of bringing their efforts online and building their own communities.  </a:t>
            </a:r>
          </a:p>
          <a:p>
            <a:endParaRPr lang="en-US" i="0" dirty="0"/>
          </a:p>
          <a:p>
            <a:r>
              <a:rPr lang="en-US" i="0" dirty="0"/>
              <a:t>This collection of vignettes from SGCI client engagements and programs as much as the SGCI team enjoyed working with these community members to bring their dreams closer to realization.</a:t>
            </a:r>
          </a:p>
        </p:txBody>
      </p:sp>
      <p:sp>
        <p:nvSpPr>
          <p:cNvPr id="4" name="Slide Number Placeholder 3"/>
          <p:cNvSpPr>
            <a:spLocks noGrp="1"/>
          </p:cNvSpPr>
          <p:nvPr>
            <p:ph type="sldNum" sz="quarter" idx="5"/>
          </p:nvPr>
        </p:nvSpPr>
        <p:spPr/>
        <p:txBody>
          <a:bodyPr/>
          <a:lstStyle/>
          <a:p>
            <a:fld id="{77AC279F-0DC4-47E0-BB73-257F5D1DF741}" type="slidenum">
              <a:rPr lang="en-US" smtClean="0"/>
              <a:t>28</a:t>
            </a:fld>
            <a:endParaRPr lang="en-US"/>
          </a:p>
        </p:txBody>
      </p:sp>
    </p:spTree>
    <p:extLst>
      <p:ext uri="{BB962C8B-B14F-4D97-AF65-F5344CB8AC3E}">
        <p14:creationId xmlns:p14="http://schemas.microsoft.com/office/powerpoint/2010/main" val="4294260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 continuing to serve this community as they pursue a sustainable institute. </a:t>
            </a:r>
          </a:p>
        </p:txBody>
      </p:sp>
      <p:sp>
        <p:nvSpPr>
          <p:cNvPr id="4" name="Slide Number Placeholder 3"/>
          <p:cNvSpPr>
            <a:spLocks noGrp="1"/>
          </p:cNvSpPr>
          <p:nvPr>
            <p:ph type="sldNum" sz="quarter" idx="5"/>
          </p:nvPr>
        </p:nvSpPr>
        <p:spPr/>
        <p:txBody>
          <a:bodyPr/>
          <a:lstStyle/>
          <a:p>
            <a:fld id="{77AC279F-0DC4-47E0-BB73-257F5D1DF741}" type="slidenum">
              <a:rPr lang="en-US" smtClean="0"/>
              <a:t>29</a:t>
            </a:fld>
            <a:endParaRPr lang="en-US"/>
          </a:p>
        </p:txBody>
      </p:sp>
    </p:spTree>
    <p:extLst>
      <p:ext uri="{BB962C8B-B14F-4D97-AF65-F5344CB8AC3E}">
        <p14:creationId xmlns:p14="http://schemas.microsoft.com/office/powerpoint/2010/main" val="249780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Black"/>
              </a:rPr>
              <a:t>Quick shout-out to the campus champions and research engineers who are a part of a tremendous team of colleagues in support of our faculty researchers and research computing. Anything I share today that is good is informed by their work with me, and I will accept the fault and correct any mistakes I might make along the way through this talk. And if anyone would like to learn more about the RISE team model at Penn State, feel free to reach out to me directly outside of the talk today. They have also presented at PEARC and we have materials to share if there is interest. </a:t>
            </a:r>
          </a:p>
          <a:p>
            <a:endParaRPr lang="en-US" sz="1200" b="1" dirty="0">
              <a:latin typeface="Arial Black"/>
            </a:endParaRPr>
          </a:p>
          <a:p>
            <a:endParaRPr lang="en-US" sz="1200" b="1" dirty="0">
              <a:latin typeface="Arial Black"/>
            </a:endParaRPr>
          </a:p>
          <a:p>
            <a:endParaRPr lang="en-US" sz="1200" b="1" dirty="0">
              <a:latin typeface="Arial Black"/>
            </a:endParaRPr>
          </a:p>
          <a:p>
            <a:r>
              <a:rPr lang="en-US" sz="1200" b="1" dirty="0">
                <a:latin typeface="Arial Black"/>
              </a:rPr>
              <a:t>Research Innovations with Scientists and Engineers (RISE)</a:t>
            </a:r>
          </a:p>
          <a:p>
            <a:r>
              <a:rPr lang="en-US" dirty="0"/>
              <a:t>4 years ago, there were only 4 engineers</a:t>
            </a:r>
          </a:p>
          <a:p>
            <a:endParaRPr lang="en-US" dirty="0"/>
          </a:p>
          <a:p>
            <a:r>
              <a:rPr lang="en-US" b="1" dirty="0"/>
              <a:t>New in May 2023: Bart Masters and Alex Fatemi</a:t>
            </a:r>
            <a:r>
              <a:rPr lang="en-US" dirty="0"/>
              <a:t> – both CIE engineers (came from Penn State IT)</a:t>
            </a:r>
          </a:p>
        </p:txBody>
      </p:sp>
      <p:sp>
        <p:nvSpPr>
          <p:cNvPr id="4" name="Slide Number Placeholder 3"/>
          <p:cNvSpPr>
            <a:spLocks noGrp="1"/>
          </p:cNvSpPr>
          <p:nvPr>
            <p:ph type="sldNum" sz="quarter" idx="5"/>
          </p:nvPr>
        </p:nvSpPr>
        <p:spPr/>
        <p:txBody>
          <a:bodyPr/>
          <a:lstStyle/>
          <a:p>
            <a:fld id="{C5E9F7F4-92E3-494D-952E-CED9FE2475BB}" type="slidenum">
              <a:rPr lang="en-US" smtClean="0"/>
              <a:t>3</a:t>
            </a:fld>
            <a:endParaRPr lang="en-US"/>
          </a:p>
        </p:txBody>
      </p:sp>
    </p:spTree>
    <p:extLst>
      <p:ext uri="{BB962C8B-B14F-4D97-AF65-F5344CB8AC3E}">
        <p14:creationId xmlns:p14="http://schemas.microsoft.com/office/powerpoint/2010/main" val="14101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Helvetica" pitchFamily="2" charset="0"/>
              </a:rPr>
              <a:t>- Internet2 is a community: - Higher education and Research institutions - Government entities, </a:t>
            </a:r>
            <a:r>
              <a:rPr lang="en-US" i="1" dirty="0" err="1">
                <a:effectLst/>
                <a:latin typeface="Helvetica" pitchFamily="2" charset="0"/>
              </a:rPr>
              <a:t>corperations</a:t>
            </a:r>
            <a:r>
              <a:rPr lang="en-US" i="1" dirty="0">
                <a:effectLst/>
                <a:latin typeface="Helvetica" pitchFamily="2" charset="0"/>
              </a:rPr>
              <a:t> and cultural</a:t>
            </a:r>
            <a:endParaRPr lang="en-US" dirty="0">
              <a:effectLst/>
              <a:latin typeface="Helvetica" pitchFamily="2" charset="0"/>
            </a:endParaRPr>
          </a:p>
          <a:p>
            <a:r>
              <a:rPr lang="en-US" i="1" dirty="0">
                <a:effectLst/>
                <a:latin typeface="Helvetica" pitchFamily="2" charset="0"/>
              </a:rPr>
              <a:t>organizations - Cyberinfrastructure provider: - secure high-speed network, cloud solutions, - research support, services tailored for research</a:t>
            </a:r>
            <a:endParaRPr lang="en-US" dirty="0">
              <a:effectLst/>
              <a:latin typeface="Helvetica" pitchFamily="2" charset="0"/>
            </a:endParaRPr>
          </a:p>
          <a:p>
            <a:r>
              <a:rPr lang="en-US" i="1" dirty="0">
                <a:effectLst/>
                <a:latin typeface="Helvetica" pitchFamily="2" charset="0"/>
              </a:rPr>
              <a:t>and education - Through </a:t>
            </a:r>
            <a:r>
              <a:rPr lang="en-US" i="1" dirty="0" err="1">
                <a:effectLst/>
                <a:latin typeface="Helvetica" pitchFamily="2" charset="0"/>
              </a:rPr>
              <a:t>InCommon</a:t>
            </a:r>
            <a:r>
              <a:rPr lang="en-US" i="1" dirty="0">
                <a:effectLst/>
                <a:latin typeface="Helvetica" pitchFamily="2" charset="0"/>
              </a:rPr>
              <a:t> provides: - Security and privacy, - IAM tools for research and education, - single sign-on (SSO) for access to cloud local</a:t>
            </a:r>
            <a:endParaRPr lang="en-US" dirty="0">
              <a:effectLst/>
              <a:latin typeface="Helvetica" pitchFamily="2" charset="0"/>
            </a:endParaRPr>
          </a:p>
          <a:p>
            <a:r>
              <a:rPr lang="en-US" i="1" dirty="0">
                <a:effectLst/>
                <a:latin typeface="Helvetica" pitchFamily="2" charset="0"/>
              </a:rPr>
              <a:t>services and roaming wi-fi</a:t>
            </a:r>
            <a:endParaRPr lang="en-US" dirty="0">
              <a:effectLst/>
              <a:latin typeface="Helvetica" pitchFamily="2" charset="0"/>
            </a:endParaRP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30</a:t>
            </a:fld>
            <a:endParaRPr lang="en-US"/>
          </a:p>
        </p:txBody>
      </p:sp>
    </p:spTree>
    <p:extLst>
      <p:ext uri="{BB962C8B-B14F-4D97-AF65-F5344CB8AC3E}">
        <p14:creationId xmlns:p14="http://schemas.microsoft.com/office/powerpoint/2010/main" val="1228400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1000B"/>
                </a:solidFill>
                <a:effectLst/>
                <a:latin typeface="artegrasans"/>
              </a:rPr>
              <a:t>The Minority Serving – Cyberinfrastructure Consortium (MS-CC) envisions a transformational partnership to promote advanced cyberinfrastructure capabilities on the campuses of historically Black colleges and universities (HBCUs), Hispanic-serving institutions (HSIs), tribal colleges and universities (TCUs), and other minority serving institutions (MSIs). </a:t>
            </a:r>
          </a:p>
          <a:p>
            <a:pPr algn="l"/>
            <a:endParaRPr lang="en-US" b="0" i="0" dirty="0">
              <a:solidFill>
                <a:srgbClr val="01000B"/>
              </a:solidFill>
              <a:effectLst/>
              <a:latin typeface="artegrasans"/>
            </a:endParaRPr>
          </a:p>
          <a:p>
            <a:pPr algn="l"/>
            <a:r>
              <a:rPr lang="en-US" b="0" i="0" dirty="0">
                <a:solidFill>
                  <a:srgbClr val="01000B"/>
                </a:solidFill>
                <a:effectLst/>
                <a:latin typeface="artegrasans"/>
              </a:rPr>
              <a:t>The MS-CC focuses on building a trusted community among institutions to advance the following efforts: </a:t>
            </a:r>
          </a:p>
          <a:p>
            <a:pPr algn="l">
              <a:buFont typeface="Arial" panose="020B0604020202020204" pitchFamily="34" charset="0"/>
              <a:buChar char="•"/>
            </a:pPr>
            <a:r>
              <a:rPr lang="en-US" b="0" i="0" dirty="0">
                <a:solidFill>
                  <a:srgbClr val="01000B"/>
                </a:solidFill>
                <a:effectLst/>
                <a:latin typeface="artegrasans"/>
              </a:rPr>
              <a:t>Community and Capacity Building</a:t>
            </a:r>
          </a:p>
          <a:p>
            <a:pPr algn="l">
              <a:buFont typeface="Arial" panose="020B0604020202020204" pitchFamily="34" charset="0"/>
              <a:buChar char="•"/>
            </a:pPr>
            <a:r>
              <a:rPr lang="en-US" b="0" i="0" dirty="0">
                <a:solidFill>
                  <a:srgbClr val="01000B"/>
                </a:solidFill>
                <a:effectLst/>
                <a:latin typeface="artegrasans"/>
              </a:rPr>
              <a:t>Workforce Development</a:t>
            </a:r>
          </a:p>
          <a:p>
            <a:pPr algn="l">
              <a:buFont typeface="Arial" panose="020B0604020202020204" pitchFamily="34" charset="0"/>
              <a:buChar char="•"/>
            </a:pPr>
            <a:r>
              <a:rPr lang="en-US" b="0" i="0" dirty="0">
                <a:solidFill>
                  <a:srgbClr val="01000B"/>
                </a:solidFill>
                <a:effectLst/>
                <a:latin typeface="artegrasans"/>
              </a:rPr>
              <a:t>Research Support and Acceleration</a:t>
            </a:r>
          </a:p>
          <a:p>
            <a:pPr algn="l"/>
            <a:r>
              <a:rPr lang="en-US" b="0" i="0" dirty="0">
                <a:solidFill>
                  <a:srgbClr val="01000B"/>
                </a:solidFill>
                <a:effectLst/>
                <a:latin typeface="artegrasans"/>
              </a:rPr>
              <a:t>To learn more about the MS-CC’s purpose, vision, community, and how you can get involved and join, </a:t>
            </a:r>
            <a:r>
              <a:rPr lang="en-US" b="1" i="0" dirty="0">
                <a:solidFill>
                  <a:srgbClr val="01000B"/>
                </a:solidFill>
                <a:effectLst/>
                <a:latin typeface="artegrasans"/>
              </a:rPr>
              <a:t>please visit </a:t>
            </a:r>
            <a:r>
              <a:rPr lang="en-US" b="1" i="0" dirty="0">
                <a:solidFill>
                  <a:srgbClr val="01000B"/>
                </a:solidFill>
                <a:effectLst/>
                <a:latin typeface="artegrasans"/>
                <a:hlinkClick r:id="rId3"/>
              </a:rPr>
              <a:t>www.ms-cc.org</a:t>
            </a:r>
            <a:r>
              <a:rPr lang="en-US" b="0" i="0" dirty="0">
                <a:solidFill>
                  <a:srgbClr val="01000B"/>
                </a:solidFill>
                <a:effectLst/>
                <a:latin typeface="artegrasans"/>
              </a:rPr>
              <a:t> </a:t>
            </a:r>
          </a:p>
          <a:p>
            <a:br>
              <a:rPr lang="en-US" dirty="0"/>
            </a:b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31</a:t>
            </a:fld>
            <a:endParaRPr lang="en-US"/>
          </a:p>
        </p:txBody>
      </p:sp>
    </p:spTree>
    <p:extLst>
      <p:ext uri="{BB962C8B-B14F-4D97-AF65-F5344CB8AC3E}">
        <p14:creationId xmlns:p14="http://schemas.microsoft.com/office/powerpoint/2010/main" val="807239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1000B"/>
                </a:solidFill>
                <a:effectLst/>
                <a:latin typeface="artegrasans"/>
              </a:rPr>
              <a:t>Internet2 is a </a:t>
            </a:r>
            <a:r>
              <a:rPr lang="en-US" b="0" i="0" dirty="0">
                <a:solidFill>
                  <a:srgbClr val="01000B"/>
                </a:solidFill>
                <a:effectLst/>
                <a:latin typeface="artegrasans"/>
                <a:hlinkClick r:id="rId3"/>
              </a:rPr>
              <a:t>community</a:t>
            </a:r>
            <a:r>
              <a:rPr lang="en-US" b="0" i="0" dirty="0">
                <a:solidFill>
                  <a:srgbClr val="01000B"/>
                </a:solidFill>
                <a:effectLst/>
                <a:latin typeface="artegrasans"/>
              </a:rPr>
              <a:t> providing a secure high-speed </a:t>
            </a:r>
            <a:r>
              <a:rPr lang="en-US" b="0" i="0" dirty="0">
                <a:solidFill>
                  <a:srgbClr val="01000B"/>
                </a:solidFill>
                <a:effectLst/>
                <a:latin typeface="artegrasans"/>
                <a:hlinkClick r:id="rId4"/>
              </a:rPr>
              <a:t>network</a:t>
            </a:r>
            <a:r>
              <a:rPr lang="en-US" b="0" i="0" dirty="0">
                <a:solidFill>
                  <a:srgbClr val="01000B"/>
                </a:solidFill>
                <a:effectLst/>
                <a:latin typeface="artegrasans"/>
              </a:rPr>
              <a:t>, </a:t>
            </a:r>
            <a:r>
              <a:rPr lang="en-US" b="0" i="0" dirty="0">
                <a:solidFill>
                  <a:srgbClr val="01000B"/>
                </a:solidFill>
                <a:effectLst/>
                <a:latin typeface="artegrasans"/>
                <a:hlinkClick r:id="rId5"/>
              </a:rPr>
              <a:t>cloud</a:t>
            </a:r>
            <a:r>
              <a:rPr lang="en-US" b="0" i="0" dirty="0">
                <a:solidFill>
                  <a:srgbClr val="01000B"/>
                </a:solidFill>
                <a:effectLst/>
                <a:latin typeface="artegrasans"/>
              </a:rPr>
              <a:t> solutions, </a:t>
            </a:r>
            <a:r>
              <a:rPr lang="en-US" b="0" i="0" dirty="0">
                <a:solidFill>
                  <a:srgbClr val="01000B"/>
                </a:solidFill>
                <a:effectLst/>
                <a:latin typeface="artegrasans"/>
                <a:hlinkClick r:id="rId6"/>
              </a:rPr>
              <a:t>research support</a:t>
            </a:r>
            <a:r>
              <a:rPr lang="en-US" b="0" i="0" dirty="0">
                <a:solidFill>
                  <a:srgbClr val="01000B"/>
                </a:solidFill>
                <a:effectLst/>
                <a:latin typeface="artegrasans"/>
              </a:rPr>
              <a:t>, and </a:t>
            </a:r>
            <a:r>
              <a:rPr lang="en-US" b="0" i="0" dirty="0">
                <a:solidFill>
                  <a:srgbClr val="01000B"/>
                </a:solidFill>
                <a:effectLst/>
                <a:latin typeface="artegrasans"/>
                <a:hlinkClick r:id="rId7"/>
              </a:rPr>
              <a:t>services</a:t>
            </a:r>
            <a:r>
              <a:rPr lang="en-US" b="0" i="0" dirty="0">
                <a:solidFill>
                  <a:srgbClr val="01000B"/>
                </a:solidFill>
                <a:effectLst/>
                <a:latin typeface="artegrasans"/>
              </a:rPr>
              <a:t> tailored for research and education. Our community includes higher education, research institutions, government entities, corporations and cultural organizations. </a:t>
            </a:r>
          </a:p>
          <a:p>
            <a:pPr algn="l"/>
            <a:endParaRPr lang="en-US" b="0" i="0" dirty="0">
              <a:solidFill>
                <a:srgbClr val="01000B"/>
              </a:solidFill>
              <a:effectLst/>
              <a:latin typeface="artegrasans"/>
            </a:endParaRPr>
          </a:p>
          <a:p>
            <a:pPr algn="l"/>
            <a:r>
              <a:rPr lang="en-US" b="0" i="0" dirty="0">
                <a:solidFill>
                  <a:srgbClr val="01000B"/>
                </a:solidFill>
                <a:effectLst/>
                <a:latin typeface="artegrasans"/>
              </a:rPr>
              <a:t>Internet2, formally titled the University Corporation for Advanced Internet Development (UCAID), is a not-for-profit organization governed by a </a:t>
            </a:r>
            <a:r>
              <a:rPr lang="en-US" b="0" i="0" dirty="0">
                <a:solidFill>
                  <a:srgbClr val="01000B"/>
                </a:solidFill>
                <a:effectLst/>
                <a:latin typeface="artegrasans"/>
                <a:hlinkClick r:id="rId8"/>
              </a:rPr>
              <a:t>Board of Trustees</a:t>
            </a:r>
            <a:r>
              <a:rPr lang="en-US" b="0" i="0" dirty="0">
                <a:solidFill>
                  <a:srgbClr val="01000B"/>
                </a:solidFill>
                <a:effectLst/>
                <a:latin typeface="artegrasans"/>
              </a:rPr>
              <a:t> who represent our diverse membership.</a:t>
            </a:r>
          </a:p>
          <a:p>
            <a:pPr algn="l"/>
            <a:endParaRPr lang="en-US" b="0" i="0" dirty="0">
              <a:solidFill>
                <a:srgbClr val="01000B"/>
              </a:solidFill>
              <a:effectLst/>
              <a:latin typeface="artegrasans"/>
            </a:endParaRPr>
          </a:p>
          <a:p>
            <a:pPr algn="l"/>
            <a:r>
              <a:rPr lang="en-US" b="0" i="0" dirty="0">
                <a:solidFill>
                  <a:srgbClr val="01000B"/>
                </a:solidFill>
                <a:effectLst/>
                <a:latin typeface="artegrasans"/>
              </a:rPr>
              <a:t>Through </a:t>
            </a:r>
            <a:r>
              <a:rPr lang="en-US" b="0" i="0" dirty="0">
                <a:solidFill>
                  <a:srgbClr val="01000B"/>
                </a:solidFill>
                <a:effectLst/>
                <a:latin typeface="artegrasans"/>
                <a:hlinkClick r:id="rId9"/>
              </a:rPr>
              <a:t>InCommon</a:t>
            </a:r>
            <a:r>
              <a:rPr lang="en-US" b="0" i="0" dirty="0">
                <a:solidFill>
                  <a:srgbClr val="01000B"/>
                </a:solidFill>
                <a:effectLst/>
                <a:latin typeface="artegrasans"/>
              </a:rPr>
              <a:t>, Internet2 provides security, privacy, and IAM tools built for research and education: single sign-on (SSO), access to cloud and local services, and roaming wi-fi.</a:t>
            </a:r>
          </a:p>
        </p:txBody>
      </p:sp>
      <p:sp>
        <p:nvSpPr>
          <p:cNvPr id="4" name="Slide Number Placeholder 3"/>
          <p:cNvSpPr>
            <a:spLocks noGrp="1"/>
          </p:cNvSpPr>
          <p:nvPr>
            <p:ph type="sldNum" sz="quarter" idx="5"/>
          </p:nvPr>
        </p:nvSpPr>
        <p:spPr/>
        <p:txBody>
          <a:bodyPr/>
          <a:lstStyle/>
          <a:p>
            <a:fld id="{77AC279F-0DC4-47E0-BB73-257F5D1DF741}" type="slidenum">
              <a:rPr lang="en-US" smtClean="0"/>
              <a:t>32</a:t>
            </a:fld>
            <a:endParaRPr lang="en-US"/>
          </a:p>
        </p:txBody>
      </p:sp>
    </p:spTree>
    <p:extLst>
      <p:ext uri="{BB962C8B-B14F-4D97-AF65-F5344CB8AC3E}">
        <p14:creationId xmlns:p14="http://schemas.microsoft.com/office/powerpoint/2010/main" val="236843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What would you describe as a tool? Put into the chat in zoom your favorite tools for research computing. Include the URLs if you have them.</a:t>
            </a:r>
          </a:p>
        </p:txBody>
      </p:sp>
      <p:sp>
        <p:nvSpPr>
          <p:cNvPr id="4" name="Slide Number Placeholder 3"/>
          <p:cNvSpPr>
            <a:spLocks noGrp="1"/>
          </p:cNvSpPr>
          <p:nvPr>
            <p:ph type="sldNum" sz="quarter" idx="5"/>
          </p:nvPr>
        </p:nvSpPr>
        <p:spPr/>
        <p:txBody>
          <a:bodyPr/>
          <a:lstStyle/>
          <a:p>
            <a:fld id="{77AC279F-0DC4-47E0-BB73-257F5D1DF741}" type="slidenum">
              <a:rPr lang="en-US" smtClean="0"/>
              <a:t>33</a:t>
            </a:fld>
            <a:endParaRPr lang="en-US"/>
          </a:p>
        </p:txBody>
      </p:sp>
    </p:spTree>
    <p:extLst>
      <p:ext uri="{BB962C8B-B14F-4D97-AF65-F5344CB8AC3E}">
        <p14:creationId xmlns:p14="http://schemas.microsoft.com/office/powerpoint/2010/main" val="2043775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FFFF"/>
                </a:solidFill>
                <a:effectLst/>
                <a:latin typeface="Helvetica" pitchFamily="2" charset="0"/>
              </a:rPr>
              <a:t>• Sites like Stack Exchange are dominated by</a:t>
            </a:r>
            <a:r>
              <a:rPr lang="en-US" i="0" dirty="0">
                <a:solidFill>
                  <a:srgbClr val="FFFFFF"/>
                </a:solidFill>
                <a:effectLst/>
                <a:latin typeface="Helvetica" pitchFamily="2" charset="0"/>
              </a:rPr>
              <a:t> </a:t>
            </a:r>
            <a:r>
              <a:rPr lang="en-US" i="1" dirty="0">
                <a:solidFill>
                  <a:srgbClr val="FFFFFF"/>
                </a:solidFill>
                <a:effectLst/>
                <a:latin typeface="Helvetica" pitchFamily="2" charset="0"/>
              </a:rPr>
              <a:t>the much larger enterprise IT sector.</a:t>
            </a:r>
            <a:endParaRPr lang="en-US" dirty="0">
              <a:solidFill>
                <a:srgbClr val="FFFFFF"/>
              </a:solidFill>
              <a:effectLst/>
              <a:latin typeface="Helvetica" pitchFamily="2" charset="0"/>
            </a:endParaRPr>
          </a:p>
          <a:p>
            <a:endParaRPr lang="en-US" i="0" dirty="0"/>
          </a:p>
          <a:p>
            <a:r>
              <a:rPr lang="en-US" i="1" dirty="0">
                <a:solidFill>
                  <a:srgbClr val="FFFFFF"/>
                </a:solidFill>
                <a:effectLst/>
                <a:latin typeface="Helvetica" pitchFamily="2" charset="0"/>
              </a:rPr>
              <a:t>• Research Computing questions</a:t>
            </a:r>
            <a:r>
              <a:rPr lang="en-US" i="0" dirty="0">
                <a:solidFill>
                  <a:srgbClr val="FFFFFF"/>
                </a:solidFill>
                <a:effectLst/>
                <a:latin typeface="Helvetica" pitchFamily="2" charset="0"/>
              </a:rPr>
              <a:t> </a:t>
            </a:r>
            <a:r>
              <a:rPr lang="en-US" i="1" dirty="0">
                <a:solidFill>
                  <a:srgbClr val="FFFFFF"/>
                </a:solidFill>
                <a:effectLst/>
                <a:latin typeface="Helvetica" pitchFamily="2" charset="0"/>
              </a:rPr>
              <a:t>benefit from discussion, not always just</a:t>
            </a:r>
            <a:r>
              <a:rPr lang="en-US" i="0" dirty="0">
                <a:solidFill>
                  <a:srgbClr val="FFFFFF"/>
                </a:solidFill>
                <a:effectLst/>
                <a:latin typeface="Helvetica" pitchFamily="2" charset="0"/>
              </a:rPr>
              <a:t> </a:t>
            </a:r>
            <a:r>
              <a:rPr lang="en-US" i="1" dirty="0">
                <a:solidFill>
                  <a:srgbClr val="FFFFFF"/>
                </a:solidFill>
                <a:effectLst/>
                <a:latin typeface="Helvetica" pitchFamily="2" charset="0"/>
              </a:rPr>
              <a:t>one answer.</a:t>
            </a:r>
            <a:endParaRPr lang="en-US" dirty="0">
              <a:solidFill>
                <a:srgbClr val="FFFFFF"/>
              </a:solidFill>
              <a:effectLst/>
              <a:latin typeface="Helvetica" pitchFamily="2" charset="0"/>
            </a:endParaRPr>
          </a:p>
          <a:p>
            <a:endParaRPr lang="en-US" i="0" dirty="0"/>
          </a:p>
          <a:p>
            <a:pPr algn="l"/>
            <a:r>
              <a:rPr lang="en-US" b="0" i="0" dirty="0">
                <a:solidFill>
                  <a:srgbClr val="222222"/>
                </a:solidFill>
                <a:effectLst/>
                <a:latin typeface="Arial" panose="020B0604020202020204" pitchFamily="34" charset="0"/>
              </a:rPr>
              <a:t>Welcome to </a:t>
            </a:r>
            <a:r>
              <a:rPr lang="en-US" b="0" i="0" dirty="0" err="1">
                <a:solidFill>
                  <a:srgbClr val="222222"/>
                </a:solidFill>
                <a:effectLst/>
                <a:latin typeface="Arial" panose="020B0604020202020204" pitchFamily="34" charset="0"/>
              </a:rPr>
              <a:t>Ask.CI</a:t>
            </a:r>
            <a:r>
              <a:rPr lang="en-US" b="0" i="0" dirty="0">
                <a:solidFill>
                  <a:srgbClr val="222222"/>
                </a:solidFill>
                <a:effectLst/>
                <a:latin typeface="Arial" panose="020B0604020202020204" pitchFamily="34" charset="0"/>
              </a:rPr>
              <a:t>! Our goal is to be the “go to” general Q&amp;A platform for the global research computing community - researchers, facilitators, research software engineers, CI engineers, sys admins and others. We seek to streamline knowledge sharing and encourage self-service learning through centralized aggregation of experience, lessons learned and best practices, by encouraging a respectful discussion on research computing topics. </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We welcome the NSF ACCESS Community! </a:t>
            </a:r>
            <a:r>
              <a:rPr lang="en-US" b="0" i="0" u="none" strike="noStrike" dirty="0">
                <a:solidFill>
                  <a:srgbClr val="222222"/>
                </a:solidFill>
                <a:effectLst/>
                <a:latin typeface="Arial" panose="020B0604020202020204" pitchFamily="34" charset="0"/>
                <a:hlinkClick r:id="rId3"/>
              </a:rPr>
              <a:t>ACCESS</a:t>
            </a:r>
            <a:r>
              <a:rPr lang="en-US" b="0" i="0" dirty="0">
                <a:solidFill>
                  <a:srgbClr val="222222"/>
                </a:solidFill>
                <a:effectLst/>
                <a:latin typeface="Arial" panose="020B0604020202020204" pitchFamily="34" charset="0"/>
              </a:rPr>
              <a:t> (Advanced Cyberinfrastructure Coordination Ecosystem: Services &amp; Support) is a new program to improve the accessibility of national cyberinfrastructure centers and increase integration with systems and research communities on campuses across the nation. New forums to support ACCESS Resource Providers are under development in the </a:t>
            </a:r>
            <a:r>
              <a:rPr lang="en-US" b="1" i="0" u="none" strike="noStrike" dirty="0">
                <a:solidFill>
                  <a:srgbClr val="222222"/>
                </a:solidFill>
                <a:effectLst/>
                <a:latin typeface="Arial" panose="020B0604020202020204" pitchFamily="34" charset="0"/>
                <a:hlinkClick r:id="rId4"/>
              </a:rPr>
              <a:t>ACCESS Forums</a:t>
            </a:r>
            <a:r>
              <a:rPr lang="en-US" b="0" i="0" dirty="0">
                <a:solidFill>
                  <a:srgbClr val="222222"/>
                </a:solidFill>
                <a:effectLst/>
                <a:latin typeface="Arial" panose="020B0604020202020204" pitchFamily="34" charset="0"/>
              </a:rPr>
              <a:t> category.</a:t>
            </a:r>
          </a:p>
          <a:p>
            <a:endParaRPr lang="en-US" i="0" dirty="0"/>
          </a:p>
        </p:txBody>
      </p:sp>
      <p:sp>
        <p:nvSpPr>
          <p:cNvPr id="4" name="Slide Number Placeholder 3"/>
          <p:cNvSpPr>
            <a:spLocks noGrp="1"/>
          </p:cNvSpPr>
          <p:nvPr>
            <p:ph type="sldNum" sz="quarter" idx="5"/>
          </p:nvPr>
        </p:nvSpPr>
        <p:spPr/>
        <p:txBody>
          <a:bodyPr/>
          <a:lstStyle/>
          <a:p>
            <a:fld id="{77AC279F-0DC4-47E0-BB73-257F5D1DF741}" type="slidenum">
              <a:rPr lang="en-US" smtClean="0"/>
              <a:t>34</a:t>
            </a:fld>
            <a:endParaRPr lang="en-US"/>
          </a:p>
        </p:txBody>
      </p:sp>
    </p:spTree>
    <p:extLst>
      <p:ext uri="{BB962C8B-B14F-4D97-AF65-F5344CB8AC3E}">
        <p14:creationId xmlns:p14="http://schemas.microsoft.com/office/powerpoint/2010/main" val="1975925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Knowing where to find the plethora of resources is better than having endless slides with only a few of your favorites called out. </a:t>
            </a:r>
          </a:p>
        </p:txBody>
      </p:sp>
      <p:sp>
        <p:nvSpPr>
          <p:cNvPr id="4" name="Slide Number Placeholder 3"/>
          <p:cNvSpPr>
            <a:spLocks noGrp="1"/>
          </p:cNvSpPr>
          <p:nvPr>
            <p:ph type="sldNum" sz="quarter" idx="5"/>
          </p:nvPr>
        </p:nvSpPr>
        <p:spPr/>
        <p:txBody>
          <a:bodyPr/>
          <a:lstStyle/>
          <a:p>
            <a:fld id="{77AC279F-0DC4-47E0-BB73-257F5D1DF741}" type="slidenum">
              <a:rPr lang="en-US" smtClean="0"/>
              <a:t>35</a:t>
            </a:fld>
            <a:endParaRPr lang="en-US"/>
          </a:p>
        </p:txBody>
      </p:sp>
    </p:spTree>
    <p:extLst>
      <p:ext uri="{BB962C8B-B14F-4D97-AF65-F5344CB8AC3E}">
        <p14:creationId xmlns:p14="http://schemas.microsoft.com/office/powerpoint/2010/main" val="3506664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FFFF"/>
                </a:solidFill>
                <a:effectLst/>
                <a:latin typeface="Helvetica" pitchFamily="2" charset="0"/>
              </a:rPr>
              <a:t>• Sites like Stack Exchange are dominated by</a:t>
            </a:r>
            <a:r>
              <a:rPr lang="en-US" i="0" dirty="0">
                <a:solidFill>
                  <a:srgbClr val="FFFFFF"/>
                </a:solidFill>
                <a:effectLst/>
                <a:latin typeface="Helvetica" pitchFamily="2" charset="0"/>
              </a:rPr>
              <a:t> </a:t>
            </a:r>
            <a:r>
              <a:rPr lang="en-US" i="1" dirty="0">
                <a:solidFill>
                  <a:srgbClr val="FFFFFF"/>
                </a:solidFill>
                <a:effectLst/>
                <a:latin typeface="Helvetica" pitchFamily="2" charset="0"/>
              </a:rPr>
              <a:t>the much larger enterprise IT sector.</a:t>
            </a:r>
            <a:endParaRPr lang="en-US" dirty="0">
              <a:solidFill>
                <a:srgbClr val="FFFFFF"/>
              </a:solidFill>
              <a:effectLst/>
              <a:latin typeface="Helvetica" pitchFamily="2" charset="0"/>
            </a:endParaRPr>
          </a:p>
          <a:p>
            <a:endParaRPr lang="en-US" i="0" dirty="0"/>
          </a:p>
          <a:p>
            <a:r>
              <a:rPr lang="en-US" i="1" dirty="0">
                <a:solidFill>
                  <a:srgbClr val="FFFFFF"/>
                </a:solidFill>
                <a:effectLst/>
                <a:latin typeface="Helvetica" pitchFamily="2" charset="0"/>
              </a:rPr>
              <a:t>• Research Computing questions</a:t>
            </a:r>
            <a:r>
              <a:rPr lang="en-US" i="0" dirty="0">
                <a:solidFill>
                  <a:srgbClr val="FFFFFF"/>
                </a:solidFill>
                <a:effectLst/>
                <a:latin typeface="Helvetica" pitchFamily="2" charset="0"/>
              </a:rPr>
              <a:t> </a:t>
            </a:r>
            <a:r>
              <a:rPr lang="en-US" i="1" dirty="0">
                <a:solidFill>
                  <a:srgbClr val="FFFFFF"/>
                </a:solidFill>
                <a:effectLst/>
                <a:latin typeface="Helvetica" pitchFamily="2" charset="0"/>
              </a:rPr>
              <a:t>benefit from discussion, not always just</a:t>
            </a:r>
            <a:r>
              <a:rPr lang="en-US" i="0" dirty="0">
                <a:solidFill>
                  <a:srgbClr val="FFFFFF"/>
                </a:solidFill>
                <a:effectLst/>
                <a:latin typeface="Helvetica" pitchFamily="2" charset="0"/>
              </a:rPr>
              <a:t> </a:t>
            </a:r>
            <a:r>
              <a:rPr lang="en-US" i="1" dirty="0">
                <a:solidFill>
                  <a:srgbClr val="FFFFFF"/>
                </a:solidFill>
                <a:effectLst/>
                <a:latin typeface="Helvetica" pitchFamily="2" charset="0"/>
              </a:rPr>
              <a:t>one answer.</a:t>
            </a:r>
            <a:endParaRPr lang="en-US" dirty="0">
              <a:solidFill>
                <a:srgbClr val="FFFFFF"/>
              </a:solidFill>
              <a:effectLst/>
              <a:latin typeface="Helvetica" pitchFamily="2" charset="0"/>
            </a:endParaRPr>
          </a:p>
          <a:p>
            <a:endParaRPr lang="en-US" i="0" dirty="0"/>
          </a:p>
          <a:p>
            <a:pPr algn="l"/>
            <a:r>
              <a:rPr lang="en-US" b="0" i="0" dirty="0">
                <a:solidFill>
                  <a:srgbClr val="222222"/>
                </a:solidFill>
                <a:effectLst/>
                <a:latin typeface="Arial" panose="020B0604020202020204" pitchFamily="34" charset="0"/>
              </a:rPr>
              <a:t>Welcome to </a:t>
            </a:r>
            <a:r>
              <a:rPr lang="en-US" b="0" i="0" dirty="0" err="1">
                <a:solidFill>
                  <a:srgbClr val="222222"/>
                </a:solidFill>
                <a:effectLst/>
                <a:latin typeface="Arial" panose="020B0604020202020204" pitchFamily="34" charset="0"/>
              </a:rPr>
              <a:t>Ask.CI</a:t>
            </a:r>
            <a:r>
              <a:rPr lang="en-US" b="0" i="0" dirty="0">
                <a:solidFill>
                  <a:srgbClr val="222222"/>
                </a:solidFill>
                <a:effectLst/>
                <a:latin typeface="Arial" panose="020B0604020202020204" pitchFamily="34" charset="0"/>
              </a:rPr>
              <a:t>! Our goal is to be the “go to” general Q&amp;A platform for the global research computing community - researchers, facilitators, research software engineers, CI engineers, sys admins and others. We seek to streamline knowledge sharing and encourage self-service learning through centralized aggregation of experience, lessons learned and best practices, by encouraging a respectful discussion on research computing topics. </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We welcome the NSF ACCESS Community! </a:t>
            </a:r>
            <a:r>
              <a:rPr lang="en-US" b="0" i="0" u="none" strike="noStrike" dirty="0">
                <a:solidFill>
                  <a:srgbClr val="222222"/>
                </a:solidFill>
                <a:effectLst/>
                <a:latin typeface="Arial" panose="020B0604020202020204" pitchFamily="34" charset="0"/>
                <a:hlinkClick r:id="rId3"/>
              </a:rPr>
              <a:t>ACCESS</a:t>
            </a:r>
            <a:r>
              <a:rPr lang="en-US" b="0" i="0" dirty="0">
                <a:solidFill>
                  <a:srgbClr val="222222"/>
                </a:solidFill>
                <a:effectLst/>
                <a:latin typeface="Arial" panose="020B0604020202020204" pitchFamily="34" charset="0"/>
              </a:rPr>
              <a:t> (Advanced Cyberinfrastructure Coordination Ecosystem: Services &amp; Support) is a new program to improve the accessibility of national cyberinfrastructure centers and increase integration with systems and research communities on campuses across the nation. New forums to support ACCESS Resource Providers are under development in the </a:t>
            </a:r>
            <a:r>
              <a:rPr lang="en-US" b="1" i="0" u="none" strike="noStrike" dirty="0">
                <a:solidFill>
                  <a:srgbClr val="222222"/>
                </a:solidFill>
                <a:effectLst/>
                <a:latin typeface="Arial" panose="020B0604020202020204" pitchFamily="34" charset="0"/>
                <a:hlinkClick r:id="rId4"/>
              </a:rPr>
              <a:t>ACCESS Forums</a:t>
            </a:r>
            <a:r>
              <a:rPr lang="en-US" b="0" i="0" dirty="0">
                <a:solidFill>
                  <a:srgbClr val="222222"/>
                </a:solidFill>
                <a:effectLst/>
                <a:latin typeface="Arial" panose="020B0604020202020204" pitchFamily="34" charset="0"/>
              </a:rPr>
              <a:t> category.</a:t>
            </a:r>
          </a:p>
          <a:p>
            <a:endParaRPr lang="en-US" i="0" dirty="0"/>
          </a:p>
        </p:txBody>
      </p:sp>
      <p:sp>
        <p:nvSpPr>
          <p:cNvPr id="4" name="Slide Number Placeholder 3"/>
          <p:cNvSpPr>
            <a:spLocks noGrp="1"/>
          </p:cNvSpPr>
          <p:nvPr>
            <p:ph type="sldNum" sz="quarter" idx="5"/>
          </p:nvPr>
        </p:nvSpPr>
        <p:spPr/>
        <p:txBody>
          <a:bodyPr/>
          <a:lstStyle/>
          <a:p>
            <a:fld id="{77AC279F-0DC4-47E0-BB73-257F5D1DF741}" type="slidenum">
              <a:rPr lang="en-US" smtClean="0"/>
              <a:t>36</a:t>
            </a:fld>
            <a:endParaRPr lang="en-US"/>
          </a:p>
        </p:txBody>
      </p:sp>
    </p:spTree>
    <p:extLst>
      <p:ext uri="{BB962C8B-B14F-4D97-AF65-F5344CB8AC3E}">
        <p14:creationId xmlns:p14="http://schemas.microsoft.com/office/powerpoint/2010/main" val="2309707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rgbClr val="FFFFFF"/>
                </a:solidFill>
                <a:effectLst/>
                <a:latin typeface="Helvetica" pitchFamily="2" charset="0"/>
              </a:rPr>
              <a:t>Which brings us to the communities engaged with us to use these tools and services. Campus Champions history has already been covered by Henry yesterday. </a:t>
            </a:r>
            <a:r>
              <a:rPr lang="en-US" dirty="0"/>
              <a:t>All flavors of campus research computing professionals (directors, sysadmins, user support, trainers, coordinators, </a:t>
            </a:r>
            <a:r>
              <a:rPr lang="en-US" dirty="0" err="1"/>
              <a:t>etc</a:t>
            </a:r>
            <a:r>
              <a:rPr lang="en-US" dirty="0"/>
              <a:t>) Plus new “affiliates” – from organizations that serve the larger community (ACCESS, Internet2, Globus, National Centers, etc.)</a:t>
            </a:r>
          </a:p>
          <a:p>
            <a:pPr>
              <a:lnSpc>
                <a:spcPct val="120000"/>
              </a:lnSpc>
            </a:pPr>
            <a:endParaRPr lang="en-US" dirty="0"/>
          </a:p>
          <a:p>
            <a:pPr algn="l"/>
            <a:r>
              <a:rPr lang="en-US" b="1" i="0" dirty="0">
                <a:solidFill>
                  <a:srgbClr val="222222"/>
                </a:solidFill>
                <a:effectLst/>
                <a:latin typeface="museo-sans"/>
              </a:rPr>
              <a:t>Cyberinfrastructure Professionals</a:t>
            </a:r>
          </a:p>
          <a:p>
            <a:pPr algn="l"/>
            <a:r>
              <a:rPr lang="en-US" b="0" i="0" dirty="0">
                <a:solidFill>
                  <a:srgbClr val="222222"/>
                </a:solidFill>
                <a:effectLst/>
                <a:latin typeface="museo-sans"/>
              </a:rPr>
              <a:t>A Campus Champion is an employee of, or affiliated with, a college or university (or other institution engaged in research), whose role includes helping their institution's researchers, educators and scholars (faculty, postdocs, graduate students, undergraduates, and professionals) </a:t>
            </a:r>
            <a:r>
              <a:rPr lang="en-US" b="0" i="0" u="none" strike="noStrike" dirty="0">
                <a:solidFill>
                  <a:srgbClr val="222222"/>
                </a:solidFill>
                <a:effectLst/>
                <a:latin typeface="museo-sans"/>
              </a:rPr>
              <a:t>with their computing-intensive</a:t>
            </a:r>
            <a:r>
              <a:rPr lang="en-US" b="0" i="0" dirty="0">
                <a:solidFill>
                  <a:srgbClr val="222222"/>
                </a:solidFill>
                <a:effectLst/>
                <a:latin typeface="museo-sans"/>
              </a:rPr>
              <a:t> and data-intensive research, education, scholarship and/or creative activity, including but not limited to helping them to use advanced digital capabilities to improve, grow and/or accelerate these achievements.</a:t>
            </a:r>
          </a:p>
          <a:p>
            <a:pPr algn="l"/>
            <a:endParaRPr lang="en-US" b="1" i="0" dirty="0">
              <a:solidFill>
                <a:srgbClr val="222222"/>
              </a:solidFill>
              <a:effectLst/>
              <a:latin typeface="museo-sans"/>
            </a:endParaRPr>
          </a:p>
          <a:p>
            <a:pPr>
              <a:lnSpc>
                <a:spcPct val="120000"/>
              </a:lnSpc>
            </a:pPr>
            <a:endParaRPr lang="en-US" dirty="0"/>
          </a:p>
          <a:p>
            <a:endParaRPr lang="en-US" i="0" dirty="0"/>
          </a:p>
        </p:txBody>
      </p:sp>
      <p:sp>
        <p:nvSpPr>
          <p:cNvPr id="4" name="Slide Number Placeholder 3"/>
          <p:cNvSpPr>
            <a:spLocks noGrp="1"/>
          </p:cNvSpPr>
          <p:nvPr>
            <p:ph type="sldNum" sz="quarter" idx="5"/>
          </p:nvPr>
        </p:nvSpPr>
        <p:spPr/>
        <p:txBody>
          <a:bodyPr/>
          <a:lstStyle/>
          <a:p>
            <a:fld id="{77AC279F-0DC4-47E0-BB73-257F5D1DF741}" type="slidenum">
              <a:rPr lang="en-US" smtClean="0"/>
              <a:t>37</a:t>
            </a:fld>
            <a:endParaRPr lang="en-US"/>
          </a:p>
        </p:txBody>
      </p:sp>
    </p:spTree>
    <p:extLst>
      <p:ext uri="{BB962C8B-B14F-4D97-AF65-F5344CB8AC3E}">
        <p14:creationId xmlns:p14="http://schemas.microsoft.com/office/powerpoint/2010/main" val="1634079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museo-sans"/>
              </a:rPr>
              <a:t>Mentors, Peers, and Students</a:t>
            </a:r>
          </a:p>
          <a:p>
            <a:pPr algn="l"/>
            <a:r>
              <a:rPr lang="en-US" b="0" i="0" dirty="0">
                <a:solidFill>
                  <a:srgbClr val="222222"/>
                </a:solidFill>
                <a:effectLst/>
                <a:latin typeface="museo-sans"/>
              </a:rPr>
              <a:t>Campus Champions peer-mentor each other, to learn to be more effective. The Campus Champion community has a very active mailing list where Champions exchange ideas and help each other solve problems, regular conference calls where we learn what's going on both within the Champions and at the national level, and a variety of other activities.</a:t>
            </a:r>
          </a:p>
          <a:p>
            <a:pPr algn="l"/>
            <a:endParaRPr lang="en-US" b="0" i="0" u="none" strike="noStrike" dirty="0">
              <a:solidFill>
                <a:srgbClr val="222222"/>
              </a:solidFill>
              <a:effectLst/>
              <a:latin typeface="museo-sans"/>
            </a:endParaRPr>
          </a:p>
          <a:p>
            <a:pPr algn="l"/>
            <a:r>
              <a:rPr lang="en-US" b="0" i="0" u="none" strike="noStrike" dirty="0">
                <a:solidFill>
                  <a:srgbClr val="222222"/>
                </a:solidFill>
                <a:effectLst/>
                <a:latin typeface="museo-sans"/>
              </a:rPr>
              <a:t>In addition</a:t>
            </a:r>
            <a:r>
              <a:rPr lang="en-US" b="0" i="0" dirty="0">
                <a:solidFill>
                  <a:srgbClr val="222222"/>
                </a:solidFill>
                <a:effectLst/>
                <a:latin typeface="museo-sans"/>
              </a:rPr>
              <a:t> to traditional Campus Champions, the Champion Program includes specialized Champions:</a:t>
            </a:r>
          </a:p>
          <a:p>
            <a:pPr algn="l">
              <a:buFont typeface="Arial" panose="020B0604020202020204" pitchFamily="34" charset="0"/>
              <a:buChar char="•"/>
            </a:pPr>
            <a:r>
              <a:rPr lang="en-US" b="1" i="0" dirty="0">
                <a:solidFill>
                  <a:srgbClr val="222222"/>
                </a:solidFill>
                <a:effectLst/>
                <a:latin typeface="museo-sans"/>
              </a:rPr>
              <a:t>Student Champions </a:t>
            </a:r>
            <a:r>
              <a:rPr lang="en-US" b="0" i="0" dirty="0">
                <a:solidFill>
                  <a:srgbClr val="222222"/>
                </a:solidFill>
                <a:effectLst/>
                <a:latin typeface="museo-sans"/>
              </a:rPr>
              <a:t>- offering a unique student perspective on the use of digital resources and services</a:t>
            </a:r>
          </a:p>
          <a:p>
            <a:pPr algn="l">
              <a:buFont typeface="Arial" panose="020B0604020202020204" pitchFamily="34" charset="0"/>
              <a:buChar char="•"/>
            </a:pPr>
            <a:r>
              <a:rPr lang="en-US" b="1" i="0" dirty="0">
                <a:solidFill>
                  <a:srgbClr val="222222"/>
                </a:solidFill>
                <a:effectLst/>
                <a:latin typeface="museo-sans"/>
              </a:rPr>
              <a:t>Champions Fellows</a:t>
            </a:r>
            <a:r>
              <a:rPr lang="en-US" b="0" i="0" dirty="0">
                <a:solidFill>
                  <a:srgbClr val="222222"/>
                </a:solidFill>
                <a:effectLst/>
                <a:latin typeface="museo-sans"/>
              </a:rPr>
              <a:t> - the Fellows Program partners Campus Champions with Extended Collaborative Support Services (ECSS) staff and research teams to work side by side on real-world science and engineering projects.</a:t>
            </a:r>
          </a:p>
        </p:txBody>
      </p:sp>
      <p:sp>
        <p:nvSpPr>
          <p:cNvPr id="4" name="Slide Number Placeholder 3"/>
          <p:cNvSpPr>
            <a:spLocks noGrp="1"/>
          </p:cNvSpPr>
          <p:nvPr>
            <p:ph type="sldNum" sz="quarter" idx="5"/>
          </p:nvPr>
        </p:nvSpPr>
        <p:spPr/>
        <p:txBody>
          <a:bodyPr/>
          <a:lstStyle/>
          <a:p>
            <a:fld id="{77AC279F-0DC4-47E0-BB73-257F5D1DF741}" type="slidenum">
              <a:rPr lang="en-US" smtClean="0"/>
              <a:t>38</a:t>
            </a:fld>
            <a:endParaRPr lang="en-US"/>
          </a:p>
        </p:txBody>
      </p:sp>
    </p:spTree>
    <p:extLst>
      <p:ext uri="{BB962C8B-B14F-4D97-AF65-F5344CB8AC3E}">
        <p14:creationId xmlns:p14="http://schemas.microsoft.com/office/powerpoint/2010/main" val="3066748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museo-sans"/>
              </a:rPr>
              <a:t>Mentors, Peers, and Students</a:t>
            </a:r>
          </a:p>
          <a:p>
            <a:pPr algn="l"/>
            <a:r>
              <a:rPr lang="en-US" b="0" i="0" dirty="0">
                <a:solidFill>
                  <a:srgbClr val="222222"/>
                </a:solidFill>
                <a:effectLst/>
                <a:latin typeface="museo-sans"/>
              </a:rPr>
              <a:t>Campus Champions peer-mentor each other, to learn to be more effective. The Campus Champion community has a very active mailing list where Champions exchange ideas and help each other solve problems, regular conference calls where we learn what's going on both within the Champions and at the national level, and a variety of other activities.</a:t>
            </a:r>
          </a:p>
          <a:p>
            <a:pPr algn="l"/>
            <a:endParaRPr lang="en-US" b="0" i="0" u="none" strike="noStrike" dirty="0">
              <a:solidFill>
                <a:srgbClr val="222222"/>
              </a:solidFill>
              <a:effectLst/>
              <a:latin typeface="museo-sans"/>
            </a:endParaRPr>
          </a:p>
          <a:p>
            <a:pPr algn="l"/>
            <a:r>
              <a:rPr lang="en-US" b="0" i="0" u="none" strike="noStrike" dirty="0">
                <a:solidFill>
                  <a:srgbClr val="222222"/>
                </a:solidFill>
                <a:effectLst/>
                <a:latin typeface="museo-sans"/>
              </a:rPr>
              <a:t>In addition</a:t>
            </a:r>
            <a:r>
              <a:rPr lang="en-US" b="0" i="0" dirty="0">
                <a:solidFill>
                  <a:srgbClr val="222222"/>
                </a:solidFill>
                <a:effectLst/>
                <a:latin typeface="museo-sans"/>
              </a:rPr>
              <a:t> to traditional Campus Champions, the Champion Program includes specialized Champions:</a:t>
            </a:r>
          </a:p>
          <a:p>
            <a:pPr algn="l">
              <a:buFont typeface="Arial" panose="020B0604020202020204" pitchFamily="34" charset="0"/>
              <a:buChar char="•"/>
            </a:pPr>
            <a:r>
              <a:rPr lang="en-US" b="1" i="0" dirty="0">
                <a:solidFill>
                  <a:srgbClr val="222222"/>
                </a:solidFill>
                <a:effectLst/>
                <a:latin typeface="museo-sans"/>
              </a:rPr>
              <a:t>Student Champions </a:t>
            </a:r>
            <a:r>
              <a:rPr lang="en-US" b="0" i="0" dirty="0">
                <a:solidFill>
                  <a:srgbClr val="222222"/>
                </a:solidFill>
                <a:effectLst/>
                <a:latin typeface="museo-sans"/>
              </a:rPr>
              <a:t>- offering a unique student perspective on the use of digital resources and services</a:t>
            </a:r>
          </a:p>
          <a:p>
            <a:pPr algn="l">
              <a:buFont typeface="Arial" panose="020B0604020202020204" pitchFamily="34" charset="0"/>
              <a:buChar char="•"/>
            </a:pPr>
            <a:r>
              <a:rPr lang="en-US" b="1" i="0" dirty="0">
                <a:solidFill>
                  <a:srgbClr val="222222"/>
                </a:solidFill>
                <a:effectLst/>
                <a:latin typeface="museo-sans"/>
              </a:rPr>
              <a:t>Champions Fellows</a:t>
            </a:r>
            <a:r>
              <a:rPr lang="en-US" b="0" i="0" dirty="0">
                <a:solidFill>
                  <a:srgbClr val="222222"/>
                </a:solidFill>
                <a:effectLst/>
                <a:latin typeface="museo-sans"/>
              </a:rPr>
              <a:t> - the Fellows Program partners Campus Champions with Extended Collaborative Support Services (ECSS) staff and research teams to work side by side on real-world science and engineering projects.</a:t>
            </a:r>
          </a:p>
        </p:txBody>
      </p:sp>
      <p:sp>
        <p:nvSpPr>
          <p:cNvPr id="4" name="Slide Number Placeholder 3"/>
          <p:cNvSpPr>
            <a:spLocks noGrp="1"/>
          </p:cNvSpPr>
          <p:nvPr>
            <p:ph type="sldNum" sz="quarter" idx="5"/>
          </p:nvPr>
        </p:nvSpPr>
        <p:spPr/>
        <p:txBody>
          <a:bodyPr/>
          <a:lstStyle/>
          <a:p>
            <a:fld id="{77AC279F-0DC4-47E0-BB73-257F5D1DF741}" type="slidenum">
              <a:rPr lang="en-US" smtClean="0"/>
              <a:t>39</a:t>
            </a:fld>
            <a:endParaRPr lang="en-US"/>
          </a:p>
        </p:txBody>
      </p:sp>
    </p:spTree>
    <p:extLst>
      <p:ext uri="{BB962C8B-B14F-4D97-AF65-F5344CB8AC3E}">
        <p14:creationId xmlns:p14="http://schemas.microsoft.com/office/powerpoint/2010/main" val="339024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 took a look at the agenda for the day and realized that the next talk is about How to conduct an intake Interview – which is foundational for what we do. So I thought I would share from our intake templates, and use those to organize the types of Systems, Service Providers, and Technologies that you may want to work with depending upon how those researcher interviews unfold. Hopefully this approach will be a help to provide various approaches and resources for your own professional journey.</a:t>
            </a:r>
          </a:p>
        </p:txBody>
      </p:sp>
      <p:sp>
        <p:nvSpPr>
          <p:cNvPr id="4" name="Slide Number Placeholder 3"/>
          <p:cNvSpPr>
            <a:spLocks noGrp="1"/>
          </p:cNvSpPr>
          <p:nvPr>
            <p:ph type="sldNum" sz="quarter" idx="5"/>
          </p:nvPr>
        </p:nvSpPr>
        <p:spPr/>
        <p:txBody>
          <a:bodyPr/>
          <a:lstStyle/>
          <a:p>
            <a:fld id="{77AC279F-0DC4-47E0-BB73-257F5D1DF741}" type="slidenum">
              <a:rPr lang="en-US" smtClean="0"/>
              <a:t>4</a:t>
            </a:fld>
            <a:endParaRPr lang="en-US"/>
          </a:p>
        </p:txBody>
      </p:sp>
    </p:spTree>
    <p:extLst>
      <p:ext uri="{BB962C8B-B14F-4D97-AF65-F5344CB8AC3E}">
        <p14:creationId xmlns:p14="http://schemas.microsoft.com/office/powerpoint/2010/main" val="3199112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Thanks for your attention, contributions to this discussion in the chat and in the Google document! Thank you especially to all those hard-working research computing facilitators, your help is always appreciated!</a:t>
            </a:r>
          </a:p>
        </p:txBody>
      </p:sp>
      <p:sp>
        <p:nvSpPr>
          <p:cNvPr id="4" name="Slide Number Placeholder 3"/>
          <p:cNvSpPr>
            <a:spLocks noGrp="1"/>
          </p:cNvSpPr>
          <p:nvPr>
            <p:ph type="sldNum" sz="quarter" idx="5"/>
          </p:nvPr>
        </p:nvSpPr>
        <p:spPr/>
        <p:txBody>
          <a:bodyPr/>
          <a:lstStyle/>
          <a:p>
            <a:fld id="{77AC279F-0DC4-47E0-BB73-257F5D1DF741}" type="slidenum">
              <a:rPr lang="en-US" smtClean="0"/>
              <a:t>40</a:t>
            </a:fld>
            <a:endParaRPr lang="en-US"/>
          </a:p>
        </p:txBody>
      </p:sp>
    </p:spTree>
    <p:extLst>
      <p:ext uri="{BB962C8B-B14F-4D97-AF65-F5344CB8AC3E}">
        <p14:creationId xmlns:p14="http://schemas.microsoft.com/office/powerpoint/2010/main" val="1605248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41</a:t>
            </a:fld>
            <a:endParaRPr lang="en-US"/>
          </a:p>
        </p:txBody>
      </p:sp>
    </p:spTree>
    <p:extLst>
      <p:ext uri="{BB962C8B-B14F-4D97-AF65-F5344CB8AC3E}">
        <p14:creationId xmlns:p14="http://schemas.microsoft.com/office/powerpoint/2010/main" val="2567921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42</a:t>
            </a:fld>
            <a:endParaRPr lang="en-US"/>
          </a:p>
        </p:txBody>
      </p:sp>
    </p:spTree>
    <p:extLst>
      <p:ext uri="{BB962C8B-B14F-4D97-AF65-F5344CB8AC3E}">
        <p14:creationId xmlns:p14="http://schemas.microsoft.com/office/powerpoint/2010/main" val="3986083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ffectLst/>
              <a:latin typeface="Helvetica" pitchFamily="2" charset="0"/>
            </a:endParaRPr>
          </a:p>
          <a:p>
            <a:r>
              <a:rPr lang="en-US" i="1" dirty="0">
                <a:effectLst/>
                <a:latin typeface="Helvetica" pitchFamily="2" charset="0"/>
              </a:rPr>
              <a:t>I will share these templates for intake for new faculty to the University as well as faculty that are new to US – or new to cyberinfrastructure and research computing. Many of us this week are naturally focusing our attention to the national resources that are funded and provide services to all researchers at various costs or at no cost to the faculty – because we don’t know what specific resources are available at your own institution. However, I will share based upon experiences at Penn State and Cornell University and trust that you will be encouraged to reach out to other units at your own institution to find out what might be accomplished by working with Enterprise IT, Enterprise Networking, Licensing, Grants Offices, etc. As that also reflects my own meandering journey supporting research computing. I tend to think that a lot of the problems researchers face are not technically impossible, but it might take some people working together to make it available for them. </a:t>
            </a:r>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5</a:t>
            </a:fld>
            <a:endParaRPr lang="en-US"/>
          </a:p>
        </p:txBody>
      </p:sp>
    </p:spTree>
    <p:extLst>
      <p:ext uri="{BB962C8B-B14F-4D97-AF65-F5344CB8AC3E}">
        <p14:creationId xmlns:p14="http://schemas.microsoft.com/office/powerpoint/2010/main" val="146422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r>
              <a:rPr lang="en-US" i="1" dirty="0"/>
              <a:t>It may help to start with organizing the resources according to these categories that most researchers find that they need and will come to you for more information to get started on their own or to have these services provided for them. This is one example from working with the research computing group and campus champions at Cornell – these are the main categories of services that they have organized for faculty for their research. This is not an all-inclusive list of all research computing resources that are of interest to researchers, but sort of the foundational cyberinfrastructure services that you know you will want to cover as you sit down and discuss researcher needs. </a:t>
            </a:r>
          </a:p>
        </p:txBody>
      </p:sp>
      <p:sp>
        <p:nvSpPr>
          <p:cNvPr id="4" name="Slide Number Placeholder 3"/>
          <p:cNvSpPr>
            <a:spLocks noGrp="1"/>
          </p:cNvSpPr>
          <p:nvPr>
            <p:ph type="sldNum" sz="quarter" idx="5"/>
          </p:nvPr>
        </p:nvSpPr>
        <p:spPr/>
        <p:txBody>
          <a:bodyPr/>
          <a:lstStyle/>
          <a:p>
            <a:fld id="{77AC279F-0DC4-47E0-BB73-257F5D1DF741}" type="slidenum">
              <a:rPr lang="en-US" smtClean="0"/>
              <a:t>6</a:t>
            </a:fld>
            <a:endParaRPr lang="en-US"/>
          </a:p>
        </p:txBody>
      </p:sp>
    </p:spTree>
    <p:extLst>
      <p:ext uri="{BB962C8B-B14F-4D97-AF65-F5344CB8AC3E}">
        <p14:creationId xmlns:p14="http://schemas.microsoft.com/office/powerpoint/2010/main" val="53859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There are so many examples of each of the categories above, that I put a better list in the Google doc for this talk instead of trying to touch on each of them in this one hour. I also tried to find the difference between these categories, and the truth is that many systems and services are grid or consortia services, and not provided through one institution at a single location. </a:t>
            </a:r>
          </a:p>
        </p:txBody>
      </p:sp>
      <p:sp>
        <p:nvSpPr>
          <p:cNvPr id="4" name="Slide Number Placeholder 3"/>
          <p:cNvSpPr>
            <a:spLocks noGrp="1"/>
          </p:cNvSpPr>
          <p:nvPr>
            <p:ph type="sldNum" sz="quarter" idx="5"/>
          </p:nvPr>
        </p:nvSpPr>
        <p:spPr/>
        <p:txBody>
          <a:bodyPr/>
          <a:lstStyle/>
          <a:p>
            <a:fld id="{77AC279F-0DC4-47E0-BB73-257F5D1DF741}" type="slidenum">
              <a:rPr lang="en-US" smtClean="0"/>
              <a:t>7</a:t>
            </a:fld>
            <a:endParaRPr lang="en-US"/>
          </a:p>
        </p:txBody>
      </p:sp>
    </p:spTree>
    <p:extLst>
      <p:ext uri="{BB962C8B-B14F-4D97-AF65-F5344CB8AC3E}">
        <p14:creationId xmlns:p14="http://schemas.microsoft.com/office/powerpoint/2010/main" val="72727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solidFill>
                  <a:srgbClr val="474747"/>
                </a:solidFill>
                <a:effectLst/>
                <a:latin typeface="Google Sans"/>
              </a:rPr>
              <a:t>Biowulf</a:t>
            </a:r>
            <a:r>
              <a:rPr lang="en-US" b="0" i="0" dirty="0">
                <a:solidFill>
                  <a:srgbClr val="474747"/>
                </a:solidFill>
                <a:effectLst/>
                <a:latin typeface="Google Sans"/>
              </a:rPr>
              <a:t> is a supercomputer at the NIH that provides researchers with a high-performance computing (HPC) environment for biomedical science. </a:t>
            </a:r>
            <a:r>
              <a:rPr lang="en-US" b="0" i="0" dirty="0" err="1">
                <a:solidFill>
                  <a:srgbClr val="474747"/>
                </a:solidFill>
                <a:effectLst/>
                <a:latin typeface="Google Sans"/>
              </a:rPr>
              <a:t>Biowulf</a:t>
            </a:r>
            <a:r>
              <a:rPr lang="en-US" b="0" i="0" dirty="0">
                <a:solidFill>
                  <a:srgbClr val="474747"/>
                </a:solidFill>
                <a:effectLst/>
                <a:latin typeface="Google Sans"/>
              </a:rPr>
              <a:t> is designed for large numbers of simultaneous jobs, such as those common in the biosciences. It also supports large-scale distributed memory tasks, such as molecular dynamics.</a:t>
            </a:r>
          </a:p>
          <a:p>
            <a:endParaRPr lang="en-US" b="0" i="0" dirty="0">
              <a:solidFill>
                <a:srgbClr val="474747"/>
              </a:solidFill>
              <a:effectLst/>
              <a:latin typeface="Google Sans"/>
            </a:endParaRPr>
          </a:p>
          <a:p>
            <a:r>
              <a:rPr lang="en-US" b="1" i="1" dirty="0">
                <a:solidFill>
                  <a:srgbClr val="001C39"/>
                </a:solidFill>
                <a:effectLst/>
                <a:latin typeface="Google Sans"/>
              </a:rPr>
              <a:t>NIH Helix Web </a:t>
            </a:r>
            <a:r>
              <a:rPr lang="en-US" b="0" i="0" dirty="0">
                <a:solidFill>
                  <a:srgbClr val="001C39"/>
                </a:solidFill>
                <a:effectLst/>
                <a:latin typeface="Google Sans"/>
              </a:rPr>
              <a:t>is a web-based system that provides scientific tools. It includes a number of web-based applications, such as </a:t>
            </a:r>
            <a:r>
              <a:rPr lang="en-US" b="0" i="0" dirty="0" err="1">
                <a:solidFill>
                  <a:srgbClr val="001C39"/>
                </a:solidFill>
                <a:effectLst/>
                <a:latin typeface="Google Sans"/>
              </a:rPr>
              <a:t>Partek</a:t>
            </a:r>
            <a:r>
              <a:rPr lang="en-US" b="0" i="0" dirty="0">
                <a:solidFill>
                  <a:srgbClr val="001C39"/>
                </a:solidFill>
                <a:effectLst/>
                <a:latin typeface="Google Sans"/>
              </a:rPr>
              <a:t> Flow, which is a web interface for analyzing next generation sequencing applications.</a:t>
            </a:r>
          </a:p>
          <a:p>
            <a:endParaRPr lang="en-US" b="0" i="0" dirty="0">
              <a:solidFill>
                <a:srgbClr val="001C39"/>
              </a:solidFill>
              <a:effectLst/>
              <a:latin typeface="Google Sans"/>
            </a:endParaRPr>
          </a:p>
          <a:p>
            <a:pPr algn="l"/>
            <a:r>
              <a:rPr lang="en-US" b="1" i="1" dirty="0" err="1">
                <a:solidFill>
                  <a:srgbClr val="222222"/>
                </a:solidFill>
                <a:effectLst/>
                <a:latin typeface="Fira Sans" panose="020F0502020204030204" pitchFamily="34" charset="0"/>
              </a:rPr>
              <a:t>CloudLab</a:t>
            </a:r>
            <a:r>
              <a:rPr lang="en-US" b="0" i="0" dirty="0">
                <a:solidFill>
                  <a:srgbClr val="222222"/>
                </a:solidFill>
                <a:effectLst/>
                <a:latin typeface="Fira Sans" panose="020F0502020204030204" pitchFamily="34" charset="0"/>
              </a:rPr>
              <a:t> provides researchers with control and visibility all the way down to the bare metal. Provisioning an entire cloud inside of </a:t>
            </a:r>
            <a:r>
              <a:rPr lang="en-US" b="0" i="0" dirty="0" err="1">
                <a:solidFill>
                  <a:srgbClr val="222222"/>
                </a:solidFill>
                <a:effectLst/>
                <a:latin typeface="Fira Sans" panose="020F0502020204030204" pitchFamily="34" charset="0"/>
              </a:rPr>
              <a:t>CloudLab</a:t>
            </a:r>
            <a:r>
              <a:rPr lang="en-US" b="0" i="0" dirty="0">
                <a:solidFill>
                  <a:srgbClr val="222222"/>
                </a:solidFill>
                <a:effectLst/>
                <a:latin typeface="Fira Sans" panose="020F0502020204030204" pitchFamily="34" charset="0"/>
              </a:rPr>
              <a:t> takes only minutes. Most </a:t>
            </a:r>
            <a:r>
              <a:rPr lang="en-US" b="0" i="0" dirty="0" err="1">
                <a:solidFill>
                  <a:srgbClr val="222222"/>
                </a:solidFill>
                <a:effectLst/>
                <a:latin typeface="Fira Sans" panose="020F0502020204030204" pitchFamily="34" charset="0"/>
              </a:rPr>
              <a:t>CloudLab</a:t>
            </a:r>
            <a:r>
              <a:rPr lang="en-US" b="0" i="0" dirty="0">
                <a:solidFill>
                  <a:srgbClr val="222222"/>
                </a:solidFill>
                <a:effectLst/>
                <a:latin typeface="Fira Sans" panose="020F0502020204030204" pitchFamily="34" charset="0"/>
              </a:rPr>
              <a:t> resources provide hard isolation from other users, so it can support hundreds of simultaneous "slices", with each getting an artifact-free environment suitable for scientific experimentation with new cloud architectures. Run standard cloud software stacks such as OpenStack, Hadoop, and Kubernetes. Or, build your own from the ground up.</a:t>
            </a:r>
          </a:p>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8</a:t>
            </a:fld>
            <a:endParaRPr lang="en-US"/>
          </a:p>
        </p:txBody>
      </p:sp>
    </p:spTree>
    <p:extLst>
      <p:ext uri="{BB962C8B-B14F-4D97-AF65-F5344CB8AC3E}">
        <p14:creationId xmlns:p14="http://schemas.microsoft.com/office/powerpoint/2010/main" val="235133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7AC279F-0DC4-47E0-BB73-257F5D1DF741}" type="slidenum">
              <a:rPr lang="en-US" smtClean="0"/>
              <a:t>9</a:t>
            </a:fld>
            <a:endParaRPr lang="en-US"/>
          </a:p>
        </p:txBody>
      </p:sp>
    </p:spTree>
    <p:extLst>
      <p:ext uri="{BB962C8B-B14F-4D97-AF65-F5344CB8AC3E}">
        <p14:creationId xmlns:p14="http://schemas.microsoft.com/office/powerpoint/2010/main" val="39081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9D2D-85F6-BD47-B80A-27CD26A8DE1F}"/>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2CF28FC5-9345-2E4C-A74A-5D26DA99A69B}"/>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866C2D-0009-934F-A503-A11E8FCD6EAB}"/>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5" name="Footer Placeholder 4">
            <a:extLst>
              <a:ext uri="{FF2B5EF4-FFF2-40B4-BE49-F238E27FC236}">
                <a16:creationId xmlns:a16="http://schemas.microsoft.com/office/drawing/2014/main" id="{F9628411-46C3-D345-942F-072A8792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7D7F22-2266-1245-9E41-A0E5342B13A8}"/>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134416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8FC-3FC9-1C49-B999-5A42324EB9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F4A93B-2EBB-CA47-A9FB-422C37CFA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BF33A-FB2C-A24F-8EE4-9658125E0F68}"/>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5" name="Footer Placeholder 4">
            <a:extLst>
              <a:ext uri="{FF2B5EF4-FFF2-40B4-BE49-F238E27FC236}">
                <a16:creationId xmlns:a16="http://schemas.microsoft.com/office/drawing/2014/main" id="{7E21D07B-8055-084F-9A7F-3DF544873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ABF2C-9580-7249-BA39-C509C67FFCF3}"/>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197819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BCFAF8-76AE-934E-A5A2-BE37578AE2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5C40DD-268F-5A41-9A29-2F912A7C69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010DD-BA4F-F04E-B693-8F44A4F7266D}"/>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5" name="Footer Placeholder 4">
            <a:extLst>
              <a:ext uri="{FF2B5EF4-FFF2-40B4-BE49-F238E27FC236}">
                <a16:creationId xmlns:a16="http://schemas.microsoft.com/office/drawing/2014/main" id="{CAC74F87-0DD3-E748-B31C-BCE2B1273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AA6D9-3E4C-D84B-BF6F-178BCF5DCB49}"/>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1227170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99304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838200" y="787180"/>
            <a:ext cx="10515600" cy="620202"/>
          </a:xfrm>
          <a:prstGeom prst="rect">
            <a:avLst/>
          </a:prstGeom>
        </p:spPr>
        <p:txBody>
          <a:bodyPr/>
          <a:lstStyle>
            <a:lvl1pPr>
              <a:defRPr baseline="0">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838200" y="1527175"/>
            <a:ext cx="10515600" cy="4157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a:solidFill>
                <a:schemeClr val="bg1"/>
              </a:solidFill>
            </a:endParaRPr>
          </a:p>
        </p:txBody>
      </p:sp>
      <p:pic>
        <p:nvPicPr>
          <p:cNvPr id="9" name="Picture 8">
            <a:extLst>
              <a:ext uri="{FF2B5EF4-FFF2-40B4-BE49-F238E27FC236}">
                <a16:creationId xmlns:a16="http://schemas.microsoft.com/office/drawing/2014/main" id="{45A603BF-1916-4E4F-BAAC-7646BCC62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27442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Date Placeholder 1"/>
          <p:cNvSpPr>
            <a:spLocks noGrp="1"/>
          </p:cNvSpPr>
          <p:nvPr>
            <p:ph type="dt" sz="half" idx="10"/>
          </p:nvPr>
        </p:nvSpPr>
        <p:spPr>
          <a:xfrm>
            <a:off x="164129" y="6624453"/>
            <a:ext cx="2844800" cy="168275"/>
          </a:xfrm>
          <a:prstGeom prst="rect">
            <a:avLst/>
          </a:prstGeom>
        </p:spPr>
        <p:txBody>
          <a:bodyPr anchor="ctr"/>
          <a:lstStyle>
            <a:lvl1pPr algn="ctr">
              <a:defRPr sz="900">
                <a:solidFill>
                  <a:srgbClr val="0000CC"/>
                </a:solidFill>
              </a:defRPr>
            </a:lvl1pPr>
          </a:lstStyle>
          <a:p>
            <a:fld id="{2B45B291-7964-47D7-B74D-AD2DD13CF7F1}" type="datetime1">
              <a:rPr lang="en-US" smtClean="0"/>
              <a:pPr/>
              <a:t>6/27/2023</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296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C2D9-B7D9-B74D-A6F2-D3D9D3898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6606F-2FEC-6E43-9AE5-9AFBED4404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0F215-4FC1-0648-9498-C33F63FEBD1A}"/>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5" name="Footer Placeholder 4">
            <a:extLst>
              <a:ext uri="{FF2B5EF4-FFF2-40B4-BE49-F238E27FC236}">
                <a16:creationId xmlns:a16="http://schemas.microsoft.com/office/drawing/2014/main" id="{B9750C48-70A1-2F40-AEE0-AF08ECDBD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68869-4D31-6E41-A00C-5872E732F240}"/>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212600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92E3-2087-1E40-A36D-2A20E89CD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3EADA4-8E65-F94B-B717-AB5CD4E80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0E334A-C523-DB4A-9F4D-1D7F8550EF56}"/>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5" name="Footer Placeholder 4">
            <a:extLst>
              <a:ext uri="{FF2B5EF4-FFF2-40B4-BE49-F238E27FC236}">
                <a16:creationId xmlns:a16="http://schemas.microsoft.com/office/drawing/2014/main" id="{D9B531B4-A81C-9648-89C0-0682B25D4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895D3-F0B3-4E4D-883A-3A937493BCCF}"/>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780175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56CC-0842-1B49-944A-347EC18E6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BAC19-9531-4149-BFAE-2CD784FA3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6AD3D-FE28-AE48-845C-4D5EEE4AD5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98EE76-BF31-7A45-BE7A-0BF54DF151F1}"/>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6" name="Footer Placeholder 5">
            <a:extLst>
              <a:ext uri="{FF2B5EF4-FFF2-40B4-BE49-F238E27FC236}">
                <a16:creationId xmlns:a16="http://schemas.microsoft.com/office/drawing/2014/main" id="{B39D37ED-F514-2246-95B4-5C6E4D283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9C4FD-F637-8F42-8A3E-0B743A04EACC}"/>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3911668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3966-C119-E548-9B08-F81CAE8106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2CD2F-6981-0341-AF23-84CAFFFD66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36F48-B3F4-4546-973A-014D62A86A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32AEB-E6D9-B646-965B-48DA2D46B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B1731B-AA8A-2749-B995-56C463BEC2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3ED9C7-79A3-F946-92A3-D7D950A64CBB}"/>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8" name="Footer Placeholder 7">
            <a:extLst>
              <a:ext uri="{FF2B5EF4-FFF2-40B4-BE49-F238E27FC236}">
                <a16:creationId xmlns:a16="http://schemas.microsoft.com/office/drawing/2014/main" id="{12B174E3-1FEA-8646-B772-C2A88BF9F4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6D832F-41F3-D241-9EA8-3DEE795FAED2}"/>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122331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7BBCE-BA59-414D-9A8C-7A0A6ED8E0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3D515E-E8EE-6940-AA8D-77FDAFD193DC}"/>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4" name="Footer Placeholder 3">
            <a:extLst>
              <a:ext uri="{FF2B5EF4-FFF2-40B4-BE49-F238E27FC236}">
                <a16:creationId xmlns:a16="http://schemas.microsoft.com/office/drawing/2014/main" id="{A7454B0A-76B8-B641-9CAA-51190F263E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680B77-494C-184A-985D-28C58739AB04}"/>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77517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AEF429-6C04-5242-B805-CDAA4388CBD7}"/>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3" name="Footer Placeholder 2">
            <a:extLst>
              <a:ext uri="{FF2B5EF4-FFF2-40B4-BE49-F238E27FC236}">
                <a16:creationId xmlns:a16="http://schemas.microsoft.com/office/drawing/2014/main" id="{D0D1BA1F-5797-2847-B11E-0045828491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731BB-5C24-FF48-8FBF-6045DAAB51AC}"/>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3797298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C0D1-8EB6-4B4B-8819-FE7718B06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C9CC8F-DD1A-9643-B79C-6A74EFD612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1F050E-F370-7F4A-AAB9-730964B43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3DAA40-1A95-C248-B601-94A9E2533ADD}"/>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6" name="Footer Placeholder 5">
            <a:extLst>
              <a:ext uri="{FF2B5EF4-FFF2-40B4-BE49-F238E27FC236}">
                <a16:creationId xmlns:a16="http://schemas.microsoft.com/office/drawing/2014/main" id="{847E537C-60AC-7C47-B806-00FE48915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DCCBB-23EA-E14B-A6E7-69921714ACE9}"/>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371625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080A-FD41-D94A-971F-26903D7B6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713F51-4BD2-F84B-A48A-E8C68DF830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6E1435-4393-4249-A71E-133CEF6897C3}"/>
              </a:ext>
            </a:extLst>
          </p:cNvPr>
          <p:cNvSpPr>
            <a:spLocks noGrp="1"/>
          </p:cNvSpPr>
          <p:nvPr>
            <p:ph type="body" sz="half" idx="2"/>
          </p:nvPr>
        </p:nvSpPr>
        <p:spPr>
          <a:xfrm>
            <a:off x="839788" y="2057400"/>
            <a:ext cx="3932237" cy="3811588"/>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DFE3-FC0D-5E40-A30C-94E265EC11C1}"/>
              </a:ext>
            </a:extLst>
          </p:cNvPr>
          <p:cNvSpPr>
            <a:spLocks noGrp="1"/>
          </p:cNvSpPr>
          <p:nvPr>
            <p:ph type="dt" sz="half" idx="10"/>
          </p:nvPr>
        </p:nvSpPr>
        <p:spPr/>
        <p:txBody>
          <a:bodyPr/>
          <a:lstStyle/>
          <a:p>
            <a:fld id="{06F6D09A-9F42-C649-A6EB-DC34432B03F0}" type="datetimeFigureOut">
              <a:rPr lang="en-US" smtClean="0"/>
              <a:t>6/27/2023</a:t>
            </a:fld>
            <a:endParaRPr lang="en-US"/>
          </a:p>
        </p:txBody>
      </p:sp>
      <p:sp>
        <p:nvSpPr>
          <p:cNvPr id="6" name="Footer Placeholder 5">
            <a:extLst>
              <a:ext uri="{FF2B5EF4-FFF2-40B4-BE49-F238E27FC236}">
                <a16:creationId xmlns:a16="http://schemas.microsoft.com/office/drawing/2014/main" id="{E41F53CB-F768-B545-89B0-181B32FEC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D96D4-E3F1-0B41-9A80-04B3C01ABF96}"/>
              </a:ext>
            </a:extLst>
          </p:cNvPr>
          <p:cNvSpPr>
            <a:spLocks noGrp="1"/>
          </p:cNvSpPr>
          <p:nvPr>
            <p:ph type="sldNum" sz="quarter" idx="12"/>
          </p:nvPr>
        </p:nvSpPr>
        <p:spPr/>
        <p:txBody>
          <a:bodyPr/>
          <a:lstStyle/>
          <a:p>
            <a:fld id="{16807783-32A8-2648-B110-153462108DDA}" type="slidenum">
              <a:rPr lang="en-US" smtClean="0"/>
              <a:t>‹#›</a:t>
            </a:fld>
            <a:endParaRPr lang="en-US"/>
          </a:p>
        </p:txBody>
      </p:sp>
    </p:spTree>
    <p:extLst>
      <p:ext uri="{BB962C8B-B14F-4D97-AF65-F5344CB8AC3E}">
        <p14:creationId xmlns:p14="http://schemas.microsoft.com/office/powerpoint/2010/main" val="79035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icds.psu.edu/" TargetMode="External"/><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aimi.psu.edu/"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9DB2F-BC96-B445-A2FC-3C0CD8075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1F5938-DE22-6C4B-9E8A-DE6E9FA3C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E13DE-21F4-1A44-B277-F7E771C10F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6D09A-9F42-C649-A6EB-DC34432B03F0}" type="datetimeFigureOut">
              <a:rPr lang="en-US" smtClean="0"/>
              <a:t>6/27/2023</a:t>
            </a:fld>
            <a:endParaRPr lang="en-US"/>
          </a:p>
        </p:txBody>
      </p:sp>
      <p:sp>
        <p:nvSpPr>
          <p:cNvPr id="5" name="Footer Placeholder 4">
            <a:extLst>
              <a:ext uri="{FF2B5EF4-FFF2-40B4-BE49-F238E27FC236}">
                <a16:creationId xmlns:a16="http://schemas.microsoft.com/office/drawing/2014/main" id="{88FEB936-B90F-A046-B430-18DB0BBE7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F07A08-9CD1-364E-86F7-A46457604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07783-32A8-2648-B110-153462108DDA}"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121FD753-3F29-A94D-8212-85B193944018}"/>
              </a:ext>
            </a:extLst>
          </p:cNvPr>
          <p:cNvPicPr>
            <a:picLocks noChangeAspect="1"/>
          </p:cNvPicPr>
          <p:nvPr userDrawn="1"/>
        </p:nvPicPr>
        <p:blipFill rotWithShape="1">
          <a:blip r:embed="rId16"/>
          <a:srcRect b="88489"/>
          <a:stretch/>
        </p:blipFill>
        <p:spPr>
          <a:xfrm rot="10800000">
            <a:off x="0" y="6098148"/>
            <a:ext cx="12192000" cy="789451"/>
          </a:xfrm>
          <a:prstGeom prst="rect">
            <a:avLst/>
          </a:prstGeom>
        </p:spPr>
      </p:pic>
      <p:pic>
        <p:nvPicPr>
          <p:cNvPr id="14" name="Picture 13" descr="A close up of a logo&#10;&#10;Description automatically generated">
            <a:hlinkClick r:id="rId17"/>
            <a:extLst>
              <a:ext uri="{FF2B5EF4-FFF2-40B4-BE49-F238E27FC236}">
                <a16:creationId xmlns:a16="http://schemas.microsoft.com/office/drawing/2014/main" id="{185396DB-FCE5-0544-B22E-2404F8DC6C85}"/>
              </a:ext>
            </a:extLst>
          </p:cNvPr>
          <p:cNvPicPr>
            <a:picLocks noChangeAspect="1"/>
          </p:cNvPicPr>
          <p:nvPr userDrawn="1"/>
        </p:nvPicPr>
        <p:blipFill>
          <a:blip r:embed="rId18"/>
          <a:stretch>
            <a:fillRect/>
          </a:stretch>
        </p:blipFill>
        <p:spPr>
          <a:xfrm>
            <a:off x="-33639" y="6088965"/>
            <a:ext cx="2584214" cy="886634"/>
          </a:xfrm>
          <a:prstGeom prst="rect">
            <a:avLst/>
          </a:prstGeom>
        </p:spPr>
      </p:pic>
      <p:pic>
        <p:nvPicPr>
          <p:cNvPr id="7" name="Picture 2" descr="AIMI graphic">
            <a:hlinkClick r:id="rId19"/>
            <a:extLst>
              <a:ext uri="{FF2B5EF4-FFF2-40B4-BE49-F238E27FC236}">
                <a16:creationId xmlns:a16="http://schemas.microsoft.com/office/drawing/2014/main" id="{1B01F8D9-C226-921E-BDB1-3E2CB7F5922F}"/>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l="6468" t="15541" r="11816" b="12914"/>
          <a:stretch/>
        </p:blipFill>
        <p:spPr bwMode="auto">
          <a:xfrm>
            <a:off x="10911509" y="6186611"/>
            <a:ext cx="1007129" cy="68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3044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61" r:id="rId12"/>
    <p:sldLayoutId id="2147483698" r:id="rId13"/>
    <p:sldLayoutId id="2147483697" r:id="rId14"/>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allocations.access-ci.org/" TargetMode="Externa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4.png"/><Relationship Id="rId7" Type="http://schemas.openxmlformats.org/officeDocument/2006/relationships/hyperlink" Target="https://getyarn.io/yarn-clip/5bdc27ff-823f-45da-add2-a4e045a940b6"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allocations.access-ci.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science.osti.gov/ascr/Facilities/User-Facilities"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science.osti.gov/ascr/Facilities/User-Facilitie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science.osti.gov/-/media/ascr/pdf/incite/docs/Allocation_process.pdf"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hyperlink" Target="https://hpc.inl.gov/SitePages/Home.aspx" TargetMode="External"/><Relationship Id="rId3" Type="http://schemas.openxmlformats.org/officeDocument/2006/relationships/image" Target="../media/image23.png"/><Relationship Id="rId7" Type="http://schemas.openxmlformats.org/officeDocument/2006/relationships/hyperlink" Target="https://www.lanl.gov/org/ddste/aldsc/hpc/index.php"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hpc.llnl.gov/" TargetMode="External"/><Relationship Id="rId11" Type="http://schemas.openxmlformats.org/officeDocument/2006/relationships/hyperlink" Target="https://hpc.sandia.gov/access/" TargetMode="External"/><Relationship Id="rId5" Type="http://schemas.openxmlformats.org/officeDocument/2006/relationships/hyperlink" Target="https://www.nrel.gov/hpc/" TargetMode="External"/><Relationship Id="rId10" Type="http://schemas.openxmlformats.org/officeDocument/2006/relationships/hyperlink" Target="https://www.alcf.anl.gov/" TargetMode="External"/><Relationship Id="rId4" Type="http://schemas.openxmlformats.org/officeDocument/2006/relationships/hyperlink" Target="https://science.osti.gov/ascr/Facilities/User-Facilities" TargetMode="External"/><Relationship Id="rId9" Type="http://schemas.openxmlformats.org/officeDocument/2006/relationships/hyperlink" Target="https://www.olcf.ornl.gov/"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cience.osti.gov/Leaving-Office-of-Science?url=http%3a%2f%2fwww.es.net%2fRandD%2fperformance-perfsonar%2f&amp;external=true" TargetMode="External"/><Relationship Id="rId3" Type="http://schemas.openxmlformats.org/officeDocument/2006/relationships/image" Target="../media/image23.png"/><Relationship Id="rId7" Type="http://schemas.openxmlformats.org/officeDocument/2006/relationships/hyperlink" Target="https://science.osti.gov/Leaving-Office-of-Science?url=http%3a%2f%2fwww.es.net%2fengineering-services%2foscars%2f&amp;external=tru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science.osti.gov/Leaving-Office-of-Science?url=http%3a%2f%2fwww.es.net%2fengineering-services%2f&amp;external=true" TargetMode="External"/><Relationship Id="rId5" Type="http://schemas.openxmlformats.org/officeDocument/2006/relationships/hyperlink" Target="https://science.osti.gov/Leaving-Office-of-Science?url=http%3a%2f%2fwww.es.net%2fRandD%2f100g-testbed&amp;external=true" TargetMode="External"/><Relationship Id="rId4" Type="http://schemas.openxmlformats.org/officeDocument/2006/relationships/hyperlink" Target="https://science.osti.gov/ascr/Facilities/User-Facilities" TargetMode="External"/><Relationship Id="rId9" Type="http://schemas.openxmlformats.org/officeDocument/2006/relationships/hyperlink" Target="https://science.osti.gov/Leaving-Office-of-Science?url=http%3a%2f%2fwww.es.net%2fabout%2fthe-network%2f&amp;external=tru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osg-htc.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support.opensciencegrid.org/support/home"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portal.osg-htc.org/" TargetMode="External"/><Relationship Id="rId5" Type="http://schemas.openxmlformats.org/officeDocument/2006/relationships/hyperlink" Target="https://osg-htc.org/" TargetMode="Externa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osg-htc.or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s://nationalresearchplatform.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nationalresearchplatform.or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https://nationalresearchplatform.org/" TargetMode="External"/><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psc.edu/resources/bridges-2/" TargetMode="Externa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hyperlink" Target="https://www.psc.edu/resources/bridges-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nsf.gov/od/oia/programs/epscor/nsf_oiia_epscor_EPSCoRstatewebsites.jsp" TargetMode="External"/><Relationship Id="rId4" Type="http://schemas.openxmlformats.org/officeDocument/2006/relationships/hyperlink" Target="https://jetstream-cloud.org/about/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hyperlink" Target="https://jetstream-cloud.org/about/index.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www.nsf.gov/awardsearch/showAward?AWD_ID=1547611" TargetMode="External"/><Relationship Id="rId5" Type="http://schemas.openxmlformats.org/officeDocument/2006/relationships/hyperlink" Target="https://sciencegateways.org/about" TargetMode="External"/><Relationship Id="rId4" Type="http://schemas.openxmlformats.org/officeDocument/2006/relationships/hyperlink" Target="https://www.nsf.gov/awardsearch/showAward?AWD_ID=223140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ciencegateways.org/app/site/media/files/SGCI_storybook_interactive_v2022-12-13.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hyperlink" Target="https://sciencegateways.org/app/site/media/files/SGCI_storybook_interactive_v2022-12-13.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hyperlink" Target="https://www.cyverse.org/abou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hyperlink" Target="https://www.icds.psu.edu/computing-services/rise/" TargetMode="External"/><Relationship Id="rId9" Type="http://schemas.openxmlformats.org/officeDocument/2006/relationships/image" Target="../media/image13.jpe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hyperlink" Target="https://internet2.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hyperlink" Target="https://internet2.edu/"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internet2.edu/"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hyperlink" Target="https://ask.cyberinfrastructure.org/" TargetMode="Externa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hyperlink" Target="https://support.access-ci.org/knowledge-base?q=protein%20folding&amp;size=n_20_n"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hyperlink" Target="https://forms.gle/ENvSGT9xaXrhzfiA6" TargetMode="Externa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hyperlink" Target="https://campuschampions.cyberinfrastructure.org/ci-link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campuschampions.cyberinfrastructure.org/" TargetMode="Externa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video" Target="https://www.youtube.com/embed/4rZKzL48DRY?feature=oembed" TargetMode="External"/><Relationship Id="rId6" Type="http://schemas.openxmlformats.org/officeDocument/2006/relationships/hyperlink" Target="https://campuschampions.cyberinfrastructure.org/" TargetMode="External"/><Relationship Id="rId5" Type="http://schemas.openxmlformats.org/officeDocument/2006/relationships/image" Target="../media/image78.jpe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hyperlink" Target="https://support.access-ci.org/affinity_group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oscer.ou.edu/virtualresidency2022_talk_cilandscapesystems_fossotande_20220628.pdf"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81.jpg"/><Relationship Id="rId4" Type="http://schemas.openxmlformats.org/officeDocument/2006/relationships/hyperlink" Target="http://www.oscer.ou.edu/virtualresidency2021_talk_cimilleu_jennewein_20210607.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cac.cornell.edu/"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cornell.app.box.com/file/955245498635"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hyperlink" Target="https://hpc.nih.gov/helixweb.html" TargetMode="External"/><Relationship Id="rId3" Type="http://schemas.openxmlformats.org/officeDocument/2006/relationships/diagramData" Target="../diagrams/data2.xml"/><Relationship Id="rId21" Type="http://schemas.openxmlformats.org/officeDocument/2006/relationships/hyperlink" Target="https://www.geni.net/" TargetMode="External"/><Relationship Id="rId7" Type="http://schemas.microsoft.com/office/2007/relationships/diagramDrawing" Target="../diagrams/drawing2.xml"/><Relationship Id="rId12" Type="http://schemas.openxmlformats.org/officeDocument/2006/relationships/image" Target="../media/image27.png"/><Relationship Id="rId17" Type="http://schemas.openxmlformats.org/officeDocument/2006/relationships/hyperlink" Target="https://hpc.nih.gov/docs/connect.html" TargetMode="External"/><Relationship Id="rId2" Type="http://schemas.openxmlformats.org/officeDocument/2006/relationships/notesSlide" Target="../notesSlides/notesSlide8.xml"/><Relationship Id="rId16" Type="http://schemas.openxmlformats.org/officeDocument/2006/relationships/hyperlink" Target="https://hpc.nih.gov/docs/userguide.html" TargetMode="External"/><Relationship Id="rId20" Type="http://schemas.openxmlformats.org/officeDocument/2006/relationships/hyperlink" Target="https://www.cloudlab.us/" TargetMode="Externa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26.png"/><Relationship Id="rId5" Type="http://schemas.openxmlformats.org/officeDocument/2006/relationships/diagramQuickStyle" Target="../diagrams/quickStyle2.xml"/><Relationship Id="rId15" Type="http://schemas.openxmlformats.org/officeDocument/2006/relationships/image" Target="../media/image30.png"/><Relationship Id="rId23" Type="http://schemas.openxmlformats.org/officeDocument/2006/relationships/hyperlink" Target="https://www.chameleoncloud.org/" TargetMode="External"/><Relationship Id="rId10" Type="http://schemas.openxmlformats.org/officeDocument/2006/relationships/image" Target="../media/image25.png"/><Relationship Id="rId19" Type="http://schemas.openxmlformats.org/officeDocument/2006/relationships/hyperlink" Target="https://www.cloudbank.org/" TargetMode="External"/><Relationship Id="rId4" Type="http://schemas.openxmlformats.org/officeDocument/2006/relationships/diagramLayout" Target="../diagrams/layout2.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hyperlink" Target="https://www.emulab.net/portal/frontpage.php"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colorado.edu/" TargetMode="External"/><Relationship Id="rId3" Type="http://schemas.openxmlformats.org/officeDocument/2006/relationships/image" Target="../media/image24.png"/><Relationship Id="rId7" Type="http://schemas.openxmlformats.org/officeDocument/2006/relationships/hyperlink" Target="https://www.cmu.edu/"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allocations.access-ci.org/" TargetMode="External"/><Relationship Id="rId10" Type="http://schemas.openxmlformats.org/officeDocument/2006/relationships/hyperlink" Target="https://www.buffalo.edu/" TargetMode="External"/><Relationship Id="rId4" Type="http://schemas.openxmlformats.org/officeDocument/2006/relationships/image" Target="../media/image31.png"/><Relationship Id="rId9" Type="http://schemas.openxmlformats.org/officeDocument/2006/relationships/hyperlink" Target="https://illinois.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circle, screenshot, electric blue, blue&#10;&#10;Description automatically generated">
            <a:extLst>
              <a:ext uri="{FF2B5EF4-FFF2-40B4-BE49-F238E27FC236}">
                <a16:creationId xmlns:a16="http://schemas.microsoft.com/office/drawing/2014/main" id="{93926864-10D5-7A7A-515C-FEB18FCFBF75}"/>
              </a:ext>
            </a:extLst>
          </p:cNvPr>
          <p:cNvPicPr>
            <a:picLocks noChangeAspect="1"/>
          </p:cNvPicPr>
          <p:nvPr/>
        </p:nvPicPr>
        <p:blipFill rotWithShape="1">
          <a:blip r:embed="rId3"/>
          <a:srcRect l="8405" r="14722"/>
          <a:stretch/>
        </p:blipFill>
        <p:spPr>
          <a:xfrm>
            <a:off x="0" y="-142576"/>
            <a:ext cx="12192000" cy="6280518"/>
          </a:xfrm>
          <a:prstGeom prst="rect">
            <a:avLst/>
          </a:prstGeom>
        </p:spPr>
      </p:pic>
      <p:sp>
        <p:nvSpPr>
          <p:cNvPr id="2" name="Title 1">
            <a:extLst>
              <a:ext uri="{FF2B5EF4-FFF2-40B4-BE49-F238E27FC236}">
                <a16:creationId xmlns:a16="http://schemas.microsoft.com/office/drawing/2014/main" id="{842BD5E2-71FD-23B9-0A07-0830BF021B1C}"/>
              </a:ext>
            </a:extLst>
          </p:cNvPr>
          <p:cNvSpPr>
            <a:spLocks noGrp="1"/>
          </p:cNvSpPr>
          <p:nvPr>
            <p:ph type="title"/>
          </p:nvPr>
        </p:nvSpPr>
        <p:spPr>
          <a:xfrm>
            <a:off x="0" y="-142576"/>
            <a:ext cx="6310859" cy="2244046"/>
          </a:xfrm>
        </p:spPr>
        <p:txBody>
          <a:bodyPr>
            <a:normAutofit/>
          </a:bodyPr>
          <a:lstStyle/>
          <a:p>
            <a:r>
              <a:rPr lang="en-US" sz="3200" b="0" i="0" dirty="0">
                <a:solidFill>
                  <a:schemeClr val="bg1"/>
                </a:solidFill>
                <a:effectLst/>
                <a:latin typeface="Verdana" panose="020B0604030504040204" pitchFamily="34" charset="0"/>
              </a:rPr>
              <a:t>The Cyberinfrastructure Landscape: Systems, Service Providers, Technologies</a:t>
            </a:r>
            <a:endParaRPr lang="en-US" sz="3200" b="0" dirty="0">
              <a:solidFill>
                <a:schemeClr val="bg1"/>
              </a:solidFill>
              <a:latin typeface="Arial Black"/>
            </a:endParaRPr>
          </a:p>
        </p:txBody>
      </p:sp>
      <p:pic>
        <p:nvPicPr>
          <p:cNvPr id="1026" name="Picture 2" descr="AIMI graphic">
            <a:extLst>
              <a:ext uri="{FF2B5EF4-FFF2-40B4-BE49-F238E27FC236}">
                <a16:creationId xmlns:a16="http://schemas.microsoft.com/office/drawing/2014/main" id="{6C8F9ECB-DF10-CC6C-B83E-A983AA7779AB}"/>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6468" t="15541" r="11816" b="12914"/>
          <a:stretch/>
        </p:blipFill>
        <p:spPr bwMode="auto">
          <a:xfrm>
            <a:off x="0" y="4493794"/>
            <a:ext cx="2278505" cy="15455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a:extLst>
              <a:ext uri="{FF2B5EF4-FFF2-40B4-BE49-F238E27FC236}">
                <a16:creationId xmlns:a16="http://schemas.microsoft.com/office/drawing/2014/main" id="{F72BF010-7044-C2A4-A377-813C8B9360E2}"/>
              </a:ext>
            </a:extLst>
          </p:cNvPr>
          <p:cNvSpPr txBox="1"/>
          <p:nvPr/>
        </p:nvSpPr>
        <p:spPr>
          <a:xfrm>
            <a:off x="0" y="2789800"/>
            <a:ext cx="60960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rPr>
              <a:t>Gretta Kellogg (</a:t>
            </a:r>
            <a:r>
              <a:rPr lang="en-US" sz="2000" dirty="0" err="1">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rPr>
              <a:t>gretta.kellogg@psu.edu</a:t>
            </a:r>
            <a:r>
              <a:rPr lang="en-US" sz="2000" dirty="0">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rPr>
              <a:t>)</a:t>
            </a:r>
          </a:p>
          <a:p>
            <a:r>
              <a:rPr lang="en-US" sz="2000" dirty="0">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rPr>
              <a:t>Asst. Director, Center for AI/ML to Industry</a:t>
            </a:r>
          </a:p>
          <a:p>
            <a:r>
              <a:rPr lang="en-US" sz="2000" dirty="0">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rPr>
              <a:t>Penn State University</a:t>
            </a:r>
          </a:p>
        </p:txBody>
      </p:sp>
    </p:spTree>
    <p:extLst>
      <p:ext uri="{BB962C8B-B14F-4D97-AF65-F5344CB8AC3E}">
        <p14:creationId xmlns:p14="http://schemas.microsoft.com/office/powerpoint/2010/main" val="3411945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Service Providers, and Technologies </a:t>
            </a:r>
          </a:p>
          <a:p>
            <a:endParaRPr lang="en-US" sz="2400" dirty="0"/>
          </a:p>
        </p:txBody>
      </p:sp>
      <p:sp>
        <p:nvSpPr>
          <p:cNvPr id="6" name="AutoShape 2" descr="Access">
            <a:extLst>
              <a:ext uri="{FF2B5EF4-FFF2-40B4-BE49-F238E27FC236}">
                <a16:creationId xmlns:a16="http://schemas.microsoft.com/office/drawing/2014/main" id="{5FD3B203-C7FC-21FF-EC8E-BF079AEB9E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Access">
            <a:extLst>
              <a:ext uri="{FF2B5EF4-FFF2-40B4-BE49-F238E27FC236}">
                <a16:creationId xmlns:a16="http://schemas.microsoft.com/office/drawing/2014/main" id="{D4487F30-E361-D1AE-E7D5-083CC74359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79CADC3A-E0F3-48C0-CB9A-472A97541E1C}"/>
              </a:ext>
            </a:extLst>
          </p:cNvPr>
          <p:cNvPicPr>
            <a:picLocks noChangeAspect="1"/>
          </p:cNvPicPr>
          <p:nvPr/>
        </p:nvPicPr>
        <p:blipFill>
          <a:blip r:embed="rId3"/>
          <a:stretch>
            <a:fillRect/>
          </a:stretch>
        </p:blipFill>
        <p:spPr>
          <a:xfrm>
            <a:off x="557458" y="1307223"/>
            <a:ext cx="4029207" cy="564089"/>
          </a:xfrm>
          <a:prstGeom prst="rect">
            <a:avLst/>
          </a:prstGeom>
        </p:spPr>
      </p:pic>
      <p:pic>
        <p:nvPicPr>
          <p:cNvPr id="10" name="Picture 9">
            <a:extLst>
              <a:ext uri="{FF2B5EF4-FFF2-40B4-BE49-F238E27FC236}">
                <a16:creationId xmlns:a16="http://schemas.microsoft.com/office/drawing/2014/main" id="{47C512F9-021B-5410-C963-B31918883755}"/>
              </a:ext>
            </a:extLst>
          </p:cNvPr>
          <p:cNvPicPr>
            <a:picLocks noChangeAspect="1"/>
          </p:cNvPicPr>
          <p:nvPr/>
        </p:nvPicPr>
        <p:blipFill>
          <a:blip r:embed="rId4"/>
          <a:stretch>
            <a:fillRect/>
          </a:stretch>
        </p:blipFill>
        <p:spPr>
          <a:xfrm>
            <a:off x="4669163" y="1589267"/>
            <a:ext cx="7382407" cy="3733030"/>
          </a:xfrm>
          <a:prstGeom prst="rect">
            <a:avLst/>
          </a:prstGeom>
          <a:ln w="12700">
            <a:solidFill>
              <a:schemeClr val="accent1"/>
            </a:solidFill>
          </a:ln>
        </p:spPr>
      </p:pic>
      <p:sp>
        <p:nvSpPr>
          <p:cNvPr id="12" name="TextBox 11">
            <a:extLst>
              <a:ext uri="{FF2B5EF4-FFF2-40B4-BE49-F238E27FC236}">
                <a16:creationId xmlns:a16="http://schemas.microsoft.com/office/drawing/2014/main" id="{3BD5A555-D7CA-5CBF-11F1-75800ACE04CE}"/>
              </a:ext>
            </a:extLst>
          </p:cNvPr>
          <p:cNvSpPr txBox="1"/>
          <p:nvPr/>
        </p:nvSpPr>
        <p:spPr>
          <a:xfrm>
            <a:off x="8165371" y="5840535"/>
            <a:ext cx="4041619"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5"/>
              </a:rPr>
              <a:t>https://allocations.access-ci.org/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A54D1DDB-B464-68B3-CEC0-8E24536C58F1}"/>
              </a:ext>
            </a:extLst>
          </p:cNvPr>
          <p:cNvPicPr>
            <a:picLocks noChangeAspect="1"/>
          </p:cNvPicPr>
          <p:nvPr/>
        </p:nvPicPr>
        <p:blipFill rotWithShape="1">
          <a:blip r:embed="rId6"/>
          <a:srcRect r="80681"/>
          <a:stretch/>
        </p:blipFill>
        <p:spPr>
          <a:xfrm>
            <a:off x="10607736" y="268877"/>
            <a:ext cx="1443834" cy="1320390"/>
          </a:xfrm>
          <a:prstGeom prst="rect">
            <a:avLst/>
          </a:prstGeom>
        </p:spPr>
      </p:pic>
      <p:sp>
        <p:nvSpPr>
          <p:cNvPr id="2" name="TextBox 1">
            <a:extLst>
              <a:ext uri="{FF2B5EF4-FFF2-40B4-BE49-F238E27FC236}">
                <a16:creationId xmlns:a16="http://schemas.microsoft.com/office/drawing/2014/main" id="{280CF66A-5A35-1E37-4C63-BFE9604EBD98}"/>
              </a:ext>
            </a:extLst>
          </p:cNvPr>
          <p:cNvSpPr txBox="1"/>
          <p:nvPr/>
        </p:nvSpPr>
        <p:spPr>
          <a:xfrm>
            <a:off x="487555" y="2445603"/>
            <a:ext cx="4029208"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Why are there different “Credit Thresholds”?</a:t>
            </a:r>
          </a:p>
        </p:txBody>
      </p:sp>
    </p:spTree>
    <p:extLst>
      <p:ext uri="{BB962C8B-B14F-4D97-AF65-F5344CB8AC3E}">
        <p14:creationId xmlns:p14="http://schemas.microsoft.com/office/powerpoint/2010/main" val="282732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Service Providers, and Technologies </a:t>
            </a:r>
          </a:p>
          <a:p>
            <a:endParaRPr lang="en-US" sz="2400" dirty="0"/>
          </a:p>
        </p:txBody>
      </p:sp>
      <p:sp>
        <p:nvSpPr>
          <p:cNvPr id="6" name="AutoShape 2" descr="Access">
            <a:extLst>
              <a:ext uri="{FF2B5EF4-FFF2-40B4-BE49-F238E27FC236}">
                <a16:creationId xmlns:a16="http://schemas.microsoft.com/office/drawing/2014/main" id="{5FD3B203-C7FC-21FF-EC8E-BF079AEB9E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Access">
            <a:extLst>
              <a:ext uri="{FF2B5EF4-FFF2-40B4-BE49-F238E27FC236}">
                <a16:creationId xmlns:a16="http://schemas.microsoft.com/office/drawing/2014/main" id="{D4487F30-E361-D1AE-E7D5-083CC74359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79CADC3A-E0F3-48C0-CB9A-472A97541E1C}"/>
              </a:ext>
            </a:extLst>
          </p:cNvPr>
          <p:cNvPicPr>
            <a:picLocks noChangeAspect="1"/>
          </p:cNvPicPr>
          <p:nvPr/>
        </p:nvPicPr>
        <p:blipFill>
          <a:blip r:embed="rId3"/>
          <a:stretch>
            <a:fillRect/>
          </a:stretch>
        </p:blipFill>
        <p:spPr>
          <a:xfrm>
            <a:off x="557458" y="1307223"/>
            <a:ext cx="4029207" cy="564089"/>
          </a:xfrm>
          <a:prstGeom prst="rect">
            <a:avLst/>
          </a:prstGeom>
        </p:spPr>
      </p:pic>
      <p:sp>
        <p:nvSpPr>
          <p:cNvPr id="12" name="TextBox 11">
            <a:extLst>
              <a:ext uri="{FF2B5EF4-FFF2-40B4-BE49-F238E27FC236}">
                <a16:creationId xmlns:a16="http://schemas.microsoft.com/office/drawing/2014/main" id="{3BD5A555-D7CA-5CBF-11F1-75800ACE04CE}"/>
              </a:ext>
            </a:extLst>
          </p:cNvPr>
          <p:cNvSpPr txBox="1"/>
          <p:nvPr/>
        </p:nvSpPr>
        <p:spPr>
          <a:xfrm>
            <a:off x="8165371" y="5840535"/>
            <a:ext cx="4041619"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4"/>
              </a:rPr>
              <a:t>https://allocations.access-ci.org/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A54D1DDB-B464-68B3-CEC0-8E24536C58F1}"/>
              </a:ext>
            </a:extLst>
          </p:cNvPr>
          <p:cNvPicPr>
            <a:picLocks noChangeAspect="1"/>
          </p:cNvPicPr>
          <p:nvPr/>
        </p:nvPicPr>
        <p:blipFill rotWithShape="1">
          <a:blip r:embed="rId5"/>
          <a:srcRect r="80681"/>
          <a:stretch/>
        </p:blipFill>
        <p:spPr>
          <a:xfrm>
            <a:off x="10607736" y="268877"/>
            <a:ext cx="1443834" cy="1320390"/>
          </a:xfrm>
          <a:prstGeom prst="rect">
            <a:avLst/>
          </a:prstGeom>
        </p:spPr>
      </p:pic>
      <p:sp>
        <p:nvSpPr>
          <p:cNvPr id="5" name="TextBox 4">
            <a:extLst>
              <a:ext uri="{FF2B5EF4-FFF2-40B4-BE49-F238E27FC236}">
                <a16:creationId xmlns:a16="http://schemas.microsoft.com/office/drawing/2014/main" id="{DE1CBAA4-C658-9C8D-2E3F-20D049088BA6}"/>
              </a:ext>
            </a:extLst>
          </p:cNvPr>
          <p:cNvSpPr txBox="1"/>
          <p:nvPr/>
        </p:nvSpPr>
        <p:spPr>
          <a:xfrm>
            <a:off x="557458" y="2065038"/>
            <a:ext cx="3593918"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Credit Threshold Exchange Calculator</a:t>
            </a:r>
          </a:p>
        </p:txBody>
      </p:sp>
      <p:pic>
        <p:nvPicPr>
          <p:cNvPr id="8" name="Picture 7">
            <a:extLst>
              <a:ext uri="{FF2B5EF4-FFF2-40B4-BE49-F238E27FC236}">
                <a16:creationId xmlns:a16="http://schemas.microsoft.com/office/drawing/2014/main" id="{DCE10FDB-D926-32E2-420E-8EB9DE023205}"/>
              </a:ext>
            </a:extLst>
          </p:cNvPr>
          <p:cNvPicPr>
            <a:picLocks noChangeAspect="1"/>
          </p:cNvPicPr>
          <p:nvPr/>
        </p:nvPicPr>
        <p:blipFill>
          <a:blip r:embed="rId6"/>
          <a:stretch>
            <a:fillRect/>
          </a:stretch>
        </p:blipFill>
        <p:spPr>
          <a:xfrm>
            <a:off x="5172136" y="1114298"/>
            <a:ext cx="5281504" cy="4652166"/>
          </a:xfrm>
          <a:prstGeom prst="rect">
            <a:avLst/>
          </a:prstGeom>
        </p:spPr>
      </p:pic>
      <p:pic>
        <p:nvPicPr>
          <p:cNvPr id="15" name="Picture 14" descr="A close up&#10;&#10;Description automatically generated with low confidence">
            <a:hlinkClick r:id="rId7"/>
            <a:extLst>
              <a:ext uri="{FF2B5EF4-FFF2-40B4-BE49-F238E27FC236}">
                <a16:creationId xmlns:a16="http://schemas.microsoft.com/office/drawing/2014/main" id="{FCFEDA76-36D1-8D38-1649-64A7A7381560}"/>
              </a:ext>
            </a:extLst>
          </p:cNvPr>
          <p:cNvPicPr>
            <a:picLocks noChangeAspect="1"/>
          </p:cNvPicPr>
          <p:nvPr/>
        </p:nvPicPr>
        <p:blipFill>
          <a:blip r:embed="rId8"/>
          <a:stretch>
            <a:fillRect/>
          </a:stretch>
        </p:blipFill>
        <p:spPr>
          <a:xfrm>
            <a:off x="637234" y="2936623"/>
            <a:ext cx="5625831" cy="2390978"/>
          </a:xfrm>
          <a:prstGeom prst="rect">
            <a:avLst/>
          </a:prstGeom>
        </p:spPr>
      </p:pic>
    </p:spTree>
    <p:extLst>
      <p:ext uri="{BB962C8B-B14F-4D97-AF65-F5344CB8AC3E}">
        <p14:creationId xmlns:p14="http://schemas.microsoft.com/office/powerpoint/2010/main" val="14113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F4C860-6E9C-A792-5F3A-C3C94AA492FD}"/>
              </a:ext>
            </a:extLst>
          </p:cNvPr>
          <p:cNvPicPr>
            <a:picLocks noChangeAspect="1"/>
          </p:cNvPicPr>
          <p:nvPr/>
        </p:nvPicPr>
        <p:blipFill>
          <a:blip r:embed="rId3"/>
          <a:stretch>
            <a:fillRect/>
          </a:stretch>
        </p:blipFill>
        <p:spPr>
          <a:xfrm>
            <a:off x="6096000" y="1922781"/>
            <a:ext cx="5685849" cy="4201905"/>
          </a:xfrm>
          <a:prstGeom prst="rect">
            <a:avLst/>
          </a:prstGeom>
        </p:spPr>
      </p:pic>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Service Providers, and Technologies </a:t>
            </a:r>
          </a:p>
          <a:p>
            <a:endParaRPr lang="en-US" sz="2400" dirty="0"/>
          </a:p>
        </p:txBody>
      </p:sp>
      <p:sp>
        <p:nvSpPr>
          <p:cNvPr id="5" name="TextBox 4">
            <a:extLst>
              <a:ext uri="{FF2B5EF4-FFF2-40B4-BE49-F238E27FC236}">
                <a16:creationId xmlns:a16="http://schemas.microsoft.com/office/drawing/2014/main" id="{F98DDFEB-B816-9315-1661-B99710D0EE4C}"/>
              </a:ext>
            </a:extLst>
          </p:cNvPr>
          <p:cNvSpPr txBox="1"/>
          <p:nvPr/>
        </p:nvSpPr>
        <p:spPr>
          <a:xfrm>
            <a:off x="2754559" y="1178755"/>
            <a:ext cx="4167256" cy="646331"/>
          </a:xfrm>
          <a:prstGeom prst="rect">
            <a:avLst/>
          </a:prstGeom>
          <a:noFill/>
        </p:spPr>
        <p:txBody>
          <a:bodyPr wrap="square">
            <a:spAutoFit/>
          </a:bodyPr>
          <a:lstStyle/>
          <a:p>
            <a:r>
              <a:rPr lang="en-US" b="0" i="0" dirty="0">
                <a:solidFill>
                  <a:srgbClr val="7DC10F"/>
                </a:solidFill>
                <a:effectLst/>
                <a:latin typeface="Verdana" panose="020B0604030504040204" pitchFamily="34" charset="0"/>
                <a:ea typeface="Verdana" panose="020B0604030504040204" pitchFamily="34" charset="0"/>
                <a:cs typeface="Verdana" panose="020B0604030504040204" pitchFamily="34" charset="0"/>
              </a:rPr>
              <a:t>Advanced Scientific Computing Research (ASCR)</a:t>
            </a:r>
            <a:endParaRPr lang="en-US" dirty="0">
              <a:solidFill>
                <a:srgbClr val="7DC10F"/>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FBE68EF1-3518-1096-B570-FB24569ABFEA}"/>
              </a:ext>
            </a:extLst>
          </p:cNvPr>
          <p:cNvPicPr>
            <a:picLocks noChangeAspect="1"/>
          </p:cNvPicPr>
          <p:nvPr/>
        </p:nvPicPr>
        <p:blipFill>
          <a:blip r:embed="rId4"/>
          <a:stretch>
            <a:fillRect/>
          </a:stretch>
        </p:blipFill>
        <p:spPr>
          <a:xfrm>
            <a:off x="523373" y="1225428"/>
            <a:ext cx="2197100" cy="1346200"/>
          </a:xfrm>
          <a:prstGeom prst="rect">
            <a:avLst/>
          </a:prstGeom>
        </p:spPr>
      </p:pic>
      <p:sp>
        <p:nvSpPr>
          <p:cNvPr id="7" name="TextBox 6">
            <a:extLst>
              <a:ext uri="{FF2B5EF4-FFF2-40B4-BE49-F238E27FC236}">
                <a16:creationId xmlns:a16="http://schemas.microsoft.com/office/drawing/2014/main" id="{3D333032-7B05-C644-DDAA-175FB2508175}"/>
              </a:ext>
            </a:extLst>
          </p:cNvPr>
          <p:cNvSpPr txBox="1"/>
          <p:nvPr/>
        </p:nvSpPr>
        <p:spPr>
          <a:xfrm>
            <a:off x="523372" y="2756711"/>
            <a:ext cx="5219059" cy="1200329"/>
          </a:xfrm>
          <a:prstGeom prst="rect">
            <a:avLst/>
          </a:prstGeom>
          <a:noFill/>
        </p:spPr>
        <p:txBody>
          <a:bodyPr wrap="square" rtlCol="0">
            <a:spAutoFit/>
          </a:bodyPr>
          <a:lstStyle/>
          <a:p>
            <a:r>
              <a:rPr lang="en-US" b="1" dirty="0"/>
              <a:t>Mission</a:t>
            </a:r>
            <a:r>
              <a:rPr lang="en-US" dirty="0"/>
              <a:t>: Discover, develop, and deploy computational and networking capabilities to analyze, model, simulate, and predict complex phenomena important to the Department of Energy (DOE).</a:t>
            </a:r>
          </a:p>
        </p:txBody>
      </p:sp>
      <p:sp>
        <p:nvSpPr>
          <p:cNvPr id="9" name="TextBox 8">
            <a:extLst>
              <a:ext uri="{FF2B5EF4-FFF2-40B4-BE49-F238E27FC236}">
                <a16:creationId xmlns:a16="http://schemas.microsoft.com/office/drawing/2014/main" id="{51651260-D4C5-F80A-DCEA-850687065254}"/>
              </a:ext>
            </a:extLst>
          </p:cNvPr>
          <p:cNvSpPr txBox="1"/>
          <p:nvPr/>
        </p:nvSpPr>
        <p:spPr>
          <a:xfrm>
            <a:off x="523373" y="5043543"/>
            <a:ext cx="3365386" cy="738664"/>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5"/>
              </a:rPr>
              <a:t>https://science.osti.gov/ascr/Facilities/User-Facilities</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46221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Service Providers, and Technologies </a:t>
            </a:r>
          </a:p>
          <a:p>
            <a:endParaRPr lang="en-US" sz="2400" dirty="0"/>
          </a:p>
        </p:txBody>
      </p:sp>
      <p:pic>
        <p:nvPicPr>
          <p:cNvPr id="6" name="Picture 5">
            <a:extLst>
              <a:ext uri="{FF2B5EF4-FFF2-40B4-BE49-F238E27FC236}">
                <a16:creationId xmlns:a16="http://schemas.microsoft.com/office/drawing/2014/main" id="{FBE68EF1-3518-1096-B570-FB24569ABFEA}"/>
              </a:ext>
            </a:extLst>
          </p:cNvPr>
          <p:cNvPicPr>
            <a:picLocks noChangeAspect="1"/>
          </p:cNvPicPr>
          <p:nvPr/>
        </p:nvPicPr>
        <p:blipFill rotWithShape="1">
          <a:blip r:embed="rId3"/>
          <a:srcRect b="57304"/>
          <a:stretch/>
        </p:blipFill>
        <p:spPr>
          <a:xfrm>
            <a:off x="523373" y="1225428"/>
            <a:ext cx="2197100" cy="574767"/>
          </a:xfrm>
          <a:prstGeom prst="rect">
            <a:avLst/>
          </a:prstGeom>
        </p:spPr>
      </p:pic>
      <p:pic>
        <p:nvPicPr>
          <p:cNvPr id="2" name="Picture 1">
            <a:extLst>
              <a:ext uri="{FF2B5EF4-FFF2-40B4-BE49-F238E27FC236}">
                <a16:creationId xmlns:a16="http://schemas.microsoft.com/office/drawing/2014/main" id="{E0D58B20-F178-98F5-72A9-816905654F04}"/>
              </a:ext>
            </a:extLst>
          </p:cNvPr>
          <p:cNvPicPr>
            <a:picLocks noChangeAspect="1"/>
          </p:cNvPicPr>
          <p:nvPr/>
        </p:nvPicPr>
        <p:blipFill>
          <a:blip r:embed="rId4"/>
          <a:stretch>
            <a:fillRect/>
          </a:stretch>
        </p:blipFill>
        <p:spPr>
          <a:xfrm>
            <a:off x="4126308" y="1871341"/>
            <a:ext cx="3857211" cy="4291467"/>
          </a:xfrm>
          <a:prstGeom prst="rect">
            <a:avLst/>
          </a:prstGeom>
        </p:spPr>
      </p:pic>
      <p:pic>
        <p:nvPicPr>
          <p:cNvPr id="9" name="Picture 8">
            <a:extLst>
              <a:ext uri="{FF2B5EF4-FFF2-40B4-BE49-F238E27FC236}">
                <a16:creationId xmlns:a16="http://schemas.microsoft.com/office/drawing/2014/main" id="{6E7D590F-CEE4-B2D3-1C0C-8570F46887C3}"/>
              </a:ext>
            </a:extLst>
          </p:cNvPr>
          <p:cNvPicPr>
            <a:picLocks noChangeAspect="1"/>
          </p:cNvPicPr>
          <p:nvPr/>
        </p:nvPicPr>
        <p:blipFill>
          <a:blip r:embed="rId5"/>
          <a:stretch>
            <a:fillRect/>
          </a:stretch>
        </p:blipFill>
        <p:spPr>
          <a:xfrm>
            <a:off x="8049779" y="1144696"/>
            <a:ext cx="4167256" cy="5018111"/>
          </a:xfrm>
          <a:prstGeom prst="rect">
            <a:avLst/>
          </a:prstGeom>
        </p:spPr>
      </p:pic>
      <p:sp>
        <p:nvSpPr>
          <p:cNvPr id="12" name="TextBox 11">
            <a:extLst>
              <a:ext uri="{FF2B5EF4-FFF2-40B4-BE49-F238E27FC236}">
                <a16:creationId xmlns:a16="http://schemas.microsoft.com/office/drawing/2014/main" id="{85D9E4A8-8F60-3C5B-7AEF-C8B86A3DDB8E}"/>
              </a:ext>
            </a:extLst>
          </p:cNvPr>
          <p:cNvSpPr txBox="1"/>
          <p:nvPr/>
        </p:nvSpPr>
        <p:spPr>
          <a:xfrm>
            <a:off x="523373" y="1887781"/>
            <a:ext cx="3479596" cy="3139321"/>
          </a:xfrm>
          <a:prstGeom prst="rect">
            <a:avLst/>
          </a:prstGeom>
          <a:noFill/>
        </p:spPr>
        <p:txBody>
          <a:bodyPr wrap="square">
            <a:spAutoFit/>
          </a:bodyPr>
          <a:lstStyle/>
          <a:p>
            <a:r>
              <a:rPr lang="en-US" b="0" i="0" dirty="0">
                <a:solidFill>
                  <a:srgbClr val="666666"/>
                </a:solidFill>
                <a:effectLst/>
                <a:latin typeface="Arial" panose="020B0604020202020204" pitchFamily="34" charset="0"/>
              </a:rPr>
              <a:t>The primary objectives of the </a:t>
            </a:r>
            <a:r>
              <a:rPr lang="en-US" b="0" i="0" u="none" strike="noStrike" dirty="0">
                <a:solidFill>
                  <a:srgbClr val="0073C4"/>
                </a:solidFill>
                <a:effectLst/>
                <a:latin typeface="Arial" panose="020B0604020202020204" pitchFamily="34" charset="0"/>
                <a:hlinkClick r:id="rId6"/>
              </a:rPr>
              <a:t>ASCR Computational Facilities Allocation Policy</a:t>
            </a:r>
            <a:r>
              <a:rPr lang="en-US" b="0" i="0" dirty="0">
                <a:solidFill>
                  <a:srgbClr val="666666"/>
                </a:solidFill>
                <a:effectLst/>
                <a:latin typeface="Arial" panose="020B0604020202020204" pitchFamily="34" charset="0"/>
              </a:rPr>
              <a:t> are: (</a:t>
            </a:r>
            <a:r>
              <a:rPr lang="en-US" b="0" i="0" dirty="0" err="1">
                <a:solidFill>
                  <a:srgbClr val="666666"/>
                </a:solidFill>
                <a:effectLst/>
                <a:latin typeface="Arial" panose="020B0604020202020204" pitchFamily="34" charset="0"/>
              </a:rPr>
              <a:t>i</a:t>
            </a:r>
            <a:r>
              <a:rPr lang="en-US" b="0" i="0" dirty="0">
                <a:solidFill>
                  <a:srgbClr val="666666"/>
                </a:solidFill>
                <a:effectLst/>
                <a:latin typeface="Arial" panose="020B0604020202020204" pitchFamily="34" charset="0"/>
              </a:rPr>
              <a:t>) support DOE Office of Science mission critical projects, and (ii) provide substantial allocations to the open science community through a peer review process for a small number of high-impact scientific research projects.</a:t>
            </a:r>
            <a:endParaRPr lang="en-US" dirty="0"/>
          </a:p>
        </p:txBody>
      </p:sp>
      <p:sp>
        <p:nvSpPr>
          <p:cNvPr id="13" name="TextBox 12">
            <a:extLst>
              <a:ext uri="{FF2B5EF4-FFF2-40B4-BE49-F238E27FC236}">
                <a16:creationId xmlns:a16="http://schemas.microsoft.com/office/drawing/2014/main" id="{7C569E0B-7C53-238F-A034-DF1E894B89DE}"/>
              </a:ext>
            </a:extLst>
          </p:cNvPr>
          <p:cNvSpPr txBox="1"/>
          <p:nvPr/>
        </p:nvSpPr>
        <p:spPr>
          <a:xfrm>
            <a:off x="523373" y="5043543"/>
            <a:ext cx="3365386" cy="738664"/>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7"/>
              </a:rPr>
              <a:t>https://science.osti.gov/ascr/Facilities/User-Facilities</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14" name="TextBox 13">
            <a:extLst>
              <a:ext uri="{FF2B5EF4-FFF2-40B4-BE49-F238E27FC236}">
                <a16:creationId xmlns:a16="http://schemas.microsoft.com/office/drawing/2014/main" id="{5BEE18F6-B003-3157-301A-7253C3667EC2}"/>
              </a:ext>
            </a:extLst>
          </p:cNvPr>
          <p:cNvSpPr txBox="1"/>
          <p:nvPr/>
        </p:nvSpPr>
        <p:spPr>
          <a:xfrm>
            <a:off x="2754559" y="1178755"/>
            <a:ext cx="4167256" cy="646331"/>
          </a:xfrm>
          <a:prstGeom prst="rect">
            <a:avLst/>
          </a:prstGeom>
          <a:noFill/>
        </p:spPr>
        <p:txBody>
          <a:bodyPr wrap="square">
            <a:spAutoFit/>
          </a:bodyPr>
          <a:lstStyle/>
          <a:p>
            <a:r>
              <a:rPr lang="en-US" b="0" i="0" dirty="0">
                <a:solidFill>
                  <a:srgbClr val="7DC10F"/>
                </a:solidFill>
                <a:effectLst/>
                <a:latin typeface="Verdana" panose="020B0604030504040204" pitchFamily="34" charset="0"/>
                <a:ea typeface="Verdana" panose="020B0604030504040204" pitchFamily="34" charset="0"/>
                <a:cs typeface="Verdana" panose="020B0604030504040204" pitchFamily="34" charset="0"/>
              </a:rPr>
              <a:t>Advanced Scientific Computing Research (ASCR)</a:t>
            </a:r>
            <a:endParaRPr lang="en-US" dirty="0">
              <a:solidFill>
                <a:srgbClr val="7DC10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9714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Service Providers, and Technologies </a:t>
            </a:r>
          </a:p>
          <a:p>
            <a:endParaRPr lang="en-US" sz="2400" dirty="0"/>
          </a:p>
        </p:txBody>
      </p:sp>
      <p:pic>
        <p:nvPicPr>
          <p:cNvPr id="6" name="Picture 5">
            <a:extLst>
              <a:ext uri="{FF2B5EF4-FFF2-40B4-BE49-F238E27FC236}">
                <a16:creationId xmlns:a16="http://schemas.microsoft.com/office/drawing/2014/main" id="{FBE68EF1-3518-1096-B570-FB24569ABFEA}"/>
              </a:ext>
            </a:extLst>
          </p:cNvPr>
          <p:cNvPicPr>
            <a:picLocks noChangeAspect="1"/>
          </p:cNvPicPr>
          <p:nvPr/>
        </p:nvPicPr>
        <p:blipFill rotWithShape="1">
          <a:blip r:embed="rId3"/>
          <a:srcRect b="57304"/>
          <a:stretch/>
        </p:blipFill>
        <p:spPr>
          <a:xfrm>
            <a:off x="523373" y="1225428"/>
            <a:ext cx="2197100" cy="574767"/>
          </a:xfrm>
          <a:prstGeom prst="rect">
            <a:avLst/>
          </a:prstGeom>
        </p:spPr>
      </p:pic>
      <p:sp>
        <p:nvSpPr>
          <p:cNvPr id="13" name="TextBox 12">
            <a:extLst>
              <a:ext uri="{FF2B5EF4-FFF2-40B4-BE49-F238E27FC236}">
                <a16:creationId xmlns:a16="http://schemas.microsoft.com/office/drawing/2014/main" id="{7C569E0B-7C53-238F-A034-DF1E894B89DE}"/>
              </a:ext>
            </a:extLst>
          </p:cNvPr>
          <p:cNvSpPr txBox="1"/>
          <p:nvPr/>
        </p:nvSpPr>
        <p:spPr>
          <a:xfrm>
            <a:off x="6509754" y="5766961"/>
            <a:ext cx="5926086"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4"/>
              </a:rPr>
              <a:t>https://science.osti.gov/ascr/Facilities/User-Facilities</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14" name="TextBox 13">
            <a:extLst>
              <a:ext uri="{FF2B5EF4-FFF2-40B4-BE49-F238E27FC236}">
                <a16:creationId xmlns:a16="http://schemas.microsoft.com/office/drawing/2014/main" id="{5BEE18F6-B003-3157-301A-7253C3667EC2}"/>
              </a:ext>
            </a:extLst>
          </p:cNvPr>
          <p:cNvSpPr txBox="1"/>
          <p:nvPr/>
        </p:nvSpPr>
        <p:spPr>
          <a:xfrm>
            <a:off x="2754559" y="1178755"/>
            <a:ext cx="4167256" cy="646331"/>
          </a:xfrm>
          <a:prstGeom prst="rect">
            <a:avLst/>
          </a:prstGeom>
          <a:noFill/>
        </p:spPr>
        <p:txBody>
          <a:bodyPr wrap="square">
            <a:spAutoFit/>
          </a:bodyPr>
          <a:lstStyle/>
          <a:p>
            <a:r>
              <a:rPr lang="en-US" b="0" i="0" dirty="0">
                <a:solidFill>
                  <a:srgbClr val="7DC10F"/>
                </a:solidFill>
                <a:effectLst/>
                <a:latin typeface="Verdana" panose="020B0604030504040204" pitchFamily="34" charset="0"/>
                <a:ea typeface="Verdana" panose="020B0604030504040204" pitchFamily="34" charset="0"/>
                <a:cs typeface="Verdana" panose="020B0604030504040204" pitchFamily="34" charset="0"/>
              </a:rPr>
              <a:t>Advanced Scientific Computing Research (ASCR)</a:t>
            </a:r>
            <a:endParaRPr lang="en-US" dirty="0">
              <a:solidFill>
                <a:srgbClr val="7DC10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4F31BFD7-53FD-3A06-4096-B7A3652D9864}"/>
              </a:ext>
            </a:extLst>
          </p:cNvPr>
          <p:cNvSpPr txBox="1"/>
          <p:nvPr/>
        </p:nvSpPr>
        <p:spPr>
          <a:xfrm>
            <a:off x="523373" y="1825086"/>
            <a:ext cx="9865686" cy="3939540"/>
          </a:xfrm>
          <a:prstGeom prst="rect">
            <a:avLst/>
          </a:prstGeom>
          <a:noFill/>
        </p:spPr>
        <p:txBody>
          <a:bodyPr wrap="square">
            <a:spAutoFit/>
          </a:bodyPr>
          <a:lstStyle/>
          <a:p>
            <a:pPr>
              <a:lnSpc>
                <a:spcPct val="150000"/>
              </a:lnSpc>
            </a:pPr>
            <a:r>
              <a:rPr lang="en-US" sz="2000" b="1" dirty="0">
                <a:effectLst/>
                <a:latin typeface="Verdana" panose="020B0604030504040204" pitchFamily="34" charset="0"/>
                <a:ea typeface="Verdana" panose="020B0604030504040204" pitchFamily="34" charset="0"/>
                <a:cs typeface="Verdana" panose="020B0604030504040204" pitchFamily="34" charset="0"/>
              </a:rPr>
              <a:t>DOE National Lab HPC Centers and Systems</a:t>
            </a:r>
          </a:p>
          <a:p>
            <a:pPr marL="285750" indent="-285750">
              <a:spcAft>
                <a:spcPts val="600"/>
              </a:spcAft>
              <a:buFont typeface="Courier New" panose="02070309020205020404" pitchFamily="49" charset="0"/>
              <a:buChar char="o"/>
            </a:pPr>
            <a:r>
              <a:rPr lang="en-US" sz="2000" dirty="0">
                <a:effectLst/>
                <a:latin typeface="Verdana" panose="020B0604030504040204" pitchFamily="34" charset="0"/>
                <a:ea typeface="Verdana" panose="020B0604030504040204" pitchFamily="34" charset="0"/>
                <a:cs typeface="Verdana" panose="020B0604030504040204" pitchFamily="34" charset="0"/>
              </a:rPr>
              <a:t>The National Renewable Energy Laboratory (NREL)</a:t>
            </a:r>
          </a:p>
          <a:p>
            <a:pPr marL="742950" lvl="1" indent="-285750">
              <a:spcAft>
                <a:spcPts val="600"/>
              </a:spcAft>
              <a:buFont typeface="Courier New" panose="02070309020205020404" pitchFamily="49" charset="0"/>
              <a:buChar char="o"/>
            </a:pP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hlinkClick r:id="rId5"/>
              </a:rPr>
              <a:t>https://www.nrel.gov/hpc/</a:t>
            </a: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spcAft>
                <a:spcPts val="600"/>
              </a:spcAft>
              <a:buFont typeface="Courier New" panose="02070309020205020404" pitchFamily="49" charset="0"/>
              <a:buChar char="o"/>
            </a:pPr>
            <a:r>
              <a:rPr lang="en-US" sz="2000" dirty="0">
                <a:effectLst/>
                <a:latin typeface="Verdana" panose="020B0604030504040204" pitchFamily="34" charset="0"/>
                <a:ea typeface="Verdana" panose="020B0604030504040204" pitchFamily="34" charset="0"/>
                <a:cs typeface="Verdana" panose="020B0604030504040204" pitchFamily="34" charset="0"/>
              </a:rPr>
              <a:t>Livermore Computing: HPC at LLNL, </a:t>
            </a: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hlinkClick r:id="rId6"/>
              </a:rPr>
              <a:t>https://hpc.llnl.gov/</a:t>
            </a:r>
            <a:endParaRPr lang="en-US" sz="2000" dirty="0">
              <a:solidFill>
                <a:srgbClr val="847586"/>
              </a:solidFill>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600"/>
              </a:spcAft>
              <a:buFont typeface="Courier New" panose="02070309020205020404" pitchFamily="49" charset="0"/>
              <a:buChar char="o"/>
            </a:pPr>
            <a:r>
              <a:rPr lang="en-US" sz="2000" dirty="0">
                <a:effectLst/>
                <a:latin typeface="Verdana" panose="020B0604030504040204" pitchFamily="34" charset="0"/>
                <a:ea typeface="Verdana" panose="020B0604030504040204" pitchFamily="34" charset="0"/>
                <a:cs typeface="Verdana" panose="020B0604030504040204" pitchFamily="34" charset="0"/>
              </a:rPr>
              <a:t>Los Alamos NL High Performance Computing</a:t>
            </a:r>
          </a:p>
          <a:p>
            <a:pPr marL="742950" lvl="1" indent="-285750">
              <a:spcAft>
                <a:spcPts val="600"/>
              </a:spcAft>
              <a:buFont typeface="Courier New" panose="02070309020205020404" pitchFamily="49" charset="0"/>
              <a:buChar char="o"/>
            </a:pP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hlinkClick r:id="rId7"/>
              </a:rPr>
              <a:t>https://www.lanl.gov/org/ddste/aldsc/hpc/index.php</a:t>
            </a: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spcAft>
                <a:spcPts val="600"/>
              </a:spcAft>
              <a:buFont typeface="Courier New" panose="02070309020205020404" pitchFamily="49" charset="0"/>
              <a:buChar char="o"/>
            </a:pPr>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Idaho NL HPC,</a:t>
            </a:r>
            <a:r>
              <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hlinkClick r:id="rId8"/>
              </a:rPr>
              <a:t>https://hpc.inl.gov/SitePages/Home.aspx</a:t>
            </a: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spcAft>
                <a:spcPts val="600"/>
              </a:spcAft>
              <a:buFont typeface="Courier New" panose="02070309020205020404" pitchFamily="49" charset="0"/>
              <a:buChar char="o"/>
            </a:pPr>
            <a:r>
              <a:rPr lang="en-US" sz="2000" dirty="0">
                <a:effectLst/>
                <a:latin typeface="Verdana" panose="020B0604030504040204" pitchFamily="34" charset="0"/>
                <a:ea typeface="Verdana" panose="020B0604030504040204" pitchFamily="34" charset="0"/>
                <a:cs typeface="Verdana" panose="020B0604030504040204" pitchFamily="34" charset="0"/>
              </a:rPr>
              <a:t>Oak Ridge NL’s Leadership Computing Facility, </a:t>
            </a: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hlinkClick r:id="rId9"/>
              </a:rPr>
              <a:t>https://www.olcf.ornl.gov/</a:t>
            </a:r>
            <a:r>
              <a:rPr lang="en-US" sz="2000" dirty="0">
                <a:solidFill>
                  <a:srgbClr val="847586"/>
                </a:solidFill>
                <a:effectLst/>
                <a:latin typeface="Verdana" panose="020B0604030504040204" pitchFamily="34" charset="0"/>
                <a:ea typeface="Verdana" panose="020B0604030504040204" pitchFamily="34" charset="0"/>
                <a:cs typeface="Verdana" panose="020B0604030504040204" pitchFamily="34" charset="0"/>
              </a:rPr>
              <a:t> </a:t>
            </a:r>
          </a:p>
          <a:p>
            <a:pPr marL="285750" indent="-285750">
              <a:spcAft>
                <a:spcPts val="600"/>
              </a:spcAft>
              <a:buFont typeface="Courier New" panose="02070309020205020404" pitchFamily="49" charset="0"/>
              <a:buChar char="o"/>
            </a:pPr>
            <a:r>
              <a:rPr lang="en-US" sz="2000" dirty="0">
                <a:effectLst/>
                <a:latin typeface="Verdana" panose="020B0604030504040204" pitchFamily="34" charset="0"/>
                <a:ea typeface="Verdana" panose="020B0604030504040204" pitchFamily="34" charset="0"/>
                <a:cs typeface="Verdana" panose="020B0604030504040204" pitchFamily="34" charset="0"/>
              </a:rPr>
              <a:t>Argonne NL’s Leadership Computing Facility, </a:t>
            </a:r>
            <a:r>
              <a:rPr lang="en-US" sz="2000" dirty="0">
                <a:effectLst/>
                <a:latin typeface="Verdana" panose="020B0604030504040204" pitchFamily="34" charset="0"/>
                <a:ea typeface="Verdana" panose="020B0604030504040204" pitchFamily="34" charset="0"/>
                <a:cs typeface="Verdana" panose="020B0604030504040204" pitchFamily="34" charset="0"/>
                <a:hlinkClick r:id="rId10"/>
              </a:rPr>
              <a:t>https://www.alcf.anl.gov</a:t>
            </a:r>
            <a:r>
              <a:rPr lang="en-US" sz="2000" dirty="0">
                <a:effectLst/>
                <a:latin typeface="Verdana" panose="020B0604030504040204" pitchFamily="34" charset="0"/>
                <a:ea typeface="Verdana" panose="020B0604030504040204" pitchFamily="34" charset="0"/>
                <a:cs typeface="Verdana" panose="020B0604030504040204" pitchFamily="34" charset="0"/>
              </a:rPr>
              <a:t> /</a:t>
            </a:r>
          </a:p>
          <a:p>
            <a:pPr marL="285750" indent="-285750">
              <a:spcAft>
                <a:spcPts val="600"/>
              </a:spcAft>
              <a:buFont typeface="Courier New" panose="02070309020205020404" pitchFamily="49" charset="0"/>
              <a:buChar char="o"/>
            </a:pPr>
            <a:r>
              <a:rPr lang="en-US" sz="2000" dirty="0">
                <a:effectLst/>
                <a:latin typeface="Verdana" panose="020B0604030504040204" pitchFamily="34" charset="0"/>
                <a:ea typeface="Verdana" panose="020B0604030504040204" pitchFamily="34" charset="0"/>
                <a:cs typeface="Verdana" panose="020B0604030504040204" pitchFamily="34" charset="0"/>
              </a:rPr>
              <a:t>Sandia NL HPC, </a:t>
            </a:r>
            <a:r>
              <a:rPr lang="en-US" sz="2000" dirty="0">
                <a:effectLst/>
                <a:latin typeface="Verdana" panose="020B0604030504040204" pitchFamily="34" charset="0"/>
                <a:ea typeface="Verdana" panose="020B0604030504040204" pitchFamily="34" charset="0"/>
                <a:cs typeface="Verdana" panose="020B0604030504040204" pitchFamily="34" charset="0"/>
                <a:hlinkClick r:id="rId11"/>
              </a:rPr>
              <a:t>https://hpc.sandia.gov/access/</a:t>
            </a:r>
            <a:r>
              <a:rPr lang="en-US" sz="2000" dirty="0">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23463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BE68EF1-3518-1096-B570-FB24569ABFEA}"/>
              </a:ext>
            </a:extLst>
          </p:cNvPr>
          <p:cNvPicPr>
            <a:picLocks noChangeAspect="1"/>
          </p:cNvPicPr>
          <p:nvPr/>
        </p:nvPicPr>
        <p:blipFill rotWithShape="1">
          <a:blip r:embed="rId3"/>
          <a:srcRect b="57304"/>
          <a:stretch/>
        </p:blipFill>
        <p:spPr>
          <a:xfrm>
            <a:off x="523373" y="1225428"/>
            <a:ext cx="2197100" cy="574767"/>
          </a:xfrm>
          <a:prstGeom prst="rect">
            <a:avLst/>
          </a:prstGeom>
        </p:spPr>
      </p:pic>
      <p:sp>
        <p:nvSpPr>
          <p:cNvPr id="13" name="TextBox 12">
            <a:extLst>
              <a:ext uri="{FF2B5EF4-FFF2-40B4-BE49-F238E27FC236}">
                <a16:creationId xmlns:a16="http://schemas.microsoft.com/office/drawing/2014/main" id="{7C569E0B-7C53-238F-A034-DF1E894B89DE}"/>
              </a:ext>
            </a:extLst>
          </p:cNvPr>
          <p:cNvSpPr txBox="1"/>
          <p:nvPr/>
        </p:nvSpPr>
        <p:spPr>
          <a:xfrm>
            <a:off x="6340643" y="5769182"/>
            <a:ext cx="6346330"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4"/>
              </a:rPr>
              <a:t>https://science.osti.gov/ascr/Facilities/User-Facilities</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8" name="TextBox 7">
            <a:extLst>
              <a:ext uri="{FF2B5EF4-FFF2-40B4-BE49-F238E27FC236}">
                <a16:creationId xmlns:a16="http://schemas.microsoft.com/office/drawing/2014/main" id="{AD5113A6-05DF-741F-26B3-FFEB1E16C7C6}"/>
              </a:ext>
            </a:extLst>
          </p:cNvPr>
          <p:cNvSpPr txBox="1"/>
          <p:nvPr/>
        </p:nvSpPr>
        <p:spPr>
          <a:xfrm>
            <a:off x="505085" y="1634272"/>
            <a:ext cx="11634541" cy="4185761"/>
          </a:xfrm>
          <a:prstGeom prst="rect">
            <a:avLst/>
          </a:prstGeom>
          <a:noFill/>
        </p:spPr>
        <p:txBody>
          <a:bodyPr wrap="square">
            <a:spAutoFit/>
          </a:bodyPr>
          <a:lstStyle/>
          <a:p>
            <a:pPr algn="l">
              <a:lnSpc>
                <a:spcPct val="150000"/>
              </a:lnSpc>
            </a:pPr>
            <a:r>
              <a:rPr lang="en-US" b="1" i="0" dirty="0">
                <a:solidFill>
                  <a:srgbClr val="666666"/>
                </a:solidFill>
                <a:effectLst/>
                <a:latin typeface="Libre Franklin" panose="020F0502020204030204" pitchFamily="34" charset="0"/>
              </a:rPr>
              <a:t>Accessing ASCR High Throughput Network</a:t>
            </a:r>
          </a:p>
          <a:p>
            <a:pPr algn="l">
              <a:spcBef>
                <a:spcPts val="600"/>
              </a:spcBef>
            </a:pPr>
            <a:r>
              <a:rPr lang="en-US" b="0" i="0" dirty="0">
                <a:solidFill>
                  <a:srgbClr val="666666"/>
                </a:solidFill>
                <a:effectLst/>
                <a:latin typeface="Arial" panose="020B0604020202020204" pitchFamily="34" charset="0"/>
              </a:rPr>
              <a:t>Tools and resources deployed, developed, and maintained by the Energy Sciences Network (</a:t>
            </a:r>
            <a:r>
              <a:rPr lang="en-US" b="0" i="0" dirty="0" err="1">
                <a:solidFill>
                  <a:srgbClr val="666666"/>
                </a:solidFill>
                <a:effectLst/>
                <a:latin typeface="Arial" panose="020B0604020202020204" pitchFamily="34" charset="0"/>
              </a:rPr>
              <a:t>ESnet</a:t>
            </a:r>
            <a:r>
              <a:rPr lang="en-US" b="0" i="0" dirty="0">
                <a:solidFill>
                  <a:srgbClr val="666666"/>
                </a:solidFill>
                <a:effectLst/>
                <a:latin typeface="Arial" panose="020B0604020202020204" pitchFamily="34" charset="0"/>
              </a:rPr>
              <a:t>) are accessible through multiple mechanisms depending on the specific resource. </a:t>
            </a:r>
          </a:p>
          <a:p>
            <a:pPr algn="l"/>
            <a:r>
              <a:rPr lang="en-US" b="0" i="0" u="none" strike="noStrike" dirty="0">
                <a:solidFill>
                  <a:srgbClr val="0073C4"/>
                </a:solidFill>
                <a:effectLst/>
                <a:latin typeface="Arial" panose="020B0604020202020204" pitchFamily="34" charset="0"/>
                <a:hlinkClick r:id="rId5"/>
              </a:rPr>
              <a:t>ESnet 100G testbed</a:t>
            </a:r>
            <a:r>
              <a:rPr lang="en-US" b="0" i="0" dirty="0">
                <a:solidFill>
                  <a:srgbClr val="666666"/>
                </a:solidFill>
                <a:effectLst/>
                <a:latin typeface="Arial" panose="020B0604020202020204" pitchFamily="34" charset="0"/>
              </a:rPr>
              <a:t> – </a:t>
            </a:r>
            <a:r>
              <a:rPr lang="en-US" b="0" i="0" dirty="0" err="1">
                <a:solidFill>
                  <a:srgbClr val="666666"/>
                </a:solidFill>
                <a:effectLst/>
                <a:latin typeface="Arial" panose="020B0604020202020204" pitchFamily="34" charset="0"/>
              </a:rPr>
              <a:t>ESnet</a:t>
            </a:r>
            <a:r>
              <a:rPr lang="en-US" b="0" i="0" dirty="0">
                <a:solidFill>
                  <a:srgbClr val="666666"/>
                </a:solidFill>
                <a:effectLst/>
                <a:latin typeface="Arial" panose="020B0604020202020204" pitchFamily="34" charset="0"/>
              </a:rPr>
              <a:t> 100 G testbed. Access is available to the research community and industry through a peer review process managed by </a:t>
            </a:r>
            <a:r>
              <a:rPr lang="en-US" b="0" i="0" dirty="0" err="1">
                <a:solidFill>
                  <a:srgbClr val="666666"/>
                </a:solidFill>
                <a:effectLst/>
                <a:latin typeface="Arial" panose="020B0604020202020204" pitchFamily="34" charset="0"/>
              </a:rPr>
              <a:t>ESnet</a:t>
            </a:r>
            <a:r>
              <a:rPr lang="en-US" b="0" i="0" dirty="0">
                <a:solidFill>
                  <a:srgbClr val="666666"/>
                </a:solidFill>
                <a:effectLst/>
                <a:latin typeface="Arial" panose="020B0604020202020204" pitchFamily="34" charset="0"/>
              </a:rPr>
              <a:t>.</a:t>
            </a:r>
          </a:p>
          <a:p>
            <a:pPr algn="l"/>
            <a:r>
              <a:rPr lang="en-US" b="0" i="0" u="none" strike="noStrike" dirty="0">
                <a:solidFill>
                  <a:srgbClr val="0073C4"/>
                </a:solidFill>
                <a:effectLst/>
                <a:latin typeface="Arial" panose="020B0604020202020204" pitchFamily="34" charset="0"/>
                <a:hlinkClick r:id="rId6"/>
              </a:rPr>
              <a:t>ESnet Engineering Tools</a:t>
            </a:r>
            <a:r>
              <a:rPr lang="en-US" b="0" i="0" dirty="0">
                <a:solidFill>
                  <a:srgbClr val="666666"/>
                </a:solidFill>
                <a:effectLst/>
                <a:latin typeface="Arial" panose="020B0604020202020204" pitchFamily="34" charset="0"/>
              </a:rPr>
              <a:t> – </a:t>
            </a:r>
            <a:r>
              <a:rPr lang="en-US" b="0" i="0" dirty="0" err="1">
                <a:solidFill>
                  <a:srgbClr val="666666"/>
                </a:solidFill>
                <a:effectLst/>
                <a:latin typeface="Arial" panose="020B0604020202020204" pitchFamily="34" charset="0"/>
              </a:rPr>
              <a:t>ESnet</a:t>
            </a:r>
            <a:r>
              <a:rPr lang="en-US" b="0" i="0" dirty="0">
                <a:solidFill>
                  <a:srgbClr val="666666"/>
                </a:solidFill>
                <a:effectLst/>
                <a:latin typeface="Arial" panose="020B0604020202020204" pitchFamily="34" charset="0"/>
              </a:rPr>
              <a:t> develops tools and resources for network monitoring, performance and utilization in support of the DOE Office of Science’s large-scale, collaborative science programs. </a:t>
            </a:r>
          </a:p>
          <a:p>
            <a:pPr algn="l"/>
            <a:r>
              <a:rPr lang="en-US" b="0" i="0" u="none" strike="noStrike" dirty="0">
                <a:solidFill>
                  <a:srgbClr val="0073C4"/>
                </a:solidFill>
                <a:effectLst/>
                <a:latin typeface="Arial" panose="020B0604020202020204" pitchFamily="34" charset="0"/>
                <a:hlinkClick r:id="rId7"/>
              </a:rPr>
              <a:t>OSCARS</a:t>
            </a:r>
            <a:r>
              <a:rPr lang="en-US" b="0" i="0" dirty="0">
                <a:solidFill>
                  <a:srgbClr val="666666"/>
                </a:solidFill>
                <a:effectLst/>
                <a:latin typeface="Arial" panose="020B0604020202020204" pitchFamily="34" charset="0"/>
              </a:rPr>
              <a:t> – On-demand Secure Circuits and Advance Reservation System is an advanced software system for reserving time on high speed science networks. </a:t>
            </a:r>
          </a:p>
          <a:p>
            <a:pPr algn="l"/>
            <a:r>
              <a:rPr lang="en-US" b="0" i="0" u="none" strike="noStrike" dirty="0">
                <a:solidFill>
                  <a:srgbClr val="0073C4"/>
                </a:solidFill>
                <a:effectLst/>
                <a:latin typeface="Arial" panose="020B0604020202020204" pitchFamily="34" charset="0"/>
                <a:hlinkClick r:id="rId8"/>
              </a:rPr>
              <a:t>perfSONAR</a:t>
            </a:r>
            <a:r>
              <a:rPr lang="en-US" b="0" i="0" dirty="0">
                <a:solidFill>
                  <a:srgbClr val="666666"/>
                </a:solidFill>
                <a:effectLst/>
                <a:latin typeface="Arial" panose="020B0604020202020204" pitchFamily="34" charset="0"/>
              </a:rPr>
              <a:t> – A tool developed collaboratively with multiple partners for end-to-end monitoring and troubleshooting of multi-domain network performance.</a:t>
            </a:r>
          </a:p>
          <a:p>
            <a:pPr algn="l"/>
            <a:r>
              <a:rPr lang="en-US" b="0" i="0" u="none" strike="noStrike" dirty="0">
                <a:solidFill>
                  <a:srgbClr val="0073C4"/>
                </a:solidFill>
                <a:effectLst/>
                <a:latin typeface="Arial" panose="020B0604020202020204" pitchFamily="34" charset="0"/>
                <a:hlinkClick r:id="rId9"/>
              </a:rPr>
              <a:t>ESnet high speed network</a:t>
            </a:r>
            <a:r>
              <a:rPr lang="en-US" b="0" i="0" dirty="0">
                <a:solidFill>
                  <a:srgbClr val="666666"/>
                </a:solidFill>
                <a:effectLst/>
                <a:latin typeface="Arial" panose="020B0604020202020204" pitchFamily="34" charset="0"/>
              </a:rPr>
              <a:t> – Accessing </a:t>
            </a:r>
            <a:r>
              <a:rPr lang="en-US" b="0" i="0" dirty="0" err="1">
                <a:solidFill>
                  <a:srgbClr val="666666"/>
                </a:solidFill>
                <a:effectLst/>
                <a:latin typeface="Arial" panose="020B0604020202020204" pitchFamily="34" charset="0"/>
              </a:rPr>
              <a:t>ESnet’s</a:t>
            </a:r>
            <a:r>
              <a:rPr lang="en-US" b="0" i="0" dirty="0">
                <a:solidFill>
                  <a:srgbClr val="666666"/>
                </a:solidFill>
                <a:effectLst/>
                <a:latin typeface="Arial" panose="020B0604020202020204" pitchFamily="34" charset="0"/>
              </a:rPr>
              <a:t> high-speed network occurs any time users send information to or from an </a:t>
            </a:r>
            <a:r>
              <a:rPr lang="en-US" b="0" i="0" dirty="0" err="1">
                <a:solidFill>
                  <a:srgbClr val="666666"/>
                </a:solidFill>
                <a:effectLst/>
                <a:latin typeface="Arial" panose="020B0604020202020204" pitchFamily="34" charset="0"/>
              </a:rPr>
              <a:t>ESnet</a:t>
            </a:r>
            <a:r>
              <a:rPr lang="en-US" b="0" i="0" dirty="0">
                <a:solidFill>
                  <a:srgbClr val="666666"/>
                </a:solidFill>
                <a:effectLst/>
                <a:latin typeface="Arial" panose="020B0604020202020204" pitchFamily="34" charset="0"/>
              </a:rPr>
              <a:t> endpoint, as when data is transported from the Large Hadron Collider at CERN to US collaborators or when citizens visit the webpage of a DOE national laboratory.</a:t>
            </a:r>
          </a:p>
        </p:txBody>
      </p:sp>
      <p:sp>
        <p:nvSpPr>
          <p:cNvPr id="14" name="TextBox 13">
            <a:extLst>
              <a:ext uri="{FF2B5EF4-FFF2-40B4-BE49-F238E27FC236}">
                <a16:creationId xmlns:a16="http://schemas.microsoft.com/office/drawing/2014/main" id="{1C586105-2D27-17E8-28B6-7F348E3C545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 and Technologies </a:t>
            </a:r>
          </a:p>
          <a:p>
            <a:endParaRPr lang="en-US" sz="2400" dirty="0"/>
          </a:p>
        </p:txBody>
      </p:sp>
      <p:sp>
        <p:nvSpPr>
          <p:cNvPr id="15" name="TextBox 14">
            <a:extLst>
              <a:ext uri="{FF2B5EF4-FFF2-40B4-BE49-F238E27FC236}">
                <a16:creationId xmlns:a16="http://schemas.microsoft.com/office/drawing/2014/main" id="{F3A23CB3-285E-D9A4-ECDB-2C2582DF4738}"/>
              </a:ext>
            </a:extLst>
          </p:cNvPr>
          <p:cNvSpPr txBox="1"/>
          <p:nvPr/>
        </p:nvSpPr>
        <p:spPr>
          <a:xfrm>
            <a:off x="2754558" y="1178755"/>
            <a:ext cx="6133409" cy="369332"/>
          </a:xfrm>
          <a:prstGeom prst="rect">
            <a:avLst/>
          </a:prstGeom>
          <a:noFill/>
        </p:spPr>
        <p:txBody>
          <a:bodyPr wrap="square">
            <a:spAutoFit/>
          </a:bodyPr>
          <a:lstStyle/>
          <a:p>
            <a:r>
              <a:rPr lang="en-US" b="0" i="0" dirty="0">
                <a:solidFill>
                  <a:srgbClr val="7DC10F"/>
                </a:solidFill>
                <a:effectLst/>
                <a:latin typeface="Verdana" panose="020B0604030504040204" pitchFamily="34" charset="0"/>
                <a:ea typeface="Verdana" panose="020B0604030504040204" pitchFamily="34" charset="0"/>
                <a:cs typeface="Verdana" panose="020B0604030504040204" pitchFamily="34" charset="0"/>
              </a:rPr>
              <a:t>Advanced Scientific Computing Research (ASCR)</a:t>
            </a:r>
            <a:endParaRPr lang="en-US" dirty="0">
              <a:solidFill>
                <a:srgbClr val="7DC10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24828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84DC7E-8F16-0594-EA0B-FC69FCCEEECA}"/>
              </a:ext>
            </a:extLst>
          </p:cNvPr>
          <p:cNvPicPr>
            <a:picLocks noChangeAspect="1"/>
          </p:cNvPicPr>
          <p:nvPr/>
        </p:nvPicPr>
        <p:blipFill>
          <a:blip r:embed="rId3"/>
          <a:stretch>
            <a:fillRect/>
          </a:stretch>
        </p:blipFill>
        <p:spPr>
          <a:xfrm>
            <a:off x="3325380" y="1230805"/>
            <a:ext cx="8869679" cy="4245854"/>
          </a:xfrm>
          <a:prstGeom prst="rect">
            <a:avLst/>
          </a:prstGeom>
        </p:spPr>
      </p:pic>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FC8319-501E-C657-6917-9A30A8E0BAB6}"/>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
        <p:nvSpPr>
          <p:cNvPr id="15" name="TextBox 14">
            <a:extLst>
              <a:ext uri="{FF2B5EF4-FFF2-40B4-BE49-F238E27FC236}">
                <a16:creationId xmlns:a16="http://schemas.microsoft.com/office/drawing/2014/main" id="{F088EC55-B63E-F260-D421-485355D0D609}"/>
              </a:ext>
            </a:extLst>
          </p:cNvPr>
          <p:cNvSpPr txBox="1"/>
          <p:nvPr/>
        </p:nvSpPr>
        <p:spPr>
          <a:xfrm>
            <a:off x="557459" y="2246159"/>
            <a:ext cx="2802006" cy="3046988"/>
          </a:xfrm>
          <a:prstGeom prst="rect">
            <a:avLst/>
          </a:prstGeom>
          <a:noFill/>
        </p:spPr>
        <p:txBody>
          <a:bodyPr wrap="square">
            <a:spAutoFit/>
          </a:bodyPr>
          <a:lstStyle/>
          <a:p>
            <a:r>
              <a:rPr lang="en-US" sz="2400" b="0" dirty="0">
                <a:solidFill>
                  <a:srgbClr val="5A5A5A"/>
                </a:solidFill>
                <a:effectLst/>
                <a:latin typeface="Verdana" panose="020B0604030504040204" pitchFamily="34" charset="0"/>
                <a:ea typeface="Verdana" panose="020B0604030504040204" pitchFamily="34" charset="0"/>
                <a:cs typeface="Verdana" panose="020B0604030504040204" pitchFamily="34" charset="0"/>
              </a:rPr>
              <a:t>Established in 2005, the OSG Consortium operates a fabric of distributed High Throughput Computing (</a:t>
            </a:r>
            <a:r>
              <a:rPr lang="en-US" sz="2400" b="0" dirty="0" err="1">
                <a:solidFill>
                  <a:srgbClr val="5A5A5A"/>
                </a:solidFill>
                <a:effectLst/>
                <a:latin typeface="Verdana" panose="020B0604030504040204" pitchFamily="34" charset="0"/>
                <a:ea typeface="Verdana" panose="020B0604030504040204" pitchFamily="34" charset="0"/>
                <a:cs typeface="Verdana" panose="020B0604030504040204" pitchFamily="34" charset="0"/>
              </a:rPr>
              <a:t>dHTC</a:t>
            </a:r>
            <a:r>
              <a:rPr lang="en-US" sz="2400" b="0" dirty="0">
                <a:solidFill>
                  <a:srgbClr val="5A5A5A"/>
                </a:solidFill>
                <a:effectLst/>
                <a:latin typeface="Verdana" panose="020B0604030504040204" pitchFamily="34" charset="0"/>
                <a:ea typeface="Verdana" panose="020B0604030504040204" pitchFamily="34" charset="0"/>
                <a:cs typeface="Verdana" panose="020B0604030504040204" pitchFamily="34" charset="0"/>
              </a:rPr>
              <a:t>) services.</a:t>
            </a:r>
          </a:p>
        </p:txBody>
      </p:sp>
      <p:sp>
        <p:nvSpPr>
          <p:cNvPr id="16" name="TextBox 15">
            <a:extLst>
              <a:ext uri="{FF2B5EF4-FFF2-40B4-BE49-F238E27FC236}">
                <a16:creationId xmlns:a16="http://schemas.microsoft.com/office/drawing/2014/main" id="{0D5C3669-783E-1B09-8891-7A19DC8CB6FD}"/>
              </a:ext>
            </a:extLst>
          </p:cNvPr>
          <p:cNvSpPr txBox="1"/>
          <p:nvPr/>
        </p:nvSpPr>
        <p:spPr>
          <a:xfrm>
            <a:off x="8869680" y="5724144"/>
            <a:ext cx="2885855"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4"/>
              </a:rPr>
              <a:t>https://osg-htc.org/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404137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7EB03F-48FB-0F05-A19A-F4DF6AD6C334}"/>
              </a:ext>
            </a:extLst>
          </p:cNvPr>
          <p:cNvPicPr>
            <a:picLocks noChangeAspect="1"/>
          </p:cNvPicPr>
          <p:nvPr/>
        </p:nvPicPr>
        <p:blipFill>
          <a:blip r:embed="rId3"/>
          <a:stretch>
            <a:fillRect/>
          </a:stretch>
        </p:blipFill>
        <p:spPr>
          <a:xfrm>
            <a:off x="10431780" y="-17724"/>
            <a:ext cx="1752600" cy="1155700"/>
          </a:xfrm>
          <a:prstGeom prst="rect">
            <a:avLst/>
          </a:prstGeom>
        </p:spPr>
      </p:pic>
      <p:pic>
        <p:nvPicPr>
          <p:cNvPr id="2" name="Picture 1">
            <a:extLst>
              <a:ext uri="{FF2B5EF4-FFF2-40B4-BE49-F238E27FC236}">
                <a16:creationId xmlns:a16="http://schemas.microsoft.com/office/drawing/2014/main" id="{D8C5A4C4-4536-6B45-F997-004E611F121B}"/>
              </a:ext>
            </a:extLst>
          </p:cNvPr>
          <p:cNvPicPr>
            <a:picLocks noChangeAspect="1"/>
          </p:cNvPicPr>
          <p:nvPr/>
        </p:nvPicPr>
        <p:blipFill rotWithShape="1">
          <a:blip r:embed="rId4"/>
          <a:srcRect b="4744"/>
          <a:stretch/>
        </p:blipFill>
        <p:spPr>
          <a:xfrm>
            <a:off x="4147953" y="1090883"/>
            <a:ext cx="6659880" cy="4963548"/>
          </a:xfrm>
          <a:prstGeom prst="rect">
            <a:avLst/>
          </a:prstGeom>
          <a:ln w="12700">
            <a:solidFill>
              <a:schemeClr val="accent4"/>
            </a:solidFill>
          </a:ln>
        </p:spPr>
      </p:pic>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FC8319-501E-C657-6917-9A30A8E0BAB6}"/>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
        <p:nvSpPr>
          <p:cNvPr id="16" name="TextBox 15">
            <a:extLst>
              <a:ext uri="{FF2B5EF4-FFF2-40B4-BE49-F238E27FC236}">
                <a16:creationId xmlns:a16="http://schemas.microsoft.com/office/drawing/2014/main" id="{0D5C3669-783E-1B09-8891-7A19DC8CB6FD}"/>
              </a:ext>
            </a:extLst>
          </p:cNvPr>
          <p:cNvSpPr txBox="1"/>
          <p:nvPr/>
        </p:nvSpPr>
        <p:spPr>
          <a:xfrm>
            <a:off x="9473184" y="5724144"/>
            <a:ext cx="2885855"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5"/>
              </a:rPr>
              <a:t>https://osg-htc.org/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906656FB-7C23-C3D8-1798-B2EBC94C5785}"/>
              </a:ext>
            </a:extLst>
          </p:cNvPr>
          <p:cNvSpPr txBox="1"/>
          <p:nvPr/>
        </p:nvSpPr>
        <p:spPr>
          <a:xfrm>
            <a:off x="523373" y="1173005"/>
            <a:ext cx="3624580" cy="2031325"/>
          </a:xfrm>
          <a:prstGeom prst="rect">
            <a:avLst/>
          </a:prstGeom>
          <a:noFill/>
        </p:spPr>
        <p:txBody>
          <a:bodyPr wrap="square">
            <a:spAutoFit/>
          </a:bodyPr>
          <a:lstStyle/>
          <a:p>
            <a:pPr algn="l"/>
            <a:r>
              <a:rPr lang="en-US" b="0" i="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Submit Locally, Run Globally</a:t>
            </a:r>
          </a:p>
          <a:p>
            <a:pPr algn="l"/>
            <a:r>
              <a:rPr lang="en-US" b="0" i="0" dirty="0">
                <a:solidFill>
                  <a:srgbClr val="5A5A5A"/>
                </a:solidFill>
                <a:effectLst/>
                <a:latin typeface="Verdana" panose="020B0604030504040204" pitchFamily="34" charset="0"/>
                <a:ea typeface="Verdana" panose="020B0604030504040204" pitchFamily="34" charset="0"/>
                <a:cs typeface="Verdana" panose="020B0604030504040204" pitchFamily="34" charset="0"/>
              </a:rPr>
              <a:t>Researchers can run jobs on OSG from their home institution or an </a:t>
            </a:r>
            <a:r>
              <a:rPr lang="en-US" b="0" i="0" u="none" strike="noStrike" dirty="0">
                <a:solidFill>
                  <a:srgbClr val="B67B3C"/>
                </a:solidFill>
                <a:effectLst/>
                <a:latin typeface="Verdana" panose="020B0604030504040204" pitchFamily="34" charset="0"/>
                <a:ea typeface="Verdana" panose="020B0604030504040204" pitchFamily="34" charset="0"/>
                <a:cs typeface="Verdana" panose="020B0604030504040204" pitchFamily="34" charset="0"/>
                <a:hlinkClick r:id="rId6"/>
              </a:rPr>
              <a:t>OSG-Operated Access Point</a:t>
            </a:r>
            <a:r>
              <a:rPr lang="en-US" b="0" i="0" dirty="0">
                <a:solidFill>
                  <a:srgbClr val="5A5A5A"/>
                </a:solidFill>
                <a:effectLst/>
                <a:latin typeface="Verdana" panose="020B0604030504040204" pitchFamily="34" charset="0"/>
                <a:ea typeface="Verdana" panose="020B0604030504040204" pitchFamily="34" charset="0"/>
                <a:cs typeface="Verdana" panose="020B0604030504040204" pitchFamily="34" charset="0"/>
              </a:rPr>
              <a:t> (available for US-based research and scholarship).</a:t>
            </a:r>
          </a:p>
        </p:txBody>
      </p:sp>
      <p:sp>
        <p:nvSpPr>
          <p:cNvPr id="7" name="TextBox 6">
            <a:extLst>
              <a:ext uri="{FF2B5EF4-FFF2-40B4-BE49-F238E27FC236}">
                <a16:creationId xmlns:a16="http://schemas.microsoft.com/office/drawing/2014/main" id="{AC183130-0EA6-5AED-26EF-2D04D2318484}"/>
              </a:ext>
            </a:extLst>
          </p:cNvPr>
          <p:cNvSpPr txBox="1"/>
          <p:nvPr/>
        </p:nvSpPr>
        <p:spPr>
          <a:xfrm>
            <a:off x="523373" y="3653670"/>
            <a:ext cx="3624580" cy="2031325"/>
          </a:xfrm>
          <a:prstGeom prst="rect">
            <a:avLst/>
          </a:prstGeom>
          <a:noFill/>
        </p:spPr>
        <p:txBody>
          <a:bodyPr wrap="square">
            <a:spAutoFit/>
          </a:bodyPr>
          <a:lstStyle/>
          <a:p>
            <a:pPr algn="l"/>
            <a:r>
              <a:rPr lang="en-US" b="0" i="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The OSG Software Stack</a:t>
            </a:r>
          </a:p>
          <a:p>
            <a:pPr algn="l"/>
            <a:r>
              <a:rPr lang="en-US" b="0" i="0" dirty="0">
                <a:solidFill>
                  <a:srgbClr val="5A5A5A"/>
                </a:solidFill>
                <a:effectLst/>
                <a:latin typeface="Verdana" panose="020B0604030504040204" pitchFamily="34" charset="0"/>
                <a:ea typeface="Verdana" panose="020B0604030504040204" pitchFamily="34" charset="0"/>
                <a:cs typeface="Verdana" panose="020B0604030504040204" pitchFamily="34" charset="0"/>
              </a:rPr>
              <a:t>The OSG provides an integrated software stack to enable high throughput computing; </a:t>
            </a:r>
            <a:r>
              <a:rPr lang="en-US" b="0" i="0" u="none" strike="noStrike" dirty="0">
                <a:solidFill>
                  <a:srgbClr val="B67B3C"/>
                </a:solidFill>
                <a:effectLst/>
                <a:latin typeface="Verdana" panose="020B0604030504040204" pitchFamily="34" charset="0"/>
                <a:ea typeface="Verdana" panose="020B0604030504040204" pitchFamily="34" charset="0"/>
                <a:cs typeface="Verdana" panose="020B0604030504040204" pitchFamily="34" charset="0"/>
                <a:hlinkClick r:id="rId7"/>
              </a:rPr>
              <a:t>visit our technical documents website for information</a:t>
            </a:r>
            <a:r>
              <a:rPr lang="en-US" b="0" i="0" dirty="0">
                <a:solidFill>
                  <a:srgbClr val="5A5A5A"/>
                </a:solidFill>
                <a:effectLst/>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714243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FC8319-501E-C657-6917-9A30A8E0BAB6}"/>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
        <p:nvSpPr>
          <p:cNvPr id="16" name="TextBox 15">
            <a:extLst>
              <a:ext uri="{FF2B5EF4-FFF2-40B4-BE49-F238E27FC236}">
                <a16:creationId xmlns:a16="http://schemas.microsoft.com/office/drawing/2014/main" id="{0D5C3669-783E-1B09-8891-7A19DC8CB6FD}"/>
              </a:ext>
            </a:extLst>
          </p:cNvPr>
          <p:cNvSpPr txBox="1"/>
          <p:nvPr/>
        </p:nvSpPr>
        <p:spPr>
          <a:xfrm>
            <a:off x="9473184" y="5724144"/>
            <a:ext cx="2885855"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https://osg-htc.org/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4" name="Picture 3">
            <a:extLst>
              <a:ext uri="{FF2B5EF4-FFF2-40B4-BE49-F238E27FC236}">
                <a16:creationId xmlns:a16="http://schemas.microsoft.com/office/drawing/2014/main" id="{DF2F2EBF-B297-6912-AFF7-876D6F42F518}"/>
              </a:ext>
            </a:extLst>
          </p:cNvPr>
          <p:cNvPicPr>
            <a:picLocks noChangeAspect="1"/>
          </p:cNvPicPr>
          <p:nvPr/>
        </p:nvPicPr>
        <p:blipFill>
          <a:blip r:embed="rId4"/>
          <a:stretch>
            <a:fillRect/>
          </a:stretch>
        </p:blipFill>
        <p:spPr>
          <a:xfrm>
            <a:off x="1865375" y="1226665"/>
            <a:ext cx="8639503" cy="4497463"/>
          </a:xfrm>
          <a:prstGeom prst="rect">
            <a:avLst/>
          </a:prstGeom>
        </p:spPr>
      </p:pic>
    </p:spTree>
    <p:extLst>
      <p:ext uri="{BB962C8B-B14F-4D97-AF65-F5344CB8AC3E}">
        <p14:creationId xmlns:p14="http://schemas.microsoft.com/office/powerpoint/2010/main" val="67749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7F8B65D-8519-7783-DB50-3824440ADD73}"/>
              </a:ext>
            </a:extLst>
          </p:cNvPr>
          <p:cNvSpPr txBox="1"/>
          <p:nvPr/>
        </p:nvSpPr>
        <p:spPr>
          <a:xfrm>
            <a:off x="4542906" y="1461331"/>
            <a:ext cx="7649094" cy="4154984"/>
          </a:xfrm>
          <a:prstGeom prst="rect">
            <a:avLst/>
          </a:prstGeom>
          <a:noFill/>
        </p:spPr>
        <p:txBody>
          <a:bodyPr wrap="square">
            <a:spAutoFit/>
          </a:bodyPr>
          <a:lstStyle/>
          <a:p>
            <a:pPr algn="l"/>
            <a:r>
              <a:rPr lang="en-US" sz="2400" b="0" i="0" dirty="0">
                <a:solidFill>
                  <a:srgbClr val="001946"/>
                </a:solidFill>
                <a:effectLst/>
                <a:latin typeface="Verdana" panose="020B0604030504040204" pitchFamily="34" charset="0"/>
                <a:ea typeface="Verdana" panose="020B0604030504040204" pitchFamily="34" charset="0"/>
                <a:cs typeface="Verdana" panose="020B0604030504040204" pitchFamily="34" charset="0"/>
              </a:rPr>
              <a:t>The National Research Platform (NRP) is a partnership of more than 50 institutions, led by researchers and cyberinfrastructure professionals at UC San Diego. The NRP is supported in part by awards from the National Science Foundation.</a:t>
            </a:r>
          </a:p>
          <a:p>
            <a:pPr algn="l"/>
            <a:endParaRPr lang="en-US" sz="2400" b="0" i="0" dirty="0">
              <a:solidFill>
                <a:srgbClr val="001946"/>
              </a:solidFill>
              <a:effectLst/>
              <a:latin typeface="Verdana" panose="020B0604030504040204" pitchFamily="34" charset="0"/>
              <a:ea typeface="Verdana" panose="020B0604030504040204" pitchFamily="34" charset="0"/>
              <a:cs typeface="Verdana" panose="020B0604030504040204" pitchFamily="34" charset="0"/>
            </a:endParaRPr>
          </a:p>
          <a:p>
            <a:pPr algn="l"/>
            <a:r>
              <a:rPr lang="en-US" sz="2400" b="0" i="0" dirty="0">
                <a:solidFill>
                  <a:srgbClr val="001946"/>
                </a:solidFill>
                <a:effectLst/>
                <a:latin typeface="Verdana" panose="020B0604030504040204" pitchFamily="34" charset="0"/>
                <a:ea typeface="Verdana" panose="020B0604030504040204" pitchFamily="34" charset="0"/>
                <a:cs typeface="Verdana" panose="020B0604030504040204" pitchFamily="34" charset="0"/>
              </a:rPr>
              <a:t>The NRP is an all-in-one system that includes computing resources, research, and education. It is designed for distributed growth and expansion.</a:t>
            </a:r>
          </a:p>
        </p:txBody>
      </p:sp>
      <p:sp>
        <p:nvSpPr>
          <p:cNvPr id="8" name="TextBox 7">
            <a:extLst>
              <a:ext uri="{FF2B5EF4-FFF2-40B4-BE49-F238E27FC236}">
                <a16:creationId xmlns:a16="http://schemas.microsoft.com/office/drawing/2014/main" id="{863C6BE8-CCE4-9188-A779-2CC4BAA1AB92}"/>
              </a:ext>
            </a:extLst>
          </p:cNvPr>
          <p:cNvSpPr txBox="1"/>
          <p:nvPr/>
        </p:nvSpPr>
        <p:spPr>
          <a:xfrm>
            <a:off x="7461504" y="5760720"/>
            <a:ext cx="4472828"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https://nationalresearchplatform.org/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383F65E2-BF1A-5B29-4984-F7A96572ADAE}"/>
              </a:ext>
            </a:extLst>
          </p:cNvPr>
          <p:cNvPicPr>
            <a:picLocks noChangeAspect="1"/>
          </p:cNvPicPr>
          <p:nvPr/>
        </p:nvPicPr>
        <p:blipFill>
          <a:blip r:embed="rId4"/>
          <a:stretch>
            <a:fillRect/>
          </a:stretch>
        </p:blipFill>
        <p:spPr>
          <a:xfrm>
            <a:off x="523373" y="1194229"/>
            <a:ext cx="3683000" cy="1193800"/>
          </a:xfrm>
          <a:prstGeom prst="rect">
            <a:avLst/>
          </a:prstGeom>
        </p:spPr>
      </p:pic>
      <p:pic>
        <p:nvPicPr>
          <p:cNvPr id="10" name="Picture 9">
            <a:extLst>
              <a:ext uri="{FF2B5EF4-FFF2-40B4-BE49-F238E27FC236}">
                <a16:creationId xmlns:a16="http://schemas.microsoft.com/office/drawing/2014/main" id="{09404E1B-D386-1941-8D8D-BD9D3866832E}"/>
              </a:ext>
            </a:extLst>
          </p:cNvPr>
          <p:cNvPicPr>
            <a:picLocks noChangeAspect="1"/>
          </p:cNvPicPr>
          <p:nvPr/>
        </p:nvPicPr>
        <p:blipFill rotWithShape="1">
          <a:blip r:embed="rId5"/>
          <a:srcRect r="51548" b="12301"/>
          <a:stretch/>
        </p:blipFill>
        <p:spPr>
          <a:xfrm>
            <a:off x="557459" y="2541913"/>
            <a:ext cx="3648914" cy="3218807"/>
          </a:xfrm>
          <a:prstGeom prst="rect">
            <a:avLst/>
          </a:prstGeom>
        </p:spPr>
      </p:pic>
      <p:sp>
        <p:nvSpPr>
          <p:cNvPr id="12" name="TextBox 11">
            <a:extLst>
              <a:ext uri="{FF2B5EF4-FFF2-40B4-BE49-F238E27FC236}">
                <a16:creationId xmlns:a16="http://schemas.microsoft.com/office/drawing/2014/main" id="{86FC8319-501E-C657-6917-9A30A8E0BAB6}"/>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Tree>
    <p:extLst>
      <p:ext uri="{BB962C8B-B14F-4D97-AF65-F5344CB8AC3E}">
        <p14:creationId xmlns:p14="http://schemas.microsoft.com/office/powerpoint/2010/main" val="3213652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7F5"/>
        </a:solidFill>
        <a:effectLst/>
      </p:bgPr>
    </p:bg>
    <p:spTree>
      <p:nvGrpSpPr>
        <p:cNvPr id="1" name=""/>
        <p:cNvGrpSpPr/>
        <p:nvPr/>
      </p:nvGrpSpPr>
      <p:grpSpPr>
        <a:xfrm>
          <a:off x="0" y="0"/>
          <a:ext cx="0" cy="0"/>
          <a:chOff x="0" y="0"/>
          <a:chExt cx="0" cy="0"/>
        </a:xfrm>
      </p:grpSpPr>
      <p:pic>
        <p:nvPicPr>
          <p:cNvPr id="3" name="Picture 2" descr="Round stepping stones placed in water">
            <a:extLst>
              <a:ext uri="{FF2B5EF4-FFF2-40B4-BE49-F238E27FC236}">
                <a16:creationId xmlns:a16="http://schemas.microsoft.com/office/drawing/2014/main" id="{EC22C1AE-405C-E62F-9F7E-BB36E11F2BD8}"/>
              </a:ext>
            </a:extLst>
          </p:cNvPr>
          <p:cNvPicPr>
            <a:picLocks noChangeAspect="1"/>
          </p:cNvPicPr>
          <p:nvPr/>
        </p:nvPicPr>
        <p:blipFill rotWithShape="1">
          <a:blip r:embed="rId3">
            <a:alphaModFix amt="35000"/>
          </a:blip>
          <a:srcRect l="21029" r="16916" b="14360"/>
          <a:stretch/>
        </p:blipFill>
        <p:spPr>
          <a:xfrm>
            <a:off x="8134350" y="2634984"/>
            <a:ext cx="4082415" cy="3380343"/>
          </a:xfrm>
          <a:prstGeom prst="rect">
            <a:avLst/>
          </a:prstGeom>
        </p:spPr>
      </p:pic>
      <p:sp>
        <p:nvSpPr>
          <p:cNvPr id="6" name="Title 1">
            <a:extLst>
              <a:ext uri="{FF2B5EF4-FFF2-40B4-BE49-F238E27FC236}">
                <a16:creationId xmlns:a16="http://schemas.microsoft.com/office/drawing/2014/main" id="{66D3E122-E1F6-03FA-FD76-8348A4C79C19}"/>
              </a:ext>
            </a:extLst>
          </p:cNvPr>
          <p:cNvSpPr>
            <a:spLocks noGrp="1"/>
          </p:cNvSpPr>
          <p:nvPr>
            <p:ph type="title"/>
          </p:nvPr>
        </p:nvSpPr>
        <p:spPr>
          <a:xfrm>
            <a:off x="373149" y="403302"/>
            <a:ext cx="11843617" cy="1584480"/>
          </a:xfrm>
        </p:spPr>
        <p:txBody>
          <a:bodyPr>
            <a:noAutofit/>
          </a:bodyPr>
          <a:lstStyle/>
          <a:p>
            <a:r>
              <a:rPr lang="en-US" sz="2400" b="0" i="0" dirty="0">
                <a:effectLst/>
                <a:latin typeface="Verdana" panose="020B0604030504040204" pitchFamily="34" charset="0"/>
              </a:rPr>
              <a:t>My Research Computing Story…..</a:t>
            </a:r>
            <a:br>
              <a:rPr lang="en-US" sz="2400" b="0" i="0" dirty="0">
                <a:effectLst/>
                <a:latin typeface="Verdana" panose="020B0604030504040204" pitchFamily="34" charset="0"/>
              </a:rPr>
            </a:br>
            <a:br>
              <a:rPr lang="en-US" sz="2400" b="0" i="0" dirty="0">
                <a:effectLst/>
                <a:latin typeface="Verdana" panose="020B0604030504040204" pitchFamily="34" charset="0"/>
              </a:rPr>
            </a:br>
            <a:r>
              <a:rPr lang="en-US" sz="2400" b="0" i="0" dirty="0">
                <a:effectLst/>
                <a:latin typeface="Verdana" panose="020B0604030504040204" pitchFamily="34" charset="0"/>
              </a:rPr>
              <a:t>How I ended up in research computing through Enterprise IT and Computer Mediated Communication.</a:t>
            </a:r>
            <a:endParaRPr lang="en-US" sz="2400" b="0" dirty="0">
              <a:latin typeface="Arial Black"/>
            </a:endParaRPr>
          </a:p>
        </p:txBody>
      </p:sp>
      <p:sp>
        <p:nvSpPr>
          <p:cNvPr id="8" name="Title 1">
            <a:extLst>
              <a:ext uri="{FF2B5EF4-FFF2-40B4-BE49-F238E27FC236}">
                <a16:creationId xmlns:a16="http://schemas.microsoft.com/office/drawing/2014/main" id="{107712E4-172E-53D5-0721-AA1A1D13488F}"/>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
        <p:nvSpPr>
          <p:cNvPr id="11" name="TextBox 10">
            <a:extLst>
              <a:ext uri="{FF2B5EF4-FFF2-40B4-BE49-F238E27FC236}">
                <a16:creationId xmlns:a16="http://schemas.microsoft.com/office/drawing/2014/main" id="{3FA9B13C-9FB4-73BD-17BF-F9574EB2B58A}"/>
              </a:ext>
            </a:extLst>
          </p:cNvPr>
          <p:cNvSpPr txBox="1"/>
          <p:nvPr/>
        </p:nvSpPr>
        <p:spPr>
          <a:xfrm>
            <a:off x="373149" y="1872012"/>
            <a:ext cx="10923501" cy="4154984"/>
          </a:xfrm>
          <a:prstGeom prst="rect">
            <a:avLst/>
          </a:prstGeom>
          <a:noFill/>
        </p:spPr>
        <p:txBody>
          <a:bodyPr wrap="square" rtlCol="0">
            <a:spAutoFit/>
          </a:bodyPr>
          <a:lstStyle/>
          <a:p>
            <a:pPr marL="285750" indent="-285750">
              <a:buFont typeface="Arial" panose="020B0604020202020204" pitchFamily="34" charset="0"/>
              <a:buChar char="•"/>
            </a:pPr>
            <a:r>
              <a:rPr lang="en-US" sz="2400" b="0" i="0" dirty="0">
                <a:effectLst/>
                <a:latin typeface="Verdana" panose="020B0604030504040204" pitchFamily="34" charset="0"/>
              </a:rPr>
              <a:t>Graduate Student – IBM SUR Grant for online learning platform development &amp; feedback study</a:t>
            </a:r>
          </a:p>
          <a:p>
            <a:pPr marL="285750" indent="-285750">
              <a:buFont typeface="Arial" panose="020B0604020202020204" pitchFamily="34" charset="0"/>
              <a:buChar char="•"/>
            </a:pPr>
            <a:r>
              <a:rPr lang="en-US" sz="2400" dirty="0">
                <a:latin typeface="Verdana" panose="020B0604030504040204" pitchFamily="34" charset="0"/>
              </a:rPr>
              <a:t>Programmer w/Teaching and Learning in Technology</a:t>
            </a:r>
          </a:p>
          <a:p>
            <a:pPr marL="285750" indent="-285750">
              <a:buFont typeface="Arial" panose="020B0604020202020204" pitchFamily="34" charset="0"/>
              <a:buChar char="•"/>
            </a:pPr>
            <a:r>
              <a:rPr lang="en-US" sz="2400" dirty="0">
                <a:latin typeface="Verdana" panose="020B0604030504040204" pitchFamily="34" charset="0"/>
              </a:rPr>
              <a:t>Course developer for Online Learning for Penn State and textbook publishers</a:t>
            </a:r>
          </a:p>
          <a:p>
            <a:pPr marL="285750" indent="-285750">
              <a:buFont typeface="Arial" panose="020B0604020202020204" pitchFamily="34" charset="0"/>
              <a:buChar char="•"/>
            </a:pPr>
            <a:r>
              <a:rPr lang="en-US" sz="2400" dirty="0">
                <a:latin typeface="Verdana" panose="020B0604030504040204" pitchFamily="34" charset="0"/>
              </a:rPr>
              <a:t>Enterprise IT for Microsoft AD &amp; Linux systems</a:t>
            </a:r>
          </a:p>
          <a:p>
            <a:pPr marL="285750" indent="-285750">
              <a:buFont typeface="Arial" panose="020B0604020202020204" pitchFamily="34" charset="0"/>
              <a:buChar char="•"/>
            </a:pPr>
            <a:r>
              <a:rPr lang="en-US" sz="2400" dirty="0">
                <a:latin typeface="Verdana" panose="020B0604030504040204" pitchFamily="34" charset="0"/>
              </a:rPr>
              <a:t>IT Project Manager</a:t>
            </a:r>
          </a:p>
          <a:p>
            <a:pPr marL="285750" indent="-285750">
              <a:buFont typeface="Arial" panose="020B0604020202020204" pitchFamily="34" charset="0"/>
              <a:buChar char="•"/>
            </a:pPr>
            <a:r>
              <a:rPr lang="en-US" sz="2400" dirty="0">
                <a:latin typeface="Verdana" panose="020B0604030504040204" pitchFamily="34" charset="0"/>
              </a:rPr>
              <a:t>Research Program </a:t>
            </a:r>
            <a:r>
              <a:rPr lang="en-US" sz="2400" dirty="0" err="1">
                <a:latin typeface="Verdana" panose="020B0604030504040204" pitchFamily="34" charset="0"/>
              </a:rPr>
              <a:t>Mgr</a:t>
            </a:r>
            <a:r>
              <a:rPr lang="en-US" sz="2400" dirty="0">
                <a:latin typeface="Verdana" panose="020B0604030504040204" pitchFamily="34" charset="0"/>
              </a:rPr>
              <a:t> (2 Genomic Centers)</a:t>
            </a:r>
          </a:p>
          <a:p>
            <a:pPr marL="285750" indent="-285750">
              <a:buFont typeface="Arial" panose="020B0604020202020204" pitchFamily="34" charset="0"/>
              <a:buChar char="•"/>
            </a:pPr>
            <a:r>
              <a:rPr lang="en-US" sz="2400" dirty="0">
                <a:latin typeface="Verdana" panose="020B0604030504040204" pitchFamily="34" charset="0"/>
              </a:rPr>
              <a:t>ACI-REF</a:t>
            </a:r>
          </a:p>
          <a:p>
            <a:pPr marL="285750" indent="-285750">
              <a:buFont typeface="Arial" panose="020B0604020202020204" pitchFamily="34" charset="0"/>
              <a:buChar char="•"/>
            </a:pPr>
            <a:r>
              <a:rPr lang="en-US" sz="2400" dirty="0">
                <a:latin typeface="Verdana" panose="020B0604030504040204" pitchFamily="34" charset="0"/>
              </a:rPr>
              <a:t>Director Research Facility </a:t>
            </a:r>
          </a:p>
          <a:p>
            <a:pPr marL="285750" indent="-285750">
              <a:buFont typeface="Arial" panose="020B0604020202020204" pitchFamily="34" charset="0"/>
              <a:buChar char="•"/>
            </a:pPr>
            <a:r>
              <a:rPr lang="en-US" sz="2400" dirty="0">
                <a:latin typeface="Verdana" panose="020B0604030504040204" pitchFamily="34" charset="0"/>
              </a:rPr>
              <a:t>Asst. Director of Research Center</a:t>
            </a:r>
            <a:endParaRPr lang="en-US" sz="2400" dirty="0"/>
          </a:p>
        </p:txBody>
      </p:sp>
      <p:cxnSp>
        <p:nvCxnSpPr>
          <p:cNvPr id="5" name="Straight Connector 4">
            <a:extLst>
              <a:ext uri="{FF2B5EF4-FFF2-40B4-BE49-F238E27FC236}">
                <a16:creationId xmlns:a16="http://schemas.microsoft.com/office/drawing/2014/main" id="{E988D395-5372-8068-62FA-1E61362D96CC}"/>
              </a:ext>
            </a:extLst>
          </p:cNvPr>
          <p:cNvCxnSpPr>
            <a:cxnSpLocks/>
          </p:cNvCxnSpPr>
          <p:nvPr/>
        </p:nvCxnSpPr>
        <p:spPr>
          <a:xfrm>
            <a:off x="504323" y="1002244"/>
            <a:ext cx="8449177" cy="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19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3C6BE8-CCE4-9188-A779-2CC4BAA1AB92}"/>
              </a:ext>
            </a:extLst>
          </p:cNvPr>
          <p:cNvSpPr txBox="1"/>
          <p:nvPr/>
        </p:nvSpPr>
        <p:spPr>
          <a:xfrm>
            <a:off x="7461504" y="5760720"/>
            <a:ext cx="4472828"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https://nationalresearchplatform.org/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383F65E2-BF1A-5B29-4984-F7A96572ADAE}"/>
              </a:ext>
            </a:extLst>
          </p:cNvPr>
          <p:cNvPicPr>
            <a:picLocks noChangeAspect="1"/>
          </p:cNvPicPr>
          <p:nvPr/>
        </p:nvPicPr>
        <p:blipFill>
          <a:blip r:embed="rId4"/>
          <a:stretch>
            <a:fillRect/>
          </a:stretch>
        </p:blipFill>
        <p:spPr>
          <a:xfrm>
            <a:off x="523373" y="1194229"/>
            <a:ext cx="3683000" cy="1193800"/>
          </a:xfrm>
          <a:prstGeom prst="rect">
            <a:avLst/>
          </a:prstGeom>
        </p:spPr>
      </p:pic>
      <p:pic>
        <p:nvPicPr>
          <p:cNvPr id="10" name="Picture 9">
            <a:extLst>
              <a:ext uri="{FF2B5EF4-FFF2-40B4-BE49-F238E27FC236}">
                <a16:creationId xmlns:a16="http://schemas.microsoft.com/office/drawing/2014/main" id="{09404E1B-D386-1941-8D8D-BD9D3866832E}"/>
              </a:ext>
            </a:extLst>
          </p:cNvPr>
          <p:cNvPicPr>
            <a:picLocks noChangeAspect="1"/>
          </p:cNvPicPr>
          <p:nvPr/>
        </p:nvPicPr>
        <p:blipFill rotWithShape="1">
          <a:blip r:embed="rId5"/>
          <a:srcRect l="16625" t="-407" r="67516" b="67881"/>
          <a:stretch/>
        </p:blipFill>
        <p:spPr>
          <a:xfrm>
            <a:off x="10730846" y="428"/>
            <a:ext cx="1194318" cy="1193801"/>
          </a:xfrm>
          <a:prstGeom prst="rect">
            <a:avLst/>
          </a:prstGeom>
        </p:spPr>
      </p:pic>
      <p:pic>
        <p:nvPicPr>
          <p:cNvPr id="2050" name="Picture 2">
            <a:extLst>
              <a:ext uri="{FF2B5EF4-FFF2-40B4-BE49-F238E27FC236}">
                <a16:creationId xmlns:a16="http://schemas.microsoft.com/office/drawing/2014/main" id="{55E2FBC2-05A6-E205-E194-2A345BFA4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372" y="1194229"/>
            <a:ext cx="7580792" cy="4276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6FD3D2-362C-6928-A662-721B3D2AF4B9}"/>
              </a:ext>
            </a:extLst>
          </p:cNvPr>
          <p:cNvSpPr txBox="1"/>
          <p:nvPr/>
        </p:nvSpPr>
        <p:spPr>
          <a:xfrm>
            <a:off x="523373" y="2568659"/>
            <a:ext cx="3820999" cy="3416320"/>
          </a:xfrm>
          <a:prstGeom prst="rect">
            <a:avLst/>
          </a:prstGeom>
          <a:noFill/>
        </p:spPr>
        <p:txBody>
          <a:bodyPr wrap="square" rtlCol="0">
            <a:spAutoFit/>
          </a:bodyPr>
          <a:lstStyle/>
          <a:p>
            <a:r>
              <a:rPr lang="en-US" b="1" i="0" dirty="0">
                <a:solidFill>
                  <a:srgbClr val="3C4858"/>
                </a:solidFill>
                <a:effectLst/>
                <a:latin typeface="Roboto" panose="02000000000000000000" pitchFamily="2" charset="0"/>
              </a:rPr>
              <a:t>Nautilus is a powerful nationally distributed computer system</a:t>
            </a:r>
            <a:r>
              <a:rPr lang="en-US" b="0" i="0" dirty="0">
                <a:solidFill>
                  <a:srgbClr val="3C4858"/>
                </a:solidFill>
                <a:effectLst/>
                <a:latin typeface="Roboto" panose="02000000000000000000" pitchFamily="2" charset="0"/>
              </a:rPr>
              <a:t> with CPUs, GPUs, and FPGAs, in two types of subsystems (“high-performance FP64/FPGA” and “FP32-optimized”), specialized for a wide range of data science, simulations, and machine learning or artificial intelligence, allowing data access through a federated national-scale content delivery network.</a:t>
            </a:r>
            <a:endParaRPr lang="en-US" dirty="0"/>
          </a:p>
        </p:txBody>
      </p:sp>
      <p:sp>
        <p:nvSpPr>
          <p:cNvPr id="5" name="TextBox 4">
            <a:extLst>
              <a:ext uri="{FF2B5EF4-FFF2-40B4-BE49-F238E27FC236}">
                <a16:creationId xmlns:a16="http://schemas.microsoft.com/office/drawing/2014/main" id="{8372DB86-9699-68BA-45B9-A6AE6079A84C}"/>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Tree>
    <p:extLst>
      <p:ext uri="{BB962C8B-B14F-4D97-AF65-F5344CB8AC3E}">
        <p14:creationId xmlns:p14="http://schemas.microsoft.com/office/powerpoint/2010/main" val="370705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3C6BE8-CCE4-9188-A779-2CC4BAA1AB92}"/>
              </a:ext>
            </a:extLst>
          </p:cNvPr>
          <p:cNvSpPr txBox="1"/>
          <p:nvPr/>
        </p:nvSpPr>
        <p:spPr>
          <a:xfrm>
            <a:off x="7461504" y="5760720"/>
            <a:ext cx="4472828"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https://nationalresearchplatform.org/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383F65E2-BF1A-5B29-4984-F7A96572ADAE}"/>
              </a:ext>
            </a:extLst>
          </p:cNvPr>
          <p:cNvPicPr>
            <a:picLocks noChangeAspect="1"/>
          </p:cNvPicPr>
          <p:nvPr/>
        </p:nvPicPr>
        <p:blipFill>
          <a:blip r:embed="rId4"/>
          <a:stretch>
            <a:fillRect/>
          </a:stretch>
        </p:blipFill>
        <p:spPr>
          <a:xfrm>
            <a:off x="523373" y="1194229"/>
            <a:ext cx="3683000" cy="1193800"/>
          </a:xfrm>
          <a:prstGeom prst="rect">
            <a:avLst/>
          </a:prstGeom>
        </p:spPr>
      </p:pic>
      <p:pic>
        <p:nvPicPr>
          <p:cNvPr id="10" name="Picture 9">
            <a:extLst>
              <a:ext uri="{FF2B5EF4-FFF2-40B4-BE49-F238E27FC236}">
                <a16:creationId xmlns:a16="http://schemas.microsoft.com/office/drawing/2014/main" id="{09404E1B-D386-1941-8D8D-BD9D3866832E}"/>
              </a:ext>
            </a:extLst>
          </p:cNvPr>
          <p:cNvPicPr>
            <a:picLocks noChangeAspect="1"/>
          </p:cNvPicPr>
          <p:nvPr/>
        </p:nvPicPr>
        <p:blipFill rotWithShape="1">
          <a:blip r:embed="rId5"/>
          <a:srcRect l="16625" t="-407" r="67516" b="67881"/>
          <a:stretch/>
        </p:blipFill>
        <p:spPr>
          <a:xfrm>
            <a:off x="10730846" y="428"/>
            <a:ext cx="1194318" cy="1193801"/>
          </a:xfrm>
          <a:prstGeom prst="rect">
            <a:avLst/>
          </a:prstGeom>
        </p:spPr>
      </p:pic>
      <p:sp>
        <p:nvSpPr>
          <p:cNvPr id="5" name="TextBox 4">
            <a:extLst>
              <a:ext uri="{FF2B5EF4-FFF2-40B4-BE49-F238E27FC236}">
                <a16:creationId xmlns:a16="http://schemas.microsoft.com/office/drawing/2014/main" id="{8372DB86-9699-68BA-45B9-A6AE6079A84C}"/>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
        <p:nvSpPr>
          <p:cNvPr id="6" name="TextBox 5">
            <a:extLst>
              <a:ext uri="{FF2B5EF4-FFF2-40B4-BE49-F238E27FC236}">
                <a16:creationId xmlns:a16="http://schemas.microsoft.com/office/drawing/2014/main" id="{5AC25939-D6B7-FB7F-6A63-19EBC2C8F077}"/>
              </a:ext>
            </a:extLst>
          </p:cNvPr>
          <p:cNvSpPr txBox="1"/>
          <p:nvPr/>
        </p:nvSpPr>
        <p:spPr>
          <a:xfrm>
            <a:off x="501212" y="2565955"/>
            <a:ext cx="5405812" cy="3416320"/>
          </a:xfrm>
          <a:prstGeom prst="rect">
            <a:avLst/>
          </a:prstGeom>
          <a:noFill/>
        </p:spPr>
        <p:txBody>
          <a:bodyPr wrap="square">
            <a:spAutoFit/>
          </a:bodyPr>
          <a:lstStyle/>
          <a:p>
            <a:r>
              <a:rPr lang="en-US" b="0" i="0" dirty="0">
                <a:solidFill>
                  <a:srgbClr val="3C4858"/>
                </a:solidFill>
                <a:effectLst/>
                <a:latin typeface="Roboto" panose="02000000000000000000" pitchFamily="2" charset="0"/>
              </a:rPr>
              <a:t>To get started on NRP/Nautilus, users go to </a:t>
            </a:r>
            <a:r>
              <a:rPr lang="en-US" b="0" i="0" u="none" strike="noStrike" dirty="0">
                <a:solidFill>
                  <a:srgbClr val="11AA7C"/>
                </a:solidFill>
                <a:effectLst/>
                <a:latin typeface="Roboto" panose="02000000000000000000" pitchFamily="2" charset="0"/>
                <a:hlinkClick r:id="rId3"/>
              </a:rPr>
              <a:t>https://nationalresearchplatform.org/</a:t>
            </a:r>
            <a:r>
              <a:rPr lang="en-US" b="0" i="0" dirty="0">
                <a:solidFill>
                  <a:srgbClr val="3C4858"/>
                </a:solidFill>
                <a:effectLst/>
                <a:latin typeface="Roboto" panose="02000000000000000000" pitchFamily="2" charset="0"/>
              </a:rPr>
              <a:t> and start at join/contact. </a:t>
            </a:r>
          </a:p>
          <a:p>
            <a:endParaRPr lang="en-US" dirty="0">
              <a:solidFill>
                <a:srgbClr val="3C4858"/>
              </a:solidFill>
              <a:latin typeface="Roboto" panose="02000000000000000000" pitchFamily="2" charset="0"/>
            </a:endParaRPr>
          </a:p>
          <a:p>
            <a:r>
              <a:rPr lang="en-US" b="0" i="0" dirty="0">
                <a:solidFill>
                  <a:srgbClr val="3C4858"/>
                </a:solidFill>
                <a:effectLst/>
                <a:latin typeface="Roboto" panose="02000000000000000000" pitchFamily="2" charset="0"/>
              </a:rPr>
              <a:t>There are </a:t>
            </a:r>
            <a:r>
              <a:rPr lang="en-US" b="0" i="0" dirty="0" err="1">
                <a:solidFill>
                  <a:srgbClr val="3C4858"/>
                </a:solidFill>
                <a:effectLst/>
                <a:latin typeface="Roboto" panose="02000000000000000000" pitchFamily="2" charset="0"/>
              </a:rPr>
              <a:t>JupyterLab</a:t>
            </a:r>
            <a:r>
              <a:rPr lang="en-US" b="0" i="0" dirty="0">
                <a:solidFill>
                  <a:srgbClr val="3C4858"/>
                </a:solidFill>
                <a:effectLst/>
                <a:latin typeface="Roboto" panose="02000000000000000000" pitchFamily="2" charset="0"/>
              </a:rPr>
              <a:t> notebooks available that address certain classes of need and reduce the pain of getting started a lot, if they do what is needed. They may need to get a cyberinfrastructure professional programmer to assist. Matrix is the online chat room we run; the developers, cyberinfrastructure professionals, and sysadmins prefer to monitor Matrix rather than e-mail.</a:t>
            </a:r>
            <a:endParaRPr lang="en-US" dirty="0"/>
          </a:p>
        </p:txBody>
      </p:sp>
      <p:pic>
        <p:nvPicPr>
          <p:cNvPr id="7" name="Picture 6">
            <a:extLst>
              <a:ext uri="{FF2B5EF4-FFF2-40B4-BE49-F238E27FC236}">
                <a16:creationId xmlns:a16="http://schemas.microsoft.com/office/drawing/2014/main" id="{5B24BFA2-FB05-955A-1EEC-89723DEB018E}"/>
              </a:ext>
            </a:extLst>
          </p:cNvPr>
          <p:cNvPicPr>
            <a:picLocks noChangeAspect="1"/>
          </p:cNvPicPr>
          <p:nvPr/>
        </p:nvPicPr>
        <p:blipFill>
          <a:blip r:embed="rId6"/>
          <a:stretch>
            <a:fillRect/>
          </a:stretch>
        </p:blipFill>
        <p:spPr>
          <a:xfrm>
            <a:off x="5869023" y="1128775"/>
            <a:ext cx="4094127" cy="2473955"/>
          </a:xfrm>
          <a:prstGeom prst="rect">
            <a:avLst/>
          </a:prstGeom>
        </p:spPr>
      </p:pic>
      <p:pic>
        <p:nvPicPr>
          <p:cNvPr id="12" name="Picture 11">
            <a:extLst>
              <a:ext uri="{FF2B5EF4-FFF2-40B4-BE49-F238E27FC236}">
                <a16:creationId xmlns:a16="http://schemas.microsoft.com/office/drawing/2014/main" id="{2640465B-D6D7-F0E4-B0C9-014123FD85E4}"/>
              </a:ext>
            </a:extLst>
          </p:cNvPr>
          <p:cNvPicPr>
            <a:picLocks noChangeAspect="1"/>
          </p:cNvPicPr>
          <p:nvPr/>
        </p:nvPicPr>
        <p:blipFill>
          <a:blip r:embed="rId7"/>
          <a:stretch>
            <a:fillRect/>
          </a:stretch>
        </p:blipFill>
        <p:spPr>
          <a:xfrm>
            <a:off x="6284978" y="2084832"/>
            <a:ext cx="5831793" cy="3372230"/>
          </a:xfrm>
          <a:prstGeom prst="rect">
            <a:avLst/>
          </a:prstGeom>
        </p:spPr>
      </p:pic>
    </p:spTree>
    <p:extLst>
      <p:ext uri="{BB962C8B-B14F-4D97-AF65-F5344CB8AC3E}">
        <p14:creationId xmlns:p14="http://schemas.microsoft.com/office/powerpoint/2010/main" val="36670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pic>
        <p:nvPicPr>
          <p:cNvPr id="2" name="Picture 1">
            <a:extLst>
              <a:ext uri="{FF2B5EF4-FFF2-40B4-BE49-F238E27FC236}">
                <a16:creationId xmlns:a16="http://schemas.microsoft.com/office/drawing/2014/main" id="{5444B7F0-1EEA-2EEC-ADDA-F3DF32478B71}"/>
              </a:ext>
            </a:extLst>
          </p:cNvPr>
          <p:cNvPicPr>
            <a:picLocks noChangeAspect="1"/>
          </p:cNvPicPr>
          <p:nvPr/>
        </p:nvPicPr>
        <p:blipFill>
          <a:blip r:embed="rId3"/>
          <a:stretch>
            <a:fillRect/>
          </a:stretch>
        </p:blipFill>
        <p:spPr>
          <a:xfrm>
            <a:off x="2194376" y="1871341"/>
            <a:ext cx="8848344" cy="4159683"/>
          </a:xfrm>
          <a:prstGeom prst="rect">
            <a:avLst/>
          </a:prstGeom>
        </p:spPr>
      </p:pic>
      <p:pic>
        <p:nvPicPr>
          <p:cNvPr id="5" name="Picture 4">
            <a:extLst>
              <a:ext uri="{FF2B5EF4-FFF2-40B4-BE49-F238E27FC236}">
                <a16:creationId xmlns:a16="http://schemas.microsoft.com/office/drawing/2014/main" id="{CE3B1A33-3911-264E-865F-D15F0F266B4D}"/>
              </a:ext>
            </a:extLst>
          </p:cNvPr>
          <p:cNvPicPr>
            <a:picLocks noChangeAspect="1"/>
          </p:cNvPicPr>
          <p:nvPr/>
        </p:nvPicPr>
        <p:blipFill>
          <a:blip r:embed="rId4"/>
          <a:stretch>
            <a:fillRect/>
          </a:stretch>
        </p:blipFill>
        <p:spPr>
          <a:xfrm>
            <a:off x="523373" y="1146796"/>
            <a:ext cx="2679700" cy="2032000"/>
          </a:xfrm>
          <a:prstGeom prst="rect">
            <a:avLst/>
          </a:prstGeom>
        </p:spPr>
      </p:pic>
      <p:sp>
        <p:nvSpPr>
          <p:cNvPr id="6" name="TextBox 5">
            <a:extLst>
              <a:ext uri="{FF2B5EF4-FFF2-40B4-BE49-F238E27FC236}">
                <a16:creationId xmlns:a16="http://schemas.microsoft.com/office/drawing/2014/main" id="{D1EDFBD0-320E-747B-A864-663F553CABBB}"/>
              </a:ext>
            </a:extLst>
          </p:cNvPr>
          <p:cNvSpPr txBox="1"/>
          <p:nvPr/>
        </p:nvSpPr>
        <p:spPr>
          <a:xfrm>
            <a:off x="7441135" y="1231702"/>
            <a:ext cx="4941161"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5"/>
              </a:rPr>
              <a:t>https://www.psc.edu/resources/bridges-2/</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207214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pic>
        <p:nvPicPr>
          <p:cNvPr id="5" name="Picture 4">
            <a:extLst>
              <a:ext uri="{FF2B5EF4-FFF2-40B4-BE49-F238E27FC236}">
                <a16:creationId xmlns:a16="http://schemas.microsoft.com/office/drawing/2014/main" id="{CE3B1A33-3911-264E-865F-D15F0F266B4D}"/>
              </a:ext>
            </a:extLst>
          </p:cNvPr>
          <p:cNvPicPr>
            <a:picLocks noChangeAspect="1"/>
          </p:cNvPicPr>
          <p:nvPr/>
        </p:nvPicPr>
        <p:blipFill>
          <a:blip r:embed="rId3"/>
          <a:stretch>
            <a:fillRect/>
          </a:stretch>
        </p:blipFill>
        <p:spPr>
          <a:xfrm>
            <a:off x="523373" y="1146796"/>
            <a:ext cx="2679700" cy="2032000"/>
          </a:xfrm>
          <a:prstGeom prst="rect">
            <a:avLst/>
          </a:prstGeom>
        </p:spPr>
      </p:pic>
      <p:sp>
        <p:nvSpPr>
          <p:cNvPr id="6" name="TextBox 5">
            <a:extLst>
              <a:ext uri="{FF2B5EF4-FFF2-40B4-BE49-F238E27FC236}">
                <a16:creationId xmlns:a16="http://schemas.microsoft.com/office/drawing/2014/main" id="{D1EDFBD0-320E-747B-A864-663F553CABBB}"/>
              </a:ext>
            </a:extLst>
          </p:cNvPr>
          <p:cNvSpPr txBox="1"/>
          <p:nvPr/>
        </p:nvSpPr>
        <p:spPr>
          <a:xfrm>
            <a:off x="7441135" y="1231702"/>
            <a:ext cx="4941161"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4"/>
              </a:rPr>
              <a:t>https://www.psc.edu/resources/bridges-2/</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D665D6DA-A78A-22A1-4FA7-EFEEBD9130C1}"/>
              </a:ext>
            </a:extLst>
          </p:cNvPr>
          <p:cNvPicPr>
            <a:picLocks noChangeAspect="1"/>
          </p:cNvPicPr>
          <p:nvPr/>
        </p:nvPicPr>
        <p:blipFill>
          <a:blip r:embed="rId5"/>
          <a:stretch>
            <a:fillRect/>
          </a:stretch>
        </p:blipFill>
        <p:spPr>
          <a:xfrm>
            <a:off x="3325379" y="1594760"/>
            <a:ext cx="8892721" cy="4476201"/>
          </a:xfrm>
          <a:prstGeom prst="rect">
            <a:avLst/>
          </a:prstGeom>
        </p:spPr>
      </p:pic>
    </p:spTree>
    <p:extLst>
      <p:ext uri="{BB962C8B-B14F-4D97-AF65-F5344CB8AC3E}">
        <p14:creationId xmlns:p14="http://schemas.microsoft.com/office/powerpoint/2010/main" val="3830805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pic>
        <p:nvPicPr>
          <p:cNvPr id="5" name="Picture 4">
            <a:extLst>
              <a:ext uri="{FF2B5EF4-FFF2-40B4-BE49-F238E27FC236}">
                <a16:creationId xmlns:a16="http://schemas.microsoft.com/office/drawing/2014/main" id="{4452F882-98CF-11A5-8134-2EC1F6516EA1}"/>
              </a:ext>
            </a:extLst>
          </p:cNvPr>
          <p:cNvPicPr>
            <a:picLocks noChangeAspect="1"/>
          </p:cNvPicPr>
          <p:nvPr/>
        </p:nvPicPr>
        <p:blipFill>
          <a:blip r:embed="rId3"/>
          <a:stretch>
            <a:fillRect/>
          </a:stretch>
        </p:blipFill>
        <p:spPr>
          <a:xfrm>
            <a:off x="448830" y="1214224"/>
            <a:ext cx="2678418" cy="774554"/>
          </a:xfrm>
          <a:prstGeom prst="rect">
            <a:avLst/>
          </a:prstGeom>
        </p:spPr>
      </p:pic>
      <p:sp>
        <p:nvSpPr>
          <p:cNvPr id="6" name="TextBox 5">
            <a:extLst>
              <a:ext uri="{FF2B5EF4-FFF2-40B4-BE49-F238E27FC236}">
                <a16:creationId xmlns:a16="http://schemas.microsoft.com/office/drawing/2014/main" id="{2AE91A98-1307-D6AD-5E0D-200143F660A8}"/>
              </a:ext>
            </a:extLst>
          </p:cNvPr>
          <p:cNvSpPr txBox="1"/>
          <p:nvPr/>
        </p:nvSpPr>
        <p:spPr>
          <a:xfrm>
            <a:off x="6729984" y="5815584"/>
            <a:ext cx="5263107"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4"/>
              </a:rPr>
              <a:t>https://jetstream-cloud.org/about/index.html</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8" name="TextBox 7">
            <a:extLst>
              <a:ext uri="{FF2B5EF4-FFF2-40B4-BE49-F238E27FC236}">
                <a16:creationId xmlns:a16="http://schemas.microsoft.com/office/drawing/2014/main" id="{9E622951-0459-1450-F14A-C060346420B0}"/>
              </a:ext>
            </a:extLst>
          </p:cNvPr>
          <p:cNvSpPr txBox="1"/>
          <p:nvPr/>
        </p:nvSpPr>
        <p:spPr>
          <a:xfrm>
            <a:off x="448830" y="2089483"/>
            <a:ext cx="5513058" cy="3862596"/>
          </a:xfrm>
          <a:prstGeom prst="rect">
            <a:avLst/>
          </a:prstGeom>
          <a:noFill/>
        </p:spPr>
        <p:txBody>
          <a:bodyPr wrap="square">
            <a:spAutoFit/>
          </a:bodyPr>
          <a:lstStyle/>
          <a:p>
            <a:pPr>
              <a:spcAft>
                <a:spcPts val="600"/>
              </a:spcAft>
            </a:pPr>
            <a:r>
              <a:rPr lang="en-US" sz="2400" b="0" i="0" dirty="0">
                <a:solidFill>
                  <a:srgbClr val="45382B"/>
                </a:solidFill>
                <a:effectLst/>
                <a:latin typeface="Verdana" panose="020B0604030504040204" pitchFamily="34" charset="0"/>
                <a:ea typeface="Verdana" panose="020B0604030504040204" pitchFamily="34" charset="0"/>
                <a:cs typeface="Verdana" panose="020B0604030504040204" pitchFamily="34" charset="0"/>
              </a:rPr>
              <a:t>With a focus on ease of use and broad accessibility, Jetstream2 is designed for those who have not previously used high performance computing and software resources. </a:t>
            </a:r>
          </a:p>
          <a:p>
            <a:r>
              <a:rPr lang="en-US" sz="2400" b="0" i="0" dirty="0">
                <a:solidFill>
                  <a:srgbClr val="45382B"/>
                </a:solidFill>
                <a:effectLst/>
                <a:latin typeface="Verdana" panose="020B0604030504040204" pitchFamily="34" charset="0"/>
                <a:ea typeface="Verdana" panose="020B0604030504040204" pitchFamily="34" charset="0"/>
                <a:cs typeface="Verdana" panose="020B0604030504040204" pitchFamily="34" charset="0"/>
              </a:rPr>
              <a:t>The system is particularly geared toward 21st-century workforce development at small colleges and universities—in </a:t>
            </a:r>
            <a:r>
              <a:rPr lang="en-US" sz="2400" b="0" i="0" u="sng" dirty="0">
                <a:solidFill>
                  <a:srgbClr val="006298"/>
                </a:solidFill>
                <a:effectLst/>
                <a:latin typeface="Verdana" panose="020B0604030504040204" pitchFamily="34" charset="0"/>
                <a:ea typeface="Verdana" panose="020B0604030504040204" pitchFamily="34" charset="0"/>
                <a:cs typeface="Verdana" panose="020B0604030504040204" pitchFamily="34" charset="0"/>
                <a:hlinkClick r:id="rId5"/>
              </a:rPr>
              <a:t>EPSCoR states</a:t>
            </a:r>
            <a:r>
              <a:rPr lang="en-US" sz="2400" b="0" i="0" dirty="0">
                <a:solidFill>
                  <a:srgbClr val="45382B"/>
                </a:solidFill>
                <a:effectLst/>
                <a:latin typeface="Verdana" panose="020B0604030504040204" pitchFamily="34" charset="0"/>
                <a:ea typeface="Verdana" panose="020B0604030504040204" pitchFamily="34" charset="0"/>
                <a:cs typeface="Verdana" panose="020B0604030504040204" pitchFamily="34" charset="0"/>
              </a:rPr>
              <a:t>.</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2F976F17-7973-9956-812E-D95CD17D6B29}"/>
              </a:ext>
            </a:extLst>
          </p:cNvPr>
          <p:cNvPicPr>
            <a:picLocks noChangeAspect="1"/>
          </p:cNvPicPr>
          <p:nvPr/>
        </p:nvPicPr>
        <p:blipFill>
          <a:blip r:embed="rId6"/>
          <a:stretch>
            <a:fillRect/>
          </a:stretch>
        </p:blipFill>
        <p:spPr>
          <a:xfrm>
            <a:off x="6070517" y="1020112"/>
            <a:ext cx="6107036" cy="4660321"/>
          </a:xfrm>
          <a:prstGeom prst="rect">
            <a:avLst/>
          </a:prstGeom>
          <a:ln w="12700">
            <a:solidFill>
              <a:schemeClr val="tx1"/>
            </a:solidFill>
          </a:ln>
        </p:spPr>
      </p:pic>
    </p:spTree>
    <p:extLst>
      <p:ext uri="{BB962C8B-B14F-4D97-AF65-F5344CB8AC3E}">
        <p14:creationId xmlns:p14="http://schemas.microsoft.com/office/powerpoint/2010/main" val="1322346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pic>
        <p:nvPicPr>
          <p:cNvPr id="5" name="Picture 4">
            <a:extLst>
              <a:ext uri="{FF2B5EF4-FFF2-40B4-BE49-F238E27FC236}">
                <a16:creationId xmlns:a16="http://schemas.microsoft.com/office/drawing/2014/main" id="{4452F882-98CF-11A5-8134-2EC1F6516EA1}"/>
              </a:ext>
            </a:extLst>
          </p:cNvPr>
          <p:cNvPicPr>
            <a:picLocks noChangeAspect="1"/>
          </p:cNvPicPr>
          <p:nvPr/>
        </p:nvPicPr>
        <p:blipFill>
          <a:blip r:embed="rId3"/>
          <a:stretch>
            <a:fillRect/>
          </a:stretch>
        </p:blipFill>
        <p:spPr>
          <a:xfrm>
            <a:off x="448830" y="1214224"/>
            <a:ext cx="2665005" cy="770675"/>
          </a:xfrm>
          <a:prstGeom prst="rect">
            <a:avLst/>
          </a:prstGeom>
        </p:spPr>
      </p:pic>
      <p:sp>
        <p:nvSpPr>
          <p:cNvPr id="8" name="TextBox 7">
            <a:extLst>
              <a:ext uri="{FF2B5EF4-FFF2-40B4-BE49-F238E27FC236}">
                <a16:creationId xmlns:a16="http://schemas.microsoft.com/office/drawing/2014/main" id="{C9887169-FBD6-4E86-E9B8-41B5BB69C61C}"/>
              </a:ext>
            </a:extLst>
          </p:cNvPr>
          <p:cNvSpPr txBox="1"/>
          <p:nvPr/>
        </p:nvSpPr>
        <p:spPr>
          <a:xfrm>
            <a:off x="6729984" y="5815584"/>
            <a:ext cx="5263107"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4"/>
              </a:rPr>
              <a:t>https://jetstream-cloud.org/about/index.html</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3991E1AF-981B-87E5-3222-F6C88F14C7D1}"/>
              </a:ext>
            </a:extLst>
          </p:cNvPr>
          <p:cNvSpPr txBox="1"/>
          <p:nvPr/>
        </p:nvSpPr>
        <p:spPr>
          <a:xfrm>
            <a:off x="360885" y="2246159"/>
            <a:ext cx="3113835" cy="3046988"/>
          </a:xfrm>
          <a:prstGeom prst="rect">
            <a:avLst/>
          </a:prstGeom>
          <a:noFill/>
        </p:spPr>
        <p:txBody>
          <a:bodyPr wrap="square">
            <a:spAutoFit/>
          </a:bodyPr>
          <a:lstStyle/>
          <a:p>
            <a:pPr algn="l"/>
            <a:r>
              <a:rPr lang="en-US" sz="2400" b="0" i="0" dirty="0">
                <a:solidFill>
                  <a:srgbClr val="990000"/>
                </a:solidFill>
                <a:effectLst/>
                <a:latin typeface="Verdana" panose="020B0604030504040204" pitchFamily="34" charset="0"/>
                <a:ea typeface="Verdana" panose="020B0604030504040204" pitchFamily="34" charset="0"/>
                <a:cs typeface="Verdana" panose="020B0604030504040204" pitchFamily="34" charset="0"/>
              </a:rPr>
              <a:t>Core capabilities</a:t>
            </a:r>
          </a:p>
          <a:p>
            <a:pPr algn="l">
              <a:buFont typeface="Arial" panose="020B0604020202020204" pitchFamily="34" charset="0"/>
              <a:buChar char="•"/>
            </a:pPr>
            <a:r>
              <a:rPr lang="en-US" sz="2400" b="0" i="0" dirty="0">
                <a:solidFill>
                  <a:srgbClr val="45382B"/>
                </a:solidFill>
                <a:effectLst/>
                <a:latin typeface="Verdana" panose="020B0604030504040204" pitchFamily="34" charset="0"/>
                <a:ea typeface="Verdana" panose="020B0604030504040204" pitchFamily="34" charset="0"/>
                <a:cs typeface="Verdana" panose="020B0604030504040204" pitchFamily="34" charset="0"/>
              </a:rPr>
              <a:t>Interactive virtual machines (VMs)</a:t>
            </a:r>
          </a:p>
          <a:p>
            <a:pPr algn="l">
              <a:buFont typeface="Arial" panose="020B0604020202020204" pitchFamily="34" charset="0"/>
              <a:buChar char="•"/>
            </a:pPr>
            <a:r>
              <a:rPr lang="en-US" sz="2400" b="0" i="0" dirty="0">
                <a:solidFill>
                  <a:srgbClr val="45382B"/>
                </a:solidFill>
                <a:effectLst/>
                <a:latin typeface="Verdana" panose="020B0604030504040204" pitchFamily="34" charset="0"/>
                <a:ea typeface="Verdana" panose="020B0604030504040204" pitchFamily="34" charset="0"/>
                <a:cs typeface="Verdana" panose="020B0604030504040204" pitchFamily="34" charset="0"/>
              </a:rPr>
              <a:t>Globus Transfer</a:t>
            </a:r>
            <a:endParaRPr lang="en-US" sz="2400" dirty="0">
              <a:solidFill>
                <a:srgbClr val="45382B"/>
              </a:solidFill>
              <a:latin typeface="Verdana" panose="020B0604030504040204" pitchFamily="34" charset="0"/>
              <a:ea typeface="Verdana" panose="020B0604030504040204" pitchFamily="34" charset="0"/>
              <a:cs typeface="Verdana" panose="020B0604030504040204" pitchFamily="34" charset="0"/>
            </a:endParaRPr>
          </a:p>
          <a:p>
            <a:pPr algn="l">
              <a:buFont typeface="Arial" panose="020B0604020202020204" pitchFamily="34" charset="0"/>
              <a:buChar char="•"/>
            </a:pPr>
            <a:r>
              <a:rPr lang="en-US" sz="2400" b="0" i="0" dirty="0">
                <a:solidFill>
                  <a:srgbClr val="45382B"/>
                </a:solidFill>
                <a:effectLst/>
                <a:latin typeface="Verdana" panose="020B0604030504040204" pitchFamily="34" charset="0"/>
                <a:ea typeface="Verdana" panose="020B0604030504040204" pitchFamily="34" charset="0"/>
                <a:cs typeface="Verdana" panose="020B0604030504040204" pitchFamily="34" charset="0"/>
              </a:rPr>
              <a:t>Virtual Desktops</a:t>
            </a:r>
          </a:p>
          <a:p>
            <a:pPr algn="l">
              <a:buFont typeface="Arial" panose="020B0604020202020204" pitchFamily="34" charset="0"/>
              <a:buChar char="•"/>
            </a:pPr>
            <a:r>
              <a:rPr lang="en-US" sz="2400" dirty="0">
                <a:solidFill>
                  <a:srgbClr val="45382B"/>
                </a:solidFill>
                <a:latin typeface="Verdana" panose="020B0604030504040204" pitchFamily="34" charset="0"/>
                <a:ea typeface="Verdana" panose="020B0604030504040204" pitchFamily="34" charset="0"/>
                <a:cs typeface="Verdana" panose="020B0604030504040204" pitchFamily="34" charset="0"/>
              </a:rPr>
              <a:t>Digital Object Identifiers (DOIs)</a:t>
            </a:r>
            <a:endParaRPr lang="en-US" sz="2400" b="0" i="0" dirty="0">
              <a:solidFill>
                <a:srgbClr val="45382B"/>
              </a:solidFill>
              <a:effectLst/>
              <a:latin typeface="Verdana" panose="020B0604030504040204" pitchFamily="34" charset="0"/>
              <a:ea typeface="Verdana" panose="020B0604030504040204" pitchFamily="34" charset="0"/>
              <a:cs typeface="Verdana" panose="020B0604030504040204" pitchFamily="34" charset="0"/>
            </a:endParaRPr>
          </a:p>
          <a:p>
            <a:pPr algn="l">
              <a:buFont typeface="Arial" panose="020B0604020202020204" pitchFamily="34" charset="0"/>
              <a:buChar char="•"/>
            </a:pP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B2C236C4-7CC1-B59A-7AF7-234671AAFB61}"/>
              </a:ext>
            </a:extLst>
          </p:cNvPr>
          <p:cNvPicPr>
            <a:picLocks noChangeAspect="1"/>
          </p:cNvPicPr>
          <p:nvPr/>
        </p:nvPicPr>
        <p:blipFill>
          <a:blip r:embed="rId5"/>
          <a:stretch>
            <a:fillRect/>
          </a:stretch>
        </p:blipFill>
        <p:spPr>
          <a:xfrm>
            <a:off x="3862141" y="1314907"/>
            <a:ext cx="7772400" cy="4228185"/>
          </a:xfrm>
          <a:prstGeom prst="rect">
            <a:avLst/>
          </a:prstGeom>
        </p:spPr>
      </p:pic>
    </p:spTree>
    <p:extLst>
      <p:ext uri="{BB962C8B-B14F-4D97-AF65-F5344CB8AC3E}">
        <p14:creationId xmlns:p14="http://schemas.microsoft.com/office/powerpoint/2010/main" val="1731547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8675491"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
        <p:nvSpPr>
          <p:cNvPr id="5" name="TextBox 4">
            <a:extLst>
              <a:ext uri="{FF2B5EF4-FFF2-40B4-BE49-F238E27FC236}">
                <a16:creationId xmlns:a16="http://schemas.microsoft.com/office/drawing/2014/main" id="{B03D9A5F-8DDF-83C1-16DD-440313270423}"/>
              </a:ext>
            </a:extLst>
          </p:cNvPr>
          <p:cNvSpPr txBox="1"/>
          <p:nvPr/>
        </p:nvSpPr>
        <p:spPr>
          <a:xfrm>
            <a:off x="523373" y="2475948"/>
            <a:ext cx="4963027" cy="2308324"/>
          </a:xfrm>
          <a:prstGeom prst="rect">
            <a:avLst/>
          </a:prstGeom>
          <a:noFill/>
        </p:spPr>
        <p:txBody>
          <a:bodyPr wrap="square" rtlCol="0">
            <a:spAutoFit/>
          </a:bodyPr>
          <a:lstStyle/>
          <a:p>
            <a:r>
              <a:rPr lang="en-US" sz="2400" i="1" dirty="0">
                <a:effectLst/>
                <a:latin typeface="Verdana" panose="020B0604030504040204" pitchFamily="34" charset="0"/>
                <a:ea typeface="Verdana" panose="020B0604030504040204" pitchFamily="34" charset="0"/>
                <a:cs typeface="Verdana" panose="020B0604030504040204" pitchFamily="34" charset="0"/>
              </a:rPr>
              <a:t>Are you building websites that serve your discipline?</a:t>
            </a:r>
          </a:p>
          <a:p>
            <a:endParaRPr lang="en-US" sz="2400" dirty="0">
              <a:effectLst/>
              <a:latin typeface="Verdana" panose="020B0604030504040204" pitchFamily="34" charset="0"/>
              <a:ea typeface="Verdana" panose="020B0604030504040204" pitchFamily="34" charset="0"/>
              <a:cs typeface="Verdana" panose="020B0604030504040204" pitchFamily="34" charset="0"/>
            </a:endParaRPr>
          </a:p>
          <a:p>
            <a:r>
              <a:rPr lang="en-US" sz="2400" i="1" dirty="0">
                <a:effectLst/>
                <a:latin typeface="Verdana" panose="020B0604030504040204" pitchFamily="34" charset="0"/>
                <a:ea typeface="Verdana" panose="020B0604030504040204" pitchFamily="34" charset="0"/>
                <a:cs typeface="Verdana" panose="020B0604030504040204" pitchFamily="34" charset="0"/>
              </a:rPr>
              <a:t>Do you wish you could connect with and learn from others, doing the same thing?</a:t>
            </a:r>
            <a:endParaRPr lang="en-US" sz="2400" dirty="0">
              <a:effectLst/>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1D0A89D-C991-26F7-39CE-7EA1F4FB4053}"/>
              </a:ext>
            </a:extLst>
          </p:cNvPr>
          <p:cNvPicPr>
            <a:picLocks noChangeAspect="1"/>
          </p:cNvPicPr>
          <p:nvPr/>
        </p:nvPicPr>
        <p:blipFill>
          <a:blip r:embed="rId3"/>
          <a:stretch>
            <a:fillRect/>
          </a:stretch>
        </p:blipFill>
        <p:spPr>
          <a:xfrm>
            <a:off x="557459" y="1145267"/>
            <a:ext cx="3365500" cy="1054100"/>
          </a:xfrm>
          <a:prstGeom prst="rect">
            <a:avLst/>
          </a:prstGeom>
        </p:spPr>
      </p:pic>
      <p:sp>
        <p:nvSpPr>
          <p:cNvPr id="8" name="TextBox 7">
            <a:extLst>
              <a:ext uri="{FF2B5EF4-FFF2-40B4-BE49-F238E27FC236}">
                <a16:creationId xmlns:a16="http://schemas.microsoft.com/office/drawing/2014/main" id="{C108F628-BA16-D998-51C9-3820D9FA0B19}"/>
              </a:ext>
            </a:extLst>
          </p:cNvPr>
          <p:cNvSpPr txBox="1"/>
          <p:nvPr/>
        </p:nvSpPr>
        <p:spPr>
          <a:xfrm>
            <a:off x="5873496" y="1918600"/>
            <a:ext cx="6117336" cy="1200329"/>
          </a:xfrm>
          <a:prstGeom prst="rect">
            <a:avLst/>
          </a:prstGeom>
          <a:noFill/>
        </p:spPr>
        <p:txBody>
          <a:bodyPr wrap="square">
            <a:spAutoFit/>
          </a:bodyPr>
          <a:lstStyle/>
          <a:p>
            <a:r>
              <a:rPr lang="en-US" b="0" i="0" dirty="0">
                <a:solidFill>
                  <a:srgbClr val="292929"/>
                </a:solidFill>
                <a:effectLst/>
                <a:latin typeface="proxima-nova"/>
              </a:rPr>
              <a:t>Cyberinfrastructure Center of Excellence called, “SGX3 - A Center of Excellence to Extend Access, Expand the Community, and Exemplify Good Practices for CI Through Science Gateways,” under NSF award #</a:t>
            </a:r>
            <a:r>
              <a:rPr lang="en-US" b="0" i="0" dirty="0">
                <a:solidFill>
                  <a:srgbClr val="292929"/>
                </a:solidFill>
                <a:effectLst/>
                <a:latin typeface="proxima-nova"/>
                <a:hlinkClick r:id="rId4"/>
              </a:rPr>
              <a:t>2231406</a:t>
            </a:r>
            <a:r>
              <a:rPr lang="en-US" b="0" i="0" dirty="0">
                <a:solidFill>
                  <a:srgbClr val="292929"/>
                </a:solidFill>
                <a:effectLst/>
                <a:latin typeface="proxima-nova"/>
              </a:rPr>
              <a:t>.</a:t>
            </a:r>
            <a:endParaRPr lang="en-US" dirty="0"/>
          </a:p>
        </p:txBody>
      </p:sp>
      <p:sp>
        <p:nvSpPr>
          <p:cNvPr id="9" name="TextBox 8">
            <a:extLst>
              <a:ext uri="{FF2B5EF4-FFF2-40B4-BE49-F238E27FC236}">
                <a16:creationId xmlns:a16="http://schemas.microsoft.com/office/drawing/2014/main" id="{C6A2DEA9-A558-DED7-0EDF-D80D65CBC999}"/>
              </a:ext>
            </a:extLst>
          </p:cNvPr>
          <p:cNvSpPr txBox="1"/>
          <p:nvPr/>
        </p:nvSpPr>
        <p:spPr>
          <a:xfrm>
            <a:off x="7939865" y="5780890"/>
            <a:ext cx="4230838"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5"/>
              </a:rPr>
              <a:t>https://sciencegateways.org/about</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0B397D7E-F634-CF11-5780-EC844A2D1096}"/>
              </a:ext>
            </a:extLst>
          </p:cNvPr>
          <p:cNvSpPr txBox="1"/>
          <p:nvPr/>
        </p:nvSpPr>
        <p:spPr>
          <a:xfrm>
            <a:off x="5873496" y="3944659"/>
            <a:ext cx="5914003" cy="1754326"/>
          </a:xfrm>
          <a:prstGeom prst="rect">
            <a:avLst/>
          </a:prstGeom>
          <a:noFill/>
        </p:spPr>
        <p:txBody>
          <a:bodyPr wrap="square" rtlCol="0">
            <a:spAutoFit/>
          </a:bodyPr>
          <a:lstStyle/>
          <a:p>
            <a:r>
              <a:rPr lang="en-US" b="0" i="0" dirty="0">
                <a:solidFill>
                  <a:srgbClr val="292929"/>
                </a:solidFill>
                <a:effectLst/>
                <a:latin typeface="proxima-nova"/>
              </a:rPr>
              <a:t>This community driven information was used to form the Science Gateways Community Institute (SGCI) in 2016 under NSF award #</a:t>
            </a:r>
            <a:r>
              <a:rPr lang="en-US" b="0" i="0" dirty="0">
                <a:solidFill>
                  <a:srgbClr val="292929"/>
                </a:solidFill>
                <a:effectLst/>
                <a:latin typeface="proxima-nova"/>
                <a:hlinkClick r:id="rId6"/>
              </a:rPr>
              <a:t>1547611</a:t>
            </a:r>
            <a:r>
              <a:rPr lang="en-US" b="0" i="0" dirty="0">
                <a:solidFill>
                  <a:srgbClr val="292929"/>
                </a:solidFill>
                <a:effectLst/>
                <a:latin typeface="proxima-nova"/>
              </a:rPr>
              <a:t>. To date, the SGCI has served over 200 clients with a variety of services, had over 3,400 attendees to its community building events, supported 1,200 students and faculty, and produced 195 research products. </a:t>
            </a:r>
            <a:endParaRPr lang="en-US" dirty="0"/>
          </a:p>
        </p:txBody>
      </p:sp>
      <p:pic>
        <p:nvPicPr>
          <p:cNvPr id="12" name="Picture 11">
            <a:extLst>
              <a:ext uri="{FF2B5EF4-FFF2-40B4-BE49-F238E27FC236}">
                <a16:creationId xmlns:a16="http://schemas.microsoft.com/office/drawing/2014/main" id="{9CAC4FE4-14D2-74B0-6C39-92050189588A}"/>
              </a:ext>
            </a:extLst>
          </p:cNvPr>
          <p:cNvPicPr>
            <a:picLocks noChangeAspect="1"/>
          </p:cNvPicPr>
          <p:nvPr/>
        </p:nvPicPr>
        <p:blipFill rotWithShape="1">
          <a:blip r:embed="rId7"/>
          <a:srcRect t="1" r="9929" b="-484"/>
          <a:stretch/>
        </p:blipFill>
        <p:spPr>
          <a:xfrm>
            <a:off x="9710548" y="3200834"/>
            <a:ext cx="2460156" cy="796350"/>
          </a:xfrm>
          <a:prstGeom prst="rect">
            <a:avLst/>
          </a:prstGeom>
        </p:spPr>
      </p:pic>
      <p:pic>
        <p:nvPicPr>
          <p:cNvPr id="13" name="Picture 12">
            <a:extLst>
              <a:ext uri="{FF2B5EF4-FFF2-40B4-BE49-F238E27FC236}">
                <a16:creationId xmlns:a16="http://schemas.microsoft.com/office/drawing/2014/main" id="{49188BBE-8C41-EA2E-F205-4AAEB222DFF8}"/>
              </a:ext>
            </a:extLst>
          </p:cNvPr>
          <p:cNvPicPr>
            <a:picLocks noChangeAspect="1"/>
          </p:cNvPicPr>
          <p:nvPr/>
        </p:nvPicPr>
        <p:blipFill>
          <a:blip r:embed="rId8"/>
          <a:stretch>
            <a:fillRect/>
          </a:stretch>
        </p:blipFill>
        <p:spPr>
          <a:xfrm>
            <a:off x="9686166" y="1119297"/>
            <a:ext cx="2451100" cy="711200"/>
          </a:xfrm>
          <a:prstGeom prst="rect">
            <a:avLst/>
          </a:prstGeom>
        </p:spPr>
      </p:pic>
    </p:spTree>
    <p:extLst>
      <p:ext uri="{BB962C8B-B14F-4D97-AF65-F5344CB8AC3E}">
        <p14:creationId xmlns:p14="http://schemas.microsoft.com/office/powerpoint/2010/main" val="4183482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
        <p:nvSpPr>
          <p:cNvPr id="2" name="TextBox 1">
            <a:extLst>
              <a:ext uri="{FF2B5EF4-FFF2-40B4-BE49-F238E27FC236}">
                <a16:creationId xmlns:a16="http://schemas.microsoft.com/office/drawing/2014/main" id="{18E7318D-E2A6-D16E-CE86-580B0F11567D}"/>
              </a:ext>
            </a:extLst>
          </p:cNvPr>
          <p:cNvSpPr txBox="1"/>
          <p:nvPr/>
        </p:nvSpPr>
        <p:spPr>
          <a:xfrm>
            <a:off x="2542032" y="5713247"/>
            <a:ext cx="9786910"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https://sciencegateways.org/app/site/media/files/SGCI_storybook_interactive_v2022-12-13.pdf</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a:extLst>
              <a:ext uri="{FF2B5EF4-FFF2-40B4-BE49-F238E27FC236}">
                <a16:creationId xmlns:a16="http://schemas.microsoft.com/office/drawing/2014/main" id="{59AE7210-5463-515A-34AA-EEA0F60705E9}"/>
              </a:ext>
            </a:extLst>
          </p:cNvPr>
          <p:cNvPicPr>
            <a:picLocks noChangeAspect="1"/>
          </p:cNvPicPr>
          <p:nvPr/>
        </p:nvPicPr>
        <p:blipFill>
          <a:blip r:embed="rId4"/>
          <a:stretch>
            <a:fillRect/>
          </a:stretch>
        </p:blipFill>
        <p:spPr>
          <a:xfrm>
            <a:off x="557459" y="1185224"/>
            <a:ext cx="11176970" cy="4528019"/>
          </a:xfrm>
          <a:prstGeom prst="rect">
            <a:avLst/>
          </a:prstGeom>
        </p:spPr>
      </p:pic>
      <p:pic>
        <p:nvPicPr>
          <p:cNvPr id="6" name="Picture 5">
            <a:extLst>
              <a:ext uri="{FF2B5EF4-FFF2-40B4-BE49-F238E27FC236}">
                <a16:creationId xmlns:a16="http://schemas.microsoft.com/office/drawing/2014/main" id="{654A6A5D-F9D5-304A-5C3A-1350D6F21494}"/>
              </a:ext>
            </a:extLst>
          </p:cNvPr>
          <p:cNvPicPr>
            <a:picLocks noChangeAspect="1"/>
          </p:cNvPicPr>
          <p:nvPr/>
        </p:nvPicPr>
        <p:blipFill>
          <a:blip r:embed="rId5"/>
          <a:stretch>
            <a:fillRect/>
          </a:stretch>
        </p:blipFill>
        <p:spPr>
          <a:xfrm>
            <a:off x="8942149" y="40590"/>
            <a:ext cx="3191982" cy="999753"/>
          </a:xfrm>
          <a:prstGeom prst="rect">
            <a:avLst/>
          </a:prstGeom>
        </p:spPr>
      </p:pic>
    </p:spTree>
    <p:extLst>
      <p:ext uri="{BB962C8B-B14F-4D97-AF65-F5344CB8AC3E}">
        <p14:creationId xmlns:p14="http://schemas.microsoft.com/office/powerpoint/2010/main" val="4075761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sp>
        <p:nvSpPr>
          <p:cNvPr id="2" name="TextBox 1">
            <a:extLst>
              <a:ext uri="{FF2B5EF4-FFF2-40B4-BE49-F238E27FC236}">
                <a16:creationId xmlns:a16="http://schemas.microsoft.com/office/drawing/2014/main" id="{18E7318D-E2A6-D16E-CE86-580B0F11567D}"/>
              </a:ext>
            </a:extLst>
          </p:cNvPr>
          <p:cNvSpPr txBox="1"/>
          <p:nvPr/>
        </p:nvSpPr>
        <p:spPr>
          <a:xfrm>
            <a:off x="523373" y="5791911"/>
            <a:ext cx="9786910"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https://sciencegateways.org/app/site/media/files/SGCI_storybook_interactive_v2022-12-13.pdf</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654A6A5D-F9D5-304A-5C3A-1350D6F21494}"/>
              </a:ext>
            </a:extLst>
          </p:cNvPr>
          <p:cNvPicPr>
            <a:picLocks noChangeAspect="1"/>
          </p:cNvPicPr>
          <p:nvPr/>
        </p:nvPicPr>
        <p:blipFill>
          <a:blip r:embed="rId4"/>
          <a:stretch>
            <a:fillRect/>
          </a:stretch>
        </p:blipFill>
        <p:spPr>
          <a:xfrm>
            <a:off x="557459" y="1241703"/>
            <a:ext cx="3147369" cy="985780"/>
          </a:xfrm>
          <a:prstGeom prst="rect">
            <a:avLst/>
          </a:prstGeom>
        </p:spPr>
      </p:pic>
      <p:pic>
        <p:nvPicPr>
          <p:cNvPr id="8" name="Picture 7">
            <a:extLst>
              <a:ext uri="{FF2B5EF4-FFF2-40B4-BE49-F238E27FC236}">
                <a16:creationId xmlns:a16="http://schemas.microsoft.com/office/drawing/2014/main" id="{EF7273AB-6641-E2CD-0EE9-FAAA0AD51F14}"/>
              </a:ext>
            </a:extLst>
          </p:cNvPr>
          <p:cNvPicPr>
            <a:picLocks noChangeAspect="1"/>
          </p:cNvPicPr>
          <p:nvPr/>
        </p:nvPicPr>
        <p:blipFill rotWithShape="1">
          <a:blip r:embed="rId5"/>
          <a:srcRect b="43946"/>
          <a:stretch/>
        </p:blipFill>
        <p:spPr>
          <a:xfrm>
            <a:off x="523373" y="2255476"/>
            <a:ext cx="5373574" cy="3508442"/>
          </a:xfrm>
          <a:prstGeom prst="rect">
            <a:avLst/>
          </a:prstGeom>
        </p:spPr>
      </p:pic>
      <p:pic>
        <p:nvPicPr>
          <p:cNvPr id="9" name="Picture 8">
            <a:extLst>
              <a:ext uri="{FF2B5EF4-FFF2-40B4-BE49-F238E27FC236}">
                <a16:creationId xmlns:a16="http://schemas.microsoft.com/office/drawing/2014/main" id="{3C2E7CD7-CED3-435A-E4DA-EB9F1C14CF95}"/>
              </a:ext>
            </a:extLst>
          </p:cNvPr>
          <p:cNvPicPr>
            <a:picLocks noChangeAspect="1"/>
          </p:cNvPicPr>
          <p:nvPr/>
        </p:nvPicPr>
        <p:blipFill rotWithShape="1">
          <a:blip r:embed="rId5"/>
          <a:srcRect t="59864"/>
          <a:stretch/>
        </p:blipFill>
        <p:spPr>
          <a:xfrm>
            <a:off x="5896947" y="2255476"/>
            <a:ext cx="5887844" cy="2752531"/>
          </a:xfrm>
          <a:prstGeom prst="rect">
            <a:avLst/>
          </a:prstGeom>
        </p:spPr>
      </p:pic>
    </p:spTree>
    <p:extLst>
      <p:ext uri="{BB962C8B-B14F-4D97-AF65-F5344CB8AC3E}">
        <p14:creationId xmlns:p14="http://schemas.microsoft.com/office/powerpoint/2010/main" val="1707182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a:t>
            </a:r>
            <a:r>
              <a:rPr lang="en-US" sz="2400" dirty="0">
                <a:latin typeface="Verdana" panose="020B0604030504040204" pitchFamily="34" charset="0"/>
                <a:ea typeface="Verdana" panose="020B0604030504040204" pitchFamily="34" charset="0"/>
                <a:cs typeface="Verdana" panose="020B0604030504040204" pitchFamily="34" charset="0"/>
              </a:rPr>
              <a:t>Service Providers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and Technologies </a:t>
            </a:r>
          </a:p>
          <a:p>
            <a:endParaRPr lang="en-US" sz="2400" dirty="0"/>
          </a:p>
        </p:txBody>
      </p:sp>
      <p:pic>
        <p:nvPicPr>
          <p:cNvPr id="1026" name="Picture 2" descr="Home">
            <a:extLst>
              <a:ext uri="{FF2B5EF4-FFF2-40B4-BE49-F238E27FC236}">
                <a16:creationId xmlns:a16="http://schemas.microsoft.com/office/drawing/2014/main" id="{ECB5ADD0-45DE-1117-FAD4-F4EF8EA38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03" y="1316926"/>
            <a:ext cx="4151449" cy="831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8D90D0-C944-0001-C65E-0FC1369D9BBF}"/>
              </a:ext>
            </a:extLst>
          </p:cNvPr>
          <p:cNvSpPr txBox="1"/>
          <p:nvPr/>
        </p:nvSpPr>
        <p:spPr>
          <a:xfrm>
            <a:off x="6863346" y="5379741"/>
            <a:ext cx="3988464" cy="369332"/>
          </a:xfrm>
          <a:prstGeom prst="rect">
            <a:avLst/>
          </a:prstGeom>
          <a:noFill/>
        </p:spPr>
        <p:txBody>
          <a:bodyPr wrap="none" rtlCol="0">
            <a:spAutoFit/>
          </a:bodyPr>
          <a:lstStyle/>
          <a:p>
            <a:r>
              <a:rPr lang="en-US" dirty="0"/>
              <a:t>CREDIT: </a:t>
            </a:r>
            <a:r>
              <a:rPr lang="en-US" dirty="0">
                <a:hlinkClick r:id="rId4"/>
              </a:rPr>
              <a:t>https://www.cyverse.org/about</a:t>
            </a:r>
            <a:r>
              <a:rPr lang="en-US" dirty="0"/>
              <a:t> </a:t>
            </a:r>
          </a:p>
        </p:txBody>
      </p:sp>
      <p:sp>
        <p:nvSpPr>
          <p:cNvPr id="7" name="TextBox 6">
            <a:extLst>
              <a:ext uri="{FF2B5EF4-FFF2-40B4-BE49-F238E27FC236}">
                <a16:creationId xmlns:a16="http://schemas.microsoft.com/office/drawing/2014/main" id="{CD6BCFB6-0790-0717-8A0B-AC1B37F4CDBA}"/>
              </a:ext>
            </a:extLst>
          </p:cNvPr>
          <p:cNvSpPr txBox="1"/>
          <p:nvPr/>
        </p:nvSpPr>
        <p:spPr>
          <a:xfrm>
            <a:off x="6860673" y="1317090"/>
            <a:ext cx="5331327" cy="4247317"/>
          </a:xfrm>
          <a:prstGeom prst="rect">
            <a:avLst/>
          </a:prstGeom>
          <a:noFill/>
        </p:spPr>
        <p:txBody>
          <a:bodyPr wrap="square" rtlCol="0">
            <a:spAutoFit/>
          </a:bodyPr>
          <a:lstStyle/>
          <a:p>
            <a:pPr algn="l"/>
            <a:r>
              <a:rPr lang="en-US" b="1" i="0" dirty="0">
                <a:effectLst/>
                <a:latin typeface="Open Sans" panose="020B0606030504020204" pitchFamily="34" charset="0"/>
              </a:rPr>
              <a:t>Vision</a:t>
            </a:r>
            <a:r>
              <a:rPr lang="en-US" b="0" i="0" dirty="0">
                <a:effectLst/>
                <a:latin typeface="Open Sans" panose="020B0606030504020204" pitchFamily="34" charset="0"/>
              </a:rPr>
              <a:t>: Transforming Science through Data-Driven Discovery</a:t>
            </a:r>
          </a:p>
          <a:p>
            <a:pPr algn="l"/>
            <a:endParaRPr lang="en-US" b="1" i="0" dirty="0">
              <a:effectLst/>
              <a:latin typeface="Open Sans" panose="020B0606030504020204" pitchFamily="34" charset="0"/>
            </a:endParaRPr>
          </a:p>
          <a:p>
            <a:pPr algn="l"/>
            <a:r>
              <a:rPr lang="en-US" b="1" i="0" dirty="0">
                <a:effectLst/>
                <a:latin typeface="Open Sans" panose="020B0606030504020204" pitchFamily="34" charset="0"/>
              </a:rPr>
              <a:t>Mission</a:t>
            </a:r>
            <a:r>
              <a:rPr lang="en-US" b="0" i="0" dirty="0">
                <a:effectLst/>
                <a:latin typeface="Open Sans" panose="020B0606030504020204" pitchFamily="34" charset="0"/>
              </a:rPr>
              <a:t>: To design, deploy, and expand national Cyberinfrastructure for research, and to train scientists in its use.</a:t>
            </a:r>
          </a:p>
          <a:p>
            <a:pPr algn="l"/>
            <a:endParaRPr lang="en-US" b="1" i="0" dirty="0">
              <a:effectLst/>
              <a:latin typeface="Open Sans" panose="020B0606030504020204" pitchFamily="34" charset="0"/>
            </a:endParaRPr>
          </a:p>
          <a:p>
            <a:pPr algn="l"/>
            <a:r>
              <a:rPr lang="en-US" b="1" i="0" dirty="0">
                <a:effectLst/>
                <a:latin typeface="Open Sans" panose="020B0606030504020204" pitchFamily="34" charset="0"/>
              </a:rPr>
              <a:t>About</a:t>
            </a:r>
            <a:r>
              <a:rPr lang="en-US" b="0" i="0" dirty="0">
                <a:effectLst/>
                <a:latin typeface="Open Sans" panose="020B0606030504020204" pitchFamily="34" charset="0"/>
              </a:rPr>
              <a:t>: </a:t>
            </a:r>
            <a:r>
              <a:rPr lang="en-US" b="0" i="0" dirty="0" err="1">
                <a:effectLst/>
                <a:latin typeface="Open Sans" panose="020B0606030504020204" pitchFamily="34" charset="0"/>
              </a:rPr>
              <a:t>CyVerse</a:t>
            </a:r>
            <a:r>
              <a:rPr lang="en-US" b="0" i="0" dirty="0">
                <a:effectLst/>
                <a:latin typeface="Open Sans" panose="020B0606030504020204" pitchFamily="34" charset="0"/>
              </a:rPr>
              <a:t> provides scientists with powerful platforms to handle huge datasets and complex analyses, thus enabling data-driven discovery. Our extensible platforms provide data storage, bioinformatics tools, data visualization, interactive analyses, cloud services, APIs, and more.</a:t>
            </a:r>
          </a:p>
          <a:p>
            <a:endParaRPr lang="en-US" dirty="0"/>
          </a:p>
        </p:txBody>
      </p:sp>
      <p:pic>
        <p:nvPicPr>
          <p:cNvPr id="8" name="Picture 7">
            <a:extLst>
              <a:ext uri="{FF2B5EF4-FFF2-40B4-BE49-F238E27FC236}">
                <a16:creationId xmlns:a16="http://schemas.microsoft.com/office/drawing/2014/main" id="{BF8E1349-E27E-76BF-5A6A-284AFE19311C}"/>
              </a:ext>
            </a:extLst>
          </p:cNvPr>
          <p:cNvPicPr>
            <a:picLocks noChangeAspect="1"/>
          </p:cNvPicPr>
          <p:nvPr/>
        </p:nvPicPr>
        <p:blipFill>
          <a:blip r:embed="rId5"/>
          <a:stretch>
            <a:fillRect/>
          </a:stretch>
        </p:blipFill>
        <p:spPr>
          <a:xfrm>
            <a:off x="2384972" y="2135074"/>
            <a:ext cx="4151449" cy="3913605"/>
          </a:xfrm>
          <a:prstGeom prst="rect">
            <a:avLst/>
          </a:prstGeom>
        </p:spPr>
      </p:pic>
    </p:spTree>
    <p:extLst>
      <p:ext uri="{BB962C8B-B14F-4D97-AF65-F5344CB8AC3E}">
        <p14:creationId xmlns:p14="http://schemas.microsoft.com/office/powerpoint/2010/main" val="313841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69567CBA-CAD3-B794-A1CF-96BABF560D36}"/>
              </a:ext>
            </a:extLst>
          </p:cNvPr>
          <p:cNvGrpSpPr/>
          <p:nvPr/>
        </p:nvGrpSpPr>
        <p:grpSpPr>
          <a:xfrm>
            <a:off x="8980617" y="4340142"/>
            <a:ext cx="1600200" cy="1766329"/>
            <a:chOff x="2071783" y="1061237"/>
            <a:chExt cx="1600200" cy="1766329"/>
          </a:xfrm>
        </p:grpSpPr>
        <p:pic>
          <p:nvPicPr>
            <p:cNvPr id="8" name="Picture 7" descr="A person wearing glasses&#10;&#10;Description automatically generated with medium confidence">
              <a:extLst>
                <a:ext uri="{FF2B5EF4-FFF2-40B4-BE49-F238E27FC236}">
                  <a16:creationId xmlns:a16="http://schemas.microsoft.com/office/drawing/2014/main" id="{4EC7C6BC-14E6-516D-3FF6-5DC06F6FF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383" y="1061237"/>
              <a:ext cx="1143000" cy="1143000"/>
            </a:xfrm>
            <a:prstGeom prst="rect">
              <a:avLst/>
            </a:prstGeom>
            <a:solidFill>
              <a:schemeClr val="bg1"/>
            </a:solidFill>
          </p:spPr>
        </p:pic>
        <p:sp>
          <p:nvSpPr>
            <p:cNvPr id="9" name="TextBox 7">
              <a:extLst>
                <a:ext uri="{FF2B5EF4-FFF2-40B4-BE49-F238E27FC236}">
                  <a16:creationId xmlns:a16="http://schemas.microsoft.com/office/drawing/2014/main" id="{1538FD17-C84F-0F93-BAC9-02C941DE46AA}"/>
                </a:ext>
              </a:extLst>
            </p:cNvPr>
            <p:cNvSpPr txBox="1"/>
            <p:nvPr/>
          </p:nvSpPr>
          <p:spPr>
            <a:xfrm>
              <a:off x="2071783" y="2212013"/>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Dr. Weinan Chen</a:t>
              </a:r>
            </a:p>
            <a:p>
              <a:pPr algn="ctr"/>
              <a:r>
                <a:rPr lang="en-US" sz="1100" dirty="0"/>
                <a:t>RISE</a:t>
              </a:r>
              <a:r>
                <a:rPr lang="en-US" sz="1050" dirty="0"/>
                <a:t> </a:t>
              </a:r>
              <a:r>
                <a:rPr lang="en-US" sz="1100" dirty="0"/>
                <a:t>Engineer</a:t>
              </a:r>
              <a:endParaRPr lang="en-US" sz="1050" dirty="0"/>
            </a:p>
            <a:p>
              <a:pPr algn="ctr"/>
              <a:r>
                <a:rPr lang="en-US" sz="1100" i="1" dirty="0"/>
                <a:t>Materials</a:t>
              </a:r>
              <a:r>
                <a:rPr lang="en-US" sz="1050" i="1" dirty="0"/>
                <a:t> </a:t>
              </a:r>
              <a:r>
                <a:rPr lang="en-US" sz="1100" i="1" dirty="0"/>
                <a:t>Science</a:t>
              </a:r>
              <a:endParaRPr lang="en-US" sz="1050" i="1" dirty="0"/>
            </a:p>
          </p:txBody>
        </p:sp>
      </p:grpSp>
      <p:sp>
        <p:nvSpPr>
          <p:cNvPr id="48" name="Content Placeholder 2">
            <a:extLst>
              <a:ext uri="{FF2B5EF4-FFF2-40B4-BE49-F238E27FC236}">
                <a16:creationId xmlns:a16="http://schemas.microsoft.com/office/drawing/2014/main" id="{41AF7668-7D9E-547A-A1C7-CC00C6883C94}"/>
              </a:ext>
            </a:extLst>
          </p:cNvPr>
          <p:cNvSpPr>
            <a:spLocks noGrp="1"/>
          </p:cNvSpPr>
          <p:nvPr>
            <p:ph idx="1"/>
          </p:nvPr>
        </p:nvSpPr>
        <p:spPr>
          <a:xfrm>
            <a:off x="568960" y="1560490"/>
            <a:ext cx="8521945" cy="2304751"/>
          </a:xfrm>
          <a:noFill/>
        </p:spPr>
        <p:txBody>
          <a:bodyPr vert="horz" lIns="91440" tIns="45720" rIns="91440" bIns="45720" rtlCol="0" anchor="t">
            <a:noAutofit/>
          </a:bodyPr>
          <a:lstStyle/>
          <a:p>
            <a:pPr marL="0" indent="0">
              <a:lnSpc>
                <a:spcPct val="100000"/>
              </a:lnSpc>
              <a:buNone/>
            </a:pPr>
            <a:r>
              <a:rPr lang="en-US" sz="2400" dirty="0">
                <a:latin typeface="Verdana" panose="020B0604030504040204" pitchFamily="34" charset="0"/>
                <a:ea typeface="Verdana" panose="020B0604030504040204" pitchFamily="34" charset="0"/>
                <a:cs typeface="Verdana" panose="020B0604030504040204" pitchFamily="34" charset="0"/>
              </a:rPr>
              <a:t>RISE is a team of ICDS computational scientists and software engineers that merge advanced computing concepts to a broad spectrum of research projects.</a:t>
            </a:r>
          </a:p>
          <a:p>
            <a:pPr marL="0" indent="0">
              <a:lnSpc>
                <a:spcPct val="100000"/>
              </a:lnSpc>
              <a:buNone/>
            </a:pPr>
            <a:r>
              <a:rPr lang="en-US" sz="2400" dirty="0">
                <a:latin typeface="Verdana" panose="020B0604030504040204" pitchFamily="34" charset="0"/>
                <a:ea typeface="Verdana" panose="020B0604030504040204" pitchFamily="34" charset="0"/>
                <a:cs typeface="Verdana" panose="020B0604030504040204" pitchFamily="34" charset="0"/>
              </a:rPr>
              <a:t>Currently 13 Full Time PhD and Masters level domain specialists</a:t>
            </a:r>
          </a:p>
          <a:p>
            <a:pPr marL="0" indent="0">
              <a:lnSpc>
                <a:spcPct val="100000"/>
              </a:lnSpc>
              <a:buNone/>
            </a:pPr>
            <a:r>
              <a:rPr lang="en-US" sz="2400" dirty="0">
                <a:latin typeface="Verdana" panose="020B0604030504040204" pitchFamily="34" charset="0"/>
                <a:ea typeface="Verdana" panose="020B0604030504040204" pitchFamily="34" charset="0"/>
                <a:cs typeface="Verdana" panose="020B0604030504040204" pitchFamily="34" charset="0"/>
                <a:hlinkClick r:id="rId4"/>
              </a:rPr>
              <a:t>https://www.icds.psu.edu/computing-services/rise/</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grpSp>
        <p:nvGrpSpPr>
          <p:cNvPr id="40" name="Group 39">
            <a:extLst>
              <a:ext uri="{FF2B5EF4-FFF2-40B4-BE49-F238E27FC236}">
                <a16:creationId xmlns:a16="http://schemas.microsoft.com/office/drawing/2014/main" id="{6E62371D-23CE-3D0D-1472-B56AE8CBA504}"/>
              </a:ext>
            </a:extLst>
          </p:cNvPr>
          <p:cNvGrpSpPr/>
          <p:nvPr/>
        </p:nvGrpSpPr>
        <p:grpSpPr>
          <a:xfrm>
            <a:off x="10456763" y="4345125"/>
            <a:ext cx="1600200" cy="1763056"/>
            <a:chOff x="6089118" y="3541993"/>
            <a:chExt cx="1600200" cy="1763056"/>
          </a:xfrm>
        </p:grpSpPr>
        <p:pic>
          <p:nvPicPr>
            <p:cNvPr id="10" name="Picture 9" descr="A person smiling for the picture&#10;&#10;Description automatically generated with medium confidence">
              <a:extLst>
                <a:ext uri="{FF2B5EF4-FFF2-40B4-BE49-F238E27FC236}">
                  <a16:creationId xmlns:a16="http://schemas.microsoft.com/office/drawing/2014/main" id="{64DAAE21-5E6C-6565-B9EA-76011BCCB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718" y="3541993"/>
              <a:ext cx="1143000" cy="1143000"/>
            </a:xfrm>
            <a:prstGeom prst="rect">
              <a:avLst/>
            </a:prstGeom>
            <a:solidFill>
              <a:schemeClr val="bg1"/>
            </a:solidFill>
          </p:spPr>
        </p:pic>
        <p:sp>
          <p:nvSpPr>
            <p:cNvPr id="11" name="TextBox 8">
              <a:extLst>
                <a:ext uri="{FF2B5EF4-FFF2-40B4-BE49-F238E27FC236}">
                  <a16:creationId xmlns:a16="http://schemas.microsoft.com/office/drawing/2014/main" id="{BF2D0296-B336-FA39-97C4-4CE8EE4683A4}"/>
                </a:ext>
              </a:extLst>
            </p:cNvPr>
            <p:cNvSpPr txBox="1"/>
            <p:nvPr/>
          </p:nvSpPr>
          <p:spPr>
            <a:xfrm>
              <a:off x="6089118" y="4689496"/>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Dr. Justin Petucci</a:t>
              </a:r>
            </a:p>
            <a:p>
              <a:pPr algn="ctr"/>
              <a:r>
                <a:rPr lang="en-US" sz="1100" dirty="0"/>
                <a:t>RISE Engineer</a:t>
              </a:r>
            </a:p>
            <a:p>
              <a:pPr algn="ctr"/>
              <a:r>
                <a:rPr lang="en-US" sz="1100" i="1" dirty="0"/>
                <a:t>Machine Learning</a:t>
              </a:r>
              <a:endParaRPr lang="en-US" sz="1200" dirty="0"/>
            </a:p>
          </p:txBody>
        </p:sp>
      </p:grpSp>
      <p:grpSp>
        <p:nvGrpSpPr>
          <p:cNvPr id="35" name="Group 34">
            <a:extLst>
              <a:ext uri="{FF2B5EF4-FFF2-40B4-BE49-F238E27FC236}">
                <a16:creationId xmlns:a16="http://schemas.microsoft.com/office/drawing/2014/main" id="{4D6A351E-96F4-47FB-8BBA-85547C05BFB7}"/>
              </a:ext>
            </a:extLst>
          </p:cNvPr>
          <p:cNvGrpSpPr/>
          <p:nvPr/>
        </p:nvGrpSpPr>
        <p:grpSpPr>
          <a:xfrm>
            <a:off x="3068744" y="4345125"/>
            <a:ext cx="1600200" cy="1753248"/>
            <a:chOff x="5977870" y="1061236"/>
            <a:chExt cx="1600200" cy="1753248"/>
          </a:xfrm>
        </p:grpSpPr>
        <p:sp>
          <p:nvSpPr>
            <p:cNvPr id="12" name="TextBox 20">
              <a:extLst>
                <a:ext uri="{FF2B5EF4-FFF2-40B4-BE49-F238E27FC236}">
                  <a16:creationId xmlns:a16="http://schemas.microsoft.com/office/drawing/2014/main" id="{93A368FB-296C-C72B-2B61-53E240BDFA2F}"/>
                </a:ext>
              </a:extLst>
            </p:cNvPr>
            <p:cNvSpPr txBox="1"/>
            <p:nvPr/>
          </p:nvSpPr>
          <p:spPr>
            <a:xfrm>
              <a:off x="5977870" y="2198931"/>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Dr. Patrick Dudas</a:t>
              </a:r>
            </a:p>
            <a:p>
              <a:pPr algn="ctr"/>
              <a:r>
                <a:rPr lang="en-US" sz="1100" dirty="0"/>
                <a:t>Interim CIE Director</a:t>
              </a:r>
              <a:endParaRPr lang="en-US" sz="1100" dirty="0">
                <a:cs typeface="Calibri"/>
              </a:endParaRPr>
            </a:p>
            <a:p>
              <a:pPr algn="ctr"/>
              <a:r>
                <a:rPr lang="en-US" sz="1100" i="1" dirty="0"/>
                <a:t>Data Visualization</a:t>
              </a:r>
              <a:endParaRPr lang="en-US" sz="1100" i="1" dirty="0">
                <a:cs typeface="Calibri"/>
              </a:endParaRPr>
            </a:p>
          </p:txBody>
        </p:sp>
        <p:pic>
          <p:nvPicPr>
            <p:cNvPr id="13" name="Picture 12" descr="A person with a beard&#10;&#10;Description automatically generated with medium confidence">
              <a:extLst>
                <a:ext uri="{FF2B5EF4-FFF2-40B4-BE49-F238E27FC236}">
                  <a16:creationId xmlns:a16="http://schemas.microsoft.com/office/drawing/2014/main" id="{B382C05F-F0C3-C59B-6F5E-013C8CF4B278}"/>
                </a:ext>
              </a:extLst>
            </p:cNvPr>
            <p:cNvPicPr>
              <a:picLocks noChangeAspect="1"/>
            </p:cNvPicPr>
            <p:nvPr/>
          </p:nvPicPr>
          <p:blipFill>
            <a:blip r:embed="rId6"/>
            <a:stretch>
              <a:fillRect/>
            </a:stretch>
          </p:blipFill>
          <p:spPr>
            <a:xfrm>
              <a:off x="6206470" y="1061236"/>
              <a:ext cx="1143000" cy="1143000"/>
            </a:xfrm>
            <a:prstGeom prst="rect">
              <a:avLst/>
            </a:prstGeom>
            <a:solidFill>
              <a:schemeClr val="bg1"/>
            </a:solidFill>
          </p:spPr>
        </p:pic>
      </p:grpSp>
      <p:grpSp>
        <p:nvGrpSpPr>
          <p:cNvPr id="34" name="Group 33">
            <a:extLst>
              <a:ext uri="{FF2B5EF4-FFF2-40B4-BE49-F238E27FC236}">
                <a16:creationId xmlns:a16="http://schemas.microsoft.com/office/drawing/2014/main" id="{B2687369-FC51-4B36-BC9E-8BF7E6B7CC5C}"/>
              </a:ext>
            </a:extLst>
          </p:cNvPr>
          <p:cNvGrpSpPr/>
          <p:nvPr/>
        </p:nvGrpSpPr>
        <p:grpSpPr>
          <a:xfrm>
            <a:off x="4551773" y="4345125"/>
            <a:ext cx="1600200" cy="1754141"/>
            <a:chOff x="8009360" y="1069013"/>
            <a:chExt cx="1600200" cy="1754141"/>
          </a:xfrm>
        </p:grpSpPr>
        <p:pic>
          <p:nvPicPr>
            <p:cNvPr id="14" name="Picture 13" descr="A person smiling for the picture&#10;&#10;Description automatically generated with medium confidence">
              <a:extLst>
                <a:ext uri="{FF2B5EF4-FFF2-40B4-BE49-F238E27FC236}">
                  <a16:creationId xmlns:a16="http://schemas.microsoft.com/office/drawing/2014/main" id="{5DAF8EB8-FBD7-2D14-BF27-953A0FEEB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960" y="1069013"/>
              <a:ext cx="1143000" cy="1143000"/>
            </a:xfrm>
            <a:prstGeom prst="rect">
              <a:avLst/>
            </a:prstGeom>
            <a:solidFill>
              <a:schemeClr val="bg1"/>
            </a:solidFill>
          </p:spPr>
        </p:pic>
        <p:sp>
          <p:nvSpPr>
            <p:cNvPr id="16" name="TextBox 11">
              <a:extLst>
                <a:ext uri="{FF2B5EF4-FFF2-40B4-BE49-F238E27FC236}">
                  <a16:creationId xmlns:a16="http://schemas.microsoft.com/office/drawing/2014/main" id="{F68F19E1-6FE7-8C9D-6C92-F2D4824AA3D4}"/>
                </a:ext>
              </a:extLst>
            </p:cNvPr>
            <p:cNvSpPr txBox="1"/>
            <p:nvPr/>
          </p:nvSpPr>
          <p:spPr>
            <a:xfrm>
              <a:off x="8009360" y="2207601"/>
              <a:ext cx="1600200"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Dave McLaughlin</a:t>
              </a:r>
            </a:p>
            <a:p>
              <a:pPr algn="ctr"/>
              <a:r>
                <a:rPr lang="en-US" sz="1100" dirty="0"/>
                <a:t>RISE Engineer</a:t>
              </a:r>
            </a:p>
            <a:p>
              <a:pPr algn="ctr"/>
              <a:r>
                <a:rPr lang="en-US" sz="1100" i="1" dirty="0"/>
                <a:t>Data Visualization</a:t>
              </a:r>
            </a:p>
          </p:txBody>
        </p:sp>
      </p:grpSp>
      <p:grpSp>
        <p:nvGrpSpPr>
          <p:cNvPr id="41" name="Group 40">
            <a:extLst>
              <a:ext uri="{FF2B5EF4-FFF2-40B4-BE49-F238E27FC236}">
                <a16:creationId xmlns:a16="http://schemas.microsoft.com/office/drawing/2014/main" id="{C2E4D0A0-C356-67B8-E7A4-6500D4C92F83}"/>
              </a:ext>
            </a:extLst>
          </p:cNvPr>
          <p:cNvGrpSpPr/>
          <p:nvPr/>
        </p:nvGrpSpPr>
        <p:grpSpPr>
          <a:xfrm>
            <a:off x="10395982" y="2439891"/>
            <a:ext cx="1600200" cy="1767061"/>
            <a:chOff x="7967349" y="3541993"/>
            <a:chExt cx="1600200" cy="1767061"/>
          </a:xfrm>
        </p:grpSpPr>
        <p:pic>
          <p:nvPicPr>
            <p:cNvPr id="15" name="Picture 14" descr="A person wearing glasses&#10;&#10;Description automatically generated with medium confidence">
              <a:extLst>
                <a:ext uri="{FF2B5EF4-FFF2-40B4-BE49-F238E27FC236}">
                  <a16:creationId xmlns:a16="http://schemas.microsoft.com/office/drawing/2014/main" id="{3871B862-B096-9FF0-3C17-D356BDB13D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5949" y="3541993"/>
              <a:ext cx="1143000" cy="1143000"/>
            </a:xfrm>
            <a:prstGeom prst="rect">
              <a:avLst/>
            </a:prstGeom>
            <a:solidFill>
              <a:schemeClr val="bg1"/>
            </a:solidFill>
          </p:spPr>
        </p:pic>
        <p:sp>
          <p:nvSpPr>
            <p:cNvPr id="17" name="TextBox 12">
              <a:extLst>
                <a:ext uri="{FF2B5EF4-FFF2-40B4-BE49-F238E27FC236}">
                  <a16:creationId xmlns:a16="http://schemas.microsoft.com/office/drawing/2014/main" id="{807531DB-900B-46EC-F87E-B9243F807778}"/>
                </a:ext>
              </a:extLst>
            </p:cNvPr>
            <p:cNvSpPr txBox="1"/>
            <p:nvPr/>
          </p:nvSpPr>
          <p:spPr>
            <a:xfrm>
              <a:off x="7967349" y="4693501"/>
              <a:ext cx="1600200"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Dr. Danying Shao</a:t>
              </a:r>
            </a:p>
            <a:p>
              <a:pPr algn="ctr"/>
              <a:r>
                <a:rPr lang="en-US" sz="1100" dirty="0"/>
                <a:t>RISE Engineer</a:t>
              </a:r>
            </a:p>
            <a:p>
              <a:pPr algn="ctr"/>
              <a:r>
                <a:rPr lang="en-US" sz="1100" i="1" dirty="0"/>
                <a:t>Computational Biology</a:t>
              </a:r>
            </a:p>
          </p:txBody>
        </p:sp>
      </p:grpSp>
      <p:grpSp>
        <p:nvGrpSpPr>
          <p:cNvPr id="33" name="Group 32">
            <a:extLst>
              <a:ext uri="{FF2B5EF4-FFF2-40B4-BE49-F238E27FC236}">
                <a16:creationId xmlns:a16="http://schemas.microsoft.com/office/drawing/2014/main" id="{8D92B3B1-BBEF-7A2A-AEF8-36599C331A32}"/>
              </a:ext>
            </a:extLst>
          </p:cNvPr>
          <p:cNvGrpSpPr/>
          <p:nvPr/>
        </p:nvGrpSpPr>
        <p:grpSpPr>
          <a:xfrm>
            <a:off x="6034802" y="4345125"/>
            <a:ext cx="1600200" cy="1748504"/>
            <a:chOff x="9921745" y="1061237"/>
            <a:chExt cx="1600200" cy="1748504"/>
          </a:xfrm>
        </p:grpSpPr>
        <p:pic>
          <p:nvPicPr>
            <p:cNvPr id="18" name="Picture 17" descr="A person smiling for the picture&#10;&#10;Description automatically generated with medium confidence">
              <a:extLst>
                <a:ext uri="{FF2B5EF4-FFF2-40B4-BE49-F238E27FC236}">
                  <a16:creationId xmlns:a16="http://schemas.microsoft.com/office/drawing/2014/main" id="{E0BC4948-2285-2EE5-8EA6-F3D18750EA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0345" y="1061237"/>
              <a:ext cx="1143000" cy="1143000"/>
            </a:xfrm>
            <a:prstGeom prst="rect">
              <a:avLst/>
            </a:prstGeom>
            <a:solidFill>
              <a:schemeClr val="bg1"/>
            </a:solidFill>
          </p:spPr>
        </p:pic>
        <p:sp>
          <p:nvSpPr>
            <p:cNvPr id="19" name="TextBox 15">
              <a:extLst>
                <a:ext uri="{FF2B5EF4-FFF2-40B4-BE49-F238E27FC236}">
                  <a16:creationId xmlns:a16="http://schemas.microsoft.com/office/drawing/2014/main" id="{BEDE18DA-FF82-F662-88F6-D2003514635A}"/>
                </a:ext>
              </a:extLst>
            </p:cNvPr>
            <p:cNvSpPr txBox="1"/>
            <p:nvPr/>
          </p:nvSpPr>
          <p:spPr>
            <a:xfrm>
              <a:off x="9921745" y="2194188"/>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Diego Menendez</a:t>
              </a:r>
            </a:p>
            <a:p>
              <a:pPr algn="ctr"/>
              <a:r>
                <a:rPr lang="en-US" sz="1100" dirty="0"/>
                <a:t>RISE Engineer</a:t>
              </a:r>
            </a:p>
            <a:p>
              <a:pPr algn="ctr"/>
              <a:r>
                <a:rPr lang="en-US" sz="1100" i="1" dirty="0"/>
                <a:t>Software Engineering</a:t>
              </a:r>
              <a:endParaRPr lang="en-US" sz="1100" i="1" dirty="0">
                <a:cs typeface="Calibri"/>
              </a:endParaRPr>
            </a:p>
          </p:txBody>
        </p:sp>
      </p:grpSp>
      <p:grpSp>
        <p:nvGrpSpPr>
          <p:cNvPr id="38" name="Group 37">
            <a:extLst>
              <a:ext uri="{FF2B5EF4-FFF2-40B4-BE49-F238E27FC236}">
                <a16:creationId xmlns:a16="http://schemas.microsoft.com/office/drawing/2014/main" id="{5AADB8CF-5553-419E-EF46-7795052DDC4E}"/>
              </a:ext>
            </a:extLst>
          </p:cNvPr>
          <p:cNvGrpSpPr/>
          <p:nvPr/>
        </p:nvGrpSpPr>
        <p:grpSpPr>
          <a:xfrm>
            <a:off x="7490705" y="4345125"/>
            <a:ext cx="1600200" cy="1757013"/>
            <a:chOff x="2165501" y="3541993"/>
            <a:chExt cx="1600200" cy="1757013"/>
          </a:xfrm>
        </p:grpSpPr>
        <p:pic>
          <p:nvPicPr>
            <p:cNvPr id="23" name="Picture 22" descr="A person wearing glasses&#10;&#10;Description automatically generated with medium confidence">
              <a:extLst>
                <a:ext uri="{FF2B5EF4-FFF2-40B4-BE49-F238E27FC236}">
                  <a16:creationId xmlns:a16="http://schemas.microsoft.com/office/drawing/2014/main" id="{90436AD6-4D47-645E-DE25-DE5E16877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4101" y="3541993"/>
              <a:ext cx="1143000" cy="1143000"/>
            </a:xfrm>
            <a:prstGeom prst="rect">
              <a:avLst/>
            </a:prstGeom>
            <a:solidFill>
              <a:schemeClr val="bg1"/>
            </a:solidFill>
          </p:spPr>
        </p:pic>
        <p:sp>
          <p:nvSpPr>
            <p:cNvPr id="24" name="TextBox 19">
              <a:extLst>
                <a:ext uri="{FF2B5EF4-FFF2-40B4-BE49-F238E27FC236}">
                  <a16:creationId xmlns:a16="http://schemas.microsoft.com/office/drawing/2014/main" id="{4CBA3113-4386-FAEC-0254-E283BE22DD7F}"/>
                </a:ext>
              </a:extLst>
            </p:cNvPr>
            <p:cNvSpPr txBox="1"/>
            <p:nvPr/>
          </p:nvSpPr>
          <p:spPr>
            <a:xfrm>
              <a:off x="2165501" y="4683453"/>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Jeff Nucciarone</a:t>
              </a:r>
            </a:p>
            <a:p>
              <a:pPr algn="ctr"/>
              <a:r>
                <a:rPr lang="en-US" sz="1100" dirty="0"/>
                <a:t>RISE Engineer </a:t>
              </a:r>
            </a:p>
            <a:p>
              <a:pPr algn="ctr"/>
              <a:r>
                <a:rPr lang="en-US" sz="1100" i="1" dirty="0"/>
                <a:t>Parallelization</a:t>
              </a:r>
              <a:endParaRPr lang="en-US" sz="1100" i="1" dirty="0">
                <a:cs typeface="Calibri"/>
              </a:endParaRPr>
            </a:p>
          </p:txBody>
        </p:sp>
      </p:grpSp>
      <p:grpSp>
        <p:nvGrpSpPr>
          <p:cNvPr id="36" name="Group 35">
            <a:extLst>
              <a:ext uri="{FF2B5EF4-FFF2-40B4-BE49-F238E27FC236}">
                <a16:creationId xmlns:a16="http://schemas.microsoft.com/office/drawing/2014/main" id="{19D0EA34-4579-A886-6D1D-DB3BCE4EED9B}"/>
              </a:ext>
            </a:extLst>
          </p:cNvPr>
          <p:cNvGrpSpPr/>
          <p:nvPr/>
        </p:nvGrpSpPr>
        <p:grpSpPr>
          <a:xfrm>
            <a:off x="1585715" y="4345125"/>
            <a:ext cx="1600200" cy="1761208"/>
            <a:chOff x="4164317" y="1083832"/>
            <a:chExt cx="1600200" cy="1761208"/>
          </a:xfrm>
        </p:grpSpPr>
        <p:pic>
          <p:nvPicPr>
            <p:cNvPr id="25" name="Picture 44">
              <a:extLst>
                <a:ext uri="{FF2B5EF4-FFF2-40B4-BE49-F238E27FC236}">
                  <a16:creationId xmlns:a16="http://schemas.microsoft.com/office/drawing/2014/main" id="{A67E8CB1-8134-6F2F-8731-0892E5A23EC7}"/>
                </a:ext>
              </a:extLst>
            </p:cNvPr>
            <p:cNvPicPr>
              <a:picLocks noChangeAspect="1"/>
            </p:cNvPicPr>
            <p:nvPr/>
          </p:nvPicPr>
          <p:blipFill>
            <a:blip r:embed="rId11"/>
            <a:stretch>
              <a:fillRect/>
            </a:stretch>
          </p:blipFill>
          <p:spPr>
            <a:xfrm>
              <a:off x="4389862" y="1083832"/>
              <a:ext cx="1149111" cy="1143000"/>
            </a:xfrm>
            <a:prstGeom prst="rect">
              <a:avLst/>
            </a:prstGeom>
          </p:spPr>
        </p:pic>
        <p:sp>
          <p:nvSpPr>
            <p:cNvPr id="26" name="TextBox 7">
              <a:extLst>
                <a:ext uri="{FF2B5EF4-FFF2-40B4-BE49-F238E27FC236}">
                  <a16:creationId xmlns:a16="http://schemas.microsoft.com/office/drawing/2014/main" id="{4780A8EA-951D-4052-ABF1-F3B1BEA30EFE}"/>
                </a:ext>
              </a:extLst>
            </p:cNvPr>
            <p:cNvSpPr txBox="1"/>
            <p:nvPr/>
          </p:nvSpPr>
          <p:spPr>
            <a:xfrm>
              <a:off x="4164317" y="2229487"/>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Dr. Simon Delattre</a:t>
              </a:r>
              <a:endParaRPr lang="en-US" sz="1200" b="1" dirty="0">
                <a:cs typeface="Calibri"/>
              </a:endParaRPr>
            </a:p>
            <a:p>
              <a:pPr algn="ctr"/>
              <a:r>
                <a:rPr lang="en-US" sz="1100" dirty="0"/>
                <a:t>RISE</a:t>
              </a:r>
              <a:r>
                <a:rPr lang="en-US" sz="1050" dirty="0"/>
                <a:t> </a:t>
              </a:r>
              <a:r>
                <a:rPr lang="en-US" sz="1100" dirty="0"/>
                <a:t>Engineer</a:t>
              </a:r>
              <a:endParaRPr lang="en-US" sz="1050" dirty="0"/>
            </a:p>
            <a:p>
              <a:pPr algn="ctr"/>
              <a:r>
                <a:rPr lang="en-US" sz="1100" i="1" dirty="0"/>
                <a:t>Machine Learning</a:t>
              </a:r>
              <a:endParaRPr lang="en-US" sz="1100" i="1" dirty="0">
                <a:cs typeface="Calibri"/>
              </a:endParaRPr>
            </a:p>
          </p:txBody>
        </p:sp>
      </p:grpSp>
      <p:sp>
        <p:nvSpPr>
          <p:cNvPr id="5" name="Title 1">
            <a:extLst>
              <a:ext uri="{FF2B5EF4-FFF2-40B4-BE49-F238E27FC236}">
                <a16:creationId xmlns:a16="http://schemas.microsoft.com/office/drawing/2014/main" id="{CD4C43ED-BC5C-9A1C-F466-C341C92FFD28}"/>
              </a:ext>
            </a:extLst>
          </p:cNvPr>
          <p:cNvSpPr txBox="1">
            <a:spLocks/>
          </p:cNvSpPr>
          <p:nvPr/>
        </p:nvSpPr>
        <p:spPr>
          <a:xfrm>
            <a:off x="540000" y="509107"/>
            <a:ext cx="8388000" cy="484988"/>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0" dirty="0">
                <a:latin typeface="Verdana" panose="020B0604030504040204" pitchFamily="34" charset="0"/>
                <a:ea typeface="Verdana" panose="020B0604030504040204" pitchFamily="34" charset="0"/>
                <a:cs typeface="Verdana" panose="020B0604030504040204" pitchFamily="34" charset="0"/>
              </a:rPr>
              <a:t>Research Engagement: the PSU RISE Team</a:t>
            </a:r>
          </a:p>
        </p:txBody>
      </p:sp>
      <p:cxnSp>
        <p:nvCxnSpPr>
          <p:cNvPr id="21" name="Straight Connector 20">
            <a:extLst>
              <a:ext uri="{FF2B5EF4-FFF2-40B4-BE49-F238E27FC236}">
                <a16:creationId xmlns:a16="http://schemas.microsoft.com/office/drawing/2014/main" id="{3D4A52CB-B071-68DB-1DF1-84C35868F756}"/>
              </a:ext>
            </a:extLst>
          </p:cNvPr>
          <p:cNvCxnSpPr>
            <a:cxnSpLocks/>
          </p:cNvCxnSpPr>
          <p:nvPr/>
        </p:nvCxnSpPr>
        <p:spPr>
          <a:xfrm>
            <a:off x="523373" y="1040344"/>
            <a:ext cx="8404627" cy="0"/>
          </a:xfrm>
          <a:prstGeom prst="line">
            <a:avLst/>
          </a:prstGeom>
          <a:ln w="47625"/>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D9849E5-07FF-88EF-81D0-38446B536F3A}"/>
              </a:ext>
            </a:extLst>
          </p:cNvPr>
          <p:cNvGrpSpPr/>
          <p:nvPr/>
        </p:nvGrpSpPr>
        <p:grpSpPr>
          <a:xfrm>
            <a:off x="8998297" y="2448402"/>
            <a:ext cx="1600200" cy="1752977"/>
            <a:chOff x="5868626" y="446824"/>
            <a:chExt cx="1600200" cy="1752977"/>
          </a:xfrm>
        </p:grpSpPr>
        <p:pic>
          <p:nvPicPr>
            <p:cNvPr id="27" name="Picture 26" descr="A person smiling for the camera&#10;&#10;Description automatically generated with medium confidence">
              <a:extLst>
                <a:ext uri="{FF2B5EF4-FFF2-40B4-BE49-F238E27FC236}">
                  <a16:creationId xmlns:a16="http://schemas.microsoft.com/office/drawing/2014/main" id="{8CF76E2F-C5EA-4EA7-86E1-8D157008A69E}"/>
                </a:ext>
              </a:extLst>
            </p:cNvPr>
            <p:cNvPicPr>
              <a:picLocks noChangeAspect="1"/>
            </p:cNvPicPr>
            <p:nvPr/>
          </p:nvPicPr>
          <p:blipFill>
            <a:blip r:embed="rId12"/>
            <a:stretch>
              <a:fillRect/>
            </a:stretch>
          </p:blipFill>
          <p:spPr>
            <a:xfrm>
              <a:off x="6096000" y="446824"/>
              <a:ext cx="1143000" cy="1143000"/>
            </a:xfrm>
            <a:prstGeom prst="rect">
              <a:avLst/>
            </a:prstGeom>
          </p:spPr>
        </p:pic>
        <p:sp>
          <p:nvSpPr>
            <p:cNvPr id="28" name="TextBox 16">
              <a:extLst>
                <a:ext uri="{FF2B5EF4-FFF2-40B4-BE49-F238E27FC236}">
                  <a16:creationId xmlns:a16="http://schemas.microsoft.com/office/drawing/2014/main" id="{6DC67405-01FC-3264-9333-6949BC0EA49D}"/>
                </a:ext>
              </a:extLst>
            </p:cNvPr>
            <p:cNvSpPr txBox="1"/>
            <p:nvPr/>
          </p:nvSpPr>
          <p:spPr>
            <a:xfrm>
              <a:off x="5868626" y="1584248"/>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Clayton Colson</a:t>
              </a:r>
            </a:p>
            <a:p>
              <a:pPr algn="ctr"/>
              <a:r>
                <a:rPr lang="en-US" sz="1100" dirty="0"/>
                <a:t>RISE Engineer</a:t>
              </a:r>
            </a:p>
            <a:p>
              <a:pPr algn="ctr"/>
              <a:r>
                <a:rPr lang="en-US" sz="1100" i="1" dirty="0"/>
                <a:t>Immersive Experiences</a:t>
              </a:r>
              <a:endParaRPr lang="en-US" sz="1100" i="1" dirty="0">
                <a:cs typeface="Calibri"/>
              </a:endParaRPr>
            </a:p>
          </p:txBody>
        </p:sp>
      </p:grpSp>
      <p:grpSp>
        <p:nvGrpSpPr>
          <p:cNvPr id="39" name="Group 38">
            <a:extLst>
              <a:ext uri="{FF2B5EF4-FFF2-40B4-BE49-F238E27FC236}">
                <a16:creationId xmlns:a16="http://schemas.microsoft.com/office/drawing/2014/main" id="{B1F9A19D-04C7-5154-FF91-3FDE37283398}"/>
              </a:ext>
            </a:extLst>
          </p:cNvPr>
          <p:cNvGrpSpPr/>
          <p:nvPr/>
        </p:nvGrpSpPr>
        <p:grpSpPr>
          <a:xfrm>
            <a:off x="9023330" y="509107"/>
            <a:ext cx="1514774" cy="1749388"/>
            <a:chOff x="4160095" y="3541993"/>
            <a:chExt cx="1014314" cy="1202553"/>
          </a:xfrm>
        </p:grpSpPr>
        <p:pic>
          <p:nvPicPr>
            <p:cNvPr id="6" name="Picture 5" descr="A person smiling for the camera&#10;&#10;Description automatically generated with low confidence">
              <a:extLst>
                <a:ext uri="{FF2B5EF4-FFF2-40B4-BE49-F238E27FC236}">
                  <a16:creationId xmlns:a16="http://schemas.microsoft.com/office/drawing/2014/main" id="{D355B0A2-7C98-7FC4-3475-39A81290BC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2472" y="3541993"/>
              <a:ext cx="785714" cy="785714"/>
            </a:xfrm>
            <a:prstGeom prst="rect">
              <a:avLst/>
            </a:prstGeom>
            <a:solidFill>
              <a:schemeClr val="bg1"/>
            </a:solidFill>
          </p:spPr>
        </p:pic>
        <p:sp>
          <p:nvSpPr>
            <p:cNvPr id="7" name="TextBox 4">
              <a:extLst>
                <a:ext uri="{FF2B5EF4-FFF2-40B4-BE49-F238E27FC236}">
                  <a16:creationId xmlns:a16="http://schemas.microsoft.com/office/drawing/2014/main" id="{86A912B3-12EA-8BEB-2756-CC8C253A7B51}"/>
                </a:ext>
              </a:extLst>
            </p:cNvPr>
            <p:cNvSpPr txBox="1"/>
            <p:nvPr/>
          </p:nvSpPr>
          <p:spPr>
            <a:xfrm>
              <a:off x="4160095" y="4321406"/>
              <a:ext cx="1014314" cy="4231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Dr. Chuck Pavloski</a:t>
              </a:r>
            </a:p>
            <a:p>
              <a:pPr algn="ctr"/>
              <a:r>
                <a:rPr lang="en-US" sz="1100" dirty="0"/>
                <a:t>RISE Team Lead</a:t>
              </a:r>
            </a:p>
            <a:p>
              <a:pPr algn="ctr"/>
              <a:r>
                <a:rPr lang="en-US" sz="1100" i="1" dirty="0"/>
                <a:t>Earth Sciences</a:t>
              </a:r>
              <a:endParaRPr lang="en-US" sz="1100" i="1" dirty="0">
                <a:cs typeface="Calibri"/>
              </a:endParaRPr>
            </a:p>
          </p:txBody>
        </p:sp>
      </p:grpSp>
      <p:grpSp>
        <p:nvGrpSpPr>
          <p:cNvPr id="42" name="Group 41">
            <a:extLst>
              <a:ext uri="{FF2B5EF4-FFF2-40B4-BE49-F238E27FC236}">
                <a16:creationId xmlns:a16="http://schemas.microsoft.com/office/drawing/2014/main" id="{1628E0D5-3C3B-4BC0-16DB-829BCCDE63B5}"/>
              </a:ext>
            </a:extLst>
          </p:cNvPr>
          <p:cNvGrpSpPr/>
          <p:nvPr/>
        </p:nvGrpSpPr>
        <p:grpSpPr>
          <a:xfrm>
            <a:off x="10396800" y="514336"/>
            <a:ext cx="1600200" cy="1757013"/>
            <a:chOff x="9999680" y="3541993"/>
            <a:chExt cx="1600200" cy="1757013"/>
          </a:xfrm>
        </p:grpSpPr>
        <p:pic>
          <p:nvPicPr>
            <p:cNvPr id="29" name="Picture 50">
              <a:extLst>
                <a:ext uri="{FF2B5EF4-FFF2-40B4-BE49-F238E27FC236}">
                  <a16:creationId xmlns:a16="http://schemas.microsoft.com/office/drawing/2014/main" id="{93989F19-8D1B-D834-89F3-E20264F776D4}"/>
                </a:ext>
              </a:extLst>
            </p:cNvPr>
            <p:cNvPicPr>
              <a:picLocks noChangeAspect="1"/>
            </p:cNvPicPr>
            <p:nvPr/>
          </p:nvPicPr>
          <p:blipFill>
            <a:blip r:embed="rId14"/>
            <a:stretch>
              <a:fillRect/>
            </a:stretch>
          </p:blipFill>
          <p:spPr>
            <a:xfrm>
              <a:off x="10223256" y="3541993"/>
              <a:ext cx="1151413" cy="1143000"/>
            </a:xfrm>
            <a:prstGeom prst="rect">
              <a:avLst/>
            </a:prstGeom>
          </p:spPr>
        </p:pic>
        <p:sp>
          <p:nvSpPr>
            <p:cNvPr id="20" name="TextBox 16">
              <a:extLst>
                <a:ext uri="{FF2B5EF4-FFF2-40B4-BE49-F238E27FC236}">
                  <a16:creationId xmlns:a16="http://schemas.microsoft.com/office/drawing/2014/main" id="{29B8125F-F8FF-D148-B3A7-5A71A1197B02}"/>
                </a:ext>
              </a:extLst>
            </p:cNvPr>
            <p:cNvSpPr txBox="1"/>
            <p:nvPr/>
          </p:nvSpPr>
          <p:spPr>
            <a:xfrm>
              <a:off x="9999680" y="4683453"/>
              <a:ext cx="1600200" cy="6155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Ron Tapia</a:t>
              </a:r>
            </a:p>
            <a:p>
              <a:pPr algn="ctr"/>
              <a:r>
                <a:rPr lang="en-US" sz="1100" dirty="0"/>
                <a:t>RISE Engineer</a:t>
              </a:r>
            </a:p>
            <a:p>
              <a:pPr algn="ctr"/>
              <a:r>
                <a:rPr lang="en-US" sz="1100" i="1" dirty="0"/>
                <a:t>Platform Computing</a:t>
              </a:r>
              <a:endParaRPr lang="en-US" sz="1100" i="1" dirty="0">
                <a:cs typeface="Calibri"/>
              </a:endParaRPr>
            </a:p>
          </p:txBody>
        </p:sp>
      </p:grpSp>
      <p:sp>
        <p:nvSpPr>
          <p:cNvPr id="2" name="Title 1">
            <a:extLst>
              <a:ext uri="{FF2B5EF4-FFF2-40B4-BE49-F238E27FC236}">
                <a16:creationId xmlns:a16="http://schemas.microsoft.com/office/drawing/2014/main" id="{9D181057-0CDB-CF4B-CD7A-6B4E5FA1DA1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Tree>
    <p:extLst>
      <p:ext uri="{BB962C8B-B14F-4D97-AF65-F5344CB8AC3E}">
        <p14:creationId xmlns:p14="http://schemas.microsoft.com/office/powerpoint/2010/main" val="168143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 and Technologies </a:t>
            </a:r>
          </a:p>
          <a:p>
            <a:endParaRPr lang="en-US" sz="2400" dirty="0"/>
          </a:p>
        </p:txBody>
      </p:sp>
      <p:pic>
        <p:nvPicPr>
          <p:cNvPr id="7170" name="Picture 2" descr="Internet2 logo">
            <a:extLst>
              <a:ext uri="{FF2B5EF4-FFF2-40B4-BE49-F238E27FC236}">
                <a16:creationId xmlns:a16="http://schemas.microsoft.com/office/drawing/2014/main" id="{09B4A0EF-EEA8-0351-78FF-E99E05310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0615" y="36576"/>
            <a:ext cx="1509085" cy="1149982"/>
          </a:xfrm>
          <a:prstGeom prst="rect">
            <a:avLst/>
          </a:prstGeom>
          <a:solidFill>
            <a:srgbClr val="008F9E"/>
          </a:solidFill>
        </p:spPr>
      </p:pic>
      <p:sp>
        <p:nvSpPr>
          <p:cNvPr id="7" name="TextBox 6">
            <a:extLst>
              <a:ext uri="{FF2B5EF4-FFF2-40B4-BE49-F238E27FC236}">
                <a16:creationId xmlns:a16="http://schemas.microsoft.com/office/drawing/2014/main" id="{456392F4-D858-D58B-0DF9-68259E2FC519}"/>
              </a:ext>
            </a:extLst>
          </p:cNvPr>
          <p:cNvSpPr txBox="1"/>
          <p:nvPr/>
        </p:nvSpPr>
        <p:spPr>
          <a:xfrm>
            <a:off x="523373" y="5761134"/>
            <a:ext cx="3113096" cy="369332"/>
          </a:xfrm>
          <a:prstGeom prst="rect">
            <a:avLst/>
          </a:prstGeom>
          <a:noFill/>
        </p:spPr>
        <p:txBody>
          <a:bodyPr wrap="none" rtlCol="0">
            <a:spAutoFit/>
          </a:bodyPr>
          <a:lstStyle/>
          <a:p>
            <a:r>
              <a:rPr lang="en-US" dirty="0"/>
              <a:t>CREDIT: </a:t>
            </a:r>
            <a:r>
              <a:rPr lang="en-US" dirty="0">
                <a:hlinkClick r:id="rId4"/>
              </a:rPr>
              <a:t>https://internet2.edu/</a:t>
            </a:r>
            <a:r>
              <a:rPr lang="en-US" dirty="0"/>
              <a:t> </a:t>
            </a:r>
          </a:p>
        </p:txBody>
      </p:sp>
      <p:pic>
        <p:nvPicPr>
          <p:cNvPr id="8" name="Picture 7">
            <a:extLst>
              <a:ext uri="{FF2B5EF4-FFF2-40B4-BE49-F238E27FC236}">
                <a16:creationId xmlns:a16="http://schemas.microsoft.com/office/drawing/2014/main" id="{0EE7FA9D-B023-1CAB-A052-668DF0B2D790}"/>
              </a:ext>
            </a:extLst>
          </p:cNvPr>
          <p:cNvPicPr>
            <a:picLocks noChangeAspect="1"/>
          </p:cNvPicPr>
          <p:nvPr/>
        </p:nvPicPr>
        <p:blipFill rotWithShape="1">
          <a:blip r:embed="rId5"/>
          <a:srcRect l="33513"/>
          <a:stretch/>
        </p:blipFill>
        <p:spPr>
          <a:xfrm>
            <a:off x="6444343" y="1138227"/>
            <a:ext cx="5747657" cy="4988719"/>
          </a:xfrm>
          <a:prstGeom prst="rect">
            <a:avLst/>
          </a:prstGeom>
        </p:spPr>
      </p:pic>
      <p:sp>
        <p:nvSpPr>
          <p:cNvPr id="13" name="TextBox 12">
            <a:extLst>
              <a:ext uri="{FF2B5EF4-FFF2-40B4-BE49-F238E27FC236}">
                <a16:creationId xmlns:a16="http://schemas.microsoft.com/office/drawing/2014/main" id="{6B736BEA-C214-AC75-A24D-1F1D2A250145}"/>
              </a:ext>
            </a:extLst>
          </p:cNvPr>
          <p:cNvSpPr txBox="1"/>
          <p:nvPr/>
        </p:nvSpPr>
        <p:spPr>
          <a:xfrm>
            <a:off x="277792" y="1316926"/>
            <a:ext cx="6166551" cy="4247317"/>
          </a:xfrm>
          <a:prstGeom prst="rect">
            <a:avLst/>
          </a:prstGeom>
          <a:noFill/>
        </p:spPr>
        <p:txBody>
          <a:bodyPr wrap="square">
            <a:spAutoFit/>
          </a:bodyPr>
          <a:lstStyle/>
          <a:p>
            <a:pPr marL="285750" indent="-285750">
              <a:spcAft>
                <a:spcPts val="600"/>
              </a:spcAft>
              <a:buFontTx/>
              <a:buChar char="-"/>
            </a:pPr>
            <a:r>
              <a:rPr lang="en-US" sz="2000" b="1" dirty="0">
                <a:effectLst/>
                <a:latin typeface="Verdana" panose="020B0604030504040204" pitchFamily="34" charset="0"/>
                <a:ea typeface="Verdana" panose="020B0604030504040204" pitchFamily="34" charset="0"/>
                <a:cs typeface="Verdana" panose="020B0604030504040204" pitchFamily="34" charset="0"/>
              </a:rPr>
              <a:t>Internet2 is a community organization</a:t>
            </a:r>
            <a:r>
              <a:rPr lang="en-US" sz="2000" dirty="0">
                <a:effectLst/>
                <a:latin typeface="Verdana" panose="020B0604030504040204" pitchFamily="34" charset="0"/>
                <a:ea typeface="Verdana" panose="020B0604030504040204" pitchFamily="34" charset="0"/>
                <a:cs typeface="Verdana" panose="020B0604030504040204" pitchFamily="34" charset="0"/>
              </a:rPr>
              <a:t>: Higher education and Research institutions - Government entities, corporations and cultural</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effectLst/>
                <a:latin typeface="Verdana" panose="020B0604030504040204" pitchFamily="34" charset="0"/>
                <a:ea typeface="Verdana" panose="020B0604030504040204" pitchFamily="34" charset="0"/>
                <a:cs typeface="Verdana" panose="020B0604030504040204" pitchFamily="34" charset="0"/>
              </a:rPr>
              <a:t>organizations </a:t>
            </a:r>
          </a:p>
          <a:p>
            <a:pPr marL="285750" indent="-285750">
              <a:spcAft>
                <a:spcPts val="600"/>
              </a:spcAft>
              <a:buFontTx/>
              <a:buChar char="-"/>
            </a:pPr>
            <a:r>
              <a:rPr lang="en-US" sz="2000" b="1" dirty="0">
                <a:effectLst/>
                <a:latin typeface="Verdana" panose="020B0604030504040204" pitchFamily="34" charset="0"/>
                <a:ea typeface="Verdana" panose="020B0604030504040204" pitchFamily="34" charset="0"/>
                <a:cs typeface="Verdana" panose="020B0604030504040204" pitchFamily="34" charset="0"/>
              </a:rPr>
              <a:t>Cyberinfrastructure provider</a:t>
            </a:r>
            <a:r>
              <a:rPr lang="en-US" sz="2000" dirty="0">
                <a:effectLst/>
                <a:latin typeface="Verdana" panose="020B0604030504040204" pitchFamily="34" charset="0"/>
                <a:ea typeface="Verdana" panose="020B0604030504040204" pitchFamily="34" charset="0"/>
                <a:cs typeface="Verdana" panose="020B0604030504040204" pitchFamily="34" charset="0"/>
              </a:rPr>
              <a:t>: secure high-speed network, cloud solutions, research support, services tailored for research</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effectLst/>
                <a:latin typeface="Verdana" panose="020B0604030504040204" pitchFamily="34" charset="0"/>
                <a:ea typeface="Verdana" panose="020B0604030504040204" pitchFamily="34" charset="0"/>
                <a:cs typeface="Verdana" panose="020B0604030504040204" pitchFamily="34" charset="0"/>
              </a:rPr>
              <a:t>and education </a:t>
            </a:r>
          </a:p>
          <a:p>
            <a:pPr marL="285750" indent="-285750">
              <a:buFontTx/>
              <a:buChar char="-"/>
            </a:pPr>
            <a:r>
              <a:rPr lang="en-US" sz="2000" b="1" dirty="0">
                <a:effectLst/>
                <a:latin typeface="Verdana" panose="020B0604030504040204" pitchFamily="34" charset="0"/>
                <a:ea typeface="Verdana" panose="020B0604030504040204" pitchFamily="34" charset="0"/>
                <a:cs typeface="Verdana" panose="020B0604030504040204" pitchFamily="34" charset="0"/>
              </a:rPr>
              <a:t>Through </a:t>
            </a:r>
            <a:r>
              <a:rPr lang="en-US" sz="2000" b="1" dirty="0" err="1">
                <a:effectLst/>
                <a:latin typeface="Verdana" panose="020B0604030504040204" pitchFamily="34" charset="0"/>
                <a:ea typeface="Verdana" panose="020B0604030504040204" pitchFamily="34" charset="0"/>
                <a:cs typeface="Verdana" panose="020B0604030504040204" pitchFamily="34" charset="0"/>
              </a:rPr>
              <a:t>InCommon</a:t>
            </a:r>
            <a:r>
              <a:rPr lang="en-US" sz="2000" dirty="0">
                <a:effectLst/>
                <a:latin typeface="Verdana" panose="020B0604030504040204" pitchFamily="34" charset="0"/>
                <a:ea typeface="Verdana" panose="020B0604030504040204" pitchFamily="34" charset="0"/>
                <a:cs typeface="Verdana" panose="020B0604030504040204" pitchFamily="34" charset="0"/>
              </a:rPr>
              <a:t>: Security and privacy, IAM tools for research and education, single sign-on (SSO) for access to cloud and local research computing</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effectLst/>
                <a:latin typeface="Verdana" panose="020B0604030504040204" pitchFamily="34" charset="0"/>
                <a:ea typeface="Verdana" panose="020B0604030504040204" pitchFamily="34" charset="0"/>
                <a:cs typeface="Verdana" panose="020B0604030504040204" pitchFamily="34" charset="0"/>
              </a:rPr>
              <a:t>services and roaming wi-fi w/ </a:t>
            </a:r>
            <a:r>
              <a:rPr lang="en-US" sz="2000" dirty="0" err="1">
                <a:effectLst/>
                <a:latin typeface="Verdana" panose="020B0604030504040204" pitchFamily="34" charset="0"/>
                <a:ea typeface="Verdana" panose="020B0604030504040204" pitchFamily="34" charset="0"/>
                <a:cs typeface="Verdana" panose="020B0604030504040204" pitchFamily="34" charset="0"/>
              </a:rPr>
              <a:t>eduroam</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89150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 and Technologies </a:t>
            </a:r>
          </a:p>
          <a:p>
            <a:endParaRPr lang="en-US" sz="2400" dirty="0"/>
          </a:p>
        </p:txBody>
      </p:sp>
      <p:pic>
        <p:nvPicPr>
          <p:cNvPr id="7170" name="Picture 2" descr="Internet2 logo">
            <a:extLst>
              <a:ext uri="{FF2B5EF4-FFF2-40B4-BE49-F238E27FC236}">
                <a16:creationId xmlns:a16="http://schemas.microsoft.com/office/drawing/2014/main" id="{09B4A0EF-EEA8-0351-78FF-E99E05310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641" y="1132260"/>
            <a:ext cx="2691899" cy="2051333"/>
          </a:xfrm>
          <a:prstGeom prst="rect">
            <a:avLst/>
          </a:prstGeom>
          <a:solidFill>
            <a:srgbClr val="008F9E"/>
          </a:solidFill>
        </p:spPr>
      </p:pic>
      <p:sp>
        <p:nvSpPr>
          <p:cNvPr id="7" name="TextBox 6">
            <a:extLst>
              <a:ext uri="{FF2B5EF4-FFF2-40B4-BE49-F238E27FC236}">
                <a16:creationId xmlns:a16="http://schemas.microsoft.com/office/drawing/2014/main" id="{456392F4-D858-D58B-0DF9-68259E2FC519}"/>
              </a:ext>
            </a:extLst>
          </p:cNvPr>
          <p:cNvSpPr txBox="1"/>
          <p:nvPr/>
        </p:nvSpPr>
        <p:spPr>
          <a:xfrm>
            <a:off x="523373" y="5761134"/>
            <a:ext cx="3113096" cy="369332"/>
          </a:xfrm>
          <a:prstGeom prst="rect">
            <a:avLst/>
          </a:prstGeom>
          <a:noFill/>
        </p:spPr>
        <p:txBody>
          <a:bodyPr wrap="none" rtlCol="0">
            <a:spAutoFit/>
          </a:bodyPr>
          <a:lstStyle/>
          <a:p>
            <a:r>
              <a:rPr lang="en-US" dirty="0"/>
              <a:t>CREDIT: </a:t>
            </a:r>
            <a:r>
              <a:rPr lang="en-US" dirty="0">
                <a:hlinkClick r:id="rId4"/>
              </a:rPr>
              <a:t>https://internet2.edu/</a:t>
            </a:r>
            <a:r>
              <a:rPr lang="en-US" dirty="0"/>
              <a:t> </a:t>
            </a:r>
          </a:p>
        </p:txBody>
      </p:sp>
      <p:pic>
        <p:nvPicPr>
          <p:cNvPr id="9218" name="Picture 2" descr="Minority Serving Cyberinfrastructure Consortium logo">
            <a:extLst>
              <a:ext uri="{FF2B5EF4-FFF2-40B4-BE49-F238E27FC236}">
                <a16:creationId xmlns:a16="http://schemas.microsoft.com/office/drawing/2014/main" id="{98275AAD-525A-267D-4806-3CCD4BBF8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59" y="1132260"/>
            <a:ext cx="3838194" cy="945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E5C8B5-35F3-C62E-908B-3E1C9208711F}"/>
              </a:ext>
            </a:extLst>
          </p:cNvPr>
          <p:cNvSpPr txBox="1"/>
          <p:nvPr/>
        </p:nvSpPr>
        <p:spPr>
          <a:xfrm>
            <a:off x="6546279" y="3452810"/>
            <a:ext cx="5816467" cy="2677656"/>
          </a:xfrm>
          <a:prstGeom prst="rect">
            <a:avLst/>
          </a:prstGeom>
          <a:noFill/>
        </p:spPr>
        <p:txBody>
          <a:bodyPr wrap="square">
            <a:spAutoFit/>
          </a:bodyPr>
          <a:lstStyle/>
          <a:p>
            <a:r>
              <a:rPr lang="en-US" sz="2400" b="0" i="1" dirty="0">
                <a:solidFill>
                  <a:srgbClr val="01000B"/>
                </a:solidFill>
                <a:effectLst/>
                <a:latin typeface="Verdana" panose="020B0604030504040204" pitchFamily="34" charset="0"/>
                <a:ea typeface="Verdana" panose="020B0604030504040204" pitchFamily="34" charset="0"/>
                <a:cs typeface="Verdana" panose="020B0604030504040204" pitchFamily="34" charset="0"/>
              </a:rPr>
              <a:t>Funding supports accelerating cyberinfrastructure-centric research capacity at historically Black colleges and universities (HBCUs) and tribal colleges and universities (TCUs) through proof-of-concept grants and shared resources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13988A50-B27B-982A-39C5-176291436A6C}"/>
              </a:ext>
            </a:extLst>
          </p:cNvPr>
          <p:cNvSpPr txBox="1"/>
          <p:nvPr/>
        </p:nvSpPr>
        <p:spPr>
          <a:xfrm>
            <a:off x="482924" y="2017112"/>
            <a:ext cx="6923716" cy="2677656"/>
          </a:xfrm>
          <a:prstGeom prst="rect">
            <a:avLst/>
          </a:prstGeom>
          <a:noFill/>
        </p:spPr>
        <p:txBody>
          <a:bodyPr wrap="square">
            <a:spAutoFit/>
          </a:bodyPr>
          <a:lstStyle/>
          <a:p>
            <a:r>
              <a:rPr lang="en-US" sz="2400" b="0" i="0" dirty="0">
                <a:solidFill>
                  <a:srgbClr val="01000B"/>
                </a:solidFill>
                <a:effectLst/>
                <a:latin typeface="Verdana" panose="020B0604030504040204" pitchFamily="34" charset="0"/>
                <a:ea typeface="Verdana" panose="020B0604030504040204" pitchFamily="34" charset="0"/>
                <a:cs typeface="Verdana" panose="020B0604030504040204" pitchFamily="34" charset="0"/>
              </a:rPr>
              <a:t>The Minority Serving – Cyberinfrastructure Consortium (MS-CC) and Internet2 have been awarded a nearly $15 million grant from the National Science Foundation (NSF) to support the acceleration of cyberinfrastructure-centric research capacity at HBCU and TCU campuses.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09324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 and Technologies </a:t>
            </a:r>
          </a:p>
          <a:p>
            <a:endParaRPr lang="en-US" sz="2400" dirty="0"/>
          </a:p>
        </p:txBody>
      </p:sp>
      <p:sp>
        <p:nvSpPr>
          <p:cNvPr id="7" name="TextBox 6">
            <a:extLst>
              <a:ext uri="{FF2B5EF4-FFF2-40B4-BE49-F238E27FC236}">
                <a16:creationId xmlns:a16="http://schemas.microsoft.com/office/drawing/2014/main" id="{456392F4-D858-D58B-0DF9-68259E2FC519}"/>
              </a:ext>
            </a:extLst>
          </p:cNvPr>
          <p:cNvSpPr txBox="1"/>
          <p:nvPr/>
        </p:nvSpPr>
        <p:spPr>
          <a:xfrm>
            <a:off x="523373" y="5817656"/>
            <a:ext cx="3113096" cy="369332"/>
          </a:xfrm>
          <a:prstGeom prst="rect">
            <a:avLst/>
          </a:prstGeom>
          <a:noFill/>
        </p:spPr>
        <p:txBody>
          <a:bodyPr wrap="none" rtlCol="0">
            <a:spAutoFit/>
          </a:bodyPr>
          <a:lstStyle/>
          <a:p>
            <a:r>
              <a:rPr lang="en-US" dirty="0"/>
              <a:t>CREDIT: </a:t>
            </a:r>
            <a:r>
              <a:rPr lang="en-US" dirty="0">
                <a:hlinkClick r:id="rId3"/>
              </a:rPr>
              <a:t>https://internet2.edu/</a:t>
            </a:r>
            <a:r>
              <a:rPr lang="en-US" dirty="0"/>
              <a:t> </a:t>
            </a:r>
          </a:p>
        </p:txBody>
      </p:sp>
      <p:pic>
        <p:nvPicPr>
          <p:cNvPr id="2" name="Picture 1">
            <a:extLst>
              <a:ext uri="{FF2B5EF4-FFF2-40B4-BE49-F238E27FC236}">
                <a16:creationId xmlns:a16="http://schemas.microsoft.com/office/drawing/2014/main" id="{F161AB0D-825C-9DF9-33DC-61A523D928E9}"/>
              </a:ext>
            </a:extLst>
          </p:cNvPr>
          <p:cNvPicPr>
            <a:picLocks noChangeAspect="1"/>
          </p:cNvPicPr>
          <p:nvPr/>
        </p:nvPicPr>
        <p:blipFill>
          <a:blip r:embed="rId4"/>
          <a:stretch>
            <a:fillRect/>
          </a:stretch>
        </p:blipFill>
        <p:spPr>
          <a:xfrm>
            <a:off x="3992543" y="1132868"/>
            <a:ext cx="7641998" cy="4782966"/>
          </a:xfrm>
          <a:prstGeom prst="rect">
            <a:avLst/>
          </a:prstGeom>
        </p:spPr>
      </p:pic>
      <p:pic>
        <p:nvPicPr>
          <p:cNvPr id="7170" name="Picture 2" descr="Internet2 logo">
            <a:extLst>
              <a:ext uri="{FF2B5EF4-FFF2-40B4-BE49-F238E27FC236}">
                <a16:creationId xmlns:a16="http://schemas.microsoft.com/office/drawing/2014/main" id="{09B4A0EF-EEA8-0351-78FF-E99E05310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373" y="1132868"/>
            <a:ext cx="1938148" cy="1476945"/>
          </a:xfrm>
          <a:prstGeom prst="rect">
            <a:avLst/>
          </a:prstGeom>
          <a:solidFill>
            <a:srgbClr val="008F9E"/>
          </a:solidFill>
        </p:spPr>
      </p:pic>
    </p:spTree>
    <p:extLst>
      <p:ext uri="{BB962C8B-B14F-4D97-AF65-F5344CB8AC3E}">
        <p14:creationId xmlns:p14="http://schemas.microsoft.com/office/powerpoint/2010/main" val="297524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Service Providers, and </a:t>
            </a:r>
            <a:r>
              <a:rPr lang="en-US" sz="2400" dirty="0">
                <a:latin typeface="Verdana" panose="020B0604030504040204" pitchFamily="34" charset="0"/>
                <a:ea typeface="Verdana" panose="020B0604030504040204" pitchFamily="34" charset="0"/>
                <a:cs typeface="Verdana" panose="020B0604030504040204" pitchFamily="34" charset="0"/>
              </a:rPr>
              <a:t>Technologies </a:t>
            </a:r>
          </a:p>
          <a:p>
            <a:endParaRPr lang="en-US" sz="2400" dirty="0"/>
          </a:p>
        </p:txBody>
      </p:sp>
      <p:pic>
        <p:nvPicPr>
          <p:cNvPr id="6" name="Picture 5">
            <a:extLst>
              <a:ext uri="{FF2B5EF4-FFF2-40B4-BE49-F238E27FC236}">
                <a16:creationId xmlns:a16="http://schemas.microsoft.com/office/drawing/2014/main" id="{3128A4A4-C49E-522E-184F-FEBA99D62B24}"/>
              </a:ext>
            </a:extLst>
          </p:cNvPr>
          <p:cNvPicPr>
            <a:picLocks noChangeAspect="1"/>
          </p:cNvPicPr>
          <p:nvPr/>
        </p:nvPicPr>
        <p:blipFill>
          <a:blip r:embed="rId3"/>
          <a:stretch>
            <a:fillRect/>
          </a:stretch>
        </p:blipFill>
        <p:spPr>
          <a:xfrm>
            <a:off x="2733173" y="1588792"/>
            <a:ext cx="9458827" cy="4543820"/>
          </a:xfrm>
          <a:prstGeom prst="rect">
            <a:avLst/>
          </a:prstGeom>
        </p:spPr>
      </p:pic>
      <p:pic>
        <p:nvPicPr>
          <p:cNvPr id="7" name="Picture 6">
            <a:extLst>
              <a:ext uri="{FF2B5EF4-FFF2-40B4-BE49-F238E27FC236}">
                <a16:creationId xmlns:a16="http://schemas.microsoft.com/office/drawing/2014/main" id="{6BB5E755-5A42-7609-74B5-71F0F48C9639}"/>
              </a:ext>
            </a:extLst>
          </p:cNvPr>
          <p:cNvPicPr>
            <a:picLocks noChangeAspect="1"/>
          </p:cNvPicPr>
          <p:nvPr/>
        </p:nvPicPr>
        <p:blipFill>
          <a:blip r:embed="rId4"/>
          <a:stretch>
            <a:fillRect/>
          </a:stretch>
        </p:blipFill>
        <p:spPr>
          <a:xfrm>
            <a:off x="8523260" y="1065130"/>
            <a:ext cx="3111281" cy="940734"/>
          </a:xfrm>
          <a:prstGeom prst="rect">
            <a:avLst/>
          </a:prstGeom>
          <a:solidFill>
            <a:schemeClr val="tx1"/>
          </a:solidFill>
        </p:spPr>
      </p:pic>
      <p:pic>
        <p:nvPicPr>
          <p:cNvPr id="8" name="Picture 7">
            <a:extLst>
              <a:ext uri="{FF2B5EF4-FFF2-40B4-BE49-F238E27FC236}">
                <a16:creationId xmlns:a16="http://schemas.microsoft.com/office/drawing/2014/main" id="{1F1F6F5F-7BF6-894C-DCE9-7B90F9985420}"/>
              </a:ext>
            </a:extLst>
          </p:cNvPr>
          <p:cNvPicPr>
            <a:picLocks noChangeAspect="1"/>
          </p:cNvPicPr>
          <p:nvPr/>
        </p:nvPicPr>
        <p:blipFill>
          <a:blip r:embed="rId5"/>
          <a:stretch>
            <a:fillRect/>
          </a:stretch>
        </p:blipFill>
        <p:spPr>
          <a:xfrm>
            <a:off x="-107893" y="2970406"/>
            <a:ext cx="3116036" cy="1780592"/>
          </a:xfrm>
          <a:prstGeom prst="rect">
            <a:avLst/>
          </a:prstGeom>
        </p:spPr>
      </p:pic>
      <p:pic>
        <p:nvPicPr>
          <p:cNvPr id="14" name="Picture 13">
            <a:extLst>
              <a:ext uri="{FF2B5EF4-FFF2-40B4-BE49-F238E27FC236}">
                <a16:creationId xmlns:a16="http://schemas.microsoft.com/office/drawing/2014/main" id="{D7BFE40C-8A61-C0FE-293B-FCD837B895B3}"/>
              </a:ext>
            </a:extLst>
          </p:cNvPr>
          <p:cNvPicPr>
            <a:picLocks noChangeAspect="1"/>
          </p:cNvPicPr>
          <p:nvPr/>
        </p:nvPicPr>
        <p:blipFill>
          <a:blip r:embed="rId6"/>
          <a:stretch>
            <a:fillRect/>
          </a:stretch>
        </p:blipFill>
        <p:spPr>
          <a:xfrm>
            <a:off x="157080" y="4930494"/>
            <a:ext cx="2576093" cy="807176"/>
          </a:xfrm>
          <a:prstGeom prst="rect">
            <a:avLst/>
          </a:prstGeom>
          <a:solidFill>
            <a:schemeClr val="tx1"/>
          </a:solidFill>
        </p:spPr>
      </p:pic>
      <p:pic>
        <p:nvPicPr>
          <p:cNvPr id="16" name="Picture 15">
            <a:extLst>
              <a:ext uri="{FF2B5EF4-FFF2-40B4-BE49-F238E27FC236}">
                <a16:creationId xmlns:a16="http://schemas.microsoft.com/office/drawing/2014/main" id="{94441905-F9E1-BA3A-B40C-5C0BD7CB846E}"/>
              </a:ext>
            </a:extLst>
          </p:cNvPr>
          <p:cNvPicPr>
            <a:picLocks/>
          </p:cNvPicPr>
          <p:nvPr/>
        </p:nvPicPr>
        <p:blipFill>
          <a:blip r:embed="rId7"/>
          <a:stretch>
            <a:fillRect/>
          </a:stretch>
        </p:blipFill>
        <p:spPr>
          <a:xfrm>
            <a:off x="6058679" y="3063710"/>
            <a:ext cx="2628503" cy="1097280"/>
          </a:xfrm>
          <a:prstGeom prst="rect">
            <a:avLst/>
          </a:prstGeom>
          <a:solidFill>
            <a:schemeClr val="bg1"/>
          </a:solidFill>
        </p:spPr>
      </p:pic>
      <p:pic>
        <p:nvPicPr>
          <p:cNvPr id="11270" name="Picture 6">
            <a:extLst>
              <a:ext uri="{FF2B5EF4-FFF2-40B4-BE49-F238E27FC236}">
                <a16:creationId xmlns:a16="http://schemas.microsoft.com/office/drawing/2014/main" id="{ABBD09B5-8F84-5970-0C1A-A940C1C35A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348" y="1092088"/>
            <a:ext cx="38862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171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Service Providers, and </a:t>
            </a:r>
            <a:r>
              <a:rPr lang="en-US" sz="2400" dirty="0">
                <a:latin typeface="Verdana" panose="020B0604030504040204" pitchFamily="34" charset="0"/>
                <a:ea typeface="Verdana" panose="020B0604030504040204" pitchFamily="34" charset="0"/>
                <a:cs typeface="Verdana" panose="020B0604030504040204" pitchFamily="34" charset="0"/>
              </a:rPr>
              <a:t>Technologies </a:t>
            </a:r>
          </a:p>
          <a:p>
            <a:endParaRPr lang="en-US" sz="2400" dirty="0"/>
          </a:p>
        </p:txBody>
      </p:sp>
      <p:pic>
        <p:nvPicPr>
          <p:cNvPr id="2" name="Picture 1">
            <a:extLst>
              <a:ext uri="{FF2B5EF4-FFF2-40B4-BE49-F238E27FC236}">
                <a16:creationId xmlns:a16="http://schemas.microsoft.com/office/drawing/2014/main" id="{9157908C-7313-C5AA-ABFD-0FE5820F6B5D}"/>
              </a:ext>
            </a:extLst>
          </p:cNvPr>
          <p:cNvPicPr>
            <a:picLocks noChangeAspect="1"/>
          </p:cNvPicPr>
          <p:nvPr/>
        </p:nvPicPr>
        <p:blipFill>
          <a:blip r:embed="rId3"/>
          <a:stretch>
            <a:fillRect/>
          </a:stretch>
        </p:blipFill>
        <p:spPr>
          <a:xfrm>
            <a:off x="1426463" y="1140320"/>
            <a:ext cx="5219043" cy="4009696"/>
          </a:xfrm>
          <a:prstGeom prst="rect">
            <a:avLst/>
          </a:prstGeom>
        </p:spPr>
      </p:pic>
      <p:pic>
        <p:nvPicPr>
          <p:cNvPr id="5" name="Picture 4">
            <a:extLst>
              <a:ext uri="{FF2B5EF4-FFF2-40B4-BE49-F238E27FC236}">
                <a16:creationId xmlns:a16="http://schemas.microsoft.com/office/drawing/2014/main" id="{7961324C-F14E-7BCD-B691-0B20EB5A15F5}"/>
              </a:ext>
            </a:extLst>
          </p:cNvPr>
          <p:cNvPicPr>
            <a:picLocks noChangeAspect="1"/>
          </p:cNvPicPr>
          <p:nvPr/>
        </p:nvPicPr>
        <p:blipFill>
          <a:blip r:embed="rId4"/>
          <a:stretch>
            <a:fillRect/>
          </a:stretch>
        </p:blipFill>
        <p:spPr>
          <a:xfrm>
            <a:off x="6823864" y="1140319"/>
            <a:ext cx="4947511" cy="3851488"/>
          </a:xfrm>
          <a:prstGeom prst="rect">
            <a:avLst/>
          </a:prstGeom>
        </p:spPr>
      </p:pic>
      <p:sp>
        <p:nvSpPr>
          <p:cNvPr id="9" name="TextBox 8">
            <a:extLst>
              <a:ext uri="{FF2B5EF4-FFF2-40B4-BE49-F238E27FC236}">
                <a16:creationId xmlns:a16="http://schemas.microsoft.com/office/drawing/2014/main" id="{D1147199-8A2A-C24F-920F-7470E1E6AC7D}"/>
              </a:ext>
            </a:extLst>
          </p:cNvPr>
          <p:cNvSpPr txBox="1"/>
          <p:nvPr/>
        </p:nvSpPr>
        <p:spPr>
          <a:xfrm>
            <a:off x="557459" y="5307181"/>
            <a:ext cx="7382406"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Online tools like </a:t>
            </a:r>
            <a:r>
              <a:rPr lang="en-US" dirty="0">
                <a:latin typeface="Verdana" panose="020B0604030504040204" pitchFamily="34" charset="0"/>
                <a:ea typeface="Verdana" panose="020B0604030504040204" pitchFamily="34" charset="0"/>
                <a:cs typeface="Verdana" panose="020B0604030504040204" pitchFamily="34" charset="0"/>
                <a:hlinkClick r:id="rId5"/>
              </a:rPr>
              <a:t>ask.CI foster </a:t>
            </a:r>
            <a:r>
              <a:rPr lang="en-US" dirty="0">
                <a:latin typeface="Verdana" panose="020B0604030504040204" pitchFamily="34" charset="0"/>
                <a:ea typeface="Verdana" panose="020B0604030504040204" pitchFamily="34" charset="0"/>
                <a:cs typeface="Verdana" panose="020B0604030504040204" pitchFamily="34" charset="0"/>
              </a:rPr>
              <a:t>more than code snippet copy/paste, it involves discussions of best approaches.</a:t>
            </a:r>
          </a:p>
        </p:txBody>
      </p:sp>
      <p:pic>
        <p:nvPicPr>
          <p:cNvPr id="13314" name="Picture 2">
            <a:extLst>
              <a:ext uri="{FF2B5EF4-FFF2-40B4-BE49-F238E27FC236}">
                <a16:creationId xmlns:a16="http://schemas.microsoft.com/office/drawing/2014/main" id="{FE7EAC65-5BEF-EBAA-0F93-35AC2BABB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0848" y="47434"/>
            <a:ext cx="3121152" cy="1070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294315-076C-0D32-D0C5-42CB6360F0B2}"/>
              </a:ext>
            </a:extLst>
          </p:cNvPr>
          <p:cNvSpPr txBox="1"/>
          <p:nvPr/>
        </p:nvSpPr>
        <p:spPr>
          <a:xfrm>
            <a:off x="7831896" y="5755004"/>
            <a:ext cx="4360104" cy="369332"/>
          </a:xfrm>
          <a:prstGeom prst="rect">
            <a:avLst/>
          </a:prstGeom>
          <a:noFill/>
        </p:spPr>
        <p:txBody>
          <a:bodyPr wrap="none" rtlCol="0">
            <a:spAutoFit/>
          </a:bodyPr>
          <a:lstStyle/>
          <a:p>
            <a:r>
              <a:rPr lang="en-US" dirty="0"/>
              <a:t>CREDIT: </a:t>
            </a:r>
            <a:r>
              <a:rPr lang="en-US" dirty="0">
                <a:hlinkClick r:id="rId5"/>
              </a:rPr>
              <a:t>https://ask.cyberinfrastructure.org/</a:t>
            </a:r>
            <a:r>
              <a:rPr lang="en-US" dirty="0"/>
              <a:t> </a:t>
            </a:r>
          </a:p>
        </p:txBody>
      </p:sp>
    </p:spTree>
    <p:extLst>
      <p:ext uri="{BB962C8B-B14F-4D97-AF65-F5344CB8AC3E}">
        <p14:creationId xmlns:p14="http://schemas.microsoft.com/office/powerpoint/2010/main" val="3864060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Service Providers, and </a:t>
            </a:r>
            <a:r>
              <a:rPr lang="en-US" sz="2400" dirty="0">
                <a:latin typeface="Verdana" panose="020B0604030504040204" pitchFamily="34" charset="0"/>
                <a:ea typeface="Verdana" panose="020B0604030504040204" pitchFamily="34" charset="0"/>
                <a:cs typeface="Verdana" panose="020B0604030504040204" pitchFamily="34" charset="0"/>
              </a:rPr>
              <a:t>Technologies </a:t>
            </a:r>
          </a:p>
          <a:p>
            <a:endParaRPr lang="en-US" sz="2400" dirty="0"/>
          </a:p>
        </p:txBody>
      </p:sp>
      <p:pic>
        <p:nvPicPr>
          <p:cNvPr id="6" name="Picture 5">
            <a:hlinkClick r:id="rId3"/>
            <a:extLst>
              <a:ext uri="{FF2B5EF4-FFF2-40B4-BE49-F238E27FC236}">
                <a16:creationId xmlns:a16="http://schemas.microsoft.com/office/drawing/2014/main" id="{F69C7E30-76F7-B25D-0889-947B5B7C68F5}"/>
              </a:ext>
            </a:extLst>
          </p:cNvPr>
          <p:cNvPicPr>
            <a:picLocks noChangeAspect="1"/>
          </p:cNvPicPr>
          <p:nvPr/>
        </p:nvPicPr>
        <p:blipFill>
          <a:blip r:embed="rId4"/>
          <a:stretch>
            <a:fillRect/>
          </a:stretch>
        </p:blipFill>
        <p:spPr>
          <a:xfrm>
            <a:off x="5074921" y="1121803"/>
            <a:ext cx="5159032" cy="1913988"/>
          </a:xfrm>
          <a:prstGeom prst="rect">
            <a:avLst/>
          </a:prstGeom>
        </p:spPr>
      </p:pic>
      <p:sp>
        <p:nvSpPr>
          <p:cNvPr id="7" name="TextBox 6">
            <a:extLst>
              <a:ext uri="{FF2B5EF4-FFF2-40B4-BE49-F238E27FC236}">
                <a16:creationId xmlns:a16="http://schemas.microsoft.com/office/drawing/2014/main" id="{EB38308E-B0ED-4507-42FB-AAAB6162114C}"/>
              </a:ext>
            </a:extLst>
          </p:cNvPr>
          <p:cNvSpPr txBox="1"/>
          <p:nvPr/>
        </p:nvSpPr>
        <p:spPr>
          <a:xfrm>
            <a:off x="456875" y="1314498"/>
            <a:ext cx="4618046" cy="2677656"/>
          </a:xfrm>
          <a:prstGeom prst="rect">
            <a:avLst/>
          </a:prstGeom>
          <a:noFill/>
        </p:spPr>
        <p:txBody>
          <a:bodyPr wrap="square" rtlCol="0">
            <a:spAutoFit/>
          </a:bodyPr>
          <a:lstStyle/>
          <a:p>
            <a:r>
              <a:rPr lang="en-US" sz="2400" b="0"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Search the </a:t>
            </a:r>
            <a:r>
              <a:rPr lang="en-US" sz="2400" b="0" dirty="0">
                <a:solidFill>
                  <a:srgbClr val="008F9E"/>
                </a:solidFill>
                <a:effectLst/>
                <a:latin typeface="Verdana" panose="020B0604030504040204" pitchFamily="34" charset="0"/>
                <a:ea typeface="Verdana" panose="020B0604030504040204" pitchFamily="34" charset="0"/>
                <a:cs typeface="Verdana" panose="020B0604030504040204" pitchFamily="34" charset="0"/>
                <a:hlinkClick r:id="rId3"/>
              </a:rPr>
              <a:t>ACCESS Knowledge Universe</a:t>
            </a:r>
            <a:r>
              <a:rPr lang="en-US" sz="2400" b="0" dirty="0">
                <a:solidFill>
                  <a:srgbClr val="212529"/>
                </a:solidFill>
                <a:effectLst/>
                <a:latin typeface="Verdana" panose="020B0604030504040204" pitchFamily="34" charset="0"/>
                <a:ea typeface="Verdana" panose="020B0604030504040204" pitchFamily="34" charset="0"/>
                <a:cs typeface="Verdana" panose="020B0604030504040204" pitchFamily="34" charset="0"/>
                <a:hlinkClick r:id="rId3"/>
              </a:rPr>
              <a:t>. </a:t>
            </a:r>
            <a:r>
              <a:rPr lang="en-US" sz="2400" b="0"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Search is an evolving feature and will improve with time. If you have suggestions to help train this search please </a:t>
            </a:r>
            <a:r>
              <a:rPr lang="en-US" sz="2400"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use </a:t>
            </a:r>
            <a:r>
              <a:rPr lang="en-US" sz="2400" u="sng" dirty="0">
                <a:solidFill>
                  <a:srgbClr val="212529"/>
                </a:solidFill>
                <a:effectLst/>
                <a:latin typeface="Verdana" panose="020B0604030504040204" pitchFamily="34" charset="0"/>
                <a:ea typeface="Verdana" panose="020B0604030504040204" pitchFamily="34" charset="0"/>
                <a:cs typeface="Verdana" panose="020B0604030504040204" pitchFamily="34" charset="0"/>
                <a:hlinkClick r:id="rId5"/>
              </a:rPr>
              <a:t>this form</a:t>
            </a:r>
            <a:r>
              <a:rPr lang="en-US" sz="2400"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E7F25FB5-2E5D-4DC2-9690-601F9BFF7080}"/>
              </a:ext>
            </a:extLst>
          </p:cNvPr>
          <p:cNvPicPr>
            <a:picLocks noChangeAspect="1"/>
          </p:cNvPicPr>
          <p:nvPr/>
        </p:nvPicPr>
        <p:blipFill rotWithShape="1">
          <a:blip r:embed="rId6"/>
          <a:srcRect r="15260" b="48384"/>
          <a:stretch/>
        </p:blipFill>
        <p:spPr>
          <a:xfrm>
            <a:off x="5074921" y="3035792"/>
            <a:ext cx="6586336" cy="2917140"/>
          </a:xfrm>
          <a:prstGeom prst="rect">
            <a:avLst/>
          </a:prstGeom>
        </p:spPr>
      </p:pic>
    </p:spTree>
    <p:extLst>
      <p:ext uri="{BB962C8B-B14F-4D97-AF65-F5344CB8AC3E}">
        <p14:creationId xmlns:p14="http://schemas.microsoft.com/office/powerpoint/2010/main" val="485382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Service Providers, and </a:t>
            </a:r>
            <a:r>
              <a:rPr lang="en-US" sz="2400" dirty="0">
                <a:latin typeface="Verdana" panose="020B0604030504040204" pitchFamily="34" charset="0"/>
                <a:ea typeface="Verdana" panose="020B0604030504040204" pitchFamily="34" charset="0"/>
                <a:cs typeface="Verdana" panose="020B0604030504040204" pitchFamily="34" charset="0"/>
              </a:rPr>
              <a:t>Technologies </a:t>
            </a:r>
          </a:p>
          <a:p>
            <a:endParaRPr lang="en-US" sz="2400" dirty="0"/>
          </a:p>
        </p:txBody>
      </p:sp>
      <p:sp>
        <p:nvSpPr>
          <p:cNvPr id="7" name="TextBox 6">
            <a:extLst>
              <a:ext uri="{FF2B5EF4-FFF2-40B4-BE49-F238E27FC236}">
                <a16:creationId xmlns:a16="http://schemas.microsoft.com/office/drawing/2014/main" id="{CDF354B2-6938-3F5E-B69D-11941DE7A4B9}"/>
              </a:ext>
            </a:extLst>
          </p:cNvPr>
          <p:cNvSpPr txBox="1"/>
          <p:nvPr/>
        </p:nvSpPr>
        <p:spPr>
          <a:xfrm>
            <a:off x="523373" y="1369205"/>
            <a:ext cx="6586336" cy="4524315"/>
          </a:xfrm>
          <a:prstGeom prst="rect">
            <a:avLst/>
          </a:prstGeom>
          <a:noFill/>
        </p:spPr>
        <p:txBody>
          <a:bodyPr wrap="square">
            <a:spAutoFit/>
          </a:bodyPr>
          <a:lstStyle/>
          <a:p>
            <a:r>
              <a:rPr lang="en-US" sz="2400" i="0" dirty="0">
                <a:solidFill>
                  <a:srgbClr val="222222"/>
                </a:solidFill>
                <a:effectLst/>
                <a:latin typeface="Verdana" panose="020B0604030504040204" pitchFamily="34" charset="0"/>
                <a:ea typeface="Verdana" panose="020B0604030504040204" pitchFamily="34" charset="0"/>
                <a:cs typeface="Verdana" panose="020B0604030504040204" pitchFamily="34" charset="0"/>
                <a:hlinkClick r:id="rId3"/>
              </a:rPr>
              <a:t>CI links </a:t>
            </a:r>
            <a:r>
              <a:rPr lang="en-US" sz="240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have been crowd-sourced from the </a:t>
            </a:r>
            <a:r>
              <a:rPr lang="en-US" sz="2400" i="0" dirty="0" err="1">
                <a:solidFill>
                  <a:srgbClr val="222222"/>
                </a:solidFill>
                <a:effectLst/>
                <a:latin typeface="Verdana" panose="020B0604030504040204" pitchFamily="34" charset="0"/>
                <a:ea typeface="Verdana" panose="020B0604030504040204" pitchFamily="34" charset="0"/>
                <a:cs typeface="Verdana" panose="020B0604030504040204" pitchFamily="34" charset="0"/>
              </a:rPr>
              <a:t>ConnectCI</a:t>
            </a:r>
            <a:r>
              <a:rPr lang="en-US" sz="240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 community and represent a “vetted” list of useful websites, training modules and tutorials. </a:t>
            </a:r>
          </a:p>
          <a:p>
            <a:endParaRPr lang="en-US" sz="24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r>
              <a:rPr lang="en-US" sz="24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hlinkClick r:id="rId3"/>
              </a:rPr>
              <a:t>CI links </a:t>
            </a:r>
            <a:r>
              <a:rPr lang="en-US" sz="24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show up in a tag search if they have the relevant tag attached. Affinity groups can include relevant CI links on their respective affinity group pages. Additional CI links are always welcome, click the “Add New CI Link” button to suggest one.</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hlinkClick r:id="rId3"/>
            <a:extLst>
              <a:ext uri="{FF2B5EF4-FFF2-40B4-BE49-F238E27FC236}">
                <a16:creationId xmlns:a16="http://schemas.microsoft.com/office/drawing/2014/main" id="{841CC1C6-28C2-9B38-DEB5-E3CADACE68CB}"/>
              </a:ext>
            </a:extLst>
          </p:cNvPr>
          <p:cNvPicPr>
            <a:picLocks noChangeAspect="1"/>
          </p:cNvPicPr>
          <p:nvPr/>
        </p:nvPicPr>
        <p:blipFill>
          <a:blip r:embed="rId4"/>
          <a:stretch>
            <a:fillRect/>
          </a:stretch>
        </p:blipFill>
        <p:spPr>
          <a:xfrm>
            <a:off x="7042342" y="1330368"/>
            <a:ext cx="5003861" cy="4109669"/>
          </a:xfrm>
          <a:prstGeom prst="rect">
            <a:avLst/>
          </a:prstGeom>
          <a:ln w="12700">
            <a:solidFill>
              <a:schemeClr val="tx1"/>
            </a:solidFill>
          </a:ln>
        </p:spPr>
      </p:pic>
      <p:sp>
        <p:nvSpPr>
          <p:cNvPr id="14" name="TextBox 13">
            <a:extLst>
              <a:ext uri="{FF2B5EF4-FFF2-40B4-BE49-F238E27FC236}">
                <a16:creationId xmlns:a16="http://schemas.microsoft.com/office/drawing/2014/main" id="{E790A064-4E9A-CCC1-C960-C103457F0A96}"/>
              </a:ext>
            </a:extLst>
          </p:cNvPr>
          <p:cNvSpPr txBox="1"/>
          <p:nvPr/>
        </p:nvSpPr>
        <p:spPr>
          <a:xfrm>
            <a:off x="5898098" y="5758649"/>
            <a:ext cx="6293902"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https://campuschampions.cyberinfrastructure.org/ci-links</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8434" name="Picture 2" descr="Campus Champions">
            <a:extLst>
              <a:ext uri="{FF2B5EF4-FFF2-40B4-BE49-F238E27FC236}">
                <a16:creationId xmlns:a16="http://schemas.microsoft.com/office/drawing/2014/main" id="{39E74338-2D14-4639-7C91-0B551EE6D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962" y="78417"/>
            <a:ext cx="4026629" cy="111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643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Service Providers, and </a:t>
            </a:r>
            <a:r>
              <a:rPr lang="en-US" sz="2400" dirty="0">
                <a:latin typeface="Verdana" panose="020B0604030504040204" pitchFamily="34" charset="0"/>
                <a:ea typeface="Verdana" panose="020B0604030504040204" pitchFamily="34" charset="0"/>
                <a:cs typeface="Verdana" panose="020B0604030504040204" pitchFamily="34" charset="0"/>
              </a:rPr>
              <a:t>Technologies </a:t>
            </a:r>
          </a:p>
          <a:p>
            <a:endParaRPr lang="en-US" sz="2400" dirty="0"/>
          </a:p>
        </p:txBody>
      </p:sp>
      <p:pic>
        <p:nvPicPr>
          <p:cNvPr id="6" name="Picture 5">
            <a:extLst>
              <a:ext uri="{FF2B5EF4-FFF2-40B4-BE49-F238E27FC236}">
                <a16:creationId xmlns:a16="http://schemas.microsoft.com/office/drawing/2014/main" id="{584B203B-E945-09E3-1BB5-108595C6383D}"/>
              </a:ext>
            </a:extLst>
          </p:cNvPr>
          <p:cNvPicPr>
            <a:picLocks noChangeAspect="1"/>
          </p:cNvPicPr>
          <p:nvPr/>
        </p:nvPicPr>
        <p:blipFill>
          <a:blip r:embed="rId3"/>
          <a:stretch>
            <a:fillRect/>
          </a:stretch>
        </p:blipFill>
        <p:spPr>
          <a:xfrm>
            <a:off x="523373" y="1169513"/>
            <a:ext cx="1524883" cy="2073981"/>
          </a:xfrm>
          <a:prstGeom prst="rect">
            <a:avLst/>
          </a:prstGeom>
        </p:spPr>
      </p:pic>
      <p:pic>
        <p:nvPicPr>
          <p:cNvPr id="7" name="Picture 6">
            <a:extLst>
              <a:ext uri="{FF2B5EF4-FFF2-40B4-BE49-F238E27FC236}">
                <a16:creationId xmlns:a16="http://schemas.microsoft.com/office/drawing/2014/main" id="{C571895A-BC26-7E56-E911-FFEA837F2645}"/>
              </a:ext>
            </a:extLst>
          </p:cNvPr>
          <p:cNvPicPr>
            <a:picLocks noChangeAspect="1"/>
          </p:cNvPicPr>
          <p:nvPr/>
        </p:nvPicPr>
        <p:blipFill>
          <a:blip r:embed="rId4"/>
          <a:stretch>
            <a:fillRect/>
          </a:stretch>
        </p:blipFill>
        <p:spPr>
          <a:xfrm>
            <a:off x="3124199" y="1498667"/>
            <a:ext cx="7641998" cy="2007898"/>
          </a:xfrm>
          <a:prstGeom prst="rect">
            <a:avLst/>
          </a:prstGeom>
        </p:spPr>
      </p:pic>
      <p:sp>
        <p:nvSpPr>
          <p:cNvPr id="12" name="TextBox 11">
            <a:extLst>
              <a:ext uri="{FF2B5EF4-FFF2-40B4-BE49-F238E27FC236}">
                <a16:creationId xmlns:a16="http://schemas.microsoft.com/office/drawing/2014/main" id="{6F8F205A-BB60-1034-76BF-1D66EF27C09E}"/>
              </a:ext>
            </a:extLst>
          </p:cNvPr>
          <p:cNvSpPr txBox="1"/>
          <p:nvPr/>
        </p:nvSpPr>
        <p:spPr>
          <a:xfrm>
            <a:off x="1471858" y="3919906"/>
            <a:ext cx="9294339" cy="1569660"/>
          </a:xfrm>
          <a:prstGeom prst="rect">
            <a:avLst/>
          </a:prstGeom>
          <a:noFill/>
        </p:spPr>
        <p:txBody>
          <a:bodyPr wrap="square">
            <a:spAutoFit/>
          </a:bodyPr>
          <a:lstStyle/>
          <a:p>
            <a:r>
              <a:rPr lang="en-US" sz="2400" b="0" i="0" u="none" strike="noStrike"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mission of the Campus Champions</a:t>
            </a:r>
            <a:r>
              <a:rPr lang="en-US" sz="24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 is to foster a dynamic environment for a diverse community of research computing and data professionals sharing knowledge and experience in digital research infrastructure.</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1E1B7A19-0114-7B0E-F230-5505C14ED8B7}"/>
              </a:ext>
            </a:extLst>
          </p:cNvPr>
          <p:cNvSpPr txBox="1"/>
          <p:nvPr/>
        </p:nvSpPr>
        <p:spPr>
          <a:xfrm>
            <a:off x="6442413" y="5671307"/>
            <a:ext cx="5657511"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5"/>
              </a:rPr>
              <a:t>https://campuschampions.cyberinfrastructure.org/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298628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Service Providers, and </a:t>
            </a:r>
            <a:r>
              <a:rPr lang="en-US" sz="2400" dirty="0">
                <a:latin typeface="Verdana" panose="020B0604030504040204" pitchFamily="34" charset="0"/>
                <a:ea typeface="Verdana" panose="020B0604030504040204" pitchFamily="34" charset="0"/>
                <a:cs typeface="Verdana" panose="020B0604030504040204" pitchFamily="34" charset="0"/>
              </a:rPr>
              <a:t>Technologies </a:t>
            </a:r>
          </a:p>
          <a:p>
            <a:endParaRPr lang="en-US" sz="2400" dirty="0"/>
          </a:p>
        </p:txBody>
      </p:sp>
      <p:pic>
        <p:nvPicPr>
          <p:cNvPr id="6" name="Picture 5">
            <a:extLst>
              <a:ext uri="{FF2B5EF4-FFF2-40B4-BE49-F238E27FC236}">
                <a16:creationId xmlns:a16="http://schemas.microsoft.com/office/drawing/2014/main" id="{584B203B-E945-09E3-1BB5-108595C6383D}"/>
              </a:ext>
            </a:extLst>
          </p:cNvPr>
          <p:cNvPicPr>
            <a:picLocks noChangeAspect="1"/>
          </p:cNvPicPr>
          <p:nvPr/>
        </p:nvPicPr>
        <p:blipFill>
          <a:blip r:embed="rId4"/>
          <a:stretch>
            <a:fillRect/>
          </a:stretch>
        </p:blipFill>
        <p:spPr>
          <a:xfrm>
            <a:off x="523373" y="1169513"/>
            <a:ext cx="1524883" cy="2073981"/>
          </a:xfrm>
          <a:prstGeom prst="rect">
            <a:avLst/>
          </a:prstGeom>
        </p:spPr>
      </p:pic>
      <p:pic>
        <p:nvPicPr>
          <p:cNvPr id="2" name="Online Media 1" descr="Campus Champions Celebrate 10 Years">
            <a:hlinkClick r:id="" action="ppaction://media"/>
            <a:extLst>
              <a:ext uri="{FF2B5EF4-FFF2-40B4-BE49-F238E27FC236}">
                <a16:creationId xmlns:a16="http://schemas.microsoft.com/office/drawing/2014/main" id="{CD52A3E8-E882-AF30-B670-C0391414899D}"/>
              </a:ext>
            </a:extLst>
          </p:cNvPr>
          <p:cNvPicPr>
            <a:picLocks noRot="1" noChangeAspect="1"/>
          </p:cNvPicPr>
          <p:nvPr>
            <a:videoFile r:link="rId1"/>
          </p:nvPr>
        </p:nvPicPr>
        <p:blipFill>
          <a:blip r:embed="rId5"/>
          <a:stretch>
            <a:fillRect/>
          </a:stretch>
        </p:blipFill>
        <p:spPr>
          <a:xfrm>
            <a:off x="2286000" y="1276350"/>
            <a:ext cx="7625716" cy="4308530"/>
          </a:xfrm>
          <a:prstGeom prst="rect">
            <a:avLst/>
          </a:prstGeom>
        </p:spPr>
      </p:pic>
      <p:sp>
        <p:nvSpPr>
          <p:cNvPr id="9" name="TextBox 8">
            <a:extLst>
              <a:ext uri="{FF2B5EF4-FFF2-40B4-BE49-F238E27FC236}">
                <a16:creationId xmlns:a16="http://schemas.microsoft.com/office/drawing/2014/main" id="{11CFBF50-130D-63E6-7E81-0A1B57993645}"/>
              </a:ext>
            </a:extLst>
          </p:cNvPr>
          <p:cNvSpPr txBox="1"/>
          <p:nvPr/>
        </p:nvSpPr>
        <p:spPr>
          <a:xfrm>
            <a:off x="6442413" y="5671307"/>
            <a:ext cx="5657511"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6"/>
              </a:rPr>
              <a:t>https://campuschampions.cyberinfrastructure.org/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21215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Systems, Service Providers, and </a:t>
            </a:r>
            <a:r>
              <a:rPr lang="en-US" sz="2400" dirty="0">
                <a:latin typeface="Verdana" panose="020B0604030504040204" pitchFamily="34" charset="0"/>
                <a:ea typeface="Verdana" panose="020B0604030504040204" pitchFamily="34" charset="0"/>
                <a:cs typeface="Verdana" panose="020B0604030504040204" pitchFamily="34" charset="0"/>
              </a:rPr>
              <a:t>Technologies </a:t>
            </a:r>
          </a:p>
          <a:p>
            <a:endParaRPr lang="en-US" sz="2400" dirty="0"/>
          </a:p>
        </p:txBody>
      </p:sp>
      <p:sp>
        <p:nvSpPr>
          <p:cNvPr id="9" name="TextBox 8">
            <a:extLst>
              <a:ext uri="{FF2B5EF4-FFF2-40B4-BE49-F238E27FC236}">
                <a16:creationId xmlns:a16="http://schemas.microsoft.com/office/drawing/2014/main" id="{11CFBF50-130D-63E6-7E81-0A1B57993645}"/>
              </a:ext>
            </a:extLst>
          </p:cNvPr>
          <p:cNvSpPr txBox="1"/>
          <p:nvPr/>
        </p:nvSpPr>
        <p:spPr>
          <a:xfrm>
            <a:off x="6442413" y="5671307"/>
            <a:ext cx="5129161"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3"/>
              </a:rPr>
              <a:t>https://support.access-ci.org/affinity_groups</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5362" name="Picture 2">
            <a:extLst>
              <a:ext uri="{FF2B5EF4-FFF2-40B4-BE49-F238E27FC236}">
                <a16:creationId xmlns:a16="http://schemas.microsoft.com/office/drawing/2014/main" id="{68882125-42B0-74C2-1B43-E17AB86F5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73" y="1150603"/>
            <a:ext cx="2603875" cy="15188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84E2A6-2AC7-9E42-5CBB-2E49E611513F}"/>
              </a:ext>
            </a:extLst>
          </p:cNvPr>
          <p:cNvSpPr txBox="1"/>
          <p:nvPr/>
        </p:nvSpPr>
        <p:spPr>
          <a:xfrm>
            <a:off x="3650621" y="1779250"/>
            <a:ext cx="6117336" cy="1200329"/>
          </a:xfrm>
          <a:prstGeom prst="rect">
            <a:avLst/>
          </a:prstGeom>
          <a:noFill/>
        </p:spPr>
        <p:txBody>
          <a:bodyPr wrap="square">
            <a:spAutoFit/>
          </a:bodyPr>
          <a:lstStyle/>
          <a:p>
            <a:r>
              <a:rPr lang="en-US" sz="2400" b="0" i="0"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People who use or support people who use ACCESS resources and the ACCESS Resource Allocation System.</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E8EBF9CE-AADE-C07C-10F1-42559320DE73}"/>
              </a:ext>
            </a:extLst>
          </p:cNvPr>
          <p:cNvSpPr txBox="1"/>
          <p:nvPr/>
        </p:nvSpPr>
        <p:spPr>
          <a:xfrm>
            <a:off x="740984" y="3178826"/>
            <a:ext cx="10710031" cy="2677656"/>
          </a:xfrm>
          <a:prstGeom prst="rect">
            <a:avLst/>
          </a:prstGeom>
          <a:noFill/>
        </p:spPr>
        <p:txBody>
          <a:bodyPr wrap="square">
            <a:spAutoFit/>
          </a:bodyPr>
          <a:lstStyle/>
          <a:p>
            <a:r>
              <a:rPr lang="en-US" sz="2400" b="1" i="1" dirty="0">
                <a:solidFill>
                  <a:srgbClr val="008F9E"/>
                </a:solidFill>
                <a:effectLst/>
                <a:latin typeface="Verdana" panose="020B0604030504040204" pitchFamily="34" charset="0"/>
                <a:ea typeface="Verdana" panose="020B0604030504040204" pitchFamily="34" charset="0"/>
                <a:cs typeface="Verdana" panose="020B0604030504040204" pitchFamily="34" charset="0"/>
              </a:rPr>
              <a:t>ACCESS Affinity Groups </a:t>
            </a:r>
            <a:r>
              <a:rPr lang="en-US" sz="2400" b="0" i="0" dirty="0">
                <a:solidFill>
                  <a:srgbClr val="212529"/>
                </a:solidFill>
                <a:effectLst/>
                <a:latin typeface="Verdana" panose="020B0604030504040204" pitchFamily="34" charset="0"/>
                <a:ea typeface="Verdana" panose="020B0604030504040204" pitchFamily="34" charset="0"/>
                <a:cs typeface="Verdana" panose="020B0604030504040204" pitchFamily="34" charset="0"/>
              </a:rPr>
              <a:t>encourage community members to gather based on common interests, and they provide connections to AG-specific slack channels, Q&amp;A Forums, events, and relevant knowledge base resources. Joining ACCESS Resource Provider Affinity Groups (AGs) will add you to the distribution list for notifications about outages, news, and training events specific to the Resource Provider named. </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15363" name="Picture 3" descr="The words Campus Champions ACCESS Facilitators">
            <a:extLst>
              <a:ext uri="{FF2B5EF4-FFF2-40B4-BE49-F238E27FC236}">
                <a16:creationId xmlns:a16="http://schemas.microsoft.com/office/drawing/2014/main" id="{B8963667-9837-39B0-B59A-352FEF2E2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787900" cy="279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225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A81B58-DDD2-7C94-50B5-EBECEDAAE8D7}"/>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
        <p:nvSpPr>
          <p:cNvPr id="4" name="TextBox 3">
            <a:extLst>
              <a:ext uri="{FF2B5EF4-FFF2-40B4-BE49-F238E27FC236}">
                <a16:creationId xmlns:a16="http://schemas.microsoft.com/office/drawing/2014/main" id="{94D2D3E2-60AD-949F-1D54-DBB97FA33E95}"/>
              </a:ext>
            </a:extLst>
          </p:cNvPr>
          <p:cNvSpPr txBox="1"/>
          <p:nvPr/>
        </p:nvSpPr>
        <p:spPr>
          <a:xfrm>
            <a:off x="2724150" y="889099"/>
            <a:ext cx="9620250" cy="5232202"/>
          </a:xfrm>
          <a:prstGeom prst="rect">
            <a:avLst/>
          </a:prstGeom>
          <a:noFill/>
          <a:ln w="12700">
            <a:solidFill>
              <a:schemeClr val="tx1"/>
            </a:solidFill>
          </a:ln>
        </p:spPr>
        <p:txBody>
          <a:bodyPr wrap="square">
            <a:spAutoFit/>
          </a:bodyPr>
          <a:lstStyle/>
          <a:p>
            <a:pPr marL="0" marR="0">
              <a:spcBef>
                <a:spcPts val="200"/>
              </a:spcBef>
              <a:spcAft>
                <a:spcPts val="0"/>
              </a:spcAft>
            </a:pPr>
            <a:r>
              <a:rPr lang="en-US" b="1" dirty="0">
                <a:solidFill>
                  <a:srgbClr val="6D5613"/>
                </a:solidFill>
                <a:effectLst/>
                <a:latin typeface="Verdana" panose="020B0604030504040204" pitchFamily="34" charset="0"/>
                <a:ea typeface="Verdana" panose="020B0604030504040204" pitchFamily="34" charset="0"/>
                <a:cs typeface="Verdana" panose="020B0604030504040204" pitchFamily="34" charset="0"/>
              </a:rPr>
              <a:t>Description</a:t>
            </a: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Who is the researcher and or college/institute?</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are the funding agencies involved?</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Can you describe your current research workflow?</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0" marR="0">
              <a:spcBef>
                <a:spcPts val="600"/>
              </a:spcBef>
              <a:spcAft>
                <a:spcPts val="0"/>
              </a:spcAft>
            </a:pPr>
            <a:r>
              <a:rPr lang="en-US" b="1" dirty="0">
                <a:solidFill>
                  <a:srgbClr val="6D5613"/>
                </a:solidFill>
                <a:effectLst/>
                <a:latin typeface="Verdana" panose="020B0604030504040204" pitchFamily="34" charset="0"/>
                <a:ea typeface="Verdana" panose="020B0604030504040204" pitchFamily="34" charset="0"/>
                <a:cs typeface="Verdana" panose="020B0604030504040204" pitchFamily="34" charset="0"/>
              </a:rPr>
              <a:t>Software</a:t>
            </a: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software do you use for accomplishing your research? What versioning requirements to you have?</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Do you typically run your software on your own workstations, local servers or HPC clusters? How long does the analysis run before completion ?</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common software packages do you need for publications/presentations?</a:t>
            </a:r>
          </a:p>
          <a:p>
            <a:pPr marR="0" lvl="0" fontAlgn="base">
              <a:spcBef>
                <a:spcPts val="0"/>
              </a:spcBef>
              <a:spcAft>
                <a:spcPts val="0"/>
              </a:spcAft>
              <a:buSzPts val="1000"/>
              <a:tabLst>
                <a:tab pos="457200" algn="l"/>
                <a:tab pos="685800" algn="l"/>
              </a:tabLst>
            </a:pPr>
            <a:r>
              <a:rPr lang="en-US" b="1" dirty="0">
                <a:solidFill>
                  <a:srgbClr val="6D5613"/>
                </a:solidFill>
                <a:effectLst/>
                <a:latin typeface="Verdana" panose="020B0604030504040204" pitchFamily="34" charset="0"/>
                <a:ea typeface="Verdana" panose="020B0604030504040204" pitchFamily="34" charset="0"/>
                <a:cs typeface="Verdana" panose="020B0604030504040204" pitchFamily="34" charset="0"/>
              </a:rPr>
              <a:t>Networking</a:t>
            </a: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are your network latency or data transfer expectations?</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is a typical data set size?</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could you do differently if you had unlimited bandwidth?</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0" marR="0">
              <a:spcBef>
                <a:spcPts val="600"/>
              </a:spcBef>
              <a:spcAft>
                <a:spcPts val="0"/>
              </a:spcAft>
            </a:pPr>
            <a:r>
              <a:rPr lang="en-US" b="1" dirty="0">
                <a:solidFill>
                  <a:srgbClr val="6D5613"/>
                </a:solidFill>
                <a:effectLst/>
                <a:latin typeface="Verdana" panose="020B0604030504040204" pitchFamily="34" charset="0"/>
                <a:ea typeface="Verdana" panose="020B0604030504040204" pitchFamily="34" charset="0"/>
                <a:cs typeface="Verdana" panose="020B0604030504040204" pitchFamily="34" charset="0"/>
              </a:rPr>
              <a:t>Systems</a:t>
            </a: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operating systems are you using on workstations? Servers? equipment?</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fontAlgn="base">
              <a:spcBef>
                <a:spcPts val="0"/>
              </a:spcBef>
              <a:spcAft>
                <a:spcPts val="0"/>
              </a:spcAft>
              <a:buSzPts val="1000"/>
              <a:buFont typeface="Symbol" pitchFamily="2" charset="2"/>
              <a:buChar char=""/>
              <a:tabLst>
                <a:tab pos="457200" algn="l"/>
                <a:tab pos="685800" algn="l"/>
              </a:tabLst>
            </a:pPr>
            <a:r>
              <a:rPr lang="en-US"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What is a typical CPU time for individual experiments? A subset of analysis? Overall analysis for 1yr? 3years?</a:t>
            </a:r>
            <a:endParaRPr lang="en-US"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F6D1859A-3D7E-0F15-1CFF-9CB0BF3B8E64}"/>
              </a:ext>
            </a:extLst>
          </p:cNvPr>
          <p:cNvSpPr txBox="1"/>
          <p:nvPr/>
        </p:nvSpPr>
        <p:spPr>
          <a:xfrm>
            <a:off x="390022" y="288935"/>
            <a:ext cx="7172827"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Sample Intake categories and questions:</a:t>
            </a:r>
          </a:p>
        </p:txBody>
      </p:sp>
      <p:cxnSp>
        <p:nvCxnSpPr>
          <p:cNvPr id="6" name="Straight Connector 5">
            <a:extLst>
              <a:ext uri="{FF2B5EF4-FFF2-40B4-BE49-F238E27FC236}">
                <a16:creationId xmlns:a16="http://schemas.microsoft.com/office/drawing/2014/main" id="{6928D50C-7887-53FA-25AC-6DA48EF7B4A7}"/>
              </a:ext>
            </a:extLst>
          </p:cNvPr>
          <p:cNvCxnSpPr>
            <a:cxnSpLocks/>
          </p:cNvCxnSpPr>
          <p:nvPr/>
        </p:nvCxnSpPr>
        <p:spPr>
          <a:xfrm>
            <a:off x="390023" y="754594"/>
            <a:ext cx="8449177" cy="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414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0B1B09-82B1-2D31-F7C7-DFED59798701}"/>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
        <p:nvSpPr>
          <p:cNvPr id="4" name="TextBox 3">
            <a:extLst>
              <a:ext uri="{FF2B5EF4-FFF2-40B4-BE49-F238E27FC236}">
                <a16:creationId xmlns:a16="http://schemas.microsoft.com/office/drawing/2014/main" id="{AA7443E2-263F-7933-E0ED-5D763283A5B9}"/>
              </a:ext>
            </a:extLst>
          </p:cNvPr>
          <p:cNvSpPr txBox="1"/>
          <p:nvPr/>
        </p:nvSpPr>
        <p:spPr>
          <a:xfrm>
            <a:off x="1688592" y="4626078"/>
            <a:ext cx="9180576" cy="1477328"/>
          </a:xfrm>
          <a:prstGeom prst="rect">
            <a:avLst/>
          </a:prstGeom>
          <a:noFill/>
        </p:spPr>
        <p:txBody>
          <a:bodyPr wrap="square" rtlCol="0">
            <a:spAutoFit/>
          </a:bodyPr>
          <a:lstStyle/>
          <a:p>
            <a:r>
              <a:rPr lang="en-US" dirty="0"/>
              <a:t>ACKNOWLEDGEMENTS:</a:t>
            </a:r>
          </a:p>
          <a:p>
            <a:pPr marL="285750" indent="-285750">
              <a:buFont typeface="Arial" panose="020B0604020202020204" pitchFamily="34" charset="0"/>
              <a:buChar char="•"/>
            </a:pPr>
            <a:r>
              <a:rPr lang="en-US" dirty="0"/>
              <a:t>2022 Virtual Residency speaker - </a:t>
            </a:r>
            <a:r>
              <a:rPr lang="en-US" dirty="0">
                <a:hlinkClick r:id="rId3"/>
              </a:rPr>
              <a:t>"The Cyberinfrastructure Landscape: Systems, Service Providers, Technologies”, </a:t>
            </a:r>
            <a:r>
              <a:rPr lang="en-US" dirty="0"/>
              <a:t>Jacob </a:t>
            </a:r>
            <a:r>
              <a:rPr lang="en-US" dirty="0" err="1"/>
              <a:t>Fosso</a:t>
            </a:r>
            <a:r>
              <a:rPr lang="en-US" dirty="0"/>
              <a:t> </a:t>
            </a:r>
            <a:r>
              <a:rPr lang="en-US" dirty="0" err="1"/>
              <a:t>Tande</a:t>
            </a:r>
            <a:r>
              <a:rPr lang="en-US" dirty="0"/>
              <a:t>, The University of North Carolina at Greensboro</a:t>
            </a:r>
          </a:p>
          <a:p>
            <a:pPr marL="285750" indent="-285750">
              <a:buFont typeface="Arial" panose="020B0604020202020204" pitchFamily="34" charset="0"/>
              <a:buChar char="•"/>
            </a:pPr>
            <a:r>
              <a:rPr lang="en-US" dirty="0"/>
              <a:t>2021 Virtual Residency speaker -  </a:t>
            </a:r>
            <a:r>
              <a:rPr lang="en-US" dirty="0">
                <a:hlinkClick r:id="rId4"/>
              </a:rPr>
              <a:t>"The CI Milieu: Systems, Service Providers, Technologies”, </a:t>
            </a:r>
            <a:r>
              <a:rPr lang="en-US" dirty="0"/>
              <a:t>Douglas </a:t>
            </a:r>
            <a:r>
              <a:rPr lang="en-US" dirty="0" err="1"/>
              <a:t>Jennewein</a:t>
            </a:r>
            <a:r>
              <a:rPr lang="en-US" dirty="0"/>
              <a:t>, Arizona State U</a:t>
            </a:r>
          </a:p>
        </p:txBody>
      </p:sp>
      <p:sp>
        <p:nvSpPr>
          <p:cNvPr id="5" name="TextBox 4">
            <a:extLst>
              <a:ext uri="{FF2B5EF4-FFF2-40B4-BE49-F238E27FC236}">
                <a16:creationId xmlns:a16="http://schemas.microsoft.com/office/drawing/2014/main" id="{CFA6D784-7E64-7435-90FC-1D4360FCEE09}"/>
              </a:ext>
            </a:extLst>
          </p:cNvPr>
          <p:cNvSpPr txBox="1"/>
          <p:nvPr/>
        </p:nvSpPr>
        <p:spPr>
          <a:xfrm>
            <a:off x="390023" y="1050900"/>
            <a:ext cx="7382377" cy="3416320"/>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Thanks for your attention! </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Instead of asking for questions per se, I am asking the group here – in the chat – put your favorite “go-to” resource – anything that was touched on here or not mentioned at all and you just cannot see living without it! </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Share a link or a brief call-out. </a:t>
            </a:r>
          </a:p>
        </p:txBody>
      </p:sp>
      <p:cxnSp>
        <p:nvCxnSpPr>
          <p:cNvPr id="6" name="Straight Connector 5">
            <a:extLst>
              <a:ext uri="{FF2B5EF4-FFF2-40B4-BE49-F238E27FC236}">
                <a16:creationId xmlns:a16="http://schemas.microsoft.com/office/drawing/2014/main" id="{043B103A-F368-87F9-1E15-89C05064270D}"/>
              </a:ext>
            </a:extLst>
          </p:cNvPr>
          <p:cNvCxnSpPr>
            <a:cxnSpLocks/>
          </p:cNvCxnSpPr>
          <p:nvPr/>
        </p:nvCxnSpPr>
        <p:spPr>
          <a:xfrm>
            <a:off x="390023" y="754594"/>
            <a:ext cx="8449177"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2ED282F-0E5B-F130-EC56-1E6C483EECB2}"/>
              </a:ext>
            </a:extLst>
          </p:cNvPr>
          <p:cNvSpPr txBox="1"/>
          <p:nvPr/>
        </p:nvSpPr>
        <p:spPr>
          <a:xfrm>
            <a:off x="390023" y="203488"/>
            <a:ext cx="2891946" cy="461665"/>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CONVERSATIONS</a:t>
            </a:r>
          </a:p>
        </p:txBody>
      </p:sp>
      <p:pic>
        <p:nvPicPr>
          <p:cNvPr id="11" name="Picture 10" descr="Woman smiling and giving two thumbs up">
            <a:extLst>
              <a:ext uri="{FF2B5EF4-FFF2-40B4-BE49-F238E27FC236}">
                <a16:creationId xmlns:a16="http://schemas.microsoft.com/office/drawing/2014/main" id="{5185A7C6-660A-FC39-6831-EA22DA65BBCB}"/>
              </a:ext>
            </a:extLst>
          </p:cNvPr>
          <p:cNvPicPr>
            <a:picLocks noChangeAspect="1"/>
          </p:cNvPicPr>
          <p:nvPr/>
        </p:nvPicPr>
        <p:blipFill rotWithShape="1">
          <a:blip r:embed="rId5"/>
          <a:srcRect l="21569" r="19373" b="3226"/>
          <a:stretch/>
        </p:blipFill>
        <p:spPr>
          <a:xfrm>
            <a:off x="8192278" y="1037377"/>
            <a:ext cx="3856280" cy="3597740"/>
          </a:xfrm>
          <a:prstGeom prst="rect">
            <a:avLst/>
          </a:prstGeom>
        </p:spPr>
      </p:pic>
    </p:spTree>
    <p:extLst>
      <p:ext uri="{BB962C8B-B14F-4D97-AF65-F5344CB8AC3E}">
        <p14:creationId xmlns:p14="http://schemas.microsoft.com/office/powerpoint/2010/main" val="2750861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BB86F5-9BB5-7CD0-87F3-45FCB4699220}"/>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Tree>
    <p:extLst>
      <p:ext uri="{BB962C8B-B14F-4D97-AF65-F5344CB8AC3E}">
        <p14:creationId xmlns:p14="http://schemas.microsoft.com/office/powerpoint/2010/main" val="1719896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9C9E48-C7F9-CB2A-99A0-75741CFA4EEC}"/>
              </a:ext>
            </a:extLst>
          </p:cNvPr>
          <p:cNvSpPr txBox="1"/>
          <p:nvPr/>
        </p:nvSpPr>
        <p:spPr>
          <a:xfrm>
            <a:off x="179018" y="311333"/>
            <a:ext cx="9732698" cy="1200329"/>
          </a:xfrm>
          <a:prstGeom prst="rect">
            <a:avLst/>
          </a:prstGeom>
          <a:noFill/>
        </p:spPr>
        <p:txBody>
          <a:bodyPr wrap="square">
            <a:spAutoFit/>
          </a:bodyPr>
          <a:lstStyle/>
          <a:p>
            <a:r>
              <a:rPr lang="en-US" dirty="0"/>
              <a:t>What Is Cyberinfrastructure? What is Cyberinfrastructure (CI)? That depends on who you ask:  Network engineers: CI is the network. Supercomputing professionals: CI is supercomputers, plus the network. Cybersecurity professionals: Cyberinfrastructure is  everything that needs cybersecurity. Everyone else: CI is my thing, plus supercomputers, plus the network.</a:t>
            </a:r>
          </a:p>
        </p:txBody>
      </p:sp>
      <p:sp>
        <p:nvSpPr>
          <p:cNvPr id="6" name="TextBox 5">
            <a:extLst>
              <a:ext uri="{FF2B5EF4-FFF2-40B4-BE49-F238E27FC236}">
                <a16:creationId xmlns:a16="http://schemas.microsoft.com/office/drawing/2014/main" id="{CF6F9387-CD44-6C3E-A771-B6C97390EFD4}"/>
              </a:ext>
            </a:extLst>
          </p:cNvPr>
          <p:cNvSpPr txBox="1"/>
          <p:nvPr/>
        </p:nvSpPr>
        <p:spPr>
          <a:xfrm>
            <a:off x="1761888" y="1725907"/>
            <a:ext cx="10314876" cy="2031325"/>
          </a:xfrm>
          <a:prstGeom prst="rect">
            <a:avLst/>
          </a:prstGeom>
          <a:noFill/>
        </p:spPr>
        <p:txBody>
          <a:bodyPr wrap="square" rtlCol="0">
            <a:spAutoFit/>
          </a:bodyPr>
          <a:lstStyle/>
          <a:p>
            <a:r>
              <a:rPr lang="en-US" dirty="0"/>
              <a:t>What is a CI Facilitator? “Advanced Cyberinfrastructure Research &amp; Education Facilitator” (ACI-REF –term coined by </a:t>
            </a:r>
            <a:r>
              <a:rPr lang="en-US" dirty="0" err="1"/>
              <a:t>Miron</a:t>
            </a:r>
            <a:r>
              <a:rPr lang="en-US" dirty="0"/>
              <a:t> </a:t>
            </a:r>
            <a:r>
              <a:rPr lang="en-US" dirty="0" err="1"/>
              <a:t>Livny</a:t>
            </a:r>
            <a:r>
              <a:rPr lang="en-US" dirty="0"/>
              <a:t>) Work with users –researchers and educators –to help them improve their research and/or education productivity and aspirations via advanced Cyberinfrastructure (CI). Typically, one or a few CI Facilitators have responsibility for an entire institution, or even multiple institutions. At some institutions, CI Facilitation is part time; at others, it’s full time. Some CI Facilitators are or used to be: faculty (current or former); postdocs (current or former); research staff (current or former); IT professionals, including from Enterprise IT (current or former); graduate or undergraduate students (current or former).</a:t>
            </a:r>
          </a:p>
        </p:txBody>
      </p:sp>
      <p:sp>
        <p:nvSpPr>
          <p:cNvPr id="9" name="TextBox 8">
            <a:extLst>
              <a:ext uri="{FF2B5EF4-FFF2-40B4-BE49-F238E27FC236}">
                <a16:creationId xmlns:a16="http://schemas.microsoft.com/office/drawing/2014/main" id="{50EB4B89-E7E5-67DB-E3A5-65406C95512C}"/>
              </a:ext>
            </a:extLst>
          </p:cNvPr>
          <p:cNvSpPr txBox="1"/>
          <p:nvPr/>
        </p:nvSpPr>
        <p:spPr>
          <a:xfrm>
            <a:off x="269946" y="3971478"/>
            <a:ext cx="6110868" cy="1754326"/>
          </a:xfrm>
          <a:prstGeom prst="rect">
            <a:avLst/>
          </a:prstGeom>
          <a:noFill/>
        </p:spPr>
        <p:txBody>
          <a:bodyPr wrap="square">
            <a:spAutoFit/>
          </a:bodyPr>
          <a:lstStyle/>
          <a:p>
            <a:r>
              <a:rPr lang="en-US" dirty="0"/>
              <a:t>The Five Facings </a:t>
            </a:r>
          </a:p>
          <a:p>
            <a:pPr marL="285750" indent="-285750">
              <a:buFont typeface="Arial" panose="020B0604020202020204" pitchFamily="34" charset="0"/>
              <a:buChar char="•"/>
            </a:pPr>
            <a:r>
              <a:rPr lang="en-US" dirty="0"/>
              <a:t>Researcher-facing (e.g., CI Facilitator) </a:t>
            </a:r>
          </a:p>
          <a:p>
            <a:pPr marL="285750" indent="-285750">
              <a:buFont typeface="Arial" panose="020B0604020202020204" pitchFamily="34" charset="0"/>
              <a:buChar char="•"/>
            </a:pPr>
            <a:r>
              <a:rPr lang="en-US" dirty="0"/>
              <a:t>System-facing (e.g., cluster sysadmin, network engineer) </a:t>
            </a:r>
          </a:p>
          <a:p>
            <a:pPr marL="285750" indent="-285750">
              <a:buFont typeface="Arial" panose="020B0604020202020204" pitchFamily="34" charset="0"/>
              <a:buChar char="•"/>
            </a:pPr>
            <a:r>
              <a:rPr lang="en-US" dirty="0"/>
              <a:t>Data-facing (e.g., Research Data Librarian) </a:t>
            </a:r>
          </a:p>
          <a:p>
            <a:pPr marL="285750" indent="-285750">
              <a:buFont typeface="Arial" panose="020B0604020202020204" pitchFamily="34" charset="0"/>
              <a:buChar char="•"/>
            </a:pPr>
            <a:r>
              <a:rPr lang="en-US" dirty="0"/>
              <a:t>Software-facing (e.g., Research Software Engineer) Strategy/policy-facing (e.g., institutional CI leader)</a:t>
            </a:r>
          </a:p>
        </p:txBody>
      </p:sp>
      <p:sp>
        <p:nvSpPr>
          <p:cNvPr id="10" name="Title 1">
            <a:extLst>
              <a:ext uri="{FF2B5EF4-FFF2-40B4-BE49-F238E27FC236}">
                <a16:creationId xmlns:a16="http://schemas.microsoft.com/office/drawing/2014/main" id="{257D6F88-77AF-A14D-2B92-77AC9CAEFE1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Tree>
    <p:extLst>
      <p:ext uri="{BB962C8B-B14F-4D97-AF65-F5344CB8AC3E}">
        <p14:creationId xmlns:p14="http://schemas.microsoft.com/office/powerpoint/2010/main" val="178366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A81B58-DDD2-7C94-50B5-EBECEDAAE8D7}"/>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
        <p:nvSpPr>
          <p:cNvPr id="5" name="TextBox 4">
            <a:extLst>
              <a:ext uri="{FF2B5EF4-FFF2-40B4-BE49-F238E27FC236}">
                <a16:creationId xmlns:a16="http://schemas.microsoft.com/office/drawing/2014/main" id="{F6D1859A-3D7E-0F15-1CFF-9CB0BF3B8E64}"/>
              </a:ext>
            </a:extLst>
          </p:cNvPr>
          <p:cNvSpPr txBox="1"/>
          <p:nvPr/>
        </p:nvSpPr>
        <p:spPr>
          <a:xfrm>
            <a:off x="0" y="1768762"/>
            <a:ext cx="2514600" cy="2677656"/>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Sample Intake categories and questions – files provided for your own customization and use.</a:t>
            </a:r>
          </a:p>
        </p:txBody>
      </p:sp>
      <p:pic>
        <p:nvPicPr>
          <p:cNvPr id="2" name="Picture 1">
            <a:extLst>
              <a:ext uri="{FF2B5EF4-FFF2-40B4-BE49-F238E27FC236}">
                <a16:creationId xmlns:a16="http://schemas.microsoft.com/office/drawing/2014/main" id="{1FA66C82-A08B-EF39-9F78-156768C09E38}"/>
              </a:ext>
            </a:extLst>
          </p:cNvPr>
          <p:cNvPicPr>
            <a:picLocks noChangeAspect="1"/>
          </p:cNvPicPr>
          <p:nvPr/>
        </p:nvPicPr>
        <p:blipFill>
          <a:blip r:embed="rId3"/>
          <a:stretch>
            <a:fillRect/>
          </a:stretch>
        </p:blipFill>
        <p:spPr>
          <a:xfrm>
            <a:off x="2514600" y="53451"/>
            <a:ext cx="4820796" cy="6108278"/>
          </a:xfrm>
          <a:prstGeom prst="rect">
            <a:avLst/>
          </a:prstGeom>
          <a:ln>
            <a:solidFill>
              <a:schemeClr val="tx1"/>
            </a:solidFill>
          </a:ln>
        </p:spPr>
      </p:pic>
      <p:pic>
        <p:nvPicPr>
          <p:cNvPr id="3" name="Picture 2">
            <a:extLst>
              <a:ext uri="{FF2B5EF4-FFF2-40B4-BE49-F238E27FC236}">
                <a16:creationId xmlns:a16="http://schemas.microsoft.com/office/drawing/2014/main" id="{B9CC836D-7260-2D8D-B410-4788D1383776}"/>
              </a:ext>
            </a:extLst>
          </p:cNvPr>
          <p:cNvPicPr>
            <a:picLocks noChangeAspect="1"/>
          </p:cNvPicPr>
          <p:nvPr/>
        </p:nvPicPr>
        <p:blipFill>
          <a:blip r:embed="rId4"/>
          <a:stretch>
            <a:fillRect/>
          </a:stretch>
        </p:blipFill>
        <p:spPr>
          <a:xfrm>
            <a:off x="8205073" y="53451"/>
            <a:ext cx="3986927" cy="5074270"/>
          </a:xfrm>
          <a:prstGeom prst="rect">
            <a:avLst/>
          </a:prstGeom>
          <a:ln>
            <a:solidFill>
              <a:schemeClr val="tx1"/>
            </a:solidFill>
          </a:ln>
        </p:spPr>
      </p:pic>
      <p:sp>
        <p:nvSpPr>
          <p:cNvPr id="6" name="TextBox 5">
            <a:extLst>
              <a:ext uri="{FF2B5EF4-FFF2-40B4-BE49-F238E27FC236}">
                <a16:creationId xmlns:a16="http://schemas.microsoft.com/office/drawing/2014/main" id="{8AEC8393-945D-5A9C-CE95-006E62D49059}"/>
              </a:ext>
            </a:extLst>
          </p:cNvPr>
          <p:cNvSpPr txBox="1"/>
          <p:nvPr/>
        </p:nvSpPr>
        <p:spPr>
          <a:xfrm rot="20041093">
            <a:off x="2431517" y="2967336"/>
            <a:ext cx="4986964" cy="923330"/>
          </a:xfrm>
          <a:prstGeom prst="rect">
            <a:avLst/>
          </a:prstGeom>
          <a:noFill/>
        </p:spPr>
        <p:txBody>
          <a:bodyPr wrap="square" rtlCol="0">
            <a:spAutoFit/>
          </a:bodyPr>
          <a:lstStyle/>
          <a:p>
            <a:r>
              <a:rPr lang="en-US" dirty="0">
                <a:highlight>
                  <a:srgbClr val="FFFF00"/>
                </a:highlight>
                <a:latin typeface="Verdana" panose="020B0604030504040204" pitchFamily="34" charset="0"/>
                <a:ea typeface="Verdana" panose="020B0604030504040204" pitchFamily="34" charset="0"/>
                <a:cs typeface="Verdana" panose="020B0604030504040204" pitchFamily="34" charset="0"/>
              </a:rPr>
              <a:t>Share this to them first in advance. </a:t>
            </a:r>
          </a:p>
          <a:p>
            <a:endParaRPr lang="en-US" dirty="0">
              <a:highlight>
                <a:srgbClr val="FFFF00"/>
              </a:highlight>
              <a:latin typeface="Verdana" panose="020B0604030504040204" pitchFamily="34" charset="0"/>
              <a:ea typeface="Verdana" panose="020B0604030504040204" pitchFamily="34" charset="0"/>
              <a:cs typeface="Verdana" panose="020B0604030504040204" pitchFamily="34" charset="0"/>
            </a:endParaRPr>
          </a:p>
          <a:p>
            <a:r>
              <a:rPr lang="en-US" dirty="0">
                <a:highlight>
                  <a:srgbClr val="FFFF00"/>
                </a:highlight>
                <a:latin typeface="Verdana" panose="020B0604030504040204" pitchFamily="34" charset="0"/>
                <a:ea typeface="Verdana" panose="020B0604030504040204" pitchFamily="34" charset="0"/>
                <a:cs typeface="Verdana" panose="020B0604030504040204" pitchFamily="34" charset="0"/>
              </a:rPr>
              <a:t>Then share again in-person or over zoom</a:t>
            </a:r>
          </a:p>
        </p:txBody>
      </p:sp>
      <p:sp>
        <p:nvSpPr>
          <p:cNvPr id="7" name="Bent-Up Arrow 6">
            <a:extLst>
              <a:ext uri="{FF2B5EF4-FFF2-40B4-BE49-F238E27FC236}">
                <a16:creationId xmlns:a16="http://schemas.microsoft.com/office/drawing/2014/main" id="{827F2057-C5E2-852D-579B-7EB31BD3A23E}"/>
              </a:ext>
            </a:extLst>
          </p:cNvPr>
          <p:cNvSpPr/>
          <p:nvPr/>
        </p:nvSpPr>
        <p:spPr>
          <a:xfrm>
            <a:off x="7368722" y="5146390"/>
            <a:ext cx="2308678" cy="568610"/>
          </a:xfrm>
          <a:prstGeom prst="bentUp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8" name="TextBox 7">
            <a:extLst>
              <a:ext uri="{FF2B5EF4-FFF2-40B4-BE49-F238E27FC236}">
                <a16:creationId xmlns:a16="http://schemas.microsoft.com/office/drawing/2014/main" id="{F53545C3-36B4-6927-E5E4-305D08B48EE8}"/>
              </a:ext>
            </a:extLst>
          </p:cNvPr>
          <p:cNvSpPr txBox="1"/>
          <p:nvPr/>
        </p:nvSpPr>
        <p:spPr>
          <a:xfrm rot="20041093">
            <a:off x="7705054" y="2198658"/>
            <a:ext cx="4986964" cy="923330"/>
          </a:xfrm>
          <a:prstGeom prst="rect">
            <a:avLst/>
          </a:prstGeom>
          <a:noFill/>
        </p:spPr>
        <p:txBody>
          <a:bodyPr wrap="square" rtlCol="0">
            <a:spAutoFit/>
          </a:bodyPr>
          <a:lstStyle/>
          <a:p>
            <a:r>
              <a:rPr lang="en-US" dirty="0">
                <a:highlight>
                  <a:srgbClr val="FFFF00"/>
                </a:highlight>
                <a:latin typeface="Verdana" panose="020B0604030504040204" pitchFamily="34" charset="0"/>
                <a:ea typeface="Verdana" panose="020B0604030504040204" pitchFamily="34" charset="0"/>
                <a:cs typeface="Verdana" panose="020B0604030504040204" pitchFamily="34" charset="0"/>
              </a:rPr>
              <a:t>Then you can collect information</a:t>
            </a:r>
          </a:p>
          <a:p>
            <a:endParaRPr lang="en-US" dirty="0">
              <a:highlight>
                <a:srgbClr val="FFFF00"/>
              </a:highlight>
              <a:latin typeface="Verdana" panose="020B0604030504040204" pitchFamily="34" charset="0"/>
              <a:ea typeface="Verdana" panose="020B0604030504040204" pitchFamily="34" charset="0"/>
              <a:cs typeface="Verdana" panose="020B0604030504040204" pitchFamily="34" charset="0"/>
            </a:endParaRPr>
          </a:p>
          <a:p>
            <a:r>
              <a:rPr lang="en-US" dirty="0">
                <a:highlight>
                  <a:srgbClr val="FFFF00"/>
                </a:highlight>
                <a:latin typeface="Verdana" panose="020B0604030504040204" pitchFamily="34" charset="0"/>
                <a:ea typeface="Verdana" panose="020B0604030504040204" pitchFamily="34" charset="0"/>
                <a:cs typeface="Verdana" panose="020B0604030504040204" pitchFamily="34" charset="0"/>
              </a:rPr>
              <a:t>Check off services and rates they need</a:t>
            </a:r>
          </a:p>
        </p:txBody>
      </p:sp>
      <p:sp>
        <p:nvSpPr>
          <p:cNvPr id="10" name="TextBox 9">
            <a:extLst>
              <a:ext uri="{FF2B5EF4-FFF2-40B4-BE49-F238E27FC236}">
                <a16:creationId xmlns:a16="http://schemas.microsoft.com/office/drawing/2014/main" id="{03FC88E9-B243-71C5-4371-8BC007CF78B2}"/>
              </a:ext>
            </a:extLst>
          </p:cNvPr>
          <p:cNvSpPr txBox="1"/>
          <p:nvPr/>
        </p:nvSpPr>
        <p:spPr>
          <a:xfrm>
            <a:off x="7534848" y="5652824"/>
            <a:ext cx="4820795"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MSWord and Excel templates</a:t>
            </a:r>
          </a:p>
        </p:txBody>
      </p:sp>
    </p:spTree>
    <p:extLst>
      <p:ext uri="{BB962C8B-B14F-4D97-AF65-F5344CB8AC3E}">
        <p14:creationId xmlns:p14="http://schemas.microsoft.com/office/powerpoint/2010/main" val="185458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511B-E7BD-FDFB-AC9C-132275A9FBB1}"/>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sp>
        <p:nvSpPr>
          <p:cNvPr id="4" name="TextBox 3">
            <a:extLst>
              <a:ext uri="{FF2B5EF4-FFF2-40B4-BE49-F238E27FC236}">
                <a16:creationId xmlns:a16="http://schemas.microsoft.com/office/drawing/2014/main" id="{2F61D4AD-6B55-6D12-D30E-740DCA9B0DF5}"/>
              </a:ext>
            </a:extLst>
          </p:cNvPr>
          <p:cNvSpPr txBox="1"/>
          <p:nvPr/>
        </p:nvSpPr>
        <p:spPr>
          <a:xfrm>
            <a:off x="1922736" y="5643730"/>
            <a:ext cx="6938341" cy="338554"/>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CREDIT:  </a:t>
            </a:r>
            <a:r>
              <a:rPr lang="en-US" sz="1600" i="0" u="none" strike="noStrike" dirty="0">
                <a:effectLst/>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Cornell University Center for Advanced Computing</a:t>
            </a:r>
            <a:r>
              <a:rPr lang="en-US" sz="1600" i="0" dirty="0">
                <a:effectLst/>
                <a:latin typeface="Verdana" panose="020B0604030504040204" pitchFamily="34" charset="0"/>
                <a:ea typeface="Verdana" panose="020B0604030504040204" pitchFamily="34" charset="0"/>
                <a:cs typeface="Verdana" panose="020B0604030504040204" pitchFamily="34" charset="0"/>
              </a:rPr>
              <a:t> </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CF8E367-EDD3-1187-EADC-D55A6CC34AE1}"/>
              </a:ext>
            </a:extLst>
          </p:cNvPr>
          <p:cNvSpPr txBox="1"/>
          <p:nvPr/>
        </p:nvSpPr>
        <p:spPr>
          <a:xfrm>
            <a:off x="779491" y="2415390"/>
            <a:ext cx="6938341" cy="1200329"/>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Let’s talk about how to organize the resources that you want to have available as you work with researchers. </a:t>
            </a:r>
          </a:p>
        </p:txBody>
      </p:sp>
      <p:pic>
        <p:nvPicPr>
          <p:cNvPr id="3" name="Picture 2">
            <a:hlinkClick r:id="rId4"/>
            <a:extLst>
              <a:ext uri="{FF2B5EF4-FFF2-40B4-BE49-F238E27FC236}">
                <a16:creationId xmlns:a16="http://schemas.microsoft.com/office/drawing/2014/main" id="{610AA464-D91F-1E82-BFEE-0D90583A9D7F}"/>
              </a:ext>
            </a:extLst>
          </p:cNvPr>
          <p:cNvPicPr>
            <a:picLocks noChangeAspect="1"/>
          </p:cNvPicPr>
          <p:nvPr/>
        </p:nvPicPr>
        <p:blipFill rotWithShape="1">
          <a:blip r:embed="rId5"/>
          <a:srcRect l="7544" t="2605" r="7037" b="5452"/>
          <a:stretch/>
        </p:blipFill>
        <p:spPr>
          <a:xfrm>
            <a:off x="8199457" y="22302"/>
            <a:ext cx="3992543" cy="5986506"/>
          </a:xfrm>
          <a:prstGeom prst="rect">
            <a:avLst/>
          </a:prstGeom>
        </p:spPr>
      </p:pic>
      <p:pic>
        <p:nvPicPr>
          <p:cNvPr id="5" name="Picture 4">
            <a:extLst>
              <a:ext uri="{FF2B5EF4-FFF2-40B4-BE49-F238E27FC236}">
                <a16:creationId xmlns:a16="http://schemas.microsoft.com/office/drawing/2014/main" id="{22ACC19B-E185-0EC8-A110-19F4275225F9}"/>
              </a:ext>
            </a:extLst>
          </p:cNvPr>
          <p:cNvPicPr>
            <a:picLocks noChangeAspect="1"/>
          </p:cNvPicPr>
          <p:nvPr/>
        </p:nvPicPr>
        <p:blipFill>
          <a:blip r:embed="rId6"/>
          <a:stretch>
            <a:fillRect/>
          </a:stretch>
        </p:blipFill>
        <p:spPr>
          <a:xfrm>
            <a:off x="5075498" y="4977982"/>
            <a:ext cx="3086100" cy="558962"/>
          </a:xfrm>
          <a:prstGeom prst="rect">
            <a:avLst/>
          </a:prstGeom>
          <a:ln w="12700">
            <a:solidFill>
              <a:schemeClr val="tx1"/>
            </a:solidFill>
          </a:ln>
        </p:spPr>
      </p:pic>
      <p:cxnSp>
        <p:nvCxnSpPr>
          <p:cNvPr id="8" name="Straight Connector 7">
            <a:extLst>
              <a:ext uri="{FF2B5EF4-FFF2-40B4-BE49-F238E27FC236}">
                <a16:creationId xmlns:a16="http://schemas.microsoft.com/office/drawing/2014/main" id="{2520FD9C-EAE4-DD46-32F6-47D83A2F0058}"/>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553D37-7797-5A28-27BF-7E550F2BC546}"/>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 and Technologies </a:t>
            </a:r>
          </a:p>
          <a:p>
            <a:endParaRPr lang="en-US" sz="2400" dirty="0"/>
          </a:p>
        </p:txBody>
      </p:sp>
    </p:spTree>
    <p:extLst>
      <p:ext uri="{BB962C8B-B14F-4D97-AF65-F5344CB8AC3E}">
        <p14:creationId xmlns:p14="http://schemas.microsoft.com/office/powerpoint/2010/main" val="339717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 Service Providers, and Technologies </a:t>
            </a:r>
          </a:p>
          <a:p>
            <a:endParaRPr lang="en-US" sz="2400" dirty="0"/>
          </a:p>
        </p:txBody>
      </p:sp>
      <p:graphicFrame>
        <p:nvGraphicFramePr>
          <p:cNvPr id="6" name="Diagram 5">
            <a:extLst>
              <a:ext uri="{FF2B5EF4-FFF2-40B4-BE49-F238E27FC236}">
                <a16:creationId xmlns:a16="http://schemas.microsoft.com/office/drawing/2014/main" id="{8722FF9D-0064-C244-0152-DBDB68EE46A1}"/>
              </a:ext>
            </a:extLst>
          </p:cNvPr>
          <p:cNvGraphicFramePr/>
          <p:nvPr>
            <p:extLst>
              <p:ext uri="{D42A27DB-BD31-4B8C-83A1-F6EECF244321}">
                <p14:modId xmlns:p14="http://schemas.microsoft.com/office/powerpoint/2010/main" val="2746486694"/>
              </p:ext>
            </p:extLst>
          </p:nvPr>
        </p:nvGraphicFramePr>
        <p:xfrm>
          <a:off x="2777593" y="1316925"/>
          <a:ext cx="7134123" cy="4821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A3A5B2B-9151-51B2-9203-8C869863C508}"/>
              </a:ext>
            </a:extLst>
          </p:cNvPr>
          <p:cNvSpPr txBox="1"/>
          <p:nvPr/>
        </p:nvSpPr>
        <p:spPr>
          <a:xfrm>
            <a:off x="359688" y="1615138"/>
            <a:ext cx="2965692" cy="1938992"/>
          </a:xfrm>
          <a:prstGeom prst="rect">
            <a:avLst/>
          </a:prstGeom>
          <a:noFill/>
        </p:spPr>
        <p:txBody>
          <a:bodyPr wrap="square" rtlCol="0">
            <a:spAutoFit/>
          </a:bodyPr>
          <a:lstStyle/>
          <a:p>
            <a:r>
              <a:rPr lang="en-US" sz="2400" dirty="0">
                <a:solidFill>
                  <a:srgbClr val="5B9BD5"/>
                </a:solidFill>
                <a:latin typeface="Verdana" panose="020B0604030504040204" pitchFamily="34" charset="0"/>
                <a:ea typeface="Verdana" panose="020B0604030504040204" pitchFamily="34" charset="0"/>
                <a:cs typeface="Verdana" panose="020B0604030504040204" pitchFamily="34" charset="0"/>
              </a:rPr>
              <a:t>Systems include consortia, platforms, and groups of service providers.</a:t>
            </a:r>
          </a:p>
        </p:txBody>
      </p:sp>
      <p:sp>
        <p:nvSpPr>
          <p:cNvPr id="8" name="TextBox 7">
            <a:extLst>
              <a:ext uri="{FF2B5EF4-FFF2-40B4-BE49-F238E27FC236}">
                <a16:creationId xmlns:a16="http://schemas.microsoft.com/office/drawing/2014/main" id="{A20E296A-8541-3CFD-2805-41B7752844B3}"/>
              </a:ext>
            </a:extLst>
          </p:cNvPr>
          <p:cNvSpPr txBox="1"/>
          <p:nvPr/>
        </p:nvSpPr>
        <p:spPr>
          <a:xfrm>
            <a:off x="8866620" y="2942798"/>
            <a:ext cx="2965692" cy="1569660"/>
          </a:xfrm>
          <a:prstGeom prst="rect">
            <a:avLst/>
          </a:prstGeom>
          <a:noFill/>
        </p:spPr>
        <p:txBody>
          <a:bodyPr wrap="square" rtlCol="0">
            <a:spAutoFit/>
          </a:bodyPr>
          <a:lstStyle/>
          <a:p>
            <a:r>
              <a:rPr lang="en-US" sz="2400" dirty="0">
                <a:solidFill>
                  <a:srgbClr val="4CC58D"/>
                </a:solidFill>
                <a:latin typeface="Verdana" panose="020B0604030504040204" pitchFamily="34" charset="0"/>
                <a:ea typeface="Verdana" panose="020B0604030504040204" pitchFamily="34" charset="0"/>
                <a:cs typeface="Verdana" panose="020B0604030504040204" pitchFamily="34" charset="0"/>
              </a:rPr>
              <a:t>Service Providers are still large-scale national resources.</a:t>
            </a:r>
          </a:p>
        </p:txBody>
      </p:sp>
      <p:sp>
        <p:nvSpPr>
          <p:cNvPr id="12" name="TextBox 11">
            <a:extLst>
              <a:ext uri="{FF2B5EF4-FFF2-40B4-BE49-F238E27FC236}">
                <a16:creationId xmlns:a16="http://schemas.microsoft.com/office/drawing/2014/main" id="{0CD4F594-2CEC-3633-86E2-D046B7EE91C3}"/>
              </a:ext>
            </a:extLst>
          </p:cNvPr>
          <p:cNvSpPr txBox="1"/>
          <p:nvPr/>
        </p:nvSpPr>
        <p:spPr>
          <a:xfrm>
            <a:off x="1076452" y="4606856"/>
            <a:ext cx="4172203" cy="1569660"/>
          </a:xfrm>
          <a:prstGeom prst="rect">
            <a:avLst/>
          </a:prstGeom>
          <a:noFill/>
        </p:spPr>
        <p:txBody>
          <a:bodyPr wrap="square" rtlCol="0">
            <a:spAutoFit/>
          </a:bodyPr>
          <a:lstStyle/>
          <a:p>
            <a:r>
              <a:rPr lang="en-US" sz="2400" dirty="0">
                <a:solidFill>
                  <a:srgbClr val="71AD47"/>
                </a:solidFill>
                <a:latin typeface="Verdana" panose="020B0604030504040204" pitchFamily="34" charset="0"/>
                <a:ea typeface="Verdana" panose="020B0604030504040204" pitchFamily="34" charset="0"/>
                <a:cs typeface="Verdana" panose="020B0604030504040204" pitchFamily="34" charset="0"/>
              </a:rPr>
              <a:t>Technologies include many of the tools they leverage from </a:t>
            </a:r>
            <a:r>
              <a:rPr lang="en-US" sz="2400" dirty="0" err="1">
                <a:solidFill>
                  <a:srgbClr val="71AD47"/>
                </a:solidFill>
                <a:latin typeface="Verdana" panose="020B0604030504040204" pitchFamily="34" charset="0"/>
                <a:ea typeface="Verdana" panose="020B0604030504040204" pitchFamily="34" charset="0"/>
                <a:cs typeface="Verdana" panose="020B0604030504040204" pitchFamily="34" charset="0"/>
              </a:rPr>
              <a:t>exoscale</a:t>
            </a:r>
            <a:r>
              <a:rPr lang="en-US" sz="2400" dirty="0">
                <a:solidFill>
                  <a:srgbClr val="71AD47"/>
                </a:solidFill>
                <a:latin typeface="Verdana" panose="020B0604030504040204" pitchFamily="34" charset="0"/>
                <a:ea typeface="Verdana" panose="020B0604030504040204" pitchFamily="34" charset="0"/>
                <a:cs typeface="Verdana" panose="020B0604030504040204" pitchFamily="34" charset="0"/>
              </a:rPr>
              <a:t> to local research computing.</a:t>
            </a:r>
          </a:p>
        </p:txBody>
      </p:sp>
    </p:spTree>
    <p:extLst>
      <p:ext uri="{BB962C8B-B14F-4D97-AF65-F5344CB8AC3E}">
        <p14:creationId xmlns:p14="http://schemas.microsoft.com/office/powerpoint/2010/main" val="301031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Service Providers, and Technologies </a:t>
            </a:r>
          </a:p>
          <a:p>
            <a:endParaRPr lang="en-US" sz="2400" dirty="0"/>
          </a:p>
        </p:txBody>
      </p:sp>
      <p:graphicFrame>
        <p:nvGraphicFramePr>
          <p:cNvPr id="2" name="Diagram 1">
            <a:extLst>
              <a:ext uri="{FF2B5EF4-FFF2-40B4-BE49-F238E27FC236}">
                <a16:creationId xmlns:a16="http://schemas.microsoft.com/office/drawing/2014/main" id="{1014AC67-CDE9-E53D-786A-2E45B6172BD6}"/>
              </a:ext>
            </a:extLst>
          </p:cNvPr>
          <p:cNvGraphicFramePr/>
          <p:nvPr>
            <p:extLst>
              <p:ext uri="{D42A27DB-BD31-4B8C-83A1-F6EECF244321}">
                <p14:modId xmlns:p14="http://schemas.microsoft.com/office/powerpoint/2010/main" val="2925581407"/>
              </p:ext>
            </p:extLst>
          </p:nvPr>
        </p:nvGraphicFramePr>
        <p:xfrm>
          <a:off x="489669" y="530352"/>
          <a:ext cx="9602541" cy="5530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7201807-E443-23BB-0120-01EA0DFEB241}"/>
              </a:ext>
            </a:extLst>
          </p:cNvPr>
          <p:cNvPicPr>
            <a:picLocks noChangeAspect="1"/>
          </p:cNvPicPr>
          <p:nvPr/>
        </p:nvPicPr>
        <p:blipFill>
          <a:blip r:embed="rId8"/>
          <a:stretch>
            <a:fillRect/>
          </a:stretch>
        </p:blipFill>
        <p:spPr>
          <a:xfrm>
            <a:off x="4192390" y="2218924"/>
            <a:ext cx="2197100" cy="1346200"/>
          </a:xfrm>
          <a:prstGeom prst="rect">
            <a:avLst/>
          </a:prstGeom>
        </p:spPr>
      </p:pic>
      <p:pic>
        <p:nvPicPr>
          <p:cNvPr id="6" name="Picture 5">
            <a:extLst>
              <a:ext uri="{FF2B5EF4-FFF2-40B4-BE49-F238E27FC236}">
                <a16:creationId xmlns:a16="http://schemas.microsoft.com/office/drawing/2014/main" id="{46A91D38-08D7-6113-D5BE-8333BA3409C6}"/>
              </a:ext>
            </a:extLst>
          </p:cNvPr>
          <p:cNvPicPr>
            <a:picLocks noChangeAspect="1"/>
          </p:cNvPicPr>
          <p:nvPr/>
        </p:nvPicPr>
        <p:blipFill rotWithShape="1">
          <a:blip r:embed="rId9"/>
          <a:srcRect t="1719" r="31304" b="-49038"/>
          <a:stretch/>
        </p:blipFill>
        <p:spPr>
          <a:xfrm>
            <a:off x="557459" y="2523898"/>
            <a:ext cx="2767922" cy="830997"/>
          </a:xfrm>
          <a:prstGeom prst="rect">
            <a:avLst/>
          </a:prstGeom>
          <a:solidFill>
            <a:schemeClr val="bg1"/>
          </a:solidFill>
        </p:spPr>
      </p:pic>
      <p:pic>
        <p:nvPicPr>
          <p:cNvPr id="13" name="Picture 12">
            <a:extLst>
              <a:ext uri="{FF2B5EF4-FFF2-40B4-BE49-F238E27FC236}">
                <a16:creationId xmlns:a16="http://schemas.microsoft.com/office/drawing/2014/main" id="{A8EEAA6F-57F6-2D12-708D-672DA4E0F992}"/>
              </a:ext>
            </a:extLst>
          </p:cNvPr>
          <p:cNvPicPr>
            <a:picLocks noChangeAspect="1"/>
          </p:cNvPicPr>
          <p:nvPr/>
        </p:nvPicPr>
        <p:blipFill>
          <a:blip r:embed="rId10"/>
          <a:stretch>
            <a:fillRect/>
          </a:stretch>
        </p:blipFill>
        <p:spPr>
          <a:xfrm>
            <a:off x="7725404" y="2363689"/>
            <a:ext cx="1041400" cy="812800"/>
          </a:xfrm>
          <a:prstGeom prst="rect">
            <a:avLst/>
          </a:prstGeom>
        </p:spPr>
      </p:pic>
      <p:pic>
        <p:nvPicPr>
          <p:cNvPr id="14" name="Picture 13">
            <a:extLst>
              <a:ext uri="{FF2B5EF4-FFF2-40B4-BE49-F238E27FC236}">
                <a16:creationId xmlns:a16="http://schemas.microsoft.com/office/drawing/2014/main" id="{1675936D-632C-75C2-8705-3710A9C92A40}"/>
              </a:ext>
            </a:extLst>
          </p:cNvPr>
          <p:cNvPicPr>
            <a:picLocks noChangeAspect="1"/>
          </p:cNvPicPr>
          <p:nvPr/>
        </p:nvPicPr>
        <p:blipFill>
          <a:blip r:embed="rId11"/>
          <a:stretch>
            <a:fillRect/>
          </a:stretch>
        </p:blipFill>
        <p:spPr>
          <a:xfrm>
            <a:off x="8193845" y="1788633"/>
            <a:ext cx="1041400" cy="812800"/>
          </a:xfrm>
          <a:prstGeom prst="rect">
            <a:avLst/>
          </a:prstGeom>
        </p:spPr>
      </p:pic>
      <p:pic>
        <p:nvPicPr>
          <p:cNvPr id="12" name="Picture 11">
            <a:extLst>
              <a:ext uri="{FF2B5EF4-FFF2-40B4-BE49-F238E27FC236}">
                <a16:creationId xmlns:a16="http://schemas.microsoft.com/office/drawing/2014/main" id="{CC0DD153-FDCD-4C29-536D-5837D48BF73D}"/>
              </a:ext>
            </a:extLst>
          </p:cNvPr>
          <p:cNvPicPr>
            <a:picLocks noChangeAspect="1"/>
          </p:cNvPicPr>
          <p:nvPr/>
        </p:nvPicPr>
        <p:blipFill>
          <a:blip r:embed="rId12"/>
          <a:stretch>
            <a:fillRect/>
          </a:stretch>
        </p:blipFill>
        <p:spPr>
          <a:xfrm>
            <a:off x="8803380" y="2489379"/>
            <a:ext cx="1041400" cy="812800"/>
          </a:xfrm>
          <a:prstGeom prst="rect">
            <a:avLst/>
          </a:prstGeom>
        </p:spPr>
      </p:pic>
      <p:pic>
        <p:nvPicPr>
          <p:cNvPr id="8" name="Picture 7">
            <a:extLst>
              <a:ext uri="{FF2B5EF4-FFF2-40B4-BE49-F238E27FC236}">
                <a16:creationId xmlns:a16="http://schemas.microsoft.com/office/drawing/2014/main" id="{F39F5EF6-9A75-397A-B281-ED22662D38E9}"/>
              </a:ext>
            </a:extLst>
          </p:cNvPr>
          <p:cNvPicPr>
            <a:picLocks noChangeAspect="1"/>
          </p:cNvPicPr>
          <p:nvPr/>
        </p:nvPicPr>
        <p:blipFill>
          <a:blip r:embed="rId13"/>
          <a:stretch>
            <a:fillRect/>
          </a:stretch>
        </p:blipFill>
        <p:spPr>
          <a:xfrm>
            <a:off x="8784330" y="3034070"/>
            <a:ext cx="1079500" cy="812800"/>
          </a:xfrm>
          <a:prstGeom prst="rect">
            <a:avLst/>
          </a:prstGeom>
        </p:spPr>
      </p:pic>
      <p:pic>
        <p:nvPicPr>
          <p:cNvPr id="15" name="Picture 14">
            <a:extLst>
              <a:ext uri="{FF2B5EF4-FFF2-40B4-BE49-F238E27FC236}">
                <a16:creationId xmlns:a16="http://schemas.microsoft.com/office/drawing/2014/main" id="{21B2DB42-0886-5E21-E1AF-288FF96B1543}"/>
              </a:ext>
            </a:extLst>
          </p:cNvPr>
          <p:cNvPicPr>
            <a:picLocks noChangeAspect="1"/>
          </p:cNvPicPr>
          <p:nvPr/>
        </p:nvPicPr>
        <p:blipFill>
          <a:blip r:embed="rId14"/>
          <a:stretch>
            <a:fillRect/>
          </a:stretch>
        </p:blipFill>
        <p:spPr>
          <a:xfrm>
            <a:off x="7496042" y="3044952"/>
            <a:ext cx="1041400" cy="812800"/>
          </a:xfrm>
          <a:prstGeom prst="rect">
            <a:avLst/>
          </a:prstGeom>
        </p:spPr>
      </p:pic>
      <p:pic>
        <p:nvPicPr>
          <p:cNvPr id="7" name="Picture 6" descr="Diagram&#10;&#10;Description automatically generated">
            <a:extLst>
              <a:ext uri="{FF2B5EF4-FFF2-40B4-BE49-F238E27FC236}">
                <a16:creationId xmlns:a16="http://schemas.microsoft.com/office/drawing/2014/main" id="{50300DCF-C3D1-B2A4-C421-8DE658E89B0A}"/>
              </a:ext>
            </a:extLst>
          </p:cNvPr>
          <p:cNvPicPr>
            <a:picLocks noChangeAspect="1"/>
          </p:cNvPicPr>
          <p:nvPr/>
        </p:nvPicPr>
        <p:blipFill>
          <a:blip r:embed="rId15"/>
          <a:stretch>
            <a:fillRect/>
          </a:stretch>
        </p:blipFill>
        <p:spPr>
          <a:xfrm>
            <a:off x="9080415" y="273290"/>
            <a:ext cx="2880555" cy="3726622"/>
          </a:xfrm>
          <a:prstGeom prst="rect">
            <a:avLst/>
          </a:prstGeom>
        </p:spPr>
      </p:pic>
      <p:sp>
        <p:nvSpPr>
          <p:cNvPr id="16" name="TextBox 15">
            <a:extLst>
              <a:ext uri="{FF2B5EF4-FFF2-40B4-BE49-F238E27FC236}">
                <a16:creationId xmlns:a16="http://schemas.microsoft.com/office/drawing/2014/main" id="{7219E7F4-B72C-060E-71E7-A101A4BF5D94}"/>
              </a:ext>
            </a:extLst>
          </p:cNvPr>
          <p:cNvSpPr txBox="1"/>
          <p:nvPr/>
        </p:nvSpPr>
        <p:spPr>
          <a:xfrm>
            <a:off x="489668" y="5398390"/>
            <a:ext cx="11452395" cy="646331"/>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MISSING</a:t>
            </a:r>
            <a:r>
              <a:rPr lang="en-US" dirty="0">
                <a:latin typeface="Verdana" panose="020B0604030504040204" pitchFamily="34" charset="0"/>
                <a:ea typeface="Verdana" panose="020B0604030504040204" pitchFamily="34" charset="0"/>
                <a:cs typeface="Verdana" panose="020B0604030504040204" pitchFamily="34" charset="0"/>
              </a:rPr>
              <a:t>: Other examples like   • NIH resources such as </a:t>
            </a:r>
            <a:r>
              <a:rPr lang="en-US" dirty="0" err="1">
                <a:latin typeface="Verdana" panose="020B0604030504040204" pitchFamily="34" charset="0"/>
                <a:ea typeface="Verdana" panose="020B0604030504040204" pitchFamily="34" charset="0"/>
                <a:cs typeface="Verdana" panose="020B0604030504040204" pitchFamily="34" charset="0"/>
                <a:hlinkClick r:id="rId16"/>
              </a:rPr>
              <a:t>BioWulf</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hlinkClick r:id="rId17"/>
              </a:rPr>
              <a:t>Helix</a:t>
            </a:r>
            <a:r>
              <a:rPr lang="en-US" dirty="0">
                <a:latin typeface="Verdana" panose="020B0604030504040204" pitchFamily="34" charset="0"/>
                <a:ea typeface="Verdana" panose="020B0604030504040204" pitchFamily="34" charset="0"/>
                <a:cs typeface="Verdana" panose="020B0604030504040204" pitchFamily="34" charset="0"/>
              </a:rPr>
              <a:t> and </a:t>
            </a:r>
            <a:r>
              <a:rPr lang="en-US" dirty="0" err="1">
                <a:latin typeface="Verdana" panose="020B0604030504040204" pitchFamily="34" charset="0"/>
                <a:ea typeface="Verdana" panose="020B0604030504040204" pitchFamily="34" charset="0"/>
                <a:cs typeface="Verdana" panose="020B0604030504040204" pitchFamily="34" charset="0"/>
                <a:hlinkClick r:id="rId18"/>
              </a:rPr>
              <a:t>Helixweb</a:t>
            </a:r>
            <a:r>
              <a:rPr lang="en-US" dirty="0">
                <a:latin typeface="Verdana" panose="020B0604030504040204" pitchFamily="34" charset="0"/>
                <a:ea typeface="Verdana" panose="020B0604030504040204" pitchFamily="34" charset="0"/>
                <a:cs typeface="Verdana" panose="020B0604030504040204" pitchFamily="34" charset="0"/>
              </a:rPr>
              <a:t> </a:t>
            </a:r>
          </a:p>
          <a:p>
            <a:r>
              <a:rPr lang="en-US" dirty="0">
                <a:latin typeface="Verdana" panose="020B0604030504040204" pitchFamily="34" charset="0"/>
                <a:ea typeface="Verdana" panose="020B0604030504040204" pitchFamily="34" charset="0"/>
                <a:cs typeface="Verdana" panose="020B0604030504040204" pitchFamily="34" charset="0"/>
              </a:rPr>
              <a:t>• Cloud resources such as </a:t>
            </a:r>
            <a:r>
              <a:rPr lang="en-US" dirty="0" err="1">
                <a:latin typeface="Verdana" panose="020B0604030504040204" pitchFamily="34" charset="0"/>
                <a:ea typeface="Verdana" panose="020B0604030504040204" pitchFamily="34" charset="0"/>
                <a:cs typeface="Verdana" panose="020B0604030504040204" pitchFamily="34" charset="0"/>
                <a:hlinkClick r:id="rId19"/>
              </a:rPr>
              <a:t>CloudBank</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err="1">
                <a:latin typeface="Verdana" panose="020B0604030504040204" pitchFamily="34" charset="0"/>
                <a:ea typeface="Verdana" panose="020B0604030504040204" pitchFamily="34" charset="0"/>
                <a:cs typeface="Verdana" panose="020B0604030504040204" pitchFamily="34" charset="0"/>
                <a:hlinkClick r:id="rId20"/>
              </a:rPr>
              <a:t>CloudLab</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hlinkClick r:id="rId21"/>
              </a:rPr>
              <a:t>GENI</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err="1">
                <a:latin typeface="Verdana" panose="020B0604030504040204" pitchFamily="34" charset="0"/>
                <a:ea typeface="Verdana" panose="020B0604030504040204" pitchFamily="34" charset="0"/>
                <a:cs typeface="Verdana" panose="020B0604030504040204" pitchFamily="34" charset="0"/>
                <a:hlinkClick r:id="rId22"/>
              </a:rPr>
              <a:t>emulab</a:t>
            </a:r>
            <a:r>
              <a:rPr lang="en-US" dirty="0">
                <a:latin typeface="Verdana" panose="020B0604030504040204" pitchFamily="34" charset="0"/>
                <a:ea typeface="Verdana" panose="020B0604030504040204" pitchFamily="34" charset="0"/>
                <a:cs typeface="Verdana" panose="020B0604030504040204" pitchFamily="34" charset="0"/>
              </a:rPr>
              <a:t> and </a:t>
            </a:r>
            <a:r>
              <a:rPr lang="en-US" dirty="0">
                <a:latin typeface="Verdana" panose="020B0604030504040204" pitchFamily="34" charset="0"/>
                <a:ea typeface="Verdana" panose="020B0604030504040204" pitchFamily="34" charset="0"/>
                <a:cs typeface="Verdana" panose="020B0604030504040204" pitchFamily="34" charset="0"/>
                <a:hlinkClick r:id="rId23"/>
              </a:rPr>
              <a:t>Chameleon</a:t>
            </a:r>
            <a:r>
              <a:rPr lang="en-US"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72561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775CCE-19B6-B4B4-9631-14FECC3FB3F3}"/>
              </a:ext>
            </a:extLst>
          </p:cNvPr>
          <p:cNvSpPr txBox="1">
            <a:spLocks/>
          </p:cNvSpPr>
          <p:nvPr/>
        </p:nvSpPr>
        <p:spPr>
          <a:xfrm>
            <a:off x="3325380" y="6222381"/>
            <a:ext cx="6586336" cy="613317"/>
          </a:xfrm>
          <a:prstGeom prst="rect">
            <a:avLst/>
          </a:prstGeom>
          <a:solidFill>
            <a:schemeClr val="bg1">
              <a:lumMod val="85000"/>
            </a:schemeClr>
          </a:solidFill>
          <a:ln w="12700" cmpd="thickThin">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dirty="0">
                <a:solidFill>
                  <a:srgbClr val="315C9A"/>
                </a:solidFill>
                <a:latin typeface="+mj-lt"/>
              </a:rPr>
              <a:t>The Cyberinfrastructure Landscape: Systems, Service Providers, Technologies</a:t>
            </a:r>
          </a:p>
          <a:p>
            <a:pPr algn="ctr"/>
            <a:r>
              <a:rPr lang="en-US" sz="1600" b="0" dirty="0">
                <a:solidFill>
                  <a:srgbClr val="315C9A"/>
                </a:solidFill>
                <a:latin typeface="+mj-lt"/>
              </a:rPr>
              <a:t> Virtual Residency Introductory Workshop 2023 – Tues June 27, 2023</a:t>
            </a:r>
          </a:p>
        </p:txBody>
      </p:sp>
      <p:cxnSp>
        <p:nvCxnSpPr>
          <p:cNvPr id="3" name="Straight Connector 2">
            <a:extLst>
              <a:ext uri="{FF2B5EF4-FFF2-40B4-BE49-F238E27FC236}">
                <a16:creationId xmlns:a16="http://schemas.microsoft.com/office/drawing/2014/main" id="{74C2128F-D4FF-438A-229E-A5DB0FE890B2}"/>
              </a:ext>
            </a:extLst>
          </p:cNvPr>
          <p:cNvCxnSpPr>
            <a:cxnSpLocks/>
          </p:cNvCxnSpPr>
          <p:nvPr/>
        </p:nvCxnSpPr>
        <p:spPr>
          <a:xfrm>
            <a:off x="523373" y="1040344"/>
            <a:ext cx="7641998"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B04F0B-6673-9A4D-FBD0-01F005335F4D}"/>
              </a:ext>
            </a:extLst>
          </p:cNvPr>
          <p:cNvSpPr txBox="1"/>
          <p:nvPr/>
        </p:nvSpPr>
        <p:spPr>
          <a:xfrm>
            <a:off x="557459" y="485929"/>
            <a:ext cx="7382406" cy="830997"/>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Systems</a:t>
            </a:r>
            <a:r>
              <a:rPr lang="en-US" sz="24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Service Providers, and Technologies </a:t>
            </a:r>
          </a:p>
          <a:p>
            <a:endParaRPr lang="en-US" sz="2400" dirty="0"/>
          </a:p>
        </p:txBody>
      </p:sp>
      <p:sp>
        <p:nvSpPr>
          <p:cNvPr id="5" name="TextBox 4">
            <a:extLst>
              <a:ext uri="{FF2B5EF4-FFF2-40B4-BE49-F238E27FC236}">
                <a16:creationId xmlns:a16="http://schemas.microsoft.com/office/drawing/2014/main" id="{4B470EE9-3D48-F048-19C6-DB4C37B094FC}"/>
              </a:ext>
            </a:extLst>
          </p:cNvPr>
          <p:cNvSpPr txBox="1"/>
          <p:nvPr/>
        </p:nvSpPr>
        <p:spPr>
          <a:xfrm>
            <a:off x="198354" y="2159961"/>
            <a:ext cx="4563181" cy="1569660"/>
          </a:xfrm>
          <a:prstGeom prst="rect">
            <a:avLst/>
          </a:prstGeom>
          <a:noFill/>
        </p:spPr>
        <p:txBody>
          <a:bodyPr wrap="square">
            <a:spAutoFit/>
          </a:bodyPr>
          <a:lstStyle/>
          <a:p>
            <a:r>
              <a:rPr lang="en-US" sz="1600" b="0" i="0" dirty="0">
                <a:solidFill>
                  <a:srgbClr val="211634"/>
                </a:solidFill>
                <a:effectLst/>
                <a:latin typeface="Verdana" panose="020B0604030504040204" pitchFamily="34" charset="0"/>
                <a:ea typeface="Verdana" panose="020B0604030504040204" pitchFamily="34" charset="0"/>
                <a:cs typeface="Verdana" panose="020B0604030504040204" pitchFamily="34" charset="0"/>
              </a:rPr>
              <a:t>ACCESS is an advanced computing and data resource supported by the National Science Foundation (NSF). It's a collection of integrated digital resources and services, including supercomputers, visualization, and storage systems. </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6" name="AutoShape 2" descr="Access">
            <a:extLst>
              <a:ext uri="{FF2B5EF4-FFF2-40B4-BE49-F238E27FC236}">
                <a16:creationId xmlns:a16="http://schemas.microsoft.com/office/drawing/2014/main" id="{5FD3B203-C7FC-21FF-EC8E-BF079AEB9E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Access">
            <a:extLst>
              <a:ext uri="{FF2B5EF4-FFF2-40B4-BE49-F238E27FC236}">
                <a16:creationId xmlns:a16="http://schemas.microsoft.com/office/drawing/2014/main" id="{D4487F30-E361-D1AE-E7D5-083CC74359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79CADC3A-E0F3-48C0-CB9A-472A97541E1C}"/>
              </a:ext>
            </a:extLst>
          </p:cNvPr>
          <p:cNvPicPr>
            <a:picLocks noChangeAspect="1"/>
          </p:cNvPicPr>
          <p:nvPr/>
        </p:nvPicPr>
        <p:blipFill>
          <a:blip r:embed="rId3"/>
          <a:stretch>
            <a:fillRect/>
          </a:stretch>
        </p:blipFill>
        <p:spPr>
          <a:xfrm>
            <a:off x="557458" y="1307223"/>
            <a:ext cx="4029207" cy="564089"/>
          </a:xfrm>
          <a:prstGeom prst="rect">
            <a:avLst/>
          </a:prstGeom>
        </p:spPr>
      </p:pic>
      <p:pic>
        <p:nvPicPr>
          <p:cNvPr id="10" name="Picture 9">
            <a:extLst>
              <a:ext uri="{FF2B5EF4-FFF2-40B4-BE49-F238E27FC236}">
                <a16:creationId xmlns:a16="http://schemas.microsoft.com/office/drawing/2014/main" id="{47C512F9-021B-5410-C963-B31918883755}"/>
              </a:ext>
            </a:extLst>
          </p:cNvPr>
          <p:cNvPicPr>
            <a:picLocks noChangeAspect="1"/>
          </p:cNvPicPr>
          <p:nvPr/>
        </p:nvPicPr>
        <p:blipFill>
          <a:blip r:embed="rId4"/>
          <a:stretch>
            <a:fillRect/>
          </a:stretch>
        </p:blipFill>
        <p:spPr>
          <a:xfrm>
            <a:off x="4669163" y="1589267"/>
            <a:ext cx="7382407" cy="3733030"/>
          </a:xfrm>
          <a:prstGeom prst="rect">
            <a:avLst/>
          </a:prstGeom>
          <a:ln w="12700">
            <a:solidFill>
              <a:schemeClr val="accent1"/>
            </a:solidFill>
          </a:ln>
        </p:spPr>
      </p:pic>
      <p:sp>
        <p:nvSpPr>
          <p:cNvPr id="12" name="TextBox 11">
            <a:extLst>
              <a:ext uri="{FF2B5EF4-FFF2-40B4-BE49-F238E27FC236}">
                <a16:creationId xmlns:a16="http://schemas.microsoft.com/office/drawing/2014/main" id="{3BD5A555-D7CA-5CBF-11F1-75800ACE04CE}"/>
              </a:ext>
            </a:extLst>
          </p:cNvPr>
          <p:cNvSpPr txBox="1"/>
          <p:nvPr/>
        </p:nvSpPr>
        <p:spPr>
          <a:xfrm>
            <a:off x="8165371" y="5840535"/>
            <a:ext cx="4041619" cy="307777"/>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CREDIT: </a:t>
            </a:r>
            <a:r>
              <a:rPr lang="en-US" sz="1400" dirty="0">
                <a:latin typeface="Verdana" panose="020B0604030504040204" pitchFamily="34" charset="0"/>
                <a:ea typeface="Verdana" panose="020B0604030504040204" pitchFamily="34" charset="0"/>
                <a:cs typeface="Verdana" panose="020B0604030504040204" pitchFamily="34" charset="0"/>
                <a:hlinkClick r:id="rId5"/>
              </a:rPr>
              <a:t>https://allocations.access-ci.org/</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A54D1DDB-B464-68B3-CEC0-8E24536C58F1}"/>
              </a:ext>
            </a:extLst>
          </p:cNvPr>
          <p:cNvPicPr>
            <a:picLocks noChangeAspect="1"/>
          </p:cNvPicPr>
          <p:nvPr/>
        </p:nvPicPr>
        <p:blipFill rotWithShape="1">
          <a:blip r:embed="rId6"/>
          <a:srcRect r="80681"/>
          <a:stretch/>
        </p:blipFill>
        <p:spPr>
          <a:xfrm>
            <a:off x="10607736" y="268877"/>
            <a:ext cx="1443834" cy="1320390"/>
          </a:xfrm>
          <a:prstGeom prst="rect">
            <a:avLst/>
          </a:prstGeom>
        </p:spPr>
      </p:pic>
      <p:sp>
        <p:nvSpPr>
          <p:cNvPr id="15" name="TextBox 14">
            <a:extLst>
              <a:ext uri="{FF2B5EF4-FFF2-40B4-BE49-F238E27FC236}">
                <a16:creationId xmlns:a16="http://schemas.microsoft.com/office/drawing/2014/main" id="{33EDA616-F91F-FA70-5199-B5C6C1669BF3}"/>
              </a:ext>
            </a:extLst>
          </p:cNvPr>
          <p:cNvSpPr txBox="1"/>
          <p:nvPr/>
        </p:nvSpPr>
        <p:spPr>
          <a:xfrm>
            <a:off x="198354" y="3912557"/>
            <a:ext cx="4470809" cy="1815882"/>
          </a:xfrm>
          <a:prstGeom prst="rect">
            <a:avLst/>
          </a:prstGeom>
          <a:noFill/>
        </p:spPr>
        <p:txBody>
          <a:bodyPr wrap="square">
            <a:spAutoFit/>
          </a:bodyPr>
          <a:lstStyle/>
          <a:p>
            <a:r>
              <a:rPr lang="en-US" sz="1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ACCESS is made possible through these lead institutions and their partners — </a:t>
            </a:r>
            <a:r>
              <a:rPr lang="en-US" sz="1600" b="1" i="0" u="none" strike="noStrike" dirty="0">
                <a:effectLst/>
                <a:latin typeface="Verdana" panose="020B0604030504040204" pitchFamily="34" charset="0"/>
                <a:ea typeface="Verdana" panose="020B0604030504040204" pitchFamily="34" charset="0"/>
                <a:cs typeface="Verdana" panose="020B0604030504040204" pitchFamily="34" charset="0"/>
                <a:hlinkClick r:id="rId7"/>
              </a:rPr>
              <a:t>Carnegie Mellon University</a:t>
            </a:r>
            <a:r>
              <a:rPr lang="en-US" sz="1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 </a:t>
            </a:r>
            <a:r>
              <a:rPr lang="en-US" sz="1600" b="1" i="0" u="none" strike="noStrike" dirty="0">
                <a:effectLst/>
                <a:latin typeface="Verdana" panose="020B0604030504040204" pitchFamily="34" charset="0"/>
                <a:ea typeface="Verdana" panose="020B0604030504040204" pitchFamily="34" charset="0"/>
                <a:cs typeface="Verdana" panose="020B0604030504040204" pitchFamily="34" charset="0"/>
                <a:hlinkClick r:id="rId8"/>
              </a:rPr>
              <a:t>University of Colorado, Boulder</a:t>
            </a:r>
            <a:r>
              <a:rPr lang="en-US" sz="1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 </a:t>
            </a:r>
            <a:r>
              <a:rPr lang="en-US" sz="1600" b="1" i="0" u="none" strike="noStrike" dirty="0">
                <a:effectLst/>
                <a:latin typeface="Verdana" panose="020B0604030504040204" pitchFamily="34" charset="0"/>
                <a:ea typeface="Verdana" panose="020B0604030504040204" pitchFamily="34" charset="0"/>
                <a:cs typeface="Verdana" panose="020B0604030504040204" pitchFamily="34" charset="0"/>
                <a:hlinkClick r:id="rId9"/>
              </a:rPr>
              <a:t>University of Illinois at Urbana-Champaign</a:t>
            </a:r>
            <a:r>
              <a:rPr lang="en-US" sz="1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 and </a:t>
            </a:r>
            <a:r>
              <a:rPr lang="en-US" sz="1600" b="1" i="0" u="none" strike="noStrike" dirty="0">
                <a:effectLst/>
                <a:latin typeface="Verdana" panose="020B0604030504040204" pitchFamily="34" charset="0"/>
                <a:ea typeface="Verdana" panose="020B0604030504040204" pitchFamily="34" charset="0"/>
                <a:cs typeface="Verdana" panose="020B0604030504040204" pitchFamily="34" charset="0"/>
                <a:hlinkClick r:id="rId10"/>
              </a:rPr>
              <a:t>State University of New York at Buffalo</a:t>
            </a:r>
            <a:r>
              <a:rPr lang="en-US" sz="1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AF79756D-E503-2A05-75AA-A4B705B2B770}"/>
              </a:ext>
            </a:extLst>
          </p:cNvPr>
          <p:cNvSpPr txBox="1"/>
          <p:nvPr/>
        </p:nvSpPr>
        <p:spPr>
          <a:xfrm>
            <a:off x="4767072" y="5421133"/>
            <a:ext cx="4123116" cy="461665"/>
          </a:xfrm>
          <a:prstGeom prst="rect">
            <a:avLst/>
          </a:prstGeom>
          <a:noFill/>
        </p:spPr>
        <p:txBody>
          <a:bodyPr wrap="none" rtlCol="0">
            <a:spAutoFit/>
          </a:bodyPr>
          <a:lstStyle/>
          <a:p>
            <a:r>
              <a:rPr lang="en-US" sz="2400" b="0" i="0" dirty="0">
                <a:solidFill>
                  <a:srgbClr val="008F9E"/>
                </a:solidFill>
                <a:effectLst/>
                <a:latin typeface="Verdana" panose="020B0604030504040204" pitchFamily="34" charset="0"/>
                <a:ea typeface="Verdana" panose="020B0604030504040204" pitchFamily="34" charset="0"/>
                <a:cs typeface="Verdana" panose="020B0604030504040204" pitchFamily="34" charset="0"/>
              </a:rPr>
              <a:t>ACCESS replaced </a:t>
            </a:r>
            <a:r>
              <a:rPr lang="en-US" sz="2400" b="0" i="0" strike="sngStrike" dirty="0">
                <a:solidFill>
                  <a:srgbClr val="008F9E"/>
                </a:solidFill>
                <a:effectLst/>
                <a:latin typeface="Verdana" panose="020B0604030504040204" pitchFamily="34" charset="0"/>
                <a:ea typeface="Verdana" panose="020B0604030504040204" pitchFamily="34" charset="0"/>
                <a:cs typeface="Verdana" panose="020B0604030504040204" pitchFamily="34" charset="0"/>
              </a:rPr>
              <a:t>XSEDE</a:t>
            </a:r>
            <a:r>
              <a:rPr lang="en-US" sz="2400" b="0" i="0" dirty="0">
                <a:solidFill>
                  <a:srgbClr val="008F9E"/>
                </a:solidFill>
                <a:effectLst/>
                <a:latin typeface="Verdana" panose="020B0604030504040204" pitchFamily="34" charset="0"/>
                <a:ea typeface="Verdana" panose="020B0604030504040204" pitchFamily="34" charset="0"/>
                <a:cs typeface="Verdana" panose="020B0604030504040204" pitchFamily="34" charset="0"/>
              </a:rPr>
              <a:t>.</a:t>
            </a:r>
            <a:endParaRPr lang="en-US" sz="2400" dirty="0">
              <a:solidFill>
                <a:srgbClr val="008F9E"/>
              </a:solidFill>
            </a:endParaRPr>
          </a:p>
        </p:txBody>
      </p:sp>
    </p:spTree>
    <p:extLst>
      <p:ext uri="{BB962C8B-B14F-4D97-AF65-F5344CB8AC3E}">
        <p14:creationId xmlns:p14="http://schemas.microsoft.com/office/powerpoint/2010/main" val="272130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DS_PP2_Widescreen" id="{3A44C56B-6FB8-0E47-B0D4-3CD0DDCA0BBC}" vid="{26BA2A9B-2D2C-1746-93F0-6C29FC5BAE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43CC197C4EA6429DB8706FA366B0A9" ma:contentTypeVersion="16" ma:contentTypeDescription="Create a new document." ma:contentTypeScope="" ma:versionID="b4700a85abd1a74edb701ca6d3afdd96">
  <xsd:schema xmlns:xsd="http://www.w3.org/2001/XMLSchema" xmlns:xs="http://www.w3.org/2001/XMLSchema" xmlns:p="http://schemas.microsoft.com/office/2006/metadata/properties" xmlns:ns2="4b28dc4c-da69-43c9-a1ff-3a3813db799e" xmlns:ns3="23ad9178-ade2-434f-a880-cfaf139256ed" targetNamespace="http://schemas.microsoft.com/office/2006/metadata/properties" ma:root="true" ma:fieldsID="19eeb97119fa32ac520f06cf83d0de92" ns2:_="" ns3:_="">
    <xsd:import namespace="4b28dc4c-da69-43c9-a1ff-3a3813db799e"/>
    <xsd:import namespace="23ad9178-ade2-434f-a880-cfaf139256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28dc4c-da69-43c9-a1ff-3a3813db79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29fa0b2-f208-4888-bfa7-22e3ad9dd3e2}" ma:internalName="TaxCatchAll" ma:showField="CatchAllData" ma:web="4b28dc4c-da69-43c9-a1ff-3a3813db799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ad9178-ade2-434f-a880-cfaf139256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b28dc4c-da69-43c9-a1ff-3a3813db799e">
      <UserInfo>
        <DisplayName>Greybush, Steven J</DisplayName>
        <AccountId>47</AccountId>
        <AccountType/>
      </UserInfo>
      <UserInfo>
        <DisplayName>Liu, Xiao</DisplayName>
        <AccountId>118</AccountId>
        <AccountType/>
      </UserInfo>
    </SharedWithUsers>
    <MediaLengthInSeconds xmlns="23ad9178-ade2-434f-a880-cfaf139256ed" xsi:nil="true"/>
    <lcf76f155ced4ddcb4097134ff3c332f xmlns="23ad9178-ade2-434f-a880-cfaf139256ed">
      <Terms xmlns="http://schemas.microsoft.com/office/infopath/2007/PartnerControls"/>
    </lcf76f155ced4ddcb4097134ff3c332f>
    <TaxCatchAll xmlns="4b28dc4c-da69-43c9-a1ff-3a3813db799e" xsi:nil="true"/>
  </documentManagement>
</p:properties>
</file>

<file path=customXml/itemProps1.xml><?xml version="1.0" encoding="utf-8"?>
<ds:datastoreItem xmlns:ds="http://schemas.openxmlformats.org/officeDocument/2006/customXml" ds:itemID="{FF6DCE26-B85E-4C22-95CB-E16CCC89B156}">
  <ds:schemaRefs>
    <ds:schemaRef ds:uri="http://schemas.microsoft.com/sharepoint/v3/contenttype/forms"/>
  </ds:schemaRefs>
</ds:datastoreItem>
</file>

<file path=customXml/itemProps2.xml><?xml version="1.0" encoding="utf-8"?>
<ds:datastoreItem xmlns:ds="http://schemas.openxmlformats.org/officeDocument/2006/customXml" ds:itemID="{3774E731-0BA4-48B4-82EF-EF2FB7A06652}">
  <ds:schemaRefs>
    <ds:schemaRef ds:uri="23ad9178-ade2-434f-a880-cfaf139256ed"/>
    <ds:schemaRef ds:uri="4b28dc4c-da69-43c9-a1ff-3a3813db79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F6E26B-6AAD-469D-99E1-A00DE7ECC76F}">
  <ds:schemaRefs>
    <ds:schemaRef ds:uri="http://www.w3.org/XML/1998/namespace"/>
    <ds:schemaRef ds:uri="http://schemas.microsoft.com/office/2006/documentManagement/types"/>
    <ds:schemaRef ds:uri="23ad9178-ade2-434f-a880-cfaf139256ed"/>
    <ds:schemaRef ds:uri="http://purl.org/dc/terms/"/>
    <ds:schemaRef ds:uri="4b28dc4c-da69-43c9-a1ff-3a3813db799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ICDS_PP2_Widescreen</Template>
  <TotalTime>1080</TotalTime>
  <Words>7831</Words>
  <Application>Microsoft Office PowerPoint</Application>
  <PresentationFormat>Widescreen</PresentationFormat>
  <Paragraphs>513</Paragraphs>
  <Slides>42</Slides>
  <Notes>42</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The Cyberinfrastructure Landscape: Systems, Service Providers, Technologies</vt:lpstr>
      <vt:lpstr>My Research Computing Story…..  How I ended up in research computing through Enterprise IT and Computer Mediated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ICDS Strategic Research Initiatives</dc:title>
  <dc:creator>Jackson, Liam</dc:creator>
  <cp:lastModifiedBy>Gretta D Kellogg</cp:lastModifiedBy>
  <cp:revision>99</cp:revision>
  <cp:lastPrinted>2023-05-18T20:01:47Z</cp:lastPrinted>
  <dcterms:created xsi:type="dcterms:W3CDTF">2021-06-24T18:39:42Z</dcterms:created>
  <dcterms:modified xsi:type="dcterms:W3CDTF">2023-06-27T13:24:51Z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0x010100E843CC197C4EA6429DB8706FA366B0A9</vt:lpwstr>
  </property>
  <property fmtid="{D5CDD505-2E9C-101B-9397-08002B2CF9AE}" pid="3" name="Order">
    <vt:r8>6571900</vt:r8>
  </property>
  <property fmtid="{D5CDD505-2E9C-101B-9397-08002B2CF9AE}" pid="4" name="_ExtendedDescription">
    <vt:lpwstr/>
  </property>
  <property fmtid="{D5CDD505-2E9C-101B-9397-08002B2CF9AE}" pid="5" name="ComplianceAssetId">
    <vt:lpwstr/>
  </property>
  <property fmtid="{D5CDD505-2E9C-101B-9397-08002B2CF9AE}" pid="6" name="MediaServiceImageTags">
    <vt:lpwstr/>
  </property>
</Properties>
</file>