
<file path=[Content_Types].xml><?xml version="1.0" encoding="utf-8"?>
<Types xmlns="http://schemas.openxmlformats.org/package/2006/content-types">
  <Default Extension="emf" ContentType="image/x-emf"/>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5"/>
  </p:notesMasterIdLst>
  <p:sldIdLst>
    <p:sldId id="256" r:id="rId2"/>
    <p:sldId id="257" r:id="rId3"/>
    <p:sldId id="259" r:id="rId4"/>
  </p:sldIdLst>
  <p:sldSz cx="9144000" cy="5143500" type="screen16x9"/>
  <p:notesSz cx="6858000" cy="9144000"/>
  <p:embeddedFontLst>
    <p:embeddedFont>
      <p:font typeface="Georgia" panose="02040502050405020303" pitchFamily="18" charset="0"/>
      <p:regular r:id="rId6"/>
      <p:bold r:id="rId7"/>
      <p:italic r:id="rId8"/>
      <p:boldItalic r:id="rId9"/>
    </p:embeddedFont>
    <p:embeddedFont>
      <p:font typeface="Open Sans" panose="020B0606030504020204" pitchFamily="34" charset="0"/>
      <p:regular r:id="rId10"/>
      <p:bold r:id="rId11"/>
      <p:italic r:id="rId12"/>
      <p:boldItalic r:id="rId13"/>
    </p:embeddedFont>
    <p:embeddedFont>
      <p:font typeface="Proxima Nova" panose="02000506030000020004" pitchFamily="2"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23"/>
    <p:restoredTop sz="59456" autoAdjust="0"/>
  </p:normalViewPr>
  <p:slideViewPr>
    <p:cSldViewPr snapToGrid="0">
      <p:cViewPr varScale="1">
        <p:scale>
          <a:sx n="97" d="100"/>
          <a:sy n="97" d="100"/>
        </p:scale>
        <p:origin x="262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11.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font" Target="fonts/font10.fntdata"/><Relationship Id="rId10" Type="http://schemas.openxmlformats.org/officeDocument/2006/relationships/font" Target="fonts/font5.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8ebfe860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8ebfe860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971822ff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971822ff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sz="1000" dirty="0"/>
          </a:p>
          <a:p>
            <a:pPr marL="0" lvl="0" indent="0" algn="l" rtl="0">
              <a:spcBef>
                <a:spcPts val="0"/>
              </a:spcBef>
              <a:spcAft>
                <a:spcPts val="0"/>
              </a:spcAft>
              <a:buNone/>
            </a:pPr>
            <a:endParaRPr lang="en-US" sz="1000" dirty="0"/>
          </a:p>
          <a:p>
            <a:pPr marL="0" lvl="0" indent="0" algn="l" rtl="0">
              <a:spcBef>
                <a:spcPts val="0"/>
              </a:spcBef>
              <a:spcAft>
                <a:spcPts val="0"/>
              </a:spcAft>
              <a:buNone/>
            </a:pPr>
            <a:r>
              <a:rPr lang="en-US" sz="1400" b="0" i="0" dirty="0">
                <a:solidFill>
                  <a:srgbClr val="374151"/>
                </a:solidFill>
                <a:effectLst/>
                <a:latin typeface="Söhne"/>
              </a:rPr>
              <a:t>1. Managing and organizing research data in a consistent and structured manner can be challenging. Researchers need to establish effective data organization strategies, including file naming conventions, folder structures, and metadata documentation, to ensure data discoverability and maintainability.</a:t>
            </a:r>
          </a:p>
          <a:p>
            <a:pPr marL="0" lvl="0" indent="0" algn="l" rtl="0">
              <a:spcBef>
                <a:spcPts val="0"/>
              </a:spcBef>
              <a:spcAft>
                <a:spcPts val="0"/>
              </a:spcAft>
              <a:buNone/>
            </a:pPr>
            <a:endParaRPr lang="en-US" sz="1400" b="0" i="0" dirty="0">
              <a:solidFill>
                <a:srgbClr val="374151"/>
              </a:solidFill>
              <a:effectLst/>
              <a:latin typeface="Söhne"/>
            </a:endParaRPr>
          </a:p>
          <a:p>
            <a:pPr marL="0" lvl="0" indent="0" algn="l" rtl="0">
              <a:spcBef>
                <a:spcPts val="0"/>
              </a:spcBef>
              <a:spcAft>
                <a:spcPts val="0"/>
              </a:spcAft>
              <a:buNone/>
            </a:pPr>
            <a:r>
              <a:rPr lang="en-US" sz="1400" b="0" i="0" dirty="0">
                <a:solidFill>
                  <a:srgbClr val="374151"/>
                </a:solidFill>
                <a:effectLst/>
                <a:latin typeface="Söhne"/>
              </a:rPr>
              <a:t>2. Storing and preserving research data securely and for the long term is a significant challenge. Researchers need to consider storage capacity, backup strategies, data redundancy, and data preservation formats to protect against data loss and ensure data accessibility over time.</a:t>
            </a:r>
          </a:p>
          <a:p>
            <a:pPr marL="0" lvl="0" indent="0" algn="l" rtl="0">
              <a:spcBef>
                <a:spcPts val="0"/>
              </a:spcBef>
              <a:spcAft>
                <a:spcPts val="0"/>
              </a:spcAft>
              <a:buNone/>
            </a:pPr>
            <a:endParaRPr lang="en-US" sz="1400" b="0" i="0" dirty="0">
              <a:solidFill>
                <a:srgbClr val="374151"/>
              </a:solidFill>
              <a:effectLst/>
              <a:latin typeface="Söhne"/>
            </a:endParaRPr>
          </a:p>
          <a:p>
            <a:pPr marL="0" lvl="0" indent="0" algn="l" rtl="0">
              <a:spcBef>
                <a:spcPts val="0"/>
              </a:spcBef>
              <a:spcAft>
                <a:spcPts val="0"/>
              </a:spcAft>
              <a:buNone/>
            </a:pPr>
            <a:r>
              <a:rPr lang="en-US" sz="1400" b="0" i="0" dirty="0">
                <a:solidFill>
                  <a:srgbClr val="374151"/>
                </a:solidFill>
                <a:effectLst/>
                <a:latin typeface="Söhne"/>
              </a:rPr>
              <a:t>3. Facilitating data sharing and collaboration within research teams or with external collaborators while ensuring data security and privacy is complex. Researchers need to navigate issues related to data ownership, intellectual property rights, consent, and ethical considerations, as well as identify appropriate sharing platforms and access control mechanisms.</a:t>
            </a:r>
          </a:p>
          <a:p>
            <a:pPr marL="0" lvl="0" indent="0" algn="l" rtl="0">
              <a:spcBef>
                <a:spcPts val="0"/>
              </a:spcBef>
              <a:spcAft>
                <a:spcPts val="0"/>
              </a:spcAft>
              <a:buNone/>
            </a:pPr>
            <a:endParaRPr lang="en-US" sz="1400" b="0" i="0" dirty="0">
              <a:solidFill>
                <a:srgbClr val="374151"/>
              </a:solidFill>
              <a:effectLst/>
              <a:latin typeface="Söhne"/>
            </a:endParaRPr>
          </a:p>
          <a:p>
            <a:pPr marL="0" lvl="0" indent="0" algn="l" rtl="0">
              <a:spcBef>
                <a:spcPts val="0"/>
              </a:spcBef>
              <a:spcAft>
                <a:spcPts val="0"/>
              </a:spcAft>
              <a:buNone/>
            </a:pPr>
            <a:r>
              <a:rPr lang="en-US" sz="1400" b="0" i="0" dirty="0">
                <a:solidFill>
                  <a:srgbClr val="374151"/>
                </a:solidFill>
                <a:effectLst/>
                <a:latin typeface="Söhne"/>
              </a:rPr>
              <a:t>4. Protecting research data from unauthorized access, breaches, or data leaks is crucial. Researchers must implement robust security measures, including encryption, secure data transfer protocols, access controls, and compliance with data protection regulations, to safeguard sensitive data.</a:t>
            </a:r>
          </a:p>
          <a:p>
            <a:pPr marL="0" lvl="0" indent="0" algn="l" rtl="0">
              <a:spcBef>
                <a:spcPts val="0"/>
              </a:spcBef>
              <a:spcAft>
                <a:spcPts val="0"/>
              </a:spcAft>
              <a:buNone/>
            </a:pPr>
            <a:endParaRPr lang="en-US" sz="1400" b="0" i="0" dirty="0">
              <a:solidFill>
                <a:srgbClr val="374151"/>
              </a:solidFill>
              <a:effectLst/>
              <a:latin typeface="Söhne"/>
            </a:endParaRPr>
          </a:p>
          <a:p>
            <a:pPr marL="0" lvl="0" indent="0" algn="l" rtl="0">
              <a:spcBef>
                <a:spcPts val="0"/>
              </a:spcBef>
              <a:spcAft>
                <a:spcPts val="0"/>
              </a:spcAft>
              <a:buNone/>
            </a:pPr>
            <a:r>
              <a:rPr lang="en-US" sz="1400" b="0" i="0" dirty="0">
                <a:solidFill>
                  <a:srgbClr val="374151"/>
                </a:solidFill>
                <a:effectLst/>
                <a:latin typeface="Söhne"/>
              </a:rPr>
              <a:t>5. Ensuring the quality and integrity of research data is a critical challenge. Researchers need to establish protocols for data collection, data cleaning, validation, and data versioning to minimize errors, inconsistencies, and bias. Implementing data validation checks and maintaining data integrity throughout the research lifecycle is essential.</a:t>
            </a:r>
          </a:p>
          <a:p>
            <a:pPr marL="0" lvl="0" indent="0" algn="l" rtl="0">
              <a:spcBef>
                <a:spcPts val="0"/>
              </a:spcBef>
              <a:spcAft>
                <a:spcPts val="0"/>
              </a:spcAft>
              <a:buNone/>
            </a:pPr>
            <a:endParaRPr lang="en-US" sz="1400" b="0" i="0" dirty="0">
              <a:solidFill>
                <a:srgbClr val="374151"/>
              </a:solidFill>
              <a:effectLst/>
              <a:latin typeface="Söhne"/>
            </a:endParaRPr>
          </a:p>
          <a:p>
            <a:pPr marL="0" lvl="0" indent="0" algn="l" rtl="0">
              <a:spcBef>
                <a:spcPts val="0"/>
              </a:spcBef>
              <a:spcAft>
                <a:spcPts val="0"/>
              </a:spcAft>
              <a:buNone/>
            </a:pPr>
            <a:r>
              <a:rPr lang="en-US" sz="2400" b="0" i="0" dirty="0">
                <a:solidFill>
                  <a:srgbClr val="000000"/>
                </a:solidFill>
                <a:effectLst/>
                <a:latin typeface="Söhne"/>
              </a:rPr>
              <a:t>6. Managing the complexity of research data analysis, including data transformation, statistical analysis, and interpretation, can be challenging. Researchers need to employ appropriate analysis methods, ensure data reproducibility, and maintain detailed documentation of analysis processes to support research transparency and verifiability. Addressing these challenges requires the implementation of robust data management plans, the adoption of best practices, and the utilization of appropriate data management tools and technologies. Collaboration with data management professionals and leveraging institutional resources and infrastructure can also help researchers overcome these critical challenges effectively.</a:t>
            </a:r>
            <a:br>
              <a:rPr lang="en-US" sz="2400" b="0" i="0" dirty="0">
                <a:solidFill>
                  <a:srgbClr val="000000"/>
                </a:solidFill>
                <a:effectLst/>
                <a:latin typeface="Söhne"/>
              </a:rPr>
            </a:br>
            <a:endParaRPr lang="en-US" sz="2400" b="0" i="0" dirty="0">
              <a:solidFill>
                <a:srgbClr val="000000"/>
              </a:solidFill>
              <a:effectLst/>
              <a:latin typeface="Söhne"/>
            </a:endParaRPr>
          </a:p>
          <a:p>
            <a:pPr marL="0" lvl="0" indent="0" algn="l" rtl="0">
              <a:spcBef>
                <a:spcPts val="0"/>
              </a:spcBef>
              <a:spcAft>
                <a:spcPts val="0"/>
              </a:spcAft>
              <a:buNone/>
            </a:pPr>
            <a:endParaRPr lang="en-US" sz="1400" b="0" i="0" dirty="0">
              <a:solidFill>
                <a:srgbClr val="374151"/>
              </a:solidFill>
              <a:effectLst/>
              <a:latin typeface="Söhne"/>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971822ff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971822ff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00" dirty="0"/>
              <a:t>	</a:t>
            </a:r>
          </a:p>
          <a:p>
            <a:pPr marL="0" lvl="0" indent="0" algn="l" rtl="0">
              <a:spcBef>
                <a:spcPts val="0"/>
              </a:spcBef>
              <a:spcAft>
                <a:spcPts val="0"/>
              </a:spcAft>
              <a:buNone/>
            </a:pPr>
            <a:endParaRPr lang="en-US" sz="1000" dirty="0"/>
          </a:p>
          <a:p>
            <a:pPr marL="0" lvl="0" indent="0" algn="l" rtl="0">
              <a:spcBef>
                <a:spcPts val="0"/>
              </a:spcBef>
              <a:spcAft>
                <a:spcPts val="0"/>
              </a:spcAft>
              <a:buNone/>
            </a:pPr>
            <a:r>
              <a:rPr lang="en-US" sz="1400" b="0" i="0" dirty="0">
                <a:solidFill>
                  <a:srgbClr val="374151"/>
                </a:solidFill>
                <a:effectLst/>
                <a:latin typeface="Söhne"/>
              </a:rPr>
              <a:t>1. </a:t>
            </a:r>
            <a:r>
              <a:rPr lang="en-US" sz="2400" b="0" i="0" dirty="0">
                <a:solidFill>
                  <a:srgbClr val="D1D5DB"/>
                </a:solidFill>
                <a:effectLst/>
                <a:latin typeface="Söhne"/>
              </a:rPr>
              <a:t>These tools help researchers create structured and comprehensive data management plans (DMPs). Examples include </a:t>
            </a:r>
            <a:r>
              <a:rPr lang="en-US" sz="2400" b="0" i="0" dirty="0" err="1">
                <a:solidFill>
                  <a:srgbClr val="D1D5DB"/>
                </a:solidFill>
                <a:effectLst/>
                <a:latin typeface="Söhne"/>
              </a:rPr>
              <a:t>DMPTool</a:t>
            </a:r>
            <a:r>
              <a:rPr lang="en-US" sz="2400" b="0" i="0" dirty="0">
                <a:solidFill>
                  <a:srgbClr val="D1D5DB"/>
                </a:solidFill>
                <a:effectLst/>
                <a:latin typeface="Söhne"/>
              </a:rPr>
              <a:t> and </a:t>
            </a:r>
            <a:r>
              <a:rPr lang="en-US" sz="2400" b="0" i="0" dirty="0" err="1">
                <a:solidFill>
                  <a:srgbClr val="D1D5DB"/>
                </a:solidFill>
                <a:effectLst/>
                <a:latin typeface="Söhne"/>
              </a:rPr>
              <a:t>DMPonline</a:t>
            </a:r>
            <a:r>
              <a:rPr lang="en-US" sz="2400" b="0" i="0" dirty="0">
                <a:solidFill>
                  <a:srgbClr val="D1D5DB"/>
                </a:solidFill>
                <a:effectLst/>
                <a:latin typeface="Söhne"/>
              </a:rPr>
              <a:t>, which provide templates and guidance based on funding agency requirements.</a:t>
            </a:r>
            <a:r>
              <a:rPr lang="en-US" sz="1400" b="0" i="0" dirty="0">
                <a:solidFill>
                  <a:srgbClr val="374151"/>
                </a:solidFill>
                <a:effectLst/>
                <a:latin typeface="Söhne"/>
              </a:rPr>
              <a:t> Storing and preserving research data securely and for the long term is a significant challenge. Researchers need to consider storage capacity, backup strategies, data redundancy, and data preservation formats to protect against data loss and ensure data accessibility over time.</a:t>
            </a:r>
          </a:p>
          <a:p>
            <a:pPr marL="0" lvl="0" indent="0" algn="l" rtl="0">
              <a:spcBef>
                <a:spcPts val="0"/>
              </a:spcBef>
              <a:spcAft>
                <a:spcPts val="0"/>
              </a:spcAft>
              <a:buNone/>
            </a:pPr>
            <a:endParaRPr lang="en-US" sz="1400" b="0" i="0" dirty="0">
              <a:solidFill>
                <a:srgbClr val="374151"/>
              </a:solidFill>
              <a:effectLst/>
              <a:latin typeface="Söhne"/>
            </a:endParaRPr>
          </a:p>
          <a:p>
            <a:pPr marL="0" lvl="0" indent="0" algn="l" rtl="0">
              <a:spcBef>
                <a:spcPts val="0"/>
              </a:spcBef>
              <a:spcAft>
                <a:spcPts val="0"/>
              </a:spcAft>
              <a:buNone/>
            </a:pPr>
            <a:r>
              <a:rPr lang="en-US" sz="1400" b="0" i="0" dirty="0">
                <a:solidFill>
                  <a:srgbClr val="374151"/>
                </a:solidFill>
                <a:effectLst/>
                <a:latin typeface="Söhne"/>
              </a:rPr>
              <a:t>2. </a:t>
            </a:r>
            <a:r>
              <a:rPr lang="en-US" sz="2400" b="0" i="0" dirty="0">
                <a:solidFill>
                  <a:srgbClr val="D1D5DB"/>
                </a:solidFill>
                <a:effectLst/>
                <a:latin typeface="Söhne"/>
              </a:rPr>
              <a:t>CI Facilitators should be familiar with storage solutions and infrastructure for data management, including network-attached storage (NAS), storage area networks (SAN), cloud storage providers (e.g., Amazon S3, Google Cloud Storage), and data transfer tools like Globus.</a:t>
            </a:r>
            <a:r>
              <a:rPr lang="en-US" sz="1400" b="0" i="0" dirty="0">
                <a:solidFill>
                  <a:srgbClr val="374151"/>
                </a:solidFill>
                <a:effectLst/>
                <a:latin typeface="Söhne"/>
              </a:rPr>
              <a:t>.</a:t>
            </a:r>
          </a:p>
          <a:p>
            <a:pPr marL="0" lvl="0" indent="0" algn="l" rtl="0">
              <a:spcBef>
                <a:spcPts val="0"/>
              </a:spcBef>
              <a:spcAft>
                <a:spcPts val="0"/>
              </a:spcAft>
              <a:buNone/>
            </a:pPr>
            <a:endParaRPr lang="en-US" sz="1400" b="0" i="0" dirty="0">
              <a:solidFill>
                <a:srgbClr val="374151"/>
              </a:solidFill>
              <a:effectLst/>
              <a:latin typeface="Söhne"/>
            </a:endParaRPr>
          </a:p>
          <a:p>
            <a:pPr marL="0" lvl="0" indent="0" algn="l" rtl="0">
              <a:spcBef>
                <a:spcPts val="0"/>
              </a:spcBef>
              <a:spcAft>
                <a:spcPts val="0"/>
              </a:spcAft>
              <a:buNone/>
            </a:pPr>
            <a:r>
              <a:rPr lang="en-US" sz="1400" b="0" i="0" dirty="0">
                <a:solidFill>
                  <a:srgbClr val="374151"/>
                </a:solidFill>
                <a:effectLst/>
                <a:latin typeface="Söhne"/>
              </a:rPr>
              <a:t>3. </a:t>
            </a:r>
            <a:r>
              <a:rPr lang="en-US" sz="2400" b="0" i="0" dirty="0">
                <a:solidFill>
                  <a:srgbClr val="D1D5DB"/>
                </a:solidFill>
                <a:effectLst/>
                <a:latin typeface="Söhne"/>
              </a:rPr>
              <a:t>Facilitators should have knowledge of platforms and tools for sharing and collaborating on research data. These can include data repositories (e.g., </a:t>
            </a:r>
            <a:r>
              <a:rPr lang="en-US" sz="2400" b="0" i="0" dirty="0" err="1">
                <a:solidFill>
                  <a:srgbClr val="D1D5DB"/>
                </a:solidFill>
                <a:effectLst/>
                <a:latin typeface="Söhne"/>
              </a:rPr>
              <a:t>Zenodo</a:t>
            </a:r>
            <a:r>
              <a:rPr lang="en-US" sz="2400" b="0" i="0" dirty="0">
                <a:solidFill>
                  <a:srgbClr val="D1D5DB"/>
                </a:solidFill>
                <a:effectLst/>
                <a:latin typeface="Söhne"/>
              </a:rPr>
              <a:t>, </a:t>
            </a:r>
            <a:r>
              <a:rPr lang="en-US" sz="2400" b="0" i="0" dirty="0" err="1">
                <a:solidFill>
                  <a:srgbClr val="D1D5DB"/>
                </a:solidFill>
                <a:effectLst/>
                <a:latin typeface="Söhne"/>
              </a:rPr>
              <a:t>Dataverse</a:t>
            </a:r>
            <a:r>
              <a:rPr lang="en-US" sz="2400" b="0" i="0" dirty="0">
                <a:solidFill>
                  <a:srgbClr val="D1D5DB"/>
                </a:solidFill>
                <a:effectLst/>
                <a:latin typeface="Söhne"/>
              </a:rPr>
              <a:t>, </a:t>
            </a:r>
            <a:r>
              <a:rPr lang="en-US" sz="2400" b="0" i="0" dirty="0" err="1">
                <a:solidFill>
                  <a:srgbClr val="D1D5DB"/>
                </a:solidFill>
                <a:effectLst/>
                <a:latin typeface="Söhne"/>
              </a:rPr>
              <a:t>Figshare</a:t>
            </a:r>
            <a:r>
              <a:rPr lang="en-US" sz="2400" b="0" i="0" dirty="0">
                <a:solidFill>
                  <a:srgbClr val="D1D5DB"/>
                </a:solidFill>
                <a:effectLst/>
                <a:latin typeface="Söhne"/>
              </a:rPr>
              <a:t>), collaborative workspaces (e.g., </a:t>
            </a:r>
            <a:r>
              <a:rPr lang="en-US" sz="2400" b="0" i="0" dirty="0" err="1">
                <a:solidFill>
                  <a:srgbClr val="D1D5DB"/>
                </a:solidFill>
                <a:effectLst/>
                <a:latin typeface="Söhne"/>
              </a:rPr>
              <a:t>ownCloud</a:t>
            </a:r>
            <a:r>
              <a:rPr lang="en-US" sz="2400" b="0" i="0" dirty="0">
                <a:solidFill>
                  <a:srgbClr val="D1D5DB"/>
                </a:solidFill>
                <a:effectLst/>
                <a:latin typeface="Söhne"/>
              </a:rPr>
              <a:t>, </a:t>
            </a:r>
            <a:r>
              <a:rPr lang="en-US" sz="2400" b="0" i="0" dirty="0" err="1">
                <a:solidFill>
                  <a:srgbClr val="D1D5DB"/>
                </a:solidFill>
                <a:effectLst/>
                <a:latin typeface="Söhne"/>
              </a:rPr>
              <a:t>Nextcloud</a:t>
            </a:r>
            <a:r>
              <a:rPr lang="en-US" sz="2400" b="0" i="0" dirty="0">
                <a:solidFill>
                  <a:srgbClr val="D1D5DB"/>
                </a:solidFill>
                <a:effectLst/>
                <a:latin typeface="Söhne"/>
              </a:rPr>
              <a:t>), version control systems (e.g., Git, GitHub, GitLab), and collaboration platforms (e.g., Microsoft Teams, Slack, </a:t>
            </a:r>
            <a:r>
              <a:rPr lang="en-US" sz="2400" b="0" i="0" dirty="0" err="1">
                <a:solidFill>
                  <a:srgbClr val="D1D5DB"/>
                </a:solidFill>
                <a:effectLst/>
                <a:latin typeface="Söhne"/>
              </a:rPr>
              <a:t>Mattermost</a:t>
            </a:r>
            <a:r>
              <a:rPr lang="en-US" sz="2400" b="0" i="0" dirty="0">
                <a:solidFill>
                  <a:srgbClr val="D1D5DB"/>
                </a:solidFill>
                <a:effectLst/>
                <a:latin typeface="Söhne"/>
              </a:rPr>
              <a:t>).</a:t>
            </a:r>
          </a:p>
          <a:p>
            <a:pPr marL="0" lvl="0" indent="0" algn="l" rtl="0">
              <a:spcBef>
                <a:spcPts val="0"/>
              </a:spcBef>
              <a:spcAft>
                <a:spcPts val="0"/>
              </a:spcAft>
              <a:buNone/>
            </a:pPr>
            <a:endParaRPr lang="en-US" sz="1400" b="0" i="0" dirty="0">
              <a:solidFill>
                <a:srgbClr val="374151"/>
              </a:solidFill>
              <a:effectLst/>
              <a:latin typeface="Söhne"/>
            </a:endParaRPr>
          </a:p>
          <a:p>
            <a:pPr marL="0" lvl="0" indent="0" algn="l" rtl="0">
              <a:spcBef>
                <a:spcPts val="0"/>
              </a:spcBef>
              <a:spcAft>
                <a:spcPts val="0"/>
              </a:spcAft>
              <a:buNone/>
            </a:pPr>
            <a:r>
              <a:rPr lang="en-US" sz="1400" b="0" i="0" dirty="0">
                <a:solidFill>
                  <a:srgbClr val="374151"/>
                </a:solidFill>
                <a:effectLst/>
                <a:latin typeface="Söhne"/>
              </a:rPr>
              <a:t>4. </a:t>
            </a:r>
            <a:r>
              <a:rPr lang="en-US" sz="2400" b="0" i="0" dirty="0">
                <a:solidFill>
                  <a:srgbClr val="D1D5DB"/>
                </a:solidFill>
                <a:effectLst/>
                <a:latin typeface="Söhne"/>
              </a:rPr>
              <a:t>Facilitators should be aware of tools and repositories for long-term data preservation and archiving. Examples include </a:t>
            </a:r>
            <a:r>
              <a:rPr lang="en-US" sz="2400" b="0" i="0" dirty="0" err="1">
                <a:solidFill>
                  <a:srgbClr val="D1D5DB"/>
                </a:solidFill>
                <a:effectLst/>
                <a:latin typeface="Söhne"/>
              </a:rPr>
              <a:t>DSpace</a:t>
            </a:r>
            <a:r>
              <a:rPr lang="en-US" sz="2400" b="0" i="0" dirty="0">
                <a:solidFill>
                  <a:srgbClr val="D1D5DB"/>
                </a:solidFill>
                <a:effectLst/>
                <a:latin typeface="Söhne"/>
              </a:rPr>
              <a:t>, </a:t>
            </a:r>
            <a:r>
              <a:rPr lang="en-US" sz="2400" b="0" i="0" dirty="0" err="1">
                <a:solidFill>
                  <a:srgbClr val="D1D5DB"/>
                </a:solidFill>
                <a:effectLst/>
                <a:latin typeface="Söhne"/>
              </a:rPr>
              <a:t>Archivematica</a:t>
            </a:r>
            <a:r>
              <a:rPr lang="en-US" sz="2400" b="0" i="0" dirty="0">
                <a:solidFill>
                  <a:srgbClr val="D1D5DB"/>
                </a:solidFill>
                <a:effectLst/>
                <a:latin typeface="Söhne"/>
              </a:rPr>
              <a:t>, LOCKSS, and repositories provided by domain-specific data centers or libraries.</a:t>
            </a:r>
          </a:p>
          <a:p>
            <a:pPr marL="0" lvl="0" indent="0" algn="l" rtl="0">
              <a:spcBef>
                <a:spcPts val="0"/>
              </a:spcBef>
              <a:spcAft>
                <a:spcPts val="0"/>
              </a:spcAft>
              <a:buNone/>
            </a:pPr>
            <a:endParaRPr lang="en-US" sz="1400" b="0" i="0" dirty="0">
              <a:solidFill>
                <a:srgbClr val="374151"/>
              </a:solidFill>
              <a:effectLst/>
              <a:latin typeface="Söhne"/>
            </a:endParaRPr>
          </a:p>
          <a:p>
            <a:pPr marL="0" lvl="0" indent="0" algn="l" rtl="0">
              <a:spcBef>
                <a:spcPts val="0"/>
              </a:spcBef>
              <a:spcAft>
                <a:spcPts val="0"/>
              </a:spcAft>
              <a:buNone/>
            </a:pPr>
            <a:r>
              <a:rPr lang="en-US" sz="2400" b="0" i="0" dirty="0">
                <a:solidFill>
                  <a:srgbClr val="000000"/>
                </a:solidFill>
                <a:effectLst/>
                <a:latin typeface="Söhne"/>
              </a:rPr>
              <a:t>5</a:t>
            </a:r>
            <a:r>
              <a:rPr lang="en-US" sz="2400" b="0" i="0">
                <a:solidFill>
                  <a:srgbClr val="000000"/>
                </a:solidFill>
                <a:effectLst/>
                <a:latin typeface="Söhne"/>
              </a:rPr>
              <a:t>. </a:t>
            </a:r>
            <a:r>
              <a:rPr lang="en-US" sz="2400" b="0" i="0" dirty="0">
                <a:solidFill>
                  <a:srgbClr val="000000"/>
                </a:solidFill>
                <a:effectLst/>
                <a:latin typeface="Söhne"/>
              </a:rPr>
              <a:t>Managing the complexity of research data analysis, including data transformation, statistical analysis, and interpretation, can be challenging. Researchers need to employ appropriate analysis methods, ensure data reproducibility, and maintain detailed documentation of analysis processes to support research transparency and verifiability. Addressing these challenges requires the implementation of robust data management plans, the adoption of best practices, and the utilization of appropriate data management tools and technologies. Collaboration with data management professionals and leveraging institutional resources and infrastructure can also help researchers overcome these critical challenges effectively.</a:t>
            </a:r>
          </a:p>
          <a:p>
            <a:pPr marL="0" lvl="0" indent="0" algn="l" rtl="0">
              <a:spcBef>
                <a:spcPts val="0"/>
              </a:spcBef>
              <a:spcAft>
                <a:spcPts val="0"/>
              </a:spcAft>
              <a:buNone/>
            </a:pPr>
            <a:endParaRPr lang="en-US" sz="2400" b="0" i="0" dirty="0">
              <a:solidFill>
                <a:srgbClr val="000000"/>
              </a:solidFill>
              <a:effectLst/>
              <a:latin typeface="Söhne"/>
            </a:endParaRPr>
          </a:p>
          <a:p>
            <a:pPr marL="0" lvl="0" indent="0" algn="l" rtl="0">
              <a:spcBef>
                <a:spcPts val="0"/>
              </a:spcBef>
              <a:spcAft>
                <a:spcPts val="0"/>
              </a:spcAft>
              <a:buNone/>
            </a:pPr>
            <a:r>
              <a:rPr lang="en-US" sz="2400" b="0" i="0" dirty="0">
                <a:solidFill>
                  <a:srgbClr val="000000"/>
                </a:solidFill>
                <a:effectLst/>
                <a:latin typeface="Söhne"/>
              </a:rPr>
              <a:t>6. </a:t>
            </a:r>
            <a:r>
              <a:rPr lang="en-US" sz="4000" b="0" i="0" dirty="0">
                <a:solidFill>
                  <a:srgbClr val="D1D5DB"/>
                </a:solidFill>
                <a:effectLst/>
                <a:latin typeface="Söhne"/>
              </a:rPr>
              <a:t>CI Facilitators should have knowledge of tools and techniques for ensuring data security and encryption. This may involve tools for file encryption (e.g., GnuPG, VeraCrypt), secure data transfer (e.g., Aspera, Globus), and authentication mechanisms (e.g., OAuth, Shibboleth) for controlling access to sensitive data.</a:t>
            </a:r>
            <a:br>
              <a:rPr lang="en-US" sz="2400" b="0" i="0" dirty="0">
                <a:solidFill>
                  <a:srgbClr val="000000"/>
                </a:solidFill>
                <a:effectLst/>
                <a:latin typeface="Söhne"/>
              </a:rPr>
            </a:br>
            <a:endParaRPr lang="en-US" sz="2400" b="0" i="0" dirty="0">
              <a:solidFill>
                <a:srgbClr val="000000"/>
              </a:solidFill>
              <a:effectLst/>
              <a:latin typeface="Söhne"/>
            </a:endParaRPr>
          </a:p>
          <a:p>
            <a:pPr marL="0" lvl="0" indent="0" algn="l" rtl="0">
              <a:spcBef>
                <a:spcPts val="0"/>
              </a:spcBef>
              <a:spcAft>
                <a:spcPts val="0"/>
              </a:spcAft>
              <a:buNone/>
            </a:pPr>
            <a:endParaRPr lang="en-US" sz="1400" b="0" i="0" dirty="0">
              <a:solidFill>
                <a:srgbClr val="374151"/>
              </a:solidFill>
              <a:effectLst/>
              <a:latin typeface="Söhne"/>
            </a:endParaRPr>
          </a:p>
        </p:txBody>
      </p:sp>
    </p:spTree>
    <p:extLst>
      <p:ext uri="{BB962C8B-B14F-4D97-AF65-F5344CB8AC3E}">
        <p14:creationId xmlns:p14="http://schemas.microsoft.com/office/powerpoint/2010/main" val="1427184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192881" indent="0" algn="ctr">
              <a:buNone/>
              <a:defRPr/>
            </a:lvl2pPr>
            <a:lvl3pPr marL="385763" indent="0" algn="ctr">
              <a:buNone/>
              <a:defRPr/>
            </a:lvl3pPr>
            <a:lvl4pPr marL="578644" indent="0" algn="ctr">
              <a:buNone/>
              <a:defRPr/>
            </a:lvl4pPr>
            <a:lvl5pPr marL="771525" indent="0" algn="ctr">
              <a:buNone/>
              <a:defRPr/>
            </a:lvl5pPr>
            <a:lvl6pPr marL="964406" indent="0" algn="ctr">
              <a:buNone/>
              <a:defRPr/>
            </a:lvl6pPr>
            <a:lvl7pPr marL="1157288" indent="0" algn="ctr">
              <a:buNone/>
              <a:defRPr/>
            </a:lvl7pPr>
            <a:lvl8pPr marL="1350169" indent="0" algn="ctr">
              <a:buNone/>
              <a:defRPr/>
            </a:lvl8pPr>
            <a:lvl9pPr marL="1543050" indent="0" algn="ctr">
              <a:buNone/>
              <a:defRPr/>
            </a:lvl9pPr>
          </a:lstStyle>
          <a:p>
            <a:r>
              <a:rPr lang="en-US"/>
              <a:t>Click to edit Master subtitle style</a:t>
            </a:r>
          </a:p>
        </p:txBody>
      </p:sp>
    </p:spTree>
    <p:extLst>
      <p:ext uri="{BB962C8B-B14F-4D97-AF65-F5344CB8AC3E}">
        <p14:creationId xmlns:p14="http://schemas.microsoft.com/office/powerpoint/2010/main" val="2881466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8212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1650" y="684613"/>
            <a:ext cx="1943100" cy="388739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22350" y="684613"/>
            <a:ext cx="5676900" cy="38873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8472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1016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7394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8342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7178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9"/>
            <a:ext cx="7772400" cy="1021556"/>
          </a:xfrm>
        </p:spPr>
        <p:txBody>
          <a:bodyPr/>
          <a:lstStyle>
            <a:lvl1pPr algn="l">
              <a:defRPr sz="1688"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844"/>
            </a:lvl1pPr>
            <a:lvl2pPr marL="192881" indent="0">
              <a:buNone/>
              <a:defRPr sz="760"/>
            </a:lvl2pPr>
            <a:lvl3pPr marL="385763" indent="0">
              <a:buNone/>
              <a:defRPr sz="675"/>
            </a:lvl3pPr>
            <a:lvl4pPr marL="578644" indent="0">
              <a:buNone/>
              <a:defRPr sz="591"/>
            </a:lvl4pPr>
            <a:lvl5pPr marL="771525" indent="0">
              <a:buNone/>
              <a:defRPr sz="591"/>
            </a:lvl5pPr>
            <a:lvl6pPr marL="964406" indent="0">
              <a:buNone/>
              <a:defRPr sz="591"/>
            </a:lvl6pPr>
            <a:lvl7pPr marL="1157288" indent="0">
              <a:buNone/>
              <a:defRPr sz="591"/>
            </a:lvl7pPr>
            <a:lvl8pPr marL="1350169" indent="0">
              <a:buNone/>
              <a:defRPr sz="591"/>
            </a:lvl8pPr>
            <a:lvl9pPr marL="1543050" indent="0">
              <a:buNone/>
              <a:defRPr sz="591"/>
            </a:lvl9pPr>
          </a:lstStyle>
          <a:p>
            <a:pPr lvl="0"/>
            <a:r>
              <a:rPr lang="en-US"/>
              <a:t>Click to edit Master text styles</a:t>
            </a:r>
          </a:p>
        </p:txBody>
      </p:sp>
    </p:spTree>
    <p:extLst>
      <p:ext uri="{BB962C8B-B14F-4D97-AF65-F5344CB8AC3E}">
        <p14:creationId xmlns:p14="http://schemas.microsoft.com/office/powerpoint/2010/main" val="404208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22350" y="1485900"/>
            <a:ext cx="3810000" cy="3086100"/>
          </a:xfrm>
        </p:spPr>
        <p:txBody>
          <a:bodyPr/>
          <a:lstStyle>
            <a:lvl1pPr>
              <a:defRPr sz="1181"/>
            </a:lvl1pPr>
            <a:lvl2pPr>
              <a:defRPr sz="1013"/>
            </a:lvl2pPr>
            <a:lvl3pPr>
              <a:defRPr sz="844"/>
            </a:lvl3pPr>
            <a:lvl4pPr>
              <a:defRPr sz="760"/>
            </a:lvl4pPr>
            <a:lvl5pPr>
              <a:defRPr sz="760"/>
            </a:lvl5pPr>
            <a:lvl6pPr>
              <a:defRPr sz="760"/>
            </a:lvl6pPr>
            <a:lvl7pPr>
              <a:defRPr sz="760"/>
            </a:lvl7pPr>
            <a:lvl8pPr>
              <a:defRPr sz="760"/>
            </a:lvl8pPr>
            <a:lvl9pPr>
              <a:defRPr sz="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485900"/>
            <a:ext cx="3810000" cy="3086100"/>
          </a:xfrm>
        </p:spPr>
        <p:txBody>
          <a:bodyPr/>
          <a:lstStyle>
            <a:lvl1pPr>
              <a:defRPr sz="1181"/>
            </a:lvl1pPr>
            <a:lvl2pPr>
              <a:defRPr sz="1013"/>
            </a:lvl2pPr>
            <a:lvl3pPr>
              <a:defRPr sz="844"/>
            </a:lvl3pPr>
            <a:lvl4pPr>
              <a:defRPr sz="760"/>
            </a:lvl4pPr>
            <a:lvl5pPr>
              <a:defRPr sz="760"/>
            </a:lvl5pPr>
            <a:lvl6pPr>
              <a:defRPr sz="760"/>
            </a:lvl6pPr>
            <a:lvl7pPr>
              <a:defRPr sz="760"/>
            </a:lvl7pPr>
            <a:lvl8pPr>
              <a:defRPr sz="760"/>
            </a:lvl8pPr>
            <a:lvl9pPr>
              <a:defRPr sz="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2662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013"/>
            </a:lvl1pPr>
            <a:lvl2pPr>
              <a:defRPr sz="844"/>
            </a:lvl2pPr>
            <a:lvl3pPr>
              <a:defRPr sz="760"/>
            </a:lvl3pPr>
            <a:lvl4pPr>
              <a:defRPr sz="675"/>
            </a:lvl4pPr>
            <a:lvl5pPr>
              <a:defRPr sz="675"/>
            </a:lvl5pPr>
            <a:lvl6pPr>
              <a:defRPr sz="675"/>
            </a:lvl6pPr>
            <a:lvl7pPr>
              <a:defRPr sz="675"/>
            </a:lvl7pPr>
            <a:lvl8pPr>
              <a:defRPr sz="675"/>
            </a:lvl8pPr>
            <a:lvl9pPr>
              <a:defRPr sz="6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1013"/>
            </a:lvl1pPr>
            <a:lvl2pPr>
              <a:defRPr sz="844"/>
            </a:lvl2pPr>
            <a:lvl3pPr>
              <a:defRPr sz="760"/>
            </a:lvl3pPr>
            <a:lvl4pPr>
              <a:defRPr sz="675"/>
            </a:lvl4pPr>
            <a:lvl5pPr>
              <a:defRPr sz="675"/>
            </a:lvl5pPr>
            <a:lvl6pPr>
              <a:defRPr sz="675"/>
            </a:lvl6pPr>
            <a:lvl7pPr>
              <a:defRPr sz="675"/>
            </a:lvl7pPr>
            <a:lvl8pPr>
              <a:defRPr sz="675"/>
            </a:lvl8pPr>
            <a:lvl9pPr>
              <a:defRPr sz="6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0348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689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8018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844" b="1"/>
            </a:lvl1pPr>
          </a:lstStyle>
          <a:p>
            <a:r>
              <a:rPr lang="en-US"/>
              <a:t>Click to edit Master title style</a:t>
            </a:r>
          </a:p>
        </p:txBody>
      </p:sp>
      <p:sp>
        <p:nvSpPr>
          <p:cNvPr id="3" name="Content Placeholder 2"/>
          <p:cNvSpPr>
            <a:spLocks noGrp="1"/>
          </p:cNvSpPr>
          <p:nvPr>
            <p:ph idx="1"/>
          </p:nvPr>
        </p:nvSpPr>
        <p:spPr>
          <a:xfrm>
            <a:off x="3575050" y="204791"/>
            <a:ext cx="5111750" cy="4389835"/>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076328"/>
            <a:ext cx="3008313" cy="3518297"/>
          </a:xfrm>
        </p:spPr>
        <p:txBody>
          <a:bodyPr/>
          <a:lstStyle>
            <a:lvl1pPr marL="0" indent="0">
              <a:buNone/>
              <a:defRPr sz="591"/>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n-US"/>
              <a:t>Click to edit Master text styles</a:t>
            </a:r>
          </a:p>
        </p:txBody>
      </p:sp>
    </p:spTree>
    <p:extLst>
      <p:ext uri="{BB962C8B-B14F-4D97-AF65-F5344CB8AC3E}">
        <p14:creationId xmlns:p14="http://schemas.microsoft.com/office/powerpoint/2010/main" val="3204789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844"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591"/>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n-US"/>
              <a:t>Click to edit Master text styles</a:t>
            </a:r>
          </a:p>
        </p:txBody>
      </p:sp>
    </p:spTree>
    <p:extLst>
      <p:ext uri="{BB962C8B-B14F-4D97-AF65-F5344CB8AC3E}">
        <p14:creationId xmlns:p14="http://schemas.microsoft.com/office/powerpoint/2010/main" val="1626230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62EDB3B-5AEF-B992-C507-02488A8A34A1}"/>
              </a:ext>
            </a:extLst>
          </p:cNvPr>
          <p:cNvSpPr>
            <a:spLocks noGrp="1" noChangeArrowheads="1"/>
          </p:cNvSpPr>
          <p:nvPr>
            <p:ph type="title"/>
          </p:nvPr>
        </p:nvSpPr>
        <p:spPr bwMode="auto">
          <a:xfrm>
            <a:off x="1022350" y="684610"/>
            <a:ext cx="77724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540ED7A-A2AE-01B9-E314-A2FA47DF08E3}"/>
              </a:ext>
            </a:extLst>
          </p:cNvPr>
          <p:cNvSpPr>
            <a:spLocks noGrp="1" noChangeArrowheads="1"/>
          </p:cNvSpPr>
          <p:nvPr>
            <p:ph type="body" idx="1"/>
          </p:nvPr>
        </p:nvSpPr>
        <p:spPr bwMode="auto">
          <a:xfrm>
            <a:off x="1022350" y="1485900"/>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5">
            <a:extLst>
              <a:ext uri="{FF2B5EF4-FFF2-40B4-BE49-F238E27FC236}">
                <a16:creationId xmlns:a16="http://schemas.microsoft.com/office/drawing/2014/main" id="{E446B106-F711-AC2A-8515-1CFD2FF63378}"/>
              </a:ext>
            </a:extLst>
          </p:cNvPr>
          <p:cNvSpPr>
            <a:spLocks noChangeArrowheads="1"/>
          </p:cNvSpPr>
          <p:nvPr/>
        </p:nvSpPr>
        <p:spPr bwMode="auto">
          <a:xfrm>
            <a:off x="0" y="4555331"/>
            <a:ext cx="9144000" cy="596504"/>
          </a:xfrm>
          <a:prstGeom prst="rect">
            <a:avLst/>
          </a:prstGeom>
          <a:solidFill>
            <a:srgbClr val="C80000"/>
          </a:solidFill>
          <a:ln>
            <a:noFill/>
          </a:ln>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endParaRPr lang="en-US" altLang="en-US" sz="1013"/>
          </a:p>
        </p:txBody>
      </p:sp>
      <p:pic>
        <p:nvPicPr>
          <p:cNvPr id="1029" name="Picture 7" descr="NJIT_C_SD3_ko.eps">
            <a:extLst>
              <a:ext uri="{FF2B5EF4-FFF2-40B4-BE49-F238E27FC236}">
                <a16:creationId xmlns:a16="http://schemas.microsoft.com/office/drawing/2014/main" id="{1E50F102-80F9-9F64-0E47-821CF371E3E3}"/>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60350" y="4705815"/>
            <a:ext cx="1968770" cy="391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725994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hf hdr="0" ftr="0" dt="0"/>
  <p:txStyles>
    <p:titleStyle>
      <a:lvl1pPr algn="l" rtl="0" eaLnBrk="0" fontAlgn="base" hangingPunct="0">
        <a:spcBef>
          <a:spcPct val="0"/>
        </a:spcBef>
        <a:spcAft>
          <a:spcPct val="0"/>
        </a:spcAft>
        <a:defRPr sz="1604">
          <a:solidFill>
            <a:schemeClr val="tx2"/>
          </a:solidFill>
          <a:latin typeface="+mj-lt"/>
          <a:ea typeface="+mj-ea"/>
          <a:cs typeface="+mj-cs"/>
        </a:defRPr>
      </a:lvl1pPr>
      <a:lvl2pPr algn="l" rtl="0" eaLnBrk="0" fontAlgn="base" hangingPunct="0">
        <a:spcBef>
          <a:spcPct val="0"/>
        </a:spcBef>
        <a:spcAft>
          <a:spcPct val="0"/>
        </a:spcAft>
        <a:defRPr sz="1604">
          <a:solidFill>
            <a:schemeClr val="tx2"/>
          </a:solidFill>
          <a:latin typeface="ITC Stone Sans Std Semibold" pitchFamily="-101" charset="0"/>
          <a:ea typeface="ＭＳ Ｐゴシック" pitchFamily="-112" charset="-128"/>
          <a:cs typeface="ＭＳ Ｐゴシック" pitchFamily="-112" charset="-128"/>
        </a:defRPr>
      </a:lvl2pPr>
      <a:lvl3pPr algn="l" rtl="0" eaLnBrk="0" fontAlgn="base" hangingPunct="0">
        <a:spcBef>
          <a:spcPct val="0"/>
        </a:spcBef>
        <a:spcAft>
          <a:spcPct val="0"/>
        </a:spcAft>
        <a:defRPr sz="1604">
          <a:solidFill>
            <a:schemeClr val="tx2"/>
          </a:solidFill>
          <a:latin typeface="ITC Stone Sans Std Semibold" pitchFamily="-101" charset="0"/>
          <a:ea typeface="ＭＳ Ｐゴシック" pitchFamily="-112" charset="-128"/>
          <a:cs typeface="ＭＳ Ｐゴシック" pitchFamily="-112" charset="-128"/>
        </a:defRPr>
      </a:lvl3pPr>
      <a:lvl4pPr algn="l" rtl="0" eaLnBrk="0" fontAlgn="base" hangingPunct="0">
        <a:spcBef>
          <a:spcPct val="0"/>
        </a:spcBef>
        <a:spcAft>
          <a:spcPct val="0"/>
        </a:spcAft>
        <a:defRPr sz="1604">
          <a:solidFill>
            <a:schemeClr val="tx2"/>
          </a:solidFill>
          <a:latin typeface="ITC Stone Sans Std Semibold" pitchFamily="-101" charset="0"/>
          <a:ea typeface="ＭＳ Ｐゴシック" pitchFamily="-112" charset="-128"/>
          <a:cs typeface="ＭＳ Ｐゴシック" pitchFamily="-112" charset="-128"/>
        </a:defRPr>
      </a:lvl4pPr>
      <a:lvl5pPr algn="l" rtl="0" eaLnBrk="0" fontAlgn="base" hangingPunct="0">
        <a:spcBef>
          <a:spcPct val="0"/>
        </a:spcBef>
        <a:spcAft>
          <a:spcPct val="0"/>
        </a:spcAft>
        <a:defRPr sz="1604">
          <a:solidFill>
            <a:schemeClr val="tx2"/>
          </a:solidFill>
          <a:latin typeface="ITC Stone Sans Std Semibold" pitchFamily="-101" charset="0"/>
          <a:ea typeface="ＭＳ Ｐゴシック" pitchFamily="-112" charset="-128"/>
          <a:cs typeface="ＭＳ Ｐゴシック" pitchFamily="-112" charset="-128"/>
        </a:defRPr>
      </a:lvl5pPr>
      <a:lvl6pPr marL="192881" algn="l" rtl="0" fontAlgn="base">
        <a:spcBef>
          <a:spcPct val="0"/>
        </a:spcBef>
        <a:spcAft>
          <a:spcPct val="0"/>
        </a:spcAft>
        <a:defRPr sz="1604">
          <a:solidFill>
            <a:schemeClr val="tx2"/>
          </a:solidFill>
          <a:latin typeface="ITC Stone Sans Std Semibold" pitchFamily="-101" charset="0"/>
          <a:ea typeface="ＭＳ Ｐゴシック" pitchFamily="-112" charset="-128"/>
          <a:cs typeface="ＭＳ Ｐゴシック" pitchFamily="-112" charset="-128"/>
        </a:defRPr>
      </a:lvl6pPr>
      <a:lvl7pPr marL="385763" algn="l" rtl="0" fontAlgn="base">
        <a:spcBef>
          <a:spcPct val="0"/>
        </a:spcBef>
        <a:spcAft>
          <a:spcPct val="0"/>
        </a:spcAft>
        <a:defRPr sz="1604">
          <a:solidFill>
            <a:schemeClr val="tx2"/>
          </a:solidFill>
          <a:latin typeface="ITC Stone Sans Std Semibold" pitchFamily="-101" charset="0"/>
          <a:ea typeface="ＭＳ Ｐゴシック" pitchFamily="-112" charset="-128"/>
          <a:cs typeface="ＭＳ Ｐゴシック" pitchFamily="-112" charset="-128"/>
        </a:defRPr>
      </a:lvl7pPr>
      <a:lvl8pPr marL="578644" algn="l" rtl="0" fontAlgn="base">
        <a:spcBef>
          <a:spcPct val="0"/>
        </a:spcBef>
        <a:spcAft>
          <a:spcPct val="0"/>
        </a:spcAft>
        <a:defRPr sz="1604">
          <a:solidFill>
            <a:schemeClr val="tx2"/>
          </a:solidFill>
          <a:latin typeface="ITC Stone Sans Std Semibold" pitchFamily="-101" charset="0"/>
          <a:ea typeface="ＭＳ Ｐゴシック" pitchFamily="-112" charset="-128"/>
          <a:cs typeface="ＭＳ Ｐゴシック" pitchFamily="-112" charset="-128"/>
        </a:defRPr>
      </a:lvl8pPr>
      <a:lvl9pPr marL="771525" algn="l" rtl="0" fontAlgn="base">
        <a:spcBef>
          <a:spcPct val="0"/>
        </a:spcBef>
        <a:spcAft>
          <a:spcPct val="0"/>
        </a:spcAft>
        <a:defRPr sz="1604">
          <a:solidFill>
            <a:schemeClr val="tx2"/>
          </a:solidFill>
          <a:latin typeface="ITC Stone Sans Std Semibold" pitchFamily="-101" charset="0"/>
          <a:ea typeface="ＭＳ Ｐゴシック" pitchFamily="-112" charset="-128"/>
          <a:cs typeface="ＭＳ Ｐゴシック" pitchFamily="-112" charset="-128"/>
        </a:defRPr>
      </a:lvl9pPr>
    </p:titleStyle>
    <p:bodyStyle>
      <a:lvl1pPr marL="144661" indent="-144661" algn="l" rtl="0" eaLnBrk="0" fontAlgn="base" hangingPunct="0">
        <a:spcBef>
          <a:spcPct val="20000"/>
        </a:spcBef>
        <a:spcAft>
          <a:spcPct val="0"/>
        </a:spcAft>
        <a:buChar char="•"/>
        <a:defRPr sz="929">
          <a:solidFill>
            <a:schemeClr val="tx1"/>
          </a:solidFill>
          <a:latin typeface="+mn-lt"/>
          <a:ea typeface="+mn-ea"/>
          <a:cs typeface="+mn-cs"/>
        </a:defRPr>
      </a:lvl1pPr>
      <a:lvl2pPr marL="313433" indent="-120551" algn="l" rtl="0" eaLnBrk="0" fontAlgn="base" hangingPunct="0">
        <a:spcBef>
          <a:spcPct val="20000"/>
        </a:spcBef>
        <a:spcAft>
          <a:spcPct val="0"/>
        </a:spcAft>
        <a:buChar char="–"/>
        <a:defRPr sz="844">
          <a:solidFill>
            <a:schemeClr val="tx1"/>
          </a:solidFill>
          <a:latin typeface="+mn-lt"/>
          <a:ea typeface="+mn-ea"/>
          <a:cs typeface="+mn-cs"/>
        </a:defRPr>
      </a:lvl2pPr>
      <a:lvl3pPr marL="482204" indent="-96441" algn="l" rtl="0" eaLnBrk="0" fontAlgn="base" hangingPunct="0">
        <a:spcBef>
          <a:spcPct val="20000"/>
        </a:spcBef>
        <a:spcAft>
          <a:spcPct val="0"/>
        </a:spcAft>
        <a:buChar char="•"/>
        <a:defRPr>
          <a:solidFill>
            <a:schemeClr val="tx1"/>
          </a:solidFill>
          <a:latin typeface="+mn-lt"/>
          <a:ea typeface="+mn-ea"/>
          <a:cs typeface="+mn-cs"/>
        </a:defRPr>
      </a:lvl3pPr>
      <a:lvl4pPr marL="675085" indent="-96441" algn="l" rtl="0" eaLnBrk="0" fontAlgn="base" hangingPunct="0">
        <a:spcBef>
          <a:spcPct val="20000"/>
        </a:spcBef>
        <a:spcAft>
          <a:spcPct val="0"/>
        </a:spcAft>
        <a:buChar char="–"/>
        <a:defRPr sz="675">
          <a:solidFill>
            <a:schemeClr val="tx1"/>
          </a:solidFill>
          <a:latin typeface="+mn-lt"/>
          <a:ea typeface="+mn-ea"/>
          <a:cs typeface="+mn-cs"/>
        </a:defRPr>
      </a:lvl4pPr>
      <a:lvl5pPr marL="867966" indent="-96441" algn="l" rtl="0" eaLnBrk="0" fontAlgn="base" hangingPunct="0">
        <a:spcBef>
          <a:spcPct val="20000"/>
        </a:spcBef>
        <a:spcAft>
          <a:spcPct val="0"/>
        </a:spcAft>
        <a:buChar char="»"/>
        <a:defRPr sz="591">
          <a:solidFill>
            <a:schemeClr val="tx1"/>
          </a:solidFill>
          <a:latin typeface="+mn-lt"/>
          <a:ea typeface="+mn-ea"/>
          <a:cs typeface="+mn-cs"/>
        </a:defRPr>
      </a:lvl5pPr>
      <a:lvl6pPr marL="1060847" indent="-96441" algn="l" rtl="0" fontAlgn="base">
        <a:spcBef>
          <a:spcPct val="20000"/>
        </a:spcBef>
        <a:spcAft>
          <a:spcPct val="0"/>
        </a:spcAft>
        <a:buChar char="»"/>
        <a:defRPr sz="591">
          <a:solidFill>
            <a:schemeClr val="tx1"/>
          </a:solidFill>
          <a:latin typeface="+mn-lt"/>
          <a:ea typeface="+mn-ea"/>
          <a:cs typeface="+mn-cs"/>
        </a:defRPr>
      </a:lvl6pPr>
      <a:lvl7pPr marL="1253729" indent="-96441" algn="l" rtl="0" fontAlgn="base">
        <a:spcBef>
          <a:spcPct val="20000"/>
        </a:spcBef>
        <a:spcAft>
          <a:spcPct val="0"/>
        </a:spcAft>
        <a:buChar char="»"/>
        <a:defRPr sz="591">
          <a:solidFill>
            <a:schemeClr val="tx1"/>
          </a:solidFill>
          <a:latin typeface="+mn-lt"/>
          <a:ea typeface="+mn-ea"/>
          <a:cs typeface="+mn-cs"/>
        </a:defRPr>
      </a:lvl7pPr>
      <a:lvl8pPr marL="1446610" indent="-96441" algn="l" rtl="0" fontAlgn="base">
        <a:spcBef>
          <a:spcPct val="20000"/>
        </a:spcBef>
        <a:spcAft>
          <a:spcPct val="0"/>
        </a:spcAft>
        <a:buChar char="»"/>
        <a:defRPr sz="591">
          <a:solidFill>
            <a:schemeClr val="tx1"/>
          </a:solidFill>
          <a:latin typeface="+mn-lt"/>
          <a:ea typeface="+mn-ea"/>
          <a:cs typeface="+mn-cs"/>
        </a:defRPr>
      </a:lvl8pPr>
      <a:lvl9pPr marL="1639491" indent="-96441" algn="l" rtl="0" fontAlgn="base">
        <a:spcBef>
          <a:spcPct val="20000"/>
        </a:spcBef>
        <a:spcAft>
          <a:spcPct val="0"/>
        </a:spcAft>
        <a:buChar char="»"/>
        <a:defRPr sz="591">
          <a:solidFill>
            <a:schemeClr val="tx1"/>
          </a:solidFill>
          <a:latin typeface="+mn-lt"/>
          <a:ea typeface="+mn-ea"/>
          <a:cs typeface="+mn-cs"/>
        </a:defRPr>
      </a:lvl9pPr>
    </p:bodyStyle>
    <p:otherStyle>
      <a:defPPr>
        <a:defRPr lang="en-US"/>
      </a:defPPr>
      <a:lvl1pPr marL="0" algn="l" defTabSz="192881" rtl="0" eaLnBrk="1" latinLnBrk="0" hangingPunct="1">
        <a:defRPr sz="760" kern="1200">
          <a:solidFill>
            <a:schemeClr val="tx1"/>
          </a:solidFill>
          <a:latin typeface="+mn-lt"/>
          <a:ea typeface="+mn-ea"/>
          <a:cs typeface="+mn-cs"/>
        </a:defRPr>
      </a:lvl1pPr>
      <a:lvl2pPr marL="192881" algn="l" defTabSz="192881" rtl="0" eaLnBrk="1" latinLnBrk="0" hangingPunct="1">
        <a:defRPr sz="760" kern="1200">
          <a:solidFill>
            <a:schemeClr val="tx1"/>
          </a:solidFill>
          <a:latin typeface="+mn-lt"/>
          <a:ea typeface="+mn-ea"/>
          <a:cs typeface="+mn-cs"/>
        </a:defRPr>
      </a:lvl2pPr>
      <a:lvl3pPr marL="385763" algn="l" defTabSz="192881" rtl="0" eaLnBrk="1" latinLnBrk="0" hangingPunct="1">
        <a:defRPr sz="760" kern="1200">
          <a:solidFill>
            <a:schemeClr val="tx1"/>
          </a:solidFill>
          <a:latin typeface="+mn-lt"/>
          <a:ea typeface="+mn-ea"/>
          <a:cs typeface="+mn-cs"/>
        </a:defRPr>
      </a:lvl3pPr>
      <a:lvl4pPr marL="578644" algn="l" defTabSz="192881" rtl="0" eaLnBrk="1" latinLnBrk="0" hangingPunct="1">
        <a:defRPr sz="760" kern="1200">
          <a:solidFill>
            <a:schemeClr val="tx1"/>
          </a:solidFill>
          <a:latin typeface="+mn-lt"/>
          <a:ea typeface="+mn-ea"/>
          <a:cs typeface="+mn-cs"/>
        </a:defRPr>
      </a:lvl4pPr>
      <a:lvl5pPr marL="771525" algn="l" defTabSz="192881" rtl="0" eaLnBrk="1" latinLnBrk="0" hangingPunct="1">
        <a:defRPr sz="760" kern="1200">
          <a:solidFill>
            <a:schemeClr val="tx1"/>
          </a:solidFill>
          <a:latin typeface="+mn-lt"/>
          <a:ea typeface="+mn-ea"/>
          <a:cs typeface="+mn-cs"/>
        </a:defRPr>
      </a:lvl5pPr>
      <a:lvl6pPr marL="964406" algn="l" defTabSz="192881" rtl="0" eaLnBrk="1" latinLnBrk="0" hangingPunct="1">
        <a:defRPr sz="760" kern="1200">
          <a:solidFill>
            <a:schemeClr val="tx1"/>
          </a:solidFill>
          <a:latin typeface="+mn-lt"/>
          <a:ea typeface="+mn-ea"/>
          <a:cs typeface="+mn-cs"/>
        </a:defRPr>
      </a:lvl6pPr>
      <a:lvl7pPr marL="1157288" algn="l" defTabSz="192881" rtl="0" eaLnBrk="1" latinLnBrk="0" hangingPunct="1">
        <a:defRPr sz="760" kern="1200">
          <a:solidFill>
            <a:schemeClr val="tx1"/>
          </a:solidFill>
          <a:latin typeface="+mn-lt"/>
          <a:ea typeface="+mn-ea"/>
          <a:cs typeface="+mn-cs"/>
        </a:defRPr>
      </a:lvl7pPr>
      <a:lvl8pPr marL="1350169" algn="l" defTabSz="192881" rtl="0" eaLnBrk="1" latinLnBrk="0" hangingPunct="1">
        <a:defRPr sz="760" kern="1200">
          <a:solidFill>
            <a:schemeClr val="tx1"/>
          </a:solidFill>
          <a:latin typeface="+mn-lt"/>
          <a:ea typeface="+mn-ea"/>
          <a:cs typeface="+mn-cs"/>
        </a:defRPr>
      </a:lvl8pPr>
      <a:lvl9pPr marL="1543050" algn="l" defTabSz="192881"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0"/>
        <p:cNvGrpSpPr/>
        <p:nvPr/>
      </p:nvGrpSpPr>
      <p:grpSpPr>
        <a:xfrm>
          <a:off x="0" y="0"/>
          <a:ext cx="0" cy="0"/>
          <a:chOff x="0" y="0"/>
          <a:chExt cx="0" cy="0"/>
        </a:xfrm>
      </p:grpSpPr>
      <p:sp>
        <p:nvSpPr>
          <p:cNvPr id="71" name="Google Shape;71;p17"/>
          <p:cNvSpPr txBox="1">
            <a:spLocks noGrp="1"/>
          </p:cNvSpPr>
          <p:nvPr>
            <p:ph type="ctrTitle"/>
          </p:nvPr>
        </p:nvSpPr>
        <p:spPr>
          <a:xfrm>
            <a:off x="536025" y="110850"/>
            <a:ext cx="7936500" cy="2483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dirty="0">
                <a:solidFill>
                  <a:schemeClr val="tx1"/>
                </a:solidFill>
              </a:rPr>
              <a:t>Research Data Management </a:t>
            </a:r>
            <a:br>
              <a:rPr lang="en" sz="3600" dirty="0">
                <a:solidFill>
                  <a:schemeClr val="tx1"/>
                </a:solidFill>
              </a:rPr>
            </a:br>
            <a:r>
              <a:rPr lang="en" sz="1800" dirty="0">
                <a:solidFill>
                  <a:schemeClr val="tx1"/>
                </a:solidFill>
              </a:rPr>
              <a:t>June 30, 2023</a:t>
            </a:r>
            <a:r>
              <a:rPr lang="en" sz="2400" dirty="0">
                <a:solidFill>
                  <a:schemeClr val="tx1"/>
                </a:solidFill>
              </a:rPr>
              <a:t> </a:t>
            </a:r>
            <a:endParaRPr sz="3600" dirty="0">
              <a:solidFill>
                <a:schemeClr val="tx1"/>
              </a:solidFill>
            </a:endParaRPr>
          </a:p>
        </p:txBody>
      </p:sp>
      <p:sp>
        <p:nvSpPr>
          <p:cNvPr id="72" name="Google Shape;72;p17"/>
          <p:cNvSpPr txBox="1">
            <a:spLocks noGrp="1"/>
          </p:cNvSpPr>
          <p:nvPr>
            <p:ph type="sldNum" idx="4294967295"/>
          </p:nvPr>
        </p:nvSpPr>
        <p:spPr>
          <a:xfrm>
            <a:off x="8594725" y="4738688"/>
            <a:ext cx="549275" cy="393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tx1"/>
                </a:solidFill>
              </a:rPr>
              <a:t>1</a:t>
            </a:fld>
            <a:endParaRPr>
              <a:solidFill>
                <a:schemeClr val="tx1"/>
              </a:solidFill>
            </a:endParaRPr>
          </a:p>
        </p:txBody>
      </p:sp>
      <p:sp>
        <p:nvSpPr>
          <p:cNvPr id="73" name="Google Shape;73;p17"/>
          <p:cNvSpPr txBox="1"/>
          <p:nvPr/>
        </p:nvSpPr>
        <p:spPr>
          <a:xfrm>
            <a:off x="2211105" y="3015762"/>
            <a:ext cx="4586340" cy="1459454"/>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b="1" dirty="0">
                <a:solidFill>
                  <a:schemeClr val="tx1"/>
                </a:solidFill>
                <a:latin typeface="Open Sans"/>
                <a:ea typeface="Open Sans"/>
                <a:cs typeface="Open Sans"/>
                <a:sym typeface="Open Sans"/>
              </a:rPr>
              <a:t>Abhishek Mukherjee, PhD</a:t>
            </a:r>
          </a:p>
          <a:p>
            <a:pPr marL="0" lvl="0" indent="0" algn="ctr" rtl="0">
              <a:lnSpc>
                <a:spcPct val="115000"/>
              </a:lnSpc>
              <a:spcBef>
                <a:spcPts val="0"/>
              </a:spcBef>
              <a:spcAft>
                <a:spcPts val="0"/>
              </a:spcAft>
              <a:buNone/>
            </a:pPr>
            <a:r>
              <a:rPr lang="en" b="1" dirty="0">
                <a:solidFill>
                  <a:schemeClr val="tx1"/>
                </a:solidFill>
                <a:latin typeface="Open Sans"/>
                <a:ea typeface="Open Sans"/>
                <a:cs typeface="Open Sans"/>
                <a:sym typeface="Open Sans"/>
              </a:rPr>
              <a:t>Research Computing Facilitator</a:t>
            </a:r>
            <a:endParaRPr b="1" dirty="0">
              <a:solidFill>
                <a:schemeClr val="tx1"/>
              </a:solidFill>
              <a:latin typeface="Open Sans"/>
              <a:ea typeface="Open Sans"/>
              <a:cs typeface="Open Sans"/>
              <a:sym typeface="Open Sans"/>
            </a:endParaRPr>
          </a:p>
          <a:p>
            <a:pPr marL="0" lvl="0" indent="0" algn="ctr" rtl="0">
              <a:lnSpc>
                <a:spcPct val="115000"/>
              </a:lnSpc>
              <a:spcBef>
                <a:spcPts val="0"/>
              </a:spcBef>
              <a:spcAft>
                <a:spcPts val="0"/>
              </a:spcAft>
              <a:buNone/>
            </a:pPr>
            <a:r>
              <a:rPr lang="en" dirty="0">
                <a:solidFill>
                  <a:schemeClr val="tx1"/>
                </a:solidFill>
                <a:latin typeface="Open Sans"/>
                <a:ea typeface="Open Sans"/>
                <a:cs typeface="Open Sans"/>
                <a:sym typeface="Open Sans"/>
              </a:rPr>
              <a:t>Advanced Research Computing </a:t>
            </a:r>
          </a:p>
          <a:p>
            <a:pPr marL="0" lvl="0" indent="0" algn="ctr" rtl="0">
              <a:lnSpc>
                <a:spcPct val="115000"/>
              </a:lnSpc>
              <a:spcBef>
                <a:spcPts val="0"/>
              </a:spcBef>
              <a:spcAft>
                <a:spcPts val="0"/>
              </a:spcAft>
              <a:buNone/>
            </a:pPr>
            <a:r>
              <a:rPr lang="en" dirty="0">
                <a:solidFill>
                  <a:schemeClr val="tx1"/>
                </a:solidFill>
                <a:latin typeface="Open Sans"/>
                <a:ea typeface="Open Sans"/>
                <a:cs typeface="Open Sans"/>
                <a:sym typeface="Open Sans"/>
              </a:rPr>
              <a:t>New Jersey Institute of Technology</a:t>
            </a:r>
          </a:p>
          <a:p>
            <a:pPr algn="ctr">
              <a:lnSpc>
                <a:spcPct val="115000"/>
              </a:lnSpc>
            </a:pPr>
            <a:r>
              <a:rPr lang="en-US" dirty="0">
                <a:solidFill>
                  <a:schemeClr val="tx1"/>
                </a:solidFill>
                <a:latin typeface="Open Sans"/>
                <a:ea typeface="Open Sans"/>
                <a:cs typeface="Open Sans"/>
                <a:sym typeface="Open Sans"/>
              </a:rPr>
              <a:t>am2455@njit.edu</a:t>
            </a:r>
          </a:p>
          <a:p>
            <a:pPr marL="0" lvl="0" indent="0" algn="ctr" rtl="0">
              <a:lnSpc>
                <a:spcPct val="115000"/>
              </a:lnSpc>
              <a:spcBef>
                <a:spcPts val="0"/>
              </a:spcBef>
              <a:spcAft>
                <a:spcPts val="0"/>
              </a:spcAft>
              <a:buNone/>
            </a:pPr>
            <a:endParaRPr dirty="0">
              <a:solidFill>
                <a:schemeClr val="tx1"/>
              </a:solidFill>
              <a:latin typeface="Open Sans"/>
              <a:ea typeface="Open Sans"/>
              <a:cs typeface="Open Sans"/>
              <a:sym typeface="Open Sans"/>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7"/>
        <p:cNvGrpSpPr/>
        <p:nvPr/>
      </p:nvGrpSpPr>
      <p:grpSpPr>
        <a:xfrm>
          <a:off x="0" y="0"/>
          <a:ext cx="0" cy="0"/>
          <a:chOff x="0" y="0"/>
          <a:chExt cx="0" cy="0"/>
        </a:xfrm>
      </p:grpSpPr>
      <p:sp>
        <p:nvSpPr>
          <p:cNvPr id="4" name="Title 3"/>
          <p:cNvSpPr>
            <a:spLocks noGrp="1"/>
          </p:cNvSpPr>
          <p:nvPr>
            <p:ph type="title"/>
          </p:nvPr>
        </p:nvSpPr>
        <p:spPr>
          <a:xfrm>
            <a:off x="321562" y="10483"/>
            <a:ext cx="8520600" cy="1016700"/>
          </a:xfrm>
          <a:noFill/>
          <a:ln>
            <a:noFill/>
          </a:ln>
        </p:spPr>
        <p:txBody>
          <a:bodyPr spcFirstLastPara="1" wrap="square" lIns="91425" tIns="45700" rIns="91425" bIns="45700" anchor="ctr" anchorCtr="0">
            <a:noAutofit/>
          </a:bodyPr>
          <a:lstStyle/>
          <a:p>
            <a:pPr>
              <a:buClr>
                <a:srgbClr val="C28220"/>
              </a:buClr>
              <a:buSzPts val="3000"/>
              <a:buFont typeface="Georgia"/>
            </a:pPr>
            <a:r>
              <a:rPr lang="en-US" sz="2800" dirty="0">
                <a:solidFill>
                  <a:schemeClr val="dk1"/>
                </a:solidFill>
                <a:latin typeface="Proxima Nova"/>
                <a:ea typeface="Proxima Nova"/>
                <a:cs typeface="Proxima Nova"/>
                <a:sym typeface="Proxima Nova"/>
              </a:rPr>
              <a:t>Critical Challenges in Research Data Management</a:t>
            </a:r>
          </a:p>
        </p:txBody>
      </p:sp>
      <p:sp>
        <p:nvSpPr>
          <p:cNvPr id="79" name="Google Shape;79;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10" name="Rectangle 5"/>
          <p:cNvSpPr>
            <a:spLocks noChangeArrowheads="1"/>
          </p:cNvSpPr>
          <p:nvPr/>
        </p:nvSpPr>
        <p:spPr bwMode="auto">
          <a:xfrm>
            <a:off x="0" y="-656257"/>
            <a:ext cx="643125" cy="1769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9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AutoShape 6" descr="https://lh5.googleusercontent.com/ykIEaYxTCOeF8IJVsRoneLllyHhrSBkILu_dPCG30GTeMF1FFMIYMCBgfJNS4f3lvSs_BpAYBTCgDtk0eFbdm-TTrN2CvCDBDOkCg8B5imu8IW7ANg38O5hTLQaFK-5AOnrIiLodxV8"/>
          <p:cNvSpPr>
            <a:spLocks noChangeAspect="1" noChangeArrowheads="1"/>
          </p:cNvSpPr>
          <p:nvPr/>
        </p:nvSpPr>
        <p:spPr bwMode="auto">
          <a:xfrm>
            <a:off x="155575" y="1182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7" descr="https://lh4.googleusercontent.com/8zu7uJWVHRHNLVSDzJrXDckufqS970EAgBJxCuDWg9YuRlbIoRZi1VWZkDciI4F92w7bhJYtagOOIAa4s9JoEU7NKJAO4D8k2GHtVMWJi-60r1suVujvRWvAKMvJWu_iRvaH4A8pZqc"/>
          <p:cNvSpPr>
            <a:spLocks noChangeAspect="1" noChangeArrowheads="1"/>
          </p:cNvSpPr>
          <p:nvPr/>
        </p:nvSpPr>
        <p:spPr bwMode="auto">
          <a:xfrm>
            <a:off x="285750" y="1182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AutoShape 8" descr="https://lh6.googleusercontent.com/o5aky4ZNtakqcg9P00G7UA-bquNt-3iTkxRmXH402MUtcsl4i_mZDDnIX0urBRYIOp4GE8u3azzV2Z3Mw_Xk1IoTSBEfKyQR7zR5ahZZZs5D2F-uUPmXVRTBhBmThsGHk7m6fhXfxNs"/>
          <p:cNvSpPr>
            <a:spLocks noChangeAspect="1" noChangeArrowheads="1"/>
          </p:cNvSpPr>
          <p:nvPr/>
        </p:nvSpPr>
        <p:spPr bwMode="auto">
          <a:xfrm>
            <a:off x="415925" y="1182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 Placeholder 4">
            <a:extLst>
              <a:ext uri="{FF2B5EF4-FFF2-40B4-BE49-F238E27FC236}">
                <a16:creationId xmlns:a16="http://schemas.microsoft.com/office/drawing/2014/main" id="{99CE1047-3781-B52E-B336-916B60468536}"/>
              </a:ext>
            </a:extLst>
          </p:cNvPr>
          <p:cNvSpPr txBox="1">
            <a:spLocks/>
          </p:cNvSpPr>
          <p:nvPr/>
        </p:nvSpPr>
        <p:spPr>
          <a:xfrm>
            <a:off x="460375" y="928519"/>
            <a:ext cx="5726783" cy="328646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17500" algn="l" rtl="0">
              <a:lnSpc>
                <a:spcPct val="115000"/>
              </a:lnSpc>
              <a:spcBef>
                <a:spcPts val="44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1"/>
              </a:buClr>
              <a:buSzPts val="1400"/>
              <a:buFont typeface="Open Sans"/>
              <a:buChar char="■"/>
              <a:defRPr sz="1400" b="0" i="0" u="none" strike="noStrike" cap="none">
                <a:solidFill>
                  <a:schemeClr val="dk2"/>
                </a:solidFill>
                <a:latin typeface="Open Sans"/>
                <a:ea typeface="Open Sans"/>
                <a:cs typeface="Open Sans"/>
                <a:sym typeface="Open Sans"/>
              </a:defRPr>
            </a:lvl9pPr>
          </a:lstStyle>
          <a:p>
            <a:r>
              <a:rPr lang="en-US" sz="2000" b="0" i="0" dirty="0">
                <a:solidFill>
                  <a:srgbClr val="374151"/>
                </a:solidFill>
                <a:effectLst/>
                <a:latin typeface="Söhne"/>
              </a:rPr>
              <a:t>Data Organization and Documentation</a:t>
            </a:r>
          </a:p>
          <a:p>
            <a:r>
              <a:rPr lang="en-US" sz="2000" b="0" i="0" dirty="0">
                <a:solidFill>
                  <a:srgbClr val="374151"/>
                </a:solidFill>
                <a:effectLst/>
                <a:latin typeface="Söhne"/>
              </a:rPr>
              <a:t>Data Storage and Preservation</a:t>
            </a:r>
          </a:p>
          <a:p>
            <a:r>
              <a:rPr lang="en-US" sz="2000" dirty="0">
                <a:solidFill>
                  <a:srgbClr val="374151"/>
                </a:solidFill>
                <a:latin typeface="Söhne"/>
              </a:rPr>
              <a:t>Data Sharing and Collaboration</a:t>
            </a:r>
          </a:p>
          <a:p>
            <a:r>
              <a:rPr lang="en-US" sz="2000" dirty="0">
                <a:solidFill>
                  <a:srgbClr val="374151"/>
                </a:solidFill>
                <a:latin typeface="Söhne"/>
              </a:rPr>
              <a:t>Data Security and Privacy</a:t>
            </a:r>
          </a:p>
          <a:p>
            <a:r>
              <a:rPr lang="en-US" sz="2000" dirty="0">
                <a:solidFill>
                  <a:srgbClr val="374151"/>
                </a:solidFill>
                <a:latin typeface="Söhne"/>
              </a:rPr>
              <a:t>Data Quality and Integrity</a:t>
            </a:r>
          </a:p>
          <a:p>
            <a:r>
              <a:rPr lang="en-US" sz="2000" dirty="0">
                <a:solidFill>
                  <a:srgbClr val="374151"/>
                </a:solidFill>
                <a:latin typeface="Söhne"/>
              </a:rPr>
              <a:t>Data Analysis and Interpretation</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4" name="Title 3"/>
          <p:cNvSpPr>
            <a:spLocks noGrp="1"/>
          </p:cNvSpPr>
          <p:nvPr>
            <p:ph type="title"/>
          </p:nvPr>
        </p:nvSpPr>
        <p:spPr>
          <a:xfrm>
            <a:off x="321562" y="19592"/>
            <a:ext cx="8520600" cy="1016700"/>
          </a:xfrm>
          <a:noFill/>
          <a:ln>
            <a:noFill/>
          </a:ln>
        </p:spPr>
        <p:txBody>
          <a:bodyPr spcFirstLastPara="1" wrap="square" lIns="91425" tIns="45700" rIns="91425" bIns="45700" anchor="ctr" anchorCtr="0">
            <a:noAutofit/>
          </a:bodyPr>
          <a:lstStyle/>
          <a:p>
            <a:pPr>
              <a:buClr>
                <a:srgbClr val="C28220"/>
              </a:buClr>
              <a:buSzPts val="3000"/>
              <a:buFont typeface="Georgia"/>
            </a:pPr>
            <a:r>
              <a:rPr lang="en-US" sz="2800" b="0" i="0" dirty="0">
                <a:solidFill>
                  <a:schemeClr val="tx1"/>
                </a:solidFill>
                <a:effectLst/>
                <a:latin typeface="Söhne"/>
              </a:rPr>
              <a:t>Tools for Research Data Management</a:t>
            </a:r>
            <a:endParaRPr lang="en-US" sz="2800" dirty="0">
              <a:solidFill>
                <a:schemeClr val="tx1"/>
              </a:solidFill>
              <a:latin typeface="Proxima Nova"/>
              <a:ea typeface="Proxima Nova"/>
              <a:cs typeface="Proxima Nova"/>
              <a:sym typeface="Proxima Nova"/>
            </a:endParaRPr>
          </a:p>
        </p:txBody>
      </p:sp>
      <p:sp>
        <p:nvSpPr>
          <p:cNvPr id="79" name="Google Shape;79;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sp>
        <p:nvSpPr>
          <p:cNvPr id="10" name="Rectangle 5"/>
          <p:cNvSpPr>
            <a:spLocks noChangeArrowheads="1"/>
          </p:cNvSpPr>
          <p:nvPr/>
        </p:nvSpPr>
        <p:spPr bwMode="auto">
          <a:xfrm>
            <a:off x="0" y="-656257"/>
            <a:ext cx="643125" cy="1769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9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AutoShape 6" descr="https://lh5.googleusercontent.com/ykIEaYxTCOeF8IJVsRoneLllyHhrSBkILu_dPCG30GTeMF1FFMIYMCBgfJNS4f3lvSs_BpAYBTCgDtk0eFbdm-TTrN2CvCDBDOkCg8B5imu8IW7ANg38O5hTLQaFK-5AOnrIiLodxV8"/>
          <p:cNvSpPr>
            <a:spLocks noChangeAspect="1" noChangeArrowheads="1"/>
          </p:cNvSpPr>
          <p:nvPr/>
        </p:nvSpPr>
        <p:spPr bwMode="auto">
          <a:xfrm>
            <a:off x="155575" y="1182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7" descr="https://lh4.googleusercontent.com/8zu7uJWVHRHNLVSDzJrXDckufqS970EAgBJxCuDWg9YuRlbIoRZi1VWZkDciI4F92w7bhJYtagOOIAa4s9JoEU7NKJAO4D8k2GHtVMWJi-60r1suVujvRWvAKMvJWu_iRvaH4A8pZqc"/>
          <p:cNvSpPr>
            <a:spLocks noChangeAspect="1" noChangeArrowheads="1"/>
          </p:cNvSpPr>
          <p:nvPr/>
        </p:nvSpPr>
        <p:spPr bwMode="auto">
          <a:xfrm>
            <a:off x="285750" y="1182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AutoShape 8" descr="https://lh6.googleusercontent.com/o5aky4ZNtakqcg9P00G7UA-bquNt-3iTkxRmXH402MUtcsl4i_mZDDnIX0urBRYIOp4GE8u3azzV2Z3Mw_Xk1IoTSBEfKyQR7zR5ahZZZs5D2F-uUPmXVRTBhBmThsGHk7m6fhXfxNs"/>
          <p:cNvSpPr>
            <a:spLocks noChangeAspect="1" noChangeArrowheads="1"/>
          </p:cNvSpPr>
          <p:nvPr/>
        </p:nvSpPr>
        <p:spPr bwMode="auto">
          <a:xfrm>
            <a:off x="415925" y="11826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 Placeholder 4">
            <a:extLst>
              <a:ext uri="{FF2B5EF4-FFF2-40B4-BE49-F238E27FC236}">
                <a16:creationId xmlns:a16="http://schemas.microsoft.com/office/drawing/2014/main" id="{99CE1047-3781-B52E-B336-916B60468536}"/>
              </a:ext>
            </a:extLst>
          </p:cNvPr>
          <p:cNvSpPr txBox="1">
            <a:spLocks/>
          </p:cNvSpPr>
          <p:nvPr/>
        </p:nvSpPr>
        <p:spPr>
          <a:xfrm>
            <a:off x="155575" y="802261"/>
            <a:ext cx="8988425" cy="373055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17500" algn="l" rtl="0">
              <a:lnSpc>
                <a:spcPct val="115000"/>
              </a:lnSpc>
              <a:spcBef>
                <a:spcPts val="44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rgbClr val="2D637F"/>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1"/>
              </a:buClr>
              <a:buSzPts val="1400"/>
              <a:buFont typeface="Open Sans"/>
              <a:buChar char="■"/>
              <a:defRPr sz="1400" b="0" i="0" u="none" strike="noStrike" cap="none">
                <a:solidFill>
                  <a:schemeClr val="dk2"/>
                </a:solidFill>
                <a:latin typeface="Open Sans"/>
                <a:ea typeface="Open Sans"/>
                <a:cs typeface="Open Sans"/>
                <a:sym typeface="Open Sans"/>
              </a:defRPr>
            </a:lvl9pPr>
          </a:lstStyle>
          <a:p>
            <a:r>
              <a:rPr lang="en-US" sz="2000" b="0" i="0" dirty="0">
                <a:solidFill>
                  <a:srgbClr val="374151"/>
                </a:solidFill>
                <a:effectLst/>
                <a:latin typeface="Söhne"/>
              </a:rPr>
              <a:t>Data Management Planning Tools: </a:t>
            </a:r>
            <a:r>
              <a:rPr lang="en-US" sz="2000" b="0" i="0" dirty="0" err="1">
                <a:solidFill>
                  <a:srgbClr val="374151"/>
                </a:solidFill>
                <a:effectLst/>
                <a:latin typeface="Söhne"/>
              </a:rPr>
              <a:t>DMPTool</a:t>
            </a:r>
            <a:r>
              <a:rPr lang="en-US" sz="2000" b="0" i="0" dirty="0">
                <a:solidFill>
                  <a:srgbClr val="374151"/>
                </a:solidFill>
                <a:effectLst/>
                <a:latin typeface="Söhne"/>
              </a:rPr>
              <a:t> and </a:t>
            </a:r>
            <a:r>
              <a:rPr lang="en-US" sz="2000" b="0" i="0" dirty="0" err="1">
                <a:solidFill>
                  <a:srgbClr val="374151"/>
                </a:solidFill>
                <a:effectLst/>
                <a:latin typeface="Söhne"/>
              </a:rPr>
              <a:t>DMPonline</a:t>
            </a:r>
            <a:endParaRPr lang="en-US" sz="2000" b="0" i="0" dirty="0">
              <a:solidFill>
                <a:srgbClr val="374151"/>
              </a:solidFill>
              <a:effectLst/>
              <a:latin typeface="Söhne"/>
            </a:endParaRPr>
          </a:p>
          <a:p>
            <a:r>
              <a:rPr lang="en-US" sz="2000" dirty="0">
                <a:solidFill>
                  <a:srgbClr val="374151"/>
                </a:solidFill>
                <a:latin typeface="Söhne"/>
              </a:rPr>
              <a:t>Data Storage and Infrastructure Tools: network-attached storage (NAS), or cloud storage providers (e.g., Amazon S3, Google Cloud Storage</a:t>
            </a:r>
          </a:p>
          <a:p>
            <a:r>
              <a:rPr lang="en-US" sz="2000" dirty="0">
                <a:solidFill>
                  <a:srgbClr val="374151"/>
                </a:solidFill>
                <a:latin typeface="Söhne"/>
              </a:rPr>
              <a:t>Data Sharing and Collaboration Tools: data repositories(e.g., </a:t>
            </a:r>
            <a:r>
              <a:rPr lang="en-US" sz="2000" dirty="0" err="1">
                <a:solidFill>
                  <a:srgbClr val="374151"/>
                </a:solidFill>
                <a:latin typeface="Söhne"/>
              </a:rPr>
              <a:t>Zenodo</a:t>
            </a:r>
            <a:r>
              <a:rPr lang="en-US" sz="2000" dirty="0">
                <a:solidFill>
                  <a:srgbClr val="374151"/>
                </a:solidFill>
                <a:latin typeface="Söhne"/>
              </a:rPr>
              <a:t>, </a:t>
            </a:r>
            <a:r>
              <a:rPr lang="en-US" sz="2000" dirty="0" err="1">
                <a:solidFill>
                  <a:srgbClr val="374151"/>
                </a:solidFill>
                <a:latin typeface="Söhne"/>
              </a:rPr>
              <a:t>Dataverse</a:t>
            </a:r>
            <a:r>
              <a:rPr lang="en-US" sz="2000" dirty="0">
                <a:solidFill>
                  <a:srgbClr val="374151"/>
                </a:solidFill>
                <a:latin typeface="Söhne"/>
              </a:rPr>
              <a:t>, </a:t>
            </a:r>
            <a:r>
              <a:rPr lang="en-US" sz="2000" dirty="0" err="1">
                <a:solidFill>
                  <a:srgbClr val="374151"/>
                </a:solidFill>
                <a:latin typeface="Söhne"/>
              </a:rPr>
              <a:t>Figshare</a:t>
            </a:r>
            <a:r>
              <a:rPr lang="en-US" sz="2000" dirty="0">
                <a:solidFill>
                  <a:srgbClr val="374151"/>
                </a:solidFill>
                <a:latin typeface="Söhne"/>
              </a:rPr>
              <a:t>), version control systems (e.g., Git, GitHub, GitLab), and collaboration platforms (e.g., Microsoft Teams, Slack, </a:t>
            </a:r>
            <a:r>
              <a:rPr lang="en-US" sz="2000" dirty="0" err="1">
                <a:solidFill>
                  <a:srgbClr val="374151"/>
                </a:solidFill>
                <a:latin typeface="Söhne"/>
              </a:rPr>
              <a:t>Mattermost</a:t>
            </a:r>
            <a:r>
              <a:rPr lang="en-US" sz="2000" dirty="0">
                <a:solidFill>
                  <a:srgbClr val="374151"/>
                </a:solidFill>
                <a:latin typeface="Söhne"/>
              </a:rPr>
              <a:t>).</a:t>
            </a:r>
          </a:p>
          <a:p>
            <a:r>
              <a:rPr lang="en-US" sz="2000" dirty="0">
                <a:solidFill>
                  <a:srgbClr val="374151"/>
                </a:solidFill>
                <a:latin typeface="Söhne"/>
              </a:rPr>
              <a:t>Data Preservation and Archiving Tools: </a:t>
            </a:r>
            <a:r>
              <a:rPr lang="en-US" sz="2000" dirty="0" err="1">
                <a:solidFill>
                  <a:srgbClr val="374151"/>
                </a:solidFill>
                <a:latin typeface="Söhne"/>
              </a:rPr>
              <a:t>DSpace</a:t>
            </a:r>
            <a:r>
              <a:rPr lang="en-US" sz="2000" dirty="0">
                <a:solidFill>
                  <a:srgbClr val="374151"/>
                </a:solidFill>
                <a:latin typeface="Söhne"/>
              </a:rPr>
              <a:t>, </a:t>
            </a:r>
            <a:r>
              <a:rPr lang="en-US" sz="2000" dirty="0" err="1">
                <a:solidFill>
                  <a:srgbClr val="374151"/>
                </a:solidFill>
                <a:latin typeface="Söhne"/>
              </a:rPr>
              <a:t>Archivematica</a:t>
            </a:r>
            <a:r>
              <a:rPr lang="en-US" sz="2000" dirty="0">
                <a:solidFill>
                  <a:srgbClr val="374151"/>
                </a:solidFill>
                <a:latin typeface="Söhne"/>
              </a:rPr>
              <a:t>, LOCKSS</a:t>
            </a:r>
          </a:p>
          <a:p>
            <a:r>
              <a:rPr lang="en-US" sz="2000" dirty="0">
                <a:solidFill>
                  <a:srgbClr val="374151"/>
                </a:solidFill>
                <a:latin typeface="Söhne"/>
              </a:rPr>
              <a:t>Data Analysis and Visualization Tools: R, Python, </a:t>
            </a:r>
            <a:r>
              <a:rPr lang="en-US" sz="2000" dirty="0" err="1">
                <a:solidFill>
                  <a:srgbClr val="374151"/>
                </a:solidFill>
                <a:latin typeface="Söhne"/>
              </a:rPr>
              <a:t>ParaView</a:t>
            </a:r>
            <a:r>
              <a:rPr lang="en-US" sz="2000" dirty="0">
                <a:solidFill>
                  <a:srgbClr val="374151"/>
                </a:solidFill>
                <a:latin typeface="Söhne"/>
              </a:rPr>
              <a:t> etc.</a:t>
            </a:r>
          </a:p>
          <a:p>
            <a:r>
              <a:rPr lang="en-US" sz="2000" dirty="0">
                <a:solidFill>
                  <a:srgbClr val="374151"/>
                </a:solidFill>
                <a:latin typeface="Söhne"/>
              </a:rPr>
              <a:t>Data Security and Encryption Tools: File encryption (e.g., GnuPG, VeraCrypt)</a:t>
            </a:r>
          </a:p>
        </p:txBody>
      </p:sp>
    </p:spTree>
    <p:extLst>
      <p:ext uri="{BB962C8B-B14F-4D97-AF65-F5344CB8AC3E}">
        <p14:creationId xmlns:p14="http://schemas.microsoft.com/office/powerpoint/2010/main" val="2708064406"/>
      </p:ext>
    </p:extLst>
  </p:cSld>
  <p:clrMapOvr>
    <a:masterClrMapping/>
  </p:clrMapOvr>
</p:sld>
</file>

<file path=ppt/theme/theme1.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ITC Stone Sans Std Semibold"/>
        <a:ea typeface="ＭＳ Ｐゴシック"/>
        <a:cs typeface="ＭＳ Ｐゴシック"/>
      </a:majorFont>
      <a:minorFont>
        <a:latin typeface="ITC Stone Sans Std Semibold"/>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1" charset="0"/>
            <a:ea typeface="ＭＳ Ｐゴシック" pitchFamily="-112" charset="-128"/>
            <a:cs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1" charset="0"/>
            <a:ea typeface="ＭＳ Ｐゴシック" pitchFamily="-112" charset="-128"/>
            <a:cs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833</TotalTime>
  <Words>956</Words>
  <Application>Microsoft Macintosh PowerPoint</Application>
  <PresentationFormat>On-screen Show (16:9)</PresentationFormat>
  <Paragraphs>51</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Söhne</vt:lpstr>
      <vt:lpstr>ITC Stone Sans Std Semibold</vt:lpstr>
      <vt:lpstr>Proxima Nova</vt:lpstr>
      <vt:lpstr>Arial</vt:lpstr>
      <vt:lpstr>Open Sans</vt:lpstr>
      <vt:lpstr>Georgia</vt:lpstr>
      <vt:lpstr>1_Blank Presentation</vt:lpstr>
      <vt:lpstr>Research Data Management  June 30, 2023 </vt:lpstr>
      <vt:lpstr>Critical Challenges in Research Data Management</vt:lpstr>
      <vt:lpstr>Tools for Research Data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Spatial Data Analysis &amp; Visualization</dc:title>
  <dc:creator>Heather Amato</dc:creator>
  <cp:lastModifiedBy>Mukherjee, Abhishek</cp:lastModifiedBy>
  <cp:revision>22</cp:revision>
  <dcterms:modified xsi:type="dcterms:W3CDTF">2023-06-30T13:47:06Z</dcterms:modified>
</cp:coreProperties>
</file>