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210"/>
    <p:restoredTop sz="94694"/>
  </p:normalViewPr>
  <p:slideViewPr>
    <p:cSldViewPr snapToGrid="0" snapToObjects="1">
      <p:cViewPr varScale="1">
        <p:scale>
          <a:sx n="76" d="100"/>
          <a:sy n="76" d="100"/>
        </p:scale>
        <p:origin x="108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8DB83F4-F9CE-C74E-87C6-4052B5B11095}"/>
              </a:ext>
            </a:extLst>
          </p:cNvPr>
          <p:cNvSpPr/>
          <p:nvPr userDrawn="1"/>
        </p:nvSpPr>
        <p:spPr>
          <a:xfrm>
            <a:off x="-8165" y="4832963"/>
            <a:ext cx="9168494" cy="21262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1119049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B098C5-3D3A-914A-9D33-F1FFC07ABA94}"/>
              </a:ext>
            </a:extLst>
          </p:cNvPr>
          <p:cNvSpPr/>
          <p:nvPr userDrawn="1"/>
        </p:nvSpPr>
        <p:spPr>
          <a:xfrm>
            <a:off x="0" y="1"/>
            <a:ext cx="9144000" cy="210065"/>
          </a:xfrm>
          <a:prstGeom prst="rect">
            <a:avLst/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6A06D8-593D-244B-8DC2-F07393C9BD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219449" y="5499893"/>
            <a:ext cx="2705101" cy="792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87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26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365125"/>
            <a:ext cx="1971675" cy="5290240"/>
          </a:xfrm>
        </p:spPr>
        <p:txBody>
          <a:bodyPr vert="eaVert"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2902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34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  <a:lvl2pPr>
              <a:defRPr/>
            </a:lvl2pPr>
            <a:lvl3pPr>
              <a:defRPr/>
            </a:lvl3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92622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20505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590851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A44E76F4-4C2B-FC4B-B27B-2FA5B5CD4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69" y="365126"/>
            <a:ext cx="8214692" cy="966718"/>
          </a:xfrm>
        </p:spPr>
        <p:txBody>
          <a:bodyPr/>
          <a:lstStyle>
            <a:lvl1pPr>
              <a:defRPr b="0" i="0"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808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400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2169" y="1496292"/>
            <a:ext cx="4052681" cy="4328039"/>
          </a:xfr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496292"/>
            <a:ext cx="4047711" cy="432803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D63C88C-0D71-5D4E-B102-D4ED4580F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69" y="365126"/>
            <a:ext cx="8214692" cy="966718"/>
          </a:xfrm>
        </p:spPr>
        <p:txBody>
          <a:bodyPr/>
          <a:lstStyle>
            <a:lvl1pPr>
              <a:defRPr b="0" i="0"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0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339134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/>
            </a:lvl3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339134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/>
            </a:lvl3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1273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995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778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AC71465-3CFA-B149-88A6-A5893E349AF3}"/>
              </a:ext>
            </a:extLst>
          </p:cNvPr>
          <p:cNvSpPr/>
          <p:nvPr userDrawn="1"/>
        </p:nvSpPr>
        <p:spPr>
          <a:xfrm>
            <a:off x="-25795" y="5923783"/>
            <a:ext cx="9180305" cy="9667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2169" y="365126"/>
            <a:ext cx="8214692" cy="9667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169" y="1543908"/>
            <a:ext cx="8214692" cy="4280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Click to add text</a:t>
            </a:r>
          </a:p>
          <a:p>
            <a:pPr lvl="2"/>
            <a:r>
              <a:rPr lang="en-US" dirty="0"/>
              <a:t>Click to add text</a:t>
            </a:r>
          </a:p>
          <a:p>
            <a:pPr lvl="3"/>
            <a:r>
              <a:rPr lang="en-US" dirty="0"/>
              <a:t>Click to add text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F0C1DE-3FBB-EA4D-9DF2-E871A9CF2E06}"/>
              </a:ext>
            </a:extLst>
          </p:cNvPr>
          <p:cNvSpPr/>
          <p:nvPr userDrawn="1"/>
        </p:nvSpPr>
        <p:spPr>
          <a:xfrm>
            <a:off x="0" y="1"/>
            <a:ext cx="9144000" cy="210065"/>
          </a:xfrm>
          <a:prstGeom prst="rect">
            <a:avLst/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93A92AF-458D-774C-9E67-06EC8650ED7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3789934" y="6178043"/>
            <a:ext cx="1564131" cy="458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14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8" r:id="rId4"/>
    <p:sldLayoutId id="2147483679" r:id="rId5"/>
    <p:sldLayoutId id="2147483676" r:id="rId6"/>
    <p:sldLayoutId id="2147483677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750" b="0" i="0" kern="1200">
          <a:solidFill>
            <a:schemeClr val="tx1"/>
          </a:solidFill>
          <a:latin typeface="Futura Medium" panose="020B0602020204020303" pitchFamily="34" charset="-79"/>
          <a:ea typeface="+mj-ea"/>
          <a:cs typeface="Futura Medium" panose="020B0602020204020303" pitchFamily="34" charset="-79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FD24E-2693-3346-BCE4-648B2F28E9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/>
              <a:t>Megan McCracken</a:t>
            </a:r>
            <a:br>
              <a:rPr lang="en-US" dirty="0"/>
            </a:br>
            <a:r>
              <a:rPr lang="en-US" dirty="0"/>
              <a:t>Computational Research Facilitator - UWM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0F61A7-4777-3F45-B508-6B8DDA3B7D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Interesting Fact: PADI Dive Instructor</a:t>
            </a:r>
          </a:p>
        </p:txBody>
      </p:sp>
    </p:spTree>
    <p:extLst>
      <p:ext uri="{BB962C8B-B14F-4D97-AF65-F5344CB8AC3E}">
        <p14:creationId xmlns:p14="http://schemas.microsoft.com/office/powerpoint/2010/main" val="348131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3D2541D-9A04-F24C-AA92-2560AEA34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Success Story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46EE226-279E-6F4D-BD1D-DEBCE22D2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/>
              <a:t>Ongoing project for data transfer of multiple ~40 Tb packets</a:t>
            </a:r>
          </a:p>
          <a:p>
            <a:pPr marL="342900" indent="-342900">
              <a:buFontTx/>
              <a:buChar char="-"/>
            </a:pPr>
            <a:r>
              <a:rPr lang="en-US" dirty="0"/>
              <a:t>Installation and deployment of new A100 GPU nodes to aide</a:t>
            </a:r>
          </a:p>
          <a:p>
            <a:pPr marL="342900" indent="-342900">
              <a:buFontTx/>
              <a:buChar char="-"/>
            </a:pPr>
            <a:r>
              <a:rPr lang="en-US" dirty="0"/>
              <a:t>Seen acceleration in research due to responsiveness</a:t>
            </a:r>
          </a:p>
          <a:p>
            <a:pPr marL="342900" indent="-342900">
              <a:buFontTx/>
              <a:buChar char="-"/>
            </a:pPr>
            <a:r>
              <a:rPr lang="en-US" dirty="0"/>
              <a:t>Onboarded 3 new members and continue to grow this Data set</a:t>
            </a:r>
          </a:p>
        </p:txBody>
      </p:sp>
    </p:spTree>
    <p:extLst>
      <p:ext uri="{BB962C8B-B14F-4D97-AF65-F5344CB8AC3E}">
        <p14:creationId xmlns:p14="http://schemas.microsoft.com/office/powerpoint/2010/main" val="24464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30499-5679-0A24-E894-0A8D68E55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EABD9-EBC6-BD71-94F3-8999751ED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/>
              <a:t>Every challenge is different</a:t>
            </a:r>
          </a:p>
          <a:p>
            <a:pPr marL="342900" indent="-342900">
              <a:buFontTx/>
              <a:buChar char="-"/>
            </a:pPr>
            <a:r>
              <a:rPr lang="en-US" dirty="0"/>
              <a:t>Multitude of research needs and none have the same solution</a:t>
            </a:r>
          </a:p>
          <a:p>
            <a:pPr marL="342900" indent="-342900">
              <a:buFontTx/>
              <a:buChar char="-"/>
            </a:pPr>
            <a:r>
              <a:rPr lang="en-US" dirty="0"/>
              <a:t>Constant need for different types of transfer and storage capabilities</a:t>
            </a:r>
          </a:p>
          <a:p>
            <a:pPr marL="342900" indent="-342900">
              <a:buFontTx/>
              <a:buChar char="-"/>
            </a:pPr>
            <a:r>
              <a:rPr lang="en-US" dirty="0"/>
              <a:t>Space management</a:t>
            </a:r>
          </a:p>
        </p:txBody>
      </p:sp>
    </p:spTree>
    <p:extLst>
      <p:ext uri="{BB962C8B-B14F-4D97-AF65-F5344CB8AC3E}">
        <p14:creationId xmlns:p14="http://schemas.microsoft.com/office/powerpoint/2010/main" val="202368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80F31-A4A8-3D73-7EAF-91DE48E8A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Issues to be aware of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E8D70-708D-7B33-176C-E8F33414A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/>
              <a:t>Each lab/group/individual requesting solutions based off of previous experiences</a:t>
            </a:r>
          </a:p>
          <a:p>
            <a:pPr marL="342900" indent="-342900">
              <a:buFontTx/>
              <a:buChar char="-"/>
            </a:pPr>
            <a:r>
              <a:rPr lang="en-US" dirty="0"/>
              <a:t>Your facilities may not be managed in the same way</a:t>
            </a:r>
          </a:p>
          <a:p>
            <a:pPr marL="342900" indent="-342900">
              <a:buFontTx/>
              <a:buChar char="-"/>
            </a:pPr>
            <a:r>
              <a:rPr lang="en-US" dirty="0"/>
              <a:t>Have the ability for explain what you can provide and what you can’t in a clear effective manner</a:t>
            </a:r>
          </a:p>
          <a:p>
            <a:pPr marL="342900" indent="-342900">
              <a:buFontTx/>
              <a:buChar char="-"/>
            </a:pPr>
            <a:r>
              <a:rPr lang="en-US" dirty="0"/>
              <a:t>Be supportive and reach out to your network if you are unsure of the solution</a:t>
            </a:r>
          </a:p>
        </p:txBody>
      </p:sp>
    </p:spTree>
    <p:extLst>
      <p:ext uri="{BB962C8B-B14F-4D97-AF65-F5344CB8AC3E}">
        <p14:creationId xmlns:p14="http://schemas.microsoft.com/office/powerpoint/2010/main" val="409706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6037-71B9-B233-7D66-29B178BD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of the Trade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B433D-6BAC-5A8E-6DEB-208CA5C40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/>
              <a:t>Understand and be able to manage your file storage system: ex. ZFS</a:t>
            </a:r>
          </a:p>
          <a:p>
            <a:pPr marL="342900" indent="-342900">
              <a:buFontTx/>
              <a:buChar char="-"/>
            </a:pPr>
            <a:r>
              <a:rPr lang="en-US" dirty="0"/>
              <a:t>Know your scheduler and how to use it: Slurm</a:t>
            </a:r>
          </a:p>
          <a:p>
            <a:pPr marL="342900" indent="-342900">
              <a:buFontTx/>
              <a:buChar char="-"/>
            </a:pPr>
            <a:r>
              <a:rPr lang="en-US" dirty="0"/>
              <a:t>Be familiar with the types of applications the groups you work with are likely to use: </a:t>
            </a:r>
            <a:r>
              <a:rPr lang="en-US" dirty="0" err="1"/>
              <a:t>Matlab</a:t>
            </a:r>
            <a:r>
              <a:rPr lang="en-US" dirty="0"/>
              <a:t>, ICC, GCC etc.</a:t>
            </a:r>
          </a:p>
          <a:p>
            <a:pPr marL="342900" indent="-342900">
              <a:buFontTx/>
              <a:buChar char="-"/>
            </a:pPr>
            <a:r>
              <a:rPr lang="en-US" dirty="0"/>
              <a:t>GPU acceleration</a:t>
            </a:r>
          </a:p>
        </p:txBody>
      </p:sp>
    </p:spTree>
    <p:extLst>
      <p:ext uri="{BB962C8B-B14F-4D97-AF65-F5344CB8AC3E}">
        <p14:creationId xmlns:p14="http://schemas.microsoft.com/office/powerpoint/2010/main" val="133811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UWM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WM slide master_1" id="{FA143E9F-9641-4B4D-85A0-5964786C7598}" vid="{716F2F70-A5F4-9040-92EB-22A8E705BE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200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Futura Medium</vt:lpstr>
      <vt:lpstr>Office Theme</vt:lpstr>
      <vt:lpstr>Megan McCracken Computational Research Facilitator - UWM</vt:lpstr>
      <vt:lpstr>Best Success Story</vt:lpstr>
      <vt:lpstr>Critical Challenges</vt:lpstr>
      <vt:lpstr>Key Issues to be aware of</vt:lpstr>
      <vt:lpstr>Tools of the Trade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J Keller</dc:creator>
  <cp:lastModifiedBy>Megan McCracken</cp:lastModifiedBy>
  <cp:revision>17</cp:revision>
  <dcterms:created xsi:type="dcterms:W3CDTF">2019-08-19T14:43:29Z</dcterms:created>
  <dcterms:modified xsi:type="dcterms:W3CDTF">2023-06-29T23:05:29Z</dcterms:modified>
</cp:coreProperties>
</file>