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59" r:id="rId2"/>
  </p:sldMasterIdLst>
  <p:notesMasterIdLst>
    <p:notesMasterId r:id="rId5"/>
  </p:notesMasterIdLst>
  <p:sldIdLst>
    <p:sldId id="740" r:id="rId3"/>
    <p:sldId id="74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4DA4"/>
    <a:srgbClr val="6C70D1"/>
    <a:srgbClr val="378BF7"/>
    <a:srgbClr val="D96246"/>
    <a:srgbClr val="D761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99"/>
    <p:restoredTop sz="86412"/>
  </p:normalViewPr>
  <p:slideViewPr>
    <p:cSldViewPr snapToGrid="0">
      <p:cViewPr varScale="1">
        <p:scale>
          <a:sx n="97" d="100"/>
          <a:sy n="97" d="100"/>
        </p:scale>
        <p:origin x="51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C66CA-E14A-6842-9C86-51EDC5ECED79}" type="datetimeFigureOut">
              <a:t>6/30/23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28313-0235-9E4F-89B2-AFA9A7840FA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73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28313-0235-9E4F-89B2-AFA9A7840FAB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8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28313-0235-9E4F-89B2-AFA9A7840FAB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29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E5B87-88FB-6C1B-5389-873E4F07D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20748B-5B0F-B3F1-C157-CD3BD830E4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278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244CE-A235-7508-30B0-9A4DB417C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9E976-94CA-B839-6E91-AA78FDBAB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C77CBE-51C6-332D-8A2E-5C9F50970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6958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46DC0-E8D2-B543-CB3A-6D19DABF7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DE9420-3CEF-89A9-5FB2-B3CD896FCB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2807D3-DEEA-0062-C0D2-B7A31CA1B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4926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75953-5BFE-9C8D-1885-DDC1863C0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001F65-BFC2-6AB2-2011-146E69468E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3819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03E6F6-2BC0-9CC8-7A1C-5B57695A5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B26B1-66D3-12C6-4E4A-17B32325B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7453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731C8-C1C3-EC8B-DED2-2515F6571B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>
            <a:lvl1pPr>
              <a:defRPr baseline="0">
                <a:solidFill>
                  <a:schemeClr val="bg1"/>
                </a:solidFill>
                <a:latin typeface="Open Sans Light" pitchFamily="2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BB76D8-DB2A-C9FB-252A-070E5CB355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63" y="3827610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 baseline="0">
                <a:solidFill>
                  <a:schemeClr val="bg1"/>
                </a:solidFill>
                <a:latin typeface="Open Sans Light" pitchFamily="2" charset="0"/>
              </a:defRPr>
            </a:lvl1pPr>
          </a:lstStyle>
          <a:p>
            <a:r>
              <a:rPr lang="en-US" baseline="0" dirty="0">
                <a:solidFill>
                  <a:schemeClr val="bg1"/>
                </a:solidFill>
                <a:latin typeface="Open Sans Light" pitchFamily="2" charset="0"/>
              </a:rPr>
              <a:t>Name</a:t>
            </a:r>
          </a:p>
          <a:p>
            <a:endParaRPr lang="en-US" baseline="0" dirty="0">
              <a:solidFill>
                <a:schemeClr val="bg1"/>
              </a:solidFill>
              <a:latin typeface="Open Sans Light" pitchFamily="2" charset="0"/>
            </a:endParaRPr>
          </a:p>
          <a:p>
            <a:r>
              <a:rPr lang="en-US" baseline="0" dirty="0">
                <a:solidFill>
                  <a:schemeClr val="bg1"/>
                </a:solidFill>
                <a:latin typeface="Open Sans Light" pitchFamily="2" charset="0"/>
              </a:rPr>
              <a:t>Email</a:t>
            </a:r>
          </a:p>
          <a:p>
            <a:endParaRPr lang="en-US" baseline="0" dirty="0">
              <a:solidFill>
                <a:schemeClr val="bg1"/>
              </a:solidFill>
              <a:latin typeface="Open Sans Light" pitchFamily="2" charset="0"/>
            </a:endParaRPr>
          </a:p>
          <a:p>
            <a:r>
              <a:rPr lang="en-US" baseline="0" dirty="0">
                <a:solidFill>
                  <a:schemeClr val="bg1"/>
                </a:solidFill>
                <a:latin typeface="Open Sans Light" pitchFamily="2" charset="0"/>
              </a:rPr>
              <a:t>https://sciencegateways.org/</a:t>
            </a:r>
          </a:p>
        </p:txBody>
      </p:sp>
      <p:pic>
        <p:nvPicPr>
          <p:cNvPr id="11" name="Picture Placeholder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F6CECEC-79A7-A29B-BC96-810C20EBC1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4501" r="14501"/>
          <a:stretch>
            <a:fillRect/>
          </a:stretch>
        </p:blipFill>
        <p:spPr>
          <a:xfrm>
            <a:off x="6557073" y="1988820"/>
            <a:ext cx="5084064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7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B3E6435-8A11-7CEF-B023-F75C66DD17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514" b="11515"/>
          <a:stretch/>
        </p:blipFill>
        <p:spPr>
          <a:xfrm>
            <a:off x="20" y="1"/>
            <a:ext cx="12191980" cy="3777175"/>
          </a:xfrm>
          <a:custGeom>
            <a:avLst/>
            <a:gdLst/>
            <a:ahLst/>
            <a:cxnLst/>
            <a:rect l="l" t="t" r="r" b="b"/>
            <a:pathLst>
              <a:path w="12192000" h="3777175">
                <a:moveTo>
                  <a:pt x="0" y="0"/>
                </a:moveTo>
                <a:lnTo>
                  <a:pt x="12192000" y="0"/>
                </a:lnTo>
                <a:lnTo>
                  <a:pt x="12192000" y="3777175"/>
                </a:lnTo>
                <a:lnTo>
                  <a:pt x="0" y="3777175"/>
                </a:lnTo>
                <a:close/>
              </a:path>
            </a:pathLst>
          </a:custGeom>
          <a:solidFill>
            <a:srgbClr val="A3A3C1"/>
          </a:soli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6FA345-C3FE-BADE-846D-5565B3F1BF15}"/>
              </a:ext>
            </a:extLst>
          </p:cNvPr>
          <p:cNvSpPr/>
          <p:nvPr userDrawn="1"/>
        </p:nvSpPr>
        <p:spPr>
          <a:xfrm>
            <a:off x="0" y="3777176"/>
            <a:ext cx="12191979" cy="30808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E5B87-88FB-6C1B-5389-873E4F07D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673" y="3730139"/>
            <a:ext cx="9144000" cy="171883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20748B-5B0F-B3F1-C157-CD3BD830E4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673" y="5496012"/>
            <a:ext cx="9144000" cy="111705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8408A5D-B82F-9FA8-8352-D567BD997C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4604" y="6327140"/>
            <a:ext cx="2467396" cy="3834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6D1B3C-A50E-D51F-FA5A-0D3AE899C2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80599" y="5188851"/>
            <a:ext cx="1030306" cy="10303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36DF70-8789-A3CE-650C-7ED415611075}"/>
              </a:ext>
            </a:extLst>
          </p:cNvPr>
          <p:cNvSpPr txBox="1"/>
          <p:nvPr userDrawn="1"/>
        </p:nvSpPr>
        <p:spPr>
          <a:xfrm>
            <a:off x="10910905" y="5334672"/>
            <a:ext cx="10461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  <a:latin typeface="Gill Sans MT"/>
              </a:rPr>
              <a:t>NSF awards</a:t>
            </a:r>
            <a:br>
              <a:rPr lang="en-US" sz="1400" dirty="0">
                <a:solidFill>
                  <a:prstClr val="white"/>
                </a:solidFill>
                <a:latin typeface="Gill Sans MT"/>
              </a:rPr>
            </a:br>
            <a:r>
              <a:rPr lang="en-US" sz="1400" dirty="0">
                <a:solidFill>
                  <a:prstClr val="white"/>
                </a:solidFill>
                <a:latin typeface="Gill Sans MT"/>
              </a:rPr>
              <a:t>1547611</a:t>
            </a:r>
          </a:p>
          <a:p>
            <a:r>
              <a:rPr lang="en-US" sz="1400" dirty="0">
                <a:solidFill>
                  <a:prstClr val="white"/>
                </a:solidFill>
                <a:latin typeface="Gill Sans MT"/>
              </a:rPr>
              <a:t>2231406</a:t>
            </a:r>
          </a:p>
        </p:txBody>
      </p:sp>
    </p:spTree>
    <p:extLst>
      <p:ext uri="{BB962C8B-B14F-4D97-AF65-F5344CB8AC3E}">
        <p14:creationId xmlns:p14="http://schemas.microsoft.com/office/powerpoint/2010/main" val="365007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2E3C9-5025-C69E-573D-CAB4708F3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CFCBA-EC18-3EC1-6FB8-69C6325D7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5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83154-9D5B-3B58-B5D2-F7FC4D822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4611E-40D6-DBB0-3642-44DEF586C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167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9EC2AB0-8D61-CC09-2853-5AB730E588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anchor="b" anchorCtr="0">
            <a:noAutofit/>
          </a:bodyPr>
          <a:lstStyle>
            <a:lvl1pPr>
              <a:defRPr baseline="0">
                <a:latin typeface="Open Sans Light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62FC8E-AF66-2D6F-9F08-BD00638695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anchor="t" anchorCtr="0">
            <a:noAutofit/>
          </a:bodyPr>
          <a:lstStyle>
            <a:lvl1pPr>
              <a:buNone/>
              <a:defRPr sz="2200" baseline="0">
                <a:latin typeface="Open Sans Light" pitchFamily="2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600" dirty="0"/>
              <a:t>Click to add text</a:t>
            </a:r>
          </a:p>
        </p:txBody>
      </p:sp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4611F165-3AC5-5FEF-17B7-7576E619F5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21">
            <a:extLst>
              <a:ext uri="{FF2B5EF4-FFF2-40B4-BE49-F238E27FC236}">
                <a16:creationId xmlns:a16="http://schemas.microsoft.com/office/drawing/2014/main" id="{3832401A-D482-C3C5-D41C-BD0A8873BB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24">
            <a:extLst>
              <a:ext uri="{FF2B5EF4-FFF2-40B4-BE49-F238E27FC236}">
                <a16:creationId xmlns:a16="http://schemas.microsoft.com/office/drawing/2014/main" id="{2B96F2BF-ABA0-8DB6-06F8-D582AD8235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B0F39E0-5E90-4A4B-1418-529E1018E1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24604" y="6327140"/>
            <a:ext cx="2467396" cy="38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3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7C0B8-CEBE-3CCC-8E1E-F96FBC4F0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C83A0-B9EE-E4AD-7808-F3B090F86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85C38-1640-0DBD-C425-7996E13E3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313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339EF-1C35-AB10-14FE-8B36E4B74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8748A-9889-336B-33C9-0F971F32D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670869-8736-ED14-9D41-DC21CEB96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3FF2B6-5BAC-A548-1A8F-C17BB23675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6BD479-7D2B-A210-55E9-B692DC08C8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2158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D1362-436E-50FC-D9EE-8F047AA4B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8219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16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FC941A-396A-FEAD-94F4-D24CE84051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D96246"/>
              </a:gs>
              <a:gs pos="28000">
                <a:srgbClr val="9C4DA4"/>
              </a:gs>
              <a:gs pos="67000">
                <a:srgbClr val="6C70D1"/>
              </a:gs>
              <a:gs pos="100000">
                <a:srgbClr val="378BF7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24D37-9830-A1D9-AEF9-91E86D6A4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CF0A3-0862-FA1A-C555-97BD3C6A2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89360A9-6A5D-1583-61E9-DFBE1BFF3B9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724604" y="6327140"/>
            <a:ext cx="2467396" cy="38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22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51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881814-DC94-DA60-9902-3A807065BAD5}"/>
              </a:ext>
            </a:extLst>
          </p:cNvPr>
          <p:cNvSpPr/>
          <p:nvPr userDrawn="1"/>
        </p:nvSpPr>
        <p:spPr>
          <a:xfrm>
            <a:off x="0" y="0"/>
            <a:ext cx="12191979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70B59-C2D6-0FF4-5EAC-372D45CED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0C7D0-A5BD-36E7-72AA-B2007DC09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D2FA800-7E28-E9E6-1A0C-856B39FD89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4604" y="6327140"/>
            <a:ext cx="2467396" cy="38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5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8C180-A420-FCC8-3F2D-D674A2CE1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/>
              <a:t>Virtual Residency 2023 - Data Management Panel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D53860-0CEA-1D90-637E-F8AB2D2D3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Moderator: Sandra Gesing</a:t>
            </a:r>
          </a:p>
          <a:p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Panelists: </a:t>
            </a:r>
            <a:r>
              <a:rPr lang="en-US" sz="2400" b="0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Megan McCracken, Abhishek Mukherjee, </a:t>
            </a:r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Chris P</a:t>
            </a:r>
            <a:r>
              <a:rPr lang="en-US" sz="2400" b="0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aolini, </a:t>
            </a:r>
            <a:br>
              <a:rPr lang="en-US" sz="2400" b="0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b="0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Vas Vasiliadis, Daniel Vrinceanu</a:t>
            </a:r>
          </a:p>
          <a:p>
            <a:endParaRPr lang="en-US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 at the start</a:t>
            </a:r>
          </a:p>
          <a:p>
            <a:pPr lvl="1"/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your best success story with research data management?</a:t>
            </a:r>
          </a:p>
          <a:p>
            <a:pPr lvl="1"/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your most critical challenges in research data management?</a:t>
            </a:r>
          </a:p>
          <a:p>
            <a:pPr lvl="1"/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key issues should CI Facilitators be aware of </a:t>
            </a:r>
            <a:b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Data Management?</a:t>
            </a:r>
          </a:p>
          <a:p>
            <a:pPr lvl="1"/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kind of tools should CI Facilitators be </a:t>
            </a:r>
            <a:b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familiar with for Research Data Management?</a:t>
            </a:r>
          </a:p>
          <a:p>
            <a:pPr marL="457200" lvl="1" indent="0">
              <a:buNone/>
            </a:pP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lvl="1"/>
            <a:endParaRPr lang="en-US"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 descr="findingData.jpg">
            <a:extLst>
              <a:ext uri="{FF2B5EF4-FFF2-40B4-BE49-F238E27FC236}">
                <a16:creationId xmlns:a16="http://schemas.microsoft.com/office/drawing/2014/main" id="{CDA74D8D-3603-E3AC-4B69-C0E7ABCB3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294" y="4333461"/>
            <a:ext cx="3793705" cy="252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14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8C180-A420-FCC8-3F2D-D674A2CE1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/>
              <a:t>Virtual Residency 2023 - Data Management Panel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D53860-0CEA-1D90-637E-F8AB2D2D3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</a:t>
            </a:r>
          </a:p>
          <a:p>
            <a:pPr lvl="1"/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you integrate FAIR (Findable, Accessible, Interoperable, Reusable) principles in your data management?</a:t>
            </a:r>
          </a:p>
          <a:p>
            <a:pPr lvl="1"/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do you balance security and open access?</a:t>
            </a:r>
          </a:p>
          <a:p>
            <a:pPr lvl="1"/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do you achieve usability? Is it integrated in the design process?</a:t>
            </a:r>
          </a:p>
          <a:p>
            <a:pPr lvl="1"/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preservation methods?</a:t>
            </a:r>
          </a:p>
          <a:p>
            <a:pPr lvl="1"/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do you recommend for reproducibility of research results?</a:t>
            </a:r>
          </a:p>
        </p:txBody>
      </p:sp>
      <p:pic>
        <p:nvPicPr>
          <p:cNvPr id="5" name="Picture 4" descr="findingData.jpg">
            <a:extLst>
              <a:ext uri="{FF2B5EF4-FFF2-40B4-BE49-F238E27FC236}">
                <a16:creationId xmlns:a16="http://schemas.microsoft.com/office/drawing/2014/main" id="{CDA74D8D-3603-E3AC-4B69-C0E7ABCB3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294" y="4333461"/>
            <a:ext cx="3793705" cy="252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0317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GCI-SGX3slidestemplate" id="{12662DAE-BC11-924A-A006-B0EEA643DACA}" vid="{0E31B541-1765-ED45-A314-93A05596610C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GCI-SGX3slidestemplate" id="{12662DAE-BC11-924A-A006-B0EEA643DACA}" vid="{F67A3B08-33A1-3646-890B-5DEFCEE680E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1_Custom Design</Template>
  <TotalTime>2734</TotalTime>
  <Words>152</Words>
  <Application>Microsoft Macintosh PowerPoint</Application>
  <PresentationFormat>Widescreen</PresentationFormat>
  <Paragraphs>19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Gill Sans MT</vt:lpstr>
      <vt:lpstr>Open Sans</vt:lpstr>
      <vt:lpstr>Open Sans Light</vt:lpstr>
      <vt:lpstr>1_Custom Design</vt:lpstr>
      <vt:lpstr>Custom Design</vt:lpstr>
      <vt:lpstr>Virtual Residency 2023 - Data Management Panel</vt:lpstr>
      <vt:lpstr>Virtual Residency 2023 - Data Management Panel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Engagement</dc:title>
  <dc:creator>Sandra Gesing</dc:creator>
  <cp:lastModifiedBy>Sandra Gesing</cp:lastModifiedBy>
  <cp:revision>66</cp:revision>
  <dcterms:created xsi:type="dcterms:W3CDTF">2023-02-08T14:06:06Z</dcterms:created>
  <dcterms:modified xsi:type="dcterms:W3CDTF">2023-06-30T12:16:28Z</dcterms:modified>
</cp:coreProperties>
</file>