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media/image154.jpg" ContentType="image/gif"/>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9"/>
  </p:notesMasterIdLst>
  <p:sldIdLst>
    <p:sldId id="257" r:id="rId2"/>
    <p:sldId id="256" r:id="rId3"/>
    <p:sldId id="454" r:id="rId4"/>
    <p:sldId id="483" r:id="rId5"/>
    <p:sldId id="286" r:id="rId6"/>
    <p:sldId id="287" r:id="rId7"/>
    <p:sldId id="288" r:id="rId8"/>
    <p:sldId id="455" r:id="rId9"/>
    <p:sldId id="456" r:id="rId10"/>
    <p:sldId id="457" r:id="rId11"/>
    <p:sldId id="458" r:id="rId12"/>
    <p:sldId id="460" r:id="rId13"/>
    <p:sldId id="482" r:id="rId14"/>
    <p:sldId id="459" r:id="rId15"/>
    <p:sldId id="481" r:id="rId16"/>
    <p:sldId id="435" r:id="rId17"/>
    <p:sldId id="461" r:id="rId18"/>
    <p:sldId id="463" r:id="rId19"/>
    <p:sldId id="464" r:id="rId20"/>
    <p:sldId id="465" r:id="rId21"/>
    <p:sldId id="436" r:id="rId22"/>
    <p:sldId id="410" r:id="rId23"/>
    <p:sldId id="346" r:id="rId24"/>
    <p:sldId id="462" r:id="rId25"/>
    <p:sldId id="437" r:id="rId26"/>
    <p:sldId id="438" r:id="rId27"/>
    <p:sldId id="467" r:id="rId28"/>
    <p:sldId id="466" r:id="rId29"/>
    <p:sldId id="468" r:id="rId30"/>
    <p:sldId id="469" r:id="rId31"/>
    <p:sldId id="470" r:id="rId32"/>
    <p:sldId id="472" r:id="rId33"/>
    <p:sldId id="471" r:id="rId34"/>
    <p:sldId id="478" r:id="rId35"/>
    <p:sldId id="479" r:id="rId36"/>
    <p:sldId id="441" r:id="rId37"/>
    <p:sldId id="442" r:id="rId38"/>
    <p:sldId id="439" r:id="rId39"/>
    <p:sldId id="407" r:id="rId40"/>
    <p:sldId id="409" r:id="rId41"/>
    <p:sldId id="258" r:id="rId42"/>
    <p:sldId id="433" r:id="rId43"/>
    <p:sldId id="434" r:id="rId44"/>
    <p:sldId id="440" r:id="rId45"/>
    <p:sldId id="444" r:id="rId46"/>
    <p:sldId id="263" r:id="rId47"/>
    <p:sldId id="423" r:id="rId48"/>
    <p:sldId id="424" r:id="rId49"/>
    <p:sldId id="425" r:id="rId50"/>
    <p:sldId id="427" r:id="rId51"/>
    <p:sldId id="428" r:id="rId52"/>
    <p:sldId id="404" r:id="rId53"/>
    <p:sldId id="259" r:id="rId54"/>
    <p:sldId id="261" r:id="rId55"/>
    <p:sldId id="260" r:id="rId56"/>
    <p:sldId id="262" r:id="rId57"/>
    <p:sldId id="431" r:id="rId58"/>
    <p:sldId id="264" r:id="rId59"/>
    <p:sldId id="268" r:id="rId60"/>
    <p:sldId id="270" r:id="rId61"/>
    <p:sldId id="271" r:id="rId62"/>
    <p:sldId id="266" r:id="rId63"/>
    <p:sldId id="267" r:id="rId64"/>
    <p:sldId id="445" r:id="rId65"/>
    <p:sldId id="446" r:id="rId66"/>
    <p:sldId id="475" r:id="rId67"/>
    <p:sldId id="474" r:id="rId68"/>
    <p:sldId id="473" r:id="rId69"/>
    <p:sldId id="476" r:id="rId70"/>
    <p:sldId id="477" r:id="rId71"/>
    <p:sldId id="299" r:id="rId72"/>
    <p:sldId id="300" r:id="rId73"/>
    <p:sldId id="301" r:id="rId74"/>
    <p:sldId id="302" r:id="rId75"/>
    <p:sldId id="303" r:id="rId76"/>
    <p:sldId id="304" r:id="rId77"/>
    <p:sldId id="305" r:id="rId78"/>
    <p:sldId id="306" r:id="rId79"/>
    <p:sldId id="307" r:id="rId80"/>
    <p:sldId id="308" r:id="rId81"/>
    <p:sldId id="309" r:id="rId82"/>
    <p:sldId id="310" r:id="rId83"/>
    <p:sldId id="311" r:id="rId84"/>
    <p:sldId id="312" r:id="rId85"/>
    <p:sldId id="313" r:id="rId86"/>
    <p:sldId id="314" r:id="rId87"/>
    <p:sldId id="315" r:id="rId88"/>
    <p:sldId id="316" r:id="rId89"/>
    <p:sldId id="317" r:id="rId90"/>
    <p:sldId id="318" r:id="rId91"/>
    <p:sldId id="319" r:id="rId92"/>
    <p:sldId id="320" r:id="rId93"/>
    <p:sldId id="321" r:id="rId94"/>
    <p:sldId id="322" r:id="rId95"/>
    <p:sldId id="323" r:id="rId96"/>
    <p:sldId id="324" r:id="rId97"/>
    <p:sldId id="325" r:id="rId98"/>
    <p:sldId id="326" r:id="rId99"/>
    <p:sldId id="327" r:id="rId100"/>
    <p:sldId id="328" r:id="rId101"/>
    <p:sldId id="329" r:id="rId102"/>
    <p:sldId id="330" r:id="rId103"/>
    <p:sldId id="331" r:id="rId104"/>
    <p:sldId id="332" r:id="rId105"/>
    <p:sldId id="333" r:id="rId106"/>
    <p:sldId id="334" r:id="rId107"/>
    <p:sldId id="335" r:id="rId108"/>
    <p:sldId id="349" r:id="rId109"/>
    <p:sldId id="350" r:id="rId110"/>
    <p:sldId id="336" r:id="rId111"/>
    <p:sldId id="351" r:id="rId112"/>
    <p:sldId id="337" r:id="rId113"/>
    <p:sldId id="272" r:id="rId114"/>
    <p:sldId id="358" r:id="rId115"/>
    <p:sldId id="357" r:id="rId116"/>
    <p:sldId id="359" r:id="rId117"/>
    <p:sldId id="369" r:id="rId118"/>
    <p:sldId id="364" r:id="rId119"/>
    <p:sldId id="365" r:id="rId120"/>
    <p:sldId id="366" r:id="rId121"/>
    <p:sldId id="370" r:id="rId122"/>
    <p:sldId id="371" r:id="rId123"/>
    <p:sldId id="448" r:id="rId124"/>
    <p:sldId id="484" r:id="rId125"/>
    <p:sldId id="485" r:id="rId126"/>
    <p:sldId id="451" r:id="rId127"/>
    <p:sldId id="356" r:id="rId1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432"/>
    <p:restoredTop sz="96281"/>
  </p:normalViewPr>
  <p:slideViewPr>
    <p:cSldViewPr snapToGrid="0" snapToObjects="1">
      <p:cViewPr varScale="1">
        <p:scale>
          <a:sx n="106" d="100"/>
          <a:sy n="106" d="100"/>
        </p:scale>
        <p:origin x="200" y="6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28T13:55:34.330"/>
    </inkml:context>
    <inkml:brush xml:id="br0">
      <inkml:brushProperty name="width" value="0.05" units="cm"/>
      <inkml:brushProperty name="height" value="0.05" units="cm"/>
      <inkml:brushProperty name="color" value="#E71224"/>
    </inkml:brush>
  </inkml:definitions>
  <inkml:trace contextRef="#ctx0" brushRef="#br0">1281 4958 24575,'13'4'0,"7"3"0,15 6 0,26 7 0,-9-6 0,7 0 0,24 3 0,9 2 0,-16-4 0,5 0 0,1 1-404,11 2 1,3-1 0,0 1 403,-2 0 0,-1-1 0,-1 0 0,-6-1 0,-2 0 0,-2-1-66,-9-2 0,-2-1 1,-2-1 65,22 3 0,-3-2 0,-1-1 0,-1-1 0,4-3 0,0-1 0,3-1 0,1-1 0,6 0 0,0-3 0,-33-2 0,0-1 0,-1 0 0,32-4 0,-1-2 0,0-4 0,1-4 0,-31 4 0,1-3 0,0-1-199,5-2 1,0-2-1,0-2 199,1-1 0,1-1 0,-2-2 0,-1 1 0,-2-2 0,-2-2 0,-5 1 0,-3-2 0,-2-2-17,20-15 0,-6-5 17,-4-4 0,-2-5 0,-2-5 0,-2-4 0,0-4 0,-2-2 0,-4 0 0,-3 0 0,-6 3 0,-5-1 579,-7 4 1,-4 0-580,-6 0 0,-5-1 0,-3-8 0,-3-2 0,-3-6 0,-4-3 0,-2-6 0,-4-1 0,0 29 0,-3 0 0,0-1-107,-3-1 1,-1-1 0,-2 0 106,-2-3 0,-2 0 0,-2-1 0,-2 0 0,-1 1 0,-3 0 0,-1 2 0,-2 0 0,-1 3 0,-2 2 0,-1 2 0,-2 1 0,0 4 0,-3 1 0,-2 1 0,-4 2 0,-1 1 0,-2 1 0,-3 0 0,0 0 0,-1 0 0,-1 2 0,0 1 0,0 0 0,0 1 0,1 1 0,-1 0 0,-21-23 0,-1 2 0,-3 3 0,-3 3 0,22 22 0,-1 2 0,-1 1 0,-3 1 0,0 1 0,-1 1 0,0 1 0,0 0 0,0 1 0,-27-15 0,2 2 311,7 3 0,2 2-311,7 6 0,1 1 18,5 5 1,1 1-19,-2 2 0,-2 0 0,-6-1 0,-3 1 0,-7-1 0,-1 1 269,0 2 0,-1 2-269,2 3 0,0 0 0,1 1 0,1 1 0,3 2 0,0 1 0,0 2 0,2 1 0,10 4 0,3 1 0,-39 0 0,19 5 0,3 5 0,-17 9 0,35 0 0,-2 4 0,-10 4 0,-2 2 0,-6 4 0,-1 2 0,2 1 0,1 1 0,3 2 0,1 1 0,4 4 0,1 2 0,0 6 0,0 3 0,-5 10 0,0 5-269,20-15 1,-1 3 0,1 1 268,-4 6 0,0 1 0,1 1 0,-1 0 0,1 0 0,2 0 0,3-5 0,2 0 0,2-3 0,-16 17 0,3-4 0,10-9 0,1-2 0,5-2 0,2-1 0,2 1 0,1 1 0,2 1 0,2 1 0,4 0 0,2 1 402,4-2 1,3 1-403,3-4 0,3-1 0,1 0 0,2 0 0,-10 46 0,5-7 0,5-1 0,5-3 0,4 6 0,4-41 0,0 2 0,0 3 0,2 1 0,1 2 0,1 0 0,1 1 0,1 0 0,2-2 0,0-1 0,1-4 0,1-1 0,1-1 0,2 0 0,17 44 0,5-4 0,3-3 0,0-7 0,1-1 0,0-4 0,-3-6 0,0 0 0,-2-6 0,-2-4 0,-1 0 0,-5-6 0,-2-1 0,1 0 0,0-1 0,0-1 0,2 1 0,-1 0 0,2 0 0,-3-6 0,-4-10 0,-5-7 0,-5-5 0,-1-1 0,0 1 0,-1-2 0,1-2 0,-2-3 0,-1-3 0,-1-1 0,0-2 0,1 1 0,2 0 0,2 0 0,1 0 0,-1-1 0,2 0 0,4 0 0,7 4 0,7 1 0,6-1 0,1-1 0,-2-2 0,-2-3 0,-5-1 0,-3-2 0,-1-1 0,-2-1 0,3 0 0,2 0 0,-2-1 0,-3-1 0,-4 1 0,-3-1 0,-2 0 0,-2-1 0,-2 0 0,-4 0 0,-1 0 0,1-1 0,-2 0 0,1 0 0,-2-1 0,-1 2 0,0-2 0,-3 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28T13:55:38.801"/>
    </inkml:context>
    <inkml:brush xml:id="br0">
      <inkml:brushProperty name="width" value="0.05" units="cm"/>
      <inkml:brushProperty name="height" value="0.05" units="cm"/>
      <inkml:brushProperty name="color" value="#E71224"/>
    </inkml:brush>
  </inkml:definitions>
  <inkml:trace contextRef="#ctx0" brushRef="#br0">5589 103 24575,'-26'-4'0,"-36"0"0,8 0 0,-9 0 0,-24-1 0,-8-1 0,19 1 0,-2 0 0,-3 1-551,-9 0 1,-2-1 0,-2 1 550,-3 1 0,-2-1 0,0 1 0,24 1 0,0 1 0,-1 0 0,0 0 0,-1 1 0,0-1 0,0 1 0,0-1 0,-1 0 0,0 1 0,1-1 0,-1 0 0,1 0 0,-1 1 0,1-2 0,1 1 0,-21-1 0,1 0 0,3-1-51,7 1 0,2 0 1,2-1 50,9 2 0,1-1 0,1 1 0,-26 0 0,1 2-7,6 0 0,2 1 7,5 0 0,2 0 0,8 1 0,3 0 0,5 1 0,1 0 607,5 2 0,-1 0-607,0 2 0,0 2 294,-2 1 0,1 2-294,1 0 0,1 2 7,1 2 1,0 1-8,4 0 0,1 1 0,1 2 0,2 3 0,3 0 0,1 2 0,3 2 0,2 3 0,1 3 0,1 4 0,-1 3 0,1 4 0,-3 6 0,1 3 0,-1 4 0,1 2 0,0 4 0,2 2 0,3 2 0,2 1 0,3 2 0,4 2 0,4-2 0,3 2 0,4-3 0,4 0 0,4-5 0,3-1 0,2-2 0,1-2 0,1 0 0,1-1 0,0 1 0,0 1 0,1 2 0,-1 0 0,1-2 0,0 0 0,1-2 0,1-1 0,2 2 0,2 0 0,4 5 0,4 1 0,5 7 0,4 1 0,8 8 0,4 1 0,4 3 0,4 0 0,2-1 0,3-2 0,4 1 0,2-1 0,-17-28 0,2 0 0,1-2-184,4 1 1,2-1 0,1 0 183,4 1 0,2 0 0,2-1 0,1-3 0,1-1 0,1-2 0,0-2 0,0-1 0,1-2 0,-1-2 0,0-2 0,1 0 0,-3-1 0,1 0 0,0 0 0,2 0 0,0 0 0,2 0 0,1 0 0,1 0 0,1-2 0,4 2 0,1-2 0,2-1 0,2-1 0,1-2 0,1-2 0,1 0 0,1-2 0,-1-1 0,1 0 0,1-2 0,-1-2 0,-1-1 0,0-1 0,1-2 0,-2-2 0,1-1 0,-1-2 0,0-1 0,1-2 0,-1-2 0,1-2 0,0-1 0,0-1 0,-2-1 0,1-1 0,0-1 0,-2-1 0,1 0 0,-1-1 0,-2 0 0,-1 0 0,1-1 0,-4-1 0,1 0 0,-1-1 0,31-3 0,0-1 0,-6-1 0,-2-1 0,-6 0 0,-1-1 0,-5-1 0,-1-2 0,-7-1 0,-1-2 0,-1-4 0,-1-3 0,1-5 0,-2-2 0,-2-2 0,-1-2 275,-5 1 0,-2-2-275,-4 0 0,-4-4 0,-4-4 0,-3-4 0,-3-5 0,-4-4 0,0-6 0,-5-4 0,-6-3 0,-4-2 0,-4-5 0,-3-3 0,-2-9 0,-1-3 0,-4 24 0,0-1 0,1-3-283,0-5 1,2-3 0,-1 0 282,0-4 0,0-1 0,0 0 0,-2 0 0,1 0 0,-2 1 0,0 3 0,-2 1 0,0 1 0,-2 4 0,-1 1 0,-1 1 0,0 1 0,0 0 0,-1 1-119,0 0 0,0 0 1,-1 1 118,-2 0 0,1 1 0,-2 2 0,-3-27 0,-1 4 0,-1 10 0,0 4 0,0 8 0,1 1 0,2 7 0,1 0 0,-1 2 0,0 1 415,-1 2 1,-1 1-416,-10-41 372,-1 16-372,3 15 0,-1 9 0,1 6 0,-2 2 0,2 6 0,-1 4 0,-3 1 0,-2-1 0,-3-4 0,0-3 0,0-2 0,-1 1 0,1 4 0,0 3 0,1 7 0,0 6 0,7 6 0,4 9 0,3 5 0,1 1 0,-1 0 0,1-1 0,2 1 0,2 0 0,-1 3 0,-1-1 0,-6 0 0,-7-1 0,-3 0 0,0-1 0,5 3 0,4 0 0,2 1 0,-1 0 0,-2 0 0,-3 0 0,9-1 0,1 0 0,8 1 0,1 0 0,-1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28T13:54:52.327"/>
    </inkml:context>
    <inkml:brush xml:id="br0">
      <inkml:brushProperty name="width" value="0.05" units="cm"/>
      <inkml:brushProperty name="height" value="0.05" units="cm"/>
      <inkml:brushProperty name="color" value="#E71224"/>
    </inkml:brush>
  </inkml:definitions>
  <inkml:trace contextRef="#ctx0" brushRef="#br0">353 880 24575,'-2'11'0,"-2"7"0,0 18 0,1-10 0,-5 23 0,-3 2 0,-7 29 0,7-30 0,-1 2 0,0 3 0,0 1 0,-2 2 0,1 0 0,-1 2 0,0 0 0,1-1 0,0-1 0,0 0 0,2-2 0,1-3 0,2-1 0,-8 46 0,9-48 0,1 0 0,-1 3 0,2 0 0,0 3 0,1 1 0,1 2 0,-1 0 0,2-1 0,-1 1 0,1-3 0,-1 0 0,0 0 0,1 0 0,0 0 0,0 0 0,0 4 0,1 1 0,0 4 0,1 2 0,-1-1 0,0 0 0,0 0 0,1-1 0,-1 0 0,0 0 0,0 2 0,1 0 0,-1 3 0,1 1 0,-1 1 0,-1 0 0,0-1 0,0 0 0,-1-2 0,0-1 0,0-4 0,0 0 0,0-6 0,1-1 0,0-5 0,0-1 0,-2 39 0,0-5 0,1 8 0,1-40 0,0 1 0,1 4 0,1 1 0,-1 0 0,1-2 0,0-5 0,0-2 0,1 31 0,0-14 0,-1-9 0,0-4 0,-2 3 0,1 5 0,1 7 0,0 13 0,0 12 0,0-43 0,0 2 0,0 3 0,0 1 0,0 1 0,0 2 0,1 2 0,0 1 0,2 4 0,1 0 0,2 4 0,1 1 0,0 4 0,2 0 0,0 0 0,1 0 0,-2-2 0,-1 0 0,0-4 0,0 0 0,-1-3 0,1-1 0,-2 0 0,0 0 0,1 0 0,0-1 0,-1 0 0,0 0 0,1-2 0,0 0 0,-1-3 0,1 0 0,0-4 0,1 0 0,0-2 0,0-2 0,0-1 0,0-1 0,4 47 0,0 0 0,0-2 0,3 2 0,-7-47 0,0 1 0,-1 2 0,1 1 0,0 1 0,1 0 0,0 0 0,0 1 0,1-1 0,1-1 0,1-1 0,1-2 0,10 45 0,-1-11 0,-3-15 0,-3-10 0,-2-2 0,4 3 0,5 7 0,3 3 0,6 1 0,5-3 0,5-1 0,2-8 0,1-7 0,4-8 0,6-3 0,8 0 0,13 1 0,13 3 0,-39-22 0,0 0 0,5 0 0,0 1 0,4 1 0,1 0 0,0-1 0,1-1 0,-1-2 0,-1-1 0,-4-2 0,0-3 0,37 9 0,-8-7 0,-5-5 0,-11-3 0,-9-4 0,-12-2 0,-7-1 0,7-2 0,13-1 0,25-4 0,-33 1 0,0-1 0,0-1 0,-1 0 0,38-8 0,-26 1 0,-11-4 0,0-5 0,14-10 0,12-7 0,1 0 0,-6 0 0,-12 1 0,-3-7 0,5-16 0,-26 23 0,1 0 0,32-35 0,-33 33 0,0 0 0,-3 2 0,0 0 0,28-37 0,-2-7 0,-15 5 0,-6-6 0,-8-3 0,-4-9 0,-14 44 0,-2-2 0,1-5 0,-2-1 0,-1-2 0,0 1 0,-1-1 0,-1 1 0,-1 2 0,0 1 0,0 1 0,-1 0 0,0-1 0,1 0 0,0-1 0,0-1 0,0-1 0,0 1 0,0-1 0,0 1 0,1-1 0,-1 0 0,1-1 0,0-1 0,1-1 0,-1 0 0,1 1 0,-1 1 0,0 0 0,1 1 0,-1-1 0,0 0 0,1-2 0,-1 0 0,0-3 0,-1-1 0,0-3 0,0-2 0,0-4 0,-1-1 0,-1-3 0,0-2 0,-1-1 0,0 0 0,-1 0 0,-1 1 0,1 0 0,-2-1 0,1-1 0,0-2 0,0 0 0,0-1 0,0 2 0,0 0 0,-1 2 0,-1 2 0,0 4 0,-1 2 0,-1 1 0,0 2 0,0 1 0,0 0 0,0 0 0,0 0 0,1 0 0,-1 0 0,0 3 0,0 2 0,0 4 0,1 2 0,-1 4 0,1 0 0,0-1 0,1-1 0,0-2 0,0-1 0,0-6 0,0-1 0,0-6 0,0-1 0,1-3 0,0 1 0,0-2 0,0 1 0,-1 2 0,0 2 0,-1 7 0,-1 1 0,1 2 0,-1 1 0,0 1 0,1 1 0,0 0 0,0 1 0,-1-1 0,1 0 0,0 1 0,-2 2 0,1-1 0,-2 0 0,1 1 0,-1-1 0,-1 1 0,0-1 0,1 1 0,-2-1 0,0-1 0,0 0 0,-1 0 0,0-1 0,-1 4 0,0 0 0,0 2 0,0 1 0,-7-44 0,-1 3 0,9 45 0,1-1 0,-11-44 0,-1-1 0,-1 6 0,1 6 0,-3-1 0,-1-1 0,-3-5 0,-1 2 0,-1 4 0,0 8 0,1 7 0,4 8 0,2 6 0,2 5 0,-2-1 0,1 2 0,0 0 0,-1 4 0,-3 2 0,-2 1 0,-2-1 0,-3 1 0,-2 1 0,-2 3 0,-2 3 0,-1 2 0,-2 0 0,-1 1 0,2 5 0,4 4 0,7 8 0,-3 0 0,-7-3 0,-10-3 0,-10-2 0,-3-1 0,4 6 0,6 2 0,7 4 0,3 0 0,-2 1 0,-7 1 0,-3 0 0,-1 1 0,7 1 0,7 1 0,0 2 0,-2 0 0,-4 1 0,1 0 0,-2-1 0,-2 0 0,-4 2 0,-3 1 0,2 1 0,3 2 0,4-1 0,5 0 0,7 0 0,6 1 0,5 1 0,0 1 0,-1 1 0,-2 0 0,-1 1 0,0 0 0,0 0 0,0 0 0,2 0 0,-3 2 0,0 0 0,1 1 0,3-1 0,4-1 0,0 0 0,0 0 0,-2 1 0,-3 3 0,1 1 0,0 1 0,0 1 0,2 0 0,-1 0 0,0 1 0,1 0 0,-2 1 0,0-1 0,1-1 0,0-2 0,4 0 0,4-2 0,-1 1 0,1 0 0,-2 1 0,1 1 0,1 1 0,0-1 0,0 1 0,-1 1 0,-2-1 0,0 2 0,0-1 0,0 0 0,0 2 0,-3 1 0,0 1 0,1 1 0,3 0 0,4-2 0,2-2 0,0-1 0,-1 0 0,0 1 0,2 2 0,1-2 0,2 0 0,2 1 0,0 1 0,1 0 0,-1 1 0,1-2 0,1 1 0,1-2 0,1-3 0,1 0 0,1-3 0,0 0 0,1-2 0,0-1 0,0 3 0,0-6 0,0 3 0,0-4 0,0 1 0,0 1 0,0-1 0,0 1 0,0-1 0,0 1 0,0 2 0,0 3 0,0 1 0,0 0 0,0-1 0,0-1 0,0-1 0,0-1 0,0-1 0,0 1 0,0 2 0,0 0 0,1 0 0,0 1 0,0 0 0,-1 1 0,0-2 0,-1-1 0,0-1 0,0-3 0,1 1 0,0-2 0,0 0 0,-1 1 0,0 0 0,0 3 0,0 0 0,1 1 0,-1 0 0,0-1 0,0 1 0,0 2 0,1 2 0,-1 0 0,0 2 0,0 1 0,1-5 0,0 5 0,-1-6 0,0 2 0,0-2 0,0 0 0,1-2 0,0-1 0,1 0 0,0-1 0,0 2 0,0-3 0,-1 2 0,0-1 0,0 3 0,0 2 0,0 2 0,-1 0 0,0-3 0,0-1 0,0-1 0,1-1 0,0 0 0,0-3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C87434-B0A5-484E-B4A0-6E02D8C5A915}" type="datetimeFigureOut">
              <a:rPr lang="en-US" smtClean="0"/>
              <a:t>6/27/22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AA9AC6-E33C-ED47-BB0E-93B7E89ECDF1}" type="slidenum">
              <a:rPr lang="en-US" smtClean="0"/>
              <a:t>‹#›</a:t>
            </a:fld>
            <a:endParaRPr lang="en-US"/>
          </a:p>
        </p:txBody>
      </p:sp>
    </p:spTree>
    <p:extLst>
      <p:ext uri="{BB962C8B-B14F-4D97-AF65-F5344CB8AC3E}">
        <p14:creationId xmlns:p14="http://schemas.microsoft.com/office/powerpoint/2010/main" val="2353202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Because commodity networks</a:t>
            </a:r>
            <a:r>
              <a:rPr lang="en-US" baseline="0"/>
              <a:t> are </a:t>
            </a:r>
          </a:p>
          <a:p>
            <a:r>
              <a:rPr lang="en-US" baseline="0"/>
              <a:t>Massively over subscribed </a:t>
            </a:r>
          </a:p>
          <a:p>
            <a:r>
              <a:rPr lang="en-US" baseline="0"/>
              <a:t>Very resilient</a:t>
            </a:r>
          </a:p>
          <a:p>
            <a:r>
              <a:rPr lang="en-US" baseline="0"/>
              <a:t>“best effort”</a:t>
            </a:r>
          </a:p>
          <a:p>
            <a:r>
              <a:rPr lang="en-US" baseline="0"/>
              <a:t>Ok with retransmissions or just plane old loss</a:t>
            </a:r>
          </a:p>
          <a:p>
            <a:endParaRPr lang="en-US"/>
          </a:p>
        </p:txBody>
      </p:sp>
      <p:sp>
        <p:nvSpPr>
          <p:cNvPr id="4" name="Slide Number Placeholder 3"/>
          <p:cNvSpPr>
            <a:spLocks noGrp="1"/>
          </p:cNvSpPr>
          <p:nvPr>
            <p:ph type="sldNum" sz="quarter" idx="10"/>
          </p:nvPr>
        </p:nvSpPr>
        <p:spPr/>
        <p:txBody>
          <a:bodyPr/>
          <a:lstStyle/>
          <a:p>
            <a:fld id="{0928B693-4373-EC4B-A467-C46C119DD0E1}" type="slidenum">
              <a:rPr lang="en-US" smtClean="0"/>
              <a:t>23</a:t>
            </a:fld>
            <a:endParaRPr lang="en-US"/>
          </a:p>
        </p:txBody>
      </p:sp>
    </p:spTree>
    <p:extLst>
      <p:ext uri="{BB962C8B-B14F-4D97-AF65-F5344CB8AC3E}">
        <p14:creationId xmlns:p14="http://schemas.microsoft.com/office/powerpoint/2010/main" val="1794616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You</a:t>
            </a:r>
            <a:r>
              <a:rPr lang="en-US" baseline="0"/>
              <a:t> need to know how your local network works.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a:t>Not a a low level (unless you want to, try it, you may like it</a:t>
            </a:r>
            <a:r>
              <a:rPr lang="mr-IN" baseline="0"/>
              <a:t>…</a:t>
            </a:r>
            <a:r>
              <a:rPr lang="en-US" baseline="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a:t>But at a high level</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a:t>Your local friendly (or not so friendly) network engineer is your key. Bring brownies. Be interested, explain why you want to know.</a:t>
            </a:r>
            <a:endParaRPr lang="en-US"/>
          </a:p>
          <a:p>
            <a:endParaRPr lang="en-US"/>
          </a:p>
        </p:txBody>
      </p:sp>
      <p:sp>
        <p:nvSpPr>
          <p:cNvPr id="4" name="Slide Number Placeholder 3"/>
          <p:cNvSpPr>
            <a:spLocks noGrp="1"/>
          </p:cNvSpPr>
          <p:nvPr>
            <p:ph type="sldNum" sz="quarter" idx="10"/>
          </p:nvPr>
        </p:nvSpPr>
        <p:spPr/>
        <p:txBody>
          <a:bodyPr/>
          <a:lstStyle/>
          <a:p>
            <a:fld id="{0928B693-4373-EC4B-A467-C46C119DD0E1}" type="slidenum">
              <a:rPr lang="en-US" smtClean="0"/>
              <a:t>62</a:t>
            </a:fld>
            <a:endParaRPr lang="en-US"/>
          </a:p>
        </p:txBody>
      </p:sp>
    </p:spTree>
    <p:extLst>
      <p:ext uri="{BB962C8B-B14F-4D97-AF65-F5344CB8AC3E}">
        <p14:creationId xmlns:p14="http://schemas.microsoft.com/office/powerpoint/2010/main" val="1293739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have the “WAN”, basically the external connectivity for the academic network</a:t>
            </a:r>
          </a:p>
          <a:p>
            <a:endParaRPr lang="en-US"/>
          </a:p>
        </p:txBody>
      </p:sp>
      <p:sp>
        <p:nvSpPr>
          <p:cNvPr id="4" name="Slide Number Placeholder 3"/>
          <p:cNvSpPr>
            <a:spLocks noGrp="1"/>
          </p:cNvSpPr>
          <p:nvPr>
            <p:ph type="sldNum" sz="quarter" idx="10"/>
          </p:nvPr>
        </p:nvSpPr>
        <p:spPr/>
        <p:txBody>
          <a:bodyPr/>
          <a:lstStyle/>
          <a:p>
            <a:fld id="{0928B693-4373-EC4B-A467-C46C119DD0E1}" type="slidenum">
              <a:rPr lang="en-US" smtClean="0"/>
              <a:t>72</a:t>
            </a:fld>
            <a:endParaRPr lang="en-US"/>
          </a:p>
        </p:txBody>
      </p:sp>
    </p:spTree>
    <p:extLst>
      <p:ext uri="{BB962C8B-B14F-4D97-AF65-F5344CB8AC3E}">
        <p14:creationId xmlns:p14="http://schemas.microsoft.com/office/powerpoint/2010/main" val="2125495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have the “WAN”, basically the external connectivity for the academic network</a:t>
            </a:r>
          </a:p>
          <a:p>
            <a:endParaRPr lang="en-US"/>
          </a:p>
        </p:txBody>
      </p:sp>
      <p:sp>
        <p:nvSpPr>
          <p:cNvPr id="4" name="Slide Number Placeholder 3"/>
          <p:cNvSpPr>
            <a:spLocks noGrp="1"/>
          </p:cNvSpPr>
          <p:nvPr>
            <p:ph type="sldNum" sz="quarter" idx="10"/>
          </p:nvPr>
        </p:nvSpPr>
        <p:spPr/>
        <p:txBody>
          <a:bodyPr/>
          <a:lstStyle/>
          <a:p>
            <a:fld id="{0928B693-4373-EC4B-A467-C46C119DD0E1}" type="slidenum">
              <a:rPr lang="en-US" smtClean="0"/>
              <a:t>73</a:t>
            </a:fld>
            <a:endParaRPr lang="en-US"/>
          </a:p>
        </p:txBody>
      </p:sp>
    </p:spTree>
    <p:extLst>
      <p:ext uri="{BB962C8B-B14F-4D97-AF65-F5344CB8AC3E}">
        <p14:creationId xmlns:p14="http://schemas.microsoft.com/office/powerpoint/2010/main" val="1052279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have the “WAN”, basically the external connectivity for the academic network</a:t>
            </a:r>
          </a:p>
          <a:p>
            <a:endParaRPr lang="en-US"/>
          </a:p>
        </p:txBody>
      </p:sp>
      <p:sp>
        <p:nvSpPr>
          <p:cNvPr id="4" name="Slide Number Placeholder 3"/>
          <p:cNvSpPr>
            <a:spLocks noGrp="1"/>
          </p:cNvSpPr>
          <p:nvPr>
            <p:ph type="sldNum" sz="quarter" idx="10"/>
          </p:nvPr>
        </p:nvSpPr>
        <p:spPr/>
        <p:txBody>
          <a:bodyPr/>
          <a:lstStyle/>
          <a:p>
            <a:fld id="{0928B693-4373-EC4B-A467-C46C119DD0E1}" type="slidenum">
              <a:rPr lang="en-US" smtClean="0"/>
              <a:t>74</a:t>
            </a:fld>
            <a:endParaRPr lang="en-US"/>
          </a:p>
        </p:txBody>
      </p:sp>
    </p:spTree>
    <p:extLst>
      <p:ext uri="{BB962C8B-B14F-4D97-AF65-F5344CB8AC3E}">
        <p14:creationId xmlns:p14="http://schemas.microsoft.com/office/powerpoint/2010/main" val="49403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have the “WAN”, basically the external connectivity for the academic network</a:t>
            </a:r>
          </a:p>
          <a:p>
            <a:endParaRPr lang="en-US"/>
          </a:p>
        </p:txBody>
      </p:sp>
      <p:sp>
        <p:nvSpPr>
          <p:cNvPr id="4" name="Slide Number Placeholder 3"/>
          <p:cNvSpPr>
            <a:spLocks noGrp="1"/>
          </p:cNvSpPr>
          <p:nvPr>
            <p:ph type="sldNum" sz="quarter" idx="10"/>
          </p:nvPr>
        </p:nvSpPr>
        <p:spPr/>
        <p:txBody>
          <a:bodyPr/>
          <a:lstStyle/>
          <a:p>
            <a:fld id="{0928B693-4373-EC4B-A467-C46C119DD0E1}" type="slidenum">
              <a:rPr lang="en-US" smtClean="0"/>
              <a:t>75</a:t>
            </a:fld>
            <a:endParaRPr lang="en-US"/>
          </a:p>
        </p:txBody>
      </p:sp>
    </p:spTree>
    <p:extLst>
      <p:ext uri="{BB962C8B-B14F-4D97-AF65-F5344CB8AC3E}">
        <p14:creationId xmlns:p14="http://schemas.microsoft.com/office/powerpoint/2010/main" val="2114144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Well, “approximately”…</a:t>
            </a:r>
          </a:p>
          <a:p>
            <a:endParaRPr lang="en-US"/>
          </a:p>
        </p:txBody>
      </p:sp>
      <p:sp>
        <p:nvSpPr>
          <p:cNvPr id="4" name="Slide Number Placeholder 3"/>
          <p:cNvSpPr>
            <a:spLocks noGrp="1"/>
          </p:cNvSpPr>
          <p:nvPr>
            <p:ph type="sldNum" sz="quarter" idx="10"/>
          </p:nvPr>
        </p:nvSpPr>
        <p:spPr/>
        <p:txBody>
          <a:bodyPr/>
          <a:lstStyle/>
          <a:p>
            <a:fld id="{0928B693-4373-EC4B-A467-C46C119DD0E1}" type="slidenum">
              <a:rPr lang="en-US" smtClean="0"/>
              <a:t>78</a:t>
            </a:fld>
            <a:endParaRPr lang="en-US"/>
          </a:p>
        </p:txBody>
      </p:sp>
    </p:spTree>
    <p:extLst>
      <p:ext uri="{BB962C8B-B14F-4D97-AF65-F5344CB8AC3E}">
        <p14:creationId xmlns:p14="http://schemas.microsoft.com/office/powerpoint/2010/main" val="1775127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proof</a:t>
            </a:r>
            <a:r>
              <a:rPr lang="en-US" baseline="0"/>
              <a:t> that this analogy holds true</a:t>
            </a:r>
            <a:r>
              <a:rPr lang="mr-IN" baseline="0"/>
              <a:t>…</a:t>
            </a:r>
            <a:endParaRPr lang="en-US"/>
          </a:p>
          <a:p>
            <a:endParaRPr lang="en-US"/>
          </a:p>
        </p:txBody>
      </p:sp>
      <p:sp>
        <p:nvSpPr>
          <p:cNvPr id="4" name="Slide Number Placeholder 3"/>
          <p:cNvSpPr>
            <a:spLocks noGrp="1"/>
          </p:cNvSpPr>
          <p:nvPr>
            <p:ph type="sldNum" sz="quarter" idx="10"/>
          </p:nvPr>
        </p:nvSpPr>
        <p:spPr/>
        <p:txBody>
          <a:bodyPr/>
          <a:lstStyle/>
          <a:p>
            <a:fld id="{0928B693-4373-EC4B-A467-C46C119DD0E1}" type="slidenum">
              <a:rPr lang="en-US" smtClean="0"/>
              <a:t>79</a:t>
            </a:fld>
            <a:endParaRPr lang="en-US"/>
          </a:p>
        </p:txBody>
      </p:sp>
    </p:spTree>
    <p:extLst>
      <p:ext uri="{BB962C8B-B14F-4D97-AF65-F5344CB8AC3E}">
        <p14:creationId xmlns:p14="http://schemas.microsoft.com/office/powerpoint/2010/main" val="1500158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use a Venn diagram!</a:t>
            </a:r>
          </a:p>
          <a:p>
            <a:endParaRPr lang="en-US"/>
          </a:p>
        </p:txBody>
      </p:sp>
      <p:sp>
        <p:nvSpPr>
          <p:cNvPr id="4" name="Slide Number Placeholder 3"/>
          <p:cNvSpPr>
            <a:spLocks noGrp="1"/>
          </p:cNvSpPr>
          <p:nvPr>
            <p:ph type="sldNum" sz="quarter" idx="10"/>
          </p:nvPr>
        </p:nvSpPr>
        <p:spPr/>
        <p:txBody>
          <a:bodyPr/>
          <a:lstStyle/>
          <a:p>
            <a:fld id="{0928B693-4373-EC4B-A467-C46C119DD0E1}" type="slidenum">
              <a:rPr lang="en-US" smtClean="0"/>
              <a:t>80</a:t>
            </a:fld>
            <a:endParaRPr lang="en-US"/>
          </a:p>
        </p:txBody>
      </p:sp>
    </p:spTree>
    <p:extLst>
      <p:ext uri="{BB962C8B-B14F-4D97-AF65-F5344CB8AC3E}">
        <p14:creationId xmlns:p14="http://schemas.microsoft.com/office/powerpoint/2010/main" val="359719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Both computational</a:t>
            </a:r>
            <a:r>
              <a:rPr lang="en-US" baseline="0"/>
              <a:t> research and velociraptors are agile.  Each of them need to change their behavior to match environmental constraints.</a:t>
            </a:r>
            <a:endParaRPr lang="en-US"/>
          </a:p>
          <a:p>
            <a:endParaRPr lang="en-US"/>
          </a:p>
        </p:txBody>
      </p:sp>
      <p:sp>
        <p:nvSpPr>
          <p:cNvPr id="4" name="Slide Number Placeholder 3"/>
          <p:cNvSpPr>
            <a:spLocks noGrp="1"/>
          </p:cNvSpPr>
          <p:nvPr>
            <p:ph type="sldNum" sz="quarter" idx="10"/>
          </p:nvPr>
        </p:nvSpPr>
        <p:spPr/>
        <p:txBody>
          <a:bodyPr/>
          <a:lstStyle/>
          <a:p>
            <a:fld id="{0928B693-4373-EC4B-A467-C46C119DD0E1}" type="slidenum">
              <a:rPr lang="en-US" smtClean="0"/>
              <a:t>81</a:t>
            </a:fld>
            <a:endParaRPr lang="en-US"/>
          </a:p>
        </p:txBody>
      </p:sp>
    </p:spTree>
    <p:extLst>
      <p:ext uri="{BB962C8B-B14F-4D97-AF65-F5344CB8AC3E}">
        <p14:creationId xmlns:p14="http://schemas.microsoft.com/office/powerpoint/2010/main" val="806381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Both tend to move rapidly!</a:t>
            </a:r>
          </a:p>
          <a:p>
            <a:endParaRPr lang="en-US"/>
          </a:p>
        </p:txBody>
      </p:sp>
      <p:sp>
        <p:nvSpPr>
          <p:cNvPr id="4" name="Slide Number Placeholder 3"/>
          <p:cNvSpPr>
            <a:spLocks noGrp="1"/>
          </p:cNvSpPr>
          <p:nvPr>
            <p:ph type="sldNum" sz="quarter" idx="10"/>
          </p:nvPr>
        </p:nvSpPr>
        <p:spPr/>
        <p:txBody>
          <a:bodyPr/>
          <a:lstStyle/>
          <a:p>
            <a:fld id="{0928B693-4373-EC4B-A467-C46C119DD0E1}" type="slidenum">
              <a:rPr lang="en-US" smtClean="0"/>
              <a:t>82</a:t>
            </a:fld>
            <a:endParaRPr lang="en-US"/>
          </a:p>
        </p:txBody>
      </p:sp>
    </p:spTree>
    <p:extLst>
      <p:ext uri="{BB962C8B-B14F-4D97-AF65-F5344CB8AC3E}">
        <p14:creationId xmlns:p14="http://schemas.microsoft.com/office/powerpoint/2010/main" val="2106855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28B693-4373-EC4B-A467-C46C119DD0E1}" type="slidenum">
              <a:rPr lang="en-US" smtClean="0"/>
              <a:t>40</a:t>
            </a:fld>
            <a:endParaRPr lang="en-US"/>
          </a:p>
        </p:txBody>
      </p:sp>
    </p:spTree>
    <p:extLst>
      <p:ext uri="{BB962C8B-B14F-4D97-AF65-F5344CB8AC3E}">
        <p14:creationId xmlns:p14="http://schemas.microsoft.com/office/powerpoint/2010/main" val="4191940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Both work more effectively</a:t>
            </a:r>
            <a:r>
              <a:rPr lang="en-US" baseline="0"/>
              <a:t> as a group.</a:t>
            </a:r>
            <a:endParaRPr lang="en-US"/>
          </a:p>
          <a:p>
            <a:endParaRPr lang="en-US"/>
          </a:p>
        </p:txBody>
      </p:sp>
      <p:sp>
        <p:nvSpPr>
          <p:cNvPr id="4" name="Slide Number Placeholder 3"/>
          <p:cNvSpPr>
            <a:spLocks noGrp="1"/>
          </p:cNvSpPr>
          <p:nvPr>
            <p:ph type="sldNum" sz="quarter" idx="10"/>
          </p:nvPr>
        </p:nvSpPr>
        <p:spPr/>
        <p:txBody>
          <a:bodyPr/>
          <a:lstStyle/>
          <a:p>
            <a:fld id="{0928B693-4373-EC4B-A467-C46C119DD0E1}" type="slidenum">
              <a:rPr lang="en-US" smtClean="0"/>
              <a:t>83</a:t>
            </a:fld>
            <a:endParaRPr lang="en-US"/>
          </a:p>
        </p:txBody>
      </p:sp>
    </p:spTree>
    <p:extLst>
      <p:ext uri="{BB962C8B-B14F-4D97-AF65-F5344CB8AC3E}">
        <p14:creationId xmlns:p14="http://schemas.microsoft.com/office/powerpoint/2010/main" val="1107625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both will consume any (and all) available resources that are presented to them.</a:t>
            </a:r>
          </a:p>
          <a:p>
            <a:endParaRPr lang="en-US"/>
          </a:p>
        </p:txBody>
      </p:sp>
      <p:sp>
        <p:nvSpPr>
          <p:cNvPr id="4" name="Slide Number Placeholder 3"/>
          <p:cNvSpPr>
            <a:spLocks noGrp="1"/>
          </p:cNvSpPr>
          <p:nvPr>
            <p:ph type="sldNum" sz="quarter" idx="10"/>
          </p:nvPr>
        </p:nvSpPr>
        <p:spPr/>
        <p:txBody>
          <a:bodyPr/>
          <a:lstStyle/>
          <a:p>
            <a:fld id="{0928B693-4373-EC4B-A467-C46C119DD0E1}" type="slidenum">
              <a:rPr lang="en-US" smtClean="0"/>
              <a:t>84</a:t>
            </a:fld>
            <a:endParaRPr lang="en-US"/>
          </a:p>
        </p:txBody>
      </p:sp>
    </p:spTree>
    <p:extLst>
      <p:ext uri="{BB962C8B-B14F-4D97-AF65-F5344CB8AC3E}">
        <p14:creationId xmlns:p14="http://schemas.microsoft.com/office/powerpoint/2010/main" val="1979118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both are really, really cool!</a:t>
            </a:r>
          </a:p>
          <a:p>
            <a:endParaRPr lang="en-US"/>
          </a:p>
        </p:txBody>
      </p:sp>
      <p:sp>
        <p:nvSpPr>
          <p:cNvPr id="4" name="Slide Number Placeholder 3"/>
          <p:cNvSpPr>
            <a:spLocks noGrp="1"/>
          </p:cNvSpPr>
          <p:nvPr>
            <p:ph type="sldNum" sz="quarter" idx="10"/>
          </p:nvPr>
        </p:nvSpPr>
        <p:spPr/>
        <p:txBody>
          <a:bodyPr/>
          <a:lstStyle/>
          <a:p>
            <a:fld id="{0928B693-4373-EC4B-A467-C46C119DD0E1}" type="slidenum">
              <a:rPr lang="en-US" smtClean="0"/>
              <a:t>85</a:t>
            </a:fld>
            <a:endParaRPr lang="en-US"/>
          </a:p>
        </p:txBody>
      </p:sp>
    </p:spTree>
    <p:extLst>
      <p:ext uri="{BB962C8B-B14F-4D97-AF65-F5344CB8AC3E}">
        <p14:creationId xmlns:p14="http://schemas.microsoft.com/office/powerpoint/2010/main" val="4577897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both are really, really cool!</a:t>
            </a:r>
          </a:p>
          <a:p>
            <a:endParaRPr lang="en-US"/>
          </a:p>
        </p:txBody>
      </p:sp>
      <p:sp>
        <p:nvSpPr>
          <p:cNvPr id="4" name="Slide Number Placeholder 3"/>
          <p:cNvSpPr>
            <a:spLocks noGrp="1"/>
          </p:cNvSpPr>
          <p:nvPr>
            <p:ph type="sldNum" sz="quarter" idx="10"/>
          </p:nvPr>
        </p:nvSpPr>
        <p:spPr/>
        <p:txBody>
          <a:bodyPr/>
          <a:lstStyle/>
          <a:p>
            <a:fld id="{0928B693-4373-EC4B-A467-C46C119DD0E1}" type="slidenum">
              <a:rPr lang="en-US" smtClean="0"/>
              <a:t>86</a:t>
            </a:fld>
            <a:endParaRPr lang="en-US"/>
          </a:p>
        </p:txBody>
      </p:sp>
    </p:spTree>
    <p:extLst>
      <p:ext uri="{BB962C8B-B14F-4D97-AF65-F5344CB8AC3E}">
        <p14:creationId xmlns:p14="http://schemas.microsoft.com/office/powerpoint/2010/main" val="479102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The requirements of the computational researcher simply</a:t>
            </a:r>
            <a:r>
              <a:rPr lang="en-US" baseline="0"/>
              <a:t> do not align easily with the traditional capabilities of regular networks.</a:t>
            </a:r>
            <a:endParaRPr lang="en-US"/>
          </a:p>
          <a:p>
            <a:endParaRPr lang="en-US"/>
          </a:p>
        </p:txBody>
      </p:sp>
      <p:sp>
        <p:nvSpPr>
          <p:cNvPr id="4" name="Slide Number Placeholder 3"/>
          <p:cNvSpPr>
            <a:spLocks noGrp="1"/>
          </p:cNvSpPr>
          <p:nvPr>
            <p:ph type="sldNum" sz="quarter" idx="10"/>
          </p:nvPr>
        </p:nvSpPr>
        <p:spPr/>
        <p:txBody>
          <a:bodyPr/>
          <a:lstStyle/>
          <a:p>
            <a:fld id="{0928B693-4373-EC4B-A467-C46C119DD0E1}" type="slidenum">
              <a:rPr lang="en-US" smtClean="0"/>
              <a:t>107</a:t>
            </a:fld>
            <a:endParaRPr lang="en-US"/>
          </a:p>
        </p:txBody>
      </p:sp>
    </p:spTree>
    <p:extLst>
      <p:ext uri="{BB962C8B-B14F-4D97-AF65-F5344CB8AC3E}">
        <p14:creationId xmlns:p14="http://schemas.microsoft.com/office/powerpoint/2010/main" val="13001226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The requirements of the computational researcher simply</a:t>
            </a:r>
            <a:r>
              <a:rPr lang="en-US" baseline="0"/>
              <a:t> do not align easily with the traditional capabilities of regular networks.</a:t>
            </a:r>
            <a:endParaRPr lang="en-US"/>
          </a:p>
          <a:p>
            <a:endParaRPr lang="en-US"/>
          </a:p>
        </p:txBody>
      </p:sp>
      <p:sp>
        <p:nvSpPr>
          <p:cNvPr id="4" name="Slide Number Placeholder 3"/>
          <p:cNvSpPr>
            <a:spLocks noGrp="1"/>
          </p:cNvSpPr>
          <p:nvPr>
            <p:ph type="sldNum" sz="quarter" idx="10"/>
          </p:nvPr>
        </p:nvSpPr>
        <p:spPr/>
        <p:txBody>
          <a:bodyPr/>
          <a:lstStyle/>
          <a:p>
            <a:fld id="{0928B693-4373-EC4B-A467-C46C119DD0E1}" type="slidenum">
              <a:rPr lang="en-US" smtClean="0"/>
              <a:t>108</a:t>
            </a:fld>
            <a:endParaRPr lang="en-US"/>
          </a:p>
        </p:txBody>
      </p:sp>
    </p:spTree>
    <p:extLst>
      <p:ext uri="{BB962C8B-B14F-4D97-AF65-F5344CB8AC3E}">
        <p14:creationId xmlns:p14="http://schemas.microsoft.com/office/powerpoint/2010/main" val="8147035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The requirements of the computational researcher simply</a:t>
            </a:r>
            <a:r>
              <a:rPr lang="en-US" baseline="0"/>
              <a:t> do not align easily with the traditional capabilities of regular networks.</a:t>
            </a:r>
            <a:endParaRPr lang="en-US"/>
          </a:p>
          <a:p>
            <a:endParaRPr lang="en-US"/>
          </a:p>
        </p:txBody>
      </p:sp>
      <p:sp>
        <p:nvSpPr>
          <p:cNvPr id="4" name="Slide Number Placeholder 3"/>
          <p:cNvSpPr>
            <a:spLocks noGrp="1"/>
          </p:cNvSpPr>
          <p:nvPr>
            <p:ph type="sldNum" sz="quarter" idx="10"/>
          </p:nvPr>
        </p:nvSpPr>
        <p:spPr/>
        <p:txBody>
          <a:bodyPr/>
          <a:lstStyle/>
          <a:p>
            <a:fld id="{0928B693-4373-EC4B-A467-C46C119DD0E1}" type="slidenum">
              <a:rPr lang="en-US" smtClean="0"/>
              <a:t>109</a:t>
            </a:fld>
            <a:endParaRPr lang="en-US"/>
          </a:p>
        </p:txBody>
      </p:sp>
    </p:spTree>
    <p:extLst>
      <p:ext uri="{BB962C8B-B14F-4D97-AF65-F5344CB8AC3E}">
        <p14:creationId xmlns:p14="http://schemas.microsoft.com/office/powerpoint/2010/main" val="1639965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28B693-4373-EC4B-A467-C46C119DD0E1}" type="slidenum">
              <a:rPr lang="en-US" smtClean="0"/>
              <a:t>110</a:t>
            </a:fld>
            <a:endParaRPr lang="en-US"/>
          </a:p>
        </p:txBody>
      </p:sp>
    </p:spTree>
    <p:extLst>
      <p:ext uri="{BB962C8B-B14F-4D97-AF65-F5344CB8AC3E}">
        <p14:creationId xmlns:p14="http://schemas.microsoft.com/office/powerpoint/2010/main" val="15971540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28B693-4373-EC4B-A467-C46C119DD0E1}" type="slidenum">
              <a:rPr lang="en-US" smtClean="0"/>
              <a:t>111</a:t>
            </a:fld>
            <a:endParaRPr lang="en-US"/>
          </a:p>
        </p:txBody>
      </p:sp>
    </p:spTree>
    <p:extLst>
      <p:ext uri="{BB962C8B-B14F-4D97-AF65-F5344CB8AC3E}">
        <p14:creationId xmlns:p14="http://schemas.microsoft.com/office/powerpoint/2010/main" val="21388430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28B693-4373-EC4B-A467-C46C119DD0E1}" type="slidenum">
              <a:rPr lang="en-US" smtClean="0"/>
              <a:t>112</a:t>
            </a:fld>
            <a:endParaRPr lang="en-US"/>
          </a:p>
        </p:txBody>
      </p:sp>
    </p:spTree>
    <p:extLst>
      <p:ext uri="{BB962C8B-B14F-4D97-AF65-F5344CB8AC3E}">
        <p14:creationId xmlns:p14="http://schemas.microsoft.com/office/powerpoint/2010/main" val="1110065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Networks were built to be resilient and distributed.</a:t>
            </a:r>
          </a:p>
          <a:p>
            <a:endParaRPr lang="en-US"/>
          </a:p>
        </p:txBody>
      </p:sp>
      <p:sp>
        <p:nvSpPr>
          <p:cNvPr id="4" name="Slide Number Placeholder 3"/>
          <p:cNvSpPr>
            <a:spLocks noGrp="1"/>
          </p:cNvSpPr>
          <p:nvPr>
            <p:ph type="sldNum" sz="quarter" idx="10"/>
          </p:nvPr>
        </p:nvSpPr>
        <p:spPr/>
        <p:txBody>
          <a:bodyPr/>
          <a:lstStyle/>
          <a:p>
            <a:fld id="{0928B693-4373-EC4B-A467-C46C119DD0E1}" type="slidenum">
              <a:rPr lang="en-US" smtClean="0"/>
              <a:t>41</a:t>
            </a:fld>
            <a:endParaRPr lang="en-US"/>
          </a:p>
        </p:txBody>
      </p:sp>
    </p:spTree>
    <p:extLst>
      <p:ext uri="{BB962C8B-B14F-4D97-AF65-F5344CB8AC3E}">
        <p14:creationId xmlns:p14="http://schemas.microsoft.com/office/powerpoint/2010/main" val="266097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Hawaiki is a single cable system, running</a:t>
            </a:r>
            <a:r>
              <a:rPr lang="en-GB" baseline="0" dirty="0"/>
              <a:t> from NZ and Australia to a branching point north of NZ and then on through to Hawaii and from Hawaii to the US.</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631790AE-E777-034B-8BC0-E7D11A2C24A3}" type="slidenum">
              <a:rPr lang="en-US" smtClean="0"/>
              <a:t>48</a:t>
            </a:fld>
            <a:endParaRPr lang="en-US"/>
          </a:p>
        </p:txBody>
      </p:sp>
    </p:spTree>
    <p:extLst>
      <p:ext uri="{BB962C8B-B14F-4D97-AF65-F5344CB8AC3E}">
        <p14:creationId xmlns:p14="http://schemas.microsoft.com/office/powerpoint/2010/main" val="3881280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a:t>
            </a:r>
            <a:r>
              <a:rPr lang="en-GB" baseline="0" dirty="0"/>
              <a:t> are the different types of fibre that will be used to build Hawaiki </a:t>
            </a:r>
            <a:r>
              <a:rPr lang="mr-IN" baseline="0" dirty="0"/>
              <a:t>–</a:t>
            </a:r>
            <a:r>
              <a:rPr lang="en-GB" baseline="0" dirty="0"/>
              <a:t> show off the physical one in person</a:t>
            </a:r>
          </a:p>
          <a:p>
            <a:endParaRPr lang="en-GB" baseline="0" dirty="0"/>
          </a:p>
          <a:p>
            <a:r>
              <a:rPr lang="en-GB" baseline="0" dirty="0"/>
              <a:t>The different types are different level of armour </a:t>
            </a:r>
            <a:r>
              <a:rPr lang="mr-IN" baseline="0" dirty="0"/>
              <a:t>–</a:t>
            </a:r>
            <a:r>
              <a:rPr lang="en-GB" baseline="0" dirty="0"/>
              <a:t> least armour is for the deepest parts of the ocean </a:t>
            </a:r>
            <a:r>
              <a:rPr lang="mr-IN" baseline="0" dirty="0"/>
              <a:t>–</a:t>
            </a:r>
            <a:r>
              <a:rPr lang="en-GB" baseline="0" dirty="0"/>
              <a:t> up to 4km deep. Most of Hawaiki is this </a:t>
            </a:r>
            <a:r>
              <a:rPr lang="en-US" baseline="0" dirty="0"/>
              <a:t>- the cable is protected by mother nature and 4km of water! As it gets more shallow or as the ocean floor gets more rocky </a:t>
            </a:r>
            <a:r>
              <a:rPr lang="mr-IN" baseline="0" dirty="0"/>
              <a:t>–</a:t>
            </a:r>
            <a:r>
              <a:rPr lang="en-US" baseline="0" dirty="0"/>
              <a:t> the cable is armored to protect it.</a:t>
            </a:r>
            <a:endParaRPr lang="en-GB" baseline="0" dirty="0"/>
          </a:p>
          <a:p>
            <a:endParaRPr lang="en-GB" baseline="0" dirty="0"/>
          </a:p>
          <a:p>
            <a:r>
              <a:rPr lang="en-GB" baseline="0" dirty="0"/>
              <a:t>The 6 fibres are shown at the top </a:t>
            </a:r>
            <a:r>
              <a:rPr lang="mr-IN" baseline="0" dirty="0"/>
              <a:t>–</a:t>
            </a:r>
            <a:r>
              <a:rPr lang="en-GB" baseline="0" dirty="0"/>
              <a:t> they carry all the data.</a:t>
            </a:r>
          </a:p>
          <a:p>
            <a:endParaRPr lang="en-GB" baseline="0" dirty="0"/>
          </a:p>
          <a:p>
            <a:r>
              <a:rPr lang="en-GB" baseline="0" dirty="0"/>
              <a:t>The next part is a steel wrap to give the cable it’s strength</a:t>
            </a:r>
          </a:p>
          <a:p>
            <a:endParaRPr lang="en-GB" baseline="0" dirty="0"/>
          </a:p>
          <a:p>
            <a:r>
              <a:rPr lang="en-GB" baseline="0" dirty="0"/>
              <a:t>Then there is a copper wrap that carries all of the power required along the cable</a:t>
            </a:r>
          </a:p>
          <a:p>
            <a:endParaRPr lang="en-GB" baseline="0" dirty="0"/>
          </a:p>
          <a:p>
            <a:r>
              <a:rPr lang="en-GB" baseline="0" dirty="0"/>
              <a:t>Then there is insulation coating all of it.</a:t>
            </a:r>
          </a:p>
          <a:p>
            <a:endParaRPr lang="en-GB" baseline="0" dirty="0"/>
          </a:p>
          <a:p>
            <a:r>
              <a:rPr lang="en-GB" baseline="0" dirty="0"/>
              <a:t>Stress that is *all* that is in the cable, nothing else </a:t>
            </a:r>
            <a:r>
              <a:rPr lang="mr-IN" baseline="0" dirty="0"/>
              <a:t>–</a:t>
            </a:r>
            <a:r>
              <a:rPr lang="en-GB" baseline="0" dirty="0"/>
              <a:t> most people assume the cable will be huge and covered in lots of protection.</a:t>
            </a:r>
            <a:endParaRPr lang="en-GB" dirty="0"/>
          </a:p>
        </p:txBody>
      </p:sp>
      <p:sp>
        <p:nvSpPr>
          <p:cNvPr id="4" name="Slide Number Placeholder 3"/>
          <p:cNvSpPr>
            <a:spLocks noGrp="1"/>
          </p:cNvSpPr>
          <p:nvPr>
            <p:ph type="sldNum" sz="quarter" idx="10"/>
          </p:nvPr>
        </p:nvSpPr>
        <p:spPr/>
        <p:txBody>
          <a:bodyPr/>
          <a:lstStyle/>
          <a:p>
            <a:fld id="{631790AE-E777-034B-8BC0-E7D11A2C24A3}" type="slidenum">
              <a:rPr lang="en-US" smtClean="0"/>
              <a:t>50</a:t>
            </a:fld>
            <a:endParaRPr lang="en-US"/>
          </a:p>
        </p:txBody>
      </p:sp>
    </p:spTree>
    <p:extLst>
      <p:ext uri="{BB962C8B-B14F-4D97-AF65-F5344CB8AC3E}">
        <p14:creationId xmlns:p14="http://schemas.microsoft.com/office/powerpoint/2010/main" val="1434725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what a</a:t>
            </a:r>
            <a:r>
              <a:rPr lang="en-AU" baseline="0" dirty="0"/>
              <a:t> few thousand km of that cable looks like being loaded into a ship.</a:t>
            </a:r>
          </a:p>
          <a:p>
            <a:endParaRPr lang="en-AU" baseline="0" dirty="0"/>
          </a:p>
          <a:p>
            <a:r>
              <a:rPr lang="en-AU" baseline="0" dirty="0"/>
              <a:t>Loaded fully assembled </a:t>
            </a:r>
            <a:r>
              <a:rPr lang="mr-IN" baseline="0" dirty="0"/>
              <a:t>–</a:t>
            </a:r>
            <a:r>
              <a:rPr lang="en-AU" baseline="0" dirty="0"/>
              <a:t> all loaded manually </a:t>
            </a:r>
            <a:r>
              <a:rPr lang="mr-IN" baseline="0" dirty="0"/>
              <a:t>–</a:t>
            </a:r>
            <a:r>
              <a:rPr lang="en-AU" baseline="0" dirty="0"/>
              <a:t> walked in by hand. This means someone has walked *all</a:t>
            </a:r>
            <a:r>
              <a:rPr lang="en-AU" baseline="0"/>
              <a:t>* 14,600km </a:t>
            </a:r>
            <a:r>
              <a:rPr lang="en-AU" baseline="0" dirty="0"/>
              <a:t>of the cable as it’s been loaded into the boats!</a:t>
            </a:r>
          </a:p>
          <a:p>
            <a:endParaRPr lang="en-AU" baseline="0" dirty="0"/>
          </a:p>
          <a:p>
            <a:r>
              <a:rPr lang="en-AU" baseline="0" dirty="0"/>
              <a:t>The other people are packing the cable back onto the previous loop.</a:t>
            </a:r>
            <a:endParaRPr lang="en-AU" dirty="0"/>
          </a:p>
        </p:txBody>
      </p:sp>
      <p:sp>
        <p:nvSpPr>
          <p:cNvPr id="4" name="Slide Number Placeholder 3"/>
          <p:cNvSpPr>
            <a:spLocks noGrp="1"/>
          </p:cNvSpPr>
          <p:nvPr>
            <p:ph type="sldNum" sz="quarter" idx="10"/>
          </p:nvPr>
        </p:nvSpPr>
        <p:spPr/>
        <p:txBody>
          <a:bodyPr/>
          <a:lstStyle/>
          <a:p>
            <a:fld id="{631790AE-E777-034B-8BC0-E7D11A2C24A3}" type="slidenum">
              <a:rPr lang="en-US" smtClean="0"/>
              <a:t>51</a:t>
            </a:fld>
            <a:endParaRPr lang="en-US"/>
          </a:p>
        </p:txBody>
      </p:sp>
    </p:spTree>
    <p:extLst>
      <p:ext uri="{BB962C8B-B14F-4D97-AF65-F5344CB8AC3E}">
        <p14:creationId xmlns:p14="http://schemas.microsoft.com/office/powerpoint/2010/main" val="1642908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E57F5E-B8B3-FC49-A99D-612FDFCB6D33}" type="slidenum">
              <a:rPr lang="en-US" smtClean="0"/>
              <a:t>57</a:t>
            </a:fld>
            <a:endParaRPr lang="en-US"/>
          </a:p>
        </p:txBody>
      </p:sp>
    </p:spTree>
    <p:extLst>
      <p:ext uri="{BB962C8B-B14F-4D97-AF65-F5344CB8AC3E}">
        <p14:creationId xmlns:p14="http://schemas.microsoft.com/office/powerpoint/2010/main" val="3153069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a:t>
            </a:r>
            <a:r>
              <a:rPr lang="en-US" baseline="0" dirty="0"/>
              <a:t> networks</a:t>
            </a:r>
          </a:p>
          <a:p>
            <a:r>
              <a:rPr lang="en-US" baseline="0" dirty="0"/>
              <a:t>There are a bunch</a:t>
            </a:r>
          </a:p>
          <a:p>
            <a:r>
              <a:rPr lang="en-US" baseline="0" dirty="0"/>
              <a:t>Some states have more than one</a:t>
            </a:r>
          </a:p>
          <a:p>
            <a:r>
              <a:rPr lang="en-US" baseline="0" dirty="0"/>
              <a:t>You may connect to more than one</a:t>
            </a:r>
          </a:p>
          <a:p>
            <a:r>
              <a:rPr lang="en-US" baseline="0" dirty="0"/>
              <a:t>Your university may even run it!</a:t>
            </a:r>
          </a:p>
          <a:p>
            <a:r>
              <a:rPr lang="en-US" baseline="0" dirty="0"/>
              <a:t>Your path to understanding this is frequently your most senior network engineer (takes a lot more brownies)</a:t>
            </a:r>
          </a:p>
          <a:p>
            <a:r>
              <a:rPr lang="en-US" baseline="0" dirty="0"/>
              <a:t>These can be powerful sources of knowledge, most very involved in research support</a:t>
            </a:r>
            <a:endParaRPr lang="en-US" dirty="0"/>
          </a:p>
        </p:txBody>
      </p:sp>
      <p:sp>
        <p:nvSpPr>
          <p:cNvPr id="4" name="Slide Number Placeholder 3"/>
          <p:cNvSpPr>
            <a:spLocks noGrp="1"/>
          </p:cNvSpPr>
          <p:nvPr>
            <p:ph type="sldNum" sz="quarter" idx="10"/>
          </p:nvPr>
        </p:nvSpPr>
        <p:spPr/>
        <p:txBody>
          <a:bodyPr/>
          <a:lstStyle/>
          <a:p>
            <a:fld id="{0928B693-4373-EC4B-A467-C46C119DD0E1}" type="slidenum">
              <a:rPr lang="en-US" smtClean="0"/>
              <a:t>59</a:t>
            </a:fld>
            <a:endParaRPr lang="en-US"/>
          </a:p>
        </p:txBody>
      </p:sp>
    </p:spTree>
    <p:extLst>
      <p:ext uri="{BB962C8B-B14F-4D97-AF65-F5344CB8AC3E}">
        <p14:creationId xmlns:p14="http://schemas.microsoft.com/office/powerpoint/2010/main" val="1442946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An </a:t>
            </a:r>
            <a:r>
              <a:rPr lang="en-US" sz="1200" b="1" i="0" kern="1200">
                <a:solidFill>
                  <a:schemeClr val="tx1"/>
                </a:solidFill>
                <a:effectLst/>
                <a:latin typeface="+mn-lt"/>
                <a:ea typeface="+mn-ea"/>
                <a:cs typeface="+mn-cs"/>
              </a:rPr>
              <a:t>Internet exchange</a:t>
            </a:r>
            <a:r>
              <a:rPr lang="en-US" sz="1200" b="0" i="0" kern="1200">
                <a:solidFill>
                  <a:schemeClr val="tx1"/>
                </a:solidFill>
                <a:effectLst/>
                <a:latin typeface="+mn-lt"/>
                <a:ea typeface="+mn-ea"/>
                <a:cs typeface="+mn-cs"/>
              </a:rPr>
              <a:t> point (IX or IXP) is a physical infrastructure through which </a:t>
            </a:r>
            <a:r>
              <a:rPr lang="en-US" sz="1200" b="1" i="0" kern="1200">
                <a:solidFill>
                  <a:schemeClr val="tx1"/>
                </a:solidFill>
                <a:effectLst/>
                <a:latin typeface="+mn-lt"/>
                <a:ea typeface="+mn-ea"/>
                <a:cs typeface="+mn-cs"/>
              </a:rPr>
              <a:t>Internet</a:t>
            </a:r>
            <a:r>
              <a:rPr lang="en-US" sz="1200" b="0" i="0" kern="1200">
                <a:solidFill>
                  <a:schemeClr val="tx1"/>
                </a:solidFill>
                <a:effectLst/>
                <a:latin typeface="+mn-lt"/>
                <a:ea typeface="+mn-ea"/>
                <a:cs typeface="+mn-cs"/>
              </a:rPr>
              <a:t> service providers (ISPs) and Content Delivery Networks (CDNs) </a:t>
            </a:r>
            <a:r>
              <a:rPr lang="en-US" sz="1200" b="1" i="0" kern="1200">
                <a:solidFill>
                  <a:schemeClr val="tx1"/>
                </a:solidFill>
                <a:effectLst/>
                <a:latin typeface="+mn-lt"/>
                <a:ea typeface="+mn-ea"/>
                <a:cs typeface="+mn-cs"/>
              </a:rPr>
              <a:t>exchange Internet</a:t>
            </a:r>
            <a:r>
              <a:rPr lang="en-US" sz="1200" b="0" i="0" kern="1200">
                <a:solidFill>
                  <a:schemeClr val="tx1"/>
                </a:solidFill>
                <a:effectLst/>
                <a:latin typeface="+mn-lt"/>
                <a:ea typeface="+mn-ea"/>
                <a:cs typeface="+mn-cs"/>
              </a:rPr>
              <a:t> traffic between their networks (autonomous systems).</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Sometimes</a:t>
            </a:r>
            <a:r>
              <a:rPr lang="en-US" sz="1200" b="0" i="0" kern="1200" baseline="0">
                <a:solidFill>
                  <a:schemeClr val="tx1"/>
                </a:solidFill>
                <a:effectLst/>
                <a:latin typeface="+mn-lt"/>
                <a:ea typeface="+mn-ea"/>
                <a:cs typeface="+mn-cs"/>
              </a:rPr>
              <a:t> these are run by the state networks either directly or indirectly</a:t>
            </a:r>
            <a:endParaRPr lang="en-US"/>
          </a:p>
        </p:txBody>
      </p:sp>
      <p:sp>
        <p:nvSpPr>
          <p:cNvPr id="4" name="Slide Number Placeholder 3"/>
          <p:cNvSpPr>
            <a:spLocks noGrp="1"/>
          </p:cNvSpPr>
          <p:nvPr>
            <p:ph type="sldNum" sz="quarter" idx="10"/>
          </p:nvPr>
        </p:nvSpPr>
        <p:spPr/>
        <p:txBody>
          <a:bodyPr/>
          <a:lstStyle/>
          <a:p>
            <a:fld id="{0928B693-4373-EC4B-A467-C46C119DD0E1}" type="slidenum">
              <a:rPr lang="en-US" smtClean="0"/>
              <a:t>61</a:t>
            </a:fld>
            <a:endParaRPr lang="en-US"/>
          </a:p>
        </p:txBody>
      </p:sp>
    </p:spTree>
    <p:extLst>
      <p:ext uri="{BB962C8B-B14F-4D97-AF65-F5344CB8AC3E}">
        <p14:creationId xmlns:p14="http://schemas.microsoft.com/office/powerpoint/2010/main" val="1527742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33EB3-DE1D-AD84-EB02-A6883E26A11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0BCE7D8-D60C-1D0F-090D-DB977D68FF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B1C0EC5-190D-96B5-BC68-B262EF6CD374}"/>
              </a:ext>
            </a:extLst>
          </p:cNvPr>
          <p:cNvSpPr>
            <a:spLocks noGrp="1"/>
          </p:cNvSpPr>
          <p:nvPr>
            <p:ph type="dt" sz="half" idx="10"/>
          </p:nvPr>
        </p:nvSpPr>
        <p:spPr/>
        <p:txBody>
          <a:bodyPr/>
          <a:lstStyle/>
          <a:p>
            <a:fld id="{429CDA80-28DA-3F45-A2E7-389E00F418B7}" type="datetimeFigureOut">
              <a:rPr lang="en-US" smtClean="0"/>
              <a:t>6/27/22</a:t>
            </a:fld>
            <a:endParaRPr lang="en-US"/>
          </a:p>
        </p:txBody>
      </p:sp>
      <p:sp>
        <p:nvSpPr>
          <p:cNvPr id="5" name="Footer Placeholder 4">
            <a:extLst>
              <a:ext uri="{FF2B5EF4-FFF2-40B4-BE49-F238E27FC236}">
                <a16:creationId xmlns:a16="http://schemas.microsoft.com/office/drawing/2014/main" id="{2BE1ED39-4094-2780-FAA7-8C67ED5327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894669-6089-B632-2AC6-2FA7A2DB4CBE}"/>
              </a:ext>
            </a:extLst>
          </p:cNvPr>
          <p:cNvSpPr>
            <a:spLocks noGrp="1"/>
          </p:cNvSpPr>
          <p:nvPr>
            <p:ph type="sldNum" sz="quarter" idx="12"/>
          </p:nvPr>
        </p:nvSpPr>
        <p:spPr/>
        <p:txBody>
          <a:bodyPr/>
          <a:lstStyle/>
          <a:p>
            <a:fld id="{A199229C-86FE-424B-B66C-459633AFFB79}" type="slidenum">
              <a:rPr lang="en-US" smtClean="0"/>
              <a:t>‹#›</a:t>
            </a:fld>
            <a:endParaRPr lang="en-US"/>
          </a:p>
        </p:txBody>
      </p:sp>
    </p:spTree>
    <p:extLst>
      <p:ext uri="{BB962C8B-B14F-4D97-AF65-F5344CB8AC3E}">
        <p14:creationId xmlns:p14="http://schemas.microsoft.com/office/powerpoint/2010/main" val="2025220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0B36C-D69A-CFE3-3DE1-3E75A8815DC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BA23687-A35B-7C87-0117-CF73B8083C4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39C92C0-B2A9-7B3F-C5BD-1C043F2A023D}"/>
              </a:ext>
            </a:extLst>
          </p:cNvPr>
          <p:cNvSpPr>
            <a:spLocks noGrp="1"/>
          </p:cNvSpPr>
          <p:nvPr>
            <p:ph type="dt" sz="half" idx="10"/>
          </p:nvPr>
        </p:nvSpPr>
        <p:spPr/>
        <p:txBody>
          <a:bodyPr/>
          <a:lstStyle/>
          <a:p>
            <a:fld id="{429CDA80-28DA-3F45-A2E7-389E00F418B7}" type="datetimeFigureOut">
              <a:rPr lang="en-US" smtClean="0"/>
              <a:t>6/27/22</a:t>
            </a:fld>
            <a:endParaRPr lang="en-US"/>
          </a:p>
        </p:txBody>
      </p:sp>
      <p:sp>
        <p:nvSpPr>
          <p:cNvPr id="5" name="Footer Placeholder 4">
            <a:extLst>
              <a:ext uri="{FF2B5EF4-FFF2-40B4-BE49-F238E27FC236}">
                <a16:creationId xmlns:a16="http://schemas.microsoft.com/office/drawing/2014/main" id="{383E55EA-3D2B-F4E6-3BC7-1D6C9E74E3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606AA2-45F3-0E07-29D0-8D0A8BB077E1}"/>
              </a:ext>
            </a:extLst>
          </p:cNvPr>
          <p:cNvSpPr>
            <a:spLocks noGrp="1"/>
          </p:cNvSpPr>
          <p:nvPr>
            <p:ph type="sldNum" sz="quarter" idx="12"/>
          </p:nvPr>
        </p:nvSpPr>
        <p:spPr/>
        <p:txBody>
          <a:bodyPr/>
          <a:lstStyle/>
          <a:p>
            <a:fld id="{A199229C-86FE-424B-B66C-459633AFFB79}" type="slidenum">
              <a:rPr lang="en-US" smtClean="0"/>
              <a:t>‹#›</a:t>
            </a:fld>
            <a:endParaRPr lang="en-US"/>
          </a:p>
        </p:txBody>
      </p:sp>
    </p:spTree>
    <p:extLst>
      <p:ext uri="{BB962C8B-B14F-4D97-AF65-F5344CB8AC3E}">
        <p14:creationId xmlns:p14="http://schemas.microsoft.com/office/powerpoint/2010/main" val="225897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E7A188-C702-7D16-85DE-ADB4F90C4BB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B83875D-17F6-D56B-0B5D-A8E724E68EE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7DA2FE-2A54-3CCC-4DF1-C59BCF2C5359}"/>
              </a:ext>
            </a:extLst>
          </p:cNvPr>
          <p:cNvSpPr>
            <a:spLocks noGrp="1"/>
          </p:cNvSpPr>
          <p:nvPr>
            <p:ph type="dt" sz="half" idx="10"/>
          </p:nvPr>
        </p:nvSpPr>
        <p:spPr/>
        <p:txBody>
          <a:bodyPr/>
          <a:lstStyle/>
          <a:p>
            <a:fld id="{429CDA80-28DA-3F45-A2E7-389E00F418B7}" type="datetimeFigureOut">
              <a:rPr lang="en-US" smtClean="0"/>
              <a:t>6/27/22</a:t>
            </a:fld>
            <a:endParaRPr lang="en-US"/>
          </a:p>
        </p:txBody>
      </p:sp>
      <p:sp>
        <p:nvSpPr>
          <p:cNvPr id="5" name="Footer Placeholder 4">
            <a:extLst>
              <a:ext uri="{FF2B5EF4-FFF2-40B4-BE49-F238E27FC236}">
                <a16:creationId xmlns:a16="http://schemas.microsoft.com/office/drawing/2014/main" id="{605BCF2D-F46C-35B2-3F05-910B152561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98E0A4-91DA-1C1C-BA45-89BD061E693F}"/>
              </a:ext>
            </a:extLst>
          </p:cNvPr>
          <p:cNvSpPr>
            <a:spLocks noGrp="1"/>
          </p:cNvSpPr>
          <p:nvPr>
            <p:ph type="sldNum" sz="quarter" idx="12"/>
          </p:nvPr>
        </p:nvSpPr>
        <p:spPr/>
        <p:txBody>
          <a:bodyPr/>
          <a:lstStyle/>
          <a:p>
            <a:fld id="{A199229C-86FE-424B-B66C-459633AFFB79}" type="slidenum">
              <a:rPr lang="en-US" smtClean="0"/>
              <a:t>‹#›</a:t>
            </a:fld>
            <a:endParaRPr lang="en-US"/>
          </a:p>
        </p:txBody>
      </p:sp>
    </p:spTree>
    <p:extLst>
      <p:ext uri="{BB962C8B-B14F-4D97-AF65-F5344CB8AC3E}">
        <p14:creationId xmlns:p14="http://schemas.microsoft.com/office/powerpoint/2010/main" val="2701942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817746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 head / table">
    <p:spTree>
      <p:nvGrpSpPr>
        <p:cNvPr id="1" name=""/>
        <p:cNvGrpSpPr/>
        <p:nvPr/>
      </p:nvGrpSpPr>
      <p:grpSpPr>
        <a:xfrm>
          <a:off x="0" y="0"/>
          <a:ext cx="0" cy="0"/>
          <a:chOff x="0" y="0"/>
          <a:chExt cx="0" cy="0"/>
        </a:xfrm>
      </p:grpSpPr>
      <p:sp>
        <p:nvSpPr>
          <p:cNvPr id="27" name="Text Placeholder 2"/>
          <p:cNvSpPr>
            <a:spLocks noGrp="1"/>
          </p:cNvSpPr>
          <p:nvPr>
            <p:ph type="body" idx="1" hasCustomPrompt="1"/>
          </p:nvPr>
        </p:nvSpPr>
        <p:spPr>
          <a:xfrm>
            <a:off x="471937" y="373388"/>
            <a:ext cx="11199161" cy="441013"/>
          </a:xfrm>
        </p:spPr>
        <p:txBody>
          <a:bodyPr lIns="0" anchor="t">
            <a:noAutofit/>
          </a:bodyPr>
          <a:lstStyle>
            <a:lvl1pPr marL="0" indent="0">
              <a:lnSpc>
                <a:spcPts val="2400"/>
              </a:lnSpc>
              <a:buNone/>
              <a:defRPr sz="2133" b="0" i="0" cap="all">
                <a:solidFill>
                  <a:schemeClr val="tx1"/>
                </a:solidFill>
                <a:latin typeface="Bryant Pro Medium"/>
                <a:cs typeface="Bryant Pro Medium"/>
              </a:defRPr>
            </a:lvl1pPr>
            <a:lvl2pPr marL="609570" indent="0">
              <a:buNone/>
              <a:defRPr sz="2667" b="1"/>
            </a:lvl2pPr>
            <a:lvl3pPr marL="1219139" indent="0">
              <a:buNone/>
              <a:defRPr sz="2400" b="1"/>
            </a:lvl3pPr>
            <a:lvl4pPr marL="1828709" indent="0">
              <a:buNone/>
              <a:defRPr sz="2133" b="1"/>
            </a:lvl4pPr>
            <a:lvl5pPr marL="2438278" indent="0">
              <a:buNone/>
              <a:defRPr sz="2133" b="1"/>
            </a:lvl5pPr>
            <a:lvl6pPr marL="3047848" indent="0">
              <a:buNone/>
              <a:defRPr sz="2133" b="1"/>
            </a:lvl6pPr>
            <a:lvl7pPr marL="3657417" indent="0">
              <a:buNone/>
              <a:defRPr sz="2133" b="1"/>
            </a:lvl7pPr>
            <a:lvl8pPr marL="4266987" indent="0">
              <a:buNone/>
              <a:defRPr sz="2133" b="1"/>
            </a:lvl8pPr>
            <a:lvl9pPr marL="4876557" indent="0">
              <a:buNone/>
              <a:defRPr sz="2133" b="1"/>
            </a:lvl9pPr>
          </a:lstStyle>
          <a:p>
            <a:pPr lvl="0"/>
            <a:r>
              <a:rPr lang="en-AU" dirty="0"/>
              <a:t>Click to edit sub head</a:t>
            </a:r>
          </a:p>
        </p:txBody>
      </p:sp>
      <p:sp>
        <p:nvSpPr>
          <p:cNvPr id="29" name="Text Placeholder 25"/>
          <p:cNvSpPr>
            <a:spLocks noGrp="1"/>
          </p:cNvSpPr>
          <p:nvPr>
            <p:ph type="body" sz="quarter" idx="13" hasCustomPrompt="1"/>
          </p:nvPr>
        </p:nvSpPr>
        <p:spPr>
          <a:xfrm>
            <a:off x="471936" y="988623"/>
            <a:ext cx="11199161" cy="545212"/>
          </a:xfrm>
        </p:spPr>
        <p:txBody>
          <a:bodyPr lIns="0"/>
          <a:lstStyle>
            <a:lvl1pPr marL="0" indent="0">
              <a:buNone/>
              <a:defRPr sz="3067" b="0" i="0" cap="all">
                <a:solidFill>
                  <a:schemeClr val="tx2"/>
                </a:solidFill>
                <a:latin typeface="Bryant Pro Medium"/>
                <a:cs typeface="Bryant Pro Medium"/>
              </a:defRPr>
            </a:lvl1pPr>
          </a:lstStyle>
          <a:p>
            <a:pPr lvl="0"/>
            <a:r>
              <a:rPr lang="en-AU" dirty="0"/>
              <a:t>CLICK TO ADD HEAD 1</a:t>
            </a:r>
            <a:endParaRPr lang="en-US" dirty="0"/>
          </a:p>
        </p:txBody>
      </p:sp>
      <p:sp>
        <p:nvSpPr>
          <p:cNvPr id="3" name="Text Placeholder 2"/>
          <p:cNvSpPr>
            <a:spLocks noGrp="1"/>
          </p:cNvSpPr>
          <p:nvPr>
            <p:ph type="body" sz="quarter" idx="14"/>
          </p:nvPr>
        </p:nvSpPr>
        <p:spPr>
          <a:xfrm>
            <a:off x="471935" y="1681318"/>
            <a:ext cx="11455400" cy="4503173"/>
          </a:xfrm>
        </p:spPr>
        <p:txBody>
          <a:bodyPr>
            <a:normAutofit/>
          </a:bodyPr>
          <a:lstStyle>
            <a:lvl1pPr>
              <a:defRPr sz="2933"/>
            </a:lvl1pPr>
            <a:lvl2pPr>
              <a:defRPr sz="2400"/>
            </a:lvl2pPr>
            <a:lvl3pPr>
              <a:defRPr sz="1867"/>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26992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16460-671B-6CED-6B6E-FABC864A6BB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9B6A378-90A3-47F5-F9DA-6DC82CB5790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3E25E80-DECF-B04B-8C5A-7151A6F302B4}"/>
              </a:ext>
            </a:extLst>
          </p:cNvPr>
          <p:cNvSpPr>
            <a:spLocks noGrp="1"/>
          </p:cNvSpPr>
          <p:nvPr>
            <p:ph type="dt" sz="half" idx="10"/>
          </p:nvPr>
        </p:nvSpPr>
        <p:spPr/>
        <p:txBody>
          <a:bodyPr/>
          <a:lstStyle/>
          <a:p>
            <a:fld id="{429CDA80-28DA-3F45-A2E7-389E00F418B7}" type="datetimeFigureOut">
              <a:rPr lang="en-US" smtClean="0"/>
              <a:t>6/27/22</a:t>
            </a:fld>
            <a:endParaRPr lang="en-US"/>
          </a:p>
        </p:txBody>
      </p:sp>
      <p:sp>
        <p:nvSpPr>
          <p:cNvPr id="5" name="Footer Placeholder 4">
            <a:extLst>
              <a:ext uri="{FF2B5EF4-FFF2-40B4-BE49-F238E27FC236}">
                <a16:creationId xmlns:a16="http://schemas.microsoft.com/office/drawing/2014/main" id="{DD498ED0-D4F6-9B4B-7F23-60E8512E2E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F0639C-75B6-D173-9E78-7B6A56FF2E20}"/>
              </a:ext>
            </a:extLst>
          </p:cNvPr>
          <p:cNvSpPr>
            <a:spLocks noGrp="1"/>
          </p:cNvSpPr>
          <p:nvPr>
            <p:ph type="sldNum" sz="quarter" idx="12"/>
          </p:nvPr>
        </p:nvSpPr>
        <p:spPr/>
        <p:txBody>
          <a:bodyPr/>
          <a:lstStyle/>
          <a:p>
            <a:fld id="{A199229C-86FE-424B-B66C-459633AFFB79}" type="slidenum">
              <a:rPr lang="en-US" smtClean="0"/>
              <a:t>‹#›</a:t>
            </a:fld>
            <a:endParaRPr lang="en-US"/>
          </a:p>
        </p:txBody>
      </p:sp>
    </p:spTree>
    <p:extLst>
      <p:ext uri="{BB962C8B-B14F-4D97-AF65-F5344CB8AC3E}">
        <p14:creationId xmlns:p14="http://schemas.microsoft.com/office/powerpoint/2010/main" val="3875930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2BF40-F4F0-2DE3-BB54-B29F3B8E0AF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C5633DD-BC85-6F19-BCF0-07B3147C2C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F89403B-BB85-354B-DE90-434C2AF403A9}"/>
              </a:ext>
            </a:extLst>
          </p:cNvPr>
          <p:cNvSpPr>
            <a:spLocks noGrp="1"/>
          </p:cNvSpPr>
          <p:nvPr>
            <p:ph type="dt" sz="half" idx="10"/>
          </p:nvPr>
        </p:nvSpPr>
        <p:spPr/>
        <p:txBody>
          <a:bodyPr/>
          <a:lstStyle/>
          <a:p>
            <a:fld id="{429CDA80-28DA-3F45-A2E7-389E00F418B7}" type="datetimeFigureOut">
              <a:rPr lang="en-US" smtClean="0"/>
              <a:t>6/27/22</a:t>
            </a:fld>
            <a:endParaRPr lang="en-US"/>
          </a:p>
        </p:txBody>
      </p:sp>
      <p:sp>
        <p:nvSpPr>
          <p:cNvPr id="5" name="Footer Placeholder 4">
            <a:extLst>
              <a:ext uri="{FF2B5EF4-FFF2-40B4-BE49-F238E27FC236}">
                <a16:creationId xmlns:a16="http://schemas.microsoft.com/office/drawing/2014/main" id="{52F624F7-FD89-E3A5-E8AE-11246FAA2B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C283EE-7DEE-232C-F700-190204A9FF20}"/>
              </a:ext>
            </a:extLst>
          </p:cNvPr>
          <p:cNvSpPr>
            <a:spLocks noGrp="1"/>
          </p:cNvSpPr>
          <p:nvPr>
            <p:ph type="sldNum" sz="quarter" idx="12"/>
          </p:nvPr>
        </p:nvSpPr>
        <p:spPr/>
        <p:txBody>
          <a:bodyPr/>
          <a:lstStyle/>
          <a:p>
            <a:fld id="{A199229C-86FE-424B-B66C-459633AFFB79}" type="slidenum">
              <a:rPr lang="en-US" smtClean="0"/>
              <a:t>‹#›</a:t>
            </a:fld>
            <a:endParaRPr lang="en-US"/>
          </a:p>
        </p:txBody>
      </p:sp>
    </p:spTree>
    <p:extLst>
      <p:ext uri="{BB962C8B-B14F-4D97-AF65-F5344CB8AC3E}">
        <p14:creationId xmlns:p14="http://schemas.microsoft.com/office/powerpoint/2010/main" val="779700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609C0-F9CC-22B3-35CA-82B5956763D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91EA91A-D719-8F8D-79CC-82C04A0FF59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2A850B5-1E05-DFAC-6D7B-FBECA674F6C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7E169A6-9B02-3E04-614F-DB23B152CDA2}"/>
              </a:ext>
            </a:extLst>
          </p:cNvPr>
          <p:cNvSpPr>
            <a:spLocks noGrp="1"/>
          </p:cNvSpPr>
          <p:nvPr>
            <p:ph type="dt" sz="half" idx="10"/>
          </p:nvPr>
        </p:nvSpPr>
        <p:spPr/>
        <p:txBody>
          <a:bodyPr/>
          <a:lstStyle/>
          <a:p>
            <a:fld id="{429CDA80-28DA-3F45-A2E7-389E00F418B7}" type="datetimeFigureOut">
              <a:rPr lang="en-US" smtClean="0"/>
              <a:t>6/27/22</a:t>
            </a:fld>
            <a:endParaRPr lang="en-US"/>
          </a:p>
        </p:txBody>
      </p:sp>
      <p:sp>
        <p:nvSpPr>
          <p:cNvPr id="6" name="Footer Placeholder 5">
            <a:extLst>
              <a:ext uri="{FF2B5EF4-FFF2-40B4-BE49-F238E27FC236}">
                <a16:creationId xmlns:a16="http://schemas.microsoft.com/office/drawing/2014/main" id="{69C65E61-FBCD-1310-2974-63D3CB6F26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3AE3DB-4E65-6090-1BB8-3F5DBA6C0D7E}"/>
              </a:ext>
            </a:extLst>
          </p:cNvPr>
          <p:cNvSpPr>
            <a:spLocks noGrp="1"/>
          </p:cNvSpPr>
          <p:nvPr>
            <p:ph type="sldNum" sz="quarter" idx="12"/>
          </p:nvPr>
        </p:nvSpPr>
        <p:spPr/>
        <p:txBody>
          <a:bodyPr/>
          <a:lstStyle/>
          <a:p>
            <a:fld id="{A199229C-86FE-424B-B66C-459633AFFB79}" type="slidenum">
              <a:rPr lang="en-US" smtClean="0"/>
              <a:t>‹#›</a:t>
            </a:fld>
            <a:endParaRPr lang="en-US"/>
          </a:p>
        </p:txBody>
      </p:sp>
    </p:spTree>
    <p:extLst>
      <p:ext uri="{BB962C8B-B14F-4D97-AF65-F5344CB8AC3E}">
        <p14:creationId xmlns:p14="http://schemas.microsoft.com/office/powerpoint/2010/main" val="715756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BB772-BF9F-D8AF-50D9-C44B6FB4039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8779E5B-7A41-02C8-DEE6-D09D68C210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72821B1-4410-58CE-58F5-4585EF87D50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16BB3EB-0E2B-5EF3-2F74-8A0BAD0794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4BC6E03-AB02-B0C4-BA72-150E27D7F14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CE6AA3E-851D-C6C7-9F66-C02234EF914F}"/>
              </a:ext>
            </a:extLst>
          </p:cNvPr>
          <p:cNvSpPr>
            <a:spLocks noGrp="1"/>
          </p:cNvSpPr>
          <p:nvPr>
            <p:ph type="dt" sz="half" idx="10"/>
          </p:nvPr>
        </p:nvSpPr>
        <p:spPr/>
        <p:txBody>
          <a:bodyPr/>
          <a:lstStyle/>
          <a:p>
            <a:fld id="{429CDA80-28DA-3F45-A2E7-389E00F418B7}" type="datetimeFigureOut">
              <a:rPr lang="en-US" smtClean="0"/>
              <a:t>6/27/22</a:t>
            </a:fld>
            <a:endParaRPr lang="en-US"/>
          </a:p>
        </p:txBody>
      </p:sp>
      <p:sp>
        <p:nvSpPr>
          <p:cNvPr id="8" name="Footer Placeholder 7">
            <a:extLst>
              <a:ext uri="{FF2B5EF4-FFF2-40B4-BE49-F238E27FC236}">
                <a16:creationId xmlns:a16="http://schemas.microsoft.com/office/drawing/2014/main" id="{E16E685F-85A4-66F0-C023-3A7F15B4B7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E2B70D-E465-1DD1-D27E-2D7A47AB5028}"/>
              </a:ext>
            </a:extLst>
          </p:cNvPr>
          <p:cNvSpPr>
            <a:spLocks noGrp="1"/>
          </p:cNvSpPr>
          <p:nvPr>
            <p:ph type="sldNum" sz="quarter" idx="12"/>
          </p:nvPr>
        </p:nvSpPr>
        <p:spPr/>
        <p:txBody>
          <a:bodyPr/>
          <a:lstStyle/>
          <a:p>
            <a:fld id="{A199229C-86FE-424B-B66C-459633AFFB79}" type="slidenum">
              <a:rPr lang="en-US" smtClean="0"/>
              <a:t>‹#›</a:t>
            </a:fld>
            <a:endParaRPr lang="en-US"/>
          </a:p>
        </p:txBody>
      </p:sp>
    </p:spTree>
    <p:extLst>
      <p:ext uri="{BB962C8B-B14F-4D97-AF65-F5344CB8AC3E}">
        <p14:creationId xmlns:p14="http://schemas.microsoft.com/office/powerpoint/2010/main" val="639025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1C824-A33D-1AB9-5314-8A0F2EFAD10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7D19E00-E7AE-DCD5-5DE3-28E680BD0D4A}"/>
              </a:ext>
            </a:extLst>
          </p:cNvPr>
          <p:cNvSpPr>
            <a:spLocks noGrp="1"/>
          </p:cNvSpPr>
          <p:nvPr>
            <p:ph type="dt" sz="half" idx="10"/>
          </p:nvPr>
        </p:nvSpPr>
        <p:spPr/>
        <p:txBody>
          <a:bodyPr/>
          <a:lstStyle/>
          <a:p>
            <a:fld id="{429CDA80-28DA-3F45-A2E7-389E00F418B7}" type="datetimeFigureOut">
              <a:rPr lang="en-US" smtClean="0"/>
              <a:t>6/27/22</a:t>
            </a:fld>
            <a:endParaRPr lang="en-US"/>
          </a:p>
        </p:txBody>
      </p:sp>
      <p:sp>
        <p:nvSpPr>
          <p:cNvPr id="4" name="Footer Placeholder 3">
            <a:extLst>
              <a:ext uri="{FF2B5EF4-FFF2-40B4-BE49-F238E27FC236}">
                <a16:creationId xmlns:a16="http://schemas.microsoft.com/office/drawing/2014/main" id="{E971659F-5217-2C84-BEC0-2AF00A3E9A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3EB892-C241-8B8D-002C-C44B18A76551}"/>
              </a:ext>
            </a:extLst>
          </p:cNvPr>
          <p:cNvSpPr>
            <a:spLocks noGrp="1"/>
          </p:cNvSpPr>
          <p:nvPr>
            <p:ph type="sldNum" sz="quarter" idx="12"/>
          </p:nvPr>
        </p:nvSpPr>
        <p:spPr/>
        <p:txBody>
          <a:bodyPr/>
          <a:lstStyle/>
          <a:p>
            <a:fld id="{A199229C-86FE-424B-B66C-459633AFFB79}" type="slidenum">
              <a:rPr lang="en-US" smtClean="0"/>
              <a:t>‹#›</a:t>
            </a:fld>
            <a:endParaRPr lang="en-US"/>
          </a:p>
        </p:txBody>
      </p:sp>
    </p:spTree>
    <p:extLst>
      <p:ext uri="{BB962C8B-B14F-4D97-AF65-F5344CB8AC3E}">
        <p14:creationId xmlns:p14="http://schemas.microsoft.com/office/powerpoint/2010/main" val="711962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22F46E-E957-D7DE-CC17-D6646721EE5B}"/>
              </a:ext>
            </a:extLst>
          </p:cNvPr>
          <p:cNvSpPr>
            <a:spLocks noGrp="1"/>
          </p:cNvSpPr>
          <p:nvPr>
            <p:ph type="dt" sz="half" idx="10"/>
          </p:nvPr>
        </p:nvSpPr>
        <p:spPr/>
        <p:txBody>
          <a:bodyPr/>
          <a:lstStyle/>
          <a:p>
            <a:fld id="{429CDA80-28DA-3F45-A2E7-389E00F418B7}" type="datetimeFigureOut">
              <a:rPr lang="en-US" smtClean="0"/>
              <a:t>6/27/22</a:t>
            </a:fld>
            <a:endParaRPr lang="en-US"/>
          </a:p>
        </p:txBody>
      </p:sp>
      <p:sp>
        <p:nvSpPr>
          <p:cNvPr id="3" name="Footer Placeholder 2">
            <a:extLst>
              <a:ext uri="{FF2B5EF4-FFF2-40B4-BE49-F238E27FC236}">
                <a16:creationId xmlns:a16="http://schemas.microsoft.com/office/drawing/2014/main" id="{05DBEF64-2F58-0D4D-1D26-1F36585D13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F93350-42CD-CA74-6C74-1DA5E42095B4}"/>
              </a:ext>
            </a:extLst>
          </p:cNvPr>
          <p:cNvSpPr>
            <a:spLocks noGrp="1"/>
          </p:cNvSpPr>
          <p:nvPr>
            <p:ph type="sldNum" sz="quarter" idx="12"/>
          </p:nvPr>
        </p:nvSpPr>
        <p:spPr/>
        <p:txBody>
          <a:bodyPr/>
          <a:lstStyle/>
          <a:p>
            <a:fld id="{A199229C-86FE-424B-B66C-459633AFFB79}" type="slidenum">
              <a:rPr lang="en-US" smtClean="0"/>
              <a:t>‹#›</a:t>
            </a:fld>
            <a:endParaRPr lang="en-US"/>
          </a:p>
        </p:txBody>
      </p:sp>
    </p:spTree>
    <p:extLst>
      <p:ext uri="{BB962C8B-B14F-4D97-AF65-F5344CB8AC3E}">
        <p14:creationId xmlns:p14="http://schemas.microsoft.com/office/powerpoint/2010/main" val="2216475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01DA7-EEFD-4591-8B4A-1419947D865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FAE4EDC-441B-5378-6AA0-AFFBC8D77F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BF5B679-20A9-E110-2925-30B2A6E0F8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9D0CAD9-0DC6-06B2-F00C-4E8F1B9FF5C9}"/>
              </a:ext>
            </a:extLst>
          </p:cNvPr>
          <p:cNvSpPr>
            <a:spLocks noGrp="1"/>
          </p:cNvSpPr>
          <p:nvPr>
            <p:ph type="dt" sz="half" idx="10"/>
          </p:nvPr>
        </p:nvSpPr>
        <p:spPr/>
        <p:txBody>
          <a:bodyPr/>
          <a:lstStyle/>
          <a:p>
            <a:fld id="{429CDA80-28DA-3F45-A2E7-389E00F418B7}" type="datetimeFigureOut">
              <a:rPr lang="en-US" smtClean="0"/>
              <a:t>6/27/22</a:t>
            </a:fld>
            <a:endParaRPr lang="en-US"/>
          </a:p>
        </p:txBody>
      </p:sp>
      <p:sp>
        <p:nvSpPr>
          <p:cNvPr id="6" name="Footer Placeholder 5">
            <a:extLst>
              <a:ext uri="{FF2B5EF4-FFF2-40B4-BE49-F238E27FC236}">
                <a16:creationId xmlns:a16="http://schemas.microsoft.com/office/drawing/2014/main" id="{369AC2F9-1995-1AEE-D421-3625BC7ADF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217E30-6658-7CFA-B577-1746228B5DAD}"/>
              </a:ext>
            </a:extLst>
          </p:cNvPr>
          <p:cNvSpPr>
            <a:spLocks noGrp="1"/>
          </p:cNvSpPr>
          <p:nvPr>
            <p:ph type="sldNum" sz="quarter" idx="12"/>
          </p:nvPr>
        </p:nvSpPr>
        <p:spPr/>
        <p:txBody>
          <a:bodyPr/>
          <a:lstStyle/>
          <a:p>
            <a:fld id="{A199229C-86FE-424B-B66C-459633AFFB79}" type="slidenum">
              <a:rPr lang="en-US" smtClean="0"/>
              <a:t>‹#›</a:t>
            </a:fld>
            <a:endParaRPr lang="en-US"/>
          </a:p>
        </p:txBody>
      </p:sp>
    </p:spTree>
    <p:extLst>
      <p:ext uri="{BB962C8B-B14F-4D97-AF65-F5344CB8AC3E}">
        <p14:creationId xmlns:p14="http://schemas.microsoft.com/office/powerpoint/2010/main" val="1753682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7742E-5CC4-E84D-C6A4-8933036D9E0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329E9AB-9998-7C03-B82B-F7036A4B5B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4D4CE0-3F5D-77D0-B449-7804B64E25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15C1783-EF9C-A61C-F226-C6D0D18472F7}"/>
              </a:ext>
            </a:extLst>
          </p:cNvPr>
          <p:cNvSpPr>
            <a:spLocks noGrp="1"/>
          </p:cNvSpPr>
          <p:nvPr>
            <p:ph type="dt" sz="half" idx="10"/>
          </p:nvPr>
        </p:nvSpPr>
        <p:spPr/>
        <p:txBody>
          <a:bodyPr/>
          <a:lstStyle/>
          <a:p>
            <a:fld id="{429CDA80-28DA-3F45-A2E7-389E00F418B7}" type="datetimeFigureOut">
              <a:rPr lang="en-US" smtClean="0"/>
              <a:t>6/27/22</a:t>
            </a:fld>
            <a:endParaRPr lang="en-US"/>
          </a:p>
        </p:txBody>
      </p:sp>
      <p:sp>
        <p:nvSpPr>
          <p:cNvPr id="6" name="Footer Placeholder 5">
            <a:extLst>
              <a:ext uri="{FF2B5EF4-FFF2-40B4-BE49-F238E27FC236}">
                <a16:creationId xmlns:a16="http://schemas.microsoft.com/office/drawing/2014/main" id="{26EE363D-DD25-BF55-03D4-BC05966960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E0337-75EC-DAF3-AFC4-CB7C52FFB4AF}"/>
              </a:ext>
            </a:extLst>
          </p:cNvPr>
          <p:cNvSpPr>
            <a:spLocks noGrp="1"/>
          </p:cNvSpPr>
          <p:nvPr>
            <p:ph type="sldNum" sz="quarter" idx="12"/>
          </p:nvPr>
        </p:nvSpPr>
        <p:spPr/>
        <p:txBody>
          <a:bodyPr/>
          <a:lstStyle/>
          <a:p>
            <a:fld id="{A199229C-86FE-424B-B66C-459633AFFB79}" type="slidenum">
              <a:rPr lang="en-US" smtClean="0"/>
              <a:t>‹#›</a:t>
            </a:fld>
            <a:endParaRPr lang="en-US"/>
          </a:p>
        </p:txBody>
      </p:sp>
    </p:spTree>
    <p:extLst>
      <p:ext uri="{BB962C8B-B14F-4D97-AF65-F5344CB8AC3E}">
        <p14:creationId xmlns:p14="http://schemas.microsoft.com/office/powerpoint/2010/main" val="113436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7B85A8-CE54-595A-48C2-A4C88A84AB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70899B2-D3FA-5078-5012-5BD8E17196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BDDB87-BA54-F3EC-2290-C8DCE80013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CDA80-28DA-3F45-A2E7-389E00F418B7}" type="datetimeFigureOut">
              <a:rPr lang="en-US" smtClean="0"/>
              <a:t>6/27/22</a:t>
            </a:fld>
            <a:endParaRPr lang="en-US"/>
          </a:p>
        </p:txBody>
      </p:sp>
      <p:sp>
        <p:nvSpPr>
          <p:cNvPr id="5" name="Footer Placeholder 4">
            <a:extLst>
              <a:ext uri="{FF2B5EF4-FFF2-40B4-BE49-F238E27FC236}">
                <a16:creationId xmlns:a16="http://schemas.microsoft.com/office/drawing/2014/main" id="{8302800B-C25B-A34C-76B4-4A3C3A8AFC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B9BD56-385D-AE5C-511A-CC85B200D6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99229C-86FE-424B-B66C-459633AFFB79}" type="slidenum">
              <a:rPr lang="en-US" smtClean="0"/>
              <a:t>‹#›</a:t>
            </a:fld>
            <a:endParaRPr lang="en-US"/>
          </a:p>
        </p:txBody>
      </p:sp>
    </p:spTree>
    <p:extLst>
      <p:ext uri="{BB962C8B-B14F-4D97-AF65-F5344CB8AC3E}">
        <p14:creationId xmlns:p14="http://schemas.microsoft.com/office/powerpoint/2010/main" val="23819263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36.png"/><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10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36.png"/><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143.png"/></Relationships>
</file>

<file path=ppt/slides/_rels/slide10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109.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21.png"/><Relationship Id="rId4" Type="http://schemas.openxmlformats.org/officeDocument/2006/relationships/customXml" Target="../ink/ink1.xml"/></Relationships>
</file>

<file path=ppt/slides/_rels/slide11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45.jpg"/></Relationships>
</file>

<file path=ppt/slides/_rels/slide11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45.jpg"/></Relationships>
</file>

<file path=ppt/slides/_rels/slide11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47.tif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49.tif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50.tif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52.tiff"/><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15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56.tif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58.tiff"/><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customXml" Target="../ink/ink3.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doi.org/10.1109%2FMAHC.2010.11" TargetMode="External"/><Relationship Id="rId4" Type="http://schemas.openxmlformats.org/officeDocument/2006/relationships/hyperlink" Target="https://en.wikipedia.org/wiki/Digital_object_identifier"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gif"/><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0.jp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g"/><Relationship Id="rId9" Type="http://schemas.openxmlformats.org/officeDocument/2006/relationships/image" Target="../media/image13.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g"/><Relationship Id="rId7" Type="http://schemas.openxmlformats.org/officeDocument/2006/relationships/image" Target="../media/image49.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jpg"/><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png"/><Relationship Id="rId10" Type="http://schemas.openxmlformats.org/officeDocument/2006/relationships/image" Target="../media/image6.jpg"/><Relationship Id="rId4" Type="http://schemas.openxmlformats.org/officeDocument/2006/relationships/image" Target="../media/image57.jpg"/><Relationship Id="rId9" Type="http://schemas.openxmlformats.org/officeDocument/2006/relationships/image" Target="../media/image62.png"/></Relationships>
</file>

<file path=ppt/slides/_rels/slide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81.jpg"/><Relationship Id="rId13" Type="http://schemas.openxmlformats.org/officeDocument/2006/relationships/image" Target="../media/image85.jpg"/><Relationship Id="rId3" Type="http://schemas.openxmlformats.org/officeDocument/2006/relationships/image" Target="../media/image6.jpg"/><Relationship Id="rId7" Type="http://schemas.openxmlformats.org/officeDocument/2006/relationships/image" Target="../media/image80.jpg"/><Relationship Id="rId12"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9.jpg"/><Relationship Id="rId11" Type="http://schemas.openxmlformats.org/officeDocument/2006/relationships/image" Target="../media/image83.jpg"/><Relationship Id="rId5" Type="http://schemas.openxmlformats.org/officeDocument/2006/relationships/image" Target="../media/image78.jpg"/><Relationship Id="rId15" Type="http://schemas.openxmlformats.org/officeDocument/2006/relationships/image" Target="../media/image87.png"/><Relationship Id="rId10" Type="http://schemas.openxmlformats.org/officeDocument/2006/relationships/image" Target="../media/image82.png"/><Relationship Id="rId4" Type="http://schemas.openxmlformats.org/officeDocument/2006/relationships/image" Target="../media/image77.png"/><Relationship Id="rId9" Type="http://schemas.openxmlformats.org/officeDocument/2006/relationships/image" Target="../media/image12.jpg"/><Relationship Id="rId14" Type="http://schemas.openxmlformats.org/officeDocument/2006/relationships/image" Target="../media/image86.emf"/></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6.jpg"/><Relationship Id="rId7" Type="http://schemas.openxmlformats.org/officeDocument/2006/relationships/image" Target="../media/image9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95.jpeg"/></Relationships>
</file>

<file path=ppt/slides/_rels/slide62.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18" Type="http://schemas.openxmlformats.org/officeDocument/2006/relationships/image" Target="../media/image111.png"/><Relationship Id="rId26" Type="http://schemas.openxmlformats.org/officeDocument/2006/relationships/image" Target="../media/image119.png"/><Relationship Id="rId3" Type="http://schemas.openxmlformats.org/officeDocument/2006/relationships/image" Target="../media/image96.png"/><Relationship Id="rId21" Type="http://schemas.openxmlformats.org/officeDocument/2006/relationships/image" Target="../media/image114.png"/><Relationship Id="rId7" Type="http://schemas.openxmlformats.org/officeDocument/2006/relationships/image" Target="../media/image100.png"/><Relationship Id="rId12" Type="http://schemas.openxmlformats.org/officeDocument/2006/relationships/image" Target="../media/image105.png"/><Relationship Id="rId17" Type="http://schemas.openxmlformats.org/officeDocument/2006/relationships/image" Target="../media/image110.png"/><Relationship Id="rId25" Type="http://schemas.openxmlformats.org/officeDocument/2006/relationships/image" Target="../media/image118.png"/><Relationship Id="rId2" Type="http://schemas.openxmlformats.org/officeDocument/2006/relationships/notesSlide" Target="../notesSlides/notesSlide10.xml"/><Relationship Id="rId16" Type="http://schemas.openxmlformats.org/officeDocument/2006/relationships/image" Target="../media/image109.png"/><Relationship Id="rId20" Type="http://schemas.openxmlformats.org/officeDocument/2006/relationships/image" Target="../media/image113.png"/><Relationship Id="rId29" Type="http://schemas.openxmlformats.org/officeDocument/2006/relationships/image" Target="../media/image122.tiff"/><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image" Target="../media/image104.png"/><Relationship Id="rId24" Type="http://schemas.openxmlformats.org/officeDocument/2006/relationships/image" Target="../media/image117.png"/><Relationship Id="rId32" Type="http://schemas.openxmlformats.org/officeDocument/2006/relationships/image" Target="../media/image125.tiff"/><Relationship Id="rId5" Type="http://schemas.openxmlformats.org/officeDocument/2006/relationships/image" Target="../media/image98.png"/><Relationship Id="rId15" Type="http://schemas.openxmlformats.org/officeDocument/2006/relationships/image" Target="../media/image108.png"/><Relationship Id="rId23" Type="http://schemas.openxmlformats.org/officeDocument/2006/relationships/image" Target="../media/image116.png"/><Relationship Id="rId28" Type="http://schemas.openxmlformats.org/officeDocument/2006/relationships/image" Target="../media/image121.tiff"/><Relationship Id="rId10" Type="http://schemas.openxmlformats.org/officeDocument/2006/relationships/image" Target="../media/image103.png"/><Relationship Id="rId19" Type="http://schemas.openxmlformats.org/officeDocument/2006/relationships/image" Target="../media/image112.png"/><Relationship Id="rId31" Type="http://schemas.openxmlformats.org/officeDocument/2006/relationships/image" Target="../media/image124.tiff"/><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 Id="rId22" Type="http://schemas.openxmlformats.org/officeDocument/2006/relationships/image" Target="../media/image115.png"/><Relationship Id="rId27" Type="http://schemas.openxmlformats.org/officeDocument/2006/relationships/image" Target="../media/image120.tiff"/><Relationship Id="rId30" Type="http://schemas.openxmlformats.org/officeDocument/2006/relationships/image" Target="../media/image123.tiff"/></Relationships>
</file>

<file path=ppt/slides/_rels/slide63.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6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jpg"/><Relationship Id="rId4" Type="http://schemas.openxmlformats.org/officeDocument/2006/relationships/image" Target="../media/image131.png"/></Relationships>
</file>

<file path=ppt/slides/_rels/slide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5.png"/><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2.jpg"/><Relationship Id="rId4" Type="http://schemas.openxmlformats.org/officeDocument/2006/relationships/image" Target="../media/image131.png"/></Relationships>
</file>

<file path=ppt/slides/_rels/slide7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7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8.jp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81.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82.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83.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84.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85.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86.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8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9074" y="1287379"/>
            <a:ext cx="4836695" cy="2875547"/>
          </a:xfrm>
        </p:spPr>
        <p:txBody>
          <a:bodyPr>
            <a:normAutofit fontScale="90000"/>
          </a:bodyPr>
          <a:lstStyle/>
          <a:p>
            <a:r>
              <a:rPr lang="en-US" sz="5300" dirty="0"/>
              <a:t>The internet is fine  I’m on Facebook right now!</a:t>
            </a:r>
            <a:br>
              <a:rPr lang="en-US" sz="4800" dirty="0"/>
            </a:br>
            <a:br>
              <a:rPr lang="en-US" dirty="0"/>
            </a:br>
            <a:endParaRPr lang="en-US" sz="3600" dirty="0"/>
          </a:p>
        </p:txBody>
      </p:sp>
      <p:sp>
        <p:nvSpPr>
          <p:cNvPr id="6" name="TextBox 5">
            <a:extLst>
              <a:ext uri="{FF2B5EF4-FFF2-40B4-BE49-F238E27FC236}">
                <a16:creationId xmlns:a16="http://schemas.microsoft.com/office/drawing/2014/main" id="{04165D7B-A4F6-6594-A226-010AD3C9073A}"/>
              </a:ext>
            </a:extLst>
          </p:cNvPr>
          <p:cNvSpPr txBox="1"/>
          <p:nvPr/>
        </p:nvSpPr>
        <p:spPr>
          <a:xfrm>
            <a:off x="1657746" y="4247439"/>
            <a:ext cx="8876507" cy="1754326"/>
          </a:xfrm>
          <a:prstGeom prst="rect">
            <a:avLst/>
          </a:prstGeom>
          <a:noFill/>
        </p:spPr>
        <p:txBody>
          <a:bodyPr wrap="square" rtlCol="0">
            <a:spAutoFit/>
          </a:bodyPr>
          <a:lstStyle/>
          <a:p>
            <a:r>
              <a:rPr lang="en-NZ" sz="3600" dirty="0"/>
              <a:t>A discussion on how networking in support of data intensive research is not at all the same as networking for general use.</a:t>
            </a:r>
            <a:endParaRPr lang="en-US" sz="3600" dirty="0"/>
          </a:p>
        </p:txBody>
      </p:sp>
      <p:pic>
        <p:nvPicPr>
          <p:cNvPr id="1028" name="Picture 4" descr="Sthe It Crowd GIFs - Get the best GIF on GIPHY">
            <a:extLst>
              <a:ext uri="{FF2B5EF4-FFF2-40B4-BE49-F238E27FC236}">
                <a16:creationId xmlns:a16="http://schemas.microsoft.com/office/drawing/2014/main" id="{CDCC0D39-3608-D0CE-296A-404F72E977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7621" y="306137"/>
            <a:ext cx="6350000" cy="34544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BF126FF-431B-BAB1-E2D6-273F92652B0D}"/>
              </a:ext>
            </a:extLst>
          </p:cNvPr>
          <p:cNvSpPr txBox="1"/>
          <p:nvPr/>
        </p:nvSpPr>
        <p:spPr>
          <a:xfrm>
            <a:off x="7601952" y="6488668"/>
            <a:ext cx="4590048" cy="369332"/>
          </a:xfrm>
          <a:prstGeom prst="rect">
            <a:avLst/>
          </a:prstGeom>
          <a:noFill/>
        </p:spPr>
        <p:txBody>
          <a:bodyPr wrap="square">
            <a:spAutoFit/>
          </a:bodyPr>
          <a:lstStyle/>
          <a:p>
            <a:r>
              <a:rPr lang="en-US" dirty="0"/>
              <a:t>Virtual Residency Introductory Workshop 2022</a:t>
            </a:r>
          </a:p>
        </p:txBody>
      </p:sp>
    </p:spTree>
    <p:extLst>
      <p:ext uri="{BB962C8B-B14F-4D97-AF65-F5344CB8AC3E}">
        <p14:creationId xmlns:p14="http://schemas.microsoft.com/office/powerpoint/2010/main" val="803111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B8254C-C53A-B748-6030-DA41D5624778}"/>
              </a:ext>
            </a:extLst>
          </p:cNvPr>
          <p:cNvPicPr>
            <a:picLocks noChangeAspect="1"/>
          </p:cNvPicPr>
          <p:nvPr/>
        </p:nvPicPr>
        <p:blipFill>
          <a:blip r:embed="rId2"/>
          <a:stretch>
            <a:fillRect/>
          </a:stretch>
        </p:blipFill>
        <p:spPr>
          <a:xfrm>
            <a:off x="1054100" y="185148"/>
            <a:ext cx="10083800" cy="5765800"/>
          </a:xfrm>
          <a:prstGeom prst="rect">
            <a:avLst/>
          </a:prstGeom>
        </p:spPr>
      </p:pic>
      <p:sp>
        <p:nvSpPr>
          <p:cNvPr id="2" name="Title 1">
            <a:extLst>
              <a:ext uri="{FF2B5EF4-FFF2-40B4-BE49-F238E27FC236}">
                <a16:creationId xmlns:a16="http://schemas.microsoft.com/office/drawing/2014/main" id="{08AF14EC-8CFD-5586-0DC2-3E4188BA04AB}"/>
              </a:ext>
            </a:extLst>
          </p:cNvPr>
          <p:cNvSpPr>
            <a:spLocks noGrp="1"/>
          </p:cNvSpPr>
          <p:nvPr>
            <p:ph type="title"/>
          </p:nvPr>
        </p:nvSpPr>
        <p:spPr>
          <a:xfrm>
            <a:off x="838200" y="88398"/>
            <a:ext cx="10515600" cy="1325563"/>
          </a:xfrm>
        </p:spPr>
        <p:txBody>
          <a:bodyPr/>
          <a:lstStyle/>
          <a:p>
            <a:r>
              <a:rPr lang="en-US" dirty="0"/>
              <a:t>Networking 101</a:t>
            </a:r>
          </a:p>
        </p:txBody>
      </p:sp>
      <p:pic>
        <p:nvPicPr>
          <p:cNvPr id="11" name="Picture 10">
            <a:extLst>
              <a:ext uri="{FF2B5EF4-FFF2-40B4-BE49-F238E27FC236}">
                <a16:creationId xmlns:a16="http://schemas.microsoft.com/office/drawing/2014/main" id="{4958BC6C-B597-C6AA-5AB9-0E90C322FBDE}"/>
              </a:ext>
            </a:extLst>
          </p:cNvPr>
          <p:cNvPicPr>
            <a:picLocks noChangeAspect="1"/>
          </p:cNvPicPr>
          <p:nvPr/>
        </p:nvPicPr>
        <p:blipFill>
          <a:blip r:embed="rId3"/>
          <a:stretch>
            <a:fillRect/>
          </a:stretch>
        </p:blipFill>
        <p:spPr>
          <a:xfrm>
            <a:off x="0" y="5830924"/>
            <a:ext cx="12192000" cy="1027076"/>
          </a:xfrm>
          <a:prstGeom prst="rect">
            <a:avLst/>
          </a:prstGeom>
        </p:spPr>
      </p:pic>
      <p:sp>
        <p:nvSpPr>
          <p:cNvPr id="3" name="TextBox 2">
            <a:extLst>
              <a:ext uri="{FF2B5EF4-FFF2-40B4-BE49-F238E27FC236}">
                <a16:creationId xmlns:a16="http://schemas.microsoft.com/office/drawing/2014/main" id="{FE7CFB03-EA6D-D776-A99F-F05DC72E018E}"/>
              </a:ext>
            </a:extLst>
          </p:cNvPr>
          <p:cNvSpPr txBox="1"/>
          <p:nvPr/>
        </p:nvSpPr>
        <p:spPr>
          <a:xfrm>
            <a:off x="10563726" y="4036845"/>
            <a:ext cx="393056" cy="584775"/>
          </a:xfrm>
          <a:prstGeom prst="rect">
            <a:avLst/>
          </a:prstGeom>
          <a:noFill/>
        </p:spPr>
        <p:txBody>
          <a:bodyPr wrap="none" rtlCol="0">
            <a:spAutoFit/>
          </a:bodyPr>
          <a:lstStyle/>
          <a:p>
            <a:r>
              <a:rPr lang="en-US" sz="3200" b="1" dirty="0">
                <a:solidFill>
                  <a:srgbClr val="FF0000"/>
                </a:solidFill>
              </a:rPr>
              <a:t>1</a:t>
            </a:r>
          </a:p>
        </p:txBody>
      </p:sp>
      <p:sp>
        <p:nvSpPr>
          <p:cNvPr id="4" name="Frame 3">
            <a:extLst>
              <a:ext uri="{FF2B5EF4-FFF2-40B4-BE49-F238E27FC236}">
                <a16:creationId xmlns:a16="http://schemas.microsoft.com/office/drawing/2014/main" id="{53D0C46F-B73D-2C3B-ABEC-A9FDD5C78E99}"/>
              </a:ext>
            </a:extLst>
          </p:cNvPr>
          <p:cNvSpPr/>
          <p:nvPr/>
        </p:nvSpPr>
        <p:spPr>
          <a:xfrm>
            <a:off x="1371600" y="3961522"/>
            <a:ext cx="9192126" cy="73542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372175853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a:t>When Computational Science Meets Traditional Networks</a:t>
            </a:r>
          </a:p>
        </p:txBody>
      </p:sp>
      <p:pic>
        <p:nvPicPr>
          <p:cNvPr id="4" name="Picture 3"/>
          <p:cNvPicPr>
            <a:picLocks noChangeAspect="1"/>
          </p:cNvPicPr>
          <p:nvPr/>
        </p:nvPicPr>
        <p:blipFill>
          <a:blip r:embed="rId2"/>
          <a:stretch>
            <a:fillRect/>
          </a:stretch>
        </p:blipFill>
        <p:spPr>
          <a:xfrm>
            <a:off x="1021932" y="2131217"/>
            <a:ext cx="10148135" cy="3703526"/>
          </a:xfrm>
          <a:prstGeom prst="rect">
            <a:avLst/>
          </a:prstGeom>
        </p:spPr>
      </p:pic>
      <p:pic>
        <p:nvPicPr>
          <p:cNvPr id="5" name="Picture 4"/>
          <p:cNvPicPr>
            <a:picLocks noChangeAspect="1"/>
          </p:cNvPicPr>
          <p:nvPr/>
        </p:nvPicPr>
        <p:blipFill>
          <a:blip r:embed="rId3"/>
          <a:stretch>
            <a:fillRect/>
          </a:stretch>
        </p:blipFill>
        <p:spPr>
          <a:xfrm>
            <a:off x="7559841" y="5063823"/>
            <a:ext cx="1450506" cy="770920"/>
          </a:xfrm>
          <a:prstGeom prst="rect">
            <a:avLst/>
          </a:prstGeom>
        </p:spPr>
      </p:pic>
      <p:sp>
        <p:nvSpPr>
          <p:cNvPr id="6" name="Oval Callout 5"/>
          <p:cNvSpPr/>
          <p:nvPr/>
        </p:nvSpPr>
        <p:spPr>
          <a:xfrm>
            <a:off x="3857567" y="1805853"/>
            <a:ext cx="2575108" cy="967782"/>
          </a:xfrm>
          <a:prstGeom prst="wedgeEllipseCallout">
            <a:avLst>
              <a:gd name="adj1" fmla="val 15648"/>
              <a:gd name="adj2" fmla="val 123253"/>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We do that!  Send ‘</a:t>
            </a:r>
            <a:r>
              <a:rPr lang="en-US" dirty="0" err="1">
                <a:solidFill>
                  <a:schemeClr val="tx1"/>
                </a:solidFill>
              </a:rPr>
              <a:t>em</a:t>
            </a:r>
            <a:r>
              <a:rPr lang="en-US" dirty="0">
                <a:solidFill>
                  <a:schemeClr val="tx1"/>
                </a:solidFill>
              </a:rPr>
              <a:t> in.</a:t>
            </a:r>
          </a:p>
        </p:txBody>
      </p:sp>
    </p:spTree>
    <p:extLst>
      <p:ext uri="{BB962C8B-B14F-4D97-AF65-F5344CB8AC3E}">
        <p14:creationId xmlns:p14="http://schemas.microsoft.com/office/powerpoint/2010/main" val="146121477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a:t>When Computational Science Meets Traditional Networks</a:t>
            </a:r>
          </a:p>
        </p:txBody>
      </p:sp>
      <p:pic>
        <p:nvPicPr>
          <p:cNvPr id="4" name="Picture 3"/>
          <p:cNvPicPr>
            <a:picLocks noChangeAspect="1"/>
          </p:cNvPicPr>
          <p:nvPr/>
        </p:nvPicPr>
        <p:blipFill>
          <a:blip r:embed="rId2"/>
          <a:stretch>
            <a:fillRect/>
          </a:stretch>
        </p:blipFill>
        <p:spPr>
          <a:xfrm>
            <a:off x="1021932" y="2131217"/>
            <a:ext cx="10148135" cy="3703526"/>
          </a:xfrm>
          <a:prstGeom prst="rect">
            <a:avLst/>
          </a:prstGeom>
        </p:spPr>
      </p:pic>
      <p:pic>
        <p:nvPicPr>
          <p:cNvPr id="5" name="Picture 4"/>
          <p:cNvPicPr>
            <a:picLocks noChangeAspect="1"/>
          </p:cNvPicPr>
          <p:nvPr/>
        </p:nvPicPr>
        <p:blipFill>
          <a:blip r:embed="rId3"/>
          <a:stretch>
            <a:fillRect/>
          </a:stretch>
        </p:blipFill>
        <p:spPr>
          <a:xfrm>
            <a:off x="5535098" y="5063823"/>
            <a:ext cx="1450506" cy="770920"/>
          </a:xfrm>
          <a:prstGeom prst="rect">
            <a:avLst/>
          </a:prstGeom>
        </p:spPr>
      </p:pic>
    </p:spTree>
    <p:extLst>
      <p:ext uri="{BB962C8B-B14F-4D97-AF65-F5344CB8AC3E}">
        <p14:creationId xmlns:p14="http://schemas.microsoft.com/office/powerpoint/2010/main" val="116156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04167E-6 2.22222E-6 L -1.04167E-6 2.22222E-6 C 0.00039 -0.00393 0.00065 -0.00787 0.00143 -0.01157 C 0.00169 -0.01296 0.00247 -0.01389 0.00286 -0.01528 C 0.00338 -0.01782 0.0039 -0.02037 0.0043 -0.02291 C 0.00443 -0.02477 0.00469 -0.02639 0.00495 -0.02801 C 0.00495 -0.02801 0.00677 -0.0375 0.00716 -0.03958 L 0.00781 -0.04328 C 0.00807 -0.04444 0.00833 -0.04583 0.00859 -0.04699 C 0.0095 -0.05602 0.00911 -0.05139 0.01002 -0.06111 C 0.01107 -0.09375 0.01146 -0.09953 0.01146 -0.14236 C 0.01146 -0.16481 0.01107 -0.18727 0.01068 -0.20949 C 0.01055 -0.21504 0.01042 -0.2206 0.01002 -0.22616 C 0.00963 -0.23032 0.00924 -0.23472 0.00859 -0.23889 L 0.00638 -0.25023 L 0.00573 -0.25393 C 0.00547 -0.25532 0.00521 -0.25648 0.00495 -0.25787 C 0.00469 -0.25949 0.00364 -0.26852 0.00286 -0.27176 C 0.00234 -0.27361 0.00182 -0.27523 0.00143 -0.27685 C 0.00013 -0.28634 0.00143 -0.27778 -0.00078 -0.28703 C -0.00104 -0.28819 -0.00117 -0.28958 -0.00143 -0.29074 C -0.00326 -0.29861 -0.00222 -0.29328 -0.0043 -0.29977 C -0.00482 -0.30139 -0.00521 -0.30324 -0.00573 -0.30486 C -0.00781 -0.31111 -0.00677 -0.30648 -0.00938 -0.31366 C -0.0099 -0.31528 -0.01029 -0.31713 -0.01081 -0.31875 C -0.0112 -0.32014 -0.01172 -0.32129 -0.01224 -0.32268 C -0.01276 -0.3243 -0.01289 -0.32616 -0.01367 -0.32778 C -0.01419 -0.32893 -0.01511 -0.3294 -0.01576 -0.33009 C -0.01706 -0.33703 -0.01589 -0.33217 -0.01927 -0.34028 C -0.01979 -0.34166 -0.02018 -0.34305 -0.0207 -0.34421 C -0.02123 -0.34514 -0.02175 -0.34583 -0.02214 -0.34676 C -0.02474 -0.35208 -0.0237 -0.35116 -0.02643 -0.35555 C -0.03477 -0.36852 -0.02539 -0.35347 -0.0336 -0.36458 C -0.03438 -0.36551 -0.0349 -0.36736 -0.03581 -0.36828 C -0.03659 -0.36944 -0.03776 -0.36967 -0.03867 -0.37083 C -0.04024 -0.37268 -0.04245 -0.37685 -0.0444 -0.37847 C -0.04505 -0.37893 -0.04583 -0.37916 -0.04649 -0.37963 C -0.04727 -0.38032 -0.04792 -0.38148 -0.04857 -0.38217 C -0.04961 -0.3831 -0.05052 -0.38379 -0.05143 -0.38472 C -0.05222 -0.38565 -0.05287 -0.3868 -0.05365 -0.38727 C -0.05573 -0.38889 -0.05807 -0.38912 -0.06003 -0.3912 C -0.0612 -0.39236 -0.06237 -0.39398 -0.06367 -0.39491 C -0.0655 -0.39629 -0.06758 -0.39583 -0.0694 -0.39745 C -0.07123 -0.39907 -0.07305 -0.40162 -0.07513 -0.40254 L -0.08073 -0.40509 C -0.08177 -0.40555 -0.08268 -0.40578 -0.0836 -0.40648 L -0.08789 -0.40903 C -0.08867 -0.40926 -0.08932 -0.40995 -0.09011 -0.41018 L -0.09362 -0.41134 L -0.11576 -0.41018 C -0.11849 -0.40995 -0.1211 -0.40926 -0.1237 -0.40903 L -0.13294 -0.40764 C -0.13438 -0.40717 -0.13581 -0.40694 -0.13724 -0.40648 C -0.13802 -0.40602 -0.13867 -0.40555 -0.13932 -0.40509 C -0.14037 -0.40463 -0.14128 -0.40416 -0.14219 -0.40393 C -0.14349 -0.40347 -0.14466 -0.40324 -0.14583 -0.40254 C -0.14727 -0.40185 -0.15013 -0.4 -0.15013 -0.4 L -0.15443 -0.39491 C -0.15612 -0.39305 -0.15781 -0.39097 -0.15938 -0.38866 C -0.16016 -0.3875 -0.16068 -0.38588 -0.16159 -0.38472 C -0.16289 -0.38287 -0.16589 -0.37963 -0.16589 -0.37963 C -0.16667 -0.37523 -0.16602 -0.37685 -0.16719 -0.37453 " pathEditMode="relative" ptsTypes="AAAAAAAAAAAAAAAAAAAAAAAAAAAAAAAAAAAAAAAAAAAAAAAAAAAAAAAAAAAAAA">
                                      <p:cBhvr>
                                        <p:cTn id="6" dur="2000" fill="hold"/>
                                        <p:tgtEl>
                                          <p:spTgt spid="5"/>
                                        </p:tgtEl>
                                        <p:attrNameLst>
                                          <p:attrName>ppt_x</p:attrName>
                                          <p:attrName>ppt_y</p:attrName>
                                        </p:attrNameLst>
                                      </p:cBhvr>
                                    </p:animMotion>
                                  </p:childTnLst>
                                  <p:subTnLst>
                                    <p:set>
                                      <p:cBhvr override="childStyle">
                                        <p:cTn dur="1" fill="hold" display="0" masterRel="sameClick" afterEffect="1">
                                          <p:stCondLst>
                                            <p:cond evt="end" delay="0">
                                              <p:tn val="5"/>
                                            </p:cond>
                                          </p:stCondLst>
                                        </p:cTn>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a:t>When Computational Science Meets Traditional Networks</a:t>
            </a:r>
          </a:p>
        </p:txBody>
      </p:sp>
      <p:pic>
        <p:nvPicPr>
          <p:cNvPr id="4" name="Picture 3"/>
          <p:cNvPicPr>
            <a:picLocks noChangeAspect="1"/>
          </p:cNvPicPr>
          <p:nvPr/>
        </p:nvPicPr>
        <p:blipFill>
          <a:blip r:embed="rId2"/>
          <a:stretch>
            <a:fillRect/>
          </a:stretch>
        </p:blipFill>
        <p:spPr>
          <a:xfrm>
            <a:off x="1021932" y="2131217"/>
            <a:ext cx="10148135" cy="3703526"/>
          </a:xfrm>
          <a:prstGeom prst="rect">
            <a:avLst/>
          </a:prstGeom>
        </p:spPr>
      </p:pic>
      <p:pic>
        <p:nvPicPr>
          <p:cNvPr id="7" name="Picture 6"/>
          <p:cNvPicPr>
            <a:picLocks noChangeAspect="1"/>
          </p:cNvPicPr>
          <p:nvPr/>
        </p:nvPicPr>
        <p:blipFill>
          <a:blip r:embed="rId3"/>
          <a:stretch>
            <a:fillRect/>
          </a:stretch>
        </p:blipFill>
        <p:spPr>
          <a:xfrm>
            <a:off x="5209201" y="5051125"/>
            <a:ext cx="457975" cy="549570"/>
          </a:xfrm>
          <a:prstGeom prst="rect">
            <a:avLst/>
          </a:prstGeom>
        </p:spPr>
      </p:pic>
      <p:sp>
        <p:nvSpPr>
          <p:cNvPr id="8" name="Oval Callout 7"/>
          <p:cNvSpPr/>
          <p:nvPr/>
        </p:nvSpPr>
        <p:spPr>
          <a:xfrm>
            <a:off x="4340132" y="3963187"/>
            <a:ext cx="1396712" cy="647409"/>
          </a:xfrm>
          <a:prstGeom prst="wedgeEllipseCallout">
            <a:avLst>
              <a:gd name="adj1" fmla="val 15648"/>
              <a:gd name="adj2" fmla="val 123253"/>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ROAR!!!</a:t>
            </a:r>
          </a:p>
        </p:txBody>
      </p:sp>
    </p:spTree>
    <p:extLst>
      <p:ext uri="{BB962C8B-B14F-4D97-AF65-F5344CB8AC3E}">
        <p14:creationId xmlns:p14="http://schemas.microsoft.com/office/powerpoint/2010/main" val="17381218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a:t>When Computational Science Meets Traditional Networks</a:t>
            </a:r>
          </a:p>
        </p:txBody>
      </p:sp>
      <p:pic>
        <p:nvPicPr>
          <p:cNvPr id="4" name="Picture 3"/>
          <p:cNvPicPr>
            <a:picLocks noChangeAspect="1"/>
          </p:cNvPicPr>
          <p:nvPr/>
        </p:nvPicPr>
        <p:blipFill>
          <a:blip r:embed="rId2"/>
          <a:stretch>
            <a:fillRect/>
          </a:stretch>
        </p:blipFill>
        <p:spPr>
          <a:xfrm>
            <a:off x="1021932" y="2131217"/>
            <a:ext cx="10148135" cy="3703526"/>
          </a:xfrm>
          <a:prstGeom prst="rect">
            <a:avLst/>
          </a:prstGeom>
        </p:spPr>
      </p:pic>
      <p:sp>
        <p:nvSpPr>
          <p:cNvPr id="6" name="Oval Callout 5"/>
          <p:cNvSpPr/>
          <p:nvPr/>
        </p:nvSpPr>
        <p:spPr>
          <a:xfrm>
            <a:off x="1929892" y="1807512"/>
            <a:ext cx="1622402" cy="647409"/>
          </a:xfrm>
          <a:prstGeom prst="wedgeEllipseCallout">
            <a:avLst>
              <a:gd name="adj1" fmla="val -25044"/>
              <a:gd name="adj2" fmla="val 185110"/>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Ye gads!</a:t>
            </a:r>
          </a:p>
        </p:txBody>
      </p:sp>
    </p:spTree>
    <p:extLst>
      <p:ext uri="{BB962C8B-B14F-4D97-AF65-F5344CB8AC3E}">
        <p14:creationId xmlns:p14="http://schemas.microsoft.com/office/powerpoint/2010/main" val="94323262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a:t>When Computational Science Meets Traditional Networks</a:t>
            </a:r>
          </a:p>
        </p:txBody>
      </p:sp>
      <p:pic>
        <p:nvPicPr>
          <p:cNvPr id="4" name="Picture 3"/>
          <p:cNvPicPr>
            <a:picLocks noChangeAspect="1"/>
          </p:cNvPicPr>
          <p:nvPr/>
        </p:nvPicPr>
        <p:blipFill>
          <a:blip r:embed="rId2"/>
          <a:stretch>
            <a:fillRect/>
          </a:stretch>
        </p:blipFill>
        <p:spPr>
          <a:xfrm>
            <a:off x="1021932" y="2131217"/>
            <a:ext cx="10148135" cy="3703526"/>
          </a:xfrm>
          <a:prstGeom prst="rect">
            <a:avLst/>
          </a:prstGeom>
        </p:spPr>
      </p:pic>
      <p:sp>
        <p:nvSpPr>
          <p:cNvPr id="6" name="Oval Callout 5"/>
          <p:cNvSpPr/>
          <p:nvPr/>
        </p:nvSpPr>
        <p:spPr>
          <a:xfrm>
            <a:off x="1929892" y="1807512"/>
            <a:ext cx="1622402" cy="647409"/>
          </a:xfrm>
          <a:prstGeom prst="wedgeEllipseCallout">
            <a:avLst>
              <a:gd name="adj1" fmla="val -25044"/>
              <a:gd name="adj2" fmla="val 185110"/>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Ye gads!</a:t>
            </a:r>
          </a:p>
        </p:txBody>
      </p:sp>
      <p:sp>
        <p:nvSpPr>
          <p:cNvPr id="5" name="Oval Callout 4"/>
          <p:cNvSpPr/>
          <p:nvPr/>
        </p:nvSpPr>
        <p:spPr>
          <a:xfrm>
            <a:off x="3552294" y="1587248"/>
            <a:ext cx="1622402" cy="647409"/>
          </a:xfrm>
          <a:prstGeom prst="wedgeEllipseCallout">
            <a:avLst>
              <a:gd name="adj1" fmla="val 7394"/>
              <a:gd name="adj2" fmla="val 223991"/>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AHHHH!!</a:t>
            </a:r>
          </a:p>
        </p:txBody>
      </p:sp>
      <p:pic>
        <p:nvPicPr>
          <p:cNvPr id="7" name="Picture 6"/>
          <p:cNvPicPr>
            <a:picLocks noChangeAspect="1"/>
          </p:cNvPicPr>
          <p:nvPr/>
        </p:nvPicPr>
        <p:blipFill>
          <a:blip r:embed="rId3"/>
          <a:stretch>
            <a:fillRect/>
          </a:stretch>
        </p:blipFill>
        <p:spPr>
          <a:xfrm>
            <a:off x="2241985" y="3222616"/>
            <a:ext cx="716303" cy="555410"/>
          </a:xfrm>
          <a:prstGeom prst="rect">
            <a:avLst/>
          </a:prstGeom>
        </p:spPr>
      </p:pic>
    </p:spTree>
    <p:extLst>
      <p:ext uri="{BB962C8B-B14F-4D97-AF65-F5344CB8AC3E}">
        <p14:creationId xmlns:p14="http://schemas.microsoft.com/office/powerpoint/2010/main" val="171167910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a:t>When Computational Science Meets Traditional Networks</a:t>
            </a:r>
          </a:p>
        </p:txBody>
      </p:sp>
      <p:pic>
        <p:nvPicPr>
          <p:cNvPr id="4" name="Picture 3"/>
          <p:cNvPicPr>
            <a:picLocks noChangeAspect="1"/>
          </p:cNvPicPr>
          <p:nvPr/>
        </p:nvPicPr>
        <p:blipFill>
          <a:blip r:embed="rId2"/>
          <a:stretch>
            <a:fillRect/>
          </a:stretch>
        </p:blipFill>
        <p:spPr>
          <a:xfrm>
            <a:off x="1021932" y="2131217"/>
            <a:ext cx="10148135" cy="3703526"/>
          </a:xfrm>
          <a:prstGeom prst="rect">
            <a:avLst/>
          </a:prstGeom>
        </p:spPr>
      </p:pic>
      <p:sp>
        <p:nvSpPr>
          <p:cNvPr id="6" name="Oval Callout 5"/>
          <p:cNvSpPr/>
          <p:nvPr/>
        </p:nvSpPr>
        <p:spPr>
          <a:xfrm>
            <a:off x="1929892" y="1807512"/>
            <a:ext cx="1622402" cy="647409"/>
          </a:xfrm>
          <a:prstGeom prst="wedgeEllipseCallout">
            <a:avLst>
              <a:gd name="adj1" fmla="val -25044"/>
              <a:gd name="adj2" fmla="val 185110"/>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Ye gads!</a:t>
            </a:r>
          </a:p>
        </p:txBody>
      </p:sp>
      <p:sp>
        <p:nvSpPr>
          <p:cNvPr id="5" name="Oval Callout 4"/>
          <p:cNvSpPr/>
          <p:nvPr/>
        </p:nvSpPr>
        <p:spPr>
          <a:xfrm>
            <a:off x="3552294" y="1587248"/>
            <a:ext cx="1622402" cy="647409"/>
          </a:xfrm>
          <a:prstGeom prst="wedgeEllipseCallout">
            <a:avLst>
              <a:gd name="adj1" fmla="val 7394"/>
              <a:gd name="adj2" fmla="val 223991"/>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AHHHH!!</a:t>
            </a:r>
          </a:p>
        </p:txBody>
      </p:sp>
      <p:pic>
        <p:nvPicPr>
          <p:cNvPr id="7" name="Picture 6"/>
          <p:cNvPicPr>
            <a:picLocks noChangeAspect="1"/>
          </p:cNvPicPr>
          <p:nvPr/>
        </p:nvPicPr>
        <p:blipFill>
          <a:blip r:embed="rId3"/>
          <a:stretch>
            <a:fillRect/>
          </a:stretch>
        </p:blipFill>
        <p:spPr>
          <a:xfrm>
            <a:off x="2241985" y="3222616"/>
            <a:ext cx="716303" cy="555410"/>
          </a:xfrm>
          <a:prstGeom prst="rect">
            <a:avLst/>
          </a:prstGeom>
        </p:spPr>
      </p:pic>
      <p:sp>
        <p:nvSpPr>
          <p:cNvPr id="8" name="Oval Callout 7"/>
          <p:cNvSpPr/>
          <p:nvPr/>
        </p:nvSpPr>
        <p:spPr>
          <a:xfrm>
            <a:off x="5949513" y="1647312"/>
            <a:ext cx="2430594" cy="647409"/>
          </a:xfrm>
          <a:prstGeom prst="wedgeEllipseCallout">
            <a:avLst>
              <a:gd name="adj1" fmla="val -65239"/>
              <a:gd name="adj2" fmla="val 231060"/>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THE INHUMANITY!!!</a:t>
            </a:r>
          </a:p>
        </p:txBody>
      </p:sp>
      <p:pic>
        <p:nvPicPr>
          <p:cNvPr id="9" name="Picture 8"/>
          <p:cNvPicPr>
            <a:picLocks noChangeAspect="1"/>
          </p:cNvPicPr>
          <p:nvPr/>
        </p:nvPicPr>
        <p:blipFill>
          <a:blip r:embed="rId4"/>
          <a:stretch>
            <a:fillRect/>
          </a:stretch>
        </p:blipFill>
        <p:spPr>
          <a:xfrm>
            <a:off x="3796134" y="4047991"/>
            <a:ext cx="988778" cy="468006"/>
          </a:xfrm>
          <a:prstGeom prst="rect">
            <a:avLst/>
          </a:prstGeom>
        </p:spPr>
      </p:pic>
      <p:pic>
        <p:nvPicPr>
          <p:cNvPr id="10" name="Picture 9"/>
          <p:cNvPicPr>
            <a:picLocks noChangeAspect="1"/>
          </p:cNvPicPr>
          <p:nvPr/>
        </p:nvPicPr>
        <p:blipFill>
          <a:blip r:embed="rId4"/>
          <a:stretch>
            <a:fillRect/>
          </a:stretch>
        </p:blipFill>
        <p:spPr>
          <a:xfrm flipH="1">
            <a:off x="7885718" y="3514974"/>
            <a:ext cx="988778" cy="468006"/>
          </a:xfrm>
          <a:prstGeom prst="rect">
            <a:avLst/>
          </a:prstGeom>
        </p:spPr>
      </p:pic>
    </p:spTree>
    <p:extLst>
      <p:ext uri="{BB962C8B-B14F-4D97-AF65-F5344CB8AC3E}">
        <p14:creationId xmlns:p14="http://schemas.microsoft.com/office/powerpoint/2010/main" val="12331218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a:t>When Computational Science Meets Traditional Networks</a:t>
            </a:r>
          </a:p>
        </p:txBody>
      </p:sp>
      <p:pic>
        <p:nvPicPr>
          <p:cNvPr id="4" name="Picture 3"/>
          <p:cNvPicPr>
            <a:picLocks noChangeAspect="1"/>
          </p:cNvPicPr>
          <p:nvPr/>
        </p:nvPicPr>
        <p:blipFill>
          <a:blip r:embed="rId2"/>
          <a:stretch>
            <a:fillRect/>
          </a:stretch>
        </p:blipFill>
        <p:spPr>
          <a:xfrm>
            <a:off x="1021932" y="2131217"/>
            <a:ext cx="10148135" cy="3703526"/>
          </a:xfrm>
          <a:prstGeom prst="rect">
            <a:avLst/>
          </a:prstGeom>
        </p:spPr>
      </p:pic>
      <p:sp>
        <p:nvSpPr>
          <p:cNvPr id="6" name="Oval Callout 5"/>
          <p:cNvSpPr/>
          <p:nvPr/>
        </p:nvSpPr>
        <p:spPr>
          <a:xfrm>
            <a:off x="1929892" y="1807512"/>
            <a:ext cx="1622402" cy="647409"/>
          </a:xfrm>
          <a:prstGeom prst="wedgeEllipseCallout">
            <a:avLst>
              <a:gd name="adj1" fmla="val -25044"/>
              <a:gd name="adj2" fmla="val 185110"/>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Ye gads!</a:t>
            </a:r>
          </a:p>
        </p:txBody>
      </p:sp>
      <p:sp>
        <p:nvSpPr>
          <p:cNvPr id="5" name="Oval Callout 4"/>
          <p:cNvSpPr/>
          <p:nvPr/>
        </p:nvSpPr>
        <p:spPr>
          <a:xfrm>
            <a:off x="3552294" y="1587248"/>
            <a:ext cx="1622402" cy="647409"/>
          </a:xfrm>
          <a:prstGeom prst="wedgeEllipseCallout">
            <a:avLst>
              <a:gd name="adj1" fmla="val 7394"/>
              <a:gd name="adj2" fmla="val 223991"/>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AHHHH!!</a:t>
            </a:r>
          </a:p>
        </p:txBody>
      </p:sp>
      <p:pic>
        <p:nvPicPr>
          <p:cNvPr id="7" name="Picture 6"/>
          <p:cNvPicPr>
            <a:picLocks noChangeAspect="1"/>
          </p:cNvPicPr>
          <p:nvPr/>
        </p:nvPicPr>
        <p:blipFill>
          <a:blip r:embed="rId3"/>
          <a:stretch>
            <a:fillRect/>
          </a:stretch>
        </p:blipFill>
        <p:spPr>
          <a:xfrm>
            <a:off x="2241985" y="3222616"/>
            <a:ext cx="716303" cy="555410"/>
          </a:xfrm>
          <a:prstGeom prst="rect">
            <a:avLst/>
          </a:prstGeom>
        </p:spPr>
      </p:pic>
      <p:sp>
        <p:nvSpPr>
          <p:cNvPr id="8" name="Oval Callout 7"/>
          <p:cNvSpPr/>
          <p:nvPr/>
        </p:nvSpPr>
        <p:spPr>
          <a:xfrm>
            <a:off x="5949513" y="1647312"/>
            <a:ext cx="2430594" cy="647409"/>
          </a:xfrm>
          <a:prstGeom prst="wedgeEllipseCallout">
            <a:avLst>
              <a:gd name="adj1" fmla="val -65239"/>
              <a:gd name="adj2" fmla="val 231060"/>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THE INHUMANITY!!!</a:t>
            </a:r>
          </a:p>
        </p:txBody>
      </p:sp>
      <p:pic>
        <p:nvPicPr>
          <p:cNvPr id="9" name="Picture 8"/>
          <p:cNvPicPr>
            <a:picLocks noChangeAspect="1"/>
          </p:cNvPicPr>
          <p:nvPr/>
        </p:nvPicPr>
        <p:blipFill>
          <a:blip r:embed="rId4"/>
          <a:stretch>
            <a:fillRect/>
          </a:stretch>
        </p:blipFill>
        <p:spPr>
          <a:xfrm>
            <a:off x="3796134" y="4047991"/>
            <a:ext cx="988778" cy="468006"/>
          </a:xfrm>
          <a:prstGeom prst="rect">
            <a:avLst/>
          </a:prstGeom>
        </p:spPr>
      </p:pic>
      <p:pic>
        <p:nvPicPr>
          <p:cNvPr id="10" name="Picture 9"/>
          <p:cNvPicPr>
            <a:picLocks noChangeAspect="1"/>
          </p:cNvPicPr>
          <p:nvPr/>
        </p:nvPicPr>
        <p:blipFill>
          <a:blip r:embed="rId4"/>
          <a:stretch>
            <a:fillRect/>
          </a:stretch>
        </p:blipFill>
        <p:spPr>
          <a:xfrm flipH="1">
            <a:off x="7885718" y="3514974"/>
            <a:ext cx="988778" cy="468006"/>
          </a:xfrm>
          <a:prstGeom prst="rect">
            <a:avLst/>
          </a:prstGeom>
        </p:spPr>
      </p:pic>
      <p:sp>
        <p:nvSpPr>
          <p:cNvPr id="11" name="Oval Callout 10"/>
          <p:cNvSpPr/>
          <p:nvPr/>
        </p:nvSpPr>
        <p:spPr>
          <a:xfrm flipH="1">
            <a:off x="5501943" y="3696469"/>
            <a:ext cx="1188112" cy="1013549"/>
          </a:xfrm>
          <a:prstGeom prst="wedgeEllipseCallout">
            <a:avLst>
              <a:gd name="adj1" fmla="val 46496"/>
              <a:gd name="adj2" fmla="val 70196"/>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HOM! NOM! NOM!</a:t>
            </a:r>
          </a:p>
        </p:txBody>
      </p:sp>
      <p:pic>
        <p:nvPicPr>
          <p:cNvPr id="12" name="Picture 11"/>
          <p:cNvPicPr>
            <a:picLocks noChangeAspect="1"/>
          </p:cNvPicPr>
          <p:nvPr/>
        </p:nvPicPr>
        <p:blipFill>
          <a:blip r:embed="rId5"/>
          <a:stretch>
            <a:fillRect/>
          </a:stretch>
        </p:blipFill>
        <p:spPr>
          <a:xfrm flipH="1">
            <a:off x="5132172" y="4930283"/>
            <a:ext cx="457975" cy="549570"/>
          </a:xfrm>
          <a:prstGeom prst="rect">
            <a:avLst/>
          </a:prstGeom>
        </p:spPr>
      </p:pic>
    </p:spTree>
    <p:extLst>
      <p:ext uri="{BB962C8B-B14F-4D97-AF65-F5344CB8AC3E}">
        <p14:creationId xmlns:p14="http://schemas.microsoft.com/office/powerpoint/2010/main" val="7391791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76846" y="1637664"/>
            <a:ext cx="8238308" cy="2554545"/>
          </a:xfrm>
          <a:prstGeom prst="rect">
            <a:avLst/>
          </a:prstGeom>
          <a:noFill/>
        </p:spPr>
        <p:txBody>
          <a:bodyPr wrap="square" rtlCol="0">
            <a:spAutoFit/>
          </a:bodyPr>
          <a:lstStyle/>
          <a:p>
            <a:r>
              <a:rPr lang="en-US" sz="3200"/>
              <a:t>OBSERVATION:  The </a:t>
            </a:r>
            <a:r>
              <a:rPr lang="en-US" sz="3200">
                <a:solidFill>
                  <a:srgbClr val="FF0000"/>
                </a:solidFill>
              </a:rPr>
              <a:t>requirements</a:t>
            </a:r>
            <a:r>
              <a:rPr lang="en-US" sz="3200"/>
              <a:t> of the computational researcher and the </a:t>
            </a:r>
            <a:r>
              <a:rPr lang="en-US" sz="3200">
                <a:solidFill>
                  <a:srgbClr val="FF0000"/>
                </a:solidFill>
              </a:rPr>
              <a:t>service profile</a:t>
            </a:r>
            <a:r>
              <a:rPr lang="en-US" sz="3200"/>
              <a:t> of the traditional campus computer network (or other ”commodity” networks) do not always align!</a:t>
            </a:r>
          </a:p>
        </p:txBody>
      </p:sp>
      <p:sp>
        <p:nvSpPr>
          <p:cNvPr id="5" name="Title 1"/>
          <p:cNvSpPr>
            <a:spLocks noGrp="1"/>
          </p:cNvSpPr>
          <p:nvPr>
            <p:ph type="title"/>
          </p:nvPr>
        </p:nvSpPr>
        <p:spPr>
          <a:xfrm>
            <a:off x="838200" y="365125"/>
            <a:ext cx="10515600" cy="1325563"/>
          </a:xfrm>
        </p:spPr>
        <p:txBody>
          <a:bodyPr>
            <a:normAutofit/>
          </a:bodyPr>
          <a:lstStyle/>
          <a:p>
            <a:pPr algn="ctr"/>
            <a:r>
              <a:rPr lang="en-US" sz="3200"/>
              <a:t>When Computational Science Meets Traditional Networks</a:t>
            </a:r>
          </a:p>
        </p:txBody>
      </p:sp>
      <p:pic>
        <p:nvPicPr>
          <p:cNvPr id="6" name="Picture 5"/>
          <p:cNvPicPr>
            <a:picLocks noChangeAspect="1"/>
          </p:cNvPicPr>
          <p:nvPr/>
        </p:nvPicPr>
        <p:blipFill>
          <a:blip r:embed="rId3"/>
          <a:stretch>
            <a:fillRect/>
          </a:stretch>
        </p:blipFill>
        <p:spPr>
          <a:xfrm>
            <a:off x="8456436" y="4758317"/>
            <a:ext cx="2897364" cy="1539901"/>
          </a:xfrm>
          <a:prstGeom prst="rect">
            <a:avLst/>
          </a:prstGeom>
        </p:spPr>
      </p:pic>
      <p:sp>
        <p:nvSpPr>
          <p:cNvPr id="7" name="Oval Callout 6"/>
          <p:cNvSpPr/>
          <p:nvPr/>
        </p:nvSpPr>
        <p:spPr>
          <a:xfrm>
            <a:off x="6801074" y="3906829"/>
            <a:ext cx="2430594" cy="647409"/>
          </a:xfrm>
          <a:prstGeom prst="wedgeEllipseCallout">
            <a:avLst>
              <a:gd name="adj1" fmla="val 16663"/>
              <a:gd name="adj2" fmla="val 94976"/>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err="1">
                <a:solidFill>
                  <a:schemeClr val="tx1"/>
                </a:solidFill>
              </a:rPr>
              <a:t>Ya</a:t>
            </a:r>
            <a:r>
              <a:rPr lang="en-US">
                <a:solidFill>
                  <a:schemeClr val="tx1"/>
                </a:solidFill>
              </a:rPr>
              <a:t>’ think?!</a:t>
            </a:r>
          </a:p>
        </p:txBody>
      </p:sp>
    </p:spTree>
    <p:extLst>
      <p:ext uri="{BB962C8B-B14F-4D97-AF65-F5344CB8AC3E}">
        <p14:creationId xmlns:p14="http://schemas.microsoft.com/office/powerpoint/2010/main" val="83211973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15" y="383498"/>
            <a:ext cx="6474502" cy="6474502"/>
          </a:xfrm>
          <a:prstGeom prst="rect">
            <a:avLst/>
          </a:prstGeom>
        </p:spPr>
      </p:pic>
      <p:sp>
        <p:nvSpPr>
          <p:cNvPr id="5" name="Title 1"/>
          <p:cNvSpPr>
            <a:spLocks noGrp="1"/>
          </p:cNvSpPr>
          <p:nvPr>
            <p:ph type="title"/>
          </p:nvPr>
        </p:nvSpPr>
        <p:spPr>
          <a:xfrm>
            <a:off x="0" y="49440"/>
            <a:ext cx="12192000" cy="1325563"/>
          </a:xfrm>
        </p:spPr>
        <p:txBody>
          <a:bodyPr>
            <a:normAutofit/>
          </a:bodyPr>
          <a:lstStyle/>
          <a:p>
            <a:pPr algn="ctr"/>
            <a:r>
              <a:rPr lang="en-US" sz="3200"/>
              <a:t>When Computational Science Meets Commercial Commodity Networks</a:t>
            </a:r>
          </a:p>
        </p:txBody>
      </p:sp>
      <p:pic>
        <p:nvPicPr>
          <p:cNvPr id="6" name="Picture 5"/>
          <p:cNvPicPr>
            <a:picLocks noChangeAspect="1"/>
          </p:cNvPicPr>
          <p:nvPr/>
        </p:nvPicPr>
        <p:blipFill>
          <a:blip r:embed="rId4"/>
          <a:stretch>
            <a:fillRect/>
          </a:stretch>
        </p:blipFill>
        <p:spPr>
          <a:xfrm>
            <a:off x="9601044" y="5366657"/>
            <a:ext cx="1752756" cy="931561"/>
          </a:xfrm>
          <a:prstGeom prst="rect">
            <a:avLst/>
          </a:prstGeom>
        </p:spPr>
      </p:pic>
      <p:sp>
        <p:nvSpPr>
          <p:cNvPr id="7" name="Oval Callout 6"/>
          <p:cNvSpPr/>
          <p:nvPr/>
        </p:nvSpPr>
        <p:spPr>
          <a:xfrm>
            <a:off x="7944074" y="4396686"/>
            <a:ext cx="2430594" cy="647409"/>
          </a:xfrm>
          <a:prstGeom prst="wedgeEllipseCallout">
            <a:avLst>
              <a:gd name="adj1" fmla="val 16663"/>
              <a:gd name="adj2" fmla="val 94976"/>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Help!</a:t>
            </a:r>
          </a:p>
        </p:txBody>
      </p:sp>
      <p:sp>
        <p:nvSpPr>
          <p:cNvPr id="3" name="Oval Callout 2"/>
          <p:cNvSpPr/>
          <p:nvPr/>
        </p:nvSpPr>
        <p:spPr>
          <a:xfrm>
            <a:off x="6121476" y="958484"/>
            <a:ext cx="2427515" cy="925285"/>
          </a:xfrm>
          <a:prstGeom prst="wedgeEllipseCallout">
            <a:avLst>
              <a:gd name="adj1" fmla="val -34734"/>
              <a:gd name="adj2" fmla="val 11897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840546" y="949318"/>
            <a:ext cx="1172116" cy="923330"/>
          </a:xfrm>
          <a:prstGeom prst="rect">
            <a:avLst/>
          </a:prstGeom>
          <a:noFill/>
        </p:spPr>
        <p:txBody>
          <a:bodyPr wrap="none" rtlCol="0">
            <a:spAutoFit/>
          </a:bodyPr>
          <a:lstStyle/>
          <a:p>
            <a:r>
              <a:rPr lang="en-US" sz="5400"/>
              <a:t>No.</a:t>
            </a:r>
          </a:p>
        </p:txBody>
      </p:sp>
    </p:spTree>
    <p:extLst>
      <p:ext uri="{BB962C8B-B14F-4D97-AF65-F5344CB8AC3E}">
        <p14:creationId xmlns:p14="http://schemas.microsoft.com/office/powerpoint/2010/main" val="28396045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15" y="383498"/>
            <a:ext cx="6474502" cy="6474502"/>
          </a:xfrm>
          <a:prstGeom prst="rect">
            <a:avLst/>
          </a:prstGeom>
        </p:spPr>
      </p:pic>
      <p:sp>
        <p:nvSpPr>
          <p:cNvPr id="5" name="Title 1"/>
          <p:cNvSpPr>
            <a:spLocks noGrp="1"/>
          </p:cNvSpPr>
          <p:nvPr>
            <p:ph type="title"/>
          </p:nvPr>
        </p:nvSpPr>
        <p:spPr>
          <a:xfrm>
            <a:off x="0" y="49440"/>
            <a:ext cx="12192000" cy="1325563"/>
          </a:xfrm>
        </p:spPr>
        <p:txBody>
          <a:bodyPr>
            <a:normAutofit/>
          </a:bodyPr>
          <a:lstStyle/>
          <a:p>
            <a:pPr algn="ctr"/>
            <a:r>
              <a:rPr lang="en-US" sz="3200"/>
              <a:t>When Computational Science Meets Commercial Commodity Networks</a:t>
            </a:r>
          </a:p>
        </p:txBody>
      </p:sp>
      <p:pic>
        <p:nvPicPr>
          <p:cNvPr id="6" name="Picture 5"/>
          <p:cNvPicPr>
            <a:picLocks noChangeAspect="1"/>
          </p:cNvPicPr>
          <p:nvPr/>
        </p:nvPicPr>
        <p:blipFill>
          <a:blip r:embed="rId4"/>
          <a:stretch>
            <a:fillRect/>
          </a:stretch>
        </p:blipFill>
        <p:spPr>
          <a:xfrm>
            <a:off x="9601044" y="5366657"/>
            <a:ext cx="1752756" cy="931561"/>
          </a:xfrm>
          <a:prstGeom prst="rect">
            <a:avLst/>
          </a:prstGeom>
        </p:spPr>
      </p:pic>
      <p:sp>
        <p:nvSpPr>
          <p:cNvPr id="7" name="Oval Callout 6"/>
          <p:cNvSpPr/>
          <p:nvPr/>
        </p:nvSpPr>
        <p:spPr>
          <a:xfrm>
            <a:off x="7944074" y="4396686"/>
            <a:ext cx="2430594" cy="647409"/>
          </a:xfrm>
          <a:prstGeom prst="wedgeEllipseCallout">
            <a:avLst>
              <a:gd name="adj1" fmla="val 16663"/>
              <a:gd name="adj2" fmla="val 94976"/>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err="1">
                <a:solidFill>
                  <a:schemeClr val="tx1"/>
                </a:solidFill>
              </a:rPr>
              <a:t>Eeek</a:t>
            </a:r>
            <a:r>
              <a:rPr lang="mr-IN">
                <a:solidFill>
                  <a:schemeClr val="tx1"/>
                </a:solidFill>
              </a:rPr>
              <a:t>…</a:t>
            </a:r>
            <a:r>
              <a:rPr lang="en-US">
                <a:solidFill>
                  <a:schemeClr val="tx1"/>
                </a:solidFill>
              </a:rPr>
              <a:t> Umm</a:t>
            </a:r>
            <a:r>
              <a:rPr lang="mr-IN">
                <a:solidFill>
                  <a:schemeClr val="tx1"/>
                </a:solidFill>
              </a:rPr>
              <a:t>…</a:t>
            </a:r>
            <a:endParaRPr lang="en-US">
              <a:solidFill>
                <a:schemeClr val="tx1"/>
              </a:solidFill>
            </a:endParaRPr>
          </a:p>
        </p:txBody>
      </p:sp>
      <p:sp>
        <p:nvSpPr>
          <p:cNvPr id="3" name="Oval Callout 2"/>
          <p:cNvSpPr/>
          <p:nvPr/>
        </p:nvSpPr>
        <p:spPr>
          <a:xfrm>
            <a:off x="7092463" y="867508"/>
            <a:ext cx="4712676" cy="3013605"/>
          </a:xfrm>
          <a:prstGeom prst="wedgeEllipseCallout">
            <a:avLst>
              <a:gd name="adj1" fmla="val -66257"/>
              <a:gd name="adj2" fmla="val 771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472076" y="1253732"/>
            <a:ext cx="3953450" cy="2246769"/>
          </a:xfrm>
          <a:prstGeom prst="rect">
            <a:avLst/>
          </a:prstGeom>
          <a:noFill/>
        </p:spPr>
        <p:txBody>
          <a:bodyPr wrap="square" rtlCol="0">
            <a:spAutoFit/>
          </a:bodyPr>
          <a:lstStyle/>
          <a:p>
            <a:pPr algn="ctr"/>
            <a:r>
              <a:rPr lang="en-US" sz="2800" dirty="0"/>
              <a:t>On second thought,</a:t>
            </a:r>
          </a:p>
          <a:p>
            <a:pPr algn="ctr"/>
            <a:r>
              <a:rPr lang="en-US" sz="2800" dirty="0"/>
              <a:t>how much money yah </a:t>
            </a:r>
            <a:r>
              <a:rPr lang="en-US" sz="2800" dirty="0" err="1"/>
              <a:t>gots</a:t>
            </a:r>
            <a:r>
              <a:rPr lang="en-US" sz="2800" dirty="0"/>
              <a:t> and how may friends do you have I can eat, um, I mean meet?</a:t>
            </a:r>
          </a:p>
        </p:txBody>
      </p:sp>
    </p:spTree>
    <p:extLst>
      <p:ext uri="{BB962C8B-B14F-4D97-AF65-F5344CB8AC3E}">
        <p14:creationId xmlns:p14="http://schemas.microsoft.com/office/powerpoint/2010/main" val="1060399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B8254C-C53A-B748-6030-DA41D5624778}"/>
              </a:ext>
            </a:extLst>
          </p:cNvPr>
          <p:cNvPicPr>
            <a:picLocks noChangeAspect="1"/>
          </p:cNvPicPr>
          <p:nvPr/>
        </p:nvPicPr>
        <p:blipFill>
          <a:blip r:embed="rId2"/>
          <a:stretch>
            <a:fillRect/>
          </a:stretch>
        </p:blipFill>
        <p:spPr>
          <a:xfrm>
            <a:off x="1054100" y="185148"/>
            <a:ext cx="10083800" cy="5765800"/>
          </a:xfrm>
          <a:prstGeom prst="rect">
            <a:avLst/>
          </a:prstGeom>
        </p:spPr>
      </p:pic>
      <p:sp>
        <p:nvSpPr>
          <p:cNvPr id="2" name="Title 1">
            <a:extLst>
              <a:ext uri="{FF2B5EF4-FFF2-40B4-BE49-F238E27FC236}">
                <a16:creationId xmlns:a16="http://schemas.microsoft.com/office/drawing/2014/main" id="{08AF14EC-8CFD-5586-0DC2-3E4188BA04AB}"/>
              </a:ext>
            </a:extLst>
          </p:cNvPr>
          <p:cNvSpPr>
            <a:spLocks noGrp="1"/>
          </p:cNvSpPr>
          <p:nvPr>
            <p:ph type="title"/>
          </p:nvPr>
        </p:nvSpPr>
        <p:spPr>
          <a:xfrm>
            <a:off x="838200" y="88398"/>
            <a:ext cx="10515600" cy="1325563"/>
          </a:xfrm>
        </p:spPr>
        <p:txBody>
          <a:bodyPr/>
          <a:lstStyle/>
          <a:p>
            <a:r>
              <a:rPr lang="en-US" dirty="0"/>
              <a:t>Networking 101</a:t>
            </a:r>
          </a:p>
        </p:txBody>
      </p:sp>
      <p:pic>
        <p:nvPicPr>
          <p:cNvPr id="11" name="Picture 10">
            <a:extLst>
              <a:ext uri="{FF2B5EF4-FFF2-40B4-BE49-F238E27FC236}">
                <a16:creationId xmlns:a16="http://schemas.microsoft.com/office/drawing/2014/main" id="{4958BC6C-B597-C6AA-5AB9-0E90C322FBDE}"/>
              </a:ext>
            </a:extLst>
          </p:cNvPr>
          <p:cNvPicPr>
            <a:picLocks noChangeAspect="1"/>
          </p:cNvPicPr>
          <p:nvPr/>
        </p:nvPicPr>
        <p:blipFill>
          <a:blip r:embed="rId3"/>
          <a:stretch>
            <a:fillRect/>
          </a:stretch>
        </p:blipFill>
        <p:spPr>
          <a:xfrm>
            <a:off x="0" y="5830924"/>
            <a:ext cx="12192000" cy="1027076"/>
          </a:xfrm>
          <a:prstGeom prst="rect">
            <a:avLst/>
          </a:prstGeom>
        </p:spPr>
      </p:pic>
      <p:sp>
        <p:nvSpPr>
          <p:cNvPr id="3" name="TextBox 2">
            <a:extLst>
              <a:ext uri="{FF2B5EF4-FFF2-40B4-BE49-F238E27FC236}">
                <a16:creationId xmlns:a16="http://schemas.microsoft.com/office/drawing/2014/main" id="{FE7CFB03-EA6D-D776-A99F-F05DC72E018E}"/>
              </a:ext>
            </a:extLst>
          </p:cNvPr>
          <p:cNvSpPr txBox="1"/>
          <p:nvPr/>
        </p:nvSpPr>
        <p:spPr>
          <a:xfrm>
            <a:off x="8500118" y="2014078"/>
            <a:ext cx="393056" cy="584775"/>
          </a:xfrm>
          <a:prstGeom prst="rect">
            <a:avLst/>
          </a:prstGeom>
          <a:noFill/>
        </p:spPr>
        <p:txBody>
          <a:bodyPr wrap="none" rtlCol="0">
            <a:spAutoFit/>
          </a:bodyPr>
          <a:lstStyle/>
          <a:p>
            <a:r>
              <a:rPr lang="en-US" sz="3200" b="1" dirty="0">
                <a:solidFill>
                  <a:srgbClr val="FF0000"/>
                </a:solidFill>
              </a:rPr>
              <a:t>2</a:t>
            </a:r>
          </a:p>
        </p:txBody>
      </p:sp>
      <mc:AlternateContent xmlns:mc="http://schemas.openxmlformats.org/markup-compatibility/2006">
        <mc:Choice xmlns:p14="http://schemas.microsoft.com/office/powerpoint/2010/main" Requires="p14">
          <p:contentPart p14:bwMode="auto" r:id="rId4">
            <p14:nvContentPartPr>
              <p14:cNvPr id="10" name="Ink 9">
                <a:extLst>
                  <a:ext uri="{FF2B5EF4-FFF2-40B4-BE49-F238E27FC236}">
                    <a16:creationId xmlns:a16="http://schemas.microsoft.com/office/drawing/2014/main" id="{FCE54103-0902-3313-8F1E-5B99B8D6522F}"/>
                  </a:ext>
                </a:extLst>
              </p14:cNvPr>
              <p14:cNvContentPartPr/>
              <p14:nvPr/>
            </p14:nvContentPartPr>
            <p14:xfrm>
              <a:off x="1853373" y="2331733"/>
              <a:ext cx="2305800" cy="1935000"/>
            </p14:xfrm>
          </p:contentPart>
        </mc:Choice>
        <mc:Fallback>
          <p:pic>
            <p:nvPicPr>
              <p:cNvPr id="10" name="Ink 9">
                <a:extLst>
                  <a:ext uri="{FF2B5EF4-FFF2-40B4-BE49-F238E27FC236}">
                    <a16:creationId xmlns:a16="http://schemas.microsoft.com/office/drawing/2014/main" id="{FCE54103-0902-3313-8F1E-5B99B8D6522F}"/>
                  </a:ext>
                </a:extLst>
              </p:cNvPr>
              <p:cNvPicPr/>
              <p:nvPr/>
            </p:nvPicPr>
            <p:blipFill>
              <a:blip r:embed="rId5"/>
              <a:stretch>
                <a:fillRect/>
              </a:stretch>
            </p:blipFill>
            <p:spPr>
              <a:xfrm>
                <a:off x="1844733" y="2322733"/>
                <a:ext cx="2323440" cy="195264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2" name="Ink 11">
                <a:extLst>
                  <a:ext uri="{FF2B5EF4-FFF2-40B4-BE49-F238E27FC236}">
                    <a16:creationId xmlns:a16="http://schemas.microsoft.com/office/drawing/2014/main" id="{38E1619F-98C8-A436-A487-589C702284FC}"/>
                  </a:ext>
                </a:extLst>
              </p14:cNvPr>
              <p14:cNvContentPartPr/>
              <p14:nvPr/>
            </p14:nvContentPartPr>
            <p14:xfrm>
              <a:off x="7806693" y="2581933"/>
              <a:ext cx="2348640" cy="1819440"/>
            </p14:xfrm>
          </p:contentPart>
        </mc:Choice>
        <mc:Fallback>
          <p:pic>
            <p:nvPicPr>
              <p:cNvPr id="12" name="Ink 11">
                <a:extLst>
                  <a:ext uri="{FF2B5EF4-FFF2-40B4-BE49-F238E27FC236}">
                    <a16:creationId xmlns:a16="http://schemas.microsoft.com/office/drawing/2014/main" id="{38E1619F-98C8-A436-A487-589C702284FC}"/>
                  </a:ext>
                </a:extLst>
              </p:cNvPr>
              <p:cNvPicPr/>
              <p:nvPr/>
            </p:nvPicPr>
            <p:blipFill>
              <a:blip r:embed="rId7"/>
              <a:stretch>
                <a:fillRect/>
              </a:stretch>
            </p:blipFill>
            <p:spPr>
              <a:xfrm>
                <a:off x="7798053" y="2573293"/>
                <a:ext cx="2366280" cy="1837080"/>
              </a:xfrm>
              <a:prstGeom prst="rect">
                <a:avLst/>
              </a:prstGeom>
            </p:spPr>
          </p:pic>
        </mc:Fallback>
      </mc:AlternateContent>
    </p:spTree>
    <p:extLst>
      <p:ext uri="{BB962C8B-B14F-4D97-AF65-F5344CB8AC3E}">
        <p14:creationId xmlns:p14="http://schemas.microsoft.com/office/powerpoint/2010/main" val="295327239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38200" y="365125"/>
            <a:ext cx="10515600" cy="1325563"/>
          </a:xfrm>
        </p:spPr>
        <p:txBody>
          <a:bodyPr>
            <a:normAutofit/>
          </a:bodyPr>
          <a:lstStyle/>
          <a:p>
            <a:pPr algn="ctr"/>
            <a:r>
              <a:rPr lang="en-US" sz="3200"/>
              <a:t>When Computational Science Meets Traditional Networks</a:t>
            </a:r>
          </a:p>
        </p:txBody>
      </p:sp>
      <p:pic>
        <p:nvPicPr>
          <p:cNvPr id="6" name="Picture 5"/>
          <p:cNvPicPr>
            <a:picLocks noChangeAspect="1"/>
          </p:cNvPicPr>
          <p:nvPr/>
        </p:nvPicPr>
        <p:blipFill>
          <a:blip r:embed="rId3"/>
          <a:stretch>
            <a:fillRect/>
          </a:stretch>
        </p:blipFill>
        <p:spPr>
          <a:xfrm>
            <a:off x="8456436" y="4758317"/>
            <a:ext cx="2897364" cy="1539901"/>
          </a:xfrm>
          <a:prstGeom prst="rect">
            <a:avLst/>
          </a:prstGeom>
        </p:spPr>
      </p:pic>
      <p:sp>
        <p:nvSpPr>
          <p:cNvPr id="8" name="Content Placeholder 2"/>
          <p:cNvSpPr txBox="1">
            <a:spLocks/>
          </p:cNvSpPr>
          <p:nvPr/>
        </p:nvSpPr>
        <p:spPr>
          <a:xfrm>
            <a:off x="1428252" y="1690688"/>
            <a:ext cx="7583487" cy="4208930"/>
          </a:xfrm>
          <a:prstGeom prst="rect">
            <a:avLst/>
          </a:prstGeom>
        </p:spPr>
        <p:txBody>
          <a:bodyPr vert="horz" lIns="91440" tIns="45720" rIns="91440" bIns="45720" rtlCol="0">
            <a:normAutofit/>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pPr marL="0" indent="0">
              <a:buNone/>
            </a:pPr>
            <a:r>
              <a:rPr lang="en-US">
                <a:solidFill>
                  <a:schemeClr val="tx1"/>
                </a:solidFill>
              </a:rPr>
              <a:t>This can result in adverse consequences:</a:t>
            </a:r>
          </a:p>
          <a:p>
            <a:pPr lvl="1"/>
            <a:endParaRPr lang="en-US">
              <a:solidFill>
                <a:schemeClr val="tx1"/>
              </a:solidFill>
            </a:endParaRPr>
          </a:p>
          <a:p>
            <a:pPr lvl="1"/>
            <a:r>
              <a:rPr lang="en-US">
                <a:solidFill>
                  <a:schemeClr val="tx1"/>
                </a:solidFill>
              </a:rPr>
              <a:t>Network performance issues for the researcher</a:t>
            </a:r>
          </a:p>
          <a:p>
            <a:pPr lvl="1"/>
            <a:r>
              <a:rPr lang="en-US">
                <a:solidFill>
                  <a:schemeClr val="tx1"/>
                </a:solidFill>
              </a:rPr>
              <a:t>Network performance issues for everyone else</a:t>
            </a:r>
          </a:p>
          <a:p>
            <a:pPr lvl="1"/>
            <a:r>
              <a:rPr lang="en-US">
                <a:solidFill>
                  <a:schemeClr val="tx1"/>
                </a:solidFill>
              </a:rPr>
              <a:t>Frustration for the researcher</a:t>
            </a:r>
          </a:p>
          <a:p>
            <a:pPr lvl="1"/>
            <a:r>
              <a:rPr lang="en-US">
                <a:solidFill>
                  <a:schemeClr val="tx1"/>
                </a:solidFill>
              </a:rPr>
              <a:t>Frustration for IT staff</a:t>
            </a:r>
          </a:p>
          <a:p>
            <a:pPr lvl="1"/>
            <a:r>
              <a:rPr lang="en-US"/>
              <a:t>General grumbling and complaining</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1852" y="1213757"/>
            <a:ext cx="4572000" cy="3429000"/>
          </a:xfrm>
          <a:prstGeom prst="rect">
            <a:avLst/>
          </a:prstGeom>
        </p:spPr>
      </p:pic>
    </p:spTree>
    <p:extLst>
      <p:ext uri="{BB962C8B-B14F-4D97-AF65-F5344CB8AC3E}">
        <p14:creationId xmlns:p14="http://schemas.microsoft.com/office/powerpoint/2010/main" val="3127559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38200" y="365125"/>
            <a:ext cx="10515600" cy="1325563"/>
          </a:xfrm>
        </p:spPr>
        <p:txBody>
          <a:bodyPr>
            <a:normAutofit/>
          </a:bodyPr>
          <a:lstStyle/>
          <a:p>
            <a:pPr algn="ctr"/>
            <a:r>
              <a:rPr lang="en-US" sz="3200"/>
              <a:t>When Computational Science Meets Traditional Networks</a:t>
            </a:r>
          </a:p>
        </p:txBody>
      </p:sp>
      <p:pic>
        <p:nvPicPr>
          <p:cNvPr id="6" name="Picture 5"/>
          <p:cNvPicPr>
            <a:picLocks noChangeAspect="1"/>
          </p:cNvPicPr>
          <p:nvPr/>
        </p:nvPicPr>
        <p:blipFill>
          <a:blip r:embed="rId3"/>
          <a:stretch>
            <a:fillRect/>
          </a:stretch>
        </p:blipFill>
        <p:spPr>
          <a:xfrm>
            <a:off x="8456436" y="4758316"/>
            <a:ext cx="2897364" cy="1539901"/>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8738" y="2099267"/>
            <a:ext cx="4572000" cy="3429000"/>
          </a:xfrm>
          <a:prstGeom prst="rect">
            <a:avLst/>
          </a:prstGeom>
        </p:spPr>
      </p:pic>
      <p:sp>
        <p:nvSpPr>
          <p:cNvPr id="7" name="Oval Callout 6"/>
          <p:cNvSpPr/>
          <p:nvPr/>
        </p:nvSpPr>
        <p:spPr>
          <a:xfrm>
            <a:off x="6811959" y="3679371"/>
            <a:ext cx="2430594" cy="874866"/>
          </a:xfrm>
          <a:prstGeom prst="wedgeEllipseCallout">
            <a:avLst>
              <a:gd name="adj1" fmla="val 16663"/>
              <a:gd name="adj2" fmla="val 94976"/>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Sigh. I guess cancer cures can wait.</a:t>
            </a:r>
          </a:p>
        </p:txBody>
      </p:sp>
    </p:spTree>
    <p:extLst>
      <p:ext uri="{BB962C8B-B14F-4D97-AF65-F5344CB8AC3E}">
        <p14:creationId xmlns:p14="http://schemas.microsoft.com/office/powerpoint/2010/main" val="111622588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38200" y="365125"/>
            <a:ext cx="10515600" cy="1325563"/>
          </a:xfrm>
        </p:spPr>
        <p:txBody>
          <a:bodyPr>
            <a:normAutofit/>
          </a:bodyPr>
          <a:lstStyle/>
          <a:p>
            <a:pPr algn="ctr"/>
            <a:r>
              <a:rPr lang="en-US" sz="3200"/>
              <a:t>When Computational Science Meets Traditional Networks</a:t>
            </a:r>
          </a:p>
        </p:txBody>
      </p:sp>
      <p:pic>
        <p:nvPicPr>
          <p:cNvPr id="6" name="Picture 5"/>
          <p:cNvPicPr>
            <a:picLocks noChangeAspect="1"/>
          </p:cNvPicPr>
          <p:nvPr/>
        </p:nvPicPr>
        <p:blipFill>
          <a:blip r:embed="rId3"/>
          <a:stretch>
            <a:fillRect/>
          </a:stretch>
        </p:blipFill>
        <p:spPr>
          <a:xfrm>
            <a:off x="9124262" y="5129667"/>
            <a:ext cx="2897364" cy="1539901"/>
          </a:xfrm>
          <a:prstGeom prst="rect">
            <a:avLst/>
          </a:prstGeom>
        </p:spPr>
      </p:pic>
      <p:sp>
        <p:nvSpPr>
          <p:cNvPr id="7" name="Oval Callout 6"/>
          <p:cNvSpPr/>
          <p:nvPr/>
        </p:nvSpPr>
        <p:spPr>
          <a:xfrm>
            <a:off x="5172755" y="2677886"/>
            <a:ext cx="4592893" cy="1817272"/>
          </a:xfrm>
          <a:prstGeom prst="wedgeEllipseCallout">
            <a:avLst>
              <a:gd name="adj1" fmla="val 34995"/>
              <a:gd name="adj2" fmla="val 93284"/>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But how do we overcome this?  </a:t>
            </a:r>
            <a:r>
              <a:rPr lang="en-US" b="1" i="1" dirty="0">
                <a:solidFill>
                  <a:srgbClr val="38ABED"/>
                </a:solidFill>
              </a:rPr>
              <a:t>I can’t stop my research </a:t>
            </a:r>
            <a:r>
              <a:rPr lang="en-US" dirty="0">
                <a:solidFill>
                  <a:schemeClr val="tx1"/>
                </a:solidFill>
              </a:rPr>
              <a:t>just because </a:t>
            </a:r>
            <a:r>
              <a:rPr lang="en-US" b="1" dirty="0">
                <a:solidFill>
                  <a:srgbClr val="800000"/>
                </a:solidFill>
              </a:rPr>
              <a:t>the network can’t keep up</a:t>
            </a:r>
            <a:r>
              <a:rPr lang="en-US" dirty="0">
                <a:solidFill>
                  <a:schemeClr val="tx1"/>
                </a:solidFill>
              </a:rPr>
              <a:t>! Being able to collaborate is absolutely necessary!</a:t>
            </a:r>
          </a:p>
        </p:txBody>
      </p:sp>
    </p:spTree>
    <p:extLst>
      <p:ext uri="{BB962C8B-B14F-4D97-AF65-F5344CB8AC3E}">
        <p14:creationId xmlns:p14="http://schemas.microsoft.com/office/powerpoint/2010/main" val="105048926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Specialty networks to the rescue!</a:t>
            </a:r>
          </a:p>
        </p:txBody>
      </p:sp>
      <p:sp>
        <p:nvSpPr>
          <p:cNvPr id="3" name="Content Placeholder 2"/>
          <p:cNvSpPr>
            <a:spLocks noGrp="1"/>
          </p:cNvSpPr>
          <p:nvPr>
            <p:ph idx="1"/>
          </p:nvPr>
        </p:nvSpPr>
        <p:spPr/>
        <p:txBody>
          <a:bodyPr/>
          <a:lstStyle/>
          <a:p>
            <a:r>
              <a:rPr lang="en-US"/>
              <a:t>Both internally to your organization and externally</a:t>
            </a:r>
          </a:p>
          <a:p>
            <a:r>
              <a:rPr lang="en-US"/>
              <a:t>Science DMZ is an example of a specialty network</a:t>
            </a:r>
          </a:p>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6593" y="2790319"/>
            <a:ext cx="5918813" cy="3926146"/>
          </a:xfrm>
          <a:prstGeom prst="rect">
            <a:avLst/>
          </a:prstGeom>
        </p:spPr>
      </p:pic>
    </p:spTree>
    <p:extLst>
      <p:ext uri="{BB962C8B-B14F-4D97-AF65-F5344CB8AC3E}">
        <p14:creationId xmlns:p14="http://schemas.microsoft.com/office/powerpoint/2010/main" val="257044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45ED4-7A07-D24A-9592-CC3967D12CD7}"/>
              </a:ext>
            </a:extLst>
          </p:cNvPr>
          <p:cNvSpPr>
            <a:spLocks noGrp="1"/>
          </p:cNvSpPr>
          <p:nvPr>
            <p:ph type="title"/>
          </p:nvPr>
        </p:nvSpPr>
        <p:spPr/>
        <p:txBody>
          <a:bodyPr/>
          <a:lstStyle/>
          <a:p>
            <a:r>
              <a:rPr lang="en-US" dirty="0"/>
              <a:t>Does everyone need one?</a:t>
            </a:r>
          </a:p>
        </p:txBody>
      </p:sp>
      <p:pic>
        <p:nvPicPr>
          <p:cNvPr id="4" name="Picture 3">
            <a:extLst>
              <a:ext uri="{FF2B5EF4-FFF2-40B4-BE49-F238E27FC236}">
                <a16:creationId xmlns:a16="http://schemas.microsoft.com/office/drawing/2014/main" id="{4CCE32DF-BB33-DF44-8D0B-6D96CBF2F726}"/>
              </a:ext>
            </a:extLst>
          </p:cNvPr>
          <p:cNvPicPr>
            <a:picLocks noChangeAspect="1"/>
          </p:cNvPicPr>
          <p:nvPr/>
        </p:nvPicPr>
        <p:blipFill>
          <a:blip r:embed="rId2"/>
          <a:stretch>
            <a:fillRect/>
          </a:stretch>
        </p:blipFill>
        <p:spPr>
          <a:xfrm>
            <a:off x="3735614" y="1690688"/>
            <a:ext cx="4720772" cy="4720772"/>
          </a:xfrm>
          <a:prstGeom prst="rect">
            <a:avLst/>
          </a:prstGeom>
        </p:spPr>
      </p:pic>
    </p:spTree>
    <p:extLst>
      <p:ext uri="{BB962C8B-B14F-4D97-AF65-F5344CB8AC3E}">
        <p14:creationId xmlns:p14="http://schemas.microsoft.com/office/powerpoint/2010/main" val="291767914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FF611-92A1-8A46-BFF6-522DD503DBDF}"/>
              </a:ext>
            </a:extLst>
          </p:cNvPr>
          <p:cNvSpPr>
            <a:spLocks noGrp="1"/>
          </p:cNvSpPr>
          <p:nvPr>
            <p:ph type="title"/>
          </p:nvPr>
        </p:nvSpPr>
        <p:spPr>
          <a:xfrm>
            <a:off x="838200" y="365125"/>
            <a:ext cx="10515600" cy="1325563"/>
          </a:xfrm>
        </p:spPr>
        <p:txBody>
          <a:bodyPr/>
          <a:lstStyle/>
          <a:p>
            <a:r>
              <a:rPr lang="en-US" dirty="0"/>
              <a:t>Different </a:t>
            </a:r>
            <a:r>
              <a:rPr lang="en-US" dirty="0" err="1"/>
              <a:t>SciDMZ</a:t>
            </a:r>
            <a:r>
              <a:rPr lang="en-US" dirty="0"/>
              <a:t> architectures </a:t>
            </a:r>
          </a:p>
        </p:txBody>
      </p:sp>
      <p:sp>
        <p:nvSpPr>
          <p:cNvPr id="3" name="Content Placeholder 2">
            <a:extLst>
              <a:ext uri="{FF2B5EF4-FFF2-40B4-BE49-F238E27FC236}">
                <a16:creationId xmlns:a16="http://schemas.microsoft.com/office/drawing/2014/main" id="{67E87C88-5F56-5848-954B-112A3EEC9BE1}"/>
              </a:ext>
            </a:extLst>
          </p:cNvPr>
          <p:cNvSpPr>
            <a:spLocks noGrp="1"/>
          </p:cNvSpPr>
          <p:nvPr>
            <p:ph idx="1"/>
          </p:nvPr>
        </p:nvSpPr>
        <p:spPr>
          <a:xfrm>
            <a:off x="838200" y="1825625"/>
            <a:ext cx="10515600" cy="4351338"/>
          </a:xfrm>
        </p:spPr>
        <p:txBody>
          <a:bodyPr/>
          <a:lstStyle/>
          <a:p>
            <a:r>
              <a:rPr lang="en-US" dirty="0"/>
              <a:t>Brute force method</a:t>
            </a:r>
          </a:p>
          <a:p>
            <a:r>
              <a:rPr lang="en-US" dirty="0"/>
              <a:t>Apply money method</a:t>
            </a:r>
          </a:p>
          <a:p>
            <a:r>
              <a:rPr lang="en-US" dirty="0"/>
              <a:t>Help me help you method</a:t>
            </a:r>
          </a:p>
          <a:p>
            <a:r>
              <a:rPr lang="en-US" dirty="0"/>
              <a:t>Get fancy method</a:t>
            </a:r>
          </a:p>
          <a:p>
            <a:r>
              <a:rPr lang="en-US" dirty="0"/>
              <a:t>Special snowflake method</a:t>
            </a:r>
          </a:p>
          <a:p>
            <a:r>
              <a:rPr lang="en-US" dirty="0"/>
              <a:t>Come to me method</a:t>
            </a:r>
          </a:p>
        </p:txBody>
      </p:sp>
      <p:pic>
        <p:nvPicPr>
          <p:cNvPr id="5" name="Picture 4" descr="A picture containing person, man, indoor, wall&#10;&#10;Description automatically generated">
            <a:extLst>
              <a:ext uri="{FF2B5EF4-FFF2-40B4-BE49-F238E27FC236}">
                <a16:creationId xmlns:a16="http://schemas.microsoft.com/office/drawing/2014/main" id="{FD130343-2C39-F54B-A603-FBBAADB9CA90}"/>
              </a:ext>
            </a:extLst>
          </p:cNvPr>
          <p:cNvPicPr>
            <a:picLocks noChangeAspect="1"/>
          </p:cNvPicPr>
          <p:nvPr/>
        </p:nvPicPr>
        <p:blipFill>
          <a:blip r:embed="rId2"/>
          <a:stretch>
            <a:fillRect/>
          </a:stretch>
        </p:blipFill>
        <p:spPr>
          <a:xfrm>
            <a:off x="7443652" y="1524000"/>
            <a:ext cx="3810000" cy="3810000"/>
          </a:xfrm>
          <a:prstGeom prst="rect">
            <a:avLst/>
          </a:prstGeom>
        </p:spPr>
      </p:pic>
    </p:spTree>
    <p:extLst>
      <p:ext uri="{BB962C8B-B14F-4D97-AF65-F5344CB8AC3E}">
        <p14:creationId xmlns:p14="http://schemas.microsoft.com/office/powerpoint/2010/main" val="61939339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10204-F7CD-D949-9FF2-C425917C1DDD}"/>
              </a:ext>
            </a:extLst>
          </p:cNvPr>
          <p:cNvSpPr>
            <a:spLocks noGrp="1"/>
          </p:cNvSpPr>
          <p:nvPr>
            <p:ph type="title"/>
          </p:nvPr>
        </p:nvSpPr>
        <p:spPr>
          <a:xfrm>
            <a:off x="655320" y="365125"/>
            <a:ext cx="5120114" cy="1692794"/>
          </a:xfrm>
        </p:spPr>
        <p:txBody>
          <a:bodyPr>
            <a:normAutofit/>
          </a:bodyPr>
          <a:lstStyle/>
          <a:p>
            <a:r>
              <a:rPr lang="en-US" dirty="0"/>
              <a:t>Brute force method… </a:t>
            </a:r>
          </a:p>
        </p:txBody>
      </p:sp>
      <p:sp>
        <p:nvSpPr>
          <p:cNvPr id="3" name="Content Placeholder 2">
            <a:extLst>
              <a:ext uri="{FF2B5EF4-FFF2-40B4-BE49-F238E27FC236}">
                <a16:creationId xmlns:a16="http://schemas.microsoft.com/office/drawing/2014/main" id="{861ED905-F5F8-614A-8EFE-A267379994C8}"/>
              </a:ext>
            </a:extLst>
          </p:cNvPr>
          <p:cNvSpPr>
            <a:spLocks noGrp="1"/>
          </p:cNvSpPr>
          <p:nvPr>
            <p:ph idx="1"/>
          </p:nvPr>
        </p:nvSpPr>
        <p:spPr>
          <a:xfrm>
            <a:off x="655321" y="2575034"/>
            <a:ext cx="5120113" cy="3462228"/>
          </a:xfrm>
        </p:spPr>
        <p:txBody>
          <a:bodyPr>
            <a:normAutofit/>
          </a:bodyPr>
          <a:lstStyle/>
          <a:p>
            <a:r>
              <a:rPr lang="en-US" sz="1800"/>
              <a:t>Fiber to the end user</a:t>
            </a:r>
          </a:p>
          <a:p>
            <a:r>
              <a:rPr lang="en-US" sz="1800"/>
              <a:t>Build to demand</a:t>
            </a:r>
          </a:p>
          <a:p>
            <a:endParaRPr lang="en-US" sz="1800"/>
          </a:p>
          <a:p>
            <a:r>
              <a:rPr lang="en-US" sz="1800"/>
              <a:t>Sustainability issues</a:t>
            </a:r>
          </a:p>
          <a:p>
            <a:r>
              <a:rPr lang="en-US" sz="1800"/>
              <a:t>Bang for buck issues</a:t>
            </a:r>
          </a:p>
          <a:p>
            <a:r>
              <a:rPr lang="en-US" sz="1800"/>
              <a:t>Looong lead time issues</a:t>
            </a:r>
          </a:p>
          <a:p>
            <a:endParaRPr lang="en-US" sz="1800"/>
          </a:p>
          <a:p>
            <a:endParaRPr lang="en-US" sz="1800"/>
          </a:p>
        </p:txBody>
      </p:sp>
      <p:pic>
        <p:nvPicPr>
          <p:cNvPr id="5" name="Picture 4">
            <a:extLst>
              <a:ext uri="{FF2B5EF4-FFF2-40B4-BE49-F238E27FC236}">
                <a16:creationId xmlns:a16="http://schemas.microsoft.com/office/drawing/2014/main" id="{FEFFC553-2AD9-344C-A515-64FB73613D8A}"/>
              </a:ext>
            </a:extLst>
          </p:cNvPr>
          <p:cNvPicPr>
            <a:picLocks noChangeAspect="1"/>
          </p:cNvPicPr>
          <p:nvPr/>
        </p:nvPicPr>
        <p:blipFill rotWithShape="1">
          <a:blip r:embed="rId2"/>
          <a:srcRect r="30959"/>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11" name="Picture 10">
            <a:extLst>
              <a:ext uri="{FF2B5EF4-FFF2-40B4-BE49-F238E27FC236}">
                <a16:creationId xmlns:a16="http://schemas.microsoft.com/office/drawing/2014/main" id="{35EC36B7-7D9E-2745-85FE-B60ED6682F25}"/>
              </a:ext>
            </a:extLst>
          </p:cNvPr>
          <p:cNvPicPr>
            <a:picLocks noChangeAspect="1"/>
          </p:cNvPicPr>
          <p:nvPr/>
        </p:nvPicPr>
        <p:blipFill>
          <a:blip r:embed="rId3"/>
          <a:stretch>
            <a:fillRect/>
          </a:stretch>
        </p:blipFill>
        <p:spPr>
          <a:xfrm>
            <a:off x="4540476" y="3935774"/>
            <a:ext cx="4494948" cy="2922216"/>
          </a:xfrm>
          <a:prstGeom prst="rect">
            <a:avLst/>
          </a:prstGeom>
        </p:spPr>
      </p:pic>
      <p:sp>
        <p:nvSpPr>
          <p:cNvPr id="12" name="Oval Callout 11">
            <a:extLst>
              <a:ext uri="{FF2B5EF4-FFF2-40B4-BE49-F238E27FC236}">
                <a16:creationId xmlns:a16="http://schemas.microsoft.com/office/drawing/2014/main" id="{E0D6A3A5-FB54-EF4C-99E9-3CB26B1B15BD}"/>
              </a:ext>
            </a:extLst>
          </p:cNvPr>
          <p:cNvSpPr/>
          <p:nvPr/>
        </p:nvSpPr>
        <p:spPr>
          <a:xfrm>
            <a:off x="393939" y="5396882"/>
            <a:ext cx="2963216" cy="1063786"/>
          </a:xfrm>
          <a:prstGeom prst="wedgeEllipseCallout">
            <a:avLst>
              <a:gd name="adj1" fmla="val 95156"/>
              <a:gd name="adj2" fmla="val -28538"/>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You expect me to wait for how long?</a:t>
            </a:r>
          </a:p>
        </p:txBody>
      </p:sp>
    </p:spTree>
    <p:extLst>
      <p:ext uri="{BB962C8B-B14F-4D97-AF65-F5344CB8AC3E}">
        <p14:creationId xmlns:p14="http://schemas.microsoft.com/office/powerpoint/2010/main" val="301873047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10204-F7CD-D949-9FF2-C425917C1DDD}"/>
              </a:ext>
            </a:extLst>
          </p:cNvPr>
          <p:cNvSpPr>
            <a:spLocks noGrp="1"/>
          </p:cNvSpPr>
          <p:nvPr>
            <p:ph type="title"/>
          </p:nvPr>
        </p:nvSpPr>
        <p:spPr>
          <a:xfrm>
            <a:off x="648929" y="629266"/>
            <a:ext cx="5127031" cy="1676603"/>
          </a:xfrm>
        </p:spPr>
        <p:txBody>
          <a:bodyPr>
            <a:normAutofit/>
          </a:bodyPr>
          <a:lstStyle/>
          <a:p>
            <a:r>
              <a:rPr lang="en-US" dirty="0"/>
              <a:t>Apply money… </a:t>
            </a:r>
          </a:p>
        </p:txBody>
      </p:sp>
      <p:sp>
        <p:nvSpPr>
          <p:cNvPr id="3" name="Content Placeholder 2">
            <a:extLst>
              <a:ext uri="{FF2B5EF4-FFF2-40B4-BE49-F238E27FC236}">
                <a16:creationId xmlns:a16="http://schemas.microsoft.com/office/drawing/2014/main" id="{861ED905-F5F8-614A-8EFE-A267379994C8}"/>
              </a:ext>
            </a:extLst>
          </p:cNvPr>
          <p:cNvSpPr>
            <a:spLocks noGrp="1"/>
          </p:cNvSpPr>
          <p:nvPr>
            <p:ph idx="1"/>
          </p:nvPr>
        </p:nvSpPr>
        <p:spPr>
          <a:xfrm>
            <a:off x="648930" y="2438400"/>
            <a:ext cx="5127029" cy="3785419"/>
          </a:xfrm>
        </p:spPr>
        <p:txBody>
          <a:bodyPr>
            <a:normAutofit lnSpcReduction="10000"/>
          </a:bodyPr>
          <a:lstStyle/>
          <a:p>
            <a:r>
              <a:rPr lang="en-US" dirty="0"/>
              <a:t>Full hardware designs</a:t>
            </a:r>
          </a:p>
          <a:p>
            <a:r>
              <a:rPr lang="en-US" dirty="0"/>
              <a:t>Sometimes just to the buildings </a:t>
            </a:r>
          </a:p>
          <a:p>
            <a:r>
              <a:rPr lang="en-US" dirty="0"/>
              <a:t>Sometimes all the way to the jacks</a:t>
            </a:r>
          </a:p>
          <a:p>
            <a:endParaRPr lang="en-US" dirty="0"/>
          </a:p>
          <a:p>
            <a:r>
              <a:rPr lang="en-US" dirty="0"/>
              <a:t>Sustainability issues</a:t>
            </a:r>
          </a:p>
          <a:p>
            <a:r>
              <a:rPr lang="en-US" dirty="0"/>
              <a:t>Bang for buck issues</a:t>
            </a:r>
          </a:p>
          <a:p>
            <a:r>
              <a:rPr lang="en-US" dirty="0"/>
              <a:t>Loop anyone?</a:t>
            </a:r>
          </a:p>
          <a:p>
            <a:endParaRPr lang="en-US" dirty="0"/>
          </a:p>
          <a:p>
            <a:endParaRPr lang="en-US" dirty="0"/>
          </a:p>
        </p:txBody>
      </p:sp>
      <p:pic>
        <p:nvPicPr>
          <p:cNvPr id="4" name="Picture 3">
            <a:extLst>
              <a:ext uri="{FF2B5EF4-FFF2-40B4-BE49-F238E27FC236}">
                <a16:creationId xmlns:a16="http://schemas.microsoft.com/office/drawing/2014/main" id="{8775548F-F8A1-2246-878E-E9C83FD84E05}"/>
              </a:ext>
            </a:extLst>
          </p:cNvPr>
          <p:cNvPicPr>
            <a:picLocks noChangeAspect="1"/>
          </p:cNvPicPr>
          <p:nvPr/>
        </p:nvPicPr>
        <p:blipFill rotWithShape="1">
          <a:blip r:embed="rId2"/>
          <a:srcRect r="-3" b="5786"/>
          <a:stretch/>
        </p:blipFill>
        <p:spPr>
          <a:xfrm>
            <a:off x="6090613" y="640082"/>
            <a:ext cx="5461724" cy="5577837"/>
          </a:xfrm>
          <a:prstGeom prst="rect">
            <a:avLst/>
          </a:prstGeom>
          <a:effectLst/>
        </p:spPr>
      </p:pic>
      <p:pic>
        <p:nvPicPr>
          <p:cNvPr id="5" name="Picture 4">
            <a:extLst>
              <a:ext uri="{FF2B5EF4-FFF2-40B4-BE49-F238E27FC236}">
                <a16:creationId xmlns:a16="http://schemas.microsoft.com/office/drawing/2014/main" id="{7785B9FD-BF68-4F45-94C7-8A5CC90B7E63}"/>
              </a:ext>
            </a:extLst>
          </p:cNvPr>
          <p:cNvPicPr>
            <a:picLocks noChangeAspect="1"/>
          </p:cNvPicPr>
          <p:nvPr/>
        </p:nvPicPr>
        <p:blipFill>
          <a:blip r:embed="rId3"/>
          <a:stretch>
            <a:fillRect/>
          </a:stretch>
        </p:blipFill>
        <p:spPr>
          <a:xfrm>
            <a:off x="7697052" y="3935784"/>
            <a:ext cx="4494948" cy="2922216"/>
          </a:xfrm>
          <a:prstGeom prst="rect">
            <a:avLst/>
          </a:prstGeom>
        </p:spPr>
      </p:pic>
      <p:sp>
        <p:nvSpPr>
          <p:cNvPr id="6" name="Oval Callout 5">
            <a:extLst>
              <a:ext uri="{FF2B5EF4-FFF2-40B4-BE49-F238E27FC236}">
                <a16:creationId xmlns:a16="http://schemas.microsoft.com/office/drawing/2014/main" id="{5C6D9649-3B82-AD4B-ABC5-D597AFBCEA76}"/>
              </a:ext>
            </a:extLst>
          </p:cNvPr>
          <p:cNvSpPr/>
          <p:nvPr/>
        </p:nvSpPr>
        <p:spPr>
          <a:xfrm>
            <a:off x="3359208" y="5686025"/>
            <a:ext cx="2963216" cy="1063786"/>
          </a:xfrm>
          <a:prstGeom prst="wedgeEllipseCallout">
            <a:avLst>
              <a:gd name="adj1" fmla="val 100887"/>
              <a:gd name="adj2" fmla="val -54325"/>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You expect me to fund what? Some kind of tubes?</a:t>
            </a:r>
          </a:p>
        </p:txBody>
      </p:sp>
    </p:spTree>
    <p:extLst>
      <p:ext uri="{BB962C8B-B14F-4D97-AF65-F5344CB8AC3E}">
        <p14:creationId xmlns:p14="http://schemas.microsoft.com/office/powerpoint/2010/main" val="112996475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4B194B3-6F1E-8644-BC5C-5D7AE39B0090}"/>
              </a:ext>
            </a:extLst>
          </p:cNvPr>
          <p:cNvGrpSpPr/>
          <p:nvPr/>
        </p:nvGrpSpPr>
        <p:grpSpPr>
          <a:xfrm>
            <a:off x="4469637" y="374326"/>
            <a:ext cx="11584614" cy="3304138"/>
            <a:chOff x="4339009" y="2677886"/>
            <a:chExt cx="11584614" cy="3304138"/>
          </a:xfrm>
        </p:grpSpPr>
        <p:pic>
          <p:nvPicPr>
            <p:cNvPr id="6" name="Picture 5">
              <a:extLst>
                <a:ext uri="{FF2B5EF4-FFF2-40B4-BE49-F238E27FC236}">
                  <a16:creationId xmlns:a16="http://schemas.microsoft.com/office/drawing/2014/main" id="{26ABB4A9-DCE3-8F4A-B3D2-7195DFE2FA3E}"/>
                </a:ext>
              </a:extLst>
            </p:cNvPr>
            <p:cNvPicPr>
              <a:picLocks noChangeAspect="1"/>
            </p:cNvPicPr>
            <p:nvPr/>
          </p:nvPicPr>
          <p:blipFill rotWithShape="1">
            <a:blip r:embed="rId2">
              <a:extLst>
                <a:ext uri="{28A0092B-C50C-407E-A947-70E740481C1C}">
                  <a14:useLocalDpi xmlns:a14="http://schemas.microsoft.com/office/drawing/2010/main" val="0"/>
                </a:ext>
              </a:extLst>
            </a:blip>
            <a:srcRect r="-60684"/>
            <a:stretch/>
          </p:blipFill>
          <p:spPr>
            <a:xfrm>
              <a:off x="4339009" y="2677886"/>
              <a:ext cx="11584614" cy="3082070"/>
            </a:xfrm>
            <a:prstGeom prst="rect">
              <a:avLst/>
            </a:prstGeom>
          </p:spPr>
        </p:pic>
        <p:sp>
          <p:nvSpPr>
            <p:cNvPr id="7" name="Rectangle 6">
              <a:extLst>
                <a:ext uri="{FF2B5EF4-FFF2-40B4-BE49-F238E27FC236}">
                  <a16:creationId xmlns:a16="http://schemas.microsoft.com/office/drawing/2014/main" id="{C8F8EA01-C7A8-DA4A-B6DC-5BD440176D04}"/>
                </a:ext>
              </a:extLst>
            </p:cNvPr>
            <p:cNvSpPr/>
            <p:nvPr/>
          </p:nvSpPr>
          <p:spPr>
            <a:xfrm>
              <a:off x="7053943" y="2899954"/>
              <a:ext cx="4493623" cy="3082070"/>
            </a:xfrm>
            <a:prstGeom prst="rect">
              <a:avLst/>
            </a:prstGeom>
            <a:solidFill>
              <a:schemeClr val="accent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E110204-F7CD-D949-9FF2-C425917C1DDD}"/>
              </a:ext>
            </a:extLst>
          </p:cNvPr>
          <p:cNvSpPr>
            <a:spLocks noGrp="1"/>
          </p:cNvSpPr>
          <p:nvPr>
            <p:ph type="title"/>
          </p:nvPr>
        </p:nvSpPr>
        <p:spPr>
          <a:xfrm>
            <a:off x="575932" y="929712"/>
            <a:ext cx="5127031" cy="1676603"/>
          </a:xfrm>
        </p:spPr>
        <p:txBody>
          <a:bodyPr>
            <a:normAutofit/>
          </a:bodyPr>
          <a:lstStyle/>
          <a:p>
            <a:r>
              <a:rPr lang="en-US" dirty="0"/>
              <a:t>Help me help you… </a:t>
            </a:r>
          </a:p>
        </p:txBody>
      </p:sp>
      <p:sp>
        <p:nvSpPr>
          <p:cNvPr id="3" name="Content Placeholder 2">
            <a:extLst>
              <a:ext uri="{FF2B5EF4-FFF2-40B4-BE49-F238E27FC236}">
                <a16:creationId xmlns:a16="http://schemas.microsoft.com/office/drawing/2014/main" id="{861ED905-F5F8-614A-8EFE-A267379994C8}"/>
              </a:ext>
            </a:extLst>
          </p:cNvPr>
          <p:cNvSpPr>
            <a:spLocks noGrp="1"/>
          </p:cNvSpPr>
          <p:nvPr>
            <p:ph idx="1"/>
          </p:nvPr>
        </p:nvSpPr>
        <p:spPr>
          <a:xfrm>
            <a:off x="648930" y="2438400"/>
            <a:ext cx="5127029" cy="3785419"/>
          </a:xfrm>
        </p:spPr>
        <p:txBody>
          <a:bodyPr>
            <a:normAutofit fontScale="92500" lnSpcReduction="20000"/>
          </a:bodyPr>
          <a:lstStyle/>
          <a:p>
            <a:r>
              <a:rPr lang="en-US" dirty="0"/>
              <a:t>Replacement of border routers with more powerful boxes</a:t>
            </a:r>
          </a:p>
          <a:p>
            <a:r>
              <a:rPr lang="en-US" dirty="0"/>
              <a:t>Often a L2 switch in a central location</a:t>
            </a:r>
          </a:p>
          <a:p>
            <a:r>
              <a:rPr lang="en-US" dirty="0"/>
              <a:t>Good starting point</a:t>
            </a:r>
          </a:p>
          <a:p>
            <a:pPr marL="0" indent="0">
              <a:buNone/>
            </a:pPr>
            <a:endParaRPr lang="en-US" dirty="0"/>
          </a:p>
          <a:p>
            <a:r>
              <a:rPr lang="en-US" dirty="0"/>
              <a:t>Is the science driver located where the DMZ is?</a:t>
            </a:r>
          </a:p>
          <a:p>
            <a:r>
              <a:rPr lang="en-US" dirty="0"/>
              <a:t>What about the labs?</a:t>
            </a:r>
          </a:p>
          <a:p>
            <a:r>
              <a:rPr lang="en-US" dirty="0"/>
              <a:t>Only a start</a:t>
            </a:r>
          </a:p>
          <a:p>
            <a:endParaRPr lang="en-US" dirty="0"/>
          </a:p>
          <a:p>
            <a:endParaRPr lang="en-US" dirty="0"/>
          </a:p>
        </p:txBody>
      </p:sp>
      <p:pic>
        <p:nvPicPr>
          <p:cNvPr id="10" name="Picture 9">
            <a:extLst>
              <a:ext uri="{FF2B5EF4-FFF2-40B4-BE49-F238E27FC236}">
                <a16:creationId xmlns:a16="http://schemas.microsoft.com/office/drawing/2014/main" id="{FF492B44-8ADC-6547-828B-3BE1352A3567}"/>
              </a:ext>
            </a:extLst>
          </p:cNvPr>
          <p:cNvPicPr>
            <a:picLocks noChangeAspect="1"/>
          </p:cNvPicPr>
          <p:nvPr/>
        </p:nvPicPr>
        <p:blipFill>
          <a:blip r:embed="rId3"/>
          <a:stretch>
            <a:fillRect/>
          </a:stretch>
        </p:blipFill>
        <p:spPr>
          <a:xfrm>
            <a:off x="7958182" y="4174635"/>
            <a:ext cx="2946400" cy="2209800"/>
          </a:xfrm>
          <a:prstGeom prst="rect">
            <a:avLst/>
          </a:prstGeom>
        </p:spPr>
      </p:pic>
    </p:spTree>
    <p:extLst>
      <p:ext uri="{BB962C8B-B14F-4D97-AF65-F5344CB8AC3E}">
        <p14:creationId xmlns:p14="http://schemas.microsoft.com/office/powerpoint/2010/main" val="291599182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10204-F7CD-D949-9FF2-C425917C1DDD}"/>
              </a:ext>
            </a:extLst>
          </p:cNvPr>
          <p:cNvSpPr>
            <a:spLocks noGrp="1"/>
          </p:cNvSpPr>
          <p:nvPr>
            <p:ph type="title"/>
          </p:nvPr>
        </p:nvSpPr>
        <p:spPr>
          <a:xfrm>
            <a:off x="648930" y="366471"/>
            <a:ext cx="5127031" cy="1676603"/>
          </a:xfrm>
        </p:spPr>
        <p:txBody>
          <a:bodyPr>
            <a:normAutofit/>
          </a:bodyPr>
          <a:lstStyle/>
          <a:p>
            <a:r>
              <a:rPr lang="en-US" dirty="0"/>
              <a:t>Get fancy… </a:t>
            </a:r>
          </a:p>
        </p:txBody>
      </p:sp>
      <p:sp>
        <p:nvSpPr>
          <p:cNvPr id="3" name="Content Placeholder 2">
            <a:extLst>
              <a:ext uri="{FF2B5EF4-FFF2-40B4-BE49-F238E27FC236}">
                <a16:creationId xmlns:a16="http://schemas.microsoft.com/office/drawing/2014/main" id="{861ED905-F5F8-614A-8EFE-A267379994C8}"/>
              </a:ext>
            </a:extLst>
          </p:cNvPr>
          <p:cNvSpPr>
            <a:spLocks noGrp="1"/>
          </p:cNvSpPr>
          <p:nvPr>
            <p:ph idx="1"/>
          </p:nvPr>
        </p:nvSpPr>
        <p:spPr>
          <a:xfrm>
            <a:off x="504795" y="2043074"/>
            <a:ext cx="5127029" cy="3785419"/>
          </a:xfrm>
        </p:spPr>
        <p:txBody>
          <a:bodyPr>
            <a:normAutofit fontScale="70000" lnSpcReduction="20000"/>
          </a:bodyPr>
          <a:lstStyle/>
          <a:p>
            <a:r>
              <a:rPr lang="en-US" dirty="0"/>
              <a:t>Virtualize all the things</a:t>
            </a:r>
          </a:p>
          <a:p>
            <a:r>
              <a:rPr lang="en-US" dirty="0"/>
              <a:t>VRF or other such segmentation of existing network gear</a:t>
            </a:r>
          </a:p>
          <a:p>
            <a:r>
              <a:rPr lang="en-US" dirty="0"/>
              <a:t>At its most basic – VLANs</a:t>
            </a:r>
          </a:p>
          <a:p>
            <a:r>
              <a:rPr lang="en-US" dirty="0"/>
              <a:t>Low cost – as sustainable as the network is</a:t>
            </a:r>
          </a:p>
          <a:p>
            <a:pPr marL="0" indent="0">
              <a:buNone/>
            </a:pPr>
            <a:endParaRPr lang="en-US" dirty="0"/>
          </a:p>
          <a:p>
            <a:r>
              <a:rPr lang="en-US" strike="sngStrike" dirty="0"/>
              <a:t>Can be </a:t>
            </a:r>
            <a:r>
              <a:rPr lang="en-US" dirty="0"/>
              <a:t>is complex</a:t>
            </a:r>
          </a:p>
          <a:p>
            <a:r>
              <a:rPr lang="en-US" dirty="0"/>
              <a:t>Will IT set this up in a reasonable amount of time?</a:t>
            </a:r>
          </a:p>
          <a:p>
            <a:r>
              <a:rPr lang="en-US" dirty="0"/>
              <a:t>Congestion still an issue for large flows</a:t>
            </a:r>
          </a:p>
          <a:p>
            <a:r>
              <a:rPr lang="en-US" dirty="0"/>
              <a:t>More readily sustainable</a:t>
            </a:r>
          </a:p>
          <a:p>
            <a:endParaRPr lang="en-US" dirty="0"/>
          </a:p>
          <a:p>
            <a:endParaRPr lang="en-US" dirty="0"/>
          </a:p>
        </p:txBody>
      </p:sp>
      <p:pic>
        <p:nvPicPr>
          <p:cNvPr id="4" name="Picture 3">
            <a:extLst>
              <a:ext uri="{FF2B5EF4-FFF2-40B4-BE49-F238E27FC236}">
                <a16:creationId xmlns:a16="http://schemas.microsoft.com/office/drawing/2014/main" id="{B6A731F3-4601-1A44-B8BA-49280CADA637}"/>
              </a:ext>
            </a:extLst>
          </p:cNvPr>
          <p:cNvPicPr>
            <a:picLocks noChangeAspect="1"/>
          </p:cNvPicPr>
          <p:nvPr/>
        </p:nvPicPr>
        <p:blipFill>
          <a:blip r:embed="rId2"/>
          <a:stretch>
            <a:fillRect/>
          </a:stretch>
        </p:blipFill>
        <p:spPr>
          <a:xfrm>
            <a:off x="5920094" y="784046"/>
            <a:ext cx="5622976" cy="2644954"/>
          </a:xfrm>
          <a:prstGeom prst="rect">
            <a:avLst/>
          </a:prstGeom>
        </p:spPr>
      </p:pic>
      <p:pic>
        <p:nvPicPr>
          <p:cNvPr id="10" name="Content Placeholder 4">
            <a:extLst>
              <a:ext uri="{FF2B5EF4-FFF2-40B4-BE49-F238E27FC236}">
                <a16:creationId xmlns:a16="http://schemas.microsoft.com/office/drawing/2014/main" id="{E6AAAF28-7470-7D4F-9528-082EFA9C4361}"/>
              </a:ext>
            </a:extLst>
          </p:cNvPr>
          <p:cNvPicPr>
            <a:picLocks noChangeAspect="1"/>
          </p:cNvPicPr>
          <p:nvPr/>
        </p:nvPicPr>
        <p:blipFill>
          <a:blip r:embed="rId3"/>
          <a:stretch>
            <a:fillRect/>
          </a:stretch>
        </p:blipFill>
        <p:spPr>
          <a:xfrm>
            <a:off x="8948056" y="3614056"/>
            <a:ext cx="3243943" cy="3243943"/>
          </a:xfrm>
          <a:prstGeom prst="rect">
            <a:avLst/>
          </a:prstGeom>
        </p:spPr>
      </p:pic>
    </p:spTree>
    <p:extLst>
      <p:ext uri="{BB962C8B-B14F-4D97-AF65-F5344CB8AC3E}">
        <p14:creationId xmlns:p14="http://schemas.microsoft.com/office/powerpoint/2010/main" val="1344486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CE24CE98-CBE0-F506-680A-34970899DB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63" y="498647"/>
            <a:ext cx="8694737" cy="586070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67D6087F-412D-85AB-7843-6297B4971E62}"/>
              </a:ext>
            </a:extLst>
          </p:cNvPr>
          <p:cNvSpPr>
            <a:spLocks noGrp="1"/>
          </p:cNvSpPr>
          <p:nvPr>
            <p:ph type="title"/>
          </p:nvPr>
        </p:nvSpPr>
        <p:spPr>
          <a:xfrm>
            <a:off x="838200" y="88398"/>
            <a:ext cx="10515600" cy="1325563"/>
          </a:xfrm>
        </p:spPr>
        <p:txBody>
          <a:bodyPr/>
          <a:lstStyle/>
          <a:p>
            <a:r>
              <a:rPr lang="en-US" dirty="0"/>
              <a:t>Networking 101</a:t>
            </a:r>
          </a:p>
        </p:txBody>
      </p:sp>
      <p:pic>
        <p:nvPicPr>
          <p:cNvPr id="7172" name="Picture 4" descr="Red sliced onion and fresh parsley still life Stock Photo by ©natika 7011393">
            <a:extLst>
              <a:ext uri="{FF2B5EF4-FFF2-40B4-BE49-F238E27FC236}">
                <a16:creationId xmlns:a16="http://schemas.microsoft.com/office/drawing/2014/main" id="{256DE44F-BB3D-2F87-232B-E75A369E5B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8800" y="2844800"/>
            <a:ext cx="4013199" cy="4013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42042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10204-F7CD-D949-9FF2-C425917C1DDD}"/>
              </a:ext>
            </a:extLst>
          </p:cNvPr>
          <p:cNvSpPr>
            <a:spLocks noGrp="1"/>
          </p:cNvSpPr>
          <p:nvPr>
            <p:ph type="title"/>
          </p:nvPr>
        </p:nvSpPr>
        <p:spPr>
          <a:xfrm>
            <a:off x="648929" y="629266"/>
            <a:ext cx="5127031" cy="1676603"/>
          </a:xfrm>
        </p:spPr>
        <p:txBody>
          <a:bodyPr>
            <a:normAutofit/>
          </a:bodyPr>
          <a:lstStyle/>
          <a:p>
            <a:r>
              <a:rPr lang="en-US" dirty="0"/>
              <a:t>Special snowflake method… </a:t>
            </a:r>
          </a:p>
        </p:txBody>
      </p:sp>
      <p:sp>
        <p:nvSpPr>
          <p:cNvPr id="3" name="Content Placeholder 2">
            <a:extLst>
              <a:ext uri="{FF2B5EF4-FFF2-40B4-BE49-F238E27FC236}">
                <a16:creationId xmlns:a16="http://schemas.microsoft.com/office/drawing/2014/main" id="{861ED905-F5F8-614A-8EFE-A267379994C8}"/>
              </a:ext>
            </a:extLst>
          </p:cNvPr>
          <p:cNvSpPr>
            <a:spLocks noGrp="1"/>
          </p:cNvSpPr>
          <p:nvPr>
            <p:ph idx="1"/>
          </p:nvPr>
        </p:nvSpPr>
        <p:spPr>
          <a:xfrm>
            <a:off x="648930" y="2438400"/>
            <a:ext cx="5127029" cy="3785419"/>
          </a:xfrm>
        </p:spPr>
        <p:txBody>
          <a:bodyPr>
            <a:normAutofit lnSpcReduction="10000"/>
          </a:bodyPr>
          <a:lstStyle/>
          <a:p>
            <a:r>
              <a:rPr lang="en-US" dirty="0"/>
              <a:t>Unique design</a:t>
            </a:r>
          </a:p>
          <a:p>
            <a:pPr marL="0" indent="0">
              <a:buNone/>
            </a:pPr>
            <a:endParaRPr lang="en-US" dirty="0"/>
          </a:p>
          <a:p>
            <a:r>
              <a:rPr lang="en-US" dirty="0"/>
              <a:t>Can be overly complex</a:t>
            </a:r>
          </a:p>
          <a:p>
            <a:r>
              <a:rPr lang="en-US" dirty="0"/>
              <a:t>Will IT set this up in a reasonable amount of time?</a:t>
            </a:r>
          </a:p>
          <a:p>
            <a:r>
              <a:rPr lang="en-US" dirty="0"/>
              <a:t>Is it sustainable?</a:t>
            </a:r>
          </a:p>
          <a:p>
            <a:r>
              <a:rPr lang="en-US" dirty="0"/>
              <a:t>Supporting research or doing research?</a:t>
            </a:r>
          </a:p>
          <a:p>
            <a:endParaRPr lang="en-US" dirty="0"/>
          </a:p>
          <a:p>
            <a:endParaRPr lang="en-US" dirty="0"/>
          </a:p>
          <a:p>
            <a:endParaRPr lang="en-US" dirty="0"/>
          </a:p>
        </p:txBody>
      </p:sp>
      <p:pic>
        <p:nvPicPr>
          <p:cNvPr id="6" name="Picture 5" descr="A picture containing object&#10;&#10;Description automatically generated">
            <a:extLst>
              <a:ext uri="{FF2B5EF4-FFF2-40B4-BE49-F238E27FC236}">
                <a16:creationId xmlns:a16="http://schemas.microsoft.com/office/drawing/2014/main" id="{7566BA2B-2ECE-7942-8CDF-F24763F2BA6B}"/>
              </a:ext>
            </a:extLst>
          </p:cNvPr>
          <p:cNvPicPr>
            <a:picLocks noChangeAspect="1"/>
          </p:cNvPicPr>
          <p:nvPr/>
        </p:nvPicPr>
        <p:blipFill>
          <a:blip r:embed="rId2"/>
          <a:stretch>
            <a:fillRect/>
          </a:stretch>
        </p:blipFill>
        <p:spPr>
          <a:xfrm>
            <a:off x="5093852" y="366347"/>
            <a:ext cx="4850674" cy="3879044"/>
          </a:xfrm>
          <a:prstGeom prst="rect">
            <a:avLst/>
          </a:prstGeom>
        </p:spPr>
      </p:pic>
      <p:pic>
        <p:nvPicPr>
          <p:cNvPr id="7" name="Picture 6">
            <a:extLst>
              <a:ext uri="{FF2B5EF4-FFF2-40B4-BE49-F238E27FC236}">
                <a16:creationId xmlns:a16="http://schemas.microsoft.com/office/drawing/2014/main" id="{CC39136C-46B5-8D4B-AD72-4213D48FB73E}"/>
              </a:ext>
            </a:extLst>
          </p:cNvPr>
          <p:cNvPicPr>
            <a:picLocks noChangeAspect="1"/>
          </p:cNvPicPr>
          <p:nvPr/>
        </p:nvPicPr>
        <p:blipFill>
          <a:blip r:embed="rId3"/>
          <a:stretch>
            <a:fillRect/>
          </a:stretch>
        </p:blipFill>
        <p:spPr>
          <a:xfrm>
            <a:off x="7697052" y="3935784"/>
            <a:ext cx="4494948" cy="2922216"/>
          </a:xfrm>
          <a:prstGeom prst="rect">
            <a:avLst/>
          </a:prstGeom>
        </p:spPr>
      </p:pic>
      <p:sp>
        <p:nvSpPr>
          <p:cNvPr id="8" name="Oval Callout 7">
            <a:extLst>
              <a:ext uri="{FF2B5EF4-FFF2-40B4-BE49-F238E27FC236}">
                <a16:creationId xmlns:a16="http://schemas.microsoft.com/office/drawing/2014/main" id="{35A298CA-A081-6F48-823B-E68448ABC5BE}"/>
              </a:ext>
            </a:extLst>
          </p:cNvPr>
          <p:cNvSpPr/>
          <p:nvPr/>
        </p:nvSpPr>
        <p:spPr>
          <a:xfrm>
            <a:off x="3359208" y="5686025"/>
            <a:ext cx="2963216" cy="1063786"/>
          </a:xfrm>
          <a:prstGeom prst="wedgeEllipseCallout">
            <a:avLst>
              <a:gd name="adj1" fmla="val 100887"/>
              <a:gd name="adj2" fmla="val -54325"/>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Ice ages have not gone well for my kind…</a:t>
            </a:r>
          </a:p>
        </p:txBody>
      </p:sp>
    </p:spTree>
    <p:extLst>
      <p:ext uri="{BB962C8B-B14F-4D97-AF65-F5344CB8AC3E}">
        <p14:creationId xmlns:p14="http://schemas.microsoft.com/office/powerpoint/2010/main" val="205154846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10204-F7CD-D949-9FF2-C425917C1DDD}"/>
              </a:ext>
            </a:extLst>
          </p:cNvPr>
          <p:cNvSpPr>
            <a:spLocks noGrp="1"/>
          </p:cNvSpPr>
          <p:nvPr>
            <p:ph type="title"/>
          </p:nvPr>
        </p:nvSpPr>
        <p:spPr>
          <a:xfrm>
            <a:off x="648929" y="629266"/>
            <a:ext cx="5447071" cy="1676603"/>
          </a:xfrm>
        </p:spPr>
        <p:txBody>
          <a:bodyPr>
            <a:normAutofit/>
          </a:bodyPr>
          <a:lstStyle/>
          <a:p>
            <a:r>
              <a:rPr lang="en-US" dirty="0"/>
              <a:t>Come to me method… </a:t>
            </a:r>
          </a:p>
        </p:txBody>
      </p:sp>
      <p:sp>
        <p:nvSpPr>
          <p:cNvPr id="3" name="Content Placeholder 2">
            <a:extLst>
              <a:ext uri="{FF2B5EF4-FFF2-40B4-BE49-F238E27FC236}">
                <a16:creationId xmlns:a16="http://schemas.microsoft.com/office/drawing/2014/main" id="{861ED905-F5F8-614A-8EFE-A267379994C8}"/>
              </a:ext>
            </a:extLst>
          </p:cNvPr>
          <p:cNvSpPr>
            <a:spLocks noGrp="1"/>
          </p:cNvSpPr>
          <p:nvPr>
            <p:ph idx="1"/>
          </p:nvPr>
        </p:nvSpPr>
        <p:spPr>
          <a:xfrm>
            <a:off x="648930" y="2438400"/>
            <a:ext cx="5127029" cy="3785419"/>
          </a:xfrm>
        </p:spPr>
        <p:txBody>
          <a:bodyPr>
            <a:normAutofit lnSpcReduction="10000"/>
          </a:bodyPr>
          <a:lstStyle/>
          <a:p>
            <a:r>
              <a:rPr lang="en-US" dirty="0"/>
              <a:t>Centralization!</a:t>
            </a:r>
          </a:p>
          <a:p>
            <a:r>
              <a:rPr lang="en-US" dirty="0"/>
              <a:t>Less hardware and complexity</a:t>
            </a:r>
          </a:p>
          <a:p>
            <a:pPr marL="0" indent="0">
              <a:buNone/>
            </a:pPr>
            <a:endParaRPr lang="en-US" dirty="0"/>
          </a:p>
          <a:p>
            <a:r>
              <a:rPr lang="en-US" dirty="0"/>
              <a:t>Must have trust</a:t>
            </a:r>
          </a:p>
          <a:p>
            <a:r>
              <a:rPr lang="en-US" dirty="0"/>
              <a:t>Will IT set this up in a reasonable amount of time?</a:t>
            </a:r>
          </a:p>
          <a:p>
            <a:r>
              <a:rPr lang="en-US" dirty="0"/>
              <a:t>Is it sustainable?</a:t>
            </a:r>
          </a:p>
          <a:p>
            <a:r>
              <a:rPr lang="en-US" dirty="0"/>
              <a:t>Start with one</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200F0C77-9178-B947-AA19-97739AD21CB2}"/>
              </a:ext>
            </a:extLst>
          </p:cNvPr>
          <p:cNvPicPr>
            <a:picLocks noChangeAspect="1"/>
          </p:cNvPicPr>
          <p:nvPr/>
        </p:nvPicPr>
        <p:blipFill>
          <a:blip r:embed="rId2"/>
          <a:stretch>
            <a:fillRect/>
          </a:stretch>
        </p:blipFill>
        <p:spPr>
          <a:xfrm>
            <a:off x="5971633" y="1079318"/>
            <a:ext cx="5992788" cy="4550773"/>
          </a:xfrm>
          <a:prstGeom prst="rect">
            <a:avLst/>
          </a:prstGeom>
        </p:spPr>
      </p:pic>
    </p:spTree>
    <p:extLst>
      <p:ext uri="{BB962C8B-B14F-4D97-AF65-F5344CB8AC3E}">
        <p14:creationId xmlns:p14="http://schemas.microsoft.com/office/powerpoint/2010/main" val="401334710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85D478-B646-9241-961C-9A13BCFFB223}"/>
              </a:ext>
            </a:extLst>
          </p:cNvPr>
          <p:cNvPicPr>
            <a:picLocks noChangeAspect="1"/>
          </p:cNvPicPr>
          <p:nvPr/>
        </p:nvPicPr>
        <p:blipFill>
          <a:blip r:embed="rId2"/>
          <a:stretch>
            <a:fillRect/>
          </a:stretch>
        </p:blipFill>
        <p:spPr>
          <a:xfrm>
            <a:off x="643467" y="1674513"/>
            <a:ext cx="10905066" cy="4580127"/>
          </a:xfrm>
          <a:prstGeom prst="rect">
            <a:avLst/>
          </a:prstGeom>
        </p:spPr>
      </p:pic>
      <p:pic>
        <p:nvPicPr>
          <p:cNvPr id="6" name="Picture 5">
            <a:extLst>
              <a:ext uri="{FF2B5EF4-FFF2-40B4-BE49-F238E27FC236}">
                <a16:creationId xmlns:a16="http://schemas.microsoft.com/office/drawing/2014/main" id="{555E9AEF-24F3-454E-ADBD-020DD7DA5557}"/>
              </a:ext>
            </a:extLst>
          </p:cNvPr>
          <p:cNvPicPr>
            <a:picLocks noChangeAspect="1"/>
          </p:cNvPicPr>
          <p:nvPr/>
        </p:nvPicPr>
        <p:blipFill>
          <a:blip r:embed="rId3"/>
          <a:stretch>
            <a:fillRect/>
          </a:stretch>
        </p:blipFill>
        <p:spPr>
          <a:xfrm>
            <a:off x="531041" y="318407"/>
            <a:ext cx="3187700" cy="1257300"/>
          </a:xfrm>
          <a:prstGeom prst="rect">
            <a:avLst/>
          </a:prstGeom>
        </p:spPr>
      </p:pic>
    </p:spTree>
    <p:extLst>
      <p:ext uri="{BB962C8B-B14F-4D97-AF65-F5344CB8AC3E}">
        <p14:creationId xmlns:p14="http://schemas.microsoft.com/office/powerpoint/2010/main" val="12789794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a:extLst>
              <a:ext uri="{FF2B5EF4-FFF2-40B4-BE49-F238E27FC236}">
                <a16:creationId xmlns:a16="http://schemas.microsoft.com/office/drawing/2014/main" id="{EB1D9FB4-7583-EA0C-8CC7-0B9F18DA8E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579" y="437816"/>
            <a:ext cx="4121484" cy="1368333"/>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a:extLst>
              <a:ext uri="{FF2B5EF4-FFF2-40B4-BE49-F238E27FC236}">
                <a16:creationId xmlns:a16="http://schemas.microsoft.com/office/drawing/2014/main" id="{2606CF0D-7AE6-C056-30C1-F7DF86457F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7250" y="2095500"/>
            <a:ext cx="53975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29084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091E3-B8C6-7998-8276-8699910AF6E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8F9F3CA-3A11-0DA5-140D-81D11C21501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ECA7E6B-2C9F-7142-2BCC-F9A063A3BD36}"/>
              </a:ext>
            </a:extLst>
          </p:cNvPr>
          <p:cNvPicPr>
            <a:picLocks noChangeAspect="1"/>
          </p:cNvPicPr>
          <p:nvPr/>
        </p:nvPicPr>
        <p:blipFill>
          <a:blip r:embed="rId2"/>
          <a:stretch>
            <a:fillRect/>
          </a:stretch>
        </p:blipFill>
        <p:spPr>
          <a:xfrm>
            <a:off x="260367" y="0"/>
            <a:ext cx="11671266" cy="6858000"/>
          </a:xfrm>
          <a:prstGeom prst="rect">
            <a:avLst/>
          </a:prstGeom>
        </p:spPr>
      </p:pic>
    </p:spTree>
    <p:extLst>
      <p:ext uri="{BB962C8B-B14F-4D97-AF65-F5344CB8AC3E}">
        <p14:creationId xmlns:p14="http://schemas.microsoft.com/office/powerpoint/2010/main" val="235338681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7462CB-1D36-68FD-E62E-235DE0860C22}"/>
              </a:ext>
            </a:extLst>
          </p:cNvPr>
          <p:cNvPicPr>
            <a:picLocks noChangeAspect="1"/>
          </p:cNvPicPr>
          <p:nvPr/>
        </p:nvPicPr>
        <p:blipFill>
          <a:blip r:embed="rId2"/>
          <a:stretch>
            <a:fillRect/>
          </a:stretch>
        </p:blipFill>
        <p:spPr>
          <a:xfrm>
            <a:off x="3482430" y="0"/>
            <a:ext cx="8709570" cy="6858000"/>
          </a:xfrm>
          <a:prstGeom prst="rect">
            <a:avLst/>
          </a:prstGeom>
        </p:spPr>
      </p:pic>
      <p:sp>
        <p:nvSpPr>
          <p:cNvPr id="8" name="TextBox 7">
            <a:extLst>
              <a:ext uri="{FF2B5EF4-FFF2-40B4-BE49-F238E27FC236}">
                <a16:creationId xmlns:a16="http://schemas.microsoft.com/office/drawing/2014/main" id="{9FC42C9A-10BB-4A3F-701C-9B460FD8D4D8}"/>
              </a:ext>
            </a:extLst>
          </p:cNvPr>
          <p:cNvSpPr txBox="1"/>
          <p:nvPr/>
        </p:nvSpPr>
        <p:spPr>
          <a:xfrm>
            <a:off x="354932" y="392849"/>
            <a:ext cx="2701090" cy="369332"/>
          </a:xfrm>
          <a:prstGeom prst="rect">
            <a:avLst/>
          </a:prstGeom>
          <a:noFill/>
        </p:spPr>
        <p:txBody>
          <a:bodyPr wrap="square">
            <a:spAutoFit/>
          </a:bodyPr>
          <a:lstStyle/>
          <a:p>
            <a:r>
              <a:rPr lang="en-US" dirty="0"/>
              <a:t>https://</a:t>
            </a:r>
            <a:r>
              <a:rPr lang="en-US" dirty="0" err="1"/>
              <a:t>fasterdata.es.net</a:t>
            </a:r>
            <a:r>
              <a:rPr lang="en-US" dirty="0"/>
              <a:t>/</a:t>
            </a:r>
          </a:p>
        </p:txBody>
      </p:sp>
    </p:spTree>
    <p:extLst>
      <p:ext uri="{BB962C8B-B14F-4D97-AF65-F5344CB8AC3E}">
        <p14:creationId xmlns:p14="http://schemas.microsoft.com/office/powerpoint/2010/main" val="288135155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1C58-EE3A-7685-57A4-90B7734C0DE7}"/>
              </a:ext>
            </a:extLst>
          </p:cNvPr>
          <p:cNvSpPr>
            <a:spLocks noGrp="1"/>
          </p:cNvSpPr>
          <p:nvPr>
            <p:ph type="title"/>
          </p:nvPr>
        </p:nvSpPr>
        <p:spPr>
          <a:xfrm>
            <a:off x="838200" y="15206"/>
            <a:ext cx="10515600" cy="1325563"/>
          </a:xfrm>
        </p:spPr>
        <p:txBody>
          <a:bodyPr/>
          <a:lstStyle/>
          <a:p>
            <a:pPr algn="ctr"/>
            <a:br>
              <a:rPr lang="en-US" dirty="0"/>
            </a:br>
            <a:r>
              <a:rPr lang="en-US" dirty="0"/>
              <a:t>Weak links break file transfers…</a:t>
            </a:r>
          </a:p>
        </p:txBody>
      </p:sp>
      <p:sp>
        <p:nvSpPr>
          <p:cNvPr id="3" name="Content Placeholder 2">
            <a:extLst>
              <a:ext uri="{FF2B5EF4-FFF2-40B4-BE49-F238E27FC236}">
                <a16:creationId xmlns:a16="http://schemas.microsoft.com/office/drawing/2014/main" id="{5BDFAB9F-3915-2C52-845F-41CFE8F6C754}"/>
              </a:ext>
            </a:extLst>
          </p:cNvPr>
          <p:cNvSpPr>
            <a:spLocks noGrp="1"/>
          </p:cNvSpPr>
          <p:nvPr>
            <p:ph idx="1"/>
          </p:nvPr>
        </p:nvSpPr>
        <p:spPr/>
        <p:txBody>
          <a:bodyPr/>
          <a:lstStyle/>
          <a:p>
            <a:r>
              <a:rPr lang="en-US" dirty="0"/>
              <a:t>Know your provider and leverage them for help!</a:t>
            </a:r>
          </a:p>
          <a:p>
            <a:r>
              <a:rPr lang="en-US" dirty="0"/>
              <a:t>Use https://</a:t>
            </a:r>
            <a:r>
              <a:rPr lang="en-US" dirty="0" err="1"/>
              <a:t>fasterdata.es.net</a:t>
            </a:r>
            <a:r>
              <a:rPr lang="en-US" dirty="0"/>
              <a:t>/</a:t>
            </a:r>
          </a:p>
        </p:txBody>
      </p:sp>
      <p:sp>
        <p:nvSpPr>
          <p:cNvPr id="4" name="Content Placeholder 2">
            <a:extLst>
              <a:ext uri="{FF2B5EF4-FFF2-40B4-BE49-F238E27FC236}">
                <a16:creationId xmlns:a16="http://schemas.microsoft.com/office/drawing/2014/main" id="{6F729356-ADCA-D832-AC55-41516F9C66A7}"/>
              </a:ext>
            </a:extLst>
          </p:cNvPr>
          <p:cNvSpPr txBox="1">
            <a:spLocks/>
          </p:cNvSpPr>
          <p:nvPr/>
        </p:nvSpPr>
        <p:spPr>
          <a:xfrm>
            <a:off x="838200" y="2795337"/>
            <a:ext cx="10515600" cy="338162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Networks come in many shapes and sizes</a:t>
            </a:r>
          </a:p>
          <a:p>
            <a:r>
              <a:rPr lang="en-US"/>
              <a:t>Networks interconnect to make more networks</a:t>
            </a:r>
          </a:p>
          <a:p>
            <a:r>
              <a:rPr lang="en-US"/>
              <a:t>Networks get exponentially complex the more connections you have</a:t>
            </a:r>
          </a:p>
          <a:p>
            <a:endParaRPr lang="en-US"/>
          </a:p>
          <a:p>
            <a:endParaRPr lang="en-US"/>
          </a:p>
          <a:p>
            <a:pPr marL="0" indent="0" algn="ctr">
              <a:buFont typeface="Arial" panose="020B0604020202020204" pitchFamily="34" charset="0"/>
              <a:buNone/>
            </a:pPr>
            <a:r>
              <a:rPr lang="en-US" b="1"/>
              <a:t>If your data has to transit it - its “your” network! </a:t>
            </a:r>
          </a:p>
          <a:p>
            <a:pPr marL="0" indent="0" algn="ctr">
              <a:buFont typeface="Arial" panose="020B0604020202020204" pitchFamily="34" charset="0"/>
              <a:buNone/>
            </a:pPr>
            <a:r>
              <a:rPr lang="en-US" b="1"/>
              <a:t>You need to know who to go to for help!</a:t>
            </a:r>
            <a:endParaRPr lang="en-US" b="1" dirty="0"/>
          </a:p>
        </p:txBody>
      </p:sp>
    </p:spTree>
    <p:extLst>
      <p:ext uri="{BB962C8B-B14F-4D97-AF65-F5344CB8AC3E}">
        <p14:creationId xmlns:p14="http://schemas.microsoft.com/office/powerpoint/2010/main" val="303621476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US" dirty="0"/>
              <a:t>Thank you for your time today!</a:t>
            </a:r>
          </a:p>
        </p:txBody>
      </p:sp>
      <p:pic>
        <p:nvPicPr>
          <p:cNvPr id="4" name="Picture 3"/>
          <p:cNvPicPr>
            <a:picLocks noChangeAspect="1"/>
          </p:cNvPicPr>
          <p:nvPr/>
        </p:nvPicPr>
        <p:blipFill>
          <a:blip r:embed="rId2"/>
          <a:stretch>
            <a:fillRect/>
          </a:stretch>
        </p:blipFill>
        <p:spPr>
          <a:xfrm>
            <a:off x="6706299" y="2302957"/>
            <a:ext cx="4699062" cy="3773934"/>
          </a:xfrm>
          <a:prstGeom prst="rect">
            <a:avLst/>
          </a:prstGeom>
        </p:spPr>
      </p:pic>
      <p:sp>
        <p:nvSpPr>
          <p:cNvPr id="5" name="Content Placeholder 2">
            <a:extLst>
              <a:ext uri="{FF2B5EF4-FFF2-40B4-BE49-F238E27FC236}">
                <a16:creationId xmlns:a16="http://schemas.microsoft.com/office/drawing/2014/main" id="{7C739575-996C-C05C-1B61-015E1CEE0637}"/>
              </a:ext>
            </a:extLst>
          </p:cNvPr>
          <p:cNvSpPr txBox="1">
            <a:spLocks/>
          </p:cNvSpPr>
          <p:nvPr/>
        </p:nvSpPr>
        <p:spPr>
          <a:xfrm>
            <a:off x="651233" y="2130394"/>
            <a:ext cx="5681133" cy="281410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dirty="0"/>
              <a:t>Wallace A. Chase</a:t>
            </a:r>
          </a:p>
          <a:p>
            <a:r>
              <a:rPr lang="en-US" dirty="0"/>
              <a:t>Head of Department, ITS</a:t>
            </a:r>
          </a:p>
          <a:p>
            <a:r>
              <a:rPr lang="en-US" sz="2200" dirty="0" err="1"/>
              <a:t>wallace.chase@otago.ac.nz</a:t>
            </a:r>
            <a:endParaRPr lang="en-US" sz="2200" dirty="0"/>
          </a:p>
          <a:p>
            <a:r>
              <a:rPr lang="en-US" sz="2200" dirty="0"/>
              <a:t>@</a:t>
            </a:r>
            <a:r>
              <a:rPr lang="en-US" sz="2200" dirty="0" err="1"/>
              <a:t>bmtfr</a:t>
            </a:r>
            <a:endParaRPr lang="en-US" sz="2200" dirty="0"/>
          </a:p>
          <a:p>
            <a:endParaRPr lang="en-US" dirty="0"/>
          </a:p>
        </p:txBody>
      </p:sp>
      <p:pic>
        <p:nvPicPr>
          <p:cNvPr id="6" name="Picture 2" descr="University of Otago logo">
            <a:extLst>
              <a:ext uri="{FF2B5EF4-FFF2-40B4-BE49-F238E27FC236}">
                <a16:creationId xmlns:a16="http://schemas.microsoft.com/office/drawing/2014/main" id="{2CD1C4AA-79AE-2041-6F1F-0D3AC56BEC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895" y="4189924"/>
            <a:ext cx="3987808" cy="2110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91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DCEB3-237F-DF15-16A6-4582CF3D3CC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C4CBCC0-D549-9F23-83DA-BC14F2BFCD12}"/>
              </a:ext>
            </a:extLst>
          </p:cNvPr>
          <p:cNvSpPr>
            <a:spLocks noGrp="1"/>
          </p:cNvSpPr>
          <p:nvPr>
            <p:ph idx="1"/>
          </p:nvPr>
        </p:nvSpPr>
        <p:spPr/>
        <p:txBody>
          <a:bodyPr/>
          <a:lstStyle/>
          <a:p>
            <a:endParaRPr lang="en-US"/>
          </a:p>
        </p:txBody>
      </p:sp>
      <p:pic>
        <p:nvPicPr>
          <p:cNvPr id="27650" name="Picture 2" descr="Lightbox">
            <a:extLst>
              <a:ext uri="{FF2B5EF4-FFF2-40B4-BE49-F238E27FC236}">
                <a16:creationId xmlns:a16="http://schemas.microsoft.com/office/drawing/2014/main" id="{35237C08-B227-0CA2-FFB8-FB6B67A19C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752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B8254C-C53A-B748-6030-DA41D5624778}"/>
              </a:ext>
            </a:extLst>
          </p:cNvPr>
          <p:cNvPicPr>
            <a:picLocks noChangeAspect="1"/>
          </p:cNvPicPr>
          <p:nvPr/>
        </p:nvPicPr>
        <p:blipFill>
          <a:blip r:embed="rId2"/>
          <a:stretch>
            <a:fillRect/>
          </a:stretch>
        </p:blipFill>
        <p:spPr>
          <a:xfrm>
            <a:off x="1054100" y="185148"/>
            <a:ext cx="10083800" cy="5765800"/>
          </a:xfrm>
          <a:prstGeom prst="rect">
            <a:avLst/>
          </a:prstGeom>
        </p:spPr>
      </p:pic>
      <p:sp>
        <p:nvSpPr>
          <p:cNvPr id="2" name="Title 1">
            <a:extLst>
              <a:ext uri="{FF2B5EF4-FFF2-40B4-BE49-F238E27FC236}">
                <a16:creationId xmlns:a16="http://schemas.microsoft.com/office/drawing/2014/main" id="{08AF14EC-8CFD-5586-0DC2-3E4188BA04AB}"/>
              </a:ext>
            </a:extLst>
          </p:cNvPr>
          <p:cNvSpPr>
            <a:spLocks noGrp="1"/>
          </p:cNvSpPr>
          <p:nvPr>
            <p:ph type="title"/>
          </p:nvPr>
        </p:nvSpPr>
        <p:spPr>
          <a:xfrm>
            <a:off x="838200" y="88398"/>
            <a:ext cx="10515600" cy="1325563"/>
          </a:xfrm>
        </p:spPr>
        <p:txBody>
          <a:bodyPr/>
          <a:lstStyle/>
          <a:p>
            <a:r>
              <a:rPr lang="en-US" dirty="0"/>
              <a:t>Networking 101</a:t>
            </a:r>
          </a:p>
        </p:txBody>
      </p:sp>
      <p:pic>
        <p:nvPicPr>
          <p:cNvPr id="11" name="Picture 10">
            <a:extLst>
              <a:ext uri="{FF2B5EF4-FFF2-40B4-BE49-F238E27FC236}">
                <a16:creationId xmlns:a16="http://schemas.microsoft.com/office/drawing/2014/main" id="{4958BC6C-B597-C6AA-5AB9-0E90C322FBDE}"/>
              </a:ext>
            </a:extLst>
          </p:cNvPr>
          <p:cNvPicPr>
            <a:picLocks noChangeAspect="1"/>
          </p:cNvPicPr>
          <p:nvPr/>
        </p:nvPicPr>
        <p:blipFill>
          <a:blip r:embed="rId3"/>
          <a:stretch>
            <a:fillRect/>
          </a:stretch>
        </p:blipFill>
        <p:spPr>
          <a:xfrm>
            <a:off x="0" y="5830924"/>
            <a:ext cx="12192000" cy="1027076"/>
          </a:xfrm>
          <a:prstGeom prst="rect">
            <a:avLst/>
          </a:prstGeom>
        </p:spPr>
      </p:pic>
      <p:sp>
        <p:nvSpPr>
          <p:cNvPr id="3" name="TextBox 2">
            <a:extLst>
              <a:ext uri="{FF2B5EF4-FFF2-40B4-BE49-F238E27FC236}">
                <a16:creationId xmlns:a16="http://schemas.microsoft.com/office/drawing/2014/main" id="{FE7CFB03-EA6D-D776-A99F-F05DC72E018E}"/>
              </a:ext>
            </a:extLst>
          </p:cNvPr>
          <p:cNvSpPr txBox="1"/>
          <p:nvPr/>
        </p:nvSpPr>
        <p:spPr>
          <a:xfrm>
            <a:off x="9346785" y="829186"/>
            <a:ext cx="393056" cy="584775"/>
          </a:xfrm>
          <a:prstGeom prst="rect">
            <a:avLst/>
          </a:prstGeom>
          <a:noFill/>
        </p:spPr>
        <p:txBody>
          <a:bodyPr wrap="none" rtlCol="0">
            <a:spAutoFit/>
          </a:bodyPr>
          <a:lstStyle/>
          <a:p>
            <a:r>
              <a:rPr lang="en-US" sz="3200" b="1" dirty="0">
                <a:solidFill>
                  <a:srgbClr val="FF0000"/>
                </a:solidFill>
              </a:rPr>
              <a:t>3</a:t>
            </a:r>
          </a:p>
        </p:txBody>
      </p:sp>
      <mc:AlternateContent xmlns:mc="http://schemas.openxmlformats.org/markup-compatibility/2006">
        <mc:Choice xmlns:p14="http://schemas.microsoft.com/office/powerpoint/2010/main" Requires="p14">
          <p:contentPart p14:bwMode="auto" r:id="rId4">
            <p14:nvContentPartPr>
              <p14:cNvPr id="5" name="Ink 4">
                <a:extLst>
                  <a:ext uri="{FF2B5EF4-FFF2-40B4-BE49-F238E27FC236}">
                    <a16:creationId xmlns:a16="http://schemas.microsoft.com/office/drawing/2014/main" id="{C0E351FE-6A64-DBFD-9619-52B96A708B06}"/>
                  </a:ext>
                </a:extLst>
              </p14:cNvPr>
              <p14:cNvContentPartPr/>
              <p14:nvPr/>
            </p14:nvContentPartPr>
            <p14:xfrm>
              <a:off x="5496573" y="117733"/>
              <a:ext cx="1460520" cy="3910320"/>
            </p14:xfrm>
          </p:contentPart>
        </mc:Choice>
        <mc:Fallback>
          <p:pic>
            <p:nvPicPr>
              <p:cNvPr id="5" name="Ink 4">
                <a:extLst>
                  <a:ext uri="{FF2B5EF4-FFF2-40B4-BE49-F238E27FC236}">
                    <a16:creationId xmlns:a16="http://schemas.microsoft.com/office/drawing/2014/main" id="{C0E351FE-6A64-DBFD-9619-52B96A708B06}"/>
                  </a:ext>
                </a:extLst>
              </p:cNvPr>
              <p:cNvPicPr/>
              <p:nvPr/>
            </p:nvPicPr>
            <p:blipFill>
              <a:blip r:embed="rId5"/>
              <a:stretch>
                <a:fillRect/>
              </a:stretch>
            </p:blipFill>
            <p:spPr>
              <a:xfrm>
                <a:off x="5487573" y="108733"/>
                <a:ext cx="1478160" cy="3927960"/>
              </a:xfrm>
              <a:prstGeom prst="rect">
                <a:avLst/>
              </a:prstGeom>
            </p:spPr>
          </p:pic>
        </mc:Fallback>
      </mc:AlternateContent>
    </p:spTree>
    <p:extLst>
      <p:ext uri="{BB962C8B-B14F-4D97-AF65-F5344CB8AC3E}">
        <p14:creationId xmlns:p14="http://schemas.microsoft.com/office/powerpoint/2010/main" val="1523040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DCEB3-237F-DF15-16A6-4582CF3D3CC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C4CBCC0-D549-9F23-83DA-BC14F2BFCD12}"/>
              </a:ext>
            </a:extLst>
          </p:cNvPr>
          <p:cNvSpPr>
            <a:spLocks noGrp="1"/>
          </p:cNvSpPr>
          <p:nvPr>
            <p:ph idx="1"/>
          </p:nvPr>
        </p:nvSpPr>
        <p:spPr/>
        <p:txBody>
          <a:bodyPr/>
          <a:lstStyle/>
          <a:p>
            <a:endParaRPr lang="en-US"/>
          </a:p>
        </p:txBody>
      </p:sp>
      <p:pic>
        <p:nvPicPr>
          <p:cNvPr id="27650" name="Picture 2" descr="Lightbox">
            <a:extLst>
              <a:ext uri="{FF2B5EF4-FFF2-40B4-BE49-F238E27FC236}">
                <a16:creationId xmlns:a16="http://schemas.microsoft.com/office/drawing/2014/main" id="{35237C08-B227-0CA2-FFB8-FB6B67A19C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899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14EC-8CFD-5586-0DC2-3E4188BA04AB}"/>
              </a:ext>
            </a:extLst>
          </p:cNvPr>
          <p:cNvSpPr>
            <a:spLocks noGrp="1"/>
          </p:cNvSpPr>
          <p:nvPr>
            <p:ph type="title"/>
          </p:nvPr>
        </p:nvSpPr>
        <p:spPr>
          <a:xfrm>
            <a:off x="838200" y="88398"/>
            <a:ext cx="10515600" cy="1325563"/>
          </a:xfrm>
        </p:spPr>
        <p:txBody>
          <a:bodyPr/>
          <a:lstStyle/>
          <a:p>
            <a:r>
              <a:rPr lang="en-US" dirty="0"/>
              <a:t>Networking 101</a:t>
            </a:r>
          </a:p>
        </p:txBody>
      </p:sp>
      <p:pic>
        <p:nvPicPr>
          <p:cNvPr id="3074" name="Picture 2">
            <a:extLst>
              <a:ext uri="{FF2B5EF4-FFF2-40B4-BE49-F238E27FC236}">
                <a16:creationId xmlns:a16="http://schemas.microsoft.com/office/drawing/2014/main" id="{2E2ECBB6-C08D-53B6-1164-283A8CF645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7906"/>
            <a:ext cx="12192000" cy="5976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697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14EC-8CFD-5586-0DC2-3E4188BA04AB}"/>
              </a:ext>
            </a:extLst>
          </p:cNvPr>
          <p:cNvSpPr>
            <a:spLocks noGrp="1"/>
          </p:cNvSpPr>
          <p:nvPr>
            <p:ph type="title"/>
          </p:nvPr>
        </p:nvSpPr>
        <p:spPr>
          <a:xfrm>
            <a:off x="838200" y="88398"/>
            <a:ext cx="10515600" cy="1325563"/>
          </a:xfrm>
        </p:spPr>
        <p:txBody>
          <a:bodyPr/>
          <a:lstStyle/>
          <a:p>
            <a:r>
              <a:rPr lang="en-US" dirty="0"/>
              <a:t>Networking 101</a:t>
            </a:r>
          </a:p>
        </p:txBody>
      </p:sp>
      <p:pic>
        <p:nvPicPr>
          <p:cNvPr id="9218" name="Picture 2">
            <a:extLst>
              <a:ext uri="{FF2B5EF4-FFF2-40B4-BE49-F238E27FC236}">
                <a16:creationId xmlns:a16="http://schemas.microsoft.com/office/drawing/2014/main" id="{882FC4D3-5CF0-2EDD-C1A8-501B86477F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6029" y="1073253"/>
            <a:ext cx="7999942" cy="5696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579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14EC-8CFD-5586-0DC2-3E4188BA04AB}"/>
              </a:ext>
            </a:extLst>
          </p:cNvPr>
          <p:cNvSpPr>
            <a:spLocks noGrp="1"/>
          </p:cNvSpPr>
          <p:nvPr>
            <p:ph type="title"/>
          </p:nvPr>
        </p:nvSpPr>
        <p:spPr>
          <a:xfrm>
            <a:off x="838200" y="88398"/>
            <a:ext cx="10515600" cy="1325563"/>
          </a:xfrm>
        </p:spPr>
        <p:txBody>
          <a:bodyPr/>
          <a:lstStyle/>
          <a:p>
            <a:r>
              <a:rPr lang="en-US" dirty="0"/>
              <a:t>Networking 101</a:t>
            </a:r>
          </a:p>
        </p:txBody>
      </p:sp>
      <p:pic>
        <p:nvPicPr>
          <p:cNvPr id="13314" name="Picture 2" descr="TCP handshake diagram">
            <a:extLst>
              <a:ext uri="{FF2B5EF4-FFF2-40B4-BE49-F238E27FC236}">
                <a16:creationId xmlns:a16="http://schemas.microsoft.com/office/drawing/2014/main" id="{83C9615E-12CD-C7FF-2C17-DDB28643A9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13"/>
          <a:stretch/>
        </p:blipFill>
        <p:spPr bwMode="auto">
          <a:xfrm>
            <a:off x="0" y="1275347"/>
            <a:ext cx="12192000" cy="558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446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14EC-8CFD-5586-0DC2-3E4188BA04AB}"/>
              </a:ext>
            </a:extLst>
          </p:cNvPr>
          <p:cNvSpPr>
            <a:spLocks noGrp="1"/>
          </p:cNvSpPr>
          <p:nvPr>
            <p:ph type="title"/>
          </p:nvPr>
        </p:nvSpPr>
        <p:spPr>
          <a:xfrm>
            <a:off x="838200" y="88398"/>
            <a:ext cx="10515600" cy="1325563"/>
          </a:xfrm>
        </p:spPr>
        <p:txBody>
          <a:bodyPr/>
          <a:lstStyle/>
          <a:p>
            <a:r>
              <a:rPr lang="en-US" dirty="0"/>
              <a:t>Networking 101</a:t>
            </a:r>
          </a:p>
        </p:txBody>
      </p:sp>
      <p:sp>
        <p:nvSpPr>
          <p:cNvPr id="7" name="TextBox 6">
            <a:extLst>
              <a:ext uri="{FF2B5EF4-FFF2-40B4-BE49-F238E27FC236}">
                <a16:creationId xmlns:a16="http://schemas.microsoft.com/office/drawing/2014/main" id="{61298B38-C670-AA23-2B56-431D372BF996}"/>
              </a:ext>
            </a:extLst>
          </p:cNvPr>
          <p:cNvSpPr txBox="1"/>
          <p:nvPr/>
        </p:nvSpPr>
        <p:spPr>
          <a:xfrm>
            <a:off x="838200" y="1413961"/>
            <a:ext cx="10515600" cy="1754326"/>
          </a:xfrm>
          <a:prstGeom prst="rect">
            <a:avLst/>
          </a:prstGeom>
          <a:noFill/>
        </p:spPr>
        <p:txBody>
          <a:bodyPr wrap="square">
            <a:spAutoFit/>
          </a:bodyPr>
          <a:lstStyle/>
          <a:p>
            <a:pPr algn="l"/>
            <a:r>
              <a:rPr lang="en-NZ" b="1" i="0" dirty="0">
                <a:solidFill>
                  <a:srgbClr val="222222"/>
                </a:solidFill>
                <a:effectLst/>
                <a:latin typeface="-apple-system"/>
              </a:rPr>
              <a:t>What are IP &amp; TCP?</a:t>
            </a:r>
          </a:p>
          <a:p>
            <a:pPr algn="l"/>
            <a:r>
              <a:rPr lang="en-NZ" b="0" i="0" dirty="0">
                <a:solidFill>
                  <a:srgbClr val="222222"/>
                </a:solidFill>
                <a:effectLst/>
                <a:latin typeface="-apple-system"/>
              </a:rPr>
              <a:t>The Internet Protocol (IP) is the address system of the Internet and has the core function of delivering packets of information from a source device to a target device. IP is the primary way in which network connections are made, and it establishes the basis of the Internet. </a:t>
            </a:r>
          </a:p>
          <a:p>
            <a:pPr algn="l"/>
            <a:r>
              <a:rPr lang="en-NZ" b="0" i="0" dirty="0">
                <a:solidFill>
                  <a:srgbClr val="222222"/>
                </a:solidFill>
                <a:effectLst/>
                <a:latin typeface="-apple-system"/>
              </a:rPr>
              <a:t>IP does not handle packet ordering or error checking. Such functionality requires another protocol, typically TCP.</a:t>
            </a:r>
          </a:p>
        </p:txBody>
      </p:sp>
      <p:sp>
        <p:nvSpPr>
          <p:cNvPr id="11" name="TextBox 10">
            <a:extLst>
              <a:ext uri="{FF2B5EF4-FFF2-40B4-BE49-F238E27FC236}">
                <a16:creationId xmlns:a16="http://schemas.microsoft.com/office/drawing/2014/main" id="{CC7F89D8-6719-4ACB-43B9-340E9634B2FE}"/>
              </a:ext>
            </a:extLst>
          </p:cNvPr>
          <p:cNvSpPr txBox="1"/>
          <p:nvPr/>
        </p:nvSpPr>
        <p:spPr>
          <a:xfrm>
            <a:off x="8903369" y="6611779"/>
            <a:ext cx="3288631" cy="246221"/>
          </a:xfrm>
          <a:prstGeom prst="rect">
            <a:avLst/>
          </a:prstGeom>
          <a:noFill/>
        </p:spPr>
        <p:txBody>
          <a:bodyPr wrap="square">
            <a:spAutoFit/>
          </a:bodyPr>
          <a:lstStyle/>
          <a:p>
            <a:r>
              <a:rPr lang="en-US" sz="1000" dirty="0"/>
              <a:t>https://</a:t>
            </a:r>
            <a:r>
              <a:rPr lang="en-US" sz="1000" dirty="0" err="1"/>
              <a:t>www.cloudflare.com</a:t>
            </a:r>
            <a:r>
              <a:rPr lang="en-US" sz="1000" dirty="0"/>
              <a:t>/learning/</a:t>
            </a:r>
            <a:r>
              <a:rPr lang="en-US" sz="1000" dirty="0" err="1"/>
              <a:t>ddos</a:t>
            </a:r>
            <a:r>
              <a:rPr lang="en-US" sz="1000" dirty="0"/>
              <a:t>/glossary/</a:t>
            </a:r>
            <a:r>
              <a:rPr lang="en-US" sz="1000" dirty="0" err="1"/>
              <a:t>tcp-ip</a:t>
            </a:r>
            <a:r>
              <a:rPr lang="en-US" sz="1000" dirty="0"/>
              <a:t>/</a:t>
            </a:r>
          </a:p>
        </p:txBody>
      </p:sp>
      <p:pic>
        <p:nvPicPr>
          <p:cNvPr id="12" name="Picture 2" descr="IPv4 addresses are 32-bit integers expressed in hexadecimal notation">
            <a:extLst>
              <a:ext uri="{FF2B5EF4-FFF2-40B4-BE49-F238E27FC236}">
                <a16:creationId xmlns:a16="http://schemas.microsoft.com/office/drawing/2014/main" id="{418C0529-82C2-97F5-98FA-6A59D83E15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5442" y="2899616"/>
            <a:ext cx="6724783" cy="39343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7EF6CFE3-C30F-F94E-52BE-426D109454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442" y="3590929"/>
            <a:ext cx="5080000" cy="279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622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DCF4F7-F997-E134-6C2A-DD8AEE2F08C6}"/>
              </a:ext>
            </a:extLst>
          </p:cNvPr>
          <p:cNvPicPr>
            <a:picLocks noChangeAspect="1"/>
          </p:cNvPicPr>
          <p:nvPr/>
        </p:nvPicPr>
        <p:blipFill>
          <a:blip r:embed="rId2"/>
          <a:stretch>
            <a:fillRect/>
          </a:stretch>
        </p:blipFill>
        <p:spPr>
          <a:xfrm>
            <a:off x="0" y="734454"/>
            <a:ext cx="12192000" cy="2472906"/>
          </a:xfrm>
          <a:prstGeom prst="rect">
            <a:avLst/>
          </a:prstGeom>
        </p:spPr>
      </p:pic>
      <p:pic>
        <p:nvPicPr>
          <p:cNvPr id="10" name="Picture 9">
            <a:extLst>
              <a:ext uri="{FF2B5EF4-FFF2-40B4-BE49-F238E27FC236}">
                <a16:creationId xmlns:a16="http://schemas.microsoft.com/office/drawing/2014/main" id="{3C01B5D6-9858-AC59-77B3-91AFDCF7B6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3536" y="3255486"/>
            <a:ext cx="3309957" cy="3309957"/>
          </a:xfrm>
          <a:prstGeom prst="rect">
            <a:avLst/>
          </a:prstGeom>
        </p:spPr>
      </p:pic>
      <p:pic>
        <p:nvPicPr>
          <p:cNvPr id="11" name="Picture 10">
            <a:extLst>
              <a:ext uri="{FF2B5EF4-FFF2-40B4-BE49-F238E27FC236}">
                <a16:creationId xmlns:a16="http://schemas.microsoft.com/office/drawing/2014/main" id="{0B24A5B6-003D-6117-CB48-8429207A1E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7203" y="3956489"/>
            <a:ext cx="2746566" cy="1907948"/>
          </a:xfrm>
          <a:prstGeom prst="rect">
            <a:avLst/>
          </a:prstGeom>
        </p:spPr>
      </p:pic>
      <p:pic>
        <p:nvPicPr>
          <p:cNvPr id="37890" name="Picture 2" descr="Nyan Cat | Know Your Meme">
            <a:extLst>
              <a:ext uri="{FF2B5EF4-FFF2-40B4-BE49-F238E27FC236}">
                <a16:creationId xmlns:a16="http://schemas.microsoft.com/office/drawing/2014/main" id="{782A6317-5A18-0CCC-9705-C30F53EEF5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507" y="3563945"/>
            <a:ext cx="4798929" cy="2693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028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14EC-8CFD-5586-0DC2-3E4188BA04AB}"/>
              </a:ext>
            </a:extLst>
          </p:cNvPr>
          <p:cNvSpPr>
            <a:spLocks noGrp="1"/>
          </p:cNvSpPr>
          <p:nvPr>
            <p:ph type="title"/>
          </p:nvPr>
        </p:nvSpPr>
        <p:spPr>
          <a:xfrm>
            <a:off x="838200" y="88398"/>
            <a:ext cx="10515600" cy="1325563"/>
          </a:xfrm>
        </p:spPr>
        <p:txBody>
          <a:bodyPr/>
          <a:lstStyle/>
          <a:p>
            <a:r>
              <a:rPr lang="en-US" dirty="0"/>
              <a:t>Networking 101</a:t>
            </a:r>
          </a:p>
        </p:txBody>
      </p:sp>
      <p:sp>
        <p:nvSpPr>
          <p:cNvPr id="5" name="TextBox 4">
            <a:extLst>
              <a:ext uri="{FF2B5EF4-FFF2-40B4-BE49-F238E27FC236}">
                <a16:creationId xmlns:a16="http://schemas.microsoft.com/office/drawing/2014/main" id="{B3597611-F3B5-19AB-5BA9-781619EEE695}"/>
              </a:ext>
            </a:extLst>
          </p:cNvPr>
          <p:cNvSpPr txBox="1"/>
          <p:nvPr/>
        </p:nvSpPr>
        <p:spPr>
          <a:xfrm>
            <a:off x="332874" y="1216106"/>
            <a:ext cx="11526252" cy="2031325"/>
          </a:xfrm>
          <a:prstGeom prst="rect">
            <a:avLst/>
          </a:prstGeom>
          <a:noFill/>
        </p:spPr>
        <p:txBody>
          <a:bodyPr wrap="square">
            <a:spAutoFit/>
          </a:bodyPr>
          <a:lstStyle/>
          <a:p>
            <a:r>
              <a:rPr lang="en-NZ" b="0" i="0" dirty="0">
                <a:solidFill>
                  <a:srgbClr val="222222"/>
                </a:solidFill>
                <a:effectLst/>
                <a:latin typeface="-apple-system"/>
              </a:rPr>
              <a:t>The TCP/IP relationship is similar to sending someone a message written on a puzzle through the mail. The message is written down and the puzzle is broken into pieces. Each piece then can travel through a different postal route, some of which take longer than others. When the puzzle pieces arrive after traversing their different paths, the pieces may be out of order. The Internet Protocol makes sure the pieces arrive at their destination address. The TCP protocol can be thought of as the puzzle assembler on the other side who puts the pieces together in the right order, asks for missing pieces to be resent, and lets the sender know the puzzle has been received. TCP maintains the connection with the sender from before the first puzzle piece is sent to after the final piece is sent.</a:t>
            </a:r>
            <a:endParaRPr lang="en-US" dirty="0"/>
          </a:p>
        </p:txBody>
      </p:sp>
      <p:sp>
        <p:nvSpPr>
          <p:cNvPr id="4" name="TextBox 3">
            <a:extLst>
              <a:ext uri="{FF2B5EF4-FFF2-40B4-BE49-F238E27FC236}">
                <a16:creationId xmlns:a16="http://schemas.microsoft.com/office/drawing/2014/main" id="{0B155D48-F071-7309-7545-1B666C6A2E4A}"/>
              </a:ext>
            </a:extLst>
          </p:cNvPr>
          <p:cNvSpPr txBox="1"/>
          <p:nvPr/>
        </p:nvSpPr>
        <p:spPr>
          <a:xfrm>
            <a:off x="8903369" y="6611779"/>
            <a:ext cx="3288631" cy="246221"/>
          </a:xfrm>
          <a:prstGeom prst="rect">
            <a:avLst/>
          </a:prstGeom>
          <a:noFill/>
        </p:spPr>
        <p:txBody>
          <a:bodyPr wrap="square">
            <a:spAutoFit/>
          </a:bodyPr>
          <a:lstStyle/>
          <a:p>
            <a:r>
              <a:rPr lang="en-US" sz="1000" dirty="0"/>
              <a:t>https://</a:t>
            </a:r>
            <a:r>
              <a:rPr lang="en-US" sz="1000" dirty="0" err="1"/>
              <a:t>www.cloudflare.com</a:t>
            </a:r>
            <a:r>
              <a:rPr lang="en-US" sz="1000" dirty="0"/>
              <a:t>/learning/</a:t>
            </a:r>
            <a:r>
              <a:rPr lang="en-US" sz="1000" dirty="0" err="1"/>
              <a:t>ddos</a:t>
            </a:r>
            <a:r>
              <a:rPr lang="en-US" sz="1000" dirty="0"/>
              <a:t>/glossary/</a:t>
            </a:r>
            <a:r>
              <a:rPr lang="en-US" sz="1000" dirty="0" err="1"/>
              <a:t>tcp-ip</a:t>
            </a:r>
            <a:r>
              <a:rPr lang="en-US" sz="1000" dirty="0"/>
              <a:t>/</a:t>
            </a:r>
          </a:p>
        </p:txBody>
      </p:sp>
      <p:pic>
        <p:nvPicPr>
          <p:cNvPr id="6" name="Picture 2" descr="6 Reasons Why Jigsaw Puzzles are Important - MasterPieces Puzzle Company">
            <a:extLst>
              <a:ext uri="{FF2B5EF4-FFF2-40B4-BE49-F238E27FC236}">
                <a16:creationId xmlns:a16="http://schemas.microsoft.com/office/drawing/2014/main" id="{A5BB7FC0-E231-5A8B-C081-C5391D9A61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374403"/>
            <a:ext cx="5546558" cy="31214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US Postal Service Mail Holding Service Online Request">
            <a:extLst>
              <a:ext uri="{FF2B5EF4-FFF2-40B4-BE49-F238E27FC236}">
                <a16:creationId xmlns:a16="http://schemas.microsoft.com/office/drawing/2014/main" id="{FEB6A3BF-63F5-78AA-AB72-3AD5067FED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2602" y="3374403"/>
            <a:ext cx="4161198" cy="3121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713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CE7C9-139A-F344-5A3A-F4D8515783BC}"/>
              </a:ext>
            </a:extLst>
          </p:cNvPr>
          <p:cNvSpPr>
            <a:spLocks noGrp="1"/>
          </p:cNvSpPr>
          <p:nvPr>
            <p:ph type="title"/>
          </p:nvPr>
        </p:nvSpPr>
        <p:spPr/>
        <p:txBody>
          <a:bodyPr/>
          <a:lstStyle/>
          <a:p>
            <a:r>
              <a:rPr lang="en-US" dirty="0"/>
              <a:t>A history lesson – how did we get here?</a:t>
            </a:r>
          </a:p>
        </p:txBody>
      </p:sp>
      <p:pic>
        <p:nvPicPr>
          <p:cNvPr id="4" name="Content Placeholder 3">
            <a:extLst>
              <a:ext uri="{FF2B5EF4-FFF2-40B4-BE49-F238E27FC236}">
                <a16:creationId xmlns:a16="http://schemas.microsoft.com/office/drawing/2014/main" id="{082754A2-FAF4-4329-14D5-283F986885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5904" y="1825625"/>
            <a:ext cx="6640192" cy="4351338"/>
          </a:xfrm>
          <a:prstGeom prst="rect">
            <a:avLst/>
          </a:prstGeom>
        </p:spPr>
      </p:pic>
    </p:spTree>
    <p:extLst>
      <p:ext uri="{BB962C8B-B14F-4D97-AF65-F5344CB8AC3E}">
        <p14:creationId xmlns:p14="http://schemas.microsoft.com/office/powerpoint/2010/main" val="1272315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816F8276-8AE3-8A48-A03F-17C66C54B220}"/>
              </a:ext>
            </a:extLst>
          </p:cNvPr>
          <p:cNvPicPr>
            <a:picLocks noChangeAspect="1"/>
          </p:cNvPicPr>
          <p:nvPr/>
        </p:nvPicPr>
        <p:blipFill>
          <a:blip r:embed="rId2"/>
          <a:stretch>
            <a:fillRect/>
          </a:stretch>
        </p:blipFill>
        <p:spPr>
          <a:xfrm>
            <a:off x="1638657" y="95874"/>
            <a:ext cx="8914685" cy="6382914"/>
          </a:xfrm>
          <a:prstGeom prst="rect">
            <a:avLst/>
          </a:prstGeom>
        </p:spPr>
      </p:pic>
      <p:sp>
        <p:nvSpPr>
          <p:cNvPr id="7" name="Rectangle 6">
            <a:extLst>
              <a:ext uri="{FF2B5EF4-FFF2-40B4-BE49-F238E27FC236}">
                <a16:creationId xmlns:a16="http://schemas.microsoft.com/office/drawing/2014/main" id="{EA81927F-9D3B-5846-BA00-6D320456A2AE}"/>
              </a:ext>
            </a:extLst>
          </p:cNvPr>
          <p:cNvSpPr/>
          <p:nvPr/>
        </p:nvSpPr>
        <p:spPr>
          <a:xfrm>
            <a:off x="18960" y="6596390"/>
            <a:ext cx="12192000" cy="261610"/>
          </a:xfrm>
          <a:prstGeom prst="rect">
            <a:avLst/>
          </a:prstGeom>
        </p:spPr>
        <p:txBody>
          <a:bodyPr wrap="square">
            <a:spAutoFit/>
          </a:bodyPr>
          <a:lstStyle/>
          <a:p>
            <a:pPr algn="ctr"/>
            <a:r>
              <a:rPr lang="en-US" sz="1100" dirty="0"/>
              <a:t>By ARPANET - The Computer History Museum ([1]), en:File:Arpnet-map-march-1977.png, Public Domain, https://</a:t>
            </a:r>
            <a:r>
              <a:rPr lang="en-US" sz="1100" dirty="0" err="1"/>
              <a:t>commons.wikimedia.org</a:t>
            </a:r>
            <a:r>
              <a:rPr lang="en-US" sz="1100" dirty="0"/>
              <a:t>/w/</a:t>
            </a:r>
            <a:r>
              <a:rPr lang="en-US" sz="1100" dirty="0" err="1"/>
              <a:t>index.php?curid</a:t>
            </a:r>
            <a:r>
              <a:rPr lang="en-US" sz="1100" dirty="0"/>
              <a:t>=9990864</a:t>
            </a:r>
          </a:p>
        </p:txBody>
      </p:sp>
    </p:spTree>
    <p:extLst>
      <p:ext uri="{BB962C8B-B14F-4D97-AF65-F5344CB8AC3E}">
        <p14:creationId xmlns:p14="http://schemas.microsoft.com/office/powerpoint/2010/main" val="3566119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9098" y="1287784"/>
            <a:ext cx="8273804" cy="5205762"/>
          </a:xfrm>
          <a:prstGeom prst="rect">
            <a:avLst/>
          </a:prstGeom>
        </p:spPr>
      </p:pic>
      <p:sp>
        <p:nvSpPr>
          <p:cNvPr id="6" name="Rectangle 5">
            <a:extLst>
              <a:ext uri="{FF2B5EF4-FFF2-40B4-BE49-F238E27FC236}">
                <a16:creationId xmlns:a16="http://schemas.microsoft.com/office/drawing/2014/main" id="{DC09877A-B5A0-484B-BD73-28DF99172617}"/>
              </a:ext>
            </a:extLst>
          </p:cNvPr>
          <p:cNvSpPr/>
          <p:nvPr/>
        </p:nvSpPr>
        <p:spPr>
          <a:xfrm>
            <a:off x="169572" y="291853"/>
            <a:ext cx="11852856" cy="923330"/>
          </a:xfrm>
          <a:prstGeom prst="rect">
            <a:avLst/>
          </a:prstGeom>
        </p:spPr>
        <p:txBody>
          <a:bodyPr wrap="square">
            <a:spAutoFit/>
          </a:bodyPr>
          <a:lstStyle/>
          <a:p>
            <a:pPr algn="ctr"/>
            <a:r>
              <a:rPr lang="en-NZ" dirty="0">
                <a:solidFill>
                  <a:srgbClr val="222222"/>
                </a:solidFill>
                <a:latin typeface="Arial" panose="020B0604020202020204" pitchFamily="34" charset="0"/>
              </a:rPr>
              <a:t>The goal was to exploit new computer technologies to meet the needs of military command and control against nuclear threats, achieve survivable control of US nuclear forces, and improve military tactical and management decision making.</a:t>
            </a:r>
            <a:endParaRPr lang="en-US" dirty="0"/>
          </a:p>
        </p:txBody>
      </p:sp>
      <p:sp>
        <p:nvSpPr>
          <p:cNvPr id="7" name="Rectangle 6">
            <a:extLst>
              <a:ext uri="{FF2B5EF4-FFF2-40B4-BE49-F238E27FC236}">
                <a16:creationId xmlns:a16="http://schemas.microsoft.com/office/drawing/2014/main" id="{A75CBF02-78F3-DD41-98EF-1E478D4293D6}"/>
              </a:ext>
            </a:extLst>
          </p:cNvPr>
          <p:cNvSpPr/>
          <p:nvPr/>
        </p:nvSpPr>
        <p:spPr>
          <a:xfrm>
            <a:off x="9810237" y="935900"/>
            <a:ext cx="1973104" cy="369332"/>
          </a:xfrm>
          <a:prstGeom prst="rect">
            <a:avLst/>
          </a:prstGeom>
        </p:spPr>
        <p:txBody>
          <a:bodyPr wrap="none">
            <a:spAutoFit/>
          </a:bodyPr>
          <a:lstStyle/>
          <a:p>
            <a:r>
              <a:rPr lang="en-NZ" dirty="0">
                <a:solidFill>
                  <a:srgbClr val="000000"/>
                </a:solidFill>
                <a:latin typeface="Linux Libertine"/>
              </a:rPr>
              <a:t>Stephen J. Lukasik</a:t>
            </a:r>
            <a:endParaRPr lang="en-NZ" b="0" i="0" dirty="0">
              <a:solidFill>
                <a:srgbClr val="000000"/>
              </a:solidFill>
              <a:effectLst/>
              <a:latin typeface="Linux Libertine"/>
            </a:endParaRPr>
          </a:p>
        </p:txBody>
      </p:sp>
      <p:sp>
        <p:nvSpPr>
          <p:cNvPr id="8" name="Rectangle 7">
            <a:extLst>
              <a:ext uri="{FF2B5EF4-FFF2-40B4-BE49-F238E27FC236}">
                <a16:creationId xmlns:a16="http://schemas.microsoft.com/office/drawing/2014/main" id="{9A6E6D6C-7A3F-DD46-9D14-4624BDF9BFD1}"/>
              </a:ext>
            </a:extLst>
          </p:cNvPr>
          <p:cNvSpPr/>
          <p:nvPr/>
        </p:nvSpPr>
        <p:spPr>
          <a:xfrm>
            <a:off x="0" y="6566147"/>
            <a:ext cx="12192000" cy="246221"/>
          </a:xfrm>
          <a:prstGeom prst="rect">
            <a:avLst/>
          </a:prstGeom>
        </p:spPr>
        <p:txBody>
          <a:bodyPr wrap="square">
            <a:spAutoFit/>
          </a:bodyPr>
          <a:lstStyle/>
          <a:p>
            <a:pPr algn="ctr"/>
            <a:r>
              <a:rPr lang="en-NZ" sz="1000" dirty="0">
                <a:solidFill>
                  <a:srgbClr val="222222"/>
                </a:solidFill>
                <a:latin typeface="Arial" panose="020B0604020202020204" pitchFamily="34" charset="0"/>
              </a:rPr>
              <a:t>Lukasik, Stephen J. (2011). "Why the Arpanet Was Built". </a:t>
            </a:r>
            <a:r>
              <a:rPr lang="en-NZ" sz="1000" i="1" dirty="0">
                <a:solidFill>
                  <a:srgbClr val="222222"/>
                </a:solidFill>
                <a:latin typeface="Arial" panose="020B0604020202020204" pitchFamily="34" charset="0"/>
              </a:rPr>
              <a:t>IEEE Annals of the History of Computing</a:t>
            </a:r>
            <a:r>
              <a:rPr lang="en-NZ" sz="1000" dirty="0">
                <a:solidFill>
                  <a:srgbClr val="222222"/>
                </a:solidFill>
                <a:latin typeface="Arial" panose="020B0604020202020204" pitchFamily="34" charset="0"/>
              </a:rPr>
              <a:t>. </a:t>
            </a:r>
            <a:r>
              <a:rPr lang="en-NZ" sz="1000" b="1" dirty="0">
                <a:solidFill>
                  <a:srgbClr val="222222"/>
                </a:solidFill>
                <a:latin typeface="Arial" panose="020B0604020202020204" pitchFamily="34" charset="0"/>
              </a:rPr>
              <a:t>33</a:t>
            </a:r>
            <a:r>
              <a:rPr lang="en-NZ" sz="1000" dirty="0">
                <a:solidFill>
                  <a:srgbClr val="222222"/>
                </a:solidFill>
                <a:latin typeface="Arial" panose="020B0604020202020204" pitchFamily="34" charset="0"/>
              </a:rPr>
              <a:t> (3): 4–20. </a:t>
            </a:r>
            <a:r>
              <a:rPr lang="en-NZ" sz="1000" dirty="0">
                <a:solidFill>
                  <a:srgbClr val="0B0080"/>
                </a:solidFill>
                <a:latin typeface="Arial" panose="020B0604020202020204" pitchFamily="34" charset="0"/>
                <a:hlinkClick r:id="rId4" tooltip="Digital object identifier"/>
              </a:rPr>
              <a:t>doi</a:t>
            </a:r>
            <a:r>
              <a:rPr lang="en-NZ" sz="1000" dirty="0">
                <a:solidFill>
                  <a:srgbClr val="222222"/>
                </a:solidFill>
                <a:latin typeface="Arial" panose="020B0604020202020204" pitchFamily="34" charset="0"/>
              </a:rPr>
              <a:t>:</a:t>
            </a:r>
            <a:r>
              <a:rPr lang="en-NZ" sz="1000" dirty="0">
                <a:solidFill>
                  <a:srgbClr val="663366"/>
                </a:solidFill>
                <a:latin typeface="Arial" panose="020B0604020202020204" pitchFamily="34" charset="0"/>
                <a:hlinkClick r:id="rId5"/>
              </a:rPr>
              <a:t>10.1109/MAHC.2010.11</a:t>
            </a:r>
            <a:endParaRPr lang="en-US" sz="1000" dirty="0"/>
          </a:p>
        </p:txBody>
      </p:sp>
    </p:spTree>
    <p:extLst>
      <p:ext uri="{BB962C8B-B14F-4D97-AF65-F5344CB8AC3E}">
        <p14:creationId xmlns:p14="http://schemas.microsoft.com/office/powerpoint/2010/main" val="12193183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CE7C9-139A-F344-5A3A-F4D8515783BC}"/>
              </a:ext>
            </a:extLst>
          </p:cNvPr>
          <p:cNvSpPr>
            <a:spLocks noGrp="1"/>
          </p:cNvSpPr>
          <p:nvPr>
            <p:ph type="title"/>
          </p:nvPr>
        </p:nvSpPr>
        <p:spPr/>
        <p:txBody>
          <a:bodyPr/>
          <a:lstStyle/>
          <a:p>
            <a:r>
              <a:rPr lang="en-US" dirty="0"/>
              <a:t>A history lesson – how did we get here?</a:t>
            </a:r>
          </a:p>
        </p:txBody>
      </p:sp>
      <p:sp>
        <p:nvSpPr>
          <p:cNvPr id="5" name="Content Placeholder 4">
            <a:extLst>
              <a:ext uri="{FF2B5EF4-FFF2-40B4-BE49-F238E27FC236}">
                <a16:creationId xmlns:a16="http://schemas.microsoft.com/office/drawing/2014/main" id="{5A519FBF-CC48-7646-6495-558C6D8548E0}"/>
              </a:ext>
            </a:extLst>
          </p:cNvPr>
          <p:cNvSpPr>
            <a:spLocks noGrp="1"/>
          </p:cNvSpPr>
          <p:nvPr>
            <p:ph idx="1"/>
          </p:nvPr>
        </p:nvSpPr>
        <p:spPr/>
        <p:txBody>
          <a:bodyPr/>
          <a:lstStyle/>
          <a:p>
            <a:r>
              <a:rPr lang="en-US" dirty="0"/>
              <a:t>Survivable</a:t>
            </a:r>
          </a:p>
          <a:p>
            <a:r>
              <a:rPr lang="en-US" dirty="0"/>
              <a:t>Resilient </a:t>
            </a:r>
          </a:p>
          <a:p>
            <a:r>
              <a:rPr lang="en-US" dirty="0"/>
              <a:t>Decentralized</a:t>
            </a:r>
          </a:p>
          <a:p>
            <a:r>
              <a:rPr lang="en-US" dirty="0"/>
              <a:t>Fault tolerant </a:t>
            </a:r>
          </a:p>
          <a:p>
            <a:endParaRPr lang="en-US" dirty="0"/>
          </a:p>
        </p:txBody>
      </p:sp>
    </p:spTree>
    <p:extLst>
      <p:ext uri="{BB962C8B-B14F-4D97-AF65-F5344CB8AC3E}">
        <p14:creationId xmlns:p14="http://schemas.microsoft.com/office/powerpoint/2010/main" val="2245764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D27D7-273C-D25B-3912-31DECF89B53D}"/>
              </a:ext>
            </a:extLst>
          </p:cNvPr>
          <p:cNvSpPr>
            <a:spLocks noGrp="1"/>
          </p:cNvSpPr>
          <p:nvPr>
            <p:ph type="title"/>
          </p:nvPr>
        </p:nvSpPr>
        <p:spPr/>
        <p:txBody>
          <a:bodyPr/>
          <a:lstStyle/>
          <a:p>
            <a:r>
              <a:rPr lang="en-US" dirty="0"/>
              <a:t>Why this works well for the “internet”</a:t>
            </a:r>
          </a:p>
        </p:txBody>
      </p:sp>
      <p:sp>
        <p:nvSpPr>
          <p:cNvPr id="3" name="Content Placeholder 2">
            <a:extLst>
              <a:ext uri="{FF2B5EF4-FFF2-40B4-BE49-F238E27FC236}">
                <a16:creationId xmlns:a16="http://schemas.microsoft.com/office/drawing/2014/main" id="{8A4C83A8-E742-7175-1CC7-FC200803CDF2}"/>
              </a:ext>
            </a:extLst>
          </p:cNvPr>
          <p:cNvSpPr>
            <a:spLocks noGrp="1"/>
          </p:cNvSpPr>
          <p:nvPr>
            <p:ph idx="1"/>
          </p:nvPr>
        </p:nvSpPr>
        <p:spPr/>
        <p:txBody>
          <a:bodyPr/>
          <a:lstStyle/>
          <a:p>
            <a:r>
              <a:rPr lang="en-US" dirty="0"/>
              <a:t>Decentralized </a:t>
            </a:r>
          </a:p>
          <a:p>
            <a:r>
              <a:rPr lang="en-US" dirty="0"/>
              <a:t>Fault tolerant</a:t>
            </a:r>
          </a:p>
          <a:p>
            <a:r>
              <a:rPr lang="en-US" dirty="0"/>
              <a:t>Delay not problem for most</a:t>
            </a:r>
          </a:p>
          <a:p>
            <a:r>
              <a:rPr lang="en-US" dirty="0"/>
              <a:t>Precision not required</a:t>
            </a:r>
          </a:p>
          <a:p>
            <a:r>
              <a:rPr lang="en-US" dirty="0"/>
              <a:t>Consume vs publish</a:t>
            </a:r>
          </a:p>
          <a:p>
            <a:r>
              <a:rPr lang="en-US" dirty="0"/>
              <a:t>CDN (Content Delivery Network)</a:t>
            </a:r>
          </a:p>
          <a:p>
            <a:r>
              <a:rPr lang="en-US" dirty="0"/>
              <a:t>Profit!</a:t>
            </a:r>
          </a:p>
        </p:txBody>
      </p:sp>
      <p:sp>
        <p:nvSpPr>
          <p:cNvPr id="4" name="TextBox 3">
            <a:extLst>
              <a:ext uri="{FF2B5EF4-FFF2-40B4-BE49-F238E27FC236}">
                <a16:creationId xmlns:a16="http://schemas.microsoft.com/office/drawing/2014/main" id="{C6DF53FF-D924-8C3E-9FBC-D34E76C7C5C1}"/>
              </a:ext>
            </a:extLst>
          </p:cNvPr>
          <p:cNvSpPr txBox="1"/>
          <p:nvPr/>
        </p:nvSpPr>
        <p:spPr>
          <a:xfrm>
            <a:off x="7083542" y="1573509"/>
            <a:ext cx="3826560" cy="646331"/>
          </a:xfrm>
          <a:prstGeom prst="rect">
            <a:avLst/>
          </a:prstGeom>
          <a:noFill/>
        </p:spPr>
        <p:txBody>
          <a:bodyPr wrap="none" rtlCol="0">
            <a:spAutoFit/>
          </a:bodyPr>
          <a:lstStyle/>
          <a:p>
            <a:r>
              <a:rPr lang="en-US" sz="3600" dirty="0"/>
              <a:t>Think “lots of little”</a:t>
            </a:r>
          </a:p>
        </p:txBody>
      </p:sp>
      <p:pic>
        <p:nvPicPr>
          <p:cNvPr id="17410" name="Picture 2" descr="Getting Too Much PCH Mail? Here's How to Unsubscribe">
            <a:extLst>
              <a:ext uri="{FF2B5EF4-FFF2-40B4-BE49-F238E27FC236}">
                <a16:creationId xmlns:a16="http://schemas.microsoft.com/office/drawing/2014/main" id="{79A82881-67A1-2BC7-B43F-C90480B99B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1908" y="2102661"/>
            <a:ext cx="6189829" cy="4641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66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31F6C-62D3-C0BC-89DC-1A05AB44B93C}"/>
              </a:ext>
            </a:extLst>
          </p:cNvPr>
          <p:cNvSpPr>
            <a:spLocks noGrp="1"/>
          </p:cNvSpPr>
          <p:nvPr>
            <p:ph type="title"/>
          </p:nvPr>
        </p:nvSpPr>
        <p:spPr/>
        <p:txBody>
          <a:bodyPr/>
          <a:lstStyle/>
          <a:p>
            <a:r>
              <a:rPr lang="en-US" dirty="0"/>
              <a:t>Why this does not work well for research data</a:t>
            </a:r>
          </a:p>
        </p:txBody>
      </p:sp>
      <p:sp>
        <p:nvSpPr>
          <p:cNvPr id="3" name="Content Placeholder 2">
            <a:extLst>
              <a:ext uri="{FF2B5EF4-FFF2-40B4-BE49-F238E27FC236}">
                <a16:creationId xmlns:a16="http://schemas.microsoft.com/office/drawing/2014/main" id="{C8BA3EBF-ED9F-2F6A-366D-C05B6A2FC151}"/>
              </a:ext>
            </a:extLst>
          </p:cNvPr>
          <p:cNvSpPr>
            <a:spLocks noGrp="1"/>
          </p:cNvSpPr>
          <p:nvPr>
            <p:ph idx="1"/>
          </p:nvPr>
        </p:nvSpPr>
        <p:spPr/>
        <p:txBody>
          <a:bodyPr/>
          <a:lstStyle/>
          <a:p>
            <a:r>
              <a:rPr lang="en-US" dirty="0"/>
              <a:t>Decentralized </a:t>
            </a:r>
          </a:p>
          <a:p>
            <a:r>
              <a:rPr lang="en-US" i="1" dirty="0"/>
              <a:t>Not</a:t>
            </a:r>
            <a:r>
              <a:rPr lang="en-US" dirty="0"/>
              <a:t> Fault tolerant</a:t>
            </a:r>
          </a:p>
          <a:p>
            <a:r>
              <a:rPr lang="en-US" dirty="0"/>
              <a:t>Delay </a:t>
            </a:r>
            <a:r>
              <a:rPr lang="en-US" strike="sngStrike" dirty="0"/>
              <a:t>not</a:t>
            </a:r>
            <a:r>
              <a:rPr lang="en-US" dirty="0"/>
              <a:t> </a:t>
            </a:r>
            <a:r>
              <a:rPr lang="en-US" i="1" dirty="0"/>
              <a:t>is</a:t>
            </a:r>
            <a:r>
              <a:rPr lang="en-US" dirty="0"/>
              <a:t> problem for most</a:t>
            </a:r>
          </a:p>
          <a:p>
            <a:r>
              <a:rPr lang="en-US" dirty="0"/>
              <a:t>Precision </a:t>
            </a:r>
            <a:r>
              <a:rPr lang="en-US" strike="sngStrike" dirty="0"/>
              <a:t>not</a:t>
            </a:r>
            <a:r>
              <a:rPr lang="en-US" dirty="0"/>
              <a:t> </a:t>
            </a:r>
            <a:r>
              <a:rPr lang="en-US" i="1" dirty="0"/>
              <a:t>is</a:t>
            </a:r>
            <a:r>
              <a:rPr lang="en-US" dirty="0"/>
              <a:t> required</a:t>
            </a:r>
          </a:p>
          <a:p>
            <a:r>
              <a:rPr lang="en-US" dirty="0"/>
              <a:t>Consume vs publish</a:t>
            </a:r>
          </a:p>
          <a:p>
            <a:r>
              <a:rPr lang="en-US" strike="sngStrike" dirty="0"/>
              <a:t>CDN (Content Delivery Network)</a:t>
            </a:r>
          </a:p>
          <a:p>
            <a:r>
              <a:rPr lang="en-US" strike="sngStrike" dirty="0"/>
              <a:t>Profit!</a:t>
            </a:r>
          </a:p>
        </p:txBody>
      </p:sp>
      <p:sp>
        <p:nvSpPr>
          <p:cNvPr id="4" name="TextBox 3">
            <a:extLst>
              <a:ext uri="{FF2B5EF4-FFF2-40B4-BE49-F238E27FC236}">
                <a16:creationId xmlns:a16="http://schemas.microsoft.com/office/drawing/2014/main" id="{E206BED1-21D2-DC7A-B75F-FD472051B4D9}"/>
              </a:ext>
            </a:extLst>
          </p:cNvPr>
          <p:cNvSpPr txBox="1"/>
          <p:nvPr/>
        </p:nvSpPr>
        <p:spPr>
          <a:xfrm>
            <a:off x="7083542" y="1573509"/>
            <a:ext cx="3802003" cy="646331"/>
          </a:xfrm>
          <a:prstGeom prst="rect">
            <a:avLst/>
          </a:prstGeom>
          <a:noFill/>
        </p:spPr>
        <p:txBody>
          <a:bodyPr wrap="none" rtlCol="0">
            <a:spAutoFit/>
          </a:bodyPr>
          <a:lstStyle/>
          <a:p>
            <a:r>
              <a:rPr lang="en-US" sz="3600" dirty="0"/>
              <a:t>Think “fewer large”</a:t>
            </a:r>
          </a:p>
        </p:txBody>
      </p:sp>
      <p:pic>
        <p:nvPicPr>
          <p:cNvPr id="19458" name="Picture 2" descr="Oversize Load Trucks - Turning 90 Degrees #2 - YouTube">
            <a:extLst>
              <a:ext uri="{FF2B5EF4-FFF2-40B4-BE49-F238E27FC236}">
                <a16:creationId xmlns:a16="http://schemas.microsoft.com/office/drawing/2014/main" id="{BCB0A64F-B5A7-C1EF-AC4E-699771E881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1178" y="2586170"/>
            <a:ext cx="5732379" cy="3224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8814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ECF5CE2-E281-4708-DAB4-8896C9F09AB7}"/>
              </a:ext>
            </a:extLst>
          </p:cNvPr>
          <p:cNvSpPr>
            <a:spLocks noGrp="1"/>
          </p:cNvSpPr>
          <p:nvPr>
            <p:ph type="title"/>
          </p:nvPr>
        </p:nvSpPr>
        <p:spPr/>
        <p:txBody>
          <a:bodyPr/>
          <a:lstStyle/>
          <a:p>
            <a:r>
              <a:rPr lang="en-US" dirty="0"/>
              <a:t>The big three…</a:t>
            </a:r>
          </a:p>
        </p:txBody>
      </p:sp>
      <p:sp>
        <p:nvSpPr>
          <p:cNvPr id="9" name="TextBox 8">
            <a:extLst>
              <a:ext uri="{FF2B5EF4-FFF2-40B4-BE49-F238E27FC236}">
                <a16:creationId xmlns:a16="http://schemas.microsoft.com/office/drawing/2014/main" id="{3FB108FA-80A0-DB02-C42D-435FA196E161}"/>
              </a:ext>
            </a:extLst>
          </p:cNvPr>
          <p:cNvSpPr txBox="1"/>
          <p:nvPr/>
        </p:nvSpPr>
        <p:spPr>
          <a:xfrm>
            <a:off x="953503" y="1340488"/>
            <a:ext cx="7397416" cy="1569660"/>
          </a:xfrm>
          <a:prstGeom prst="rect">
            <a:avLst/>
          </a:prstGeom>
          <a:noFill/>
        </p:spPr>
        <p:txBody>
          <a:bodyPr wrap="square">
            <a:spAutoFit/>
          </a:bodyPr>
          <a:lstStyle/>
          <a:p>
            <a:pPr marL="285750" indent="-285750">
              <a:buFont typeface="Arial" panose="020B0604020202020204" pitchFamily="34" charset="0"/>
              <a:buChar char="•"/>
            </a:pPr>
            <a:r>
              <a:rPr lang="en-NZ" sz="3200" b="0" i="0" dirty="0">
                <a:solidFill>
                  <a:srgbClr val="000000"/>
                </a:solidFill>
                <a:effectLst/>
                <a:latin typeface="Open Sans" panose="020B0606030504020204" pitchFamily="34" charset="0"/>
              </a:rPr>
              <a:t>Packet loss</a:t>
            </a:r>
            <a:endParaRPr lang="en-NZ" sz="3200" dirty="0">
              <a:solidFill>
                <a:srgbClr val="000000"/>
              </a:solidFill>
              <a:latin typeface="Open Sans" panose="020B0606030504020204" pitchFamily="34" charset="0"/>
            </a:endParaRPr>
          </a:p>
          <a:p>
            <a:pPr marL="285750" indent="-285750">
              <a:buFont typeface="Arial" panose="020B0604020202020204" pitchFamily="34" charset="0"/>
              <a:buChar char="•"/>
            </a:pPr>
            <a:r>
              <a:rPr lang="en-NZ" sz="3200" dirty="0">
                <a:solidFill>
                  <a:srgbClr val="000000"/>
                </a:solidFill>
                <a:latin typeface="Open Sans" panose="020B0606030504020204" pitchFamily="34" charset="0"/>
              </a:rPr>
              <a:t>L</a:t>
            </a:r>
            <a:r>
              <a:rPr lang="en-NZ" sz="3200" b="0" i="0" dirty="0">
                <a:solidFill>
                  <a:srgbClr val="000000"/>
                </a:solidFill>
                <a:effectLst/>
                <a:latin typeface="Open Sans" panose="020B0606030504020204" pitchFamily="34" charset="0"/>
              </a:rPr>
              <a:t>atency (or RTT -Round Trip Time)</a:t>
            </a:r>
          </a:p>
          <a:p>
            <a:pPr marL="285750" indent="-285750">
              <a:buFont typeface="Arial" panose="020B0604020202020204" pitchFamily="34" charset="0"/>
              <a:buChar char="•"/>
            </a:pPr>
            <a:r>
              <a:rPr lang="en-NZ" sz="3200" dirty="0">
                <a:solidFill>
                  <a:srgbClr val="000000"/>
                </a:solidFill>
                <a:latin typeface="Open Sans" panose="020B0606030504020204" pitchFamily="34" charset="0"/>
              </a:rPr>
              <a:t>B</a:t>
            </a:r>
            <a:r>
              <a:rPr lang="en-NZ" sz="3200" b="0" i="0" dirty="0">
                <a:solidFill>
                  <a:srgbClr val="000000"/>
                </a:solidFill>
                <a:effectLst/>
                <a:latin typeface="Open Sans" panose="020B0606030504020204" pitchFamily="34" charset="0"/>
              </a:rPr>
              <a:t>uffer/window size</a:t>
            </a:r>
            <a:endParaRPr lang="en-US" sz="3200" dirty="0"/>
          </a:p>
        </p:txBody>
      </p:sp>
      <p:pic>
        <p:nvPicPr>
          <p:cNvPr id="13" name="Picture 12">
            <a:extLst>
              <a:ext uri="{FF2B5EF4-FFF2-40B4-BE49-F238E27FC236}">
                <a16:creationId xmlns:a16="http://schemas.microsoft.com/office/drawing/2014/main" id="{E51938B4-7AAB-EFD6-3AC2-AAEB84DB0747}"/>
              </a:ext>
            </a:extLst>
          </p:cNvPr>
          <p:cNvPicPr>
            <a:picLocks noChangeAspect="1"/>
          </p:cNvPicPr>
          <p:nvPr/>
        </p:nvPicPr>
        <p:blipFill>
          <a:blip r:embed="rId2"/>
          <a:stretch>
            <a:fillRect/>
          </a:stretch>
        </p:blipFill>
        <p:spPr>
          <a:xfrm>
            <a:off x="6737685" y="2399445"/>
            <a:ext cx="5270440" cy="4374333"/>
          </a:xfrm>
          <a:prstGeom prst="rect">
            <a:avLst/>
          </a:prstGeom>
        </p:spPr>
      </p:pic>
    </p:spTree>
    <p:extLst>
      <p:ext uri="{BB962C8B-B14F-4D97-AF65-F5344CB8AC3E}">
        <p14:creationId xmlns:p14="http://schemas.microsoft.com/office/powerpoint/2010/main" val="23211101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14EC-8CFD-5586-0DC2-3E4188BA04AB}"/>
              </a:ext>
            </a:extLst>
          </p:cNvPr>
          <p:cNvSpPr>
            <a:spLocks noGrp="1"/>
          </p:cNvSpPr>
          <p:nvPr>
            <p:ph type="title"/>
          </p:nvPr>
        </p:nvSpPr>
        <p:spPr>
          <a:xfrm>
            <a:off x="838200" y="88398"/>
            <a:ext cx="10515600" cy="1325563"/>
          </a:xfrm>
        </p:spPr>
        <p:txBody>
          <a:bodyPr/>
          <a:lstStyle/>
          <a:p>
            <a:r>
              <a:rPr lang="en-US" dirty="0"/>
              <a:t>Networking 101</a:t>
            </a:r>
          </a:p>
        </p:txBody>
      </p:sp>
      <p:sp>
        <p:nvSpPr>
          <p:cNvPr id="5" name="TextBox 4">
            <a:extLst>
              <a:ext uri="{FF2B5EF4-FFF2-40B4-BE49-F238E27FC236}">
                <a16:creationId xmlns:a16="http://schemas.microsoft.com/office/drawing/2014/main" id="{B3597611-F3B5-19AB-5BA9-781619EEE695}"/>
              </a:ext>
            </a:extLst>
          </p:cNvPr>
          <p:cNvSpPr txBox="1"/>
          <p:nvPr/>
        </p:nvSpPr>
        <p:spPr>
          <a:xfrm>
            <a:off x="332874" y="1216106"/>
            <a:ext cx="11526252" cy="2031325"/>
          </a:xfrm>
          <a:prstGeom prst="rect">
            <a:avLst/>
          </a:prstGeom>
          <a:noFill/>
        </p:spPr>
        <p:txBody>
          <a:bodyPr wrap="square">
            <a:spAutoFit/>
          </a:bodyPr>
          <a:lstStyle/>
          <a:p>
            <a:r>
              <a:rPr lang="en-NZ" b="0" i="0" dirty="0">
                <a:solidFill>
                  <a:srgbClr val="222222"/>
                </a:solidFill>
                <a:effectLst/>
                <a:latin typeface="-apple-system"/>
              </a:rPr>
              <a:t>The TCP/IP relationship is similar to sending someone a message written on a puzzle through the mail. The message is written down and the puzzle is broken into pieces. Each piece then can travel through a different postal route, some of which take longer than others. When the puzzle pieces arrive after traversing their different paths, the pieces may be out of order. The Internet Protocol makes sure the pieces arrive at their destination address. The TCP protocol can be thought of as the puzzle assembler on the other side who puts the pieces together in the right order, asks for missing pieces to be resent, and lets the sender know the puzzle has been received. TCP maintains the connection with the sender from before the first puzzle piece is sent to after the final piece is sent.</a:t>
            </a:r>
            <a:endParaRPr lang="en-US" dirty="0"/>
          </a:p>
        </p:txBody>
      </p:sp>
      <p:sp>
        <p:nvSpPr>
          <p:cNvPr id="4" name="TextBox 3">
            <a:extLst>
              <a:ext uri="{FF2B5EF4-FFF2-40B4-BE49-F238E27FC236}">
                <a16:creationId xmlns:a16="http://schemas.microsoft.com/office/drawing/2014/main" id="{0B155D48-F071-7309-7545-1B666C6A2E4A}"/>
              </a:ext>
            </a:extLst>
          </p:cNvPr>
          <p:cNvSpPr txBox="1"/>
          <p:nvPr/>
        </p:nvSpPr>
        <p:spPr>
          <a:xfrm>
            <a:off x="8903369" y="6611779"/>
            <a:ext cx="3288631" cy="246221"/>
          </a:xfrm>
          <a:prstGeom prst="rect">
            <a:avLst/>
          </a:prstGeom>
          <a:noFill/>
        </p:spPr>
        <p:txBody>
          <a:bodyPr wrap="square">
            <a:spAutoFit/>
          </a:bodyPr>
          <a:lstStyle/>
          <a:p>
            <a:r>
              <a:rPr lang="en-US" sz="1000" dirty="0"/>
              <a:t>https://</a:t>
            </a:r>
            <a:r>
              <a:rPr lang="en-US" sz="1000" dirty="0" err="1"/>
              <a:t>www.cloudflare.com</a:t>
            </a:r>
            <a:r>
              <a:rPr lang="en-US" sz="1000" dirty="0"/>
              <a:t>/learning/</a:t>
            </a:r>
            <a:r>
              <a:rPr lang="en-US" sz="1000" dirty="0" err="1"/>
              <a:t>ddos</a:t>
            </a:r>
            <a:r>
              <a:rPr lang="en-US" sz="1000" dirty="0"/>
              <a:t>/glossary/</a:t>
            </a:r>
            <a:r>
              <a:rPr lang="en-US" sz="1000" dirty="0" err="1"/>
              <a:t>tcp-ip</a:t>
            </a:r>
            <a:r>
              <a:rPr lang="en-US" sz="1000" dirty="0"/>
              <a:t>/</a:t>
            </a:r>
          </a:p>
        </p:txBody>
      </p:sp>
      <p:pic>
        <p:nvPicPr>
          <p:cNvPr id="6" name="Picture 2" descr="6 Reasons Why Jigsaw Puzzles are Important - MasterPieces Puzzle Company">
            <a:extLst>
              <a:ext uri="{FF2B5EF4-FFF2-40B4-BE49-F238E27FC236}">
                <a16:creationId xmlns:a16="http://schemas.microsoft.com/office/drawing/2014/main" id="{A5BB7FC0-E231-5A8B-C081-C5391D9A61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374403"/>
            <a:ext cx="5546558" cy="31214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US Postal Service Mail Holding Service Online Request">
            <a:extLst>
              <a:ext uri="{FF2B5EF4-FFF2-40B4-BE49-F238E27FC236}">
                <a16:creationId xmlns:a16="http://schemas.microsoft.com/office/drawing/2014/main" id="{FEB6A3BF-63F5-78AA-AB72-3AD5067FED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2602" y="3374403"/>
            <a:ext cx="4161198" cy="3121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2361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ECF5CE2-E281-4708-DAB4-8896C9F09AB7}"/>
              </a:ext>
            </a:extLst>
          </p:cNvPr>
          <p:cNvSpPr>
            <a:spLocks noGrp="1"/>
          </p:cNvSpPr>
          <p:nvPr>
            <p:ph type="title"/>
          </p:nvPr>
        </p:nvSpPr>
        <p:spPr/>
        <p:txBody>
          <a:bodyPr/>
          <a:lstStyle/>
          <a:p>
            <a:r>
              <a:rPr lang="en-US" dirty="0"/>
              <a:t>The big three…</a:t>
            </a:r>
          </a:p>
        </p:txBody>
      </p:sp>
      <p:sp>
        <p:nvSpPr>
          <p:cNvPr id="9" name="TextBox 8">
            <a:extLst>
              <a:ext uri="{FF2B5EF4-FFF2-40B4-BE49-F238E27FC236}">
                <a16:creationId xmlns:a16="http://schemas.microsoft.com/office/drawing/2014/main" id="{3FB108FA-80A0-DB02-C42D-435FA196E161}"/>
              </a:ext>
            </a:extLst>
          </p:cNvPr>
          <p:cNvSpPr txBox="1"/>
          <p:nvPr/>
        </p:nvSpPr>
        <p:spPr>
          <a:xfrm>
            <a:off x="953503" y="1340488"/>
            <a:ext cx="7397416" cy="584775"/>
          </a:xfrm>
          <a:prstGeom prst="rect">
            <a:avLst/>
          </a:prstGeom>
          <a:noFill/>
        </p:spPr>
        <p:txBody>
          <a:bodyPr wrap="square">
            <a:spAutoFit/>
          </a:bodyPr>
          <a:lstStyle/>
          <a:p>
            <a:pPr marL="285750" indent="-285750">
              <a:buFont typeface="Arial" panose="020B0604020202020204" pitchFamily="34" charset="0"/>
              <a:buChar char="•"/>
            </a:pPr>
            <a:r>
              <a:rPr lang="en-NZ" sz="3200" b="0" i="0" dirty="0">
                <a:solidFill>
                  <a:srgbClr val="000000"/>
                </a:solidFill>
                <a:effectLst/>
                <a:latin typeface="Open Sans" panose="020B0606030504020204" pitchFamily="34" charset="0"/>
              </a:rPr>
              <a:t>Packet loss</a:t>
            </a:r>
            <a:endParaRPr lang="en-NZ" sz="3200" dirty="0">
              <a:solidFill>
                <a:srgbClr val="000000"/>
              </a:solidFill>
              <a:latin typeface="Open Sans" panose="020B0606030504020204" pitchFamily="34" charset="0"/>
            </a:endParaRPr>
          </a:p>
        </p:txBody>
      </p:sp>
      <p:sp>
        <p:nvSpPr>
          <p:cNvPr id="6" name="TextBox 5">
            <a:extLst>
              <a:ext uri="{FF2B5EF4-FFF2-40B4-BE49-F238E27FC236}">
                <a16:creationId xmlns:a16="http://schemas.microsoft.com/office/drawing/2014/main" id="{06633B60-C57D-890E-B217-337D3270D61B}"/>
              </a:ext>
            </a:extLst>
          </p:cNvPr>
          <p:cNvSpPr txBox="1"/>
          <p:nvPr/>
        </p:nvSpPr>
        <p:spPr>
          <a:xfrm>
            <a:off x="757989" y="2393792"/>
            <a:ext cx="10676021" cy="2308324"/>
          </a:xfrm>
          <a:prstGeom prst="rect">
            <a:avLst/>
          </a:prstGeom>
          <a:noFill/>
        </p:spPr>
        <p:txBody>
          <a:bodyPr wrap="square">
            <a:spAutoFit/>
          </a:bodyPr>
          <a:lstStyle/>
          <a:p>
            <a:r>
              <a:rPr lang="en-NZ" b="0" i="0" dirty="0">
                <a:solidFill>
                  <a:srgbClr val="000000"/>
                </a:solidFill>
                <a:effectLst/>
                <a:latin typeface="Open Sans" panose="020B0606030504020204" pitchFamily="34" charset="0"/>
              </a:rPr>
              <a:t>When TCP encounters packet loss, it backs off on its sending rate.  The mechanism for doing this is to reduce the sender's notion of the window so that it attempts to send less data.  TCP then ramps its sending rate back up again, in hopes that the loss was transitory. </a:t>
            </a:r>
            <a:br>
              <a:rPr lang="en-NZ" dirty="0"/>
            </a:br>
            <a:br>
              <a:rPr lang="en-NZ" dirty="0"/>
            </a:br>
            <a:r>
              <a:rPr lang="en-NZ" b="0" i="0" dirty="0">
                <a:solidFill>
                  <a:srgbClr val="000000"/>
                </a:solidFill>
                <a:effectLst/>
                <a:latin typeface="Open Sans" panose="020B0606030504020204" pitchFamily="34" charset="0"/>
              </a:rPr>
              <a:t>When TCP encounters loss, it has to recover - but it starts with a small window and opens it back up again over time.  The longer the latency, the longer the control loop is for doing this. So, all other things being equal, the time necessary for a TCP connection to recover from loss goes up as the round-trip time goes up.</a:t>
            </a:r>
            <a:endParaRPr lang="en-US" dirty="0"/>
          </a:p>
        </p:txBody>
      </p:sp>
      <p:sp>
        <p:nvSpPr>
          <p:cNvPr id="8" name="TextBox 7">
            <a:extLst>
              <a:ext uri="{FF2B5EF4-FFF2-40B4-BE49-F238E27FC236}">
                <a16:creationId xmlns:a16="http://schemas.microsoft.com/office/drawing/2014/main" id="{51A63F0C-E245-E4F1-BB85-6F5339E8AB08}"/>
              </a:ext>
            </a:extLst>
          </p:cNvPr>
          <p:cNvSpPr txBox="1"/>
          <p:nvPr/>
        </p:nvSpPr>
        <p:spPr>
          <a:xfrm>
            <a:off x="4223085" y="5405220"/>
            <a:ext cx="7634036" cy="1200329"/>
          </a:xfrm>
          <a:prstGeom prst="rect">
            <a:avLst/>
          </a:prstGeom>
          <a:noFill/>
        </p:spPr>
        <p:txBody>
          <a:bodyPr wrap="square">
            <a:spAutoFit/>
          </a:bodyPr>
          <a:lstStyle/>
          <a:p>
            <a:r>
              <a:rPr lang="en-NZ" b="0" i="0" dirty="0">
                <a:solidFill>
                  <a:srgbClr val="000000"/>
                </a:solidFill>
                <a:effectLst/>
                <a:latin typeface="Open Sans" panose="020B0606030504020204" pitchFamily="34" charset="0"/>
              </a:rPr>
              <a:t>This is a case where things are a lot better now than they were for many years....algorithms such as </a:t>
            </a:r>
            <a:r>
              <a:rPr lang="en-NZ" b="0" i="0" dirty="0" err="1">
                <a:solidFill>
                  <a:srgbClr val="000000"/>
                </a:solidFill>
                <a:effectLst/>
                <a:latin typeface="Open Sans" panose="020B0606030504020204" pitchFamily="34" charset="0"/>
              </a:rPr>
              <a:t>htcp</a:t>
            </a:r>
            <a:r>
              <a:rPr lang="en-NZ" b="0" i="0" dirty="0">
                <a:solidFill>
                  <a:srgbClr val="000000"/>
                </a:solidFill>
                <a:effectLst/>
                <a:latin typeface="Open Sans" panose="020B0606030504020204" pitchFamily="34" charset="0"/>
              </a:rPr>
              <a:t> and cubic are much more aggressive about ramping back up again than the old scheme (TCP Reno).</a:t>
            </a:r>
            <a:endParaRPr lang="en-US" dirty="0"/>
          </a:p>
        </p:txBody>
      </p:sp>
    </p:spTree>
    <p:extLst>
      <p:ext uri="{BB962C8B-B14F-4D97-AF65-F5344CB8AC3E}">
        <p14:creationId xmlns:p14="http://schemas.microsoft.com/office/powerpoint/2010/main" val="1782665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0FB993B-540D-B444-6171-95B704EE811D}"/>
              </a:ext>
            </a:extLst>
          </p:cNvPr>
          <p:cNvPicPr>
            <a:picLocks noChangeAspect="1"/>
          </p:cNvPicPr>
          <p:nvPr/>
        </p:nvPicPr>
        <p:blipFill>
          <a:blip r:embed="rId2"/>
          <a:stretch>
            <a:fillRect/>
          </a:stretch>
        </p:blipFill>
        <p:spPr>
          <a:xfrm>
            <a:off x="656517" y="4859332"/>
            <a:ext cx="2760214" cy="1151091"/>
          </a:xfrm>
          <a:prstGeom prst="rect">
            <a:avLst/>
          </a:prstGeom>
        </p:spPr>
      </p:pic>
      <p:pic>
        <p:nvPicPr>
          <p:cNvPr id="5" name="Picture 4">
            <a:extLst>
              <a:ext uri="{FF2B5EF4-FFF2-40B4-BE49-F238E27FC236}">
                <a16:creationId xmlns:a16="http://schemas.microsoft.com/office/drawing/2014/main" id="{3E799953-9D99-291C-AB96-4F3D73ABA9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4348" y="102287"/>
            <a:ext cx="8027652" cy="5260545"/>
          </a:xfrm>
          <a:prstGeom prst="rect">
            <a:avLst/>
          </a:prstGeom>
        </p:spPr>
      </p:pic>
      <p:pic>
        <p:nvPicPr>
          <p:cNvPr id="7" name="Picture 6">
            <a:extLst>
              <a:ext uri="{FF2B5EF4-FFF2-40B4-BE49-F238E27FC236}">
                <a16:creationId xmlns:a16="http://schemas.microsoft.com/office/drawing/2014/main" id="{60856B7A-D24D-024B-5E8C-B4BBFE7518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94682" y="5622411"/>
            <a:ext cx="1402687" cy="939800"/>
          </a:xfrm>
          <a:prstGeom prst="rect">
            <a:avLst/>
          </a:prstGeom>
        </p:spPr>
      </p:pic>
      <p:pic>
        <p:nvPicPr>
          <p:cNvPr id="8" name="Picture 7">
            <a:extLst>
              <a:ext uri="{FF2B5EF4-FFF2-40B4-BE49-F238E27FC236}">
                <a16:creationId xmlns:a16="http://schemas.microsoft.com/office/drawing/2014/main" id="{E1B7B38A-924D-729D-59FF-90AE06DBD3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5230" y="5089046"/>
            <a:ext cx="1444189" cy="757319"/>
          </a:xfrm>
          <a:prstGeom prst="rect">
            <a:avLst/>
          </a:prstGeom>
        </p:spPr>
      </p:pic>
      <p:pic>
        <p:nvPicPr>
          <p:cNvPr id="9" name="Picture 8">
            <a:extLst>
              <a:ext uri="{FF2B5EF4-FFF2-40B4-BE49-F238E27FC236}">
                <a16:creationId xmlns:a16="http://schemas.microsoft.com/office/drawing/2014/main" id="{028AA667-C8BC-0A72-54AC-647C77F38D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0817" y="6146277"/>
            <a:ext cx="2700868" cy="415934"/>
          </a:xfrm>
          <a:prstGeom prst="rect">
            <a:avLst/>
          </a:prstGeom>
        </p:spPr>
      </p:pic>
      <p:pic>
        <p:nvPicPr>
          <p:cNvPr id="10" name="Picture 9">
            <a:extLst>
              <a:ext uri="{FF2B5EF4-FFF2-40B4-BE49-F238E27FC236}">
                <a16:creationId xmlns:a16="http://schemas.microsoft.com/office/drawing/2014/main" id="{4C2F9723-387C-5019-9C32-E759BEC197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96786" y="5026866"/>
            <a:ext cx="2133600" cy="925745"/>
          </a:xfrm>
          <a:prstGeom prst="rect">
            <a:avLst/>
          </a:prstGeom>
        </p:spPr>
      </p:pic>
      <p:pic>
        <p:nvPicPr>
          <p:cNvPr id="11" name="Picture 10">
            <a:extLst>
              <a:ext uri="{FF2B5EF4-FFF2-40B4-BE49-F238E27FC236}">
                <a16:creationId xmlns:a16="http://schemas.microsoft.com/office/drawing/2014/main" id="{A2096FEE-C953-687F-28A7-C0A43BB7CB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44067" y="5877743"/>
            <a:ext cx="2223753" cy="783457"/>
          </a:xfrm>
          <a:prstGeom prst="rect">
            <a:avLst/>
          </a:prstGeom>
        </p:spPr>
      </p:pic>
      <p:pic>
        <p:nvPicPr>
          <p:cNvPr id="12" name="Picture 11">
            <a:extLst>
              <a:ext uri="{FF2B5EF4-FFF2-40B4-BE49-F238E27FC236}">
                <a16:creationId xmlns:a16="http://schemas.microsoft.com/office/drawing/2014/main" id="{876A5D86-93F1-90B0-E91C-8B9BDCD043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08015" y="4678002"/>
            <a:ext cx="2070100" cy="1579409"/>
          </a:xfrm>
          <a:prstGeom prst="rect">
            <a:avLst/>
          </a:prstGeom>
        </p:spPr>
      </p:pic>
      <p:pic>
        <p:nvPicPr>
          <p:cNvPr id="13" name="Picture 12">
            <a:extLst>
              <a:ext uri="{FF2B5EF4-FFF2-40B4-BE49-F238E27FC236}">
                <a16:creationId xmlns:a16="http://schemas.microsoft.com/office/drawing/2014/main" id="{DE2C921E-6395-AAF8-0243-F88484ADE9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41379" y="5952611"/>
            <a:ext cx="1905000" cy="609600"/>
          </a:xfrm>
          <a:prstGeom prst="rect">
            <a:avLst/>
          </a:prstGeom>
        </p:spPr>
      </p:pic>
      <p:pic>
        <p:nvPicPr>
          <p:cNvPr id="2050" name="Picture 2" descr="University of Otago logo">
            <a:extLst>
              <a:ext uri="{FF2B5EF4-FFF2-40B4-BE49-F238E27FC236}">
                <a16:creationId xmlns:a16="http://schemas.microsoft.com/office/drawing/2014/main" id="{C321A11A-94C9-18EE-8BE1-FE7A340F6D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201614"/>
            <a:ext cx="3987808" cy="2110734"/>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2">
            <a:extLst>
              <a:ext uri="{FF2B5EF4-FFF2-40B4-BE49-F238E27FC236}">
                <a16:creationId xmlns:a16="http://schemas.microsoft.com/office/drawing/2014/main" id="{60622A67-6070-614C-0DFE-047DA956DA65}"/>
              </a:ext>
            </a:extLst>
          </p:cNvPr>
          <p:cNvSpPr txBox="1">
            <a:spLocks/>
          </p:cNvSpPr>
          <p:nvPr/>
        </p:nvSpPr>
        <p:spPr>
          <a:xfrm>
            <a:off x="651233" y="2431183"/>
            <a:ext cx="5681133" cy="281410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dirty="0"/>
              <a:t>Wallace A. Chase</a:t>
            </a:r>
          </a:p>
          <a:p>
            <a:r>
              <a:rPr lang="en-US" dirty="0"/>
              <a:t>Head of Department, ITS</a:t>
            </a:r>
          </a:p>
          <a:p>
            <a:r>
              <a:rPr lang="en-US" sz="2200" dirty="0" err="1"/>
              <a:t>wallace.chase@otago.ac.nz</a:t>
            </a:r>
            <a:endParaRPr lang="en-US" sz="2200" dirty="0"/>
          </a:p>
          <a:p>
            <a:r>
              <a:rPr lang="en-US" sz="2200" dirty="0"/>
              <a:t>@</a:t>
            </a:r>
            <a:r>
              <a:rPr lang="en-US" sz="2200" dirty="0" err="1"/>
              <a:t>bmtfr</a:t>
            </a:r>
            <a:endParaRPr lang="en-US" sz="2200" dirty="0"/>
          </a:p>
          <a:p>
            <a:endParaRPr lang="en-US" dirty="0"/>
          </a:p>
        </p:txBody>
      </p:sp>
    </p:spTree>
    <p:extLst>
      <p:ext uri="{BB962C8B-B14F-4D97-AF65-F5344CB8AC3E}">
        <p14:creationId xmlns:p14="http://schemas.microsoft.com/office/powerpoint/2010/main" val="2369495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ECF5CE2-E281-4708-DAB4-8896C9F09AB7}"/>
              </a:ext>
            </a:extLst>
          </p:cNvPr>
          <p:cNvSpPr>
            <a:spLocks noGrp="1"/>
          </p:cNvSpPr>
          <p:nvPr>
            <p:ph type="title"/>
          </p:nvPr>
        </p:nvSpPr>
        <p:spPr/>
        <p:txBody>
          <a:bodyPr/>
          <a:lstStyle/>
          <a:p>
            <a:r>
              <a:rPr lang="en-US" dirty="0"/>
              <a:t>The big three…</a:t>
            </a:r>
          </a:p>
        </p:txBody>
      </p:sp>
      <p:sp>
        <p:nvSpPr>
          <p:cNvPr id="9" name="TextBox 8">
            <a:extLst>
              <a:ext uri="{FF2B5EF4-FFF2-40B4-BE49-F238E27FC236}">
                <a16:creationId xmlns:a16="http://schemas.microsoft.com/office/drawing/2014/main" id="{3FB108FA-80A0-DB02-C42D-435FA196E161}"/>
              </a:ext>
            </a:extLst>
          </p:cNvPr>
          <p:cNvSpPr txBox="1"/>
          <p:nvPr/>
        </p:nvSpPr>
        <p:spPr>
          <a:xfrm>
            <a:off x="953503" y="1340488"/>
            <a:ext cx="7397416" cy="584775"/>
          </a:xfrm>
          <a:prstGeom prst="rect">
            <a:avLst/>
          </a:prstGeom>
          <a:noFill/>
        </p:spPr>
        <p:txBody>
          <a:bodyPr wrap="square">
            <a:spAutoFit/>
          </a:bodyPr>
          <a:lstStyle/>
          <a:p>
            <a:pPr marL="285750" indent="-285750">
              <a:buFont typeface="Arial" panose="020B0604020202020204" pitchFamily="34" charset="0"/>
              <a:buChar char="•"/>
            </a:pPr>
            <a:r>
              <a:rPr lang="en-NZ" sz="3200" dirty="0">
                <a:solidFill>
                  <a:srgbClr val="000000"/>
                </a:solidFill>
                <a:latin typeface="Open Sans" panose="020B0606030504020204" pitchFamily="34" charset="0"/>
              </a:rPr>
              <a:t>B</a:t>
            </a:r>
            <a:r>
              <a:rPr lang="en-NZ" sz="3200" b="0" i="0" dirty="0">
                <a:solidFill>
                  <a:srgbClr val="000000"/>
                </a:solidFill>
                <a:effectLst/>
                <a:latin typeface="Open Sans" panose="020B0606030504020204" pitchFamily="34" charset="0"/>
              </a:rPr>
              <a:t>uffer/window size</a:t>
            </a:r>
            <a:endParaRPr lang="en-US" sz="3200" dirty="0"/>
          </a:p>
        </p:txBody>
      </p:sp>
      <p:sp>
        <p:nvSpPr>
          <p:cNvPr id="6" name="TextBox 5">
            <a:extLst>
              <a:ext uri="{FF2B5EF4-FFF2-40B4-BE49-F238E27FC236}">
                <a16:creationId xmlns:a16="http://schemas.microsoft.com/office/drawing/2014/main" id="{E222B235-6002-0538-0288-A0242279CBE4}"/>
              </a:ext>
            </a:extLst>
          </p:cNvPr>
          <p:cNvSpPr txBox="1"/>
          <p:nvPr/>
        </p:nvSpPr>
        <p:spPr>
          <a:xfrm>
            <a:off x="953502" y="2173654"/>
            <a:ext cx="10400297" cy="1754326"/>
          </a:xfrm>
          <a:prstGeom prst="rect">
            <a:avLst/>
          </a:prstGeom>
          <a:noFill/>
        </p:spPr>
        <p:txBody>
          <a:bodyPr wrap="square">
            <a:spAutoFit/>
          </a:bodyPr>
          <a:lstStyle/>
          <a:p>
            <a:r>
              <a:rPr lang="en-NZ" b="0" i="0" dirty="0">
                <a:solidFill>
                  <a:srgbClr val="000000"/>
                </a:solidFill>
                <a:effectLst/>
                <a:latin typeface="Open Sans" panose="020B0606030504020204" pitchFamily="34" charset="0"/>
              </a:rPr>
              <a:t>Buffer and window size determine both the amount of data that the kernel will keep in buffers for the connection, and the "window" that is advertised over the TCP connection (the window information sent via TCP reflects the size of the available buffers).  The larger the window, the more data can be in flight between the two hosts.  Note that if the window is smaller than the available bandwidth multiplied by the latency ( the Bandwidth Delay Product) then the sender will send a full window of data and then sit and wait for the receiver to acknowledge the data.</a:t>
            </a:r>
            <a:endParaRPr lang="en-US" dirty="0"/>
          </a:p>
        </p:txBody>
      </p:sp>
    </p:spTree>
    <p:extLst>
      <p:ext uri="{BB962C8B-B14F-4D97-AF65-F5344CB8AC3E}">
        <p14:creationId xmlns:p14="http://schemas.microsoft.com/office/powerpoint/2010/main" val="3323672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ECF5CE2-E281-4708-DAB4-8896C9F09AB7}"/>
              </a:ext>
            </a:extLst>
          </p:cNvPr>
          <p:cNvSpPr>
            <a:spLocks noGrp="1"/>
          </p:cNvSpPr>
          <p:nvPr>
            <p:ph type="title"/>
          </p:nvPr>
        </p:nvSpPr>
        <p:spPr/>
        <p:txBody>
          <a:bodyPr/>
          <a:lstStyle/>
          <a:p>
            <a:r>
              <a:rPr lang="en-US" dirty="0"/>
              <a:t>The big three…</a:t>
            </a:r>
          </a:p>
        </p:txBody>
      </p:sp>
      <p:sp>
        <p:nvSpPr>
          <p:cNvPr id="9" name="TextBox 8">
            <a:extLst>
              <a:ext uri="{FF2B5EF4-FFF2-40B4-BE49-F238E27FC236}">
                <a16:creationId xmlns:a16="http://schemas.microsoft.com/office/drawing/2014/main" id="{3FB108FA-80A0-DB02-C42D-435FA196E161}"/>
              </a:ext>
            </a:extLst>
          </p:cNvPr>
          <p:cNvSpPr txBox="1"/>
          <p:nvPr/>
        </p:nvSpPr>
        <p:spPr>
          <a:xfrm>
            <a:off x="953503" y="1340488"/>
            <a:ext cx="7397416" cy="584775"/>
          </a:xfrm>
          <a:prstGeom prst="rect">
            <a:avLst/>
          </a:prstGeom>
          <a:noFill/>
        </p:spPr>
        <p:txBody>
          <a:bodyPr wrap="square">
            <a:spAutoFit/>
          </a:bodyPr>
          <a:lstStyle/>
          <a:p>
            <a:pPr marL="285750" indent="-285750">
              <a:buFont typeface="Arial" panose="020B0604020202020204" pitchFamily="34" charset="0"/>
              <a:buChar char="•"/>
            </a:pPr>
            <a:r>
              <a:rPr lang="en-NZ" sz="3200" dirty="0">
                <a:solidFill>
                  <a:srgbClr val="000000"/>
                </a:solidFill>
                <a:latin typeface="Open Sans" panose="020B0606030504020204" pitchFamily="34" charset="0"/>
              </a:rPr>
              <a:t>B</a:t>
            </a:r>
            <a:r>
              <a:rPr lang="en-NZ" sz="3200" b="0" i="0" dirty="0">
                <a:solidFill>
                  <a:srgbClr val="000000"/>
                </a:solidFill>
                <a:effectLst/>
                <a:latin typeface="Open Sans" panose="020B0606030504020204" pitchFamily="34" charset="0"/>
              </a:rPr>
              <a:t>uffer/window size</a:t>
            </a:r>
            <a:endParaRPr lang="en-US" sz="3200" dirty="0"/>
          </a:p>
        </p:txBody>
      </p:sp>
      <p:sp>
        <p:nvSpPr>
          <p:cNvPr id="8" name="TextBox 7">
            <a:extLst>
              <a:ext uri="{FF2B5EF4-FFF2-40B4-BE49-F238E27FC236}">
                <a16:creationId xmlns:a16="http://schemas.microsoft.com/office/drawing/2014/main" id="{DD0F6CD4-253A-01B9-4AD2-3170B7B3BF6E}"/>
              </a:ext>
            </a:extLst>
          </p:cNvPr>
          <p:cNvSpPr txBox="1"/>
          <p:nvPr/>
        </p:nvSpPr>
        <p:spPr>
          <a:xfrm>
            <a:off x="838200" y="2201779"/>
            <a:ext cx="10868526" cy="3416320"/>
          </a:xfrm>
          <a:prstGeom prst="rect">
            <a:avLst/>
          </a:prstGeom>
          <a:noFill/>
        </p:spPr>
        <p:txBody>
          <a:bodyPr wrap="square">
            <a:spAutoFit/>
          </a:bodyPr>
          <a:lstStyle/>
          <a:p>
            <a:r>
              <a:rPr lang="en-NZ" b="0" i="0" dirty="0">
                <a:solidFill>
                  <a:srgbClr val="000000"/>
                </a:solidFill>
                <a:effectLst/>
                <a:latin typeface="Open Sans" panose="020B0606030504020204" pitchFamily="34" charset="0"/>
              </a:rPr>
              <a:t>Large windows are required for adequate throughput when latency is large (anything over about 10 milliseconds starts becoming an issue, and 20+ milliseconds is where it gets really tricky).  When the window is large, TCP can send a lot of data all at once.  </a:t>
            </a:r>
          </a:p>
          <a:p>
            <a:endParaRPr lang="en-NZ" b="0" i="0" dirty="0">
              <a:solidFill>
                <a:srgbClr val="000000"/>
              </a:solidFill>
              <a:effectLst/>
              <a:latin typeface="Open Sans" panose="020B0606030504020204" pitchFamily="34" charset="0"/>
            </a:endParaRPr>
          </a:p>
          <a:p>
            <a:r>
              <a:rPr lang="en-NZ" b="0" i="0" dirty="0">
                <a:solidFill>
                  <a:srgbClr val="000000"/>
                </a:solidFill>
                <a:effectLst/>
                <a:latin typeface="Open Sans" panose="020B0606030504020204" pitchFamily="34" charset="0"/>
              </a:rPr>
              <a:t>The network card typically doesn't know or care about TCP.  The network card just knows that when there are packets to send, it throws packets onto the link until it doesn't have packets to send.  This happens at whatever link speed the card is configured for, e.g. 10Gbps.</a:t>
            </a:r>
            <a:br>
              <a:rPr lang="en-NZ" dirty="0"/>
            </a:br>
            <a:br>
              <a:rPr lang="en-NZ" dirty="0"/>
            </a:br>
            <a:r>
              <a:rPr lang="en-NZ" b="0" i="0" dirty="0">
                <a:solidFill>
                  <a:srgbClr val="000000"/>
                </a:solidFill>
                <a:effectLst/>
                <a:latin typeface="Open Sans" panose="020B0606030504020204" pitchFamily="34" charset="0"/>
              </a:rPr>
              <a:t>So, if the TCP window is 4MB, TCP will pass 4MB of data to the network card, and the network card will slam it onto the link at 10Gbps.  This means that every device in the path between the sender and the receiver sees a high-speed burst of packets.  If there are any buffering or queuing problems anywhere on the path, some of those packets will be dropped, causing TCP to back off.</a:t>
            </a:r>
            <a:endParaRPr lang="en-US" dirty="0"/>
          </a:p>
        </p:txBody>
      </p:sp>
      <p:sp>
        <p:nvSpPr>
          <p:cNvPr id="3" name="TextBox 2">
            <a:extLst>
              <a:ext uri="{FF2B5EF4-FFF2-40B4-BE49-F238E27FC236}">
                <a16:creationId xmlns:a16="http://schemas.microsoft.com/office/drawing/2014/main" id="{A916EF8D-A2E5-B67E-B1CA-58845DE6751D}"/>
              </a:ext>
            </a:extLst>
          </p:cNvPr>
          <p:cNvSpPr txBox="1"/>
          <p:nvPr/>
        </p:nvSpPr>
        <p:spPr>
          <a:xfrm>
            <a:off x="6894094" y="5667525"/>
            <a:ext cx="2426883" cy="461665"/>
          </a:xfrm>
          <a:prstGeom prst="rect">
            <a:avLst/>
          </a:prstGeom>
          <a:noFill/>
        </p:spPr>
        <p:txBody>
          <a:bodyPr wrap="none" rtlCol="0">
            <a:spAutoFit/>
          </a:bodyPr>
          <a:lstStyle/>
          <a:p>
            <a:r>
              <a:rPr lang="en-US" sz="2400" dirty="0"/>
              <a:t>Thus packet loss…</a:t>
            </a:r>
          </a:p>
        </p:txBody>
      </p:sp>
    </p:spTree>
    <p:extLst>
      <p:ext uri="{BB962C8B-B14F-4D97-AF65-F5344CB8AC3E}">
        <p14:creationId xmlns:p14="http://schemas.microsoft.com/office/powerpoint/2010/main" val="34927462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ECF5CE2-E281-4708-DAB4-8896C9F09AB7}"/>
              </a:ext>
            </a:extLst>
          </p:cNvPr>
          <p:cNvSpPr>
            <a:spLocks noGrp="1"/>
          </p:cNvSpPr>
          <p:nvPr>
            <p:ph type="title"/>
          </p:nvPr>
        </p:nvSpPr>
        <p:spPr/>
        <p:txBody>
          <a:bodyPr/>
          <a:lstStyle/>
          <a:p>
            <a:r>
              <a:rPr lang="en-US" dirty="0"/>
              <a:t>The big three…</a:t>
            </a:r>
          </a:p>
        </p:txBody>
      </p:sp>
      <p:sp>
        <p:nvSpPr>
          <p:cNvPr id="9" name="TextBox 8">
            <a:extLst>
              <a:ext uri="{FF2B5EF4-FFF2-40B4-BE49-F238E27FC236}">
                <a16:creationId xmlns:a16="http://schemas.microsoft.com/office/drawing/2014/main" id="{3FB108FA-80A0-DB02-C42D-435FA196E161}"/>
              </a:ext>
            </a:extLst>
          </p:cNvPr>
          <p:cNvSpPr txBox="1"/>
          <p:nvPr/>
        </p:nvSpPr>
        <p:spPr>
          <a:xfrm>
            <a:off x="953503" y="1340488"/>
            <a:ext cx="7397416" cy="584775"/>
          </a:xfrm>
          <a:prstGeom prst="rect">
            <a:avLst/>
          </a:prstGeom>
          <a:noFill/>
        </p:spPr>
        <p:txBody>
          <a:bodyPr wrap="square">
            <a:spAutoFit/>
          </a:bodyPr>
          <a:lstStyle/>
          <a:p>
            <a:pPr marL="285750" indent="-285750">
              <a:buFont typeface="Arial" panose="020B0604020202020204" pitchFamily="34" charset="0"/>
              <a:buChar char="•"/>
            </a:pPr>
            <a:r>
              <a:rPr lang="en-NZ" sz="3200" dirty="0">
                <a:solidFill>
                  <a:srgbClr val="000000"/>
                </a:solidFill>
                <a:latin typeface="Open Sans" panose="020B0606030504020204" pitchFamily="34" charset="0"/>
              </a:rPr>
              <a:t>L</a:t>
            </a:r>
            <a:r>
              <a:rPr lang="en-NZ" sz="3200" b="0" i="0" dirty="0">
                <a:solidFill>
                  <a:srgbClr val="000000"/>
                </a:solidFill>
                <a:effectLst/>
                <a:latin typeface="Open Sans" panose="020B0606030504020204" pitchFamily="34" charset="0"/>
              </a:rPr>
              <a:t>atency (or RTT -Round Trip Time)</a:t>
            </a:r>
          </a:p>
        </p:txBody>
      </p:sp>
      <p:sp>
        <p:nvSpPr>
          <p:cNvPr id="6" name="TextBox 5">
            <a:extLst>
              <a:ext uri="{FF2B5EF4-FFF2-40B4-BE49-F238E27FC236}">
                <a16:creationId xmlns:a16="http://schemas.microsoft.com/office/drawing/2014/main" id="{D11F9F56-B165-A669-B89D-6F34FDB26B13}"/>
              </a:ext>
            </a:extLst>
          </p:cNvPr>
          <p:cNvSpPr txBox="1"/>
          <p:nvPr/>
        </p:nvSpPr>
        <p:spPr>
          <a:xfrm>
            <a:off x="821657" y="3275111"/>
            <a:ext cx="10548686" cy="923330"/>
          </a:xfrm>
          <a:prstGeom prst="rect">
            <a:avLst/>
          </a:prstGeom>
          <a:noFill/>
        </p:spPr>
        <p:txBody>
          <a:bodyPr wrap="square">
            <a:spAutoFit/>
          </a:bodyPr>
          <a:lstStyle/>
          <a:p>
            <a:r>
              <a:rPr lang="en-NZ" b="0" i="0" dirty="0">
                <a:solidFill>
                  <a:srgbClr val="000000"/>
                </a:solidFill>
                <a:effectLst/>
                <a:latin typeface="Open Sans" panose="020B0606030504020204" pitchFamily="34" charset="0"/>
              </a:rPr>
              <a:t>Latency/RTT is the amount of time it takes for a packet to go from the sender to the receiver and back (a "round trip").  This is the minimum amount of time for one host to get information back from the other host about data that was sent.</a:t>
            </a:r>
            <a:endParaRPr lang="en-US" dirty="0"/>
          </a:p>
        </p:txBody>
      </p:sp>
    </p:spTree>
    <p:extLst>
      <p:ext uri="{BB962C8B-B14F-4D97-AF65-F5344CB8AC3E}">
        <p14:creationId xmlns:p14="http://schemas.microsoft.com/office/powerpoint/2010/main" val="804097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ECF5CE2-E281-4708-DAB4-8896C9F09AB7}"/>
              </a:ext>
            </a:extLst>
          </p:cNvPr>
          <p:cNvSpPr>
            <a:spLocks noGrp="1"/>
          </p:cNvSpPr>
          <p:nvPr>
            <p:ph type="title"/>
          </p:nvPr>
        </p:nvSpPr>
        <p:spPr/>
        <p:txBody>
          <a:bodyPr/>
          <a:lstStyle/>
          <a:p>
            <a:r>
              <a:rPr lang="en-US" dirty="0"/>
              <a:t>The big three…</a:t>
            </a:r>
          </a:p>
        </p:txBody>
      </p:sp>
      <p:sp>
        <p:nvSpPr>
          <p:cNvPr id="6" name="TextBox 5">
            <a:extLst>
              <a:ext uri="{FF2B5EF4-FFF2-40B4-BE49-F238E27FC236}">
                <a16:creationId xmlns:a16="http://schemas.microsoft.com/office/drawing/2014/main" id="{43EBB130-6FD3-D78F-93A5-7968114E803D}"/>
              </a:ext>
            </a:extLst>
          </p:cNvPr>
          <p:cNvSpPr txBox="1"/>
          <p:nvPr/>
        </p:nvSpPr>
        <p:spPr>
          <a:xfrm>
            <a:off x="838200" y="2406525"/>
            <a:ext cx="10832431" cy="2862322"/>
          </a:xfrm>
          <a:prstGeom prst="rect">
            <a:avLst/>
          </a:prstGeom>
          <a:noFill/>
        </p:spPr>
        <p:txBody>
          <a:bodyPr wrap="square">
            <a:spAutoFit/>
          </a:bodyPr>
          <a:lstStyle/>
          <a:p>
            <a:r>
              <a:rPr lang="en-NZ" b="0" i="0" dirty="0">
                <a:solidFill>
                  <a:srgbClr val="000000"/>
                </a:solidFill>
                <a:effectLst/>
                <a:latin typeface="Open Sans" panose="020B0606030504020204" pitchFamily="34" charset="0"/>
              </a:rPr>
              <a:t>Since the TCP windows are much smaller for low-latency connections, these issues often are not noticed at low latencies. If the packet loss is due to random error (e.g. dirty </a:t>
            </a:r>
            <a:r>
              <a:rPr lang="en-NZ" b="0" i="0" dirty="0" err="1">
                <a:solidFill>
                  <a:srgbClr val="000000"/>
                </a:solidFill>
                <a:effectLst/>
                <a:latin typeface="Open Sans" panose="020B0606030504020204" pitchFamily="34" charset="0"/>
              </a:rPr>
              <a:t>fiber</a:t>
            </a:r>
            <a:r>
              <a:rPr lang="en-NZ" b="0" i="0" dirty="0">
                <a:solidFill>
                  <a:srgbClr val="000000"/>
                </a:solidFill>
                <a:effectLst/>
                <a:latin typeface="Open Sans" panose="020B0606030504020204" pitchFamily="34" charset="0"/>
              </a:rPr>
              <a:t>, marginal optics, longer-than-spec cable length) then there will be a bit of loss here and there, and with low latency TCP will recover so quickly that people typically won't notice a performance hit.  If there are small switch buffers in the path, they typically don't cause loss for low-latency connections, because TCP is not sending big enough bursts to cause loss.  However, if you use the same infrastructure to send data to a host a long way away, you will see dramatic performance degradation.  In the case of random error, TCP will always be recovery mode, and so will always have a small window.  In the case of small buffers, TCP will ramp up, encounter loss, reduce its window, ramp up again, and so on - so TCP will effectively always have a small window and perform poorly.</a:t>
            </a:r>
            <a:endParaRPr lang="en-US" dirty="0"/>
          </a:p>
        </p:txBody>
      </p:sp>
      <p:sp>
        <p:nvSpPr>
          <p:cNvPr id="3" name="TextBox 2">
            <a:extLst>
              <a:ext uri="{FF2B5EF4-FFF2-40B4-BE49-F238E27FC236}">
                <a16:creationId xmlns:a16="http://schemas.microsoft.com/office/drawing/2014/main" id="{96C256CD-ED2B-8BB1-02C1-D633368664E5}"/>
              </a:ext>
            </a:extLst>
          </p:cNvPr>
          <p:cNvSpPr txBox="1"/>
          <p:nvPr/>
        </p:nvSpPr>
        <p:spPr>
          <a:xfrm>
            <a:off x="4856943" y="1690688"/>
            <a:ext cx="2478114" cy="461665"/>
          </a:xfrm>
          <a:prstGeom prst="rect">
            <a:avLst/>
          </a:prstGeom>
          <a:noFill/>
        </p:spPr>
        <p:txBody>
          <a:bodyPr wrap="none" rtlCol="0">
            <a:spAutoFit/>
          </a:bodyPr>
          <a:lstStyle/>
          <a:p>
            <a:r>
              <a:rPr lang="en-US" sz="2400" dirty="0"/>
              <a:t>All together now…</a:t>
            </a:r>
          </a:p>
        </p:txBody>
      </p:sp>
    </p:spTree>
    <p:extLst>
      <p:ext uri="{BB962C8B-B14F-4D97-AF65-F5344CB8AC3E}">
        <p14:creationId xmlns:p14="http://schemas.microsoft.com/office/powerpoint/2010/main" val="2677252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ECF5CE2-E281-4708-DAB4-8896C9F09AB7}"/>
              </a:ext>
            </a:extLst>
          </p:cNvPr>
          <p:cNvSpPr>
            <a:spLocks noGrp="1"/>
          </p:cNvSpPr>
          <p:nvPr>
            <p:ph type="title"/>
          </p:nvPr>
        </p:nvSpPr>
        <p:spPr/>
        <p:txBody>
          <a:bodyPr/>
          <a:lstStyle/>
          <a:p>
            <a:r>
              <a:rPr lang="en-US" dirty="0"/>
              <a:t>The big three…</a:t>
            </a:r>
          </a:p>
        </p:txBody>
      </p:sp>
      <p:pic>
        <p:nvPicPr>
          <p:cNvPr id="24578" name="Picture 2">
            <a:extLst>
              <a:ext uri="{FF2B5EF4-FFF2-40B4-BE49-F238E27FC236}">
                <a16:creationId xmlns:a16="http://schemas.microsoft.com/office/drawing/2014/main" id="{09BCD612-8890-C04B-908F-5DF8CC57B7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3009" y="1361094"/>
            <a:ext cx="9485981" cy="549690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16C2073-308F-F4B9-07C2-F52919D9F819}"/>
              </a:ext>
            </a:extLst>
          </p:cNvPr>
          <p:cNvSpPr txBox="1"/>
          <p:nvPr/>
        </p:nvSpPr>
        <p:spPr>
          <a:xfrm>
            <a:off x="8067174" y="-26858"/>
            <a:ext cx="4229100" cy="246221"/>
          </a:xfrm>
          <a:prstGeom prst="rect">
            <a:avLst/>
          </a:prstGeom>
          <a:noFill/>
        </p:spPr>
        <p:txBody>
          <a:bodyPr wrap="square">
            <a:spAutoFit/>
          </a:bodyPr>
          <a:lstStyle/>
          <a:p>
            <a:r>
              <a:rPr lang="en-US" sz="1000" dirty="0"/>
              <a:t>https://</a:t>
            </a:r>
            <a:r>
              <a:rPr lang="en-US" sz="1000" dirty="0" err="1"/>
              <a:t>fasterdata.es.net</a:t>
            </a:r>
            <a:r>
              <a:rPr lang="en-US" sz="1000" dirty="0"/>
              <a:t>/network-tuning/</a:t>
            </a:r>
            <a:r>
              <a:rPr lang="en-US" sz="1000" dirty="0" err="1"/>
              <a:t>tcp</a:t>
            </a:r>
            <a:r>
              <a:rPr lang="en-US" sz="1000" dirty="0"/>
              <a:t>-issues-explained/packet-loss/</a:t>
            </a:r>
          </a:p>
        </p:txBody>
      </p:sp>
    </p:spTree>
    <p:extLst>
      <p:ext uri="{BB962C8B-B14F-4D97-AF65-F5344CB8AC3E}">
        <p14:creationId xmlns:p14="http://schemas.microsoft.com/office/powerpoint/2010/main" val="37912866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AC316-6447-5B45-9261-D8EEF852E8BB}"/>
              </a:ext>
            </a:extLst>
          </p:cNvPr>
          <p:cNvSpPr>
            <a:spLocks noGrp="1"/>
          </p:cNvSpPr>
          <p:nvPr>
            <p:ph type="title"/>
          </p:nvPr>
        </p:nvSpPr>
        <p:spPr/>
        <p:txBody>
          <a:bodyPr/>
          <a:lstStyle/>
          <a:p>
            <a:r>
              <a:rPr lang="en-US" dirty="0"/>
              <a:t>MTU &amp; Jumbo frames</a:t>
            </a:r>
          </a:p>
        </p:txBody>
      </p:sp>
      <p:pic>
        <p:nvPicPr>
          <p:cNvPr id="25602" name="Picture 2">
            <a:extLst>
              <a:ext uri="{FF2B5EF4-FFF2-40B4-BE49-F238E27FC236}">
                <a16:creationId xmlns:a16="http://schemas.microsoft.com/office/drawing/2014/main" id="{B67BDA23-79A0-F93E-36D0-2288D1C17D5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95554" y="4199020"/>
            <a:ext cx="9800889" cy="12036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04092DA-09CA-CF84-D9A3-FE5933D8CF20}"/>
              </a:ext>
            </a:extLst>
          </p:cNvPr>
          <p:cNvSpPr txBox="1"/>
          <p:nvPr/>
        </p:nvSpPr>
        <p:spPr>
          <a:xfrm>
            <a:off x="1195555" y="1951672"/>
            <a:ext cx="9800888" cy="1477328"/>
          </a:xfrm>
          <a:prstGeom prst="rect">
            <a:avLst/>
          </a:prstGeom>
          <a:noFill/>
        </p:spPr>
        <p:txBody>
          <a:bodyPr wrap="square">
            <a:spAutoFit/>
          </a:bodyPr>
          <a:lstStyle/>
          <a:p>
            <a:endParaRPr lang="en-NZ" b="1" dirty="0">
              <a:solidFill>
                <a:srgbClr val="202122"/>
              </a:solidFill>
              <a:latin typeface="Arial" panose="020B0604020202020204" pitchFamily="34" charset="0"/>
            </a:endParaRPr>
          </a:p>
          <a:p>
            <a:r>
              <a:rPr lang="en-NZ" b="1" dirty="0">
                <a:solidFill>
                  <a:srgbClr val="202122"/>
                </a:solidFill>
                <a:latin typeface="Arial" panose="020B0604020202020204" pitchFamily="34" charset="0"/>
              </a:rPr>
              <a:t>J</a:t>
            </a:r>
            <a:r>
              <a:rPr lang="en-NZ" b="1" i="0" dirty="0">
                <a:solidFill>
                  <a:srgbClr val="202122"/>
                </a:solidFill>
                <a:effectLst/>
                <a:latin typeface="Arial" panose="020B0604020202020204" pitchFamily="34" charset="0"/>
              </a:rPr>
              <a:t>umbo frames</a:t>
            </a:r>
            <a:r>
              <a:rPr lang="en-NZ" b="0" i="0" dirty="0">
                <a:solidFill>
                  <a:srgbClr val="202122"/>
                </a:solidFill>
                <a:effectLst/>
                <a:latin typeface="Arial" panose="020B0604020202020204" pitchFamily="34" charset="0"/>
              </a:rPr>
              <a:t> ar</a:t>
            </a:r>
            <a:r>
              <a:rPr lang="en-NZ" dirty="0">
                <a:solidFill>
                  <a:srgbClr val="202122"/>
                </a:solidFill>
                <a:latin typeface="Arial" panose="020B0604020202020204" pitchFamily="34" charset="0"/>
              </a:rPr>
              <a:t>e Ethernet frames with more than 1500 bytes of payload, the limit set by the IEEE 802.3 standard.</a:t>
            </a:r>
          </a:p>
          <a:p>
            <a:endParaRPr lang="en-NZ" dirty="0">
              <a:solidFill>
                <a:srgbClr val="202122"/>
              </a:solidFill>
              <a:latin typeface="Arial" panose="020B0604020202020204" pitchFamily="34" charset="0"/>
            </a:endParaRPr>
          </a:p>
          <a:p>
            <a:pPr algn="just"/>
            <a:r>
              <a:rPr lang="en-NZ" dirty="0">
                <a:solidFill>
                  <a:srgbClr val="202122"/>
                </a:solidFill>
                <a:latin typeface="Arial" panose="020B0604020202020204" pitchFamily="34" charset="0"/>
              </a:rPr>
              <a:t>J</a:t>
            </a:r>
            <a:r>
              <a:rPr lang="en-NZ" b="0" i="0" dirty="0">
                <a:solidFill>
                  <a:srgbClr val="202122"/>
                </a:solidFill>
                <a:effectLst/>
                <a:latin typeface="Arial" panose="020B0604020202020204" pitchFamily="34" charset="0"/>
              </a:rPr>
              <a:t>umbo frames can carry up to 9000 bytes of payload</a:t>
            </a:r>
            <a:endParaRPr lang="en-US" dirty="0"/>
          </a:p>
        </p:txBody>
      </p:sp>
    </p:spTree>
    <p:extLst>
      <p:ext uri="{BB962C8B-B14F-4D97-AF65-F5344CB8AC3E}">
        <p14:creationId xmlns:p14="http://schemas.microsoft.com/office/powerpoint/2010/main" val="42383153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9875D-049B-D931-B2C6-EEBABD4417D4}"/>
              </a:ext>
            </a:extLst>
          </p:cNvPr>
          <p:cNvSpPr>
            <a:spLocks noGrp="1"/>
          </p:cNvSpPr>
          <p:nvPr>
            <p:ph type="title"/>
          </p:nvPr>
        </p:nvSpPr>
        <p:spPr/>
        <p:txBody>
          <a:bodyPr/>
          <a:lstStyle/>
          <a:p>
            <a:r>
              <a:rPr lang="en-US" dirty="0"/>
              <a:t>Lets talk about using protection…</a:t>
            </a:r>
          </a:p>
        </p:txBody>
      </p:sp>
    </p:spTree>
    <p:extLst>
      <p:ext uri="{BB962C8B-B14F-4D97-AF65-F5344CB8AC3E}">
        <p14:creationId xmlns:p14="http://schemas.microsoft.com/office/powerpoint/2010/main" val="42464549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9875D-049B-D931-B2C6-EEBABD4417D4}"/>
              </a:ext>
            </a:extLst>
          </p:cNvPr>
          <p:cNvSpPr>
            <a:spLocks noGrp="1"/>
          </p:cNvSpPr>
          <p:nvPr>
            <p:ph type="title"/>
          </p:nvPr>
        </p:nvSpPr>
        <p:spPr/>
        <p:txBody>
          <a:bodyPr/>
          <a:lstStyle/>
          <a:p>
            <a:r>
              <a:rPr lang="en-US" dirty="0"/>
              <a:t>Lets talk about using protection…</a:t>
            </a:r>
          </a:p>
        </p:txBody>
      </p:sp>
      <p:sp>
        <p:nvSpPr>
          <p:cNvPr id="3" name="Content Placeholder 2">
            <a:extLst>
              <a:ext uri="{FF2B5EF4-FFF2-40B4-BE49-F238E27FC236}">
                <a16:creationId xmlns:a16="http://schemas.microsoft.com/office/drawing/2014/main" id="{86C54BFE-5E50-BEC9-5597-1BE38C649D21}"/>
              </a:ext>
            </a:extLst>
          </p:cNvPr>
          <p:cNvSpPr>
            <a:spLocks noGrp="1"/>
          </p:cNvSpPr>
          <p:nvPr>
            <p:ph idx="1"/>
          </p:nvPr>
        </p:nvSpPr>
        <p:spPr/>
        <p:txBody>
          <a:bodyPr/>
          <a:lstStyle/>
          <a:p>
            <a:r>
              <a:rPr lang="en-US" dirty="0"/>
              <a:t>DDoS </a:t>
            </a:r>
          </a:p>
          <a:p>
            <a:r>
              <a:rPr lang="en-US" dirty="0"/>
              <a:t>Intrusion Prevention</a:t>
            </a:r>
          </a:p>
          <a:p>
            <a:r>
              <a:rPr lang="en-US" dirty="0"/>
              <a:t>Firewalls</a:t>
            </a:r>
          </a:p>
          <a:p>
            <a:r>
              <a:rPr lang="en-US" dirty="0"/>
              <a:t>Access control</a:t>
            </a:r>
          </a:p>
          <a:p>
            <a:r>
              <a:rPr lang="en-US" dirty="0"/>
              <a:t>Auditing</a:t>
            </a:r>
          </a:p>
          <a:p>
            <a:endParaRPr lang="en-US" dirty="0"/>
          </a:p>
        </p:txBody>
      </p:sp>
      <p:pic>
        <p:nvPicPr>
          <p:cNvPr id="20482" name="Picture 2" descr="Cyber Security | 5 Strategies to Combat Cyber Threat">
            <a:extLst>
              <a:ext uri="{FF2B5EF4-FFF2-40B4-BE49-F238E27FC236}">
                <a16:creationId xmlns:a16="http://schemas.microsoft.com/office/drawing/2014/main" id="{295EB555-9ADD-00C4-59BE-B0D2A5B77F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711" y="1534277"/>
            <a:ext cx="7750968" cy="516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2050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BB268-0172-A25A-0381-00840EB0D15C}"/>
              </a:ext>
            </a:extLst>
          </p:cNvPr>
          <p:cNvSpPr>
            <a:spLocks noGrp="1"/>
          </p:cNvSpPr>
          <p:nvPr>
            <p:ph type="title"/>
          </p:nvPr>
        </p:nvSpPr>
        <p:spPr/>
        <p:txBody>
          <a:bodyPr/>
          <a:lstStyle/>
          <a:p>
            <a:r>
              <a:rPr lang="en-US" dirty="0"/>
              <a:t>What works for the 95% does not necessarily work for all…</a:t>
            </a:r>
          </a:p>
        </p:txBody>
      </p:sp>
      <p:pic>
        <p:nvPicPr>
          <p:cNvPr id="4" name="Picture 3">
            <a:extLst>
              <a:ext uri="{FF2B5EF4-FFF2-40B4-BE49-F238E27FC236}">
                <a16:creationId xmlns:a16="http://schemas.microsoft.com/office/drawing/2014/main" id="{60391F06-A3C3-BA08-45B2-AA9C4796C783}"/>
              </a:ext>
            </a:extLst>
          </p:cNvPr>
          <p:cNvPicPr>
            <a:picLocks noChangeAspect="1"/>
          </p:cNvPicPr>
          <p:nvPr/>
        </p:nvPicPr>
        <p:blipFill>
          <a:blip r:embed="rId2"/>
          <a:stretch>
            <a:fillRect/>
          </a:stretch>
        </p:blipFill>
        <p:spPr>
          <a:xfrm>
            <a:off x="-19067" y="1825625"/>
            <a:ext cx="12211067" cy="5065332"/>
          </a:xfrm>
          <a:prstGeom prst="rect">
            <a:avLst/>
          </a:prstGeom>
        </p:spPr>
      </p:pic>
    </p:spTree>
    <p:extLst>
      <p:ext uri="{BB962C8B-B14F-4D97-AF65-F5344CB8AC3E}">
        <p14:creationId xmlns:p14="http://schemas.microsoft.com/office/powerpoint/2010/main" val="2379162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B98571-1DFB-C34B-9B7F-F66A17671523}"/>
              </a:ext>
            </a:extLst>
          </p:cNvPr>
          <p:cNvPicPr>
            <a:picLocks noChangeAspect="1"/>
          </p:cNvPicPr>
          <p:nvPr/>
        </p:nvPicPr>
        <p:blipFill>
          <a:blip r:embed="rId2"/>
          <a:stretch>
            <a:fillRect/>
          </a:stretch>
        </p:blipFill>
        <p:spPr>
          <a:xfrm>
            <a:off x="838200" y="97972"/>
            <a:ext cx="10515600" cy="6760028"/>
          </a:xfrm>
          <a:prstGeom prst="rect">
            <a:avLst/>
          </a:prstGeom>
        </p:spPr>
      </p:pic>
    </p:spTree>
    <p:extLst>
      <p:ext uri="{BB962C8B-B14F-4D97-AF65-F5344CB8AC3E}">
        <p14:creationId xmlns:p14="http://schemas.microsoft.com/office/powerpoint/2010/main" val="3958377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B11C7-3461-D614-A5E2-01DC5DF54F7D}"/>
              </a:ext>
            </a:extLst>
          </p:cNvPr>
          <p:cNvSpPr>
            <a:spLocks noGrp="1"/>
          </p:cNvSpPr>
          <p:nvPr>
            <p:ph type="title"/>
          </p:nvPr>
        </p:nvSpPr>
        <p:spPr/>
        <p:txBody>
          <a:bodyPr/>
          <a:lstStyle/>
          <a:p>
            <a:pPr algn="ctr"/>
            <a:r>
              <a:rPr lang="en-US" dirty="0"/>
              <a:t>Lets learn some networking!</a:t>
            </a:r>
          </a:p>
        </p:txBody>
      </p:sp>
      <p:pic>
        <p:nvPicPr>
          <p:cNvPr id="38916" name="Picture 4" descr="Love the I.T. Crowd...and thought this was appropriate for imgur - GIF on  Imgur">
            <a:extLst>
              <a:ext uri="{FF2B5EF4-FFF2-40B4-BE49-F238E27FC236}">
                <a16:creationId xmlns:a16="http://schemas.microsoft.com/office/drawing/2014/main" id="{B2C20DED-8601-883F-3117-A176AE1497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0" y="1968500"/>
            <a:ext cx="6350000" cy="292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3951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8DA797-2EED-314C-B7D0-7F530C230E7F}"/>
              </a:ext>
            </a:extLst>
          </p:cNvPr>
          <p:cNvPicPr>
            <a:picLocks noChangeAspect="1"/>
          </p:cNvPicPr>
          <p:nvPr/>
        </p:nvPicPr>
        <p:blipFill>
          <a:blip r:embed="rId3"/>
          <a:stretch>
            <a:fillRect/>
          </a:stretch>
        </p:blipFill>
        <p:spPr>
          <a:xfrm>
            <a:off x="0" y="-1"/>
            <a:ext cx="12192000" cy="6858001"/>
          </a:xfrm>
          <a:prstGeom prst="rect">
            <a:avLst/>
          </a:prstGeom>
        </p:spPr>
      </p:pic>
    </p:spTree>
    <p:extLst>
      <p:ext uri="{BB962C8B-B14F-4D97-AF65-F5344CB8AC3E}">
        <p14:creationId xmlns:p14="http://schemas.microsoft.com/office/powerpoint/2010/main" val="40150632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Commodity networks</a:t>
            </a:r>
          </a:p>
        </p:txBody>
      </p:sp>
      <p:sp>
        <p:nvSpPr>
          <p:cNvPr id="3" name="Content Placeholder 2"/>
          <p:cNvSpPr>
            <a:spLocks noGrp="1"/>
          </p:cNvSpPr>
          <p:nvPr>
            <p:ph idx="1"/>
          </p:nvPr>
        </p:nvSpPr>
        <p:spPr>
          <a:xfrm>
            <a:off x="838200" y="1652628"/>
            <a:ext cx="10515600" cy="2116180"/>
          </a:xfrm>
        </p:spPr>
        <p:txBody>
          <a:bodyPr>
            <a:normAutofit fontScale="70000" lnSpcReduction="20000"/>
          </a:bodyPr>
          <a:lstStyle/>
          <a:p>
            <a:pPr marL="0" indent="0">
              <a:buNone/>
            </a:pPr>
            <a:r>
              <a:rPr lang="en-US" b="1" dirty="0"/>
              <a:t>The good</a:t>
            </a:r>
          </a:p>
          <a:p>
            <a:r>
              <a:rPr lang="en-US" dirty="0"/>
              <a:t>Great for “normal” traffic</a:t>
            </a:r>
          </a:p>
          <a:p>
            <a:r>
              <a:rPr lang="en-US" dirty="0"/>
              <a:t>Resilient by design</a:t>
            </a:r>
          </a:p>
          <a:p>
            <a:r>
              <a:rPr lang="en-US" dirty="0"/>
              <a:t>Can move lots of “small” things moving around</a:t>
            </a:r>
          </a:p>
          <a:p>
            <a:r>
              <a:rPr lang="en-US" dirty="0"/>
              <a:t>Great if what you are doing is accessing/and on a CDN (Content Delivery Network)</a:t>
            </a:r>
          </a:p>
          <a:p>
            <a:r>
              <a:rPr lang="en-US" dirty="0"/>
              <a:t>Available almost everywhere</a:t>
            </a:r>
          </a:p>
        </p:txBody>
      </p:sp>
      <p:sp>
        <p:nvSpPr>
          <p:cNvPr id="4" name="Content Placeholder 2"/>
          <p:cNvSpPr txBox="1">
            <a:spLocks/>
          </p:cNvSpPr>
          <p:nvPr/>
        </p:nvSpPr>
        <p:spPr>
          <a:xfrm>
            <a:off x="838200" y="3768808"/>
            <a:ext cx="10515600" cy="2780271"/>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b="1" dirty="0"/>
              <a:t>The not so good</a:t>
            </a:r>
          </a:p>
          <a:p>
            <a:r>
              <a:rPr lang="en-US" dirty="0"/>
              <a:t>Not at all optimized for large flows</a:t>
            </a:r>
          </a:p>
          <a:p>
            <a:r>
              <a:rPr lang="en-US" dirty="0"/>
              <a:t>Can be very expensive at scale</a:t>
            </a:r>
          </a:p>
          <a:p>
            <a:r>
              <a:rPr lang="en-US" b="1" dirty="0"/>
              <a:t>Often sub optimal routing and peering for point to point research traffic</a:t>
            </a:r>
          </a:p>
          <a:p>
            <a:r>
              <a:rPr lang="en-US" dirty="0"/>
              <a:t>Throttling , queuing, traffic shaping destroy throughput (and “they” don’t care)</a:t>
            </a:r>
          </a:p>
          <a:p>
            <a:r>
              <a:rPr lang="en-US" dirty="0"/>
              <a:t>Commodity networks assume, and are designed for, “lots of small stuff” </a:t>
            </a:r>
          </a:p>
          <a:p>
            <a:r>
              <a:rPr lang="en-US" dirty="0"/>
              <a:t>High speeds are not always available, or cost effective (10G, 40G, 100G)</a:t>
            </a:r>
          </a:p>
          <a:p>
            <a:r>
              <a:rPr lang="en-US" b="1" dirty="0"/>
              <a:t>If you have issues, good luck getting help</a:t>
            </a:r>
          </a:p>
        </p:txBody>
      </p:sp>
      <p:pic>
        <p:nvPicPr>
          <p:cNvPr id="5" name="Picture 4">
            <a:extLst>
              <a:ext uri="{FF2B5EF4-FFF2-40B4-BE49-F238E27FC236}">
                <a16:creationId xmlns:a16="http://schemas.microsoft.com/office/drawing/2014/main" id="{35971E89-3D55-CBE4-0751-892E5C4EC4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8556" y="3243144"/>
            <a:ext cx="2092661" cy="1597451"/>
          </a:xfrm>
          <a:prstGeom prst="rect">
            <a:avLst/>
          </a:prstGeom>
        </p:spPr>
      </p:pic>
      <p:pic>
        <p:nvPicPr>
          <p:cNvPr id="6" name="Picture 5">
            <a:extLst>
              <a:ext uri="{FF2B5EF4-FFF2-40B4-BE49-F238E27FC236}">
                <a16:creationId xmlns:a16="http://schemas.microsoft.com/office/drawing/2014/main" id="{85928A1B-00D0-7901-4087-55ED4F778A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9386" y="1184806"/>
            <a:ext cx="1569561" cy="1569561"/>
          </a:xfrm>
          <a:prstGeom prst="rect">
            <a:avLst/>
          </a:prstGeom>
        </p:spPr>
      </p:pic>
      <p:pic>
        <p:nvPicPr>
          <p:cNvPr id="7" name="Picture 6">
            <a:extLst>
              <a:ext uri="{FF2B5EF4-FFF2-40B4-BE49-F238E27FC236}">
                <a16:creationId xmlns:a16="http://schemas.microsoft.com/office/drawing/2014/main" id="{06A84477-9587-69B3-A0B2-66643499D6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1184" y="616726"/>
            <a:ext cx="1453962" cy="1453962"/>
          </a:xfrm>
          <a:prstGeom prst="rect">
            <a:avLst/>
          </a:prstGeom>
        </p:spPr>
      </p:pic>
      <p:pic>
        <p:nvPicPr>
          <p:cNvPr id="8" name="Picture 7">
            <a:extLst>
              <a:ext uri="{FF2B5EF4-FFF2-40B4-BE49-F238E27FC236}">
                <a16:creationId xmlns:a16="http://schemas.microsoft.com/office/drawing/2014/main" id="{672B4670-9024-ABF3-A3B8-02C4594A62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17384" y="1545134"/>
            <a:ext cx="1325564" cy="1325564"/>
          </a:xfrm>
          <a:prstGeom prst="rect">
            <a:avLst/>
          </a:prstGeom>
        </p:spPr>
      </p:pic>
      <p:pic>
        <p:nvPicPr>
          <p:cNvPr id="9" name="Picture 8">
            <a:extLst>
              <a:ext uri="{FF2B5EF4-FFF2-40B4-BE49-F238E27FC236}">
                <a16:creationId xmlns:a16="http://schemas.microsoft.com/office/drawing/2014/main" id="{B943F49A-9E02-E55D-4A56-5C6F8A033A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64260" y="4262610"/>
            <a:ext cx="2595390" cy="2595390"/>
          </a:xfrm>
          <a:prstGeom prst="rect">
            <a:avLst/>
          </a:prstGeom>
        </p:spPr>
      </p:pic>
      <p:pic>
        <p:nvPicPr>
          <p:cNvPr id="22532" name="Picture 4">
            <a:extLst>
              <a:ext uri="{FF2B5EF4-FFF2-40B4-BE49-F238E27FC236}">
                <a16:creationId xmlns:a16="http://schemas.microsoft.com/office/drawing/2014/main" id="{8338615A-9810-5252-B56D-75A7A07381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28220" y="3458045"/>
            <a:ext cx="2478505" cy="557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8369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6BFB44-436E-5D48-8FFB-F7346DF397F6}"/>
              </a:ext>
            </a:extLst>
          </p:cNvPr>
          <p:cNvPicPr>
            <a:picLocks noChangeAspect="1"/>
          </p:cNvPicPr>
          <p:nvPr/>
        </p:nvPicPr>
        <p:blipFill>
          <a:blip r:embed="rId2"/>
          <a:stretch>
            <a:fillRect/>
          </a:stretch>
        </p:blipFill>
        <p:spPr>
          <a:xfrm>
            <a:off x="155977" y="156514"/>
            <a:ext cx="6197600" cy="3479800"/>
          </a:xfrm>
          <a:prstGeom prst="rect">
            <a:avLst/>
          </a:prstGeom>
        </p:spPr>
      </p:pic>
      <p:pic>
        <p:nvPicPr>
          <p:cNvPr id="6" name="Picture 5">
            <a:extLst>
              <a:ext uri="{FF2B5EF4-FFF2-40B4-BE49-F238E27FC236}">
                <a16:creationId xmlns:a16="http://schemas.microsoft.com/office/drawing/2014/main" id="{0E49D71C-6939-194E-BA4D-00B435F587A6}"/>
              </a:ext>
            </a:extLst>
          </p:cNvPr>
          <p:cNvPicPr>
            <a:picLocks noChangeAspect="1"/>
          </p:cNvPicPr>
          <p:nvPr/>
        </p:nvPicPr>
        <p:blipFill>
          <a:blip r:embed="rId3"/>
          <a:stretch>
            <a:fillRect/>
          </a:stretch>
        </p:blipFill>
        <p:spPr>
          <a:xfrm>
            <a:off x="6353578" y="3164984"/>
            <a:ext cx="5682446" cy="3551528"/>
          </a:xfrm>
          <a:prstGeom prst="rect">
            <a:avLst/>
          </a:prstGeom>
        </p:spPr>
      </p:pic>
      <p:sp>
        <p:nvSpPr>
          <p:cNvPr id="2" name="TextBox 1">
            <a:extLst>
              <a:ext uri="{FF2B5EF4-FFF2-40B4-BE49-F238E27FC236}">
                <a16:creationId xmlns:a16="http://schemas.microsoft.com/office/drawing/2014/main" id="{7C71AC7C-EEDE-DAD5-4534-72B854BDD619}"/>
              </a:ext>
            </a:extLst>
          </p:cNvPr>
          <p:cNvSpPr txBox="1"/>
          <p:nvPr/>
        </p:nvSpPr>
        <p:spPr>
          <a:xfrm>
            <a:off x="7606610" y="1527082"/>
            <a:ext cx="3176382" cy="369332"/>
          </a:xfrm>
          <a:prstGeom prst="rect">
            <a:avLst/>
          </a:prstGeom>
          <a:noFill/>
        </p:spPr>
        <p:txBody>
          <a:bodyPr wrap="none" rtlCol="0">
            <a:spAutoFit/>
          </a:bodyPr>
          <a:lstStyle/>
          <a:p>
            <a:r>
              <a:rPr lang="en-US" dirty="0"/>
              <a:t>Take the sloth and the giraffe… </a:t>
            </a:r>
          </a:p>
        </p:txBody>
      </p:sp>
      <p:sp>
        <p:nvSpPr>
          <p:cNvPr id="3" name="TextBox 2">
            <a:extLst>
              <a:ext uri="{FF2B5EF4-FFF2-40B4-BE49-F238E27FC236}">
                <a16:creationId xmlns:a16="http://schemas.microsoft.com/office/drawing/2014/main" id="{808CB69C-E503-7298-D4E2-EB15613BE8F6}"/>
              </a:ext>
            </a:extLst>
          </p:cNvPr>
          <p:cNvSpPr txBox="1"/>
          <p:nvPr/>
        </p:nvSpPr>
        <p:spPr>
          <a:xfrm>
            <a:off x="828343" y="4940748"/>
            <a:ext cx="4852867" cy="369332"/>
          </a:xfrm>
          <a:prstGeom prst="rect">
            <a:avLst/>
          </a:prstGeom>
          <a:noFill/>
        </p:spPr>
        <p:txBody>
          <a:bodyPr wrap="none" rtlCol="0">
            <a:spAutoFit/>
          </a:bodyPr>
          <a:lstStyle/>
          <a:p>
            <a:r>
              <a:rPr lang="en-US" dirty="0"/>
              <a:t>Each are extremely efferent at consuming leaves…</a:t>
            </a:r>
          </a:p>
        </p:txBody>
      </p:sp>
    </p:spTree>
    <p:extLst>
      <p:ext uri="{BB962C8B-B14F-4D97-AF65-F5344CB8AC3E}">
        <p14:creationId xmlns:p14="http://schemas.microsoft.com/office/powerpoint/2010/main" val="8121628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11C63C-52C7-F14E-B619-88100221471F}"/>
              </a:ext>
            </a:extLst>
          </p:cNvPr>
          <p:cNvPicPr>
            <a:picLocks noChangeAspect="1"/>
          </p:cNvPicPr>
          <p:nvPr/>
        </p:nvPicPr>
        <p:blipFill>
          <a:blip r:embed="rId2"/>
          <a:stretch>
            <a:fillRect/>
          </a:stretch>
        </p:blipFill>
        <p:spPr>
          <a:xfrm>
            <a:off x="2372843" y="0"/>
            <a:ext cx="9819157" cy="6910698"/>
          </a:xfrm>
          <a:prstGeom prst="rect">
            <a:avLst/>
          </a:prstGeom>
        </p:spPr>
      </p:pic>
      <p:sp>
        <p:nvSpPr>
          <p:cNvPr id="2" name="TextBox 1">
            <a:extLst>
              <a:ext uri="{FF2B5EF4-FFF2-40B4-BE49-F238E27FC236}">
                <a16:creationId xmlns:a16="http://schemas.microsoft.com/office/drawing/2014/main" id="{F44D0B00-EFB1-971F-79DA-B89AEA00FCA8}"/>
              </a:ext>
            </a:extLst>
          </p:cNvPr>
          <p:cNvSpPr txBox="1"/>
          <p:nvPr/>
        </p:nvSpPr>
        <p:spPr>
          <a:xfrm>
            <a:off x="120317" y="120314"/>
            <a:ext cx="2252526" cy="923330"/>
          </a:xfrm>
          <a:prstGeom prst="rect">
            <a:avLst/>
          </a:prstGeom>
          <a:noFill/>
        </p:spPr>
        <p:txBody>
          <a:bodyPr wrap="square" rtlCol="0">
            <a:spAutoFit/>
          </a:bodyPr>
          <a:lstStyle/>
          <a:p>
            <a:r>
              <a:rPr lang="en-US" dirty="0"/>
              <a:t>But that does not make them interchangeable…</a:t>
            </a:r>
          </a:p>
        </p:txBody>
      </p:sp>
    </p:spTree>
    <p:extLst>
      <p:ext uri="{BB962C8B-B14F-4D97-AF65-F5344CB8AC3E}">
        <p14:creationId xmlns:p14="http://schemas.microsoft.com/office/powerpoint/2010/main" val="4018063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4E914-9CE7-0DAD-BF3A-F0D521319FBC}"/>
              </a:ext>
            </a:extLst>
          </p:cNvPr>
          <p:cNvSpPr>
            <a:spLocks noGrp="1"/>
          </p:cNvSpPr>
          <p:nvPr>
            <p:ph type="title"/>
          </p:nvPr>
        </p:nvSpPr>
        <p:spPr/>
        <p:txBody>
          <a:bodyPr/>
          <a:lstStyle/>
          <a:p>
            <a:r>
              <a:rPr lang="en-US" dirty="0"/>
              <a:t>The solution!</a:t>
            </a:r>
          </a:p>
        </p:txBody>
      </p:sp>
      <p:sp>
        <p:nvSpPr>
          <p:cNvPr id="4" name="TextBox 3">
            <a:extLst>
              <a:ext uri="{FF2B5EF4-FFF2-40B4-BE49-F238E27FC236}">
                <a16:creationId xmlns:a16="http://schemas.microsoft.com/office/drawing/2014/main" id="{1D6364E9-0901-4C59-14C6-E1DBB9E9DF7A}"/>
              </a:ext>
            </a:extLst>
          </p:cNvPr>
          <p:cNvSpPr txBox="1"/>
          <p:nvPr/>
        </p:nvSpPr>
        <p:spPr>
          <a:xfrm>
            <a:off x="1385636" y="2309923"/>
            <a:ext cx="9420727" cy="1077218"/>
          </a:xfrm>
          <a:prstGeom prst="rect">
            <a:avLst/>
          </a:prstGeom>
          <a:noFill/>
        </p:spPr>
        <p:txBody>
          <a:bodyPr wrap="square" rtlCol="0">
            <a:spAutoFit/>
          </a:bodyPr>
          <a:lstStyle/>
          <a:p>
            <a:r>
              <a:rPr lang="en-US" sz="3200" dirty="0"/>
              <a:t>Networks designed, built and operated by and for the research community</a:t>
            </a:r>
          </a:p>
        </p:txBody>
      </p:sp>
    </p:spTree>
    <p:extLst>
      <p:ext uri="{BB962C8B-B14F-4D97-AF65-F5344CB8AC3E}">
        <p14:creationId xmlns:p14="http://schemas.microsoft.com/office/powerpoint/2010/main" val="2433224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DAC24-BA58-11A5-EE30-C83BD041DFA9}"/>
              </a:ext>
            </a:extLst>
          </p:cNvPr>
          <p:cNvSpPr>
            <a:spLocks noGrp="1"/>
          </p:cNvSpPr>
          <p:nvPr>
            <p:ph type="title"/>
          </p:nvPr>
        </p:nvSpPr>
        <p:spPr>
          <a:xfrm>
            <a:off x="934453" y="754062"/>
            <a:ext cx="3589421" cy="5349875"/>
          </a:xfrm>
        </p:spPr>
        <p:txBody>
          <a:bodyPr/>
          <a:lstStyle/>
          <a:p>
            <a:r>
              <a:rPr lang="en-US" dirty="0"/>
              <a:t>Lets think about networks of networks connecting to networks of networks…</a:t>
            </a:r>
          </a:p>
        </p:txBody>
      </p:sp>
      <p:pic>
        <p:nvPicPr>
          <p:cNvPr id="29698" name="Picture 2">
            <a:extLst>
              <a:ext uri="{FF2B5EF4-FFF2-40B4-BE49-F238E27FC236}">
                <a16:creationId xmlns:a16="http://schemas.microsoft.com/office/drawing/2014/main" id="{3590E95C-3689-5872-45F2-1794FED85D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54118AF-33BD-4266-1C69-E1A12C258F8E}"/>
              </a:ext>
            </a:extLst>
          </p:cNvPr>
          <p:cNvSpPr txBox="1"/>
          <p:nvPr/>
        </p:nvSpPr>
        <p:spPr>
          <a:xfrm>
            <a:off x="10062411" y="6611779"/>
            <a:ext cx="2129589" cy="246221"/>
          </a:xfrm>
          <a:prstGeom prst="rect">
            <a:avLst/>
          </a:prstGeom>
          <a:noFill/>
        </p:spPr>
        <p:txBody>
          <a:bodyPr wrap="square">
            <a:spAutoFit/>
          </a:bodyPr>
          <a:lstStyle/>
          <a:p>
            <a:r>
              <a:rPr lang="en-US" sz="1000" dirty="0">
                <a:solidFill>
                  <a:schemeClr val="bg1"/>
                </a:solidFill>
              </a:rPr>
              <a:t>https://</a:t>
            </a:r>
            <a:r>
              <a:rPr lang="en-US" sz="1000" dirty="0" err="1">
                <a:solidFill>
                  <a:schemeClr val="bg1"/>
                </a:solidFill>
              </a:rPr>
              <a:t>www.opte.org</a:t>
            </a:r>
            <a:r>
              <a:rPr lang="en-US" sz="1000" dirty="0">
                <a:solidFill>
                  <a:schemeClr val="bg1"/>
                </a:solidFill>
              </a:rPr>
              <a:t>/the-internet</a:t>
            </a:r>
          </a:p>
        </p:txBody>
      </p:sp>
    </p:spTree>
    <p:extLst>
      <p:ext uri="{BB962C8B-B14F-4D97-AF65-F5344CB8AC3E}">
        <p14:creationId xmlns:p14="http://schemas.microsoft.com/office/powerpoint/2010/main" val="8658125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566" y="3009037"/>
            <a:ext cx="2789769" cy="1740930"/>
          </a:xfrm>
          <a:prstGeom prst="rect">
            <a:avLst/>
          </a:prstGeom>
        </p:spPr>
      </p:pic>
      <p:sp>
        <p:nvSpPr>
          <p:cNvPr id="2" name="Title 1"/>
          <p:cNvSpPr>
            <a:spLocks noGrp="1"/>
          </p:cNvSpPr>
          <p:nvPr>
            <p:ph type="title"/>
          </p:nvPr>
        </p:nvSpPr>
        <p:spPr>
          <a:xfrm>
            <a:off x="365595" y="365125"/>
            <a:ext cx="10515600" cy="1325563"/>
          </a:xfrm>
        </p:spPr>
        <p:txBody>
          <a:bodyPr>
            <a:normAutofit/>
          </a:bodyPr>
          <a:lstStyle/>
          <a:p>
            <a:r>
              <a:rPr lang="en-US" sz="6000" b="1"/>
              <a:t>International Networks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566" y="5287663"/>
            <a:ext cx="4445000" cy="14351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3271" y="3638939"/>
            <a:ext cx="2722250" cy="159650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5974" y="4747748"/>
            <a:ext cx="3537825" cy="1335529"/>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1602" y="835879"/>
            <a:ext cx="3022197" cy="1295401"/>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44308" y="2230602"/>
            <a:ext cx="3309479" cy="135137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8730" y="2841475"/>
            <a:ext cx="3810000" cy="1295400"/>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30960" y="5672271"/>
            <a:ext cx="2033620" cy="813448"/>
          </a:xfrm>
          <a:prstGeom prst="rect">
            <a:avLst/>
          </a:prstGeom>
        </p:spPr>
      </p:pic>
      <p:pic>
        <p:nvPicPr>
          <p:cNvPr id="14" name="Picture 13">
            <a:extLst>
              <a:ext uri="{FF2B5EF4-FFF2-40B4-BE49-F238E27FC236}">
                <a16:creationId xmlns:a16="http://schemas.microsoft.com/office/drawing/2014/main" id="{03D53614-C695-4844-BF6F-49FB2C301F5E}"/>
              </a:ext>
            </a:extLst>
          </p:cNvPr>
          <p:cNvPicPr>
            <a:picLocks noChangeAspect="1"/>
          </p:cNvPicPr>
          <p:nvPr/>
        </p:nvPicPr>
        <p:blipFill>
          <a:blip r:embed="rId10"/>
          <a:stretch>
            <a:fillRect/>
          </a:stretch>
        </p:blipFill>
        <p:spPr>
          <a:xfrm>
            <a:off x="1288580" y="1459190"/>
            <a:ext cx="4271510" cy="1781346"/>
          </a:xfrm>
          <a:prstGeom prst="rect">
            <a:avLst/>
          </a:prstGeom>
        </p:spPr>
      </p:pic>
    </p:spTree>
    <p:extLst>
      <p:ext uri="{BB962C8B-B14F-4D97-AF65-F5344CB8AC3E}">
        <p14:creationId xmlns:p14="http://schemas.microsoft.com/office/powerpoint/2010/main" val="2014230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reannz map int 280520 1">
            <a:extLst>
              <a:ext uri="{FF2B5EF4-FFF2-40B4-BE49-F238E27FC236}">
                <a16:creationId xmlns:a16="http://schemas.microsoft.com/office/drawing/2014/main" id="{108B97FE-15D4-4033-37F6-1D23E2ED08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2192000" cy="681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7850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D4A675-FE19-DC49-B6DD-D948F30D22F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385601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96419" y="400903"/>
            <a:ext cx="11199161" cy="545212"/>
          </a:xfrm>
        </p:spPr>
        <p:txBody>
          <a:bodyPr/>
          <a:lstStyle/>
          <a:p>
            <a:r>
              <a:rPr lang="en-AU" dirty="0"/>
              <a:t>REANNZ International Network</a:t>
            </a:r>
          </a:p>
        </p:txBody>
      </p:sp>
      <p:sp>
        <p:nvSpPr>
          <p:cNvPr id="5" name="Text Placeholder 4"/>
          <p:cNvSpPr>
            <a:spLocks noGrp="1"/>
          </p:cNvSpPr>
          <p:nvPr>
            <p:ph type="body" sz="quarter" idx="14"/>
          </p:nvPr>
        </p:nvSpPr>
        <p:spPr>
          <a:xfrm>
            <a:off x="496419" y="1423410"/>
            <a:ext cx="11455400" cy="4503173"/>
          </a:xfrm>
        </p:spPr>
        <p:txBody>
          <a:bodyPr>
            <a:normAutofit/>
          </a:bodyPr>
          <a:lstStyle/>
          <a:p>
            <a:r>
              <a:rPr lang="en-AU" dirty="0"/>
              <a:t>Pacific Wave peering in Seattle</a:t>
            </a:r>
          </a:p>
          <a:p>
            <a:r>
              <a:rPr lang="en-AU" dirty="0"/>
              <a:t>Connection in Hawaii with </a:t>
            </a:r>
            <a:r>
              <a:rPr lang="en-AU" dirty="0" err="1"/>
              <a:t>UoH</a:t>
            </a:r>
            <a:endParaRPr lang="en-AU" dirty="0"/>
          </a:p>
          <a:p>
            <a:r>
              <a:rPr lang="en-AU" dirty="0" err="1"/>
              <a:t>AARNet</a:t>
            </a:r>
            <a:r>
              <a:rPr lang="en-AU" dirty="0"/>
              <a:t> peering in Sydney</a:t>
            </a:r>
          </a:p>
          <a:p>
            <a:r>
              <a:rPr lang="en-AU" dirty="0"/>
              <a:t>GOREX peering in Guam</a:t>
            </a:r>
          </a:p>
          <a:p>
            <a:r>
              <a:rPr lang="en-AU" dirty="0"/>
              <a:t>Direct peering with providers and with other NRENs</a:t>
            </a:r>
          </a:p>
          <a:p>
            <a:endParaRPr lang="en-AU" dirty="0"/>
          </a:p>
        </p:txBody>
      </p:sp>
    </p:spTree>
    <p:extLst>
      <p:ext uri="{BB962C8B-B14F-4D97-AF65-F5344CB8AC3E}">
        <p14:creationId xmlns:p14="http://schemas.microsoft.com/office/powerpoint/2010/main" val="1093080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4348" y="110754"/>
            <a:ext cx="8027652" cy="5260545"/>
          </a:xfrm>
          <a:prstGeom prst="rect">
            <a:avLst/>
          </a:prstGeom>
        </p:spPr>
      </p:pic>
      <p:sp>
        <p:nvSpPr>
          <p:cNvPr id="3" name="Content Placeholder 2"/>
          <p:cNvSpPr>
            <a:spLocks noGrp="1"/>
          </p:cNvSpPr>
          <p:nvPr>
            <p:ph idx="1"/>
          </p:nvPr>
        </p:nvSpPr>
        <p:spPr>
          <a:xfrm>
            <a:off x="413616" y="2041898"/>
            <a:ext cx="5681133" cy="2814108"/>
          </a:xfrm>
        </p:spPr>
        <p:txBody>
          <a:bodyPr/>
          <a:lstStyle/>
          <a:p>
            <a:pPr marL="0" indent="0" algn="ctr">
              <a:buNone/>
            </a:pPr>
            <a:r>
              <a:rPr lang="en-US" sz="4800"/>
              <a:t>Will this make me A Network Engineer?</a:t>
            </a:r>
            <a:endParaRPr lang="en-US"/>
          </a:p>
          <a:p>
            <a:pPr algn="ctr"/>
            <a:endParaRPr lang="en-US"/>
          </a:p>
        </p:txBody>
      </p:sp>
      <p:sp>
        <p:nvSpPr>
          <p:cNvPr id="12" name="Rectangle 11"/>
          <p:cNvSpPr/>
          <p:nvPr/>
        </p:nvSpPr>
        <p:spPr>
          <a:xfrm>
            <a:off x="11328399" y="4922540"/>
            <a:ext cx="812800" cy="668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142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69333"/>
            <a:ext cx="9753600" cy="6498336"/>
          </a:xfrm>
          <a:prstGeom prst="rect">
            <a:avLst/>
          </a:prstGeom>
        </p:spPr>
      </p:pic>
    </p:spTree>
    <p:extLst>
      <p:ext uri="{BB962C8B-B14F-4D97-AF65-F5344CB8AC3E}">
        <p14:creationId xmlns:p14="http://schemas.microsoft.com/office/powerpoint/2010/main" val="9251904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2347" b="25465"/>
          <a:stretch/>
        </p:blipFill>
        <p:spPr>
          <a:xfrm>
            <a:off x="1" y="0"/>
            <a:ext cx="12492065" cy="7026787"/>
          </a:xfrm>
          <a:prstGeom prst="rect">
            <a:avLst/>
          </a:prstGeom>
        </p:spPr>
      </p:pic>
    </p:spTree>
    <p:extLst>
      <p:ext uri="{BB962C8B-B14F-4D97-AF65-F5344CB8AC3E}">
        <p14:creationId xmlns:p14="http://schemas.microsoft.com/office/powerpoint/2010/main" val="25497064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AE77BE-E7A2-7241-9D49-3E7CD313B54F}"/>
              </a:ext>
            </a:extLst>
          </p:cNvPr>
          <p:cNvPicPr>
            <a:picLocks noChangeAspect="1"/>
          </p:cNvPicPr>
          <p:nvPr/>
        </p:nvPicPr>
        <p:blipFill>
          <a:blip r:embed="rId2"/>
          <a:stretch>
            <a:fillRect/>
          </a:stretch>
        </p:blipFill>
        <p:spPr>
          <a:xfrm>
            <a:off x="1546975" y="0"/>
            <a:ext cx="9098051" cy="6858000"/>
          </a:xfrm>
          <a:prstGeom prst="rect">
            <a:avLst/>
          </a:prstGeom>
        </p:spPr>
      </p:pic>
    </p:spTree>
    <p:extLst>
      <p:ext uri="{BB962C8B-B14F-4D97-AF65-F5344CB8AC3E}">
        <p14:creationId xmlns:p14="http://schemas.microsoft.com/office/powerpoint/2010/main" val="31606066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a:t>National Networks (US)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373" y="1574933"/>
            <a:ext cx="4372351" cy="326218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398" y="4242732"/>
            <a:ext cx="6297827" cy="184211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9566" y="1998878"/>
            <a:ext cx="5092700" cy="1790700"/>
          </a:xfrm>
          <a:prstGeom prst="rect">
            <a:avLst/>
          </a:prstGeom>
        </p:spPr>
      </p:pic>
      <p:pic>
        <p:nvPicPr>
          <p:cNvPr id="8" name="Picture 7">
            <a:extLst>
              <a:ext uri="{FF2B5EF4-FFF2-40B4-BE49-F238E27FC236}">
                <a16:creationId xmlns:a16="http://schemas.microsoft.com/office/drawing/2014/main" id="{359DF76C-78DD-764D-BE2C-F524E74E33FF}"/>
              </a:ext>
            </a:extLst>
          </p:cNvPr>
          <p:cNvPicPr>
            <a:picLocks noChangeAspect="1"/>
          </p:cNvPicPr>
          <p:nvPr/>
        </p:nvPicPr>
        <p:blipFill>
          <a:blip r:embed="rId5"/>
          <a:stretch>
            <a:fillRect/>
          </a:stretch>
        </p:blipFill>
        <p:spPr>
          <a:xfrm>
            <a:off x="1008826" y="4711529"/>
            <a:ext cx="4271510" cy="1781346"/>
          </a:xfrm>
          <a:prstGeom prst="rect">
            <a:avLst/>
          </a:prstGeom>
        </p:spPr>
      </p:pic>
    </p:spTree>
    <p:extLst>
      <p:ext uri="{BB962C8B-B14F-4D97-AF65-F5344CB8AC3E}">
        <p14:creationId xmlns:p14="http://schemas.microsoft.com/office/powerpoint/2010/main" val="12342503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200" y="0"/>
            <a:ext cx="9491958" cy="6858000"/>
          </a:xfrm>
          <a:prstGeom prst="rect">
            <a:avLst/>
          </a:prstGeom>
        </p:spPr>
      </p:pic>
    </p:spTree>
    <p:extLst>
      <p:ext uri="{BB962C8B-B14F-4D97-AF65-F5344CB8AC3E}">
        <p14:creationId xmlns:p14="http://schemas.microsoft.com/office/powerpoint/2010/main" val="18540392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D2837D94-5BED-7125-8ADC-0EA66B06BE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0"/>
            <a:ext cx="120253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7812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Tree>
    <p:extLst>
      <p:ext uri="{BB962C8B-B14F-4D97-AF65-F5344CB8AC3E}">
        <p14:creationId xmlns:p14="http://schemas.microsoft.com/office/powerpoint/2010/main" val="10828173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Map of New Zealand showing REANNZ national network Points of Presence (PoPs)">
            <a:extLst>
              <a:ext uri="{FF2B5EF4-FFF2-40B4-BE49-F238E27FC236}">
                <a16:creationId xmlns:a16="http://schemas.microsoft.com/office/drawing/2014/main" id="{DEA0EB0A-F947-94AD-82C4-1214C5128F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7413" y="0"/>
            <a:ext cx="53371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0193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0B86460C-26D8-EC69-536D-D702C713DA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895" y="889686"/>
            <a:ext cx="5702386" cy="4668904"/>
          </a:xfrm>
          <a:prstGeom prst="rect">
            <a:avLst/>
          </a:prstGeom>
        </p:spPr>
      </p:pic>
    </p:spTree>
    <p:extLst>
      <p:ext uri="{BB962C8B-B14F-4D97-AF65-F5344CB8AC3E}">
        <p14:creationId xmlns:p14="http://schemas.microsoft.com/office/powerpoint/2010/main" val="6430156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2D01D59-9E13-DD47-A8C5-CE84BF703B61}"/>
              </a:ext>
            </a:extLst>
          </p:cNvPr>
          <p:cNvPicPr>
            <a:picLocks noChangeAspect="1"/>
          </p:cNvPicPr>
          <p:nvPr/>
        </p:nvPicPr>
        <p:blipFill>
          <a:blip r:embed="rId3"/>
          <a:stretch>
            <a:fillRect/>
          </a:stretch>
        </p:blipFill>
        <p:spPr>
          <a:xfrm>
            <a:off x="4309109" y="1026607"/>
            <a:ext cx="4271510" cy="1781346"/>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4593" y="1107118"/>
            <a:ext cx="2251075" cy="2251075"/>
          </a:xfrm>
          <a:prstGeom prst="rect">
            <a:avLst/>
          </a:prstGeom>
        </p:spPr>
      </p:pic>
      <p:sp>
        <p:nvSpPr>
          <p:cNvPr id="2" name="Title 1"/>
          <p:cNvSpPr>
            <a:spLocks noGrp="1"/>
          </p:cNvSpPr>
          <p:nvPr>
            <p:ph type="title"/>
          </p:nvPr>
        </p:nvSpPr>
        <p:spPr>
          <a:xfrm>
            <a:off x="458872" y="320479"/>
            <a:ext cx="10515600" cy="1460500"/>
          </a:xfrm>
        </p:spPr>
        <p:txBody>
          <a:bodyPr>
            <a:noAutofit/>
          </a:bodyPr>
          <a:lstStyle/>
          <a:p>
            <a:r>
              <a:rPr lang="en-US" sz="6000" b="1" dirty="0"/>
              <a:t>State/regional networks</a:t>
            </a:r>
            <a:br>
              <a:rPr lang="en-US" sz="6000" b="1" dirty="0"/>
            </a:br>
            <a:r>
              <a:rPr lang="en-US" sz="4000" b="1" dirty="0"/>
              <a:t>aka “your ISP”</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872" y="4224786"/>
            <a:ext cx="2209114" cy="153602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1418" y="4438546"/>
            <a:ext cx="2381759" cy="203732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63481" y="5045757"/>
            <a:ext cx="4262225" cy="1430109"/>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7036" y="2180968"/>
            <a:ext cx="4084132" cy="1984976"/>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3300" y="3942490"/>
            <a:ext cx="3568700" cy="1257300"/>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55906" y="4096522"/>
            <a:ext cx="3886200" cy="1016000"/>
          </a:xfrm>
          <a:prstGeom prst="rect">
            <a:avLst/>
          </a:prstGeom>
        </p:spPr>
      </p:pic>
      <p:pic>
        <p:nvPicPr>
          <p:cNvPr id="15" name="Picture 14"/>
          <p:cNvPicPr>
            <a:picLocks noChangeAspect="1"/>
          </p:cNvPicPr>
          <p:nvPr/>
        </p:nvPicPr>
        <p:blipFill rotWithShape="1">
          <a:blip r:embed="rId11">
            <a:extLst>
              <a:ext uri="{28A0092B-C50C-407E-A947-70E740481C1C}">
                <a14:useLocalDpi xmlns:a14="http://schemas.microsoft.com/office/drawing/2010/main" val="0"/>
              </a:ext>
            </a:extLst>
          </a:blip>
          <a:srcRect t="30659" b="30096"/>
          <a:stretch/>
        </p:blipFill>
        <p:spPr>
          <a:xfrm>
            <a:off x="5096700" y="2582192"/>
            <a:ext cx="4038600" cy="1295856"/>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28930" y="5432592"/>
            <a:ext cx="1773313" cy="1129009"/>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8200" y="5819653"/>
            <a:ext cx="2508422" cy="752527"/>
          </a:xfrm>
          <a:prstGeom prst="rect">
            <a:avLst/>
          </a:prstGeom>
        </p:spPr>
      </p:pic>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580619" y="2111543"/>
            <a:ext cx="3429000" cy="2616200"/>
          </a:xfrm>
          <a:prstGeom prst="rect">
            <a:avLst/>
          </a:prstGeom>
        </p:spPr>
      </p:pic>
      <p:pic>
        <p:nvPicPr>
          <p:cNvPr id="21" name="Picture 2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52624" y="370506"/>
            <a:ext cx="3856995" cy="1054687"/>
          </a:xfrm>
          <a:prstGeom prst="rect">
            <a:avLst/>
          </a:prstGeom>
        </p:spPr>
      </p:pic>
    </p:spTree>
    <p:extLst>
      <p:ext uri="{BB962C8B-B14F-4D97-AF65-F5344CB8AC3E}">
        <p14:creationId xmlns:p14="http://schemas.microsoft.com/office/powerpoint/2010/main" val="1274970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4348" y="110754"/>
            <a:ext cx="8027652" cy="5260545"/>
          </a:xfrm>
          <a:prstGeom prst="rect">
            <a:avLst/>
          </a:prstGeom>
        </p:spPr>
      </p:pic>
      <p:sp>
        <p:nvSpPr>
          <p:cNvPr id="3" name="Content Placeholder 2"/>
          <p:cNvSpPr>
            <a:spLocks noGrp="1"/>
          </p:cNvSpPr>
          <p:nvPr>
            <p:ph idx="1"/>
          </p:nvPr>
        </p:nvSpPr>
        <p:spPr>
          <a:xfrm>
            <a:off x="591416" y="2998631"/>
            <a:ext cx="5681133" cy="2814108"/>
          </a:xfrm>
        </p:spPr>
        <p:txBody>
          <a:bodyPr/>
          <a:lstStyle/>
          <a:p>
            <a:pPr marL="0" indent="0" algn="ctr">
              <a:buNone/>
            </a:pPr>
            <a:r>
              <a:rPr lang="en-US" sz="4800"/>
              <a:t>No.</a:t>
            </a:r>
            <a:endParaRPr lang="en-US"/>
          </a:p>
          <a:p>
            <a:pPr algn="ctr"/>
            <a:endParaRPr lang="en-US"/>
          </a:p>
        </p:txBody>
      </p:sp>
      <p:sp>
        <p:nvSpPr>
          <p:cNvPr id="12" name="Rectangle 11"/>
          <p:cNvSpPr/>
          <p:nvPr/>
        </p:nvSpPr>
        <p:spPr>
          <a:xfrm>
            <a:off x="11328399" y="4922540"/>
            <a:ext cx="812800" cy="668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1111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0305" y="193947"/>
            <a:ext cx="10298992" cy="666405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495" y="-474019"/>
            <a:ext cx="3429000" cy="2616200"/>
          </a:xfrm>
          <a:prstGeom prst="rect">
            <a:avLst/>
          </a:prstGeom>
        </p:spPr>
      </p:pic>
    </p:spTree>
    <p:extLst>
      <p:ext uri="{BB962C8B-B14F-4D97-AF65-F5344CB8AC3E}">
        <p14:creationId xmlns:p14="http://schemas.microsoft.com/office/powerpoint/2010/main" val="17746565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CBC914-5495-BF44-8C5C-58A0451E78E7}"/>
              </a:ext>
            </a:extLst>
          </p:cNvPr>
          <p:cNvPicPr>
            <a:picLocks noChangeAspect="1"/>
          </p:cNvPicPr>
          <p:nvPr/>
        </p:nvPicPr>
        <p:blipFill>
          <a:blip r:embed="rId3"/>
          <a:stretch>
            <a:fillRect/>
          </a:stretch>
        </p:blipFill>
        <p:spPr>
          <a:xfrm>
            <a:off x="4983548" y="1418690"/>
            <a:ext cx="4271510" cy="1781346"/>
          </a:xfrm>
          <a:prstGeom prst="rect">
            <a:avLst/>
          </a:prstGeom>
        </p:spPr>
      </p:pic>
      <p:sp>
        <p:nvSpPr>
          <p:cNvPr id="2" name="Title 1"/>
          <p:cNvSpPr>
            <a:spLocks noGrp="1"/>
          </p:cNvSpPr>
          <p:nvPr>
            <p:ph type="title"/>
          </p:nvPr>
        </p:nvSpPr>
        <p:spPr/>
        <p:txBody>
          <a:bodyPr>
            <a:normAutofit/>
          </a:bodyPr>
          <a:lstStyle/>
          <a:p>
            <a:r>
              <a:rPr lang="en-US" sz="6000" b="1"/>
              <a:t>Exchanges and </a:t>
            </a:r>
            <a:r>
              <a:rPr lang="en-US" sz="6000" b="1" err="1"/>
              <a:t>PoPs</a:t>
            </a:r>
            <a:endParaRPr lang="en-US" sz="6000" b="1"/>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1048" y="3113046"/>
            <a:ext cx="4223443" cy="168450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700" y="1550194"/>
            <a:ext cx="4635500" cy="16891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022" y="5168900"/>
            <a:ext cx="6743700" cy="16891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32535" y="4914214"/>
            <a:ext cx="4859465" cy="1943786"/>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0070" y="3541066"/>
            <a:ext cx="3041060" cy="1251465"/>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4325" y="733061"/>
            <a:ext cx="2466975" cy="2466975"/>
          </a:xfrm>
          <a:prstGeom prst="rect">
            <a:avLst/>
          </a:prstGeom>
        </p:spPr>
      </p:pic>
    </p:spTree>
    <p:extLst>
      <p:ext uri="{BB962C8B-B14F-4D97-AF65-F5344CB8AC3E}">
        <p14:creationId xmlns:p14="http://schemas.microsoft.com/office/powerpoint/2010/main" val="11261092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0419" y="226032"/>
            <a:ext cx="4972900" cy="1015663"/>
          </a:xfrm>
          <a:prstGeom prst="rect">
            <a:avLst/>
          </a:prstGeom>
          <a:noFill/>
        </p:spPr>
        <p:txBody>
          <a:bodyPr wrap="none" rtlCol="0">
            <a:spAutoFit/>
          </a:bodyPr>
          <a:lstStyle/>
          <a:p>
            <a:r>
              <a:rPr lang="en-US" sz="6000" b="1">
                <a:latin typeface="+mj-lt"/>
              </a:rPr>
              <a:t>Local</a:t>
            </a:r>
            <a:r>
              <a:rPr lang="en-US" sz="6000" b="1"/>
              <a:t> </a:t>
            </a:r>
            <a:r>
              <a:rPr lang="en-US" sz="6000" b="1">
                <a:latin typeface="+mj-lt"/>
              </a:rPr>
              <a:t>networks</a:t>
            </a:r>
          </a:p>
        </p:txBody>
      </p:sp>
      <p:sp>
        <p:nvSpPr>
          <p:cNvPr id="5" name="Rounded Rectangle 4"/>
          <p:cNvSpPr/>
          <p:nvPr/>
        </p:nvSpPr>
        <p:spPr>
          <a:xfrm>
            <a:off x="9335874" y="4392053"/>
            <a:ext cx="2508421" cy="218714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solidFill>
                  <a:sysClr val="windowText" lastClr="000000"/>
                </a:solidFill>
              </a:rPr>
              <a:t>(Insert your logo here)</a:t>
            </a:r>
          </a:p>
        </p:txBody>
      </p:sp>
      <p:grpSp>
        <p:nvGrpSpPr>
          <p:cNvPr id="10" name="Group 9">
            <a:extLst>
              <a:ext uri="{FF2B5EF4-FFF2-40B4-BE49-F238E27FC236}">
                <a16:creationId xmlns:a16="http://schemas.microsoft.com/office/drawing/2014/main" id="{178861DF-E55C-0546-8293-9A90337815B5}"/>
              </a:ext>
            </a:extLst>
          </p:cNvPr>
          <p:cNvGrpSpPr/>
          <p:nvPr/>
        </p:nvGrpSpPr>
        <p:grpSpPr>
          <a:xfrm>
            <a:off x="16702" y="2310368"/>
            <a:ext cx="11749520" cy="1209696"/>
            <a:chOff x="57150" y="472076"/>
            <a:chExt cx="8812140" cy="907272"/>
          </a:xfrm>
        </p:grpSpPr>
        <p:pic>
          <p:nvPicPr>
            <p:cNvPr id="11" name="Picture 10">
              <a:extLst>
                <a:ext uri="{FF2B5EF4-FFF2-40B4-BE49-F238E27FC236}">
                  <a16:creationId xmlns:a16="http://schemas.microsoft.com/office/drawing/2014/main" id="{3B0AB820-29E6-C342-80C4-5CC76A901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068" y="479348"/>
              <a:ext cx="900000" cy="900000"/>
            </a:xfrm>
            <a:prstGeom prst="rect">
              <a:avLst/>
            </a:prstGeom>
          </p:spPr>
        </p:pic>
        <p:pic>
          <p:nvPicPr>
            <p:cNvPr id="12" name="Picture 11">
              <a:extLst>
                <a:ext uri="{FF2B5EF4-FFF2-40B4-BE49-F238E27FC236}">
                  <a16:creationId xmlns:a16="http://schemas.microsoft.com/office/drawing/2014/main" id="{4A6CDDCB-7E91-2741-86C9-735D646136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 y="472076"/>
              <a:ext cx="900000" cy="900000"/>
            </a:xfrm>
            <a:prstGeom prst="rect">
              <a:avLst/>
            </a:prstGeom>
          </p:spPr>
        </p:pic>
        <p:pic>
          <p:nvPicPr>
            <p:cNvPr id="13" name="Picture 12">
              <a:extLst>
                <a:ext uri="{FF2B5EF4-FFF2-40B4-BE49-F238E27FC236}">
                  <a16:creationId xmlns:a16="http://schemas.microsoft.com/office/drawing/2014/main" id="{24498509-5418-9843-992B-75B27DC071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8374" y="479348"/>
              <a:ext cx="900000" cy="900000"/>
            </a:xfrm>
            <a:prstGeom prst="rect">
              <a:avLst/>
            </a:prstGeom>
          </p:spPr>
        </p:pic>
        <p:pic>
          <p:nvPicPr>
            <p:cNvPr id="14" name="Picture 13">
              <a:extLst>
                <a:ext uri="{FF2B5EF4-FFF2-40B4-BE49-F238E27FC236}">
                  <a16:creationId xmlns:a16="http://schemas.microsoft.com/office/drawing/2014/main" id="{BF18C80A-F1E5-2F4F-B7B5-641AFB5238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7456" y="479348"/>
              <a:ext cx="900000" cy="900000"/>
            </a:xfrm>
            <a:prstGeom prst="rect">
              <a:avLst/>
            </a:prstGeom>
          </p:spPr>
        </p:pic>
        <p:pic>
          <p:nvPicPr>
            <p:cNvPr id="15" name="Picture 14">
              <a:extLst>
                <a:ext uri="{FF2B5EF4-FFF2-40B4-BE49-F238E27FC236}">
                  <a16:creationId xmlns:a16="http://schemas.microsoft.com/office/drawing/2014/main" id="{EC997AB6-0D8D-764D-ABEB-9A6CF90C79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7762" y="479348"/>
              <a:ext cx="900000" cy="900000"/>
            </a:xfrm>
            <a:prstGeom prst="rect">
              <a:avLst/>
            </a:prstGeom>
          </p:spPr>
        </p:pic>
        <p:pic>
          <p:nvPicPr>
            <p:cNvPr id="16" name="Picture 15">
              <a:extLst>
                <a:ext uri="{FF2B5EF4-FFF2-40B4-BE49-F238E27FC236}">
                  <a16:creationId xmlns:a16="http://schemas.microsoft.com/office/drawing/2014/main" id="{716A9B53-B867-7842-8934-59A892260C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08680" y="479348"/>
              <a:ext cx="900000" cy="900000"/>
            </a:xfrm>
            <a:prstGeom prst="rect">
              <a:avLst/>
            </a:prstGeom>
          </p:spPr>
        </p:pic>
        <p:pic>
          <p:nvPicPr>
            <p:cNvPr id="17" name="Picture 16">
              <a:extLst>
                <a:ext uri="{FF2B5EF4-FFF2-40B4-BE49-F238E27FC236}">
                  <a16:creationId xmlns:a16="http://schemas.microsoft.com/office/drawing/2014/main" id="{087D5300-7B8A-434F-954D-AA3D152933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38986" y="479348"/>
              <a:ext cx="900000" cy="900000"/>
            </a:xfrm>
            <a:prstGeom prst="rect">
              <a:avLst/>
            </a:prstGeom>
          </p:spPr>
        </p:pic>
        <p:pic>
          <p:nvPicPr>
            <p:cNvPr id="18" name="Picture 17">
              <a:extLst>
                <a:ext uri="{FF2B5EF4-FFF2-40B4-BE49-F238E27FC236}">
                  <a16:creationId xmlns:a16="http://schemas.microsoft.com/office/drawing/2014/main" id="{0F6D397C-7AAF-CC4E-B46A-73FFC4B333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69290" y="479348"/>
              <a:ext cx="900000" cy="900000"/>
            </a:xfrm>
            <a:prstGeom prst="rect">
              <a:avLst/>
            </a:prstGeom>
          </p:spPr>
        </p:pic>
      </p:grpSp>
      <p:grpSp>
        <p:nvGrpSpPr>
          <p:cNvPr id="19" name="Group 18">
            <a:extLst>
              <a:ext uri="{FF2B5EF4-FFF2-40B4-BE49-F238E27FC236}">
                <a16:creationId xmlns:a16="http://schemas.microsoft.com/office/drawing/2014/main" id="{48F05D55-48CA-EA4D-9552-42F398A188BE}"/>
              </a:ext>
            </a:extLst>
          </p:cNvPr>
          <p:cNvGrpSpPr/>
          <p:nvPr/>
        </p:nvGrpSpPr>
        <p:grpSpPr>
          <a:xfrm>
            <a:off x="506585" y="3229944"/>
            <a:ext cx="11076832" cy="1452229"/>
            <a:chOff x="57150" y="1766512"/>
            <a:chExt cx="7681836" cy="900000"/>
          </a:xfrm>
        </p:grpSpPr>
        <p:pic>
          <p:nvPicPr>
            <p:cNvPr id="20" name="Picture 19">
              <a:extLst>
                <a:ext uri="{FF2B5EF4-FFF2-40B4-BE49-F238E27FC236}">
                  <a16:creationId xmlns:a16="http://schemas.microsoft.com/office/drawing/2014/main" id="{2DCA945B-99F6-3343-B2F0-A6B6E2F4D00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150" y="1766512"/>
              <a:ext cx="900000" cy="900000"/>
            </a:xfrm>
            <a:prstGeom prst="rect">
              <a:avLst/>
            </a:prstGeom>
          </p:spPr>
        </p:pic>
        <p:pic>
          <p:nvPicPr>
            <p:cNvPr id="21" name="Picture 20">
              <a:extLst>
                <a:ext uri="{FF2B5EF4-FFF2-40B4-BE49-F238E27FC236}">
                  <a16:creationId xmlns:a16="http://schemas.microsoft.com/office/drawing/2014/main" id="{8F46C1DE-E199-F14E-8FEB-19BF10082E9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87456" y="1766512"/>
              <a:ext cx="900000" cy="900000"/>
            </a:xfrm>
            <a:prstGeom prst="rect">
              <a:avLst/>
            </a:prstGeom>
          </p:spPr>
        </p:pic>
        <p:pic>
          <p:nvPicPr>
            <p:cNvPr id="22" name="Picture 21">
              <a:extLst>
                <a:ext uri="{FF2B5EF4-FFF2-40B4-BE49-F238E27FC236}">
                  <a16:creationId xmlns:a16="http://schemas.microsoft.com/office/drawing/2014/main" id="{29B832BF-ABDF-AF40-B9F7-06C4DED8910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17762" y="1766512"/>
              <a:ext cx="900000" cy="900000"/>
            </a:xfrm>
            <a:prstGeom prst="rect">
              <a:avLst/>
            </a:prstGeom>
          </p:spPr>
        </p:pic>
        <p:pic>
          <p:nvPicPr>
            <p:cNvPr id="23" name="Picture 22">
              <a:extLst>
                <a:ext uri="{FF2B5EF4-FFF2-40B4-BE49-F238E27FC236}">
                  <a16:creationId xmlns:a16="http://schemas.microsoft.com/office/drawing/2014/main" id="{89E58645-2E11-9C4A-BA6D-DD6997A0321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48068" y="1766512"/>
              <a:ext cx="900000" cy="900000"/>
            </a:xfrm>
            <a:prstGeom prst="rect">
              <a:avLst/>
            </a:prstGeom>
          </p:spPr>
        </p:pic>
        <p:pic>
          <p:nvPicPr>
            <p:cNvPr id="24" name="Picture 23">
              <a:extLst>
                <a:ext uri="{FF2B5EF4-FFF2-40B4-BE49-F238E27FC236}">
                  <a16:creationId xmlns:a16="http://schemas.microsoft.com/office/drawing/2014/main" id="{0618297A-633F-AB44-9C5A-BCA57C987F1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838986" y="1766512"/>
              <a:ext cx="900000" cy="900000"/>
            </a:xfrm>
            <a:prstGeom prst="rect">
              <a:avLst/>
            </a:prstGeom>
          </p:spPr>
        </p:pic>
        <p:pic>
          <p:nvPicPr>
            <p:cNvPr id="25" name="Picture 24">
              <a:extLst>
                <a:ext uri="{FF2B5EF4-FFF2-40B4-BE49-F238E27FC236}">
                  <a16:creationId xmlns:a16="http://schemas.microsoft.com/office/drawing/2014/main" id="{D210CD27-5ACC-FB44-A67A-8BEBFEF112C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08680" y="1766512"/>
              <a:ext cx="900000" cy="900000"/>
            </a:xfrm>
            <a:prstGeom prst="rect">
              <a:avLst/>
            </a:prstGeom>
          </p:spPr>
        </p:pic>
        <p:pic>
          <p:nvPicPr>
            <p:cNvPr id="26" name="Picture 25">
              <a:extLst>
                <a:ext uri="{FF2B5EF4-FFF2-40B4-BE49-F238E27FC236}">
                  <a16:creationId xmlns:a16="http://schemas.microsoft.com/office/drawing/2014/main" id="{EB30EA04-AE8E-3747-9972-1CD859D33B7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78374" y="1766512"/>
              <a:ext cx="900000" cy="900000"/>
            </a:xfrm>
            <a:prstGeom prst="rect">
              <a:avLst/>
            </a:prstGeom>
          </p:spPr>
        </p:pic>
      </p:grpSp>
      <p:pic>
        <p:nvPicPr>
          <p:cNvPr id="27" name="Picture 26">
            <a:extLst>
              <a:ext uri="{FF2B5EF4-FFF2-40B4-BE49-F238E27FC236}">
                <a16:creationId xmlns:a16="http://schemas.microsoft.com/office/drawing/2014/main" id="{BDBFE1B5-B6FC-5D42-A20A-91C3F6A7FD0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86096" y="4462323"/>
            <a:ext cx="1200000" cy="1200000"/>
          </a:xfrm>
          <a:prstGeom prst="rect">
            <a:avLst/>
          </a:prstGeom>
        </p:spPr>
      </p:pic>
      <p:pic>
        <p:nvPicPr>
          <p:cNvPr id="28" name="Picture 27">
            <a:extLst>
              <a:ext uri="{FF2B5EF4-FFF2-40B4-BE49-F238E27FC236}">
                <a16:creationId xmlns:a16="http://schemas.microsoft.com/office/drawing/2014/main" id="{F33F31B1-DAF1-CC4E-80B1-3831BE0EDE8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77944" y="4474046"/>
            <a:ext cx="1200000" cy="1200000"/>
          </a:xfrm>
          <a:prstGeom prst="rect">
            <a:avLst/>
          </a:prstGeom>
        </p:spPr>
      </p:pic>
      <p:pic>
        <p:nvPicPr>
          <p:cNvPr id="29" name="Picture 28">
            <a:extLst>
              <a:ext uri="{FF2B5EF4-FFF2-40B4-BE49-F238E27FC236}">
                <a16:creationId xmlns:a16="http://schemas.microsoft.com/office/drawing/2014/main" id="{17A5A6DB-965F-2442-9F91-2DFA14DDD3E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07574" y="4449326"/>
            <a:ext cx="1200000" cy="1200000"/>
          </a:xfrm>
          <a:prstGeom prst="rect">
            <a:avLst/>
          </a:prstGeom>
        </p:spPr>
      </p:pic>
      <p:pic>
        <p:nvPicPr>
          <p:cNvPr id="30" name="Picture 29">
            <a:extLst>
              <a:ext uri="{FF2B5EF4-FFF2-40B4-BE49-F238E27FC236}">
                <a16:creationId xmlns:a16="http://schemas.microsoft.com/office/drawing/2014/main" id="{D8CDC268-FEC6-3942-885E-E855297B931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989217" y="4509978"/>
            <a:ext cx="1200000" cy="1200000"/>
          </a:xfrm>
          <a:prstGeom prst="rect">
            <a:avLst/>
          </a:prstGeom>
        </p:spPr>
      </p:pic>
      <p:pic>
        <p:nvPicPr>
          <p:cNvPr id="31" name="Picture 30">
            <a:extLst>
              <a:ext uri="{FF2B5EF4-FFF2-40B4-BE49-F238E27FC236}">
                <a16:creationId xmlns:a16="http://schemas.microsoft.com/office/drawing/2014/main" id="{D91AF234-01CF-4A48-A862-0DBC9623CE3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0500" y="5675989"/>
            <a:ext cx="1200000" cy="1200000"/>
          </a:xfrm>
          <a:prstGeom prst="rect">
            <a:avLst/>
          </a:prstGeom>
        </p:spPr>
      </p:pic>
      <p:pic>
        <p:nvPicPr>
          <p:cNvPr id="32" name="Picture 31">
            <a:extLst>
              <a:ext uri="{FF2B5EF4-FFF2-40B4-BE49-F238E27FC236}">
                <a16:creationId xmlns:a16="http://schemas.microsoft.com/office/drawing/2014/main" id="{2EAD22E9-E8B3-BB44-A7EE-7EB92136644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700500" y="5675989"/>
            <a:ext cx="1200000" cy="1200000"/>
          </a:xfrm>
          <a:prstGeom prst="rect">
            <a:avLst/>
          </a:prstGeom>
        </p:spPr>
      </p:pic>
      <p:pic>
        <p:nvPicPr>
          <p:cNvPr id="33" name="Picture 32">
            <a:extLst>
              <a:ext uri="{FF2B5EF4-FFF2-40B4-BE49-F238E27FC236}">
                <a16:creationId xmlns:a16="http://schemas.microsoft.com/office/drawing/2014/main" id="{5BC62567-1FBD-8740-9BEF-15DC3A2849B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207574" y="5675989"/>
            <a:ext cx="1200000" cy="1200000"/>
          </a:xfrm>
          <a:prstGeom prst="rect">
            <a:avLst/>
          </a:prstGeom>
        </p:spPr>
      </p:pic>
      <p:pic>
        <p:nvPicPr>
          <p:cNvPr id="34" name="Picture 33">
            <a:extLst>
              <a:ext uri="{FF2B5EF4-FFF2-40B4-BE49-F238E27FC236}">
                <a16:creationId xmlns:a16="http://schemas.microsoft.com/office/drawing/2014/main" id="{0BD360C9-93FA-D547-9E89-A91DC54C83B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714649" y="5675989"/>
            <a:ext cx="1200000" cy="1200000"/>
          </a:xfrm>
          <a:prstGeom prst="rect">
            <a:avLst/>
          </a:prstGeom>
        </p:spPr>
      </p:pic>
      <p:pic>
        <p:nvPicPr>
          <p:cNvPr id="35" name="Picture 34">
            <a:extLst>
              <a:ext uri="{FF2B5EF4-FFF2-40B4-BE49-F238E27FC236}">
                <a16:creationId xmlns:a16="http://schemas.microsoft.com/office/drawing/2014/main" id="{D6ABB282-E93C-4444-8E4B-02C3AE0CDB98}"/>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221724" y="5675989"/>
            <a:ext cx="1200000" cy="1200000"/>
          </a:xfrm>
          <a:prstGeom prst="rect">
            <a:avLst/>
          </a:prstGeom>
        </p:spPr>
      </p:pic>
      <p:sp>
        <p:nvSpPr>
          <p:cNvPr id="36" name="TextBox 35">
            <a:extLst>
              <a:ext uri="{FF2B5EF4-FFF2-40B4-BE49-F238E27FC236}">
                <a16:creationId xmlns:a16="http://schemas.microsoft.com/office/drawing/2014/main" id="{07BF48CE-3BBF-0847-8E98-83CE23C62856}"/>
              </a:ext>
            </a:extLst>
          </p:cNvPr>
          <p:cNvSpPr txBox="1"/>
          <p:nvPr/>
        </p:nvSpPr>
        <p:spPr>
          <a:xfrm>
            <a:off x="1587308" y="6207987"/>
            <a:ext cx="1494117" cy="461665"/>
          </a:xfrm>
          <a:prstGeom prst="rect">
            <a:avLst/>
          </a:prstGeom>
          <a:solidFill>
            <a:schemeClr val="bg1"/>
          </a:solidFill>
        </p:spPr>
        <p:txBody>
          <a:bodyPr wrap="square" rtlCol="0">
            <a:spAutoFit/>
          </a:bodyPr>
          <a:lstStyle/>
          <a:p>
            <a:endParaRPr lang="en-US" sz="2400" dirty="0"/>
          </a:p>
        </p:txBody>
      </p:sp>
      <p:pic>
        <p:nvPicPr>
          <p:cNvPr id="37" name="Picture 36">
            <a:extLst>
              <a:ext uri="{FF2B5EF4-FFF2-40B4-BE49-F238E27FC236}">
                <a16:creationId xmlns:a16="http://schemas.microsoft.com/office/drawing/2014/main" id="{35572E87-0B8B-A940-966A-51D80EB366D2}"/>
              </a:ext>
            </a:extLst>
          </p:cNvPr>
          <p:cNvPicPr>
            <a:picLocks noChangeAspect="1"/>
          </p:cNvPicPr>
          <p:nvPr/>
        </p:nvPicPr>
        <p:blipFill>
          <a:blip r:embed="rId27"/>
          <a:stretch>
            <a:fillRect/>
          </a:stretch>
        </p:blipFill>
        <p:spPr>
          <a:xfrm>
            <a:off x="1684663" y="5678997"/>
            <a:ext cx="1215836" cy="1215836"/>
          </a:xfrm>
          <a:prstGeom prst="rect">
            <a:avLst/>
          </a:prstGeom>
        </p:spPr>
      </p:pic>
      <p:pic>
        <p:nvPicPr>
          <p:cNvPr id="38" name="Picture 37">
            <a:extLst>
              <a:ext uri="{FF2B5EF4-FFF2-40B4-BE49-F238E27FC236}">
                <a16:creationId xmlns:a16="http://schemas.microsoft.com/office/drawing/2014/main" id="{E9D75AC0-DB2C-9848-8AA0-83A9F4EC3890}"/>
              </a:ext>
            </a:extLst>
          </p:cNvPr>
          <p:cNvPicPr>
            <a:picLocks noChangeAspect="1"/>
          </p:cNvPicPr>
          <p:nvPr/>
        </p:nvPicPr>
        <p:blipFill>
          <a:blip r:embed="rId28"/>
          <a:stretch>
            <a:fillRect/>
          </a:stretch>
        </p:blipFill>
        <p:spPr>
          <a:xfrm>
            <a:off x="6579559" y="980991"/>
            <a:ext cx="1684330" cy="1684330"/>
          </a:xfrm>
          <a:prstGeom prst="rect">
            <a:avLst/>
          </a:prstGeom>
        </p:spPr>
      </p:pic>
      <p:pic>
        <p:nvPicPr>
          <p:cNvPr id="39" name="Picture 38">
            <a:extLst>
              <a:ext uri="{FF2B5EF4-FFF2-40B4-BE49-F238E27FC236}">
                <a16:creationId xmlns:a16="http://schemas.microsoft.com/office/drawing/2014/main" id="{402063AF-2914-9042-9A04-77C2A5DF37BE}"/>
              </a:ext>
            </a:extLst>
          </p:cNvPr>
          <p:cNvPicPr>
            <a:picLocks noChangeAspect="1"/>
          </p:cNvPicPr>
          <p:nvPr/>
        </p:nvPicPr>
        <p:blipFill>
          <a:blip r:embed="rId29"/>
          <a:stretch>
            <a:fillRect/>
          </a:stretch>
        </p:blipFill>
        <p:spPr>
          <a:xfrm>
            <a:off x="7544304" y="5433128"/>
            <a:ext cx="1632729" cy="1632729"/>
          </a:xfrm>
          <a:prstGeom prst="rect">
            <a:avLst/>
          </a:prstGeom>
        </p:spPr>
      </p:pic>
      <p:pic>
        <p:nvPicPr>
          <p:cNvPr id="40" name="Picture 39">
            <a:extLst>
              <a:ext uri="{FF2B5EF4-FFF2-40B4-BE49-F238E27FC236}">
                <a16:creationId xmlns:a16="http://schemas.microsoft.com/office/drawing/2014/main" id="{CB93AEE9-BDBC-594B-AD5A-927E9A2E1F61}"/>
              </a:ext>
            </a:extLst>
          </p:cNvPr>
          <p:cNvPicPr>
            <a:picLocks noChangeAspect="1"/>
          </p:cNvPicPr>
          <p:nvPr/>
        </p:nvPicPr>
        <p:blipFill>
          <a:blip r:embed="rId30"/>
          <a:stretch>
            <a:fillRect/>
          </a:stretch>
        </p:blipFill>
        <p:spPr>
          <a:xfrm>
            <a:off x="8655815" y="1154317"/>
            <a:ext cx="1267597" cy="1267597"/>
          </a:xfrm>
          <a:prstGeom prst="rect">
            <a:avLst/>
          </a:prstGeom>
        </p:spPr>
      </p:pic>
      <p:pic>
        <p:nvPicPr>
          <p:cNvPr id="41" name="Picture 40">
            <a:extLst>
              <a:ext uri="{FF2B5EF4-FFF2-40B4-BE49-F238E27FC236}">
                <a16:creationId xmlns:a16="http://schemas.microsoft.com/office/drawing/2014/main" id="{D1AB3759-9D12-D742-B3BB-6A0190620B42}"/>
              </a:ext>
            </a:extLst>
          </p:cNvPr>
          <p:cNvPicPr>
            <a:picLocks noChangeAspect="1"/>
          </p:cNvPicPr>
          <p:nvPr/>
        </p:nvPicPr>
        <p:blipFill>
          <a:blip r:embed="rId31"/>
          <a:stretch>
            <a:fillRect/>
          </a:stretch>
        </p:blipFill>
        <p:spPr>
          <a:xfrm>
            <a:off x="3002485" y="4422556"/>
            <a:ext cx="1579094" cy="1579094"/>
          </a:xfrm>
          <a:prstGeom prst="rect">
            <a:avLst/>
          </a:prstGeom>
        </p:spPr>
      </p:pic>
      <p:pic>
        <p:nvPicPr>
          <p:cNvPr id="42" name="Picture 41">
            <a:extLst>
              <a:ext uri="{FF2B5EF4-FFF2-40B4-BE49-F238E27FC236}">
                <a16:creationId xmlns:a16="http://schemas.microsoft.com/office/drawing/2014/main" id="{97EE358C-53FB-CC43-9FAC-8A808B5EF0DC}"/>
              </a:ext>
            </a:extLst>
          </p:cNvPr>
          <p:cNvPicPr>
            <a:picLocks noChangeAspect="1"/>
          </p:cNvPicPr>
          <p:nvPr/>
        </p:nvPicPr>
        <p:blipFill>
          <a:blip r:embed="rId32"/>
          <a:stretch>
            <a:fillRect/>
          </a:stretch>
        </p:blipFill>
        <p:spPr>
          <a:xfrm>
            <a:off x="6479984" y="4336688"/>
            <a:ext cx="1622425" cy="1622425"/>
          </a:xfrm>
          <a:prstGeom prst="rect">
            <a:avLst/>
          </a:prstGeom>
        </p:spPr>
      </p:pic>
    </p:spTree>
    <p:extLst>
      <p:ext uri="{BB962C8B-B14F-4D97-AF65-F5344CB8AC3E}">
        <p14:creationId xmlns:p14="http://schemas.microsoft.com/office/powerpoint/2010/main" val="12174997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DB8749-7BC8-AB48-B8CF-E553486BB985}"/>
              </a:ext>
            </a:extLst>
          </p:cNvPr>
          <p:cNvPicPr>
            <a:picLocks noChangeAspect="1"/>
          </p:cNvPicPr>
          <p:nvPr/>
        </p:nvPicPr>
        <p:blipFill>
          <a:blip r:embed="rId2"/>
          <a:stretch>
            <a:fillRect/>
          </a:stretch>
        </p:blipFill>
        <p:spPr>
          <a:xfrm>
            <a:off x="1249788" y="0"/>
            <a:ext cx="9692423" cy="6858000"/>
          </a:xfrm>
          <a:prstGeom prst="rect">
            <a:avLst/>
          </a:prstGeom>
        </p:spPr>
      </p:pic>
      <p:sp>
        <p:nvSpPr>
          <p:cNvPr id="5" name="Pentagon 4"/>
          <p:cNvSpPr/>
          <p:nvPr/>
        </p:nvSpPr>
        <p:spPr>
          <a:xfrm rot="1194141">
            <a:off x="2656616" y="4040431"/>
            <a:ext cx="2366008" cy="330546"/>
          </a:xfrm>
          <a:prstGeom prst="homePlat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You are here!</a:t>
            </a:r>
          </a:p>
        </p:txBody>
      </p:sp>
    </p:spTree>
    <p:extLst>
      <p:ext uri="{BB962C8B-B14F-4D97-AF65-F5344CB8AC3E}">
        <p14:creationId xmlns:p14="http://schemas.microsoft.com/office/powerpoint/2010/main" val="15865393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2F44C4-9B4D-F7C5-0B93-1D32A89C2960}"/>
              </a:ext>
            </a:extLst>
          </p:cNvPr>
          <p:cNvSpPr>
            <a:spLocks noGrp="1"/>
          </p:cNvSpPr>
          <p:nvPr>
            <p:ph idx="1"/>
          </p:nvPr>
        </p:nvSpPr>
        <p:spPr>
          <a:xfrm>
            <a:off x="172453" y="1690688"/>
            <a:ext cx="3978442" cy="4351338"/>
          </a:xfrm>
        </p:spPr>
        <p:txBody>
          <a:bodyPr/>
          <a:lstStyle/>
          <a:p>
            <a:r>
              <a:rPr lang="en-US" dirty="0"/>
              <a:t>LAN networks are like Legos – no wrong way to build them (sort of)</a:t>
            </a:r>
          </a:p>
          <a:p>
            <a:r>
              <a:rPr lang="en-US" dirty="0"/>
              <a:t>Minefield of equipment</a:t>
            </a:r>
          </a:p>
          <a:p>
            <a:r>
              <a:rPr lang="en-US" dirty="0"/>
              <a:t>Random security systems</a:t>
            </a:r>
          </a:p>
          <a:p>
            <a:endParaRPr lang="en-US" dirty="0"/>
          </a:p>
        </p:txBody>
      </p:sp>
      <p:pic>
        <p:nvPicPr>
          <p:cNvPr id="34818" name="Picture 2">
            <a:extLst>
              <a:ext uri="{FF2B5EF4-FFF2-40B4-BE49-F238E27FC236}">
                <a16:creationId xmlns:a16="http://schemas.microsoft.com/office/drawing/2014/main" id="{6C9136ED-4B1B-FAF2-C665-B4B33BD622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9336" y="953502"/>
            <a:ext cx="7872663" cy="59044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67EDCB8-D662-46DF-B2D9-C1E4CAA54881}"/>
              </a:ext>
            </a:extLst>
          </p:cNvPr>
          <p:cNvSpPr>
            <a:spLocks noGrp="1"/>
          </p:cNvSpPr>
          <p:nvPr>
            <p:ph type="title"/>
          </p:nvPr>
        </p:nvSpPr>
        <p:spPr>
          <a:xfrm>
            <a:off x="465221" y="0"/>
            <a:ext cx="10515600" cy="1325563"/>
          </a:xfrm>
        </p:spPr>
        <p:txBody>
          <a:bodyPr/>
          <a:lstStyle/>
          <a:p>
            <a:r>
              <a:rPr lang="en-US" dirty="0"/>
              <a:t>The local area network – spoiled for choice</a:t>
            </a:r>
          </a:p>
        </p:txBody>
      </p:sp>
    </p:spTree>
    <p:extLst>
      <p:ext uri="{BB962C8B-B14F-4D97-AF65-F5344CB8AC3E}">
        <p14:creationId xmlns:p14="http://schemas.microsoft.com/office/powerpoint/2010/main" val="18027165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77641-8E45-C4FC-71E1-EC222F133F4D}"/>
              </a:ext>
            </a:extLst>
          </p:cNvPr>
          <p:cNvSpPr>
            <a:spLocks noGrp="1"/>
          </p:cNvSpPr>
          <p:nvPr>
            <p:ph type="title"/>
          </p:nvPr>
        </p:nvSpPr>
        <p:spPr>
          <a:xfrm>
            <a:off x="838200" y="160584"/>
            <a:ext cx="10515600" cy="1325563"/>
          </a:xfrm>
        </p:spPr>
        <p:txBody>
          <a:bodyPr/>
          <a:lstStyle/>
          <a:p>
            <a:pPr algn="ctr"/>
            <a:r>
              <a:rPr lang="en-US" dirty="0"/>
              <a:t>What’s the deal with DMZs?</a:t>
            </a:r>
          </a:p>
        </p:txBody>
      </p:sp>
      <p:pic>
        <p:nvPicPr>
          <p:cNvPr id="35842" name="Picture 2" descr="How to visit the DMZ on the Korean Peninsula | CNN Travel">
            <a:extLst>
              <a:ext uri="{FF2B5EF4-FFF2-40B4-BE49-F238E27FC236}">
                <a16:creationId xmlns:a16="http://schemas.microsoft.com/office/drawing/2014/main" id="{AAF2530E-37A3-9C8C-3C8B-B515FFB31C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1418973"/>
            <a:ext cx="9220200" cy="5186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3067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makes up an university network?</a:t>
            </a:r>
          </a:p>
        </p:txBody>
      </p:sp>
      <p:pic>
        <p:nvPicPr>
          <p:cNvPr id="4" name="Picture 3"/>
          <p:cNvPicPr>
            <a:picLocks noChangeAspect="1"/>
          </p:cNvPicPr>
          <p:nvPr/>
        </p:nvPicPr>
        <p:blipFill>
          <a:blip r:embed="rId2"/>
          <a:stretch>
            <a:fillRect/>
          </a:stretch>
        </p:blipFill>
        <p:spPr>
          <a:xfrm>
            <a:off x="1544227" y="2723877"/>
            <a:ext cx="1791172" cy="1343379"/>
          </a:xfrm>
          <a:prstGeom prst="rect">
            <a:avLst/>
          </a:prstGeom>
        </p:spPr>
      </p:pic>
      <p:sp>
        <p:nvSpPr>
          <p:cNvPr id="5" name="TextBox 4"/>
          <p:cNvSpPr txBox="1"/>
          <p:nvPr/>
        </p:nvSpPr>
        <p:spPr>
          <a:xfrm>
            <a:off x="1939035" y="4101427"/>
            <a:ext cx="1001556" cy="369332"/>
          </a:xfrm>
          <a:prstGeom prst="rect">
            <a:avLst/>
          </a:prstGeom>
          <a:noFill/>
        </p:spPr>
        <p:txBody>
          <a:bodyPr wrap="none" rtlCol="0">
            <a:spAutoFit/>
          </a:bodyPr>
          <a:lstStyle/>
          <a:p>
            <a:pPr algn="ctr"/>
            <a:r>
              <a:rPr lang="en-US" b="1" dirty="0">
                <a:latin typeface="+mj-lt"/>
              </a:rPr>
              <a:t>Students</a:t>
            </a:r>
          </a:p>
        </p:txBody>
      </p:sp>
    </p:spTree>
    <p:extLst>
      <p:ext uri="{BB962C8B-B14F-4D97-AF65-F5344CB8AC3E}">
        <p14:creationId xmlns:p14="http://schemas.microsoft.com/office/powerpoint/2010/main" val="4529232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makes up an university network?</a:t>
            </a:r>
          </a:p>
        </p:txBody>
      </p:sp>
      <p:pic>
        <p:nvPicPr>
          <p:cNvPr id="4" name="Picture 3"/>
          <p:cNvPicPr>
            <a:picLocks noChangeAspect="1"/>
          </p:cNvPicPr>
          <p:nvPr/>
        </p:nvPicPr>
        <p:blipFill>
          <a:blip r:embed="rId2"/>
          <a:stretch>
            <a:fillRect/>
          </a:stretch>
        </p:blipFill>
        <p:spPr>
          <a:xfrm>
            <a:off x="1544227" y="2723877"/>
            <a:ext cx="1791172" cy="1343379"/>
          </a:xfrm>
          <a:prstGeom prst="rect">
            <a:avLst/>
          </a:prstGeom>
        </p:spPr>
      </p:pic>
      <p:sp>
        <p:nvSpPr>
          <p:cNvPr id="5" name="TextBox 4"/>
          <p:cNvSpPr txBox="1"/>
          <p:nvPr/>
        </p:nvSpPr>
        <p:spPr>
          <a:xfrm>
            <a:off x="1939035" y="4101427"/>
            <a:ext cx="1001556" cy="369332"/>
          </a:xfrm>
          <a:prstGeom prst="rect">
            <a:avLst/>
          </a:prstGeom>
          <a:noFill/>
        </p:spPr>
        <p:txBody>
          <a:bodyPr wrap="none" rtlCol="0">
            <a:spAutoFit/>
          </a:bodyPr>
          <a:lstStyle/>
          <a:p>
            <a:pPr algn="ctr"/>
            <a:r>
              <a:rPr lang="en-US" b="1" dirty="0">
                <a:latin typeface="+mj-lt"/>
              </a:rPr>
              <a:t>Students</a:t>
            </a:r>
          </a:p>
        </p:txBody>
      </p:sp>
      <p:pic>
        <p:nvPicPr>
          <p:cNvPr id="6" name="Picture 5"/>
          <p:cNvPicPr>
            <a:picLocks noChangeAspect="1"/>
          </p:cNvPicPr>
          <p:nvPr/>
        </p:nvPicPr>
        <p:blipFill>
          <a:blip r:embed="rId3"/>
          <a:stretch>
            <a:fillRect/>
          </a:stretch>
        </p:blipFill>
        <p:spPr>
          <a:xfrm>
            <a:off x="4307431" y="2675235"/>
            <a:ext cx="1448881" cy="1869056"/>
          </a:xfrm>
          <a:prstGeom prst="rect">
            <a:avLst/>
          </a:prstGeom>
        </p:spPr>
      </p:pic>
      <p:sp>
        <p:nvSpPr>
          <p:cNvPr id="7" name="TextBox 6"/>
          <p:cNvSpPr txBox="1"/>
          <p:nvPr/>
        </p:nvSpPr>
        <p:spPr>
          <a:xfrm>
            <a:off x="4331737" y="4103352"/>
            <a:ext cx="1348126" cy="369332"/>
          </a:xfrm>
          <a:prstGeom prst="rect">
            <a:avLst/>
          </a:prstGeom>
          <a:noFill/>
        </p:spPr>
        <p:style>
          <a:lnRef idx="0">
            <a:scrgbClr r="0" g="0" b="0"/>
          </a:lnRef>
          <a:fillRef idx="0">
            <a:scrgbClr r="0" g="0" b="0"/>
          </a:fillRef>
          <a:effectRef idx="0">
            <a:scrgbClr r="0" g="0" b="0"/>
          </a:effectRef>
          <a:fontRef idx="major"/>
        </p:style>
        <p:txBody>
          <a:bodyPr wrap="non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b="1" kern="1200" dirty="0"/>
              <a:t>Business IOT</a:t>
            </a:r>
          </a:p>
        </p:txBody>
      </p:sp>
    </p:spTree>
    <p:extLst>
      <p:ext uri="{BB962C8B-B14F-4D97-AF65-F5344CB8AC3E}">
        <p14:creationId xmlns:p14="http://schemas.microsoft.com/office/powerpoint/2010/main" val="12164501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makes up an university network?</a:t>
            </a:r>
          </a:p>
        </p:txBody>
      </p:sp>
      <p:pic>
        <p:nvPicPr>
          <p:cNvPr id="4" name="Picture 3"/>
          <p:cNvPicPr>
            <a:picLocks noChangeAspect="1"/>
          </p:cNvPicPr>
          <p:nvPr/>
        </p:nvPicPr>
        <p:blipFill>
          <a:blip r:embed="rId2"/>
          <a:stretch>
            <a:fillRect/>
          </a:stretch>
        </p:blipFill>
        <p:spPr>
          <a:xfrm>
            <a:off x="1544227" y="2723877"/>
            <a:ext cx="1791172" cy="1343379"/>
          </a:xfrm>
          <a:prstGeom prst="rect">
            <a:avLst/>
          </a:prstGeom>
        </p:spPr>
      </p:pic>
      <p:sp>
        <p:nvSpPr>
          <p:cNvPr id="5" name="TextBox 4"/>
          <p:cNvSpPr txBox="1"/>
          <p:nvPr/>
        </p:nvSpPr>
        <p:spPr>
          <a:xfrm>
            <a:off x="1939035" y="4101427"/>
            <a:ext cx="1001556" cy="369332"/>
          </a:xfrm>
          <a:prstGeom prst="rect">
            <a:avLst/>
          </a:prstGeom>
          <a:noFill/>
        </p:spPr>
        <p:txBody>
          <a:bodyPr wrap="none" rtlCol="0">
            <a:spAutoFit/>
          </a:bodyPr>
          <a:lstStyle/>
          <a:p>
            <a:pPr algn="ctr"/>
            <a:r>
              <a:rPr lang="en-US" b="1" dirty="0">
                <a:latin typeface="+mj-lt"/>
              </a:rPr>
              <a:t>Students</a:t>
            </a:r>
          </a:p>
        </p:txBody>
      </p:sp>
      <p:pic>
        <p:nvPicPr>
          <p:cNvPr id="6" name="Picture 5"/>
          <p:cNvPicPr>
            <a:picLocks noChangeAspect="1"/>
          </p:cNvPicPr>
          <p:nvPr/>
        </p:nvPicPr>
        <p:blipFill>
          <a:blip r:embed="rId3"/>
          <a:stretch>
            <a:fillRect/>
          </a:stretch>
        </p:blipFill>
        <p:spPr>
          <a:xfrm>
            <a:off x="4307431" y="2675235"/>
            <a:ext cx="1448881" cy="1869056"/>
          </a:xfrm>
          <a:prstGeom prst="rect">
            <a:avLst/>
          </a:prstGeom>
        </p:spPr>
      </p:pic>
      <p:sp>
        <p:nvSpPr>
          <p:cNvPr id="7" name="TextBox 6"/>
          <p:cNvSpPr txBox="1"/>
          <p:nvPr/>
        </p:nvSpPr>
        <p:spPr>
          <a:xfrm>
            <a:off x="4331737" y="4103352"/>
            <a:ext cx="1348126" cy="369332"/>
          </a:xfrm>
          <a:prstGeom prst="rect">
            <a:avLst/>
          </a:prstGeom>
          <a:noFill/>
        </p:spPr>
        <p:style>
          <a:lnRef idx="0">
            <a:scrgbClr r="0" g="0" b="0"/>
          </a:lnRef>
          <a:fillRef idx="0">
            <a:scrgbClr r="0" g="0" b="0"/>
          </a:fillRef>
          <a:effectRef idx="0">
            <a:scrgbClr r="0" g="0" b="0"/>
          </a:effectRef>
          <a:fontRef idx="major"/>
        </p:style>
        <p:txBody>
          <a:bodyPr wrap="non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b="1" kern="1200" dirty="0"/>
              <a:t>Business IOT</a:t>
            </a:r>
          </a:p>
        </p:txBody>
      </p:sp>
      <p:pic>
        <p:nvPicPr>
          <p:cNvPr id="8" name="Picture 7"/>
          <p:cNvPicPr>
            <a:picLocks noChangeAspect="1"/>
          </p:cNvPicPr>
          <p:nvPr/>
        </p:nvPicPr>
        <p:blipFill>
          <a:blip r:embed="rId4"/>
          <a:stretch>
            <a:fillRect/>
          </a:stretch>
        </p:blipFill>
        <p:spPr>
          <a:xfrm>
            <a:off x="6647719" y="2723877"/>
            <a:ext cx="1504550" cy="1504550"/>
          </a:xfrm>
          <a:prstGeom prst="rect">
            <a:avLst/>
          </a:prstGeom>
        </p:spPr>
      </p:pic>
      <p:sp>
        <p:nvSpPr>
          <p:cNvPr id="9" name="TextBox 8"/>
          <p:cNvSpPr txBox="1"/>
          <p:nvPr/>
        </p:nvSpPr>
        <p:spPr>
          <a:xfrm>
            <a:off x="6017106" y="4149553"/>
            <a:ext cx="2765776" cy="369332"/>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b="1" kern="1200" dirty="0"/>
              <a:t>Research and teaching</a:t>
            </a:r>
          </a:p>
        </p:txBody>
      </p:sp>
    </p:spTree>
    <p:extLst>
      <p:ext uri="{BB962C8B-B14F-4D97-AF65-F5344CB8AC3E}">
        <p14:creationId xmlns:p14="http://schemas.microsoft.com/office/powerpoint/2010/main" val="33498079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makes up an university network?</a:t>
            </a:r>
          </a:p>
        </p:txBody>
      </p:sp>
      <p:pic>
        <p:nvPicPr>
          <p:cNvPr id="4" name="Picture 3"/>
          <p:cNvPicPr>
            <a:picLocks noChangeAspect="1"/>
          </p:cNvPicPr>
          <p:nvPr/>
        </p:nvPicPr>
        <p:blipFill>
          <a:blip r:embed="rId2"/>
          <a:stretch>
            <a:fillRect/>
          </a:stretch>
        </p:blipFill>
        <p:spPr>
          <a:xfrm>
            <a:off x="1544227" y="2723877"/>
            <a:ext cx="1791172" cy="1343379"/>
          </a:xfrm>
          <a:prstGeom prst="rect">
            <a:avLst/>
          </a:prstGeom>
        </p:spPr>
      </p:pic>
      <p:sp>
        <p:nvSpPr>
          <p:cNvPr id="5" name="TextBox 4"/>
          <p:cNvSpPr txBox="1"/>
          <p:nvPr/>
        </p:nvSpPr>
        <p:spPr>
          <a:xfrm>
            <a:off x="1939035" y="4101427"/>
            <a:ext cx="1001556" cy="369332"/>
          </a:xfrm>
          <a:prstGeom prst="rect">
            <a:avLst/>
          </a:prstGeom>
          <a:noFill/>
        </p:spPr>
        <p:txBody>
          <a:bodyPr wrap="none" rtlCol="0">
            <a:spAutoFit/>
          </a:bodyPr>
          <a:lstStyle/>
          <a:p>
            <a:pPr algn="ctr"/>
            <a:r>
              <a:rPr lang="en-US" b="1" dirty="0">
                <a:latin typeface="+mj-lt"/>
              </a:rPr>
              <a:t>Students</a:t>
            </a:r>
          </a:p>
        </p:txBody>
      </p:sp>
      <p:pic>
        <p:nvPicPr>
          <p:cNvPr id="6" name="Picture 5"/>
          <p:cNvPicPr>
            <a:picLocks noChangeAspect="1"/>
          </p:cNvPicPr>
          <p:nvPr/>
        </p:nvPicPr>
        <p:blipFill>
          <a:blip r:embed="rId3"/>
          <a:stretch>
            <a:fillRect/>
          </a:stretch>
        </p:blipFill>
        <p:spPr>
          <a:xfrm>
            <a:off x="4307431" y="2675235"/>
            <a:ext cx="1448881" cy="1869056"/>
          </a:xfrm>
          <a:prstGeom prst="rect">
            <a:avLst/>
          </a:prstGeom>
        </p:spPr>
      </p:pic>
      <p:sp>
        <p:nvSpPr>
          <p:cNvPr id="7" name="TextBox 6"/>
          <p:cNvSpPr txBox="1"/>
          <p:nvPr/>
        </p:nvSpPr>
        <p:spPr>
          <a:xfrm>
            <a:off x="4331737" y="4103352"/>
            <a:ext cx="1348126" cy="369332"/>
          </a:xfrm>
          <a:prstGeom prst="rect">
            <a:avLst/>
          </a:prstGeom>
          <a:noFill/>
        </p:spPr>
        <p:style>
          <a:lnRef idx="0">
            <a:scrgbClr r="0" g="0" b="0"/>
          </a:lnRef>
          <a:fillRef idx="0">
            <a:scrgbClr r="0" g="0" b="0"/>
          </a:fillRef>
          <a:effectRef idx="0">
            <a:scrgbClr r="0" g="0" b="0"/>
          </a:effectRef>
          <a:fontRef idx="major"/>
        </p:style>
        <p:txBody>
          <a:bodyPr wrap="non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b="1" kern="1200" dirty="0"/>
              <a:t>Business IOT</a:t>
            </a:r>
          </a:p>
        </p:txBody>
      </p:sp>
      <p:pic>
        <p:nvPicPr>
          <p:cNvPr id="8" name="Picture 7"/>
          <p:cNvPicPr>
            <a:picLocks noChangeAspect="1"/>
          </p:cNvPicPr>
          <p:nvPr/>
        </p:nvPicPr>
        <p:blipFill>
          <a:blip r:embed="rId4"/>
          <a:stretch>
            <a:fillRect/>
          </a:stretch>
        </p:blipFill>
        <p:spPr>
          <a:xfrm>
            <a:off x="6647719" y="2723877"/>
            <a:ext cx="1504550" cy="1504550"/>
          </a:xfrm>
          <a:prstGeom prst="rect">
            <a:avLst/>
          </a:prstGeom>
        </p:spPr>
      </p:pic>
      <p:sp>
        <p:nvSpPr>
          <p:cNvPr id="9" name="TextBox 8"/>
          <p:cNvSpPr txBox="1"/>
          <p:nvPr/>
        </p:nvSpPr>
        <p:spPr>
          <a:xfrm>
            <a:off x="6017106" y="4149553"/>
            <a:ext cx="2765776" cy="369332"/>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b="1" kern="1200" dirty="0"/>
              <a:t>Research and teaching</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4348" y="2358399"/>
            <a:ext cx="2765777" cy="2074333"/>
          </a:xfrm>
          <a:prstGeom prst="rect">
            <a:avLst/>
          </a:prstGeom>
        </p:spPr>
      </p:pic>
      <p:sp>
        <p:nvSpPr>
          <p:cNvPr id="10" name="TextBox 9"/>
          <p:cNvSpPr txBox="1"/>
          <p:nvPr/>
        </p:nvSpPr>
        <p:spPr>
          <a:xfrm>
            <a:off x="9378653" y="4185030"/>
            <a:ext cx="1137171" cy="646331"/>
          </a:xfrm>
          <a:prstGeom prst="rect">
            <a:avLst/>
          </a:prstGeom>
          <a:noFill/>
        </p:spPr>
        <p:style>
          <a:lnRef idx="0">
            <a:scrgbClr r="0" g="0" b="0"/>
          </a:lnRef>
          <a:fillRef idx="0">
            <a:scrgbClr r="0" g="0" b="0"/>
          </a:fillRef>
          <a:effectRef idx="0">
            <a:scrgbClr r="0" g="0" b="0"/>
          </a:effectRef>
          <a:fontRef idx="major"/>
        </p:style>
        <p:txBody>
          <a:bodyPr wrap="non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b="1" kern="1200" dirty="0"/>
              <a:t>Enterprise</a:t>
            </a:r>
          </a:p>
          <a:p>
            <a:pPr algn="ctr"/>
            <a:r>
              <a:rPr lang="en-US" b="1" kern="1200" dirty="0"/>
              <a:t>systems</a:t>
            </a:r>
          </a:p>
        </p:txBody>
      </p:sp>
      <p:pic>
        <p:nvPicPr>
          <p:cNvPr id="12" name="Picture 11">
            <a:extLst>
              <a:ext uri="{FF2B5EF4-FFF2-40B4-BE49-F238E27FC236}">
                <a16:creationId xmlns:a16="http://schemas.microsoft.com/office/drawing/2014/main" id="{E6A1A426-8F26-EC76-3B67-9DC82DFFD934}"/>
              </a:ext>
            </a:extLst>
          </p:cNvPr>
          <p:cNvPicPr>
            <a:picLocks noChangeAspect="1"/>
          </p:cNvPicPr>
          <p:nvPr/>
        </p:nvPicPr>
        <p:blipFill>
          <a:blip r:embed="rId6"/>
          <a:stretch>
            <a:fillRect/>
          </a:stretch>
        </p:blipFill>
        <p:spPr>
          <a:xfrm flipH="1">
            <a:off x="10371776" y="4831361"/>
            <a:ext cx="958349" cy="593558"/>
          </a:xfrm>
          <a:prstGeom prst="rect">
            <a:avLst/>
          </a:prstGeom>
        </p:spPr>
      </p:pic>
    </p:spTree>
    <p:extLst>
      <p:ext uri="{BB962C8B-B14F-4D97-AF65-F5344CB8AC3E}">
        <p14:creationId xmlns:p14="http://schemas.microsoft.com/office/powerpoint/2010/main" val="122676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4348" y="248441"/>
            <a:ext cx="8027652" cy="5260545"/>
          </a:xfrm>
          <a:prstGeom prst="rect">
            <a:avLst/>
          </a:prstGeom>
        </p:spPr>
      </p:pic>
      <p:sp>
        <p:nvSpPr>
          <p:cNvPr id="3" name="Content Placeholder 2"/>
          <p:cNvSpPr>
            <a:spLocks noGrp="1"/>
          </p:cNvSpPr>
          <p:nvPr>
            <p:ph idx="1"/>
          </p:nvPr>
        </p:nvSpPr>
        <p:spPr>
          <a:xfrm>
            <a:off x="763705" y="1013306"/>
            <a:ext cx="4174162" cy="2814108"/>
          </a:xfrm>
        </p:spPr>
        <p:txBody>
          <a:bodyPr/>
          <a:lstStyle/>
          <a:p>
            <a:pPr marL="0" indent="0" algn="ctr">
              <a:buNone/>
            </a:pPr>
            <a:r>
              <a:rPr lang="en-US" sz="4800" dirty="0"/>
              <a:t>But it will allow you to interpret their world.</a:t>
            </a:r>
            <a:endParaRPr lang="en-US" dirty="0"/>
          </a:p>
          <a:p>
            <a:pPr algn="ctr"/>
            <a:endParaRPr lang="en-US" dirty="0"/>
          </a:p>
        </p:txBody>
      </p:sp>
      <p:sp>
        <p:nvSpPr>
          <p:cNvPr id="12" name="Rectangle 11"/>
          <p:cNvSpPr/>
          <p:nvPr/>
        </p:nvSpPr>
        <p:spPr>
          <a:xfrm>
            <a:off x="11328399" y="4922540"/>
            <a:ext cx="812800" cy="668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riped Right Arrow 4"/>
          <p:cNvSpPr/>
          <p:nvPr/>
        </p:nvSpPr>
        <p:spPr>
          <a:xfrm rot="3139877">
            <a:off x="6662054" y="2088852"/>
            <a:ext cx="653143" cy="287383"/>
          </a:xfrm>
          <a:prstGeom prst="strip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Freeform 6"/>
          <p:cNvSpPr/>
          <p:nvPr/>
        </p:nvSpPr>
        <p:spPr>
          <a:xfrm>
            <a:off x="6955202" y="2185122"/>
            <a:ext cx="4383358" cy="897712"/>
          </a:xfrm>
          <a:custGeom>
            <a:avLst/>
            <a:gdLst>
              <a:gd name="connsiteX0" fmla="*/ 255495 w 4383358"/>
              <a:gd name="connsiteY0" fmla="*/ 427449 h 897712"/>
              <a:gd name="connsiteX1" fmla="*/ 255495 w 4383358"/>
              <a:gd name="connsiteY1" fmla="*/ 427449 h 897712"/>
              <a:gd name="connsiteX2" fmla="*/ 185827 w 4383358"/>
              <a:gd name="connsiteY2" fmla="*/ 462284 h 897712"/>
              <a:gd name="connsiteX3" fmla="*/ 63907 w 4383358"/>
              <a:gd name="connsiteY3" fmla="*/ 488409 h 897712"/>
              <a:gd name="connsiteX4" fmla="*/ 29072 w 4383358"/>
              <a:gd name="connsiteY4" fmla="*/ 497118 h 897712"/>
              <a:gd name="connsiteX5" fmla="*/ 2947 w 4383358"/>
              <a:gd name="connsiteY5" fmla="*/ 505827 h 897712"/>
              <a:gd name="connsiteX6" fmla="*/ 37781 w 4383358"/>
              <a:gd name="connsiteY6" fmla="*/ 540661 h 897712"/>
              <a:gd name="connsiteX7" fmla="*/ 63907 w 4383358"/>
              <a:gd name="connsiteY7" fmla="*/ 558078 h 897712"/>
              <a:gd name="connsiteX8" fmla="*/ 90032 w 4383358"/>
              <a:gd name="connsiteY8" fmla="*/ 566787 h 897712"/>
              <a:gd name="connsiteX9" fmla="*/ 150992 w 4383358"/>
              <a:gd name="connsiteY9" fmla="*/ 592912 h 897712"/>
              <a:gd name="connsiteX10" fmla="*/ 203244 w 4383358"/>
              <a:gd name="connsiteY10" fmla="*/ 627747 h 897712"/>
              <a:gd name="connsiteX11" fmla="*/ 229369 w 4383358"/>
              <a:gd name="connsiteY11" fmla="*/ 653872 h 897712"/>
              <a:gd name="connsiteX12" fmla="*/ 255495 w 4383358"/>
              <a:gd name="connsiteY12" fmla="*/ 662581 h 897712"/>
              <a:gd name="connsiteX13" fmla="*/ 281621 w 4383358"/>
              <a:gd name="connsiteY13" fmla="*/ 679998 h 897712"/>
              <a:gd name="connsiteX14" fmla="*/ 333872 w 4383358"/>
              <a:gd name="connsiteY14" fmla="*/ 697415 h 897712"/>
              <a:gd name="connsiteX15" fmla="*/ 386124 w 4383358"/>
              <a:gd name="connsiteY15" fmla="*/ 732249 h 897712"/>
              <a:gd name="connsiteX16" fmla="*/ 455792 w 4383358"/>
              <a:gd name="connsiteY16" fmla="*/ 784501 h 897712"/>
              <a:gd name="connsiteX17" fmla="*/ 534169 w 4383358"/>
              <a:gd name="connsiteY17" fmla="*/ 810627 h 897712"/>
              <a:gd name="connsiteX18" fmla="*/ 595129 w 4383358"/>
              <a:gd name="connsiteY18" fmla="*/ 828044 h 897712"/>
              <a:gd name="connsiteX19" fmla="*/ 969598 w 4383358"/>
              <a:gd name="connsiteY19" fmla="*/ 845461 h 897712"/>
              <a:gd name="connsiteX20" fmla="*/ 1370192 w 4383358"/>
              <a:gd name="connsiteY20" fmla="*/ 862878 h 897712"/>
              <a:gd name="connsiteX21" fmla="*/ 1944958 w 4383358"/>
              <a:gd name="connsiteY21" fmla="*/ 871587 h 897712"/>
              <a:gd name="connsiteX22" fmla="*/ 2467472 w 4383358"/>
              <a:gd name="connsiteY22" fmla="*/ 889004 h 897712"/>
              <a:gd name="connsiteX23" fmla="*/ 2824524 w 4383358"/>
              <a:gd name="connsiteY23" fmla="*/ 897712 h 897712"/>
              <a:gd name="connsiteX24" fmla="*/ 3138032 w 4383358"/>
              <a:gd name="connsiteY24" fmla="*/ 880295 h 897712"/>
              <a:gd name="connsiteX25" fmla="*/ 3207701 w 4383358"/>
              <a:gd name="connsiteY25" fmla="*/ 871587 h 897712"/>
              <a:gd name="connsiteX26" fmla="*/ 3286078 w 4383358"/>
              <a:gd name="connsiteY26" fmla="*/ 862878 h 897712"/>
              <a:gd name="connsiteX27" fmla="*/ 3347038 w 4383358"/>
              <a:gd name="connsiteY27" fmla="*/ 854169 h 897712"/>
              <a:gd name="connsiteX28" fmla="*/ 3564752 w 4383358"/>
              <a:gd name="connsiteY28" fmla="*/ 845461 h 897712"/>
              <a:gd name="connsiteX29" fmla="*/ 3643129 w 4383358"/>
              <a:gd name="connsiteY29" fmla="*/ 819335 h 897712"/>
              <a:gd name="connsiteX30" fmla="*/ 3669255 w 4383358"/>
              <a:gd name="connsiteY30" fmla="*/ 810627 h 897712"/>
              <a:gd name="connsiteX31" fmla="*/ 3686672 w 4383358"/>
              <a:gd name="connsiteY31" fmla="*/ 793209 h 897712"/>
              <a:gd name="connsiteX32" fmla="*/ 3712798 w 4383358"/>
              <a:gd name="connsiteY32" fmla="*/ 784501 h 897712"/>
              <a:gd name="connsiteX33" fmla="*/ 3738924 w 4383358"/>
              <a:gd name="connsiteY33" fmla="*/ 767084 h 897712"/>
              <a:gd name="connsiteX34" fmla="*/ 3756341 w 4383358"/>
              <a:gd name="connsiteY34" fmla="*/ 740958 h 897712"/>
              <a:gd name="connsiteX35" fmla="*/ 3808592 w 4383358"/>
              <a:gd name="connsiteY35" fmla="*/ 706124 h 897712"/>
              <a:gd name="connsiteX36" fmla="*/ 3826009 w 4383358"/>
              <a:gd name="connsiteY36" fmla="*/ 679998 h 897712"/>
              <a:gd name="connsiteX37" fmla="*/ 3869552 w 4383358"/>
              <a:gd name="connsiteY37" fmla="*/ 636455 h 897712"/>
              <a:gd name="connsiteX38" fmla="*/ 3878261 w 4383358"/>
              <a:gd name="connsiteY38" fmla="*/ 610329 h 897712"/>
              <a:gd name="connsiteX39" fmla="*/ 3904387 w 4383358"/>
              <a:gd name="connsiteY39" fmla="*/ 584204 h 897712"/>
              <a:gd name="connsiteX40" fmla="*/ 3921804 w 4383358"/>
              <a:gd name="connsiteY40" fmla="*/ 558078 h 897712"/>
              <a:gd name="connsiteX41" fmla="*/ 3947929 w 4383358"/>
              <a:gd name="connsiteY41" fmla="*/ 505827 h 897712"/>
              <a:gd name="connsiteX42" fmla="*/ 3956638 w 4383358"/>
              <a:gd name="connsiteY42" fmla="*/ 479701 h 897712"/>
              <a:gd name="connsiteX43" fmla="*/ 3974055 w 4383358"/>
              <a:gd name="connsiteY43" fmla="*/ 453575 h 897712"/>
              <a:gd name="connsiteX44" fmla="*/ 3991472 w 4383358"/>
              <a:gd name="connsiteY44" fmla="*/ 401324 h 897712"/>
              <a:gd name="connsiteX45" fmla="*/ 4017598 w 4383358"/>
              <a:gd name="connsiteY45" fmla="*/ 322947 h 897712"/>
              <a:gd name="connsiteX46" fmla="*/ 4026307 w 4383358"/>
              <a:gd name="connsiteY46" fmla="*/ 296821 h 897712"/>
              <a:gd name="connsiteX47" fmla="*/ 4035015 w 4383358"/>
              <a:gd name="connsiteY47" fmla="*/ 270695 h 897712"/>
              <a:gd name="connsiteX48" fmla="*/ 4061141 w 4383358"/>
              <a:gd name="connsiteY48" fmla="*/ 253278 h 897712"/>
              <a:gd name="connsiteX49" fmla="*/ 4069849 w 4383358"/>
              <a:gd name="connsiteY49" fmla="*/ 227152 h 897712"/>
              <a:gd name="connsiteX50" fmla="*/ 4104684 w 4383358"/>
              <a:gd name="connsiteY50" fmla="*/ 174901 h 897712"/>
              <a:gd name="connsiteX51" fmla="*/ 4130809 w 4383358"/>
              <a:gd name="connsiteY51" fmla="*/ 122649 h 897712"/>
              <a:gd name="connsiteX52" fmla="*/ 4165644 w 4383358"/>
              <a:gd name="connsiteY52" fmla="*/ 70398 h 897712"/>
              <a:gd name="connsiteX53" fmla="*/ 4217895 w 4383358"/>
              <a:gd name="connsiteY53" fmla="*/ 52981 h 897712"/>
              <a:gd name="connsiteX54" fmla="*/ 4244021 w 4383358"/>
              <a:gd name="connsiteY54" fmla="*/ 44272 h 897712"/>
              <a:gd name="connsiteX55" fmla="*/ 4296272 w 4383358"/>
              <a:gd name="connsiteY55" fmla="*/ 26855 h 897712"/>
              <a:gd name="connsiteX56" fmla="*/ 4348524 w 4383358"/>
              <a:gd name="connsiteY56" fmla="*/ 729 h 897712"/>
              <a:gd name="connsiteX57" fmla="*/ 4383358 w 4383358"/>
              <a:gd name="connsiteY57" fmla="*/ 729 h 89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383358" h="897712">
                <a:moveTo>
                  <a:pt x="255495" y="427449"/>
                </a:moveTo>
                <a:lnTo>
                  <a:pt x="255495" y="427449"/>
                </a:lnTo>
                <a:cubicBezTo>
                  <a:pt x="232272" y="439061"/>
                  <a:pt x="209692" y="452056"/>
                  <a:pt x="185827" y="462284"/>
                </a:cubicBezTo>
                <a:cubicBezTo>
                  <a:pt x="134733" y="484182"/>
                  <a:pt x="122015" y="481146"/>
                  <a:pt x="63907" y="488409"/>
                </a:cubicBezTo>
                <a:cubicBezTo>
                  <a:pt x="52295" y="491312"/>
                  <a:pt x="40580" y="493830"/>
                  <a:pt x="29072" y="497118"/>
                </a:cubicBezTo>
                <a:cubicBezTo>
                  <a:pt x="20246" y="499640"/>
                  <a:pt x="7052" y="497617"/>
                  <a:pt x="2947" y="505827"/>
                </a:cubicBezTo>
                <a:cubicBezTo>
                  <a:pt x="-10986" y="533694"/>
                  <a:pt x="28492" y="536017"/>
                  <a:pt x="37781" y="540661"/>
                </a:cubicBezTo>
                <a:cubicBezTo>
                  <a:pt x="47142" y="545342"/>
                  <a:pt x="54546" y="553397"/>
                  <a:pt x="63907" y="558078"/>
                </a:cubicBezTo>
                <a:cubicBezTo>
                  <a:pt x="72117" y="562183"/>
                  <a:pt x="81595" y="563171"/>
                  <a:pt x="90032" y="566787"/>
                </a:cubicBezTo>
                <a:cubicBezTo>
                  <a:pt x="165347" y="599065"/>
                  <a:pt x="89734" y="572493"/>
                  <a:pt x="150992" y="592912"/>
                </a:cubicBezTo>
                <a:cubicBezTo>
                  <a:pt x="168409" y="604524"/>
                  <a:pt x="188442" y="612945"/>
                  <a:pt x="203244" y="627747"/>
                </a:cubicBezTo>
                <a:cubicBezTo>
                  <a:pt x="211952" y="636455"/>
                  <a:pt x="219122" y="647041"/>
                  <a:pt x="229369" y="653872"/>
                </a:cubicBezTo>
                <a:cubicBezTo>
                  <a:pt x="237007" y="658964"/>
                  <a:pt x="247284" y="658476"/>
                  <a:pt x="255495" y="662581"/>
                </a:cubicBezTo>
                <a:cubicBezTo>
                  <a:pt x="264856" y="667262"/>
                  <a:pt x="272057" y="675747"/>
                  <a:pt x="281621" y="679998"/>
                </a:cubicBezTo>
                <a:cubicBezTo>
                  <a:pt x="298398" y="687454"/>
                  <a:pt x="333872" y="697415"/>
                  <a:pt x="333872" y="697415"/>
                </a:cubicBezTo>
                <a:cubicBezTo>
                  <a:pt x="400312" y="763855"/>
                  <a:pt x="323104" y="694437"/>
                  <a:pt x="386124" y="732249"/>
                </a:cubicBezTo>
                <a:cubicBezTo>
                  <a:pt x="437706" y="763198"/>
                  <a:pt x="347343" y="748352"/>
                  <a:pt x="455792" y="784501"/>
                </a:cubicBezTo>
                <a:lnTo>
                  <a:pt x="534169" y="810627"/>
                </a:lnTo>
                <a:cubicBezTo>
                  <a:pt x="549628" y="815780"/>
                  <a:pt x="580101" y="826678"/>
                  <a:pt x="595129" y="828044"/>
                </a:cubicBezTo>
                <a:cubicBezTo>
                  <a:pt x="669397" y="834796"/>
                  <a:pt x="914717" y="842966"/>
                  <a:pt x="969598" y="845461"/>
                </a:cubicBezTo>
                <a:cubicBezTo>
                  <a:pt x="1153810" y="853834"/>
                  <a:pt x="1164466" y="858454"/>
                  <a:pt x="1370192" y="862878"/>
                </a:cubicBezTo>
                <a:lnTo>
                  <a:pt x="1944958" y="871587"/>
                </a:lnTo>
                <a:cubicBezTo>
                  <a:pt x="2203571" y="890058"/>
                  <a:pt x="2014772" y="878597"/>
                  <a:pt x="2467472" y="889004"/>
                </a:cubicBezTo>
                <a:lnTo>
                  <a:pt x="2824524" y="897712"/>
                </a:lnTo>
                <a:cubicBezTo>
                  <a:pt x="2950305" y="892244"/>
                  <a:pt x="3021806" y="891364"/>
                  <a:pt x="3138032" y="880295"/>
                </a:cubicBezTo>
                <a:cubicBezTo>
                  <a:pt x="3161330" y="878076"/>
                  <a:pt x="3184458" y="874321"/>
                  <a:pt x="3207701" y="871587"/>
                </a:cubicBezTo>
                <a:lnTo>
                  <a:pt x="3286078" y="862878"/>
                </a:lnTo>
                <a:cubicBezTo>
                  <a:pt x="3306446" y="860332"/>
                  <a:pt x="3326552" y="855449"/>
                  <a:pt x="3347038" y="854169"/>
                </a:cubicBezTo>
                <a:cubicBezTo>
                  <a:pt x="3419526" y="849639"/>
                  <a:pt x="3492181" y="848364"/>
                  <a:pt x="3564752" y="845461"/>
                </a:cubicBezTo>
                <a:lnTo>
                  <a:pt x="3643129" y="819335"/>
                </a:lnTo>
                <a:lnTo>
                  <a:pt x="3669255" y="810627"/>
                </a:lnTo>
                <a:cubicBezTo>
                  <a:pt x="3675061" y="804821"/>
                  <a:pt x="3679631" y="797433"/>
                  <a:pt x="3686672" y="793209"/>
                </a:cubicBezTo>
                <a:cubicBezTo>
                  <a:pt x="3694543" y="788486"/>
                  <a:pt x="3704587" y="788606"/>
                  <a:pt x="3712798" y="784501"/>
                </a:cubicBezTo>
                <a:cubicBezTo>
                  <a:pt x="3722160" y="779820"/>
                  <a:pt x="3730215" y="772890"/>
                  <a:pt x="3738924" y="767084"/>
                </a:cubicBezTo>
                <a:cubicBezTo>
                  <a:pt x="3744730" y="758375"/>
                  <a:pt x="3748464" y="747850"/>
                  <a:pt x="3756341" y="740958"/>
                </a:cubicBezTo>
                <a:cubicBezTo>
                  <a:pt x="3772094" y="727174"/>
                  <a:pt x="3808592" y="706124"/>
                  <a:pt x="3808592" y="706124"/>
                </a:cubicBezTo>
                <a:cubicBezTo>
                  <a:pt x="3814398" y="697415"/>
                  <a:pt x="3819117" y="687875"/>
                  <a:pt x="3826009" y="679998"/>
                </a:cubicBezTo>
                <a:cubicBezTo>
                  <a:pt x="3839526" y="664550"/>
                  <a:pt x="3869552" y="636455"/>
                  <a:pt x="3869552" y="636455"/>
                </a:cubicBezTo>
                <a:cubicBezTo>
                  <a:pt x="3872455" y="627746"/>
                  <a:pt x="3873169" y="617967"/>
                  <a:pt x="3878261" y="610329"/>
                </a:cubicBezTo>
                <a:cubicBezTo>
                  <a:pt x="3885093" y="600082"/>
                  <a:pt x="3896503" y="593665"/>
                  <a:pt x="3904387" y="584204"/>
                </a:cubicBezTo>
                <a:cubicBezTo>
                  <a:pt x="3911088" y="576163"/>
                  <a:pt x="3915998" y="566787"/>
                  <a:pt x="3921804" y="558078"/>
                </a:cubicBezTo>
                <a:cubicBezTo>
                  <a:pt x="3943690" y="492416"/>
                  <a:pt x="3914169" y="573346"/>
                  <a:pt x="3947929" y="505827"/>
                </a:cubicBezTo>
                <a:cubicBezTo>
                  <a:pt x="3952034" y="497616"/>
                  <a:pt x="3952533" y="487912"/>
                  <a:pt x="3956638" y="479701"/>
                </a:cubicBezTo>
                <a:cubicBezTo>
                  <a:pt x="3961319" y="470340"/>
                  <a:pt x="3969804" y="463139"/>
                  <a:pt x="3974055" y="453575"/>
                </a:cubicBezTo>
                <a:cubicBezTo>
                  <a:pt x="3981511" y="436798"/>
                  <a:pt x="3985666" y="418741"/>
                  <a:pt x="3991472" y="401324"/>
                </a:cubicBezTo>
                <a:lnTo>
                  <a:pt x="4017598" y="322947"/>
                </a:lnTo>
                <a:lnTo>
                  <a:pt x="4026307" y="296821"/>
                </a:lnTo>
                <a:cubicBezTo>
                  <a:pt x="4029210" y="288112"/>
                  <a:pt x="4027377" y="275787"/>
                  <a:pt x="4035015" y="270695"/>
                </a:cubicBezTo>
                <a:lnTo>
                  <a:pt x="4061141" y="253278"/>
                </a:lnTo>
                <a:cubicBezTo>
                  <a:pt x="4064044" y="244569"/>
                  <a:pt x="4065391" y="235176"/>
                  <a:pt x="4069849" y="227152"/>
                </a:cubicBezTo>
                <a:cubicBezTo>
                  <a:pt x="4080015" y="208853"/>
                  <a:pt x="4104684" y="174901"/>
                  <a:pt x="4104684" y="174901"/>
                </a:cubicBezTo>
                <a:cubicBezTo>
                  <a:pt x="4126568" y="109243"/>
                  <a:pt x="4097050" y="190165"/>
                  <a:pt x="4130809" y="122649"/>
                </a:cubicBezTo>
                <a:cubicBezTo>
                  <a:pt x="4144657" y="94954"/>
                  <a:pt x="4131358" y="89446"/>
                  <a:pt x="4165644" y="70398"/>
                </a:cubicBezTo>
                <a:cubicBezTo>
                  <a:pt x="4181693" y="61482"/>
                  <a:pt x="4200478" y="58787"/>
                  <a:pt x="4217895" y="52981"/>
                </a:cubicBezTo>
                <a:lnTo>
                  <a:pt x="4244021" y="44272"/>
                </a:lnTo>
                <a:cubicBezTo>
                  <a:pt x="4244026" y="44270"/>
                  <a:pt x="4296267" y="26859"/>
                  <a:pt x="4296272" y="26855"/>
                </a:cubicBezTo>
                <a:cubicBezTo>
                  <a:pt x="4315086" y="14312"/>
                  <a:pt x="4325581" y="4007"/>
                  <a:pt x="4348524" y="729"/>
                </a:cubicBezTo>
                <a:cubicBezTo>
                  <a:pt x="4360019" y="-913"/>
                  <a:pt x="4371747" y="729"/>
                  <a:pt x="4383358" y="72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riped Right Arrow 8"/>
          <p:cNvSpPr/>
          <p:nvPr/>
        </p:nvSpPr>
        <p:spPr>
          <a:xfrm rot="3139877">
            <a:off x="10812096" y="1739604"/>
            <a:ext cx="653143" cy="287383"/>
          </a:xfrm>
          <a:prstGeom prst="strip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TextBox 7"/>
          <p:cNvSpPr txBox="1"/>
          <p:nvPr/>
        </p:nvSpPr>
        <p:spPr>
          <a:xfrm>
            <a:off x="6174848" y="1698629"/>
            <a:ext cx="632353" cy="369332"/>
          </a:xfrm>
          <a:prstGeom prst="rect">
            <a:avLst/>
          </a:prstGeom>
          <a:noFill/>
        </p:spPr>
        <p:txBody>
          <a:bodyPr wrap="none" rtlCol="0">
            <a:spAutoFit/>
          </a:bodyPr>
          <a:lstStyle/>
          <a:p>
            <a:r>
              <a:rPr lang="en-US">
                <a:solidFill>
                  <a:srgbClr val="FF0000"/>
                </a:solidFill>
              </a:rPr>
              <a:t>Start</a:t>
            </a:r>
          </a:p>
        </p:txBody>
      </p:sp>
      <p:sp>
        <p:nvSpPr>
          <p:cNvPr id="11" name="TextBox 10"/>
          <p:cNvSpPr txBox="1"/>
          <p:nvPr/>
        </p:nvSpPr>
        <p:spPr>
          <a:xfrm>
            <a:off x="10342477" y="1329297"/>
            <a:ext cx="540533" cy="369332"/>
          </a:xfrm>
          <a:prstGeom prst="rect">
            <a:avLst/>
          </a:prstGeom>
          <a:noFill/>
        </p:spPr>
        <p:txBody>
          <a:bodyPr wrap="none" rtlCol="0">
            <a:spAutoFit/>
          </a:bodyPr>
          <a:lstStyle/>
          <a:p>
            <a:r>
              <a:rPr lang="en-US">
                <a:solidFill>
                  <a:srgbClr val="FF0000"/>
                </a:solidFill>
              </a:rPr>
              <a:t>End</a:t>
            </a:r>
          </a:p>
        </p:txBody>
      </p:sp>
      <p:pic>
        <p:nvPicPr>
          <p:cNvPr id="39938" name="Picture 2" descr="Image result for the i.t crowd gif | It crowd, Crowd, British comedy">
            <a:extLst>
              <a:ext uri="{FF2B5EF4-FFF2-40B4-BE49-F238E27FC236}">
                <a16:creationId xmlns:a16="http://schemas.microsoft.com/office/drawing/2014/main" id="{D615771D-669A-73FC-597E-6F316ECBA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958" y="3625059"/>
            <a:ext cx="6350000" cy="298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6917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makes up an university network?</a:t>
            </a:r>
          </a:p>
        </p:txBody>
      </p:sp>
      <p:pic>
        <p:nvPicPr>
          <p:cNvPr id="4" name="Picture 3"/>
          <p:cNvPicPr>
            <a:picLocks noChangeAspect="1"/>
          </p:cNvPicPr>
          <p:nvPr/>
        </p:nvPicPr>
        <p:blipFill>
          <a:blip r:embed="rId2"/>
          <a:stretch>
            <a:fillRect/>
          </a:stretch>
        </p:blipFill>
        <p:spPr>
          <a:xfrm>
            <a:off x="1544227" y="2723877"/>
            <a:ext cx="1791172" cy="1343379"/>
          </a:xfrm>
          <a:prstGeom prst="rect">
            <a:avLst/>
          </a:prstGeom>
        </p:spPr>
      </p:pic>
      <p:sp>
        <p:nvSpPr>
          <p:cNvPr id="5" name="TextBox 4"/>
          <p:cNvSpPr txBox="1"/>
          <p:nvPr/>
        </p:nvSpPr>
        <p:spPr>
          <a:xfrm>
            <a:off x="1939035" y="4101427"/>
            <a:ext cx="1001556" cy="369332"/>
          </a:xfrm>
          <a:prstGeom prst="rect">
            <a:avLst/>
          </a:prstGeom>
          <a:noFill/>
        </p:spPr>
        <p:txBody>
          <a:bodyPr wrap="none" rtlCol="0">
            <a:spAutoFit/>
          </a:bodyPr>
          <a:lstStyle/>
          <a:p>
            <a:pPr algn="ctr"/>
            <a:r>
              <a:rPr lang="en-US" b="1" dirty="0">
                <a:latin typeface="+mj-lt"/>
              </a:rPr>
              <a:t>Students</a:t>
            </a:r>
          </a:p>
        </p:txBody>
      </p:sp>
      <p:pic>
        <p:nvPicPr>
          <p:cNvPr id="6" name="Picture 5"/>
          <p:cNvPicPr>
            <a:picLocks noChangeAspect="1"/>
          </p:cNvPicPr>
          <p:nvPr/>
        </p:nvPicPr>
        <p:blipFill>
          <a:blip r:embed="rId3"/>
          <a:stretch>
            <a:fillRect/>
          </a:stretch>
        </p:blipFill>
        <p:spPr>
          <a:xfrm>
            <a:off x="4307431" y="2675235"/>
            <a:ext cx="1448881" cy="1869056"/>
          </a:xfrm>
          <a:prstGeom prst="rect">
            <a:avLst/>
          </a:prstGeom>
        </p:spPr>
      </p:pic>
      <p:sp>
        <p:nvSpPr>
          <p:cNvPr id="7" name="TextBox 6"/>
          <p:cNvSpPr txBox="1"/>
          <p:nvPr/>
        </p:nvSpPr>
        <p:spPr>
          <a:xfrm>
            <a:off x="4331737" y="4103352"/>
            <a:ext cx="1348126" cy="369332"/>
          </a:xfrm>
          <a:prstGeom prst="rect">
            <a:avLst/>
          </a:prstGeom>
          <a:noFill/>
        </p:spPr>
        <p:style>
          <a:lnRef idx="0">
            <a:scrgbClr r="0" g="0" b="0"/>
          </a:lnRef>
          <a:fillRef idx="0">
            <a:scrgbClr r="0" g="0" b="0"/>
          </a:fillRef>
          <a:effectRef idx="0">
            <a:scrgbClr r="0" g="0" b="0"/>
          </a:effectRef>
          <a:fontRef idx="major"/>
        </p:style>
        <p:txBody>
          <a:bodyPr wrap="non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b="1" kern="1200" dirty="0"/>
              <a:t>Business IOT</a:t>
            </a:r>
          </a:p>
        </p:txBody>
      </p:sp>
      <p:pic>
        <p:nvPicPr>
          <p:cNvPr id="8" name="Picture 7"/>
          <p:cNvPicPr>
            <a:picLocks noChangeAspect="1"/>
          </p:cNvPicPr>
          <p:nvPr/>
        </p:nvPicPr>
        <p:blipFill>
          <a:blip r:embed="rId4"/>
          <a:stretch>
            <a:fillRect/>
          </a:stretch>
        </p:blipFill>
        <p:spPr>
          <a:xfrm>
            <a:off x="6647719" y="2723877"/>
            <a:ext cx="1504550" cy="1504550"/>
          </a:xfrm>
          <a:prstGeom prst="rect">
            <a:avLst/>
          </a:prstGeom>
        </p:spPr>
      </p:pic>
      <p:sp>
        <p:nvSpPr>
          <p:cNvPr id="9" name="TextBox 8"/>
          <p:cNvSpPr txBox="1"/>
          <p:nvPr/>
        </p:nvSpPr>
        <p:spPr>
          <a:xfrm>
            <a:off x="6017106" y="4149553"/>
            <a:ext cx="2765776" cy="369332"/>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b="1" kern="1200" dirty="0"/>
              <a:t>Research and teaching</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4348" y="2358399"/>
            <a:ext cx="2765777" cy="2074333"/>
          </a:xfrm>
          <a:prstGeom prst="rect">
            <a:avLst/>
          </a:prstGeom>
        </p:spPr>
      </p:pic>
      <p:sp>
        <p:nvSpPr>
          <p:cNvPr id="10" name="TextBox 9"/>
          <p:cNvSpPr txBox="1"/>
          <p:nvPr/>
        </p:nvSpPr>
        <p:spPr>
          <a:xfrm>
            <a:off x="9378653" y="4185030"/>
            <a:ext cx="1137171" cy="646331"/>
          </a:xfrm>
          <a:prstGeom prst="rect">
            <a:avLst/>
          </a:prstGeom>
          <a:noFill/>
        </p:spPr>
        <p:style>
          <a:lnRef idx="0">
            <a:scrgbClr r="0" g="0" b="0"/>
          </a:lnRef>
          <a:fillRef idx="0">
            <a:scrgbClr r="0" g="0" b="0"/>
          </a:fillRef>
          <a:effectRef idx="0">
            <a:scrgbClr r="0" g="0" b="0"/>
          </a:effectRef>
          <a:fontRef idx="major"/>
        </p:style>
        <p:txBody>
          <a:bodyPr wrap="non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b="1" kern="1200" dirty="0"/>
              <a:t>Enterprise</a:t>
            </a:r>
          </a:p>
          <a:p>
            <a:pPr algn="ctr"/>
            <a:r>
              <a:rPr lang="en-US" b="1" kern="1200" dirty="0"/>
              <a:t>systems</a:t>
            </a:r>
          </a:p>
        </p:txBody>
      </p:sp>
      <p:pic>
        <p:nvPicPr>
          <p:cNvPr id="13" name="Picture 12">
            <a:extLst>
              <a:ext uri="{FF2B5EF4-FFF2-40B4-BE49-F238E27FC236}">
                <a16:creationId xmlns:a16="http://schemas.microsoft.com/office/drawing/2014/main" id="{32FBDCE4-3934-A7DD-5FE6-8D6B83FFFD18}"/>
              </a:ext>
            </a:extLst>
          </p:cNvPr>
          <p:cNvPicPr>
            <a:picLocks noChangeAspect="1"/>
          </p:cNvPicPr>
          <p:nvPr/>
        </p:nvPicPr>
        <p:blipFill>
          <a:blip r:embed="rId6"/>
          <a:stretch>
            <a:fillRect/>
          </a:stretch>
        </p:blipFill>
        <p:spPr>
          <a:xfrm>
            <a:off x="8790580" y="2518050"/>
            <a:ext cx="2313311" cy="2313311"/>
          </a:xfrm>
          <a:prstGeom prst="rect">
            <a:avLst/>
          </a:prstGeom>
        </p:spPr>
      </p:pic>
      <p:pic>
        <p:nvPicPr>
          <p:cNvPr id="14" name="Picture 13">
            <a:extLst>
              <a:ext uri="{FF2B5EF4-FFF2-40B4-BE49-F238E27FC236}">
                <a16:creationId xmlns:a16="http://schemas.microsoft.com/office/drawing/2014/main" id="{18B8546D-49A9-FF42-9615-396E206C000E}"/>
              </a:ext>
            </a:extLst>
          </p:cNvPr>
          <p:cNvPicPr>
            <a:picLocks noChangeAspect="1"/>
          </p:cNvPicPr>
          <p:nvPr/>
        </p:nvPicPr>
        <p:blipFill>
          <a:blip r:embed="rId6"/>
          <a:stretch>
            <a:fillRect/>
          </a:stretch>
        </p:blipFill>
        <p:spPr>
          <a:xfrm>
            <a:off x="6219834" y="2528740"/>
            <a:ext cx="2313311" cy="2313311"/>
          </a:xfrm>
          <a:prstGeom prst="rect">
            <a:avLst/>
          </a:prstGeom>
        </p:spPr>
      </p:pic>
      <p:pic>
        <p:nvPicPr>
          <p:cNvPr id="15" name="Picture 14">
            <a:extLst>
              <a:ext uri="{FF2B5EF4-FFF2-40B4-BE49-F238E27FC236}">
                <a16:creationId xmlns:a16="http://schemas.microsoft.com/office/drawing/2014/main" id="{6C4B43A1-4163-A851-28BC-FCC043DC53CD}"/>
              </a:ext>
            </a:extLst>
          </p:cNvPr>
          <p:cNvPicPr>
            <a:picLocks noChangeAspect="1"/>
          </p:cNvPicPr>
          <p:nvPr/>
        </p:nvPicPr>
        <p:blipFill>
          <a:blip r:embed="rId6"/>
          <a:stretch>
            <a:fillRect/>
          </a:stretch>
        </p:blipFill>
        <p:spPr>
          <a:xfrm>
            <a:off x="3698157" y="2518049"/>
            <a:ext cx="2313311" cy="2313311"/>
          </a:xfrm>
          <a:prstGeom prst="rect">
            <a:avLst/>
          </a:prstGeom>
        </p:spPr>
      </p:pic>
      <p:grpSp>
        <p:nvGrpSpPr>
          <p:cNvPr id="18" name="Group 17">
            <a:extLst>
              <a:ext uri="{FF2B5EF4-FFF2-40B4-BE49-F238E27FC236}">
                <a16:creationId xmlns:a16="http://schemas.microsoft.com/office/drawing/2014/main" id="{67317143-CE83-8441-C92C-B48BC0142942}"/>
              </a:ext>
            </a:extLst>
          </p:cNvPr>
          <p:cNvGrpSpPr/>
          <p:nvPr/>
        </p:nvGrpSpPr>
        <p:grpSpPr>
          <a:xfrm>
            <a:off x="1622657" y="2550978"/>
            <a:ext cx="1767856" cy="2284272"/>
            <a:chOff x="1622657" y="2550978"/>
            <a:chExt cx="1767856" cy="2284272"/>
          </a:xfrm>
        </p:grpSpPr>
        <p:cxnSp>
          <p:nvCxnSpPr>
            <p:cNvPr id="19" name="Straight Connector 18">
              <a:extLst>
                <a:ext uri="{FF2B5EF4-FFF2-40B4-BE49-F238E27FC236}">
                  <a16:creationId xmlns:a16="http://schemas.microsoft.com/office/drawing/2014/main" id="{6934E657-0299-59E9-069C-E240C83807A2}"/>
                </a:ext>
              </a:extLst>
            </p:cNvPr>
            <p:cNvCxnSpPr/>
            <p:nvPr/>
          </p:nvCxnSpPr>
          <p:spPr>
            <a:xfrm>
              <a:off x="3122039" y="3593157"/>
              <a:ext cx="242364" cy="1229030"/>
            </a:xfrm>
            <a:prstGeom prst="line">
              <a:avLst/>
            </a:prstGeom>
            <a:ln w="539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216D327-BB41-6743-9D5C-EEEC65648D2B}"/>
                </a:ext>
              </a:extLst>
            </p:cNvPr>
            <p:cNvCxnSpPr/>
            <p:nvPr/>
          </p:nvCxnSpPr>
          <p:spPr>
            <a:xfrm>
              <a:off x="3108960" y="3117669"/>
              <a:ext cx="13079" cy="1694202"/>
            </a:xfrm>
            <a:prstGeom prst="line">
              <a:avLst/>
            </a:prstGeom>
            <a:ln w="539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8CB6519-5B64-CC83-7455-9C90B0402756}"/>
                </a:ext>
              </a:extLst>
            </p:cNvPr>
            <p:cNvCxnSpPr/>
            <p:nvPr/>
          </p:nvCxnSpPr>
          <p:spPr>
            <a:xfrm flipH="1">
              <a:off x="1622657" y="4804132"/>
              <a:ext cx="1767856" cy="0"/>
            </a:xfrm>
            <a:prstGeom prst="line">
              <a:avLst/>
            </a:prstGeom>
            <a:ln w="539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CA159A6-238D-6E31-9D0C-DF2B634011C6}"/>
                </a:ext>
              </a:extLst>
            </p:cNvPr>
            <p:cNvCxnSpPr/>
            <p:nvPr/>
          </p:nvCxnSpPr>
          <p:spPr>
            <a:xfrm>
              <a:off x="2748949" y="2550978"/>
              <a:ext cx="16038" cy="2280383"/>
            </a:xfrm>
            <a:prstGeom prst="line">
              <a:avLst/>
            </a:prstGeom>
            <a:ln w="539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7A0F548-DC1B-641F-3509-864BF0071FB7}"/>
                </a:ext>
              </a:extLst>
            </p:cNvPr>
            <p:cNvCxnSpPr/>
            <p:nvPr/>
          </p:nvCxnSpPr>
          <p:spPr>
            <a:xfrm>
              <a:off x="2307771" y="3117669"/>
              <a:ext cx="198814" cy="1713692"/>
            </a:xfrm>
            <a:prstGeom prst="line">
              <a:avLst/>
            </a:prstGeom>
            <a:ln w="539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76CFBB5-8AC6-D009-A877-53456D0736B5}"/>
                </a:ext>
              </a:extLst>
            </p:cNvPr>
            <p:cNvCxnSpPr/>
            <p:nvPr/>
          </p:nvCxnSpPr>
          <p:spPr>
            <a:xfrm flipH="1">
              <a:off x="2103136" y="3056709"/>
              <a:ext cx="21755" cy="1778541"/>
            </a:xfrm>
            <a:prstGeom prst="line">
              <a:avLst/>
            </a:prstGeom>
            <a:ln w="539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736D476-D029-F13B-B710-6E40DEEDE0E0}"/>
                </a:ext>
              </a:extLst>
            </p:cNvPr>
            <p:cNvCxnSpPr/>
            <p:nvPr/>
          </p:nvCxnSpPr>
          <p:spPr>
            <a:xfrm flipH="1">
              <a:off x="1622673" y="3593157"/>
              <a:ext cx="223544" cy="1238204"/>
            </a:xfrm>
            <a:prstGeom prst="line">
              <a:avLst/>
            </a:prstGeom>
            <a:ln w="539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400FDAF-C457-518E-E61A-414982A6F788}"/>
                </a:ext>
              </a:extLst>
            </p:cNvPr>
            <p:cNvCxnSpPr/>
            <p:nvPr/>
          </p:nvCxnSpPr>
          <p:spPr>
            <a:xfrm flipH="1">
              <a:off x="1987686" y="2550978"/>
              <a:ext cx="1037797" cy="0"/>
            </a:xfrm>
            <a:prstGeom prst="line">
              <a:avLst/>
            </a:prstGeom>
            <a:ln w="539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23554" name="Picture 2" descr="Star Trek The Next Generation Worf Son of Mogh PNG">
            <a:extLst>
              <a:ext uri="{FF2B5EF4-FFF2-40B4-BE49-F238E27FC236}">
                <a16:creationId xmlns:a16="http://schemas.microsoft.com/office/drawing/2014/main" id="{C546B7F3-9B22-65CE-248C-9858EFCBE8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70159" y="4027351"/>
            <a:ext cx="655532" cy="1629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0323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university enterprise network</a:t>
            </a:r>
            <a:r>
              <a:rPr lang="mr-IN" dirty="0"/>
              <a:t>…</a:t>
            </a:r>
            <a:endParaRPr lang="en-US" dirty="0"/>
          </a:p>
        </p:txBody>
      </p:sp>
      <p:pic>
        <p:nvPicPr>
          <p:cNvPr id="4" name="Picture 3"/>
          <p:cNvPicPr>
            <a:picLocks noChangeAspect="1"/>
          </p:cNvPicPr>
          <p:nvPr/>
        </p:nvPicPr>
        <p:blipFill>
          <a:blip r:embed="rId2"/>
          <a:stretch>
            <a:fillRect/>
          </a:stretch>
        </p:blipFill>
        <p:spPr>
          <a:xfrm>
            <a:off x="1021932" y="2131217"/>
            <a:ext cx="10148135" cy="3703526"/>
          </a:xfrm>
          <a:prstGeom prst="rect">
            <a:avLst/>
          </a:prstGeom>
        </p:spPr>
      </p:pic>
    </p:spTree>
    <p:extLst>
      <p:ext uri="{BB962C8B-B14F-4D97-AF65-F5344CB8AC3E}">
        <p14:creationId xmlns:p14="http://schemas.microsoft.com/office/powerpoint/2010/main" val="7808405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21932" y="2131217"/>
            <a:ext cx="10148135" cy="3703526"/>
          </a:xfrm>
          <a:prstGeom prst="rect">
            <a:avLst/>
          </a:prstGeom>
        </p:spPr>
      </p:pic>
      <p:sp>
        <p:nvSpPr>
          <p:cNvPr id="5" name="TextBox 4"/>
          <p:cNvSpPr txBox="1"/>
          <p:nvPr/>
        </p:nvSpPr>
        <p:spPr>
          <a:xfrm>
            <a:off x="4047801" y="6005928"/>
            <a:ext cx="2268891" cy="369332"/>
          </a:xfrm>
          <a:prstGeom prst="rect">
            <a:avLst/>
          </a:prstGeom>
          <a:noFill/>
        </p:spPr>
        <p:txBody>
          <a:bodyPr wrap="none" rtlCol="0">
            <a:spAutoFit/>
          </a:bodyPr>
          <a:lstStyle/>
          <a:p>
            <a:r>
              <a:rPr lang="en-US" b="1" dirty="0">
                <a:solidFill>
                  <a:srgbClr val="800000"/>
                </a:solidFill>
              </a:rPr>
              <a:t>“internet connection”</a:t>
            </a:r>
          </a:p>
        </p:txBody>
      </p:sp>
      <p:cxnSp>
        <p:nvCxnSpPr>
          <p:cNvPr id="6" name="Straight Arrow Connector 5"/>
          <p:cNvCxnSpPr/>
          <p:nvPr/>
        </p:nvCxnSpPr>
        <p:spPr>
          <a:xfrm flipV="1">
            <a:off x="4885509" y="5692091"/>
            <a:ext cx="492400" cy="392214"/>
          </a:xfrm>
          <a:prstGeom prst="straightConnector1">
            <a:avLst/>
          </a:prstGeom>
          <a:ln w="31750">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9" name="Title 1">
            <a:extLst>
              <a:ext uri="{FF2B5EF4-FFF2-40B4-BE49-F238E27FC236}">
                <a16:creationId xmlns:a16="http://schemas.microsoft.com/office/drawing/2014/main" id="{9F51CAF8-B33D-8CA4-6E72-E0C4C2B5F7BB}"/>
              </a:ext>
            </a:extLst>
          </p:cNvPr>
          <p:cNvSpPr>
            <a:spLocks noGrp="1"/>
          </p:cNvSpPr>
          <p:nvPr>
            <p:ph type="title"/>
          </p:nvPr>
        </p:nvSpPr>
        <p:spPr>
          <a:xfrm>
            <a:off x="838200" y="365125"/>
            <a:ext cx="10515600" cy="1325563"/>
          </a:xfrm>
        </p:spPr>
        <p:txBody>
          <a:bodyPr/>
          <a:lstStyle/>
          <a:p>
            <a:r>
              <a:rPr lang="en-US" dirty="0"/>
              <a:t>The university enterprise network</a:t>
            </a:r>
            <a:r>
              <a:rPr lang="mr-IN" dirty="0"/>
              <a:t>…</a:t>
            </a:r>
            <a:endParaRPr lang="en-US" dirty="0"/>
          </a:p>
        </p:txBody>
      </p:sp>
    </p:spTree>
    <p:extLst>
      <p:ext uri="{BB962C8B-B14F-4D97-AF65-F5344CB8AC3E}">
        <p14:creationId xmlns:p14="http://schemas.microsoft.com/office/powerpoint/2010/main" val="6127988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21932" y="2131217"/>
            <a:ext cx="10148135" cy="3703526"/>
          </a:xfrm>
          <a:prstGeom prst="rect">
            <a:avLst/>
          </a:prstGeom>
        </p:spPr>
      </p:pic>
      <p:sp>
        <p:nvSpPr>
          <p:cNvPr id="5" name="TextBox 4"/>
          <p:cNvSpPr txBox="1"/>
          <p:nvPr/>
        </p:nvSpPr>
        <p:spPr>
          <a:xfrm>
            <a:off x="4047801" y="6005928"/>
            <a:ext cx="2268891" cy="369332"/>
          </a:xfrm>
          <a:prstGeom prst="rect">
            <a:avLst/>
          </a:prstGeom>
          <a:noFill/>
        </p:spPr>
        <p:txBody>
          <a:bodyPr wrap="none" rtlCol="0">
            <a:spAutoFit/>
          </a:bodyPr>
          <a:lstStyle/>
          <a:p>
            <a:r>
              <a:rPr lang="en-US" b="1" dirty="0">
                <a:solidFill>
                  <a:srgbClr val="800000"/>
                </a:solidFill>
              </a:rPr>
              <a:t>“internet connection”</a:t>
            </a:r>
          </a:p>
        </p:txBody>
      </p:sp>
      <p:cxnSp>
        <p:nvCxnSpPr>
          <p:cNvPr id="6" name="Straight Arrow Connector 5"/>
          <p:cNvCxnSpPr/>
          <p:nvPr/>
        </p:nvCxnSpPr>
        <p:spPr>
          <a:xfrm flipV="1">
            <a:off x="4885509" y="5692091"/>
            <a:ext cx="492400" cy="392214"/>
          </a:xfrm>
          <a:prstGeom prst="straightConnector1">
            <a:avLst/>
          </a:prstGeom>
          <a:ln w="31750">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994732" y="2367031"/>
            <a:ext cx="1330037" cy="369332"/>
          </a:xfrm>
          <a:prstGeom prst="rect">
            <a:avLst/>
          </a:prstGeom>
          <a:noFill/>
        </p:spPr>
        <p:txBody>
          <a:bodyPr wrap="none" rtlCol="0">
            <a:spAutoFit/>
          </a:bodyPr>
          <a:lstStyle/>
          <a:p>
            <a:r>
              <a:rPr lang="en-US" b="1">
                <a:solidFill>
                  <a:srgbClr val="800000"/>
                </a:solidFill>
              </a:rPr>
              <a:t>“Firewall”</a:t>
            </a:r>
          </a:p>
        </p:txBody>
      </p:sp>
      <p:cxnSp>
        <p:nvCxnSpPr>
          <p:cNvPr id="8" name="Straight Arrow Connector 7"/>
          <p:cNvCxnSpPr/>
          <p:nvPr/>
        </p:nvCxnSpPr>
        <p:spPr>
          <a:xfrm>
            <a:off x="5659750" y="2736363"/>
            <a:ext cx="323039" cy="1565671"/>
          </a:xfrm>
          <a:prstGeom prst="straightConnector1">
            <a:avLst/>
          </a:prstGeom>
          <a:ln w="31750">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10" name="Title 1">
            <a:extLst>
              <a:ext uri="{FF2B5EF4-FFF2-40B4-BE49-F238E27FC236}">
                <a16:creationId xmlns:a16="http://schemas.microsoft.com/office/drawing/2014/main" id="{AFF1B607-7ED0-3A0C-2F17-1ACC2BFD7FBA}"/>
              </a:ext>
            </a:extLst>
          </p:cNvPr>
          <p:cNvSpPr>
            <a:spLocks noGrp="1"/>
          </p:cNvSpPr>
          <p:nvPr>
            <p:ph type="title"/>
          </p:nvPr>
        </p:nvSpPr>
        <p:spPr>
          <a:xfrm>
            <a:off x="838200" y="365125"/>
            <a:ext cx="10515600" cy="1325563"/>
          </a:xfrm>
        </p:spPr>
        <p:txBody>
          <a:bodyPr/>
          <a:lstStyle/>
          <a:p>
            <a:r>
              <a:rPr lang="en-US" dirty="0"/>
              <a:t>The university enterprise network</a:t>
            </a:r>
            <a:r>
              <a:rPr lang="mr-IN" dirty="0"/>
              <a:t>…</a:t>
            </a:r>
            <a:endParaRPr lang="en-US" dirty="0"/>
          </a:p>
        </p:txBody>
      </p:sp>
    </p:spTree>
    <p:extLst>
      <p:ext uri="{BB962C8B-B14F-4D97-AF65-F5344CB8AC3E}">
        <p14:creationId xmlns:p14="http://schemas.microsoft.com/office/powerpoint/2010/main" val="6629498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21932" y="2131217"/>
            <a:ext cx="10148135" cy="3703526"/>
          </a:xfrm>
          <a:prstGeom prst="rect">
            <a:avLst/>
          </a:prstGeom>
        </p:spPr>
      </p:pic>
      <p:sp>
        <p:nvSpPr>
          <p:cNvPr id="5" name="TextBox 4"/>
          <p:cNvSpPr txBox="1"/>
          <p:nvPr/>
        </p:nvSpPr>
        <p:spPr>
          <a:xfrm>
            <a:off x="4047801" y="6005928"/>
            <a:ext cx="946931" cy="369332"/>
          </a:xfrm>
          <a:prstGeom prst="rect">
            <a:avLst/>
          </a:prstGeom>
          <a:noFill/>
        </p:spPr>
        <p:txBody>
          <a:bodyPr wrap="none" rtlCol="0">
            <a:spAutoFit/>
          </a:bodyPr>
          <a:lstStyle/>
          <a:p>
            <a:r>
              <a:rPr lang="en-US" b="1">
                <a:solidFill>
                  <a:srgbClr val="800000"/>
                </a:solidFill>
              </a:rPr>
              <a:t>“WAN”</a:t>
            </a:r>
          </a:p>
        </p:txBody>
      </p:sp>
      <p:cxnSp>
        <p:nvCxnSpPr>
          <p:cNvPr id="6" name="Straight Arrow Connector 5"/>
          <p:cNvCxnSpPr/>
          <p:nvPr/>
        </p:nvCxnSpPr>
        <p:spPr>
          <a:xfrm flipV="1">
            <a:off x="4885509" y="5692091"/>
            <a:ext cx="492400" cy="392214"/>
          </a:xfrm>
          <a:prstGeom prst="straightConnector1">
            <a:avLst/>
          </a:prstGeom>
          <a:ln w="31750">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994732" y="2367031"/>
            <a:ext cx="1330037" cy="369332"/>
          </a:xfrm>
          <a:prstGeom prst="rect">
            <a:avLst/>
          </a:prstGeom>
          <a:noFill/>
        </p:spPr>
        <p:txBody>
          <a:bodyPr wrap="none" rtlCol="0">
            <a:spAutoFit/>
          </a:bodyPr>
          <a:lstStyle/>
          <a:p>
            <a:r>
              <a:rPr lang="en-US" b="1">
                <a:solidFill>
                  <a:srgbClr val="800000"/>
                </a:solidFill>
              </a:rPr>
              <a:t>“Firewall”</a:t>
            </a:r>
          </a:p>
        </p:txBody>
      </p:sp>
      <p:cxnSp>
        <p:nvCxnSpPr>
          <p:cNvPr id="8" name="Straight Arrow Connector 7"/>
          <p:cNvCxnSpPr/>
          <p:nvPr/>
        </p:nvCxnSpPr>
        <p:spPr>
          <a:xfrm>
            <a:off x="5659750" y="2736363"/>
            <a:ext cx="323039" cy="1565671"/>
          </a:xfrm>
          <a:prstGeom prst="straightConnector1">
            <a:avLst/>
          </a:prstGeom>
          <a:ln w="31750">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340470" y="1453115"/>
            <a:ext cx="1765612" cy="369332"/>
          </a:xfrm>
          <a:prstGeom prst="rect">
            <a:avLst/>
          </a:prstGeom>
          <a:noFill/>
        </p:spPr>
        <p:txBody>
          <a:bodyPr wrap="none" rtlCol="0">
            <a:spAutoFit/>
          </a:bodyPr>
          <a:lstStyle/>
          <a:p>
            <a:r>
              <a:rPr lang="en-US" b="1" dirty="0">
                <a:solidFill>
                  <a:srgbClr val="800000"/>
                </a:solidFill>
              </a:rPr>
              <a:t> IT security team</a:t>
            </a:r>
          </a:p>
        </p:txBody>
      </p:sp>
      <p:cxnSp>
        <p:nvCxnSpPr>
          <p:cNvPr id="10" name="Straight Arrow Connector 9"/>
          <p:cNvCxnSpPr>
            <a:stCxn id="9" idx="2"/>
          </p:cNvCxnSpPr>
          <p:nvPr/>
        </p:nvCxnSpPr>
        <p:spPr>
          <a:xfrm>
            <a:off x="8223276" y="1822447"/>
            <a:ext cx="598507" cy="717528"/>
          </a:xfrm>
          <a:prstGeom prst="straightConnector1">
            <a:avLst/>
          </a:prstGeom>
          <a:ln w="31750">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12" name="Title 1">
            <a:extLst>
              <a:ext uri="{FF2B5EF4-FFF2-40B4-BE49-F238E27FC236}">
                <a16:creationId xmlns:a16="http://schemas.microsoft.com/office/drawing/2014/main" id="{6D13E8E2-F745-1B1A-1BEF-432553594966}"/>
              </a:ext>
            </a:extLst>
          </p:cNvPr>
          <p:cNvSpPr>
            <a:spLocks noGrp="1"/>
          </p:cNvSpPr>
          <p:nvPr>
            <p:ph type="title"/>
          </p:nvPr>
        </p:nvSpPr>
        <p:spPr>
          <a:xfrm>
            <a:off x="838200" y="365125"/>
            <a:ext cx="10515600" cy="1325563"/>
          </a:xfrm>
        </p:spPr>
        <p:txBody>
          <a:bodyPr/>
          <a:lstStyle/>
          <a:p>
            <a:r>
              <a:rPr lang="en-US" dirty="0"/>
              <a:t>The university enterprise network</a:t>
            </a:r>
            <a:r>
              <a:rPr lang="mr-IN" dirty="0"/>
              <a:t>…</a:t>
            </a:r>
            <a:endParaRPr lang="en-US" dirty="0"/>
          </a:p>
        </p:txBody>
      </p:sp>
    </p:spTree>
    <p:extLst>
      <p:ext uri="{BB962C8B-B14F-4D97-AF65-F5344CB8AC3E}">
        <p14:creationId xmlns:p14="http://schemas.microsoft.com/office/powerpoint/2010/main" val="17987936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academic network</a:t>
            </a:r>
            <a:r>
              <a:rPr lang="mr-IN"/>
              <a:t>…</a:t>
            </a:r>
            <a:endParaRPr lang="en-US"/>
          </a:p>
        </p:txBody>
      </p:sp>
      <p:pic>
        <p:nvPicPr>
          <p:cNvPr id="4" name="Picture 3"/>
          <p:cNvPicPr>
            <a:picLocks noChangeAspect="1"/>
          </p:cNvPicPr>
          <p:nvPr/>
        </p:nvPicPr>
        <p:blipFill>
          <a:blip r:embed="rId3"/>
          <a:stretch>
            <a:fillRect/>
          </a:stretch>
        </p:blipFill>
        <p:spPr>
          <a:xfrm>
            <a:off x="1021932" y="2131217"/>
            <a:ext cx="10148135" cy="3703526"/>
          </a:xfrm>
          <a:prstGeom prst="rect">
            <a:avLst/>
          </a:prstGeom>
        </p:spPr>
      </p:pic>
      <p:sp>
        <p:nvSpPr>
          <p:cNvPr id="5" name="TextBox 4"/>
          <p:cNvSpPr txBox="1"/>
          <p:nvPr/>
        </p:nvSpPr>
        <p:spPr>
          <a:xfrm>
            <a:off x="4047801" y="6005928"/>
            <a:ext cx="2268891" cy="369332"/>
          </a:xfrm>
          <a:prstGeom prst="rect">
            <a:avLst/>
          </a:prstGeom>
          <a:noFill/>
        </p:spPr>
        <p:txBody>
          <a:bodyPr wrap="none" rtlCol="0">
            <a:spAutoFit/>
          </a:bodyPr>
          <a:lstStyle/>
          <a:p>
            <a:r>
              <a:rPr lang="en-US" b="1" dirty="0">
                <a:solidFill>
                  <a:srgbClr val="800000"/>
                </a:solidFill>
              </a:rPr>
              <a:t>“internet connection”</a:t>
            </a:r>
          </a:p>
        </p:txBody>
      </p:sp>
      <p:cxnSp>
        <p:nvCxnSpPr>
          <p:cNvPr id="6" name="Straight Arrow Connector 5"/>
          <p:cNvCxnSpPr/>
          <p:nvPr/>
        </p:nvCxnSpPr>
        <p:spPr>
          <a:xfrm flipV="1">
            <a:off x="4885509" y="5692091"/>
            <a:ext cx="492400" cy="392214"/>
          </a:xfrm>
          <a:prstGeom prst="straightConnector1">
            <a:avLst/>
          </a:prstGeom>
          <a:ln w="31750">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994732" y="2367031"/>
            <a:ext cx="1330037" cy="369332"/>
          </a:xfrm>
          <a:prstGeom prst="rect">
            <a:avLst/>
          </a:prstGeom>
          <a:noFill/>
        </p:spPr>
        <p:txBody>
          <a:bodyPr wrap="none" rtlCol="0">
            <a:spAutoFit/>
          </a:bodyPr>
          <a:lstStyle/>
          <a:p>
            <a:r>
              <a:rPr lang="en-US" b="1">
                <a:solidFill>
                  <a:srgbClr val="800000"/>
                </a:solidFill>
              </a:rPr>
              <a:t>“Firewall”</a:t>
            </a:r>
          </a:p>
        </p:txBody>
      </p:sp>
      <p:cxnSp>
        <p:nvCxnSpPr>
          <p:cNvPr id="8" name="Straight Arrow Connector 7"/>
          <p:cNvCxnSpPr/>
          <p:nvPr/>
        </p:nvCxnSpPr>
        <p:spPr>
          <a:xfrm>
            <a:off x="5659750" y="2736363"/>
            <a:ext cx="323039" cy="1565671"/>
          </a:xfrm>
          <a:prstGeom prst="straightConnector1">
            <a:avLst/>
          </a:prstGeom>
          <a:ln w="31750">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340470" y="1453115"/>
            <a:ext cx="1765612" cy="369332"/>
          </a:xfrm>
          <a:prstGeom prst="rect">
            <a:avLst/>
          </a:prstGeom>
          <a:noFill/>
        </p:spPr>
        <p:txBody>
          <a:bodyPr wrap="none" rtlCol="0">
            <a:spAutoFit/>
          </a:bodyPr>
          <a:lstStyle/>
          <a:p>
            <a:r>
              <a:rPr lang="en-US" b="1" dirty="0">
                <a:solidFill>
                  <a:srgbClr val="800000"/>
                </a:solidFill>
              </a:rPr>
              <a:t> IT security team</a:t>
            </a:r>
          </a:p>
        </p:txBody>
      </p:sp>
      <p:cxnSp>
        <p:nvCxnSpPr>
          <p:cNvPr id="10" name="Straight Arrow Connector 9"/>
          <p:cNvCxnSpPr>
            <a:stCxn id="9" idx="2"/>
          </p:cNvCxnSpPr>
          <p:nvPr/>
        </p:nvCxnSpPr>
        <p:spPr>
          <a:xfrm>
            <a:off x="8223276" y="1822447"/>
            <a:ext cx="598507" cy="717528"/>
          </a:xfrm>
          <a:prstGeom prst="straightConnector1">
            <a:avLst/>
          </a:prstGeom>
          <a:ln w="31750">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441315" y="1492304"/>
            <a:ext cx="2209409" cy="646331"/>
          </a:xfrm>
          <a:prstGeom prst="rect">
            <a:avLst/>
          </a:prstGeom>
          <a:noFill/>
        </p:spPr>
        <p:txBody>
          <a:bodyPr wrap="none" rtlCol="0">
            <a:spAutoFit/>
          </a:bodyPr>
          <a:lstStyle/>
          <a:p>
            <a:pPr algn="ctr"/>
            <a:r>
              <a:rPr lang="en-US" b="1">
                <a:solidFill>
                  <a:srgbClr val="800000"/>
                </a:solidFill>
              </a:rPr>
              <a:t>Bureaucracy</a:t>
            </a:r>
          </a:p>
          <a:p>
            <a:pPr algn="ctr"/>
            <a:r>
              <a:rPr lang="en-US" b="1">
                <a:solidFill>
                  <a:srgbClr val="800000"/>
                </a:solidFill>
              </a:rPr>
              <a:t>(aka “Paperwork”)</a:t>
            </a:r>
          </a:p>
        </p:txBody>
      </p:sp>
      <p:cxnSp>
        <p:nvCxnSpPr>
          <p:cNvPr id="12" name="Straight Arrow Connector 11"/>
          <p:cNvCxnSpPr/>
          <p:nvPr/>
        </p:nvCxnSpPr>
        <p:spPr>
          <a:xfrm>
            <a:off x="2610019" y="2131217"/>
            <a:ext cx="768907" cy="605146"/>
          </a:xfrm>
          <a:prstGeom prst="straightConnector1">
            <a:avLst/>
          </a:prstGeom>
          <a:ln w="31750">
            <a:solidFill>
              <a:srgbClr val="C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49262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38298" y="828540"/>
            <a:ext cx="7485998" cy="4791039"/>
          </a:xfrm>
          <a:prstGeom prst="rect">
            <a:avLst/>
          </a:prstGeom>
        </p:spPr>
      </p:pic>
    </p:spTree>
    <p:extLst>
      <p:ext uri="{BB962C8B-B14F-4D97-AF65-F5344CB8AC3E}">
        <p14:creationId xmlns:p14="http://schemas.microsoft.com/office/powerpoint/2010/main" val="17816717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20268" y="4606834"/>
            <a:ext cx="2479461" cy="369332"/>
          </a:xfrm>
          <a:prstGeom prst="rect">
            <a:avLst/>
          </a:prstGeom>
          <a:noFill/>
        </p:spPr>
        <p:txBody>
          <a:bodyPr wrap="none" rtlCol="0">
            <a:spAutoFit/>
          </a:bodyPr>
          <a:lstStyle/>
          <a:p>
            <a:r>
              <a:rPr lang="en-US"/>
              <a:t>Computational Research</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971" y="2281644"/>
            <a:ext cx="5762056" cy="2250803"/>
          </a:xfrm>
          <a:prstGeom prst="rect">
            <a:avLst/>
          </a:prstGeom>
        </p:spPr>
      </p:pic>
      <p:sp>
        <p:nvSpPr>
          <p:cNvPr id="6" name="Title 1"/>
          <p:cNvSpPr>
            <a:spLocks noGrp="1"/>
          </p:cNvSpPr>
          <p:nvPr>
            <p:ph type="title"/>
          </p:nvPr>
        </p:nvSpPr>
        <p:spPr>
          <a:xfrm>
            <a:off x="838200" y="365125"/>
            <a:ext cx="10515600" cy="1325563"/>
          </a:xfrm>
        </p:spPr>
        <p:txBody>
          <a:bodyPr/>
          <a:lstStyle/>
          <a:p>
            <a:pPr algn="ctr"/>
            <a:r>
              <a:rPr lang="en-US"/>
              <a:t>Computational Research, an analogy</a:t>
            </a:r>
            <a:r>
              <a:rPr lang="mr-IN"/>
              <a:t>…</a:t>
            </a:r>
            <a:endParaRPr lang="en-US"/>
          </a:p>
        </p:txBody>
      </p:sp>
      <p:sp>
        <p:nvSpPr>
          <p:cNvPr id="7" name="TextBox 6"/>
          <p:cNvSpPr txBox="1"/>
          <p:nvPr/>
        </p:nvSpPr>
        <p:spPr>
          <a:xfrm>
            <a:off x="6849261" y="2745325"/>
            <a:ext cx="722674" cy="1323439"/>
          </a:xfrm>
          <a:prstGeom prst="rect">
            <a:avLst/>
          </a:prstGeom>
          <a:noFill/>
        </p:spPr>
        <p:txBody>
          <a:bodyPr wrap="none" rtlCol="0">
            <a:spAutoFit/>
          </a:bodyPr>
          <a:lstStyle/>
          <a:p>
            <a:r>
              <a:rPr lang="en-US" sz="8000"/>
              <a:t>=</a:t>
            </a:r>
          </a:p>
        </p:txBody>
      </p:sp>
      <p:pic>
        <p:nvPicPr>
          <p:cNvPr id="8" name="Picture 7"/>
          <p:cNvPicPr>
            <a:picLocks noChangeAspect="1"/>
          </p:cNvPicPr>
          <p:nvPr/>
        </p:nvPicPr>
        <p:blipFill>
          <a:blip r:embed="rId3"/>
          <a:stretch>
            <a:fillRect/>
          </a:stretch>
        </p:blipFill>
        <p:spPr>
          <a:xfrm>
            <a:off x="7868159" y="2281644"/>
            <a:ext cx="3485641" cy="1852561"/>
          </a:xfrm>
          <a:prstGeom prst="rect">
            <a:avLst/>
          </a:prstGeom>
        </p:spPr>
      </p:pic>
      <p:sp>
        <p:nvSpPr>
          <p:cNvPr id="9" name="TextBox 8"/>
          <p:cNvSpPr txBox="1"/>
          <p:nvPr/>
        </p:nvSpPr>
        <p:spPr>
          <a:xfrm>
            <a:off x="8946181" y="4606834"/>
            <a:ext cx="1329595" cy="369332"/>
          </a:xfrm>
          <a:prstGeom prst="rect">
            <a:avLst/>
          </a:prstGeom>
          <a:noFill/>
        </p:spPr>
        <p:txBody>
          <a:bodyPr wrap="none" rtlCol="0">
            <a:spAutoFit/>
          </a:bodyPr>
          <a:lstStyle/>
          <a:p>
            <a:r>
              <a:rPr lang="en-US"/>
              <a:t>Velociraptor</a:t>
            </a:r>
          </a:p>
        </p:txBody>
      </p:sp>
    </p:spTree>
    <p:extLst>
      <p:ext uri="{BB962C8B-B14F-4D97-AF65-F5344CB8AC3E}">
        <p14:creationId xmlns:p14="http://schemas.microsoft.com/office/powerpoint/2010/main" val="523331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20268" y="4606834"/>
            <a:ext cx="2479461" cy="369332"/>
          </a:xfrm>
          <a:prstGeom prst="rect">
            <a:avLst/>
          </a:prstGeom>
          <a:noFill/>
        </p:spPr>
        <p:txBody>
          <a:bodyPr wrap="none" rtlCol="0">
            <a:spAutoFit/>
          </a:bodyPr>
          <a:lstStyle/>
          <a:p>
            <a:r>
              <a:rPr lang="en-US"/>
              <a:t>Computational Research</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971" y="2281644"/>
            <a:ext cx="5762056" cy="2250803"/>
          </a:xfrm>
          <a:prstGeom prst="rect">
            <a:avLst/>
          </a:prstGeom>
        </p:spPr>
      </p:pic>
      <p:sp>
        <p:nvSpPr>
          <p:cNvPr id="6" name="Title 1"/>
          <p:cNvSpPr>
            <a:spLocks noGrp="1"/>
          </p:cNvSpPr>
          <p:nvPr>
            <p:ph type="title"/>
          </p:nvPr>
        </p:nvSpPr>
        <p:spPr>
          <a:xfrm>
            <a:off x="838200" y="365125"/>
            <a:ext cx="10515600" cy="1325563"/>
          </a:xfrm>
        </p:spPr>
        <p:txBody>
          <a:bodyPr/>
          <a:lstStyle/>
          <a:p>
            <a:pPr algn="ctr"/>
            <a:r>
              <a:rPr lang="en-US"/>
              <a:t>Computational Research, an analogy</a:t>
            </a:r>
            <a:r>
              <a:rPr lang="mr-IN"/>
              <a:t>…</a:t>
            </a:r>
            <a:endParaRPr lang="en-US"/>
          </a:p>
        </p:txBody>
      </p:sp>
      <p:sp>
        <p:nvSpPr>
          <p:cNvPr id="7" name="TextBox 6"/>
          <p:cNvSpPr txBox="1"/>
          <p:nvPr/>
        </p:nvSpPr>
        <p:spPr>
          <a:xfrm>
            <a:off x="6849261" y="2745325"/>
            <a:ext cx="722674" cy="1323439"/>
          </a:xfrm>
          <a:prstGeom prst="rect">
            <a:avLst/>
          </a:prstGeom>
          <a:noFill/>
        </p:spPr>
        <p:txBody>
          <a:bodyPr wrap="none" rtlCol="0">
            <a:spAutoFit/>
          </a:bodyPr>
          <a:lstStyle/>
          <a:p>
            <a:r>
              <a:rPr lang="en-US" sz="8000"/>
              <a:t>=</a:t>
            </a:r>
          </a:p>
        </p:txBody>
      </p:sp>
      <p:pic>
        <p:nvPicPr>
          <p:cNvPr id="8" name="Picture 7"/>
          <p:cNvPicPr>
            <a:picLocks noChangeAspect="1"/>
          </p:cNvPicPr>
          <p:nvPr/>
        </p:nvPicPr>
        <p:blipFill>
          <a:blip r:embed="rId4"/>
          <a:stretch>
            <a:fillRect/>
          </a:stretch>
        </p:blipFill>
        <p:spPr>
          <a:xfrm>
            <a:off x="7868159" y="2281644"/>
            <a:ext cx="3485641" cy="1852561"/>
          </a:xfrm>
          <a:prstGeom prst="rect">
            <a:avLst/>
          </a:prstGeom>
        </p:spPr>
      </p:pic>
      <p:sp>
        <p:nvSpPr>
          <p:cNvPr id="9" name="TextBox 8"/>
          <p:cNvSpPr txBox="1"/>
          <p:nvPr/>
        </p:nvSpPr>
        <p:spPr>
          <a:xfrm>
            <a:off x="8946181" y="4606834"/>
            <a:ext cx="1329595" cy="369332"/>
          </a:xfrm>
          <a:prstGeom prst="rect">
            <a:avLst/>
          </a:prstGeom>
          <a:noFill/>
        </p:spPr>
        <p:txBody>
          <a:bodyPr wrap="none" rtlCol="0">
            <a:spAutoFit/>
          </a:bodyPr>
          <a:lstStyle/>
          <a:p>
            <a:r>
              <a:rPr lang="en-US"/>
              <a:t>Velociraptor</a:t>
            </a:r>
          </a:p>
        </p:txBody>
      </p:sp>
      <p:sp>
        <p:nvSpPr>
          <p:cNvPr id="10" name="TextBox 9"/>
          <p:cNvSpPr txBox="1"/>
          <p:nvPr/>
        </p:nvSpPr>
        <p:spPr>
          <a:xfrm>
            <a:off x="6849261" y="2546204"/>
            <a:ext cx="722674" cy="1323439"/>
          </a:xfrm>
          <a:prstGeom prst="rect">
            <a:avLst/>
          </a:prstGeom>
          <a:noFill/>
        </p:spPr>
        <p:txBody>
          <a:bodyPr wrap="none" rtlCol="0">
            <a:spAutoFit/>
          </a:bodyPr>
          <a:lstStyle/>
          <a:p>
            <a:r>
              <a:rPr lang="en-US" sz="8000"/>
              <a:t>~</a:t>
            </a:r>
          </a:p>
        </p:txBody>
      </p:sp>
    </p:spTree>
    <p:extLst>
      <p:ext uri="{BB962C8B-B14F-4D97-AF65-F5344CB8AC3E}">
        <p14:creationId xmlns:p14="http://schemas.microsoft.com/office/powerpoint/2010/main" val="3396573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p>
            <a:pPr algn="ctr"/>
            <a:r>
              <a:rPr lang="en-US"/>
              <a:t>Computational Research, an analogy</a:t>
            </a:r>
            <a:r>
              <a:rPr lang="mr-IN"/>
              <a:t>…</a:t>
            </a:r>
            <a:endParaRPr lang="en-US"/>
          </a:p>
        </p:txBody>
      </p:sp>
      <p:pic>
        <p:nvPicPr>
          <p:cNvPr id="13" name="Picture 12"/>
          <p:cNvPicPr>
            <a:picLocks noChangeAspect="1"/>
          </p:cNvPicPr>
          <p:nvPr/>
        </p:nvPicPr>
        <p:blipFill>
          <a:blip r:embed="rId3"/>
          <a:stretch>
            <a:fillRect/>
          </a:stretch>
        </p:blipFill>
        <p:spPr>
          <a:xfrm>
            <a:off x="6968894" y="1933226"/>
            <a:ext cx="1749674" cy="92992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2576" y="2081349"/>
            <a:ext cx="1761221" cy="687977"/>
          </a:xfrm>
          <a:prstGeom prst="rect">
            <a:avLst/>
          </a:prstGeom>
        </p:spPr>
      </p:pic>
      <p:sp>
        <p:nvSpPr>
          <p:cNvPr id="3" name="TextBox 2"/>
          <p:cNvSpPr txBox="1"/>
          <p:nvPr/>
        </p:nvSpPr>
        <p:spPr>
          <a:xfrm>
            <a:off x="4743161" y="4040777"/>
            <a:ext cx="3796104" cy="369332"/>
          </a:xfrm>
          <a:prstGeom prst="rect">
            <a:avLst/>
          </a:prstGeom>
          <a:noFill/>
        </p:spPr>
        <p:txBody>
          <a:bodyPr wrap="none" rtlCol="0">
            <a:spAutoFit/>
          </a:bodyPr>
          <a:lstStyle/>
          <a:p>
            <a:r>
              <a:rPr lang="en-US"/>
              <a:t>Irrefutable proof the analogy is valid</a:t>
            </a:r>
            <a:r>
              <a:rPr lang="mr-IN"/>
              <a:t>…</a:t>
            </a:r>
            <a:endParaRPr lang="en-US"/>
          </a:p>
        </p:txBody>
      </p:sp>
    </p:spTree>
    <p:extLst>
      <p:ext uri="{BB962C8B-B14F-4D97-AF65-F5344CB8AC3E}">
        <p14:creationId xmlns:p14="http://schemas.microsoft.com/office/powerpoint/2010/main" val="1717488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14EC-8CFD-5586-0DC2-3E4188BA04AB}"/>
              </a:ext>
            </a:extLst>
          </p:cNvPr>
          <p:cNvSpPr>
            <a:spLocks noGrp="1"/>
          </p:cNvSpPr>
          <p:nvPr>
            <p:ph type="title"/>
          </p:nvPr>
        </p:nvSpPr>
        <p:spPr>
          <a:xfrm>
            <a:off x="838200" y="88398"/>
            <a:ext cx="10515600" cy="1325563"/>
          </a:xfrm>
        </p:spPr>
        <p:txBody>
          <a:bodyPr/>
          <a:lstStyle/>
          <a:p>
            <a:r>
              <a:rPr lang="en-US" dirty="0"/>
              <a:t>Networking 101</a:t>
            </a:r>
          </a:p>
        </p:txBody>
      </p:sp>
      <p:pic>
        <p:nvPicPr>
          <p:cNvPr id="4" name="Picture 3">
            <a:extLst>
              <a:ext uri="{FF2B5EF4-FFF2-40B4-BE49-F238E27FC236}">
                <a16:creationId xmlns:a16="http://schemas.microsoft.com/office/drawing/2014/main" id="{4EA78AC7-B22A-9C94-A712-071A52EF1890}"/>
              </a:ext>
            </a:extLst>
          </p:cNvPr>
          <p:cNvPicPr>
            <a:picLocks noChangeAspect="1"/>
          </p:cNvPicPr>
          <p:nvPr/>
        </p:nvPicPr>
        <p:blipFill>
          <a:blip r:embed="rId2"/>
          <a:stretch>
            <a:fillRect/>
          </a:stretch>
        </p:blipFill>
        <p:spPr>
          <a:xfrm>
            <a:off x="0" y="1565544"/>
            <a:ext cx="12192000" cy="3726911"/>
          </a:xfrm>
          <a:prstGeom prst="rect">
            <a:avLst/>
          </a:prstGeom>
        </p:spPr>
      </p:pic>
      <p:sp>
        <p:nvSpPr>
          <p:cNvPr id="8" name="TextBox 7">
            <a:extLst>
              <a:ext uri="{FF2B5EF4-FFF2-40B4-BE49-F238E27FC236}">
                <a16:creationId xmlns:a16="http://schemas.microsoft.com/office/drawing/2014/main" id="{6B88AD57-E538-7FB6-2F69-8EF1DC791776}"/>
              </a:ext>
            </a:extLst>
          </p:cNvPr>
          <p:cNvSpPr txBox="1"/>
          <p:nvPr/>
        </p:nvSpPr>
        <p:spPr>
          <a:xfrm>
            <a:off x="8165432" y="6400270"/>
            <a:ext cx="4026568" cy="369332"/>
          </a:xfrm>
          <a:prstGeom prst="rect">
            <a:avLst/>
          </a:prstGeom>
          <a:noFill/>
        </p:spPr>
        <p:txBody>
          <a:bodyPr wrap="square">
            <a:spAutoFit/>
          </a:bodyPr>
          <a:lstStyle/>
          <a:p>
            <a:r>
              <a:rPr lang="en-US" dirty="0"/>
              <a:t>https://</a:t>
            </a:r>
            <a:r>
              <a:rPr lang="en-US" dirty="0" err="1"/>
              <a:t>en.wikipedia.org</a:t>
            </a:r>
            <a:r>
              <a:rPr lang="en-US" dirty="0"/>
              <a:t>/wiki/</a:t>
            </a:r>
            <a:r>
              <a:rPr lang="en-US" dirty="0" err="1"/>
              <a:t>OSI_model</a:t>
            </a:r>
            <a:endParaRPr lang="en-US" dirty="0"/>
          </a:p>
        </p:txBody>
      </p:sp>
    </p:spTree>
    <p:extLst>
      <p:ext uri="{BB962C8B-B14F-4D97-AF65-F5344CB8AC3E}">
        <p14:creationId xmlns:p14="http://schemas.microsoft.com/office/powerpoint/2010/main" val="18013924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p>
            <a:pPr algn="ctr"/>
            <a:r>
              <a:rPr lang="en-US"/>
              <a:t>Computational Research, an analogy</a:t>
            </a:r>
            <a:r>
              <a:rPr lang="mr-IN"/>
              <a:t>…</a:t>
            </a:r>
            <a:endParaRPr lang="en-US"/>
          </a:p>
        </p:txBody>
      </p:sp>
      <p:sp>
        <p:nvSpPr>
          <p:cNvPr id="11" name="Oval 10"/>
          <p:cNvSpPr/>
          <p:nvPr/>
        </p:nvSpPr>
        <p:spPr>
          <a:xfrm>
            <a:off x="1774845" y="1537587"/>
            <a:ext cx="5194049" cy="4785607"/>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746173" y="1537586"/>
            <a:ext cx="5194049" cy="4785607"/>
          </a:xfrm>
          <a:prstGeom prst="ellipse">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2576" y="2081349"/>
            <a:ext cx="1761221" cy="687977"/>
          </a:xfrm>
          <a:prstGeom prst="rect">
            <a:avLst/>
          </a:prstGeom>
        </p:spPr>
      </p:pic>
      <p:pic>
        <p:nvPicPr>
          <p:cNvPr id="7" name="Picture 6"/>
          <p:cNvPicPr>
            <a:picLocks noChangeAspect="1"/>
          </p:cNvPicPr>
          <p:nvPr/>
        </p:nvPicPr>
        <p:blipFill>
          <a:blip r:embed="rId4"/>
          <a:stretch>
            <a:fillRect/>
          </a:stretch>
        </p:blipFill>
        <p:spPr>
          <a:xfrm>
            <a:off x="6968894" y="1933226"/>
            <a:ext cx="1749674" cy="929923"/>
          </a:xfrm>
          <a:prstGeom prst="rect">
            <a:avLst/>
          </a:prstGeom>
        </p:spPr>
      </p:pic>
    </p:spTree>
    <p:extLst>
      <p:ext uri="{BB962C8B-B14F-4D97-AF65-F5344CB8AC3E}">
        <p14:creationId xmlns:p14="http://schemas.microsoft.com/office/powerpoint/2010/main" val="734909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p>
            <a:pPr algn="ctr"/>
            <a:r>
              <a:rPr lang="en-US"/>
              <a:t>Computational Research, an analogy</a:t>
            </a:r>
            <a:r>
              <a:rPr lang="mr-IN"/>
              <a:t>…</a:t>
            </a:r>
            <a:endParaRPr lang="en-US"/>
          </a:p>
        </p:txBody>
      </p:sp>
      <p:sp>
        <p:nvSpPr>
          <p:cNvPr id="11" name="Oval 10"/>
          <p:cNvSpPr/>
          <p:nvPr/>
        </p:nvSpPr>
        <p:spPr>
          <a:xfrm>
            <a:off x="1774845" y="1537587"/>
            <a:ext cx="5194049" cy="4785607"/>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746173" y="1537586"/>
            <a:ext cx="5194049" cy="4785607"/>
          </a:xfrm>
          <a:prstGeom prst="ellipse">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2576" y="2081349"/>
            <a:ext cx="1761221" cy="687977"/>
          </a:xfrm>
          <a:prstGeom prst="rect">
            <a:avLst/>
          </a:prstGeom>
        </p:spPr>
      </p:pic>
      <p:pic>
        <p:nvPicPr>
          <p:cNvPr id="7" name="Picture 6"/>
          <p:cNvPicPr>
            <a:picLocks noChangeAspect="1"/>
          </p:cNvPicPr>
          <p:nvPr/>
        </p:nvPicPr>
        <p:blipFill>
          <a:blip r:embed="rId4"/>
          <a:stretch>
            <a:fillRect/>
          </a:stretch>
        </p:blipFill>
        <p:spPr>
          <a:xfrm>
            <a:off x="6968894" y="1933226"/>
            <a:ext cx="1749674" cy="929923"/>
          </a:xfrm>
          <a:prstGeom prst="rect">
            <a:avLst/>
          </a:prstGeom>
        </p:spPr>
      </p:pic>
      <p:sp>
        <p:nvSpPr>
          <p:cNvPr id="8" name="TextBox 7"/>
          <p:cNvSpPr txBox="1"/>
          <p:nvPr/>
        </p:nvSpPr>
        <p:spPr>
          <a:xfrm>
            <a:off x="5533567" y="2493817"/>
            <a:ext cx="647934" cy="369332"/>
          </a:xfrm>
          <a:prstGeom prst="rect">
            <a:avLst/>
          </a:prstGeom>
          <a:noFill/>
        </p:spPr>
        <p:txBody>
          <a:bodyPr wrap="none" rtlCol="0">
            <a:spAutoFit/>
          </a:bodyPr>
          <a:lstStyle/>
          <a:p>
            <a:r>
              <a:rPr lang="en-US"/>
              <a:t>Agile</a:t>
            </a:r>
          </a:p>
        </p:txBody>
      </p:sp>
    </p:spTree>
    <p:extLst>
      <p:ext uri="{BB962C8B-B14F-4D97-AF65-F5344CB8AC3E}">
        <p14:creationId xmlns:p14="http://schemas.microsoft.com/office/powerpoint/2010/main" val="12578470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p>
            <a:pPr algn="ctr"/>
            <a:r>
              <a:rPr lang="en-US"/>
              <a:t>Computational Research, an analogy</a:t>
            </a:r>
            <a:r>
              <a:rPr lang="mr-IN"/>
              <a:t>…</a:t>
            </a:r>
            <a:endParaRPr lang="en-US"/>
          </a:p>
        </p:txBody>
      </p:sp>
      <p:sp>
        <p:nvSpPr>
          <p:cNvPr id="11" name="Oval 10"/>
          <p:cNvSpPr/>
          <p:nvPr/>
        </p:nvSpPr>
        <p:spPr>
          <a:xfrm>
            <a:off x="1774845" y="1537587"/>
            <a:ext cx="5194049" cy="4785607"/>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746173" y="1537586"/>
            <a:ext cx="5194049" cy="4785607"/>
          </a:xfrm>
          <a:prstGeom prst="ellipse">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2576" y="2081349"/>
            <a:ext cx="1761221" cy="687977"/>
          </a:xfrm>
          <a:prstGeom prst="rect">
            <a:avLst/>
          </a:prstGeom>
        </p:spPr>
      </p:pic>
      <p:pic>
        <p:nvPicPr>
          <p:cNvPr id="7" name="Picture 6"/>
          <p:cNvPicPr>
            <a:picLocks noChangeAspect="1"/>
          </p:cNvPicPr>
          <p:nvPr/>
        </p:nvPicPr>
        <p:blipFill>
          <a:blip r:embed="rId4"/>
          <a:stretch>
            <a:fillRect/>
          </a:stretch>
        </p:blipFill>
        <p:spPr>
          <a:xfrm>
            <a:off x="6968894" y="1933226"/>
            <a:ext cx="1749674" cy="929923"/>
          </a:xfrm>
          <a:prstGeom prst="rect">
            <a:avLst/>
          </a:prstGeom>
        </p:spPr>
      </p:pic>
      <p:sp>
        <p:nvSpPr>
          <p:cNvPr id="8" name="TextBox 7"/>
          <p:cNvSpPr txBox="1"/>
          <p:nvPr/>
        </p:nvSpPr>
        <p:spPr>
          <a:xfrm>
            <a:off x="5533567" y="2493817"/>
            <a:ext cx="647934" cy="369332"/>
          </a:xfrm>
          <a:prstGeom prst="rect">
            <a:avLst/>
          </a:prstGeom>
          <a:noFill/>
        </p:spPr>
        <p:txBody>
          <a:bodyPr wrap="none" rtlCol="0">
            <a:spAutoFit/>
          </a:bodyPr>
          <a:lstStyle/>
          <a:p>
            <a:r>
              <a:rPr lang="en-US"/>
              <a:t>Agile</a:t>
            </a:r>
          </a:p>
        </p:txBody>
      </p:sp>
      <p:sp>
        <p:nvSpPr>
          <p:cNvPr id="9" name="TextBox 8"/>
          <p:cNvSpPr txBox="1"/>
          <p:nvPr/>
        </p:nvSpPr>
        <p:spPr>
          <a:xfrm>
            <a:off x="5081392" y="2947798"/>
            <a:ext cx="1552284" cy="369332"/>
          </a:xfrm>
          <a:prstGeom prst="rect">
            <a:avLst/>
          </a:prstGeom>
          <a:noFill/>
        </p:spPr>
        <p:txBody>
          <a:bodyPr wrap="none" rtlCol="0">
            <a:spAutoFit/>
          </a:bodyPr>
          <a:lstStyle/>
          <a:p>
            <a:r>
              <a:rPr lang="en-US"/>
              <a:t>Moves Rapidly</a:t>
            </a:r>
          </a:p>
        </p:txBody>
      </p:sp>
    </p:spTree>
    <p:extLst>
      <p:ext uri="{BB962C8B-B14F-4D97-AF65-F5344CB8AC3E}">
        <p14:creationId xmlns:p14="http://schemas.microsoft.com/office/powerpoint/2010/main" val="7286879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p>
            <a:pPr algn="ctr"/>
            <a:r>
              <a:rPr lang="en-US"/>
              <a:t>Computational Research, an analogy</a:t>
            </a:r>
            <a:r>
              <a:rPr lang="mr-IN"/>
              <a:t>…</a:t>
            </a:r>
            <a:endParaRPr lang="en-US"/>
          </a:p>
        </p:txBody>
      </p:sp>
      <p:sp>
        <p:nvSpPr>
          <p:cNvPr id="11" name="Oval 10"/>
          <p:cNvSpPr/>
          <p:nvPr/>
        </p:nvSpPr>
        <p:spPr>
          <a:xfrm>
            <a:off x="1774845" y="1537587"/>
            <a:ext cx="5194049" cy="4785607"/>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746173" y="1537586"/>
            <a:ext cx="5194049" cy="4785607"/>
          </a:xfrm>
          <a:prstGeom prst="ellipse">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2576" y="2081349"/>
            <a:ext cx="1761221" cy="687977"/>
          </a:xfrm>
          <a:prstGeom prst="rect">
            <a:avLst/>
          </a:prstGeom>
        </p:spPr>
      </p:pic>
      <p:pic>
        <p:nvPicPr>
          <p:cNvPr id="7" name="Picture 6"/>
          <p:cNvPicPr>
            <a:picLocks noChangeAspect="1"/>
          </p:cNvPicPr>
          <p:nvPr/>
        </p:nvPicPr>
        <p:blipFill>
          <a:blip r:embed="rId4"/>
          <a:stretch>
            <a:fillRect/>
          </a:stretch>
        </p:blipFill>
        <p:spPr>
          <a:xfrm>
            <a:off x="6968894" y="1933226"/>
            <a:ext cx="1749674" cy="929923"/>
          </a:xfrm>
          <a:prstGeom prst="rect">
            <a:avLst/>
          </a:prstGeom>
        </p:spPr>
      </p:pic>
      <p:sp>
        <p:nvSpPr>
          <p:cNvPr id="8" name="TextBox 7"/>
          <p:cNvSpPr txBox="1"/>
          <p:nvPr/>
        </p:nvSpPr>
        <p:spPr>
          <a:xfrm>
            <a:off x="5533567" y="2493817"/>
            <a:ext cx="647934" cy="369332"/>
          </a:xfrm>
          <a:prstGeom prst="rect">
            <a:avLst/>
          </a:prstGeom>
          <a:noFill/>
        </p:spPr>
        <p:txBody>
          <a:bodyPr wrap="none" rtlCol="0">
            <a:spAutoFit/>
          </a:bodyPr>
          <a:lstStyle/>
          <a:p>
            <a:r>
              <a:rPr lang="en-US"/>
              <a:t>Agile</a:t>
            </a:r>
          </a:p>
        </p:txBody>
      </p:sp>
      <p:sp>
        <p:nvSpPr>
          <p:cNvPr id="9" name="TextBox 8"/>
          <p:cNvSpPr txBox="1"/>
          <p:nvPr/>
        </p:nvSpPr>
        <p:spPr>
          <a:xfrm>
            <a:off x="5081392" y="2947798"/>
            <a:ext cx="1552284" cy="369332"/>
          </a:xfrm>
          <a:prstGeom prst="rect">
            <a:avLst/>
          </a:prstGeom>
          <a:noFill/>
        </p:spPr>
        <p:txBody>
          <a:bodyPr wrap="none" rtlCol="0">
            <a:spAutoFit/>
          </a:bodyPr>
          <a:lstStyle/>
          <a:p>
            <a:r>
              <a:rPr lang="en-US"/>
              <a:t>Moves Rapidly</a:t>
            </a:r>
          </a:p>
        </p:txBody>
      </p:sp>
      <p:sp>
        <p:nvSpPr>
          <p:cNvPr id="10" name="TextBox 9"/>
          <p:cNvSpPr txBox="1"/>
          <p:nvPr/>
        </p:nvSpPr>
        <p:spPr>
          <a:xfrm>
            <a:off x="5081392" y="3401779"/>
            <a:ext cx="1548244" cy="646331"/>
          </a:xfrm>
          <a:prstGeom prst="rect">
            <a:avLst/>
          </a:prstGeom>
          <a:noFill/>
        </p:spPr>
        <p:txBody>
          <a:bodyPr wrap="none" rtlCol="0">
            <a:spAutoFit/>
          </a:bodyPr>
          <a:lstStyle/>
          <a:p>
            <a:r>
              <a:rPr lang="en-US"/>
              <a:t>More Effective</a:t>
            </a:r>
          </a:p>
          <a:p>
            <a:r>
              <a:rPr lang="en-US"/>
              <a:t>   In Groups</a:t>
            </a:r>
          </a:p>
        </p:txBody>
      </p:sp>
    </p:spTree>
    <p:extLst>
      <p:ext uri="{BB962C8B-B14F-4D97-AF65-F5344CB8AC3E}">
        <p14:creationId xmlns:p14="http://schemas.microsoft.com/office/powerpoint/2010/main" val="17601413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p>
            <a:pPr algn="ctr"/>
            <a:r>
              <a:rPr lang="en-US"/>
              <a:t>Computational Research, an analogy</a:t>
            </a:r>
            <a:r>
              <a:rPr lang="mr-IN"/>
              <a:t>…</a:t>
            </a:r>
            <a:endParaRPr lang="en-US"/>
          </a:p>
        </p:txBody>
      </p:sp>
      <p:sp>
        <p:nvSpPr>
          <p:cNvPr id="11" name="Oval 10"/>
          <p:cNvSpPr/>
          <p:nvPr/>
        </p:nvSpPr>
        <p:spPr>
          <a:xfrm>
            <a:off x="1774845" y="1537587"/>
            <a:ext cx="5194049" cy="4785607"/>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746173" y="1537586"/>
            <a:ext cx="5194049" cy="4785607"/>
          </a:xfrm>
          <a:prstGeom prst="ellipse">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2576" y="2081349"/>
            <a:ext cx="1761221" cy="687977"/>
          </a:xfrm>
          <a:prstGeom prst="rect">
            <a:avLst/>
          </a:prstGeom>
        </p:spPr>
      </p:pic>
      <p:pic>
        <p:nvPicPr>
          <p:cNvPr id="7" name="Picture 6"/>
          <p:cNvPicPr>
            <a:picLocks noChangeAspect="1"/>
          </p:cNvPicPr>
          <p:nvPr/>
        </p:nvPicPr>
        <p:blipFill>
          <a:blip r:embed="rId4"/>
          <a:stretch>
            <a:fillRect/>
          </a:stretch>
        </p:blipFill>
        <p:spPr>
          <a:xfrm>
            <a:off x="6968894" y="1933226"/>
            <a:ext cx="1749674" cy="929923"/>
          </a:xfrm>
          <a:prstGeom prst="rect">
            <a:avLst/>
          </a:prstGeom>
        </p:spPr>
      </p:pic>
      <p:sp>
        <p:nvSpPr>
          <p:cNvPr id="8" name="TextBox 7"/>
          <p:cNvSpPr txBox="1"/>
          <p:nvPr/>
        </p:nvSpPr>
        <p:spPr>
          <a:xfrm>
            <a:off x="5533567" y="2493817"/>
            <a:ext cx="647934" cy="369332"/>
          </a:xfrm>
          <a:prstGeom prst="rect">
            <a:avLst/>
          </a:prstGeom>
          <a:noFill/>
        </p:spPr>
        <p:txBody>
          <a:bodyPr wrap="none" rtlCol="0">
            <a:spAutoFit/>
          </a:bodyPr>
          <a:lstStyle/>
          <a:p>
            <a:r>
              <a:rPr lang="en-US"/>
              <a:t>Agile</a:t>
            </a:r>
          </a:p>
        </p:txBody>
      </p:sp>
      <p:sp>
        <p:nvSpPr>
          <p:cNvPr id="9" name="TextBox 8"/>
          <p:cNvSpPr txBox="1"/>
          <p:nvPr/>
        </p:nvSpPr>
        <p:spPr>
          <a:xfrm>
            <a:off x="5081392" y="2947798"/>
            <a:ext cx="1552284" cy="369332"/>
          </a:xfrm>
          <a:prstGeom prst="rect">
            <a:avLst/>
          </a:prstGeom>
          <a:noFill/>
        </p:spPr>
        <p:txBody>
          <a:bodyPr wrap="none" rtlCol="0">
            <a:spAutoFit/>
          </a:bodyPr>
          <a:lstStyle/>
          <a:p>
            <a:r>
              <a:rPr lang="en-US"/>
              <a:t>Moves Rapidly</a:t>
            </a:r>
          </a:p>
        </p:txBody>
      </p:sp>
      <p:sp>
        <p:nvSpPr>
          <p:cNvPr id="10" name="TextBox 9"/>
          <p:cNvSpPr txBox="1"/>
          <p:nvPr/>
        </p:nvSpPr>
        <p:spPr>
          <a:xfrm>
            <a:off x="5081392" y="3401779"/>
            <a:ext cx="1548244" cy="646331"/>
          </a:xfrm>
          <a:prstGeom prst="rect">
            <a:avLst/>
          </a:prstGeom>
          <a:noFill/>
        </p:spPr>
        <p:txBody>
          <a:bodyPr wrap="none" rtlCol="0">
            <a:spAutoFit/>
          </a:bodyPr>
          <a:lstStyle/>
          <a:p>
            <a:r>
              <a:rPr lang="en-US"/>
              <a:t>More Effective</a:t>
            </a:r>
          </a:p>
          <a:p>
            <a:r>
              <a:rPr lang="en-US"/>
              <a:t>   In Groups</a:t>
            </a:r>
          </a:p>
        </p:txBody>
      </p:sp>
      <p:sp>
        <p:nvSpPr>
          <p:cNvPr id="13" name="TextBox 12"/>
          <p:cNvSpPr txBox="1"/>
          <p:nvPr/>
        </p:nvSpPr>
        <p:spPr>
          <a:xfrm>
            <a:off x="4838280" y="4120259"/>
            <a:ext cx="2034468" cy="646331"/>
          </a:xfrm>
          <a:prstGeom prst="rect">
            <a:avLst/>
          </a:prstGeom>
          <a:noFill/>
        </p:spPr>
        <p:txBody>
          <a:bodyPr wrap="none" rtlCol="0">
            <a:spAutoFit/>
          </a:bodyPr>
          <a:lstStyle/>
          <a:p>
            <a:r>
              <a:rPr lang="en-US"/>
              <a:t>   Consumes All</a:t>
            </a:r>
          </a:p>
          <a:p>
            <a:r>
              <a:rPr lang="en-US"/>
              <a:t>Available Resources</a:t>
            </a:r>
          </a:p>
        </p:txBody>
      </p:sp>
    </p:spTree>
    <p:extLst>
      <p:ext uri="{BB962C8B-B14F-4D97-AF65-F5344CB8AC3E}">
        <p14:creationId xmlns:p14="http://schemas.microsoft.com/office/powerpoint/2010/main" val="7864338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p>
            <a:pPr algn="ctr"/>
            <a:r>
              <a:rPr lang="en-US"/>
              <a:t>Computational Research, an analogy</a:t>
            </a:r>
            <a:r>
              <a:rPr lang="mr-IN"/>
              <a:t>…</a:t>
            </a:r>
            <a:endParaRPr lang="en-US"/>
          </a:p>
        </p:txBody>
      </p:sp>
      <p:sp>
        <p:nvSpPr>
          <p:cNvPr id="11" name="Oval 10"/>
          <p:cNvSpPr/>
          <p:nvPr/>
        </p:nvSpPr>
        <p:spPr>
          <a:xfrm>
            <a:off x="1774845" y="1537587"/>
            <a:ext cx="5194049" cy="4785607"/>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746173" y="1537586"/>
            <a:ext cx="5194049" cy="4785607"/>
          </a:xfrm>
          <a:prstGeom prst="ellipse">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2576" y="2081349"/>
            <a:ext cx="1761221" cy="687977"/>
          </a:xfrm>
          <a:prstGeom prst="rect">
            <a:avLst/>
          </a:prstGeom>
        </p:spPr>
      </p:pic>
      <p:pic>
        <p:nvPicPr>
          <p:cNvPr id="7" name="Picture 6"/>
          <p:cNvPicPr>
            <a:picLocks noChangeAspect="1"/>
          </p:cNvPicPr>
          <p:nvPr/>
        </p:nvPicPr>
        <p:blipFill>
          <a:blip r:embed="rId4"/>
          <a:stretch>
            <a:fillRect/>
          </a:stretch>
        </p:blipFill>
        <p:spPr>
          <a:xfrm>
            <a:off x="6968894" y="1933226"/>
            <a:ext cx="1749674" cy="929923"/>
          </a:xfrm>
          <a:prstGeom prst="rect">
            <a:avLst/>
          </a:prstGeom>
        </p:spPr>
      </p:pic>
      <p:sp>
        <p:nvSpPr>
          <p:cNvPr id="8" name="TextBox 7"/>
          <p:cNvSpPr txBox="1"/>
          <p:nvPr/>
        </p:nvSpPr>
        <p:spPr>
          <a:xfrm>
            <a:off x="5533567" y="2493817"/>
            <a:ext cx="647934" cy="369332"/>
          </a:xfrm>
          <a:prstGeom prst="rect">
            <a:avLst/>
          </a:prstGeom>
          <a:noFill/>
        </p:spPr>
        <p:txBody>
          <a:bodyPr wrap="none" rtlCol="0">
            <a:spAutoFit/>
          </a:bodyPr>
          <a:lstStyle/>
          <a:p>
            <a:r>
              <a:rPr lang="en-US"/>
              <a:t>Agile</a:t>
            </a:r>
          </a:p>
        </p:txBody>
      </p:sp>
      <p:sp>
        <p:nvSpPr>
          <p:cNvPr id="9" name="TextBox 8"/>
          <p:cNvSpPr txBox="1"/>
          <p:nvPr/>
        </p:nvSpPr>
        <p:spPr>
          <a:xfrm>
            <a:off x="5081392" y="2947798"/>
            <a:ext cx="1552284" cy="369332"/>
          </a:xfrm>
          <a:prstGeom prst="rect">
            <a:avLst/>
          </a:prstGeom>
          <a:noFill/>
        </p:spPr>
        <p:txBody>
          <a:bodyPr wrap="none" rtlCol="0">
            <a:spAutoFit/>
          </a:bodyPr>
          <a:lstStyle/>
          <a:p>
            <a:r>
              <a:rPr lang="en-US"/>
              <a:t>Moves Rapidly</a:t>
            </a:r>
          </a:p>
        </p:txBody>
      </p:sp>
      <p:sp>
        <p:nvSpPr>
          <p:cNvPr id="10" name="TextBox 9"/>
          <p:cNvSpPr txBox="1"/>
          <p:nvPr/>
        </p:nvSpPr>
        <p:spPr>
          <a:xfrm>
            <a:off x="5081392" y="3401779"/>
            <a:ext cx="1548244" cy="646331"/>
          </a:xfrm>
          <a:prstGeom prst="rect">
            <a:avLst/>
          </a:prstGeom>
          <a:noFill/>
        </p:spPr>
        <p:txBody>
          <a:bodyPr wrap="none" rtlCol="0">
            <a:spAutoFit/>
          </a:bodyPr>
          <a:lstStyle/>
          <a:p>
            <a:r>
              <a:rPr lang="en-US"/>
              <a:t>More Effective</a:t>
            </a:r>
          </a:p>
          <a:p>
            <a:r>
              <a:rPr lang="en-US"/>
              <a:t>   In Groups</a:t>
            </a:r>
          </a:p>
        </p:txBody>
      </p:sp>
      <p:sp>
        <p:nvSpPr>
          <p:cNvPr id="13" name="TextBox 12"/>
          <p:cNvSpPr txBox="1"/>
          <p:nvPr/>
        </p:nvSpPr>
        <p:spPr>
          <a:xfrm>
            <a:off x="4838280" y="4120259"/>
            <a:ext cx="2034468" cy="646331"/>
          </a:xfrm>
          <a:prstGeom prst="rect">
            <a:avLst/>
          </a:prstGeom>
          <a:noFill/>
        </p:spPr>
        <p:txBody>
          <a:bodyPr wrap="none" rtlCol="0">
            <a:spAutoFit/>
          </a:bodyPr>
          <a:lstStyle/>
          <a:p>
            <a:r>
              <a:rPr lang="en-US"/>
              <a:t>   Consumes All</a:t>
            </a:r>
          </a:p>
          <a:p>
            <a:r>
              <a:rPr lang="en-US"/>
              <a:t>Available Resources</a:t>
            </a:r>
          </a:p>
        </p:txBody>
      </p:sp>
      <p:sp>
        <p:nvSpPr>
          <p:cNvPr id="14" name="TextBox 13"/>
          <p:cNvSpPr txBox="1"/>
          <p:nvPr/>
        </p:nvSpPr>
        <p:spPr>
          <a:xfrm>
            <a:off x="5515517" y="4851239"/>
            <a:ext cx="679994" cy="369332"/>
          </a:xfrm>
          <a:prstGeom prst="rect">
            <a:avLst/>
          </a:prstGeom>
          <a:noFill/>
        </p:spPr>
        <p:txBody>
          <a:bodyPr wrap="none" rtlCol="0">
            <a:spAutoFit/>
          </a:bodyPr>
          <a:lstStyle/>
          <a:p>
            <a:r>
              <a:rPr lang="en-US"/>
              <a:t>Cool</a:t>
            </a:r>
            <a:r>
              <a:rPr lang="en-US">
                <a:solidFill>
                  <a:srgbClr val="FFFFFF"/>
                </a:solidFill>
              </a:rPr>
              <a:t>!</a:t>
            </a:r>
          </a:p>
        </p:txBody>
      </p:sp>
    </p:spTree>
    <p:extLst>
      <p:ext uri="{BB962C8B-B14F-4D97-AF65-F5344CB8AC3E}">
        <p14:creationId xmlns:p14="http://schemas.microsoft.com/office/powerpoint/2010/main" val="13539117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p>
            <a:pPr algn="ctr"/>
            <a:r>
              <a:rPr lang="en-US"/>
              <a:t>Computational Research, an analogy</a:t>
            </a:r>
            <a:r>
              <a:rPr lang="mr-IN"/>
              <a:t>…</a:t>
            </a:r>
            <a:endParaRPr lang="en-US"/>
          </a:p>
        </p:txBody>
      </p:sp>
      <p:sp>
        <p:nvSpPr>
          <p:cNvPr id="11" name="Oval 10"/>
          <p:cNvSpPr/>
          <p:nvPr/>
        </p:nvSpPr>
        <p:spPr>
          <a:xfrm>
            <a:off x="1774845" y="1537587"/>
            <a:ext cx="5194049" cy="4785607"/>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746173" y="1537586"/>
            <a:ext cx="5194049" cy="4785607"/>
          </a:xfrm>
          <a:prstGeom prst="ellipse">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2576" y="2081349"/>
            <a:ext cx="1761221" cy="687977"/>
          </a:xfrm>
          <a:prstGeom prst="rect">
            <a:avLst/>
          </a:prstGeom>
        </p:spPr>
      </p:pic>
      <p:pic>
        <p:nvPicPr>
          <p:cNvPr id="7" name="Picture 6"/>
          <p:cNvPicPr>
            <a:picLocks noChangeAspect="1"/>
          </p:cNvPicPr>
          <p:nvPr/>
        </p:nvPicPr>
        <p:blipFill>
          <a:blip r:embed="rId4"/>
          <a:stretch>
            <a:fillRect/>
          </a:stretch>
        </p:blipFill>
        <p:spPr>
          <a:xfrm>
            <a:off x="6968894" y="1933226"/>
            <a:ext cx="1749674" cy="929923"/>
          </a:xfrm>
          <a:prstGeom prst="rect">
            <a:avLst/>
          </a:prstGeom>
        </p:spPr>
      </p:pic>
      <p:sp>
        <p:nvSpPr>
          <p:cNvPr id="8" name="TextBox 7"/>
          <p:cNvSpPr txBox="1"/>
          <p:nvPr/>
        </p:nvSpPr>
        <p:spPr>
          <a:xfrm>
            <a:off x="5533567" y="2493817"/>
            <a:ext cx="647934" cy="369332"/>
          </a:xfrm>
          <a:prstGeom prst="rect">
            <a:avLst/>
          </a:prstGeom>
          <a:noFill/>
        </p:spPr>
        <p:txBody>
          <a:bodyPr wrap="none" rtlCol="0">
            <a:spAutoFit/>
          </a:bodyPr>
          <a:lstStyle/>
          <a:p>
            <a:r>
              <a:rPr lang="en-US"/>
              <a:t>Agile</a:t>
            </a:r>
          </a:p>
        </p:txBody>
      </p:sp>
      <p:sp>
        <p:nvSpPr>
          <p:cNvPr id="9" name="TextBox 8"/>
          <p:cNvSpPr txBox="1"/>
          <p:nvPr/>
        </p:nvSpPr>
        <p:spPr>
          <a:xfrm>
            <a:off x="5081392" y="2947798"/>
            <a:ext cx="1552284" cy="369332"/>
          </a:xfrm>
          <a:prstGeom prst="rect">
            <a:avLst/>
          </a:prstGeom>
          <a:noFill/>
        </p:spPr>
        <p:txBody>
          <a:bodyPr wrap="none" rtlCol="0">
            <a:spAutoFit/>
          </a:bodyPr>
          <a:lstStyle/>
          <a:p>
            <a:r>
              <a:rPr lang="en-US"/>
              <a:t>Moves Rapidly</a:t>
            </a:r>
          </a:p>
        </p:txBody>
      </p:sp>
      <p:sp>
        <p:nvSpPr>
          <p:cNvPr id="10" name="TextBox 9"/>
          <p:cNvSpPr txBox="1"/>
          <p:nvPr/>
        </p:nvSpPr>
        <p:spPr>
          <a:xfrm>
            <a:off x="5081392" y="3401779"/>
            <a:ext cx="1548244" cy="646331"/>
          </a:xfrm>
          <a:prstGeom prst="rect">
            <a:avLst/>
          </a:prstGeom>
          <a:noFill/>
        </p:spPr>
        <p:txBody>
          <a:bodyPr wrap="none" rtlCol="0">
            <a:spAutoFit/>
          </a:bodyPr>
          <a:lstStyle/>
          <a:p>
            <a:r>
              <a:rPr lang="en-US"/>
              <a:t>More Effective</a:t>
            </a:r>
          </a:p>
          <a:p>
            <a:r>
              <a:rPr lang="en-US"/>
              <a:t>   In Groups</a:t>
            </a:r>
          </a:p>
        </p:txBody>
      </p:sp>
      <p:sp>
        <p:nvSpPr>
          <p:cNvPr id="13" name="TextBox 12"/>
          <p:cNvSpPr txBox="1"/>
          <p:nvPr/>
        </p:nvSpPr>
        <p:spPr>
          <a:xfrm>
            <a:off x="4838280" y="4120259"/>
            <a:ext cx="2034468" cy="646331"/>
          </a:xfrm>
          <a:prstGeom prst="rect">
            <a:avLst/>
          </a:prstGeom>
          <a:noFill/>
        </p:spPr>
        <p:txBody>
          <a:bodyPr wrap="none" rtlCol="0">
            <a:spAutoFit/>
          </a:bodyPr>
          <a:lstStyle/>
          <a:p>
            <a:r>
              <a:rPr lang="en-US"/>
              <a:t>   Consumes All</a:t>
            </a:r>
          </a:p>
          <a:p>
            <a:r>
              <a:rPr lang="en-US"/>
              <a:t>Available Resources</a:t>
            </a:r>
          </a:p>
        </p:txBody>
      </p:sp>
      <p:sp>
        <p:nvSpPr>
          <p:cNvPr id="14" name="TextBox 13"/>
          <p:cNvSpPr txBox="1"/>
          <p:nvPr/>
        </p:nvSpPr>
        <p:spPr>
          <a:xfrm>
            <a:off x="5515517" y="4851239"/>
            <a:ext cx="679994" cy="369332"/>
          </a:xfrm>
          <a:prstGeom prst="rect">
            <a:avLst/>
          </a:prstGeom>
          <a:noFill/>
        </p:spPr>
        <p:txBody>
          <a:bodyPr wrap="none" rtlCol="0">
            <a:spAutoFit/>
          </a:bodyPr>
          <a:lstStyle/>
          <a:p>
            <a:r>
              <a:rPr lang="en-US"/>
              <a:t>Cool</a:t>
            </a:r>
            <a:r>
              <a:rPr lang="en-US">
                <a:solidFill>
                  <a:srgbClr val="FFFFFF"/>
                </a:solidFill>
              </a:rPr>
              <a:t>!</a:t>
            </a:r>
          </a:p>
        </p:txBody>
      </p:sp>
      <p:sp>
        <p:nvSpPr>
          <p:cNvPr id="15" name="TextBox 14"/>
          <p:cNvSpPr txBox="1"/>
          <p:nvPr/>
        </p:nvSpPr>
        <p:spPr>
          <a:xfrm>
            <a:off x="2667121" y="3863444"/>
            <a:ext cx="1370183" cy="369332"/>
          </a:xfrm>
          <a:prstGeom prst="rect">
            <a:avLst/>
          </a:prstGeom>
          <a:noFill/>
        </p:spPr>
        <p:txBody>
          <a:bodyPr wrap="none" rtlCol="0">
            <a:spAutoFit/>
          </a:bodyPr>
          <a:lstStyle/>
          <a:p>
            <a:r>
              <a:rPr lang="en-US"/>
              <a:t>Is not reptile</a:t>
            </a:r>
          </a:p>
        </p:txBody>
      </p:sp>
      <p:sp>
        <p:nvSpPr>
          <p:cNvPr id="16" name="TextBox 15"/>
          <p:cNvSpPr txBox="1"/>
          <p:nvPr/>
        </p:nvSpPr>
        <p:spPr>
          <a:xfrm>
            <a:off x="7686887" y="3863444"/>
            <a:ext cx="996683" cy="369332"/>
          </a:xfrm>
          <a:prstGeom prst="rect">
            <a:avLst/>
          </a:prstGeom>
          <a:noFill/>
        </p:spPr>
        <p:txBody>
          <a:bodyPr wrap="none" rtlCol="0">
            <a:spAutoFit/>
          </a:bodyPr>
          <a:lstStyle/>
          <a:p>
            <a:r>
              <a:rPr lang="en-US"/>
              <a:t>Is reptile</a:t>
            </a:r>
          </a:p>
        </p:txBody>
      </p:sp>
    </p:spTree>
    <p:extLst>
      <p:ext uri="{BB962C8B-B14F-4D97-AF65-F5344CB8AC3E}">
        <p14:creationId xmlns:p14="http://schemas.microsoft.com/office/powerpoint/2010/main" val="8843466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a:t>When Computational Science Meets Traditional Networks</a:t>
            </a:r>
          </a:p>
        </p:txBody>
      </p:sp>
      <p:pic>
        <p:nvPicPr>
          <p:cNvPr id="4" name="Picture 3"/>
          <p:cNvPicPr>
            <a:picLocks noChangeAspect="1"/>
          </p:cNvPicPr>
          <p:nvPr/>
        </p:nvPicPr>
        <p:blipFill>
          <a:blip r:embed="rId2"/>
          <a:stretch>
            <a:fillRect/>
          </a:stretch>
        </p:blipFill>
        <p:spPr>
          <a:xfrm>
            <a:off x="1021932" y="2131217"/>
            <a:ext cx="10148135" cy="3703526"/>
          </a:xfrm>
          <a:prstGeom prst="rect">
            <a:avLst/>
          </a:prstGeom>
        </p:spPr>
      </p:pic>
    </p:spTree>
    <p:extLst>
      <p:ext uri="{BB962C8B-B14F-4D97-AF65-F5344CB8AC3E}">
        <p14:creationId xmlns:p14="http://schemas.microsoft.com/office/powerpoint/2010/main" val="10753040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a:t>When Computational Science Meets Traditional Networks</a:t>
            </a:r>
          </a:p>
        </p:txBody>
      </p:sp>
      <p:pic>
        <p:nvPicPr>
          <p:cNvPr id="4" name="Picture 3"/>
          <p:cNvPicPr>
            <a:picLocks noChangeAspect="1"/>
          </p:cNvPicPr>
          <p:nvPr/>
        </p:nvPicPr>
        <p:blipFill>
          <a:blip r:embed="rId2"/>
          <a:stretch>
            <a:fillRect/>
          </a:stretch>
        </p:blipFill>
        <p:spPr>
          <a:xfrm>
            <a:off x="1021932" y="2131217"/>
            <a:ext cx="10148135" cy="3703526"/>
          </a:xfrm>
          <a:prstGeom prst="rect">
            <a:avLst/>
          </a:prstGeom>
        </p:spPr>
      </p:pic>
      <p:pic>
        <p:nvPicPr>
          <p:cNvPr id="5" name="Picture 4"/>
          <p:cNvPicPr>
            <a:picLocks noChangeAspect="1"/>
          </p:cNvPicPr>
          <p:nvPr/>
        </p:nvPicPr>
        <p:blipFill>
          <a:blip r:embed="rId3"/>
          <a:stretch>
            <a:fillRect/>
          </a:stretch>
        </p:blipFill>
        <p:spPr>
          <a:xfrm>
            <a:off x="7559841" y="5063823"/>
            <a:ext cx="1450506" cy="770920"/>
          </a:xfrm>
          <a:prstGeom prst="rect">
            <a:avLst/>
          </a:prstGeom>
        </p:spPr>
      </p:pic>
      <p:sp>
        <p:nvSpPr>
          <p:cNvPr id="6" name="Oval Callout 5"/>
          <p:cNvSpPr/>
          <p:nvPr/>
        </p:nvSpPr>
        <p:spPr>
          <a:xfrm>
            <a:off x="7250312" y="4108001"/>
            <a:ext cx="2069563" cy="846594"/>
          </a:xfrm>
          <a:prstGeom prst="wedgeEllipseCallou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Pardon me good sirs…</a:t>
            </a:r>
          </a:p>
        </p:txBody>
      </p:sp>
    </p:spTree>
    <p:extLst>
      <p:ext uri="{BB962C8B-B14F-4D97-AF65-F5344CB8AC3E}">
        <p14:creationId xmlns:p14="http://schemas.microsoft.com/office/powerpoint/2010/main" val="19454947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a:t>When Computational Science Meets Traditional Networks</a:t>
            </a:r>
          </a:p>
        </p:txBody>
      </p:sp>
      <p:pic>
        <p:nvPicPr>
          <p:cNvPr id="4" name="Picture 3"/>
          <p:cNvPicPr>
            <a:picLocks noChangeAspect="1"/>
          </p:cNvPicPr>
          <p:nvPr/>
        </p:nvPicPr>
        <p:blipFill>
          <a:blip r:embed="rId2"/>
          <a:stretch>
            <a:fillRect/>
          </a:stretch>
        </p:blipFill>
        <p:spPr>
          <a:xfrm>
            <a:off x="1021932" y="2131217"/>
            <a:ext cx="10148135" cy="3703526"/>
          </a:xfrm>
          <a:prstGeom prst="rect">
            <a:avLst/>
          </a:prstGeom>
        </p:spPr>
      </p:pic>
      <p:pic>
        <p:nvPicPr>
          <p:cNvPr id="5" name="Picture 4"/>
          <p:cNvPicPr>
            <a:picLocks noChangeAspect="1"/>
          </p:cNvPicPr>
          <p:nvPr/>
        </p:nvPicPr>
        <p:blipFill>
          <a:blip r:embed="rId3"/>
          <a:stretch>
            <a:fillRect/>
          </a:stretch>
        </p:blipFill>
        <p:spPr>
          <a:xfrm>
            <a:off x="7559841" y="5063823"/>
            <a:ext cx="1450506" cy="770920"/>
          </a:xfrm>
          <a:prstGeom prst="rect">
            <a:avLst/>
          </a:prstGeom>
        </p:spPr>
      </p:pic>
      <p:sp>
        <p:nvSpPr>
          <p:cNvPr id="7" name="Oval Callout 6"/>
          <p:cNvSpPr/>
          <p:nvPr/>
        </p:nvSpPr>
        <p:spPr>
          <a:xfrm>
            <a:off x="3340222" y="2287972"/>
            <a:ext cx="1070058" cy="359484"/>
          </a:xfrm>
          <a:prstGeom prst="wedgeEllipseCallou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Yes?</a:t>
            </a:r>
          </a:p>
        </p:txBody>
      </p:sp>
    </p:spTree>
    <p:extLst>
      <p:ext uri="{BB962C8B-B14F-4D97-AF65-F5344CB8AC3E}">
        <p14:creationId xmlns:p14="http://schemas.microsoft.com/office/powerpoint/2010/main" val="1348637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B8254C-C53A-B748-6030-DA41D5624778}"/>
              </a:ext>
            </a:extLst>
          </p:cNvPr>
          <p:cNvPicPr>
            <a:picLocks noChangeAspect="1"/>
          </p:cNvPicPr>
          <p:nvPr/>
        </p:nvPicPr>
        <p:blipFill>
          <a:blip r:embed="rId2"/>
          <a:stretch>
            <a:fillRect/>
          </a:stretch>
        </p:blipFill>
        <p:spPr>
          <a:xfrm>
            <a:off x="1054100" y="185148"/>
            <a:ext cx="10083800" cy="5765800"/>
          </a:xfrm>
          <a:prstGeom prst="rect">
            <a:avLst/>
          </a:prstGeom>
        </p:spPr>
      </p:pic>
      <p:sp>
        <p:nvSpPr>
          <p:cNvPr id="2" name="Title 1">
            <a:extLst>
              <a:ext uri="{FF2B5EF4-FFF2-40B4-BE49-F238E27FC236}">
                <a16:creationId xmlns:a16="http://schemas.microsoft.com/office/drawing/2014/main" id="{08AF14EC-8CFD-5586-0DC2-3E4188BA04AB}"/>
              </a:ext>
            </a:extLst>
          </p:cNvPr>
          <p:cNvSpPr>
            <a:spLocks noGrp="1"/>
          </p:cNvSpPr>
          <p:nvPr>
            <p:ph type="title"/>
          </p:nvPr>
        </p:nvSpPr>
        <p:spPr>
          <a:xfrm>
            <a:off x="838200" y="88398"/>
            <a:ext cx="10515600" cy="1325563"/>
          </a:xfrm>
        </p:spPr>
        <p:txBody>
          <a:bodyPr/>
          <a:lstStyle/>
          <a:p>
            <a:r>
              <a:rPr lang="en-US" dirty="0"/>
              <a:t>Networking 101</a:t>
            </a:r>
          </a:p>
        </p:txBody>
      </p:sp>
      <p:pic>
        <p:nvPicPr>
          <p:cNvPr id="11" name="Picture 10">
            <a:extLst>
              <a:ext uri="{FF2B5EF4-FFF2-40B4-BE49-F238E27FC236}">
                <a16:creationId xmlns:a16="http://schemas.microsoft.com/office/drawing/2014/main" id="{4958BC6C-B597-C6AA-5AB9-0E90C322FBDE}"/>
              </a:ext>
            </a:extLst>
          </p:cNvPr>
          <p:cNvPicPr>
            <a:picLocks noChangeAspect="1"/>
          </p:cNvPicPr>
          <p:nvPr/>
        </p:nvPicPr>
        <p:blipFill>
          <a:blip r:embed="rId3"/>
          <a:stretch>
            <a:fillRect/>
          </a:stretch>
        </p:blipFill>
        <p:spPr>
          <a:xfrm>
            <a:off x="0" y="5830924"/>
            <a:ext cx="12192000" cy="1027076"/>
          </a:xfrm>
          <a:prstGeom prst="rect">
            <a:avLst/>
          </a:prstGeom>
        </p:spPr>
      </p:pic>
    </p:spTree>
    <p:extLst>
      <p:ext uri="{BB962C8B-B14F-4D97-AF65-F5344CB8AC3E}">
        <p14:creationId xmlns:p14="http://schemas.microsoft.com/office/powerpoint/2010/main" val="28666085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a:t>When Computational Science Meets Traditional Networks</a:t>
            </a:r>
          </a:p>
        </p:txBody>
      </p:sp>
      <p:pic>
        <p:nvPicPr>
          <p:cNvPr id="4" name="Picture 3"/>
          <p:cNvPicPr>
            <a:picLocks noChangeAspect="1"/>
          </p:cNvPicPr>
          <p:nvPr/>
        </p:nvPicPr>
        <p:blipFill>
          <a:blip r:embed="rId2"/>
          <a:stretch>
            <a:fillRect/>
          </a:stretch>
        </p:blipFill>
        <p:spPr>
          <a:xfrm>
            <a:off x="1021932" y="2131217"/>
            <a:ext cx="10148135" cy="3703526"/>
          </a:xfrm>
          <a:prstGeom prst="rect">
            <a:avLst/>
          </a:prstGeom>
        </p:spPr>
      </p:pic>
      <p:pic>
        <p:nvPicPr>
          <p:cNvPr id="5" name="Picture 4"/>
          <p:cNvPicPr>
            <a:picLocks noChangeAspect="1"/>
          </p:cNvPicPr>
          <p:nvPr/>
        </p:nvPicPr>
        <p:blipFill>
          <a:blip r:embed="rId3"/>
          <a:stretch>
            <a:fillRect/>
          </a:stretch>
        </p:blipFill>
        <p:spPr>
          <a:xfrm>
            <a:off x="7559841" y="5063823"/>
            <a:ext cx="1450506" cy="770920"/>
          </a:xfrm>
          <a:prstGeom prst="rect">
            <a:avLst/>
          </a:prstGeom>
        </p:spPr>
      </p:pic>
      <p:sp>
        <p:nvSpPr>
          <p:cNvPr id="6" name="Oval Callout 5"/>
          <p:cNvSpPr/>
          <p:nvPr/>
        </p:nvSpPr>
        <p:spPr>
          <a:xfrm>
            <a:off x="6830189" y="4091319"/>
            <a:ext cx="3139621" cy="846594"/>
          </a:xfrm>
          <a:prstGeom prst="wedgeEllipseCallou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I have some important research data…</a:t>
            </a:r>
          </a:p>
        </p:txBody>
      </p:sp>
    </p:spTree>
    <p:extLst>
      <p:ext uri="{BB962C8B-B14F-4D97-AF65-F5344CB8AC3E}">
        <p14:creationId xmlns:p14="http://schemas.microsoft.com/office/powerpoint/2010/main" val="7995643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a:t>When Computational Science Meets Traditional Networks</a:t>
            </a:r>
          </a:p>
        </p:txBody>
      </p:sp>
      <p:pic>
        <p:nvPicPr>
          <p:cNvPr id="7" name="Picture 6"/>
          <p:cNvPicPr>
            <a:picLocks noChangeAspect="1"/>
          </p:cNvPicPr>
          <p:nvPr/>
        </p:nvPicPr>
        <p:blipFill>
          <a:blip r:embed="rId2"/>
          <a:stretch>
            <a:fillRect/>
          </a:stretch>
        </p:blipFill>
        <p:spPr>
          <a:xfrm>
            <a:off x="7403522" y="3639738"/>
            <a:ext cx="4494948" cy="2922216"/>
          </a:xfrm>
          <a:prstGeom prst="rect">
            <a:avLst/>
          </a:prstGeom>
        </p:spPr>
      </p:pic>
      <p:sp>
        <p:nvSpPr>
          <p:cNvPr id="8" name="Oval Callout 7"/>
          <p:cNvSpPr/>
          <p:nvPr/>
        </p:nvSpPr>
        <p:spPr>
          <a:xfrm>
            <a:off x="2368335" y="1426025"/>
            <a:ext cx="7860822" cy="2445717"/>
          </a:xfrm>
          <a:prstGeom prst="wedgeEllipseCallout">
            <a:avLst>
              <a:gd name="adj1" fmla="val 4582"/>
              <a:gd name="adj2" fmla="val 82979"/>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…that is highly important to myself, the educational community, and all of mankind as a whole. It is imperative that this data be </a:t>
            </a:r>
            <a:r>
              <a:rPr lang="en-US" b="1" i="1" dirty="0">
                <a:solidFill>
                  <a:srgbClr val="38ABED"/>
                </a:solidFill>
              </a:rPr>
              <a:t>reasonably secured</a:t>
            </a:r>
            <a:r>
              <a:rPr lang="en-US" dirty="0">
                <a:solidFill>
                  <a:srgbClr val="000000"/>
                </a:solidFill>
              </a:rPr>
              <a:t>; yet, </a:t>
            </a:r>
            <a:r>
              <a:rPr lang="en-US" b="1" i="1" dirty="0">
                <a:solidFill>
                  <a:srgbClr val="38ABED"/>
                </a:solidFill>
              </a:rPr>
              <a:t>available</a:t>
            </a:r>
            <a:r>
              <a:rPr lang="en-US" dirty="0">
                <a:solidFill>
                  <a:srgbClr val="000000"/>
                </a:solidFill>
              </a:rPr>
              <a:t> to my research peers. The </a:t>
            </a:r>
            <a:r>
              <a:rPr lang="en-US" b="1" i="1" dirty="0">
                <a:solidFill>
                  <a:srgbClr val="38ABED"/>
                </a:solidFill>
              </a:rPr>
              <a:t>datasets are rather large</a:t>
            </a:r>
            <a:r>
              <a:rPr lang="en-US" dirty="0">
                <a:solidFill>
                  <a:srgbClr val="000000"/>
                </a:solidFill>
              </a:rPr>
              <a:t>, and they may need to be shared across institutions.</a:t>
            </a:r>
          </a:p>
        </p:txBody>
      </p:sp>
    </p:spTree>
    <p:extLst>
      <p:ext uri="{BB962C8B-B14F-4D97-AF65-F5344CB8AC3E}">
        <p14:creationId xmlns:p14="http://schemas.microsoft.com/office/powerpoint/2010/main" val="10729739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a:t>When Computational Science Meets Traditional Networks</a:t>
            </a:r>
          </a:p>
        </p:txBody>
      </p:sp>
      <p:pic>
        <p:nvPicPr>
          <p:cNvPr id="7" name="Picture 6"/>
          <p:cNvPicPr>
            <a:picLocks noChangeAspect="1"/>
          </p:cNvPicPr>
          <p:nvPr/>
        </p:nvPicPr>
        <p:blipFill>
          <a:blip r:embed="rId2"/>
          <a:stretch>
            <a:fillRect/>
          </a:stretch>
        </p:blipFill>
        <p:spPr>
          <a:xfrm>
            <a:off x="7403522" y="3639738"/>
            <a:ext cx="4494948" cy="2922216"/>
          </a:xfrm>
          <a:prstGeom prst="rect">
            <a:avLst/>
          </a:prstGeom>
        </p:spPr>
      </p:pic>
      <p:sp>
        <p:nvSpPr>
          <p:cNvPr id="5" name="Oval Callout 4"/>
          <p:cNvSpPr/>
          <p:nvPr/>
        </p:nvSpPr>
        <p:spPr>
          <a:xfrm>
            <a:off x="3529024" y="1690688"/>
            <a:ext cx="6195885" cy="1491186"/>
          </a:xfrm>
          <a:prstGeom prst="wedgeEllipseCallout">
            <a:avLst>
              <a:gd name="adj1" fmla="val 6989"/>
              <a:gd name="adj2" fmla="val 140920"/>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rgbClr val="000000"/>
                </a:solidFill>
              </a:rPr>
              <a:t>Would it be possible to place this in a </a:t>
            </a:r>
            <a:r>
              <a:rPr lang="en-US" b="1" i="1">
                <a:solidFill>
                  <a:srgbClr val="38ABED"/>
                </a:solidFill>
              </a:rPr>
              <a:t>secure, reliable, flexible, accessible</a:t>
            </a:r>
            <a:r>
              <a:rPr lang="en-US">
                <a:solidFill>
                  <a:srgbClr val="000000"/>
                </a:solidFill>
              </a:rPr>
              <a:t>, as well as </a:t>
            </a:r>
            <a:r>
              <a:rPr lang="en-US" b="1" i="1">
                <a:solidFill>
                  <a:schemeClr val="tx1"/>
                </a:solidFill>
              </a:rPr>
              <a:t>high performing</a:t>
            </a:r>
            <a:r>
              <a:rPr lang="en-US" b="1" i="1">
                <a:solidFill>
                  <a:schemeClr val="bg2"/>
                </a:solidFill>
              </a:rPr>
              <a:t> </a:t>
            </a:r>
            <a:r>
              <a:rPr lang="en-US">
                <a:solidFill>
                  <a:srgbClr val="000000"/>
                </a:solidFill>
              </a:rPr>
              <a:t>infrastructure?</a:t>
            </a:r>
          </a:p>
        </p:txBody>
      </p:sp>
    </p:spTree>
    <p:extLst>
      <p:ext uri="{BB962C8B-B14F-4D97-AF65-F5344CB8AC3E}">
        <p14:creationId xmlns:p14="http://schemas.microsoft.com/office/powerpoint/2010/main" val="109393004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a:t>When Computational Science Meets Traditional Networks</a:t>
            </a:r>
          </a:p>
        </p:txBody>
      </p:sp>
      <p:pic>
        <p:nvPicPr>
          <p:cNvPr id="4" name="Picture 3"/>
          <p:cNvPicPr>
            <a:picLocks noChangeAspect="1"/>
          </p:cNvPicPr>
          <p:nvPr/>
        </p:nvPicPr>
        <p:blipFill>
          <a:blip r:embed="rId2"/>
          <a:stretch>
            <a:fillRect/>
          </a:stretch>
        </p:blipFill>
        <p:spPr>
          <a:xfrm>
            <a:off x="1021932" y="2131217"/>
            <a:ext cx="10148135" cy="3703526"/>
          </a:xfrm>
          <a:prstGeom prst="rect">
            <a:avLst/>
          </a:prstGeom>
        </p:spPr>
      </p:pic>
      <p:pic>
        <p:nvPicPr>
          <p:cNvPr id="5" name="Picture 4"/>
          <p:cNvPicPr>
            <a:picLocks noChangeAspect="1"/>
          </p:cNvPicPr>
          <p:nvPr/>
        </p:nvPicPr>
        <p:blipFill>
          <a:blip r:embed="rId3"/>
          <a:stretch>
            <a:fillRect/>
          </a:stretch>
        </p:blipFill>
        <p:spPr>
          <a:xfrm>
            <a:off x="7559841" y="5063823"/>
            <a:ext cx="1450506" cy="770920"/>
          </a:xfrm>
          <a:prstGeom prst="rect">
            <a:avLst/>
          </a:prstGeom>
        </p:spPr>
      </p:pic>
      <p:sp>
        <p:nvSpPr>
          <p:cNvPr id="7" name="Oval Callout 6"/>
          <p:cNvSpPr/>
          <p:nvPr/>
        </p:nvSpPr>
        <p:spPr>
          <a:xfrm>
            <a:off x="3153803" y="2270554"/>
            <a:ext cx="1705038" cy="359484"/>
          </a:xfrm>
          <a:prstGeom prst="wedgeEllipseCallou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err="1">
                <a:solidFill>
                  <a:schemeClr val="tx1"/>
                </a:solidFill>
              </a:rPr>
              <a:t>Ummm</a:t>
            </a:r>
            <a:r>
              <a:rPr lang="en-US">
                <a:solidFill>
                  <a:schemeClr val="tx1"/>
                </a:solidFill>
              </a:rPr>
              <a:t>…</a:t>
            </a:r>
          </a:p>
        </p:txBody>
      </p:sp>
    </p:spTree>
    <p:extLst>
      <p:ext uri="{BB962C8B-B14F-4D97-AF65-F5344CB8AC3E}">
        <p14:creationId xmlns:p14="http://schemas.microsoft.com/office/powerpoint/2010/main" val="7150772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a:t>When Computational Science Meets Traditional Networks</a:t>
            </a:r>
          </a:p>
        </p:txBody>
      </p:sp>
      <p:pic>
        <p:nvPicPr>
          <p:cNvPr id="4" name="Picture 3"/>
          <p:cNvPicPr>
            <a:picLocks noChangeAspect="1"/>
          </p:cNvPicPr>
          <p:nvPr/>
        </p:nvPicPr>
        <p:blipFill>
          <a:blip r:embed="rId2"/>
          <a:stretch>
            <a:fillRect/>
          </a:stretch>
        </p:blipFill>
        <p:spPr>
          <a:xfrm>
            <a:off x="1021932" y="2131217"/>
            <a:ext cx="10148135" cy="3703526"/>
          </a:xfrm>
          <a:prstGeom prst="rect">
            <a:avLst/>
          </a:prstGeom>
        </p:spPr>
      </p:pic>
      <p:pic>
        <p:nvPicPr>
          <p:cNvPr id="5" name="Picture 4"/>
          <p:cNvPicPr>
            <a:picLocks noChangeAspect="1"/>
          </p:cNvPicPr>
          <p:nvPr/>
        </p:nvPicPr>
        <p:blipFill>
          <a:blip r:embed="rId3"/>
          <a:stretch>
            <a:fillRect/>
          </a:stretch>
        </p:blipFill>
        <p:spPr>
          <a:xfrm>
            <a:off x="7559841" y="5063823"/>
            <a:ext cx="1450506" cy="770920"/>
          </a:xfrm>
          <a:prstGeom prst="rect">
            <a:avLst/>
          </a:prstGeom>
        </p:spPr>
      </p:pic>
      <p:sp>
        <p:nvSpPr>
          <p:cNvPr id="6" name="Oval Callout 5"/>
          <p:cNvSpPr/>
          <p:nvPr/>
        </p:nvSpPr>
        <p:spPr>
          <a:xfrm>
            <a:off x="3158623" y="1958544"/>
            <a:ext cx="1705038" cy="636660"/>
          </a:xfrm>
          <a:prstGeom prst="wedgeEllipseCallou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err="1">
                <a:solidFill>
                  <a:schemeClr val="tx1"/>
                </a:solidFill>
              </a:rPr>
              <a:t>Lemme</a:t>
            </a:r>
            <a:r>
              <a:rPr lang="en-US">
                <a:solidFill>
                  <a:schemeClr val="tx1"/>
                </a:solidFill>
              </a:rPr>
              <a:t> check…</a:t>
            </a:r>
          </a:p>
        </p:txBody>
      </p:sp>
    </p:spTree>
    <p:extLst>
      <p:ext uri="{BB962C8B-B14F-4D97-AF65-F5344CB8AC3E}">
        <p14:creationId xmlns:p14="http://schemas.microsoft.com/office/powerpoint/2010/main" val="9505922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a:t>When Computational Science Meets Traditional Networks</a:t>
            </a:r>
          </a:p>
        </p:txBody>
      </p:sp>
      <p:pic>
        <p:nvPicPr>
          <p:cNvPr id="4" name="Picture 3"/>
          <p:cNvPicPr>
            <a:picLocks noChangeAspect="1"/>
          </p:cNvPicPr>
          <p:nvPr/>
        </p:nvPicPr>
        <p:blipFill>
          <a:blip r:embed="rId2"/>
          <a:stretch>
            <a:fillRect/>
          </a:stretch>
        </p:blipFill>
        <p:spPr>
          <a:xfrm>
            <a:off x="1021932" y="2131217"/>
            <a:ext cx="10148135" cy="3703526"/>
          </a:xfrm>
          <a:prstGeom prst="rect">
            <a:avLst/>
          </a:prstGeom>
        </p:spPr>
      </p:pic>
      <p:pic>
        <p:nvPicPr>
          <p:cNvPr id="5" name="Picture 4"/>
          <p:cNvPicPr>
            <a:picLocks noChangeAspect="1"/>
          </p:cNvPicPr>
          <p:nvPr/>
        </p:nvPicPr>
        <p:blipFill>
          <a:blip r:embed="rId3"/>
          <a:stretch>
            <a:fillRect/>
          </a:stretch>
        </p:blipFill>
        <p:spPr>
          <a:xfrm>
            <a:off x="7559841" y="5063823"/>
            <a:ext cx="1450506" cy="770920"/>
          </a:xfrm>
          <a:prstGeom prst="rect">
            <a:avLst/>
          </a:prstGeom>
        </p:spPr>
      </p:pic>
      <p:sp>
        <p:nvSpPr>
          <p:cNvPr id="7" name="Oval Callout 6"/>
          <p:cNvSpPr/>
          <p:nvPr/>
        </p:nvSpPr>
        <p:spPr>
          <a:xfrm>
            <a:off x="3193458" y="1993378"/>
            <a:ext cx="1705038" cy="636660"/>
          </a:xfrm>
          <a:prstGeom prst="wedgeEllipseCallou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Hey, Jim!</a:t>
            </a:r>
          </a:p>
        </p:txBody>
      </p:sp>
    </p:spTree>
    <p:extLst>
      <p:ext uri="{BB962C8B-B14F-4D97-AF65-F5344CB8AC3E}">
        <p14:creationId xmlns:p14="http://schemas.microsoft.com/office/powerpoint/2010/main" val="12084381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a:t>When Computational Science Meets Traditional Networks</a:t>
            </a:r>
          </a:p>
        </p:txBody>
      </p:sp>
      <p:pic>
        <p:nvPicPr>
          <p:cNvPr id="4" name="Picture 3"/>
          <p:cNvPicPr>
            <a:picLocks noChangeAspect="1"/>
          </p:cNvPicPr>
          <p:nvPr/>
        </p:nvPicPr>
        <p:blipFill>
          <a:blip r:embed="rId2"/>
          <a:stretch>
            <a:fillRect/>
          </a:stretch>
        </p:blipFill>
        <p:spPr>
          <a:xfrm>
            <a:off x="1021932" y="2131217"/>
            <a:ext cx="10148135" cy="3703526"/>
          </a:xfrm>
          <a:prstGeom prst="rect">
            <a:avLst/>
          </a:prstGeom>
        </p:spPr>
      </p:pic>
      <p:pic>
        <p:nvPicPr>
          <p:cNvPr id="5" name="Picture 4"/>
          <p:cNvPicPr>
            <a:picLocks noChangeAspect="1"/>
          </p:cNvPicPr>
          <p:nvPr/>
        </p:nvPicPr>
        <p:blipFill>
          <a:blip r:embed="rId3"/>
          <a:stretch>
            <a:fillRect/>
          </a:stretch>
        </p:blipFill>
        <p:spPr>
          <a:xfrm>
            <a:off x="7559841" y="5063823"/>
            <a:ext cx="1450506" cy="770920"/>
          </a:xfrm>
          <a:prstGeom prst="rect">
            <a:avLst/>
          </a:prstGeom>
        </p:spPr>
      </p:pic>
      <p:sp>
        <p:nvSpPr>
          <p:cNvPr id="6" name="Oval Callout 5"/>
          <p:cNvSpPr/>
          <p:nvPr/>
        </p:nvSpPr>
        <p:spPr>
          <a:xfrm>
            <a:off x="4533658" y="2192177"/>
            <a:ext cx="1705038" cy="636660"/>
          </a:xfrm>
          <a:prstGeom prst="wedgeEllipseCallout">
            <a:avLst>
              <a:gd name="adj1" fmla="val 10033"/>
              <a:gd name="adj2" fmla="val 143373"/>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err="1">
                <a:solidFill>
                  <a:schemeClr val="tx1"/>
                </a:solidFill>
              </a:rPr>
              <a:t>Yo</a:t>
            </a:r>
            <a:r>
              <a:rPr lang="en-US">
                <a:solidFill>
                  <a:schemeClr val="tx1"/>
                </a:solidFill>
              </a:rPr>
              <a:t>!</a:t>
            </a:r>
          </a:p>
        </p:txBody>
      </p:sp>
    </p:spTree>
    <p:extLst>
      <p:ext uri="{BB962C8B-B14F-4D97-AF65-F5344CB8AC3E}">
        <p14:creationId xmlns:p14="http://schemas.microsoft.com/office/powerpoint/2010/main" val="12076785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a:t>When Computational Science Meets Traditional Networks</a:t>
            </a:r>
          </a:p>
        </p:txBody>
      </p:sp>
      <p:pic>
        <p:nvPicPr>
          <p:cNvPr id="4" name="Picture 3"/>
          <p:cNvPicPr>
            <a:picLocks noChangeAspect="1"/>
          </p:cNvPicPr>
          <p:nvPr/>
        </p:nvPicPr>
        <p:blipFill>
          <a:blip r:embed="rId2"/>
          <a:stretch>
            <a:fillRect/>
          </a:stretch>
        </p:blipFill>
        <p:spPr>
          <a:xfrm>
            <a:off x="1021932" y="2131217"/>
            <a:ext cx="10148135" cy="3703526"/>
          </a:xfrm>
          <a:prstGeom prst="rect">
            <a:avLst/>
          </a:prstGeom>
        </p:spPr>
      </p:pic>
      <p:pic>
        <p:nvPicPr>
          <p:cNvPr id="5" name="Picture 4"/>
          <p:cNvPicPr>
            <a:picLocks noChangeAspect="1"/>
          </p:cNvPicPr>
          <p:nvPr/>
        </p:nvPicPr>
        <p:blipFill>
          <a:blip r:embed="rId3"/>
          <a:stretch>
            <a:fillRect/>
          </a:stretch>
        </p:blipFill>
        <p:spPr>
          <a:xfrm>
            <a:off x="7559841" y="5063823"/>
            <a:ext cx="1450506" cy="770920"/>
          </a:xfrm>
          <a:prstGeom prst="rect">
            <a:avLst/>
          </a:prstGeom>
        </p:spPr>
      </p:pic>
      <p:sp>
        <p:nvSpPr>
          <p:cNvPr id="7" name="Oval Callout 6"/>
          <p:cNvSpPr/>
          <p:nvPr/>
        </p:nvSpPr>
        <p:spPr>
          <a:xfrm>
            <a:off x="2941116" y="1670210"/>
            <a:ext cx="2482638" cy="922014"/>
          </a:xfrm>
          <a:prstGeom prst="wedgeEllipseCallou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err="1">
                <a:solidFill>
                  <a:schemeClr val="tx1"/>
                </a:solidFill>
              </a:rPr>
              <a:t>Gotta</a:t>
            </a:r>
            <a:r>
              <a:rPr lang="en-US">
                <a:solidFill>
                  <a:schemeClr val="tx1"/>
                </a:solidFill>
              </a:rPr>
              <a:t> guy here.  Says he needs stuff.</a:t>
            </a:r>
          </a:p>
        </p:txBody>
      </p:sp>
    </p:spTree>
    <p:extLst>
      <p:ext uri="{BB962C8B-B14F-4D97-AF65-F5344CB8AC3E}">
        <p14:creationId xmlns:p14="http://schemas.microsoft.com/office/powerpoint/2010/main" val="8175875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a:t>When Computational Science Meets Traditional Networks</a:t>
            </a:r>
          </a:p>
        </p:txBody>
      </p:sp>
      <p:pic>
        <p:nvPicPr>
          <p:cNvPr id="4" name="Picture 3"/>
          <p:cNvPicPr>
            <a:picLocks noChangeAspect="1"/>
          </p:cNvPicPr>
          <p:nvPr/>
        </p:nvPicPr>
        <p:blipFill>
          <a:blip r:embed="rId2"/>
          <a:stretch>
            <a:fillRect/>
          </a:stretch>
        </p:blipFill>
        <p:spPr>
          <a:xfrm>
            <a:off x="1021932" y="2131217"/>
            <a:ext cx="10148135" cy="3703526"/>
          </a:xfrm>
          <a:prstGeom prst="rect">
            <a:avLst/>
          </a:prstGeom>
        </p:spPr>
      </p:pic>
      <p:pic>
        <p:nvPicPr>
          <p:cNvPr id="5" name="Picture 4"/>
          <p:cNvPicPr>
            <a:picLocks noChangeAspect="1"/>
          </p:cNvPicPr>
          <p:nvPr/>
        </p:nvPicPr>
        <p:blipFill>
          <a:blip r:embed="rId3"/>
          <a:stretch>
            <a:fillRect/>
          </a:stretch>
        </p:blipFill>
        <p:spPr>
          <a:xfrm>
            <a:off x="7559841" y="5063823"/>
            <a:ext cx="1450506" cy="770920"/>
          </a:xfrm>
          <a:prstGeom prst="rect">
            <a:avLst/>
          </a:prstGeom>
        </p:spPr>
      </p:pic>
      <p:sp>
        <p:nvSpPr>
          <p:cNvPr id="6" name="Oval Callout 5"/>
          <p:cNvSpPr/>
          <p:nvPr/>
        </p:nvSpPr>
        <p:spPr>
          <a:xfrm>
            <a:off x="4192593" y="2069016"/>
            <a:ext cx="2037394" cy="796153"/>
          </a:xfrm>
          <a:prstGeom prst="wedgeEllipseCallout">
            <a:avLst>
              <a:gd name="adj1" fmla="val 15648"/>
              <a:gd name="adj2" fmla="val 123253"/>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What </a:t>
            </a:r>
            <a:r>
              <a:rPr lang="en-US" err="1">
                <a:solidFill>
                  <a:schemeClr val="tx1"/>
                </a:solidFill>
              </a:rPr>
              <a:t>kinda</a:t>
            </a:r>
            <a:r>
              <a:rPr lang="en-US">
                <a:solidFill>
                  <a:schemeClr val="tx1"/>
                </a:solidFill>
              </a:rPr>
              <a:t> stuff?</a:t>
            </a:r>
          </a:p>
        </p:txBody>
      </p:sp>
    </p:spTree>
    <p:extLst>
      <p:ext uri="{BB962C8B-B14F-4D97-AF65-F5344CB8AC3E}">
        <p14:creationId xmlns:p14="http://schemas.microsoft.com/office/powerpoint/2010/main" val="610130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a:t>When Computational Science Meets Traditional Networks</a:t>
            </a:r>
          </a:p>
        </p:txBody>
      </p:sp>
      <p:pic>
        <p:nvPicPr>
          <p:cNvPr id="4" name="Picture 3"/>
          <p:cNvPicPr>
            <a:picLocks noChangeAspect="1"/>
          </p:cNvPicPr>
          <p:nvPr/>
        </p:nvPicPr>
        <p:blipFill>
          <a:blip r:embed="rId2"/>
          <a:stretch>
            <a:fillRect/>
          </a:stretch>
        </p:blipFill>
        <p:spPr>
          <a:xfrm>
            <a:off x="1021932" y="2131217"/>
            <a:ext cx="10148135" cy="3703526"/>
          </a:xfrm>
          <a:prstGeom prst="rect">
            <a:avLst/>
          </a:prstGeom>
        </p:spPr>
      </p:pic>
      <p:pic>
        <p:nvPicPr>
          <p:cNvPr id="5" name="Picture 4"/>
          <p:cNvPicPr>
            <a:picLocks noChangeAspect="1"/>
          </p:cNvPicPr>
          <p:nvPr/>
        </p:nvPicPr>
        <p:blipFill>
          <a:blip r:embed="rId3"/>
          <a:stretch>
            <a:fillRect/>
          </a:stretch>
        </p:blipFill>
        <p:spPr>
          <a:xfrm>
            <a:off x="7559841" y="5063823"/>
            <a:ext cx="1450506" cy="770920"/>
          </a:xfrm>
          <a:prstGeom prst="rect">
            <a:avLst/>
          </a:prstGeom>
        </p:spPr>
      </p:pic>
      <p:sp>
        <p:nvSpPr>
          <p:cNvPr id="7" name="Oval Callout 6"/>
          <p:cNvSpPr/>
          <p:nvPr/>
        </p:nvSpPr>
        <p:spPr>
          <a:xfrm>
            <a:off x="2652341" y="1329805"/>
            <a:ext cx="3443658" cy="1162295"/>
          </a:xfrm>
          <a:prstGeom prst="wedgeEllipseCallou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Something about data and connectivity</a:t>
            </a:r>
          </a:p>
        </p:txBody>
      </p:sp>
    </p:spTree>
    <p:extLst>
      <p:ext uri="{BB962C8B-B14F-4D97-AF65-F5344CB8AC3E}">
        <p14:creationId xmlns:p14="http://schemas.microsoft.com/office/powerpoint/2010/main" val="9615084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3190</TotalTime>
  <Words>3743</Words>
  <Application>Microsoft Macintosh PowerPoint</Application>
  <PresentationFormat>Widescreen</PresentationFormat>
  <Paragraphs>457</Paragraphs>
  <Slides>127</Slides>
  <Notes>29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127</vt:i4>
      </vt:variant>
    </vt:vector>
  </HeadingPairs>
  <TitlesOfParts>
    <vt:vector size="136" baseType="lpstr">
      <vt:lpstr>-apple-system</vt:lpstr>
      <vt:lpstr>Arial</vt:lpstr>
      <vt:lpstr>Bryant Pro Medium</vt:lpstr>
      <vt:lpstr>Calibri</vt:lpstr>
      <vt:lpstr>Calibri Light</vt:lpstr>
      <vt:lpstr>Linux Libertine</vt:lpstr>
      <vt:lpstr>Open Sans</vt:lpstr>
      <vt:lpstr>Wingdings 2</vt:lpstr>
      <vt:lpstr>Office Theme</vt:lpstr>
      <vt:lpstr>The internet is fine  I’m on Facebook right now!  </vt:lpstr>
      <vt:lpstr>PowerPoint Presentation</vt:lpstr>
      <vt:lpstr>PowerPoint Presentation</vt:lpstr>
      <vt:lpstr>Lets learn some networking!</vt:lpstr>
      <vt:lpstr>PowerPoint Presentation</vt:lpstr>
      <vt:lpstr>PowerPoint Presentation</vt:lpstr>
      <vt:lpstr>PowerPoint Presentation</vt:lpstr>
      <vt:lpstr>Networking 101</vt:lpstr>
      <vt:lpstr>Networking 101</vt:lpstr>
      <vt:lpstr>Networking 101</vt:lpstr>
      <vt:lpstr>Networking 101</vt:lpstr>
      <vt:lpstr>Networking 101</vt:lpstr>
      <vt:lpstr>PowerPoint Presentation</vt:lpstr>
      <vt:lpstr>Networking 101</vt:lpstr>
      <vt:lpstr>PowerPoint Presentation</vt:lpstr>
      <vt:lpstr>Networking 101</vt:lpstr>
      <vt:lpstr>Networking 101</vt:lpstr>
      <vt:lpstr>Networking 101</vt:lpstr>
      <vt:lpstr>Networking 101</vt:lpstr>
      <vt:lpstr>Networking 101</vt:lpstr>
      <vt:lpstr>A history lesson – how did we get here?</vt:lpstr>
      <vt:lpstr>PowerPoint Presentation</vt:lpstr>
      <vt:lpstr>PowerPoint Presentation</vt:lpstr>
      <vt:lpstr>A history lesson – how did we get here?</vt:lpstr>
      <vt:lpstr>Why this works well for the “internet”</vt:lpstr>
      <vt:lpstr>Why this does not work well for research data</vt:lpstr>
      <vt:lpstr>The big three…</vt:lpstr>
      <vt:lpstr>Networking 101</vt:lpstr>
      <vt:lpstr>The big three…</vt:lpstr>
      <vt:lpstr>The big three…</vt:lpstr>
      <vt:lpstr>The big three…</vt:lpstr>
      <vt:lpstr>The big three…</vt:lpstr>
      <vt:lpstr>The big three…</vt:lpstr>
      <vt:lpstr>The big three…</vt:lpstr>
      <vt:lpstr>MTU &amp; Jumbo frames</vt:lpstr>
      <vt:lpstr>Lets talk about using protection…</vt:lpstr>
      <vt:lpstr>Lets talk about using protection…</vt:lpstr>
      <vt:lpstr>What works for the 95% does not necessarily work for all…</vt:lpstr>
      <vt:lpstr>PowerPoint Presentation</vt:lpstr>
      <vt:lpstr>PowerPoint Presentation</vt:lpstr>
      <vt:lpstr>Commodity networks</vt:lpstr>
      <vt:lpstr>PowerPoint Presentation</vt:lpstr>
      <vt:lpstr>PowerPoint Presentation</vt:lpstr>
      <vt:lpstr>The solution!</vt:lpstr>
      <vt:lpstr>Lets think about networks of networks connecting to networks of networks…</vt:lpstr>
      <vt:lpstr>International Networks</vt:lpstr>
      <vt:lpstr>PowerPoint Presentation</vt:lpstr>
      <vt:lpstr>PowerPoint Presentation</vt:lpstr>
      <vt:lpstr>PowerPoint Presentation</vt:lpstr>
      <vt:lpstr>PowerPoint Presentation</vt:lpstr>
      <vt:lpstr>PowerPoint Presentation</vt:lpstr>
      <vt:lpstr>PowerPoint Presentation</vt:lpstr>
      <vt:lpstr>National Networks (US)</vt:lpstr>
      <vt:lpstr>PowerPoint Presentation</vt:lpstr>
      <vt:lpstr>PowerPoint Presentation</vt:lpstr>
      <vt:lpstr>PowerPoint Presentation</vt:lpstr>
      <vt:lpstr>PowerPoint Presentation</vt:lpstr>
      <vt:lpstr>PowerPoint Presentation</vt:lpstr>
      <vt:lpstr>State/regional networks aka “your ISP”</vt:lpstr>
      <vt:lpstr>PowerPoint Presentation</vt:lpstr>
      <vt:lpstr>Exchanges and PoPs</vt:lpstr>
      <vt:lpstr>PowerPoint Presentation</vt:lpstr>
      <vt:lpstr>PowerPoint Presentation</vt:lpstr>
      <vt:lpstr>The local area network – spoiled for choice</vt:lpstr>
      <vt:lpstr>What’s the deal with DMZs?</vt:lpstr>
      <vt:lpstr>What makes up an university network?</vt:lpstr>
      <vt:lpstr>What makes up an university network?</vt:lpstr>
      <vt:lpstr>What makes up an university network?</vt:lpstr>
      <vt:lpstr>What makes up an university network?</vt:lpstr>
      <vt:lpstr>What makes up an university network?</vt:lpstr>
      <vt:lpstr>The university enterprise network…</vt:lpstr>
      <vt:lpstr>The university enterprise network…</vt:lpstr>
      <vt:lpstr>The university enterprise network…</vt:lpstr>
      <vt:lpstr>The university enterprise network…</vt:lpstr>
      <vt:lpstr>The academic network…</vt:lpstr>
      <vt:lpstr>PowerPoint Presentation</vt:lpstr>
      <vt:lpstr>Computational Research, an analogy…</vt:lpstr>
      <vt:lpstr>Computational Research, an analogy…</vt:lpstr>
      <vt:lpstr>Computational Research, an analogy…</vt:lpstr>
      <vt:lpstr>Computational Research, an analogy…</vt:lpstr>
      <vt:lpstr>Computational Research, an analogy…</vt:lpstr>
      <vt:lpstr>Computational Research, an analogy…</vt:lpstr>
      <vt:lpstr>Computational Research, an analogy…</vt:lpstr>
      <vt:lpstr>Computational Research, an analogy…</vt:lpstr>
      <vt:lpstr>Computational Research, an analogy…</vt:lpstr>
      <vt:lpstr>Computational Research, an analogy…</vt:lpstr>
      <vt:lpstr>When Computational Science Meets Traditional Networks</vt:lpstr>
      <vt:lpstr>When Computational Science Meets Traditional Networks</vt:lpstr>
      <vt:lpstr>When Computational Science Meets Traditional Networks</vt:lpstr>
      <vt:lpstr>When Computational Science Meets Traditional Networks</vt:lpstr>
      <vt:lpstr>When Computational Science Meets Traditional Networks</vt:lpstr>
      <vt:lpstr>When Computational Science Meets Traditional Networks</vt:lpstr>
      <vt:lpstr>When Computational Science Meets Traditional Networks</vt:lpstr>
      <vt:lpstr>When Computational Science Meets Traditional Networks</vt:lpstr>
      <vt:lpstr>When Computational Science Meets Traditional Networks</vt:lpstr>
      <vt:lpstr>When Computational Science Meets Traditional Networks</vt:lpstr>
      <vt:lpstr>When Computational Science Meets Traditional Networks</vt:lpstr>
      <vt:lpstr>When Computational Science Meets Traditional Networks</vt:lpstr>
      <vt:lpstr>When Computational Science Meets Traditional Networks</vt:lpstr>
      <vt:lpstr>When Computational Science Meets Traditional Networks</vt:lpstr>
      <vt:lpstr>When Computational Science Meets Traditional Networks</vt:lpstr>
      <vt:lpstr>When Computational Science Meets Traditional Networks</vt:lpstr>
      <vt:lpstr>When Computational Science Meets Traditional Networks</vt:lpstr>
      <vt:lpstr>When Computational Science Meets Traditional Networks</vt:lpstr>
      <vt:lpstr>When Computational Science Meets Traditional Networks</vt:lpstr>
      <vt:lpstr>When Computational Science Meets Traditional Networks</vt:lpstr>
      <vt:lpstr>When Computational Science Meets Traditional Networks</vt:lpstr>
      <vt:lpstr>When Computational Science Meets Commercial Commodity Networks</vt:lpstr>
      <vt:lpstr>When Computational Science Meets Commercial Commodity Networks</vt:lpstr>
      <vt:lpstr>When Computational Science Meets Traditional Networks</vt:lpstr>
      <vt:lpstr>When Computational Science Meets Traditional Networks</vt:lpstr>
      <vt:lpstr>When Computational Science Meets Traditional Networks</vt:lpstr>
      <vt:lpstr>Specialty networks to the rescue!</vt:lpstr>
      <vt:lpstr>Does everyone need one?</vt:lpstr>
      <vt:lpstr>Different SciDMZ architectures </vt:lpstr>
      <vt:lpstr>Brute force method… </vt:lpstr>
      <vt:lpstr>Apply money… </vt:lpstr>
      <vt:lpstr>Help me help you… </vt:lpstr>
      <vt:lpstr>Get fancy… </vt:lpstr>
      <vt:lpstr>Special snowflake method… </vt:lpstr>
      <vt:lpstr>Come to me method… </vt:lpstr>
      <vt:lpstr>PowerPoint Presentation</vt:lpstr>
      <vt:lpstr>PowerPoint Presentation</vt:lpstr>
      <vt:lpstr>PowerPoint Presentation</vt:lpstr>
      <vt:lpstr>PowerPoint Presentation</vt:lpstr>
      <vt:lpstr> Weak links break file transfers…</vt:lpstr>
      <vt:lpstr>Thank you for your time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internet is fine, I’m on Facebook right now!  </dc:title>
  <dc:creator>Wallace Chase</dc:creator>
  <cp:lastModifiedBy>Wallace Chase</cp:lastModifiedBy>
  <cp:revision>7</cp:revision>
  <dcterms:created xsi:type="dcterms:W3CDTF">2022-06-26T13:44:22Z</dcterms:created>
  <dcterms:modified xsi:type="dcterms:W3CDTF">2022-06-28T18:54:25Z</dcterms:modified>
</cp:coreProperties>
</file>