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6" r:id="rId4"/>
    <p:sldMasterId id="2147483687" r:id="rId5"/>
    <p:sldMasterId id="214748368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Lst>
  <p:sldSz cy="5143500" cx="9144000"/>
  <p:notesSz cx="6858000" cy="9144000"/>
  <p:embeddedFontLst>
    <p:embeddedFont>
      <p:font typeface="Roboto"/>
      <p:regular r:id="rId52"/>
      <p:bold r:id="rId53"/>
      <p:italic r:id="rId54"/>
      <p:boldItalic r:id="rId55"/>
    </p:embeddedFont>
    <p:embeddedFont>
      <p:font typeface="Nunito"/>
      <p:regular r:id="rId56"/>
      <p:bold r:id="rId57"/>
      <p:italic r:id="rId58"/>
      <p:boldItalic r:id="rId59"/>
    </p:embeddedFont>
    <p:embeddedFont>
      <p:font typeface="Maven Pro"/>
      <p:regular r:id="rId60"/>
      <p:bold r:id="rId61"/>
    </p:embeddedFont>
    <p:embeddedFont>
      <p:font typeface="Merriweather"/>
      <p:regular r:id="rId62"/>
      <p:bold r:id="rId63"/>
      <p:italic r:id="rId64"/>
      <p:boldItalic r:id="rId65"/>
    </p:embeddedFont>
    <p:embeddedFont>
      <p:font typeface="Source Sans Pro"/>
      <p:regular r:id="rId66"/>
      <p:bold r:id="rId67"/>
      <p:italic r:id="rId68"/>
      <p:boldItalic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Merriweather-regular.fntdata"/><Relationship Id="rId61" Type="http://schemas.openxmlformats.org/officeDocument/2006/relationships/font" Target="fonts/MavenPro-bold.fntdata"/><Relationship Id="rId20" Type="http://schemas.openxmlformats.org/officeDocument/2006/relationships/slide" Target="slides/slide13.xml"/><Relationship Id="rId64" Type="http://schemas.openxmlformats.org/officeDocument/2006/relationships/font" Target="fonts/Merriweather-italic.fntdata"/><Relationship Id="rId63" Type="http://schemas.openxmlformats.org/officeDocument/2006/relationships/font" Target="fonts/Merriweather-bold.fntdata"/><Relationship Id="rId22" Type="http://schemas.openxmlformats.org/officeDocument/2006/relationships/slide" Target="slides/slide15.xml"/><Relationship Id="rId66" Type="http://schemas.openxmlformats.org/officeDocument/2006/relationships/font" Target="fonts/SourceSansPro-regular.fntdata"/><Relationship Id="rId21" Type="http://schemas.openxmlformats.org/officeDocument/2006/relationships/slide" Target="slides/slide14.xml"/><Relationship Id="rId65" Type="http://schemas.openxmlformats.org/officeDocument/2006/relationships/font" Target="fonts/Merriweather-boldItalic.fntdata"/><Relationship Id="rId24" Type="http://schemas.openxmlformats.org/officeDocument/2006/relationships/slide" Target="slides/slide17.xml"/><Relationship Id="rId68" Type="http://schemas.openxmlformats.org/officeDocument/2006/relationships/font" Target="fonts/SourceSansPro-italic.fntdata"/><Relationship Id="rId23" Type="http://schemas.openxmlformats.org/officeDocument/2006/relationships/slide" Target="slides/slide16.xml"/><Relationship Id="rId67" Type="http://schemas.openxmlformats.org/officeDocument/2006/relationships/font" Target="fonts/SourceSansPro-bold.fntdata"/><Relationship Id="rId60" Type="http://schemas.openxmlformats.org/officeDocument/2006/relationships/font" Target="fonts/MavenPro-regular.fntdata"/><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SourceSansPro-bold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font" Target="fonts/Roboto-bold.fntdata"/><Relationship Id="rId52" Type="http://schemas.openxmlformats.org/officeDocument/2006/relationships/font" Target="fonts/Roboto-regular.fntdata"/><Relationship Id="rId11" Type="http://schemas.openxmlformats.org/officeDocument/2006/relationships/slide" Target="slides/slide4.xml"/><Relationship Id="rId55" Type="http://schemas.openxmlformats.org/officeDocument/2006/relationships/font" Target="fonts/Roboto-boldItalic.fntdata"/><Relationship Id="rId10" Type="http://schemas.openxmlformats.org/officeDocument/2006/relationships/slide" Target="slides/slide3.xml"/><Relationship Id="rId54" Type="http://schemas.openxmlformats.org/officeDocument/2006/relationships/font" Target="fonts/Roboto-italic.fntdata"/><Relationship Id="rId13" Type="http://schemas.openxmlformats.org/officeDocument/2006/relationships/slide" Target="slides/slide6.xml"/><Relationship Id="rId57" Type="http://schemas.openxmlformats.org/officeDocument/2006/relationships/font" Target="fonts/Nunito-bold.fntdata"/><Relationship Id="rId12" Type="http://schemas.openxmlformats.org/officeDocument/2006/relationships/slide" Target="slides/slide5.xml"/><Relationship Id="rId56" Type="http://schemas.openxmlformats.org/officeDocument/2006/relationships/font" Target="fonts/Nunito-regular.fntdata"/><Relationship Id="rId15" Type="http://schemas.openxmlformats.org/officeDocument/2006/relationships/slide" Target="slides/slide8.xml"/><Relationship Id="rId59" Type="http://schemas.openxmlformats.org/officeDocument/2006/relationships/font" Target="fonts/Nunito-boldItalic.fntdata"/><Relationship Id="rId14" Type="http://schemas.openxmlformats.org/officeDocument/2006/relationships/slide" Target="slides/slide7.xml"/><Relationship Id="rId58" Type="http://schemas.openxmlformats.org/officeDocument/2006/relationships/font" Target="fonts/Nunito-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01/31/23/06/communicate-2028004_960_720.png"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01/31/23/06/communicate-2028004_960_720.png"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01/31/23/06/communicate-2028004_960_720.png"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3/07/12/17/13/sitting-151824__480.pn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uAfj9Xq9SiQ" TargetMode="External"/><Relationship Id="rId3" Type="http://schemas.openxmlformats.org/officeDocument/2006/relationships/hyperlink" Target="https://cdn.pixabay.com/photo/2013/07/12/19/21/crooner-154618__340.png"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01/31/23/06/communicate-2028004_960_720.png"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01/31/23/06/communicate-2028004_960_720.png"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01/31/23/06/communicate-2028004_960_720.png" TargetMode="Externa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5ab1a3a8b8_2_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5ab1a3a8b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NOTE: this is an animated slide. </a:t>
            </a:r>
            <a:r>
              <a:rPr lang="en"/>
              <a:t>When the final animation has been triggered, </a:t>
            </a:r>
            <a:r>
              <a:rPr b="1" lang="en" u="sng"/>
              <a:t>a small black square appears in the bottom right corner.</a:t>
            </a:r>
            <a:r>
              <a:rPr lang="en"/>
              <a:t> This is your signal that the next transition will move to a new slide.</a:t>
            </a:r>
            <a:endParaRPr/>
          </a:p>
          <a:p>
            <a:pPr indent="0" lvl="0" marL="0" rtl="0" algn="l">
              <a:spcBef>
                <a:spcPts val="0"/>
              </a:spcBef>
              <a:spcAft>
                <a:spcPts val="0"/>
              </a:spcAft>
              <a:buNone/>
            </a:pPr>
            <a:r>
              <a:t/>
            </a:r>
            <a:endParaRPr/>
          </a:p>
          <a:p>
            <a:pPr indent="-298450" lvl="0" marL="457200" rtl="0" algn="l">
              <a:lnSpc>
                <a:spcPct val="115000"/>
              </a:lnSpc>
              <a:spcBef>
                <a:spcPts val="0"/>
              </a:spcBef>
              <a:spcAft>
                <a:spcPts val="0"/>
              </a:spcAft>
              <a:buSzPts val="1100"/>
              <a:buChar char="●"/>
            </a:pPr>
            <a:r>
              <a:rPr lang="en">
                <a:highlight>
                  <a:srgbClr val="FFFF00"/>
                </a:highlight>
              </a:rPr>
              <a:t>Update this slide with your information, the hosts, etc.</a:t>
            </a:r>
            <a:endParaRPr>
              <a:highlight>
                <a:srgbClr val="FFFF00"/>
              </a:highligh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5d440aa0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5d440aa0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NOTE: </a:t>
            </a:r>
            <a:r>
              <a:rPr lang="en"/>
              <a:t>you may need to edit this slide if you are not covering all of these First Contact scenarios (networking, teams, consulting) and/or if you are covering multiple topics in one training and want to leave the evaluation for the very end.</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Our agenda for this session starts with an introduction to and definition of what we mean by “First Contact”.</a:t>
            </a:r>
            <a:endParaRPr/>
          </a:p>
          <a:p>
            <a:pPr indent="-298450" lvl="0" marL="457200" rtl="0" algn="l">
              <a:spcBef>
                <a:spcPts val="0"/>
              </a:spcBef>
              <a:spcAft>
                <a:spcPts val="0"/>
              </a:spcAft>
              <a:buSzPts val="1100"/>
              <a:buChar char="●"/>
            </a:pPr>
            <a:r>
              <a:rPr lang="en"/>
              <a:t>We will look at several different First Contact scenarios in more detail (networking, teams, consulting)</a:t>
            </a:r>
            <a:endParaRPr/>
          </a:p>
          <a:p>
            <a:pPr indent="-298450" lvl="0" marL="457200" rtl="0" algn="l">
              <a:spcBef>
                <a:spcPts val="0"/>
              </a:spcBef>
              <a:spcAft>
                <a:spcPts val="0"/>
              </a:spcAft>
              <a:buSzPts val="1100"/>
              <a:buChar char="●"/>
            </a:pPr>
            <a:r>
              <a:rPr lang="en"/>
              <a:t>At the end, you will have an opportunity to reflect on what you learn today, and to provide feedback to help us improve future trainings.</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11fef3c5105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11fef3c5105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5ab1a3a8b8_0_1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5ab1a3a8b8_0_1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the participants brainstorm questions. Maybe get someone to write answers on the board.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11fef3c510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11fef3c510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00FF00"/>
                </a:highlight>
              </a:rPr>
              <a:t>ONLINE ADAPTATION - Chatter Instructions</a:t>
            </a:r>
            <a:br>
              <a:rPr b="1" lang="en"/>
            </a:br>
            <a:endParaRPr b="1"/>
          </a:p>
          <a:p>
            <a:pPr indent="0" lvl="0" marL="0" rtl="0" algn="l">
              <a:spcBef>
                <a:spcPts val="0"/>
              </a:spcBef>
              <a:spcAft>
                <a:spcPts val="0"/>
              </a:spcAft>
              <a:buNone/>
            </a:pPr>
            <a:r>
              <a:rPr b="1" lang="en">
                <a:highlight>
                  <a:srgbClr val="FFFF00"/>
                </a:highlight>
              </a:rPr>
              <a:t>Chatter Setup</a:t>
            </a:r>
            <a:endParaRPr b="1">
              <a:highlight>
                <a:srgbClr val="FFFF00"/>
              </a:highlight>
            </a:endParaRPr>
          </a:p>
          <a:p>
            <a:pPr indent="-298450" lvl="0" marL="457200" rtl="0" algn="l">
              <a:spcBef>
                <a:spcPts val="0"/>
              </a:spcBef>
              <a:spcAft>
                <a:spcPts val="0"/>
              </a:spcAft>
              <a:buSzPts val="1100"/>
              <a:buChar char="●"/>
            </a:pPr>
            <a:r>
              <a:rPr lang="en"/>
              <a:t>If you choose to use the Chatter tool for online trainings, be sure to go through all of the slides, decide where you want to include Chatters, and add Chatter slides as appropriate</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Chatter Instructions</a:t>
            </a:r>
            <a:endParaRPr b="1"/>
          </a:p>
          <a:p>
            <a:pPr indent="-298450" lvl="0" marL="457200" rtl="0" algn="l">
              <a:spcBef>
                <a:spcPts val="0"/>
              </a:spcBef>
              <a:spcAft>
                <a:spcPts val="0"/>
              </a:spcAft>
              <a:buClr>
                <a:srgbClr val="000000"/>
              </a:buClr>
              <a:buSzPts val="1100"/>
              <a:buChar char="●"/>
            </a:pPr>
            <a:r>
              <a:rPr lang="en"/>
              <a:t>Tell participants that you’ll be doing Chatter exercises throughout the training, and explain how this works:</a:t>
            </a:r>
            <a:endParaRPr/>
          </a:p>
          <a:p>
            <a:pPr indent="-298450" lvl="1" marL="914400" rtl="0" algn="l">
              <a:spcBef>
                <a:spcPts val="0"/>
              </a:spcBef>
              <a:spcAft>
                <a:spcPts val="0"/>
              </a:spcAft>
              <a:buClr>
                <a:srgbClr val="000000"/>
              </a:buClr>
              <a:buSzPts val="1100"/>
              <a:buChar char="○"/>
            </a:pPr>
            <a:r>
              <a:rPr lang="en"/>
              <a:t>You’ll ask a question</a:t>
            </a:r>
            <a:endParaRPr/>
          </a:p>
          <a:p>
            <a:pPr indent="-298450" lvl="1" marL="914400" rtl="0" algn="l">
              <a:spcBef>
                <a:spcPts val="0"/>
              </a:spcBef>
              <a:spcAft>
                <a:spcPts val="0"/>
              </a:spcAft>
              <a:buClr>
                <a:srgbClr val="000000"/>
              </a:buClr>
              <a:buSzPts val="1100"/>
              <a:buChar char="○"/>
            </a:pPr>
            <a:r>
              <a:rPr lang="en"/>
              <a:t>Participants will type their responses into the chat window, but WAIT to hit enter (which posts their answer into the chat)</a:t>
            </a:r>
            <a:endParaRPr/>
          </a:p>
          <a:p>
            <a:pPr indent="-298450" lvl="1" marL="914400" rtl="0" algn="l">
              <a:spcBef>
                <a:spcPts val="0"/>
              </a:spcBef>
              <a:spcAft>
                <a:spcPts val="0"/>
              </a:spcAft>
              <a:buClr>
                <a:srgbClr val="000000"/>
              </a:buClr>
              <a:buSzPts val="1100"/>
              <a:buChar char="○"/>
            </a:pPr>
            <a:r>
              <a:rPr lang="en"/>
              <a:t>You’ll give a few moments for participants to type their responses, then do a countdown (three, two, one, CHAT!)</a:t>
            </a:r>
            <a:endParaRPr/>
          </a:p>
          <a:p>
            <a:pPr indent="-298450" lvl="1" marL="914400" rtl="0" algn="l">
              <a:spcBef>
                <a:spcPts val="0"/>
              </a:spcBef>
              <a:spcAft>
                <a:spcPts val="0"/>
              </a:spcAft>
              <a:buClr>
                <a:srgbClr val="000000"/>
              </a:buClr>
              <a:buSzPts val="1100"/>
              <a:buChar char="○"/>
            </a:pPr>
            <a:r>
              <a:rPr lang="en"/>
              <a:t>When the countdown ends, everyone hits enter at the same time and all of the responses scroll through the chat window</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Notes</a:t>
            </a:r>
            <a:r>
              <a:rPr b="1" lang="en"/>
              <a:t>:</a:t>
            </a:r>
            <a:endParaRPr b="1"/>
          </a:p>
          <a:p>
            <a:pPr indent="-298450" lvl="0" marL="457200" rtl="0" algn="l">
              <a:spcBef>
                <a:spcPts val="0"/>
              </a:spcBef>
              <a:spcAft>
                <a:spcPts val="0"/>
              </a:spcAft>
              <a:buClr>
                <a:srgbClr val="000000"/>
              </a:buClr>
              <a:buSzPts val="1100"/>
              <a:buChar char="●"/>
            </a:pPr>
            <a:r>
              <a:rPr lang="en"/>
              <a:t>Chatter is a great way to get quick feedback and encourage lively participation in online trainings, particularly when there are large numbers of participants</a:t>
            </a:r>
            <a:endParaRPr/>
          </a:p>
          <a:p>
            <a:pPr indent="-298450" lvl="0" marL="457200" rtl="0" algn="l">
              <a:spcBef>
                <a:spcPts val="0"/>
              </a:spcBef>
              <a:spcAft>
                <a:spcPts val="0"/>
              </a:spcAft>
              <a:buClr>
                <a:srgbClr val="000000"/>
              </a:buClr>
              <a:buSzPts val="1100"/>
              <a:buChar char="●"/>
            </a:pPr>
            <a:r>
              <a:rPr lang="en"/>
              <a:t>Often, people feel awkward being the “first” to respond to a question asked during an online training</a:t>
            </a:r>
            <a:endParaRPr/>
          </a:p>
          <a:p>
            <a:pPr indent="-298450" lvl="1" marL="914400" rtl="0" algn="l">
              <a:spcBef>
                <a:spcPts val="0"/>
              </a:spcBef>
              <a:spcAft>
                <a:spcPts val="0"/>
              </a:spcAft>
              <a:buClr>
                <a:srgbClr val="000000"/>
              </a:buClr>
              <a:buSzPts val="1100"/>
              <a:buChar char="○"/>
            </a:pPr>
            <a:r>
              <a:rPr lang="en"/>
              <a:t>By asking everyone to type their response but wait before submitting, you are encouraging individual reflection and participation while removing the stress of “going first”</a:t>
            </a:r>
            <a:endParaRPr/>
          </a:p>
          <a:p>
            <a:pPr indent="-298450" lvl="0" marL="457200" rtl="0" algn="l">
              <a:spcBef>
                <a:spcPts val="0"/>
              </a:spcBef>
              <a:spcAft>
                <a:spcPts val="0"/>
              </a:spcAft>
              <a:buClr>
                <a:srgbClr val="000000"/>
              </a:buClr>
              <a:buSzPts val="1100"/>
              <a:buChar char="●"/>
            </a:pPr>
            <a:r>
              <a:rPr lang="en"/>
              <a:t>Asking for responses in chat, rather than having participants unmute and respond aloud, gives you more control over the timing of the exercise</a:t>
            </a:r>
            <a:endParaRPr/>
          </a:p>
          <a:p>
            <a:pPr indent="-298450" lvl="1" marL="914400" rtl="0" algn="l">
              <a:spcBef>
                <a:spcPts val="0"/>
              </a:spcBef>
              <a:spcAft>
                <a:spcPts val="0"/>
              </a:spcAft>
              <a:buClr>
                <a:srgbClr val="000000"/>
              </a:buClr>
              <a:buSzPts val="1100"/>
              <a:buChar char="○"/>
            </a:pPr>
            <a:r>
              <a:rPr lang="en"/>
              <a:t>You can simply call out a few responses and move on to the next slide</a:t>
            </a:r>
            <a:endParaRPr/>
          </a:p>
          <a:p>
            <a:pPr indent="-298450" lvl="1" marL="914400" rtl="0" algn="l">
              <a:spcBef>
                <a:spcPts val="0"/>
              </a:spcBef>
              <a:spcAft>
                <a:spcPts val="0"/>
              </a:spcAft>
              <a:buClr>
                <a:srgbClr val="000000"/>
              </a:buClr>
              <a:buSzPts val="1100"/>
              <a:buChar char="○"/>
            </a:pPr>
            <a:r>
              <a:rPr lang="en"/>
              <a:t>Or, you can use the Chatter response as the basis for more detailed discussion (either in chat or by having participants unmute and speak)</a:t>
            </a:r>
            <a:endParaRPr/>
          </a:p>
          <a:p>
            <a:pPr indent="-298450" lvl="0" marL="457200" rtl="0" algn="l">
              <a:spcBef>
                <a:spcPts val="0"/>
              </a:spcBef>
              <a:spcAft>
                <a:spcPts val="0"/>
              </a:spcAft>
              <a:buClr>
                <a:srgbClr val="000000"/>
              </a:buClr>
              <a:buSzPts val="1100"/>
              <a:buChar char="●"/>
            </a:pPr>
            <a:r>
              <a:rPr lang="en"/>
              <a:t>Encouraging participants to engage through chat is an inclusive approach for online trainings, where not everyone may be able to participate by speaking or with video due to a lack of bandwidth, equipment, or a sufficiently private space from which to join the training</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
              <a:t>Image a</a:t>
            </a:r>
            <a:r>
              <a:rPr i="1" lang="en"/>
              <a:t>vailable free for commercial use without attribution from: </a:t>
            </a:r>
            <a:r>
              <a:rPr i="1" lang="en" u="sng">
                <a:solidFill>
                  <a:schemeClr val="hlink"/>
                </a:solidFill>
                <a:hlinkClick r:id="rId2"/>
              </a:rPr>
              <a:t>https://cdn.pixabay.com/photo/2017/01/31/23/06/communicate-2028004_960_720.png</a:t>
            </a:r>
            <a:r>
              <a:rPr i="1" lang="en"/>
              <a:t> </a:t>
            </a:r>
            <a:endParaRPr i="1"/>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11fef3c5105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11fef3c5105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00FF00"/>
                </a:highlight>
              </a:rPr>
              <a:t>ONLINE ADAPTATION - Chatter Example</a:t>
            </a:r>
            <a:endParaRPr b="1" u="sng">
              <a:highlight>
                <a:srgbClr val="00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b="1" lang="en">
                <a:highlight>
                  <a:srgbClr val="FFFF00"/>
                </a:highlight>
              </a:rPr>
              <a:t>Chatter Setup</a:t>
            </a:r>
            <a:endParaRPr b="1">
              <a:highlight>
                <a:srgbClr val="FFFF00"/>
              </a:highlight>
            </a:endParaRPr>
          </a:p>
          <a:p>
            <a:pPr indent="-298450" lvl="0" marL="457200" rtl="0" algn="l">
              <a:spcBef>
                <a:spcPts val="0"/>
              </a:spcBef>
              <a:spcAft>
                <a:spcPts val="0"/>
              </a:spcAft>
              <a:buClr>
                <a:srgbClr val="000000"/>
              </a:buClr>
              <a:buSzPts val="1100"/>
              <a:buChar char="●"/>
            </a:pPr>
            <a:r>
              <a:rPr lang="en"/>
              <a:t>Demonstrate how Chatter works with a straightforward question that is easy for participants to answer, but that will provide for a variety of responses</a:t>
            </a:r>
            <a:endParaRPr/>
          </a:p>
          <a:p>
            <a:pPr indent="-298450" lvl="0" marL="457200" rtl="0" algn="l">
              <a:spcBef>
                <a:spcPts val="0"/>
              </a:spcBef>
              <a:spcAft>
                <a:spcPts val="0"/>
              </a:spcAft>
              <a:buClr>
                <a:srgbClr val="000000"/>
              </a:buClr>
              <a:buSzPts val="1100"/>
              <a:buChar char="●"/>
            </a:pPr>
            <a:r>
              <a:rPr lang="en"/>
              <a:t>“Where in the world are you zooming from” is often a good demonstration question, as it gives you a sense of who is participating in the training.</a:t>
            </a:r>
            <a:endParaRPr/>
          </a:p>
          <a:p>
            <a:pPr indent="-298450" lvl="0" marL="457200" rtl="0" algn="l">
              <a:spcBef>
                <a:spcPts val="0"/>
              </a:spcBef>
              <a:spcAft>
                <a:spcPts val="0"/>
              </a:spcAft>
              <a:buClr>
                <a:srgbClr val="000000"/>
              </a:buClr>
              <a:buSzPts val="1100"/>
              <a:buChar char="●"/>
            </a:pPr>
            <a:r>
              <a:rPr lang="en"/>
              <a:t>You may want to ask a different question depending on your audience and what type of information you’d like to know; for example:</a:t>
            </a:r>
            <a:endParaRPr/>
          </a:p>
          <a:p>
            <a:pPr indent="-298450" lvl="1" marL="914400" rtl="0" algn="l">
              <a:spcBef>
                <a:spcPts val="0"/>
              </a:spcBef>
              <a:spcAft>
                <a:spcPts val="0"/>
              </a:spcAft>
              <a:buClr>
                <a:srgbClr val="000000"/>
              </a:buClr>
              <a:buSzPts val="1100"/>
              <a:buChar char="○"/>
            </a:pPr>
            <a:r>
              <a:rPr lang="en"/>
              <a:t>Where do you work or attend school?</a:t>
            </a:r>
            <a:endParaRPr/>
          </a:p>
          <a:p>
            <a:pPr indent="-298450" lvl="1" marL="914400" rtl="0" algn="l">
              <a:spcBef>
                <a:spcPts val="0"/>
              </a:spcBef>
              <a:spcAft>
                <a:spcPts val="0"/>
              </a:spcAft>
              <a:buClr>
                <a:srgbClr val="000000"/>
              </a:buClr>
              <a:buSzPts val="1100"/>
              <a:buChar char="○"/>
            </a:pPr>
            <a:r>
              <a:rPr lang="en"/>
              <a:t>What is your major or area of expertise?</a:t>
            </a:r>
            <a:endParaRPr/>
          </a:p>
          <a:p>
            <a:pPr indent="-298450" lvl="1" marL="914400" rtl="0" algn="l">
              <a:spcBef>
                <a:spcPts val="0"/>
              </a:spcBef>
              <a:spcAft>
                <a:spcPts val="0"/>
              </a:spcAft>
              <a:buClr>
                <a:srgbClr val="000000"/>
              </a:buClr>
              <a:buSzPts val="1100"/>
              <a:buChar char="○"/>
            </a:pPr>
            <a:r>
              <a:rPr lang="en"/>
              <a:t>What is your current professional status? (undergraduate, graduate student, working professional, retiree)</a:t>
            </a:r>
            <a:endParaRPr/>
          </a:p>
          <a:p>
            <a:pPr indent="-298450" lvl="1" marL="914400" rtl="0" algn="l">
              <a:spcBef>
                <a:spcPts val="0"/>
              </a:spcBef>
              <a:spcAft>
                <a:spcPts val="0"/>
              </a:spcAft>
              <a:buClr>
                <a:srgbClr val="000000"/>
              </a:buClr>
              <a:buSzPts val="1100"/>
              <a:buChar char="○"/>
            </a:pPr>
            <a:r>
              <a:rPr lang="en"/>
              <a:t>What is one thing you’re hoping to learn during this training?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Chatter Activity</a:t>
            </a:r>
            <a:endParaRPr/>
          </a:p>
          <a:p>
            <a:pPr indent="-298450" lvl="0" marL="457200" rtl="0" algn="l">
              <a:spcBef>
                <a:spcPts val="0"/>
              </a:spcBef>
              <a:spcAft>
                <a:spcPts val="0"/>
              </a:spcAft>
              <a:buSzPts val="1100"/>
              <a:buChar char="●"/>
            </a:pPr>
            <a:r>
              <a:rPr lang="en"/>
              <a:t>Display the slide with the Chatter question</a:t>
            </a:r>
            <a:endParaRPr/>
          </a:p>
          <a:p>
            <a:pPr indent="-298450" lvl="0" marL="457200" rtl="0" algn="l">
              <a:spcBef>
                <a:spcPts val="0"/>
              </a:spcBef>
              <a:spcAft>
                <a:spcPts val="0"/>
              </a:spcAft>
              <a:buSzPts val="1100"/>
              <a:buChar char="●"/>
            </a:pPr>
            <a:r>
              <a:rPr lang="en"/>
              <a:t>Remind participants to type their response into chat but WAIT to hit enter</a:t>
            </a:r>
            <a:endParaRPr/>
          </a:p>
          <a:p>
            <a:pPr indent="-298450" lvl="0" marL="457200" rtl="0" algn="l">
              <a:spcBef>
                <a:spcPts val="0"/>
              </a:spcBef>
              <a:spcAft>
                <a:spcPts val="0"/>
              </a:spcAft>
              <a:buSzPts val="1100"/>
              <a:buChar char="●"/>
            </a:pPr>
            <a:r>
              <a:rPr lang="en"/>
              <a:t>Give participants a little time to find their chat window and type a response</a:t>
            </a:r>
            <a:endParaRPr/>
          </a:p>
          <a:p>
            <a:pPr indent="-298450" lvl="0" marL="457200" rtl="0" algn="l">
              <a:spcBef>
                <a:spcPts val="0"/>
              </a:spcBef>
              <a:spcAft>
                <a:spcPts val="0"/>
              </a:spcAft>
              <a:buSzPts val="1100"/>
              <a:buChar char="●"/>
            </a:pPr>
            <a:r>
              <a:rPr lang="en"/>
              <a:t>Give a brief countdown (3, 2, 1, Chat!)</a:t>
            </a:r>
            <a:endParaRPr/>
          </a:p>
          <a:p>
            <a:pPr indent="-298450" lvl="0" marL="457200" rtl="0" algn="l">
              <a:spcBef>
                <a:spcPts val="0"/>
              </a:spcBef>
              <a:spcAft>
                <a:spcPts val="0"/>
              </a:spcAft>
              <a:buSzPts val="1100"/>
              <a:buChar char="●"/>
            </a:pPr>
            <a:r>
              <a:rPr lang="en"/>
              <a:t>As the responses scroll through the chat window, call out a few examples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https://cdn.pixabay.com/photo/2017/01/31/23/06/communicate-2028004_960_720.png</a:t>
            </a:r>
            <a:r>
              <a:rPr i="1" lang="en">
                <a:solidFill>
                  <a:schemeClr val="dk1"/>
                </a:solidFill>
              </a:rPr>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de8f9f374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de8f9f374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597dd7273b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597dd7273b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11fef3c5105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11fef3c5105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00FF00"/>
                </a:highlight>
              </a:rPr>
              <a:t>ONLINE ADAPTATION - Chatter Example</a:t>
            </a:r>
            <a:endParaRPr b="1" u="sng">
              <a:highlight>
                <a:srgbClr val="00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b="1" lang="en">
                <a:highlight>
                  <a:srgbClr val="FFFF00"/>
                </a:highlight>
              </a:rPr>
              <a:t>Chatter Setup</a:t>
            </a:r>
            <a:endParaRPr b="1">
              <a:highlight>
                <a:srgbClr val="FFFF00"/>
              </a:highlight>
            </a:endParaRPr>
          </a:p>
          <a:p>
            <a:pPr indent="-298450" lvl="0" marL="457200" rtl="0" algn="l">
              <a:spcBef>
                <a:spcPts val="0"/>
              </a:spcBef>
              <a:spcAft>
                <a:spcPts val="0"/>
              </a:spcAft>
              <a:buClr>
                <a:srgbClr val="000000"/>
              </a:buClr>
              <a:buSzPts val="1100"/>
              <a:buChar char="●"/>
            </a:pPr>
            <a:r>
              <a:rPr lang="en"/>
              <a:t>Demonstrate how Chatter works with a straightforward question that is easy for participants to answer, but that will provide for a variety of responses</a:t>
            </a:r>
            <a:endParaRPr/>
          </a:p>
          <a:p>
            <a:pPr indent="-298450" lvl="0" marL="457200" rtl="0" algn="l">
              <a:spcBef>
                <a:spcPts val="0"/>
              </a:spcBef>
              <a:spcAft>
                <a:spcPts val="0"/>
              </a:spcAft>
              <a:buClr>
                <a:srgbClr val="000000"/>
              </a:buClr>
              <a:buSzPts val="1100"/>
              <a:buChar char="●"/>
            </a:pPr>
            <a:r>
              <a:rPr lang="en"/>
              <a:t>“Where in the world are you zooming from” is often a good demonstration question, as it gives you a sense of who is participating in the training.</a:t>
            </a:r>
            <a:endParaRPr/>
          </a:p>
          <a:p>
            <a:pPr indent="-298450" lvl="0" marL="457200" rtl="0" algn="l">
              <a:spcBef>
                <a:spcPts val="0"/>
              </a:spcBef>
              <a:spcAft>
                <a:spcPts val="0"/>
              </a:spcAft>
              <a:buClr>
                <a:srgbClr val="000000"/>
              </a:buClr>
              <a:buSzPts val="1100"/>
              <a:buChar char="●"/>
            </a:pPr>
            <a:r>
              <a:rPr lang="en"/>
              <a:t>You may want to ask a different question depending on your audience and what type of information you’d like to know; for example:</a:t>
            </a:r>
            <a:endParaRPr/>
          </a:p>
          <a:p>
            <a:pPr indent="-298450" lvl="1" marL="914400" rtl="0" algn="l">
              <a:spcBef>
                <a:spcPts val="0"/>
              </a:spcBef>
              <a:spcAft>
                <a:spcPts val="0"/>
              </a:spcAft>
              <a:buClr>
                <a:srgbClr val="000000"/>
              </a:buClr>
              <a:buSzPts val="1100"/>
              <a:buChar char="○"/>
            </a:pPr>
            <a:r>
              <a:rPr lang="en"/>
              <a:t>Where do you work or attend school?</a:t>
            </a:r>
            <a:endParaRPr/>
          </a:p>
          <a:p>
            <a:pPr indent="-298450" lvl="1" marL="914400" rtl="0" algn="l">
              <a:spcBef>
                <a:spcPts val="0"/>
              </a:spcBef>
              <a:spcAft>
                <a:spcPts val="0"/>
              </a:spcAft>
              <a:buClr>
                <a:srgbClr val="000000"/>
              </a:buClr>
              <a:buSzPts val="1100"/>
              <a:buChar char="○"/>
            </a:pPr>
            <a:r>
              <a:rPr lang="en"/>
              <a:t>What is your major or area of expertise?</a:t>
            </a:r>
            <a:endParaRPr/>
          </a:p>
          <a:p>
            <a:pPr indent="-298450" lvl="1" marL="914400" rtl="0" algn="l">
              <a:spcBef>
                <a:spcPts val="0"/>
              </a:spcBef>
              <a:spcAft>
                <a:spcPts val="0"/>
              </a:spcAft>
              <a:buClr>
                <a:srgbClr val="000000"/>
              </a:buClr>
              <a:buSzPts val="1100"/>
              <a:buChar char="○"/>
            </a:pPr>
            <a:r>
              <a:rPr lang="en"/>
              <a:t>What is your current professional status? (undergraduate, graduate student, working professional, retiree)</a:t>
            </a:r>
            <a:endParaRPr/>
          </a:p>
          <a:p>
            <a:pPr indent="-298450" lvl="1" marL="914400" rtl="0" algn="l">
              <a:spcBef>
                <a:spcPts val="0"/>
              </a:spcBef>
              <a:spcAft>
                <a:spcPts val="0"/>
              </a:spcAft>
              <a:buClr>
                <a:srgbClr val="000000"/>
              </a:buClr>
              <a:buSzPts val="1100"/>
              <a:buChar char="○"/>
            </a:pPr>
            <a:r>
              <a:rPr lang="en"/>
              <a:t>What is one thing you’re hoping to learn during this training?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Chatter Activity</a:t>
            </a:r>
            <a:endParaRPr/>
          </a:p>
          <a:p>
            <a:pPr indent="-298450" lvl="0" marL="457200" rtl="0" algn="l">
              <a:spcBef>
                <a:spcPts val="0"/>
              </a:spcBef>
              <a:spcAft>
                <a:spcPts val="0"/>
              </a:spcAft>
              <a:buSzPts val="1100"/>
              <a:buChar char="●"/>
            </a:pPr>
            <a:r>
              <a:rPr lang="en"/>
              <a:t>Display the slide with the Chatter question</a:t>
            </a:r>
            <a:endParaRPr/>
          </a:p>
          <a:p>
            <a:pPr indent="-298450" lvl="0" marL="457200" rtl="0" algn="l">
              <a:spcBef>
                <a:spcPts val="0"/>
              </a:spcBef>
              <a:spcAft>
                <a:spcPts val="0"/>
              </a:spcAft>
              <a:buSzPts val="1100"/>
              <a:buChar char="●"/>
            </a:pPr>
            <a:r>
              <a:rPr lang="en"/>
              <a:t>Remind participants to type their response into chat but WAIT to hit enter</a:t>
            </a:r>
            <a:endParaRPr/>
          </a:p>
          <a:p>
            <a:pPr indent="-298450" lvl="0" marL="457200" rtl="0" algn="l">
              <a:spcBef>
                <a:spcPts val="0"/>
              </a:spcBef>
              <a:spcAft>
                <a:spcPts val="0"/>
              </a:spcAft>
              <a:buSzPts val="1100"/>
              <a:buChar char="●"/>
            </a:pPr>
            <a:r>
              <a:rPr lang="en"/>
              <a:t>Give participants a little time to find their chat window and type a response</a:t>
            </a:r>
            <a:endParaRPr/>
          </a:p>
          <a:p>
            <a:pPr indent="-298450" lvl="0" marL="457200" rtl="0" algn="l">
              <a:spcBef>
                <a:spcPts val="0"/>
              </a:spcBef>
              <a:spcAft>
                <a:spcPts val="0"/>
              </a:spcAft>
              <a:buSzPts val="1100"/>
              <a:buChar char="●"/>
            </a:pPr>
            <a:r>
              <a:rPr lang="en"/>
              <a:t>Give a brief countdown (3, 2, 1, Chat!)</a:t>
            </a:r>
            <a:endParaRPr/>
          </a:p>
          <a:p>
            <a:pPr indent="-298450" lvl="0" marL="457200" rtl="0" algn="l">
              <a:spcBef>
                <a:spcPts val="0"/>
              </a:spcBef>
              <a:spcAft>
                <a:spcPts val="0"/>
              </a:spcAft>
              <a:buSzPts val="1100"/>
              <a:buChar char="●"/>
            </a:pPr>
            <a:r>
              <a:rPr lang="en"/>
              <a:t>As the responses scroll through the chat window, call out a few examples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https://cdn.pixabay.com/photo/2017/01/31/23/06/communicate-2028004_960_720.png</a:t>
            </a:r>
            <a:r>
              <a:rPr i="1" lang="en">
                <a:solidFill>
                  <a:schemeClr val="dk1"/>
                </a:solidFill>
              </a:rPr>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de8f9f374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4" name="Google Shape;644;gde8f9f37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1356bbcc1e4_1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0" name="Google Shape;650;g1356bbcc1e4_1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lt1"/>
              </a:buClr>
              <a:buSzPts val="1100"/>
              <a:buFont typeface="Arial"/>
              <a:buNone/>
            </a:pPr>
            <a:r>
              <a:rPr b="1" lang="en">
                <a:solidFill>
                  <a:schemeClr val="dk1"/>
                </a:solidFill>
                <a:highlight>
                  <a:srgbClr val="F7B7F7"/>
                </a:highlight>
              </a:rPr>
              <a:t>NOTE: this is an animated slide.</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Active listening</a:t>
            </a:r>
            <a:endParaRPr b="1">
              <a:solidFill>
                <a:schemeClr val="dk1"/>
              </a:solidFill>
            </a:endParaRPr>
          </a:p>
          <a:p>
            <a:pPr indent="-298450" lvl="0" marL="457200" rtl="0" algn="l">
              <a:spcBef>
                <a:spcPts val="0"/>
              </a:spcBef>
              <a:spcAft>
                <a:spcPts val="0"/>
              </a:spcAft>
              <a:buClr>
                <a:schemeClr val="dk1"/>
              </a:buClr>
              <a:buSzPts val="1100"/>
              <a:buFont typeface="Calibri"/>
              <a:buChar char="●"/>
            </a:pPr>
            <a:r>
              <a:rPr lang="en">
                <a:solidFill>
                  <a:schemeClr val="dk1"/>
                </a:solidFill>
              </a:rPr>
              <a:t>Active Listening is a process of paying close attention both to the words that the speaker is using and to their body language</a:t>
            </a:r>
            <a:endParaRPr>
              <a:solidFill>
                <a:schemeClr val="dk1"/>
              </a:solidFill>
            </a:endParaRPr>
          </a:p>
          <a:p>
            <a:pPr indent="-298450" lvl="0" marL="457200" rtl="0" algn="l">
              <a:spcBef>
                <a:spcPts val="0"/>
              </a:spcBef>
              <a:spcAft>
                <a:spcPts val="0"/>
              </a:spcAft>
              <a:buClr>
                <a:schemeClr val="dk1"/>
              </a:buClr>
              <a:buSzPts val="1100"/>
              <a:buFont typeface="Calibri"/>
              <a:buChar char="●"/>
            </a:pPr>
            <a:r>
              <a:rPr lang="en">
                <a:solidFill>
                  <a:schemeClr val="dk1"/>
                </a:solidFill>
              </a:rPr>
              <a:t>Reflect back to the speaker what you heard, using “I” statements</a:t>
            </a:r>
            <a:endParaRPr>
              <a:solidFill>
                <a:schemeClr val="dk1"/>
              </a:solidFill>
            </a:endParaRPr>
          </a:p>
          <a:p>
            <a:pPr indent="-298450" lvl="1" marL="914400" rtl="0" algn="l">
              <a:spcBef>
                <a:spcPts val="0"/>
              </a:spcBef>
              <a:spcAft>
                <a:spcPts val="0"/>
              </a:spcAft>
              <a:buClr>
                <a:schemeClr val="dk1"/>
              </a:buClr>
              <a:buSzPts val="1100"/>
              <a:buFont typeface="Calibri"/>
              <a:buChar char="○"/>
            </a:pPr>
            <a:r>
              <a:rPr lang="en">
                <a:solidFill>
                  <a:schemeClr val="dk1"/>
                </a:solidFill>
              </a:rPr>
              <a:t>This framework allows the speaker to clarify misunderstandings without becoming defensive</a:t>
            </a:r>
            <a:endParaRPr>
              <a:solidFill>
                <a:schemeClr val="dk1"/>
              </a:solidFill>
            </a:endParaRPr>
          </a:p>
          <a:p>
            <a:pPr indent="-298450" lvl="1" marL="914400" rtl="0" algn="l">
              <a:spcBef>
                <a:spcPts val="0"/>
              </a:spcBef>
              <a:spcAft>
                <a:spcPts val="0"/>
              </a:spcAft>
              <a:buClr>
                <a:schemeClr val="dk1"/>
              </a:buClr>
              <a:buSzPts val="1100"/>
              <a:buFont typeface="Calibri"/>
              <a:buChar char="○"/>
            </a:pPr>
            <a:r>
              <a:rPr lang="en">
                <a:solidFill>
                  <a:schemeClr val="dk1"/>
                </a:solidFill>
              </a:rPr>
              <a:t>“I” misunderstood is easier to accept than “you” told me the wrong thing!</a:t>
            </a:r>
            <a:endParaRPr>
              <a:solidFill>
                <a:schemeClr val="dk1"/>
              </a:solidFill>
            </a:endParaRPr>
          </a:p>
          <a:p>
            <a:pPr indent="-298450" lvl="0" marL="457200" rtl="0" algn="l">
              <a:spcBef>
                <a:spcPts val="0"/>
              </a:spcBef>
              <a:spcAft>
                <a:spcPts val="0"/>
              </a:spcAft>
              <a:buClr>
                <a:schemeClr val="dk1"/>
              </a:buClr>
              <a:buSzPts val="1100"/>
              <a:buFont typeface="Calibri"/>
              <a:buChar char="●"/>
            </a:pPr>
            <a:r>
              <a:rPr lang="en">
                <a:solidFill>
                  <a:schemeClr val="dk1"/>
                </a:solidFill>
              </a:rPr>
              <a:t>If there are strong emotions, acknowledge them without making a judgement</a:t>
            </a:r>
            <a:endParaRPr>
              <a:solidFill>
                <a:schemeClr val="dk1"/>
              </a:solidFill>
            </a:endParaRPr>
          </a:p>
          <a:p>
            <a:pPr indent="-298450" lvl="1" marL="914400" rtl="0" algn="l">
              <a:spcBef>
                <a:spcPts val="0"/>
              </a:spcBef>
              <a:spcAft>
                <a:spcPts val="0"/>
              </a:spcAft>
              <a:buClr>
                <a:schemeClr val="dk1"/>
              </a:buClr>
              <a:buSzPts val="1100"/>
              <a:buFont typeface="Calibri"/>
              <a:buChar char="○"/>
            </a:pPr>
            <a:r>
              <a:rPr lang="en">
                <a:solidFill>
                  <a:schemeClr val="dk1"/>
                </a:solidFill>
              </a:rPr>
              <a:t>It is critical to acknowledge feelings, even though our tendency might be to ignore them and try to continue the conversation as if the speaker is completely calm</a:t>
            </a:r>
            <a:endParaRPr>
              <a:solidFill>
                <a:schemeClr val="dk1"/>
              </a:solidFill>
            </a:endParaRPr>
          </a:p>
          <a:p>
            <a:pPr indent="-298450" lvl="1" marL="914400" rtl="0" algn="l">
              <a:spcBef>
                <a:spcPts val="0"/>
              </a:spcBef>
              <a:spcAft>
                <a:spcPts val="0"/>
              </a:spcAft>
              <a:buClr>
                <a:schemeClr val="dk1"/>
              </a:buClr>
              <a:buSzPts val="1100"/>
              <a:buFont typeface="Calibri"/>
              <a:buChar char="○"/>
            </a:pPr>
            <a:r>
              <a:rPr lang="en">
                <a:solidFill>
                  <a:schemeClr val="dk1"/>
                </a:solidFill>
              </a:rPr>
              <a:t>When we ignore others’ feelings, we send a message that they are not important or that we don’t care how they feel</a:t>
            </a:r>
            <a:endParaRPr>
              <a:solidFill>
                <a:schemeClr val="dk1"/>
              </a:solidFill>
            </a:endParaRPr>
          </a:p>
          <a:p>
            <a:pPr indent="-298450" lvl="1" marL="914400" rtl="0" algn="l">
              <a:spcBef>
                <a:spcPts val="0"/>
              </a:spcBef>
              <a:spcAft>
                <a:spcPts val="0"/>
              </a:spcAft>
              <a:buClr>
                <a:schemeClr val="dk1"/>
              </a:buClr>
              <a:buSzPts val="1100"/>
              <a:buFont typeface="Calibri"/>
              <a:buChar char="○"/>
            </a:pPr>
            <a:r>
              <a:rPr lang="en">
                <a:solidFill>
                  <a:schemeClr val="dk1"/>
                </a:solidFill>
              </a:rPr>
              <a:t>When we acknowledge others’ feelings, we let them know that we are paying attention and understand that this is difficult for them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https://cdn.pixabay.com/photo/2013/07/12/17/13/sitting-151824__480.png</a:t>
            </a:r>
            <a:r>
              <a:rPr i="1" lang="en">
                <a:solidFill>
                  <a:schemeClr val="dk1"/>
                </a:solidFill>
              </a:rPr>
              <a:t>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1362bb01c3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1362bb01c3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THIS SLIDE MUST BE INCLUDED IN YOUR PRESENTATION, and the text must be included in any handouts or materials you provide to participants.</a:t>
            </a:r>
            <a:endParaRPr b="1"/>
          </a:p>
          <a:p>
            <a:pPr indent="-298450" lvl="0" marL="457200" rtl="0" algn="l">
              <a:spcBef>
                <a:spcPts val="0"/>
              </a:spcBef>
              <a:spcAft>
                <a:spcPts val="0"/>
              </a:spcAft>
              <a:buSzPts val="1100"/>
              <a:buChar char="●"/>
            </a:pPr>
            <a:r>
              <a:rPr lang="en"/>
              <a:t>It is important to acknowledge the people and organizations that contributed to the success of the CyberAmbassador project</a:t>
            </a:r>
            <a:endParaRPr/>
          </a:p>
          <a:p>
            <a:pPr indent="-298450" lvl="0" marL="457200" rtl="0" algn="l">
              <a:spcBef>
                <a:spcPts val="0"/>
              </a:spcBef>
              <a:spcAft>
                <a:spcPts val="0"/>
              </a:spcAft>
              <a:buSzPts val="1100"/>
              <a:buChar char="●"/>
            </a:pPr>
            <a:r>
              <a:rPr lang="en"/>
              <a:t>You do not need to review this slide in detail with participants; it is sufficient to note that this program was developed with support from the National Science Foundation and many individuals and organizations</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1356bbcc1e4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Reducing jargon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the Speaker, our first tool for communicating about complexity is </a:t>
            </a:r>
            <a:r>
              <a:rPr b="1" lang="en">
                <a:solidFill>
                  <a:schemeClr val="dk1"/>
                </a:solidFill>
              </a:rPr>
              <a:t>Reducing Jargon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Before you speak, consider what might be considered jargon within your explanation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Is your listener trained in or familiar with the subject matter or content area?</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Do you share a language and culture with the listener?</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Is the listener an expert in this area?</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Once you’ve identified potential jargon, choose whether to explain or eliminate it</a:t>
            </a:r>
            <a:endParaRPr>
              <a:solidFill>
                <a:schemeClr val="dk1"/>
              </a:solidFill>
            </a:endParaRPr>
          </a:p>
          <a:p>
            <a:pPr indent="-298450" lvl="1" marL="914400" rtl="0" algn="l">
              <a:spcBef>
                <a:spcPts val="0"/>
              </a:spcBef>
              <a:spcAft>
                <a:spcPts val="0"/>
              </a:spcAft>
              <a:buClr>
                <a:schemeClr val="dk1"/>
              </a:buClr>
              <a:buSzPts val="1100"/>
              <a:buChar char="○"/>
            </a:pPr>
            <a:r>
              <a:rPr b="1" lang="en">
                <a:solidFill>
                  <a:schemeClr val="dk1"/>
                </a:solidFill>
              </a:rPr>
              <a:t>Explain the jargon </a:t>
            </a:r>
            <a:r>
              <a:rPr lang="en">
                <a:solidFill>
                  <a:schemeClr val="dk1"/>
                </a:solidFill>
              </a:rPr>
              <a:t>when understanding is essential to solving the problem</a:t>
            </a:r>
            <a:endParaRPr>
              <a:solidFill>
                <a:schemeClr val="dk1"/>
              </a:solidFill>
            </a:endParaRPr>
          </a:p>
          <a:p>
            <a:pPr indent="-298450" lvl="1" marL="914400" rtl="0" algn="l">
              <a:spcBef>
                <a:spcPts val="0"/>
              </a:spcBef>
              <a:spcAft>
                <a:spcPts val="0"/>
              </a:spcAft>
              <a:buClr>
                <a:schemeClr val="dk1"/>
              </a:buClr>
              <a:buSzPts val="1100"/>
              <a:buChar char="○"/>
            </a:pPr>
            <a:r>
              <a:rPr b="1" lang="en">
                <a:solidFill>
                  <a:schemeClr val="dk1"/>
                </a:solidFill>
              </a:rPr>
              <a:t>Eliminate the jargon</a:t>
            </a:r>
            <a:r>
              <a:rPr lang="en">
                <a:solidFill>
                  <a:schemeClr val="dk1"/>
                </a:solidFill>
              </a:rPr>
              <a:t> when it is not essential to solving the problem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FACILITATION NOTE</a:t>
            </a:r>
            <a:r>
              <a:rPr b="1" lang="en">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brief video may be helpful background information, or might be appropriate to incorporate into the training in some contexts: </a:t>
            </a:r>
            <a:r>
              <a:rPr lang="en" u="sng">
                <a:solidFill>
                  <a:schemeClr val="dk1"/>
                </a:solidFill>
                <a:hlinkClick r:id="rId2">
                  <a:extLst>
                    <a:ext uri="{A12FA001-AC4F-418D-AE19-62706E023703}">
                      <ahyp:hlinkClr val="tx"/>
                    </a:ext>
                  </a:extLst>
                </a:hlinkClick>
              </a:rPr>
              <a:t>https://www.youtube.com/watch?v=uAfj9Xq9SiQ</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3"/>
              </a:rPr>
              <a:t>https://cdn.pixabay.com/photo/2013/07/12/19/21/crooner-154618__340.png</a:t>
            </a:r>
            <a:r>
              <a:rPr i="1" lang="en">
                <a:solidFill>
                  <a:schemeClr val="dk1"/>
                </a:solidFill>
              </a:rPr>
              <a:t> </a:t>
            </a:r>
            <a:endParaRPr>
              <a:solidFill>
                <a:schemeClr val="dk1"/>
              </a:solidFill>
            </a:endParaRPr>
          </a:p>
        </p:txBody>
      </p:sp>
      <p:sp>
        <p:nvSpPr>
          <p:cNvPr id="660" name="Google Shape;660;g1356bbcc1e4_1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11fef3c5105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11fef3c5105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00FF00"/>
                </a:highlight>
              </a:rPr>
              <a:t>ONLINE ADAPTATION - Chatter Example</a:t>
            </a:r>
            <a:endParaRPr b="1" u="sng">
              <a:highlight>
                <a:srgbClr val="00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b="1" lang="en">
                <a:highlight>
                  <a:srgbClr val="FFFF00"/>
                </a:highlight>
              </a:rPr>
              <a:t>Chatter Setup</a:t>
            </a:r>
            <a:endParaRPr b="1">
              <a:highlight>
                <a:srgbClr val="FFFF00"/>
              </a:highlight>
            </a:endParaRPr>
          </a:p>
          <a:p>
            <a:pPr indent="-298450" lvl="0" marL="457200" rtl="0" algn="l">
              <a:spcBef>
                <a:spcPts val="0"/>
              </a:spcBef>
              <a:spcAft>
                <a:spcPts val="0"/>
              </a:spcAft>
              <a:buClr>
                <a:srgbClr val="000000"/>
              </a:buClr>
              <a:buSzPts val="1100"/>
              <a:buChar char="●"/>
            </a:pPr>
            <a:r>
              <a:rPr lang="en"/>
              <a:t>Demonstrate how Chatter works with a straightforward question that is easy for participants to answer, but that will provide for a variety of responses</a:t>
            </a:r>
            <a:endParaRPr/>
          </a:p>
          <a:p>
            <a:pPr indent="-298450" lvl="0" marL="457200" rtl="0" algn="l">
              <a:spcBef>
                <a:spcPts val="0"/>
              </a:spcBef>
              <a:spcAft>
                <a:spcPts val="0"/>
              </a:spcAft>
              <a:buClr>
                <a:srgbClr val="000000"/>
              </a:buClr>
              <a:buSzPts val="1100"/>
              <a:buChar char="●"/>
            </a:pPr>
            <a:r>
              <a:rPr lang="en"/>
              <a:t>“Where in the world are you zooming from” is often a good demonstration question, as it gives you a sense of who is participating in the training.</a:t>
            </a:r>
            <a:endParaRPr/>
          </a:p>
          <a:p>
            <a:pPr indent="-298450" lvl="0" marL="457200" rtl="0" algn="l">
              <a:spcBef>
                <a:spcPts val="0"/>
              </a:spcBef>
              <a:spcAft>
                <a:spcPts val="0"/>
              </a:spcAft>
              <a:buClr>
                <a:srgbClr val="000000"/>
              </a:buClr>
              <a:buSzPts val="1100"/>
              <a:buChar char="●"/>
            </a:pPr>
            <a:r>
              <a:rPr lang="en"/>
              <a:t>You may want to ask a different question depending on your audience and what type of information you’d like to know; for example:</a:t>
            </a:r>
            <a:endParaRPr/>
          </a:p>
          <a:p>
            <a:pPr indent="-298450" lvl="1" marL="914400" rtl="0" algn="l">
              <a:spcBef>
                <a:spcPts val="0"/>
              </a:spcBef>
              <a:spcAft>
                <a:spcPts val="0"/>
              </a:spcAft>
              <a:buClr>
                <a:srgbClr val="000000"/>
              </a:buClr>
              <a:buSzPts val="1100"/>
              <a:buChar char="○"/>
            </a:pPr>
            <a:r>
              <a:rPr lang="en"/>
              <a:t>Where do you work or attend school?</a:t>
            </a:r>
            <a:endParaRPr/>
          </a:p>
          <a:p>
            <a:pPr indent="-298450" lvl="1" marL="914400" rtl="0" algn="l">
              <a:spcBef>
                <a:spcPts val="0"/>
              </a:spcBef>
              <a:spcAft>
                <a:spcPts val="0"/>
              </a:spcAft>
              <a:buClr>
                <a:srgbClr val="000000"/>
              </a:buClr>
              <a:buSzPts val="1100"/>
              <a:buChar char="○"/>
            </a:pPr>
            <a:r>
              <a:rPr lang="en"/>
              <a:t>What is your major or area of expertise?</a:t>
            </a:r>
            <a:endParaRPr/>
          </a:p>
          <a:p>
            <a:pPr indent="-298450" lvl="1" marL="914400" rtl="0" algn="l">
              <a:spcBef>
                <a:spcPts val="0"/>
              </a:spcBef>
              <a:spcAft>
                <a:spcPts val="0"/>
              </a:spcAft>
              <a:buClr>
                <a:srgbClr val="000000"/>
              </a:buClr>
              <a:buSzPts val="1100"/>
              <a:buChar char="○"/>
            </a:pPr>
            <a:r>
              <a:rPr lang="en"/>
              <a:t>What is your current professional status? (undergraduate, graduate student, working professional, retiree)</a:t>
            </a:r>
            <a:endParaRPr/>
          </a:p>
          <a:p>
            <a:pPr indent="-298450" lvl="1" marL="914400" rtl="0" algn="l">
              <a:spcBef>
                <a:spcPts val="0"/>
              </a:spcBef>
              <a:spcAft>
                <a:spcPts val="0"/>
              </a:spcAft>
              <a:buClr>
                <a:srgbClr val="000000"/>
              </a:buClr>
              <a:buSzPts val="1100"/>
              <a:buChar char="○"/>
            </a:pPr>
            <a:r>
              <a:rPr lang="en"/>
              <a:t>What is one thing you’re hoping to learn during this training?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Chatter Activity</a:t>
            </a:r>
            <a:endParaRPr/>
          </a:p>
          <a:p>
            <a:pPr indent="-298450" lvl="0" marL="457200" rtl="0" algn="l">
              <a:spcBef>
                <a:spcPts val="0"/>
              </a:spcBef>
              <a:spcAft>
                <a:spcPts val="0"/>
              </a:spcAft>
              <a:buSzPts val="1100"/>
              <a:buChar char="●"/>
            </a:pPr>
            <a:r>
              <a:rPr lang="en"/>
              <a:t>Display the slide with the Chatter question</a:t>
            </a:r>
            <a:endParaRPr/>
          </a:p>
          <a:p>
            <a:pPr indent="-298450" lvl="0" marL="457200" rtl="0" algn="l">
              <a:spcBef>
                <a:spcPts val="0"/>
              </a:spcBef>
              <a:spcAft>
                <a:spcPts val="0"/>
              </a:spcAft>
              <a:buSzPts val="1100"/>
              <a:buChar char="●"/>
            </a:pPr>
            <a:r>
              <a:rPr lang="en"/>
              <a:t>Remind participants to type their response into chat but WAIT to hit enter</a:t>
            </a:r>
            <a:endParaRPr/>
          </a:p>
          <a:p>
            <a:pPr indent="-298450" lvl="0" marL="457200" rtl="0" algn="l">
              <a:spcBef>
                <a:spcPts val="0"/>
              </a:spcBef>
              <a:spcAft>
                <a:spcPts val="0"/>
              </a:spcAft>
              <a:buSzPts val="1100"/>
              <a:buChar char="●"/>
            </a:pPr>
            <a:r>
              <a:rPr lang="en"/>
              <a:t>Give participants a little time to find their chat window and type a response</a:t>
            </a:r>
            <a:endParaRPr/>
          </a:p>
          <a:p>
            <a:pPr indent="-298450" lvl="0" marL="457200" rtl="0" algn="l">
              <a:spcBef>
                <a:spcPts val="0"/>
              </a:spcBef>
              <a:spcAft>
                <a:spcPts val="0"/>
              </a:spcAft>
              <a:buSzPts val="1100"/>
              <a:buChar char="●"/>
            </a:pPr>
            <a:r>
              <a:rPr lang="en"/>
              <a:t>Give a brief countdown (3, 2, 1, Chat!)</a:t>
            </a:r>
            <a:endParaRPr/>
          </a:p>
          <a:p>
            <a:pPr indent="-298450" lvl="0" marL="457200" rtl="0" algn="l">
              <a:spcBef>
                <a:spcPts val="0"/>
              </a:spcBef>
              <a:spcAft>
                <a:spcPts val="0"/>
              </a:spcAft>
              <a:buSzPts val="1100"/>
              <a:buChar char="●"/>
            </a:pPr>
            <a:r>
              <a:rPr lang="en"/>
              <a:t>As the responses scroll through the chat window, call out a few examples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https://cdn.pixabay.com/photo/2017/01/31/23/06/communicate-2028004_960_720.png</a:t>
            </a:r>
            <a:r>
              <a:rPr i="1" lang="en">
                <a:solidFill>
                  <a:schemeClr val="dk1"/>
                </a:solidFill>
              </a:rPr>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de9acabb27_1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gde9acabb27_1_1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de9acabb27_1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gde9acabb27_1_1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11fef3c5105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11fef3c5105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00FF00"/>
                </a:highlight>
              </a:rPr>
              <a:t>ONLINE ADAPTATION - Chatter Example</a:t>
            </a:r>
            <a:endParaRPr b="1" u="sng">
              <a:highlight>
                <a:srgbClr val="00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b="1" lang="en">
                <a:highlight>
                  <a:srgbClr val="FFFF00"/>
                </a:highlight>
              </a:rPr>
              <a:t>Chatter Setup</a:t>
            </a:r>
            <a:endParaRPr b="1">
              <a:highlight>
                <a:srgbClr val="FFFF00"/>
              </a:highlight>
            </a:endParaRPr>
          </a:p>
          <a:p>
            <a:pPr indent="-298450" lvl="0" marL="457200" rtl="0" algn="l">
              <a:spcBef>
                <a:spcPts val="0"/>
              </a:spcBef>
              <a:spcAft>
                <a:spcPts val="0"/>
              </a:spcAft>
              <a:buClr>
                <a:srgbClr val="000000"/>
              </a:buClr>
              <a:buSzPts val="1100"/>
              <a:buChar char="●"/>
            </a:pPr>
            <a:r>
              <a:rPr lang="en"/>
              <a:t>Demonstrate how Chatter works with a straightforward question that is easy for participants to answer, but that will provide for a variety of responses</a:t>
            </a:r>
            <a:endParaRPr/>
          </a:p>
          <a:p>
            <a:pPr indent="-298450" lvl="0" marL="457200" rtl="0" algn="l">
              <a:spcBef>
                <a:spcPts val="0"/>
              </a:spcBef>
              <a:spcAft>
                <a:spcPts val="0"/>
              </a:spcAft>
              <a:buClr>
                <a:srgbClr val="000000"/>
              </a:buClr>
              <a:buSzPts val="1100"/>
              <a:buChar char="●"/>
            </a:pPr>
            <a:r>
              <a:rPr lang="en"/>
              <a:t>“Where in the world are you zooming from” is often a good demonstration question, as it gives you a sense of who is participating in the training.</a:t>
            </a:r>
            <a:endParaRPr/>
          </a:p>
          <a:p>
            <a:pPr indent="-298450" lvl="0" marL="457200" rtl="0" algn="l">
              <a:spcBef>
                <a:spcPts val="0"/>
              </a:spcBef>
              <a:spcAft>
                <a:spcPts val="0"/>
              </a:spcAft>
              <a:buClr>
                <a:srgbClr val="000000"/>
              </a:buClr>
              <a:buSzPts val="1100"/>
              <a:buChar char="●"/>
            </a:pPr>
            <a:r>
              <a:rPr lang="en"/>
              <a:t>You may want to ask a different question depending on your audience and what type of information you’d like to know; for example:</a:t>
            </a:r>
            <a:endParaRPr/>
          </a:p>
          <a:p>
            <a:pPr indent="-298450" lvl="1" marL="914400" rtl="0" algn="l">
              <a:spcBef>
                <a:spcPts val="0"/>
              </a:spcBef>
              <a:spcAft>
                <a:spcPts val="0"/>
              </a:spcAft>
              <a:buClr>
                <a:srgbClr val="000000"/>
              </a:buClr>
              <a:buSzPts val="1100"/>
              <a:buChar char="○"/>
            </a:pPr>
            <a:r>
              <a:rPr lang="en"/>
              <a:t>Where do you work or attend school?</a:t>
            </a:r>
            <a:endParaRPr/>
          </a:p>
          <a:p>
            <a:pPr indent="-298450" lvl="1" marL="914400" rtl="0" algn="l">
              <a:spcBef>
                <a:spcPts val="0"/>
              </a:spcBef>
              <a:spcAft>
                <a:spcPts val="0"/>
              </a:spcAft>
              <a:buClr>
                <a:srgbClr val="000000"/>
              </a:buClr>
              <a:buSzPts val="1100"/>
              <a:buChar char="○"/>
            </a:pPr>
            <a:r>
              <a:rPr lang="en"/>
              <a:t>What is your major or area of expertise?</a:t>
            </a:r>
            <a:endParaRPr/>
          </a:p>
          <a:p>
            <a:pPr indent="-298450" lvl="1" marL="914400" rtl="0" algn="l">
              <a:spcBef>
                <a:spcPts val="0"/>
              </a:spcBef>
              <a:spcAft>
                <a:spcPts val="0"/>
              </a:spcAft>
              <a:buClr>
                <a:srgbClr val="000000"/>
              </a:buClr>
              <a:buSzPts val="1100"/>
              <a:buChar char="○"/>
            </a:pPr>
            <a:r>
              <a:rPr lang="en"/>
              <a:t>What is your current professional status? (undergraduate, graduate student, working professional, retiree)</a:t>
            </a:r>
            <a:endParaRPr/>
          </a:p>
          <a:p>
            <a:pPr indent="-298450" lvl="1" marL="914400" rtl="0" algn="l">
              <a:spcBef>
                <a:spcPts val="0"/>
              </a:spcBef>
              <a:spcAft>
                <a:spcPts val="0"/>
              </a:spcAft>
              <a:buClr>
                <a:srgbClr val="000000"/>
              </a:buClr>
              <a:buSzPts val="1100"/>
              <a:buChar char="○"/>
            </a:pPr>
            <a:r>
              <a:rPr lang="en"/>
              <a:t>What is one thing you’re hoping to learn during this training?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Chatter Activity</a:t>
            </a:r>
            <a:endParaRPr/>
          </a:p>
          <a:p>
            <a:pPr indent="-298450" lvl="0" marL="457200" rtl="0" algn="l">
              <a:spcBef>
                <a:spcPts val="0"/>
              </a:spcBef>
              <a:spcAft>
                <a:spcPts val="0"/>
              </a:spcAft>
              <a:buSzPts val="1100"/>
              <a:buChar char="●"/>
            </a:pPr>
            <a:r>
              <a:rPr lang="en"/>
              <a:t>Display the slide with the Chatter question</a:t>
            </a:r>
            <a:endParaRPr/>
          </a:p>
          <a:p>
            <a:pPr indent="-298450" lvl="0" marL="457200" rtl="0" algn="l">
              <a:spcBef>
                <a:spcPts val="0"/>
              </a:spcBef>
              <a:spcAft>
                <a:spcPts val="0"/>
              </a:spcAft>
              <a:buSzPts val="1100"/>
              <a:buChar char="●"/>
            </a:pPr>
            <a:r>
              <a:rPr lang="en"/>
              <a:t>Remind participants to type their response into chat but WAIT to hit enter</a:t>
            </a:r>
            <a:endParaRPr/>
          </a:p>
          <a:p>
            <a:pPr indent="-298450" lvl="0" marL="457200" rtl="0" algn="l">
              <a:spcBef>
                <a:spcPts val="0"/>
              </a:spcBef>
              <a:spcAft>
                <a:spcPts val="0"/>
              </a:spcAft>
              <a:buSzPts val="1100"/>
              <a:buChar char="●"/>
            </a:pPr>
            <a:r>
              <a:rPr lang="en"/>
              <a:t>Give participants a little time to find their chat window and type a response</a:t>
            </a:r>
            <a:endParaRPr/>
          </a:p>
          <a:p>
            <a:pPr indent="-298450" lvl="0" marL="457200" rtl="0" algn="l">
              <a:spcBef>
                <a:spcPts val="0"/>
              </a:spcBef>
              <a:spcAft>
                <a:spcPts val="0"/>
              </a:spcAft>
              <a:buSzPts val="1100"/>
              <a:buChar char="●"/>
            </a:pPr>
            <a:r>
              <a:rPr lang="en"/>
              <a:t>Give a brief countdown (3, 2, 1, Chat!)</a:t>
            </a:r>
            <a:endParaRPr/>
          </a:p>
          <a:p>
            <a:pPr indent="-298450" lvl="0" marL="457200" rtl="0" algn="l">
              <a:spcBef>
                <a:spcPts val="0"/>
              </a:spcBef>
              <a:spcAft>
                <a:spcPts val="0"/>
              </a:spcAft>
              <a:buSzPts val="1100"/>
              <a:buChar char="●"/>
            </a:pPr>
            <a:r>
              <a:rPr lang="en"/>
              <a:t>As the responses scroll through the chat window, call out a few examples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https://cdn.pixabay.com/photo/2017/01/31/23/06/communicate-2028004_960_720.png</a:t>
            </a:r>
            <a:r>
              <a:rPr i="1" lang="en">
                <a:solidFill>
                  <a:schemeClr val="dk1"/>
                </a:solidFill>
              </a:rPr>
              <a: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de8f9f374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de8f9f374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135128a836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3" name="Google Shape;703;g135128a836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de9acabb27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de9acabb27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Always -  Action items and follow up!</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11fef3c510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11fef3c510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1348daed75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1" name="Google Shape;721;g1348daed75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1362bb01c36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1362bb01c36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Briefly explain the history of the CyberAmbassadors project</a:t>
            </a:r>
            <a:endParaRPr b="1"/>
          </a:p>
          <a:p>
            <a:pPr indent="-298450" lvl="0" marL="457200" rtl="0" algn="l">
              <a:spcBef>
                <a:spcPts val="0"/>
              </a:spcBef>
              <a:spcAft>
                <a:spcPts val="0"/>
              </a:spcAft>
              <a:buSzPts val="1100"/>
              <a:buChar char="●"/>
            </a:pPr>
            <a:r>
              <a:rPr lang="en"/>
              <a:t>The CyberAmbassador project was funded by the National Science Foundation (NSF) as a CyberInfrastructure (CI) training grant</a:t>
            </a:r>
            <a:endParaRPr/>
          </a:p>
          <a:p>
            <a:pPr indent="-298450" lvl="0" marL="457200" rtl="0" algn="l">
              <a:spcBef>
                <a:spcPts val="0"/>
              </a:spcBef>
              <a:spcAft>
                <a:spcPts val="0"/>
              </a:spcAft>
              <a:buSzPts val="1100"/>
              <a:buChar char="●"/>
            </a:pPr>
            <a:r>
              <a:rPr lang="en"/>
              <a:t>The original goal of the project was to develop professional skills training for CI Professionals, who are individuals with expertise in supercomputers and related technologies</a:t>
            </a:r>
            <a:endParaRPr/>
          </a:p>
          <a:p>
            <a:pPr indent="-298450" lvl="0" marL="457200" rtl="0" algn="l">
              <a:spcBef>
                <a:spcPts val="0"/>
              </a:spcBef>
              <a:spcAft>
                <a:spcPts val="0"/>
              </a:spcAft>
              <a:buSzPts val="1100"/>
              <a:buChar char="●"/>
            </a:pPr>
            <a:r>
              <a:rPr lang="en"/>
              <a:t>The expanded program is designed to help students, faculty, staff and professionals in STEM develop professional skills for success in interdisciplinary work</a:t>
            </a:r>
            <a:endParaRPr/>
          </a:p>
          <a:p>
            <a:pPr indent="-298450" lvl="0" marL="457200" rtl="0" algn="l">
              <a:spcBef>
                <a:spcPts val="0"/>
              </a:spcBef>
              <a:spcAft>
                <a:spcPts val="0"/>
              </a:spcAft>
              <a:buSzPts val="1100"/>
              <a:buChar char="●"/>
            </a:pPr>
            <a:r>
              <a:rPr lang="en"/>
              <a:t>CyberAmbassador program facilitators are volunteers, typically with a STEM background, who have been trained to present these materials</a:t>
            </a:r>
            <a:endParaRPr/>
          </a:p>
          <a:p>
            <a:pPr indent="-298450" lvl="0" marL="457200" rtl="0" algn="l">
              <a:spcBef>
                <a:spcPts val="0"/>
              </a:spcBef>
              <a:spcAft>
                <a:spcPts val="0"/>
              </a:spcAft>
              <a:buSzPts val="1100"/>
              <a:buChar char="●"/>
            </a:pPr>
            <a:r>
              <a:rPr lang="en"/>
              <a:t>Participants who are interested in learning more about becoming a facilitator can note that in the evaluation at the end of this session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135128a8366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6" name="Google Shape;726;g135128a836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11fef3c510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11fef3c510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1348daed75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1348daed75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135128a836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135128a836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11fef3c510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2" name="Google Shape;752;g11fef3c510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1348daed75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1348daed75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135128a836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3" name="Google Shape;763;g135128a836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11fef3c510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11fef3c510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135128a836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7" name="Google Shape;777;g135128a836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11fef3c5105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5" name="Google Shape;785;g11fef3c510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1362bb01c36_1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5" name="Google Shape;515;g1362bb01c36_1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Program History</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CyberAmbassador program is a collaborative effort with national partners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original grant proposal was developed with support from a number of training and professional associations, with major contributions from: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Campus Champions. A group of 400+ CI Professionals at 200+ US colleges, universities, and other research-focused institutions, who focus on helping researchers use research computing, including large scale and high end computing.</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Tau Beta Pi. The Engineering Honor Society offers an Engineering Futures Professional Development that relies on volunteer facilitators to provide professional skills training to hundreds of engineering students and professionals annually.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Additional support came from a range of organizations, training programs, and institutions who assisted with curriculum development, shared evaluation resources, hosted pilot trainings, helped to advertise the CyberAmbassador program, etc.</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(You don’t need to explain the following to participants, but the information is provided in case you are curious about all the logos.)</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NRMN and CIMER</a:t>
            </a:r>
            <a:r>
              <a:rPr lang="en">
                <a:solidFill>
                  <a:schemeClr val="dk1"/>
                </a:solidFill>
              </a:rPr>
              <a:t>. These national consortiums develop and provide evidence-based training to improve research mentoring, particularly in STEM (science, technology, engineering, math).</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The Carpentries</a:t>
            </a:r>
            <a:r>
              <a:rPr lang="en">
                <a:solidFill>
                  <a:schemeClr val="dk1"/>
                </a:solidFill>
              </a:rPr>
              <a:t>. This community of instructors, trainers, maintainers, helpers, and supporters share a mission to teach foundational computational and data science skills to researchers.</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XSEDE</a:t>
            </a:r>
            <a:r>
              <a:rPr lang="en">
                <a:solidFill>
                  <a:schemeClr val="dk1"/>
                </a:solidFill>
              </a:rPr>
              <a:t>. This single, virtual system allows scientists to interactively share computing resources, data and expertise. People around the world use these resources and services — things like supercomputers, collections of data and new tools — to improve our planet.</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ACI-REF</a:t>
            </a:r>
            <a:r>
              <a:rPr lang="en">
                <a:solidFill>
                  <a:schemeClr val="dk1"/>
                </a:solidFill>
              </a:rPr>
              <a:t>. The Advanced Cyberinfrastructure (ACI) Research and Education Facilitators (ACI-REFs) program brings professional and technical skills training to a broad audience of CI Professionals.</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CarCC.org</a:t>
            </a:r>
            <a:r>
              <a:rPr lang="en">
                <a:solidFill>
                  <a:schemeClr val="dk1"/>
                </a:solidFill>
              </a:rPr>
              <a:t>. This consortium focuses on advancing research and education through a national network of campus research computing infrastructures.</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ResearchROC</a:t>
            </a:r>
            <a:r>
              <a:rPr lang="en">
                <a:solidFill>
                  <a:schemeClr val="dk1"/>
                </a:solidFill>
              </a:rPr>
              <a:t>. NSF funded project to provide cybersecurity for the nations’s greatest research by making scientific computing resilient to cyberattacks and capable of supporting trustworthy, productive research.</a:t>
            </a:r>
            <a:endParaRPr>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1348daed75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1" name="Google Shape;791;g1348daed75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135d555539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6" name="Google Shape;796;g135d555539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1348daed75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4" name="Google Shape;804;g1348daed75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11fef3c5105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0" name="Google Shape;810;g11fef3c5105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00FF00"/>
                </a:highlight>
              </a:rPr>
              <a:t>ONLINE ADAPTATION - Chatter Example</a:t>
            </a:r>
            <a:endParaRPr b="1" u="sng">
              <a:highlight>
                <a:srgbClr val="00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b="1" lang="en">
                <a:highlight>
                  <a:srgbClr val="FFFF00"/>
                </a:highlight>
              </a:rPr>
              <a:t>Chatter Setup</a:t>
            </a:r>
            <a:endParaRPr b="1">
              <a:highlight>
                <a:srgbClr val="FFFF00"/>
              </a:highlight>
            </a:endParaRPr>
          </a:p>
          <a:p>
            <a:pPr indent="-298450" lvl="0" marL="457200" rtl="0" algn="l">
              <a:spcBef>
                <a:spcPts val="0"/>
              </a:spcBef>
              <a:spcAft>
                <a:spcPts val="0"/>
              </a:spcAft>
              <a:buClr>
                <a:srgbClr val="000000"/>
              </a:buClr>
              <a:buSzPts val="1100"/>
              <a:buChar char="●"/>
            </a:pPr>
            <a:r>
              <a:rPr lang="en"/>
              <a:t>Demonstrate how Chatter works with a straightforward question that is easy for participants to answer, but that will provide for a variety of responses</a:t>
            </a:r>
            <a:endParaRPr/>
          </a:p>
          <a:p>
            <a:pPr indent="-298450" lvl="0" marL="457200" rtl="0" algn="l">
              <a:spcBef>
                <a:spcPts val="0"/>
              </a:spcBef>
              <a:spcAft>
                <a:spcPts val="0"/>
              </a:spcAft>
              <a:buClr>
                <a:srgbClr val="000000"/>
              </a:buClr>
              <a:buSzPts val="1100"/>
              <a:buChar char="●"/>
            </a:pPr>
            <a:r>
              <a:rPr lang="en"/>
              <a:t>“Where in the world are you zooming from” is often a good demonstration question, as it gives you a sense of who is participating in the training.</a:t>
            </a:r>
            <a:endParaRPr/>
          </a:p>
          <a:p>
            <a:pPr indent="-298450" lvl="0" marL="457200" rtl="0" algn="l">
              <a:spcBef>
                <a:spcPts val="0"/>
              </a:spcBef>
              <a:spcAft>
                <a:spcPts val="0"/>
              </a:spcAft>
              <a:buClr>
                <a:srgbClr val="000000"/>
              </a:buClr>
              <a:buSzPts val="1100"/>
              <a:buChar char="●"/>
            </a:pPr>
            <a:r>
              <a:rPr lang="en"/>
              <a:t>You may want to ask a different question depending on your audience and what type of information you’d like to know; for example:</a:t>
            </a:r>
            <a:endParaRPr/>
          </a:p>
          <a:p>
            <a:pPr indent="-298450" lvl="1" marL="914400" rtl="0" algn="l">
              <a:spcBef>
                <a:spcPts val="0"/>
              </a:spcBef>
              <a:spcAft>
                <a:spcPts val="0"/>
              </a:spcAft>
              <a:buClr>
                <a:srgbClr val="000000"/>
              </a:buClr>
              <a:buSzPts val="1100"/>
              <a:buChar char="○"/>
            </a:pPr>
            <a:r>
              <a:rPr lang="en"/>
              <a:t>Where do you work or attend school?</a:t>
            </a:r>
            <a:endParaRPr/>
          </a:p>
          <a:p>
            <a:pPr indent="-298450" lvl="1" marL="914400" rtl="0" algn="l">
              <a:spcBef>
                <a:spcPts val="0"/>
              </a:spcBef>
              <a:spcAft>
                <a:spcPts val="0"/>
              </a:spcAft>
              <a:buClr>
                <a:srgbClr val="000000"/>
              </a:buClr>
              <a:buSzPts val="1100"/>
              <a:buChar char="○"/>
            </a:pPr>
            <a:r>
              <a:rPr lang="en"/>
              <a:t>What is your major or area of expertise?</a:t>
            </a:r>
            <a:endParaRPr/>
          </a:p>
          <a:p>
            <a:pPr indent="-298450" lvl="1" marL="914400" rtl="0" algn="l">
              <a:spcBef>
                <a:spcPts val="0"/>
              </a:spcBef>
              <a:spcAft>
                <a:spcPts val="0"/>
              </a:spcAft>
              <a:buClr>
                <a:srgbClr val="000000"/>
              </a:buClr>
              <a:buSzPts val="1100"/>
              <a:buChar char="○"/>
            </a:pPr>
            <a:r>
              <a:rPr lang="en"/>
              <a:t>What is your current professional status? (undergraduate, graduate student, working professional, retiree)</a:t>
            </a:r>
            <a:endParaRPr/>
          </a:p>
          <a:p>
            <a:pPr indent="-298450" lvl="1" marL="914400" rtl="0" algn="l">
              <a:spcBef>
                <a:spcPts val="0"/>
              </a:spcBef>
              <a:spcAft>
                <a:spcPts val="0"/>
              </a:spcAft>
              <a:buClr>
                <a:srgbClr val="000000"/>
              </a:buClr>
              <a:buSzPts val="1100"/>
              <a:buChar char="○"/>
            </a:pPr>
            <a:r>
              <a:rPr lang="en"/>
              <a:t>What is one thing you’re hoping to learn during this training?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Chatter Activity</a:t>
            </a:r>
            <a:endParaRPr/>
          </a:p>
          <a:p>
            <a:pPr indent="-298450" lvl="0" marL="457200" rtl="0" algn="l">
              <a:spcBef>
                <a:spcPts val="0"/>
              </a:spcBef>
              <a:spcAft>
                <a:spcPts val="0"/>
              </a:spcAft>
              <a:buSzPts val="1100"/>
              <a:buChar char="●"/>
            </a:pPr>
            <a:r>
              <a:rPr lang="en"/>
              <a:t>Display the slide with the Chatter question</a:t>
            </a:r>
            <a:endParaRPr/>
          </a:p>
          <a:p>
            <a:pPr indent="-298450" lvl="0" marL="457200" rtl="0" algn="l">
              <a:spcBef>
                <a:spcPts val="0"/>
              </a:spcBef>
              <a:spcAft>
                <a:spcPts val="0"/>
              </a:spcAft>
              <a:buSzPts val="1100"/>
              <a:buChar char="●"/>
            </a:pPr>
            <a:r>
              <a:rPr lang="en"/>
              <a:t>Remind participants to type their response into chat but WAIT to hit enter</a:t>
            </a:r>
            <a:endParaRPr/>
          </a:p>
          <a:p>
            <a:pPr indent="-298450" lvl="0" marL="457200" rtl="0" algn="l">
              <a:spcBef>
                <a:spcPts val="0"/>
              </a:spcBef>
              <a:spcAft>
                <a:spcPts val="0"/>
              </a:spcAft>
              <a:buSzPts val="1100"/>
              <a:buChar char="●"/>
            </a:pPr>
            <a:r>
              <a:rPr lang="en"/>
              <a:t>Give participants a little time to find their chat window and type a response</a:t>
            </a:r>
            <a:endParaRPr/>
          </a:p>
          <a:p>
            <a:pPr indent="-298450" lvl="0" marL="457200" rtl="0" algn="l">
              <a:spcBef>
                <a:spcPts val="0"/>
              </a:spcBef>
              <a:spcAft>
                <a:spcPts val="0"/>
              </a:spcAft>
              <a:buSzPts val="1100"/>
              <a:buChar char="●"/>
            </a:pPr>
            <a:r>
              <a:rPr lang="en"/>
              <a:t>Give a brief countdown (3, 2, 1, Chat!)</a:t>
            </a:r>
            <a:endParaRPr/>
          </a:p>
          <a:p>
            <a:pPr indent="-298450" lvl="0" marL="457200" rtl="0" algn="l">
              <a:spcBef>
                <a:spcPts val="0"/>
              </a:spcBef>
              <a:spcAft>
                <a:spcPts val="0"/>
              </a:spcAft>
              <a:buSzPts val="1100"/>
              <a:buChar char="●"/>
            </a:pPr>
            <a:r>
              <a:rPr lang="en"/>
              <a:t>As the responses scroll through the chat window, call out a few examples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https://cdn.pixabay.com/photo/2017/01/31/23/06/communicate-2028004_960_720.png</a:t>
            </a:r>
            <a:r>
              <a:rPr i="1" lang="en">
                <a:solidFill>
                  <a:schemeClr val="dk1"/>
                </a:solidFill>
              </a:rPr>
              <a:t>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1365031a2b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1365031a2b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1348daed75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1348daed75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C0791B"/>
              </a:buClr>
              <a:buSzPts val="1100"/>
              <a:buFont typeface="Arial"/>
              <a:buNone/>
            </a:pPr>
            <a:r>
              <a:rPr b="1" lang="en">
                <a:highlight>
                  <a:srgbClr val="FFFF00"/>
                </a:highlight>
              </a:rPr>
              <a:t>PREPARATION: </a:t>
            </a:r>
            <a:r>
              <a:rPr lang="en">
                <a:highlight>
                  <a:srgbClr val="FFFF00"/>
                </a:highlight>
              </a:rPr>
              <a:t>you may want to highlight in the slide the content areas that you are covering in this training</a:t>
            </a:r>
            <a:endParaRPr b="1">
              <a:highlight>
                <a:srgbClr val="FF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b="1" lang="en"/>
              <a:t>Curriculum Overview</a:t>
            </a:r>
            <a:endParaRPr b="1"/>
          </a:p>
          <a:p>
            <a:pPr indent="-298450" lvl="0" marL="457200" rtl="0" algn="l">
              <a:spcBef>
                <a:spcPts val="0"/>
              </a:spcBef>
              <a:spcAft>
                <a:spcPts val="0"/>
              </a:spcAft>
              <a:buSzPts val="1100"/>
              <a:buChar char="●"/>
            </a:pPr>
            <a:r>
              <a:rPr lang="en"/>
              <a:t>The CyberAmbassador curriculum is highly modular and can be easily adapted for different audiences (students, professionals, engineers, scientists, business, etc.)</a:t>
            </a:r>
            <a:endParaRPr/>
          </a:p>
          <a:p>
            <a:pPr indent="-298450" lvl="1" marL="914400" rtl="0" algn="l">
              <a:spcBef>
                <a:spcPts val="0"/>
              </a:spcBef>
              <a:spcAft>
                <a:spcPts val="0"/>
              </a:spcAft>
              <a:buSzPts val="1100"/>
              <a:buChar char="○"/>
            </a:pPr>
            <a:r>
              <a:rPr lang="en"/>
              <a:t>There are three modules in the communications section (First Contact, Let’s Talk, It’s Complicated)</a:t>
            </a:r>
            <a:endParaRPr/>
          </a:p>
          <a:p>
            <a:pPr indent="-298450" lvl="1" marL="914400" rtl="0" algn="l">
              <a:spcBef>
                <a:spcPts val="0"/>
              </a:spcBef>
              <a:spcAft>
                <a:spcPts val="0"/>
              </a:spcAft>
              <a:buSzPts val="1100"/>
              <a:buChar char="○"/>
            </a:pPr>
            <a:r>
              <a:rPr lang="en"/>
              <a:t>There are three modules in the teamwork section (Teaming Up, Speaking Up, Leveling Up)</a:t>
            </a:r>
            <a:endParaRPr/>
          </a:p>
          <a:p>
            <a:pPr indent="-298450" lvl="1" marL="914400" rtl="0" algn="l">
              <a:spcBef>
                <a:spcPts val="0"/>
              </a:spcBef>
              <a:spcAft>
                <a:spcPts val="0"/>
              </a:spcAft>
              <a:buSzPts val="1100"/>
              <a:buChar char="○"/>
            </a:pPr>
            <a:r>
              <a:rPr lang="en"/>
              <a:t>There are three modules in the leadership section (Leading the Team, Leading the Change, Leading with Principles)</a:t>
            </a:r>
            <a:endParaRPr/>
          </a:p>
          <a:p>
            <a:pPr indent="-298450" lvl="0" marL="457200" rtl="0" algn="l">
              <a:spcBef>
                <a:spcPts val="0"/>
              </a:spcBef>
              <a:spcAft>
                <a:spcPts val="0"/>
              </a:spcAft>
              <a:buSzPts val="1100"/>
              <a:buChar char="●"/>
            </a:pPr>
            <a:r>
              <a:rPr lang="en"/>
              <a:t>The sessions can be completed in any order; however, there is a logical progression of skills in the curriculum design</a:t>
            </a:r>
            <a:endParaRPr/>
          </a:p>
          <a:p>
            <a:pPr indent="-298450" lvl="1" marL="914400" rtl="0" algn="l">
              <a:spcBef>
                <a:spcPts val="0"/>
              </a:spcBef>
              <a:spcAft>
                <a:spcPts val="0"/>
              </a:spcAft>
              <a:buSzPts val="1100"/>
              <a:buChar char="○"/>
            </a:pPr>
            <a:r>
              <a:rPr lang="en"/>
              <a:t>The Communications modules focus primarily on communications between two people</a:t>
            </a:r>
            <a:endParaRPr/>
          </a:p>
          <a:p>
            <a:pPr indent="-298450" lvl="1" marL="914400" rtl="0" algn="l">
              <a:spcBef>
                <a:spcPts val="0"/>
              </a:spcBef>
              <a:spcAft>
                <a:spcPts val="0"/>
              </a:spcAft>
              <a:buSzPts val="1100"/>
              <a:buChar char="○"/>
            </a:pPr>
            <a:r>
              <a:rPr lang="en"/>
              <a:t>The Teamwork modules focus primarily on communicating and working effectively in groups of people</a:t>
            </a:r>
            <a:endParaRPr/>
          </a:p>
          <a:p>
            <a:pPr indent="-298450" lvl="1" marL="914400" rtl="0" algn="l">
              <a:spcBef>
                <a:spcPts val="0"/>
              </a:spcBef>
              <a:spcAft>
                <a:spcPts val="0"/>
              </a:spcAft>
              <a:buSzPts val="1100"/>
              <a:buChar char="○"/>
            </a:pPr>
            <a:r>
              <a:rPr lang="en"/>
              <a:t>The Leadership modules focus primarily on building skills that can be used to improve both individual and group interactions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1362bb01c36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1362bb01c36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C0791B"/>
              </a:buClr>
              <a:buSzPts val="1100"/>
              <a:buFont typeface="Arial"/>
              <a:buNone/>
            </a:pPr>
            <a:r>
              <a:rPr b="1" lang="en">
                <a:highlight>
                  <a:srgbClr val="FFFF00"/>
                </a:highlight>
              </a:rPr>
              <a:t>PREPARATION: </a:t>
            </a:r>
            <a:r>
              <a:rPr lang="en">
                <a:highlight>
                  <a:srgbClr val="FFFF00"/>
                </a:highlight>
              </a:rPr>
              <a:t>you may want to highlight in the slide the content areas that you are covering in this training</a:t>
            </a:r>
            <a:endParaRPr b="1">
              <a:highlight>
                <a:srgbClr val="FF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b="1" lang="en"/>
              <a:t>Curriculum Overview</a:t>
            </a:r>
            <a:endParaRPr b="1"/>
          </a:p>
          <a:p>
            <a:pPr indent="-298450" lvl="0" marL="457200" rtl="0" algn="l">
              <a:spcBef>
                <a:spcPts val="0"/>
              </a:spcBef>
              <a:spcAft>
                <a:spcPts val="0"/>
              </a:spcAft>
              <a:buSzPts val="1100"/>
              <a:buChar char="●"/>
            </a:pPr>
            <a:r>
              <a:rPr lang="en"/>
              <a:t>The CyberAmbassador curriculum is highly modular and can be easily adapted for different audiences (students, professionals, engineers, scientists, business, etc.)</a:t>
            </a:r>
            <a:endParaRPr/>
          </a:p>
          <a:p>
            <a:pPr indent="-298450" lvl="1" marL="914400" rtl="0" algn="l">
              <a:spcBef>
                <a:spcPts val="0"/>
              </a:spcBef>
              <a:spcAft>
                <a:spcPts val="0"/>
              </a:spcAft>
              <a:buSzPts val="1100"/>
              <a:buChar char="○"/>
            </a:pPr>
            <a:r>
              <a:rPr lang="en"/>
              <a:t>There are three modules in the communications section (First Contact, Let’s Talk, It’s Complicated)</a:t>
            </a:r>
            <a:endParaRPr/>
          </a:p>
          <a:p>
            <a:pPr indent="-298450" lvl="1" marL="914400" rtl="0" algn="l">
              <a:spcBef>
                <a:spcPts val="0"/>
              </a:spcBef>
              <a:spcAft>
                <a:spcPts val="0"/>
              </a:spcAft>
              <a:buSzPts val="1100"/>
              <a:buChar char="○"/>
            </a:pPr>
            <a:r>
              <a:rPr lang="en"/>
              <a:t>There are three modules in the teamwork section (Teaming Up, Speaking Up, Leveling Up)</a:t>
            </a:r>
            <a:endParaRPr/>
          </a:p>
          <a:p>
            <a:pPr indent="-298450" lvl="1" marL="914400" rtl="0" algn="l">
              <a:spcBef>
                <a:spcPts val="0"/>
              </a:spcBef>
              <a:spcAft>
                <a:spcPts val="0"/>
              </a:spcAft>
              <a:buSzPts val="1100"/>
              <a:buChar char="○"/>
            </a:pPr>
            <a:r>
              <a:rPr lang="en"/>
              <a:t>There are three modules in the leadership section (Leading the Team, Leading the Change, Leading with Principles)</a:t>
            </a:r>
            <a:endParaRPr/>
          </a:p>
          <a:p>
            <a:pPr indent="-298450" lvl="0" marL="457200" rtl="0" algn="l">
              <a:spcBef>
                <a:spcPts val="0"/>
              </a:spcBef>
              <a:spcAft>
                <a:spcPts val="0"/>
              </a:spcAft>
              <a:buSzPts val="1100"/>
              <a:buChar char="●"/>
            </a:pPr>
            <a:r>
              <a:rPr lang="en"/>
              <a:t>The sessions can be completed in any order; however, there is a logical progression of skills in the curriculum design</a:t>
            </a:r>
            <a:endParaRPr/>
          </a:p>
          <a:p>
            <a:pPr indent="-298450" lvl="1" marL="914400" rtl="0" algn="l">
              <a:spcBef>
                <a:spcPts val="0"/>
              </a:spcBef>
              <a:spcAft>
                <a:spcPts val="0"/>
              </a:spcAft>
              <a:buSzPts val="1100"/>
              <a:buChar char="○"/>
            </a:pPr>
            <a:r>
              <a:rPr lang="en"/>
              <a:t>The Communications modules focus primarily on communications between two people</a:t>
            </a:r>
            <a:endParaRPr/>
          </a:p>
          <a:p>
            <a:pPr indent="-298450" lvl="1" marL="914400" rtl="0" algn="l">
              <a:spcBef>
                <a:spcPts val="0"/>
              </a:spcBef>
              <a:spcAft>
                <a:spcPts val="0"/>
              </a:spcAft>
              <a:buSzPts val="1100"/>
              <a:buChar char="○"/>
            </a:pPr>
            <a:r>
              <a:rPr lang="en"/>
              <a:t>The Teamwork modules focus primarily on communicating and working effectively in groups of people</a:t>
            </a:r>
            <a:endParaRPr/>
          </a:p>
          <a:p>
            <a:pPr indent="-298450" lvl="1" marL="914400" rtl="0" algn="l">
              <a:spcBef>
                <a:spcPts val="0"/>
              </a:spcBef>
              <a:spcAft>
                <a:spcPts val="0"/>
              </a:spcAft>
              <a:buSzPts val="1100"/>
              <a:buChar char="○"/>
            </a:pPr>
            <a:r>
              <a:rPr lang="en"/>
              <a:t>The Leadership modules focus primarily on building skills that can be used to improve both individual and group interactions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1348daed750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1348daed75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Quick plug,  this summer we will be conducting multiple virtual training sessions for all nine modules as well as three train-the-trainers workshops to train instructors on how to use the open source curriculum.   All the events are free and I would be happy to give you more information if you are interested. Please don’t hesitate to contact me.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1362bb01c36_1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4" name="Google Shape;574;g1362bb01c36_1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Best Practices in STEM Education</a:t>
            </a:r>
            <a:endParaRPr b="1"/>
          </a:p>
          <a:p>
            <a:pPr indent="-298450" lvl="0" marL="457200" rtl="0" algn="l">
              <a:lnSpc>
                <a:spcPct val="100000"/>
              </a:lnSpc>
              <a:spcBef>
                <a:spcPts val="0"/>
              </a:spcBef>
              <a:spcAft>
                <a:spcPts val="0"/>
              </a:spcAft>
              <a:buSzPts val="1100"/>
              <a:buChar char="●"/>
            </a:pPr>
            <a:r>
              <a:rPr lang="en"/>
              <a:t>The CyberAmbassador curriculum was designed using best practices in STEM (science, technology, engineering, math) education</a:t>
            </a:r>
            <a:endParaRPr/>
          </a:p>
          <a:p>
            <a:pPr indent="-298450" lvl="0" marL="457200" rtl="0" algn="l">
              <a:lnSpc>
                <a:spcPct val="100000"/>
              </a:lnSpc>
              <a:spcBef>
                <a:spcPts val="0"/>
              </a:spcBef>
              <a:spcAft>
                <a:spcPts val="0"/>
              </a:spcAft>
              <a:buSzPts val="1100"/>
              <a:buChar char="●"/>
            </a:pPr>
            <a:r>
              <a:rPr lang="en"/>
              <a:t>The program is designed to support active learning in STEM contexts</a:t>
            </a:r>
            <a:endParaRPr/>
          </a:p>
          <a:p>
            <a:pPr indent="-298450" lvl="0" marL="457200" rtl="0" algn="l">
              <a:spcBef>
                <a:spcPts val="0"/>
              </a:spcBef>
              <a:spcAft>
                <a:spcPts val="0"/>
              </a:spcAft>
              <a:buClr>
                <a:schemeClr val="dk1"/>
              </a:buClr>
              <a:buSzPts val="1100"/>
              <a:buChar char="●"/>
            </a:pPr>
            <a:r>
              <a:rPr lang="en">
                <a:solidFill>
                  <a:schemeClr val="dk1"/>
                </a:solidFill>
              </a:rPr>
              <a:t>There is a great deal of good educational research that indicates that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It is possible to teach effective professional skills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There are tools (algorithms) that can be used to improve communication, teamwork and leadership skills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Activities like role playing or rehearsal can strengthen professional skills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Practice is most effective in context, which is why we customize this training for different audiences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FACILITATION NOTE: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don’t need to explain the following to participants, but the information is provided in case you are curious about the pedagogy.</a:t>
            </a:r>
            <a:endParaRPr>
              <a:solidFill>
                <a:schemeClr val="dk1"/>
              </a:solidFill>
            </a:endParaRPr>
          </a:p>
          <a:p>
            <a:pPr indent="-298450" lvl="0" marL="457200" rtl="0" algn="l">
              <a:lnSpc>
                <a:spcPct val="100000"/>
              </a:lnSpc>
              <a:spcBef>
                <a:spcPts val="0"/>
              </a:spcBef>
              <a:spcAft>
                <a:spcPts val="0"/>
              </a:spcAft>
              <a:buSzPts val="1100"/>
              <a:buChar char="●"/>
            </a:pPr>
            <a:r>
              <a:rPr lang="en"/>
              <a:t>The CyberAmbassador curriculum is rooted in two complementary pedagogical approaches (i.e., theories of education or learning) called constructivism and socioculturism</a:t>
            </a:r>
            <a:endParaRPr/>
          </a:p>
          <a:p>
            <a:pPr indent="-298450" lvl="1" marL="914400" rtl="0" algn="l">
              <a:lnSpc>
                <a:spcPct val="100000"/>
              </a:lnSpc>
              <a:spcBef>
                <a:spcPts val="0"/>
              </a:spcBef>
              <a:spcAft>
                <a:spcPts val="0"/>
              </a:spcAft>
              <a:buSzPts val="1100"/>
              <a:buChar char="○"/>
            </a:pPr>
            <a:r>
              <a:rPr lang="en"/>
              <a:t>The main idea is that learning is an active process and is best accomplished in the context of the learners</a:t>
            </a:r>
            <a:endParaRPr/>
          </a:p>
          <a:p>
            <a:pPr indent="-298450" lvl="1" marL="914400" rtl="0" algn="l">
              <a:lnSpc>
                <a:spcPct val="100000"/>
              </a:lnSpc>
              <a:spcBef>
                <a:spcPts val="0"/>
              </a:spcBef>
              <a:spcAft>
                <a:spcPts val="0"/>
              </a:spcAft>
              <a:buSzPts val="1100"/>
              <a:buChar char="○"/>
            </a:pPr>
            <a:r>
              <a:rPr lang="en"/>
              <a:t>This is why we choose learning activities that match the participants (e.g., taking examples from STEM vs. Business)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defaa9673b_1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defaa9673b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Briefly explain the history of the CyberAmbassadors project</a:t>
            </a:r>
            <a:endParaRPr b="1"/>
          </a:p>
          <a:p>
            <a:pPr indent="-298450" lvl="0" marL="457200" rtl="0" algn="l">
              <a:spcBef>
                <a:spcPts val="0"/>
              </a:spcBef>
              <a:spcAft>
                <a:spcPts val="0"/>
              </a:spcAft>
              <a:buSzPts val="1100"/>
              <a:buChar char="●"/>
            </a:pPr>
            <a:r>
              <a:rPr lang="en"/>
              <a:t>The CyberAmbassador project was funded by the National Science Foundation (NSF) as a CyberInfrastructure (CI) training grant</a:t>
            </a:r>
            <a:endParaRPr/>
          </a:p>
          <a:p>
            <a:pPr indent="-298450" lvl="0" marL="457200" rtl="0" algn="l">
              <a:spcBef>
                <a:spcPts val="0"/>
              </a:spcBef>
              <a:spcAft>
                <a:spcPts val="0"/>
              </a:spcAft>
              <a:buSzPts val="1100"/>
              <a:buChar char="●"/>
            </a:pPr>
            <a:r>
              <a:rPr lang="en"/>
              <a:t>The original goal of the project was to develop professional skills training for CI Professionals, who are individuals with expertise in supercomputers and related technologies</a:t>
            </a:r>
            <a:endParaRPr/>
          </a:p>
          <a:p>
            <a:pPr indent="-298450" lvl="0" marL="457200" rtl="0" algn="l">
              <a:spcBef>
                <a:spcPts val="0"/>
              </a:spcBef>
              <a:spcAft>
                <a:spcPts val="0"/>
              </a:spcAft>
              <a:buSzPts val="1100"/>
              <a:buChar char="●"/>
            </a:pPr>
            <a:r>
              <a:rPr lang="en"/>
              <a:t>The expanded program is designed to help </a:t>
            </a:r>
            <a:r>
              <a:rPr lang="en"/>
              <a:t>students</a:t>
            </a:r>
            <a:r>
              <a:rPr lang="en"/>
              <a:t>, faculty, staff and professionals in STEM develop professional skills for success in interdisciplinary work</a:t>
            </a:r>
            <a:endParaRPr/>
          </a:p>
          <a:p>
            <a:pPr indent="-298450" lvl="0" marL="457200" rtl="0" algn="l">
              <a:spcBef>
                <a:spcPts val="0"/>
              </a:spcBef>
              <a:spcAft>
                <a:spcPts val="0"/>
              </a:spcAft>
              <a:buSzPts val="1100"/>
              <a:buChar char="●"/>
            </a:pPr>
            <a:r>
              <a:rPr lang="en"/>
              <a:t>CyberAmbassador program facilitators are volunteers, typically with a STEM background, who have been trained to present these materials</a:t>
            </a:r>
            <a:endParaRPr/>
          </a:p>
          <a:p>
            <a:pPr indent="-298450" lvl="0" marL="457200" rtl="0" algn="l">
              <a:spcBef>
                <a:spcPts val="0"/>
              </a:spcBef>
              <a:spcAft>
                <a:spcPts val="0"/>
              </a:spcAft>
              <a:buSzPts val="1100"/>
              <a:buChar char="●"/>
            </a:pPr>
            <a:r>
              <a:rPr lang="en"/>
              <a:t>Participants who are interested in learning more about becoming a facilitator can note that in the evaluation at the end of this session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3" name="Shape 273"/>
        <p:cNvGrpSpPr/>
        <p:nvPr/>
      </p:nvGrpSpPr>
      <p:grpSpPr>
        <a:xfrm>
          <a:off x="0" y="0"/>
          <a:ext cx="0" cy="0"/>
          <a:chOff x="0" y="0"/>
          <a:chExt cx="0" cy="0"/>
        </a:xfrm>
      </p:grpSpPr>
      <p:sp>
        <p:nvSpPr>
          <p:cNvPr id="274" name="Google Shape;274;p13"/>
          <p:cNvSpPr txBox="1"/>
          <p:nvPr>
            <p:ph type="title"/>
          </p:nvPr>
        </p:nvSpPr>
        <p:spPr>
          <a:xfrm>
            <a:off x="1028701" y="514352"/>
            <a:ext cx="7200900" cy="1114500"/>
          </a:xfrm>
          <a:prstGeom prst="rect">
            <a:avLst/>
          </a:prstGeom>
          <a:noFill/>
          <a:ln>
            <a:noFill/>
          </a:ln>
        </p:spPr>
        <p:txBody>
          <a:bodyPr anchorCtr="0" anchor="t" bIns="45700" lIns="91425" spcFirstLastPara="1" rIns="91425" wrap="square" tIns="45700">
            <a:noAutofit/>
          </a:bodyPr>
          <a:lstStyle>
            <a:lvl1pPr lvl="0" rtl="0" algn="l">
              <a:lnSpc>
                <a:spcPct val="89000"/>
              </a:lnSpc>
              <a:spcBef>
                <a:spcPts val="0"/>
              </a:spcBef>
              <a:spcAft>
                <a:spcPts val="0"/>
              </a:spcAft>
              <a:buClr>
                <a:schemeClr val="dk2"/>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5" name="Google Shape;275;p13"/>
          <p:cNvSpPr txBox="1"/>
          <p:nvPr>
            <p:ph idx="1" type="body"/>
          </p:nvPr>
        </p:nvSpPr>
        <p:spPr>
          <a:xfrm>
            <a:off x="1028701" y="1714500"/>
            <a:ext cx="7200900" cy="2685900"/>
          </a:xfrm>
          <a:prstGeom prst="rect">
            <a:avLst/>
          </a:prstGeom>
          <a:noFill/>
          <a:ln>
            <a:noFill/>
          </a:ln>
        </p:spPr>
        <p:txBody>
          <a:bodyPr anchorCtr="0" anchor="t" bIns="45700" lIns="91425" spcFirstLastPara="1" rIns="91425" wrap="square" tIns="45700">
            <a:noAutofit/>
          </a:bodyPr>
          <a:lstStyle>
            <a:lvl1pPr indent="-342900" lvl="0" marL="457200" rtl="0" algn="l">
              <a:lnSpc>
                <a:spcPct val="94000"/>
              </a:lnSpc>
              <a:spcBef>
                <a:spcPts val="750"/>
              </a:spcBef>
              <a:spcAft>
                <a:spcPts val="0"/>
              </a:spcAft>
              <a:buClr>
                <a:schemeClr val="dk2"/>
              </a:buClr>
              <a:buSzPts val="1800"/>
              <a:buChar char="●"/>
              <a:defRPr/>
            </a:lvl1pPr>
            <a:lvl2pPr indent="-342900" lvl="1" marL="914400" rtl="0" algn="l">
              <a:lnSpc>
                <a:spcPct val="94000"/>
              </a:lnSpc>
              <a:spcBef>
                <a:spcPts val="375"/>
              </a:spcBef>
              <a:spcAft>
                <a:spcPts val="0"/>
              </a:spcAft>
              <a:buClr>
                <a:schemeClr val="dk2"/>
              </a:buClr>
              <a:buSzPts val="1800"/>
              <a:buChar char="○"/>
              <a:defRPr/>
            </a:lvl2pPr>
            <a:lvl3pPr indent="-342900" lvl="2" marL="1371600" rtl="0" algn="l">
              <a:lnSpc>
                <a:spcPct val="94000"/>
              </a:lnSpc>
              <a:spcBef>
                <a:spcPts val="375"/>
              </a:spcBef>
              <a:spcAft>
                <a:spcPts val="0"/>
              </a:spcAft>
              <a:buClr>
                <a:schemeClr val="dk2"/>
              </a:buClr>
              <a:buSzPts val="1800"/>
              <a:buChar char="■"/>
              <a:defRPr/>
            </a:lvl3pPr>
            <a:lvl4pPr indent="-342900" lvl="3" marL="1828800" rtl="0" algn="l">
              <a:lnSpc>
                <a:spcPct val="94000"/>
              </a:lnSpc>
              <a:spcBef>
                <a:spcPts val="375"/>
              </a:spcBef>
              <a:spcAft>
                <a:spcPts val="0"/>
              </a:spcAft>
              <a:buClr>
                <a:schemeClr val="dk2"/>
              </a:buClr>
              <a:buSzPts val="1800"/>
              <a:buChar char="●"/>
              <a:defRPr/>
            </a:lvl4pPr>
            <a:lvl5pPr indent="-342900" lvl="4" marL="2286000" rtl="0" algn="l">
              <a:lnSpc>
                <a:spcPct val="94000"/>
              </a:lnSpc>
              <a:spcBef>
                <a:spcPts val="375"/>
              </a:spcBef>
              <a:spcAft>
                <a:spcPts val="0"/>
              </a:spcAft>
              <a:buClr>
                <a:schemeClr val="dk2"/>
              </a:buClr>
              <a:buSzPts val="1800"/>
              <a:buChar char="○"/>
              <a:defRPr/>
            </a:lvl5pPr>
            <a:lvl6pPr indent="-342900" lvl="5" marL="2743200" rtl="0" algn="l">
              <a:lnSpc>
                <a:spcPct val="94000"/>
              </a:lnSpc>
              <a:spcBef>
                <a:spcPts val="375"/>
              </a:spcBef>
              <a:spcAft>
                <a:spcPts val="0"/>
              </a:spcAft>
              <a:buClr>
                <a:schemeClr val="dk2"/>
              </a:buClr>
              <a:buSzPts val="1800"/>
              <a:buChar char="■"/>
              <a:defRPr/>
            </a:lvl6pPr>
            <a:lvl7pPr indent="-342900" lvl="6" marL="3200400" rtl="0" algn="l">
              <a:lnSpc>
                <a:spcPct val="94000"/>
              </a:lnSpc>
              <a:spcBef>
                <a:spcPts val="375"/>
              </a:spcBef>
              <a:spcAft>
                <a:spcPts val="0"/>
              </a:spcAft>
              <a:buClr>
                <a:schemeClr val="dk2"/>
              </a:buClr>
              <a:buSzPts val="1800"/>
              <a:buChar char="●"/>
              <a:defRPr/>
            </a:lvl7pPr>
            <a:lvl8pPr indent="-342900" lvl="7" marL="3657600" rtl="0" algn="l">
              <a:lnSpc>
                <a:spcPct val="94000"/>
              </a:lnSpc>
              <a:spcBef>
                <a:spcPts val="375"/>
              </a:spcBef>
              <a:spcAft>
                <a:spcPts val="0"/>
              </a:spcAft>
              <a:buClr>
                <a:schemeClr val="dk2"/>
              </a:buClr>
              <a:buSzPts val="1800"/>
              <a:buChar char="○"/>
              <a:defRPr/>
            </a:lvl8pPr>
            <a:lvl9pPr indent="-342900" lvl="8" marL="4114800" rtl="0" algn="l">
              <a:lnSpc>
                <a:spcPct val="94000"/>
              </a:lnSpc>
              <a:spcBef>
                <a:spcPts val="375"/>
              </a:spcBef>
              <a:spcAft>
                <a:spcPts val="150"/>
              </a:spcAft>
              <a:buClr>
                <a:schemeClr val="dk2"/>
              </a:buClr>
              <a:buSzPts val="1800"/>
              <a:buChar char="■"/>
              <a:defRPr/>
            </a:lvl9pPr>
          </a:lstStyle>
          <a:p/>
        </p:txBody>
      </p:sp>
      <p:sp>
        <p:nvSpPr>
          <p:cNvPr id="276" name="Google Shape;276;p13"/>
          <p:cNvSpPr txBox="1"/>
          <p:nvPr>
            <p:ph idx="10" type="dt"/>
          </p:nvPr>
        </p:nvSpPr>
        <p:spPr>
          <a:xfrm>
            <a:off x="1042988" y="4840041"/>
            <a:ext cx="903300" cy="303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7" name="Google Shape;277;p13"/>
          <p:cNvSpPr txBox="1"/>
          <p:nvPr>
            <p:ph idx="11" type="ftr"/>
          </p:nvPr>
        </p:nvSpPr>
        <p:spPr>
          <a:xfrm>
            <a:off x="2170175" y="4840041"/>
            <a:ext cx="4710600" cy="303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8" name="Google Shape;278;p13"/>
          <p:cNvSpPr txBox="1"/>
          <p:nvPr>
            <p:ph idx="12" type="sldNum"/>
          </p:nvPr>
        </p:nvSpPr>
        <p:spPr>
          <a:xfrm>
            <a:off x="7104553" y="4840041"/>
            <a:ext cx="1197300" cy="3036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283" name="Shape 283"/>
        <p:cNvGrpSpPr/>
        <p:nvPr/>
      </p:nvGrpSpPr>
      <p:grpSpPr>
        <a:xfrm>
          <a:off x="0" y="0"/>
          <a:ext cx="0" cy="0"/>
          <a:chOff x="0" y="0"/>
          <a:chExt cx="0" cy="0"/>
        </a:xfrm>
      </p:grpSpPr>
      <p:sp>
        <p:nvSpPr>
          <p:cNvPr id="284" name="Google Shape;284;p15"/>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5"/>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5"/>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5"/>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8" name="Google Shape;288;p15"/>
          <p:cNvGrpSpPr/>
          <p:nvPr/>
        </p:nvGrpSpPr>
        <p:grpSpPr>
          <a:xfrm>
            <a:off x="255200" y="592"/>
            <a:ext cx="2250363" cy="1044300"/>
            <a:chOff x="255200" y="592"/>
            <a:chExt cx="2250363" cy="1044300"/>
          </a:xfrm>
        </p:grpSpPr>
        <p:sp>
          <p:nvSpPr>
            <p:cNvPr id="289" name="Google Shape;289;p15"/>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5"/>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5"/>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2" name="Google Shape;292;p15"/>
          <p:cNvGrpSpPr/>
          <p:nvPr/>
        </p:nvGrpSpPr>
        <p:grpSpPr>
          <a:xfrm>
            <a:off x="905395" y="592"/>
            <a:ext cx="2250363" cy="1044300"/>
            <a:chOff x="905395" y="592"/>
            <a:chExt cx="2250363" cy="1044300"/>
          </a:xfrm>
        </p:grpSpPr>
        <p:sp>
          <p:nvSpPr>
            <p:cNvPr id="293" name="Google Shape;293;p15"/>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5"/>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5"/>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 name="Google Shape;296;p15"/>
          <p:cNvGrpSpPr/>
          <p:nvPr/>
        </p:nvGrpSpPr>
        <p:grpSpPr>
          <a:xfrm>
            <a:off x="7057468" y="5088"/>
            <a:ext cx="1851282" cy="752108"/>
            <a:chOff x="6917201" y="0"/>
            <a:chExt cx="2227777" cy="863400"/>
          </a:xfrm>
        </p:grpSpPr>
        <p:sp>
          <p:nvSpPr>
            <p:cNvPr id="297" name="Google Shape;297;p15"/>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5"/>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5"/>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0" name="Google Shape;300;p15"/>
          <p:cNvGrpSpPr/>
          <p:nvPr/>
        </p:nvGrpSpPr>
        <p:grpSpPr>
          <a:xfrm>
            <a:off x="6553032" y="4217852"/>
            <a:ext cx="2389068" cy="925737"/>
            <a:chOff x="6917201" y="0"/>
            <a:chExt cx="2227777" cy="863400"/>
          </a:xfrm>
        </p:grpSpPr>
        <p:sp>
          <p:nvSpPr>
            <p:cNvPr id="301" name="Google Shape;301;p15"/>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5"/>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5"/>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 name="Google Shape;304;p15"/>
          <p:cNvGrpSpPr/>
          <p:nvPr/>
        </p:nvGrpSpPr>
        <p:grpSpPr>
          <a:xfrm>
            <a:off x="199149" y="4055652"/>
            <a:ext cx="2795414" cy="1083308"/>
            <a:chOff x="6917201" y="0"/>
            <a:chExt cx="2227777" cy="863400"/>
          </a:xfrm>
        </p:grpSpPr>
        <p:sp>
          <p:nvSpPr>
            <p:cNvPr id="305" name="Google Shape;305;p15"/>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5"/>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5"/>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8" name="Google Shape;308;p15"/>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09" name="Google Shape;309;p15"/>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10" name="Google Shape;310;p1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11" name="Shape 311"/>
        <p:cNvGrpSpPr/>
        <p:nvPr/>
      </p:nvGrpSpPr>
      <p:grpSpPr>
        <a:xfrm>
          <a:off x="0" y="0"/>
          <a:ext cx="0" cy="0"/>
          <a:chOff x="0" y="0"/>
          <a:chExt cx="0" cy="0"/>
        </a:xfrm>
      </p:grpSpPr>
      <p:sp>
        <p:nvSpPr>
          <p:cNvPr id="312" name="Google Shape;312;p16"/>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3" name="Google Shape;313;p16"/>
          <p:cNvGrpSpPr/>
          <p:nvPr/>
        </p:nvGrpSpPr>
        <p:grpSpPr>
          <a:xfrm>
            <a:off x="5594191" y="3961115"/>
            <a:ext cx="2910145" cy="1182340"/>
            <a:chOff x="6917201" y="0"/>
            <a:chExt cx="2227777" cy="863400"/>
          </a:xfrm>
        </p:grpSpPr>
        <p:sp>
          <p:nvSpPr>
            <p:cNvPr id="314" name="Google Shape;314;p16"/>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6"/>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6"/>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 name="Google Shape;317;p16"/>
          <p:cNvGrpSpPr/>
          <p:nvPr/>
        </p:nvGrpSpPr>
        <p:grpSpPr>
          <a:xfrm>
            <a:off x="199149" y="2"/>
            <a:ext cx="2795414" cy="1083308"/>
            <a:chOff x="6917201" y="0"/>
            <a:chExt cx="2227777" cy="863400"/>
          </a:xfrm>
        </p:grpSpPr>
        <p:sp>
          <p:nvSpPr>
            <p:cNvPr id="318" name="Google Shape;318;p16"/>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6"/>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6"/>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1" name="Google Shape;321;p16"/>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322" name="Google Shape;322;p1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323" name="Shape 323"/>
        <p:cNvGrpSpPr/>
        <p:nvPr/>
      </p:nvGrpSpPr>
      <p:grpSpPr>
        <a:xfrm>
          <a:off x="0" y="0"/>
          <a:ext cx="0" cy="0"/>
          <a:chOff x="0" y="0"/>
          <a:chExt cx="0" cy="0"/>
        </a:xfrm>
      </p:grpSpPr>
      <p:sp>
        <p:nvSpPr>
          <p:cNvPr id="324" name="Google Shape;324;p1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7"/>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7"/>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28" name="Google Shape;328;p17"/>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29" name="Google Shape;329;p1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330" name="Shape 330"/>
        <p:cNvGrpSpPr/>
        <p:nvPr/>
      </p:nvGrpSpPr>
      <p:grpSpPr>
        <a:xfrm>
          <a:off x="0" y="0"/>
          <a:ext cx="0" cy="0"/>
          <a:chOff x="0" y="0"/>
          <a:chExt cx="0" cy="0"/>
        </a:xfrm>
      </p:grpSpPr>
      <p:sp>
        <p:nvSpPr>
          <p:cNvPr id="331" name="Google Shape;331;p18"/>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8"/>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8"/>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35" name="Google Shape;335;p18"/>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36" name="Google Shape;336;p18"/>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37" name="Google Shape;337;p1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338" name="Shape 338"/>
        <p:cNvGrpSpPr/>
        <p:nvPr/>
      </p:nvGrpSpPr>
      <p:grpSpPr>
        <a:xfrm>
          <a:off x="0" y="0"/>
          <a:ext cx="0" cy="0"/>
          <a:chOff x="0" y="0"/>
          <a:chExt cx="0" cy="0"/>
        </a:xfrm>
      </p:grpSpPr>
      <p:sp>
        <p:nvSpPr>
          <p:cNvPr id="339" name="Google Shape;339;p1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9"/>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43" name="Google Shape;343;p1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344" name="Shape 344"/>
        <p:cNvGrpSpPr/>
        <p:nvPr/>
      </p:nvGrpSpPr>
      <p:grpSpPr>
        <a:xfrm>
          <a:off x="0" y="0"/>
          <a:ext cx="0" cy="0"/>
          <a:chOff x="0" y="0"/>
          <a:chExt cx="0" cy="0"/>
        </a:xfrm>
      </p:grpSpPr>
      <p:sp>
        <p:nvSpPr>
          <p:cNvPr id="345" name="Google Shape;345;p20"/>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0"/>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0"/>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49" name="Google Shape;349;p20"/>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50" name="Google Shape;350;p2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351" name="Shape 351"/>
        <p:cNvGrpSpPr/>
        <p:nvPr/>
      </p:nvGrpSpPr>
      <p:grpSpPr>
        <a:xfrm>
          <a:off x="0" y="0"/>
          <a:ext cx="0" cy="0"/>
          <a:chOff x="0" y="0"/>
          <a:chExt cx="0" cy="0"/>
        </a:xfrm>
      </p:grpSpPr>
      <p:sp>
        <p:nvSpPr>
          <p:cNvPr id="352" name="Google Shape;352;p21"/>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1"/>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4" name="Google Shape;354;p21"/>
          <p:cNvGrpSpPr/>
          <p:nvPr/>
        </p:nvGrpSpPr>
        <p:grpSpPr>
          <a:xfrm>
            <a:off x="255991" y="-118"/>
            <a:ext cx="2251347" cy="1043408"/>
            <a:chOff x="3961956" y="4383950"/>
            <a:chExt cx="1160548" cy="548700"/>
          </a:xfrm>
        </p:grpSpPr>
        <p:sp>
          <p:nvSpPr>
            <p:cNvPr id="355" name="Google Shape;355;p21"/>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1"/>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1"/>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8" name="Google Shape;358;p21"/>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9" name="Google Shape;359;p21"/>
          <p:cNvGrpSpPr/>
          <p:nvPr/>
        </p:nvGrpSpPr>
        <p:grpSpPr>
          <a:xfrm>
            <a:off x="34934" y="4522125"/>
            <a:ext cx="1593306" cy="617072"/>
            <a:chOff x="6917201" y="0"/>
            <a:chExt cx="2227777" cy="863400"/>
          </a:xfrm>
        </p:grpSpPr>
        <p:sp>
          <p:nvSpPr>
            <p:cNvPr id="360" name="Google Shape;360;p21"/>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1"/>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1"/>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3" name="Google Shape;363;p21"/>
          <p:cNvGrpSpPr/>
          <p:nvPr/>
        </p:nvGrpSpPr>
        <p:grpSpPr>
          <a:xfrm>
            <a:off x="5886353" y="1243"/>
            <a:ext cx="3257455" cy="1261514"/>
            <a:chOff x="6917201" y="0"/>
            <a:chExt cx="2227777" cy="863400"/>
          </a:xfrm>
        </p:grpSpPr>
        <p:sp>
          <p:nvSpPr>
            <p:cNvPr id="364" name="Google Shape;364;p21"/>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1"/>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1"/>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7" name="Google Shape;367;p21"/>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368" name="Google Shape;368;p2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369" name="Shape 369"/>
        <p:cNvGrpSpPr/>
        <p:nvPr/>
      </p:nvGrpSpPr>
      <p:grpSpPr>
        <a:xfrm>
          <a:off x="0" y="0"/>
          <a:ext cx="0" cy="0"/>
          <a:chOff x="0" y="0"/>
          <a:chExt cx="0" cy="0"/>
        </a:xfrm>
      </p:grpSpPr>
      <p:sp>
        <p:nvSpPr>
          <p:cNvPr id="370" name="Google Shape;370;p22"/>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2"/>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2"/>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74" name="Google Shape;374;p22"/>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375" name="Google Shape;375;p22"/>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76" name="Google Shape;376;p2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377" name="Shape 377"/>
        <p:cNvGrpSpPr/>
        <p:nvPr/>
      </p:nvGrpSpPr>
      <p:grpSpPr>
        <a:xfrm>
          <a:off x="0" y="0"/>
          <a:ext cx="0" cy="0"/>
          <a:chOff x="0" y="0"/>
          <a:chExt cx="0" cy="0"/>
        </a:xfrm>
      </p:grpSpPr>
      <p:sp>
        <p:nvSpPr>
          <p:cNvPr id="378" name="Google Shape;378;p23"/>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3"/>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3"/>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3"/>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382" name="Google Shape;382;p2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383" name="Shape 383"/>
        <p:cNvGrpSpPr/>
        <p:nvPr/>
      </p:nvGrpSpPr>
      <p:grpSpPr>
        <a:xfrm>
          <a:off x="0" y="0"/>
          <a:ext cx="0" cy="0"/>
          <a:chOff x="0" y="0"/>
          <a:chExt cx="0" cy="0"/>
        </a:xfrm>
      </p:grpSpPr>
      <p:sp>
        <p:nvSpPr>
          <p:cNvPr id="384" name="Google Shape;384;p24"/>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5" name="Google Shape;385;p24"/>
          <p:cNvGrpSpPr/>
          <p:nvPr/>
        </p:nvGrpSpPr>
        <p:grpSpPr>
          <a:xfrm>
            <a:off x="5959222" y="4119576"/>
            <a:ext cx="2520952" cy="1024165"/>
            <a:chOff x="6917201" y="0"/>
            <a:chExt cx="2227777" cy="863400"/>
          </a:xfrm>
        </p:grpSpPr>
        <p:sp>
          <p:nvSpPr>
            <p:cNvPr id="386" name="Google Shape;386;p24"/>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4"/>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4"/>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9" name="Google Shape;389;p24"/>
          <p:cNvGrpSpPr/>
          <p:nvPr/>
        </p:nvGrpSpPr>
        <p:grpSpPr>
          <a:xfrm>
            <a:off x="199149" y="2"/>
            <a:ext cx="2795414" cy="1083308"/>
            <a:chOff x="6917201" y="0"/>
            <a:chExt cx="2227777" cy="863400"/>
          </a:xfrm>
        </p:grpSpPr>
        <p:sp>
          <p:nvSpPr>
            <p:cNvPr id="390" name="Google Shape;390;p24"/>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4"/>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4"/>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3" name="Google Shape;393;p24"/>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394" name="Google Shape;394;p24"/>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395" name="Google Shape;395;p2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6" name="Shape 396"/>
        <p:cNvGrpSpPr/>
        <p:nvPr/>
      </p:nvGrpSpPr>
      <p:grpSpPr>
        <a:xfrm>
          <a:off x="0" y="0"/>
          <a:ext cx="0" cy="0"/>
          <a:chOff x="0" y="0"/>
          <a:chExt cx="0" cy="0"/>
        </a:xfrm>
      </p:grpSpPr>
      <p:sp>
        <p:nvSpPr>
          <p:cNvPr id="397" name="Google Shape;397;p2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_HEADER_1">
    <p:bg>
      <p:bgPr>
        <a:solidFill>
          <a:schemeClr val="dk2"/>
        </a:solidFill>
      </p:bgPr>
    </p:bg>
    <p:spTree>
      <p:nvGrpSpPr>
        <p:cNvPr id="398" name="Shape 398"/>
        <p:cNvGrpSpPr/>
        <p:nvPr/>
      </p:nvGrpSpPr>
      <p:grpSpPr>
        <a:xfrm>
          <a:off x="0" y="0"/>
          <a:ext cx="0" cy="0"/>
          <a:chOff x="0" y="0"/>
          <a:chExt cx="0" cy="0"/>
        </a:xfrm>
      </p:grpSpPr>
      <p:sp>
        <p:nvSpPr>
          <p:cNvPr id="399" name="Google Shape;399;p26"/>
          <p:cNvSpPr txBox="1"/>
          <p:nvPr>
            <p:ph type="title"/>
          </p:nvPr>
        </p:nvSpPr>
        <p:spPr>
          <a:xfrm>
            <a:off x="573769" y="976023"/>
            <a:ext cx="7209600" cy="2139600"/>
          </a:xfrm>
          <a:prstGeom prst="rect">
            <a:avLst/>
          </a:prstGeom>
          <a:noFill/>
          <a:ln>
            <a:noFill/>
          </a:ln>
        </p:spPr>
        <p:txBody>
          <a:bodyPr anchorCtr="0" anchor="b" bIns="45700" lIns="91425" spcFirstLastPara="1" rIns="91425" wrap="square" tIns="45700">
            <a:noAutofit/>
          </a:bodyPr>
          <a:lstStyle>
            <a:lvl1pPr lvl="0" rtl="0" algn="r">
              <a:lnSpc>
                <a:spcPct val="89000"/>
              </a:lnSpc>
              <a:spcBef>
                <a:spcPts val="0"/>
              </a:spcBef>
              <a:spcAft>
                <a:spcPts val="0"/>
              </a:spcAft>
              <a:buClr>
                <a:schemeClr val="lt2"/>
              </a:buClr>
              <a:buSzPts val="4500"/>
              <a:buFont typeface="Source Sans Pro"/>
              <a:buNone/>
              <a:defRPr sz="4500" cap="none">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00" name="Google Shape;400;p26"/>
          <p:cNvSpPr txBox="1"/>
          <p:nvPr>
            <p:ph idx="1" type="body"/>
          </p:nvPr>
        </p:nvSpPr>
        <p:spPr>
          <a:xfrm>
            <a:off x="573769" y="3162248"/>
            <a:ext cx="7209600" cy="857400"/>
          </a:xfrm>
          <a:prstGeom prst="rect">
            <a:avLst/>
          </a:prstGeom>
          <a:noFill/>
          <a:ln>
            <a:noFill/>
          </a:ln>
        </p:spPr>
        <p:txBody>
          <a:bodyPr anchorCtr="0" anchor="t" bIns="45700" lIns="91425" spcFirstLastPara="1" rIns="91425" wrap="square" tIns="45700">
            <a:noAutofit/>
          </a:bodyPr>
          <a:lstStyle>
            <a:lvl1pPr indent="-228600" lvl="0" marL="457200" rtl="0" algn="r">
              <a:lnSpc>
                <a:spcPct val="112000"/>
              </a:lnSpc>
              <a:spcBef>
                <a:spcPts val="0"/>
              </a:spcBef>
              <a:spcAft>
                <a:spcPts val="0"/>
              </a:spcAft>
              <a:buClr>
                <a:schemeClr val="lt2"/>
              </a:buClr>
              <a:buSzPts val="1350"/>
              <a:buNone/>
              <a:defRPr sz="1350">
                <a:solidFill>
                  <a:schemeClr val="lt2"/>
                </a:solidFill>
              </a:defRPr>
            </a:lvl1pPr>
            <a:lvl2pPr indent="-228600" lvl="1" marL="914400" rtl="0" algn="l">
              <a:lnSpc>
                <a:spcPct val="94000"/>
              </a:lnSpc>
              <a:spcBef>
                <a:spcPts val="375"/>
              </a:spcBef>
              <a:spcAft>
                <a:spcPts val="0"/>
              </a:spcAft>
              <a:buClr>
                <a:schemeClr val="lt1"/>
              </a:buClr>
              <a:buSzPts val="1125"/>
              <a:buNone/>
              <a:defRPr sz="1125">
                <a:solidFill>
                  <a:schemeClr val="lt1"/>
                </a:solidFill>
              </a:defRPr>
            </a:lvl2pPr>
            <a:lvl3pPr indent="-228600" lvl="2" marL="1371600" rtl="0" algn="l">
              <a:lnSpc>
                <a:spcPct val="94000"/>
              </a:lnSpc>
              <a:spcBef>
                <a:spcPts val="375"/>
              </a:spcBef>
              <a:spcAft>
                <a:spcPts val="0"/>
              </a:spcAft>
              <a:buClr>
                <a:schemeClr val="lt1"/>
              </a:buClr>
              <a:buSzPts val="1013"/>
              <a:buNone/>
              <a:defRPr sz="1013">
                <a:solidFill>
                  <a:schemeClr val="lt1"/>
                </a:solidFill>
              </a:defRPr>
            </a:lvl3pPr>
            <a:lvl4pPr indent="-228600" lvl="3" marL="1828800" rtl="0" algn="l">
              <a:lnSpc>
                <a:spcPct val="94000"/>
              </a:lnSpc>
              <a:spcBef>
                <a:spcPts val="375"/>
              </a:spcBef>
              <a:spcAft>
                <a:spcPts val="0"/>
              </a:spcAft>
              <a:buClr>
                <a:schemeClr val="lt1"/>
              </a:buClr>
              <a:buSzPts val="900"/>
              <a:buNone/>
              <a:defRPr sz="900">
                <a:solidFill>
                  <a:schemeClr val="lt1"/>
                </a:solidFill>
              </a:defRPr>
            </a:lvl4pPr>
            <a:lvl5pPr indent="-228600" lvl="4" marL="2286000" rtl="0" algn="l">
              <a:lnSpc>
                <a:spcPct val="94000"/>
              </a:lnSpc>
              <a:spcBef>
                <a:spcPts val="375"/>
              </a:spcBef>
              <a:spcAft>
                <a:spcPts val="0"/>
              </a:spcAft>
              <a:buClr>
                <a:schemeClr val="lt1"/>
              </a:buClr>
              <a:buSzPts val="900"/>
              <a:buNone/>
              <a:defRPr sz="900">
                <a:solidFill>
                  <a:schemeClr val="lt1"/>
                </a:solidFill>
              </a:defRPr>
            </a:lvl5pPr>
            <a:lvl6pPr indent="-228600" lvl="5" marL="2743200" rtl="0" algn="l">
              <a:lnSpc>
                <a:spcPct val="94000"/>
              </a:lnSpc>
              <a:spcBef>
                <a:spcPts val="375"/>
              </a:spcBef>
              <a:spcAft>
                <a:spcPts val="0"/>
              </a:spcAft>
              <a:buClr>
                <a:schemeClr val="lt1"/>
              </a:buClr>
              <a:buSzPts val="900"/>
              <a:buNone/>
              <a:defRPr sz="900">
                <a:solidFill>
                  <a:schemeClr val="lt1"/>
                </a:solidFill>
              </a:defRPr>
            </a:lvl6pPr>
            <a:lvl7pPr indent="-228600" lvl="6" marL="3200400" rtl="0" algn="l">
              <a:lnSpc>
                <a:spcPct val="94000"/>
              </a:lnSpc>
              <a:spcBef>
                <a:spcPts val="375"/>
              </a:spcBef>
              <a:spcAft>
                <a:spcPts val="0"/>
              </a:spcAft>
              <a:buClr>
                <a:schemeClr val="lt1"/>
              </a:buClr>
              <a:buSzPts val="900"/>
              <a:buNone/>
              <a:defRPr sz="900">
                <a:solidFill>
                  <a:schemeClr val="lt1"/>
                </a:solidFill>
              </a:defRPr>
            </a:lvl7pPr>
            <a:lvl8pPr indent="-228600" lvl="7" marL="3657600" rtl="0" algn="l">
              <a:lnSpc>
                <a:spcPct val="94000"/>
              </a:lnSpc>
              <a:spcBef>
                <a:spcPts val="375"/>
              </a:spcBef>
              <a:spcAft>
                <a:spcPts val="0"/>
              </a:spcAft>
              <a:buClr>
                <a:schemeClr val="lt1"/>
              </a:buClr>
              <a:buSzPts val="900"/>
              <a:buNone/>
              <a:defRPr sz="900">
                <a:solidFill>
                  <a:schemeClr val="lt1"/>
                </a:solidFill>
              </a:defRPr>
            </a:lvl8pPr>
            <a:lvl9pPr indent="-228600" lvl="8" marL="4114800" rtl="0" algn="l">
              <a:lnSpc>
                <a:spcPct val="94000"/>
              </a:lnSpc>
              <a:spcBef>
                <a:spcPts val="375"/>
              </a:spcBef>
              <a:spcAft>
                <a:spcPts val="150"/>
              </a:spcAft>
              <a:buClr>
                <a:schemeClr val="lt1"/>
              </a:buClr>
              <a:buSzPts val="900"/>
              <a:buNone/>
              <a:defRPr sz="900">
                <a:solidFill>
                  <a:schemeClr val="lt1"/>
                </a:solidFill>
              </a:defRPr>
            </a:lvl9pPr>
          </a:lstStyle>
          <a:p/>
        </p:txBody>
      </p:sp>
      <p:sp>
        <p:nvSpPr>
          <p:cNvPr id="401" name="Google Shape;401;p26"/>
          <p:cNvSpPr txBox="1"/>
          <p:nvPr>
            <p:ph idx="10" type="dt"/>
          </p:nvPr>
        </p:nvSpPr>
        <p:spPr>
          <a:xfrm>
            <a:off x="554183" y="4840041"/>
            <a:ext cx="1216800" cy="303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l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2" name="Google Shape;402;p26"/>
          <p:cNvSpPr txBox="1"/>
          <p:nvPr>
            <p:ph idx="11" type="ftr"/>
          </p:nvPr>
        </p:nvSpPr>
        <p:spPr>
          <a:xfrm>
            <a:off x="1938236" y="4840041"/>
            <a:ext cx="5267400" cy="3036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solidFill>
                  <a:schemeClr val="l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3" name="Google Shape;403;p26"/>
          <p:cNvSpPr txBox="1"/>
          <p:nvPr>
            <p:ph idx="12" type="sldNum"/>
          </p:nvPr>
        </p:nvSpPr>
        <p:spPr>
          <a:xfrm>
            <a:off x="7373014" y="4840041"/>
            <a:ext cx="1197300" cy="3036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b="0" i="0" sz="750" u="none" cap="none" strike="noStrike">
                <a:solidFill>
                  <a:schemeClr val="lt2"/>
                </a:solidFill>
                <a:latin typeface="Source Sans Pro"/>
                <a:ea typeface="Source Sans Pro"/>
                <a:cs typeface="Source Sans Pro"/>
                <a:sym typeface="Source Sans Pro"/>
              </a:defRPr>
            </a:lvl1pPr>
            <a:lvl2pPr indent="0" lvl="1" marL="0" rtl="0" algn="r">
              <a:spcBef>
                <a:spcPts val="0"/>
              </a:spcBef>
              <a:buNone/>
              <a:defRPr b="0" i="0" sz="750" u="none" cap="none" strike="noStrike">
                <a:solidFill>
                  <a:schemeClr val="lt2"/>
                </a:solidFill>
                <a:latin typeface="Source Sans Pro"/>
                <a:ea typeface="Source Sans Pro"/>
                <a:cs typeface="Source Sans Pro"/>
                <a:sym typeface="Source Sans Pro"/>
              </a:defRPr>
            </a:lvl2pPr>
            <a:lvl3pPr indent="0" lvl="2" marL="0" rtl="0" algn="r">
              <a:spcBef>
                <a:spcPts val="0"/>
              </a:spcBef>
              <a:buNone/>
              <a:defRPr b="0" i="0" sz="750" u="none" cap="none" strike="noStrike">
                <a:solidFill>
                  <a:schemeClr val="lt2"/>
                </a:solidFill>
                <a:latin typeface="Source Sans Pro"/>
                <a:ea typeface="Source Sans Pro"/>
                <a:cs typeface="Source Sans Pro"/>
                <a:sym typeface="Source Sans Pro"/>
              </a:defRPr>
            </a:lvl3pPr>
            <a:lvl4pPr indent="0" lvl="3" marL="0" rtl="0" algn="r">
              <a:spcBef>
                <a:spcPts val="0"/>
              </a:spcBef>
              <a:buNone/>
              <a:defRPr b="0" i="0" sz="750" u="none" cap="none" strike="noStrike">
                <a:solidFill>
                  <a:schemeClr val="lt2"/>
                </a:solidFill>
                <a:latin typeface="Source Sans Pro"/>
                <a:ea typeface="Source Sans Pro"/>
                <a:cs typeface="Source Sans Pro"/>
                <a:sym typeface="Source Sans Pro"/>
              </a:defRPr>
            </a:lvl4pPr>
            <a:lvl5pPr indent="0" lvl="4" marL="0" rtl="0" algn="r">
              <a:spcBef>
                <a:spcPts val="0"/>
              </a:spcBef>
              <a:buNone/>
              <a:defRPr b="0" i="0" sz="750" u="none" cap="none" strike="noStrike">
                <a:solidFill>
                  <a:schemeClr val="lt2"/>
                </a:solidFill>
                <a:latin typeface="Source Sans Pro"/>
                <a:ea typeface="Source Sans Pro"/>
                <a:cs typeface="Source Sans Pro"/>
                <a:sym typeface="Source Sans Pro"/>
              </a:defRPr>
            </a:lvl5pPr>
            <a:lvl6pPr indent="0" lvl="5" marL="0" rtl="0" algn="r">
              <a:spcBef>
                <a:spcPts val="0"/>
              </a:spcBef>
              <a:buNone/>
              <a:defRPr b="0" i="0" sz="750" u="none" cap="none" strike="noStrike">
                <a:solidFill>
                  <a:schemeClr val="lt2"/>
                </a:solidFill>
                <a:latin typeface="Source Sans Pro"/>
                <a:ea typeface="Source Sans Pro"/>
                <a:cs typeface="Source Sans Pro"/>
                <a:sym typeface="Source Sans Pro"/>
              </a:defRPr>
            </a:lvl6pPr>
            <a:lvl7pPr indent="0" lvl="6" marL="0" rtl="0" algn="r">
              <a:spcBef>
                <a:spcPts val="0"/>
              </a:spcBef>
              <a:buNone/>
              <a:defRPr b="0" i="0" sz="750" u="none" cap="none" strike="noStrike">
                <a:solidFill>
                  <a:schemeClr val="lt2"/>
                </a:solidFill>
                <a:latin typeface="Source Sans Pro"/>
                <a:ea typeface="Source Sans Pro"/>
                <a:cs typeface="Source Sans Pro"/>
                <a:sym typeface="Source Sans Pro"/>
              </a:defRPr>
            </a:lvl7pPr>
            <a:lvl8pPr indent="0" lvl="7" marL="0" rtl="0" algn="r">
              <a:spcBef>
                <a:spcPts val="0"/>
              </a:spcBef>
              <a:buNone/>
              <a:defRPr b="0" i="0" sz="750" u="none" cap="none" strike="noStrike">
                <a:solidFill>
                  <a:schemeClr val="lt2"/>
                </a:solidFill>
                <a:latin typeface="Source Sans Pro"/>
                <a:ea typeface="Source Sans Pro"/>
                <a:cs typeface="Source Sans Pro"/>
                <a:sym typeface="Source Sans Pro"/>
              </a:defRPr>
            </a:lvl8pPr>
            <a:lvl9pPr indent="0" lvl="8" marL="0" rtl="0" algn="r">
              <a:spcBef>
                <a:spcPts val="0"/>
              </a:spcBef>
              <a:buNone/>
              <a:defRPr b="0" i="0" sz="75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
        <p:nvSpPr>
          <p:cNvPr id="404" name="Google Shape;404;p26"/>
          <p:cNvSpPr/>
          <p:nvPr/>
        </p:nvSpPr>
        <p:spPr>
          <a:xfrm>
            <a:off x="6113973" y="1264239"/>
            <a:ext cx="2456262" cy="3306366"/>
          </a:xfrm>
          <a:custGeom>
            <a:rect b="b" l="l" r="r" t="t"/>
            <a:pathLst>
              <a:path extrusionOk="0" h="5554" w="4125">
                <a:moveTo>
                  <a:pt x="3614" y="0"/>
                </a:moveTo>
                <a:lnTo>
                  <a:pt x="4125" y="0"/>
                </a:lnTo>
                <a:lnTo>
                  <a:pt x="4125" y="5554"/>
                </a:lnTo>
                <a:lnTo>
                  <a:pt x="0" y="5554"/>
                </a:lnTo>
                <a:lnTo>
                  <a:pt x="0" y="5074"/>
                </a:lnTo>
                <a:lnTo>
                  <a:pt x="3614" y="5074"/>
                </a:lnTo>
                <a:lnTo>
                  <a:pt x="3614" y="0"/>
                </a:lnTo>
                <a:close/>
              </a:path>
            </a:pathLst>
          </a:custGeom>
          <a:solidFill>
            <a:schemeClr val="dk2"/>
          </a:solidFill>
          <a:ln>
            <a:noFill/>
          </a:ln>
        </p:spPr>
      </p:sp>
      <p:sp>
        <p:nvSpPr>
          <p:cNvPr id="405" name="Google Shape;405;p26" title="Crop Mark"/>
          <p:cNvSpPr/>
          <p:nvPr/>
        </p:nvSpPr>
        <p:spPr>
          <a:xfrm>
            <a:off x="6113973" y="1264239"/>
            <a:ext cx="2456262" cy="3306366"/>
          </a:xfrm>
          <a:custGeom>
            <a:rect b="b" l="l" r="r" t="t"/>
            <a:pathLst>
              <a:path extrusionOk="0" h="5554" w="4125">
                <a:moveTo>
                  <a:pt x="3614" y="0"/>
                </a:moveTo>
                <a:lnTo>
                  <a:pt x="4125" y="0"/>
                </a:lnTo>
                <a:lnTo>
                  <a:pt x="4125" y="5554"/>
                </a:lnTo>
                <a:lnTo>
                  <a:pt x="0" y="5554"/>
                </a:lnTo>
                <a:lnTo>
                  <a:pt x="0" y="5074"/>
                </a:lnTo>
                <a:lnTo>
                  <a:pt x="3614" y="5074"/>
                </a:lnTo>
                <a:lnTo>
                  <a:pt x="3614" y="0"/>
                </a:lnTo>
                <a:close/>
              </a:path>
            </a:pathLst>
          </a:custGeom>
          <a:solidFill>
            <a:schemeClr val="lt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6" name="Shape 406"/>
        <p:cNvGrpSpPr/>
        <p:nvPr/>
      </p:nvGrpSpPr>
      <p:grpSpPr>
        <a:xfrm>
          <a:off x="0" y="0"/>
          <a:ext cx="0" cy="0"/>
          <a:chOff x="0" y="0"/>
          <a:chExt cx="0" cy="0"/>
        </a:xfrm>
      </p:grpSpPr>
      <p:sp>
        <p:nvSpPr>
          <p:cNvPr id="407" name="Google Shape;407;p27"/>
          <p:cNvSpPr txBox="1"/>
          <p:nvPr>
            <p:ph type="title"/>
          </p:nvPr>
        </p:nvSpPr>
        <p:spPr>
          <a:xfrm>
            <a:off x="1028701" y="514352"/>
            <a:ext cx="7200900" cy="1114500"/>
          </a:xfrm>
          <a:prstGeom prst="rect">
            <a:avLst/>
          </a:prstGeom>
          <a:noFill/>
          <a:ln>
            <a:noFill/>
          </a:ln>
        </p:spPr>
        <p:txBody>
          <a:bodyPr anchorCtr="0" anchor="t" bIns="45700" lIns="91425" spcFirstLastPara="1" rIns="91425" wrap="square" tIns="45700">
            <a:noAutofit/>
          </a:bodyPr>
          <a:lstStyle>
            <a:lvl1pPr lvl="0" rtl="0" algn="l">
              <a:lnSpc>
                <a:spcPct val="89000"/>
              </a:lnSpc>
              <a:spcBef>
                <a:spcPts val="0"/>
              </a:spcBef>
              <a:spcAft>
                <a:spcPts val="0"/>
              </a:spcAft>
              <a:buClr>
                <a:schemeClr val="dk2"/>
              </a:buClr>
              <a:buSzPts val="3300"/>
              <a:buFont typeface="Source Sans Pro"/>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08" name="Google Shape;408;p27"/>
          <p:cNvSpPr txBox="1"/>
          <p:nvPr>
            <p:ph idx="1" type="body"/>
          </p:nvPr>
        </p:nvSpPr>
        <p:spPr>
          <a:xfrm>
            <a:off x="1028700" y="1755173"/>
            <a:ext cx="3335700" cy="618000"/>
          </a:xfrm>
          <a:prstGeom prst="rect">
            <a:avLst/>
          </a:prstGeom>
          <a:noFill/>
          <a:ln>
            <a:noFill/>
          </a:ln>
        </p:spPr>
        <p:txBody>
          <a:bodyPr anchorCtr="0" anchor="b" bIns="45700" lIns="91425" spcFirstLastPara="1" rIns="91425" wrap="square" tIns="45700">
            <a:noAutofit/>
          </a:bodyPr>
          <a:lstStyle>
            <a:lvl1pPr indent="-228600" lvl="0" marL="457200" rtl="0" algn="l">
              <a:lnSpc>
                <a:spcPct val="84000"/>
              </a:lnSpc>
              <a:spcBef>
                <a:spcPts val="0"/>
              </a:spcBef>
              <a:spcAft>
                <a:spcPts val="0"/>
              </a:spcAft>
              <a:buClr>
                <a:schemeClr val="dk2"/>
              </a:buClr>
              <a:buSzPts val="1800"/>
              <a:buNone/>
              <a:defRPr b="0" sz="1800">
                <a:solidFill>
                  <a:schemeClr val="dk2"/>
                </a:solidFill>
              </a:defRPr>
            </a:lvl1pPr>
            <a:lvl2pPr indent="-228600" lvl="1" marL="914400" rtl="0" algn="l">
              <a:lnSpc>
                <a:spcPct val="94000"/>
              </a:lnSpc>
              <a:spcBef>
                <a:spcPts val="375"/>
              </a:spcBef>
              <a:spcAft>
                <a:spcPts val="0"/>
              </a:spcAft>
              <a:buClr>
                <a:schemeClr val="dk2"/>
              </a:buClr>
              <a:buSzPts val="1125"/>
              <a:buNone/>
              <a:defRPr b="1" sz="1125"/>
            </a:lvl2pPr>
            <a:lvl3pPr indent="-228600" lvl="2" marL="1371600" rtl="0" algn="l">
              <a:lnSpc>
                <a:spcPct val="94000"/>
              </a:lnSpc>
              <a:spcBef>
                <a:spcPts val="375"/>
              </a:spcBef>
              <a:spcAft>
                <a:spcPts val="0"/>
              </a:spcAft>
              <a:buClr>
                <a:schemeClr val="dk2"/>
              </a:buClr>
              <a:buSzPts val="1013"/>
              <a:buNone/>
              <a:defRPr b="1" sz="1013"/>
            </a:lvl3pPr>
            <a:lvl4pPr indent="-228600" lvl="3" marL="1828800" rtl="0" algn="l">
              <a:lnSpc>
                <a:spcPct val="94000"/>
              </a:lnSpc>
              <a:spcBef>
                <a:spcPts val="375"/>
              </a:spcBef>
              <a:spcAft>
                <a:spcPts val="0"/>
              </a:spcAft>
              <a:buClr>
                <a:schemeClr val="dk2"/>
              </a:buClr>
              <a:buSzPts val="900"/>
              <a:buNone/>
              <a:defRPr b="1" sz="900"/>
            </a:lvl4pPr>
            <a:lvl5pPr indent="-228600" lvl="4" marL="2286000" rtl="0" algn="l">
              <a:lnSpc>
                <a:spcPct val="94000"/>
              </a:lnSpc>
              <a:spcBef>
                <a:spcPts val="375"/>
              </a:spcBef>
              <a:spcAft>
                <a:spcPts val="0"/>
              </a:spcAft>
              <a:buClr>
                <a:schemeClr val="dk2"/>
              </a:buClr>
              <a:buSzPts val="900"/>
              <a:buNone/>
              <a:defRPr b="1" sz="900"/>
            </a:lvl5pPr>
            <a:lvl6pPr indent="-228600" lvl="5" marL="2743200" rtl="0" algn="l">
              <a:lnSpc>
                <a:spcPct val="94000"/>
              </a:lnSpc>
              <a:spcBef>
                <a:spcPts val="375"/>
              </a:spcBef>
              <a:spcAft>
                <a:spcPts val="0"/>
              </a:spcAft>
              <a:buClr>
                <a:schemeClr val="dk2"/>
              </a:buClr>
              <a:buSzPts val="900"/>
              <a:buNone/>
              <a:defRPr b="1" sz="900"/>
            </a:lvl6pPr>
            <a:lvl7pPr indent="-228600" lvl="6" marL="3200400" rtl="0" algn="l">
              <a:lnSpc>
                <a:spcPct val="94000"/>
              </a:lnSpc>
              <a:spcBef>
                <a:spcPts val="375"/>
              </a:spcBef>
              <a:spcAft>
                <a:spcPts val="0"/>
              </a:spcAft>
              <a:buClr>
                <a:schemeClr val="dk2"/>
              </a:buClr>
              <a:buSzPts val="900"/>
              <a:buNone/>
              <a:defRPr b="1" sz="900"/>
            </a:lvl7pPr>
            <a:lvl8pPr indent="-228600" lvl="7" marL="3657600" rtl="0" algn="l">
              <a:lnSpc>
                <a:spcPct val="94000"/>
              </a:lnSpc>
              <a:spcBef>
                <a:spcPts val="375"/>
              </a:spcBef>
              <a:spcAft>
                <a:spcPts val="0"/>
              </a:spcAft>
              <a:buClr>
                <a:schemeClr val="dk2"/>
              </a:buClr>
              <a:buSzPts val="900"/>
              <a:buNone/>
              <a:defRPr b="1" sz="900"/>
            </a:lvl8pPr>
            <a:lvl9pPr indent="-228600" lvl="8" marL="4114800" rtl="0" algn="l">
              <a:lnSpc>
                <a:spcPct val="94000"/>
              </a:lnSpc>
              <a:spcBef>
                <a:spcPts val="375"/>
              </a:spcBef>
              <a:spcAft>
                <a:spcPts val="150"/>
              </a:spcAft>
              <a:buClr>
                <a:schemeClr val="dk2"/>
              </a:buClr>
              <a:buSzPts val="900"/>
              <a:buNone/>
              <a:defRPr b="1" sz="900"/>
            </a:lvl9pPr>
          </a:lstStyle>
          <a:p/>
        </p:txBody>
      </p:sp>
      <p:sp>
        <p:nvSpPr>
          <p:cNvPr id="409" name="Google Shape;409;p27"/>
          <p:cNvSpPr txBox="1"/>
          <p:nvPr>
            <p:ph idx="2" type="body"/>
          </p:nvPr>
        </p:nvSpPr>
        <p:spPr>
          <a:xfrm>
            <a:off x="1028703" y="2478908"/>
            <a:ext cx="3335700" cy="1921500"/>
          </a:xfrm>
          <a:prstGeom prst="rect">
            <a:avLst/>
          </a:prstGeom>
          <a:noFill/>
          <a:ln>
            <a:noFill/>
          </a:ln>
        </p:spPr>
        <p:txBody>
          <a:bodyPr anchorCtr="0" anchor="t" bIns="45700" lIns="91425" spcFirstLastPara="1" rIns="91425" wrap="square" tIns="45700">
            <a:noAutofit/>
          </a:bodyPr>
          <a:lstStyle>
            <a:lvl1pPr indent="-323850" lvl="0" marL="457200" rtl="0" algn="l">
              <a:lnSpc>
                <a:spcPct val="94000"/>
              </a:lnSpc>
              <a:spcBef>
                <a:spcPts val="750"/>
              </a:spcBef>
              <a:spcAft>
                <a:spcPts val="0"/>
              </a:spcAft>
              <a:buClr>
                <a:schemeClr val="dk2"/>
              </a:buClr>
              <a:buSzPts val="1500"/>
              <a:buChar char="●"/>
              <a:defRPr>
                <a:solidFill>
                  <a:schemeClr val="dk2"/>
                </a:solidFill>
              </a:defRPr>
            </a:lvl1pPr>
            <a:lvl2pPr indent="-323850" lvl="1" marL="914400" rtl="0" algn="l">
              <a:lnSpc>
                <a:spcPct val="94000"/>
              </a:lnSpc>
              <a:spcBef>
                <a:spcPts val="375"/>
              </a:spcBef>
              <a:spcAft>
                <a:spcPts val="0"/>
              </a:spcAft>
              <a:buClr>
                <a:schemeClr val="dk2"/>
              </a:buClr>
              <a:buSzPts val="1500"/>
              <a:buChar char="○"/>
              <a:defRPr>
                <a:solidFill>
                  <a:schemeClr val="dk2"/>
                </a:solidFill>
              </a:defRPr>
            </a:lvl2pPr>
            <a:lvl3pPr indent="-314325" lvl="2" marL="1371600" rtl="0" algn="l">
              <a:lnSpc>
                <a:spcPct val="94000"/>
              </a:lnSpc>
              <a:spcBef>
                <a:spcPts val="375"/>
              </a:spcBef>
              <a:spcAft>
                <a:spcPts val="0"/>
              </a:spcAft>
              <a:buClr>
                <a:schemeClr val="dk2"/>
              </a:buClr>
              <a:buSzPts val="1350"/>
              <a:buChar char="■"/>
              <a:defRPr>
                <a:solidFill>
                  <a:schemeClr val="dk2"/>
                </a:solidFill>
              </a:defRPr>
            </a:lvl3pPr>
            <a:lvl4pPr indent="-314325" lvl="3" marL="1828800" rtl="0" algn="l">
              <a:lnSpc>
                <a:spcPct val="94000"/>
              </a:lnSpc>
              <a:spcBef>
                <a:spcPts val="375"/>
              </a:spcBef>
              <a:spcAft>
                <a:spcPts val="0"/>
              </a:spcAft>
              <a:buClr>
                <a:schemeClr val="dk2"/>
              </a:buClr>
              <a:buSzPts val="1350"/>
              <a:buChar char="●"/>
              <a:defRPr>
                <a:solidFill>
                  <a:schemeClr val="dk2"/>
                </a:solidFill>
              </a:defRPr>
            </a:lvl4pPr>
            <a:lvl5pPr indent="-304800" lvl="4" marL="2286000" rtl="0" algn="l">
              <a:lnSpc>
                <a:spcPct val="94000"/>
              </a:lnSpc>
              <a:spcBef>
                <a:spcPts val="375"/>
              </a:spcBef>
              <a:spcAft>
                <a:spcPts val="0"/>
              </a:spcAft>
              <a:buClr>
                <a:schemeClr val="dk2"/>
              </a:buClr>
              <a:buSzPts val="1200"/>
              <a:buChar char="○"/>
              <a:defRPr>
                <a:solidFill>
                  <a:schemeClr val="dk2"/>
                </a:solidFill>
              </a:defRPr>
            </a:lvl5pPr>
            <a:lvl6pPr indent="-342900" lvl="5" marL="2743200" rtl="0" algn="l">
              <a:lnSpc>
                <a:spcPct val="94000"/>
              </a:lnSpc>
              <a:spcBef>
                <a:spcPts val="375"/>
              </a:spcBef>
              <a:spcAft>
                <a:spcPts val="0"/>
              </a:spcAft>
              <a:buClr>
                <a:schemeClr val="dk2"/>
              </a:buClr>
              <a:buSzPts val="1800"/>
              <a:buChar char="■"/>
              <a:defRPr/>
            </a:lvl6pPr>
            <a:lvl7pPr indent="-342900" lvl="6" marL="3200400" rtl="0" algn="l">
              <a:lnSpc>
                <a:spcPct val="94000"/>
              </a:lnSpc>
              <a:spcBef>
                <a:spcPts val="375"/>
              </a:spcBef>
              <a:spcAft>
                <a:spcPts val="0"/>
              </a:spcAft>
              <a:buClr>
                <a:schemeClr val="dk2"/>
              </a:buClr>
              <a:buSzPts val="1800"/>
              <a:buChar char="●"/>
              <a:defRPr/>
            </a:lvl7pPr>
            <a:lvl8pPr indent="-342900" lvl="7" marL="3657600" rtl="0" algn="l">
              <a:lnSpc>
                <a:spcPct val="94000"/>
              </a:lnSpc>
              <a:spcBef>
                <a:spcPts val="375"/>
              </a:spcBef>
              <a:spcAft>
                <a:spcPts val="0"/>
              </a:spcAft>
              <a:buClr>
                <a:schemeClr val="dk2"/>
              </a:buClr>
              <a:buSzPts val="1800"/>
              <a:buChar char="○"/>
              <a:defRPr/>
            </a:lvl8pPr>
            <a:lvl9pPr indent="-342900" lvl="8" marL="4114800" rtl="0" algn="l">
              <a:lnSpc>
                <a:spcPct val="94000"/>
              </a:lnSpc>
              <a:spcBef>
                <a:spcPts val="375"/>
              </a:spcBef>
              <a:spcAft>
                <a:spcPts val="150"/>
              </a:spcAft>
              <a:buClr>
                <a:schemeClr val="dk2"/>
              </a:buClr>
              <a:buSzPts val="1800"/>
              <a:buChar char="■"/>
              <a:defRPr/>
            </a:lvl9pPr>
          </a:lstStyle>
          <a:p/>
        </p:txBody>
      </p:sp>
      <p:sp>
        <p:nvSpPr>
          <p:cNvPr id="410" name="Google Shape;410;p27"/>
          <p:cNvSpPr txBox="1"/>
          <p:nvPr>
            <p:ph idx="3" type="body"/>
          </p:nvPr>
        </p:nvSpPr>
        <p:spPr>
          <a:xfrm>
            <a:off x="4893760" y="1762316"/>
            <a:ext cx="3335700" cy="618000"/>
          </a:xfrm>
          <a:prstGeom prst="rect">
            <a:avLst/>
          </a:prstGeom>
          <a:noFill/>
          <a:ln>
            <a:noFill/>
          </a:ln>
        </p:spPr>
        <p:txBody>
          <a:bodyPr anchorCtr="0" anchor="b" bIns="45700" lIns="91425" spcFirstLastPara="1" rIns="91425" wrap="square" tIns="45700">
            <a:noAutofit/>
          </a:bodyPr>
          <a:lstStyle>
            <a:lvl1pPr indent="-228600" lvl="0" marL="457200" rtl="0" algn="l">
              <a:lnSpc>
                <a:spcPct val="84000"/>
              </a:lnSpc>
              <a:spcBef>
                <a:spcPts val="0"/>
              </a:spcBef>
              <a:spcAft>
                <a:spcPts val="0"/>
              </a:spcAft>
              <a:buClr>
                <a:schemeClr val="dk2"/>
              </a:buClr>
              <a:buSzPts val="1800"/>
              <a:buNone/>
              <a:defRPr b="0" sz="1800">
                <a:solidFill>
                  <a:schemeClr val="dk2"/>
                </a:solidFill>
              </a:defRPr>
            </a:lvl1pPr>
            <a:lvl2pPr indent="-228600" lvl="1" marL="914400" rtl="0" algn="l">
              <a:lnSpc>
                <a:spcPct val="94000"/>
              </a:lnSpc>
              <a:spcBef>
                <a:spcPts val="375"/>
              </a:spcBef>
              <a:spcAft>
                <a:spcPts val="0"/>
              </a:spcAft>
              <a:buClr>
                <a:schemeClr val="dk2"/>
              </a:buClr>
              <a:buSzPts val="1125"/>
              <a:buNone/>
              <a:defRPr b="1" sz="1125"/>
            </a:lvl2pPr>
            <a:lvl3pPr indent="-228600" lvl="2" marL="1371600" rtl="0" algn="l">
              <a:lnSpc>
                <a:spcPct val="94000"/>
              </a:lnSpc>
              <a:spcBef>
                <a:spcPts val="375"/>
              </a:spcBef>
              <a:spcAft>
                <a:spcPts val="0"/>
              </a:spcAft>
              <a:buClr>
                <a:schemeClr val="dk2"/>
              </a:buClr>
              <a:buSzPts val="1013"/>
              <a:buNone/>
              <a:defRPr b="1" sz="1013"/>
            </a:lvl3pPr>
            <a:lvl4pPr indent="-228600" lvl="3" marL="1828800" rtl="0" algn="l">
              <a:lnSpc>
                <a:spcPct val="94000"/>
              </a:lnSpc>
              <a:spcBef>
                <a:spcPts val="375"/>
              </a:spcBef>
              <a:spcAft>
                <a:spcPts val="0"/>
              </a:spcAft>
              <a:buClr>
                <a:schemeClr val="dk2"/>
              </a:buClr>
              <a:buSzPts val="900"/>
              <a:buNone/>
              <a:defRPr b="1" sz="900"/>
            </a:lvl4pPr>
            <a:lvl5pPr indent="-228600" lvl="4" marL="2286000" rtl="0" algn="l">
              <a:lnSpc>
                <a:spcPct val="94000"/>
              </a:lnSpc>
              <a:spcBef>
                <a:spcPts val="375"/>
              </a:spcBef>
              <a:spcAft>
                <a:spcPts val="0"/>
              </a:spcAft>
              <a:buClr>
                <a:schemeClr val="dk2"/>
              </a:buClr>
              <a:buSzPts val="900"/>
              <a:buNone/>
              <a:defRPr b="1" sz="900"/>
            </a:lvl5pPr>
            <a:lvl6pPr indent="-228600" lvl="5" marL="2743200" rtl="0" algn="l">
              <a:lnSpc>
                <a:spcPct val="94000"/>
              </a:lnSpc>
              <a:spcBef>
                <a:spcPts val="375"/>
              </a:spcBef>
              <a:spcAft>
                <a:spcPts val="0"/>
              </a:spcAft>
              <a:buClr>
                <a:schemeClr val="dk2"/>
              </a:buClr>
              <a:buSzPts val="900"/>
              <a:buNone/>
              <a:defRPr b="1" sz="900"/>
            </a:lvl6pPr>
            <a:lvl7pPr indent="-228600" lvl="6" marL="3200400" rtl="0" algn="l">
              <a:lnSpc>
                <a:spcPct val="94000"/>
              </a:lnSpc>
              <a:spcBef>
                <a:spcPts val="375"/>
              </a:spcBef>
              <a:spcAft>
                <a:spcPts val="0"/>
              </a:spcAft>
              <a:buClr>
                <a:schemeClr val="dk2"/>
              </a:buClr>
              <a:buSzPts val="900"/>
              <a:buNone/>
              <a:defRPr b="1" sz="900"/>
            </a:lvl7pPr>
            <a:lvl8pPr indent="-228600" lvl="7" marL="3657600" rtl="0" algn="l">
              <a:lnSpc>
                <a:spcPct val="94000"/>
              </a:lnSpc>
              <a:spcBef>
                <a:spcPts val="375"/>
              </a:spcBef>
              <a:spcAft>
                <a:spcPts val="0"/>
              </a:spcAft>
              <a:buClr>
                <a:schemeClr val="dk2"/>
              </a:buClr>
              <a:buSzPts val="900"/>
              <a:buNone/>
              <a:defRPr b="1" sz="900"/>
            </a:lvl8pPr>
            <a:lvl9pPr indent="-228600" lvl="8" marL="4114800" rtl="0" algn="l">
              <a:lnSpc>
                <a:spcPct val="94000"/>
              </a:lnSpc>
              <a:spcBef>
                <a:spcPts val="375"/>
              </a:spcBef>
              <a:spcAft>
                <a:spcPts val="150"/>
              </a:spcAft>
              <a:buClr>
                <a:schemeClr val="dk2"/>
              </a:buClr>
              <a:buSzPts val="900"/>
              <a:buNone/>
              <a:defRPr b="1" sz="900"/>
            </a:lvl9pPr>
          </a:lstStyle>
          <a:p/>
        </p:txBody>
      </p:sp>
      <p:sp>
        <p:nvSpPr>
          <p:cNvPr id="411" name="Google Shape;411;p27"/>
          <p:cNvSpPr txBox="1"/>
          <p:nvPr>
            <p:ph idx="4" type="body"/>
          </p:nvPr>
        </p:nvSpPr>
        <p:spPr>
          <a:xfrm>
            <a:off x="4893760" y="2478908"/>
            <a:ext cx="3335700" cy="1921500"/>
          </a:xfrm>
          <a:prstGeom prst="rect">
            <a:avLst/>
          </a:prstGeom>
          <a:noFill/>
          <a:ln>
            <a:noFill/>
          </a:ln>
        </p:spPr>
        <p:txBody>
          <a:bodyPr anchorCtr="0" anchor="t" bIns="45700" lIns="91425" spcFirstLastPara="1" rIns="91425" wrap="square" tIns="45700">
            <a:noAutofit/>
          </a:bodyPr>
          <a:lstStyle>
            <a:lvl1pPr indent="-323850" lvl="0" marL="457200" rtl="0" algn="l">
              <a:lnSpc>
                <a:spcPct val="94000"/>
              </a:lnSpc>
              <a:spcBef>
                <a:spcPts val="750"/>
              </a:spcBef>
              <a:spcAft>
                <a:spcPts val="0"/>
              </a:spcAft>
              <a:buClr>
                <a:schemeClr val="dk2"/>
              </a:buClr>
              <a:buSzPts val="1500"/>
              <a:buChar char="●"/>
              <a:defRPr>
                <a:solidFill>
                  <a:schemeClr val="dk2"/>
                </a:solidFill>
              </a:defRPr>
            </a:lvl1pPr>
            <a:lvl2pPr indent="-323850" lvl="1" marL="914400" rtl="0" algn="l">
              <a:lnSpc>
                <a:spcPct val="94000"/>
              </a:lnSpc>
              <a:spcBef>
                <a:spcPts val="375"/>
              </a:spcBef>
              <a:spcAft>
                <a:spcPts val="0"/>
              </a:spcAft>
              <a:buClr>
                <a:schemeClr val="dk2"/>
              </a:buClr>
              <a:buSzPts val="1500"/>
              <a:buChar char="○"/>
              <a:defRPr>
                <a:solidFill>
                  <a:schemeClr val="dk2"/>
                </a:solidFill>
              </a:defRPr>
            </a:lvl2pPr>
            <a:lvl3pPr indent="-314325" lvl="2" marL="1371600" rtl="0" algn="l">
              <a:lnSpc>
                <a:spcPct val="94000"/>
              </a:lnSpc>
              <a:spcBef>
                <a:spcPts val="375"/>
              </a:spcBef>
              <a:spcAft>
                <a:spcPts val="0"/>
              </a:spcAft>
              <a:buClr>
                <a:schemeClr val="dk2"/>
              </a:buClr>
              <a:buSzPts val="1350"/>
              <a:buChar char="■"/>
              <a:defRPr>
                <a:solidFill>
                  <a:schemeClr val="dk2"/>
                </a:solidFill>
              </a:defRPr>
            </a:lvl3pPr>
            <a:lvl4pPr indent="-314325" lvl="3" marL="1828800" rtl="0" algn="l">
              <a:lnSpc>
                <a:spcPct val="94000"/>
              </a:lnSpc>
              <a:spcBef>
                <a:spcPts val="375"/>
              </a:spcBef>
              <a:spcAft>
                <a:spcPts val="0"/>
              </a:spcAft>
              <a:buClr>
                <a:schemeClr val="dk2"/>
              </a:buClr>
              <a:buSzPts val="1350"/>
              <a:buChar char="●"/>
              <a:defRPr>
                <a:solidFill>
                  <a:schemeClr val="dk2"/>
                </a:solidFill>
              </a:defRPr>
            </a:lvl4pPr>
            <a:lvl5pPr indent="-304800" lvl="4" marL="2286000" rtl="0" algn="l">
              <a:lnSpc>
                <a:spcPct val="94000"/>
              </a:lnSpc>
              <a:spcBef>
                <a:spcPts val="375"/>
              </a:spcBef>
              <a:spcAft>
                <a:spcPts val="0"/>
              </a:spcAft>
              <a:buClr>
                <a:schemeClr val="dk2"/>
              </a:buClr>
              <a:buSzPts val="1200"/>
              <a:buChar char="○"/>
              <a:defRPr>
                <a:solidFill>
                  <a:schemeClr val="dk2"/>
                </a:solidFill>
              </a:defRPr>
            </a:lvl5pPr>
            <a:lvl6pPr indent="-342900" lvl="5" marL="2743200" rtl="0" algn="l">
              <a:lnSpc>
                <a:spcPct val="94000"/>
              </a:lnSpc>
              <a:spcBef>
                <a:spcPts val="375"/>
              </a:spcBef>
              <a:spcAft>
                <a:spcPts val="0"/>
              </a:spcAft>
              <a:buClr>
                <a:schemeClr val="dk2"/>
              </a:buClr>
              <a:buSzPts val="1800"/>
              <a:buChar char="■"/>
              <a:defRPr/>
            </a:lvl6pPr>
            <a:lvl7pPr indent="-342900" lvl="6" marL="3200400" rtl="0" algn="l">
              <a:lnSpc>
                <a:spcPct val="94000"/>
              </a:lnSpc>
              <a:spcBef>
                <a:spcPts val="375"/>
              </a:spcBef>
              <a:spcAft>
                <a:spcPts val="0"/>
              </a:spcAft>
              <a:buClr>
                <a:schemeClr val="dk2"/>
              </a:buClr>
              <a:buSzPts val="1800"/>
              <a:buChar char="●"/>
              <a:defRPr/>
            </a:lvl7pPr>
            <a:lvl8pPr indent="-342900" lvl="7" marL="3657600" rtl="0" algn="l">
              <a:lnSpc>
                <a:spcPct val="94000"/>
              </a:lnSpc>
              <a:spcBef>
                <a:spcPts val="375"/>
              </a:spcBef>
              <a:spcAft>
                <a:spcPts val="0"/>
              </a:spcAft>
              <a:buClr>
                <a:schemeClr val="dk2"/>
              </a:buClr>
              <a:buSzPts val="1800"/>
              <a:buChar char="○"/>
              <a:defRPr/>
            </a:lvl8pPr>
            <a:lvl9pPr indent="-342900" lvl="8" marL="4114800" rtl="0" algn="l">
              <a:lnSpc>
                <a:spcPct val="94000"/>
              </a:lnSpc>
              <a:spcBef>
                <a:spcPts val="375"/>
              </a:spcBef>
              <a:spcAft>
                <a:spcPts val="150"/>
              </a:spcAft>
              <a:buClr>
                <a:schemeClr val="dk2"/>
              </a:buClr>
              <a:buSzPts val="1800"/>
              <a:buChar char="■"/>
              <a:defRPr/>
            </a:lvl9pPr>
          </a:lstStyle>
          <a:p/>
        </p:txBody>
      </p:sp>
      <p:sp>
        <p:nvSpPr>
          <p:cNvPr id="412" name="Google Shape;412;p27"/>
          <p:cNvSpPr txBox="1"/>
          <p:nvPr>
            <p:ph idx="10" type="dt"/>
          </p:nvPr>
        </p:nvSpPr>
        <p:spPr>
          <a:xfrm>
            <a:off x="1042988" y="4840041"/>
            <a:ext cx="903300" cy="303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13" name="Google Shape;413;p27"/>
          <p:cNvSpPr txBox="1"/>
          <p:nvPr>
            <p:ph idx="11" type="ftr"/>
          </p:nvPr>
        </p:nvSpPr>
        <p:spPr>
          <a:xfrm>
            <a:off x="2170175" y="4840041"/>
            <a:ext cx="4710600" cy="303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14" name="Google Shape;414;p27"/>
          <p:cNvSpPr txBox="1"/>
          <p:nvPr>
            <p:ph idx="12" type="sldNum"/>
          </p:nvPr>
        </p:nvSpPr>
        <p:spPr>
          <a:xfrm>
            <a:off x="7104553" y="4840041"/>
            <a:ext cx="1197300" cy="3036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5" name="Shape 415"/>
        <p:cNvGrpSpPr/>
        <p:nvPr/>
      </p:nvGrpSpPr>
      <p:grpSpPr>
        <a:xfrm>
          <a:off x="0" y="0"/>
          <a:ext cx="0" cy="0"/>
          <a:chOff x="0" y="0"/>
          <a:chExt cx="0" cy="0"/>
        </a:xfrm>
      </p:grpSpPr>
      <p:sp>
        <p:nvSpPr>
          <p:cNvPr id="416" name="Google Shape;416;p28"/>
          <p:cNvSpPr txBox="1"/>
          <p:nvPr>
            <p:ph type="title"/>
          </p:nvPr>
        </p:nvSpPr>
        <p:spPr>
          <a:xfrm>
            <a:off x="1028701" y="514352"/>
            <a:ext cx="7200900" cy="1114500"/>
          </a:xfrm>
          <a:prstGeom prst="rect">
            <a:avLst/>
          </a:prstGeom>
          <a:noFill/>
          <a:ln>
            <a:noFill/>
          </a:ln>
        </p:spPr>
        <p:txBody>
          <a:bodyPr anchorCtr="0" anchor="t" bIns="45700" lIns="91425" spcFirstLastPara="1" rIns="91425" wrap="square" tIns="45700">
            <a:noAutofit/>
          </a:bodyPr>
          <a:lstStyle>
            <a:lvl1pPr lvl="0" rtl="0" algn="l">
              <a:lnSpc>
                <a:spcPct val="89000"/>
              </a:lnSpc>
              <a:spcBef>
                <a:spcPts val="0"/>
              </a:spcBef>
              <a:spcAft>
                <a:spcPts val="0"/>
              </a:spcAft>
              <a:buClr>
                <a:schemeClr val="dk2"/>
              </a:buClr>
              <a:buSzPts val="3300"/>
              <a:buFont typeface="Source Sans Pro"/>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17" name="Google Shape;417;p28"/>
          <p:cNvSpPr txBox="1"/>
          <p:nvPr>
            <p:ph idx="1" type="body"/>
          </p:nvPr>
        </p:nvSpPr>
        <p:spPr>
          <a:xfrm>
            <a:off x="1028700" y="1714500"/>
            <a:ext cx="3335700" cy="2686200"/>
          </a:xfrm>
          <a:prstGeom prst="rect">
            <a:avLst/>
          </a:prstGeom>
          <a:noFill/>
          <a:ln>
            <a:noFill/>
          </a:ln>
        </p:spPr>
        <p:txBody>
          <a:bodyPr anchorCtr="0" anchor="t" bIns="45700" lIns="91425" spcFirstLastPara="1" rIns="91425" wrap="square" tIns="45700">
            <a:noAutofit/>
          </a:bodyPr>
          <a:lstStyle>
            <a:lvl1pPr indent="-323850" lvl="0" marL="457200" rtl="0" algn="l">
              <a:lnSpc>
                <a:spcPct val="94000"/>
              </a:lnSpc>
              <a:spcBef>
                <a:spcPts val="750"/>
              </a:spcBef>
              <a:spcAft>
                <a:spcPts val="0"/>
              </a:spcAft>
              <a:buClr>
                <a:schemeClr val="dk2"/>
              </a:buClr>
              <a:buSzPts val="1500"/>
              <a:buChar char="●"/>
              <a:defRPr>
                <a:solidFill>
                  <a:schemeClr val="dk2"/>
                </a:solidFill>
              </a:defRPr>
            </a:lvl1pPr>
            <a:lvl2pPr indent="-323850" lvl="1" marL="914400" rtl="0" algn="l">
              <a:lnSpc>
                <a:spcPct val="94000"/>
              </a:lnSpc>
              <a:spcBef>
                <a:spcPts val="375"/>
              </a:spcBef>
              <a:spcAft>
                <a:spcPts val="0"/>
              </a:spcAft>
              <a:buClr>
                <a:schemeClr val="dk2"/>
              </a:buClr>
              <a:buSzPts val="1500"/>
              <a:buChar char="○"/>
              <a:defRPr>
                <a:solidFill>
                  <a:schemeClr val="dk2"/>
                </a:solidFill>
              </a:defRPr>
            </a:lvl2pPr>
            <a:lvl3pPr indent="-314325" lvl="2" marL="1371600" rtl="0" algn="l">
              <a:lnSpc>
                <a:spcPct val="94000"/>
              </a:lnSpc>
              <a:spcBef>
                <a:spcPts val="375"/>
              </a:spcBef>
              <a:spcAft>
                <a:spcPts val="0"/>
              </a:spcAft>
              <a:buClr>
                <a:schemeClr val="dk2"/>
              </a:buClr>
              <a:buSzPts val="1350"/>
              <a:buChar char="■"/>
              <a:defRPr>
                <a:solidFill>
                  <a:schemeClr val="dk2"/>
                </a:solidFill>
              </a:defRPr>
            </a:lvl3pPr>
            <a:lvl4pPr indent="-314325" lvl="3" marL="1828800" rtl="0" algn="l">
              <a:lnSpc>
                <a:spcPct val="94000"/>
              </a:lnSpc>
              <a:spcBef>
                <a:spcPts val="375"/>
              </a:spcBef>
              <a:spcAft>
                <a:spcPts val="0"/>
              </a:spcAft>
              <a:buClr>
                <a:schemeClr val="dk2"/>
              </a:buClr>
              <a:buSzPts val="1350"/>
              <a:buChar char="●"/>
              <a:defRPr>
                <a:solidFill>
                  <a:schemeClr val="dk2"/>
                </a:solidFill>
              </a:defRPr>
            </a:lvl4pPr>
            <a:lvl5pPr indent="-304800" lvl="4" marL="2286000" rtl="0" algn="l">
              <a:lnSpc>
                <a:spcPct val="94000"/>
              </a:lnSpc>
              <a:spcBef>
                <a:spcPts val="375"/>
              </a:spcBef>
              <a:spcAft>
                <a:spcPts val="0"/>
              </a:spcAft>
              <a:buClr>
                <a:schemeClr val="dk2"/>
              </a:buClr>
              <a:buSzPts val="1200"/>
              <a:buChar char="○"/>
              <a:defRPr>
                <a:solidFill>
                  <a:schemeClr val="dk2"/>
                </a:solidFill>
              </a:defRPr>
            </a:lvl5pPr>
            <a:lvl6pPr indent="-342900" lvl="5" marL="2743200" rtl="0" algn="l">
              <a:lnSpc>
                <a:spcPct val="94000"/>
              </a:lnSpc>
              <a:spcBef>
                <a:spcPts val="375"/>
              </a:spcBef>
              <a:spcAft>
                <a:spcPts val="0"/>
              </a:spcAft>
              <a:buClr>
                <a:schemeClr val="dk2"/>
              </a:buClr>
              <a:buSzPts val="1800"/>
              <a:buChar char="■"/>
              <a:defRPr/>
            </a:lvl6pPr>
            <a:lvl7pPr indent="-342900" lvl="6" marL="3200400" rtl="0" algn="l">
              <a:lnSpc>
                <a:spcPct val="94000"/>
              </a:lnSpc>
              <a:spcBef>
                <a:spcPts val="375"/>
              </a:spcBef>
              <a:spcAft>
                <a:spcPts val="0"/>
              </a:spcAft>
              <a:buClr>
                <a:schemeClr val="dk2"/>
              </a:buClr>
              <a:buSzPts val="1800"/>
              <a:buChar char="●"/>
              <a:defRPr/>
            </a:lvl7pPr>
            <a:lvl8pPr indent="-342900" lvl="7" marL="3657600" rtl="0" algn="l">
              <a:lnSpc>
                <a:spcPct val="94000"/>
              </a:lnSpc>
              <a:spcBef>
                <a:spcPts val="375"/>
              </a:spcBef>
              <a:spcAft>
                <a:spcPts val="0"/>
              </a:spcAft>
              <a:buClr>
                <a:schemeClr val="dk2"/>
              </a:buClr>
              <a:buSzPts val="1800"/>
              <a:buChar char="○"/>
              <a:defRPr/>
            </a:lvl8pPr>
            <a:lvl9pPr indent="-342900" lvl="8" marL="4114800" rtl="0" algn="l">
              <a:lnSpc>
                <a:spcPct val="94000"/>
              </a:lnSpc>
              <a:spcBef>
                <a:spcPts val="375"/>
              </a:spcBef>
              <a:spcAft>
                <a:spcPts val="150"/>
              </a:spcAft>
              <a:buClr>
                <a:schemeClr val="dk2"/>
              </a:buClr>
              <a:buSzPts val="1800"/>
              <a:buChar char="■"/>
              <a:defRPr/>
            </a:lvl9pPr>
          </a:lstStyle>
          <a:p/>
        </p:txBody>
      </p:sp>
      <p:sp>
        <p:nvSpPr>
          <p:cNvPr id="418" name="Google Shape;418;p28"/>
          <p:cNvSpPr txBox="1"/>
          <p:nvPr>
            <p:ph idx="2" type="body"/>
          </p:nvPr>
        </p:nvSpPr>
        <p:spPr>
          <a:xfrm>
            <a:off x="4894052" y="1714500"/>
            <a:ext cx="3335700" cy="2686200"/>
          </a:xfrm>
          <a:prstGeom prst="rect">
            <a:avLst/>
          </a:prstGeom>
          <a:noFill/>
          <a:ln>
            <a:noFill/>
          </a:ln>
        </p:spPr>
        <p:txBody>
          <a:bodyPr anchorCtr="0" anchor="t" bIns="45700" lIns="91425" spcFirstLastPara="1" rIns="91425" wrap="square" tIns="45700">
            <a:noAutofit/>
          </a:bodyPr>
          <a:lstStyle>
            <a:lvl1pPr indent="-323850" lvl="0" marL="457200" rtl="0" algn="l">
              <a:lnSpc>
                <a:spcPct val="94000"/>
              </a:lnSpc>
              <a:spcBef>
                <a:spcPts val="750"/>
              </a:spcBef>
              <a:spcAft>
                <a:spcPts val="0"/>
              </a:spcAft>
              <a:buClr>
                <a:schemeClr val="dk2"/>
              </a:buClr>
              <a:buSzPts val="1500"/>
              <a:buChar char="●"/>
              <a:defRPr>
                <a:solidFill>
                  <a:schemeClr val="dk2"/>
                </a:solidFill>
              </a:defRPr>
            </a:lvl1pPr>
            <a:lvl2pPr indent="-323850" lvl="1" marL="914400" rtl="0" algn="l">
              <a:lnSpc>
                <a:spcPct val="94000"/>
              </a:lnSpc>
              <a:spcBef>
                <a:spcPts val="375"/>
              </a:spcBef>
              <a:spcAft>
                <a:spcPts val="0"/>
              </a:spcAft>
              <a:buClr>
                <a:schemeClr val="dk2"/>
              </a:buClr>
              <a:buSzPts val="1500"/>
              <a:buChar char="○"/>
              <a:defRPr>
                <a:solidFill>
                  <a:schemeClr val="dk2"/>
                </a:solidFill>
              </a:defRPr>
            </a:lvl2pPr>
            <a:lvl3pPr indent="-314325" lvl="2" marL="1371600" rtl="0" algn="l">
              <a:lnSpc>
                <a:spcPct val="94000"/>
              </a:lnSpc>
              <a:spcBef>
                <a:spcPts val="375"/>
              </a:spcBef>
              <a:spcAft>
                <a:spcPts val="0"/>
              </a:spcAft>
              <a:buClr>
                <a:schemeClr val="dk2"/>
              </a:buClr>
              <a:buSzPts val="1350"/>
              <a:buChar char="■"/>
              <a:defRPr>
                <a:solidFill>
                  <a:schemeClr val="dk2"/>
                </a:solidFill>
              </a:defRPr>
            </a:lvl3pPr>
            <a:lvl4pPr indent="-314325" lvl="3" marL="1828800" rtl="0" algn="l">
              <a:lnSpc>
                <a:spcPct val="94000"/>
              </a:lnSpc>
              <a:spcBef>
                <a:spcPts val="375"/>
              </a:spcBef>
              <a:spcAft>
                <a:spcPts val="0"/>
              </a:spcAft>
              <a:buClr>
                <a:schemeClr val="dk2"/>
              </a:buClr>
              <a:buSzPts val="1350"/>
              <a:buChar char="●"/>
              <a:defRPr>
                <a:solidFill>
                  <a:schemeClr val="dk2"/>
                </a:solidFill>
              </a:defRPr>
            </a:lvl4pPr>
            <a:lvl5pPr indent="-304800" lvl="4" marL="2286000" rtl="0" algn="l">
              <a:lnSpc>
                <a:spcPct val="94000"/>
              </a:lnSpc>
              <a:spcBef>
                <a:spcPts val="375"/>
              </a:spcBef>
              <a:spcAft>
                <a:spcPts val="0"/>
              </a:spcAft>
              <a:buClr>
                <a:schemeClr val="dk2"/>
              </a:buClr>
              <a:buSzPts val="1200"/>
              <a:buChar char="○"/>
              <a:defRPr>
                <a:solidFill>
                  <a:schemeClr val="dk2"/>
                </a:solidFill>
              </a:defRPr>
            </a:lvl5pPr>
            <a:lvl6pPr indent="-342900" lvl="5" marL="2743200" rtl="0" algn="l">
              <a:lnSpc>
                <a:spcPct val="94000"/>
              </a:lnSpc>
              <a:spcBef>
                <a:spcPts val="375"/>
              </a:spcBef>
              <a:spcAft>
                <a:spcPts val="0"/>
              </a:spcAft>
              <a:buClr>
                <a:schemeClr val="dk2"/>
              </a:buClr>
              <a:buSzPts val="1800"/>
              <a:buChar char="■"/>
              <a:defRPr/>
            </a:lvl6pPr>
            <a:lvl7pPr indent="-342900" lvl="6" marL="3200400" rtl="0" algn="l">
              <a:lnSpc>
                <a:spcPct val="94000"/>
              </a:lnSpc>
              <a:spcBef>
                <a:spcPts val="375"/>
              </a:spcBef>
              <a:spcAft>
                <a:spcPts val="0"/>
              </a:spcAft>
              <a:buClr>
                <a:schemeClr val="dk2"/>
              </a:buClr>
              <a:buSzPts val="1800"/>
              <a:buChar char="●"/>
              <a:defRPr/>
            </a:lvl7pPr>
            <a:lvl8pPr indent="-342900" lvl="7" marL="3657600" rtl="0" algn="l">
              <a:lnSpc>
                <a:spcPct val="94000"/>
              </a:lnSpc>
              <a:spcBef>
                <a:spcPts val="375"/>
              </a:spcBef>
              <a:spcAft>
                <a:spcPts val="0"/>
              </a:spcAft>
              <a:buClr>
                <a:schemeClr val="dk2"/>
              </a:buClr>
              <a:buSzPts val="1800"/>
              <a:buChar char="○"/>
              <a:defRPr/>
            </a:lvl8pPr>
            <a:lvl9pPr indent="-342900" lvl="8" marL="4114800" rtl="0" algn="l">
              <a:lnSpc>
                <a:spcPct val="94000"/>
              </a:lnSpc>
              <a:spcBef>
                <a:spcPts val="375"/>
              </a:spcBef>
              <a:spcAft>
                <a:spcPts val="150"/>
              </a:spcAft>
              <a:buClr>
                <a:schemeClr val="dk2"/>
              </a:buClr>
              <a:buSzPts val="1800"/>
              <a:buChar char="■"/>
              <a:defRPr/>
            </a:lvl9pPr>
          </a:lstStyle>
          <a:p/>
        </p:txBody>
      </p:sp>
      <p:sp>
        <p:nvSpPr>
          <p:cNvPr id="419" name="Google Shape;419;p28"/>
          <p:cNvSpPr txBox="1"/>
          <p:nvPr>
            <p:ph idx="10" type="dt"/>
          </p:nvPr>
        </p:nvSpPr>
        <p:spPr>
          <a:xfrm>
            <a:off x="1042988" y="4840041"/>
            <a:ext cx="903300" cy="303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20" name="Google Shape;420;p28"/>
          <p:cNvSpPr txBox="1"/>
          <p:nvPr>
            <p:ph idx="11" type="ftr"/>
          </p:nvPr>
        </p:nvSpPr>
        <p:spPr>
          <a:xfrm>
            <a:off x="2170175" y="4840041"/>
            <a:ext cx="4710600" cy="303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21" name="Google Shape;421;p28"/>
          <p:cNvSpPr txBox="1"/>
          <p:nvPr>
            <p:ph idx="12" type="sldNum"/>
          </p:nvPr>
        </p:nvSpPr>
        <p:spPr>
          <a:xfrm>
            <a:off x="7104553" y="4840041"/>
            <a:ext cx="1197300" cy="3036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22" name="Shape 422"/>
        <p:cNvGrpSpPr/>
        <p:nvPr/>
      </p:nvGrpSpPr>
      <p:grpSpPr>
        <a:xfrm>
          <a:off x="0" y="0"/>
          <a:ext cx="0" cy="0"/>
          <a:chOff x="0" y="0"/>
          <a:chExt cx="0" cy="0"/>
        </a:xfrm>
      </p:grpSpPr>
      <p:sp>
        <p:nvSpPr>
          <p:cNvPr id="423" name="Google Shape;423;p29"/>
          <p:cNvSpPr txBox="1"/>
          <p:nvPr>
            <p:ph type="title"/>
          </p:nvPr>
        </p:nvSpPr>
        <p:spPr>
          <a:xfrm>
            <a:off x="1028701" y="514352"/>
            <a:ext cx="7200900" cy="1114500"/>
          </a:xfrm>
          <a:prstGeom prst="rect">
            <a:avLst/>
          </a:prstGeom>
          <a:noFill/>
          <a:ln>
            <a:noFill/>
          </a:ln>
        </p:spPr>
        <p:txBody>
          <a:bodyPr anchorCtr="0" anchor="t" bIns="45700" lIns="91425" spcFirstLastPara="1" rIns="91425" wrap="square" tIns="45700">
            <a:noAutofit/>
          </a:bodyPr>
          <a:lstStyle>
            <a:lvl1pPr lvl="0" rtl="0" algn="l">
              <a:lnSpc>
                <a:spcPct val="89000"/>
              </a:lnSpc>
              <a:spcBef>
                <a:spcPts val="0"/>
              </a:spcBef>
              <a:spcAft>
                <a:spcPts val="0"/>
              </a:spcAft>
              <a:buClr>
                <a:schemeClr val="dk2"/>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24" name="Google Shape;424;p29"/>
          <p:cNvSpPr txBox="1"/>
          <p:nvPr>
            <p:ph idx="1" type="body"/>
          </p:nvPr>
        </p:nvSpPr>
        <p:spPr>
          <a:xfrm>
            <a:off x="1028701" y="1714500"/>
            <a:ext cx="7200900" cy="2685900"/>
          </a:xfrm>
          <a:prstGeom prst="rect">
            <a:avLst/>
          </a:prstGeom>
          <a:noFill/>
          <a:ln>
            <a:noFill/>
          </a:ln>
        </p:spPr>
        <p:txBody>
          <a:bodyPr anchorCtr="0" anchor="t" bIns="45700" lIns="91425" spcFirstLastPara="1" rIns="91425" wrap="square" tIns="45700">
            <a:noAutofit/>
          </a:bodyPr>
          <a:lstStyle>
            <a:lvl1pPr indent="-342900" lvl="0" marL="457200" rtl="0" algn="l">
              <a:lnSpc>
                <a:spcPct val="94000"/>
              </a:lnSpc>
              <a:spcBef>
                <a:spcPts val="750"/>
              </a:spcBef>
              <a:spcAft>
                <a:spcPts val="0"/>
              </a:spcAft>
              <a:buClr>
                <a:schemeClr val="dk2"/>
              </a:buClr>
              <a:buSzPts val="1800"/>
              <a:buChar char="●"/>
              <a:defRPr/>
            </a:lvl1pPr>
            <a:lvl2pPr indent="-342900" lvl="1" marL="914400" rtl="0" algn="l">
              <a:lnSpc>
                <a:spcPct val="94000"/>
              </a:lnSpc>
              <a:spcBef>
                <a:spcPts val="375"/>
              </a:spcBef>
              <a:spcAft>
                <a:spcPts val="0"/>
              </a:spcAft>
              <a:buClr>
                <a:schemeClr val="dk2"/>
              </a:buClr>
              <a:buSzPts val="1800"/>
              <a:buChar char="○"/>
              <a:defRPr/>
            </a:lvl2pPr>
            <a:lvl3pPr indent="-342900" lvl="2" marL="1371600" rtl="0" algn="l">
              <a:lnSpc>
                <a:spcPct val="94000"/>
              </a:lnSpc>
              <a:spcBef>
                <a:spcPts val="375"/>
              </a:spcBef>
              <a:spcAft>
                <a:spcPts val="0"/>
              </a:spcAft>
              <a:buClr>
                <a:schemeClr val="dk2"/>
              </a:buClr>
              <a:buSzPts val="1800"/>
              <a:buChar char="■"/>
              <a:defRPr/>
            </a:lvl3pPr>
            <a:lvl4pPr indent="-342900" lvl="3" marL="1828800" rtl="0" algn="l">
              <a:lnSpc>
                <a:spcPct val="94000"/>
              </a:lnSpc>
              <a:spcBef>
                <a:spcPts val="375"/>
              </a:spcBef>
              <a:spcAft>
                <a:spcPts val="0"/>
              </a:spcAft>
              <a:buClr>
                <a:schemeClr val="dk2"/>
              </a:buClr>
              <a:buSzPts val="1800"/>
              <a:buChar char="●"/>
              <a:defRPr/>
            </a:lvl4pPr>
            <a:lvl5pPr indent="-342900" lvl="4" marL="2286000" rtl="0" algn="l">
              <a:lnSpc>
                <a:spcPct val="94000"/>
              </a:lnSpc>
              <a:spcBef>
                <a:spcPts val="375"/>
              </a:spcBef>
              <a:spcAft>
                <a:spcPts val="0"/>
              </a:spcAft>
              <a:buClr>
                <a:schemeClr val="dk2"/>
              </a:buClr>
              <a:buSzPts val="1800"/>
              <a:buChar char="○"/>
              <a:defRPr/>
            </a:lvl5pPr>
            <a:lvl6pPr indent="-342900" lvl="5" marL="2743200" rtl="0" algn="l">
              <a:lnSpc>
                <a:spcPct val="94000"/>
              </a:lnSpc>
              <a:spcBef>
                <a:spcPts val="375"/>
              </a:spcBef>
              <a:spcAft>
                <a:spcPts val="0"/>
              </a:spcAft>
              <a:buClr>
                <a:schemeClr val="dk2"/>
              </a:buClr>
              <a:buSzPts val="1800"/>
              <a:buChar char="■"/>
              <a:defRPr/>
            </a:lvl6pPr>
            <a:lvl7pPr indent="-342900" lvl="6" marL="3200400" rtl="0" algn="l">
              <a:lnSpc>
                <a:spcPct val="94000"/>
              </a:lnSpc>
              <a:spcBef>
                <a:spcPts val="375"/>
              </a:spcBef>
              <a:spcAft>
                <a:spcPts val="0"/>
              </a:spcAft>
              <a:buClr>
                <a:schemeClr val="dk2"/>
              </a:buClr>
              <a:buSzPts val="1800"/>
              <a:buChar char="●"/>
              <a:defRPr/>
            </a:lvl7pPr>
            <a:lvl8pPr indent="-342900" lvl="7" marL="3657600" rtl="0" algn="l">
              <a:lnSpc>
                <a:spcPct val="94000"/>
              </a:lnSpc>
              <a:spcBef>
                <a:spcPts val="375"/>
              </a:spcBef>
              <a:spcAft>
                <a:spcPts val="0"/>
              </a:spcAft>
              <a:buClr>
                <a:schemeClr val="dk2"/>
              </a:buClr>
              <a:buSzPts val="1800"/>
              <a:buChar char="○"/>
              <a:defRPr/>
            </a:lvl8pPr>
            <a:lvl9pPr indent="-342900" lvl="8" marL="4114800" rtl="0" algn="l">
              <a:lnSpc>
                <a:spcPct val="94000"/>
              </a:lnSpc>
              <a:spcBef>
                <a:spcPts val="375"/>
              </a:spcBef>
              <a:spcAft>
                <a:spcPts val="150"/>
              </a:spcAft>
              <a:buClr>
                <a:schemeClr val="dk2"/>
              </a:buClr>
              <a:buSzPts val="1800"/>
              <a:buChar char="■"/>
              <a:defRPr/>
            </a:lvl9pPr>
          </a:lstStyle>
          <a:p/>
        </p:txBody>
      </p:sp>
      <p:sp>
        <p:nvSpPr>
          <p:cNvPr id="425" name="Google Shape;425;p29"/>
          <p:cNvSpPr txBox="1"/>
          <p:nvPr>
            <p:ph idx="10" type="dt"/>
          </p:nvPr>
        </p:nvSpPr>
        <p:spPr>
          <a:xfrm>
            <a:off x="1042988" y="4840041"/>
            <a:ext cx="903300" cy="303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26" name="Google Shape;426;p29"/>
          <p:cNvSpPr txBox="1"/>
          <p:nvPr>
            <p:ph idx="11" type="ftr"/>
          </p:nvPr>
        </p:nvSpPr>
        <p:spPr>
          <a:xfrm>
            <a:off x="2170175" y="4840041"/>
            <a:ext cx="4710600" cy="303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27" name="Google Shape;427;p29"/>
          <p:cNvSpPr txBox="1"/>
          <p:nvPr>
            <p:ph idx="12" type="sldNum"/>
          </p:nvPr>
        </p:nvSpPr>
        <p:spPr>
          <a:xfrm>
            <a:off x="7104553" y="4840041"/>
            <a:ext cx="1197300" cy="3036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432" name="Shape 432"/>
        <p:cNvGrpSpPr/>
        <p:nvPr/>
      </p:nvGrpSpPr>
      <p:grpSpPr>
        <a:xfrm>
          <a:off x="0" y="0"/>
          <a:ext cx="0" cy="0"/>
          <a:chOff x="0" y="0"/>
          <a:chExt cx="0" cy="0"/>
        </a:xfrm>
      </p:grpSpPr>
      <p:sp>
        <p:nvSpPr>
          <p:cNvPr id="433" name="Google Shape;433;p31"/>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434" name="Google Shape;434;p31"/>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5" name="Google Shape;435;p31"/>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436" name="Google Shape;436;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437" name="Shape 437"/>
        <p:cNvGrpSpPr/>
        <p:nvPr/>
      </p:nvGrpSpPr>
      <p:grpSpPr>
        <a:xfrm>
          <a:off x="0" y="0"/>
          <a:ext cx="0" cy="0"/>
          <a:chOff x="0" y="0"/>
          <a:chExt cx="0" cy="0"/>
        </a:xfrm>
      </p:grpSpPr>
      <p:sp>
        <p:nvSpPr>
          <p:cNvPr id="438" name="Google Shape;438;p32"/>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439" name="Google Shape;439;p32"/>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440" name="Google Shape;440;p32"/>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41" name="Google Shape;441;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42" name="Shape 442"/>
        <p:cNvGrpSpPr/>
        <p:nvPr/>
      </p:nvGrpSpPr>
      <p:grpSpPr>
        <a:xfrm>
          <a:off x="0" y="0"/>
          <a:ext cx="0" cy="0"/>
          <a:chOff x="0" y="0"/>
          <a:chExt cx="0" cy="0"/>
        </a:xfrm>
      </p:grpSpPr>
      <p:sp>
        <p:nvSpPr>
          <p:cNvPr id="443" name="Google Shape;443;p33"/>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3"/>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445" name="Google Shape;445;p33"/>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446" name="Google Shape;446;p33"/>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47" name="Google Shape;447;p33"/>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48" name="Google Shape;448;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49" name="Shape 449"/>
        <p:cNvGrpSpPr/>
        <p:nvPr/>
      </p:nvGrpSpPr>
      <p:grpSpPr>
        <a:xfrm>
          <a:off x="0" y="0"/>
          <a:ext cx="0" cy="0"/>
          <a:chOff x="0" y="0"/>
          <a:chExt cx="0" cy="0"/>
        </a:xfrm>
      </p:grpSpPr>
      <p:sp>
        <p:nvSpPr>
          <p:cNvPr id="450" name="Google Shape;450;p34"/>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52" name="Google Shape;452;p34"/>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53" name="Google Shape;453;p34"/>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54" name="Google Shape;454;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5" name="Shape 455"/>
        <p:cNvGrpSpPr/>
        <p:nvPr/>
      </p:nvGrpSpPr>
      <p:grpSpPr>
        <a:xfrm>
          <a:off x="0" y="0"/>
          <a:ext cx="0" cy="0"/>
          <a:chOff x="0" y="0"/>
          <a:chExt cx="0" cy="0"/>
        </a:xfrm>
      </p:grpSpPr>
      <p:sp>
        <p:nvSpPr>
          <p:cNvPr id="456" name="Google Shape;456;p3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58" name="Google Shape;458;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9" name="Shape 459"/>
        <p:cNvGrpSpPr/>
        <p:nvPr/>
      </p:nvGrpSpPr>
      <p:grpSpPr>
        <a:xfrm>
          <a:off x="0" y="0"/>
          <a:ext cx="0" cy="0"/>
          <a:chOff x="0" y="0"/>
          <a:chExt cx="0" cy="0"/>
        </a:xfrm>
      </p:grpSpPr>
      <p:sp>
        <p:nvSpPr>
          <p:cNvPr id="460" name="Google Shape;460;p36"/>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6"/>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62" name="Google Shape;462;p36"/>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63" name="Google Shape;463;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64" name="Shape 464"/>
        <p:cNvGrpSpPr/>
        <p:nvPr/>
      </p:nvGrpSpPr>
      <p:grpSpPr>
        <a:xfrm>
          <a:off x="0" y="0"/>
          <a:ext cx="0" cy="0"/>
          <a:chOff x="0" y="0"/>
          <a:chExt cx="0" cy="0"/>
        </a:xfrm>
      </p:grpSpPr>
      <p:sp>
        <p:nvSpPr>
          <p:cNvPr id="465" name="Google Shape;465;p37"/>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66" name="Google Shape;466;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7" name="Shape 467"/>
        <p:cNvGrpSpPr/>
        <p:nvPr/>
      </p:nvGrpSpPr>
      <p:grpSpPr>
        <a:xfrm>
          <a:off x="0" y="0"/>
          <a:ext cx="0" cy="0"/>
          <a:chOff x="0" y="0"/>
          <a:chExt cx="0" cy="0"/>
        </a:xfrm>
      </p:grpSpPr>
      <p:sp>
        <p:nvSpPr>
          <p:cNvPr id="468" name="Google Shape;468;p38"/>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8"/>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0" name="Google Shape;470;p38"/>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71" name="Google Shape;471;p38"/>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2" name="Google Shape;472;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3" name="Shape 473"/>
        <p:cNvGrpSpPr/>
        <p:nvPr/>
      </p:nvGrpSpPr>
      <p:grpSpPr>
        <a:xfrm>
          <a:off x="0" y="0"/>
          <a:ext cx="0" cy="0"/>
          <a:chOff x="0" y="0"/>
          <a:chExt cx="0" cy="0"/>
        </a:xfrm>
      </p:grpSpPr>
      <p:sp>
        <p:nvSpPr>
          <p:cNvPr id="474" name="Google Shape;474;p39"/>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9"/>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476" name="Google Shape;476;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477" name="Shape 477"/>
        <p:cNvGrpSpPr/>
        <p:nvPr/>
      </p:nvGrpSpPr>
      <p:grpSpPr>
        <a:xfrm>
          <a:off x="0" y="0"/>
          <a:ext cx="0" cy="0"/>
          <a:chOff x="0" y="0"/>
          <a:chExt cx="0" cy="0"/>
        </a:xfrm>
      </p:grpSpPr>
      <p:sp>
        <p:nvSpPr>
          <p:cNvPr id="478" name="Google Shape;478;p40"/>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479" name="Google Shape;479;p40"/>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80" name="Google Shape;480;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1" name="Shape 481"/>
        <p:cNvGrpSpPr/>
        <p:nvPr/>
      </p:nvGrpSpPr>
      <p:grpSpPr>
        <a:xfrm>
          <a:off x="0" y="0"/>
          <a:ext cx="0" cy="0"/>
          <a:chOff x="0" y="0"/>
          <a:chExt cx="0" cy="0"/>
        </a:xfrm>
      </p:grpSpPr>
      <p:sp>
        <p:nvSpPr>
          <p:cNvPr id="482" name="Google Shape;482;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6" Type="http://schemas.openxmlformats.org/officeDocument/2006/relationships/theme" Target="../theme/theme3.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2" Type="http://schemas.openxmlformats.org/officeDocument/2006/relationships/theme" Target="../theme/theme4.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279" name="Shape 279"/>
        <p:cNvGrpSpPr/>
        <p:nvPr/>
      </p:nvGrpSpPr>
      <p:grpSpPr>
        <a:xfrm>
          <a:off x="0" y="0"/>
          <a:ext cx="0" cy="0"/>
          <a:chOff x="0" y="0"/>
          <a:chExt cx="0" cy="0"/>
        </a:xfrm>
      </p:grpSpPr>
      <p:sp>
        <p:nvSpPr>
          <p:cNvPr id="280" name="Google Shape;280;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281" name="Google Shape;281;p14"/>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282" name="Google Shape;282;p14"/>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428" name="Shape 428"/>
        <p:cNvGrpSpPr/>
        <p:nvPr/>
      </p:nvGrpSpPr>
      <p:grpSpPr>
        <a:xfrm>
          <a:off x="0" y="0"/>
          <a:ext cx="0" cy="0"/>
          <a:chOff x="0" y="0"/>
          <a:chExt cx="0" cy="0"/>
        </a:xfrm>
      </p:grpSpPr>
      <p:sp>
        <p:nvSpPr>
          <p:cNvPr id="429" name="Google Shape;429;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430" name="Google Shape;430;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431" name="Google Shape;431;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drive.google.com/file/d/1Nvnv0-rxdtwUXfbhXDLqnlkQDUc7LdqR/view" TargetMode="External"/><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drive.google.com/file/d/1KIEM7PWuy-YySQkbGeTrFaHEsoaC03CA/view" TargetMode="External"/><Relationship Id="rId4" Type="http://schemas.openxmlformats.org/officeDocument/2006/relationships/image" Target="../media/image2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drive.google.com/file/d/1pDxfO43xuKrwqotDfHoXnWAsJyqjSZiZ/view" TargetMode="External"/><Relationship Id="rId4" Type="http://schemas.openxmlformats.org/officeDocument/2006/relationships/image" Target="../media/image2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drive.google.com/file/d/1ByqELsxsMM0-sh07K-1A8wKNZIjj2TaS/view" TargetMode="External"/><Relationship Id="rId4" Type="http://schemas.openxmlformats.org/officeDocument/2006/relationships/image" Target="../media/image2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14.png"/><Relationship Id="rId13" Type="http://schemas.openxmlformats.org/officeDocument/2006/relationships/image" Target="../media/image11.png"/><Relationship Id="rId12" Type="http://schemas.openxmlformats.org/officeDocument/2006/relationships/image" Target="../media/image10.png"/><Relationship Id="rId1" Type="http://schemas.openxmlformats.org/officeDocument/2006/relationships/slideLayout" Target="../slideLayouts/slideLayout38.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13.png"/><Relationship Id="rId15" Type="http://schemas.openxmlformats.org/officeDocument/2006/relationships/image" Target="../media/image25.png"/><Relationship Id="rId1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5.png"/><Relationship Id="rId8"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drive.google.com/file/d/184pid9WKRc1V23V6oeUwNWt-B4SnDkp1/view" TargetMode="Externa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3.xml"/><Relationship Id="rId3"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grpSp>
        <p:nvGrpSpPr>
          <p:cNvPr id="487" name="Google Shape;487;p42"/>
          <p:cNvGrpSpPr/>
          <p:nvPr/>
        </p:nvGrpSpPr>
        <p:grpSpPr>
          <a:xfrm>
            <a:off x="6156043" y="1354807"/>
            <a:ext cx="1665300" cy="3207293"/>
            <a:chOff x="731868" y="389132"/>
            <a:chExt cx="1665300" cy="3207293"/>
          </a:xfrm>
        </p:grpSpPr>
        <p:sp>
          <p:nvSpPr>
            <p:cNvPr id="488" name="Google Shape;488;p42"/>
            <p:cNvSpPr/>
            <p:nvPr/>
          </p:nvSpPr>
          <p:spPr>
            <a:xfrm>
              <a:off x="1295575" y="756200"/>
              <a:ext cx="537900" cy="2802900"/>
            </a:xfrm>
            <a:prstGeom prst="ellipse">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2"/>
            <p:cNvSpPr/>
            <p:nvPr/>
          </p:nvSpPr>
          <p:spPr>
            <a:xfrm rot="8100000">
              <a:off x="957821" y="650934"/>
              <a:ext cx="1213395" cy="1141695"/>
            </a:xfrm>
            <a:prstGeom prst="teardrop">
              <a:avLst>
                <a:gd fmla="val 95139"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2"/>
            <p:cNvSpPr/>
            <p:nvPr/>
          </p:nvSpPr>
          <p:spPr>
            <a:xfrm rot="4334414">
              <a:off x="1102138" y="1222853"/>
              <a:ext cx="473154" cy="171209"/>
            </a:xfrm>
            <a:prstGeom prst="flowChartDecision">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2"/>
            <p:cNvSpPr/>
            <p:nvPr/>
          </p:nvSpPr>
          <p:spPr>
            <a:xfrm flipH="1" rot="-4334414">
              <a:off x="1553988" y="1222853"/>
              <a:ext cx="473154" cy="171209"/>
            </a:xfrm>
            <a:prstGeom prst="flowChartDecision">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2"/>
            <p:cNvSpPr/>
            <p:nvPr/>
          </p:nvSpPr>
          <p:spPr>
            <a:xfrm rot="8437841">
              <a:off x="1246702" y="1123959"/>
              <a:ext cx="635645" cy="635645"/>
            </a:xfrm>
            <a:prstGeom prst="arc">
              <a:avLst>
                <a:gd fmla="val 16200000" name="adj1"/>
                <a:gd fmla="val 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2"/>
            <p:cNvSpPr/>
            <p:nvPr/>
          </p:nvSpPr>
          <p:spPr>
            <a:xfrm>
              <a:off x="879225" y="2215525"/>
              <a:ext cx="1400100" cy="1380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4" name="Google Shape;494;p42"/>
          <p:cNvSpPr txBox="1"/>
          <p:nvPr>
            <p:ph idx="1" type="subTitle"/>
          </p:nvPr>
        </p:nvSpPr>
        <p:spPr>
          <a:xfrm>
            <a:off x="824000" y="3596300"/>
            <a:ext cx="7322100" cy="6954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2400"/>
              <a:t>Facilitators: Dirk Colbry and Justin Booth</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 sz="2400"/>
              <a:t>2022 Virtual Residency, June 28th</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sp>
        <p:nvSpPr>
          <p:cNvPr id="495" name="Google Shape;495;p42"/>
          <p:cNvSpPr txBox="1"/>
          <p:nvPr>
            <p:ph type="ctrTitle"/>
          </p:nvPr>
        </p:nvSpPr>
        <p:spPr>
          <a:xfrm>
            <a:off x="824000" y="810475"/>
            <a:ext cx="48192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Intake Interviews</a:t>
            </a:r>
            <a:endParaRPr/>
          </a:p>
          <a:p>
            <a:pPr indent="0" lvl="0" marL="0" rtl="0" algn="l">
              <a:spcBef>
                <a:spcPts val="0"/>
              </a:spcBef>
              <a:spcAft>
                <a:spcPts val="0"/>
              </a:spcAft>
              <a:buNone/>
            </a:pPr>
            <a:r>
              <a:rPr lang="en" sz="2500"/>
              <a:t>aka First Contact</a:t>
            </a:r>
            <a:endParaRPr sz="1300"/>
          </a:p>
        </p:txBody>
      </p:sp>
      <p:pic>
        <p:nvPicPr>
          <p:cNvPr id="496" name="Google Shape;496;p42"/>
          <p:cNvPicPr preferRelativeResize="0"/>
          <p:nvPr/>
        </p:nvPicPr>
        <p:blipFill>
          <a:blip r:embed="rId3">
            <a:alphaModFix/>
          </a:blip>
          <a:stretch>
            <a:fillRect/>
          </a:stretch>
        </p:blipFill>
        <p:spPr>
          <a:xfrm>
            <a:off x="8901550" y="4887325"/>
            <a:ext cx="124900" cy="124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2100"/>
                                        <p:tgtEl>
                                          <p:spTgt spid="487"/>
                                        </p:tgtEl>
                                      </p:cBhvr>
                                    </p:animEffect>
                                  </p:childTnLst>
                                </p:cTn>
                              </p:par>
                              <p:par>
                                <p:cTn fill="hold" nodeType="withEffect" presetClass="entr" presetID="1" presetSubtype="0">
                                  <p:stCondLst>
                                    <p:cond delay="0"/>
                                  </p:stCondLst>
                                  <p:childTnLst>
                                    <p:set>
                                      <p:cBhvr>
                                        <p:cTn dur="1" fill="hold">
                                          <p:stCondLst>
                                            <p:cond delay="0"/>
                                          </p:stCondLst>
                                        </p:cTn>
                                        <p:tgtEl>
                                          <p:spTgt spid="4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51"/>
          <p:cNvSpPr txBox="1"/>
          <p:nvPr>
            <p:ph type="title"/>
          </p:nvPr>
        </p:nvSpPr>
        <p:spPr>
          <a:xfrm>
            <a:off x="1303800" y="915725"/>
            <a:ext cx="5857800" cy="684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593" name="Google Shape;593;p51"/>
          <p:cNvSpPr txBox="1"/>
          <p:nvPr>
            <p:ph idx="4294967295" type="body"/>
          </p:nvPr>
        </p:nvSpPr>
        <p:spPr>
          <a:xfrm>
            <a:off x="1303800" y="2032225"/>
            <a:ext cx="7185300" cy="24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solidFill>
                  <a:srgbClr val="FFFFFF"/>
                </a:solidFill>
              </a:rPr>
              <a:t>Introduction: What is a good intake interview?</a:t>
            </a:r>
            <a:endParaRPr b="1" sz="1600" u="sng">
              <a:solidFill>
                <a:srgbClr val="FFFFFF"/>
              </a:solidFill>
            </a:endParaRPr>
          </a:p>
          <a:p>
            <a:pPr indent="0" lvl="0" marL="0" rtl="0" algn="l">
              <a:spcBef>
                <a:spcPts val="1600"/>
              </a:spcBef>
              <a:spcAft>
                <a:spcPts val="0"/>
              </a:spcAft>
              <a:buNone/>
            </a:pPr>
            <a:r>
              <a:rPr b="1" lang="en" sz="1600">
                <a:solidFill>
                  <a:srgbClr val="FFFFFF"/>
                </a:solidFill>
              </a:rPr>
              <a:t>Canned Example Interviews</a:t>
            </a:r>
            <a:endParaRPr b="1" sz="1600">
              <a:solidFill>
                <a:srgbClr val="FFFFFF"/>
              </a:solidFill>
            </a:endParaRPr>
          </a:p>
          <a:p>
            <a:pPr indent="0" lvl="0" marL="0" rtl="0" algn="l">
              <a:spcBef>
                <a:spcPts val="1600"/>
              </a:spcBef>
              <a:spcAft>
                <a:spcPts val="1600"/>
              </a:spcAft>
              <a:buNone/>
            </a:pPr>
            <a:r>
              <a:rPr b="1" lang="en" sz="1600">
                <a:solidFill>
                  <a:srgbClr val="FFFFFF"/>
                </a:solidFill>
              </a:rPr>
              <a:t>Wrap Up</a:t>
            </a:r>
            <a:endParaRPr b="1" sz="16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5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Intake Interviews</a:t>
            </a:r>
            <a:endParaRPr/>
          </a:p>
        </p:txBody>
      </p:sp>
      <p:sp>
        <p:nvSpPr>
          <p:cNvPr id="599" name="Google Shape;599;p52"/>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First</a:t>
            </a:r>
            <a:r>
              <a:rPr lang="en" sz="1900"/>
              <a:t> meeting you have when you are talking with a new </a:t>
            </a:r>
            <a:r>
              <a:rPr lang="en" sz="1900"/>
              <a:t>researcher</a:t>
            </a:r>
            <a:r>
              <a:rPr lang="en" sz="1900"/>
              <a:t>.  </a:t>
            </a:r>
            <a:endParaRPr sz="1900"/>
          </a:p>
          <a:p>
            <a:pPr indent="-349250" lvl="0" marL="457200" rtl="0" algn="l">
              <a:spcBef>
                <a:spcPts val="1600"/>
              </a:spcBef>
              <a:spcAft>
                <a:spcPts val="0"/>
              </a:spcAft>
              <a:buSzPts val="1900"/>
              <a:buChar char="●"/>
            </a:pPr>
            <a:r>
              <a:rPr lang="en" sz="1900"/>
              <a:t>You don’t know them (or their problems)</a:t>
            </a:r>
            <a:endParaRPr sz="1900"/>
          </a:p>
          <a:p>
            <a:pPr indent="-349250" lvl="0" marL="457200" rtl="0" algn="l">
              <a:spcBef>
                <a:spcPts val="0"/>
              </a:spcBef>
              <a:spcAft>
                <a:spcPts val="0"/>
              </a:spcAft>
              <a:buSzPts val="1900"/>
              <a:buChar char="●"/>
            </a:pPr>
            <a:r>
              <a:rPr lang="en" sz="1900"/>
              <a:t>They don’t know you (or your resources)</a:t>
            </a:r>
            <a:endParaRPr sz="19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5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Opening an Intake Interview</a:t>
            </a:r>
            <a:endParaRPr/>
          </a:p>
        </p:txBody>
      </p:sp>
      <p:sp>
        <p:nvSpPr>
          <p:cNvPr id="605" name="Google Shape;605;p53"/>
          <p:cNvSpPr txBox="1"/>
          <p:nvPr>
            <p:ph idx="1" type="body"/>
          </p:nvPr>
        </p:nvSpPr>
        <p:spPr>
          <a:xfrm>
            <a:off x="597650" y="1990050"/>
            <a:ext cx="77367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Hi, my name is Loren. I would like to use the HPC for my academic work. How do I get started?</a:t>
            </a:r>
            <a:endParaRPr sz="1800"/>
          </a:p>
          <a:p>
            <a:pPr indent="0" lvl="0" marL="0" rtl="0" algn="l">
              <a:spcBef>
                <a:spcPts val="1600"/>
              </a:spcBef>
              <a:spcAft>
                <a:spcPts val="0"/>
              </a:spcAft>
              <a:buClr>
                <a:srgbClr val="000000"/>
              </a:buClr>
              <a:buSzPts val="1100"/>
              <a:buFont typeface="Arial"/>
              <a:buNone/>
            </a:pPr>
            <a:r>
              <a:rPr lang="en" sz="1800"/>
              <a:t>What questions do you ask?</a:t>
            </a:r>
            <a:endParaRPr sz="1800"/>
          </a:p>
          <a:p>
            <a:pPr indent="0" lvl="0" marL="0" rtl="0" algn="l">
              <a:spcBef>
                <a:spcPts val="1600"/>
              </a:spcBef>
              <a:spcAft>
                <a:spcPts val="0"/>
              </a:spcAft>
              <a:buClr>
                <a:srgbClr val="000000"/>
              </a:buClr>
              <a:buSzPts val="1100"/>
              <a:buFont typeface="Arial"/>
              <a:buNone/>
            </a:pPr>
            <a:r>
              <a:t/>
            </a:r>
            <a:endParaRPr sz="1800"/>
          </a:p>
          <a:p>
            <a:pPr indent="0" lvl="0" marL="0" rtl="0" algn="l">
              <a:spcBef>
                <a:spcPts val="1600"/>
              </a:spcBef>
              <a:spcAft>
                <a:spcPts val="0"/>
              </a:spcAft>
              <a:buClr>
                <a:srgbClr val="000000"/>
              </a:buClr>
              <a:buSzPts val="1100"/>
              <a:buFont typeface="Arial"/>
              <a:buNone/>
            </a:pPr>
            <a:r>
              <a:t/>
            </a:r>
            <a:endParaRPr sz="1800"/>
          </a:p>
          <a:p>
            <a:pPr indent="0" lvl="0" marL="0" rtl="0" algn="l">
              <a:spcBef>
                <a:spcPts val="1600"/>
              </a:spcBef>
              <a:spcAft>
                <a:spcPts val="1600"/>
              </a:spcAft>
              <a:buClr>
                <a:srgbClr val="000000"/>
              </a:buClr>
              <a:buSzPts val="1100"/>
              <a:buFont typeface="Arial"/>
              <a:buNone/>
            </a:pPr>
            <a:r>
              <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54"/>
          <p:cNvSpPr txBox="1"/>
          <p:nvPr>
            <p:ph idx="1" type="body"/>
          </p:nvPr>
        </p:nvSpPr>
        <p:spPr>
          <a:xfrm>
            <a:off x="340025" y="1342225"/>
            <a:ext cx="6366900" cy="1111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lt1"/>
              </a:buClr>
              <a:buSzPts val="2400"/>
              <a:buAutoNum type="arabicPeriod"/>
            </a:pPr>
            <a:r>
              <a:rPr lang="en" sz="2400">
                <a:solidFill>
                  <a:schemeClr val="lt1"/>
                </a:solidFill>
              </a:rPr>
              <a:t>Type your response into the chat window, but </a:t>
            </a:r>
            <a:r>
              <a:rPr b="1" lang="en" sz="2400">
                <a:solidFill>
                  <a:schemeClr val="lt1"/>
                </a:solidFill>
              </a:rPr>
              <a:t>WAIT </a:t>
            </a:r>
            <a:r>
              <a:rPr lang="en" sz="2400">
                <a:solidFill>
                  <a:schemeClr val="lt1"/>
                </a:solidFill>
              </a:rPr>
              <a:t>to hit enter</a:t>
            </a:r>
            <a:endParaRPr sz="2400">
              <a:solidFill>
                <a:schemeClr val="lt1"/>
              </a:solidFill>
            </a:endParaRPr>
          </a:p>
          <a:p>
            <a:pPr indent="-381000" lvl="0" marL="457200" rtl="0" algn="l">
              <a:spcBef>
                <a:spcPts val="1000"/>
              </a:spcBef>
              <a:spcAft>
                <a:spcPts val="0"/>
              </a:spcAft>
              <a:buClr>
                <a:schemeClr val="lt1"/>
              </a:buClr>
              <a:buSzPts val="2400"/>
              <a:buAutoNum type="arabicPeriod"/>
            </a:pPr>
            <a:r>
              <a:rPr lang="en" sz="2400">
                <a:solidFill>
                  <a:schemeClr val="lt1"/>
                </a:solidFill>
              </a:rPr>
              <a:t>Listen for the countdown</a:t>
            </a:r>
            <a:br>
              <a:rPr lang="en" sz="2400">
                <a:solidFill>
                  <a:schemeClr val="lt1"/>
                </a:solidFill>
              </a:rPr>
            </a:br>
            <a:r>
              <a:rPr lang="en" sz="2400">
                <a:solidFill>
                  <a:schemeClr val="lt1"/>
                </a:solidFill>
              </a:rPr>
              <a:t>(three, two, one, CHAT!)</a:t>
            </a:r>
            <a:endParaRPr sz="2400">
              <a:solidFill>
                <a:schemeClr val="lt1"/>
              </a:solidFill>
            </a:endParaRPr>
          </a:p>
          <a:p>
            <a:pPr indent="-381000" lvl="0" marL="457200" rtl="0" algn="l">
              <a:spcBef>
                <a:spcPts val="1000"/>
              </a:spcBef>
              <a:spcAft>
                <a:spcPts val="1000"/>
              </a:spcAft>
              <a:buClr>
                <a:schemeClr val="lt1"/>
              </a:buClr>
              <a:buSzPts val="2400"/>
              <a:buAutoNum type="arabicPeriod"/>
            </a:pPr>
            <a:r>
              <a:rPr lang="en" sz="2400">
                <a:solidFill>
                  <a:schemeClr val="lt1"/>
                </a:solidFill>
              </a:rPr>
              <a:t>Hit enter and watch the responses </a:t>
            </a:r>
            <a:br>
              <a:rPr lang="en" sz="2400">
                <a:solidFill>
                  <a:schemeClr val="lt1"/>
                </a:solidFill>
              </a:rPr>
            </a:br>
            <a:r>
              <a:rPr lang="en" sz="2400">
                <a:solidFill>
                  <a:schemeClr val="lt1"/>
                </a:solidFill>
              </a:rPr>
              <a:t>scroll through the chat window!</a:t>
            </a:r>
            <a:endParaRPr sz="2400">
              <a:solidFill>
                <a:schemeClr val="lt1"/>
              </a:solidFill>
            </a:endParaRPr>
          </a:p>
        </p:txBody>
      </p:sp>
      <p:sp>
        <p:nvSpPr>
          <p:cNvPr id="611" name="Google Shape;611;p54"/>
          <p:cNvSpPr txBox="1"/>
          <p:nvPr>
            <p:ph type="title"/>
          </p:nvPr>
        </p:nvSpPr>
        <p:spPr>
          <a:xfrm>
            <a:off x="340025" y="336450"/>
            <a:ext cx="6366900" cy="104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solidFill>
                  <a:schemeClr val="lt1"/>
                </a:solidFill>
              </a:rPr>
              <a:t>Chatter</a:t>
            </a:r>
            <a:endParaRPr sz="3200"/>
          </a:p>
        </p:txBody>
      </p:sp>
      <p:sp>
        <p:nvSpPr>
          <p:cNvPr descr="Small black square signaling the facilitator that all content for this slide has been displayed." id="612" name="Google Shape;612;p54"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group of people with chat bubbles overhead." id="613" name="Google Shape;613;p54"/>
          <p:cNvPicPr preferRelativeResize="0"/>
          <p:nvPr/>
        </p:nvPicPr>
        <p:blipFill>
          <a:blip r:embed="rId3">
            <a:alphaModFix/>
          </a:blip>
          <a:stretch>
            <a:fillRect/>
          </a:stretch>
        </p:blipFill>
        <p:spPr>
          <a:xfrm>
            <a:off x="5798419" y="1606788"/>
            <a:ext cx="3230926" cy="2680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55"/>
          <p:cNvSpPr txBox="1"/>
          <p:nvPr>
            <p:ph idx="1" type="body"/>
          </p:nvPr>
        </p:nvSpPr>
        <p:spPr>
          <a:xfrm>
            <a:off x="340025" y="1342225"/>
            <a:ext cx="6366900" cy="11112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2400">
                <a:solidFill>
                  <a:srgbClr val="FFFFFF"/>
                </a:solidFill>
              </a:rPr>
              <a:t>Why are intake interviews important</a:t>
            </a:r>
            <a:r>
              <a:rPr lang="en" sz="2400">
                <a:solidFill>
                  <a:srgbClr val="FFFFFF"/>
                </a:solidFill>
              </a:rPr>
              <a:t>?</a:t>
            </a:r>
            <a:endParaRPr sz="2400">
              <a:solidFill>
                <a:srgbClr val="FFFFFF"/>
              </a:solidFill>
            </a:endParaRPr>
          </a:p>
        </p:txBody>
      </p:sp>
      <p:sp>
        <p:nvSpPr>
          <p:cNvPr id="619" name="Google Shape;619;p55"/>
          <p:cNvSpPr txBox="1"/>
          <p:nvPr>
            <p:ph type="title"/>
          </p:nvPr>
        </p:nvSpPr>
        <p:spPr>
          <a:xfrm>
            <a:off x="340025" y="336450"/>
            <a:ext cx="6366900" cy="104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solidFill>
                  <a:schemeClr val="lt1"/>
                </a:solidFill>
              </a:rPr>
              <a:t>Chat</a:t>
            </a:r>
            <a:r>
              <a:rPr lang="en" sz="4400"/>
              <a:t>t</a:t>
            </a:r>
            <a:r>
              <a:rPr lang="en" sz="4400">
                <a:solidFill>
                  <a:schemeClr val="lt1"/>
                </a:solidFill>
              </a:rPr>
              <a:t>er</a:t>
            </a:r>
            <a:endParaRPr sz="3200"/>
          </a:p>
        </p:txBody>
      </p:sp>
      <p:sp>
        <p:nvSpPr>
          <p:cNvPr descr="Small black square signaling the facilitator that all content for this slide has been displayed." id="620" name="Google Shape;620;p55"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group of people with chat bubbles overhead." id="621" name="Google Shape;621;p55"/>
          <p:cNvPicPr preferRelativeResize="0"/>
          <p:nvPr/>
        </p:nvPicPr>
        <p:blipFill>
          <a:blip r:embed="rId3">
            <a:alphaModFix/>
          </a:blip>
          <a:stretch>
            <a:fillRect/>
          </a:stretch>
        </p:blipFill>
        <p:spPr>
          <a:xfrm>
            <a:off x="5798419" y="1606788"/>
            <a:ext cx="3230926" cy="2680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5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Effective intake interviews</a:t>
            </a:r>
            <a:endParaRPr/>
          </a:p>
        </p:txBody>
      </p:sp>
      <p:sp>
        <p:nvSpPr>
          <p:cNvPr id="627" name="Google Shape;627;p56"/>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Identify the problem(s) and start to come up with a plan to find solutions</a:t>
            </a:r>
            <a:endParaRPr sz="1900"/>
          </a:p>
          <a:p>
            <a:pPr indent="0" lvl="0" marL="457200" rtl="0" algn="l">
              <a:spcBef>
                <a:spcPts val="1600"/>
              </a:spcBef>
              <a:spcAft>
                <a:spcPts val="0"/>
              </a:spcAft>
              <a:buNone/>
            </a:pPr>
            <a:r>
              <a:t/>
            </a:r>
            <a:endParaRPr sz="1900"/>
          </a:p>
          <a:p>
            <a:pPr indent="-349250" lvl="0" marL="457200" rtl="0" algn="l">
              <a:spcBef>
                <a:spcPts val="1600"/>
              </a:spcBef>
              <a:spcAft>
                <a:spcPts val="0"/>
              </a:spcAft>
              <a:buSzPts val="1900"/>
              <a:buChar char="●"/>
            </a:pPr>
            <a:r>
              <a:rPr lang="en" sz="1900"/>
              <a:t>Build a relationship</a:t>
            </a:r>
            <a:endParaRPr sz="1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7">
                                            <p:txEl>
                                              <p:pRg end="0" st="0"/>
                                            </p:txEl>
                                          </p:spTgt>
                                        </p:tgtEl>
                                        <p:attrNameLst>
                                          <p:attrName>style.visibility</p:attrName>
                                        </p:attrNameLst>
                                      </p:cBhvr>
                                      <p:to>
                                        <p:strVal val="visible"/>
                                      </p:to>
                                    </p:set>
                                    <p:animEffect filter="fade" transition="in">
                                      <p:cBhvr>
                                        <p:cTn dur="1"/>
                                        <p:tgtEl>
                                          <p:spTgt spid="6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7">
                                            <p:txEl>
                                              <p:pRg end="1" st="1"/>
                                            </p:txEl>
                                          </p:spTgt>
                                        </p:tgtEl>
                                        <p:attrNameLst>
                                          <p:attrName>style.visibility</p:attrName>
                                        </p:attrNameLst>
                                      </p:cBhvr>
                                      <p:to>
                                        <p:strVal val="visible"/>
                                      </p:to>
                                    </p:set>
                                    <p:animEffect filter="fade" transition="in">
                                      <p:cBhvr>
                                        <p:cTn dur="1"/>
                                        <p:tgtEl>
                                          <p:spTgt spid="6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7">
                                            <p:txEl>
                                              <p:pRg end="2" st="2"/>
                                            </p:txEl>
                                          </p:spTgt>
                                        </p:tgtEl>
                                        <p:attrNameLst>
                                          <p:attrName>style.visibility</p:attrName>
                                        </p:attrNameLst>
                                      </p:cBhvr>
                                      <p:to>
                                        <p:strVal val="visible"/>
                                      </p:to>
                                    </p:set>
                                    <p:animEffect filter="fade" transition="in">
                                      <p:cBhvr>
                                        <p:cTn dur="1"/>
                                        <p:tgtEl>
                                          <p:spTgt spid="62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57"/>
          <p:cNvSpPr txBox="1"/>
          <p:nvPr>
            <p:ph type="title"/>
          </p:nvPr>
        </p:nvSpPr>
        <p:spPr>
          <a:xfrm>
            <a:off x="1303800" y="598575"/>
            <a:ext cx="73146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Good Intake Interviews </a:t>
            </a:r>
            <a:br>
              <a:rPr lang="en"/>
            </a:br>
            <a:r>
              <a:rPr lang="en"/>
              <a:t>(Research Facilitators)</a:t>
            </a:r>
            <a:endParaRPr/>
          </a:p>
        </p:txBody>
      </p:sp>
      <p:sp>
        <p:nvSpPr>
          <p:cNvPr id="633" name="Google Shape;633;p57"/>
          <p:cNvSpPr txBox="1"/>
          <p:nvPr>
            <p:ph idx="1" type="body"/>
          </p:nvPr>
        </p:nvSpPr>
        <p:spPr>
          <a:xfrm>
            <a:off x="1019725" y="1990050"/>
            <a:ext cx="7314600" cy="25416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Nunito"/>
              <a:buChar char="●"/>
            </a:pPr>
            <a:r>
              <a:rPr lang="en" sz="1800"/>
              <a:t>Ask about their research</a:t>
            </a:r>
            <a:endParaRPr sz="1800"/>
          </a:p>
          <a:p>
            <a:pPr indent="-342900" lvl="0" marL="457200" marR="0" rtl="0" algn="l">
              <a:lnSpc>
                <a:spcPct val="115000"/>
              </a:lnSpc>
              <a:spcBef>
                <a:spcPts val="0"/>
              </a:spcBef>
              <a:spcAft>
                <a:spcPts val="0"/>
              </a:spcAft>
              <a:buSzPts val="1800"/>
              <a:buChar char="●"/>
            </a:pPr>
            <a:r>
              <a:rPr lang="en" sz="1800"/>
              <a:t>Avoid Rushing</a:t>
            </a:r>
            <a:endParaRPr sz="1800"/>
          </a:p>
          <a:p>
            <a:pPr indent="-342900" lvl="1" marL="914400" marR="0" rtl="0" algn="l">
              <a:lnSpc>
                <a:spcPct val="115000"/>
              </a:lnSpc>
              <a:spcBef>
                <a:spcPts val="0"/>
              </a:spcBef>
              <a:spcAft>
                <a:spcPts val="0"/>
              </a:spcAft>
              <a:buSzPts val="1800"/>
              <a:buChar char="○"/>
            </a:pPr>
            <a:r>
              <a:rPr b="1" i="1" lang="en" sz="1800"/>
              <a:t>(</a:t>
            </a:r>
            <a:r>
              <a:rPr b="1" i="1" lang="en" sz="1800" u="sng"/>
              <a:t>E</a:t>
            </a:r>
            <a:r>
              <a:rPr b="1" i="1" lang="en" sz="1600" u="sng">
                <a:solidFill>
                  <a:srgbClr val="000000"/>
                </a:solidFill>
                <a:latin typeface="Arial"/>
                <a:ea typeface="Arial"/>
                <a:cs typeface="Arial"/>
                <a:sym typeface="Arial"/>
              </a:rPr>
              <a:t>xcept tomorrow where we're going quickly on purpose)</a:t>
            </a:r>
            <a:endParaRPr b="1" i="1" sz="1800" u="sng"/>
          </a:p>
          <a:p>
            <a:pPr indent="-342900" lvl="0" marL="457200" marR="0" rtl="0" algn="l">
              <a:lnSpc>
                <a:spcPct val="115000"/>
              </a:lnSpc>
              <a:spcBef>
                <a:spcPts val="0"/>
              </a:spcBef>
              <a:spcAft>
                <a:spcPts val="0"/>
              </a:spcAft>
              <a:buClr>
                <a:schemeClr val="dk2"/>
              </a:buClr>
              <a:buSzPts val="1800"/>
              <a:buFont typeface="Nunito"/>
              <a:buChar char="●"/>
            </a:pPr>
            <a:r>
              <a:rPr lang="en" sz="1800"/>
              <a:t>Identify the fundamental problem(s) being solved</a:t>
            </a:r>
            <a:endParaRPr sz="1800"/>
          </a:p>
          <a:p>
            <a:pPr indent="-342900" lvl="0" marL="457200" marR="0" rtl="0" algn="l">
              <a:lnSpc>
                <a:spcPct val="115000"/>
              </a:lnSpc>
              <a:spcBef>
                <a:spcPts val="0"/>
              </a:spcBef>
              <a:spcAft>
                <a:spcPts val="0"/>
              </a:spcAft>
              <a:buSzPts val="1800"/>
              <a:buChar char="●"/>
            </a:pPr>
            <a:r>
              <a:rPr lang="en" sz="1800"/>
              <a:t>Work to describe the problem in terms of computing </a:t>
            </a:r>
            <a:endParaRPr sz="1800"/>
          </a:p>
          <a:p>
            <a:pPr indent="-342900" lvl="0" marL="457200" marR="0" rtl="0" algn="l">
              <a:lnSpc>
                <a:spcPct val="115000"/>
              </a:lnSpc>
              <a:spcBef>
                <a:spcPts val="0"/>
              </a:spcBef>
              <a:spcAft>
                <a:spcPts val="0"/>
              </a:spcAft>
              <a:buSzPts val="1800"/>
              <a:buChar char="●"/>
            </a:pPr>
            <a:r>
              <a:rPr lang="en" sz="1800"/>
              <a:t>Ask how they think the problem should be solved</a:t>
            </a:r>
            <a:endParaRPr sz="1800"/>
          </a:p>
          <a:p>
            <a:pPr indent="-342900" lvl="0" marL="457200" marR="0" rtl="0" algn="l">
              <a:lnSpc>
                <a:spcPct val="115000"/>
              </a:lnSpc>
              <a:spcBef>
                <a:spcPts val="0"/>
              </a:spcBef>
              <a:spcAft>
                <a:spcPts val="0"/>
              </a:spcAft>
              <a:buSzPts val="1800"/>
              <a:buChar char="●"/>
            </a:pPr>
            <a:r>
              <a:rPr lang="en" sz="1800"/>
              <a:t>Assess their ability</a:t>
            </a:r>
            <a:endParaRPr sz="1800"/>
          </a:p>
          <a:p>
            <a:pPr indent="-342900" lvl="0" marL="457200" marR="0" rtl="0" algn="l">
              <a:lnSpc>
                <a:spcPct val="115000"/>
              </a:lnSpc>
              <a:spcBef>
                <a:spcPts val="0"/>
              </a:spcBef>
              <a:spcAft>
                <a:spcPts val="0"/>
              </a:spcAft>
              <a:buSzPts val="1800"/>
              <a:buChar char="●"/>
            </a:pPr>
            <a:r>
              <a:rPr lang="en" sz="1800"/>
              <a:t>Identify Assumptions (yours and theirs)</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58"/>
          <p:cNvSpPr txBox="1"/>
          <p:nvPr>
            <p:ph idx="1" type="body"/>
          </p:nvPr>
        </p:nvSpPr>
        <p:spPr>
          <a:xfrm>
            <a:off x="340025" y="1342225"/>
            <a:ext cx="6366900" cy="11112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2400">
                <a:solidFill>
                  <a:srgbClr val="FFFFFF"/>
                </a:solidFill>
              </a:rPr>
              <a:t>What is a question you might ask in an intake interview?</a:t>
            </a:r>
            <a:endParaRPr sz="2400">
              <a:solidFill>
                <a:srgbClr val="FFFFFF"/>
              </a:solidFill>
            </a:endParaRPr>
          </a:p>
        </p:txBody>
      </p:sp>
      <p:sp>
        <p:nvSpPr>
          <p:cNvPr id="639" name="Google Shape;639;p58"/>
          <p:cNvSpPr txBox="1"/>
          <p:nvPr>
            <p:ph type="title"/>
          </p:nvPr>
        </p:nvSpPr>
        <p:spPr>
          <a:xfrm>
            <a:off x="340025" y="336450"/>
            <a:ext cx="6366900" cy="104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solidFill>
                  <a:schemeClr val="lt1"/>
                </a:solidFill>
              </a:rPr>
              <a:t>Chat</a:t>
            </a:r>
            <a:r>
              <a:rPr lang="en" sz="4400"/>
              <a:t>t</a:t>
            </a:r>
            <a:r>
              <a:rPr lang="en" sz="4400">
                <a:solidFill>
                  <a:schemeClr val="lt1"/>
                </a:solidFill>
              </a:rPr>
              <a:t>er</a:t>
            </a:r>
            <a:endParaRPr sz="3200"/>
          </a:p>
        </p:txBody>
      </p:sp>
      <p:sp>
        <p:nvSpPr>
          <p:cNvPr descr="Small black square signaling the facilitator that all content for this slide has been displayed." id="640" name="Google Shape;640;p58"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group of people with chat bubbles overhead." id="641" name="Google Shape;641;p58"/>
          <p:cNvPicPr preferRelativeResize="0"/>
          <p:nvPr/>
        </p:nvPicPr>
        <p:blipFill>
          <a:blip r:embed="rId3">
            <a:alphaModFix/>
          </a:blip>
          <a:stretch>
            <a:fillRect/>
          </a:stretch>
        </p:blipFill>
        <p:spPr>
          <a:xfrm>
            <a:off x="5798419" y="1606788"/>
            <a:ext cx="3230926" cy="2680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59"/>
          <p:cNvSpPr txBox="1"/>
          <p:nvPr/>
        </p:nvSpPr>
        <p:spPr>
          <a:xfrm>
            <a:off x="1303800" y="1898875"/>
            <a:ext cx="7030500" cy="120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424242"/>
                </a:solidFill>
                <a:latin typeface="Maven Pro"/>
                <a:ea typeface="Maven Pro"/>
                <a:cs typeface="Maven Pro"/>
                <a:sym typeface="Maven Pro"/>
              </a:rPr>
              <a:t>Explain it to me like I am 12.</a:t>
            </a:r>
            <a:endParaRPr b="1" sz="2800">
              <a:solidFill>
                <a:srgbClr val="424242"/>
              </a:solidFill>
              <a:latin typeface="Maven Pro"/>
              <a:ea typeface="Maven Pro"/>
              <a:cs typeface="Maven Pro"/>
              <a:sym typeface="Maven Pro"/>
            </a:endParaRPr>
          </a:p>
        </p:txBody>
      </p:sp>
      <p:sp>
        <p:nvSpPr>
          <p:cNvPr id="647" name="Google Shape;647;p59"/>
          <p:cNvSpPr txBox="1"/>
          <p:nvPr/>
        </p:nvSpPr>
        <p:spPr>
          <a:xfrm>
            <a:off x="2421625" y="2673175"/>
            <a:ext cx="6181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Useful for both the facilitator and the researcher</a:t>
            </a:r>
            <a:endParaRPr>
              <a:latin typeface="Nunito"/>
              <a:ea typeface="Nunito"/>
              <a:cs typeface="Nunito"/>
              <a:sym typeface="Nuni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60"/>
          <p:cNvSpPr txBox="1"/>
          <p:nvPr>
            <p:ph type="title"/>
          </p:nvPr>
        </p:nvSpPr>
        <p:spPr>
          <a:xfrm>
            <a:off x="819150" y="845600"/>
            <a:ext cx="7505700" cy="9546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Clr>
                <a:schemeClr val="dk2"/>
              </a:buClr>
              <a:buSzPts val="3300"/>
              <a:buFont typeface="Source Sans Pro"/>
              <a:buNone/>
            </a:pPr>
            <a:r>
              <a:rPr lang="en"/>
              <a:t>Tool: Active Listening</a:t>
            </a:r>
            <a:endParaRPr/>
          </a:p>
        </p:txBody>
      </p:sp>
      <p:sp>
        <p:nvSpPr>
          <p:cNvPr id="653" name="Google Shape;653;p60"/>
          <p:cNvSpPr txBox="1"/>
          <p:nvPr>
            <p:ph idx="1" type="body"/>
          </p:nvPr>
        </p:nvSpPr>
        <p:spPr>
          <a:xfrm>
            <a:off x="819150" y="1647825"/>
            <a:ext cx="7505700" cy="954600"/>
          </a:xfrm>
          <a:prstGeom prst="rect">
            <a:avLst/>
          </a:prstGeom>
          <a:noFill/>
          <a:ln>
            <a:noFill/>
          </a:ln>
        </p:spPr>
        <p:txBody>
          <a:bodyPr anchorCtr="0" anchor="t" bIns="45700" lIns="91425" spcFirstLastPara="1" rIns="91425" wrap="square" tIns="45700">
            <a:noAutofit/>
          </a:bodyPr>
          <a:lstStyle/>
          <a:p>
            <a:pPr indent="-307086" lvl="0" marL="288036" rtl="0" algn="l">
              <a:lnSpc>
                <a:spcPct val="100000"/>
              </a:lnSpc>
              <a:spcBef>
                <a:spcPts val="0"/>
              </a:spcBef>
              <a:spcAft>
                <a:spcPts val="0"/>
              </a:spcAft>
              <a:buClr>
                <a:schemeClr val="dk2"/>
              </a:buClr>
              <a:buSzPts val="1800"/>
              <a:buChar char="●"/>
            </a:pPr>
            <a:r>
              <a:rPr lang="en" sz="1800"/>
              <a:t>Listen with the goal of truly understanding the speaker</a:t>
            </a:r>
            <a:endParaRPr sz="1800"/>
          </a:p>
          <a:p>
            <a:pPr indent="-300736" lvl="1" marL="685800" rtl="0" algn="l">
              <a:lnSpc>
                <a:spcPct val="100000"/>
              </a:lnSpc>
              <a:spcBef>
                <a:spcPts val="0"/>
              </a:spcBef>
              <a:spcAft>
                <a:spcPts val="0"/>
              </a:spcAft>
              <a:buClr>
                <a:schemeClr val="dk2"/>
              </a:buClr>
              <a:buSzPts val="1700"/>
              <a:buChar char="○"/>
            </a:pPr>
            <a:r>
              <a:rPr lang="en" sz="1700"/>
              <a:t>Pay attention to both words and body language</a:t>
            </a:r>
            <a:endParaRPr sz="1700"/>
          </a:p>
          <a:p>
            <a:pPr indent="-300736" lvl="1" marL="685800" rtl="0" algn="l">
              <a:lnSpc>
                <a:spcPct val="100000"/>
              </a:lnSpc>
              <a:spcBef>
                <a:spcPts val="0"/>
              </a:spcBef>
              <a:spcAft>
                <a:spcPts val="0"/>
              </a:spcAft>
              <a:buClr>
                <a:schemeClr val="dk2"/>
              </a:buClr>
              <a:buSzPts val="1700"/>
              <a:buChar char="○"/>
            </a:pPr>
            <a:r>
              <a:rPr lang="en" sz="1700"/>
              <a:t>Watch for strong emotions (anger, frustration, worry)</a:t>
            </a:r>
            <a:endParaRPr sz="1700"/>
          </a:p>
        </p:txBody>
      </p:sp>
      <p:sp>
        <p:nvSpPr>
          <p:cNvPr id="654" name="Google Shape;654;p60"/>
          <p:cNvSpPr txBox="1"/>
          <p:nvPr>
            <p:ph idx="1" type="body"/>
          </p:nvPr>
        </p:nvSpPr>
        <p:spPr>
          <a:xfrm>
            <a:off x="819150" y="2513075"/>
            <a:ext cx="7505700" cy="1042200"/>
          </a:xfrm>
          <a:prstGeom prst="rect">
            <a:avLst/>
          </a:prstGeom>
          <a:noFill/>
          <a:ln>
            <a:noFill/>
          </a:ln>
        </p:spPr>
        <p:txBody>
          <a:bodyPr anchorCtr="0" anchor="t" bIns="45700" lIns="91425" spcFirstLastPara="1" rIns="91425" wrap="square" tIns="45700">
            <a:noAutofit/>
          </a:bodyPr>
          <a:lstStyle/>
          <a:p>
            <a:pPr indent="-307086" lvl="0" marL="288036" rtl="0" algn="l">
              <a:lnSpc>
                <a:spcPct val="100000"/>
              </a:lnSpc>
              <a:spcBef>
                <a:spcPts val="900"/>
              </a:spcBef>
              <a:spcAft>
                <a:spcPts val="0"/>
              </a:spcAft>
              <a:buClr>
                <a:schemeClr val="dk2"/>
              </a:buClr>
              <a:buSzPts val="1800"/>
              <a:buChar char="●"/>
            </a:pPr>
            <a:r>
              <a:rPr lang="en" sz="1800"/>
              <a:t>Reflect back to the speaker what you heard, using “I” statements</a:t>
            </a:r>
            <a:endParaRPr sz="1800"/>
          </a:p>
          <a:p>
            <a:pPr indent="-300736" lvl="1" marL="685800" rtl="0" algn="l">
              <a:lnSpc>
                <a:spcPct val="100000"/>
              </a:lnSpc>
              <a:spcBef>
                <a:spcPts val="0"/>
              </a:spcBef>
              <a:spcAft>
                <a:spcPts val="0"/>
              </a:spcAft>
              <a:buClr>
                <a:schemeClr val="dk2"/>
              </a:buClr>
              <a:buSzPts val="1700"/>
              <a:buChar char="○"/>
            </a:pPr>
            <a:r>
              <a:rPr lang="en" sz="1700"/>
              <a:t>Correct: “What I understood was…”</a:t>
            </a:r>
            <a:endParaRPr sz="1700"/>
          </a:p>
          <a:p>
            <a:pPr indent="-300736" lvl="1" marL="685800" rtl="0" algn="l">
              <a:lnSpc>
                <a:spcPct val="100000"/>
              </a:lnSpc>
              <a:spcBef>
                <a:spcPts val="0"/>
              </a:spcBef>
              <a:spcAft>
                <a:spcPts val="0"/>
              </a:spcAft>
              <a:buClr>
                <a:schemeClr val="dk2"/>
              </a:buClr>
              <a:buSzPts val="1700"/>
              <a:buChar char="○"/>
            </a:pPr>
            <a:r>
              <a:rPr lang="en" sz="1700"/>
              <a:t>Incorrect: “You said…”</a:t>
            </a:r>
            <a:endParaRPr sz="1700"/>
          </a:p>
        </p:txBody>
      </p:sp>
      <p:sp>
        <p:nvSpPr>
          <p:cNvPr id="655" name="Google Shape;655;p60"/>
          <p:cNvSpPr txBox="1"/>
          <p:nvPr>
            <p:ph idx="1" type="body"/>
          </p:nvPr>
        </p:nvSpPr>
        <p:spPr>
          <a:xfrm>
            <a:off x="819150" y="3482938"/>
            <a:ext cx="7505700" cy="1290300"/>
          </a:xfrm>
          <a:prstGeom prst="rect">
            <a:avLst/>
          </a:prstGeom>
          <a:noFill/>
          <a:ln>
            <a:noFill/>
          </a:ln>
        </p:spPr>
        <p:txBody>
          <a:bodyPr anchorCtr="0" anchor="t" bIns="45700" lIns="91425" spcFirstLastPara="1" rIns="91425" wrap="square" tIns="45700">
            <a:noAutofit/>
          </a:bodyPr>
          <a:lstStyle/>
          <a:p>
            <a:pPr indent="-307086" lvl="0" marL="288036" rtl="0" algn="l">
              <a:lnSpc>
                <a:spcPct val="100000"/>
              </a:lnSpc>
              <a:spcBef>
                <a:spcPts val="900"/>
              </a:spcBef>
              <a:spcAft>
                <a:spcPts val="0"/>
              </a:spcAft>
              <a:buClr>
                <a:schemeClr val="dk2"/>
              </a:buClr>
              <a:buSzPts val="1800"/>
              <a:buChar char="●"/>
            </a:pPr>
            <a:r>
              <a:rPr lang="en" sz="1800"/>
              <a:t>If strong emotions are expressed, acknowledge without judgement</a:t>
            </a:r>
            <a:endParaRPr sz="1800"/>
          </a:p>
          <a:p>
            <a:pPr indent="-300736" lvl="1" marL="685800" rtl="0" algn="l">
              <a:lnSpc>
                <a:spcPct val="100000"/>
              </a:lnSpc>
              <a:spcBef>
                <a:spcPts val="0"/>
              </a:spcBef>
              <a:spcAft>
                <a:spcPts val="0"/>
              </a:spcAft>
              <a:buClr>
                <a:schemeClr val="dk2"/>
              </a:buClr>
              <a:buSzPts val="1700"/>
              <a:buChar char="○"/>
            </a:pPr>
            <a:r>
              <a:rPr lang="en" sz="1700"/>
              <a:t>Correct: “That sounds really frustrating…”</a:t>
            </a:r>
            <a:br>
              <a:rPr lang="en" sz="1700"/>
            </a:br>
            <a:r>
              <a:rPr lang="en" sz="1700"/>
              <a:t>Incorrect: “Calm down! You’re blowing this completely </a:t>
            </a:r>
            <a:br>
              <a:rPr lang="en" sz="1700"/>
            </a:br>
            <a:r>
              <a:rPr lang="en" sz="1700"/>
              <a:t>out of proportion…”</a:t>
            </a:r>
            <a:endParaRPr sz="1700"/>
          </a:p>
        </p:txBody>
      </p:sp>
      <p:sp>
        <p:nvSpPr>
          <p:cNvPr descr="Small black square signaling the facilitator that all content for this slide has been displayed." id="656" name="Google Shape;656;p60"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person sitting down and listening." id="657" name="Google Shape;657;p60"/>
          <p:cNvPicPr preferRelativeResize="0"/>
          <p:nvPr/>
        </p:nvPicPr>
        <p:blipFill>
          <a:blip r:embed="rId3">
            <a:alphaModFix/>
          </a:blip>
          <a:stretch>
            <a:fillRect/>
          </a:stretch>
        </p:blipFill>
        <p:spPr>
          <a:xfrm flipH="1">
            <a:off x="7570326" y="3464600"/>
            <a:ext cx="1229299" cy="13269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43"/>
          <p:cNvSpPr txBox="1"/>
          <p:nvPr>
            <p:ph idx="1" type="body"/>
          </p:nvPr>
        </p:nvSpPr>
        <p:spPr>
          <a:xfrm>
            <a:off x="311700" y="1505700"/>
            <a:ext cx="8520600" cy="2333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t>The </a:t>
            </a:r>
            <a:r>
              <a:rPr b="1" lang="en" sz="1200"/>
              <a:t>CyberAmbassadors</a:t>
            </a:r>
            <a:r>
              <a:rPr lang="en" sz="1200"/>
              <a:t> program was developed by Katy Luchini-Colbry and Dirk Colbry, evaluated by Julie Rojewski and Astri Briliyanti, and appreciates the efforts of our many </a:t>
            </a:r>
            <a:r>
              <a:rPr b="1" lang="en" sz="1200"/>
              <a:t>volunteer facilitators</a:t>
            </a:r>
            <a:r>
              <a:rPr lang="en" sz="1200"/>
              <a:t>. Program materials are protected under a CC BY-NC-SA 4.0 International License. This material is based upon work supported by the </a:t>
            </a:r>
            <a:r>
              <a:rPr b="1" lang="en" sz="1200"/>
              <a:t>National Science Foundation</a:t>
            </a:r>
            <a:r>
              <a:rPr lang="en" sz="1200"/>
              <a:t> under Grant No. 1730137. Any opinions, findings, and conclusions or recommendations expressed in this material are those of the author(s) and do not necessarily reflect the views of the National Science Foundation.</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rPr lang="en" sz="1200"/>
              <a:t>The CyberAmbassadors program was developed with contributions and feedback from many sources, including:</a:t>
            </a:r>
            <a:endParaRPr sz="1200"/>
          </a:p>
          <a:p>
            <a:pPr indent="-304800" lvl="0" marL="457200" rtl="0" algn="l">
              <a:lnSpc>
                <a:spcPct val="100000"/>
              </a:lnSpc>
              <a:spcBef>
                <a:spcPts val="1000"/>
              </a:spcBef>
              <a:spcAft>
                <a:spcPts val="0"/>
              </a:spcAft>
              <a:buSzPts val="1200"/>
              <a:buChar char="●"/>
            </a:pPr>
            <a:r>
              <a:rPr b="1" lang="en" sz="1200"/>
              <a:t>Teaming Up </a:t>
            </a:r>
            <a:r>
              <a:rPr lang="en" sz="1200"/>
              <a:t>includes substantial contributions from David Cribbs and Mark Luchini. </a:t>
            </a:r>
            <a:endParaRPr sz="1200"/>
          </a:p>
          <a:p>
            <a:pPr indent="-304800" lvl="0" marL="457200" rtl="0" algn="l">
              <a:lnSpc>
                <a:spcPct val="100000"/>
              </a:lnSpc>
              <a:spcBef>
                <a:spcPts val="0"/>
              </a:spcBef>
              <a:spcAft>
                <a:spcPts val="0"/>
              </a:spcAft>
              <a:buSzPts val="1200"/>
              <a:buChar char="●"/>
            </a:pPr>
            <a:r>
              <a:rPr b="1" lang="en" sz="1200"/>
              <a:t>Speaking Up </a:t>
            </a:r>
            <a:r>
              <a:rPr lang="en" sz="1200"/>
              <a:t>is adapted and expanded from Effective Presentation Skills by Tau Beta Pi Engineering Futures.</a:t>
            </a:r>
            <a:endParaRPr sz="1200"/>
          </a:p>
          <a:p>
            <a:pPr indent="-304800" lvl="0" marL="457200" rtl="0" algn="l">
              <a:lnSpc>
                <a:spcPct val="100000"/>
              </a:lnSpc>
              <a:spcBef>
                <a:spcPts val="0"/>
              </a:spcBef>
              <a:spcAft>
                <a:spcPts val="0"/>
              </a:spcAft>
              <a:buSzPts val="1200"/>
              <a:buChar char="●"/>
            </a:pPr>
            <a:r>
              <a:rPr b="1" lang="en" sz="1200"/>
              <a:t>Leading the Change </a:t>
            </a:r>
            <a:r>
              <a:rPr lang="en" sz="1200"/>
              <a:t>and </a:t>
            </a:r>
            <a:r>
              <a:rPr b="1" lang="en" sz="1200"/>
              <a:t>Leading with Principles </a:t>
            </a:r>
            <a:r>
              <a:rPr lang="en" sz="1200"/>
              <a:t>are informed by materials developed for the Entering Mentoring program and provided by cimerproject.org. </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rPr lang="en" sz="1200"/>
              <a:t>Additional sources are noted throughout the materials. Graphics and images are original creations, part of Google apps, or free for commercial use without attribution from pixabay.com. For more information, please contact colbryka@msu.edu.</a:t>
            </a:r>
            <a:endParaRPr sz="1200"/>
          </a:p>
          <a:p>
            <a:pPr indent="0" lvl="0" marL="0" rtl="0" algn="l">
              <a:lnSpc>
                <a:spcPct val="100000"/>
              </a:lnSpc>
              <a:spcBef>
                <a:spcPts val="0"/>
              </a:spcBef>
              <a:spcAft>
                <a:spcPts val="0"/>
              </a:spcAft>
              <a:buNone/>
            </a:pPr>
            <a:r>
              <a:t/>
            </a:r>
            <a:endParaRPr sz="1200"/>
          </a:p>
        </p:txBody>
      </p:sp>
      <p:sp>
        <p:nvSpPr>
          <p:cNvPr id="502" name="Google Shape;502;p4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Acknowledgements</a:t>
            </a:r>
            <a:endParaRPr/>
          </a:p>
        </p:txBody>
      </p:sp>
      <p:pic>
        <p:nvPicPr>
          <p:cNvPr descr="CyberAmbassadors Logo." id="503" name="Google Shape;503;p43"/>
          <p:cNvPicPr preferRelativeResize="0"/>
          <p:nvPr/>
        </p:nvPicPr>
        <p:blipFill>
          <a:blip r:embed="rId3">
            <a:alphaModFix/>
          </a:blip>
          <a:stretch>
            <a:fillRect/>
          </a:stretch>
        </p:blipFill>
        <p:spPr>
          <a:xfrm>
            <a:off x="7341206" y="4369900"/>
            <a:ext cx="1400393" cy="671875"/>
          </a:xfrm>
          <a:prstGeom prst="rect">
            <a:avLst/>
          </a:prstGeom>
          <a:noFill/>
          <a:ln>
            <a:noFill/>
          </a:ln>
        </p:spPr>
      </p:pic>
      <p:sp>
        <p:nvSpPr>
          <p:cNvPr id="504" name="Google Shape;504;p43"/>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61"/>
          <p:cNvSpPr txBox="1"/>
          <p:nvPr>
            <p:ph type="title"/>
          </p:nvPr>
        </p:nvSpPr>
        <p:spPr>
          <a:xfrm>
            <a:off x="819150" y="845600"/>
            <a:ext cx="7505700" cy="9546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Clr>
                <a:schemeClr val="dk2"/>
              </a:buClr>
              <a:buSzPts val="3300"/>
              <a:buFont typeface="Source Sans Pro"/>
              <a:buNone/>
            </a:pPr>
            <a:r>
              <a:rPr lang="en"/>
              <a:t>Tool: Reducing Jargon</a:t>
            </a:r>
            <a:endParaRPr/>
          </a:p>
        </p:txBody>
      </p:sp>
      <p:sp>
        <p:nvSpPr>
          <p:cNvPr id="663" name="Google Shape;663;p61"/>
          <p:cNvSpPr txBox="1"/>
          <p:nvPr>
            <p:ph idx="1" type="body"/>
          </p:nvPr>
        </p:nvSpPr>
        <p:spPr>
          <a:xfrm>
            <a:off x="819150" y="1990725"/>
            <a:ext cx="7753500" cy="1402200"/>
          </a:xfrm>
          <a:prstGeom prst="rect">
            <a:avLst/>
          </a:prstGeom>
          <a:noFill/>
          <a:ln>
            <a:noFill/>
          </a:ln>
        </p:spPr>
        <p:txBody>
          <a:bodyPr anchorCtr="0" anchor="t" bIns="45700" lIns="91425" spcFirstLastPara="1" rIns="91425" wrap="square" tIns="45700">
            <a:noAutofit/>
          </a:bodyPr>
          <a:lstStyle/>
          <a:p>
            <a:pPr indent="-282511" lvl="0" marL="288036" rtl="0" algn="l">
              <a:lnSpc>
                <a:spcPct val="94000"/>
              </a:lnSpc>
              <a:spcBef>
                <a:spcPts val="0"/>
              </a:spcBef>
              <a:spcAft>
                <a:spcPts val="0"/>
              </a:spcAft>
              <a:buClr>
                <a:schemeClr val="dk2"/>
              </a:buClr>
              <a:buSzPts val="1300"/>
              <a:buChar char="●"/>
            </a:pPr>
            <a:r>
              <a:rPr lang="en" sz="1800"/>
              <a:t>Before you speak, think about what might be considered jargon?</a:t>
            </a:r>
            <a:endParaRPr sz="1800"/>
          </a:p>
          <a:p>
            <a:pPr indent="-269811" lvl="1" marL="685800" rtl="0" algn="l">
              <a:lnSpc>
                <a:spcPct val="94000"/>
              </a:lnSpc>
              <a:spcBef>
                <a:spcPts val="525"/>
              </a:spcBef>
              <a:spcAft>
                <a:spcPts val="0"/>
              </a:spcAft>
              <a:buClr>
                <a:schemeClr val="dk2"/>
              </a:buClr>
              <a:buSzPts val="1100"/>
              <a:buChar char="○"/>
            </a:pPr>
            <a:r>
              <a:rPr lang="en" sz="1800"/>
              <a:t>What is the disciplinary background of the Listener?</a:t>
            </a:r>
            <a:endParaRPr sz="1800"/>
          </a:p>
          <a:p>
            <a:pPr indent="-269811" lvl="1" marL="685800" rtl="0" algn="l">
              <a:lnSpc>
                <a:spcPct val="94000"/>
              </a:lnSpc>
              <a:spcBef>
                <a:spcPts val="525"/>
              </a:spcBef>
              <a:spcAft>
                <a:spcPts val="0"/>
              </a:spcAft>
              <a:buClr>
                <a:schemeClr val="dk2"/>
              </a:buClr>
              <a:buSzPts val="1100"/>
              <a:buChar char="○"/>
            </a:pPr>
            <a:r>
              <a:rPr lang="en" sz="1800"/>
              <a:t>What is the cultural/language background of the Listener?</a:t>
            </a:r>
            <a:endParaRPr sz="1800"/>
          </a:p>
          <a:p>
            <a:pPr indent="-269811" lvl="1" marL="685800" rtl="0" algn="l">
              <a:lnSpc>
                <a:spcPct val="94000"/>
              </a:lnSpc>
              <a:spcBef>
                <a:spcPts val="525"/>
              </a:spcBef>
              <a:spcAft>
                <a:spcPts val="0"/>
              </a:spcAft>
              <a:buClr>
                <a:schemeClr val="dk2"/>
              </a:buClr>
              <a:buSzPts val="1100"/>
              <a:buChar char="○"/>
            </a:pPr>
            <a:r>
              <a:rPr lang="en" sz="1800"/>
              <a:t>What is the level of expertise of the Listener?</a:t>
            </a:r>
            <a:endParaRPr sz="1800"/>
          </a:p>
        </p:txBody>
      </p:sp>
      <p:sp>
        <p:nvSpPr>
          <p:cNvPr id="664" name="Google Shape;664;p61"/>
          <p:cNvSpPr txBox="1"/>
          <p:nvPr>
            <p:ph idx="1" type="body"/>
          </p:nvPr>
        </p:nvSpPr>
        <p:spPr>
          <a:xfrm>
            <a:off x="819150" y="3392925"/>
            <a:ext cx="7753500" cy="1290300"/>
          </a:xfrm>
          <a:prstGeom prst="rect">
            <a:avLst/>
          </a:prstGeom>
          <a:noFill/>
          <a:ln>
            <a:noFill/>
          </a:ln>
        </p:spPr>
        <p:txBody>
          <a:bodyPr anchorCtr="0" anchor="t" bIns="45700" lIns="91425" spcFirstLastPara="1" rIns="91425" wrap="square" tIns="45700">
            <a:noAutofit/>
          </a:bodyPr>
          <a:lstStyle/>
          <a:p>
            <a:pPr indent="-282511" lvl="0" marL="288036" rtl="0" algn="l">
              <a:lnSpc>
                <a:spcPct val="94000"/>
              </a:lnSpc>
              <a:spcBef>
                <a:spcPts val="900"/>
              </a:spcBef>
              <a:spcAft>
                <a:spcPts val="0"/>
              </a:spcAft>
              <a:buClr>
                <a:schemeClr val="dk2"/>
              </a:buClr>
              <a:buSzPts val="1300"/>
              <a:buChar char="●"/>
            </a:pPr>
            <a:r>
              <a:rPr lang="en" sz="1800"/>
              <a:t>Choose whether to explain or eliminate the jargon</a:t>
            </a:r>
            <a:endParaRPr sz="1800"/>
          </a:p>
          <a:p>
            <a:pPr indent="-269811" lvl="1" marL="685800" rtl="0" algn="l">
              <a:lnSpc>
                <a:spcPct val="94000"/>
              </a:lnSpc>
              <a:spcBef>
                <a:spcPts val="525"/>
              </a:spcBef>
              <a:spcAft>
                <a:spcPts val="0"/>
              </a:spcAft>
              <a:buClr>
                <a:schemeClr val="dk2"/>
              </a:buClr>
              <a:buSzPts val="1100"/>
              <a:buChar char="○"/>
            </a:pPr>
            <a:r>
              <a:rPr b="1" lang="en" sz="1800" u="sng"/>
              <a:t>Explain</a:t>
            </a:r>
            <a:r>
              <a:rPr b="1" lang="en" sz="1800"/>
              <a:t> </a:t>
            </a:r>
            <a:r>
              <a:rPr lang="en" sz="1800"/>
              <a:t>when understanding the jargon is essential to solving the problem</a:t>
            </a:r>
            <a:endParaRPr sz="1800"/>
          </a:p>
          <a:p>
            <a:pPr indent="-269811" lvl="1" marL="685800" rtl="0" algn="l">
              <a:lnSpc>
                <a:spcPct val="94000"/>
              </a:lnSpc>
              <a:spcBef>
                <a:spcPts val="525"/>
              </a:spcBef>
              <a:spcAft>
                <a:spcPts val="0"/>
              </a:spcAft>
              <a:buClr>
                <a:schemeClr val="dk2"/>
              </a:buClr>
              <a:buSzPts val="1100"/>
              <a:buChar char="○"/>
            </a:pPr>
            <a:r>
              <a:rPr b="1" lang="en" sz="1800" u="sng"/>
              <a:t>Eliminate</a:t>
            </a:r>
            <a:r>
              <a:rPr lang="en" sz="1800"/>
              <a:t> when the jargon is not essential</a:t>
            </a:r>
            <a:endParaRPr sz="1800"/>
          </a:p>
        </p:txBody>
      </p:sp>
      <p:pic>
        <p:nvPicPr>
          <p:cNvPr descr="A person standing up and talking." id="665" name="Google Shape;665;p61"/>
          <p:cNvPicPr preferRelativeResize="0"/>
          <p:nvPr/>
        </p:nvPicPr>
        <p:blipFill>
          <a:blip r:embed="rId3">
            <a:alphaModFix/>
          </a:blip>
          <a:stretch>
            <a:fillRect/>
          </a:stretch>
        </p:blipFill>
        <p:spPr>
          <a:xfrm flipH="1">
            <a:off x="7945325" y="497250"/>
            <a:ext cx="887575" cy="1651300"/>
          </a:xfrm>
          <a:prstGeom prst="rect">
            <a:avLst/>
          </a:prstGeom>
          <a:noFill/>
          <a:ln>
            <a:noFill/>
          </a:ln>
        </p:spPr>
      </p:pic>
      <p:sp>
        <p:nvSpPr>
          <p:cNvPr descr="Small black square signaling the facilitator that all content for this slide has been displayed." id="666" name="Google Shape;666;p61"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62"/>
          <p:cNvSpPr txBox="1"/>
          <p:nvPr>
            <p:ph idx="1" type="body"/>
          </p:nvPr>
        </p:nvSpPr>
        <p:spPr>
          <a:xfrm>
            <a:off x="340025" y="1342225"/>
            <a:ext cx="6366900" cy="11112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2400">
                <a:solidFill>
                  <a:srgbClr val="FFFFFF"/>
                </a:solidFill>
              </a:rPr>
              <a:t>What are some examples of jargon we use as research facilitators?</a:t>
            </a:r>
            <a:endParaRPr sz="2400">
              <a:solidFill>
                <a:srgbClr val="FFFFFF"/>
              </a:solidFill>
            </a:endParaRPr>
          </a:p>
        </p:txBody>
      </p:sp>
      <p:sp>
        <p:nvSpPr>
          <p:cNvPr id="672" name="Google Shape;672;p62"/>
          <p:cNvSpPr txBox="1"/>
          <p:nvPr>
            <p:ph type="title"/>
          </p:nvPr>
        </p:nvSpPr>
        <p:spPr>
          <a:xfrm>
            <a:off x="340025" y="336450"/>
            <a:ext cx="6366900" cy="104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solidFill>
                  <a:schemeClr val="lt1"/>
                </a:solidFill>
              </a:rPr>
              <a:t>Chat</a:t>
            </a:r>
            <a:r>
              <a:rPr lang="en" sz="4400"/>
              <a:t>t</a:t>
            </a:r>
            <a:r>
              <a:rPr lang="en" sz="4400">
                <a:solidFill>
                  <a:schemeClr val="lt1"/>
                </a:solidFill>
              </a:rPr>
              <a:t>er</a:t>
            </a:r>
            <a:endParaRPr sz="3200"/>
          </a:p>
        </p:txBody>
      </p:sp>
      <p:sp>
        <p:nvSpPr>
          <p:cNvPr descr="Small black square signaling the facilitator that all content for this slide has been displayed." id="673" name="Google Shape;673;p62"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group of people with chat bubbles overhead." id="674" name="Google Shape;674;p62"/>
          <p:cNvPicPr preferRelativeResize="0"/>
          <p:nvPr/>
        </p:nvPicPr>
        <p:blipFill>
          <a:blip r:embed="rId3">
            <a:alphaModFix/>
          </a:blip>
          <a:stretch>
            <a:fillRect/>
          </a:stretch>
        </p:blipFill>
        <p:spPr>
          <a:xfrm>
            <a:off x="5798419" y="1606788"/>
            <a:ext cx="3230926" cy="26800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63"/>
          <p:cNvSpPr txBox="1"/>
          <p:nvPr>
            <p:ph type="title"/>
          </p:nvPr>
        </p:nvSpPr>
        <p:spPr>
          <a:xfrm>
            <a:off x="819150" y="845600"/>
            <a:ext cx="7505700" cy="9546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Clr>
                <a:schemeClr val="dk2"/>
              </a:buClr>
              <a:buSzPts val="3300"/>
              <a:buFont typeface="Source Sans Pro"/>
              <a:buNone/>
            </a:pPr>
            <a:r>
              <a:rPr lang="en"/>
              <a:t>Tool: Paraphrasing</a:t>
            </a:r>
            <a:endParaRPr/>
          </a:p>
        </p:txBody>
      </p:sp>
      <p:sp>
        <p:nvSpPr>
          <p:cNvPr id="680" name="Google Shape;680;p63"/>
          <p:cNvSpPr txBox="1"/>
          <p:nvPr>
            <p:ph idx="1" type="body"/>
          </p:nvPr>
        </p:nvSpPr>
        <p:spPr>
          <a:xfrm>
            <a:off x="819150" y="1499675"/>
            <a:ext cx="7505700" cy="2939100"/>
          </a:xfrm>
          <a:prstGeom prst="rect">
            <a:avLst/>
          </a:prstGeom>
          <a:noFill/>
          <a:ln>
            <a:noFill/>
          </a:ln>
        </p:spPr>
        <p:txBody>
          <a:bodyPr anchorCtr="0" anchor="t" bIns="45700" lIns="91425" spcFirstLastPara="1" rIns="91425" wrap="square" tIns="45700">
            <a:noAutofit/>
          </a:bodyPr>
          <a:lstStyle/>
          <a:p>
            <a:pPr indent="-307086" lvl="0" marL="288036" rtl="0" algn="l">
              <a:lnSpc>
                <a:spcPct val="94000"/>
              </a:lnSpc>
              <a:spcBef>
                <a:spcPts val="0"/>
              </a:spcBef>
              <a:spcAft>
                <a:spcPts val="0"/>
              </a:spcAft>
              <a:buClr>
                <a:schemeClr val="dk2"/>
              </a:buClr>
              <a:buSzPts val="1800"/>
              <a:buChar char="●"/>
            </a:pPr>
            <a:r>
              <a:rPr lang="en" sz="1800"/>
              <a:t>Use paraphrasing when you are trying to understand a complex problem</a:t>
            </a:r>
            <a:endParaRPr sz="1800"/>
          </a:p>
          <a:p>
            <a:pPr indent="-361950" lvl="1" marL="740664" rtl="0" algn="l">
              <a:lnSpc>
                <a:spcPct val="94000"/>
              </a:lnSpc>
              <a:spcBef>
                <a:spcPts val="525"/>
              </a:spcBef>
              <a:spcAft>
                <a:spcPts val="0"/>
              </a:spcAft>
              <a:buClr>
                <a:schemeClr val="dk2"/>
              </a:buClr>
              <a:buSzPts val="1800"/>
              <a:buFont typeface="Source Sans Pro"/>
              <a:buAutoNum type="arabicPeriod"/>
            </a:pPr>
            <a:r>
              <a:rPr lang="en" sz="1800"/>
              <a:t>Listen to the speaker carefully</a:t>
            </a:r>
            <a:endParaRPr sz="1800"/>
          </a:p>
          <a:p>
            <a:pPr indent="-361950" lvl="1" marL="740664" rtl="0" algn="l">
              <a:lnSpc>
                <a:spcPct val="94000"/>
              </a:lnSpc>
              <a:spcBef>
                <a:spcPts val="525"/>
              </a:spcBef>
              <a:spcAft>
                <a:spcPts val="0"/>
              </a:spcAft>
              <a:buClr>
                <a:schemeClr val="dk2"/>
              </a:buClr>
              <a:buSzPts val="1800"/>
              <a:buFont typeface="Source Sans Pro"/>
              <a:buAutoNum type="arabicPeriod"/>
            </a:pPr>
            <a:r>
              <a:rPr lang="en" sz="1800"/>
              <a:t>In your own words, state the parts of the situation you understand (avoid adding jargon!)</a:t>
            </a:r>
            <a:endParaRPr sz="1800"/>
          </a:p>
          <a:p>
            <a:pPr indent="-361950" lvl="1" marL="740664" rtl="0" algn="l">
              <a:lnSpc>
                <a:spcPct val="94000"/>
              </a:lnSpc>
              <a:spcBef>
                <a:spcPts val="525"/>
              </a:spcBef>
              <a:spcAft>
                <a:spcPts val="0"/>
              </a:spcAft>
              <a:buClr>
                <a:schemeClr val="dk2"/>
              </a:buClr>
              <a:buSzPts val="1800"/>
              <a:buFont typeface="Source Sans Pro"/>
              <a:buAutoNum type="arabicPeriod"/>
            </a:pPr>
            <a:r>
              <a:rPr lang="en" sz="1800"/>
              <a:t>Allow the speaker to confirm, or to clarify, your understanding</a:t>
            </a:r>
            <a:endParaRPr sz="1800"/>
          </a:p>
          <a:p>
            <a:pPr indent="-307086" lvl="0" marL="288036" rtl="0" algn="l">
              <a:lnSpc>
                <a:spcPct val="94000"/>
              </a:lnSpc>
              <a:spcBef>
                <a:spcPts val="900"/>
              </a:spcBef>
              <a:spcAft>
                <a:spcPts val="0"/>
              </a:spcAft>
              <a:buClr>
                <a:schemeClr val="dk2"/>
              </a:buClr>
              <a:buSzPts val="1800"/>
              <a:buChar char="●"/>
            </a:pPr>
            <a:r>
              <a:rPr lang="en" sz="1800"/>
              <a:t>Paraphrasing is NOT the same as parroting</a:t>
            </a:r>
            <a:endParaRPr sz="1800"/>
          </a:p>
          <a:p>
            <a:pPr indent="-307086" lvl="1" marL="685800" rtl="0" algn="l">
              <a:lnSpc>
                <a:spcPct val="94000"/>
              </a:lnSpc>
              <a:spcBef>
                <a:spcPts val="525"/>
              </a:spcBef>
              <a:spcAft>
                <a:spcPts val="0"/>
              </a:spcAft>
              <a:buClr>
                <a:schemeClr val="dk2"/>
              </a:buClr>
              <a:buSzPts val="1800"/>
              <a:buChar char="○"/>
            </a:pPr>
            <a:r>
              <a:rPr lang="en" sz="1800"/>
              <a:t>To use an analogy: paraphrasing is a lens, </a:t>
            </a:r>
            <a:br>
              <a:rPr lang="en" sz="1800"/>
            </a:br>
            <a:r>
              <a:rPr lang="en" sz="1800"/>
              <a:t>while parroting is a mirror</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64"/>
          <p:cNvSpPr txBox="1"/>
          <p:nvPr>
            <p:ph type="title"/>
          </p:nvPr>
        </p:nvSpPr>
        <p:spPr>
          <a:xfrm>
            <a:off x="819150" y="845600"/>
            <a:ext cx="7505700" cy="9546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Clr>
                <a:schemeClr val="dk2"/>
              </a:buClr>
              <a:buSzPts val="3300"/>
              <a:buFont typeface="Source Sans Pro"/>
              <a:buNone/>
            </a:pPr>
            <a:r>
              <a:rPr lang="en"/>
              <a:t>Tool: Ask Clarifying Questions</a:t>
            </a:r>
            <a:endParaRPr/>
          </a:p>
        </p:txBody>
      </p:sp>
      <p:sp>
        <p:nvSpPr>
          <p:cNvPr id="686" name="Google Shape;686;p64"/>
          <p:cNvSpPr txBox="1"/>
          <p:nvPr>
            <p:ph idx="1" type="body"/>
          </p:nvPr>
        </p:nvSpPr>
        <p:spPr>
          <a:xfrm>
            <a:off x="819150" y="1990725"/>
            <a:ext cx="7505700" cy="2448000"/>
          </a:xfrm>
          <a:prstGeom prst="rect">
            <a:avLst/>
          </a:prstGeom>
          <a:noFill/>
          <a:ln>
            <a:noFill/>
          </a:ln>
        </p:spPr>
        <p:txBody>
          <a:bodyPr anchorCtr="0" anchor="t" bIns="45700" lIns="91425" spcFirstLastPara="1" rIns="91425" wrap="square" tIns="45700">
            <a:noAutofit/>
          </a:bodyPr>
          <a:lstStyle/>
          <a:p>
            <a:pPr indent="-307086" lvl="0" marL="288036" rtl="0" algn="l">
              <a:lnSpc>
                <a:spcPct val="94000"/>
              </a:lnSpc>
              <a:spcBef>
                <a:spcPts val="0"/>
              </a:spcBef>
              <a:spcAft>
                <a:spcPts val="0"/>
              </a:spcAft>
              <a:buClr>
                <a:schemeClr val="dk2"/>
              </a:buClr>
              <a:buSzPts val="1800"/>
              <a:buChar char="●"/>
            </a:pPr>
            <a:r>
              <a:rPr lang="en" sz="1800"/>
              <a:t>As the listener, your goal is to understand in order to help solve problems</a:t>
            </a:r>
            <a:endParaRPr sz="1800"/>
          </a:p>
          <a:p>
            <a:pPr indent="-307086" lvl="0" marL="288036" rtl="0" algn="l">
              <a:lnSpc>
                <a:spcPct val="94000"/>
              </a:lnSpc>
              <a:spcBef>
                <a:spcPts val="900"/>
              </a:spcBef>
              <a:spcAft>
                <a:spcPts val="0"/>
              </a:spcAft>
              <a:buClr>
                <a:schemeClr val="dk2"/>
              </a:buClr>
              <a:buSzPts val="1800"/>
              <a:buChar char="●"/>
            </a:pPr>
            <a:r>
              <a:rPr lang="en" sz="1800"/>
              <a:t>Use clarifying questions to obtain additional information you need to help</a:t>
            </a:r>
            <a:endParaRPr sz="1800"/>
          </a:p>
          <a:p>
            <a:pPr indent="-307086" lvl="1" marL="685800" rtl="0" algn="l">
              <a:lnSpc>
                <a:spcPct val="94000"/>
              </a:lnSpc>
              <a:spcBef>
                <a:spcPts val="525"/>
              </a:spcBef>
              <a:spcAft>
                <a:spcPts val="0"/>
              </a:spcAft>
              <a:buClr>
                <a:schemeClr val="dk2"/>
              </a:buClr>
              <a:buSzPts val="1800"/>
              <a:buChar char="○"/>
            </a:pPr>
            <a:r>
              <a:rPr lang="en" sz="1800"/>
              <a:t>“What programming language does your software use?”</a:t>
            </a:r>
            <a:endParaRPr sz="1800"/>
          </a:p>
          <a:p>
            <a:pPr indent="-307086" lvl="1" marL="685800" rtl="0" algn="l">
              <a:lnSpc>
                <a:spcPct val="94000"/>
              </a:lnSpc>
              <a:spcBef>
                <a:spcPts val="525"/>
              </a:spcBef>
              <a:spcAft>
                <a:spcPts val="0"/>
              </a:spcAft>
              <a:buClr>
                <a:schemeClr val="dk2"/>
              </a:buClr>
              <a:buSzPts val="1800"/>
              <a:buChar char="○"/>
            </a:pPr>
            <a:r>
              <a:rPr lang="en" sz="1800"/>
              <a:t>“Do you already have an account on our system”</a:t>
            </a:r>
            <a:endParaRPr sz="1800"/>
          </a:p>
          <a:p>
            <a:pPr indent="-307086" lvl="1" marL="685800" rtl="0" algn="l">
              <a:lnSpc>
                <a:spcPct val="94000"/>
              </a:lnSpc>
              <a:spcBef>
                <a:spcPts val="525"/>
              </a:spcBef>
              <a:spcAft>
                <a:spcPts val="0"/>
              </a:spcAft>
              <a:buClr>
                <a:schemeClr val="dk2"/>
              </a:buClr>
              <a:buSzPts val="1800"/>
              <a:buChar char="○"/>
            </a:pPr>
            <a:r>
              <a:rPr lang="en" sz="1800"/>
              <a:t>“Have you ever used this approach before?”</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65"/>
          <p:cNvSpPr txBox="1"/>
          <p:nvPr>
            <p:ph idx="1" type="body"/>
          </p:nvPr>
        </p:nvSpPr>
        <p:spPr>
          <a:xfrm>
            <a:off x="340025" y="1342225"/>
            <a:ext cx="6366900" cy="11112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2400">
                <a:solidFill>
                  <a:srgbClr val="FFFFFF"/>
                </a:solidFill>
              </a:rPr>
              <a:t>What is another clarifying question you could ask during the interview?</a:t>
            </a:r>
            <a:endParaRPr sz="2400">
              <a:solidFill>
                <a:srgbClr val="FFFFFF"/>
              </a:solidFill>
            </a:endParaRPr>
          </a:p>
        </p:txBody>
      </p:sp>
      <p:sp>
        <p:nvSpPr>
          <p:cNvPr id="692" name="Google Shape;692;p65"/>
          <p:cNvSpPr txBox="1"/>
          <p:nvPr>
            <p:ph type="title"/>
          </p:nvPr>
        </p:nvSpPr>
        <p:spPr>
          <a:xfrm>
            <a:off x="340025" y="336450"/>
            <a:ext cx="6366900" cy="104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solidFill>
                  <a:schemeClr val="lt1"/>
                </a:solidFill>
              </a:rPr>
              <a:t>Chat</a:t>
            </a:r>
            <a:r>
              <a:rPr lang="en" sz="4400"/>
              <a:t>t</a:t>
            </a:r>
            <a:r>
              <a:rPr lang="en" sz="4400">
                <a:solidFill>
                  <a:schemeClr val="lt1"/>
                </a:solidFill>
              </a:rPr>
              <a:t>er</a:t>
            </a:r>
            <a:endParaRPr sz="3200"/>
          </a:p>
        </p:txBody>
      </p:sp>
      <p:sp>
        <p:nvSpPr>
          <p:cNvPr descr="Small black square signaling the facilitator that all content for this slide has been displayed." id="693" name="Google Shape;693;p65"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group of people with chat bubbles overhead." id="694" name="Google Shape;694;p65"/>
          <p:cNvPicPr preferRelativeResize="0"/>
          <p:nvPr/>
        </p:nvPicPr>
        <p:blipFill>
          <a:blip r:embed="rId3">
            <a:alphaModFix/>
          </a:blip>
          <a:stretch>
            <a:fillRect/>
          </a:stretch>
        </p:blipFill>
        <p:spPr>
          <a:xfrm>
            <a:off x="5798419" y="1606788"/>
            <a:ext cx="3230926" cy="26800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66"/>
          <p:cNvSpPr txBox="1"/>
          <p:nvPr/>
        </p:nvSpPr>
        <p:spPr>
          <a:xfrm>
            <a:off x="1303800" y="1898875"/>
            <a:ext cx="7030500" cy="120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424242"/>
                </a:solidFill>
                <a:latin typeface="Maven Pro"/>
                <a:ea typeface="Maven Pro"/>
                <a:cs typeface="Maven Pro"/>
                <a:sym typeface="Maven Pro"/>
              </a:rPr>
              <a:t>You can say No without saying No.</a:t>
            </a:r>
            <a:endParaRPr b="1" sz="2800">
              <a:solidFill>
                <a:srgbClr val="424242"/>
              </a:solidFill>
              <a:latin typeface="Maven Pro"/>
              <a:ea typeface="Maven Pro"/>
              <a:cs typeface="Maven Pro"/>
              <a:sym typeface="Maven Pro"/>
            </a:endParaRPr>
          </a:p>
        </p:txBody>
      </p:sp>
      <p:sp>
        <p:nvSpPr>
          <p:cNvPr id="700" name="Google Shape;700;p66"/>
          <p:cNvSpPr txBox="1"/>
          <p:nvPr/>
        </p:nvSpPr>
        <p:spPr>
          <a:xfrm>
            <a:off x="2421625" y="2673175"/>
            <a:ext cx="6181800" cy="164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900"/>
              <a:t>Don't say "No, because"; instead say "Yes, if".</a:t>
            </a:r>
            <a:r>
              <a:rPr lang="en" sz="1900"/>
              <a:t> </a:t>
            </a:r>
            <a:endParaRPr sz="1900"/>
          </a:p>
          <a:p>
            <a:pPr indent="0" lvl="0" marL="0" rtl="0" algn="l">
              <a:spcBef>
                <a:spcPts val="0"/>
              </a:spcBef>
              <a:spcAft>
                <a:spcPts val="0"/>
              </a:spcAft>
              <a:buNone/>
            </a:pPr>
            <a:r>
              <a:rPr lang="en" sz="1900"/>
              <a:t> </a:t>
            </a:r>
            <a:endParaRPr sz="1900"/>
          </a:p>
          <a:p>
            <a:pPr indent="-349250" lvl="0" marL="457200" rtl="0" algn="l">
              <a:spcBef>
                <a:spcPts val="0"/>
              </a:spcBef>
              <a:spcAft>
                <a:spcPts val="0"/>
              </a:spcAft>
              <a:buSzPts val="1900"/>
              <a:buChar char="-"/>
            </a:pPr>
            <a:r>
              <a:rPr lang="en" sz="1900"/>
              <a:t>Quote from Henry Neeman</a:t>
            </a:r>
            <a:endParaRPr sz="1900"/>
          </a:p>
          <a:p>
            <a:pPr indent="-349250" lvl="1" marL="1371600" rtl="0" algn="l">
              <a:spcBef>
                <a:spcPts val="0"/>
              </a:spcBef>
              <a:spcAft>
                <a:spcPts val="0"/>
              </a:spcAft>
              <a:buSzPts val="1900"/>
              <a:buChar char="-"/>
            </a:pPr>
            <a:r>
              <a:rPr lang="en" sz="1900"/>
              <a:t>Who got it from Dan Boatright</a:t>
            </a:r>
            <a:endParaRPr sz="1900"/>
          </a:p>
          <a:p>
            <a:pPr indent="-349250" lvl="2" marL="1828800" rtl="0" algn="l">
              <a:spcBef>
                <a:spcPts val="0"/>
              </a:spcBef>
              <a:spcAft>
                <a:spcPts val="0"/>
              </a:spcAft>
              <a:buSzPts val="1900"/>
              <a:buChar char="-"/>
            </a:pPr>
            <a:r>
              <a:rPr lang="en" sz="1900"/>
              <a:t>Who got it from ??</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0"/>
                                        </p:tgtEl>
                                        <p:attrNameLst>
                                          <p:attrName>style.visibility</p:attrName>
                                        </p:attrNameLst>
                                      </p:cBhvr>
                                      <p:to>
                                        <p:strVal val="visible"/>
                                      </p:to>
                                    </p:set>
                                    <p:animEffect filter="fade" transition="in">
                                      <p:cBhvr>
                                        <p:cTn dur="1"/>
                                        <p:tgtEl>
                                          <p:spTgt spid="7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6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what if the request “is not my job”</a:t>
            </a:r>
            <a:endParaRPr/>
          </a:p>
        </p:txBody>
      </p:sp>
      <p:sp>
        <p:nvSpPr>
          <p:cNvPr id="706" name="Google Shape;706;p67"/>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361950" lvl="0" marL="457200" rtl="0" algn="l">
              <a:lnSpc>
                <a:spcPct val="100000"/>
              </a:lnSpc>
              <a:spcBef>
                <a:spcPts val="0"/>
              </a:spcBef>
              <a:spcAft>
                <a:spcPts val="0"/>
              </a:spcAft>
              <a:buSzPts val="2100"/>
              <a:buFont typeface="Maven Pro"/>
              <a:buChar char="●"/>
            </a:pPr>
            <a:r>
              <a:rPr lang="en" sz="2100">
                <a:latin typeface="Maven Pro"/>
                <a:ea typeface="Maven Pro"/>
                <a:cs typeface="Maven Pro"/>
                <a:sym typeface="Maven Pro"/>
              </a:rPr>
              <a:t>To be effective for future problems you want to maintain the relationship. </a:t>
            </a:r>
            <a:endParaRPr sz="2100">
              <a:latin typeface="Maven Pro"/>
              <a:ea typeface="Maven Pro"/>
              <a:cs typeface="Maven Pro"/>
              <a:sym typeface="Maven Pro"/>
            </a:endParaRPr>
          </a:p>
          <a:p>
            <a:pPr indent="-361950" lvl="0" marL="457200" rtl="0" algn="l">
              <a:lnSpc>
                <a:spcPct val="100000"/>
              </a:lnSpc>
              <a:spcBef>
                <a:spcPts val="0"/>
              </a:spcBef>
              <a:spcAft>
                <a:spcPts val="0"/>
              </a:spcAft>
              <a:buSzPts val="2100"/>
              <a:buFont typeface="Maven Pro"/>
              <a:buChar char="●"/>
            </a:pPr>
            <a:r>
              <a:rPr lang="en" sz="2100">
                <a:latin typeface="Maven Pro"/>
                <a:ea typeface="Maven Pro"/>
                <a:cs typeface="Maven Pro"/>
                <a:sym typeface="Maven Pro"/>
              </a:rPr>
              <a:t>Try to offer a “</a:t>
            </a:r>
            <a:r>
              <a:rPr lang="en" sz="2100">
                <a:latin typeface="Maven Pro"/>
                <a:ea typeface="Maven Pro"/>
                <a:cs typeface="Maven Pro"/>
                <a:sym typeface="Maven Pro"/>
              </a:rPr>
              <a:t>Soft handoff”</a:t>
            </a:r>
            <a:endParaRPr sz="2100">
              <a:latin typeface="Maven Pro"/>
              <a:ea typeface="Maven Pro"/>
              <a:cs typeface="Maven Pro"/>
              <a:sym typeface="Maven Pro"/>
            </a:endParaRPr>
          </a:p>
          <a:p>
            <a:pPr indent="-361950" lvl="1" marL="914400" rtl="0" algn="l">
              <a:lnSpc>
                <a:spcPct val="100000"/>
              </a:lnSpc>
              <a:spcBef>
                <a:spcPts val="0"/>
              </a:spcBef>
              <a:spcAft>
                <a:spcPts val="0"/>
              </a:spcAft>
              <a:buSzPts val="2100"/>
              <a:buFont typeface="Maven Pro"/>
              <a:buChar char="○"/>
            </a:pPr>
            <a:r>
              <a:rPr lang="en" sz="2100">
                <a:latin typeface="Maven Pro"/>
                <a:ea typeface="Maven Pro"/>
                <a:cs typeface="Maven Pro"/>
                <a:sym typeface="Maven Pro"/>
              </a:rPr>
              <a:t>Find someone who can help.</a:t>
            </a:r>
            <a:endParaRPr sz="2100">
              <a:latin typeface="Maven Pro"/>
              <a:ea typeface="Maven Pro"/>
              <a:cs typeface="Maven Pro"/>
              <a:sym typeface="Maven Pro"/>
            </a:endParaRPr>
          </a:p>
          <a:p>
            <a:pPr indent="-361950" lvl="1" marL="914400" rtl="0" algn="l">
              <a:lnSpc>
                <a:spcPct val="100000"/>
              </a:lnSpc>
              <a:spcBef>
                <a:spcPts val="0"/>
              </a:spcBef>
              <a:spcAft>
                <a:spcPts val="0"/>
              </a:spcAft>
              <a:buSzPts val="2100"/>
              <a:buFont typeface="Maven Pro"/>
              <a:buChar char="○"/>
            </a:pPr>
            <a:r>
              <a:rPr lang="en" sz="2100">
                <a:latin typeface="Maven Pro"/>
                <a:ea typeface="Maven Pro"/>
                <a:cs typeface="Maven Pro"/>
                <a:sym typeface="Maven Pro"/>
              </a:rPr>
              <a:t>Help them use google</a:t>
            </a:r>
            <a:endParaRPr sz="2100">
              <a:latin typeface="Maven Pro"/>
              <a:ea typeface="Maven Pro"/>
              <a:cs typeface="Maven Pro"/>
              <a:sym typeface="Maven Pro"/>
            </a:endParaRPr>
          </a:p>
          <a:p>
            <a:pPr indent="0" lvl="0" marL="0" rtl="0" algn="l">
              <a:lnSpc>
                <a:spcPct val="100000"/>
              </a:lnSpc>
              <a:spcBef>
                <a:spcPts val="0"/>
              </a:spcBef>
              <a:spcAft>
                <a:spcPts val="0"/>
              </a:spcAft>
              <a:buNone/>
            </a:pPr>
            <a:r>
              <a:t/>
            </a:r>
            <a:endParaRPr b="1" sz="2100">
              <a:latin typeface="Maven Pro"/>
              <a:ea typeface="Maven Pro"/>
              <a:cs typeface="Maven Pro"/>
              <a:sym typeface="Maven Pro"/>
            </a:endParaRPr>
          </a:p>
          <a:p>
            <a:pPr indent="0" lvl="0" marL="0" rtl="0" algn="l">
              <a:lnSpc>
                <a:spcPct val="100000"/>
              </a:lnSpc>
              <a:spcBef>
                <a:spcPts val="0"/>
              </a:spcBef>
              <a:spcAft>
                <a:spcPts val="0"/>
              </a:spcAft>
              <a:buNone/>
            </a:pPr>
            <a:r>
              <a:t/>
            </a:r>
            <a:endParaRPr b="1" sz="2100">
              <a:latin typeface="Maven Pro"/>
              <a:ea typeface="Maven Pro"/>
              <a:cs typeface="Maven Pro"/>
              <a:sym typeface="Maven Pro"/>
            </a:endParaRPr>
          </a:p>
          <a:p>
            <a:pPr indent="0" lvl="0" marL="0" rtl="0" algn="l">
              <a:spcBef>
                <a:spcPts val="0"/>
              </a:spcBef>
              <a:spcAft>
                <a:spcPts val="1600"/>
              </a:spcAft>
              <a:buNone/>
            </a:pPr>
            <a:r>
              <a:t/>
            </a:r>
            <a:endParaRPr b="1" sz="2100">
              <a:solidFill>
                <a:srgbClr val="424242"/>
              </a:solidFill>
              <a:latin typeface="Maven Pro"/>
              <a:ea typeface="Maven Pro"/>
              <a:cs typeface="Maven Pro"/>
              <a:sym typeface="Maven Pr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6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Closing an Intake Interview</a:t>
            </a:r>
            <a:endParaRPr/>
          </a:p>
        </p:txBody>
      </p:sp>
      <p:sp>
        <p:nvSpPr>
          <p:cNvPr id="712" name="Google Shape;712;p68"/>
          <p:cNvSpPr txBox="1"/>
          <p:nvPr>
            <p:ph idx="1" type="body"/>
          </p:nvPr>
        </p:nvSpPr>
        <p:spPr>
          <a:xfrm>
            <a:off x="732125" y="1990050"/>
            <a:ext cx="7602300" cy="2541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Action items</a:t>
            </a:r>
            <a:endParaRPr sz="2400"/>
          </a:p>
          <a:p>
            <a:pPr indent="-381000" lvl="0" marL="457200" rtl="0" algn="l">
              <a:spcBef>
                <a:spcPts val="0"/>
              </a:spcBef>
              <a:spcAft>
                <a:spcPts val="0"/>
              </a:spcAft>
              <a:buSzPts val="2400"/>
              <a:buChar char="●"/>
            </a:pPr>
            <a:r>
              <a:rPr lang="en" sz="2400"/>
              <a:t>Follow up times</a:t>
            </a:r>
            <a:endParaRPr sz="2400"/>
          </a:p>
          <a:p>
            <a:pPr indent="0" lvl="0" marL="0" rtl="0" algn="l">
              <a:spcBef>
                <a:spcPts val="1600"/>
              </a:spcBef>
              <a:spcAft>
                <a:spcPts val="1600"/>
              </a:spcAft>
              <a:buNone/>
            </a:pPr>
            <a:r>
              <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6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“Fake” Examples</a:t>
            </a:r>
            <a:endParaRPr/>
          </a:p>
        </p:txBody>
      </p:sp>
      <p:sp>
        <p:nvSpPr>
          <p:cNvPr id="718" name="Google Shape;718;p69"/>
          <p:cNvSpPr txBox="1"/>
          <p:nvPr>
            <p:ph idx="1" type="body"/>
          </p:nvPr>
        </p:nvSpPr>
        <p:spPr>
          <a:xfrm>
            <a:off x="1303800" y="1511100"/>
            <a:ext cx="7030500" cy="254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Open up your chat window.</a:t>
            </a:r>
            <a:endParaRPr sz="1800"/>
          </a:p>
          <a:p>
            <a:pPr indent="-342900" lvl="0" marL="457200" rtl="0" algn="l">
              <a:spcBef>
                <a:spcPts val="0"/>
              </a:spcBef>
              <a:spcAft>
                <a:spcPts val="0"/>
              </a:spcAft>
              <a:buSzPts val="1800"/>
              <a:buChar char="●"/>
            </a:pPr>
            <a:r>
              <a:rPr lang="en" sz="1800"/>
              <a:t>While the </a:t>
            </a:r>
            <a:r>
              <a:rPr lang="en" sz="1800"/>
              <a:t>videos</a:t>
            </a:r>
            <a:r>
              <a:rPr lang="en" sz="1800"/>
              <a:t> are playing, “live chat” your thoughts. </a:t>
            </a:r>
            <a:endParaRPr sz="1800"/>
          </a:p>
          <a:p>
            <a:pPr indent="-342900" lvl="1" marL="914400" rtl="0" algn="l">
              <a:spcBef>
                <a:spcPts val="0"/>
              </a:spcBef>
              <a:spcAft>
                <a:spcPts val="0"/>
              </a:spcAft>
              <a:buSzPts val="1800"/>
              <a:buChar char="○"/>
            </a:pPr>
            <a:r>
              <a:rPr lang="en" sz="1800"/>
              <a:t>What do you like?</a:t>
            </a:r>
            <a:endParaRPr sz="1800"/>
          </a:p>
          <a:p>
            <a:pPr indent="-342900" lvl="1" marL="914400" rtl="0" algn="l">
              <a:spcBef>
                <a:spcPts val="0"/>
              </a:spcBef>
              <a:spcAft>
                <a:spcPts val="0"/>
              </a:spcAft>
              <a:buSzPts val="1800"/>
              <a:buChar char="○"/>
            </a:pPr>
            <a:r>
              <a:rPr lang="en" sz="1800"/>
              <a:t>What don’t you like?</a:t>
            </a:r>
            <a:endParaRPr sz="1800"/>
          </a:p>
          <a:p>
            <a:pPr indent="-342900" lvl="1" marL="914400" rtl="0" algn="l">
              <a:spcBef>
                <a:spcPts val="0"/>
              </a:spcBef>
              <a:spcAft>
                <a:spcPts val="0"/>
              </a:spcAft>
              <a:buSzPts val="1800"/>
              <a:buChar char="○"/>
            </a:pPr>
            <a:r>
              <a:rPr lang="en" sz="1800"/>
              <a:t>Questions you would have asked?</a:t>
            </a:r>
            <a:endParaRPr sz="1800"/>
          </a:p>
          <a:p>
            <a:pPr indent="-342900" lvl="1" marL="914400" rtl="0" algn="l">
              <a:spcBef>
                <a:spcPts val="0"/>
              </a:spcBef>
              <a:spcAft>
                <a:spcPts val="0"/>
              </a:spcAft>
              <a:buSzPts val="1800"/>
              <a:buChar char="○"/>
            </a:pPr>
            <a:r>
              <a:rPr lang="en" sz="1800"/>
              <a:t>Questions you have for us?</a:t>
            </a:r>
            <a:endParaRPr sz="1800"/>
          </a:p>
          <a:p>
            <a:pPr indent="-342900" lvl="1" marL="914400" rtl="0" algn="l">
              <a:spcBef>
                <a:spcPts val="0"/>
              </a:spcBef>
              <a:spcAft>
                <a:spcPts val="0"/>
              </a:spcAft>
              <a:buSzPts val="1800"/>
              <a:buChar char="○"/>
            </a:pPr>
            <a:r>
              <a:rPr lang="en" sz="1800"/>
              <a:t>Etc.</a:t>
            </a:r>
            <a:endParaRPr sz="18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70"/>
          <p:cNvSpPr txBox="1"/>
          <p:nvPr>
            <p:ph type="title"/>
          </p:nvPr>
        </p:nvSpPr>
        <p:spPr>
          <a:xfrm>
            <a:off x="824000" y="1613825"/>
            <a:ext cx="76740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900">
                <a:solidFill>
                  <a:srgbClr val="000000"/>
                </a:solidFill>
                <a:latin typeface="Arial"/>
                <a:ea typeface="Arial"/>
                <a:cs typeface="Arial"/>
                <a:sym typeface="Arial"/>
              </a:rPr>
              <a:t>The story, names, characters, and incidents portrayed in this production are fictitious. Any relationship to real world people or events is </a:t>
            </a:r>
            <a:r>
              <a:rPr lang="en" sz="1900">
                <a:solidFill>
                  <a:srgbClr val="000000"/>
                </a:solidFill>
                <a:latin typeface="Arial"/>
                <a:ea typeface="Arial"/>
                <a:cs typeface="Arial"/>
                <a:sym typeface="Arial"/>
              </a:rPr>
              <a:t>entirety</a:t>
            </a:r>
            <a:r>
              <a:rPr lang="en" sz="1900">
                <a:solidFill>
                  <a:srgbClr val="000000"/>
                </a:solidFill>
                <a:latin typeface="Arial"/>
                <a:ea typeface="Arial"/>
                <a:cs typeface="Arial"/>
                <a:sym typeface="Arial"/>
              </a:rPr>
              <a:t> coincidence. </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44"/>
          <p:cNvSpPr txBox="1"/>
          <p:nvPr>
            <p:ph idx="1" type="body"/>
          </p:nvPr>
        </p:nvSpPr>
        <p:spPr>
          <a:xfrm>
            <a:off x="311700" y="1505700"/>
            <a:ext cx="7847400" cy="3076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National Science Foundation Grant (#1730137)</a:t>
            </a:r>
            <a:endParaRPr sz="2400"/>
          </a:p>
          <a:p>
            <a:pPr indent="-381000" lvl="0" marL="457200" rtl="0" algn="l">
              <a:spcBef>
                <a:spcPts val="1000"/>
              </a:spcBef>
              <a:spcAft>
                <a:spcPts val="0"/>
              </a:spcAft>
              <a:buSzPts val="2400"/>
              <a:buChar char="●"/>
            </a:pPr>
            <a:r>
              <a:rPr lang="en" sz="2400"/>
              <a:t>Professional Skills for Interdisciplinary Work</a:t>
            </a:r>
            <a:endParaRPr sz="2400"/>
          </a:p>
          <a:p>
            <a:pPr indent="-361950" lvl="1" marL="914400" rtl="0" algn="l">
              <a:spcBef>
                <a:spcPts val="0"/>
              </a:spcBef>
              <a:spcAft>
                <a:spcPts val="0"/>
              </a:spcAft>
              <a:buSzPts val="2100"/>
              <a:buChar char="○"/>
            </a:pPr>
            <a:r>
              <a:rPr lang="en" sz="2100"/>
              <a:t>CyberInfrastructure (CI) Professionals</a:t>
            </a:r>
            <a:endParaRPr sz="2100"/>
          </a:p>
          <a:p>
            <a:pPr indent="-361950" lvl="1" marL="914400" rtl="0" algn="l">
              <a:spcBef>
                <a:spcPts val="0"/>
              </a:spcBef>
              <a:spcAft>
                <a:spcPts val="0"/>
              </a:spcAft>
              <a:buSzPts val="2100"/>
              <a:buChar char="○"/>
            </a:pPr>
            <a:r>
              <a:rPr lang="en" sz="2100"/>
              <a:t>STEM (science, technology, engineering, math)</a:t>
            </a:r>
            <a:endParaRPr sz="2100"/>
          </a:p>
          <a:p>
            <a:pPr indent="-381000" lvl="0" marL="457200" rtl="0" algn="l">
              <a:spcBef>
                <a:spcPts val="1000"/>
              </a:spcBef>
              <a:spcAft>
                <a:spcPts val="0"/>
              </a:spcAft>
              <a:buSzPts val="2400"/>
              <a:buChar char="●"/>
            </a:pPr>
            <a:r>
              <a:rPr lang="en" sz="2400"/>
              <a:t>Volunteer Facilitators</a:t>
            </a:r>
            <a:endParaRPr sz="2400"/>
          </a:p>
          <a:p>
            <a:pPr indent="-361950" lvl="1" marL="914400" rtl="0" algn="l">
              <a:spcBef>
                <a:spcPts val="0"/>
              </a:spcBef>
              <a:spcAft>
                <a:spcPts val="0"/>
              </a:spcAft>
              <a:buSzPts val="2100"/>
              <a:buChar char="○"/>
            </a:pPr>
            <a:r>
              <a:rPr lang="en" sz="2100"/>
              <a:t>Training is provided</a:t>
            </a:r>
            <a:endParaRPr sz="2100"/>
          </a:p>
          <a:p>
            <a:pPr indent="-361950" lvl="1" marL="914400" rtl="0" algn="l">
              <a:spcBef>
                <a:spcPts val="0"/>
              </a:spcBef>
              <a:spcAft>
                <a:spcPts val="0"/>
              </a:spcAft>
              <a:buSzPts val="2100"/>
              <a:buChar char="○"/>
            </a:pPr>
            <a:r>
              <a:rPr lang="en" sz="2100"/>
              <a:t>Interest question on evaluation</a:t>
            </a:r>
            <a:endParaRPr sz="2400"/>
          </a:p>
        </p:txBody>
      </p:sp>
      <p:sp>
        <p:nvSpPr>
          <p:cNvPr id="510" name="Google Shape;510;p4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CyberAmbassador Project</a:t>
            </a:r>
            <a:endParaRPr/>
          </a:p>
        </p:txBody>
      </p:sp>
      <p:sp>
        <p:nvSpPr>
          <p:cNvPr descr="Small black square signaling the facilitator that all content for this slide has been displayed." id="511" name="Google Shape;511;p44"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yberAmbassadors Logo." id="512" name="Google Shape;512;p44"/>
          <p:cNvPicPr preferRelativeResize="0"/>
          <p:nvPr/>
        </p:nvPicPr>
        <p:blipFill>
          <a:blip r:embed="rId3">
            <a:alphaModFix/>
          </a:blip>
          <a:stretch>
            <a:fillRect/>
          </a:stretch>
        </p:blipFill>
        <p:spPr>
          <a:xfrm>
            <a:off x="7341206" y="4369900"/>
            <a:ext cx="1400393" cy="6718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71"/>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Sanboarn Strata Method</a:t>
            </a:r>
            <a:endParaRPr/>
          </a:p>
        </p:txBody>
      </p:sp>
      <p:sp>
        <p:nvSpPr>
          <p:cNvPr id="729" name="Google Shape;729;p71"/>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30" name="Google Shape;730;p71" title="SambornStrata.mp4">
            <a:hlinkClick r:id="rId3"/>
          </p:cNvPr>
          <p:cNvPicPr preferRelativeResize="0"/>
          <p:nvPr/>
        </p:nvPicPr>
        <p:blipFill>
          <a:blip r:embed="rId4">
            <a:alphaModFix/>
          </a:blip>
          <a:stretch>
            <a:fillRect/>
          </a:stretch>
        </p:blipFill>
        <p:spPr>
          <a:xfrm>
            <a:off x="1488025" y="1350200"/>
            <a:ext cx="6167949" cy="3469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0"/>
                                        </p:tgtEl>
                                        <p:attrNameLst>
                                          <p:attrName>style.visibility</p:attrName>
                                        </p:attrNameLst>
                                      </p:cBhvr>
                                      <p:to>
                                        <p:strVal val="visible"/>
                                      </p:to>
                                    </p:set>
                                    <p:animEffect filter="fade" transition="in">
                                      <p:cBhvr>
                                        <p:cTn dur="1000"/>
                                        <p:tgtEl>
                                          <p:spTgt spid="7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72"/>
          <p:cNvSpPr txBox="1"/>
          <p:nvPr>
            <p:ph type="title"/>
          </p:nvPr>
        </p:nvSpPr>
        <p:spPr>
          <a:xfrm>
            <a:off x="1303800" y="5830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736" name="Google Shape;736;p72"/>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Was this scenario realistic?</a:t>
            </a:r>
            <a:endParaRPr sz="1800"/>
          </a:p>
          <a:p>
            <a:pPr indent="-342900" lvl="0" marL="457200" rtl="0" algn="l">
              <a:spcBef>
                <a:spcPts val="0"/>
              </a:spcBef>
              <a:spcAft>
                <a:spcPts val="0"/>
              </a:spcAft>
              <a:buSzPts val="1800"/>
              <a:buChar char="●"/>
            </a:pPr>
            <a:r>
              <a:rPr lang="en" sz="1800"/>
              <a:t>Did Jessie (research facilitator) sufficiently understand the problem?</a:t>
            </a:r>
            <a:endParaRPr sz="1800"/>
          </a:p>
          <a:p>
            <a:pPr indent="-342900" lvl="0" marL="457200" rtl="0" algn="l">
              <a:spcBef>
                <a:spcPts val="0"/>
              </a:spcBef>
              <a:spcAft>
                <a:spcPts val="0"/>
              </a:spcAft>
              <a:buSzPts val="1800"/>
              <a:buChar char="●"/>
            </a:pPr>
            <a:r>
              <a:rPr lang="en" sz="1800"/>
              <a:t>Did Jessie sufficiently understand the research?</a:t>
            </a:r>
            <a:endParaRPr sz="1800"/>
          </a:p>
          <a:p>
            <a:pPr indent="-342900" lvl="0" marL="457200" rtl="0" algn="l">
              <a:spcBef>
                <a:spcPts val="0"/>
              </a:spcBef>
              <a:spcAft>
                <a:spcPts val="0"/>
              </a:spcAft>
              <a:buSzPts val="1800"/>
              <a:buChar char="●"/>
            </a:pPr>
            <a:r>
              <a:rPr lang="en" sz="1800"/>
              <a:t>Did Jessie solve the problem?</a:t>
            </a:r>
            <a:endParaRPr sz="1800"/>
          </a:p>
          <a:p>
            <a:pPr indent="-342900" lvl="0" marL="457200" rtl="0" algn="l">
              <a:spcBef>
                <a:spcPts val="0"/>
              </a:spcBef>
              <a:spcAft>
                <a:spcPts val="0"/>
              </a:spcAft>
              <a:buSzPts val="1800"/>
              <a:buChar char="●"/>
            </a:pPr>
            <a:r>
              <a:rPr lang="en" sz="1800"/>
              <a:t>Did Jessie maintain the relationship?</a:t>
            </a:r>
            <a:endParaRPr sz="1800"/>
          </a:p>
          <a:p>
            <a:pPr indent="-342900" lvl="0" marL="457200" rtl="0" algn="l">
              <a:spcBef>
                <a:spcPts val="0"/>
              </a:spcBef>
              <a:spcAft>
                <a:spcPts val="0"/>
              </a:spcAft>
              <a:buSzPts val="1800"/>
              <a:buChar char="●"/>
            </a:pPr>
            <a:r>
              <a:rPr lang="en" sz="1800"/>
              <a:t>Other thoughts about this scenario? </a:t>
            </a:r>
            <a:endParaRPr sz="1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73"/>
          <p:cNvSpPr txBox="1"/>
          <p:nvPr>
            <p:ph type="title"/>
          </p:nvPr>
        </p:nvSpPr>
        <p:spPr>
          <a:xfrm>
            <a:off x="824000" y="1613825"/>
            <a:ext cx="76740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900">
                <a:solidFill>
                  <a:srgbClr val="000000"/>
                </a:solidFill>
                <a:latin typeface="Arial"/>
                <a:ea typeface="Arial"/>
                <a:cs typeface="Arial"/>
                <a:sym typeface="Arial"/>
              </a:rPr>
              <a:t>The story, names, characters, and incidents portrayed in this production are fictitious. Any relationship to real world people or events is entirety coincidence. </a:t>
            </a:r>
            <a:endParaRPr sz="44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7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GIS Data - Take 1</a:t>
            </a:r>
            <a:endParaRPr/>
          </a:p>
        </p:txBody>
      </p:sp>
      <p:sp>
        <p:nvSpPr>
          <p:cNvPr id="747" name="Google Shape;747;p7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48" name="Google Shape;748;p74" title="Ten_Thousand_Take1.mp4">
            <a:hlinkClick r:id="rId3"/>
          </p:cNvPr>
          <p:cNvPicPr preferRelativeResize="0"/>
          <p:nvPr/>
        </p:nvPicPr>
        <p:blipFill>
          <a:blip r:embed="rId4">
            <a:alphaModFix/>
          </a:blip>
          <a:stretch>
            <a:fillRect/>
          </a:stretch>
        </p:blipFill>
        <p:spPr>
          <a:xfrm>
            <a:off x="1339352" y="1317562"/>
            <a:ext cx="6465299" cy="3636725"/>
          </a:xfrm>
          <a:prstGeom prst="rect">
            <a:avLst/>
          </a:prstGeom>
          <a:noFill/>
          <a:ln>
            <a:noFill/>
          </a:ln>
        </p:spPr>
      </p:pic>
      <p:sp>
        <p:nvSpPr>
          <p:cNvPr id="749" name="Google Shape;749;p74"/>
          <p:cNvSpPr txBox="1"/>
          <p:nvPr/>
        </p:nvSpPr>
        <p:spPr>
          <a:xfrm>
            <a:off x="8537800" y="4751325"/>
            <a:ext cx="60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a:ea typeface="Nunito"/>
                <a:cs typeface="Nunito"/>
                <a:sym typeface="Nunito"/>
              </a:rPr>
              <a:t>5:49</a:t>
            </a:r>
            <a:endParaRPr>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8"/>
                                        </p:tgtEl>
                                        <p:attrNameLst>
                                          <p:attrName>style.visibility</p:attrName>
                                        </p:attrNameLst>
                                      </p:cBhvr>
                                      <p:to>
                                        <p:strVal val="visible"/>
                                      </p:to>
                                    </p:set>
                                    <p:animEffect filter="fade" transition="in">
                                      <p:cBhvr>
                                        <p:cTn dur="1000"/>
                                        <p:tgtEl>
                                          <p:spTgt spid="7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7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755" name="Google Shape;755;p75"/>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Was this </a:t>
            </a:r>
            <a:r>
              <a:rPr lang="en" sz="1800"/>
              <a:t>scenario</a:t>
            </a:r>
            <a:r>
              <a:rPr lang="en" sz="1800"/>
              <a:t> realistic?</a:t>
            </a:r>
            <a:endParaRPr sz="1800"/>
          </a:p>
          <a:p>
            <a:pPr indent="-342900" lvl="0" marL="457200" rtl="0" algn="l">
              <a:spcBef>
                <a:spcPts val="0"/>
              </a:spcBef>
              <a:spcAft>
                <a:spcPts val="0"/>
              </a:spcAft>
              <a:buSzPts val="1800"/>
              <a:buChar char="●"/>
            </a:pPr>
            <a:r>
              <a:rPr lang="en" sz="1800"/>
              <a:t>Did Jasper (research Facilitator) </a:t>
            </a:r>
            <a:r>
              <a:rPr lang="en" sz="1800"/>
              <a:t>sufficiently </a:t>
            </a:r>
            <a:r>
              <a:rPr lang="en" sz="1800"/>
              <a:t>understand the problem?</a:t>
            </a:r>
            <a:endParaRPr sz="1800"/>
          </a:p>
          <a:p>
            <a:pPr indent="-342900" lvl="0" marL="457200" rtl="0" algn="l">
              <a:spcBef>
                <a:spcPts val="0"/>
              </a:spcBef>
              <a:spcAft>
                <a:spcPts val="0"/>
              </a:spcAft>
              <a:buSzPts val="1800"/>
              <a:buChar char="●"/>
            </a:pPr>
            <a:r>
              <a:rPr lang="en" sz="1800"/>
              <a:t>Did </a:t>
            </a:r>
            <a:r>
              <a:rPr lang="en" sz="1800"/>
              <a:t>Jasper sufficiently </a:t>
            </a:r>
            <a:r>
              <a:rPr lang="en" sz="1800"/>
              <a:t>understand the research?</a:t>
            </a:r>
            <a:endParaRPr sz="1800"/>
          </a:p>
          <a:p>
            <a:pPr indent="-342900" lvl="0" marL="457200" rtl="0" algn="l">
              <a:spcBef>
                <a:spcPts val="0"/>
              </a:spcBef>
              <a:spcAft>
                <a:spcPts val="0"/>
              </a:spcAft>
              <a:buSzPts val="1800"/>
              <a:buChar char="●"/>
            </a:pPr>
            <a:r>
              <a:rPr lang="en" sz="1800"/>
              <a:t>Did </a:t>
            </a:r>
            <a:r>
              <a:rPr lang="en" sz="1800"/>
              <a:t>Jasper</a:t>
            </a:r>
            <a:r>
              <a:rPr lang="en" sz="1800"/>
              <a:t> solve the problem?</a:t>
            </a:r>
            <a:endParaRPr sz="1800"/>
          </a:p>
          <a:p>
            <a:pPr indent="-342900" lvl="0" marL="457200" rtl="0" algn="l">
              <a:spcBef>
                <a:spcPts val="0"/>
              </a:spcBef>
              <a:spcAft>
                <a:spcPts val="0"/>
              </a:spcAft>
              <a:buSzPts val="1800"/>
              <a:buChar char="●"/>
            </a:pPr>
            <a:r>
              <a:rPr lang="en" sz="1800"/>
              <a:t>Did </a:t>
            </a:r>
            <a:r>
              <a:rPr lang="en" sz="1800"/>
              <a:t>Jasper </a:t>
            </a:r>
            <a:r>
              <a:rPr lang="en" sz="1800"/>
              <a:t>maintain the relationship?</a:t>
            </a:r>
            <a:endParaRPr sz="1800"/>
          </a:p>
          <a:p>
            <a:pPr indent="-342900" lvl="0" marL="457200" rtl="0" algn="l">
              <a:spcBef>
                <a:spcPts val="0"/>
              </a:spcBef>
              <a:spcAft>
                <a:spcPts val="0"/>
              </a:spcAft>
              <a:buSzPts val="1800"/>
              <a:buChar char="●"/>
            </a:pPr>
            <a:r>
              <a:rPr lang="en" sz="1800"/>
              <a:t>Other thoughts about this </a:t>
            </a:r>
            <a:r>
              <a:rPr lang="en" sz="1800"/>
              <a:t>scenario</a:t>
            </a:r>
            <a:r>
              <a:rPr lang="en" sz="1800"/>
              <a:t>? </a:t>
            </a:r>
            <a:endParaRPr sz="18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76"/>
          <p:cNvSpPr txBox="1"/>
          <p:nvPr>
            <p:ph type="title"/>
          </p:nvPr>
        </p:nvSpPr>
        <p:spPr>
          <a:xfrm>
            <a:off x="824000" y="1613825"/>
            <a:ext cx="76740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900">
                <a:solidFill>
                  <a:srgbClr val="000000"/>
                </a:solidFill>
                <a:latin typeface="Arial"/>
                <a:ea typeface="Arial"/>
                <a:cs typeface="Arial"/>
                <a:sym typeface="Arial"/>
              </a:rPr>
              <a:t>The story, names, characters, and incidents portrayed in this production are fictitious. Any relationship to real world people or events is entirety coincidence. </a:t>
            </a:r>
            <a:endParaRPr sz="44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7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GIS Data - Take 2</a:t>
            </a:r>
            <a:endParaRPr/>
          </a:p>
        </p:txBody>
      </p:sp>
      <p:sp>
        <p:nvSpPr>
          <p:cNvPr id="766" name="Google Shape;766;p77"/>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67" name="Google Shape;767;p77" title="Ten_Thousand_Take2.mp4">
            <a:hlinkClick r:id="rId3"/>
          </p:cNvPr>
          <p:cNvPicPr preferRelativeResize="0"/>
          <p:nvPr/>
        </p:nvPicPr>
        <p:blipFill>
          <a:blip r:embed="rId4">
            <a:alphaModFix/>
          </a:blip>
          <a:stretch>
            <a:fillRect/>
          </a:stretch>
        </p:blipFill>
        <p:spPr>
          <a:xfrm>
            <a:off x="1364663" y="1303950"/>
            <a:ext cx="6414675" cy="3608249"/>
          </a:xfrm>
          <a:prstGeom prst="rect">
            <a:avLst/>
          </a:prstGeom>
          <a:noFill/>
          <a:ln>
            <a:noFill/>
          </a:ln>
        </p:spPr>
      </p:pic>
      <p:sp>
        <p:nvSpPr>
          <p:cNvPr id="768" name="Google Shape;768;p77"/>
          <p:cNvSpPr txBox="1"/>
          <p:nvPr/>
        </p:nvSpPr>
        <p:spPr>
          <a:xfrm>
            <a:off x="8537800" y="4751325"/>
            <a:ext cx="60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a:ea typeface="Nunito"/>
                <a:cs typeface="Nunito"/>
                <a:sym typeface="Nunito"/>
              </a:rPr>
              <a:t>4:43</a:t>
            </a:r>
            <a:endParaRPr>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7"/>
                                        </p:tgtEl>
                                        <p:attrNameLst>
                                          <p:attrName>style.visibility</p:attrName>
                                        </p:attrNameLst>
                                      </p:cBhvr>
                                      <p:to>
                                        <p:strVal val="visible"/>
                                      </p:to>
                                    </p:set>
                                    <p:animEffect filter="fade" transition="in">
                                      <p:cBhvr>
                                        <p:cTn dur="1000"/>
                                        <p:tgtEl>
                                          <p:spTgt spid="7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7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774" name="Google Shape;774;p78"/>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Was this scenario realistic?</a:t>
            </a:r>
            <a:endParaRPr sz="1800"/>
          </a:p>
          <a:p>
            <a:pPr indent="-342900" lvl="0" marL="457200" rtl="0" algn="l">
              <a:spcBef>
                <a:spcPts val="0"/>
              </a:spcBef>
              <a:spcAft>
                <a:spcPts val="0"/>
              </a:spcAft>
              <a:buSzPts val="1800"/>
              <a:buChar char="●"/>
            </a:pPr>
            <a:r>
              <a:rPr lang="en" sz="1800"/>
              <a:t>Did Jasper (research Facilitator) sufficiently understand the problem?</a:t>
            </a:r>
            <a:endParaRPr sz="1800"/>
          </a:p>
          <a:p>
            <a:pPr indent="-342900" lvl="0" marL="457200" rtl="0" algn="l">
              <a:spcBef>
                <a:spcPts val="0"/>
              </a:spcBef>
              <a:spcAft>
                <a:spcPts val="0"/>
              </a:spcAft>
              <a:buSzPts val="1800"/>
              <a:buChar char="●"/>
            </a:pPr>
            <a:r>
              <a:rPr lang="en" sz="1800"/>
              <a:t>Did Jasper sufficiently understand the research?</a:t>
            </a:r>
            <a:endParaRPr sz="1800"/>
          </a:p>
          <a:p>
            <a:pPr indent="-342900" lvl="0" marL="457200" rtl="0" algn="l">
              <a:spcBef>
                <a:spcPts val="0"/>
              </a:spcBef>
              <a:spcAft>
                <a:spcPts val="0"/>
              </a:spcAft>
              <a:buSzPts val="1800"/>
              <a:buChar char="●"/>
            </a:pPr>
            <a:r>
              <a:rPr lang="en" sz="1800"/>
              <a:t>Did Jasper solve the problem?</a:t>
            </a:r>
            <a:endParaRPr sz="1800"/>
          </a:p>
          <a:p>
            <a:pPr indent="-342900" lvl="0" marL="457200" rtl="0" algn="l">
              <a:spcBef>
                <a:spcPts val="0"/>
              </a:spcBef>
              <a:spcAft>
                <a:spcPts val="0"/>
              </a:spcAft>
              <a:buSzPts val="1800"/>
              <a:buChar char="●"/>
            </a:pPr>
            <a:r>
              <a:rPr lang="en" sz="1800"/>
              <a:t>Did Jasper maintain the relationship?</a:t>
            </a:r>
            <a:endParaRPr sz="1800"/>
          </a:p>
          <a:p>
            <a:pPr indent="-342900" lvl="0" marL="457200" rtl="0" algn="l">
              <a:spcBef>
                <a:spcPts val="0"/>
              </a:spcBef>
              <a:spcAft>
                <a:spcPts val="0"/>
              </a:spcAft>
              <a:buSzPts val="1800"/>
              <a:buChar char="●"/>
            </a:pPr>
            <a:r>
              <a:rPr lang="en" sz="1800"/>
              <a:t>Other thoughts about this scenario? </a:t>
            </a:r>
            <a:endParaRPr sz="18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78" name="Shape 778"/>
        <p:cNvGrpSpPr/>
        <p:nvPr/>
      </p:nvGrpSpPr>
      <p:grpSpPr>
        <a:xfrm>
          <a:off x="0" y="0"/>
          <a:ext cx="0" cy="0"/>
          <a:chOff x="0" y="0"/>
          <a:chExt cx="0" cy="0"/>
        </a:xfrm>
      </p:grpSpPr>
      <p:sp>
        <p:nvSpPr>
          <p:cNvPr id="779" name="Google Shape;779;p7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Security Risk</a:t>
            </a:r>
            <a:endParaRPr/>
          </a:p>
        </p:txBody>
      </p:sp>
      <p:sp>
        <p:nvSpPr>
          <p:cNvPr id="780" name="Google Shape;780;p79"/>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81" name="Google Shape;781;p79" title="OS_upgrade_Take1.mp4">
            <a:hlinkClick r:id="rId3"/>
          </p:cNvPr>
          <p:cNvPicPr preferRelativeResize="0"/>
          <p:nvPr/>
        </p:nvPicPr>
        <p:blipFill>
          <a:blip r:embed="rId4">
            <a:alphaModFix/>
          </a:blip>
          <a:stretch>
            <a:fillRect/>
          </a:stretch>
        </p:blipFill>
        <p:spPr>
          <a:xfrm>
            <a:off x="1768929" y="1597875"/>
            <a:ext cx="5606134" cy="3153451"/>
          </a:xfrm>
          <a:prstGeom prst="rect">
            <a:avLst/>
          </a:prstGeom>
          <a:noFill/>
          <a:ln>
            <a:noFill/>
          </a:ln>
        </p:spPr>
      </p:pic>
      <p:sp>
        <p:nvSpPr>
          <p:cNvPr id="782" name="Google Shape;782;p79"/>
          <p:cNvSpPr txBox="1"/>
          <p:nvPr/>
        </p:nvSpPr>
        <p:spPr>
          <a:xfrm>
            <a:off x="8537800" y="4751325"/>
            <a:ext cx="60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a:ea typeface="Nunito"/>
                <a:cs typeface="Nunito"/>
                <a:sym typeface="Nunito"/>
              </a:rPr>
              <a:t>3:55</a:t>
            </a:r>
            <a:endParaRPr>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1"/>
                                        </p:tgtEl>
                                        <p:attrNameLst>
                                          <p:attrName>style.visibility</p:attrName>
                                        </p:attrNameLst>
                                      </p:cBhvr>
                                      <p:to>
                                        <p:strVal val="visible"/>
                                      </p:to>
                                    </p:set>
                                    <p:animEffect filter="fade" transition="in">
                                      <p:cBhvr>
                                        <p:cTn dur="1000"/>
                                        <p:tgtEl>
                                          <p:spTgt spid="7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86" name="Shape 786"/>
        <p:cNvGrpSpPr/>
        <p:nvPr/>
      </p:nvGrpSpPr>
      <p:grpSpPr>
        <a:xfrm>
          <a:off x="0" y="0"/>
          <a:ext cx="0" cy="0"/>
          <a:chOff x="0" y="0"/>
          <a:chExt cx="0" cy="0"/>
        </a:xfrm>
      </p:grpSpPr>
      <p:sp>
        <p:nvSpPr>
          <p:cNvPr id="787" name="Google Shape;787;p8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788" name="Google Shape;788;p80"/>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Was this scenario realistic?</a:t>
            </a:r>
            <a:endParaRPr sz="1800"/>
          </a:p>
          <a:p>
            <a:pPr indent="-342900" lvl="0" marL="457200" rtl="0" algn="l">
              <a:spcBef>
                <a:spcPts val="0"/>
              </a:spcBef>
              <a:spcAft>
                <a:spcPts val="0"/>
              </a:spcAft>
              <a:buSzPts val="1800"/>
              <a:buChar char="●"/>
            </a:pPr>
            <a:r>
              <a:rPr lang="en" sz="1800"/>
              <a:t>Did Justin (research Facilitator) sufficiently understand the problem?</a:t>
            </a:r>
            <a:endParaRPr sz="1800"/>
          </a:p>
          <a:p>
            <a:pPr indent="-342900" lvl="0" marL="457200" rtl="0" algn="l">
              <a:spcBef>
                <a:spcPts val="0"/>
              </a:spcBef>
              <a:spcAft>
                <a:spcPts val="0"/>
              </a:spcAft>
              <a:buSzPts val="1800"/>
              <a:buChar char="●"/>
            </a:pPr>
            <a:r>
              <a:rPr lang="en" sz="1800"/>
              <a:t>Did </a:t>
            </a:r>
            <a:r>
              <a:rPr lang="en" sz="1800"/>
              <a:t>Justin </a:t>
            </a:r>
            <a:r>
              <a:rPr lang="en" sz="1800"/>
              <a:t>sufficiently understand the research?</a:t>
            </a:r>
            <a:endParaRPr sz="1800"/>
          </a:p>
          <a:p>
            <a:pPr indent="-342900" lvl="0" marL="457200" rtl="0" algn="l">
              <a:spcBef>
                <a:spcPts val="0"/>
              </a:spcBef>
              <a:spcAft>
                <a:spcPts val="0"/>
              </a:spcAft>
              <a:buSzPts val="1800"/>
              <a:buChar char="●"/>
            </a:pPr>
            <a:r>
              <a:rPr lang="en" sz="1800"/>
              <a:t>Did </a:t>
            </a:r>
            <a:r>
              <a:rPr lang="en" sz="1800"/>
              <a:t>Justin </a:t>
            </a:r>
            <a:r>
              <a:rPr lang="en" sz="1800"/>
              <a:t>solve the problem?</a:t>
            </a:r>
            <a:endParaRPr sz="1800"/>
          </a:p>
          <a:p>
            <a:pPr indent="-342900" lvl="0" marL="457200" rtl="0" algn="l">
              <a:spcBef>
                <a:spcPts val="0"/>
              </a:spcBef>
              <a:spcAft>
                <a:spcPts val="0"/>
              </a:spcAft>
              <a:buSzPts val="1800"/>
              <a:buChar char="●"/>
            </a:pPr>
            <a:r>
              <a:rPr lang="en" sz="1800"/>
              <a:t>Did </a:t>
            </a:r>
            <a:r>
              <a:rPr lang="en" sz="1800"/>
              <a:t>Justin </a:t>
            </a:r>
            <a:r>
              <a:rPr lang="en" sz="1800"/>
              <a:t>per maintain the relationship?</a:t>
            </a:r>
            <a:endParaRPr sz="1800"/>
          </a:p>
          <a:p>
            <a:pPr indent="-342900" lvl="0" marL="457200" rtl="0" algn="l">
              <a:spcBef>
                <a:spcPts val="0"/>
              </a:spcBef>
              <a:spcAft>
                <a:spcPts val="0"/>
              </a:spcAft>
              <a:buSzPts val="1800"/>
              <a:buChar char="●"/>
            </a:pPr>
            <a:r>
              <a:rPr lang="en" sz="1800"/>
              <a:t>Other thoughts about this scenario?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grpSp>
        <p:nvGrpSpPr>
          <p:cNvPr id="517" name="Google Shape;517;p45"/>
          <p:cNvGrpSpPr/>
          <p:nvPr/>
        </p:nvGrpSpPr>
        <p:grpSpPr>
          <a:xfrm>
            <a:off x="264723" y="2209865"/>
            <a:ext cx="8798564" cy="2944880"/>
            <a:chOff x="264723" y="2209865"/>
            <a:chExt cx="8798564" cy="2944880"/>
          </a:xfrm>
        </p:grpSpPr>
        <p:grpSp>
          <p:nvGrpSpPr>
            <p:cNvPr id="518" name="Google Shape;518;p45"/>
            <p:cNvGrpSpPr/>
            <p:nvPr/>
          </p:nvGrpSpPr>
          <p:grpSpPr>
            <a:xfrm>
              <a:off x="264723" y="2209865"/>
              <a:ext cx="8798564" cy="2944880"/>
              <a:chOff x="264723" y="2226365"/>
              <a:chExt cx="8798564" cy="2944880"/>
            </a:xfrm>
          </p:grpSpPr>
          <p:pic>
            <p:nvPicPr>
              <p:cNvPr descr="National Research Mentor Network Logo.&#10;" id="519" name="Google Shape;519;p45"/>
              <p:cNvPicPr preferRelativeResize="0"/>
              <p:nvPr/>
            </p:nvPicPr>
            <p:blipFill rotWithShape="1">
              <a:blip r:embed="rId3">
                <a:alphaModFix/>
              </a:blip>
              <a:srcRect b="0" l="0" r="0" t="0"/>
              <a:stretch/>
            </p:blipFill>
            <p:spPr>
              <a:xfrm>
                <a:off x="270648" y="2226365"/>
                <a:ext cx="1704337" cy="1482033"/>
              </a:xfrm>
              <a:prstGeom prst="rect">
                <a:avLst/>
              </a:prstGeom>
              <a:noFill/>
              <a:ln>
                <a:noFill/>
              </a:ln>
            </p:spPr>
          </p:pic>
          <p:pic>
            <p:nvPicPr>
              <p:cNvPr descr="ACI-REF Logo." id="520" name="Google Shape;520;p45"/>
              <p:cNvPicPr preferRelativeResize="0"/>
              <p:nvPr/>
            </p:nvPicPr>
            <p:blipFill rotWithShape="1">
              <a:blip r:embed="rId4">
                <a:alphaModFix/>
              </a:blip>
              <a:srcRect b="0" l="0" r="0" t="0"/>
              <a:stretch/>
            </p:blipFill>
            <p:spPr>
              <a:xfrm>
                <a:off x="4933057" y="2239990"/>
                <a:ext cx="2014162" cy="892997"/>
              </a:xfrm>
              <a:prstGeom prst="rect">
                <a:avLst/>
              </a:prstGeom>
              <a:noFill/>
              <a:ln>
                <a:noFill/>
              </a:ln>
            </p:spPr>
          </p:pic>
          <p:pic>
            <p:nvPicPr>
              <p:cNvPr descr="XSEDE Logo." id="521" name="Google Shape;521;p45"/>
              <p:cNvPicPr preferRelativeResize="0"/>
              <p:nvPr/>
            </p:nvPicPr>
            <p:blipFill rotWithShape="1">
              <a:blip r:embed="rId5">
                <a:alphaModFix/>
              </a:blip>
              <a:srcRect b="0" l="0" r="0" t="0"/>
              <a:stretch/>
            </p:blipFill>
            <p:spPr>
              <a:xfrm>
                <a:off x="5834083" y="3828433"/>
                <a:ext cx="3061250" cy="1158376"/>
              </a:xfrm>
              <a:prstGeom prst="rect">
                <a:avLst/>
              </a:prstGeom>
              <a:noFill/>
              <a:ln>
                <a:noFill/>
              </a:ln>
            </p:spPr>
          </p:pic>
          <p:pic>
            <p:nvPicPr>
              <p:cNvPr descr="Software Carpentry Logo." id="522" name="Google Shape;522;p45"/>
              <p:cNvPicPr preferRelativeResize="0"/>
              <p:nvPr/>
            </p:nvPicPr>
            <p:blipFill rotWithShape="1">
              <a:blip r:embed="rId6">
                <a:alphaModFix/>
              </a:blip>
              <a:srcRect b="20033" l="0" r="0" t="21711"/>
              <a:stretch/>
            </p:blipFill>
            <p:spPr>
              <a:xfrm>
                <a:off x="2151795" y="2353939"/>
                <a:ext cx="2069931" cy="903164"/>
              </a:xfrm>
              <a:prstGeom prst="rect">
                <a:avLst/>
              </a:prstGeom>
              <a:noFill/>
              <a:ln>
                <a:noFill/>
              </a:ln>
            </p:spPr>
          </p:pic>
          <p:pic>
            <p:nvPicPr>
              <p:cNvPr descr="CIMER Logo." id="523" name="Google Shape;523;p45"/>
              <p:cNvPicPr preferRelativeResize="0"/>
              <p:nvPr/>
            </p:nvPicPr>
            <p:blipFill rotWithShape="1">
              <a:blip r:embed="rId7">
                <a:alphaModFix/>
              </a:blip>
              <a:srcRect b="0" l="0" r="62822" t="0"/>
              <a:stretch/>
            </p:blipFill>
            <p:spPr>
              <a:xfrm>
                <a:off x="7364350" y="2284672"/>
                <a:ext cx="1698937" cy="1284716"/>
              </a:xfrm>
              <a:prstGeom prst="rect">
                <a:avLst/>
              </a:prstGeom>
              <a:noFill/>
              <a:ln>
                <a:noFill/>
              </a:ln>
            </p:spPr>
          </p:pic>
          <p:pic>
            <p:nvPicPr>
              <p:cNvPr descr="National Science Foundation Logo." id="524" name="Google Shape;524;p45"/>
              <p:cNvPicPr preferRelativeResize="0"/>
              <p:nvPr/>
            </p:nvPicPr>
            <p:blipFill rotWithShape="1">
              <a:blip r:embed="rId8">
                <a:alphaModFix/>
              </a:blip>
              <a:srcRect b="0" l="0" r="0" t="0"/>
              <a:stretch/>
            </p:blipFill>
            <p:spPr>
              <a:xfrm>
                <a:off x="264723" y="3800724"/>
                <a:ext cx="1072960" cy="1072960"/>
              </a:xfrm>
              <a:prstGeom prst="rect">
                <a:avLst/>
              </a:prstGeom>
              <a:noFill/>
              <a:ln>
                <a:noFill/>
              </a:ln>
            </p:spPr>
          </p:pic>
          <p:pic>
            <p:nvPicPr>
              <p:cNvPr descr="NIH Logo." id="525" name="Google Shape;525;p45"/>
              <p:cNvPicPr preferRelativeResize="0"/>
              <p:nvPr/>
            </p:nvPicPr>
            <p:blipFill rotWithShape="1">
              <a:blip r:embed="rId9">
                <a:alphaModFix/>
              </a:blip>
              <a:srcRect b="0" l="0" r="0" t="0"/>
              <a:stretch/>
            </p:blipFill>
            <p:spPr>
              <a:xfrm>
                <a:off x="1758045" y="4028245"/>
                <a:ext cx="1143000" cy="1143000"/>
              </a:xfrm>
              <a:prstGeom prst="rect">
                <a:avLst/>
              </a:prstGeom>
              <a:noFill/>
              <a:ln>
                <a:noFill/>
              </a:ln>
            </p:spPr>
          </p:pic>
          <p:pic>
            <p:nvPicPr>
              <p:cNvPr descr="PEEQ @ PEARC Logo." id="526" name="Google Shape;526;p45"/>
              <p:cNvPicPr preferRelativeResize="0"/>
              <p:nvPr/>
            </p:nvPicPr>
            <p:blipFill rotWithShape="1">
              <a:blip r:embed="rId10">
                <a:alphaModFix/>
              </a:blip>
              <a:srcRect b="0" l="0" r="0" t="0"/>
              <a:stretch/>
            </p:blipFill>
            <p:spPr>
              <a:xfrm>
                <a:off x="3495392" y="3855852"/>
                <a:ext cx="2173808" cy="1197924"/>
              </a:xfrm>
              <a:prstGeom prst="rect">
                <a:avLst/>
              </a:prstGeom>
              <a:noFill/>
              <a:ln>
                <a:noFill/>
              </a:ln>
            </p:spPr>
          </p:pic>
          <p:pic>
            <p:nvPicPr>
              <p:cNvPr descr="CATME Logo." id="527" name="Google Shape;527;p45"/>
              <p:cNvPicPr preferRelativeResize="0"/>
              <p:nvPr/>
            </p:nvPicPr>
            <p:blipFill rotWithShape="1">
              <a:blip r:embed="rId11">
                <a:alphaModFix/>
              </a:blip>
              <a:srcRect b="0" l="0" r="0" t="0"/>
              <a:stretch/>
            </p:blipFill>
            <p:spPr>
              <a:xfrm>
                <a:off x="4291364" y="3257100"/>
                <a:ext cx="2032947" cy="532060"/>
              </a:xfrm>
              <a:prstGeom prst="rect">
                <a:avLst/>
              </a:prstGeom>
              <a:noFill/>
              <a:ln>
                <a:noFill/>
              </a:ln>
            </p:spPr>
          </p:pic>
        </p:grpSp>
        <p:pic>
          <p:nvPicPr>
            <p:cNvPr descr="ResearchSOC Logo." id="528" name="Google Shape;528;p45"/>
            <p:cNvPicPr preferRelativeResize="0"/>
            <p:nvPr/>
          </p:nvPicPr>
          <p:blipFill rotWithShape="1">
            <a:blip r:embed="rId12">
              <a:alphaModFix/>
            </a:blip>
            <a:srcRect b="0" l="30157" r="29302" t="0"/>
            <a:stretch/>
          </p:blipFill>
          <p:spPr>
            <a:xfrm>
              <a:off x="1655701" y="3082475"/>
              <a:ext cx="1912801" cy="1197925"/>
            </a:xfrm>
            <a:prstGeom prst="rect">
              <a:avLst/>
            </a:prstGeom>
            <a:noFill/>
            <a:ln>
              <a:noFill/>
            </a:ln>
          </p:spPr>
        </p:pic>
      </p:grpSp>
      <p:grpSp>
        <p:nvGrpSpPr>
          <p:cNvPr id="529" name="Google Shape;529;p45"/>
          <p:cNvGrpSpPr/>
          <p:nvPr/>
        </p:nvGrpSpPr>
        <p:grpSpPr>
          <a:xfrm>
            <a:off x="1116069" y="284676"/>
            <a:ext cx="6911858" cy="1798477"/>
            <a:chOff x="1116069" y="284676"/>
            <a:chExt cx="6911858" cy="1798477"/>
          </a:xfrm>
        </p:grpSpPr>
        <p:pic>
          <p:nvPicPr>
            <p:cNvPr descr="Campus Champions Logo." id="530" name="Google Shape;530;p45"/>
            <p:cNvPicPr preferRelativeResize="0"/>
            <p:nvPr/>
          </p:nvPicPr>
          <p:blipFill rotWithShape="1">
            <a:blip r:embed="rId13">
              <a:alphaModFix/>
            </a:blip>
            <a:srcRect b="0" l="0" r="0" t="0"/>
            <a:stretch/>
          </p:blipFill>
          <p:spPr>
            <a:xfrm>
              <a:off x="1116069" y="363591"/>
              <a:ext cx="1211207" cy="1640635"/>
            </a:xfrm>
            <a:prstGeom prst="rect">
              <a:avLst/>
            </a:prstGeom>
            <a:noFill/>
            <a:ln>
              <a:noFill/>
            </a:ln>
          </p:spPr>
        </p:pic>
        <p:pic>
          <p:nvPicPr>
            <p:cNvPr descr="CyberAmbassadors Logo." id="531" name="Google Shape;531;p45"/>
            <p:cNvPicPr preferRelativeResize="0"/>
            <p:nvPr/>
          </p:nvPicPr>
          <p:blipFill>
            <a:blip r:embed="rId14">
              <a:alphaModFix/>
            </a:blip>
            <a:stretch>
              <a:fillRect/>
            </a:stretch>
          </p:blipFill>
          <p:spPr>
            <a:xfrm>
              <a:off x="3010011" y="482700"/>
              <a:ext cx="2923127" cy="1402425"/>
            </a:xfrm>
            <a:prstGeom prst="rect">
              <a:avLst/>
            </a:prstGeom>
            <a:noFill/>
            <a:ln>
              <a:noFill/>
            </a:ln>
          </p:spPr>
        </p:pic>
        <p:pic>
          <p:nvPicPr>
            <p:cNvPr descr="Tau Beta Pi Logo." id="532" name="Google Shape;532;p45"/>
            <p:cNvPicPr preferRelativeResize="0"/>
            <p:nvPr/>
          </p:nvPicPr>
          <p:blipFill>
            <a:blip r:embed="rId15">
              <a:alphaModFix/>
            </a:blip>
            <a:stretch>
              <a:fillRect/>
            </a:stretch>
          </p:blipFill>
          <p:spPr>
            <a:xfrm>
              <a:off x="6660927" y="284676"/>
              <a:ext cx="1367000" cy="1798477"/>
            </a:xfrm>
            <a:prstGeom prst="rect">
              <a:avLst/>
            </a:prstGeom>
            <a:noFill/>
            <a:ln>
              <a:noFill/>
            </a:ln>
          </p:spPr>
        </p:pic>
      </p:grpSp>
      <p:sp>
        <p:nvSpPr>
          <p:cNvPr descr="Small black square signaling the facilitator that all content for this slide has been displayed." id="533" name="Google Shape;533;p45"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5"/>
          <p:cNvSpPr txBox="1"/>
          <p:nvPr>
            <p:ph idx="4294967295" type="title"/>
          </p:nvPr>
        </p:nvSpPr>
        <p:spPr>
          <a:xfrm>
            <a:off x="3126975" y="101525"/>
            <a:ext cx="3133800" cy="43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rPr>
              <a:t>Partners</a:t>
            </a:r>
            <a:endParaRPr sz="20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92" name="Shape 792"/>
        <p:cNvGrpSpPr/>
        <p:nvPr/>
      </p:nvGrpSpPr>
      <p:grpSpPr>
        <a:xfrm>
          <a:off x="0" y="0"/>
          <a:ext cx="0" cy="0"/>
          <a:chOff x="0" y="0"/>
          <a:chExt cx="0" cy="0"/>
        </a:xfrm>
      </p:grpSpPr>
      <p:sp>
        <p:nvSpPr>
          <p:cNvPr id="793" name="Google Shape;793;p81"/>
          <p:cNvSpPr txBox="1"/>
          <p:nvPr>
            <p:ph type="title"/>
          </p:nvPr>
        </p:nvSpPr>
        <p:spPr>
          <a:xfrm>
            <a:off x="824000" y="1613825"/>
            <a:ext cx="76740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900">
                <a:solidFill>
                  <a:srgbClr val="000000"/>
                </a:solidFill>
                <a:latin typeface="Arial"/>
                <a:ea typeface="Arial"/>
                <a:cs typeface="Arial"/>
                <a:sym typeface="Arial"/>
              </a:rPr>
              <a:t>Okay, this one is real but we </a:t>
            </a:r>
            <a:r>
              <a:rPr lang="en" sz="1900">
                <a:solidFill>
                  <a:srgbClr val="000000"/>
                </a:solidFill>
                <a:latin typeface="Arial"/>
                <a:ea typeface="Arial"/>
                <a:cs typeface="Arial"/>
                <a:sym typeface="Arial"/>
              </a:rPr>
              <a:t>only kept the good stuff….</a:t>
            </a:r>
            <a:endParaRPr sz="44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97" name="Shape 797"/>
        <p:cNvGrpSpPr/>
        <p:nvPr/>
      </p:nvGrpSpPr>
      <p:grpSpPr>
        <a:xfrm>
          <a:off x="0" y="0"/>
          <a:ext cx="0" cy="0"/>
          <a:chOff x="0" y="0"/>
          <a:chExt cx="0" cy="0"/>
        </a:xfrm>
      </p:grpSpPr>
      <p:sp>
        <p:nvSpPr>
          <p:cNvPr id="798" name="Google Shape;798;p8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“Real” Intake Interview</a:t>
            </a:r>
            <a:endParaRPr/>
          </a:p>
        </p:txBody>
      </p:sp>
      <p:sp>
        <p:nvSpPr>
          <p:cNvPr id="799" name="Google Shape;799;p82"/>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00" name="Google Shape;800;p82" title="Real_Short_Short.mp4">
            <a:hlinkClick r:id="rId3"/>
          </p:cNvPr>
          <p:cNvPicPr preferRelativeResize="0"/>
          <p:nvPr/>
        </p:nvPicPr>
        <p:blipFill>
          <a:blip r:embed="rId4">
            <a:alphaModFix/>
          </a:blip>
          <a:stretch>
            <a:fillRect/>
          </a:stretch>
        </p:blipFill>
        <p:spPr>
          <a:xfrm>
            <a:off x="1473413" y="1363900"/>
            <a:ext cx="6197174" cy="3485900"/>
          </a:xfrm>
          <a:prstGeom prst="rect">
            <a:avLst/>
          </a:prstGeom>
          <a:noFill/>
          <a:ln>
            <a:noFill/>
          </a:ln>
        </p:spPr>
      </p:pic>
      <p:sp>
        <p:nvSpPr>
          <p:cNvPr id="801" name="Google Shape;801;p82"/>
          <p:cNvSpPr txBox="1"/>
          <p:nvPr/>
        </p:nvSpPr>
        <p:spPr>
          <a:xfrm>
            <a:off x="8537800" y="4751325"/>
            <a:ext cx="60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a:ea typeface="Nunito"/>
                <a:cs typeface="Nunito"/>
                <a:sym typeface="Nunito"/>
              </a:rPr>
              <a:t>8:34</a:t>
            </a:r>
            <a:endParaRPr>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0"/>
                                        </p:tgtEl>
                                        <p:attrNameLst>
                                          <p:attrName>style.visibility</p:attrName>
                                        </p:attrNameLst>
                                      </p:cBhvr>
                                      <p:to>
                                        <p:strVal val="visible"/>
                                      </p:to>
                                    </p:set>
                                    <p:animEffect filter="fade" transition="in">
                                      <p:cBhvr>
                                        <p:cTn dur="1000"/>
                                        <p:tgtEl>
                                          <p:spTgt spid="8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05" name="Shape 805"/>
        <p:cNvGrpSpPr/>
        <p:nvPr/>
      </p:nvGrpSpPr>
      <p:grpSpPr>
        <a:xfrm>
          <a:off x="0" y="0"/>
          <a:ext cx="0" cy="0"/>
          <a:chOff x="0" y="0"/>
          <a:chExt cx="0" cy="0"/>
        </a:xfrm>
      </p:grpSpPr>
      <p:sp>
        <p:nvSpPr>
          <p:cNvPr id="806" name="Google Shape;806;p8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807" name="Google Shape;807;p83"/>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Was this scenario realistic?</a:t>
            </a:r>
            <a:endParaRPr sz="1800"/>
          </a:p>
          <a:p>
            <a:pPr indent="-342900" lvl="0" marL="457200" rtl="0" algn="l">
              <a:spcBef>
                <a:spcPts val="0"/>
              </a:spcBef>
              <a:spcAft>
                <a:spcPts val="0"/>
              </a:spcAft>
              <a:buSzPts val="1800"/>
              <a:buChar char="●"/>
            </a:pPr>
            <a:r>
              <a:rPr lang="en" sz="1800"/>
              <a:t>Did Dirk (research Facilitator) sufficiently understand the problem?</a:t>
            </a:r>
            <a:endParaRPr sz="1800"/>
          </a:p>
          <a:p>
            <a:pPr indent="-342900" lvl="0" marL="457200" rtl="0" algn="l">
              <a:spcBef>
                <a:spcPts val="0"/>
              </a:spcBef>
              <a:spcAft>
                <a:spcPts val="0"/>
              </a:spcAft>
              <a:buSzPts val="1800"/>
              <a:buChar char="●"/>
            </a:pPr>
            <a:r>
              <a:rPr lang="en" sz="1800"/>
              <a:t>Did Dirk sufficiently understand the research?</a:t>
            </a:r>
            <a:endParaRPr sz="1800"/>
          </a:p>
          <a:p>
            <a:pPr indent="-342900" lvl="0" marL="457200" rtl="0" algn="l">
              <a:spcBef>
                <a:spcPts val="0"/>
              </a:spcBef>
              <a:spcAft>
                <a:spcPts val="0"/>
              </a:spcAft>
              <a:buSzPts val="1800"/>
              <a:buChar char="●"/>
            </a:pPr>
            <a:r>
              <a:rPr lang="en" sz="1800"/>
              <a:t>Did Dirk solve the problem?</a:t>
            </a:r>
            <a:endParaRPr sz="1800"/>
          </a:p>
          <a:p>
            <a:pPr indent="-342900" lvl="0" marL="457200" rtl="0" algn="l">
              <a:spcBef>
                <a:spcPts val="0"/>
              </a:spcBef>
              <a:spcAft>
                <a:spcPts val="0"/>
              </a:spcAft>
              <a:buSzPts val="1800"/>
              <a:buChar char="●"/>
            </a:pPr>
            <a:r>
              <a:rPr lang="en" sz="1800"/>
              <a:t>Did Dirk maintain the relationship?</a:t>
            </a:r>
            <a:endParaRPr sz="1800"/>
          </a:p>
          <a:p>
            <a:pPr indent="-342900" lvl="0" marL="457200" rtl="0" algn="l">
              <a:spcBef>
                <a:spcPts val="0"/>
              </a:spcBef>
              <a:spcAft>
                <a:spcPts val="0"/>
              </a:spcAft>
              <a:buSzPts val="1800"/>
              <a:buChar char="●"/>
            </a:pPr>
            <a:r>
              <a:rPr lang="en" sz="1800"/>
              <a:t>Other thoughts about this scenario? </a:t>
            </a:r>
            <a:endParaRPr sz="18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84"/>
          <p:cNvSpPr txBox="1"/>
          <p:nvPr>
            <p:ph idx="1" type="body"/>
          </p:nvPr>
        </p:nvSpPr>
        <p:spPr>
          <a:xfrm>
            <a:off x="340025" y="1342225"/>
            <a:ext cx="6366900" cy="11112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2400">
                <a:solidFill>
                  <a:srgbClr val="FFFFFF"/>
                </a:solidFill>
              </a:rPr>
              <a:t>What </a:t>
            </a:r>
            <a:r>
              <a:rPr lang="en" sz="2400">
                <a:solidFill>
                  <a:srgbClr val="FFFFFF"/>
                </a:solidFill>
              </a:rPr>
              <a:t>strategies</a:t>
            </a:r>
            <a:r>
              <a:rPr lang="en" sz="2400">
                <a:solidFill>
                  <a:srgbClr val="FFFFFF"/>
                </a:solidFill>
              </a:rPr>
              <a:t> do you have for </a:t>
            </a:r>
            <a:r>
              <a:rPr lang="en" sz="2400">
                <a:solidFill>
                  <a:srgbClr val="FFFFFF"/>
                </a:solidFill>
              </a:rPr>
              <a:t>tomorrow's</a:t>
            </a:r>
            <a:r>
              <a:rPr lang="en" sz="2400">
                <a:solidFill>
                  <a:srgbClr val="FFFFFF"/>
                </a:solidFill>
              </a:rPr>
              <a:t> intake interview event? </a:t>
            </a:r>
            <a:endParaRPr sz="2400">
              <a:solidFill>
                <a:srgbClr val="FFFFFF"/>
              </a:solidFill>
            </a:endParaRPr>
          </a:p>
        </p:txBody>
      </p:sp>
      <p:sp>
        <p:nvSpPr>
          <p:cNvPr id="813" name="Google Shape;813;p84"/>
          <p:cNvSpPr txBox="1"/>
          <p:nvPr>
            <p:ph type="title"/>
          </p:nvPr>
        </p:nvSpPr>
        <p:spPr>
          <a:xfrm>
            <a:off x="340025" y="336450"/>
            <a:ext cx="6366900" cy="104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solidFill>
                  <a:schemeClr val="lt1"/>
                </a:solidFill>
              </a:rPr>
              <a:t>Chat</a:t>
            </a:r>
            <a:r>
              <a:rPr lang="en" sz="4400"/>
              <a:t>t</a:t>
            </a:r>
            <a:r>
              <a:rPr lang="en" sz="4400">
                <a:solidFill>
                  <a:schemeClr val="lt1"/>
                </a:solidFill>
              </a:rPr>
              <a:t>er</a:t>
            </a:r>
            <a:endParaRPr sz="3200"/>
          </a:p>
        </p:txBody>
      </p:sp>
      <p:sp>
        <p:nvSpPr>
          <p:cNvPr descr="Small black square signaling the facilitator that all content for this slide has been displayed." id="814" name="Google Shape;814;p84"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group of people with chat bubbles overhead." id="815" name="Google Shape;815;p84"/>
          <p:cNvPicPr preferRelativeResize="0"/>
          <p:nvPr/>
        </p:nvPicPr>
        <p:blipFill>
          <a:blip r:embed="rId3">
            <a:alphaModFix/>
          </a:blip>
          <a:stretch>
            <a:fillRect/>
          </a:stretch>
        </p:blipFill>
        <p:spPr>
          <a:xfrm>
            <a:off x="5798419" y="1606788"/>
            <a:ext cx="3230926" cy="26800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85"/>
          <p:cNvSpPr txBox="1"/>
          <p:nvPr>
            <p:ph type="title"/>
          </p:nvPr>
        </p:nvSpPr>
        <p:spPr>
          <a:xfrm>
            <a:off x="311750" y="1327050"/>
            <a:ext cx="7062600" cy="12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821" name="Google Shape;821;p85"/>
          <p:cNvSpPr txBox="1"/>
          <p:nvPr>
            <p:ph idx="1" type="body"/>
          </p:nvPr>
        </p:nvSpPr>
        <p:spPr>
          <a:xfrm>
            <a:off x="311750" y="2470000"/>
            <a:ext cx="5334900" cy="942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4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CyberAmbassador Curriculum</a:t>
            </a:r>
            <a:endParaRPr/>
          </a:p>
        </p:txBody>
      </p:sp>
      <p:sp>
        <p:nvSpPr>
          <p:cNvPr id="540" name="Google Shape;540;p46"/>
          <p:cNvSpPr txBox="1"/>
          <p:nvPr>
            <p:ph idx="2" type="body"/>
          </p:nvPr>
        </p:nvSpPr>
        <p:spPr>
          <a:xfrm>
            <a:off x="812225" y="4135150"/>
            <a:ext cx="1826100" cy="5139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1000"/>
              </a:spcAft>
              <a:buNone/>
            </a:pPr>
            <a:r>
              <a:rPr b="1" lang="en" sz="2100">
                <a:solidFill>
                  <a:schemeClr val="accent5"/>
                </a:solidFill>
              </a:rPr>
              <a:t>LEADERSHIP</a:t>
            </a:r>
            <a:endParaRPr b="1" sz="2100">
              <a:solidFill>
                <a:schemeClr val="accent5"/>
              </a:solidFill>
            </a:endParaRPr>
          </a:p>
        </p:txBody>
      </p:sp>
      <p:sp>
        <p:nvSpPr>
          <p:cNvPr id="541" name="Google Shape;541;p46"/>
          <p:cNvSpPr txBox="1"/>
          <p:nvPr>
            <p:ph idx="1" type="body"/>
          </p:nvPr>
        </p:nvSpPr>
        <p:spPr>
          <a:xfrm>
            <a:off x="186425" y="1601100"/>
            <a:ext cx="2451900" cy="5139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1000"/>
              </a:spcAft>
              <a:buNone/>
            </a:pPr>
            <a:r>
              <a:rPr b="1" lang="en" sz="2100">
                <a:solidFill>
                  <a:schemeClr val="accent5"/>
                </a:solidFill>
              </a:rPr>
              <a:t>COMMUNICATION</a:t>
            </a:r>
            <a:endParaRPr b="1" sz="1800">
              <a:solidFill>
                <a:schemeClr val="accent5"/>
              </a:solidFill>
            </a:endParaRPr>
          </a:p>
        </p:txBody>
      </p:sp>
      <p:sp>
        <p:nvSpPr>
          <p:cNvPr id="542" name="Google Shape;542;p46"/>
          <p:cNvSpPr txBox="1"/>
          <p:nvPr>
            <p:ph idx="2" type="body"/>
          </p:nvPr>
        </p:nvSpPr>
        <p:spPr>
          <a:xfrm>
            <a:off x="636725" y="2868125"/>
            <a:ext cx="2001600" cy="5139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1000"/>
              </a:spcAft>
              <a:buNone/>
            </a:pPr>
            <a:r>
              <a:rPr b="1" lang="en" sz="2100">
                <a:solidFill>
                  <a:schemeClr val="accent5"/>
                </a:solidFill>
              </a:rPr>
              <a:t>TEAMWORK</a:t>
            </a:r>
            <a:endParaRPr b="1" sz="1800">
              <a:solidFill>
                <a:schemeClr val="accent5"/>
              </a:solidFill>
            </a:endParaRPr>
          </a:p>
        </p:txBody>
      </p:sp>
      <p:sp>
        <p:nvSpPr>
          <p:cNvPr id="543" name="Google Shape;543;p46"/>
          <p:cNvSpPr txBox="1"/>
          <p:nvPr>
            <p:ph idx="1" type="body"/>
          </p:nvPr>
        </p:nvSpPr>
        <p:spPr>
          <a:xfrm>
            <a:off x="3033550" y="1351050"/>
            <a:ext cx="5204700" cy="10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FIRST CONTACT: </a:t>
            </a:r>
            <a:r>
              <a:rPr lang="en" sz="1600"/>
              <a:t>Communicating with a Purpose</a:t>
            </a:r>
            <a:endParaRPr sz="1600"/>
          </a:p>
          <a:p>
            <a:pPr indent="0" lvl="0" marL="0" rtl="0" algn="l">
              <a:spcBef>
                <a:spcPts val="0"/>
              </a:spcBef>
              <a:spcAft>
                <a:spcPts val="0"/>
              </a:spcAft>
              <a:buNone/>
            </a:pPr>
            <a:r>
              <a:rPr b="1" lang="en" sz="1600"/>
              <a:t>LET’S TALK: </a:t>
            </a:r>
            <a:r>
              <a:rPr lang="en" sz="1600"/>
              <a:t>Communicating about Problems</a:t>
            </a:r>
            <a:endParaRPr sz="1600"/>
          </a:p>
          <a:p>
            <a:pPr indent="0" lvl="0" marL="0" rtl="0" algn="l">
              <a:spcBef>
                <a:spcPts val="0"/>
              </a:spcBef>
              <a:spcAft>
                <a:spcPts val="0"/>
              </a:spcAft>
              <a:buNone/>
            </a:pPr>
            <a:r>
              <a:rPr b="1" lang="en" sz="1600"/>
              <a:t>IT’S COMPLICATED: </a:t>
            </a:r>
            <a:r>
              <a:rPr lang="en" sz="1600"/>
              <a:t>Communicating About Complexity</a:t>
            </a:r>
            <a:endParaRPr b="1" sz="1800">
              <a:solidFill>
                <a:schemeClr val="accent5"/>
              </a:solidFill>
            </a:endParaRPr>
          </a:p>
        </p:txBody>
      </p:sp>
      <p:sp>
        <p:nvSpPr>
          <p:cNvPr id="544" name="Google Shape;544;p46"/>
          <p:cNvSpPr txBox="1"/>
          <p:nvPr>
            <p:ph idx="2" type="body"/>
          </p:nvPr>
        </p:nvSpPr>
        <p:spPr>
          <a:xfrm>
            <a:off x="3033550" y="2641400"/>
            <a:ext cx="5346900" cy="10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TEAMING UP: </a:t>
            </a:r>
            <a:r>
              <a:rPr lang="en" sz="1600"/>
              <a:t>Effective Groups and Meetings</a:t>
            </a:r>
            <a:endParaRPr sz="1600"/>
          </a:p>
          <a:p>
            <a:pPr indent="0" lvl="0" marL="0" rtl="0" algn="l">
              <a:spcBef>
                <a:spcPts val="0"/>
              </a:spcBef>
              <a:spcAft>
                <a:spcPts val="0"/>
              </a:spcAft>
              <a:buNone/>
            </a:pPr>
            <a:r>
              <a:rPr b="1" lang="en" sz="1600"/>
              <a:t>SPEAKING UP: </a:t>
            </a:r>
            <a:r>
              <a:rPr lang="en" sz="1600"/>
              <a:t>Effective Presentation Skills</a:t>
            </a:r>
            <a:endParaRPr sz="1600"/>
          </a:p>
          <a:p>
            <a:pPr indent="0" lvl="0" marL="0" rtl="0" algn="l">
              <a:spcBef>
                <a:spcPts val="0"/>
              </a:spcBef>
              <a:spcAft>
                <a:spcPts val="0"/>
              </a:spcAft>
              <a:buNone/>
            </a:pPr>
            <a:r>
              <a:rPr b="1" lang="en" sz="1600"/>
              <a:t>LEVELING UP: </a:t>
            </a:r>
            <a:r>
              <a:rPr lang="en" sz="1600"/>
              <a:t>Problem Solving and Decision Making</a:t>
            </a:r>
            <a:endParaRPr sz="1600"/>
          </a:p>
          <a:p>
            <a:pPr indent="0" lvl="0" marL="0" rtl="0" algn="l">
              <a:lnSpc>
                <a:spcPct val="100000"/>
              </a:lnSpc>
              <a:spcBef>
                <a:spcPts val="0"/>
              </a:spcBef>
              <a:spcAft>
                <a:spcPts val="1000"/>
              </a:spcAft>
              <a:buNone/>
            </a:pPr>
            <a:r>
              <a:t/>
            </a:r>
            <a:endParaRPr b="1" sz="1800">
              <a:solidFill>
                <a:schemeClr val="accent5"/>
              </a:solidFill>
            </a:endParaRPr>
          </a:p>
        </p:txBody>
      </p:sp>
      <p:sp>
        <p:nvSpPr>
          <p:cNvPr id="545" name="Google Shape;545;p46"/>
          <p:cNvSpPr txBox="1"/>
          <p:nvPr>
            <p:ph idx="2" type="body"/>
          </p:nvPr>
        </p:nvSpPr>
        <p:spPr>
          <a:xfrm>
            <a:off x="3033550" y="3931775"/>
            <a:ext cx="5508000" cy="10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LEADING THE TEAM: </a:t>
            </a:r>
            <a:r>
              <a:rPr lang="en" sz="1600"/>
              <a:t>Understanding Style and Personality</a:t>
            </a:r>
            <a:endParaRPr sz="1600"/>
          </a:p>
          <a:p>
            <a:pPr indent="0" lvl="0" marL="0" rtl="0" algn="l">
              <a:spcBef>
                <a:spcPts val="0"/>
              </a:spcBef>
              <a:spcAft>
                <a:spcPts val="0"/>
              </a:spcAft>
              <a:buNone/>
            </a:pPr>
            <a:r>
              <a:rPr b="1" lang="en" sz="1600"/>
              <a:t>LEADING THE CHANGE: </a:t>
            </a:r>
            <a:r>
              <a:rPr lang="en" sz="1600"/>
              <a:t>Equity and Inclusion</a:t>
            </a:r>
            <a:endParaRPr sz="1600"/>
          </a:p>
          <a:p>
            <a:pPr indent="0" lvl="0" marL="0" rtl="0" algn="l">
              <a:spcBef>
                <a:spcPts val="0"/>
              </a:spcBef>
              <a:spcAft>
                <a:spcPts val="0"/>
              </a:spcAft>
              <a:buNone/>
            </a:pPr>
            <a:r>
              <a:rPr b="1" lang="en" sz="1600"/>
              <a:t>LEADING WITH PRINCIPLES: </a:t>
            </a:r>
            <a:r>
              <a:rPr lang="en" sz="1600"/>
              <a:t>Ethics</a:t>
            </a:r>
            <a:endParaRPr sz="1600"/>
          </a:p>
          <a:p>
            <a:pPr indent="0" lvl="0" marL="0" rtl="0" algn="l">
              <a:lnSpc>
                <a:spcPct val="100000"/>
              </a:lnSpc>
              <a:spcBef>
                <a:spcPts val="0"/>
              </a:spcBef>
              <a:spcAft>
                <a:spcPts val="1000"/>
              </a:spcAft>
              <a:buNone/>
            </a:pPr>
            <a:r>
              <a:t/>
            </a:r>
            <a:endParaRPr b="1" sz="1800">
              <a:solidFill>
                <a:schemeClr val="accent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4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CyberAmbassador Curriculum</a:t>
            </a:r>
            <a:endParaRPr/>
          </a:p>
        </p:txBody>
      </p:sp>
      <p:sp>
        <p:nvSpPr>
          <p:cNvPr id="551" name="Google Shape;551;p47"/>
          <p:cNvSpPr txBox="1"/>
          <p:nvPr>
            <p:ph idx="2" type="body"/>
          </p:nvPr>
        </p:nvSpPr>
        <p:spPr>
          <a:xfrm>
            <a:off x="812225" y="4135150"/>
            <a:ext cx="1826100" cy="5139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1000"/>
              </a:spcAft>
              <a:buNone/>
            </a:pPr>
            <a:r>
              <a:rPr b="1" lang="en" sz="2100">
                <a:solidFill>
                  <a:schemeClr val="accent5"/>
                </a:solidFill>
              </a:rPr>
              <a:t>LEADERSHIP</a:t>
            </a:r>
            <a:endParaRPr b="1" sz="2100">
              <a:solidFill>
                <a:schemeClr val="accent5"/>
              </a:solidFill>
            </a:endParaRPr>
          </a:p>
        </p:txBody>
      </p:sp>
      <p:sp>
        <p:nvSpPr>
          <p:cNvPr id="552" name="Google Shape;552;p47"/>
          <p:cNvSpPr txBox="1"/>
          <p:nvPr>
            <p:ph idx="1" type="body"/>
          </p:nvPr>
        </p:nvSpPr>
        <p:spPr>
          <a:xfrm>
            <a:off x="186425" y="1601100"/>
            <a:ext cx="2451900" cy="5139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1000"/>
              </a:spcAft>
              <a:buNone/>
            </a:pPr>
            <a:r>
              <a:rPr b="1" lang="en" sz="2100">
                <a:solidFill>
                  <a:schemeClr val="accent5"/>
                </a:solidFill>
              </a:rPr>
              <a:t>COMMUNICATION</a:t>
            </a:r>
            <a:endParaRPr b="1" sz="1800">
              <a:solidFill>
                <a:schemeClr val="accent5"/>
              </a:solidFill>
            </a:endParaRPr>
          </a:p>
        </p:txBody>
      </p:sp>
      <p:sp>
        <p:nvSpPr>
          <p:cNvPr id="553" name="Google Shape;553;p47"/>
          <p:cNvSpPr txBox="1"/>
          <p:nvPr>
            <p:ph idx="2" type="body"/>
          </p:nvPr>
        </p:nvSpPr>
        <p:spPr>
          <a:xfrm>
            <a:off x="636725" y="2868125"/>
            <a:ext cx="2001600" cy="5139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1000"/>
              </a:spcAft>
              <a:buNone/>
            </a:pPr>
            <a:r>
              <a:rPr b="1" lang="en" sz="2100">
                <a:solidFill>
                  <a:schemeClr val="accent5"/>
                </a:solidFill>
              </a:rPr>
              <a:t>TEAMWORK</a:t>
            </a:r>
            <a:endParaRPr b="1" sz="1800">
              <a:solidFill>
                <a:schemeClr val="accent5"/>
              </a:solidFill>
            </a:endParaRPr>
          </a:p>
        </p:txBody>
      </p:sp>
      <p:sp>
        <p:nvSpPr>
          <p:cNvPr id="554" name="Google Shape;554;p47"/>
          <p:cNvSpPr txBox="1"/>
          <p:nvPr>
            <p:ph idx="1" type="body"/>
          </p:nvPr>
        </p:nvSpPr>
        <p:spPr>
          <a:xfrm>
            <a:off x="3033550" y="1351050"/>
            <a:ext cx="5204700" cy="10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highlight>
                  <a:srgbClr val="FFFF00"/>
                </a:highlight>
              </a:rPr>
              <a:t>FIRST CONTACT: </a:t>
            </a:r>
            <a:r>
              <a:rPr lang="en" sz="1600">
                <a:highlight>
                  <a:srgbClr val="FFFF00"/>
                </a:highlight>
              </a:rPr>
              <a:t>Communicating with a Purpose</a:t>
            </a:r>
            <a:endParaRPr sz="1600">
              <a:highlight>
                <a:srgbClr val="FFFF00"/>
              </a:highlight>
            </a:endParaRPr>
          </a:p>
          <a:p>
            <a:pPr indent="0" lvl="0" marL="0" rtl="0" algn="l">
              <a:spcBef>
                <a:spcPts val="0"/>
              </a:spcBef>
              <a:spcAft>
                <a:spcPts val="0"/>
              </a:spcAft>
              <a:buNone/>
            </a:pPr>
            <a:r>
              <a:rPr b="1" lang="en" sz="1600">
                <a:highlight>
                  <a:srgbClr val="FFE599"/>
                </a:highlight>
              </a:rPr>
              <a:t>LET’S TALK: </a:t>
            </a:r>
            <a:r>
              <a:rPr lang="en" sz="1600">
                <a:highlight>
                  <a:srgbClr val="FFE599"/>
                </a:highlight>
              </a:rPr>
              <a:t>Communicating about Problems</a:t>
            </a:r>
            <a:endParaRPr sz="1600">
              <a:highlight>
                <a:srgbClr val="FFE599"/>
              </a:highlight>
            </a:endParaRPr>
          </a:p>
          <a:p>
            <a:pPr indent="0" lvl="0" marL="0" rtl="0" algn="l">
              <a:spcBef>
                <a:spcPts val="0"/>
              </a:spcBef>
              <a:spcAft>
                <a:spcPts val="0"/>
              </a:spcAft>
              <a:buNone/>
            </a:pPr>
            <a:r>
              <a:rPr b="1" lang="en" sz="1600"/>
              <a:t>IT’S COMPLICATED: </a:t>
            </a:r>
            <a:r>
              <a:rPr lang="en" sz="1600"/>
              <a:t>Communicating About Complexity</a:t>
            </a:r>
            <a:endParaRPr b="1" sz="1800">
              <a:solidFill>
                <a:schemeClr val="accent5"/>
              </a:solidFill>
            </a:endParaRPr>
          </a:p>
        </p:txBody>
      </p:sp>
      <p:sp>
        <p:nvSpPr>
          <p:cNvPr id="555" name="Google Shape;555;p47"/>
          <p:cNvSpPr txBox="1"/>
          <p:nvPr>
            <p:ph idx="2" type="body"/>
          </p:nvPr>
        </p:nvSpPr>
        <p:spPr>
          <a:xfrm>
            <a:off x="3033550" y="2641400"/>
            <a:ext cx="5346900" cy="10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TEAMING UP: </a:t>
            </a:r>
            <a:r>
              <a:rPr lang="en" sz="1600"/>
              <a:t>Effective Groups and Meetings</a:t>
            </a:r>
            <a:endParaRPr sz="1600"/>
          </a:p>
          <a:p>
            <a:pPr indent="0" lvl="0" marL="0" rtl="0" algn="l">
              <a:spcBef>
                <a:spcPts val="0"/>
              </a:spcBef>
              <a:spcAft>
                <a:spcPts val="0"/>
              </a:spcAft>
              <a:buNone/>
            </a:pPr>
            <a:r>
              <a:rPr b="1" lang="en" sz="1600"/>
              <a:t>SPEAKING UP: </a:t>
            </a:r>
            <a:r>
              <a:rPr lang="en" sz="1600"/>
              <a:t>Effective Presentation Skills</a:t>
            </a:r>
            <a:endParaRPr sz="1600"/>
          </a:p>
          <a:p>
            <a:pPr indent="0" lvl="0" marL="0" rtl="0" algn="l">
              <a:spcBef>
                <a:spcPts val="0"/>
              </a:spcBef>
              <a:spcAft>
                <a:spcPts val="0"/>
              </a:spcAft>
              <a:buNone/>
            </a:pPr>
            <a:r>
              <a:rPr b="1" lang="en" sz="1600"/>
              <a:t>LEVELING UP: </a:t>
            </a:r>
            <a:r>
              <a:rPr lang="en" sz="1600"/>
              <a:t>Problem Solving and Decision Making</a:t>
            </a:r>
            <a:endParaRPr sz="1600"/>
          </a:p>
          <a:p>
            <a:pPr indent="0" lvl="0" marL="0" rtl="0" algn="l">
              <a:lnSpc>
                <a:spcPct val="100000"/>
              </a:lnSpc>
              <a:spcBef>
                <a:spcPts val="0"/>
              </a:spcBef>
              <a:spcAft>
                <a:spcPts val="1000"/>
              </a:spcAft>
              <a:buNone/>
            </a:pPr>
            <a:r>
              <a:t/>
            </a:r>
            <a:endParaRPr b="1" sz="1800">
              <a:solidFill>
                <a:schemeClr val="accent5"/>
              </a:solidFill>
            </a:endParaRPr>
          </a:p>
        </p:txBody>
      </p:sp>
      <p:sp>
        <p:nvSpPr>
          <p:cNvPr id="556" name="Google Shape;556;p47"/>
          <p:cNvSpPr txBox="1"/>
          <p:nvPr>
            <p:ph idx="2" type="body"/>
          </p:nvPr>
        </p:nvSpPr>
        <p:spPr>
          <a:xfrm>
            <a:off x="3033550" y="3931775"/>
            <a:ext cx="5508000" cy="10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LEADING THE TEAM: </a:t>
            </a:r>
            <a:r>
              <a:rPr lang="en" sz="1600"/>
              <a:t>Understanding Style and Personality</a:t>
            </a:r>
            <a:endParaRPr sz="1600"/>
          </a:p>
          <a:p>
            <a:pPr indent="0" lvl="0" marL="0" rtl="0" algn="l">
              <a:spcBef>
                <a:spcPts val="0"/>
              </a:spcBef>
              <a:spcAft>
                <a:spcPts val="0"/>
              </a:spcAft>
              <a:buNone/>
            </a:pPr>
            <a:r>
              <a:rPr b="1" lang="en" sz="1600">
                <a:highlight>
                  <a:srgbClr val="FFE599"/>
                </a:highlight>
              </a:rPr>
              <a:t>LEADING THE CHANGE: </a:t>
            </a:r>
            <a:r>
              <a:rPr lang="en" sz="1600">
                <a:highlight>
                  <a:srgbClr val="FFE599"/>
                </a:highlight>
              </a:rPr>
              <a:t>Equity and Inclusion</a:t>
            </a:r>
            <a:endParaRPr sz="1600">
              <a:highlight>
                <a:srgbClr val="FFE599"/>
              </a:highlight>
            </a:endParaRPr>
          </a:p>
          <a:p>
            <a:pPr indent="0" lvl="0" marL="0" rtl="0" algn="l">
              <a:spcBef>
                <a:spcPts val="0"/>
              </a:spcBef>
              <a:spcAft>
                <a:spcPts val="0"/>
              </a:spcAft>
              <a:buNone/>
            </a:pPr>
            <a:r>
              <a:rPr b="1" lang="en" sz="1600">
                <a:highlight>
                  <a:srgbClr val="FFE599"/>
                </a:highlight>
              </a:rPr>
              <a:t>LEADING WITH PRINCIPLES: </a:t>
            </a:r>
            <a:r>
              <a:rPr lang="en" sz="1600">
                <a:highlight>
                  <a:srgbClr val="FFE599"/>
                </a:highlight>
              </a:rPr>
              <a:t>Ethics</a:t>
            </a:r>
            <a:endParaRPr sz="1600">
              <a:highlight>
                <a:srgbClr val="FFE599"/>
              </a:highlight>
            </a:endParaRPr>
          </a:p>
          <a:p>
            <a:pPr indent="0" lvl="0" marL="0" rtl="0" algn="l">
              <a:lnSpc>
                <a:spcPct val="100000"/>
              </a:lnSpc>
              <a:spcBef>
                <a:spcPts val="0"/>
              </a:spcBef>
              <a:spcAft>
                <a:spcPts val="1000"/>
              </a:spcAft>
              <a:buNone/>
            </a:pPr>
            <a:r>
              <a:t/>
            </a:r>
            <a:endParaRPr b="1" sz="1800">
              <a:solidFill>
                <a:schemeClr val="accent5"/>
              </a:solidFill>
            </a:endParaRPr>
          </a:p>
        </p:txBody>
      </p:sp>
      <p:sp>
        <p:nvSpPr>
          <p:cNvPr descr="Small black square signaling the facilitator that all content for this slide has been displayed." id="557" name="Google Shape;557;p47"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47"/>
          <p:cNvSpPr/>
          <p:nvPr/>
        </p:nvSpPr>
        <p:spPr>
          <a:xfrm>
            <a:off x="7681025" y="1440175"/>
            <a:ext cx="1282800" cy="2742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48"/>
          <p:cNvSpPr txBox="1"/>
          <p:nvPr>
            <p:ph idx="1" type="body"/>
          </p:nvPr>
        </p:nvSpPr>
        <p:spPr>
          <a:xfrm>
            <a:off x="311700" y="1505700"/>
            <a:ext cx="7847400" cy="3076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Virtual CyberAmbassador Certification Workshops</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t/>
            </a:r>
            <a:endParaRPr sz="1800"/>
          </a:p>
          <a:p>
            <a:pPr indent="-342900" lvl="0" marL="457200" rtl="0" algn="l">
              <a:spcBef>
                <a:spcPts val="1600"/>
              </a:spcBef>
              <a:spcAft>
                <a:spcPts val="0"/>
              </a:spcAft>
              <a:buSzPts val="1800"/>
              <a:buChar char="●"/>
            </a:pPr>
            <a:r>
              <a:rPr lang="en" sz="1800"/>
              <a:t>2-day Train-the-Trainers in-person  Facilitation Workshops</a:t>
            </a:r>
            <a:endParaRPr sz="1800"/>
          </a:p>
          <a:p>
            <a:pPr indent="-381000" lvl="1" marL="914400" rtl="0" algn="l">
              <a:spcBef>
                <a:spcPts val="0"/>
              </a:spcBef>
              <a:spcAft>
                <a:spcPts val="0"/>
              </a:spcAft>
              <a:buSzPts val="2400"/>
              <a:buChar char="○"/>
            </a:pPr>
            <a:r>
              <a:rPr b="1" lang="en" sz="1400">
                <a:solidFill>
                  <a:srgbClr val="000000"/>
                </a:solidFill>
                <a:latin typeface="Arial"/>
                <a:ea typeface="Arial"/>
                <a:cs typeface="Arial"/>
                <a:sym typeface="Arial"/>
              </a:rPr>
              <a:t>July 23-24, August 12-13, or August 18-19</a:t>
            </a:r>
            <a:endParaRPr sz="1800"/>
          </a:p>
        </p:txBody>
      </p:sp>
      <p:sp>
        <p:nvSpPr>
          <p:cNvPr id="564" name="Google Shape;564;p4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Summer 2022 CyberAmbassador Trainings</a:t>
            </a:r>
            <a:endParaRPr/>
          </a:p>
        </p:txBody>
      </p:sp>
      <p:pic>
        <p:nvPicPr>
          <p:cNvPr descr="Stylized representation of collaboration between disciplines. Two people shaking hands; the person on the left has a flag indicating they are a scientist and the person on the right has a flag indicating they are a computation expert." id="565" name="Google Shape;565;p48" title="CyberAmbassador Logo"/>
          <p:cNvPicPr preferRelativeResize="0"/>
          <p:nvPr/>
        </p:nvPicPr>
        <p:blipFill>
          <a:blip r:embed="rId3">
            <a:alphaModFix/>
          </a:blip>
          <a:stretch>
            <a:fillRect/>
          </a:stretch>
        </p:blipFill>
        <p:spPr>
          <a:xfrm>
            <a:off x="7341206" y="4369900"/>
            <a:ext cx="1400393" cy="671875"/>
          </a:xfrm>
          <a:prstGeom prst="rect">
            <a:avLst/>
          </a:prstGeom>
          <a:noFill/>
          <a:ln>
            <a:noFill/>
          </a:ln>
        </p:spPr>
      </p:pic>
      <p:pic>
        <p:nvPicPr>
          <p:cNvPr id="566" name="Google Shape;566;p48"/>
          <p:cNvPicPr preferRelativeResize="0"/>
          <p:nvPr/>
        </p:nvPicPr>
        <p:blipFill>
          <a:blip r:embed="rId4">
            <a:alphaModFix/>
          </a:blip>
          <a:stretch>
            <a:fillRect/>
          </a:stretch>
        </p:blipFill>
        <p:spPr>
          <a:xfrm>
            <a:off x="4158583" y="2372475"/>
            <a:ext cx="464100" cy="531250"/>
          </a:xfrm>
          <a:prstGeom prst="rect">
            <a:avLst/>
          </a:prstGeom>
          <a:noFill/>
          <a:ln>
            <a:noFill/>
          </a:ln>
        </p:spPr>
      </p:pic>
      <p:pic>
        <p:nvPicPr>
          <p:cNvPr id="567" name="Google Shape;567;p48"/>
          <p:cNvPicPr preferRelativeResize="0"/>
          <p:nvPr/>
        </p:nvPicPr>
        <p:blipFill>
          <a:blip r:embed="rId4">
            <a:alphaModFix/>
          </a:blip>
          <a:stretch>
            <a:fillRect/>
          </a:stretch>
        </p:blipFill>
        <p:spPr>
          <a:xfrm>
            <a:off x="5806608" y="2372475"/>
            <a:ext cx="464100" cy="531250"/>
          </a:xfrm>
          <a:prstGeom prst="rect">
            <a:avLst/>
          </a:prstGeom>
          <a:noFill/>
          <a:ln>
            <a:noFill/>
          </a:ln>
        </p:spPr>
      </p:pic>
      <p:pic>
        <p:nvPicPr>
          <p:cNvPr id="568" name="Google Shape;568;p48"/>
          <p:cNvPicPr preferRelativeResize="0"/>
          <p:nvPr/>
        </p:nvPicPr>
        <p:blipFill>
          <a:blip r:embed="rId4">
            <a:alphaModFix/>
          </a:blip>
          <a:stretch>
            <a:fillRect/>
          </a:stretch>
        </p:blipFill>
        <p:spPr>
          <a:xfrm>
            <a:off x="7454633" y="2372475"/>
            <a:ext cx="464100" cy="531250"/>
          </a:xfrm>
          <a:prstGeom prst="rect">
            <a:avLst/>
          </a:prstGeom>
          <a:noFill/>
          <a:ln>
            <a:noFill/>
          </a:ln>
        </p:spPr>
      </p:pic>
      <p:grpSp>
        <p:nvGrpSpPr>
          <p:cNvPr id="569" name="Google Shape;569;p48"/>
          <p:cNvGrpSpPr/>
          <p:nvPr/>
        </p:nvGrpSpPr>
        <p:grpSpPr>
          <a:xfrm>
            <a:off x="585775" y="2180675"/>
            <a:ext cx="7972438" cy="1043600"/>
            <a:chOff x="585788" y="1906350"/>
            <a:chExt cx="7972438" cy="1043600"/>
          </a:xfrm>
        </p:grpSpPr>
        <p:pic>
          <p:nvPicPr>
            <p:cNvPr id="570" name="Google Shape;570;p48"/>
            <p:cNvPicPr preferRelativeResize="0"/>
            <p:nvPr/>
          </p:nvPicPr>
          <p:blipFill rotWithShape="1">
            <a:blip r:embed="rId5">
              <a:alphaModFix/>
            </a:blip>
            <a:srcRect b="56295" l="0" r="0" t="0"/>
            <a:stretch/>
          </p:blipFill>
          <p:spPr>
            <a:xfrm>
              <a:off x="585800" y="1906350"/>
              <a:ext cx="7972425" cy="997375"/>
            </a:xfrm>
            <a:prstGeom prst="rect">
              <a:avLst/>
            </a:prstGeom>
            <a:noFill/>
            <a:ln>
              <a:noFill/>
            </a:ln>
          </p:spPr>
        </p:pic>
        <p:pic>
          <p:nvPicPr>
            <p:cNvPr id="571" name="Google Shape;571;p48"/>
            <p:cNvPicPr preferRelativeResize="0"/>
            <p:nvPr/>
          </p:nvPicPr>
          <p:blipFill rotWithShape="1">
            <a:blip r:embed="rId5">
              <a:alphaModFix/>
            </a:blip>
            <a:srcRect b="0" l="0" r="0" t="70636"/>
            <a:stretch/>
          </p:blipFill>
          <p:spPr>
            <a:xfrm>
              <a:off x="585788" y="2326250"/>
              <a:ext cx="7972425" cy="62370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49"/>
          <p:cNvSpPr txBox="1"/>
          <p:nvPr>
            <p:ph idx="1" type="body"/>
          </p:nvPr>
        </p:nvSpPr>
        <p:spPr>
          <a:xfrm>
            <a:off x="4598925" y="2262675"/>
            <a:ext cx="4410600" cy="2207400"/>
          </a:xfrm>
          <a:prstGeom prst="rect">
            <a:avLst/>
          </a:prstGeom>
        </p:spPr>
        <p:txBody>
          <a:bodyPr anchorCtr="0" anchor="t" bIns="91425" lIns="91425" spcFirstLastPara="1" rIns="91425" wrap="square" tIns="91425">
            <a:noAutofit/>
          </a:bodyPr>
          <a:lstStyle/>
          <a:p>
            <a:pPr indent="0" lvl="0" marL="0" rtl="0" algn="l">
              <a:lnSpc>
                <a:spcPct val="94000"/>
              </a:lnSpc>
              <a:spcBef>
                <a:spcPts val="0"/>
              </a:spcBef>
              <a:spcAft>
                <a:spcPts val="0"/>
              </a:spcAft>
              <a:buNone/>
            </a:pPr>
            <a:r>
              <a:rPr b="1" lang="en" sz="2000"/>
              <a:t>Ongoing Research Shows...</a:t>
            </a:r>
            <a:endParaRPr b="1" sz="2000"/>
          </a:p>
          <a:p>
            <a:pPr indent="0" lvl="0" marL="0" rtl="0" algn="l">
              <a:lnSpc>
                <a:spcPct val="94000"/>
              </a:lnSpc>
              <a:spcBef>
                <a:spcPts val="0"/>
              </a:spcBef>
              <a:spcAft>
                <a:spcPts val="0"/>
              </a:spcAft>
              <a:buNone/>
            </a:pPr>
            <a:r>
              <a:t/>
            </a:r>
            <a:endParaRPr/>
          </a:p>
          <a:p>
            <a:pPr indent="-323850" lvl="0" marL="457200" marR="0" rtl="0" algn="l">
              <a:lnSpc>
                <a:spcPct val="94000"/>
              </a:lnSpc>
              <a:spcBef>
                <a:spcPts val="0"/>
              </a:spcBef>
              <a:spcAft>
                <a:spcPts val="0"/>
              </a:spcAft>
              <a:buSzPts val="1500"/>
              <a:buChar char="●"/>
            </a:pPr>
            <a:r>
              <a:rPr lang="en" sz="1500"/>
              <a:t>Effective professional skills can be taught!</a:t>
            </a:r>
            <a:endParaRPr sz="1500"/>
          </a:p>
          <a:p>
            <a:pPr indent="-323850" lvl="0" marL="457200" marR="0" rtl="0" algn="l">
              <a:lnSpc>
                <a:spcPct val="94000"/>
              </a:lnSpc>
              <a:spcBef>
                <a:spcPts val="1000"/>
              </a:spcBef>
              <a:spcAft>
                <a:spcPts val="0"/>
              </a:spcAft>
              <a:buSzPts val="1500"/>
              <a:buChar char="●"/>
            </a:pPr>
            <a:r>
              <a:rPr lang="en" sz="1500"/>
              <a:t>There are common tools (algorithms) that apply across many scenarios</a:t>
            </a:r>
            <a:endParaRPr sz="1500"/>
          </a:p>
          <a:p>
            <a:pPr indent="-323850" lvl="0" marL="457200" marR="0" rtl="0" algn="l">
              <a:lnSpc>
                <a:spcPct val="94000"/>
              </a:lnSpc>
              <a:spcBef>
                <a:spcPts val="1000"/>
              </a:spcBef>
              <a:spcAft>
                <a:spcPts val="0"/>
              </a:spcAft>
              <a:buSzPts val="1500"/>
              <a:buChar char="●"/>
            </a:pPr>
            <a:r>
              <a:rPr lang="en" sz="1500"/>
              <a:t>Role playing / rehearsal activities are effective learning tools for developing professional skills</a:t>
            </a:r>
            <a:endParaRPr sz="1500"/>
          </a:p>
          <a:p>
            <a:pPr indent="-323850" lvl="0" marL="457200" marR="0" rtl="0" algn="l">
              <a:lnSpc>
                <a:spcPct val="94000"/>
              </a:lnSpc>
              <a:spcBef>
                <a:spcPts val="1000"/>
              </a:spcBef>
              <a:spcAft>
                <a:spcPts val="0"/>
              </a:spcAft>
              <a:buSzPts val="1500"/>
              <a:buChar char="●"/>
            </a:pPr>
            <a:r>
              <a:rPr lang="en" sz="1500"/>
              <a:t>Practice is most effective in context</a:t>
            </a:r>
            <a:endParaRPr sz="1500"/>
          </a:p>
          <a:p>
            <a:pPr indent="0" lvl="0" marL="0" rtl="0" algn="l">
              <a:spcBef>
                <a:spcPts val="0"/>
              </a:spcBef>
              <a:spcAft>
                <a:spcPts val="1600"/>
              </a:spcAft>
              <a:buNone/>
            </a:pPr>
            <a:r>
              <a:t/>
            </a:r>
            <a:endParaRPr/>
          </a:p>
        </p:txBody>
      </p:sp>
      <p:sp>
        <p:nvSpPr>
          <p:cNvPr id="577" name="Google Shape;577;p49"/>
          <p:cNvSpPr txBox="1"/>
          <p:nvPr>
            <p:ph type="title"/>
          </p:nvPr>
        </p:nvSpPr>
        <p:spPr>
          <a:xfrm>
            <a:off x="369000" y="2057700"/>
            <a:ext cx="3706500" cy="1028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3300"/>
              <a:buFont typeface="Source Sans Pro"/>
              <a:buNone/>
            </a:pPr>
            <a:r>
              <a:rPr lang="en"/>
              <a:t>Best Practices in STEM Education</a:t>
            </a:r>
            <a:endParaRPr/>
          </a:p>
        </p:txBody>
      </p:sp>
      <p:sp>
        <p:nvSpPr>
          <p:cNvPr id="578" name="Google Shape;578;p49"/>
          <p:cNvSpPr txBox="1"/>
          <p:nvPr>
            <p:ph idx="1" type="body"/>
          </p:nvPr>
        </p:nvSpPr>
        <p:spPr>
          <a:xfrm>
            <a:off x="4644675" y="317625"/>
            <a:ext cx="4319100" cy="1647000"/>
          </a:xfrm>
          <a:prstGeom prst="rect">
            <a:avLst/>
          </a:prstGeom>
        </p:spPr>
        <p:txBody>
          <a:bodyPr anchorCtr="0" anchor="t" bIns="91425" lIns="91425" spcFirstLastPara="1" rIns="91425" wrap="square" tIns="91425">
            <a:noAutofit/>
          </a:bodyPr>
          <a:lstStyle/>
          <a:p>
            <a:pPr indent="0" lvl="0" marL="0" rtl="0" algn="l">
              <a:lnSpc>
                <a:spcPct val="94000"/>
              </a:lnSpc>
              <a:spcBef>
                <a:spcPts val="0"/>
              </a:spcBef>
              <a:spcAft>
                <a:spcPts val="0"/>
              </a:spcAft>
              <a:buNone/>
            </a:pPr>
            <a:r>
              <a:rPr b="1" lang="en" sz="2000"/>
              <a:t>Constructivism and Socioculturism</a:t>
            </a:r>
            <a:endParaRPr b="1" sz="2000"/>
          </a:p>
          <a:p>
            <a:pPr indent="0" lvl="0" marL="457200" rtl="0" algn="l">
              <a:lnSpc>
                <a:spcPct val="94000"/>
              </a:lnSpc>
              <a:spcBef>
                <a:spcPts val="0"/>
              </a:spcBef>
              <a:spcAft>
                <a:spcPts val="0"/>
              </a:spcAft>
              <a:buNone/>
            </a:pPr>
            <a:r>
              <a:t/>
            </a:r>
            <a:endParaRPr/>
          </a:p>
          <a:p>
            <a:pPr indent="-323850" lvl="0" marL="457200" rtl="0" algn="l">
              <a:lnSpc>
                <a:spcPct val="94000"/>
              </a:lnSpc>
              <a:spcBef>
                <a:spcPts val="0"/>
              </a:spcBef>
              <a:spcAft>
                <a:spcPts val="0"/>
              </a:spcAft>
              <a:buSzPts val="1500"/>
              <a:buChar char="●"/>
            </a:pPr>
            <a:r>
              <a:rPr lang="en" sz="1500"/>
              <a:t>Learning is an active process of creating meaning from information and experiences</a:t>
            </a:r>
            <a:endParaRPr sz="1500"/>
          </a:p>
          <a:p>
            <a:pPr indent="-323850" lvl="0" marL="457200" rtl="0" algn="l">
              <a:lnSpc>
                <a:spcPct val="94000"/>
              </a:lnSpc>
              <a:spcBef>
                <a:spcPts val="1000"/>
              </a:spcBef>
              <a:spcAft>
                <a:spcPts val="0"/>
              </a:spcAft>
              <a:buSzPts val="1500"/>
              <a:buChar char="●"/>
            </a:pPr>
            <a:r>
              <a:rPr lang="en" sz="1500"/>
              <a:t>Learning is most effective when it happens in the context and culture of the learners</a:t>
            </a:r>
            <a:endParaRPr sz="1500"/>
          </a:p>
          <a:p>
            <a:pPr indent="0" lvl="0" marL="0" rtl="0" algn="l">
              <a:spcBef>
                <a:spcPts val="0"/>
              </a:spcBef>
              <a:spcAft>
                <a:spcPts val="1600"/>
              </a:spcAft>
              <a:buNone/>
            </a:pPr>
            <a:r>
              <a:t/>
            </a:r>
            <a:endParaRPr/>
          </a:p>
        </p:txBody>
      </p:sp>
      <p:sp>
        <p:nvSpPr>
          <p:cNvPr descr="Small black square signaling the facilitator that all content for this slide has been displayed." id="579" name="Google Shape;579;p49"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50"/>
          <p:cNvSpPr txBox="1"/>
          <p:nvPr>
            <p:ph idx="1" type="body"/>
          </p:nvPr>
        </p:nvSpPr>
        <p:spPr>
          <a:xfrm>
            <a:off x="311700" y="1505700"/>
            <a:ext cx="7847400" cy="3076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National Science Foundation Grant (#1730137)</a:t>
            </a:r>
            <a:endParaRPr sz="2400"/>
          </a:p>
          <a:p>
            <a:pPr indent="-381000" lvl="0" marL="457200" rtl="0" algn="l">
              <a:spcBef>
                <a:spcPts val="1000"/>
              </a:spcBef>
              <a:spcAft>
                <a:spcPts val="0"/>
              </a:spcAft>
              <a:buSzPts val="2400"/>
              <a:buChar char="●"/>
            </a:pPr>
            <a:r>
              <a:rPr lang="en" sz="2400"/>
              <a:t>Professional Skills for Interdisciplinary Work</a:t>
            </a:r>
            <a:endParaRPr sz="2400"/>
          </a:p>
          <a:p>
            <a:pPr indent="-361950" lvl="1" marL="914400" rtl="0" algn="l">
              <a:spcBef>
                <a:spcPts val="0"/>
              </a:spcBef>
              <a:spcAft>
                <a:spcPts val="0"/>
              </a:spcAft>
              <a:buSzPts val="2100"/>
              <a:buChar char="○"/>
            </a:pPr>
            <a:r>
              <a:rPr lang="en" sz="2100"/>
              <a:t>CyberInfrastructure (CI) Professionals</a:t>
            </a:r>
            <a:endParaRPr sz="2100"/>
          </a:p>
          <a:p>
            <a:pPr indent="-361950" lvl="1" marL="914400" rtl="0" algn="l">
              <a:spcBef>
                <a:spcPts val="0"/>
              </a:spcBef>
              <a:spcAft>
                <a:spcPts val="0"/>
              </a:spcAft>
              <a:buSzPts val="2100"/>
              <a:buChar char="○"/>
            </a:pPr>
            <a:r>
              <a:rPr lang="en" sz="2100"/>
              <a:t>STEM (science, technology, engineering, math)</a:t>
            </a:r>
            <a:endParaRPr sz="2100"/>
          </a:p>
          <a:p>
            <a:pPr indent="-381000" lvl="0" marL="457200" rtl="0" algn="l">
              <a:spcBef>
                <a:spcPts val="1000"/>
              </a:spcBef>
              <a:spcAft>
                <a:spcPts val="0"/>
              </a:spcAft>
              <a:buSzPts val="2400"/>
              <a:buChar char="●"/>
            </a:pPr>
            <a:r>
              <a:rPr lang="en" sz="2400"/>
              <a:t>Volunteer Facilitators</a:t>
            </a:r>
            <a:endParaRPr sz="2400"/>
          </a:p>
          <a:p>
            <a:pPr indent="-361950" lvl="1" marL="914400" rtl="0" algn="l">
              <a:spcBef>
                <a:spcPts val="0"/>
              </a:spcBef>
              <a:spcAft>
                <a:spcPts val="0"/>
              </a:spcAft>
              <a:buSzPts val="2100"/>
              <a:buChar char="○"/>
            </a:pPr>
            <a:r>
              <a:rPr lang="en" sz="2100"/>
              <a:t>Training is provided</a:t>
            </a:r>
            <a:endParaRPr sz="2100"/>
          </a:p>
          <a:p>
            <a:pPr indent="-361950" lvl="1" marL="914400" rtl="0" algn="l">
              <a:spcBef>
                <a:spcPts val="0"/>
              </a:spcBef>
              <a:spcAft>
                <a:spcPts val="0"/>
              </a:spcAft>
              <a:buSzPts val="2100"/>
              <a:buChar char="○"/>
            </a:pPr>
            <a:r>
              <a:rPr lang="en" sz="2100"/>
              <a:t>Interest question on evaluation</a:t>
            </a:r>
            <a:endParaRPr sz="2400"/>
          </a:p>
        </p:txBody>
      </p:sp>
      <p:sp>
        <p:nvSpPr>
          <p:cNvPr id="585" name="Google Shape;585;p5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CyberAmbassador Project</a:t>
            </a:r>
            <a:endParaRPr/>
          </a:p>
        </p:txBody>
      </p:sp>
      <p:sp>
        <p:nvSpPr>
          <p:cNvPr descr="Small black square signaling the facilitator that all content for this slide has been displayed." id="586" name="Google Shape;586;p50"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yberAmbassadors Logo." id="587" name="Google Shape;587;p50"/>
          <p:cNvPicPr preferRelativeResize="0"/>
          <p:nvPr/>
        </p:nvPicPr>
        <p:blipFill>
          <a:blip r:embed="rId3">
            <a:alphaModFix/>
          </a:blip>
          <a:stretch>
            <a:fillRect/>
          </a:stretch>
        </p:blipFill>
        <p:spPr>
          <a:xfrm>
            <a:off x="7341206" y="4369900"/>
            <a:ext cx="1400393" cy="671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